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60" r:id="rId3"/>
    <p:sldId id="270" r:id="rId4"/>
    <p:sldId id="261" r:id="rId5"/>
    <p:sldId id="263" r:id="rId6"/>
    <p:sldId id="264" r:id="rId7"/>
    <p:sldId id="257" r:id="rId8"/>
    <p:sldId id="258" r:id="rId9"/>
    <p:sldId id="259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510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69EEB6A-F3B4-439D-A9D2-319C0D9C65F5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D9729B-5EFE-4B9C-8737-27FC584DA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666E1D-EFC4-45D5-BAB4-4857FF4B279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F57CAA-6422-4108-904B-F854F08D89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983D43-C47A-460E-AE33-F13CC0A1C2D5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BCF0C7-D7A5-4A69-83A7-DC3E60327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B1946-4F5D-477B-976C-23FBA99A2431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DE8D5-AA5A-4A51-B0C3-2C420DF5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4380D-BE68-45FD-99E2-76E0A622A86E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27CAA-FC5C-4050-8364-0ABC3BF0E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F50D5-C776-41ED-B88A-81B08058645B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623C-15B4-4E6E-8D54-2F9E5E076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1D24-B07E-4E03-9B14-04C42B444B97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5F3A36-85C5-4F65-BADF-55AD2A0EF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95398B-58C5-49F7-BCCC-92898C0BB879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37670B-DA0A-4DB6-B559-D1B83CA97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58CAC57-6521-41DC-B865-C8A880C056D2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37D7AB-AAB8-49C9-953E-D285AF5D3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A783-69E8-4648-AF16-611F0A47765F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91155-DFCD-4D2C-A162-565043148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442E-98F6-49DF-9324-A213E91BC215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16A4A2-93EA-4C8B-B848-553296318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AEE98-B828-40D7-9C21-19E404AB8F66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D0EE-611C-47AE-9E9F-26D23C953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1EED14-FF66-4823-8FF8-0E8BE832F08D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117E18B9-2293-4F2A-897F-E32253A21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4B565AE-E500-4EB6-8104-53980F9CAB9D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56B4FB6-1732-4DB5-ABB2-C71C7366F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476500"/>
            <a:ext cx="6477000" cy="33909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COMPASS:</a:t>
            </a:r>
            <a:br>
              <a:rPr lang="en-US" dirty="0" smtClean="0"/>
            </a:br>
            <a:r>
              <a:rPr lang="en-US" sz="3600" dirty="0" smtClean="0"/>
              <a:t>Community Partnerships and Social Services for </a:t>
            </a:r>
            <a:br>
              <a:rPr lang="en-US" sz="3600" dirty="0" smtClean="0"/>
            </a:br>
            <a:r>
              <a:rPr lang="en-US" sz="3600" dirty="0" smtClean="0"/>
              <a:t>People Living with HIV </a:t>
            </a:r>
            <a:br>
              <a:rPr lang="en-US" sz="3600" dirty="0" smtClean="0"/>
            </a:br>
            <a:r>
              <a:rPr lang="en-US" sz="3600" dirty="0" smtClean="0"/>
              <a:t>Leaving the Jail Setting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8000" dirty="0" smtClean="0"/>
              <a:t>Emily </a:t>
            </a:r>
            <a:r>
              <a:rPr lang="en-US" sz="8000" dirty="0" err="1" smtClean="0"/>
              <a:t>Patry</a:t>
            </a:r>
            <a:r>
              <a:rPr lang="en-US" sz="8000" dirty="0" smtClean="0"/>
              <a:t>, BS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8000" dirty="0" smtClean="0"/>
              <a:t>The Miriam Hospital, Providence, RI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Socio-demographic profile of COMPASS participants (N=84)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200" smtClean="0"/>
              <a:t>Gender:</a:t>
            </a:r>
          </a:p>
          <a:p>
            <a:pPr lvl="1"/>
            <a:r>
              <a:rPr lang="en-US" sz="2200" smtClean="0"/>
              <a:t>80% Male</a:t>
            </a:r>
          </a:p>
          <a:p>
            <a:r>
              <a:rPr lang="en-US" sz="2200" smtClean="0"/>
              <a:t>Age:</a:t>
            </a:r>
          </a:p>
          <a:p>
            <a:pPr lvl="1"/>
            <a:r>
              <a:rPr lang="en-US" sz="2200" smtClean="0"/>
              <a:t>Median 44 (range 21-71)</a:t>
            </a:r>
          </a:p>
          <a:p>
            <a:r>
              <a:rPr lang="en-US" sz="2200" smtClean="0"/>
              <a:t>Race/ethnicity: </a:t>
            </a:r>
          </a:p>
          <a:p>
            <a:pPr lvl="1"/>
            <a:r>
              <a:rPr lang="en-US" sz="2200" smtClean="0"/>
              <a:t>35% Hispanic; 26% White; 23% Black; 16% other</a:t>
            </a:r>
          </a:p>
          <a:p>
            <a:r>
              <a:rPr lang="en-US" sz="2200" smtClean="0"/>
              <a:t>Homelessness:</a:t>
            </a:r>
          </a:p>
          <a:p>
            <a:pPr lvl="1"/>
            <a:r>
              <a:rPr lang="en-US" sz="2200" smtClean="0"/>
              <a:t>36% considered themselves homeless</a:t>
            </a:r>
          </a:p>
          <a:p>
            <a:r>
              <a:rPr lang="en-US" sz="2200" smtClean="0"/>
              <a:t>Substance use:</a:t>
            </a:r>
          </a:p>
          <a:p>
            <a:pPr lvl="1"/>
            <a:r>
              <a:rPr lang="en-US" sz="2200" smtClean="0"/>
              <a:t>45% used cocaine at least once in the 30 days prior to incarceration</a:t>
            </a:r>
          </a:p>
          <a:p>
            <a:pPr lvl="1"/>
            <a:r>
              <a:rPr lang="en-US" sz="2200" smtClean="0"/>
              <a:t>31% used heroin and/or other opiates at least once in the 30 days prior to incarceration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12775" y="276225"/>
            <a:ext cx="8153400" cy="990600"/>
          </a:xfrm>
        </p:spPr>
        <p:txBody>
          <a:bodyPr/>
          <a:lstStyle/>
          <a:p>
            <a:r>
              <a:rPr lang="en-US" smtClean="0"/>
              <a:t>COMPASS services provided (jail)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1906588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200" dirty="0" smtClean="0"/>
              <a:t>Jail-based encounters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200" dirty="0" smtClean="0"/>
              <a:t>81% of participants received at least one service encounter from jail-based project staff while incarcerated [median 1 (range: 1-35)]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200" dirty="0" smtClean="0"/>
              <a:t>Most common services provided: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endParaRPr lang="en-US" dirty="0" smtClean="0"/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endParaRPr lang="en-US" dirty="0"/>
          </a:p>
        </p:txBody>
      </p:sp>
      <p:graphicFrame>
        <p:nvGraphicFramePr>
          <p:cNvPr id="25603" name="Chart 3"/>
          <p:cNvGraphicFramePr>
            <a:graphicFrameLocks/>
          </p:cNvGraphicFramePr>
          <p:nvPr/>
        </p:nvGraphicFramePr>
        <p:xfrm>
          <a:off x="230188" y="3262313"/>
          <a:ext cx="8736012" cy="3425825"/>
        </p:xfrm>
        <a:graphic>
          <a:graphicData uri="http://schemas.openxmlformats.org/presentationml/2006/ole">
            <p:oleObj spid="_x0000_s25603" r:id="rId3" imgW="8736325" imgH="34262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7" name="Chart 3"/>
          <p:cNvGraphicFramePr>
            <a:graphicFrameLocks/>
          </p:cNvGraphicFramePr>
          <p:nvPr/>
        </p:nvGraphicFramePr>
        <p:xfrm>
          <a:off x="0" y="3040912"/>
          <a:ext cx="9144000" cy="3817087"/>
        </p:xfrm>
        <a:graphic>
          <a:graphicData uri="http://schemas.openxmlformats.org/presentationml/2006/ole">
            <p:oleObj spid="_x0000_s26627" name="Chart" r:id="rId4" imgW="9105900" imgH="4105275" progId="Excel.Sheet.8">
              <p:embed/>
            </p:oleObj>
          </a:graphicData>
        </a:graphic>
      </p:graphicFrame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12775" y="0"/>
            <a:ext cx="8153400" cy="1219200"/>
          </a:xfrm>
        </p:spPr>
        <p:txBody>
          <a:bodyPr/>
          <a:lstStyle/>
          <a:p>
            <a:r>
              <a:rPr lang="en-US" smtClean="0"/>
              <a:t>COMPASS services provided (community)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2003425"/>
          </a:xfrm>
        </p:spPr>
        <p:txBody>
          <a:bodyPr/>
          <a:lstStyle/>
          <a:p>
            <a:r>
              <a:rPr lang="en-US" sz="2200" smtClean="0"/>
              <a:t>Community-based encounters</a:t>
            </a:r>
          </a:p>
          <a:p>
            <a:pPr lvl="1"/>
            <a:r>
              <a:rPr lang="en-US" sz="2200" smtClean="0"/>
              <a:t>74% of participants received at least one service encounter from community-based project staff after release median 16.5 (range: 1-130)]</a:t>
            </a:r>
          </a:p>
          <a:p>
            <a:pPr lvl="1"/>
            <a:r>
              <a:rPr lang="en-US" sz="2200" smtClean="0"/>
              <a:t>Most common services provided: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Linkage to care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200" smtClean="0"/>
              <a:t>Linkage to HIV care was documented for 52% of participants enrolled (broadly defined by self-report, any documented visit with health care provider, or documented PVL/CD4 test in community)</a:t>
            </a:r>
          </a:p>
          <a:p>
            <a:pPr lvl="1"/>
            <a:r>
              <a:rPr lang="en-US" sz="2200" smtClean="0"/>
              <a:t>Mean/median days to care after release: 36/24 (range: 2-164)</a:t>
            </a:r>
          </a:p>
          <a:p>
            <a:pPr lvl="2"/>
            <a:r>
              <a:rPr lang="en-US" sz="2200" smtClean="0"/>
              <a:t>35% linked within 30 days</a:t>
            </a:r>
          </a:p>
          <a:p>
            <a:pPr lvl="2"/>
            <a:r>
              <a:rPr lang="en-US" sz="2200" smtClean="0"/>
              <a:t>14% linked between 31-90 days</a:t>
            </a:r>
          </a:p>
          <a:p>
            <a:pPr lvl="2"/>
            <a:r>
              <a:rPr lang="en-US" sz="2200" smtClean="0"/>
              <a:t>6% linked between 91-180 days</a:t>
            </a:r>
            <a:br>
              <a:rPr lang="en-US" sz="2200" smtClean="0"/>
            </a:br>
            <a:endParaRPr lang="en-US" sz="2200" smtClean="0"/>
          </a:p>
          <a:p>
            <a:pPr lvl="1"/>
            <a:r>
              <a:rPr lang="en-US" sz="2200" smtClean="0"/>
              <a:t>Those linked to care within 6 months of release were significantly more likely to have reported a usual health care provider or place where s/he got HIV care at baseline (p=0.01)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General findings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200" smtClean="0"/>
              <a:t>It appears that, in general, local data are consistent with findings from the multi-site evaluation (which are being reported in a supplemental issue of AIDS and Behavior)</a:t>
            </a:r>
          </a:p>
          <a:p>
            <a:pPr lvl="1"/>
            <a:r>
              <a:rPr lang="en-US" sz="2200" smtClean="0"/>
              <a:t>population is impacted by substance use, mental illness, lower educational attainment, and overall instability</a:t>
            </a:r>
          </a:p>
          <a:p>
            <a:pPr lvl="2"/>
            <a:r>
              <a:rPr lang="en-US" sz="2200" smtClean="0"/>
              <a:t>Gender, race, and insurance status influence engagement in care and outcomes</a:t>
            </a:r>
          </a:p>
          <a:p>
            <a:r>
              <a:rPr lang="en-US" sz="2200" smtClean="0"/>
              <a:t>Services inside the jail, such as HIV education and discharge planning, can make a difference</a:t>
            </a:r>
          </a:p>
          <a:p>
            <a:r>
              <a:rPr lang="en-US" sz="2200" smtClean="0"/>
              <a:t>Experience in RI over time also shows value of community-based intervention during the transition period</a:t>
            </a:r>
          </a:p>
          <a:p>
            <a:r>
              <a:rPr lang="en-US" sz="2200" smtClean="0"/>
              <a:t>Engagement in care and viral suppression are possible but interventions may require more than a “one-size-fits-all”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Acknowledgements:</a:t>
            </a:r>
          </a:p>
          <a:p>
            <a:pPr lvl="1"/>
            <a:r>
              <a:rPr lang="en-US" dirty="0" smtClean="0"/>
              <a:t>Project </a:t>
            </a:r>
            <a:r>
              <a:rPr lang="en-US" smtClean="0"/>
              <a:t>Bridge </a:t>
            </a:r>
            <a:endParaRPr lang="en-US" dirty="0" smtClean="0"/>
          </a:p>
          <a:p>
            <a:pPr lvl="2"/>
            <a:r>
              <a:rPr lang="en-US" dirty="0" smtClean="0"/>
              <a:t>Helen Loewenthal, MSW</a:t>
            </a:r>
          </a:p>
          <a:p>
            <a:pPr lvl="2"/>
            <a:r>
              <a:rPr lang="en-US" dirty="0" smtClean="0"/>
              <a:t>Brianne Buckley, BA</a:t>
            </a:r>
            <a:endParaRPr lang="en-US" dirty="0" smtClean="0"/>
          </a:p>
          <a:p>
            <a:pPr lvl="2"/>
            <a:r>
              <a:rPr lang="en-US" dirty="0" smtClean="0"/>
              <a:t>Holly Perry, MSW, LCSW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The Landscape in Rhode Island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200" smtClean="0"/>
              <a:t>Rhode Island Department of Corrections (RIDOC)</a:t>
            </a:r>
          </a:p>
          <a:p>
            <a:pPr lvl="1"/>
            <a:r>
              <a:rPr lang="en-US" sz="2200" smtClean="0"/>
              <a:t>single unified system: jail and prison serving the entire state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6387" name="Picture 3" descr="district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8438" y="2676525"/>
            <a:ext cx="3098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191000" y="3690938"/>
            <a:ext cx="517525" cy="255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6389" name="Picture 5" descr="intake_vi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5" y="2551113"/>
            <a:ext cx="1662113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high_security_view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0738" y="3913188"/>
            <a:ext cx="1789112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max_view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0975" y="5348288"/>
            <a:ext cx="1744663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jmoran_medium_view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32638" y="2551113"/>
            <a:ext cx="1633537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 descr="mini_view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22975" y="3913188"/>
            <a:ext cx="1701800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 descr="womens_view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29438" y="5260975"/>
            <a:ext cx="18367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Box 11"/>
          <p:cNvSpPr txBox="1">
            <a:spLocks noChangeArrowheads="1"/>
          </p:cNvSpPr>
          <p:nvPr/>
        </p:nvSpPr>
        <p:spPr bwMode="auto">
          <a:xfrm>
            <a:off x="100013" y="3167063"/>
            <a:ext cx="1743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Tw Cen MT" pitchFamily="34" charset="0"/>
              </a:rPr>
              <a:t>Intake Service Center (jail)</a:t>
            </a:r>
          </a:p>
        </p:txBody>
      </p:sp>
      <p:sp>
        <p:nvSpPr>
          <p:cNvPr id="16396" name="TextBox 12"/>
          <p:cNvSpPr txBox="1">
            <a:spLocks noChangeArrowheads="1"/>
          </p:cNvSpPr>
          <p:nvPr/>
        </p:nvSpPr>
        <p:spPr bwMode="auto">
          <a:xfrm>
            <a:off x="820738" y="4740275"/>
            <a:ext cx="17891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Tw Cen MT" pitchFamily="34" charset="0"/>
              </a:rPr>
              <a:t>High Security</a:t>
            </a:r>
          </a:p>
        </p:txBody>
      </p:sp>
      <p:sp>
        <p:nvSpPr>
          <p:cNvPr id="16397" name="TextBox 13"/>
          <p:cNvSpPr txBox="1">
            <a:spLocks noChangeArrowheads="1"/>
          </p:cNvSpPr>
          <p:nvPr/>
        </p:nvSpPr>
        <p:spPr bwMode="auto">
          <a:xfrm>
            <a:off x="180975" y="6096000"/>
            <a:ext cx="1662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Tw Cen MT" pitchFamily="34" charset="0"/>
              </a:rPr>
              <a:t>Maximum Security</a:t>
            </a:r>
          </a:p>
        </p:txBody>
      </p:sp>
      <p:sp>
        <p:nvSpPr>
          <p:cNvPr id="16398" name="TextBox 14"/>
          <p:cNvSpPr txBox="1">
            <a:spLocks noChangeArrowheads="1"/>
          </p:cNvSpPr>
          <p:nvPr/>
        </p:nvSpPr>
        <p:spPr bwMode="auto">
          <a:xfrm>
            <a:off x="7132638" y="3370263"/>
            <a:ext cx="16335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Tw Cen MT" pitchFamily="34" charset="0"/>
              </a:rPr>
              <a:t>Medium Security</a:t>
            </a:r>
          </a:p>
        </p:txBody>
      </p:sp>
      <p:sp>
        <p:nvSpPr>
          <p:cNvPr id="16399" name="TextBox 15"/>
          <p:cNvSpPr txBox="1">
            <a:spLocks noChangeArrowheads="1"/>
          </p:cNvSpPr>
          <p:nvPr/>
        </p:nvSpPr>
        <p:spPr bwMode="auto">
          <a:xfrm>
            <a:off x="6022975" y="4740275"/>
            <a:ext cx="170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Tw Cen MT" pitchFamily="34" charset="0"/>
              </a:rPr>
              <a:t>Minimum Security</a:t>
            </a:r>
          </a:p>
        </p:txBody>
      </p:sp>
      <p:sp>
        <p:nvSpPr>
          <p:cNvPr id="16400" name="TextBox 16"/>
          <p:cNvSpPr txBox="1">
            <a:spLocks noChangeArrowheads="1"/>
          </p:cNvSpPr>
          <p:nvPr/>
        </p:nvSpPr>
        <p:spPr bwMode="auto">
          <a:xfrm>
            <a:off x="6929438" y="6096000"/>
            <a:ext cx="18367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Tw Cen MT" pitchFamily="34" charset="0"/>
              </a:rPr>
              <a:t>Women’s Facilities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1843088" y="3370263"/>
            <a:ext cx="2516187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3"/>
          </p:cNvCxnSpPr>
          <p:nvPr/>
        </p:nvCxnSpPr>
        <p:spPr>
          <a:xfrm flipV="1">
            <a:off x="2609850" y="3827463"/>
            <a:ext cx="1749425" cy="669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3"/>
          </p:cNvCxnSpPr>
          <p:nvPr/>
        </p:nvCxnSpPr>
        <p:spPr>
          <a:xfrm flipV="1">
            <a:off x="1925638" y="3827463"/>
            <a:ext cx="2433637" cy="20891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1"/>
          </p:cNvCxnSpPr>
          <p:nvPr/>
        </p:nvCxnSpPr>
        <p:spPr>
          <a:xfrm flipH="1">
            <a:off x="4359275" y="3113088"/>
            <a:ext cx="2773363" cy="7143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1"/>
          </p:cNvCxnSpPr>
          <p:nvPr/>
        </p:nvCxnSpPr>
        <p:spPr>
          <a:xfrm flipH="1" flipV="1">
            <a:off x="4359275" y="3827463"/>
            <a:ext cx="1663700" cy="6540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1"/>
          </p:cNvCxnSpPr>
          <p:nvPr/>
        </p:nvCxnSpPr>
        <p:spPr>
          <a:xfrm flipH="1" flipV="1">
            <a:off x="4359275" y="3827463"/>
            <a:ext cx="2570163" cy="20462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The Landscape in Rhode Island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200" smtClean="0"/>
              <a:t>RIDOC and Brown University have worked together for almost 25 years</a:t>
            </a:r>
          </a:p>
          <a:p>
            <a:r>
              <a:rPr lang="en-US" sz="2200" smtClean="0"/>
              <a:t>Continuum of staff providing HIV services in the correctional facility and in the community</a:t>
            </a:r>
          </a:p>
          <a:p>
            <a:r>
              <a:rPr lang="en-US" sz="2200" smtClean="0"/>
              <a:t>HIV testing program in effect since 1989</a:t>
            </a:r>
          </a:p>
          <a:p>
            <a:pPr lvl="1"/>
            <a:r>
              <a:rPr lang="en-US" sz="2200" smtClean="0"/>
              <a:t>Sharp decreases in the numbers of persons newly diagnosed with HIV at RIDOC</a:t>
            </a:r>
          </a:p>
          <a:p>
            <a:pPr lvl="2"/>
            <a:r>
              <a:rPr lang="en-US" sz="2200" smtClean="0"/>
              <a:t>Over a decade ago, 30% of all positive HIV tests in RI were from RIDOC	(</a:t>
            </a:r>
            <a:r>
              <a:rPr lang="en-US" sz="2200" i="1" smtClean="0"/>
              <a:t>AIDS Educ Prev</a:t>
            </a:r>
            <a:r>
              <a:rPr lang="en-US" sz="2200" smtClean="0"/>
              <a:t> 2002; 14: 45-52)</a:t>
            </a:r>
          </a:p>
          <a:p>
            <a:pPr lvl="2"/>
            <a:r>
              <a:rPr lang="en-US" sz="2200" smtClean="0"/>
              <a:t>In recent years, approximately 10 new cases a year have been identified at RIDOC</a:t>
            </a:r>
          </a:p>
          <a:p>
            <a:pPr lvl="1"/>
            <a:r>
              <a:rPr lang="en-US" sz="2200" smtClean="0"/>
              <a:t>Concomitantly, there has been an 80% decrease in IDU-related HIV in Rhode Island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Project Bridge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latin typeface="+mj-lt"/>
                <a:cs typeface="Cambria"/>
              </a:rPr>
              <a:t>Project Bridge has served HIV-infected persons leaving the RIDOC for almost 15 years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latin typeface="+mj-lt"/>
                <a:cs typeface="Cambria"/>
              </a:rPr>
              <a:t>Originally a SPNS-funded demonstration project, Project Bridge has been sustained by the Rhode Island Department of Health through RW funding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latin typeface="+mj-lt"/>
                <a:cs typeface="Cambria"/>
              </a:rPr>
              <a:t>Using a social work model, the program provides </a:t>
            </a:r>
            <a:r>
              <a:rPr lang="en-US" b="1" dirty="0" smtClean="0">
                <a:latin typeface="+mj-lt"/>
                <a:cs typeface="Cambria"/>
              </a:rPr>
              <a:t>prison </a:t>
            </a:r>
            <a:r>
              <a:rPr lang="en-US" dirty="0" smtClean="0">
                <a:latin typeface="+mj-lt"/>
                <a:cs typeface="Cambria"/>
              </a:rPr>
              <a:t>outreach and intensive case management to HIV-positive persons being released from the RIDOC facilities to facilitate community re-entry and retention in medical care.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latin typeface="+mj-lt"/>
                <a:cs typeface="Cambria"/>
              </a:rPr>
              <a:t>Project Bridge team: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latin typeface="+mj-lt"/>
                <a:cs typeface="Cambria"/>
              </a:rPr>
              <a:t>engages clients within three months of prison release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latin typeface="+mj-lt"/>
                <a:cs typeface="Cambria"/>
              </a:rPr>
              <a:t>creates a discharge plan that links clients to medical care at provider of their choice and social services following release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latin typeface="+mj-lt"/>
                <a:cs typeface="Cambria"/>
              </a:rPr>
              <a:t>provides supportive services to retain clients in care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>
              <a:latin typeface="Verdana" charset="0"/>
              <a:cs typeface="Times New Roman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Self-reported needs of</a:t>
            </a:r>
            <a:br>
              <a:rPr lang="en-US" smtClean="0"/>
            </a:br>
            <a:r>
              <a:rPr lang="en-US" smtClean="0"/>
              <a:t>Project Bridge clients </a:t>
            </a:r>
          </a:p>
        </p:txBody>
      </p:sp>
      <p:graphicFrame>
        <p:nvGraphicFramePr>
          <p:cNvPr id="1945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presentationml/2006/ole">
            <p:oleObj spid="_x0000_s19458" r:id="rId3" imgW="8151058" imgH="449314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COMPASS addressed need to expand Project Bridge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200" smtClean="0"/>
              <a:t>Challenges related to the provision of services for shorter-term JAIL detainees</a:t>
            </a:r>
          </a:p>
          <a:p>
            <a:pPr lvl="1"/>
            <a:r>
              <a:rPr lang="en-US" sz="2200" smtClean="0"/>
              <a:t>Short and unpredictable lengths of stay, high rates of turnover, and recidivism</a:t>
            </a:r>
          </a:p>
          <a:p>
            <a:pPr lvl="1"/>
            <a:r>
              <a:rPr lang="en-US" sz="2200" smtClean="0"/>
              <a:t>Risky population</a:t>
            </a:r>
          </a:p>
          <a:p>
            <a:r>
              <a:rPr lang="en-US" sz="2200" smtClean="0"/>
              <a:t>Expansion of services to those incarcerated at an additional facility (Bristol County House of Corrections) in the contiguous area of southeastern Massachusetts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7924800" cy="1377950"/>
          </a:xfrm>
        </p:spPr>
        <p:txBody>
          <a:bodyPr/>
          <a:lstStyle/>
          <a:p>
            <a:r>
              <a:rPr lang="en-US" smtClean="0"/>
              <a:t>Overarching COMPASS goal: enhancement of existing services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smtClean="0"/>
              <a:t>Enhance existing services through the implementation of: 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a jail-release program of jail-based case mangers and community-based case managers combined with intensive community outreach </a:t>
            </a:r>
          </a:p>
          <a:p>
            <a:pPr>
              <a:lnSpc>
                <a:spcPct val="90000"/>
              </a:lnSpc>
            </a:pPr>
            <a:r>
              <a:rPr lang="en-US" sz="2200" smtClean="0"/>
              <a:t>To lead to: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improved HIV treatment, substance abuse and social stabilization outcomes for recently released HIV+ jail detainees 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COMPASS Program Goals and Objectives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200" smtClean="0"/>
              <a:t>To enhance the ability of jail facilities in Rhode Island and Bristol County, Massachusetts to promptly identify HIV-infected individuals</a:t>
            </a:r>
          </a:p>
          <a:p>
            <a:r>
              <a:rPr lang="en-US" sz="2200" smtClean="0"/>
              <a:t>To determine the medical and social needs of HIV-infected jail detainees in Rhode Island and Bristol County, Massachusetts</a:t>
            </a:r>
          </a:p>
          <a:p>
            <a:r>
              <a:rPr lang="en-US" sz="2200" smtClean="0"/>
              <a:t>To expeditiously link HIV-infected jail detainees in Rhode Island and Bristol County, Massachusetts to HIV primary care and other medical and social services in the community upon release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12775" y="323850"/>
            <a:ext cx="8153400" cy="990600"/>
          </a:xfrm>
        </p:spPr>
        <p:txBody>
          <a:bodyPr/>
          <a:lstStyle/>
          <a:p>
            <a:r>
              <a:rPr lang="en-US" smtClean="0"/>
              <a:t>Target Population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828800"/>
            <a:ext cx="8686800" cy="4302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smtClean="0"/>
              <a:t>All HIV-infected individuals incarcerated at the jail facilities of RIDOC and BCHOC eligible for participation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Newly diagnosed individuals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Previously diagnosed individuals, not in active care in the community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Previously diagnosed individuals, in active care in the community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Most detainees are from the urban areas of Providence, New Bedford, and Fall 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201</TotalTime>
  <Words>826</Words>
  <Application>Microsoft Office PowerPoint</Application>
  <PresentationFormat>On-screen Show (4:3)</PresentationFormat>
  <Paragraphs>92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Median</vt:lpstr>
      <vt:lpstr>Microsoft Office Excel 97-2003 Worksheet</vt:lpstr>
      <vt:lpstr>Chart</vt:lpstr>
      <vt:lpstr>COMPASS: Community Partnerships and Social Services for  People Living with HIV  Leaving the Jail Setting</vt:lpstr>
      <vt:lpstr>The Landscape in Rhode Island</vt:lpstr>
      <vt:lpstr>The Landscape in Rhode Island</vt:lpstr>
      <vt:lpstr>Project Bridge</vt:lpstr>
      <vt:lpstr>Self-reported needs of Project Bridge clients </vt:lpstr>
      <vt:lpstr>COMPASS addressed need to expand Project Bridge</vt:lpstr>
      <vt:lpstr>Overarching COMPASS goal: enhancement of existing services</vt:lpstr>
      <vt:lpstr>COMPASS Program Goals and Objectives</vt:lpstr>
      <vt:lpstr>Target Population</vt:lpstr>
      <vt:lpstr>Socio-demographic profile of COMPASS participants (N=84)</vt:lpstr>
      <vt:lpstr>COMPASS services provided (jail)</vt:lpstr>
      <vt:lpstr>COMPASS services provided (community)</vt:lpstr>
      <vt:lpstr>Linkage to care</vt:lpstr>
      <vt:lpstr>General findings</vt:lpstr>
      <vt:lpstr>Slide 15</vt:lpstr>
    </vt:vector>
  </TitlesOfParts>
  <Company>Lifespan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COMPASS: Community Partnerships and Social Services for HIV+ People Leaving the Jail Setting</dc:title>
  <dc:creator>Lauri Bazerman</dc:creator>
  <cp:lastModifiedBy>Emily Patry</cp:lastModifiedBy>
  <cp:revision>24</cp:revision>
  <dcterms:created xsi:type="dcterms:W3CDTF">2012-11-19T16:59:04Z</dcterms:created>
  <dcterms:modified xsi:type="dcterms:W3CDTF">2012-11-27T14:48:14Z</dcterms:modified>
</cp:coreProperties>
</file>