
<file path=[Content_Types].xml><?xml version="1.0" encoding="utf-8"?>
<Types xmlns="http://schemas.openxmlformats.org/package/2006/content-types">
  <Override PartName="/ppt/notesSlides/notesSlide31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62" r:id="rId1"/>
    <p:sldMasterId id="2147483874" r:id="rId2"/>
    <p:sldMasterId id="2147483868" r:id="rId3"/>
  </p:sldMasterIdLst>
  <p:notesMasterIdLst>
    <p:notesMasterId r:id="rId48"/>
  </p:notesMasterIdLst>
  <p:handoutMasterIdLst>
    <p:handoutMasterId r:id="rId49"/>
  </p:handoutMasterIdLst>
  <p:sldIdLst>
    <p:sldId id="325" r:id="rId4"/>
    <p:sldId id="329" r:id="rId5"/>
    <p:sldId id="356" r:id="rId6"/>
    <p:sldId id="355" r:id="rId7"/>
    <p:sldId id="354" r:id="rId8"/>
    <p:sldId id="359" r:id="rId9"/>
    <p:sldId id="376" r:id="rId10"/>
    <p:sldId id="366" r:id="rId11"/>
    <p:sldId id="353" r:id="rId12"/>
    <p:sldId id="363" r:id="rId13"/>
    <p:sldId id="397" r:id="rId14"/>
    <p:sldId id="378" r:id="rId15"/>
    <p:sldId id="352" r:id="rId16"/>
    <p:sldId id="396" r:id="rId17"/>
    <p:sldId id="369" r:id="rId18"/>
    <p:sldId id="379" r:id="rId19"/>
    <p:sldId id="370" r:id="rId20"/>
    <p:sldId id="398" r:id="rId21"/>
    <p:sldId id="351" r:id="rId22"/>
    <p:sldId id="380" r:id="rId23"/>
    <p:sldId id="371" r:id="rId24"/>
    <p:sldId id="350" r:id="rId25"/>
    <p:sldId id="374" r:id="rId26"/>
    <p:sldId id="381" r:id="rId27"/>
    <p:sldId id="349" r:id="rId28"/>
    <p:sldId id="372" r:id="rId29"/>
    <p:sldId id="364" r:id="rId30"/>
    <p:sldId id="382" r:id="rId31"/>
    <p:sldId id="375" r:id="rId32"/>
    <p:sldId id="365" r:id="rId33"/>
    <p:sldId id="383" r:id="rId34"/>
    <p:sldId id="399" r:id="rId35"/>
    <p:sldId id="400" r:id="rId36"/>
    <p:sldId id="401" r:id="rId37"/>
    <p:sldId id="402" r:id="rId38"/>
    <p:sldId id="403" r:id="rId39"/>
    <p:sldId id="404" r:id="rId40"/>
    <p:sldId id="405" r:id="rId41"/>
    <p:sldId id="406" r:id="rId42"/>
    <p:sldId id="362" r:id="rId43"/>
    <p:sldId id="339" r:id="rId44"/>
    <p:sldId id="338" r:id="rId45"/>
    <p:sldId id="337" r:id="rId46"/>
    <p:sldId id="328" r:id="rId47"/>
  </p:sldIdLst>
  <p:sldSz cx="9144000" cy="6858000" type="screen4x3"/>
  <p:notesSz cx="6997700" cy="92710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E1141"/>
    <a:srgbClr val="000000"/>
    <a:srgbClr val="B30838"/>
    <a:srgbClr val="EDD493"/>
    <a:srgbClr val="0065A4"/>
    <a:srgbClr val="F6E8C6"/>
    <a:srgbClr val="005983"/>
    <a:srgbClr val="657A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18898" autoAdjust="0"/>
    <p:restoredTop sz="89660" autoAdjust="0"/>
  </p:normalViewPr>
  <p:slideViewPr>
    <p:cSldViewPr snapToGrid="0">
      <p:cViewPr varScale="1">
        <p:scale>
          <a:sx n="170" d="100"/>
          <a:sy n="170" d="100"/>
        </p:scale>
        <p:origin x="-1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6.xml"/><Relationship Id="rId7" Type="http://schemas.openxmlformats.org/officeDocument/2006/relationships/slide" Target="slides/slide4.xml"/><Relationship Id="rId43" Type="http://schemas.openxmlformats.org/officeDocument/2006/relationships/slide" Target="slides/slide40.xml"/><Relationship Id="rId25" Type="http://schemas.openxmlformats.org/officeDocument/2006/relationships/slide" Target="slides/slide22.xml"/><Relationship Id="rId10" Type="http://schemas.openxmlformats.org/officeDocument/2006/relationships/slide" Target="slides/slide7.xml"/><Relationship Id="rId50" Type="http://schemas.openxmlformats.org/officeDocument/2006/relationships/printerSettings" Target="printerSettings/printerSettings1.bin"/><Relationship Id="rId17" Type="http://schemas.openxmlformats.org/officeDocument/2006/relationships/slide" Target="slides/slide14.xml"/><Relationship Id="rId9" Type="http://schemas.openxmlformats.org/officeDocument/2006/relationships/slide" Target="slides/slide6.xml"/><Relationship Id="rId18" Type="http://schemas.openxmlformats.org/officeDocument/2006/relationships/slide" Target="slides/slide15.xml"/><Relationship Id="rId27" Type="http://schemas.openxmlformats.org/officeDocument/2006/relationships/slide" Target="slides/slide24.xml"/><Relationship Id="rId14" Type="http://schemas.openxmlformats.org/officeDocument/2006/relationships/slide" Target="slides/slide11.xml"/><Relationship Id="rId4" Type="http://schemas.openxmlformats.org/officeDocument/2006/relationships/slide" Target="slides/slide1.xml"/><Relationship Id="rId28" Type="http://schemas.openxmlformats.org/officeDocument/2006/relationships/slide" Target="slides/slide25.xml"/><Relationship Id="rId45" Type="http://schemas.openxmlformats.org/officeDocument/2006/relationships/slide" Target="slides/slide42.xml"/><Relationship Id="rId42" Type="http://schemas.openxmlformats.org/officeDocument/2006/relationships/slide" Target="slides/slide39.xml"/><Relationship Id="rId6" Type="http://schemas.openxmlformats.org/officeDocument/2006/relationships/slide" Target="slides/slide3.xml"/><Relationship Id="rId49" Type="http://schemas.openxmlformats.org/officeDocument/2006/relationships/handoutMaster" Target="handoutMasters/handoutMaster1.xml"/><Relationship Id="rId44" Type="http://schemas.openxmlformats.org/officeDocument/2006/relationships/slide" Target="slides/slide41.xml"/><Relationship Id="rId19" Type="http://schemas.openxmlformats.org/officeDocument/2006/relationships/slide" Target="slides/slide16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46" Type="http://schemas.openxmlformats.org/officeDocument/2006/relationships/slide" Target="slides/slide43.xml"/><Relationship Id="rId35" Type="http://schemas.openxmlformats.org/officeDocument/2006/relationships/slide" Target="slides/slide32.xml"/><Relationship Id="rId51" Type="http://schemas.openxmlformats.org/officeDocument/2006/relationships/tags" Target="tags/tag1.xml"/><Relationship Id="rId55" Type="http://schemas.openxmlformats.org/officeDocument/2006/relationships/tableStyles" Target="tableStyles.xml"/><Relationship Id="rId31" Type="http://schemas.openxmlformats.org/officeDocument/2006/relationships/slide" Target="slides/slide28.xml"/><Relationship Id="rId34" Type="http://schemas.openxmlformats.org/officeDocument/2006/relationships/slide" Target="slides/slide31.xml"/><Relationship Id="rId40" Type="http://schemas.openxmlformats.org/officeDocument/2006/relationships/slide" Target="slides/slide37.xml"/><Relationship Id="rId36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1.xml"/><Relationship Id="rId47" Type="http://schemas.openxmlformats.org/officeDocument/2006/relationships/slide" Target="slides/slide44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2" Type="http://schemas.openxmlformats.org/officeDocument/2006/relationships/presProps" Target="presProps.xml"/><Relationship Id="rId54" Type="http://schemas.openxmlformats.org/officeDocument/2006/relationships/theme" Target="theme/theme1.xml"/><Relationship Id="rId12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3" Type="http://schemas.openxmlformats.org/officeDocument/2006/relationships/slide" Target="slides/slide20.xml"/><Relationship Id="rId53" Type="http://schemas.openxmlformats.org/officeDocument/2006/relationships/viewProps" Target="viewProps.xml"/><Relationship Id="rId26" Type="http://schemas.openxmlformats.org/officeDocument/2006/relationships/slide" Target="slides/slide23.xml"/><Relationship Id="rId30" Type="http://schemas.openxmlformats.org/officeDocument/2006/relationships/slide" Target="slides/slide27.xml"/><Relationship Id="rId11" Type="http://schemas.openxmlformats.org/officeDocument/2006/relationships/slide" Target="slides/slide8.xml"/><Relationship Id="rId29" Type="http://schemas.openxmlformats.org/officeDocument/2006/relationships/slide" Target="slides/slide26.xml"/><Relationship Id="rId16" Type="http://schemas.openxmlformats.org/officeDocument/2006/relationships/slide" Target="slides/slide13.xml"/><Relationship Id="rId33" Type="http://schemas.openxmlformats.org/officeDocument/2006/relationships/slide" Target="slides/slide30.xml"/><Relationship Id="rId41" Type="http://schemas.openxmlformats.org/officeDocument/2006/relationships/slide" Target="slides/slide3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2" Type="http://schemas.openxmlformats.org/officeDocument/2006/relationships/slide" Target="slides/slide19.xml"/><Relationship Id="rId2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BEF807C-6880-4988-AF2A-51957C772A76}" type="datetimeFigureOut">
              <a:rPr lang="en-US"/>
              <a:pPr>
                <a:defRPr/>
              </a:pPr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A4E4AFC-10DD-421B-B3ED-8DA51EF91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CF2BD93-D2BF-4CDB-93CB-614377F0B630}" type="datetimeFigureOut">
              <a:rPr lang="en-US"/>
              <a:pPr>
                <a:defRPr/>
              </a:pPr>
              <a:t>12/7/12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76" tIns="46488" rIns="92976" bIns="4648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9112" cy="4171950"/>
          </a:xfrm>
          <a:prstGeom prst="rect">
            <a:avLst/>
          </a:prstGeom>
        </p:spPr>
        <p:txBody>
          <a:bodyPr vert="horz" lIns="92976" tIns="46488" rIns="92976" bIns="4648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C5C043F-3980-4DD5-8C11-5F04BA40D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17915-EC8A-41B9-A5F5-D66B5C7AAE4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2707EE-71F6-4A6A-9494-C0831184D18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174104-BE6C-4201-A67A-4C4994184B2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9ADFB8-B420-43CD-B59C-5C514E4A737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F0E7A1-49C5-4574-95F4-F6410EA3C30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E8062E-BC1E-4A86-A571-975ED9D7798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752E82-1159-4067-AC70-C3163015E4A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CDFD19-538F-44C5-A52E-B1FE92F5D21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5AF8F8-4E38-4D3B-8EF0-31816C082BC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FD08CA-AB6A-4C25-B77B-3BF7C0B8FF6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80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8D65D-EBDF-4137-9359-9D6B4DC983A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Experts asked to prioritize issues offering greatest challenges and opportunities for RWHAP and PLWHA, and identify innovators  </a:t>
            </a:r>
          </a:p>
          <a:p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1B96F4-2402-404F-BE22-229AA6187E7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8F091C-FCD1-4E8F-BC03-09E737FF695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CF3FEA-05BA-48ED-B29C-4E7B9063221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15ED83-E02A-4365-99D0-D550AA3519E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5ED09F-837B-4FFB-ACBF-D654AB93EBEB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0D4E4-E5B0-45BC-A97E-EE42E382AFB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273728-BC84-40F6-8CE9-9116030CDB4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DE930-7442-4807-A5EF-7C7368E9B2A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AC970B-572C-487D-8DF6-75B1B94F53B1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144957-DE84-4845-AB40-97A652848BA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8FB0DA-A9B7-4E46-832A-79C0703BAF0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E8437-7FCD-4433-9586-00DFEAD8B0D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A636A4-436E-4172-8CDB-8CF4FAF2D2E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80ADB1-3DA2-4F84-91FA-159CE97B3C5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BE8B37-EA27-4FC1-AD0F-D19FD9835F7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82B336-945F-4124-8779-7444F66B84D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B639C-7D60-44EB-9F4A-F267E987CEA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B6E2CF-3AC7-43B5-A46C-14CEFCBF361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C6B45-AECE-4947-ADEA-5180667D51D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A2FBD3-F404-4C1F-92D3-CE5E8CCFB18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C8F24F-DF8D-4428-B84E-51CD7A47987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662AAF-6951-42EB-A238-099E89C41CC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6E7D28-CBE1-4BD9-8522-D5256533092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7A1EAA-A040-46AC-AD3A-EBD74401F09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ea typeface="+mj-ea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ea typeface="+mj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95728"/>
            <a:ext cx="7772400" cy="1470025"/>
          </a:xfr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60DBE25-5E96-44C5-879E-76692DAA60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and Bullets --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4a_blue-green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291263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B30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MPRlogo_2c_for_pp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18400" y="6327775"/>
            <a:ext cx="149383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996696" y="1325880"/>
            <a:ext cx="7368988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E1141"/>
              </a:buCl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E1141"/>
              </a:buCl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2213F00-5037-42FD-984F-BD27FEC6E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_Title and Bullets - no bann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ea typeface="+mj-ea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9144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5400"/>
              </a:spcBef>
              <a:spcAft>
                <a:spcPts val="1800"/>
              </a:spcAft>
              <a:defRPr/>
            </a:pPr>
            <a:endParaRPr lang="en-US" sz="2800" b="1" dirty="0">
              <a:solidFill>
                <a:schemeClr val="bg1"/>
              </a:solidFill>
              <a:ea typeface="+mj-ea"/>
              <a:cs typeface="Arial" charset="0"/>
            </a:endParaRP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758952" y="27432"/>
            <a:ext cx="7395881" cy="667512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4732826" y="1272736"/>
            <a:ext cx="3451412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5"/>
          </p:nvPr>
        </p:nvSpPr>
        <p:spPr>
          <a:xfrm>
            <a:off x="951932" y="1272736"/>
            <a:ext cx="3451412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E1141"/>
              </a:buCl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E1141"/>
              </a:buCl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A81B9D9-CF47-4081-A52B-460819FA4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BA9C-394A-44C5-BB8B-3FA457F0A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last slide-autho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4a_blue-green_3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291263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B30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6921500" y="6743700"/>
            <a:ext cx="3009900" cy="169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5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Mathematica</a:t>
            </a:r>
            <a:r>
              <a:rPr lang="en-US" sz="500" baseline="300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® </a:t>
            </a:r>
            <a:r>
              <a:rPr lang="en-US" sz="5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is a registered trademark of Mathematica Policy Research. </a:t>
            </a:r>
            <a:endParaRPr lang="en-US" sz="500" baseline="300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9" name="Picture 15" descr="MPRlogo_2c_for_pp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18400" y="6296025"/>
            <a:ext cx="149383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996696" y="1325880"/>
            <a:ext cx="7368988" cy="4102474"/>
          </a:xfrm>
        </p:spPr>
        <p:txBody>
          <a:bodyPr/>
          <a:lstStyle>
            <a:lvl1pPr>
              <a:buClr>
                <a:srgbClr val="CE1141"/>
              </a:buClr>
              <a:buSzPct val="125000"/>
              <a:buFont typeface="Wingdings" pitchFamily="2" charset="2"/>
              <a:buChar char="§"/>
              <a:defRPr lang="en-US" sz="2400" b="1" kern="1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Clr>
                <a:srgbClr val="CE1141"/>
              </a:buClr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CE1141"/>
              </a:buCl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CE1141"/>
              </a:buCl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CE1141"/>
              </a:buCl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27432"/>
            <a:ext cx="7395881" cy="667512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b="1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B0410424-1AF9-46FF-9A00-CC11DFC82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pdated-gradient.jpg"/>
          <p:cNvPicPr>
            <a:picLocks noChangeAspect="1"/>
          </p:cNvPicPr>
          <p:nvPr userDrawn="1"/>
        </p:nvPicPr>
        <p:blipFill>
          <a:blip r:embed="rId2"/>
          <a:srcRect l="317" t="745" r="635" b="2138"/>
          <a:stretch>
            <a:fillRect/>
          </a:stretch>
        </p:blipFill>
        <p:spPr bwMode="auto">
          <a:xfrm>
            <a:off x="0" y="4275138"/>
            <a:ext cx="9144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MPRlogo_2c_for_ppt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35350" y="5337175"/>
            <a:ext cx="192881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806" y="1106424"/>
            <a:ext cx="777240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" y="2812188"/>
            <a:ext cx="7794172" cy="482556"/>
          </a:xfrm>
        </p:spPr>
        <p:txBody>
          <a:bodyPr>
            <a:normAutofit/>
          </a:bodyPr>
          <a:lstStyle>
            <a:lvl1pPr marL="0" indent="0" algn="ctr">
              <a:buNone/>
              <a:defRPr sz="1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59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6300788"/>
            <a:ext cx="9144000" cy="557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027" name="Picture 8" descr="4a_blue-green_30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291263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771525" y="28575"/>
            <a:ext cx="73977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1338" y="6492875"/>
            <a:ext cx="44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2C4FF5-D2E1-4E80-A3F8-0D69585CB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6950" y="1327150"/>
            <a:ext cx="73691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5" descr="MPRlogo_2c_for_ppt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18400" y="6327775"/>
            <a:ext cx="149383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0" r:id="rId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2200"/>
        </a:spcBef>
        <a:spcAft>
          <a:spcPct val="0"/>
        </a:spcAft>
        <a:buClr>
          <a:srgbClr val="CE1141"/>
        </a:buClr>
        <a:buSzPct val="125000"/>
        <a:buFont typeface="Wingdings" charset="2"/>
        <a:buChar char="§"/>
        <a:defRPr sz="2400" b="1" kern="1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–"/>
        <a:defRPr sz="2000" b="1" kern="1200">
          <a:solidFill>
            <a:schemeClr val="bg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•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59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4a_blue-green_3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91263"/>
            <a:ext cx="9144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771525" y="28575"/>
            <a:ext cx="73977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1338" y="6492875"/>
            <a:ext cx="44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59A8A9-6E41-446B-8EF6-DF9C05224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6950" y="1327150"/>
            <a:ext cx="73691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742950"/>
            <a:ext cx="9144000" cy="1588"/>
          </a:xfrm>
          <a:prstGeom prst="line">
            <a:avLst/>
          </a:prstGeom>
          <a:ln w="25400">
            <a:solidFill>
              <a:srgbClr val="CE11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924675" y="6743700"/>
            <a:ext cx="3009900" cy="168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5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Mathematica</a:t>
            </a:r>
            <a:r>
              <a:rPr lang="en-US" sz="500" baseline="300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® </a:t>
            </a:r>
            <a:r>
              <a:rPr lang="en-US" sz="5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is a registered trademark of Mathematica Policy Research. </a:t>
            </a:r>
            <a:endParaRPr lang="en-US" sz="500" baseline="300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6152" name="Picture 12" descr="MPRlogo_2c_for_ppt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18400" y="6296025"/>
            <a:ext cx="149383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2200"/>
        </a:spcBef>
        <a:spcAft>
          <a:spcPct val="0"/>
        </a:spcAft>
        <a:buClr>
          <a:srgbClr val="CE1141"/>
        </a:buClr>
        <a:buSzPct val="125000"/>
        <a:buFont typeface="Wingdings" charset="2"/>
        <a:buChar char="§"/>
        <a:defRPr sz="2400" b="1" kern="1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–"/>
        <a:defRPr sz="2000" b="1" kern="1200">
          <a:solidFill>
            <a:schemeClr val="bg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•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1141"/>
        </a:buClr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59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A11B1FD-5AEE-4CA5-BE36-80CEB402A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52513"/>
            <a:ext cx="7772400" cy="1390650"/>
          </a:xfrm>
        </p:spPr>
        <p:txBody>
          <a:bodyPr/>
          <a:lstStyle/>
          <a:p>
            <a:r>
              <a:rPr lang="en-US" sz="2900" smtClean="0">
                <a:latin typeface="Arial" charset="0"/>
                <a:cs typeface="ＭＳ Ｐゴシック" charset="-128"/>
              </a:rPr>
              <a:t/>
            </a:r>
            <a:br>
              <a:rPr lang="en-US" sz="2900" smtClean="0">
                <a:latin typeface="Arial" charset="0"/>
                <a:cs typeface="ＭＳ Ｐゴシック" charset="-128"/>
              </a:rPr>
            </a:br>
            <a:r>
              <a:rPr lang="en-US" sz="2900" smtClean="0">
                <a:latin typeface="Arial" charset="0"/>
                <a:cs typeface="ＭＳ Ｐゴシック" charset="-128"/>
              </a:rPr>
              <a:t>Potential Impact of the Affordable Care Act on the Ryan White HIV/AIDS Program</a:t>
            </a:r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03238" y="2811463"/>
            <a:ext cx="7794625" cy="482600"/>
          </a:xfrm>
        </p:spPr>
        <p:txBody>
          <a:bodyPr/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November 27, 2012</a:t>
            </a:r>
            <a:br>
              <a:rPr lang="en-US" smtClean="0">
                <a:latin typeface="Arial" charset="0"/>
                <a:ea typeface="Arial" charset="0"/>
                <a:cs typeface="Arial" charset="0"/>
              </a:rPr>
            </a:br>
            <a:endParaRPr lang="en-US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All Grantee Meeting Presentation: HIV/AIDS Bureau, HRSA</a:t>
            </a:r>
          </a:p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Margaret Hargreaves  and  Charles Henley</a:t>
            </a:r>
          </a:p>
          <a:p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77800" y="1230313"/>
            <a:ext cx="8720138" cy="4843462"/>
          </a:xfrm>
        </p:spPr>
        <p:txBody>
          <a:bodyPr/>
          <a:lstStyle/>
          <a:p>
            <a:pPr>
              <a:defRPr/>
            </a:pPr>
            <a:r>
              <a:rPr b="0"/>
              <a:t>Expansion of Medicaid eligibility: </a:t>
            </a:r>
          </a:p>
          <a:p>
            <a:pPr marL="633413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N</a:t>
            </a:r>
            <a:r>
              <a:rPr b="0" dirty="0" smtClean="0">
                <a:ea typeface="+mn-ea"/>
              </a:rPr>
              <a:t>ational Medicaid income eligibility threshold of 133</a:t>
            </a:r>
            <a:r>
              <a:rPr lang="en-US" b="0" dirty="0" smtClean="0">
                <a:ea typeface="+mn-ea"/>
              </a:rPr>
              <a:t>% </a:t>
            </a:r>
            <a:r>
              <a:rPr b="0" dirty="0" smtClean="0">
                <a:ea typeface="+mn-ea"/>
              </a:rPr>
              <a:t>of the federal poverty level (FPL) </a:t>
            </a:r>
            <a:endParaRPr lang="en-US" b="0" dirty="0" smtClean="0">
              <a:ea typeface="+mn-ea"/>
            </a:endParaRPr>
          </a:p>
          <a:p>
            <a:pPr marL="911225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Effective rate is </a:t>
            </a:r>
            <a:r>
              <a:rPr dirty="0" smtClean="0">
                <a:ea typeface="+mn-ea"/>
              </a:rPr>
              <a:t>138% </a:t>
            </a:r>
            <a:r>
              <a:rPr lang="en-US" dirty="0" smtClean="0">
                <a:ea typeface="+mn-ea"/>
              </a:rPr>
              <a:t> due to standardized 5% income disregard</a:t>
            </a:r>
            <a:r>
              <a:rPr dirty="0" smtClean="0">
                <a:ea typeface="+mn-ea"/>
              </a:rPr>
              <a:t>  </a:t>
            </a:r>
          </a:p>
          <a:p>
            <a:pPr>
              <a:defRPr/>
            </a:pPr>
            <a:r>
              <a:rPr b="0"/>
              <a:t>Challenged and struck down by the Supreme Court</a:t>
            </a:r>
          </a:p>
          <a:p>
            <a:pPr marL="633413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Expansion is now effectively optional for states</a:t>
            </a:r>
            <a:endParaRPr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Eligibility Reforms, cont.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9E589F1-09C0-449F-8C28-927167A90D9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325563"/>
            <a:ext cx="7369175" cy="410210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State ACA Medicaid Expansion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318D687-EECE-4423-B66D-AD0EB0952C5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9013" y="801688"/>
            <a:ext cx="7396162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90625"/>
            <a:ext cx="7369175" cy="4237038"/>
          </a:xfrm>
        </p:spPr>
        <p:txBody>
          <a:bodyPr/>
          <a:lstStyle/>
          <a:p>
            <a:pPr>
              <a:defRPr/>
            </a:pPr>
            <a:r>
              <a:rPr b="0"/>
              <a:t>Work with states on Medicaid expansion policy </a:t>
            </a:r>
          </a:p>
          <a:p>
            <a:pPr>
              <a:defRPr/>
            </a:pPr>
            <a:r>
              <a:rPr b="0"/>
              <a:t>Maintain </a:t>
            </a:r>
            <a:r>
              <a:rPr b="0"/>
              <a:t>and increase outreach to </a:t>
            </a:r>
            <a:r>
              <a:rPr b="0"/>
              <a:t>ineligible groups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3072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Eligibility Reform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0AE392D-3719-40B9-8A73-B6BC0F4EAC0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46063" y="1127125"/>
            <a:ext cx="8610600" cy="4783138"/>
          </a:xfrm>
        </p:spPr>
        <p:txBody>
          <a:bodyPr/>
          <a:lstStyle/>
          <a:p>
            <a:pPr>
              <a:defRPr/>
            </a:pPr>
            <a:r>
              <a:rPr b="0"/>
              <a:t>Creation of affordable insurance exchanges:</a:t>
            </a:r>
          </a:p>
          <a:p>
            <a:pPr marL="512763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Those with incomes from 100 to 400% of the FPL (if ineligible for Medicaid) can receive assistance to purchase private insurance</a:t>
            </a:r>
          </a:p>
          <a:p>
            <a:pPr marL="511175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November deadline to submit plans for state-based exchanges</a:t>
            </a:r>
          </a:p>
          <a:p>
            <a:pPr marL="511175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Exchanges open for enrollment in October 2013</a:t>
            </a:r>
          </a:p>
          <a:p>
            <a:pPr marL="511175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Coverage starts in January 2014</a:t>
            </a:r>
          </a:p>
          <a:p>
            <a:pPr>
              <a:defRPr/>
            </a:pPr>
            <a:r>
              <a:rPr b="0"/>
              <a:t>Exchanges will provide new source of coverage for PLWHA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Might face more cost-sharing requirements (e.g., for drugs)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Some needed services might not be covered</a:t>
            </a:r>
          </a:p>
          <a:p>
            <a:pPr>
              <a:defRPr/>
            </a:pPr>
            <a:r>
              <a:rPr b="0"/>
              <a:t>Need to improve exchange navigation and streamline enrollment for PLWHA</a:t>
            </a:r>
          </a:p>
          <a:p>
            <a:pPr>
              <a:defRPr/>
            </a:pPr>
            <a:endParaRPr b="0"/>
          </a:p>
          <a:p>
            <a:pPr>
              <a:defRPr/>
            </a:pPr>
            <a:endParaRPr/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Health Insurance Exchanges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7979B9-3604-44DB-BC4B-99579119CD22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State Health Exchange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3322F44-ABF9-4610-84A8-B189DDD05FEC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996950" y="1325563"/>
            <a:ext cx="7369175" cy="4102100"/>
          </a:xfrm>
        </p:spPr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2188" y="765175"/>
            <a:ext cx="7381875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63563" y="1066800"/>
            <a:ext cx="7986712" cy="4360863"/>
          </a:xfrm>
        </p:spPr>
        <p:txBody>
          <a:bodyPr/>
          <a:lstStyle/>
          <a:p>
            <a:pPr>
              <a:defRPr/>
            </a:pPr>
            <a:r>
              <a:rPr b="0"/>
              <a:t>ACA citizenship requirements: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Undocumented immigrants and “lawfully present” immigrants within 5 years of residency barred from receipt of federal benefits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Under ACA, lawfully present immigrants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Still barred from Medicaid for first five years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Can purchase insurance in Exchanges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Can qualify for private insurance tax credits and cost sharing reductions</a:t>
            </a:r>
          </a:p>
          <a:p>
            <a:pPr>
              <a:defRPr/>
            </a:pPr>
            <a:r>
              <a:rPr b="0"/>
              <a:t>PLWHA who do not meet eligibility requirements will still need services from RWHAP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Other groups are also likely to require RWHAP services</a:t>
            </a:r>
            <a:endParaRPr b="0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3584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Health Insurance Exchanges, cont.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B797AB4-49B2-4B16-AFEF-AB17C0B5731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77925"/>
            <a:ext cx="7369175" cy="4249738"/>
          </a:xfrm>
        </p:spPr>
        <p:txBody>
          <a:bodyPr/>
          <a:lstStyle/>
          <a:p>
            <a:pPr>
              <a:defRPr/>
            </a:pPr>
            <a:r>
              <a:rPr b="0"/>
              <a:t>Help </a:t>
            </a:r>
            <a:r>
              <a:rPr b="0"/>
              <a:t>PLWHA </a:t>
            </a:r>
            <a:r>
              <a:rPr b="0"/>
              <a:t>through the eligibility and enrollment process, and make </a:t>
            </a:r>
            <a:r>
              <a:rPr b="0"/>
              <a:t>informed </a:t>
            </a:r>
            <a:r>
              <a:rPr b="0"/>
              <a:t>Medicaid and private insurance choices</a:t>
            </a:r>
          </a:p>
          <a:p>
            <a:pPr>
              <a:defRPr/>
            </a:pPr>
            <a:r>
              <a:rPr b="0"/>
              <a:t>Train RWHAP </a:t>
            </a:r>
            <a:r>
              <a:rPr b="0"/>
              <a:t>case managers </a:t>
            </a:r>
            <a:r>
              <a:rPr b="0"/>
              <a:t>to serve as Exchange patient </a:t>
            </a:r>
            <a:r>
              <a:rPr b="0"/>
              <a:t>navigators </a:t>
            </a:r>
            <a:r>
              <a:rPr b="0"/>
              <a:t>and transition </a:t>
            </a:r>
            <a:r>
              <a:rPr b="0"/>
              <a:t>coordinators </a:t>
            </a:r>
            <a:r>
              <a:rPr b="0"/>
              <a:t>for RWHAP clients </a:t>
            </a:r>
          </a:p>
          <a:p>
            <a:pPr>
              <a:defRPr/>
            </a:pPr>
            <a:r>
              <a:rPr b="0"/>
              <a:t>Carefully plan the transition </a:t>
            </a:r>
            <a:r>
              <a:rPr b="0"/>
              <a:t>of newly eligible PLWHA </a:t>
            </a:r>
            <a:r>
              <a:rPr b="0"/>
              <a:t> into </a:t>
            </a:r>
            <a:r>
              <a:rPr b="0"/>
              <a:t>expanded </a:t>
            </a:r>
            <a:r>
              <a:rPr b="0"/>
              <a:t>Medicaid and private insurance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3789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Exchange Reform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62E760-AA74-42AE-898F-0E9852E8375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34963" y="1173163"/>
            <a:ext cx="8504237" cy="4254500"/>
          </a:xfrm>
        </p:spPr>
        <p:txBody>
          <a:bodyPr/>
          <a:lstStyle/>
          <a:p>
            <a:pPr>
              <a:defRPr/>
            </a:pPr>
            <a:r>
              <a:rPr b="0"/>
              <a:t>Essential health benefits (</a:t>
            </a:r>
            <a:r>
              <a:rPr b="0" err="1"/>
              <a:t>EHBs</a:t>
            </a:r>
            <a:r>
              <a:rPr b="0"/>
              <a:t>) and benchmark plans:</a:t>
            </a:r>
            <a:r>
              <a:t> 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err="1" smtClean="0">
                <a:ea typeface="+mn-ea"/>
              </a:rPr>
              <a:t>EHBs</a:t>
            </a:r>
            <a:r>
              <a:rPr lang="en-US" b="0" dirty="0" smtClean="0">
                <a:ea typeface="+mn-ea"/>
              </a:rPr>
              <a:t> are 10 categories of  “items and services” specified in the ACA</a:t>
            </a:r>
            <a:endParaRPr lang="en-US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dirty="0" smtClean="0">
                <a:ea typeface="+mn-ea"/>
              </a:rPr>
              <a:t>I</a:t>
            </a:r>
            <a:r>
              <a:rPr b="0" dirty="0" smtClean="0">
                <a:ea typeface="+mn-ea"/>
              </a:rPr>
              <a:t>nsurance offered </a:t>
            </a:r>
            <a:r>
              <a:rPr lang="en-US" b="0" dirty="0" smtClean="0">
                <a:ea typeface="+mn-ea"/>
              </a:rPr>
              <a:t>through</a:t>
            </a:r>
            <a:r>
              <a:rPr b="0" dirty="0" smtClean="0">
                <a:ea typeface="+mn-ea"/>
              </a:rPr>
              <a:t> Medicaid expansion, </a:t>
            </a:r>
            <a:r>
              <a:rPr lang="en-US" b="0" dirty="0" smtClean="0">
                <a:ea typeface="+mn-ea"/>
              </a:rPr>
              <a:t>E</a:t>
            </a:r>
            <a:r>
              <a:rPr b="0" dirty="0" smtClean="0">
                <a:ea typeface="+mn-ea"/>
              </a:rPr>
              <a:t>xchanges, and state Basic Health Plans</a:t>
            </a:r>
            <a:r>
              <a:rPr lang="en-US" b="0" dirty="0" smtClean="0">
                <a:ea typeface="+mn-ea"/>
              </a:rPr>
              <a:t> (</a:t>
            </a:r>
            <a:r>
              <a:rPr lang="en-US" b="0" dirty="0" err="1" smtClean="0">
                <a:ea typeface="+mn-ea"/>
              </a:rPr>
              <a:t>BHPs</a:t>
            </a:r>
            <a:r>
              <a:rPr lang="en-US" b="0" dirty="0" smtClean="0">
                <a:ea typeface="+mn-ea"/>
              </a:rPr>
              <a:t>) must meet EHB requirements</a:t>
            </a:r>
          </a:p>
          <a:p>
            <a:pPr>
              <a:defRPr/>
            </a:pPr>
            <a:r>
              <a:rPr b="0"/>
              <a:t>States given right to define state-specific EHBs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Will result in significant state variation in benefits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Could lead to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Inadequate coverage for PLWHA in some states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Service disruptions for PLWHA moving across states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3993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Insurance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AF226C4-FA47-433F-B295-9116F5E846A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325563"/>
            <a:ext cx="7369175" cy="410210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198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State Essential Health Benefit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842C8D1-7F03-4215-8706-9A1C240A835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888" y="784225"/>
            <a:ext cx="7489825" cy="54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33400" y="1014413"/>
            <a:ext cx="7832725" cy="5065712"/>
          </a:xfrm>
        </p:spPr>
        <p:txBody>
          <a:bodyPr/>
          <a:lstStyle/>
          <a:p>
            <a:pPr>
              <a:defRPr/>
            </a:pPr>
            <a:r>
              <a:rPr b="0"/>
              <a:t>Basic Health Plan:</a:t>
            </a:r>
            <a:r>
              <a:t> 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State plan option for people with incomes from 133 to 200% of the FPL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Otherwise eligible for premium tax subsidies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Benefits must be at least as generous as state’s EHBs </a:t>
            </a:r>
          </a:p>
          <a:p>
            <a:pPr>
              <a:defRPr/>
            </a:pPr>
            <a:r>
              <a:rPr b="0"/>
              <a:t>Potential BHP benefits: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Provide lower costs for consumers who cannot afford other qualified health plans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Prevent churning between Medicaid and private insurance for PLWHA with income fluctuations in this range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4301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Insurance Benefits,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011055-101B-4AE0-BEA5-E364832BE205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800100" y="1333500"/>
            <a:ext cx="7594600" cy="4057650"/>
          </a:xfrm>
        </p:spPr>
        <p:txBody>
          <a:bodyPr/>
          <a:lstStyle/>
          <a:p>
            <a:pPr>
              <a:defRPr/>
            </a:pPr>
            <a:r>
              <a:rPr b="0"/>
              <a:t>Assess the potential impact of the Affordable Care Act (</a:t>
            </a:r>
            <a:r>
              <a:rPr b="0" err="1"/>
              <a:t>ACA</a:t>
            </a:r>
            <a:r>
              <a:rPr b="0"/>
              <a:t>) on the Ryan White HIV/AIDS Program (</a:t>
            </a:r>
            <a:r>
              <a:rPr b="0" err="1"/>
              <a:t>RWHAP</a:t>
            </a:r>
            <a:r>
              <a:rPr b="0"/>
              <a:t>) </a:t>
            </a:r>
          </a:p>
          <a:p>
            <a:pPr>
              <a:defRPr/>
            </a:pPr>
            <a:r>
              <a:rPr b="0"/>
              <a:t>How can the Health Resources and Services Administration help the RWHAP community with the ACA transition?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Study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4DA2FA5-F232-45ED-824A-52B89E09872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27125"/>
            <a:ext cx="7369175" cy="4300538"/>
          </a:xfrm>
        </p:spPr>
        <p:txBody>
          <a:bodyPr/>
          <a:lstStyle/>
          <a:p>
            <a:pPr>
              <a:defRPr/>
            </a:pPr>
            <a:r>
              <a:rPr b="0"/>
              <a:t>Comprehensive EHBs </a:t>
            </a:r>
            <a:r>
              <a:rPr b="0"/>
              <a:t>that meets the </a:t>
            </a:r>
            <a:r>
              <a:rPr b="0"/>
              <a:t>complex health </a:t>
            </a:r>
            <a:r>
              <a:rPr b="0"/>
              <a:t>care needs of </a:t>
            </a:r>
            <a:r>
              <a:rPr b="0"/>
              <a:t>PLWHA</a:t>
            </a:r>
          </a:p>
          <a:p>
            <a:pPr>
              <a:defRPr/>
            </a:pPr>
            <a:r>
              <a:rPr b="0"/>
              <a:t>Continuity of access </a:t>
            </a:r>
            <a:r>
              <a:rPr b="0"/>
              <a:t>to </a:t>
            </a:r>
            <a:r>
              <a:rPr b="0"/>
              <a:t>ART medications</a:t>
            </a:r>
          </a:p>
          <a:p>
            <a:pPr>
              <a:defRPr/>
            </a:pPr>
            <a:r>
              <a:rPr b="0"/>
              <a:t>Identification of state-specific service </a:t>
            </a:r>
            <a:r>
              <a:rPr b="0"/>
              <a:t>gaps </a:t>
            </a:r>
            <a:r>
              <a:rPr b="0"/>
              <a:t>for </a:t>
            </a:r>
            <a:r>
              <a:rPr b="0"/>
              <a:t>reallocating Part A and B </a:t>
            </a:r>
            <a:r>
              <a:rPr b="0"/>
              <a:t>funding from direct medical care to premium supports and services not covered by Medicaid or private insurance</a:t>
            </a:r>
            <a:endParaRPr b="0"/>
          </a:p>
          <a:p>
            <a:pPr>
              <a:buFont typeface="Wingdings" pitchFamily="2" charset="2"/>
              <a:buNone/>
              <a:defRPr/>
            </a:pPr>
            <a:endParaRPr/>
          </a:p>
        </p:txBody>
      </p:sp>
      <p:sp>
        <p:nvSpPr>
          <p:cNvPr id="4505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Benefit Reform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DCBFBE-F741-422A-8955-6DB784848CB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11163" y="1173163"/>
            <a:ext cx="8275637" cy="4254500"/>
          </a:xfrm>
        </p:spPr>
        <p:txBody>
          <a:bodyPr/>
          <a:lstStyle/>
          <a:p>
            <a:pPr>
              <a:defRPr/>
            </a:pPr>
            <a:r>
              <a:rPr b="0"/>
              <a:t>Private health insurance subsidies:</a:t>
            </a:r>
            <a:r>
              <a:t>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b="0" dirty="0" smtClean="0">
                <a:ea typeface="+mn-ea"/>
              </a:rPr>
              <a:t>Citizens and </a:t>
            </a:r>
            <a:r>
              <a:rPr lang="en-US" b="0" dirty="0" smtClean="0">
                <a:ea typeface="+mn-ea"/>
              </a:rPr>
              <a:t>lawfully present</a:t>
            </a:r>
            <a:r>
              <a:rPr b="0" dirty="0" smtClean="0">
                <a:ea typeface="+mn-ea"/>
              </a:rPr>
              <a:t> residents (</a:t>
            </a:r>
            <a:r>
              <a:rPr lang="en-US" b="0" dirty="0" smtClean="0">
                <a:ea typeface="+mn-ea"/>
              </a:rPr>
              <a:t>with incomes from </a:t>
            </a:r>
            <a:r>
              <a:rPr b="0" dirty="0" smtClean="0">
                <a:ea typeface="+mn-ea"/>
              </a:rPr>
              <a:t>100</a:t>
            </a:r>
            <a:r>
              <a:rPr lang="en-US" b="0" dirty="0" smtClean="0">
                <a:ea typeface="+mn-ea"/>
              </a:rPr>
              <a:t> to </a:t>
            </a:r>
            <a:r>
              <a:rPr b="0" dirty="0" smtClean="0">
                <a:ea typeface="+mn-ea"/>
              </a:rPr>
              <a:t>400% </a:t>
            </a:r>
            <a:r>
              <a:rPr lang="en-US" b="0" dirty="0" smtClean="0">
                <a:ea typeface="+mn-ea"/>
              </a:rPr>
              <a:t>of the </a:t>
            </a:r>
            <a:r>
              <a:rPr b="0" dirty="0" smtClean="0">
                <a:ea typeface="+mn-ea"/>
              </a:rPr>
              <a:t>FPL</a:t>
            </a:r>
            <a:r>
              <a:rPr lang="en-US" b="0" dirty="0" smtClean="0">
                <a:ea typeface="+mn-ea"/>
              </a:rPr>
              <a:t> if otherwise ineligible for Medicaid</a:t>
            </a:r>
            <a:r>
              <a:rPr b="0" dirty="0" smtClean="0">
                <a:ea typeface="+mn-ea"/>
              </a:rPr>
              <a:t>) </a:t>
            </a:r>
            <a:r>
              <a:rPr lang="en-US" b="0" dirty="0" smtClean="0">
                <a:ea typeface="+mn-ea"/>
              </a:rPr>
              <a:t>are </a:t>
            </a:r>
            <a:r>
              <a:rPr b="0" dirty="0" smtClean="0">
                <a:ea typeface="+mn-ea"/>
              </a:rPr>
              <a:t>eligible for advance tax credits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b="0" dirty="0" smtClean="0">
                <a:ea typeface="+mn-ea"/>
              </a:rPr>
              <a:t>Cost-sharing </a:t>
            </a:r>
            <a:r>
              <a:rPr lang="en-US" b="0" dirty="0" smtClean="0">
                <a:ea typeface="+mn-ea"/>
              </a:rPr>
              <a:t>reductions are available </a:t>
            </a:r>
            <a:r>
              <a:rPr b="0" dirty="0" smtClean="0">
                <a:ea typeface="+mn-ea"/>
              </a:rPr>
              <a:t>for </a:t>
            </a:r>
            <a:r>
              <a:rPr lang="en-US" b="0" dirty="0" smtClean="0">
                <a:ea typeface="+mn-ea"/>
              </a:rPr>
              <a:t>people with incomes from </a:t>
            </a:r>
            <a:r>
              <a:rPr b="0" dirty="0" smtClean="0">
                <a:ea typeface="+mn-ea"/>
              </a:rPr>
              <a:t>100</a:t>
            </a:r>
            <a:r>
              <a:rPr lang="en-US" b="0" dirty="0" smtClean="0">
                <a:ea typeface="+mn-ea"/>
              </a:rPr>
              <a:t> to </a:t>
            </a:r>
            <a:r>
              <a:rPr b="0" dirty="0" smtClean="0">
                <a:ea typeface="+mn-ea"/>
              </a:rPr>
              <a:t>250% </a:t>
            </a:r>
            <a:r>
              <a:rPr lang="en-US" b="0" dirty="0" smtClean="0">
                <a:ea typeface="+mn-ea"/>
              </a:rPr>
              <a:t>of the </a:t>
            </a:r>
            <a:r>
              <a:rPr b="0" dirty="0" smtClean="0">
                <a:ea typeface="+mn-ea"/>
              </a:rPr>
              <a:t>FPL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Will cover </a:t>
            </a:r>
            <a:r>
              <a:rPr b="0" dirty="0" smtClean="0">
                <a:ea typeface="+mn-ea"/>
              </a:rPr>
              <a:t>copayments, deductibles, and co-insurance</a:t>
            </a:r>
            <a:endParaRPr lang="en-US"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Available to </a:t>
            </a:r>
            <a:r>
              <a:rPr b="0" dirty="0" smtClean="0">
                <a:ea typeface="+mn-ea"/>
              </a:rPr>
              <a:t>low-income people with high out-of-pocket costs</a:t>
            </a:r>
          </a:p>
          <a:p>
            <a:pPr>
              <a:defRPr/>
            </a:pPr>
            <a:r>
              <a:rPr b="0"/>
              <a:t>Not clear what assistance, if any, will be available to PLWHA with incomes less than 100% of the FPL in non-Medicaid expansion states</a:t>
            </a:r>
          </a:p>
          <a:p>
            <a:pPr>
              <a:defRPr/>
            </a:pPr>
            <a:endParaRPr/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4710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Insurance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27BDDEB-A981-4BA3-BF9F-7879F12C63B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58763" y="1147763"/>
            <a:ext cx="8610600" cy="4521200"/>
          </a:xfrm>
        </p:spPr>
        <p:txBody>
          <a:bodyPr/>
          <a:lstStyle/>
          <a:p>
            <a:pPr>
              <a:defRPr/>
            </a:pPr>
            <a:r>
              <a:rPr b="0"/>
              <a:t>Preventive service cost-sharing: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b="0" dirty="0" smtClean="0">
                <a:ea typeface="+mn-ea"/>
              </a:rPr>
              <a:t>ACA covers </a:t>
            </a:r>
            <a:r>
              <a:rPr lang="en-US" b="0" dirty="0" smtClean="0">
                <a:ea typeface="+mn-ea"/>
              </a:rPr>
              <a:t>preventive care without cost-sharing for services graded A or B by the U.S. Preventive Services Task Force (UPSTF)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Currently covers </a:t>
            </a:r>
            <a:r>
              <a:rPr b="0" dirty="0" smtClean="0">
                <a:ea typeface="+mn-ea"/>
              </a:rPr>
              <a:t>HIV testing in high-risk settings</a:t>
            </a:r>
            <a:endParaRPr lang="en-US"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b="0" dirty="0" smtClean="0">
                <a:ea typeface="+mn-ea"/>
              </a:rPr>
              <a:t>In Medicaid, HIV testing </a:t>
            </a:r>
            <a:r>
              <a:rPr lang="en-US" b="0" dirty="0" smtClean="0">
                <a:ea typeface="+mn-ea"/>
              </a:rPr>
              <a:t>without cost sharing will be available </a:t>
            </a:r>
            <a:r>
              <a:rPr b="0" dirty="0" smtClean="0">
                <a:ea typeface="+mn-ea"/>
              </a:rPr>
              <a:t>as a state plan option on January 1, 2013 </a:t>
            </a:r>
          </a:p>
          <a:p>
            <a:pPr marL="342900" lvl="2" indent="-342900">
              <a:spcBef>
                <a:spcPts val="22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j-ea"/>
              </a:rPr>
              <a:t>USPSTF issued draft recommendation for routine HIV testing for teens and adults in November 2012</a:t>
            </a:r>
          </a:p>
          <a:p>
            <a:pPr marL="342900" lvl="2" indent="-342900">
              <a:spcBef>
                <a:spcPts val="22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400" dirty="0" smtClean="0">
                <a:ea typeface="+mn-ea"/>
              </a:rPr>
              <a:t>HIV testing is not always included in bundled payments to providers, which could limit provider uptake</a:t>
            </a:r>
          </a:p>
          <a:p>
            <a:pPr marL="342900" lvl="2" indent="-342900">
              <a:spcBef>
                <a:spcPts val="2200"/>
              </a:spcBef>
              <a:buSzPct val="125000"/>
              <a:buFont typeface="Arial" pitchFamily="34" charset="0"/>
              <a:buNone/>
              <a:defRPr/>
            </a:pPr>
            <a:endParaRPr lang="en-US" sz="2400" dirty="0" smtClean="0">
              <a:ea typeface="+mj-ea"/>
            </a:endParaRPr>
          </a:p>
          <a:p>
            <a:pPr>
              <a:defRPr/>
            </a:pPr>
            <a:endParaRPr b="0"/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4915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Insurance Costs,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8186C32-8493-48DA-925A-0443AC12BAA8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81000" y="1065213"/>
            <a:ext cx="8351838" cy="4924425"/>
          </a:xfrm>
        </p:spPr>
        <p:txBody>
          <a:bodyPr/>
          <a:lstStyle/>
          <a:p>
            <a:pPr>
              <a:defRPr/>
            </a:pPr>
            <a:r>
              <a:rPr b="0"/>
              <a:t>Medicare Part D prescription drug coverage gap: </a:t>
            </a:r>
          </a:p>
          <a:p>
            <a:pPr marL="514350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Donut hole to be phased out by 2020, until then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AIDS Drug Assistance program (</a:t>
            </a:r>
            <a:r>
              <a:rPr lang="en-US" dirty="0" err="1" smtClean="0">
                <a:ea typeface="+mn-ea"/>
              </a:rPr>
              <a:t>ADAP</a:t>
            </a:r>
            <a:r>
              <a:rPr lang="en-US" dirty="0" smtClean="0">
                <a:ea typeface="+mn-ea"/>
              </a:rPr>
              <a:t>) payments count toward true-out-of-pocket costs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Beneficiaries also receive a 50% discount on name-brand drugs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Medicare cost-sharing requirements still apply (25% cost of medications)</a:t>
            </a:r>
          </a:p>
          <a:p>
            <a:pPr marL="342900" lvl="1" indent="-342900">
              <a:spcBef>
                <a:spcPts val="22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400" b="0" dirty="0" smtClean="0">
                <a:ea typeface="+mj-ea"/>
              </a:rPr>
              <a:t>Reform could reduce costs for HIV medications and reliance on ADAP for medication coverage</a:t>
            </a:r>
          </a:p>
          <a:p>
            <a:pPr>
              <a:defRPr/>
            </a:pPr>
            <a:r>
              <a:rPr b="0"/>
              <a:t>PLWHA on Medicare will still need cost-sharing subsidies to help cover their out-of-pocket costs</a:t>
            </a:r>
          </a:p>
          <a:p>
            <a:pPr>
              <a:defRPr/>
            </a:pPr>
            <a:endParaRPr/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5120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Insurance Costs,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2ADD039-D446-4861-9A65-8BD28C01BB1A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39825"/>
            <a:ext cx="7369175" cy="4287838"/>
          </a:xfrm>
        </p:spPr>
        <p:txBody>
          <a:bodyPr/>
          <a:lstStyle/>
          <a:p>
            <a:pPr>
              <a:defRPr/>
            </a:pPr>
            <a:r>
              <a:rPr b="0"/>
              <a:t>Allocate </a:t>
            </a:r>
            <a:r>
              <a:rPr b="0"/>
              <a:t>RWHAP funds to cover </a:t>
            </a:r>
            <a:r>
              <a:rPr b="0"/>
              <a:t>cost-sharing</a:t>
            </a:r>
          </a:p>
          <a:p>
            <a:pPr>
              <a:defRPr/>
            </a:pPr>
            <a:r>
              <a:rPr b="0"/>
              <a:t>Educate </a:t>
            </a:r>
            <a:r>
              <a:rPr b="0"/>
              <a:t>RWHAP </a:t>
            </a:r>
            <a:r>
              <a:rPr b="0"/>
              <a:t>community about tax credits, cost-sharing </a:t>
            </a:r>
            <a:r>
              <a:rPr b="0"/>
              <a:t>reductions and </a:t>
            </a:r>
            <a:r>
              <a:rPr b="0"/>
              <a:t>out-of-pocket </a:t>
            </a:r>
            <a:r>
              <a:rPr b="0"/>
              <a:t>expense </a:t>
            </a:r>
            <a:r>
              <a:rPr b="0"/>
              <a:t>limits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5325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Cost Reform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E961BD5-336C-491A-B592-513DB7130070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74638" y="1039813"/>
            <a:ext cx="8594725" cy="5010150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b="0"/>
              <a:t>Medicaid managed care: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b="0" dirty="0" smtClean="0">
                <a:ea typeface="+mn-ea"/>
              </a:rPr>
              <a:t>More than 70% of Medicaid enrollees served through managed care</a:t>
            </a:r>
            <a:endParaRPr lang="en-US" b="0" dirty="0" smtClean="0">
              <a:ea typeface="+mn-ea"/>
            </a:endParaRPr>
          </a:p>
          <a:p>
            <a:pPr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dirty="0" smtClean="0">
                <a:ea typeface="+mn-ea"/>
              </a:rPr>
              <a:t>Aged, blind, and disabled enrollees traditionally exempted, </a:t>
            </a:r>
            <a:r>
              <a:rPr lang="en-US" dirty="0" smtClean="0">
                <a:ea typeface="+mn-ea"/>
              </a:rPr>
              <a:t>but </a:t>
            </a:r>
            <a:r>
              <a:rPr dirty="0" smtClean="0">
                <a:ea typeface="+mn-ea"/>
              </a:rPr>
              <a:t>states have started mandating managed care for them</a:t>
            </a:r>
          </a:p>
          <a:p>
            <a:pPr>
              <a:spcBef>
                <a:spcPts val="1800"/>
              </a:spcBef>
              <a:defRPr/>
            </a:pPr>
            <a:r>
              <a:rPr b="0"/>
              <a:t>Expansion of Medicaid means more people covered through managed care organizations (MCOs)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err="1" smtClean="0">
                <a:ea typeface="+mn-ea"/>
              </a:rPr>
              <a:t>MCOs</a:t>
            </a:r>
            <a:r>
              <a:rPr lang="en-US" b="0" dirty="0" smtClean="0">
                <a:ea typeface="+mn-ea"/>
              </a:rPr>
              <a:t> might not have capacity to provide HIV care for PLWHA newly covered by Medicaid</a:t>
            </a:r>
          </a:p>
          <a:p>
            <a:pPr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Lack of experienced HIV providers within networks</a:t>
            </a:r>
          </a:p>
          <a:p>
            <a:pPr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Inadequate pharmacy coverage </a:t>
            </a:r>
          </a:p>
          <a:p>
            <a:pPr>
              <a:spcBef>
                <a:spcPts val="0"/>
              </a:spcBef>
              <a:defRPr/>
            </a:pPr>
            <a:endParaRPr b="0"/>
          </a:p>
          <a:p>
            <a:pPr>
              <a:spcBef>
                <a:spcPts val="0"/>
              </a:spcBef>
              <a:defRPr/>
            </a:pPr>
            <a:r>
              <a:rPr b="0"/>
              <a:t>Potential for care disruptions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5529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Service Delivery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4C5A23A-AA26-4633-95BD-E81C37602362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65125" y="1027113"/>
            <a:ext cx="8351838" cy="5175250"/>
          </a:xfrm>
        </p:spPr>
        <p:txBody>
          <a:bodyPr/>
          <a:lstStyle/>
          <a:p>
            <a:pPr>
              <a:defRPr/>
            </a:pPr>
            <a:r>
              <a:rPr b="0"/>
              <a:t>Patient Centered Medical Homes (PCMH):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ACA provisions promote expansion of PCMH model</a:t>
            </a:r>
          </a:p>
          <a:p>
            <a:pPr>
              <a:defRPr/>
            </a:pPr>
            <a:r>
              <a:rPr b="0"/>
              <a:t>Medicaid health homes: </a:t>
            </a:r>
          </a:p>
          <a:p>
            <a:pPr marL="514350"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New state plan option (1/1/12) to develop Medicaid health home programs for people with complex health needs</a:t>
            </a:r>
          </a:p>
          <a:p>
            <a:pPr marL="914400"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At least 2 chronic conditions</a:t>
            </a:r>
          </a:p>
          <a:p>
            <a:pPr marL="914400"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One condition and at risk for developing second</a:t>
            </a:r>
          </a:p>
          <a:p>
            <a:pPr marL="914400"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At least one serious and persistent mental health condition</a:t>
            </a:r>
          </a:p>
          <a:p>
            <a:pPr marL="514350"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Conditions covered include HIV</a:t>
            </a:r>
          </a:p>
          <a:p>
            <a:pPr>
              <a:defRPr/>
            </a:pPr>
            <a:r>
              <a:rPr b="0"/>
              <a:t>Potential for incorporating comprehensive HIV care into PCMH and Medicaid health home models</a:t>
            </a:r>
            <a:endParaRPr/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5734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Service Delivery, cont.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FEB855F-7021-4C42-88BB-A8075A51318C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88925" y="1065213"/>
            <a:ext cx="8580438" cy="5060950"/>
          </a:xfrm>
        </p:spPr>
        <p:txBody>
          <a:bodyPr/>
          <a:lstStyle/>
          <a:p>
            <a:pPr>
              <a:defRPr/>
            </a:pPr>
            <a:r>
              <a:rPr b="0"/>
              <a:t>HIV workforce capacity: </a:t>
            </a:r>
          </a:p>
          <a:p>
            <a:pPr marL="514350" lvl="1">
              <a:buFont typeface="Arial" pitchFamily="34" charset="0"/>
              <a:buChar char="–"/>
              <a:defRPr/>
            </a:pPr>
            <a:r>
              <a:rPr lang="en-US" b="0" dirty="0">
                <a:ea typeface="+mn-ea"/>
              </a:rPr>
              <a:t>Increased demand for HIV care under ACA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Many community-based providers do not have HIV expertise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Health plans have limited access to HIV pharmacies 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RWHAP clients might have to transfer to new clinics </a:t>
            </a:r>
          </a:p>
          <a:p>
            <a:pPr>
              <a:defRPr/>
            </a:pPr>
            <a:r>
              <a:rPr b="0"/>
              <a:t>ACA reforms</a:t>
            </a:r>
            <a:endParaRPr b="0"/>
          </a:p>
          <a:p>
            <a:pPr marL="514350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E</a:t>
            </a:r>
            <a:r>
              <a:rPr b="0" dirty="0" smtClean="0">
                <a:ea typeface="+mn-ea"/>
              </a:rPr>
              <a:t>xpand initiatives to increase cultural competenc</a:t>
            </a:r>
            <a:r>
              <a:rPr lang="en-US" b="0" dirty="0" smtClean="0">
                <a:ea typeface="+mn-ea"/>
              </a:rPr>
              <a:t>y</a:t>
            </a:r>
            <a:r>
              <a:rPr b="0" dirty="0" smtClean="0">
                <a:ea typeface="+mn-ea"/>
              </a:rPr>
              <a:t> of providers</a:t>
            </a:r>
            <a:endParaRPr lang="en-US" b="0" dirty="0" smtClean="0">
              <a:ea typeface="+mn-ea"/>
            </a:endParaRPr>
          </a:p>
          <a:p>
            <a:pPr marL="514350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I</a:t>
            </a:r>
            <a:r>
              <a:rPr b="0" dirty="0" smtClean="0">
                <a:ea typeface="+mn-ea"/>
              </a:rPr>
              <a:t>nclude essential community providers in qualified health plans </a:t>
            </a:r>
            <a:endParaRPr lang="en-US" b="0" dirty="0" smtClean="0">
              <a:ea typeface="+mn-ea"/>
            </a:endParaRPr>
          </a:p>
          <a:p>
            <a:pPr marL="514350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D</a:t>
            </a:r>
            <a:r>
              <a:rPr b="0" dirty="0" smtClean="0">
                <a:ea typeface="+mn-ea"/>
              </a:rPr>
              <a:t>ouble community health center capacity</a:t>
            </a:r>
            <a:endParaRPr lang="en-US" b="0" dirty="0" smtClean="0">
              <a:ea typeface="+mn-ea"/>
            </a:endParaRPr>
          </a:p>
          <a:p>
            <a:pPr>
              <a:defRPr/>
            </a:pPr>
            <a:r>
              <a:rPr b="0"/>
              <a:t>AIDS Education and Training Centers (AETCs) can help train </a:t>
            </a:r>
            <a:r>
              <a:rPr b="0"/>
              <a:t>PCPs in </a:t>
            </a:r>
            <a:r>
              <a:rPr b="0"/>
              <a:t>HIV </a:t>
            </a:r>
            <a:r>
              <a:rPr b="0"/>
              <a:t>care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5939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Service Delivery, cont.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11FE7CA-3B55-401F-8D15-9DCA065E0B08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77925"/>
            <a:ext cx="7369175" cy="4249738"/>
          </a:xfrm>
        </p:spPr>
        <p:txBody>
          <a:bodyPr/>
          <a:lstStyle/>
          <a:p>
            <a:pPr>
              <a:defRPr/>
            </a:pPr>
            <a:r>
              <a:rPr b="0"/>
              <a:t>Ensure </a:t>
            </a:r>
            <a:r>
              <a:rPr b="0"/>
              <a:t>that </a:t>
            </a:r>
            <a:r>
              <a:rPr b="0"/>
              <a:t>experienced HIV providers are included as </a:t>
            </a:r>
            <a:r>
              <a:rPr b="0"/>
              <a:t>HIV primary care </a:t>
            </a:r>
            <a:r>
              <a:rPr b="0"/>
              <a:t>providers (PCPs) in </a:t>
            </a:r>
            <a:r>
              <a:rPr b="0"/>
              <a:t>provider </a:t>
            </a:r>
            <a:r>
              <a:rPr b="0"/>
              <a:t>networks</a:t>
            </a:r>
          </a:p>
          <a:p>
            <a:pPr>
              <a:defRPr/>
            </a:pPr>
            <a:r>
              <a:rPr b="0"/>
              <a:t>Tailor </a:t>
            </a:r>
            <a:r>
              <a:rPr b="0"/>
              <a:t>PCMH and health home program models to </a:t>
            </a:r>
            <a:r>
              <a:rPr b="0"/>
              <a:t>address HIV care needs</a:t>
            </a:r>
          </a:p>
          <a:p>
            <a:pPr>
              <a:defRPr/>
            </a:pPr>
            <a:r>
              <a:rPr b="0"/>
              <a:t>Provide more AETC training for primary care providers working in community health centers and other settings to build their expertise providing HIV treatment and care to PLWHA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1442" name="Title 2"/>
          <p:cNvSpPr>
            <a:spLocks noGrp="1"/>
          </p:cNvSpPr>
          <p:nvPr>
            <p:ph type="title"/>
          </p:nvPr>
        </p:nvSpPr>
        <p:spPr>
          <a:xfrm>
            <a:off x="323850" y="26988"/>
            <a:ext cx="8334375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Service Delivery Reform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5796B43-F579-4BE0-AEA2-DD4495F36876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396875" y="1027113"/>
            <a:ext cx="8412163" cy="5175250"/>
          </a:xfrm>
        </p:spPr>
        <p:txBody>
          <a:bodyPr/>
          <a:lstStyle/>
          <a:p>
            <a:pPr>
              <a:defRPr/>
            </a:pPr>
            <a:r>
              <a:rPr b="0"/>
              <a:t>Provider reimbursement rate: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Medicaid reimbursement rate for PCPs up to 100% of Medicare reimbursement rate in 2013 and 2014</a:t>
            </a:r>
          </a:p>
          <a:p>
            <a:pPr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Includes HIV specialists</a:t>
            </a:r>
          </a:p>
          <a:p>
            <a:pPr lvl="2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Applies to both fee-for-service (FFS) and managed care plans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Set to expire after  2014</a:t>
            </a:r>
          </a:p>
          <a:p>
            <a:pPr marL="342900" lvl="1" indent="-342900">
              <a:spcBef>
                <a:spcPts val="22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sz="2400" b="0" dirty="0" smtClean="0">
                <a:ea typeface="+mj-ea"/>
              </a:rPr>
              <a:t>Some RWHAP providers will need help getting third-party payments</a:t>
            </a:r>
          </a:p>
          <a:p>
            <a:pPr marL="742950" lvl="2" indent="-342900">
              <a:spcBef>
                <a:spcPts val="6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Have to be certified as Medicaid providers and in managed care provider networks</a:t>
            </a:r>
          </a:p>
          <a:p>
            <a:pPr marL="742950" lvl="2" indent="-342900">
              <a:spcBef>
                <a:spcPts val="60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Lack internal systems to manage the documentation and reporting associated with billing multiple insurance plans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6349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Payment Reforms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222FB14-400F-4F37-85DF-F36C56147680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201738"/>
            <a:ext cx="7369175" cy="4225925"/>
          </a:xfrm>
        </p:spPr>
        <p:txBody>
          <a:bodyPr/>
          <a:lstStyle/>
          <a:p>
            <a:pPr>
              <a:defRPr/>
            </a:pPr>
            <a:r>
              <a:rPr b="0"/>
              <a:t>Identified topics in six broad areas</a:t>
            </a:r>
          </a:p>
          <a:p>
            <a:pPr>
              <a:defRPr/>
            </a:pPr>
            <a:r>
              <a:rPr b="0"/>
              <a:t>Reviewed ACA-related reports</a:t>
            </a:r>
          </a:p>
          <a:p>
            <a:pPr>
              <a:defRPr/>
            </a:pPr>
            <a:r>
              <a:rPr b="0"/>
              <a:t>Reviewed more than 250 documents</a:t>
            </a:r>
          </a:p>
          <a:p>
            <a:pPr>
              <a:defRPr/>
            </a:pPr>
            <a:r>
              <a:rPr b="0"/>
              <a:t>February 2012 preliminary report </a:t>
            </a:r>
          </a:p>
          <a:p>
            <a:pPr>
              <a:defRPr/>
            </a:pPr>
            <a:r>
              <a:rPr b="0"/>
              <a:t>Findings updated in final report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Comprehensive Literature Scan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D73DFCF-32FE-43D7-A525-F734E6D627D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44475" y="1052513"/>
            <a:ext cx="8578850" cy="4375150"/>
          </a:xfrm>
        </p:spPr>
        <p:txBody>
          <a:bodyPr/>
          <a:lstStyle/>
          <a:p>
            <a:pPr>
              <a:defRPr/>
            </a:pPr>
            <a:r>
              <a:rPr b="0"/>
              <a:t>Other integrated payment reforms</a:t>
            </a:r>
          </a:p>
          <a:p>
            <a:pPr marL="514350"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ACA funds a</a:t>
            </a:r>
            <a:r>
              <a:rPr b="0" dirty="0" smtClean="0">
                <a:ea typeface="+mn-ea"/>
              </a:rPr>
              <a:t>ccountable care organizations (ACOs), b</a:t>
            </a:r>
            <a:r>
              <a:rPr lang="en-US" b="0" dirty="0" smtClean="0">
                <a:ea typeface="+mn-ea"/>
              </a:rPr>
              <a:t>undled payment reforms, and demonstration programs for duals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ACOs change financial incentives for how doctors and hospitals work together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Bundled payments designed to minimize patient cost while improving care</a:t>
            </a:r>
          </a:p>
          <a:p>
            <a:pPr marL="914400"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The Centers for Medicare &amp; Medicaid Services (CMS) is working on integrated payment models for dual-eligible beneficiaries</a:t>
            </a:r>
          </a:p>
          <a:p>
            <a:pPr>
              <a:defRPr/>
            </a:pPr>
            <a:r>
              <a:rPr b="0"/>
              <a:t>Potential for RWHAP to share its comprehensive HIV care expertise to help create new Medicaid models</a:t>
            </a:r>
            <a:endParaRPr/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6553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Payment Reforms,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EE8719E-CF5F-4B5F-8527-10FCCD6CB911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201738"/>
            <a:ext cx="7369175" cy="4225925"/>
          </a:xfrm>
        </p:spPr>
        <p:txBody>
          <a:bodyPr/>
          <a:lstStyle/>
          <a:p>
            <a:pPr>
              <a:defRPr/>
            </a:pPr>
            <a:r>
              <a:rPr b="0"/>
              <a:t>Work with stakeholders on permanent Medicaid </a:t>
            </a:r>
            <a:r>
              <a:rPr b="0"/>
              <a:t>reimbursement </a:t>
            </a:r>
            <a:r>
              <a:rPr b="0"/>
              <a:t>rate increase issue</a:t>
            </a:r>
          </a:p>
          <a:p>
            <a:pPr>
              <a:defRPr/>
            </a:pPr>
            <a:r>
              <a:rPr b="0"/>
              <a:t>Provide information about </a:t>
            </a:r>
            <a:r>
              <a:rPr b="0"/>
              <a:t>new non-FFS </a:t>
            </a:r>
            <a:r>
              <a:rPr b="0"/>
              <a:t>payment models</a:t>
            </a:r>
          </a:p>
          <a:p>
            <a:pPr>
              <a:defRPr/>
            </a:pPr>
            <a:r>
              <a:rPr b="0"/>
              <a:t>Help medical providers and community-based organizations build insurance screening, </a:t>
            </a:r>
            <a:r>
              <a:rPr b="0"/>
              <a:t>eligibility and enrollment</a:t>
            </a:r>
            <a:r>
              <a:rPr b="0"/>
              <a:t>, </a:t>
            </a:r>
            <a:r>
              <a:rPr b="0"/>
              <a:t>billing</a:t>
            </a:r>
            <a:r>
              <a:rPr b="0"/>
              <a:t>, and </a:t>
            </a:r>
            <a:r>
              <a:rPr b="0"/>
              <a:t>reporting capacity </a:t>
            </a:r>
            <a:r>
              <a:rPr b="0"/>
              <a:t>to manage increased volume of clients </a:t>
            </a:r>
            <a:r>
              <a:rPr b="0"/>
              <a:t>on </a:t>
            </a:r>
            <a:r>
              <a:rPr b="0"/>
              <a:t>Medicaid </a:t>
            </a:r>
            <a:r>
              <a:rPr b="0"/>
              <a:t>or </a:t>
            </a:r>
            <a:r>
              <a:rPr b="0"/>
              <a:t>private insurance </a:t>
            </a:r>
          </a:p>
          <a:p>
            <a:pPr>
              <a:defRPr/>
            </a:pPr>
            <a:endParaRPr b="0"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6758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Payment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47F084-D5F9-4B8D-97A7-9557D766339F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ctrTitle"/>
          </p:nvPr>
        </p:nvSpPr>
        <p:spPr>
          <a:xfrm>
            <a:off x="914400" y="2395538"/>
            <a:ext cx="7772400" cy="1470025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State/Local ACA Experiences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8615C-81AB-4440-BF3C-F174F9AD8491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609600" y="1325563"/>
            <a:ext cx="7859713" cy="4102100"/>
          </a:xfrm>
        </p:spPr>
        <p:txBody>
          <a:bodyPr/>
          <a:lstStyle/>
          <a:p>
            <a:pPr>
              <a:defRPr/>
            </a:pPr>
            <a:r>
              <a:rPr b="0"/>
              <a:t>TX has highest rate of uninsured persons (24%)</a:t>
            </a:r>
          </a:p>
          <a:p>
            <a:pPr>
              <a:defRPr/>
            </a:pPr>
            <a:r>
              <a:rPr b="0"/>
              <a:t>25% of all Houston residents are uninsured</a:t>
            </a:r>
          </a:p>
          <a:p>
            <a:pPr>
              <a:defRPr/>
            </a:pPr>
            <a:r>
              <a:rPr b="0"/>
              <a:t>62% of Houston EMA RW clients are uninsured</a:t>
            </a:r>
          </a:p>
          <a:p>
            <a:pPr>
              <a:defRPr/>
            </a:pPr>
            <a:r>
              <a:rPr b="0"/>
              <a:t>87% of Houston EMA RW clients earn &lt;100% of FPL.</a:t>
            </a:r>
          </a:p>
          <a:p>
            <a:pPr>
              <a:defRPr/>
            </a:pPr>
            <a:r>
              <a:rPr b="0"/>
              <a:t>76% of PLWHA in Houston EMA are unemployed</a:t>
            </a: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7065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Houston 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CF7DDDE-2A81-446E-BA1A-2786584C45D8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081088"/>
            <a:ext cx="7369175" cy="4346575"/>
          </a:xfrm>
        </p:spPr>
        <p:txBody>
          <a:bodyPr/>
          <a:lstStyle/>
          <a:p>
            <a:pPr>
              <a:defRPr/>
            </a:pPr>
            <a:r>
              <a:rPr b="0"/>
              <a:t>Houston EMA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So far Texas has not committed to expansion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Difficult for PLWHA to qualify under existing state rules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Consumers &amp; others joining Statewide advocacy efforts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State Healthcare Access Research Project (SHARP)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Texas HIV/AIDS Coalition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Policy Development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National Academy of State Health Policy (NASHP) Medicaid Safety Net Learning Collaborative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1115 Transformation Waiver</a:t>
            </a:r>
          </a:p>
          <a:p>
            <a:pPr lvl="1">
              <a:buFont typeface="Arial" pitchFamily="34" charset="0"/>
              <a:buChar char="–"/>
              <a:defRPr/>
            </a:pPr>
            <a:endParaRPr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7270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Eligibility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1510035-EA53-4A07-8C7C-9619C01598D6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25538"/>
            <a:ext cx="7369175" cy="4933950"/>
          </a:xfrm>
        </p:spPr>
        <p:txBody>
          <a:bodyPr/>
          <a:lstStyle/>
          <a:p>
            <a:pPr>
              <a:defRPr/>
            </a:pPr>
            <a:r>
              <a:rPr b="0"/>
              <a:t>Houston EMA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Texas has not elected to implement its own Exchange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Approximately 20% of Houston EMA PLWHA may be eligible to purchase coverage through an Exchange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Nurture </a:t>
            </a:r>
            <a:r>
              <a:rPr lang="en-US" b="0" dirty="0">
                <a:ea typeface="+mn-ea"/>
              </a:rPr>
              <a:t>&amp; develop capacity to assist Exchange-eligible consumers in choosing best plan for their </a:t>
            </a:r>
            <a:r>
              <a:rPr lang="en-US" b="0" dirty="0" smtClean="0">
                <a:ea typeface="+mn-ea"/>
              </a:rPr>
              <a:t>needs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RW-funded agencies offering core services must be Providers with all plans PLWHA may enroll in</a:t>
            </a:r>
            <a:endParaRPr lang="en-US" b="0" dirty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7475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Exchanges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823A6FA-4AA7-452C-B1A8-B07AC31E1F4F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069975"/>
            <a:ext cx="7369175" cy="4357688"/>
          </a:xfrm>
        </p:spPr>
        <p:txBody>
          <a:bodyPr/>
          <a:lstStyle/>
          <a:p>
            <a:pPr>
              <a:defRPr/>
            </a:pPr>
            <a:r>
              <a:rPr b="0"/>
              <a:t>Houston EMA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Essential Health Benefit (EHB) remains work in progress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Houston EMA has “bundled” RW-funded Primary Care, Medications, Medical Case Management and Service Linkage (non-medical CM) into a single local category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Will assist Planning Council, Grantee and Providers in quickly retooling RW-funded services to best wrap-around EHB to ensure access to and retention in care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Local Pharmacy Assistance Program (LPAP) may be able to wrap-around expanded benefits as with ADAP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Ongoing training for CMs, patient navigators &amp; eligibility workers on new benefits available to PLWHA</a:t>
            </a:r>
            <a:endParaRPr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7680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BC9B167-FB7B-4202-A0D0-1D755AF797E6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25538"/>
            <a:ext cx="7648575" cy="4302125"/>
          </a:xfrm>
        </p:spPr>
        <p:txBody>
          <a:bodyPr/>
          <a:lstStyle/>
          <a:p>
            <a:pPr>
              <a:defRPr/>
            </a:pPr>
            <a:r>
              <a:rPr b="0"/>
              <a:t>Houston EMA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>
                <a:ea typeface="+mn-ea"/>
              </a:rPr>
              <a:t>RW-eligible PLWHA  will likely need </a:t>
            </a:r>
            <a:r>
              <a:rPr lang="en-US" b="0" dirty="0" smtClean="0">
                <a:ea typeface="+mn-ea"/>
              </a:rPr>
              <a:t>more assistance </a:t>
            </a:r>
            <a:r>
              <a:rPr lang="en-US" b="0" dirty="0">
                <a:ea typeface="+mn-ea"/>
              </a:rPr>
              <a:t>with premiums, co-insurance and co-payments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>
                <a:ea typeface="+mn-ea"/>
              </a:rPr>
              <a:t>RW Health Insurance Assistance allocation may need increase to meet the needs of Exchange-eligible PLWHA (now receives 5</a:t>
            </a:r>
            <a:r>
              <a:rPr lang="en-US" b="0" baseline="30000" dirty="0">
                <a:ea typeface="+mn-ea"/>
              </a:rPr>
              <a:t>th</a:t>
            </a:r>
            <a:r>
              <a:rPr lang="en-US" b="0" dirty="0">
                <a:ea typeface="+mn-ea"/>
              </a:rPr>
              <a:t> largest allocation of funds in EMA)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>
                <a:ea typeface="+mn-ea"/>
              </a:rPr>
              <a:t>Increased need for wrap-around services </a:t>
            </a:r>
            <a:endParaRPr lang="en-US" b="0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Linkage </a:t>
            </a:r>
            <a:r>
              <a:rPr lang="en-US" dirty="0">
                <a:ea typeface="+mn-ea"/>
              </a:rPr>
              <a:t>to </a:t>
            </a:r>
            <a:r>
              <a:rPr lang="en-US" dirty="0" smtClean="0">
                <a:ea typeface="+mn-ea"/>
              </a:rPr>
              <a:t>care, system navigation, case management</a:t>
            </a:r>
            <a:endParaRPr lang="en-US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Dental, medications &amp; other services not fully covered under expanded Medicaid or insurance policies available via the Insurance Exchange</a:t>
            </a:r>
            <a:endParaRPr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78850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BFFA6DA-DA62-4938-9DCC-5B0A668E569B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1014413" y="1160463"/>
            <a:ext cx="7369175" cy="4322762"/>
          </a:xfrm>
        </p:spPr>
        <p:txBody>
          <a:bodyPr/>
          <a:lstStyle/>
          <a:p>
            <a:pPr>
              <a:defRPr/>
            </a:pPr>
            <a:r>
              <a:rPr b="0"/>
              <a:t>Houston EMA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Texas Medicaid program already in transition from Traditional to Managed Care Organizations (MCO)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Grantees must ensure RW-funded core medical service agencies are enrolled with multiple MCOs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RW agencies often need increased capacity in back-office operations to integrate new benefits into RW continuum of care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Electronic benefit eligibility/verification systems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i="1" dirty="0" smtClean="0">
                <a:ea typeface="+mn-ea"/>
              </a:rPr>
              <a:t>HealthHIV</a:t>
            </a:r>
            <a:r>
              <a:rPr lang="en-US" dirty="0" smtClean="0">
                <a:ea typeface="+mn-ea"/>
              </a:rPr>
              <a:t> Fiscal Sustainability T/A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NASHP Medicaid-Safety Net Learning Collaborative</a:t>
            </a:r>
            <a:endParaRPr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8089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31B8B0B-574F-42AB-AC2D-A2AB8FC29507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081088"/>
            <a:ext cx="7369175" cy="4775200"/>
          </a:xfrm>
        </p:spPr>
        <p:txBody>
          <a:bodyPr/>
          <a:lstStyle/>
          <a:p>
            <a:pPr>
              <a:defRPr/>
            </a:pPr>
            <a:r>
              <a:rPr b="0"/>
              <a:t>Houston EMA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Fee-for-Service reimbursement  model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Aligns with enhanced Medicaid rates (FQHC rate)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b="0" dirty="0">
                <a:ea typeface="+mn-ea"/>
              </a:rPr>
              <a:t>Includes HIV </a:t>
            </a:r>
            <a:r>
              <a:rPr lang="en-US" b="0" dirty="0" smtClean="0">
                <a:ea typeface="+mn-ea"/>
              </a:rPr>
              <a:t>specialists and Sub-specialty providers</a:t>
            </a:r>
            <a:endParaRPr lang="en-US" b="0" dirty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Local continuum of care includes most wrap-around services needed by PLWHA including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Medical &amp; Non-medical case management*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HIV and HIV-related medications*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Oral Health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Mental Health and Substance Abuse Treatment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Medical Nutritional Assessment &amp; Therapy*</a:t>
            </a:r>
          </a:p>
          <a:p>
            <a:pPr marL="914400" lvl="2" indent="0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*bundled with Primary Care services – 1 Stop Shopping</a:t>
            </a:r>
            <a:endParaRPr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8294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ＭＳ Ｐゴシック" charset="-128"/>
              </a:rPr>
              <a:t>State/Local Experiences: Payments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47F276E-5032-4353-8E07-77EBA5280EDF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52525"/>
            <a:ext cx="7369175" cy="4275138"/>
          </a:xfrm>
        </p:spPr>
        <p:txBody>
          <a:bodyPr/>
          <a:lstStyle/>
          <a:p>
            <a:pPr>
              <a:defRPr/>
            </a:pPr>
            <a:r>
              <a:rPr b="0"/>
              <a:t>Scan informed discussions with topic experts in the ACA, HIV/AIDS, Medicaid, and RWHAP</a:t>
            </a:r>
          </a:p>
          <a:p>
            <a:pPr>
              <a:defRPr/>
            </a:pPr>
            <a:r>
              <a:rPr b="0"/>
              <a:t>Discussions with 15 experts in April and May 2012</a:t>
            </a:r>
          </a:p>
          <a:p>
            <a:pPr>
              <a:defRPr/>
            </a:pPr>
            <a:r>
              <a:rPr b="0"/>
              <a:t>Experts asked to prioritize issues and identify innovative ACA implementation practices</a:t>
            </a:r>
            <a:endParaRPr b="0"/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/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Expert Consultations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6DF53AD-A12B-4826-8276-6CDCFA632B7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ctrTitle"/>
          </p:nvPr>
        </p:nvSpPr>
        <p:spPr>
          <a:xfrm>
            <a:off x="914400" y="2395538"/>
            <a:ext cx="7772400" cy="1470025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Conclusions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BECCE5-D983-4778-94BD-D74434F66DA5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152525"/>
            <a:ext cx="7369175" cy="4275138"/>
          </a:xfrm>
        </p:spPr>
        <p:txBody>
          <a:bodyPr/>
          <a:lstStyle/>
          <a:p>
            <a:pPr>
              <a:defRPr/>
            </a:pPr>
            <a:r>
              <a:rPr b="0"/>
              <a:t>Address anxiety about </a:t>
            </a:r>
            <a:r>
              <a:rPr b="0" err="1"/>
              <a:t>RWHAP’s</a:t>
            </a:r>
            <a:r>
              <a:rPr b="0"/>
              <a:t> future</a:t>
            </a:r>
          </a:p>
          <a:p>
            <a:pPr>
              <a:defRPr/>
            </a:pPr>
            <a:r>
              <a:rPr b="0"/>
              <a:t>Provide more transparent and visible HAB leadership in transition process</a:t>
            </a:r>
          </a:p>
          <a:p>
            <a:pPr>
              <a:defRPr/>
            </a:pPr>
            <a:r>
              <a:rPr b="0"/>
              <a:t>Offer clear </a:t>
            </a:r>
            <a:r>
              <a:rPr b="0"/>
              <a:t>guidance </a:t>
            </a:r>
            <a:r>
              <a:rPr b="0"/>
              <a:t>to </a:t>
            </a:r>
            <a:r>
              <a:rPr b="0"/>
              <a:t>support the </a:t>
            </a:r>
            <a:r>
              <a:rPr b="0"/>
              <a:t>transition</a:t>
            </a:r>
          </a:p>
          <a:p>
            <a:pPr>
              <a:defRPr/>
            </a:pPr>
            <a:r>
              <a:rPr b="0"/>
              <a:t>Tailor RWHAP to operate in divided Medicaid expansion environment – “tale of two cities”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Expansion and non-expansion states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States on track or delayed in ACA implementation</a:t>
            </a:r>
            <a:endParaRPr lang="en-US" b="0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b="0"/>
          </a:p>
          <a:p>
            <a:pPr>
              <a:buFont typeface="Wingdings" pitchFamily="2" charset="2"/>
              <a:buNone/>
              <a:defRPr/>
            </a:pPr>
            <a:endParaRPr/>
          </a:p>
        </p:txBody>
      </p:sp>
      <p:sp>
        <p:nvSpPr>
          <p:cNvPr id="86018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National Transition Leadership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4D7CA30-5E8D-4923-9048-4E4542388582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214438"/>
            <a:ext cx="7369175" cy="4213225"/>
          </a:xfrm>
        </p:spPr>
        <p:txBody>
          <a:bodyPr/>
          <a:lstStyle/>
          <a:p>
            <a:pPr>
              <a:defRPr/>
            </a:pPr>
            <a:r>
              <a:rPr b="0"/>
              <a:t>Engage the RWHAP community now in state-level ACA planning and implementation</a:t>
            </a:r>
          </a:p>
          <a:p>
            <a:pPr>
              <a:defRPr/>
            </a:pPr>
            <a:r>
              <a:rPr b="0"/>
              <a:t>Identify critical state agencies, decision makers, and decision points, and deadlines</a:t>
            </a:r>
          </a:p>
          <a:p>
            <a:pPr>
              <a:defRPr/>
            </a:pPr>
            <a:r>
              <a:rPr b="0"/>
              <a:t>Gain a seat at the state policy table to develop or revisit policy decisions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8806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Collaborative Transition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F2132965-916D-4883-B7A6-48213582DE14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214438"/>
            <a:ext cx="7369175" cy="4213225"/>
          </a:xfrm>
        </p:spPr>
        <p:txBody>
          <a:bodyPr/>
          <a:lstStyle/>
          <a:p>
            <a:pPr>
              <a:defRPr/>
            </a:pPr>
            <a:r>
              <a:rPr b="0"/>
              <a:t>Recognize the significant change in billing practices for RWHAP providers </a:t>
            </a:r>
          </a:p>
          <a:p>
            <a:pPr>
              <a:defRPr/>
            </a:pPr>
            <a:r>
              <a:rPr b="0"/>
              <a:t>Recognize the significant change in Medicaid and insurance status for RWHAP clients</a:t>
            </a:r>
          </a:p>
          <a:p>
            <a:pPr>
              <a:defRPr/>
            </a:pPr>
            <a:r>
              <a:rPr b="0"/>
              <a:t>Implement outreach and enrollment of PLWHA</a:t>
            </a:r>
          </a:p>
          <a:p>
            <a:pPr>
              <a:defRPr/>
            </a:pPr>
            <a:r>
              <a:rPr b="0"/>
              <a:t>Increase coordination among states, medical providers, insurance plans, and MCOs</a:t>
            </a:r>
          </a:p>
          <a:p>
            <a:pPr>
              <a:defRPr/>
            </a:pPr>
            <a:endParaRPr b="0"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9011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Education and Technical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E358BF4-2260-492C-8812-9BFD7041D6BD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325563"/>
            <a:ext cx="7369175" cy="4102100"/>
          </a:xfrm>
        </p:spPr>
        <p:txBody>
          <a:bodyPr/>
          <a:lstStyle/>
          <a:p>
            <a:pPr>
              <a:defRPr/>
            </a:pPr>
            <a:r>
              <a:t>Contracting officer’s technical representative: Alice Litwinowicz</a:t>
            </a:r>
          </a:p>
          <a:p>
            <a:pPr>
              <a:defRPr/>
            </a:pPr>
            <a:r>
              <a:t>Mathematica team: Ann Bagchi, Vanessa Oddo, Boyd Gilman, Debra Lipson</a:t>
            </a:r>
            <a:r>
              <a:rPr/>
              <a:t>, and </a:t>
            </a:r>
            <a:r>
              <a:t>ACA expert, Deborah Bachrach (</a:t>
            </a:r>
            <a:r>
              <a:rPr/>
              <a:t>Manatt Health Solutions</a:t>
            </a:r>
            <a:r>
              <a:t>)</a:t>
            </a:r>
          </a:p>
          <a:p>
            <a:pPr>
              <a:defRPr/>
            </a:pPr>
            <a:r>
              <a:t>For more information please contact: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Meg Hargreaves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mhargreaves@mathematica-mpr.com</a:t>
            </a:r>
          </a:p>
          <a:p>
            <a:pPr lvl="2"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</p:txBody>
      </p:sp>
      <p:sp>
        <p:nvSpPr>
          <p:cNvPr id="9216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Acknowledgements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95D66D8C-D29B-4675-A6E7-01E6C7BDF327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214438"/>
            <a:ext cx="7369175" cy="4213225"/>
          </a:xfrm>
        </p:spPr>
        <p:txBody>
          <a:bodyPr/>
          <a:lstStyle/>
          <a:p>
            <a:pPr>
              <a:defRPr/>
            </a:pPr>
            <a:r>
              <a:rPr b="0"/>
              <a:t>Seven state Medicaid programs selected</a:t>
            </a:r>
          </a:p>
          <a:p>
            <a:pPr>
              <a:defRPr/>
            </a:pPr>
            <a:r>
              <a:rPr b="0"/>
              <a:t>States represented a range of early ACA implementation experiences, HIV/AIDS demographics, and Medicaid policies</a:t>
            </a:r>
          </a:p>
          <a:p>
            <a:pPr>
              <a:defRPr/>
            </a:pPr>
            <a:r>
              <a:rPr b="0"/>
              <a:t>Group interviews conducted in July and August</a:t>
            </a:r>
          </a:p>
          <a:p>
            <a:pPr>
              <a:defRPr/>
            </a:pPr>
            <a:r>
              <a:rPr b="0"/>
              <a:t>States: Colorado, Iowa, Maryland, </a:t>
            </a:r>
            <a:r>
              <a:rPr b="0"/>
              <a:t>Massachusetts</a:t>
            </a:r>
            <a:r>
              <a:rPr b="0"/>
              <a:t>, </a:t>
            </a:r>
            <a:r>
              <a:rPr b="0"/>
              <a:t>New </a:t>
            </a:r>
            <a:r>
              <a:rPr b="0"/>
              <a:t>York, Oregon, and Texas 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779463" y="0"/>
            <a:ext cx="7396162" cy="666750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State Medicaid Program Interviews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88507FE-52AD-46C1-89B3-5F460610116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914400" y="2395538"/>
            <a:ext cx="7772400" cy="1470025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Findings and Recommendations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0BE53-85EB-4AAB-9FCA-152FB2FEFEA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996950" y="1325563"/>
            <a:ext cx="7369175" cy="4102100"/>
          </a:xfrm>
        </p:spPr>
        <p:txBody>
          <a:bodyPr/>
          <a:lstStyle/>
          <a:p>
            <a:pPr>
              <a:defRPr/>
            </a:pPr>
            <a:r>
              <a:rPr b="0"/>
              <a:t>Eligibility</a:t>
            </a:r>
          </a:p>
          <a:p>
            <a:pPr>
              <a:defRPr/>
            </a:pPr>
            <a:r>
              <a:rPr b="0"/>
              <a:t>Exchanges </a:t>
            </a:r>
          </a:p>
          <a:p>
            <a:pPr>
              <a:defRPr/>
            </a:pPr>
            <a:r>
              <a:rPr b="0"/>
              <a:t>Benefits</a:t>
            </a:r>
          </a:p>
          <a:p>
            <a:pPr>
              <a:defRPr/>
            </a:pPr>
            <a:r>
              <a:rPr b="0"/>
              <a:t>Costs</a:t>
            </a:r>
          </a:p>
          <a:p>
            <a:pPr>
              <a:defRPr/>
            </a:pPr>
            <a:r>
              <a:rPr b="0"/>
              <a:t>Services</a:t>
            </a:r>
          </a:p>
          <a:p>
            <a:pPr>
              <a:defRPr/>
            </a:pPr>
            <a:r>
              <a:rPr b="0"/>
              <a:t>Payments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b="0" dirty="0" smtClean="0">
              <a:ea typeface="+mn-e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Six Topic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CD43A6D-EC7F-4A17-9522-A74D343FA63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31813" y="1249363"/>
            <a:ext cx="8161337" cy="4178300"/>
          </a:xfrm>
        </p:spPr>
        <p:txBody>
          <a:bodyPr/>
          <a:lstStyle/>
          <a:p>
            <a:pPr>
              <a:defRPr/>
            </a:pPr>
            <a:r>
              <a:rPr b="0"/>
              <a:t>Guaranteed issue and </a:t>
            </a:r>
            <a:r>
              <a:rPr b="0"/>
              <a:t>pre-existing condition insurance plans (</a:t>
            </a:r>
            <a:r>
              <a:rPr b="0"/>
              <a:t>PCIPs):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b="0" dirty="0" smtClean="0">
                <a:ea typeface="+mn-ea"/>
              </a:rPr>
              <a:t>ACA prohibits denial of coverage based on pre-existing conditions</a:t>
            </a:r>
            <a:r>
              <a:rPr lang="en-US" b="0" dirty="0" smtClean="0">
                <a:ea typeface="+mn-ea"/>
              </a:rPr>
              <a:t> (takes effect for adults in 2014)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C</a:t>
            </a:r>
            <a:r>
              <a:rPr b="0" dirty="0" smtClean="0">
                <a:ea typeface="+mn-ea"/>
              </a:rPr>
              <a:t>reated </a:t>
            </a:r>
            <a:r>
              <a:rPr lang="en-US" b="0" dirty="0" smtClean="0">
                <a:ea typeface="+mn-ea"/>
              </a:rPr>
              <a:t>PCIPs to provide temporary coverage</a:t>
            </a:r>
          </a:p>
          <a:p>
            <a:pPr>
              <a:defRPr/>
            </a:pPr>
            <a:r>
              <a:rPr b="0"/>
              <a:t>People living with HIV/AIDS (</a:t>
            </a:r>
            <a:r>
              <a:rPr b="0" err="1"/>
              <a:t>PLWHA</a:t>
            </a:r>
            <a:r>
              <a:rPr b="0"/>
              <a:t>) have faced barriers accessing PCIPs</a:t>
            </a:r>
          </a:p>
          <a:p>
            <a:pPr>
              <a:defRPr/>
            </a:pPr>
            <a:r>
              <a:rPr b="0"/>
              <a:t>RWHAP can help PLWHA access PCIPs and transition to other health insurance in 2014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3554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Eligibility Reforms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3AEFB13-50FC-4AC3-9F8E-742291BBB4A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241300" y="1249363"/>
            <a:ext cx="8547100" cy="4441825"/>
          </a:xfrm>
        </p:spPr>
        <p:txBody>
          <a:bodyPr/>
          <a:lstStyle/>
          <a:p>
            <a:pPr>
              <a:defRPr/>
            </a:pPr>
            <a:r>
              <a:rPr b="0"/>
              <a:t>Individual insurance mandate and exemptions: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Most legal residents required to purchase insurance or pay a penalty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0" dirty="0" smtClean="0">
                <a:ea typeface="+mn-ea"/>
              </a:rPr>
              <a:t>Two types of exemptions: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Requirement to purchase insurance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Requirement to pay penalty</a:t>
            </a:r>
          </a:p>
          <a:p>
            <a:pPr>
              <a:defRPr/>
            </a:pPr>
            <a:r>
              <a:rPr b="0"/>
              <a:t>Requirement upheld by Supreme Court</a:t>
            </a:r>
          </a:p>
          <a:p>
            <a:pPr>
              <a:buFont typeface="Wingdings" pitchFamily="2" charset="2"/>
              <a:buNone/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768350" y="26988"/>
            <a:ext cx="7396163" cy="668337"/>
          </a:xfrm>
        </p:spPr>
        <p:txBody>
          <a:bodyPr/>
          <a:lstStyle/>
          <a:p>
            <a:r>
              <a:rPr lang="en-US" smtClean="0">
                <a:latin typeface="Arial" charset="0"/>
                <a:cs typeface="ＭＳ Ｐゴシック" charset="-128"/>
              </a:rPr>
              <a:t>Eligibility Reforms, cont.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18F2192-9C08-43B0-A281-B554361DC60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617&quot;&gt;&lt;property id=&quot;20148&quot; value=&quot;5&quot;/&gt;&lt;property id=&quot;20300&quot; value=&quot;Slide 3 - &amp;quot;Add a Pie Chart from the Insert Menu&amp;quot;&quot;/&gt;&lt;property id=&quot;20307&quot; value=&quot;313&quot;/&gt;&lt;/object&gt;&lt;object type=&quot;3&quot; unique_id=&quot;10619&quot;&gt;&lt;property id=&quot;20148&quot; value=&quot;5&quot;/&gt;&lt;property id=&quot;20300&quot; value=&quot;Slide 4 - &amp;quot;Insert a Different Style Bar Chart&amp;quot;&quot;/&gt;&lt;property id=&quot;20307&quot; value=&quot;312&quot;/&gt;&lt;/object&gt;&lt;object type=&quot;3&quot; unique_id=&quot;10620&quot;&gt;&lt;property id=&quot;20148&quot; value=&quot;5&quot;/&gt;&lt;property id=&quot;20300&quot; value=&quot;Slide 7 - &amp;quot;Add a Table Format from the Insert Menu&amp;quot;&quot;/&gt;&lt;property id=&quot;20307&quot; value=&quot;308&quot;/&gt;&lt;/object&gt;&lt;object type=&quot;3&quot; unique_id=&quot;11543&quot;&gt;&lt;property id=&quot;20148&quot; value=&quot;5&quot;/&gt;&lt;property id=&quot;20300&quot; value=&quot;Slide 1 - &amp;quot;A New Way of Presenting: &amp;#x0D;&amp;#x0A;The New Look and Feel of MPR Slides&amp;quot;&quot;/&gt;&lt;property id=&quot;20307&quot; value=&quot;320&quot;/&gt;&lt;/object&gt;&lt;object type=&quot;3&quot; unique_id=&quot;11544&quot;&gt;&lt;property id=&quot;20148&quot; value=&quot;5&quot;/&gt;&lt;property id=&quot;20300&quot; value=&quot;Slide 2 - &amp;quot;Slide Layouts&amp;quot;&quot;/&gt;&lt;property id=&quot;20307&quot; value=&quot;319&quot;/&gt;&lt;/object&gt;&lt;object type=&quot;3&quot; unique_id=&quot;11545&quot;&gt;&lt;property id=&quot;20148&quot; value=&quot;5&quot;/&gt;&lt;property id=&quot;20300&quot; value=&quot;Slide 8 - &amp;quot;Add a Photo, Clip Art, etc&amp;quot;&quot;/&gt;&lt;property id=&quot;20307&quot; value=&quot;321&quot;/&gt;&lt;/object&gt;&lt;object type=&quot;3&quot; unique_id=&quot;12086&quot;&gt;&lt;property id=&quot;20148&quot; value=&quot;5&quot;/&gt;&lt;property id=&quot;20300&quot; value=&quot;Slide 9 - &amp;quot;Add Multiple Components&amp;quot;&quot;/&gt;&lt;property id=&quot;20307&quot; value=&quot;322&quot;/&gt;&lt;/object&gt;&lt;object type=&quot;3&quot; unique_id=&quot;12142&quot;&gt;&lt;property id=&quot;20148&quot; value=&quot;5&quot;/&gt;&lt;property id=&quot;20300&quot; value=&quot;Slide 5 - &amp;quot;Insert a Bar Chartold&amp;quot;&quot;/&gt;&lt;property id=&quot;20307&quot; value=&quot;323&quot;/&gt;&lt;/object&gt;&lt;object type=&quot;3&quot; unique_id=&quot;12143&quot;&gt;&lt;property id=&quot;20148&quot; value=&quot;5&quot;/&gt;&lt;property id=&quot;20300&quot; value=&quot;Slide 6 - &amp;quot;Insert a Bar Chart&amp;quot;&quot;/&gt;&lt;property id=&quot;20307&quot; value=&quot;324&quot;/&gt;&lt;/object&gt;&lt;/object&gt;&lt;/object&gt;&lt;/database&gt;"/>
</p:tagLst>
</file>

<file path=ppt/theme/theme1.xml><?xml version="1.0" encoding="utf-8"?>
<a:theme xmlns:a="http://schemas.openxmlformats.org/drawingml/2006/main" name="dark_background">
  <a:themeElements>
    <a:clrScheme name="Custom 8">
      <a:dk1>
        <a:srgbClr val="005983"/>
      </a:dk1>
      <a:lt1>
        <a:srgbClr val="FFFFFF"/>
      </a:lt1>
      <a:dk2>
        <a:srgbClr val="005983"/>
      </a:dk2>
      <a:lt2>
        <a:srgbClr val="EEECE1"/>
      </a:lt2>
      <a:accent1>
        <a:srgbClr val="0065A4"/>
      </a:accent1>
      <a:accent2>
        <a:srgbClr val="B30838"/>
      </a:accent2>
      <a:accent3>
        <a:srgbClr val="F6E8C6"/>
      </a:accent3>
      <a:accent4>
        <a:srgbClr val="EDD49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ark_background">
  <a:themeElements>
    <a:clrScheme name="Custom 8">
      <a:dk1>
        <a:srgbClr val="005983"/>
      </a:dk1>
      <a:lt1>
        <a:srgbClr val="FFFFFF"/>
      </a:lt1>
      <a:dk2>
        <a:srgbClr val="005983"/>
      </a:dk2>
      <a:lt2>
        <a:srgbClr val="EEECE1"/>
      </a:lt2>
      <a:accent1>
        <a:srgbClr val="0065A4"/>
      </a:accent1>
      <a:accent2>
        <a:srgbClr val="B30838"/>
      </a:accent2>
      <a:accent3>
        <a:srgbClr val="F6E8C6"/>
      </a:accent3>
      <a:accent4>
        <a:srgbClr val="EDD49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ont 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dark_background</Template>
  <TotalTime>3695</TotalTime>
  <Words>2167</Words>
  <Application>Microsoft Office PowerPoint</Application>
  <PresentationFormat>On-screen Show (4:3)</PresentationFormat>
  <Paragraphs>390</Paragraphs>
  <Slides>44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ＭＳ Ｐゴシック</vt:lpstr>
      <vt:lpstr>Wingdings</vt:lpstr>
      <vt:lpstr>Calibri</vt:lpstr>
      <vt:lpstr>dark_background</vt:lpstr>
      <vt:lpstr> Potential Impact of the Affordable Care Act on the Ryan White HIV/AIDS Program</vt:lpstr>
      <vt:lpstr>Study Goals</vt:lpstr>
      <vt:lpstr>Comprehensive Literature Scan </vt:lpstr>
      <vt:lpstr>Expert Consultations</vt:lpstr>
      <vt:lpstr>State Medicaid Program Interviews</vt:lpstr>
      <vt:lpstr>Findings and Recommendations</vt:lpstr>
      <vt:lpstr>Six Topic Areas</vt:lpstr>
      <vt:lpstr>Eligibility Reforms </vt:lpstr>
      <vt:lpstr>Eligibility Reforms, cont. </vt:lpstr>
      <vt:lpstr>Eligibility Reforms, cont. </vt:lpstr>
      <vt:lpstr>State ACA Medicaid Expansion Plans</vt:lpstr>
      <vt:lpstr>Eligibility Reform Recommendations</vt:lpstr>
      <vt:lpstr>Health Insurance Exchanges </vt:lpstr>
      <vt:lpstr>State Health Exchange Plans</vt:lpstr>
      <vt:lpstr>Health Insurance Exchanges, cont. </vt:lpstr>
      <vt:lpstr>Exchange Reform Recommendations</vt:lpstr>
      <vt:lpstr>Insurance Benefits</vt:lpstr>
      <vt:lpstr>State Essential Health Benefit Plans</vt:lpstr>
      <vt:lpstr>Insurance Benefits, cont.</vt:lpstr>
      <vt:lpstr>Benefit Reform Recommendations</vt:lpstr>
      <vt:lpstr>Insurance Costs</vt:lpstr>
      <vt:lpstr>Insurance Costs, cont.</vt:lpstr>
      <vt:lpstr>Insurance Costs, cont.</vt:lpstr>
      <vt:lpstr>Cost Reform Recommendations</vt:lpstr>
      <vt:lpstr>Service Delivery</vt:lpstr>
      <vt:lpstr>Service Delivery, cont. </vt:lpstr>
      <vt:lpstr>Service Delivery, cont. </vt:lpstr>
      <vt:lpstr>Service Delivery Reform Recommendations</vt:lpstr>
      <vt:lpstr>Payment Reforms</vt:lpstr>
      <vt:lpstr>Payment Reforms, cont.</vt:lpstr>
      <vt:lpstr>Payment Recommendations</vt:lpstr>
      <vt:lpstr>State/Local ACA Experiences </vt:lpstr>
      <vt:lpstr>State/Local Experiences: Houston EMA</vt:lpstr>
      <vt:lpstr>State/Local Experiences: Eligibility</vt:lpstr>
      <vt:lpstr>State/Local Experiences: Exchanges</vt:lpstr>
      <vt:lpstr>State/Local Experiences: Benefits</vt:lpstr>
      <vt:lpstr>State/Local Experiences: Costs</vt:lpstr>
      <vt:lpstr>State/Local Experiences: Services</vt:lpstr>
      <vt:lpstr>State/Local Experiences: Payments</vt:lpstr>
      <vt:lpstr>Conclusions</vt:lpstr>
      <vt:lpstr>National Transition Leadership</vt:lpstr>
      <vt:lpstr>Collaborative Transition Planning</vt:lpstr>
      <vt:lpstr>Education and Technical Assistance</vt:lpstr>
      <vt:lpstr>Acknowledgements</vt:lpstr>
    </vt:vector>
  </TitlesOfParts>
  <Company>Mathematica,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Impact of the Affordable Care Act on the Ryan White HIV/AIDS Program</dc:title>
  <dc:creator>LocalAdmin</dc:creator>
  <cp:lastModifiedBy>Alan Gambrell</cp:lastModifiedBy>
  <cp:revision>177</cp:revision>
  <dcterms:created xsi:type="dcterms:W3CDTF">2012-10-04T17:18:01Z</dcterms:created>
  <dcterms:modified xsi:type="dcterms:W3CDTF">2012-12-07T22:39:47Z</dcterms:modified>
</cp:coreProperties>
</file>