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Layouts/slideLayout23.xml" ContentType="application/vnd.openxmlformats-officedocument.presentationml.slideLayout+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Default Extension="wmf" ContentType="image/x-wmf"/>
  <Override PartName="/ppt/notesSlides/notesSlide15.xml" ContentType="application/vnd.openxmlformats-officedocument.presentationml.notesSlide+xml"/>
  <Override PartName="/ppt/diagrams/quickStyle3.xml" ContentType="application/vnd.openxmlformats-officedocument.drawingml.diagramStyl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Default Extension="emf" ContentType="image/x-emf"/>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tags/tag1.xml" ContentType="application/vnd.openxmlformats-officedocument.presentationml.tags+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3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45" r:id="rId1"/>
    <p:sldMasterId id="2147484507" r:id="rId2"/>
  </p:sldMasterIdLst>
  <p:notesMasterIdLst>
    <p:notesMasterId r:id="rId37"/>
  </p:notesMasterIdLst>
  <p:handoutMasterIdLst>
    <p:handoutMasterId r:id="rId38"/>
  </p:handoutMasterIdLst>
  <p:sldIdLst>
    <p:sldId id="597" r:id="rId3"/>
    <p:sldId id="692" r:id="rId4"/>
    <p:sldId id="700" r:id="rId5"/>
    <p:sldId id="697" r:id="rId6"/>
    <p:sldId id="698" r:id="rId7"/>
    <p:sldId id="699" r:id="rId8"/>
    <p:sldId id="685" r:id="rId9"/>
    <p:sldId id="686" r:id="rId10"/>
    <p:sldId id="703" r:id="rId11"/>
    <p:sldId id="653" r:id="rId12"/>
    <p:sldId id="704" r:id="rId13"/>
    <p:sldId id="609" r:id="rId14"/>
    <p:sldId id="647" r:id="rId15"/>
    <p:sldId id="667" r:id="rId16"/>
    <p:sldId id="665" r:id="rId17"/>
    <p:sldId id="656" r:id="rId18"/>
    <p:sldId id="687" r:id="rId19"/>
    <p:sldId id="690" r:id="rId20"/>
    <p:sldId id="688" r:id="rId21"/>
    <p:sldId id="689" r:id="rId22"/>
    <p:sldId id="702" r:id="rId23"/>
    <p:sldId id="691" r:id="rId24"/>
    <p:sldId id="672" r:id="rId25"/>
    <p:sldId id="694" r:id="rId26"/>
    <p:sldId id="695" r:id="rId27"/>
    <p:sldId id="701" r:id="rId28"/>
    <p:sldId id="696" r:id="rId29"/>
    <p:sldId id="673" r:id="rId30"/>
    <p:sldId id="680" r:id="rId31"/>
    <p:sldId id="705" r:id="rId32"/>
    <p:sldId id="682" r:id="rId33"/>
    <p:sldId id="683" r:id="rId34"/>
    <p:sldId id="658" r:id="rId35"/>
    <p:sldId id="684" r:id="rId36"/>
  </p:sldIdLst>
  <p:sldSz cx="9144000" cy="6858000" type="screen4x3"/>
  <p:notesSz cx="6858000" cy="9239250"/>
  <p:custDataLst>
    <p:tags r:id="rId40"/>
  </p:custDataLst>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0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0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0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0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0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0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0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0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FFFF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404" autoAdjust="0"/>
    <p:restoredTop sz="90586" autoAdjust="0"/>
  </p:normalViewPr>
  <p:slideViewPr>
    <p:cSldViewPr>
      <p:cViewPr>
        <p:scale>
          <a:sx n="60" d="100"/>
          <a:sy n="60" d="100"/>
        </p:scale>
        <p:origin x="-1712" y="-1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notesViewPr>
    <p:cSldViewPr>
      <p:cViewPr>
        <p:scale>
          <a:sx n="75" d="100"/>
          <a:sy n="75" d="100"/>
        </p:scale>
        <p:origin x="-1800" y="-354"/>
      </p:cViewPr>
      <p:guideLst>
        <p:guide orient="horz" pos="2910"/>
        <p:guide pos="2161"/>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3.xml"/><Relationship Id="rId31" Type="http://schemas.openxmlformats.org/officeDocument/2006/relationships/slide" Target="slides/slide29.xml"/><Relationship Id="rId34" Type="http://schemas.openxmlformats.org/officeDocument/2006/relationships/slide" Target="slides/slide32.xml"/><Relationship Id="rId39" Type="http://schemas.openxmlformats.org/officeDocument/2006/relationships/printerSettings" Target="printerSettings/printerSettings1.bin"/><Relationship Id="rId40" Type="http://schemas.openxmlformats.org/officeDocument/2006/relationships/tags" Target="tags/tag1.xml"/><Relationship Id="rId7" Type="http://schemas.openxmlformats.org/officeDocument/2006/relationships/slide" Target="slides/slide5.xml"/><Relationship Id="rId36" Type="http://schemas.openxmlformats.org/officeDocument/2006/relationships/slide" Target="slides/slide34.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42" Type="http://schemas.openxmlformats.org/officeDocument/2006/relationships/viewProps" Target="viewProps.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slide" Target="slides/slide31.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handoutMaster" Target="handoutMasters/handoutMaster1.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diagrams/_rels/data3.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B1D75-DF4E-6240-953F-F3E47F3FB446}" type="doc">
      <dgm:prSet loTypeId="urn:microsoft.com/office/officeart/2005/8/layout/hierarchy3" loCatId="" qsTypeId="urn:microsoft.com/office/officeart/2005/8/quickstyle/3d3" qsCatId="3D" csTypeId="urn:microsoft.com/office/officeart/2005/8/colors/accent1_2#1" csCatId="accent1" phldr="1"/>
      <dgm:spPr/>
      <dgm:t>
        <a:bodyPr/>
        <a:lstStyle/>
        <a:p>
          <a:endParaRPr lang="en-US"/>
        </a:p>
      </dgm:t>
    </dgm:pt>
    <dgm:pt modelId="{69A60C7E-2125-7749-9DC9-B24877AD768C}">
      <dgm:prSet phldrT="[Text]"/>
      <dgm:spPr/>
      <dgm:t>
        <a:bodyPr/>
        <a:lstStyle/>
        <a:p>
          <a:r>
            <a:rPr lang="en-US" dirty="0" smtClean="0">
              <a:latin typeface="Century Gothic"/>
              <a:cs typeface="Century Gothic"/>
            </a:rPr>
            <a:t>Very-low income individuals with income below $15,000 (138% FPL)</a:t>
          </a:r>
        </a:p>
        <a:p>
          <a:r>
            <a:rPr lang="en-US" dirty="0" smtClean="0">
              <a:latin typeface="Century Gothic"/>
              <a:cs typeface="Century Gothic"/>
            </a:rPr>
            <a:t>(22 million by 2014) </a:t>
          </a:r>
          <a:endParaRPr lang="en-US" dirty="0">
            <a:latin typeface="Century Gothic"/>
            <a:cs typeface="Century Gothic"/>
          </a:endParaRPr>
        </a:p>
      </dgm:t>
    </dgm:pt>
    <dgm:pt modelId="{BAE2BF6F-F973-C049-BF5A-0A6E03560007}" type="parTrans" cxnId="{024ACBE2-ACC6-1E46-81BE-33303EDCA4BE}">
      <dgm:prSet/>
      <dgm:spPr/>
      <dgm:t>
        <a:bodyPr/>
        <a:lstStyle/>
        <a:p>
          <a:endParaRPr lang="en-US"/>
        </a:p>
      </dgm:t>
    </dgm:pt>
    <dgm:pt modelId="{0C0E855C-78A6-3249-9206-5FFC4DC00088}" type="sibTrans" cxnId="{024ACBE2-ACC6-1E46-81BE-33303EDCA4BE}">
      <dgm:prSet/>
      <dgm:spPr/>
      <dgm:t>
        <a:bodyPr/>
        <a:lstStyle/>
        <a:p>
          <a:endParaRPr lang="en-US"/>
        </a:p>
      </dgm:t>
    </dgm:pt>
    <dgm:pt modelId="{9BAA7BCF-D88A-5647-9CA9-0502C002ACAE}">
      <dgm:prSet phldrT="[Text]" custT="1"/>
      <dgm:spPr/>
      <dgm:t>
        <a:bodyPr/>
        <a:lstStyle/>
        <a:p>
          <a:r>
            <a:rPr lang="en-US" sz="1800" dirty="0" smtClean="0">
              <a:latin typeface="Century Gothic"/>
              <a:cs typeface="Century Gothic"/>
            </a:rPr>
            <a:t>Eligible for Medicaid based on income alone, </a:t>
          </a:r>
        </a:p>
        <a:p>
          <a:r>
            <a:rPr lang="en-US" sz="1800" dirty="0" smtClean="0">
              <a:latin typeface="Century Gothic"/>
              <a:cs typeface="Century Gothic"/>
            </a:rPr>
            <a:t>(250,000 PLWH -- 2011)</a:t>
          </a:r>
        </a:p>
        <a:p>
          <a:r>
            <a:rPr lang="en-US" sz="1800" dirty="0" smtClean="0">
              <a:latin typeface="Century Gothic"/>
              <a:cs typeface="Century Gothic"/>
            </a:rPr>
            <a:t>(+175,000 PLWH – 2014)</a:t>
          </a:r>
          <a:endParaRPr lang="en-US" sz="1800" dirty="0">
            <a:latin typeface="Century Gothic"/>
            <a:cs typeface="Century Gothic"/>
          </a:endParaRPr>
        </a:p>
      </dgm:t>
    </dgm:pt>
    <dgm:pt modelId="{42F433A8-B0B9-8948-9503-161CDA094FDF}" type="parTrans" cxnId="{C3BA876B-5FB6-014E-84B5-38F4F7D444C3}">
      <dgm:prSet/>
      <dgm:spPr/>
      <dgm:t>
        <a:bodyPr/>
        <a:lstStyle/>
        <a:p>
          <a:endParaRPr lang="en-US">
            <a:latin typeface="Century Gothic"/>
            <a:cs typeface="Century Gothic"/>
          </a:endParaRPr>
        </a:p>
      </dgm:t>
    </dgm:pt>
    <dgm:pt modelId="{03500A33-7BA3-BA4F-9472-5858786F9692}" type="sibTrans" cxnId="{C3BA876B-5FB6-014E-84B5-38F4F7D444C3}">
      <dgm:prSet/>
      <dgm:spPr/>
      <dgm:t>
        <a:bodyPr/>
        <a:lstStyle/>
        <a:p>
          <a:endParaRPr lang="en-US"/>
        </a:p>
      </dgm:t>
    </dgm:pt>
    <dgm:pt modelId="{C2EC3F66-59A1-CA43-8806-0E02D2CC42AB}">
      <dgm:prSet phldrT="[Text]" custT="1"/>
      <dgm:spPr/>
      <dgm:t>
        <a:bodyPr/>
        <a:lstStyle/>
        <a:p>
          <a:r>
            <a:rPr lang="en-US" sz="1800" dirty="0" smtClean="0">
              <a:latin typeface="Century Gothic"/>
              <a:cs typeface="Century Gothic"/>
            </a:rPr>
            <a:t>Ryan White Program will fill gaps not covered by Medicaid</a:t>
          </a:r>
        </a:p>
        <a:p>
          <a:r>
            <a:rPr lang="en-US" sz="1800" dirty="0" smtClean="0">
              <a:latin typeface="Century Gothic"/>
              <a:cs typeface="Century Gothic"/>
            </a:rPr>
            <a:t>(529,000 PLWH – 2011)</a:t>
          </a:r>
        </a:p>
        <a:p>
          <a:r>
            <a:rPr lang="en-US" sz="1800" dirty="0" smtClean="0">
              <a:latin typeface="Century Gothic"/>
              <a:cs typeface="Century Gothic"/>
            </a:rPr>
            <a:t>(Approx. 80,000 PLWH – 2014)</a:t>
          </a:r>
          <a:endParaRPr lang="en-US" sz="1800" dirty="0">
            <a:latin typeface="Century Gothic"/>
            <a:cs typeface="Century Gothic"/>
          </a:endParaRPr>
        </a:p>
      </dgm:t>
    </dgm:pt>
    <dgm:pt modelId="{984A8E7D-C192-4F47-BED6-4C56751BEA81}" type="parTrans" cxnId="{DA104B93-8BE5-A743-BCEA-BC11C1944CCA}">
      <dgm:prSet/>
      <dgm:spPr/>
      <dgm:t>
        <a:bodyPr/>
        <a:lstStyle/>
        <a:p>
          <a:endParaRPr lang="en-US">
            <a:latin typeface="Century Gothic"/>
            <a:cs typeface="Century Gothic"/>
          </a:endParaRPr>
        </a:p>
      </dgm:t>
    </dgm:pt>
    <dgm:pt modelId="{B0908093-49FE-DC46-AF09-A2DAAC52F0A3}" type="sibTrans" cxnId="{DA104B93-8BE5-A743-BCEA-BC11C1944CCA}">
      <dgm:prSet/>
      <dgm:spPr/>
      <dgm:t>
        <a:bodyPr/>
        <a:lstStyle/>
        <a:p>
          <a:endParaRPr lang="en-US"/>
        </a:p>
      </dgm:t>
    </dgm:pt>
    <dgm:pt modelId="{0E906713-5C36-2F4D-AAD7-4E13B1194950}">
      <dgm:prSet custT="1"/>
      <dgm:spPr/>
      <dgm:t>
        <a:bodyPr/>
        <a:lstStyle/>
        <a:p>
          <a:r>
            <a:rPr lang="en-US" sz="1800" dirty="0" smtClean="0">
              <a:latin typeface="Century Gothic"/>
              <a:cs typeface="Century Gothic"/>
            </a:rPr>
            <a:t>Ryan White Program will fill gaps not covered by    private insurance</a:t>
          </a:r>
          <a:endParaRPr lang="en-US" sz="1800" dirty="0">
            <a:latin typeface="Century Gothic"/>
            <a:cs typeface="Century Gothic"/>
          </a:endParaRPr>
        </a:p>
      </dgm:t>
    </dgm:pt>
    <dgm:pt modelId="{B8166657-6EBD-0642-89E7-B6B1DF14C8A0}" type="parTrans" cxnId="{DA4DD32B-B1C0-1742-B2F3-6938523676A2}">
      <dgm:prSet/>
      <dgm:spPr/>
      <dgm:t>
        <a:bodyPr/>
        <a:lstStyle/>
        <a:p>
          <a:endParaRPr lang="en-US">
            <a:latin typeface="Century Gothic"/>
            <a:cs typeface="Century Gothic"/>
          </a:endParaRPr>
        </a:p>
      </dgm:t>
    </dgm:pt>
    <dgm:pt modelId="{2CCD8095-FDEC-6D40-90C2-58F468EED545}" type="sibTrans" cxnId="{DA4DD32B-B1C0-1742-B2F3-6938523676A2}">
      <dgm:prSet/>
      <dgm:spPr/>
      <dgm:t>
        <a:bodyPr/>
        <a:lstStyle/>
        <a:p>
          <a:endParaRPr lang="en-US"/>
        </a:p>
      </dgm:t>
    </dgm:pt>
    <dgm:pt modelId="{05673D3B-77BB-0E45-B73D-F6A84FC216F5}">
      <dgm:prSet custT="1"/>
      <dgm:spPr/>
      <dgm:t>
        <a:bodyPr/>
        <a:lstStyle/>
        <a:p>
          <a:r>
            <a:rPr lang="en-US" sz="1800" dirty="0" smtClean="0">
              <a:latin typeface="Century Gothic"/>
              <a:cs typeface="Century Gothic"/>
            </a:rPr>
            <a:t>Purchase private insurance with premium tax credits and cost-sharing subsidies</a:t>
          </a:r>
          <a:endParaRPr lang="en-US" sz="1800" dirty="0">
            <a:latin typeface="Century Gothic"/>
            <a:cs typeface="Century Gothic"/>
          </a:endParaRPr>
        </a:p>
      </dgm:t>
    </dgm:pt>
    <dgm:pt modelId="{9F205884-5392-9E4A-A76A-FBDFAA7EEB4D}" type="sibTrans" cxnId="{637073A4-C0A1-5941-ABC4-A1AFFAE8AC86}">
      <dgm:prSet/>
      <dgm:spPr/>
      <dgm:t>
        <a:bodyPr/>
        <a:lstStyle/>
        <a:p>
          <a:endParaRPr lang="en-US"/>
        </a:p>
      </dgm:t>
    </dgm:pt>
    <dgm:pt modelId="{D0692377-4AE0-DB43-896F-12E92EE63AF6}" type="parTrans" cxnId="{637073A4-C0A1-5941-ABC4-A1AFFAE8AC86}">
      <dgm:prSet/>
      <dgm:spPr/>
      <dgm:t>
        <a:bodyPr/>
        <a:lstStyle/>
        <a:p>
          <a:endParaRPr lang="en-US">
            <a:latin typeface="Century Gothic"/>
            <a:cs typeface="Century Gothic"/>
          </a:endParaRPr>
        </a:p>
      </dgm:t>
    </dgm:pt>
    <dgm:pt modelId="{DF7AE49C-3057-6046-8142-131FC8196E33}">
      <dgm:prSet/>
      <dgm:spPr/>
      <dgm:t>
        <a:bodyPr/>
        <a:lstStyle/>
        <a:p>
          <a:r>
            <a:rPr lang="en-US" dirty="0" smtClean="0">
              <a:latin typeface="Century Gothic"/>
              <a:cs typeface="Century Gothic"/>
            </a:rPr>
            <a:t>Individuals earning between $15,000 and $44,000 (139% to 400% FPL)</a:t>
          </a:r>
        </a:p>
        <a:p>
          <a:r>
            <a:rPr lang="en-US" dirty="0" smtClean="0">
              <a:latin typeface="Century Gothic"/>
              <a:cs typeface="Century Gothic"/>
            </a:rPr>
            <a:t>(61 million by 2014)</a:t>
          </a:r>
          <a:endParaRPr lang="en-US" dirty="0">
            <a:latin typeface="Century Gothic"/>
            <a:cs typeface="Century Gothic"/>
          </a:endParaRPr>
        </a:p>
      </dgm:t>
    </dgm:pt>
    <dgm:pt modelId="{AA7098A7-12C9-194A-8BC7-8A22CBE2C1FD}" type="sibTrans" cxnId="{5925302F-4995-CC47-A379-BCAFC31FD29A}">
      <dgm:prSet/>
      <dgm:spPr/>
      <dgm:t>
        <a:bodyPr/>
        <a:lstStyle/>
        <a:p>
          <a:endParaRPr lang="en-US"/>
        </a:p>
      </dgm:t>
    </dgm:pt>
    <dgm:pt modelId="{571ABE3B-0F30-0E45-956F-5202AADC1777}" type="parTrans" cxnId="{5925302F-4995-CC47-A379-BCAFC31FD29A}">
      <dgm:prSet/>
      <dgm:spPr/>
      <dgm:t>
        <a:bodyPr/>
        <a:lstStyle/>
        <a:p>
          <a:endParaRPr lang="en-US"/>
        </a:p>
      </dgm:t>
    </dgm:pt>
    <dgm:pt modelId="{468709EE-D8B0-2749-904F-CC9ECF52566A}" type="pres">
      <dgm:prSet presAssocID="{548B1D75-DF4E-6240-953F-F3E47F3FB446}" presName="diagram" presStyleCnt="0">
        <dgm:presLayoutVars>
          <dgm:chPref val="1"/>
          <dgm:dir/>
          <dgm:animOne val="branch"/>
          <dgm:animLvl val="lvl"/>
          <dgm:resizeHandles/>
        </dgm:presLayoutVars>
      </dgm:prSet>
      <dgm:spPr/>
      <dgm:t>
        <a:bodyPr/>
        <a:lstStyle/>
        <a:p>
          <a:endParaRPr lang="en-US"/>
        </a:p>
      </dgm:t>
    </dgm:pt>
    <dgm:pt modelId="{54F6503E-2486-7042-A6D8-AE7611ABC570}" type="pres">
      <dgm:prSet presAssocID="{69A60C7E-2125-7749-9DC9-B24877AD768C}" presName="root" presStyleCnt="0"/>
      <dgm:spPr/>
      <dgm:t>
        <a:bodyPr/>
        <a:lstStyle/>
        <a:p>
          <a:endParaRPr lang="en-US"/>
        </a:p>
      </dgm:t>
    </dgm:pt>
    <dgm:pt modelId="{40CC43F0-9057-034A-AC70-5EABB7617433}" type="pres">
      <dgm:prSet presAssocID="{69A60C7E-2125-7749-9DC9-B24877AD768C}" presName="rootComposite" presStyleCnt="0"/>
      <dgm:spPr/>
      <dgm:t>
        <a:bodyPr/>
        <a:lstStyle/>
        <a:p>
          <a:endParaRPr lang="en-US"/>
        </a:p>
      </dgm:t>
    </dgm:pt>
    <dgm:pt modelId="{044F3003-85A5-8044-A7F9-6AA2AE85C734}" type="pres">
      <dgm:prSet presAssocID="{69A60C7E-2125-7749-9DC9-B24877AD768C}" presName="rootText" presStyleLbl="node1" presStyleIdx="0" presStyleCnt="2" custScaleX="195316" custScaleY="119251"/>
      <dgm:spPr/>
      <dgm:t>
        <a:bodyPr/>
        <a:lstStyle/>
        <a:p>
          <a:endParaRPr lang="en-US"/>
        </a:p>
      </dgm:t>
    </dgm:pt>
    <dgm:pt modelId="{8F116C61-9D01-4045-AB50-0C97754F9227}" type="pres">
      <dgm:prSet presAssocID="{69A60C7E-2125-7749-9DC9-B24877AD768C}" presName="rootConnector" presStyleLbl="node1" presStyleIdx="0" presStyleCnt="2"/>
      <dgm:spPr/>
      <dgm:t>
        <a:bodyPr/>
        <a:lstStyle/>
        <a:p>
          <a:endParaRPr lang="en-US"/>
        </a:p>
      </dgm:t>
    </dgm:pt>
    <dgm:pt modelId="{6D4831C5-039F-504C-811C-61726943530C}" type="pres">
      <dgm:prSet presAssocID="{69A60C7E-2125-7749-9DC9-B24877AD768C}" presName="childShape" presStyleCnt="0"/>
      <dgm:spPr/>
      <dgm:t>
        <a:bodyPr/>
        <a:lstStyle/>
        <a:p>
          <a:endParaRPr lang="en-US"/>
        </a:p>
      </dgm:t>
    </dgm:pt>
    <dgm:pt modelId="{96D59EF5-840B-4C4A-B18E-5CFD3B318390}" type="pres">
      <dgm:prSet presAssocID="{42F433A8-B0B9-8948-9503-161CDA094FDF}" presName="Name13" presStyleLbl="parChTrans1D2" presStyleIdx="0" presStyleCnt="4"/>
      <dgm:spPr/>
      <dgm:t>
        <a:bodyPr/>
        <a:lstStyle/>
        <a:p>
          <a:endParaRPr lang="en-US"/>
        </a:p>
      </dgm:t>
    </dgm:pt>
    <dgm:pt modelId="{E6FEFB71-2626-2E4A-B392-0513E212C4D5}" type="pres">
      <dgm:prSet presAssocID="{9BAA7BCF-D88A-5647-9CA9-0502C002ACAE}" presName="childText" presStyleLbl="bgAcc1" presStyleIdx="0" presStyleCnt="4" custScaleX="206555" custScaleY="123364">
        <dgm:presLayoutVars>
          <dgm:bulletEnabled val="1"/>
        </dgm:presLayoutVars>
      </dgm:prSet>
      <dgm:spPr/>
      <dgm:t>
        <a:bodyPr/>
        <a:lstStyle/>
        <a:p>
          <a:endParaRPr lang="en-US"/>
        </a:p>
      </dgm:t>
    </dgm:pt>
    <dgm:pt modelId="{929EE12B-768F-B74B-B7FB-69B785E8CCBA}" type="pres">
      <dgm:prSet presAssocID="{984A8E7D-C192-4F47-BED6-4C56751BEA81}" presName="Name13" presStyleLbl="parChTrans1D2" presStyleIdx="1" presStyleCnt="4"/>
      <dgm:spPr/>
      <dgm:t>
        <a:bodyPr/>
        <a:lstStyle/>
        <a:p>
          <a:endParaRPr lang="en-US"/>
        </a:p>
      </dgm:t>
    </dgm:pt>
    <dgm:pt modelId="{E97F9F92-4660-6940-8736-3A1FF1DA8F9B}" type="pres">
      <dgm:prSet presAssocID="{C2EC3F66-59A1-CA43-8806-0E02D2CC42AB}" presName="childText" presStyleLbl="bgAcc1" presStyleIdx="1" presStyleCnt="4" custScaleX="204158" custScaleY="181605">
        <dgm:presLayoutVars>
          <dgm:bulletEnabled val="1"/>
        </dgm:presLayoutVars>
      </dgm:prSet>
      <dgm:spPr/>
      <dgm:t>
        <a:bodyPr/>
        <a:lstStyle/>
        <a:p>
          <a:endParaRPr lang="en-US"/>
        </a:p>
      </dgm:t>
    </dgm:pt>
    <dgm:pt modelId="{D25DBF02-6FF6-274A-8292-6981B443DE01}" type="pres">
      <dgm:prSet presAssocID="{DF7AE49C-3057-6046-8142-131FC8196E33}" presName="root" presStyleCnt="0"/>
      <dgm:spPr/>
      <dgm:t>
        <a:bodyPr/>
        <a:lstStyle/>
        <a:p>
          <a:endParaRPr lang="en-US"/>
        </a:p>
      </dgm:t>
    </dgm:pt>
    <dgm:pt modelId="{30379945-E830-5048-AC38-B54D2C9EAD49}" type="pres">
      <dgm:prSet presAssocID="{DF7AE49C-3057-6046-8142-131FC8196E33}" presName="rootComposite" presStyleCnt="0"/>
      <dgm:spPr/>
      <dgm:t>
        <a:bodyPr/>
        <a:lstStyle/>
        <a:p>
          <a:endParaRPr lang="en-US"/>
        </a:p>
      </dgm:t>
    </dgm:pt>
    <dgm:pt modelId="{59B593A3-48B2-1B46-A3EA-0F247075177D}" type="pres">
      <dgm:prSet presAssocID="{DF7AE49C-3057-6046-8142-131FC8196E33}" presName="rootText" presStyleLbl="node1" presStyleIdx="1" presStyleCnt="2" custScaleX="216705" custScaleY="121232"/>
      <dgm:spPr/>
      <dgm:t>
        <a:bodyPr/>
        <a:lstStyle/>
        <a:p>
          <a:endParaRPr lang="en-US"/>
        </a:p>
      </dgm:t>
    </dgm:pt>
    <dgm:pt modelId="{3E9468F0-D788-9140-AFDD-17AAE0A70711}" type="pres">
      <dgm:prSet presAssocID="{DF7AE49C-3057-6046-8142-131FC8196E33}" presName="rootConnector" presStyleLbl="node1" presStyleIdx="1" presStyleCnt="2"/>
      <dgm:spPr/>
      <dgm:t>
        <a:bodyPr/>
        <a:lstStyle/>
        <a:p>
          <a:endParaRPr lang="en-US"/>
        </a:p>
      </dgm:t>
    </dgm:pt>
    <dgm:pt modelId="{F86E659D-0D17-D741-827C-CC99D4D2470F}" type="pres">
      <dgm:prSet presAssocID="{DF7AE49C-3057-6046-8142-131FC8196E33}" presName="childShape" presStyleCnt="0"/>
      <dgm:spPr/>
      <dgm:t>
        <a:bodyPr/>
        <a:lstStyle/>
        <a:p>
          <a:endParaRPr lang="en-US"/>
        </a:p>
      </dgm:t>
    </dgm:pt>
    <dgm:pt modelId="{C3E03E2E-7ACC-5246-9433-CF62A45A7F2B}" type="pres">
      <dgm:prSet presAssocID="{D0692377-4AE0-DB43-896F-12E92EE63AF6}" presName="Name13" presStyleLbl="parChTrans1D2" presStyleIdx="2" presStyleCnt="4"/>
      <dgm:spPr/>
      <dgm:t>
        <a:bodyPr/>
        <a:lstStyle/>
        <a:p>
          <a:endParaRPr lang="en-US"/>
        </a:p>
      </dgm:t>
    </dgm:pt>
    <dgm:pt modelId="{580DF90F-6BC8-EA41-8BB1-8CD31BB81AD0}" type="pres">
      <dgm:prSet presAssocID="{05673D3B-77BB-0E45-B73D-F6A84FC216F5}" presName="childText" presStyleLbl="bgAcc1" presStyleIdx="2" presStyleCnt="4" custScaleX="183957" custScaleY="130180">
        <dgm:presLayoutVars>
          <dgm:bulletEnabled val="1"/>
        </dgm:presLayoutVars>
      </dgm:prSet>
      <dgm:spPr/>
      <dgm:t>
        <a:bodyPr/>
        <a:lstStyle/>
        <a:p>
          <a:endParaRPr lang="en-US"/>
        </a:p>
      </dgm:t>
    </dgm:pt>
    <dgm:pt modelId="{721C8374-C4AB-3D41-BB44-A56F7A9FB70D}" type="pres">
      <dgm:prSet presAssocID="{B8166657-6EBD-0642-89E7-B6B1DF14C8A0}" presName="Name13" presStyleLbl="parChTrans1D2" presStyleIdx="3" presStyleCnt="4"/>
      <dgm:spPr/>
      <dgm:t>
        <a:bodyPr/>
        <a:lstStyle/>
        <a:p>
          <a:endParaRPr lang="en-US"/>
        </a:p>
      </dgm:t>
    </dgm:pt>
    <dgm:pt modelId="{62824F7F-C139-C248-B6AF-CC31585964B7}" type="pres">
      <dgm:prSet presAssocID="{0E906713-5C36-2F4D-AAD7-4E13B1194950}" presName="childText" presStyleLbl="bgAcc1" presStyleIdx="3" presStyleCnt="4" custScaleX="185418" custScaleY="125695">
        <dgm:presLayoutVars>
          <dgm:bulletEnabled val="1"/>
        </dgm:presLayoutVars>
      </dgm:prSet>
      <dgm:spPr/>
      <dgm:t>
        <a:bodyPr/>
        <a:lstStyle/>
        <a:p>
          <a:endParaRPr lang="en-US"/>
        </a:p>
      </dgm:t>
    </dgm:pt>
  </dgm:ptLst>
  <dgm:cxnLst>
    <dgm:cxn modelId="{093486A4-4238-498D-B29D-B7C718002128}" type="presOf" srcId="{69A60C7E-2125-7749-9DC9-B24877AD768C}" destId="{044F3003-85A5-8044-A7F9-6AA2AE85C734}" srcOrd="0" destOrd="0" presId="urn:microsoft.com/office/officeart/2005/8/layout/hierarchy3"/>
    <dgm:cxn modelId="{4801738E-A222-41A0-AA0B-81D7258DF845}" type="presOf" srcId="{05673D3B-77BB-0E45-B73D-F6A84FC216F5}" destId="{580DF90F-6BC8-EA41-8BB1-8CD31BB81AD0}" srcOrd="0" destOrd="0" presId="urn:microsoft.com/office/officeart/2005/8/layout/hierarchy3"/>
    <dgm:cxn modelId="{A717B0F0-3B45-4419-AEE8-555CAD44E6BB}" type="presOf" srcId="{DF7AE49C-3057-6046-8142-131FC8196E33}" destId="{3E9468F0-D788-9140-AFDD-17AAE0A70711}" srcOrd="1" destOrd="0" presId="urn:microsoft.com/office/officeart/2005/8/layout/hierarchy3"/>
    <dgm:cxn modelId="{B273994C-95AA-4107-B939-10B0CF5636A0}" type="presOf" srcId="{B8166657-6EBD-0642-89E7-B6B1DF14C8A0}" destId="{721C8374-C4AB-3D41-BB44-A56F7A9FB70D}" srcOrd="0" destOrd="0" presId="urn:microsoft.com/office/officeart/2005/8/layout/hierarchy3"/>
    <dgm:cxn modelId="{3360D182-B67D-47D7-A1CA-0A0A3A336ACA}" type="presOf" srcId="{69A60C7E-2125-7749-9DC9-B24877AD768C}" destId="{8F116C61-9D01-4045-AB50-0C97754F9227}" srcOrd="1" destOrd="0" presId="urn:microsoft.com/office/officeart/2005/8/layout/hierarchy3"/>
    <dgm:cxn modelId="{0274876B-5649-4D7C-B2D3-57F464471F49}" type="presOf" srcId="{548B1D75-DF4E-6240-953F-F3E47F3FB446}" destId="{468709EE-D8B0-2749-904F-CC9ECF52566A}" srcOrd="0" destOrd="0" presId="urn:microsoft.com/office/officeart/2005/8/layout/hierarchy3"/>
    <dgm:cxn modelId="{73F0820D-9465-4B0F-B5EB-3A446FF77DF0}" type="presOf" srcId="{DF7AE49C-3057-6046-8142-131FC8196E33}" destId="{59B593A3-48B2-1B46-A3EA-0F247075177D}" srcOrd="0" destOrd="0" presId="urn:microsoft.com/office/officeart/2005/8/layout/hierarchy3"/>
    <dgm:cxn modelId="{024ACBE2-ACC6-1E46-81BE-33303EDCA4BE}" srcId="{548B1D75-DF4E-6240-953F-F3E47F3FB446}" destId="{69A60C7E-2125-7749-9DC9-B24877AD768C}" srcOrd="0" destOrd="0" parTransId="{BAE2BF6F-F973-C049-BF5A-0A6E03560007}" sibTransId="{0C0E855C-78A6-3249-9206-5FFC4DC00088}"/>
    <dgm:cxn modelId="{C3BA876B-5FB6-014E-84B5-38F4F7D444C3}" srcId="{69A60C7E-2125-7749-9DC9-B24877AD768C}" destId="{9BAA7BCF-D88A-5647-9CA9-0502C002ACAE}" srcOrd="0" destOrd="0" parTransId="{42F433A8-B0B9-8948-9503-161CDA094FDF}" sibTransId="{03500A33-7BA3-BA4F-9472-5858786F9692}"/>
    <dgm:cxn modelId="{ADD475AB-7DAD-4C81-AEBE-8EC5029A97F1}" type="presOf" srcId="{0E906713-5C36-2F4D-AAD7-4E13B1194950}" destId="{62824F7F-C139-C248-B6AF-CC31585964B7}" srcOrd="0" destOrd="0" presId="urn:microsoft.com/office/officeart/2005/8/layout/hierarchy3"/>
    <dgm:cxn modelId="{D99F6815-0132-47CC-BED5-CF7A79931F6B}" type="presOf" srcId="{D0692377-4AE0-DB43-896F-12E92EE63AF6}" destId="{C3E03E2E-7ACC-5246-9433-CF62A45A7F2B}" srcOrd="0" destOrd="0" presId="urn:microsoft.com/office/officeart/2005/8/layout/hierarchy3"/>
    <dgm:cxn modelId="{DA4DD32B-B1C0-1742-B2F3-6938523676A2}" srcId="{DF7AE49C-3057-6046-8142-131FC8196E33}" destId="{0E906713-5C36-2F4D-AAD7-4E13B1194950}" srcOrd="1" destOrd="0" parTransId="{B8166657-6EBD-0642-89E7-B6B1DF14C8A0}" sibTransId="{2CCD8095-FDEC-6D40-90C2-58F468EED545}"/>
    <dgm:cxn modelId="{8E06EF07-D096-459E-95A9-E1CC8649449D}" type="presOf" srcId="{C2EC3F66-59A1-CA43-8806-0E02D2CC42AB}" destId="{E97F9F92-4660-6940-8736-3A1FF1DA8F9B}" srcOrd="0" destOrd="0" presId="urn:microsoft.com/office/officeart/2005/8/layout/hierarchy3"/>
    <dgm:cxn modelId="{FD727C6A-ABE6-4F0D-A0D4-EA2771FC9F54}" type="presOf" srcId="{9BAA7BCF-D88A-5647-9CA9-0502C002ACAE}" destId="{E6FEFB71-2626-2E4A-B392-0513E212C4D5}" srcOrd="0" destOrd="0" presId="urn:microsoft.com/office/officeart/2005/8/layout/hierarchy3"/>
    <dgm:cxn modelId="{5925302F-4995-CC47-A379-BCAFC31FD29A}" srcId="{548B1D75-DF4E-6240-953F-F3E47F3FB446}" destId="{DF7AE49C-3057-6046-8142-131FC8196E33}" srcOrd="1" destOrd="0" parTransId="{571ABE3B-0F30-0E45-956F-5202AADC1777}" sibTransId="{AA7098A7-12C9-194A-8BC7-8A22CBE2C1FD}"/>
    <dgm:cxn modelId="{637073A4-C0A1-5941-ABC4-A1AFFAE8AC86}" srcId="{DF7AE49C-3057-6046-8142-131FC8196E33}" destId="{05673D3B-77BB-0E45-B73D-F6A84FC216F5}" srcOrd="0" destOrd="0" parTransId="{D0692377-4AE0-DB43-896F-12E92EE63AF6}" sibTransId="{9F205884-5392-9E4A-A76A-FBDFAA7EEB4D}"/>
    <dgm:cxn modelId="{402BC552-0926-4C0A-953A-ED6BD37AE364}" type="presOf" srcId="{984A8E7D-C192-4F47-BED6-4C56751BEA81}" destId="{929EE12B-768F-B74B-B7FB-69B785E8CCBA}" srcOrd="0" destOrd="0" presId="urn:microsoft.com/office/officeart/2005/8/layout/hierarchy3"/>
    <dgm:cxn modelId="{36F5C0E0-DAE6-461C-B41A-A3F74A4B145A}" type="presOf" srcId="{42F433A8-B0B9-8948-9503-161CDA094FDF}" destId="{96D59EF5-840B-4C4A-B18E-5CFD3B318390}" srcOrd="0" destOrd="0" presId="urn:microsoft.com/office/officeart/2005/8/layout/hierarchy3"/>
    <dgm:cxn modelId="{DA104B93-8BE5-A743-BCEA-BC11C1944CCA}" srcId="{69A60C7E-2125-7749-9DC9-B24877AD768C}" destId="{C2EC3F66-59A1-CA43-8806-0E02D2CC42AB}" srcOrd="1" destOrd="0" parTransId="{984A8E7D-C192-4F47-BED6-4C56751BEA81}" sibTransId="{B0908093-49FE-DC46-AF09-A2DAAC52F0A3}"/>
    <dgm:cxn modelId="{8DF8D828-FDBA-4642-8614-C386D26F1E0A}" type="presParOf" srcId="{468709EE-D8B0-2749-904F-CC9ECF52566A}" destId="{54F6503E-2486-7042-A6D8-AE7611ABC570}" srcOrd="0" destOrd="0" presId="urn:microsoft.com/office/officeart/2005/8/layout/hierarchy3"/>
    <dgm:cxn modelId="{307E39F9-A237-48A9-B96C-027F17FC8109}" type="presParOf" srcId="{54F6503E-2486-7042-A6D8-AE7611ABC570}" destId="{40CC43F0-9057-034A-AC70-5EABB7617433}" srcOrd="0" destOrd="0" presId="urn:microsoft.com/office/officeart/2005/8/layout/hierarchy3"/>
    <dgm:cxn modelId="{5D91669C-AFFC-4BF0-94E7-7C369A69A54F}" type="presParOf" srcId="{40CC43F0-9057-034A-AC70-5EABB7617433}" destId="{044F3003-85A5-8044-A7F9-6AA2AE85C734}" srcOrd="0" destOrd="0" presId="urn:microsoft.com/office/officeart/2005/8/layout/hierarchy3"/>
    <dgm:cxn modelId="{88C4A79D-19AD-481B-9BA8-764D523D145F}" type="presParOf" srcId="{40CC43F0-9057-034A-AC70-5EABB7617433}" destId="{8F116C61-9D01-4045-AB50-0C97754F9227}" srcOrd="1" destOrd="0" presId="urn:microsoft.com/office/officeart/2005/8/layout/hierarchy3"/>
    <dgm:cxn modelId="{6135B9C4-ACCA-49E0-B9C1-FF2E62B9A703}" type="presParOf" srcId="{54F6503E-2486-7042-A6D8-AE7611ABC570}" destId="{6D4831C5-039F-504C-811C-61726943530C}" srcOrd="1" destOrd="0" presId="urn:microsoft.com/office/officeart/2005/8/layout/hierarchy3"/>
    <dgm:cxn modelId="{17EB2335-B1E1-429C-B8B6-5CB9D1C37EAB}" type="presParOf" srcId="{6D4831C5-039F-504C-811C-61726943530C}" destId="{96D59EF5-840B-4C4A-B18E-5CFD3B318390}" srcOrd="0" destOrd="0" presId="urn:microsoft.com/office/officeart/2005/8/layout/hierarchy3"/>
    <dgm:cxn modelId="{9AFCD53C-A5E7-4EDD-A017-1E010FA880EB}" type="presParOf" srcId="{6D4831C5-039F-504C-811C-61726943530C}" destId="{E6FEFB71-2626-2E4A-B392-0513E212C4D5}" srcOrd="1" destOrd="0" presId="urn:microsoft.com/office/officeart/2005/8/layout/hierarchy3"/>
    <dgm:cxn modelId="{A1ACE0F1-7511-4DBC-BC19-5A7EFBEAC15B}" type="presParOf" srcId="{6D4831C5-039F-504C-811C-61726943530C}" destId="{929EE12B-768F-B74B-B7FB-69B785E8CCBA}" srcOrd="2" destOrd="0" presId="urn:microsoft.com/office/officeart/2005/8/layout/hierarchy3"/>
    <dgm:cxn modelId="{6FAF895F-5673-412F-8A4E-028D45F8792F}" type="presParOf" srcId="{6D4831C5-039F-504C-811C-61726943530C}" destId="{E97F9F92-4660-6940-8736-3A1FF1DA8F9B}" srcOrd="3" destOrd="0" presId="urn:microsoft.com/office/officeart/2005/8/layout/hierarchy3"/>
    <dgm:cxn modelId="{6AF8E78C-3793-499E-A4F0-B98C40229380}" type="presParOf" srcId="{468709EE-D8B0-2749-904F-CC9ECF52566A}" destId="{D25DBF02-6FF6-274A-8292-6981B443DE01}" srcOrd="1" destOrd="0" presId="urn:microsoft.com/office/officeart/2005/8/layout/hierarchy3"/>
    <dgm:cxn modelId="{D89FC6A4-D008-4713-8622-29B90CB384F9}" type="presParOf" srcId="{D25DBF02-6FF6-274A-8292-6981B443DE01}" destId="{30379945-E830-5048-AC38-B54D2C9EAD49}" srcOrd="0" destOrd="0" presId="urn:microsoft.com/office/officeart/2005/8/layout/hierarchy3"/>
    <dgm:cxn modelId="{BEF84D8B-1FF4-44D8-9596-B7A0D2F23636}" type="presParOf" srcId="{30379945-E830-5048-AC38-B54D2C9EAD49}" destId="{59B593A3-48B2-1B46-A3EA-0F247075177D}" srcOrd="0" destOrd="0" presId="urn:microsoft.com/office/officeart/2005/8/layout/hierarchy3"/>
    <dgm:cxn modelId="{D678C825-7150-4FC9-AEDB-C21BC7A5CCA8}" type="presParOf" srcId="{30379945-E830-5048-AC38-B54D2C9EAD49}" destId="{3E9468F0-D788-9140-AFDD-17AAE0A70711}" srcOrd="1" destOrd="0" presId="urn:microsoft.com/office/officeart/2005/8/layout/hierarchy3"/>
    <dgm:cxn modelId="{BB95CE89-7B8D-45B0-BA64-5C3B67C604E7}" type="presParOf" srcId="{D25DBF02-6FF6-274A-8292-6981B443DE01}" destId="{F86E659D-0D17-D741-827C-CC99D4D2470F}" srcOrd="1" destOrd="0" presId="urn:microsoft.com/office/officeart/2005/8/layout/hierarchy3"/>
    <dgm:cxn modelId="{A017D77F-CA9B-476E-919E-1D8189DA2753}" type="presParOf" srcId="{F86E659D-0D17-D741-827C-CC99D4D2470F}" destId="{C3E03E2E-7ACC-5246-9433-CF62A45A7F2B}" srcOrd="0" destOrd="0" presId="urn:microsoft.com/office/officeart/2005/8/layout/hierarchy3"/>
    <dgm:cxn modelId="{FFA17481-B29B-4636-BF45-258A99342CFE}" type="presParOf" srcId="{F86E659D-0D17-D741-827C-CC99D4D2470F}" destId="{580DF90F-6BC8-EA41-8BB1-8CD31BB81AD0}" srcOrd="1" destOrd="0" presId="urn:microsoft.com/office/officeart/2005/8/layout/hierarchy3"/>
    <dgm:cxn modelId="{BFBAE9A8-4CD8-4C5E-ADDB-91A676A026C3}" type="presParOf" srcId="{F86E659D-0D17-D741-827C-CC99D4D2470F}" destId="{721C8374-C4AB-3D41-BB44-A56F7A9FB70D}" srcOrd="2" destOrd="0" presId="urn:microsoft.com/office/officeart/2005/8/layout/hierarchy3"/>
    <dgm:cxn modelId="{47BFAE38-114C-4C97-8131-0903D57178E4}" type="presParOf" srcId="{F86E659D-0D17-D741-827C-CC99D4D2470F}" destId="{62824F7F-C139-C248-B6AF-CC31585964B7}"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9C7AE-256D-4CB3-B748-3C548EC612F5}" type="doc">
      <dgm:prSet loTypeId="urn:microsoft.com/office/officeart/2005/8/layout/chart3" loCatId="cycle" qsTypeId="urn:microsoft.com/office/officeart/2005/8/quickstyle/simple1" qsCatId="simple" csTypeId="urn:microsoft.com/office/officeart/2005/8/colors/accent1_2#2" csCatId="accent1" phldr="1"/>
      <dgm:spPr/>
    </dgm:pt>
    <dgm:pt modelId="{CF5AE210-F8AD-4EDB-8AFA-2DF5E6A07EF9}">
      <dgm:prSet phldrT="[Text]">
        <dgm:style>
          <a:lnRef idx="0">
            <a:schemeClr val="accent4"/>
          </a:lnRef>
          <a:fillRef idx="3">
            <a:schemeClr val="accent4"/>
          </a:fillRef>
          <a:effectRef idx="3">
            <a:schemeClr val="accent4"/>
          </a:effectRef>
          <a:fontRef idx="minor">
            <a:schemeClr val="lt1"/>
          </a:fontRef>
        </dgm:style>
      </dgm:prSet>
      <dgm:spPr/>
      <dgm:t>
        <a:bodyPr/>
        <a:lstStyle/>
        <a:p>
          <a:r>
            <a:rPr lang="en-US" b="1" dirty="0" err="1" smtClean="0"/>
            <a:t>HealthPAC</a:t>
          </a:r>
          <a:r>
            <a:rPr lang="en-US" b="1" dirty="0" smtClean="0"/>
            <a:t> County</a:t>
          </a:r>
          <a:endParaRPr lang="en-US" b="1" dirty="0"/>
        </a:p>
      </dgm:t>
    </dgm:pt>
    <dgm:pt modelId="{482DEECE-21DD-4CF1-B23B-14DC25A1C921}" type="parTrans" cxnId="{5B1E9537-1002-41D6-9287-9D0D976ACD18}">
      <dgm:prSet/>
      <dgm:spPr/>
      <dgm:t>
        <a:bodyPr/>
        <a:lstStyle/>
        <a:p>
          <a:endParaRPr lang="en-US"/>
        </a:p>
      </dgm:t>
    </dgm:pt>
    <dgm:pt modelId="{1E2F15DC-2B31-4BC3-B0CF-3418ACA93C87}" type="sibTrans" cxnId="{5B1E9537-1002-41D6-9287-9D0D976ACD18}">
      <dgm:prSet/>
      <dgm:spPr/>
      <dgm:t>
        <a:bodyPr/>
        <a:lstStyle/>
        <a:p>
          <a:endParaRPr lang="en-US"/>
        </a:p>
      </dgm:t>
    </dgm:pt>
    <dgm:pt modelId="{4DEFEC05-9C06-4B0E-A1DA-B462321A240C}">
      <dgm:prSet phldrT="[Text]"/>
      <dgm:spPr/>
      <dgm:t>
        <a:bodyPr/>
        <a:lstStyle/>
        <a:p>
          <a:r>
            <a:rPr lang="en-US" b="1" dirty="0" err="1" smtClean="0"/>
            <a:t>HealthPAC</a:t>
          </a:r>
          <a:r>
            <a:rPr lang="en-US" b="1" dirty="0" smtClean="0"/>
            <a:t> HCCI</a:t>
          </a:r>
          <a:endParaRPr lang="en-US" b="1" dirty="0"/>
        </a:p>
      </dgm:t>
    </dgm:pt>
    <dgm:pt modelId="{D1EB9C91-2CD3-4CDF-987B-CC2F1CF60D1A}" type="parTrans" cxnId="{54E350CF-B637-4283-979D-7A234B8D5E03}">
      <dgm:prSet/>
      <dgm:spPr/>
      <dgm:t>
        <a:bodyPr/>
        <a:lstStyle/>
        <a:p>
          <a:endParaRPr lang="en-US"/>
        </a:p>
      </dgm:t>
    </dgm:pt>
    <dgm:pt modelId="{F5E1CB24-6299-4276-BC76-2F01B4C4DCE1}" type="sibTrans" cxnId="{54E350CF-B637-4283-979D-7A234B8D5E03}">
      <dgm:prSet/>
      <dgm:spPr/>
      <dgm:t>
        <a:bodyPr/>
        <a:lstStyle/>
        <a:p>
          <a:endParaRPr lang="en-US"/>
        </a:p>
      </dgm:t>
    </dgm:pt>
    <dgm:pt modelId="{D8DF2124-A176-4370-9BA5-A53F2904E147}">
      <dgm:prSet phldrT="[Text]"/>
      <dgm:spPr/>
      <dgm:t>
        <a:bodyPr/>
        <a:lstStyle/>
        <a:p>
          <a:r>
            <a:rPr lang="en-US" b="1" dirty="0" err="1" smtClean="0"/>
            <a:t>HealthPAC</a:t>
          </a:r>
          <a:r>
            <a:rPr lang="en-US" b="1" dirty="0" smtClean="0"/>
            <a:t> MCE</a:t>
          </a:r>
          <a:endParaRPr lang="en-US" b="1" dirty="0"/>
        </a:p>
      </dgm:t>
    </dgm:pt>
    <dgm:pt modelId="{8F2A183C-06DF-4A87-84FC-63C468B3AC27}" type="parTrans" cxnId="{40BECDA7-4376-4AF1-98CA-15F86BA7AE89}">
      <dgm:prSet/>
      <dgm:spPr/>
      <dgm:t>
        <a:bodyPr/>
        <a:lstStyle/>
        <a:p>
          <a:endParaRPr lang="en-US"/>
        </a:p>
      </dgm:t>
    </dgm:pt>
    <dgm:pt modelId="{74455DA2-005D-434A-AF36-8FDF9FA2B36D}" type="sibTrans" cxnId="{40BECDA7-4376-4AF1-98CA-15F86BA7AE89}">
      <dgm:prSet/>
      <dgm:spPr/>
      <dgm:t>
        <a:bodyPr/>
        <a:lstStyle/>
        <a:p>
          <a:endParaRPr lang="en-US"/>
        </a:p>
      </dgm:t>
    </dgm:pt>
    <dgm:pt modelId="{027D2773-431D-4C46-BAE6-F59D315E2B91}" type="pres">
      <dgm:prSet presAssocID="{2009C7AE-256D-4CB3-B748-3C548EC612F5}" presName="compositeShape" presStyleCnt="0">
        <dgm:presLayoutVars>
          <dgm:chMax val="7"/>
          <dgm:dir/>
          <dgm:resizeHandles val="exact"/>
        </dgm:presLayoutVars>
      </dgm:prSet>
      <dgm:spPr/>
    </dgm:pt>
    <dgm:pt modelId="{FBC23671-6310-4A62-94CA-250681F53047}" type="pres">
      <dgm:prSet presAssocID="{2009C7AE-256D-4CB3-B748-3C548EC612F5}" presName="wedge1" presStyleLbl="node1" presStyleIdx="0" presStyleCnt="3" custScaleX="103673" custScaleY="98214"/>
      <dgm:spPr/>
      <dgm:t>
        <a:bodyPr/>
        <a:lstStyle/>
        <a:p>
          <a:endParaRPr lang="en-US"/>
        </a:p>
      </dgm:t>
    </dgm:pt>
    <dgm:pt modelId="{02C7B54B-7670-4845-872F-AB9828C2E088}" type="pres">
      <dgm:prSet presAssocID="{2009C7AE-256D-4CB3-B748-3C548EC612F5}" presName="wedge1Tx" presStyleLbl="node1" presStyleIdx="0" presStyleCnt="3">
        <dgm:presLayoutVars>
          <dgm:chMax val="0"/>
          <dgm:chPref val="0"/>
          <dgm:bulletEnabled val="1"/>
        </dgm:presLayoutVars>
      </dgm:prSet>
      <dgm:spPr/>
      <dgm:t>
        <a:bodyPr/>
        <a:lstStyle/>
        <a:p>
          <a:endParaRPr lang="en-US"/>
        </a:p>
      </dgm:t>
    </dgm:pt>
    <dgm:pt modelId="{ABF4C496-85B9-4FAB-B5A4-ED2EFC9A4061}" type="pres">
      <dgm:prSet presAssocID="{2009C7AE-256D-4CB3-B748-3C548EC612F5}" presName="wedge2" presStyleLbl="node1" presStyleIdx="1" presStyleCnt="3"/>
      <dgm:spPr/>
      <dgm:t>
        <a:bodyPr/>
        <a:lstStyle/>
        <a:p>
          <a:endParaRPr lang="en-US"/>
        </a:p>
      </dgm:t>
    </dgm:pt>
    <dgm:pt modelId="{E5D96F58-8B54-44D7-993A-1D22DFFDB392}" type="pres">
      <dgm:prSet presAssocID="{2009C7AE-256D-4CB3-B748-3C548EC612F5}" presName="wedge2Tx" presStyleLbl="node1" presStyleIdx="1" presStyleCnt="3">
        <dgm:presLayoutVars>
          <dgm:chMax val="0"/>
          <dgm:chPref val="0"/>
          <dgm:bulletEnabled val="1"/>
        </dgm:presLayoutVars>
      </dgm:prSet>
      <dgm:spPr/>
      <dgm:t>
        <a:bodyPr/>
        <a:lstStyle/>
        <a:p>
          <a:endParaRPr lang="en-US"/>
        </a:p>
      </dgm:t>
    </dgm:pt>
    <dgm:pt modelId="{336F345D-C3C5-4F3E-A750-C88407C003C2}" type="pres">
      <dgm:prSet presAssocID="{2009C7AE-256D-4CB3-B748-3C548EC612F5}" presName="wedge3" presStyleLbl="node1" presStyleIdx="2" presStyleCnt="3" custLinFactNeighborX="1238" custLinFactNeighborY="149"/>
      <dgm:spPr/>
      <dgm:t>
        <a:bodyPr/>
        <a:lstStyle/>
        <a:p>
          <a:endParaRPr lang="en-US"/>
        </a:p>
      </dgm:t>
    </dgm:pt>
    <dgm:pt modelId="{83A5EC21-E433-4B24-8827-B92486E4972E}" type="pres">
      <dgm:prSet presAssocID="{2009C7AE-256D-4CB3-B748-3C548EC612F5}" presName="wedge3Tx" presStyleLbl="node1" presStyleIdx="2" presStyleCnt="3">
        <dgm:presLayoutVars>
          <dgm:chMax val="0"/>
          <dgm:chPref val="0"/>
          <dgm:bulletEnabled val="1"/>
        </dgm:presLayoutVars>
      </dgm:prSet>
      <dgm:spPr/>
      <dgm:t>
        <a:bodyPr/>
        <a:lstStyle/>
        <a:p>
          <a:endParaRPr lang="en-US"/>
        </a:p>
      </dgm:t>
    </dgm:pt>
  </dgm:ptLst>
  <dgm:cxnLst>
    <dgm:cxn modelId="{1AB611A7-AFF5-4F54-B50D-AACE379D749E}" type="presOf" srcId="{4DEFEC05-9C06-4B0E-A1DA-B462321A240C}" destId="{ABF4C496-85B9-4FAB-B5A4-ED2EFC9A4061}" srcOrd="0" destOrd="0" presId="urn:microsoft.com/office/officeart/2005/8/layout/chart3"/>
    <dgm:cxn modelId="{5B1E9537-1002-41D6-9287-9D0D976ACD18}" srcId="{2009C7AE-256D-4CB3-B748-3C548EC612F5}" destId="{CF5AE210-F8AD-4EDB-8AFA-2DF5E6A07EF9}" srcOrd="0" destOrd="0" parTransId="{482DEECE-21DD-4CF1-B23B-14DC25A1C921}" sibTransId="{1E2F15DC-2B31-4BC3-B0CF-3418ACA93C87}"/>
    <dgm:cxn modelId="{40BECDA7-4376-4AF1-98CA-15F86BA7AE89}" srcId="{2009C7AE-256D-4CB3-B748-3C548EC612F5}" destId="{D8DF2124-A176-4370-9BA5-A53F2904E147}" srcOrd="2" destOrd="0" parTransId="{8F2A183C-06DF-4A87-84FC-63C468B3AC27}" sibTransId="{74455DA2-005D-434A-AF36-8FDF9FA2B36D}"/>
    <dgm:cxn modelId="{B7E24ED2-89D2-4393-AB0A-1867EF20A82A}" type="presOf" srcId="{2009C7AE-256D-4CB3-B748-3C548EC612F5}" destId="{027D2773-431D-4C46-BAE6-F59D315E2B91}" srcOrd="0" destOrd="0" presId="urn:microsoft.com/office/officeart/2005/8/layout/chart3"/>
    <dgm:cxn modelId="{429A50D9-BD99-4360-ACA8-8BAAB509005A}" type="presOf" srcId="{CF5AE210-F8AD-4EDB-8AFA-2DF5E6A07EF9}" destId="{FBC23671-6310-4A62-94CA-250681F53047}" srcOrd="0" destOrd="0" presId="urn:microsoft.com/office/officeart/2005/8/layout/chart3"/>
    <dgm:cxn modelId="{40F7587D-DDF0-412A-8E61-1CC295AD6792}" type="presOf" srcId="{4DEFEC05-9C06-4B0E-A1DA-B462321A240C}" destId="{E5D96F58-8B54-44D7-993A-1D22DFFDB392}" srcOrd="1" destOrd="0" presId="urn:microsoft.com/office/officeart/2005/8/layout/chart3"/>
    <dgm:cxn modelId="{A55165D4-EA4D-4D17-BDCA-C6765A317619}" type="presOf" srcId="{D8DF2124-A176-4370-9BA5-A53F2904E147}" destId="{336F345D-C3C5-4F3E-A750-C88407C003C2}" srcOrd="0" destOrd="0" presId="urn:microsoft.com/office/officeart/2005/8/layout/chart3"/>
    <dgm:cxn modelId="{075F1486-3489-4A11-902E-DEB5B2ACC502}" type="presOf" srcId="{D8DF2124-A176-4370-9BA5-A53F2904E147}" destId="{83A5EC21-E433-4B24-8827-B92486E4972E}" srcOrd="1" destOrd="0" presId="urn:microsoft.com/office/officeart/2005/8/layout/chart3"/>
    <dgm:cxn modelId="{54E350CF-B637-4283-979D-7A234B8D5E03}" srcId="{2009C7AE-256D-4CB3-B748-3C548EC612F5}" destId="{4DEFEC05-9C06-4B0E-A1DA-B462321A240C}" srcOrd="1" destOrd="0" parTransId="{D1EB9C91-2CD3-4CDF-987B-CC2F1CF60D1A}" sibTransId="{F5E1CB24-6299-4276-BC76-2F01B4C4DCE1}"/>
    <dgm:cxn modelId="{9704B1E7-C395-48AF-BA08-F7013D18582A}" type="presOf" srcId="{CF5AE210-F8AD-4EDB-8AFA-2DF5E6A07EF9}" destId="{02C7B54B-7670-4845-872F-AB9828C2E088}" srcOrd="1" destOrd="0" presId="urn:microsoft.com/office/officeart/2005/8/layout/chart3"/>
    <dgm:cxn modelId="{D9E1C265-D811-441C-90C9-ABC58A237142}" type="presParOf" srcId="{027D2773-431D-4C46-BAE6-F59D315E2B91}" destId="{FBC23671-6310-4A62-94CA-250681F53047}" srcOrd="0" destOrd="0" presId="urn:microsoft.com/office/officeart/2005/8/layout/chart3"/>
    <dgm:cxn modelId="{A30C8AFB-1F77-4000-8764-5F89C627FE89}" type="presParOf" srcId="{027D2773-431D-4C46-BAE6-F59D315E2B91}" destId="{02C7B54B-7670-4845-872F-AB9828C2E088}" srcOrd="1" destOrd="0" presId="urn:microsoft.com/office/officeart/2005/8/layout/chart3"/>
    <dgm:cxn modelId="{A1F97A9C-20E6-4207-ADB9-F98F3B27ADE4}" type="presParOf" srcId="{027D2773-431D-4C46-BAE6-F59D315E2B91}" destId="{ABF4C496-85B9-4FAB-B5A4-ED2EFC9A4061}" srcOrd="2" destOrd="0" presId="urn:microsoft.com/office/officeart/2005/8/layout/chart3"/>
    <dgm:cxn modelId="{32AB9E26-DB93-476D-8F71-16B087D7512E}" type="presParOf" srcId="{027D2773-431D-4C46-BAE6-F59D315E2B91}" destId="{E5D96F58-8B54-44D7-993A-1D22DFFDB392}" srcOrd="3" destOrd="0" presId="urn:microsoft.com/office/officeart/2005/8/layout/chart3"/>
    <dgm:cxn modelId="{72A46E4B-A4D5-4764-AC1F-F54CF588A2F5}" type="presParOf" srcId="{027D2773-431D-4C46-BAE6-F59D315E2B91}" destId="{336F345D-C3C5-4F3E-A750-C88407C003C2}" srcOrd="4" destOrd="0" presId="urn:microsoft.com/office/officeart/2005/8/layout/chart3"/>
    <dgm:cxn modelId="{37B680E7-BFE1-4A81-A113-3468FCB57FCD}" type="presParOf" srcId="{027D2773-431D-4C46-BAE6-F59D315E2B91}" destId="{83A5EC21-E433-4B24-8827-B92486E4972E}" srcOrd="5"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E4914-6315-48CD-9CA4-D6492D970C1F}" type="doc">
      <dgm:prSet loTypeId="urn:microsoft.com/office/officeart/2005/8/layout/radial2" loCatId="relationship" qsTypeId="urn:microsoft.com/office/officeart/2005/8/quickstyle/simple1" qsCatId="simple" csTypeId="urn:microsoft.com/office/officeart/2005/8/colors/accent1_2#3" csCatId="accent1" phldr="1"/>
      <dgm:spPr/>
      <dgm:t>
        <a:bodyPr/>
        <a:lstStyle/>
        <a:p>
          <a:endParaRPr lang="en-US"/>
        </a:p>
      </dgm:t>
    </dgm:pt>
    <dgm:pt modelId="{B725E09F-287C-44FB-B5B3-2DC7C337870C}">
      <dgm:prSet phldrT="[Text]" custT="1"/>
      <dgm:spPr/>
      <dgm:t>
        <a:bodyPr/>
        <a:lstStyle/>
        <a:p>
          <a:r>
            <a:rPr lang="en-US" sz="1800" dirty="0" smtClean="0">
              <a:solidFill>
                <a:schemeClr val="tx1"/>
              </a:solidFill>
            </a:rPr>
            <a:t>Health Education and Prevention</a:t>
          </a:r>
          <a:endParaRPr lang="en-US" sz="1800" dirty="0">
            <a:solidFill>
              <a:schemeClr val="tx1"/>
            </a:solidFill>
          </a:endParaRPr>
        </a:p>
      </dgm:t>
    </dgm:pt>
    <dgm:pt modelId="{3A917130-99E4-40C3-BE31-3E01FD6A349D}" type="parTrans" cxnId="{DD080768-9E8D-4D3E-9AA4-148CAFEFFE33}">
      <dgm:prSet/>
      <dgm:spPr/>
      <dgm:t>
        <a:bodyPr/>
        <a:lstStyle/>
        <a:p>
          <a:endParaRPr lang="en-US"/>
        </a:p>
      </dgm:t>
    </dgm:pt>
    <dgm:pt modelId="{0D0554C9-3126-4B3E-8076-7845DE64BF85}" type="sibTrans" cxnId="{DD080768-9E8D-4D3E-9AA4-148CAFEFFE33}">
      <dgm:prSet/>
      <dgm:spPr/>
      <dgm:t>
        <a:bodyPr/>
        <a:lstStyle/>
        <a:p>
          <a:endParaRPr lang="en-US"/>
        </a:p>
      </dgm:t>
    </dgm:pt>
    <dgm:pt modelId="{A199A97F-A8A7-41D7-8950-73F80D541050}">
      <dgm:prSet phldrT="[Text]" custT="1"/>
      <dgm:spPr/>
      <dgm:t>
        <a:bodyPr/>
        <a:lstStyle/>
        <a:p>
          <a:r>
            <a:rPr lang="en-US" sz="2400" dirty="0" smtClean="0"/>
            <a:t>How will PLWHA get information?</a:t>
          </a:r>
          <a:endParaRPr lang="en-US" sz="2400" dirty="0"/>
        </a:p>
      </dgm:t>
    </dgm:pt>
    <dgm:pt modelId="{9387535B-D76C-4A19-9830-7A403D59046F}" type="parTrans" cxnId="{2E347423-186C-4ACE-A2D9-2A687A9620E6}">
      <dgm:prSet/>
      <dgm:spPr/>
      <dgm:t>
        <a:bodyPr/>
        <a:lstStyle/>
        <a:p>
          <a:endParaRPr lang="en-US"/>
        </a:p>
      </dgm:t>
    </dgm:pt>
    <dgm:pt modelId="{57EB444B-E038-4FFB-A01B-1105ED369C1B}" type="sibTrans" cxnId="{2E347423-186C-4ACE-A2D9-2A687A9620E6}">
      <dgm:prSet/>
      <dgm:spPr/>
      <dgm:t>
        <a:bodyPr/>
        <a:lstStyle/>
        <a:p>
          <a:endParaRPr lang="en-US"/>
        </a:p>
      </dgm:t>
    </dgm:pt>
    <dgm:pt modelId="{3876B8C5-534F-4B18-8305-A34DABB5DD0A}">
      <dgm:prSet phldrT="[Text]" custT="1"/>
      <dgm:spPr/>
      <dgm:t>
        <a:bodyPr/>
        <a:lstStyle/>
        <a:p>
          <a:r>
            <a:rPr lang="en-US" sz="2400" dirty="0" smtClean="0"/>
            <a:t>Assistance?</a:t>
          </a:r>
          <a:endParaRPr lang="en-US" sz="2400" dirty="0"/>
        </a:p>
      </dgm:t>
    </dgm:pt>
    <dgm:pt modelId="{93CF84FF-1F15-4613-AC12-BBFDAB604BB5}" type="parTrans" cxnId="{BA815907-0219-46E7-BDB3-16C57EEFC7E7}">
      <dgm:prSet/>
      <dgm:spPr/>
      <dgm:t>
        <a:bodyPr/>
        <a:lstStyle/>
        <a:p>
          <a:endParaRPr lang="en-US"/>
        </a:p>
      </dgm:t>
    </dgm:pt>
    <dgm:pt modelId="{5E856C89-D139-4F8A-8D5B-57467F4FBA33}" type="sibTrans" cxnId="{BA815907-0219-46E7-BDB3-16C57EEFC7E7}">
      <dgm:prSet/>
      <dgm:spPr/>
      <dgm:t>
        <a:bodyPr/>
        <a:lstStyle/>
        <a:p>
          <a:endParaRPr lang="en-US"/>
        </a:p>
      </dgm:t>
    </dgm:pt>
    <dgm:pt modelId="{C0E80840-34D4-4759-8BC8-9FCF4FE5FC34}">
      <dgm:prSet phldrT="[Text]" custT="1"/>
      <dgm:spPr/>
      <dgm:t>
        <a:bodyPr/>
        <a:lstStyle/>
        <a:p>
          <a:r>
            <a:rPr lang="en-US" sz="1800" dirty="0" smtClean="0">
              <a:solidFill>
                <a:schemeClr val="tx1"/>
              </a:solidFill>
            </a:rPr>
            <a:t>Diagnosis and Linkage to Care</a:t>
          </a:r>
          <a:endParaRPr lang="en-US" sz="1800" dirty="0">
            <a:solidFill>
              <a:schemeClr val="tx1"/>
            </a:solidFill>
          </a:endParaRPr>
        </a:p>
      </dgm:t>
    </dgm:pt>
    <dgm:pt modelId="{B46D194C-19AB-4547-B0D5-D55B7F10EB80}" type="parTrans" cxnId="{C52B1ECF-EE1B-490C-9AC4-8718ED244943}">
      <dgm:prSet/>
      <dgm:spPr/>
      <dgm:t>
        <a:bodyPr/>
        <a:lstStyle/>
        <a:p>
          <a:endParaRPr lang="en-US"/>
        </a:p>
      </dgm:t>
    </dgm:pt>
    <dgm:pt modelId="{D018D2FA-B76D-4E6C-9C82-8003EDEAEE69}" type="sibTrans" cxnId="{C52B1ECF-EE1B-490C-9AC4-8718ED244943}">
      <dgm:prSet/>
      <dgm:spPr/>
      <dgm:t>
        <a:bodyPr/>
        <a:lstStyle/>
        <a:p>
          <a:endParaRPr lang="en-US"/>
        </a:p>
      </dgm:t>
    </dgm:pt>
    <dgm:pt modelId="{859CFD60-ACF6-4710-8C04-387022538134}">
      <dgm:prSet phldrT="[Text]" custT="1"/>
      <dgm:spPr/>
      <dgm:t>
        <a:bodyPr/>
        <a:lstStyle/>
        <a:p>
          <a:r>
            <a:rPr lang="en-US" sz="2400" dirty="0" smtClean="0"/>
            <a:t>What supports/services are necessary?</a:t>
          </a:r>
          <a:endParaRPr lang="en-US" sz="2400" dirty="0"/>
        </a:p>
      </dgm:t>
    </dgm:pt>
    <dgm:pt modelId="{44480C7E-E91C-4B98-894B-86D584170527}" type="parTrans" cxnId="{7C44231D-BB8C-4C9F-A62E-E439B1276534}">
      <dgm:prSet/>
      <dgm:spPr/>
      <dgm:t>
        <a:bodyPr/>
        <a:lstStyle/>
        <a:p>
          <a:endParaRPr lang="en-US"/>
        </a:p>
      </dgm:t>
    </dgm:pt>
    <dgm:pt modelId="{B9C2D1DF-B424-4571-A52C-09FDF49D7E92}" type="sibTrans" cxnId="{7C44231D-BB8C-4C9F-A62E-E439B1276534}">
      <dgm:prSet/>
      <dgm:spPr/>
      <dgm:t>
        <a:bodyPr/>
        <a:lstStyle/>
        <a:p>
          <a:endParaRPr lang="en-US"/>
        </a:p>
      </dgm:t>
    </dgm:pt>
    <dgm:pt modelId="{7C1E4F05-931B-4DA9-8102-334FC771E6DB}">
      <dgm:prSet phldrT="[Text]" custT="1"/>
      <dgm:spPr/>
      <dgm:t>
        <a:bodyPr/>
        <a:lstStyle/>
        <a:p>
          <a:r>
            <a:rPr lang="en-US" sz="2400" dirty="0" smtClean="0"/>
            <a:t>Who pays?</a:t>
          </a:r>
          <a:endParaRPr lang="en-US" sz="2400" dirty="0"/>
        </a:p>
      </dgm:t>
    </dgm:pt>
    <dgm:pt modelId="{7C57B3D9-0C99-413F-BF20-C1F7F127E50F}" type="parTrans" cxnId="{1B16A0AB-E286-4435-BB26-F806D80D57EA}">
      <dgm:prSet/>
      <dgm:spPr/>
      <dgm:t>
        <a:bodyPr/>
        <a:lstStyle/>
        <a:p>
          <a:endParaRPr lang="en-US"/>
        </a:p>
      </dgm:t>
    </dgm:pt>
    <dgm:pt modelId="{1F8887CE-F8F6-4BA0-B984-6958D58539EA}" type="sibTrans" cxnId="{1B16A0AB-E286-4435-BB26-F806D80D57EA}">
      <dgm:prSet/>
      <dgm:spPr/>
      <dgm:t>
        <a:bodyPr/>
        <a:lstStyle/>
        <a:p>
          <a:endParaRPr lang="en-US"/>
        </a:p>
      </dgm:t>
    </dgm:pt>
    <dgm:pt modelId="{7164A60A-50C3-4BF2-A709-EF8EB1FE59F7}">
      <dgm:prSet phldrT="[Text]" custT="1"/>
      <dgm:spPr/>
      <dgm:t>
        <a:bodyPr/>
        <a:lstStyle/>
        <a:p>
          <a:r>
            <a:rPr lang="en-US" sz="1800" dirty="0" smtClean="0">
              <a:solidFill>
                <a:schemeClr val="tx1"/>
              </a:solidFill>
            </a:rPr>
            <a:t>Treatment and Retention in Care</a:t>
          </a:r>
          <a:endParaRPr lang="en-US" sz="1800" dirty="0">
            <a:solidFill>
              <a:schemeClr val="tx1"/>
            </a:solidFill>
          </a:endParaRPr>
        </a:p>
      </dgm:t>
    </dgm:pt>
    <dgm:pt modelId="{AB29C1B0-0255-454D-A1F8-6C38265BD9D7}" type="parTrans" cxnId="{AAD8BE25-E47D-4DE0-9E35-92CC4ACE58C8}">
      <dgm:prSet/>
      <dgm:spPr/>
      <dgm:t>
        <a:bodyPr/>
        <a:lstStyle/>
        <a:p>
          <a:endParaRPr lang="en-US"/>
        </a:p>
      </dgm:t>
    </dgm:pt>
    <dgm:pt modelId="{B2FD25C7-AF3C-4F9C-B022-ADFDFD2446C1}" type="sibTrans" cxnId="{AAD8BE25-E47D-4DE0-9E35-92CC4ACE58C8}">
      <dgm:prSet/>
      <dgm:spPr/>
      <dgm:t>
        <a:bodyPr/>
        <a:lstStyle/>
        <a:p>
          <a:endParaRPr lang="en-US"/>
        </a:p>
      </dgm:t>
    </dgm:pt>
    <dgm:pt modelId="{189F47AA-DE6F-4926-B2AF-F7B0D08C7B10}">
      <dgm:prSet phldrT="[Text]" custT="1"/>
      <dgm:spPr/>
      <dgm:t>
        <a:bodyPr/>
        <a:lstStyle/>
        <a:p>
          <a:r>
            <a:rPr lang="en-US" sz="2400" dirty="0" smtClean="0"/>
            <a:t>Formularies?</a:t>
          </a:r>
          <a:endParaRPr lang="en-US" sz="2400" dirty="0"/>
        </a:p>
      </dgm:t>
    </dgm:pt>
    <dgm:pt modelId="{90E91325-5545-4101-969A-6729C763E485}" type="parTrans" cxnId="{AA758209-FDB9-4262-8974-3DD46E967CF0}">
      <dgm:prSet/>
      <dgm:spPr/>
      <dgm:t>
        <a:bodyPr/>
        <a:lstStyle/>
        <a:p>
          <a:endParaRPr lang="en-US"/>
        </a:p>
      </dgm:t>
    </dgm:pt>
    <dgm:pt modelId="{D0C7C5A5-596A-4B8F-A255-8A3389BA8702}" type="sibTrans" cxnId="{AA758209-FDB9-4262-8974-3DD46E967CF0}">
      <dgm:prSet/>
      <dgm:spPr/>
      <dgm:t>
        <a:bodyPr/>
        <a:lstStyle/>
        <a:p>
          <a:endParaRPr lang="en-US"/>
        </a:p>
      </dgm:t>
    </dgm:pt>
    <dgm:pt modelId="{AF9FD00C-E1DA-408C-B706-C80A88B04B3B}">
      <dgm:prSet phldrT="[Text]" custT="1"/>
      <dgm:spPr/>
      <dgm:t>
        <a:bodyPr/>
        <a:lstStyle/>
        <a:p>
          <a:r>
            <a:rPr lang="en-US" sz="2400" dirty="0" smtClean="0"/>
            <a:t>Benefits Packages?</a:t>
          </a:r>
          <a:endParaRPr lang="en-US" sz="2400" dirty="0"/>
        </a:p>
      </dgm:t>
    </dgm:pt>
    <dgm:pt modelId="{01566B1B-8086-495B-8D43-B54C5FF951E5}" type="parTrans" cxnId="{4B3E9F4A-55BE-4399-8EBF-C4A58E17E748}">
      <dgm:prSet/>
      <dgm:spPr/>
      <dgm:t>
        <a:bodyPr/>
        <a:lstStyle/>
        <a:p>
          <a:endParaRPr lang="en-US"/>
        </a:p>
      </dgm:t>
    </dgm:pt>
    <dgm:pt modelId="{ECDD5472-20A6-4724-B17F-CA596882F2AA}" type="sibTrans" cxnId="{4B3E9F4A-55BE-4399-8EBF-C4A58E17E748}">
      <dgm:prSet/>
      <dgm:spPr/>
      <dgm:t>
        <a:bodyPr/>
        <a:lstStyle/>
        <a:p>
          <a:endParaRPr lang="en-US"/>
        </a:p>
      </dgm:t>
    </dgm:pt>
    <dgm:pt modelId="{4E1B3F17-93CF-4067-AA9C-2838F7DB5886}">
      <dgm:prSet phldrT="[Text]" custT="1"/>
      <dgm:spPr/>
      <dgm:t>
        <a:bodyPr/>
        <a:lstStyle/>
        <a:p>
          <a:r>
            <a:rPr lang="en-US" sz="2400" dirty="0" smtClean="0"/>
            <a:t>Wrap </a:t>
          </a:r>
          <a:r>
            <a:rPr lang="en-US" sz="2400" dirty="0" err="1" smtClean="0"/>
            <a:t>Arounds</a:t>
          </a:r>
          <a:r>
            <a:rPr lang="en-US" sz="2400" dirty="0" smtClean="0"/>
            <a:t>?</a:t>
          </a:r>
          <a:endParaRPr lang="en-US" sz="2400" dirty="0"/>
        </a:p>
      </dgm:t>
    </dgm:pt>
    <dgm:pt modelId="{740D70AE-EA56-478C-A876-CCD1A0EF2B84}" type="parTrans" cxnId="{533F884D-A7AE-4A5A-8DE7-9DE253BBC4B6}">
      <dgm:prSet/>
      <dgm:spPr/>
      <dgm:t>
        <a:bodyPr/>
        <a:lstStyle/>
        <a:p>
          <a:endParaRPr lang="en-US"/>
        </a:p>
      </dgm:t>
    </dgm:pt>
    <dgm:pt modelId="{7F3A7331-B36D-4219-80A2-83A599056DC1}" type="sibTrans" cxnId="{533F884D-A7AE-4A5A-8DE7-9DE253BBC4B6}">
      <dgm:prSet/>
      <dgm:spPr/>
      <dgm:t>
        <a:bodyPr/>
        <a:lstStyle/>
        <a:p>
          <a:endParaRPr lang="en-US"/>
        </a:p>
      </dgm:t>
    </dgm:pt>
    <dgm:pt modelId="{A1E01AB1-1B78-4DFA-9C01-5EB170921BFC}">
      <dgm:prSet phldrT="[Text]" custT="1"/>
      <dgm:spPr/>
      <dgm:t>
        <a:bodyPr/>
        <a:lstStyle/>
        <a:p>
          <a:endParaRPr lang="en-US" sz="2400" dirty="0"/>
        </a:p>
      </dgm:t>
    </dgm:pt>
    <dgm:pt modelId="{82658125-8A37-43EE-8236-82A5B39BB4FF}" type="parTrans" cxnId="{8E55AE06-B8EA-42EB-B5F1-B29FC09C92F5}">
      <dgm:prSet/>
      <dgm:spPr/>
      <dgm:t>
        <a:bodyPr/>
        <a:lstStyle/>
        <a:p>
          <a:endParaRPr lang="en-US"/>
        </a:p>
      </dgm:t>
    </dgm:pt>
    <dgm:pt modelId="{E695175B-772C-440D-911A-9ED8BF581513}" type="sibTrans" cxnId="{8E55AE06-B8EA-42EB-B5F1-B29FC09C92F5}">
      <dgm:prSet/>
      <dgm:spPr/>
      <dgm:t>
        <a:bodyPr/>
        <a:lstStyle/>
        <a:p>
          <a:endParaRPr lang="en-US"/>
        </a:p>
      </dgm:t>
    </dgm:pt>
    <dgm:pt modelId="{818EDEBF-42C8-4052-9F0E-7C4BB4EB0BEE}">
      <dgm:prSet phldrT="[Text]" custT="1"/>
      <dgm:spPr/>
      <dgm:t>
        <a:bodyPr/>
        <a:lstStyle/>
        <a:p>
          <a:r>
            <a:rPr lang="en-US" sz="2400" dirty="0" smtClean="0"/>
            <a:t>Testing?</a:t>
          </a:r>
          <a:endParaRPr lang="en-US" sz="2400" dirty="0"/>
        </a:p>
      </dgm:t>
    </dgm:pt>
    <dgm:pt modelId="{944E94B5-4655-467E-92B2-1C061C7B7542}" type="parTrans" cxnId="{37C84006-902C-4FEE-9972-0DCE9A52C28F}">
      <dgm:prSet/>
      <dgm:spPr/>
      <dgm:t>
        <a:bodyPr/>
        <a:lstStyle/>
        <a:p>
          <a:endParaRPr lang="en-US"/>
        </a:p>
      </dgm:t>
    </dgm:pt>
    <dgm:pt modelId="{36D59427-AC9F-4220-9294-550650F7E6D4}" type="sibTrans" cxnId="{37C84006-902C-4FEE-9972-0DCE9A52C28F}">
      <dgm:prSet/>
      <dgm:spPr/>
      <dgm:t>
        <a:bodyPr/>
        <a:lstStyle/>
        <a:p>
          <a:endParaRPr lang="en-US"/>
        </a:p>
      </dgm:t>
    </dgm:pt>
    <dgm:pt modelId="{AECAC3FD-9755-4A45-8AD5-87C64CD1DFD4}" type="pres">
      <dgm:prSet presAssocID="{D62E4914-6315-48CD-9CA4-D6492D970C1F}" presName="composite" presStyleCnt="0">
        <dgm:presLayoutVars>
          <dgm:chMax val="5"/>
          <dgm:dir/>
          <dgm:animLvl val="ctr"/>
          <dgm:resizeHandles val="exact"/>
        </dgm:presLayoutVars>
      </dgm:prSet>
      <dgm:spPr/>
      <dgm:t>
        <a:bodyPr/>
        <a:lstStyle/>
        <a:p>
          <a:endParaRPr lang="en-US"/>
        </a:p>
      </dgm:t>
    </dgm:pt>
    <dgm:pt modelId="{86E107C5-9CFD-49C1-8F39-0AEDD36BECD9}" type="pres">
      <dgm:prSet presAssocID="{D62E4914-6315-48CD-9CA4-D6492D970C1F}" presName="cycle" presStyleCnt="0"/>
      <dgm:spPr/>
    </dgm:pt>
    <dgm:pt modelId="{335F1784-9591-4E5C-AD98-A47DF9B08707}" type="pres">
      <dgm:prSet presAssocID="{D62E4914-6315-48CD-9CA4-D6492D970C1F}" presName="centerShape" presStyleCnt="0"/>
      <dgm:spPr/>
    </dgm:pt>
    <dgm:pt modelId="{246BB43A-373F-4AC8-985B-58609DFBFEED}" type="pres">
      <dgm:prSet presAssocID="{D62E4914-6315-48CD-9CA4-D6492D970C1F}" presName="connSite" presStyleLbl="node1" presStyleIdx="0" presStyleCnt="4"/>
      <dgm:spPr/>
    </dgm:pt>
    <dgm:pt modelId="{BD223328-0D59-4237-9D29-FD0998E9A86F}" type="pres">
      <dgm:prSet presAssocID="{D62E4914-6315-48CD-9CA4-D6492D970C1F}" presName="visible" presStyleLbl="node1" presStyleIdx="0" presStyleCnt="4" custScaleX="115517" custScaleY="105890" custLinFactNeighborX="5675" custLinFactNeighborY="0"/>
      <dgm:spPr>
        <a:blipFill>
          <a:blip xmlns:r="http://schemas.openxmlformats.org/officeDocument/2006/relationships" r:embed="rId1">
            <a:extLst/>
          </a:blip>
          <a:srcRect/>
          <a:stretch>
            <a:fillRect t="-4000" b="-4000"/>
          </a:stretch>
        </a:blipFill>
      </dgm:spPr>
    </dgm:pt>
    <dgm:pt modelId="{044E1FB6-78E6-423E-8B63-4214018ECB8D}" type="pres">
      <dgm:prSet presAssocID="{3A917130-99E4-40C3-BE31-3E01FD6A349D}" presName="Name25" presStyleLbl="parChTrans1D1" presStyleIdx="0" presStyleCnt="3"/>
      <dgm:spPr/>
      <dgm:t>
        <a:bodyPr/>
        <a:lstStyle/>
        <a:p>
          <a:endParaRPr lang="en-US"/>
        </a:p>
      </dgm:t>
    </dgm:pt>
    <dgm:pt modelId="{37331F74-F343-4D4B-A1A1-1933F9EFC40B}" type="pres">
      <dgm:prSet presAssocID="{B725E09F-287C-44FB-B5B3-2DC7C337870C}" presName="node" presStyleCnt="0"/>
      <dgm:spPr/>
    </dgm:pt>
    <dgm:pt modelId="{1A282656-DD06-4DEE-B7EF-EE81C55FDD1D}" type="pres">
      <dgm:prSet presAssocID="{B725E09F-287C-44FB-B5B3-2DC7C337870C}" presName="parentNode" presStyleLbl="node1" presStyleIdx="1" presStyleCnt="4" custScaleX="128981">
        <dgm:presLayoutVars>
          <dgm:chMax val="1"/>
          <dgm:bulletEnabled val="1"/>
        </dgm:presLayoutVars>
      </dgm:prSet>
      <dgm:spPr/>
      <dgm:t>
        <a:bodyPr/>
        <a:lstStyle/>
        <a:p>
          <a:endParaRPr lang="en-US"/>
        </a:p>
      </dgm:t>
    </dgm:pt>
    <dgm:pt modelId="{527CDEEF-7FD3-42A3-8C65-7872B8B8AC58}" type="pres">
      <dgm:prSet presAssocID="{B725E09F-287C-44FB-B5B3-2DC7C337870C}" presName="childNode" presStyleLbl="revTx" presStyleIdx="0" presStyleCnt="3">
        <dgm:presLayoutVars>
          <dgm:bulletEnabled val="1"/>
        </dgm:presLayoutVars>
      </dgm:prSet>
      <dgm:spPr/>
      <dgm:t>
        <a:bodyPr/>
        <a:lstStyle/>
        <a:p>
          <a:endParaRPr lang="en-US"/>
        </a:p>
      </dgm:t>
    </dgm:pt>
    <dgm:pt modelId="{6B1E1020-C75B-45D8-8A99-5B29EA5D5E57}" type="pres">
      <dgm:prSet presAssocID="{B46D194C-19AB-4547-B0D5-D55B7F10EB80}" presName="Name25" presStyleLbl="parChTrans1D1" presStyleIdx="1" presStyleCnt="3"/>
      <dgm:spPr/>
      <dgm:t>
        <a:bodyPr/>
        <a:lstStyle/>
        <a:p>
          <a:endParaRPr lang="en-US"/>
        </a:p>
      </dgm:t>
    </dgm:pt>
    <dgm:pt modelId="{D0CFFB03-7B0E-42D2-BEBA-41E883BD3CEF}" type="pres">
      <dgm:prSet presAssocID="{C0E80840-34D4-4759-8BC8-9FCF4FE5FC34}" presName="node" presStyleCnt="0"/>
      <dgm:spPr/>
    </dgm:pt>
    <dgm:pt modelId="{AC1319C7-7657-47FE-94FC-0446A0D46E5B}" type="pres">
      <dgm:prSet presAssocID="{C0E80840-34D4-4759-8BC8-9FCF4FE5FC34}" presName="parentNode" presStyleLbl="node1" presStyleIdx="2" presStyleCnt="4" custScaleX="136654">
        <dgm:presLayoutVars>
          <dgm:chMax val="1"/>
          <dgm:bulletEnabled val="1"/>
        </dgm:presLayoutVars>
      </dgm:prSet>
      <dgm:spPr/>
      <dgm:t>
        <a:bodyPr/>
        <a:lstStyle/>
        <a:p>
          <a:endParaRPr lang="en-US"/>
        </a:p>
      </dgm:t>
    </dgm:pt>
    <dgm:pt modelId="{52CB3E51-FA9B-47C4-8872-D849A27A1CEE}" type="pres">
      <dgm:prSet presAssocID="{C0E80840-34D4-4759-8BC8-9FCF4FE5FC34}" presName="childNode" presStyleLbl="revTx" presStyleIdx="1" presStyleCnt="3">
        <dgm:presLayoutVars>
          <dgm:bulletEnabled val="1"/>
        </dgm:presLayoutVars>
      </dgm:prSet>
      <dgm:spPr/>
      <dgm:t>
        <a:bodyPr/>
        <a:lstStyle/>
        <a:p>
          <a:endParaRPr lang="en-US"/>
        </a:p>
      </dgm:t>
    </dgm:pt>
    <dgm:pt modelId="{08BA3FD7-654C-4BBA-B6B4-FECC817446AF}" type="pres">
      <dgm:prSet presAssocID="{AB29C1B0-0255-454D-A1F8-6C38265BD9D7}" presName="Name25" presStyleLbl="parChTrans1D1" presStyleIdx="2" presStyleCnt="3"/>
      <dgm:spPr/>
      <dgm:t>
        <a:bodyPr/>
        <a:lstStyle/>
        <a:p>
          <a:endParaRPr lang="en-US"/>
        </a:p>
      </dgm:t>
    </dgm:pt>
    <dgm:pt modelId="{C9D76631-3BFF-4161-86CE-57E554CCDA9B}" type="pres">
      <dgm:prSet presAssocID="{7164A60A-50C3-4BF2-A709-EF8EB1FE59F7}" presName="node" presStyleCnt="0"/>
      <dgm:spPr/>
    </dgm:pt>
    <dgm:pt modelId="{BE3A5F4A-6666-4EEC-9551-DDDE507F104C}" type="pres">
      <dgm:prSet presAssocID="{7164A60A-50C3-4BF2-A709-EF8EB1FE59F7}" presName="parentNode" presStyleLbl="node1" presStyleIdx="3" presStyleCnt="4" custScaleX="124881">
        <dgm:presLayoutVars>
          <dgm:chMax val="1"/>
          <dgm:bulletEnabled val="1"/>
        </dgm:presLayoutVars>
      </dgm:prSet>
      <dgm:spPr/>
      <dgm:t>
        <a:bodyPr/>
        <a:lstStyle/>
        <a:p>
          <a:endParaRPr lang="en-US"/>
        </a:p>
      </dgm:t>
    </dgm:pt>
    <dgm:pt modelId="{511EF015-C9D0-42A9-AC39-FB9A811552B3}" type="pres">
      <dgm:prSet presAssocID="{7164A60A-50C3-4BF2-A709-EF8EB1FE59F7}" presName="childNode" presStyleLbl="revTx" presStyleIdx="2" presStyleCnt="3">
        <dgm:presLayoutVars>
          <dgm:bulletEnabled val="1"/>
        </dgm:presLayoutVars>
      </dgm:prSet>
      <dgm:spPr/>
      <dgm:t>
        <a:bodyPr/>
        <a:lstStyle/>
        <a:p>
          <a:endParaRPr lang="en-US"/>
        </a:p>
      </dgm:t>
    </dgm:pt>
  </dgm:ptLst>
  <dgm:cxnLst>
    <dgm:cxn modelId="{DD080768-9E8D-4D3E-9AA4-148CAFEFFE33}" srcId="{D62E4914-6315-48CD-9CA4-D6492D970C1F}" destId="{B725E09F-287C-44FB-B5B3-2DC7C337870C}" srcOrd="0" destOrd="0" parTransId="{3A917130-99E4-40C3-BE31-3E01FD6A349D}" sibTransId="{0D0554C9-3126-4B3E-8076-7845DE64BF85}"/>
    <dgm:cxn modelId="{241F7DC8-DC90-4512-A0D5-AA59F5E9C529}" type="presOf" srcId="{7164A60A-50C3-4BF2-A709-EF8EB1FE59F7}" destId="{BE3A5F4A-6666-4EEC-9551-DDDE507F104C}" srcOrd="0" destOrd="0" presId="urn:microsoft.com/office/officeart/2005/8/layout/radial2"/>
    <dgm:cxn modelId="{37C84006-902C-4FEE-9972-0DCE9A52C28F}" srcId="{C0E80840-34D4-4759-8BC8-9FCF4FE5FC34}" destId="{818EDEBF-42C8-4052-9F0E-7C4BB4EB0BEE}" srcOrd="0" destOrd="0" parTransId="{944E94B5-4655-467E-92B2-1C061C7B7542}" sibTransId="{36D59427-AC9F-4220-9294-550650F7E6D4}"/>
    <dgm:cxn modelId="{4B3E9F4A-55BE-4399-8EBF-C4A58E17E748}" srcId="{7164A60A-50C3-4BF2-A709-EF8EB1FE59F7}" destId="{AF9FD00C-E1DA-408C-B706-C80A88B04B3B}" srcOrd="1" destOrd="0" parTransId="{01566B1B-8086-495B-8D43-B54C5FF951E5}" sibTransId="{ECDD5472-20A6-4724-B17F-CA596882F2AA}"/>
    <dgm:cxn modelId="{66CF80FD-C696-482B-A255-2A62F51974EE}" type="presOf" srcId="{4E1B3F17-93CF-4067-AA9C-2838F7DB5886}" destId="{511EF015-C9D0-42A9-AC39-FB9A811552B3}" srcOrd="0" destOrd="2" presId="urn:microsoft.com/office/officeart/2005/8/layout/radial2"/>
    <dgm:cxn modelId="{533F884D-A7AE-4A5A-8DE7-9DE253BBC4B6}" srcId="{7164A60A-50C3-4BF2-A709-EF8EB1FE59F7}" destId="{4E1B3F17-93CF-4067-AA9C-2838F7DB5886}" srcOrd="2" destOrd="0" parTransId="{740D70AE-EA56-478C-A876-CCD1A0EF2B84}" sibTransId="{7F3A7331-B36D-4219-80A2-83A599056DC1}"/>
    <dgm:cxn modelId="{BF0568A4-5965-427D-B913-BDB95A7B5282}" type="presOf" srcId="{B725E09F-287C-44FB-B5B3-2DC7C337870C}" destId="{1A282656-DD06-4DEE-B7EF-EE81C55FDD1D}" srcOrd="0" destOrd="0" presId="urn:microsoft.com/office/officeart/2005/8/layout/radial2"/>
    <dgm:cxn modelId="{BA815907-0219-46E7-BDB3-16C57EEFC7E7}" srcId="{B725E09F-287C-44FB-B5B3-2DC7C337870C}" destId="{3876B8C5-534F-4B18-8305-A34DABB5DD0A}" srcOrd="1" destOrd="0" parTransId="{93CF84FF-1F15-4613-AC12-BBFDAB604BB5}" sibTransId="{5E856C89-D139-4F8A-8D5B-57467F4FBA33}"/>
    <dgm:cxn modelId="{C52B1ECF-EE1B-490C-9AC4-8718ED244943}" srcId="{D62E4914-6315-48CD-9CA4-D6492D970C1F}" destId="{C0E80840-34D4-4759-8BC8-9FCF4FE5FC34}" srcOrd="1" destOrd="0" parTransId="{B46D194C-19AB-4547-B0D5-D55B7F10EB80}" sibTransId="{D018D2FA-B76D-4E6C-9C82-8003EDEAEE69}"/>
    <dgm:cxn modelId="{A706A6A1-4313-4A64-9921-B90C0888F63E}" type="presOf" srcId="{A199A97F-A8A7-41D7-8950-73F80D541050}" destId="{527CDEEF-7FD3-42A3-8C65-7872B8B8AC58}" srcOrd="0" destOrd="0" presId="urn:microsoft.com/office/officeart/2005/8/layout/radial2"/>
    <dgm:cxn modelId="{1B39B688-B56F-44C6-9918-A1DAB3842A57}" type="presOf" srcId="{859CFD60-ACF6-4710-8C04-387022538134}" destId="{52CB3E51-FA9B-47C4-8872-D849A27A1CEE}" srcOrd="0" destOrd="1" presId="urn:microsoft.com/office/officeart/2005/8/layout/radial2"/>
    <dgm:cxn modelId="{8E55AE06-B8EA-42EB-B5F1-B29FC09C92F5}" srcId="{B725E09F-287C-44FB-B5B3-2DC7C337870C}" destId="{A1E01AB1-1B78-4DFA-9C01-5EB170921BFC}" srcOrd="2" destOrd="0" parTransId="{82658125-8A37-43EE-8236-82A5B39BB4FF}" sibTransId="{E695175B-772C-440D-911A-9ED8BF581513}"/>
    <dgm:cxn modelId="{9EADB6DB-C4EB-404C-8118-F581BAB51224}" type="presOf" srcId="{AB29C1B0-0255-454D-A1F8-6C38265BD9D7}" destId="{08BA3FD7-654C-4BBA-B6B4-FECC817446AF}" srcOrd="0" destOrd="0" presId="urn:microsoft.com/office/officeart/2005/8/layout/radial2"/>
    <dgm:cxn modelId="{F2F612E2-DAD9-4793-8526-74B0294D58E1}" type="presOf" srcId="{3876B8C5-534F-4B18-8305-A34DABB5DD0A}" destId="{527CDEEF-7FD3-42A3-8C65-7872B8B8AC58}" srcOrd="0" destOrd="1" presId="urn:microsoft.com/office/officeart/2005/8/layout/radial2"/>
    <dgm:cxn modelId="{8B8B947B-A864-4E0A-BC2A-B12A56C45FC5}" type="presOf" srcId="{AF9FD00C-E1DA-408C-B706-C80A88B04B3B}" destId="{511EF015-C9D0-42A9-AC39-FB9A811552B3}" srcOrd="0" destOrd="1" presId="urn:microsoft.com/office/officeart/2005/8/layout/radial2"/>
    <dgm:cxn modelId="{FE467B15-509F-4E52-B28B-E24A0F748ABE}" type="presOf" srcId="{C0E80840-34D4-4759-8BC8-9FCF4FE5FC34}" destId="{AC1319C7-7657-47FE-94FC-0446A0D46E5B}" srcOrd="0" destOrd="0" presId="urn:microsoft.com/office/officeart/2005/8/layout/radial2"/>
    <dgm:cxn modelId="{1B16A0AB-E286-4435-BB26-F806D80D57EA}" srcId="{C0E80840-34D4-4759-8BC8-9FCF4FE5FC34}" destId="{7C1E4F05-931B-4DA9-8102-334FC771E6DB}" srcOrd="2" destOrd="0" parTransId="{7C57B3D9-0C99-413F-BF20-C1F7F127E50F}" sibTransId="{1F8887CE-F8F6-4BA0-B984-6958D58539EA}"/>
    <dgm:cxn modelId="{AAD8BE25-E47D-4DE0-9E35-92CC4ACE58C8}" srcId="{D62E4914-6315-48CD-9CA4-D6492D970C1F}" destId="{7164A60A-50C3-4BF2-A709-EF8EB1FE59F7}" srcOrd="2" destOrd="0" parTransId="{AB29C1B0-0255-454D-A1F8-6C38265BD9D7}" sibTransId="{B2FD25C7-AF3C-4F9C-B022-ADFDFD2446C1}"/>
    <dgm:cxn modelId="{C265B2A2-5BB7-435D-873D-4D23BA14F83C}" type="presOf" srcId="{7C1E4F05-931B-4DA9-8102-334FC771E6DB}" destId="{52CB3E51-FA9B-47C4-8872-D849A27A1CEE}" srcOrd="0" destOrd="2" presId="urn:microsoft.com/office/officeart/2005/8/layout/radial2"/>
    <dgm:cxn modelId="{7C44231D-BB8C-4C9F-A62E-E439B1276534}" srcId="{C0E80840-34D4-4759-8BC8-9FCF4FE5FC34}" destId="{859CFD60-ACF6-4710-8C04-387022538134}" srcOrd="1" destOrd="0" parTransId="{44480C7E-E91C-4B98-894B-86D584170527}" sibTransId="{B9C2D1DF-B424-4571-A52C-09FDF49D7E92}"/>
    <dgm:cxn modelId="{67AB8A94-7383-4074-A2E6-84697A691930}" type="presOf" srcId="{D62E4914-6315-48CD-9CA4-D6492D970C1F}" destId="{AECAC3FD-9755-4A45-8AD5-87C64CD1DFD4}" srcOrd="0" destOrd="0" presId="urn:microsoft.com/office/officeart/2005/8/layout/radial2"/>
    <dgm:cxn modelId="{8B4B742D-2146-4131-80A5-5AD2FAA50040}" type="presOf" srcId="{A1E01AB1-1B78-4DFA-9C01-5EB170921BFC}" destId="{527CDEEF-7FD3-42A3-8C65-7872B8B8AC58}" srcOrd="0" destOrd="2" presId="urn:microsoft.com/office/officeart/2005/8/layout/radial2"/>
    <dgm:cxn modelId="{B57E6B91-03C4-434B-AB4D-BE74C4D72ED5}" type="presOf" srcId="{3A917130-99E4-40C3-BE31-3E01FD6A349D}" destId="{044E1FB6-78E6-423E-8B63-4214018ECB8D}" srcOrd="0" destOrd="0" presId="urn:microsoft.com/office/officeart/2005/8/layout/radial2"/>
    <dgm:cxn modelId="{AA758209-FDB9-4262-8974-3DD46E967CF0}" srcId="{7164A60A-50C3-4BF2-A709-EF8EB1FE59F7}" destId="{189F47AA-DE6F-4926-B2AF-F7B0D08C7B10}" srcOrd="0" destOrd="0" parTransId="{90E91325-5545-4101-969A-6729C763E485}" sibTransId="{D0C7C5A5-596A-4B8F-A255-8A3389BA8702}"/>
    <dgm:cxn modelId="{F03143FD-AB0C-45BC-9E21-E7D581995B9A}" type="presOf" srcId="{189F47AA-DE6F-4926-B2AF-F7B0D08C7B10}" destId="{511EF015-C9D0-42A9-AC39-FB9A811552B3}" srcOrd="0" destOrd="0" presId="urn:microsoft.com/office/officeart/2005/8/layout/radial2"/>
    <dgm:cxn modelId="{D3B3DE98-5AA4-48C8-B5DD-2200A1BBE6AA}" type="presOf" srcId="{B46D194C-19AB-4547-B0D5-D55B7F10EB80}" destId="{6B1E1020-C75B-45D8-8A99-5B29EA5D5E57}" srcOrd="0" destOrd="0" presId="urn:microsoft.com/office/officeart/2005/8/layout/radial2"/>
    <dgm:cxn modelId="{2E347423-186C-4ACE-A2D9-2A687A9620E6}" srcId="{B725E09F-287C-44FB-B5B3-2DC7C337870C}" destId="{A199A97F-A8A7-41D7-8950-73F80D541050}" srcOrd="0" destOrd="0" parTransId="{9387535B-D76C-4A19-9830-7A403D59046F}" sibTransId="{57EB444B-E038-4FFB-A01B-1105ED369C1B}"/>
    <dgm:cxn modelId="{D67C94F1-3810-4325-94A7-4B299D0D9EA5}" type="presOf" srcId="{818EDEBF-42C8-4052-9F0E-7C4BB4EB0BEE}" destId="{52CB3E51-FA9B-47C4-8872-D849A27A1CEE}" srcOrd="0" destOrd="0" presId="urn:microsoft.com/office/officeart/2005/8/layout/radial2"/>
    <dgm:cxn modelId="{5D3E1345-BBE7-41A9-8E56-F6B3DAF975BE}" type="presParOf" srcId="{AECAC3FD-9755-4A45-8AD5-87C64CD1DFD4}" destId="{86E107C5-9CFD-49C1-8F39-0AEDD36BECD9}" srcOrd="0" destOrd="0" presId="urn:microsoft.com/office/officeart/2005/8/layout/radial2"/>
    <dgm:cxn modelId="{F5D25537-8B3D-4703-AFDA-CA2B93BC4F25}" type="presParOf" srcId="{86E107C5-9CFD-49C1-8F39-0AEDD36BECD9}" destId="{335F1784-9591-4E5C-AD98-A47DF9B08707}" srcOrd="0" destOrd="0" presId="urn:microsoft.com/office/officeart/2005/8/layout/radial2"/>
    <dgm:cxn modelId="{1802C000-DBAE-49E0-BA52-9CAEC6CBFCA6}" type="presParOf" srcId="{335F1784-9591-4E5C-AD98-A47DF9B08707}" destId="{246BB43A-373F-4AC8-985B-58609DFBFEED}" srcOrd="0" destOrd="0" presId="urn:microsoft.com/office/officeart/2005/8/layout/radial2"/>
    <dgm:cxn modelId="{AFEA5EE2-81EC-4811-AB84-91DF78AD42DD}" type="presParOf" srcId="{335F1784-9591-4E5C-AD98-A47DF9B08707}" destId="{BD223328-0D59-4237-9D29-FD0998E9A86F}" srcOrd="1" destOrd="0" presId="urn:microsoft.com/office/officeart/2005/8/layout/radial2"/>
    <dgm:cxn modelId="{9476176D-7947-4FA5-8775-A02945614D9C}" type="presParOf" srcId="{86E107C5-9CFD-49C1-8F39-0AEDD36BECD9}" destId="{044E1FB6-78E6-423E-8B63-4214018ECB8D}" srcOrd="1" destOrd="0" presId="urn:microsoft.com/office/officeart/2005/8/layout/radial2"/>
    <dgm:cxn modelId="{533CA734-E750-4A20-99DD-F8480535390B}" type="presParOf" srcId="{86E107C5-9CFD-49C1-8F39-0AEDD36BECD9}" destId="{37331F74-F343-4D4B-A1A1-1933F9EFC40B}" srcOrd="2" destOrd="0" presId="urn:microsoft.com/office/officeart/2005/8/layout/radial2"/>
    <dgm:cxn modelId="{36F61298-A0DC-4F0F-AC15-2F795C3194FD}" type="presParOf" srcId="{37331F74-F343-4D4B-A1A1-1933F9EFC40B}" destId="{1A282656-DD06-4DEE-B7EF-EE81C55FDD1D}" srcOrd="0" destOrd="0" presId="urn:microsoft.com/office/officeart/2005/8/layout/radial2"/>
    <dgm:cxn modelId="{CC6B2F8F-8BC6-4FB4-AF22-DA6C07EED6C8}" type="presParOf" srcId="{37331F74-F343-4D4B-A1A1-1933F9EFC40B}" destId="{527CDEEF-7FD3-42A3-8C65-7872B8B8AC58}" srcOrd="1" destOrd="0" presId="urn:microsoft.com/office/officeart/2005/8/layout/radial2"/>
    <dgm:cxn modelId="{C8AF9326-AE7C-4507-A5C1-3F36F240F43F}" type="presParOf" srcId="{86E107C5-9CFD-49C1-8F39-0AEDD36BECD9}" destId="{6B1E1020-C75B-45D8-8A99-5B29EA5D5E57}" srcOrd="3" destOrd="0" presId="urn:microsoft.com/office/officeart/2005/8/layout/radial2"/>
    <dgm:cxn modelId="{BEF2E1B9-DCF0-49DC-AC32-A381E7C4DA02}" type="presParOf" srcId="{86E107C5-9CFD-49C1-8F39-0AEDD36BECD9}" destId="{D0CFFB03-7B0E-42D2-BEBA-41E883BD3CEF}" srcOrd="4" destOrd="0" presId="urn:microsoft.com/office/officeart/2005/8/layout/radial2"/>
    <dgm:cxn modelId="{277ED270-D006-4593-83E4-0CA152E50AB1}" type="presParOf" srcId="{D0CFFB03-7B0E-42D2-BEBA-41E883BD3CEF}" destId="{AC1319C7-7657-47FE-94FC-0446A0D46E5B}" srcOrd="0" destOrd="0" presId="urn:microsoft.com/office/officeart/2005/8/layout/radial2"/>
    <dgm:cxn modelId="{5680939C-B330-4C39-96F2-6D15F39A5F7A}" type="presParOf" srcId="{D0CFFB03-7B0E-42D2-BEBA-41E883BD3CEF}" destId="{52CB3E51-FA9B-47C4-8872-D849A27A1CEE}" srcOrd="1" destOrd="0" presId="urn:microsoft.com/office/officeart/2005/8/layout/radial2"/>
    <dgm:cxn modelId="{EC63FECC-449A-40AF-968F-5010B6817E6D}" type="presParOf" srcId="{86E107C5-9CFD-49C1-8F39-0AEDD36BECD9}" destId="{08BA3FD7-654C-4BBA-B6B4-FECC817446AF}" srcOrd="5" destOrd="0" presId="urn:microsoft.com/office/officeart/2005/8/layout/radial2"/>
    <dgm:cxn modelId="{1815049F-548A-4DE5-A0B6-47A1084A3710}" type="presParOf" srcId="{86E107C5-9CFD-49C1-8F39-0AEDD36BECD9}" destId="{C9D76631-3BFF-4161-86CE-57E554CCDA9B}" srcOrd="6" destOrd="0" presId="urn:microsoft.com/office/officeart/2005/8/layout/radial2"/>
    <dgm:cxn modelId="{DAFB219A-2ACA-4DBA-B54A-08BCD57EE54F}" type="presParOf" srcId="{C9D76631-3BFF-4161-86CE-57E554CCDA9B}" destId="{BE3A5F4A-6666-4EEC-9551-DDDE507F104C}" srcOrd="0" destOrd="0" presId="urn:microsoft.com/office/officeart/2005/8/layout/radial2"/>
    <dgm:cxn modelId="{DBD1F111-0B11-400F-A664-2E39B25AECDE}" type="presParOf" srcId="{C9D76631-3BFF-4161-86CE-57E554CCDA9B}" destId="{511EF015-C9D0-42A9-AC39-FB9A811552B3}"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none" lIns="92681" tIns="46341" rIns="92681" bIns="46341" numCol="1" anchor="t" anchorCtr="0" compatLnSpc="1">
            <a:prstTxWarp prst="textNoShape">
              <a:avLst/>
            </a:prstTxWarp>
          </a:bodyPr>
          <a:lstStyle>
            <a:lvl1pPr algn="l" defTabSz="927516">
              <a:defRPr sz="1200">
                <a:latin typeface="Arial" charset="0"/>
                <a:ea typeface="+mn-ea"/>
                <a:cs typeface="+mn-cs"/>
              </a:defRPr>
            </a:lvl1pPr>
          </a:lstStyle>
          <a:p>
            <a:pPr>
              <a:defRPr/>
            </a:pPr>
            <a:endParaRPr lang="en-US"/>
          </a:p>
        </p:txBody>
      </p:sp>
      <p:sp>
        <p:nvSpPr>
          <p:cNvPr id="43011" name="Rectangle 3"/>
          <p:cNvSpPr>
            <a:spLocks noGrp="1" noChangeArrowheads="1"/>
          </p:cNvSpPr>
          <p:nvPr>
            <p:ph type="dt" sz="quarter" idx="1"/>
          </p:nvPr>
        </p:nvSpPr>
        <p:spPr bwMode="auto">
          <a:xfrm>
            <a:off x="3887788" y="0"/>
            <a:ext cx="2970212" cy="461963"/>
          </a:xfrm>
          <a:prstGeom prst="rect">
            <a:avLst/>
          </a:prstGeom>
          <a:noFill/>
          <a:ln w="9525">
            <a:noFill/>
            <a:miter lim="800000"/>
            <a:headEnd/>
            <a:tailEnd/>
          </a:ln>
          <a:effectLst/>
        </p:spPr>
        <p:txBody>
          <a:bodyPr vert="horz" wrap="none" lIns="92681" tIns="46341" rIns="92681" bIns="46341" numCol="1" anchor="t" anchorCtr="0" compatLnSpc="1">
            <a:prstTxWarp prst="textNoShape">
              <a:avLst/>
            </a:prstTxWarp>
          </a:bodyPr>
          <a:lstStyle>
            <a:lvl1pPr algn="r" defTabSz="927516">
              <a:defRPr sz="1200">
                <a:latin typeface="Arial" charset="0"/>
                <a:ea typeface="+mn-ea"/>
                <a:cs typeface="+mn-cs"/>
              </a:defRPr>
            </a:lvl1pPr>
          </a:lstStyle>
          <a:p>
            <a:pPr>
              <a:defRPr/>
            </a:pPr>
            <a:endParaRPr lang="en-US"/>
          </a:p>
        </p:txBody>
      </p:sp>
      <p:sp>
        <p:nvSpPr>
          <p:cNvPr id="43012" name="Rectangle 4"/>
          <p:cNvSpPr>
            <a:spLocks noGrp="1" noChangeArrowheads="1"/>
          </p:cNvSpPr>
          <p:nvPr>
            <p:ph type="ftr" sz="quarter" idx="2"/>
          </p:nvPr>
        </p:nvSpPr>
        <p:spPr bwMode="auto">
          <a:xfrm>
            <a:off x="0" y="8777288"/>
            <a:ext cx="2970213" cy="461962"/>
          </a:xfrm>
          <a:prstGeom prst="rect">
            <a:avLst/>
          </a:prstGeom>
          <a:noFill/>
          <a:ln w="9525">
            <a:noFill/>
            <a:miter lim="800000"/>
            <a:headEnd/>
            <a:tailEnd/>
          </a:ln>
          <a:effectLst/>
        </p:spPr>
        <p:txBody>
          <a:bodyPr vert="horz" wrap="none" lIns="92681" tIns="46341" rIns="92681" bIns="46341" numCol="1" anchor="b" anchorCtr="0" compatLnSpc="1">
            <a:prstTxWarp prst="textNoShape">
              <a:avLst/>
            </a:prstTxWarp>
          </a:bodyPr>
          <a:lstStyle>
            <a:lvl1pPr algn="l" defTabSz="927516">
              <a:defRPr sz="1200">
                <a:latin typeface="Arial" charset="0"/>
                <a:ea typeface="+mn-ea"/>
                <a:cs typeface="+mn-cs"/>
              </a:defRPr>
            </a:lvl1pPr>
          </a:lstStyle>
          <a:p>
            <a:pPr>
              <a:defRPr/>
            </a:pPr>
            <a:endParaRPr lang="en-US"/>
          </a:p>
        </p:txBody>
      </p:sp>
      <p:sp>
        <p:nvSpPr>
          <p:cNvPr id="43013" name="Rectangle 5"/>
          <p:cNvSpPr>
            <a:spLocks noGrp="1" noChangeArrowheads="1"/>
          </p:cNvSpPr>
          <p:nvPr>
            <p:ph type="sldNum" sz="quarter" idx="3"/>
          </p:nvPr>
        </p:nvSpPr>
        <p:spPr bwMode="auto">
          <a:xfrm>
            <a:off x="3887788" y="8777288"/>
            <a:ext cx="2970212" cy="461962"/>
          </a:xfrm>
          <a:prstGeom prst="rect">
            <a:avLst/>
          </a:prstGeom>
          <a:noFill/>
          <a:ln w="9525">
            <a:noFill/>
            <a:miter lim="800000"/>
            <a:headEnd/>
            <a:tailEnd/>
          </a:ln>
          <a:effectLst/>
        </p:spPr>
        <p:txBody>
          <a:bodyPr vert="horz" wrap="none" lIns="92681" tIns="46341" rIns="92681" bIns="46341" numCol="1" anchor="b" anchorCtr="0" compatLnSpc="1">
            <a:prstTxWarp prst="textNoShape">
              <a:avLst/>
            </a:prstTxWarp>
          </a:bodyPr>
          <a:lstStyle>
            <a:lvl1pPr algn="r" defTabSz="927516">
              <a:defRPr sz="1200">
                <a:latin typeface="Arial" charset="0"/>
                <a:ea typeface="+mn-ea"/>
                <a:cs typeface="+mn-cs"/>
              </a:defRPr>
            </a:lvl1pPr>
          </a:lstStyle>
          <a:p>
            <a:pPr>
              <a:defRPr/>
            </a:pPr>
            <a:fld id="{9D120E98-E8F1-41FC-95BD-882F8CB09C7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2681" tIns="46341" rIns="92681" bIns="46341" numCol="1" anchor="t" anchorCtr="0" compatLnSpc="1">
            <a:prstTxWarp prst="textNoShape">
              <a:avLst/>
            </a:prstTxWarp>
          </a:bodyPr>
          <a:lstStyle>
            <a:lvl1pPr algn="l" defTabSz="927516">
              <a:defRPr sz="1200">
                <a:latin typeface="Times New Roman" pitchFamily="18" charset="0"/>
                <a:ea typeface="+mn-ea"/>
                <a:cs typeface="+mn-cs"/>
              </a:defRPr>
            </a:lvl1pPr>
          </a:lstStyle>
          <a:p>
            <a:pPr>
              <a:defRPr/>
            </a:pPr>
            <a:endParaRPr lang="en-US"/>
          </a:p>
        </p:txBody>
      </p:sp>
      <p:sp>
        <p:nvSpPr>
          <p:cNvPr id="1027" name="Rectangle 3"/>
          <p:cNvSpPr>
            <a:spLocks noGrp="1" noChangeArrowheads="1"/>
          </p:cNvSpPr>
          <p:nvPr>
            <p:ph type="dt" idx="1"/>
          </p:nvPr>
        </p:nvSpPr>
        <p:spPr bwMode="auto">
          <a:xfrm>
            <a:off x="3887788" y="0"/>
            <a:ext cx="2970212" cy="461963"/>
          </a:xfrm>
          <a:prstGeom prst="rect">
            <a:avLst/>
          </a:prstGeom>
          <a:noFill/>
          <a:ln w="9525">
            <a:noFill/>
            <a:miter lim="800000"/>
            <a:headEnd/>
            <a:tailEnd/>
          </a:ln>
          <a:effectLst/>
        </p:spPr>
        <p:txBody>
          <a:bodyPr vert="horz" wrap="square" lIns="92681" tIns="46341" rIns="92681" bIns="46341" numCol="1" anchor="t" anchorCtr="0" compatLnSpc="1">
            <a:prstTxWarp prst="textNoShape">
              <a:avLst/>
            </a:prstTxWarp>
          </a:bodyPr>
          <a:lstStyle>
            <a:lvl1pPr algn="r" defTabSz="927516">
              <a:defRPr sz="1200">
                <a:latin typeface="Times New Roman" pitchFamily="18"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19188" y="692150"/>
            <a:ext cx="4619625" cy="3465513"/>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87850"/>
            <a:ext cx="5029200" cy="4159250"/>
          </a:xfrm>
          <a:prstGeom prst="rect">
            <a:avLst/>
          </a:prstGeom>
          <a:noFill/>
          <a:ln w="9525">
            <a:noFill/>
            <a:miter lim="800000"/>
            <a:headEnd/>
            <a:tailEnd/>
          </a:ln>
          <a:effectLst/>
        </p:spPr>
        <p:txBody>
          <a:bodyPr vert="horz" wrap="square" lIns="92681" tIns="46341" rIns="92681" bIns="463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777288"/>
            <a:ext cx="2970213" cy="461962"/>
          </a:xfrm>
          <a:prstGeom prst="rect">
            <a:avLst/>
          </a:prstGeom>
          <a:noFill/>
          <a:ln w="9525">
            <a:noFill/>
            <a:miter lim="800000"/>
            <a:headEnd/>
            <a:tailEnd/>
          </a:ln>
          <a:effectLst/>
        </p:spPr>
        <p:txBody>
          <a:bodyPr vert="horz" wrap="square" lIns="92681" tIns="46341" rIns="92681" bIns="46341" numCol="1" anchor="b" anchorCtr="0" compatLnSpc="1">
            <a:prstTxWarp prst="textNoShape">
              <a:avLst/>
            </a:prstTxWarp>
          </a:bodyPr>
          <a:lstStyle>
            <a:lvl1pPr algn="l" defTabSz="927516">
              <a:defRPr sz="1200">
                <a:latin typeface="Times New Roman" pitchFamily="18" charset="0"/>
                <a:ea typeface="+mn-ea"/>
                <a:cs typeface="+mn-cs"/>
              </a:defRPr>
            </a:lvl1pPr>
          </a:lstStyle>
          <a:p>
            <a:pPr>
              <a:defRPr/>
            </a:pPr>
            <a:endParaRPr lang="en-US"/>
          </a:p>
        </p:txBody>
      </p:sp>
      <p:sp>
        <p:nvSpPr>
          <p:cNvPr id="1031" name="Rectangle 7"/>
          <p:cNvSpPr>
            <a:spLocks noGrp="1" noChangeArrowheads="1"/>
          </p:cNvSpPr>
          <p:nvPr>
            <p:ph type="sldNum" sz="quarter" idx="5"/>
          </p:nvPr>
        </p:nvSpPr>
        <p:spPr bwMode="auto">
          <a:xfrm>
            <a:off x="3887788" y="8777288"/>
            <a:ext cx="2970212" cy="461962"/>
          </a:xfrm>
          <a:prstGeom prst="rect">
            <a:avLst/>
          </a:prstGeom>
          <a:noFill/>
          <a:ln w="9525">
            <a:noFill/>
            <a:miter lim="800000"/>
            <a:headEnd/>
            <a:tailEnd/>
          </a:ln>
          <a:effectLst/>
        </p:spPr>
        <p:txBody>
          <a:bodyPr vert="horz" wrap="square" lIns="92681" tIns="46341" rIns="92681" bIns="46341" numCol="1" anchor="b" anchorCtr="0" compatLnSpc="1">
            <a:prstTxWarp prst="textNoShape">
              <a:avLst/>
            </a:prstTxWarp>
          </a:bodyPr>
          <a:lstStyle>
            <a:lvl1pPr algn="r" defTabSz="927516">
              <a:defRPr sz="1200">
                <a:latin typeface="Times New Roman" pitchFamily="18" charset="0"/>
                <a:ea typeface="+mn-ea"/>
                <a:cs typeface="+mn-cs"/>
              </a:defRPr>
            </a:lvl1pPr>
          </a:lstStyle>
          <a:p>
            <a:pPr>
              <a:defRPr/>
            </a:pPr>
            <a:fld id="{7FA7C084-C89A-4665-9A99-1ED130A11A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smtClean="0">
              <a:latin typeface="Times New Roman" charset="0"/>
            </a:endParaRPr>
          </a:p>
        </p:txBody>
      </p:sp>
      <p:sp>
        <p:nvSpPr>
          <p:cNvPr id="29699" name="Slide Number Placeholder 3"/>
          <p:cNvSpPr>
            <a:spLocks noGrp="1"/>
          </p:cNvSpPr>
          <p:nvPr>
            <p:ph type="sldNum" sz="quarter" idx="5"/>
          </p:nvPr>
        </p:nvSpPr>
        <p:spPr>
          <a:noFill/>
        </p:spPr>
        <p:txBody>
          <a:bodyPr/>
          <a:lstStyle/>
          <a:p>
            <a:pPr defTabSz="925513"/>
            <a:fld id="{DAA13756-9281-4956-A449-0DA2954F5D29}" type="slidenum">
              <a:rPr lang="en-US">
                <a:latin typeface="Times New Roman" charset="0"/>
                <a:ea typeface="ＭＳ Ｐゴシック" charset="-128"/>
                <a:cs typeface="ＭＳ Ｐゴシック" charset="-128"/>
              </a:rPr>
              <a:pPr defTabSz="925513"/>
              <a:t>1</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48131" name="Slide Number Placeholder 3"/>
          <p:cNvSpPr txBox="1">
            <a:spLocks noGrp="1"/>
          </p:cNvSpPr>
          <p:nvPr/>
        </p:nvSpPr>
        <p:spPr bwMode="auto">
          <a:xfrm>
            <a:off x="3884613" y="8775700"/>
            <a:ext cx="2971800" cy="461963"/>
          </a:xfrm>
          <a:prstGeom prst="rect">
            <a:avLst/>
          </a:prstGeom>
          <a:noFill/>
          <a:ln w="9525">
            <a:noFill/>
            <a:miter lim="800000"/>
            <a:headEnd/>
            <a:tailEnd/>
          </a:ln>
        </p:spPr>
        <p:txBody>
          <a:bodyPr lIns="90232" tIns="45116" rIns="90232" bIns="45116" anchor="b">
            <a:prstTxWarp prst="textNoShape">
              <a:avLst/>
            </a:prstTxWarp>
          </a:bodyPr>
          <a:lstStyle/>
          <a:p>
            <a:pPr algn="r"/>
            <a:fld id="{EF53D5C5-5836-46FD-95A6-A3F97FD1F954}" type="slidenum">
              <a:rPr lang="en-US" sz="1200"/>
              <a:pPr algn="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50179" name="Slide Number Placeholder 3"/>
          <p:cNvSpPr txBox="1">
            <a:spLocks noGrp="1"/>
          </p:cNvSpPr>
          <p:nvPr/>
        </p:nvSpPr>
        <p:spPr bwMode="auto">
          <a:xfrm>
            <a:off x="3884613" y="8775700"/>
            <a:ext cx="2971800" cy="461963"/>
          </a:xfrm>
          <a:prstGeom prst="rect">
            <a:avLst/>
          </a:prstGeom>
          <a:noFill/>
          <a:ln w="9525">
            <a:noFill/>
            <a:miter lim="800000"/>
            <a:headEnd/>
            <a:tailEnd/>
          </a:ln>
        </p:spPr>
        <p:txBody>
          <a:bodyPr lIns="91056" tIns="45529" rIns="91056" bIns="45529" anchor="b">
            <a:prstTxWarp prst="textNoShape">
              <a:avLst/>
            </a:prstTxWarp>
          </a:bodyPr>
          <a:lstStyle/>
          <a:p>
            <a:pPr algn="r"/>
            <a:fld id="{7990E5F9-BB70-4F62-BD30-739309460B86}" type="slidenum">
              <a:rPr lang="en-US" sz="1200">
                <a:ea typeface="Arial" charset="0"/>
                <a:cs typeface="Arial" charset="0"/>
              </a:rPr>
              <a:pPr algn="r"/>
              <a:t>11</a:t>
            </a:fld>
            <a:endParaRPr lang="en-US" sz="1200">
              <a:ea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a:extLst>
            <a:ext uri="{909E8E84-426E-40DD-AFC4-6F175D3DCCD1}"/>
            <a:ext uri="{91240B29-F687-4F45-9708-019B960494DF}"/>
          </a:extLst>
        </p:spPr>
        <p:txBody>
          <a:bodyPr/>
          <a:lstStyle/>
          <a:p>
            <a:pPr marL="274235" indent="-274235" eaLnBrk="1" fontAlgn="auto" hangingPunct="1">
              <a:spcAft>
                <a:spcPts val="0"/>
              </a:spcAft>
              <a:buFont typeface="Wingdings 2"/>
              <a:buChar char=""/>
              <a:defRPr/>
            </a:pPr>
            <a:r>
              <a:rPr lang="en-US" dirty="0" smtClean="0">
                <a:ea typeface="+mn-ea"/>
                <a:cs typeface="+mn-cs"/>
              </a:rPr>
              <a:t>HCSA submitted and was approved to operate a LIHP; adopted local name of </a:t>
            </a:r>
            <a:r>
              <a:rPr lang="en-US" dirty="0" err="1" smtClean="0">
                <a:ea typeface="+mn-ea"/>
                <a:cs typeface="+mn-cs"/>
              </a:rPr>
              <a:t>HealthPAC</a:t>
            </a:r>
            <a:endParaRPr lang="en-US" dirty="0" smtClean="0">
              <a:ea typeface="+mn-ea"/>
              <a:cs typeface="+mn-cs"/>
            </a:endParaRPr>
          </a:p>
          <a:p>
            <a:pPr marL="274235" indent="-274235" eaLnBrk="1" fontAlgn="auto" hangingPunct="1">
              <a:spcAft>
                <a:spcPts val="0"/>
              </a:spcAft>
              <a:buFont typeface="Wingdings 2"/>
              <a:buChar char=""/>
              <a:defRPr/>
            </a:pPr>
            <a:r>
              <a:rPr lang="en-US" dirty="0" smtClean="0">
                <a:ea typeface="+mn-ea"/>
                <a:cs typeface="+mn-cs"/>
              </a:rPr>
              <a:t>Program started July 1, 2011 and runs for three years</a:t>
            </a:r>
          </a:p>
          <a:p>
            <a:pPr marL="521046" lvl="1" eaLnBrk="1" fontAlgn="auto" hangingPunct="1">
              <a:spcAft>
                <a:spcPts val="0"/>
              </a:spcAft>
              <a:buClr>
                <a:schemeClr val="accent4"/>
              </a:buClr>
              <a:buFont typeface="Wingdings 2"/>
              <a:buChar char=""/>
              <a:defRPr/>
            </a:pPr>
            <a:r>
              <a:rPr lang="en-US" dirty="0" smtClean="0">
                <a:solidFill>
                  <a:schemeClr val="tx1">
                    <a:tint val="85000"/>
                  </a:schemeClr>
                </a:solidFill>
                <a:ea typeface="+mn-ea"/>
              </a:rPr>
              <a:t>Additional federal dollars will be available to allow for expansion of services under </a:t>
            </a:r>
            <a:r>
              <a:rPr lang="en-US" dirty="0" err="1" smtClean="0">
                <a:solidFill>
                  <a:schemeClr val="tx1">
                    <a:tint val="85000"/>
                  </a:schemeClr>
                </a:solidFill>
                <a:ea typeface="+mn-ea"/>
              </a:rPr>
              <a:t>HealthPAC</a:t>
            </a:r>
            <a:endParaRPr lang="en-US" dirty="0" smtClean="0">
              <a:solidFill>
                <a:schemeClr val="tx1">
                  <a:tint val="85000"/>
                </a:schemeClr>
              </a:solidFill>
              <a:ea typeface="+mn-ea"/>
            </a:endParaRPr>
          </a:p>
          <a:p>
            <a:pPr marL="521046" lvl="1" eaLnBrk="1" fontAlgn="auto" hangingPunct="1">
              <a:spcAft>
                <a:spcPts val="0"/>
              </a:spcAft>
              <a:buClr>
                <a:schemeClr val="accent4"/>
              </a:buClr>
              <a:buFont typeface="Wingdings 2"/>
              <a:buChar char=""/>
              <a:defRPr/>
            </a:pPr>
            <a:r>
              <a:rPr lang="en-US" dirty="0" smtClean="0">
                <a:solidFill>
                  <a:schemeClr val="tx1">
                    <a:tint val="85000"/>
                  </a:schemeClr>
                </a:solidFill>
                <a:ea typeface="+mn-ea"/>
              </a:rPr>
              <a:t>HCSA expects to leverage $40 million through program of which $30 million is </a:t>
            </a:r>
            <a:r>
              <a:rPr lang="en-US" dirty="0" smtClean="0">
                <a:solidFill>
                  <a:schemeClr val="tx2">
                    <a:lumMod val="75000"/>
                  </a:schemeClr>
                </a:solidFill>
                <a:ea typeface="+mn-ea"/>
              </a:rPr>
              <a:t>new</a:t>
            </a:r>
            <a:r>
              <a:rPr lang="en-US" dirty="0" smtClean="0">
                <a:solidFill>
                  <a:schemeClr val="tx1">
                    <a:tint val="85000"/>
                  </a:schemeClr>
                </a:solidFill>
                <a:ea typeface="+mn-ea"/>
              </a:rPr>
              <a:t> funding</a:t>
            </a:r>
          </a:p>
          <a:p>
            <a:pPr marL="274235" indent="-274235" eaLnBrk="1" fontAlgn="auto" hangingPunct="1">
              <a:spcAft>
                <a:spcPts val="0"/>
              </a:spcAft>
              <a:buFont typeface="Wingdings 2"/>
              <a:buChar char=""/>
              <a:defRPr/>
            </a:pPr>
            <a:r>
              <a:rPr lang="en-US" dirty="0" smtClean="0">
                <a:ea typeface="+mn-ea"/>
                <a:cs typeface="+mn-cs"/>
              </a:rPr>
              <a:t>Alameda County selected the highest income level possible – 200% of poverty, to maximize the target population</a:t>
            </a:r>
          </a:p>
          <a:p>
            <a:pPr>
              <a:defRPr/>
            </a:pPr>
            <a:endParaRPr lang="en-US" dirty="0" smtClean="0">
              <a:ea typeface="+mn-ea"/>
              <a:cs typeface="+mn-cs"/>
            </a:endParaRPr>
          </a:p>
        </p:txBody>
      </p:sp>
      <p:sp>
        <p:nvSpPr>
          <p:cNvPr id="52227" name="Slide Number Placeholder 3"/>
          <p:cNvSpPr>
            <a:spLocks noGrp="1"/>
          </p:cNvSpPr>
          <p:nvPr>
            <p:ph type="sldNum" sz="quarter" idx="5"/>
          </p:nvPr>
        </p:nvSpPr>
        <p:spPr>
          <a:noFill/>
        </p:spPr>
        <p:txBody>
          <a:bodyPr/>
          <a:lstStyle/>
          <a:p>
            <a:pPr defTabSz="925513"/>
            <a:fld id="{866DE8DB-8028-47EF-AEB3-EF413DB27BCF}" type="slidenum">
              <a:rPr lang="en-US">
                <a:latin typeface="Times New Roman" charset="0"/>
                <a:ea typeface="ＭＳ Ｐゴシック" charset="-128"/>
                <a:cs typeface="ＭＳ Ｐゴシック" charset="-128"/>
              </a:rPr>
              <a:pPr defTabSz="925513"/>
              <a:t>12</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latin typeface="Times New Roman" charset="0"/>
            </a:endParaRPr>
          </a:p>
        </p:txBody>
      </p:sp>
      <p:sp>
        <p:nvSpPr>
          <p:cNvPr id="54275" name="Slide Number Placeholder 3"/>
          <p:cNvSpPr>
            <a:spLocks noGrp="1"/>
          </p:cNvSpPr>
          <p:nvPr>
            <p:ph type="sldNum" sz="quarter" idx="5"/>
          </p:nvPr>
        </p:nvSpPr>
        <p:spPr>
          <a:noFill/>
        </p:spPr>
        <p:txBody>
          <a:bodyPr/>
          <a:lstStyle/>
          <a:p>
            <a:pPr defTabSz="925513"/>
            <a:fld id="{7656F234-CFA4-40F3-A903-49E59B0A5D8E}" type="slidenum">
              <a:rPr lang="en-US">
                <a:latin typeface="Times New Roman" charset="0"/>
                <a:ea typeface="ＭＳ Ｐゴシック" charset="-128"/>
                <a:cs typeface="ＭＳ Ｐゴシック" charset="-128"/>
              </a:rPr>
              <a:pPr defTabSz="925513"/>
              <a:t>13</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latin typeface="Times New Roman" charset="0"/>
            </a:endParaRPr>
          </a:p>
        </p:txBody>
      </p:sp>
      <p:sp>
        <p:nvSpPr>
          <p:cNvPr id="56323" name="Slide Number Placeholder 3"/>
          <p:cNvSpPr>
            <a:spLocks noGrp="1"/>
          </p:cNvSpPr>
          <p:nvPr>
            <p:ph type="sldNum" sz="quarter" idx="5"/>
          </p:nvPr>
        </p:nvSpPr>
        <p:spPr>
          <a:noFill/>
        </p:spPr>
        <p:txBody>
          <a:bodyPr/>
          <a:lstStyle/>
          <a:p>
            <a:pPr defTabSz="925513"/>
            <a:fld id="{2F44B378-A76F-4706-B740-E00C3C78784F}" type="slidenum">
              <a:rPr lang="en-US">
                <a:latin typeface="Times New Roman" charset="0"/>
                <a:ea typeface="ＭＳ Ｐゴシック" charset="-128"/>
                <a:cs typeface="ＭＳ Ｐゴシック" charset="-128"/>
              </a:rPr>
              <a:pPr defTabSz="925513"/>
              <a:t>14</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latin typeface="Times New Roman" charset="0"/>
            </a:endParaRPr>
          </a:p>
        </p:txBody>
      </p:sp>
      <p:sp>
        <p:nvSpPr>
          <p:cNvPr id="58371" name="Slide Number Placeholder 3"/>
          <p:cNvSpPr>
            <a:spLocks noGrp="1"/>
          </p:cNvSpPr>
          <p:nvPr>
            <p:ph type="sldNum" sz="quarter" idx="5"/>
          </p:nvPr>
        </p:nvSpPr>
        <p:spPr>
          <a:noFill/>
        </p:spPr>
        <p:txBody>
          <a:bodyPr/>
          <a:lstStyle/>
          <a:p>
            <a:pPr defTabSz="925513"/>
            <a:fld id="{06F61EEF-9CAD-4489-9FE0-78091DF1E03B}" type="slidenum">
              <a:rPr lang="en-US">
                <a:latin typeface="Times New Roman" charset="0"/>
                <a:ea typeface="ＭＳ Ｐゴシック" charset="-128"/>
                <a:cs typeface="ＭＳ Ｐゴシック" charset="-128"/>
              </a:rPr>
              <a:pPr defTabSz="925513"/>
              <a:t>15</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60419" name="Slide Number Placeholder 3"/>
          <p:cNvSpPr>
            <a:spLocks noGrp="1"/>
          </p:cNvSpPr>
          <p:nvPr>
            <p:ph type="sldNum" sz="quarter" idx="5"/>
          </p:nvPr>
        </p:nvSpPr>
        <p:spPr>
          <a:noFill/>
        </p:spPr>
        <p:txBody>
          <a:bodyPr/>
          <a:lstStyle/>
          <a:p>
            <a:pPr defTabSz="925513"/>
            <a:fld id="{8C5EC3CA-C80F-4858-978C-9DACFE6974D2}" type="slidenum">
              <a:rPr lang="en-US">
                <a:latin typeface="Times New Roman" charset="0"/>
                <a:ea typeface="ＭＳ Ｐゴシック" charset="-128"/>
                <a:cs typeface="ＭＳ Ｐゴシック" charset="-128"/>
              </a:rPr>
              <a:pPr defTabSz="925513"/>
              <a:t>16</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smtClean="0">
              <a:latin typeface="Times New Roman" charset="0"/>
            </a:endParaRPr>
          </a:p>
        </p:txBody>
      </p:sp>
      <p:sp>
        <p:nvSpPr>
          <p:cNvPr id="62467" name="Slide Number Placeholder 3"/>
          <p:cNvSpPr>
            <a:spLocks noGrp="1"/>
          </p:cNvSpPr>
          <p:nvPr>
            <p:ph type="sldNum" sz="quarter" idx="5"/>
          </p:nvPr>
        </p:nvSpPr>
        <p:spPr>
          <a:noFill/>
        </p:spPr>
        <p:txBody>
          <a:bodyPr/>
          <a:lstStyle/>
          <a:p>
            <a:pPr defTabSz="925513"/>
            <a:fld id="{A0612470-0D02-4D25-9C4C-6116EABE9192}" type="slidenum">
              <a:rPr lang="en-US">
                <a:latin typeface="Times New Roman" charset="0"/>
                <a:ea typeface="ＭＳ Ｐゴシック" charset="-128"/>
                <a:cs typeface="ＭＳ Ｐゴシック" charset="-128"/>
              </a:rPr>
              <a:pPr defTabSz="925513"/>
              <a:t>17</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endParaRPr lang="en-US" smtClean="0">
              <a:latin typeface="Times New Roman" charset="0"/>
            </a:endParaRPr>
          </a:p>
        </p:txBody>
      </p:sp>
      <p:sp>
        <p:nvSpPr>
          <p:cNvPr id="64515" name="Slide Number Placeholder 3"/>
          <p:cNvSpPr>
            <a:spLocks noGrp="1"/>
          </p:cNvSpPr>
          <p:nvPr>
            <p:ph type="sldNum" sz="quarter" idx="5"/>
          </p:nvPr>
        </p:nvSpPr>
        <p:spPr>
          <a:noFill/>
        </p:spPr>
        <p:txBody>
          <a:bodyPr/>
          <a:lstStyle/>
          <a:p>
            <a:pPr defTabSz="925513"/>
            <a:fld id="{08806548-CBAB-4FE3-951B-0AB0026735D4}" type="slidenum">
              <a:rPr lang="en-US">
                <a:latin typeface="Times New Roman" charset="0"/>
                <a:ea typeface="ＭＳ Ｐゴシック" charset="-128"/>
                <a:cs typeface="ＭＳ Ｐゴシック" charset="-128"/>
              </a:rPr>
              <a:pPr defTabSz="925513"/>
              <a:t>18</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endParaRPr lang="en-US" smtClean="0">
              <a:latin typeface="Times New Roman" charset="0"/>
            </a:endParaRPr>
          </a:p>
        </p:txBody>
      </p:sp>
      <p:sp>
        <p:nvSpPr>
          <p:cNvPr id="66563" name="Slide Number Placeholder 3"/>
          <p:cNvSpPr>
            <a:spLocks noGrp="1"/>
          </p:cNvSpPr>
          <p:nvPr>
            <p:ph type="sldNum" sz="quarter" idx="5"/>
          </p:nvPr>
        </p:nvSpPr>
        <p:spPr>
          <a:noFill/>
        </p:spPr>
        <p:txBody>
          <a:bodyPr/>
          <a:lstStyle/>
          <a:p>
            <a:pPr defTabSz="925513"/>
            <a:fld id="{B35271C2-B505-4EBF-9759-47C49558686E}" type="slidenum">
              <a:rPr lang="en-US">
                <a:latin typeface="Times New Roman" charset="0"/>
                <a:ea typeface="ＭＳ Ｐゴシック" charset="-128"/>
                <a:cs typeface="ＭＳ Ｐゴシック" charset="-128"/>
              </a:rPr>
              <a:pPr defTabSz="925513"/>
              <a:t>19</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latin typeface="Times New Roman" charset="0"/>
            </a:endParaRPr>
          </a:p>
        </p:txBody>
      </p:sp>
      <p:sp>
        <p:nvSpPr>
          <p:cNvPr id="31747" name="Slide Number Placeholder 3"/>
          <p:cNvSpPr>
            <a:spLocks noGrp="1"/>
          </p:cNvSpPr>
          <p:nvPr>
            <p:ph type="sldNum" sz="quarter" idx="5"/>
          </p:nvPr>
        </p:nvSpPr>
        <p:spPr>
          <a:noFill/>
        </p:spPr>
        <p:txBody>
          <a:bodyPr/>
          <a:lstStyle/>
          <a:p>
            <a:pPr defTabSz="925513"/>
            <a:fld id="{43061FAF-F33F-42D9-8ECC-FB80483B4A1F}" type="slidenum">
              <a:rPr lang="en-US">
                <a:latin typeface="Times New Roman" charset="0"/>
                <a:ea typeface="ＭＳ Ｐゴシック" charset="-128"/>
                <a:cs typeface="ＭＳ Ｐゴシック" charset="-128"/>
              </a:rPr>
              <a:pPr defTabSz="925513"/>
              <a:t>2</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smtClean="0">
              <a:latin typeface="Times New Roman" charset="0"/>
            </a:endParaRPr>
          </a:p>
        </p:txBody>
      </p:sp>
      <p:sp>
        <p:nvSpPr>
          <p:cNvPr id="68611" name="Slide Number Placeholder 3"/>
          <p:cNvSpPr>
            <a:spLocks noGrp="1"/>
          </p:cNvSpPr>
          <p:nvPr>
            <p:ph type="sldNum" sz="quarter" idx="5"/>
          </p:nvPr>
        </p:nvSpPr>
        <p:spPr>
          <a:noFill/>
        </p:spPr>
        <p:txBody>
          <a:bodyPr/>
          <a:lstStyle/>
          <a:p>
            <a:pPr defTabSz="925513"/>
            <a:fld id="{D9FA4856-E3D0-4A14-AEAA-B7635E0BAA25}" type="slidenum">
              <a:rPr lang="en-US">
                <a:latin typeface="Times New Roman" charset="0"/>
                <a:ea typeface="ＭＳ Ｐゴシック" charset="-128"/>
                <a:cs typeface="ＭＳ Ｐゴシック" charset="-128"/>
              </a:rPr>
              <a:pPr defTabSz="925513"/>
              <a:t>20</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smtClean="0">
              <a:latin typeface="Times New Roman" charset="0"/>
            </a:endParaRPr>
          </a:p>
        </p:txBody>
      </p:sp>
      <p:sp>
        <p:nvSpPr>
          <p:cNvPr id="70659" name="Slide Number Placeholder 3"/>
          <p:cNvSpPr>
            <a:spLocks noGrp="1"/>
          </p:cNvSpPr>
          <p:nvPr>
            <p:ph type="sldNum" sz="quarter" idx="5"/>
          </p:nvPr>
        </p:nvSpPr>
        <p:spPr>
          <a:noFill/>
        </p:spPr>
        <p:txBody>
          <a:bodyPr/>
          <a:lstStyle/>
          <a:p>
            <a:pPr defTabSz="925513"/>
            <a:fld id="{9EF2F8D4-2408-440C-9789-3A131FD68B94}" type="slidenum">
              <a:rPr lang="en-US">
                <a:latin typeface="Times New Roman" charset="0"/>
                <a:ea typeface="ＭＳ Ｐゴシック" charset="-128"/>
                <a:cs typeface="ＭＳ Ｐゴシック" charset="-128"/>
              </a:rPr>
              <a:pPr defTabSz="925513"/>
              <a:t>21</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endParaRPr lang="en-US" smtClean="0">
              <a:latin typeface="Times New Roman" charset="0"/>
            </a:endParaRPr>
          </a:p>
        </p:txBody>
      </p:sp>
      <p:sp>
        <p:nvSpPr>
          <p:cNvPr id="72707" name="Slide Number Placeholder 3"/>
          <p:cNvSpPr>
            <a:spLocks noGrp="1"/>
          </p:cNvSpPr>
          <p:nvPr>
            <p:ph type="sldNum" sz="quarter" idx="5"/>
          </p:nvPr>
        </p:nvSpPr>
        <p:spPr>
          <a:noFill/>
        </p:spPr>
        <p:txBody>
          <a:bodyPr/>
          <a:lstStyle/>
          <a:p>
            <a:pPr defTabSz="925513"/>
            <a:fld id="{C474727E-0259-4DF3-8B54-1FE6BB5365E6}" type="slidenum">
              <a:rPr lang="en-US">
                <a:latin typeface="Times New Roman" charset="0"/>
                <a:ea typeface="ＭＳ Ｐゴシック" charset="-128"/>
                <a:cs typeface="ＭＳ Ｐゴシック" charset="-128"/>
              </a:rPr>
              <a:pPr defTabSz="925513"/>
              <a:t>22</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r>
              <a:rPr lang="en-US" smtClean="0">
                <a:latin typeface="Times New Roman" charset="0"/>
              </a:rPr>
              <a:t>Donna</a:t>
            </a:r>
          </a:p>
        </p:txBody>
      </p:sp>
      <p:sp>
        <p:nvSpPr>
          <p:cNvPr id="74755" name="Slide Number Placeholder 3"/>
          <p:cNvSpPr>
            <a:spLocks noGrp="1"/>
          </p:cNvSpPr>
          <p:nvPr>
            <p:ph type="sldNum" sz="quarter" idx="5"/>
          </p:nvPr>
        </p:nvSpPr>
        <p:spPr>
          <a:noFill/>
        </p:spPr>
        <p:txBody>
          <a:bodyPr/>
          <a:lstStyle/>
          <a:p>
            <a:pPr defTabSz="920750"/>
            <a:fld id="{33F6413C-5E9D-433F-AE53-7F60D2E1C249}" type="slidenum">
              <a:rPr lang="en-US">
                <a:latin typeface="Times New Roman" charset="0"/>
                <a:ea typeface="ＭＳ Ｐゴシック" charset="-128"/>
                <a:cs typeface="ＭＳ Ｐゴシック" charset="-128"/>
              </a:rPr>
              <a:pPr defTabSz="920750"/>
              <a:t>23</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endParaRPr lang="en-US" smtClean="0">
              <a:latin typeface="Times New Roman" charset="0"/>
            </a:endParaRPr>
          </a:p>
        </p:txBody>
      </p:sp>
      <p:sp>
        <p:nvSpPr>
          <p:cNvPr id="76803" name="Slide Number Placeholder 3"/>
          <p:cNvSpPr>
            <a:spLocks noGrp="1"/>
          </p:cNvSpPr>
          <p:nvPr>
            <p:ph type="sldNum" sz="quarter" idx="5"/>
          </p:nvPr>
        </p:nvSpPr>
        <p:spPr>
          <a:noFill/>
        </p:spPr>
        <p:txBody>
          <a:bodyPr/>
          <a:lstStyle/>
          <a:p>
            <a:pPr defTabSz="925513"/>
            <a:fld id="{2715C5A1-A4B7-4B36-BEC5-1DAB36FAE764}" type="slidenum">
              <a:rPr lang="en-US">
                <a:latin typeface="Times New Roman" charset="0"/>
                <a:ea typeface="ＭＳ Ｐゴシック" charset="-128"/>
                <a:cs typeface="ＭＳ Ｐゴシック" charset="-128"/>
              </a:rPr>
              <a:pPr defTabSz="925513"/>
              <a:t>24</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endParaRPr lang="en-US" smtClean="0">
              <a:latin typeface="Times New Roman" charset="0"/>
            </a:endParaRPr>
          </a:p>
        </p:txBody>
      </p:sp>
      <p:sp>
        <p:nvSpPr>
          <p:cNvPr id="78851" name="Slide Number Placeholder 3"/>
          <p:cNvSpPr>
            <a:spLocks noGrp="1"/>
          </p:cNvSpPr>
          <p:nvPr>
            <p:ph type="sldNum" sz="quarter" idx="5"/>
          </p:nvPr>
        </p:nvSpPr>
        <p:spPr>
          <a:noFill/>
        </p:spPr>
        <p:txBody>
          <a:bodyPr/>
          <a:lstStyle/>
          <a:p>
            <a:pPr defTabSz="925513"/>
            <a:fld id="{DFE3C64C-52B9-4B0B-B758-F994A5E3E131}" type="slidenum">
              <a:rPr lang="en-US">
                <a:latin typeface="Times New Roman" charset="0"/>
                <a:ea typeface="ＭＳ Ｐゴシック" charset="-128"/>
                <a:cs typeface="ＭＳ Ｐゴシック" charset="-128"/>
              </a:rPr>
              <a:pPr defTabSz="925513"/>
              <a:t>25</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endParaRPr lang="en-US" smtClean="0">
              <a:latin typeface="Times New Roman" charset="0"/>
            </a:endParaRPr>
          </a:p>
        </p:txBody>
      </p:sp>
      <p:sp>
        <p:nvSpPr>
          <p:cNvPr id="80899" name="Slide Number Placeholder 3"/>
          <p:cNvSpPr>
            <a:spLocks noGrp="1"/>
          </p:cNvSpPr>
          <p:nvPr>
            <p:ph type="sldNum" sz="quarter" idx="5"/>
          </p:nvPr>
        </p:nvSpPr>
        <p:spPr>
          <a:noFill/>
        </p:spPr>
        <p:txBody>
          <a:bodyPr/>
          <a:lstStyle/>
          <a:p>
            <a:pPr defTabSz="925513"/>
            <a:fld id="{0E2CAA87-E41F-4C22-9250-73FFB3796CA6}" type="slidenum">
              <a:rPr lang="en-US">
                <a:latin typeface="Times New Roman" charset="0"/>
                <a:ea typeface="ＭＳ Ｐゴシック" charset="-128"/>
                <a:cs typeface="ＭＳ Ｐゴシック" charset="-128"/>
              </a:rPr>
              <a:pPr defTabSz="925513"/>
              <a:t>26</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endParaRPr lang="en-US" smtClean="0">
              <a:latin typeface="Times New Roman" charset="0"/>
            </a:endParaRPr>
          </a:p>
        </p:txBody>
      </p:sp>
      <p:sp>
        <p:nvSpPr>
          <p:cNvPr id="82947" name="Slide Number Placeholder 3"/>
          <p:cNvSpPr>
            <a:spLocks noGrp="1"/>
          </p:cNvSpPr>
          <p:nvPr>
            <p:ph type="sldNum" sz="quarter" idx="5"/>
          </p:nvPr>
        </p:nvSpPr>
        <p:spPr>
          <a:noFill/>
        </p:spPr>
        <p:txBody>
          <a:bodyPr/>
          <a:lstStyle/>
          <a:p>
            <a:pPr defTabSz="925513"/>
            <a:fld id="{3E5AF55D-0474-476D-9D01-5C39680FFFF4}" type="slidenum">
              <a:rPr lang="en-US">
                <a:latin typeface="Times New Roman" charset="0"/>
                <a:ea typeface="ＭＳ Ｐゴシック" charset="-128"/>
                <a:cs typeface="ＭＳ Ｐゴシック" charset="-128"/>
              </a:rPr>
              <a:pPr defTabSz="925513"/>
              <a:t>27</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r>
              <a:rPr lang="en-US" smtClean="0">
                <a:latin typeface="Times New Roman" charset="0"/>
              </a:rPr>
              <a:t>KAC</a:t>
            </a:r>
          </a:p>
          <a:p>
            <a:endParaRPr lang="en-US" smtClean="0">
              <a:latin typeface="Times New Roman" charset="0"/>
            </a:endParaRPr>
          </a:p>
          <a:p>
            <a:r>
              <a:rPr lang="en-US" smtClean="0">
                <a:latin typeface="Times New Roman" charset="0"/>
              </a:rPr>
              <a:t>The Spectrum of Engagement in HIV Care and its</a:t>
            </a:r>
          </a:p>
          <a:p>
            <a:r>
              <a:rPr lang="en-US" smtClean="0">
                <a:latin typeface="Times New Roman" charset="0"/>
              </a:rPr>
              <a:t>Relevance to Test-and-Treat Strategies for</a:t>
            </a:r>
          </a:p>
          <a:p>
            <a:r>
              <a:rPr lang="en-US" smtClean="0">
                <a:latin typeface="Times New Roman" charset="0"/>
              </a:rPr>
              <a:t>Prevention of HIV Infection</a:t>
            </a:r>
          </a:p>
          <a:p>
            <a:r>
              <a:rPr lang="en-US" smtClean="0">
                <a:latin typeface="Times New Roman" charset="0"/>
              </a:rPr>
              <a:t>Edward M. Gardner,1,3 Margaret P. McLees,1,3 John F. Steiner,2 Carlos del Rio,4,5 and William J. Burman1,3</a:t>
            </a:r>
          </a:p>
          <a:p>
            <a:r>
              <a:rPr lang="en-US" smtClean="0">
                <a:latin typeface="Times New Roman" charset="0"/>
              </a:rPr>
              <a:t>1Denver Public Health and 2Kaiser Permanente Colorado, Denver, 3University of Colorado Denver, Aurora, Colorado, and 4Rollins School of Public Health</a:t>
            </a:r>
          </a:p>
          <a:p>
            <a:r>
              <a:rPr lang="en-US" smtClean="0">
                <a:latin typeface="Times New Roman" charset="0"/>
              </a:rPr>
              <a:t>of Emory University, and 5Emory Center for AIDS Research, Atlanta, Georgia</a:t>
            </a:r>
          </a:p>
          <a:p>
            <a:r>
              <a:rPr lang="en-US" smtClean="0">
                <a:latin typeface="Times New Roman" charset="0"/>
              </a:rPr>
              <a:t>(See the editorial commentary by Lange, on pages 801–802.)</a:t>
            </a:r>
          </a:p>
          <a:p>
            <a:r>
              <a:rPr lang="en-US" smtClean="0">
                <a:latin typeface="Times New Roman" charset="0"/>
              </a:rPr>
              <a:t>For individuals with human immunodeficiency virus (HIV) infection to fully benefit from</a:t>
            </a:r>
          </a:p>
        </p:txBody>
      </p:sp>
      <p:sp>
        <p:nvSpPr>
          <p:cNvPr id="84995" name="Slide Number Placeholder 3"/>
          <p:cNvSpPr>
            <a:spLocks noGrp="1"/>
          </p:cNvSpPr>
          <p:nvPr>
            <p:ph type="sldNum" sz="quarter" idx="5"/>
          </p:nvPr>
        </p:nvSpPr>
        <p:spPr>
          <a:noFill/>
        </p:spPr>
        <p:txBody>
          <a:bodyPr/>
          <a:lstStyle/>
          <a:p>
            <a:pPr defTabSz="920750"/>
            <a:fld id="{105FCED1-E815-4C95-AAA3-0E17ABA1A405}" type="slidenum">
              <a:rPr lang="en-US">
                <a:latin typeface="Times New Roman" charset="0"/>
                <a:ea typeface="ＭＳ Ｐゴシック" charset="-128"/>
                <a:cs typeface="ＭＳ Ｐゴシック" charset="-128"/>
              </a:rPr>
              <a:pPr defTabSz="920750"/>
              <a:t>28</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endParaRPr lang="en-US" smtClean="0">
              <a:latin typeface="Times New Roman" charset="0"/>
            </a:endParaRPr>
          </a:p>
        </p:txBody>
      </p:sp>
      <p:sp>
        <p:nvSpPr>
          <p:cNvPr id="87043" name="Slide Number Placeholder 3"/>
          <p:cNvSpPr>
            <a:spLocks noGrp="1"/>
          </p:cNvSpPr>
          <p:nvPr>
            <p:ph type="sldNum" sz="quarter" idx="5"/>
          </p:nvPr>
        </p:nvSpPr>
        <p:spPr>
          <a:noFill/>
        </p:spPr>
        <p:txBody>
          <a:bodyPr/>
          <a:lstStyle/>
          <a:p>
            <a:pPr defTabSz="925513"/>
            <a:fld id="{C9849809-4E69-4E37-A38F-49192C1E89B1}" type="slidenum">
              <a:rPr lang="en-US">
                <a:latin typeface="Times New Roman" charset="0"/>
                <a:ea typeface="ＭＳ Ｐゴシック" charset="-128"/>
                <a:cs typeface="ＭＳ Ｐゴシック" charset="-128"/>
              </a:rPr>
              <a:pPr defTabSz="925513"/>
              <a:t>29</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mtClean="0">
                <a:latin typeface="Times New Roman" charset="0"/>
              </a:rPr>
              <a:t>KAC</a:t>
            </a:r>
          </a:p>
        </p:txBody>
      </p:sp>
      <p:sp>
        <p:nvSpPr>
          <p:cNvPr id="33795" name="Slide Number Placeholder 3"/>
          <p:cNvSpPr>
            <a:spLocks noGrp="1"/>
          </p:cNvSpPr>
          <p:nvPr>
            <p:ph type="sldNum" sz="quarter" idx="5"/>
          </p:nvPr>
        </p:nvSpPr>
        <p:spPr>
          <a:noFill/>
        </p:spPr>
        <p:txBody>
          <a:bodyPr/>
          <a:lstStyle/>
          <a:p>
            <a:pPr defTabSz="920750"/>
            <a:fld id="{3D8E8274-E09E-4C59-B52B-75D1291371D1}" type="slidenum">
              <a:rPr lang="en-US">
                <a:latin typeface="Times New Roman" charset="0"/>
                <a:ea typeface="ＭＳ Ｐゴシック" charset="-128"/>
                <a:cs typeface="ＭＳ Ｐゴシック" charset="-128"/>
              </a:rPr>
              <a:pPr defTabSz="920750"/>
              <a:t>3</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endParaRPr lang="en-US" smtClean="0">
              <a:latin typeface="Times New Roman" charset="0"/>
            </a:endParaRPr>
          </a:p>
        </p:txBody>
      </p:sp>
      <p:sp>
        <p:nvSpPr>
          <p:cNvPr id="89091" name="Slide Number Placeholder 3"/>
          <p:cNvSpPr>
            <a:spLocks noGrp="1"/>
          </p:cNvSpPr>
          <p:nvPr>
            <p:ph type="sldNum" sz="quarter" idx="5"/>
          </p:nvPr>
        </p:nvSpPr>
        <p:spPr>
          <a:noFill/>
        </p:spPr>
        <p:txBody>
          <a:bodyPr/>
          <a:lstStyle/>
          <a:p>
            <a:pPr defTabSz="925513"/>
            <a:fld id="{31B61229-D93F-403E-98CE-79356A1A78E8}" type="slidenum">
              <a:rPr lang="en-US">
                <a:latin typeface="Times New Roman" charset="0"/>
                <a:ea typeface="ＭＳ Ｐゴシック" charset="-128"/>
                <a:cs typeface="ＭＳ Ｐゴシック" charset="-128"/>
              </a:rPr>
              <a:pPr defTabSz="925513"/>
              <a:t>30</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endParaRPr lang="en-US" smtClean="0">
              <a:latin typeface="Times New Roman" charset="0"/>
            </a:endParaRPr>
          </a:p>
        </p:txBody>
      </p:sp>
      <p:sp>
        <p:nvSpPr>
          <p:cNvPr id="91139" name="Slide Number Placeholder 3"/>
          <p:cNvSpPr>
            <a:spLocks noGrp="1"/>
          </p:cNvSpPr>
          <p:nvPr>
            <p:ph type="sldNum" sz="quarter" idx="5"/>
          </p:nvPr>
        </p:nvSpPr>
        <p:spPr>
          <a:noFill/>
        </p:spPr>
        <p:txBody>
          <a:bodyPr/>
          <a:lstStyle/>
          <a:p>
            <a:pPr defTabSz="925513"/>
            <a:fld id="{F14F7D27-3F2F-4DB5-B926-35CF05D2E6BA}" type="slidenum">
              <a:rPr lang="en-US">
                <a:latin typeface="Times New Roman" charset="0"/>
                <a:ea typeface="ＭＳ Ｐゴシック" charset="-128"/>
                <a:cs typeface="ＭＳ Ｐゴシック" charset="-128"/>
              </a:rPr>
              <a:pPr defTabSz="925513"/>
              <a:t>31</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endParaRPr lang="en-US" smtClean="0">
              <a:latin typeface="Times New Roman" charset="0"/>
            </a:endParaRPr>
          </a:p>
        </p:txBody>
      </p:sp>
      <p:sp>
        <p:nvSpPr>
          <p:cNvPr id="93187" name="Slide Number Placeholder 3"/>
          <p:cNvSpPr>
            <a:spLocks noGrp="1"/>
          </p:cNvSpPr>
          <p:nvPr>
            <p:ph type="sldNum" sz="quarter" idx="5"/>
          </p:nvPr>
        </p:nvSpPr>
        <p:spPr>
          <a:noFill/>
        </p:spPr>
        <p:txBody>
          <a:bodyPr/>
          <a:lstStyle/>
          <a:p>
            <a:pPr defTabSz="925513"/>
            <a:fld id="{076B1509-F35E-434D-B446-BAAE07D0F910}" type="slidenum">
              <a:rPr lang="en-US">
                <a:latin typeface="Times New Roman" charset="0"/>
                <a:ea typeface="ＭＳ Ｐゴシック" charset="-128"/>
                <a:cs typeface="ＭＳ Ｐゴシック" charset="-128"/>
              </a:rPr>
              <a:pPr defTabSz="925513"/>
              <a:t>32</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endParaRPr lang="en-US" smtClean="0">
              <a:latin typeface="Times New Roman" charset="0"/>
            </a:endParaRPr>
          </a:p>
        </p:txBody>
      </p:sp>
      <p:sp>
        <p:nvSpPr>
          <p:cNvPr id="95235" name="Slide Number Placeholder 3"/>
          <p:cNvSpPr>
            <a:spLocks noGrp="1"/>
          </p:cNvSpPr>
          <p:nvPr>
            <p:ph type="sldNum" sz="quarter" idx="5"/>
          </p:nvPr>
        </p:nvSpPr>
        <p:spPr>
          <a:noFill/>
        </p:spPr>
        <p:txBody>
          <a:bodyPr/>
          <a:lstStyle/>
          <a:p>
            <a:pPr defTabSz="925513"/>
            <a:fld id="{4DE26C5C-676B-4769-AB3B-02B969164CD1}" type="slidenum">
              <a:rPr lang="en-US">
                <a:latin typeface="Times New Roman" charset="0"/>
                <a:ea typeface="ＭＳ Ｐゴシック" charset="-128"/>
                <a:cs typeface="ＭＳ Ｐゴシック" charset="-128"/>
              </a:rPr>
              <a:pPr defTabSz="925513"/>
              <a:t>33</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eaLnBrk="1" hangingPunct="1">
              <a:spcBef>
                <a:spcPct val="0"/>
              </a:spcBef>
            </a:pPr>
            <a:endParaRPr lang="en-US" smtClean="0">
              <a:latin typeface="Times New Roman" charset="0"/>
            </a:endParaRPr>
          </a:p>
        </p:txBody>
      </p:sp>
      <p:sp>
        <p:nvSpPr>
          <p:cNvPr id="97283" name="Slide Number Placeholder 3"/>
          <p:cNvSpPr>
            <a:spLocks noGrp="1"/>
          </p:cNvSpPr>
          <p:nvPr>
            <p:ph type="sldNum" sz="quarter" idx="5"/>
          </p:nvPr>
        </p:nvSpPr>
        <p:spPr>
          <a:noFill/>
        </p:spPr>
        <p:txBody>
          <a:bodyPr/>
          <a:lstStyle/>
          <a:p>
            <a:pPr defTabSz="925513"/>
            <a:fld id="{F59F428B-9241-4757-9E22-1C013F861F02}" type="slidenum">
              <a:rPr lang="en-US">
                <a:latin typeface="Times New Roman" charset="0"/>
                <a:ea typeface="ＭＳ Ｐゴシック" charset="-128"/>
                <a:cs typeface="ＭＳ Ｐゴシック" charset="-128"/>
              </a:rPr>
              <a:pPr defTabSz="925513"/>
              <a:t>34</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eaLnBrk="1" hangingPunct="1">
              <a:spcBef>
                <a:spcPct val="0"/>
              </a:spcBef>
            </a:pPr>
            <a:r>
              <a:rPr lang="en-US" smtClean="0">
                <a:latin typeface="Times New Roman" charset="0"/>
              </a:rPr>
              <a:t>Additional numbers of people who will be entering care in 2014. </a:t>
            </a:r>
          </a:p>
        </p:txBody>
      </p:sp>
      <p:sp>
        <p:nvSpPr>
          <p:cNvPr id="35843" name="Slide Number Placeholder 3"/>
          <p:cNvSpPr>
            <a:spLocks noGrp="1"/>
          </p:cNvSpPr>
          <p:nvPr>
            <p:ph type="sldNum" sz="quarter" idx="5"/>
          </p:nvPr>
        </p:nvSpPr>
        <p:spPr>
          <a:noFill/>
        </p:spPr>
        <p:txBody>
          <a:bodyPr/>
          <a:lstStyle/>
          <a:p>
            <a:pPr defTabSz="920750"/>
            <a:fld id="{BFDE51A7-5992-41B9-B3C5-9E198DCDEA60}" type="slidenum">
              <a:rPr lang="en-US">
                <a:latin typeface="Arial" charset="0"/>
                <a:ea typeface="MS PGothic" charset="0"/>
                <a:cs typeface="MS PGothic" charset="0"/>
              </a:rPr>
              <a:pPr defTabSz="920750"/>
              <a:t>4</a:t>
            </a:fld>
            <a:endParaRPr lang="en-US">
              <a:latin typeface="Arial"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smtClean="0">
                <a:latin typeface="Times New Roman" charset="0"/>
              </a:rPr>
              <a:t>Donna</a:t>
            </a:r>
          </a:p>
        </p:txBody>
      </p:sp>
      <p:sp>
        <p:nvSpPr>
          <p:cNvPr id="37891" name="Slide Number Placeholder 3"/>
          <p:cNvSpPr>
            <a:spLocks noGrp="1"/>
          </p:cNvSpPr>
          <p:nvPr>
            <p:ph type="sldNum" sz="quarter" idx="5"/>
          </p:nvPr>
        </p:nvSpPr>
        <p:spPr>
          <a:noFill/>
        </p:spPr>
        <p:txBody>
          <a:bodyPr/>
          <a:lstStyle/>
          <a:p>
            <a:pPr defTabSz="920750"/>
            <a:fld id="{BB82D6E4-978F-4E38-906A-2D668A091E86}" type="slidenum">
              <a:rPr lang="en-US">
                <a:latin typeface="Times New Roman" charset="0"/>
                <a:ea typeface="ＭＳ Ｐゴシック" charset="-128"/>
                <a:cs typeface="ＭＳ Ｐゴシック" charset="-128"/>
              </a:rPr>
              <a:pPr defTabSz="920750"/>
              <a:t>5</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latin typeface="Times New Roman" charset="0"/>
              </a:rPr>
              <a:t>Donna</a:t>
            </a:r>
          </a:p>
        </p:txBody>
      </p:sp>
      <p:sp>
        <p:nvSpPr>
          <p:cNvPr id="39939" name="Slide Number Placeholder 3"/>
          <p:cNvSpPr>
            <a:spLocks noGrp="1"/>
          </p:cNvSpPr>
          <p:nvPr>
            <p:ph type="sldNum" sz="quarter" idx="5"/>
          </p:nvPr>
        </p:nvSpPr>
        <p:spPr>
          <a:noFill/>
        </p:spPr>
        <p:txBody>
          <a:bodyPr/>
          <a:lstStyle/>
          <a:p>
            <a:pPr defTabSz="920750"/>
            <a:fld id="{B4053C32-8390-4A11-BF23-57B940108DAF}" type="slidenum">
              <a:rPr lang="en-US">
                <a:latin typeface="Times New Roman" charset="0"/>
                <a:ea typeface="ＭＳ Ｐゴシック" charset="-128"/>
                <a:cs typeface="ＭＳ Ｐゴシック" charset="-128"/>
              </a:rPr>
              <a:pPr defTabSz="920750"/>
              <a:t>6</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latin typeface="Times New Roman" charset="0"/>
            </a:endParaRPr>
          </a:p>
        </p:txBody>
      </p:sp>
      <p:sp>
        <p:nvSpPr>
          <p:cNvPr id="41987" name="Slide Number Placeholder 3"/>
          <p:cNvSpPr>
            <a:spLocks noGrp="1"/>
          </p:cNvSpPr>
          <p:nvPr>
            <p:ph type="sldNum" sz="quarter" idx="5"/>
          </p:nvPr>
        </p:nvSpPr>
        <p:spPr>
          <a:noFill/>
        </p:spPr>
        <p:txBody>
          <a:bodyPr/>
          <a:lstStyle/>
          <a:p>
            <a:pPr defTabSz="925513"/>
            <a:fld id="{DEFC74F1-D434-4C20-B61D-25EBF62E3D31}" type="slidenum">
              <a:rPr lang="en-US">
                <a:latin typeface="Times New Roman" charset="0"/>
                <a:ea typeface="ＭＳ Ｐゴシック" charset="-128"/>
                <a:cs typeface="ＭＳ Ｐゴシック" charset="-128"/>
              </a:rPr>
              <a:pPr defTabSz="925513"/>
              <a:t>7</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smtClean="0">
              <a:latin typeface="Times New Roman" charset="0"/>
            </a:endParaRPr>
          </a:p>
        </p:txBody>
      </p:sp>
      <p:sp>
        <p:nvSpPr>
          <p:cNvPr id="44035" name="Slide Number Placeholder 3"/>
          <p:cNvSpPr>
            <a:spLocks noGrp="1"/>
          </p:cNvSpPr>
          <p:nvPr>
            <p:ph type="sldNum" sz="quarter" idx="5"/>
          </p:nvPr>
        </p:nvSpPr>
        <p:spPr>
          <a:noFill/>
        </p:spPr>
        <p:txBody>
          <a:bodyPr/>
          <a:lstStyle/>
          <a:p>
            <a:pPr defTabSz="925513"/>
            <a:fld id="{0A9CCC5A-BE58-462E-BF07-A6D6CC38484B}" type="slidenum">
              <a:rPr lang="en-US">
                <a:latin typeface="Times New Roman" charset="0"/>
                <a:ea typeface="ＭＳ Ｐゴシック" charset="-128"/>
                <a:cs typeface="ＭＳ Ｐゴシック" charset="-128"/>
              </a:rPr>
              <a:pPr defTabSz="925513"/>
              <a:t>8</a:t>
            </a:fld>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smtClean="0">
              <a:latin typeface="Times New Roman" charset="0"/>
            </a:endParaRPr>
          </a:p>
        </p:txBody>
      </p:sp>
      <p:sp>
        <p:nvSpPr>
          <p:cNvPr id="46083" name="Slide Number Placeholder 3"/>
          <p:cNvSpPr>
            <a:spLocks noGrp="1"/>
          </p:cNvSpPr>
          <p:nvPr>
            <p:ph type="sldNum" sz="quarter" idx="5"/>
          </p:nvPr>
        </p:nvSpPr>
        <p:spPr>
          <a:noFill/>
        </p:spPr>
        <p:txBody>
          <a:bodyPr/>
          <a:lstStyle/>
          <a:p>
            <a:pPr defTabSz="925513"/>
            <a:fld id="{CAD59C35-543B-4A4D-A770-4A24ADB0C42B}" type="slidenum">
              <a:rPr lang="en-US">
                <a:latin typeface="Times New Roman" charset="0"/>
                <a:ea typeface="ＭＳ Ｐゴシック" charset="-128"/>
                <a:cs typeface="ＭＳ Ｐゴシック" charset="-128"/>
              </a:rPr>
              <a:pPr defTabSz="925513"/>
              <a:t>9</a:t>
            </a:fld>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ea typeface="+mn-ea"/>
                <a:cs typeface="+mn-cs"/>
              </a:endParaRPr>
            </a:p>
          </p:txBody>
        </p:sp>
        <p:sp>
          <p:nvSpPr>
            <p:cNvPr id="7" name="Freeform 6"/>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extLst>
          </p:spPr>
          <p:txBody>
            <a:bodyPr/>
            <a:lstStyle/>
            <a:p>
              <a:pPr>
                <a:defRPr/>
              </a:pPr>
              <a:endParaRPr lang="en-US">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600199"/>
          </a:xfrm>
        </p:spPr>
        <p:txBody>
          <a:bodyPr anchor="b"/>
          <a:lstStyle>
            <a:lvl1pPr algn="r">
              <a:defRPr sz="4000" b="1">
                <a:solidFill>
                  <a:schemeClr val="tx2"/>
                </a:solidFill>
                <a:effectLst>
                  <a:outerShdw blurRad="31750" dist="25400" dir="5400000" algn="tl" rotWithShape="0">
                    <a:srgbClr val="000000">
                      <a:alpha val="25000"/>
                    </a:srgbClr>
                  </a:outerShdw>
                </a:effectLst>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0D9FA8-6173-403F-B95A-740E22F43615}" type="datetimeFigureOut">
              <a:rPr lang="en-US"/>
              <a:pPr>
                <a:defRPr/>
              </a:pPr>
              <a:t>12/5/12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C95A5C-AC42-4575-A9B5-457B1398F79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180B0-3CA0-40F2-A0A4-11EF8FF5B886}" type="datetimeFigureOut">
              <a:rPr lang="en-US"/>
              <a:pPr>
                <a:defRPr/>
              </a:pPr>
              <a:t>12/5/12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ED9544-9A18-4367-AD97-DBBB5297746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1C47E1-ECE0-472E-84D7-5944B23FBDCA}" type="datetimeFigureOut">
              <a:rPr lang="en-US"/>
              <a:pPr>
                <a:defRPr/>
              </a:pPr>
              <a:t>12/5/12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F82783-12A3-4576-A797-DD576DAE0C10}" type="slidenum">
              <a:rPr lang="en-US"/>
              <a:pPr>
                <a:defRPr/>
              </a:pPr>
              <a:t>‹#›</a:t>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234AAC-8DAD-4275-8C04-BC0A628F9C25}" type="datetimeFigureOut">
              <a:rPr lang="en-US"/>
              <a:pPr>
                <a:defRPr/>
              </a:pPr>
              <a:t>12/5/12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1763D-918A-47E2-AAF9-4C7067AA4275}" type="slidenum">
              <a:rPr lang="en-US"/>
              <a:pPr>
                <a:defRPr/>
              </a:pPr>
              <a:t>‹#›</a:t>
            </a:fld>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76B0C2-B0B3-4D7A-88DE-2AB71FE213E4}" type="datetimeFigureOut">
              <a:rPr lang="en-US"/>
              <a:pPr>
                <a:defRPr/>
              </a:pPr>
              <a:t>12/5/12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F4BE6E-0F2A-4925-B483-D1D984ABC18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E96B0D-F343-4E63-97C0-BC5B7DE8F14A}" type="datetimeFigureOut">
              <a:rPr lang="en-US"/>
              <a:pPr>
                <a:defRPr/>
              </a:pPr>
              <a:t>12/5/12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DECD1A-8589-4A7B-B31F-B7F408BB47C4}" type="slidenum">
              <a:rPr lang="en-US"/>
              <a:pPr>
                <a:defRPr/>
              </a:pPr>
              <a:t>‹#›</a:t>
            </a:fld>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E3C32F-EB5E-4749-B230-76FA926ACBB0}" type="datetimeFigureOut">
              <a:rPr lang="en-US"/>
              <a:pPr>
                <a:defRPr/>
              </a:pPr>
              <a:t>12/5/12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873A4-3362-4290-AED5-2019B289C81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0BCC21-19A4-4BA0-9D8D-391C2F90AA28}" type="datetimeFigureOut">
              <a:rPr lang="en-US"/>
              <a:pPr>
                <a:defRPr/>
              </a:pPr>
              <a:t>12/5/12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15B84C-F2B6-4436-8CB8-32C2CC6AA1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8" name="Title Placeholder 8"/>
          <p:cNvSpPr>
            <a:spLocks noGrp="1"/>
          </p:cNvSpPr>
          <p:nvPr>
            <p:ph type="title"/>
          </p:nvPr>
        </p:nvSpPr>
        <p:spPr>
          <a:xfrm>
            <a:off x="457200" y="274638"/>
            <a:ext cx="8229600" cy="1143000"/>
          </a:xfrm>
          <a:prstGeom prst="rect">
            <a:avLst/>
          </a:prstGeom>
        </p:spPr>
        <p:txBody>
          <a:bodyPr/>
          <a:lstStyle>
            <a:lvl1pPr>
              <a:defRPr sz="3500"/>
            </a:lvl1pPr>
          </a:lstStyle>
          <a:p>
            <a:r>
              <a:rPr lang="en-US" dirty="0" smtClean="0"/>
              <a:t>Click to edit Master title style</a:t>
            </a:r>
            <a:endParaRPr lang="en-US" dirty="0"/>
          </a:p>
        </p:txBody>
      </p:sp>
      <p:sp>
        <p:nvSpPr>
          <p:cNvPr id="9" name="Text Placeholder 25"/>
          <p:cNvSpPr>
            <a:spLocks noGrp="1"/>
          </p:cNvSpPr>
          <p:nvPr>
            <p:ph idx="1"/>
          </p:nvPr>
        </p:nvSpPr>
        <p:spPr>
          <a:xfrm>
            <a:off x="457200" y="1600200"/>
            <a:ext cx="8229600" cy="4525963"/>
          </a:xfrm>
          <a:prstGeom prst="rect">
            <a:avLst/>
          </a:prstGeo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8850D-1835-4523-B267-41AAAD0521A9}" type="datetimeFigureOut">
              <a:rPr lang="en-US"/>
              <a:pPr>
                <a:defRPr/>
              </a:pPr>
              <a:t>12/5/12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AD904E-E65F-47BE-8E6A-51BA68144FA3}" type="slidenum">
              <a:rPr lang="en-US"/>
              <a:pPr>
                <a:defRPr/>
              </a:pPr>
              <a:t>‹#›</a:t>
            </a:fld>
            <a:endParaRPr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CC71D5-47D6-42DE-99B4-5F5809005016}" type="datetimeFigureOut">
              <a:rPr lang="en-US"/>
              <a:pPr>
                <a:defRPr/>
              </a:pPr>
              <a:t>12/5/12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584C3-0AAF-46BD-B963-C066093AF8C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34E437-645F-445C-B593-82D8FF3D091B}" type="datetimeFigureOut">
              <a:rPr lang="en-US"/>
              <a:pPr>
                <a:defRPr/>
              </a:pPr>
              <a:t>12/5/12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CF2DDB-35F4-4D66-8F9A-8B1297EE53B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rtlCol="0">
            <a:normAutofit/>
          </a:bodyPr>
          <a:lstStyle/>
          <a:p>
            <a:pPr lvl="0"/>
            <a:endParaRPr lang="en-US" noProof="0" smtClean="0"/>
          </a:p>
        </p:txBody>
      </p:sp>
      <p:sp>
        <p:nvSpPr>
          <p:cNvPr id="4" name="Rectangle 3"/>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atin typeface="Arial" charset="0"/>
              </a:defRPr>
            </a:lvl1pPr>
          </a:lstStyle>
          <a:p>
            <a:pPr>
              <a:defRPr/>
            </a:pPr>
            <a:fld id="{5846B4A2-79B5-43CF-B8AF-BA1E8CE0C4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prstGeom prst="rect">
            <a:avLst/>
          </a:prstGeo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prstGeom prst="rect">
            <a:avLst/>
          </a:prstGeo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prstGeom prst="rect">
            <a:avLst/>
          </a:prstGeo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a:prstGeom prst="rect">
            <a:avLst/>
          </a:prstGeo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9303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theme" Target="../theme/theme2.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ea typeface="+mn-ea"/>
              <a:cs typeface="+mn-cs"/>
            </a:endParaRPr>
          </a:p>
        </p:txBody>
      </p:sp>
      <p:sp>
        <p:nvSpPr>
          <p:cNvPr id="1027" name="Freeform 11"/>
          <p:cNvSpPr>
            <a:spLocks/>
          </p:cNvSpPr>
          <p:nvPr userDrawn="1"/>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extLst>
        </p:spPr>
        <p:txBody>
          <a:bodyPr/>
          <a:lstStyle/>
          <a:p>
            <a:pPr>
              <a:defRPr/>
            </a:pPr>
            <a:endParaRPr lang="en-US">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smtClean="0"/>
              <a:t>Click to edit Master title style</a:t>
            </a:r>
            <a:endParaRPr lang="en-US" dirty="0"/>
          </a:p>
        </p:txBody>
      </p:sp>
      <p:sp>
        <p:nvSpPr>
          <p:cNvPr id="1033" name="Text Placeholder 25"/>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4"/>
          </p:nvPr>
        </p:nvSpPr>
        <p:spPr>
          <a:xfrm>
            <a:off x="6553200" y="6245225"/>
            <a:ext cx="2133600" cy="476250"/>
          </a:xfrm>
          <a:prstGeom prst="rect">
            <a:avLst/>
          </a:prstGeom>
          <a:solidFill>
            <a:schemeClr val="bg1"/>
          </a:solidFill>
        </p:spPr>
        <p:txBody>
          <a:bodyPr vert="horz" wrap="square" lIns="91440" tIns="45720" rIns="91440" bIns="45720" numCol="1" anchor="t" anchorCtr="0" compatLnSpc="1">
            <a:prstTxWarp prst="textNoShape">
              <a:avLst/>
            </a:prstTxWarp>
          </a:bodyPr>
          <a:lstStyle>
            <a:lvl1pPr>
              <a:buFont typeface="Lucida Sans Unicode" charset="0"/>
              <a:buAutoNum type="arabicPeriod"/>
              <a:defRPr/>
            </a:lvl1pPr>
          </a:lstStyle>
          <a:p>
            <a:fld id="{F103A64D-B8BF-4FA5-ACC4-1A7363036A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Lucida Sans Unicode" pitchFamily="34" charset="0"/>
          <a:ea typeface="Lucida Sans Unicode" pitchFamily="34" charset="0"/>
          <a:cs typeface="Lucida Sans Unicode" pitchFamily="34" charset="0"/>
        </a:defRPr>
      </a:lvl1pPr>
      <a:lvl2pPr algn="l" rtl="0" eaLnBrk="0" fontAlgn="base" hangingPunct="0">
        <a:spcBef>
          <a:spcPct val="0"/>
        </a:spcBef>
        <a:spcAft>
          <a:spcPct val="0"/>
        </a:spcAft>
        <a:defRPr sz="4100" b="1">
          <a:solidFill>
            <a:schemeClr val="tx2"/>
          </a:solidFill>
          <a:latin typeface="Lucida Sans Unicode" pitchFamily="34" charset="0"/>
          <a:ea typeface="Lucida Sans Unicode" pitchFamily="34" charset="0"/>
          <a:cs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ea typeface="Lucida Sans Unicode" pitchFamily="34" charset="0"/>
          <a:cs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ea typeface="Lucida Sans Unicode" pitchFamily="34" charset="0"/>
          <a:cs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ea typeface="Lucida Sans Unicode" pitchFamily="34" charset="0"/>
          <a:cs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42900" indent="-342900" algn="l" rtl="0" eaLnBrk="0" fontAlgn="base" hangingPunct="0">
        <a:spcBef>
          <a:spcPts val="400"/>
        </a:spcBef>
        <a:spcAft>
          <a:spcPct val="0"/>
        </a:spcAft>
        <a:buClr>
          <a:schemeClr val="accent1"/>
        </a:buClr>
        <a:buSzPct val="100000"/>
        <a:buFont typeface="Wingdings 3" charset="2"/>
        <a:buChar char=""/>
        <a:defRPr sz="2700" kern="1200">
          <a:solidFill>
            <a:schemeClr val="tx1"/>
          </a:solidFill>
          <a:latin typeface="+mj-lt"/>
          <a:ea typeface="ＭＳ Ｐゴシック" charset="-128"/>
          <a:cs typeface="ＭＳ Ｐゴシック" charset="-128"/>
        </a:defRPr>
      </a:lvl1pPr>
      <a:lvl2pPr marL="685800" indent="-357188" algn="l" rtl="0" eaLnBrk="0" fontAlgn="base" hangingPunct="0">
        <a:spcBef>
          <a:spcPts val="325"/>
        </a:spcBef>
        <a:spcAft>
          <a:spcPct val="0"/>
        </a:spcAft>
        <a:buClr>
          <a:schemeClr val="accent1"/>
        </a:buClr>
        <a:buFont typeface="Courier New" charset="0"/>
        <a:buChar char="o"/>
        <a:defRPr sz="2300" kern="1200">
          <a:solidFill>
            <a:schemeClr val="tx1"/>
          </a:solidFill>
          <a:latin typeface="+mj-lt"/>
          <a:ea typeface="ＭＳ Ｐゴシック" charset="-128"/>
          <a:cs typeface="+mn-cs"/>
        </a:defRPr>
      </a:lvl2pPr>
      <a:lvl3pPr marL="1028700" indent="-342900" algn="l" rtl="0" eaLnBrk="0" fontAlgn="base" hangingPunct="0">
        <a:spcBef>
          <a:spcPts val="350"/>
        </a:spcBef>
        <a:spcAft>
          <a:spcPct val="0"/>
        </a:spcAft>
        <a:buClr>
          <a:schemeClr val="accent2"/>
        </a:buClr>
        <a:buSzPct val="100000"/>
        <a:buFont typeface="Lucida Sans Unicode" charset="0"/>
        <a:buChar char="∙"/>
        <a:defRPr sz="2100" kern="1200">
          <a:solidFill>
            <a:schemeClr val="tx1"/>
          </a:solidFill>
          <a:latin typeface="+mj-lt"/>
          <a:ea typeface="ＭＳ Ｐゴシック" charset="-128"/>
          <a:cs typeface="+mn-cs"/>
        </a:defRPr>
      </a:lvl3pPr>
      <a:lvl4pPr marL="1028700" indent="-342900" algn="l" rtl="0" eaLnBrk="0" fontAlgn="base" hangingPunct="0">
        <a:spcBef>
          <a:spcPts val="350"/>
        </a:spcBef>
        <a:spcAft>
          <a:spcPct val="0"/>
        </a:spcAft>
        <a:buClr>
          <a:schemeClr val="accent2"/>
        </a:buClr>
        <a:buFont typeface="Lucida Sans Unicode" charset="0"/>
        <a:buChar char="∙"/>
        <a:defRPr sz="1900" kern="1200">
          <a:solidFill>
            <a:schemeClr val="tx1"/>
          </a:solidFill>
          <a:latin typeface="+mj-lt"/>
          <a:ea typeface="ＭＳ Ｐゴシック" charset="-128"/>
          <a:cs typeface="+mn-cs"/>
        </a:defRPr>
      </a:lvl4pPr>
      <a:lvl5pPr marL="1028700" indent="-342900" algn="l" rtl="0" eaLnBrk="0" fontAlgn="base" hangingPunct="0">
        <a:spcBef>
          <a:spcPts val="350"/>
        </a:spcBef>
        <a:spcAft>
          <a:spcPct val="0"/>
        </a:spcAft>
        <a:buClr>
          <a:schemeClr val="accent2"/>
        </a:buClr>
        <a:buFont typeface="Lucida Sans Unicode" charset="0"/>
        <a:buChar char="∙"/>
        <a:defRPr kern="1200">
          <a:solidFill>
            <a:schemeClr val="tx1"/>
          </a:solidFill>
          <a:latin typeface="+mj-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n-ea"/>
                <a:cs typeface="+mn-cs"/>
              </a:defRPr>
            </a:lvl1pPr>
          </a:lstStyle>
          <a:p>
            <a:pPr>
              <a:defRPr/>
            </a:pPr>
            <a:fld id="{6A7B2107-7135-4FE5-96DA-4BB91FCC93E7}" type="datetimeFigureOut">
              <a:rPr lang="en-US"/>
              <a:pPr>
                <a:defRPr/>
              </a:pPr>
              <a:t>12/5/12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n-ea"/>
                <a:cs typeface="+mn-cs"/>
              </a:defRPr>
            </a:lvl1pPr>
          </a:lstStyle>
          <a:p>
            <a:pPr>
              <a:defRPr/>
            </a:pPr>
            <a:fld id="{7A8A3FAF-0D38-4ECE-8CCA-C4406E434BBA}" type="slidenum">
              <a:rPr lang="en-US"/>
              <a:pPr>
                <a:defRPr/>
              </a:pPr>
              <a:t>‹#›</a:t>
            </a:fld>
            <a:endParaRPr lang="en-US" dirty="0"/>
          </a:p>
        </p:txBody>
      </p:sp>
      <p:sp>
        <p:nvSpPr>
          <p:cNvPr id="7" name="Freeform 6"/>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a:defRPr/>
            </a:pPr>
            <a:endParaRPr lang="en-US" dirty="0">
              <a:ea typeface="+mn-ea"/>
              <a:cs typeface="+mn-cs"/>
            </a:endParaRPr>
          </a:p>
        </p:txBody>
      </p:sp>
      <p:sp>
        <p:nvSpPr>
          <p:cNvPr id="2056" name="Freeform 11"/>
          <p:cNvSpPr>
            <a:spLocks/>
          </p:cNvSpPr>
          <p:nvPr userDrawn="1"/>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extLst>
        </p:spPr>
        <p:txBody>
          <a:bodyP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4530" r:id="rId1"/>
    <p:sldLayoutId id="2147484542" r:id="rId2"/>
    <p:sldLayoutId id="2147484529" r:id="rId3"/>
    <p:sldLayoutId id="2147484528" r:id="rId4"/>
    <p:sldLayoutId id="2147484527" r:id="rId5"/>
    <p:sldLayoutId id="2147484526" r:id="rId6"/>
    <p:sldLayoutId id="2147484525" r:id="rId7"/>
    <p:sldLayoutId id="2147484524" r:id="rId8"/>
    <p:sldLayoutId id="2147484523" r:id="rId9"/>
    <p:sldLayoutId id="2147484522" r:id="rId10"/>
    <p:sldLayoutId id="2147484521" r:id="rId11"/>
    <p:sldLayoutId id="214748454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3.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4.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6.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jpeg"/><Relationship Id="rId5"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23.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eg"/><Relationship Id="rId5"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hyperlink" Target="http://www.hivhealthreform.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2697162"/>
          </a:xfrm>
        </p:spPr>
        <p:txBody>
          <a:bodyPr/>
          <a:lstStyle/>
          <a:p>
            <a:pPr eaLnBrk="1" hangingPunct="1"/>
            <a:r>
              <a:rPr lang="en-US" sz="6000" b="1" smtClean="0"/>
              <a:t>The Future Arrives</a:t>
            </a:r>
            <a:r>
              <a:rPr lang="en-US" sz="4800" b="1" smtClean="0"/>
              <a:t/>
            </a:r>
            <a:br>
              <a:rPr lang="en-US" sz="4800" b="1" smtClean="0"/>
            </a:br>
            <a:r>
              <a:rPr lang="en-US" b="1" smtClean="0"/>
              <a:t> The Intersection of </a:t>
            </a:r>
            <a:br>
              <a:rPr lang="en-US" b="1" smtClean="0"/>
            </a:br>
            <a:r>
              <a:rPr lang="en-US" b="1" smtClean="0"/>
              <a:t>Ryan White &amp; Health Reform </a:t>
            </a:r>
            <a:br>
              <a:rPr lang="en-US" b="1" smtClean="0"/>
            </a:br>
            <a:r>
              <a:rPr lang="en-US" b="1" smtClean="0"/>
              <a:t>in a California EMA</a:t>
            </a:r>
            <a:endParaRPr lang="en-US" smtClean="0"/>
          </a:p>
        </p:txBody>
      </p:sp>
      <p:pic>
        <p:nvPicPr>
          <p:cNvPr id="28674" name="Picture 5"/>
          <p:cNvPicPr>
            <a:picLocks noGrp="1" noChangeAspect="1" noChangeArrowheads="1"/>
          </p:cNvPicPr>
          <p:nvPr>
            <p:ph idx="1"/>
          </p:nvPr>
        </p:nvPicPr>
        <p:blipFill>
          <a:blip r:embed="rId3"/>
          <a:srcRect/>
          <a:stretch>
            <a:fillRect/>
          </a:stretch>
        </p:blipFill>
        <p:spPr>
          <a:xfrm>
            <a:off x="457200" y="3124200"/>
            <a:ext cx="4341813" cy="3429000"/>
          </a:xfrm>
        </p:spPr>
      </p:pic>
      <p:sp>
        <p:nvSpPr>
          <p:cNvPr id="28675" name="Content Placeholder 8"/>
          <p:cNvSpPr txBox="1">
            <a:spLocks/>
          </p:cNvSpPr>
          <p:nvPr/>
        </p:nvSpPr>
        <p:spPr bwMode="auto">
          <a:xfrm>
            <a:off x="4953000" y="4343400"/>
            <a:ext cx="3962400" cy="792163"/>
          </a:xfrm>
          <a:prstGeom prst="rect">
            <a:avLst/>
          </a:prstGeom>
          <a:noFill/>
          <a:ln w="9525">
            <a:noFill/>
            <a:miter lim="800000"/>
            <a:headEnd/>
            <a:tailEnd/>
          </a:ln>
        </p:spPr>
        <p:txBody>
          <a:bodyPr>
            <a:prstTxWarp prst="textNoShape">
              <a:avLst/>
            </a:prstTxWarp>
          </a:bodyPr>
          <a:lstStyle/>
          <a:p>
            <a:pPr eaLnBrk="0" hangingPunct="0">
              <a:spcBef>
                <a:spcPts val="400"/>
              </a:spcBef>
              <a:buClr>
                <a:schemeClr val="accent1"/>
              </a:buClr>
              <a:buSzPct val="100000"/>
              <a:buFont typeface="Wingdings 3" charset="2"/>
              <a:buNone/>
            </a:pPr>
            <a:r>
              <a:rPr lang="en-US" sz="2400" b="1">
                <a:latin typeface="Lucida Sans Unicode" charset="0"/>
              </a:rPr>
              <a:t>Kathleen Clanon, MD</a:t>
            </a:r>
          </a:p>
          <a:p>
            <a:pPr eaLnBrk="0" hangingPunct="0">
              <a:spcBef>
                <a:spcPts val="400"/>
              </a:spcBef>
              <a:buClr>
                <a:schemeClr val="accent1"/>
              </a:buClr>
              <a:buSzPct val="100000"/>
              <a:buFont typeface="Wingdings 3" charset="2"/>
              <a:buNone/>
            </a:pPr>
            <a:r>
              <a:rPr lang="en-US">
                <a:latin typeface="Lucida Sans Unicode" charset="0"/>
              </a:rPr>
              <a:t>Clinical Director, Pacific AETC</a:t>
            </a:r>
          </a:p>
          <a:p>
            <a:pPr eaLnBrk="0" hangingPunct="0">
              <a:spcBef>
                <a:spcPts val="400"/>
              </a:spcBef>
              <a:buClr>
                <a:schemeClr val="accent1"/>
              </a:buClr>
              <a:buSzPct val="100000"/>
              <a:buFont typeface="Wingdings 3" charset="2"/>
              <a:buNone/>
            </a:pPr>
            <a:r>
              <a:rPr lang="en-US">
                <a:latin typeface="Lucida Sans Unicode" charset="0"/>
              </a:rPr>
              <a:t>Medical Director, LIHP</a:t>
            </a:r>
          </a:p>
          <a:p>
            <a:pPr eaLnBrk="0" hangingPunct="0">
              <a:spcBef>
                <a:spcPts val="400"/>
              </a:spcBef>
              <a:buClr>
                <a:schemeClr val="accent1"/>
              </a:buClr>
              <a:buSzPct val="100000"/>
              <a:buFont typeface="Wingdings 3" charset="2"/>
              <a:buNone/>
            </a:pPr>
            <a:endParaRPr lang="en-US" sz="2400" b="1">
              <a:latin typeface="Lucida Sans Unicode" charset="0"/>
            </a:endParaRPr>
          </a:p>
          <a:p>
            <a:pPr eaLnBrk="0" hangingPunct="0">
              <a:spcBef>
                <a:spcPts val="400"/>
              </a:spcBef>
              <a:buClr>
                <a:schemeClr val="accent1"/>
              </a:buClr>
              <a:buSzPct val="100000"/>
              <a:buFont typeface="Wingdings 3" charset="2"/>
              <a:buNone/>
            </a:pPr>
            <a:endParaRPr lang="en-US" sz="2400">
              <a:latin typeface="Lucida Sans Unicode"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7105" name="Picture 2" descr="C:\Users\kclanon.sleek.000\Desktop\HealthPAC talk\San-Francisco-Bay-Bridge.jpg"/>
          <p:cNvPicPr>
            <a:picLocks noChangeAspect="1" noChangeArrowheads="1"/>
          </p:cNvPicPr>
          <p:nvPr/>
        </p:nvPicPr>
        <p:blipFill>
          <a:blip r:embed="rId3"/>
          <a:srcRect/>
          <a:stretch>
            <a:fillRect/>
          </a:stretch>
        </p:blipFill>
        <p:spPr bwMode="auto">
          <a:xfrm>
            <a:off x="0" y="-152400"/>
            <a:ext cx="9144000" cy="7937500"/>
          </a:xfrm>
          <a:prstGeom prst="rect">
            <a:avLst/>
          </a:prstGeom>
          <a:noFill/>
          <a:ln w="9525">
            <a:noFill/>
            <a:miter lim="800000"/>
            <a:headEnd/>
            <a:tailEnd/>
          </a:ln>
        </p:spPr>
      </p:pic>
      <p:sp>
        <p:nvSpPr>
          <p:cNvPr id="47106" name="Rectangle 2"/>
          <p:cNvSpPr>
            <a:spLocks noGrp="1" noChangeArrowheads="1"/>
          </p:cNvSpPr>
          <p:nvPr>
            <p:ph type="title"/>
          </p:nvPr>
        </p:nvSpPr>
        <p:spPr>
          <a:xfrm>
            <a:off x="152400" y="274638"/>
            <a:ext cx="8534400" cy="1143000"/>
          </a:xfrm>
        </p:spPr>
        <p:txBody>
          <a:bodyPr/>
          <a:lstStyle/>
          <a:p>
            <a:pPr eaLnBrk="1" hangingPunct="1"/>
            <a:r>
              <a:rPr lang="en-US" b="1" smtClean="0"/>
              <a:t>California’s Early Bridge to Reform: </a:t>
            </a:r>
            <a:br>
              <a:rPr lang="en-US" b="1" smtClean="0"/>
            </a:br>
            <a:r>
              <a:rPr lang="en-US" b="1" smtClean="0"/>
              <a:t>Low Income Health Program (LIHP)</a:t>
            </a:r>
          </a:p>
        </p:txBody>
      </p:sp>
      <p:sp>
        <p:nvSpPr>
          <p:cNvPr id="2" name="TextBox 1"/>
          <p:cNvSpPr txBox="1"/>
          <p:nvPr/>
        </p:nvSpPr>
        <p:spPr>
          <a:xfrm>
            <a:off x="3505200" y="2925763"/>
            <a:ext cx="5638800" cy="5702300"/>
          </a:xfrm>
          <a:prstGeom prst="rect">
            <a:avLst/>
          </a:prstGeom>
          <a:noFill/>
        </p:spPr>
        <p:txBody>
          <a:bodyPr>
            <a:spAutoFit/>
          </a:bodyPr>
          <a:lstStyle/>
          <a:p>
            <a:pPr marL="514350" indent="-457200">
              <a:defRPr/>
            </a:pPr>
            <a:r>
              <a:rPr lang="en-US" sz="3200" b="1" dirty="0">
                <a:latin typeface="Franklin Gothic Demi Cond" pitchFamily="34" charset="0"/>
                <a:ea typeface="+mn-ea"/>
                <a:cs typeface="Times New Roman" pitchFamily="18" charset="0"/>
              </a:rPr>
              <a:t>So, why did California do this?</a:t>
            </a:r>
          </a:p>
          <a:p>
            <a:pPr marL="342900" indent="-342900">
              <a:buFont typeface="Arial" pitchFamily="34" charset="0"/>
              <a:buChar char="•"/>
              <a:defRPr/>
            </a:pPr>
            <a:r>
              <a:rPr lang="en-US" sz="2800" b="1" dirty="0">
                <a:latin typeface="Franklin Gothic Demi Cond" pitchFamily="34" charset="0"/>
                <a:ea typeface="+mn-ea"/>
                <a:cs typeface="Times New Roman" pitchFamily="18" charset="0"/>
              </a:rPr>
              <a:t>Prepare </a:t>
            </a:r>
            <a:r>
              <a:rPr lang="en-US" sz="2800" b="1" u="sng" dirty="0">
                <a:solidFill>
                  <a:srgbClr val="FF0000"/>
                </a:solidFill>
                <a:latin typeface="Franklin Gothic Demi Cond" pitchFamily="34" charset="0"/>
                <a:ea typeface="+mn-ea"/>
                <a:cs typeface="Times New Roman" pitchFamily="18" charset="0"/>
              </a:rPr>
              <a:t>PATIENTS</a:t>
            </a:r>
            <a:r>
              <a:rPr lang="en-US" sz="2800" b="1" dirty="0">
                <a:latin typeface="Franklin Gothic Demi Cond" pitchFamily="34" charset="0"/>
                <a:ea typeface="+mn-ea"/>
                <a:cs typeface="Times New Roman" pitchFamily="18" charset="0"/>
              </a:rPr>
              <a:t>, providers for 2014</a:t>
            </a:r>
          </a:p>
          <a:p>
            <a:pPr marL="342900" indent="-342900">
              <a:buFont typeface="Arial" pitchFamily="34" charset="0"/>
              <a:buChar char="•"/>
              <a:defRPr/>
            </a:pPr>
            <a:r>
              <a:rPr lang="en-US" sz="2800" b="1" dirty="0">
                <a:latin typeface="Franklin Gothic Demi Cond" pitchFamily="34" charset="0"/>
                <a:ea typeface="+mn-ea"/>
                <a:cs typeface="Times New Roman" pitchFamily="18" charset="0"/>
              </a:rPr>
              <a:t>Bring Federal $$ into the County </a:t>
            </a:r>
          </a:p>
          <a:p>
            <a:pPr marL="800100" lvl="1" indent="-342900">
              <a:buFont typeface="Arial" pitchFamily="34" charset="0"/>
              <a:buChar char="•"/>
              <a:defRPr/>
            </a:pPr>
            <a:r>
              <a:rPr lang="en-US" sz="2800" b="1" dirty="0">
                <a:latin typeface="Franklin Gothic Demi Cond" pitchFamily="34" charset="0"/>
                <a:ea typeface="+mn-ea"/>
                <a:cs typeface="Times New Roman" pitchFamily="18" charset="0"/>
              </a:rPr>
              <a:t> Up to $30,000,000 in new money in Alameda County alone</a:t>
            </a:r>
          </a:p>
          <a:p>
            <a:pPr marL="342900" indent="-342900">
              <a:buFont typeface="Arial" pitchFamily="34" charset="0"/>
              <a:buChar char="•"/>
              <a:defRPr/>
            </a:pPr>
            <a:r>
              <a:rPr lang="en-US" sz="2800" b="1" dirty="0">
                <a:solidFill>
                  <a:srgbClr val="FF0000"/>
                </a:solidFill>
                <a:latin typeface="Franklin Gothic Demi Cond" pitchFamily="34" charset="0"/>
                <a:ea typeface="+mn-ea"/>
                <a:cs typeface="Times New Roman" pitchFamily="18" charset="0"/>
              </a:rPr>
              <a:t>IMPROVE </a:t>
            </a:r>
            <a:r>
              <a:rPr lang="en-US" sz="2800" b="1" dirty="0">
                <a:latin typeface="Franklin Gothic Demi Cond" pitchFamily="34" charset="0"/>
                <a:ea typeface="+mn-ea"/>
                <a:cs typeface="Times New Roman" pitchFamily="18" charset="0"/>
              </a:rPr>
              <a:t>the integration of care.</a:t>
            </a:r>
          </a:p>
          <a:p>
            <a:pPr marL="342900" indent="-342900">
              <a:buFont typeface="Arial" pitchFamily="34" charset="0"/>
              <a:buChar char="•"/>
              <a:defRPr/>
            </a:pPr>
            <a:r>
              <a:rPr lang="en-US" sz="2800" b="1" dirty="0">
                <a:solidFill>
                  <a:srgbClr val="FF0000"/>
                </a:solidFill>
                <a:latin typeface="Franklin Gothic Demi Cond" pitchFamily="34" charset="0"/>
                <a:ea typeface="+mn-ea"/>
                <a:cs typeface="Times New Roman" pitchFamily="18" charset="0"/>
              </a:rPr>
              <a:t>Cover </a:t>
            </a:r>
            <a:r>
              <a:rPr lang="en-US" sz="2800" b="1" dirty="0">
                <a:latin typeface="Franklin Gothic Demi Cond" pitchFamily="34" charset="0"/>
                <a:ea typeface="+mn-ea"/>
                <a:cs typeface="Times New Roman" pitchFamily="18" charset="0"/>
              </a:rPr>
              <a:t>many of the uninsured </a:t>
            </a:r>
            <a:r>
              <a:rPr lang="en-US" sz="2400" b="1" dirty="0">
                <a:latin typeface="Franklin Gothic Demi Cond" pitchFamily="34" charset="0"/>
                <a:ea typeface="+mn-ea"/>
                <a:cs typeface="Times New Roman" pitchFamily="18" charset="0"/>
              </a:rPr>
              <a:t>now.</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9153" name="Picture 2" descr="C:\Users\kclanon.sleek.000\Desktop\HealthPAC talk\San-Francisco-Bay-Bridge.jpg"/>
          <p:cNvPicPr>
            <a:picLocks noChangeAspect="1" noChangeArrowheads="1"/>
          </p:cNvPicPr>
          <p:nvPr/>
        </p:nvPicPr>
        <p:blipFill>
          <a:blip r:embed="rId3"/>
          <a:srcRect/>
          <a:stretch>
            <a:fillRect/>
          </a:stretch>
        </p:blipFill>
        <p:spPr bwMode="auto">
          <a:xfrm>
            <a:off x="3352800" y="1143000"/>
            <a:ext cx="5791200" cy="5715000"/>
          </a:xfrm>
          <a:prstGeom prst="rect">
            <a:avLst/>
          </a:prstGeom>
          <a:noFill/>
          <a:ln w="9525">
            <a:noFill/>
            <a:miter lim="800000"/>
            <a:headEnd/>
            <a:tailEnd/>
          </a:ln>
        </p:spPr>
      </p:pic>
      <p:sp>
        <p:nvSpPr>
          <p:cNvPr id="49154" name="Rectangle 2"/>
          <p:cNvSpPr>
            <a:spLocks noGrp="1" noChangeArrowheads="1"/>
          </p:cNvSpPr>
          <p:nvPr>
            <p:ph type="title"/>
          </p:nvPr>
        </p:nvSpPr>
        <p:spPr>
          <a:xfrm>
            <a:off x="152400" y="274638"/>
            <a:ext cx="8839200" cy="1143000"/>
          </a:xfrm>
        </p:spPr>
        <p:txBody>
          <a:bodyPr/>
          <a:lstStyle/>
          <a:p>
            <a:pPr eaLnBrk="1" hangingPunct="1"/>
            <a:r>
              <a:rPr lang="en-US" b="1" smtClean="0"/>
              <a:t>California’s Early Bridge to Reform: </a:t>
            </a:r>
            <a:br>
              <a:rPr lang="en-US" b="1" smtClean="0"/>
            </a:br>
            <a:r>
              <a:rPr lang="en-US" b="1" smtClean="0"/>
              <a:t>Low Income Health Program (LIHP)</a:t>
            </a:r>
            <a:endParaRPr lang="en-US" sz="4800" smtClean="0"/>
          </a:p>
        </p:txBody>
      </p:sp>
      <p:sp>
        <p:nvSpPr>
          <p:cNvPr id="2" name="TextBox 1"/>
          <p:cNvSpPr txBox="1"/>
          <p:nvPr/>
        </p:nvSpPr>
        <p:spPr>
          <a:xfrm>
            <a:off x="152400" y="1600200"/>
            <a:ext cx="3200400" cy="5394325"/>
          </a:xfrm>
          <a:prstGeom prst="rect">
            <a:avLst/>
          </a:prstGeom>
          <a:noFill/>
        </p:spPr>
        <p:txBody>
          <a:bodyPr>
            <a:spAutoFit/>
          </a:bodyPr>
          <a:lstStyle/>
          <a:p>
            <a:pPr marL="514350" indent="-457200">
              <a:spcAft>
                <a:spcPts val="1200"/>
              </a:spcAft>
              <a:defRPr/>
            </a:pPr>
            <a:r>
              <a:rPr lang="en-US" sz="2400" b="1" dirty="0">
                <a:latin typeface="Times New Roman" pitchFamily="18" charset="0"/>
                <a:ea typeface="+mn-ea"/>
                <a:cs typeface="Times New Roman" pitchFamily="18" charset="0"/>
              </a:rPr>
              <a:t>So, why is California doing this?</a:t>
            </a:r>
          </a:p>
          <a:p>
            <a:pPr marL="342900" indent="-342900">
              <a:spcAft>
                <a:spcPts val="1200"/>
              </a:spcAft>
              <a:buFont typeface="Arial" pitchFamily="34" charset="0"/>
              <a:buChar char="•"/>
              <a:defRPr/>
            </a:pPr>
            <a:r>
              <a:rPr lang="en-US" b="1" dirty="0">
                <a:latin typeface="Times New Roman" pitchFamily="18" charset="0"/>
                <a:ea typeface="+mn-ea"/>
                <a:cs typeface="Times New Roman" pitchFamily="18" charset="0"/>
              </a:rPr>
              <a:t>PREPARE PATIENTS, providers for 2014</a:t>
            </a:r>
          </a:p>
          <a:p>
            <a:pPr marL="342900" indent="-342900">
              <a:spcAft>
                <a:spcPts val="1200"/>
              </a:spcAft>
              <a:buFont typeface="Arial" pitchFamily="34" charset="0"/>
              <a:buChar char="•"/>
              <a:defRPr/>
            </a:pPr>
            <a:r>
              <a:rPr lang="en-US" b="1" dirty="0">
                <a:latin typeface="Times New Roman" pitchFamily="18" charset="0"/>
                <a:ea typeface="+mn-ea"/>
                <a:cs typeface="Times New Roman" pitchFamily="18" charset="0"/>
              </a:rPr>
              <a:t>Bring FEDERAL $$$ into the County </a:t>
            </a:r>
          </a:p>
          <a:p>
            <a:pPr marL="342900" indent="-342900">
              <a:spcAft>
                <a:spcPts val="1200"/>
              </a:spcAft>
              <a:buFont typeface="Arial" pitchFamily="34" charset="0"/>
              <a:buChar char="•"/>
              <a:defRPr/>
            </a:pPr>
            <a:r>
              <a:rPr lang="en-US" b="1" dirty="0">
                <a:latin typeface="Times New Roman" pitchFamily="18" charset="0"/>
                <a:ea typeface="+mn-ea"/>
                <a:cs typeface="Times New Roman" pitchFamily="18" charset="0"/>
              </a:rPr>
              <a:t>Up to $30,000,000 in new money.</a:t>
            </a:r>
          </a:p>
          <a:p>
            <a:pPr marL="342900" indent="-342900">
              <a:spcAft>
                <a:spcPts val="1200"/>
              </a:spcAft>
              <a:buFont typeface="Arial" pitchFamily="34" charset="0"/>
              <a:buChar char="•"/>
              <a:defRPr/>
            </a:pPr>
            <a:r>
              <a:rPr lang="en-US" b="1" dirty="0">
                <a:latin typeface="Times New Roman" pitchFamily="18" charset="0"/>
                <a:ea typeface="+mn-ea"/>
                <a:cs typeface="Times New Roman" pitchFamily="18" charset="0"/>
              </a:rPr>
              <a:t>IMPROVE the INTEGRATION of care.</a:t>
            </a:r>
          </a:p>
          <a:p>
            <a:pPr marL="342900" indent="-342900">
              <a:spcAft>
                <a:spcPts val="1200"/>
              </a:spcAft>
              <a:buFont typeface="Arial" pitchFamily="34" charset="0"/>
              <a:buChar char="•"/>
              <a:defRPr/>
            </a:pPr>
            <a:r>
              <a:rPr lang="en-US" b="1" dirty="0">
                <a:latin typeface="Times New Roman" pitchFamily="18" charset="0"/>
                <a:ea typeface="+mn-ea"/>
                <a:cs typeface="Times New Roman" pitchFamily="18" charset="0"/>
              </a:rPr>
              <a:t>COVER many of the UNINSURED now.</a:t>
            </a:r>
          </a:p>
        </p:txBody>
      </p:sp>
      <p:sp>
        <p:nvSpPr>
          <p:cNvPr id="49156" name="Rectangle 12"/>
          <p:cNvSpPr txBox="1">
            <a:spLocks noChangeArrowheads="1"/>
          </p:cNvSpPr>
          <p:nvPr/>
        </p:nvSpPr>
        <p:spPr bwMode="auto">
          <a:xfrm>
            <a:off x="6172200" y="6400800"/>
            <a:ext cx="2133600" cy="476250"/>
          </a:xfrm>
          <a:prstGeom prst="rect">
            <a:avLst/>
          </a:prstGeom>
          <a:noFill/>
          <a:ln w="9525">
            <a:noFill/>
            <a:miter lim="800000"/>
            <a:headEnd/>
            <a:tailEnd/>
          </a:ln>
        </p:spPr>
        <p:txBody>
          <a:bodyPr>
            <a:prstTxWarp prst="textNoShape">
              <a:avLst/>
            </a:prstTxWarp>
          </a:bodyPr>
          <a:lstStyle/>
          <a:p>
            <a:pPr algn="r" eaLnBrk="0" hangingPunct="0"/>
            <a:fld id="{8EDC4DB4-D33C-4475-8D77-079EC62550D8}" type="slidenum">
              <a:rPr lang="en-US" sz="1600">
                <a:ea typeface="Arial" charset="0"/>
                <a:cs typeface="Arial" charset="0"/>
              </a:rPr>
              <a:pPr algn="r" eaLnBrk="0" hangingPunct="0"/>
              <a:t>11</a:t>
            </a:fld>
            <a:endParaRPr lang="en-US" sz="1600">
              <a:ea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76200" y="76200"/>
            <a:ext cx="9023350" cy="1066800"/>
          </a:xfrm>
        </p:spPr>
        <p:txBody>
          <a:bodyPr/>
          <a:lstStyle/>
          <a:p>
            <a:pPr eaLnBrk="1" hangingPunct="1"/>
            <a:r>
              <a:rPr lang="en-US" sz="4600" b="1" smtClean="0"/>
              <a:t>Health Program of Alameda County</a:t>
            </a:r>
          </a:p>
        </p:txBody>
      </p:sp>
      <p:sp>
        <p:nvSpPr>
          <p:cNvPr id="51202" name="Content Placeholder 2"/>
          <p:cNvSpPr>
            <a:spLocks noGrp="1"/>
          </p:cNvSpPr>
          <p:nvPr>
            <p:ph sz="half" idx="2"/>
          </p:nvPr>
        </p:nvSpPr>
        <p:spPr/>
        <p:txBody>
          <a:bodyPr/>
          <a:lstStyle/>
          <a:p>
            <a:pPr marL="273050" indent="-273050" eaLnBrk="1" hangingPunct="1">
              <a:buFont typeface="Wingdings 2" charset="2"/>
              <a:buNone/>
            </a:pPr>
            <a:endParaRPr lang="en-US" smtClean="0"/>
          </a:p>
          <a:p>
            <a:pPr marL="273050" indent="-273050" eaLnBrk="1" hangingPunct="1">
              <a:buFont typeface="Wingdings 2" charset="2"/>
              <a:buChar char=""/>
            </a:pPr>
            <a:endParaRPr lang="en-US" smtClean="0"/>
          </a:p>
        </p:txBody>
      </p:sp>
      <p:pic>
        <p:nvPicPr>
          <p:cNvPr id="51203" name="Picture 6"/>
          <p:cNvPicPr>
            <a:picLocks noChangeAspect="1" noChangeArrowheads="1"/>
          </p:cNvPicPr>
          <p:nvPr/>
        </p:nvPicPr>
        <p:blipFill>
          <a:blip r:embed="rId3"/>
          <a:srcRect/>
          <a:stretch>
            <a:fillRect/>
          </a:stretch>
        </p:blipFill>
        <p:spPr bwMode="auto">
          <a:xfrm>
            <a:off x="125413" y="1109663"/>
            <a:ext cx="4598987" cy="5595937"/>
          </a:xfrm>
          <a:prstGeom prst="rect">
            <a:avLst/>
          </a:prstGeom>
          <a:noFill/>
          <a:ln w="9525">
            <a:noFill/>
            <a:miter lim="800000"/>
            <a:headEnd/>
            <a:tailEnd/>
          </a:ln>
        </p:spPr>
      </p:pic>
      <p:sp>
        <p:nvSpPr>
          <p:cNvPr id="3" name="Rectangle 2"/>
          <p:cNvSpPr/>
          <p:nvPr/>
        </p:nvSpPr>
        <p:spPr>
          <a:xfrm>
            <a:off x="4876800" y="1170087"/>
            <a:ext cx="4033345" cy="4524315"/>
          </a:xfrm>
          <a:prstGeom prst="rect">
            <a:avLst/>
          </a:prstGeom>
        </p:spPr>
        <p:txBody>
          <a:bodyPr>
            <a:spAutoFit/>
          </a:bodyPr>
          <a:lstStyle/>
          <a:p>
            <a:pPr algn="ctr">
              <a:defRPr/>
            </a:pPr>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cs typeface="+mn-cs"/>
              </a:rPr>
              <a:t>HealthPAC</a:t>
            </a:r>
            <a:r>
              <a:rPr lang="en-US" sz="3600" dirty="0">
                <a:ea typeface="+mn-ea"/>
                <a:cs typeface="+mn-cs"/>
              </a:rPr>
              <a:t/>
            </a:r>
            <a:br>
              <a:rPr lang="en-US" sz="3600" dirty="0">
                <a:ea typeface="+mn-ea"/>
                <a:cs typeface="+mn-cs"/>
              </a:rPr>
            </a:br>
            <a:endParaRPr lang="en-US" sz="3600" dirty="0">
              <a:ea typeface="+mn-ea"/>
              <a:cs typeface="+mn-cs"/>
            </a:endParaRPr>
          </a:p>
          <a:p>
            <a:pPr>
              <a:defRPr/>
            </a:pPr>
            <a:r>
              <a:rPr lang="en-US" sz="3600" dirty="0">
                <a:ea typeface="+mn-ea"/>
                <a:cs typeface="+mn-cs"/>
              </a:rPr>
              <a:t>82,000 Members </a:t>
            </a:r>
          </a:p>
          <a:p>
            <a:pPr>
              <a:defRPr/>
            </a:pPr>
            <a:endParaRPr lang="en-US" sz="3600" dirty="0">
              <a:ea typeface="+mn-ea"/>
              <a:cs typeface="+mn-cs"/>
            </a:endParaRPr>
          </a:p>
          <a:p>
            <a:pPr>
              <a:defRPr/>
            </a:pPr>
            <a:r>
              <a:rPr lang="en-US" sz="3600" dirty="0">
                <a:ea typeface="+mn-ea"/>
                <a:cs typeface="+mn-cs"/>
              </a:rPr>
              <a:t>Enroll via:</a:t>
            </a:r>
          </a:p>
          <a:p>
            <a:pPr marL="571500" indent="-571500">
              <a:buFont typeface="Arial" pitchFamily="34" charset="0"/>
              <a:buChar char="•"/>
              <a:defRPr/>
            </a:pPr>
            <a:r>
              <a:rPr lang="en-US" sz="3600" dirty="0">
                <a:ea typeface="+mn-ea"/>
                <a:cs typeface="+mn-cs"/>
              </a:rPr>
              <a:t>Clinics</a:t>
            </a:r>
          </a:p>
          <a:p>
            <a:pPr marL="571500" indent="-571500">
              <a:buFont typeface="Arial" pitchFamily="34" charset="0"/>
              <a:buChar char="•"/>
              <a:defRPr/>
            </a:pPr>
            <a:r>
              <a:rPr lang="en-US" sz="3600" dirty="0">
                <a:ea typeface="+mn-ea"/>
                <a:cs typeface="+mn-cs"/>
              </a:rPr>
              <a:t>ED</a:t>
            </a:r>
          </a:p>
          <a:p>
            <a:pPr marL="571500" indent="-571500">
              <a:buFont typeface="Arial" pitchFamily="34" charset="0"/>
              <a:buChar char="•"/>
              <a:defRPr/>
            </a:pPr>
            <a:r>
              <a:rPr lang="en-US" sz="3600" dirty="0">
                <a:ea typeface="+mn-ea"/>
                <a:cs typeface="+mn-cs"/>
              </a:rPr>
              <a:t>GA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5400" b="1" smtClean="0"/>
              <a:t>HealthPAC Programs</a:t>
            </a:r>
          </a:p>
        </p:txBody>
      </p:sp>
      <p:graphicFrame>
        <p:nvGraphicFramePr>
          <p:cNvPr id="5" name="Diagram 4"/>
          <p:cNvGraphicFramePr/>
          <p:nvPr/>
        </p:nvGraphicFramePr>
        <p:xfrm>
          <a:off x="228600" y="1219200"/>
          <a:ext cx="8686800" cy="513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Left-Up Arrow 8"/>
          <p:cNvSpPr/>
          <p:nvPr/>
        </p:nvSpPr>
        <p:spPr>
          <a:xfrm rot="7044223">
            <a:off x="1878807" y="4436268"/>
            <a:ext cx="850900" cy="84931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2" name="TextBox 9"/>
          <p:cNvSpPr txBox="1">
            <a:spLocks noChangeArrowheads="1"/>
          </p:cNvSpPr>
          <p:nvPr/>
        </p:nvSpPr>
        <p:spPr bwMode="auto">
          <a:xfrm rot="-415767">
            <a:off x="1071563" y="4700588"/>
            <a:ext cx="831850" cy="396875"/>
          </a:xfrm>
          <a:prstGeom prst="rect">
            <a:avLst/>
          </a:prstGeom>
          <a:noFill/>
          <a:ln w="9525">
            <a:noFill/>
            <a:miter lim="800000"/>
            <a:headEnd/>
            <a:tailEnd/>
          </a:ln>
        </p:spPr>
        <p:txBody>
          <a:bodyPr>
            <a:prstTxWarp prst="textNoShape">
              <a:avLst/>
            </a:prstTxWarp>
            <a:spAutoFit/>
          </a:bodyPr>
          <a:lstStyle/>
          <a:p>
            <a:r>
              <a:rPr lang="en-US"/>
              <a:t>LIHP</a:t>
            </a:r>
          </a:p>
        </p:txBody>
      </p:sp>
      <p:sp>
        <p:nvSpPr>
          <p:cNvPr id="53253" name="TextBox 10"/>
          <p:cNvSpPr txBox="1">
            <a:spLocks noChangeArrowheads="1"/>
          </p:cNvSpPr>
          <p:nvPr/>
        </p:nvSpPr>
        <p:spPr bwMode="auto">
          <a:xfrm rot="-645793">
            <a:off x="279400" y="4087813"/>
            <a:ext cx="1541463" cy="396875"/>
          </a:xfrm>
          <a:prstGeom prst="rect">
            <a:avLst/>
          </a:prstGeom>
          <a:noFill/>
          <a:ln w="9525">
            <a:noFill/>
            <a:miter lim="800000"/>
            <a:headEnd/>
            <a:tailEnd/>
          </a:ln>
        </p:spPr>
        <p:txBody>
          <a:bodyPr>
            <a:prstTxWarp prst="textNoShape">
              <a:avLst/>
            </a:prstTxWarp>
            <a:spAutoFit/>
          </a:bodyPr>
          <a:lstStyle/>
          <a:p>
            <a:r>
              <a:rPr lang="en-US"/>
              <a:t>Federal $$</a:t>
            </a:r>
          </a:p>
        </p:txBody>
      </p:sp>
      <p:sp>
        <p:nvSpPr>
          <p:cNvPr id="53254" name="TextBox 12"/>
          <p:cNvSpPr txBox="1">
            <a:spLocks noChangeArrowheads="1"/>
          </p:cNvSpPr>
          <p:nvPr/>
        </p:nvSpPr>
        <p:spPr bwMode="auto">
          <a:xfrm>
            <a:off x="6705600" y="2133600"/>
            <a:ext cx="2133600" cy="1006475"/>
          </a:xfrm>
          <a:prstGeom prst="rect">
            <a:avLst/>
          </a:prstGeom>
          <a:noFill/>
          <a:ln w="9525">
            <a:noFill/>
            <a:miter lim="800000"/>
            <a:headEnd/>
            <a:tailEnd/>
          </a:ln>
        </p:spPr>
        <p:txBody>
          <a:bodyPr>
            <a:prstTxWarp prst="textNoShape">
              <a:avLst/>
            </a:prstTxWarp>
            <a:spAutoFit/>
          </a:bodyPr>
          <a:lstStyle/>
          <a:p>
            <a:r>
              <a:rPr lang="en-US" b="1"/>
              <a:t>County $$ </a:t>
            </a:r>
            <a:br>
              <a:rPr lang="en-US" b="1"/>
            </a:br>
            <a:r>
              <a:rPr lang="en-US" b="1"/>
              <a:t>(no immigration restrictions)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smtClean="0"/>
              <a:t>What Have the Challenges Been?</a:t>
            </a:r>
            <a:br>
              <a:rPr lang="en-US" b="1" smtClean="0"/>
            </a:br>
            <a:r>
              <a:rPr lang="en-US" b="1" smtClean="0"/>
              <a:t>Health Reform and Ryan White</a:t>
            </a:r>
          </a:p>
        </p:txBody>
      </p:sp>
      <p:sp>
        <p:nvSpPr>
          <p:cNvPr id="3" name="Content Placeholder 2"/>
          <p:cNvSpPr>
            <a:spLocks noGrp="1"/>
          </p:cNvSpPr>
          <p:nvPr>
            <p:ph idx="1"/>
          </p:nvPr>
        </p:nvSpPr>
        <p:spPr>
          <a:xfrm>
            <a:off x="457200" y="1600200"/>
            <a:ext cx="4419600" cy="4525963"/>
          </a:xfrm>
        </p:spPr>
        <p:txBody>
          <a:bodyPr/>
          <a:lstStyle/>
          <a:p>
            <a:pPr>
              <a:defRPr/>
            </a:pPr>
            <a:r>
              <a:rPr lang="en-US" dirty="0" smtClean="0">
                <a:ea typeface="+mn-ea"/>
                <a:cs typeface="+mn-cs"/>
              </a:rPr>
              <a:t>Payer of Last Resort- where are the overlaps?</a:t>
            </a:r>
          </a:p>
          <a:p>
            <a:pPr>
              <a:defRPr/>
            </a:pPr>
            <a:r>
              <a:rPr lang="en-US" dirty="0" smtClean="0">
                <a:ea typeface="+mn-ea"/>
                <a:cs typeface="+mn-cs"/>
              </a:rPr>
              <a:t>Formulary Management</a:t>
            </a:r>
          </a:p>
          <a:p>
            <a:pPr>
              <a:defRPr/>
            </a:pPr>
            <a:r>
              <a:rPr lang="en-US" dirty="0" smtClean="0">
                <a:ea typeface="+mn-ea"/>
                <a:cs typeface="+mn-cs"/>
              </a:rPr>
              <a:t>Data and Privacy</a:t>
            </a:r>
          </a:p>
          <a:p>
            <a:pPr>
              <a:defRPr/>
            </a:pPr>
            <a:r>
              <a:rPr lang="en-US" dirty="0" smtClean="0">
                <a:ea typeface="+mn-ea"/>
                <a:cs typeface="+mn-cs"/>
              </a:rPr>
              <a:t>Patient Choice</a:t>
            </a:r>
          </a:p>
          <a:p>
            <a:pPr>
              <a:defRPr/>
            </a:pPr>
            <a:r>
              <a:rPr lang="en-US" dirty="0" smtClean="0">
                <a:ea typeface="+mn-ea"/>
                <a:cs typeface="+mn-cs"/>
              </a:rPr>
              <a:t>Measuring </a:t>
            </a:r>
            <a:r>
              <a:rPr lang="en-US" dirty="0">
                <a:ea typeface="+mn-ea"/>
                <a:cs typeface="+mn-cs"/>
              </a:rPr>
              <a:t>and </a:t>
            </a:r>
            <a:r>
              <a:rPr lang="en-US" dirty="0" smtClean="0">
                <a:ea typeface="+mn-ea"/>
                <a:cs typeface="+mn-cs"/>
              </a:rPr>
              <a:t>Monitoring </a:t>
            </a:r>
            <a:r>
              <a:rPr lang="en-US" dirty="0">
                <a:ea typeface="+mn-ea"/>
                <a:cs typeface="+mn-cs"/>
              </a:rPr>
              <a:t>transition</a:t>
            </a:r>
          </a:p>
          <a:p>
            <a:pPr marL="57150" indent="0">
              <a:buFont typeface="Arial" charset="0"/>
              <a:buNone/>
              <a:defRPr/>
            </a:pPr>
            <a:endParaRPr lang="en-US" dirty="0">
              <a:ea typeface="+mn-ea"/>
              <a:cs typeface="+mn-cs"/>
            </a:endParaRPr>
          </a:p>
          <a:p>
            <a:pPr>
              <a:defRPr/>
            </a:pPr>
            <a:endParaRPr lang="en-US" dirty="0" smtClean="0">
              <a:ea typeface="+mn-ea"/>
              <a:cs typeface="+mn-cs"/>
            </a:endParaRPr>
          </a:p>
          <a:p>
            <a:pPr marL="457200" lvl="1" indent="0">
              <a:buFont typeface="Arial" charset="0"/>
              <a:buNone/>
              <a:defRPr/>
            </a:pPr>
            <a:endParaRPr lang="en-US" dirty="0">
              <a:ea typeface="+mn-ea"/>
            </a:endParaRPr>
          </a:p>
        </p:txBody>
      </p:sp>
      <p:sp>
        <p:nvSpPr>
          <p:cNvPr id="4" name="Slide Number Placeholder 3"/>
          <p:cNvSpPr>
            <a:spLocks noGrp="1"/>
          </p:cNvSpPr>
          <p:nvPr>
            <p:ph type="sldNum" sz="quarter" idx="12"/>
          </p:nvPr>
        </p:nvSpPr>
        <p:spPr/>
        <p:txBody>
          <a:bodyPr/>
          <a:lstStyle/>
          <a:p>
            <a:pPr>
              <a:defRPr/>
            </a:pPr>
            <a:fld id="{D166D653-88AC-4E06-BAA0-765C27256BE1}" type="slidenum">
              <a:rPr lang="en-US" smtClean="0"/>
              <a:pPr>
                <a:defRPr/>
              </a:pPr>
              <a:t>14</a:t>
            </a:fld>
            <a:endParaRPr lang="en-US"/>
          </a:p>
        </p:txBody>
      </p:sp>
      <p:pic>
        <p:nvPicPr>
          <p:cNvPr id="55300" name="Picture 10" descr="C:\Documents and Settings\aweddle\Local Settings\Temporary Internet Files\Content.IE5\2RB3YS07\MC900056195[1].wmf"/>
          <p:cNvPicPr>
            <a:picLocks noGrp="1" noChangeAspect="1" noChangeArrowheads="1"/>
          </p:cNvPicPr>
          <p:nvPr>
            <p:ph sz="half" idx="4294967295"/>
          </p:nvPr>
        </p:nvPicPr>
        <p:blipFill>
          <a:blip r:embed="rId3"/>
          <a:srcRect/>
          <a:stretch>
            <a:fillRect/>
          </a:stretch>
        </p:blipFill>
        <p:spPr>
          <a:xfrm>
            <a:off x="4864100" y="1828800"/>
            <a:ext cx="4279900" cy="46783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04800" y="228600"/>
            <a:ext cx="8382000" cy="609600"/>
          </a:xfrm>
        </p:spPr>
        <p:txBody>
          <a:bodyPr/>
          <a:lstStyle/>
          <a:p>
            <a:r>
              <a:rPr lang="en-US" b="1" smtClean="0"/>
              <a:t>Ryan White, Payer of Last Resort </a:t>
            </a:r>
          </a:p>
        </p:txBody>
      </p:sp>
      <p:sp>
        <p:nvSpPr>
          <p:cNvPr id="57346" name="Rectangle 3"/>
          <p:cNvSpPr>
            <a:spLocks noGrp="1" noChangeArrowheads="1"/>
          </p:cNvSpPr>
          <p:nvPr>
            <p:ph type="body" idx="1"/>
          </p:nvPr>
        </p:nvSpPr>
        <p:spPr>
          <a:xfrm>
            <a:off x="304800" y="990600"/>
            <a:ext cx="8458200" cy="4343400"/>
          </a:xfrm>
        </p:spPr>
        <p:txBody>
          <a:bodyPr/>
          <a:lstStyle/>
          <a:p>
            <a:pPr marL="0" indent="0">
              <a:lnSpc>
                <a:spcPct val="90000"/>
              </a:lnSpc>
              <a:spcBef>
                <a:spcPct val="0"/>
              </a:spcBef>
              <a:spcAft>
                <a:spcPct val="20000"/>
              </a:spcAft>
              <a:buFont typeface="Arial" charset="0"/>
              <a:buNone/>
            </a:pPr>
            <a:r>
              <a:rPr lang="en-US" sz="2400" smtClean="0">
                <a:ea typeface="Times New Roman" charset="0"/>
                <a:cs typeface="Times New Roman" charset="0"/>
              </a:rPr>
              <a:t>Introduced in the 1990 authorization of the CARE Act and is found in Parts A,  B,  C,  and F of the Act </a:t>
            </a:r>
          </a:p>
          <a:p>
            <a:pPr marL="0" indent="0">
              <a:lnSpc>
                <a:spcPct val="90000"/>
              </a:lnSpc>
              <a:spcBef>
                <a:spcPct val="0"/>
              </a:spcBef>
              <a:spcAft>
                <a:spcPct val="20000"/>
              </a:spcAft>
              <a:buFont typeface="Arial" charset="0"/>
              <a:buNone/>
            </a:pPr>
            <a:endParaRPr lang="en-US" sz="2800" i="1" smtClean="0">
              <a:ea typeface="Times New Roman" charset="0"/>
              <a:cs typeface="Times New Roman" charset="0"/>
            </a:endParaRPr>
          </a:p>
          <a:p>
            <a:pPr marL="0" indent="0">
              <a:lnSpc>
                <a:spcPct val="90000"/>
              </a:lnSpc>
              <a:spcBef>
                <a:spcPct val="0"/>
              </a:spcBef>
              <a:spcAft>
                <a:spcPct val="20000"/>
              </a:spcAft>
              <a:buFont typeface="Arial" charset="0"/>
              <a:buNone/>
            </a:pPr>
            <a:r>
              <a:rPr lang="en-US" sz="2800" i="1" smtClean="0">
                <a:ea typeface="Times New Roman" charset="0"/>
                <a:cs typeface="Times New Roman" charset="0"/>
              </a:rPr>
              <a:t>“CARE Act grant funds cannot be used to make payments for any item or service if payment has been made,  or can reasonably be expected to be made,  with respect to that item or service under any State compensation program,  under an insurance policy,  or under any Federal or State health benefits program; or by an entity that provides prepaid health care.”</a:t>
            </a:r>
          </a:p>
        </p:txBody>
      </p:sp>
      <p:sp>
        <p:nvSpPr>
          <p:cNvPr id="57347" name="Rectangle 5"/>
          <p:cNvSpPr>
            <a:spLocks noChangeArrowheads="1"/>
          </p:cNvSpPr>
          <p:nvPr/>
        </p:nvSpPr>
        <p:spPr bwMode="auto">
          <a:xfrm>
            <a:off x="457200" y="762000"/>
            <a:ext cx="8229600" cy="76200"/>
          </a:xfrm>
          <a:prstGeom prst="rect">
            <a:avLst/>
          </a:prstGeom>
          <a:gradFill rotWithShape="0">
            <a:gsLst>
              <a:gs pos="0">
                <a:schemeClr val="accent2"/>
              </a:gs>
              <a:gs pos="100000">
                <a:srgbClr val="00FF00"/>
              </a:gs>
            </a:gsLst>
            <a:lin ang="0" scaled="1"/>
          </a:gra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274638"/>
            <a:ext cx="8686800" cy="1143000"/>
          </a:xfrm>
        </p:spPr>
        <p:txBody>
          <a:bodyPr/>
          <a:lstStyle/>
          <a:p>
            <a:r>
              <a:rPr lang="en-US" b="1" smtClean="0"/>
              <a:t>LIHP and Ryan White</a:t>
            </a:r>
          </a:p>
        </p:txBody>
      </p:sp>
      <p:sp>
        <p:nvSpPr>
          <p:cNvPr id="4" name="Slide Number Placeholder 3"/>
          <p:cNvSpPr>
            <a:spLocks noGrp="1"/>
          </p:cNvSpPr>
          <p:nvPr>
            <p:ph type="sldNum" sz="quarter" idx="12"/>
          </p:nvPr>
        </p:nvSpPr>
        <p:spPr/>
        <p:txBody>
          <a:bodyPr/>
          <a:lstStyle/>
          <a:p>
            <a:pPr>
              <a:defRPr/>
            </a:pPr>
            <a:fld id="{CC9F05BD-A262-4D6D-9CAE-C5F92890E89B}" type="slidenum">
              <a:rPr lang="en-US"/>
              <a:pPr>
                <a:defRPr/>
              </a:pPr>
              <a:t>16</a:t>
            </a:fld>
            <a:endParaRPr lang="en-US"/>
          </a:p>
        </p:txBody>
      </p:sp>
      <p:pic>
        <p:nvPicPr>
          <p:cNvPr id="59395" name="Picture 3" descr="questionman_2"/>
          <p:cNvPicPr>
            <a:picLocks noChangeAspect="1" noChangeArrowheads="1"/>
          </p:cNvPicPr>
          <p:nvPr/>
        </p:nvPicPr>
        <p:blipFill>
          <a:blip r:embed="rId3"/>
          <a:srcRect/>
          <a:stretch>
            <a:fillRect/>
          </a:stretch>
        </p:blipFill>
        <p:spPr bwMode="auto">
          <a:xfrm>
            <a:off x="6858000" y="152400"/>
            <a:ext cx="2057400" cy="1809750"/>
          </a:xfrm>
          <a:prstGeom prst="rect">
            <a:avLst/>
          </a:prstGeom>
          <a:noFill/>
          <a:ln w="9525">
            <a:noFill/>
            <a:miter lim="800000"/>
            <a:headEnd/>
            <a:tailEnd/>
          </a:ln>
        </p:spPr>
      </p:pic>
      <p:sp>
        <p:nvSpPr>
          <p:cNvPr id="3" name="Content Placeholder 2"/>
          <p:cNvSpPr>
            <a:spLocks noGrp="1"/>
          </p:cNvSpPr>
          <p:nvPr>
            <p:ph idx="1"/>
          </p:nvPr>
        </p:nvSpPr>
        <p:spPr>
          <a:xfrm>
            <a:off x="457200" y="1951038"/>
            <a:ext cx="8229600" cy="4525962"/>
          </a:xfrm>
        </p:spPr>
        <p:txBody>
          <a:bodyPr rtlCol="0">
            <a:noAutofit/>
          </a:bodyPr>
          <a:lstStyle/>
          <a:p>
            <a:pPr marL="0" indent="0" eaLnBrk="1" fontAlgn="auto" hangingPunct="1">
              <a:spcBef>
                <a:spcPts val="0"/>
              </a:spcBef>
              <a:spcAft>
                <a:spcPts val="0"/>
              </a:spcAft>
              <a:buFont typeface="Arial" charset="0"/>
              <a:buNone/>
              <a:defRPr/>
            </a:pPr>
            <a:r>
              <a:rPr lang="en-US" sz="2400" b="1" dirty="0" smtClean="0">
                <a:ea typeface="+mn-ea"/>
                <a:cs typeface="+mn-cs"/>
              </a:rPr>
              <a:t>Decision:  July 2011 HRSA/HAB determined LIHP counts as a payer for all services it covers.</a:t>
            </a:r>
          </a:p>
          <a:p>
            <a:pPr marL="0" indent="0" eaLnBrk="1" fontAlgn="auto" hangingPunct="1">
              <a:spcBef>
                <a:spcPts val="0"/>
              </a:spcBef>
              <a:spcAft>
                <a:spcPts val="0"/>
              </a:spcAft>
              <a:buFont typeface="Arial" charset="0"/>
              <a:buNone/>
              <a:defRPr/>
            </a:pPr>
            <a:endParaRPr lang="en-US" sz="1000" b="1" dirty="0" smtClean="0">
              <a:ea typeface="+mn-ea"/>
              <a:cs typeface="+mn-cs"/>
            </a:endParaRPr>
          </a:p>
          <a:p>
            <a:pPr marL="0" indent="0" eaLnBrk="1" fontAlgn="auto" hangingPunct="1">
              <a:spcBef>
                <a:spcPts val="0"/>
              </a:spcBef>
              <a:spcAft>
                <a:spcPts val="0"/>
              </a:spcAft>
              <a:buFont typeface="Arial" pitchFamily="34" charset="0"/>
              <a:buNone/>
              <a:defRPr/>
            </a:pPr>
            <a:r>
              <a:rPr lang="en-US" sz="2400" b="1" dirty="0" smtClean="0">
                <a:ea typeface="+mn-ea"/>
                <a:cs typeface="+mn-cs"/>
              </a:rPr>
              <a:t>Ryan White clients who are eligible for the LIHP must be enrolled in LIHP and are no longer eligible for ADAP and other primary care assoc. services that are covered by LIHP.</a:t>
            </a:r>
          </a:p>
          <a:p>
            <a:pPr marL="0" eaLnBrk="1" fontAlgn="auto" hangingPunct="1">
              <a:spcBef>
                <a:spcPts val="0"/>
              </a:spcBef>
              <a:spcAft>
                <a:spcPts val="0"/>
              </a:spcAft>
              <a:buFont typeface="Arial" pitchFamily="34" charset="0"/>
              <a:buChar char="•"/>
              <a:defRPr/>
            </a:pPr>
            <a:endParaRPr lang="en-US" sz="1000" b="1" dirty="0" smtClean="0">
              <a:ea typeface="+mn-ea"/>
              <a:cs typeface="+mn-cs"/>
            </a:endParaRPr>
          </a:p>
          <a:p>
            <a:pPr marL="0" indent="0" eaLnBrk="1" fontAlgn="auto" hangingPunct="1">
              <a:spcBef>
                <a:spcPts val="0"/>
              </a:spcBef>
              <a:spcAft>
                <a:spcPts val="0"/>
              </a:spcAft>
              <a:buFont typeface="Arial" charset="0"/>
              <a:buNone/>
              <a:defRPr/>
            </a:pPr>
            <a:r>
              <a:rPr lang="en-US" sz="2400" b="1" dirty="0" smtClean="0">
                <a:ea typeface="+mn-ea"/>
                <a:cs typeface="+mn-cs"/>
              </a:rPr>
              <a:t>Aftermath in CA:  </a:t>
            </a:r>
          </a:p>
          <a:p>
            <a:pPr lvl="1" eaLnBrk="1" fontAlgn="auto" hangingPunct="1">
              <a:spcBef>
                <a:spcPts val="0"/>
              </a:spcBef>
              <a:spcAft>
                <a:spcPts val="0"/>
              </a:spcAft>
              <a:buFont typeface="Arial" pitchFamily="34" charset="0"/>
              <a:buChar char="•"/>
              <a:defRPr/>
            </a:pPr>
            <a:r>
              <a:rPr lang="en-US" sz="2400" b="1" dirty="0" smtClean="0">
                <a:ea typeface="+mn-ea"/>
              </a:rPr>
              <a:t>LIHPs assume financial responsibility for Ryan White funded services for eligible clients </a:t>
            </a:r>
          </a:p>
          <a:p>
            <a:pPr lvl="1" eaLnBrk="1" fontAlgn="auto" hangingPunct="1">
              <a:spcBef>
                <a:spcPts val="0"/>
              </a:spcBef>
              <a:spcAft>
                <a:spcPts val="0"/>
              </a:spcAft>
              <a:buFont typeface="Arial" pitchFamily="34" charset="0"/>
              <a:buChar char="•"/>
              <a:defRPr/>
            </a:pPr>
            <a:r>
              <a:rPr lang="en-US" sz="2400" b="1" dirty="0" smtClean="0">
                <a:ea typeface="+mn-ea"/>
              </a:rPr>
              <a:t>A direct cost shift from the State/federal government to counties, drug cost by far the biggest hit…..</a:t>
            </a:r>
          </a:p>
          <a:p>
            <a:pPr lvl="1" eaLnBrk="1" fontAlgn="auto" hangingPunct="1">
              <a:spcBef>
                <a:spcPts val="0"/>
              </a:spcBef>
              <a:spcAft>
                <a:spcPts val="0"/>
              </a:spcAft>
              <a:buFont typeface="Arial" pitchFamily="34" charset="0"/>
              <a:buChar char="•"/>
              <a:defRPr/>
            </a:pPr>
            <a:r>
              <a:rPr lang="en-US" sz="2400" b="1" dirty="0" smtClean="0">
                <a:ea typeface="+mn-ea"/>
              </a:rPr>
              <a:t>Continuity of care concerns for Ryan White clients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0"/>
            <a:ext cx="8229600" cy="762000"/>
          </a:xfrm>
        </p:spPr>
        <p:txBody>
          <a:bodyPr/>
          <a:lstStyle/>
          <a:p>
            <a:r>
              <a:rPr lang="en-US" b="1" smtClean="0"/>
              <a:t>Determining the Overlaps</a:t>
            </a:r>
          </a:p>
        </p:txBody>
      </p:sp>
      <p:sp>
        <p:nvSpPr>
          <p:cNvPr id="4" name="Slide Number Placeholder 3"/>
          <p:cNvSpPr>
            <a:spLocks noGrp="1"/>
          </p:cNvSpPr>
          <p:nvPr>
            <p:ph type="sldNum" sz="quarter" idx="12"/>
          </p:nvPr>
        </p:nvSpPr>
        <p:spPr/>
        <p:txBody>
          <a:bodyPr/>
          <a:lstStyle/>
          <a:p>
            <a:pPr>
              <a:defRPr/>
            </a:pPr>
            <a:fld id="{70B568A5-D28A-4468-A741-DB293EEB7E9C}" type="slidenum">
              <a:rPr lang="en-US" smtClean="0"/>
              <a:pPr>
                <a:defRPr/>
              </a:pPr>
              <a:t>17</a:t>
            </a:fld>
            <a:endParaRPr lang="en-US"/>
          </a:p>
        </p:txBody>
      </p:sp>
      <p:pic>
        <p:nvPicPr>
          <p:cNvPr id="61443" name="Picture 1"/>
          <p:cNvPicPr>
            <a:picLocks noGrp="1" noChangeAspect="1" noChangeArrowheads="1"/>
          </p:cNvPicPr>
          <p:nvPr>
            <p:ph idx="1"/>
          </p:nvPr>
        </p:nvPicPr>
        <p:blipFill>
          <a:blip r:embed="rId3"/>
          <a:srcRect/>
          <a:stretch>
            <a:fillRect/>
          </a:stretch>
        </p:blipFill>
        <p:spPr>
          <a:xfrm>
            <a:off x="228600" y="685800"/>
            <a:ext cx="9448800" cy="6083300"/>
          </a:xfrm>
        </p:spPr>
      </p:pic>
      <p:sp>
        <p:nvSpPr>
          <p:cNvPr id="61444" name="TextBox 7"/>
          <p:cNvSpPr txBox="1">
            <a:spLocks noChangeArrowheads="1"/>
          </p:cNvSpPr>
          <p:nvPr/>
        </p:nvSpPr>
        <p:spPr bwMode="auto">
          <a:xfrm>
            <a:off x="762000" y="685800"/>
            <a:ext cx="6858000" cy="396875"/>
          </a:xfrm>
          <a:prstGeom prst="rect">
            <a:avLst/>
          </a:prstGeom>
          <a:solidFill>
            <a:schemeClr val="bg1"/>
          </a:solidFill>
          <a:ln w="9525">
            <a:noFill/>
            <a:miter lim="800000"/>
            <a:headEnd/>
            <a:tailEnd/>
          </a:ln>
        </p:spPr>
        <p:txBody>
          <a:bodyPr>
            <a:prstTxWarp prst="textNoShape">
              <a:avLst/>
            </a:prstTxWarp>
            <a:spAutoFit/>
          </a:bodyPr>
          <a:lstStyle/>
          <a:p>
            <a:r>
              <a:rPr lang="en-US" b="1"/>
              <a:t>Oakland EMA/HealthPAC Service Coverage Crosswalk.</a:t>
            </a:r>
          </a:p>
        </p:txBody>
      </p:sp>
      <p:sp>
        <p:nvSpPr>
          <p:cNvPr id="61445" name="TextBox 8"/>
          <p:cNvSpPr txBox="1">
            <a:spLocks noChangeArrowheads="1"/>
          </p:cNvSpPr>
          <p:nvPr/>
        </p:nvSpPr>
        <p:spPr bwMode="auto">
          <a:xfrm rot="-1694068">
            <a:off x="228600" y="2851150"/>
            <a:ext cx="8978900" cy="519113"/>
          </a:xfrm>
          <a:prstGeom prst="rect">
            <a:avLst/>
          </a:prstGeom>
          <a:solidFill>
            <a:schemeClr val="bg2"/>
          </a:solidFill>
          <a:ln w="9525">
            <a:noFill/>
            <a:miter lim="800000"/>
            <a:headEnd/>
            <a:tailEnd/>
          </a:ln>
        </p:spPr>
        <p:txBody>
          <a:bodyPr>
            <a:prstTxWarp prst="textNoShape">
              <a:avLst/>
            </a:prstTxWarp>
            <a:spAutoFit/>
          </a:bodyPr>
          <a:lstStyle/>
          <a:p>
            <a:r>
              <a:rPr lang="en-US" sz="2800"/>
              <a:t>Let’s go to the full-size document on screen……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274638"/>
            <a:ext cx="9144000" cy="1143000"/>
          </a:xfrm>
        </p:spPr>
        <p:txBody>
          <a:bodyPr/>
          <a:lstStyle/>
          <a:p>
            <a:r>
              <a:rPr lang="en-US" b="1" smtClean="0"/>
              <a:t>How Does this Compare to Your Area?</a:t>
            </a:r>
          </a:p>
        </p:txBody>
      </p:sp>
      <p:sp>
        <p:nvSpPr>
          <p:cNvPr id="31747" name="Content Placeholder 2"/>
          <p:cNvSpPr>
            <a:spLocks noGrp="1"/>
          </p:cNvSpPr>
          <p:nvPr>
            <p:ph idx="1"/>
          </p:nvPr>
        </p:nvSpPr>
        <p:spPr>
          <a:xfrm>
            <a:off x="381000" y="1524000"/>
            <a:ext cx="8229600" cy="4525963"/>
          </a:xfrm>
        </p:spPr>
        <p:txBody>
          <a:bodyPr/>
          <a:lstStyle/>
          <a:p>
            <a:pPr>
              <a:defRPr/>
            </a:pPr>
            <a:r>
              <a:rPr lang="en-US" dirty="0" smtClean="0">
                <a:ea typeface="+mn-ea"/>
                <a:cs typeface="+mn-cs"/>
              </a:rPr>
              <a:t>What services are currently covered by RWP?</a:t>
            </a:r>
          </a:p>
          <a:p>
            <a:pPr marL="0" indent="0">
              <a:buFont typeface="Arial" charset="0"/>
              <a:buNone/>
              <a:defRPr/>
            </a:pPr>
            <a:endParaRPr lang="en-US" dirty="0" smtClean="0">
              <a:ea typeface="+mn-ea"/>
              <a:cs typeface="+mn-cs"/>
            </a:endParaRPr>
          </a:p>
          <a:p>
            <a:pPr>
              <a:defRPr/>
            </a:pPr>
            <a:r>
              <a:rPr lang="en-US" dirty="0" smtClean="0">
                <a:ea typeface="+mn-ea"/>
                <a:cs typeface="+mn-cs"/>
              </a:rPr>
              <a:t>Which are essential health benefits and likely to violate payer of last resort provisions?</a:t>
            </a:r>
          </a:p>
          <a:p>
            <a:pPr>
              <a:defRPr/>
            </a:pPr>
            <a:endParaRPr lang="en-US" dirty="0" smtClean="0">
              <a:ea typeface="+mn-ea"/>
              <a:cs typeface="+mn-cs"/>
            </a:endParaRPr>
          </a:p>
          <a:p>
            <a:pPr>
              <a:defRPr/>
            </a:pPr>
            <a:r>
              <a:rPr lang="en-US" dirty="0" smtClean="0">
                <a:ea typeface="+mn-ea"/>
                <a:cs typeface="+mn-cs"/>
              </a:rPr>
              <a:t>How will this issue change your continuum of services, if PLR stays as a provision of the RW legislation?</a:t>
            </a:r>
          </a:p>
        </p:txBody>
      </p:sp>
      <p:sp>
        <p:nvSpPr>
          <p:cNvPr id="4" name="Slide Number Placeholder 3"/>
          <p:cNvSpPr>
            <a:spLocks noGrp="1"/>
          </p:cNvSpPr>
          <p:nvPr>
            <p:ph type="sldNum" sz="quarter" idx="12"/>
          </p:nvPr>
        </p:nvSpPr>
        <p:spPr/>
        <p:txBody>
          <a:bodyPr/>
          <a:lstStyle/>
          <a:p>
            <a:pPr>
              <a:defRPr/>
            </a:pPr>
            <a:fld id="{DB62391C-B2CC-424C-BD8A-582951B5566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274638"/>
            <a:ext cx="8229600" cy="885825"/>
          </a:xfrm>
        </p:spPr>
        <p:txBody>
          <a:bodyPr/>
          <a:lstStyle/>
          <a:p>
            <a:r>
              <a:rPr lang="en-US" b="1" smtClean="0"/>
              <a:t>Can the CARE Act Program </a:t>
            </a:r>
            <a:br>
              <a:rPr lang="en-US" b="1" smtClean="0"/>
            </a:br>
            <a:r>
              <a:rPr lang="en-US" b="1" smtClean="0"/>
              <a:t>survive politically  as…….</a:t>
            </a:r>
          </a:p>
        </p:txBody>
      </p:sp>
      <p:sp>
        <p:nvSpPr>
          <p:cNvPr id="4" name="Slide Number Placeholder 3"/>
          <p:cNvSpPr>
            <a:spLocks noGrp="1"/>
          </p:cNvSpPr>
          <p:nvPr>
            <p:ph type="sldNum" sz="quarter" idx="12"/>
          </p:nvPr>
        </p:nvSpPr>
        <p:spPr/>
        <p:txBody>
          <a:bodyPr/>
          <a:lstStyle/>
          <a:p>
            <a:pPr>
              <a:defRPr/>
            </a:pPr>
            <a:fld id="{8D1AD76C-99F7-4005-A4AA-57E5C66E6A59}" type="slidenum">
              <a:rPr lang="en-US" smtClean="0"/>
              <a:pPr>
                <a:defRPr/>
              </a:pPr>
              <a:t>19</a:t>
            </a:fld>
            <a:endParaRPr lang="en-US"/>
          </a:p>
        </p:txBody>
      </p:sp>
      <p:pic>
        <p:nvPicPr>
          <p:cNvPr id="6" name="Picture 5"/>
          <p:cNvPicPr>
            <a:picLocks noChangeAspect="1"/>
          </p:cNvPicPr>
          <p:nvPr/>
        </p:nvPicPr>
        <p:blipFill>
          <a:blip r:embed="rId3"/>
          <a:srcRect/>
          <a:stretch>
            <a:fillRect/>
          </a:stretch>
        </p:blipFill>
        <p:spPr bwMode="auto">
          <a:xfrm>
            <a:off x="3124200" y="1295400"/>
            <a:ext cx="6016625" cy="3182938"/>
          </a:xfrm>
          <a:prstGeom prst="rect">
            <a:avLst/>
          </a:prstGeom>
          <a:noFill/>
          <a:ln w="9525">
            <a:noFill/>
            <a:miter lim="800000"/>
            <a:headEnd/>
            <a:tailEnd/>
          </a:ln>
        </p:spPr>
      </p:pic>
      <p:pic>
        <p:nvPicPr>
          <p:cNvPr id="5" name="Content Placeholder 4"/>
          <p:cNvPicPr>
            <a:picLocks noGrp="1" noChangeAspect="1"/>
          </p:cNvPicPr>
          <p:nvPr>
            <p:ph idx="1"/>
          </p:nvPr>
        </p:nvPicPr>
        <p:blipFill>
          <a:blip r:embed="rId4"/>
          <a:srcRect/>
          <a:stretch>
            <a:fillRect/>
          </a:stretch>
        </p:blipFill>
        <p:spPr>
          <a:xfrm>
            <a:off x="0" y="3605213"/>
            <a:ext cx="3810000" cy="3252787"/>
          </a:xfrm>
        </p:spPr>
      </p:pic>
      <p:pic>
        <p:nvPicPr>
          <p:cNvPr id="7" name="Picture 6"/>
          <p:cNvPicPr>
            <a:picLocks noChangeAspect="1"/>
          </p:cNvPicPr>
          <p:nvPr/>
        </p:nvPicPr>
        <p:blipFill>
          <a:blip r:embed="rId5"/>
          <a:srcRect/>
          <a:stretch>
            <a:fillRect/>
          </a:stretch>
        </p:blipFill>
        <p:spPr bwMode="auto">
          <a:xfrm>
            <a:off x="6705600" y="4429125"/>
            <a:ext cx="2076450" cy="220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6000" b="1" smtClean="0"/>
              <a:t>Agenda</a:t>
            </a:r>
            <a:endParaRPr lang="en-US" b="1" smtClean="0"/>
          </a:p>
        </p:txBody>
      </p:sp>
      <p:sp>
        <p:nvSpPr>
          <p:cNvPr id="30722" name="Content Placeholder 2"/>
          <p:cNvSpPr>
            <a:spLocks noGrp="1"/>
          </p:cNvSpPr>
          <p:nvPr>
            <p:ph idx="1"/>
          </p:nvPr>
        </p:nvSpPr>
        <p:spPr/>
        <p:txBody>
          <a:bodyPr/>
          <a:lstStyle/>
          <a:p>
            <a:r>
              <a:rPr lang="en-US" smtClean="0"/>
              <a:t>Brief update on Health Reform implementation</a:t>
            </a:r>
          </a:p>
          <a:p>
            <a:r>
              <a:rPr lang="en-US" smtClean="0"/>
              <a:t>Description of California waiver and challenges uncovered:</a:t>
            </a:r>
          </a:p>
          <a:p>
            <a:pPr lvl="1"/>
            <a:r>
              <a:rPr lang="en-US" smtClean="0"/>
              <a:t>Conflict with RWP Payer of Last Resort</a:t>
            </a:r>
          </a:p>
          <a:p>
            <a:pPr lvl="1"/>
            <a:r>
              <a:rPr lang="en-US" smtClean="0"/>
              <a:t>Confusion among patients, providers</a:t>
            </a:r>
          </a:p>
          <a:p>
            <a:pPr lvl="1"/>
            <a:r>
              <a:rPr lang="en-US" smtClean="0"/>
              <a:t>Formulary and drug costs</a:t>
            </a:r>
          </a:p>
          <a:p>
            <a:pPr lvl="1"/>
            <a:r>
              <a:rPr lang="en-US" smtClean="0"/>
              <a:t>Data sharing, confidentiality and transition</a:t>
            </a:r>
          </a:p>
          <a:p>
            <a:endParaRPr lang="en-US" smtClean="0"/>
          </a:p>
        </p:txBody>
      </p:sp>
      <p:sp>
        <p:nvSpPr>
          <p:cNvPr id="4" name="Slide Number Placeholder 3"/>
          <p:cNvSpPr>
            <a:spLocks noGrp="1"/>
          </p:cNvSpPr>
          <p:nvPr>
            <p:ph type="sldNum" sz="quarter" idx="12"/>
          </p:nvPr>
        </p:nvSpPr>
        <p:spPr/>
        <p:txBody>
          <a:bodyPr/>
          <a:lstStyle/>
          <a:p>
            <a:pPr>
              <a:defRPr/>
            </a:pPr>
            <a:fld id="{876FA97F-1753-40D0-9494-A5F44060E4F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5400" b="1" smtClean="0"/>
              <a:t>ADAP and Drug Coverage</a:t>
            </a:r>
          </a:p>
        </p:txBody>
      </p:sp>
      <p:sp>
        <p:nvSpPr>
          <p:cNvPr id="67586" name="Content Placeholder 4"/>
          <p:cNvSpPr>
            <a:spLocks noGrp="1"/>
          </p:cNvSpPr>
          <p:nvPr>
            <p:ph idx="1"/>
          </p:nvPr>
        </p:nvSpPr>
        <p:spPr>
          <a:xfrm>
            <a:off x="457200" y="1600200"/>
            <a:ext cx="4419600" cy="4648200"/>
          </a:xfrm>
        </p:spPr>
        <p:txBody>
          <a:bodyPr/>
          <a:lstStyle/>
          <a:p>
            <a:r>
              <a:rPr lang="en-US" smtClean="0"/>
              <a:t>Enrollment in LIHP requires ADAP termination</a:t>
            </a:r>
          </a:p>
          <a:p>
            <a:r>
              <a:rPr lang="en-US" smtClean="0"/>
              <a:t>Cost shifts to County</a:t>
            </a:r>
          </a:p>
          <a:p>
            <a:r>
              <a:rPr lang="en-US" smtClean="0"/>
              <a:t>No rebate deals – 600 pts = $6.3 million in our county</a:t>
            </a:r>
          </a:p>
          <a:p>
            <a:r>
              <a:rPr lang="en-US" smtClean="0"/>
              <a:t>Difficulty of reaching pts to alert them.</a:t>
            </a:r>
          </a:p>
        </p:txBody>
      </p:sp>
      <p:sp>
        <p:nvSpPr>
          <p:cNvPr id="4" name="Slide Number Placeholder 3"/>
          <p:cNvSpPr>
            <a:spLocks noGrp="1"/>
          </p:cNvSpPr>
          <p:nvPr>
            <p:ph type="sldNum" sz="quarter" idx="12"/>
          </p:nvPr>
        </p:nvSpPr>
        <p:spPr/>
        <p:txBody>
          <a:bodyPr/>
          <a:lstStyle/>
          <a:p>
            <a:pPr>
              <a:defRPr/>
            </a:pPr>
            <a:fld id="{90FA1EC8-7966-48E5-999B-D5C3D74951C8}" type="slidenum">
              <a:rPr lang="en-US" smtClean="0"/>
              <a:pPr>
                <a:defRPr/>
              </a:pPr>
              <a:t>20</a:t>
            </a:fld>
            <a:endParaRPr lang="en-US"/>
          </a:p>
        </p:txBody>
      </p:sp>
      <p:pic>
        <p:nvPicPr>
          <p:cNvPr id="67588" name="Picture 7" descr="newhealthliteracy"/>
          <p:cNvPicPr>
            <a:picLocks noGrp="1" noChangeAspect="1" noChangeArrowheads="1"/>
          </p:cNvPicPr>
          <p:nvPr>
            <p:ph sz="half" idx="4294967295"/>
          </p:nvPr>
        </p:nvPicPr>
        <p:blipFill>
          <a:blip r:embed="rId3"/>
          <a:srcRect/>
          <a:stretch>
            <a:fillRect/>
          </a:stretch>
        </p:blipFill>
        <p:spPr>
          <a:xfrm>
            <a:off x="5029200" y="1447800"/>
            <a:ext cx="4038600" cy="474503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5"/>
          <p:cNvSpPr>
            <a:spLocks noGrp="1"/>
          </p:cNvSpPr>
          <p:nvPr>
            <p:ph type="title"/>
          </p:nvPr>
        </p:nvSpPr>
        <p:spPr/>
        <p:txBody>
          <a:bodyPr/>
          <a:lstStyle/>
          <a:p>
            <a:r>
              <a:rPr lang="en-US" sz="6000" b="1" smtClean="0"/>
              <a:t>Who Pays?</a:t>
            </a:r>
          </a:p>
        </p:txBody>
      </p:sp>
      <p:sp>
        <p:nvSpPr>
          <p:cNvPr id="7" name="Content Placeholder 6"/>
          <p:cNvSpPr>
            <a:spLocks noGrp="1"/>
          </p:cNvSpPr>
          <p:nvPr>
            <p:ph idx="1"/>
          </p:nvPr>
        </p:nvSpPr>
        <p:spPr>
          <a:xfrm>
            <a:off x="457200" y="1798638"/>
            <a:ext cx="8229600" cy="4525962"/>
          </a:xfrm>
        </p:spPr>
        <p:txBody>
          <a:bodyPr/>
          <a:lstStyle/>
          <a:p>
            <a:pPr marL="0" indent="0">
              <a:buFont typeface="Arial" charset="0"/>
              <a:buNone/>
              <a:defRPr/>
            </a:pPr>
            <a:r>
              <a:rPr lang="en-US" b="1" dirty="0" smtClean="0">
                <a:ea typeface="+mn-ea"/>
                <a:cs typeface="+mn-cs"/>
              </a:rPr>
              <a:t>Since the 8/1/2012 </a:t>
            </a:r>
            <a:r>
              <a:rPr lang="en-US" b="1" dirty="0" err="1" smtClean="0">
                <a:ea typeface="+mn-ea"/>
                <a:cs typeface="+mn-cs"/>
              </a:rPr>
              <a:t>HealthPAC</a:t>
            </a:r>
            <a:r>
              <a:rPr lang="en-US" b="1" dirty="0" smtClean="0">
                <a:ea typeface="+mn-ea"/>
                <a:cs typeface="+mn-cs"/>
              </a:rPr>
              <a:t> HIV Program start-up thru 10/27/12:</a:t>
            </a:r>
            <a:endParaRPr lang="en-US" dirty="0" smtClean="0">
              <a:ea typeface="+mn-ea"/>
              <a:cs typeface="+mn-cs"/>
            </a:endParaRPr>
          </a:p>
          <a:p>
            <a:pPr>
              <a:defRPr/>
            </a:pPr>
            <a:r>
              <a:rPr lang="en-US" dirty="0" smtClean="0">
                <a:ea typeface="+mn-ea"/>
                <a:cs typeface="+mn-cs"/>
              </a:rPr>
              <a:t> 25 patients</a:t>
            </a:r>
          </a:p>
          <a:p>
            <a:pPr>
              <a:defRPr/>
            </a:pPr>
            <a:r>
              <a:rPr lang="en-US" dirty="0" smtClean="0">
                <a:ea typeface="+mn-ea"/>
                <a:cs typeface="+mn-cs"/>
              </a:rPr>
              <a:t>114 prescriptions for 48 different medications</a:t>
            </a:r>
          </a:p>
          <a:p>
            <a:pPr>
              <a:defRPr/>
            </a:pPr>
            <a:r>
              <a:rPr lang="en-US" dirty="0" smtClean="0">
                <a:ea typeface="+mn-ea"/>
                <a:cs typeface="+mn-cs"/>
              </a:rPr>
              <a:t>69 ARVs </a:t>
            </a:r>
            <a:r>
              <a:rPr lang="en-US" dirty="0" err="1" smtClean="0">
                <a:ea typeface="+mn-ea"/>
                <a:cs typeface="+mn-cs"/>
              </a:rPr>
              <a:t>Rxs</a:t>
            </a:r>
            <a:r>
              <a:rPr lang="en-US" dirty="0" smtClean="0">
                <a:ea typeface="+mn-ea"/>
                <a:cs typeface="+mn-cs"/>
              </a:rPr>
              <a:t> (60% of all meds dispensed)</a:t>
            </a:r>
          </a:p>
          <a:p>
            <a:pPr marL="0" indent="0">
              <a:buFont typeface="Arial" charset="0"/>
              <a:buNone/>
              <a:defRPr/>
            </a:pPr>
            <a:endParaRPr lang="en-US" dirty="0">
              <a:ea typeface="+mn-ea"/>
              <a:cs typeface="+mn-cs"/>
            </a:endParaRPr>
          </a:p>
          <a:p>
            <a:pPr marL="0" indent="0">
              <a:buFont typeface="Arial" charset="0"/>
              <a:buNone/>
              <a:defRPr/>
            </a:pPr>
            <a:r>
              <a:rPr lang="en-US" dirty="0" smtClean="0">
                <a:ea typeface="+mn-ea"/>
                <a:cs typeface="+mn-cs"/>
              </a:rPr>
              <a:t>Total cost: $36,265 </a:t>
            </a:r>
            <a:r>
              <a:rPr lang="en-US" b="1" dirty="0" smtClean="0">
                <a:ea typeface="+mn-ea"/>
                <a:cs typeface="+mn-cs"/>
              </a:rPr>
              <a:t>(</a:t>
            </a:r>
            <a:r>
              <a:rPr lang="en-US" b="1" i="1" dirty="0" smtClean="0">
                <a:ea typeface="+mn-ea"/>
                <a:cs typeface="+mn-cs"/>
              </a:rPr>
              <a:t>98% attributed to ARVs Rx</a:t>
            </a:r>
            <a:r>
              <a:rPr lang="en-US" i="1" dirty="0" smtClean="0">
                <a:ea typeface="+mn-ea"/>
                <a:cs typeface="+mn-cs"/>
              </a:rPr>
              <a:t>)</a:t>
            </a:r>
            <a:endParaRPr lang="en-US" dirty="0" smtClean="0">
              <a:ea typeface="+mn-ea"/>
              <a:cs typeface="+mn-cs"/>
            </a:endParaRPr>
          </a:p>
          <a:p>
            <a:pPr>
              <a:defRPr/>
            </a:pPr>
            <a:endParaRPr lang="en-US" dirty="0">
              <a:ea typeface="+mn-ea"/>
              <a:cs typeface="+mn-cs"/>
            </a:endParaRPr>
          </a:p>
        </p:txBody>
      </p:sp>
      <p:sp>
        <p:nvSpPr>
          <p:cNvPr id="5" name="Slide Number Placeholder 4"/>
          <p:cNvSpPr>
            <a:spLocks noGrp="1"/>
          </p:cNvSpPr>
          <p:nvPr>
            <p:ph type="sldNum" sz="quarter" idx="12"/>
          </p:nvPr>
        </p:nvSpPr>
        <p:spPr/>
        <p:txBody>
          <a:bodyPr/>
          <a:lstStyle/>
          <a:p>
            <a:pPr>
              <a:defRPr/>
            </a:pPr>
            <a:fld id="{706158F6-90CE-43AE-AD9C-29F8FA71759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10" descr="scale6"/>
          <p:cNvPicPr>
            <a:picLocks noChangeAspect="1" noChangeArrowheads="1"/>
          </p:cNvPicPr>
          <p:nvPr/>
        </p:nvPicPr>
        <p:blipFill>
          <a:blip r:embed="rId3">
            <a:extLst/>
          </a:blip>
          <a:srcRect/>
          <a:stretch>
            <a:fillRect/>
          </a:stretch>
        </p:blipFill>
        <p:spPr bwMode="auto">
          <a:xfrm rot="10800000">
            <a:off x="1424151" y="762000"/>
            <a:ext cx="6553200" cy="5693895"/>
          </a:xfrm>
          <a:prstGeom prst="rect">
            <a:avLst/>
          </a:prstGeom>
          <a:noFill/>
          <a:ln>
            <a:noFill/>
          </a:ln>
          <a:effectLst/>
          <a:scene3d>
            <a:camera prst="orthographicFront">
              <a:rot lat="0" lon="0" rev="0"/>
            </a:camera>
            <a:lightRig rig="chilly" dir="t">
              <a:rot lat="0" lon="0" rev="18480000"/>
            </a:lightRig>
          </a:scene3d>
          <a:sp3d prstMaterial="clear">
            <a:bevelT h="63500"/>
          </a:sp3d>
          <a:extLst/>
        </p:spPr>
      </p:pic>
      <p:sp>
        <p:nvSpPr>
          <p:cNvPr id="71682" name="Title 1"/>
          <p:cNvSpPr>
            <a:spLocks noGrp="1"/>
          </p:cNvSpPr>
          <p:nvPr>
            <p:ph type="title"/>
          </p:nvPr>
        </p:nvSpPr>
        <p:spPr/>
        <p:txBody>
          <a:bodyPr/>
          <a:lstStyle/>
          <a:p>
            <a:r>
              <a:rPr lang="en-US" sz="5400" b="1" smtClean="0"/>
              <a:t>Formulary Ethics </a:t>
            </a:r>
            <a:br>
              <a:rPr lang="en-US" sz="5400" b="1" smtClean="0"/>
            </a:br>
            <a:r>
              <a:rPr lang="en-US" sz="5400" b="1" smtClean="0"/>
              <a:t>A Mini Debate</a:t>
            </a:r>
          </a:p>
        </p:txBody>
      </p:sp>
      <p:sp>
        <p:nvSpPr>
          <p:cNvPr id="71683" name="Content Placeholder 2"/>
          <p:cNvSpPr>
            <a:spLocks noGrp="1"/>
          </p:cNvSpPr>
          <p:nvPr>
            <p:ph idx="1"/>
          </p:nvPr>
        </p:nvSpPr>
        <p:spPr>
          <a:xfrm>
            <a:off x="457200" y="1951038"/>
            <a:ext cx="8229600" cy="4525962"/>
          </a:xfrm>
        </p:spPr>
        <p:txBody>
          <a:bodyPr/>
          <a:lstStyle/>
          <a:p>
            <a:pPr marL="0" indent="0">
              <a:buFont typeface="Arial" charset="0"/>
              <a:buNone/>
            </a:pPr>
            <a:r>
              <a:rPr lang="en-US" sz="2800" b="1" smtClean="0"/>
              <a:t>Should the LIHP pay for all meds that were on ADAP?</a:t>
            </a:r>
          </a:p>
        </p:txBody>
      </p:sp>
      <p:sp>
        <p:nvSpPr>
          <p:cNvPr id="5" name="Slide Number Placeholder 4"/>
          <p:cNvSpPr>
            <a:spLocks noGrp="1"/>
          </p:cNvSpPr>
          <p:nvPr>
            <p:ph type="sldNum" sz="quarter" idx="12"/>
          </p:nvPr>
        </p:nvSpPr>
        <p:spPr/>
        <p:txBody>
          <a:bodyPr/>
          <a:lstStyle/>
          <a:p>
            <a:pPr>
              <a:defRPr/>
            </a:pPr>
            <a:fld id="{E32EBB4B-F0FB-4079-8768-3EDFF4B9E591}" type="slidenum">
              <a:rPr lang="en-US" smtClean="0"/>
              <a:pPr>
                <a:defRPr/>
              </a:pPr>
              <a:t>22</a:t>
            </a:fld>
            <a:endParaRPr lang="en-US" dirty="0"/>
          </a:p>
        </p:txBody>
      </p:sp>
      <p:sp>
        <p:nvSpPr>
          <p:cNvPr id="71685" name="Text Placeholder 5"/>
          <p:cNvSpPr>
            <a:spLocks noGrp="1"/>
          </p:cNvSpPr>
          <p:nvPr>
            <p:ph type="body" idx="4294967295"/>
          </p:nvPr>
        </p:nvSpPr>
        <p:spPr>
          <a:xfrm>
            <a:off x="457200" y="3627438"/>
            <a:ext cx="4040188" cy="639762"/>
          </a:xfrm>
        </p:spPr>
        <p:txBody>
          <a:bodyPr/>
          <a:lstStyle/>
          <a:p>
            <a:pPr marL="0" indent="0" algn="ctr">
              <a:buFont typeface="Arial" charset="0"/>
              <a:buNone/>
            </a:pPr>
            <a:r>
              <a:rPr lang="en-US" sz="2000" smtClean="0">
                <a:latin typeface="Arial" charset="0"/>
              </a:rPr>
              <a:t>Match ADAP for Now</a:t>
            </a:r>
          </a:p>
        </p:txBody>
      </p:sp>
      <p:sp>
        <p:nvSpPr>
          <p:cNvPr id="71686" name="TextBox 9"/>
          <p:cNvSpPr txBox="1">
            <a:spLocks noChangeArrowheads="1"/>
          </p:cNvSpPr>
          <p:nvPr/>
        </p:nvSpPr>
        <p:spPr bwMode="auto">
          <a:xfrm>
            <a:off x="5686425" y="3886200"/>
            <a:ext cx="2819400" cy="1311275"/>
          </a:xfrm>
          <a:prstGeom prst="rect">
            <a:avLst/>
          </a:prstGeom>
          <a:noFill/>
          <a:ln w="9525">
            <a:noFill/>
            <a:miter lim="800000"/>
            <a:headEnd/>
            <a:tailEnd/>
          </a:ln>
        </p:spPr>
        <p:txBody>
          <a:bodyPr>
            <a:prstTxWarp prst="textNoShape">
              <a:avLst/>
            </a:prstTxWarp>
            <a:spAutoFit/>
          </a:bodyPr>
          <a:lstStyle/>
          <a:p>
            <a:r>
              <a:rPr lang="en-US"/>
              <a:t>Push generics- help patients and programs get ready for managed care….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z="5400" b="1" smtClean="0"/>
              <a:t>Data and Privacy</a:t>
            </a:r>
          </a:p>
        </p:txBody>
      </p:sp>
      <p:pic>
        <p:nvPicPr>
          <p:cNvPr id="4" name="Picture 5" descr="C:\Documents and Settings\Owner\Application Data\Microsoft\Media Catalog\Downloaded Clips\clae\j0436587.jpg"/>
          <p:cNvPicPr>
            <a:picLocks noGrp="1" noChangeAspect="1" noChangeArrowheads="1"/>
          </p:cNvPicPr>
          <p:nvPr>
            <p:ph idx="1"/>
          </p:nvPr>
        </p:nvPicPr>
        <p:blipFill>
          <a:blip r:embed="rId3"/>
          <a:srcRect/>
          <a:stretch>
            <a:fillRect/>
          </a:stretch>
        </p:blipFill>
        <p:spPr>
          <a:xfrm>
            <a:off x="457200" y="1600200"/>
            <a:ext cx="3030538" cy="4525963"/>
          </a:xfrm>
        </p:spPr>
      </p:pic>
      <p:sp>
        <p:nvSpPr>
          <p:cNvPr id="73731" name="Content Placeholder 2"/>
          <p:cNvSpPr>
            <a:spLocks noGrp="1"/>
          </p:cNvSpPr>
          <p:nvPr>
            <p:ph sz="half" idx="4294967295"/>
          </p:nvPr>
        </p:nvSpPr>
        <p:spPr>
          <a:xfrm>
            <a:off x="3657600" y="1600200"/>
            <a:ext cx="5486400" cy="4525963"/>
          </a:xfrm>
        </p:spPr>
        <p:txBody>
          <a:bodyPr/>
          <a:lstStyle/>
          <a:p>
            <a:r>
              <a:rPr lang="en-US" smtClean="0"/>
              <a:t>CA law since 1990’s prevented State OA from sharing ADAP lists with</a:t>
            </a:r>
          </a:p>
          <a:p>
            <a:pPr lvl="1"/>
            <a:r>
              <a:rPr lang="en-US" smtClean="0"/>
              <a:t>LIHP</a:t>
            </a:r>
          </a:p>
          <a:p>
            <a:pPr lvl="1"/>
            <a:r>
              <a:rPr lang="en-US" smtClean="0"/>
              <a:t>Providers</a:t>
            </a:r>
          </a:p>
          <a:p>
            <a:r>
              <a:rPr lang="en-US" smtClean="0"/>
              <a:t>EMA did not have resources to directly contact clients</a:t>
            </a:r>
          </a:p>
          <a:p>
            <a:r>
              <a:rPr lang="en-US" smtClean="0"/>
              <a:t>Law prohibited use of temp employees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381000"/>
            <a:ext cx="8229600" cy="1477963"/>
          </a:xfrm>
        </p:spPr>
        <p:txBody>
          <a:bodyPr/>
          <a:lstStyle/>
          <a:p>
            <a:r>
              <a:rPr lang="en-US" sz="5400" b="1" smtClean="0"/>
              <a:t>Data and Privacy</a:t>
            </a:r>
            <a:r>
              <a:rPr lang="en-US" smtClean="0"/>
              <a:t/>
            </a:r>
            <a:br>
              <a:rPr lang="en-US" smtClean="0"/>
            </a:br>
            <a:r>
              <a:rPr lang="en-US" sz="3600" b="1" smtClean="0"/>
              <a:t>Proposed Transition Outcome Measures</a:t>
            </a:r>
            <a:endParaRPr lang="en-US" smtClean="0"/>
          </a:p>
        </p:txBody>
      </p:sp>
      <p:sp>
        <p:nvSpPr>
          <p:cNvPr id="75778" name="Content Placeholder 2"/>
          <p:cNvSpPr>
            <a:spLocks noGrp="1"/>
          </p:cNvSpPr>
          <p:nvPr>
            <p:ph idx="1"/>
          </p:nvPr>
        </p:nvSpPr>
        <p:spPr>
          <a:xfrm>
            <a:off x="457200" y="2179638"/>
            <a:ext cx="8229600" cy="4678362"/>
          </a:xfrm>
        </p:spPr>
        <p:txBody>
          <a:bodyPr/>
          <a:lstStyle/>
          <a:p>
            <a:pPr marL="0" indent="0">
              <a:buFont typeface="Arial" charset="0"/>
              <a:buNone/>
            </a:pPr>
            <a:r>
              <a:rPr lang="en-US" sz="2400" smtClean="0"/>
              <a:t>1</a:t>
            </a:r>
            <a:r>
              <a:rPr lang="en-US" sz="2400" b="1" smtClean="0"/>
              <a:t>. Enrollment: </a:t>
            </a:r>
            <a:r>
              <a:rPr lang="en-US" sz="2400" smtClean="0"/>
              <a:t>90% of patients disenrolled by ADAP for LIHP eligibility are successfully enrolled in HPAC within 90 days.</a:t>
            </a:r>
          </a:p>
          <a:p>
            <a:pPr marL="0" indent="0">
              <a:buFont typeface="Arial" charset="0"/>
              <a:buNone/>
            </a:pPr>
            <a:r>
              <a:rPr lang="en-US" sz="2400" smtClean="0"/>
              <a:t>2. </a:t>
            </a:r>
            <a:r>
              <a:rPr lang="en-US" sz="2400" b="1" smtClean="0"/>
              <a:t>Linkage to HIV care</a:t>
            </a:r>
            <a:r>
              <a:rPr lang="en-US" sz="2400" smtClean="0"/>
              <a:t>: 90% of patients enrolled in LIHP have a medical visit (regardless of site) within 90 days of enrollment. </a:t>
            </a:r>
          </a:p>
          <a:p>
            <a:pPr marL="0" indent="0">
              <a:buFont typeface="Arial" charset="0"/>
              <a:buNone/>
            </a:pPr>
            <a:r>
              <a:rPr lang="en-US" sz="2400" smtClean="0"/>
              <a:t>3. </a:t>
            </a:r>
            <a:r>
              <a:rPr lang="en-US" sz="2400" b="1" smtClean="0"/>
              <a:t>Medication Access</a:t>
            </a:r>
            <a:r>
              <a:rPr lang="en-US" sz="2400" smtClean="0"/>
              <a:t>: 95% of patients enrolled in LIHP who were on ARVs prior to LIHP enrollment have medication dispensed covering at least 60/90 days in the 3 months after LIHP enrollment. </a:t>
            </a:r>
          </a:p>
          <a:p>
            <a:pPr marL="0" indent="0">
              <a:buFont typeface="Arial" charset="0"/>
              <a:buNone/>
            </a:pPr>
            <a:endParaRPr lang="en-US" sz="2400" smtClean="0"/>
          </a:p>
          <a:p>
            <a:pPr marL="0" indent="0">
              <a:buFont typeface="Arial" charset="0"/>
              <a:buNone/>
            </a:pPr>
            <a:r>
              <a:rPr lang="en-US" sz="2400" b="1" smtClean="0">
                <a:solidFill>
                  <a:srgbClr val="FF0000"/>
                </a:solidFill>
              </a:rPr>
              <a:t>#1 and 3 could not be directly measured under current CA law.</a:t>
            </a:r>
          </a:p>
        </p:txBody>
      </p:sp>
      <p:sp>
        <p:nvSpPr>
          <p:cNvPr id="5" name="Slide Number Placeholder 4"/>
          <p:cNvSpPr>
            <a:spLocks noGrp="1"/>
          </p:cNvSpPr>
          <p:nvPr>
            <p:ph type="sldNum" sz="quarter" idx="12"/>
          </p:nvPr>
        </p:nvSpPr>
        <p:spPr/>
        <p:txBody>
          <a:bodyPr/>
          <a:lstStyle/>
          <a:p>
            <a:pPr>
              <a:defRPr/>
            </a:pPr>
            <a:fld id="{BDA1A965-923C-4B1D-B805-C82C93AB58A4}"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5400" b="1" smtClean="0"/>
              <a:t>Legal Change</a:t>
            </a:r>
          </a:p>
        </p:txBody>
      </p:sp>
      <p:sp>
        <p:nvSpPr>
          <p:cNvPr id="38915" name="Content Placeholder 2"/>
          <p:cNvSpPr>
            <a:spLocks noGrp="1"/>
          </p:cNvSpPr>
          <p:nvPr>
            <p:ph idx="1"/>
          </p:nvPr>
        </p:nvSpPr>
        <p:spPr>
          <a:xfrm>
            <a:off x="457200" y="1447800"/>
            <a:ext cx="8229600" cy="4525963"/>
          </a:xfrm>
        </p:spPr>
        <p:txBody>
          <a:bodyPr/>
          <a:lstStyle/>
          <a:p>
            <a:pPr marL="0" indent="0">
              <a:buFont typeface="Arial" charset="0"/>
              <a:buNone/>
              <a:defRPr/>
            </a:pPr>
            <a:r>
              <a:rPr lang="en-US" sz="2800" b="1" dirty="0" smtClean="0">
                <a:latin typeface="+mj-lt"/>
                <a:ea typeface="+mn-ea"/>
                <a:cs typeface="+mn-cs"/>
              </a:rPr>
              <a:t>(c) </a:t>
            </a:r>
            <a:r>
              <a:rPr lang="en-US" sz="2600" b="1" dirty="0" smtClean="0">
                <a:latin typeface="+mj-lt"/>
                <a:ea typeface="+mn-ea"/>
                <a:cs typeface="+mn-cs"/>
              </a:rPr>
              <a:t>Notwithstanding any other law, for the purpose of implementing LIHP, pursuant to this part, the State Department of Public Health may share relevant data related to a beneficiary's enrollment in federal Ryan White Act funded programs who may be eligible for LIHP services with the participating entity, as defined in Section 15909.1, operating a LIHP, and the participating entity may share relevant data relating to persons diagnosed with HIV/AIDS with the State Department of Public Health.</a:t>
            </a:r>
          </a:p>
          <a:p>
            <a:pPr marL="0" indent="0">
              <a:buFont typeface="Arial" charset="0"/>
              <a:buNone/>
              <a:defRPr/>
            </a:pPr>
            <a:endParaRPr lang="en-US" sz="2600" b="1" dirty="0" smtClean="0">
              <a:latin typeface="+mj-lt"/>
              <a:ea typeface="+mn-ea"/>
              <a:cs typeface="+mn-cs"/>
            </a:endParaRPr>
          </a:p>
          <a:p>
            <a:pPr marL="0" indent="0">
              <a:buFont typeface="Arial" charset="0"/>
              <a:buNone/>
              <a:defRPr/>
            </a:pPr>
            <a:r>
              <a:rPr lang="en-US" dirty="0" smtClean="0">
                <a:ea typeface="+mn-ea"/>
                <a:cs typeface="+mn-cs"/>
              </a:rPr>
              <a:t>Partnership with local and State AIDS </a:t>
            </a:r>
            <a:r>
              <a:rPr lang="en-US" dirty="0">
                <a:ea typeface="+mn-ea"/>
                <a:cs typeface="+mn-cs"/>
              </a:rPr>
              <a:t>o</a:t>
            </a:r>
            <a:r>
              <a:rPr lang="en-US" dirty="0" smtClean="0">
                <a:ea typeface="+mn-ea"/>
                <a:cs typeface="+mn-cs"/>
              </a:rPr>
              <a:t>ffices.</a:t>
            </a:r>
          </a:p>
        </p:txBody>
      </p:sp>
      <p:sp>
        <p:nvSpPr>
          <p:cNvPr id="4" name="Slide Number Placeholder 3"/>
          <p:cNvSpPr>
            <a:spLocks noGrp="1"/>
          </p:cNvSpPr>
          <p:nvPr>
            <p:ph type="sldNum" sz="quarter" idx="12"/>
          </p:nvPr>
        </p:nvSpPr>
        <p:spPr/>
        <p:txBody>
          <a:bodyPr/>
          <a:lstStyle/>
          <a:p>
            <a:pPr>
              <a:defRPr/>
            </a:pPr>
            <a:fld id="{29E30A03-B4FE-4D45-8218-40050B66842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a:xfrm>
            <a:off x="76200" y="274638"/>
            <a:ext cx="8915400" cy="1143000"/>
          </a:xfrm>
        </p:spPr>
        <p:txBody>
          <a:bodyPr/>
          <a:lstStyle/>
          <a:p>
            <a:r>
              <a:rPr lang="en-US" sz="5400" b="1" smtClean="0"/>
              <a:t>“Leave No One Behind”</a:t>
            </a:r>
            <a:br>
              <a:rPr lang="en-US" sz="5400" b="1" smtClean="0"/>
            </a:br>
            <a:r>
              <a:rPr lang="en-US" sz="5400" b="1" smtClean="0"/>
              <a:t>Tracking and Transition Effort</a:t>
            </a:r>
          </a:p>
        </p:txBody>
      </p:sp>
      <p:sp>
        <p:nvSpPr>
          <p:cNvPr id="3" name="Content Placeholder 2"/>
          <p:cNvSpPr>
            <a:spLocks noGrp="1"/>
          </p:cNvSpPr>
          <p:nvPr>
            <p:ph idx="1"/>
          </p:nvPr>
        </p:nvSpPr>
        <p:spPr>
          <a:xfrm>
            <a:off x="228600" y="1798638"/>
            <a:ext cx="8686800" cy="4525962"/>
          </a:xfrm>
        </p:spPr>
        <p:txBody>
          <a:bodyPr/>
          <a:lstStyle/>
          <a:p>
            <a:pPr>
              <a:defRPr/>
            </a:pPr>
            <a:r>
              <a:rPr lang="en-US" sz="2400" dirty="0" smtClean="0">
                <a:ea typeface="+mn-ea"/>
                <a:cs typeface="+mn-cs"/>
              </a:rPr>
              <a:t>Grace </a:t>
            </a:r>
            <a:r>
              <a:rPr lang="en-US" sz="2400" dirty="0">
                <a:ea typeface="+mn-ea"/>
                <a:cs typeface="+mn-cs"/>
              </a:rPr>
              <a:t>Period: There is a 90 day grace period offered by the </a:t>
            </a:r>
            <a:r>
              <a:rPr lang="en-US" sz="2400" dirty="0" smtClean="0">
                <a:ea typeface="+mn-ea"/>
                <a:cs typeface="+mn-cs"/>
              </a:rPr>
              <a:t/>
            </a:r>
            <a:br>
              <a:rPr lang="en-US" sz="2400" dirty="0" smtClean="0">
                <a:ea typeface="+mn-ea"/>
                <a:cs typeface="+mn-cs"/>
              </a:rPr>
            </a:br>
            <a:r>
              <a:rPr lang="en-US" sz="2400" dirty="0" smtClean="0">
                <a:ea typeface="+mn-ea"/>
                <a:cs typeface="+mn-cs"/>
              </a:rPr>
              <a:t>State ADAP. </a:t>
            </a:r>
            <a:endParaRPr lang="en-US" sz="2400" dirty="0">
              <a:ea typeface="+mn-ea"/>
              <a:cs typeface="+mn-cs"/>
            </a:endParaRPr>
          </a:p>
          <a:p>
            <a:pPr>
              <a:defRPr/>
            </a:pPr>
            <a:r>
              <a:rPr lang="en-US" sz="2400" dirty="0">
                <a:ea typeface="+mn-ea"/>
                <a:cs typeface="+mn-cs"/>
              </a:rPr>
              <a:t>Intensive information campaign to providers and patients:  Starting in February 2012, there have been informational sessions, webinars, and an FAQ for patients and providers describing the new system.  </a:t>
            </a:r>
          </a:p>
          <a:p>
            <a:pPr>
              <a:defRPr/>
            </a:pPr>
            <a:r>
              <a:rPr lang="en-US" sz="2400" dirty="0">
                <a:ea typeface="+mn-ea"/>
                <a:cs typeface="+mn-cs"/>
              </a:rPr>
              <a:t>Direct notification to patients:  Letters are sent to patients by Office of AIDS in the month prior to their ADAP expiration </a:t>
            </a:r>
            <a:r>
              <a:rPr lang="en-US" sz="2400" dirty="0" smtClean="0">
                <a:ea typeface="+mn-ea"/>
                <a:cs typeface="+mn-cs"/>
              </a:rPr>
              <a:t>month. For </a:t>
            </a:r>
            <a:r>
              <a:rPr lang="en-US" sz="2400" dirty="0">
                <a:ea typeface="+mn-ea"/>
                <a:cs typeface="+mn-cs"/>
              </a:rPr>
              <a:t>those whose letters are returned due to a bad address, providers are notified by OAA to follow up with patients.</a:t>
            </a:r>
          </a:p>
          <a:p>
            <a:pPr>
              <a:defRPr/>
            </a:pPr>
            <a:r>
              <a:rPr lang="en-US" sz="2400" dirty="0">
                <a:ea typeface="+mn-ea"/>
                <a:cs typeface="+mn-cs"/>
              </a:rPr>
              <a:t>$50,000 Transition Support grants to HIV </a:t>
            </a:r>
            <a:r>
              <a:rPr lang="en-US" sz="2400" dirty="0" smtClean="0">
                <a:ea typeface="+mn-ea"/>
                <a:cs typeface="+mn-cs"/>
              </a:rPr>
              <a:t>agencies. </a:t>
            </a:r>
          </a:p>
          <a:p>
            <a:pPr marL="0" indent="0">
              <a:buFont typeface="Arial" charset="0"/>
              <a:buNone/>
              <a:defRPr/>
            </a:pPr>
            <a:endParaRPr lang="en-US" sz="3600" dirty="0">
              <a:ea typeface="+mn-ea"/>
              <a:cs typeface="+mn-cs"/>
            </a:endParaRPr>
          </a:p>
        </p:txBody>
      </p:sp>
      <p:sp>
        <p:nvSpPr>
          <p:cNvPr id="4" name="Slide Number Placeholder 3"/>
          <p:cNvSpPr>
            <a:spLocks noGrp="1"/>
          </p:cNvSpPr>
          <p:nvPr>
            <p:ph type="sldNum" sz="quarter" idx="12"/>
          </p:nvPr>
        </p:nvSpPr>
        <p:spPr/>
        <p:txBody>
          <a:bodyPr/>
          <a:lstStyle/>
          <a:p>
            <a:pPr>
              <a:defRPr/>
            </a:pPr>
            <a:fld id="{42D476C0-601F-4FDE-9849-1C74251507DF}"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z="5400" b="1" smtClean="0"/>
              <a:t>Patient Choice</a:t>
            </a:r>
          </a:p>
        </p:txBody>
      </p:sp>
      <p:sp>
        <p:nvSpPr>
          <p:cNvPr id="81922" name="Content Placeholder 2"/>
          <p:cNvSpPr>
            <a:spLocks noGrp="1"/>
          </p:cNvSpPr>
          <p:nvPr>
            <p:ph idx="1"/>
          </p:nvPr>
        </p:nvSpPr>
        <p:spPr/>
        <p:txBody>
          <a:bodyPr/>
          <a:lstStyle/>
          <a:p>
            <a:r>
              <a:rPr lang="en-US" smtClean="0"/>
              <a:t>LIHP patients now have “insurance card” and choice of care sites.</a:t>
            </a:r>
          </a:p>
          <a:p>
            <a:r>
              <a:rPr lang="en-US" smtClean="0"/>
              <a:t>Customer service more a priority</a:t>
            </a:r>
          </a:p>
          <a:p>
            <a:r>
              <a:rPr lang="en-US" smtClean="0"/>
              <a:t>Long waits for service and long clinic appts no longer desireable.</a:t>
            </a:r>
          </a:p>
        </p:txBody>
      </p:sp>
      <p:sp>
        <p:nvSpPr>
          <p:cNvPr id="4" name="Slide Number Placeholder 3"/>
          <p:cNvSpPr>
            <a:spLocks noGrp="1"/>
          </p:cNvSpPr>
          <p:nvPr>
            <p:ph type="sldNum" sz="quarter" idx="12"/>
          </p:nvPr>
        </p:nvSpPr>
        <p:spPr/>
        <p:txBody>
          <a:bodyPr/>
          <a:lstStyle/>
          <a:p>
            <a:pPr>
              <a:defRPr/>
            </a:pPr>
            <a:fld id="{54AE0FD2-2143-44CE-A6EA-6C879EA67383}"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z="5400" b="1" smtClean="0"/>
              <a:t>“Gardner Cascade”</a:t>
            </a:r>
          </a:p>
        </p:txBody>
      </p:sp>
      <p:sp>
        <p:nvSpPr>
          <p:cNvPr id="83970" name="Table Placeholder 2"/>
          <p:cNvSpPr>
            <a:spLocks noGrp="1" noTextEdit="1"/>
          </p:cNvSpPr>
          <p:nvPr>
            <p:ph type="tbl" idx="1"/>
          </p:nvPr>
        </p:nvSpPr>
        <p:spPr/>
      </p:sp>
      <p:sp>
        <p:nvSpPr>
          <p:cNvPr id="83971" name="Slide Number Placeholder 3"/>
          <p:cNvSpPr>
            <a:spLocks noGrp="1"/>
          </p:cNvSpPr>
          <p:nvPr>
            <p:ph type="sldNum" sz="quarter" idx="12"/>
          </p:nvPr>
        </p:nvSpPr>
        <p:spPr bwMode="auto">
          <a:noFill/>
          <a:ln>
            <a:miter lim="800000"/>
            <a:headEnd/>
            <a:tailEnd/>
          </a:ln>
        </p:spPr>
        <p:txBody>
          <a:bodyPr wrap="square" numCol="1" anchor="t" anchorCtr="0" compatLnSpc="1">
            <a:prstTxWarp prst="textNoShape">
              <a:avLst/>
            </a:prstTxWarp>
          </a:bodyPr>
          <a:lstStyle/>
          <a:p>
            <a:fld id="{0A662A18-396D-403B-9120-8432FCD45CB4}" type="slidenum">
              <a:rPr lang="en-US" sz="2000" smtClean="0">
                <a:solidFill>
                  <a:schemeClr val="tx1"/>
                </a:solidFill>
                <a:ea typeface="ＭＳ Ｐゴシック" charset="-128"/>
                <a:cs typeface="ＭＳ Ｐゴシック" charset="-128"/>
              </a:rPr>
              <a:pPr/>
              <a:t>28</a:t>
            </a:fld>
            <a:endParaRPr lang="en-US" sz="2000" smtClean="0">
              <a:solidFill>
                <a:schemeClr val="tx1"/>
              </a:solidFill>
              <a:ea typeface="ＭＳ Ｐゴシック" charset="-128"/>
              <a:cs typeface="ＭＳ Ｐゴシック" charset="-128"/>
            </a:endParaRPr>
          </a:p>
        </p:txBody>
      </p:sp>
      <p:pic>
        <p:nvPicPr>
          <p:cNvPr id="83972" name="Picture 2"/>
          <p:cNvPicPr>
            <a:picLocks noChangeAspect="1" noChangeArrowheads="1"/>
          </p:cNvPicPr>
          <p:nvPr/>
        </p:nvPicPr>
        <p:blipFill>
          <a:blip r:embed="rId3"/>
          <a:srcRect/>
          <a:stretch>
            <a:fillRect/>
          </a:stretch>
        </p:blipFill>
        <p:spPr bwMode="auto">
          <a:xfrm>
            <a:off x="438150" y="1447800"/>
            <a:ext cx="8305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Content Placeholder 2"/>
          <p:cNvSpPr>
            <a:spLocks noGrp="1"/>
          </p:cNvSpPr>
          <p:nvPr>
            <p:ph idx="1"/>
          </p:nvPr>
        </p:nvSpPr>
        <p:spPr>
          <a:xfrm>
            <a:off x="420688" y="1295400"/>
            <a:ext cx="8193087" cy="5105400"/>
          </a:xfrm>
          <a:solidFill>
            <a:schemeClr val="bg1"/>
          </a:solidFill>
        </p:spPr>
        <p:txBody>
          <a:bodyPr/>
          <a:lstStyle/>
          <a:p>
            <a:pPr eaLnBrk="1" hangingPunct="1">
              <a:spcBef>
                <a:spcPct val="0"/>
              </a:spcBef>
            </a:pPr>
            <a:endParaRPr lang="en-US" sz="2800" b="1" smtClean="0"/>
          </a:p>
          <a:p>
            <a:pPr eaLnBrk="1" hangingPunct="1">
              <a:spcBef>
                <a:spcPct val="0"/>
              </a:spcBef>
            </a:pPr>
            <a:r>
              <a:rPr lang="en-US" sz="2800" b="1" smtClean="0"/>
              <a:t>Double down on collaborations</a:t>
            </a:r>
          </a:p>
          <a:p>
            <a:pPr eaLnBrk="1" hangingPunct="1">
              <a:spcBef>
                <a:spcPct val="0"/>
              </a:spcBef>
            </a:pPr>
            <a:r>
              <a:rPr lang="en-US" sz="2800" b="1" smtClean="0"/>
              <a:t>Re-fund benefits advocacy</a:t>
            </a:r>
          </a:p>
          <a:p>
            <a:pPr eaLnBrk="1" hangingPunct="1">
              <a:spcBef>
                <a:spcPct val="0"/>
              </a:spcBef>
            </a:pPr>
            <a:r>
              <a:rPr lang="en-US" sz="2800" b="1" smtClean="0"/>
              <a:t>Prepare for an insured client base with choices</a:t>
            </a:r>
          </a:p>
          <a:p>
            <a:pPr eaLnBrk="1" hangingPunct="1">
              <a:spcBef>
                <a:spcPct val="0"/>
              </a:spcBef>
            </a:pPr>
            <a:r>
              <a:rPr lang="en-US" sz="2800" b="1" smtClean="0"/>
              <a:t>Look at data sharing law in your state and invest in maximizing your IT </a:t>
            </a:r>
          </a:p>
          <a:p>
            <a:pPr eaLnBrk="1" hangingPunct="1">
              <a:spcBef>
                <a:spcPct val="0"/>
              </a:spcBef>
            </a:pPr>
            <a:r>
              <a:rPr lang="en-US" sz="2800" b="1" smtClean="0"/>
              <a:t>Strategize about when and where Ryan White must fill gaps – create a crosswalk of what is covered in your area </a:t>
            </a:r>
          </a:p>
          <a:p>
            <a:pPr eaLnBrk="1" hangingPunct="1">
              <a:spcBef>
                <a:spcPct val="0"/>
              </a:spcBef>
            </a:pPr>
            <a:r>
              <a:rPr lang="en-US" sz="2800" b="1" smtClean="0"/>
              <a:t>Keep your policy advocates on speed dial –they help you stay abreast of changes as things evolve</a:t>
            </a:r>
            <a:endParaRPr lang="en-US" sz="3600" b="1" smtClean="0"/>
          </a:p>
        </p:txBody>
      </p:sp>
      <p:sp>
        <p:nvSpPr>
          <p:cNvPr id="86018" name="Title 1"/>
          <p:cNvSpPr>
            <a:spLocks noGrp="1"/>
          </p:cNvSpPr>
          <p:nvPr>
            <p:ph type="title"/>
          </p:nvPr>
        </p:nvSpPr>
        <p:spPr>
          <a:xfrm>
            <a:off x="0" y="304800"/>
            <a:ext cx="9144000" cy="685800"/>
          </a:xfrm>
          <a:solidFill>
            <a:schemeClr val="bg1"/>
          </a:solidFill>
          <a:ln>
            <a:solidFill>
              <a:schemeClr val="bg1"/>
            </a:solidFill>
          </a:ln>
        </p:spPr>
        <p:txBody>
          <a:bodyPr/>
          <a:lstStyle/>
          <a:p>
            <a:r>
              <a:rPr lang="en-US" sz="4800" b="1" smtClean="0"/>
              <a:t>Preparing for Change in HIV Care</a:t>
            </a:r>
            <a:br>
              <a:rPr lang="en-US" sz="4800" b="1" smtClean="0"/>
            </a:br>
            <a:r>
              <a:rPr lang="en-US" sz="4000" b="1" smtClean="0"/>
              <a:t>EMAs and Counties </a:t>
            </a:r>
            <a:endParaRPr lang="en-US" sz="4800" b="1" smtClean="0"/>
          </a:p>
        </p:txBody>
      </p:sp>
      <p:sp>
        <p:nvSpPr>
          <p:cNvPr id="10" name="Content Placeholder 2"/>
          <p:cNvSpPr txBox="1">
            <a:spLocks/>
          </p:cNvSpPr>
          <p:nvPr/>
        </p:nvSpPr>
        <p:spPr>
          <a:xfrm>
            <a:off x="420688" y="5483225"/>
            <a:ext cx="8229600" cy="1219200"/>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n-US" sz="800" dirty="0">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3"/>
            <a:ext cx="8229600" cy="731837"/>
          </a:xfrm>
        </p:spPr>
        <p:txBody>
          <a:bodyPr/>
          <a:lstStyle/>
          <a:p>
            <a:r>
              <a:rPr lang="en-US" sz="4000" b="1" smtClean="0"/>
              <a:t>Affordable Care Act</a:t>
            </a:r>
            <a:br>
              <a:rPr lang="en-US" sz="4000" b="1" smtClean="0"/>
            </a:br>
            <a:r>
              <a:rPr lang="en-US" sz="4000" b="1" smtClean="0"/>
              <a:t>Farthest reaching health law since Medicare and Medicaid in the 1960s</a:t>
            </a:r>
            <a:r>
              <a:rPr lang="en-US" sz="2800" smtClean="0"/>
              <a:t>.</a:t>
            </a:r>
            <a:br>
              <a:rPr lang="en-US" sz="2800" smtClean="0"/>
            </a:br>
            <a:r>
              <a:rPr lang="en-US" sz="2800" smtClean="0"/>
              <a:t/>
            </a:r>
            <a:br>
              <a:rPr lang="en-US" sz="2800" smtClean="0"/>
            </a:br>
            <a:endParaRPr lang="en-US" sz="3600" smtClean="0"/>
          </a:p>
        </p:txBody>
      </p:sp>
      <p:pic>
        <p:nvPicPr>
          <p:cNvPr id="4" name="Content Placeholder 3"/>
          <p:cNvPicPr>
            <a:picLocks noGrp="1" noChangeAspect="1"/>
          </p:cNvPicPr>
          <p:nvPr>
            <p:ph idx="1"/>
          </p:nvPr>
        </p:nvPicPr>
        <p:blipFill>
          <a:blip r:embed="rId3"/>
          <a:srcRect/>
          <a:stretch>
            <a:fillRect/>
          </a:stretch>
        </p:blipFill>
        <p:spPr>
          <a:xfrm>
            <a:off x="1676400" y="2133600"/>
            <a:ext cx="6380163" cy="3992563"/>
          </a:xfrm>
        </p:spPr>
      </p:pic>
      <p:pic>
        <p:nvPicPr>
          <p:cNvPr id="7" name="Content Placeholder 6"/>
          <p:cNvPicPr>
            <a:picLocks noGrp="1" noChangeAspect="1"/>
          </p:cNvPicPr>
          <p:nvPr>
            <p:ph sz="quarter" idx="4294967295"/>
          </p:nvPr>
        </p:nvPicPr>
        <p:blipFill>
          <a:blip r:embed="rId4"/>
          <a:srcRect/>
          <a:stretch>
            <a:fillRect/>
          </a:stretch>
        </p:blipFill>
        <p:spPr>
          <a:xfrm rot="20775067">
            <a:off x="500063" y="2292350"/>
            <a:ext cx="3090862" cy="3943350"/>
          </a:xfrm>
        </p:spPr>
      </p:pic>
      <p:pic>
        <p:nvPicPr>
          <p:cNvPr id="3" name="Picture 2"/>
          <p:cNvPicPr>
            <a:picLocks noChangeAspect="1"/>
          </p:cNvPicPr>
          <p:nvPr/>
        </p:nvPicPr>
        <p:blipFill>
          <a:blip r:embed="rId5"/>
          <a:srcRect/>
          <a:stretch>
            <a:fillRect/>
          </a:stretch>
        </p:blipFill>
        <p:spPr bwMode="auto">
          <a:xfrm>
            <a:off x="6019800" y="4038600"/>
            <a:ext cx="2963863" cy="254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20688" y="1295400"/>
            <a:ext cx="8193087" cy="5105400"/>
          </a:xfrm>
          <a:solidFill>
            <a:schemeClr val="bg1"/>
          </a:solidFill>
        </p:spPr>
        <p:txBody>
          <a:bodyPr/>
          <a:lstStyle/>
          <a:p>
            <a:endParaRPr lang="en-US" sz="2800" b="1" smtClean="0"/>
          </a:p>
          <a:p>
            <a:r>
              <a:rPr lang="en-US" sz="2800" b="1" smtClean="0"/>
              <a:t>Ensure HIV providers are part of the managed care network and can be identified as HIV specialists by health plans and patients</a:t>
            </a:r>
          </a:p>
          <a:p>
            <a:r>
              <a:rPr lang="en-US" sz="2800" b="1" smtClean="0"/>
              <a:t>Consider applying for state – specific enhanced reimbursement strategies (Chronic Disease programs – only 2 years of enhanced $$ though)</a:t>
            </a:r>
          </a:p>
          <a:p>
            <a:r>
              <a:rPr lang="en-US" sz="2800" b="1" smtClean="0"/>
              <a:t>Work with your pharmacy networks as well as medical providers</a:t>
            </a:r>
          </a:p>
          <a:p>
            <a:r>
              <a:rPr lang="en-US" sz="2800" b="1" smtClean="0"/>
              <a:t>Work toward FQHC status</a:t>
            </a:r>
          </a:p>
        </p:txBody>
      </p:sp>
      <p:sp>
        <p:nvSpPr>
          <p:cNvPr id="88066" name="Title 1"/>
          <p:cNvSpPr>
            <a:spLocks noGrp="1"/>
          </p:cNvSpPr>
          <p:nvPr>
            <p:ph type="title"/>
          </p:nvPr>
        </p:nvSpPr>
        <p:spPr>
          <a:xfrm>
            <a:off x="0" y="304800"/>
            <a:ext cx="9144000" cy="685800"/>
          </a:xfrm>
          <a:solidFill>
            <a:schemeClr val="bg1"/>
          </a:solidFill>
          <a:ln>
            <a:solidFill>
              <a:schemeClr val="bg1"/>
            </a:solidFill>
          </a:ln>
        </p:spPr>
        <p:txBody>
          <a:bodyPr/>
          <a:lstStyle/>
          <a:p>
            <a:r>
              <a:rPr lang="en-US" sz="4800" b="1" smtClean="0"/>
              <a:t>Preparing for Change in HIV Care</a:t>
            </a:r>
            <a:br>
              <a:rPr lang="en-US" sz="4800" b="1" smtClean="0"/>
            </a:br>
            <a:r>
              <a:rPr lang="en-US" sz="4000" b="1" smtClean="0"/>
              <a:t>Clinics and Hospitals</a:t>
            </a:r>
            <a:endParaRPr lang="en-US" sz="4800" b="1" smtClean="0"/>
          </a:p>
        </p:txBody>
      </p:sp>
      <p:sp>
        <p:nvSpPr>
          <p:cNvPr id="10" name="Content Placeholder 2"/>
          <p:cNvSpPr txBox="1">
            <a:spLocks/>
          </p:cNvSpPr>
          <p:nvPr/>
        </p:nvSpPr>
        <p:spPr>
          <a:xfrm>
            <a:off x="420688" y="5483225"/>
            <a:ext cx="8229600" cy="1219200"/>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n-US" sz="800" dirty="0">
              <a:latin typeface="+mn-lt"/>
              <a:ea typeface="+mn-ea"/>
              <a:cs typeface="+mn-cs"/>
            </a:endParaRPr>
          </a:p>
        </p:txBody>
      </p:sp>
      <p:sp>
        <p:nvSpPr>
          <p:cNvPr id="88068" name="TextBox 1"/>
          <p:cNvSpPr txBox="1">
            <a:spLocks noChangeArrowheads="1"/>
          </p:cNvSpPr>
          <p:nvPr/>
        </p:nvSpPr>
        <p:spPr bwMode="auto">
          <a:xfrm>
            <a:off x="5181600" y="6477000"/>
            <a:ext cx="3657600" cy="366713"/>
          </a:xfrm>
          <a:prstGeom prst="rect">
            <a:avLst/>
          </a:prstGeom>
          <a:noFill/>
          <a:ln w="9525">
            <a:noFill/>
            <a:miter lim="800000"/>
            <a:headEnd/>
            <a:tailEnd/>
          </a:ln>
        </p:spPr>
        <p:txBody>
          <a:bodyPr>
            <a:prstTxWarp prst="textNoShape">
              <a:avLst/>
            </a:prstTxWarp>
            <a:spAutoFit/>
          </a:bodyPr>
          <a:lstStyle/>
          <a:p>
            <a:endParaRPr 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a:xfrm>
            <a:off x="0" y="228600"/>
            <a:ext cx="9144000" cy="838200"/>
          </a:xfrm>
        </p:spPr>
        <p:txBody>
          <a:bodyPr/>
          <a:lstStyle/>
          <a:p>
            <a:r>
              <a:rPr lang="en-US" sz="4800" b="1" smtClean="0"/>
              <a:t>Health Care Reform &amp; Disparities:</a:t>
            </a:r>
            <a:r>
              <a:rPr lang="en-US" sz="5400" b="1" smtClean="0"/>
              <a:t/>
            </a:r>
            <a:br>
              <a:rPr lang="en-US" sz="5400" b="1" smtClean="0"/>
            </a:br>
            <a:r>
              <a:rPr lang="en-US" sz="2600" i="1" smtClean="0"/>
              <a:t>Long-term — Positive; Short-term — Challenges</a:t>
            </a:r>
          </a:p>
        </p:txBody>
      </p:sp>
      <p:graphicFrame>
        <p:nvGraphicFramePr>
          <p:cNvPr id="4" name="Content Placeholder 3"/>
          <p:cNvGraphicFramePr>
            <a:graphicFrameLocks noGrp="1"/>
          </p:cNvGraphicFramePr>
          <p:nvPr>
            <p:ph sz="quarter" idx="1"/>
          </p:nvPr>
        </p:nvGraphicFramePr>
        <p:xfrm>
          <a:off x="-152400" y="1447800"/>
          <a:ext cx="9070975"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Title 1"/>
          <p:cNvSpPr>
            <a:spLocks noGrp="1"/>
          </p:cNvSpPr>
          <p:nvPr>
            <p:ph type="title"/>
          </p:nvPr>
        </p:nvSpPr>
        <p:spPr>
          <a:xfrm>
            <a:off x="76200" y="274638"/>
            <a:ext cx="8991600" cy="1143000"/>
          </a:xfrm>
        </p:spPr>
        <p:txBody>
          <a:bodyPr/>
          <a:lstStyle/>
          <a:p>
            <a:r>
              <a:rPr lang="en-US" b="1" smtClean="0"/>
              <a:t>Health Care Reform Implementation</a:t>
            </a:r>
          </a:p>
        </p:txBody>
      </p:sp>
      <p:sp>
        <p:nvSpPr>
          <p:cNvPr id="44035" name="Content Placeholder 2"/>
          <p:cNvSpPr>
            <a:spLocks noGrp="1"/>
          </p:cNvSpPr>
          <p:nvPr>
            <p:ph sz="quarter" idx="1"/>
          </p:nvPr>
        </p:nvSpPr>
        <p:spPr>
          <a:xfrm>
            <a:off x="301625" y="1527175"/>
            <a:ext cx="8504238" cy="4797425"/>
          </a:xfrm>
          <a:solidFill>
            <a:schemeClr val="bg1"/>
          </a:solidFill>
        </p:spPr>
        <p:txBody>
          <a:bodyPr/>
          <a:lstStyle/>
          <a:p>
            <a:pPr algn="ctr">
              <a:lnSpc>
                <a:spcPct val="150000"/>
              </a:lnSpc>
              <a:buFont typeface="Wingdings 2" pitchFamily="18" charset="2"/>
              <a:buNone/>
              <a:defRPr/>
            </a:pPr>
            <a:r>
              <a:rPr lang="en-US" dirty="0" smtClean="0">
                <a:ea typeface="+mn-ea"/>
                <a:cs typeface="+mn-cs"/>
              </a:rPr>
              <a:t>“</a:t>
            </a:r>
            <a:r>
              <a:rPr lang="en-US" sz="2800" dirty="0" smtClean="0">
                <a:ea typeface="+mn-ea"/>
                <a:cs typeface="+mn-cs"/>
              </a:rPr>
              <a:t>The causes of today’s problems are complex and interconnected. There are no simple answers, and no one individual can possibly know what to do - it is time to stop waiting for someone to save us. </a:t>
            </a:r>
          </a:p>
          <a:p>
            <a:pPr algn="ctr">
              <a:lnSpc>
                <a:spcPct val="150000"/>
              </a:lnSpc>
              <a:buFont typeface="Wingdings 2" pitchFamily="18" charset="2"/>
              <a:buNone/>
              <a:defRPr/>
            </a:pPr>
            <a:r>
              <a:rPr lang="en-US" sz="2800" dirty="0" smtClean="0">
                <a:ea typeface="+mn-ea"/>
                <a:cs typeface="+mn-cs"/>
              </a:rPr>
              <a:t>We’re all in this together, we all have a voice in how we go forward.”</a:t>
            </a:r>
          </a:p>
          <a:p>
            <a:pPr algn="r">
              <a:lnSpc>
                <a:spcPct val="150000"/>
              </a:lnSpc>
              <a:buFont typeface="Wingdings 2" pitchFamily="18" charset="2"/>
              <a:buNone/>
              <a:defRPr/>
            </a:pPr>
            <a:r>
              <a:rPr lang="en-US" sz="2800" dirty="0" smtClean="0">
                <a:ea typeface="+mn-ea"/>
                <a:cs typeface="+mn-cs"/>
              </a:rPr>
              <a:t>Meg Wheatley</a:t>
            </a:r>
          </a:p>
          <a:p>
            <a:pPr marL="0" indent="0" algn="r">
              <a:buFont typeface="Arial" charset="0"/>
              <a:buNone/>
              <a:defRPr/>
            </a:pPr>
            <a:r>
              <a:rPr lang="en-US" sz="1800" dirty="0" smtClean="0">
                <a:ea typeface="+mn-ea"/>
                <a:cs typeface="+mn-cs"/>
              </a:rPr>
              <a:t>Slide Courtesy Anne Donnelly</a:t>
            </a:r>
          </a:p>
          <a:p>
            <a:pP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9" name="Picture 10" descr="scale6"/>
          <p:cNvPicPr>
            <a:picLocks noChangeAspect="1" noChangeArrowheads="1"/>
          </p:cNvPicPr>
          <p:nvPr/>
        </p:nvPicPr>
        <p:blipFill>
          <a:blip r:embed="rId3">
            <a:extLst>
              <a:ext uri="{28A0092B-C50C-407E-A947-70E740481C1C}"/>
            </a:extLst>
          </a:blip>
          <a:srcRect/>
          <a:stretch>
            <a:fillRect/>
          </a:stretch>
        </p:blipFill>
        <p:spPr bwMode="auto">
          <a:xfrm rot="10800000">
            <a:off x="1447800" y="770682"/>
            <a:ext cx="6553200" cy="5693895"/>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ext uri="{91240B29-F687-4F45-9708-019B960494DF}"/>
          </a:extLst>
        </p:spPr>
      </p:pic>
      <p:sp>
        <p:nvSpPr>
          <p:cNvPr id="94210" name="Title 3"/>
          <p:cNvSpPr>
            <a:spLocks noGrp="1"/>
          </p:cNvSpPr>
          <p:nvPr>
            <p:ph type="title"/>
          </p:nvPr>
        </p:nvSpPr>
        <p:spPr/>
        <p:txBody>
          <a:bodyPr/>
          <a:lstStyle/>
          <a:p>
            <a:r>
              <a:rPr lang="en-US" sz="5400" b="1" smtClean="0"/>
              <a:t>Ryan White vs Insurance</a:t>
            </a:r>
          </a:p>
        </p:txBody>
      </p:sp>
      <p:sp>
        <p:nvSpPr>
          <p:cNvPr id="94211" name="Text Placeholder 4"/>
          <p:cNvSpPr>
            <a:spLocks noGrp="1"/>
          </p:cNvSpPr>
          <p:nvPr>
            <p:ph type="body" idx="1"/>
          </p:nvPr>
        </p:nvSpPr>
        <p:spPr>
          <a:xfrm>
            <a:off x="381000" y="1371600"/>
            <a:ext cx="4040188" cy="762000"/>
          </a:xfrm>
        </p:spPr>
        <p:txBody>
          <a:bodyPr/>
          <a:lstStyle/>
          <a:p>
            <a:pPr eaLnBrk="1" hangingPunct="1"/>
            <a:r>
              <a:rPr lang="en-US" smtClean="0"/>
              <a:t>RW Pros </a:t>
            </a:r>
          </a:p>
        </p:txBody>
      </p:sp>
      <p:sp>
        <p:nvSpPr>
          <p:cNvPr id="6" name="Content Placeholder 5"/>
          <p:cNvSpPr>
            <a:spLocks noGrp="1"/>
          </p:cNvSpPr>
          <p:nvPr>
            <p:ph sz="half" idx="2"/>
          </p:nvPr>
        </p:nvSpPr>
        <p:spPr>
          <a:xfrm>
            <a:off x="457200" y="2209800"/>
            <a:ext cx="4040188" cy="3941763"/>
          </a:xfrm>
        </p:spPr>
        <p:txBody>
          <a:bodyPr rtlCol="0">
            <a:normAutofit/>
          </a:bodyPr>
          <a:lstStyle/>
          <a:p>
            <a:pPr marL="457200" indent="-457200" eaLnBrk="1" fontAlgn="auto" hangingPunct="1">
              <a:spcAft>
                <a:spcPts val="0"/>
              </a:spcAft>
              <a:buFont typeface="Arial" pitchFamily="34" charset="0"/>
              <a:buAutoNum type="arabicPeriod"/>
              <a:defRPr/>
            </a:pPr>
            <a:r>
              <a:rPr lang="en-US" sz="2200" dirty="0" smtClean="0">
                <a:ea typeface="+mn-ea"/>
                <a:cs typeface="+mn-cs"/>
              </a:rPr>
              <a:t>Expert medical care free.</a:t>
            </a:r>
          </a:p>
          <a:p>
            <a:pPr marL="457200" indent="-457200" eaLnBrk="1" fontAlgn="auto" hangingPunct="1">
              <a:spcAft>
                <a:spcPts val="0"/>
              </a:spcAft>
              <a:buFont typeface="Arial" pitchFamily="34" charset="0"/>
              <a:buAutoNum type="arabicPeriod"/>
              <a:defRPr/>
            </a:pPr>
            <a:r>
              <a:rPr lang="en-US" sz="2200" dirty="0" smtClean="0">
                <a:ea typeface="+mn-ea"/>
                <a:cs typeface="+mn-cs"/>
              </a:rPr>
              <a:t>ADAP drugs all avail</a:t>
            </a:r>
          </a:p>
          <a:p>
            <a:pPr marL="457200" indent="-457200" eaLnBrk="1" fontAlgn="auto" hangingPunct="1">
              <a:spcAft>
                <a:spcPts val="0"/>
              </a:spcAft>
              <a:buFont typeface="Arial" pitchFamily="34" charset="0"/>
              <a:buAutoNum type="arabicPeriod"/>
              <a:defRPr/>
            </a:pPr>
            <a:r>
              <a:rPr lang="en-US" sz="2200" dirty="0" smtClean="0">
                <a:ea typeface="+mn-ea"/>
                <a:cs typeface="+mn-cs"/>
              </a:rPr>
              <a:t>Can change provider/pharmacy visit-by-visit</a:t>
            </a:r>
          </a:p>
          <a:p>
            <a:pPr marL="457200" indent="-457200" eaLnBrk="1" fontAlgn="auto" hangingPunct="1">
              <a:spcAft>
                <a:spcPts val="0"/>
              </a:spcAft>
              <a:buFont typeface="Arial" pitchFamily="34" charset="0"/>
              <a:buAutoNum type="arabicPeriod"/>
              <a:defRPr/>
            </a:pPr>
            <a:r>
              <a:rPr lang="en-US" sz="2200" dirty="0" smtClean="0">
                <a:ea typeface="+mn-ea"/>
                <a:cs typeface="+mn-cs"/>
              </a:rPr>
              <a:t>Familiar with paperwork and program</a:t>
            </a:r>
          </a:p>
          <a:p>
            <a:pPr marL="457200" indent="-457200" eaLnBrk="1" fontAlgn="auto" hangingPunct="1">
              <a:spcAft>
                <a:spcPts val="0"/>
              </a:spcAft>
              <a:buFont typeface="Arial" pitchFamily="34" charset="0"/>
              <a:buAutoNum type="arabicPeriod"/>
              <a:defRPr/>
            </a:pPr>
            <a:r>
              <a:rPr lang="en-US" sz="2200" dirty="0" smtClean="0">
                <a:ea typeface="+mn-ea"/>
                <a:cs typeface="+mn-cs"/>
              </a:rPr>
              <a:t>Stigma less in program?</a:t>
            </a:r>
          </a:p>
          <a:p>
            <a:pPr marL="457200" indent="-457200" eaLnBrk="1" fontAlgn="auto" hangingPunct="1">
              <a:spcAft>
                <a:spcPts val="0"/>
              </a:spcAft>
              <a:buFont typeface="Arial" pitchFamily="34" charset="0"/>
              <a:buAutoNum type="arabicPeriod"/>
              <a:defRPr/>
            </a:pPr>
            <a:r>
              <a:rPr lang="en-US" sz="2200" dirty="0" smtClean="0">
                <a:ea typeface="+mn-ea"/>
                <a:cs typeface="+mn-cs"/>
              </a:rPr>
              <a:t>Dental and case management covered</a:t>
            </a:r>
          </a:p>
          <a:p>
            <a:pPr marL="457200" indent="-457200" eaLnBrk="1" fontAlgn="auto" hangingPunct="1">
              <a:spcAft>
                <a:spcPts val="0"/>
              </a:spcAft>
              <a:buFont typeface="Arial" pitchFamily="34" charset="0"/>
              <a:buAutoNum type="arabicPeriod"/>
              <a:defRPr/>
            </a:pPr>
            <a:endParaRPr lang="en-US" dirty="0" smtClean="0">
              <a:ea typeface="+mn-ea"/>
              <a:cs typeface="+mn-cs"/>
            </a:endParaRPr>
          </a:p>
          <a:p>
            <a:pPr marL="0" indent="0" eaLnBrk="1" fontAlgn="auto" hangingPunct="1">
              <a:spcAft>
                <a:spcPts val="0"/>
              </a:spcAft>
              <a:buFont typeface="Arial" pitchFamily="34" charset="0"/>
              <a:buNone/>
              <a:defRPr/>
            </a:pPr>
            <a:endParaRPr lang="en-US" dirty="0" smtClean="0">
              <a:ea typeface="+mn-ea"/>
              <a:cs typeface="+mn-cs"/>
            </a:endParaRPr>
          </a:p>
        </p:txBody>
      </p:sp>
      <p:sp>
        <p:nvSpPr>
          <p:cNvPr id="94213" name="Text Placeholder 6"/>
          <p:cNvSpPr>
            <a:spLocks noGrp="1"/>
          </p:cNvSpPr>
          <p:nvPr>
            <p:ph type="body" sz="quarter" idx="3"/>
          </p:nvPr>
        </p:nvSpPr>
        <p:spPr>
          <a:xfrm>
            <a:off x="4648200" y="1371600"/>
            <a:ext cx="4041775" cy="762000"/>
          </a:xfrm>
        </p:spPr>
        <p:txBody>
          <a:bodyPr/>
          <a:lstStyle/>
          <a:p>
            <a:pPr eaLnBrk="1" hangingPunct="1"/>
            <a:r>
              <a:rPr lang="en-US" smtClean="0"/>
              <a:t>HealthPAC Pros </a:t>
            </a:r>
          </a:p>
        </p:txBody>
      </p:sp>
      <p:sp>
        <p:nvSpPr>
          <p:cNvPr id="8" name="Content Placeholder 7"/>
          <p:cNvSpPr>
            <a:spLocks noGrp="1"/>
          </p:cNvSpPr>
          <p:nvPr>
            <p:ph sz="quarter" idx="4"/>
          </p:nvPr>
        </p:nvSpPr>
        <p:spPr>
          <a:xfrm>
            <a:off x="4648200" y="2209800"/>
            <a:ext cx="4041775" cy="3941763"/>
          </a:xfrm>
        </p:spPr>
        <p:txBody>
          <a:bodyPr rtlCol="0">
            <a:normAutofit lnSpcReduction="10000"/>
          </a:bodyPr>
          <a:lstStyle/>
          <a:p>
            <a:pPr marL="457200" indent="-457200" eaLnBrk="1" fontAlgn="auto" hangingPunct="1">
              <a:spcAft>
                <a:spcPts val="0"/>
              </a:spcAft>
              <a:buFont typeface="Arial" pitchFamily="34" charset="0"/>
              <a:buAutoNum type="arabicPeriod"/>
              <a:defRPr/>
            </a:pPr>
            <a:r>
              <a:rPr lang="en-US" sz="2200" dirty="0" smtClean="0">
                <a:ea typeface="+mn-ea"/>
                <a:cs typeface="+mn-cs"/>
              </a:rPr>
              <a:t>All diseases and prevention tests  covered, not just HIV</a:t>
            </a:r>
          </a:p>
          <a:p>
            <a:pPr marL="457200" indent="-457200" eaLnBrk="1" fontAlgn="auto" hangingPunct="1">
              <a:spcAft>
                <a:spcPts val="0"/>
              </a:spcAft>
              <a:buFont typeface="Arial" pitchFamily="34" charset="0"/>
              <a:buAutoNum type="arabicPeriod"/>
              <a:defRPr/>
            </a:pPr>
            <a:r>
              <a:rPr lang="en-US" sz="2200" dirty="0" smtClean="0">
                <a:ea typeface="+mn-ea"/>
                <a:cs typeface="+mn-cs"/>
              </a:rPr>
              <a:t>Hospital and ED covered</a:t>
            </a:r>
          </a:p>
          <a:p>
            <a:pPr marL="457200" indent="-457200" eaLnBrk="1" fontAlgn="auto" hangingPunct="1">
              <a:spcAft>
                <a:spcPts val="0"/>
              </a:spcAft>
              <a:buFont typeface="Arial" pitchFamily="34" charset="0"/>
              <a:buAutoNum type="arabicPeriod"/>
              <a:defRPr/>
            </a:pPr>
            <a:r>
              <a:rPr lang="en-US" sz="2200" dirty="0" smtClean="0">
                <a:ea typeface="+mn-ea"/>
                <a:cs typeface="+mn-cs"/>
              </a:rPr>
              <a:t>Mental health part of benefit</a:t>
            </a:r>
          </a:p>
          <a:p>
            <a:pPr marL="457200" indent="-457200" eaLnBrk="1" fontAlgn="auto" hangingPunct="1">
              <a:spcAft>
                <a:spcPts val="0"/>
              </a:spcAft>
              <a:buFont typeface="Arial" pitchFamily="34" charset="0"/>
              <a:buAutoNum type="arabicPeriod"/>
              <a:defRPr/>
            </a:pPr>
            <a:r>
              <a:rPr lang="en-US" sz="2200" dirty="0" smtClean="0">
                <a:ea typeface="+mn-ea"/>
                <a:cs typeface="+mn-cs"/>
              </a:rPr>
              <a:t>Entitlement, not grant</a:t>
            </a:r>
          </a:p>
          <a:p>
            <a:pPr marL="457200" indent="-457200" eaLnBrk="1" fontAlgn="auto" hangingPunct="1">
              <a:spcAft>
                <a:spcPts val="0"/>
              </a:spcAft>
              <a:buFont typeface="Arial" pitchFamily="34" charset="0"/>
              <a:buAutoNum type="arabicPeriod"/>
              <a:defRPr/>
            </a:pPr>
            <a:r>
              <a:rPr lang="en-US" sz="2200" dirty="0" smtClean="0">
                <a:ea typeface="+mn-ea"/>
                <a:cs typeface="+mn-cs"/>
              </a:rPr>
              <a:t>29 medical providers to choose from </a:t>
            </a:r>
            <a:r>
              <a:rPr lang="en-US" sz="2200" dirty="0" err="1" smtClean="0">
                <a:ea typeface="+mn-ea"/>
                <a:cs typeface="+mn-cs"/>
              </a:rPr>
              <a:t>vs</a:t>
            </a:r>
            <a:r>
              <a:rPr lang="en-US" sz="2200" dirty="0" smtClean="0">
                <a:ea typeface="+mn-ea"/>
                <a:cs typeface="+mn-cs"/>
              </a:rPr>
              <a:t>  10</a:t>
            </a:r>
          </a:p>
          <a:p>
            <a:pPr marL="457200" indent="-457200" eaLnBrk="1" fontAlgn="auto" hangingPunct="1">
              <a:spcAft>
                <a:spcPts val="0"/>
              </a:spcAft>
              <a:buFont typeface="Arial" pitchFamily="34" charset="0"/>
              <a:buAutoNum type="arabicPeriod"/>
              <a:defRPr/>
            </a:pPr>
            <a:r>
              <a:rPr lang="en-US" sz="2200" dirty="0" smtClean="0">
                <a:ea typeface="+mn-ea"/>
                <a:cs typeface="+mn-cs"/>
              </a:rPr>
              <a:t>Ryan White still can cover CM, dental, </a:t>
            </a:r>
            <a:r>
              <a:rPr lang="en-US" sz="2200" dirty="0" err="1" smtClean="0">
                <a:ea typeface="+mn-ea"/>
                <a:cs typeface="+mn-cs"/>
              </a:rPr>
              <a:t>etc</a:t>
            </a:r>
            <a:endParaRPr lang="en-US" sz="2200" dirty="0" smtClean="0">
              <a:ea typeface="+mn-ea"/>
              <a:cs typeface="+mn-cs"/>
            </a:endParaRPr>
          </a:p>
          <a:p>
            <a:pPr marL="457200" indent="-457200" eaLnBrk="1" fontAlgn="auto" hangingPunct="1">
              <a:spcAft>
                <a:spcPts val="0"/>
              </a:spcAft>
              <a:buFont typeface="Arial" pitchFamily="34" charset="0"/>
              <a:buAutoNum type="arabicPeriod"/>
              <a:defRPr/>
            </a:pPr>
            <a:r>
              <a:rPr lang="en-US" sz="2200" dirty="0" smtClean="0">
                <a:ea typeface="+mn-ea"/>
                <a:cs typeface="+mn-cs"/>
              </a:rPr>
              <a:t>Uninsured family members now insured!</a:t>
            </a:r>
          </a:p>
          <a:p>
            <a:pPr marL="0" indent="0" eaLnBrk="1" fontAlgn="auto" hangingPunct="1">
              <a:spcAft>
                <a:spcPts val="0"/>
              </a:spcAft>
              <a:buFont typeface="Arial" pitchFamily="34" charset="0"/>
              <a:buNone/>
              <a:defRPr/>
            </a:pPr>
            <a:endParaRPr lang="en-US" sz="2200" dirty="0" smtClean="0">
              <a:ea typeface="+mn-ea"/>
              <a:cs typeface="+mn-cs"/>
            </a:endParaRPr>
          </a:p>
          <a:p>
            <a:pPr marL="457200" indent="-457200" eaLnBrk="1" fontAlgn="auto" hangingPunct="1">
              <a:spcAft>
                <a:spcPts val="0"/>
              </a:spcAft>
              <a:buFont typeface="Arial" pitchFamily="34" charset="0"/>
              <a:buAutoNum type="arabicPeriod"/>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z="6000" b="1" smtClean="0"/>
              <a:t>Resources</a:t>
            </a:r>
          </a:p>
        </p:txBody>
      </p:sp>
      <p:sp>
        <p:nvSpPr>
          <p:cNvPr id="96258" name="Content Placeholder 1"/>
          <p:cNvSpPr>
            <a:spLocks noGrp="1"/>
          </p:cNvSpPr>
          <p:nvPr>
            <p:ph idx="1"/>
          </p:nvPr>
        </p:nvSpPr>
        <p:spPr/>
        <p:txBody>
          <a:bodyPr/>
          <a:lstStyle/>
          <a:p>
            <a:endParaRPr lang="en-US" smtClean="0"/>
          </a:p>
        </p:txBody>
      </p:sp>
      <p:graphicFrame>
        <p:nvGraphicFramePr>
          <p:cNvPr id="3" name="Table 2"/>
          <p:cNvGraphicFramePr>
            <a:graphicFrameLocks noGrp="1"/>
          </p:cNvGraphicFramePr>
          <p:nvPr/>
        </p:nvGraphicFramePr>
        <p:xfrm>
          <a:off x="304800" y="1524000"/>
          <a:ext cx="8610600" cy="4887913"/>
        </p:xfrm>
        <a:graphic>
          <a:graphicData uri="http://schemas.openxmlformats.org/drawingml/2006/table">
            <a:tbl>
              <a:tblPr firstRow="1" bandRow="1">
                <a:tableStyleId>{5C22544A-7EE6-4342-B048-85BDC9FD1C3A}</a:tableStyleId>
              </a:tblPr>
              <a:tblGrid>
                <a:gridCol w="4305300"/>
                <a:gridCol w="4305300"/>
              </a:tblGrid>
              <a:tr h="54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500" dirty="0" smtClean="0">
                          <a:hlinkClick r:id="rId3"/>
                        </a:rPr>
                        <a:t>www.hivhealthreform.org</a:t>
                      </a:r>
                      <a:endParaRPr lang="en-US" sz="15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lang="en-US" sz="1500" dirty="0" smtClean="0"/>
                    </a:p>
                  </a:txBody>
                  <a:tcPr marT="45714" marB="45714">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tx1"/>
                          </a:solidFill>
                        </a:rPr>
                        <a:t>Community</a:t>
                      </a:r>
                      <a:r>
                        <a:rPr lang="en-US" sz="1500" b="0" baseline="0" dirty="0" smtClean="0">
                          <a:solidFill>
                            <a:schemeClr val="tx1"/>
                          </a:solidFill>
                        </a:rPr>
                        <a:t> based website with California sub-site</a:t>
                      </a:r>
                      <a:endParaRPr lang="en-US" sz="1500" b="0" dirty="0">
                        <a:solidFill>
                          <a:schemeClr val="tx1"/>
                        </a:solidFill>
                      </a:endParaRPr>
                    </a:p>
                  </a:txBody>
                  <a:tcPr marT="45714" marB="45714">
                    <a:solidFill>
                      <a:schemeClr val="bg1">
                        <a:lumMod val="95000"/>
                      </a:schemeClr>
                    </a:solidFill>
                  </a:tcPr>
                </a:tc>
              </a:tr>
              <a:tr h="1005828">
                <a:tc>
                  <a:txBody>
                    <a:bodyPr/>
                    <a:lstStyle/>
                    <a:p>
                      <a:pPr marL="114300" marR="0" lvl="0" indent="-1143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Lucida Sans Unicode" pitchFamily="34" charset="0"/>
                          <a:ea typeface="Calibri" pitchFamily="34" charset="0"/>
                          <a:cs typeface="Times New Roman" pitchFamily="18" charset="0"/>
                        </a:rPr>
                        <a:t>FamiliesUSA</a:t>
                      </a:r>
                      <a:endPar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endParaRPr>
                    </a:p>
                    <a:p>
                      <a:pPr marL="114300" marR="0" lvl="0" indent="-11430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http://www.familiesusa.org/health-reform-central/</a:t>
                      </a:r>
                      <a:endParaRPr lang="en-US" sz="1500" dirty="0"/>
                    </a:p>
                  </a:txBody>
                  <a:tcPr marT="45714" marB="45714">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Summaries, fact sheets, issue briefs; Join listserv for information updates, including periodic national conference calls on health reform topics</a:t>
                      </a:r>
                      <a:endParaRPr kumimoji="0" lang="en-US"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45714" marB="45714">
                    <a:solidFill>
                      <a:schemeClr val="bg1">
                        <a:lumMod val="95000"/>
                      </a:schemeClr>
                    </a:solidFill>
                  </a:tcPr>
                </a:tc>
              </a:tr>
              <a:tr h="848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Kaiser Family Foundation</a:t>
                      </a:r>
                      <a:b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b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http://healthreform.kff.org/  </a:t>
                      </a:r>
                      <a:endParaRPr kumimoji="0" lang="en-US"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n-US" sz="1500" dirty="0"/>
                    </a:p>
                  </a:txBody>
                  <a:tcPr marT="45714" marB="45714">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Summaries and implementation timeline; Fact sheets on Part D, exchanges and subsidies</a:t>
                      </a:r>
                      <a:endParaRPr lang="en-US" sz="1500" dirty="0"/>
                    </a:p>
                  </a:txBody>
                  <a:tcPr marT="45714" marB="45714">
                    <a:solidFill>
                      <a:schemeClr val="bg1">
                        <a:lumMod val="95000"/>
                      </a:schemeClr>
                    </a:solidFill>
                  </a:tcPr>
                </a:tc>
              </a:tr>
              <a:tr h="607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Treatment Access Expansion Project</a:t>
                      </a:r>
                      <a:b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b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http://www.taepusa.org/</a:t>
                      </a:r>
                      <a:endParaRPr kumimoji="0" lang="en-US"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45714" marB="45714">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Analysis of HIV-related provisions, including presentations</a:t>
                      </a:r>
                      <a:endParaRPr kumimoji="0" lang="en-US"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45714" marB="45714">
                    <a:solidFill>
                      <a:schemeClr val="bg1">
                        <a:lumMod val="95000"/>
                      </a:schemeClr>
                    </a:solidFill>
                  </a:tcPr>
                </a:tc>
              </a:tr>
              <a:tr h="817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HealthReform.gov</a:t>
                      </a:r>
                      <a:b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b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http://www.healthreform.gov/</a:t>
                      </a:r>
                      <a:endParaRPr lang="en-US" sz="1500" dirty="0"/>
                    </a:p>
                  </a:txBody>
                  <a:tcPr marT="45714" marB="45714">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Administration website with information on the new law, including an ongoing Q&amp;A forum and state-specific information </a:t>
                      </a:r>
                      <a:endParaRPr kumimoji="0" lang="en-US"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T="45714" marB="45714">
                    <a:solidFill>
                      <a:schemeClr val="bg1">
                        <a:lumMod val="95000"/>
                      </a:schemeClr>
                    </a:solidFill>
                  </a:tcPr>
                </a:tc>
              </a:tr>
              <a:tr h="10604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Center for Medicare Advocacy</a:t>
                      </a:r>
                      <a:b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b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http://www.medicareadvocacy.org/</a:t>
                      </a:r>
                      <a:endParaRPr kumimoji="0" lang="en-US"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500" dirty="0"/>
                    </a:p>
                  </a:txBody>
                  <a:tcPr marT="45714" marB="45714">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cap="none" normalizeH="0" baseline="0" dirty="0" smtClean="0">
                          <a:ln>
                            <a:noFill/>
                          </a:ln>
                          <a:solidFill>
                            <a:schemeClr val="tx1"/>
                          </a:solidFill>
                          <a:effectLst/>
                          <a:latin typeface="Lucida Sans Unicode" pitchFamily="34" charset="0"/>
                          <a:ea typeface="Calibri" pitchFamily="34" charset="0"/>
                          <a:cs typeface="Times New Roman" pitchFamily="18" charset="0"/>
                        </a:rPr>
                        <a:t>Policy analysis and beneficiary information on the new law’s impact on Medicare, including Part D</a:t>
                      </a:r>
                      <a:endParaRPr lang="en-US" sz="1500" dirty="0" smtClean="0"/>
                    </a:p>
                    <a:p>
                      <a:endParaRPr lang="en-US" sz="1500" dirty="0"/>
                    </a:p>
                  </a:txBody>
                  <a:tcPr marT="45714" marB="45714">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85738"/>
            <a:ext cx="8229600" cy="1143000"/>
          </a:xfrm>
        </p:spPr>
        <p:txBody>
          <a:bodyPr/>
          <a:lstStyle/>
          <a:p>
            <a:pPr eaLnBrk="1" hangingPunct="1"/>
            <a:r>
              <a:rPr lang="en-US" sz="5400" b="1" smtClean="0"/>
              <a:t>Impact of Health Reform on </a:t>
            </a:r>
            <a:br>
              <a:rPr lang="en-US" sz="5400" b="1" smtClean="0"/>
            </a:br>
            <a:r>
              <a:rPr lang="en-US" sz="5400" b="1" smtClean="0"/>
              <a:t>Insurance for PLWH</a:t>
            </a:r>
          </a:p>
        </p:txBody>
      </p:sp>
      <p:graphicFrame>
        <p:nvGraphicFramePr>
          <p:cNvPr id="4" name="Content Placeholder 3"/>
          <p:cNvGraphicFramePr>
            <a:graphicFrameLocks noGrp="1"/>
          </p:cNvGraphicFramePr>
          <p:nvPr>
            <p:ph idx="1"/>
          </p:nvPr>
        </p:nvGraphicFramePr>
        <p:xfrm>
          <a:off x="233916" y="1329070"/>
          <a:ext cx="8686800" cy="542260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4"/>
          <p:cNvPicPr>
            <a:picLocks noChangeAspect="1"/>
          </p:cNvPicPr>
          <p:nvPr/>
        </p:nvPicPr>
        <p:blipFill>
          <a:blip r:embed="rId3"/>
          <a:srcRect/>
          <a:stretch>
            <a:fillRect/>
          </a:stretch>
        </p:blipFill>
        <p:spPr bwMode="auto">
          <a:xfrm>
            <a:off x="6324600" y="3962400"/>
            <a:ext cx="2667000" cy="2667000"/>
          </a:xfrm>
          <a:prstGeom prst="rect">
            <a:avLst/>
          </a:prstGeom>
          <a:noFill/>
          <a:ln w="9525">
            <a:noFill/>
            <a:miter lim="800000"/>
            <a:headEnd/>
            <a:tailEnd/>
          </a:ln>
        </p:spPr>
      </p:pic>
      <p:sp>
        <p:nvSpPr>
          <p:cNvPr id="36866" name="Title 2"/>
          <p:cNvSpPr>
            <a:spLocks noGrp="1"/>
          </p:cNvSpPr>
          <p:nvPr>
            <p:ph type="title"/>
          </p:nvPr>
        </p:nvSpPr>
        <p:spPr>
          <a:xfrm>
            <a:off x="457200" y="152400"/>
            <a:ext cx="8229600" cy="1143000"/>
          </a:xfrm>
        </p:spPr>
        <p:txBody>
          <a:bodyPr/>
          <a:lstStyle/>
          <a:p>
            <a:r>
              <a:rPr lang="en-US" sz="6000" b="1" smtClean="0"/>
              <a:t>Problems galore……</a:t>
            </a:r>
          </a:p>
        </p:txBody>
      </p:sp>
      <p:sp>
        <p:nvSpPr>
          <p:cNvPr id="20484" name="Content Placeholder 7"/>
          <p:cNvSpPr>
            <a:spLocks noGrp="1"/>
          </p:cNvSpPr>
          <p:nvPr>
            <p:ph idx="1"/>
          </p:nvPr>
        </p:nvSpPr>
        <p:spPr>
          <a:xfrm>
            <a:off x="381000" y="1341438"/>
            <a:ext cx="7620000" cy="4983162"/>
          </a:xfrm>
        </p:spPr>
        <p:txBody>
          <a:bodyPr/>
          <a:lstStyle/>
          <a:p>
            <a:pPr>
              <a:lnSpc>
                <a:spcPct val="80000"/>
              </a:lnSpc>
              <a:spcBef>
                <a:spcPct val="0"/>
              </a:spcBef>
              <a:spcAft>
                <a:spcPts val="600"/>
              </a:spcAft>
              <a:buClr>
                <a:srgbClr val="A9432B"/>
              </a:buClr>
              <a:buFont typeface="Wingdings" pitchFamily="2" charset="2"/>
              <a:buNone/>
              <a:defRPr/>
            </a:pPr>
            <a:r>
              <a:rPr lang="en-US" sz="2400" b="1" dirty="0" smtClean="0">
                <a:ea typeface="+mn-ea"/>
                <a:cs typeface="+mn-cs"/>
              </a:rPr>
              <a:t>Reimbursement:</a:t>
            </a:r>
          </a:p>
          <a:p>
            <a:pPr>
              <a:lnSpc>
                <a:spcPct val="80000"/>
              </a:lnSpc>
              <a:spcBef>
                <a:spcPct val="0"/>
              </a:spcBef>
              <a:spcAft>
                <a:spcPts val="600"/>
              </a:spcAft>
              <a:buClr>
                <a:srgbClr val="A9432B"/>
              </a:buClr>
              <a:defRPr/>
            </a:pPr>
            <a:r>
              <a:rPr lang="en-US" sz="2400" dirty="0" smtClean="0">
                <a:ea typeface="+mn-ea"/>
                <a:cs typeface="+mn-cs"/>
              </a:rPr>
              <a:t>Full federal funding for Medicaid expansion is temporary, although it continues at 90%</a:t>
            </a:r>
          </a:p>
          <a:p>
            <a:pPr>
              <a:lnSpc>
                <a:spcPct val="80000"/>
              </a:lnSpc>
              <a:spcBef>
                <a:spcPct val="0"/>
              </a:spcBef>
              <a:spcAft>
                <a:spcPts val="600"/>
              </a:spcAft>
              <a:buClr>
                <a:srgbClr val="A9432B"/>
              </a:buClr>
              <a:defRPr/>
            </a:pPr>
            <a:r>
              <a:rPr lang="en-US" sz="2400" dirty="0" smtClean="0">
                <a:ea typeface="+mn-ea"/>
                <a:cs typeface="+mn-cs"/>
              </a:rPr>
              <a:t>Routine HIV testing not covered</a:t>
            </a:r>
          </a:p>
          <a:p>
            <a:pPr>
              <a:lnSpc>
                <a:spcPct val="80000"/>
              </a:lnSpc>
              <a:spcBef>
                <a:spcPct val="0"/>
              </a:spcBef>
              <a:spcAft>
                <a:spcPts val="600"/>
              </a:spcAft>
              <a:buClr>
                <a:srgbClr val="A9432B"/>
              </a:buClr>
              <a:defRPr/>
            </a:pPr>
            <a:r>
              <a:rPr lang="en-US" sz="2400" dirty="0" smtClean="0">
                <a:ea typeface="+mn-ea"/>
                <a:cs typeface="+mn-cs"/>
              </a:rPr>
              <a:t>Inadequate provider reimbursement rates, not fully addressed</a:t>
            </a:r>
          </a:p>
          <a:p>
            <a:pPr>
              <a:lnSpc>
                <a:spcPct val="80000"/>
              </a:lnSpc>
              <a:spcBef>
                <a:spcPct val="0"/>
              </a:spcBef>
              <a:spcAft>
                <a:spcPts val="600"/>
              </a:spcAft>
              <a:buClr>
                <a:srgbClr val="A9432B"/>
              </a:buClr>
              <a:buFont typeface="Wingdings" pitchFamily="2" charset="2"/>
              <a:buNone/>
              <a:defRPr/>
            </a:pPr>
            <a:r>
              <a:rPr lang="en-US" sz="2400" b="1" dirty="0" smtClean="0">
                <a:ea typeface="+mn-ea"/>
                <a:cs typeface="+mn-cs"/>
              </a:rPr>
              <a:t>Affordability:</a:t>
            </a:r>
          </a:p>
          <a:p>
            <a:pPr>
              <a:lnSpc>
                <a:spcPct val="80000"/>
              </a:lnSpc>
              <a:spcBef>
                <a:spcPct val="0"/>
              </a:spcBef>
              <a:spcAft>
                <a:spcPts val="600"/>
              </a:spcAft>
              <a:buClr>
                <a:srgbClr val="A9432B"/>
              </a:buClr>
              <a:defRPr/>
            </a:pPr>
            <a:r>
              <a:rPr lang="en-US" sz="2400" dirty="0" smtClean="0">
                <a:ea typeface="+mn-ea"/>
                <a:cs typeface="+mn-cs"/>
              </a:rPr>
              <a:t>Exchange subsidies, caps and tax credits could be insufficient for some living with HIV or other high </a:t>
            </a:r>
            <a:br>
              <a:rPr lang="en-US" sz="2400" dirty="0" smtClean="0">
                <a:ea typeface="+mn-ea"/>
                <a:cs typeface="+mn-cs"/>
              </a:rPr>
            </a:br>
            <a:r>
              <a:rPr lang="en-US" sz="2400" dirty="0" smtClean="0">
                <a:ea typeface="+mn-ea"/>
                <a:cs typeface="+mn-cs"/>
              </a:rPr>
              <a:t>cost conditions</a:t>
            </a:r>
          </a:p>
          <a:p>
            <a:pPr marL="0" indent="0">
              <a:lnSpc>
                <a:spcPct val="80000"/>
              </a:lnSpc>
              <a:spcBef>
                <a:spcPct val="0"/>
              </a:spcBef>
              <a:spcAft>
                <a:spcPts val="600"/>
              </a:spcAft>
              <a:buClr>
                <a:srgbClr val="A9432B"/>
              </a:buClr>
              <a:buFont typeface="Wingdings 3" pitchFamily="18" charset="2"/>
              <a:buNone/>
              <a:defRPr/>
            </a:pPr>
            <a:r>
              <a:rPr lang="en-US" sz="2400" b="1" dirty="0" smtClean="0">
                <a:ea typeface="+mn-ea"/>
                <a:cs typeface="+mn-cs"/>
              </a:rPr>
              <a:t>Coverage:</a:t>
            </a:r>
          </a:p>
          <a:p>
            <a:pPr>
              <a:lnSpc>
                <a:spcPct val="80000"/>
              </a:lnSpc>
              <a:spcBef>
                <a:spcPct val="0"/>
              </a:spcBef>
              <a:spcAft>
                <a:spcPts val="600"/>
              </a:spcAft>
              <a:buClr>
                <a:srgbClr val="A9432B"/>
              </a:buClr>
              <a:defRPr/>
            </a:pPr>
            <a:r>
              <a:rPr lang="en-US" sz="2400" dirty="0" smtClean="0">
                <a:ea typeface="+mn-ea"/>
                <a:cs typeface="+mn-cs"/>
              </a:rPr>
              <a:t>No mandatory dental or vision  coverage</a:t>
            </a:r>
          </a:p>
          <a:p>
            <a:pPr marL="0" indent="0">
              <a:lnSpc>
                <a:spcPct val="80000"/>
              </a:lnSpc>
              <a:spcBef>
                <a:spcPct val="0"/>
              </a:spcBef>
              <a:spcAft>
                <a:spcPts val="600"/>
              </a:spcAft>
              <a:buClr>
                <a:srgbClr val="A9432B"/>
              </a:buClr>
              <a:buFont typeface="Wingdings 3" pitchFamily="18" charset="2"/>
              <a:buNone/>
              <a:defRPr/>
            </a:pPr>
            <a:endParaRPr lang="en-US" sz="2400" b="1" dirty="0" smtClean="0">
              <a:ea typeface="+mn-ea"/>
              <a:cs typeface="+mn-cs"/>
            </a:endParaRPr>
          </a:p>
          <a:p>
            <a:pPr>
              <a:spcBef>
                <a:spcPct val="0"/>
              </a:spcBef>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2"/>
          <p:cNvSpPr>
            <a:spLocks noGrp="1"/>
          </p:cNvSpPr>
          <p:nvPr>
            <p:ph type="title"/>
          </p:nvPr>
        </p:nvSpPr>
        <p:spPr>
          <a:xfrm>
            <a:off x="0" y="152400"/>
            <a:ext cx="9144000" cy="1143000"/>
          </a:xfrm>
        </p:spPr>
        <p:txBody>
          <a:bodyPr/>
          <a:lstStyle/>
          <a:p>
            <a:r>
              <a:rPr lang="en-US" sz="4800" b="1" smtClean="0"/>
              <a:t>Health Care Reform &amp; Immigrants</a:t>
            </a:r>
          </a:p>
        </p:txBody>
      </p:sp>
      <p:pic>
        <p:nvPicPr>
          <p:cNvPr id="38914" name="Content Placeholder 3"/>
          <p:cNvPicPr>
            <a:picLocks noGrp="1" noChangeAspect="1"/>
          </p:cNvPicPr>
          <p:nvPr>
            <p:ph idx="1"/>
          </p:nvPr>
        </p:nvPicPr>
        <p:blipFill>
          <a:blip r:embed="rId3"/>
          <a:srcRect/>
          <a:stretch>
            <a:fillRect/>
          </a:stretch>
        </p:blipFill>
        <p:spPr>
          <a:xfrm>
            <a:off x="228600" y="1371600"/>
            <a:ext cx="4648200" cy="5105400"/>
          </a:xfrm>
        </p:spPr>
      </p:pic>
      <p:sp>
        <p:nvSpPr>
          <p:cNvPr id="38915" name="Content Placeholder 1"/>
          <p:cNvSpPr txBox="1">
            <a:spLocks/>
          </p:cNvSpPr>
          <p:nvPr/>
        </p:nvSpPr>
        <p:spPr bwMode="auto">
          <a:xfrm>
            <a:off x="4648200" y="1371600"/>
            <a:ext cx="4495800" cy="4525963"/>
          </a:xfrm>
          <a:prstGeom prst="rect">
            <a:avLst/>
          </a:prstGeom>
          <a:noFill/>
          <a:ln w="9525">
            <a:noFill/>
            <a:miter lim="800000"/>
            <a:headEnd/>
            <a:tailEnd/>
          </a:ln>
        </p:spPr>
        <p:txBody>
          <a:bodyPr>
            <a:prstTxWarp prst="textNoShape">
              <a:avLst/>
            </a:prstTxWarp>
          </a:bodyPr>
          <a:lstStyle/>
          <a:p>
            <a:pPr marL="457200" indent="-457200" eaLnBrk="0" hangingPunct="0">
              <a:lnSpc>
                <a:spcPct val="114000"/>
              </a:lnSpc>
              <a:spcBef>
                <a:spcPts val="400"/>
              </a:spcBef>
              <a:buClr>
                <a:schemeClr val="accent1"/>
              </a:buClr>
              <a:buSzPct val="100000"/>
              <a:buFont typeface="Arial" charset="0"/>
              <a:buChar char="•"/>
            </a:pPr>
            <a:r>
              <a:rPr lang="en-US" sz="2800" b="1">
                <a:latin typeface="Lucida Sans Unicode" charset="0"/>
              </a:rPr>
              <a:t>Undocumented </a:t>
            </a:r>
            <a:r>
              <a:rPr lang="en-US" sz="2800">
                <a:latin typeface="Lucida Sans Unicode" charset="0"/>
              </a:rPr>
              <a:t> immigrant populations are left out of health care reform entirely </a:t>
            </a:r>
          </a:p>
          <a:p>
            <a:pPr marL="457200" indent="-457200" eaLnBrk="0" hangingPunct="0">
              <a:lnSpc>
                <a:spcPct val="114000"/>
              </a:lnSpc>
              <a:spcBef>
                <a:spcPts val="400"/>
              </a:spcBef>
              <a:buClr>
                <a:schemeClr val="accent1"/>
              </a:buClr>
              <a:buSzPct val="100000"/>
              <a:buFont typeface="Arial" charset="0"/>
              <a:buChar char="•"/>
            </a:pPr>
            <a:endParaRPr lang="en-US" sz="2800">
              <a:latin typeface="Lucida Sans Unicode" charset="0"/>
            </a:endParaRPr>
          </a:p>
          <a:p>
            <a:pPr marL="457200" indent="-457200" eaLnBrk="0" hangingPunct="0">
              <a:lnSpc>
                <a:spcPct val="114000"/>
              </a:lnSpc>
              <a:spcBef>
                <a:spcPts val="400"/>
              </a:spcBef>
              <a:buClr>
                <a:schemeClr val="accent1"/>
              </a:buClr>
              <a:buSzPct val="100000"/>
              <a:buFont typeface="Arial" charset="0"/>
              <a:buChar char="•"/>
            </a:pPr>
            <a:r>
              <a:rPr lang="en-US" sz="2800" b="1">
                <a:latin typeface="Lucida Sans Unicode" charset="0"/>
              </a:rPr>
              <a:t>Legal Immigrants </a:t>
            </a:r>
            <a:r>
              <a:rPr lang="en-US" sz="2800">
                <a:latin typeface="Lucida Sans Unicode" charset="0"/>
              </a:rPr>
              <a:t>have a five year waiting period for coverage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1" name="Picture 2" descr="C:\Users\kclanon.sleek.000\Desktop\HealthPAC talk\stescope.jpg"/>
          <p:cNvPicPr>
            <a:picLocks noChangeAspect="1" noChangeArrowheads="1"/>
          </p:cNvPicPr>
          <p:nvPr/>
        </p:nvPicPr>
        <p:blipFill>
          <a:blip r:embed="rId3"/>
          <a:srcRect/>
          <a:stretch>
            <a:fillRect/>
          </a:stretch>
        </p:blipFill>
        <p:spPr bwMode="auto">
          <a:xfrm>
            <a:off x="449263" y="1066800"/>
            <a:ext cx="8694737" cy="5791200"/>
          </a:xfrm>
          <a:prstGeom prst="rect">
            <a:avLst/>
          </a:prstGeom>
          <a:noFill/>
          <a:ln>
            <a:noFill/>
          </a:ln>
          <a:effectLst>
            <a:outerShdw blurRad="50800" dist="50800" dir="5400000" algn="ctr" rotWithShape="0">
              <a:schemeClr val="bg1"/>
            </a:outerShdw>
          </a:effectLst>
          <a:extLst>
            <a:ext uri="{909E8E84-426E-40DD-AFC4-6F175D3DCCD1}"/>
            <a:ext uri="{91240B29-F687-4F45-9708-019B960494DF}"/>
          </a:extLst>
        </p:spPr>
      </p:pic>
      <p:sp>
        <p:nvSpPr>
          <p:cNvPr id="40962" name="Title 1"/>
          <p:cNvSpPr>
            <a:spLocks noGrp="1"/>
          </p:cNvSpPr>
          <p:nvPr>
            <p:ph type="title"/>
          </p:nvPr>
        </p:nvSpPr>
        <p:spPr>
          <a:xfrm>
            <a:off x="457200" y="274638"/>
            <a:ext cx="8229600" cy="639762"/>
          </a:xfrm>
        </p:spPr>
        <p:txBody>
          <a:bodyPr/>
          <a:lstStyle/>
          <a:p>
            <a:pPr eaLnBrk="1" hangingPunct="1"/>
            <a:r>
              <a:rPr lang="en-US" sz="4000" b="1" smtClean="0"/>
              <a:t>HIV and Health Reform: the Dream</a:t>
            </a:r>
            <a:br>
              <a:rPr lang="en-US" sz="4000" b="1" smtClean="0"/>
            </a:br>
            <a:r>
              <a:rPr lang="en-US" sz="4000" b="1" smtClean="0"/>
              <a:t>Holistic Care and More Choices</a:t>
            </a:r>
          </a:p>
        </p:txBody>
      </p:sp>
      <p:sp>
        <p:nvSpPr>
          <p:cNvPr id="16387" name="Content Placeholder 2"/>
          <p:cNvSpPr>
            <a:spLocks noGrp="1"/>
          </p:cNvSpPr>
          <p:nvPr>
            <p:ph idx="1"/>
          </p:nvPr>
        </p:nvSpPr>
        <p:spPr>
          <a:xfrm>
            <a:off x="76200" y="1219200"/>
            <a:ext cx="8229600" cy="5181600"/>
          </a:xfrm>
        </p:spPr>
        <p:txBody>
          <a:bodyPr rtlCol="0">
            <a:normAutofit fontScale="92500" lnSpcReduction="20000"/>
          </a:bodyPr>
          <a:lstStyle/>
          <a:p>
            <a:pPr eaLnBrk="1" fontAlgn="auto" hangingPunct="1">
              <a:spcAft>
                <a:spcPts val="0"/>
              </a:spcAft>
              <a:buFont typeface="Arial" pitchFamily="34" charset="0"/>
              <a:buChar char="•"/>
              <a:defRPr/>
            </a:pPr>
            <a:r>
              <a:rPr lang="en-US" b="1" dirty="0" smtClean="0">
                <a:ea typeface="+mn-ea"/>
                <a:cs typeface="+mn-cs"/>
              </a:rPr>
              <a:t>Medical Care:</a:t>
            </a:r>
          </a:p>
          <a:p>
            <a:pPr lvl="1" eaLnBrk="1" fontAlgn="auto" hangingPunct="1">
              <a:spcAft>
                <a:spcPts val="0"/>
              </a:spcAft>
              <a:buFont typeface="Arial" pitchFamily="34" charset="0"/>
              <a:buChar char="–"/>
              <a:defRPr/>
            </a:pPr>
            <a:r>
              <a:rPr lang="en-US" b="1" dirty="0" smtClean="0">
                <a:ea typeface="+mn-ea"/>
              </a:rPr>
              <a:t>Choose an HIV expert Medical Home </a:t>
            </a:r>
          </a:p>
          <a:p>
            <a:pPr lvl="1" eaLnBrk="1" fontAlgn="auto" hangingPunct="1">
              <a:spcAft>
                <a:spcPts val="0"/>
              </a:spcAft>
              <a:buFont typeface="Arial" pitchFamily="34" charset="0"/>
              <a:buChar char="–"/>
              <a:defRPr/>
            </a:pPr>
            <a:r>
              <a:rPr lang="en-US" b="1" dirty="0" smtClean="0">
                <a:ea typeface="+mn-ea"/>
              </a:rPr>
              <a:t>All HIV and other care at one site</a:t>
            </a:r>
          </a:p>
          <a:p>
            <a:pPr lvl="1" eaLnBrk="1" fontAlgn="auto" hangingPunct="1">
              <a:spcAft>
                <a:spcPts val="0"/>
              </a:spcAft>
              <a:buFont typeface="Arial" pitchFamily="34" charset="0"/>
              <a:buChar char="–"/>
              <a:defRPr/>
            </a:pPr>
            <a:r>
              <a:rPr lang="en-US" b="1" dirty="0" smtClean="0">
                <a:ea typeface="+mn-ea"/>
              </a:rPr>
              <a:t>ER and inpatient costs covered, and medical equipment</a:t>
            </a:r>
          </a:p>
          <a:p>
            <a:pPr lvl="1" eaLnBrk="1" fontAlgn="auto" hangingPunct="1">
              <a:spcAft>
                <a:spcPts val="0"/>
              </a:spcAft>
              <a:buFont typeface="Arial" pitchFamily="34" charset="0"/>
              <a:buChar char="–"/>
              <a:defRPr/>
            </a:pPr>
            <a:r>
              <a:rPr lang="en-US" b="1" dirty="0" smtClean="0">
                <a:ea typeface="+mn-ea"/>
              </a:rPr>
              <a:t>Mental health included</a:t>
            </a:r>
          </a:p>
          <a:p>
            <a:pPr lvl="1" eaLnBrk="1" fontAlgn="auto" hangingPunct="1">
              <a:spcAft>
                <a:spcPts val="0"/>
              </a:spcAft>
              <a:buFont typeface="Arial" pitchFamily="34" charset="0"/>
              <a:buChar char="–"/>
              <a:defRPr/>
            </a:pPr>
            <a:r>
              <a:rPr lang="en-US" b="1" dirty="0" smtClean="0">
                <a:ea typeface="+mn-ea"/>
              </a:rPr>
              <a:t>Dental, CM still covered by ADAP</a:t>
            </a:r>
          </a:p>
          <a:p>
            <a:pPr eaLnBrk="1" fontAlgn="auto" hangingPunct="1">
              <a:spcAft>
                <a:spcPts val="0"/>
              </a:spcAft>
              <a:buFont typeface="Arial" pitchFamily="34" charset="0"/>
              <a:buChar char="•"/>
              <a:defRPr/>
            </a:pPr>
            <a:r>
              <a:rPr lang="en-US" b="1" dirty="0" smtClean="0">
                <a:ea typeface="+mn-ea"/>
                <a:cs typeface="+mn-cs"/>
              </a:rPr>
              <a:t>Meds:  </a:t>
            </a:r>
          </a:p>
          <a:p>
            <a:pPr lvl="1" eaLnBrk="1" fontAlgn="auto" hangingPunct="1">
              <a:spcAft>
                <a:spcPts val="0"/>
              </a:spcAft>
              <a:defRPr/>
            </a:pPr>
            <a:r>
              <a:rPr lang="en-US" b="1" dirty="0" smtClean="0">
                <a:ea typeface="+mn-ea"/>
              </a:rPr>
              <a:t>Medically necessary meds (ARVs) all covered. No more waiting lists!</a:t>
            </a:r>
          </a:p>
          <a:p>
            <a:pPr lvl="1" eaLnBrk="1" fontAlgn="auto" hangingPunct="1">
              <a:spcAft>
                <a:spcPts val="0"/>
              </a:spcAft>
              <a:defRPr/>
            </a:pPr>
            <a:r>
              <a:rPr lang="en-US" b="1" dirty="0" smtClean="0">
                <a:ea typeface="+mn-ea"/>
              </a:rPr>
              <a:t>Medicare Part D donut hole closing </a:t>
            </a:r>
          </a:p>
          <a:p>
            <a:pPr lvl="1" eaLnBrk="1" fontAlgn="auto" hangingPunct="1">
              <a:spcAft>
                <a:spcPts val="0"/>
              </a:spcAft>
              <a:buFont typeface="Arial" pitchFamily="34" charset="0"/>
              <a:buChar char="–"/>
              <a:defRPr/>
            </a:pPr>
            <a:r>
              <a:rPr lang="en-US" b="1" dirty="0" smtClean="0">
                <a:ea typeface="+mn-ea"/>
              </a:rPr>
              <a:t>Family/ HIV negative partners now insured, have own meds!</a:t>
            </a:r>
          </a:p>
          <a:p>
            <a:pPr lvl="1" eaLnBrk="1" fontAlgn="auto" hangingPunct="1">
              <a:spcAft>
                <a:spcPts val="0"/>
              </a:spcAft>
              <a:buFont typeface="Arial" pitchFamily="34" charset="0"/>
              <a:buChar char="–"/>
              <a:defRPr/>
            </a:pPr>
            <a:endParaRPr lang="en-US" dirty="0" smtClean="0">
              <a:ea typeface="+mn-ea"/>
            </a:endParaRPr>
          </a:p>
          <a:p>
            <a:pPr lvl="1" eaLnBrk="1" fontAlgn="auto" hangingPunct="1">
              <a:spcAft>
                <a:spcPts val="0"/>
              </a:spcAft>
              <a:buFont typeface="Arial" pitchFamily="34" charset="0"/>
              <a:buChar char="–"/>
              <a:defRPr/>
            </a:pPr>
            <a:endParaRPr lang="en-US" dirty="0" smtClean="0">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274638"/>
            <a:ext cx="9144000" cy="1143000"/>
          </a:xfrm>
        </p:spPr>
        <p:txBody>
          <a:bodyPr/>
          <a:lstStyle/>
          <a:p>
            <a:r>
              <a:rPr lang="en-US" sz="4000" b="1" smtClean="0"/>
              <a:t>HIV and Health Reform: </a:t>
            </a:r>
            <a:br>
              <a:rPr lang="en-US" sz="4000" b="1" smtClean="0"/>
            </a:br>
            <a:r>
              <a:rPr lang="en-US" sz="4000" b="1" smtClean="0"/>
              <a:t>the Nightmare</a:t>
            </a:r>
            <a:br>
              <a:rPr lang="en-US" sz="4000" b="1" smtClean="0"/>
            </a:br>
            <a:r>
              <a:rPr lang="en-US" sz="4000" b="1" smtClean="0"/>
              <a:t>Lost in the Managed Care Crowd</a:t>
            </a:r>
          </a:p>
        </p:txBody>
      </p:sp>
      <p:pic>
        <p:nvPicPr>
          <p:cNvPr id="19459" name="Content Placeholder 4"/>
          <p:cNvPicPr>
            <a:picLocks noGrp="1" noChangeAspect="1"/>
          </p:cNvPicPr>
          <p:nvPr>
            <p:ph idx="1"/>
          </p:nvPr>
        </p:nvPicPr>
        <p:blipFill>
          <a:blip r:embed="rId3"/>
          <a:srcRect/>
          <a:stretch>
            <a:fillRect/>
          </a:stretch>
        </p:blipFill>
        <p:spPr>
          <a:xfrm>
            <a:off x="803275" y="1752600"/>
            <a:ext cx="7537450" cy="4221163"/>
          </a:xfrm>
        </p:spPr>
      </p:pic>
      <p:sp>
        <p:nvSpPr>
          <p:cNvPr id="4" name="Slide Number Placeholder 3"/>
          <p:cNvSpPr>
            <a:spLocks noGrp="1"/>
          </p:cNvSpPr>
          <p:nvPr>
            <p:ph type="sldNum" sz="quarter" idx="12"/>
          </p:nvPr>
        </p:nvSpPr>
        <p:spPr/>
        <p:txBody>
          <a:bodyPr/>
          <a:lstStyle/>
          <a:p>
            <a:pPr>
              <a:defRPr/>
            </a:pPr>
            <a:fld id="{6924B492-D9AD-417B-A000-F7207E9A56FD}" type="slidenum">
              <a:rPr lang="en-US" smtClean="0"/>
              <a:pPr>
                <a:defRPr/>
              </a:pPr>
              <a:t>8</a:t>
            </a:fld>
            <a:endParaRPr lang="en-US"/>
          </a:p>
        </p:txBody>
      </p:sp>
      <p:sp>
        <p:nvSpPr>
          <p:cNvPr id="23557" name="TextBox 5"/>
          <p:cNvSpPr txBox="1">
            <a:spLocks noChangeArrowheads="1"/>
          </p:cNvSpPr>
          <p:nvPr/>
        </p:nvSpPr>
        <p:spPr bwMode="auto">
          <a:xfrm>
            <a:off x="838200" y="1981200"/>
            <a:ext cx="7543800" cy="4478338"/>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3200" b="1"/>
              <a:t>HIV specialty clinics unable to compete and close</a:t>
            </a:r>
          </a:p>
          <a:p>
            <a:pPr marL="457200" indent="-457200">
              <a:buFont typeface="Arial" charset="0"/>
              <a:buChar char="•"/>
            </a:pPr>
            <a:r>
              <a:rPr lang="en-US" sz="3200" b="1"/>
              <a:t>People with HIV lost in the crowd</a:t>
            </a:r>
          </a:p>
          <a:p>
            <a:pPr marL="457200" indent="-457200">
              <a:buFont typeface="Arial" charset="0"/>
              <a:buChar char="•"/>
            </a:pPr>
            <a:r>
              <a:rPr lang="en-US" sz="3200" b="1"/>
              <a:t>Stigma results in bad customer service in “vanilla” primary care clinics</a:t>
            </a:r>
          </a:p>
          <a:p>
            <a:pPr marL="457200" indent="-457200">
              <a:buFont typeface="Arial" charset="0"/>
              <a:buChar char="•"/>
            </a:pPr>
            <a:r>
              <a:rPr lang="en-US" sz="3200" b="1"/>
              <a:t>PWHIV get disconnected from care</a:t>
            </a:r>
          </a:p>
          <a:p>
            <a:pPr marL="457200" indent="-457200">
              <a:buFont typeface="Arial" charset="0"/>
              <a:buChar char="•"/>
            </a:pPr>
            <a:r>
              <a:rPr lang="en-US" sz="3200" b="1"/>
              <a:t>Treatment interruptions</a:t>
            </a:r>
          </a:p>
          <a:p>
            <a:pPr marL="457200" indent="-457200">
              <a:buFont typeface="Arial" charset="0"/>
              <a:buChar char="•"/>
            </a:pP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557">
                                            <p:txEl>
                                              <p:pRg st="0" end="0"/>
                                            </p:txEl>
                                          </p:spTgt>
                                        </p:tgtEl>
                                        <p:attrNameLst>
                                          <p:attrName>style.visibility</p:attrName>
                                        </p:attrNameLst>
                                      </p:cBhvr>
                                      <p:to>
                                        <p:strVal val="visible"/>
                                      </p:to>
                                    </p:set>
                                    <p:anim calcmode="lin" valueType="num">
                                      <p:cBhvr additive="base">
                                        <p:cTn id="11"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 calcmode="lin" valueType="num">
                                      <p:cBhvr additive="base">
                                        <p:cTn id="17" dur="5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57">
                                            <p:txEl>
                                              <p:pRg st="2" end="2"/>
                                            </p:txEl>
                                          </p:spTgt>
                                        </p:tgtEl>
                                        <p:attrNameLst>
                                          <p:attrName>style.visibility</p:attrName>
                                        </p:attrNameLst>
                                      </p:cBhvr>
                                      <p:to>
                                        <p:strVal val="visible"/>
                                      </p:to>
                                    </p:set>
                                    <p:anim calcmode="lin" valueType="num">
                                      <p:cBhvr additive="base">
                                        <p:cTn id="23" dur="5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57">
                                            <p:txEl>
                                              <p:pRg st="3" end="3"/>
                                            </p:txEl>
                                          </p:spTgt>
                                        </p:tgtEl>
                                        <p:attrNameLst>
                                          <p:attrName>style.visibility</p:attrName>
                                        </p:attrNameLst>
                                      </p:cBhvr>
                                      <p:to>
                                        <p:strVal val="visible"/>
                                      </p:to>
                                    </p:set>
                                    <p:anim calcmode="lin" valueType="num">
                                      <p:cBhvr additive="base">
                                        <p:cTn id="29" dur="500" fill="hold"/>
                                        <p:tgtEl>
                                          <p:spTgt spid="2355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557">
                                            <p:txEl>
                                              <p:pRg st="4" end="4"/>
                                            </p:txEl>
                                          </p:spTgt>
                                        </p:tgtEl>
                                        <p:attrNameLst>
                                          <p:attrName>style.visibility</p:attrName>
                                        </p:attrNameLst>
                                      </p:cBhvr>
                                      <p:to>
                                        <p:strVal val="visible"/>
                                      </p:to>
                                    </p:set>
                                    <p:anim calcmode="lin" valueType="num">
                                      <p:cBhvr additive="base">
                                        <p:cTn id="35" dur="500" fill="hold"/>
                                        <p:tgtEl>
                                          <p:spTgt spid="2355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2400" y="457200"/>
            <a:ext cx="9525000" cy="1143000"/>
          </a:xfrm>
        </p:spPr>
        <p:txBody>
          <a:bodyPr/>
          <a:lstStyle/>
          <a:p>
            <a:r>
              <a:rPr lang="en-US" sz="6000" b="1" smtClean="0"/>
              <a:t>HIV &amp; Health Reform: </a:t>
            </a:r>
            <a:r>
              <a:rPr lang="en-US" sz="4800" b="1" smtClean="0"/>
              <a:t/>
            </a:r>
            <a:br>
              <a:rPr lang="en-US" sz="4800" b="1" smtClean="0"/>
            </a:br>
            <a:r>
              <a:rPr lang="en-US" sz="4000" b="1" smtClean="0"/>
              <a:t>The Nightmare </a:t>
            </a:r>
            <a:br>
              <a:rPr lang="en-US" sz="4000" b="1" smtClean="0"/>
            </a:br>
            <a:r>
              <a:rPr lang="en-US" sz="4000" b="1" smtClean="0"/>
              <a:t>Lost in the Managed Care Crowd</a:t>
            </a:r>
          </a:p>
        </p:txBody>
      </p:sp>
      <p:pic>
        <p:nvPicPr>
          <p:cNvPr id="19459" name="Content Placeholder 4"/>
          <p:cNvPicPr>
            <a:picLocks noGrp="1" noChangeAspect="1"/>
          </p:cNvPicPr>
          <p:nvPr>
            <p:ph idx="1"/>
          </p:nvPr>
        </p:nvPicPr>
        <p:blipFill>
          <a:blip r:embed="rId3"/>
          <a:srcRect/>
          <a:stretch>
            <a:fillRect/>
          </a:stretch>
        </p:blipFill>
        <p:spPr>
          <a:xfrm>
            <a:off x="4648200" y="2078038"/>
            <a:ext cx="4114800" cy="4094162"/>
          </a:xfrm>
        </p:spPr>
      </p:pic>
      <p:sp>
        <p:nvSpPr>
          <p:cNvPr id="4" name="Slide Number Placeholder 3"/>
          <p:cNvSpPr>
            <a:spLocks noGrp="1"/>
          </p:cNvSpPr>
          <p:nvPr>
            <p:ph type="sldNum" sz="quarter" idx="12"/>
          </p:nvPr>
        </p:nvSpPr>
        <p:spPr/>
        <p:txBody>
          <a:bodyPr/>
          <a:lstStyle/>
          <a:p>
            <a:pPr>
              <a:defRPr/>
            </a:pPr>
            <a:fld id="{A96C3E8C-6F4F-40A3-9C83-E34CFDCE88B4}" type="slidenum">
              <a:rPr lang="en-US" smtClean="0"/>
              <a:pPr>
                <a:defRPr/>
              </a:pPr>
              <a:t>9</a:t>
            </a:fld>
            <a:endParaRPr lang="en-US"/>
          </a:p>
        </p:txBody>
      </p:sp>
      <p:sp>
        <p:nvSpPr>
          <p:cNvPr id="45060" name="TextBox 5"/>
          <p:cNvSpPr txBox="1">
            <a:spLocks noChangeArrowheads="1"/>
          </p:cNvSpPr>
          <p:nvPr/>
        </p:nvSpPr>
        <p:spPr bwMode="auto">
          <a:xfrm>
            <a:off x="152400" y="1981200"/>
            <a:ext cx="4572000" cy="4489450"/>
          </a:xfrm>
          <a:prstGeom prst="rect">
            <a:avLst/>
          </a:prstGeom>
          <a:noFill/>
          <a:ln w="9525">
            <a:noFill/>
            <a:miter lim="800000"/>
            <a:headEnd/>
            <a:tailEnd/>
          </a:ln>
        </p:spPr>
        <p:txBody>
          <a:bodyPr>
            <a:prstTxWarp prst="textNoShape">
              <a:avLst/>
            </a:prstTxWarp>
            <a:spAutoFit/>
          </a:bodyPr>
          <a:lstStyle/>
          <a:p>
            <a:pPr marL="457200" indent="-457200">
              <a:spcAft>
                <a:spcPts val="600"/>
              </a:spcAft>
              <a:buFont typeface="Arial" charset="0"/>
              <a:buChar char="•"/>
            </a:pPr>
            <a:r>
              <a:rPr lang="en-US" sz="2400" b="1"/>
              <a:t>HIV specialty clinics unable to compete &amp; close</a:t>
            </a:r>
          </a:p>
          <a:p>
            <a:pPr marL="457200" indent="-457200">
              <a:spcAft>
                <a:spcPts val="600"/>
              </a:spcAft>
              <a:buFont typeface="Arial" charset="0"/>
              <a:buChar char="•"/>
            </a:pPr>
            <a:r>
              <a:rPr lang="en-US" sz="2400" b="1"/>
              <a:t>People with HIV lost in the crowd</a:t>
            </a:r>
          </a:p>
          <a:p>
            <a:pPr marL="457200" indent="-457200">
              <a:spcAft>
                <a:spcPts val="600"/>
              </a:spcAft>
              <a:buFont typeface="Arial" charset="0"/>
              <a:buChar char="•"/>
            </a:pPr>
            <a:r>
              <a:rPr lang="en-US" sz="2400" b="1"/>
              <a:t>Stigma results in bad customer service in “vanilla” primary care clinics</a:t>
            </a:r>
          </a:p>
          <a:p>
            <a:pPr marL="457200" indent="-457200">
              <a:spcAft>
                <a:spcPts val="600"/>
              </a:spcAft>
              <a:buFont typeface="Arial" charset="0"/>
              <a:buChar char="•"/>
            </a:pPr>
            <a:r>
              <a:rPr lang="en-US" sz="2400" b="1"/>
              <a:t>PWHIV get disconnected from care</a:t>
            </a:r>
          </a:p>
          <a:p>
            <a:pPr marL="457200" indent="-457200">
              <a:spcAft>
                <a:spcPts val="600"/>
              </a:spcAft>
              <a:buFont typeface="Arial" charset="0"/>
              <a:buChar char="•"/>
            </a:pPr>
            <a:r>
              <a:rPr lang="en-US" sz="2400" b="1"/>
              <a:t>Treatment interruptions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21819</TotalTime>
  <Words>1775</Words>
  <Application>Microsoft Office PowerPoint</Application>
  <PresentationFormat>On-screen Show (4:3)</PresentationFormat>
  <Paragraphs>261</Paragraphs>
  <Slides>34</Slides>
  <Notes>34</Notes>
  <HiddenSlides>2</HiddenSlides>
  <MMClips>0</MMClips>
  <ScaleCrop>false</ScaleCrop>
  <HeadingPairs>
    <vt:vector size="6" baseType="variant">
      <vt:variant>
        <vt:lpstr>Fonts Used</vt:lpstr>
      </vt:variant>
      <vt:variant>
        <vt:i4>11</vt:i4>
      </vt:variant>
      <vt:variant>
        <vt:lpstr>Design Template</vt:lpstr>
      </vt:variant>
      <vt:variant>
        <vt:i4>1</vt:i4>
      </vt:variant>
      <vt:variant>
        <vt:lpstr>Slide Titles</vt:lpstr>
      </vt:variant>
      <vt:variant>
        <vt:i4>34</vt:i4>
      </vt:variant>
    </vt:vector>
  </HeadingPairs>
  <TitlesOfParts>
    <vt:vector size="46" baseType="lpstr">
      <vt:lpstr>Arial</vt:lpstr>
      <vt:lpstr>ＭＳ Ｐゴシック</vt:lpstr>
      <vt:lpstr>Lucida Sans Unicode</vt:lpstr>
      <vt:lpstr>Wingdings 3</vt:lpstr>
      <vt:lpstr>Courier New</vt:lpstr>
      <vt:lpstr>Times New Roman</vt:lpstr>
      <vt:lpstr>Calibri</vt:lpstr>
      <vt:lpstr>Wingdings</vt:lpstr>
      <vt:lpstr>Franklin Gothic Demi Cond</vt:lpstr>
      <vt:lpstr>Wingdings 2</vt:lpstr>
      <vt:lpstr>MS PGothic</vt:lpstr>
      <vt:lpstr>Concourse</vt:lpstr>
      <vt:lpstr>The Future Arrives  The Intersection of  Ryan White &amp; Health Reform  in a California EMA</vt:lpstr>
      <vt:lpstr>Agenda</vt:lpstr>
      <vt:lpstr>Affordable Care Act Farthest reaching health law since Medicare and Medicaid in the 1960s.  </vt:lpstr>
      <vt:lpstr>Impact of Health Reform on  Insurance for PLWH</vt:lpstr>
      <vt:lpstr>Problems galore……</vt:lpstr>
      <vt:lpstr>Health Care Reform &amp; Immigrants</vt:lpstr>
      <vt:lpstr>HIV and Health Reform: the Dream Holistic Care and More Choices</vt:lpstr>
      <vt:lpstr>HIV and Health Reform:  the Nightmare Lost in the Managed Care Crowd</vt:lpstr>
      <vt:lpstr>HIV &amp; Health Reform:  The Nightmare  Lost in the Managed Care Crowd</vt:lpstr>
      <vt:lpstr>California’s Early Bridge to Reform:  Low Income Health Program (LIHP)</vt:lpstr>
      <vt:lpstr>California’s Early Bridge to Reform:  Low Income Health Program (LIHP)</vt:lpstr>
      <vt:lpstr>Health Program of Alameda County</vt:lpstr>
      <vt:lpstr>HealthPAC Programs</vt:lpstr>
      <vt:lpstr>What Have the Challenges Been? Health Reform and Ryan White</vt:lpstr>
      <vt:lpstr>Ryan White, Payer of Last Resort </vt:lpstr>
      <vt:lpstr>LIHP and Ryan White</vt:lpstr>
      <vt:lpstr>Determining the Overlaps</vt:lpstr>
      <vt:lpstr>How Does this Compare to Your Area?</vt:lpstr>
      <vt:lpstr>Can the CARE Act Program  survive politically  as…….</vt:lpstr>
      <vt:lpstr>ADAP and Drug Coverage</vt:lpstr>
      <vt:lpstr>Who Pays?</vt:lpstr>
      <vt:lpstr>Formulary Ethics  A Mini Debate</vt:lpstr>
      <vt:lpstr>Data and Privacy</vt:lpstr>
      <vt:lpstr>Data and Privacy Proposed Transition Outcome Measures</vt:lpstr>
      <vt:lpstr>Legal Change</vt:lpstr>
      <vt:lpstr>“Leave No One Behind” Tracking and Transition Effort</vt:lpstr>
      <vt:lpstr>Patient Choice</vt:lpstr>
      <vt:lpstr>“Gardner Cascade”</vt:lpstr>
      <vt:lpstr>Preparing for Change in HIV Care EMAs and Counties </vt:lpstr>
      <vt:lpstr>Preparing for Change in HIV Care Clinics and Hospitals</vt:lpstr>
      <vt:lpstr>Health Care Reform &amp; Disparities: Long-term — Positive; Short-term — Challenges</vt:lpstr>
      <vt:lpstr>Health Care Reform Implementation</vt:lpstr>
      <vt:lpstr>Ryan White vs Insurance</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 County Commission on HIV Health Services</dc:title>
  <dc:creator>Robert Butler</dc:creator>
  <cp:lastModifiedBy>Alan Gambrell</cp:lastModifiedBy>
  <cp:revision>643</cp:revision>
  <cp:lastPrinted>2012-11-26T06:50:07Z</cp:lastPrinted>
  <dcterms:created xsi:type="dcterms:W3CDTF">2003-07-02T17:28:44Z</dcterms:created>
  <dcterms:modified xsi:type="dcterms:W3CDTF">2012-12-05T22:13:05Z</dcterms:modified>
</cp:coreProperties>
</file>