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2" roundtripDataSignature="AMtx7mhaI8W0fntyde5GrtrBaQ3bTKrS8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66" y="58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L-xDvJ334ok"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harmreduction.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_VcMlS9dXo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sz="1200" b="0" i="0" u="none" strike="noStrike" cap="none">
              <a:solidFill>
                <a:srgbClr val="000000"/>
              </a:solidFill>
              <a:latin typeface="Arial"/>
              <a:ea typeface="Arial"/>
              <a:cs typeface="Arial"/>
              <a:sym typeface="Arial"/>
            </a:endParaRPr>
          </a:p>
        </p:txBody>
      </p:sp>
      <p:sp>
        <p:nvSpPr>
          <p:cNvPr id="73" name="Google Shape;73;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 name="Google Shape;74;p1: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10: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b="0"/>
              <a:t>What Do You Think?</a:t>
            </a:r>
            <a:endParaRPr/>
          </a:p>
          <a:p>
            <a:pPr marL="0" marR="0" lvl="0" indent="0" algn="l" rtl="0">
              <a:lnSpc>
                <a:spcPct val="100000"/>
              </a:lnSpc>
              <a:spcBef>
                <a:spcPts val="0"/>
              </a:spcBef>
              <a:spcAft>
                <a:spcPts val="0"/>
              </a:spcAft>
              <a:buClr>
                <a:schemeClr val="dk1"/>
              </a:buClr>
              <a:buSzPts val="1200"/>
              <a:buFont typeface="Calibri"/>
              <a:buNone/>
            </a:pPr>
            <a:r>
              <a:rPr lang="en-US"/>
              <a:t>This activity will help participants explore varying perspectives related to concerns about harm reduction. Ask participants to answer these questions from an honest personal perspective. </a:t>
            </a:r>
            <a:endParaRPr/>
          </a:p>
          <a:p>
            <a:pPr marL="0" lvl="0" indent="0" algn="l" rtl="0">
              <a:spcBef>
                <a:spcPts val="0"/>
              </a:spcBef>
              <a:spcAft>
                <a:spcPts val="0"/>
              </a:spcAft>
              <a:buNone/>
            </a:pPr>
            <a:endParaRPr b="0"/>
          </a:p>
          <a:p>
            <a:pPr marL="171450" marR="0" lvl="0" indent="-171450" algn="l" rtl="0">
              <a:lnSpc>
                <a:spcPct val="100000"/>
              </a:lnSpc>
              <a:spcBef>
                <a:spcPts val="0"/>
              </a:spcBef>
              <a:spcAft>
                <a:spcPts val="0"/>
              </a:spcAft>
              <a:buClr>
                <a:schemeClr val="dk1"/>
              </a:buClr>
              <a:buSzPts val="1200"/>
              <a:buFont typeface="Arial"/>
              <a:buChar char="•"/>
            </a:pPr>
            <a:r>
              <a:rPr lang="en-US"/>
              <a:t>Time: 20-30 minutes</a:t>
            </a:r>
            <a:endParaRPr/>
          </a:p>
          <a:p>
            <a:pPr marL="171450" marR="0" lvl="0" indent="-171450" algn="l" rtl="0">
              <a:lnSpc>
                <a:spcPct val="100000"/>
              </a:lnSpc>
              <a:spcBef>
                <a:spcPts val="0"/>
              </a:spcBef>
              <a:spcAft>
                <a:spcPts val="0"/>
              </a:spcAft>
              <a:buClr>
                <a:schemeClr val="dk1"/>
              </a:buClr>
              <a:buSzPts val="1200"/>
              <a:buFont typeface="Arial"/>
              <a:buChar char="•"/>
            </a:pPr>
            <a:r>
              <a:rPr lang="en-US"/>
              <a:t>Post flip chart sheets on opposite sides of the room labeled “Agree” and “Disagree.”</a:t>
            </a:r>
            <a:endParaRPr/>
          </a:p>
          <a:p>
            <a:pPr marL="171450" marR="0" lvl="0" indent="-171450" algn="l" rtl="0">
              <a:lnSpc>
                <a:spcPct val="100000"/>
              </a:lnSpc>
              <a:spcBef>
                <a:spcPts val="0"/>
              </a:spcBef>
              <a:spcAft>
                <a:spcPts val="0"/>
              </a:spcAft>
              <a:buClr>
                <a:schemeClr val="dk1"/>
              </a:buClr>
              <a:buSzPts val="1200"/>
              <a:buFont typeface="Arial"/>
              <a:buChar char="•"/>
            </a:pPr>
            <a:r>
              <a:rPr lang="en-US"/>
              <a:t>Distribute “What Do You Think” handout.</a:t>
            </a:r>
            <a:endParaRPr/>
          </a:p>
          <a:p>
            <a:pPr marL="171450" marR="0" lvl="0" indent="-171450" algn="l" rtl="0">
              <a:lnSpc>
                <a:spcPct val="100000"/>
              </a:lnSpc>
              <a:spcBef>
                <a:spcPts val="0"/>
              </a:spcBef>
              <a:spcAft>
                <a:spcPts val="0"/>
              </a:spcAft>
              <a:buClr>
                <a:schemeClr val="dk1"/>
              </a:buClr>
              <a:buSzPts val="1200"/>
              <a:buFont typeface="Arial"/>
              <a:buChar char="•"/>
            </a:pPr>
            <a:r>
              <a:rPr lang="en-US"/>
              <a:t>Have participants fill out the handout.</a:t>
            </a:r>
            <a:endParaRPr/>
          </a:p>
          <a:p>
            <a:pPr marL="171450" marR="0" lvl="0" indent="-171450" algn="l" rtl="0">
              <a:lnSpc>
                <a:spcPct val="100000"/>
              </a:lnSpc>
              <a:spcBef>
                <a:spcPts val="0"/>
              </a:spcBef>
              <a:spcAft>
                <a:spcPts val="0"/>
              </a:spcAft>
              <a:buClr>
                <a:schemeClr val="dk1"/>
              </a:buClr>
              <a:buSzPts val="1200"/>
              <a:buFont typeface="Arial"/>
              <a:buChar char="•"/>
            </a:pPr>
            <a:r>
              <a:rPr lang="en-US"/>
              <a:t>Read each statement and ask participants will go to the side of the room that corresponds to their response.  </a:t>
            </a:r>
            <a:endParaRPr/>
          </a:p>
          <a:p>
            <a:pPr marL="171450" marR="0" lvl="0" indent="-171450" algn="l" rtl="0">
              <a:lnSpc>
                <a:spcPct val="100000"/>
              </a:lnSpc>
              <a:spcBef>
                <a:spcPts val="0"/>
              </a:spcBef>
              <a:spcAft>
                <a:spcPts val="0"/>
              </a:spcAft>
              <a:buClr>
                <a:schemeClr val="dk1"/>
              </a:buClr>
              <a:buSzPts val="1200"/>
              <a:buFont typeface="Arial"/>
              <a:buChar char="•"/>
            </a:pPr>
            <a:r>
              <a:rPr lang="en-US"/>
              <a:t>Participants will be invited to make an argument that supports the perspective listed on the paper, even if it differs from the participant’s personal beliefs. </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r>
              <a:rPr lang="en-US"/>
              <a:t>Processing: Refer people back to the Principles of Harm Reduction.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45" name="Google Shape;145;p10: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1: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11</a:t>
            </a:fld>
            <a:endParaRPr sz="1200" b="0" i="0" u="none" strike="noStrike" cap="none">
              <a:solidFill>
                <a:srgbClr val="000000"/>
              </a:solidFill>
              <a:latin typeface="Arial"/>
              <a:ea typeface="Arial"/>
              <a:cs typeface="Arial"/>
              <a:sym typeface="Arial"/>
            </a:endParaRPr>
          </a:p>
        </p:txBody>
      </p:sp>
      <p:sp>
        <p:nvSpPr>
          <p:cNvPr id="150" name="Google Shape;150;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1" name="Google Shape;151;p11: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The harm reduction pyramid approach believes that some risks are worse than others, and that individuals can weigh the risks they take to find a way to reduce risk that works for them. </a:t>
            </a:r>
            <a:endParaRPr/>
          </a:p>
          <a:p>
            <a:pPr marL="0" lvl="0" indent="0" algn="l" rtl="0">
              <a:spcBef>
                <a:spcPts val="0"/>
              </a:spcBef>
              <a:spcAft>
                <a:spcPts val="0"/>
              </a:spcAft>
              <a:buNone/>
            </a:pPr>
            <a:endParaRPr/>
          </a:p>
          <a:p>
            <a:pPr marL="0" lvl="0" indent="0" algn="l" rtl="0">
              <a:spcBef>
                <a:spcPts val="0"/>
              </a:spcBef>
              <a:spcAft>
                <a:spcPts val="0"/>
              </a:spcAft>
              <a:buNone/>
            </a:pPr>
            <a:r>
              <a:rPr lang="en-US"/>
              <a:t>In this approach, individuals are encouraged to address what is most risky (see also Harm Reduction Pyramid handout). Think about examples from your own life where you have made decisions to lower your risk. </a:t>
            </a:r>
            <a:endParaRPr/>
          </a:p>
          <a:p>
            <a:pPr marL="0" lvl="0" indent="0" algn="l" rtl="0">
              <a:spcBef>
                <a:spcPts val="0"/>
              </a:spcBef>
              <a:spcAft>
                <a:spcPts val="0"/>
              </a:spcAft>
              <a:buNone/>
            </a:pPr>
            <a:endParaRPr/>
          </a:p>
          <a:p>
            <a:pPr marL="0" lvl="0" indent="0" algn="l" rtl="0">
              <a:spcBef>
                <a:spcPts val="0"/>
              </a:spcBef>
              <a:spcAft>
                <a:spcPts val="0"/>
              </a:spcAft>
              <a:buNone/>
            </a:pPr>
            <a:r>
              <a:rPr lang="en-US"/>
              <a:t>As a CHW, your work with clients may involve helping them to consider the risks they are taking in areas of their lives, and thinking of ways to reduce risk. </a:t>
            </a:r>
            <a:endParaRPr/>
          </a:p>
          <a:p>
            <a:pPr marL="0" lvl="0" indent="0" algn="l" rtl="0">
              <a:spcBef>
                <a:spcPts val="0"/>
              </a:spcBef>
              <a:spcAft>
                <a:spcPts val="0"/>
              </a:spcAft>
              <a:buNone/>
            </a:pPr>
            <a:endParaRPr/>
          </a:p>
          <a:p>
            <a:pPr marL="0" lvl="0" indent="0" algn="l" rtl="0">
              <a:spcBef>
                <a:spcPts val="0"/>
              </a:spcBef>
              <a:spcAft>
                <a:spcPts val="0"/>
              </a:spcAft>
              <a:buNone/>
            </a:pPr>
            <a:r>
              <a:rPr lang="en-US"/>
              <a:t>Ask the participants, “What is the value of using a harm reduction approach? (to the client, CHW, agency, community)”</a:t>
            </a:r>
            <a:endParaRPr/>
          </a:p>
          <a:p>
            <a:pPr marL="232943" lvl="0" indent="-156743"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2: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12</a:t>
            </a:fld>
            <a:endParaRPr sz="1200" b="0" i="0" u="none" strike="noStrike" cap="none">
              <a:solidFill>
                <a:srgbClr val="000000"/>
              </a:solidFill>
              <a:latin typeface="Arial"/>
              <a:ea typeface="Arial"/>
              <a:cs typeface="Arial"/>
              <a:sym typeface="Arial"/>
            </a:endParaRPr>
          </a:p>
        </p:txBody>
      </p:sp>
      <p:sp>
        <p:nvSpPr>
          <p:cNvPr id="172" name="Google Shape;172;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3" name="Google Shape;173;p12: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200"/>
              <a:buFont typeface="Calibri"/>
              <a:buNone/>
            </a:pPr>
            <a:r>
              <a:rPr lang="en-US"/>
              <a:t>Review this additional example of the Harm Reduction Pyramid</a:t>
            </a: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3: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13</a:t>
            </a:fld>
            <a:endParaRPr sz="1200" b="0" i="0" u="none" strike="noStrike" cap="none">
              <a:solidFill>
                <a:srgbClr val="000000"/>
              </a:solidFill>
              <a:latin typeface="Arial"/>
              <a:ea typeface="Arial"/>
              <a:cs typeface="Arial"/>
              <a:sym typeface="Arial"/>
            </a:endParaRPr>
          </a:p>
        </p:txBody>
      </p:sp>
      <p:sp>
        <p:nvSpPr>
          <p:cNvPr id="194" name="Google Shape;194;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5" name="Google Shape;195;p13: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Ask a participant to read the story. </a:t>
            </a:r>
            <a:endParaRPr/>
          </a:p>
          <a:p>
            <a:pPr marL="0" lvl="0" indent="0" algn="l" rtl="0">
              <a:spcBef>
                <a:spcPts val="0"/>
              </a:spcBef>
              <a:spcAft>
                <a:spcPts val="0"/>
              </a:spcAft>
              <a:buNone/>
            </a:pPr>
            <a:endParaRPr/>
          </a:p>
          <a:p>
            <a:pPr marL="0" lvl="0" indent="0" algn="l" rtl="0">
              <a:spcBef>
                <a:spcPts val="0"/>
              </a:spcBef>
              <a:spcAft>
                <a:spcPts val="0"/>
              </a:spcAft>
              <a:buNone/>
            </a:pPr>
            <a:r>
              <a:rPr lang="en-US"/>
              <a:t>Ask for a volunteer to share their impression of the story.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4: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14</a:t>
            </a:fld>
            <a:endParaRPr sz="1200" b="0" i="0" u="none" strike="noStrike" cap="none">
              <a:solidFill>
                <a:srgbClr val="000000"/>
              </a:solidFill>
              <a:latin typeface="Arial"/>
              <a:ea typeface="Arial"/>
              <a:cs typeface="Arial"/>
              <a:sym typeface="Arial"/>
            </a:endParaRPr>
          </a:p>
        </p:txBody>
      </p:sp>
      <p:sp>
        <p:nvSpPr>
          <p:cNvPr id="202" name="Google Shape;202;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3" name="Google Shape;203;p14: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latin typeface="Calibri"/>
                <a:ea typeface="Calibri"/>
                <a:cs typeface="Calibri"/>
                <a:sym typeface="Calibri"/>
              </a:rPr>
              <a:t>Ask for a volunteer to read the slide. </a:t>
            </a:r>
            <a:endParaRPr>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5: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15</a:t>
            </a:fld>
            <a:endParaRPr sz="1200" b="0" i="0" u="none" strike="noStrike" cap="none">
              <a:solidFill>
                <a:srgbClr val="000000"/>
              </a:solidFill>
              <a:latin typeface="Arial"/>
              <a:ea typeface="Arial"/>
              <a:cs typeface="Arial"/>
              <a:sym typeface="Arial"/>
            </a:endParaRPr>
          </a:p>
        </p:txBody>
      </p:sp>
      <p:sp>
        <p:nvSpPr>
          <p:cNvPr id="210" name="Google Shape;210;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1" name="Google Shape;211;p15: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200"/>
              <a:buFont typeface="Arial"/>
              <a:buNone/>
            </a:pPr>
            <a:r>
              <a:rPr lang="en-US"/>
              <a:t>Break participants into small groups. </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Provide flip chart sheets and markers for brainstorming. </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Allow 15-20 minutes for brainstorm around the questions on the slide. </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Spend 5-10 minutes asking for a few volunteers to share insights from their brainstorm. </a:t>
            </a:r>
            <a:endParaRPr/>
          </a:p>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6: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16</a:t>
            </a:fld>
            <a:endParaRPr sz="1200" b="0" i="0" u="none" strike="noStrike" cap="none">
              <a:solidFill>
                <a:srgbClr val="000000"/>
              </a:solidFill>
              <a:latin typeface="Arial"/>
              <a:ea typeface="Arial"/>
              <a:cs typeface="Arial"/>
              <a:sym typeface="Arial"/>
            </a:endParaRPr>
          </a:p>
        </p:txBody>
      </p:sp>
      <p:sp>
        <p:nvSpPr>
          <p:cNvPr id="218" name="Google Shape;218;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9" name="Google Shape;219;p16: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Ask for volunteers to read each bullet point on the slide.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2</a:t>
            </a:fld>
            <a:endParaRPr sz="1200" b="0" i="0" u="none" strike="noStrike" cap="none">
              <a:solidFill>
                <a:srgbClr val="000000"/>
              </a:solidFill>
              <a:latin typeface="Arial"/>
              <a:ea typeface="Arial"/>
              <a:cs typeface="Arial"/>
              <a:sym typeface="Arial"/>
            </a:endParaRPr>
          </a:p>
        </p:txBody>
      </p:sp>
      <p:sp>
        <p:nvSpPr>
          <p:cNvPr id="79" name="Google Shape;79;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0" name="Google Shape;80;p2: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solidFill>
                  <a:srgbClr val="595959"/>
                </a:solidFill>
                <a:latin typeface="Arial"/>
                <a:ea typeface="Arial"/>
                <a:cs typeface="Arial"/>
                <a:sym typeface="Arial"/>
              </a:rPr>
              <a:t>Review the objectives. </a:t>
            </a:r>
            <a:endParaRPr>
              <a:solidFill>
                <a:srgbClr val="595959"/>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3</a:t>
            </a:fld>
            <a:endParaRPr sz="1200" b="0" i="0" u="none" strike="noStrike" cap="none">
              <a:solidFill>
                <a:srgbClr val="000000"/>
              </a:solidFill>
              <a:latin typeface="Arial"/>
              <a:ea typeface="Arial"/>
              <a:cs typeface="Arial"/>
              <a:sym typeface="Arial"/>
            </a:endParaRPr>
          </a:p>
        </p:txBody>
      </p:sp>
      <p:sp>
        <p:nvSpPr>
          <p:cNvPr id="87" name="Google Shape;87;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8" name="Google Shape;88;p3: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latin typeface="Arial"/>
                <a:ea typeface="Arial"/>
                <a:cs typeface="Arial"/>
                <a:sym typeface="Arial"/>
              </a:rPr>
              <a:t>Ask for a volunteer to read the definition on the slide. </a:t>
            </a:r>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None/>
            </a:pPr>
            <a:r>
              <a:rPr lang="en-US">
                <a:latin typeface="Arial"/>
                <a:ea typeface="Arial"/>
                <a:cs typeface="Arial"/>
                <a:sym typeface="Arial"/>
              </a:rPr>
              <a:t>Make the following distinctions:</a:t>
            </a:r>
            <a:endParaRPr/>
          </a:p>
          <a:p>
            <a:pPr marL="0" lvl="0" indent="0" algn="l" rtl="0">
              <a:spcBef>
                <a:spcPts val="0"/>
              </a:spcBef>
              <a:spcAft>
                <a:spcPts val="0"/>
              </a:spcAft>
              <a:buNone/>
            </a:pPr>
            <a:endParaRPr>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a:latin typeface="Arial"/>
                <a:ea typeface="Arial"/>
                <a:cs typeface="Arial"/>
                <a:sym typeface="Arial"/>
              </a:rPr>
              <a:t>Harm reduction (HR) is a set of…</a:t>
            </a:r>
            <a:endParaRPr/>
          </a:p>
          <a:p>
            <a:pPr marL="180137" lvl="0" indent="-171450" algn="l" rtl="0">
              <a:spcBef>
                <a:spcPts val="0"/>
              </a:spcBef>
              <a:spcAft>
                <a:spcPts val="0"/>
              </a:spcAft>
              <a:buClr>
                <a:schemeClr val="dk1"/>
              </a:buClr>
              <a:buSzPts val="1200"/>
              <a:buFont typeface="Arial"/>
              <a:buChar char="•"/>
            </a:pPr>
            <a:r>
              <a:rPr lang="en-US" b="0">
                <a:latin typeface="Arial"/>
                <a:ea typeface="Arial"/>
                <a:cs typeface="Arial"/>
                <a:sym typeface="Arial"/>
              </a:rPr>
              <a:t>Policies </a:t>
            </a:r>
            <a:endParaRPr/>
          </a:p>
          <a:p>
            <a:pPr marL="180137" lvl="0" indent="-171450" algn="l" rtl="0">
              <a:spcBef>
                <a:spcPts val="0"/>
              </a:spcBef>
              <a:spcAft>
                <a:spcPts val="0"/>
              </a:spcAft>
              <a:buClr>
                <a:schemeClr val="dk1"/>
              </a:buClr>
              <a:buSzPts val="1200"/>
              <a:buFont typeface="Arial"/>
              <a:buChar char="•"/>
            </a:pPr>
            <a:r>
              <a:rPr lang="en-US" b="0">
                <a:latin typeface="Arial"/>
                <a:ea typeface="Arial"/>
                <a:cs typeface="Arial"/>
                <a:sym typeface="Arial"/>
              </a:rPr>
              <a:t>Programs</a:t>
            </a:r>
            <a:endParaRPr b="0">
              <a:latin typeface="Arial"/>
              <a:ea typeface="Arial"/>
              <a:cs typeface="Arial"/>
              <a:sym typeface="Arial"/>
            </a:endParaRPr>
          </a:p>
          <a:p>
            <a:pPr marL="180137" lvl="0" indent="-171450" algn="l" rtl="0">
              <a:spcBef>
                <a:spcPts val="0"/>
              </a:spcBef>
              <a:spcAft>
                <a:spcPts val="0"/>
              </a:spcAft>
              <a:buClr>
                <a:schemeClr val="dk1"/>
              </a:buClr>
              <a:buSzPts val="1200"/>
              <a:buFont typeface="Arial"/>
              <a:buChar char="•"/>
            </a:pPr>
            <a:r>
              <a:rPr lang="en-US" b="0">
                <a:latin typeface="Arial"/>
                <a:ea typeface="Arial"/>
                <a:cs typeface="Arial"/>
                <a:sym typeface="Arial"/>
              </a:rPr>
              <a:t>Practices </a:t>
            </a:r>
            <a:endParaRPr/>
          </a:p>
          <a:p>
            <a:pPr marL="0" lvl="0" indent="0" algn="l" rtl="0">
              <a:spcBef>
                <a:spcPts val="0"/>
              </a:spcBef>
              <a:spcAft>
                <a:spcPts val="0"/>
              </a:spcAft>
              <a:buClr>
                <a:schemeClr val="dk1"/>
              </a:buClr>
              <a:buSzPts val="1200"/>
              <a:buFont typeface="Arial"/>
              <a:buNone/>
            </a:pPr>
            <a:r>
              <a:rPr lang="en-US" b="0">
                <a:latin typeface="Arial"/>
                <a:ea typeface="Arial"/>
                <a:cs typeface="Arial"/>
                <a:sym typeface="Arial"/>
              </a:rPr>
              <a:t>that aim to reduce harm associated with substance use in people who are unable or unwilling to stop.</a:t>
            </a:r>
            <a:endParaRPr/>
          </a:p>
          <a:p>
            <a:pPr marL="0" lvl="0" indent="0" algn="l" rtl="0">
              <a:spcBef>
                <a:spcPts val="0"/>
              </a:spcBef>
              <a:spcAft>
                <a:spcPts val="0"/>
              </a:spcAft>
              <a:buClr>
                <a:schemeClr val="dk1"/>
              </a:buClr>
              <a:buSzPts val="1200"/>
              <a:buFont typeface="Arial"/>
              <a:buNone/>
            </a:pPr>
            <a:endParaRPr b="0">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b="0">
                <a:latin typeface="Arial"/>
                <a:ea typeface="Arial"/>
                <a:cs typeface="Arial"/>
                <a:sym typeface="Arial"/>
              </a:rPr>
              <a:t>Ask participants, ”</a:t>
            </a:r>
            <a:r>
              <a:rPr lang="en-US" sz="1400" b="0">
                <a:latin typeface="Arial"/>
                <a:ea typeface="Arial"/>
                <a:cs typeface="Arial"/>
                <a:sym typeface="Arial"/>
              </a:rPr>
              <a:t>Why would this definition make a distinction about people who are unable or unwilling to stop?”</a:t>
            </a:r>
            <a:endParaRPr/>
          </a:p>
          <a:p>
            <a:pPr marL="0" lvl="0" indent="0" algn="l" rtl="0">
              <a:spcBef>
                <a:spcPts val="0"/>
              </a:spcBef>
              <a:spcAft>
                <a:spcPts val="0"/>
              </a:spcAft>
              <a:buClr>
                <a:schemeClr val="dk1"/>
              </a:buClr>
              <a:buSzPts val="1400"/>
              <a:buFont typeface="Arial"/>
              <a:buNone/>
            </a:pPr>
            <a:endParaRPr sz="1400" b="0">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b="0">
                <a:latin typeface="Arial"/>
                <a:ea typeface="Arial"/>
                <a:cs typeface="Arial"/>
                <a:sym typeface="Arial"/>
              </a:rPr>
              <a:t>This definition clearly sets an intention to move the narrative from a one size fits all response to substance use that assumes everyone who has substance use challenges should stop. An abstinence only stance implies a value system that may not align with the values or desires of the person who uses. </a:t>
            </a:r>
            <a:endParaRPr/>
          </a:p>
          <a:p>
            <a:pPr marL="465886" lvl="1" indent="0" algn="l" rtl="0">
              <a:spcBef>
                <a:spcPts val="0"/>
              </a:spcBef>
              <a:spcAft>
                <a:spcPts val="0"/>
              </a:spcAft>
              <a:buClr>
                <a:schemeClr val="dk1"/>
              </a:buClr>
              <a:buSzPts val="1200"/>
              <a:buFont typeface="Arial"/>
              <a:buNone/>
            </a:pPr>
            <a:endParaRPr b="0">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US" b="0">
                <a:latin typeface="Arial"/>
                <a:ea typeface="Arial"/>
                <a:cs typeface="Arial"/>
                <a:sym typeface="Arial"/>
              </a:rPr>
              <a:t>HR focuses on the prevention of harm versus the prevention of drug use itself</a:t>
            </a:r>
            <a:endParaRPr/>
          </a:p>
          <a:p>
            <a:pPr marL="0" lvl="0" indent="0" algn="l" rtl="0">
              <a:spcBef>
                <a:spcPts val="0"/>
              </a:spcBef>
              <a:spcAft>
                <a:spcPts val="0"/>
              </a:spcAft>
              <a:buClr>
                <a:schemeClr val="dk1"/>
              </a:buClr>
              <a:buSzPts val="1200"/>
              <a:buFont typeface="Arial"/>
              <a:buNone/>
            </a:pPr>
            <a:r>
              <a:rPr lang="en-US" b="0">
                <a:latin typeface="Arial"/>
                <a:ea typeface="Arial"/>
                <a:cs typeface="Arial"/>
                <a:sym typeface="Arial"/>
              </a:rPr>
              <a:t>HR is a “people first” approach that is grounded in respect for people who continue to use drugs. </a:t>
            </a:r>
            <a:endParaRPr/>
          </a:p>
          <a:p>
            <a:pPr marL="174708" lvl="0" indent="-98508" algn="l" rtl="0">
              <a:spcBef>
                <a:spcPts val="0"/>
              </a:spcBef>
              <a:spcAft>
                <a:spcPts val="0"/>
              </a:spcAft>
              <a:buClr>
                <a:schemeClr val="dk1"/>
              </a:buClr>
              <a:buSzPts val="1200"/>
              <a:buFont typeface="Arial"/>
              <a:buNone/>
            </a:pPr>
            <a:endParaRPr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4: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4</a:t>
            </a:fld>
            <a:endParaRPr sz="1200" b="0" i="0" u="none" strike="noStrike" cap="none">
              <a:solidFill>
                <a:srgbClr val="000000"/>
              </a:solidFill>
              <a:latin typeface="Arial"/>
              <a:ea typeface="Arial"/>
              <a:cs typeface="Arial"/>
              <a:sym typeface="Arial"/>
            </a:endParaRPr>
          </a:p>
        </p:txBody>
      </p:sp>
      <p:sp>
        <p:nvSpPr>
          <p:cNvPr id="95" name="Google Shape;95;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p4: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Terrell’s story </a:t>
            </a:r>
            <a:r>
              <a:rPr lang="en-US" u="sng">
                <a:solidFill>
                  <a:schemeClr val="hlink"/>
                </a:solidFill>
                <a:hlinkClick r:id="rId3"/>
              </a:rPr>
              <a:t>https://www.youtube.com/watch?v=L-xDvJ334ok</a:t>
            </a:r>
            <a:endParaRPr/>
          </a:p>
          <a:p>
            <a:pPr marL="0" lvl="0" indent="0" algn="l" rtl="0">
              <a:spcBef>
                <a:spcPts val="0"/>
              </a:spcBef>
              <a:spcAft>
                <a:spcPts val="0"/>
              </a:spcAft>
              <a:buNone/>
            </a:pPr>
            <a:endParaRPr/>
          </a:p>
          <a:p>
            <a:pPr marL="0" lvl="0" indent="0" algn="l" rtl="0">
              <a:spcBef>
                <a:spcPts val="0"/>
              </a:spcBef>
              <a:spcAft>
                <a:spcPts val="0"/>
              </a:spcAft>
              <a:buNone/>
            </a:pPr>
            <a:r>
              <a:rPr lang="en-US"/>
              <a:t>Illustrates the key elements of Harm Reduction as defined.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5</a:t>
            </a:fld>
            <a:endParaRPr sz="1200" b="0" i="0" u="none" strike="noStrike" cap="none">
              <a:solidFill>
                <a:srgbClr val="000000"/>
              </a:solidFill>
              <a:latin typeface="Arial"/>
              <a:ea typeface="Arial"/>
              <a:cs typeface="Arial"/>
              <a:sym typeface="Arial"/>
            </a:endParaRPr>
          </a:p>
        </p:txBody>
      </p:sp>
      <p:sp>
        <p:nvSpPr>
          <p:cNvPr id="103" name="Google Shape;103;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4" name="Google Shape;104;p5: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Ask participants to volunteer to read the principles.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6</a:t>
            </a:fld>
            <a:endParaRPr sz="1200" b="0" i="0" u="none" strike="noStrike" cap="none">
              <a:solidFill>
                <a:srgbClr val="000000"/>
              </a:solidFill>
              <a:latin typeface="Arial"/>
              <a:ea typeface="Arial"/>
              <a:cs typeface="Arial"/>
              <a:sym typeface="Arial"/>
            </a:endParaRPr>
          </a:p>
        </p:txBody>
      </p:sp>
      <p:sp>
        <p:nvSpPr>
          <p:cNvPr id="111" name="Google Shape;111;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2" name="Google Shape;112;p6: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Ask participants to volunteer to read the principles.</a:t>
            </a:r>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7: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7</a:t>
            </a:fld>
            <a:endParaRPr sz="1200" b="0" i="0" u="none" strike="noStrike" cap="none">
              <a:solidFill>
                <a:srgbClr val="000000"/>
              </a:solidFill>
              <a:latin typeface="Arial"/>
              <a:ea typeface="Arial"/>
              <a:cs typeface="Arial"/>
              <a:sym typeface="Arial"/>
            </a:endParaRPr>
          </a:p>
        </p:txBody>
      </p:sp>
      <p:sp>
        <p:nvSpPr>
          <p:cNvPr id="119" name="Google Shape;119;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0" name="Google Shape;120;p7: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Review the slide. </a:t>
            </a:r>
            <a:endParaRPr/>
          </a:p>
          <a:p>
            <a:pPr marL="0" lvl="0" indent="0" algn="l" rtl="0">
              <a:spcBef>
                <a:spcPts val="0"/>
              </a:spcBef>
              <a:spcAft>
                <a:spcPts val="0"/>
              </a:spcAft>
              <a:buNone/>
            </a:pPr>
            <a:endParaRPr sz="1200" b="0">
              <a:solidFill>
                <a:schemeClr val="dk1"/>
              </a:solidFill>
            </a:endParaRPr>
          </a:p>
          <a:p>
            <a:pPr marL="0" lvl="0" indent="0" algn="l" rtl="0">
              <a:spcBef>
                <a:spcPts val="0"/>
              </a:spcBef>
              <a:spcAft>
                <a:spcPts val="0"/>
              </a:spcAft>
              <a:buNone/>
            </a:pPr>
            <a:r>
              <a:rPr lang="en-US" sz="1200" b="0">
                <a:solidFill>
                  <a:schemeClr val="dk1"/>
                </a:solidFill>
              </a:rPr>
              <a:t>These definitions can be found on the Harm Reduction Coalition website, </a:t>
            </a:r>
            <a:r>
              <a:rPr lang="en-US" u="sng">
                <a:solidFill>
                  <a:schemeClr val="hlink"/>
                </a:solidFill>
                <a:hlinkClick r:id="rId3"/>
              </a:rPr>
              <a:t>https://harmreduction.org</a:t>
            </a:r>
            <a:r>
              <a:rPr lang="en-US" sz="1200" b="0">
                <a:solidFill>
                  <a:schemeClr val="dk1"/>
                </a:solidFill>
              </a:rPr>
              <a:t>. </a:t>
            </a:r>
            <a:endParaRPr sz="1200" b="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8: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8</a:t>
            </a:fld>
            <a:endParaRPr sz="1200" b="0" i="0" u="none" strike="noStrike" cap="none">
              <a:solidFill>
                <a:srgbClr val="000000"/>
              </a:solidFill>
              <a:latin typeface="Arial"/>
              <a:ea typeface="Arial"/>
              <a:cs typeface="Arial"/>
              <a:sym typeface="Arial"/>
            </a:endParaRPr>
          </a:p>
        </p:txBody>
      </p:sp>
      <p:sp>
        <p:nvSpPr>
          <p:cNvPr id="127" name="Google Shape;127;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8" name="Google Shape;128;p8: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Review the slide.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9</a:t>
            </a:fld>
            <a:endParaRPr sz="1200" b="0" i="0" u="none" strike="noStrike" cap="none">
              <a:solidFill>
                <a:srgbClr val="000000"/>
              </a:solidFill>
              <a:latin typeface="Arial"/>
              <a:ea typeface="Arial"/>
              <a:cs typeface="Arial"/>
              <a:sym typeface="Arial"/>
            </a:endParaRPr>
          </a:p>
        </p:txBody>
      </p:sp>
      <p:sp>
        <p:nvSpPr>
          <p:cNvPr id="135" name="Google Shape;135;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6" name="Google Shape;136;p9: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t>Show video (12 minutes) </a:t>
            </a:r>
            <a:r>
              <a:rPr lang="en-US" u="sng">
                <a:solidFill>
                  <a:schemeClr val="hlink"/>
                </a:solidFill>
                <a:hlinkClick r:id="rId3"/>
              </a:rPr>
              <a:t>https://www.youtube.com/watch?v=_VcMlS9dXo0</a:t>
            </a:r>
            <a:endParaRPr/>
          </a:p>
          <a:p>
            <a:pPr marL="174708" lvl="0" indent="-98508" algn="l" rtl="0">
              <a:spcBef>
                <a:spcPts val="0"/>
              </a:spcBef>
              <a:spcAft>
                <a:spcPts val="0"/>
              </a:spcAft>
              <a:buClr>
                <a:schemeClr val="dk1"/>
              </a:buClr>
              <a:buSzPts val="1200"/>
              <a:buFont typeface="Arial"/>
              <a:buNone/>
            </a:pPr>
            <a:endParaRPr/>
          </a:p>
          <a:p>
            <a:pPr marL="0" lvl="0" indent="0" algn="l" rtl="0">
              <a:spcBef>
                <a:spcPts val="0"/>
              </a:spcBef>
              <a:spcAft>
                <a:spcPts val="0"/>
              </a:spcAft>
              <a:buNone/>
            </a:pPr>
            <a:r>
              <a:rPr lang="en-US"/>
              <a:t>This video includes people who identify as having been intravenous drug users, who are able to switch roles of provider and patient to demonstrate the importance of partnerships, patient/provider interaction, and agency policy. </a:t>
            </a:r>
            <a:endParaRPr/>
          </a:p>
          <a:p>
            <a:pPr marL="0" lvl="0" indent="0" algn="l" rtl="0">
              <a:spcBef>
                <a:spcPts val="0"/>
              </a:spcBef>
              <a:spcAft>
                <a:spcPts val="0"/>
              </a:spcAft>
              <a:buNone/>
            </a:pPr>
            <a:endParaRPr/>
          </a:p>
          <a:p>
            <a:pPr marL="0" lvl="0" indent="0" algn="l" rtl="0">
              <a:spcBef>
                <a:spcPts val="0"/>
              </a:spcBef>
              <a:spcAft>
                <a:spcPts val="0"/>
              </a:spcAft>
              <a:buNone/>
            </a:pPr>
            <a:r>
              <a:rPr lang="en-US"/>
              <a:t>After the video, ask participants: </a:t>
            </a:r>
            <a:endParaRPr/>
          </a:p>
          <a:p>
            <a:pPr marL="171450" lvl="0" indent="-171450" algn="l" rtl="0">
              <a:spcBef>
                <a:spcPts val="0"/>
              </a:spcBef>
              <a:spcAft>
                <a:spcPts val="0"/>
              </a:spcAft>
              <a:buClr>
                <a:schemeClr val="dk1"/>
              </a:buClr>
              <a:buSzPts val="1200"/>
              <a:buFont typeface="Arial"/>
              <a:buChar char="•"/>
            </a:pPr>
            <a:r>
              <a:rPr lang="en-US"/>
              <a:t>What principles of harm reduction did you observe during the video?</a:t>
            </a:r>
            <a:endParaRPr/>
          </a:p>
          <a:p>
            <a:pPr marL="171450" lvl="0" indent="-171450" algn="l" rtl="0">
              <a:spcBef>
                <a:spcPts val="0"/>
              </a:spcBef>
              <a:spcAft>
                <a:spcPts val="0"/>
              </a:spcAft>
              <a:buClr>
                <a:schemeClr val="dk1"/>
              </a:buClr>
              <a:buSzPts val="1200"/>
              <a:buFont typeface="Arial"/>
              <a:buChar char="•"/>
            </a:pPr>
            <a:r>
              <a:rPr lang="en-US"/>
              <a:t>Describe aspects of cultural awareness that you observed by the provider?</a:t>
            </a:r>
            <a:endParaRPr/>
          </a:p>
          <a:p>
            <a:pPr marL="171450" lvl="0" indent="-171450" algn="l" rtl="0">
              <a:spcBef>
                <a:spcPts val="0"/>
              </a:spcBef>
              <a:spcAft>
                <a:spcPts val="0"/>
              </a:spcAft>
              <a:buClr>
                <a:schemeClr val="dk1"/>
              </a:buClr>
              <a:buSzPts val="1200"/>
              <a:buFont typeface="Arial"/>
              <a:buChar char="•"/>
            </a:pPr>
            <a:r>
              <a:rPr lang="en-US"/>
              <a:t>What policy could create change in your community?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pic>
        <p:nvPicPr>
          <p:cNvPr id="19" name="Google Shape;19;p18" descr="openingfooter_sized.jpg"/>
          <p:cNvPicPr preferRelativeResize="0"/>
          <p:nvPr/>
        </p:nvPicPr>
        <p:blipFill rotWithShape="1">
          <a:blip r:embed="rId2">
            <a:alphaModFix/>
          </a:blip>
          <a:srcRect/>
          <a:stretch/>
        </p:blipFill>
        <p:spPr>
          <a:xfrm>
            <a:off x="0" y="533400"/>
            <a:ext cx="9144000" cy="5334000"/>
          </a:xfrm>
          <a:prstGeom prst="rect">
            <a:avLst/>
          </a:prstGeom>
          <a:noFill/>
          <a:ln>
            <a:noFill/>
          </a:ln>
        </p:spPr>
      </p:pic>
      <p:pic>
        <p:nvPicPr>
          <p:cNvPr id="20" name="Google Shape;20;p18"/>
          <p:cNvPicPr preferRelativeResize="0"/>
          <p:nvPr/>
        </p:nvPicPr>
        <p:blipFill rotWithShape="1">
          <a:blip r:embed="rId3">
            <a:alphaModFix/>
          </a:blip>
          <a:srcRect/>
          <a:stretch/>
        </p:blipFill>
        <p:spPr>
          <a:xfrm>
            <a:off x="7543800" y="6118225"/>
            <a:ext cx="968375" cy="434975"/>
          </a:xfrm>
          <a:prstGeom prst="rect">
            <a:avLst/>
          </a:prstGeom>
          <a:noFill/>
          <a:ln>
            <a:noFill/>
          </a:ln>
        </p:spPr>
      </p:pic>
      <p:sp>
        <p:nvSpPr>
          <p:cNvPr id="21" name="Google Shape;21;p18"/>
          <p:cNvSpPr/>
          <p:nvPr/>
        </p:nvSpPr>
        <p:spPr>
          <a:xfrm>
            <a:off x="609600" y="6096000"/>
            <a:ext cx="4664075" cy="4619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Boston University School of Social Work</a:t>
            </a:r>
            <a:endParaRPr/>
          </a:p>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Center for Innovation in Social Work &amp; Health</a:t>
            </a:r>
            <a:endParaRPr/>
          </a:p>
        </p:txBody>
      </p:sp>
      <p:sp>
        <p:nvSpPr>
          <p:cNvPr id="22" name="Google Shape;22;p18"/>
          <p:cNvSpPr/>
          <p:nvPr/>
        </p:nvSpPr>
        <p:spPr>
          <a:xfrm>
            <a:off x="0" y="0"/>
            <a:ext cx="9144000" cy="44958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cxnSp>
        <p:nvCxnSpPr>
          <p:cNvPr id="23" name="Google Shape;23;p18"/>
          <p:cNvCxnSpPr/>
          <p:nvPr/>
        </p:nvCxnSpPr>
        <p:spPr>
          <a:xfrm>
            <a:off x="0" y="5867400"/>
            <a:ext cx="9144000" cy="0"/>
          </a:xfrm>
          <a:prstGeom prst="straightConnector1">
            <a:avLst/>
          </a:prstGeom>
          <a:noFill/>
          <a:ln w="152400" cap="flat" cmpd="sng">
            <a:solidFill>
              <a:srgbClr val="A5A5A5"/>
            </a:solidFill>
            <a:prstDash val="solid"/>
            <a:miter lim="800000"/>
            <a:headEnd type="none" w="sm" len="sm"/>
            <a:tailEnd type="none" w="sm" len="sm"/>
          </a:ln>
        </p:spPr>
      </p:cxnSp>
      <p:sp>
        <p:nvSpPr>
          <p:cNvPr id="24" name="Google Shape;24;p18"/>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4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noAutofit/>
          </a:bodyPr>
          <a:lstStyle>
            <a:lvl1pPr lvl="0" algn="l">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27"/>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7"/>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SzPts val="3200"/>
              <a:buChar char="▪"/>
              <a:defRPr sz="3200"/>
            </a:lvl1pPr>
            <a:lvl2pPr marL="914400" lvl="1" indent="-406400" algn="l">
              <a:spcBef>
                <a:spcPts val="560"/>
              </a:spcBef>
              <a:spcAft>
                <a:spcPts val="0"/>
              </a:spcAft>
              <a:buSzPts val="2800"/>
              <a:buChar char="▪"/>
              <a:defRPr sz="2800"/>
            </a:lvl2pPr>
            <a:lvl3pPr marL="1371600" lvl="2" indent="-381000" algn="l">
              <a:spcBef>
                <a:spcPts val="480"/>
              </a:spcBef>
              <a:spcAft>
                <a:spcPts val="0"/>
              </a:spcAft>
              <a:buSzPts val="2400"/>
              <a:buChar char="▪"/>
              <a:defRPr sz="24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4" name="Google Shape;64;p27"/>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SzPts val="1600"/>
              <a:buNone/>
              <a:defRPr sz="1600"/>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1000"/>
              <a:buNone/>
              <a:defRPr sz="1000"/>
            </a:lvl4pPr>
            <a:lvl5pPr marL="2286000" lvl="4" indent="-228600" algn="l">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28"/>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8"/>
          <p:cNvSpPr>
            <a:spLocks noGrp="1"/>
          </p:cNvSpPr>
          <p:nvPr>
            <p:ph type="pic" idx="2"/>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rgbClr val="C00000"/>
              </a:buClr>
              <a:buSzPts val="3200"/>
              <a:buFont typeface="Noto Sans Symbols"/>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rgbClr val="C00000"/>
              </a:buClr>
              <a:buSzPts val="2800"/>
              <a:buFont typeface="Noto Sans Symbols"/>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rgbClr val="C00000"/>
              </a:buClr>
              <a:buSzPts val="2400"/>
              <a:buFont typeface="Noto Sans Symbols"/>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rgbClr val="C00000"/>
              </a:buClr>
              <a:buSzPts val="2000"/>
              <a:buFont typeface="Noto Sans Symbols"/>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rgbClr val="C00000"/>
              </a:buClr>
              <a:buSzPts val="20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9" name="Google Shape;69;p28"/>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SzPts val="1600"/>
              <a:buNone/>
              <a:defRPr sz="1600"/>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1000"/>
              <a:buNone/>
              <a:defRPr sz="1000"/>
            </a:lvl4pPr>
            <a:lvl5pPr marL="2286000" lvl="4" indent="-228600" algn="l">
              <a:spcBef>
                <a:spcPts val="2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28"/>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19"/>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19"/>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Resting">
  <p:cSld name="1_Resting">
    <p:spTree>
      <p:nvGrpSpPr>
        <p:cNvPr id="1" name="Shape 30"/>
        <p:cNvGrpSpPr/>
        <p:nvPr/>
      </p:nvGrpSpPr>
      <p:grpSpPr>
        <a:xfrm>
          <a:off x="0" y="0"/>
          <a:ext cx="0" cy="0"/>
          <a:chOff x="0" y="0"/>
          <a:chExt cx="0" cy="0"/>
        </a:xfrm>
      </p:grpSpPr>
      <p:pic>
        <p:nvPicPr>
          <p:cNvPr id="31" name="Google Shape;31;p20" descr="restingslide2.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32" name="Google Shape;32;p20"/>
          <p:cNvSpPr/>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3" name="Google Shape;33;p20"/>
          <p:cNvSpPr txBox="1">
            <a:spLocks noGrp="1"/>
          </p:cNvSpPr>
          <p:nvPr>
            <p:ph type="title"/>
          </p:nvPr>
        </p:nvSpPr>
        <p:spPr>
          <a:xfrm>
            <a:off x="0" y="2946400"/>
            <a:ext cx="9144000" cy="11430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2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1"/>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1"/>
          <p:cNvSpPr txBox="1">
            <a:spLocks noGrp="1"/>
          </p:cNvSpPr>
          <p:nvPr>
            <p:ph type="body" idx="2"/>
          </p:nvPr>
        </p:nvSpPr>
        <p:spPr>
          <a:xfrm>
            <a:off x="4648200" y="1828800"/>
            <a:ext cx="3886200" cy="3886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1"/>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SzPts val="2400"/>
              <a:buNone/>
              <a:defRPr sz="2400">
                <a:latin typeface="Arial"/>
                <a:ea typeface="Arial"/>
                <a:cs typeface="Arial"/>
                <a:sym typeface="Arial"/>
              </a:defRPr>
            </a:lvl1pPr>
            <a:lvl2pPr marL="914400" lvl="1" indent="-228600" algn="l">
              <a:spcBef>
                <a:spcPts val="400"/>
              </a:spcBef>
              <a:spcAft>
                <a:spcPts val="0"/>
              </a:spcAft>
              <a:buSzPts val="2000"/>
              <a:buNone/>
              <a:defRPr sz="2000"/>
            </a:lvl2pPr>
            <a:lvl3pPr marL="1371600" lvl="2" indent="-228600" algn="l">
              <a:spcBef>
                <a:spcPts val="360"/>
              </a:spcBef>
              <a:spcAft>
                <a:spcPts val="0"/>
              </a:spcAft>
              <a:buSzPts val="1800"/>
              <a:buNone/>
              <a:defRPr sz="1800"/>
            </a:lvl3pPr>
            <a:lvl4pPr marL="1828800" lvl="3" indent="-228600" algn="l">
              <a:spcBef>
                <a:spcPts val="320"/>
              </a:spcBef>
              <a:spcAft>
                <a:spcPts val="0"/>
              </a:spcAft>
              <a:buSzPts val="1600"/>
              <a:buNone/>
              <a:defRPr sz="1600"/>
            </a:lvl4pPr>
            <a:lvl5pPr marL="2286000" lvl="4" indent="-228600" algn="l">
              <a:spcBef>
                <a:spcPts val="320"/>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42" name="Google Shape;42;p22"/>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43"/>
        <p:cNvGrpSpPr/>
        <p:nvPr/>
      </p:nvGrpSpPr>
      <p:grpSpPr>
        <a:xfrm>
          <a:off x="0" y="0"/>
          <a:ext cx="0" cy="0"/>
          <a:chOff x="0" y="0"/>
          <a:chExt cx="0" cy="0"/>
        </a:xfrm>
      </p:grpSpPr>
      <p:sp>
        <p:nvSpPr>
          <p:cNvPr id="44" name="Google Shape;44;p23"/>
          <p:cNvSpPr/>
          <p:nvPr/>
        </p:nvSpPr>
        <p:spPr>
          <a:xfrm>
            <a:off x="0" y="2235200"/>
            <a:ext cx="9144000" cy="24130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5" name="Google Shape;45;p23"/>
          <p:cNvSpPr txBox="1"/>
          <p:nvPr/>
        </p:nvSpPr>
        <p:spPr>
          <a:xfrm>
            <a:off x="685800" y="2819400"/>
            <a:ext cx="7772400" cy="1143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a:solidFill>
                  <a:schemeClr val="lt1"/>
                </a:solidFill>
                <a:latin typeface="Arial"/>
                <a:ea typeface="Arial"/>
                <a:cs typeface="Arial"/>
                <a:sym typeface="Arial"/>
              </a:rPr>
              <a:t>Resting or transition slide</a:t>
            </a:r>
            <a:endParaRPr/>
          </a:p>
        </p:txBody>
      </p:sp>
      <p:sp>
        <p:nvSpPr>
          <p:cNvPr id="46" name="Google Shape;46;p2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Google Shape;49;p24"/>
          <p:cNvSpPr txBox="1">
            <a:spLocks noGrp="1"/>
          </p:cNvSpPr>
          <p:nvPr>
            <p:ph type="title"/>
          </p:nvPr>
        </p:nvSpPr>
        <p:spPr>
          <a:xfrm>
            <a:off x="630238" y="731837"/>
            <a:ext cx="7886700" cy="1325563"/>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4"/>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24"/>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24"/>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2400"/>
              <a:buNone/>
              <a:defRPr sz="24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24"/>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2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4"/>
          <p:cNvSpPr txBox="1">
            <a:spLocks noGrp="1"/>
          </p:cNvSpPr>
          <p:nvPr>
            <p:ph type="dt" idx="10"/>
          </p:nvPr>
        </p:nvSpPr>
        <p:spPr>
          <a:xfrm>
            <a:off x="8001000" y="381000"/>
            <a:ext cx="1066800" cy="2286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25"/>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5"/>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26"/>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p:nvPr/>
        </p:nvSpPr>
        <p:spPr>
          <a:xfrm>
            <a:off x="0" y="338138"/>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b="0" i="0" u="none" strike="noStrike" cap="none">
              <a:solidFill>
                <a:schemeClr val="dk1"/>
              </a:solidFill>
              <a:latin typeface="Arial"/>
              <a:ea typeface="Arial"/>
              <a:cs typeface="Arial"/>
              <a:sym typeface="Arial"/>
            </a:endParaRPr>
          </a:p>
        </p:txBody>
      </p:sp>
      <p:sp>
        <p:nvSpPr>
          <p:cNvPr id="11" name="Google Shape;11;p1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2" name="Google Shape;12;p17"/>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C00000"/>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rgbClr val="C00000"/>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rgbClr val="C00000"/>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rgbClr val="C00000"/>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rgbClr val="C00000"/>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 name="Google Shape;13;p17"/>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7"/>
          <p:cNvSpPr txBox="1"/>
          <p:nvPr/>
        </p:nvSpPr>
        <p:spPr>
          <a:xfrm>
            <a:off x="609600" y="1524000"/>
            <a:ext cx="7924800" cy="27463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a:p>
        </p:txBody>
      </p:sp>
      <p:pic>
        <p:nvPicPr>
          <p:cNvPr id="15" name="Google Shape;15;p17"/>
          <p:cNvPicPr preferRelativeResize="0"/>
          <p:nvPr/>
        </p:nvPicPr>
        <p:blipFill rotWithShape="1">
          <a:blip r:embed="rId13">
            <a:alphaModFix/>
          </a:blip>
          <a:srcRect/>
          <a:stretch/>
        </p:blipFill>
        <p:spPr>
          <a:xfrm>
            <a:off x="609600" y="5867400"/>
            <a:ext cx="2438400" cy="804863"/>
          </a:xfrm>
          <a:prstGeom prst="rect">
            <a:avLst/>
          </a:prstGeom>
          <a:noFill/>
          <a:ln>
            <a:noFill/>
          </a:ln>
        </p:spPr>
      </p:pic>
      <p:cxnSp>
        <p:nvCxnSpPr>
          <p:cNvPr id="16" name="Google Shape;16;p17"/>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17" name="Google Shape;17;p17" descr="standardfooter_sized.jpg"/>
          <p:cNvPicPr preferRelativeResize="0"/>
          <p:nvPr/>
        </p:nvPicPr>
        <p:blipFill rotWithShape="1">
          <a:blip r:embed="rId14">
            <a:alphaModFix/>
          </a:blip>
          <a:srcRect t="93661"/>
          <a:stretch/>
        </p:blipFill>
        <p:spPr>
          <a:xfrm>
            <a:off x="0" y="0"/>
            <a:ext cx="9144000" cy="33813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hams.cc/pyramid/"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hams.cc/pyramid/"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luxury.rehabs.com/harm-reductio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armreduction.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_VcMlS9dXo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s-US">
                <a:latin typeface="Arial"/>
                <a:ea typeface="Arial"/>
                <a:cs typeface="Arial"/>
                <a:sym typeface="Arial"/>
              </a:rPr>
              <a:t>Reducción de daños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0"/>
          <p:cNvSpPr txBox="1">
            <a:spLocks noGrp="1"/>
          </p:cNvSpPr>
          <p:nvPr>
            <p:ph type="title"/>
          </p:nvPr>
        </p:nvSpPr>
        <p:spPr>
          <a:xfrm>
            <a:off x="0" y="2971800"/>
            <a:ext cx="9144000" cy="11430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None/>
            </a:pPr>
            <a:r>
              <a:rPr lang="es-US" b="1">
                <a:latin typeface="Arial"/>
                <a:ea typeface="Arial"/>
                <a:cs typeface="Arial"/>
                <a:sym typeface="Arial"/>
              </a:rPr>
              <a:t>ACTIVIDAD: </a:t>
            </a:r>
            <a:br>
              <a:rPr lang="es-US" b="1">
                <a:latin typeface="Arial"/>
                <a:ea typeface="Arial"/>
                <a:cs typeface="Arial"/>
                <a:sym typeface="Arial"/>
              </a:rPr>
            </a:br>
            <a:r>
              <a:rPr lang="es-US" b="1">
                <a:latin typeface="Arial"/>
                <a:ea typeface="Arial"/>
                <a:cs typeface="Arial"/>
                <a:sym typeface="Arial"/>
              </a:rPr>
              <a:t>¿QUÉ PIENSAN?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b="1">
                <a:latin typeface="Arial"/>
                <a:ea typeface="Arial"/>
                <a:cs typeface="Arial"/>
                <a:sym typeface="Arial"/>
              </a:rPr>
              <a:t>Pirámide de reducción de daños</a:t>
            </a:r>
          </a:p>
        </p:txBody>
      </p:sp>
      <p:sp>
        <p:nvSpPr>
          <p:cNvPr id="154" name="Google Shape;154;p11"/>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noAutofit/>
          </a:bodyPr>
          <a:lstStyle/>
          <a:p>
            <a:pPr marL="342900" lvl="0" indent="-203200" algn="l" rtl="0">
              <a:spcBef>
                <a:spcPts val="0"/>
              </a:spcBef>
              <a:spcAft>
                <a:spcPts val="0"/>
              </a:spcAft>
              <a:buClr>
                <a:srgbClr val="CC0000"/>
              </a:buClr>
              <a:buSzPts val="2200"/>
              <a:buFont typeface="Noto Sans Symbols"/>
              <a:buNone/>
            </a:pPr>
            <a:endParaRPr sz="220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a:latin typeface="Arial"/>
              <a:ea typeface="Arial"/>
              <a:cs typeface="Arial"/>
              <a:sym typeface="Arial"/>
            </a:endParaRPr>
          </a:p>
          <a:p>
            <a:pPr marL="0" lvl="0" indent="0" algn="l" rtl="0">
              <a:spcBef>
                <a:spcPts val="440"/>
              </a:spcBef>
              <a:spcAft>
                <a:spcPts val="0"/>
              </a:spcAft>
              <a:buClr>
                <a:srgbClr val="CC0000"/>
              </a:buClr>
              <a:buSzPts val="2200"/>
              <a:buNone/>
            </a:pPr>
            <a:endParaRPr sz="2200">
              <a:solidFill>
                <a:srgbClr val="000000"/>
              </a:solidFill>
              <a:latin typeface="Arial"/>
              <a:ea typeface="Arial"/>
              <a:cs typeface="Arial"/>
              <a:sym typeface="Arial"/>
            </a:endParaRPr>
          </a:p>
        </p:txBody>
      </p:sp>
      <p:sp>
        <p:nvSpPr>
          <p:cNvPr id="155" name="Google Shape;155;p11"/>
          <p:cNvSpPr txBox="1">
            <a:spLocks noGrp="1"/>
          </p:cNvSpPr>
          <p:nvPr>
            <p:ph type="body" idx="2"/>
          </p:nvPr>
        </p:nvSpPr>
        <p:spPr>
          <a:xfrm>
            <a:off x="5624513" y="1375194"/>
            <a:ext cx="3519487" cy="4191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000"/>
              <a:buNone/>
            </a:pPr>
            <a:r>
              <a:rPr lang="es-US" sz="1900" dirty="0">
                <a:latin typeface="Arial"/>
                <a:ea typeface="Arial"/>
                <a:cs typeface="Arial"/>
                <a:sym typeface="Arial"/>
              </a:rPr>
              <a:t>Ejemplo: consumo de alcohol  </a:t>
            </a:r>
          </a:p>
          <a:p>
            <a:pPr marL="0" lvl="0" indent="0" algn="l" rtl="0">
              <a:lnSpc>
                <a:spcPct val="90000"/>
              </a:lnSpc>
              <a:spcBef>
                <a:spcPts val="400"/>
              </a:spcBef>
              <a:spcAft>
                <a:spcPts val="0"/>
              </a:spcAft>
              <a:buSzPts val="2000"/>
              <a:buNone/>
            </a:pPr>
            <a:r>
              <a:rPr lang="es-US" sz="1900" dirty="0"/>
              <a:t>Nivel 5: insuficiencia </a:t>
            </a:r>
            <a:br>
              <a:rPr lang="es-US" sz="1900" dirty="0"/>
            </a:br>
            <a:r>
              <a:rPr lang="es-US" sz="1900" dirty="0"/>
              <a:t>hepática, muerte </a:t>
            </a:r>
          </a:p>
          <a:p>
            <a:pPr marL="0" lvl="0" indent="0" algn="l" rtl="0">
              <a:lnSpc>
                <a:spcPct val="90000"/>
              </a:lnSpc>
              <a:spcBef>
                <a:spcPts val="400"/>
              </a:spcBef>
              <a:spcAft>
                <a:spcPts val="0"/>
              </a:spcAft>
              <a:buSzPts val="2000"/>
              <a:buNone/>
            </a:pPr>
            <a:r>
              <a:rPr lang="es-US" sz="1900" dirty="0"/>
              <a:t>Nivel 4: pérdida de trabajos</a:t>
            </a:r>
            <a:br>
              <a:rPr lang="es-US" sz="1900" dirty="0"/>
            </a:br>
            <a:r>
              <a:rPr lang="es-US" sz="1900" dirty="0"/>
              <a:t> o relaciones, posible incumplimiento de la ley </a:t>
            </a:r>
            <a:br>
              <a:rPr lang="es-US" sz="1900" dirty="0"/>
            </a:br>
            <a:r>
              <a:rPr lang="es-US" sz="1900" dirty="0"/>
              <a:t>(p. ej., conducir bajo la influencia o conducir en estado de intoxicación)</a:t>
            </a:r>
          </a:p>
          <a:p>
            <a:pPr marL="0" lvl="0" indent="0" algn="l" rtl="0">
              <a:lnSpc>
                <a:spcPct val="90000"/>
              </a:lnSpc>
              <a:spcBef>
                <a:spcPts val="400"/>
              </a:spcBef>
              <a:spcAft>
                <a:spcPts val="0"/>
              </a:spcAft>
              <a:buSzPts val="2000"/>
              <a:buNone/>
            </a:pPr>
            <a:r>
              <a:rPr lang="es-US" sz="1900" dirty="0"/>
              <a:t>Nivel 3: baja productividad, pérdida de conocimiento</a:t>
            </a:r>
          </a:p>
          <a:p>
            <a:pPr marL="0" lvl="0" indent="0" algn="l" rtl="0">
              <a:lnSpc>
                <a:spcPct val="90000"/>
              </a:lnSpc>
              <a:spcBef>
                <a:spcPts val="400"/>
              </a:spcBef>
              <a:spcAft>
                <a:spcPts val="0"/>
              </a:spcAft>
              <a:buSzPts val="2000"/>
              <a:buNone/>
            </a:pPr>
            <a:r>
              <a:rPr lang="es-US" sz="1900" dirty="0"/>
              <a:t>Nivel 2: resacas, </a:t>
            </a:r>
            <a:br>
              <a:rPr lang="es-US" sz="1900" dirty="0"/>
            </a:br>
            <a:r>
              <a:rPr lang="es-US" sz="1900" dirty="0"/>
              <a:t>vida útil más corta </a:t>
            </a:r>
          </a:p>
          <a:p>
            <a:pPr marL="0" lvl="0" indent="0" algn="l" rtl="0">
              <a:lnSpc>
                <a:spcPct val="90000"/>
              </a:lnSpc>
              <a:spcBef>
                <a:spcPts val="400"/>
              </a:spcBef>
              <a:spcAft>
                <a:spcPts val="0"/>
              </a:spcAft>
              <a:buSzPts val="2000"/>
              <a:buNone/>
            </a:pPr>
            <a:r>
              <a:rPr lang="es-US" sz="1900" dirty="0">
                <a:latin typeface="Arial"/>
                <a:ea typeface="Arial"/>
                <a:cs typeface="Arial"/>
                <a:sym typeface="Arial"/>
              </a:rPr>
              <a:t>Nivel 1: sin </a:t>
            </a:r>
            <a:br>
              <a:rPr lang="es-US" sz="1900" dirty="0">
                <a:latin typeface="Arial"/>
                <a:ea typeface="Arial"/>
                <a:cs typeface="Arial"/>
                <a:sym typeface="Arial"/>
              </a:rPr>
            </a:br>
            <a:r>
              <a:rPr lang="es-US" sz="1900" dirty="0">
                <a:latin typeface="Arial"/>
                <a:ea typeface="Arial"/>
                <a:cs typeface="Arial"/>
                <a:sym typeface="Arial"/>
              </a:rPr>
              <a:t>consecuencias reales  </a:t>
            </a:r>
          </a:p>
          <a:p>
            <a:pPr marL="342900" lvl="0" indent="-215900" algn="l" rtl="0">
              <a:spcBef>
                <a:spcPts val="400"/>
              </a:spcBef>
              <a:spcAft>
                <a:spcPts val="0"/>
              </a:spcAft>
              <a:buSzPts val="2000"/>
              <a:buNone/>
            </a:pPr>
            <a:endParaRPr sz="2000" dirty="0">
              <a:latin typeface="Arial"/>
              <a:ea typeface="Arial"/>
              <a:cs typeface="Arial"/>
              <a:sym typeface="Arial"/>
            </a:endParaRPr>
          </a:p>
        </p:txBody>
      </p:sp>
      <p:sp>
        <p:nvSpPr>
          <p:cNvPr id="156" name="Google Shape;156;p11"/>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
        <p:nvSpPr>
          <p:cNvPr id="157" name="Google Shape;157;p11"/>
          <p:cNvSpPr txBox="1"/>
          <p:nvPr/>
        </p:nvSpPr>
        <p:spPr>
          <a:xfrm>
            <a:off x="5029200" y="5842790"/>
            <a:ext cx="3780692"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US" sz="1600" b="0" i="0" u="none" strike="noStrike" cap="none">
                <a:solidFill>
                  <a:schemeClr val="dk1"/>
                </a:solidFill>
                <a:latin typeface="Arial"/>
                <a:ea typeface="Arial"/>
                <a:cs typeface="Arial"/>
                <a:sym typeface="Arial"/>
              </a:rPr>
              <a:t>Fuente: HAMS Harm Reduction Network, </a:t>
            </a:r>
            <a:r>
              <a:rPr lang="es-US" sz="1600" b="0" i="0" u="sng" strike="noStrike" cap="none">
                <a:solidFill>
                  <a:schemeClr val="dk1"/>
                </a:solidFill>
                <a:latin typeface="Arial"/>
                <a:ea typeface="Arial"/>
                <a:cs typeface="Arial"/>
                <a:sym typeface="Arial"/>
                <a:hlinkClick r:id="rId3"/>
              </a:rPr>
              <a:t>https://hams.cc/pyramid/</a:t>
            </a:r>
          </a:p>
        </p:txBody>
      </p:sp>
      <p:grpSp>
        <p:nvGrpSpPr>
          <p:cNvPr id="158" name="Google Shape;158;p11"/>
          <p:cNvGrpSpPr/>
          <p:nvPr/>
        </p:nvGrpSpPr>
        <p:grpSpPr>
          <a:xfrm>
            <a:off x="821435" y="1524000"/>
            <a:ext cx="4556760" cy="3962400"/>
            <a:chOff x="821435" y="0"/>
            <a:chExt cx="4556760" cy="3962400"/>
          </a:xfrm>
        </p:grpSpPr>
        <p:sp>
          <p:nvSpPr>
            <p:cNvPr id="159" name="Google Shape;159;p11"/>
            <p:cNvSpPr/>
            <p:nvPr/>
          </p:nvSpPr>
          <p:spPr>
            <a:xfrm>
              <a:off x="821435" y="0"/>
              <a:ext cx="3962400" cy="3962400"/>
            </a:xfrm>
            <a:prstGeom prst="triangle">
              <a:avLst>
                <a:gd name="adj" fmla="val 50000"/>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1"/>
            <p:cNvSpPr/>
            <p:nvPr/>
          </p:nvSpPr>
          <p:spPr>
            <a:xfrm>
              <a:off x="2802635" y="396626"/>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txBox="1"/>
            <p:nvPr/>
          </p:nvSpPr>
          <p:spPr>
            <a:xfrm>
              <a:off x="2830138" y="424129"/>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5: riesgo extremadamente alto </a:t>
              </a:r>
            </a:p>
          </p:txBody>
        </p:sp>
        <p:sp>
          <p:nvSpPr>
            <p:cNvPr id="162" name="Google Shape;162;p11"/>
            <p:cNvSpPr/>
            <p:nvPr/>
          </p:nvSpPr>
          <p:spPr>
            <a:xfrm>
              <a:off x="2802635" y="1030456"/>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1"/>
            <p:cNvSpPr txBox="1"/>
            <p:nvPr/>
          </p:nvSpPr>
          <p:spPr>
            <a:xfrm>
              <a:off x="2830138" y="1057959"/>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4: riesgo alto </a:t>
              </a:r>
            </a:p>
          </p:txBody>
        </p:sp>
        <p:sp>
          <p:nvSpPr>
            <p:cNvPr id="164" name="Google Shape;164;p11"/>
            <p:cNvSpPr/>
            <p:nvPr/>
          </p:nvSpPr>
          <p:spPr>
            <a:xfrm>
              <a:off x="2802635" y="1664285"/>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txBox="1"/>
            <p:nvPr/>
          </p:nvSpPr>
          <p:spPr>
            <a:xfrm>
              <a:off x="2830138" y="1691788"/>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3: riesgo moderado </a:t>
              </a:r>
            </a:p>
          </p:txBody>
        </p:sp>
        <p:sp>
          <p:nvSpPr>
            <p:cNvPr id="166" name="Google Shape;166;p11"/>
            <p:cNvSpPr/>
            <p:nvPr/>
          </p:nvSpPr>
          <p:spPr>
            <a:xfrm>
              <a:off x="2802635" y="2298114"/>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txBox="1"/>
            <p:nvPr/>
          </p:nvSpPr>
          <p:spPr>
            <a:xfrm>
              <a:off x="2830138" y="2325617"/>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2: riesgo bajo </a:t>
              </a:r>
            </a:p>
          </p:txBody>
        </p:sp>
        <p:sp>
          <p:nvSpPr>
            <p:cNvPr id="168" name="Google Shape;168;p11"/>
            <p:cNvSpPr/>
            <p:nvPr/>
          </p:nvSpPr>
          <p:spPr>
            <a:xfrm>
              <a:off x="2802635" y="2931943"/>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1"/>
            <p:cNvSpPr txBox="1"/>
            <p:nvPr/>
          </p:nvSpPr>
          <p:spPr>
            <a:xfrm>
              <a:off x="2830138" y="2959446"/>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1: riesgo muy bajo/nulo</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b="1">
                <a:latin typeface="Arial"/>
                <a:ea typeface="Arial"/>
                <a:cs typeface="Arial"/>
                <a:sym typeface="Arial"/>
              </a:rPr>
              <a:t>Pirámide de reducción de daños</a:t>
            </a:r>
          </a:p>
        </p:txBody>
      </p:sp>
      <p:sp>
        <p:nvSpPr>
          <p:cNvPr id="176" name="Google Shape;176;p12"/>
          <p:cNvSpPr txBox="1">
            <a:spLocks noGrp="1"/>
          </p:cNvSpPr>
          <p:nvPr>
            <p:ph type="body" idx="1"/>
          </p:nvPr>
        </p:nvSpPr>
        <p:spPr>
          <a:xfrm>
            <a:off x="609600" y="1828800"/>
            <a:ext cx="3886200" cy="3886200"/>
          </a:xfrm>
          <a:prstGeom prst="rect">
            <a:avLst/>
          </a:prstGeom>
          <a:noFill/>
          <a:ln>
            <a:noFill/>
          </a:ln>
        </p:spPr>
        <p:txBody>
          <a:bodyPr spcFirstLastPara="1" wrap="square" lIns="91425" tIns="45700" rIns="91425" bIns="45700" anchor="t" anchorCtr="0">
            <a:noAutofit/>
          </a:bodyPr>
          <a:lstStyle/>
          <a:p>
            <a:pPr marL="342900" lvl="0" indent="-203200" algn="l" rtl="0">
              <a:spcBef>
                <a:spcPts val="0"/>
              </a:spcBef>
              <a:spcAft>
                <a:spcPts val="0"/>
              </a:spcAft>
              <a:buClr>
                <a:srgbClr val="CC0000"/>
              </a:buClr>
              <a:buSzPts val="2200"/>
              <a:buFont typeface="Noto Sans Symbols"/>
              <a:buNone/>
            </a:pPr>
            <a:endParaRPr sz="220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a:latin typeface="Arial"/>
              <a:ea typeface="Arial"/>
              <a:cs typeface="Arial"/>
              <a:sym typeface="Arial"/>
            </a:endParaRPr>
          </a:p>
          <a:p>
            <a:pPr marL="0" lvl="0" indent="0" algn="l" rtl="0">
              <a:spcBef>
                <a:spcPts val="440"/>
              </a:spcBef>
              <a:spcAft>
                <a:spcPts val="0"/>
              </a:spcAft>
              <a:buClr>
                <a:srgbClr val="CC0000"/>
              </a:buClr>
              <a:buSzPts val="2200"/>
              <a:buNone/>
            </a:pPr>
            <a:endParaRPr sz="2200">
              <a:solidFill>
                <a:srgbClr val="000000"/>
              </a:solidFill>
              <a:latin typeface="Arial"/>
              <a:ea typeface="Arial"/>
              <a:cs typeface="Arial"/>
              <a:sym typeface="Arial"/>
            </a:endParaRPr>
          </a:p>
        </p:txBody>
      </p:sp>
      <p:sp>
        <p:nvSpPr>
          <p:cNvPr id="177" name="Google Shape;177;p12"/>
          <p:cNvSpPr txBox="1">
            <a:spLocks noGrp="1"/>
          </p:cNvSpPr>
          <p:nvPr>
            <p:ph type="body" idx="2"/>
          </p:nvPr>
        </p:nvSpPr>
        <p:spPr>
          <a:xfrm>
            <a:off x="5119776" y="1375194"/>
            <a:ext cx="3886200" cy="4191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000"/>
              <a:buNone/>
            </a:pPr>
            <a:r>
              <a:rPr lang="es-US" sz="1700" spc="-40" dirty="0">
                <a:latin typeface="Arial"/>
                <a:ea typeface="Arial"/>
                <a:cs typeface="Arial"/>
                <a:sym typeface="Arial"/>
              </a:rPr>
              <a:t>Ejemplo: muertes en accidentes </a:t>
            </a:r>
            <a:br>
              <a:rPr lang="es-US" sz="1700" spc="-40" dirty="0">
                <a:latin typeface="Arial"/>
                <a:ea typeface="Arial"/>
                <a:cs typeface="Arial"/>
                <a:sym typeface="Arial"/>
              </a:rPr>
            </a:br>
            <a:r>
              <a:rPr lang="es-US" sz="1700" spc="-40" dirty="0">
                <a:latin typeface="Arial"/>
                <a:ea typeface="Arial"/>
                <a:cs typeface="Arial"/>
                <a:sym typeface="Arial"/>
              </a:rPr>
              <a:t>de tráfico  </a:t>
            </a:r>
          </a:p>
          <a:p>
            <a:pPr marL="0" lvl="0" indent="0" algn="l" rtl="0">
              <a:lnSpc>
                <a:spcPct val="90000"/>
              </a:lnSpc>
              <a:spcBef>
                <a:spcPts val="400"/>
              </a:spcBef>
              <a:spcAft>
                <a:spcPts val="0"/>
              </a:spcAft>
              <a:buSzPts val="2000"/>
              <a:buNone/>
            </a:pPr>
            <a:r>
              <a:rPr lang="es-US" sz="1700" spc="-40" dirty="0"/>
              <a:t>Nivel 5: conducir a exceso de velocidad, conducir pegado al coche de delante, enviar mensajes de texto, beber y no usar el cinturón de seguridad </a:t>
            </a:r>
          </a:p>
          <a:p>
            <a:pPr marL="0" lvl="0" indent="0" algn="l" rtl="0">
              <a:lnSpc>
                <a:spcPct val="90000"/>
              </a:lnSpc>
              <a:spcBef>
                <a:spcPts val="400"/>
              </a:spcBef>
              <a:spcAft>
                <a:spcPts val="0"/>
              </a:spcAft>
              <a:buSzPts val="2000"/>
              <a:buNone/>
            </a:pPr>
            <a:r>
              <a:rPr lang="es-US" sz="1700" spc="-40" dirty="0"/>
              <a:t>Nivel 4: enviar mensajes de texto, beber, no usar el cinturón de seguridad y conducir pegado al coche de delante</a:t>
            </a:r>
          </a:p>
          <a:p>
            <a:pPr marL="0" lvl="0" indent="0" algn="l" rtl="0">
              <a:lnSpc>
                <a:spcPct val="90000"/>
              </a:lnSpc>
              <a:spcBef>
                <a:spcPts val="400"/>
              </a:spcBef>
              <a:spcAft>
                <a:spcPts val="0"/>
              </a:spcAft>
              <a:buSzPts val="2000"/>
              <a:buNone/>
            </a:pPr>
            <a:r>
              <a:rPr lang="es-US" sz="1700" spc="-40" dirty="0"/>
              <a:t>Nivel 3: beber, no usar el cinturón de seguridad y conducir pegado al coche de delante</a:t>
            </a:r>
          </a:p>
          <a:p>
            <a:pPr marL="0" lvl="0" indent="0" algn="l" rtl="0">
              <a:lnSpc>
                <a:spcPct val="90000"/>
              </a:lnSpc>
              <a:spcBef>
                <a:spcPts val="400"/>
              </a:spcBef>
              <a:spcAft>
                <a:spcPts val="0"/>
              </a:spcAft>
              <a:buSzPts val="2000"/>
              <a:buNone/>
            </a:pPr>
            <a:r>
              <a:rPr lang="es-US" sz="1700" spc="-40" dirty="0"/>
              <a:t>Nivel 2: no usar el cinturón de seguridad y conducir pegado al coche de delante</a:t>
            </a:r>
          </a:p>
          <a:p>
            <a:pPr marL="0" lvl="0" indent="0" algn="l" rtl="0">
              <a:lnSpc>
                <a:spcPct val="90000"/>
              </a:lnSpc>
              <a:spcBef>
                <a:spcPts val="400"/>
              </a:spcBef>
              <a:spcAft>
                <a:spcPts val="0"/>
              </a:spcAft>
              <a:buSzPts val="2000"/>
              <a:buNone/>
            </a:pPr>
            <a:r>
              <a:rPr lang="es-US" sz="1700" spc="-40" dirty="0">
                <a:latin typeface="Arial"/>
                <a:ea typeface="Arial"/>
                <a:cs typeface="Arial"/>
                <a:sym typeface="Arial"/>
              </a:rPr>
              <a:t>Nivel 1: </a:t>
            </a:r>
            <a:r>
              <a:rPr lang="es-US" sz="1700" spc="-40" dirty="0"/>
              <a:t>conducir pegado al coche </a:t>
            </a:r>
            <a:br>
              <a:rPr lang="es-US" sz="1700" spc="-40" dirty="0"/>
            </a:br>
            <a:r>
              <a:rPr lang="es-US" sz="1700" spc="-40" dirty="0"/>
              <a:t>de delante</a:t>
            </a:r>
          </a:p>
          <a:p>
            <a:pPr marL="342900" lvl="0" indent="-215900" algn="l" rtl="0">
              <a:spcBef>
                <a:spcPts val="400"/>
              </a:spcBef>
              <a:spcAft>
                <a:spcPts val="0"/>
              </a:spcAft>
              <a:buSzPts val="2000"/>
              <a:buNone/>
            </a:pPr>
            <a:endParaRPr sz="2000" dirty="0">
              <a:latin typeface="Arial"/>
              <a:ea typeface="Arial"/>
              <a:cs typeface="Arial"/>
              <a:sym typeface="Arial"/>
            </a:endParaRPr>
          </a:p>
        </p:txBody>
      </p:sp>
      <p:sp>
        <p:nvSpPr>
          <p:cNvPr id="178" name="Google Shape;178;p12"/>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
        <p:nvSpPr>
          <p:cNvPr id="179" name="Google Shape;179;p12"/>
          <p:cNvSpPr txBox="1"/>
          <p:nvPr/>
        </p:nvSpPr>
        <p:spPr>
          <a:xfrm>
            <a:off x="5029200" y="5842790"/>
            <a:ext cx="3780692"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US" sz="1600">
                <a:solidFill>
                  <a:schemeClr val="dk1"/>
                </a:solidFill>
                <a:latin typeface="Arial"/>
                <a:ea typeface="Arial"/>
                <a:cs typeface="Arial"/>
                <a:sym typeface="Arial"/>
              </a:rPr>
              <a:t>Fuente: HAMS Harm Reduction Network, </a:t>
            </a:r>
            <a:r>
              <a:rPr lang="es-US" sz="1600" u="sng">
                <a:solidFill>
                  <a:schemeClr val="dk1"/>
                </a:solidFill>
                <a:latin typeface="Arial"/>
                <a:ea typeface="Arial"/>
                <a:cs typeface="Arial"/>
                <a:sym typeface="Arial"/>
                <a:hlinkClick r:id="rId3"/>
              </a:rPr>
              <a:t>https://hams.cc/pyramid/</a:t>
            </a:r>
          </a:p>
        </p:txBody>
      </p:sp>
      <p:grpSp>
        <p:nvGrpSpPr>
          <p:cNvPr id="180" name="Google Shape;180;p12"/>
          <p:cNvGrpSpPr/>
          <p:nvPr/>
        </p:nvGrpSpPr>
        <p:grpSpPr>
          <a:xfrm>
            <a:off x="407367" y="1524000"/>
            <a:ext cx="4556760" cy="3962400"/>
            <a:chOff x="821435" y="0"/>
            <a:chExt cx="4556760" cy="3962400"/>
          </a:xfrm>
        </p:grpSpPr>
        <p:sp>
          <p:nvSpPr>
            <p:cNvPr id="181" name="Google Shape;181;p12"/>
            <p:cNvSpPr/>
            <p:nvPr/>
          </p:nvSpPr>
          <p:spPr>
            <a:xfrm>
              <a:off x="821435" y="0"/>
              <a:ext cx="3962400" cy="3962400"/>
            </a:xfrm>
            <a:prstGeom prst="triangle">
              <a:avLst>
                <a:gd name="adj" fmla="val 50000"/>
              </a:avLst>
            </a:prstGeom>
            <a:solidFill>
              <a:schemeClr val="lt1"/>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2"/>
            <p:cNvSpPr/>
            <p:nvPr/>
          </p:nvSpPr>
          <p:spPr>
            <a:xfrm>
              <a:off x="2802635" y="396626"/>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2"/>
            <p:cNvSpPr txBox="1"/>
            <p:nvPr/>
          </p:nvSpPr>
          <p:spPr>
            <a:xfrm>
              <a:off x="2830138" y="424129"/>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5: riesgo extremadamente alto </a:t>
              </a:r>
            </a:p>
          </p:txBody>
        </p:sp>
        <p:sp>
          <p:nvSpPr>
            <p:cNvPr id="184" name="Google Shape;184;p12"/>
            <p:cNvSpPr/>
            <p:nvPr/>
          </p:nvSpPr>
          <p:spPr>
            <a:xfrm>
              <a:off x="2802635" y="1030456"/>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2"/>
            <p:cNvSpPr txBox="1"/>
            <p:nvPr/>
          </p:nvSpPr>
          <p:spPr>
            <a:xfrm>
              <a:off x="2830138" y="1057959"/>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4: riesgo alto </a:t>
              </a:r>
            </a:p>
          </p:txBody>
        </p:sp>
        <p:sp>
          <p:nvSpPr>
            <p:cNvPr id="186" name="Google Shape;186;p12"/>
            <p:cNvSpPr/>
            <p:nvPr/>
          </p:nvSpPr>
          <p:spPr>
            <a:xfrm>
              <a:off x="2802635" y="1664285"/>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2"/>
            <p:cNvSpPr txBox="1"/>
            <p:nvPr/>
          </p:nvSpPr>
          <p:spPr>
            <a:xfrm>
              <a:off x="2830138" y="1691788"/>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3: riesgo moderado </a:t>
              </a:r>
            </a:p>
          </p:txBody>
        </p:sp>
        <p:sp>
          <p:nvSpPr>
            <p:cNvPr id="188" name="Google Shape;188;p12"/>
            <p:cNvSpPr/>
            <p:nvPr/>
          </p:nvSpPr>
          <p:spPr>
            <a:xfrm>
              <a:off x="2802635" y="2298114"/>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2"/>
            <p:cNvSpPr txBox="1"/>
            <p:nvPr/>
          </p:nvSpPr>
          <p:spPr>
            <a:xfrm>
              <a:off x="2830138" y="2325617"/>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2: riesgo bajo </a:t>
              </a:r>
            </a:p>
          </p:txBody>
        </p:sp>
        <p:sp>
          <p:nvSpPr>
            <p:cNvPr id="190" name="Google Shape;190;p12"/>
            <p:cNvSpPr/>
            <p:nvPr/>
          </p:nvSpPr>
          <p:spPr>
            <a:xfrm>
              <a:off x="2802635" y="2931943"/>
              <a:ext cx="2575560" cy="563403"/>
            </a:xfrm>
            <a:prstGeom prst="roundRect">
              <a:avLst>
                <a:gd name="adj" fmla="val 16667"/>
              </a:avLst>
            </a:prstGeom>
            <a:solidFill>
              <a:srgbClr val="CACACA">
                <a:alpha val="89803"/>
              </a:srgbClr>
            </a:solid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2"/>
            <p:cNvSpPr txBox="1"/>
            <p:nvPr/>
          </p:nvSpPr>
          <p:spPr>
            <a:xfrm>
              <a:off x="2830138" y="2959446"/>
              <a:ext cx="2520554" cy="508397"/>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es-US" sz="1600">
                  <a:solidFill>
                    <a:schemeClr val="dk1"/>
                  </a:solidFill>
                  <a:latin typeface="Arial"/>
                  <a:ea typeface="Arial"/>
                  <a:cs typeface="Arial"/>
                  <a:sym typeface="Arial"/>
                </a:rPr>
                <a:t>Nivel 1: riesgo muy bajo/nulo</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a:latin typeface="Arial"/>
                <a:ea typeface="Arial"/>
                <a:cs typeface="Arial"/>
                <a:sym typeface="Arial"/>
              </a:rPr>
              <a:t>La historia de un consumidor</a:t>
            </a:r>
          </a:p>
        </p:txBody>
      </p:sp>
      <p:sp>
        <p:nvSpPr>
          <p:cNvPr id="198" name="Google Shape;198;p13"/>
          <p:cNvSpPr txBox="1">
            <a:spLocks noGrp="1"/>
          </p:cNvSpPr>
          <p:nvPr>
            <p:ph type="body" idx="1"/>
          </p:nvPr>
        </p:nvSpPr>
        <p:spPr>
          <a:xfrm>
            <a:off x="609600" y="1447800"/>
            <a:ext cx="7924800" cy="4191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CC0000"/>
              </a:buClr>
              <a:buSzPts val="2200"/>
              <a:buNone/>
            </a:pPr>
            <a:r>
              <a:rPr lang="es-US" sz="2200" dirty="0">
                <a:latin typeface="Arial"/>
                <a:ea typeface="Arial"/>
                <a:cs typeface="Arial"/>
                <a:sym typeface="Arial"/>
              </a:rPr>
              <a:t>“Sabía que debía dejar de consumir por completo, pero cada vez que intentaba hacerlo, simplemente volvía a mis viejos hábitos. Creo que realmente no había tomado una decisión firme de dejar de consumir para siempre. Me inscribí en un programa de intercambio de agujas, porque mi novia me rogó que lo hiciera y seguí yendo una y otra vez. Nunca me obligaron a dejar de consumir, pero seguía viendo los volantes y pensando en lo que estaba haciendo. Con el tiempo, tomé la decisión de obtener ayuda, y se aseguraron de que ingresara al programa correcto. No lo podría haber hecho sin su ayuda”. – Kirk</a:t>
            </a:r>
          </a:p>
          <a:p>
            <a:pPr marL="0" lvl="0" indent="0" algn="l" rtl="0">
              <a:lnSpc>
                <a:spcPct val="90000"/>
              </a:lnSpc>
              <a:spcBef>
                <a:spcPts val="0"/>
              </a:spcBef>
              <a:spcAft>
                <a:spcPts val="0"/>
              </a:spcAft>
              <a:buClr>
                <a:srgbClr val="CC0000"/>
              </a:buClr>
              <a:buSzPts val="2200"/>
              <a:buNone/>
            </a:pPr>
            <a:endParaRPr sz="2200" dirty="0">
              <a:latin typeface="Arial"/>
              <a:ea typeface="Arial"/>
              <a:cs typeface="Arial"/>
              <a:sym typeface="Arial"/>
            </a:endParaRPr>
          </a:p>
          <a:p>
            <a:pPr marL="0" lvl="0" indent="0" algn="l" rtl="0">
              <a:spcBef>
                <a:spcPts val="360"/>
              </a:spcBef>
              <a:spcAft>
                <a:spcPts val="0"/>
              </a:spcAft>
              <a:buClr>
                <a:srgbClr val="CC0000"/>
              </a:buClr>
              <a:buSzPts val="1800"/>
              <a:buNone/>
            </a:pPr>
            <a:r>
              <a:rPr lang="es-US" sz="1800" u="sng" dirty="0">
                <a:solidFill>
                  <a:schemeClr val="hlink"/>
                </a:solidFill>
                <a:latin typeface="Arial"/>
                <a:ea typeface="Arial"/>
                <a:cs typeface="Arial"/>
                <a:sym typeface="Arial"/>
                <a:hlinkClick r:id="rId3"/>
              </a:rPr>
              <a:t>https://luxury.rehabs.com/harm-reduction/</a:t>
            </a:r>
            <a:r>
              <a:rPr lang="es-US" sz="1800" dirty="0">
                <a:latin typeface="Arial"/>
                <a:ea typeface="Arial"/>
                <a:cs typeface="Arial"/>
                <a:sym typeface="Arial"/>
              </a:rPr>
              <a:t> </a:t>
            </a: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0" lvl="0" indent="0" algn="l" rtl="0">
              <a:spcBef>
                <a:spcPts val="440"/>
              </a:spcBef>
              <a:spcAft>
                <a:spcPts val="0"/>
              </a:spcAft>
              <a:buClr>
                <a:srgbClr val="CC0000"/>
              </a:buClr>
              <a:buSzPts val="2200"/>
              <a:buNone/>
            </a:pPr>
            <a:endParaRPr sz="2200" dirty="0">
              <a:solidFill>
                <a:srgbClr val="000000"/>
              </a:solidFill>
              <a:latin typeface="Arial"/>
              <a:ea typeface="Arial"/>
              <a:cs typeface="Arial"/>
              <a:sym typeface="Arial"/>
            </a:endParaRPr>
          </a:p>
        </p:txBody>
      </p:sp>
      <p:sp>
        <p:nvSpPr>
          <p:cNvPr id="199" name="Google Shape;199;p13"/>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a:latin typeface="Arial"/>
                <a:ea typeface="Arial"/>
                <a:cs typeface="Arial"/>
                <a:sym typeface="Arial"/>
              </a:rPr>
              <a:t>Servicios de reducción de daños</a:t>
            </a:r>
          </a:p>
        </p:txBody>
      </p:sp>
      <p:sp>
        <p:nvSpPr>
          <p:cNvPr id="206" name="Google Shape;206;p14"/>
          <p:cNvSpPr txBox="1">
            <a:spLocks noGrp="1"/>
          </p:cNvSpPr>
          <p:nvPr>
            <p:ph type="body" idx="1"/>
          </p:nvPr>
        </p:nvSpPr>
        <p:spPr>
          <a:xfrm>
            <a:off x="609600" y="1447800"/>
            <a:ext cx="8120332" cy="4191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CC0000"/>
              </a:buClr>
              <a:buSzPts val="2400"/>
              <a:buNone/>
            </a:pPr>
            <a:r>
              <a:rPr lang="es-US" dirty="0">
                <a:latin typeface="Arial"/>
                <a:ea typeface="Arial"/>
                <a:cs typeface="Arial"/>
                <a:sym typeface="Arial"/>
              </a:rPr>
              <a:t>Como resultado de los orígenes del movimiento, </a:t>
            </a:r>
            <a:br>
              <a:rPr lang="es-US" dirty="0">
                <a:latin typeface="Arial"/>
                <a:ea typeface="Arial"/>
                <a:cs typeface="Arial"/>
                <a:sym typeface="Arial"/>
              </a:rPr>
            </a:br>
            <a:r>
              <a:rPr lang="es-US" dirty="0">
                <a:latin typeface="Arial"/>
                <a:ea typeface="Arial"/>
                <a:cs typeface="Arial"/>
                <a:sym typeface="Arial"/>
              </a:rPr>
              <a:t>la reducción de daños se ha vinculado intrínsecamente </a:t>
            </a:r>
            <a:br>
              <a:rPr lang="es-US" dirty="0">
                <a:latin typeface="Arial"/>
                <a:ea typeface="Arial"/>
                <a:cs typeface="Arial"/>
                <a:sym typeface="Arial"/>
              </a:rPr>
            </a:br>
            <a:r>
              <a:rPr lang="es-US" dirty="0">
                <a:latin typeface="Arial"/>
                <a:ea typeface="Arial"/>
                <a:cs typeface="Arial"/>
                <a:sym typeface="Arial"/>
              </a:rPr>
              <a:t>a una variedad de programas específicos de intervención de salud y consumo de sustancias, entre ellos:</a:t>
            </a:r>
          </a:p>
          <a:p>
            <a:pPr marL="342900" lvl="0" indent="-342900" algn="l" rtl="0">
              <a:spcBef>
                <a:spcPts val="480"/>
              </a:spcBef>
              <a:spcAft>
                <a:spcPts val="0"/>
              </a:spcAft>
              <a:buClr>
                <a:srgbClr val="CC0000"/>
              </a:buClr>
              <a:buSzPts val="2400"/>
              <a:buFont typeface="Noto Sans Symbols"/>
              <a:buChar char="▪"/>
            </a:pPr>
            <a:r>
              <a:rPr lang="es-US" dirty="0">
                <a:latin typeface="Arial"/>
                <a:ea typeface="Arial"/>
                <a:cs typeface="Arial"/>
                <a:sym typeface="Arial"/>
              </a:rPr>
              <a:t>Programa de intercambio de agujas</a:t>
            </a:r>
          </a:p>
          <a:p>
            <a:pPr marL="342900" lvl="0" indent="-342900" algn="l" rtl="0">
              <a:spcBef>
                <a:spcPts val="480"/>
              </a:spcBef>
              <a:spcAft>
                <a:spcPts val="0"/>
              </a:spcAft>
              <a:buClr>
                <a:srgbClr val="CC0000"/>
              </a:buClr>
              <a:buSzPts val="2400"/>
              <a:buFont typeface="Noto Sans Symbols"/>
              <a:buChar char="▪"/>
            </a:pPr>
            <a:r>
              <a:rPr lang="es-US" dirty="0">
                <a:latin typeface="Arial"/>
                <a:ea typeface="Arial"/>
                <a:cs typeface="Arial"/>
                <a:sym typeface="Arial"/>
              </a:rPr>
              <a:t>Prevención y educación sobre sobredosis</a:t>
            </a:r>
          </a:p>
          <a:p>
            <a:pPr marL="342900" lvl="0" indent="-342900" algn="l" rtl="0">
              <a:spcBef>
                <a:spcPts val="480"/>
              </a:spcBef>
              <a:spcAft>
                <a:spcPts val="0"/>
              </a:spcAft>
              <a:buClr>
                <a:srgbClr val="CC0000"/>
              </a:buClr>
              <a:buSzPts val="2400"/>
              <a:buFont typeface="Noto Sans Symbols"/>
              <a:buChar char="▪"/>
            </a:pPr>
            <a:r>
              <a:rPr lang="es-US" dirty="0">
                <a:latin typeface="Arial"/>
                <a:ea typeface="Arial"/>
                <a:cs typeface="Arial"/>
                <a:sym typeface="Arial"/>
              </a:rPr>
              <a:t>Tratamiento asistido por medicamentos</a:t>
            </a:r>
          </a:p>
          <a:p>
            <a:pPr marL="342900" lvl="0" indent="-342900" algn="l" rtl="0">
              <a:spcBef>
                <a:spcPts val="480"/>
              </a:spcBef>
              <a:spcAft>
                <a:spcPts val="0"/>
              </a:spcAft>
              <a:buClr>
                <a:srgbClr val="CC0000"/>
              </a:buClr>
              <a:buSzPts val="2400"/>
              <a:buFont typeface="Noto Sans Symbols"/>
              <a:buChar char="▪"/>
            </a:pPr>
            <a:r>
              <a:rPr lang="es-US" dirty="0">
                <a:latin typeface="Arial"/>
                <a:ea typeface="Arial"/>
                <a:cs typeface="Arial"/>
                <a:sym typeface="Arial"/>
              </a:rPr>
              <a:t>Clínicas de cuidado de las heridas</a:t>
            </a:r>
          </a:p>
          <a:p>
            <a:pPr marL="342900" lvl="0" indent="-342900" algn="l" rtl="0">
              <a:spcBef>
                <a:spcPts val="480"/>
              </a:spcBef>
              <a:spcAft>
                <a:spcPts val="0"/>
              </a:spcAft>
              <a:buClr>
                <a:srgbClr val="CC0000"/>
              </a:buClr>
              <a:buSzPts val="2400"/>
              <a:buFont typeface="Noto Sans Symbols"/>
              <a:buChar char="▪"/>
            </a:pPr>
            <a:r>
              <a:rPr lang="es-US" dirty="0">
                <a:latin typeface="Arial"/>
                <a:ea typeface="Arial"/>
                <a:cs typeface="Arial"/>
                <a:sym typeface="Arial"/>
              </a:rPr>
              <a:t>Orientación/organización por pares</a:t>
            </a:r>
          </a:p>
          <a:p>
            <a:pPr marL="342900" lvl="0" indent="-342900" algn="l" rtl="0">
              <a:spcBef>
                <a:spcPts val="480"/>
              </a:spcBef>
              <a:spcAft>
                <a:spcPts val="0"/>
              </a:spcAft>
              <a:buClr>
                <a:srgbClr val="CC0000"/>
              </a:buClr>
              <a:buSzPts val="2400"/>
              <a:buFont typeface="Noto Sans Symbols"/>
              <a:buChar char="▪"/>
            </a:pPr>
            <a:r>
              <a:rPr lang="es-US" dirty="0">
                <a:latin typeface="Arial"/>
                <a:ea typeface="Arial"/>
                <a:cs typeface="Arial"/>
                <a:sym typeface="Arial"/>
              </a:rPr>
              <a:t>Grupos de apoyo de mantenimiento</a:t>
            </a:r>
          </a:p>
          <a:p>
            <a:pPr marL="0" lvl="0" indent="0" algn="l" rtl="0">
              <a:spcBef>
                <a:spcPts val="440"/>
              </a:spcBef>
              <a:spcAft>
                <a:spcPts val="0"/>
              </a:spcAft>
              <a:buClr>
                <a:srgbClr val="CC0000"/>
              </a:buClr>
              <a:buSzPts val="2200"/>
              <a:buNone/>
            </a:pPr>
            <a:endParaRPr sz="2200" dirty="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0" lvl="0" indent="0" algn="l" rtl="0">
              <a:spcBef>
                <a:spcPts val="440"/>
              </a:spcBef>
              <a:spcAft>
                <a:spcPts val="0"/>
              </a:spcAft>
              <a:buClr>
                <a:srgbClr val="CC0000"/>
              </a:buClr>
              <a:buSzPts val="2200"/>
              <a:buNone/>
            </a:pPr>
            <a:endParaRPr sz="2200" dirty="0">
              <a:solidFill>
                <a:srgbClr val="000000"/>
              </a:solidFill>
              <a:latin typeface="Arial"/>
              <a:ea typeface="Arial"/>
              <a:cs typeface="Arial"/>
              <a:sym typeface="Arial"/>
            </a:endParaRPr>
          </a:p>
        </p:txBody>
      </p:sp>
      <p:sp>
        <p:nvSpPr>
          <p:cNvPr id="207" name="Google Shape;207;p14"/>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5"/>
          <p:cNvSpPr txBox="1">
            <a:spLocks noGrp="1"/>
          </p:cNvSpPr>
          <p:nvPr>
            <p:ph type="title"/>
          </p:nvPr>
        </p:nvSpPr>
        <p:spPr>
          <a:xfrm>
            <a:off x="609600" y="762000"/>
            <a:ext cx="8154838"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a:latin typeface="Arial"/>
                <a:ea typeface="Arial"/>
                <a:cs typeface="Arial"/>
                <a:sym typeface="Arial"/>
              </a:rPr>
              <a:t>Enfoques de reducción de daños con sus clientes</a:t>
            </a:r>
          </a:p>
        </p:txBody>
      </p:sp>
      <p:sp>
        <p:nvSpPr>
          <p:cNvPr id="214" name="Google Shape;214;p15"/>
          <p:cNvSpPr txBox="1">
            <a:spLocks noGrp="1"/>
          </p:cNvSpPr>
          <p:nvPr>
            <p:ph type="body" idx="1"/>
          </p:nvPr>
        </p:nvSpPr>
        <p:spPr>
          <a:xfrm>
            <a:off x="609600" y="2063259"/>
            <a:ext cx="7924800" cy="41910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CC0000"/>
              </a:buClr>
              <a:buSzPts val="2400"/>
              <a:buFont typeface="Noto Sans Symbols"/>
              <a:buChar char="▪"/>
            </a:pPr>
            <a:r>
              <a:rPr lang="es-US" dirty="0">
                <a:latin typeface="Arial"/>
                <a:ea typeface="Arial"/>
                <a:cs typeface="Arial"/>
                <a:sym typeface="Arial"/>
              </a:rPr>
              <a:t>En la actualidad, ¿incorporan un enfoque de reducción de daños cuando trabajan con sus clientes?</a:t>
            </a:r>
          </a:p>
          <a:p>
            <a:pPr marL="342900" lvl="0" indent="-342900" algn="l" rtl="0">
              <a:lnSpc>
                <a:spcPct val="90000"/>
              </a:lnSpc>
              <a:spcBef>
                <a:spcPts val="0"/>
              </a:spcBef>
              <a:spcAft>
                <a:spcPts val="0"/>
              </a:spcAft>
              <a:buClr>
                <a:srgbClr val="CC0000"/>
              </a:buClr>
              <a:buSzPts val="2400"/>
              <a:buFont typeface="Noto Sans Symbols"/>
              <a:buChar char="▪"/>
            </a:pPr>
            <a:r>
              <a:rPr lang="es-US" dirty="0">
                <a:latin typeface="Arial"/>
                <a:ea typeface="Arial"/>
                <a:cs typeface="Arial"/>
                <a:sym typeface="Arial"/>
              </a:rPr>
              <a:t>Si la respuesta es sí, ¿cómo se puede mejorar la reducción de daños?    Lluvia de ideas: políticas, capacitación, socios comunitarios, recursos, estrategias, entre otros.</a:t>
            </a:r>
          </a:p>
          <a:p>
            <a:pPr marL="342900" lvl="0" indent="-342900" algn="l" rtl="0">
              <a:lnSpc>
                <a:spcPct val="90000"/>
              </a:lnSpc>
              <a:spcBef>
                <a:spcPts val="0"/>
              </a:spcBef>
              <a:spcAft>
                <a:spcPts val="0"/>
              </a:spcAft>
              <a:buClr>
                <a:srgbClr val="CC0000"/>
              </a:buClr>
              <a:buSzPts val="2400"/>
              <a:buFont typeface="Noto Sans Symbols"/>
              <a:buChar char="▪"/>
            </a:pPr>
            <a:r>
              <a:rPr lang="es-US" dirty="0">
                <a:latin typeface="Arial"/>
                <a:ea typeface="Arial"/>
                <a:cs typeface="Arial"/>
                <a:sym typeface="Arial"/>
              </a:rPr>
              <a:t>Si la respuesta es no, consideren cómo podrían incorporar la reducción de daños.                                                      Lluvia de ideas: ¿quién, qué, cuándo, dónde, por qué y cómo?</a:t>
            </a:r>
          </a:p>
          <a:p>
            <a:pPr marL="342900" lvl="0" indent="-190500" algn="l" rtl="0">
              <a:spcBef>
                <a:spcPts val="480"/>
              </a:spcBef>
              <a:spcAft>
                <a:spcPts val="0"/>
              </a:spcAft>
              <a:buClr>
                <a:srgbClr val="CC0000"/>
              </a:buClr>
              <a:buSzPts val="2400"/>
              <a:buFont typeface="Noto Sans Symbols"/>
              <a:buNone/>
            </a:pPr>
            <a:endParaRPr dirty="0">
              <a:latin typeface="Arial"/>
              <a:ea typeface="Arial"/>
              <a:cs typeface="Arial"/>
              <a:sym typeface="Arial"/>
            </a:endParaRPr>
          </a:p>
          <a:p>
            <a:pPr marL="342900" lvl="0" indent="-190500" algn="l" rtl="0">
              <a:spcBef>
                <a:spcPts val="480"/>
              </a:spcBef>
              <a:spcAft>
                <a:spcPts val="0"/>
              </a:spcAft>
              <a:buClr>
                <a:srgbClr val="CC0000"/>
              </a:buClr>
              <a:buSzPts val="2400"/>
              <a:buFont typeface="Noto Sans Symbols"/>
              <a:buNone/>
            </a:pPr>
            <a:endParaRPr dirty="0">
              <a:latin typeface="Arial"/>
              <a:ea typeface="Arial"/>
              <a:cs typeface="Arial"/>
              <a:sym typeface="Arial"/>
            </a:endParaRPr>
          </a:p>
          <a:p>
            <a:pPr marL="342900" lvl="0" indent="-190500" algn="l" rtl="0">
              <a:spcBef>
                <a:spcPts val="480"/>
              </a:spcBef>
              <a:spcAft>
                <a:spcPts val="0"/>
              </a:spcAft>
              <a:buClr>
                <a:srgbClr val="CC0000"/>
              </a:buClr>
              <a:buSzPts val="2400"/>
              <a:buFont typeface="Noto Sans Symbols"/>
              <a:buNone/>
            </a:pPr>
            <a:endParaRPr dirty="0">
              <a:latin typeface="Arial"/>
              <a:ea typeface="Arial"/>
              <a:cs typeface="Arial"/>
              <a:sym typeface="Arial"/>
            </a:endParaRPr>
          </a:p>
          <a:p>
            <a:pPr marL="342900" lvl="0" indent="-190500" algn="l" rtl="0">
              <a:spcBef>
                <a:spcPts val="480"/>
              </a:spcBef>
              <a:spcAft>
                <a:spcPts val="0"/>
              </a:spcAft>
              <a:buClr>
                <a:srgbClr val="CC0000"/>
              </a:buClr>
              <a:buSzPts val="2400"/>
              <a:buFont typeface="Noto Sans Symbols"/>
              <a:buNone/>
            </a:pPr>
            <a:endParaRPr dirty="0">
              <a:latin typeface="Arial"/>
              <a:ea typeface="Arial"/>
              <a:cs typeface="Arial"/>
              <a:sym typeface="Arial"/>
            </a:endParaRPr>
          </a:p>
          <a:p>
            <a:pPr marL="0" lvl="0" indent="0" algn="l" rtl="0">
              <a:spcBef>
                <a:spcPts val="480"/>
              </a:spcBef>
              <a:spcAft>
                <a:spcPts val="0"/>
              </a:spcAft>
              <a:buClr>
                <a:srgbClr val="CC0000"/>
              </a:buClr>
              <a:buSzPts val="2400"/>
              <a:buNone/>
            </a:pPr>
            <a:endParaRPr dirty="0">
              <a:solidFill>
                <a:srgbClr val="000000"/>
              </a:solidFill>
              <a:latin typeface="Arial"/>
              <a:ea typeface="Arial"/>
              <a:cs typeface="Arial"/>
              <a:sym typeface="Arial"/>
            </a:endParaRPr>
          </a:p>
        </p:txBody>
      </p:sp>
      <p:sp>
        <p:nvSpPr>
          <p:cNvPr id="215" name="Google Shape;215;p15"/>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a:latin typeface="Arial"/>
                <a:ea typeface="Arial"/>
                <a:cs typeface="Arial"/>
                <a:sym typeface="Arial"/>
              </a:rPr>
              <a:t>Resumen</a:t>
            </a:r>
          </a:p>
        </p:txBody>
      </p:sp>
      <p:sp>
        <p:nvSpPr>
          <p:cNvPr id="222" name="Google Shape;222;p16"/>
          <p:cNvSpPr txBox="1">
            <a:spLocks noGrp="1"/>
          </p:cNvSpPr>
          <p:nvPr>
            <p:ph type="body" idx="1"/>
          </p:nvPr>
        </p:nvSpPr>
        <p:spPr>
          <a:xfrm>
            <a:off x="609600" y="1585824"/>
            <a:ext cx="7924800" cy="41910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CC0000"/>
              </a:buClr>
              <a:buSzPts val="2200"/>
              <a:buFont typeface="Noto Sans Symbols"/>
              <a:buChar char="▪"/>
            </a:pPr>
            <a:r>
              <a:rPr lang="es-US" sz="2200" dirty="0">
                <a:latin typeface="Arial"/>
                <a:ea typeface="Arial"/>
                <a:cs typeface="Arial"/>
                <a:sym typeface="Arial"/>
              </a:rPr>
              <a:t>La reducción de daños es un conjunto de políticas, programas y prácticas que tienen como objetivo reducir </a:t>
            </a:r>
            <a:br>
              <a:rPr lang="es-US" sz="2200" dirty="0">
                <a:latin typeface="Arial"/>
                <a:ea typeface="Arial"/>
                <a:cs typeface="Arial"/>
                <a:sym typeface="Arial"/>
              </a:rPr>
            </a:br>
            <a:r>
              <a:rPr lang="es-US" sz="2200" dirty="0">
                <a:latin typeface="Arial"/>
                <a:ea typeface="Arial"/>
                <a:cs typeface="Arial"/>
                <a:sym typeface="Arial"/>
              </a:rPr>
              <a:t>el </a:t>
            </a:r>
            <a:r>
              <a:rPr lang="es-US" sz="2200" dirty="0"/>
              <a:t>daño asociado con el consumo de sustancias en personas que no pueden o no quieren dejar de hacerlo.</a:t>
            </a:r>
          </a:p>
          <a:p>
            <a:pPr marL="342900" lvl="0" indent="-342900" algn="l" rtl="0">
              <a:lnSpc>
                <a:spcPct val="90000"/>
              </a:lnSpc>
              <a:spcBef>
                <a:spcPts val="0"/>
              </a:spcBef>
              <a:spcAft>
                <a:spcPts val="0"/>
              </a:spcAft>
              <a:buClr>
                <a:srgbClr val="CC0000"/>
              </a:buClr>
              <a:buSzPts val="2200"/>
              <a:buFont typeface="Noto Sans Symbols"/>
              <a:buChar char="▪"/>
            </a:pPr>
            <a:r>
              <a:rPr lang="es-US" sz="2200" dirty="0">
                <a:latin typeface="Arial"/>
                <a:ea typeface="Arial"/>
                <a:cs typeface="Arial"/>
                <a:sym typeface="Arial"/>
              </a:rPr>
              <a:t>Las características distintivas son el enfoque en la prevención de daños, en lugar de la prevención del consumo de drogas en sí, y el enfoque y respeto por las personas que continúan consumiendo drogas.</a:t>
            </a:r>
          </a:p>
          <a:p>
            <a:pPr marL="342900" lvl="0" indent="-342900" algn="l" rtl="0">
              <a:lnSpc>
                <a:spcPct val="90000"/>
              </a:lnSpc>
              <a:spcBef>
                <a:spcPts val="0"/>
              </a:spcBef>
              <a:spcAft>
                <a:spcPts val="0"/>
              </a:spcAft>
              <a:buClr>
                <a:srgbClr val="CC0000"/>
              </a:buClr>
              <a:buSzPts val="2200"/>
              <a:buFont typeface="Noto Sans Symbols"/>
              <a:buChar char="▪"/>
            </a:pPr>
            <a:r>
              <a:rPr lang="es-US" sz="2200" dirty="0">
                <a:latin typeface="Arial"/>
                <a:ea typeface="Arial"/>
                <a:cs typeface="Arial"/>
                <a:sym typeface="Arial"/>
              </a:rPr>
              <a:t>La reducción de daños es un enfoque “gradual” en el que se respeta a los clientes como expertos en sus vidas.</a:t>
            </a:r>
          </a:p>
          <a:p>
            <a:pPr marL="342900" lvl="0" indent="-342900" algn="l" rtl="0">
              <a:lnSpc>
                <a:spcPct val="90000"/>
              </a:lnSpc>
              <a:spcBef>
                <a:spcPts val="0"/>
              </a:spcBef>
              <a:spcAft>
                <a:spcPts val="0"/>
              </a:spcAft>
              <a:buClr>
                <a:srgbClr val="CC0000"/>
              </a:buClr>
              <a:buSzPts val="2200"/>
              <a:buFont typeface="Noto Sans Symbols"/>
              <a:buChar char="▪"/>
            </a:pPr>
            <a:r>
              <a:rPr lang="es-US" sz="2200" dirty="0">
                <a:latin typeface="Arial"/>
                <a:ea typeface="Arial"/>
                <a:cs typeface="Arial"/>
                <a:sym typeface="Arial"/>
              </a:rPr>
              <a:t>Las estrategias de reducción de daños se utilizan para abordar una amplia variedad de problemas (p. ej., la prevención del VIH, el consumo de tabaco, la diabetes).</a:t>
            </a:r>
          </a:p>
          <a:p>
            <a:pPr marL="342900" lvl="0" indent="-215900" algn="l" rtl="0">
              <a:spcBef>
                <a:spcPts val="400"/>
              </a:spcBef>
              <a:spcAft>
                <a:spcPts val="0"/>
              </a:spcAft>
              <a:buClr>
                <a:srgbClr val="CC0000"/>
              </a:buClr>
              <a:buSzPts val="2000"/>
              <a:buFont typeface="Noto Sans Symbols"/>
              <a:buNone/>
            </a:pPr>
            <a:endParaRPr sz="2000" dirty="0">
              <a:latin typeface="Arial"/>
              <a:ea typeface="Arial"/>
              <a:cs typeface="Arial"/>
              <a:sym typeface="Arial"/>
            </a:endParaRPr>
          </a:p>
          <a:p>
            <a:pPr marL="342900" lvl="0" indent="-215900" algn="l" rtl="0">
              <a:spcBef>
                <a:spcPts val="400"/>
              </a:spcBef>
              <a:spcAft>
                <a:spcPts val="0"/>
              </a:spcAft>
              <a:buClr>
                <a:srgbClr val="CC0000"/>
              </a:buClr>
              <a:buSzPts val="2000"/>
              <a:buFont typeface="Noto Sans Symbols"/>
              <a:buNone/>
            </a:pPr>
            <a:endParaRPr sz="2000" dirty="0">
              <a:latin typeface="Arial"/>
              <a:ea typeface="Arial"/>
              <a:cs typeface="Arial"/>
              <a:sym typeface="Arial"/>
            </a:endParaRPr>
          </a:p>
          <a:p>
            <a:pPr marL="342900" lvl="0" indent="-215900" algn="l" rtl="0">
              <a:spcBef>
                <a:spcPts val="400"/>
              </a:spcBef>
              <a:spcAft>
                <a:spcPts val="0"/>
              </a:spcAft>
              <a:buClr>
                <a:srgbClr val="CC0000"/>
              </a:buClr>
              <a:buSzPts val="2000"/>
              <a:buFont typeface="Noto Sans Symbols"/>
              <a:buNone/>
            </a:pPr>
            <a:endParaRPr sz="2000" dirty="0">
              <a:latin typeface="Arial"/>
              <a:ea typeface="Arial"/>
              <a:cs typeface="Arial"/>
              <a:sym typeface="Arial"/>
            </a:endParaRPr>
          </a:p>
          <a:p>
            <a:pPr marL="342900" lvl="0" indent="-215900" algn="l" rtl="0">
              <a:spcBef>
                <a:spcPts val="400"/>
              </a:spcBef>
              <a:spcAft>
                <a:spcPts val="0"/>
              </a:spcAft>
              <a:buClr>
                <a:srgbClr val="CC0000"/>
              </a:buClr>
              <a:buSzPts val="2000"/>
              <a:buFont typeface="Noto Sans Symbols"/>
              <a:buNone/>
            </a:pPr>
            <a:endParaRPr sz="2000" dirty="0">
              <a:latin typeface="Arial"/>
              <a:ea typeface="Arial"/>
              <a:cs typeface="Arial"/>
              <a:sym typeface="Arial"/>
            </a:endParaRPr>
          </a:p>
          <a:p>
            <a:pPr marL="0" lvl="0" indent="0" algn="l" rtl="0">
              <a:spcBef>
                <a:spcPts val="400"/>
              </a:spcBef>
              <a:spcAft>
                <a:spcPts val="0"/>
              </a:spcAft>
              <a:buClr>
                <a:srgbClr val="CC0000"/>
              </a:buClr>
              <a:buSzPts val="2000"/>
              <a:buNone/>
            </a:pPr>
            <a:endParaRPr sz="2000" dirty="0">
              <a:solidFill>
                <a:srgbClr val="000000"/>
              </a:solidFill>
              <a:latin typeface="Arial"/>
              <a:ea typeface="Arial"/>
              <a:cs typeface="Arial"/>
              <a:sym typeface="Arial"/>
            </a:endParaRPr>
          </a:p>
        </p:txBody>
      </p:sp>
      <p:sp>
        <p:nvSpPr>
          <p:cNvPr id="223" name="Google Shape;223;p16"/>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2"/>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a:latin typeface="Arial"/>
                <a:ea typeface="Arial"/>
                <a:cs typeface="Arial"/>
                <a:sym typeface="Arial"/>
              </a:rPr>
              <a:t>Objetivos</a:t>
            </a:r>
          </a:p>
        </p:txBody>
      </p:sp>
      <p:sp>
        <p:nvSpPr>
          <p:cNvPr id="83" name="Google Shape;83;p2"/>
          <p:cNvSpPr txBox="1">
            <a:spLocks noGrp="1"/>
          </p:cNvSpPr>
          <p:nvPr>
            <p:ph type="body" idx="1"/>
          </p:nvPr>
        </p:nvSpPr>
        <p:spPr>
          <a:xfrm>
            <a:off x="609600" y="1294683"/>
            <a:ext cx="7924800" cy="3886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CC0000"/>
              </a:buClr>
              <a:buSzPts val="2400"/>
              <a:buNone/>
            </a:pPr>
            <a:r>
              <a:rPr lang="es-US" dirty="0">
                <a:latin typeface="Arial"/>
                <a:ea typeface="Arial"/>
                <a:cs typeface="Arial"/>
                <a:sym typeface="Arial"/>
              </a:rPr>
              <a:t>Al final de esta sesión, las participantes podrán hacer </a:t>
            </a:r>
            <a:br>
              <a:rPr lang="es-US" dirty="0">
                <a:latin typeface="Arial"/>
                <a:ea typeface="Arial"/>
                <a:cs typeface="Arial"/>
                <a:sym typeface="Arial"/>
              </a:rPr>
            </a:br>
            <a:r>
              <a:rPr lang="es-US" dirty="0">
                <a:latin typeface="Arial"/>
                <a:ea typeface="Arial"/>
                <a:cs typeface="Arial"/>
                <a:sym typeface="Arial"/>
              </a:rPr>
              <a:t>lo siguiente:</a:t>
            </a:r>
          </a:p>
          <a:p>
            <a:pPr marL="342900" lvl="0" indent="-342900" algn="l" rtl="0">
              <a:spcBef>
                <a:spcPts val="0"/>
              </a:spcBef>
              <a:spcAft>
                <a:spcPts val="0"/>
              </a:spcAft>
              <a:buClr>
                <a:srgbClr val="CC0000"/>
              </a:buClr>
              <a:buSzPts val="2200"/>
              <a:buFont typeface="Noto Sans Symbols"/>
              <a:buChar char="▪"/>
            </a:pPr>
            <a:r>
              <a:rPr lang="es-US" sz="2200" dirty="0">
                <a:latin typeface="Arial"/>
                <a:ea typeface="Arial"/>
                <a:cs typeface="Arial"/>
                <a:sym typeface="Arial"/>
              </a:rPr>
              <a:t>Comprender la base filosófica de la reducción de daños, las raíces históricas del movimiento y cómo influye actualmente en otras áreas de servicio</a:t>
            </a:r>
          </a:p>
          <a:p>
            <a:pPr marL="342900" lvl="0" indent="-342900" algn="l" rtl="0">
              <a:spcBef>
                <a:spcPts val="0"/>
              </a:spcBef>
              <a:spcAft>
                <a:spcPts val="0"/>
              </a:spcAft>
              <a:buClr>
                <a:srgbClr val="CC0000"/>
              </a:buClr>
              <a:buSzPts val="2200"/>
              <a:buFont typeface="Noto Sans Symbols"/>
              <a:buChar char="▪"/>
            </a:pPr>
            <a:r>
              <a:rPr lang="es-US" sz="2200" dirty="0">
                <a:latin typeface="Arial"/>
                <a:ea typeface="Arial"/>
                <a:cs typeface="Arial"/>
                <a:sym typeface="Arial"/>
              </a:rPr>
              <a:t>Explorar actitudes y valores relacionados con la reducción de daños</a:t>
            </a:r>
          </a:p>
          <a:p>
            <a:pPr marL="342900" lvl="0" indent="-342900" algn="l" rtl="0">
              <a:spcBef>
                <a:spcPts val="0"/>
              </a:spcBef>
              <a:spcAft>
                <a:spcPts val="0"/>
              </a:spcAft>
              <a:buClr>
                <a:srgbClr val="CC0000"/>
              </a:buClr>
              <a:buSzPts val="2200"/>
              <a:buFont typeface="Noto Sans Symbols"/>
              <a:buChar char="▪"/>
            </a:pPr>
            <a:r>
              <a:rPr lang="es-US" sz="2200" dirty="0">
                <a:latin typeface="Arial"/>
                <a:ea typeface="Arial"/>
                <a:cs typeface="Arial"/>
                <a:sym typeface="Arial"/>
              </a:rPr>
              <a:t>Hacer una lluvia de ideas de estrategias para un enfoque de reducción de daños “gradual” para un desafío conductual identificado</a:t>
            </a:r>
          </a:p>
          <a:p>
            <a:pPr marL="342900" lvl="0" indent="-342900" algn="l" rtl="0">
              <a:spcBef>
                <a:spcPts val="0"/>
              </a:spcBef>
              <a:spcAft>
                <a:spcPts val="0"/>
              </a:spcAft>
              <a:buClr>
                <a:srgbClr val="CC0000"/>
              </a:buClr>
              <a:buSzPts val="2200"/>
              <a:buFont typeface="Noto Sans Symbols"/>
              <a:buChar char="▪"/>
            </a:pPr>
            <a:r>
              <a:rPr lang="es-US" sz="2200" dirty="0">
                <a:latin typeface="Arial"/>
                <a:ea typeface="Arial"/>
                <a:cs typeface="Arial"/>
                <a:sym typeface="Arial"/>
              </a:rPr>
              <a:t>Identificar los próximos pasos para integrar los enfoques de reducción de daños en la práctica con clientes</a:t>
            </a:r>
          </a:p>
        </p:txBody>
      </p:sp>
      <p:sp>
        <p:nvSpPr>
          <p:cNvPr id="84" name="Google Shape;84;p2"/>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a:latin typeface="Arial"/>
                <a:ea typeface="Arial"/>
                <a:cs typeface="Arial"/>
                <a:sym typeface="Arial"/>
              </a:rPr>
              <a:t>¿Qué es la reducción de daños?</a:t>
            </a:r>
          </a:p>
        </p:txBody>
      </p:sp>
      <p:sp>
        <p:nvSpPr>
          <p:cNvPr id="91" name="Google Shape;91;p3"/>
          <p:cNvSpPr txBox="1">
            <a:spLocks noGrp="1"/>
          </p:cNvSpPr>
          <p:nvPr>
            <p:ph type="body" idx="1"/>
          </p:nvPr>
        </p:nvSpPr>
        <p:spPr>
          <a:xfrm>
            <a:off x="609600" y="1683588"/>
            <a:ext cx="7924800" cy="3886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CC0000"/>
              </a:buClr>
              <a:buSzPts val="2200"/>
              <a:buNone/>
            </a:pPr>
            <a:r>
              <a:rPr lang="es-US" sz="2200" dirty="0">
                <a:latin typeface="Arial"/>
                <a:ea typeface="Arial"/>
                <a:cs typeface="Arial"/>
                <a:sym typeface="Arial"/>
              </a:rPr>
              <a:t>...un conjunto de políticas, programas y prácticas que tienen como objetivo reducir el daño asociado con el consumo de sustancias en personas que no pueden o no quieren dejar de hacerlo. Las características distintivas son el enfoque en la </a:t>
            </a:r>
            <a:r>
              <a:rPr lang="es-US" sz="2200" dirty="0">
                <a:solidFill>
                  <a:srgbClr val="FF0000"/>
                </a:solidFill>
                <a:latin typeface="Arial"/>
                <a:ea typeface="Arial"/>
                <a:cs typeface="Arial"/>
                <a:sym typeface="Arial"/>
              </a:rPr>
              <a:t>prevención de daños, en lugar de la prevención del consumo de drogas en sí</a:t>
            </a:r>
            <a:r>
              <a:rPr lang="es-US" sz="2200" dirty="0">
                <a:latin typeface="Arial"/>
                <a:ea typeface="Arial"/>
                <a:cs typeface="Arial"/>
                <a:sym typeface="Arial"/>
              </a:rPr>
              <a:t>, y el enfoque y </a:t>
            </a:r>
            <a:r>
              <a:rPr lang="es-US" sz="2200" dirty="0">
                <a:solidFill>
                  <a:srgbClr val="FF0000"/>
                </a:solidFill>
                <a:latin typeface="Arial"/>
                <a:ea typeface="Arial"/>
                <a:cs typeface="Arial"/>
                <a:sym typeface="Arial"/>
              </a:rPr>
              <a:t>respeto por las personas que continúan consumiendo drogas</a:t>
            </a:r>
            <a:r>
              <a:rPr lang="es-US" sz="2200" dirty="0">
                <a:latin typeface="Arial"/>
                <a:ea typeface="Arial"/>
                <a:cs typeface="Arial"/>
                <a:sym typeface="Arial"/>
              </a:rPr>
              <a:t>.* </a:t>
            </a:r>
          </a:p>
          <a:p>
            <a:pPr marL="0" lvl="0" indent="0" algn="l" rtl="0">
              <a:spcBef>
                <a:spcPts val="440"/>
              </a:spcBef>
              <a:spcAft>
                <a:spcPts val="0"/>
              </a:spcAft>
              <a:buClr>
                <a:srgbClr val="CC0000"/>
              </a:buClr>
              <a:buSzPts val="2200"/>
              <a:buNone/>
            </a:pPr>
            <a:endParaRPr sz="2200" dirty="0">
              <a:latin typeface="Arial"/>
              <a:ea typeface="Arial"/>
              <a:cs typeface="Arial"/>
              <a:sym typeface="Arial"/>
            </a:endParaRPr>
          </a:p>
          <a:p>
            <a:pPr marL="0" lvl="0" indent="0" algn="l" rtl="0">
              <a:spcBef>
                <a:spcPts val="440"/>
              </a:spcBef>
              <a:spcAft>
                <a:spcPts val="0"/>
              </a:spcAft>
              <a:buClr>
                <a:srgbClr val="CC0000"/>
              </a:buClr>
              <a:buSzPts val="2200"/>
              <a:buNone/>
            </a:pPr>
            <a:endParaRPr sz="2200" dirty="0">
              <a:latin typeface="Arial"/>
              <a:ea typeface="Arial"/>
              <a:cs typeface="Arial"/>
              <a:sym typeface="Arial"/>
            </a:endParaRPr>
          </a:p>
          <a:p>
            <a:pPr marL="0" lvl="0" indent="0" algn="l" rtl="0">
              <a:spcBef>
                <a:spcPts val="360"/>
              </a:spcBef>
              <a:spcAft>
                <a:spcPts val="0"/>
              </a:spcAft>
              <a:buClr>
                <a:srgbClr val="CC0000"/>
              </a:buClr>
              <a:buSzPts val="1800"/>
              <a:buNone/>
            </a:pPr>
            <a:r>
              <a:rPr lang="es-US" sz="1800" dirty="0">
                <a:solidFill>
                  <a:srgbClr val="000000"/>
                </a:solidFill>
                <a:latin typeface="Arial"/>
                <a:ea typeface="Arial"/>
                <a:cs typeface="Arial"/>
                <a:sym typeface="Arial"/>
              </a:rPr>
              <a:t>*Parafraseado de </a:t>
            </a:r>
            <a:r>
              <a:rPr lang="es-US" sz="1800" dirty="0" err="1">
                <a:solidFill>
                  <a:srgbClr val="000000"/>
                </a:solidFill>
                <a:latin typeface="Arial"/>
                <a:ea typeface="Arial"/>
                <a:cs typeface="Arial"/>
                <a:sym typeface="Arial"/>
              </a:rPr>
              <a:t>Harm</a:t>
            </a:r>
            <a:r>
              <a:rPr lang="es-US" sz="1800" dirty="0">
                <a:solidFill>
                  <a:srgbClr val="000000"/>
                </a:solidFill>
                <a:latin typeface="Arial"/>
                <a:ea typeface="Arial"/>
                <a:cs typeface="Arial"/>
                <a:sym typeface="Arial"/>
              </a:rPr>
              <a:t> </a:t>
            </a:r>
            <a:r>
              <a:rPr lang="es-US" sz="1800" dirty="0" err="1">
                <a:solidFill>
                  <a:srgbClr val="000000"/>
                </a:solidFill>
                <a:latin typeface="Arial"/>
                <a:ea typeface="Arial"/>
                <a:cs typeface="Arial"/>
                <a:sym typeface="Arial"/>
              </a:rPr>
              <a:t>Reduction</a:t>
            </a:r>
            <a:r>
              <a:rPr lang="es-US" sz="1800" dirty="0">
                <a:solidFill>
                  <a:srgbClr val="000000"/>
                </a:solidFill>
                <a:latin typeface="Arial"/>
                <a:ea typeface="Arial"/>
                <a:cs typeface="Arial"/>
                <a:sym typeface="Arial"/>
              </a:rPr>
              <a:t> </a:t>
            </a:r>
            <a:r>
              <a:rPr lang="es-US" sz="1800" dirty="0" err="1">
                <a:solidFill>
                  <a:srgbClr val="000000"/>
                </a:solidFill>
                <a:latin typeface="Arial"/>
                <a:ea typeface="Arial"/>
                <a:cs typeface="Arial"/>
                <a:sym typeface="Arial"/>
              </a:rPr>
              <a:t>Coalition</a:t>
            </a:r>
            <a:r>
              <a:rPr lang="es-US" sz="1800" dirty="0">
                <a:solidFill>
                  <a:srgbClr val="000000"/>
                </a:solidFill>
                <a:latin typeface="Arial"/>
                <a:ea typeface="Arial"/>
                <a:cs typeface="Arial"/>
                <a:sym typeface="Arial"/>
              </a:rPr>
              <a:t> e International </a:t>
            </a:r>
            <a:r>
              <a:rPr lang="es-US" sz="1800" dirty="0" err="1">
                <a:solidFill>
                  <a:srgbClr val="000000"/>
                </a:solidFill>
                <a:latin typeface="Arial"/>
                <a:ea typeface="Arial"/>
                <a:cs typeface="Arial"/>
                <a:sym typeface="Arial"/>
              </a:rPr>
              <a:t>Harm</a:t>
            </a:r>
            <a:r>
              <a:rPr lang="es-US" sz="1800" dirty="0">
                <a:solidFill>
                  <a:srgbClr val="000000"/>
                </a:solidFill>
                <a:latin typeface="Arial"/>
                <a:ea typeface="Arial"/>
                <a:cs typeface="Arial"/>
                <a:sym typeface="Arial"/>
              </a:rPr>
              <a:t> </a:t>
            </a:r>
            <a:r>
              <a:rPr lang="es-US" sz="1800" dirty="0" err="1">
                <a:solidFill>
                  <a:srgbClr val="000000"/>
                </a:solidFill>
                <a:latin typeface="Arial"/>
                <a:ea typeface="Arial"/>
                <a:cs typeface="Arial"/>
                <a:sym typeface="Arial"/>
              </a:rPr>
              <a:t>Reduction</a:t>
            </a:r>
            <a:r>
              <a:rPr lang="es-US" sz="1800" dirty="0">
                <a:solidFill>
                  <a:srgbClr val="000000"/>
                </a:solidFill>
                <a:latin typeface="Arial"/>
                <a:ea typeface="Arial"/>
                <a:cs typeface="Arial"/>
                <a:sym typeface="Arial"/>
              </a:rPr>
              <a:t> </a:t>
            </a:r>
            <a:r>
              <a:rPr lang="es-US" sz="1800" dirty="0" err="1">
                <a:solidFill>
                  <a:srgbClr val="000000"/>
                </a:solidFill>
                <a:latin typeface="Arial"/>
                <a:ea typeface="Arial"/>
                <a:cs typeface="Arial"/>
                <a:sym typeface="Arial"/>
              </a:rPr>
              <a:t>Association</a:t>
            </a:r>
            <a:r>
              <a:rPr lang="es-US" sz="1800" dirty="0">
                <a:solidFill>
                  <a:srgbClr val="000000"/>
                </a:solidFill>
                <a:latin typeface="Arial"/>
                <a:ea typeface="Arial"/>
                <a:cs typeface="Arial"/>
                <a:sym typeface="Arial"/>
              </a:rPr>
              <a:t>, </a:t>
            </a:r>
            <a:r>
              <a:rPr lang="es-US" sz="1800" u="sng" dirty="0">
                <a:solidFill>
                  <a:schemeClr val="hlink"/>
                </a:solidFill>
                <a:hlinkClick r:id="rId3"/>
              </a:rPr>
              <a:t>https://harmreduction.org/</a:t>
            </a:r>
          </a:p>
          <a:p>
            <a:pPr marL="0" lvl="0" indent="0" algn="l" rtl="0">
              <a:spcBef>
                <a:spcPts val="440"/>
              </a:spcBef>
              <a:spcAft>
                <a:spcPts val="0"/>
              </a:spcAft>
              <a:buClr>
                <a:srgbClr val="CC0000"/>
              </a:buClr>
              <a:buSzPts val="2200"/>
              <a:buNone/>
            </a:pPr>
            <a:endParaRPr sz="2200" dirty="0">
              <a:latin typeface="Arial"/>
              <a:ea typeface="Arial"/>
              <a:cs typeface="Arial"/>
              <a:sym typeface="Arial"/>
            </a:endParaRPr>
          </a:p>
          <a:p>
            <a:pPr marL="0" lvl="0" indent="0" algn="l" rtl="0">
              <a:spcBef>
                <a:spcPts val="360"/>
              </a:spcBef>
              <a:spcAft>
                <a:spcPts val="0"/>
              </a:spcAft>
              <a:buClr>
                <a:srgbClr val="CC0000"/>
              </a:buClr>
              <a:buSzPts val="1800"/>
              <a:buNone/>
            </a:pPr>
            <a:endParaRPr sz="1800" dirty="0">
              <a:latin typeface="Arial"/>
              <a:ea typeface="Arial"/>
              <a:cs typeface="Arial"/>
              <a:sym typeface="Arial"/>
            </a:endParaRPr>
          </a:p>
          <a:p>
            <a:pPr marL="342900" lvl="0" indent="-228600" algn="l" rtl="0">
              <a:spcBef>
                <a:spcPts val="360"/>
              </a:spcBef>
              <a:spcAft>
                <a:spcPts val="0"/>
              </a:spcAft>
              <a:buClr>
                <a:srgbClr val="CC0000"/>
              </a:buClr>
              <a:buSzPts val="1800"/>
              <a:buFont typeface="Noto Sans Symbols"/>
              <a:buNone/>
            </a:pPr>
            <a:endParaRPr sz="1800" dirty="0">
              <a:latin typeface="Arial"/>
              <a:ea typeface="Arial"/>
              <a:cs typeface="Arial"/>
              <a:sym typeface="Arial"/>
            </a:endParaRPr>
          </a:p>
        </p:txBody>
      </p:sp>
      <p:sp>
        <p:nvSpPr>
          <p:cNvPr id="92" name="Google Shape;92;p3"/>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a:latin typeface="Arial"/>
                <a:ea typeface="Arial"/>
                <a:cs typeface="Arial"/>
                <a:sym typeface="Arial"/>
              </a:rPr>
              <a:t>Terrell</a:t>
            </a:r>
          </a:p>
        </p:txBody>
      </p:sp>
      <p:sp>
        <p:nvSpPr>
          <p:cNvPr id="99" name="Google Shape;99;p4"/>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pic>
        <p:nvPicPr>
          <p:cNvPr id="100" name="Google Shape;100;p4"/>
          <p:cNvPicPr preferRelativeResize="0"/>
          <p:nvPr/>
        </p:nvPicPr>
        <p:blipFill rotWithShape="1">
          <a:blip r:embed="rId3">
            <a:alphaModFix/>
          </a:blip>
          <a:srcRect/>
          <a:stretch/>
        </p:blipFill>
        <p:spPr>
          <a:xfrm>
            <a:off x="2286000" y="1882169"/>
            <a:ext cx="4572000" cy="2571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
          <p:cNvSpPr txBox="1">
            <a:spLocks noGrp="1"/>
          </p:cNvSpPr>
          <p:nvPr>
            <p:ph type="title"/>
          </p:nvPr>
        </p:nvSpPr>
        <p:spPr>
          <a:xfrm>
            <a:off x="609600" y="762000"/>
            <a:ext cx="829286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dirty="0">
                <a:latin typeface="Arial"/>
                <a:ea typeface="Arial"/>
                <a:cs typeface="Arial"/>
                <a:sym typeface="Arial"/>
              </a:rPr>
              <a:t>Los principios de la reducción de daños</a:t>
            </a:r>
          </a:p>
        </p:txBody>
      </p:sp>
      <p:sp>
        <p:nvSpPr>
          <p:cNvPr id="107" name="Google Shape;107;p5"/>
          <p:cNvSpPr txBox="1">
            <a:spLocks noGrp="1"/>
          </p:cNvSpPr>
          <p:nvPr>
            <p:ph type="body" idx="1"/>
          </p:nvPr>
        </p:nvSpPr>
        <p:spPr>
          <a:xfrm>
            <a:off x="609600" y="1413294"/>
            <a:ext cx="7924800" cy="4191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CC0000"/>
              </a:buClr>
              <a:buSzPts val="1800"/>
              <a:buNone/>
            </a:pPr>
            <a:r>
              <a:rPr lang="es-US" sz="1800" dirty="0">
                <a:latin typeface="Arial"/>
                <a:ea typeface="Arial"/>
                <a:cs typeface="Arial"/>
                <a:sym typeface="Arial"/>
              </a:rPr>
              <a:t>Reducción de daños:</a:t>
            </a:r>
          </a:p>
          <a:p>
            <a:pPr marL="342900" lvl="0" indent="-342900" algn="l" rtl="0">
              <a:spcBef>
                <a:spcPts val="360"/>
              </a:spcBef>
              <a:spcAft>
                <a:spcPts val="0"/>
              </a:spcAft>
              <a:buClr>
                <a:srgbClr val="CC0000"/>
              </a:buClr>
              <a:buSzPts val="1800"/>
              <a:buFont typeface="Noto Sans Symbols"/>
              <a:buChar char="▪"/>
            </a:pPr>
            <a:r>
              <a:rPr lang="es-US" sz="1800" dirty="0">
                <a:latin typeface="Arial"/>
                <a:ea typeface="Arial"/>
                <a:cs typeface="Arial"/>
                <a:sym typeface="Arial"/>
              </a:rPr>
              <a:t>Acepta, para bien o para mal, que el consumo de drogas lícitas e ilícitas sea parte de nuestro mundo y elige trabajar para minimizar sus efectos nocivos en vez de simplemente ignorarlos o condenarlos.</a:t>
            </a:r>
          </a:p>
          <a:p>
            <a:pPr marL="342900" lvl="0" indent="-342900" algn="l" rtl="0">
              <a:spcBef>
                <a:spcPts val="360"/>
              </a:spcBef>
              <a:spcAft>
                <a:spcPts val="0"/>
              </a:spcAft>
              <a:buClr>
                <a:srgbClr val="CC0000"/>
              </a:buClr>
              <a:buSzPts val="1800"/>
              <a:buFont typeface="Noto Sans Symbols"/>
              <a:buChar char="▪"/>
            </a:pPr>
            <a:r>
              <a:rPr lang="es-US" sz="1800" dirty="0">
                <a:latin typeface="Arial"/>
                <a:ea typeface="Arial"/>
                <a:cs typeface="Arial"/>
                <a:sym typeface="Arial"/>
              </a:rPr>
              <a:t>Entiende el consumo de drogas como un fenómeno complejo y multifacético que abarca una variedad de comportamientos desde el abuso grave hasta la abstinencia total, y reconoce que algunas formas de consumir drogas son claramente más seguras que otras.</a:t>
            </a:r>
          </a:p>
          <a:p>
            <a:pPr marL="342900" lvl="0" indent="-342900" algn="l" rtl="0">
              <a:spcBef>
                <a:spcPts val="360"/>
              </a:spcBef>
              <a:spcAft>
                <a:spcPts val="0"/>
              </a:spcAft>
              <a:buClr>
                <a:srgbClr val="CC0000"/>
              </a:buClr>
              <a:buSzPts val="1800"/>
              <a:buFont typeface="Noto Sans Symbols"/>
              <a:buChar char="▪"/>
            </a:pPr>
            <a:r>
              <a:rPr lang="es-US" sz="1800" dirty="0">
                <a:latin typeface="Arial"/>
                <a:ea typeface="Arial"/>
                <a:cs typeface="Arial"/>
                <a:sym typeface="Arial"/>
              </a:rPr>
              <a:t>Establece la calidad de la vida y el bienestar individual y comunitario, no necesariamente el cese del consumo de todas las drogas, como criterios para intervenciones y políticas exitosas.</a:t>
            </a:r>
          </a:p>
          <a:p>
            <a:pPr marL="342900" lvl="0" indent="-342900" algn="l" rtl="0">
              <a:spcBef>
                <a:spcPts val="360"/>
              </a:spcBef>
              <a:spcAft>
                <a:spcPts val="0"/>
              </a:spcAft>
              <a:buClr>
                <a:srgbClr val="CC0000"/>
              </a:buClr>
              <a:buSzPts val="1800"/>
              <a:buFont typeface="Noto Sans Symbols"/>
              <a:buChar char="▪"/>
            </a:pPr>
            <a:r>
              <a:rPr lang="es-US" sz="1800" dirty="0">
                <a:latin typeface="Arial"/>
                <a:ea typeface="Arial"/>
                <a:cs typeface="Arial"/>
                <a:sym typeface="Arial"/>
              </a:rPr>
              <a:t>Demanda la prestación de servicios y recursos sin prejuicios y sin coacción a las personas que consumen drogas y a las comunidades </a:t>
            </a:r>
            <a:br>
              <a:rPr lang="es-US" sz="1800" dirty="0">
                <a:latin typeface="Arial"/>
                <a:ea typeface="Arial"/>
                <a:cs typeface="Arial"/>
                <a:sym typeface="Arial"/>
              </a:rPr>
            </a:br>
            <a:r>
              <a:rPr lang="es-US" sz="1800" dirty="0">
                <a:latin typeface="Arial"/>
                <a:ea typeface="Arial"/>
                <a:cs typeface="Arial"/>
                <a:sym typeface="Arial"/>
              </a:rPr>
              <a:t>en las que viven para ayudarlas a reducir el daño que conlleva.</a:t>
            </a:r>
          </a:p>
          <a:p>
            <a:pPr marL="0" lvl="0" indent="0" algn="l" rtl="0">
              <a:spcBef>
                <a:spcPts val="360"/>
              </a:spcBef>
              <a:spcAft>
                <a:spcPts val="0"/>
              </a:spcAft>
              <a:buClr>
                <a:srgbClr val="CC0000"/>
              </a:buClr>
              <a:buSzPts val="1800"/>
              <a:buNone/>
            </a:pPr>
            <a:endParaRPr sz="1800" dirty="0">
              <a:latin typeface="Arial"/>
              <a:ea typeface="Arial"/>
              <a:cs typeface="Arial"/>
              <a:sym typeface="Arial"/>
            </a:endParaRPr>
          </a:p>
          <a:p>
            <a:pPr marL="0" lvl="0" indent="0" algn="l" rtl="0">
              <a:spcBef>
                <a:spcPts val="360"/>
              </a:spcBef>
              <a:spcAft>
                <a:spcPts val="0"/>
              </a:spcAft>
              <a:buClr>
                <a:srgbClr val="CC0000"/>
              </a:buClr>
              <a:buSzPts val="1800"/>
              <a:buNone/>
            </a:pPr>
            <a:endParaRPr sz="1800" dirty="0">
              <a:latin typeface="Arial"/>
              <a:ea typeface="Arial"/>
              <a:cs typeface="Arial"/>
              <a:sym typeface="Arial"/>
            </a:endParaRPr>
          </a:p>
          <a:p>
            <a:pPr marL="342900" lvl="0" indent="-228600" algn="l" rtl="0">
              <a:spcBef>
                <a:spcPts val="360"/>
              </a:spcBef>
              <a:spcAft>
                <a:spcPts val="0"/>
              </a:spcAft>
              <a:buClr>
                <a:srgbClr val="CC0000"/>
              </a:buClr>
              <a:buSzPts val="1800"/>
              <a:buFont typeface="Noto Sans Symbols"/>
              <a:buNone/>
            </a:pPr>
            <a:endParaRPr sz="1800" dirty="0">
              <a:latin typeface="Arial"/>
              <a:ea typeface="Arial"/>
              <a:cs typeface="Arial"/>
              <a:sym typeface="Arial"/>
            </a:endParaRPr>
          </a:p>
        </p:txBody>
      </p:sp>
      <p:sp>
        <p:nvSpPr>
          <p:cNvPr id="108" name="Google Shape;108;p5"/>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230033" y="680128"/>
            <a:ext cx="8896709" cy="57357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000" b="1" spc="-50" dirty="0">
                <a:latin typeface="Arial"/>
                <a:ea typeface="Arial"/>
                <a:cs typeface="Arial"/>
                <a:sym typeface="Arial"/>
              </a:rPr>
              <a:t>Los principios de la reducción de daños (cont.)</a:t>
            </a:r>
          </a:p>
        </p:txBody>
      </p:sp>
      <p:sp>
        <p:nvSpPr>
          <p:cNvPr id="115" name="Google Shape;115;p6"/>
          <p:cNvSpPr txBox="1">
            <a:spLocks noGrp="1"/>
          </p:cNvSpPr>
          <p:nvPr>
            <p:ph type="body" idx="1"/>
          </p:nvPr>
        </p:nvSpPr>
        <p:spPr>
          <a:xfrm>
            <a:off x="609600" y="1223511"/>
            <a:ext cx="8120332" cy="4191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CC0000"/>
              </a:buClr>
              <a:buSzPts val="1800"/>
              <a:buNone/>
            </a:pPr>
            <a:r>
              <a:rPr lang="es-US" sz="1800" dirty="0">
                <a:latin typeface="Arial"/>
                <a:ea typeface="Arial"/>
                <a:cs typeface="Arial"/>
                <a:sym typeface="Arial"/>
              </a:rPr>
              <a:t>Reducción de daños:</a:t>
            </a:r>
          </a:p>
          <a:p>
            <a:pPr marL="342900" lvl="0" indent="-342900" algn="l" rtl="0">
              <a:spcBef>
                <a:spcPts val="360"/>
              </a:spcBef>
              <a:spcAft>
                <a:spcPts val="0"/>
              </a:spcAft>
              <a:buClr>
                <a:srgbClr val="CC0000"/>
              </a:buClr>
              <a:buSzPts val="1800"/>
              <a:buFont typeface="Noto Sans Symbols"/>
              <a:buChar char="▪"/>
            </a:pPr>
            <a:r>
              <a:rPr lang="es-US" sz="1800" dirty="0">
                <a:latin typeface="Arial"/>
                <a:ea typeface="Arial"/>
                <a:cs typeface="Arial"/>
                <a:sym typeface="Arial"/>
              </a:rPr>
              <a:t>Se garantiza que se escuche de manera rutinaria a los consumidores </a:t>
            </a:r>
            <a:br>
              <a:rPr lang="es-US" sz="1800" dirty="0">
                <a:latin typeface="Arial"/>
                <a:ea typeface="Arial"/>
                <a:cs typeface="Arial"/>
                <a:sym typeface="Arial"/>
              </a:rPr>
            </a:br>
            <a:r>
              <a:rPr lang="es-US" sz="1800" dirty="0">
                <a:latin typeface="Arial"/>
                <a:ea typeface="Arial"/>
                <a:cs typeface="Arial"/>
                <a:sym typeface="Arial"/>
              </a:rPr>
              <a:t>de drogas, y aquellos con antecedentes de consumo de drogas, en la creación de programas y políticas diseñados para servirlos.</a:t>
            </a:r>
          </a:p>
          <a:p>
            <a:pPr marL="342900" lvl="0" indent="-342900" algn="l" rtl="0">
              <a:spcBef>
                <a:spcPts val="360"/>
              </a:spcBef>
              <a:spcAft>
                <a:spcPts val="0"/>
              </a:spcAft>
              <a:buClr>
                <a:srgbClr val="CC0000"/>
              </a:buClr>
              <a:buSzPts val="1800"/>
              <a:buFont typeface="Noto Sans Symbols"/>
              <a:buChar char="▪"/>
            </a:pPr>
            <a:r>
              <a:rPr lang="es-US" sz="1800" dirty="0">
                <a:latin typeface="Arial"/>
                <a:ea typeface="Arial"/>
                <a:cs typeface="Arial"/>
                <a:sym typeface="Arial"/>
              </a:rPr>
              <a:t>Se afirma a los consumidores de drogas como los principales agentes para reducir los daños de su consumo de drogas y se busca motivar a los consumidores para que compartan información y se apoyen mutuamente en estrategias que cumplan con sus condiciones reales de consumo.</a:t>
            </a:r>
          </a:p>
          <a:p>
            <a:pPr marL="342900" lvl="0" indent="-342900" algn="l" rtl="0">
              <a:spcBef>
                <a:spcPts val="360"/>
              </a:spcBef>
              <a:spcAft>
                <a:spcPts val="0"/>
              </a:spcAft>
              <a:buClr>
                <a:srgbClr val="CC0000"/>
              </a:buClr>
              <a:buSzPts val="1800"/>
              <a:buFont typeface="Noto Sans Symbols"/>
              <a:buChar char="▪"/>
            </a:pPr>
            <a:r>
              <a:rPr lang="es-US" sz="1800" dirty="0">
                <a:latin typeface="Arial"/>
                <a:ea typeface="Arial"/>
                <a:cs typeface="Arial"/>
                <a:sym typeface="Arial"/>
              </a:rPr>
              <a:t>Se reconoce que las realidades de la pobreza, la clase, el racismo, el aislamiento social, los traumas pasados, la discriminación basada en </a:t>
            </a:r>
            <a:br>
              <a:rPr lang="es-US" sz="1800" dirty="0">
                <a:latin typeface="Arial"/>
                <a:ea typeface="Arial"/>
                <a:cs typeface="Arial"/>
                <a:sym typeface="Arial"/>
              </a:rPr>
            </a:br>
            <a:r>
              <a:rPr lang="es-US" sz="1800" dirty="0">
                <a:latin typeface="Arial"/>
                <a:ea typeface="Arial"/>
                <a:cs typeface="Arial"/>
                <a:sym typeface="Arial"/>
              </a:rPr>
              <a:t>el sexo y otras desigualdades sociales afectan la vulnerabilidad y la capacidad de las personas para enfrentar con eficacia los daños relacionados con las drogas.</a:t>
            </a:r>
          </a:p>
          <a:p>
            <a:pPr marL="342900" lvl="0" indent="-342900" algn="l" rtl="0">
              <a:spcBef>
                <a:spcPts val="360"/>
              </a:spcBef>
              <a:spcAft>
                <a:spcPts val="0"/>
              </a:spcAft>
              <a:buClr>
                <a:srgbClr val="CC0000"/>
              </a:buClr>
              <a:buSzPts val="1800"/>
              <a:buFont typeface="Noto Sans Symbols"/>
              <a:buChar char="▪"/>
            </a:pPr>
            <a:r>
              <a:rPr lang="es-US" sz="1800" dirty="0">
                <a:latin typeface="Arial"/>
                <a:ea typeface="Arial"/>
                <a:cs typeface="Arial"/>
                <a:sym typeface="Arial"/>
              </a:rPr>
              <a:t>No se intenta minimizar ni ignorar el daño o peligro real y trágico asociado con el consumo de drogas lícitas e ilícitas.</a:t>
            </a:r>
          </a:p>
          <a:p>
            <a:pPr marL="0" lvl="0" indent="0" algn="l" rtl="0">
              <a:spcBef>
                <a:spcPts val="360"/>
              </a:spcBef>
              <a:spcAft>
                <a:spcPts val="0"/>
              </a:spcAft>
              <a:buClr>
                <a:srgbClr val="CC0000"/>
              </a:buClr>
              <a:buSzPts val="1800"/>
              <a:buNone/>
            </a:pPr>
            <a:endParaRPr sz="1800" dirty="0">
              <a:latin typeface="Arial"/>
              <a:ea typeface="Arial"/>
              <a:cs typeface="Arial"/>
              <a:sym typeface="Arial"/>
            </a:endParaRPr>
          </a:p>
          <a:p>
            <a:pPr marL="0" lvl="0" indent="0" algn="l" rtl="0">
              <a:spcBef>
                <a:spcPts val="360"/>
              </a:spcBef>
              <a:spcAft>
                <a:spcPts val="0"/>
              </a:spcAft>
              <a:buClr>
                <a:srgbClr val="CC0000"/>
              </a:buClr>
              <a:buSzPts val="1800"/>
              <a:buNone/>
            </a:pPr>
            <a:endParaRPr sz="1800" dirty="0">
              <a:latin typeface="Arial"/>
              <a:ea typeface="Arial"/>
              <a:cs typeface="Arial"/>
              <a:sym typeface="Arial"/>
            </a:endParaRPr>
          </a:p>
          <a:p>
            <a:pPr marL="342900" lvl="0" indent="-228600" algn="l" rtl="0">
              <a:spcBef>
                <a:spcPts val="360"/>
              </a:spcBef>
              <a:spcAft>
                <a:spcPts val="0"/>
              </a:spcAft>
              <a:buClr>
                <a:srgbClr val="CC0000"/>
              </a:buClr>
              <a:buSzPts val="1800"/>
              <a:buFont typeface="Noto Sans Symbols"/>
              <a:buNone/>
            </a:pPr>
            <a:endParaRPr sz="1800" dirty="0">
              <a:latin typeface="Arial"/>
              <a:ea typeface="Arial"/>
              <a:cs typeface="Arial"/>
              <a:sym typeface="Arial"/>
            </a:endParaRPr>
          </a:p>
        </p:txBody>
      </p:sp>
      <p:sp>
        <p:nvSpPr>
          <p:cNvPr id="116" name="Google Shape;116;p6"/>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7"/>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s-US" sz="3200" b="1" dirty="0">
                <a:latin typeface="Arial"/>
                <a:ea typeface="Arial"/>
                <a:cs typeface="Arial"/>
                <a:sym typeface="Arial"/>
              </a:rPr>
              <a:t>El término reducción de daños hace referencia a lo siguiente:</a:t>
            </a:r>
          </a:p>
        </p:txBody>
      </p:sp>
      <p:sp>
        <p:nvSpPr>
          <p:cNvPr id="123" name="Google Shape;123;p7"/>
          <p:cNvSpPr txBox="1">
            <a:spLocks noGrp="1"/>
          </p:cNvSpPr>
          <p:nvPr>
            <p:ph type="body" idx="1"/>
          </p:nvPr>
        </p:nvSpPr>
        <p:spPr>
          <a:xfrm>
            <a:off x="644106" y="1654836"/>
            <a:ext cx="7924800" cy="4191000"/>
          </a:xfrm>
          <a:prstGeom prst="rect">
            <a:avLst/>
          </a:prstGeom>
          <a:noFill/>
          <a:ln>
            <a:noFill/>
          </a:ln>
        </p:spPr>
        <p:txBody>
          <a:bodyPr spcFirstLastPara="1" wrap="square" lIns="91425" tIns="45700" rIns="91425" bIns="45700" anchor="t" anchorCtr="0">
            <a:noAutofit/>
          </a:bodyPr>
          <a:lstStyle/>
          <a:p>
            <a:pPr marL="0" lvl="0" indent="0" algn="l" rtl="0">
              <a:spcBef>
                <a:spcPts val="600"/>
              </a:spcBef>
              <a:spcAft>
                <a:spcPts val="0"/>
              </a:spcAft>
              <a:buClr>
                <a:srgbClr val="CC0000"/>
              </a:buClr>
              <a:buSzPts val="2200"/>
              <a:buNone/>
            </a:pPr>
            <a:r>
              <a:rPr lang="es-US" sz="2200" dirty="0">
                <a:latin typeface="Arial"/>
                <a:ea typeface="Arial"/>
                <a:cs typeface="Arial"/>
                <a:sym typeface="Arial"/>
              </a:rPr>
              <a:t>Reducción de daños: el movimiento filosófico y político </a:t>
            </a:r>
            <a:br>
              <a:rPr lang="es-US" sz="2200" dirty="0">
                <a:latin typeface="Arial"/>
                <a:ea typeface="Arial"/>
                <a:cs typeface="Arial"/>
                <a:sym typeface="Arial"/>
              </a:rPr>
            </a:br>
            <a:r>
              <a:rPr lang="es-US" sz="2200" dirty="0">
                <a:latin typeface="Arial"/>
                <a:ea typeface="Arial"/>
                <a:cs typeface="Arial"/>
                <a:sym typeface="Arial"/>
              </a:rPr>
              <a:t>de reducción de daños y la comunidad que ha crecido </a:t>
            </a:r>
            <a:br>
              <a:rPr lang="es-US" sz="2200" dirty="0">
                <a:latin typeface="Arial"/>
                <a:ea typeface="Arial"/>
                <a:cs typeface="Arial"/>
                <a:sym typeface="Arial"/>
              </a:rPr>
            </a:br>
            <a:r>
              <a:rPr lang="es-US" sz="2200" dirty="0">
                <a:latin typeface="Arial"/>
                <a:ea typeface="Arial"/>
                <a:cs typeface="Arial"/>
                <a:sym typeface="Arial"/>
              </a:rPr>
              <a:t>a su alrededor.</a:t>
            </a:r>
            <a:endParaRPr sz="2200" dirty="0">
              <a:latin typeface="Arial"/>
              <a:ea typeface="Arial"/>
              <a:cs typeface="Arial"/>
              <a:sym typeface="Arial"/>
            </a:endParaRPr>
          </a:p>
          <a:p>
            <a:pPr marL="0" lvl="0" indent="0" algn="l" rtl="0">
              <a:spcBef>
                <a:spcPts val="600"/>
              </a:spcBef>
              <a:spcAft>
                <a:spcPts val="0"/>
              </a:spcAft>
              <a:buClr>
                <a:srgbClr val="CC0000"/>
              </a:buClr>
              <a:buSzPts val="2200"/>
              <a:buNone/>
            </a:pPr>
            <a:r>
              <a:rPr lang="es-US" sz="2200" dirty="0">
                <a:solidFill>
                  <a:srgbClr val="000000"/>
                </a:solidFill>
                <a:latin typeface="Arial"/>
                <a:ea typeface="Arial"/>
                <a:cs typeface="Arial"/>
                <a:sym typeface="Arial"/>
              </a:rPr>
              <a:t>Servicios de reducción de daños: un conjunto de intervenciones específicas relacionadas con la salud, el consumo de sustancias y enfermedades infecciosas que suelen asociarse con el movimiento de reducción de daños.</a:t>
            </a:r>
            <a:endParaRPr sz="2200" dirty="0">
              <a:solidFill>
                <a:srgbClr val="000000"/>
              </a:solidFill>
              <a:latin typeface="Arial"/>
              <a:ea typeface="Arial"/>
              <a:cs typeface="Arial"/>
              <a:sym typeface="Arial"/>
            </a:endParaRPr>
          </a:p>
          <a:p>
            <a:pPr marL="0" lvl="0" indent="0" algn="l" rtl="0">
              <a:spcBef>
                <a:spcPts val="600"/>
              </a:spcBef>
              <a:spcAft>
                <a:spcPts val="0"/>
              </a:spcAft>
              <a:buClr>
                <a:srgbClr val="CC0000"/>
              </a:buClr>
              <a:buSzPts val="2200"/>
              <a:buNone/>
            </a:pPr>
            <a:r>
              <a:rPr lang="es-US" sz="2200" b="1" dirty="0">
                <a:solidFill>
                  <a:srgbClr val="000000"/>
                </a:solidFill>
                <a:latin typeface="Arial"/>
                <a:ea typeface="Arial"/>
                <a:cs typeface="Arial"/>
                <a:sym typeface="Arial"/>
              </a:rPr>
              <a:t>R</a:t>
            </a:r>
            <a:r>
              <a:rPr lang="es-US" sz="2200" dirty="0">
                <a:solidFill>
                  <a:srgbClr val="000000"/>
                </a:solidFill>
                <a:latin typeface="Arial"/>
                <a:ea typeface="Arial"/>
                <a:cs typeface="Arial"/>
                <a:sym typeface="Arial"/>
              </a:rPr>
              <a:t>educción de </a:t>
            </a:r>
            <a:r>
              <a:rPr lang="es-US" sz="2200" b="1" dirty="0">
                <a:solidFill>
                  <a:srgbClr val="000000"/>
                </a:solidFill>
                <a:latin typeface="Arial"/>
                <a:ea typeface="Arial"/>
                <a:cs typeface="Arial"/>
                <a:sym typeface="Arial"/>
              </a:rPr>
              <a:t>d</a:t>
            </a:r>
            <a:r>
              <a:rPr lang="es-US" sz="2200" dirty="0">
                <a:solidFill>
                  <a:srgbClr val="000000"/>
                </a:solidFill>
                <a:latin typeface="Arial"/>
                <a:ea typeface="Arial"/>
                <a:cs typeface="Arial"/>
                <a:sym typeface="Arial"/>
              </a:rPr>
              <a:t>años: la aplicación del marco general de reducción de daños en otros contextos, como el abandono del tabaquismo, la salud del corazón, el uso del cinturón de seguridad, entre otros.</a:t>
            </a:r>
          </a:p>
        </p:txBody>
      </p:sp>
      <p:sp>
        <p:nvSpPr>
          <p:cNvPr id="124" name="Google Shape;124;p7"/>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a:latin typeface="Arial"/>
                <a:ea typeface="Arial"/>
                <a:cs typeface="Arial"/>
                <a:sym typeface="Arial"/>
              </a:rPr>
              <a:t>La historia de la reducción de daños</a:t>
            </a:r>
          </a:p>
        </p:txBody>
      </p:sp>
      <p:sp>
        <p:nvSpPr>
          <p:cNvPr id="131" name="Google Shape;131;p8"/>
          <p:cNvSpPr txBox="1">
            <a:spLocks noGrp="1"/>
          </p:cNvSpPr>
          <p:nvPr>
            <p:ph type="body" idx="1"/>
          </p:nvPr>
        </p:nvSpPr>
        <p:spPr>
          <a:xfrm>
            <a:off x="609600" y="1361535"/>
            <a:ext cx="7924800" cy="4191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CC0000"/>
              </a:buClr>
              <a:buSzPts val="2200"/>
              <a:buFont typeface="Noto Sans Symbols"/>
              <a:buChar char="▪"/>
            </a:pPr>
            <a:r>
              <a:rPr lang="es-US" sz="2200" dirty="0">
                <a:latin typeface="Arial"/>
                <a:ea typeface="Arial"/>
                <a:cs typeface="Arial"/>
                <a:sym typeface="Arial"/>
              </a:rPr>
              <a:t>Tiene sus raíces en los comienzos del VIH y las personas que se inyectan drogas (PWID) (década de 1970).</a:t>
            </a:r>
          </a:p>
          <a:p>
            <a:pPr marL="342900" lvl="0" indent="-342900" algn="l" rtl="0">
              <a:spcBef>
                <a:spcPts val="440"/>
              </a:spcBef>
              <a:spcAft>
                <a:spcPts val="0"/>
              </a:spcAft>
              <a:buClr>
                <a:srgbClr val="CC0000"/>
              </a:buClr>
              <a:buSzPts val="2200"/>
              <a:buFont typeface="Noto Sans Symbols"/>
              <a:buChar char="▪"/>
            </a:pPr>
            <a:r>
              <a:rPr lang="es-US" sz="2200" dirty="0">
                <a:latin typeface="Arial"/>
                <a:ea typeface="Arial"/>
                <a:cs typeface="Arial"/>
                <a:sym typeface="Arial"/>
              </a:rPr>
              <a:t>Las políticas de reducción de daños se bloquearon en la década de 1980. </a:t>
            </a:r>
          </a:p>
          <a:p>
            <a:pPr marL="342900" lvl="0" indent="-342900" algn="l" rtl="0">
              <a:spcBef>
                <a:spcPts val="440"/>
              </a:spcBef>
              <a:spcAft>
                <a:spcPts val="0"/>
              </a:spcAft>
              <a:buClr>
                <a:srgbClr val="CC0000"/>
              </a:buClr>
              <a:buSzPts val="2200"/>
              <a:buFont typeface="Noto Sans Symbols"/>
              <a:buChar char="▪"/>
            </a:pPr>
            <a:r>
              <a:rPr lang="es-US" sz="2200" dirty="0">
                <a:latin typeface="Arial"/>
                <a:ea typeface="Arial"/>
                <a:cs typeface="Arial"/>
                <a:sym typeface="Arial"/>
              </a:rPr>
              <a:t>Programas de prevención: el ejemplo más conocido son los programas de intercambio de agujas de las PWID.</a:t>
            </a:r>
          </a:p>
          <a:p>
            <a:pPr marL="342900" lvl="0" indent="-342900" algn="l" rtl="0">
              <a:spcBef>
                <a:spcPts val="440"/>
              </a:spcBef>
              <a:spcAft>
                <a:spcPts val="0"/>
              </a:spcAft>
              <a:buClr>
                <a:srgbClr val="CC0000"/>
              </a:buClr>
              <a:buSzPts val="2200"/>
              <a:buFont typeface="Noto Sans Symbols"/>
              <a:buChar char="▪"/>
            </a:pPr>
            <a:r>
              <a:rPr lang="es-US" sz="2200" dirty="0">
                <a:latin typeface="Arial"/>
                <a:ea typeface="Arial"/>
                <a:cs typeface="Arial"/>
                <a:sym typeface="Arial"/>
              </a:rPr>
              <a:t>Tanto las personas que consumen drogas como las personas con VIH experimentan estigma, discriminación </a:t>
            </a:r>
            <a:br>
              <a:rPr lang="es-US" sz="2200" dirty="0">
                <a:latin typeface="Arial"/>
                <a:ea typeface="Arial"/>
                <a:cs typeface="Arial"/>
                <a:sym typeface="Arial"/>
              </a:rPr>
            </a:br>
            <a:r>
              <a:rPr lang="es-US" sz="2200" dirty="0">
                <a:latin typeface="Arial"/>
                <a:ea typeface="Arial"/>
                <a:cs typeface="Arial"/>
                <a:sym typeface="Arial"/>
              </a:rPr>
              <a:t>y disparidades de salud importantes. Los mismos determinantes sociales que ponen a una persona en riesgo de contraer VIH también la ponen en riesgo de desarrollar un consumo problemático de sustancias.</a:t>
            </a: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dirty="0">
              <a:latin typeface="Arial"/>
              <a:ea typeface="Arial"/>
              <a:cs typeface="Arial"/>
              <a:sym typeface="Arial"/>
            </a:endParaRPr>
          </a:p>
          <a:p>
            <a:pPr marL="0" lvl="0" indent="0" algn="l" rtl="0">
              <a:spcBef>
                <a:spcPts val="440"/>
              </a:spcBef>
              <a:spcAft>
                <a:spcPts val="0"/>
              </a:spcAft>
              <a:buClr>
                <a:srgbClr val="CC0000"/>
              </a:buClr>
              <a:buSzPts val="2200"/>
              <a:buNone/>
            </a:pPr>
            <a:endParaRPr sz="2200" dirty="0">
              <a:solidFill>
                <a:srgbClr val="000000"/>
              </a:solidFill>
              <a:latin typeface="Arial"/>
              <a:ea typeface="Arial"/>
              <a:cs typeface="Arial"/>
              <a:sym typeface="Arial"/>
            </a:endParaRPr>
          </a:p>
        </p:txBody>
      </p:sp>
      <p:sp>
        <p:nvSpPr>
          <p:cNvPr id="132" name="Google Shape;132;p8"/>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9"/>
          <p:cNvSpPr txBox="1">
            <a:spLocks noGrp="1"/>
          </p:cNvSpPr>
          <p:nvPr>
            <p:ph type="title"/>
          </p:nvPr>
        </p:nvSpPr>
        <p:spPr>
          <a:xfrm>
            <a:off x="419817" y="762000"/>
            <a:ext cx="8292860" cy="685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s-US" sz="3200" b="1" dirty="0">
                <a:latin typeface="Arial"/>
                <a:ea typeface="Arial"/>
                <a:cs typeface="Arial"/>
                <a:sym typeface="Arial"/>
              </a:rPr>
              <a:t>Reducción de daños en entornos clínicos </a:t>
            </a:r>
          </a:p>
        </p:txBody>
      </p:sp>
      <p:sp>
        <p:nvSpPr>
          <p:cNvPr id="139" name="Google Shape;139;p9"/>
          <p:cNvSpPr txBox="1">
            <a:spLocks noGrp="1"/>
          </p:cNvSpPr>
          <p:nvPr>
            <p:ph type="body" idx="1"/>
          </p:nvPr>
        </p:nvSpPr>
        <p:spPr>
          <a:xfrm>
            <a:off x="463296" y="1466088"/>
            <a:ext cx="7924800" cy="278587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CC0000"/>
              </a:buClr>
              <a:buSzPts val="2200"/>
              <a:buNone/>
            </a:pPr>
            <a:endParaRPr sz="2200" u="sng">
              <a:solidFill>
                <a:schemeClr val="hlink"/>
              </a:solidFill>
              <a:latin typeface="Arial"/>
              <a:ea typeface="Arial"/>
              <a:cs typeface="Arial"/>
              <a:sym typeface="Arial"/>
              <a:hlinkClick r:id="rId3"/>
            </a:endParaRPr>
          </a:p>
          <a:p>
            <a:pPr marL="0" lvl="0" indent="0" algn="l" rtl="0">
              <a:spcBef>
                <a:spcPts val="440"/>
              </a:spcBef>
              <a:spcAft>
                <a:spcPts val="0"/>
              </a:spcAft>
              <a:buClr>
                <a:srgbClr val="CC0000"/>
              </a:buClr>
              <a:buSzPts val="2200"/>
              <a:buNone/>
            </a:pPr>
            <a:endParaRPr sz="2200" u="sng">
              <a:solidFill>
                <a:schemeClr val="hlink"/>
              </a:solidFill>
              <a:latin typeface="Arial"/>
              <a:ea typeface="Arial"/>
              <a:cs typeface="Arial"/>
              <a:sym typeface="Arial"/>
              <a:hlinkClick r:id="rId3"/>
            </a:endParaRPr>
          </a:p>
          <a:p>
            <a:pPr marL="0" lvl="0" indent="0" algn="l" rtl="0">
              <a:spcBef>
                <a:spcPts val="440"/>
              </a:spcBef>
              <a:spcAft>
                <a:spcPts val="0"/>
              </a:spcAft>
              <a:buClr>
                <a:srgbClr val="CC0000"/>
              </a:buClr>
              <a:buSzPts val="2200"/>
              <a:buNone/>
            </a:pPr>
            <a:endParaRPr sz="2200" u="sng">
              <a:solidFill>
                <a:schemeClr val="hlink"/>
              </a:solidFill>
              <a:latin typeface="Arial"/>
              <a:ea typeface="Arial"/>
              <a:cs typeface="Arial"/>
              <a:sym typeface="Arial"/>
              <a:hlinkClick r:id="rId3"/>
            </a:endParaRPr>
          </a:p>
          <a:p>
            <a:pPr marL="0" lvl="0" indent="0" algn="l" rtl="0">
              <a:spcBef>
                <a:spcPts val="440"/>
              </a:spcBef>
              <a:spcAft>
                <a:spcPts val="0"/>
              </a:spcAft>
              <a:buClr>
                <a:srgbClr val="CC0000"/>
              </a:buClr>
              <a:buSzPts val="2200"/>
              <a:buNone/>
            </a:pPr>
            <a:endParaRPr sz="2200" u="sng">
              <a:solidFill>
                <a:schemeClr val="hlink"/>
              </a:solidFill>
              <a:latin typeface="Arial"/>
              <a:ea typeface="Arial"/>
              <a:cs typeface="Arial"/>
              <a:sym typeface="Arial"/>
              <a:hlinkClick r:id="rId3"/>
            </a:endParaRPr>
          </a:p>
          <a:p>
            <a:pPr marL="0" lvl="0" indent="0" algn="ctr" rtl="0">
              <a:spcBef>
                <a:spcPts val="560"/>
              </a:spcBef>
              <a:spcAft>
                <a:spcPts val="0"/>
              </a:spcAft>
              <a:buClr>
                <a:srgbClr val="CC0000"/>
              </a:buClr>
              <a:buSzPts val="2800"/>
              <a:buNone/>
            </a:pPr>
            <a:r>
              <a:rPr lang="es-US" sz="2800" u="sng">
                <a:solidFill>
                  <a:schemeClr val="hlink"/>
                </a:solidFill>
                <a:latin typeface="Arial"/>
                <a:ea typeface="Arial"/>
                <a:cs typeface="Arial"/>
                <a:sym typeface="Arial"/>
                <a:hlinkClick r:id="rId3"/>
              </a:rPr>
              <a:t>Video</a:t>
            </a:r>
          </a:p>
          <a:p>
            <a:pPr marL="342900" lvl="0" indent="-203200" algn="l" rtl="0">
              <a:spcBef>
                <a:spcPts val="440"/>
              </a:spcBef>
              <a:spcAft>
                <a:spcPts val="0"/>
              </a:spcAft>
              <a:buClr>
                <a:srgbClr val="CC0000"/>
              </a:buClr>
              <a:buSzPts val="2200"/>
              <a:buFont typeface="Noto Sans Symbols"/>
              <a:buNone/>
            </a:pPr>
            <a:endParaRPr sz="220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a:latin typeface="Arial"/>
              <a:ea typeface="Arial"/>
              <a:cs typeface="Arial"/>
              <a:sym typeface="Arial"/>
            </a:endParaRPr>
          </a:p>
          <a:p>
            <a:pPr marL="342900" lvl="0" indent="-203200" algn="l" rtl="0">
              <a:spcBef>
                <a:spcPts val="440"/>
              </a:spcBef>
              <a:spcAft>
                <a:spcPts val="0"/>
              </a:spcAft>
              <a:buClr>
                <a:srgbClr val="CC0000"/>
              </a:buClr>
              <a:buSzPts val="2200"/>
              <a:buFont typeface="Noto Sans Symbols"/>
              <a:buNone/>
            </a:pPr>
            <a:endParaRPr sz="2200">
              <a:latin typeface="Arial"/>
              <a:ea typeface="Arial"/>
              <a:cs typeface="Arial"/>
              <a:sym typeface="Arial"/>
            </a:endParaRPr>
          </a:p>
          <a:p>
            <a:pPr marL="0" lvl="0" indent="0" algn="l" rtl="0">
              <a:spcBef>
                <a:spcPts val="440"/>
              </a:spcBef>
              <a:spcAft>
                <a:spcPts val="0"/>
              </a:spcAft>
              <a:buClr>
                <a:srgbClr val="CC0000"/>
              </a:buClr>
              <a:buSzPts val="2200"/>
              <a:buNone/>
            </a:pPr>
            <a:endParaRPr sz="2200">
              <a:solidFill>
                <a:srgbClr val="000000"/>
              </a:solidFill>
              <a:latin typeface="Arial"/>
              <a:ea typeface="Arial"/>
              <a:cs typeface="Arial"/>
              <a:sym typeface="Arial"/>
            </a:endParaRPr>
          </a:p>
        </p:txBody>
      </p:sp>
      <p:sp>
        <p:nvSpPr>
          <p:cNvPr id="140" name="Google Shape;140;p9"/>
          <p:cNvSpPr/>
          <p:nvPr/>
        </p:nvSpPr>
        <p:spPr>
          <a:xfrm>
            <a:off x="-2060575" y="-676275"/>
            <a:ext cx="184150" cy="45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pic>
        <p:nvPicPr>
          <p:cNvPr id="141" name="Google Shape;141;p9"/>
          <p:cNvPicPr preferRelativeResize="0"/>
          <p:nvPr/>
        </p:nvPicPr>
        <p:blipFill rotWithShape="1">
          <a:blip r:embed="rId4">
            <a:alphaModFix/>
          </a:blip>
          <a:srcRect/>
          <a:stretch/>
        </p:blipFill>
        <p:spPr>
          <a:xfrm>
            <a:off x="2286000" y="2143125"/>
            <a:ext cx="4572000" cy="2571750"/>
          </a:xfrm>
          <a:prstGeom prst="rect">
            <a:avLst/>
          </a:prstGeom>
          <a:noFill/>
          <a:ln>
            <a:noFill/>
          </a:ln>
        </p:spPr>
      </p:pic>
    </p:spTree>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2158</Words>
  <Application>Microsoft Office PowerPoint</Application>
  <PresentationFormat>Presentación en pantalla (4:3)</PresentationFormat>
  <Paragraphs>192</Paragraphs>
  <Slides>16</Slides>
  <Notes>16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Noto Sans Symbols</vt:lpstr>
      <vt:lpstr>Blank Presentation</vt:lpstr>
      <vt:lpstr>Reducción de daños</vt:lpstr>
      <vt:lpstr>Objetivos</vt:lpstr>
      <vt:lpstr>¿Qué es la reducción de daños?</vt:lpstr>
      <vt:lpstr>Terrell</vt:lpstr>
      <vt:lpstr>Los principios de la reducción de daños</vt:lpstr>
      <vt:lpstr>Los principios de la reducción de daños (cont.)</vt:lpstr>
      <vt:lpstr>El término reducción de daños hace referencia a lo siguiente:</vt:lpstr>
      <vt:lpstr>La historia de la reducción de daños</vt:lpstr>
      <vt:lpstr>Reducción de daños en entornos clínicos </vt:lpstr>
      <vt:lpstr>ACTIVIDAD:  ¿QUÉ PIENSAN?</vt:lpstr>
      <vt:lpstr>Pirámide de reducción de daños</vt:lpstr>
      <vt:lpstr>Pirámide de reducción de daños</vt:lpstr>
      <vt:lpstr>La historia de un consumidor</vt:lpstr>
      <vt:lpstr>Servicios de reducción de daños</vt:lpstr>
      <vt:lpstr>Enfoques de reducción de daños con sus clientes</vt:lpstr>
      <vt:lpstr>Resumen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Reducción de daños</dc:title>
  <dc:creator>Cortney Kreer</dc:creator>
  <cp:lastModifiedBy>DS1</cp:lastModifiedBy>
  <cp:revision>3</cp:revision>
  <dcterms:created xsi:type="dcterms:W3CDTF">2016-01-11T20:09:28Z</dcterms:created>
  <dcterms:modified xsi:type="dcterms:W3CDTF">2020-07-22T18:33:41Z</dcterms:modified>
</cp:coreProperties>
</file>