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3"/>
  </p:notesMasterIdLst>
  <p:sldIdLst>
    <p:sldId id="270" r:id="rId2"/>
    <p:sldId id="271" r:id="rId3"/>
    <p:sldId id="272" r:id="rId4"/>
    <p:sldId id="273" r:id="rId5"/>
    <p:sldId id="274" r:id="rId6"/>
    <p:sldId id="275" r:id="rId7"/>
    <p:sldId id="276" r:id="rId8"/>
    <p:sldId id="277" r:id="rId9"/>
    <p:sldId id="278" r:id="rId10"/>
    <p:sldId id="279" r:id="rId11"/>
    <p:sldId id="28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4003" autoAdjust="0"/>
  </p:normalViewPr>
  <p:slideViewPr>
    <p:cSldViewPr snapToGrid="0">
      <p:cViewPr>
        <p:scale>
          <a:sx n="92" d="100"/>
          <a:sy n="92" d="100"/>
        </p:scale>
        <p:origin x="-1968" y="306"/>
      </p:cViewPr>
      <p:guideLst>
        <p:guide orient="horz" pos="2160"/>
        <p:guide pos="2880"/>
      </p:guideLst>
    </p:cSldViewPr>
  </p:slideViewPr>
  <p:notesTextViewPr>
    <p:cViewPr>
      <p:scale>
        <a:sx n="1" d="1"/>
        <a:sy n="1" d="1"/>
      </p:scale>
      <p:origin x="0" y="30"/>
    </p:cViewPr>
  </p:notesTextViewPr>
  <p:notesViewPr>
    <p:cSldViewPr snapToGrid="0" showGuides="1">
      <p:cViewPr varScale="1">
        <p:scale>
          <a:sx n="86" d="100"/>
          <a:sy n="86" d="100"/>
        </p:scale>
        <p:origin x="3928" y="2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BE28BE-3E91-40A2-A9DD-E26BCC65978C}" type="datetimeFigureOut">
              <a:rPr lang="en-US" smtClean="0"/>
              <a:t>1/20/2020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6D48DB-6F88-4B5C-9FAA-B20246406C76}" type="slidenum">
              <a:rPr lang="en-US" smtClean="0"/>
              <a:t>‹#›</a:t>
            </a:fld>
            <a:endParaRPr lang="en-US"/>
          </a:p>
        </p:txBody>
      </p:sp>
    </p:spTree>
    <p:extLst>
      <p:ext uri="{BB962C8B-B14F-4D97-AF65-F5344CB8AC3E}">
        <p14:creationId xmlns:p14="http://schemas.microsoft.com/office/powerpoint/2010/main" val="119821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95FA7AF-EDBC-4C26-AEAB-D0FE4E76C836}"/>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F9F4138E-6FDA-4EF5-AABF-7F083285347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10242" name="Rectangle 2">
            <a:extLst>
              <a:ext uri="{FF2B5EF4-FFF2-40B4-BE49-F238E27FC236}">
                <a16:creationId xmlns:a16="http://schemas.microsoft.com/office/drawing/2014/main" xmlns="" id="{5666589D-2CD9-4B97-B7BC-9BF3D86F8D73}"/>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xmlns="" id="{1A13BFE0-2CC4-4C01-AD7A-2C042A8EAFF5}"/>
              </a:ext>
            </a:extLst>
          </p:cNvPr>
          <p:cNvSpPr>
            <a:spLocks noGrp="1" noChangeArrowheads="1"/>
          </p:cNvSpPr>
          <p:nvPr>
            <p:ph type="body" idx="1"/>
          </p:nvPr>
        </p:nvSpPr>
        <p:spPr/>
        <p:txBody>
          <a:bodyPr/>
          <a:lstStyle/>
          <a:p>
            <a:endParaRPr lang="en-US" dirty="0"/>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1522357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032340AB-CFCC-4D52-AA5F-218574E7A98E}" type="slidenum">
              <a:rPr lang="en-US" altLang="en-US" sz="1200" smtClean="0"/>
              <a:pPr>
                <a:defRPr/>
              </a:pPr>
              <a:t>10</a:t>
            </a:fld>
            <a:endParaRPr lang="en-US" altLang="en-US" sz="1200"/>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dirty="0"/>
              <a:t>Another role of supervisors is to facilitate communication between CHWs and other members of the team. </a:t>
            </a:r>
            <a:endParaRPr lang="en-US" dirty="0" smtClean="0"/>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Review </a:t>
            </a:r>
            <a:r>
              <a:rPr lang="en-US" dirty="0"/>
              <a:t>the slide.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Ask:</a:t>
            </a:r>
          </a:p>
          <a:p>
            <a:pPr marL="171450" indent="-171450">
              <a:buFont typeface="Arial" panose="020B0604020202020204" pitchFamily="34" charset="0"/>
              <a:buChar char="•"/>
            </a:pPr>
            <a:r>
              <a:rPr lang="en-US" dirty="0"/>
              <a:t>Why are these characteristics of meetings important for CHWs to understand? </a:t>
            </a:r>
          </a:p>
          <a:p>
            <a:pPr marL="171450" indent="-171450">
              <a:buFont typeface="Arial" panose="020B0604020202020204" pitchFamily="34" charset="0"/>
              <a:buChar char="•"/>
            </a:pPr>
            <a:r>
              <a:rPr lang="en-US" dirty="0"/>
              <a:t>How can staff meetings create an opportunity for a CHW to become integrated into the larger organization? </a:t>
            </a:r>
          </a:p>
          <a:p>
            <a:pPr marL="171450" indent="-171450">
              <a:buFont typeface="Arial" panose="020B0604020202020204" pitchFamily="34" charset="0"/>
              <a:buChar char="•"/>
            </a:pPr>
            <a:r>
              <a:rPr lang="en-US" dirty="0"/>
              <a:t>How can supervisors prepare CHWs for staff meetings and encourage them to participate?</a:t>
            </a:r>
          </a:p>
          <a:p>
            <a:endParaRPr lang="en-US" dirty="0"/>
          </a:p>
          <a:p>
            <a:r>
              <a:rPr lang="en-US" dirty="0"/>
              <a:t>Multidisciplinary staff meetings are a great way to highlight the role and value of the CHW. It is also an opportunity for CHW to become integrated into the larger organization. However, this may not be a part of a CHWs traditional skill set.  It will be important for the supervisor to prepare the CHW for meetings and encourage them to participate in meetings as an equal team member.  </a:t>
            </a:r>
          </a:p>
          <a:p>
            <a:endParaRPr lang="en-US" dirty="0"/>
          </a:p>
          <a:p>
            <a:endParaRPr lang="en-US" dirty="0"/>
          </a:p>
          <a:p>
            <a:endParaRPr lang="en-US" dirty="0"/>
          </a:p>
        </p:txBody>
      </p:sp>
    </p:spTree>
    <p:extLst>
      <p:ext uri="{BB962C8B-B14F-4D97-AF65-F5344CB8AC3E}">
        <p14:creationId xmlns:p14="http://schemas.microsoft.com/office/powerpoint/2010/main" val="484653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032340AB-CFCC-4D52-AA5F-218574E7A98E}" type="slidenum">
              <a:rPr lang="en-US" altLang="en-US" sz="1200" smtClean="0"/>
              <a:pPr>
                <a:defRPr/>
              </a:pPr>
              <a:t>11</a:t>
            </a:fld>
            <a:endParaRPr lang="en-US" altLang="en-US" sz="1200"/>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dirty="0"/>
              <a:t>Review and discuss each type of meeting that CHWs may participate in. </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Ask</a:t>
            </a:r>
            <a:r>
              <a:rPr lang="en-US" dirty="0"/>
              <a:t>, “What should CHWs be contributing and taking away from each type of meeting? How do we prepare CHWs for each type of meeting?”</a:t>
            </a:r>
          </a:p>
          <a:p>
            <a:pPr marL="0" indent="0">
              <a:buFont typeface="Arial" panose="020B0604020202020204" pitchFamily="34" charset="0"/>
              <a:buNone/>
            </a:pPr>
            <a:r>
              <a:rPr lang="en-US" dirty="0" smtClean="0"/>
              <a:t>Ask </a:t>
            </a:r>
            <a:r>
              <a:rPr lang="en-US" dirty="0"/>
              <a:t>for experiences and suggestions.</a:t>
            </a:r>
          </a:p>
          <a:p>
            <a:pPr marL="171450" indent="-171450">
              <a:buFont typeface="Arial" panose="020B0604020202020204" pitchFamily="34" charset="0"/>
              <a:buChar char="•"/>
            </a:pPr>
            <a:endParaRPr lang="en-US" dirty="0" smtClean="0"/>
          </a:p>
          <a:p>
            <a:pPr marL="0" indent="0">
              <a:buFont typeface="Arial" panose="020B0604020202020204" pitchFamily="34" charset="0"/>
              <a:buNone/>
            </a:pPr>
            <a:r>
              <a:rPr lang="en-US" dirty="0" smtClean="0"/>
              <a:t>It </a:t>
            </a:r>
            <a:r>
              <a:rPr lang="en-US" dirty="0"/>
              <a:t>is important to schedule regular administrative and clinical meetings with CHWs under your supervision.</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Supervisors </a:t>
            </a:r>
            <a:r>
              <a:rPr lang="en-US" dirty="0"/>
              <a:t>should encourage CHWs to</a:t>
            </a:r>
            <a:r>
              <a:rPr lang="en-US" baseline="0" dirty="0"/>
              <a:t> collaborate with other staff members such as the primary care team, case managers, housing specialist, and mental health therapists.</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Huddles </a:t>
            </a:r>
            <a:r>
              <a:rPr lang="en-US" baseline="0" dirty="0"/>
              <a:t>are less formal and are a great opportunity for CHWs to contribute.</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Supervisors </a:t>
            </a:r>
            <a:r>
              <a:rPr lang="en-US" baseline="0" dirty="0"/>
              <a:t>need to provide encouragement and support. Ask, “What are some ways you can support a CHW?”</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Equally </a:t>
            </a:r>
            <a:r>
              <a:rPr lang="en-US" dirty="0"/>
              <a:t>as important is scheduling and holding regular, weekly supervision times with CHWs for administrative and clinical supervision. </a:t>
            </a:r>
          </a:p>
          <a:p>
            <a:endParaRPr lang="en-US" dirty="0"/>
          </a:p>
          <a:p>
            <a:endParaRPr lang="en-US" dirty="0"/>
          </a:p>
          <a:p>
            <a:endParaRPr lang="en-US" dirty="0"/>
          </a:p>
        </p:txBody>
      </p:sp>
    </p:spTree>
    <p:extLst>
      <p:ext uri="{BB962C8B-B14F-4D97-AF65-F5344CB8AC3E}">
        <p14:creationId xmlns:p14="http://schemas.microsoft.com/office/powerpoint/2010/main" val="355743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032340AB-CFCC-4D52-AA5F-218574E7A98E}" type="slidenum">
              <a:rPr lang="en-US" altLang="en-US" sz="1200" smtClean="0"/>
              <a:pPr>
                <a:defRPr/>
              </a:pPr>
              <a:t>2</a:t>
            </a:fld>
            <a:endParaRPr lang="en-US" altLang="en-US" sz="1200"/>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marL="0" indent="0" eaLnBrk="1" hangingPunct="1">
              <a:buFont typeface="Arial" panose="020B0604020202020204" pitchFamily="34" charset="0"/>
              <a:buNone/>
              <a:defRPr/>
            </a:pPr>
            <a:r>
              <a:rPr lang="en-US" altLang="en-US" dirty="0">
                <a:ea typeface="Osaka" pitchFamily="-64" charset="-128"/>
              </a:rPr>
              <a:t>Review </a:t>
            </a:r>
            <a:r>
              <a:rPr lang="en-US" altLang="en-US" dirty="0" smtClean="0">
                <a:ea typeface="Osaka" pitchFamily="-64" charset="-128"/>
              </a:rPr>
              <a:t>the</a:t>
            </a:r>
            <a:r>
              <a:rPr lang="en-US" altLang="en-US" baseline="0" dirty="0" smtClean="0">
                <a:ea typeface="Osaka" pitchFamily="-64" charset="-128"/>
              </a:rPr>
              <a:t> </a:t>
            </a:r>
            <a:r>
              <a:rPr lang="en-US" altLang="en-US" dirty="0" smtClean="0">
                <a:ea typeface="Osaka" pitchFamily="-64" charset="-128"/>
              </a:rPr>
              <a:t>objectives</a:t>
            </a:r>
            <a:r>
              <a:rPr lang="en-US" altLang="en-US" dirty="0">
                <a:ea typeface="Osaka" pitchFamily="-64" charset="-128"/>
              </a:rPr>
              <a:t>. </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Ask </a:t>
            </a:r>
            <a:r>
              <a:rPr lang="en-US" sz="1200" kern="1200" dirty="0">
                <a:solidFill>
                  <a:schemeClr val="tx1"/>
                </a:solidFill>
                <a:effectLst/>
                <a:latin typeface="+mn-lt"/>
                <a:ea typeface="+mn-ea"/>
                <a:cs typeface="+mn-cs"/>
              </a:rPr>
              <a:t>participants why they think this subject is important?</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Encourage </a:t>
            </a:r>
            <a:r>
              <a:rPr lang="en-US" sz="1200" kern="1200" dirty="0">
                <a:solidFill>
                  <a:schemeClr val="tx1"/>
                </a:solidFill>
                <a:effectLst/>
                <a:latin typeface="+mn-lt"/>
                <a:ea typeface="+mn-ea"/>
                <a:cs typeface="+mn-cs"/>
              </a:rPr>
              <a:t>participants to share their thoughts about CHWs and communication.</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Suggested </a:t>
            </a:r>
            <a:r>
              <a:rPr lang="en-US" sz="1200" kern="1200" dirty="0">
                <a:solidFill>
                  <a:schemeClr val="tx1"/>
                </a:solidFill>
                <a:effectLst/>
                <a:latin typeface="+mn-lt"/>
                <a:ea typeface="+mn-ea"/>
                <a:cs typeface="+mn-cs"/>
              </a:rPr>
              <a:t>questions to ask to open up discussion: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Why do we communicate?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Do we communicate differently with different work colleagues or clients?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How many ways are there to communicate? You may want to write these down.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What’s your favorite way to communicate? For example, face-to-face versus email.</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Do remember a time when you have been misunderstood or you misunderstood somebody else?  What happened? Would have a different medium of communication prevented the misunderstanding?</a:t>
            </a: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140739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032340AB-CFCC-4D52-AA5F-218574E7A98E}" type="slidenum">
              <a:rPr lang="en-US" altLang="en-US" sz="1200" smtClean="0"/>
              <a:pPr>
                <a:defRPr/>
              </a:pPr>
              <a:t>3</a:t>
            </a:fld>
            <a:endParaRPr lang="en-US" altLang="en-US" sz="1200"/>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Have volunteers read listed types of communication and give a definition or example in their own words. </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Ask </a:t>
            </a:r>
            <a:r>
              <a:rPr lang="en-US" sz="1200" kern="1200" dirty="0">
                <a:solidFill>
                  <a:schemeClr val="tx1"/>
                </a:solidFill>
                <a:effectLst/>
                <a:latin typeface="+mn-lt"/>
                <a:ea typeface="+mn-ea"/>
                <a:cs typeface="+mn-cs"/>
              </a:rPr>
              <a:t>participants if there is a type of communication they would like to add?</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Compare </a:t>
            </a:r>
            <a:r>
              <a:rPr lang="en-US" sz="1200" kern="1200" dirty="0">
                <a:solidFill>
                  <a:schemeClr val="tx1"/>
                </a:solidFill>
                <a:effectLst/>
                <a:latin typeface="+mn-lt"/>
                <a:ea typeface="+mn-ea"/>
                <a:cs typeface="+mn-cs"/>
              </a:rPr>
              <a:t>the list on the slide to the list the participants shared.</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Ask </a:t>
            </a:r>
            <a:r>
              <a:rPr lang="en-US" sz="1200" kern="1200" dirty="0">
                <a:solidFill>
                  <a:schemeClr val="tx1"/>
                </a:solidFill>
                <a:effectLst/>
                <a:latin typeface="+mn-lt"/>
                <a:ea typeface="+mn-ea"/>
                <a:cs typeface="+mn-cs"/>
              </a:rPr>
              <a:t>how they think communication would change in different scenarios?</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Ask </a:t>
            </a:r>
            <a:r>
              <a:rPr lang="en-US" sz="1200" kern="1200" dirty="0">
                <a:solidFill>
                  <a:schemeClr val="tx1"/>
                </a:solidFill>
                <a:effectLst/>
                <a:latin typeface="+mn-lt"/>
                <a:ea typeface="+mn-ea"/>
                <a:cs typeface="+mn-cs"/>
              </a:rPr>
              <a:t>if the way we communicate affects our message?</a:t>
            </a: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1682844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032340AB-CFCC-4D52-AA5F-218574E7A98E}" type="slidenum">
              <a:rPr lang="en-US" altLang="en-US" sz="1200" smtClean="0"/>
              <a:pPr>
                <a:defRPr/>
              </a:pPr>
              <a:t>4</a:t>
            </a:fld>
            <a:endParaRPr lang="en-US" altLang="en-US" sz="1200"/>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Ask, “How do we communicate?”</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Review </a:t>
            </a:r>
            <a:r>
              <a:rPr lang="en-US" sz="1200" kern="1200" dirty="0">
                <a:solidFill>
                  <a:schemeClr val="tx1"/>
                </a:solidFill>
                <a:effectLst/>
                <a:latin typeface="+mn-lt"/>
                <a:ea typeface="+mn-ea"/>
                <a:cs typeface="+mn-cs"/>
              </a:rPr>
              <a:t>the verbal and non-verbal characteristics of communication.</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Invite </a:t>
            </a:r>
            <a:r>
              <a:rPr lang="en-US" sz="1200" kern="1200" dirty="0">
                <a:solidFill>
                  <a:schemeClr val="tx1"/>
                </a:solidFill>
                <a:effectLst/>
                <a:latin typeface="+mn-lt"/>
                <a:ea typeface="+mn-ea"/>
                <a:cs typeface="+mn-cs"/>
              </a:rPr>
              <a:t>participants to share examples of each.</a:t>
            </a:r>
          </a:p>
          <a:p>
            <a:pPr marL="0" indent="0">
              <a:buFont typeface="Arial" panose="020B0604020202020204" pitchFamily="34" charset="0"/>
              <a:buNone/>
            </a:pPr>
            <a:endParaRPr lang="en-US" sz="1200" kern="1200" baseline="0" dirty="0" smtClean="0">
              <a:solidFill>
                <a:schemeClr val="tx1"/>
              </a:solidFill>
              <a:effectLst/>
              <a:latin typeface="+mn-lt"/>
              <a:ea typeface="+mn-ea"/>
              <a:cs typeface="+mn-cs"/>
            </a:endParaRPr>
          </a:p>
          <a:p>
            <a:pPr marL="0" indent="0">
              <a:buFont typeface="Arial" panose="020B0604020202020204" pitchFamily="34" charset="0"/>
              <a:buNone/>
            </a:pPr>
            <a:r>
              <a:rPr lang="en-US" sz="1200" kern="1200" baseline="0" dirty="0" smtClean="0">
                <a:solidFill>
                  <a:schemeClr val="tx1"/>
                </a:solidFill>
                <a:effectLst/>
                <a:latin typeface="+mn-lt"/>
                <a:ea typeface="+mn-ea"/>
                <a:cs typeface="+mn-cs"/>
              </a:rPr>
              <a:t>Ask </a:t>
            </a:r>
            <a:r>
              <a:rPr lang="en-US" sz="1200" kern="1200" baseline="0" dirty="0">
                <a:solidFill>
                  <a:schemeClr val="tx1"/>
                </a:solidFill>
                <a:effectLst/>
                <a:latin typeface="+mn-lt"/>
                <a:ea typeface="+mn-ea"/>
                <a:cs typeface="+mn-cs"/>
              </a:rPr>
              <a:t>if there are any q</a:t>
            </a:r>
            <a:r>
              <a:rPr lang="en-US" sz="1200" kern="1200" dirty="0">
                <a:solidFill>
                  <a:schemeClr val="tx1"/>
                </a:solidFill>
                <a:effectLst/>
                <a:latin typeface="+mn-lt"/>
                <a:ea typeface="+mn-ea"/>
                <a:cs typeface="+mn-cs"/>
              </a:rPr>
              <a:t>uestions? Anything missing? Do CHWs communicate differently than other staff? Do participants recognize any challenges?</a:t>
            </a:r>
            <a:endParaRPr lang="en-US" dirty="0"/>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As </a:t>
            </a:r>
            <a:r>
              <a:rPr lang="en-US" dirty="0"/>
              <a:t>part of the conversation, tell participants</a:t>
            </a:r>
            <a:r>
              <a:rPr lang="en-US" baseline="0" dirty="0"/>
              <a:t> to </a:t>
            </a:r>
            <a:r>
              <a:rPr lang="en-US" dirty="0"/>
              <a:t>keep CHWs in mind and how styles can be different </a:t>
            </a:r>
          </a:p>
          <a:p>
            <a:pPr marL="628650" lvl="1" indent="-171450">
              <a:buFont typeface="Arial" panose="020B0604020202020204" pitchFamily="34" charset="0"/>
              <a:buChar char="•"/>
            </a:pPr>
            <a:r>
              <a:rPr lang="en-US" dirty="0"/>
              <a:t>Implicit/ Indirect </a:t>
            </a:r>
            <a:r>
              <a:rPr lang="en-US" dirty="0">
                <a:sym typeface="Wingdings" panose="05000000000000000000" pitchFamily="2" charset="2"/>
              </a:rPr>
              <a:t> </a:t>
            </a:r>
            <a:r>
              <a:rPr lang="en-US" dirty="0"/>
              <a:t>High-context = highly coded (note</a:t>
            </a:r>
            <a:r>
              <a:rPr lang="en-US" baseline="0" dirty="0"/>
              <a:t> in some cultures such as </a:t>
            </a:r>
            <a:r>
              <a:rPr lang="en-US" dirty="0"/>
              <a:t>Asian, Middle-Eastern)</a:t>
            </a:r>
          </a:p>
          <a:p>
            <a:pPr marL="628650" lvl="1" indent="-171450">
              <a:buFont typeface="Arial" panose="020B0604020202020204" pitchFamily="34" charset="0"/>
              <a:buChar char="•"/>
            </a:pPr>
            <a:r>
              <a:rPr lang="en-US" dirty="0"/>
              <a:t>Explicit/ Direct </a:t>
            </a:r>
            <a:r>
              <a:rPr lang="en-US" dirty="0">
                <a:sym typeface="Wingdings" panose="05000000000000000000" pitchFamily="2" charset="2"/>
              </a:rPr>
              <a:t> </a:t>
            </a:r>
            <a:r>
              <a:rPr lang="en-US" dirty="0"/>
              <a:t>Low-context = to the point, explicit (note</a:t>
            </a:r>
            <a:r>
              <a:rPr lang="en-US" baseline="0" dirty="0"/>
              <a:t> for some cultures: </a:t>
            </a:r>
            <a:r>
              <a:rPr lang="en-US" dirty="0"/>
              <a:t>American, European)</a:t>
            </a:r>
          </a:p>
          <a:p>
            <a:pPr marL="628650" lvl="1" indent="-171450">
              <a:buFont typeface="Arial" panose="020B0604020202020204" pitchFamily="34" charset="0"/>
              <a:buChar char="•"/>
            </a:pPr>
            <a:r>
              <a:rPr lang="en-US" dirty="0"/>
              <a:t>The use of nonverbal cues with verbal communication helps to deliver the message more effectively.</a:t>
            </a: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2971215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032340AB-CFCC-4D52-AA5F-218574E7A98E}" type="slidenum">
              <a:rPr lang="en-US" altLang="en-US" sz="1200" smtClean="0"/>
              <a:pPr>
                <a:defRPr/>
              </a:pPr>
              <a:t>5</a:t>
            </a:fld>
            <a:endParaRPr lang="en-US" altLang="en-US" sz="1200"/>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Ask participants: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What influences communication?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Why do these things impact communication?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How do they influence communication?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What influences communication with their CHWs?</a:t>
            </a:r>
          </a:p>
          <a:p>
            <a:pPr marL="171450" indent="-171450">
              <a:buFont typeface="Arial" panose="020B0604020202020204" pitchFamily="34" charset="0"/>
              <a:buChar char="•"/>
            </a:pPr>
            <a:r>
              <a:rPr lang="en-US" dirty="0"/>
              <a:t>Can you think of anything else? If so, how do these other factors influence communication?</a:t>
            </a:r>
            <a:r>
              <a:rPr lang="en-US" baseline="0" dirty="0"/>
              <a:t> Ask participants to give examples.</a:t>
            </a:r>
            <a:endParaRPr lang="en-US" dirty="0"/>
          </a:p>
          <a:p>
            <a:endParaRPr lang="en-US" dirty="0"/>
          </a:p>
          <a:p>
            <a:r>
              <a:rPr lang="en-US" dirty="0"/>
              <a:t>Facilitate </a:t>
            </a:r>
            <a:r>
              <a:rPr lang="en-US" dirty="0" smtClean="0"/>
              <a:t>the</a:t>
            </a:r>
            <a:r>
              <a:rPr lang="en-US" baseline="0" dirty="0" smtClean="0"/>
              <a:t> </a:t>
            </a:r>
            <a:r>
              <a:rPr lang="en-US" dirty="0" smtClean="0"/>
              <a:t>Flower </a:t>
            </a:r>
            <a:r>
              <a:rPr lang="en-US" dirty="0"/>
              <a:t>Power activity.</a:t>
            </a: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97666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032340AB-CFCC-4D52-AA5F-218574E7A98E}" type="slidenum">
              <a:rPr lang="en-US" altLang="en-US" sz="1200" smtClean="0"/>
              <a:pPr>
                <a:defRPr/>
              </a:pPr>
              <a:t>6</a:t>
            </a:fld>
            <a:endParaRPr lang="en-US" altLang="en-US" sz="1200"/>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Ask, “What do you need to communicate effectively?”</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Discuss </a:t>
            </a:r>
            <a:r>
              <a:rPr lang="en-US" sz="1200" kern="1200" dirty="0">
                <a:solidFill>
                  <a:schemeClr val="tx1"/>
                </a:solidFill>
                <a:effectLst/>
                <a:latin typeface="+mn-lt"/>
                <a:ea typeface="+mn-ea"/>
                <a:cs typeface="+mn-cs"/>
              </a:rPr>
              <a:t>each bullet point individually: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How do you build trust among your organization or team?</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Do you use jargon or terminology specific to your organization?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Does your organization have its own culture?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Is there anything missing?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What do you know about cultural humility and how it may contribute to effective communication?</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Tell</a:t>
            </a:r>
            <a:r>
              <a:rPr lang="en-US" sz="1200" kern="1200" baseline="0" dirty="0">
                <a:solidFill>
                  <a:schemeClr val="tx1"/>
                </a:solidFill>
                <a:effectLst/>
                <a:latin typeface="+mn-lt"/>
                <a:ea typeface="+mn-ea"/>
                <a:cs typeface="+mn-cs"/>
              </a:rPr>
              <a:t> participants: </a:t>
            </a:r>
            <a:r>
              <a:rPr lang="en-US" sz="1200" kern="1200" dirty="0">
                <a:solidFill>
                  <a:schemeClr val="tx1"/>
                </a:solidFill>
                <a:effectLst/>
                <a:latin typeface="+mn-lt"/>
                <a:ea typeface="+mn-ea"/>
                <a:cs typeface="+mn-cs"/>
              </a:rPr>
              <a:t>We are going to focus on cultural humility for the next few minutes. It has an important influence on communication.</a:t>
            </a:r>
            <a:endParaRPr lang="en-US" dirty="0"/>
          </a:p>
          <a:p>
            <a:endParaRPr lang="en-US" dirty="0"/>
          </a:p>
        </p:txBody>
      </p:sp>
    </p:spTree>
    <p:extLst>
      <p:ext uri="{BB962C8B-B14F-4D97-AF65-F5344CB8AC3E}">
        <p14:creationId xmlns:p14="http://schemas.microsoft.com/office/powerpoint/2010/main" val="3950202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032340AB-CFCC-4D52-AA5F-218574E7A98E}" type="slidenum">
              <a:rPr lang="en-US" altLang="en-US" sz="1200" smtClean="0"/>
              <a:pPr>
                <a:defRPr/>
              </a:pPr>
              <a:t>7</a:t>
            </a:fld>
            <a:endParaRPr lang="en-US" altLang="en-US" sz="1200"/>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Let’s review the definition of cultural humility.</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Ask </a:t>
            </a:r>
            <a:r>
              <a:rPr lang="en-US" sz="1200" kern="1200" dirty="0">
                <a:solidFill>
                  <a:schemeClr val="tx1"/>
                </a:solidFill>
                <a:effectLst/>
                <a:latin typeface="+mn-lt"/>
                <a:ea typeface="+mn-ea"/>
                <a:cs typeface="+mn-cs"/>
              </a:rPr>
              <a:t>for a volunteer to read the definition. Facilitate discussion.</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To </a:t>
            </a:r>
            <a:r>
              <a:rPr lang="en-US" dirty="0"/>
              <a:t>practice cultural humility is to understand that culture is, first and foremost, an expression of self and that the process of learning about each individuals’ culture is a lifelong endeavor, because no two individuals are the same; each individual is a complicated, multi-dimensional human being who can rightfully proclaim </a:t>
            </a:r>
            <a:r>
              <a:rPr lang="en-US" sz="1200" i="1" dirty="0">
                <a:solidFill>
                  <a:prstClr val="black"/>
                </a:solidFill>
                <a:latin typeface="Josefin Sans SemiBold"/>
                <a:cs typeface="Josefin Sans SemiBold"/>
              </a:rPr>
              <a:t>“My identity is rooted in my history and I get to say who I 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Tree>
    <p:extLst>
      <p:ext uri="{BB962C8B-B14F-4D97-AF65-F5344CB8AC3E}">
        <p14:creationId xmlns:p14="http://schemas.microsoft.com/office/powerpoint/2010/main" val="1436893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032340AB-CFCC-4D52-AA5F-218574E7A98E}" type="slidenum">
              <a:rPr lang="en-US" altLang="en-US" sz="1200" smtClean="0"/>
              <a:pPr>
                <a:defRPr/>
              </a:pPr>
              <a:t>8</a:t>
            </a:fld>
            <a:endParaRPr lang="en-US" altLang="en-US" sz="1200"/>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Ask, “How do supervisors promote cultural humility in the workplace?”</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Review </a:t>
            </a:r>
            <a:r>
              <a:rPr lang="en-US" sz="1200" kern="1200" dirty="0">
                <a:solidFill>
                  <a:schemeClr val="tx1"/>
                </a:solidFill>
                <a:effectLst/>
                <a:latin typeface="+mn-lt"/>
                <a:ea typeface="+mn-ea"/>
                <a:cs typeface="+mn-cs"/>
              </a:rPr>
              <a:t>each bullet and facilitate discussion until there seems to be understanding.</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Ask</a:t>
            </a:r>
            <a:r>
              <a:rPr lang="en-US" sz="1200" kern="1200" dirty="0">
                <a:solidFill>
                  <a:schemeClr val="tx1"/>
                </a:solidFill>
                <a:effectLst/>
                <a:latin typeface="+mn-lt"/>
                <a:ea typeface="+mn-ea"/>
                <a:cs typeface="+mn-cs"/>
              </a:rPr>
              <a:t>, “What is the dominant culture in your workplace? English speaking? More of one gender than another? Is there a hierarchy based on education or license (i.e. medical)?”</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Note for the influence of culture:</a:t>
            </a:r>
            <a:r>
              <a:rPr lang="en-US" b="0" dirty="0"/>
              <a:t> </a:t>
            </a:r>
            <a:r>
              <a:rPr lang="en-US" dirty="0"/>
              <a:t>We all develop in some type of culture. Our environment determines what we learn, how we learn it, and the rules for living with others. Organizations have a “culture” of policies, procedures, programs, and processes, and incorporate certain values, beliefs, assumptions, and customs. A culturally competent organization brings together knowledge about different groups of people and transforms it into standards, policies, and practices that make everything work.</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Ask</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What kind of materials can you bring into the workplace? Where would you put them? How would you share</a:t>
            </a:r>
            <a:r>
              <a:rPr lang="en-US" sz="1200" kern="1200" dirty="0" smtClean="0">
                <a:solidFill>
                  <a:schemeClr val="tx1"/>
                </a:solidFill>
                <a:effectLst/>
                <a:latin typeface="+mn-lt"/>
                <a:ea typeface="+mn-ea"/>
                <a:cs typeface="+mn-cs"/>
              </a:rPr>
              <a:t>?”</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r>
              <a:rPr lang="en-US" b="0" i="1" dirty="0"/>
              <a:t>Note for resources: </a:t>
            </a:r>
            <a:r>
              <a:rPr lang="en-US" dirty="0"/>
              <a:t>There are many free online resources, as well as printed materials. Visit the library and talk with people at similar organizations to learn about resources.</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a:t>Ask, “What can</a:t>
            </a:r>
            <a:r>
              <a:rPr lang="en-US" b="0" baseline="0" dirty="0"/>
              <a:t> you do to support training and staff development?”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t>Note for staff development: </a:t>
            </a:r>
            <a:r>
              <a:rPr lang="en-US" dirty="0"/>
              <a:t>Host a brown bag lunch to get your staff involved in discussion and activities about cultural competence</a:t>
            </a:r>
            <a:r>
              <a:rPr lang="en-US" i="1" dirty="0"/>
              <a:t>, </a:t>
            </a:r>
            <a:r>
              <a:rPr lang="en-US" dirty="0"/>
              <a:t>workshops, ask your staff about their perception of development needs. </a:t>
            </a:r>
            <a:r>
              <a:rPr lang="en-US" sz="1200" kern="1200" dirty="0">
                <a:solidFill>
                  <a:schemeClr val="tx1"/>
                </a:solidFill>
                <a:effectLst/>
                <a:latin typeface="+mn-lt"/>
                <a:ea typeface="+mn-ea"/>
                <a:cs typeface="+mn-cs"/>
              </a:rPr>
              <a:t>Remember: Professional development should not be limited job-specific trainings but also to soft skills such as cultural humility.</a:t>
            </a:r>
            <a:endParaRPr lang="en-US" b="0"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dirty="0"/>
              <a:t>Note</a:t>
            </a:r>
            <a:r>
              <a:rPr lang="en-US" b="0" i="1" baseline="0" dirty="0"/>
              <a:t> for i</a:t>
            </a:r>
            <a:r>
              <a:rPr lang="en-US" b="0" i="1" dirty="0"/>
              <a:t>n-service workshop: </a:t>
            </a:r>
            <a:r>
              <a:rPr lang="en-US" dirty="0"/>
              <a:t>One of the best possible ways to help staff grasp the importance and power of cultural humility is to make it personal.  As a supervisor or program manager you can lead an in-service style conversation where staff members self-report how they differ from the cultural stereotypes others may believe about them. In so doing they can come to better understand the concept of a </a:t>
            </a:r>
            <a:r>
              <a:rPr lang="en-US" i="1" dirty="0"/>
              <a:t>personal culture</a:t>
            </a:r>
            <a:r>
              <a:rPr lang="en-US" dirty="0"/>
              <a:t>, providing them with a theoretical framework for seeing the ways in which their clients and colleagues may be both a product of, and separate from, their respective cultures.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Ask</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How else can we promote cultural humility?”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Conducting a cultural awareness in-service workshop could be an effective team building exercise. We’ll share a couple of ideas of how you can go about this.</a:t>
            </a:r>
            <a:endParaRPr lang="en-US" b="1" dirty="0"/>
          </a:p>
          <a:p>
            <a:endParaRPr lang="en-US" b="1" dirty="0"/>
          </a:p>
          <a:p>
            <a:r>
              <a:rPr lang="en-US" b="1" dirty="0"/>
              <a:t>Normalize not knowing. </a:t>
            </a:r>
            <a:r>
              <a:rPr lang="en-US" dirty="0"/>
              <a:t>As supervisors and managers we have to help our staff become more comfortable with the idea of not knowing. How many meetings have you led where you asked “Any questions?” and no one raised their hand?  Then, you were followed back to your desk by one or more staffers with questions.  This scenario typifies the level of discomfort individuals have admitting that there are things they don’t know. Everyone wants to appear competent, and this is no less true with </a:t>
            </a:r>
            <a:r>
              <a:rPr lang="en-US" i="1" dirty="0"/>
              <a:t>cultural</a:t>
            </a:r>
            <a:r>
              <a:rPr lang="en-US" dirty="0"/>
              <a:t> competence. What puts the </a:t>
            </a:r>
            <a:r>
              <a:rPr lang="en-US" i="1" dirty="0" smtClean="0"/>
              <a:t>humility </a:t>
            </a:r>
            <a:r>
              <a:rPr lang="en-US" dirty="0"/>
              <a:t> in </a:t>
            </a:r>
            <a:r>
              <a:rPr lang="en-US" i="1" dirty="0"/>
              <a:t>cultural humility</a:t>
            </a:r>
            <a:r>
              <a:rPr lang="en-US" dirty="0"/>
              <a:t> is the reality that when it comes to understanding our clients and staff and the various cultural influences that helped shape them, there is much more that is unknown than known. Not knowing doesn’t mean you aren’t intelligent, it means you’ve not encountered it before, either abstractly or experientially. Supervisors and managers, we need to instill in our staff the understanding that it is not only okay to not know—it is a necessary condition for growth, central to the practice of cultural humility.</a:t>
            </a:r>
          </a:p>
          <a:p>
            <a:endParaRPr lang="en-US" dirty="0"/>
          </a:p>
          <a:p>
            <a:pPr marL="0" indent="0">
              <a:buFont typeface="Arial" panose="020B0604020202020204" pitchFamily="34" charset="0"/>
              <a:buNone/>
            </a:pPr>
            <a:r>
              <a:rPr lang="en-US" dirty="0"/>
              <a:t>Share the resources:</a:t>
            </a:r>
            <a:r>
              <a:rPr lang="en-US" baseline="0" dirty="0"/>
              <a:t> </a:t>
            </a:r>
            <a:r>
              <a:rPr lang="en-US" dirty="0"/>
              <a:t>Community Tool Box - http://ctb.ku.edu/en/enhancing-cultural-competence</a:t>
            </a:r>
          </a:p>
          <a:p>
            <a:r>
              <a:rPr lang="en-US" sz="1200" dirty="0"/>
              <a:t>Promoting Cultural Humility in the Workplace: </a:t>
            </a:r>
            <a:r>
              <a:rPr lang="en-US" dirty="0"/>
              <a:t>https://thesocialworkpractitioner.com/2013/08/26/cultural-humility-part-ii-promoting-cultural-humility-in-the-workplace/ </a:t>
            </a:r>
          </a:p>
          <a:p>
            <a:endParaRPr lang="en-US" dirty="0"/>
          </a:p>
          <a:p>
            <a:endParaRPr lang="en-US" dirty="0"/>
          </a:p>
        </p:txBody>
      </p:sp>
    </p:spTree>
    <p:extLst>
      <p:ext uri="{BB962C8B-B14F-4D97-AF65-F5344CB8AC3E}">
        <p14:creationId xmlns:p14="http://schemas.microsoft.com/office/powerpoint/2010/main" val="1286534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032340AB-CFCC-4D52-AA5F-218574E7A98E}" type="slidenum">
              <a:rPr lang="en-US" altLang="en-US" sz="1200" smtClean="0"/>
              <a:pPr>
                <a:defRPr/>
              </a:pPr>
              <a:t>9</a:t>
            </a:fld>
            <a:endParaRPr lang="en-US" altLang="en-US" sz="1200"/>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r>
              <a:rPr lang="en-US" dirty="0"/>
              <a:t>Conduct a small group activity. </a:t>
            </a:r>
            <a:endParaRPr lang="en-US" dirty="0" smtClean="0"/>
          </a:p>
          <a:p>
            <a:endParaRPr lang="en-US" dirty="0" smtClean="0"/>
          </a:p>
          <a:p>
            <a:r>
              <a:rPr lang="en-US" dirty="0" smtClean="0"/>
              <a:t>Tell </a:t>
            </a:r>
            <a:r>
              <a:rPr lang="en-US" dirty="0"/>
              <a:t>participants: One of the best ways to help staff grasp the importance and power of cultural humility is to make it personal.  As a supervisor or program manager you can lead an in-service style conversation where staff members self-report how they differ from the cultural stereotypes others may believe about them. In so doing they can come to better understand the concept of a personal culture, providing them with a theoretical framework for seeing the ways in which their clients may be both a product of, and separate from, their respective cultures. The good news is that as a leader, you get to go first! </a:t>
            </a:r>
          </a:p>
          <a:p>
            <a:endParaRPr lang="en-US" dirty="0"/>
          </a:p>
          <a:p>
            <a:r>
              <a:rPr lang="en-US" dirty="0"/>
              <a:t>Have participants form small groups and briefly discuss the questions on the slide with each other.</a:t>
            </a:r>
          </a:p>
          <a:p>
            <a:r>
              <a:rPr lang="en-US" dirty="0"/>
              <a:t> </a:t>
            </a:r>
          </a:p>
          <a:p>
            <a:r>
              <a:rPr lang="en-US" dirty="0"/>
              <a:t>To wrap up the activity, tell participants that the inherent limitation of practicing from a purely culturally competent standpoint will be revealed, and a deeper understanding of cultural humility promoted. There are certainly other kinds of culture-based questions you may or may not want to pose, depending on the size and comfort level of your staff, time considerations, etc. Even if you limit the conversation to these three questions, the point will be made.</a:t>
            </a:r>
          </a:p>
          <a:p>
            <a:endParaRPr lang="en-US" dirty="0"/>
          </a:p>
        </p:txBody>
      </p:sp>
    </p:spTree>
    <p:extLst>
      <p:ext uri="{BB962C8B-B14F-4D97-AF65-F5344CB8AC3E}">
        <p14:creationId xmlns:p14="http://schemas.microsoft.com/office/powerpoint/2010/main" val="15508401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openingfooter_sized.jpg">
            <a:extLst>
              <a:ext uri="{FF2B5EF4-FFF2-40B4-BE49-F238E27FC236}">
                <a16:creationId xmlns:a16="http://schemas.microsoft.com/office/drawing/2014/main" xmlns="" id="{DEFB6662-7F0B-4308-B501-71688A8DC0E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334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xmlns="" id="{3AE60019-EB92-4DE9-BA45-72591C3FB5D6}"/>
              </a:ext>
            </a:extLst>
          </p:cNvPr>
          <p:cNvPicPr>
            <a:picLocks noChangeAspect="1" noChangeArrowheads="1"/>
          </p:cNvPicPr>
          <p:nvPr userDrawn="1"/>
        </p:nvPicPr>
        <p:blipFill>
          <a:blip r:embed="rId3"/>
          <a:srcRect/>
          <a:stretch>
            <a:fillRect/>
          </a:stretch>
        </p:blipFill>
        <p:spPr bwMode="auto">
          <a:xfrm>
            <a:off x="7543800" y="6118225"/>
            <a:ext cx="9683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 name="Rectangle 19">
            <a:extLst>
              <a:ext uri="{FF2B5EF4-FFF2-40B4-BE49-F238E27FC236}">
                <a16:creationId xmlns:a16="http://schemas.microsoft.com/office/drawing/2014/main" xmlns="" id="{8CD54BD1-0BC4-4906-8A64-BC12414724B1}"/>
              </a:ext>
            </a:extLst>
          </p:cNvPr>
          <p:cNvSpPr>
            <a:spLocks noChangeArrowheads="1"/>
          </p:cNvSpPr>
          <p:nvPr userDrawn="1"/>
        </p:nvSpPr>
        <p:spPr bwMode="auto">
          <a:xfrm>
            <a:off x="609600" y="6096000"/>
            <a:ext cx="4664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en-US" sz="1200" dirty="0">
                <a:latin typeface="Arial Bold" charset="0"/>
                <a:ea typeface="Osaka" charset="0"/>
              </a:rPr>
              <a:t>Boston University</a:t>
            </a:r>
            <a:r>
              <a:rPr lang="en-US" altLang="en-US" sz="1200" dirty="0">
                <a:latin typeface="Arial" charset="0"/>
                <a:ea typeface="Osaka" charset="0"/>
              </a:rPr>
              <a:t> School of Social Work</a:t>
            </a:r>
          </a:p>
          <a:p>
            <a:pPr>
              <a:defRPr/>
            </a:pPr>
            <a:r>
              <a:rPr lang="en-US" altLang="en-US" sz="1200" dirty="0">
                <a:latin typeface="Arial" charset="0"/>
                <a:ea typeface="Osaka" charset="0"/>
              </a:rPr>
              <a:t>Center for Innovation in Social Work &amp; Health</a:t>
            </a:r>
          </a:p>
        </p:txBody>
      </p:sp>
      <p:sp>
        <p:nvSpPr>
          <p:cNvPr id="7" name="Rectangle 6">
            <a:extLst>
              <a:ext uri="{FF2B5EF4-FFF2-40B4-BE49-F238E27FC236}">
                <a16:creationId xmlns:a16="http://schemas.microsoft.com/office/drawing/2014/main" xmlns="" id="{43AAEB49-5411-40A3-8659-096AFC1CD751}"/>
              </a:ext>
            </a:extLst>
          </p:cNvPr>
          <p:cNvSpPr/>
          <p:nvPr userDrawn="1"/>
        </p:nvSpPr>
        <p:spPr>
          <a:xfrm>
            <a:off x="0" y="0"/>
            <a:ext cx="9144000" cy="44958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8" name="Straight Connector 7">
            <a:extLst>
              <a:ext uri="{FF2B5EF4-FFF2-40B4-BE49-F238E27FC236}">
                <a16:creationId xmlns:a16="http://schemas.microsoft.com/office/drawing/2014/main" xmlns="" id="{9D6ED971-ACCA-4573-AE3A-BFFF7D88AB56}"/>
              </a:ext>
            </a:extLst>
          </p:cNvPr>
          <p:cNvCxnSpPr/>
          <p:nvPr userDrawn="1"/>
        </p:nvCxnSpPr>
        <p:spPr>
          <a:xfrm>
            <a:off x="0" y="5867400"/>
            <a:ext cx="9144000" cy="0"/>
          </a:xfrm>
          <a:prstGeom prst="line">
            <a:avLst/>
          </a:prstGeom>
          <a:ln w="1524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074" name="Rectangle 2"/>
          <p:cNvSpPr>
            <a:spLocks noGrp="1" noChangeArrowheads="1"/>
          </p:cNvSpPr>
          <p:nvPr>
            <p:ph type="ctrTitle"/>
          </p:nvPr>
        </p:nvSpPr>
        <p:spPr>
          <a:xfrm>
            <a:off x="685800" y="1600200"/>
            <a:ext cx="7772400" cy="1143000"/>
          </a:xfrm>
        </p:spPr>
        <p:txBody>
          <a:bodyPr anchor="ctr"/>
          <a:lstStyle>
            <a:lvl1pPr>
              <a:defRPr sz="4000">
                <a:solidFill>
                  <a:schemeClr val="bg1"/>
                </a:solidFill>
                <a:latin typeface="+mj-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200400"/>
            <a:ext cx="7772400" cy="1752600"/>
          </a:xfrm>
        </p:spPr>
        <p:txBody>
          <a:bodyPr/>
          <a:lstStyle>
            <a:lvl1pPr marL="0" indent="0">
              <a:buFont typeface="Wingdings" charset="2"/>
              <a:buNone/>
              <a:defRPr sz="2400">
                <a:solidFill>
                  <a:srgbClr val="CCCCCC"/>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157263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554966"/>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2860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xmlns="" id="{CD1FFBCE-0528-4BAE-8275-078EE992E6F6}"/>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252585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a:extLst>
              <a:ext uri="{FF2B5EF4-FFF2-40B4-BE49-F238E27FC236}">
                <a16:creationId xmlns:a16="http://schemas.microsoft.com/office/drawing/2014/main" xmlns="" id="{FD2B6F25-E65D-4D23-B973-F7BCE4DC47E0}"/>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1998746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atin typeface="+mn-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Rectangle 5">
            <a:extLst>
              <a:ext uri="{FF2B5EF4-FFF2-40B4-BE49-F238E27FC236}">
                <a16:creationId xmlns:a16="http://schemas.microsoft.com/office/drawing/2014/main" xmlns="" id="{A0D3DA1E-1097-4E3D-82EC-7A450C14F561}"/>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234503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BBEF585-24DB-45E6-B942-CF4451174B4E}"/>
              </a:ext>
            </a:extLst>
          </p:cNvPr>
          <p:cNvSpPr/>
          <p:nvPr userDrawn="1"/>
        </p:nvSpPr>
        <p:spPr>
          <a:xfrm>
            <a:off x="0" y="2235200"/>
            <a:ext cx="9144000" cy="24130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2">
            <a:extLst>
              <a:ext uri="{FF2B5EF4-FFF2-40B4-BE49-F238E27FC236}">
                <a16:creationId xmlns:a16="http://schemas.microsoft.com/office/drawing/2014/main" xmlns="" id="{6D278FE2-80D7-4004-B76F-0A7F2DD79EAB}"/>
              </a:ext>
            </a:extLst>
          </p:cNvPr>
          <p:cNvSpPr txBox="1">
            <a:spLocks noChangeArrowheads="1"/>
          </p:cNvSpPr>
          <p:nvPr userDrawn="1"/>
        </p:nvSpPr>
        <p:spPr bwMode="auto">
          <a:xfrm>
            <a:off x="685800" y="2819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ctr"/>
          <a:lstStyle>
            <a:lvl1pPr algn="l" rtl="0" eaLnBrk="0" fontAlgn="base" hangingPunct="0">
              <a:spcBef>
                <a:spcPct val="0"/>
              </a:spcBef>
              <a:spcAft>
                <a:spcPct val="0"/>
              </a:spcAft>
              <a:defRPr sz="4000" kern="1200">
                <a:solidFill>
                  <a:schemeClr val="bg1"/>
                </a:solidFill>
                <a:latin typeface="Josephine Sans"/>
                <a:ea typeface="+mj-ea"/>
                <a:cs typeface="+mj-cs"/>
              </a:defRPr>
            </a:lvl1pPr>
            <a:lvl2pPr algn="l" rtl="0" eaLnBrk="0" fontAlgn="base" hangingPunct="0">
              <a:spcBef>
                <a:spcPct val="0"/>
              </a:spcBef>
              <a:spcAft>
                <a:spcPct val="0"/>
              </a:spcAft>
              <a:defRPr sz="2400">
                <a:solidFill>
                  <a:schemeClr val="tx1"/>
                </a:solidFill>
                <a:latin typeface="Arial" charset="0"/>
                <a:ea typeface="Osaka" charset="0"/>
              </a:defRPr>
            </a:lvl2pPr>
            <a:lvl3pPr algn="l" rtl="0" eaLnBrk="0" fontAlgn="base" hangingPunct="0">
              <a:spcBef>
                <a:spcPct val="0"/>
              </a:spcBef>
              <a:spcAft>
                <a:spcPct val="0"/>
              </a:spcAft>
              <a:defRPr sz="2400">
                <a:solidFill>
                  <a:schemeClr val="tx1"/>
                </a:solidFill>
                <a:latin typeface="Arial" charset="0"/>
                <a:ea typeface="Osaka" charset="0"/>
              </a:defRPr>
            </a:lvl3pPr>
            <a:lvl4pPr algn="l" rtl="0" eaLnBrk="0" fontAlgn="base" hangingPunct="0">
              <a:spcBef>
                <a:spcPct val="0"/>
              </a:spcBef>
              <a:spcAft>
                <a:spcPct val="0"/>
              </a:spcAft>
              <a:defRPr sz="2400">
                <a:solidFill>
                  <a:schemeClr val="tx1"/>
                </a:solidFill>
                <a:latin typeface="Arial" charset="0"/>
                <a:ea typeface="Osaka" charset="0"/>
              </a:defRPr>
            </a:lvl4pPr>
            <a:lvl5pPr algn="l" rtl="0" eaLnBrk="0" fontAlgn="base" hangingPunct="0">
              <a:spcBef>
                <a:spcPct val="0"/>
              </a:spcBef>
              <a:spcAft>
                <a:spcPct val="0"/>
              </a:spcAft>
              <a:defRPr sz="2400">
                <a:solidFill>
                  <a:schemeClr val="tx1"/>
                </a:solidFill>
                <a:latin typeface="Arial" charset="0"/>
                <a:ea typeface="Osaka"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a:lstStyle>
          <a:p>
            <a:pPr>
              <a:defRPr/>
            </a:pPr>
            <a:r>
              <a:rPr lang="en-US" altLang="en-US" sz="2800" dirty="0">
                <a:latin typeface="+mn-lt"/>
              </a:rPr>
              <a:t>Resting or transition slide</a:t>
            </a:r>
          </a:p>
        </p:txBody>
      </p:sp>
      <p:sp>
        <p:nvSpPr>
          <p:cNvPr id="2" name="Title 1"/>
          <p:cNvSpPr>
            <a:spLocks noGrp="1"/>
          </p:cNvSpPr>
          <p:nvPr>
            <p:ph type="title"/>
          </p:nvPr>
        </p:nvSpPr>
        <p:spPr/>
        <p:txBody>
          <a:bodyPr/>
          <a:lstStyle/>
          <a:p>
            <a:r>
              <a:rPr lang="en-US" dirty="0"/>
              <a:t>Click to edit Master title style</a:t>
            </a:r>
          </a:p>
        </p:txBody>
      </p:sp>
      <p:sp>
        <p:nvSpPr>
          <p:cNvPr id="5" name="Footer Placeholder 2">
            <a:extLst>
              <a:ext uri="{FF2B5EF4-FFF2-40B4-BE49-F238E27FC236}">
                <a16:creationId xmlns:a16="http://schemas.microsoft.com/office/drawing/2014/main" xmlns="" id="{E93F2176-2CB0-4DA3-84A9-5205D40A8227}"/>
              </a:ext>
            </a:extLst>
          </p:cNvPr>
          <p:cNvSpPr>
            <a:spLocks noGrp="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45378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096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a:extLst>
              <a:ext uri="{FF2B5EF4-FFF2-40B4-BE49-F238E27FC236}">
                <a16:creationId xmlns:a16="http://schemas.microsoft.com/office/drawing/2014/main" xmlns="" id="{4D1B7C5D-94EE-4E0D-B09A-8D74D15692D0}"/>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252136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731837"/>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a:extLst>
              <a:ext uri="{FF2B5EF4-FFF2-40B4-BE49-F238E27FC236}">
                <a16:creationId xmlns:a16="http://schemas.microsoft.com/office/drawing/2014/main" xmlns="" id="{75B57084-1DED-415A-9F43-84A54F12C190}"/>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2403184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a:extLst>
              <a:ext uri="{FF2B5EF4-FFF2-40B4-BE49-F238E27FC236}">
                <a16:creationId xmlns:a16="http://schemas.microsoft.com/office/drawing/2014/main" xmlns="" id="{C0E8D50F-BC7D-4449-940C-068725E6B58D}"/>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476170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xmlns="" id="{29A87B2E-223B-4A2D-8413-B289145142E7}"/>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797420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5731"/>
            <a:ext cx="2949575"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199" y="2667000"/>
            <a:ext cx="2949575" cy="2819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xmlns="" id="{ABC94A31-C0D3-4D45-A92D-CDBC17DF3FDA}"/>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245497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a:extLst>
              <a:ext uri="{FF2B5EF4-FFF2-40B4-BE49-F238E27FC236}">
                <a16:creationId xmlns:a16="http://schemas.microsoft.com/office/drawing/2014/main" xmlns="" id="{C023E52F-818B-43C7-8650-D5CC2ABBA8D6}"/>
              </a:ext>
            </a:extLst>
          </p:cNvPr>
          <p:cNvSpPr>
            <a:spLocks noChangeArrowheads="1"/>
          </p:cNvSpPr>
          <p:nvPr userDrawn="1"/>
        </p:nvSpPr>
        <p:spPr bwMode="auto">
          <a:xfrm>
            <a:off x="0" y="338138"/>
            <a:ext cx="9144000" cy="347662"/>
          </a:xfrm>
          <a:prstGeom prst="rect">
            <a:avLst/>
          </a:prstGeom>
          <a:gradFill rotWithShape="0">
            <a:gsLst>
              <a:gs pos="0">
                <a:srgbClr val="333333"/>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
        <p:nvSpPr>
          <p:cNvPr id="1026" name="Rectangle 2">
            <a:extLst>
              <a:ext uri="{FF2B5EF4-FFF2-40B4-BE49-F238E27FC236}">
                <a16:creationId xmlns:a16="http://schemas.microsoft.com/office/drawing/2014/main" xmlns="" id="{1D919825-C524-4EF2-9E4E-3ABB4862DD4F}"/>
              </a:ext>
            </a:extLst>
          </p:cNvPr>
          <p:cNvSpPr>
            <a:spLocks noGrp="1" noChangeArrowheads="1"/>
          </p:cNvSpPr>
          <p:nvPr>
            <p:ph type="title"/>
          </p:nvPr>
        </p:nvSpPr>
        <p:spPr bwMode="auto">
          <a:xfrm>
            <a:off x="609600" y="762000"/>
            <a:ext cx="7924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xmlns="" id="{B5CD3996-45A8-4853-A877-ECDB4869A258}"/>
              </a:ext>
            </a:extLst>
          </p:cNvPr>
          <p:cNvSpPr>
            <a:spLocks noGrp="1" noChangeArrowheads="1"/>
          </p:cNvSpPr>
          <p:nvPr>
            <p:ph type="body" idx="1"/>
          </p:nvPr>
        </p:nvSpPr>
        <p:spPr bwMode="auto">
          <a:xfrm>
            <a:off x="609600" y="1752600"/>
            <a:ext cx="7924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a:extLst>
              <a:ext uri="{FF2B5EF4-FFF2-40B4-BE49-F238E27FC236}">
                <a16:creationId xmlns:a16="http://schemas.microsoft.com/office/drawing/2014/main" xmlns="" id="{F6BEE653-C442-4028-8246-1F118E74B7AB}"/>
              </a:ext>
            </a:extLst>
          </p:cNvPr>
          <p:cNvSpPr>
            <a:spLocks noGrp="1" noChangeArrowheads="1"/>
          </p:cNvSpPr>
          <p:nvPr>
            <p:ph type="ftr" sz="quarter" idx="3"/>
          </p:nvPr>
        </p:nvSpPr>
        <p:spPr bwMode="auto">
          <a:xfrm>
            <a:off x="609600" y="381000"/>
            <a:ext cx="510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solidFill>
                  <a:schemeClr val="bg1"/>
                </a:solidFill>
                <a:latin typeface="Arial" charset="0"/>
                <a:ea typeface="Osaka" charset="0"/>
              </a:defRPr>
            </a:lvl1pPr>
          </a:lstStyle>
          <a:p>
            <a:pPr>
              <a:defRPr/>
            </a:pPr>
            <a:r>
              <a:rPr lang="en-US" altLang="en-US"/>
              <a:t>Name of Presentation</a:t>
            </a:r>
          </a:p>
        </p:txBody>
      </p:sp>
      <p:sp>
        <p:nvSpPr>
          <p:cNvPr id="1036" name="Text Box 12">
            <a:extLst>
              <a:ext uri="{FF2B5EF4-FFF2-40B4-BE49-F238E27FC236}">
                <a16:creationId xmlns:a16="http://schemas.microsoft.com/office/drawing/2014/main" xmlns="" id="{D1CBFA60-C116-40C5-BB14-78F1DF33866F}"/>
              </a:ext>
            </a:extLst>
          </p:cNvPr>
          <p:cNvSpPr txBox="1">
            <a:spLocks noChangeArrowheads="1"/>
          </p:cNvSpPr>
          <p:nvPr userDrawn="1"/>
        </p:nvSpPr>
        <p:spPr bwMode="auto">
          <a:xfrm>
            <a:off x="609600" y="1524000"/>
            <a:ext cx="792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tLang="en-US" sz="1200" b="1">
                <a:solidFill>
                  <a:schemeClr val="bg1"/>
                </a:solidFill>
                <a:latin typeface="Arial" charset="0"/>
                <a:ea typeface="Osaka" charset="0"/>
              </a:rPr>
              <a:t>Boston University</a:t>
            </a:r>
            <a:r>
              <a:rPr lang="en-US" altLang="en-US" sz="1200">
                <a:solidFill>
                  <a:schemeClr val="bg1"/>
                </a:solidFill>
                <a:latin typeface="Arial" charset="0"/>
                <a:ea typeface="Osaka" charset="0"/>
              </a:rPr>
              <a:t> Slideshow Title Goes Here</a:t>
            </a:r>
          </a:p>
        </p:txBody>
      </p:sp>
      <p:pic>
        <p:nvPicPr>
          <p:cNvPr id="1031" name="Picture 9">
            <a:extLst>
              <a:ext uri="{FF2B5EF4-FFF2-40B4-BE49-F238E27FC236}">
                <a16:creationId xmlns:a16="http://schemas.microsoft.com/office/drawing/2014/main" xmlns="" id="{BE9BCB8B-219E-4BA6-9F42-B560282CC178}"/>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609600" y="5867400"/>
            <a:ext cx="24384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xmlns="" id="{1F273291-54B0-4C1D-BEAC-330F8A57DAD0}"/>
              </a:ext>
            </a:extLst>
          </p:cNvPr>
          <p:cNvCxnSpPr/>
          <p:nvPr userDrawn="1"/>
        </p:nvCxnSpPr>
        <p:spPr>
          <a:xfrm>
            <a:off x="0" y="5715000"/>
            <a:ext cx="9144000" cy="0"/>
          </a:xfrm>
          <a:prstGeom prst="line">
            <a:avLst/>
          </a:prstGeom>
          <a:ln w="38100">
            <a:solidFill>
              <a:srgbClr val="CF0A2C"/>
            </a:solidFill>
          </a:ln>
          <a:effectLst/>
        </p:spPr>
        <p:style>
          <a:lnRef idx="2">
            <a:schemeClr val="accent1"/>
          </a:lnRef>
          <a:fillRef idx="0">
            <a:schemeClr val="accent1"/>
          </a:fillRef>
          <a:effectRef idx="1">
            <a:schemeClr val="accent1"/>
          </a:effectRef>
          <a:fontRef idx="minor">
            <a:schemeClr val="tx1"/>
          </a:fontRef>
        </p:style>
      </p:cxnSp>
      <p:pic>
        <p:nvPicPr>
          <p:cNvPr id="1033" name="Picture 12" descr="standardfooter_sized.jpg">
            <a:extLst>
              <a:ext uri="{FF2B5EF4-FFF2-40B4-BE49-F238E27FC236}">
                <a16:creationId xmlns:a16="http://schemas.microsoft.com/office/drawing/2014/main" xmlns="" id="{1B274A31-AF16-46BB-BF8C-16FC3FA7848C}"/>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t="93661"/>
          <a:stretch>
            <a:fillRect/>
          </a:stretch>
        </p:blipFill>
        <p:spPr bwMode="auto">
          <a:xfrm>
            <a:off x="0" y="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807067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sldNum="0" hdr="0"/>
  <p:txStyles>
    <p:titleStyle>
      <a:lvl1pPr algn="l" rtl="0" eaLnBrk="0" fontAlgn="base" hangingPunct="0">
        <a:spcBef>
          <a:spcPct val="0"/>
        </a:spcBef>
        <a:spcAft>
          <a:spcPct val="0"/>
        </a:spcAft>
        <a:defRPr sz="2800" kern="1200">
          <a:solidFill>
            <a:schemeClr val="tx1"/>
          </a:solidFill>
          <a:latin typeface="+mj-lt"/>
          <a:ea typeface="+mj-ea"/>
          <a:cs typeface="Arial" panose="020B0604020202020204" pitchFamily="34" charset="0"/>
        </a:defRPr>
      </a:lvl1pPr>
      <a:lvl2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2pPr>
      <a:lvl3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3pPr>
      <a:lvl4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4pPr>
      <a:lvl5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p:titleStyle>
    <p:bodyStyle>
      <a:lvl1pPr marL="342900" indent="-342900" algn="l" rtl="0" eaLnBrk="0" fontAlgn="base" hangingPunct="0">
        <a:spcBef>
          <a:spcPct val="20000"/>
        </a:spcBef>
        <a:spcAft>
          <a:spcPct val="0"/>
        </a:spcAft>
        <a:buClr>
          <a:srgbClr val="C00000"/>
        </a:buClr>
        <a:buFont typeface="Wingdings" panose="05000000000000000000" pitchFamily="2" charset="2"/>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25195D2B-0621-4550-8BA4-24BB63768B89}"/>
              </a:ext>
            </a:extLst>
          </p:cNvPr>
          <p:cNvSpPr>
            <a:spLocks noGrp="1" noChangeArrowheads="1"/>
          </p:cNvSpPr>
          <p:nvPr>
            <p:ph type="ctrTitle"/>
          </p:nvPr>
        </p:nvSpPr>
        <p:spPr/>
        <p:txBody>
          <a:bodyPr/>
          <a:lstStyle/>
          <a:p>
            <a:pPr eaLnBrk="1" hangingPunct="1">
              <a:defRPr/>
            </a:pPr>
            <a:r>
              <a:rPr lang="en-US" altLang="en-US" dirty="0"/>
              <a:t>Communication between Staff and CHWs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Using Meetings to Support Communication Among Staff</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idx="1"/>
          </p:nvPr>
        </p:nvSpPr>
        <p:spPr/>
        <p:txBody>
          <a:bodyPr/>
          <a:lstStyle/>
          <a:p>
            <a:pPr marL="0" indent="0" eaLnBrk="1" hangingPunct="1">
              <a:buClr>
                <a:srgbClr val="CC0000"/>
              </a:buClr>
              <a:buNone/>
              <a:defRPr/>
            </a:pPr>
            <a:r>
              <a:rPr lang="en-US" altLang="en-US" dirty="0"/>
              <a:t>Staff meetings:</a:t>
            </a:r>
          </a:p>
          <a:p>
            <a:pPr eaLnBrk="1" hangingPunct="1">
              <a:buClr>
                <a:srgbClr val="CC0000"/>
              </a:buClr>
              <a:defRPr/>
            </a:pPr>
            <a:r>
              <a:rPr lang="en-US" altLang="en-US" sz="2200" dirty="0"/>
              <a:t>Promote transparency and accountability</a:t>
            </a:r>
          </a:p>
          <a:p>
            <a:pPr eaLnBrk="1" hangingPunct="1">
              <a:buClr>
                <a:srgbClr val="CC0000"/>
              </a:buClr>
              <a:defRPr/>
            </a:pPr>
            <a:r>
              <a:rPr lang="en-US" altLang="en-US" sz="2200" dirty="0"/>
              <a:t>Bring different voices to the table, especially during problem solving</a:t>
            </a:r>
          </a:p>
          <a:p>
            <a:pPr eaLnBrk="1" hangingPunct="1">
              <a:buClr>
                <a:srgbClr val="CC0000"/>
              </a:buClr>
              <a:defRPr/>
            </a:pPr>
            <a:r>
              <a:rPr lang="en-US" altLang="en-US" sz="2200" dirty="0"/>
              <a:t>Help staff understand organizational goals</a:t>
            </a:r>
          </a:p>
          <a:p>
            <a:pPr eaLnBrk="1" hangingPunct="1">
              <a:buClr>
                <a:srgbClr val="CC0000"/>
              </a:buClr>
              <a:defRPr/>
            </a:pPr>
            <a:r>
              <a:rPr lang="en-US" altLang="en-US" sz="2200" dirty="0"/>
              <a:t>Improve collaboration</a:t>
            </a:r>
          </a:p>
          <a:p>
            <a:pPr eaLnBrk="1" hangingPunct="1">
              <a:buClr>
                <a:srgbClr val="CC0000"/>
              </a:buClr>
              <a:defRPr/>
            </a:pPr>
            <a:r>
              <a:rPr lang="en-US" altLang="en-US" sz="2200" dirty="0"/>
              <a:t>Create opportunity to bond and celebrate</a:t>
            </a:r>
          </a:p>
          <a:p>
            <a:pPr eaLnBrk="1" hangingPunct="1">
              <a:buClr>
                <a:srgbClr val="CC0000"/>
              </a:buClr>
              <a:defRPr/>
            </a:pPr>
            <a:r>
              <a:rPr lang="en-US" altLang="en-US" sz="2200" dirty="0"/>
              <a:t>Provide opportunities for leadership</a:t>
            </a:r>
          </a:p>
          <a:p>
            <a:pPr marL="0" indent="0" eaLnBrk="1" hangingPunct="1">
              <a:buClr>
                <a:srgbClr val="CC0000"/>
              </a:buClr>
              <a:buNone/>
              <a:defRPr/>
            </a:pPr>
            <a:endParaRPr lang="en-US" altLang="en-US" sz="2000" dirty="0"/>
          </a:p>
        </p:txBody>
      </p:sp>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a:defRPr/>
            </a:pPr>
            <a:r>
              <a:rPr lang="en-US" altLang="en-US" dirty="0"/>
              <a:t>Communication between Staff and CHWs</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2609583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Using Meetings to Support Communication Among Staff</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idx="1"/>
          </p:nvPr>
        </p:nvSpPr>
        <p:spPr/>
        <p:txBody>
          <a:bodyPr/>
          <a:lstStyle/>
          <a:p>
            <a:pPr marL="0" indent="0" eaLnBrk="1" hangingPunct="1">
              <a:buClr>
                <a:srgbClr val="CC0000"/>
              </a:buClr>
              <a:buNone/>
              <a:defRPr/>
            </a:pPr>
            <a:r>
              <a:rPr lang="en-US" altLang="en-US" dirty="0"/>
              <a:t>Types of Meetings:</a:t>
            </a:r>
          </a:p>
          <a:p>
            <a:pPr eaLnBrk="1" hangingPunct="1">
              <a:buClr>
                <a:srgbClr val="CC0000"/>
              </a:buClr>
              <a:defRPr/>
            </a:pPr>
            <a:r>
              <a:rPr lang="en-US" altLang="en-US" sz="2200" dirty="0"/>
              <a:t>Huddles</a:t>
            </a:r>
          </a:p>
          <a:p>
            <a:pPr eaLnBrk="1" hangingPunct="1">
              <a:buClr>
                <a:srgbClr val="CC0000"/>
              </a:buClr>
              <a:defRPr/>
            </a:pPr>
            <a:r>
              <a:rPr lang="en-US" altLang="en-US" sz="2200" dirty="0"/>
              <a:t>Staff meetings</a:t>
            </a:r>
          </a:p>
          <a:p>
            <a:pPr eaLnBrk="1" hangingPunct="1">
              <a:buClr>
                <a:srgbClr val="CC0000"/>
              </a:buClr>
              <a:defRPr/>
            </a:pPr>
            <a:r>
              <a:rPr lang="en-US" altLang="en-US" sz="2200" dirty="0"/>
              <a:t>Trainings</a:t>
            </a:r>
          </a:p>
          <a:p>
            <a:pPr eaLnBrk="1" hangingPunct="1">
              <a:buClr>
                <a:srgbClr val="CC0000"/>
              </a:buClr>
              <a:defRPr/>
            </a:pPr>
            <a:r>
              <a:rPr lang="en-US" altLang="en-US" sz="2200" dirty="0"/>
              <a:t>Case conferences</a:t>
            </a:r>
          </a:p>
          <a:p>
            <a:pPr eaLnBrk="1" hangingPunct="1">
              <a:buClr>
                <a:srgbClr val="CC0000"/>
              </a:buClr>
              <a:defRPr/>
            </a:pPr>
            <a:r>
              <a:rPr lang="en-US" altLang="en-US" sz="2200" dirty="0"/>
              <a:t>Performance management</a:t>
            </a:r>
          </a:p>
          <a:p>
            <a:pPr eaLnBrk="1" hangingPunct="1">
              <a:buClr>
                <a:srgbClr val="CC0000"/>
              </a:buClr>
              <a:defRPr/>
            </a:pPr>
            <a:r>
              <a:rPr lang="en-US" altLang="en-US" sz="2200" dirty="0"/>
              <a:t>Administrative and clinical supervision of the CHW</a:t>
            </a:r>
          </a:p>
          <a:p>
            <a:pPr eaLnBrk="1" hangingPunct="1">
              <a:buClr>
                <a:srgbClr val="CC0000"/>
              </a:buClr>
              <a:defRPr/>
            </a:pPr>
            <a:r>
              <a:rPr lang="en-US" altLang="en-US" sz="2200" dirty="0"/>
              <a:t>Community meetings</a:t>
            </a:r>
          </a:p>
          <a:p>
            <a:pPr marL="0" indent="0" eaLnBrk="1" hangingPunct="1">
              <a:buClr>
                <a:srgbClr val="CC0000"/>
              </a:buClr>
              <a:buNone/>
              <a:defRPr/>
            </a:pPr>
            <a:endParaRPr lang="en-US" altLang="en-US" sz="2200" dirty="0"/>
          </a:p>
        </p:txBody>
      </p:sp>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a:defRPr/>
            </a:pPr>
            <a:r>
              <a:rPr lang="en-US" altLang="en-US" dirty="0"/>
              <a:t>Communication between Staff and CHWs</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1265370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a:defRPr/>
            </a:pPr>
            <a:r>
              <a:rPr lang="en-US" altLang="en-US" dirty="0"/>
              <a:t>Communication between Staff and CHWs</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Learning Objectives</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At the end of this unit, you will be able to:</a:t>
            </a:r>
          </a:p>
          <a:p>
            <a:pPr eaLnBrk="1" hangingPunct="1">
              <a:buClr>
                <a:srgbClr val="CC0000"/>
              </a:buClr>
              <a:defRPr/>
            </a:pPr>
            <a:r>
              <a:rPr lang="en-US" altLang="en-US" dirty="0"/>
              <a:t>Identify the different ways that people communicate and the factors that influence the quality of communication</a:t>
            </a:r>
          </a:p>
          <a:p>
            <a:pPr eaLnBrk="1" hangingPunct="1">
              <a:buClr>
                <a:srgbClr val="CC0000"/>
              </a:buClr>
              <a:defRPr/>
            </a:pPr>
            <a:r>
              <a:rPr lang="en-US" altLang="en-US" dirty="0"/>
              <a:t>Implement strategies to promote effective communication among a diverse staff</a:t>
            </a:r>
          </a:p>
          <a:p>
            <a:pPr eaLnBrk="1" hangingPunct="1">
              <a:buClr>
                <a:srgbClr val="CC0000"/>
              </a:buClr>
              <a:defRPr/>
            </a:pPr>
            <a:r>
              <a:rPr lang="en-US" altLang="en-US" dirty="0"/>
              <a:t>Promote cultural humility in the workplace</a:t>
            </a:r>
          </a:p>
          <a:p>
            <a:pPr eaLnBrk="1" hangingPunct="1">
              <a:buClr>
                <a:srgbClr val="CC0000"/>
              </a:buClr>
              <a:defRPr/>
            </a:pPr>
            <a:r>
              <a:rPr lang="en-US" altLang="en-US" dirty="0"/>
              <a:t>Use meetings to support communication among staff</a:t>
            </a:r>
          </a:p>
          <a:p>
            <a:pPr marL="0" indent="0" eaLnBrk="1" hangingPunct="1">
              <a:buClr>
                <a:srgbClr val="CC0000"/>
              </a:buClr>
              <a:buNone/>
              <a:defRPr/>
            </a:pPr>
            <a:endParaRPr lang="en-US" altLang="en-US" dirty="0"/>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Types of Communication</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sz="half" idx="1"/>
          </p:nvPr>
        </p:nvSpPr>
        <p:spPr/>
        <p:txBody>
          <a:bodyPr/>
          <a:lstStyle/>
          <a:p>
            <a:pPr eaLnBrk="1" hangingPunct="1">
              <a:buClr>
                <a:srgbClr val="CC0000"/>
              </a:buClr>
              <a:defRPr/>
            </a:pPr>
            <a:r>
              <a:rPr lang="en-US" altLang="en-US" dirty="0"/>
              <a:t>Self-talk</a:t>
            </a:r>
          </a:p>
          <a:p>
            <a:pPr eaLnBrk="1" hangingPunct="1">
              <a:buClr>
                <a:srgbClr val="CC0000"/>
              </a:buClr>
              <a:defRPr/>
            </a:pPr>
            <a:r>
              <a:rPr lang="en-US" altLang="en-US" dirty="0"/>
              <a:t>Social</a:t>
            </a:r>
          </a:p>
          <a:p>
            <a:pPr eaLnBrk="1" hangingPunct="1">
              <a:buClr>
                <a:srgbClr val="CC0000"/>
              </a:buClr>
              <a:defRPr/>
            </a:pPr>
            <a:r>
              <a:rPr lang="en-US" altLang="en-US" dirty="0"/>
              <a:t>Therapeutic</a:t>
            </a:r>
          </a:p>
          <a:p>
            <a:pPr eaLnBrk="1" hangingPunct="1">
              <a:buClr>
                <a:srgbClr val="CC0000"/>
              </a:buClr>
              <a:defRPr/>
            </a:pPr>
            <a:r>
              <a:rPr lang="en-US" altLang="en-US" dirty="0"/>
              <a:t>Professional</a:t>
            </a:r>
          </a:p>
          <a:p>
            <a:pPr eaLnBrk="1" hangingPunct="1">
              <a:buClr>
                <a:srgbClr val="CC0000"/>
              </a:buClr>
              <a:defRPr/>
            </a:pPr>
            <a:endParaRPr lang="en-US" altLang="en-US" sz="2000" dirty="0"/>
          </a:p>
          <a:p>
            <a:pPr eaLnBrk="1" hangingPunct="1">
              <a:buClr>
                <a:srgbClr val="CC0000"/>
              </a:buClr>
              <a:defRPr/>
            </a:pPr>
            <a:endParaRPr lang="en-US" altLang="en-US" sz="2000" dirty="0"/>
          </a:p>
          <a:p>
            <a:pPr marL="0" indent="0" eaLnBrk="1" hangingPunct="1">
              <a:buClr>
                <a:srgbClr val="CC0000"/>
              </a:buClr>
              <a:buNone/>
              <a:defRPr/>
            </a:pPr>
            <a:endParaRPr lang="en-US" altLang="en-US" sz="2000" dirty="0"/>
          </a:p>
        </p:txBody>
      </p:sp>
      <p:sp>
        <p:nvSpPr>
          <p:cNvPr id="2" name="Content Placeholder 1">
            <a:extLst>
              <a:ext uri="{FF2B5EF4-FFF2-40B4-BE49-F238E27FC236}">
                <a16:creationId xmlns:a16="http://schemas.microsoft.com/office/drawing/2014/main" xmlns="" id="{206C38C7-509E-4382-BFE7-1B25DB8DDD58}"/>
              </a:ext>
            </a:extLst>
          </p:cNvPr>
          <p:cNvSpPr>
            <a:spLocks noGrp="1"/>
          </p:cNvSpPr>
          <p:nvPr>
            <p:ph sz="half" idx="2"/>
          </p:nvPr>
        </p:nvSpPr>
        <p:spPr/>
        <p:txBody>
          <a:bodyPr/>
          <a:lstStyle/>
          <a:p>
            <a:pPr eaLnBrk="1" hangingPunct="1">
              <a:buClr>
                <a:srgbClr val="CC0000"/>
              </a:buClr>
              <a:defRPr/>
            </a:pPr>
            <a:r>
              <a:rPr lang="en-US" altLang="en-US" dirty="0"/>
              <a:t>With individuals</a:t>
            </a:r>
          </a:p>
          <a:p>
            <a:pPr lvl="1" eaLnBrk="1" hangingPunct="1">
              <a:buClr>
                <a:srgbClr val="CC0000"/>
              </a:buClr>
              <a:defRPr/>
            </a:pPr>
            <a:r>
              <a:rPr lang="en-US" altLang="en-US" sz="2400" dirty="0"/>
              <a:t>Patients</a:t>
            </a:r>
          </a:p>
          <a:p>
            <a:pPr lvl="1" eaLnBrk="1" hangingPunct="1">
              <a:buClr>
                <a:srgbClr val="CC0000"/>
              </a:buClr>
              <a:defRPr/>
            </a:pPr>
            <a:r>
              <a:rPr lang="en-US" altLang="en-US" sz="2400" dirty="0"/>
              <a:t>Other staff</a:t>
            </a:r>
            <a:br>
              <a:rPr lang="en-US" altLang="en-US" sz="2400" dirty="0"/>
            </a:br>
            <a:endParaRPr lang="en-US" altLang="en-US" sz="2400" dirty="0"/>
          </a:p>
          <a:p>
            <a:pPr eaLnBrk="1" hangingPunct="1">
              <a:buClr>
                <a:srgbClr val="CC0000"/>
              </a:buClr>
              <a:defRPr/>
            </a:pPr>
            <a:r>
              <a:rPr lang="en-US" altLang="en-US" dirty="0"/>
              <a:t>In groups</a:t>
            </a:r>
          </a:p>
          <a:p>
            <a:pPr lvl="1" eaLnBrk="1" hangingPunct="1">
              <a:buClr>
                <a:srgbClr val="CC0000"/>
              </a:buClr>
              <a:defRPr/>
            </a:pPr>
            <a:r>
              <a:rPr lang="en-US" altLang="en-US" sz="2400" dirty="0"/>
              <a:t>Team meeting </a:t>
            </a:r>
          </a:p>
          <a:p>
            <a:pPr lvl="1" eaLnBrk="1" hangingPunct="1">
              <a:buClr>
                <a:srgbClr val="CC0000"/>
              </a:buClr>
              <a:defRPr/>
            </a:pPr>
            <a:r>
              <a:rPr lang="en-US" altLang="en-US" sz="2400" dirty="0"/>
              <a:t>Community meetings</a:t>
            </a:r>
          </a:p>
          <a:p>
            <a:pPr lvl="1" eaLnBrk="1" hangingPunct="1">
              <a:buClr>
                <a:srgbClr val="CC0000"/>
              </a:buClr>
              <a:defRPr/>
            </a:pPr>
            <a:r>
              <a:rPr lang="en-US" altLang="en-US" sz="2400" dirty="0"/>
              <a:t>Presentations</a:t>
            </a:r>
            <a:endParaRPr lang="en-US" sz="2400" dirty="0"/>
          </a:p>
        </p:txBody>
      </p:sp>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a:defRPr/>
            </a:pPr>
            <a:r>
              <a:rPr lang="en-US" altLang="en-US" dirty="0"/>
              <a:t>Communication between Staff and CHWs</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4174672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How Do We Communicate?</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sz="half" idx="1"/>
          </p:nvPr>
        </p:nvSpPr>
        <p:spPr/>
        <p:txBody>
          <a:bodyPr/>
          <a:lstStyle/>
          <a:p>
            <a:pPr marL="0" indent="0" eaLnBrk="1" hangingPunct="1">
              <a:buClr>
                <a:srgbClr val="CC0000"/>
              </a:buClr>
              <a:buNone/>
              <a:defRPr/>
            </a:pPr>
            <a:r>
              <a:rPr lang="en-US" altLang="en-US" dirty="0"/>
              <a:t>Verbal</a:t>
            </a:r>
          </a:p>
          <a:p>
            <a:pPr eaLnBrk="1" hangingPunct="1">
              <a:buClr>
                <a:srgbClr val="CC0000"/>
              </a:buClr>
              <a:defRPr/>
            </a:pPr>
            <a:r>
              <a:rPr lang="en-US" altLang="en-US" sz="2000" dirty="0"/>
              <a:t>Face-to-face, phone, presentations</a:t>
            </a:r>
          </a:p>
          <a:p>
            <a:pPr eaLnBrk="1" hangingPunct="1">
              <a:buClr>
                <a:srgbClr val="CC0000"/>
              </a:buClr>
              <a:defRPr/>
            </a:pPr>
            <a:r>
              <a:rPr lang="en-US" altLang="en-US" sz="2000" dirty="0"/>
              <a:t>Tone of voice, pronunciation, choice of words</a:t>
            </a:r>
          </a:p>
          <a:p>
            <a:pPr eaLnBrk="1" hangingPunct="1">
              <a:buClr>
                <a:srgbClr val="CC0000"/>
              </a:buClr>
              <a:defRPr/>
            </a:pPr>
            <a:r>
              <a:rPr lang="en-US" altLang="en-US" sz="2000" dirty="0"/>
              <a:t>Succinct vs. elaborate</a:t>
            </a:r>
          </a:p>
          <a:p>
            <a:pPr eaLnBrk="1" hangingPunct="1">
              <a:buClr>
                <a:srgbClr val="CC0000"/>
              </a:buClr>
              <a:defRPr/>
            </a:pPr>
            <a:r>
              <a:rPr lang="en-US" altLang="en-US" sz="2000" dirty="0"/>
              <a:t>Implicit vs. Explicit </a:t>
            </a:r>
          </a:p>
          <a:p>
            <a:pPr eaLnBrk="1" hangingPunct="1">
              <a:buClr>
                <a:srgbClr val="CC0000"/>
              </a:buClr>
              <a:defRPr/>
            </a:pPr>
            <a:r>
              <a:rPr lang="en-US" altLang="en-US" sz="2000" dirty="0"/>
              <a:t>Style – passive, aggressive, passive-aggressive, assertive</a:t>
            </a:r>
          </a:p>
          <a:p>
            <a:pPr marL="0" indent="0" eaLnBrk="1" hangingPunct="1">
              <a:buClr>
                <a:srgbClr val="CC0000"/>
              </a:buClr>
              <a:buNone/>
              <a:defRPr/>
            </a:pPr>
            <a:endParaRPr lang="en-US" altLang="en-US" sz="2000" dirty="0"/>
          </a:p>
          <a:p>
            <a:pPr eaLnBrk="1" hangingPunct="1">
              <a:buClr>
                <a:srgbClr val="CC0000"/>
              </a:buClr>
              <a:defRPr/>
            </a:pPr>
            <a:endParaRPr lang="en-US" altLang="en-US" sz="2000" dirty="0"/>
          </a:p>
          <a:p>
            <a:pPr marL="0" indent="0" eaLnBrk="1" hangingPunct="1">
              <a:buClr>
                <a:srgbClr val="CC0000"/>
              </a:buClr>
              <a:buNone/>
              <a:defRPr/>
            </a:pPr>
            <a:endParaRPr lang="en-US" altLang="en-US" sz="2000" dirty="0"/>
          </a:p>
        </p:txBody>
      </p:sp>
      <p:sp>
        <p:nvSpPr>
          <p:cNvPr id="2" name="Content Placeholder 1">
            <a:extLst>
              <a:ext uri="{FF2B5EF4-FFF2-40B4-BE49-F238E27FC236}">
                <a16:creationId xmlns:a16="http://schemas.microsoft.com/office/drawing/2014/main" xmlns="" id="{206C38C7-509E-4382-BFE7-1B25DB8DDD58}"/>
              </a:ext>
            </a:extLst>
          </p:cNvPr>
          <p:cNvSpPr>
            <a:spLocks noGrp="1"/>
          </p:cNvSpPr>
          <p:nvPr>
            <p:ph sz="half" idx="2"/>
          </p:nvPr>
        </p:nvSpPr>
        <p:spPr/>
        <p:txBody>
          <a:bodyPr/>
          <a:lstStyle/>
          <a:p>
            <a:pPr marL="0" indent="0" eaLnBrk="1" hangingPunct="1">
              <a:buClr>
                <a:srgbClr val="CC0000"/>
              </a:buClr>
              <a:buNone/>
              <a:defRPr/>
            </a:pPr>
            <a:r>
              <a:rPr lang="en-US" altLang="en-US" dirty="0"/>
              <a:t>Body Language</a:t>
            </a:r>
          </a:p>
          <a:p>
            <a:pPr eaLnBrk="1" hangingPunct="1">
              <a:buClr>
                <a:srgbClr val="CC0000"/>
              </a:buClr>
              <a:defRPr/>
            </a:pPr>
            <a:r>
              <a:rPr lang="en-US" altLang="en-US" sz="2200" dirty="0"/>
              <a:t>Posture</a:t>
            </a:r>
          </a:p>
          <a:p>
            <a:pPr eaLnBrk="1" hangingPunct="1">
              <a:buClr>
                <a:srgbClr val="CC0000"/>
              </a:buClr>
              <a:defRPr/>
            </a:pPr>
            <a:r>
              <a:rPr lang="en-US" altLang="en-US" sz="2200" dirty="0"/>
              <a:t>Facial expressions</a:t>
            </a:r>
          </a:p>
          <a:p>
            <a:pPr eaLnBrk="1" hangingPunct="1">
              <a:buClr>
                <a:srgbClr val="CC0000"/>
              </a:buClr>
              <a:defRPr/>
            </a:pPr>
            <a:r>
              <a:rPr lang="en-US" altLang="en-US" sz="2200" dirty="0"/>
              <a:t>Hand gestures</a:t>
            </a:r>
          </a:p>
          <a:p>
            <a:pPr eaLnBrk="1" hangingPunct="1">
              <a:buClr>
                <a:srgbClr val="CC0000"/>
              </a:buClr>
              <a:defRPr/>
            </a:pPr>
            <a:r>
              <a:rPr lang="en-US" altLang="en-US" sz="2200" dirty="0"/>
              <a:t>Touch</a:t>
            </a:r>
          </a:p>
          <a:p>
            <a:pPr eaLnBrk="1" hangingPunct="1">
              <a:buClr>
                <a:srgbClr val="CC0000"/>
              </a:buClr>
              <a:defRPr/>
            </a:pPr>
            <a:r>
              <a:rPr lang="en-US" altLang="en-US" sz="2200" dirty="0"/>
              <a:t>Eye contact</a:t>
            </a:r>
          </a:p>
        </p:txBody>
      </p:sp>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a:defRPr/>
            </a:pPr>
            <a:r>
              <a:rPr lang="en-US" altLang="en-US" dirty="0"/>
              <a:t>Communication between Staff and CHWs</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2226325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What Influences Communication?</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sz="half" idx="1"/>
          </p:nvPr>
        </p:nvSpPr>
        <p:spPr/>
        <p:txBody>
          <a:bodyPr/>
          <a:lstStyle/>
          <a:p>
            <a:pPr eaLnBrk="1" hangingPunct="1">
              <a:buClr>
                <a:srgbClr val="CC0000"/>
              </a:buClr>
              <a:defRPr/>
            </a:pPr>
            <a:r>
              <a:rPr lang="en-US" altLang="en-US" dirty="0"/>
              <a:t>Culture</a:t>
            </a:r>
          </a:p>
          <a:p>
            <a:pPr eaLnBrk="1" hangingPunct="1">
              <a:buClr>
                <a:srgbClr val="CC0000"/>
              </a:buClr>
              <a:defRPr/>
            </a:pPr>
            <a:r>
              <a:rPr lang="en-US" altLang="en-US" dirty="0"/>
              <a:t>Power</a:t>
            </a:r>
          </a:p>
          <a:p>
            <a:pPr eaLnBrk="1" hangingPunct="1">
              <a:buClr>
                <a:srgbClr val="CC0000"/>
              </a:buClr>
              <a:defRPr/>
            </a:pPr>
            <a:r>
              <a:rPr lang="en-US" altLang="en-US" dirty="0"/>
              <a:t>Gender</a:t>
            </a:r>
          </a:p>
          <a:p>
            <a:pPr eaLnBrk="1" hangingPunct="1">
              <a:buClr>
                <a:srgbClr val="CC0000"/>
              </a:buClr>
              <a:defRPr/>
            </a:pPr>
            <a:r>
              <a:rPr lang="en-US" altLang="en-US" dirty="0"/>
              <a:t>Age</a:t>
            </a:r>
          </a:p>
          <a:p>
            <a:pPr eaLnBrk="1" hangingPunct="1">
              <a:buClr>
                <a:srgbClr val="CC0000"/>
              </a:buClr>
              <a:defRPr/>
            </a:pPr>
            <a:r>
              <a:rPr lang="en-US" altLang="en-US" dirty="0"/>
              <a:t>Education</a:t>
            </a:r>
          </a:p>
          <a:p>
            <a:pPr eaLnBrk="1" hangingPunct="1">
              <a:buClr>
                <a:srgbClr val="CC0000"/>
              </a:buClr>
              <a:defRPr/>
            </a:pPr>
            <a:r>
              <a:rPr lang="en-US" altLang="en-US" dirty="0"/>
              <a:t>Geography, accent</a:t>
            </a:r>
          </a:p>
        </p:txBody>
      </p:sp>
      <p:sp>
        <p:nvSpPr>
          <p:cNvPr id="2" name="Content Placeholder 1">
            <a:extLst>
              <a:ext uri="{FF2B5EF4-FFF2-40B4-BE49-F238E27FC236}">
                <a16:creationId xmlns:a16="http://schemas.microsoft.com/office/drawing/2014/main" xmlns="" id="{206C38C7-509E-4382-BFE7-1B25DB8DDD58}"/>
              </a:ext>
            </a:extLst>
          </p:cNvPr>
          <p:cNvSpPr>
            <a:spLocks noGrp="1"/>
          </p:cNvSpPr>
          <p:nvPr>
            <p:ph sz="half" idx="2"/>
          </p:nvPr>
        </p:nvSpPr>
        <p:spPr/>
        <p:txBody>
          <a:bodyPr/>
          <a:lstStyle/>
          <a:p>
            <a:pPr eaLnBrk="1" hangingPunct="1">
              <a:buClr>
                <a:srgbClr val="CC0000"/>
              </a:buClr>
              <a:defRPr/>
            </a:pPr>
            <a:r>
              <a:rPr lang="en-US" altLang="en-US" dirty="0"/>
              <a:t>Time</a:t>
            </a:r>
          </a:p>
          <a:p>
            <a:pPr eaLnBrk="1" hangingPunct="1">
              <a:buClr>
                <a:srgbClr val="CC0000"/>
              </a:buClr>
              <a:defRPr/>
            </a:pPr>
            <a:r>
              <a:rPr lang="en-US" altLang="en-US" dirty="0"/>
              <a:t>Attitude</a:t>
            </a:r>
          </a:p>
          <a:p>
            <a:pPr eaLnBrk="1" hangingPunct="1">
              <a:buClr>
                <a:srgbClr val="CC0000"/>
              </a:buClr>
              <a:defRPr/>
            </a:pPr>
            <a:r>
              <a:rPr lang="en-US" altLang="en-US" dirty="0"/>
              <a:t>Perceptions </a:t>
            </a:r>
          </a:p>
          <a:p>
            <a:pPr eaLnBrk="1" hangingPunct="1">
              <a:buClr>
                <a:srgbClr val="CC0000"/>
              </a:buClr>
              <a:defRPr/>
            </a:pPr>
            <a:r>
              <a:rPr lang="en-US" altLang="en-US" dirty="0"/>
              <a:t>Emotion</a:t>
            </a:r>
          </a:p>
          <a:p>
            <a:pPr eaLnBrk="1" hangingPunct="1">
              <a:buClr>
                <a:srgbClr val="CC0000"/>
              </a:buClr>
              <a:defRPr/>
            </a:pPr>
            <a:r>
              <a:rPr lang="en-US" altLang="en-US" dirty="0"/>
              <a:t>Self-esteem</a:t>
            </a:r>
          </a:p>
          <a:p>
            <a:pPr eaLnBrk="1" hangingPunct="1">
              <a:buClr>
                <a:srgbClr val="CC0000"/>
              </a:buClr>
              <a:defRPr/>
            </a:pPr>
            <a:r>
              <a:rPr lang="en-US" altLang="en-US" dirty="0"/>
              <a:t>Territoriality</a:t>
            </a:r>
          </a:p>
          <a:p>
            <a:pPr eaLnBrk="1" hangingPunct="1">
              <a:buClr>
                <a:srgbClr val="CC0000"/>
              </a:buClr>
              <a:defRPr/>
            </a:pPr>
            <a:r>
              <a:rPr lang="en-US" altLang="en-US" dirty="0"/>
              <a:t>Roles/relationships </a:t>
            </a:r>
          </a:p>
        </p:txBody>
      </p:sp>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a:defRPr/>
            </a:pPr>
            <a:r>
              <a:rPr lang="en-US" altLang="en-US" dirty="0"/>
              <a:t>Communication between Staff and CHWs</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4000696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What Do You Need to Communicate Effectively?</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idx="1"/>
          </p:nvPr>
        </p:nvSpPr>
        <p:spPr/>
        <p:txBody>
          <a:bodyPr/>
          <a:lstStyle/>
          <a:p>
            <a:pPr eaLnBrk="1" hangingPunct="1">
              <a:buClr>
                <a:srgbClr val="CC0000"/>
              </a:buClr>
              <a:defRPr/>
            </a:pPr>
            <a:r>
              <a:rPr lang="en-US" altLang="en-US" sz="2800" dirty="0"/>
              <a:t>Trust</a:t>
            </a:r>
          </a:p>
          <a:p>
            <a:pPr eaLnBrk="1" hangingPunct="1">
              <a:buClr>
                <a:srgbClr val="CC0000"/>
              </a:buClr>
              <a:defRPr/>
            </a:pPr>
            <a:r>
              <a:rPr lang="en-US" altLang="en-US" sz="2800" dirty="0"/>
              <a:t>Common language</a:t>
            </a:r>
          </a:p>
          <a:p>
            <a:pPr eaLnBrk="1" hangingPunct="1">
              <a:buClr>
                <a:srgbClr val="CC0000"/>
              </a:buClr>
              <a:defRPr/>
            </a:pPr>
            <a:r>
              <a:rPr lang="en-US" altLang="en-US" sz="2800" dirty="0"/>
              <a:t>Organizational culture</a:t>
            </a:r>
          </a:p>
          <a:p>
            <a:pPr eaLnBrk="1" hangingPunct="1">
              <a:buClr>
                <a:srgbClr val="CC0000"/>
              </a:buClr>
              <a:defRPr/>
            </a:pPr>
            <a:r>
              <a:rPr lang="en-US" altLang="en-US" sz="2800" dirty="0"/>
              <a:t>Cultural </a:t>
            </a:r>
            <a:r>
              <a:rPr lang="en-US" altLang="en-US" sz="2800" dirty="0" smtClean="0"/>
              <a:t>Humility</a:t>
            </a:r>
            <a:endParaRPr lang="en-US" altLang="en-US" sz="2800" dirty="0"/>
          </a:p>
        </p:txBody>
      </p:sp>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a:defRPr/>
            </a:pPr>
            <a:r>
              <a:rPr lang="en-US" altLang="en-US" dirty="0"/>
              <a:t>Communication between Staff and CHWs</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2537651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Cultural Humility</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idx="1"/>
          </p:nvPr>
        </p:nvSpPr>
        <p:spPr>
          <a:xfrm>
            <a:off x="538480" y="1451263"/>
            <a:ext cx="7924800" cy="3886200"/>
          </a:xfrm>
        </p:spPr>
        <p:txBody>
          <a:bodyPr/>
          <a:lstStyle/>
          <a:p>
            <a:pPr eaLnBrk="1" hangingPunct="1">
              <a:buClr>
                <a:srgbClr val="CC0000"/>
              </a:buClr>
              <a:defRPr/>
            </a:pPr>
            <a:r>
              <a:rPr lang="en-US" altLang="en-US" dirty="0"/>
              <a:t>To practice cultural humility is to maintain a willingness to suspend what you know, or what you think you know, about a person based on generalizations about their culture. </a:t>
            </a:r>
          </a:p>
          <a:p>
            <a:pPr marL="0" indent="0" eaLnBrk="1" hangingPunct="1">
              <a:buClr>
                <a:srgbClr val="CC0000"/>
              </a:buClr>
              <a:buNone/>
              <a:defRPr/>
            </a:pPr>
            <a:endParaRPr lang="en-US" altLang="en-US" dirty="0"/>
          </a:p>
          <a:p>
            <a:pPr eaLnBrk="1" hangingPunct="1">
              <a:buClr>
                <a:srgbClr val="CC0000"/>
              </a:buClr>
              <a:defRPr/>
            </a:pPr>
            <a:r>
              <a:rPr lang="en-US" altLang="en-US" dirty="0"/>
              <a:t>What you learn about another’s culture stems from being open to what they themselves have determined is their personal expression of their heritage and culture.</a:t>
            </a:r>
          </a:p>
        </p:txBody>
      </p:sp>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a:defRPr/>
            </a:pPr>
            <a:r>
              <a:rPr lang="en-US" altLang="en-US" dirty="0"/>
              <a:t>Communication between Staff and CHWs</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
        <p:nvSpPr>
          <p:cNvPr id="2" name="TextBox 1"/>
          <p:cNvSpPr txBox="1"/>
          <p:nvPr/>
        </p:nvSpPr>
        <p:spPr>
          <a:xfrm>
            <a:off x="467360" y="5194531"/>
            <a:ext cx="8067040" cy="523220"/>
          </a:xfrm>
          <a:prstGeom prst="rect">
            <a:avLst/>
          </a:prstGeom>
          <a:noFill/>
        </p:spPr>
        <p:txBody>
          <a:bodyPr wrap="square" rtlCol="0">
            <a:spAutoFit/>
          </a:bodyPr>
          <a:lstStyle/>
          <a:p>
            <a:r>
              <a:rPr lang="en-US" sz="1400" dirty="0"/>
              <a:t>Adapted from Craig </a:t>
            </a:r>
            <a:r>
              <a:rPr lang="en-US" sz="1400" dirty="0" err="1"/>
              <a:t>Moncho</a:t>
            </a:r>
            <a:r>
              <a:rPr lang="en-US" sz="1400" dirty="0"/>
              <a:t>, </a:t>
            </a:r>
            <a:r>
              <a:rPr lang="en-US" sz="1400" dirty="0" smtClean="0"/>
              <a:t>LMSW. https</a:t>
            </a:r>
            <a:r>
              <a:rPr lang="en-US" sz="1400" dirty="0"/>
              <a:t>://thesocialworkpractitioner.com/2013/08/19/cultural-humility-part-i-what-is-cultural-humility</a:t>
            </a:r>
            <a:r>
              <a:rPr lang="en-US" sz="1400" dirty="0" smtClean="0"/>
              <a:t>/</a:t>
            </a:r>
            <a:endParaRPr lang="en-US" sz="2000" dirty="0"/>
          </a:p>
        </p:txBody>
      </p:sp>
    </p:spTree>
    <p:extLst>
      <p:ext uri="{BB962C8B-B14F-4D97-AF65-F5344CB8AC3E}">
        <p14:creationId xmlns:p14="http://schemas.microsoft.com/office/powerpoint/2010/main" val="3234419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How Do Supervisors Promote Cultural Humility in the Workplace?</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idx="1"/>
          </p:nvPr>
        </p:nvSpPr>
        <p:spPr/>
        <p:txBody>
          <a:bodyPr/>
          <a:lstStyle/>
          <a:p>
            <a:pPr eaLnBrk="1" hangingPunct="1">
              <a:buClr>
                <a:srgbClr val="CC0000"/>
              </a:buClr>
              <a:defRPr/>
            </a:pPr>
            <a:r>
              <a:rPr lang="en-US" altLang="en-US" sz="2000" dirty="0"/>
              <a:t>Recognizing the power and influence of culture</a:t>
            </a:r>
          </a:p>
          <a:p>
            <a:pPr eaLnBrk="1" hangingPunct="1">
              <a:buClr>
                <a:srgbClr val="CC0000"/>
              </a:buClr>
              <a:defRPr/>
            </a:pPr>
            <a:r>
              <a:rPr lang="en-US" altLang="en-US" sz="2000" dirty="0"/>
              <a:t>Collecting resources on culturally diverse groups for your staff to use</a:t>
            </a:r>
          </a:p>
          <a:p>
            <a:pPr marL="571500" lvl="1" indent="-171450">
              <a:buFont typeface="Arial" panose="020B0604020202020204" pitchFamily="34" charset="0"/>
              <a:buChar char="•"/>
            </a:pPr>
            <a:r>
              <a:rPr lang="en-US" sz="2000" dirty="0"/>
              <a:t>Community Tool Box:  http://ctb.ku.edu/en/enhancing-cultural-competence</a:t>
            </a:r>
          </a:p>
          <a:p>
            <a:pPr marL="457200" lvl="1" indent="0">
              <a:buNone/>
            </a:pPr>
            <a:r>
              <a:rPr lang="en-US" sz="2000" dirty="0"/>
              <a:t>Promoting Cultural Humility in the Workplace: https://thesocialworkpractitioner.com/2013/08/26/cultural-humility-part-ii-promoting-cultural-humility-in-the-workplace</a:t>
            </a:r>
            <a:endParaRPr lang="en-US" altLang="en-US" sz="2000" dirty="0"/>
          </a:p>
          <a:p>
            <a:pPr eaLnBrk="1" hangingPunct="1">
              <a:buClr>
                <a:srgbClr val="CC0000"/>
              </a:buClr>
              <a:defRPr/>
            </a:pPr>
            <a:r>
              <a:rPr lang="en-US" altLang="en-US" sz="2000" dirty="0"/>
              <a:t>Allocating resources for leadership and staff development in the area of cultural awareness</a:t>
            </a:r>
          </a:p>
          <a:p>
            <a:pPr eaLnBrk="1" hangingPunct="1">
              <a:buClr>
                <a:srgbClr val="CC0000"/>
              </a:buClr>
              <a:defRPr/>
            </a:pPr>
            <a:r>
              <a:rPr lang="en-US" altLang="en-US" sz="2000" dirty="0"/>
              <a:t>Conducting a cultural self-identification in-service workshop</a:t>
            </a:r>
          </a:p>
          <a:p>
            <a:pPr eaLnBrk="1" hangingPunct="1">
              <a:buClr>
                <a:srgbClr val="CC0000"/>
              </a:buClr>
              <a:defRPr/>
            </a:pPr>
            <a:endParaRPr lang="en-US" altLang="en-US" sz="2000" dirty="0"/>
          </a:p>
        </p:txBody>
      </p:sp>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a:defRPr/>
            </a:pPr>
            <a:r>
              <a:rPr lang="en-US" altLang="en-US" dirty="0"/>
              <a:t>Communication between Staff and CHWs</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2228452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Cultural Self-Assessment</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idx="1"/>
          </p:nvPr>
        </p:nvSpPr>
        <p:spPr>
          <a:xfrm>
            <a:off x="557646" y="1451263"/>
            <a:ext cx="7924800" cy="3886200"/>
          </a:xfrm>
        </p:spPr>
        <p:txBody>
          <a:bodyPr/>
          <a:lstStyle/>
          <a:p>
            <a:pPr marL="0" indent="0" eaLnBrk="1" hangingPunct="1">
              <a:buClr>
                <a:srgbClr val="CC0000"/>
              </a:buClr>
              <a:buNone/>
              <a:defRPr/>
            </a:pPr>
            <a:r>
              <a:rPr lang="en-US" altLang="en-US" dirty="0"/>
              <a:t>Think of demographic questionnaires you have filled out in the past.   </a:t>
            </a:r>
          </a:p>
          <a:p>
            <a:pPr marL="457200" indent="-457200" eaLnBrk="1" hangingPunct="1">
              <a:buClr>
                <a:srgbClr val="CC0000"/>
              </a:buClr>
              <a:buFont typeface="+mj-lt"/>
              <a:buAutoNum type="arabicPeriod"/>
              <a:defRPr/>
            </a:pPr>
            <a:r>
              <a:rPr lang="en-US" altLang="en-US" dirty="0"/>
              <a:t>What “check boxes” would you choose on a questionnaire? (i.e. – White/Black, Male/Female, Other, etc.)</a:t>
            </a:r>
          </a:p>
          <a:p>
            <a:pPr marL="457200" indent="-457200" eaLnBrk="1" hangingPunct="1">
              <a:buClr>
                <a:srgbClr val="CC0000"/>
              </a:buClr>
              <a:buFont typeface="+mj-lt"/>
              <a:buAutoNum type="arabicPeriod"/>
              <a:defRPr/>
            </a:pPr>
            <a:r>
              <a:rPr lang="en-US" altLang="en-US" dirty="0"/>
              <a:t>What are some of the cultural qualities and or stereotypes ascribed to someone of your background?</a:t>
            </a:r>
          </a:p>
          <a:p>
            <a:pPr marL="457200" indent="-457200" eaLnBrk="1" hangingPunct="1">
              <a:buClr>
                <a:srgbClr val="CC0000"/>
              </a:buClr>
              <a:buFont typeface="+mj-lt"/>
              <a:buAutoNum type="arabicPeriod"/>
              <a:defRPr/>
            </a:pPr>
            <a:r>
              <a:rPr lang="en-US" altLang="en-US" dirty="0"/>
              <a:t>In what ways do you differ from those stereotypes?</a:t>
            </a:r>
          </a:p>
        </p:txBody>
      </p:sp>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a:defRPr/>
            </a:pPr>
            <a:r>
              <a:rPr lang="en-US" altLang="en-US" dirty="0"/>
              <a:t>Communication between Staff and CHWs</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1537382021"/>
      </p:ext>
    </p:extLst>
  </p:cSld>
  <p:clrMapOvr>
    <a:masterClrMapping/>
  </p:clrMapOvr>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10105</TotalTime>
  <Words>1355</Words>
  <Application>Microsoft Office PowerPoint</Application>
  <PresentationFormat>On-screen Show (4:3)</PresentationFormat>
  <Paragraphs>222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 Presentation</vt:lpstr>
      <vt:lpstr>Communication between Staff and CHWs</vt:lpstr>
      <vt:lpstr>Learning Objectives</vt:lpstr>
      <vt:lpstr>Types of Communication</vt:lpstr>
      <vt:lpstr>How Do We Communicate?</vt:lpstr>
      <vt:lpstr>What Influences Communication?</vt:lpstr>
      <vt:lpstr>What Do You Need to Communicate Effectively?</vt:lpstr>
      <vt:lpstr>Cultural Humility</vt:lpstr>
      <vt:lpstr>How Do Supervisors Promote Cultural Humility in the Workplace?</vt:lpstr>
      <vt:lpstr>Cultural Self-Assessment</vt:lpstr>
      <vt:lpstr>Using Meetings to Support Communication Among Staff</vt:lpstr>
      <vt:lpstr>Using Meetings to Support Communication Among Staff</vt:lpstr>
    </vt:vector>
  </TitlesOfParts>
  <Company>Boston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Communicating with Staff and CHWs</dc:title>
  <dc:creator>Rojo, Maria Campos</dc:creator>
  <cp:lastModifiedBy>Allyson Baughman</cp:lastModifiedBy>
  <cp:revision>52</cp:revision>
  <dcterms:created xsi:type="dcterms:W3CDTF">2018-09-18T14:09:53Z</dcterms:created>
  <dcterms:modified xsi:type="dcterms:W3CDTF">2020-01-21T00:35:41Z</dcterms:modified>
</cp:coreProperties>
</file>