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33"/>
  </p:notesMasterIdLst>
  <p:sldIdLst>
    <p:sldId id="256" r:id="rId2"/>
    <p:sldId id="443" r:id="rId3"/>
    <p:sldId id="445" r:id="rId4"/>
    <p:sldId id="444" r:id="rId5"/>
    <p:sldId id="447" r:id="rId6"/>
    <p:sldId id="450" r:id="rId7"/>
    <p:sldId id="452" r:id="rId8"/>
    <p:sldId id="453" r:id="rId9"/>
    <p:sldId id="454" r:id="rId10"/>
    <p:sldId id="455" r:id="rId11"/>
    <p:sldId id="456" r:id="rId12"/>
    <p:sldId id="457" r:id="rId13"/>
    <p:sldId id="459" r:id="rId14"/>
    <p:sldId id="460" r:id="rId15"/>
    <p:sldId id="461" r:id="rId16"/>
    <p:sldId id="462" r:id="rId17"/>
    <p:sldId id="463" r:id="rId18"/>
    <p:sldId id="464" r:id="rId19"/>
    <p:sldId id="465" r:id="rId20"/>
    <p:sldId id="466" r:id="rId21"/>
    <p:sldId id="451" r:id="rId22"/>
    <p:sldId id="467" r:id="rId23"/>
    <p:sldId id="468" r:id="rId24"/>
    <p:sldId id="470" r:id="rId25"/>
    <p:sldId id="469" r:id="rId26"/>
    <p:sldId id="471" r:id="rId27"/>
    <p:sldId id="448" r:id="rId28"/>
    <p:sldId id="449" r:id="rId29"/>
    <p:sldId id="332" r:id="rId30"/>
    <p:sldId id="446" r:id="rId31"/>
    <p:sldId id="331" r:id="rId32"/>
  </p:sldIdLst>
  <p:sldSz cx="9144000" cy="6858000" type="screen4x3"/>
  <p:notesSz cx="6950075" cy="9236075"/>
  <p:defaultTextStyle>
    <a:defPPr>
      <a:defRPr lang="en-US"/>
    </a:defPPr>
    <a:lvl1pPr algn="l" rtl="0" eaLnBrk="0" fontAlgn="base" hangingPunct="0">
      <a:spcBef>
        <a:spcPct val="0"/>
      </a:spcBef>
      <a:spcAft>
        <a:spcPct val="0"/>
      </a:spcAft>
      <a:defRPr sz="2400" kern="1200">
        <a:solidFill>
          <a:srgbClr val="0000CC"/>
        </a:solidFill>
        <a:latin typeface="Times" pitchFamily="18" charset="0"/>
        <a:ea typeface="+mn-ea"/>
        <a:cs typeface="+mn-cs"/>
      </a:defRPr>
    </a:lvl1pPr>
    <a:lvl2pPr marL="457200" algn="l" rtl="0" eaLnBrk="0" fontAlgn="base" hangingPunct="0">
      <a:spcBef>
        <a:spcPct val="0"/>
      </a:spcBef>
      <a:spcAft>
        <a:spcPct val="0"/>
      </a:spcAft>
      <a:defRPr sz="2400" kern="1200">
        <a:solidFill>
          <a:srgbClr val="0000CC"/>
        </a:solidFill>
        <a:latin typeface="Times" pitchFamily="18" charset="0"/>
        <a:ea typeface="+mn-ea"/>
        <a:cs typeface="+mn-cs"/>
      </a:defRPr>
    </a:lvl2pPr>
    <a:lvl3pPr marL="914400" algn="l" rtl="0" eaLnBrk="0" fontAlgn="base" hangingPunct="0">
      <a:spcBef>
        <a:spcPct val="0"/>
      </a:spcBef>
      <a:spcAft>
        <a:spcPct val="0"/>
      </a:spcAft>
      <a:defRPr sz="2400" kern="1200">
        <a:solidFill>
          <a:srgbClr val="0000CC"/>
        </a:solidFill>
        <a:latin typeface="Times" pitchFamily="18" charset="0"/>
        <a:ea typeface="+mn-ea"/>
        <a:cs typeface="+mn-cs"/>
      </a:defRPr>
    </a:lvl3pPr>
    <a:lvl4pPr marL="1371600" algn="l" rtl="0" eaLnBrk="0" fontAlgn="base" hangingPunct="0">
      <a:spcBef>
        <a:spcPct val="0"/>
      </a:spcBef>
      <a:spcAft>
        <a:spcPct val="0"/>
      </a:spcAft>
      <a:defRPr sz="2400" kern="1200">
        <a:solidFill>
          <a:srgbClr val="0000CC"/>
        </a:solidFill>
        <a:latin typeface="Times" pitchFamily="18" charset="0"/>
        <a:ea typeface="+mn-ea"/>
        <a:cs typeface="+mn-cs"/>
      </a:defRPr>
    </a:lvl4pPr>
    <a:lvl5pPr marL="1828800" algn="l" rtl="0" eaLnBrk="0" fontAlgn="base" hangingPunct="0">
      <a:spcBef>
        <a:spcPct val="0"/>
      </a:spcBef>
      <a:spcAft>
        <a:spcPct val="0"/>
      </a:spcAft>
      <a:defRPr sz="2400" kern="1200">
        <a:solidFill>
          <a:srgbClr val="0000CC"/>
        </a:solidFill>
        <a:latin typeface="Times" pitchFamily="18" charset="0"/>
        <a:ea typeface="+mn-ea"/>
        <a:cs typeface="+mn-cs"/>
      </a:defRPr>
    </a:lvl5pPr>
    <a:lvl6pPr marL="2286000" algn="l" defTabSz="914400" rtl="0" eaLnBrk="1" latinLnBrk="0" hangingPunct="1">
      <a:defRPr sz="2400" kern="1200">
        <a:solidFill>
          <a:srgbClr val="0000CC"/>
        </a:solidFill>
        <a:latin typeface="Times" pitchFamily="18" charset="0"/>
        <a:ea typeface="+mn-ea"/>
        <a:cs typeface="+mn-cs"/>
      </a:defRPr>
    </a:lvl6pPr>
    <a:lvl7pPr marL="2743200" algn="l" defTabSz="914400" rtl="0" eaLnBrk="1" latinLnBrk="0" hangingPunct="1">
      <a:defRPr sz="2400" kern="1200">
        <a:solidFill>
          <a:srgbClr val="0000CC"/>
        </a:solidFill>
        <a:latin typeface="Times" pitchFamily="18" charset="0"/>
        <a:ea typeface="+mn-ea"/>
        <a:cs typeface="+mn-cs"/>
      </a:defRPr>
    </a:lvl7pPr>
    <a:lvl8pPr marL="3200400" algn="l" defTabSz="914400" rtl="0" eaLnBrk="1" latinLnBrk="0" hangingPunct="1">
      <a:defRPr sz="2400" kern="1200">
        <a:solidFill>
          <a:srgbClr val="0000CC"/>
        </a:solidFill>
        <a:latin typeface="Times" pitchFamily="18" charset="0"/>
        <a:ea typeface="+mn-ea"/>
        <a:cs typeface="+mn-cs"/>
      </a:defRPr>
    </a:lvl8pPr>
    <a:lvl9pPr marL="3657600" algn="l" defTabSz="914400" rtl="0" eaLnBrk="1" latinLnBrk="0" hangingPunct="1">
      <a:defRPr sz="2400" kern="1200">
        <a:solidFill>
          <a:srgbClr val="0000CC"/>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05CD0"/>
    <a:srgbClr val="4F2683"/>
    <a:srgbClr val="FFCCFF"/>
    <a:srgbClr val="66CCFF"/>
    <a:srgbClr val="CCECFF"/>
    <a:srgbClr val="CCCCFF"/>
    <a:srgbClr val="0000CC"/>
    <a:srgbClr val="75C4FF"/>
    <a:srgbClr val="21A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6323" autoAdjust="0"/>
  </p:normalViewPr>
  <p:slideViewPr>
    <p:cSldViewPr>
      <p:cViewPr>
        <p:scale>
          <a:sx n="60" d="100"/>
          <a:sy n="60" d="100"/>
        </p:scale>
        <p:origin x="-1338" y="-174"/>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10" d="100"/>
        <a:sy n="110" d="100"/>
      </p:scale>
      <p:origin x="0" y="34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a:solidFill>
                  <a:schemeClr val="tx1"/>
                </a:solidFill>
              </a:defRPr>
            </a:lvl1pPr>
          </a:lstStyle>
          <a:p>
            <a:pPr>
              <a:defRPr/>
            </a:pPr>
            <a:endParaRPr lang="en-US"/>
          </a:p>
        </p:txBody>
      </p:sp>
      <p:sp>
        <p:nvSpPr>
          <p:cNvPr id="9219" name="Rectangle 3"/>
          <p:cNvSpPr>
            <a:spLocks noGrp="1" noChangeArrowheads="1"/>
          </p:cNvSpPr>
          <p:nvPr>
            <p:ph type="dt" idx="1"/>
          </p:nvPr>
        </p:nvSpPr>
        <p:spPr bwMode="auto">
          <a:xfrm>
            <a:off x="3938588" y="0"/>
            <a:ext cx="3011487"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27100" y="4387850"/>
            <a:ext cx="5095875" cy="4156075"/>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774113"/>
            <a:ext cx="3011488" cy="461962"/>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a:solidFill>
                  <a:schemeClr val="tx1"/>
                </a:solidFill>
              </a:defRPr>
            </a:lvl1pPr>
          </a:lstStyle>
          <a:p>
            <a:pPr>
              <a:defRPr/>
            </a:pPr>
            <a:endParaRPr lang="en-US"/>
          </a:p>
        </p:txBody>
      </p:sp>
      <p:sp>
        <p:nvSpPr>
          <p:cNvPr id="9223" name="Rectangle 7"/>
          <p:cNvSpPr>
            <a:spLocks noGrp="1" noChangeArrowheads="1"/>
          </p:cNvSpPr>
          <p:nvPr>
            <p:ph type="sldNum" sz="quarter" idx="5"/>
          </p:nvPr>
        </p:nvSpPr>
        <p:spPr bwMode="auto">
          <a:xfrm>
            <a:off x="3938588" y="8774113"/>
            <a:ext cx="3011487" cy="461962"/>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a:solidFill>
                  <a:schemeClr val="tx1"/>
                </a:solidFill>
              </a:defRPr>
            </a:lvl1pPr>
          </a:lstStyle>
          <a:p>
            <a:pPr>
              <a:defRPr/>
            </a:pPr>
            <a:fld id="{45D5F379-6129-4A8C-8ADD-A1F130DDE28A}" type="slidenum">
              <a:rPr lang="en-US"/>
              <a:pPr>
                <a:defRPr/>
              </a:pPr>
              <a:t>‹#›</a:t>
            </a:fld>
            <a:endParaRPr lang="en-US"/>
          </a:p>
        </p:txBody>
      </p:sp>
    </p:spTree>
    <p:extLst>
      <p:ext uri="{BB962C8B-B14F-4D97-AF65-F5344CB8AC3E}">
        <p14:creationId xmlns:p14="http://schemas.microsoft.com/office/powerpoint/2010/main" val="1366172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z="1000" dirty="0" smtClean="0">
              <a:latin typeface="Arial" pitchFamily="34" charset="0"/>
              <a:ea typeface="Verdana" pitchFamily="34" charset="0"/>
              <a:cs typeface="Arial" pitchFamily="34" charset="0"/>
            </a:endParaRPr>
          </a:p>
        </p:txBody>
      </p:sp>
      <p:sp>
        <p:nvSpPr>
          <p:cNvPr id="33796" name="Slide Number Placeholder 3"/>
          <p:cNvSpPr>
            <a:spLocks noGrp="1"/>
          </p:cNvSpPr>
          <p:nvPr>
            <p:ph type="sldNum" sz="quarter" idx="5"/>
          </p:nvPr>
        </p:nvSpPr>
        <p:spPr>
          <a:noFill/>
        </p:spPr>
        <p:txBody>
          <a:bodyPr/>
          <a:lstStyle/>
          <a:p>
            <a:fld id="{0C0472CC-6C38-431A-9582-BDB6EDA14CEF}"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dirty="0" smtClean="0"/>
          </a:p>
        </p:txBody>
      </p:sp>
      <p:sp>
        <p:nvSpPr>
          <p:cNvPr id="56324" name="Slide Number Placeholder 3"/>
          <p:cNvSpPr>
            <a:spLocks noGrp="1"/>
          </p:cNvSpPr>
          <p:nvPr>
            <p:ph type="sldNum" sz="quarter" idx="5"/>
          </p:nvPr>
        </p:nvSpPr>
        <p:spPr>
          <a:noFill/>
        </p:spPr>
        <p:txBody>
          <a:bodyPr/>
          <a:lstStyle/>
          <a:p>
            <a:fld id="{8DB35B89-7658-4889-835A-708719528461}"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dirty="0" smtClean="0"/>
          </a:p>
        </p:txBody>
      </p:sp>
      <p:sp>
        <p:nvSpPr>
          <p:cNvPr id="62468" name="Slide Number Placeholder 3"/>
          <p:cNvSpPr>
            <a:spLocks noGrp="1"/>
          </p:cNvSpPr>
          <p:nvPr>
            <p:ph type="sldNum" sz="quarter" idx="5"/>
          </p:nvPr>
        </p:nvSpPr>
        <p:spPr>
          <a:noFill/>
        </p:spPr>
        <p:txBody>
          <a:bodyPr/>
          <a:lstStyle/>
          <a:p>
            <a:fld id="{791D85E2-C4B7-4D68-B803-B36852488641}" type="slidenum">
              <a:rPr lang="en-US" smtClean="0"/>
              <a:pPr/>
              <a:t>31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p:cNvPicPr>
            <a:picLocks noChangeAspect="1" noChangeArrowheads="1"/>
          </p:cNvPicPr>
          <p:nvPr userDrawn="1"/>
        </p:nvPicPr>
        <p:blipFill>
          <a:blip r:embed="rId2" cstate="print"/>
          <a:srcRect/>
          <a:stretch>
            <a:fillRect/>
          </a:stretch>
        </p:blipFill>
        <p:spPr bwMode="auto">
          <a:xfrm>
            <a:off x="3175" y="0"/>
            <a:ext cx="9137650" cy="6858000"/>
          </a:xfrm>
          <a:prstGeom prst="rect">
            <a:avLst/>
          </a:prstGeom>
          <a:noFill/>
          <a:ln w="9525">
            <a:noFill/>
            <a:miter lim="800000"/>
            <a:headEnd/>
            <a:tailEnd/>
          </a:ln>
        </p:spPr>
      </p:pic>
      <p:sp>
        <p:nvSpPr>
          <p:cNvPr id="5123" name="Rectangle 3"/>
          <p:cNvSpPr>
            <a:spLocks noGrp="1" noChangeArrowheads="1"/>
          </p:cNvSpPr>
          <p:nvPr>
            <p:ph type="ctrTitle"/>
          </p:nvPr>
        </p:nvSpPr>
        <p:spPr>
          <a:xfrm>
            <a:off x="381000" y="2971800"/>
            <a:ext cx="8305800" cy="1371600"/>
          </a:xfrm>
        </p:spPr>
        <p:txBody>
          <a:bodyPr/>
          <a:lstStyle>
            <a:lvl1pPr algn="l">
              <a:defRPr sz="3600" i="1">
                <a:solidFill>
                  <a:schemeClr val="bg1"/>
                </a:solidFill>
                <a:effectLst>
                  <a:outerShdw blurRad="38100" dist="38100" dir="2700000" algn="tl">
                    <a:srgbClr val="000000">
                      <a:alpha val="43137"/>
                    </a:srgbClr>
                  </a:outerShdw>
                </a:effectLst>
              </a:defRPr>
            </a:lvl1pPr>
          </a:lstStyle>
          <a:p>
            <a:r>
              <a:rPr lang="en-US" dirty="0"/>
              <a:t>Click to edit Master title style</a:t>
            </a:r>
          </a:p>
        </p:txBody>
      </p:sp>
      <p:sp>
        <p:nvSpPr>
          <p:cNvPr id="5124" name="Rectangle 4"/>
          <p:cNvSpPr>
            <a:spLocks noGrp="1" noChangeArrowheads="1"/>
          </p:cNvSpPr>
          <p:nvPr>
            <p:ph type="subTitle" idx="1"/>
          </p:nvPr>
        </p:nvSpPr>
        <p:spPr>
          <a:xfrm>
            <a:off x="381000" y="4343400"/>
            <a:ext cx="8305800" cy="1143000"/>
          </a:xfrm>
        </p:spPr>
        <p:txBody>
          <a:bodyPr/>
          <a:lstStyle>
            <a:lvl1pPr marL="0" indent="0" algn="l">
              <a:buFontTx/>
              <a:buNone/>
              <a:defRPr sz="2000" b="0" baseline="0">
                <a:solidFill>
                  <a:schemeClr val="bg1"/>
                </a:solidFill>
              </a:defRPr>
            </a:lvl1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2906713"/>
            <a:ext cx="8610600" cy="1500187"/>
          </a:xfrm>
        </p:spPr>
        <p:txBody>
          <a:bodyPr anchor="ctr"/>
          <a:lstStyle>
            <a:lvl1pPr marL="0" indent="0" algn="ctr">
              <a:buNone/>
              <a:defRPr sz="3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a:p>
        </p:txBody>
      </p:sp>
      <p:sp>
        <p:nvSpPr>
          <p:cNvPr id="4"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endParaRPr lang="en-US"/>
          </a:p>
        </p:txBody>
      </p:sp>
      <p:sp>
        <p:nvSpPr>
          <p:cNvPr id="5" name="Slide Number Placeholder 22"/>
          <p:cNvSpPr>
            <a:spLocks noGrp="1"/>
          </p:cNvSpPr>
          <p:nvPr>
            <p:ph type="sldNum" sz="quarter" idx="12"/>
          </p:nvPr>
        </p:nvSpPr>
        <p:spPr>
          <a:xfrm>
            <a:off x="0" y="1271588"/>
            <a:ext cx="533400" cy="244475"/>
          </a:xfrm>
          <a:prstGeom prst="rect">
            <a:avLst/>
          </a:prstGeom>
        </p:spPr>
        <p:txBody>
          <a:bodyPr/>
          <a:lstStyle>
            <a:lvl1pPr>
              <a:defRPr/>
            </a:lvl1pPr>
          </a:lstStyle>
          <a:p>
            <a:pPr>
              <a:defRPr/>
            </a:pPr>
            <a:fld id="{6623EE85-81D4-404A-B730-9B55BE8F478E}" type="slidenum">
              <a:rPr lang="en-US"/>
              <a:pPr>
                <a:defRPr/>
              </a:pPr>
              <a:t>‹#›</a:t>
            </a:fld>
            <a:endParaRPr lang="en-US"/>
          </a:p>
        </p:txBody>
      </p:sp>
    </p:spTree>
    <p:extLst>
      <p:ext uri="{BB962C8B-B14F-4D97-AF65-F5344CB8AC3E}">
        <p14:creationId xmlns:p14="http://schemas.microsoft.com/office/powerpoint/2010/main" val="11026854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14"/>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048000" y="457200"/>
            <a:ext cx="5623034"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381000" y="1447800"/>
            <a:ext cx="8305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1" r:id="rId1"/>
    <p:sldLayoutId id="2147483709" r:id="rId2"/>
    <p:sldLayoutId id="2147483710" r:id="rId3"/>
    <p:sldLayoutId id="2147483713"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2600" b="1">
          <a:solidFill>
            <a:schemeClr val="bg1"/>
          </a:solidFill>
          <a:latin typeface="+mj-lt"/>
          <a:ea typeface="+mj-ea"/>
          <a:cs typeface="+mj-cs"/>
        </a:defRPr>
      </a:lvl1pPr>
      <a:lvl2pPr algn="l" rtl="0" eaLnBrk="0" fontAlgn="base" hangingPunct="0">
        <a:spcBef>
          <a:spcPct val="0"/>
        </a:spcBef>
        <a:spcAft>
          <a:spcPct val="0"/>
        </a:spcAft>
        <a:defRPr sz="2600" b="1">
          <a:solidFill>
            <a:schemeClr val="bg1"/>
          </a:solidFill>
          <a:latin typeface="Arial" charset="0"/>
        </a:defRPr>
      </a:lvl2pPr>
      <a:lvl3pPr algn="l" rtl="0" eaLnBrk="0" fontAlgn="base" hangingPunct="0">
        <a:spcBef>
          <a:spcPct val="0"/>
        </a:spcBef>
        <a:spcAft>
          <a:spcPct val="0"/>
        </a:spcAft>
        <a:defRPr sz="2600" b="1">
          <a:solidFill>
            <a:schemeClr val="bg1"/>
          </a:solidFill>
          <a:latin typeface="Arial" charset="0"/>
        </a:defRPr>
      </a:lvl3pPr>
      <a:lvl4pPr algn="l" rtl="0" eaLnBrk="0" fontAlgn="base" hangingPunct="0">
        <a:spcBef>
          <a:spcPct val="0"/>
        </a:spcBef>
        <a:spcAft>
          <a:spcPct val="0"/>
        </a:spcAft>
        <a:defRPr sz="2600" b="1">
          <a:solidFill>
            <a:schemeClr val="bg1"/>
          </a:solidFill>
          <a:latin typeface="Arial" charset="0"/>
        </a:defRPr>
      </a:lvl4pPr>
      <a:lvl5pPr algn="l" rtl="0" eaLnBrk="0" fontAlgn="base" hangingPunct="0">
        <a:spcBef>
          <a:spcPct val="0"/>
        </a:spcBef>
        <a:spcAft>
          <a:spcPct val="0"/>
        </a:spcAft>
        <a:defRPr sz="2600" b="1">
          <a:solidFill>
            <a:schemeClr val="bg1"/>
          </a:solidFill>
          <a:latin typeface="Arial" charset="0"/>
        </a:defRPr>
      </a:lvl5pPr>
      <a:lvl6pPr marL="457200" algn="l" rtl="0" fontAlgn="base">
        <a:spcBef>
          <a:spcPct val="0"/>
        </a:spcBef>
        <a:spcAft>
          <a:spcPct val="0"/>
        </a:spcAft>
        <a:defRPr sz="2000" b="1">
          <a:solidFill>
            <a:schemeClr val="accent2"/>
          </a:solidFill>
          <a:latin typeface="Arial" charset="0"/>
        </a:defRPr>
      </a:lvl6pPr>
      <a:lvl7pPr marL="914400" algn="l" rtl="0" fontAlgn="base">
        <a:spcBef>
          <a:spcPct val="0"/>
        </a:spcBef>
        <a:spcAft>
          <a:spcPct val="0"/>
        </a:spcAft>
        <a:defRPr sz="2000" b="1">
          <a:solidFill>
            <a:schemeClr val="accent2"/>
          </a:solidFill>
          <a:latin typeface="Arial" charset="0"/>
        </a:defRPr>
      </a:lvl7pPr>
      <a:lvl8pPr marL="1371600" algn="l" rtl="0" fontAlgn="base">
        <a:spcBef>
          <a:spcPct val="0"/>
        </a:spcBef>
        <a:spcAft>
          <a:spcPct val="0"/>
        </a:spcAft>
        <a:defRPr sz="2000" b="1">
          <a:solidFill>
            <a:schemeClr val="accent2"/>
          </a:solidFill>
          <a:latin typeface="Arial" charset="0"/>
        </a:defRPr>
      </a:lvl8pPr>
      <a:lvl9pPr marL="1828800" algn="l" rtl="0" fontAlgn="base">
        <a:spcBef>
          <a:spcPct val="0"/>
        </a:spcBef>
        <a:spcAft>
          <a:spcPct val="0"/>
        </a:spcAft>
        <a:defRPr sz="2000" b="1">
          <a:solidFill>
            <a:schemeClr val="accent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400" b="1">
          <a:solidFill>
            <a:srgbClr val="0070C0"/>
          </a:solidFill>
          <a:latin typeface="+mn-lt"/>
          <a:ea typeface="+mn-ea"/>
          <a:cs typeface="+mn-cs"/>
        </a:defRPr>
      </a:lvl1pPr>
      <a:lvl2pPr marL="798513" indent="-341313" algn="l" rtl="0" eaLnBrk="0" fontAlgn="base" hangingPunct="0">
        <a:spcBef>
          <a:spcPct val="20000"/>
        </a:spcBef>
        <a:spcAft>
          <a:spcPct val="0"/>
        </a:spcAft>
        <a:buChar char="–"/>
        <a:defRPr sz="2400">
          <a:solidFill>
            <a:srgbClr val="4F2683"/>
          </a:solidFill>
          <a:latin typeface="+mn-lt"/>
        </a:defRPr>
      </a:lvl2pPr>
      <a:lvl3pPr marL="1262063" indent="-347663" algn="l" rtl="0" eaLnBrk="0" fontAlgn="base" hangingPunct="0">
        <a:spcBef>
          <a:spcPct val="20000"/>
        </a:spcBef>
        <a:spcAft>
          <a:spcPct val="0"/>
        </a:spcAft>
        <a:buFont typeface="Wingdings" pitchFamily="2" charset="2"/>
        <a:buChar char="§"/>
        <a:defRPr sz="2400">
          <a:solidFill>
            <a:srgbClr val="0070C0"/>
          </a:solidFill>
          <a:latin typeface="+mn-lt"/>
        </a:defRPr>
      </a:lvl3pPr>
      <a:lvl4pPr marL="1712913" indent="-341313" algn="l" rtl="0" eaLnBrk="0" fontAlgn="base" hangingPunct="0">
        <a:spcBef>
          <a:spcPct val="20000"/>
        </a:spcBef>
        <a:spcAft>
          <a:spcPct val="0"/>
        </a:spcAft>
        <a:buChar char="–"/>
        <a:defRPr sz="2400">
          <a:solidFill>
            <a:srgbClr val="4F2683"/>
          </a:solidFill>
          <a:latin typeface="+mn-lt"/>
        </a:defRPr>
      </a:lvl4pPr>
      <a:lvl5pPr marL="2176463" indent="-347663" algn="l" rtl="0" eaLnBrk="0" fontAlgn="base" hangingPunct="0">
        <a:spcBef>
          <a:spcPct val="20000"/>
        </a:spcBef>
        <a:spcAft>
          <a:spcPct val="0"/>
        </a:spcAft>
        <a:buFont typeface="Wingdings" pitchFamily="2" charset="2"/>
        <a:buChar char="§"/>
        <a:defRPr sz="2400">
          <a:solidFill>
            <a:srgbClr val="0070C0"/>
          </a:solidFill>
          <a:latin typeface="+mn-lt"/>
        </a:defRPr>
      </a:lvl5pPr>
      <a:lvl6pPr marL="2514600" indent="-228600" algn="l" rtl="0" fontAlgn="base">
        <a:spcBef>
          <a:spcPct val="20000"/>
        </a:spcBef>
        <a:spcAft>
          <a:spcPct val="0"/>
        </a:spcAft>
        <a:buChar char="»"/>
        <a:defRPr>
          <a:solidFill>
            <a:srgbClr val="333333"/>
          </a:solidFill>
          <a:latin typeface="+mn-lt"/>
        </a:defRPr>
      </a:lvl6pPr>
      <a:lvl7pPr marL="2971800" indent="-228600" algn="l" rtl="0" fontAlgn="base">
        <a:spcBef>
          <a:spcPct val="20000"/>
        </a:spcBef>
        <a:spcAft>
          <a:spcPct val="0"/>
        </a:spcAft>
        <a:buChar char="»"/>
        <a:defRPr>
          <a:solidFill>
            <a:srgbClr val="333333"/>
          </a:solidFill>
          <a:latin typeface="+mn-lt"/>
        </a:defRPr>
      </a:lvl7pPr>
      <a:lvl8pPr marL="3429000" indent="-228600" algn="l" rtl="0" fontAlgn="base">
        <a:spcBef>
          <a:spcPct val="20000"/>
        </a:spcBef>
        <a:spcAft>
          <a:spcPct val="0"/>
        </a:spcAft>
        <a:buChar char="»"/>
        <a:defRPr>
          <a:solidFill>
            <a:srgbClr val="333333"/>
          </a:solidFill>
          <a:latin typeface="+mn-lt"/>
        </a:defRPr>
      </a:lvl8pPr>
      <a:lvl9pPr marL="3886200" indent="-228600" algn="l" rtl="0" fontAlgn="base">
        <a:spcBef>
          <a:spcPct val="20000"/>
        </a:spcBef>
        <a:spcAft>
          <a:spcPct val="0"/>
        </a:spcAft>
        <a:buChar char="»"/>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pesgce.com/RyanWhite2012"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bpund@NASTAD.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nastad.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eaLnBrk="1" hangingPunct="1">
              <a:defRPr/>
            </a:pPr>
            <a:r>
              <a:rPr lang="en-US" sz="3200" dirty="0" smtClean="0">
                <a:effectLst/>
              </a:rPr>
              <a:t>Financial Forecasting: Projecting Costs and Need for ADAP</a:t>
            </a:r>
            <a:endParaRPr lang="en-US" sz="3200" b="0" i="0" dirty="0" smtClean="0"/>
          </a:p>
        </p:txBody>
      </p:sp>
      <p:sp>
        <p:nvSpPr>
          <p:cNvPr id="3075" name="Subtitle 5"/>
          <p:cNvSpPr>
            <a:spLocks noGrp="1"/>
          </p:cNvSpPr>
          <p:nvPr>
            <p:ph type="subTitle" idx="1"/>
          </p:nvPr>
        </p:nvSpPr>
        <p:spPr/>
        <p:txBody>
          <a:bodyPr/>
          <a:lstStyle/>
          <a:p>
            <a:pPr eaLnBrk="1" hangingPunct="1">
              <a:spcBef>
                <a:spcPct val="0"/>
              </a:spcBef>
            </a:pPr>
            <a:r>
              <a:rPr lang="en-US" dirty="0" smtClean="0"/>
              <a:t>Britten Pund</a:t>
            </a:r>
          </a:p>
          <a:p>
            <a:pPr eaLnBrk="1" hangingPunct="1">
              <a:spcBef>
                <a:spcPct val="0"/>
              </a:spcBef>
            </a:pPr>
            <a:r>
              <a:rPr lang="en-US" dirty="0" smtClean="0"/>
              <a:t>National Alliance of State &amp; Territorial AIDS Directors</a:t>
            </a:r>
          </a:p>
          <a:p>
            <a:pPr eaLnBrk="1" hangingPunct="1">
              <a:spcBef>
                <a:spcPct val="0"/>
              </a:spcBef>
            </a:pPr>
            <a:r>
              <a:rPr lang="en-US" dirty="0" smtClean="0"/>
              <a:t>November 27, 2012</a:t>
            </a:r>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Financial Forecasting </a:t>
            </a:r>
            <a:br>
              <a:rPr lang="en-US" dirty="0" smtClean="0"/>
            </a:br>
            <a:r>
              <a:rPr lang="en-US" dirty="0" smtClean="0"/>
              <a:t>for ADAP</a:t>
            </a:r>
            <a:endParaRPr lang="en-US" dirty="0"/>
          </a:p>
        </p:txBody>
      </p:sp>
      <p:sp>
        <p:nvSpPr>
          <p:cNvPr id="3" name="Content Placeholder 2"/>
          <p:cNvSpPr>
            <a:spLocks noGrp="1"/>
          </p:cNvSpPr>
          <p:nvPr>
            <p:ph idx="1"/>
          </p:nvPr>
        </p:nvSpPr>
        <p:spPr/>
        <p:txBody>
          <a:bodyPr/>
          <a:lstStyle/>
          <a:p>
            <a:pPr lvl="0"/>
            <a:r>
              <a:rPr lang="en-US" dirty="0"/>
              <a:t>Characteristics of the ideal ADAP financial forecasting model</a:t>
            </a:r>
          </a:p>
          <a:p>
            <a:pPr lvl="1"/>
            <a:r>
              <a:rPr lang="en-US" dirty="0"/>
              <a:t>Predictive</a:t>
            </a:r>
          </a:p>
          <a:p>
            <a:pPr lvl="1"/>
            <a:r>
              <a:rPr lang="en-US" dirty="0"/>
              <a:t>Explanatory</a:t>
            </a:r>
          </a:p>
          <a:p>
            <a:pPr lvl="1"/>
            <a:r>
              <a:rPr lang="en-US" dirty="0"/>
              <a:t>Convenient</a:t>
            </a:r>
          </a:p>
          <a:p>
            <a:pPr lvl="1"/>
            <a:r>
              <a:rPr lang="en-US" dirty="0"/>
              <a:t>Flexible</a:t>
            </a:r>
          </a:p>
          <a:p>
            <a:pPr lvl="1"/>
            <a:r>
              <a:rPr lang="en-US" dirty="0"/>
              <a:t>Adaptable</a:t>
            </a:r>
          </a:p>
          <a:p>
            <a:pPr lvl="1"/>
            <a:r>
              <a:rPr lang="en-US" dirty="0"/>
              <a:t>Simple/understandable</a:t>
            </a:r>
          </a:p>
          <a:p>
            <a:pPr lvl="1"/>
            <a:r>
              <a:rPr lang="en-US" dirty="0"/>
              <a:t>User patience</a:t>
            </a:r>
          </a:p>
          <a:p>
            <a:pPr lvl="1"/>
            <a:r>
              <a:rPr lang="en-US" dirty="0"/>
              <a:t>Margin of error</a:t>
            </a:r>
            <a:endParaRPr lang="en-US" dirty="0"/>
          </a:p>
        </p:txBody>
      </p:sp>
    </p:spTree>
    <p:extLst>
      <p:ext uri="{BB962C8B-B14F-4D97-AF65-F5344CB8AC3E}">
        <p14:creationId xmlns:p14="http://schemas.microsoft.com/office/powerpoint/2010/main" val="2357309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Data Elements</a:t>
            </a:r>
            <a:endParaRPr lang="en-US" dirty="0"/>
          </a:p>
        </p:txBody>
      </p:sp>
      <p:sp>
        <p:nvSpPr>
          <p:cNvPr id="3" name="Content Placeholder 2"/>
          <p:cNvSpPr>
            <a:spLocks noGrp="1"/>
          </p:cNvSpPr>
          <p:nvPr>
            <p:ph idx="1"/>
          </p:nvPr>
        </p:nvSpPr>
        <p:spPr/>
        <p:txBody>
          <a:bodyPr/>
          <a:lstStyle/>
          <a:p>
            <a:pPr lvl="0"/>
            <a:r>
              <a:rPr lang="en-US" dirty="0"/>
              <a:t>Questions to consider:</a:t>
            </a:r>
          </a:p>
          <a:p>
            <a:pPr lvl="1"/>
            <a:r>
              <a:rPr lang="en-US" dirty="0"/>
              <a:t>What data elements should ADAPs include in a financial forecasting model</a:t>
            </a:r>
            <a:r>
              <a:rPr lang="en-US" dirty="0" smtClean="0"/>
              <a:t>?</a:t>
            </a:r>
          </a:p>
          <a:p>
            <a:pPr lvl="1"/>
            <a:endParaRPr lang="en-US" dirty="0"/>
          </a:p>
          <a:p>
            <a:pPr lvl="1"/>
            <a:r>
              <a:rPr lang="en-US" dirty="0"/>
              <a:t>What trends should ADAPs be monitoring</a:t>
            </a:r>
            <a:r>
              <a:rPr lang="en-US" dirty="0" smtClean="0"/>
              <a:t>?</a:t>
            </a:r>
          </a:p>
          <a:p>
            <a:pPr lvl="1"/>
            <a:endParaRPr lang="en-US" dirty="0"/>
          </a:p>
          <a:p>
            <a:pPr lvl="1"/>
            <a:r>
              <a:rPr lang="en-US" dirty="0"/>
              <a:t>What information do ADAPs need to have to understand the data being inputted?</a:t>
            </a:r>
          </a:p>
          <a:p>
            <a:endParaRPr lang="en-US" dirty="0"/>
          </a:p>
        </p:txBody>
      </p:sp>
    </p:spTree>
    <p:extLst>
      <p:ext uri="{BB962C8B-B14F-4D97-AF65-F5344CB8AC3E}">
        <p14:creationId xmlns:p14="http://schemas.microsoft.com/office/powerpoint/2010/main" val="4277034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Data Elements: </a:t>
            </a:r>
            <a:br>
              <a:rPr lang="en-US" dirty="0" smtClean="0"/>
            </a:br>
            <a:r>
              <a:rPr lang="en-US" dirty="0" smtClean="0"/>
              <a:t>Overall Categories</a:t>
            </a:r>
            <a:endParaRPr lang="en-US" sz="1600" i="1" dirty="0"/>
          </a:p>
        </p:txBody>
      </p:sp>
      <p:sp>
        <p:nvSpPr>
          <p:cNvPr id="3" name="Content Placeholder 2"/>
          <p:cNvSpPr>
            <a:spLocks noGrp="1"/>
          </p:cNvSpPr>
          <p:nvPr>
            <p:ph idx="1"/>
          </p:nvPr>
        </p:nvSpPr>
        <p:spPr>
          <a:xfrm>
            <a:off x="381000" y="1447800"/>
            <a:ext cx="4191000" cy="4267200"/>
          </a:xfrm>
        </p:spPr>
        <p:txBody>
          <a:bodyPr/>
          <a:lstStyle/>
          <a:p>
            <a:r>
              <a:rPr lang="en-US" dirty="0" smtClean="0"/>
              <a:t>Primary </a:t>
            </a:r>
            <a:r>
              <a:rPr lang="en-US" dirty="0"/>
              <a:t>payer source</a:t>
            </a:r>
          </a:p>
          <a:p>
            <a:pPr lvl="1"/>
            <a:r>
              <a:rPr lang="en-US" dirty="0"/>
              <a:t>Medicaid</a:t>
            </a:r>
          </a:p>
          <a:p>
            <a:pPr lvl="1"/>
            <a:r>
              <a:rPr lang="en-US" dirty="0"/>
              <a:t>Medicare Part D</a:t>
            </a:r>
          </a:p>
          <a:p>
            <a:pPr lvl="1"/>
            <a:r>
              <a:rPr lang="en-US" dirty="0"/>
              <a:t>Private insurance</a:t>
            </a:r>
          </a:p>
          <a:p>
            <a:pPr lvl="1"/>
            <a:r>
              <a:rPr lang="en-US" dirty="0"/>
              <a:t>High-risk insurance pool </a:t>
            </a:r>
            <a:r>
              <a:rPr lang="en-US" dirty="0" smtClean="0"/>
              <a:t>(</a:t>
            </a:r>
            <a:r>
              <a:rPr lang="en-US" dirty="0"/>
              <a:t>including PCIP)</a:t>
            </a:r>
          </a:p>
          <a:p>
            <a:pPr lvl="1"/>
            <a:r>
              <a:rPr lang="en-US" dirty="0"/>
              <a:t>ADAP </a:t>
            </a:r>
            <a:r>
              <a:rPr lang="en-US" dirty="0" smtClean="0"/>
              <a:t>only</a:t>
            </a:r>
            <a:endParaRPr lang="en-US" dirty="0"/>
          </a:p>
        </p:txBody>
      </p:sp>
      <p:sp>
        <p:nvSpPr>
          <p:cNvPr id="6" name="Content Placeholder 2"/>
          <p:cNvSpPr txBox="1">
            <a:spLocks/>
          </p:cNvSpPr>
          <p:nvPr/>
        </p:nvSpPr>
        <p:spPr bwMode="auto">
          <a:xfrm>
            <a:off x="4527332" y="1447800"/>
            <a:ext cx="419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b="1">
                <a:solidFill>
                  <a:srgbClr val="0070C0"/>
                </a:solidFill>
                <a:latin typeface="+mn-lt"/>
                <a:ea typeface="+mn-ea"/>
                <a:cs typeface="+mn-cs"/>
              </a:defRPr>
            </a:lvl1pPr>
            <a:lvl2pPr marL="798513" indent="-341313" algn="l" rtl="0" eaLnBrk="0" fontAlgn="base" hangingPunct="0">
              <a:spcBef>
                <a:spcPct val="20000"/>
              </a:spcBef>
              <a:spcAft>
                <a:spcPct val="0"/>
              </a:spcAft>
              <a:buChar char="–"/>
              <a:defRPr sz="2400">
                <a:solidFill>
                  <a:srgbClr val="4F2683"/>
                </a:solidFill>
                <a:latin typeface="+mn-lt"/>
              </a:defRPr>
            </a:lvl2pPr>
            <a:lvl3pPr marL="1262063" indent="-347663" algn="l" rtl="0" eaLnBrk="0" fontAlgn="base" hangingPunct="0">
              <a:spcBef>
                <a:spcPct val="20000"/>
              </a:spcBef>
              <a:spcAft>
                <a:spcPct val="0"/>
              </a:spcAft>
              <a:buFont typeface="Wingdings" pitchFamily="2" charset="2"/>
              <a:buChar char="§"/>
              <a:defRPr sz="2400">
                <a:solidFill>
                  <a:srgbClr val="0070C0"/>
                </a:solidFill>
                <a:latin typeface="+mn-lt"/>
              </a:defRPr>
            </a:lvl3pPr>
            <a:lvl4pPr marL="1712913" indent="-341313" algn="l" rtl="0" eaLnBrk="0" fontAlgn="base" hangingPunct="0">
              <a:spcBef>
                <a:spcPct val="20000"/>
              </a:spcBef>
              <a:spcAft>
                <a:spcPct val="0"/>
              </a:spcAft>
              <a:buChar char="–"/>
              <a:defRPr sz="2400">
                <a:solidFill>
                  <a:srgbClr val="4F2683"/>
                </a:solidFill>
                <a:latin typeface="+mn-lt"/>
              </a:defRPr>
            </a:lvl4pPr>
            <a:lvl5pPr marL="2176463" indent="-347663" algn="l" rtl="0" eaLnBrk="0" fontAlgn="base" hangingPunct="0">
              <a:spcBef>
                <a:spcPct val="20000"/>
              </a:spcBef>
              <a:spcAft>
                <a:spcPct val="0"/>
              </a:spcAft>
              <a:buFont typeface="Wingdings" pitchFamily="2" charset="2"/>
              <a:buChar char="§"/>
              <a:defRPr sz="2400">
                <a:solidFill>
                  <a:srgbClr val="0070C0"/>
                </a:solidFill>
                <a:latin typeface="+mn-lt"/>
              </a:defRPr>
            </a:lvl5pPr>
            <a:lvl6pPr marL="2514600" indent="-228600" algn="l" rtl="0" fontAlgn="base">
              <a:spcBef>
                <a:spcPct val="20000"/>
              </a:spcBef>
              <a:spcAft>
                <a:spcPct val="0"/>
              </a:spcAft>
              <a:buChar char="»"/>
              <a:defRPr>
                <a:solidFill>
                  <a:srgbClr val="333333"/>
                </a:solidFill>
                <a:latin typeface="+mn-lt"/>
              </a:defRPr>
            </a:lvl6pPr>
            <a:lvl7pPr marL="2971800" indent="-228600" algn="l" rtl="0" fontAlgn="base">
              <a:spcBef>
                <a:spcPct val="20000"/>
              </a:spcBef>
              <a:spcAft>
                <a:spcPct val="0"/>
              </a:spcAft>
              <a:buChar char="»"/>
              <a:defRPr>
                <a:solidFill>
                  <a:srgbClr val="333333"/>
                </a:solidFill>
                <a:latin typeface="+mn-lt"/>
              </a:defRPr>
            </a:lvl7pPr>
            <a:lvl8pPr marL="3429000" indent="-228600" algn="l" rtl="0" fontAlgn="base">
              <a:spcBef>
                <a:spcPct val="20000"/>
              </a:spcBef>
              <a:spcAft>
                <a:spcPct val="0"/>
              </a:spcAft>
              <a:buChar char="»"/>
              <a:defRPr>
                <a:solidFill>
                  <a:srgbClr val="333333"/>
                </a:solidFill>
                <a:latin typeface="+mn-lt"/>
              </a:defRPr>
            </a:lvl8pPr>
            <a:lvl9pPr marL="3886200" indent="-228600" algn="l" rtl="0" fontAlgn="base">
              <a:spcBef>
                <a:spcPct val="20000"/>
              </a:spcBef>
              <a:spcAft>
                <a:spcPct val="0"/>
              </a:spcAft>
              <a:buChar char="»"/>
              <a:defRPr>
                <a:solidFill>
                  <a:srgbClr val="333333"/>
                </a:solidFill>
                <a:latin typeface="+mn-lt"/>
              </a:defRPr>
            </a:lvl9pPr>
          </a:lstStyle>
          <a:p>
            <a:r>
              <a:rPr lang="en-US" dirty="0"/>
              <a:t>Timeframe</a:t>
            </a:r>
          </a:p>
          <a:p>
            <a:pPr lvl="1"/>
            <a:r>
              <a:rPr lang="en-US" dirty="0"/>
              <a:t>Available funding</a:t>
            </a:r>
          </a:p>
          <a:p>
            <a:pPr lvl="1"/>
            <a:r>
              <a:rPr lang="en-US" dirty="0"/>
              <a:t>Available income</a:t>
            </a:r>
          </a:p>
          <a:p>
            <a:pPr lvl="1"/>
            <a:r>
              <a:rPr lang="en-US" dirty="0"/>
              <a:t>Insurance years</a:t>
            </a:r>
          </a:p>
          <a:p>
            <a:pPr lvl="1"/>
            <a:r>
              <a:rPr lang="en-US" dirty="0"/>
              <a:t>Available data</a:t>
            </a:r>
          </a:p>
          <a:p>
            <a:pPr lvl="2"/>
            <a:r>
              <a:rPr lang="en-US" dirty="0"/>
              <a:t>When do states receive data from contractors</a:t>
            </a:r>
          </a:p>
          <a:p>
            <a:pPr lvl="2"/>
            <a:r>
              <a:rPr lang="en-US" dirty="0"/>
              <a:t>Quality checks</a:t>
            </a:r>
          </a:p>
          <a:p>
            <a:pPr lvl="2"/>
            <a:r>
              <a:rPr lang="en-US" dirty="0"/>
              <a:t>Reconciliation</a:t>
            </a:r>
            <a:endParaRPr lang="en-US" dirty="0"/>
          </a:p>
        </p:txBody>
      </p:sp>
    </p:spTree>
    <p:extLst>
      <p:ext uri="{BB962C8B-B14F-4D97-AF65-F5344CB8AC3E}">
        <p14:creationId xmlns:p14="http://schemas.microsoft.com/office/powerpoint/2010/main" val="3296611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Data Elements: </a:t>
            </a:r>
            <a:br>
              <a:rPr lang="en-US" dirty="0" smtClean="0"/>
            </a:br>
            <a:r>
              <a:rPr lang="en-US" dirty="0" smtClean="0"/>
              <a:t>Overall Categories </a:t>
            </a:r>
            <a:r>
              <a:rPr lang="en-US" sz="1600" i="1" dirty="0" smtClean="0"/>
              <a:t>(continued)</a:t>
            </a:r>
            <a:endParaRPr lang="en-US" sz="1600" i="1" dirty="0"/>
          </a:p>
        </p:txBody>
      </p:sp>
      <p:sp>
        <p:nvSpPr>
          <p:cNvPr id="3" name="Content Placeholder 2"/>
          <p:cNvSpPr>
            <a:spLocks noGrp="1"/>
          </p:cNvSpPr>
          <p:nvPr>
            <p:ph idx="1"/>
          </p:nvPr>
        </p:nvSpPr>
        <p:spPr/>
        <p:txBody>
          <a:bodyPr/>
          <a:lstStyle/>
          <a:p>
            <a:r>
              <a:rPr lang="en-US" dirty="0" smtClean="0"/>
              <a:t>Expenditures</a:t>
            </a:r>
            <a:endParaRPr lang="en-US" dirty="0"/>
          </a:p>
          <a:p>
            <a:pPr lvl="1"/>
            <a:r>
              <a:rPr lang="en-US" dirty="0"/>
              <a:t>By full-pay and partial-pay clients</a:t>
            </a:r>
          </a:p>
          <a:p>
            <a:r>
              <a:rPr lang="en-US" dirty="0"/>
              <a:t>Clients</a:t>
            </a:r>
          </a:p>
          <a:p>
            <a:pPr lvl="1"/>
            <a:r>
              <a:rPr lang="en-US" dirty="0"/>
              <a:t>Enrolled vs. served</a:t>
            </a:r>
          </a:p>
          <a:p>
            <a:pPr lvl="1"/>
            <a:r>
              <a:rPr lang="en-US" dirty="0"/>
              <a:t>New vs. recertified</a:t>
            </a:r>
          </a:p>
          <a:p>
            <a:pPr lvl="1"/>
            <a:r>
              <a:rPr lang="en-US" dirty="0"/>
              <a:t>Unmet need and waiting list</a:t>
            </a:r>
          </a:p>
          <a:p>
            <a:r>
              <a:rPr lang="en-US" dirty="0"/>
              <a:t>Attrition</a:t>
            </a:r>
            <a:br>
              <a:rPr lang="en-US" dirty="0"/>
            </a:br>
            <a:endParaRPr lang="en-US" dirty="0"/>
          </a:p>
        </p:txBody>
      </p:sp>
    </p:spTree>
    <p:extLst>
      <p:ext uri="{BB962C8B-B14F-4D97-AF65-F5344CB8AC3E}">
        <p14:creationId xmlns:p14="http://schemas.microsoft.com/office/powerpoint/2010/main" val="914225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Data Elements: Trends</a:t>
            </a:r>
            <a:endParaRPr lang="en-US" sz="1600" i="1" dirty="0"/>
          </a:p>
        </p:txBody>
      </p:sp>
      <p:sp>
        <p:nvSpPr>
          <p:cNvPr id="3" name="Content Placeholder 2"/>
          <p:cNvSpPr>
            <a:spLocks noGrp="1"/>
          </p:cNvSpPr>
          <p:nvPr>
            <p:ph idx="1"/>
          </p:nvPr>
        </p:nvSpPr>
        <p:spPr/>
        <p:txBody>
          <a:bodyPr/>
          <a:lstStyle/>
          <a:p>
            <a:r>
              <a:rPr lang="en-US" dirty="0"/>
              <a:t>What do you need to know?</a:t>
            </a:r>
          </a:p>
          <a:p>
            <a:pPr lvl="1"/>
            <a:r>
              <a:rPr lang="en-US" dirty="0"/>
              <a:t>Cash flow management</a:t>
            </a:r>
          </a:p>
          <a:p>
            <a:pPr lvl="1"/>
            <a:r>
              <a:rPr lang="en-US" dirty="0"/>
              <a:t>New enrollees (brand new AND lapse in ADAP coverage)</a:t>
            </a:r>
          </a:p>
          <a:p>
            <a:pPr lvl="1"/>
            <a:r>
              <a:rPr lang="en-US" dirty="0"/>
              <a:t>New users</a:t>
            </a:r>
          </a:p>
          <a:p>
            <a:pPr lvl="1"/>
            <a:r>
              <a:rPr lang="en-US" dirty="0"/>
              <a:t>Attrition</a:t>
            </a:r>
          </a:p>
          <a:p>
            <a:pPr lvl="1"/>
            <a:r>
              <a:rPr lang="en-US" dirty="0"/>
              <a:t>Insurance sub-categories</a:t>
            </a:r>
          </a:p>
          <a:p>
            <a:pPr lvl="1"/>
            <a:r>
              <a:rPr lang="en-US" dirty="0"/>
              <a:t>Average users per month by primary payer source</a:t>
            </a:r>
          </a:p>
          <a:p>
            <a:pPr lvl="1"/>
            <a:r>
              <a:rPr lang="en-US" dirty="0"/>
              <a:t>Average expenditures per </a:t>
            </a:r>
            <a:r>
              <a:rPr lang="en-US" dirty="0" smtClean="0"/>
              <a:t>month</a:t>
            </a:r>
            <a:endParaRPr lang="en-US" dirty="0"/>
          </a:p>
        </p:txBody>
      </p:sp>
    </p:spTree>
    <p:extLst>
      <p:ext uri="{BB962C8B-B14F-4D97-AF65-F5344CB8AC3E}">
        <p14:creationId xmlns:p14="http://schemas.microsoft.com/office/powerpoint/2010/main" val="1389788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Data Elements: Trends</a:t>
            </a:r>
            <a:br>
              <a:rPr lang="en-US" dirty="0" smtClean="0"/>
            </a:br>
            <a:r>
              <a:rPr lang="en-US" sz="1600" i="1" dirty="0"/>
              <a:t>(continued)</a:t>
            </a:r>
            <a:endParaRPr lang="en-US" sz="1600" dirty="0"/>
          </a:p>
        </p:txBody>
      </p:sp>
      <p:sp>
        <p:nvSpPr>
          <p:cNvPr id="3" name="Content Placeholder 2"/>
          <p:cNvSpPr>
            <a:spLocks noGrp="1"/>
          </p:cNvSpPr>
          <p:nvPr>
            <p:ph idx="1"/>
          </p:nvPr>
        </p:nvSpPr>
        <p:spPr/>
        <p:txBody>
          <a:bodyPr/>
          <a:lstStyle/>
          <a:p>
            <a:r>
              <a:rPr lang="en-US" dirty="0"/>
              <a:t>What do you need to know?</a:t>
            </a:r>
          </a:p>
          <a:p>
            <a:pPr lvl="1"/>
            <a:r>
              <a:rPr lang="en-US" dirty="0" smtClean="0"/>
              <a:t>Funding</a:t>
            </a:r>
            <a:endParaRPr lang="en-US" dirty="0"/>
          </a:p>
          <a:p>
            <a:pPr lvl="1"/>
            <a:r>
              <a:rPr lang="en-US" dirty="0"/>
              <a:t>Rebates/post-acquisition income</a:t>
            </a:r>
          </a:p>
          <a:p>
            <a:pPr lvl="1"/>
            <a:r>
              <a:rPr lang="en-US" dirty="0"/>
              <a:t>Relationship between enrollees and users by primary payer source</a:t>
            </a:r>
          </a:p>
          <a:p>
            <a:pPr lvl="1"/>
            <a:r>
              <a:rPr lang="en-US" dirty="0"/>
              <a:t>Average number of co-payments</a:t>
            </a:r>
          </a:p>
          <a:p>
            <a:pPr lvl="1"/>
            <a:r>
              <a:rPr lang="en-US" dirty="0"/>
              <a:t>Number of prescriptions</a:t>
            </a:r>
          </a:p>
          <a:p>
            <a:pPr lvl="1"/>
            <a:r>
              <a:rPr lang="en-US" dirty="0"/>
              <a:t>Number of individual drugs (in relation to combination therapies)</a:t>
            </a:r>
            <a:endParaRPr lang="en-US" dirty="0"/>
          </a:p>
        </p:txBody>
      </p:sp>
    </p:spTree>
    <p:extLst>
      <p:ext uri="{BB962C8B-B14F-4D97-AF65-F5344CB8AC3E}">
        <p14:creationId xmlns:p14="http://schemas.microsoft.com/office/powerpoint/2010/main" val="281954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Data Elements: Timeframe</a:t>
            </a:r>
            <a:endParaRPr lang="en-US" dirty="0"/>
          </a:p>
        </p:txBody>
      </p:sp>
      <p:sp>
        <p:nvSpPr>
          <p:cNvPr id="3" name="Content Placeholder 2"/>
          <p:cNvSpPr>
            <a:spLocks noGrp="1"/>
          </p:cNvSpPr>
          <p:nvPr>
            <p:ph idx="1"/>
          </p:nvPr>
        </p:nvSpPr>
        <p:spPr/>
        <p:txBody>
          <a:bodyPr/>
          <a:lstStyle/>
          <a:p>
            <a:r>
              <a:rPr lang="en-US" dirty="0"/>
              <a:t>Minimum – 1 </a:t>
            </a:r>
            <a:r>
              <a:rPr lang="en-US" dirty="0" smtClean="0"/>
              <a:t>year</a:t>
            </a:r>
          </a:p>
          <a:p>
            <a:endParaRPr lang="en-US" dirty="0"/>
          </a:p>
          <a:p>
            <a:r>
              <a:rPr lang="en-US" dirty="0"/>
              <a:t>Maximum – based on validity of data and overall program timeline</a:t>
            </a:r>
            <a:endParaRPr lang="en-US" dirty="0"/>
          </a:p>
        </p:txBody>
      </p:sp>
    </p:spTree>
    <p:extLst>
      <p:ext uri="{BB962C8B-B14F-4D97-AF65-F5344CB8AC3E}">
        <p14:creationId xmlns:p14="http://schemas.microsoft.com/office/powerpoint/2010/main" val="2742171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Projecting Fiscal Needs for ADAP</a:t>
            </a:r>
            <a:endParaRPr lang="en-US" dirty="0"/>
          </a:p>
        </p:txBody>
      </p:sp>
      <p:sp>
        <p:nvSpPr>
          <p:cNvPr id="3" name="Content Placeholder 2"/>
          <p:cNvSpPr>
            <a:spLocks noGrp="1"/>
          </p:cNvSpPr>
          <p:nvPr>
            <p:ph idx="1"/>
          </p:nvPr>
        </p:nvSpPr>
        <p:spPr/>
        <p:txBody>
          <a:bodyPr/>
          <a:lstStyle/>
          <a:p>
            <a:pPr lvl="0"/>
            <a:r>
              <a:rPr lang="en-US" dirty="0"/>
              <a:t>The level and sophistication of data available determines how good the projection will be.</a:t>
            </a:r>
            <a:br>
              <a:rPr lang="en-US" dirty="0"/>
            </a:br>
            <a:endParaRPr lang="en-US" dirty="0"/>
          </a:p>
          <a:p>
            <a:pPr lvl="0"/>
            <a:r>
              <a:rPr lang="en-US" dirty="0"/>
              <a:t>To project, you must acknowledge the basis for historical data.</a:t>
            </a:r>
          </a:p>
          <a:p>
            <a:pPr lvl="1"/>
            <a:r>
              <a:rPr lang="en-US" dirty="0"/>
              <a:t>In what context was the data collected?</a:t>
            </a:r>
          </a:p>
          <a:p>
            <a:pPr lvl="1"/>
            <a:r>
              <a:rPr lang="en-US" dirty="0"/>
              <a:t>What program changes were taking place that could impact data trends?</a:t>
            </a:r>
          </a:p>
          <a:p>
            <a:pPr lvl="1"/>
            <a:r>
              <a:rPr lang="en-US" dirty="0"/>
              <a:t>Was data collected in the same manner in which it is collected currently?</a:t>
            </a:r>
            <a:endParaRPr lang="en-US" dirty="0"/>
          </a:p>
        </p:txBody>
      </p:sp>
    </p:spTree>
    <p:extLst>
      <p:ext uri="{BB962C8B-B14F-4D97-AF65-F5344CB8AC3E}">
        <p14:creationId xmlns:p14="http://schemas.microsoft.com/office/powerpoint/2010/main" val="3754841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Projecting Fiscal Needs for ADAP</a:t>
            </a:r>
            <a:br>
              <a:rPr lang="en-US" dirty="0" smtClean="0"/>
            </a:br>
            <a:r>
              <a:rPr lang="en-US" sz="1600" i="1" dirty="0" smtClean="0"/>
              <a:t>(continued)</a:t>
            </a:r>
            <a:endParaRPr lang="en-US" sz="1600" i="1" dirty="0"/>
          </a:p>
        </p:txBody>
      </p:sp>
      <p:sp>
        <p:nvSpPr>
          <p:cNvPr id="3" name="Content Placeholder 2"/>
          <p:cNvSpPr>
            <a:spLocks noGrp="1"/>
          </p:cNvSpPr>
          <p:nvPr>
            <p:ph idx="1"/>
          </p:nvPr>
        </p:nvSpPr>
        <p:spPr/>
        <p:txBody>
          <a:bodyPr/>
          <a:lstStyle/>
          <a:p>
            <a:pPr lvl="0"/>
            <a:r>
              <a:rPr lang="en-US" dirty="0"/>
              <a:t>Three steps to projecting ADAP costs:</a:t>
            </a:r>
          </a:p>
          <a:p>
            <a:pPr lvl="1"/>
            <a:r>
              <a:rPr lang="en-US" dirty="0"/>
              <a:t>Analysis of client utilization</a:t>
            </a:r>
          </a:p>
          <a:p>
            <a:pPr lvl="1"/>
            <a:r>
              <a:rPr lang="en-US" dirty="0"/>
              <a:t>Analysis of the average cost per client</a:t>
            </a:r>
          </a:p>
          <a:p>
            <a:pPr lvl="1"/>
            <a:r>
              <a:rPr lang="en-US" dirty="0"/>
              <a:t>Integrate the inflationary trend</a:t>
            </a:r>
            <a:br>
              <a:rPr lang="en-US" dirty="0"/>
            </a:br>
            <a:endParaRPr lang="en-US" dirty="0"/>
          </a:p>
          <a:p>
            <a:pPr lvl="0"/>
            <a:r>
              <a:rPr lang="en-US" dirty="0"/>
              <a:t>End result will be the overall program cost, including:</a:t>
            </a:r>
          </a:p>
          <a:p>
            <a:pPr lvl="1"/>
            <a:r>
              <a:rPr lang="en-US" dirty="0"/>
              <a:t>Changes expected</a:t>
            </a:r>
          </a:p>
          <a:p>
            <a:pPr lvl="1"/>
            <a:r>
              <a:rPr lang="en-US" dirty="0"/>
              <a:t>Changes attributed to clients</a:t>
            </a:r>
          </a:p>
          <a:p>
            <a:pPr lvl="1"/>
            <a:r>
              <a:rPr lang="en-US" dirty="0"/>
              <a:t>Changes attributed to expenditures</a:t>
            </a:r>
            <a:endParaRPr lang="en-US" dirty="0"/>
          </a:p>
        </p:txBody>
      </p:sp>
    </p:spTree>
    <p:extLst>
      <p:ext uri="{BB962C8B-B14F-4D97-AF65-F5344CB8AC3E}">
        <p14:creationId xmlns:p14="http://schemas.microsoft.com/office/powerpoint/2010/main" val="2973060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Projection Stratification</a:t>
            </a:r>
            <a:endParaRPr lang="en-US" dirty="0"/>
          </a:p>
        </p:txBody>
      </p:sp>
      <p:sp>
        <p:nvSpPr>
          <p:cNvPr id="3" name="Content Placeholder 2"/>
          <p:cNvSpPr>
            <a:spLocks noGrp="1"/>
          </p:cNvSpPr>
          <p:nvPr>
            <p:ph idx="1"/>
          </p:nvPr>
        </p:nvSpPr>
        <p:spPr/>
        <p:txBody>
          <a:bodyPr/>
          <a:lstStyle/>
          <a:p>
            <a:pPr>
              <a:spcBef>
                <a:spcPts val="0"/>
              </a:spcBef>
            </a:pPr>
            <a:r>
              <a:rPr lang="en-US" sz="2200" dirty="0" smtClean="0"/>
              <a:t>Time </a:t>
            </a:r>
            <a:r>
              <a:rPr lang="en-US" sz="2200" dirty="0"/>
              <a:t>period</a:t>
            </a:r>
          </a:p>
          <a:p>
            <a:pPr lvl="1">
              <a:spcBef>
                <a:spcPts val="0"/>
              </a:spcBef>
            </a:pPr>
            <a:r>
              <a:rPr lang="en-US" sz="2200" dirty="0"/>
              <a:t>Month</a:t>
            </a:r>
          </a:p>
          <a:p>
            <a:pPr lvl="1">
              <a:spcBef>
                <a:spcPts val="0"/>
              </a:spcBef>
            </a:pPr>
            <a:r>
              <a:rPr lang="en-US" sz="2200" dirty="0"/>
              <a:t>Quarter</a:t>
            </a:r>
          </a:p>
          <a:p>
            <a:pPr lvl="1">
              <a:spcBef>
                <a:spcPts val="0"/>
              </a:spcBef>
            </a:pPr>
            <a:r>
              <a:rPr lang="en-US" sz="2200" dirty="0"/>
              <a:t>Six month</a:t>
            </a:r>
          </a:p>
          <a:p>
            <a:pPr lvl="1">
              <a:spcBef>
                <a:spcPts val="0"/>
              </a:spcBef>
            </a:pPr>
            <a:r>
              <a:rPr lang="en-US" sz="2200" dirty="0" smtClean="0"/>
              <a:t>Annual</a:t>
            </a:r>
          </a:p>
          <a:p>
            <a:pPr lvl="1">
              <a:spcBef>
                <a:spcPts val="0"/>
              </a:spcBef>
            </a:pPr>
            <a:endParaRPr lang="en-US" sz="1000" dirty="0" smtClean="0"/>
          </a:p>
          <a:p>
            <a:pPr>
              <a:spcBef>
                <a:spcPts val="0"/>
              </a:spcBef>
            </a:pPr>
            <a:r>
              <a:rPr lang="en-US" sz="2200" dirty="0" smtClean="0"/>
              <a:t>Drug </a:t>
            </a:r>
            <a:r>
              <a:rPr lang="en-US" sz="2200" dirty="0"/>
              <a:t>class</a:t>
            </a:r>
          </a:p>
          <a:p>
            <a:pPr lvl="1">
              <a:spcBef>
                <a:spcPts val="0"/>
              </a:spcBef>
            </a:pPr>
            <a:r>
              <a:rPr lang="en-US" sz="2200" dirty="0"/>
              <a:t>What are the most costly medications on the </a:t>
            </a:r>
            <a:r>
              <a:rPr lang="en-US" sz="2200" dirty="0" smtClean="0"/>
              <a:t>formulary?</a:t>
            </a:r>
          </a:p>
          <a:p>
            <a:pPr lvl="1">
              <a:spcBef>
                <a:spcPts val="0"/>
              </a:spcBef>
            </a:pPr>
            <a:endParaRPr lang="en-US" sz="1000" dirty="0" smtClean="0"/>
          </a:p>
          <a:p>
            <a:pPr>
              <a:spcBef>
                <a:spcPts val="0"/>
              </a:spcBef>
            </a:pPr>
            <a:r>
              <a:rPr lang="en-US" sz="2200" dirty="0" smtClean="0"/>
              <a:t>Margin </a:t>
            </a:r>
            <a:r>
              <a:rPr lang="en-US" sz="2200" dirty="0"/>
              <a:t>of error</a:t>
            </a:r>
          </a:p>
          <a:p>
            <a:pPr lvl="1">
              <a:spcBef>
                <a:spcPts val="0"/>
              </a:spcBef>
            </a:pPr>
            <a:r>
              <a:rPr lang="en-US" sz="2200" dirty="0"/>
              <a:t>Range of expectation from the model</a:t>
            </a:r>
          </a:p>
          <a:p>
            <a:pPr lvl="1">
              <a:spcBef>
                <a:spcPts val="0"/>
              </a:spcBef>
            </a:pPr>
            <a:r>
              <a:rPr lang="en-US" sz="2200" dirty="0"/>
              <a:t>Low-high estimate</a:t>
            </a:r>
          </a:p>
          <a:p>
            <a:pPr lvl="1">
              <a:spcBef>
                <a:spcPts val="0"/>
              </a:spcBef>
            </a:pPr>
            <a:r>
              <a:rPr lang="en-US" sz="2200" dirty="0"/>
              <a:t>What is a sage margin of error (3-5%)?</a:t>
            </a:r>
          </a:p>
          <a:p>
            <a:pPr lvl="1">
              <a:spcBef>
                <a:spcPts val="0"/>
              </a:spcBef>
            </a:pPr>
            <a:r>
              <a:rPr lang="en-US" sz="2200" dirty="0" smtClean="0"/>
              <a:t>Seasonality </a:t>
            </a:r>
            <a:r>
              <a:rPr lang="en-US" sz="2200" dirty="0"/>
              <a:t>within the program.</a:t>
            </a:r>
            <a:br>
              <a:rPr lang="en-US" sz="2200" dirty="0"/>
            </a:br>
            <a:endParaRPr lang="en-US" sz="2200" dirty="0"/>
          </a:p>
          <a:p>
            <a:pPr>
              <a:spcBef>
                <a:spcPts val="0"/>
              </a:spcBef>
            </a:pPr>
            <a:endParaRPr lang="en-US" sz="2200" dirty="0"/>
          </a:p>
        </p:txBody>
      </p:sp>
    </p:spTree>
    <p:extLst>
      <p:ext uri="{BB962C8B-B14F-4D97-AF65-F5344CB8AC3E}">
        <p14:creationId xmlns:p14="http://schemas.microsoft.com/office/powerpoint/2010/main" val="139053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pPr marL="0" indent="0">
              <a:buNone/>
            </a:pPr>
            <a:r>
              <a:rPr lang="en-US" dirty="0" smtClean="0"/>
              <a:t>This continuing education activity is managed and accredited by Professional Education Service Group.  The information presented in this activity represents the opinion of the author(s) or faulty.  Neither PESG, nor any accrediting organization endorses any commercial products displayed or mentioned in conjunction with this activity.</a:t>
            </a:r>
          </a:p>
          <a:p>
            <a:pPr marL="0" indent="0">
              <a:buNone/>
            </a:pPr>
            <a:endParaRPr lang="en-US" dirty="0"/>
          </a:p>
          <a:p>
            <a:pPr marL="0" indent="0">
              <a:buNone/>
            </a:pPr>
            <a:r>
              <a:rPr lang="en-US" dirty="0" smtClean="0"/>
              <a:t>Commercial support was not received for this activity.</a:t>
            </a:r>
            <a:endParaRPr lang="en-US" dirty="0"/>
          </a:p>
        </p:txBody>
      </p:sp>
    </p:spTree>
    <p:extLst>
      <p:ext uri="{BB962C8B-B14F-4D97-AF65-F5344CB8AC3E}">
        <p14:creationId xmlns:p14="http://schemas.microsoft.com/office/powerpoint/2010/main" val="4210896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Numbers to be Projected</a:t>
            </a:r>
            <a:endParaRPr lang="en-US" dirty="0"/>
          </a:p>
        </p:txBody>
      </p:sp>
      <p:sp>
        <p:nvSpPr>
          <p:cNvPr id="3" name="Content Placeholder 2"/>
          <p:cNvSpPr>
            <a:spLocks noGrp="1"/>
          </p:cNvSpPr>
          <p:nvPr>
            <p:ph idx="1"/>
          </p:nvPr>
        </p:nvSpPr>
        <p:spPr/>
        <p:txBody>
          <a:bodyPr/>
          <a:lstStyle/>
          <a:p>
            <a:r>
              <a:rPr lang="en-US" dirty="0"/>
              <a:t>Number of clients </a:t>
            </a:r>
            <a:r>
              <a:rPr lang="en-US" dirty="0" smtClean="0"/>
              <a:t>served</a:t>
            </a:r>
          </a:p>
          <a:p>
            <a:endParaRPr lang="en-US" dirty="0"/>
          </a:p>
          <a:p>
            <a:r>
              <a:rPr lang="en-US" dirty="0"/>
              <a:t>Program </a:t>
            </a:r>
            <a:r>
              <a:rPr lang="en-US" dirty="0" smtClean="0"/>
              <a:t>income/rebates</a:t>
            </a:r>
          </a:p>
          <a:p>
            <a:endParaRPr lang="en-US" dirty="0"/>
          </a:p>
          <a:p>
            <a:r>
              <a:rPr lang="en-US" dirty="0"/>
              <a:t>Total cost for clients </a:t>
            </a:r>
            <a:r>
              <a:rPr lang="en-US" dirty="0" smtClean="0"/>
              <a:t>served</a:t>
            </a:r>
          </a:p>
          <a:p>
            <a:endParaRPr lang="en-US" dirty="0"/>
          </a:p>
          <a:p>
            <a:r>
              <a:rPr lang="en-US" dirty="0"/>
              <a:t>Insurance </a:t>
            </a:r>
            <a:r>
              <a:rPr lang="en-US" dirty="0" smtClean="0"/>
              <a:t>status</a:t>
            </a:r>
          </a:p>
          <a:p>
            <a:endParaRPr lang="en-US" dirty="0"/>
          </a:p>
          <a:p>
            <a:r>
              <a:rPr lang="en-US" dirty="0"/>
              <a:t>What it will take to eliminate a waiting list and/or </a:t>
            </a:r>
            <a:r>
              <a:rPr lang="en-US" dirty="0" smtClean="0"/>
              <a:t>cost-containment?</a:t>
            </a:r>
            <a:endParaRPr lang="en-US" dirty="0"/>
          </a:p>
          <a:p>
            <a:endParaRPr lang="en-US" dirty="0"/>
          </a:p>
        </p:txBody>
      </p:sp>
    </p:spTree>
    <p:extLst>
      <p:ext uri="{BB962C8B-B14F-4D97-AF65-F5344CB8AC3E}">
        <p14:creationId xmlns:p14="http://schemas.microsoft.com/office/powerpoint/2010/main" val="989268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Progress: Creating an ADAP Financial Forecasting Model</a:t>
            </a:r>
            <a:endParaRPr lang="en-US" dirty="0"/>
          </a:p>
        </p:txBody>
      </p:sp>
    </p:spTree>
    <p:extLst>
      <p:ext uri="{BB962C8B-B14F-4D97-AF65-F5344CB8AC3E}">
        <p14:creationId xmlns:p14="http://schemas.microsoft.com/office/powerpoint/2010/main" val="4131795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Creating a Model: </a:t>
            </a:r>
            <a:br>
              <a:rPr lang="en-US" dirty="0" smtClean="0"/>
            </a:br>
            <a:r>
              <a:rPr lang="en-US" dirty="0" smtClean="0"/>
              <a:t>Options to Consider</a:t>
            </a:r>
            <a:endParaRPr lang="en-US" dirty="0"/>
          </a:p>
        </p:txBody>
      </p:sp>
      <p:sp>
        <p:nvSpPr>
          <p:cNvPr id="4" name="Content Placeholder 3"/>
          <p:cNvSpPr>
            <a:spLocks noGrp="1"/>
          </p:cNvSpPr>
          <p:nvPr>
            <p:ph idx="1"/>
          </p:nvPr>
        </p:nvSpPr>
        <p:spPr/>
        <p:txBody>
          <a:bodyPr/>
          <a:lstStyle/>
          <a:p>
            <a:r>
              <a:rPr lang="en-US" dirty="0"/>
              <a:t>Consultation participants clearly identified three components to an ADAP financial forecasting model:</a:t>
            </a:r>
          </a:p>
          <a:p>
            <a:pPr lvl="1"/>
            <a:r>
              <a:rPr lang="en-US" dirty="0"/>
              <a:t>Background information detailing factors to consider</a:t>
            </a:r>
          </a:p>
          <a:p>
            <a:pPr lvl="1"/>
            <a:r>
              <a:rPr lang="en-US" dirty="0"/>
              <a:t>The Model</a:t>
            </a:r>
          </a:p>
          <a:p>
            <a:pPr lvl="1"/>
            <a:r>
              <a:rPr lang="en-US" dirty="0"/>
              <a:t>Monitoring resources</a:t>
            </a:r>
          </a:p>
          <a:p>
            <a:endParaRPr lang="en-US" dirty="0"/>
          </a:p>
        </p:txBody>
      </p:sp>
    </p:spTree>
    <p:extLst>
      <p:ext uri="{BB962C8B-B14F-4D97-AF65-F5344CB8AC3E}">
        <p14:creationId xmlns:p14="http://schemas.microsoft.com/office/powerpoint/2010/main" val="2864049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 </a:t>
            </a:r>
            <a:br>
              <a:rPr lang="en-US" dirty="0" smtClean="0"/>
            </a:br>
            <a:r>
              <a:rPr lang="en-US" dirty="0" smtClean="0"/>
              <a:t>Factors to Consider</a:t>
            </a:r>
            <a:endParaRPr lang="en-US" dirty="0"/>
          </a:p>
        </p:txBody>
      </p:sp>
      <p:sp>
        <p:nvSpPr>
          <p:cNvPr id="3" name="Content Placeholder 2"/>
          <p:cNvSpPr>
            <a:spLocks noGrp="1"/>
          </p:cNvSpPr>
          <p:nvPr>
            <p:ph idx="1"/>
          </p:nvPr>
        </p:nvSpPr>
        <p:spPr/>
        <p:txBody>
          <a:bodyPr/>
          <a:lstStyle/>
          <a:p>
            <a:pPr>
              <a:spcBef>
                <a:spcPts val="0"/>
              </a:spcBef>
            </a:pPr>
            <a:r>
              <a:rPr lang="en-US" dirty="0" smtClean="0"/>
              <a:t>Relationships</a:t>
            </a:r>
            <a:endParaRPr lang="en-US" dirty="0"/>
          </a:p>
          <a:p>
            <a:pPr lvl="1">
              <a:spcBef>
                <a:spcPts val="0"/>
              </a:spcBef>
            </a:pPr>
            <a:r>
              <a:rPr lang="en-US" dirty="0"/>
              <a:t>Fiscal officer/analyst</a:t>
            </a:r>
          </a:p>
          <a:p>
            <a:pPr lvl="1">
              <a:spcBef>
                <a:spcPts val="0"/>
              </a:spcBef>
            </a:pPr>
            <a:r>
              <a:rPr lang="en-US" dirty="0"/>
              <a:t>Project Officer</a:t>
            </a:r>
          </a:p>
          <a:p>
            <a:pPr lvl="1">
              <a:spcBef>
                <a:spcPts val="0"/>
              </a:spcBef>
            </a:pPr>
            <a:r>
              <a:rPr lang="en-US" dirty="0"/>
              <a:t>ADAP advisory committee</a:t>
            </a:r>
          </a:p>
          <a:p>
            <a:pPr lvl="1">
              <a:spcBef>
                <a:spcPts val="0"/>
              </a:spcBef>
            </a:pPr>
            <a:r>
              <a:rPr lang="en-US" dirty="0"/>
              <a:t>Contractors</a:t>
            </a:r>
          </a:p>
          <a:p>
            <a:pPr lvl="1">
              <a:spcBef>
                <a:spcPts val="0"/>
              </a:spcBef>
            </a:pPr>
            <a:r>
              <a:rPr lang="en-US" dirty="0"/>
              <a:t>Other Ryan White Program part coordinators</a:t>
            </a:r>
          </a:p>
          <a:p>
            <a:pPr lvl="1">
              <a:spcBef>
                <a:spcPts val="0"/>
              </a:spcBef>
            </a:pPr>
            <a:r>
              <a:rPr lang="en-US" dirty="0"/>
              <a:t>Planning and consumer groups</a:t>
            </a:r>
          </a:p>
          <a:p>
            <a:pPr lvl="1">
              <a:spcBef>
                <a:spcPts val="0"/>
              </a:spcBef>
            </a:pPr>
            <a:r>
              <a:rPr lang="en-US" dirty="0"/>
              <a:t>Legislative champions (if allowable)</a:t>
            </a:r>
          </a:p>
          <a:p>
            <a:pPr lvl="1">
              <a:spcBef>
                <a:spcPts val="0"/>
              </a:spcBef>
            </a:pPr>
            <a:r>
              <a:rPr lang="en-US" dirty="0"/>
              <a:t>Contacts at other payer sources</a:t>
            </a:r>
          </a:p>
          <a:p>
            <a:pPr lvl="1">
              <a:spcBef>
                <a:spcPts val="0"/>
              </a:spcBef>
            </a:pPr>
            <a:r>
              <a:rPr lang="en-US" dirty="0"/>
              <a:t>Peer mentor</a:t>
            </a:r>
          </a:p>
          <a:p>
            <a:pPr lvl="1">
              <a:spcBef>
                <a:spcPts val="0"/>
              </a:spcBef>
            </a:pPr>
            <a:r>
              <a:rPr lang="en-US" dirty="0"/>
              <a:t>NASTAD</a:t>
            </a:r>
          </a:p>
          <a:p>
            <a:pPr>
              <a:spcBef>
                <a:spcPts val="0"/>
              </a:spcBef>
            </a:pPr>
            <a:endParaRPr lang="en-US" dirty="0"/>
          </a:p>
        </p:txBody>
      </p:sp>
    </p:spTree>
    <p:extLst>
      <p:ext uri="{BB962C8B-B14F-4D97-AF65-F5344CB8AC3E}">
        <p14:creationId xmlns:p14="http://schemas.microsoft.com/office/powerpoint/2010/main" val="1979172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 </a:t>
            </a:r>
            <a:br>
              <a:rPr lang="en-US" dirty="0" smtClean="0"/>
            </a:br>
            <a:r>
              <a:rPr lang="en-US" dirty="0" smtClean="0"/>
              <a:t>Factors to Consider </a:t>
            </a:r>
            <a:r>
              <a:rPr lang="en-US" sz="1600" i="1" dirty="0" smtClean="0"/>
              <a:t>(continued)</a:t>
            </a:r>
            <a:endParaRPr lang="en-US" sz="1600" i="1" dirty="0"/>
          </a:p>
        </p:txBody>
      </p:sp>
      <p:sp>
        <p:nvSpPr>
          <p:cNvPr id="3" name="Content Placeholder 2"/>
          <p:cNvSpPr>
            <a:spLocks noGrp="1"/>
          </p:cNvSpPr>
          <p:nvPr>
            <p:ph idx="1"/>
          </p:nvPr>
        </p:nvSpPr>
        <p:spPr/>
        <p:txBody>
          <a:bodyPr/>
          <a:lstStyle/>
          <a:p>
            <a:r>
              <a:rPr lang="en-US" dirty="0" smtClean="0"/>
              <a:t>Structure </a:t>
            </a:r>
            <a:r>
              <a:rPr lang="en-US" dirty="0"/>
              <a:t>of state ADAP</a:t>
            </a:r>
          </a:p>
          <a:p>
            <a:pPr lvl="1"/>
            <a:r>
              <a:rPr lang="en-US" dirty="0"/>
              <a:t>What is the enrollment process for clients?</a:t>
            </a:r>
          </a:p>
          <a:p>
            <a:pPr lvl="1"/>
            <a:r>
              <a:rPr lang="en-US" dirty="0"/>
              <a:t>How does the ADAP dispense medications?</a:t>
            </a:r>
          </a:p>
          <a:p>
            <a:pPr lvl="1"/>
            <a:r>
              <a:rPr lang="en-US" dirty="0"/>
              <a:t>How does ADAP wrap around other payers?</a:t>
            </a:r>
          </a:p>
          <a:p>
            <a:pPr lvl="1"/>
            <a:r>
              <a:rPr lang="en-US" dirty="0"/>
              <a:t>Program history, detailing major changes nationally and within state program</a:t>
            </a:r>
          </a:p>
          <a:p>
            <a:pPr lvl="2"/>
            <a:r>
              <a:rPr lang="en-US" dirty="0"/>
              <a:t>ADAP timeline</a:t>
            </a:r>
          </a:p>
          <a:p>
            <a:pPr lvl="1"/>
            <a:r>
              <a:rPr lang="en-US" dirty="0"/>
              <a:t>Systems </a:t>
            </a:r>
            <a:r>
              <a:rPr lang="en-US" dirty="0" smtClean="0"/>
              <a:t>changes</a:t>
            </a:r>
            <a:endParaRPr lang="en-US" dirty="0"/>
          </a:p>
        </p:txBody>
      </p:sp>
    </p:spTree>
    <p:extLst>
      <p:ext uri="{BB962C8B-B14F-4D97-AF65-F5344CB8AC3E}">
        <p14:creationId xmlns:p14="http://schemas.microsoft.com/office/powerpoint/2010/main" val="1019304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 </a:t>
            </a:r>
            <a:br>
              <a:rPr lang="en-US" dirty="0" smtClean="0"/>
            </a:br>
            <a:r>
              <a:rPr lang="en-US" dirty="0" smtClean="0"/>
              <a:t>Factors to Consider</a:t>
            </a:r>
            <a:r>
              <a:rPr lang="en-US" sz="1600" i="1" dirty="0" smtClean="0"/>
              <a:t> </a:t>
            </a:r>
            <a:r>
              <a:rPr lang="en-US" sz="1600" i="1" dirty="0"/>
              <a:t>(continued)</a:t>
            </a:r>
          </a:p>
        </p:txBody>
      </p:sp>
      <p:sp>
        <p:nvSpPr>
          <p:cNvPr id="3" name="Content Placeholder 2"/>
          <p:cNvSpPr>
            <a:spLocks noGrp="1"/>
          </p:cNvSpPr>
          <p:nvPr>
            <p:ph idx="1"/>
          </p:nvPr>
        </p:nvSpPr>
        <p:spPr/>
        <p:txBody>
          <a:bodyPr/>
          <a:lstStyle/>
          <a:p>
            <a:r>
              <a:rPr lang="en-US" dirty="0" smtClean="0"/>
              <a:t>Resources</a:t>
            </a:r>
            <a:endParaRPr lang="en-US" dirty="0"/>
          </a:p>
          <a:p>
            <a:pPr lvl="1"/>
            <a:r>
              <a:rPr lang="en-US" dirty="0"/>
              <a:t>Glossary of important terms</a:t>
            </a:r>
          </a:p>
          <a:p>
            <a:pPr lvl="2"/>
            <a:r>
              <a:rPr lang="en-US" dirty="0"/>
              <a:t>Categorically or alphabetically categorized?</a:t>
            </a:r>
          </a:p>
          <a:p>
            <a:pPr lvl="1"/>
            <a:r>
              <a:rPr lang="en-US" dirty="0"/>
              <a:t>Definitions of variables included in the model</a:t>
            </a:r>
          </a:p>
          <a:p>
            <a:pPr lvl="1"/>
            <a:r>
              <a:rPr lang="en-US" dirty="0"/>
              <a:t>Variability of projections and seasonality of data</a:t>
            </a:r>
          </a:p>
          <a:p>
            <a:pPr lvl="1"/>
            <a:r>
              <a:rPr lang="en-US" dirty="0"/>
              <a:t>Unmet need</a:t>
            </a:r>
          </a:p>
          <a:p>
            <a:pPr lvl="1"/>
            <a:r>
              <a:rPr lang="en-US" dirty="0"/>
              <a:t>Reference to HRSA policy </a:t>
            </a:r>
            <a:r>
              <a:rPr lang="en-US" dirty="0" err="1"/>
              <a:t>guidances</a:t>
            </a:r>
            <a:r>
              <a:rPr lang="en-US" dirty="0"/>
              <a:t> and Ryan White legislation</a:t>
            </a:r>
            <a:br>
              <a:rPr lang="en-US" dirty="0"/>
            </a:br>
            <a:endParaRPr lang="en-US" dirty="0"/>
          </a:p>
          <a:p>
            <a:endParaRPr lang="en-US" dirty="0"/>
          </a:p>
        </p:txBody>
      </p:sp>
    </p:spTree>
    <p:extLst>
      <p:ext uri="{BB962C8B-B14F-4D97-AF65-F5344CB8AC3E}">
        <p14:creationId xmlns:p14="http://schemas.microsoft.com/office/powerpoint/2010/main" val="1019304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 Factors to Consider</a:t>
            </a:r>
            <a:endParaRPr lang="en-US" dirty="0"/>
          </a:p>
        </p:txBody>
      </p:sp>
      <p:sp>
        <p:nvSpPr>
          <p:cNvPr id="3" name="Content Placeholder 2"/>
          <p:cNvSpPr>
            <a:spLocks noGrp="1"/>
          </p:cNvSpPr>
          <p:nvPr>
            <p:ph idx="1"/>
          </p:nvPr>
        </p:nvSpPr>
        <p:spPr>
          <a:xfrm>
            <a:off x="381000" y="1400502"/>
            <a:ext cx="4038600" cy="4267200"/>
          </a:xfrm>
        </p:spPr>
        <p:txBody>
          <a:bodyPr/>
          <a:lstStyle/>
          <a:p>
            <a:pPr>
              <a:spcBef>
                <a:spcPts val="0"/>
              </a:spcBef>
            </a:pPr>
            <a:r>
              <a:rPr lang="en-US" sz="2200" dirty="0"/>
              <a:t>Simple </a:t>
            </a:r>
          </a:p>
          <a:p>
            <a:pPr lvl="1">
              <a:spcBef>
                <a:spcPts val="0"/>
              </a:spcBef>
            </a:pPr>
            <a:r>
              <a:rPr lang="en-US" sz="2200" dirty="0"/>
              <a:t>Number of clients served</a:t>
            </a:r>
          </a:p>
          <a:p>
            <a:pPr lvl="1">
              <a:spcBef>
                <a:spcPts val="0"/>
              </a:spcBef>
            </a:pPr>
            <a:r>
              <a:rPr lang="en-US" sz="2200" dirty="0"/>
              <a:t>Average cost per client</a:t>
            </a:r>
          </a:p>
          <a:p>
            <a:pPr lvl="1">
              <a:spcBef>
                <a:spcPts val="0"/>
              </a:spcBef>
            </a:pPr>
            <a:r>
              <a:rPr lang="en-US" sz="2200" dirty="0"/>
              <a:t>Margin of error +-3</a:t>
            </a:r>
            <a:r>
              <a:rPr lang="en-US" sz="2200" dirty="0" smtClean="0"/>
              <a:t>%</a:t>
            </a:r>
            <a:endParaRPr lang="en-US" sz="2200" dirty="0"/>
          </a:p>
        </p:txBody>
      </p:sp>
      <p:sp>
        <p:nvSpPr>
          <p:cNvPr id="4" name="Content Placeholder 2"/>
          <p:cNvSpPr txBox="1">
            <a:spLocks/>
          </p:cNvSpPr>
          <p:nvPr/>
        </p:nvSpPr>
        <p:spPr bwMode="auto">
          <a:xfrm>
            <a:off x="4267200" y="1400502"/>
            <a:ext cx="4457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b="1">
                <a:solidFill>
                  <a:srgbClr val="0070C0"/>
                </a:solidFill>
                <a:latin typeface="+mn-lt"/>
                <a:ea typeface="+mn-ea"/>
                <a:cs typeface="+mn-cs"/>
              </a:defRPr>
            </a:lvl1pPr>
            <a:lvl2pPr marL="798513" indent="-341313" algn="l" rtl="0" eaLnBrk="0" fontAlgn="base" hangingPunct="0">
              <a:spcBef>
                <a:spcPct val="20000"/>
              </a:spcBef>
              <a:spcAft>
                <a:spcPct val="0"/>
              </a:spcAft>
              <a:buChar char="–"/>
              <a:defRPr sz="2400">
                <a:solidFill>
                  <a:srgbClr val="4F2683"/>
                </a:solidFill>
                <a:latin typeface="+mn-lt"/>
              </a:defRPr>
            </a:lvl2pPr>
            <a:lvl3pPr marL="1262063" indent="-347663" algn="l" rtl="0" eaLnBrk="0" fontAlgn="base" hangingPunct="0">
              <a:spcBef>
                <a:spcPct val="20000"/>
              </a:spcBef>
              <a:spcAft>
                <a:spcPct val="0"/>
              </a:spcAft>
              <a:buFont typeface="Wingdings" pitchFamily="2" charset="2"/>
              <a:buChar char="§"/>
              <a:defRPr sz="2400">
                <a:solidFill>
                  <a:srgbClr val="0070C0"/>
                </a:solidFill>
                <a:latin typeface="+mn-lt"/>
              </a:defRPr>
            </a:lvl3pPr>
            <a:lvl4pPr marL="1712913" indent="-341313" algn="l" rtl="0" eaLnBrk="0" fontAlgn="base" hangingPunct="0">
              <a:spcBef>
                <a:spcPct val="20000"/>
              </a:spcBef>
              <a:spcAft>
                <a:spcPct val="0"/>
              </a:spcAft>
              <a:buChar char="–"/>
              <a:defRPr sz="2400">
                <a:solidFill>
                  <a:srgbClr val="4F2683"/>
                </a:solidFill>
                <a:latin typeface="+mn-lt"/>
              </a:defRPr>
            </a:lvl4pPr>
            <a:lvl5pPr marL="2176463" indent="-347663" algn="l" rtl="0" eaLnBrk="0" fontAlgn="base" hangingPunct="0">
              <a:spcBef>
                <a:spcPct val="20000"/>
              </a:spcBef>
              <a:spcAft>
                <a:spcPct val="0"/>
              </a:spcAft>
              <a:buFont typeface="Wingdings" pitchFamily="2" charset="2"/>
              <a:buChar char="§"/>
              <a:defRPr sz="2400">
                <a:solidFill>
                  <a:srgbClr val="0070C0"/>
                </a:solidFill>
                <a:latin typeface="+mn-lt"/>
              </a:defRPr>
            </a:lvl5pPr>
            <a:lvl6pPr marL="2514600" indent="-228600" algn="l" rtl="0" fontAlgn="base">
              <a:spcBef>
                <a:spcPct val="20000"/>
              </a:spcBef>
              <a:spcAft>
                <a:spcPct val="0"/>
              </a:spcAft>
              <a:buChar char="»"/>
              <a:defRPr>
                <a:solidFill>
                  <a:srgbClr val="333333"/>
                </a:solidFill>
                <a:latin typeface="+mn-lt"/>
              </a:defRPr>
            </a:lvl6pPr>
            <a:lvl7pPr marL="2971800" indent="-228600" algn="l" rtl="0" fontAlgn="base">
              <a:spcBef>
                <a:spcPct val="20000"/>
              </a:spcBef>
              <a:spcAft>
                <a:spcPct val="0"/>
              </a:spcAft>
              <a:buChar char="»"/>
              <a:defRPr>
                <a:solidFill>
                  <a:srgbClr val="333333"/>
                </a:solidFill>
                <a:latin typeface="+mn-lt"/>
              </a:defRPr>
            </a:lvl7pPr>
            <a:lvl8pPr marL="3429000" indent="-228600" algn="l" rtl="0" fontAlgn="base">
              <a:spcBef>
                <a:spcPct val="20000"/>
              </a:spcBef>
              <a:spcAft>
                <a:spcPct val="0"/>
              </a:spcAft>
              <a:buChar char="»"/>
              <a:defRPr>
                <a:solidFill>
                  <a:srgbClr val="333333"/>
                </a:solidFill>
                <a:latin typeface="+mn-lt"/>
              </a:defRPr>
            </a:lvl8pPr>
            <a:lvl9pPr marL="3886200" indent="-228600" algn="l" rtl="0" fontAlgn="base">
              <a:spcBef>
                <a:spcPct val="20000"/>
              </a:spcBef>
              <a:spcAft>
                <a:spcPct val="0"/>
              </a:spcAft>
              <a:buChar char="»"/>
              <a:defRPr>
                <a:solidFill>
                  <a:srgbClr val="333333"/>
                </a:solidFill>
                <a:latin typeface="+mn-lt"/>
              </a:defRPr>
            </a:lvl9pPr>
          </a:lstStyle>
          <a:p>
            <a:pPr>
              <a:spcBef>
                <a:spcPts val="0"/>
              </a:spcBef>
            </a:pPr>
            <a:r>
              <a:rPr lang="en-US" sz="2200" dirty="0" smtClean="0"/>
              <a:t>Advanced </a:t>
            </a:r>
          </a:p>
          <a:p>
            <a:pPr lvl="1">
              <a:spcBef>
                <a:spcPts val="0"/>
              </a:spcBef>
            </a:pPr>
            <a:r>
              <a:rPr lang="en-US" sz="2200" dirty="0" smtClean="0"/>
              <a:t>Simple model with the addition of:</a:t>
            </a:r>
          </a:p>
          <a:p>
            <a:pPr lvl="2">
              <a:spcBef>
                <a:spcPts val="0"/>
              </a:spcBef>
            </a:pPr>
            <a:r>
              <a:rPr lang="en-US" sz="2200" dirty="0" smtClean="0"/>
              <a:t>Summary </a:t>
            </a:r>
          </a:p>
          <a:p>
            <a:pPr lvl="2">
              <a:spcBef>
                <a:spcPts val="0"/>
              </a:spcBef>
            </a:pPr>
            <a:r>
              <a:rPr lang="en-US" sz="2200" dirty="0" smtClean="0"/>
              <a:t>Resources</a:t>
            </a:r>
          </a:p>
          <a:p>
            <a:pPr lvl="2">
              <a:spcBef>
                <a:spcPts val="0"/>
              </a:spcBef>
            </a:pPr>
            <a:r>
              <a:rPr lang="en-US" sz="2200" dirty="0" smtClean="0"/>
              <a:t>Income</a:t>
            </a:r>
          </a:p>
          <a:p>
            <a:pPr lvl="2">
              <a:spcBef>
                <a:spcPts val="0"/>
              </a:spcBef>
            </a:pPr>
            <a:r>
              <a:rPr lang="en-US" sz="2200" dirty="0" smtClean="0"/>
              <a:t>Other payers</a:t>
            </a:r>
          </a:p>
          <a:p>
            <a:pPr lvl="2">
              <a:spcBef>
                <a:spcPts val="0"/>
              </a:spcBef>
            </a:pPr>
            <a:r>
              <a:rPr lang="en-US" sz="2200" dirty="0" smtClean="0"/>
              <a:t>Client enrollment</a:t>
            </a:r>
          </a:p>
          <a:p>
            <a:pPr lvl="2">
              <a:spcBef>
                <a:spcPts val="0"/>
              </a:spcBef>
            </a:pPr>
            <a:r>
              <a:rPr lang="en-US" sz="2200" dirty="0" smtClean="0"/>
              <a:t>Client utilization</a:t>
            </a:r>
          </a:p>
          <a:p>
            <a:pPr lvl="2">
              <a:spcBef>
                <a:spcPts val="0"/>
              </a:spcBef>
            </a:pPr>
            <a:r>
              <a:rPr lang="en-US" sz="2200" dirty="0" smtClean="0"/>
              <a:t>Economic factors</a:t>
            </a:r>
          </a:p>
          <a:p>
            <a:pPr lvl="2">
              <a:spcBef>
                <a:spcPts val="0"/>
              </a:spcBef>
            </a:pPr>
            <a:r>
              <a:rPr lang="en-US" sz="2200" dirty="0" smtClean="0"/>
              <a:t>Expenditures and prescriptions filled</a:t>
            </a:r>
          </a:p>
          <a:p>
            <a:pPr lvl="2">
              <a:spcBef>
                <a:spcPts val="0"/>
              </a:spcBef>
            </a:pPr>
            <a:r>
              <a:rPr lang="en-US" sz="2200" dirty="0" smtClean="0"/>
              <a:t>Impact of health reform</a:t>
            </a:r>
          </a:p>
          <a:p>
            <a:pPr>
              <a:spcBef>
                <a:spcPts val="0"/>
              </a:spcBef>
            </a:pPr>
            <a:endParaRPr lang="en-US" sz="2200" dirty="0"/>
          </a:p>
        </p:txBody>
      </p:sp>
    </p:spTree>
    <p:extLst>
      <p:ext uri="{BB962C8B-B14F-4D97-AF65-F5344CB8AC3E}">
        <p14:creationId xmlns:p14="http://schemas.microsoft.com/office/powerpoint/2010/main" val="27987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Conversation: What is missing?</a:t>
            </a:r>
            <a:endParaRPr lang="en-US" dirty="0"/>
          </a:p>
        </p:txBody>
      </p:sp>
    </p:spTree>
    <p:extLst>
      <p:ext uri="{BB962C8B-B14F-4D97-AF65-F5344CB8AC3E}">
        <p14:creationId xmlns:p14="http://schemas.microsoft.com/office/powerpoint/2010/main" val="1302536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Conversation: How to implement financial forecasting in you jurisdiction?</a:t>
            </a:r>
            <a:endParaRPr lang="en-US" dirty="0"/>
          </a:p>
        </p:txBody>
      </p:sp>
    </p:spTree>
    <p:extLst>
      <p:ext uri="{BB962C8B-B14F-4D97-AF65-F5344CB8AC3E}">
        <p14:creationId xmlns:p14="http://schemas.microsoft.com/office/powerpoint/2010/main" val="3436756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3"/>
          <p:cNvSpPr>
            <a:spLocks noGrp="1"/>
          </p:cNvSpPr>
          <p:nvPr>
            <p:ph type="body" idx="1"/>
          </p:nvPr>
        </p:nvSpPr>
        <p:spPr/>
        <p:txBody>
          <a:bodyPr/>
          <a:lstStyle/>
          <a:p>
            <a:r>
              <a:rPr lang="en-US" dirty="0" smtClean="0"/>
              <a:t>Questions and Answers</a:t>
            </a:r>
          </a:p>
        </p:txBody>
      </p:sp>
    </p:spTree>
    <p:extLst>
      <p:ext uri="{BB962C8B-B14F-4D97-AF65-F5344CB8AC3E}">
        <p14:creationId xmlns:p14="http://schemas.microsoft.com/office/powerpoint/2010/main" val="2150632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 </a:t>
            </a:r>
            <a:br>
              <a:rPr lang="en-US" dirty="0" smtClean="0"/>
            </a:br>
            <a:r>
              <a:rPr lang="en-US" sz="1600" i="1" dirty="0" smtClean="0"/>
              <a:t>(continued)</a:t>
            </a:r>
            <a:endParaRPr lang="en-US" sz="1600" i="1" dirty="0"/>
          </a:p>
        </p:txBody>
      </p:sp>
      <p:sp>
        <p:nvSpPr>
          <p:cNvPr id="3" name="Content Placeholder 2"/>
          <p:cNvSpPr>
            <a:spLocks noGrp="1"/>
          </p:cNvSpPr>
          <p:nvPr>
            <p:ph idx="1"/>
          </p:nvPr>
        </p:nvSpPr>
        <p:spPr/>
        <p:txBody>
          <a:bodyPr/>
          <a:lstStyle/>
          <a:p>
            <a:pPr marL="0" lvl="1" indent="0">
              <a:spcBef>
                <a:spcPts val="0"/>
              </a:spcBef>
              <a:buNone/>
            </a:pPr>
            <a:r>
              <a:rPr lang="en-US" b="1" dirty="0" smtClean="0">
                <a:solidFill>
                  <a:srgbClr val="0070C0"/>
                </a:solidFill>
              </a:rPr>
              <a:t>Britten Pund has no financial interest or relationships to disclose.</a:t>
            </a:r>
          </a:p>
          <a:p>
            <a:pPr marL="0" lvl="1" indent="0">
              <a:spcBef>
                <a:spcPts val="0"/>
              </a:spcBef>
              <a:buNone/>
            </a:pPr>
            <a:endParaRPr lang="en-US" b="1" dirty="0">
              <a:solidFill>
                <a:srgbClr val="0070C0"/>
              </a:solidFill>
            </a:endParaRPr>
          </a:p>
          <a:p>
            <a:pPr marL="0" lvl="1" indent="0">
              <a:spcBef>
                <a:spcPts val="0"/>
              </a:spcBef>
              <a:buNone/>
            </a:pPr>
            <a:r>
              <a:rPr lang="en-US" b="1" dirty="0" smtClean="0">
                <a:solidFill>
                  <a:srgbClr val="0070C0"/>
                </a:solidFill>
              </a:rPr>
              <a:t>Professional Education Services Group staff have no financial interest or relationships to disclose.</a:t>
            </a:r>
            <a:endParaRPr lang="en-US" b="1" dirty="0">
              <a:solidFill>
                <a:srgbClr val="0070C0"/>
              </a:solidFill>
            </a:endParaRPr>
          </a:p>
        </p:txBody>
      </p:sp>
    </p:spTree>
    <p:extLst>
      <p:ext uri="{BB962C8B-B14F-4D97-AF65-F5344CB8AC3E}">
        <p14:creationId xmlns:p14="http://schemas.microsoft.com/office/powerpoint/2010/main" val="2853348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Obtaining CME/CE Credit</a:t>
            </a:r>
            <a:endParaRPr lang="en-US" dirty="0"/>
          </a:p>
        </p:txBody>
      </p:sp>
      <p:sp>
        <p:nvSpPr>
          <p:cNvPr id="4" name="Content Placeholder 3"/>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If you would like to receive continuing education credit for this activity, please visit:</a:t>
            </a:r>
          </a:p>
          <a:p>
            <a:pPr marL="0" indent="0" algn="ctr">
              <a:buNone/>
            </a:pPr>
            <a:endParaRPr lang="en-US" dirty="0"/>
          </a:p>
          <a:p>
            <a:pPr marL="0" indent="0" algn="ctr">
              <a:buNone/>
            </a:pPr>
            <a:r>
              <a:rPr lang="en-US" dirty="0" smtClean="0">
                <a:hlinkClick r:id="rId2"/>
              </a:rPr>
              <a:t>http://www.pesgce.com/RyanWhite2012</a:t>
            </a:r>
            <a:r>
              <a:rPr lang="en-US" dirty="0" smtClean="0"/>
              <a:t>  </a:t>
            </a:r>
            <a:endParaRPr lang="en-US" dirty="0"/>
          </a:p>
        </p:txBody>
      </p:sp>
    </p:spTree>
    <p:extLst>
      <p:ext uri="{BB962C8B-B14F-4D97-AF65-F5344CB8AC3E}">
        <p14:creationId xmlns:p14="http://schemas.microsoft.com/office/powerpoint/2010/main" val="3868640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Contact Information</a:t>
            </a:r>
          </a:p>
        </p:txBody>
      </p:sp>
      <p:sp>
        <p:nvSpPr>
          <p:cNvPr id="4" name="Content Placeholder 3"/>
          <p:cNvSpPr>
            <a:spLocks noGrp="1"/>
          </p:cNvSpPr>
          <p:nvPr>
            <p:ph idx="1"/>
          </p:nvPr>
        </p:nvSpPr>
        <p:spPr>
          <a:ln>
            <a:noFill/>
          </a:ln>
        </p:spPr>
        <p:txBody>
          <a:bodyPr/>
          <a:lstStyle/>
          <a:p>
            <a:pPr marL="0" indent="0" algn="ctr">
              <a:spcBef>
                <a:spcPts val="0"/>
              </a:spcBef>
              <a:buNone/>
            </a:pPr>
            <a:endParaRPr lang="en-US" dirty="0" smtClean="0"/>
          </a:p>
          <a:p>
            <a:pPr marL="0" indent="0" algn="ctr">
              <a:spcBef>
                <a:spcPts val="0"/>
              </a:spcBef>
              <a:buNone/>
            </a:pPr>
            <a:endParaRPr lang="en-US" dirty="0"/>
          </a:p>
          <a:p>
            <a:pPr marL="0" indent="0" algn="ctr">
              <a:spcBef>
                <a:spcPts val="0"/>
              </a:spcBef>
              <a:buNone/>
            </a:pPr>
            <a:endParaRPr lang="en-US" dirty="0"/>
          </a:p>
          <a:p>
            <a:pPr marL="0" indent="0" algn="ctr">
              <a:spcBef>
                <a:spcPts val="0"/>
              </a:spcBef>
              <a:buNone/>
            </a:pPr>
            <a:r>
              <a:rPr lang="en-US" dirty="0" smtClean="0"/>
              <a:t>Britten Pund</a:t>
            </a:r>
            <a:endParaRPr lang="en-US" dirty="0"/>
          </a:p>
          <a:p>
            <a:pPr marL="0" indent="0" algn="ctr">
              <a:spcBef>
                <a:spcPts val="0"/>
              </a:spcBef>
              <a:buNone/>
            </a:pPr>
            <a:r>
              <a:rPr lang="en-US" dirty="0" smtClean="0"/>
              <a:t>Senior Manager, Health Care Access</a:t>
            </a:r>
          </a:p>
          <a:p>
            <a:pPr marL="0" indent="0" algn="ctr">
              <a:spcBef>
                <a:spcPts val="0"/>
              </a:spcBef>
              <a:buNone/>
            </a:pPr>
            <a:r>
              <a:rPr lang="en-US" u="sng" dirty="0" smtClean="0">
                <a:hlinkClick r:id="rId3"/>
              </a:rPr>
              <a:t>bpund@NASTAD.org</a:t>
            </a:r>
            <a:endParaRPr lang="en-US" dirty="0" smtClean="0"/>
          </a:p>
          <a:p>
            <a:pPr marL="0" indent="0" algn="ctr">
              <a:spcBef>
                <a:spcPts val="0"/>
              </a:spcBef>
              <a:buNone/>
            </a:pPr>
            <a:endParaRPr lang="en-US" u="sng" dirty="0" smtClean="0">
              <a:hlinkClick r:id="rId4" tooltip="blocked::dhtmled16://exchweb/bin/redir.asp?URL=http://www.nastad.org/&#10;dhtmled16://exchweb/bin/redir.asp?URL=http://www.nastad.org/"/>
            </a:endParaRPr>
          </a:p>
          <a:p>
            <a:pPr marL="0" indent="0" algn="ctr">
              <a:spcBef>
                <a:spcPts val="0"/>
              </a:spcBef>
              <a:buNone/>
            </a:pPr>
            <a:r>
              <a:rPr lang="en-US" u="sng" dirty="0" smtClean="0">
                <a:hlinkClick r:id="rId4" tooltip="blocked::dhtmled16://exchweb/bin/redir.asp?URL=http://www.nastad.org/&#10;dhtmled16://exchweb/bin/redir.asp?URL=http://www.nastad.org/"/>
              </a:rPr>
              <a:t>www.NASTAD.org</a:t>
            </a:r>
            <a:endParaRPr lang="en-US" dirty="0"/>
          </a:p>
          <a:p>
            <a:pPr marL="0" indent="0">
              <a:spcBef>
                <a:spcPts val="0"/>
              </a:spcBef>
              <a:buFont typeface="Wingdings" pitchFamily="2" charset="2"/>
              <a:buNone/>
              <a:defRPr/>
            </a:pPr>
            <a:endParaRPr lang="en-US" dirty="0" smtClean="0"/>
          </a:p>
        </p:txBody>
      </p:sp>
    </p:spTree>
    <p:extLst>
      <p:ext uri="{BB962C8B-B14F-4D97-AF65-F5344CB8AC3E}">
        <p14:creationId xmlns:p14="http://schemas.microsoft.com/office/powerpoint/2010/main" val="710432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381000" y="1400502"/>
            <a:ext cx="8305800" cy="4267200"/>
          </a:xfrm>
        </p:spPr>
        <p:txBody>
          <a:bodyPr/>
          <a:lstStyle/>
          <a:p>
            <a:pPr>
              <a:spcBef>
                <a:spcPts val="0"/>
              </a:spcBef>
            </a:pPr>
            <a:r>
              <a:rPr lang="en-US" sz="2200" dirty="0"/>
              <a:t>By the end of the seminar, participants will: </a:t>
            </a:r>
          </a:p>
          <a:p>
            <a:pPr lvl="1">
              <a:spcBef>
                <a:spcPts val="0"/>
              </a:spcBef>
            </a:pPr>
            <a:r>
              <a:rPr lang="en-US" sz="2200" dirty="0"/>
              <a:t>Understand the process NASTAD has taken to gain input into the creation of an ADAP financial forecasting model, including outcomes from an ADAP Financial Forecasting Consultation and focus groups with ADAP coordinators.</a:t>
            </a:r>
          </a:p>
          <a:p>
            <a:pPr lvl="1">
              <a:spcBef>
                <a:spcPts val="0"/>
              </a:spcBef>
            </a:pPr>
            <a:r>
              <a:rPr lang="en-US" sz="2200" dirty="0"/>
              <a:t>Learn about the components ADAP coordinators have identified as necessary to create an accurate financial forecasting model to project costs and fiscal need for ADAP.</a:t>
            </a:r>
          </a:p>
          <a:p>
            <a:pPr lvl="1">
              <a:spcBef>
                <a:spcPts val="0"/>
              </a:spcBef>
            </a:pPr>
            <a:r>
              <a:rPr lang="en-US" sz="2200" dirty="0"/>
              <a:t>Gain </a:t>
            </a:r>
            <a:r>
              <a:rPr lang="en-US" sz="2200" dirty="0" smtClean="0"/>
              <a:t>practical </a:t>
            </a:r>
            <a:r>
              <a:rPr lang="en-US" sz="2200" dirty="0"/>
              <a:t>knowledge on the importance of financial forecasting, including budget projections and identifying future need for a program.</a:t>
            </a:r>
          </a:p>
          <a:p>
            <a:pPr>
              <a:spcBef>
                <a:spcPts val="0"/>
              </a:spcBef>
            </a:pPr>
            <a:endParaRPr lang="en-US" sz="2200" dirty="0"/>
          </a:p>
        </p:txBody>
      </p:sp>
    </p:spTree>
    <p:extLst>
      <p:ext uri="{BB962C8B-B14F-4D97-AF65-F5344CB8AC3E}">
        <p14:creationId xmlns:p14="http://schemas.microsoft.com/office/powerpoint/2010/main" val="1322951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a:spcBef>
                <a:spcPts val="0"/>
              </a:spcBef>
            </a:pPr>
            <a:r>
              <a:rPr lang="en-US" dirty="0" smtClean="0">
                <a:latin typeface="+mj-lt"/>
              </a:rPr>
              <a:t>April 2012 ADAP Financial Forecasting Consultation</a:t>
            </a:r>
          </a:p>
          <a:p>
            <a:pPr>
              <a:spcBef>
                <a:spcPts val="0"/>
              </a:spcBef>
            </a:pPr>
            <a:endParaRPr lang="en-US" dirty="0">
              <a:latin typeface="+mj-lt"/>
            </a:endParaRPr>
          </a:p>
          <a:p>
            <a:pPr>
              <a:spcBef>
                <a:spcPts val="0"/>
              </a:spcBef>
            </a:pPr>
            <a:r>
              <a:rPr lang="en-US" dirty="0" smtClean="0">
                <a:latin typeface="+mj-lt"/>
              </a:rPr>
              <a:t>Progress: Creating an ADAP financial forecasting model</a:t>
            </a:r>
          </a:p>
          <a:p>
            <a:pPr>
              <a:spcBef>
                <a:spcPts val="0"/>
              </a:spcBef>
            </a:pPr>
            <a:endParaRPr lang="en-US" dirty="0">
              <a:latin typeface="+mj-lt"/>
            </a:endParaRPr>
          </a:p>
          <a:p>
            <a:pPr>
              <a:spcBef>
                <a:spcPts val="0"/>
              </a:spcBef>
            </a:pPr>
            <a:r>
              <a:rPr lang="en-US" dirty="0" smtClean="0">
                <a:latin typeface="+mj-lt"/>
              </a:rPr>
              <a:t>Conversation: What is missing?</a:t>
            </a:r>
          </a:p>
          <a:p>
            <a:pPr>
              <a:spcBef>
                <a:spcPts val="0"/>
              </a:spcBef>
            </a:pPr>
            <a:endParaRPr lang="en-US" dirty="0">
              <a:latin typeface="+mj-lt"/>
            </a:endParaRPr>
          </a:p>
          <a:p>
            <a:pPr>
              <a:spcBef>
                <a:spcPts val="0"/>
              </a:spcBef>
            </a:pPr>
            <a:r>
              <a:rPr lang="en-US" dirty="0" smtClean="0">
                <a:latin typeface="+mj-lt"/>
              </a:rPr>
              <a:t>Conversation: How to implement financial forecasting in your jurisdiction?</a:t>
            </a:r>
          </a:p>
          <a:p>
            <a:pPr>
              <a:spcBef>
                <a:spcPts val="0"/>
              </a:spcBef>
            </a:pPr>
            <a:endParaRPr lang="en-US" dirty="0">
              <a:latin typeface="+mj-lt"/>
            </a:endParaRPr>
          </a:p>
          <a:p>
            <a:pPr>
              <a:spcBef>
                <a:spcPts val="0"/>
              </a:spcBef>
            </a:pPr>
            <a:r>
              <a:rPr lang="en-US" dirty="0" smtClean="0">
                <a:latin typeface="+mj-lt"/>
              </a:rPr>
              <a:t>Questions and answers</a:t>
            </a:r>
            <a:endParaRPr lang="en-US" dirty="0">
              <a:latin typeface="+mj-lt"/>
            </a:endParaRPr>
          </a:p>
        </p:txBody>
      </p:sp>
    </p:spTree>
    <p:extLst>
      <p:ext uri="{BB962C8B-B14F-4D97-AF65-F5344CB8AC3E}">
        <p14:creationId xmlns:p14="http://schemas.microsoft.com/office/powerpoint/2010/main" val="4272764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April 2012 ADAP Financial Forecasting Consultation</a:t>
            </a:r>
            <a:endParaRPr lang="en-US" dirty="0"/>
          </a:p>
        </p:txBody>
      </p:sp>
    </p:spTree>
    <p:extLst>
      <p:ext uri="{BB962C8B-B14F-4D97-AF65-F5344CB8AC3E}">
        <p14:creationId xmlns:p14="http://schemas.microsoft.com/office/powerpoint/2010/main" val="73382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Current Models</a:t>
            </a:r>
            <a:endParaRPr lang="en-US" dirty="0"/>
          </a:p>
        </p:txBody>
      </p:sp>
      <p:sp>
        <p:nvSpPr>
          <p:cNvPr id="4" name="Content Placeholder 3"/>
          <p:cNvSpPr>
            <a:spLocks noGrp="1"/>
          </p:cNvSpPr>
          <p:nvPr>
            <p:ph idx="1"/>
          </p:nvPr>
        </p:nvSpPr>
        <p:spPr/>
        <p:txBody>
          <a:bodyPr/>
          <a:lstStyle/>
          <a:p>
            <a:r>
              <a:rPr lang="en-US" dirty="0" smtClean="0"/>
              <a:t>HRSA ADAP Budgeting Tool</a:t>
            </a:r>
          </a:p>
          <a:p>
            <a:pPr lvl="1"/>
            <a:r>
              <a:rPr lang="en-US" dirty="0" smtClean="0"/>
              <a:t>Overview</a:t>
            </a:r>
          </a:p>
          <a:p>
            <a:pPr lvl="2"/>
            <a:r>
              <a:rPr lang="en-US" dirty="0" smtClean="0"/>
              <a:t>Developed in 2003</a:t>
            </a:r>
          </a:p>
          <a:p>
            <a:pPr lvl="2"/>
            <a:r>
              <a:rPr lang="en-US" dirty="0" smtClean="0"/>
              <a:t>Designed </a:t>
            </a:r>
            <a:r>
              <a:rPr lang="en-US" dirty="0"/>
              <a:t>to assist State programs in anticipating program expenditures for budgeting purposes. </a:t>
            </a:r>
            <a:endParaRPr lang="en-US" dirty="0" smtClean="0"/>
          </a:p>
          <a:p>
            <a:pPr lvl="2"/>
            <a:r>
              <a:rPr lang="en-US" dirty="0" smtClean="0"/>
              <a:t>Utilizes </a:t>
            </a:r>
            <a:r>
              <a:rPr lang="en-US" dirty="0"/>
              <a:t>eighteen (18) months of historical data, and assumes trends in medication expenditures and client utilization will remain </a:t>
            </a:r>
            <a:r>
              <a:rPr lang="en-US" dirty="0" smtClean="0"/>
              <a:t>constant.</a:t>
            </a:r>
          </a:p>
          <a:p>
            <a:pPr lvl="2"/>
            <a:r>
              <a:rPr lang="en-US" dirty="0" smtClean="0"/>
              <a:t>Utilizes Microsoft Excel</a:t>
            </a:r>
          </a:p>
        </p:txBody>
      </p:sp>
    </p:spTree>
    <p:extLst>
      <p:ext uri="{BB962C8B-B14F-4D97-AF65-F5344CB8AC3E}">
        <p14:creationId xmlns:p14="http://schemas.microsoft.com/office/powerpoint/2010/main" val="80789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Models</a:t>
            </a:r>
            <a:br>
              <a:rPr lang="en-US" dirty="0" smtClean="0"/>
            </a:br>
            <a:r>
              <a:rPr lang="en-US" sz="1600" i="1" dirty="0" smtClean="0"/>
              <a:t>(continued)</a:t>
            </a:r>
            <a:endParaRPr lang="en-US" sz="1600" i="1" dirty="0"/>
          </a:p>
        </p:txBody>
      </p:sp>
      <p:sp>
        <p:nvSpPr>
          <p:cNvPr id="3" name="Content Placeholder 2"/>
          <p:cNvSpPr>
            <a:spLocks noGrp="1"/>
          </p:cNvSpPr>
          <p:nvPr>
            <p:ph idx="1"/>
          </p:nvPr>
        </p:nvSpPr>
        <p:spPr/>
        <p:txBody>
          <a:bodyPr/>
          <a:lstStyle/>
          <a:p>
            <a:pPr lvl="1"/>
            <a:r>
              <a:rPr lang="en-US" dirty="0" smtClean="0"/>
              <a:t>Limitations</a:t>
            </a:r>
          </a:p>
          <a:p>
            <a:pPr lvl="2"/>
            <a:r>
              <a:rPr lang="en-US" dirty="0" smtClean="0"/>
              <a:t>Can only “hold” three years of data.</a:t>
            </a:r>
          </a:p>
          <a:p>
            <a:pPr lvl="2"/>
            <a:r>
              <a:rPr lang="en-US" dirty="0" smtClean="0"/>
              <a:t>Lacks the degree of complexity that now exists within ADAP funding streams.</a:t>
            </a:r>
          </a:p>
          <a:p>
            <a:pPr lvl="2"/>
            <a:r>
              <a:rPr lang="en-US" dirty="0" smtClean="0"/>
              <a:t>Assumes some inputs (i.e., unduplicated client counts) that can be entered as non-assumptions.</a:t>
            </a:r>
          </a:p>
          <a:p>
            <a:pPr lvl="2"/>
            <a:r>
              <a:rPr lang="en-US" dirty="0" smtClean="0"/>
              <a:t>Potential to overestimate true costs (i.e., average cost per client), therefore skewing an accurate projection.</a:t>
            </a:r>
            <a:endParaRPr lang="en-US" dirty="0"/>
          </a:p>
        </p:txBody>
      </p:sp>
    </p:spTree>
    <p:extLst>
      <p:ext uri="{BB962C8B-B14F-4D97-AF65-F5344CB8AC3E}">
        <p14:creationId xmlns:p14="http://schemas.microsoft.com/office/powerpoint/2010/main" val="1745294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Models</a:t>
            </a:r>
            <a:br>
              <a:rPr lang="en-US" dirty="0" smtClean="0"/>
            </a:br>
            <a:r>
              <a:rPr lang="en-US" sz="1600" i="1" dirty="0" smtClean="0"/>
              <a:t>(continued)</a:t>
            </a:r>
            <a:endParaRPr lang="en-US" sz="1600" i="1" dirty="0"/>
          </a:p>
        </p:txBody>
      </p:sp>
      <p:sp>
        <p:nvSpPr>
          <p:cNvPr id="3" name="Content Placeholder 2"/>
          <p:cNvSpPr>
            <a:spLocks noGrp="1"/>
          </p:cNvSpPr>
          <p:nvPr>
            <p:ph idx="1"/>
          </p:nvPr>
        </p:nvSpPr>
        <p:spPr/>
        <p:txBody>
          <a:bodyPr/>
          <a:lstStyle/>
          <a:p>
            <a:r>
              <a:rPr lang="en-US" dirty="0" smtClean="0"/>
              <a:t>Other models</a:t>
            </a:r>
          </a:p>
          <a:p>
            <a:pPr lvl="1"/>
            <a:r>
              <a:rPr lang="en-US" dirty="0" smtClean="0"/>
              <a:t>Home-grown models using a multitude of formats.</a:t>
            </a:r>
          </a:p>
          <a:p>
            <a:pPr lvl="1"/>
            <a:endParaRPr lang="en-US" dirty="0" smtClean="0"/>
          </a:p>
          <a:p>
            <a:pPr lvl="1"/>
            <a:r>
              <a:rPr lang="en-US" dirty="0" smtClean="0"/>
              <a:t>Multiple models for ADAP projections, Medicare Part D projections, and other payer source projections.</a:t>
            </a:r>
          </a:p>
          <a:p>
            <a:pPr lvl="1"/>
            <a:endParaRPr lang="en-US" dirty="0" smtClean="0"/>
          </a:p>
          <a:p>
            <a:pPr lvl="1"/>
            <a:r>
              <a:rPr lang="en-US" dirty="0" smtClean="0"/>
              <a:t>Independent models from pharmaceutical companies and other private funders.</a:t>
            </a:r>
          </a:p>
        </p:txBody>
      </p:sp>
    </p:spTree>
    <p:extLst>
      <p:ext uri="{BB962C8B-B14F-4D97-AF65-F5344CB8AC3E}">
        <p14:creationId xmlns:p14="http://schemas.microsoft.com/office/powerpoint/2010/main" val="702727536"/>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CC"/>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CC"/>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1758</TotalTime>
  <Words>1009</Words>
  <Application>Microsoft Office PowerPoint</Application>
  <PresentationFormat>On-screen Show (4:3)</PresentationFormat>
  <Paragraphs>221</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Blank Presentation</vt:lpstr>
      <vt:lpstr>Financial Forecasting: Projecting Costs and Need for ADAP</vt:lpstr>
      <vt:lpstr>Disclosures</vt:lpstr>
      <vt:lpstr>Disclosures  (continued)</vt:lpstr>
      <vt:lpstr>Learning Objectives</vt:lpstr>
      <vt:lpstr>Agenda</vt:lpstr>
      <vt:lpstr>PowerPoint Presentation</vt:lpstr>
      <vt:lpstr>Current Models</vt:lpstr>
      <vt:lpstr>Current Models (continued)</vt:lpstr>
      <vt:lpstr>Current Models (continued)</vt:lpstr>
      <vt:lpstr>Defining Financial Forecasting  for ADAP</vt:lpstr>
      <vt:lpstr>Identifying Data Elements</vt:lpstr>
      <vt:lpstr>Identifying Data Elements:  Overall Categories</vt:lpstr>
      <vt:lpstr>Identifying Data Elements:  Overall Categories (continued)</vt:lpstr>
      <vt:lpstr>Identifying Data Elements: Trends</vt:lpstr>
      <vt:lpstr>Identifying Data Elements: Trends (continued)</vt:lpstr>
      <vt:lpstr>Identifying Data Elements: Timeframe</vt:lpstr>
      <vt:lpstr>Projecting Fiscal Needs for ADAP</vt:lpstr>
      <vt:lpstr>Projecting Fiscal Needs for ADAP (continued)</vt:lpstr>
      <vt:lpstr>Projection Stratification</vt:lpstr>
      <vt:lpstr>Overall Numbers to be Projected</vt:lpstr>
      <vt:lpstr>PowerPoint Presentation</vt:lpstr>
      <vt:lpstr>Creating a Model:  Options to Consider</vt:lpstr>
      <vt:lpstr>Background Information:  Factors to Consider</vt:lpstr>
      <vt:lpstr>Background Information:  Factors to Consider (continued)</vt:lpstr>
      <vt:lpstr>Background Information:  Factors to Consider (continued)</vt:lpstr>
      <vt:lpstr>The Model: Factors to Consider</vt:lpstr>
      <vt:lpstr>PowerPoint Presentation</vt:lpstr>
      <vt:lpstr>PowerPoint Presentation</vt:lpstr>
      <vt:lpstr>PowerPoint Presentation</vt:lpstr>
      <vt:lpstr>Obtaining CME/CE Credit</vt:lpstr>
      <vt:lpstr>Contact Information</vt:lpstr>
    </vt:vector>
  </TitlesOfParts>
  <Company>Advansiv</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Batista</dc:creator>
  <cp:lastModifiedBy>Britten Pund</cp:lastModifiedBy>
  <cp:revision>178</cp:revision>
  <cp:lastPrinted>2012-06-15T13:09:58Z</cp:lastPrinted>
  <dcterms:created xsi:type="dcterms:W3CDTF">2002-11-20T23:11:36Z</dcterms:created>
  <dcterms:modified xsi:type="dcterms:W3CDTF">2012-10-15T15:54:52Z</dcterms:modified>
</cp:coreProperties>
</file>