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256" r:id="rId2"/>
    <p:sldId id="317" r:id="rId3"/>
    <p:sldId id="257" r:id="rId4"/>
    <p:sldId id="410" r:id="rId5"/>
    <p:sldId id="411" r:id="rId6"/>
    <p:sldId id="268" r:id="rId7"/>
    <p:sldId id="277" r:id="rId8"/>
    <p:sldId id="291" r:id="rId9"/>
    <p:sldId id="295" r:id="rId10"/>
    <p:sldId id="262" r:id="rId11"/>
    <p:sldId id="278" r:id="rId12"/>
    <p:sldId id="377" r:id="rId13"/>
    <p:sldId id="293" r:id="rId14"/>
    <p:sldId id="294" r:id="rId15"/>
    <p:sldId id="390" r:id="rId16"/>
    <p:sldId id="264" r:id="rId17"/>
    <p:sldId id="296" r:id="rId18"/>
    <p:sldId id="292" r:id="rId19"/>
    <p:sldId id="301" r:id="rId20"/>
    <p:sldId id="302" r:id="rId21"/>
    <p:sldId id="303" r:id="rId22"/>
    <p:sldId id="304" r:id="rId23"/>
    <p:sldId id="305" r:id="rId24"/>
    <p:sldId id="378" r:id="rId25"/>
    <p:sldId id="413" r:id="rId26"/>
    <p:sldId id="414" r:id="rId27"/>
    <p:sldId id="415" r:id="rId28"/>
    <p:sldId id="416" r:id="rId29"/>
    <p:sldId id="417" r:id="rId30"/>
    <p:sldId id="418" r:id="rId31"/>
    <p:sldId id="419" r:id="rId32"/>
    <p:sldId id="383" r:id="rId33"/>
    <p:sldId id="412" r:id="rId34"/>
    <p:sldId id="389" r:id="rId35"/>
    <p:sldId id="384" r:id="rId36"/>
    <p:sldId id="401" r:id="rId37"/>
    <p:sldId id="407" r:id="rId38"/>
    <p:sldId id="408" r:id="rId39"/>
    <p:sldId id="409" r:id="rId40"/>
    <p:sldId id="402" r:id="rId41"/>
    <p:sldId id="403" r:id="rId42"/>
    <p:sldId id="273" r:id="rId43"/>
    <p:sldId id="274"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56" autoAdjust="0"/>
    <p:restoredTop sz="90929"/>
  </p:normalViewPr>
  <p:slideViewPr>
    <p:cSldViewPr showGuides="1">
      <p:cViewPr varScale="1">
        <p:scale>
          <a:sx n="33" d="100"/>
          <a:sy n="33" d="100"/>
        </p:scale>
        <p:origin x="-10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171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yannix\Desktop\stepup\IMAP%20reports\ormainreportnewest.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Sheet7!$B$77</c:f>
              <c:strCache>
                <c:ptCount val="1"/>
                <c:pt idx="0">
                  <c:v>Overall Testing</c:v>
                </c:pt>
              </c:strCache>
            </c:strRef>
          </c:tx>
          <c:invertIfNegative val="0"/>
          <c:dLbls>
            <c:showLegendKey val="0"/>
            <c:showVal val="1"/>
            <c:showCatName val="0"/>
            <c:showSerName val="0"/>
            <c:showPercent val="0"/>
            <c:showBubbleSize val="0"/>
            <c:showLeaderLines val="0"/>
          </c:dLbls>
          <c:cat>
            <c:numRef>
              <c:f>Sheet7!$A$78:$A$85</c:f>
              <c:numCache>
                <c:formatCode>General</c:formatCode>
                <c:ptCount val="8"/>
                <c:pt idx="0">
                  <c:v>2005</c:v>
                </c:pt>
                <c:pt idx="1">
                  <c:v>2006</c:v>
                </c:pt>
                <c:pt idx="2">
                  <c:v>2007</c:v>
                </c:pt>
                <c:pt idx="3">
                  <c:v>2008</c:v>
                </c:pt>
                <c:pt idx="4">
                  <c:v>2009</c:v>
                </c:pt>
                <c:pt idx="5">
                  <c:v>2010</c:v>
                </c:pt>
                <c:pt idx="6">
                  <c:v>2011</c:v>
                </c:pt>
                <c:pt idx="7">
                  <c:v>2012</c:v>
                </c:pt>
              </c:numCache>
            </c:numRef>
          </c:cat>
          <c:val>
            <c:numRef>
              <c:f>Sheet7!$B$78:$B$85</c:f>
              <c:numCache>
                <c:formatCode>General</c:formatCode>
                <c:ptCount val="8"/>
                <c:pt idx="0">
                  <c:v>30</c:v>
                </c:pt>
                <c:pt idx="1">
                  <c:v>142</c:v>
                </c:pt>
                <c:pt idx="2">
                  <c:v>253</c:v>
                </c:pt>
                <c:pt idx="3">
                  <c:v>612</c:v>
                </c:pt>
                <c:pt idx="4">
                  <c:v>884</c:v>
                </c:pt>
                <c:pt idx="5">
                  <c:v>876</c:v>
                </c:pt>
                <c:pt idx="6">
                  <c:v>899</c:v>
                </c:pt>
                <c:pt idx="7">
                  <c:v>624</c:v>
                </c:pt>
              </c:numCache>
            </c:numRef>
          </c:val>
        </c:ser>
        <c:dLbls>
          <c:showLegendKey val="0"/>
          <c:showVal val="0"/>
          <c:showCatName val="0"/>
          <c:showSerName val="0"/>
          <c:showPercent val="0"/>
          <c:showBubbleSize val="0"/>
        </c:dLbls>
        <c:gapWidth val="150"/>
        <c:axId val="215571968"/>
        <c:axId val="79146944"/>
      </c:barChart>
      <c:catAx>
        <c:axId val="215571968"/>
        <c:scaling>
          <c:orientation val="minMax"/>
        </c:scaling>
        <c:delete val="0"/>
        <c:axPos val="b"/>
        <c:numFmt formatCode="General" sourceLinked="1"/>
        <c:majorTickMark val="out"/>
        <c:minorTickMark val="none"/>
        <c:tickLblPos val="nextTo"/>
        <c:crossAx val="79146944"/>
        <c:crosses val="autoZero"/>
        <c:auto val="1"/>
        <c:lblAlgn val="ctr"/>
        <c:lblOffset val="100"/>
        <c:noMultiLvlLbl val="0"/>
      </c:catAx>
      <c:valAx>
        <c:axId val="79146944"/>
        <c:scaling>
          <c:orientation val="minMax"/>
        </c:scaling>
        <c:delete val="0"/>
        <c:axPos val="l"/>
        <c:majorGridlines/>
        <c:numFmt formatCode="General" sourceLinked="1"/>
        <c:majorTickMark val="out"/>
        <c:minorTickMark val="none"/>
        <c:tickLblPos val="nextTo"/>
        <c:crossAx val="215571968"/>
        <c:crosses val="autoZero"/>
        <c:crossBetween val="between"/>
      </c:valAx>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174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174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174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5A1B016-DB25-4A5F-A996-BC66FF8776B1}" type="slidenum">
              <a:rPr lang="en-US"/>
              <a:pPr>
                <a:defRPr/>
              </a:pPr>
              <a:t>‹#›</a:t>
            </a:fld>
            <a:endParaRPr lang="en-US"/>
          </a:p>
        </p:txBody>
      </p:sp>
    </p:spTree>
    <p:extLst>
      <p:ext uri="{BB962C8B-B14F-4D97-AF65-F5344CB8AC3E}">
        <p14:creationId xmlns:p14="http://schemas.microsoft.com/office/powerpoint/2010/main" val="3428424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20367D0-BF68-49AB-A4B5-3FA7D1CDF2FC}" type="slidenum">
              <a:rPr lang="en-US"/>
              <a:pPr>
                <a:defRPr/>
              </a:pPr>
              <a:t>‹#›</a:t>
            </a:fld>
            <a:endParaRPr lang="en-US"/>
          </a:p>
        </p:txBody>
      </p:sp>
    </p:spTree>
    <p:extLst>
      <p:ext uri="{BB962C8B-B14F-4D97-AF65-F5344CB8AC3E}">
        <p14:creationId xmlns:p14="http://schemas.microsoft.com/office/powerpoint/2010/main" val="3916321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88BDC071-2B97-4423-AB4C-4B798A5845AC}" type="slidenum">
              <a:rPr lang="en-US" smtClean="0"/>
              <a:pPr>
                <a:defRPr/>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2642A6A4-F2F2-4E0C-8591-77B08DE648CF}" type="slidenum">
              <a:rPr lang="en-US" smtClean="0"/>
              <a:pPr>
                <a:defRPr/>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Now you have established your relationship</a:t>
            </a:r>
          </a:p>
          <a:p>
            <a:pPr eaLnBrk="1" hangingPunct="1"/>
            <a:r>
              <a:rPr lang="en-US" smtClean="0"/>
              <a:t>	start to get to know what they are doing (ask how you can get involved)</a:t>
            </a:r>
          </a:p>
          <a:p>
            <a:pPr eaLnBrk="1" hangingPunct="1"/>
            <a:r>
              <a:rPr lang="en-US" smtClean="0"/>
              <a:t>	this can even be some easy day to day events that they already have going on </a:t>
            </a:r>
          </a:p>
          <a:p>
            <a:pPr eaLnBrk="1" hangingPunct="1"/>
            <a:r>
              <a:rPr lang="en-US" smtClean="0"/>
              <a:t>		example some prize giveaway during event for trivia questions etc</a:t>
            </a:r>
          </a:p>
          <a:p>
            <a:pPr eaLnBrk="1" hangingPunct="1"/>
            <a:r>
              <a:rPr lang="en-US" smtClean="0"/>
              <a:t>	Supplies-  what are they using napkins, karoke cards, books, key rings, membership cards</a:t>
            </a:r>
          </a:p>
          <a:p>
            <a:pPr eaLnBrk="1" hangingPunct="1"/>
            <a:r>
              <a:rPr lang="en-US" smtClean="0"/>
              <a:t>	what are their current advertising needs- how could you help with that</a:t>
            </a:r>
          </a:p>
          <a:p>
            <a:pPr eaLnBrk="1" hangingPunct="1"/>
            <a:endParaRPr lang="en-US" smtClean="0"/>
          </a:p>
          <a:p>
            <a:pPr eaLnBrk="1" hangingPunct="1"/>
            <a:r>
              <a:rPr lang="en-US" smtClean="0"/>
              <a:t>Consumers</a:t>
            </a:r>
          </a:p>
          <a:p>
            <a:pPr eaLnBrk="1" hangingPunct="1"/>
            <a:r>
              <a:rPr lang="en-US" smtClean="0"/>
              <a:t>	What are they doing in the establishments (school, bar, hang outs, etc)</a:t>
            </a:r>
          </a:p>
          <a:p>
            <a:pPr eaLnBrk="1" hangingPunct="1"/>
            <a:r>
              <a:rPr lang="en-US" smtClean="0"/>
              <a:t>	What are they using</a:t>
            </a:r>
          </a:p>
          <a:p>
            <a:pPr eaLnBrk="1" hangingPunct="1"/>
            <a:r>
              <a:rPr lang="en-US" smtClean="0"/>
              <a:t>		how could you tie prevention into that.</a:t>
            </a:r>
          </a:p>
          <a:p>
            <a:pPr eaLnBrk="1" hangingPunct="1"/>
            <a:r>
              <a:rPr lang="en-US" smtClean="0"/>
              <a:t>We are now going to go into some of the things we did in our community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68969C22-0AE8-430B-92F5-E81600F6C2F6}" type="slidenum">
              <a:rPr lang="en-US" smtClean="0"/>
              <a:pPr>
                <a:defRPr/>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Anyway and everyway you can get involved.  I’ve had numerous bar owners and community members say, “You’re Everywhere”  and that’s what got me into certain places- Bathhouse</a:t>
            </a:r>
          </a:p>
          <a:p>
            <a:pPr eaLnBrk="1" hangingPunct="1"/>
            <a:r>
              <a:rPr lang="en-US" smtClean="0"/>
              <a:t>I think humor is a great tool to use.   How many people came in when they saw the inflatable penis?</a:t>
            </a:r>
          </a:p>
          <a:p>
            <a:pPr eaLnBrk="1" hangingPunct="1"/>
            <a:r>
              <a:rPr lang="en-US" smtClean="0"/>
              <a:t>Don’t limit yourself on venues learn from the people around don’t get stuck with what others have done</a:t>
            </a:r>
          </a:p>
          <a:p>
            <a:pPr eaLnBrk="1" hangingPunct="1"/>
            <a:r>
              <a:rPr lang="en-US" smtClean="0"/>
              <a:t>What your doing is NOT BAD lets just find new ways to look at it and make it fun for you and them</a:t>
            </a:r>
          </a:p>
          <a:p>
            <a:pPr eaLnBrk="1" hangingPunct="1"/>
            <a:r>
              <a:rPr lang="en-US" smtClean="0"/>
              <a:t>	-give out lifesaver cards</a:t>
            </a:r>
          </a:p>
          <a:p>
            <a:pPr eaLnBrk="1" hangingPunct="1"/>
            <a:r>
              <a:rPr lang="en-US" smtClean="0"/>
              <a:t>	-talk about bingo prizes</a:t>
            </a:r>
          </a:p>
          <a:p>
            <a:pPr eaLnBrk="1" hangingPunct="1"/>
            <a:r>
              <a:rPr lang="en-US" smtClean="0"/>
              <a:t>Provider needs</a:t>
            </a:r>
          </a:p>
          <a:p>
            <a:pPr eaLnBrk="1" hangingPunct="1"/>
            <a:r>
              <a:rPr lang="en-US" smtClean="0"/>
              <a:t>	Pass out card packs.</a:t>
            </a:r>
          </a:p>
          <a:p>
            <a:pPr eaLnBrk="1" hangingPunct="1"/>
            <a:r>
              <a:rPr lang="en-US" smtClean="0"/>
              <a:t>Event AD Cards- 90 for 1000 or 200 for 5,000 </a:t>
            </a:r>
          </a:p>
          <a:p>
            <a:pPr eaLnBrk="1" hangingPunct="1"/>
            <a:r>
              <a:rPr lang="en-US" smtClean="0"/>
              <a:t>Bathhouse key ring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8B159B0-8CA8-4A7A-84B4-DA64FC7F09D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A4F6412-B949-4A23-8603-2527B5F3FE1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A909FA4-C0F7-4386-A4C7-F2E75B1861C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7B74CC8-1230-40B0-929E-14BF9924E17F}"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FBA6569-8A07-4193-95AF-DF32E3B3DDF3}"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1C551A3E-84FD-420C-906D-DEDCD4292969}" type="slidenum">
              <a:rPr lang="en-US" smtClean="0"/>
              <a:pPr>
                <a:defRPr/>
              </a:pPr>
              <a:t>18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Examples of groups SOS drug free MC</a:t>
            </a:r>
          </a:p>
          <a:p>
            <a:pPr eaLnBrk="1" hangingPunct="1"/>
            <a:r>
              <a:rPr lang="en-US" smtClean="0"/>
              <a:t>Cheep cards (business cards, flyers, costume)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4AF9FDFC-1D98-4D61-8960-8D526D31CD1A}" type="slidenum">
              <a:rPr lang="en-US" smtClean="0"/>
              <a:pPr>
                <a:defRPr/>
              </a:pPr>
              <a:t>19</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A00E814A-7C4B-45AC-B0D7-0A0E6E6BD165}" type="slidenum">
              <a:rPr lang="en-US" smtClean="0"/>
              <a:pPr>
                <a:defRPr/>
              </a:pPr>
              <a:t>20</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some tools that I have learned to be highly effective.</a:t>
            </a:r>
          </a:p>
          <a:p>
            <a:pPr eaLnBrk="1" hangingPunct="1"/>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A4267FF-96F4-4C1D-9713-9F66E295535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8675E89A-200B-4B3B-9FB2-E03CC2F8868D}" type="slidenum">
              <a:rPr lang="en-US" smtClean="0"/>
              <a:pPr>
                <a:defRPr/>
              </a:pPr>
              <a:t>21</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Now you have established your relationship</a:t>
            </a:r>
          </a:p>
          <a:p>
            <a:pPr eaLnBrk="1" hangingPunct="1"/>
            <a:r>
              <a:rPr lang="en-US" smtClean="0"/>
              <a:t>	start to get to know what they are doing (ask how you can get involved)</a:t>
            </a:r>
          </a:p>
          <a:p>
            <a:pPr eaLnBrk="1" hangingPunct="1"/>
            <a:r>
              <a:rPr lang="en-US" smtClean="0"/>
              <a:t>	this can even be some easy day to day events that they already have going on </a:t>
            </a:r>
          </a:p>
          <a:p>
            <a:pPr eaLnBrk="1" hangingPunct="1"/>
            <a:r>
              <a:rPr lang="en-US" smtClean="0"/>
              <a:t>		example some prize giveaway during event for trivia questions etc</a:t>
            </a:r>
          </a:p>
          <a:p>
            <a:pPr eaLnBrk="1" hangingPunct="1"/>
            <a:r>
              <a:rPr lang="en-US" smtClean="0"/>
              <a:t>	Supplies-  what are they using napkins, karoke cards, books, key rings, membership cards</a:t>
            </a:r>
          </a:p>
          <a:p>
            <a:pPr eaLnBrk="1" hangingPunct="1"/>
            <a:r>
              <a:rPr lang="en-US" smtClean="0"/>
              <a:t>	what are their current advertising needs- how could you help with that</a:t>
            </a:r>
          </a:p>
          <a:p>
            <a:pPr eaLnBrk="1" hangingPunct="1"/>
            <a:endParaRPr lang="en-US" smtClean="0"/>
          </a:p>
          <a:p>
            <a:pPr eaLnBrk="1" hangingPunct="1"/>
            <a:r>
              <a:rPr lang="en-US" smtClean="0"/>
              <a:t>Consumers</a:t>
            </a:r>
          </a:p>
          <a:p>
            <a:pPr eaLnBrk="1" hangingPunct="1"/>
            <a:r>
              <a:rPr lang="en-US" smtClean="0"/>
              <a:t>	What are they doing in the establishments (school, bar, hang outs, etc)</a:t>
            </a:r>
          </a:p>
          <a:p>
            <a:pPr eaLnBrk="1" hangingPunct="1"/>
            <a:r>
              <a:rPr lang="en-US" smtClean="0"/>
              <a:t>	What are they using</a:t>
            </a:r>
          </a:p>
          <a:p>
            <a:pPr eaLnBrk="1" hangingPunct="1"/>
            <a:r>
              <a:rPr lang="en-US" smtClean="0"/>
              <a:t>		how could you tie prevention into that.</a:t>
            </a:r>
          </a:p>
          <a:p>
            <a:pPr eaLnBrk="1" hangingPunct="1"/>
            <a:r>
              <a:rPr lang="en-US" smtClean="0"/>
              <a:t>We are now going to go into some of the things we did in our community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B0A31B94-E9C5-41F9-BAE1-E6F44EB33FC7}" type="slidenum">
              <a:rPr lang="en-US" smtClean="0"/>
              <a:pPr>
                <a:defRPr/>
              </a:pPr>
              <a:t>22</a:t>
            </a:fld>
            <a:endParaRPr 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Now you have established your relationship</a:t>
            </a:r>
          </a:p>
          <a:p>
            <a:pPr eaLnBrk="1" hangingPunct="1"/>
            <a:r>
              <a:rPr lang="en-US" smtClean="0"/>
              <a:t>	start to get to know what they are doing (ask how you can get involved)</a:t>
            </a:r>
          </a:p>
          <a:p>
            <a:pPr eaLnBrk="1" hangingPunct="1"/>
            <a:r>
              <a:rPr lang="en-US" smtClean="0"/>
              <a:t>	this can even be some easy day to day events that they already have going on </a:t>
            </a:r>
          </a:p>
          <a:p>
            <a:pPr eaLnBrk="1" hangingPunct="1"/>
            <a:r>
              <a:rPr lang="en-US" smtClean="0"/>
              <a:t>		example some prize giveaway during event for trivia questions etc</a:t>
            </a:r>
          </a:p>
          <a:p>
            <a:pPr eaLnBrk="1" hangingPunct="1"/>
            <a:r>
              <a:rPr lang="en-US" smtClean="0"/>
              <a:t>	Supplies-  what are they using napkins, karoke cards, books, key rings, membership cards</a:t>
            </a:r>
          </a:p>
          <a:p>
            <a:pPr eaLnBrk="1" hangingPunct="1"/>
            <a:r>
              <a:rPr lang="en-US" smtClean="0"/>
              <a:t>	what are their current advertising needs- how could you help with that</a:t>
            </a:r>
          </a:p>
          <a:p>
            <a:pPr eaLnBrk="1" hangingPunct="1"/>
            <a:endParaRPr lang="en-US" smtClean="0"/>
          </a:p>
          <a:p>
            <a:pPr eaLnBrk="1" hangingPunct="1"/>
            <a:r>
              <a:rPr lang="en-US" smtClean="0"/>
              <a:t>Consumers</a:t>
            </a:r>
          </a:p>
          <a:p>
            <a:pPr eaLnBrk="1" hangingPunct="1"/>
            <a:r>
              <a:rPr lang="en-US" smtClean="0"/>
              <a:t>	What are they doing in the establishments (school, bar, hang outs, etc)</a:t>
            </a:r>
          </a:p>
          <a:p>
            <a:pPr eaLnBrk="1" hangingPunct="1"/>
            <a:r>
              <a:rPr lang="en-US" smtClean="0"/>
              <a:t>	What are they using</a:t>
            </a:r>
          </a:p>
          <a:p>
            <a:pPr eaLnBrk="1" hangingPunct="1"/>
            <a:r>
              <a:rPr lang="en-US" smtClean="0"/>
              <a:t>		how could you tie prevention into that.</a:t>
            </a:r>
          </a:p>
          <a:p>
            <a:pPr eaLnBrk="1" hangingPunct="1"/>
            <a:r>
              <a:rPr lang="en-US" smtClean="0"/>
              <a:t>We are now going to go into some of the things we did in our community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2FA4D19E-99E7-4153-B052-23AE0D57FEFA}" type="slidenum">
              <a:rPr lang="en-US" smtClean="0"/>
              <a:pPr>
                <a:defRPr/>
              </a:pPr>
              <a:t>23</a:t>
            </a:fld>
            <a:endParaRPr 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Now you have established your relationship</a:t>
            </a:r>
          </a:p>
          <a:p>
            <a:pPr eaLnBrk="1" hangingPunct="1"/>
            <a:r>
              <a:rPr lang="en-US" smtClean="0"/>
              <a:t>	start to get to know what they are doing (ask how you can get involved)</a:t>
            </a:r>
          </a:p>
          <a:p>
            <a:pPr eaLnBrk="1" hangingPunct="1"/>
            <a:r>
              <a:rPr lang="en-US" smtClean="0"/>
              <a:t>	this can even be some easy day to day events that they already have going on </a:t>
            </a:r>
          </a:p>
          <a:p>
            <a:pPr eaLnBrk="1" hangingPunct="1"/>
            <a:r>
              <a:rPr lang="en-US" smtClean="0"/>
              <a:t>		example some prize giveaway during event for trivia questions etc</a:t>
            </a:r>
          </a:p>
          <a:p>
            <a:pPr eaLnBrk="1" hangingPunct="1"/>
            <a:r>
              <a:rPr lang="en-US" smtClean="0"/>
              <a:t>	Supplies-  what are they using napkins, karoke cards, books, key rings, membership cards</a:t>
            </a:r>
          </a:p>
          <a:p>
            <a:pPr eaLnBrk="1" hangingPunct="1"/>
            <a:r>
              <a:rPr lang="en-US" smtClean="0"/>
              <a:t>	what are their current advertising needs- how could you help with that</a:t>
            </a:r>
          </a:p>
          <a:p>
            <a:pPr eaLnBrk="1" hangingPunct="1"/>
            <a:endParaRPr lang="en-US" smtClean="0"/>
          </a:p>
          <a:p>
            <a:pPr eaLnBrk="1" hangingPunct="1"/>
            <a:r>
              <a:rPr lang="en-US" smtClean="0"/>
              <a:t>Consumers</a:t>
            </a:r>
          </a:p>
          <a:p>
            <a:pPr eaLnBrk="1" hangingPunct="1"/>
            <a:r>
              <a:rPr lang="en-US" smtClean="0"/>
              <a:t>	What are they doing in the establishments (school, bar, hang outs, etc)</a:t>
            </a:r>
          </a:p>
          <a:p>
            <a:pPr eaLnBrk="1" hangingPunct="1"/>
            <a:r>
              <a:rPr lang="en-US" smtClean="0"/>
              <a:t>	What are they using</a:t>
            </a:r>
          </a:p>
          <a:p>
            <a:pPr eaLnBrk="1" hangingPunct="1"/>
            <a:r>
              <a:rPr lang="en-US" smtClean="0"/>
              <a:t>		how could you tie prevention into that.</a:t>
            </a:r>
          </a:p>
          <a:p>
            <a:pPr eaLnBrk="1" hangingPunct="1"/>
            <a:r>
              <a:rPr lang="en-US" smtClean="0"/>
              <a:t>We are now going to go into some of the things we did in our community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AB2E4098-8390-43EE-B90D-D3C151F6E528}" type="slidenum">
              <a:rPr lang="en-US" smtClean="0"/>
              <a:pPr>
                <a:defRPr/>
              </a:pPr>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35BA2D5A-9C01-4447-8112-553DE074C66B}" type="slidenum">
              <a:rPr lang="en-US" smtClean="0"/>
              <a:pPr>
                <a:defRPr/>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2772" name="Slide Number Placeholder 3"/>
          <p:cNvSpPr>
            <a:spLocks noGrp="1"/>
          </p:cNvSpPr>
          <p:nvPr>
            <p:ph type="sldNum" sz="quarter" idx="5"/>
          </p:nvPr>
        </p:nvSpPr>
        <p:spPr/>
        <p:txBody>
          <a:bodyPr/>
          <a:lstStyle/>
          <a:p>
            <a:pPr>
              <a:defRPr/>
            </a:pPr>
            <a:fld id="{93AB587F-C01A-4646-B5AA-F7E82EC98945}"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678D6429-6451-4DD4-8DEC-4ADFB9F184EC}" type="slidenum">
              <a:rPr lang="en-US" smtClean="0"/>
              <a:pPr>
                <a:defRPr/>
              </a:pPr>
              <a:t>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3CE5E69F-390E-45D3-9DEE-200D1A760861}" type="slidenum">
              <a:rPr lang="en-US" smtClean="0"/>
              <a:pPr>
                <a:defRPr/>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some tools that I have learned to be highly effective.</a:t>
            </a:r>
          </a:p>
          <a:p>
            <a:pPr eaLnBrk="1" hangingPunct="1"/>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69728077-B897-40B9-8F35-39B626DDAEA6}" type="slidenum">
              <a:rPr lang="en-US" smtClean="0"/>
              <a:pPr>
                <a:defRPr/>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addition show your reliability and punctuality </a:t>
            </a:r>
          </a:p>
          <a:p>
            <a:pPr eaLnBrk="1" hangingPunct="1"/>
            <a:r>
              <a:rPr lang="en-US" smtClean="0"/>
              <a:t>STAFF HIGHLY IMPORTANT: referrals and image to name a few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5417C6F-8887-4436-88DA-8AD960FB459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50"/>
          <p:cNvGrpSpPr>
            <a:grpSpLocks/>
          </p:cNvGrpSpPr>
          <p:nvPr/>
        </p:nvGrpSpPr>
        <p:grpSpPr bwMode="auto">
          <a:xfrm>
            <a:off x="-1035050" y="1552575"/>
            <a:ext cx="10179050" cy="5305425"/>
            <a:chOff x="-652" y="978"/>
            <a:chExt cx="6412" cy="3342"/>
          </a:xfrm>
        </p:grpSpPr>
        <p:sp>
          <p:nvSpPr>
            <p:cNvPr id="5" name="Freeform 2051"/>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cs typeface="+mn-cs"/>
              </a:endParaRPr>
            </a:p>
          </p:txBody>
        </p:sp>
        <p:sp>
          <p:nvSpPr>
            <p:cNvPr id="6" name="Arc 2052"/>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cs typeface="+mn-cs"/>
              </a:endParaRPr>
            </a:p>
          </p:txBody>
        </p:sp>
      </p:grpSp>
      <p:sp>
        <p:nvSpPr>
          <p:cNvPr id="33797" name="Rectangle 2053"/>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3798" name="Rectangle 2054"/>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2055"/>
          <p:cNvSpPr>
            <a:spLocks noGrp="1" noChangeArrowheads="1"/>
          </p:cNvSpPr>
          <p:nvPr>
            <p:ph type="dt" sz="quarter" idx="10"/>
          </p:nvPr>
        </p:nvSpPr>
        <p:spPr/>
        <p:txBody>
          <a:bodyPr/>
          <a:lstStyle>
            <a:lvl1pPr>
              <a:defRPr/>
            </a:lvl1pPr>
          </a:lstStyle>
          <a:p>
            <a:pPr>
              <a:defRPr/>
            </a:pPr>
            <a:endParaRPr lang="en-US"/>
          </a:p>
        </p:txBody>
      </p:sp>
      <p:sp>
        <p:nvSpPr>
          <p:cNvPr id="8" name="Rectangle 2056"/>
          <p:cNvSpPr>
            <a:spLocks noGrp="1" noChangeArrowheads="1"/>
          </p:cNvSpPr>
          <p:nvPr>
            <p:ph type="ftr" sz="quarter" idx="11"/>
          </p:nvPr>
        </p:nvSpPr>
        <p:spPr/>
        <p:txBody>
          <a:bodyPr/>
          <a:lstStyle>
            <a:lvl1pPr>
              <a:defRPr/>
            </a:lvl1pPr>
          </a:lstStyle>
          <a:p>
            <a:pPr>
              <a:defRPr/>
            </a:pPr>
            <a:endParaRPr lang="en-US"/>
          </a:p>
        </p:txBody>
      </p:sp>
      <p:sp>
        <p:nvSpPr>
          <p:cNvPr id="9" name="Rectangle 2057"/>
          <p:cNvSpPr>
            <a:spLocks noGrp="1" noChangeArrowheads="1"/>
          </p:cNvSpPr>
          <p:nvPr>
            <p:ph type="sldNum" sz="quarter" idx="12"/>
          </p:nvPr>
        </p:nvSpPr>
        <p:spPr/>
        <p:txBody>
          <a:bodyPr/>
          <a:lstStyle>
            <a:lvl1pPr>
              <a:defRPr/>
            </a:lvl1pPr>
          </a:lstStyle>
          <a:p>
            <a:pPr>
              <a:defRPr/>
            </a:pPr>
            <a:fld id="{EA6A3ABE-451E-4325-9257-CCF50D801F7E}" type="slidenum">
              <a:rPr lang="en-US"/>
              <a:pPr>
                <a:defRPr/>
              </a:pPr>
              <a:t>‹#›</a:t>
            </a:fld>
            <a:endParaRPr lang="en-US"/>
          </a:p>
        </p:txBody>
      </p:sp>
    </p:spTree>
    <p:extLst>
      <p:ext uri="{BB962C8B-B14F-4D97-AF65-F5344CB8AC3E}">
        <p14:creationId xmlns:p14="http://schemas.microsoft.com/office/powerpoint/2010/main" val="50625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F0EAC1-56DF-49BF-9FF5-B6A781BA46EF}" type="slidenum">
              <a:rPr lang="en-US"/>
              <a:pPr>
                <a:defRPr/>
              </a:pPr>
              <a:t>‹#›</a:t>
            </a:fld>
            <a:endParaRPr lang="en-US"/>
          </a:p>
        </p:txBody>
      </p:sp>
    </p:spTree>
    <p:extLst>
      <p:ext uri="{BB962C8B-B14F-4D97-AF65-F5344CB8AC3E}">
        <p14:creationId xmlns:p14="http://schemas.microsoft.com/office/powerpoint/2010/main" val="423722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CC69881-D972-4964-A313-8AC9D94E7543}" type="slidenum">
              <a:rPr lang="en-US"/>
              <a:pPr>
                <a:defRPr/>
              </a:pPr>
              <a:t>‹#›</a:t>
            </a:fld>
            <a:endParaRPr lang="en-US"/>
          </a:p>
        </p:txBody>
      </p:sp>
    </p:spTree>
    <p:extLst>
      <p:ext uri="{BB962C8B-B14F-4D97-AF65-F5344CB8AC3E}">
        <p14:creationId xmlns:p14="http://schemas.microsoft.com/office/powerpoint/2010/main" val="105315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D661EB8-D2C0-4DA0-A715-694A93B4AD12}" type="slidenum">
              <a:rPr lang="en-US"/>
              <a:pPr>
                <a:defRPr/>
              </a:pPr>
              <a:t>‹#›</a:t>
            </a:fld>
            <a:endParaRPr lang="en-US"/>
          </a:p>
        </p:txBody>
      </p:sp>
    </p:spTree>
    <p:extLst>
      <p:ext uri="{BB962C8B-B14F-4D97-AF65-F5344CB8AC3E}">
        <p14:creationId xmlns:p14="http://schemas.microsoft.com/office/powerpoint/2010/main" val="132344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8FB01AC-400C-42D4-81E6-B8AE25AD7B17}" type="slidenum">
              <a:rPr lang="en-US"/>
              <a:pPr>
                <a:defRPr/>
              </a:pPr>
              <a:t>‹#›</a:t>
            </a:fld>
            <a:endParaRPr lang="en-US"/>
          </a:p>
        </p:txBody>
      </p:sp>
    </p:spTree>
    <p:extLst>
      <p:ext uri="{BB962C8B-B14F-4D97-AF65-F5344CB8AC3E}">
        <p14:creationId xmlns:p14="http://schemas.microsoft.com/office/powerpoint/2010/main" val="328520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183F784-13C8-45AF-B821-8C1F9AEAE295}" type="slidenum">
              <a:rPr lang="en-US"/>
              <a:pPr>
                <a:defRPr/>
              </a:pPr>
              <a:t>‹#›</a:t>
            </a:fld>
            <a:endParaRPr lang="en-US"/>
          </a:p>
        </p:txBody>
      </p:sp>
    </p:spTree>
    <p:extLst>
      <p:ext uri="{BB962C8B-B14F-4D97-AF65-F5344CB8AC3E}">
        <p14:creationId xmlns:p14="http://schemas.microsoft.com/office/powerpoint/2010/main" val="357830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4CA2AD4-3667-4E3E-9AE4-F87AA768FF9E}" type="slidenum">
              <a:rPr lang="en-US"/>
              <a:pPr>
                <a:defRPr/>
              </a:pPr>
              <a:t>‹#›</a:t>
            </a:fld>
            <a:endParaRPr lang="en-US"/>
          </a:p>
        </p:txBody>
      </p:sp>
    </p:spTree>
    <p:extLst>
      <p:ext uri="{BB962C8B-B14F-4D97-AF65-F5344CB8AC3E}">
        <p14:creationId xmlns:p14="http://schemas.microsoft.com/office/powerpoint/2010/main" val="19743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462A9C9E-1DB7-476F-AD8B-4D12F424346D}" type="slidenum">
              <a:rPr lang="en-US"/>
              <a:pPr>
                <a:defRPr/>
              </a:pPr>
              <a:t>‹#›</a:t>
            </a:fld>
            <a:endParaRPr lang="en-US"/>
          </a:p>
        </p:txBody>
      </p:sp>
    </p:spTree>
    <p:extLst>
      <p:ext uri="{BB962C8B-B14F-4D97-AF65-F5344CB8AC3E}">
        <p14:creationId xmlns:p14="http://schemas.microsoft.com/office/powerpoint/2010/main" val="60573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28099456-4DBC-49B9-816B-1108D5EFE8BC}" type="slidenum">
              <a:rPr lang="en-US"/>
              <a:pPr>
                <a:defRPr/>
              </a:pPr>
              <a:t>‹#›</a:t>
            </a:fld>
            <a:endParaRPr lang="en-US"/>
          </a:p>
        </p:txBody>
      </p:sp>
    </p:spTree>
    <p:extLst>
      <p:ext uri="{BB962C8B-B14F-4D97-AF65-F5344CB8AC3E}">
        <p14:creationId xmlns:p14="http://schemas.microsoft.com/office/powerpoint/2010/main" val="146862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794E1E4-2B17-4765-B319-87292A8EA51F}" type="slidenum">
              <a:rPr lang="en-US"/>
              <a:pPr>
                <a:defRPr/>
              </a:pPr>
              <a:t>‹#›</a:t>
            </a:fld>
            <a:endParaRPr lang="en-US"/>
          </a:p>
        </p:txBody>
      </p:sp>
    </p:spTree>
    <p:extLst>
      <p:ext uri="{BB962C8B-B14F-4D97-AF65-F5344CB8AC3E}">
        <p14:creationId xmlns:p14="http://schemas.microsoft.com/office/powerpoint/2010/main" val="6443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4F1DD9D-FC6B-4546-8E06-44C2B1119C64}" type="slidenum">
              <a:rPr lang="en-US"/>
              <a:pPr>
                <a:defRPr/>
              </a:pPr>
              <a:t>‹#›</a:t>
            </a:fld>
            <a:endParaRPr lang="en-US"/>
          </a:p>
        </p:txBody>
      </p:sp>
    </p:spTree>
    <p:extLst>
      <p:ext uri="{BB962C8B-B14F-4D97-AF65-F5344CB8AC3E}">
        <p14:creationId xmlns:p14="http://schemas.microsoft.com/office/powerpoint/2010/main" val="180889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1A7DB57-8C67-4999-B1DC-FA6FB6C8BA17}" type="slidenum">
              <a:rPr lang="en-US"/>
              <a:pPr>
                <a:defRPr/>
              </a:pPr>
              <a:t>‹#›</a:t>
            </a:fld>
            <a:endParaRPr lang="en-US"/>
          </a:p>
        </p:txBody>
      </p:sp>
    </p:spTree>
    <p:extLst>
      <p:ext uri="{BB962C8B-B14F-4D97-AF65-F5344CB8AC3E}">
        <p14:creationId xmlns:p14="http://schemas.microsoft.com/office/powerpoint/2010/main" val="259432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327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cs typeface="+mn-cs"/>
              </a:endParaRPr>
            </a:p>
          </p:txBody>
        </p:sp>
        <p:sp>
          <p:nvSpPr>
            <p:cNvPr id="3277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cs typeface="+mn-cs"/>
              </a:endParaRPr>
            </a:p>
          </p:txBody>
        </p:sp>
      </p:grpSp>
      <p:sp>
        <p:nvSpPr>
          <p:cNvPr id="3277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27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cs typeface="+mn-cs"/>
              </a:defRPr>
            </a:lvl1pPr>
          </a:lstStyle>
          <a:p>
            <a:pPr>
              <a:defRPr/>
            </a:pPr>
            <a:endParaRPr lang="en-US"/>
          </a:p>
        </p:txBody>
      </p:sp>
      <p:sp>
        <p:nvSpPr>
          <p:cNvPr id="327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cs typeface="+mn-cs"/>
              </a:defRPr>
            </a:lvl1pPr>
          </a:lstStyle>
          <a:p>
            <a:pPr>
              <a:defRPr/>
            </a:pPr>
            <a:endParaRPr lang="en-US"/>
          </a:p>
        </p:txBody>
      </p:sp>
      <p:sp>
        <p:nvSpPr>
          <p:cNvPr id="327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cs typeface="+mn-cs"/>
              </a:defRPr>
            </a:lvl1pPr>
          </a:lstStyle>
          <a:p>
            <a:pPr>
              <a:defRPr/>
            </a:pPr>
            <a:fld id="{09950288-C34B-4CF4-B91B-29C8EEFFB6B2}" type="slidenum">
              <a:rPr lang="en-US"/>
              <a:pPr>
                <a:defRPr/>
              </a:pPr>
              <a:t>‹#›</a:t>
            </a:fld>
            <a:endParaRPr lang="en-US"/>
          </a:p>
        </p:txBody>
      </p:sp>
      <p:sp>
        <p:nvSpPr>
          <p:cNvPr id="205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19"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rds.yahoo.com/_ylt=A0WTb_kUOCpMIi4Ao0KjzbkF/SIG=120del7db/EXP=1277921684/**http%3a/www.grieders.com/images/checklist.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rds.yahoo.com/_ylt=A0WTb_kUOCpMIi4Ao0KjzbkF/SIG=120del7db/EXP=1277921684/**http%3a/www.grieders.com/images/checklist.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indr.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3886200"/>
            <a:ext cx="6400800" cy="1752600"/>
          </a:xfrm>
        </p:spPr>
        <p:txBody>
          <a:bodyPr/>
          <a:lstStyle/>
          <a:p>
            <a:pPr eaLnBrk="1" hangingPunct="1"/>
            <a:r>
              <a:rPr lang="en-US" sz="2400" smtClean="0">
                <a:solidFill>
                  <a:srgbClr val="000000"/>
                </a:solidFill>
              </a:rPr>
              <a:t>Ryan Nix</a:t>
            </a:r>
          </a:p>
          <a:p>
            <a:pPr eaLnBrk="1" hangingPunct="1"/>
            <a:r>
              <a:rPr lang="en-US" sz="2400" i="1" smtClean="0">
                <a:solidFill>
                  <a:srgbClr val="000000"/>
                </a:solidFill>
              </a:rPr>
              <a:t>Prevention Coordinator</a:t>
            </a:r>
          </a:p>
          <a:p>
            <a:pPr eaLnBrk="1" hangingPunct="1"/>
            <a:r>
              <a:rPr lang="en-US" sz="2400" i="1" smtClean="0">
                <a:solidFill>
                  <a:srgbClr val="000000"/>
                </a:solidFill>
              </a:rPr>
              <a:t>Step-Up, Inc.</a:t>
            </a:r>
          </a:p>
          <a:p>
            <a:pPr eaLnBrk="1" hangingPunct="1"/>
            <a:endParaRPr lang="en-US" sz="2400" i="1" smtClean="0">
              <a:solidFill>
                <a:srgbClr val="000000"/>
              </a:solidFill>
            </a:endParaRPr>
          </a:p>
        </p:txBody>
      </p:sp>
      <p:sp>
        <p:nvSpPr>
          <p:cNvPr id="7" name="Rectangle 2"/>
          <p:cNvSpPr>
            <a:spLocks noGrp="1" noChangeArrowheads="1"/>
          </p:cNvSpPr>
          <p:nvPr>
            <p:ph type="ctrTitle"/>
          </p:nvPr>
        </p:nvSpPr>
        <p:spPr>
          <a:xfrm>
            <a:off x="3733800" y="609600"/>
            <a:ext cx="5105400" cy="1676400"/>
          </a:xfrm>
        </p:spPr>
        <p:txBody>
          <a:bodyPr/>
          <a:lstStyle/>
          <a:p>
            <a:pPr eaLnBrk="1" hangingPunct="1">
              <a:defRPr/>
            </a:pPr>
            <a:r>
              <a:rPr lang="en-US" sz="2800" b="1" dirty="0" smtClean="0">
                <a:solidFill>
                  <a:srgbClr val="000000"/>
                </a:solidFill>
                <a:effectLst>
                  <a:outerShdw blurRad="38100" dist="38100" dir="2700000" algn="tl">
                    <a:srgbClr val="C0C0C0"/>
                  </a:outerShdw>
                </a:effectLst>
              </a:rPr>
              <a:t>Early Intervention Services- Two Unique Models, </a:t>
            </a:r>
            <a:br>
              <a:rPr lang="en-US" sz="2800" b="1" dirty="0" smtClean="0">
                <a:solidFill>
                  <a:srgbClr val="000000"/>
                </a:solidFill>
                <a:effectLst>
                  <a:outerShdw blurRad="38100" dist="38100" dir="2700000" algn="tl">
                    <a:srgbClr val="C0C0C0"/>
                  </a:outerShdw>
                </a:effectLst>
              </a:rPr>
            </a:br>
            <a:r>
              <a:rPr lang="en-US" sz="2800" b="1" dirty="0" smtClean="0">
                <a:solidFill>
                  <a:srgbClr val="000000"/>
                </a:solidFill>
                <a:effectLst>
                  <a:outerShdw blurRad="38100" dist="38100" dir="2700000" algn="tl">
                    <a:srgbClr val="C0C0C0"/>
                  </a:outerShdw>
                </a:effectLst>
              </a:rPr>
              <a:t>Two Success Stories</a:t>
            </a:r>
          </a:p>
        </p:txBody>
      </p:sp>
      <p:pic>
        <p:nvPicPr>
          <p:cNvPr id="4100" name="Picture 7" descr="Step Up logo.2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334000"/>
            <a:ext cx="327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C:\Documents and Settings\Ryan Nix\Desktop\logopreven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
            <a:ext cx="2362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P spid="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1219200"/>
          </a:xfrm>
        </p:spPr>
        <p:txBody>
          <a:bodyPr/>
          <a:lstStyle/>
          <a:p>
            <a:pPr eaLnBrk="1" hangingPunct="1">
              <a:defRPr/>
            </a:pPr>
            <a:r>
              <a:rPr lang="en-US" sz="4000" b="1"/>
              <a:t>Look at community needs and wants</a:t>
            </a:r>
          </a:p>
        </p:txBody>
      </p:sp>
      <p:sp>
        <p:nvSpPr>
          <p:cNvPr id="10243" name="Rectangle 3"/>
          <p:cNvSpPr>
            <a:spLocks noGrp="1" noChangeArrowheads="1"/>
          </p:cNvSpPr>
          <p:nvPr>
            <p:ph type="body" sz="half" idx="1"/>
          </p:nvPr>
        </p:nvSpPr>
        <p:spPr>
          <a:xfrm>
            <a:off x="381000" y="1676400"/>
            <a:ext cx="3962400" cy="4953000"/>
          </a:xfrm>
        </p:spPr>
        <p:txBody>
          <a:bodyPr/>
          <a:lstStyle/>
          <a:p>
            <a:pPr eaLnBrk="1" hangingPunct="1">
              <a:buClr>
                <a:schemeClr val="hlink"/>
              </a:buClr>
              <a:buFont typeface="Wingdings" pitchFamily="2" charset="2"/>
              <a:buChar char="v"/>
            </a:pPr>
            <a:r>
              <a:rPr lang="en-US" sz="2800" smtClean="0"/>
              <a:t>Providers</a:t>
            </a:r>
          </a:p>
          <a:p>
            <a:pPr lvl="1" eaLnBrk="1" hangingPunct="1">
              <a:buClr>
                <a:schemeClr val="hlink"/>
              </a:buClr>
              <a:buFont typeface="Wingdings" pitchFamily="2" charset="2"/>
              <a:buChar char="v"/>
            </a:pPr>
            <a:r>
              <a:rPr lang="en-US" sz="2400" smtClean="0"/>
              <a:t>What events are they hosting</a:t>
            </a:r>
          </a:p>
          <a:p>
            <a:pPr lvl="1" eaLnBrk="1" hangingPunct="1">
              <a:buClr>
                <a:schemeClr val="hlink"/>
              </a:buClr>
              <a:buFont typeface="Wingdings" pitchFamily="2" charset="2"/>
              <a:buChar char="v"/>
            </a:pPr>
            <a:r>
              <a:rPr lang="en-US" sz="2400" smtClean="0"/>
              <a:t>Day to day events</a:t>
            </a:r>
          </a:p>
          <a:p>
            <a:pPr lvl="1" eaLnBrk="1" hangingPunct="1">
              <a:buClr>
                <a:schemeClr val="hlink"/>
              </a:buClr>
              <a:buFont typeface="Wingdings" pitchFamily="2" charset="2"/>
              <a:buChar char="v"/>
            </a:pPr>
            <a:r>
              <a:rPr lang="en-US" sz="2400" smtClean="0"/>
              <a:t>Supplies</a:t>
            </a:r>
          </a:p>
          <a:p>
            <a:pPr lvl="1" eaLnBrk="1" hangingPunct="1">
              <a:buClr>
                <a:schemeClr val="hlink"/>
              </a:buClr>
              <a:buFont typeface="Wingdings" pitchFamily="2" charset="2"/>
              <a:buChar char="v"/>
            </a:pPr>
            <a:r>
              <a:rPr lang="en-US" sz="2400" smtClean="0"/>
              <a:t>Advertising</a:t>
            </a:r>
          </a:p>
          <a:p>
            <a:pPr eaLnBrk="1" hangingPunct="1">
              <a:buClr>
                <a:schemeClr val="hlink"/>
              </a:buClr>
              <a:buFont typeface="Wingdings" pitchFamily="2" charset="2"/>
              <a:buChar char="v"/>
            </a:pPr>
            <a:r>
              <a:rPr lang="en-US" sz="2800" smtClean="0"/>
              <a:t>Consumers</a:t>
            </a:r>
          </a:p>
          <a:p>
            <a:pPr lvl="1" eaLnBrk="1" hangingPunct="1">
              <a:buClr>
                <a:schemeClr val="hlink"/>
              </a:buClr>
              <a:buFont typeface="Wingdings" pitchFamily="2" charset="2"/>
              <a:buChar char="v"/>
            </a:pPr>
            <a:r>
              <a:rPr lang="en-US" sz="2400" smtClean="0"/>
              <a:t>What are they doing?</a:t>
            </a:r>
          </a:p>
          <a:p>
            <a:pPr lvl="1" eaLnBrk="1" hangingPunct="1">
              <a:buClr>
                <a:schemeClr val="hlink"/>
              </a:buClr>
              <a:buFont typeface="Wingdings" pitchFamily="2" charset="2"/>
              <a:buChar char="v"/>
            </a:pPr>
            <a:r>
              <a:rPr lang="en-US" sz="2400" smtClean="0"/>
              <a:t>What are they using?</a:t>
            </a:r>
          </a:p>
          <a:p>
            <a:pPr lvl="1" eaLnBrk="1" hangingPunct="1">
              <a:buClr>
                <a:schemeClr val="hlink"/>
              </a:buClr>
              <a:buFont typeface="Wingdings" pitchFamily="2" charset="2"/>
              <a:buChar char="v"/>
            </a:pPr>
            <a:r>
              <a:rPr lang="en-US" sz="2400" smtClean="0"/>
              <a:t>Likes/Dislikes</a:t>
            </a:r>
          </a:p>
          <a:p>
            <a:pPr lvl="1" eaLnBrk="1" hangingPunct="1">
              <a:buClr>
                <a:schemeClr val="hlink"/>
              </a:buClr>
              <a:buFont typeface="Wingdings" pitchFamily="2" charset="2"/>
              <a:buChar char="v"/>
            </a:pPr>
            <a:endParaRPr lang="en-US" sz="2400" smtClean="0"/>
          </a:p>
        </p:txBody>
      </p:sp>
      <p:pic>
        <p:nvPicPr>
          <p:cNvPr id="13316" name="Picture 7" descr="pe01496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2057400"/>
            <a:ext cx="3467100"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0" fill="hold"/>
                                        <p:tgtEl>
                                          <p:spTgt spid="1024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0243">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p:cTn id="11" dur="5000" fill="hold"/>
                                        <p:tgtEl>
                                          <p:spTgt spid="10243">
                                            <p:txEl>
                                              <p:pRg st="1" end="1"/>
                                            </p:txEl>
                                          </p:spTgt>
                                        </p:tgtEl>
                                        <p:attrNameLst>
                                          <p:attrName>ppt_w</p:attrName>
                                        </p:attrNameLst>
                                      </p:cBhvr>
                                      <p:tavLst>
                                        <p:tav tm="0" fmla="#ppt_w*sin(2.5*pi*$)">
                                          <p:val>
                                            <p:fltVal val="0"/>
                                          </p:val>
                                        </p:tav>
                                        <p:tav tm="100000">
                                          <p:val>
                                            <p:fltVal val="1"/>
                                          </p:val>
                                        </p:tav>
                                      </p:tavLst>
                                    </p:anim>
                                    <p:anim calcmode="lin" valueType="num">
                                      <p:cBhvr>
                                        <p:cTn id="12" dur="5000" fill="hold"/>
                                        <p:tgtEl>
                                          <p:spTgt spid="10243">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p:cTn id="15" dur="5000" fill="hold"/>
                                        <p:tgtEl>
                                          <p:spTgt spid="10243">
                                            <p:txEl>
                                              <p:pRg st="2" end="2"/>
                                            </p:txEl>
                                          </p:spTgt>
                                        </p:tgtEl>
                                        <p:attrNameLst>
                                          <p:attrName>ppt_w</p:attrName>
                                        </p:attrNameLst>
                                      </p:cBhvr>
                                      <p:tavLst>
                                        <p:tav tm="0" fmla="#ppt_w*sin(2.5*pi*$)">
                                          <p:val>
                                            <p:fltVal val="0"/>
                                          </p:val>
                                        </p:tav>
                                        <p:tav tm="100000">
                                          <p:val>
                                            <p:fltVal val="1"/>
                                          </p:val>
                                        </p:tav>
                                      </p:tavLst>
                                    </p:anim>
                                    <p:anim calcmode="lin" valueType="num">
                                      <p:cBhvr>
                                        <p:cTn id="16" dur="5000" fill="hold"/>
                                        <p:tgtEl>
                                          <p:spTgt spid="10243">
                                            <p:txEl>
                                              <p:pRg st="2" end="2"/>
                                            </p:txEl>
                                          </p:spTgt>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p:cTn id="19" dur="5000" fill="hold"/>
                                        <p:tgtEl>
                                          <p:spTgt spid="10243">
                                            <p:txEl>
                                              <p:pRg st="3" end="3"/>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0243">
                                            <p:txEl>
                                              <p:pRg st="3" end="3"/>
                                            </p:txEl>
                                          </p:spTgt>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 calcmode="lin" valueType="num">
                                      <p:cBhvr>
                                        <p:cTn id="23" dur="5000" fill="hold"/>
                                        <p:tgtEl>
                                          <p:spTgt spid="10243">
                                            <p:txEl>
                                              <p:pRg st="4" end="4"/>
                                            </p:txEl>
                                          </p:spTgt>
                                        </p:tgtEl>
                                        <p:attrNameLst>
                                          <p:attrName>ppt_w</p:attrName>
                                        </p:attrNameLst>
                                      </p:cBhvr>
                                      <p:tavLst>
                                        <p:tav tm="0" fmla="#ppt_w*sin(2.5*pi*$)">
                                          <p:val>
                                            <p:fltVal val="0"/>
                                          </p:val>
                                        </p:tav>
                                        <p:tav tm="100000">
                                          <p:val>
                                            <p:fltVal val="1"/>
                                          </p:val>
                                        </p:tav>
                                      </p:tavLst>
                                    </p:anim>
                                    <p:anim calcmode="lin" valueType="num">
                                      <p:cBhvr>
                                        <p:cTn id="24" dur="5000" fill="hold"/>
                                        <p:tgtEl>
                                          <p:spTgt spid="102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p:cTn id="29" dur="5000" fill="hold"/>
                                        <p:tgtEl>
                                          <p:spTgt spid="10243">
                                            <p:txEl>
                                              <p:pRg st="5" end="5"/>
                                            </p:txEl>
                                          </p:spTgt>
                                        </p:tgtEl>
                                        <p:attrNameLst>
                                          <p:attrName>ppt_w</p:attrName>
                                        </p:attrNameLst>
                                      </p:cBhvr>
                                      <p:tavLst>
                                        <p:tav tm="0" fmla="#ppt_w*sin(2.5*pi*$)">
                                          <p:val>
                                            <p:fltVal val="0"/>
                                          </p:val>
                                        </p:tav>
                                        <p:tav tm="100000">
                                          <p:val>
                                            <p:fltVal val="1"/>
                                          </p:val>
                                        </p:tav>
                                      </p:tavLst>
                                    </p:anim>
                                    <p:anim calcmode="lin" valueType="num">
                                      <p:cBhvr>
                                        <p:cTn id="30" dur="5000" fill="hold"/>
                                        <p:tgtEl>
                                          <p:spTgt spid="10243">
                                            <p:txEl>
                                              <p:pRg st="5" end="5"/>
                                            </p:txEl>
                                          </p:spTgt>
                                        </p:tgtEl>
                                        <p:attrNameLst>
                                          <p:attrName>ppt_h</p:attrName>
                                        </p:attrNameLst>
                                      </p:cBhvr>
                                      <p:tavLst>
                                        <p:tav tm="0">
                                          <p:val>
                                            <p:strVal val="#ppt_h"/>
                                          </p:val>
                                        </p:tav>
                                        <p:tav tm="100000">
                                          <p:val>
                                            <p:strVal val="#ppt_h"/>
                                          </p:val>
                                        </p:tav>
                                      </p:tavLst>
                                    </p:anim>
                                  </p:childTnLst>
                                </p:cTn>
                              </p:par>
                              <p:par>
                                <p:cTn id="31" presetID="19" presetClass="entr" presetSubtype="10" fill="hold" grpId="0" nodeType="withEffect">
                                  <p:stCondLst>
                                    <p:cond delay="0"/>
                                  </p:stCondLst>
                                  <p:childTnLst>
                                    <p:set>
                                      <p:cBhvr>
                                        <p:cTn id="32" dur="1" fill="hold">
                                          <p:stCondLst>
                                            <p:cond delay="0"/>
                                          </p:stCondLst>
                                        </p:cTn>
                                        <p:tgtEl>
                                          <p:spTgt spid="10243">
                                            <p:txEl>
                                              <p:pRg st="6" end="6"/>
                                            </p:txEl>
                                          </p:spTgt>
                                        </p:tgtEl>
                                        <p:attrNameLst>
                                          <p:attrName>style.visibility</p:attrName>
                                        </p:attrNameLst>
                                      </p:cBhvr>
                                      <p:to>
                                        <p:strVal val="visible"/>
                                      </p:to>
                                    </p:set>
                                    <p:anim calcmode="lin" valueType="num">
                                      <p:cBhvr>
                                        <p:cTn id="33" dur="5000" fill="hold"/>
                                        <p:tgtEl>
                                          <p:spTgt spid="10243">
                                            <p:txEl>
                                              <p:pRg st="6" end="6"/>
                                            </p:txEl>
                                          </p:spTgt>
                                        </p:tgtEl>
                                        <p:attrNameLst>
                                          <p:attrName>ppt_w</p:attrName>
                                        </p:attrNameLst>
                                      </p:cBhvr>
                                      <p:tavLst>
                                        <p:tav tm="0" fmla="#ppt_w*sin(2.5*pi*$)">
                                          <p:val>
                                            <p:fltVal val="0"/>
                                          </p:val>
                                        </p:tav>
                                        <p:tav tm="100000">
                                          <p:val>
                                            <p:fltVal val="1"/>
                                          </p:val>
                                        </p:tav>
                                      </p:tavLst>
                                    </p:anim>
                                    <p:anim calcmode="lin" valueType="num">
                                      <p:cBhvr>
                                        <p:cTn id="34" dur="5000" fill="hold"/>
                                        <p:tgtEl>
                                          <p:spTgt spid="10243">
                                            <p:txEl>
                                              <p:pRg st="6" end="6"/>
                                            </p:txEl>
                                          </p:spTgt>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 calcmode="lin" valueType="num">
                                      <p:cBhvr>
                                        <p:cTn id="37" dur="5000" fill="hold"/>
                                        <p:tgtEl>
                                          <p:spTgt spid="10243">
                                            <p:txEl>
                                              <p:pRg st="7" end="7"/>
                                            </p:txEl>
                                          </p:spTgt>
                                        </p:tgtEl>
                                        <p:attrNameLst>
                                          <p:attrName>ppt_w</p:attrName>
                                        </p:attrNameLst>
                                      </p:cBhvr>
                                      <p:tavLst>
                                        <p:tav tm="0" fmla="#ppt_w*sin(2.5*pi*$)">
                                          <p:val>
                                            <p:fltVal val="0"/>
                                          </p:val>
                                        </p:tav>
                                        <p:tav tm="100000">
                                          <p:val>
                                            <p:fltVal val="1"/>
                                          </p:val>
                                        </p:tav>
                                      </p:tavLst>
                                    </p:anim>
                                    <p:anim calcmode="lin" valueType="num">
                                      <p:cBhvr>
                                        <p:cTn id="38" dur="5000" fill="hold"/>
                                        <p:tgtEl>
                                          <p:spTgt spid="10243">
                                            <p:txEl>
                                              <p:pRg st="7" end="7"/>
                                            </p:txEl>
                                          </p:spTgt>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10243">
                                            <p:txEl>
                                              <p:pRg st="8" end="8"/>
                                            </p:txEl>
                                          </p:spTgt>
                                        </p:tgtEl>
                                        <p:attrNameLst>
                                          <p:attrName>style.visibility</p:attrName>
                                        </p:attrNameLst>
                                      </p:cBhvr>
                                      <p:to>
                                        <p:strVal val="visible"/>
                                      </p:to>
                                    </p:set>
                                    <p:anim calcmode="lin" valueType="num">
                                      <p:cBhvr>
                                        <p:cTn id="41" dur="5000" fill="hold"/>
                                        <p:tgtEl>
                                          <p:spTgt spid="10243">
                                            <p:txEl>
                                              <p:pRg st="8" end="8"/>
                                            </p:txEl>
                                          </p:spTgt>
                                        </p:tgtEl>
                                        <p:attrNameLst>
                                          <p:attrName>ppt_w</p:attrName>
                                        </p:attrNameLst>
                                      </p:cBhvr>
                                      <p:tavLst>
                                        <p:tav tm="0" fmla="#ppt_w*sin(2.5*pi*$)">
                                          <p:val>
                                            <p:fltVal val="0"/>
                                          </p:val>
                                        </p:tav>
                                        <p:tav tm="100000">
                                          <p:val>
                                            <p:fltVal val="1"/>
                                          </p:val>
                                        </p:tav>
                                      </p:tavLst>
                                    </p:anim>
                                    <p:anim calcmode="lin" valueType="num">
                                      <p:cBhvr>
                                        <p:cTn id="42" dur="5000" fill="hold"/>
                                        <p:tgtEl>
                                          <p:spTgt spid="1024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1143000"/>
          </a:xfrm>
        </p:spPr>
        <p:txBody>
          <a:bodyPr/>
          <a:lstStyle/>
          <a:p>
            <a:pPr eaLnBrk="1" hangingPunct="1">
              <a:defRPr/>
            </a:pPr>
            <a:r>
              <a:rPr lang="en-US" sz="4000"/>
              <a:t>Don’t Limit Yourself  Look outside the box be creative to find new outlets</a:t>
            </a:r>
          </a:p>
        </p:txBody>
      </p:sp>
      <p:sp>
        <p:nvSpPr>
          <p:cNvPr id="39942" name="Rectangle 6"/>
          <p:cNvSpPr>
            <a:spLocks noGrp="1" noChangeArrowheads="1"/>
          </p:cNvSpPr>
          <p:nvPr>
            <p:ph type="body" idx="1"/>
          </p:nvPr>
        </p:nvSpPr>
        <p:spPr>
          <a:xfrm>
            <a:off x="533400" y="1524000"/>
            <a:ext cx="7772400" cy="5105400"/>
          </a:xfrm>
        </p:spPr>
        <p:txBody>
          <a:bodyPr/>
          <a:lstStyle/>
          <a:p>
            <a:pPr eaLnBrk="1" hangingPunct="1">
              <a:lnSpc>
                <a:spcPct val="90000"/>
              </a:lnSpc>
              <a:buClr>
                <a:schemeClr val="bg2"/>
              </a:buClr>
            </a:pPr>
            <a:r>
              <a:rPr lang="en-US" sz="2800" smtClean="0"/>
              <a:t>ADVERTISE! PROMOTE! VISIBILITY!</a:t>
            </a:r>
          </a:p>
          <a:p>
            <a:pPr eaLnBrk="1" hangingPunct="1">
              <a:lnSpc>
                <a:spcPct val="90000"/>
              </a:lnSpc>
              <a:buClr>
                <a:schemeClr val="bg2"/>
              </a:buClr>
            </a:pPr>
            <a:r>
              <a:rPr lang="en-US" sz="2800" smtClean="0"/>
              <a:t>Humor – (kits, costumes, and presentation)</a:t>
            </a:r>
          </a:p>
          <a:p>
            <a:pPr eaLnBrk="1" hangingPunct="1">
              <a:lnSpc>
                <a:spcPct val="90000"/>
              </a:lnSpc>
              <a:buClr>
                <a:schemeClr val="bg2"/>
              </a:buClr>
            </a:pPr>
            <a:r>
              <a:rPr lang="en-US" sz="2800" smtClean="0"/>
              <a:t>Add new venues- (learning from community)</a:t>
            </a:r>
          </a:p>
          <a:p>
            <a:pPr eaLnBrk="1" hangingPunct="1">
              <a:lnSpc>
                <a:spcPct val="90000"/>
              </a:lnSpc>
              <a:buClr>
                <a:schemeClr val="bg2"/>
              </a:buClr>
            </a:pPr>
            <a:r>
              <a:rPr lang="en-US" sz="2800" smtClean="0"/>
              <a:t>Add to current programming</a:t>
            </a:r>
          </a:p>
          <a:p>
            <a:pPr lvl="1" eaLnBrk="1" hangingPunct="1">
              <a:lnSpc>
                <a:spcPct val="90000"/>
              </a:lnSpc>
              <a:buClr>
                <a:schemeClr val="bg2"/>
              </a:buClr>
            </a:pPr>
            <a:r>
              <a:rPr lang="en-US" sz="2400" smtClean="0"/>
              <a:t>CTR (lifesaver, travel, prizes)</a:t>
            </a:r>
          </a:p>
          <a:p>
            <a:pPr lvl="1" eaLnBrk="1" hangingPunct="1">
              <a:lnSpc>
                <a:spcPct val="90000"/>
              </a:lnSpc>
              <a:buClr>
                <a:schemeClr val="bg2"/>
              </a:buClr>
            </a:pPr>
            <a:r>
              <a:rPr lang="en-US" sz="2400" smtClean="0"/>
              <a:t>Other incentives</a:t>
            </a:r>
          </a:p>
          <a:p>
            <a:pPr eaLnBrk="1" hangingPunct="1">
              <a:lnSpc>
                <a:spcPct val="90000"/>
              </a:lnSpc>
              <a:buClr>
                <a:schemeClr val="bg2"/>
              </a:buClr>
            </a:pPr>
            <a:r>
              <a:rPr lang="en-US" sz="2800" smtClean="0"/>
              <a:t>Providers Needs</a:t>
            </a:r>
          </a:p>
          <a:p>
            <a:pPr lvl="1" eaLnBrk="1" hangingPunct="1">
              <a:lnSpc>
                <a:spcPct val="90000"/>
              </a:lnSpc>
              <a:buClr>
                <a:schemeClr val="bg2"/>
              </a:buClr>
            </a:pPr>
            <a:r>
              <a:rPr lang="en-US" sz="2400" smtClean="0"/>
              <a:t>Karaoke</a:t>
            </a:r>
          </a:p>
          <a:p>
            <a:pPr lvl="1" eaLnBrk="1" hangingPunct="1">
              <a:lnSpc>
                <a:spcPct val="90000"/>
              </a:lnSpc>
              <a:buClr>
                <a:schemeClr val="bg2"/>
              </a:buClr>
            </a:pPr>
            <a:r>
              <a:rPr lang="en-US" sz="2400" smtClean="0"/>
              <a:t>Events AD Cards</a:t>
            </a:r>
          </a:p>
          <a:p>
            <a:pPr lvl="1" eaLnBrk="1" hangingPunct="1">
              <a:lnSpc>
                <a:spcPct val="90000"/>
              </a:lnSpc>
              <a:buClr>
                <a:schemeClr val="bg2"/>
              </a:buClr>
            </a:pPr>
            <a:r>
              <a:rPr lang="en-US" sz="2400" smtClean="0"/>
              <a:t>Trick cards</a:t>
            </a:r>
          </a:p>
          <a:p>
            <a:pPr lvl="1" eaLnBrk="1" hangingPunct="1">
              <a:lnSpc>
                <a:spcPct val="90000"/>
              </a:lnSpc>
              <a:buClr>
                <a:schemeClr val="bg2"/>
              </a:buClr>
            </a:pPr>
            <a:r>
              <a:rPr lang="en-US" sz="2400" smtClean="0"/>
              <a:t>Bathhouses</a:t>
            </a:r>
          </a:p>
          <a:p>
            <a:pPr lvl="1" eaLnBrk="1" hangingPunct="1">
              <a:lnSpc>
                <a:spcPct val="90000"/>
              </a:lnSpc>
              <a:buClr>
                <a:schemeClr val="bg2"/>
              </a:buClr>
            </a:pPr>
            <a:r>
              <a:rPr lang="en-US" sz="2400" smtClean="0"/>
              <a:t>Unicorn Club</a:t>
            </a:r>
          </a:p>
          <a:p>
            <a:pPr lvl="1" eaLnBrk="1" hangingPunct="1">
              <a:lnSpc>
                <a:spcPct val="90000"/>
              </a:lnSpc>
              <a:buClr>
                <a:schemeClr val="bg2"/>
              </a:buClr>
            </a:pPr>
            <a:endParaRPr lang="en-US" sz="2400" smtClean="0"/>
          </a:p>
        </p:txBody>
      </p:sp>
      <p:pic>
        <p:nvPicPr>
          <p:cNvPr id="14340" name="Picture 7" descr="j02545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52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9942">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9942">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9942">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9942">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9942">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9942">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9942">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39942">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39942">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39942">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3994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399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151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38225"/>
            <a:ext cx="34290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1219200" y="411480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Karaoke Cards</a:t>
            </a:r>
          </a:p>
          <a:p>
            <a:pPr eaLnBrk="1" hangingPunct="1"/>
            <a:r>
              <a:rPr lang="en-US"/>
              <a:t>Unicorn Club Cards</a:t>
            </a:r>
          </a:p>
          <a:p>
            <a:pPr eaLnBrk="1" hangingPunct="1"/>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ph idx="1"/>
          </p:nvPr>
        </p:nvGraphicFramePr>
        <p:xfrm>
          <a:off x="0" y="0"/>
          <a:ext cx="9144000" cy="6832600"/>
        </p:xfrm>
        <a:graphic>
          <a:graphicData uri="http://schemas.openxmlformats.org/presentationml/2006/ole">
            <mc:AlternateContent xmlns:mc="http://schemas.openxmlformats.org/markup-compatibility/2006">
              <mc:Choice xmlns:v="urn:schemas-microsoft-com:vml" Requires="v">
                <p:oleObj spid="_x0000_s1027" name="Acrobat Document" r:id="rId4" imgW="7542857" imgH="5830114" progId="AcroExch.Document.7">
                  <p:embed/>
                </p:oleObj>
              </mc:Choice>
              <mc:Fallback>
                <p:oleObj name="Acrobat Document" r:id="rId4" imgW="7542857" imgH="5830114" progId="AcroExch.Document.7">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38" y="3081338"/>
            <a:ext cx="2074862"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2179638"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00200"/>
            <a:ext cx="2225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429000"/>
            <a:ext cx="1998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0"/>
            <a:ext cx="1800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228600"/>
            <a:ext cx="213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09875"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
            <a:ext cx="214312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76600"/>
            <a:ext cx="2590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0"/>
            <a:ext cx="247650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838200"/>
          </a:xfrm>
        </p:spPr>
        <p:txBody>
          <a:bodyPr/>
          <a:lstStyle/>
          <a:p>
            <a:pPr eaLnBrk="1" hangingPunct="1">
              <a:defRPr/>
            </a:pPr>
            <a:r>
              <a:rPr lang="en-US" sz="4000"/>
              <a:t>Reframing FUNdational Keys </a:t>
            </a:r>
          </a:p>
        </p:txBody>
      </p:sp>
      <p:sp>
        <p:nvSpPr>
          <p:cNvPr id="14339" name="Rectangle 3"/>
          <p:cNvSpPr>
            <a:spLocks noGrp="1" noChangeArrowheads="1"/>
          </p:cNvSpPr>
          <p:nvPr>
            <p:ph type="body" idx="1"/>
          </p:nvPr>
        </p:nvSpPr>
        <p:spPr>
          <a:xfrm>
            <a:off x="381000" y="1219200"/>
            <a:ext cx="7772400" cy="5105400"/>
          </a:xfrm>
        </p:spPr>
        <p:txBody>
          <a:bodyPr/>
          <a:lstStyle/>
          <a:p>
            <a:pPr eaLnBrk="1" hangingPunct="1">
              <a:lnSpc>
                <a:spcPct val="90000"/>
              </a:lnSpc>
              <a:buClr>
                <a:schemeClr val="bg2"/>
              </a:buClr>
            </a:pPr>
            <a:r>
              <a:rPr lang="en-US" sz="2800" smtClean="0"/>
              <a:t>Holidays</a:t>
            </a:r>
          </a:p>
          <a:p>
            <a:pPr lvl="1" eaLnBrk="1" hangingPunct="1">
              <a:lnSpc>
                <a:spcPct val="90000"/>
              </a:lnSpc>
              <a:buClr>
                <a:schemeClr val="bg2"/>
              </a:buClr>
            </a:pPr>
            <a:r>
              <a:rPr lang="en-US" sz="2400" smtClean="0"/>
              <a:t>Special kits</a:t>
            </a:r>
          </a:p>
          <a:p>
            <a:pPr lvl="1" eaLnBrk="1" hangingPunct="1">
              <a:lnSpc>
                <a:spcPct val="90000"/>
              </a:lnSpc>
              <a:buClr>
                <a:schemeClr val="bg2"/>
              </a:buClr>
            </a:pPr>
            <a:r>
              <a:rPr lang="en-US" sz="2400" smtClean="0"/>
              <a:t>Bar referral prizes</a:t>
            </a:r>
          </a:p>
          <a:p>
            <a:pPr eaLnBrk="1" hangingPunct="1">
              <a:lnSpc>
                <a:spcPct val="90000"/>
              </a:lnSpc>
              <a:buClr>
                <a:schemeClr val="bg2"/>
              </a:buClr>
            </a:pPr>
            <a:r>
              <a:rPr lang="en-US" sz="2800" smtClean="0"/>
              <a:t>Numerous locations targeted differently</a:t>
            </a:r>
          </a:p>
          <a:p>
            <a:pPr eaLnBrk="1" hangingPunct="1">
              <a:lnSpc>
                <a:spcPct val="90000"/>
              </a:lnSpc>
              <a:buClr>
                <a:schemeClr val="bg2"/>
              </a:buClr>
            </a:pPr>
            <a:r>
              <a:rPr lang="en-US" sz="2800" smtClean="0"/>
              <a:t>Events</a:t>
            </a:r>
          </a:p>
          <a:p>
            <a:pPr lvl="1" eaLnBrk="1" hangingPunct="1">
              <a:lnSpc>
                <a:spcPct val="90000"/>
              </a:lnSpc>
              <a:buClr>
                <a:schemeClr val="bg2"/>
              </a:buClr>
            </a:pPr>
            <a:r>
              <a:rPr lang="en-US" sz="2400" smtClean="0"/>
              <a:t>Safer Sex Summer Socials</a:t>
            </a:r>
          </a:p>
          <a:p>
            <a:pPr lvl="1" eaLnBrk="1" hangingPunct="1">
              <a:lnSpc>
                <a:spcPct val="90000"/>
              </a:lnSpc>
              <a:buClr>
                <a:schemeClr val="bg2"/>
              </a:buClr>
            </a:pPr>
            <a:r>
              <a:rPr lang="en-US" sz="2400" smtClean="0"/>
              <a:t>BINGO</a:t>
            </a:r>
          </a:p>
          <a:p>
            <a:pPr lvl="1" eaLnBrk="1" hangingPunct="1">
              <a:lnSpc>
                <a:spcPct val="90000"/>
              </a:lnSpc>
              <a:buClr>
                <a:schemeClr val="bg2"/>
              </a:buClr>
            </a:pPr>
            <a:r>
              <a:rPr lang="en-US" sz="2400" smtClean="0"/>
              <a:t>Fundraisers</a:t>
            </a:r>
          </a:p>
          <a:p>
            <a:pPr lvl="1" eaLnBrk="1" hangingPunct="1">
              <a:lnSpc>
                <a:spcPct val="90000"/>
              </a:lnSpc>
              <a:buClr>
                <a:schemeClr val="bg2"/>
              </a:buClr>
            </a:pPr>
            <a:r>
              <a:rPr lang="en-US" sz="2400" smtClean="0"/>
              <a:t>Midwest Pride Events</a:t>
            </a:r>
          </a:p>
          <a:p>
            <a:pPr lvl="2" eaLnBrk="1" hangingPunct="1">
              <a:lnSpc>
                <a:spcPct val="90000"/>
              </a:lnSpc>
              <a:buClr>
                <a:schemeClr val="bg2"/>
              </a:buClr>
            </a:pPr>
            <a:r>
              <a:rPr lang="en-US" sz="2000" smtClean="0"/>
              <a:t>Special Condom kits</a:t>
            </a:r>
          </a:p>
          <a:p>
            <a:pPr lvl="2" eaLnBrk="1" hangingPunct="1">
              <a:lnSpc>
                <a:spcPct val="90000"/>
              </a:lnSpc>
              <a:buClr>
                <a:schemeClr val="bg2"/>
              </a:buClr>
            </a:pPr>
            <a:r>
              <a:rPr lang="en-US" sz="2000" smtClean="0"/>
              <a:t>Advertising</a:t>
            </a:r>
          </a:p>
          <a:p>
            <a:pPr lvl="2" eaLnBrk="1" hangingPunct="1">
              <a:lnSpc>
                <a:spcPct val="90000"/>
              </a:lnSpc>
              <a:buClr>
                <a:schemeClr val="bg2"/>
              </a:buClr>
            </a:pPr>
            <a:r>
              <a:rPr lang="en-US" sz="2000" smtClean="0"/>
              <a:t>Resources</a:t>
            </a:r>
          </a:p>
        </p:txBody>
      </p:sp>
      <p:pic>
        <p:nvPicPr>
          <p:cNvPr id="18436" name="Picture 4" descr="bd0529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3432175"/>
            <a:ext cx="37052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43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433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433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433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ingo-penis-01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36591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95400"/>
            <a:ext cx="2765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a:t>Use Current Resources</a:t>
            </a:r>
          </a:p>
        </p:txBody>
      </p:sp>
      <p:sp>
        <p:nvSpPr>
          <p:cNvPr id="20483" name="Rectangle 3"/>
          <p:cNvSpPr>
            <a:spLocks noGrp="1" noChangeArrowheads="1"/>
          </p:cNvSpPr>
          <p:nvPr>
            <p:ph type="body" idx="1"/>
          </p:nvPr>
        </p:nvSpPr>
        <p:spPr/>
        <p:txBody>
          <a:bodyPr/>
          <a:lstStyle/>
          <a:p>
            <a:pPr eaLnBrk="1" hangingPunct="1"/>
            <a:r>
              <a:rPr lang="en-US" smtClean="0"/>
              <a:t>Collaborate (establishments/health dept/groups)</a:t>
            </a:r>
          </a:p>
          <a:p>
            <a:pPr eaLnBrk="1" hangingPunct="1"/>
            <a:r>
              <a:rPr lang="en-US" smtClean="0"/>
              <a:t>Focus on ways that HIV prevention doesn’t have to be expensive</a:t>
            </a:r>
          </a:p>
          <a:p>
            <a:pPr eaLnBrk="1" hangingPunct="1">
              <a:buFont typeface="Wingdings" pitchFamily="2" charset="2"/>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050"/>
          <p:cNvSpPr>
            <a:spLocks noGrp="1" noChangeArrowheads="1"/>
          </p:cNvSpPr>
          <p:nvPr>
            <p:ph type="title"/>
          </p:nvPr>
        </p:nvSpPr>
        <p:spPr/>
        <p:txBody>
          <a:bodyPr/>
          <a:lstStyle/>
          <a:p>
            <a:pPr eaLnBrk="1" hangingPunct="1">
              <a:defRPr/>
            </a:pPr>
            <a:r>
              <a:rPr lang="en-US" dirty="0" smtClean="0"/>
              <a:t>Who goes to bathhouses</a:t>
            </a:r>
          </a:p>
        </p:txBody>
      </p:sp>
      <p:sp>
        <p:nvSpPr>
          <p:cNvPr id="5" name="Text Box 13"/>
          <p:cNvSpPr txBox="1">
            <a:spLocks noChangeArrowheads="1"/>
          </p:cNvSpPr>
          <p:nvPr/>
        </p:nvSpPr>
        <p:spPr bwMode="auto">
          <a:xfrm>
            <a:off x="685800" y="2590800"/>
            <a:ext cx="7924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v"/>
            </a:pPr>
            <a:r>
              <a:rPr lang="en-US"/>
              <a:t>Men who have sex with men</a:t>
            </a:r>
          </a:p>
          <a:p>
            <a:pPr eaLnBrk="1" hangingPunct="1">
              <a:spcBef>
                <a:spcPct val="50000"/>
              </a:spcBef>
              <a:buFont typeface="Wingdings" pitchFamily="2" charset="2"/>
              <a:buChar char="v"/>
            </a:pPr>
            <a:r>
              <a:rPr lang="en-US"/>
              <a:t>Survey results on website show</a:t>
            </a:r>
          </a:p>
          <a:p>
            <a:pPr lvl="1" eaLnBrk="1" hangingPunct="1">
              <a:spcBef>
                <a:spcPct val="50000"/>
              </a:spcBef>
              <a:buFont typeface="Wingdings" pitchFamily="2" charset="2"/>
              <a:buChar char="v"/>
            </a:pPr>
            <a:r>
              <a:rPr lang="en-US"/>
              <a:t>43% report being single</a:t>
            </a:r>
          </a:p>
          <a:p>
            <a:pPr lvl="1" eaLnBrk="1" hangingPunct="1">
              <a:spcBef>
                <a:spcPct val="50000"/>
              </a:spcBef>
              <a:buFont typeface="Wingdings" pitchFamily="2" charset="2"/>
              <a:buChar char="v"/>
            </a:pPr>
            <a:r>
              <a:rPr lang="en-US"/>
              <a:t> 35% report being married with a wife</a:t>
            </a:r>
          </a:p>
          <a:p>
            <a:pPr lvl="1" eaLnBrk="1" hangingPunct="1">
              <a:spcBef>
                <a:spcPct val="50000"/>
              </a:spcBef>
              <a:buFont typeface="Wingdings" pitchFamily="2" charset="2"/>
              <a:buChar char="v"/>
            </a:pPr>
            <a:r>
              <a:rPr lang="en-US"/>
              <a:t> 22% report being in a male relationship</a:t>
            </a:r>
          </a:p>
          <a:p>
            <a:pPr eaLnBrk="1" hangingPunct="1">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Overview</a:t>
            </a:r>
            <a:endParaRPr lang="en-US" dirty="0"/>
          </a:p>
        </p:txBody>
      </p:sp>
      <p:sp>
        <p:nvSpPr>
          <p:cNvPr id="5123" name="Content Placeholder 2"/>
          <p:cNvSpPr>
            <a:spLocks noGrp="1"/>
          </p:cNvSpPr>
          <p:nvPr>
            <p:ph idx="1"/>
          </p:nvPr>
        </p:nvSpPr>
        <p:spPr>
          <a:xfrm>
            <a:off x="685800" y="1676400"/>
            <a:ext cx="7772400" cy="4419600"/>
          </a:xfrm>
        </p:spPr>
        <p:txBody>
          <a:bodyPr/>
          <a:lstStyle/>
          <a:p>
            <a:r>
              <a:rPr lang="en-US" smtClean="0"/>
              <a:t>Agency/Population Overview</a:t>
            </a:r>
          </a:p>
          <a:p>
            <a:r>
              <a:rPr lang="en-US" smtClean="0"/>
              <a:t>Rethinking Prevention as a Tool to Testing</a:t>
            </a:r>
          </a:p>
          <a:p>
            <a:r>
              <a:rPr lang="en-US" smtClean="0"/>
              <a:t>Collaboration</a:t>
            </a:r>
          </a:p>
          <a:p>
            <a:r>
              <a:rPr lang="en-US" smtClean="0"/>
              <a:t>New Ideas</a:t>
            </a:r>
          </a:p>
          <a:p>
            <a:r>
              <a:rPr lang="en-US" smtClean="0"/>
              <a:t>Ideas to steal</a:t>
            </a:r>
          </a:p>
          <a:p>
            <a:r>
              <a:rPr lang="en-US" smtClean="0"/>
              <a:t>Testing in New Venues</a:t>
            </a:r>
          </a:p>
          <a:p>
            <a:r>
              <a:rPr lang="en-US" smtClean="0"/>
              <a:t>Lessons Learned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00200" y="0"/>
            <a:ext cx="7772400" cy="1143000"/>
          </a:xfrm>
        </p:spPr>
        <p:txBody>
          <a:bodyPr/>
          <a:lstStyle/>
          <a:p>
            <a:pPr eaLnBrk="1" hangingPunct="1">
              <a:defRPr/>
            </a:pPr>
            <a:r>
              <a:rPr lang="en-US" dirty="0" smtClean="0"/>
              <a:t>A Model That Works</a:t>
            </a:r>
          </a:p>
        </p:txBody>
      </p:sp>
      <p:sp>
        <p:nvSpPr>
          <p:cNvPr id="4" name="Text Box 13"/>
          <p:cNvSpPr txBox="1">
            <a:spLocks noChangeArrowheads="1"/>
          </p:cNvSpPr>
          <p:nvPr/>
        </p:nvSpPr>
        <p:spPr bwMode="auto">
          <a:xfrm>
            <a:off x="685800" y="914400"/>
            <a:ext cx="79248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v"/>
            </a:pPr>
            <a:r>
              <a:rPr lang="en-US"/>
              <a:t>When Step-Up started the I-MAP program, The Works was our first partner	</a:t>
            </a:r>
          </a:p>
          <a:p>
            <a:pPr lvl="1" eaLnBrk="1" hangingPunct="1">
              <a:spcBef>
                <a:spcPct val="50000"/>
              </a:spcBef>
              <a:buFont typeface="Wingdings" pitchFamily="2" charset="2"/>
              <a:buChar char="v"/>
            </a:pPr>
            <a:r>
              <a:rPr lang="en-US"/>
              <a:t> Provide resources</a:t>
            </a:r>
          </a:p>
          <a:p>
            <a:pPr lvl="1" eaLnBrk="1" hangingPunct="1">
              <a:spcBef>
                <a:spcPct val="50000"/>
              </a:spcBef>
              <a:buFont typeface="Wingdings" pitchFamily="2" charset="2"/>
              <a:buChar char="v"/>
            </a:pPr>
            <a:r>
              <a:rPr lang="en-US"/>
              <a:t>Free HIV testing/ syphilis screening</a:t>
            </a:r>
          </a:p>
          <a:p>
            <a:pPr lvl="1" eaLnBrk="1" hangingPunct="1">
              <a:spcBef>
                <a:spcPct val="50000"/>
              </a:spcBef>
              <a:buFont typeface="Wingdings" pitchFamily="2" charset="2"/>
              <a:buChar char="v"/>
            </a:pPr>
            <a:r>
              <a:rPr lang="en-US"/>
              <a:t> Safer sex kits</a:t>
            </a:r>
          </a:p>
          <a:p>
            <a:pPr lvl="1" eaLnBrk="1" hangingPunct="1">
              <a:spcBef>
                <a:spcPct val="50000"/>
              </a:spcBef>
              <a:buFont typeface="Wingdings" pitchFamily="2" charset="2"/>
              <a:buChar char="v"/>
            </a:pPr>
            <a:endParaRPr lang="en-US"/>
          </a:p>
          <a:p>
            <a:pPr eaLnBrk="1" hangingPunct="1">
              <a:spcBef>
                <a:spcPct val="50000"/>
              </a:spcBef>
              <a:buFont typeface="Wingdings" pitchFamily="2" charset="2"/>
              <a:buChar char="v"/>
            </a:pPr>
            <a:r>
              <a:rPr lang="en-US"/>
              <a:t>A lot of community members want to blame bathhouses for the spread of disease, when for many men it is many other things.</a:t>
            </a:r>
          </a:p>
          <a:p>
            <a:pPr lvl="1" eaLnBrk="1" hangingPunct="1">
              <a:spcBef>
                <a:spcPct val="50000"/>
              </a:spcBef>
              <a:buFont typeface="Wingdings" pitchFamily="2" charset="2"/>
              <a:buChar char="v"/>
            </a:pPr>
            <a:r>
              <a:rPr lang="en-US"/>
              <a:t>Recreation-working out or relaxing</a:t>
            </a:r>
          </a:p>
          <a:p>
            <a:pPr lvl="1" eaLnBrk="1" hangingPunct="1">
              <a:spcBef>
                <a:spcPct val="50000"/>
              </a:spcBef>
              <a:buFont typeface="Wingdings" pitchFamily="2" charset="2"/>
              <a:buChar char="v"/>
            </a:pPr>
            <a:r>
              <a:rPr lang="en-US"/>
              <a:t>Use for a sense of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1219200"/>
          </a:xfrm>
        </p:spPr>
        <p:txBody>
          <a:bodyPr/>
          <a:lstStyle/>
          <a:p>
            <a:pPr eaLnBrk="1" hangingPunct="1">
              <a:defRPr/>
            </a:pPr>
            <a:r>
              <a:rPr lang="en-US" sz="4000" b="1" dirty="0" smtClean="0"/>
              <a:t>What are we doing to stay on target?</a:t>
            </a:r>
          </a:p>
        </p:txBody>
      </p:sp>
      <p:pic>
        <p:nvPicPr>
          <p:cNvPr id="23555" name="Picture 7" descr="pe01496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781800" y="2590800"/>
            <a:ext cx="2054225" cy="2438400"/>
          </a:xfrm>
        </p:spPr>
      </p:pic>
      <p:pic>
        <p:nvPicPr>
          <p:cNvPr id="23556" name="Picture 6" descr="resourcecenter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1219200"/>
          </a:xfrm>
        </p:spPr>
        <p:txBody>
          <a:bodyPr/>
          <a:lstStyle/>
          <a:p>
            <a:pPr eaLnBrk="1" hangingPunct="1">
              <a:defRPr/>
            </a:pPr>
            <a:r>
              <a:rPr lang="en-US" sz="4000" b="1" dirty="0" smtClean="0"/>
              <a:t>What are we doing to stay on target?</a:t>
            </a:r>
          </a:p>
        </p:txBody>
      </p:sp>
      <p:pic>
        <p:nvPicPr>
          <p:cNvPr id="24579" name="Picture 7" descr="pe01496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781800" y="2590800"/>
            <a:ext cx="2054225" cy="2438400"/>
          </a:xfrm>
        </p:spPr>
      </p:pic>
      <p:pic>
        <p:nvPicPr>
          <p:cNvPr id="24580" name="Picture 4" descr="resoucecenter2.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1219200"/>
          </a:xfrm>
        </p:spPr>
        <p:txBody>
          <a:bodyPr/>
          <a:lstStyle/>
          <a:p>
            <a:pPr eaLnBrk="1" hangingPunct="1">
              <a:defRPr/>
            </a:pPr>
            <a:r>
              <a:rPr lang="en-US" sz="4000" b="1" dirty="0" smtClean="0"/>
              <a:t>What are we doing to stay on target?</a:t>
            </a:r>
          </a:p>
        </p:txBody>
      </p:sp>
      <p:pic>
        <p:nvPicPr>
          <p:cNvPr id="25603" name="Picture 7" descr="pe01496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781800" y="2590800"/>
            <a:ext cx="2054225" cy="2438400"/>
          </a:xfrm>
        </p:spPr>
      </p:pic>
      <p:pic>
        <p:nvPicPr>
          <p:cNvPr id="25604" name="Picture 5" descr="bathhousecar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Rapid Testing in a bar</a:t>
            </a:r>
            <a:br>
              <a:rPr lang="en-US" dirty="0" smtClean="0"/>
            </a:br>
            <a:r>
              <a:rPr lang="en-US" dirty="0" smtClean="0"/>
              <a:t>or bathhouse?!?!</a:t>
            </a:r>
            <a:endParaRPr lang="en-US" dirty="0"/>
          </a:p>
        </p:txBody>
      </p:sp>
      <p:pic>
        <p:nvPicPr>
          <p:cNvPr id="26627" name="Picture 2" descr="C:\Users\ryannix\Desktop\stepup\bingo-penis\bingo-peni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3705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Where do we even start?</a:t>
            </a:r>
            <a:endParaRPr lang="en-US" dirty="0"/>
          </a:p>
        </p:txBody>
      </p:sp>
      <p:sp>
        <p:nvSpPr>
          <p:cNvPr id="27651" name="Content Placeholder 2"/>
          <p:cNvSpPr>
            <a:spLocks noGrp="1"/>
          </p:cNvSpPr>
          <p:nvPr>
            <p:ph idx="1"/>
          </p:nvPr>
        </p:nvSpPr>
        <p:spPr/>
        <p:txBody>
          <a:bodyPr/>
          <a:lstStyle/>
          <a:p>
            <a:r>
              <a:rPr lang="en-US" smtClean="0"/>
              <a:t>Assessment</a:t>
            </a:r>
          </a:p>
          <a:p>
            <a:r>
              <a:rPr lang="en-US" smtClean="0"/>
              <a:t>How do we do this in the field</a:t>
            </a:r>
          </a:p>
          <a:p>
            <a:r>
              <a:rPr lang="en-US" smtClean="0"/>
              <a:t>Working with venues</a:t>
            </a:r>
          </a:p>
          <a:p>
            <a:r>
              <a:rPr lang="en-US" smtClean="0"/>
              <a:t>Supplies</a:t>
            </a:r>
          </a:p>
          <a:p>
            <a:r>
              <a:rPr lang="en-US" smtClean="0"/>
              <a:t>QA</a:t>
            </a:r>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05200" cy="1143000"/>
          </a:xfrm>
        </p:spPr>
        <p:txBody>
          <a:bodyPr/>
          <a:lstStyle/>
          <a:p>
            <a:pPr>
              <a:defRPr/>
            </a:pPr>
            <a:r>
              <a:rPr lang="en-US" dirty="0" smtClean="0"/>
              <a:t>Assessment</a:t>
            </a:r>
            <a:endParaRPr lang="en-US" dirty="0"/>
          </a:p>
        </p:txBody>
      </p:sp>
      <p:sp>
        <p:nvSpPr>
          <p:cNvPr id="28675" name="Content Placeholder 2"/>
          <p:cNvSpPr>
            <a:spLocks noGrp="1"/>
          </p:cNvSpPr>
          <p:nvPr>
            <p:ph idx="1"/>
          </p:nvPr>
        </p:nvSpPr>
        <p:spPr>
          <a:xfrm>
            <a:off x="3657600" y="381000"/>
            <a:ext cx="5486400" cy="6248400"/>
          </a:xfrm>
        </p:spPr>
        <p:txBody>
          <a:bodyPr/>
          <a:lstStyle/>
          <a:p>
            <a:r>
              <a:rPr lang="en-US" smtClean="0"/>
              <a:t>Internal Agency</a:t>
            </a:r>
          </a:p>
          <a:p>
            <a:pPr lvl="1"/>
            <a:r>
              <a:rPr lang="en-US" smtClean="0"/>
              <a:t>Supportive top to bottom</a:t>
            </a:r>
          </a:p>
          <a:p>
            <a:pPr lvl="1"/>
            <a:r>
              <a:rPr lang="en-US" smtClean="0"/>
              <a:t>Policy/Procedures changed to match new venues</a:t>
            </a:r>
          </a:p>
          <a:p>
            <a:pPr lvl="1"/>
            <a:endParaRPr lang="en-US" smtClean="0"/>
          </a:p>
          <a:p>
            <a:r>
              <a:rPr lang="en-US" smtClean="0"/>
              <a:t>Look at your Sites/Venues</a:t>
            </a:r>
          </a:p>
          <a:p>
            <a:pPr lvl="1"/>
            <a:r>
              <a:rPr lang="en-US" smtClean="0"/>
              <a:t>Location</a:t>
            </a:r>
          </a:p>
          <a:p>
            <a:pPr lvl="2"/>
            <a:r>
              <a:rPr lang="en-US" smtClean="0"/>
              <a:t>Safety</a:t>
            </a:r>
          </a:p>
          <a:p>
            <a:pPr lvl="2"/>
            <a:r>
              <a:rPr lang="en-US" smtClean="0"/>
              <a:t>Security</a:t>
            </a:r>
          </a:p>
          <a:p>
            <a:pPr lvl="2"/>
            <a:r>
              <a:rPr lang="en-US" smtClean="0"/>
              <a:t>Support from staff</a:t>
            </a:r>
          </a:p>
          <a:p>
            <a:pPr lvl="2"/>
            <a:r>
              <a:rPr lang="en-US" smtClean="0"/>
              <a:t>Lighting</a:t>
            </a:r>
          </a:p>
          <a:p>
            <a:pPr lvl="2"/>
            <a:endParaRPr lang="en-US" smtClean="0"/>
          </a:p>
        </p:txBody>
      </p:sp>
      <p:pic>
        <p:nvPicPr>
          <p:cNvPr id="28676" name="Picture 2"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17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86200" cy="1143000"/>
          </a:xfrm>
        </p:spPr>
        <p:txBody>
          <a:bodyPr/>
          <a:lstStyle/>
          <a:p>
            <a:pPr>
              <a:defRPr/>
            </a:pPr>
            <a:r>
              <a:rPr lang="en-US" dirty="0" smtClean="0"/>
              <a:t>Assessment</a:t>
            </a:r>
            <a:endParaRPr lang="en-US" dirty="0"/>
          </a:p>
        </p:txBody>
      </p:sp>
      <p:sp>
        <p:nvSpPr>
          <p:cNvPr id="29699" name="Content Placeholder 2"/>
          <p:cNvSpPr>
            <a:spLocks noGrp="1"/>
          </p:cNvSpPr>
          <p:nvPr>
            <p:ph idx="1"/>
          </p:nvPr>
        </p:nvSpPr>
        <p:spPr>
          <a:xfrm>
            <a:off x="3657600" y="1371600"/>
            <a:ext cx="4724400" cy="4648200"/>
          </a:xfrm>
        </p:spPr>
        <p:txBody>
          <a:bodyPr/>
          <a:lstStyle/>
          <a:p>
            <a:r>
              <a:rPr lang="en-US" smtClean="0"/>
              <a:t>Equipment</a:t>
            </a:r>
          </a:p>
          <a:p>
            <a:pPr lvl="1"/>
            <a:r>
              <a:rPr lang="en-US" smtClean="0"/>
              <a:t>What all will you need to get, to make this work?</a:t>
            </a:r>
          </a:p>
          <a:p>
            <a:r>
              <a:rPr lang="en-US" smtClean="0"/>
              <a:t>Community</a:t>
            </a:r>
          </a:p>
          <a:p>
            <a:pPr lvl="1"/>
            <a:r>
              <a:rPr lang="en-US" smtClean="0"/>
              <a:t>Garner support where possible</a:t>
            </a:r>
          </a:p>
          <a:p>
            <a:pPr lvl="1"/>
            <a:endParaRPr lang="en-US" smtClean="0"/>
          </a:p>
        </p:txBody>
      </p:sp>
      <p:pic>
        <p:nvPicPr>
          <p:cNvPr id="29700" name="Picture 2"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17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317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 we do this in the field?</a:t>
            </a:r>
            <a:endParaRPr lang="en-US" dirty="0"/>
          </a:p>
        </p:txBody>
      </p:sp>
      <p:sp>
        <p:nvSpPr>
          <p:cNvPr id="30723" name="Content Placeholder 2"/>
          <p:cNvSpPr>
            <a:spLocks noGrp="1"/>
          </p:cNvSpPr>
          <p:nvPr>
            <p:ph idx="1"/>
          </p:nvPr>
        </p:nvSpPr>
        <p:spPr>
          <a:xfrm>
            <a:off x="609600" y="1676400"/>
            <a:ext cx="7772400" cy="4419600"/>
          </a:xfrm>
        </p:spPr>
        <p:txBody>
          <a:bodyPr/>
          <a:lstStyle/>
          <a:p>
            <a:r>
              <a:rPr lang="en-US" smtClean="0"/>
              <a:t>Location (our examples)</a:t>
            </a:r>
          </a:p>
          <a:p>
            <a:r>
              <a:rPr lang="en-US" smtClean="0"/>
              <a:t>Consent - intoxication</a:t>
            </a:r>
          </a:p>
          <a:p>
            <a:r>
              <a:rPr lang="en-US" smtClean="0"/>
              <a:t>Equipment</a:t>
            </a:r>
          </a:p>
          <a:p>
            <a:r>
              <a:rPr lang="en-US" smtClean="0"/>
              <a:t>Safety of our clients</a:t>
            </a:r>
          </a:p>
          <a:p>
            <a:r>
              <a:rPr lang="en-US" smtClean="0"/>
              <a:t>Transportation of records</a:t>
            </a:r>
          </a:p>
          <a:p>
            <a:r>
              <a:rPr lang="en-US" smtClean="0"/>
              <a:t>Partnerships</a:t>
            </a:r>
          </a:p>
          <a:p>
            <a:r>
              <a:rPr lang="en-US" smtClean="0"/>
              <a:t>Referrals</a:t>
            </a:r>
          </a:p>
          <a:p>
            <a:pPr>
              <a:buFont typeface="Wingdings" pitchFamily="2" charset="2"/>
              <a:buNone/>
            </a:pPr>
            <a:endParaRPr lang="en-US" smtClean="0"/>
          </a:p>
          <a:p>
            <a:endParaRPr lang="en-US" smtClean="0"/>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 what do you need?</a:t>
            </a:r>
            <a:endParaRPr lang="en-US" dirty="0"/>
          </a:p>
        </p:txBody>
      </p:sp>
      <p:sp>
        <p:nvSpPr>
          <p:cNvPr id="31747" name="Content Placeholder 2"/>
          <p:cNvSpPr>
            <a:spLocks noGrp="1"/>
          </p:cNvSpPr>
          <p:nvPr>
            <p:ph idx="1"/>
          </p:nvPr>
        </p:nvSpPr>
        <p:spPr/>
        <p:txBody>
          <a:bodyPr/>
          <a:lstStyle/>
          <a:p>
            <a:r>
              <a:rPr lang="en-US" smtClean="0"/>
              <a:t>Everything that you use for rapid testing in the office (traveling office)</a:t>
            </a:r>
          </a:p>
          <a:p>
            <a:r>
              <a:rPr lang="en-US" smtClean="0"/>
              <a:t>Min/Max thermometer</a:t>
            </a:r>
          </a:p>
          <a:p>
            <a:r>
              <a:rPr lang="en-US" smtClean="0"/>
              <a:t>Special considerations for lighting</a:t>
            </a:r>
          </a:p>
          <a:p>
            <a:r>
              <a:rPr lang="en-US" smtClean="0"/>
              <a:t>Confirmatory method</a:t>
            </a:r>
          </a:p>
          <a:p>
            <a:r>
              <a:rPr lang="en-US" smtClean="0"/>
              <a:t>Step-Up tub example</a:t>
            </a:r>
          </a:p>
          <a:p>
            <a:endParaRPr lang="en-US" smtClean="0"/>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defRPr/>
            </a:pPr>
            <a:r>
              <a:rPr lang="en-US"/>
              <a:t>Step-Up, Inc</a:t>
            </a:r>
          </a:p>
        </p:txBody>
      </p:sp>
      <p:sp>
        <p:nvSpPr>
          <p:cNvPr id="5123" name="Rectangle 3"/>
          <p:cNvSpPr>
            <a:spLocks noGrp="1" noChangeArrowheads="1"/>
          </p:cNvSpPr>
          <p:nvPr>
            <p:ph type="body" idx="1"/>
          </p:nvPr>
        </p:nvSpPr>
        <p:spPr>
          <a:xfrm>
            <a:off x="381000" y="609600"/>
            <a:ext cx="2590800" cy="2514600"/>
          </a:xfrm>
        </p:spPr>
        <p:txBody>
          <a:bodyPr/>
          <a:lstStyle/>
          <a:p>
            <a:pPr eaLnBrk="1" hangingPunct="1">
              <a:buClr>
                <a:schemeClr val="tx1"/>
              </a:buClr>
            </a:pPr>
            <a:r>
              <a:rPr lang="en-US" smtClean="0"/>
              <a:t>Services</a:t>
            </a:r>
          </a:p>
          <a:p>
            <a:pPr eaLnBrk="1" hangingPunct="1">
              <a:buClr>
                <a:schemeClr val="tx1"/>
              </a:buClr>
            </a:pPr>
            <a:r>
              <a:rPr lang="en-US" smtClean="0"/>
              <a:t>Training</a:t>
            </a:r>
          </a:p>
          <a:p>
            <a:pPr eaLnBrk="1" hangingPunct="1">
              <a:buClr>
                <a:schemeClr val="tx1"/>
              </a:buClr>
            </a:pPr>
            <a:r>
              <a:rPr lang="en-US" smtClean="0"/>
              <a:t>Education</a:t>
            </a:r>
          </a:p>
          <a:p>
            <a:pPr eaLnBrk="1" hangingPunct="1">
              <a:buClr>
                <a:schemeClr val="tx1"/>
              </a:buClr>
            </a:pPr>
            <a:r>
              <a:rPr lang="en-US" smtClean="0"/>
              <a:t>Prevention</a:t>
            </a:r>
          </a:p>
          <a:p>
            <a:pPr lvl="1" eaLnBrk="1" hangingPunct="1">
              <a:buFontTx/>
              <a:buChar char="•"/>
            </a:pPr>
            <a:endParaRPr lang="en-US" smtClean="0"/>
          </a:p>
        </p:txBody>
      </p:sp>
      <p:sp>
        <p:nvSpPr>
          <p:cNvPr id="5136" name="Rectangle 16"/>
          <p:cNvSpPr>
            <a:spLocks noChangeArrowheads="1"/>
          </p:cNvSpPr>
          <p:nvPr/>
        </p:nvSpPr>
        <p:spPr bwMode="auto">
          <a:xfrm>
            <a:off x="533400" y="3505200"/>
            <a:ext cx="731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chemeClr val="tx1"/>
              </a:buClr>
              <a:buSzPct val="90000"/>
              <a:buFontTx/>
              <a:buChar char="•"/>
            </a:pPr>
            <a:endParaRPr lang="en-US" sz="2800"/>
          </a:p>
        </p:txBody>
      </p:sp>
      <p:sp>
        <p:nvSpPr>
          <p:cNvPr id="6149" name="Rectangle 4"/>
          <p:cNvSpPr>
            <a:spLocks noChangeArrowheads="1"/>
          </p:cNvSpPr>
          <p:nvPr/>
        </p:nvSpPr>
        <p:spPr bwMode="auto">
          <a:xfrm>
            <a:off x="1447800" y="3200400"/>
            <a:ext cx="632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t>Step-Up’s mission is to promote health and well-being among underserved and hard to reach populations by providing services, education, training and advocacy.</a:t>
            </a:r>
            <a:r>
              <a:rPr lang="en-US" sz="3600" i="1"/>
              <a:t> </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p:cTn id="13"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p:cTn id="19"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p:cTn id="25"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nodePh="1">
                                  <p:stCondLst>
                                    <p:cond delay="0"/>
                                  </p:stCondLst>
                                  <p:endCondLst>
                                    <p:cond evt="begin" delay="0">
                                      <p:tn val="29"/>
                                    </p:cond>
                                  </p:endCondLst>
                                  <p:childTnLst>
                                    <p:set>
                                      <p:cBhvr>
                                        <p:cTn id="30" dur="1" fill="hold">
                                          <p:stCondLst>
                                            <p:cond delay="0"/>
                                          </p:stCondLst>
                                        </p:cTn>
                                        <p:tgtEl>
                                          <p:spTgt spid="5136">
                                            <p:txEl>
                                              <p:pRg st="0" end="0"/>
                                            </p:txEl>
                                          </p:spTgt>
                                        </p:tgtEl>
                                        <p:attrNameLst>
                                          <p:attrName>style.visibility</p:attrName>
                                        </p:attrNameLst>
                                      </p:cBhvr>
                                      <p:to>
                                        <p:strVal val="visible"/>
                                      </p:to>
                                    </p:set>
                                    <p:anim calcmode="lin" valueType="num">
                                      <p:cBhvr>
                                        <p:cTn id="31" dur="500" fill="hold"/>
                                        <p:tgtEl>
                                          <p:spTgt spid="513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3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36"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Venues</a:t>
            </a:r>
            <a:endParaRPr lang="en-US" dirty="0"/>
          </a:p>
        </p:txBody>
      </p:sp>
      <p:sp>
        <p:nvSpPr>
          <p:cNvPr id="32771" name="Content Placeholder 2"/>
          <p:cNvSpPr>
            <a:spLocks noGrp="1"/>
          </p:cNvSpPr>
          <p:nvPr>
            <p:ph idx="1"/>
          </p:nvPr>
        </p:nvSpPr>
        <p:spPr/>
        <p:txBody>
          <a:bodyPr/>
          <a:lstStyle/>
          <a:p>
            <a:r>
              <a:rPr lang="en-US" smtClean="0"/>
              <a:t>Some may take time</a:t>
            </a:r>
          </a:p>
          <a:p>
            <a:r>
              <a:rPr lang="en-US" smtClean="0"/>
              <a:t>Work with them on their schedule</a:t>
            </a:r>
          </a:p>
          <a:p>
            <a:r>
              <a:rPr lang="en-US" smtClean="0"/>
              <a:t>Education of bar owner/manager/staff</a:t>
            </a:r>
          </a:p>
          <a:p>
            <a:pPr lvl="1"/>
            <a:r>
              <a:rPr lang="en-US" smtClean="0"/>
              <a:t>ONGOING!</a:t>
            </a:r>
          </a:p>
          <a:p>
            <a:pPr lvl="1"/>
            <a:r>
              <a:rPr lang="en-US" smtClean="0"/>
              <a:t>Community Partner Letter</a:t>
            </a:r>
          </a:p>
          <a:p>
            <a:r>
              <a:rPr lang="en-US" smtClean="0"/>
              <a:t>Considerations</a:t>
            </a:r>
          </a:p>
          <a:p>
            <a:pPr lvl="1"/>
            <a:r>
              <a:rPr lang="en-US" smtClean="0"/>
              <a:t>Lighting (Do controls)… Magnifiers</a:t>
            </a:r>
          </a:p>
          <a:p>
            <a:pPr lvl="1"/>
            <a:r>
              <a:rPr lang="en-US" smtClean="0"/>
              <a:t>Space</a:t>
            </a:r>
          </a:p>
          <a:p>
            <a:pPr lvl="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a:t>
            </a:r>
            <a:endParaRPr lang="en-US" dirty="0"/>
          </a:p>
        </p:txBody>
      </p:sp>
      <p:sp>
        <p:nvSpPr>
          <p:cNvPr id="33795" name="Content Placeholder 2"/>
          <p:cNvSpPr>
            <a:spLocks noGrp="1"/>
          </p:cNvSpPr>
          <p:nvPr>
            <p:ph idx="1"/>
          </p:nvPr>
        </p:nvSpPr>
        <p:spPr/>
        <p:txBody>
          <a:bodyPr/>
          <a:lstStyle/>
          <a:p>
            <a:r>
              <a:rPr lang="en-US" smtClean="0"/>
              <a:t>Back up your buddy!</a:t>
            </a:r>
          </a:p>
          <a:p>
            <a:r>
              <a:rPr lang="en-US" smtClean="0"/>
              <a:t>Min/Max thermometer</a:t>
            </a:r>
          </a:p>
          <a:p>
            <a:r>
              <a:rPr lang="en-US" smtClean="0"/>
              <a:t>Logs- Temp/Controls/Tests</a:t>
            </a:r>
          </a:p>
          <a:p>
            <a:r>
              <a:rPr lang="en-US" smtClean="0"/>
              <a:t>Record keeping</a:t>
            </a:r>
          </a:p>
          <a:p>
            <a:r>
              <a:rPr lang="en-US" smtClean="0"/>
              <a:t>Tubs</a:t>
            </a:r>
          </a:p>
          <a:p>
            <a:pPr lvl="1"/>
            <a:r>
              <a:rPr lang="en-US" smtClean="0"/>
              <a:t>Centralized</a:t>
            </a:r>
          </a:p>
          <a:p>
            <a:pPr lvl="1"/>
            <a:r>
              <a:rPr lang="en-US" smtClean="0"/>
              <a:t>Point person</a:t>
            </a:r>
          </a:p>
          <a:p>
            <a:pPr lvl="1">
              <a:buFontTx/>
              <a:buNone/>
            </a:pP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7772400" cy="1143000"/>
          </a:xfrm>
        </p:spPr>
        <p:txBody>
          <a:bodyPr/>
          <a:lstStyle/>
          <a:p>
            <a:pPr>
              <a:defRPr/>
            </a:pPr>
            <a:r>
              <a:rPr lang="en-US" dirty="0" smtClean="0"/>
              <a:t>DOES IT EVEN WORK?</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28600" y="152400"/>
          <a:ext cx="8458200" cy="6172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Statewide Data</a:t>
            </a:r>
            <a:endParaRPr lang="en-US" dirty="0">
              <a:solidFill>
                <a:schemeClr val="accent1">
                  <a:tint val="83000"/>
                  <a:satMod val="150000"/>
                </a:schemeClr>
              </a:solidFill>
            </a:endParaRPr>
          </a:p>
        </p:txBody>
      </p:sp>
      <p:graphicFrame>
        <p:nvGraphicFramePr>
          <p:cNvPr id="4" name="Content Placeholder 3"/>
          <p:cNvGraphicFramePr>
            <a:graphicFrameLocks noGrp="1"/>
          </p:cNvGraphicFramePr>
          <p:nvPr>
            <p:ph idx="1"/>
          </p:nvPr>
        </p:nvGraphicFramePr>
        <p:xfrm>
          <a:off x="457200" y="1882775"/>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solidFill>
                            <a:schemeClr val="bg2"/>
                          </a:solidFill>
                        </a:rPr>
                        <a:t>Agency Type</a:t>
                      </a:r>
                      <a:endParaRPr lang="en-US" dirty="0">
                        <a:solidFill>
                          <a:schemeClr val="bg2"/>
                        </a:solidFill>
                      </a:endParaRPr>
                    </a:p>
                  </a:txBody>
                  <a:tcPr/>
                </a:tc>
                <a:tc>
                  <a:txBody>
                    <a:bodyPr/>
                    <a:lstStyle/>
                    <a:p>
                      <a:pPr algn="ctr"/>
                      <a:r>
                        <a:rPr lang="en-US" dirty="0" smtClean="0">
                          <a:solidFill>
                            <a:schemeClr val="bg2"/>
                          </a:solidFill>
                        </a:rPr>
                        <a:t>Total Tests</a:t>
                      </a:r>
                      <a:endParaRPr lang="en-US" dirty="0">
                        <a:solidFill>
                          <a:schemeClr val="bg2"/>
                        </a:solidFill>
                      </a:endParaRPr>
                    </a:p>
                  </a:txBody>
                  <a:tcPr/>
                </a:tc>
                <a:tc>
                  <a:txBody>
                    <a:bodyPr/>
                    <a:lstStyle/>
                    <a:p>
                      <a:pPr algn="ctr"/>
                      <a:r>
                        <a:rPr lang="en-US" dirty="0" smtClean="0">
                          <a:solidFill>
                            <a:schemeClr val="bg2"/>
                          </a:solidFill>
                        </a:rPr>
                        <a:t>Positive Results</a:t>
                      </a:r>
                      <a:endParaRPr lang="en-US" dirty="0">
                        <a:solidFill>
                          <a:schemeClr val="bg2"/>
                        </a:solidFill>
                      </a:endParaRPr>
                    </a:p>
                  </a:txBody>
                  <a:tcPr/>
                </a:tc>
                <a:tc>
                  <a:txBody>
                    <a:bodyPr/>
                    <a:lstStyle/>
                    <a:p>
                      <a:pPr algn="ctr"/>
                      <a:r>
                        <a:rPr lang="en-US" dirty="0" smtClean="0">
                          <a:solidFill>
                            <a:schemeClr val="bg2"/>
                          </a:solidFill>
                        </a:rPr>
                        <a:t>Positivity</a:t>
                      </a:r>
                      <a:r>
                        <a:rPr lang="en-US" baseline="0" dirty="0" smtClean="0">
                          <a:solidFill>
                            <a:schemeClr val="bg2"/>
                          </a:solidFill>
                        </a:rPr>
                        <a:t> Rate</a:t>
                      </a:r>
                      <a:endParaRPr lang="en-US" dirty="0">
                        <a:solidFill>
                          <a:schemeClr val="bg2"/>
                        </a:solidFill>
                      </a:endParaRPr>
                    </a:p>
                  </a:txBody>
                  <a:tcPr/>
                </a:tc>
              </a:tr>
              <a:tr h="370840">
                <a:tc>
                  <a:txBody>
                    <a:bodyPr/>
                    <a:lstStyle/>
                    <a:p>
                      <a:r>
                        <a:rPr lang="en-US" dirty="0" smtClean="0"/>
                        <a:t>CBO</a:t>
                      </a:r>
                      <a:endParaRPr lang="en-US" dirty="0"/>
                    </a:p>
                  </a:txBody>
                  <a:tcPr/>
                </a:tc>
                <a:tc>
                  <a:txBody>
                    <a:bodyPr/>
                    <a:lstStyle/>
                    <a:p>
                      <a:pPr algn="r"/>
                      <a:r>
                        <a:rPr lang="en-US" dirty="0" smtClean="0"/>
                        <a:t>1782</a:t>
                      </a:r>
                      <a:endParaRPr lang="en-US" dirty="0"/>
                    </a:p>
                  </a:txBody>
                  <a:tcPr/>
                </a:tc>
                <a:tc>
                  <a:txBody>
                    <a:bodyPr/>
                    <a:lstStyle/>
                    <a:p>
                      <a:pPr algn="r"/>
                      <a:r>
                        <a:rPr lang="en-US" dirty="0" smtClean="0"/>
                        <a:t>16</a:t>
                      </a:r>
                      <a:endParaRPr lang="en-US" dirty="0"/>
                    </a:p>
                  </a:txBody>
                  <a:tcPr/>
                </a:tc>
                <a:tc>
                  <a:txBody>
                    <a:bodyPr/>
                    <a:lstStyle/>
                    <a:p>
                      <a:pPr algn="r"/>
                      <a:r>
                        <a:rPr lang="en-US" dirty="0" smtClean="0"/>
                        <a:t>0.90%</a:t>
                      </a:r>
                      <a:endParaRPr lang="en-US" dirty="0"/>
                    </a:p>
                  </a:txBody>
                  <a:tcPr/>
                </a:tc>
              </a:tr>
              <a:tr h="370840">
                <a:tc>
                  <a:txBody>
                    <a:bodyPr/>
                    <a:lstStyle/>
                    <a:p>
                      <a:r>
                        <a:rPr lang="en-US" dirty="0" smtClean="0"/>
                        <a:t>LHD</a:t>
                      </a:r>
                      <a:endParaRPr lang="en-US" dirty="0"/>
                    </a:p>
                  </a:txBody>
                  <a:tcPr/>
                </a:tc>
                <a:tc>
                  <a:txBody>
                    <a:bodyPr/>
                    <a:lstStyle/>
                    <a:p>
                      <a:pPr algn="r"/>
                      <a:r>
                        <a:rPr lang="en-US" dirty="0" smtClean="0"/>
                        <a:t>1100</a:t>
                      </a:r>
                      <a:endParaRPr lang="en-US" dirty="0"/>
                    </a:p>
                  </a:txBody>
                  <a:tcPr/>
                </a:tc>
                <a:tc>
                  <a:txBody>
                    <a:bodyPr/>
                    <a:lstStyle/>
                    <a:p>
                      <a:pPr algn="r"/>
                      <a:r>
                        <a:rPr lang="en-US" dirty="0" smtClean="0"/>
                        <a:t>7</a:t>
                      </a:r>
                      <a:endParaRPr lang="en-US" dirty="0"/>
                    </a:p>
                  </a:txBody>
                  <a:tcPr/>
                </a:tc>
                <a:tc>
                  <a:txBody>
                    <a:bodyPr/>
                    <a:lstStyle/>
                    <a:p>
                      <a:pPr algn="r"/>
                      <a:r>
                        <a:rPr lang="en-US" dirty="0" smtClean="0"/>
                        <a:t>0.64%</a:t>
                      </a:r>
                      <a:endParaRPr lang="en-US" dirty="0"/>
                    </a:p>
                  </a:txBody>
                  <a:tcPr/>
                </a:tc>
              </a:tr>
              <a:tr h="370840">
                <a:tc>
                  <a:txBody>
                    <a:bodyPr/>
                    <a:lstStyle/>
                    <a:p>
                      <a:r>
                        <a:rPr lang="en-US" dirty="0" smtClean="0"/>
                        <a:t>ED</a:t>
                      </a:r>
                      <a:endParaRPr lang="en-US" dirty="0"/>
                    </a:p>
                  </a:txBody>
                  <a:tcPr/>
                </a:tc>
                <a:tc>
                  <a:txBody>
                    <a:bodyPr/>
                    <a:lstStyle/>
                    <a:p>
                      <a:pPr algn="r"/>
                      <a:r>
                        <a:rPr lang="en-US" dirty="0" smtClean="0"/>
                        <a:t>1823</a:t>
                      </a:r>
                      <a:endParaRPr lang="en-US" dirty="0"/>
                    </a:p>
                  </a:txBody>
                  <a:tcPr/>
                </a:tc>
                <a:tc>
                  <a:txBody>
                    <a:bodyPr/>
                    <a:lstStyle/>
                    <a:p>
                      <a:pPr algn="r"/>
                      <a:r>
                        <a:rPr lang="en-US" dirty="0" smtClean="0"/>
                        <a:t>9</a:t>
                      </a:r>
                      <a:endParaRPr lang="en-US" dirty="0"/>
                    </a:p>
                  </a:txBody>
                  <a:tcPr/>
                </a:tc>
                <a:tc>
                  <a:txBody>
                    <a:bodyPr/>
                    <a:lstStyle/>
                    <a:p>
                      <a:pPr algn="r"/>
                      <a:r>
                        <a:rPr lang="en-US" dirty="0" smtClean="0"/>
                        <a:t>0.49%</a:t>
                      </a:r>
                      <a:endParaRPr lang="en-US" dirty="0"/>
                    </a:p>
                  </a:txBody>
                  <a:tcPr/>
                </a:tc>
              </a:tr>
              <a:tr h="370840">
                <a:tc>
                  <a:txBody>
                    <a:bodyPr/>
                    <a:lstStyle/>
                    <a:p>
                      <a:r>
                        <a:rPr lang="en-US" b="1" dirty="0" smtClean="0"/>
                        <a:t>TOTAL</a:t>
                      </a:r>
                      <a:endParaRPr lang="en-US" b="1" dirty="0"/>
                    </a:p>
                  </a:txBody>
                  <a:tcPr/>
                </a:tc>
                <a:tc>
                  <a:txBody>
                    <a:bodyPr/>
                    <a:lstStyle/>
                    <a:p>
                      <a:pPr algn="r"/>
                      <a:r>
                        <a:rPr lang="en-US" b="1" dirty="0" smtClean="0"/>
                        <a:t>4705</a:t>
                      </a:r>
                      <a:endParaRPr lang="en-US" b="1" dirty="0"/>
                    </a:p>
                  </a:txBody>
                  <a:tcPr/>
                </a:tc>
                <a:tc>
                  <a:txBody>
                    <a:bodyPr/>
                    <a:lstStyle/>
                    <a:p>
                      <a:pPr algn="r"/>
                      <a:r>
                        <a:rPr lang="en-US" b="1" dirty="0" smtClean="0"/>
                        <a:t>32</a:t>
                      </a:r>
                      <a:endParaRPr lang="en-US" b="1" dirty="0"/>
                    </a:p>
                  </a:txBody>
                  <a:tcPr/>
                </a:tc>
                <a:tc>
                  <a:txBody>
                    <a:bodyPr/>
                    <a:lstStyle/>
                    <a:p>
                      <a:pPr algn="r"/>
                      <a:r>
                        <a:rPr lang="en-US" b="1" dirty="0" smtClean="0"/>
                        <a:t>0.68%</a:t>
                      </a:r>
                      <a:endParaRPr lang="en-US" b="1"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not stay where we are?</a:t>
            </a:r>
            <a:endParaRPr lang="en-US" dirty="0"/>
          </a:p>
        </p:txBody>
      </p:sp>
      <p:sp>
        <p:nvSpPr>
          <p:cNvPr id="3" name="Content Placeholder 2"/>
          <p:cNvSpPr>
            <a:spLocks noGrp="1"/>
          </p:cNvSpPr>
          <p:nvPr>
            <p:ph idx="1"/>
          </p:nvPr>
        </p:nvSpPr>
        <p:spPr>
          <a:xfrm>
            <a:off x="685800" y="1981200"/>
            <a:ext cx="7772400" cy="4648200"/>
          </a:xfrm>
        </p:spPr>
        <p:txBody>
          <a:bodyPr/>
          <a:lstStyle/>
          <a:p>
            <a:r>
              <a:rPr lang="en-US" sz="2000" smtClean="0"/>
              <a:t>Since program inception, 2005, the I-MAP program has conducted 4320 HIV tests, with an overall positivity rate of 1.64%.  </a:t>
            </a:r>
          </a:p>
          <a:p>
            <a:pPr>
              <a:buFont typeface="Wingdings" pitchFamily="2" charset="2"/>
              <a:buNone/>
            </a:pPr>
            <a:endParaRPr lang="en-US" sz="2000" smtClean="0"/>
          </a:p>
          <a:p>
            <a:pPr>
              <a:buFont typeface="Wingdings" pitchFamily="2" charset="2"/>
              <a:buNone/>
            </a:pPr>
            <a:r>
              <a:rPr lang="en-US" sz="2000" smtClean="0"/>
              <a:t>The overall positivity rates are as follows (current lowest to highest):</a:t>
            </a:r>
          </a:p>
          <a:p>
            <a:r>
              <a:rPr lang="en-US" sz="2000" smtClean="0"/>
              <a:t>IYG is 0% (0/163) Youth Group</a:t>
            </a:r>
          </a:p>
          <a:p>
            <a:r>
              <a:rPr lang="en-US" sz="2000" smtClean="0"/>
              <a:t>Gregs is 1.36% (15/1105) Bar</a:t>
            </a:r>
          </a:p>
          <a:p>
            <a:r>
              <a:rPr lang="en-US" sz="2000" smtClean="0"/>
              <a:t>The Works is 1.46% (11/753)  Bathhouse</a:t>
            </a:r>
          </a:p>
          <a:p>
            <a:r>
              <a:rPr lang="en-US" sz="2000" smtClean="0"/>
              <a:t>The 501 is 1.46% (13/892) Bar </a:t>
            </a:r>
          </a:p>
          <a:p>
            <a:r>
              <a:rPr lang="en-US" sz="2000" smtClean="0"/>
              <a:t>The Club is 2.58% (25/969) Bathhouse</a:t>
            </a:r>
          </a:p>
          <a:p>
            <a:r>
              <a:rPr lang="en-US" sz="2000" smtClean="0"/>
              <a:t>The Varsity is 3.40% (5/147) Bar</a:t>
            </a:r>
          </a:p>
          <a:p>
            <a:r>
              <a:rPr lang="en-US" sz="2000" smtClean="0"/>
              <a:t>Bear Fest is 3.57% (3/84) Event</a:t>
            </a:r>
          </a:p>
          <a:p>
            <a:endParaRPr lang="en-US" sz="2000" smtClean="0"/>
          </a:p>
          <a:p>
            <a:r>
              <a:rPr lang="en-US" sz="2000" smtClean="0"/>
              <a:t>Just Bar- 33/2144=1.54                       Just Bathhouse – 36/1722=2.09</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GRINDR</a:t>
            </a:r>
            <a:endParaRPr lang="en-US" dirty="0"/>
          </a:p>
        </p:txBody>
      </p:sp>
      <p:sp>
        <p:nvSpPr>
          <p:cNvPr id="38915" name="Content Placeholder 2"/>
          <p:cNvSpPr>
            <a:spLocks noGrp="1"/>
          </p:cNvSpPr>
          <p:nvPr>
            <p:ph idx="1"/>
          </p:nvPr>
        </p:nvSpPr>
        <p:spPr/>
        <p:txBody>
          <a:bodyPr/>
          <a:lstStyle/>
          <a:p>
            <a:r>
              <a:rPr lang="en-US" sz="1800" b="1" smtClean="0"/>
              <a:t>The world’s biggest mobile network of guys</a:t>
            </a:r>
          </a:p>
          <a:p>
            <a:r>
              <a:rPr lang="en-US" sz="1800" smtClean="0"/>
              <a:t>Grindr, which first launched in 2009, has exploded into the largest and most popular all-male location-based social network out there. With more than 3.5 million guys in 192 countries around the world -- and approximately 10,000 more new users downloading the app every day -- you’ll always find a new date, buddy, or friend on Grindr.</a:t>
            </a:r>
          </a:p>
          <a:p>
            <a:r>
              <a:rPr lang="en-US" sz="1800" smtClean="0"/>
              <a:t>Grindr is quick, convenient, and discreet. And it’s as anonymous as you want it to be. Grindr is a simple app that uses your mobile device’s location-based services to show you the guys closest to you who are also on Grindr. </a:t>
            </a:r>
          </a:p>
          <a:p>
            <a:r>
              <a:rPr lang="en-US" sz="1800" smtClean="0"/>
              <a:t>How much of your info they see is entirely your call</a:t>
            </a:r>
            <a:r>
              <a:rPr lang="en-US" smtClean="0"/>
              <a:t>.</a:t>
            </a:r>
          </a:p>
          <a:p>
            <a:r>
              <a:rPr lang="en-US" smtClean="0">
                <a:hlinkClick r:id="rId2"/>
              </a:rPr>
              <a:t>http://grindr.com/</a:t>
            </a:r>
            <a:endParaRPr lang="en-US" smtClean="0"/>
          </a:p>
          <a:p>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9939" name="Content Placeholder 2"/>
          <p:cNvSpPr>
            <a:spLocks noGrp="1"/>
          </p:cNvSpPr>
          <p:nvPr>
            <p:ph idx="1"/>
          </p:nvPr>
        </p:nvSpPr>
        <p:spPr/>
        <p:txBody>
          <a:bodyPr/>
          <a:lstStyle/>
          <a:p>
            <a:endParaRPr lang="en-US" smtClean="0"/>
          </a:p>
        </p:txBody>
      </p:sp>
      <p:pic>
        <p:nvPicPr>
          <p:cNvPr id="39940" name="Picture 2" descr="C:\Users\ryannix\Desktop\200px-Grindr_iPhone_home_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42672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40963" name="Content Placeholder 2"/>
          <p:cNvSpPr>
            <a:spLocks noGrp="1"/>
          </p:cNvSpPr>
          <p:nvPr>
            <p:ph idx="1"/>
          </p:nvPr>
        </p:nvSpPr>
        <p:spPr/>
        <p:txBody>
          <a:bodyPr/>
          <a:lstStyle/>
          <a:p>
            <a:endParaRPr lang="en-US" smtClean="0"/>
          </a:p>
        </p:txBody>
      </p:sp>
      <p:pic>
        <p:nvPicPr>
          <p:cNvPr id="40964" name="Picture 2" descr="C:\Users\ryannix\Desktop\grindr020940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58975"/>
            <a:ext cx="32766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descr="C:\Users\ryannix\Desktop\g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291147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C:\Users\ryannix\Desktop\g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66800"/>
            <a:ext cx="31242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41987" name="Content Placeholder 2"/>
          <p:cNvSpPr>
            <a:spLocks noGrp="1"/>
          </p:cNvSpPr>
          <p:nvPr>
            <p:ph idx="1"/>
          </p:nvPr>
        </p:nvSpPr>
        <p:spPr/>
        <p:txBody>
          <a:bodyPr/>
          <a:lstStyle/>
          <a:p>
            <a:endParaRPr lang="en-US" smtClean="0"/>
          </a:p>
        </p:txBody>
      </p:sp>
      <p:pic>
        <p:nvPicPr>
          <p:cNvPr id="41988" name="Picture 2" descr="C:\Users\ryannix\Desktop\What-is-Grindr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9295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0"/>
            <a:ext cx="7772400" cy="1143000"/>
          </a:xfrm>
        </p:spPr>
        <p:txBody>
          <a:bodyPr/>
          <a:lstStyle/>
          <a:p>
            <a:pPr eaLnBrk="1" hangingPunct="1">
              <a:defRPr/>
            </a:pPr>
            <a:r>
              <a:rPr lang="en-US"/>
              <a:t>The Programs</a:t>
            </a:r>
          </a:p>
        </p:txBody>
      </p:sp>
      <p:sp>
        <p:nvSpPr>
          <p:cNvPr id="6147" name="Rectangle 3"/>
          <p:cNvSpPr>
            <a:spLocks noGrp="1" noChangeArrowheads="1"/>
          </p:cNvSpPr>
          <p:nvPr>
            <p:ph type="body" sz="half" idx="1"/>
          </p:nvPr>
        </p:nvSpPr>
        <p:spPr>
          <a:xfrm>
            <a:off x="0" y="838200"/>
            <a:ext cx="5257800" cy="6019800"/>
          </a:xfrm>
        </p:spPr>
        <p:txBody>
          <a:bodyPr/>
          <a:lstStyle/>
          <a:p>
            <a:pPr eaLnBrk="1" hangingPunct="1">
              <a:buClr>
                <a:schemeClr val="tx1"/>
              </a:buClr>
            </a:pPr>
            <a:r>
              <a:rPr lang="en-US" smtClean="0"/>
              <a:t>Community Action Group (CAG)</a:t>
            </a:r>
          </a:p>
          <a:p>
            <a:pPr eaLnBrk="1" hangingPunct="1">
              <a:buClr>
                <a:schemeClr val="tx1"/>
              </a:buClr>
            </a:pPr>
            <a:r>
              <a:rPr lang="en-US" smtClean="0"/>
              <a:t>Indianapolis Men Advancing Prevention (IMAP)</a:t>
            </a:r>
          </a:p>
          <a:p>
            <a:pPr eaLnBrk="1" hangingPunct="1">
              <a:buClr>
                <a:schemeClr val="tx1"/>
              </a:buClr>
            </a:pPr>
            <a:r>
              <a:rPr lang="en-US" smtClean="0"/>
              <a:t>Women Taking Charge</a:t>
            </a:r>
          </a:p>
          <a:p>
            <a:pPr eaLnBrk="1" hangingPunct="1">
              <a:buClr>
                <a:schemeClr val="tx1"/>
              </a:buClr>
            </a:pPr>
            <a:r>
              <a:rPr lang="en-US" smtClean="0"/>
              <a:t>Youth At Risk (YAR)</a:t>
            </a:r>
          </a:p>
          <a:p>
            <a:pPr eaLnBrk="1" hangingPunct="1">
              <a:buClr>
                <a:schemeClr val="tx1"/>
              </a:buClr>
            </a:pPr>
            <a:r>
              <a:rPr lang="en-US" smtClean="0"/>
              <a:t>Youth And Diversity (YAD)</a:t>
            </a:r>
          </a:p>
          <a:p>
            <a:pPr eaLnBrk="1" hangingPunct="1">
              <a:buClr>
                <a:schemeClr val="tx1"/>
              </a:buClr>
            </a:pPr>
            <a:r>
              <a:rPr lang="en-US" smtClean="0"/>
              <a:t>Case Management</a:t>
            </a:r>
          </a:p>
          <a:p>
            <a:pPr eaLnBrk="1" hangingPunct="1">
              <a:buClr>
                <a:schemeClr val="tx1"/>
              </a:buClr>
            </a:pPr>
            <a:r>
              <a:rPr lang="en-US" smtClean="0"/>
              <a:t>IN-Shape</a:t>
            </a:r>
          </a:p>
          <a:p>
            <a:pPr eaLnBrk="1" hangingPunct="1">
              <a:buClr>
                <a:schemeClr val="tx1"/>
              </a:buClr>
            </a:pPr>
            <a:r>
              <a:rPr lang="en-US" smtClean="0"/>
              <a:t>Consultant Services</a:t>
            </a:r>
          </a:p>
          <a:p>
            <a:pPr eaLnBrk="1" hangingPunct="1">
              <a:buClr>
                <a:schemeClr val="tx1"/>
              </a:buClr>
            </a:pPr>
            <a:r>
              <a:rPr lang="en-US" smtClean="0"/>
              <a:t>Thresholds &amp; Transitions (T&amp;T)</a:t>
            </a:r>
          </a:p>
          <a:p>
            <a:pPr eaLnBrk="1" hangingPunct="1"/>
            <a:endParaRPr lang="en-US" smtClean="0"/>
          </a:p>
        </p:txBody>
      </p:sp>
      <p:pic>
        <p:nvPicPr>
          <p:cNvPr id="7172" name="Picture 5" descr="BS0209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429000"/>
            <a:ext cx="28273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linds(horizontal)">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blinds(horizontal)">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 we use it and pay off</a:t>
            </a:r>
            <a:endParaRPr lang="en-US" dirty="0"/>
          </a:p>
        </p:txBody>
      </p:sp>
      <p:sp>
        <p:nvSpPr>
          <p:cNvPr id="43011" name="Content Placeholder 2"/>
          <p:cNvSpPr>
            <a:spLocks noGrp="1"/>
          </p:cNvSpPr>
          <p:nvPr>
            <p:ph idx="1"/>
          </p:nvPr>
        </p:nvSpPr>
        <p:spPr/>
        <p:txBody>
          <a:bodyPr/>
          <a:lstStyle/>
          <a:p>
            <a:r>
              <a:rPr lang="en-US" smtClean="0"/>
              <a:t>Used when slow or dead</a:t>
            </a:r>
          </a:p>
          <a:p>
            <a:r>
              <a:rPr lang="en-US" smtClean="0"/>
              <a:t>Tester finds closest guys and invites to testing</a:t>
            </a:r>
          </a:p>
          <a:p>
            <a:r>
              <a:rPr lang="en-US" smtClean="0"/>
              <a:t>Averaging 5% of our testing a month</a:t>
            </a:r>
          </a:p>
          <a:p>
            <a:r>
              <a:rPr lang="en-US" smtClean="0"/>
              <a:t>Averaging 10% positivity rate.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Wrap up</a:t>
            </a:r>
            <a:endParaRPr lang="en-US" dirty="0"/>
          </a:p>
        </p:txBody>
      </p:sp>
      <p:sp>
        <p:nvSpPr>
          <p:cNvPr id="44035" name="Content Placeholder 2"/>
          <p:cNvSpPr>
            <a:spLocks noGrp="1"/>
          </p:cNvSpPr>
          <p:nvPr>
            <p:ph idx="1"/>
          </p:nvPr>
        </p:nvSpPr>
        <p:spPr/>
        <p:txBody>
          <a:bodyPr/>
          <a:lstStyle/>
          <a:p>
            <a:r>
              <a:rPr lang="en-US" smtClean="0"/>
              <a:t>Try to take a step back and look at the whole picture</a:t>
            </a:r>
          </a:p>
          <a:p>
            <a:pPr lvl="1"/>
            <a:r>
              <a:rPr lang="en-US" smtClean="0"/>
              <a:t>Take an assessment of where you really are</a:t>
            </a:r>
          </a:p>
          <a:p>
            <a:pPr lvl="1"/>
            <a:r>
              <a:rPr lang="en-US" smtClean="0"/>
              <a:t>Don’t be afraid to restart or add</a:t>
            </a:r>
          </a:p>
          <a:p>
            <a:pPr lvl="1"/>
            <a:r>
              <a:rPr lang="en-US" smtClean="0"/>
              <a:t>Think of new ways you can work with others</a:t>
            </a:r>
          </a:p>
          <a:p>
            <a:pPr lvl="1"/>
            <a:r>
              <a:rPr lang="en-US" smtClean="0"/>
              <a:t>Try not to stick to the same keep changing</a:t>
            </a:r>
          </a:p>
          <a:p>
            <a:pPr lvl="1">
              <a:buFontTx/>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7772400" cy="1143000"/>
          </a:xfrm>
        </p:spPr>
        <p:txBody>
          <a:bodyPr/>
          <a:lstStyle/>
          <a:p>
            <a:pPr eaLnBrk="1" hangingPunct="1">
              <a:defRPr/>
            </a:pPr>
            <a:r>
              <a:rPr lang="en-US" dirty="0"/>
              <a:t>Contact Information</a:t>
            </a:r>
          </a:p>
        </p:txBody>
      </p:sp>
      <p:sp>
        <p:nvSpPr>
          <p:cNvPr id="45059" name="Rectangle 3"/>
          <p:cNvSpPr>
            <a:spLocks noGrp="1" noChangeArrowheads="1"/>
          </p:cNvSpPr>
          <p:nvPr>
            <p:ph type="body" idx="1"/>
          </p:nvPr>
        </p:nvSpPr>
        <p:spPr>
          <a:xfrm>
            <a:off x="1066800" y="1600200"/>
            <a:ext cx="6553200" cy="5029200"/>
          </a:xfrm>
        </p:spPr>
        <p:txBody>
          <a:bodyPr/>
          <a:lstStyle/>
          <a:p>
            <a:pPr eaLnBrk="1" hangingPunct="1">
              <a:lnSpc>
                <a:spcPct val="90000"/>
              </a:lnSpc>
              <a:buFont typeface="Wingdings" pitchFamily="2" charset="2"/>
              <a:buNone/>
            </a:pPr>
            <a:r>
              <a:rPr lang="en-US" smtClean="0"/>
              <a:t>Ryan Nix				</a:t>
            </a:r>
          </a:p>
          <a:p>
            <a:pPr eaLnBrk="1" hangingPunct="1">
              <a:lnSpc>
                <a:spcPct val="90000"/>
              </a:lnSpc>
              <a:buFont typeface="Wingdings" pitchFamily="2" charset="2"/>
              <a:buNone/>
            </a:pPr>
            <a:r>
              <a:rPr lang="en-US" smtClean="0"/>
              <a:t>Prevention Coordinator			</a:t>
            </a:r>
          </a:p>
          <a:p>
            <a:pPr eaLnBrk="1" hangingPunct="1">
              <a:lnSpc>
                <a:spcPct val="90000"/>
              </a:lnSpc>
              <a:buFont typeface="Wingdings" pitchFamily="2" charset="2"/>
              <a:buNone/>
            </a:pPr>
            <a:r>
              <a:rPr lang="en-US" smtClean="0"/>
              <a:t>Step-Up, Inc.</a:t>
            </a:r>
          </a:p>
          <a:p>
            <a:pPr eaLnBrk="1" hangingPunct="1">
              <a:lnSpc>
                <a:spcPct val="90000"/>
              </a:lnSpc>
              <a:buFont typeface="Wingdings" pitchFamily="2" charset="2"/>
              <a:buNone/>
            </a:pPr>
            <a:r>
              <a:rPr lang="en-US" smtClean="0"/>
              <a:t>850 North Meridian St</a:t>
            </a:r>
          </a:p>
          <a:p>
            <a:pPr eaLnBrk="1" hangingPunct="1">
              <a:lnSpc>
                <a:spcPct val="90000"/>
              </a:lnSpc>
              <a:buFont typeface="Wingdings" pitchFamily="2" charset="2"/>
              <a:buNone/>
            </a:pPr>
            <a:r>
              <a:rPr lang="en-US" smtClean="0"/>
              <a:t>Indianapolis, IN 46204</a:t>
            </a:r>
          </a:p>
          <a:p>
            <a:pPr eaLnBrk="1" hangingPunct="1">
              <a:lnSpc>
                <a:spcPct val="90000"/>
              </a:lnSpc>
              <a:buFont typeface="Wingdings" pitchFamily="2" charset="2"/>
              <a:buNone/>
            </a:pPr>
            <a:r>
              <a:rPr lang="en-US" smtClean="0"/>
              <a:t>Phone: (317) 259-7013</a:t>
            </a:r>
          </a:p>
          <a:p>
            <a:pPr eaLnBrk="1" hangingPunct="1">
              <a:lnSpc>
                <a:spcPct val="90000"/>
              </a:lnSpc>
              <a:buFont typeface="Wingdings" pitchFamily="2" charset="2"/>
              <a:buNone/>
            </a:pPr>
            <a:r>
              <a:rPr lang="en-US" smtClean="0"/>
              <a:t>Fax: (317) 259-7034</a:t>
            </a:r>
          </a:p>
          <a:p>
            <a:pPr eaLnBrk="1" hangingPunct="1">
              <a:lnSpc>
                <a:spcPct val="90000"/>
              </a:lnSpc>
              <a:buFont typeface="Wingdings" pitchFamily="2" charset="2"/>
              <a:buNone/>
            </a:pPr>
            <a:r>
              <a:rPr lang="en-US" smtClean="0"/>
              <a:t>rynix@stepupin.org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defRPr/>
            </a:pPr>
            <a:r>
              <a:rPr lang="en-US" sz="8000"/>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304800" y="914400"/>
            <a:ext cx="8534400" cy="5410200"/>
          </a:xfrm>
        </p:spPr>
        <p:txBody>
          <a:bodyPr/>
          <a:lstStyle/>
          <a:p>
            <a:pPr eaLnBrk="1" hangingPunct="1"/>
            <a:r>
              <a:rPr lang="en-US" smtClean="0"/>
              <a:t>Men in Marion County 3485 compared to 822 women. *Indiana State Department of Health as of June 2012</a:t>
            </a:r>
          </a:p>
          <a:p>
            <a:pPr eaLnBrk="1" hangingPunct="1"/>
            <a:endParaRPr lang="en-US" smtClean="0"/>
          </a:p>
          <a:p>
            <a:pPr eaLnBrk="1" hangingPunct="1"/>
            <a:endParaRPr lang="en-US" smtClean="0"/>
          </a:p>
          <a:p>
            <a:pPr eaLnBrk="1" hangingPunct="1"/>
            <a:r>
              <a:rPr lang="en-US" smtClean="0"/>
              <a:t>The overwhelming majority of risk categories were Men Having Sex with Men (MSM). Its rate of 155.0 per 100,000 people of the population is between 6 to 10 times higher than the other risk categories for all diagnosed people. </a:t>
            </a:r>
          </a:p>
          <a:p>
            <a:pPr eaLnBrk="1" hangingPunct="1">
              <a:buFont typeface="Wingdings" pitchFamily="2" charset="2"/>
              <a:buNone/>
            </a:pPr>
            <a:r>
              <a:rPr lang="en-US" sz="2000" smtClean="0"/>
              <a:t> </a:t>
            </a:r>
          </a:p>
          <a:p>
            <a:pPr eaLnBrk="1" hangingPunct="1"/>
            <a:endParaRPr lang="en-US" sz="2000" smtClean="0"/>
          </a:p>
          <a:p>
            <a:pPr eaLnBrk="1" hangingPunct="1">
              <a:buClr>
                <a:schemeClr val="bg2"/>
              </a:buClr>
            </a:pPr>
            <a:endParaRPr lang="en-US" sz="3200" smtClean="0"/>
          </a:p>
        </p:txBody>
      </p:sp>
      <p:sp>
        <p:nvSpPr>
          <p:cNvPr id="6154" name="Rectangle 10"/>
          <p:cNvSpPr>
            <a:spLocks noChangeArrowheads="1"/>
          </p:cNvSpPr>
          <p:nvPr/>
        </p:nvSpPr>
        <p:spPr bwMode="auto">
          <a:xfrm>
            <a:off x="609600" y="0"/>
            <a:ext cx="8153400" cy="838200"/>
          </a:xfrm>
          <a:prstGeom prst="rect">
            <a:avLst/>
          </a:prstGeom>
          <a:noFill/>
          <a:ln w="9525">
            <a:noFill/>
            <a:miter lim="800000"/>
            <a:headEnd/>
            <a:tailEnd/>
          </a:ln>
          <a:effectLst/>
        </p:spPr>
        <p:txBody>
          <a:bodyPr lIns="92075" tIns="46038" rIns="92075" bIns="46038" anchor="ctr"/>
          <a:lstStyle/>
          <a:p>
            <a:pPr algn="ctr">
              <a:defRPr/>
            </a:pPr>
            <a:r>
              <a:rPr lang="en-US" sz="3200" dirty="0">
                <a:solidFill>
                  <a:schemeClr val="tx2"/>
                </a:solidFill>
                <a:effectLst>
                  <a:outerShdw blurRad="38100" dist="38100" dir="2700000" algn="tl">
                    <a:srgbClr val="000000"/>
                  </a:outerShdw>
                </a:effectLst>
                <a:latin typeface="Arial" charset="0"/>
                <a:cs typeface="Arial" charset="0"/>
              </a:rPr>
              <a:t>INDIANA EPI DATA FOR MSM Population (Marion 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3" dur="500"/>
                                        <p:tgtEl>
                                          <p:spTgt spid="61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8" dur="500"/>
                                        <p:tgtEl>
                                          <p:spTgt spid="614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3"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5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050"/>
          <p:cNvSpPr>
            <a:spLocks noGrp="1" noChangeArrowheads="1"/>
          </p:cNvSpPr>
          <p:nvPr>
            <p:ph type="title"/>
          </p:nvPr>
        </p:nvSpPr>
        <p:spPr/>
        <p:txBody>
          <a:bodyPr/>
          <a:lstStyle/>
          <a:p>
            <a:pPr eaLnBrk="1" hangingPunct="1">
              <a:defRPr/>
            </a:pPr>
            <a:r>
              <a:rPr lang="en-US"/>
              <a:t>YOU MUST BE CREATIVE</a:t>
            </a:r>
          </a:p>
        </p:txBody>
      </p:sp>
      <p:sp>
        <p:nvSpPr>
          <p:cNvPr id="19459" name="Rectangle 2051"/>
          <p:cNvSpPr>
            <a:spLocks noGrp="1" noChangeArrowheads="1"/>
          </p:cNvSpPr>
          <p:nvPr>
            <p:ph type="body" sz="half" idx="1"/>
          </p:nvPr>
        </p:nvSpPr>
        <p:spPr>
          <a:xfrm>
            <a:off x="990600" y="2057400"/>
            <a:ext cx="7391400" cy="2819400"/>
          </a:xfrm>
        </p:spPr>
        <p:txBody>
          <a:bodyPr/>
          <a:lstStyle/>
          <a:p>
            <a:pPr algn="ctr" eaLnBrk="1" hangingPunct="1">
              <a:buClr>
                <a:schemeClr val="bg2"/>
              </a:buClr>
              <a:buFontTx/>
              <a:buNone/>
            </a:pPr>
            <a:r>
              <a:rPr lang="en-US" sz="2800" smtClean="0"/>
              <a:t>“If we give them a good product they’ll come back for more.  So we know who the market is and what they want to buy, you know, and then we sell it to them…. We’re selling self esteem, we’re selling activism, we’re selling hope for the future…We are selling HIV prevention”</a:t>
            </a:r>
          </a:p>
          <a:p>
            <a:pPr algn="ctr" eaLnBrk="1" hangingPunct="1">
              <a:buClr>
                <a:schemeClr val="bg2"/>
              </a:buClr>
              <a:buFontTx/>
              <a:buNone/>
            </a:pPr>
            <a:endParaRPr lang="en-US" sz="2800" smtClean="0"/>
          </a:p>
        </p:txBody>
      </p:sp>
      <p:sp>
        <p:nvSpPr>
          <p:cNvPr id="9220" name="Text Box 2060"/>
          <p:cNvSpPr txBox="1">
            <a:spLocks noChangeArrowheads="1"/>
          </p:cNvSpPr>
          <p:nvPr/>
        </p:nvSpPr>
        <p:spPr bwMode="auto">
          <a:xfrm>
            <a:off x="0" y="6491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v"/>
            </a:pPr>
            <a:r>
              <a:rPr lang="en-US" sz="1800"/>
              <a:t>Taken from: Learning from the Community. September 2000, CDC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00200" y="0"/>
            <a:ext cx="7772400" cy="1143000"/>
          </a:xfrm>
        </p:spPr>
        <p:txBody>
          <a:bodyPr/>
          <a:lstStyle/>
          <a:p>
            <a:pPr eaLnBrk="1" hangingPunct="1">
              <a:defRPr/>
            </a:pPr>
            <a:r>
              <a:rPr lang="en-US"/>
              <a:t>A Model That Works</a:t>
            </a:r>
          </a:p>
        </p:txBody>
      </p:sp>
      <p:sp>
        <p:nvSpPr>
          <p:cNvPr id="38915" name="Rectangle 3"/>
          <p:cNvSpPr>
            <a:spLocks noGrp="1" noChangeArrowheads="1"/>
          </p:cNvSpPr>
          <p:nvPr>
            <p:ph type="body" idx="1"/>
          </p:nvPr>
        </p:nvSpPr>
        <p:spPr>
          <a:xfrm>
            <a:off x="685800" y="1066800"/>
            <a:ext cx="7772400" cy="5029200"/>
          </a:xfrm>
        </p:spPr>
        <p:txBody>
          <a:bodyPr/>
          <a:lstStyle/>
          <a:p>
            <a:pPr eaLnBrk="1" hangingPunct="1">
              <a:buClr>
                <a:schemeClr val="bg2"/>
              </a:buClr>
            </a:pPr>
            <a:r>
              <a:rPr lang="en-US" smtClean="0"/>
              <a:t>Establish relationships</a:t>
            </a:r>
          </a:p>
          <a:p>
            <a:pPr lvl="1" eaLnBrk="1" hangingPunct="1">
              <a:buClr>
                <a:schemeClr val="bg2"/>
              </a:buClr>
            </a:pPr>
            <a:r>
              <a:rPr lang="en-US" smtClean="0"/>
              <a:t>Community/HD/Other Non-profits</a:t>
            </a:r>
          </a:p>
          <a:p>
            <a:pPr eaLnBrk="1" hangingPunct="1">
              <a:buClr>
                <a:schemeClr val="bg2"/>
              </a:buClr>
            </a:pPr>
            <a:r>
              <a:rPr lang="en-US" smtClean="0"/>
              <a:t>Look at community needs and wants</a:t>
            </a:r>
          </a:p>
          <a:p>
            <a:pPr eaLnBrk="1" hangingPunct="1">
              <a:buClr>
                <a:schemeClr val="bg2"/>
              </a:buClr>
              <a:buFont typeface="Wingdings" pitchFamily="2" charset="2"/>
              <a:buNone/>
            </a:pPr>
            <a:r>
              <a:rPr lang="en-US" smtClean="0"/>
              <a:t>		Consumers</a:t>
            </a:r>
          </a:p>
          <a:p>
            <a:pPr eaLnBrk="1" hangingPunct="1">
              <a:buClr>
                <a:schemeClr val="bg2"/>
              </a:buClr>
              <a:buFont typeface="Wingdings" pitchFamily="2" charset="2"/>
              <a:buNone/>
            </a:pPr>
            <a:r>
              <a:rPr lang="en-US" smtClean="0"/>
              <a:t>		Providers (bars etc)</a:t>
            </a:r>
          </a:p>
          <a:p>
            <a:pPr eaLnBrk="1" hangingPunct="1">
              <a:buClr>
                <a:schemeClr val="bg2"/>
              </a:buClr>
            </a:pPr>
            <a:r>
              <a:rPr lang="en-US" smtClean="0"/>
              <a:t>Look outside the box be creative to find new outlets</a:t>
            </a:r>
          </a:p>
          <a:p>
            <a:pPr eaLnBrk="1" hangingPunct="1">
              <a:buClr>
                <a:schemeClr val="bg2"/>
              </a:buClr>
            </a:pPr>
            <a:r>
              <a:rPr lang="en-US" smtClean="0"/>
              <a:t>Reframe topic</a:t>
            </a:r>
          </a:p>
          <a:p>
            <a:pPr eaLnBrk="1" hangingPunct="1">
              <a:buClr>
                <a:schemeClr val="bg2"/>
              </a:buClr>
            </a:pPr>
            <a:r>
              <a:rPr lang="en-US" smtClean="0"/>
              <a:t>Use current resources</a:t>
            </a:r>
          </a:p>
          <a:p>
            <a:pPr eaLnBrk="1" hangingPunct="1">
              <a:buClr>
                <a:schemeClr val="bg2"/>
              </a:buClr>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dissolve">
                                      <p:cBhvr>
                                        <p:cTn id="12" dur="500"/>
                                        <p:tgtEl>
                                          <p:spTgt spid="3891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dissolve">
                                      <p:cBhvr>
                                        <p:cTn id="15" dur="500"/>
                                        <p:tgtEl>
                                          <p:spTgt spid="3891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Effect transition="in" filter="dissolve">
                                      <p:cBhvr>
                                        <p:cTn id="20" dur="500"/>
                                        <p:tgtEl>
                                          <p:spTgt spid="3891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Effect transition="in" filter="dissolve">
                                      <p:cBhvr>
                                        <p:cTn id="25" dur="500"/>
                                        <p:tgtEl>
                                          <p:spTgt spid="3891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Effect transition="in" filter="dissolve">
                                      <p:cBhvr>
                                        <p:cTn id="30" dur="500"/>
                                        <p:tgtEl>
                                          <p:spTgt spid="3891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8915">
                                            <p:txEl>
                                              <p:pRg st="5" end="5"/>
                                            </p:txEl>
                                          </p:spTgt>
                                        </p:tgtEl>
                                        <p:attrNameLst>
                                          <p:attrName>style.visibility</p:attrName>
                                        </p:attrNameLst>
                                      </p:cBhvr>
                                      <p:to>
                                        <p:strVal val="visible"/>
                                      </p:to>
                                    </p:set>
                                    <p:animEffect transition="in" filter="dissolve">
                                      <p:cBhvr>
                                        <p:cTn id="35" dur="500"/>
                                        <p:tgtEl>
                                          <p:spTgt spid="38915">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8915">
                                            <p:txEl>
                                              <p:pRg st="6" end="6"/>
                                            </p:txEl>
                                          </p:spTgt>
                                        </p:tgtEl>
                                        <p:attrNameLst>
                                          <p:attrName>style.visibility</p:attrName>
                                        </p:attrNameLst>
                                      </p:cBhvr>
                                      <p:to>
                                        <p:strVal val="visible"/>
                                      </p:to>
                                    </p:set>
                                    <p:animEffect transition="in" filter="dissolve">
                                      <p:cBhvr>
                                        <p:cTn id="40" dur="500"/>
                                        <p:tgtEl>
                                          <p:spTgt spid="38915">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915">
                                            <p:txEl>
                                              <p:pRg st="7" end="7"/>
                                            </p:txEl>
                                          </p:spTgt>
                                        </p:tgtEl>
                                        <p:attrNameLst>
                                          <p:attrName>style.visibility</p:attrName>
                                        </p:attrNameLst>
                                      </p:cBhvr>
                                      <p:to>
                                        <p:strVal val="visible"/>
                                      </p:to>
                                    </p:set>
                                    <p:animEffect transition="in" filter="dissolve">
                                      <p:cBhvr>
                                        <p:cTn id="45"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0"/>
            <a:ext cx="7772400" cy="762000"/>
          </a:xfrm>
        </p:spPr>
        <p:txBody>
          <a:bodyPr/>
          <a:lstStyle/>
          <a:p>
            <a:pPr eaLnBrk="1" hangingPunct="1">
              <a:defRPr/>
            </a:pPr>
            <a:r>
              <a:rPr lang="en-US" dirty="0" smtClean="0"/>
              <a:t>Relationships</a:t>
            </a:r>
            <a:endParaRPr lang="en-US" dirty="0"/>
          </a:p>
        </p:txBody>
      </p:sp>
      <p:sp>
        <p:nvSpPr>
          <p:cNvPr id="65539" name="Rectangle 3"/>
          <p:cNvSpPr>
            <a:spLocks noGrp="1" noChangeArrowheads="1"/>
          </p:cNvSpPr>
          <p:nvPr>
            <p:ph type="body" idx="1"/>
          </p:nvPr>
        </p:nvSpPr>
        <p:spPr>
          <a:xfrm>
            <a:off x="0" y="685800"/>
            <a:ext cx="8991600" cy="6172200"/>
          </a:xfrm>
        </p:spPr>
        <p:txBody>
          <a:bodyPr/>
          <a:lstStyle/>
          <a:p>
            <a:pPr eaLnBrk="1" hangingPunct="1">
              <a:buClr>
                <a:schemeClr val="bg2"/>
              </a:buClr>
            </a:pPr>
            <a:r>
              <a:rPr lang="en-US" smtClean="0"/>
              <a:t>Establish relationships – Collaborators</a:t>
            </a:r>
          </a:p>
          <a:p>
            <a:pPr lvl="1" eaLnBrk="1" hangingPunct="1">
              <a:buClr>
                <a:schemeClr val="bg2"/>
              </a:buClr>
            </a:pPr>
            <a:r>
              <a:rPr lang="en-US" smtClean="0"/>
              <a:t>Start with who you know is out there</a:t>
            </a:r>
          </a:p>
          <a:p>
            <a:pPr lvl="1" eaLnBrk="1" hangingPunct="1">
              <a:buClr>
                <a:schemeClr val="bg2"/>
              </a:buClr>
            </a:pPr>
            <a:r>
              <a:rPr lang="en-US" smtClean="0"/>
              <a:t>Make sure you know agencies reputation within community</a:t>
            </a:r>
          </a:p>
          <a:p>
            <a:pPr lvl="1" eaLnBrk="1" hangingPunct="1">
              <a:buClr>
                <a:schemeClr val="bg2"/>
              </a:buClr>
            </a:pPr>
            <a:r>
              <a:rPr lang="en-US" smtClean="0"/>
              <a:t> When starting partnerships be clear on roles/expectations</a:t>
            </a:r>
          </a:p>
          <a:p>
            <a:pPr eaLnBrk="1" hangingPunct="1">
              <a:buClr>
                <a:schemeClr val="bg2"/>
              </a:buClr>
            </a:pPr>
            <a:r>
              <a:rPr lang="en-US" smtClean="0"/>
              <a:t>Establish relationships – Owners AND staff</a:t>
            </a:r>
          </a:p>
          <a:p>
            <a:pPr lvl="1" eaLnBrk="1" hangingPunct="1">
              <a:buClr>
                <a:schemeClr val="bg2"/>
              </a:buClr>
            </a:pPr>
            <a:r>
              <a:rPr lang="en-US" smtClean="0"/>
              <a:t>Throw out the “I NEED” ideas</a:t>
            </a:r>
          </a:p>
          <a:p>
            <a:pPr lvl="1" eaLnBrk="1" hangingPunct="1">
              <a:buClr>
                <a:schemeClr val="bg2"/>
              </a:buClr>
            </a:pPr>
            <a:r>
              <a:rPr lang="en-US" smtClean="0"/>
              <a:t>Connect from current contacts</a:t>
            </a:r>
          </a:p>
          <a:p>
            <a:pPr lvl="1" eaLnBrk="1" hangingPunct="1">
              <a:buClr>
                <a:schemeClr val="bg2"/>
              </a:buClr>
            </a:pPr>
            <a:r>
              <a:rPr lang="en-US" smtClean="0"/>
              <a:t>Personal meetings</a:t>
            </a:r>
          </a:p>
          <a:p>
            <a:pPr lvl="2" eaLnBrk="1" hangingPunct="1">
              <a:buClr>
                <a:schemeClr val="bg2"/>
              </a:buClr>
            </a:pPr>
            <a:r>
              <a:rPr lang="en-US" smtClean="0"/>
              <a:t>Go to them</a:t>
            </a:r>
          </a:p>
          <a:p>
            <a:pPr lvl="2" eaLnBrk="1" hangingPunct="1">
              <a:buClr>
                <a:schemeClr val="bg2"/>
              </a:buClr>
            </a:pPr>
            <a:r>
              <a:rPr lang="en-US" smtClean="0"/>
              <a:t>On their schedules</a:t>
            </a:r>
          </a:p>
          <a:p>
            <a:pPr lvl="1" eaLnBrk="1" hangingPunct="1">
              <a:buClr>
                <a:schemeClr val="bg2"/>
              </a:buCl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dissolve">
                                      <p:cBhvr>
                                        <p:cTn id="12" dur="500"/>
                                        <p:tgtEl>
                                          <p:spTgt spid="6553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5539">
                                            <p:txEl>
                                              <p:pRg st="1" end="1"/>
                                            </p:txEl>
                                          </p:spTgt>
                                        </p:tgtEl>
                                        <p:attrNameLst>
                                          <p:attrName>style.visibility</p:attrName>
                                        </p:attrNameLst>
                                      </p:cBhvr>
                                      <p:to>
                                        <p:strVal val="visible"/>
                                      </p:to>
                                    </p:set>
                                    <p:animEffect transition="in" filter="dissolve">
                                      <p:cBhvr>
                                        <p:cTn id="15" dur="500"/>
                                        <p:tgtEl>
                                          <p:spTgt spid="65539">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Effect transition="in" filter="dissolve">
                                      <p:cBhvr>
                                        <p:cTn id="18" dur="500"/>
                                        <p:tgtEl>
                                          <p:spTgt spid="65539">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Effect transition="in" filter="dissolve">
                                      <p:cBhvr>
                                        <p:cTn id="21" dur="500"/>
                                        <p:tgtEl>
                                          <p:spTgt spid="6553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539">
                                            <p:txEl>
                                              <p:pRg st="4" end="4"/>
                                            </p:txEl>
                                          </p:spTgt>
                                        </p:tgtEl>
                                        <p:attrNameLst>
                                          <p:attrName>style.visibility</p:attrName>
                                        </p:attrNameLst>
                                      </p:cBhvr>
                                      <p:to>
                                        <p:strVal val="visible"/>
                                      </p:to>
                                    </p:set>
                                    <p:animEffect transition="in" filter="dissolve">
                                      <p:cBhvr>
                                        <p:cTn id="26" dur="500"/>
                                        <p:tgtEl>
                                          <p:spTgt spid="65539">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5539">
                                            <p:txEl>
                                              <p:pRg st="5" end="5"/>
                                            </p:txEl>
                                          </p:spTgt>
                                        </p:tgtEl>
                                        <p:attrNameLst>
                                          <p:attrName>style.visibility</p:attrName>
                                        </p:attrNameLst>
                                      </p:cBhvr>
                                      <p:to>
                                        <p:strVal val="visible"/>
                                      </p:to>
                                    </p:set>
                                    <p:animEffect transition="in" filter="dissolve">
                                      <p:cBhvr>
                                        <p:cTn id="29" dur="500"/>
                                        <p:tgtEl>
                                          <p:spTgt spid="65539">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5539">
                                            <p:txEl>
                                              <p:pRg st="6" end="6"/>
                                            </p:txEl>
                                          </p:spTgt>
                                        </p:tgtEl>
                                        <p:attrNameLst>
                                          <p:attrName>style.visibility</p:attrName>
                                        </p:attrNameLst>
                                      </p:cBhvr>
                                      <p:to>
                                        <p:strVal val="visible"/>
                                      </p:to>
                                    </p:set>
                                    <p:animEffect transition="in" filter="dissolve">
                                      <p:cBhvr>
                                        <p:cTn id="32" dur="500"/>
                                        <p:tgtEl>
                                          <p:spTgt spid="65539">
                                            <p:txEl>
                                              <p:pRg st="6" end="6"/>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animEffect transition="in" filter="dissolve">
                                      <p:cBhvr>
                                        <p:cTn id="35" dur="500"/>
                                        <p:tgtEl>
                                          <p:spTgt spid="65539">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5539">
                                            <p:txEl>
                                              <p:pRg st="8" end="8"/>
                                            </p:txEl>
                                          </p:spTgt>
                                        </p:tgtEl>
                                        <p:attrNameLst>
                                          <p:attrName>style.visibility</p:attrName>
                                        </p:attrNameLst>
                                      </p:cBhvr>
                                      <p:to>
                                        <p:strVal val="visible"/>
                                      </p:to>
                                    </p:set>
                                    <p:animEffect transition="in" filter="dissolve">
                                      <p:cBhvr>
                                        <p:cTn id="38" dur="500"/>
                                        <p:tgtEl>
                                          <p:spTgt spid="65539">
                                            <p:txEl>
                                              <p:pRg st="8" end="8"/>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5539">
                                            <p:txEl>
                                              <p:pRg st="9" end="9"/>
                                            </p:txEl>
                                          </p:spTgt>
                                        </p:tgtEl>
                                        <p:attrNameLst>
                                          <p:attrName>style.visibility</p:attrName>
                                        </p:attrNameLst>
                                      </p:cBhvr>
                                      <p:to>
                                        <p:strVal val="visible"/>
                                      </p:to>
                                    </p:set>
                                    <p:animEffect transition="in" filter="dissolve">
                                      <p:cBhvr>
                                        <p:cTn id="41" dur="500"/>
                                        <p:tgtEl>
                                          <p:spTgt spid="655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Relationships Continued</a:t>
            </a:r>
            <a:endParaRPr lang="en-US" dirty="0"/>
          </a:p>
        </p:txBody>
      </p:sp>
      <p:sp>
        <p:nvSpPr>
          <p:cNvPr id="12291" name="Content Placeholder 2"/>
          <p:cNvSpPr>
            <a:spLocks noGrp="1"/>
          </p:cNvSpPr>
          <p:nvPr>
            <p:ph idx="1"/>
          </p:nvPr>
        </p:nvSpPr>
        <p:spPr/>
        <p:txBody>
          <a:bodyPr/>
          <a:lstStyle/>
          <a:p>
            <a:pPr eaLnBrk="1" hangingPunct="1">
              <a:buClr>
                <a:schemeClr val="bg2"/>
              </a:buClr>
            </a:pPr>
            <a:r>
              <a:rPr lang="en-US" smtClean="0"/>
              <a:t>Establish relationships – Community</a:t>
            </a:r>
          </a:p>
          <a:p>
            <a:pPr lvl="1" eaLnBrk="1" hangingPunct="1">
              <a:buClr>
                <a:schemeClr val="bg2"/>
              </a:buClr>
            </a:pPr>
            <a:r>
              <a:rPr lang="en-US" smtClean="0"/>
              <a:t>Meetings (community, CPG, bars, etc.)</a:t>
            </a:r>
          </a:p>
          <a:p>
            <a:pPr lvl="1" eaLnBrk="1" hangingPunct="1">
              <a:buClr>
                <a:schemeClr val="bg2"/>
              </a:buClr>
            </a:pPr>
            <a:r>
              <a:rPr lang="en-US" smtClean="0"/>
              <a:t>Focus groups and interviews </a:t>
            </a:r>
          </a:p>
          <a:p>
            <a:pPr lvl="1" eaLnBrk="1" hangingPunct="1">
              <a:buClr>
                <a:schemeClr val="bg2"/>
              </a:buClr>
            </a:pPr>
            <a:r>
              <a:rPr lang="en-US" smtClean="0"/>
              <a:t>Continue ongoing communication and get feedback</a:t>
            </a:r>
          </a:p>
          <a:p>
            <a:pPr eaLnBrk="1" hangingPunct="1"/>
            <a:endParaRPr lang="en-US" smtClean="0"/>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FFCC66"/>
    </a:dk2>
    <a:lt2>
      <a:srgbClr val="FFFFFF"/>
    </a:lt2>
    <a:accent1>
      <a:srgbClr val="00FFFF"/>
    </a:accent1>
    <a:accent2>
      <a:srgbClr val="3366FF"/>
    </a:accent2>
    <a:accent3>
      <a:srgbClr val="FFFFFF"/>
    </a:accent3>
    <a:accent4>
      <a:srgbClr val="DADADA"/>
    </a:accent4>
    <a:accent5>
      <a:srgbClr val="AAFFFF"/>
    </a:accent5>
    <a:accent6>
      <a:srgbClr val="2D5CE7"/>
    </a:accent6>
    <a:hlink>
      <a:srgbClr val="FF0033"/>
    </a:hlink>
    <a:folHlink>
      <a:srgbClr val="FFFF00"/>
    </a:folHlink>
  </a:clrScheme>
</a:themeOverride>
</file>

<file path=ppt/theme/themeOverride2.xml><?xml version="1.0" encoding="utf-8"?>
<a:themeOverride xmlns:a="http://schemas.openxmlformats.org/drawingml/2006/main">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8585</TotalTime>
  <Words>1322</Words>
  <Application>Microsoft Office PowerPoint</Application>
  <PresentationFormat>On-screen Show (4:3)</PresentationFormat>
  <Paragraphs>327</Paragraphs>
  <Slides>43</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Times New Roman</vt:lpstr>
      <vt:lpstr>Arial</vt:lpstr>
      <vt:lpstr>Wingdings</vt:lpstr>
      <vt:lpstr>Soaring</vt:lpstr>
      <vt:lpstr>Acrobat Document</vt:lpstr>
      <vt:lpstr>Early Intervention Services- Two Unique Models,  Two Success Stories</vt:lpstr>
      <vt:lpstr>Overview</vt:lpstr>
      <vt:lpstr>Step-Up, Inc</vt:lpstr>
      <vt:lpstr>The Programs</vt:lpstr>
      <vt:lpstr>PowerPoint Presentation</vt:lpstr>
      <vt:lpstr>YOU MUST BE CREATIVE</vt:lpstr>
      <vt:lpstr>A Model That Works</vt:lpstr>
      <vt:lpstr>Relationships</vt:lpstr>
      <vt:lpstr>Relationships Continued</vt:lpstr>
      <vt:lpstr>Look at community needs and wants</vt:lpstr>
      <vt:lpstr>Don’t Limit Yourself  Look outside the box be creative to find new outlets</vt:lpstr>
      <vt:lpstr>PowerPoint Presentation</vt:lpstr>
      <vt:lpstr>PowerPoint Presentation</vt:lpstr>
      <vt:lpstr>PowerPoint Presentation</vt:lpstr>
      <vt:lpstr>PowerPoint Presentation</vt:lpstr>
      <vt:lpstr>Reframing FUNdational Keys </vt:lpstr>
      <vt:lpstr>PowerPoint Presentation</vt:lpstr>
      <vt:lpstr>Use Current Resources</vt:lpstr>
      <vt:lpstr>Who goes to bathhouses</vt:lpstr>
      <vt:lpstr>A Model That Works</vt:lpstr>
      <vt:lpstr>What are we doing to stay on target?</vt:lpstr>
      <vt:lpstr>What are we doing to stay on target?</vt:lpstr>
      <vt:lpstr>What are we doing to stay on target?</vt:lpstr>
      <vt:lpstr>Rapid Testing in a bar or bathhouse?!?!</vt:lpstr>
      <vt:lpstr>Where do we even start?</vt:lpstr>
      <vt:lpstr>Assessment</vt:lpstr>
      <vt:lpstr>Assessment</vt:lpstr>
      <vt:lpstr>How do we do this in the field?</vt:lpstr>
      <vt:lpstr>So what do you need?</vt:lpstr>
      <vt:lpstr>Working with Venues</vt:lpstr>
      <vt:lpstr>QA</vt:lpstr>
      <vt:lpstr>DOES IT EVEN WORK?</vt:lpstr>
      <vt:lpstr>PowerPoint Presentation</vt:lpstr>
      <vt:lpstr>Statewide Data</vt:lpstr>
      <vt:lpstr>Why not stay where we are?</vt:lpstr>
      <vt:lpstr>GRINDR</vt:lpstr>
      <vt:lpstr>PowerPoint Presentation</vt:lpstr>
      <vt:lpstr>PowerPoint Presentation</vt:lpstr>
      <vt:lpstr>PowerPoint Presentation</vt:lpstr>
      <vt:lpstr>How do we use it and pay off</vt:lpstr>
      <vt:lpstr>Wrap up</vt:lpstr>
      <vt:lpstr>Contact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Gifts of Grace  Bringing  Gifts of Hope</dc:title>
  <dc:creator>matthew 25</dc:creator>
  <cp:lastModifiedBy>Nicole Mandel</cp:lastModifiedBy>
  <cp:revision>110</cp:revision>
  <dcterms:created xsi:type="dcterms:W3CDTF">2003-07-18T16:44:12Z</dcterms:created>
  <dcterms:modified xsi:type="dcterms:W3CDTF">2012-12-02T18:37:09Z</dcterms:modified>
</cp:coreProperties>
</file>