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F17EA-1EFD-4B08-8BAD-DFF858162E39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A550B-52D3-4523-85FF-201BF9886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A550B-52D3-4523-85FF-201BF988636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5638800"/>
            <a:ext cx="9144000" cy="1066800"/>
            <a:chOff x="0" y="5638800"/>
            <a:chExt cx="9144000" cy="1066800"/>
          </a:xfrm>
        </p:grpSpPr>
        <p:grpSp>
          <p:nvGrpSpPr>
            <p:cNvPr id="3" name="Group 9" descr="&quot;&quot;"/>
            <p:cNvGrpSpPr>
              <a:grpSpLocks/>
            </p:cNvGrpSpPr>
            <p:nvPr userDrawn="1"/>
          </p:nvGrpSpPr>
          <p:grpSpPr bwMode="auto">
            <a:xfrm>
              <a:off x="0" y="5638800"/>
              <a:ext cx="9144000" cy="1066800"/>
              <a:chOff x="0" y="5638800"/>
              <a:chExt cx="9144000" cy="1066800"/>
            </a:xfrm>
          </p:grpSpPr>
          <p:sp>
            <p:nvSpPr>
              <p:cNvPr id="8" name="Rectangle 17"/>
              <p:cNvSpPr>
                <a:spLocks noChangeArrowheads="1"/>
              </p:cNvSpPr>
              <p:nvPr/>
            </p:nvSpPr>
            <p:spPr bwMode="auto">
              <a:xfrm>
                <a:off x="0" y="6553200"/>
                <a:ext cx="9144000" cy="152400"/>
              </a:xfrm>
              <a:prstGeom prst="rect">
                <a:avLst/>
              </a:prstGeom>
              <a:solidFill>
                <a:schemeClr val="hlink">
                  <a:alpha val="49001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16"/>
              <p:cNvSpPr>
                <a:spLocks noChangeArrowheads="1"/>
              </p:cNvSpPr>
              <p:nvPr/>
            </p:nvSpPr>
            <p:spPr bwMode="auto">
              <a:xfrm>
                <a:off x="0" y="6248400"/>
                <a:ext cx="9144000" cy="152400"/>
              </a:xfrm>
              <a:prstGeom prst="rect">
                <a:avLst/>
              </a:prstGeom>
              <a:solidFill>
                <a:schemeClr val="hlink">
                  <a:alpha val="49001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0" y="5943600"/>
                <a:ext cx="9144000" cy="152400"/>
              </a:xfrm>
              <a:prstGeom prst="rect">
                <a:avLst/>
              </a:prstGeom>
              <a:solidFill>
                <a:schemeClr val="hlink">
                  <a:alpha val="49001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14"/>
              <p:cNvSpPr>
                <a:spLocks noChangeArrowheads="1"/>
              </p:cNvSpPr>
              <p:nvPr/>
            </p:nvSpPr>
            <p:spPr bwMode="auto">
              <a:xfrm>
                <a:off x="0" y="5638800"/>
                <a:ext cx="9144000" cy="152400"/>
              </a:xfrm>
              <a:prstGeom prst="rect">
                <a:avLst/>
              </a:prstGeom>
              <a:solidFill>
                <a:schemeClr val="hlink">
                  <a:alpha val="49001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pic>
          <p:nvPicPr>
            <p:cNvPr id="6" name="Picture 8" descr="Department of Health and Human Services"/>
            <p:cNvPicPr>
              <a:picLocks noChangeAspect="1" noChangeArrowheads="1"/>
            </p:cNvPicPr>
            <p:nvPr/>
          </p:nvPicPr>
          <p:blipFill>
            <a:blip r:embed="rId2" cstate="print"/>
            <a:srcRect r="79105"/>
            <a:stretch>
              <a:fillRect/>
            </a:stretch>
          </p:blipFill>
          <p:spPr bwMode="auto">
            <a:xfrm>
              <a:off x="457200" y="5715000"/>
              <a:ext cx="9953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3" descr="Health Resources and Services Administrati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5865813"/>
              <a:ext cx="1981200" cy="611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46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46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Char char="•"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565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2" name="Group 8" descr="HHS and HRSA logos on blue and greed striped background."/>
          <p:cNvGrpSpPr>
            <a:grpSpLocks/>
          </p:cNvGrpSpPr>
          <p:nvPr/>
        </p:nvGrpSpPr>
        <p:grpSpPr bwMode="auto">
          <a:xfrm>
            <a:off x="0" y="5943600"/>
            <a:ext cx="9144000" cy="762000"/>
            <a:chOff x="0" y="5943600"/>
            <a:chExt cx="9144000" cy="762000"/>
          </a:xfrm>
        </p:grpSpPr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0" y="6248400"/>
              <a:ext cx="9144000" cy="152400"/>
            </a:xfrm>
            <a:prstGeom prst="rect">
              <a:avLst/>
            </a:prstGeom>
            <a:solidFill>
              <a:schemeClr val="hlink">
                <a:alpha val="49001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0" y="5943600"/>
              <a:ext cx="9144000" cy="152400"/>
            </a:xfrm>
            <a:prstGeom prst="rect">
              <a:avLst/>
            </a:prstGeom>
            <a:solidFill>
              <a:schemeClr val="hlink">
                <a:alpha val="49001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0" y="6553200"/>
              <a:ext cx="9144000" cy="152400"/>
            </a:xfrm>
            <a:prstGeom prst="rect">
              <a:avLst/>
            </a:prstGeom>
            <a:solidFill>
              <a:schemeClr val="hlink">
                <a:alpha val="49001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032" name="Picture 14" descr="Department of Health and Human Services"/>
            <p:cNvPicPr>
              <a:picLocks noChangeAspect="1" noChangeArrowheads="1"/>
            </p:cNvPicPr>
            <p:nvPr/>
          </p:nvPicPr>
          <p:blipFill>
            <a:blip r:embed="rId13" cstate="print"/>
            <a:srcRect r="79105"/>
            <a:stretch>
              <a:fillRect/>
            </a:stretch>
          </p:blipFill>
          <p:spPr bwMode="auto">
            <a:xfrm>
              <a:off x="457200" y="5976938"/>
              <a:ext cx="762000" cy="663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" name="Picture 30" descr="Health Resources and Services Administration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6934200" y="6011863"/>
              <a:ext cx="1752600" cy="541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Unicode MS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Unicode MS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Unicode MS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Unicode MS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Unicode MS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Unicode MS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Unicode MS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Unicode MS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jmilberg@hrsa.go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Coordinating Data Movement into CAREWare: </a:t>
            </a:r>
            <a:br>
              <a:rPr lang="en-US" sz="3200" dirty="0" smtClean="0"/>
            </a:br>
            <a:r>
              <a:rPr lang="en-US" sz="3200" dirty="0" smtClean="0"/>
              <a:t>Experience from the front lines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3352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AGM session #0196</a:t>
            </a:r>
          </a:p>
          <a:p>
            <a:r>
              <a:rPr lang="en-US" dirty="0" smtClean="0"/>
              <a:t>November 27, 2012</a:t>
            </a:r>
          </a:p>
          <a:p>
            <a:endParaRPr lang="en-US" dirty="0"/>
          </a:p>
          <a:p>
            <a:r>
              <a:rPr lang="en-US" dirty="0" smtClean="0"/>
              <a:t>John Milberg, HRSA/HAB</a:t>
            </a:r>
          </a:p>
          <a:p>
            <a:r>
              <a:rPr lang="en-US" dirty="0" smtClean="0"/>
              <a:t>Jeananne Cappetta, consultant, NY</a:t>
            </a:r>
          </a:p>
          <a:p>
            <a:r>
              <a:rPr lang="en-US" dirty="0"/>
              <a:t>Lunthita </a:t>
            </a:r>
            <a:r>
              <a:rPr lang="en-US" dirty="0" smtClean="0"/>
              <a:t>Duthely, Univ. of Miami </a:t>
            </a:r>
          </a:p>
          <a:p>
            <a:r>
              <a:rPr lang="en-US" dirty="0" smtClean="0"/>
              <a:t>Vicki Stringfellow, AR Dept of Health, Little Rock, 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Goals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3200399"/>
          </a:xfrm>
        </p:spPr>
        <p:txBody>
          <a:bodyPr/>
          <a:lstStyle/>
          <a:p>
            <a:r>
              <a:rPr lang="en-US" dirty="0" smtClean="0"/>
              <a:t>Gain better understanding of the meaning purpose of “interoperability,” exchanging data between systems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Gain better understanding of the benefits of interoperability and resources required to make it work smoothly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Clarify main impediments to interoperability, and how to overcome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28800" y="838200"/>
            <a:ext cx="53340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data into CAREWare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Through the Provider Data Import—RSR and now ADR fields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Store and Forward (</a:t>
            </a:r>
            <a:r>
              <a:rPr lang="en-US" dirty="0" err="1" smtClean="0"/>
              <a:t>Cware</a:t>
            </a:r>
            <a:r>
              <a:rPr lang="en-US" dirty="0" smtClean="0"/>
              <a:t> to </a:t>
            </a:r>
            <a:r>
              <a:rPr lang="en-US" dirty="0" err="1" smtClean="0"/>
              <a:t>Cware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HL7: Standardized data format (supported by the ONCHIT) and used in </a:t>
            </a:r>
            <a:r>
              <a:rPr lang="en-US" dirty="0" err="1" smtClean="0"/>
              <a:t>Cware</a:t>
            </a:r>
            <a:r>
              <a:rPr lang="en-US" dirty="0" smtClean="0"/>
              <a:t> for </a:t>
            </a:r>
            <a:r>
              <a:rPr lang="en-US" dirty="0" err="1" smtClean="0"/>
              <a:t>Labcorp</a:t>
            </a:r>
            <a:r>
              <a:rPr lang="en-US" dirty="0" smtClean="0"/>
              <a:t>, Quest, and EHR imports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1219200"/>
            <a:ext cx="7315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1"/>
            <a:ext cx="8305800" cy="4267200"/>
          </a:xfrm>
        </p:spPr>
        <p:txBody>
          <a:bodyPr/>
          <a:lstStyle/>
          <a:p>
            <a:r>
              <a:rPr lang="en-US" dirty="0" smtClean="0"/>
              <a:t>Setup, mapping of fields, quality control-making sure the right data get imported into the right record!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Technical issues, including server capacity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Contact Information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Milberg-HRSA/HAB</a:t>
            </a:r>
          </a:p>
          <a:p>
            <a:pPr lvl="1"/>
            <a:r>
              <a:rPr lang="en-US" dirty="0" smtClean="0">
                <a:hlinkClick r:id="rId2"/>
              </a:rPr>
              <a:t>jmilberg@hrsa.gov</a:t>
            </a:r>
            <a:endParaRPr lang="en-US" dirty="0" smtClean="0"/>
          </a:p>
          <a:p>
            <a:pPr lvl="1"/>
            <a:r>
              <a:rPr lang="en-US" dirty="0" smtClean="0"/>
              <a:t>301-443.8729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CAREWare Helpdesk: 12-5 PM EST</a:t>
            </a:r>
          </a:p>
          <a:p>
            <a:pPr lvl="2"/>
            <a:r>
              <a:rPr lang="en-US" smtClean="0"/>
              <a:t>877-294-3571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/>
              <a:t>Disclosures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00800" cy="4038600"/>
          </a:xfrm>
        </p:spPr>
        <p:txBody>
          <a:bodyPr/>
          <a:lstStyle/>
          <a:p>
            <a:r>
              <a:rPr lang="en-US" dirty="0" smtClean="0"/>
              <a:t>None of the speakers in this session has a financial interest or relationship to disclose</a:t>
            </a:r>
          </a:p>
          <a:p>
            <a:endParaRPr lang="en-US" dirty="0" smtClean="0"/>
          </a:p>
          <a:p>
            <a:r>
              <a:rPr lang="en-US" dirty="0" smtClean="0"/>
              <a:t>The professional education services group staff have no financial interest or relationship to disclose.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RSATheme1">
  <a:themeElements>
    <a:clrScheme name="HR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RSA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S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S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S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S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S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S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S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S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S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S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S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HRSATheme1</Template>
  <TotalTime>378</TotalTime>
  <Words>133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HRSATheme1</vt:lpstr>
      <vt:lpstr>Coordinating Data Movement into CAREWare:  Experience from the front lines</vt:lpstr>
      <vt:lpstr>Goals and objectives</vt:lpstr>
      <vt:lpstr>Moving data into CAREWare</vt:lpstr>
      <vt:lpstr>Import process</vt:lpstr>
      <vt:lpstr>Contact Information</vt:lpstr>
      <vt:lpstr>Disclosures</vt:lpstr>
    </vt:vector>
  </TitlesOfParts>
  <Company>DHHS\HRSA\OIT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JMilberg</dc:creator>
  <cp:lastModifiedBy>JMilberg</cp:lastModifiedBy>
  <cp:revision>28</cp:revision>
  <dcterms:created xsi:type="dcterms:W3CDTF">2012-10-15T14:05:20Z</dcterms:created>
  <dcterms:modified xsi:type="dcterms:W3CDTF">2012-10-15T20:44:06Z</dcterms:modified>
</cp:coreProperties>
</file>