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Default Extension="xlsm" ContentType="application/vnd.ms-excel.sheet.macroEnabled.12"/>
  <Override PartName="/ppt/notesSlides/notesSlide38.xml" ContentType="application/vnd.openxmlformats-officedocument.presentationml.notesSlide+xml"/>
  <Override PartName="/ppt/notesSlides/notesSlide49.xml" ContentType="application/vnd.openxmlformats-officedocument.presentationml.notesSlide+xml"/>
  <Override PartName="/ppt/theme/themeOverride5.xml" ContentType="application/vnd.openxmlformats-officedocument.themeOverr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theme/themeOverride1.xml" ContentType="application/vnd.openxmlformats-officedocument.themeOverr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charts/chart7.xml" ContentType="application/vnd.openxmlformats-officedocument.drawingml.chart+xml"/>
  <Override PartName="/ppt/notesSlides/notesSlide7.xml" ContentType="application/vnd.openxmlformats-officedocument.presentationml.notesSlide+xml"/>
  <Default Extension="doc" ContentType="application/msword"/>
  <Override PartName="/ppt/charts/chart3.xml" ContentType="application/vnd.openxmlformats-officedocument.drawingml.chart+xml"/>
  <Default Extension="xlsx" ContentType="application/vnd.openxmlformats-officedocument.spreadsheetml.sheet"/>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charts/chart8.xml" ContentType="application/vnd.openxmlformats-officedocument.drawingml.chart+xml"/>
  <Override PartName="/ppt/notesSlides/notesSlide60.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omments/comment1.xml" ContentType="application/vnd.openxmlformats-officedocument.presentationml.comments+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harts/chart9.xml" ContentType="application/vnd.openxmlformats-officedocument.drawingml.chart+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comments/comment2.xml" ContentType="application/vnd.openxmlformats-officedocument.presentationml.comments+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71"/>
  </p:notesMasterIdLst>
  <p:handoutMasterIdLst>
    <p:handoutMasterId r:id="rId72"/>
  </p:handoutMasterIdLst>
  <p:sldIdLst>
    <p:sldId id="256" r:id="rId2"/>
    <p:sldId id="342" r:id="rId3"/>
    <p:sldId id="341" r:id="rId4"/>
    <p:sldId id="340" r:id="rId5"/>
    <p:sldId id="344" r:id="rId6"/>
    <p:sldId id="345" r:id="rId7"/>
    <p:sldId id="311" r:id="rId8"/>
    <p:sldId id="343" r:id="rId9"/>
    <p:sldId id="338" r:id="rId10"/>
    <p:sldId id="317" r:id="rId11"/>
    <p:sldId id="315" r:id="rId12"/>
    <p:sldId id="320" r:id="rId13"/>
    <p:sldId id="257" r:id="rId14"/>
    <p:sldId id="284" r:id="rId15"/>
    <p:sldId id="258" r:id="rId16"/>
    <p:sldId id="259" r:id="rId17"/>
    <p:sldId id="260" r:id="rId18"/>
    <p:sldId id="304" r:id="rId19"/>
    <p:sldId id="361" r:id="rId20"/>
    <p:sldId id="360" r:id="rId21"/>
    <p:sldId id="362" r:id="rId22"/>
    <p:sldId id="363" r:id="rId23"/>
    <p:sldId id="364" r:id="rId24"/>
    <p:sldId id="357" r:id="rId25"/>
    <p:sldId id="358" r:id="rId26"/>
    <p:sldId id="359" r:id="rId27"/>
    <p:sldId id="365" r:id="rId28"/>
    <p:sldId id="348" r:id="rId29"/>
    <p:sldId id="349" r:id="rId30"/>
    <p:sldId id="350" r:id="rId31"/>
    <p:sldId id="351" r:id="rId32"/>
    <p:sldId id="355" r:id="rId33"/>
    <p:sldId id="352" r:id="rId34"/>
    <p:sldId id="353" r:id="rId35"/>
    <p:sldId id="354" r:id="rId36"/>
    <p:sldId id="356" r:id="rId37"/>
    <p:sldId id="366" r:id="rId38"/>
    <p:sldId id="367" r:id="rId39"/>
    <p:sldId id="368" r:id="rId40"/>
    <p:sldId id="265" r:id="rId41"/>
    <p:sldId id="266" r:id="rId42"/>
    <p:sldId id="267" r:id="rId43"/>
    <p:sldId id="268" r:id="rId44"/>
    <p:sldId id="371" r:id="rId45"/>
    <p:sldId id="381" r:id="rId46"/>
    <p:sldId id="382" r:id="rId47"/>
    <p:sldId id="383" r:id="rId48"/>
    <p:sldId id="369" r:id="rId49"/>
    <p:sldId id="385" r:id="rId50"/>
    <p:sldId id="386" r:id="rId51"/>
    <p:sldId id="384" r:id="rId52"/>
    <p:sldId id="388" r:id="rId53"/>
    <p:sldId id="389" r:id="rId54"/>
    <p:sldId id="390" r:id="rId55"/>
    <p:sldId id="391" r:id="rId56"/>
    <p:sldId id="393" r:id="rId57"/>
    <p:sldId id="395" r:id="rId58"/>
    <p:sldId id="392" r:id="rId59"/>
    <p:sldId id="394" r:id="rId60"/>
    <p:sldId id="370" r:id="rId61"/>
    <p:sldId id="380" r:id="rId62"/>
    <p:sldId id="372" r:id="rId63"/>
    <p:sldId id="373" r:id="rId64"/>
    <p:sldId id="374" r:id="rId65"/>
    <p:sldId id="375" r:id="rId66"/>
    <p:sldId id="376" r:id="rId67"/>
    <p:sldId id="377" r:id="rId68"/>
    <p:sldId id="378" r:id="rId69"/>
    <p:sldId id="397"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Untitled Section" id="{F38F8E8E-25DA-40CA-A8ED-C94A7CF33E4F}">
          <p14:sldIdLst/>
        </p14:section>
        <p14:section name="Untitled Section" id="{E1E4F17A-F18D-4060-AF45-DD9137C90CAD}">
          <p14:sldIdLst/>
        </p14:section>
        <p14:section name="Untitled Section" id="{29D76C70-0650-45E1-8458-82F905AC61C8}">
          <p14:sldIdLst/>
        </p14:section>
        <p14:section name="Untitled Section" id="{D22977CC-A247-444E-B533-5335E14CAFE8}">
          <p14:sldIdLst>
            <p14:sldId id="256"/>
            <p14:sldId id="344"/>
            <p14:sldId id="342"/>
            <p14:sldId id="341"/>
            <p14:sldId id="340"/>
            <p14:sldId id="345"/>
            <p14:sldId id="311"/>
            <p14:sldId id="343"/>
            <p14:sldId id="338"/>
            <p14:sldId id="317"/>
            <p14:sldId id="315"/>
            <p14:sldId id="320"/>
            <p14:sldId id="257"/>
            <p14:sldId id="284"/>
            <p14:sldId id="258"/>
            <p14:sldId id="259"/>
            <p14:sldId id="260"/>
            <p14:sldId id="304"/>
            <p14:sldId id="361"/>
            <p14:sldId id="360"/>
            <p14:sldId id="362"/>
            <p14:sldId id="363"/>
            <p14:sldId id="364"/>
            <p14:sldId id="357"/>
            <p14:sldId id="358"/>
            <p14:sldId id="359"/>
            <p14:sldId id="365"/>
            <p14:sldId id="348"/>
            <p14:sldId id="349"/>
            <p14:sldId id="350"/>
            <p14:sldId id="351"/>
            <p14:sldId id="355"/>
            <p14:sldId id="352"/>
            <p14:sldId id="353"/>
            <p14:sldId id="354"/>
            <p14:sldId id="356"/>
            <p14:sldId id="366"/>
            <p14:sldId id="367"/>
            <p14:sldId id="368"/>
            <p14:sldId id="265"/>
            <p14:sldId id="266"/>
            <p14:sldId id="267"/>
            <p14:sldId id="268"/>
            <p14:sldId id="371"/>
            <p14:sldId id="381"/>
            <p14:sldId id="382"/>
            <p14:sldId id="383"/>
            <p14:sldId id="369"/>
            <p14:sldId id="385"/>
            <p14:sldId id="386"/>
            <p14:sldId id="384"/>
            <p14:sldId id="388"/>
            <p14:sldId id="389"/>
            <p14:sldId id="390"/>
            <p14:sldId id="391"/>
            <p14:sldId id="393"/>
            <p14:sldId id="395"/>
            <p14:sldId id="392"/>
            <p14:sldId id="394"/>
            <p14:sldId id="370"/>
            <p14:sldId id="380"/>
            <p14:sldId id="372"/>
            <p14:sldId id="373"/>
            <p14:sldId id="374"/>
            <p14:sldId id="375"/>
            <p14:sldId id="376"/>
            <p14:sldId id="377"/>
            <p14:sldId id="378"/>
            <p14:sldId id="397"/>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orm" initials="d"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C241B"/>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25" autoAdjust="0"/>
  </p:normalViewPr>
  <p:slideViewPr>
    <p:cSldViewPr snapToGrid="0" snapToObjects="1">
      <p:cViewPr>
        <p:scale>
          <a:sx n="70" d="100"/>
          <a:sy n="70" d="100"/>
        </p:scale>
        <p:origin x="-1164" y="-6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744"/>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Macro-Enabled_Worksheet2.xlsm"/></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Office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Office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Office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Office_Excel_Worksheet6.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Office_Excel_Worksheet7.xlsx"/><Relationship Id="rId1" Type="http://schemas.openxmlformats.org/officeDocument/2006/relationships/themeOverride" Target="../theme/themeOverride5.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Office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Office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lang val="en-US"/>
  <c:style val="20"/>
  <c:chart>
    <c:title>
      <c:tx>
        <c:rich>
          <a:bodyPr/>
          <a:lstStyle/>
          <a:p>
            <a:pPr>
              <a:defRPr sz="2400"/>
            </a:pPr>
            <a:r>
              <a:rPr lang="en-US" sz="2400" dirty="0">
                <a:solidFill>
                  <a:srgbClr val="073E87"/>
                </a:solidFill>
              </a:rPr>
              <a:t>Mean % of Preventive Services Received</a:t>
            </a:r>
          </a:p>
        </c:rich>
      </c:tx>
      <c:layout>
        <c:manualLayout>
          <c:xMode val="edge"/>
          <c:yMode val="edge"/>
          <c:x val="0.13621799551546118"/>
          <c:y val="3.3067409256769702E-2"/>
        </c:manualLayout>
      </c:layout>
    </c:title>
    <c:plotArea>
      <c:layout>
        <c:manualLayout>
          <c:layoutTarget val="inner"/>
          <c:xMode val="edge"/>
          <c:yMode val="edge"/>
          <c:x val="0.1290322580645159"/>
          <c:y val="0.26728110599078297"/>
          <c:w val="0.85043988269794701"/>
          <c:h val="0.56221198156681962"/>
        </c:manualLayout>
      </c:layout>
      <c:barChart>
        <c:barDir val="col"/>
        <c:grouping val="clustered"/>
        <c:ser>
          <c:idx val="0"/>
          <c:order val="0"/>
          <c:tx>
            <c:strRef>
              <c:f>Sheet1!$A$2</c:f>
              <c:strCache>
                <c:ptCount val="1"/>
                <c:pt idx="0">
                  <c:v>Uninsured</c:v>
                </c:pt>
              </c:strCache>
            </c:strRef>
          </c:tx>
          <c:cat>
            <c:strRef>
              <c:f>Sheet1!$B$1:$D$1</c:f>
              <c:strCache>
                <c:ptCount val="3"/>
                <c:pt idx="0">
                  <c:v>No Regular Place</c:v>
                </c:pt>
                <c:pt idx="1">
                  <c:v>Regular Place</c:v>
                </c:pt>
                <c:pt idx="2">
                  <c:v>Regular Place and Optimal Primary Care</c:v>
                </c:pt>
              </c:strCache>
            </c:strRef>
          </c:cat>
          <c:val>
            <c:numRef>
              <c:f>Sheet1!$B$2:$D$2</c:f>
              <c:numCache>
                <c:formatCode>0%</c:formatCode>
                <c:ptCount val="3"/>
                <c:pt idx="0">
                  <c:v>0.42000000000000015</c:v>
                </c:pt>
                <c:pt idx="1">
                  <c:v>0.70000000000000029</c:v>
                </c:pt>
                <c:pt idx="2">
                  <c:v>0.81</c:v>
                </c:pt>
              </c:numCache>
            </c:numRef>
          </c:val>
        </c:ser>
        <c:ser>
          <c:idx val="1"/>
          <c:order val="1"/>
          <c:tx>
            <c:strRef>
              <c:f>Sheet1!$A$3</c:f>
              <c:strCache>
                <c:ptCount val="1"/>
                <c:pt idx="0">
                  <c:v>Insured (Medicaid or private)</c:v>
                </c:pt>
              </c:strCache>
            </c:strRef>
          </c:tx>
          <c:cat>
            <c:strRef>
              <c:f>Sheet1!$B$1:$D$1</c:f>
              <c:strCache>
                <c:ptCount val="3"/>
                <c:pt idx="0">
                  <c:v>No Regular Place</c:v>
                </c:pt>
                <c:pt idx="1">
                  <c:v>Regular Place</c:v>
                </c:pt>
                <c:pt idx="2">
                  <c:v>Regular Place and Optimal Primary Care</c:v>
                </c:pt>
              </c:strCache>
            </c:strRef>
          </c:cat>
          <c:val>
            <c:numRef>
              <c:f>Sheet1!$B$3:$D$3</c:f>
              <c:numCache>
                <c:formatCode>0%</c:formatCode>
                <c:ptCount val="3"/>
                <c:pt idx="0">
                  <c:v>0.56999999999999995</c:v>
                </c:pt>
                <c:pt idx="1">
                  <c:v>0.85000000000000031</c:v>
                </c:pt>
                <c:pt idx="2">
                  <c:v>0.9</c:v>
                </c:pt>
              </c:numCache>
            </c:numRef>
          </c:val>
        </c:ser>
        <c:dLbls>
          <c:showVal val="1"/>
        </c:dLbls>
        <c:axId val="67414272"/>
        <c:axId val="67424256"/>
      </c:barChart>
      <c:catAx>
        <c:axId val="67414272"/>
        <c:scaling>
          <c:orientation val="minMax"/>
        </c:scaling>
        <c:axPos val="b"/>
        <c:numFmt formatCode="General" sourceLinked="1"/>
        <c:tickLblPos val="nextTo"/>
        <c:txPr>
          <a:bodyPr rot="0" vert="horz"/>
          <a:lstStyle/>
          <a:p>
            <a:pPr>
              <a:defRPr/>
            </a:pPr>
            <a:endParaRPr lang="en-US"/>
          </a:p>
        </c:txPr>
        <c:crossAx val="67424256"/>
        <c:crosses val="autoZero"/>
        <c:auto val="1"/>
        <c:lblAlgn val="ctr"/>
        <c:lblOffset val="100"/>
        <c:tickLblSkip val="1"/>
        <c:tickMarkSkip val="1"/>
      </c:catAx>
      <c:valAx>
        <c:axId val="67424256"/>
        <c:scaling>
          <c:orientation val="minMax"/>
        </c:scaling>
        <c:axPos val="l"/>
        <c:numFmt formatCode="0%" sourceLinked="1"/>
        <c:tickLblPos val="nextTo"/>
        <c:txPr>
          <a:bodyPr rot="0" vert="horz"/>
          <a:lstStyle/>
          <a:p>
            <a:pPr>
              <a:defRPr/>
            </a:pPr>
            <a:endParaRPr lang="en-US"/>
          </a:p>
        </c:txPr>
        <c:crossAx val="67414272"/>
        <c:crosses val="autoZero"/>
        <c:crossBetween val="between"/>
        <c:majorUnit val="0.2"/>
      </c:valAx>
    </c:plotArea>
    <c:legend>
      <c:legendPos val="r"/>
      <c:layout>
        <c:manualLayout>
          <c:xMode val="edge"/>
          <c:yMode val="edge"/>
          <c:x val="0.15562913907284809"/>
          <c:y val="0.129290762435183"/>
          <c:w val="0.29493286228294341"/>
          <c:h val="0.24059842519685012"/>
        </c:manualLayout>
      </c:layout>
    </c:legend>
    <c:plotVisOnly val="1"/>
    <c:dispBlanksAs val="gap"/>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style val="28"/>
  <c:chart>
    <c:autoTitleDeleted val="1"/>
    <c:plotArea>
      <c:layout>
        <c:manualLayout>
          <c:layoutTarget val="inner"/>
          <c:xMode val="edge"/>
          <c:yMode val="edge"/>
          <c:x val="0.26151012891344411"/>
          <c:y val="7.7490774907749138E-2"/>
          <c:w val="0.54696132596685076"/>
          <c:h val="0.77859778597785978"/>
        </c:manualLayout>
      </c:layout>
      <c:barChart>
        <c:barDir val="col"/>
        <c:grouping val="clustered"/>
        <c:ser>
          <c:idx val="0"/>
          <c:order val="0"/>
          <c:tx>
            <c:strRef>
              <c:f>Sheet1!$A$2</c:f>
              <c:strCache>
                <c:ptCount val="1"/>
                <c:pt idx="0">
                  <c:v>Baseline</c:v>
                </c:pt>
              </c:strCache>
            </c:strRef>
          </c:tx>
          <c:dLbls>
            <c:dLbl>
              <c:idx val="0"/>
              <c:layout>
                <c:manualLayout>
                  <c:x val="-1.8465783184295301E-2"/>
                  <c:y val="-1.4974447790924598E-2"/>
                </c:manualLayout>
              </c:layout>
              <c:numFmt formatCode="0.0%" sourceLinked="0"/>
              <c:spPr/>
              <c:txPr>
                <a:bodyPr/>
                <a:lstStyle/>
                <a:p>
                  <a:pPr>
                    <a:defRPr/>
                  </a:pPr>
                  <a:endParaRPr lang="en-US"/>
                </a:p>
              </c:txPr>
              <c:dLblPos val="outEnd"/>
              <c:showVal val="1"/>
            </c:dLbl>
            <c:dLbl>
              <c:idx val="1"/>
              <c:numFmt formatCode="0.0%" sourceLinked="0"/>
              <c:spPr/>
              <c:txPr>
                <a:bodyPr/>
                <a:lstStyle/>
                <a:p>
                  <a:pPr>
                    <a:defRPr/>
                  </a:pPr>
                  <a:endParaRPr lang="en-US"/>
                </a:p>
              </c:txPr>
            </c:dLbl>
            <c:showVal val="1"/>
          </c:dLbls>
          <c:cat>
            <c:strRef>
              <c:f>Sheet1!$B$1:$C$1</c:f>
              <c:strCache>
                <c:ptCount val="2"/>
                <c:pt idx="0">
                  <c:v>Control Sites</c:v>
                </c:pt>
                <c:pt idx="1">
                  <c:v>PCMH Site</c:v>
                </c:pt>
              </c:strCache>
            </c:strRef>
          </c:cat>
          <c:val>
            <c:numRef>
              <c:f>Sheet1!$B$2:$C$2</c:f>
              <c:numCache>
                <c:formatCode>0%</c:formatCode>
                <c:ptCount val="2"/>
                <c:pt idx="0" formatCode="0.00%">
                  <c:v>0.34500000000000008</c:v>
                </c:pt>
                <c:pt idx="1">
                  <c:v>0.3000000000000001</c:v>
                </c:pt>
              </c:numCache>
            </c:numRef>
          </c:val>
        </c:ser>
        <c:ser>
          <c:idx val="1"/>
          <c:order val="1"/>
          <c:tx>
            <c:strRef>
              <c:f>Sheet1!$A$3</c:f>
              <c:strCache>
                <c:ptCount val="1"/>
                <c:pt idx="0">
                  <c:v>12 Months</c:v>
                </c:pt>
              </c:strCache>
            </c:strRef>
          </c:tx>
          <c:dLbls>
            <c:dLbl>
              <c:idx val="0"/>
              <c:layout>
                <c:manualLayout>
                  <c:x val="1.0210861096170204E-2"/>
                  <c:y val="-2.3572219057185199E-2"/>
                </c:manualLayout>
              </c:layout>
              <c:dLblPos val="outEnd"/>
              <c:showVal val="1"/>
            </c:dLbl>
            <c:numFmt formatCode="0.0%" sourceLinked="0"/>
            <c:showVal val="1"/>
          </c:dLbls>
          <c:cat>
            <c:strRef>
              <c:f>Sheet1!$B$1:$C$1</c:f>
              <c:strCache>
                <c:ptCount val="2"/>
                <c:pt idx="0">
                  <c:v>Control Sites</c:v>
                </c:pt>
                <c:pt idx="1">
                  <c:v>PCMH Site</c:v>
                </c:pt>
              </c:strCache>
            </c:strRef>
          </c:cat>
          <c:val>
            <c:numRef>
              <c:f>Sheet1!$B$3:$C$3</c:f>
              <c:numCache>
                <c:formatCode>0.00%</c:formatCode>
                <c:ptCount val="2"/>
                <c:pt idx="0">
                  <c:v>0.33300000000000013</c:v>
                </c:pt>
                <c:pt idx="1">
                  <c:v>9.7000000000000003E-2</c:v>
                </c:pt>
              </c:numCache>
            </c:numRef>
          </c:val>
        </c:ser>
        <c:dLbls>
          <c:showVal val="1"/>
        </c:dLbls>
        <c:axId val="68914176"/>
        <c:axId val="68928256"/>
      </c:barChart>
      <c:catAx>
        <c:axId val="68914176"/>
        <c:scaling>
          <c:orientation val="minMax"/>
        </c:scaling>
        <c:axPos val="b"/>
        <c:numFmt formatCode="General" sourceLinked="1"/>
        <c:tickLblPos val="nextTo"/>
        <c:txPr>
          <a:bodyPr rot="0" vert="horz"/>
          <a:lstStyle/>
          <a:p>
            <a:pPr>
              <a:defRPr/>
            </a:pPr>
            <a:endParaRPr lang="en-US"/>
          </a:p>
        </c:txPr>
        <c:crossAx val="68928256"/>
        <c:crosses val="autoZero"/>
        <c:auto val="1"/>
        <c:lblAlgn val="ctr"/>
        <c:lblOffset val="100"/>
        <c:tickLblSkip val="1"/>
        <c:tickMarkSkip val="1"/>
      </c:catAx>
      <c:valAx>
        <c:axId val="68928256"/>
        <c:scaling>
          <c:orientation val="minMax"/>
        </c:scaling>
        <c:axPos val="l"/>
        <c:majorGridlines/>
        <c:title>
          <c:tx>
            <c:rich>
              <a:bodyPr rot="0" vert="horz"/>
              <a:lstStyle/>
              <a:p>
                <a:pPr algn="l">
                  <a:defRPr/>
                </a:pPr>
                <a:r>
                  <a:rPr lang="en-US" sz="1600" b="0" dirty="0"/>
                  <a:t>Percent </a:t>
                </a:r>
                <a:r>
                  <a:rPr lang="en-US" sz="1600" b="0" dirty="0" smtClean="0"/>
                  <a:t>with</a:t>
                </a:r>
                <a:br>
                  <a:rPr lang="en-US" sz="1600" b="0" dirty="0" smtClean="0"/>
                </a:br>
                <a:r>
                  <a:rPr lang="en-US" sz="1600" b="0" dirty="0" smtClean="0"/>
                  <a:t>High </a:t>
                </a:r>
                <a:r>
                  <a:rPr lang="en-US" sz="1600" b="0" dirty="0"/>
                  <a:t>Level Emotional Exhaustion</a:t>
                </a:r>
              </a:p>
            </c:rich>
          </c:tx>
          <c:layout>
            <c:manualLayout>
              <c:xMode val="edge"/>
              <c:yMode val="edge"/>
              <c:x val="1.6574585635359108E-2"/>
              <c:y val="0.31734317343173402"/>
            </c:manualLayout>
          </c:layout>
        </c:title>
        <c:numFmt formatCode="0%" sourceLinked="0"/>
        <c:tickLblPos val="nextTo"/>
        <c:txPr>
          <a:bodyPr rot="0" vert="horz"/>
          <a:lstStyle/>
          <a:p>
            <a:pPr>
              <a:defRPr/>
            </a:pPr>
            <a:endParaRPr lang="en-US"/>
          </a:p>
        </c:txPr>
        <c:crossAx val="68914176"/>
        <c:crosses val="autoZero"/>
        <c:crossBetween val="between"/>
      </c:valAx>
    </c:plotArea>
    <c:legend>
      <c:legendPos val="r"/>
      <c:layout>
        <c:manualLayout>
          <c:xMode val="edge"/>
          <c:yMode val="edge"/>
          <c:x val="0.82136279926335176"/>
          <c:y val="0.38376383763837602"/>
          <c:w val="0.17127071823204396"/>
          <c:h val="0.15867158671586701"/>
        </c:manualLayout>
      </c:layout>
    </c:legend>
    <c:plotVisOnly val="1"/>
    <c:dispBlanksAs val="gap"/>
  </c:chart>
  <c:txPr>
    <a:bodyPr/>
    <a:lstStyle/>
    <a:p>
      <a:pPr>
        <a:defRPr sz="1800"/>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Sheet1!$B$1</c:f>
              <c:strCache>
                <c:ptCount val="1"/>
                <c:pt idx="0">
                  <c:v>Column1</c:v>
                </c:pt>
              </c:strCache>
            </c:strRef>
          </c:tx>
          <c:cat>
            <c:strRef>
              <c:f>Sheet1!$A$2:$A$6</c:f>
              <c:strCache>
                <c:ptCount val="5"/>
                <c:pt idx="0">
                  <c:v>Other</c:v>
                </c:pt>
                <c:pt idx="1">
                  <c:v>Primary care site with separate HIV practice</c:v>
                </c:pt>
                <c:pt idx="2">
                  <c:v>Primary care site with integrated HIV program</c:v>
                </c:pt>
                <c:pt idx="3">
                  <c:v>HIV specialty clinic/practice with primary care referred out</c:v>
                </c:pt>
                <c:pt idx="4">
                  <c:v>HIV specialty clinic/practice with primary care offered</c:v>
                </c:pt>
              </c:strCache>
            </c:strRef>
          </c:cat>
          <c:val>
            <c:numRef>
              <c:f>Sheet1!$B$2:$B$6</c:f>
              <c:numCache>
                <c:formatCode>General</c:formatCode>
                <c:ptCount val="5"/>
                <c:pt idx="0">
                  <c:v>0.45</c:v>
                </c:pt>
                <c:pt idx="1">
                  <c:v>4.4800000000000004</c:v>
                </c:pt>
                <c:pt idx="2">
                  <c:v>45.290000000000006</c:v>
                </c:pt>
                <c:pt idx="3">
                  <c:v>3.14</c:v>
                </c:pt>
                <c:pt idx="4">
                  <c:v>46.64</c:v>
                </c:pt>
              </c:numCache>
            </c:numRef>
          </c:val>
        </c:ser>
        <c:dLbls/>
        <c:axId val="69316992"/>
        <c:axId val="69318528"/>
      </c:barChart>
      <c:catAx>
        <c:axId val="69316992"/>
        <c:scaling>
          <c:orientation val="minMax"/>
        </c:scaling>
        <c:axPos val="l"/>
        <c:tickLblPos val="nextTo"/>
        <c:crossAx val="69318528"/>
        <c:crosses val="autoZero"/>
        <c:auto val="1"/>
        <c:lblAlgn val="ctr"/>
        <c:lblOffset val="100"/>
      </c:catAx>
      <c:valAx>
        <c:axId val="69318528"/>
        <c:scaling>
          <c:orientation val="minMax"/>
        </c:scaling>
        <c:axPos val="b"/>
        <c:majorGridlines/>
        <c:title>
          <c:tx>
            <c:rich>
              <a:bodyPr/>
              <a:lstStyle/>
              <a:p>
                <a:pPr>
                  <a:defRPr/>
                </a:pPr>
                <a:r>
                  <a:rPr lang="en-US" dirty="0" smtClean="0"/>
                  <a:t>Percent of Sites</a:t>
                </a:r>
                <a:endParaRPr lang="en-US" dirty="0"/>
              </a:p>
            </c:rich>
          </c:tx>
        </c:title>
        <c:numFmt formatCode="General" sourceLinked="1"/>
        <c:tickLblPos val="nextTo"/>
        <c:crossAx val="69316992"/>
        <c:crosses val="autoZero"/>
        <c:crossBetween val="between"/>
      </c:valAx>
    </c:plotArea>
    <c:plotVisOnly val="1"/>
    <c:dispBlanksAs val="gap"/>
  </c:chart>
  <c:txPr>
    <a:bodyPr/>
    <a:lstStyle/>
    <a:p>
      <a:pPr>
        <a:defRPr sz="1800"/>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Sheet1!$B$1</c:f>
              <c:strCache>
                <c:ptCount val="1"/>
                <c:pt idx="0">
                  <c:v>Series 1</c:v>
                </c:pt>
              </c:strCache>
            </c:strRef>
          </c:tx>
          <c:cat>
            <c:strRef>
              <c:f>Sheet1!$A$2:$A$14</c:f>
              <c:strCache>
                <c:ptCount val="13"/>
                <c:pt idx="0">
                  <c:v>Other</c:v>
                </c:pt>
                <c:pt idx="1">
                  <c:v>Physician Assistant</c:v>
                </c:pt>
                <c:pt idx="2">
                  <c:v>Patient/Peer Navigator</c:v>
                </c:pt>
                <c:pt idx="3">
                  <c:v>Outreach Worker</c:v>
                </c:pt>
                <c:pt idx="4">
                  <c:v>Dietician/Nutritionist</c:v>
                </c:pt>
                <c:pt idx="5">
                  <c:v>Social Worker</c:v>
                </c:pt>
                <c:pt idx="6">
                  <c:v>Case Manager</c:v>
                </c:pt>
                <c:pt idx="7">
                  <c:v>Advanced Practice Nurse</c:v>
                </c:pt>
                <c:pt idx="8">
                  <c:v>Medical Case Manager</c:v>
                </c:pt>
                <c:pt idx="9">
                  <c:v>Receptionist</c:v>
                </c:pt>
                <c:pt idx="10">
                  <c:v>Clinic/Office Manager</c:v>
                </c:pt>
                <c:pt idx="11">
                  <c:v>Nurse</c:v>
                </c:pt>
                <c:pt idx="12">
                  <c:v>Physician</c:v>
                </c:pt>
              </c:strCache>
            </c:strRef>
          </c:cat>
          <c:val>
            <c:numRef>
              <c:f>Sheet1!$B$2:$B$14</c:f>
              <c:numCache>
                <c:formatCode>General</c:formatCode>
                <c:ptCount val="13"/>
                <c:pt idx="0">
                  <c:v>36.770000000000003</c:v>
                </c:pt>
                <c:pt idx="1">
                  <c:v>39.46</c:v>
                </c:pt>
                <c:pt idx="2">
                  <c:v>43.5</c:v>
                </c:pt>
                <c:pt idx="3">
                  <c:v>56.949999999999996</c:v>
                </c:pt>
                <c:pt idx="4">
                  <c:v>61.879999999999995</c:v>
                </c:pt>
                <c:pt idx="5">
                  <c:v>62.78</c:v>
                </c:pt>
                <c:pt idx="6">
                  <c:v>64.13</c:v>
                </c:pt>
                <c:pt idx="7">
                  <c:v>78.03</c:v>
                </c:pt>
                <c:pt idx="8">
                  <c:v>80.72</c:v>
                </c:pt>
                <c:pt idx="9">
                  <c:v>84.3</c:v>
                </c:pt>
                <c:pt idx="10">
                  <c:v>82.960000000000008</c:v>
                </c:pt>
                <c:pt idx="11">
                  <c:v>93.27</c:v>
                </c:pt>
                <c:pt idx="12">
                  <c:v>97.31</c:v>
                </c:pt>
              </c:numCache>
            </c:numRef>
          </c:val>
        </c:ser>
        <c:dLbls/>
        <c:axId val="69327104"/>
        <c:axId val="69394432"/>
      </c:barChart>
      <c:catAx>
        <c:axId val="69327104"/>
        <c:scaling>
          <c:orientation val="minMax"/>
        </c:scaling>
        <c:axPos val="l"/>
        <c:tickLblPos val="nextTo"/>
        <c:crossAx val="69394432"/>
        <c:crosses val="autoZero"/>
        <c:auto val="1"/>
        <c:lblAlgn val="ctr"/>
        <c:lblOffset val="100"/>
      </c:catAx>
      <c:valAx>
        <c:axId val="69394432"/>
        <c:scaling>
          <c:orientation val="minMax"/>
          <c:max val="100"/>
        </c:scaling>
        <c:axPos val="b"/>
        <c:majorGridlines/>
        <c:title>
          <c:tx>
            <c:rich>
              <a:bodyPr/>
              <a:lstStyle/>
              <a:p>
                <a:pPr>
                  <a:defRPr/>
                </a:pPr>
                <a:r>
                  <a:rPr lang="en-US" dirty="0" smtClean="0"/>
                  <a:t>Percent of Sites</a:t>
                </a:r>
                <a:endParaRPr lang="en-US" dirty="0"/>
              </a:p>
            </c:rich>
          </c:tx>
        </c:title>
        <c:numFmt formatCode="General" sourceLinked="1"/>
        <c:tickLblPos val="nextTo"/>
        <c:crossAx val="69327104"/>
        <c:crosses val="autoZero"/>
        <c:crossBetween val="between"/>
      </c:valAx>
    </c:plotArea>
    <c:plotVisOnly val="1"/>
    <c:dispBlanksAs val="gap"/>
  </c:chart>
  <c:txPr>
    <a:bodyPr/>
    <a:lstStyle/>
    <a:p>
      <a:pPr>
        <a:defRPr sz="180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Sheet1!$B$1</c:f>
              <c:strCache>
                <c:ptCount val="1"/>
                <c:pt idx="0">
                  <c:v>Column1</c:v>
                </c:pt>
              </c:strCache>
            </c:strRef>
          </c:tx>
          <c:cat>
            <c:strRef>
              <c:f>Sheet1!$A$2:$A$8</c:f>
              <c:strCache>
                <c:ptCount val="7"/>
                <c:pt idx="0">
                  <c:v>Use EHR and paper records</c:v>
                </c:pt>
                <c:pt idx="1">
                  <c:v>Use EHR only</c:v>
                </c:pt>
                <c:pt idx="2">
                  <c:v>Individual/group responsible for QA</c:v>
                </c:pt>
                <c:pt idx="3">
                  <c:v>Collect/receive performance indicators</c:v>
                </c:pt>
                <c:pt idx="4">
                  <c:v>Chronic Care Model applied</c:v>
                </c:pt>
                <c:pt idx="5">
                  <c:v>Pts see same provider &gt;50% of visits</c:v>
                </c:pt>
                <c:pt idx="6">
                  <c:v>Providers have defined pt panel/group</c:v>
                </c:pt>
              </c:strCache>
            </c:strRef>
          </c:cat>
          <c:val>
            <c:numRef>
              <c:f>Sheet1!$B$2:$B$8</c:f>
              <c:numCache>
                <c:formatCode>General</c:formatCode>
                <c:ptCount val="7"/>
                <c:pt idx="0">
                  <c:v>38</c:v>
                </c:pt>
                <c:pt idx="1">
                  <c:v>48</c:v>
                </c:pt>
                <c:pt idx="2">
                  <c:v>96</c:v>
                </c:pt>
                <c:pt idx="3">
                  <c:v>94</c:v>
                </c:pt>
                <c:pt idx="4">
                  <c:v>64</c:v>
                </c:pt>
                <c:pt idx="5">
                  <c:v>96</c:v>
                </c:pt>
                <c:pt idx="6">
                  <c:v>80</c:v>
                </c:pt>
              </c:numCache>
            </c:numRef>
          </c:val>
        </c:ser>
        <c:dLbls/>
        <c:axId val="69468544"/>
        <c:axId val="69470080"/>
      </c:barChart>
      <c:catAx>
        <c:axId val="69468544"/>
        <c:scaling>
          <c:orientation val="minMax"/>
        </c:scaling>
        <c:axPos val="l"/>
        <c:tickLblPos val="nextTo"/>
        <c:crossAx val="69470080"/>
        <c:crosses val="autoZero"/>
        <c:auto val="1"/>
        <c:lblAlgn val="ctr"/>
        <c:lblOffset val="100"/>
      </c:catAx>
      <c:valAx>
        <c:axId val="69470080"/>
        <c:scaling>
          <c:orientation val="minMax"/>
        </c:scaling>
        <c:axPos val="b"/>
        <c:majorGridlines/>
        <c:title>
          <c:tx>
            <c:rich>
              <a:bodyPr/>
              <a:lstStyle/>
              <a:p>
                <a:pPr>
                  <a:defRPr/>
                </a:pPr>
                <a:r>
                  <a:rPr lang="en-US" dirty="0" smtClean="0"/>
                  <a:t>Percent of Sites</a:t>
                </a:r>
                <a:endParaRPr lang="en-US" dirty="0"/>
              </a:p>
            </c:rich>
          </c:tx>
        </c:title>
        <c:numFmt formatCode="General" sourceLinked="1"/>
        <c:tickLblPos val="nextTo"/>
        <c:crossAx val="69468544"/>
        <c:crosses val="autoZero"/>
        <c:crossBetween val="between"/>
      </c:valAx>
    </c:plotArea>
    <c:plotVisOnly val="1"/>
    <c:dispBlanksAs val="gap"/>
  </c:chart>
  <c:txPr>
    <a:bodyPr/>
    <a:lstStyle/>
    <a:p>
      <a:pPr>
        <a:defRPr sz="1800"/>
      </a:pPr>
      <a:endParaRPr lang="en-US"/>
    </a:p>
  </c:tx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Series 1</c:v>
                </c:pt>
              </c:strCache>
            </c:strRef>
          </c:tx>
          <c:cat>
            <c:strRef>
              <c:f>Sheet1!$A$2:$A$5</c:f>
              <c:strCache>
                <c:ptCount val="4"/>
                <c:pt idx="0">
                  <c:v>Not at all interested</c:v>
                </c:pt>
                <c:pt idx="1">
                  <c:v>Somewhat interested</c:v>
                </c:pt>
                <c:pt idx="2">
                  <c:v>Moderately interested</c:v>
                </c:pt>
                <c:pt idx="3">
                  <c:v>Very interested</c:v>
                </c:pt>
              </c:strCache>
            </c:strRef>
          </c:cat>
          <c:val>
            <c:numRef>
              <c:f>Sheet1!$B$2:$B$5</c:f>
              <c:numCache>
                <c:formatCode>General</c:formatCode>
                <c:ptCount val="4"/>
                <c:pt idx="0">
                  <c:v>2.8</c:v>
                </c:pt>
                <c:pt idx="1">
                  <c:v>16.82</c:v>
                </c:pt>
                <c:pt idx="2">
                  <c:v>14.02</c:v>
                </c:pt>
                <c:pt idx="3">
                  <c:v>66.36</c:v>
                </c:pt>
              </c:numCache>
            </c:numRef>
          </c:val>
        </c:ser>
        <c:ser>
          <c:idx val="1"/>
          <c:order val="1"/>
          <c:tx>
            <c:strRef>
              <c:f>Sheet1!$C$1</c:f>
              <c:strCache>
                <c:ptCount val="1"/>
                <c:pt idx="0">
                  <c:v>Column1</c:v>
                </c:pt>
              </c:strCache>
            </c:strRef>
          </c:tx>
          <c:cat>
            <c:strRef>
              <c:f>Sheet1!$A$2:$A$5</c:f>
              <c:strCache>
                <c:ptCount val="4"/>
                <c:pt idx="0">
                  <c:v>Not at all interested</c:v>
                </c:pt>
                <c:pt idx="1">
                  <c:v>Somewhat interested</c:v>
                </c:pt>
                <c:pt idx="2">
                  <c:v>Moderately interested</c:v>
                </c:pt>
                <c:pt idx="3">
                  <c:v>Very interested</c:v>
                </c:pt>
              </c:strCache>
            </c:strRef>
          </c:cat>
          <c:val>
            <c:numRef>
              <c:f>Sheet1!$C$2:$C$5</c:f>
              <c:numCache>
                <c:formatCode>General</c:formatCode>
                <c:ptCount val="4"/>
              </c:numCache>
            </c:numRef>
          </c:val>
        </c:ser>
        <c:ser>
          <c:idx val="2"/>
          <c:order val="2"/>
          <c:tx>
            <c:strRef>
              <c:f>Sheet1!$D$1</c:f>
              <c:strCache>
                <c:ptCount val="1"/>
                <c:pt idx="0">
                  <c:v>Column2</c:v>
                </c:pt>
              </c:strCache>
            </c:strRef>
          </c:tx>
          <c:cat>
            <c:strRef>
              <c:f>Sheet1!$A$2:$A$5</c:f>
              <c:strCache>
                <c:ptCount val="4"/>
                <c:pt idx="0">
                  <c:v>Not at all interested</c:v>
                </c:pt>
                <c:pt idx="1">
                  <c:v>Somewhat interested</c:v>
                </c:pt>
                <c:pt idx="2">
                  <c:v>Moderately interested</c:v>
                </c:pt>
                <c:pt idx="3">
                  <c:v>Very interested</c:v>
                </c:pt>
              </c:strCache>
            </c:strRef>
          </c:cat>
          <c:val>
            <c:numRef>
              <c:f>Sheet1!$D$2:$D$5</c:f>
              <c:numCache>
                <c:formatCode>General</c:formatCode>
                <c:ptCount val="4"/>
              </c:numCache>
            </c:numRef>
          </c:val>
        </c:ser>
        <c:dLbls/>
        <c:axId val="70342912"/>
        <c:axId val="70356992"/>
      </c:barChart>
      <c:catAx>
        <c:axId val="70342912"/>
        <c:scaling>
          <c:orientation val="minMax"/>
        </c:scaling>
        <c:axPos val="b"/>
        <c:tickLblPos val="nextTo"/>
        <c:crossAx val="70356992"/>
        <c:crosses val="autoZero"/>
        <c:auto val="1"/>
        <c:lblAlgn val="ctr"/>
        <c:lblOffset val="100"/>
      </c:catAx>
      <c:valAx>
        <c:axId val="70356992"/>
        <c:scaling>
          <c:orientation val="minMax"/>
        </c:scaling>
        <c:axPos val="l"/>
        <c:majorGridlines/>
        <c:title>
          <c:tx>
            <c:rich>
              <a:bodyPr rot="-5400000" vert="horz"/>
              <a:lstStyle/>
              <a:p>
                <a:pPr>
                  <a:defRPr/>
                </a:pPr>
                <a:r>
                  <a:rPr lang="en-US" dirty="0" smtClean="0"/>
                  <a:t>Percent</a:t>
                </a:r>
                <a:r>
                  <a:rPr lang="en-US" baseline="0" dirty="0" smtClean="0"/>
                  <a:t> of Sites</a:t>
                </a:r>
                <a:endParaRPr lang="en-US" dirty="0"/>
              </a:p>
            </c:rich>
          </c:tx>
        </c:title>
        <c:numFmt formatCode="General" sourceLinked="1"/>
        <c:tickLblPos val="nextTo"/>
        <c:crossAx val="70342912"/>
        <c:crosses val="autoZero"/>
        <c:crossBetween val="between"/>
      </c:valAx>
    </c:plotArea>
    <c:plotVisOnly val="1"/>
    <c:dispBlanksAs val="gap"/>
  </c:chart>
  <c:txPr>
    <a:bodyPr/>
    <a:lstStyle/>
    <a:p>
      <a:pPr>
        <a:defRPr sz="1800"/>
      </a:pPr>
      <a:endParaRPr lang="en-US"/>
    </a:p>
  </c:tx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plotArea>
      <c:layout/>
      <c:barChart>
        <c:barDir val="col"/>
        <c:grouping val="clustered"/>
        <c:ser>
          <c:idx val="0"/>
          <c:order val="0"/>
          <c:tx>
            <c:strRef>
              <c:f>Sheet1!$B$1</c:f>
              <c:strCache>
                <c:ptCount val="1"/>
                <c:pt idx="0">
                  <c:v>Begin working on PCMH model of care</c:v>
                </c:pt>
              </c:strCache>
            </c:strRef>
          </c:tx>
          <c:cat>
            <c:strRef>
              <c:f>Sheet1!$A$2:$A$8</c:f>
              <c:strCache>
                <c:ptCount val="7"/>
                <c:pt idx="0">
                  <c:v>Currently working on it</c:v>
                </c:pt>
                <c:pt idx="1">
                  <c:v>In the next 6 months</c:v>
                </c:pt>
                <c:pt idx="2">
                  <c:v>In 6-12 months</c:v>
                </c:pt>
                <c:pt idx="3">
                  <c:v>In 12-18 months</c:v>
                </c:pt>
                <c:pt idx="4">
                  <c:v>No plans yet</c:v>
                </c:pt>
                <c:pt idx="5">
                  <c:v>Not sure</c:v>
                </c:pt>
                <c:pt idx="6">
                  <c:v>Not applicable</c:v>
                </c:pt>
              </c:strCache>
            </c:strRef>
          </c:cat>
          <c:val>
            <c:numRef>
              <c:f>Sheet1!$B$2:$B$8</c:f>
              <c:numCache>
                <c:formatCode>General</c:formatCode>
                <c:ptCount val="7"/>
                <c:pt idx="0">
                  <c:v>29.49</c:v>
                </c:pt>
                <c:pt idx="1">
                  <c:v>8.9700000000000006</c:v>
                </c:pt>
                <c:pt idx="2">
                  <c:v>10.9</c:v>
                </c:pt>
                <c:pt idx="3">
                  <c:v>2.56</c:v>
                </c:pt>
                <c:pt idx="4">
                  <c:v>17.95</c:v>
                </c:pt>
                <c:pt idx="5">
                  <c:v>25</c:v>
                </c:pt>
                <c:pt idx="6">
                  <c:v>5.13</c:v>
                </c:pt>
              </c:numCache>
            </c:numRef>
          </c:val>
        </c:ser>
        <c:ser>
          <c:idx val="1"/>
          <c:order val="1"/>
          <c:tx>
            <c:strRef>
              <c:f>Sheet1!$C$1</c:f>
              <c:strCache>
                <c:ptCount val="1"/>
                <c:pt idx="0">
                  <c:v>Apply for recognition/ certification</c:v>
                </c:pt>
              </c:strCache>
            </c:strRef>
          </c:tx>
          <c:cat>
            <c:strRef>
              <c:f>Sheet1!$A$2:$A$8</c:f>
              <c:strCache>
                <c:ptCount val="7"/>
                <c:pt idx="0">
                  <c:v>Currently working on it</c:v>
                </c:pt>
                <c:pt idx="1">
                  <c:v>In the next 6 months</c:v>
                </c:pt>
                <c:pt idx="2">
                  <c:v>In 6-12 months</c:v>
                </c:pt>
                <c:pt idx="3">
                  <c:v>In 12-18 months</c:v>
                </c:pt>
                <c:pt idx="4">
                  <c:v>No plans yet</c:v>
                </c:pt>
                <c:pt idx="5">
                  <c:v>Not sure</c:v>
                </c:pt>
                <c:pt idx="6">
                  <c:v>Not applicable</c:v>
                </c:pt>
              </c:strCache>
            </c:strRef>
          </c:cat>
          <c:val>
            <c:numRef>
              <c:f>Sheet1!$C$2:$C$8</c:f>
              <c:numCache>
                <c:formatCode>General</c:formatCode>
                <c:ptCount val="7"/>
                <c:pt idx="0">
                  <c:v>2.56</c:v>
                </c:pt>
                <c:pt idx="1">
                  <c:v>3.8499999999999996</c:v>
                </c:pt>
                <c:pt idx="2">
                  <c:v>12.18</c:v>
                </c:pt>
                <c:pt idx="3">
                  <c:v>16.670000000000005</c:v>
                </c:pt>
                <c:pt idx="4">
                  <c:v>21.150000000000002</c:v>
                </c:pt>
                <c:pt idx="5">
                  <c:v>39.1</c:v>
                </c:pt>
                <c:pt idx="6">
                  <c:v>3.8499999999999996</c:v>
                </c:pt>
              </c:numCache>
            </c:numRef>
          </c:val>
        </c:ser>
        <c:dLbls/>
        <c:axId val="70693632"/>
        <c:axId val="70695168"/>
      </c:barChart>
      <c:catAx>
        <c:axId val="70693632"/>
        <c:scaling>
          <c:orientation val="minMax"/>
        </c:scaling>
        <c:axPos val="b"/>
        <c:tickLblPos val="nextTo"/>
        <c:crossAx val="70695168"/>
        <c:crosses val="autoZero"/>
        <c:auto val="1"/>
        <c:lblAlgn val="ctr"/>
        <c:lblOffset val="100"/>
      </c:catAx>
      <c:valAx>
        <c:axId val="70695168"/>
        <c:scaling>
          <c:orientation val="minMax"/>
          <c:max val="40"/>
        </c:scaling>
        <c:axPos val="l"/>
        <c:majorGridlines/>
        <c:title>
          <c:tx>
            <c:rich>
              <a:bodyPr rot="-5400000" vert="horz"/>
              <a:lstStyle/>
              <a:p>
                <a:pPr>
                  <a:defRPr/>
                </a:pPr>
                <a:r>
                  <a:rPr lang="en-US" dirty="0" smtClean="0"/>
                  <a:t>Percent</a:t>
                </a:r>
                <a:r>
                  <a:rPr lang="en-US" baseline="0" dirty="0" smtClean="0"/>
                  <a:t> of Sites</a:t>
                </a:r>
                <a:endParaRPr lang="en-US" dirty="0"/>
              </a:p>
            </c:rich>
          </c:tx>
        </c:title>
        <c:numFmt formatCode="General" sourceLinked="1"/>
        <c:tickLblPos val="nextTo"/>
        <c:crossAx val="70693632"/>
        <c:crosses val="autoZero"/>
        <c:crossBetween val="between"/>
      </c:valAx>
    </c:plotArea>
    <c:legend>
      <c:legendPos val="r"/>
    </c:legend>
    <c:plotVisOnly val="1"/>
    <c:dispBlanksAs val="gap"/>
  </c:chart>
  <c:txPr>
    <a:bodyPr/>
    <a:lstStyle/>
    <a:p>
      <a:pPr>
        <a:defRPr sz="1800"/>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Sheet1!$B$1</c:f>
              <c:strCache>
                <c:ptCount val="1"/>
                <c:pt idx="0">
                  <c:v>Series 1</c:v>
                </c:pt>
              </c:strCache>
            </c:strRef>
          </c:tx>
          <c:cat>
            <c:strRef>
              <c:f>Sheet1!$A$2:$A$7</c:f>
              <c:strCache>
                <c:ptCount val="6"/>
                <c:pt idx="0">
                  <c:v>Resistance to practice change</c:v>
                </c:pt>
                <c:pt idx="1">
                  <c:v>Cost</c:v>
                </c:pt>
                <c:pt idx="2">
                  <c:v>EHR Issues</c:v>
                </c:pt>
                <c:pt idx="3">
                  <c:v>Competing priorities</c:v>
                </c:pt>
                <c:pt idx="4">
                  <c:v>Time Commitment</c:v>
                </c:pt>
                <c:pt idx="5">
                  <c:v>Demands on staff time</c:v>
                </c:pt>
              </c:strCache>
            </c:strRef>
          </c:cat>
          <c:val>
            <c:numRef>
              <c:f>Sheet1!$B$2:$B$7</c:f>
              <c:numCache>
                <c:formatCode>General</c:formatCode>
                <c:ptCount val="6"/>
                <c:pt idx="0">
                  <c:v>22</c:v>
                </c:pt>
                <c:pt idx="1">
                  <c:v>21</c:v>
                </c:pt>
                <c:pt idx="2">
                  <c:v>26</c:v>
                </c:pt>
                <c:pt idx="3">
                  <c:v>34</c:v>
                </c:pt>
                <c:pt idx="4">
                  <c:v>35</c:v>
                </c:pt>
                <c:pt idx="5">
                  <c:v>39</c:v>
                </c:pt>
              </c:numCache>
            </c:numRef>
          </c:val>
        </c:ser>
        <c:dLbls/>
        <c:axId val="70788608"/>
        <c:axId val="70790144"/>
      </c:barChart>
      <c:catAx>
        <c:axId val="70788608"/>
        <c:scaling>
          <c:orientation val="minMax"/>
        </c:scaling>
        <c:axPos val="l"/>
        <c:tickLblPos val="nextTo"/>
        <c:crossAx val="70790144"/>
        <c:crosses val="autoZero"/>
        <c:auto val="1"/>
        <c:lblAlgn val="ctr"/>
        <c:lblOffset val="100"/>
      </c:catAx>
      <c:valAx>
        <c:axId val="70790144"/>
        <c:scaling>
          <c:orientation val="minMax"/>
          <c:max val="40"/>
        </c:scaling>
        <c:axPos val="b"/>
        <c:majorGridlines/>
        <c:title>
          <c:tx>
            <c:rich>
              <a:bodyPr/>
              <a:lstStyle/>
              <a:p>
                <a:pPr>
                  <a:defRPr/>
                </a:pPr>
                <a:r>
                  <a:rPr lang="en-US" dirty="0" smtClean="0"/>
                  <a:t>Percent of Sites</a:t>
                </a:r>
                <a:endParaRPr lang="en-US" dirty="0"/>
              </a:p>
            </c:rich>
          </c:tx>
        </c:title>
        <c:numFmt formatCode="General" sourceLinked="1"/>
        <c:tickLblPos val="nextTo"/>
        <c:crossAx val="70788608"/>
        <c:crosses val="autoZero"/>
        <c:crossBetween val="between"/>
      </c:valAx>
    </c:plotArea>
    <c:plotVisOnly val="1"/>
    <c:dispBlanksAs val="gap"/>
  </c:chart>
  <c:txPr>
    <a:bodyPr/>
    <a:lstStyle/>
    <a:p>
      <a:pPr>
        <a:defRPr sz="1800"/>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US"/>
  <c:clrMapOvr bg1="lt1" tx1="dk1" bg2="lt2" tx2="dk2" accent1="accent1" accent2="accent2" accent3="accent3" accent4="accent4" accent5="accent5" accent6="accent6" hlink="hlink" folHlink="folHlink"/>
  <c:chart>
    <c:autoTitleDeleted val="1"/>
    <c:plotArea>
      <c:layout/>
      <c:barChart>
        <c:barDir val="bar"/>
        <c:grouping val="clustered"/>
        <c:ser>
          <c:idx val="0"/>
          <c:order val="0"/>
          <c:tx>
            <c:strRef>
              <c:f>Sheet1!$B$1</c:f>
              <c:strCache>
                <c:ptCount val="1"/>
                <c:pt idx="0">
                  <c:v>Column2</c:v>
                </c:pt>
              </c:strCache>
            </c:strRef>
          </c:tx>
          <c:cat>
            <c:strRef>
              <c:f>Sheet1!$A$2:$A$11</c:f>
              <c:strCache>
                <c:ptCount val="10"/>
                <c:pt idx="0">
                  <c:v>Enhanced patient access</c:v>
                </c:pt>
                <c:pt idx="1">
                  <c:v> Patient registries and panels</c:v>
                </c:pt>
                <c:pt idx="2">
                  <c:v>Leadership training for managing change</c:v>
                </c:pt>
                <c:pt idx="3">
                  <c:v>Practice transformation </c:v>
                </c:pt>
                <c:pt idx="4">
                  <c:v>Integrating primary /HIV specialty care</c:v>
                </c:pt>
                <c:pt idx="5">
                  <c:v>Recognition/certification options</c:v>
                </c:pt>
                <c:pt idx="6">
                  <c:v> Costs and process of certification</c:v>
                </c:pt>
                <c:pt idx="7">
                  <c:v>Information about PMCHs</c:v>
                </c:pt>
                <c:pt idx="8">
                  <c:v>PCMH recognition/certification criteria</c:v>
                </c:pt>
                <c:pt idx="9">
                  <c:v>Managing development and application</c:v>
                </c:pt>
              </c:strCache>
            </c:strRef>
          </c:cat>
          <c:val>
            <c:numRef>
              <c:f>Sheet1!$B$2:$B$11</c:f>
              <c:numCache>
                <c:formatCode>General</c:formatCode>
                <c:ptCount val="10"/>
                <c:pt idx="0">
                  <c:v>21</c:v>
                </c:pt>
                <c:pt idx="1">
                  <c:v>25</c:v>
                </c:pt>
                <c:pt idx="2">
                  <c:v>34</c:v>
                </c:pt>
                <c:pt idx="3">
                  <c:v>35</c:v>
                </c:pt>
                <c:pt idx="4">
                  <c:v>35</c:v>
                </c:pt>
                <c:pt idx="5">
                  <c:v>36</c:v>
                </c:pt>
                <c:pt idx="6">
                  <c:v>47</c:v>
                </c:pt>
                <c:pt idx="7">
                  <c:v>47</c:v>
                </c:pt>
                <c:pt idx="8">
                  <c:v>51</c:v>
                </c:pt>
                <c:pt idx="9">
                  <c:v>52</c:v>
                </c:pt>
              </c:numCache>
            </c:numRef>
          </c:val>
        </c:ser>
        <c:dLbls/>
        <c:axId val="70238208"/>
        <c:axId val="70239744"/>
      </c:barChart>
      <c:catAx>
        <c:axId val="70238208"/>
        <c:scaling>
          <c:orientation val="minMax"/>
        </c:scaling>
        <c:axPos val="l"/>
        <c:tickLblPos val="nextTo"/>
        <c:crossAx val="70239744"/>
        <c:crosses val="autoZero"/>
        <c:auto val="1"/>
        <c:lblAlgn val="ctr"/>
        <c:lblOffset val="100"/>
      </c:catAx>
      <c:valAx>
        <c:axId val="70239744"/>
        <c:scaling>
          <c:orientation val="minMax"/>
        </c:scaling>
        <c:axPos val="b"/>
        <c:majorGridlines/>
        <c:title>
          <c:tx>
            <c:rich>
              <a:bodyPr/>
              <a:lstStyle/>
              <a:p>
                <a:pPr>
                  <a:defRPr/>
                </a:pPr>
                <a:r>
                  <a:rPr lang="en-US" dirty="0" smtClean="0"/>
                  <a:t>Percent</a:t>
                </a:r>
                <a:r>
                  <a:rPr lang="en-US" baseline="0" dirty="0" smtClean="0"/>
                  <a:t> of Sites</a:t>
                </a:r>
                <a:endParaRPr lang="en-US" dirty="0"/>
              </a:p>
            </c:rich>
          </c:tx>
        </c:title>
        <c:numFmt formatCode="General" sourceLinked="1"/>
        <c:tickLblPos val="nextTo"/>
        <c:crossAx val="70238208"/>
        <c:crosses val="autoZero"/>
        <c:crossBetween val="between"/>
      </c:valAx>
    </c:plotArea>
    <c:plotVisOnly val="1"/>
    <c:dispBlanksAs val="gap"/>
  </c:chart>
  <c:txPr>
    <a:bodyPr/>
    <a:lstStyle/>
    <a:p>
      <a:pPr>
        <a:defRPr sz="1800"/>
      </a:pPr>
      <a:endParaRPr lang="en-US"/>
    </a:p>
  </c:txPr>
  <c:externalData r:id="rId2"/>
</c:chartSpace>
</file>

<file path=ppt/comments/comment1.xml><?xml version="1.0" encoding="utf-8"?>
<p:cmLst xmlns:a="http://schemas.openxmlformats.org/drawingml/2006/main" xmlns:r="http://schemas.openxmlformats.org/officeDocument/2006/relationships" xmlns:p="http://schemas.openxmlformats.org/presentationml/2006/main">
  <p:cm authorId="0" dt="2012-10-12T10:18:46.166" idx="3">
    <p:pos x="885" y="679"/>
    <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2-10-12T10:23:57.871" idx="4">
    <p:pos x="3396" y="275"/>
    <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3B04B968-6E1E-4657-80AA-B4112317490A}" type="datetimeFigureOut">
              <a:rPr lang="en-US"/>
              <a:pPr>
                <a:defRPr/>
              </a:pPr>
              <a:t>11/19/2012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C2F28B30-AAA1-446B-9CF9-94D644371DE0}" type="slidenum">
              <a:rPr lang="en-US"/>
              <a:pPr>
                <a:defRPr/>
              </a:pPr>
              <a:t>‹#›</a:t>
            </a:fld>
            <a:endParaRPr lang="en-US" dirty="0"/>
          </a:p>
        </p:txBody>
      </p:sp>
    </p:spTree>
    <p:extLst>
      <p:ext uri="{BB962C8B-B14F-4D97-AF65-F5344CB8AC3E}">
        <p14:creationId xmlns:p14="http://schemas.microsoft.com/office/powerpoint/2010/main" xmlns="" val="295040346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99EDA42-0D9F-48BC-A31C-AF357C1CCE94}" type="datetimeFigureOut">
              <a:rPr lang="en-US"/>
              <a:pPr>
                <a:defRPr/>
              </a:pPr>
              <a:t>11/19/2012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7BEADBA0-B210-4C80-8DA4-302D08635D54}" type="slidenum">
              <a:rPr lang="en-US"/>
              <a:pPr>
                <a:defRPr/>
              </a:pPr>
              <a:t>‹#›</a:t>
            </a:fld>
            <a:endParaRPr lang="en-US" dirty="0"/>
          </a:p>
        </p:txBody>
      </p:sp>
    </p:spTree>
    <p:extLst>
      <p:ext uri="{BB962C8B-B14F-4D97-AF65-F5344CB8AC3E}">
        <p14:creationId xmlns:p14="http://schemas.microsoft.com/office/powerpoint/2010/main" xmlns="" val="5280229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effectLst>
                <a:outerShdw blurRad="38100" dist="38100" dir="2700000" algn="tl">
                  <a:srgbClr val="000000">
                    <a:alpha val="43137"/>
                  </a:srgbClr>
                </a:outerShdw>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1</a:t>
            </a:fld>
            <a:endParaRPr lang="en-US" dirty="0"/>
          </a:p>
        </p:txBody>
      </p:sp>
    </p:spTree>
    <p:extLst>
      <p:ext uri="{BB962C8B-B14F-4D97-AF65-F5344CB8AC3E}">
        <p14:creationId xmlns:p14="http://schemas.microsoft.com/office/powerpoint/2010/main" xmlns="" val="3100302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fld id="{66340214-0421-4B08-878B-0DA6F6A7ACE7}" type="slidenum">
              <a:rPr lang="en-US" sz="1200" smtClean="0"/>
              <a:pPr/>
              <a:t>10</a:t>
            </a:fld>
            <a:endParaRPr lang="en-US" sz="1200" dirty="0" smtClean="0"/>
          </a:p>
        </p:txBody>
      </p:sp>
      <p:sp>
        <p:nvSpPr>
          <p:cNvPr id="56323"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a:fld id="{A0BA9E39-867C-474E-8F6E-C3EDA7F3E3C6}" type="slidenum">
              <a:rPr lang="en-US" sz="1200"/>
              <a:pPr algn="r"/>
              <a:t>10</a:t>
            </a:fld>
            <a:endParaRPr lang="en-US" sz="1200" dirty="0"/>
          </a:p>
        </p:txBody>
      </p:sp>
      <p:sp>
        <p:nvSpPr>
          <p:cNvPr id="64516" name="Rectangle 2"/>
          <p:cNvSpPr>
            <a:spLocks noGrp="1" noRot="1" noChangeAspect="1" noChangeArrowheads="1" noTextEdit="1"/>
          </p:cNvSpPr>
          <p:nvPr>
            <p:ph type="sldImg"/>
          </p:nvPr>
        </p:nvSpPr>
        <p:spPr>
          <a:solidFill>
            <a:srgbClr val="FFFFFF"/>
          </a:solidFill>
          <a:ln/>
        </p:spPr>
      </p:sp>
      <p:sp>
        <p:nvSpPr>
          <p:cNvPr id="5632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dirty="0" smtClean="0">
              <a:ea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p:spPr>
        <p:txBody>
          <a:bodyPr/>
          <a:lstStyle/>
          <a:p>
            <a:endParaRPr lang="en-US" dirty="0" smtClean="0">
              <a:ea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fld id="{5AC068CC-2C36-4B48-8336-4BD4AAE363B0}" type="slidenum">
              <a:rPr lang="en-US" sz="1200" smtClean="0"/>
              <a:pPr/>
              <a:t>12</a:t>
            </a:fld>
            <a:endParaRPr lang="en-US" sz="1200" dirty="0" smtClean="0"/>
          </a:p>
        </p:txBody>
      </p:sp>
      <p:sp>
        <p:nvSpPr>
          <p:cNvPr id="73731" name="Placeholder 2"/>
          <p:cNvSpPr>
            <a:spLocks noGrp="1" noRot="1" noChangeAspect="1" noTextEdit="1"/>
          </p:cNvSpPr>
          <p:nvPr>
            <p:ph type="sldImg"/>
          </p:nvPr>
        </p:nvSpPr>
        <p:spPr>
          <a:ln/>
        </p:spPr>
      </p:sp>
      <p:sp>
        <p:nvSpPr>
          <p:cNvPr id="59396" name="Placeholder 3"/>
          <p:cNvSpPr>
            <a:spLocks noGrp="1"/>
          </p:cNvSpPr>
          <p:nvPr>
            <p:ph type="body" idx="1"/>
          </p:nvPr>
        </p:nvSpPr>
        <p:spPr>
          <a:xfrm>
            <a:off x="685800" y="4343400"/>
            <a:ext cx="5486400" cy="41148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lIns="91435" tIns="45718" rIns="91435" bIns="45718"/>
          <a:lstStyle/>
          <a:p>
            <a:pPr eaLnBrk="1" hangingPunct="1"/>
            <a:endParaRPr lang="en-US" dirty="0" smtClean="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Ryan</a:t>
            </a:r>
            <a:r>
              <a:rPr lang="en-US" baseline="0" dirty="0" smtClean="0"/>
              <a:t> White HIV providers we already understand the importance of these core values.  </a:t>
            </a:r>
            <a:endParaRPr lang="en-US" dirty="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14</a:t>
            </a:fld>
            <a:endParaRPr lang="en-US" dirty="0"/>
          </a:p>
        </p:txBody>
      </p:sp>
    </p:spTree>
    <p:extLst>
      <p:ext uri="{BB962C8B-B14F-4D97-AF65-F5344CB8AC3E}">
        <p14:creationId xmlns:p14="http://schemas.microsoft.com/office/powerpoint/2010/main" xmlns="" val="2715466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15</a:t>
            </a:fld>
            <a:endParaRPr lang="en-US" dirty="0"/>
          </a:p>
        </p:txBody>
      </p:sp>
    </p:spTree>
    <p:extLst>
      <p:ext uri="{BB962C8B-B14F-4D97-AF65-F5344CB8AC3E}">
        <p14:creationId xmlns:p14="http://schemas.microsoft.com/office/powerpoint/2010/main" xmlns="" val="383018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New Roman" pitchFamily="-65" charset="0"/>
            </a:endParaRPr>
          </a:p>
        </p:txBody>
      </p:sp>
      <p:sp>
        <p:nvSpPr>
          <p:cNvPr id="5939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9ED4F73A-AF41-47F2-A17C-0F2C2E400E39}" type="slidenum">
              <a:rPr lang="en-US" sz="1200" smtClean="0"/>
              <a:pPr/>
              <a:t>17</a:t>
            </a:fld>
            <a:endParaRPr lang="en-US" sz="1200"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19</a:t>
            </a:fld>
            <a:endParaRPr lang="en-US" dirty="0"/>
          </a:p>
        </p:txBody>
      </p:sp>
    </p:spTree>
    <p:extLst>
      <p:ext uri="{BB962C8B-B14F-4D97-AF65-F5344CB8AC3E}">
        <p14:creationId xmlns:p14="http://schemas.microsoft.com/office/powerpoint/2010/main" xmlns="" val="243021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latin typeface="Times New Roman" pitchFamily="-65" charset="0"/>
              </a:rPr>
              <a:t>First of all the National HIV/AIDS Strategy emphasizes that we must pursue a concerted national effort to get and keep people living with HIV in care by establishing a seamless system to immediately link people to continuous and coordinated quality care when they are diagnosed with HIV.  </a:t>
            </a:r>
          </a:p>
          <a:p>
            <a:pPr eaLnBrk="1" hangingPunct="1">
              <a:spcBef>
                <a:spcPct val="0"/>
              </a:spcBef>
            </a:pPr>
            <a:endParaRPr lang="en-US" dirty="0" smtClean="0">
              <a:latin typeface="Times New Roman" pitchFamily="-65" charset="0"/>
            </a:endParaRPr>
          </a:p>
          <a:p>
            <a:pPr eaLnBrk="1" hangingPunct="1">
              <a:spcBef>
                <a:spcPct val="0"/>
              </a:spcBef>
            </a:pPr>
            <a:r>
              <a:rPr lang="en-US" dirty="0" smtClean="0">
                <a:latin typeface="Times New Roman" pitchFamily="-65" charset="0"/>
              </a:rPr>
              <a:t>The Ryan White-funded medical care providers have met these care needs through </a:t>
            </a:r>
            <a:r>
              <a:rPr lang="en-US" u="sng" dirty="0" smtClean="0">
                <a:latin typeface="Times New Roman" pitchFamily="-65" charset="0"/>
              </a:rPr>
              <a:t>multidisciplinary, comprehensive, patient-centered and culturally competent HIV primary care </a:t>
            </a:r>
            <a:r>
              <a:rPr lang="en-US" dirty="0" smtClean="0">
                <a:latin typeface="Times New Roman" pitchFamily="-65" charset="0"/>
              </a:rPr>
              <a:t>and are perfectly positioned to be the future medical homes for existing and new consumers of this care.  For existing consumers an important goal will be to retain them in care that is familiar and comfortable. Ryan White programs link patients to care, promote collaboration between HIV medical care providers and agencies providing mental health treatment, substance abuse treatment, housing and supportive services, and maintain people living with HIV in care. RW is a perfect fit for the PCMH model.  </a:t>
            </a:r>
          </a:p>
          <a:p>
            <a:pPr eaLnBrk="1" hangingPunct="1">
              <a:spcBef>
                <a:spcPct val="0"/>
              </a:spcBef>
            </a:pPr>
            <a:r>
              <a:rPr lang="en-US" dirty="0" smtClean="0">
                <a:latin typeface="Times New Roman" pitchFamily="-65" charset="0"/>
              </a:rPr>
              <a:t> </a:t>
            </a:r>
          </a:p>
          <a:p>
            <a:pPr eaLnBrk="1" hangingPunct="1">
              <a:spcBef>
                <a:spcPct val="0"/>
              </a:spcBef>
            </a:pPr>
            <a:endParaRPr lang="en-US" dirty="0" smtClean="0">
              <a:latin typeface="Times New Roman" pitchFamily="-65" charset="0"/>
            </a:endParaRP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EA512B9D-4E30-4DA2-AB3E-536F25573C68}" type="slidenum">
              <a:rPr lang="en-US" sz="1200" smtClean="0"/>
              <a:pPr/>
              <a:t>24</a:t>
            </a:fld>
            <a:endParaRPr lang="en-US" sz="1200"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US" dirty="0" smtClean="0">
              <a:latin typeface="Times New Roman" pitchFamily="-65" charset="0"/>
            </a:endParaRPr>
          </a:p>
        </p:txBody>
      </p:sp>
      <p:sp>
        <p:nvSpPr>
          <p:cNvPr id="6963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E0C60484-C4A6-4AA6-9782-0A7A005360C2}" type="slidenum">
              <a:rPr lang="en-US" sz="1200" smtClean="0"/>
              <a:pPr/>
              <a:t>25</a:t>
            </a:fld>
            <a:endParaRPr lang="en-US" sz="1200"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Placeholder 2"/>
          <p:cNvSpPr>
            <a:spLocks noGrp="1" noRot="1" noChangeAspect="1" noTextEdit="1"/>
          </p:cNvSpPr>
          <p:nvPr>
            <p:ph type="sldImg"/>
          </p:nvPr>
        </p:nvSpPr>
        <p:spPr>
          <a:ln/>
        </p:spPr>
      </p:sp>
      <p:sp>
        <p:nvSpPr>
          <p:cNvPr id="79875" name="Placeholder 3"/>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Times New Roman" pitchFamily="-65"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65" charset="0"/>
              </a:rPr>
              <a:t>These change concepts are necessary to transform a practice to a successful PCMH. </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Citation:  E. H. Wagner, K. Coleman, R. J. Reid et al., Guiding Transformation: How Medical Practices Can Become Patient-Centered Medical Homes, The Commonwealth Fund, February 2012.</a:t>
            </a:r>
          </a:p>
          <a:p>
            <a:endParaRPr lang="en-US" dirty="0" smtClean="0">
              <a:latin typeface="Times New Roman" pitchFamily="-65"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66FF10CA-A7BA-42FB-A82A-756FBC8A1A59}" type="slidenum">
              <a:rPr lang="en-US" sz="1200" smtClean="0"/>
              <a:pPr/>
              <a:t>28</a:t>
            </a:fld>
            <a:endParaRPr lang="en-US" sz="1200"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New Roman" pitchFamily="-65" charset="0"/>
            </a:endParaRPr>
          </a:p>
        </p:txBody>
      </p:sp>
      <p:sp>
        <p:nvSpPr>
          <p:cNvPr id="7373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461EED82-4ED4-49CA-B5BD-32E7CC798F34}" type="slidenum">
              <a:rPr lang="en-US" sz="1200" smtClean="0"/>
              <a:pPr/>
              <a:t>29</a:t>
            </a:fld>
            <a:endParaRPr lang="en-US" sz="120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New Roman" pitchFamily="-65"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66FF10CA-A7BA-42FB-A82A-756FBC8A1A59}" type="slidenum">
              <a:rPr lang="en-US" sz="1200" smtClean="0"/>
              <a:pPr/>
              <a:t>30</a:t>
            </a:fld>
            <a:endParaRPr lang="en-US" sz="1200"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31</a:t>
            </a:fld>
            <a:endParaRPr lang="en-US" dirty="0"/>
          </a:p>
        </p:txBody>
      </p:sp>
    </p:spTree>
    <p:extLst>
      <p:ext uri="{BB962C8B-B14F-4D97-AF65-F5344CB8AC3E}">
        <p14:creationId xmlns:p14="http://schemas.microsoft.com/office/powerpoint/2010/main" xmlns="" val="25538880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A3F0E413-05A1-4644-BC70-ABEACB6073FE}" type="slidenum">
              <a:rPr lang="en-US" sz="1200" smtClean="0">
                <a:latin typeface="Arial" charset="0"/>
              </a:rPr>
              <a:pPr/>
              <a:t>32</a:t>
            </a:fld>
            <a:endParaRPr lang="en-US" sz="1200" dirty="0" smtClean="0">
              <a:latin typeface="Arial"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dirty="0"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b="0" dirty="0" smtClean="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4</a:t>
            </a:fld>
            <a:endParaRPr lang="en-US" dirty="0"/>
          </a:p>
        </p:txBody>
      </p:sp>
    </p:spTree>
    <p:extLst>
      <p:ext uri="{BB962C8B-B14F-4D97-AF65-F5344CB8AC3E}">
        <p14:creationId xmlns:p14="http://schemas.microsoft.com/office/powerpoint/2010/main" xmlns="" val="15342561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1" dirty="0" smtClean="0">
                <a:latin typeface="Times New Roman" pitchFamily="-65" charset="0"/>
              </a:rPr>
              <a:t>In response to the ACA and the changing US</a:t>
            </a:r>
            <a:r>
              <a:rPr lang="en-US" b="1" baseline="0" dirty="0" smtClean="0">
                <a:latin typeface="Times New Roman" pitchFamily="-65" charset="0"/>
              </a:rPr>
              <a:t> healthcare landscape </a:t>
            </a:r>
            <a:r>
              <a:rPr lang="en-US" b="1" dirty="0" smtClean="0">
                <a:latin typeface="Times New Roman" pitchFamily="-65" charset="0"/>
              </a:rPr>
              <a:t>HRSA has prioritized the need for Ryan White funded HIV Clinics throughout the US to become certified as Patient Centered Medical Homes.</a:t>
            </a:r>
            <a:r>
              <a:rPr lang="en-US" dirty="0" smtClean="0">
                <a:latin typeface="Times New Roman" pitchFamily="-65" charset="0"/>
              </a:rPr>
              <a:t> To support this effort the FXB Center of the School of Nursing at UMDNJ successfully competed for and was awarded the HIV-MHRC award funded in September 2011: a three year HRSA cooperative agreement.  Efforts of the HIV-MHRC are well underway.  The Infectious Disease practice led by Dr. Sally Hodder at UMDNJ is receiving technical assistance from the HIV-MHRC and is actively pursuing certification.</a:t>
            </a:r>
            <a:r>
              <a:rPr lang="en-US" sz="1200" dirty="0" smtClean="0">
                <a:effectLst>
                  <a:outerShdw blurRad="38100" dist="38100" dir="2700000" algn="tl">
                    <a:srgbClr val="000000">
                      <a:alpha val="43137"/>
                    </a:srgbClr>
                  </a:outerShdw>
                </a:effectLst>
                <a:latin typeface="Arial" pitchFamily="34" charset="0"/>
                <a:cs typeface="Arial" pitchFamily="34" charset="0"/>
              </a:rPr>
              <a:t> </a:t>
            </a:r>
          </a:p>
          <a:p>
            <a:pPr marL="0" marR="0" indent="0" algn="l" defTabSz="457200" rtl="0" eaLnBrk="1" fontAlgn="base" latinLnBrk="0" hangingPunct="1">
              <a:lnSpc>
                <a:spcPct val="100000"/>
              </a:lnSpc>
              <a:spcBef>
                <a:spcPct val="0"/>
              </a:spcBef>
              <a:spcAft>
                <a:spcPct val="0"/>
              </a:spcAft>
              <a:buClrTx/>
              <a:buSzTx/>
              <a:buFontTx/>
              <a:buNone/>
              <a:tabLst/>
              <a:defRPr/>
            </a:pPr>
            <a:endParaRPr lang="en-US" sz="1200" dirty="0" smtClean="0">
              <a:effectLst>
                <a:outerShdw blurRad="38100" dist="38100" dir="2700000" algn="tl">
                  <a:srgbClr val="000000">
                    <a:alpha val="43137"/>
                  </a:srgbClr>
                </a:outerShdw>
              </a:effectLst>
              <a:latin typeface="Arial" pitchFamily="34" charset="0"/>
              <a:cs typeface="Arial" pitchFamily="34" charset="0"/>
            </a:endParaRPr>
          </a:p>
          <a:p>
            <a:pPr marL="0" marR="0" indent="0" algn="l" defTabSz="457200" rtl="0" eaLnBrk="1" fontAlgn="base" latinLnBrk="0" hangingPunct="1">
              <a:lnSpc>
                <a:spcPct val="100000"/>
              </a:lnSpc>
              <a:spcBef>
                <a:spcPct val="0"/>
              </a:spcBef>
              <a:spcAft>
                <a:spcPct val="0"/>
              </a:spcAft>
              <a:buClrTx/>
              <a:buSzTx/>
              <a:buFontTx/>
              <a:buNone/>
              <a:tabLst/>
              <a:defRPr/>
            </a:pPr>
            <a:r>
              <a:rPr lang="en-US" sz="1200" dirty="0" smtClean="0">
                <a:effectLst>
                  <a:outerShdw blurRad="38100" dist="38100" dir="2700000" algn="tl">
                    <a:srgbClr val="000000">
                      <a:alpha val="43137"/>
                    </a:srgbClr>
                  </a:outerShdw>
                </a:effectLst>
                <a:latin typeface="Arial" pitchFamily="34" charset="0"/>
                <a:cs typeface="Arial" pitchFamily="34" charset="0"/>
              </a:rPr>
              <a:t>HRSA Cooperative Agreement # 11-068</a:t>
            </a:r>
          </a:p>
          <a:p>
            <a:pPr eaLnBrk="1" hangingPunct="1">
              <a:spcBef>
                <a:spcPct val="0"/>
              </a:spcBef>
            </a:pPr>
            <a:endParaRPr lang="en-US" dirty="0" smtClean="0">
              <a:latin typeface="Times New Roman" pitchFamily="-65" charset="0"/>
            </a:endParaRP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A5FCFD17-E4AB-4182-863A-57C3BF341260}" type="slidenum">
              <a:rPr lang="en-US" sz="1200" smtClean="0"/>
              <a:pPr/>
              <a:t>40</a:t>
            </a:fld>
            <a:endParaRPr lang="en-US" sz="1200"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latin typeface="Times New Roman" pitchFamily="-65" charset="0"/>
              </a:rPr>
              <a:t>The FXB Center is committed to improving the health of vulnerable women, children, youth and families — including those infected/affected by HIV — and to building capacity in the communities and systems that serve them.  A Center of the School of Nursing, the FXB Center provides culturally competent models of clinical care, education and consultation statewide, nationally and globally. Major programs of the Center include the HIV Clinical Program, the Child Health Program of New Jersey a statewide program in partnership with the Division of Youth and Family services, the HIV/AIDS National Resource Center (NRC) which is comprised of four key programs (the HRSA funded AETC National Resource Center, The CDC funded National Program on the elimination of maternal to</a:t>
            </a:r>
            <a:r>
              <a:rPr lang="en-US" baseline="0" dirty="0" smtClean="0">
                <a:latin typeface="Times New Roman" pitchFamily="-65" charset="0"/>
              </a:rPr>
              <a:t> child transmission of HIV, The Office of Adolescent Health  funded National Resource Center for Prevention of HIV in Adolescents, and the HIV-MHRC) </a:t>
            </a:r>
            <a:r>
              <a:rPr lang="en-US" dirty="0" smtClean="0">
                <a:latin typeface="Times New Roman" pitchFamily="-65" charset="0"/>
              </a:rPr>
              <a:t>that serve healthcare professionals, HIV faculty/trainers, and women and adolescents living with HIV through training, technical assistance, and research activities throughout the United States. We are also an</a:t>
            </a:r>
            <a:r>
              <a:rPr lang="en-US" baseline="0" dirty="0" smtClean="0">
                <a:latin typeface="Times New Roman" pitchFamily="-65" charset="0"/>
              </a:rPr>
              <a:t> LPS of the NY/NJ AETC and hold several state-wide grants addressing the needs of the HIV epidemic in NJ.</a:t>
            </a:r>
            <a:endParaRPr lang="en-US" dirty="0" smtClean="0">
              <a:latin typeface="Times New Roman" pitchFamily="-65" charset="0"/>
            </a:endParaRPr>
          </a:p>
          <a:p>
            <a:pPr eaLnBrk="1" hangingPunct="1">
              <a:spcBef>
                <a:spcPct val="0"/>
              </a:spcBef>
            </a:pPr>
            <a:r>
              <a:rPr lang="en-US" dirty="0" smtClean="0">
                <a:latin typeface="Times New Roman" pitchFamily="-65" charset="0"/>
              </a:rPr>
              <a:t>In addition, the FXB Center has significantly contributed to sustainable efforts that build capacity and infrastructure for HIV prevention, care and treatment services globally. The program offers technical assistance and training on prevention of mother-to-child transmission of HIV (PMTCT), pediatric care, and clinical trials in Africa, Asia and the Caribbean. </a:t>
            </a:r>
          </a:p>
          <a:p>
            <a:pPr eaLnBrk="1" hangingPunct="1">
              <a:spcBef>
                <a:spcPct val="0"/>
              </a:spcBef>
            </a:pPr>
            <a:endParaRPr lang="en-US" dirty="0" smtClean="0">
              <a:latin typeface="Times New Roman" pitchFamily="-65" charset="0"/>
            </a:endParaRPr>
          </a:p>
          <a:p>
            <a:pPr eaLnBrk="1" hangingPunct="1">
              <a:spcBef>
                <a:spcPct val="0"/>
              </a:spcBef>
            </a:pPr>
            <a:r>
              <a:rPr lang="en-US" dirty="0" smtClean="0">
                <a:latin typeface="Times New Roman" pitchFamily="-65" charset="0"/>
              </a:rPr>
              <a:t>FXB will lead this effort by working with HRSA and collaborating with The Center for Excellence in Primary Care in HIV (CEPC) to be the HIV-MHRC.</a:t>
            </a:r>
          </a:p>
          <a:p>
            <a:pPr eaLnBrk="1" hangingPunct="1">
              <a:spcBef>
                <a:spcPct val="0"/>
              </a:spcBef>
            </a:pPr>
            <a:endParaRPr lang="en-US" dirty="0" smtClean="0">
              <a:latin typeface="Times New Roman" pitchFamily="-65"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4ABF7863-C47B-4CEF-B497-10308A940B81}" type="slidenum">
              <a:rPr lang="en-US" sz="1200" smtClean="0"/>
              <a:pPr/>
              <a:t>41</a:t>
            </a:fld>
            <a:endParaRPr lang="en-US" sz="1200"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US" dirty="0" smtClean="0">
                <a:latin typeface="Times New Roman" pitchFamily="-65" charset="0"/>
              </a:rPr>
              <a:t>The mission of the Center is to catalyze the transformation of primary care at the regional, national, and international level.</a:t>
            </a:r>
            <a:br>
              <a:rPr lang="en-US" dirty="0" smtClean="0">
                <a:latin typeface="Times New Roman" pitchFamily="-65" charset="0"/>
              </a:rPr>
            </a:br>
            <a:r>
              <a:rPr lang="en-US" dirty="0" smtClean="0">
                <a:latin typeface="Times New Roman" pitchFamily="-65" charset="0"/>
              </a:rPr>
              <a:t/>
            </a:r>
            <a:br>
              <a:rPr lang="en-US" dirty="0" smtClean="0">
                <a:latin typeface="Times New Roman" pitchFamily="-65" charset="0"/>
              </a:rPr>
            </a:br>
            <a:r>
              <a:rPr lang="en-US" dirty="0" smtClean="0">
                <a:latin typeface="Times New Roman" pitchFamily="-65" charset="0"/>
              </a:rPr>
              <a:t>It will provide expert consultation, guidance, and longitudinal TA for Ryan White HIV clinicians, with the objective of achieving outstanding comprehensive primary care that qualifies for medical home certification. </a:t>
            </a:r>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CB1EE423-0A6C-4AC1-8F34-4462DF7FF1C5}" type="slidenum">
              <a:rPr lang="en-US" sz="1200" smtClean="0"/>
              <a:pPr/>
              <a:t>42</a:t>
            </a:fld>
            <a:endParaRPr lang="en-US" sz="1200" dirty="0"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Times New Roman" pitchFamily="-65" charset="0"/>
            </a:endParaRPr>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fld id="{D6BAE0C6-F9B8-4BDA-B01B-32EC420F66C2}" type="slidenum">
              <a:rPr lang="en-US" sz="1200" smtClean="0"/>
              <a:pPr/>
              <a:t>43</a:t>
            </a:fld>
            <a:endParaRPr lang="en-US" sz="1200"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Types of</a:t>
            </a:r>
            <a:r>
              <a:rPr lang="en-US" baseline="0" dirty="0" smtClean="0"/>
              <a:t> Primary care providers </a:t>
            </a:r>
          </a:p>
          <a:p>
            <a:pPr marL="342900" indent="-342900">
              <a:buFont typeface="Wingdings" pitchFamily="2" charset="2"/>
              <a:buChar char="§"/>
              <a:defRPr/>
            </a:pPr>
            <a:r>
              <a:rPr lang="en-US" sz="1200" b="0" dirty="0" smtClean="0">
                <a:cs typeface="Arial" pitchFamily="34" charset="0"/>
              </a:rPr>
              <a:t>Physician – 94% of sites</a:t>
            </a:r>
          </a:p>
          <a:p>
            <a:pPr marL="342900" indent="-342900">
              <a:buFont typeface="Wingdings" pitchFamily="2" charset="2"/>
              <a:buChar char="§"/>
              <a:defRPr/>
            </a:pPr>
            <a:r>
              <a:rPr lang="en-US" sz="1200" b="0" dirty="0" smtClean="0">
                <a:cs typeface="Arial" pitchFamily="34" charset="0"/>
              </a:rPr>
              <a:t>Advanced Practice Nurse – 75% of sites</a:t>
            </a:r>
          </a:p>
          <a:p>
            <a:pPr marL="342900" indent="-342900">
              <a:buFont typeface="Wingdings" pitchFamily="2" charset="2"/>
              <a:buChar char="§"/>
              <a:defRPr/>
            </a:pPr>
            <a:r>
              <a:rPr lang="en-US" sz="1200" b="0" dirty="0" smtClean="0">
                <a:cs typeface="Arial" pitchFamily="34" charset="0"/>
              </a:rPr>
              <a:t>Physician Assistant – 39%</a:t>
            </a:r>
            <a:r>
              <a:rPr lang="en-US" sz="1200" b="0" baseline="0" dirty="0" smtClean="0">
                <a:cs typeface="Arial" pitchFamily="34" charset="0"/>
              </a:rPr>
              <a:t> of sites</a:t>
            </a:r>
            <a:endParaRPr lang="en-US" dirty="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48</a:t>
            </a:fld>
            <a:endParaRPr lang="en-US" dirty="0"/>
          </a:p>
        </p:txBody>
      </p:sp>
    </p:spTree>
    <p:extLst>
      <p:ext uri="{BB962C8B-B14F-4D97-AF65-F5344CB8AC3E}">
        <p14:creationId xmlns:p14="http://schemas.microsoft.com/office/powerpoint/2010/main" xmlns="" val="11014032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54</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59</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a:t>
            </a:fld>
            <a:endParaRPr 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60</a:t>
            </a:fld>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61</a:t>
            </a:fld>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62</a:t>
            </a:fld>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65</a:t>
            </a:fld>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66</a:t>
            </a:fld>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Resource Repository</a:t>
            </a:r>
          </a:p>
          <a:p>
            <a:r>
              <a:rPr lang="en-US" dirty="0" smtClean="0"/>
              <a:t>       - Bibliography</a:t>
            </a:r>
          </a:p>
          <a:p>
            <a:r>
              <a:rPr lang="en-US" dirty="0" smtClean="0"/>
              <a:t>       - Online resources</a:t>
            </a:r>
          </a:p>
          <a:p>
            <a:r>
              <a:rPr lang="en-US" dirty="0" smtClean="0"/>
              <a:t>       - Calendar of events</a:t>
            </a:r>
          </a:p>
          <a:p>
            <a:r>
              <a:rPr lang="en-US" dirty="0" smtClean="0"/>
              <a:t>       - What’s new – to come</a:t>
            </a:r>
          </a:p>
          <a:p>
            <a:r>
              <a:rPr lang="en-US" dirty="0" smtClean="0"/>
              <a:t>       - Interactive discussion room (TA access) – in progress</a:t>
            </a:r>
          </a:p>
          <a:p>
            <a:r>
              <a:rPr lang="en-US" dirty="0" smtClean="0"/>
              <a:t>To come at the end of year 2/beginning of year 3:</a:t>
            </a:r>
          </a:p>
          <a:p>
            <a:r>
              <a:rPr lang="en-US" dirty="0" smtClean="0"/>
              <a:t>       - Best practices</a:t>
            </a:r>
          </a:p>
          <a:p>
            <a:r>
              <a:rPr lang="en-US" dirty="0" smtClean="0"/>
              <a:t>       - Frequently asked questions (FAQs)</a:t>
            </a:r>
          </a:p>
          <a:p>
            <a:endParaRPr lang="en-US" dirty="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67</a:t>
            </a:fld>
            <a:endParaRPr lang="en-US" dirty="0"/>
          </a:p>
        </p:txBody>
      </p:sp>
    </p:spTree>
    <p:extLst>
      <p:ext uri="{BB962C8B-B14F-4D97-AF65-F5344CB8AC3E}">
        <p14:creationId xmlns:p14="http://schemas.microsoft.com/office/powerpoint/2010/main" xmlns="" val="427198915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68</a:t>
            </a:fld>
            <a:endParaRPr 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69</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ffectLst/>
              </a:rPr>
              <a:t>It is a team based health care delivery model led by a clinician/physician that provides comprehensive and continuous medical care to patients with the goal of obtaining maximized health outcomes (American College of Physicians) (American Academy of Family Physicians). </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URAC (formerly the Utilization Review Accreditation Commission) definition is broader:</a:t>
            </a:r>
          </a:p>
          <a:p>
            <a:r>
              <a:rPr lang="en-US" sz="1200" b="0" i="0" u="none" strike="noStrike" kern="1200" baseline="0" dirty="0" smtClean="0">
                <a:solidFill>
                  <a:schemeClr val="tx1"/>
                </a:solidFill>
                <a:latin typeface="+mn-lt"/>
                <a:ea typeface="+mn-ea"/>
                <a:cs typeface="+mn-cs"/>
              </a:rPr>
              <a:t> A </a:t>
            </a:r>
            <a:r>
              <a:rPr lang="en-US" sz="1200" b="1" i="1" u="none" strike="noStrike" kern="1200" baseline="0" dirty="0" smtClean="0">
                <a:solidFill>
                  <a:schemeClr val="tx1"/>
                </a:solidFill>
                <a:latin typeface="+mn-lt"/>
                <a:ea typeface="+mn-ea"/>
                <a:cs typeface="+mn-cs"/>
              </a:rPr>
              <a:t>Patient Centered Health Care Home </a:t>
            </a:r>
            <a:r>
              <a:rPr lang="en-US" sz="1200" b="0" i="0" u="none" strike="noStrike" kern="1200" baseline="0" dirty="0" smtClean="0">
                <a:solidFill>
                  <a:schemeClr val="tx1"/>
                </a:solidFill>
                <a:latin typeface="+mn-lt"/>
                <a:ea typeface="+mn-ea"/>
                <a:cs typeface="+mn-cs"/>
              </a:rPr>
              <a:t>(PCHCH) is an interdisciplinary clinician led team approach to delivering and coordinating care that puts patients, their families, and caregivers at the center of all decisions concerning the patient’s health and wellness. A PCHCH provides enhanced access to physical health, behavioral health, and supportive community and social services, ensuring patients receive the right care in the right setting at the right time. A PCHCH also: </a:t>
            </a:r>
          </a:p>
          <a:p>
            <a:r>
              <a:rPr lang="en-US" sz="1200" b="0" i="0" u="none" strike="noStrike" kern="1200" baseline="0" dirty="0" smtClean="0">
                <a:solidFill>
                  <a:schemeClr val="tx1"/>
                </a:solidFill>
                <a:latin typeface="+mn-lt"/>
                <a:ea typeface="+mn-ea"/>
                <a:cs typeface="+mn-cs"/>
              </a:rPr>
              <a:t> Utilizes population health management tools to proactively establish wellness and care goals for each patient, aimed at preventing illness and improving individual well being, clinical outcomes and quality of life; </a:t>
            </a:r>
          </a:p>
          <a:p>
            <a:r>
              <a:rPr lang="en-US" sz="1200" b="0" i="0" u="none" strike="noStrike" kern="1200" baseline="0" dirty="0" smtClean="0">
                <a:solidFill>
                  <a:schemeClr val="tx1"/>
                </a:solidFill>
                <a:latin typeface="+mn-lt"/>
                <a:ea typeface="+mn-ea"/>
                <a:cs typeface="+mn-cs"/>
              </a:rPr>
              <a:t> Empowers patients to be active participants in their care, through patient-friendly education and informed shared decision-making that is based on cooperation, trust, and respect for each individual’s health care knowledge and health literacy, values, beliefs, and cultural background; </a:t>
            </a:r>
          </a:p>
          <a:p>
            <a:r>
              <a:rPr lang="en-US" sz="1200" b="0" i="0" u="none" strike="noStrike" kern="1200" baseline="0" dirty="0" smtClean="0">
                <a:solidFill>
                  <a:schemeClr val="tx1"/>
                </a:solidFill>
                <a:latin typeface="+mn-lt"/>
                <a:ea typeface="+mn-ea"/>
                <a:cs typeface="+mn-cs"/>
              </a:rPr>
              <a:t> Is accountable for a patient’s needs, including prevention, wellness, medical and behavioral health treatment, care transitions, and social and community services where appropriate by planning, providing, coordinating, executing, and monitoring a plan of care for each patient; </a:t>
            </a:r>
          </a:p>
          <a:p>
            <a:r>
              <a:rPr lang="en-US" sz="1200" b="0" i="0" u="none" strike="noStrike" kern="1200" baseline="0" dirty="0" smtClean="0">
                <a:solidFill>
                  <a:schemeClr val="tx1"/>
                </a:solidFill>
                <a:latin typeface="+mn-lt"/>
                <a:ea typeface="+mn-ea"/>
                <a:cs typeface="+mn-cs"/>
              </a:rPr>
              <a:t> Optimizes value for patients, payers, and society at large, driven by a commitment to care excellence and customer service. </a:t>
            </a:r>
          </a:p>
          <a:p>
            <a:r>
              <a:rPr lang="en-US" sz="1200" b="0" i="0" u="none" strike="noStrike" kern="1200" baseline="0" dirty="0" smtClean="0">
                <a:solidFill>
                  <a:schemeClr val="tx1"/>
                </a:solidFill>
                <a:latin typeface="+mn-lt"/>
                <a:ea typeface="+mn-ea"/>
                <a:cs typeface="+mn-cs"/>
              </a:rPr>
              <a:t> Provides a rewarding place to work, offering a high level of job training and satisfaction for all members of the team allowing team members to optimize their training and experience. </a:t>
            </a:r>
            <a:endParaRPr lang="en-US" b="0" dirty="0" smtClean="0">
              <a:effectLst/>
            </a:endParaRPr>
          </a:p>
          <a:p>
            <a:pPr eaLnBrk="1" hangingPunct="1">
              <a:spcBef>
                <a:spcPct val="0"/>
              </a:spcBef>
            </a:pPr>
            <a:r>
              <a:rPr lang="en-US" b="0" dirty="0" smtClean="0"/>
              <a:t>Now:</a:t>
            </a:r>
            <a:r>
              <a:rPr lang="en-US" b="0" baseline="0" dirty="0" smtClean="0"/>
              <a:t>  </a:t>
            </a:r>
            <a:r>
              <a:rPr lang="en-US" b="0" dirty="0" smtClean="0"/>
              <a:t>At least 5 million patients have been enrolled in at least 26 PCMH demonstration projects as of 2009 with current or planned projects backed by diverse funders in almost every state (Bitton et al., 2010). Growing every day!</a:t>
            </a:r>
          </a:p>
          <a:p>
            <a:pPr eaLnBrk="1" hangingPunct="1">
              <a:spcBef>
                <a:spcPct val="0"/>
              </a:spcBef>
            </a:pPr>
            <a:r>
              <a:rPr lang="en-US" b="0" dirty="0" smtClean="0"/>
              <a:t>A number of Ryan White clinics</a:t>
            </a:r>
            <a:r>
              <a:rPr lang="en-US" b="0" baseline="0" dirty="0" smtClean="0"/>
              <a:t> are interested  in seeking certification.  Many have already become certified or are working toward it. </a:t>
            </a:r>
            <a:endParaRPr lang="en-US" b="0" dirty="0" smtClean="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7</a:t>
            </a:fld>
            <a:endParaRPr lang="en-US" dirty="0"/>
          </a:p>
        </p:txBody>
      </p:sp>
    </p:spTree>
    <p:extLst>
      <p:ext uri="{BB962C8B-B14F-4D97-AF65-F5344CB8AC3E}">
        <p14:creationId xmlns:p14="http://schemas.microsoft.com/office/powerpoint/2010/main" xmlns="" val="1534256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0"/>
              </a:spcBef>
              <a:spcAft>
                <a:spcPct val="0"/>
              </a:spcAft>
              <a:buClrTx/>
              <a:buSzTx/>
              <a:buFontTx/>
              <a:buNone/>
              <a:tabLst/>
              <a:defRPr/>
            </a:pPr>
            <a:r>
              <a:rPr lang="en-US" b="0" dirty="0" smtClean="0"/>
              <a:t>(Pawlson, G., 2011).  Nurse led practices in the new era:  PCMH and Beyond.  NCQA</a:t>
            </a:r>
          </a:p>
          <a:p>
            <a:pPr eaLnBrk="1" hangingPunct="1">
              <a:spcBef>
                <a:spcPct val="0"/>
              </a:spcBef>
            </a:pPr>
            <a:endParaRPr lang="en-US" b="0" dirty="0" smtClean="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8</a:t>
            </a:fld>
            <a:endParaRPr lang="en-US" dirty="0"/>
          </a:p>
        </p:txBody>
      </p:sp>
    </p:spTree>
    <p:extLst>
      <p:ext uri="{BB962C8B-B14F-4D97-AF65-F5344CB8AC3E}">
        <p14:creationId xmlns:p14="http://schemas.microsoft.com/office/powerpoint/2010/main" xmlns="" val="1534256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smtClean="0">
                <a:effectLst/>
              </a:rPr>
              <a:t>It is a team based health care delivery model led by a clinician/physician that provides comprehensive and continuous medical care to patients with the goal of obtaining maximized health outcomes (American College of Physicians) (American Academy of Family Physicians). </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URAC (formerly the Utilization Review Accreditation Commission) definition is broader:</a:t>
            </a:r>
          </a:p>
          <a:p>
            <a:r>
              <a:rPr lang="en-US" sz="1200" b="0" i="0" u="none" strike="noStrike" kern="1200" baseline="0" dirty="0" smtClean="0">
                <a:solidFill>
                  <a:schemeClr val="tx1"/>
                </a:solidFill>
                <a:latin typeface="+mn-lt"/>
                <a:ea typeface="+mn-ea"/>
                <a:cs typeface="+mn-cs"/>
              </a:rPr>
              <a:t> A </a:t>
            </a:r>
            <a:r>
              <a:rPr lang="en-US" sz="1200" b="1" i="1" u="none" strike="noStrike" kern="1200" baseline="0" dirty="0" smtClean="0">
                <a:solidFill>
                  <a:schemeClr val="tx1"/>
                </a:solidFill>
                <a:latin typeface="+mn-lt"/>
                <a:ea typeface="+mn-ea"/>
                <a:cs typeface="+mn-cs"/>
              </a:rPr>
              <a:t>Patient Centered Health Care Home </a:t>
            </a:r>
            <a:r>
              <a:rPr lang="en-US" sz="1200" b="0" i="0" u="none" strike="noStrike" kern="1200" baseline="0" dirty="0" smtClean="0">
                <a:solidFill>
                  <a:schemeClr val="tx1"/>
                </a:solidFill>
                <a:latin typeface="+mn-lt"/>
                <a:ea typeface="+mn-ea"/>
                <a:cs typeface="+mn-cs"/>
              </a:rPr>
              <a:t>(PCHCH) is an interdisciplinary clinician led team approach to delivering and coordinating care that puts patients, their families, and caregivers at the center of all decisions concerning the patient’s health and wellness. A PCHCH provides enhanced access to physical health, behavioral health, and supportive community and social services, ensuring patients receive the right care in the right setting at the right time. A PCHCH also: </a:t>
            </a:r>
          </a:p>
          <a:p>
            <a:r>
              <a:rPr lang="en-US" sz="1200" b="0" i="0" u="none" strike="noStrike" kern="1200" baseline="0" dirty="0" smtClean="0">
                <a:solidFill>
                  <a:schemeClr val="tx1"/>
                </a:solidFill>
                <a:latin typeface="+mn-lt"/>
                <a:ea typeface="+mn-ea"/>
                <a:cs typeface="+mn-cs"/>
              </a:rPr>
              <a:t> Utilizes population health management tools to proactively establish wellness and care goals for each patient, aimed at preventing illness and improving individual well being, clinical outcomes and quality of life; </a:t>
            </a:r>
          </a:p>
          <a:p>
            <a:r>
              <a:rPr lang="en-US" sz="1200" b="0" i="0" u="none" strike="noStrike" kern="1200" baseline="0" dirty="0" smtClean="0">
                <a:solidFill>
                  <a:schemeClr val="tx1"/>
                </a:solidFill>
                <a:latin typeface="+mn-lt"/>
                <a:ea typeface="+mn-ea"/>
                <a:cs typeface="+mn-cs"/>
              </a:rPr>
              <a:t> Empowers patients to be active participants in their care, through patient-friendly education and informed shared decision-making that is based on cooperation, trust, and respect for each individual’s health care knowledge and health literacy, values, beliefs, and cultural background; </a:t>
            </a:r>
          </a:p>
          <a:p>
            <a:r>
              <a:rPr lang="en-US" sz="1200" b="0" i="0" u="none" strike="noStrike" kern="1200" baseline="0" dirty="0" smtClean="0">
                <a:solidFill>
                  <a:schemeClr val="tx1"/>
                </a:solidFill>
                <a:latin typeface="+mn-lt"/>
                <a:ea typeface="+mn-ea"/>
                <a:cs typeface="+mn-cs"/>
              </a:rPr>
              <a:t> Is accountable for a patient’s needs, including prevention, wellness, medical and behavioral health treatment, care transitions, and social and community services where appropriate by planning, providing, coordinating, executing, and monitoring a plan of care for each patient; </a:t>
            </a:r>
          </a:p>
          <a:p>
            <a:r>
              <a:rPr lang="en-US" sz="1200" b="0" i="0" u="none" strike="noStrike" kern="1200" baseline="0" dirty="0" smtClean="0">
                <a:solidFill>
                  <a:schemeClr val="tx1"/>
                </a:solidFill>
                <a:latin typeface="+mn-lt"/>
                <a:ea typeface="+mn-ea"/>
                <a:cs typeface="+mn-cs"/>
              </a:rPr>
              <a:t> Optimizes value for patients, payers, and society at large, driven by a commitment to care excellence and customer service. </a:t>
            </a:r>
          </a:p>
          <a:p>
            <a:r>
              <a:rPr lang="en-US" sz="1200" b="0" i="0" u="none" strike="noStrike" kern="1200" baseline="0" dirty="0" smtClean="0">
                <a:solidFill>
                  <a:schemeClr val="tx1"/>
                </a:solidFill>
                <a:latin typeface="+mn-lt"/>
                <a:ea typeface="+mn-ea"/>
                <a:cs typeface="+mn-cs"/>
              </a:rPr>
              <a:t> Provides a rewarding place to work, offering a high level of job training and satisfaction for all members of the team allowing team members to optimize their training and experience. </a:t>
            </a:r>
            <a:endParaRPr lang="en-US" b="0" dirty="0" smtClean="0">
              <a:effectLst/>
            </a:endParaRPr>
          </a:p>
          <a:p>
            <a:pPr eaLnBrk="1" hangingPunct="1">
              <a:spcBef>
                <a:spcPct val="0"/>
              </a:spcBef>
            </a:pPr>
            <a:r>
              <a:rPr lang="en-US" b="0" dirty="0" smtClean="0"/>
              <a:t>Now:</a:t>
            </a:r>
            <a:r>
              <a:rPr lang="en-US" b="0" baseline="0" dirty="0" smtClean="0"/>
              <a:t>  </a:t>
            </a:r>
            <a:r>
              <a:rPr lang="en-US" b="0" dirty="0" smtClean="0"/>
              <a:t>At least 5 million patients have been enrolled in at least 26 PCMH demonstration projects as of 2009 with current or planned projects backed by diverse funders in almost every state (Bitton et al., 2010). Growing every day!</a:t>
            </a:r>
          </a:p>
          <a:p>
            <a:pPr eaLnBrk="1" hangingPunct="1">
              <a:spcBef>
                <a:spcPct val="0"/>
              </a:spcBef>
            </a:pPr>
            <a:r>
              <a:rPr lang="en-US" b="0" dirty="0" smtClean="0"/>
              <a:t>A number of Ryan White clinics</a:t>
            </a:r>
            <a:r>
              <a:rPr lang="en-US" b="0" baseline="0" dirty="0" smtClean="0"/>
              <a:t> are interested  in seeking certification.  Many have already become certified or are working toward it. </a:t>
            </a:r>
            <a:endParaRPr lang="en-US" b="0" dirty="0" smtClean="0"/>
          </a:p>
        </p:txBody>
      </p:sp>
      <p:sp>
        <p:nvSpPr>
          <p:cNvPr id="4" name="Slide Number Placeholder 3"/>
          <p:cNvSpPr>
            <a:spLocks noGrp="1"/>
          </p:cNvSpPr>
          <p:nvPr>
            <p:ph type="sldNum" sz="quarter" idx="10"/>
          </p:nvPr>
        </p:nvSpPr>
        <p:spPr/>
        <p:txBody>
          <a:bodyPr/>
          <a:lstStyle/>
          <a:p>
            <a:pPr>
              <a:defRPr/>
            </a:pPr>
            <a:fld id="{7BEADBA0-B210-4C80-8DA4-302D08635D54}" type="slidenum">
              <a:rPr lang="en-US" smtClean="0"/>
              <a:pPr>
                <a:defRPr/>
              </a:pPr>
              <a:t>9</a:t>
            </a:fld>
            <a:endParaRPr lang="en-US" dirty="0"/>
          </a:p>
        </p:txBody>
      </p:sp>
    </p:spTree>
    <p:extLst>
      <p:ext uri="{BB962C8B-B14F-4D97-AF65-F5344CB8AC3E}">
        <p14:creationId xmlns:p14="http://schemas.microsoft.com/office/powerpoint/2010/main" xmlns="" val="1534256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11"/>
          <p:cNvSpPr/>
          <p:nvPr userDrawn="1"/>
        </p:nvSpPr>
        <p:spPr>
          <a:xfrm>
            <a:off x="0" y="0"/>
            <a:ext cx="9001125" cy="48466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10"/>
          <p:cNvSpPr/>
          <p:nvPr userDrawn="1"/>
        </p:nvSpPr>
        <p:spPr>
          <a:xfrm>
            <a:off x="0" y="4846638"/>
            <a:ext cx="9001125" cy="201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9001125" y="0"/>
            <a:ext cx="142875" cy="4846638"/>
          </a:xfrm>
          <a:prstGeom prst="rect">
            <a:avLst/>
          </a:prstGeom>
          <a:solidFill>
            <a:srgbClr val="CC2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6" descr="HIV-MHRC-logo_final_color.png"/>
          <p:cNvPicPr>
            <a:picLocks noChangeAspect="1"/>
          </p:cNvPicPr>
          <p:nvPr userDrawn="1"/>
        </p:nvPicPr>
        <p:blipFill>
          <a:blip r:embed="rId2" cstate="print"/>
          <a:srcRect/>
          <a:stretch>
            <a:fillRect/>
          </a:stretch>
        </p:blipFill>
        <p:spPr bwMode="auto">
          <a:xfrm>
            <a:off x="6338888" y="5222875"/>
            <a:ext cx="1952625" cy="1503363"/>
          </a:xfrm>
          <a:prstGeom prst="rect">
            <a:avLst/>
          </a:prstGeom>
          <a:noFill/>
          <a:ln w="9525">
            <a:noFill/>
            <a:miter lim="800000"/>
            <a:headEnd/>
            <a:tailEnd/>
          </a:ln>
        </p:spPr>
      </p:pic>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7200" spc="-80" baseline="0">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5881083" cy="12446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A8F3A4D3-A9DF-4B0C-92C5-E19D3EB806CF}" type="datetime4">
              <a:rPr lang="en-US"/>
              <a:pPr>
                <a:defRPr/>
              </a:pPr>
              <a:t>November 19, 2012</a:t>
            </a:fld>
            <a:endParaRPr lang="en-US" dirty="0"/>
          </a:p>
        </p:txBody>
      </p:sp>
      <p:sp>
        <p:nvSpPr>
          <p:cNvPr id="10"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11" name="Slide Number Placeholder 5"/>
          <p:cNvSpPr>
            <a:spLocks noGrp="1"/>
          </p:cNvSpPr>
          <p:nvPr>
            <p:ph type="sldNum" sz="quarter" idx="12"/>
          </p:nvPr>
        </p:nvSpPr>
        <p:spPr/>
        <p:txBody>
          <a:bodyPr/>
          <a:lstStyle>
            <a:lvl1pPr>
              <a:defRPr>
                <a:solidFill>
                  <a:schemeClr val="tx1"/>
                </a:solidFill>
              </a:defRPr>
            </a:lvl1pPr>
          </a:lstStyle>
          <a:p>
            <a:pPr>
              <a:defRPr/>
            </a:pPr>
            <a:fld id="{61BA7FC6-F185-44FE-A55F-F442169C2C0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423510F-9DBD-43A1-A6C1-78452E415E39}" type="datetime4">
              <a:rPr lang="en-US"/>
              <a:pPr>
                <a:defRPr/>
              </a:pPr>
              <a:t>November 19, 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6" name="Slide Number Placeholder 5"/>
          <p:cNvSpPr>
            <a:spLocks noGrp="1"/>
          </p:cNvSpPr>
          <p:nvPr>
            <p:ph type="sldNum" sz="quarter" idx="12"/>
          </p:nvPr>
        </p:nvSpPr>
        <p:spPr/>
        <p:txBody>
          <a:bodyPr/>
          <a:lstStyle>
            <a:lvl1pPr>
              <a:defRPr/>
            </a:lvl1pPr>
          </a:lstStyle>
          <a:p>
            <a:pPr>
              <a:defRPr/>
            </a:pPr>
            <a:fld id="{402F7739-DBC5-4EF5-B4EC-05181A5A2AB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8E01BC9-E531-4738-9B31-B52279A81FB8}" type="datetime4">
              <a:rPr lang="en-US"/>
              <a:pPr>
                <a:defRPr/>
              </a:pPr>
              <a:t>November 19, 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6" name="Slide Number Placeholder 5"/>
          <p:cNvSpPr>
            <a:spLocks noGrp="1"/>
          </p:cNvSpPr>
          <p:nvPr>
            <p:ph type="sldNum" sz="quarter" idx="12"/>
          </p:nvPr>
        </p:nvSpPr>
        <p:spPr/>
        <p:txBody>
          <a:bodyPr/>
          <a:lstStyle>
            <a:lvl1pPr>
              <a:defRPr/>
            </a:lvl1pPr>
          </a:lstStyle>
          <a:p>
            <a:pPr>
              <a:defRPr/>
            </a:pPr>
            <a:fld id="{E71F66FB-C184-4C0F-B5AA-4A79170FD6A7}"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3254771-A37C-4203-8356-9D087E839652}" type="slidenum">
              <a:rPr lang="en-US"/>
              <a:pPr>
                <a:defRPr/>
              </a:pPr>
              <a:t>‹#›</a:t>
            </a:fld>
            <a:endParaRPr lang="en-US" dirty="0"/>
          </a:p>
        </p:txBody>
      </p:sp>
    </p:spTree>
    <p:extLst>
      <p:ext uri="{BB962C8B-B14F-4D97-AF65-F5344CB8AC3E}">
        <p14:creationId xmlns:p14="http://schemas.microsoft.com/office/powerpoint/2010/main" xmlns="" val="14871681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1D984B13-8FB4-4282-A5B9-A78997056CDA}" type="slidenum">
              <a:rPr lang="en-US"/>
              <a:pPr>
                <a:defRPr/>
              </a:pPr>
              <a:t>‹#›</a:t>
            </a:fld>
            <a:endParaRPr lang="en-US" dirty="0"/>
          </a:p>
        </p:txBody>
      </p:sp>
    </p:spTree>
    <p:extLst>
      <p:ext uri="{BB962C8B-B14F-4D97-AF65-F5344CB8AC3E}">
        <p14:creationId xmlns:p14="http://schemas.microsoft.com/office/powerpoint/2010/main" xmlns="" val="48545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331213DD-30F4-49F0-8233-C274633B6BB3}" type="datetime4">
              <a:rPr lang="en-US"/>
              <a:pPr>
                <a:defRPr/>
              </a:pPr>
              <a:t>November 19, 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6" name="Slide Number Placeholder 5"/>
          <p:cNvSpPr>
            <a:spLocks noGrp="1"/>
          </p:cNvSpPr>
          <p:nvPr>
            <p:ph type="sldNum" sz="quarter" idx="12"/>
          </p:nvPr>
        </p:nvSpPr>
        <p:spPr/>
        <p:txBody>
          <a:bodyPr/>
          <a:lstStyle>
            <a:lvl1pPr>
              <a:defRPr/>
            </a:lvl1pPr>
          </a:lstStyle>
          <a:p>
            <a:pPr>
              <a:defRPr/>
            </a:pPr>
            <a:fld id="{EFC988B8-9D6A-4370-947C-A964621748DC}"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7200" b="0" cap="none" spc="-80" baseline="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524A6A1-245A-469E-9D12-F21BD452201F}" type="datetime4">
              <a:rPr lang="en-US"/>
              <a:pPr>
                <a:defRPr/>
              </a:pPr>
              <a:t>November 19, 2012</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6" name="Slide Number Placeholder 5"/>
          <p:cNvSpPr>
            <a:spLocks noGrp="1"/>
          </p:cNvSpPr>
          <p:nvPr>
            <p:ph type="sldNum" sz="quarter" idx="12"/>
          </p:nvPr>
        </p:nvSpPr>
        <p:spPr/>
        <p:txBody>
          <a:bodyPr/>
          <a:lstStyle>
            <a:lvl1pPr>
              <a:defRPr/>
            </a:lvl1pPr>
          </a:lstStyle>
          <a:p>
            <a:pPr>
              <a:defRPr/>
            </a:pPr>
            <a:fld id="{0FD0DD7B-4DDC-4A73-B80F-51884AA4CCC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12920D8D-B775-4EFE-8038-7B7CFC9A8BD4}" type="datetime4">
              <a:rPr lang="en-US"/>
              <a:pPr>
                <a:defRPr/>
              </a:pPr>
              <a:t>November 19, 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7" name="Slide Number Placeholder 5"/>
          <p:cNvSpPr>
            <a:spLocks noGrp="1"/>
          </p:cNvSpPr>
          <p:nvPr>
            <p:ph type="sldNum" sz="quarter" idx="12"/>
          </p:nvPr>
        </p:nvSpPr>
        <p:spPr/>
        <p:txBody>
          <a:bodyPr/>
          <a:lstStyle>
            <a:lvl1pPr>
              <a:defRPr/>
            </a:lvl1pPr>
          </a:lstStyle>
          <a:p>
            <a:pPr>
              <a:defRPr/>
            </a:pPr>
            <a:fld id="{B97F4B2E-4363-421F-9451-4E87604BD23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A427991A-EA49-4BBB-A4CD-25D6A0A65629}" type="datetime4">
              <a:rPr lang="en-US"/>
              <a:pPr>
                <a:defRPr/>
              </a:pPr>
              <a:t>November 19, 2012</a:t>
            </a:fld>
            <a:endParaRPr lang="en-US" dirty="0"/>
          </a:p>
        </p:txBody>
      </p:sp>
      <p:sp>
        <p:nvSpPr>
          <p:cNvPr id="8"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9" name="Slide Number Placeholder 5"/>
          <p:cNvSpPr>
            <a:spLocks noGrp="1"/>
          </p:cNvSpPr>
          <p:nvPr>
            <p:ph type="sldNum" sz="quarter" idx="12"/>
          </p:nvPr>
        </p:nvSpPr>
        <p:spPr/>
        <p:txBody>
          <a:bodyPr/>
          <a:lstStyle>
            <a:lvl1pPr>
              <a:defRPr/>
            </a:lvl1pPr>
          </a:lstStyle>
          <a:p>
            <a:pPr>
              <a:defRPr/>
            </a:pPr>
            <a:fld id="{F9975D81-ED8D-4A03-A3DD-E22106C662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032E34D-1906-4FD9-9633-CB9D5BC8D253}" type="datetime4">
              <a:rPr lang="en-US"/>
              <a:pPr>
                <a:defRPr/>
              </a:pPr>
              <a:t>November 19, 2012</a:t>
            </a:fld>
            <a:endParaRPr lang="en-US" dirty="0"/>
          </a:p>
        </p:txBody>
      </p:sp>
      <p:sp>
        <p:nvSpPr>
          <p:cNvPr id="4"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5" name="Slide Number Placeholder 5"/>
          <p:cNvSpPr>
            <a:spLocks noGrp="1"/>
          </p:cNvSpPr>
          <p:nvPr>
            <p:ph type="sldNum" sz="quarter" idx="12"/>
          </p:nvPr>
        </p:nvSpPr>
        <p:spPr/>
        <p:txBody>
          <a:bodyPr/>
          <a:lstStyle>
            <a:lvl1pPr>
              <a:defRPr/>
            </a:lvl1pPr>
          </a:lstStyle>
          <a:p>
            <a:pPr>
              <a:defRPr/>
            </a:pPr>
            <a:fld id="{2F47EB89-25A9-4B18-8F82-0B3F64239B0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E9A217-3B46-4C39-AF8E-43522CCC6F1D}" type="datetime4">
              <a:rPr lang="en-US"/>
              <a:pPr>
                <a:defRPr/>
              </a:pPr>
              <a:t>November 19, 2012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4" name="Slide Number Placeholder 5"/>
          <p:cNvSpPr>
            <a:spLocks noGrp="1"/>
          </p:cNvSpPr>
          <p:nvPr>
            <p:ph type="sldNum" sz="quarter" idx="12"/>
          </p:nvPr>
        </p:nvSpPr>
        <p:spPr/>
        <p:txBody>
          <a:bodyPr/>
          <a:lstStyle>
            <a:lvl1pPr>
              <a:defRPr/>
            </a:lvl1pPr>
          </a:lstStyle>
          <a:p>
            <a:pPr>
              <a:defRPr/>
            </a:pPr>
            <a:fld id="{3A138DD2-A817-41E4-B84E-3B63F05B04AB}"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p:txBody>
          <a:body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81E29FC9-4A1C-4A12-A627-872535CA3399}" type="datetime4">
              <a:rPr lang="en-US"/>
              <a:pPr>
                <a:defRPr/>
              </a:pPr>
              <a:t>November 19, 2012</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HIV Medical Homes Resource Center</a:t>
            </a:r>
          </a:p>
        </p:txBody>
      </p:sp>
      <p:sp>
        <p:nvSpPr>
          <p:cNvPr id="7" name="Slide Number Placeholder 5"/>
          <p:cNvSpPr>
            <a:spLocks noGrp="1"/>
          </p:cNvSpPr>
          <p:nvPr>
            <p:ph type="sldNum" sz="quarter" idx="12"/>
          </p:nvPr>
        </p:nvSpPr>
        <p:spPr/>
        <p:txBody>
          <a:bodyPr/>
          <a:lstStyle>
            <a:lvl1pPr>
              <a:defRPr/>
            </a:lvl1pPr>
          </a:lstStyle>
          <a:p>
            <a:pPr>
              <a:defRPr/>
            </a:pPr>
            <a:fld id="{34072AE1-2AAA-49C2-BE2D-81920F958D9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10"/>
          <p:cNvSpPr/>
          <p:nvPr userDrawn="1"/>
        </p:nvSpPr>
        <p:spPr>
          <a:xfrm>
            <a:off x="0" y="4846638"/>
            <a:ext cx="9001125" cy="201136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8"/>
          <p:cNvSpPr/>
          <p:nvPr/>
        </p:nvSpPr>
        <p:spPr>
          <a:xfrm>
            <a:off x="9001125" y="4846638"/>
            <a:ext cx="142875" cy="20113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9"/>
          <p:cNvSpPr/>
          <p:nvPr/>
        </p:nvSpPr>
        <p:spPr>
          <a:xfrm>
            <a:off x="9001125" y="0"/>
            <a:ext cx="142875" cy="4846638"/>
          </a:xfrm>
          <a:prstGeom prst="rect">
            <a:avLst/>
          </a:prstGeom>
          <a:solidFill>
            <a:srgbClr val="CC2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7"/>
          <p:cNvSpPr>
            <a:spLocks noGrp="1"/>
          </p:cNvSpPr>
          <p:nvPr>
            <p:ph type="title"/>
          </p:nvPr>
        </p:nvSpPr>
        <p:spPr>
          <a:xfrm>
            <a:off x="457200" y="4953000"/>
            <a:ext cx="8153400" cy="762000"/>
          </a:xfrm>
        </p:spPr>
        <p:txBody>
          <a:bodyPr anchor="t"/>
          <a:lstStyle>
            <a:lvl1pPr>
              <a:defRPr sz="3200"/>
            </a:lvl1pPr>
          </a:lstStyle>
          <a:p>
            <a:r>
              <a:rPr lang="en-US" smtClean="0"/>
              <a:t>Click to edit Master title style</a:t>
            </a:r>
            <a:endParaRPr lang="en-US" dirty="0"/>
          </a:p>
        </p:txBody>
      </p:sp>
      <p:sp>
        <p:nvSpPr>
          <p:cNvPr id="9" name="Date Placeholder 4"/>
          <p:cNvSpPr>
            <a:spLocks noGrp="1"/>
          </p:cNvSpPr>
          <p:nvPr>
            <p:ph type="dt" sz="half" idx="10"/>
          </p:nvPr>
        </p:nvSpPr>
        <p:spPr/>
        <p:txBody>
          <a:bodyPr/>
          <a:lstStyle>
            <a:lvl1pPr>
              <a:defRPr/>
            </a:lvl1pPr>
          </a:lstStyle>
          <a:p>
            <a:pPr>
              <a:defRPr/>
            </a:pPr>
            <a:fld id="{A32D40BB-BE8E-46D4-B566-6381BCB7D0A2}" type="datetime4">
              <a:rPr lang="en-US"/>
              <a:pPr>
                <a:defRPr/>
              </a:pPr>
              <a:t>November 19, 2012</a:t>
            </a:fld>
            <a:endParaRPr lang="en-US" dirty="0"/>
          </a:p>
        </p:txBody>
      </p:sp>
      <p:sp>
        <p:nvSpPr>
          <p:cNvPr id="10" name="Footer Placeholder 5"/>
          <p:cNvSpPr>
            <a:spLocks noGrp="1"/>
          </p:cNvSpPr>
          <p:nvPr>
            <p:ph type="ftr" sz="quarter" idx="11"/>
          </p:nvPr>
        </p:nvSpPr>
        <p:spPr/>
        <p:txBody>
          <a:bodyPr/>
          <a:lstStyle>
            <a:lvl1pPr>
              <a:defRPr/>
            </a:lvl1pPr>
          </a:lstStyle>
          <a:p>
            <a:pPr>
              <a:defRPr/>
            </a:pPr>
            <a:r>
              <a:rPr lang="en-US" dirty="0"/>
              <a:t>HIV Medical Homes Resource Center</a:t>
            </a:r>
          </a:p>
        </p:txBody>
      </p:sp>
      <p:sp>
        <p:nvSpPr>
          <p:cNvPr id="11" name="Slide Number Placeholder 6"/>
          <p:cNvSpPr>
            <a:spLocks noGrp="1"/>
          </p:cNvSpPr>
          <p:nvPr>
            <p:ph type="sldNum" sz="quarter" idx="12"/>
          </p:nvPr>
        </p:nvSpPr>
        <p:spPr/>
        <p:txBody>
          <a:bodyPr/>
          <a:lstStyle>
            <a:lvl1pPr>
              <a:defRPr>
                <a:solidFill>
                  <a:schemeClr val="tx1"/>
                </a:solidFill>
              </a:defRPr>
            </a:lvl1pPr>
          </a:lstStyle>
          <a:p>
            <a:pPr>
              <a:defRPr/>
            </a:pPr>
            <a:fld id="{4773855D-0D1A-4A3E-A262-EBF05B226A19}"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0"/>
            <a:ext cx="9001125"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1028"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a:solidFill>
                  <a:schemeClr val="tx1"/>
                </a:solidFill>
                <a:latin typeface="+mn-lt"/>
              </a:defRPr>
            </a:lvl1pPr>
          </a:lstStyle>
          <a:p>
            <a:pPr>
              <a:defRPr/>
            </a:pPr>
            <a:fld id="{41827ABC-FBB4-42A6-9DEB-7D89E1436FC9}" type="datetime4">
              <a:rPr lang="en-US"/>
              <a:pPr>
                <a:defRPr/>
              </a:pPr>
              <a:t>November 19, 2012</a:t>
            </a:fld>
            <a:endParaRPr lang="en-US" dirty="0"/>
          </a:p>
        </p:txBody>
      </p:sp>
      <p:sp>
        <p:nvSpPr>
          <p:cNvPr id="5" name="Footer Placeholder 4"/>
          <p:cNvSpPr>
            <a:spLocks noGrp="1"/>
          </p:cNvSpPr>
          <p:nvPr>
            <p:ph type="ftr" sz="quarter" idx="3"/>
          </p:nvPr>
        </p:nvSpPr>
        <p:spPr>
          <a:xfrm>
            <a:off x="457200" y="6492875"/>
            <a:ext cx="3429000" cy="284163"/>
          </a:xfrm>
          <a:prstGeom prst="rect">
            <a:avLst/>
          </a:prstGeom>
        </p:spPr>
        <p:txBody>
          <a:bodyPr vert="horz" lIns="91440" tIns="45720" rIns="91440" bIns="45720" rtlCol="0" anchor="t"/>
          <a:lstStyle>
            <a:lvl1pPr algn="l" fontAlgn="auto">
              <a:spcBef>
                <a:spcPts val="0"/>
              </a:spcBef>
              <a:spcAft>
                <a:spcPts val="0"/>
              </a:spcAft>
              <a:defRPr sz="1000">
                <a:solidFill>
                  <a:schemeClr val="tx1"/>
                </a:solidFill>
                <a:latin typeface="+mn-lt"/>
              </a:defRPr>
            </a:lvl1pPr>
          </a:lstStyle>
          <a:p>
            <a:pPr>
              <a:defRPr/>
            </a:pPr>
            <a:r>
              <a:rPr lang="en-US" dirty="0"/>
              <a:t>HIV Medical Homes Resource Center</a:t>
            </a:r>
          </a:p>
        </p:txBody>
      </p:sp>
      <p:sp>
        <p:nvSpPr>
          <p:cNvPr id="6" name="Slide Number Placeholder 5"/>
          <p:cNvSpPr>
            <a:spLocks noGrp="1"/>
          </p:cNvSpPr>
          <p:nvPr>
            <p:ph type="sldNum" sz="quarter" idx="4"/>
          </p:nvPr>
        </p:nvSpPr>
        <p:spPr>
          <a:xfrm rot="16200000">
            <a:off x="8227219" y="5885656"/>
            <a:ext cx="1316038" cy="365125"/>
          </a:xfrm>
          <a:prstGeom prst="rect">
            <a:avLst/>
          </a:prstGeom>
        </p:spPr>
        <p:txBody>
          <a:bodyPr vert="horz" lIns="91440" tIns="45720" rIns="91440" bIns="45720" rtlCol="0" anchor="ctr"/>
          <a:lstStyle>
            <a:lvl1pPr algn="l" fontAlgn="auto">
              <a:spcBef>
                <a:spcPts val="0"/>
              </a:spcBef>
              <a:spcAft>
                <a:spcPts val="0"/>
              </a:spcAft>
              <a:defRPr sz="2400" b="1">
                <a:solidFill>
                  <a:schemeClr val="tx2"/>
                </a:solidFill>
                <a:latin typeface="+mn-lt"/>
              </a:defRPr>
            </a:lvl1pPr>
          </a:lstStyle>
          <a:p>
            <a:pPr>
              <a:defRPr/>
            </a:pPr>
            <a:fld id="{4B4EA2B0-F17B-413C-889C-59C637D4B4C2}" type="slidenum">
              <a:rPr lang="en-US"/>
              <a:pPr>
                <a:defRPr/>
              </a:pPr>
              <a:t>‹#›</a:t>
            </a:fld>
            <a:endParaRPr lang="en-US" dirty="0"/>
          </a:p>
        </p:txBody>
      </p:sp>
      <p:sp>
        <p:nvSpPr>
          <p:cNvPr id="7" name="Rectangle 6"/>
          <p:cNvSpPr/>
          <p:nvPr/>
        </p:nvSpPr>
        <p:spPr>
          <a:xfrm>
            <a:off x="9001125" y="0"/>
            <a:ext cx="142875"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Rectangle 7"/>
          <p:cNvSpPr/>
          <p:nvPr/>
        </p:nvSpPr>
        <p:spPr>
          <a:xfrm>
            <a:off x="9001125" y="1371600"/>
            <a:ext cx="142875" cy="5486400"/>
          </a:xfrm>
          <a:prstGeom prst="rect">
            <a:avLst/>
          </a:prstGeom>
          <a:solidFill>
            <a:srgbClr val="CC24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034" name="Picture 8" descr="HIV-MHRC-logo_final_color.png"/>
          <p:cNvPicPr>
            <a:picLocks noChangeAspect="1"/>
          </p:cNvPicPr>
          <p:nvPr/>
        </p:nvPicPr>
        <p:blipFill>
          <a:blip r:embed="rId15" cstate="print"/>
          <a:srcRect/>
          <a:stretch>
            <a:fillRect/>
          </a:stretch>
        </p:blipFill>
        <p:spPr bwMode="auto">
          <a:xfrm>
            <a:off x="7491413" y="5824538"/>
            <a:ext cx="1171575" cy="9017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24" r:id="rId1"/>
    <p:sldLayoutId id="2147483923" r:id="rId2"/>
    <p:sldLayoutId id="2147483922" r:id="rId3"/>
    <p:sldLayoutId id="2147483921" r:id="rId4"/>
    <p:sldLayoutId id="2147483920" r:id="rId5"/>
    <p:sldLayoutId id="2147483919" r:id="rId6"/>
    <p:sldLayoutId id="2147483918" r:id="rId7"/>
    <p:sldLayoutId id="2147483917" r:id="rId8"/>
    <p:sldLayoutId id="2147483925" r:id="rId9"/>
    <p:sldLayoutId id="2147483916" r:id="rId10"/>
    <p:sldLayoutId id="2147483915" r:id="rId11"/>
    <p:sldLayoutId id="2147483926" r:id="rId12"/>
    <p:sldLayoutId id="2147483927" r:id="rId13"/>
  </p:sldLayoutIdLst>
  <p:hf sldNum="0" hdr="0" dt="0"/>
  <p:txStyles>
    <p:titleStyle>
      <a:lvl1pPr algn="l" rtl="0" eaLnBrk="0" fontAlgn="base" hangingPunct="0">
        <a:spcBef>
          <a:spcPct val="0"/>
        </a:spcBef>
        <a:spcAft>
          <a:spcPct val="0"/>
        </a:spcAft>
        <a:defRPr sz="3600" kern="1200"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Microsoft_Office_Word_97_-_2003_Document1.doc"/></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hyperlink" Target="http://www.chcf.org/publications/2012/04/building-blocks-primary-care" TargetMode="Externa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pesgce.com/RyanWhite2012"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www.careacttarget.org/mhrc"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642" y="247573"/>
            <a:ext cx="7772400" cy="4375484"/>
          </a:xfrm>
        </p:spPr>
        <p:txBody>
          <a:bodyPr/>
          <a:lstStyle/>
          <a:p>
            <a:pPr algn="ctr" eaLnBrk="1" fontAlgn="auto" hangingPunct="1">
              <a:spcAft>
                <a:spcPts val="0"/>
              </a:spcAft>
              <a:defRPr/>
            </a:pPr>
            <a:r>
              <a:rPr lang="en-US" sz="3200" dirty="0" smtClean="0">
                <a:effectLst>
                  <a:outerShdw blurRad="38100" dist="38100" dir="2700000" algn="tl">
                    <a:srgbClr val="000000">
                      <a:alpha val="43137"/>
                    </a:srgbClr>
                  </a:outerShdw>
                </a:effectLst>
                <a:latin typeface="Gill Sans MT"/>
                <a:cs typeface="Gill Sans MT"/>
              </a:rPr>
              <a:t/>
            </a:r>
            <a:br>
              <a:rPr lang="en-US" sz="3200" dirty="0" smtClean="0">
                <a:effectLst>
                  <a:outerShdw blurRad="38100" dist="38100" dir="2700000" algn="tl">
                    <a:srgbClr val="000000">
                      <a:alpha val="43137"/>
                    </a:srgbClr>
                  </a:outerShdw>
                </a:effectLst>
                <a:latin typeface="Gill Sans MT"/>
                <a:cs typeface="Gill Sans MT"/>
              </a:rPr>
            </a:br>
            <a:r>
              <a:rPr lang="en-US" sz="3200" b="1" dirty="0" smtClean="0">
                <a:latin typeface="Gill Sans MT"/>
                <a:cs typeface="Gill Sans MT"/>
              </a:rPr>
              <a:t>The Patient Centered Medical Home (PCMH) Guidance:  A Model of Care Delivery for People Living with HIV</a:t>
            </a:r>
            <a:r>
              <a:rPr lang="en-US" sz="3200" b="1" dirty="0">
                <a:latin typeface="Gill Sans MT"/>
                <a:cs typeface="Gill Sans MT"/>
              </a:rPr>
              <a:t/>
            </a:r>
            <a:br>
              <a:rPr lang="en-US" sz="3200" b="1" dirty="0">
                <a:latin typeface="Gill Sans MT"/>
                <a:cs typeface="Gill Sans MT"/>
              </a:rPr>
            </a:br>
            <a:r>
              <a:rPr lang="en-US" sz="3200" b="1" dirty="0">
                <a:latin typeface="Gill Sans MT"/>
                <a:cs typeface="Gill Sans MT"/>
              </a:rPr>
              <a:t/>
            </a:r>
            <a:br>
              <a:rPr lang="en-US" sz="3200" b="1" dirty="0">
                <a:latin typeface="Gill Sans MT"/>
                <a:cs typeface="Gill Sans MT"/>
              </a:rPr>
            </a:br>
            <a:r>
              <a:rPr lang="en-US" sz="2400" dirty="0" smtClean="0">
                <a:effectLst>
                  <a:outerShdw blurRad="38100" dist="38100" dir="2700000" algn="tl">
                    <a:srgbClr val="000000">
                      <a:alpha val="43137"/>
                    </a:srgbClr>
                  </a:outerShdw>
                </a:effectLst>
                <a:latin typeface="Gill Sans MT"/>
                <a:cs typeface="Gill Sans MT"/>
              </a:rPr>
              <a:t>Andrea Norberg, MS, RN</a:t>
            </a:r>
            <a:br>
              <a:rPr lang="en-US" sz="2400" dirty="0" smtClean="0">
                <a:effectLst>
                  <a:outerShdw blurRad="38100" dist="38100" dir="2700000" algn="tl">
                    <a:srgbClr val="000000">
                      <a:alpha val="43137"/>
                    </a:srgbClr>
                  </a:outerShdw>
                </a:effectLst>
                <a:latin typeface="Gill Sans MT"/>
                <a:cs typeface="Gill Sans MT"/>
              </a:rPr>
            </a:br>
            <a:r>
              <a:rPr lang="en-US" sz="2400" dirty="0" smtClean="0">
                <a:effectLst>
                  <a:outerShdw blurRad="38100" dist="38100" dir="2700000" algn="tl">
                    <a:srgbClr val="000000">
                      <a:alpha val="43137"/>
                    </a:srgbClr>
                  </a:outerShdw>
                </a:effectLst>
                <a:latin typeface="Gill Sans MT"/>
                <a:cs typeface="Gill Sans MT"/>
              </a:rPr>
              <a:t>Executive Director François Xavier Bagnoud Center</a:t>
            </a:r>
            <a:br>
              <a:rPr lang="en-US" sz="2400" dirty="0" smtClean="0">
                <a:effectLst>
                  <a:outerShdw blurRad="38100" dist="38100" dir="2700000" algn="tl">
                    <a:srgbClr val="000000">
                      <a:alpha val="43137"/>
                    </a:srgbClr>
                  </a:outerShdw>
                </a:effectLst>
                <a:latin typeface="Gill Sans MT"/>
                <a:cs typeface="Gill Sans MT"/>
              </a:rPr>
            </a:br>
            <a:r>
              <a:rPr lang="en-US" sz="2400" dirty="0" smtClean="0">
                <a:effectLst>
                  <a:outerShdw blurRad="38100" dist="38100" dir="2700000" algn="tl">
                    <a:srgbClr val="000000">
                      <a:alpha val="43137"/>
                    </a:srgbClr>
                  </a:outerShdw>
                </a:effectLst>
                <a:latin typeface="Gill Sans MT"/>
                <a:cs typeface="Gill Sans MT"/>
              </a:rPr>
              <a:t>Co-Principal Investigator HIV-Medical </a:t>
            </a:r>
            <a:r>
              <a:rPr lang="en-US" sz="2400" dirty="0">
                <a:effectLst>
                  <a:outerShdw blurRad="38100" dist="38100" dir="2700000" algn="tl">
                    <a:srgbClr val="000000">
                      <a:alpha val="43137"/>
                    </a:srgbClr>
                  </a:outerShdw>
                </a:effectLst>
                <a:latin typeface="Gill Sans MT"/>
                <a:cs typeface="Gill Sans MT"/>
              </a:rPr>
              <a:t>Homes Resource </a:t>
            </a:r>
            <a:r>
              <a:rPr lang="en-US" sz="2400" dirty="0" smtClean="0">
                <a:effectLst>
                  <a:outerShdw blurRad="38100" dist="38100" dir="2700000" algn="tl">
                    <a:srgbClr val="000000">
                      <a:alpha val="43137"/>
                    </a:srgbClr>
                  </a:outerShdw>
                </a:effectLst>
                <a:latin typeface="Gill Sans MT"/>
                <a:cs typeface="Gill Sans MT"/>
              </a:rPr>
              <a:t/>
            </a:r>
            <a:br>
              <a:rPr lang="en-US" sz="2400" dirty="0" smtClean="0">
                <a:effectLst>
                  <a:outerShdw blurRad="38100" dist="38100" dir="2700000" algn="tl">
                    <a:srgbClr val="000000">
                      <a:alpha val="43137"/>
                    </a:srgbClr>
                  </a:outerShdw>
                </a:effectLst>
                <a:latin typeface="Gill Sans MT"/>
                <a:cs typeface="Gill Sans MT"/>
              </a:rPr>
            </a:br>
            <a:r>
              <a:rPr lang="en-US" sz="2400" dirty="0" smtClean="0">
                <a:effectLst>
                  <a:outerShdw blurRad="38100" dist="38100" dir="2700000" algn="tl">
                    <a:srgbClr val="000000">
                      <a:alpha val="43137"/>
                    </a:srgbClr>
                  </a:outerShdw>
                </a:effectLst>
                <a:latin typeface="Gill Sans MT"/>
                <a:cs typeface="Gill Sans MT"/>
              </a:rPr>
              <a:t>Center (HIV-MHRC)</a:t>
            </a:r>
            <a:br>
              <a:rPr lang="en-US" sz="2400" dirty="0" smtClean="0">
                <a:effectLst>
                  <a:outerShdw blurRad="38100" dist="38100" dir="2700000" algn="tl">
                    <a:srgbClr val="000000">
                      <a:alpha val="43137"/>
                    </a:srgbClr>
                  </a:outerShdw>
                </a:effectLst>
                <a:latin typeface="Gill Sans MT"/>
                <a:cs typeface="Gill Sans MT"/>
              </a:rPr>
            </a:br>
            <a:r>
              <a:rPr lang="en-US" sz="2400" dirty="0" smtClean="0">
                <a:effectLst>
                  <a:outerShdw blurRad="38100" dist="38100" dir="2700000" algn="tl">
                    <a:srgbClr val="000000">
                      <a:alpha val="43137"/>
                    </a:srgbClr>
                  </a:outerShdw>
                </a:effectLst>
                <a:latin typeface="Gill Sans MT"/>
                <a:cs typeface="Gill Sans MT"/>
              </a:rPr>
              <a:t>Denise Anderson-Carr, MPH, RD  Program Manager, HIV-MHRC</a:t>
            </a:r>
            <a:r>
              <a:rPr lang="en-US" sz="2400" dirty="0">
                <a:effectLst>
                  <a:outerShdw blurRad="38100" dist="38100" dir="2700000" algn="tl">
                    <a:srgbClr val="000000">
                      <a:alpha val="43137"/>
                    </a:srgbClr>
                  </a:outerShdw>
                </a:effectLst>
                <a:latin typeface="Gill Sans MT"/>
                <a:cs typeface="Gill Sans MT"/>
              </a:rPr>
              <a:t/>
            </a:r>
            <a:br>
              <a:rPr lang="en-US" sz="2400" dirty="0">
                <a:effectLst>
                  <a:outerShdw blurRad="38100" dist="38100" dir="2700000" algn="tl">
                    <a:srgbClr val="000000">
                      <a:alpha val="43137"/>
                    </a:srgbClr>
                  </a:outerShdw>
                </a:effectLst>
                <a:latin typeface="Gill Sans MT"/>
                <a:cs typeface="Gill Sans MT"/>
              </a:rPr>
            </a:br>
            <a:endParaRPr lang="en-US" sz="2400" dirty="0">
              <a:effectLst>
                <a:outerShdw blurRad="38100" dist="38100" dir="2700000" algn="tl">
                  <a:srgbClr val="000000">
                    <a:alpha val="43137"/>
                  </a:srgbClr>
                </a:outerShdw>
              </a:effectLst>
              <a:latin typeface="Gill Sans MT"/>
              <a:cs typeface="Gill Sans M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idx="4294967295"/>
          </p:nvPr>
        </p:nvSpPr>
        <p:spPr>
          <a:xfrm>
            <a:off x="528233" y="546100"/>
            <a:ext cx="7543800" cy="1282700"/>
          </a:xfrm>
        </p:spPr>
        <p:txBody>
          <a:bodyPr>
            <a:noAutofit/>
          </a:bodyPr>
          <a:lstStyle/>
          <a:p>
            <a:pPr eaLnBrk="1" hangingPunct="1">
              <a:defRPr/>
            </a:pPr>
            <a:r>
              <a:rPr lang="en-US" sz="2900" b="1" dirty="0" smtClean="0">
                <a:effectLst>
                  <a:outerShdw blurRad="38100" dist="38100" dir="2700000" algn="tl">
                    <a:srgbClr val="C0C0C0"/>
                  </a:outerShdw>
                </a:effectLst>
                <a:latin typeface="Gill Sans MT"/>
                <a:cs typeface="Gill Sans MT"/>
              </a:rPr>
              <a:t/>
            </a:r>
            <a:br>
              <a:rPr lang="en-US" sz="2900" b="1" dirty="0" smtClean="0">
                <a:effectLst>
                  <a:outerShdw blurRad="38100" dist="38100" dir="2700000" algn="tl">
                    <a:srgbClr val="C0C0C0"/>
                  </a:outerShdw>
                </a:effectLst>
                <a:latin typeface="Gill Sans MT"/>
                <a:cs typeface="Gill Sans MT"/>
              </a:rPr>
            </a:br>
            <a:r>
              <a:rPr lang="en-US" sz="2900" b="1" dirty="0" smtClean="0">
                <a:effectLst>
                  <a:outerShdw blurRad="38100" dist="38100" dir="2700000" algn="tl">
                    <a:srgbClr val="C0C0C0"/>
                  </a:outerShdw>
                </a:effectLst>
                <a:latin typeface="Gill Sans MT"/>
                <a:cs typeface="Gill Sans MT"/>
              </a:rPr>
              <a:t/>
            </a:r>
            <a:br>
              <a:rPr lang="en-US" sz="2900" b="1" dirty="0" smtClean="0">
                <a:effectLst>
                  <a:outerShdw blurRad="38100" dist="38100" dir="2700000" algn="tl">
                    <a:srgbClr val="C0C0C0"/>
                  </a:outerShdw>
                </a:effectLst>
                <a:latin typeface="Gill Sans MT"/>
                <a:cs typeface="Gill Sans MT"/>
              </a:rPr>
            </a:br>
            <a:r>
              <a:rPr lang="en-US" sz="2900" b="1" dirty="0">
                <a:effectLst>
                  <a:outerShdw blurRad="38100" dist="38100" dir="2700000" algn="tl">
                    <a:srgbClr val="C0C0C0"/>
                  </a:outerShdw>
                </a:effectLst>
                <a:latin typeface="Gill Sans MT"/>
                <a:cs typeface="Gill Sans MT"/>
              </a:rPr>
              <a:t/>
            </a:r>
            <a:br>
              <a:rPr lang="en-US" sz="2900" b="1" dirty="0">
                <a:effectLst>
                  <a:outerShdw blurRad="38100" dist="38100" dir="2700000" algn="tl">
                    <a:srgbClr val="C0C0C0"/>
                  </a:outerShdw>
                </a:effectLst>
                <a:latin typeface="Gill Sans MT"/>
                <a:cs typeface="Gill Sans MT"/>
              </a:rPr>
            </a:br>
            <a:r>
              <a:rPr lang="en-US" sz="2900" b="1" dirty="0" smtClean="0">
                <a:latin typeface="Gill Sans MT"/>
                <a:cs typeface="Gill Sans MT"/>
              </a:rPr>
              <a:t>Primary care challenges that  PCMH might help solve:</a:t>
            </a:r>
            <a:r>
              <a:rPr lang="en-US" sz="2900" b="1" dirty="0" smtClean="0">
                <a:solidFill>
                  <a:srgbClr val="A10043"/>
                </a:solidFill>
                <a:latin typeface="Gill Sans MT"/>
                <a:cs typeface="Gill Sans MT"/>
              </a:rPr>
              <a:t/>
            </a:r>
            <a:br>
              <a:rPr lang="en-US" sz="2900" b="1" dirty="0" smtClean="0">
                <a:solidFill>
                  <a:srgbClr val="A10043"/>
                </a:solidFill>
                <a:latin typeface="Gill Sans MT"/>
                <a:cs typeface="Gill Sans MT"/>
              </a:rPr>
            </a:br>
            <a:endParaRPr lang="en-US" sz="2900" b="1" dirty="0" smtClean="0">
              <a:solidFill>
                <a:srgbClr val="A10043"/>
              </a:solidFill>
              <a:latin typeface="Gill Sans MT"/>
              <a:cs typeface="Gill Sans MT"/>
            </a:endParaRPr>
          </a:p>
        </p:txBody>
      </p:sp>
      <p:sp>
        <p:nvSpPr>
          <p:cNvPr id="122883" name="Rectangle 3"/>
          <p:cNvSpPr>
            <a:spLocks noGrp="1" noChangeArrowheads="1"/>
          </p:cNvSpPr>
          <p:nvPr>
            <p:ph type="body" sz="half" idx="4294967295"/>
          </p:nvPr>
        </p:nvSpPr>
        <p:spPr>
          <a:xfrm>
            <a:off x="528233" y="1600200"/>
            <a:ext cx="4114800" cy="4495800"/>
          </a:xfrm>
        </p:spPr>
        <p:txBody>
          <a:bodyPr>
            <a:normAutofit/>
          </a:bodyPr>
          <a:lstStyle/>
          <a:p>
            <a:pPr marL="457200" indent="-457200" eaLnBrk="1" hangingPunct="1">
              <a:lnSpc>
                <a:spcPct val="90000"/>
              </a:lnSpc>
              <a:buFont typeface="Wingdings" charset="2"/>
              <a:buChar char="§"/>
              <a:defRPr/>
            </a:pPr>
            <a:r>
              <a:rPr lang="en-US" sz="2800" b="0" dirty="0">
                <a:latin typeface="Gill Sans MT" pitchFamily="34" charset="0"/>
              </a:rPr>
              <a:t>Plummeting numbers of new practitioners entering primary care</a:t>
            </a:r>
          </a:p>
          <a:p>
            <a:pPr marL="457200" indent="-457200" eaLnBrk="1" hangingPunct="1">
              <a:lnSpc>
                <a:spcPct val="90000"/>
              </a:lnSpc>
              <a:buFont typeface="Wingdings" charset="2"/>
              <a:buChar char="§"/>
              <a:defRPr/>
            </a:pPr>
            <a:r>
              <a:rPr lang="en-US" sz="2800" b="0" dirty="0">
                <a:latin typeface="Gill Sans MT" pitchFamily="34" charset="0"/>
              </a:rPr>
              <a:t>Declining access to primary care</a:t>
            </a:r>
          </a:p>
          <a:p>
            <a:pPr marL="457200" indent="-457200" eaLnBrk="1" hangingPunct="1">
              <a:lnSpc>
                <a:spcPct val="90000"/>
              </a:lnSpc>
              <a:buFont typeface="Wingdings" charset="2"/>
              <a:buChar char="§"/>
              <a:defRPr/>
            </a:pPr>
            <a:r>
              <a:rPr lang="en-US" sz="2800" b="0" dirty="0" smtClean="0">
                <a:latin typeface="Gill Sans MT" pitchFamily="34" charset="0"/>
              </a:rPr>
              <a:t>Patient experience (Press Ganey scores) and quality metrics are unsatisfactory</a:t>
            </a:r>
          </a:p>
          <a:p>
            <a:pPr marL="457200" indent="-457200" eaLnBrk="1" hangingPunct="1">
              <a:lnSpc>
                <a:spcPct val="90000"/>
              </a:lnSpc>
              <a:buFont typeface="Wingdings" charset="2"/>
              <a:buChar char="§"/>
              <a:defRPr/>
            </a:pPr>
            <a:r>
              <a:rPr lang="en-US" sz="2800" b="0" dirty="0" smtClean="0">
                <a:latin typeface="Gill Sans MT" pitchFamily="34" charset="0"/>
              </a:rPr>
              <a:t>Practitioner burn-out</a:t>
            </a:r>
          </a:p>
          <a:p>
            <a:pPr marL="457200" indent="-457200" eaLnBrk="1" hangingPunct="1">
              <a:lnSpc>
                <a:spcPct val="90000"/>
              </a:lnSpc>
              <a:buFont typeface="Wingdings" charset="2"/>
              <a:buChar char="§"/>
              <a:defRPr/>
            </a:pPr>
            <a:endParaRPr lang="en-US" sz="2800" b="0" dirty="0">
              <a:latin typeface="Gill Sans MT" pitchFamily="34" charset="0"/>
            </a:endParaRPr>
          </a:p>
        </p:txBody>
      </p:sp>
      <p:pic>
        <p:nvPicPr>
          <p:cNvPr id="122884" name="Picture 4" descr="house1"/>
          <p:cNvPicPr>
            <a:picLocks noGrp="1" noChangeAspect="1" noChangeArrowheads="1"/>
          </p:cNvPicPr>
          <p:nvPr>
            <p:ph sz="half" idx="4294967295"/>
          </p:nvPr>
        </p:nvPicPr>
        <p:blipFill>
          <a:blip r:embed="rId3" cstate="print">
            <a:grayscl/>
            <a:extLst>
              <a:ext uri="{28A0092B-C50C-407E-A947-70E740481C1C}">
                <a14:useLocalDpi xmlns:a14="http://schemas.microsoft.com/office/drawing/2010/main" xmlns="" val="0"/>
              </a:ext>
            </a:extLst>
          </a:blip>
          <a:srcRect/>
          <a:stretch>
            <a:fillRect/>
          </a:stretch>
        </p:blipFill>
        <p:spPr>
          <a:xfrm>
            <a:off x="4936265" y="1734244"/>
            <a:ext cx="3848100" cy="3429000"/>
          </a:xfrm>
        </p:spPr>
      </p:pic>
    </p:spTree>
    <p:extLst>
      <p:ext uri="{BB962C8B-B14F-4D97-AF65-F5344CB8AC3E}">
        <p14:creationId xmlns:p14="http://schemas.microsoft.com/office/powerpoint/2010/main" xmlns="" val="1571013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 calcmode="lin" valueType="num">
                                      <p:cBhvr additive="base">
                                        <p:cTn id="7" dur="500" fill="hold"/>
                                        <p:tgtEl>
                                          <p:spTgt spid="1228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8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2883">
                                            <p:txEl>
                                              <p:pRg st="1" end="1"/>
                                            </p:txEl>
                                          </p:spTgt>
                                        </p:tgtEl>
                                        <p:attrNameLst>
                                          <p:attrName>style.visibility</p:attrName>
                                        </p:attrNameLst>
                                      </p:cBhvr>
                                      <p:to>
                                        <p:strVal val="visible"/>
                                      </p:to>
                                    </p:set>
                                    <p:anim calcmode="lin" valueType="num">
                                      <p:cBhvr additive="base">
                                        <p:cTn id="13" dur="500" fill="hold"/>
                                        <p:tgtEl>
                                          <p:spTgt spid="1228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228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22883">
                                            <p:txEl>
                                              <p:pRg st="2" end="2"/>
                                            </p:txEl>
                                          </p:spTgt>
                                        </p:tgtEl>
                                        <p:attrNameLst>
                                          <p:attrName>style.visibility</p:attrName>
                                        </p:attrNameLst>
                                      </p:cBhvr>
                                      <p:to>
                                        <p:strVal val="visible"/>
                                      </p:to>
                                    </p:set>
                                    <p:anim calcmode="lin" valueType="num">
                                      <p:cBhvr additive="base">
                                        <p:cTn id="19" dur="500" fill="hold"/>
                                        <p:tgtEl>
                                          <p:spTgt spid="1228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228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22883">
                                            <p:txEl>
                                              <p:pRg st="3" end="3"/>
                                            </p:txEl>
                                          </p:spTgt>
                                        </p:tgtEl>
                                        <p:attrNameLst>
                                          <p:attrName>style.visibility</p:attrName>
                                        </p:attrNameLst>
                                      </p:cBhvr>
                                      <p:to>
                                        <p:strVal val="visible"/>
                                      </p:to>
                                    </p:set>
                                    <p:anim calcmode="lin" valueType="num">
                                      <p:cBhvr additive="base">
                                        <p:cTn id="25" dur="500" fill="hold"/>
                                        <p:tgtEl>
                                          <p:spTgt spid="1228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228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122884"/>
                                        </p:tgtEl>
                                        <p:attrNameLst>
                                          <p:attrName>style.visibility</p:attrName>
                                        </p:attrNameLst>
                                      </p:cBhvr>
                                      <p:to>
                                        <p:strVal val="visible"/>
                                      </p:to>
                                    </p:set>
                                    <p:anim calcmode="lin" valueType="num">
                                      <p:cBhvr additive="base">
                                        <p:cTn id="31" dur="500" fill="hold"/>
                                        <p:tgtEl>
                                          <p:spTgt spid="122884"/>
                                        </p:tgtEl>
                                        <p:attrNameLst>
                                          <p:attrName>ppt_x</p:attrName>
                                        </p:attrNameLst>
                                      </p:cBhvr>
                                      <p:tavLst>
                                        <p:tav tm="0">
                                          <p:val>
                                            <p:strVal val="0-#ppt_w/2"/>
                                          </p:val>
                                        </p:tav>
                                        <p:tav tm="100000">
                                          <p:val>
                                            <p:strVal val="#ppt_x"/>
                                          </p:val>
                                        </p:tav>
                                      </p:tavLst>
                                    </p:anim>
                                    <p:anim calcmode="lin" valueType="num">
                                      <p:cBhvr additive="base">
                                        <p:cTn id="32" dur="500" fill="hold"/>
                                        <p:tgtEl>
                                          <p:spTgt spid="1228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685800" y="228600"/>
            <a:ext cx="7772400" cy="803787"/>
          </a:xfrm>
        </p:spPr>
        <p:txBody>
          <a:bodyPr>
            <a:noAutofit/>
          </a:bodyPr>
          <a:lstStyle/>
          <a:p>
            <a:pPr>
              <a:defRPr/>
            </a:pPr>
            <a:r>
              <a:rPr lang="en-US" sz="2900" b="1" dirty="0" smtClean="0">
                <a:effectLst>
                  <a:outerShdw blurRad="38100" dist="38100" dir="2700000" algn="tl">
                    <a:srgbClr val="C0C0C0"/>
                  </a:outerShdw>
                </a:effectLst>
                <a:latin typeface="Gill Sans MT"/>
                <a:cs typeface="Gill Sans MT"/>
              </a:rPr>
              <a:t/>
            </a:r>
            <a:br>
              <a:rPr lang="en-US" sz="2900" b="1" dirty="0" smtClean="0">
                <a:effectLst>
                  <a:outerShdw blurRad="38100" dist="38100" dir="2700000" algn="tl">
                    <a:srgbClr val="C0C0C0"/>
                  </a:outerShdw>
                </a:effectLst>
                <a:latin typeface="Gill Sans MT"/>
                <a:cs typeface="Gill Sans MT"/>
              </a:rPr>
            </a:br>
            <a:r>
              <a:rPr lang="en-US" sz="2900" b="1" dirty="0" smtClean="0">
                <a:latin typeface="Gill Sans MT"/>
                <a:cs typeface="Gill Sans MT"/>
              </a:rPr>
              <a:t>Other Driving Forces:</a:t>
            </a:r>
          </a:p>
        </p:txBody>
      </p:sp>
      <p:sp>
        <p:nvSpPr>
          <p:cNvPr id="156675" name="Rectangle 3"/>
          <p:cNvSpPr>
            <a:spLocks noGrp="1" noChangeArrowheads="1"/>
          </p:cNvSpPr>
          <p:nvPr>
            <p:ph idx="1"/>
          </p:nvPr>
        </p:nvSpPr>
        <p:spPr>
          <a:xfrm>
            <a:off x="685800" y="1032387"/>
            <a:ext cx="7772400" cy="4835013"/>
          </a:xfrm>
        </p:spPr>
        <p:txBody>
          <a:bodyPr/>
          <a:lstStyle/>
          <a:p>
            <a:pPr marL="457200" indent="-457200">
              <a:lnSpc>
                <a:spcPct val="90000"/>
              </a:lnSpc>
              <a:buFont typeface="Wingdings" charset="2"/>
              <a:buChar char="§"/>
              <a:defRPr/>
            </a:pPr>
            <a:r>
              <a:rPr lang="en-US" sz="2800" b="0" dirty="0" smtClean="0">
                <a:latin typeface="Gill Sans MT" pitchFamily="34" charset="0"/>
              </a:rPr>
              <a:t>Prompt access to primary care is a major complaint of patients in the US</a:t>
            </a:r>
          </a:p>
          <a:p>
            <a:pPr marL="457200" indent="-457200">
              <a:lnSpc>
                <a:spcPct val="90000"/>
              </a:lnSpc>
              <a:buFont typeface="Wingdings" charset="2"/>
              <a:buChar char="§"/>
              <a:defRPr/>
            </a:pPr>
            <a:r>
              <a:rPr lang="en-US" sz="2800" b="0" dirty="0" smtClean="0">
                <a:latin typeface="Gill Sans MT" pitchFamily="34" charset="0"/>
              </a:rPr>
              <a:t>Healthcare Reform</a:t>
            </a:r>
          </a:p>
          <a:p>
            <a:pPr marL="457200" indent="-457200">
              <a:buFont typeface="Wingdings" charset="2"/>
              <a:buChar char="§"/>
              <a:defRPr/>
            </a:pPr>
            <a:r>
              <a:rPr lang="en-US" sz="2800" b="0" dirty="0" smtClean="0">
                <a:latin typeface="Gill Sans MT" pitchFamily="34" charset="0"/>
              </a:rPr>
              <a:t>Ryan White specific:</a:t>
            </a:r>
          </a:p>
          <a:p>
            <a:pPr marL="914400" lvl="1" indent="-457200" eaLnBrk="1" hangingPunct="1">
              <a:buFont typeface="Wingdings" charset="2"/>
              <a:buChar char="§"/>
              <a:defRPr/>
            </a:pPr>
            <a:r>
              <a:rPr lang="en-US" sz="2400" b="0" dirty="0" smtClean="0">
                <a:latin typeface="Gill Sans MT" pitchFamily="34" charset="0"/>
              </a:rPr>
              <a:t>The impending HIV workforce crisis</a:t>
            </a:r>
          </a:p>
          <a:p>
            <a:pPr marL="1368425" lvl="2" eaLnBrk="1" hangingPunct="1">
              <a:buFont typeface="Wingdings" charset="2"/>
              <a:buChar char="§"/>
              <a:defRPr/>
            </a:pPr>
            <a:r>
              <a:rPr lang="en-US" sz="2000" dirty="0" smtClean="0">
                <a:latin typeface="Gill Sans MT" pitchFamily="34" charset="0"/>
              </a:rPr>
              <a:t>Projected shortage of trained HIV providers</a:t>
            </a:r>
          </a:p>
          <a:p>
            <a:pPr marL="1368425" lvl="2" eaLnBrk="1" hangingPunct="1">
              <a:buFont typeface="Wingdings" charset="2"/>
              <a:buChar char="§"/>
              <a:defRPr/>
            </a:pPr>
            <a:r>
              <a:rPr lang="en-US" sz="2000" dirty="0" smtClean="0">
                <a:latin typeface="Gill Sans MT" pitchFamily="34" charset="0"/>
              </a:rPr>
              <a:t>Many existing / new primary care generalists not comfortable caring for HIV</a:t>
            </a:r>
          </a:p>
          <a:p>
            <a:pPr marL="1368425" lvl="2" eaLnBrk="1" hangingPunct="1">
              <a:buFont typeface="Wingdings" charset="2"/>
              <a:buChar char="§"/>
              <a:defRPr/>
            </a:pPr>
            <a:r>
              <a:rPr lang="en-US" sz="2000" dirty="0" smtClean="0">
                <a:latin typeface="Gill Sans MT" pitchFamily="34" charset="0"/>
              </a:rPr>
              <a:t>HIV-specialists lack primary care knowledge</a:t>
            </a:r>
          </a:p>
          <a:p>
            <a:pPr marL="914400" lvl="1" indent="-457200" eaLnBrk="1" hangingPunct="1">
              <a:buFont typeface="Wingdings" charset="2"/>
              <a:buChar char="§"/>
              <a:defRPr/>
            </a:pPr>
            <a:r>
              <a:rPr lang="en-US" sz="2400" b="0" dirty="0" smtClean="0">
                <a:latin typeface="Gill Sans MT" pitchFamily="34" charset="0"/>
              </a:rPr>
              <a:t>Flat funding for HIV</a:t>
            </a:r>
          </a:p>
          <a:p>
            <a:pPr marL="914400" lvl="1" indent="-457200" eaLnBrk="1" hangingPunct="1">
              <a:buFont typeface="Wingdings" charset="2"/>
              <a:buChar char="§"/>
              <a:defRPr/>
            </a:pPr>
            <a:r>
              <a:rPr lang="en-US" sz="2400" b="0" dirty="0" smtClean="0">
                <a:latin typeface="Gill Sans MT" pitchFamily="34" charset="0"/>
              </a:rPr>
              <a:t>Ryan White re-authorization in 2013?</a:t>
            </a:r>
          </a:p>
          <a:p>
            <a:pPr marL="914400" lvl="1" indent="-457200" algn="ctr" eaLnBrk="1" hangingPunct="1">
              <a:buNone/>
              <a:defRPr/>
            </a:pPr>
            <a:endParaRPr lang="en-US" sz="1400" dirty="0" smtClean="0">
              <a:latin typeface="Gill Sans MT" pitchFamily="34" charset="0"/>
            </a:endParaRPr>
          </a:p>
          <a:p>
            <a:pPr marL="914400" lvl="1" indent="-457200" algn="ctr" eaLnBrk="1" hangingPunct="1">
              <a:buNone/>
              <a:defRPr/>
            </a:pPr>
            <a:r>
              <a:rPr lang="en-US" sz="1400" dirty="0" smtClean="0">
                <a:latin typeface="Gill Sans MT" pitchFamily="34" charset="0"/>
              </a:rPr>
              <a:t>HRSA 2010, Blumenthal 2001, Adams 2010, Fultz 2005</a:t>
            </a:r>
            <a:endParaRPr lang="en-US" sz="1400" b="0" dirty="0" smtClean="0">
              <a:latin typeface="Gill Sans MT" pitchFamily="34" charset="0"/>
            </a:endParaRPr>
          </a:p>
        </p:txBody>
      </p:sp>
    </p:spTree>
    <p:extLst>
      <p:ext uri="{BB962C8B-B14F-4D97-AF65-F5344CB8AC3E}">
        <p14:creationId xmlns:p14="http://schemas.microsoft.com/office/powerpoint/2010/main" xmlns="" val="2203264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6675">
                                            <p:txEl>
                                              <p:pRg st="1" end="1"/>
                                            </p:txEl>
                                          </p:spTgt>
                                        </p:tgtEl>
                                        <p:attrNameLst>
                                          <p:attrName>style.visibility</p:attrName>
                                        </p:attrNameLst>
                                      </p:cBhvr>
                                      <p:to>
                                        <p:strVal val="visible"/>
                                      </p:to>
                                    </p:set>
                                    <p:anim calcmode="lin" valueType="num">
                                      <p:cBhvr additive="base">
                                        <p:cTn id="13" dur="500" fill="hold"/>
                                        <p:tgtEl>
                                          <p:spTgt spid="1566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66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56675">
                                            <p:txEl>
                                              <p:pRg st="2" end="2"/>
                                            </p:txEl>
                                          </p:spTgt>
                                        </p:tgtEl>
                                        <p:attrNameLst>
                                          <p:attrName>style.visibility</p:attrName>
                                        </p:attrNameLst>
                                      </p:cBhvr>
                                      <p:to>
                                        <p:strVal val="visible"/>
                                      </p:to>
                                    </p:set>
                                    <p:anim calcmode="lin" valueType="num">
                                      <p:cBhvr additive="base">
                                        <p:cTn id="19" dur="500" fill="hold"/>
                                        <p:tgtEl>
                                          <p:spTgt spid="1566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56675">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56675">
                                            <p:txEl>
                                              <p:pRg st="3" end="3"/>
                                            </p:txEl>
                                          </p:spTgt>
                                        </p:tgtEl>
                                        <p:attrNameLst>
                                          <p:attrName>style.visibility</p:attrName>
                                        </p:attrNameLst>
                                      </p:cBhvr>
                                      <p:to>
                                        <p:strVal val="visible"/>
                                      </p:to>
                                    </p:set>
                                    <p:anim calcmode="lin" valueType="num">
                                      <p:cBhvr additive="base">
                                        <p:cTn id="23" dur="500" fill="hold"/>
                                        <p:tgtEl>
                                          <p:spTgt spid="15667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6675">
                                            <p:txEl>
                                              <p:pRg st="3" end="3"/>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6675">
                                            <p:txEl>
                                              <p:pRg st="4" end="4"/>
                                            </p:txEl>
                                          </p:spTgt>
                                        </p:tgtEl>
                                        <p:attrNameLst>
                                          <p:attrName>style.visibility</p:attrName>
                                        </p:attrNameLst>
                                      </p:cBhvr>
                                      <p:to>
                                        <p:strVal val="visible"/>
                                      </p:to>
                                    </p:set>
                                    <p:anim calcmode="lin" valueType="num">
                                      <p:cBhvr additive="base">
                                        <p:cTn id="27" dur="500" fill="hold"/>
                                        <p:tgtEl>
                                          <p:spTgt spid="15667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6675">
                                            <p:txEl>
                                              <p:pRg st="4" end="4"/>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56675">
                                            <p:txEl>
                                              <p:pRg st="5" end="5"/>
                                            </p:txEl>
                                          </p:spTgt>
                                        </p:tgtEl>
                                        <p:attrNameLst>
                                          <p:attrName>style.visibility</p:attrName>
                                        </p:attrNameLst>
                                      </p:cBhvr>
                                      <p:to>
                                        <p:strVal val="visible"/>
                                      </p:to>
                                    </p:set>
                                    <p:anim calcmode="lin" valueType="num">
                                      <p:cBhvr additive="base">
                                        <p:cTn id="31" dur="500" fill="hold"/>
                                        <p:tgtEl>
                                          <p:spTgt spid="15667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56675">
                                            <p:txEl>
                                              <p:pRg st="5" end="5"/>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56675">
                                            <p:txEl>
                                              <p:pRg st="6" end="6"/>
                                            </p:txEl>
                                          </p:spTgt>
                                        </p:tgtEl>
                                        <p:attrNameLst>
                                          <p:attrName>style.visibility</p:attrName>
                                        </p:attrNameLst>
                                      </p:cBhvr>
                                      <p:to>
                                        <p:strVal val="visible"/>
                                      </p:to>
                                    </p:set>
                                    <p:anim calcmode="lin" valueType="num">
                                      <p:cBhvr additive="base">
                                        <p:cTn id="35" dur="500" fill="hold"/>
                                        <p:tgtEl>
                                          <p:spTgt spid="15667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56675">
                                            <p:txEl>
                                              <p:pRg st="6" end="6"/>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6675">
                                            <p:txEl>
                                              <p:pRg st="7" end="7"/>
                                            </p:txEl>
                                          </p:spTgt>
                                        </p:tgtEl>
                                        <p:attrNameLst>
                                          <p:attrName>style.visibility</p:attrName>
                                        </p:attrNameLst>
                                      </p:cBhvr>
                                      <p:to>
                                        <p:strVal val="visible"/>
                                      </p:to>
                                    </p:set>
                                    <p:anim calcmode="lin" valueType="num">
                                      <p:cBhvr additive="base">
                                        <p:cTn id="39" dur="500" fill="hold"/>
                                        <p:tgtEl>
                                          <p:spTgt spid="156675">
                                            <p:txEl>
                                              <p:pRg st="7" end="7"/>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56675">
                                            <p:txEl>
                                              <p:pRg st="7" end="7"/>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56675">
                                            <p:txEl>
                                              <p:pRg st="8" end="8"/>
                                            </p:txEl>
                                          </p:spTgt>
                                        </p:tgtEl>
                                        <p:attrNameLst>
                                          <p:attrName>style.visibility</p:attrName>
                                        </p:attrNameLst>
                                      </p:cBhvr>
                                      <p:to>
                                        <p:strVal val="visible"/>
                                      </p:to>
                                    </p:set>
                                    <p:anim calcmode="lin" valueType="num">
                                      <p:cBhvr additive="base">
                                        <p:cTn id="43" dur="500" fill="hold"/>
                                        <p:tgtEl>
                                          <p:spTgt spid="156675">
                                            <p:txEl>
                                              <p:pRg st="8" end="8"/>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56675">
                                            <p:txEl>
                                              <p:pRg st="8" end="8"/>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56675">
                                            <p:txEl>
                                              <p:pRg st="10" end="10"/>
                                            </p:txEl>
                                          </p:spTgt>
                                        </p:tgtEl>
                                        <p:attrNameLst>
                                          <p:attrName>style.visibility</p:attrName>
                                        </p:attrNameLst>
                                      </p:cBhvr>
                                      <p:to>
                                        <p:strVal val="visible"/>
                                      </p:to>
                                    </p:set>
                                    <p:anim calcmode="lin" valueType="num">
                                      <p:cBhvr additive="base">
                                        <p:cTn id="47" dur="500" fill="hold"/>
                                        <p:tgtEl>
                                          <p:spTgt spid="156675">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15667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itle 1"/>
          <p:cNvSpPr>
            <a:spLocks noGrp="1"/>
          </p:cNvSpPr>
          <p:nvPr>
            <p:ph type="title"/>
          </p:nvPr>
        </p:nvSpPr>
        <p:spPr>
          <a:xfrm>
            <a:off x="457200" y="152400"/>
            <a:ext cx="5791200" cy="938981"/>
          </a:xfrm>
        </p:spPr>
        <p:txBody>
          <a:bodyPr>
            <a:normAutofit/>
          </a:bodyPr>
          <a:lstStyle/>
          <a:p>
            <a:pPr eaLnBrk="1" hangingPunct="1"/>
            <a:r>
              <a:rPr lang="en-US" sz="3600" b="1" dirty="0" smtClean="0">
                <a:latin typeface="Gill Sans MT" pitchFamily="34" charset="0"/>
              </a:rPr>
              <a:t>Driving Forces (continued)</a:t>
            </a:r>
          </a:p>
        </p:txBody>
      </p:sp>
      <p:sp>
        <p:nvSpPr>
          <p:cNvPr id="5" name="Text Placeholder 4"/>
          <p:cNvSpPr>
            <a:spLocks noGrp="1"/>
          </p:cNvSpPr>
          <p:nvPr>
            <p:ph type="body" idx="1"/>
          </p:nvPr>
        </p:nvSpPr>
        <p:spPr>
          <a:xfrm>
            <a:off x="457200" y="1209368"/>
            <a:ext cx="3819832" cy="722671"/>
          </a:xfrm>
        </p:spPr>
        <p:txBody>
          <a:bodyPr/>
          <a:lstStyle/>
          <a:p>
            <a:r>
              <a:rPr lang="en-US" sz="2000" b="1" dirty="0" smtClean="0">
                <a:solidFill>
                  <a:srgbClr val="C00000"/>
                </a:solidFill>
                <a:latin typeface="Gill Sans MT" pitchFamily="34" charset="0"/>
              </a:rPr>
              <a:t>Poor clinician / patient relationships </a:t>
            </a:r>
          </a:p>
        </p:txBody>
      </p:sp>
      <p:sp>
        <p:nvSpPr>
          <p:cNvPr id="20482" name="Content Placeholder 2"/>
          <p:cNvSpPr>
            <a:spLocks noGrp="1"/>
          </p:cNvSpPr>
          <p:nvPr>
            <p:ph sz="half" idx="2"/>
          </p:nvPr>
        </p:nvSpPr>
        <p:spPr>
          <a:xfrm>
            <a:off x="457200" y="1932039"/>
            <a:ext cx="4085303" cy="4601496"/>
          </a:xfrm>
        </p:spPr>
        <p:txBody>
          <a:bodyPr/>
          <a:lstStyle/>
          <a:p>
            <a:pPr eaLnBrk="1" hangingPunct="1">
              <a:lnSpc>
                <a:spcPct val="90000"/>
              </a:lnSpc>
              <a:defRPr/>
            </a:pPr>
            <a:r>
              <a:rPr lang="en-US" sz="2000" b="0" dirty="0" smtClean="0">
                <a:latin typeface="Gill Sans MT" pitchFamily="34" charset="0"/>
              </a:rPr>
              <a:t>73</a:t>
            </a:r>
            <a:r>
              <a:rPr lang="en-US" sz="2000" b="0" dirty="0">
                <a:latin typeface="Gill Sans MT" pitchFamily="34" charset="0"/>
              </a:rPr>
              <a:t>% of adults surveyed reported difficulty getting a prompt appointment, phone advice, or night/weekend care without going to the ER.</a:t>
            </a:r>
            <a:r>
              <a:rPr lang="en-US" b="0" dirty="0">
                <a:latin typeface="Gill Sans MT" pitchFamily="34" charset="0"/>
              </a:rPr>
              <a:t> </a:t>
            </a:r>
          </a:p>
          <a:p>
            <a:pPr algn="ctr" eaLnBrk="1" hangingPunct="1">
              <a:lnSpc>
                <a:spcPct val="90000"/>
              </a:lnSpc>
              <a:buFontTx/>
              <a:buNone/>
              <a:defRPr/>
            </a:pPr>
            <a:r>
              <a:rPr lang="en-US" sz="1100" b="0" dirty="0" smtClean="0">
                <a:latin typeface="Gill Sans MT" pitchFamily="34" charset="0"/>
              </a:rPr>
              <a:t>Public </a:t>
            </a:r>
            <a:r>
              <a:rPr lang="en-US" sz="1100" b="0" dirty="0">
                <a:latin typeface="Gill Sans MT" pitchFamily="34" charset="0"/>
              </a:rPr>
              <a:t>views on of US health system organization, Commonwealth Fund, 2008 </a:t>
            </a:r>
            <a:endParaRPr lang="en-US" sz="1100" b="0" dirty="0" smtClean="0">
              <a:latin typeface="Gill Sans MT" pitchFamily="34" charset="0"/>
            </a:endParaRPr>
          </a:p>
          <a:p>
            <a:pPr>
              <a:lnSpc>
                <a:spcPct val="90000"/>
              </a:lnSpc>
              <a:defRPr/>
            </a:pPr>
            <a:r>
              <a:rPr lang="en-US" sz="2000" b="0" dirty="0" smtClean="0">
                <a:latin typeface="Gill Sans MT" pitchFamily="34" charset="0"/>
              </a:rPr>
              <a:t>23 </a:t>
            </a:r>
            <a:r>
              <a:rPr lang="en-US" sz="2000" b="0" dirty="0">
                <a:latin typeface="Gill Sans MT" pitchFamily="34" charset="0"/>
              </a:rPr>
              <a:t>seconds: Average time before patients were interrupted when making initial statement of their problem to their </a:t>
            </a:r>
            <a:r>
              <a:rPr lang="en-US" sz="2000" b="0" dirty="0" smtClean="0">
                <a:latin typeface="Gill Sans MT" pitchFamily="34" charset="0"/>
              </a:rPr>
              <a:t>PCP</a:t>
            </a:r>
            <a:endParaRPr lang="en-US" sz="2000" b="0" dirty="0">
              <a:latin typeface="Gill Sans MT" pitchFamily="34" charset="0"/>
            </a:endParaRPr>
          </a:p>
          <a:p>
            <a:pPr algn="ctr">
              <a:lnSpc>
                <a:spcPct val="90000"/>
              </a:lnSpc>
              <a:buFontTx/>
              <a:buNone/>
              <a:defRPr/>
            </a:pPr>
            <a:r>
              <a:rPr lang="en-US" sz="1100" b="0" dirty="0" smtClean="0">
                <a:latin typeface="Gill Sans MT" pitchFamily="34" charset="0"/>
              </a:rPr>
              <a:t>Marvel </a:t>
            </a:r>
            <a:r>
              <a:rPr lang="en-US" sz="1100" b="0" dirty="0">
                <a:latin typeface="Gill Sans MT" pitchFamily="34" charset="0"/>
              </a:rPr>
              <a:t>et al.  JAMA 1999;281:283</a:t>
            </a:r>
          </a:p>
          <a:p>
            <a:pPr>
              <a:lnSpc>
                <a:spcPct val="90000"/>
              </a:lnSpc>
              <a:defRPr/>
            </a:pPr>
            <a:r>
              <a:rPr lang="en-US" sz="2000" b="0" dirty="0" smtClean="0">
                <a:latin typeface="Gill Sans MT" pitchFamily="34" charset="0"/>
              </a:rPr>
              <a:t>50% of patients leave the office visit without understanding what their physician said. </a:t>
            </a:r>
          </a:p>
          <a:p>
            <a:pPr algn="ctr">
              <a:lnSpc>
                <a:spcPct val="90000"/>
              </a:lnSpc>
              <a:buFontTx/>
              <a:buNone/>
              <a:defRPr/>
            </a:pPr>
            <a:r>
              <a:rPr lang="en-US" sz="1100" b="0" dirty="0" smtClean="0">
                <a:latin typeface="Gill Sans MT" pitchFamily="34" charset="0"/>
              </a:rPr>
              <a:t>Schillinger et al. Arch Intern Med 2003;163:83</a:t>
            </a:r>
          </a:p>
          <a:p>
            <a:pPr>
              <a:lnSpc>
                <a:spcPct val="90000"/>
              </a:lnSpc>
              <a:buFontTx/>
              <a:buNone/>
              <a:defRPr/>
            </a:pPr>
            <a:endParaRPr lang="en-US" sz="1600" b="0" dirty="0">
              <a:latin typeface="Gill Sans MT" pitchFamily="34" charset="0"/>
            </a:endParaRPr>
          </a:p>
        </p:txBody>
      </p:sp>
      <p:sp>
        <p:nvSpPr>
          <p:cNvPr id="6" name="Text Placeholder 5"/>
          <p:cNvSpPr>
            <a:spLocks noGrp="1"/>
          </p:cNvSpPr>
          <p:nvPr>
            <p:ph type="body" sz="quarter" idx="3"/>
          </p:nvPr>
        </p:nvSpPr>
        <p:spPr>
          <a:xfrm>
            <a:off x="4837471" y="1327355"/>
            <a:ext cx="3547577" cy="604684"/>
          </a:xfrm>
        </p:spPr>
        <p:txBody>
          <a:bodyPr/>
          <a:lstStyle/>
          <a:p>
            <a:r>
              <a:rPr lang="en-US" sz="2000" b="1" dirty="0">
                <a:solidFill>
                  <a:srgbClr val="C00000"/>
                </a:solidFill>
                <a:latin typeface="Gill Sans MT" pitchFamily="34" charset="0"/>
              </a:rPr>
              <a:t>Inconsistent quality</a:t>
            </a:r>
            <a:endParaRPr lang="en-US" sz="2000" dirty="0">
              <a:solidFill>
                <a:srgbClr val="C00000"/>
              </a:solidFill>
            </a:endParaRPr>
          </a:p>
        </p:txBody>
      </p:sp>
      <p:sp>
        <p:nvSpPr>
          <p:cNvPr id="7" name="Content Placeholder 6"/>
          <p:cNvSpPr>
            <a:spLocks noGrp="1"/>
          </p:cNvSpPr>
          <p:nvPr>
            <p:ph sz="quarter" idx="4"/>
          </p:nvPr>
        </p:nvSpPr>
        <p:spPr>
          <a:xfrm>
            <a:off x="4779411" y="1932039"/>
            <a:ext cx="3907389" cy="4789435"/>
          </a:xfrm>
        </p:spPr>
        <p:txBody>
          <a:bodyPr/>
          <a:lstStyle/>
          <a:p>
            <a:pPr marL="457200" indent="-457200" eaLnBrk="1" hangingPunct="1">
              <a:lnSpc>
                <a:spcPct val="90000"/>
              </a:lnSpc>
              <a:defRPr/>
            </a:pPr>
            <a:r>
              <a:rPr lang="en-US" sz="2000" b="0" dirty="0" smtClean="0">
                <a:latin typeface="Gill Sans MT" pitchFamily="34" charset="0"/>
              </a:rPr>
              <a:t>What percent of people in the US have poorly controlled</a:t>
            </a:r>
          </a:p>
          <a:p>
            <a:pPr marL="225425" eaLnBrk="1" hangingPunct="1">
              <a:buFont typeface="Wingdings" charset="2"/>
              <a:buChar char="§"/>
              <a:defRPr/>
            </a:pPr>
            <a:r>
              <a:rPr lang="en-US" sz="2000" dirty="0" smtClean="0">
                <a:latin typeface="Gill Sans MT" pitchFamily="34" charset="0"/>
              </a:rPr>
              <a:t>Hypertension?</a:t>
            </a:r>
          </a:p>
          <a:p>
            <a:pPr marL="225425" eaLnBrk="1" hangingPunct="1">
              <a:buFont typeface="Wingdings" charset="2"/>
              <a:buChar char="§"/>
              <a:defRPr/>
            </a:pPr>
            <a:r>
              <a:rPr lang="en-US" sz="2000" dirty="0" smtClean="0">
                <a:latin typeface="Gill Sans MT" pitchFamily="34" charset="0"/>
              </a:rPr>
              <a:t>Diabetes</a:t>
            </a:r>
            <a:r>
              <a:rPr lang="en-US" sz="2000" b="0" dirty="0" smtClean="0">
                <a:latin typeface="Gill Sans MT" pitchFamily="34" charset="0"/>
              </a:rPr>
              <a:t>?                            </a:t>
            </a:r>
          </a:p>
          <a:p>
            <a:pPr marL="225425" eaLnBrk="1" hangingPunct="1">
              <a:buFont typeface="Wingdings" charset="2"/>
              <a:buChar char="§"/>
              <a:defRPr/>
            </a:pPr>
            <a:r>
              <a:rPr lang="en-US" sz="2000" dirty="0" smtClean="0">
                <a:latin typeface="Gill Sans MT" pitchFamily="34" charset="0"/>
              </a:rPr>
              <a:t>Cholesterol? </a:t>
            </a:r>
            <a:r>
              <a:rPr lang="en-US" sz="2000" b="0" dirty="0" smtClean="0">
                <a:latin typeface="Gill Sans MT" pitchFamily="34" charset="0"/>
              </a:rPr>
              <a:t>     </a:t>
            </a:r>
            <a:endParaRPr lang="en-US" sz="2000" b="0" i="1" dirty="0" smtClean="0">
              <a:latin typeface="Gill Sans MT" pitchFamily="34" charset="0"/>
            </a:endParaRPr>
          </a:p>
          <a:p>
            <a:pPr eaLnBrk="1" hangingPunct="1">
              <a:defRPr/>
            </a:pPr>
            <a:r>
              <a:rPr lang="en-US" sz="2000" b="0" i="1" dirty="0" smtClean="0">
                <a:latin typeface="Gill Sans MT" pitchFamily="34" charset="0"/>
              </a:rPr>
              <a:t>50% of people with hypertension,  80% of people with high cholesterol,                             43% of people with diabetes are poorly controlled.</a:t>
            </a:r>
          </a:p>
          <a:p>
            <a:pPr marL="0" indent="0" eaLnBrk="1" hangingPunct="1">
              <a:buFontTx/>
              <a:buNone/>
              <a:defRPr/>
            </a:pPr>
            <a:endParaRPr lang="en-US" sz="1100" b="0" dirty="0" smtClean="0">
              <a:latin typeface="Gill Sans MT" pitchFamily="34" charset="0"/>
            </a:endParaRPr>
          </a:p>
          <a:p>
            <a:pPr marL="0" indent="0" eaLnBrk="1" hangingPunct="1">
              <a:buFontTx/>
              <a:buNone/>
              <a:defRPr/>
            </a:pPr>
            <a:r>
              <a:rPr lang="en-US" sz="1100" b="0" dirty="0" smtClean="0">
                <a:latin typeface="Gill Sans MT" pitchFamily="34" charset="0"/>
              </a:rPr>
              <a:t>Egan et al. JAMA 2010; 303(20):2043-2050, Ford, Internat</a:t>
            </a:r>
            <a:r>
              <a:rPr lang="en-US" altLang="ja-JP" sz="1100" b="0" dirty="0" smtClean="0">
                <a:latin typeface="Gill Sans MT" pitchFamily="34" charset="0"/>
              </a:rPr>
              <a:t>’l J Cardiol 2010;140:226,  Cheung et al. Am J Med 2009;122:443</a:t>
            </a:r>
          </a:p>
          <a:p>
            <a:endParaRPr lang="en-US" dirty="0"/>
          </a:p>
        </p:txBody>
      </p:sp>
      <p:sp>
        <p:nvSpPr>
          <p:cNvPr id="9219" name="Slide Number Placeholder 3"/>
          <p:cNvSpPr txBox="1">
            <a:spLocks noGrp="1"/>
          </p:cNvSpPr>
          <p:nvPr/>
        </p:nvSpPr>
        <p:spPr bwMode="auto">
          <a:xfrm>
            <a:off x="6553200" y="6356350"/>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Arial" pitchFamily="34" charset="0"/>
                <a:ea typeface="ＭＳ Ｐゴシック" charset="-128"/>
              </a:defRPr>
            </a:lvl1pPr>
            <a:lvl2pPr marL="742950" indent="-285750">
              <a:defRPr sz="2400">
                <a:solidFill>
                  <a:schemeClr val="tx1"/>
                </a:solidFill>
                <a:latin typeface="Arial" pitchFamily="34" charset="0"/>
                <a:ea typeface="ＭＳ Ｐゴシック" charset="-128"/>
              </a:defRPr>
            </a:lvl2pPr>
            <a:lvl3pPr marL="1143000" indent="-228600">
              <a:defRPr sz="2400">
                <a:solidFill>
                  <a:schemeClr val="tx1"/>
                </a:solidFill>
                <a:latin typeface="Arial" pitchFamily="34" charset="0"/>
                <a:ea typeface="ＭＳ Ｐゴシック" charset="-128"/>
              </a:defRPr>
            </a:lvl3pPr>
            <a:lvl4pPr marL="1600200" indent="-228600">
              <a:defRPr sz="2400">
                <a:solidFill>
                  <a:schemeClr val="tx1"/>
                </a:solidFill>
                <a:latin typeface="Arial" pitchFamily="34" charset="0"/>
                <a:ea typeface="ＭＳ Ｐゴシック" charset="-128"/>
              </a:defRPr>
            </a:lvl4pPr>
            <a:lvl5pPr marL="2057400" indent="-228600">
              <a:defRPr sz="2400">
                <a:solidFill>
                  <a:schemeClr val="tx1"/>
                </a:solidFill>
                <a:latin typeface="Arial" pitchFamily="34" charset="0"/>
                <a:ea typeface="ＭＳ Ｐゴシック"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charset="-128"/>
              </a:defRPr>
            </a:lvl9pPr>
          </a:lstStyle>
          <a:p>
            <a:pPr algn="r" eaLnBrk="1" hangingPunct="1"/>
            <a:fld id="{31D5DFA3-E8AA-4F2B-8160-0B119B7F0200}" type="slidenum">
              <a:rPr lang="en-US" sz="1200">
                <a:solidFill>
                  <a:srgbClr val="898989"/>
                </a:solidFill>
                <a:latin typeface="Calibri" pitchFamily="34" charset="0"/>
              </a:rPr>
              <a:pPr algn="r" eaLnBrk="1" hangingPunct="1"/>
              <a:t>12</a:t>
            </a:fld>
            <a:endParaRPr lang="en-US" sz="1200" dirty="0">
              <a:solidFill>
                <a:srgbClr val="898989"/>
              </a:solidFill>
              <a:latin typeface="Calibri" pitchFamily="34" charset="0"/>
            </a:endParaRPr>
          </a:p>
        </p:txBody>
      </p:sp>
      <p:sp>
        <p:nvSpPr>
          <p:cNvPr id="10" name="Rectangle 9"/>
          <p:cNvSpPr/>
          <p:nvPr/>
        </p:nvSpPr>
        <p:spPr>
          <a:xfrm rot="20415593">
            <a:off x="6553274" y="2855818"/>
            <a:ext cx="2297136" cy="400110"/>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25%, 50%, 75%?</a:t>
            </a:r>
            <a:endParaRPr lang="en-US" sz="2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xmlns="" val="41452806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Text Box 4"/>
          <p:cNvSpPr txBox="1">
            <a:spLocks noChangeArrowheads="1"/>
          </p:cNvSpPr>
          <p:nvPr/>
        </p:nvSpPr>
        <p:spPr bwMode="auto">
          <a:xfrm>
            <a:off x="1905000" y="3003550"/>
            <a:ext cx="388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3600" dirty="0" smtClean="0">
                <a:latin typeface="Gill Sans MT" pitchFamily="34" charset="0"/>
              </a:rPr>
              <a:t>First </a:t>
            </a:r>
            <a:r>
              <a:rPr lang="en-US" sz="3600" dirty="0">
                <a:latin typeface="Gill Sans MT" pitchFamily="34" charset="0"/>
              </a:rPr>
              <a:t>Contact</a:t>
            </a:r>
            <a:endParaRPr lang="en-US" dirty="0">
              <a:latin typeface="Gill Sans MT" pitchFamily="34" charset="0"/>
            </a:endParaRPr>
          </a:p>
        </p:txBody>
      </p:sp>
      <p:sp>
        <p:nvSpPr>
          <p:cNvPr id="74757" name="Text Box 5"/>
          <p:cNvSpPr txBox="1">
            <a:spLocks noChangeArrowheads="1"/>
          </p:cNvSpPr>
          <p:nvPr/>
        </p:nvSpPr>
        <p:spPr bwMode="auto">
          <a:xfrm>
            <a:off x="1882775" y="3624263"/>
            <a:ext cx="388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3600" dirty="0">
                <a:latin typeface="Gill Sans MT" pitchFamily="34" charset="0"/>
              </a:rPr>
              <a:t>Comprehensive</a:t>
            </a:r>
            <a:endParaRPr lang="en-US" dirty="0">
              <a:latin typeface="Gill Sans MT" pitchFamily="34" charset="0"/>
            </a:endParaRPr>
          </a:p>
        </p:txBody>
      </p:sp>
      <p:sp>
        <p:nvSpPr>
          <p:cNvPr id="74758" name="Text Box 6"/>
          <p:cNvSpPr txBox="1">
            <a:spLocks noChangeArrowheads="1"/>
          </p:cNvSpPr>
          <p:nvPr/>
        </p:nvSpPr>
        <p:spPr bwMode="auto">
          <a:xfrm>
            <a:off x="1882775" y="4311650"/>
            <a:ext cx="388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3600" dirty="0">
                <a:latin typeface="Gill Sans MT" pitchFamily="34" charset="0"/>
              </a:rPr>
              <a:t>Continuity</a:t>
            </a:r>
            <a:endParaRPr lang="en-US" dirty="0">
              <a:latin typeface="Gill Sans MT" pitchFamily="34" charset="0"/>
            </a:endParaRPr>
          </a:p>
        </p:txBody>
      </p:sp>
      <p:sp>
        <p:nvSpPr>
          <p:cNvPr id="74759" name="Text Box 7"/>
          <p:cNvSpPr txBox="1">
            <a:spLocks noChangeArrowheads="1"/>
          </p:cNvSpPr>
          <p:nvPr/>
        </p:nvSpPr>
        <p:spPr bwMode="auto">
          <a:xfrm>
            <a:off x="1882775" y="4953000"/>
            <a:ext cx="38862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3600" dirty="0">
                <a:latin typeface="Gill Sans MT" pitchFamily="34" charset="0"/>
              </a:rPr>
              <a:t>Coordination</a:t>
            </a:r>
            <a:endParaRPr lang="en-US" dirty="0">
              <a:latin typeface="Gill Sans MT" pitchFamily="34" charset="0"/>
            </a:endParaRPr>
          </a:p>
        </p:txBody>
      </p:sp>
      <p:sp>
        <p:nvSpPr>
          <p:cNvPr id="4102" name="Rectangle 2"/>
          <p:cNvSpPr txBox="1">
            <a:spLocks noChangeArrowheads="1"/>
          </p:cNvSpPr>
          <p:nvPr/>
        </p:nvSpPr>
        <p:spPr bwMode="auto">
          <a:xfrm>
            <a:off x="533400" y="1219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r>
              <a:rPr lang="en-US" sz="4000" b="1" dirty="0">
                <a:solidFill>
                  <a:schemeClr val="tx2"/>
                </a:solidFill>
                <a:latin typeface="Gill Sans MT" pitchFamily="34" charset="0"/>
              </a:rPr>
              <a:t>A Functional Definition of </a:t>
            </a:r>
          </a:p>
          <a:p>
            <a:r>
              <a:rPr lang="en-US" sz="4000" b="1" dirty="0">
                <a:solidFill>
                  <a:schemeClr val="tx2"/>
                </a:solidFill>
                <a:latin typeface="Gill Sans MT" pitchFamily="34" charset="0"/>
              </a:rPr>
              <a:t>Primary Care:</a:t>
            </a:r>
          </a:p>
          <a:p>
            <a:pPr algn="ctr"/>
            <a:r>
              <a:rPr lang="en-US" sz="4000" i="1" dirty="0">
                <a:solidFill>
                  <a:schemeClr val="tx2"/>
                </a:solidFill>
                <a:latin typeface="Gill Sans MT" pitchFamily="34" charset="0"/>
              </a:rPr>
              <a:t>Barbara Starfield Framework</a:t>
            </a:r>
          </a:p>
        </p:txBody>
      </p:sp>
    </p:spTree>
    <p:extLst>
      <p:ext uri="{BB962C8B-B14F-4D97-AF65-F5344CB8AC3E}">
        <p14:creationId xmlns:p14="http://schemas.microsoft.com/office/powerpoint/2010/main" xmlns="" val="9016917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grpId="0" nodeType="clickEffect">
                                  <p:stCondLst>
                                    <p:cond delay="0"/>
                                  </p:stCondLst>
                                  <p:childTnLst>
                                    <p:set>
                                      <p:cBhvr>
                                        <p:cTn id="6" dur="1" fill="hold">
                                          <p:stCondLst>
                                            <p:cond delay="0"/>
                                          </p:stCondLst>
                                        </p:cTn>
                                        <p:tgtEl>
                                          <p:spTgt spid="74756"/>
                                        </p:tgtEl>
                                        <p:attrNameLst>
                                          <p:attrName>style.visibility</p:attrName>
                                        </p:attrNameLst>
                                      </p:cBhvr>
                                      <p:to>
                                        <p:strVal val="visible"/>
                                      </p:to>
                                    </p:set>
                                    <p:anim calcmode="lin" valueType="num">
                                      <p:cBhvr>
                                        <p:cTn id="7" dur="500" fill="hold"/>
                                        <p:tgtEl>
                                          <p:spTgt spid="74756"/>
                                        </p:tgtEl>
                                        <p:attrNameLst>
                                          <p:attrName>ppt_x</p:attrName>
                                        </p:attrNameLst>
                                      </p:cBhvr>
                                      <p:tavLst>
                                        <p:tav tm="0">
                                          <p:val>
                                            <p:strVal val="#ppt_x+#ppt_w/2"/>
                                          </p:val>
                                        </p:tav>
                                        <p:tav tm="100000">
                                          <p:val>
                                            <p:strVal val="#ppt_x"/>
                                          </p:val>
                                        </p:tav>
                                      </p:tavLst>
                                    </p:anim>
                                    <p:anim calcmode="lin" valueType="num">
                                      <p:cBhvr>
                                        <p:cTn id="8" dur="500" fill="hold"/>
                                        <p:tgtEl>
                                          <p:spTgt spid="74756"/>
                                        </p:tgtEl>
                                        <p:attrNameLst>
                                          <p:attrName>ppt_y</p:attrName>
                                        </p:attrNameLst>
                                      </p:cBhvr>
                                      <p:tavLst>
                                        <p:tav tm="0">
                                          <p:val>
                                            <p:strVal val="#ppt_y"/>
                                          </p:val>
                                        </p:tav>
                                        <p:tav tm="100000">
                                          <p:val>
                                            <p:strVal val="#ppt_y"/>
                                          </p:val>
                                        </p:tav>
                                      </p:tavLst>
                                    </p:anim>
                                    <p:anim calcmode="lin" valueType="num">
                                      <p:cBhvr>
                                        <p:cTn id="9" dur="500" fill="hold"/>
                                        <p:tgtEl>
                                          <p:spTgt spid="74756"/>
                                        </p:tgtEl>
                                        <p:attrNameLst>
                                          <p:attrName>ppt_w</p:attrName>
                                        </p:attrNameLst>
                                      </p:cBhvr>
                                      <p:tavLst>
                                        <p:tav tm="0">
                                          <p:val>
                                            <p:fltVal val="0"/>
                                          </p:val>
                                        </p:tav>
                                        <p:tav tm="100000">
                                          <p:val>
                                            <p:strVal val="#ppt_w"/>
                                          </p:val>
                                        </p:tav>
                                      </p:tavLst>
                                    </p:anim>
                                    <p:anim calcmode="lin" valueType="num">
                                      <p:cBhvr>
                                        <p:cTn id="10" dur="500" fill="hold"/>
                                        <p:tgtEl>
                                          <p:spTgt spid="74756"/>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2" fill="hold" grpId="0" nodeType="clickEffect">
                                  <p:stCondLst>
                                    <p:cond delay="0"/>
                                  </p:stCondLst>
                                  <p:childTnLst>
                                    <p:set>
                                      <p:cBhvr>
                                        <p:cTn id="14" dur="1" fill="hold">
                                          <p:stCondLst>
                                            <p:cond delay="0"/>
                                          </p:stCondLst>
                                        </p:cTn>
                                        <p:tgtEl>
                                          <p:spTgt spid="74757"/>
                                        </p:tgtEl>
                                        <p:attrNameLst>
                                          <p:attrName>style.visibility</p:attrName>
                                        </p:attrNameLst>
                                      </p:cBhvr>
                                      <p:to>
                                        <p:strVal val="visible"/>
                                      </p:to>
                                    </p:set>
                                    <p:anim calcmode="lin" valueType="num">
                                      <p:cBhvr>
                                        <p:cTn id="15" dur="500" fill="hold"/>
                                        <p:tgtEl>
                                          <p:spTgt spid="74757"/>
                                        </p:tgtEl>
                                        <p:attrNameLst>
                                          <p:attrName>ppt_x</p:attrName>
                                        </p:attrNameLst>
                                      </p:cBhvr>
                                      <p:tavLst>
                                        <p:tav tm="0">
                                          <p:val>
                                            <p:strVal val="#ppt_x+#ppt_w/2"/>
                                          </p:val>
                                        </p:tav>
                                        <p:tav tm="100000">
                                          <p:val>
                                            <p:strVal val="#ppt_x"/>
                                          </p:val>
                                        </p:tav>
                                      </p:tavLst>
                                    </p:anim>
                                    <p:anim calcmode="lin" valueType="num">
                                      <p:cBhvr>
                                        <p:cTn id="16" dur="500" fill="hold"/>
                                        <p:tgtEl>
                                          <p:spTgt spid="74757"/>
                                        </p:tgtEl>
                                        <p:attrNameLst>
                                          <p:attrName>ppt_y</p:attrName>
                                        </p:attrNameLst>
                                      </p:cBhvr>
                                      <p:tavLst>
                                        <p:tav tm="0">
                                          <p:val>
                                            <p:strVal val="#ppt_y"/>
                                          </p:val>
                                        </p:tav>
                                        <p:tav tm="100000">
                                          <p:val>
                                            <p:strVal val="#ppt_y"/>
                                          </p:val>
                                        </p:tav>
                                      </p:tavLst>
                                    </p:anim>
                                    <p:anim calcmode="lin" valueType="num">
                                      <p:cBhvr>
                                        <p:cTn id="17" dur="500" fill="hold"/>
                                        <p:tgtEl>
                                          <p:spTgt spid="74757"/>
                                        </p:tgtEl>
                                        <p:attrNameLst>
                                          <p:attrName>ppt_w</p:attrName>
                                        </p:attrNameLst>
                                      </p:cBhvr>
                                      <p:tavLst>
                                        <p:tav tm="0">
                                          <p:val>
                                            <p:fltVal val="0"/>
                                          </p:val>
                                        </p:tav>
                                        <p:tav tm="100000">
                                          <p:val>
                                            <p:strVal val="#ppt_w"/>
                                          </p:val>
                                        </p:tav>
                                      </p:tavLst>
                                    </p:anim>
                                    <p:anim calcmode="lin" valueType="num">
                                      <p:cBhvr>
                                        <p:cTn id="18" dur="500" fill="hold"/>
                                        <p:tgtEl>
                                          <p:spTgt spid="74757"/>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2" fill="hold" grpId="0" nodeType="clickEffect">
                                  <p:stCondLst>
                                    <p:cond delay="0"/>
                                  </p:stCondLst>
                                  <p:childTnLst>
                                    <p:set>
                                      <p:cBhvr>
                                        <p:cTn id="22" dur="1" fill="hold">
                                          <p:stCondLst>
                                            <p:cond delay="0"/>
                                          </p:stCondLst>
                                        </p:cTn>
                                        <p:tgtEl>
                                          <p:spTgt spid="74758"/>
                                        </p:tgtEl>
                                        <p:attrNameLst>
                                          <p:attrName>style.visibility</p:attrName>
                                        </p:attrNameLst>
                                      </p:cBhvr>
                                      <p:to>
                                        <p:strVal val="visible"/>
                                      </p:to>
                                    </p:set>
                                    <p:anim calcmode="lin" valueType="num">
                                      <p:cBhvr>
                                        <p:cTn id="23" dur="500" fill="hold"/>
                                        <p:tgtEl>
                                          <p:spTgt spid="74758"/>
                                        </p:tgtEl>
                                        <p:attrNameLst>
                                          <p:attrName>ppt_x</p:attrName>
                                        </p:attrNameLst>
                                      </p:cBhvr>
                                      <p:tavLst>
                                        <p:tav tm="0">
                                          <p:val>
                                            <p:strVal val="#ppt_x+#ppt_w/2"/>
                                          </p:val>
                                        </p:tav>
                                        <p:tav tm="100000">
                                          <p:val>
                                            <p:strVal val="#ppt_x"/>
                                          </p:val>
                                        </p:tav>
                                      </p:tavLst>
                                    </p:anim>
                                    <p:anim calcmode="lin" valueType="num">
                                      <p:cBhvr>
                                        <p:cTn id="24" dur="500" fill="hold"/>
                                        <p:tgtEl>
                                          <p:spTgt spid="74758"/>
                                        </p:tgtEl>
                                        <p:attrNameLst>
                                          <p:attrName>ppt_y</p:attrName>
                                        </p:attrNameLst>
                                      </p:cBhvr>
                                      <p:tavLst>
                                        <p:tav tm="0">
                                          <p:val>
                                            <p:strVal val="#ppt_y"/>
                                          </p:val>
                                        </p:tav>
                                        <p:tav tm="100000">
                                          <p:val>
                                            <p:strVal val="#ppt_y"/>
                                          </p:val>
                                        </p:tav>
                                      </p:tavLst>
                                    </p:anim>
                                    <p:anim calcmode="lin" valueType="num">
                                      <p:cBhvr>
                                        <p:cTn id="25" dur="500" fill="hold"/>
                                        <p:tgtEl>
                                          <p:spTgt spid="74758"/>
                                        </p:tgtEl>
                                        <p:attrNameLst>
                                          <p:attrName>ppt_w</p:attrName>
                                        </p:attrNameLst>
                                      </p:cBhvr>
                                      <p:tavLst>
                                        <p:tav tm="0">
                                          <p:val>
                                            <p:fltVal val="0"/>
                                          </p:val>
                                        </p:tav>
                                        <p:tav tm="100000">
                                          <p:val>
                                            <p:strVal val="#ppt_w"/>
                                          </p:val>
                                        </p:tav>
                                      </p:tavLst>
                                    </p:anim>
                                    <p:anim calcmode="lin" valueType="num">
                                      <p:cBhvr>
                                        <p:cTn id="26" dur="500" fill="hold"/>
                                        <p:tgtEl>
                                          <p:spTgt spid="74758"/>
                                        </p:tgtEl>
                                        <p:attrNameLst>
                                          <p:attrName>ppt_h</p:attrName>
                                        </p:attrNameLst>
                                      </p:cBhvr>
                                      <p:tavLst>
                                        <p:tav tm="0">
                                          <p:val>
                                            <p:strVal val="#ppt_h"/>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7" presetClass="entr" presetSubtype="2" fill="hold" grpId="0" nodeType="clickEffect">
                                  <p:stCondLst>
                                    <p:cond delay="0"/>
                                  </p:stCondLst>
                                  <p:childTnLst>
                                    <p:set>
                                      <p:cBhvr>
                                        <p:cTn id="30" dur="1" fill="hold">
                                          <p:stCondLst>
                                            <p:cond delay="0"/>
                                          </p:stCondLst>
                                        </p:cTn>
                                        <p:tgtEl>
                                          <p:spTgt spid="74759"/>
                                        </p:tgtEl>
                                        <p:attrNameLst>
                                          <p:attrName>style.visibility</p:attrName>
                                        </p:attrNameLst>
                                      </p:cBhvr>
                                      <p:to>
                                        <p:strVal val="visible"/>
                                      </p:to>
                                    </p:set>
                                    <p:anim calcmode="lin" valueType="num">
                                      <p:cBhvr>
                                        <p:cTn id="31" dur="500" fill="hold"/>
                                        <p:tgtEl>
                                          <p:spTgt spid="74759"/>
                                        </p:tgtEl>
                                        <p:attrNameLst>
                                          <p:attrName>ppt_x</p:attrName>
                                        </p:attrNameLst>
                                      </p:cBhvr>
                                      <p:tavLst>
                                        <p:tav tm="0">
                                          <p:val>
                                            <p:strVal val="#ppt_x+#ppt_w/2"/>
                                          </p:val>
                                        </p:tav>
                                        <p:tav tm="100000">
                                          <p:val>
                                            <p:strVal val="#ppt_x"/>
                                          </p:val>
                                        </p:tav>
                                      </p:tavLst>
                                    </p:anim>
                                    <p:anim calcmode="lin" valueType="num">
                                      <p:cBhvr>
                                        <p:cTn id="32" dur="500" fill="hold"/>
                                        <p:tgtEl>
                                          <p:spTgt spid="74759"/>
                                        </p:tgtEl>
                                        <p:attrNameLst>
                                          <p:attrName>ppt_y</p:attrName>
                                        </p:attrNameLst>
                                      </p:cBhvr>
                                      <p:tavLst>
                                        <p:tav tm="0">
                                          <p:val>
                                            <p:strVal val="#ppt_y"/>
                                          </p:val>
                                        </p:tav>
                                        <p:tav tm="100000">
                                          <p:val>
                                            <p:strVal val="#ppt_y"/>
                                          </p:val>
                                        </p:tav>
                                      </p:tavLst>
                                    </p:anim>
                                    <p:anim calcmode="lin" valueType="num">
                                      <p:cBhvr>
                                        <p:cTn id="33" dur="500" fill="hold"/>
                                        <p:tgtEl>
                                          <p:spTgt spid="74759"/>
                                        </p:tgtEl>
                                        <p:attrNameLst>
                                          <p:attrName>ppt_w</p:attrName>
                                        </p:attrNameLst>
                                      </p:cBhvr>
                                      <p:tavLst>
                                        <p:tav tm="0">
                                          <p:val>
                                            <p:fltVal val="0"/>
                                          </p:val>
                                        </p:tav>
                                        <p:tav tm="100000">
                                          <p:val>
                                            <p:strVal val="#ppt_w"/>
                                          </p:val>
                                        </p:tav>
                                      </p:tavLst>
                                    </p:anim>
                                    <p:anim calcmode="lin" valueType="num">
                                      <p:cBhvr>
                                        <p:cTn id="34" dur="500" fill="hold"/>
                                        <p:tgtEl>
                                          <p:spTgt spid="747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6" grpId="0" autoUpdateAnimBg="0"/>
      <p:bldP spid="74757" grpId="0" autoUpdateAnimBg="0"/>
      <p:bldP spid="74758" grpId="0" autoUpdateAnimBg="0"/>
      <p:bldP spid="74759"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52400"/>
            <a:ext cx="8106608" cy="1371600"/>
          </a:xfrm>
        </p:spPr>
        <p:txBody>
          <a:bodyPr>
            <a:normAutofit/>
          </a:bodyPr>
          <a:lstStyle/>
          <a:p>
            <a:r>
              <a:rPr lang="en-US" b="1" dirty="0" smtClean="0">
                <a:latin typeface="Gill Sans MT" pitchFamily="34" charset="0"/>
              </a:rPr>
              <a:t>The Value of Primary Care:</a:t>
            </a:r>
            <a:br>
              <a:rPr lang="en-US" b="1" dirty="0" smtClean="0">
                <a:latin typeface="Gill Sans MT" pitchFamily="34" charset="0"/>
              </a:rPr>
            </a:br>
            <a:r>
              <a:rPr lang="en-US" sz="3100" b="1" dirty="0" smtClean="0">
                <a:latin typeface="Gill Sans MT" pitchFamily="34" charset="0"/>
              </a:rPr>
              <a:t>(Just As True for Patients with HIV Infection)</a:t>
            </a:r>
          </a:p>
        </p:txBody>
      </p:sp>
      <p:sp>
        <p:nvSpPr>
          <p:cNvPr id="31747" name="Content Placeholder 2"/>
          <p:cNvSpPr>
            <a:spLocks noGrp="1"/>
          </p:cNvSpPr>
          <p:nvPr>
            <p:ph idx="1"/>
          </p:nvPr>
        </p:nvSpPr>
        <p:spPr/>
        <p:txBody>
          <a:bodyPr/>
          <a:lstStyle/>
          <a:p>
            <a:pPr marL="342900" indent="-342900">
              <a:buFont typeface="Wingdings" charset="2"/>
              <a:buChar char="§"/>
            </a:pPr>
            <a:r>
              <a:rPr lang="en-US" sz="2600" dirty="0" smtClean="0">
                <a:latin typeface="Gill Sans MT" pitchFamily="34" charset="0"/>
              </a:rPr>
              <a:t>Accessible</a:t>
            </a:r>
          </a:p>
          <a:p>
            <a:pPr marL="342900" indent="-342900">
              <a:buFont typeface="Wingdings" charset="2"/>
              <a:buChar char="§"/>
            </a:pPr>
            <a:r>
              <a:rPr lang="en-US" sz="2600" dirty="0" smtClean="0">
                <a:latin typeface="Gill Sans MT" pitchFamily="34" charset="0"/>
              </a:rPr>
              <a:t>Comprehensive</a:t>
            </a:r>
          </a:p>
          <a:p>
            <a:pPr lvl="1">
              <a:buFont typeface="Wingdings" charset="2"/>
              <a:buChar char="§"/>
            </a:pPr>
            <a:r>
              <a:rPr lang="en-US" sz="2600" dirty="0" smtClean="0">
                <a:latin typeface="Gill Sans MT" pitchFamily="34" charset="0"/>
              </a:rPr>
              <a:t>Co-morbidity</a:t>
            </a:r>
          </a:p>
          <a:p>
            <a:pPr lvl="1">
              <a:buFont typeface="Wingdings" charset="2"/>
              <a:buChar char="§"/>
            </a:pPr>
            <a:r>
              <a:rPr lang="en-US" sz="2600" dirty="0" smtClean="0">
                <a:latin typeface="Gill Sans MT" pitchFamily="34" charset="0"/>
              </a:rPr>
              <a:t>Preventive, chronic, urgent, psychosocial care</a:t>
            </a:r>
          </a:p>
          <a:p>
            <a:pPr marL="342900" indent="-342900">
              <a:lnSpc>
                <a:spcPct val="140000"/>
              </a:lnSpc>
              <a:buFont typeface="Wingdings" charset="2"/>
              <a:buChar char="§"/>
            </a:pPr>
            <a:r>
              <a:rPr lang="en-US" sz="2600" dirty="0" smtClean="0">
                <a:latin typeface="Gill Sans MT" pitchFamily="34" charset="0"/>
              </a:rPr>
              <a:t>Continuity</a:t>
            </a:r>
          </a:p>
          <a:p>
            <a:pPr lvl="1">
              <a:buFont typeface="Wingdings" charset="2"/>
              <a:buChar char="§"/>
            </a:pPr>
            <a:r>
              <a:rPr lang="en-US" sz="2600" dirty="0" smtClean="0">
                <a:latin typeface="Gill Sans MT" pitchFamily="34" charset="0"/>
              </a:rPr>
              <a:t>HIV a chronic condition</a:t>
            </a:r>
          </a:p>
          <a:p>
            <a:pPr marL="342900" indent="-342900">
              <a:lnSpc>
                <a:spcPct val="140000"/>
              </a:lnSpc>
              <a:buFont typeface="Wingdings" charset="2"/>
              <a:buChar char="§"/>
            </a:pPr>
            <a:r>
              <a:rPr lang="en-US" sz="2600" dirty="0" smtClean="0">
                <a:latin typeface="Gill Sans MT" pitchFamily="34" charset="0"/>
              </a:rPr>
              <a:t>Coordination</a:t>
            </a:r>
          </a:p>
          <a:p>
            <a:pPr lvl="1">
              <a:buFont typeface="Wingdings" charset="2"/>
              <a:buChar char="§"/>
            </a:pPr>
            <a:r>
              <a:rPr lang="en-US" sz="2600" dirty="0" smtClean="0">
                <a:latin typeface="Gill Sans MT" pitchFamily="34" charset="0"/>
              </a:rPr>
              <a:t>Integrating specialty and other services</a:t>
            </a:r>
          </a:p>
        </p:txBody>
      </p:sp>
    </p:spTree>
    <p:extLst>
      <p:ext uri="{BB962C8B-B14F-4D97-AF65-F5344CB8AC3E}">
        <p14:creationId xmlns:p14="http://schemas.microsoft.com/office/powerpoint/2010/main" xmlns="" val="1670334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1235242"/>
            <a:ext cx="7772400" cy="974558"/>
          </a:xfrm>
        </p:spPr>
        <p:txBody>
          <a:bodyPr>
            <a:noAutofit/>
          </a:bodyPr>
          <a:lstStyle/>
          <a:p>
            <a:pPr algn="l"/>
            <a:r>
              <a:rPr lang="en-US" sz="3200" b="1" dirty="0" smtClean="0">
                <a:latin typeface="Gill Sans MT" pitchFamily="34" charset="0"/>
              </a:rPr>
              <a:t>Abundant research evidence indicates that health systems and regions with a strong foundation of primary care have</a:t>
            </a:r>
            <a:r>
              <a:rPr lang="en-US" sz="3200" dirty="0" smtClean="0">
                <a:latin typeface="Gill Sans MT" pitchFamily="34" charset="0"/>
              </a:rPr>
              <a:t>:</a:t>
            </a:r>
          </a:p>
        </p:txBody>
      </p:sp>
      <p:sp>
        <p:nvSpPr>
          <p:cNvPr id="5123" name="Rectangle 3"/>
          <p:cNvSpPr>
            <a:spLocks noGrp="1" noChangeArrowheads="1"/>
          </p:cNvSpPr>
          <p:nvPr>
            <p:ph idx="1"/>
          </p:nvPr>
        </p:nvSpPr>
        <p:spPr>
          <a:xfrm>
            <a:off x="609600" y="2462981"/>
            <a:ext cx="7772400" cy="3869580"/>
          </a:xfrm>
        </p:spPr>
        <p:txBody>
          <a:bodyPr/>
          <a:lstStyle/>
          <a:p>
            <a:pPr marL="457200" indent="-457200">
              <a:buFont typeface="Wingdings" charset="2"/>
              <a:buChar char="§"/>
            </a:pPr>
            <a:r>
              <a:rPr lang="en-US" sz="2800" b="0" dirty="0" smtClean="0">
                <a:latin typeface="Gill Sans MT" pitchFamily="34" charset="0"/>
              </a:rPr>
              <a:t>Better population health outcomes</a:t>
            </a:r>
          </a:p>
          <a:p>
            <a:pPr marL="457200" indent="-457200">
              <a:buFont typeface="Wingdings" charset="2"/>
              <a:buChar char="§"/>
            </a:pPr>
            <a:r>
              <a:rPr lang="en-US" sz="2800" b="0" dirty="0" smtClean="0">
                <a:latin typeface="Gill Sans MT" pitchFamily="34" charset="0"/>
              </a:rPr>
              <a:t>Better quality of care</a:t>
            </a:r>
          </a:p>
          <a:p>
            <a:pPr marL="457200" indent="-457200">
              <a:buFont typeface="Wingdings" charset="2"/>
              <a:buChar char="§"/>
            </a:pPr>
            <a:r>
              <a:rPr lang="en-US" sz="2800" b="0" dirty="0" smtClean="0">
                <a:latin typeface="Gill Sans MT" pitchFamily="34" charset="0"/>
              </a:rPr>
              <a:t>More preventive care</a:t>
            </a:r>
          </a:p>
          <a:p>
            <a:pPr marL="457200" indent="-457200">
              <a:buFont typeface="Wingdings" charset="2"/>
              <a:buChar char="§"/>
            </a:pPr>
            <a:r>
              <a:rPr lang="en-US" sz="2800" b="0" dirty="0" smtClean="0">
                <a:latin typeface="Gill Sans MT" pitchFamily="34" charset="0"/>
              </a:rPr>
              <a:t>Lower costs</a:t>
            </a:r>
          </a:p>
          <a:p>
            <a:pPr marL="457200" indent="-457200">
              <a:buFont typeface="Wingdings" charset="2"/>
              <a:buChar char="§"/>
            </a:pPr>
            <a:r>
              <a:rPr lang="en-US" sz="2800" b="0" dirty="0" smtClean="0">
                <a:latin typeface="Gill Sans MT" pitchFamily="34" charset="0"/>
              </a:rPr>
              <a:t>Better patient and provider experience</a:t>
            </a:r>
          </a:p>
          <a:p>
            <a:pPr marL="457200" indent="-457200">
              <a:buFont typeface="Wingdings" charset="2"/>
              <a:buChar char="§"/>
            </a:pPr>
            <a:r>
              <a:rPr lang="en-US" sz="2800" b="0" dirty="0" smtClean="0">
                <a:latin typeface="Gill Sans MT" pitchFamily="34" charset="0"/>
              </a:rPr>
              <a:t>More equitable care and mitigation of health disparities</a:t>
            </a:r>
          </a:p>
        </p:txBody>
      </p:sp>
    </p:spTree>
    <p:extLst>
      <p:ext uri="{BB962C8B-B14F-4D97-AF65-F5344CB8AC3E}">
        <p14:creationId xmlns:p14="http://schemas.microsoft.com/office/powerpoint/2010/main" xmlns="" val="2233311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57200"/>
            <a:ext cx="7772400" cy="1143000"/>
          </a:xfrm>
        </p:spPr>
        <p:txBody>
          <a:bodyPr>
            <a:noAutofit/>
          </a:bodyPr>
          <a:lstStyle/>
          <a:p>
            <a:r>
              <a:rPr lang="en-US" b="1" dirty="0" smtClean="0">
                <a:latin typeface="Gill Sans MT" pitchFamily="34" charset="0"/>
              </a:rPr>
              <a:t>Patient Attitudes Towards Primary</a:t>
            </a:r>
            <a:r>
              <a:rPr lang="en-US" b="1" u="sng" dirty="0" smtClean="0">
                <a:latin typeface="Gill Sans MT" pitchFamily="34" charset="0"/>
              </a:rPr>
              <a:t> </a:t>
            </a:r>
            <a:r>
              <a:rPr lang="en-US" b="1" dirty="0" smtClean="0">
                <a:latin typeface="Gill Sans MT" pitchFamily="34" charset="0"/>
              </a:rPr>
              <a:t>Care Physicians	</a:t>
            </a:r>
          </a:p>
        </p:txBody>
      </p:sp>
      <p:graphicFrame>
        <p:nvGraphicFramePr>
          <p:cNvPr id="6147" name="Object 3"/>
          <p:cNvGraphicFramePr>
            <a:graphicFrameLocks noGrp="1" noChangeAspect="1"/>
          </p:cNvGraphicFramePr>
          <p:nvPr>
            <p:ph type="tbl" idx="1"/>
            <p:extLst>
              <p:ext uri="{D42A27DB-BD31-4B8C-83A1-F6EECF244321}">
                <p14:modId xmlns:p14="http://schemas.microsoft.com/office/powerpoint/2010/main" xmlns="" val="3804231905"/>
              </p:ext>
            </p:extLst>
          </p:nvPr>
        </p:nvGraphicFramePr>
        <p:xfrm>
          <a:off x="918441" y="1990436"/>
          <a:ext cx="7223760" cy="3738880"/>
        </p:xfrm>
        <a:graphic>
          <a:graphicData uri="http://schemas.openxmlformats.org/presentationml/2006/ole">
            <p:oleObj spid="_x0000_s2161" name="Document" r:id="rId4" imgW="9014760" imgH="4662720" progId="Word.Document.8">
              <p:embed/>
            </p:oleObj>
          </a:graphicData>
        </a:graphic>
      </p:graphicFrame>
      <p:sp>
        <p:nvSpPr>
          <p:cNvPr id="6148" name="Text Box 7"/>
          <p:cNvSpPr txBox="1">
            <a:spLocks noChangeArrowheads="1"/>
          </p:cNvSpPr>
          <p:nvPr/>
        </p:nvSpPr>
        <p:spPr bwMode="auto">
          <a:xfrm>
            <a:off x="228600" y="6248400"/>
            <a:ext cx="533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600" dirty="0">
                <a:latin typeface="+mn-lt"/>
              </a:rPr>
              <a:t>Source: Grumbach. JAMA, 1999;282:261</a:t>
            </a:r>
          </a:p>
        </p:txBody>
      </p:sp>
    </p:spTree>
    <p:extLst>
      <p:ext uri="{BB962C8B-B14F-4D97-AF65-F5344CB8AC3E}">
        <p14:creationId xmlns:p14="http://schemas.microsoft.com/office/powerpoint/2010/main" xmlns="" val="3707464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2"/>
          <p:cNvGraphicFramePr>
            <a:graphicFrameLocks noGrp="1" noChangeAspect="1"/>
          </p:cNvGraphicFramePr>
          <p:nvPr>
            <p:ph type="chart" idx="1"/>
            <p:extLst>
              <p:ext uri="{D42A27DB-BD31-4B8C-83A1-F6EECF244321}">
                <p14:modId xmlns:p14="http://schemas.microsoft.com/office/powerpoint/2010/main" xmlns="" val="3055683489"/>
              </p:ext>
            </p:extLst>
          </p:nvPr>
        </p:nvGraphicFramePr>
        <p:xfrm>
          <a:off x="584200" y="564565"/>
          <a:ext cx="7670800" cy="5207000"/>
        </p:xfrm>
        <a:graphic>
          <a:graphicData uri="http://schemas.openxmlformats.org/drawingml/2006/chart">
            <c:chart xmlns:c="http://schemas.openxmlformats.org/drawingml/2006/chart" xmlns:r="http://schemas.openxmlformats.org/officeDocument/2006/relationships" r:id="rId3"/>
          </a:graphicData>
        </a:graphic>
      </p:graphicFrame>
      <p:sp>
        <p:nvSpPr>
          <p:cNvPr id="7171" name="Text Box 3"/>
          <p:cNvSpPr txBox="1">
            <a:spLocks noChangeArrowheads="1"/>
          </p:cNvSpPr>
          <p:nvPr/>
        </p:nvSpPr>
        <p:spPr bwMode="auto">
          <a:xfrm>
            <a:off x="498764" y="6327577"/>
            <a:ext cx="3997036"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400" dirty="0">
                <a:latin typeface="Arial" charset="0"/>
              </a:rPr>
              <a:t>Source: Bindman, </a:t>
            </a:r>
            <a:r>
              <a:rPr lang="en-US" sz="1400" i="1" dirty="0">
                <a:latin typeface="Arial" charset="0"/>
              </a:rPr>
              <a:t>J Gen Int Med</a:t>
            </a:r>
            <a:r>
              <a:rPr lang="en-US" sz="1400" dirty="0">
                <a:latin typeface="Arial" charset="0"/>
              </a:rPr>
              <a:t> 1996;11:269</a:t>
            </a:r>
          </a:p>
        </p:txBody>
      </p:sp>
      <p:sp>
        <p:nvSpPr>
          <p:cNvPr id="7172" name="Text Box 4"/>
          <p:cNvSpPr txBox="1">
            <a:spLocks noChangeArrowheads="1"/>
          </p:cNvSpPr>
          <p:nvPr/>
        </p:nvSpPr>
        <p:spPr bwMode="auto">
          <a:xfrm>
            <a:off x="2990275" y="2565395"/>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800" b="1" dirty="0">
                <a:latin typeface="Gill Sans MT"/>
                <a:cs typeface="Gill Sans MT"/>
              </a:rPr>
              <a:t>B</a:t>
            </a:r>
          </a:p>
        </p:txBody>
      </p:sp>
      <p:sp>
        <p:nvSpPr>
          <p:cNvPr id="7173" name="Text Box 5"/>
          <p:cNvSpPr txBox="1">
            <a:spLocks noChangeArrowheads="1"/>
          </p:cNvSpPr>
          <p:nvPr/>
        </p:nvSpPr>
        <p:spPr bwMode="auto">
          <a:xfrm>
            <a:off x="2228275" y="2914129"/>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800" b="1" dirty="0">
                <a:latin typeface="Gill Sans MT"/>
                <a:cs typeface="Gill Sans MT"/>
              </a:rPr>
              <a:t>A</a:t>
            </a:r>
          </a:p>
        </p:txBody>
      </p:sp>
      <p:sp>
        <p:nvSpPr>
          <p:cNvPr id="7174" name="Text Box 6"/>
          <p:cNvSpPr txBox="1">
            <a:spLocks noChangeArrowheads="1"/>
          </p:cNvSpPr>
          <p:nvPr/>
        </p:nvSpPr>
        <p:spPr bwMode="auto">
          <a:xfrm>
            <a:off x="6590142" y="1727318"/>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800" b="1" dirty="0">
                <a:latin typeface="Gill Sans MT"/>
                <a:cs typeface="Gill Sans MT"/>
              </a:rPr>
              <a:t>E</a:t>
            </a:r>
          </a:p>
        </p:txBody>
      </p:sp>
      <p:sp>
        <p:nvSpPr>
          <p:cNvPr id="7175" name="Text Box 7"/>
          <p:cNvSpPr txBox="1">
            <a:spLocks noChangeArrowheads="1"/>
          </p:cNvSpPr>
          <p:nvPr/>
        </p:nvSpPr>
        <p:spPr bwMode="auto">
          <a:xfrm>
            <a:off x="5017655" y="1673963"/>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800" b="1" dirty="0">
                <a:latin typeface="Gill Sans MT"/>
                <a:cs typeface="Gill Sans MT"/>
              </a:rPr>
              <a:t>D</a:t>
            </a:r>
          </a:p>
        </p:txBody>
      </p:sp>
      <p:sp>
        <p:nvSpPr>
          <p:cNvPr id="7176" name="Text Box 8"/>
          <p:cNvSpPr txBox="1">
            <a:spLocks noChangeArrowheads="1"/>
          </p:cNvSpPr>
          <p:nvPr/>
        </p:nvSpPr>
        <p:spPr bwMode="auto">
          <a:xfrm>
            <a:off x="7271325" y="1542652"/>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800" b="1" dirty="0">
                <a:latin typeface="Gill Sans MT"/>
                <a:cs typeface="Gill Sans MT"/>
              </a:rPr>
              <a:t>F</a:t>
            </a:r>
          </a:p>
        </p:txBody>
      </p:sp>
      <p:sp>
        <p:nvSpPr>
          <p:cNvPr id="7177" name="Text Box 9"/>
          <p:cNvSpPr txBox="1">
            <a:spLocks noChangeArrowheads="1"/>
          </p:cNvSpPr>
          <p:nvPr/>
        </p:nvSpPr>
        <p:spPr bwMode="auto">
          <a:xfrm>
            <a:off x="4438075" y="2119740"/>
            <a:ext cx="457200"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800" b="1" dirty="0">
                <a:latin typeface="Gill Sans MT"/>
                <a:cs typeface="Gill Sans MT"/>
              </a:rPr>
              <a:t>C</a:t>
            </a:r>
          </a:p>
        </p:txBody>
      </p:sp>
    </p:spTree>
    <p:extLst>
      <p:ext uri="{BB962C8B-B14F-4D97-AF65-F5344CB8AC3E}">
        <p14:creationId xmlns:p14="http://schemas.microsoft.com/office/powerpoint/2010/main" xmlns="" val="18125621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152400"/>
            <a:ext cx="8305800" cy="1371600"/>
          </a:xfrm>
        </p:spPr>
        <p:txBody>
          <a:bodyPr>
            <a:normAutofit fontScale="90000"/>
          </a:bodyPr>
          <a:lstStyle/>
          <a:p>
            <a:r>
              <a:rPr lang="en-US" sz="4000" b="1" dirty="0" smtClean="0">
                <a:latin typeface="Gill Sans MT" pitchFamily="34" charset="0"/>
              </a:rPr>
              <a:t>Affordable Care Act:</a:t>
            </a:r>
            <a:br>
              <a:rPr lang="en-US" sz="4000" b="1" dirty="0" smtClean="0">
                <a:latin typeface="Gill Sans MT" pitchFamily="34" charset="0"/>
              </a:rPr>
            </a:br>
            <a:r>
              <a:rPr lang="en-US" sz="4000" b="1" dirty="0" smtClean="0">
                <a:latin typeface="Gill Sans MT" pitchFamily="34" charset="0"/>
              </a:rPr>
              <a:t>Measures to Revitalize Primary Care</a:t>
            </a:r>
          </a:p>
        </p:txBody>
      </p:sp>
      <p:sp>
        <p:nvSpPr>
          <p:cNvPr id="51203" name="Rectangle 3"/>
          <p:cNvSpPr>
            <a:spLocks noGrp="1" noChangeArrowheads="1"/>
          </p:cNvSpPr>
          <p:nvPr>
            <p:ph idx="1"/>
          </p:nvPr>
        </p:nvSpPr>
        <p:spPr/>
        <p:txBody>
          <a:bodyPr/>
          <a:lstStyle/>
          <a:p>
            <a:pPr>
              <a:lnSpc>
                <a:spcPct val="90000"/>
              </a:lnSpc>
            </a:pPr>
            <a:r>
              <a:rPr lang="en-US" sz="2400" dirty="0" smtClean="0">
                <a:latin typeface="Gill Sans MT" pitchFamily="34" charset="0"/>
              </a:rPr>
              <a:t>Physician payment reform</a:t>
            </a:r>
          </a:p>
          <a:p>
            <a:pPr lvl="1">
              <a:lnSpc>
                <a:spcPct val="90000"/>
              </a:lnSpc>
              <a:buFont typeface="Wingdings" charset="2"/>
              <a:buChar char="§"/>
            </a:pPr>
            <a:r>
              <a:rPr lang="en-US" sz="2400" dirty="0" smtClean="0">
                <a:latin typeface="Gill Sans MT" pitchFamily="34" charset="0"/>
              </a:rPr>
              <a:t>Medicare and Medicaid fees</a:t>
            </a:r>
          </a:p>
          <a:p>
            <a:pPr>
              <a:lnSpc>
                <a:spcPct val="90000"/>
              </a:lnSpc>
            </a:pPr>
            <a:r>
              <a:rPr lang="en-US" sz="2400" dirty="0" smtClean="0">
                <a:latin typeface="Gill Sans MT" pitchFamily="34" charset="0"/>
              </a:rPr>
              <a:t>Infrastructure investment and facilitating practice redesign</a:t>
            </a:r>
          </a:p>
          <a:p>
            <a:pPr lvl="1">
              <a:lnSpc>
                <a:spcPct val="90000"/>
              </a:lnSpc>
              <a:buFont typeface="Wingdings" charset="2"/>
              <a:buChar char="§"/>
            </a:pPr>
            <a:r>
              <a:rPr lang="en-US" sz="2400" dirty="0" smtClean="0">
                <a:latin typeface="Gill Sans MT" pitchFamily="34" charset="0"/>
              </a:rPr>
              <a:t>CMS Innovations Center</a:t>
            </a:r>
          </a:p>
          <a:p>
            <a:pPr lvl="1">
              <a:lnSpc>
                <a:spcPct val="90000"/>
              </a:lnSpc>
              <a:buFont typeface="Wingdings" charset="2"/>
              <a:buChar char="§"/>
            </a:pPr>
            <a:r>
              <a:rPr lang="en-US" sz="2400" dirty="0" smtClean="0">
                <a:latin typeface="Gill Sans MT" pitchFamily="34" charset="0"/>
              </a:rPr>
              <a:t>Medical Home pilot programs</a:t>
            </a:r>
          </a:p>
          <a:p>
            <a:pPr lvl="1">
              <a:lnSpc>
                <a:spcPct val="90000"/>
              </a:lnSpc>
              <a:buFont typeface="Wingdings" charset="2"/>
              <a:buChar char="§"/>
            </a:pPr>
            <a:r>
              <a:rPr lang="en-US" sz="2400" dirty="0" smtClean="0">
                <a:latin typeface="Gill Sans MT" pitchFamily="34" charset="0"/>
              </a:rPr>
              <a:t>Primary Care Extension Program</a:t>
            </a:r>
          </a:p>
          <a:p>
            <a:pPr lvl="1">
              <a:lnSpc>
                <a:spcPct val="90000"/>
              </a:lnSpc>
              <a:buFont typeface="Wingdings" charset="2"/>
              <a:buChar char="§"/>
            </a:pPr>
            <a:r>
              <a:rPr lang="en-US" sz="2400" dirty="0" smtClean="0">
                <a:latin typeface="Gill Sans MT" pitchFamily="34" charset="0"/>
              </a:rPr>
              <a:t>ARRA HIT incentives and TA</a:t>
            </a:r>
          </a:p>
          <a:p>
            <a:pPr>
              <a:lnSpc>
                <a:spcPct val="90000"/>
              </a:lnSpc>
            </a:pPr>
            <a:r>
              <a:rPr lang="en-US" sz="2400" dirty="0" smtClean="0">
                <a:latin typeface="Gill Sans MT" pitchFamily="34" charset="0"/>
              </a:rPr>
              <a:t>Training pipeline</a:t>
            </a:r>
          </a:p>
          <a:p>
            <a:pPr lvl="1">
              <a:lnSpc>
                <a:spcPct val="90000"/>
              </a:lnSpc>
              <a:buFont typeface="Wingdings" charset="2"/>
              <a:buChar char="§"/>
            </a:pPr>
            <a:r>
              <a:rPr lang="en-US" sz="2400" dirty="0" smtClean="0">
                <a:latin typeface="Gill Sans MT" pitchFamily="34" charset="0"/>
              </a:rPr>
              <a:t>NHSC</a:t>
            </a:r>
          </a:p>
          <a:p>
            <a:pPr lvl="1">
              <a:lnSpc>
                <a:spcPct val="90000"/>
              </a:lnSpc>
              <a:buFont typeface="Wingdings" charset="2"/>
              <a:buChar char="§"/>
            </a:pPr>
            <a:r>
              <a:rPr lang="en-US" sz="2400" dirty="0" smtClean="0">
                <a:latin typeface="Gill Sans MT" pitchFamily="34" charset="0"/>
              </a:rPr>
              <a:t>Primary Care Training Grants</a:t>
            </a:r>
            <a:br>
              <a:rPr lang="en-US" sz="2400" dirty="0" smtClean="0">
                <a:latin typeface="Gill Sans MT" pitchFamily="34" charset="0"/>
              </a:rPr>
            </a:br>
            <a:endParaRPr lang="en-US" sz="2400" dirty="0" smtClean="0">
              <a:latin typeface="Gill Sans MT" pitchFamily="34" charset="0"/>
            </a:endParaRPr>
          </a:p>
        </p:txBody>
      </p:sp>
    </p:spTree>
    <p:extLst>
      <p:ext uri="{BB962C8B-B14F-4D97-AF65-F5344CB8AC3E}">
        <p14:creationId xmlns:p14="http://schemas.microsoft.com/office/powerpoint/2010/main" xmlns="" val="31621285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pPr eaLnBrk="1" fontAlgn="auto" hangingPunct="1">
              <a:spcAft>
                <a:spcPts val="0"/>
              </a:spcAft>
              <a:defRPr/>
            </a:pPr>
            <a:r>
              <a:rPr lang="en-US" sz="3200" b="1" dirty="0" smtClean="0">
                <a:latin typeface="Gill Sans MT" pitchFamily="34" charset="0"/>
                <a:cs typeface="Arial" pitchFamily="34" charset="0"/>
              </a:rPr>
              <a:t>PCMH Development, Recognition and Certification</a:t>
            </a:r>
            <a:endParaRPr lang="en-US" sz="3200" b="1" dirty="0">
              <a:latin typeface="Gill Sans MT" pitchFamily="34" charset="0"/>
              <a:cs typeface="Arial" pitchFamily="34" charset="0"/>
            </a:endParaRPr>
          </a:p>
        </p:txBody>
      </p:sp>
      <p:sp>
        <p:nvSpPr>
          <p:cNvPr id="3" name="Content Placeholder 2"/>
          <p:cNvSpPr>
            <a:spLocks noGrp="1"/>
          </p:cNvSpPr>
          <p:nvPr>
            <p:ph idx="1"/>
          </p:nvPr>
        </p:nvSpPr>
        <p:spPr>
          <a:xfrm>
            <a:off x="457200" y="1523999"/>
            <a:ext cx="7740316" cy="3465095"/>
          </a:xfrm>
        </p:spPr>
        <p:txBody>
          <a:bodyPr rtlCol="0">
            <a:noAutofit/>
          </a:bodyPr>
          <a:lstStyle/>
          <a:p>
            <a:pPr marL="342900" indent="-342900" eaLnBrk="1" fontAlgn="auto" hangingPunct="1">
              <a:buFont typeface="Wingdings" charset="2"/>
              <a:buChar char="§"/>
              <a:defRPr/>
            </a:pPr>
            <a:r>
              <a:rPr lang="en-US" sz="2400" b="0" dirty="0" smtClean="0">
                <a:latin typeface="Gill Sans MT" pitchFamily="34" charset="0"/>
                <a:cs typeface="Arial" charset="0"/>
              </a:rPr>
              <a:t>Private, state and federally funded demonstration projects support PCMH development</a:t>
            </a:r>
          </a:p>
          <a:p>
            <a:pPr marL="342900" indent="-342900" eaLnBrk="1" fontAlgn="auto" hangingPunct="1">
              <a:buFont typeface="Wingdings" charset="2"/>
              <a:buChar char="§"/>
              <a:defRPr/>
            </a:pPr>
            <a:r>
              <a:rPr lang="en-US" sz="2400" b="0" dirty="0" smtClean="0">
                <a:latin typeface="Gill Sans MT" pitchFamily="34" charset="0"/>
                <a:cs typeface="Arial" charset="0"/>
              </a:rPr>
              <a:t>Recognition/certification</a:t>
            </a:r>
            <a:endParaRPr lang="en-US" sz="2400" dirty="0">
              <a:latin typeface="Gill Sans MT" pitchFamily="34" charset="0"/>
              <a:cs typeface="Arial" charset="0"/>
            </a:endParaRPr>
          </a:p>
          <a:p>
            <a:pPr marL="800100" lvl="1" indent="-342900" eaLnBrk="1" fontAlgn="auto" hangingPunct="1">
              <a:buFont typeface="Wingdings" charset="2"/>
              <a:buChar char="§"/>
              <a:defRPr/>
            </a:pPr>
            <a:r>
              <a:rPr lang="en-US" sz="2400" dirty="0" smtClean="0">
                <a:latin typeface="Gill Sans MT" pitchFamily="34" charset="0"/>
                <a:cs typeface="Arial" charset="0"/>
              </a:rPr>
              <a:t>NCQA</a:t>
            </a:r>
            <a:endParaRPr lang="en-US" sz="2400" dirty="0">
              <a:latin typeface="Gill Sans MT" pitchFamily="34" charset="0"/>
              <a:cs typeface="Arial" charset="0"/>
            </a:endParaRPr>
          </a:p>
          <a:p>
            <a:pPr marL="800100" lvl="1" indent="-342900" eaLnBrk="1" fontAlgn="auto" hangingPunct="1">
              <a:buFont typeface="Wingdings" charset="2"/>
              <a:buChar char="§"/>
              <a:defRPr/>
            </a:pPr>
            <a:r>
              <a:rPr lang="en-US" sz="2400" dirty="0">
                <a:latin typeface="Gill Sans MT" pitchFamily="34" charset="0"/>
                <a:cs typeface="Arial" charset="0"/>
              </a:rPr>
              <a:t>The Joint Commission</a:t>
            </a:r>
          </a:p>
          <a:p>
            <a:pPr marL="800100" lvl="1" indent="-342900" eaLnBrk="1" fontAlgn="auto" hangingPunct="1">
              <a:buFont typeface="Wingdings" charset="2"/>
              <a:buChar char="§"/>
              <a:defRPr/>
            </a:pPr>
            <a:r>
              <a:rPr lang="en-US" sz="2400" dirty="0" smtClean="0">
                <a:latin typeface="Gill Sans MT" pitchFamily="34" charset="0"/>
                <a:cs typeface="Arial" charset="0"/>
              </a:rPr>
              <a:t>URAC</a:t>
            </a:r>
          </a:p>
          <a:p>
            <a:pPr marL="800100" lvl="1" indent="-342900" eaLnBrk="1" fontAlgn="auto" hangingPunct="1">
              <a:buFont typeface="Wingdings" charset="2"/>
              <a:buChar char="§"/>
              <a:defRPr/>
            </a:pPr>
            <a:r>
              <a:rPr lang="en-US" sz="2400" dirty="0" smtClean="0">
                <a:latin typeface="Gill Sans MT" pitchFamily="34" charset="0"/>
                <a:cs typeface="Arial" charset="0"/>
              </a:rPr>
              <a:t>National Ambulatory Care Association</a:t>
            </a:r>
            <a:endParaRPr lang="en-US" sz="2400" dirty="0">
              <a:latin typeface="Gill Sans MT" pitchFamily="34" charset="0"/>
              <a:cs typeface="Arial" charset="0"/>
            </a:endParaRPr>
          </a:p>
          <a:p>
            <a:pPr marL="800100" lvl="1" indent="-342900" eaLnBrk="1" fontAlgn="auto" hangingPunct="1">
              <a:buFont typeface="Wingdings" charset="2"/>
              <a:buChar char="§"/>
              <a:defRPr/>
            </a:pPr>
            <a:r>
              <a:rPr lang="en-US" sz="2400" dirty="0">
                <a:latin typeface="Gill Sans MT" pitchFamily="34" charset="0"/>
                <a:cs typeface="Arial" charset="0"/>
              </a:rPr>
              <a:t>State </a:t>
            </a:r>
            <a:r>
              <a:rPr lang="en-US" sz="2400" dirty="0" smtClean="0">
                <a:latin typeface="Gill Sans MT" pitchFamily="34" charset="0"/>
                <a:cs typeface="Arial" charset="0"/>
              </a:rPr>
              <a:t>programs</a:t>
            </a:r>
          </a:p>
          <a:p>
            <a:pPr marL="342900" indent="-342900" eaLnBrk="1" fontAlgn="auto" hangingPunct="1">
              <a:buFont typeface="Wingdings" charset="2"/>
              <a:buChar char="§"/>
              <a:defRPr/>
            </a:pPr>
            <a:r>
              <a:rPr lang="en-US" sz="2400" b="0" dirty="0" smtClean="0">
                <a:latin typeface="Gill Sans MT" pitchFamily="34" charset="0"/>
                <a:cs typeface="Arial" charset="0"/>
              </a:rPr>
              <a:t>Health information technology (meaningful use demonstration programs)</a:t>
            </a:r>
          </a:p>
        </p:txBody>
      </p:sp>
      <p:sp>
        <p:nvSpPr>
          <p:cNvPr id="5325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HIV Medical Homes Resource Center</a:t>
            </a:r>
          </a:p>
        </p:txBody>
      </p:sp>
    </p:spTree>
    <p:extLst>
      <p:ext uri="{BB962C8B-B14F-4D97-AF65-F5344CB8AC3E}">
        <p14:creationId xmlns:p14="http://schemas.microsoft.com/office/powerpoint/2010/main" xmlns="" val="2909834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Disclosures</a:t>
            </a:r>
            <a:endParaRPr lang="en-US" b="1" dirty="0"/>
          </a:p>
        </p:txBody>
      </p:sp>
      <p:sp>
        <p:nvSpPr>
          <p:cNvPr id="3" name="Content Placeholder 2"/>
          <p:cNvSpPr>
            <a:spLocks noGrp="1"/>
          </p:cNvSpPr>
          <p:nvPr>
            <p:ph idx="1"/>
          </p:nvPr>
        </p:nvSpPr>
        <p:spPr>
          <a:xfrm>
            <a:off x="457200" y="1771934"/>
            <a:ext cx="7620000" cy="4373563"/>
          </a:xfrm>
        </p:spPr>
        <p:txBody>
          <a:bodyPr>
            <a:normAutofit/>
          </a:bodyPr>
          <a:lstStyle/>
          <a:p>
            <a:pPr marL="0" indent="0">
              <a:buNone/>
            </a:pPr>
            <a:r>
              <a:rPr lang="en-US" dirty="0" smtClean="0"/>
              <a:t>This continuing education activity is managed and accredited by Professional Education Service Group.   The information presented in this activity represents the opinion of the authors or faculty neither PESG, nor any accrediting organization endorses any commercial products displayed or mentioned in conjunction with this activity.</a:t>
            </a:r>
          </a:p>
          <a:p>
            <a:pPr marL="0" indent="0">
              <a:buNone/>
            </a:pPr>
            <a:r>
              <a:rPr lang="en-US" dirty="0" smtClean="0"/>
              <a:t>Commercial support was not received for this activity.</a:t>
            </a:r>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spTree>
    <p:extLst>
      <p:ext uri="{BB962C8B-B14F-4D97-AF65-F5344CB8AC3E}">
        <p14:creationId xmlns:p14="http://schemas.microsoft.com/office/powerpoint/2010/main" xmlns="" val="25831601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734550" cy="730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234834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152400"/>
            <a:ext cx="7444854" cy="1371600"/>
          </a:xfrm>
        </p:spPr>
        <p:txBody>
          <a:bodyPr>
            <a:normAutofit fontScale="90000"/>
          </a:bodyPr>
          <a:lstStyle/>
          <a:p>
            <a:r>
              <a:rPr lang="en-US" b="1" dirty="0"/>
              <a:t>What NCQA PCMH Recognition is NOT</a:t>
            </a:r>
            <a:br>
              <a:rPr lang="en-US" b="1" dirty="0"/>
            </a:br>
            <a:endParaRPr lang="en-US" b="1" dirty="0" smtClean="0">
              <a:latin typeface="Gill Sans MT" pitchFamily="34" charset="0"/>
            </a:endParaRPr>
          </a:p>
        </p:txBody>
      </p:sp>
      <p:sp>
        <p:nvSpPr>
          <p:cNvPr id="32771" name="Content Placeholder 2"/>
          <p:cNvSpPr>
            <a:spLocks noGrp="1"/>
          </p:cNvSpPr>
          <p:nvPr>
            <p:ph idx="1"/>
          </p:nvPr>
        </p:nvSpPr>
        <p:spPr>
          <a:xfrm>
            <a:off x="457200" y="1524000"/>
            <a:ext cx="7620000" cy="4602164"/>
          </a:xfrm>
        </p:spPr>
        <p:txBody>
          <a:bodyPr/>
          <a:lstStyle/>
          <a:p>
            <a:r>
              <a:rPr lang="en-US" sz="3200" b="0" dirty="0" smtClean="0"/>
              <a:t>• </a:t>
            </a:r>
            <a:r>
              <a:rPr lang="en-US" sz="2800" dirty="0"/>
              <a:t>It does NOT define what a PCMH is</a:t>
            </a:r>
          </a:p>
          <a:p>
            <a:r>
              <a:rPr lang="en-US" sz="2800" b="0" dirty="0"/>
              <a:t>• </a:t>
            </a:r>
            <a:r>
              <a:rPr lang="en-US" sz="2800" dirty="0"/>
              <a:t>It does NOT substitute for practice</a:t>
            </a:r>
          </a:p>
          <a:p>
            <a:r>
              <a:rPr lang="en-US" sz="2800" dirty="0"/>
              <a:t>transformation activities (only a roadmap)</a:t>
            </a:r>
          </a:p>
          <a:p>
            <a:r>
              <a:rPr lang="en-US" sz="2800" b="0" dirty="0"/>
              <a:t>• </a:t>
            </a:r>
            <a:r>
              <a:rPr lang="en-US" sz="2800" dirty="0"/>
              <a:t>It does NOT accredit practices as medical</a:t>
            </a:r>
          </a:p>
          <a:p>
            <a:r>
              <a:rPr lang="en-US" sz="2800" dirty="0" smtClean="0"/>
              <a:t>Homes (NCQA, 2011)</a:t>
            </a:r>
            <a:endParaRPr lang="en-US" sz="2800" dirty="0"/>
          </a:p>
        </p:txBody>
      </p:sp>
    </p:spTree>
    <p:extLst>
      <p:ext uri="{BB962C8B-B14F-4D97-AF65-F5344CB8AC3E}">
        <p14:creationId xmlns:p14="http://schemas.microsoft.com/office/powerpoint/2010/main" xmlns="" val="118569246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Content Placeholder 2"/>
          <p:cNvSpPr>
            <a:spLocks noGrp="1"/>
          </p:cNvSpPr>
          <p:nvPr>
            <p:ph idx="1"/>
          </p:nvPr>
        </p:nvSpPr>
        <p:spPr>
          <a:xfrm>
            <a:off x="457200" y="1524000"/>
            <a:ext cx="7620000" cy="4602163"/>
          </a:xfrm>
        </p:spPr>
        <p:txBody>
          <a:bodyPr/>
          <a:lstStyle/>
          <a:p>
            <a:r>
              <a:rPr lang="en-US" sz="2800" b="0" dirty="0" smtClean="0"/>
              <a:t>– </a:t>
            </a:r>
            <a:r>
              <a:rPr lang="en-US" sz="2800" dirty="0"/>
              <a:t>It, only qualifies a practice as having met </a:t>
            </a:r>
            <a:r>
              <a:rPr lang="en-US" sz="2800" dirty="0" smtClean="0"/>
              <a:t>the basic </a:t>
            </a:r>
            <a:r>
              <a:rPr lang="en-US" sz="2800" dirty="0"/>
              <a:t>standards that “predict” being a PCMH</a:t>
            </a:r>
          </a:p>
          <a:p>
            <a:r>
              <a:rPr lang="en-US" sz="2800" b="0" dirty="0" smtClean="0"/>
              <a:t>• </a:t>
            </a:r>
            <a:r>
              <a:rPr lang="en-US" sz="2800" dirty="0"/>
              <a:t>It is NOT Permanent in content or scoring</a:t>
            </a:r>
          </a:p>
          <a:p>
            <a:r>
              <a:rPr lang="en-US" sz="2800" b="0" dirty="0"/>
              <a:t>– </a:t>
            </a:r>
            <a:r>
              <a:rPr lang="en-US" sz="2800" dirty="0"/>
              <a:t>Was designed to evolve over </a:t>
            </a:r>
            <a:r>
              <a:rPr lang="en-US" sz="2800" dirty="0" smtClean="0"/>
              <a:t>time</a:t>
            </a:r>
            <a:endParaRPr lang="en-US" sz="2800" b="0" dirty="0" smtClean="0">
              <a:latin typeface="Gill Sans MT" pitchFamily="34" charset="0"/>
            </a:endParaRPr>
          </a:p>
        </p:txBody>
      </p:sp>
    </p:spTree>
    <p:extLst>
      <p:ext uri="{BB962C8B-B14F-4D97-AF65-F5344CB8AC3E}">
        <p14:creationId xmlns:p14="http://schemas.microsoft.com/office/powerpoint/2010/main" xmlns="" val="6837802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77672"/>
            <a:ext cx="5791200" cy="1048603"/>
          </a:xfrm>
        </p:spPr>
        <p:txBody>
          <a:bodyPr>
            <a:normAutofit fontScale="90000"/>
          </a:bodyPr>
          <a:lstStyle/>
          <a:p>
            <a:r>
              <a:rPr lang="en-US" b="1" dirty="0" smtClean="0"/>
              <a:t/>
            </a:r>
            <a:br>
              <a:rPr lang="en-US" b="1" dirty="0" smtClean="0"/>
            </a:br>
            <a:r>
              <a:rPr lang="en-US" b="1" dirty="0" smtClean="0"/>
              <a:t>Benefits</a:t>
            </a:r>
            <a:r>
              <a:rPr lang="en-US" sz="4000" b="1" dirty="0" smtClean="0"/>
              <a:t> of Certification</a:t>
            </a:r>
            <a:r>
              <a:rPr lang="en-US" dirty="0" smtClean="0"/>
              <a:t/>
            </a:r>
            <a:br>
              <a:rPr lang="en-US" dirty="0" smtClean="0"/>
            </a:br>
            <a:endParaRPr lang="en-US" dirty="0"/>
          </a:p>
        </p:txBody>
      </p:sp>
      <p:sp>
        <p:nvSpPr>
          <p:cNvPr id="9" name="Content Placeholder 8"/>
          <p:cNvSpPr>
            <a:spLocks noGrp="1"/>
          </p:cNvSpPr>
          <p:nvPr>
            <p:ph idx="1"/>
          </p:nvPr>
        </p:nvSpPr>
        <p:spPr>
          <a:xfrm>
            <a:off x="457200" y="1323834"/>
            <a:ext cx="7620000" cy="4802330"/>
          </a:xfrm>
        </p:spPr>
        <p:txBody>
          <a:bodyPr/>
          <a:lstStyle/>
          <a:p>
            <a:pPr>
              <a:buFont typeface="Arial" pitchFamily="34" charset="0"/>
              <a:buChar char="•"/>
            </a:pPr>
            <a:r>
              <a:rPr lang="en-US" sz="2800" dirty="0" smtClean="0"/>
              <a:t>Positions RW funded HIV Clinics to take advantage of financial incentives / bonuses offered by health plans</a:t>
            </a:r>
          </a:p>
          <a:p>
            <a:pPr>
              <a:buFont typeface="Arial" pitchFamily="34" charset="0"/>
              <a:buChar char="•"/>
            </a:pPr>
            <a:r>
              <a:rPr lang="en-US" sz="2800" dirty="0" smtClean="0"/>
              <a:t>Superior value to purchasers &amp; consumers (meets nationally recognized standards for high quality care)</a:t>
            </a:r>
          </a:p>
          <a:p>
            <a:pPr>
              <a:buFont typeface="Arial" pitchFamily="34" charset="0"/>
              <a:buChar char="•"/>
            </a:pPr>
            <a:r>
              <a:rPr lang="en-US" sz="2800" dirty="0" smtClean="0"/>
              <a:t>Foundation to Accountable Care Organizations (medical neighborhood)</a:t>
            </a:r>
          </a:p>
          <a:p>
            <a:pPr>
              <a:buFont typeface="Arial" pitchFamily="34" charset="0"/>
              <a:buChar char="•"/>
            </a:pPr>
            <a:endParaRPr lang="en-US" sz="2800" dirty="0" smtClean="0"/>
          </a:p>
          <a:p>
            <a:pPr>
              <a:buFont typeface="Arial" pitchFamily="34" charset="0"/>
              <a:buChar char="•"/>
            </a:pPr>
            <a:endParaRPr lang="en-US" dirty="0" smtClean="0"/>
          </a:p>
          <a:p>
            <a:pPr>
              <a:buFont typeface="Arial" pitchFamily="34" charset="0"/>
              <a:buChar char="•"/>
            </a:pPr>
            <a:endParaRPr lang="en-US" dirty="0"/>
          </a:p>
        </p:txBody>
      </p:sp>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2017936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7275"/>
            <a:ext cx="7924800" cy="1862138"/>
          </a:xfrm>
        </p:spPr>
        <p:txBody>
          <a:bodyPr>
            <a:normAutofit fontScale="90000"/>
          </a:bodyPr>
          <a:lstStyle/>
          <a:p>
            <a:pPr eaLnBrk="1" fontAlgn="auto" hangingPunct="1">
              <a:spcAft>
                <a:spcPts val="0"/>
              </a:spcAft>
              <a:defRPr/>
            </a:pPr>
            <a:r>
              <a:rPr lang="en-US" b="1" dirty="0" smtClean="0">
                <a:solidFill>
                  <a:srgbClr val="073E87"/>
                </a:solidFill>
                <a:latin typeface="Gill Sans MT" pitchFamily="34" charset="0"/>
                <a:cs typeface="Arial" pitchFamily="34" charset="0"/>
              </a:rPr>
              <a:t>The Medical Home in Ryan White HIV Programs:  </a:t>
            </a:r>
            <a:r>
              <a:rPr lang="en-US" b="1" dirty="0" smtClean="0">
                <a:solidFill>
                  <a:schemeClr val="tx1"/>
                </a:solidFill>
                <a:latin typeface="Gill Sans MT" pitchFamily="34" charset="0"/>
                <a:cs typeface="Arial" pitchFamily="34" charset="0"/>
              </a:rPr>
              <a:t>what positions these programs for success?</a:t>
            </a:r>
            <a:r>
              <a:rPr lang="en-US" dirty="0" smtClean="0">
                <a:solidFill>
                  <a:schemeClr val="tx1"/>
                </a:solidFill>
                <a:latin typeface="Gill Sans MT" pitchFamily="34" charset="0"/>
                <a:cs typeface="Arial" pitchFamily="34" charset="0"/>
              </a:rPr>
              <a:t/>
            </a:r>
            <a:br>
              <a:rPr lang="en-US" dirty="0" smtClean="0">
                <a:solidFill>
                  <a:schemeClr val="tx1"/>
                </a:solidFill>
                <a:latin typeface="Gill Sans MT" pitchFamily="34" charset="0"/>
                <a:cs typeface="Arial" pitchFamily="34" charset="0"/>
              </a:rPr>
            </a:br>
            <a:endParaRPr lang="en-US" sz="3200" i="1" dirty="0">
              <a:solidFill>
                <a:schemeClr val="tx1"/>
              </a:solidFill>
              <a:latin typeface="Gill Sans MT" pitchFamily="34" charset="0"/>
              <a:cs typeface="Arial" pitchFamily="34" charset="0"/>
            </a:endParaRPr>
          </a:p>
        </p:txBody>
      </p:sp>
      <p:sp>
        <p:nvSpPr>
          <p:cNvPr id="28674" name="Footer Placeholder 3"/>
          <p:cNvSpPr>
            <a:spLocks noGrp="1"/>
          </p:cNvSpPr>
          <p:nvPr>
            <p:ph type="ftr" sz="quarter" idx="11"/>
          </p:nvPr>
        </p:nvSpPr>
        <p:spPr/>
        <p:txBody>
          <a:bodyPr/>
          <a:lstStyle/>
          <a:p>
            <a:pPr>
              <a:defRPr/>
            </a:pPr>
            <a:r>
              <a:rPr lang="en-US" dirty="0"/>
              <a:t>HIV Medical Homes Resource Center</a:t>
            </a:r>
          </a:p>
        </p:txBody>
      </p:sp>
    </p:spTree>
    <p:extLst>
      <p:ext uri="{BB962C8B-B14F-4D97-AF65-F5344CB8AC3E}">
        <p14:creationId xmlns:p14="http://schemas.microsoft.com/office/powerpoint/2010/main" xmlns="" val="42091786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m_ryan_white_090216_main.jpg"/>
          <p:cNvPicPr>
            <a:picLocks noChangeAspect="1"/>
          </p:cNvPicPr>
          <p:nvPr/>
        </p:nvPicPr>
        <p:blipFill rotWithShape="1">
          <a:blip r:embed="rId3" cstate="print">
            <a:extLst>
              <a:ext uri="{28A0092B-C50C-407E-A947-70E740481C1C}">
                <a14:useLocalDpi xmlns:a14="http://schemas.microsoft.com/office/drawing/2010/main" xmlns="" val="0"/>
              </a:ext>
            </a:extLst>
          </a:blip>
          <a:srcRect l="16234" r="10714"/>
          <a:stretch/>
        </p:blipFill>
        <p:spPr>
          <a:xfrm>
            <a:off x="5071642" y="1070158"/>
            <a:ext cx="3506286" cy="3602684"/>
          </a:xfrm>
          <a:prstGeom prst="rect">
            <a:avLst/>
          </a:prstGeom>
          <a:ln w="76200" cmpd="sng">
            <a:solidFill>
              <a:schemeClr val="bg1"/>
            </a:solidFill>
          </a:ln>
        </p:spPr>
      </p:pic>
      <p:sp>
        <p:nvSpPr>
          <p:cNvPr id="3" name="Content Placeholder 2"/>
          <p:cNvSpPr>
            <a:spLocks noGrp="1"/>
          </p:cNvSpPr>
          <p:nvPr>
            <p:ph idx="1"/>
          </p:nvPr>
        </p:nvSpPr>
        <p:spPr>
          <a:xfrm>
            <a:off x="457200" y="914400"/>
            <a:ext cx="4614442" cy="5211763"/>
          </a:xfrm>
        </p:spPr>
        <p:txBody>
          <a:bodyPr rtlCol="0">
            <a:normAutofit fontScale="85000" lnSpcReduction="10000"/>
          </a:bodyPr>
          <a:lstStyle/>
          <a:p>
            <a:pPr marL="230188" indent="-230188" eaLnBrk="1" fontAlgn="auto" hangingPunct="1">
              <a:lnSpc>
                <a:spcPct val="120000"/>
              </a:lnSpc>
              <a:defRPr/>
            </a:pPr>
            <a:r>
              <a:rPr lang="en-US" sz="3600" b="0" dirty="0">
                <a:latin typeface="Gill Sans MT" pitchFamily="34" charset="0"/>
              </a:rPr>
              <a:t>“The act created in </a:t>
            </a:r>
            <a:r>
              <a:rPr lang="en-US" sz="3600" b="0" dirty="0" smtClean="0">
                <a:latin typeface="Gill Sans MT" pitchFamily="34" charset="0"/>
              </a:rPr>
              <a:t>his (</a:t>
            </a:r>
            <a:r>
              <a:rPr lang="en-US" sz="3600" b="0" dirty="0">
                <a:latin typeface="Gill Sans MT" pitchFamily="34" charset="0"/>
              </a:rPr>
              <a:t>Ryan White’s</a:t>
            </a:r>
            <a:r>
              <a:rPr lang="en-US" sz="3600" b="0" dirty="0" smtClean="0">
                <a:latin typeface="Gill Sans MT" pitchFamily="34" charset="0"/>
              </a:rPr>
              <a:t>) memory</a:t>
            </a:r>
            <a:r>
              <a:rPr lang="en-US" sz="3600" b="0" dirty="0">
                <a:latin typeface="Gill Sans MT" pitchFamily="34" charset="0"/>
              </a:rPr>
              <a:t>, unintentionally </a:t>
            </a:r>
            <a:r>
              <a:rPr lang="en-US" sz="3600" b="0" dirty="0" smtClean="0">
                <a:latin typeface="Gill Sans MT" pitchFamily="34" charset="0"/>
              </a:rPr>
              <a:t>created medical </a:t>
            </a:r>
            <a:r>
              <a:rPr lang="en-US" sz="3600" b="0" dirty="0">
                <a:latin typeface="Gill Sans MT" pitchFamily="34" charset="0"/>
              </a:rPr>
              <a:t>homes that </a:t>
            </a:r>
            <a:r>
              <a:rPr lang="en-US" sz="3600" b="0" dirty="0" smtClean="0">
                <a:latin typeface="Gill Sans MT" pitchFamily="34" charset="0"/>
              </a:rPr>
              <a:t>are the </a:t>
            </a:r>
            <a:r>
              <a:rPr lang="en-US" sz="3600" b="0" dirty="0">
                <a:latin typeface="Gill Sans MT" pitchFamily="34" charset="0"/>
              </a:rPr>
              <a:t>best examples of how all of </a:t>
            </a:r>
            <a:r>
              <a:rPr lang="en-US" sz="3600" b="0" dirty="0" smtClean="0">
                <a:latin typeface="Gill Sans MT" pitchFamily="34" charset="0"/>
              </a:rPr>
              <a:t>us </a:t>
            </a:r>
            <a:r>
              <a:rPr lang="en-US" sz="3600" b="0" dirty="0">
                <a:latin typeface="Gill Sans MT" pitchFamily="34" charset="0"/>
              </a:rPr>
              <a:t>should receive primary care</a:t>
            </a:r>
            <a:r>
              <a:rPr lang="en-US" sz="3600" b="0" dirty="0" smtClean="0">
                <a:latin typeface="Gill Sans MT" pitchFamily="34" charset="0"/>
              </a:rPr>
              <a:t>.”</a:t>
            </a:r>
          </a:p>
          <a:p>
            <a:pPr marL="457200" indent="-457200" eaLnBrk="1" fontAlgn="auto" hangingPunct="1">
              <a:buFont typeface="Wingdings" pitchFamily="2" charset="2"/>
              <a:buChar char="Ø"/>
              <a:defRPr/>
            </a:pPr>
            <a:endParaRPr lang="en-US" sz="2800" dirty="0">
              <a:latin typeface="Gill Sans MT" pitchFamily="34" charset="0"/>
            </a:endParaRPr>
          </a:p>
          <a:p>
            <a:pPr marL="457200" indent="-457200" eaLnBrk="1" fontAlgn="auto" hangingPunct="1">
              <a:buFont typeface="Wingdings" pitchFamily="2" charset="2"/>
              <a:buChar char="Ø"/>
              <a:defRPr/>
            </a:pPr>
            <a:endParaRPr lang="en-US" sz="2800" dirty="0" smtClean="0">
              <a:latin typeface="Gill Sans MT" pitchFamily="34" charset="0"/>
            </a:endParaRPr>
          </a:p>
          <a:p>
            <a:pPr marL="230188" eaLnBrk="1" fontAlgn="auto" hangingPunct="1">
              <a:defRPr/>
            </a:pPr>
            <a:r>
              <a:rPr lang="en-US" sz="2400" b="0" dirty="0">
                <a:latin typeface="Gill Sans MT" pitchFamily="34" charset="0"/>
              </a:rPr>
              <a:t>Saag, M. The AIDS Reader</a:t>
            </a:r>
            <a:r>
              <a:rPr lang="en-US" sz="2400" b="0" dirty="0" smtClean="0">
                <a:latin typeface="Gill Sans MT" pitchFamily="34" charset="0"/>
              </a:rPr>
              <a:t>, </a:t>
            </a:r>
            <a:r>
              <a:rPr lang="en-US" sz="2400" b="0" dirty="0">
                <a:latin typeface="Gill Sans MT" pitchFamily="34" charset="0"/>
              </a:rPr>
              <a:t>April 24, 2009</a:t>
            </a:r>
          </a:p>
          <a:p>
            <a:pPr eaLnBrk="1" fontAlgn="auto" hangingPunct="1">
              <a:defRPr/>
            </a:pPr>
            <a:endParaRPr lang="en-US" sz="2800" dirty="0" smtClean="0"/>
          </a:p>
        </p:txBody>
      </p:sp>
      <p:sp>
        <p:nvSpPr>
          <p:cNvPr id="63491" name="Footer Placeholder 3"/>
          <p:cNvSpPr>
            <a:spLocks noGrp="1"/>
          </p:cNvSpPr>
          <p:nvPr>
            <p:ph type="ftr" sz="quarter" idx="11"/>
          </p:nvPr>
        </p:nvSpPr>
        <p:spPr/>
        <p:txBody>
          <a:bodyPr/>
          <a:lstStyle/>
          <a:p>
            <a:pPr>
              <a:defRPr/>
            </a:pPr>
            <a:r>
              <a:rPr lang="en-US" dirty="0"/>
              <a:t>HIV Medical Homes Resource Center</a:t>
            </a:r>
          </a:p>
        </p:txBody>
      </p:sp>
    </p:spTree>
    <p:extLst>
      <p:ext uri="{BB962C8B-B14F-4D97-AF65-F5344CB8AC3E}">
        <p14:creationId xmlns:p14="http://schemas.microsoft.com/office/powerpoint/2010/main" xmlns="" val="801216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b="1" dirty="0" smtClean="0">
                <a:latin typeface="Gill Sans MT" pitchFamily="34" charset="0"/>
              </a:rPr>
              <a:t>Primary Care Approaches for Patients With HIV</a:t>
            </a:r>
          </a:p>
        </p:txBody>
      </p:sp>
      <p:sp>
        <p:nvSpPr>
          <p:cNvPr id="32771" name="Content Placeholder 2"/>
          <p:cNvSpPr>
            <a:spLocks noGrp="1"/>
          </p:cNvSpPr>
          <p:nvPr>
            <p:ph idx="1"/>
          </p:nvPr>
        </p:nvSpPr>
        <p:spPr/>
        <p:txBody>
          <a:bodyPr/>
          <a:lstStyle/>
          <a:p>
            <a:pPr marL="457200" indent="-457200">
              <a:buFont typeface="Wingdings" charset="2"/>
              <a:buChar char="§"/>
            </a:pPr>
            <a:r>
              <a:rPr lang="en-US" sz="3200" b="0" dirty="0" smtClean="0">
                <a:latin typeface="Gill Sans MT" pitchFamily="34" charset="0"/>
              </a:rPr>
              <a:t>Integrated into primary care practices serving diverse patient population</a:t>
            </a:r>
          </a:p>
          <a:p>
            <a:pPr marL="457200" indent="-457200">
              <a:buFont typeface="Wingdings" charset="2"/>
              <a:buChar char="§"/>
            </a:pPr>
            <a:r>
              <a:rPr lang="en-US" sz="3200" b="0" dirty="0" smtClean="0">
                <a:latin typeface="Gill Sans MT" pitchFamily="34" charset="0"/>
              </a:rPr>
              <a:t>HIV-only practice assuming responsibility for comprehensive primary care</a:t>
            </a:r>
          </a:p>
          <a:p>
            <a:pPr marL="457200" indent="-457200">
              <a:buFont typeface="Wingdings" charset="2"/>
              <a:buChar char="§"/>
            </a:pPr>
            <a:r>
              <a:rPr lang="en-US" sz="3200" b="0" dirty="0" smtClean="0">
                <a:latin typeface="Gill Sans MT" pitchFamily="34" charset="0"/>
              </a:rPr>
              <a:t>HIV-only practice delegating non-HIV comprehensive care needs to other providers</a:t>
            </a:r>
          </a:p>
        </p:txBody>
      </p:sp>
    </p:spTree>
    <p:extLst>
      <p:ext uri="{BB962C8B-B14F-4D97-AF65-F5344CB8AC3E}">
        <p14:creationId xmlns:p14="http://schemas.microsoft.com/office/powerpoint/2010/main" xmlns="" val="893006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2"/>
          <p:cNvSpPr>
            <a:spLocks noGrp="1"/>
          </p:cNvSpPr>
          <p:nvPr>
            <p:ph type="title"/>
          </p:nvPr>
        </p:nvSpPr>
        <p:spPr>
          <a:xfrm>
            <a:off x="685800" y="381000"/>
            <a:ext cx="7772400" cy="1143000"/>
          </a:xfrm>
        </p:spPr>
        <p:txBody>
          <a:bodyPr>
            <a:noAutofit/>
          </a:bodyPr>
          <a:lstStyle/>
          <a:p>
            <a:pPr eaLnBrk="1" hangingPunct="1"/>
            <a:r>
              <a:rPr lang="en-US" b="1" dirty="0" smtClean="0">
                <a:latin typeface="Gill Sans MT" pitchFamily="34" charset="0"/>
              </a:rPr>
              <a:t>Building Blocks of high performing primary care practices:</a:t>
            </a:r>
          </a:p>
        </p:txBody>
      </p:sp>
      <p:sp>
        <p:nvSpPr>
          <p:cNvPr id="56323" name="Content Placeholder 6"/>
          <p:cNvSpPr>
            <a:spLocks noGrp="1"/>
          </p:cNvSpPr>
          <p:nvPr>
            <p:ph idx="1"/>
          </p:nvPr>
        </p:nvSpPr>
        <p:spPr>
          <a:xfrm>
            <a:off x="5714626" y="1903049"/>
            <a:ext cx="2998082" cy="4114800"/>
          </a:xfrm>
        </p:spPr>
        <p:txBody>
          <a:bodyPr/>
          <a:lstStyle/>
          <a:p>
            <a:pPr marL="342900" indent="-342900" eaLnBrk="1" hangingPunct="1">
              <a:buFont typeface="Wingdings" charset="2"/>
              <a:buChar char="§"/>
            </a:pPr>
            <a:r>
              <a:rPr lang="en-US" sz="2400" b="0" dirty="0" smtClean="0">
                <a:latin typeface="Gill Sans MT" pitchFamily="34" charset="0"/>
              </a:rPr>
              <a:t>Rachel Willard </a:t>
            </a:r>
            <a:endParaRPr lang="en-US" sz="2400" b="0" dirty="0">
              <a:latin typeface="Gill Sans MT" pitchFamily="34" charset="0"/>
            </a:endParaRPr>
          </a:p>
          <a:p>
            <a:pPr marL="342900" indent="-342900" eaLnBrk="1" hangingPunct="1">
              <a:buFont typeface="Wingdings" charset="2"/>
              <a:buChar char="§"/>
            </a:pPr>
            <a:r>
              <a:rPr lang="en-US" sz="2400" b="0" dirty="0" smtClean="0">
                <a:latin typeface="Gill Sans MT" pitchFamily="34" charset="0"/>
              </a:rPr>
              <a:t>Tom Bodenheimer</a:t>
            </a:r>
          </a:p>
          <a:p>
            <a:pPr marL="342900" indent="-342900" eaLnBrk="1" hangingPunct="1">
              <a:buFont typeface="Wingdings" charset="2"/>
              <a:buChar char="§"/>
            </a:pPr>
            <a:r>
              <a:rPr lang="en-US" sz="2400" b="0" dirty="0" smtClean="0">
                <a:latin typeface="Gill Sans MT" pitchFamily="34" charset="0"/>
              </a:rPr>
              <a:t>Amireh Ghorob</a:t>
            </a:r>
          </a:p>
          <a:p>
            <a:pPr marL="0" eaLnBrk="1" hangingPunct="1">
              <a:buFont typeface="Wingdings 2" pitchFamily="-65" charset="2"/>
              <a:buNone/>
            </a:pPr>
            <a:endParaRPr lang="en-US" sz="2400" dirty="0" smtClean="0">
              <a:latin typeface="Gill Sans MT" pitchFamily="34" charset="0"/>
            </a:endParaRPr>
          </a:p>
          <a:p>
            <a:pPr marL="0" eaLnBrk="1" hangingPunct="1">
              <a:buFont typeface="Wingdings 2" pitchFamily="-65" charset="2"/>
              <a:buNone/>
            </a:pPr>
            <a:r>
              <a:rPr lang="en-US" sz="2400" dirty="0" smtClean="0">
                <a:latin typeface="Gill Sans MT" pitchFamily="34" charset="0"/>
              </a:rPr>
              <a:t>UCSF Center for Excellence in Primary Care</a:t>
            </a:r>
          </a:p>
        </p:txBody>
      </p:sp>
      <p:grpSp>
        <p:nvGrpSpPr>
          <p:cNvPr id="2" name="Group 1"/>
          <p:cNvGrpSpPr/>
          <p:nvPr/>
        </p:nvGrpSpPr>
        <p:grpSpPr>
          <a:xfrm>
            <a:off x="21028" y="1676400"/>
            <a:ext cx="6019800" cy="4519613"/>
            <a:chOff x="344488" y="1676400"/>
            <a:chExt cx="6019800" cy="4519613"/>
          </a:xfrm>
        </p:grpSpPr>
        <p:pic>
          <p:nvPicPr>
            <p:cNvPr id="56326" name="Picture 2"/>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backgroundRemoval t="1389" b="98958" l="299" r="91642"/>
                      </a14:imgEffect>
                    </a14:imgLayer>
                  </a14:imgProps>
                </a:ext>
                <a:ext uri="{28A0092B-C50C-407E-A947-70E740481C1C}">
                  <a14:useLocalDpi xmlns:a14="http://schemas.microsoft.com/office/drawing/2010/main" xmlns="" val="0"/>
                </a:ext>
              </a:extLst>
            </a:blip>
            <a:srcRect/>
            <a:stretch>
              <a:fillRect/>
            </a:stretch>
          </p:blipFill>
          <p:spPr bwMode="auto">
            <a:xfrm>
              <a:off x="344488" y="1676400"/>
              <a:ext cx="6019800" cy="451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327" name="TextBox 4"/>
            <p:cNvSpPr txBox="1">
              <a:spLocks noChangeArrowheads="1"/>
            </p:cNvSpPr>
            <p:nvPr/>
          </p:nvSpPr>
          <p:spPr bwMode="auto">
            <a:xfrm>
              <a:off x="1038552" y="5543280"/>
              <a:ext cx="10720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1200" b="1" dirty="0">
                  <a:solidFill>
                    <a:schemeClr val="bg1"/>
                  </a:solidFill>
                  <a:latin typeface="Gill Sans MT"/>
                  <a:cs typeface="Gill Sans MT"/>
                </a:rPr>
                <a:t>Mission and goals</a:t>
              </a:r>
            </a:p>
          </p:txBody>
        </p:sp>
        <p:sp>
          <p:nvSpPr>
            <p:cNvPr id="56328" name="Rectangle 5"/>
            <p:cNvSpPr>
              <a:spLocks noChangeArrowheads="1"/>
            </p:cNvSpPr>
            <p:nvPr/>
          </p:nvSpPr>
          <p:spPr bwMode="auto">
            <a:xfrm>
              <a:off x="2181009" y="5543280"/>
              <a:ext cx="117337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b="1" dirty="0">
                  <a:latin typeface="Gill Sans MT"/>
                  <a:cs typeface="Gill Sans MT"/>
                </a:rPr>
                <a:t>Data-driven improvement</a:t>
              </a:r>
            </a:p>
          </p:txBody>
        </p:sp>
        <p:sp>
          <p:nvSpPr>
            <p:cNvPr id="14" name="Rectangle 13"/>
            <p:cNvSpPr/>
            <p:nvPr/>
          </p:nvSpPr>
          <p:spPr bwMode="auto">
            <a:xfrm>
              <a:off x="3326809" y="5561013"/>
              <a:ext cx="1269152" cy="276999"/>
            </a:xfrm>
            <a:prstGeom prst="rect">
              <a:avLst/>
            </a:prstGeom>
          </p:spPr>
          <p:txBody>
            <a:bodyPr wrap="square">
              <a:spAutoFit/>
            </a:bodyPr>
            <a:lstStyle/>
            <a:p>
              <a:pPr algn="ctr" fontAlgn="auto">
                <a:spcBef>
                  <a:spcPts val="0"/>
                </a:spcBef>
                <a:spcAft>
                  <a:spcPts val="0"/>
                </a:spcAft>
                <a:defRPr/>
              </a:pPr>
              <a:r>
                <a:rPr lang="en-US" sz="1200" b="1" dirty="0">
                  <a:latin typeface="Gill Sans MT"/>
                  <a:ea typeface="Arial Unicode MS" pitchFamily="34" charset="-128"/>
                  <a:cs typeface="Gill Sans MT"/>
                </a:rPr>
                <a:t>Empanelment</a:t>
              </a:r>
            </a:p>
          </p:txBody>
        </p:sp>
        <p:sp>
          <p:nvSpPr>
            <p:cNvPr id="56330" name="Rectangle 15"/>
            <p:cNvSpPr>
              <a:spLocks noChangeArrowheads="1"/>
            </p:cNvSpPr>
            <p:nvPr/>
          </p:nvSpPr>
          <p:spPr bwMode="auto">
            <a:xfrm>
              <a:off x="4572436" y="5523773"/>
              <a:ext cx="10720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b="1" dirty="0">
                  <a:latin typeface="Gill Sans MT"/>
                  <a:cs typeface="Gill Sans MT"/>
                </a:rPr>
                <a:t>Team-based care</a:t>
              </a:r>
            </a:p>
          </p:txBody>
        </p:sp>
        <p:sp>
          <p:nvSpPr>
            <p:cNvPr id="56331" name="TextBox 17"/>
            <p:cNvSpPr txBox="1">
              <a:spLocks noChangeArrowheads="1"/>
            </p:cNvSpPr>
            <p:nvPr/>
          </p:nvSpPr>
          <p:spPr bwMode="auto">
            <a:xfrm>
              <a:off x="1409635" y="5216163"/>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1</a:t>
              </a:r>
            </a:p>
          </p:txBody>
        </p:sp>
        <p:sp>
          <p:nvSpPr>
            <p:cNvPr id="56332" name="TextBox 18"/>
            <p:cNvSpPr txBox="1">
              <a:spLocks noChangeArrowheads="1"/>
            </p:cNvSpPr>
            <p:nvPr/>
          </p:nvSpPr>
          <p:spPr bwMode="auto">
            <a:xfrm>
              <a:off x="2601913" y="5222166"/>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2</a:t>
              </a:r>
            </a:p>
          </p:txBody>
        </p:sp>
        <p:sp>
          <p:nvSpPr>
            <p:cNvPr id="56333" name="TextBox 19"/>
            <p:cNvSpPr txBox="1">
              <a:spLocks noChangeArrowheads="1"/>
            </p:cNvSpPr>
            <p:nvPr/>
          </p:nvSpPr>
          <p:spPr bwMode="auto">
            <a:xfrm>
              <a:off x="3785601" y="5210161"/>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3</a:t>
              </a:r>
            </a:p>
          </p:txBody>
        </p:sp>
        <p:sp>
          <p:nvSpPr>
            <p:cNvPr id="56334" name="TextBox 20"/>
            <p:cNvSpPr txBox="1">
              <a:spLocks noChangeArrowheads="1"/>
            </p:cNvSpPr>
            <p:nvPr/>
          </p:nvSpPr>
          <p:spPr bwMode="auto">
            <a:xfrm>
              <a:off x="4943520" y="5202659"/>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4</a:t>
              </a:r>
            </a:p>
          </p:txBody>
        </p:sp>
        <p:sp>
          <p:nvSpPr>
            <p:cNvPr id="56335" name="TextBox 21"/>
            <p:cNvSpPr txBox="1">
              <a:spLocks noChangeArrowheads="1"/>
            </p:cNvSpPr>
            <p:nvPr/>
          </p:nvSpPr>
          <p:spPr bwMode="auto">
            <a:xfrm>
              <a:off x="2574425" y="4122273"/>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5</a:t>
              </a:r>
            </a:p>
          </p:txBody>
        </p:sp>
        <p:sp>
          <p:nvSpPr>
            <p:cNvPr id="56336" name="Rectangle 22"/>
            <p:cNvSpPr>
              <a:spLocks noChangeArrowheads="1"/>
            </p:cNvSpPr>
            <p:nvPr/>
          </p:nvSpPr>
          <p:spPr bwMode="auto">
            <a:xfrm>
              <a:off x="2134531" y="4528918"/>
              <a:ext cx="119227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200" b="1" dirty="0">
                  <a:latin typeface="Gill Sans MT"/>
                  <a:cs typeface="Gill Sans MT"/>
                </a:rPr>
                <a:t>Population</a:t>
              </a:r>
            </a:p>
            <a:p>
              <a:pPr algn="ctr"/>
              <a:r>
                <a:rPr lang="en-US" sz="1200" b="1" dirty="0">
                  <a:latin typeface="Gill Sans MT"/>
                  <a:cs typeface="Gill Sans MT"/>
                </a:rPr>
                <a:t>management</a:t>
              </a:r>
            </a:p>
          </p:txBody>
        </p:sp>
        <p:sp>
          <p:nvSpPr>
            <p:cNvPr id="56337" name="Rectangle 23"/>
            <p:cNvSpPr>
              <a:spLocks noChangeArrowheads="1"/>
            </p:cNvSpPr>
            <p:nvPr/>
          </p:nvSpPr>
          <p:spPr bwMode="auto">
            <a:xfrm>
              <a:off x="3414518" y="4528918"/>
              <a:ext cx="1072019"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b="1" dirty="0">
                  <a:latin typeface="Gill Sans MT"/>
                  <a:cs typeface="Gill Sans MT"/>
                </a:rPr>
                <a:t>Continuity of care</a:t>
              </a:r>
            </a:p>
          </p:txBody>
        </p:sp>
        <p:sp>
          <p:nvSpPr>
            <p:cNvPr id="56338" name="Rectangle 24"/>
            <p:cNvSpPr>
              <a:spLocks noChangeArrowheads="1"/>
            </p:cNvSpPr>
            <p:nvPr/>
          </p:nvSpPr>
          <p:spPr bwMode="auto">
            <a:xfrm>
              <a:off x="4567281" y="4528918"/>
              <a:ext cx="124381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b="1" dirty="0">
                  <a:latin typeface="Gill Sans MT"/>
                  <a:cs typeface="Gill Sans MT"/>
                </a:rPr>
                <a:t>Prompt access to care</a:t>
              </a:r>
            </a:p>
          </p:txBody>
        </p:sp>
        <p:sp>
          <p:nvSpPr>
            <p:cNvPr id="56339" name="Rectangle 25"/>
            <p:cNvSpPr>
              <a:spLocks noChangeArrowheads="1"/>
            </p:cNvSpPr>
            <p:nvPr/>
          </p:nvSpPr>
          <p:spPr bwMode="auto">
            <a:xfrm>
              <a:off x="3354387" y="3505598"/>
              <a:ext cx="128848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200" b="1" dirty="0">
                  <a:solidFill>
                    <a:schemeClr val="bg1"/>
                  </a:solidFill>
                  <a:latin typeface="Gill Sans MT"/>
                  <a:cs typeface="Gill Sans MT"/>
                </a:rPr>
                <a:t>Template transformation</a:t>
              </a:r>
            </a:p>
          </p:txBody>
        </p:sp>
        <p:sp>
          <p:nvSpPr>
            <p:cNvPr id="56340" name="Rectangle 26"/>
            <p:cNvSpPr>
              <a:spLocks noChangeArrowheads="1"/>
            </p:cNvSpPr>
            <p:nvPr/>
          </p:nvSpPr>
          <p:spPr bwMode="auto">
            <a:xfrm>
              <a:off x="4642873" y="3529562"/>
              <a:ext cx="116822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200" b="1" dirty="0">
                  <a:latin typeface="Gill Sans MT"/>
                  <a:cs typeface="Gill Sans MT"/>
                </a:rPr>
                <a:t>Coordination of care</a:t>
              </a:r>
            </a:p>
          </p:txBody>
        </p:sp>
        <p:sp>
          <p:nvSpPr>
            <p:cNvPr id="56341" name="Rectangle 27"/>
            <p:cNvSpPr>
              <a:spLocks noChangeArrowheads="1"/>
            </p:cNvSpPr>
            <p:nvPr/>
          </p:nvSpPr>
          <p:spPr bwMode="auto">
            <a:xfrm>
              <a:off x="4660052" y="2296121"/>
              <a:ext cx="1072019"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200" b="1" dirty="0">
                  <a:latin typeface="Gill Sans MT"/>
                  <a:cs typeface="Gill Sans MT"/>
                </a:rPr>
                <a:t>Conscious and trained leadership</a:t>
              </a:r>
            </a:p>
          </p:txBody>
        </p:sp>
        <p:sp>
          <p:nvSpPr>
            <p:cNvPr id="56342" name="TextBox 28"/>
            <p:cNvSpPr txBox="1">
              <a:spLocks noChangeArrowheads="1"/>
            </p:cNvSpPr>
            <p:nvPr/>
          </p:nvSpPr>
          <p:spPr bwMode="auto">
            <a:xfrm>
              <a:off x="3785601" y="4122273"/>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6</a:t>
              </a:r>
            </a:p>
          </p:txBody>
        </p:sp>
        <p:sp>
          <p:nvSpPr>
            <p:cNvPr id="56343" name="TextBox 29"/>
            <p:cNvSpPr txBox="1">
              <a:spLocks noChangeArrowheads="1"/>
            </p:cNvSpPr>
            <p:nvPr/>
          </p:nvSpPr>
          <p:spPr bwMode="auto">
            <a:xfrm>
              <a:off x="5031136" y="4122273"/>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7</a:t>
              </a:r>
            </a:p>
          </p:txBody>
        </p:sp>
        <p:sp>
          <p:nvSpPr>
            <p:cNvPr id="56344" name="TextBox 30"/>
            <p:cNvSpPr txBox="1">
              <a:spLocks noChangeArrowheads="1"/>
            </p:cNvSpPr>
            <p:nvPr/>
          </p:nvSpPr>
          <p:spPr bwMode="auto">
            <a:xfrm>
              <a:off x="3785601" y="3074899"/>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8</a:t>
              </a:r>
            </a:p>
          </p:txBody>
        </p:sp>
        <p:sp>
          <p:nvSpPr>
            <p:cNvPr id="56345" name="TextBox 31"/>
            <p:cNvSpPr txBox="1">
              <a:spLocks noChangeArrowheads="1"/>
            </p:cNvSpPr>
            <p:nvPr/>
          </p:nvSpPr>
          <p:spPr bwMode="auto">
            <a:xfrm>
              <a:off x="5013956" y="3077900"/>
              <a:ext cx="32985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9</a:t>
              </a:r>
            </a:p>
          </p:txBody>
        </p:sp>
        <p:sp>
          <p:nvSpPr>
            <p:cNvPr id="56346" name="TextBox 32"/>
            <p:cNvSpPr txBox="1">
              <a:spLocks noChangeArrowheads="1"/>
            </p:cNvSpPr>
            <p:nvPr/>
          </p:nvSpPr>
          <p:spPr bwMode="auto">
            <a:xfrm>
              <a:off x="4946955" y="1993013"/>
              <a:ext cx="4741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lgn="ctr"/>
              <a:r>
                <a:rPr lang="en-US" sz="2000" b="1" dirty="0">
                  <a:latin typeface="Gill Sans MT"/>
                  <a:cs typeface="Gill Sans MT"/>
                </a:rPr>
                <a:t>10</a:t>
              </a:r>
            </a:p>
          </p:txBody>
        </p:sp>
      </p:grpSp>
      <p:sp>
        <p:nvSpPr>
          <p:cNvPr id="56325" name="TextBox 7"/>
          <p:cNvSpPr txBox="1">
            <a:spLocks noChangeArrowheads="1"/>
          </p:cNvSpPr>
          <p:nvPr/>
        </p:nvSpPr>
        <p:spPr bwMode="auto">
          <a:xfrm>
            <a:off x="344488" y="6196013"/>
            <a:ext cx="687966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r>
              <a:rPr lang="en-US" sz="1800" dirty="0">
                <a:solidFill>
                  <a:schemeClr val="tx2">
                    <a:lumMod val="75000"/>
                  </a:schemeClr>
                </a:solidFill>
                <a:latin typeface="Gill Sans MT"/>
                <a:cs typeface="Gill Sans MT"/>
                <a:hlinkClick r:id="rId5"/>
              </a:rPr>
              <a:t>http://www.chcf.org/publications/2012/04/building-blocks-primary-care</a:t>
            </a:r>
            <a:r>
              <a:rPr lang="en-US" sz="1800" dirty="0">
                <a:solidFill>
                  <a:schemeClr val="tx2">
                    <a:lumMod val="75000"/>
                  </a:schemeClr>
                </a:solidFill>
                <a:latin typeface="Gill Sans MT"/>
                <a:cs typeface="Gill Sans MT"/>
              </a:rPr>
              <a:t> </a:t>
            </a:r>
          </a:p>
        </p:txBody>
      </p:sp>
    </p:spTree>
    <p:extLst>
      <p:ext uri="{BB962C8B-B14F-4D97-AF65-F5344CB8AC3E}">
        <p14:creationId xmlns:p14="http://schemas.microsoft.com/office/powerpoint/2010/main" xmlns="" val="13918596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516194"/>
            <a:ext cx="7020232" cy="1007806"/>
          </a:xfrm>
        </p:spPr>
        <p:txBody>
          <a:bodyPr/>
          <a:lstStyle/>
          <a:p>
            <a:r>
              <a:rPr lang="en-US" b="1" dirty="0" smtClean="0">
                <a:latin typeface="Gill Sans MT" pitchFamily="34" charset="0"/>
              </a:rPr>
              <a:t>Change Concepts for the PCMH</a:t>
            </a:r>
          </a:p>
        </p:txBody>
      </p:sp>
      <p:sp>
        <p:nvSpPr>
          <p:cNvPr id="3" name="Content Placeholder 2"/>
          <p:cNvSpPr>
            <a:spLocks noGrp="1"/>
          </p:cNvSpPr>
          <p:nvPr>
            <p:ph idx="1"/>
          </p:nvPr>
        </p:nvSpPr>
        <p:spPr/>
        <p:txBody>
          <a:bodyPr>
            <a:normAutofit/>
          </a:bodyPr>
          <a:lstStyle/>
          <a:p>
            <a:pPr marL="342900" indent="-342900">
              <a:buFont typeface="Wingdings" charset="2"/>
              <a:buChar char="§"/>
              <a:defRPr/>
            </a:pPr>
            <a:r>
              <a:rPr lang="en-US" sz="2400" b="0" dirty="0" smtClean="0">
                <a:latin typeface="Gill Sans MT" pitchFamily="34" charset="0"/>
              </a:rPr>
              <a:t>Engaged Leadership</a:t>
            </a:r>
          </a:p>
          <a:p>
            <a:pPr marL="342900" indent="-342900">
              <a:buFont typeface="Wingdings" charset="2"/>
              <a:buChar char="§"/>
              <a:defRPr/>
            </a:pPr>
            <a:r>
              <a:rPr lang="en-US" sz="2400" b="0" dirty="0" smtClean="0">
                <a:latin typeface="Gill Sans MT" pitchFamily="34" charset="0"/>
              </a:rPr>
              <a:t>Quality Improvement Strategy</a:t>
            </a:r>
          </a:p>
          <a:p>
            <a:pPr marL="342900" indent="-342900">
              <a:buFont typeface="Wingdings" charset="2"/>
              <a:buChar char="§"/>
              <a:defRPr/>
            </a:pPr>
            <a:r>
              <a:rPr lang="en-US" sz="2400" b="0" dirty="0" smtClean="0">
                <a:latin typeface="Gill Sans MT" pitchFamily="34" charset="0"/>
              </a:rPr>
              <a:t>Empanelment</a:t>
            </a:r>
          </a:p>
          <a:p>
            <a:pPr marL="342900" indent="-342900">
              <a:buFont typeface="Wingdings" charset="2"/>
              <a:buChar char="§"/>
              <a:defRPr/>
            </a:pPr>
            <a:r>
              <a:rPr lang="en-US" sz="2400" b="0" dirty="0" smtClean="0">
                <a:latin typeface="Gill Sans MT" pitchFamily="34" charset="0"/>
              </a:rPr>
              <a:t>Continuous and Team-based Healing Relationship</a:t>
            </a:r>
          </a:p>
          <a:p>
            <a:pPr marL="342900" indent="-342900">
              <a:buFont typeface="Wingdings" charset="2"/>
              <a:buChar char="§"/>
              <a:defRPr/>
            </a:pPr>
            <a:r>
              <a:rPr lang="en-US" sz="2400" b="0" dirty="0" smtClean="0">
                <a:latin typeface="Gill Sans MT" pitchFamily="34" charset="0"/>
              </a:rPr>
              <a:t>Organized, Evidence-Based Care</a:t>
            </a:r>
          </a:p>
          <a:p>
            <a:pPr marL="342900" indent="-342900">
              <a:buFont typeface="Wingdings" charset="2"/>
              <a:buChar char="§"/>
              <a:defRPr/>
            </a:pPr>
            <a:r>
              <a:rPr lang="en-US" sz="2400" b="0" dirty="0" smtClean="0">
                <a:latin typeface="Gill Sans MT" pitchFamily="34" charset="0"/>
              </a:rPr>
              <a:t>Patient-Centered Interactions</a:t>
            </a:r>
          </a:p>
          <a:p>
            <a:pPr marL="342900" indent="-342900">
              <a:buFont typeface="Wingdings" charset="2"/>
              <a:buChar char="§"/>
              <a:defRPr/>
            </a:pPr>
            <a:r>
              <a:rPr lang="en-US" sz="2400" b="0" dirty="0" smtClean="0">
                <a:latin typeface="Gill Sans MT" pitchFamily="34" charset="0"/>
              </a:rPr>
              <a:t>Enhanced Access</a:t>
            </a:r>
          </a:p>
          <a:p>
            <a:pPr marL="342900" indent="-342900">
              <a:buFont typeface="Wingdings" charset="2"/>
              <a:buChar char="§"/>
              <a:defRPr/>
            </a:pPr>
            <a:r>
              <a:rPr lang="en-US" sz="2400" b="0" dirty="0" smtClean="0">
                <a:latin typeface="Gill Sans MT" pitchFamily="34" charset="0"/>
              </a:rPr>
              <a:t>Care Coordination</a:t>
            </a:r>
          </a:p>
          <a:p>
            <a:pPr>
              <a:defRPr/>
            </a:pPr>
            <a:endParaRPr lang="en-US" sz="2400" dirty="0">
              <a:latin typeface="Gill Sans MT" pitchFamily="34" charset="0"/>
            </a:endParaRPr>
          </a:p>
        </p:txBody>
      </p:sp>
      <p:sp>
        <p:nvSpPr>
          <p:cNvPr id="4" name="Footer Placeholder 3"/>
          <p:cNvSpPr>
            <a:spLocks noGrp="1"/>
          </p:cNvSpPr>
          <p:nvPr>
            <p:ph type="ftr" sz="quarter" idx="11"/>
          </p:nvPr>
        </p:nvSpPr>
        <p:spPr>
          <a:xfrm>
            <a:off x="381000" y="6356350"/>
            <a:ext cx="8229600" cy="365125"/>
          </a:xfrm>
        </p:spPr>
        <p:txBody>
          <a:bodyPr/>
          <a:lstStyle/>
          <a:p>
            <a:pPr>
              <a:defRPr/>
            </a:pPr>
            <a:r>
              <a:rPr lang="en-US" dirty="0" smtClean="0"/>
              <a:t>Wagner, EH et al, Guiding Transformation: How Medical Practices Can Become Patient-Centered Medical Homes; February, 2012</a:t>
            </a:r>
            <a:endParaRPr lang="en-US" dirty="0"/>
          </a:p>
        </p:txBody>
      </p:sp>
    </p:spTree>
    <p:extLst>
      <p:ext uri="{BB962C8B-B14F-4D97-AF65-F5344CB8AC3E}">
        <p14:creationId xmlns:p14="http://schemas.microsoft.com/office/powerpoint/2010/main" xmlns="" val="21227379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2"/>
          <p:cNvSpPr>
            <a:spLocks noGrp="1"/>
          </p:cNvSpPr>
          <p:nvPr>
            <p:ph type="title"/>
          </p:nvPr>
        </p:nvSpPr>
        <p:spPr/>
        <p:txBody>
          <a:bodyPr/>
          <a:lstStyle/>
          <a:p>
            <a:r>
              <a:rPr lang="en-US" b="1" dirty="0" smtClean="0">
                <a:latin typeface="Gill Sans MT" pitchFamily="34" charset="0"/>
              </a:rPr>
              <a:t>Engaged Leadership</a:t>
            </a:r>
          </a:p>
        </p:txBody>
      </p:sp>
      <p:sp>
        <p:nvSpPr>
          <p:cNvPr id="30723" name="Content Placeholder 3"/>
          <p:cNvSpPr>
            <a:spLocks noGrp="1"/>
          </p:cNvSpPr>
          <p:nvPr>
            <p:ph idx="1"/>
          </p:nvPr>
        </p:nvSpPr>
        <p:spPr>
          <a:xfrm>
            <a:off x="457200" y="1951630"/>
            <a:ext cx="7620000" cy="4174533"/>
          </a:xfrm>
        </p:spPr>
        <p:txBody>
          <a:bodyPr/>
          <a:lstStyle/>
          <a:p>
            <a:pPr marL="457200" indent="-457200" fontAlgn="t">
              <a:buFont typeface="Wingdings" charset="2"/>
              <a:buChar char="§"/>
            </a:pPr>
            <a:r>
              <a:rPr lang="en-US" sz="3200" b="0" dirty="0" smtClean="0">
                <a:latin typeface="Gill Sans MT" pitchFamily="34" charset="0"/>
              </a:rPr>
              <a:t>Visible leadership for culture change and QI</a:t>
            </a:r>
          </a:p>
          <a:p>
            <a:pPr marL="457200" indent="-457200">
              <a:buFont typeface="Wingdings" charset="2"/>
              <a:buChar char="§"/>
            </a:pPr>
            <a:r>
              <a:rPr lang="en-US" sz="3200" b="0" dirty="0" smtClean="0">
                <a:latin typeface="Gill Sans MT" pitchFamily="34" charset="0"/>
              </a:rPr>
              <a:t>Ensure time and resources for transformation</a:t>
            </a:r>
          </a:p>
          <a:p>
            <a:pPr marL="457200" indent="-457200">
              <a:buFont typeface="Wingdings" charset="2"/>
              <a:buChar char="§"/>
            </a:pPr>
            <a:r>
              <a:rPr lang="en-US" sz="3200" b="0" dirty="0" smtClean="0">
                <a:latin typeface="Gill Sans MT" pitchFamily="34" charset="0"/>
              </a:rPr>
              <a:t>PCMH values in staff hiring and training</a:t>
            </a:r>
          </a:p>
          <a:p>
            <a:pPr marL="457200" indent="-457200" fontAlgn="t">
              <a:buFont typeface="Wingdings" charset="2"/>
              <a:buChar char="§"/>
            </a:pPr>
            <a:endParaRPr lang="en-US" b="0" dirty="0" smtClean="0">
              <a:latin typeface="Gill Sans MT" pitchFamily="34" charset="0"/>
            </a:endParaRPr>
          </a:p>
          <a:p>
            <a:pPr marL="457200" indent="-457200" fontAlgn="t">
              <a:buFont typeface="Wingdings" charset="2"/>
              <a:buChar char="§"/>
            </a:pPr>
            <a:endParaRPr lang="en-US" dirty="0" smtClean="0"/>
          </a:p>
          <a:p>
            <a:pPr marL="457200" indent="-457200">
              <a:buFont typeface="Wingdings" pitchFamily="2" charset="2"/>
              <a:buChar char="Ø"/>
            </a:pPr>
            <a:endParaRPr lang="en-US" dirty="0" smtClean="0"/>
          </a:p>
        </p:txBody>
      </p:sp>
      <p:sp>
        <p:nvSpPr>
          <p:cNvPr id="5" name="Content Placeholder 4"/>
          <p:cNvSpPr>
            <a:spLocks noGrp="1"/>
          </p:cNvSpPr>
          <p:nvPr>
            <p:ph sz="half" idx="4294967295"/>
          </p:nvPr>
        </p:nvSpPr>
        <p:spPr>
          <a:xfrm>
            <a:off x="4924425" y="1574800"/>
            <a:ext cx="4219575" cy="4525963"/>
          </a:xfrm>
        </p:spPr>
        <p:txBody>
          <a:bodyPr>
            <a:normAutofit/>
          </a:bodyPr>
          <a:lstStyle/>
          <a:p>
            <a:pPr marL="0" indent="0" fontAlgn="t">
              <a:buFontTx/>
              <a:buNone/>
              <a:defRPr/>
            </a:pPr>
            <a:endParaRPr lang="en-US" dirty="0" smtClean="0"/>
          </a:p>
          <a:p>
            <a:pPr fontAlgn="t">
              <a:defRPr/>
            </a:pPr>
            <a:endParaRPr lang="en-US" dirty="0" smtClean="0"/>
          </a:p>
          <a:p>
            <a:pPr marL="0" indent="0">
              <a:buFontTx/>
              <a:buNone/>
              <a:defRPr/>
            </a:pPr>
            <a:endParaRPr lang="en-US" dirty="0"/>
          </a:p>
          <a:p>
            <a:pPr fontAlgn="t">
              <a:defRPr/>
            </a:pPr>
            <a:endParaRPr lang="en-US" dirty="0"/>
          </a:p>
          <a:p>
            <a:pPr>
              <a:defRPr/>
            </a:pPr>
            <a:endParaRPr lang="en-US" dirty="0"/>
          </a:p>
        </p:txBody>
      </p:sp>
    </p:spTree>
    <p:extLst>
      <p:ext uri="{BB962C8B-B14F-4D97-AF65-F5344CB8AC3E}">
        <p14:creationId xmlns:p14="http://schemas.microsoft.com/office/powerpoint/2010/main" xmlns="" val="32764326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Disclosures</a:t>
            </a:r>
            <a:endParaRPr lang="en-US" b="1" dirty="0"/>
          </a:p>
        </p:txBody>
      </p:sp>
      <p:sp>
        <p:nvSpPr>
          <p:cNvPr id="3" name="Content Placeholder 2"/>
          <p:cNvSpPr>
            <a:spLocks noGrp="1"/>
          </p:cNvSpPr>
          <p:nvPr>
            <p:ph idx="1"/>
          </p:nvPr>
        </p:nvSpPr>
        <p:spPr/>
        <p:txBody>
          <a:bodyPr/>
          <a:lstStyle/>
          <a:p>
            <a:pPr marL="0" indent="0">
              <a:buNone/>
            </a:pPr>
            <a:r>
              <a:rPr lang="en-US" dirty="0" smtClean="0"/>
              <a:t>Andrea Norberg, MS, RN has no financial interest or relationships to disclose.</a:t>
            </a:r>
          </a:p>
          <a:p>
            <a:pPr marL="0" indent="0">
              <a:buNone/>
            </a:pPr>
            <a:r>
              <a:rPr lang="en-US" dirty="0" smtClean="0"/>
              <a:t>Denise Anderson-Carr, RD, MPH has </a:t>
            </a:r>
            <a:r>
              <a:rPr lang="en-US" dirty="0"/>
              <a:t>no financial </a:t>
            </a:r>
            <a:r>
              <a:rPr lang="en-US" dirty="0" smtClean="0"/>
              <a:t>interest </a:t>
            </a:r>
            <a:r>
              <a:rPr lang="en-US" dirty="0"/>
              <a:t>or relationships to disclose</a:t>
            </a:r>
            <a:r>
              <a:rPr lang="en-US" dirty="0" smtClean="0"/>
              <a:t>.</a:t>
            </a:r>
          </a:p>
          <a:p>
            <a:pPr marL="0" indent="0">
              <a:buNone/>
            </a:pPr>
            <a:r>
              <a:rPr lang="en-US" dirty="0" smtClean="0"/>
              <a:t>Professional Education Services Group staff have no financial interest or relationships to disclose.</a:t>
            </a:r>
            <a:endParaRPr lang="en-US" dirty="0"/>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spTree>
    <p:extLst>
      <p:ext uri="{BB962C8B-B14F-4D97-AF65-F5344CB8AC3E}">
        <p14:creationId xmlns:p14="http://schemas.microsoft.com/office/powerpoint/2010/main" xmlns="" val="4071423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dirty="0" smtClean="0">
                <a:latin typeface="Gill Sans MT" pitchFamily="34" charset="0"/>
              </a:rPr>
              <a:t>Empanelment</a:t>
            </a:r>
          </a:p>
        </p:txBody>
      </p:sp>
      <p:sp>
        <p:nvSpPr>
          <p:cNvPr id="3" name="Content Placeholder 2"/>
          <p:cNvSpPr>
            <a:spLocks noGrp="1"/>
          </p:cNvSpPr>
          <p:nvPr>
            <p:ph idx="1"/>
          </p:nvPr>
        </p:nvSpPr>
        <p:spPr/>
        <p:txBody>
          <a:bodyPr>
            <a:normAutofit/>
          </a:bodyPr>
          <a:lstStyle/>
          <a:p>
            <a:pPr marL="457200" indent="-457200" fontAlgn="t">
              <a:buFont typeface="Wingdings" charset="2"/>
              <a:buChar char="§"/>
            </a:pPr>
            <a:r>
              <a:rPr lang="en-US" sz="3200" b="0" dirty="0">
                <a:latin typeface="Gill Sans MT" pitchFamily="34" charset="0"/>
              </a:rPr>
              <a:t>Assign all patients </a:t>
            </a:r>
            <a:r>
              <a:rPr lang="en-US" sz="3200" b="0" dirty="0" smtClean="0">
                <a:latin typeface="Gill Sans MT" pitchFamily="34" charset="0"/>
              </a:rPr>
              <a:t>to </a:t>
            </a:r>
            <a:r>
              <a:rPr lang="en-US" sz="3200" b="0" dirty="0">
                <a:latin typeface="Gill Sans MT" pitchFamily="34" charset="0"/>
              </a:rPr>
              <a:t>provider panel</a:t>
            </a:r>
          </a:p>
          <a:p>
            <a:pPr marL="457200" indent="-457200">
              <a:buFont typeface="Wingdings" charset="2"/>
              <a:buChar char="§"/>
            </a:pPr>
            <a:r>
              <a:rPr lang="en-US" sz="3200" b="0" dirty="0">
                <a:latin typeface="Gill Sans MT" pitchFamily="34" charset="0"/>
              </a:rPr>
              <a:t>Balance supply </a:t>
            </a:r>
            <a:r>
              <a:rPr lang="en-US" sz="3200" b="0" dirty="0" smtClean="0">
                <a:latin typeface="Gill Sans MT" pitchFamily="34" charset="0"/>
              </a:rPr>
              <a:t>and </a:t>
            </a:r>
            <a:r>
              <a:rPr lang="en-US" sz="3200" b="0" dirty="0">
                <a:latin typeface="Gill Sans MT" pitchFamily="34" charset="0"/>
              </a:rPr>
              <a:t>demand</a:t>
            </a:r>
          </a:p>
          <a:p>
            <a:pPr marL="457200" indent="-457200">
              <a:buFont typeface="Wingdings" charset="2"/>
              <a:buChar char="§"/>
            </a:pPr>
            <a:r>
              <a:rPr lang="en-US" sz="3200" b="0" dirty="0">
                <a:latin typeface="Gill Sans MT" pitchFamily="34" charset="0"/>
              </a:rPr>
              <a:t>Use panel data to </a:t>
            </a:r>
            <a:r>
              <a:rPr lang="en-US" sz="3200" b="0" dirty="0" smtClean="0">
                <a:latin typeface="Gill Sans MT" pitchFamily="34" charset="0"/>
              </a:rPr>
              <a:t>manage </a:t>
            </a:r>
            <a:r>
              <a:rPr lang="en-US" sz="3200" b="0" dirty="0">
                <a:latin typeface="Gill Sans MT" pitchFamily="34" charset="0"/>
              </a:rPr>
              <a:t>population</a:t>
            </a:r>
          </a:p>
          <a:p>
            <a:pPr>
              <a:defRPr/>
            </a:pPr>
            <a:endParaRPr lang="en-US" sz="3200" dirty="0"/>
          </a:p>
        </p:txBody>
      </p:sp>
      <p:sp>
        <p:nvSpPr>
          <p:cNvPr id="4" name="Footer Placeholder 3"/>
          <p:cNvSpPr>
            <a:spLocks noGrp="1"/>
          </p:cNvSpPr>
          <p:nvPr>
            <p:ph type="ftr" sz="quarter" idx="11"/>
          </p:nvPr>
        </p:nvSpPr>
        <p:spPr>
          <a:xfrm>
            <a:off x="381000" y="6356350"/>
            <a:ext cx="8229600" cy="365125"/>
          </a:xfrm>
        </p:spPr>
        <p:txBody>
          <a:bodyPr/>
          <a:lstStyle/>
          <a:p>
            <a:pPr>
              <a:defRPr/>
            </a:pPr>
            <a:r>
              <a:rPr lang="en-US" dirty="0" smtClean="0"/>
              <a:t>Wagner, EH et al, Guiding Transformation: How Medical Practices Can Become Patient-Centered Medical Homes; February, 2012</a:t>
            </a:r>
            <a:endParaRPr lang="en-US" dirty="0"/>
          </a:p>
        </p:txBody>
      </p:sp>
    </p:spTree>
    <p:extLst>
      <p:ext uri="{BB962C8B-B14F-4D97-AF65-F5344CB8AC3E}">
        <p14:creationId xmlns:p14="http://schemas.microsoft.com/office/powerpoint/2010/main" xmlns="" val="3323933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199" y="427703"/>
            <a:ext cx="7066547" cy="1371600"/>
          </a:xfrm>
        </p:spPr>
        <p:txBody>
          <a:bodyPr>
            <a:noAutofit/>
          </a:bodyPr>
          <a:lstStyle/>
          <a:p>
            <a:pPr>
              <a:defRPr/>
            </a:pPr>
            <a:r>
              <a:rPr lang="en-US" sz="4000" b="1" dirty="0">
                <a:latin typeface="Gill Sans MT" pitchFamily="34" charset="0"/>
              </a:rPr>
              <a:t>Continuous and Team-based Healing Relationships</a:t>
            </a:r>
          </a:p>
        </p:txBody>
      </p:sp>
      <p:sp>
        <p:nvSpPr>
          <p:cNvPr id="4" name="Content Placeholder 3"/>
          <p:cNvSpPr>
            <a:spLocks noGrp="1"/>
          </p:cNvSpPr>
          <p:nvPr>
            <p:ph sz="half" idx="1"/>
          </p:nvPr>
        </p:nvSpPr>
        <p:spPr>
          <a:xfrm>
            <a:off x="437064" y="1574800"/>
            <a:ext cx="6621462" cy="4525963"/>
          </a:xfrm>
        </p:spPr>
        <p:txBody>
          <a:bodyPr>
            <a:normAutofit fontScale="70000" lnSpcReduction="20000"/>
          </a:bodyPr>
          <a:lstStyle/>
          <a:p>
            <a:pPr fontAlgn="t">
              <a:defRPr/>
            </a:pPr>
            <a:endParaRPr lang="en-US" dirty="0" smtClean="0"/>
          </a:p>
          <a:p>
            <a:pPr marL="857250" indent="-857250" fontAlgn="t">
              <a:buFont typeface="Wingdings" charset="2"/>
              <a:buChar char="§"/>
              <a:defRPr/>
            </a:pPr>
            <a:r>
              <a:rPr lang="en-US" sz="5100" b="0" dirty="0">
                <a:latin typeface="Gill Sans MT" pitchFamily="34" charset="0"/>
              </a:rPr>
              <a:t>Establish care delivery in </a:t>
            </a:r>
            <a:r>
              <a:rPr lang="en-US" sz="5100" b="0" dirty="0" smtClean="0">
                <a:latin typeface="Gill Sans MT" pitchFamily="34" charset="0"/>
              </a:rPr>
              <a:t>teams</a:t>
            </a:r>
            <a:endParaRPr lang="en-US" sz="5100" b="0" dirty="0">
              <a:latin typeface="Gill Sans MT" pitchFamily="34" charset="0"/>
            </a:endParaRPr>
          </a:p>
          <a:p>
            <a:pPr marL="857250" indent="-857250">
              <a:buFont typeface="Wingdings" charset="2"/>
              <a:buChar char="§"/>
              <a:defRPr/>
            </a:pPr>
            <a:r>
              <a:rPr lang="en-US" sz="5100" b="0" dirty="0">
                <a:latin typeface="Gill Sans MT" pitchFamily="34" charset="0"/>
              </a:rPr>
              <a:t>Link patients to providers and care </a:t>
            </a:r>
            <a:r>
              <a:rPr lang="en-US" sz="5100" b="0" dirty="0" smtClean="0">
                <a:latin typeface="Gill Sans MT" pitchFamily="34" charset="0"/>
              </a:rPr>
              <a:t>teams</a:t>
            </a:r>
            <a:endParaRPr lang="en-US" sz="5100" b="0" dirty="0">
              <a:latin typeface="Gill Sans MT" pitchFamily="34" charset="0"/>
            </a:endParaRPr>
          </a:p>
          <a:p>
            <a:pPr marL="857250" indent="-857250">
              <a:buFont typeface="Wingdings" charset="2"/>
              <a:buChar char="§"/>
              <a:defRPr/>
            </a:pPr>
            <a:r>
              <a:rPr lang="en-US" sz="5100" b="0" dirty="0">
                <a:latin typeface="Gill Sans MT" pitchFamily="34" charset="0"/>
              </a:rPr>
              <a:t>Assure patients see </a:t>
            </a:r>
            <a:r>
              <a:rPr lang="en-US" sz="5100" b="0" dirty="0" smtClean="0">
                <a:latin typeface="Gill Sans MT" pitchFamily="34" charset="0"/>
              </a:rPr>
              <a:t>PCP</a:t>
            </a:r>
            <a:endParaRPr lang="en-US" sz="5100" b="0" dirty="0">
              <a:latin typeface="Gill Sans MT" pitchFamily="34" charset="0"/>
            </a:endParaRPr>
          </a:p>
          <a:p>
            <a:pPr marL="857250" indent="-857250">
              <a:buFont typeface="Wingdings" charset="2"/>
              <a:buChar char="§"/>
              <a:defRPr/>
            </a:pPr>
            <a:r>
              <a:rPr lang="en-US" sz="5100" b="0" dirty="0">
                <a:latin typeface="Gill Sans MT" pitchFamily="34" charset="0"/>
              </a:rPr>
              <a:t>Role and task distribution in </a:t>
            </a:r>
            <a:r>
              <a:rPr lang="en-US" sz="5100" b="0" dirty="0" smtClean="0">
                <a:latin typeface="Gill Sans MT" pitchFamily="34" charset="0"/>
              </a:rPr>
              <a:t>teams</a:t>
            </a:r>
            <a:endParaRPr lang="en-US" sz="5100" b="0" dirty="0">
              <a:latin typeface="Gill Sans MT" pitchFamily="34" charset="0"/>
            </a:endParaRPr>
          </a:p>
          <a:p>
            <a:pPr>
              <a:defRPr/>
            </a:pPr>
            <a:endParaRPr lang="en-US" sz="9800" b="0" dirty="0"/>
          </a:p>
        </p:txBody>
      </p:sp>
    </p:spTree>
    <p:extLst>
      <p:ext uri="{BB962C8B-B14F-4D97-AF65-F5344CB8AC3E}">
        <p14:creationId xmlns:p14="http://schemas.microsoft.com/office/powerpoint/2010/main" xmlns="" val="28800252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52400"/>
            <a:ext cx="5791200" cy="953069"/>
          </a:xfrm>
        </p:spPr>
        <p:txBody>
          <a:bodyPr>
            <a:normAutofit/>
          </a:bodyPr>
          <a:lstStyle/>
          <a:p>
            <a:pPr eaLnBrk="1" hangingPunct="1">
              <a:defRPr/>
            </a:pPr>
            <a:r>
              <a:rPr lang="en-US" sz="4000" b="1" dirty="0" smtClean="0">
                <a:latin typeface="Gill Sans MT" pitchFamily="34" charset="0"/>
              </a:rPr>
              <a:t>Team-based care</a:t>
            </a:r>
          </a:p>
        </p:txBody>
      </p:sp>
      <p:sp>
        <p:nvSpPr>
          <p:cNvPr id="45059" name="Rectangle 3"/>
          <p:cNvSpPr>
            <a:spLocks noGrp="1" noChangeArrowheads="1"/>
          </p:cNvSpPr>
          <p:nvPr>
            <p:ph sz="half" idx="1"/>
          </p:nvPr>
        </p:nvSpPr>
        <p:spPr>
          <a:xfrm>
            <a:off x="670899" y="1364776"/>
            <a:ext cx="4251621" cy="4735987"/>
          </a:xfrm>
        </p:spPr>
        <p:txBody>
          <a:bodyPr>
            <a:noAutofit/>
          </a:bodyPr>
          <a:lstStyle/>
          <a:p>
            <a:pPr marL="457200" indent="-457200" eaLnBrk="1" hangingPunct="1">
              <a:lnSpc>
                <a:spcPct val="90000"/>
              </a:lnSpc>
              <a:spcAft>
                <a:spcPts val="1000"/>
              </a:spcAft>
              <a:buFont typeface="Wingdings" charset="2"/>
              <a:buChar char="§"/>
              <a:defRPr/>
            </a:pPr>
            <a:r>
              <a:rPr lang="en-US" sz="2800" b="0" dirty="0">
                <a:latin typeface="Gill Sans MT"/>
                <a:ea typeface="ＭＳ Ｐゴシック" charset="0"/>
                <a:cs typeface="Gill Sans MT"/>
              </a:rPr>
              <a:t>Culture shift: </a:t>
            </a:r>
            <a:r>
              <a:rPr lang="en-US" sz="2800" b="0" dirty="0" smtClean="0">
                <a:latin typeface="Gill Sans MT"/>
                <a:ea typeface="ＭＳ Ｐゴシック" charset="0"/>
                <a:cs typeface="Gill Sans MT"/>
              </a:rPr>
              <a:t/>
            </a:r>
            <a:br>
              <a:rPr lang="en-US" sz="2800" b="0" dirty="0" smtClean="0">
                <a:latin typeface="Gill Sans MT"/>
                <a:ea typeface="ＭＳ Ｐゴシック" charset="0"/>
                <a:cs typeface="Gill Sans MT"/>
              </a:rPr>
            </a:br>
            <a:r>
              <a:rPr lang="en-US" sz="2800" b="0" dirty="0" smtClean="0">
                <a:latin typeface="Gill Sans MT"/>
                <a:ea typeface="ＭＳ Ｐゴシック" charset="0"/>
                <a:cs typeface="Gill Sans MT"/>
              </a:rPr>
              <a:t>share </a:t>
            </a:r>
            <a:r>
              <a:rPr lang="en-US" sz="2800" b="0" dirty="0">
                <a:latin typeface="Gill Sans MT"/>
                <a:ea typeface="ＭＳ Ｐゴシック" charset="0"/>
                <a:cs typeface="Gill Sans MT"/>
              </a:rPr>
              <a:t>the care</a:t>
            </a:r>
          </a:p>
          <a:p>
            <a:pPr marL="457200" indent="-457200" eaLnBrk="1" hangingPunct="1">
              <a:lnSpc>
                <a:spcPct val="90000"/>
              </a:lnSpc>
              <a:spcAft>
                <a:spcPts val="1000"/>
              </a:spcAft>
              <a:buFont typeface="Wingdings" charset="2"/>
              <a:buChar char="§"/>
              <a:defRPr/>
            </a:pPr>
            <a:r>
              <a:rPr lang="en-US" sz="2800" b="0" dirty="0">
                <a:latin typeface="Gill Sans MT"/>
                <a:ea typeface="ＭＳ Ｐゴシック" charset="0"/>
                <a:cs typeface="Gill Sans MT"/>
              </a:rPr>
              <a:t>Stable teamlets</a:t>
            </a:r>
          </a:p>
          <a:p>
            <a:pPr marL="457200" indent="-457200" eaLnBrk="1" hangingPunct="1">
              <a:lnSpc>
                <a:spcPct val="90000"/>
              </a:lnSpc>
              <a:spcAft>
                <a:spcPts val="1000"/>
              </a:spcAft>
              <a:buFont typeface="Wingdings" charset="2"/>
              <a:buChar char="§"/>
              <a:defRPr/>
            </a:pPr>
            <a:r>
              <a:rPr lang="en-US" sz="2800" b="0" dirty="0">
                <a:latin typeface="Gill Sans MT"/>
                <a:ea typeface="ＭＳ Ｐゴシック" charset="0"/>
                <a:cs typeface="Gill Sans MT"/>
              </a:rPr>
              <a:t>Co-location</a:t>
            </a:r>
          </a:p>
          <a:p>
            <a:pPr marL="457200" indent="-457200" eaLnBrk="1" hangingPunct="1">
              <a:lnSpc>
                <a:spcPct val="90000"/>
              </a:lnSpc>
              <a:spcAft>
                <a:spcPts val="1000"/>
              </a:spcAft>
              <a:buFont typeface="Wingdings" charset="2"/>
              <a:buChar char="§"/>
              <a:defRPr/>
            </a:pPr>
            <a:r>
              <a:rPr lang="en-US" sz="2800" b="0" dirty="0">
                <a:latin typeface="Gill Sans MT"/>
                <a:ea typeface="ＭＳ Ｐゴシック" charset="0"/>
                <a:cs typeface="Gill Sans MT"/>
              </a:rPr>
              <a:t>Staffing ratios</a:t>
            </a:r>
          </a:p>
          <a:p>
            <a:pPr marL="457200" indent="-457200" eaLnBrk="1" hangingPunct="1">
              <a:lnSpc>
                <a:spcPct val="90000"/>
              </a:lnSpc>
              <a:spcAft>
                <a:spcPts val="1000"/>
              </a:spcAft>
              <a:buFont typeface="Wingdings" charset="2"/>
              <a:buChar char="§"/>
              <a:defRPr/>
            </a:pPr>
            <a:r>
              <a:rPr lang="en-US" sz="2800" b="0" dirty="0">
                <a:latin typeface="Gill Sans MT"/>
                <a:ea typeface="ＭＳ Ｐゴシック" charset="0"/>
                <a:cs typeface="Gill Sans MT"/>
              </a:rPr>
              <a:t>Standing orders/</a:t>
            </a:r>
            <a:r>
              <a:rPr lang="en-US" sz="2800" b="0" dirty="0" smtClean="0">
                <a:latin typeface="Gill Sans MT"/>
                <a:ea typeface="ＭＳ Ｐゴシック" charset="0"/>
                <a:cs typeface="Gill Sans MT"/>
              </a:rPr>
              <a:t>protocols</a:t>
            </a:r>
          </a:p>
          <a:p>
            <a:pPr marL="457200" indent="-457200" eaLnBrk="1" hangingPunct="1">
              <a:lnSpc>
                <a:spcPct val="90000"/>
              </a:lnSpc>
              <a:spcAft>
                <a:spcPts val="1000"/>
              </a:spcAft>
              <a:buFont typeface="Wingdings" charset="2"/>
              <a:buChar char="§"/>
              <a:defRPr/>
            </a:pPr>
            <a:r>
              <a:rPr lang="en-US" b="0" dirty="0">
                <a:ea typeface="ＭＳ Ｐゴシック" charset="0"/>
                <a:cs typeface="Gill Sans MT"/>
              </a:rPr>
              <a:t>Defined workflows and roles – workflow </a:t>
            </a:r>
            <a:r>
              <a:rPr lang="en-US" b="0" dirty="0" smtClean="0">
                <a:ea typeface="ＭＳ Ｐゴシック" charset="0"/>
                <a:cs typeface="Gill Sans MT"/>
              </a:rPr>
              <a:t>mapping</a:t>
            </a:r>
            <a:endParaRPr lang="en-US" sz="2800" b="0" dirty="0">
              <a:latin typeface="Gill Sans MT"/>
              <a:ea typeface="ＭＳ Ｐゴシック" charset="0"/>
              <a:cs typeface="Gill Sans MT"/>
            </a:endParaRPr>
          </a:p>
          <a:p>
            <a:pPr eaLnBrk="1" hangingPunct="1">
              <a:lnSpc>
                <a:spcPct val="90000"/>
              </a:lnSpc>
              <a:buFontTx/>
              <a:buNone/>
              <a:defRPr/>
            </a:pPr>
            <a:endParaRPr lang="en-US" sz="2400" dirty="0">
              <a:latin typeface="Gill Sans MT"/>
              <a:ea typeface="ＭＳ Ｐゴシック" charset="0"/>
              <a:cs typeface="Gill Sans MT"/>
            </a:endParaRPr>
          </a:p>
        </p:txBody>
      </p:sp>
      <p:sp>
        <p:nvSpPr>
          <p:cNvPr id="2" name="Content Placeholder 1"/>
          <p:cNvSpPr>
            <a:spLocks noGrp="1"/>
          </p:cNvSpPr>
          <p:nvPr>
            <p:ph sz="half" idx="2"/>
          </p:nvPr>
        </p:nvSpPr>
        <p:spPr>
          <a:xfrm>
            <a:off x="5090160" y="1364776"/>
            <a:ext cx="3291840" cy="4735987"/>
          </a:xfrm>
        </p:spPr>
        <p:txBody>
          <a:bodyPr/>
          <a:lstStyle/>
          <a:p>
            <a:pPr marL="457200" indent="-457200" eaLnBrk="1" hangingPunct="1">
              <a:lnSpc>
                <a:spcPct val="90000"/>
              </a:lnSpc>
              <a:spcAft>
                <a:spcPts val="1000"/>
              </a:spcAft>
              <a:buFont typeface="Wingdings" charset="2"/>
              <a:buChar char="§"/>
              <a:defRPr/>
            </a:pPr>
            <a:r>
              <a:rPr lang="en-US" b="0" dirty="0" smtClean="0">
                <a:ea typeface="ＭＳ Ｐゴシック" charset="0"/>
                <a:cs typeface="Gill Sans MT"/>
              </a:rPr>
              <a:t>Training</a:t>
            </a:r>
            <a:r>
              <a:rPr lang="en-US" b="0" dirty="0">
                <a:ea typeface="ＭＳ Ｐゴシック" charset="0"/>
                <a:cs typeface="Gill Sans MT"/>
              </a:rPr>
              <a:t>, skills checks, and cross </a:t>
            </a:r>
            <a:r>
              <a:rPr lang="en-US" b="0" dirty="0" smtClean="0">
                <a:ea typeface="ＭＳ Ｐゴシック" charset="0"/>
                <a:cs typeface="Gill Sans MT"/>
              </a:rPr>
              <a:t>training</a:t>
            </a:r>
          </a:p>
          <a:p>
            <a:pPr marL="457200" indent="-457200" eaLnBrk="1" hangingPunct="1">
              <a:lnSpc>
                <a:spcPct val="90000"/>
              </a:lnSpc>
              <a:spcAft>
                <a:spcPts val="1000"/>
              </a:spcAft>
              <a:buFont typeface="Wingdings" charset="2"/>
              <a:buChar char="§"/>
              <a:defRPr/>
            </a:pPr>
            <a:r>
              <a:rPr lang="en-US" b="0" dirty="0" smtClean="0">
                <a:ea typeface="ＭＳ Ｐゴシック" charset="0"/>
                <a:cs typeface="Gill Sans MT"/>
              </a:rPr>
              <a:t>Ground rules</a:t>
            </a:r>
          </a:p>
          <a:p>
            <a:pPr marL="457200" indent="-457200" eaLnBrk="1" hangingPunct="1">
              <a:lnSpc>
                <a:spcPct val="90000"/>
              </a:lnSpc>
              <a:spcAft>
                <a:spcPts val="1000"/>
              </a:spcAft>
              <a:buFont typeface="Wingdings" charset="2"/>
              <a:buChar char="§"/>
              <a:defRPr/>
            </a:pPr>
            <a:r>
              <a:rPr lang="en-US" b="0" dirty="0" smtClean="0">
                <a:ea typeface="ＭＳ Ｐゴシック" charset="0"/>
                <a:cs typeface="Gill Sans MT"/>
              </a:rPr>
              <a:t>Communication </a:t>
            </a:r>
            <a:r>
              <a:rPr lang="en-US" b="0" dirty="0">
                <a:ea typeface="ＭＳ Ｐゴシック" charset="0"/>
                <a:cs typeface="Gill Sans MT"/>
              </a:rPr>
              <a:t>– healthy huddles, terrific team meetings and constant conversation</a:t>
            </a:r>
          </a:p>
          <a:p>
            <a:endParaRPr lang="en-US" b="0" dirty="0"/>
          </a:p>
        </p:txBody>
      </p:sp>
    </p:spTree>
    <p:extLst>
      <p:ext uri="{BB962C8B-B14F-4D97-AF65-F5344CB8AC3E}">
        <p14:creationId xmlns:p14="http://schemas.microsoft.com/office/powerpoint/2010/main" xmlns="" val="4273190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a:xfrm>
            <a:off x="457200" y="477672"/>
            <a:ext cx="5791200" cy="1274928"/>
          </a:xfrm>
        </p:spPr>
        <p:txBody>
          <a:bodyPr>
            <a:normAutofit/>
          </a:bodyPr>
          <a:lstStyle/>
          <a:p>
            <a:r>
              <a:rPr lang="en-US" b="1" dirty="0" smtClean="0">
                <a:latin typeface="Gill Sans MT" pitchFamily="34" charset="0"/>
              </a:rPr>
              <a:t>Organized, Evidence-Based Care</a:t>
            </a:r>
          </a:p>
        </p:txBody>
      </p:sp>
      <p:sp>
        <p:nvSpPr>
          <p:cNvPr id="4" name="Content Placeholder 3"/>
          <p:cNvSpPr>
            <a:spLocks noGrp="1"/>
          </p:cNvSpPr>
          <p:nvPr>
            <p:ph idx="1"/>
          </p:nvPr>
        </p:nvSpPr>
        <p:spPr>
          <a:xfrm>
            <a:off x="457200" y="2019869"/>
            <a:ext cx="7620000" cy="4106294"/>
          </a:xfrm>
        </p:spPr>
        <p:txBody>
          <a:bodyPr>
            <a:normAutofit/>
          </a:bodyPr>
          <a:lstStyle/>
          <a:p>
            <a:pPr marL="457200" indent="-457200" fontAlgn="t">
              <a:buFont typeface="Wingdings" charset="2"/>
              <a:buChar char="§"/>
              <a:defRPr/>
            </a:pPr>
            <a:r>
              <a:rPr lang="en-US" sz="3200" b="0" dirty="0" smtClean="0">
                <a:latin typeface="Gill Sans MT" pitchFamily="34" charset="0"/>
              </a:rPr>
              <a:t>Use </a:t>
            </a:r>
            <a:r>
              <a:rPr lang="en-US" sz="3200" b="0" dirty="0">
                <a:latin typeface="Gill Sans MT" pitchFamily="34" charset="0"/>
              </a:rPr>
              <a:t>planned care according to patient need</a:t>
            </a:r>
          </a:p>
          <a:p>
            <a:pPr marL="457200" indent="-457200" fontAlgn="t">
              <a:buFont typeface="Wingdings" charset="2"/>
              <a:buChar char="§"/>
              <a:defRPr/>
            </a:pPr>
            <a:r>
              <a:rPr lang="en-US" sz="3200" b="0" dirty="0">
                <a:latin typeface="Gill Sans MT" pitchFamily="34" charset="0"/>
              </a:rPr>
              <a:t>Manage care for high-risk patients</a:t>
            </a:r>
          </a:p>
          <a:p>
            <a:pPr marL="457200" indent="-457200" fontAlgn="t">
              <a:buFont typeface="Wingdings" charset="2"/>
              <a:buChar char="§"/>
              <a:defRPr/>
            </a:pPr>
            <a:r>
              <a:rPr lang="en-US" sz="3200" b="0" dirty="0">
                <a:latin typeface="Gill Sans MT" pitchFamily="34" charset="0"/>
              </a:rPr>
              <a:t>Use point-of-care reminders</a:t>
            </a:r>
          </a:p>
          <a:p>
            <a:pPr marL="457200" indent="-457200" fontAlgn="t">
              <a:buFont typeface="Wingdings" charset="2"/>
              <a:buChar char="§"/>
              <a:defRPr/>
            </a:pPr>
            <a:r>
              <a:rPr lang="en-US" sz="3200" b="0" dirty="0">
                <a:latin typeface="Gill Sans MT" pitchFamily="34" charset="0"/>
              </a:rPr>
              <a:t>Use patient data to enable planned interactions</a:t>
            </a:r>
          </a:p>
          <a:p>
            <a:pPr marL="457200" indent="-457200" fontAlgn="t">
              <a:buFont typeface="Wingdings" pitchFamily="2" charset="2"/>
              <a:buChar char="Ø"/>
              <a:defRPr/>
            </a:pPr>
            <a:endParaRPr lang="en-US" b="0" dirty="0">
              <a:latin typeface="Gill Sans MT" pitchFamily="34" charset="0"/>
            </a:endParaRPr>
          </a:p>
          <a:p>
            <a:pPr marL="457200" indent="-457200">
              <a:buFont typeface="Wingdings" pitchFamily="2" charset="2"/>
              <a:buChar char="Ø"/>
              <a:defRPr/>
            </a:pPr>
            <a:endParaRPr lang="en-US" b="0" dirty="0">
              <a:latin typeface="Gill Sans MT" pitchFamily="34" charset="0"/>
            </a:endParaRPr>
          </a:p>
        </p:txBody>
      </p:sp>
    </p:spTree>
    <p:extLst>
      <p:ext uri="{BB962C8B-B14F-4D97-AF65-F5344CB8AC3E}">
        <p14:creationId xmlns:p14="http://schemas.microsoft.com/office/powerpoint/2010/main" xmlns="" val="20937301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2"/>
          <p:cNvSpPr>
            <a:spLocks noGrp="1"/>
          </p:cNvSpPr>
          <p:nvPr>
            <p:ph type="title"/>
          </p:nvPr>
        </p:nvSpPr>
        <p:spPr>
          <a:xfrm>
            <a:off x="457200" y="152400"/>
            <a:ext cx="6844352" cy="1157785"/>
          </a:xfrm>
        </p:spPr>
        <p:txBody>
          <a:bodyPr/>
          <a:lstStyle/>
          <a:p>
            <a:r>
              <a:rPr lang="en-US" b="1" dirty="0" smtClean="0">
                <a:latin typeface="Gill Sans MT" pitchFamily="34" charset="0"/>
              </a:rPr>
              <a:t>Patient-Centered Interactions</a:t>
            </a:r>
          </a:p>
        </p:txBody>
      </p:sp>
      <p:sp>
        <p:nvSpPr>
          <p:cNvPr id="4" name="Content Placeholder 3"/>
          <p:cNvSpPr>
            <a:spLocks noGrp="1"/>
          </p:cNvSpPr>
          <p:nvPr>
            <p:ph idx="1"/>
          </p:nvPr>
        </p:nvSpPr>
        <p:spPr/>
        <p:txBody>
          <a:bodyPr>
            <a:normAutofit/>
          </a:bodyPr>
          <a:lstStyle/>
          <a:p>
            <a:pPr marL="342900" indent="-342900" fontAlgn="t">
              <a:buFont typeface="Wingdings" charset="2"/>
              <a:buChar char="§"/>
              <a:defRPr/>
            </a:pPr>
            <a:r>
              <a:rPr lang="en-US" sz="3200" b="0" dirty="0" smtClean="0">
                <a:latin typeface="Gill Sans MT" pitchFamily="34" charset="0"/>
              </a:rPr>
              <a:t>Respect </a:t>
            </a:r>
            <a:r>
              <a:rPr lang="en-US" sz="3200" b="0" dirty="0">
                <a:latin typeface="Gill Sans MT" pitchFamily="34" charset="0"/>
              </a:rPr>
              <a:t>patient and family </a:t>
            </a:r>
            <a:r>
              <a:rPr lang="en-US" sz="3200" b="0" dirty="0" smtClean="0">
                <a:latin typeface="Gill Sans MT" pitchFamily="34" charset="0"/>
              </a:rPr>
              <a:t>values. Cultural competency</a:t>
            </a:r>
            <a:endParaRPr lang="en-US" sz="3200" b="0" dirty="0">
              <a:latin typeface="Gill Sans MT" pitchFamily="34" charset="0"/>
            </a:endParaRPr>
          </a:p>
          <a:p>
            <a:pPr marL="342900" indent="-342900" fontAlgn="t">
              <a:buFont typeface="Wingdings" charset="2"/>
              <a:buChar char="§"/>
              <a:defRPr/>
            </a:pPr>
            <a:r>
              <a:rPr lang="en-US" sz="3200" b="0" dirty="0" smtClean="0">
                <a:latin typeface="Gill Sans MT" pitchFamily="34" charset="0"/>
              </a:rPr>
              <a:t>Encourage </a:t>
            </a:r>
            <a:r>
              <a:rPr lang="en-US" sz="3200" b="0" dirty="0">
                <a:latin typeface="Gill Sans MT" pitchFamily="34" charset="0"/>
              </a:rPr>
              <a:t>patient involvement in health </a:t>
            </a:r>
            <a:r>
              <a:rPr lang="en-US" sz="3200" b="0" dirty="0" smtClean="0">
                <a:latin typeface="Gill Sans MT" pitchFamily="34" charset="0"/>
              </a:rPr>
              <a:t>care</a:t>
            </a:r>
          </a:p>
          <a:p>
            <a:pPr marL="342900" indent="-342900" fontAlgn="t">
              <a:buFont typeface="Wingdings" charset="2"/>
              <a:buChar char="§"/>
              <a:defRPr/>
            </a:pPr>
            <a:r>
              <a:rPr lang="en-US" sz="3200" b="0" dirty="0" smtClean="0">
                <a:latin typeface="Gill Sans MT" pitchFamily="34" charset="0"/>
              </a:rPr>
              <a:t>Every </a:t>
            </a:r>
            <a:r>
              <a:rPr lang="en-US" sz="3200" b="0" dirty="0">
                <a:latin typeface="Gill Sans MT" pitchFamily="34" charset="0"/>
              </a:rPr>
              <a:t>interaction supports Self-</a:t>
            </a:r>
            <a:r>
              <a:rPr lang="en-US" sz="3200" b="0" dirty="0" smtClean="0">
                <a:latin typeface="Gill Sans MT" pitchFamily="34" charset="0"/>
              </a:rPr>
              <a:t>management</a:t>
            </a:r>
          </a:p>
          <a:p>
            <a:pPr marL="342900" indent="-342900" fontAlgn="t">
              <a:buFont typeface="Wingdings" charset="2"/>
              <a:buChar char="§"/>
              <a:defRPr/>
            </a:pPr>
            <a:r>
              <a:rPr lang="en-US" sz="3200" b="0" dirty="0" smtClean="0">
                <a:latin typeface="Gill Sans MT" pitchFamily="34" charset="0"/>
              </a:rPr>
              <a:t>Patient </a:t>
            </a:r>
            <a:r>
              <a:rPr lang="en-US" sz="3200" b="0" dirty="0">
                <a:latin typeface="Gill Sans MT" pitchFamily="34" charset="0"/>
              </a:rPr>
              <a:t>and family feedback in </a:t>
            </a:r>
            <a:r>
              <a:rPr lang="en-US" sz="3200" b="0" dirty="0" smtClean="0">
                <a:latin typeface="Gill Sans MT" pitchFamily="34" charset="0"/>
              </a:rPr>
              <a:t>QI</a:t>
            </a:r>
            <a:endParaRPr lang="en-US" sz="3200" dirty="0">
              <a:latin typeface="Gill Sans MT" pitchFamily="34" charset="0"/>
            </a:endParaRPr>
          </a:p>
          <a:p>
            <a:pPr>
              <a:defRPr/>
            </a:pPr>
            <a:endParaRPr lang="en-US" dirty="0">
              <a:latin typeface="Gill Sans MT" pitchFamily="34" charset="0"/>
            </a:endParaRPr>
          </a:p>
        </p:txBody>
      </p:sp>
      <p:sp>
        <p:nvSpPr>
          <p:cNvPr id="5" name="Content Placeholder 4"/>
          <p:cNvSpPr>
            <a:spLocks noGrp="1"/>
          </p:cNvSpPr>
          <p:nvPr>
            <p:ph sz="half" idx="4294967295"/>
          </p:nvPr>
        </p:nvSpPr>
        <p:spPr>
          <a:xfrm>
            <a:off x="4691063" y="1574800"/>
            <a:ext cx="4452937" cy="4525963"/>
          </a:xfrm>
        </p:spPr>
        <p:txBody>
          <a:bodyPr>
            <a:normAutofit/>
          </a:bodyPr>
          <a:lstStyle/>
          <a:p>
            <a:pPr fontAlgn="t">
              <a:defRPr/>
            </a:pPr>
            <a:endParaRPr lang="en-US" sz="1200" dirty="0" smtClean="0"/>
          </a:p>
          <a:p>
            <a:pPr fontAlgn="t">
              <a:defRPr/>
            </a:pPr>
            <a:endParaRPr lang="en-US" sz="1200" dirty="0" smtClean="0"/>
          </a:p>
        </p:txBody>
      </p:sp>
    </p:spTree>
    <p:extLst>
      <p:ext uri="{BB962C8B-B14F-4D97-AF65-F5344CB8AC3E}">
        <p14:creationId xmlns:p14="http://schemas.microsoft.com/office/powerpoint/2010/main" xmlns="" val="5119118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b="1" dirty="0" smtClean="0">
                <a:latin typeface="Gill Sans MT" pitchFamily="34" charset="0"/>
              </a:rPr>
              <a:t>Enhanced Access</a:t>
            </a:r>
          </a:p>
        </p:txBody>
      </p:sp>
      <p:sp>
        <p:nvSpPr>
          <p:cNvPr id="4" name="Content Placeholder 3"/>
          <p:cNvSpPr>
            <a:spLocks noGrp="1"/>
          </p:cNvSpPr>
          <p:nvPr>
            <p:ph idx="1"/>
          </p:nvPr>
        </p:nvSpPr>
        <p:spPr/>
        <p:txBody>
          <a:bodyPr>
            <a:normAutofit/>
          </a:bodyPr>
          <a:lstStyle/>
          <a:p>
            <a:pPr marL="457200" indent="-457200" fontAlgn="t">
              <a:buFont typeface="Wingdings" charset="2"/>
              <a:buChar char="§"/>
              <a:defRPr/>
            </a:pPr>
            <a:r>
              <a:rPr lang="en-US" sz="3200" b="0" dirty="0" smtClean="0">
                <a:latin typeface="Gill Sans MT" pitchFamily="34" charset="0"/>
              </a:rPr>
              <a:t>Ensure </a:t>
            </a:r>
            <a:r>
              <a:rPr lang="en-US" sz="3200" b="0" dirty="0">
                <a:latin typeface="Gill Sans MT" pitchFamily="34" charset="0"/>
              </a:rPr>
              <a:t>24/7 access to care </a:t>
            </a:r>
            <a:r>
              <a:rPr lang="en-US" sz="3200" b="0" dirty="0" smtClean="0">
                <a:latin typeface="Gill Sans MT" pitchFamily="34" charset="0"/>
              </a:rPr>
              <a:t>team</a:t>
            </a:r>
          </a:p>
          <a:p>
            <a:pPr marL="457200" indent="-457200">
              <a:buFont typeface="Wingdings" charset="2"/>
              <a:buChar char="§"/>
              <a:defRPr/>
            </a:pPr>
            <a:r>
              <a:rPr lang="en-US" sz="3200" b="0" dirty="0">
                <a:latin typeface="Gill Sans MT" pitchFamily="34" charset="0"/>
              </a:rPr>
              <a:t>Provide scheduling options</a:t>
            </a:r>
          </a:p>
          <a:p>
            <a:pPr marL="457200" indent="-457200">
              <a:buFont typeface="Wingdings" charset="2"/>
              <a:buChar char="§"/>
              <a:defRPr/>
            </a:pPr>
            <a:r>
              <a:rPr lang="en-US" sz="3200" b="0" dirty="0" smtClean="0">
                <a:latin typeface="Gill Sans MT" pitchFamily="34" charset="0"/>
              </a:rPr>
              <a:t>Help </a:t>
            </a:r>
            <a:r>
              <a:rPr lang="en-US" sz="3200" b="0" dirty="0">
                <a:latin typeface="Gill Sans MT" pitchFamily="34" charset="0"/>
              </a:rPr>
              <a:t>patients access insurance</a:t>
            </a:r>
          </a:p>
          <a:p>
            <a:pPr fontAlgn="t">
              <a:defRPr/>
            </a:pPr>
            <a:endParaRPr lang="en-US" sz="3200" dirty="0">
              <a:latin typeface="Gill Sans MT" pitchFamily="34" charset="0"/>
            </a:endParaRPr>
          </a:p>
          <a:p>
            <a:pPr>
              <a:defRPr/>
            </a:pPr>
            <a:endParaRPr lang="en-US" dirty="0"/>
          </a:p>
        </p:txBody>
      </p:sp>
      <p:sp>
        <p:nvSpPr>
          <p:cNvPr id="5" name="Content Placeholder 4"/>
          <p:cNvSpPr>
            <a:spLocks noGrp="1"/>
          </p:cNvSpPr>
          <p:nvPr>
            <p:ph sz="half" idx="4294967295"/>
          </p:nvPr>
        </p:nvSpPr>
        <p:spPr>
          <a:xfrm>
            <a:off x="4691063" y="1928813"/>
            <a:ext cx="4452937" cy="4929187"/>
          </a:xfrm>
        </p:spPr>
        <p:txBody>
          <a:bodyPr>
            <a:normAutofit/>
          </a:bodyPr>
          <a:lstStyle/>
          <a:p>
            <a:pPr fontAlgn="t">
              <a:defRPr/>
            </a:pPr>
            <a:endParaRPr lang="en-US" dirty="0" smtClean="0"/>
          </a:p>
          <a:p>
            <a:pPr fontAlgn="t">
              <a:defRPr/>
            </a:pPr>
            <a:endParaRPr lang="en-US" dirty="0"/>
          </a:p>
          <a:p>
            <a:pPr>
              <a:defRPr/>
            </a:pPr>
            <a:endParaRPr lang="en-US" dirty="0"/>
          </a:p>
        </p:txBody>
      </p:sp>
    </p:spTree>
    <p:extLst>
      <p:ext uri="{BB962C8B-B14F-4D97-AF65-F5344CB8AC3E}">
        <p14:creationId xmlns:p14="http://schemas.microsoft.com/office/powerpoint/2010/main" xmlns="" val="32238517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2"/>
          <p:cNvSpPr>
            <a:spLocks noGrp="1"/>
          </p:cNvSpPr>
          <p:nvPr>
            <p:ph type="title"/>
          </p:nvPr>
        </p:nvSpPr>
        <p:spPr/>
        <p:txBody>
          <a:bodyPr/>
          <a:lstStyle/>
          <a:p>
            <a:r>
              <a:rPr lang="en-US" b="1" dirty="0" smtClean="0">
                <a:solidFill>
                  <a:srgbClr val="073E87"/>
                </a:solidFill>
                <a:latin typeface="Gill Sans MT" pitchFamily="34" charset="0"/>
              </a:rPr>
              <a:t>Care Coordination</a:t>
            </a:r>
          </a:p>
        </p:txBody>
      </p:sp>
      <p:sp>
        <p:nvSpPr>
          <p:cNvPr id="4" name="Content Placeholder 3"/>
          <p:cNvSpPr>
            <a:spLocks noGrp="1"/>
          </p:cNvSpPr>
          <p:nvPr>
            <p:ph idx="1"/>
          </p:nvPr>
        </p:nvSpPr>
        <p:spPr/>
        <p:txBody>
          <a:bodyPr>
            <a:normAutofit fontScale="92500"/>
          </a:bodyPr>
          <a:lstStyle/>
          <a:p>
            <a:pPr marL="457200" indent="-457200" fontAlgn="t">
              <a:buFont typeface="Wingdings" charset="2"/>
              <a:buChar char="§"/>
              <a:defRPr/>
            </a:pPr>
            <a:r>
              <a:rPr lang="en-US" sz="3500" b="0" dirty="0" smtClean="0">
                <a:latin typeface="Gill Sans MT" pitchFamily="34" charset="0"/>
              </a:rPr>
              <a:t>Link </a:t>
            </a:r>
            <a:r>
              <a:rPr lang="en-US" sz="3500" b="0" dirty="0">
                <a:latin typeface="Gill Sans MT" pitchFamily="34" charset="0"/>
              </a:rPr>
              <a:t>patient with community resources</a:t>
            </a:r>
          </a:p>
          <a:p>
            <a:pPr marL="457200" indent="-457200">
              <a:buFont typeface="Wingdings" charset="2"/>
              <a:buChar char="§"/>
              <a:defRPr/>
            </a:pPr>
            <a:r>
              <a:rPr lang="en-US" sz="3500" b="0" dirty="0" smtClean="0">
                <a:latin typeface="Gill Sans MT" pitchFamily="34" charset="0"/>
              </a:rPr>
              <a:t>Integrate </a:t>
            </a:r>
            <a:r>
              <a:rPr lang="en-US" sz="3500" b="0" dirty="0">
                <a:latin typeface="Gill Sans MT" pitchFamily="34" charset="0"/>
              </a:rPr>
              <a:t>specialty care with co-location</a:t>
            </a:r>
          </a:p>
          <a:p>
            <a:pPr marL="457200" indent="-457200">
              <a:buFont typeface="Wingdings" charset="2"/>
              <a:buChar char="§"/>
              <a:defRPr/>
            </a:pPr>
            <a:r>
              <a:rPr lang="en-US" sz="3500" b="0" dirty="0">
                <a:latin typeface="Gill Sans MT" pitchFamily="34" charset="0"/>
              </a:rPr>
              <a:t>Referral tracking</a:t>
            </a:r>
          </a:p>
          <a:p>
            <a:pPr marL="457200" indent="-457200">
              <a:buFont typeface="Wingdings" charset="2"/>
              <a:buChar char="§"/>
              <a:defRPr/>
            </a:pPr>
            <a:r>
              <a:rPr lang="en-US" sz="3500" b="0" dirty="0">
                <a:latin typeface="Gill Sans MT" pitchFamily="34" charset="0"/>
              </a:rPr>
              <a:t>ED/hospital care transitions</a:t>
            </a:r>
          </a:p>
          <a:p>
            <a:pPr marL="457200" indent="-457200">
              <a:buFont typeface="Wingdings" charset="2"/>
              <a:buChar char="§"/>
              <a:defRPr/>
            </a:pPr>
            <a:r>
              <a:rPr lang="en-US" sz="3500" b="0" dirty="0">
                <a:latin typeface="Gill Sans MT" pitchFamily="34" charset="0"/>
              </a:rPr>
              <a:t>Communicate test results/care plans with patients</a:t>
            </a:r>
          </a:p>
          <a:p>
            <a:pPr marL="457200" indent="-457200" fontAlgn="t">
              <a:buFont typeface="Wingdings" pitchFamily="2" charset="2"/>
              <a:buChar char="Ø"/>
              <a:defRPr/>
            </a:pPr>
            <a:endParaRPr lang="en-US" dirty="0"/>
          </a:p>
          <a:p>
            <a:pPr marL="457200" indent="-457200">
              <a:buFont typeface="Wingdings" pitchFamily="2" charset="2"/>
              <a:buChar char="Ø"/>
              <a:defRPr/>
            </a:pPr>
            <a:endParaRPr lang="en-US" dirty="0"/>
          </a:p>
        </p:txBody>
      </p:sp>
      <p:sp>
        <p:nvSpPr>
          <p:cNvPr id="5" name="Content Placeholder 4"/>
          <p:cNvSpPr>
            <a:spLocks noGrp="1"/>
          </p:cNvSpPr>
          <p:nvPr>
            <p:ph sz="half" idx="4294967295"/>
          </p:nvPr>
        </p:nvSpPr>
        <p:spPr>
          <a:xfrm>
            <a:off x="4649788" y="1574800"/>
            <a:ext cx="4494212" cy="5072063"/>
          </a:xfrm>
        </p:spPr>
        <p:txBody>
          <a:bodyPr>
            <a:normAutofit/>
          </a:bodyPr>
          <a:lstStyle/>
          <a:p>
            <a:pPr fontAlgn="t">
              <a:defRPr/>
            </a:pPr>
            <a:endParaRPr lang="en-US" dirty="0" smtClean="0"/>
          </a:p>
          <a:p>
            <a:pPr>
              <a:defRPr/>
            </a:pPr>
            <a:endParaRPr lang="en-US" dirty="0"/>
          </a:p>
        </p:txBody>
      </p:sp>
    </p:spTree>
    <p:extLst>
      <p:ext uri="{BB962C8B-B14F-4D97-AF65-F5344CB8AC3E}">
        <p14:creationId xmlns:p14="http://schemas.microsoft.com/office/powerpoint/2010/main" xmlns="" val="23760975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457200" y="284202"/>
            <a:ext cx="8024886" cy="1371600"/>
          </a:xfrm>
        </p:spPr>
        <p:txBody>
          <a:bodyPr>
            <a:noAutofit/>
          </a:bodyPr>
          <a:lstStyle/>
          <a:p>
            <a:r>
              <a:rPr lang="en-US" b="1" dirty="0" smtClean="0">
                <a:latin typeface="Gill Sans MT" pitchFamily="34" charset="0"/>
              </a:rPr>
              <a:t>Evidence on Value of </a:t>
            </a:r>
            <a:br>
              <a:rPr lang="en-US" b="1" dirty="0" smtClean="0">
                <a:latin typeface="Gill Sans MT" pitchFamily="34" charset="0"/>
              </a:rPr>
            </a:br>
            <a:r>
              <a:rPr lang="en-US" b="1" dirty="0" smtClean="0">
                <a:latin typeface="Gill Sans MT" pitchFamily="34" charset="0"/>
              </a:rPr>
              <a:t>New Primary Care Models: </a:t>
            </a:r>
            <a:br>
              <a:rPr lang="en-US" b="1" dirty="0" smtClean="0">
                <a:latin typeface="Gill Sans MT" pitchFamily="34" charset="0"/>
              </a:rPr>
            </a:br>
            <a:r>
              <a:rPr lang="en-US" sz="2400" b="1" dirty="0" smtClean="0">
                <a:latin typeface="Gill Sans MT" pitchFamily="34" charset="0"/>
              </a:rPr>
              <a:t>Case Study of Group Health Cooperative of Puget Sound</a:t>
            </a:r>
          </a:p>
        </p:txBody>
      </p:sp>
      <p:sp>
        <p:nvSpPr>
          <p:cNvPr id="52227" name="Rectangle 3"/>
          <p:cNvSpPr>
            <a:spLocks noGrp="1" noChangeArrowheads="1"/>
          </p:cNvSpPr>
          <p:nvPr>
            <p:ph idx="1"/>
          </p:nvPr>
        </p:nvSpPr>
        <p:spPr/>
        <p:txBody>
          <a:bodyPr/>
          <a:lstStyle/>
          <a:p>
            <a:r>
              <a:rPr lang="en-US" sz="2800" dirty="0" smtClean="0">
                <a:latin typeface="Gill Sans MT" pitchFamily="34" charset="0"/>
              </a:rPr>
              <a:t>Patient Centered Medical Home model piloted at one site in 2007</a:t>
            </a:r>
          </a:p>
          <a:p>
            <a:pPr marL="342900" indent="-342900">
              <a:buFont typeface="Wingdings" charset="2"/>
              <a:buChar char="§"/>
            </a:pPr>
            <a:r>
              <a:rPr lang="en-US" sz="2800" b="0" dirty="0" smtClean="0">
                <a:latin typeface="Gill Sans MT" pitchFamily="34" charset="0"/>
              </a:rPr>
              <a:t>Avg</a:t>
            </a:r>
            <a:r>
              <a:rPr lang="en-US" sz="2800" dirty="0" smtClean="0">
                <a:latin typeface="Gill Sans MT" pitchFamily="34" charset="0"/>
              </a:rPr>
              <a:t> </a:t>
            </a:r>
            <a:r>
              <a:rPr lang="en-US" sz="2800" b="0" dirty="0" smtClean="0">
                <a:latin typeface="Gill Sans MT" pitchFamily="34" charset="0"/>
              </a:rPr>
              <a:t>PCP panel size reduced from 2327 to 1800</a:t>
            </a:r>
          </a:p>
          <a:p>
            <a:pPr marL="342900" indent="-342900">
              <a:buFont typeface="Wingdings" charset="2"/>
              <a:buChar char="§"/>
            </a:pPr>
            <a:r>
              <a:rPr lang="en-US" sz="2800" b="0" dirty="0" smtClean="0">
                <a:latin typeface="Gill Sans MT" pitchFamily="34" charset="0"/>
              </a:rPr>
              <a:t>Longer face-to-face visits and scheduled time for phone and email encounters</a:t>
            </a:r>
          </a:p>
          <a:p>
            <a:pPr marL="342900" indent="-342900">
              <a:buFont typeface="Wingdings" charset="2"/>
              <a:buChar char="§"/>
            </a:pPr>
            <a:r>
              <a:rPr lang="en-US" sz="2800" b="0" dirty="0" smtClean="0">
                <a:latin typeface="Gill Sans MT" pitchFamily="34" charset="0"/>
              </a:rPr>
              <a:t>Increased team staffing and teamwork</a:t>
            </a:r>
          </a:p>
          <a:p>
            <a:pPr marL="342900" indent="-342900">
              <a:buFont typeface="Wingdings" charset="2"/>
              <a:buChar char="§"/>
            </a:pPr>
            <a:r>
              <a:rPr lang="en-US" sz="2800" b="0" dirty="0" smtClean="0">
                <a:latin typeface="Gill Sans MT" pitchFamily="34" charset="0"/>
              </a:rPr>
              <a:t>HIT</a:t>
            </a:r>
          </a:p>
          <a:p>
            <a:pPr marL="342900" indent="-342900">
              <a:buFont typeface="Wingdings" charset="2"/>
              <a:buChar char="§"/>
            </a:pPr>
            <a:r>
              <a:rPr lang="en-US" sz="2800" b="0" dirty="0" smtClean="0">
                <a:latin typeface="Gill Sans MT" pitchFamily="34" charset="0"/>
              </a:rPr>
              <a:t>Panel management</a:t>
            </a:r>
          </a:p>
        </p:txBody>
      </p:sp>
    </p:spTree>
    <p:extLst>
      <p:ext uri="{BB962C8B-B14F-4D97-AF65-F5344CB8AC3E}">
        <p14:creationId xmlns:p14="http://schemas.microsoft.com/office/powerpoint/2010/main" xmlns="" val="704133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57200" y="152400"/>
            <a:ext cx="7740316" cy="1371600"/>
          </a:xfrm>
        </p:spPr>
        <p:txBody>
          <a:bodyPr>
            <a:normAutofit fontScale="90000"/>
          </a:bodyPr>
          <a:lstStyle/>
          <a:p>
            <a:r>
              <a:rPr lang="en-US" sz="4000" b="1" dirty="0" smtClean="0">
                <a:latin typeface="Gill Sans MT" pitchFamily="34" charset="0"/>
              </a:rPr>
              <a:t>Group Health PCMH Pilot:</a:t>
            </a:r>
            <a:br>
              <a:rPr lang="en-US" sz="4000" b="1" dirty="0" smtClean="0">
                <a:latin typeface="Gill Sans MT" pitchFamily="34" charset="0"/>
              </a:rPr>
            </a:br>
            <a:r>
              <a:rPr lang="en-US" sz="3200" b="1" dirty="0" smtClean="0">
                <a:latin typeface="Gill Sans MT" pitchFamily="34" charset="0"/>
              </a:rPr>
              <a:t>Controlled Evaluation 12 Month Outcomes</a:t>
            </a:r>
          </a:p>
        </p:txBody>
      </p:sp>
      <p:sp>
        <p:nvSpPr>
          <p:cNvPr id="53251" name="Rectangle 3"/>
          <p:cNvSpPr>
            <a:spLocks noGrp="1" noChangeArrowheads="1"/>
          </p:cNvSpPr>
          <p:nvPr>
            <p:ph idx="1"/>
          </p:nvPr>
        </p:nvSpPr>
        <p:spPr>
          <a:xfrm>
            <a:off x="457199" y="1752600"/>
            <a:ext cx="8216572" cy="4373563"/>
          </a:xfrm>
        </p:spPr>
        <p:txBody>
          <a:bodyPr/>
          <a:lstStyle/>
          <a:p>
            <a:pPr marL="457200" indent="-457200">
              <a:lnSpc>
                <a:spcPct val="90000"/>
              </a:lnSpc>
              <a:buFont typeface="Wingdings" charset="2"/>
              <a:buChar char="§"/>
            </a:pPr>
            <a:r>
              <a:rPr lang="en-US" sz="3200" b="0" dirty="0" smtClean="0">
                <a:latin typeface="Gill Sans MT" pitchFamily="34" charset="0"/>
              </a:rPr>
              <a:t>Improved continuity of care</a:t>
            </a:r>
          </a:p>
          <a:p>
            <a:pPr marL="457200" indent="-457200">
              <a:lnSpc>
                <a:spcPct val="90000"/>
              </a:lnSpc>
              <a:buFont typeface="Wingdings" charset="2"/>
              <a:buChar char="§"/>
            </a:pPr>
            <a:r>
              <a:rPr lang="en-US" sz="3200" b="0" dirty="0" smtClean="0">
                <a:latin typeface="Gill Sans MT" pitchFamily="34" charset="0"/>
              </a:rPr>
              <a:t>Better patient experiences (6 of 7 measures)</a:t>
            </a:r>
          </a:p>
          <a:p>
            <a:pPr marL="457200" indent="-457200">
              <a:lnSpc>
                <a:spcPct val="90000"/>
              </a:lnSpc>
              <a:buFont typeface="Wingdings" charset="2"/>
              <a:buChar char="§"/>
            </a:pPr>
            <a:r>
              <a:rPr lang="en-US" sz="3200" b="0" dirty="0" smtClean="0">
                <a:latin typeface="Gill Sans MT" pitchFamily="34" charset="0"/>
              </a:rPr>
              <a:t>Better composite quality of care score</a:t>
            </a:r>
          </a:p>
          <a:p>
            <a:pPr marL="457200" indent="-457200">
              <a:lnSpc>
                <a:spcPct val="90000"/>
              </a:lnSpc>
              <a:buFont typeface="Wingdings" charset="2"/>
              <a:buChar char="§"/>
            </a:pPr>
            <a:r>
              <a:rPr lang="en-US" sz="3200" b="0" dirty="0" smtClean="0">
                <a:latin typeface="Gill Sans MT" pitchFamily="34" charset="0"/>
              </a:rPr>
              <a:t>Reductions in ED visits and Ambulatory Care Sensitive Hospitalizations</a:t>
            </a:r>
          </a:p>
          <a:p>
            <a:pPr marL="457200" indent="-457200">
              <a:lnSpc>
                <a:spcPct val="90000"/>
              </a:lnSpc>
              <a:buFont typeface="Wingdings" charset="2"/>
              <a:buChar char="§"/>
            </a:pPr>
            <a:r>
              <a:rPr lang="en-US" sz="3200" b="0" dirty="0" smtClean="0">
                <a:latin typeface="Gill Sans MT" pitchFamily="34" charset="0"/>
              </a:rPr>
              <a:t>No difference in total costs at year 1 </a:t>
            </a:r>
            <a:br>
              <a:rPr lang="en-US" sz="3200" b="0" dirty="0" smtClean="0">
                <a:latin typeface="Gill Sans MT" pitchFamily="34" charset="0"/>
              </a:rPr>
            </a:br>
            <a:r>
              <a:rPr lang="en-US" sz="3200" b="0" dirty="0" smtClean="0">
                <a:latin typeface="Gill Sans MT" pitchFamily="34" charset="0"/>
              </a:rPr>
              <a:t>(lower total costs by year 2)</a:t>
            </a:r>
            <a:br>
              <a:rPr lang="en-US" sz="3200" b="0" dirty="0" smtClean="0">
                <a:latin typeface="Gill Sans MT" pitchFamily="34" charset="0"/>
              </a:rPr>
            </a:br>
            <a:r>
              <a:rPr lang="en-US" sz="3200" b="0" dirty="0" smtClean="0">
                <a:latin typeface="Gill Sans MT" pitchFamily="34" charset="0"/>
              </a:rPr>
              <a:t/>
            </a:r>
            <a:br>
              <a:rPr lang="en-US" sz="3200" b="0" dirty="0" smtClean="0">
                <a:latin typeface="Gill Sans MT" pitchFamily="34" charset="0"/>
              </a:rPr>
            </a:br>
            <a:r>
              <a:rPr lang="en-US" sz="1600" b="0" dirty="0" smtClean="0">
                <a:latin typeface="Gill Sans MT" pitchFamily="34" charset="0"/>
              </a:rPr>
              <a:t>Source: R Reid et al. Am J Managed Care 2009;15:e71</a:t>
            </a:r>
          </a:p>
          <a:p>
            <a:pPr>
              <a:lnSpc>
                <a:spcPct val="90000"/>
              </a:lnSpc>
              <a:buFontTx/>
              <a:buNone/>
            </a:pPr>
            <a:endParaRPr lang="en-US" sz="3200" b="0" dirty="0" smtClean="0">
              <a:latin typeface="Gill Sans MT" pitchFamily="34" charset="0"/>
            </a:endParaRPr>
          </a:p>
        </p:txBody>
      </p:sp>
    </p:spTree>
    <p:extLst>
      <p:ext uri="{BB962C8B-B14F-4D97-AF65-F5344CB8AC3E}">
        <p14:creationId xmlns:p14="http://schemas.microsoft.com/office/powerpoint/2010/main" xmlns="" val="331143707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normAutofit fontScale="90000"/>
          </a:bodyPr>
          <a:lstStyle/>
          <a:p>
            <a:r>
              <a:rPr lang="en-US" sz="4000" b="1" dirty="0" smtClean="0"/>
              <a:t>Group Health PCMH Pilot:</a:t>
            </a:r>
            <a:br>
              <a:rPr lang="en-US" sz="4000" b="1" dirty="0" smtClean="0"/>
            </a:br>
            <a:r>
              <a:rPr lang="en-US" sz="4000" b="1" dirty="0" smtClean="0"/>
              <a:t>Effect on Clinic Staff</a:t>
            </a: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xmlns="" val="2480335891"/>
              </p:ext>
            </p:extLst>
          </p:nvPr>
        </p:nvGraphicFramePr>
        <p:xfrm>
          <a:off x="202557" y="1752600"/>
          <a:ext cx="8204843" cy="4292600"/>
        </p:xfrm>
        <a:graphic>
          <a:graphicData uri="http://schemas.openxmlformats.org/drawingml/2006/chart">
            <c:chart xmlns:c="http://schemas.openxmlformats.org/drawingml/2006/chart" xmlns:r="http://schemas.openxmlformats.org/officeDocument/2006/relationships" r:id="rId3"/>
          </a:graphicData>
        </a:graphic>
      </p:graphicFrame>
      <p:sp>
        <p:nvSpPr>
          <p:cNvPr id="54276" name="Text Box 5"/>
          <p:cNvSpPr txBox="1">
            <a:spLocks noChangeArrowheads="1"/>
          </p:cNvSpPr>
          <p:nvPr/>
        </p:nvSpPr>
        <p:spPr bwMode="auto">
          <a:xfrm>
            <a:off x="6096000" y="2819400"/>
            <a:ext cx="838200"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65" charset="0"/>
                <a:ea typeface="ＭＳ Ｐゴシック" pitchFamily="-65" charset="-128"/>
              </a:defRPr>
            </a:lvl1pPr>
            <a:lvl2pPr marL="742950" indent="-285750">
              <a:defRPr sz="2400">
                <a:solidFill>
                  <a:schemeClr val="tx1"/>
                </a:solidFill>
                <a:latin typeface="Times New Roman" pitchFamily="-65" charset="0"/>
                <a:ea typeface="ＭＳ Ｐゴシック" pitchFamily="-65" charset="-128"/>
              </a:defRPr>
            </a:lvl2pPr>
            <a:lvl3pPr marL="1143000" indent="-228600">
              <a:defRPr sz="2400">
                <a:solidFill>
                  <a:schemeClr val="tx1"/>
                </a:solidFill>
                <a:latin typeface="Times New Roman" pitchFamily="-65" charset="0"/>
                <a:ea typeface="ＭＳ Ｐゴシック" pitchFamily="-65" charset="-128"/>
              </a:defRPr>
            </a:lvl3pPr>
            <a:lvl4pPr marL="1600200" indent="-228600">
              <a:defRPr sz="2400">
                <a:solidFill>
                  <a:schemeClr val="tx1"/>
                </a:solidFill>
                <a:latin typeface="Times New Roman" pitchFamily="-65" charset="0"/>
                <a:ea typeface="ＭＳ Ｐゴシック" pitchFamily="-65" charset="-128"/>
              </a:defRPr>
            </a:lvl4pPr>
            <a:lvl5pPr marL="2057400" indent="-228600">
              <a:defRPr sz="2400">
                <a:solidFill>
                  <a:schemeClr val="tx1"/>
                </a:solidFill>
                <a:latin typeface="Times New Roman" pitchFamily="-65" charset="0"/>
                <a:ea typeface="ＭＳ Ｐゴシック" pitchFamily="-65" charset="-128"/>
              </a:defRPr>
            </a:lvl5pPr>
            <a:lvl6pPr marL="25146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6pPr>
            <a:lvl7pPr marL="29718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7pPr>
            <a:lvl8pPr marL="34290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8pPr>
            <a:lvl9pPr marL="3886200" indent="-228600" eaLnBrk="0" fontAlgn="base" hangingPunct="0">
              <a:spcBef>
                <a:spcPct val="0"/>
              </a:spcBef>
              <a:spcAft>
                <a:spcPct val="0"/>
              </a:spcAft>
              <a:defRPr sz="2400">
                <a:solidFill>
                  <a:schemeClr val="tx1"/>
                </a:solidFill>
                <a:latin typeface="Times New Roman" pitchFamily="-65" charset="0"/>
                <a:ea typeface="ＭＳ Ｐゴシック" pitchFamily="-65" charset="-128"/>
              </a:defRPr>
            </a:lvl9pPr>
          </a:lstStyle>
          <a:p>
            <a:pPr>
              <a:spcBef>
                <a:spcPct val="50000"/>
              </a:spcBef>
            </a:pPr>
            <a:r>
              <a:rPr lang="en-US" sz="1600" dirty="0">
                <a:latin typeface="Arial" charset="0"/>
              </a:rPr>
              <a:t>p=.02</a:t>
            </a:r>
          </a:p>
        </p:txBody>
      </p:sp>
    </p:spTree>
    <p:extLst>
      <p:ext uri="{BB962C8B-B14F-4D97-AF65-F5344CB8AC3E}">
        <p14:creationId xmlns:p14="http://schemas.microsoft.com/office/powerpoint/2010/main" xmlns="" val="1914083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56151" cy="1371600"/>
          </a:xfrm>
        </p:spPr>
        <p:txBody>
          <a:bodyPr>
            <a:normAutofit/>
          </a:bodyPr>
          <a:lstStyle/>
          <a:p>
            <a:pPr eaLnBrk="1" fontAlgn="auto" hangingPunct="1">
              <a:spcAft>
                <a:spcPts val="0"/>
              </a:spcAft>
              <a:defRPr/>
            </a:pPr>
            <a:r>
              <a:rPr lang="en-US" sz="3200" b="1" spc="-70" dirty="0" smtClean="0">
                <a:latin typeface="Gill Sans MT" pitchFamily="34" charset="0"/>
                <a:cs typeface="Arial" pitchFamily="34" charset="0"/>
              </a:rPr>
              <a:t>Learning Objectives</a:t>
            </a:r>
            <a:endParaRPr lang="en-US" sz="3200" b="1" dirty="0">
              <a:latin typeface="Gill Sans MT" pitchFamily="34" charset="0"/>
              <a:cs typeface="Arial" pitchFamily="34" charset="0"/>
            </a:endParaRPr>
          </a:p>
        </p:txBody>
      </p:sp>
      <p:sp>
        <p:nvSpPr>
          <p:cNvPr id="3" name="Content Placeholder 2"/>
          <p:cNvSpPr>
            <a:spLocks noGrp="1"/>
          </p:cNvSpPr>
          <p:nvPr>
            <p:ph idx="1"/>
          </p:nvPr>
        </p:nvSpPr>
        <p:spPr/>
        <p:txBody>
          <a:bodyPr rtlCol="0">
            <a:normAutofit lnSpcReduction="10000"/>
          </a:bodyPr>
          <a:lstStyle/>
          <a:p>
            <a:pPr eaLnBrk="1" fontAlgn="auto" hangingPunct="1">
              <a:defRPr/>
            </a:pPr>
            <a:r>
              <a:rPr lang="en-US" sz="2800" b="0" dirty="0" smtClean="0">
                <a:latin typeface="Gill Sans MT" pitchFamily="34" charset="0"/>
                <a:cs typeface="Arial" charset="0"/>
              </a:rPr>
              <a:t>At the conclusion of this activity, the participant will be able to:</a:t>
            </a:r>
          </a:p>
          <a:p>
            <a:pPr marL="457200" indent="-457200" eaLnBrk="1" fontAlgn="auto" hangingPunct="1">
              <a:buFont typeface="Wingdings" pitchFamily="2" charset="2"/>
              <a:buChar char="§"/>
              <a:defRPr/>
            </a:pPr>
            <a:r>
              <a:rPr lang="en-US" sz="2800" b="0" dirty="0" smtClean="0">
                <a:latin typeface="Gill Sans MT" pitchFamily="34" charset="0"/>
                <a:cs typeface="Arial" charset="0"/>
              </a:rPr>
              <a:t>Describe the Patient Centered Medical Home (PCMH) model, application to RW funded clinics and associated change concepts</a:t>
            </a:r>
          </a:p>
          <a:p>
            <a:pPr marL="457200" indent="-457200" eaLnBrk="1" fontAlgn="auto" hangingPunct="1">
              <a:buFont typeface="Wingdings" pitchFamily="2" charset="2"/>
              <a:buChar char="§"/>
              <a:defRPr/>
            </a:pPr>
            <a:r>
              <a:rPr lang="en-US" sz="2800" b="0" dirty="0" smtClean="0">
                <a:latin typeface="Gill Sans MT" pitchFamily="34" charset="0"/>
                <a:cs typeface="Arial" charset="0"/>
              </a:rPr>
              <a:t>Summarize the history and driving forces behind the PCMH model in the US</a:t>
            </a:r>
            <a:endParaRPr lang="en-US" sz="2800" b="0" dirty="0">
              <a:latin typeface="Gill Sans MT" pitchFamily="34" charset="0"/>
              <a:cs typeface="Arial" charset="0"/>
            </a:endParaRPr>
          </a:p>
          <a:p>
            <a:pPr marL="457200" indent="-457200" eaLnBrk="1" fontAlgn="auto" hangingPunct="1">
              <a:buFont typeface="Wingdings" charset="2"/>
              <a:buChar char="§"/>
              <a:defRPr/>
            </a:pPr>
            <a:r>
              <a:rPr lang="en-US" sz="2800" b="0" dirty="0" smtClean="0">
                <a:latin typeface="Gill Sans MT" pitchFamily="34" charset="0"/>
                <a:cs typeface="Arial" charset="0"/>
              </a:rPr>
              <a:t>Introduce the HIV-Medical Homes Resource Center (HIV-MHRC)</a:t>
            </a:r>
          </a:p>
          <a:p>
            <a:pPr marL="457200" indent="-457200" eaLnBrk="1" fontAlgn="auto" hangingPunct="1">
              <a:buFont typeface="Wingdings" charset="2"/>
              <a:buChar char="§"/>
              <a:defRPr/>
            </a:pPr>
            <a:endParaRPr lang="en-US" dirty="0">
              <a:latin typeface="Gill Sans MT" pitchFamily="34" charset="0"/>
            </a:endParaRPr>
          </a:p>
        </p:txBody>
      </p:sp>
      <p:sp>
        <p:nvSpPr>
          <p:cNvPr id="5325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HIV Medical Homes Resource Center</a:t>
            </a:r>
          </a:p>
        </p:txBody>
      </p:sp>
    </p:spTree>
    <p:extLst>
      <p:ext uri="{BB962C8B-B14F-4D97-AF65-F5344CB8AC3E}">
        <p14:creationId xmlns:p14="http://schemas.microsoft.com/office/powerpoint/2010/main" xmlns="" val="420737537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57200" y="152400"/>
            <a:ext cx="7620000" cy="1371600"/>
          </a:xfrm>
        </p:spPr>
        <p:txBody>
          <a:bodyPr>
            <a:normAutofit/>
          </a:bodyPr>
          <a:lstStyle/>
          <a:p>
            <a:pPr eaLnBrk="1" hangingPunct="1"/>
            <a:r>
              <a:rPr lang="en-US" b="1" dirty="0" smtClean="0">
                <a:latin typeface="Gill Sans MT" pitchFamily="34" charset="0"/>
                <a:cs typeface="Arial" charset="0"/>
              </a:rPr>
              <a:t>The HIV-Medical Homes Resource Center (HIV-MHRC)</a:t>
            </a:r>
            <a:endParaRPr lang="en-US" b="1" dirty="0" smtClean="0">
              <a:latin typeface="Gill Sans MT" pitchFamily="34" charset="0"/>
            </a:endParaRPr>
          </a:p>
        </p:txBody>
      </p:sp>
      <p:sp>
        <p:nvSpPr>
          <p:cNvPr id="12291" name="Content Placeholder 2"/>
          <p:cNvSpPr>
            <a:spLocks noGrp="1"/>
          </p:cNvSpPr>
          <p:nvPr>
            <p:ph idx="1"/>
          </p:nvPr>
        </p:nvSpPr>
        <p:spPr>
          <a:xfrm>
            <a:off x="457200" y="1524000"/>
            <a:ext cx="7620000" cy="4968875"/>
          </a:xfrm>
        </p:spPr>
        <p:txBody>
          <a:bodyPr/>
          <a:lstStyle/>
          <a:p>
            <a:pPr marL="457200" indent="-457200" eaLnBrk="1" hangingPunct="1">
              <a:buFont typeface="Wingdings" charset="2"/>
              <a:buChar char="§"/>
            </a:pPr>
            <a:r>
              <a:rPr lang="en-US" sz="2400" b="0" dirty="0" smtClean="0">
                <a:latin typeface="Gill Sans MT" pitchFamily="34" charset="0"/>
                <a:cs typeface="Arial" charset="0"/>
              </a:rPr>
              <a:t>Provide support to Ryan White grantees and service providers to understand the requirements of and successfully apply for and become certified medical homes. </a:t>
            </a:r>
          </a:p>
          <a:p>
            <a:pPr marL="457200" indent="-457200" eaLnBrk="1" hangingPunct="1">
              <a:buFont typeface="Wingdings" charset="2"/>
              <a:buChar char="§"/>
            </a:pPr>
            <a:r>
              <a:rPr lang="en-US" sz="2400" b="0" dirty="0" smtClean="0">
                <a:latin typeface="Gill Sans MT" pitchFamily="34" charset="0"/>
                <a:cs typeface="Arial" charset="0"/>
              </a:rPr>
              <a:t>Build on the principles of primary care that are at the heart of the patient-centered medical home.</a:t>
            </a:r>
          </a:p>
          <a:p>
            <a:pPr marL="457200" indent="-457200" eaLnBrk="1" hangingPunct="1">
              <a:buFont typeface="Wingdings" charset="2"/>
              <a:buChar char="§"/>
            </a:pPr>
            <a:r>
              <a:rPr lang="en-US" sz="2400" b="0" dirty="0" smtClean="0">
                <a:latin typeface="Gill Sans MT" pitchFamily="34" charset="0"/>
                <a:cs typeface="Arial" pitchFamily="34" charset="0"/>
              </a:rPr>
              <a:t>Funded by the HRSA HIV/AIDS Bureau</a:t>
            </a:r>
          </a:p>
          <a:p>
            <a:pPr marL="457200" indent="-457200" eaLnBrk="1" hangingPunct="1">
              <a:buFont typeface="Wingdings" charset="2"/>
              <a:buChar char="§"/>
            </a:pPr>
            <a:r>
              <a:rPr lang="en-US" sz="2400" b="0" dirty="0" smtClean="0">
                <a:latin typeface="Gill Sans MT" pitchFamily="34" charset="0"/>
                <a:cs typeface="Arial" pitchFamily="34" charset="0"/>
              </a:rPr>
              <a:t>Cooperative Agreement # 11-068 for 3 years (September 2011-2014)</a:t>
            </a:r>
          </a:p>
          <a:p>
            <a:pPr marL="457200" indent="-457200" eaLnBrk="1" hangingPunct="1">
              <a:buFont typeface="Wingdings" charset="2"/>
              <a:buChar char="§"/>
            </a:pPr>
            <a:r>
              <a:rPr lang="en-US" sz="2400" b="0" dirty="0" smtClean="0">
                <a:latin typeface="Gill Sans MT" pitchFamily="34" charset="0"/>
                <a:cs typeface="Arial" charset="0"/>
              </a:rPr>
              <a:t>Targeting Ryan White Funded HIV Clinics throughout the US</a:t>
            </a:r>
            <a:r>
              <a:rPr lang="en-US" sz="2800" b="0" dirty="0" smtClean="0">
                <a:latin typeface="Gill Sans MT" pitchFamily="34" charset="0"/>
                <a:cs typeface="Arial" charset="0"/>
              </a:rPr>
              <a:t/>
            </a:r>
            <a:br>
              <a:rPr lang="en-US" sz="2800" b="0" dirty="0" smtClean="0">
                <a:latin typeface="Gill Sans MT" pitchFamily="34" charset="0"/>
                <a:cs typeface="Arial" charset="0"/>
              </a:rPr>
            </a:br>
            <a:endParaRPr lang="en-US" sz="2800" b="0" dirty="0" smtClean="0">
              <a:latin typeface="Gill Sans MT" pitchFamily="34" charset="0"/>
            </a:endParaRPr>
          </a:p>
        </p:txBody>
      </p:sp>
      <p:sp>
        <p:nvSpPr>
          <p:cNvPr id="63491" name="Footer Placeholder 3"/>
          <p:cNvSpPr>
            <a:spLocks noGrp="1"/>
          </p:cNvSpPr>
          <p:nvPr>
            <p:ph type="ftr" sz="quarter" idx="11"/>
          </p:nvPr>
        </p:nvSpPr>
        <p:spPr/>
        <p:txBody>
          <a:bodyPr/>
          <a:lstStyle/>
          <a:p>
            <a:pPr>
              <a:defRPr/>
            </a:pPr>
            <a:r>
              <a:rPr lang="en-US" dirty="0"/>
              <a:t>HIV </a:t>
            </a:r>
            <a:r>
              <a:rPr lang="en-US" dirty="0" smtClean="0"/>
              <a:t>Medical Homes </a:t>
            </a:r>
            <a:r>
              <a:rPr lang="en-US" dirty="0"/>
              <a:t>Resource Center</a:t>
            </a:r>
          </a:p>
        </p:txBody>
      </p:sp>
    </p:spTree>
    <p:extLst>
      <p:ext uri="{BB962C8B-B14F-4D97-AF65-F5344CB8AC3E}">
        <p14:creationId xmlns:p14="http://schemas.microsoft.com/office/powerpoint/2010/main" xmlns="" val="354215001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3"/>
          <p:cNvSpPr>
            <a:spLocks noGrp="1"/>
          </p:cNvSpPr>
          <p:nvPr>
            <p:ph type="ftr" sz="quarter" idx="11"/>
          </p:nvPr>
        </p:nvSpPr>
        <p:spPr/>
        <p:txBody>
          <a:bodyPr/>
          <a:lstStyle/>
          <a:p>
            <a:pPr>
              <a:defRPr/>
            </a:pPr>
            <a:r>
              <a:rPr lang="en-US" dirty="0"/>
              <a:t>HIV Medical Homes Resource Center</a:t>
            </a:r>
          </a:p>
        </p:txBody>
      </p:sp>
      <p:pic>
        <p:nvPicPr>
          <p:cNvPr id="2" name="Picture 1" descr="FXB_logo_PMS299+K.pn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210625" y="1188289"/>
            <a:ext cx="6976763" cy="3118165"/>
          </a:xfrm>
          <a:prstGeom prst="rect">
            <a:avLst/>
          </a:prstGeom>
        </p:spPr>
      </p:pic>
    </p:spTree>
    <p:extLst>
      <p:ext uri="{BB962C8B-B14F-4D97-AF65-F5344CB8AC3E}">
        <p14:creationId xmlns:p14="http://schemas.microsoft.com/office/powerpoint/2010/main" xmlns="" val="919464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22263"/>
            <a:ext cx="7924800" cy="4021137"/>
          </a:xfrm>
        </p:spPr>
        <p:txBody>
          <a:bodyPr/>
          <a:lstStyle/>
          <a:p>
            <a:pPr eaLnBrk="1" hangingPunct="1"/>
            <a:r>
              <a:rPr lang="en-US" sz="3200" i="1" dirty="0" smtClean="0">
                <a:solidFill>
                  <a:schemeClr val="tx1"/>
                </a:solidFill>
                <a:latin typeface="Gill Sans MT" pitchFamily="34" charset="0"/>
                <a:cs typeface="Arial" charset="0"/>
              </a:rPr>
              <a:t>The Center for Excellence in Primary Care in HIV (CEPC), Department of Family and Community Medicine, University of California at San Francisco</a:t>
            </a:r>
          </a:p>
        </p:txBody>
      </p:sp>
      <p:sp>
        <p:nvSpPr>
          <p:cNvPr id="22530" name="Footer Placeholder 3"/>
          <p:cNvSpPr>
            <a:spLocks noGrp="1"/>
          </p:cNvSpPr>
          <p:nvPr>
            <p:ph type="ftr" sz="quarter" idx="11"/>
          </p:nvPr>
        </p:nvSpPr>
        <p:spPr/>
        <p:txBody>
          <a:bodyPr/>
          <a:lstStyle/>
          <a:p>
            <a:pPr>
              <a:defRPr/>
            </a:pPr>
            <a:r>
              <a:rPr lang="en-US" dirty="0"/>
              <a:t>HIV Medical Homes Resource Center</a:t>
            </a:r>
          </a:p>
        </p:txBody>
      </p:sp>
    </p:spTree>
    <p:extLst>
      <p:ext uri="{BB962C8B-B14F-4D97-AF65-F5344CB8AC3E}">
        <p14:creationId xmlns:p14="http://schemas.microsoft.com/office/powerpoint/2010/main" xmlns="" val="117416369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52400"/>
            <a:ext cx="5791200" cy="939421"/>
          </a:xfrm>
        </p:spPr>
        <p:txBody>
          <a:bodyPr/>
          <a:lstStyle/>
          <a:p>
            <a:pPr eaLnBrk="1" hangingPunct="1"/>
            <a:r>
              <a:rPr lang="en-US" sz="3200" b="1" dirty="0" smtClean="0">
                <a:latin typeface="Gill Sans MT" pitchFamily="34" charset="0"/>
                <a:cs typeface="Arial" charset="0"/>
              </a:rPr>
              <a:t>HIV-MHRC Personnel</a:t>
            </a:r>
            <a:endParaRPr lang="en-US" sz="3200" b="1" dirty="0" smtClean="0">
              <a:latin typeface="Gill Sans MT" pitchFamily="34" charset="0"/>
            </a:endParaRPr>
          </a:p>
        </p:txBody>
      </p:sp>
      <p:sp>
        <p:nvSpPr>
          <p:cNvPr id="3" name="Content Placeholder 2"/>
          <p:cNvSpPr>
            <a:spLocks noGrp="1"/>
          </p:cNvSpPr>
          <p:nvPr>
            <p:ph sz="half" idx="1"/>
          </p:nvPr>
        </p:nvSpPr>
        <p:spPr>
          <a:xfrm>
            <a:off x="805218" y="1255594"/>
            <a:ext cx="3562066" cy="4845169"/>
          </a:xfrm>
        </p:spPr>
        <p:txBody>
          <a:bodyPr rtlCol="0">
            <a:normAutofit fontScale="70000" lnSpcReduction="20000"/>
          </a:bodyPr>
          <a:lstStyle/>
          <a:p>
            <a:pPr eaLnBrk="1" fontAlgn="auto" hangingPunct="1">
              <a:buFont typeface="Arial" pitchFamily="34" charset="0"/>
              <a:buNone/>
              <a:defRPr/>
            </a:pPr>
            <a:r>
              <a:rPr lang="en-US" sz="2800" dirty="0">
                <a:latin typeface="Gill Sans MT" pitchFamily="34" charset="0"/>
                <a:cs typeface="Arial" pitchFamily="34" charset="0"/>
              </a:rPr>
              <a:t>HRSA/HAB</a:t>
            </a:r>
          </a:p>
          <a:p>
            <a:pPr marL="457200" indent="-457200" eaLnBrk="1" fontAlgn="auto" hangingPunct="1">
              <a:buFont typeface="Wingdings" charset="2"/>
              <a:buChar char="§"/>
              <a:defRPr/>
            </a:pPr>
            <a:r>
              <a:rPr lang="en-US" sz="2800" b="0" dirty="0" smtClean="0">
                <a:latin typeface="Gill Sans MT" pitchFamily="34" charset="0"/>
                <a:cs typeface="Arial" pitchFamily="34" charset="0"/>
              </a:rPr>
              <a:t>Dora Ober, HRSA Project Officer</a:t>
            </a:r>
            <a:endParaRPr lang="en-US" sz="2800" b="0" dirty="0">
              <a:latin typeface="Gill Sans MT" pitchFamily="34" charset="0"/>
              <a:cs typeface="Arial" pitchFamily="34" charset="0"/>
            </a:endParaRPr>
          </a:p>
          <a:p>
            <a:pPr eaLnBrk="1" fontAlgn="auto" hangingPunct="1">
              <a:buFont typeface="Arial" pitchFamily="34" charset="0"/>
              <a:buNone/>
              <a:defRPr/>
            </a:pPr>
            <a:r>
              <a:rPr lang="en-US" sz="2800" dirty="0">
                <a:latin typeface="Gill Sans MT" pitchFamily="34" charset="0"/>
                <a:cs typeface="Arial" pitchFamily="34" charset="0"/>
              </a:rPr>
              <a:t>FXB Center</a:t>
            </a:r>
          </a:p>
          <a:p>
            <a:pPr marL="457200" indent="-457200" eaLnBrk="1" fontAlgn="auto" hangingPunct="1">
              <a:buFont typeface="Wingdings" charset="2"/>
              <a:buChar char="§"/>
              <a:defRPr/>
            </a:pPr>
            <a:r>
              <a:rPr lang="en-US" sz="2800" b="0" dirty="0">
                <a:latin typeface="Gill Sans MT" pitchFamily="34" charset="0"/>
                <a:cs typeface="Arial" pitchFamily="34" charset="0"/>
              </a:rPr>
              <a:t>Andrea Norberg, MS, </a:t>
            </a:r>
            <a:r>
              <a:rPr lang="en-US" sz="2800" b="0" dirty="0" smtClean="0">
                <a:latin typeface="Gill Sans MT" pitchFamily="34" charset="0"/>
                <a:cs typeface="Arial" pitchFamily="34" charset="0"/>
              </a:rPr>
              <a:t>RN  Co-PI</a:t>
            </a:r>
            <a:endParaRPr lang="en-US" sz="2800" b="0" dirty="0">
              <a:latin typeface="Gill Sans MT" pitchFamily="34" charset="0"/>
              <a:cs typeface="Arial" pitchFamily="34" charset="0"/>
            </a:endParaRPr>
          </a:p>
          <a:p>
            <a:pPr marL="457200" indent="-457200" eaLnBrk="1" fontAlgn="auto" hangingPunct="1">
              <a:buFont typeface="Wingdings" charset="2"/>
              <a:buChar char="§"/>
              <a:defRPr/>
            </a:pPr>
            <a:r>
              <a:rPr lang="en-US" sz="2800" b="0" dirty="0">
                <a:latin typeface="Gill Sans MT" pitchFamily="34" charset="0"/>
                <a:cs typeface="Arial" pitchFamily="34" charset="0"/>
              </a:rPr>
              <a:t>Carolyn Burr, EdD, </a:t>
            </a:r>
            <a:r>
              <a:rPr lang="en-US" sz="2800" b="0" dirty="0" smtClean="0">
                <a:latin typeface="Gill Sans MT" pitchFamily="34" charset="0"/>
                <a:cs typeface="Arial" pitchFamily="34" charset="0"/>
              </a:rPr>
              <a:t>RN    Co-PI</a:t>
            </a:r>
            <a:endParaRPr lang="en-US" sz="2800" b="0" dirty="0">
              <a:latin typeface="Gill Sans MT" pitchFamily="34" charset="0"/>
              <a:cs typeface="Arial" pitchFamily="34" charset="0"/>
            </a:endParaRPr>
          </a:p>
          <a:p>
            <a:pPr marL="457200" indent="-457200" eaLnBrk="1" fontAlgn="auto" hangingPunct="1">
              <a:buFont typeface="Wingdings" charset="2"/>
              <a:buChar char="§"/>
              <a:defRPr/>
            </a:pPr>
            <a:r>
              <a:rPr lang="en-US" sz="2800" b="0" dirty="0">
                <a:latin typeface="Gill Sans MT" pitchFamily="34" charset="0"/>
                <a:cs typeface="Arial" pitchFamily="34" charset="0"/>
              </a:rPr>
              <a:t>Deborah Storm, </a:t>
            </a:r>
            <a:r>
              <a:rPr lang="en-US" sz="2800" b="0" dirty="0" smtClean="0">
                <a:latin typeface="Gill Sans MT" pitchFamily="34" charset="0"/>
                <a:cs typeface="Arial" pitchFamily="34" charset="0"/>
              </a:rPr>
              <a:t>MSN, PhD</a:t>
            </a:r>
            <a:endParaRPr lang="en-US" sz="2800" b="0" dirty="0">
              <a:latin typeface="Gill Sans MT" pitchFamily="34" charset="0"/>
              <a:cs typeface="Arial" pitchFamily="34" charset="0"/>
            </a:endParaRPr>
          </a:p>
          <a:p>
            <a:pPr marL="457200" indent="-457200" eaLnBrk="1" fontAlgn="auto" hangingPunct="1">
              <a:buFont typeface="Wingdings" charset="2"/>
              <a:buChar char="§"/>
              <a:defRPr/>
            </a:pPr>
            <a:r>
              <a:rPr lang="en-US" sz="2800" b="0" dirty="0">
                <a:latin typeface="Gill Sans MT" pitchFamily="34" charset="0"/>
                <a:cs typeface="Arial" pitchFamily="34" charset="0"/>
              </a:rPr>
              <a:t>Denise Anderson-Carr, MPH, </a:t>
            </a:r>
            <a:r>
              <a:rPr lang="en-US" sz="2800" b="0" dirty="0" smtClean="0">
                <a:latin typeface="Gill Sans MT" pitchFamily="34" charset="0"/>
                <a:cs typeface="Arial" pitchFamily="34" charset="0"/>
              </a:rPr>
              <a:t>RD</a:t>
            </a:r>
          </a:p>
          <a:p>
            <a:pPr marL="457200" indent="-457200" eaLnBrk="1" fontAlgn="auto" hangingPunct="1">
              <a:buFont typeface="Wingdings" charset="2"/>
              <a:buChar char="§"/>
              <a:defRPr/>
            </a:pPr>
            <a:r>
              <a:rPr lang="en-US" sz="2800" b="0" dirty="0" smtClean="0">
                <a:latin typeface="Gill Sans MT" pitchFamily="34" charset="0"/>
                <a:cs typeface="Arial" pitchFamily="34" charset="0"/>
              </a:rPr>
              <a:t>Macsu Hill, MPH</a:t>
            </a:r>
          </a:p>
          <a:p>
            <a:pPr marL="457200" indent="-457200" eaLnBrk="1" fontAlgn="auto" hangingPunct="1">
              <a:buFont typeface="Wingdings" charset="2"/>
              <a:buChar char="§"/>
              <a:defRPr/>
            </a:pPr>
            <a:r>
              <a:rPr lang="en-US" sz="2800" b="0" dirty="0" smtClean="0">
                <a:latin typeface="Gill Sans MT" pitchFamily="34" charset="0"/>
                <a:cs typeface="Arial" pitchFamily="34" charset="0"/>
              </a:rPr>
              <a:t>Termerra Flournoy</a:t>
            </a:r>
            <a:endParaRPr lang="en-US" sz="2800" b="0" dirty="0">
              <a:latin typeface="Gill Sans MT" pitchFamily="34" charset="0"/>
              <a:cs typeface="Arial" pitchFamily="34" charset="0"/>
            </a:endParaRPr>
          </a:p>
          <a:p>
            <a:pPr eaLnBrk="1" fontAlgn="auto" hangingPunct="1">
              <a:buFont typeface="Wingdings" pitchFamily="2" charset="2"/>
              <a:buChar char="Ø"/>
              <a:defRPr/>
            </a:pPr>
            <a:endParaRPr lang="en-US" sz="2800" b="0" dirty="0">
              <a:effectLst>
                <a:outerShdw blurRad="38100" dist="38100" dir="2700000" algn="tl">
                  <a:srgbClr val="000000">
                    <a:alpha val="43137"/>
                  </a:srgbClr>
                </a:outerShdw>
              </a:effectLst>
              <a:latin typeface="Gill Sans MT" pitchFamily="34" charset="0"/>
              <a:cs typeface="Arial" pitchFamily="34" charset="0"/>
            </a:endParaRPr>
          </a:p>
          <a:p>
            <a:pPr eaLnBrk="1" fontAlgn="auto" hangingPunct="1">
              <a:buFont typeface="Arial" pitchFamily="34" charset="0"/>
              <a:buNone/>
              <a:defRPr/>
            </a:pPr>
            <a:endParaRPr lang="en-US" dirty="0">
              <a:latin typeface="Gill Sans MT" pitchFamily="34" charset="0"/>
            </a:endParaRPr>
          </a:p>
        </p:txBody>
      </p:sp>
      <p:sp>
        <p:nvSpPr>
          <p:cNvPr id="5" name="Content Placeholder 4"/>
          <p:cNvSpPr>
            <a:spLocks noGrp="1"/>
          </p:cNvSpPr>
          <p:nvPr>
            <p:ph sz="half" idx="2"/>
          </p:nvPr>
        </p:nvSpPr>
        <p:spPr>
          <a:xfrm>
            <a:off x="5090160" y="1255594"/>
            <a:ext cx="3291840" cy="4845169"/>
          </a:xfrm>
        </p:spPr>
        <p:txBody>
          <a:bodyPr/>
          <a:lstStyle/>
          <a:p>
            <a:pPr eaLnBrk="1" fontAlgn="auto" hangingPunct="1">
              <a:buFont typeface="Arial" pitchFamily="34" charset="0"/>
              <a:buNone/>
              <a:defRPr/>
            </a:pPr>
            <a:r>
              <a:rPr lang="en-US" sz="2200" dirty="0" smtClean="0">
                <a:latin typeface="Gill Sans MT" pitchFamily="34" charset="0"/>
                <a:cs typeface="Arial" pitchFamily="34" charset="0"/>
              </a:rPr>
              <a:t>CEPC/UCSF</a:t>
            </a:r>
          </a:p>
          <a:p>
            <a:pPr marL="457200" indent="-457200" eaLnBrk="1" fontAlgn="auto" hangingPunct="1">
              <a:buFont typeface="Wingdings" charset="2"/>
              <a:buChar char="§"/>
              <a:defRPr/>
            </a:pPr>
            <a:r>
              <a:rPr lang="en-US" sz="2200" b="0" dirty="0" smtClean="0">
                <a:latin typeface="Gill Sans MT" pitchFamily="34" charset="0"/>
                <a:cs typeface="Arial" pitchFamily="34" charset="0"/>
              </a:rPr>
              <a:t>Thomas (Tom) Bodenheimer, MD</a:t>
            </a:r>
          </a:p>
          <a:p>
            <a:pPr marL="457200" indent="-457200" eaLnBrk="1" fontAlgn="auto" hangingPunct="1">
              <a:buFont typeface="Wingdings" charset="2"/>
              <a:buChar char="§"/>
              <a:defRPr/>
            </a:pPr>
            <a:r>
              <a:rPr lang="en-US" sz="2200" b="0" dirty="0" smtClean="0">
                <a:latin typeface="Gill Sans MT" pitchFamily="34" charset="0"/>
                <a:cs typeface="Arial" pitchFamily="34" charset="0"/>
              </a:rPr>
              <a:t>Steven (Steve) Bromer, MD</a:t>
            </a:r>
          </a:p>
          <a:p>
            <a:pPr marL="457200" indent="-457200" eaLnBrk="1" fontAlgn="auto" hangingPunct="1">
              <a:buFont typeface="Wingdings" charset="2"/>
              <a:buChar char="§"/>
              <a:defRPr/>
            </a:pPr>
            <a:r>
              <a:rPr lang="en-US" sz="2200" b="0" dirty="0" smtClean="0">
                <a:latin typeface="Gill Sans MT" pitchFamily="34" charset="0"/>
                <a:cs typeface="Arial" pitchFamily="34" charset="0"/>
              </a:rPr>
              <a:t>Ronald (Ron) Goldschmidt, MD</a:t>
            </a:r>
          </a:p>
          <a:p>
            <a:pPr marL="457200" indent="-457200" eaLnBrk="1" fontAlgn="auto" hangingPunct="1">
              <a:buFont typeface="Wingdings" charset="2"/>
              <a:buChar char="§"/>
              <a:defRPr/>
            </a:pPr>
            <a:r>
              <a:rPr lang="en-US" sz="2200" b="0" dirty="0" smtClean="0">
                <a:latin typeface="Gill Sans MT" pitchFamily="34" charset="0"/>
                <a:cs typeface="Arial" pitchFamily="34" charset="0"/>
              </a:rPr>
              <a:t>Kevin Grumbach, MD</a:t>
            </a:r>
          </a:p>
          <a:p>
            <a:endParaRPr lang="en-US" dirty="0"/>
          </a:p>
        </p:txBody>
      </p:sp>
      <p:sp>
        <p:nvSpPr>
          <p:cNvPr id="63491" name="Footer Placeholder 3"/>
          <p:cNvSpPr>
            <a:spLocks noGrp="1"/>
          </p:cNvSpPr>
          <p:nvPr>
            <p:ph type="ftr" sz="quarter" idx="11"/>
          </p:nvPr>
        </p:nvSpPr>
        <p:spPr/>
        <p:txBody>
          <a:bodyPr/>
          <a:lstStyle/>
          <a:p>
            <a:pPr>
              <a:defRPr/>
            </a:pPr>
            <a:r>
              <a:rPr lang="en-US" dirty="0"/>
              <a:t>HIV Medical Homes Resource Center</a:t>
            </a:r>
          </a:p>
        </p:txBody>
      </p:sp>
    </p:spTree>
    <p:extLst>
      <p:ext uri="{BB962C8B-B14F-4D97-AF65-F5344CB8AC3E}">
        <p14:creationId xmlns:p14="http://schemas.microsoft.com/office/powerpoint/2010/main" xmlns="" val="38450543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pPr algn="ctr"/>
            <a:r>
              <a:rPr lang="en-US" b="1" dirty="0"/>
              <a:t>HIV-MHRC Needs Assessment</a:t>
            </a:r>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
        <p:nvSpPr>
          <p:cNvPr id="8" name="Content Placeholder 2"/>
          <p:cNvSpPr>
            <a:spLocks noGrp="1"/>
          </p:cNvSpPr>
          <p:nvPr>
            <p:ph idx="1"/>
          </p:nvPr>
        </p:nvSpPr>
        <p:spPr>
          <a:xfrm>
            <a:off x="457200" y="1752600"/>
            <a:ext cx="8106608" cy="4373563"/>
          </a:xfrm>
        </p:spPr>
        <p:txBody>
          <a:bodyPr>
            <a:normAutofit/>
          </a:bodyPr>
          <a:lstStyle/>
          <a:p>
            <a:r>
              <a:rPr lang="en-US" sz="2400" dirty="0" smtClean="0">
                <a:cs typeface="Arial" pitchFamily="34" charset="0"/>
              </a:rPr>
              <a:t>Objectives:</a:t>
            </a:r>
          </a:p>
          <a:p>
            <a:pPr marL="342900" indent="-342900">
              <a:buFont typeface="Wingdings" pitchFamily="2" charset="2"/>
              <a:buChar char="§"/>
            </a:pPr>
            <a:r>
              <a:rPr lang="en-US" sz="2400" b="0" dirty="0" smtClean="0">
                <a:cs typeface="Arial" pitchFamily="34" charset="0"/>
              </a:rPr>
              <a:t>Inform </a:t>
            </a:r>
            <a:r>
              <a:rPr lang="en-US" sz="2400" b="0" dirty="0">
                <a:cs typeface="Arial" pitchFamily="34" charset="0"/>
              </a:rPr>
              <a:t>development of the HIV-MHRC activities and resources</a:t>
            </a:r>
          </a:p>
          <a:p>
            <a:pPr marL="342900" indent="-342900">
              <a:buFont typeface="Wingdings" pitchFamily="2" charset="2"/>
              <a:buChar char="§"/>
            </a:pPr>
            <a:r>
              <a:rPr lang="en-US" sz="2400" b="0" dirty="0">
                <a:cs typeface="Arial" pitchFamily="34" charset="0"/>
              </a:rPr>
              <a:t>Characterize RWCA-funded </a:t>
            </a:r>
            <a:r>
              <a:rPr lang="en-US" sz="2400" b="0" dirty="0" smtClean="0">
                <a:cs typeface="Arial" pitchFamily="34" charset="0"/>
              </a:rPr>
              <a:t>clinics</a:t>
            </a:r>
            <a:endParaRPr lang="en-US" sz="2400" b="0" dirty="0">
              <a:cs typeface="Arial" pitchFamily="34" charset="0"/>
            </a:endParaRPr>
          </a:p>
          <a:p>
            <a:pPr marL="342900" indent="-342900">
              <a:buFont typeface="Wingdings" pitchFamily="2" charset="2"/>
              <a:buChar char="§"/>
            </a:pPr>
            <a:r>
              <a:rPr lang="en-US" sz="2400" b="0" dirty="0">
                <a:cs typeface="Arial" pitchFamily="34" charset="0"/>
              </a:rPr>
              <a:t>Assess PCMH readiness based on practice elements consistent with the PCMH model of care</a:t>
            </a:r>
          </a:p>
          <a:p>
            <a:pPr marL="342900" indent="-342900">
              <a:buFont typeface="Wingdings" pitchFamily="2" charset="2"/>
              <a:buChar char="§"/>
            </a:pPr>
            <a:r>
              <a:rPr lang="en-US" sz="2400" b="0" dirty="0">
                <a:cs typeface="Arial" pitchFamily="34" charset="0"/>
              </a:rPr>
              <a:t>Assess interest, actions and progress in PCMH development</a:t>
            </a:r>
          </a:p>
          <a:p>
            <a:pPr marL="342900" indent="-342900">
              <a:buFont typeface="Wingdings" pitchFamily="2" charset="2"/>
              <a:buChar char="§"/>
            </a:pPr>
            <a:r>
              <a:rPr lang="en-US" sz="2400" b="0" dirty="0">
                <a:cs typeface="Arial" pitchFamily="34" charset="0"/>
              </a:rPr>
              <a:t>Determine interests and needs for training and technical assistance</a:t>
            </a:r>
          </a:p>
        </p:txBody>
      </p:sp>
    </p:spTree>
    <p:extLst>
      <p:ext uri="{BB962C8B-B14F-4D97-AF65-F5344CB8AC3E}">
        <p14:creationId xmlns:p14="http://schemas.microsoft.com/office/powerpoint/2010/main" xmlns="" val="42592529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4" name="Content Placeholder 2"/>
          <p:cNvSpPr txBox="1">
            <a:spLocks/>
          </p:cNvSpPr>
          <p:nvPr/>
        </p:nvSpPr>
        <p:spPr>
          <a:xfrm>
            <a:off x="457200" y="1752600"/>
            <a:ext cx="8106608" cy="4373563"/>
          </a:xfrm>
          <a:prstGeom prst="rect">
            <a:avLst/>
          </a:prstGeom>
        </p:spPr>
        <p:txBody>
          <a:bodyPr>
            <a:normAutofit/>
          </a:bodyPr>
          <a:lst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itchFamily="2" charset="2"/>
              <a:buChar char="§"/>
              <a:defRPr/>
            </a:pPr>
            <a:r>
              <a:rPr lang="en-US" sz="2400" b="0" dirty="0">
                <a:cs typeface="Arial" pitchFamily="34" charset="0"/>
              </a:rPr>
              <a:t>48 item online questionnaire, 2/1-4/2/2012</a:t>
            </a:r>
          </a:p>
          <a:p>
            <a:pPr marL="342900" indent="-342900">
              <a:buFont typeface="Wingdings" pitchFamily="2" charset="2"/>
              <a:buChar char="§"/>
              <a:defRPr/>
            </a:pPr>
            <a:r>
              <a:rPr lang="en-US" sz="2400" b="0" dirty="0" smtClean="0">
                <a:cs typeface="Arial" pitchFamily="34" charset="0"/>
              </a:rPr>
              <a:t>Disseminated </a:t>
            </a:r>
            <a:r>
              <a:rPr lang="en-US" sz="2400" b="0" dirty="0">
                <a:cs typeface="Arial" pitchFamily="34" charset="0"/>
              </a:rPr>
              <a:t>by email to 554 Ryan White HIV/AIDS program grantees across Parts A, B, C and D </a:t>
            </a:r>
          </a:p>
          <a:p>
            <a:pPr marL="342900" indent="-342900">
              <a:buFont typeface="Wingdings" pitchFamily="2" charset="2"/>
              <a:buChar char="§"/>
              <a:defRPr/>
            </a:pPr>
            <a:r>
              <a:rPr lang="en-US" sz="2400" b="0" dirty="0">
                <a:cs typeface="Arial" pitchFamily="34" charset="0"/>
              </a:rPr>
              <a:t>Challenges in defining total number of potential </a:t>
            </a:r>
            <a:r>
              <a:rPr lang="en-US" sz="2400" b="0" dirty="0" smtClean="0">
                <a:cs typeface="Arial" pitchFamily="34" charset="0"/>
              </a:rPr>
              <a:t>respondents, dependent on grantees forwarding to funded clinical sites</a:t>
            </a:r>
            <a:endParaRPr lang="en-US" sz="2400" b="0" dirty="0">
              <a:cs typeface="Arial" pitchFamily="34" charset="0"/>
            </a:endParaRPr>
          </a:p>
          <a:p>
            <a:pPr marL="342900" indent="-342900">
              <a:buFont typeface="Wingdings" pitchFamily="2" charset="2"/>
              <a:buChar char="§"/>
              <a:defRPr/>
            </a:pPr>
            <a:r>
              <a:rPr lang="en-US" sz="2400" b="0" dirty="0">
                <a:cs typeface="Arial" pitchFamily="34" charset="0"/>
              </a:rPr>
              <a:t>Webinar presentation to HRSA project officers, AETC NRC listserv, reminder emails</a:t>
            </a:r>
          </a:p>
          <a:p>
            <a:pPr marL="342900" indent="-342900">
              <a:buFont typeface="Wingdings" pitchFamily="2" charset="2"/>
              <a:buChar char="§"/>
              <a:defRPr/>
            </a:pPr>
            <a:r>
              <a:rPr lang="en-US" sz="2400" b="0" dirty="0">
                <a:cs typeface="Arial" pitchFamily="34" charset="0"/>
              </a:rPr>
              <a:t>Data analysis using SAS version 9.2</a:t>
            </a:r>
          </a:p>
          <a:p>
            <a:endParaRPr lang="en-US" dirty="0"/>
          </a:p>
        </p:txBody>
      </p:sp>
      <p:sp>
        <p:nvSpPr>
          <p:cNvPr id="5" name="Title 1"/>
          <p:cNvSpPr txBox="1">
            <a:spLocks/>
          </p:cNvSpPr>
          <p:nvPr/>
        </p:nvSpPr>
        <p:spPr>
          <a:xfrm>
            <a:off x="457200" y="152400"/>
            <a:ext cx="7620000" cy="1371600"/>
          </a:xfrm>
          <a:prstGeom prst="rect">
            <a:avLst/>
          </a:prstGeom>
        </p:spPr>
        <p:txBody>
          <a:bodyPr>
            <a:normAutofit/>
          </a:bodyPr>
          <a:lstStyle>
            <a:lvl1pPr algn="l" rtl="0" eaLnBrk="0" fontAlgn="base" hangingPunct="0">
              <a:spcBef>
                <a:spcPct val="0"/>
              </a:spcBef>
              <a:spcAft>
                <a:spcPct val="0"/>
              </a:spcAft>
              <a:defRPr sz="3600" kern="1200"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endParaRPr lang="en-US" b="1" dirty="0" smtClean="0"/>
          </a:p>
          <a:p>
            <a:pPr algn="ctr"/>
            <a:r>
              <a:rPr lang="en-US" b="1" dirty="0" smtClean="0"/>
              <a:t>HIV-MHRC Needs Assessment</a:t>
            </a:r>
            <a:endParaRPr lang="en-US" b="1" dirty="0"/>
          </a:p>
        </p:txBody>
      </p:sp>
    </p:spTree>
    <p:extLst>
      <p:ext uri="{BB962C8B-B14F-4D97-AF65-F5344CB8AC3E}">
        <p14:creationId xmlns:p14="http://schemas.microsoft.com/office/powerpoint/2010/main" xmlns="" val="25254857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4" name="Content Placeholder 2"/>
          <p:cNvSpPr txBox="1">
            <a:spLocks/>
          </p:cNvSpPr>
          <p:nvPr/>
        </p:nvSpPr>
        <p:spPr>
          <a:xfrm>
            <a:off x="457200" y="1752600"/>
            <a:ext cx="8106608" cy="4373563"/>
          </a:xfrm>
          <a:prstGeom prst="rect">
            <a:avLst/>
          </a:prstGeom>
        </p:spPr>
        <p:txBody>
          <a:bodyPr>
            <a:normAutofit lnSpcReduction="10000"/>
          </a:bodyPr>
          <a:lst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itchFamily="2" charset="2"/>
              <a:buChar char="§"/>
              <a:defRPr/>
            </a:pPr>
            <a:r>
              <a:rPr lang="en-US" sz="2400" b="0" dirty="0" smtClean="0">
                <a:cs typeface="Arial" pitchFamily="34" charset="0"/>
              </a:rPr>
              <a:t>223 </a:t>
            </a:r>
            <a:r>
              <a:rPr lang="en-US" sz="2400" b="0" dirty="0">
                <a:cs typeface="Arial" pitchFamily="34" charset="0"/>
              </a:rPr>
              <a:t>respondents</a:t>
            </a:r>
          </a:p>
          <a:p>
            <a:pPr marL="342900" indent="-342900">
              <a:buFont typeface="Wingdings" pitchFamily="2" charset="2"/>
              <a:buChar char="§"/>
              <a:defRPr/>
            </a:pPr>
            <a:r>
              <a:rPr lang="en-US" sz="2400" b="0" dirty="0">
                <a:cs typeface="Arial" pitchFamily="34" charset="0"/>
              </a:rPr>
              <a:t>40 states, DC, 3 U.S. territories (PR, Guam, U.S. VI) – all 10 HRSA regions</a:t>
            </a:r>
          </a:p>
          <a:p>
            <a:pPr marL="342900" indent="-342900">
              <a:buFont typeface="Wingdings" pitchFamily="2" charset="2"/>
              <a:buChar char="§"/>
              <a:defRPr/>
            </a:pPr>
            <a:r>
              <a:rPr lang="en-US" sz="2400" b="0" dirty="0">
                <a:cs typeface="Arial" pitchFamily="34" charset="0"/>
              </a:rPr>
              <a:t>Most responses: NY (n=21) and CA (n=14)</a:t>
            </a:r>
          </a:p>
          <a:p>
            <a:pPr marL="342900" indent="-342900">
              <a:buFont typeface="Wingdings" pitchFamily="2" charset="2"/>
              <a:buChar char="§"/>
              <a:defRPr/>
            </a:pPr>
            <a:r>
              <a:rPr lang="en-US" sz="2400" b="0" dirty="0">
                <a:cs typeface="Arial" pitchFamily="34" charset="0"/>
              </a:rPr>
              <a:t>9 states with at least 10 responses: NY, CA, PA, GA, FL, IL, MA, NJ, NC</a:t>
            </a:r>
          </a:p>
          <a:p>
            <a:pPr marL="342900" indent="-342900">
              <a:buFont typeface="Wingdings" pitchFamily="2" charset="2"/>
              <a:buChar char="§"/>
              <a:defRPr/>
            </a:pPr>
            <a:r>
              <a:rPr lang="en-US" sz="2400" b="0" dirty="0">
                <a:cs typeface="Arial" pitchFamily="34" charset="0"/>
              </a:rPr>
              <a:t>Responses from organizations with more then one funded clinic</a:t>
            </a:r>
          </a:p>
          <a:p>
            <a:pPr marL="342900" indent="-342900">
              <a:buFont typeface="Wingdings" pitchFamily="2" charset="2"/>
              <a:buChar char="§"/>
              <a:defRPr/>
            </a:pPr>
            <a:r>
              <a:rPr lang="en-US" sz="2400" b="0" dirty="0">
                <a:cs typeface="Arial" pitchFamily="34" charset="0"/>
              </a:rPr>
              <a:t>Responses from separate programs in same agency (e.g., pediatric/youth and adult)</a:t>
            </a:r>
          </a:p>
          <a:p>
            <a:pPr marL="342900" indent="-342900">
              <a:buFont typeface="Wingdings" pitchFamily="2" charset="2"/>
              <a:buChar char="§"/>
              <a:defRPr/>
            </a:pPr>
            <a:endParaRPr lang="en-US" sz="2400" b="0" dirty="0">
              <a:cs typeface="Arial" pitchFamily="34" charset="0"/>
            </a:endParaRPr>
          </a:p>
          <a:p>
            <a:endParaRPr lang="en-US" dirty="0"/>
          </a:p>
        </p:txBody>
      </p:sp>
      <p:sp>
        <p:nvSpPr>
          <p:cNvPr id="5" name="Title 1"/>
          <p:cNvSpPr txBox="1">
            <a:spLocks/>
          </p:cNvSpPr>
          <p:nvPr/>
        </p:nvSpPr>
        <p:spPr>
          <a:xfrm>
            <a:off x="457200" y="152400"/>
            <a:ext cx="7620000" cy="1371600"/>
          </a:xfrm>
          <a:prstGeom prst="rect">
            <a:avLst/>
          </a:prstGeom>
        </p:spPr>
        <p:txBody>
          <a:bodyPr>
            <a:normAutofit/>
          </a:bodyPr>
          <a:lstStyle>
            <a:lvl1pPr algn="l" rtl="0" eaLnBrk="0" fontAlgn="base" hangingPunct="0">
              <a:spcBef>
                <a:spcPct val="0"/>
              </a:spcBef>
              <a:spcAft>
                <a:spcPct val="0"/>
              </a:spcAft>
              <a:defRPr sz="3600" kern="1200"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endParaRPr lang="en-US" b="1" dirty="0" smtClean="0"/>
          </a:p>
          <a:p>
            <a:pPr algn="ctr"/>
            <a:r>
              <a:rPr lang="en-US" b="1" dirty="0" smtClean="0"/>
              <a:t>Respondents</a:t>
            </a:r>
            <a:endParaRPr lang="en-US" b="1" dirty="0"/>
          </a:p>
        </p:txBody>
      </p:sp>
    </p:spTree>
    <p:extLst>
      <p:ext uri="{BB962C8B-B14F-4D97-AF65-F5344CB8AC3E}">
        <p14:creationId xmlns:p14="http://schemas.microsoft.com/office/powerpoint/2010/main" xmlns="" val="27070245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5" name="Title 1"/>
          <p:cNvSpPr txBox="1">
            <a:spLocks/>
          </p:cNvSpPr>
          <p:nvPr/>
        </p:nvSpPr>
        <p:spPr>
          <a:xfrm>
            <a:off x="457200" y="152400"/>
            <a:ext cx="7620000" cy="1371600"/>
          </a:xfrm>
          <a:prstGeom prst="rect">
            <a:avLst/>
          </a:prstGeom>
        </p:spPr>
        <p:txBody>
          <a:bodyPr>
            <a:normAutofit/>
          </a:bodyPr>
          <a:lstStyle>
            <a:lvl1pPr algn="l" rtl="0" eaLnBrk="0" fontAlgn="base" hangingPunct="0">
              <a:spcBef>
                <a:spcPct val="0"/>
              </a:spcBef>
              <a:spcAft>
                <a:spcPct val="0"/>
              </a:spcAft>
              <a:defRPr sz="3600" kern="1200"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endParaRPr lang="en-US" b="1" dirty="0" smtClean="0"/>
          </a:p>
          <a:p>
            <a:pPr algn="ctr"/>
            <a:r>
              <a:rPr lang="en-US" b="1" dirty="0" smtClean="0"/>
              <a:t>Types of Clinics</a:t>
            </a:r>
            <a:endParaRPr lang="en-US" b="1" dirty="0"/>
          </a:p>
        </p:txBody>
      </p:sp>
      <p:graphicFrame>
        <p:nvGraphicFramePr>
          <p:cNvPr id="7" name="Content Placeholder 3"/>
          <p:cNvGraphicFramePr>
            <a:graphicFrameLocks/>
          </p:cNvGraphicFramePr>
          <p:nvPr>
            <p:extLst>
              <p:ext uri="{D42A27DB-BD31-4B8C-83A1-F6EECF244321}">
                <p14:modId xmlns:p14="http://schemas.microsoft.com/office/powerpoint/2010/main" xmlns="" val="3813646328"/>
              </p:ext>
            </p:extLst>
          </p:nvPr>
        </p:nvGraphicFramePr>
        <p:xfrm>
          <a:off x="457200" y="1752600"/>
          <a:ext cx="8107363"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5928173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1190"/>
            <a:ext cx="7620000" cy="1019033"/>
          </a:xfrm>
        </p:spPr>
        <p:txBody>
          <a:bodyPr/>
          <a:lstStyle/>
          <a:p>
            <a:pPr algn="ctr"/>
            <a:r>
              <a:rPr lang="en-US" b="1" dirty="0"/>
              <a:t>Multidisciplinary Healthcare Team</a:t>
            </a:r>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graphicFrame>
        <p:nvGraphicFramePr>
          <p:cNvPr id="8" name="Content Placeholder 3"/>
          <p:cNvGraphicFramePr>
            <a:graphicFrameLocks noGrp="1"/>
          </p:cNvGraphicFramePr>
          <p:nvPr>
            <p:ph idx="1"/>
            <p:extLst>
              <p:ext uri="{D42A27DB-BD31-4B8C-83A1-F6EECF244321}">
                <p14:modId xmlns:p14="http://schemas.microsoft.com/office/powerpoint/2010/main" xmlns="" val="123430897"/>
              </p:ext>
            </p:extLst>
          </p:nvPr>
        </p:nvGraphicFramePr>
        <p:xfrm>
          <a:off x="457200" y="1629771"/>
          <a:ext cx="8107363"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231264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
        <p:nvSpPr>
          <p:cNvPr id="7" name="Title 1"/>
          <p:cNvSpPr txBox="1">
            <a:spLocks/>
          </p:cNvSpPr>
          <p:nvPr/>
        </p:nvSpPr>
        <p:spPr>
          <a:xfrm>
            <a:off x="457200" y="341190"/>
            <a:ext cx="7620000" cy="1019033"/>
          </a:xfrm>
          <a:prstGeom prst="rect">
            <a:avLst/>
          </a:prstGeom>
        </p:spPr>
        <p:txBody>
          <a:bodyPr vert="horz" lIns="91440" tIns="45720" rIns="91440" bIns="45720" rtlCol="0" anchor="b">
            <a:normAutofit/>
          </a:bodyPr>
          <a:lstStyle>
            <a:lvl1pPr algn="l" rtl="0" eaLnBrk="0" fontAlgn="base" hangingPunct="0">
              <a:spcBef>
                <a:spcPct val="0"/>
              </a:spcBef>
              <a:spcAft>
                <a:spcPct val="0"/>
              </a:spcAft>
              <a:defRPr sz="3600" kern="1200"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r>
              <a:rPr lang="en-US" b="1" dirty="0" smtClean="0"/>
              <a:t>Provision of Health Services</a:t>
            </a:r>
            <a:endParaRPr lang="en-US" b="1" dirty="0"/>
          </a:p>
        </p:txBody>
      </p:sp>
      <p:graphicFrame>
        <p:nvGraphicFramePr>
          <p:cNvPr id="9" name="Content Placeholder 3"/>
          <p:cNvGraphicFramePr>
            <a:graphicFrameLocks noGrp="1"/>
          </p:cNvGraphicFramePr>
          <p:nvPr>
            <p:ph idx="1"/>
            <p:extLst>
              <p:ext uri="{D42A27DB-BD31-4B8C-83A1-F6EECF244321}">
                <p14:modId xmlns:p14="http://schemas.microsoft.com/office/powerpoint/2010/main" xmlns="" val="2122957707"/>
              </p:ext>
            </p:extLst>
          </p:nvPr>
        </p:nvGraphicFramePr>
        <p:xfrm>
          <a:off x="457200" y="1561532"/>
          <a:ext cx="8107364" cy="4439693"/>
        </p:xfrm>
        <a:graphic>
          <a:graphicData uri="http://schemas.openxmlformats.org/drawingml/2006/table">
            <a:tbl>
              <a:tblPr firstRow="1" bandRow="1"/>
              <a:tblGrid>
                <a:gridCol w="3391469"/>
                <a:gridCol w="1214650"/>
                <a:gridCol w="1542197"/>
                <a:gridCol w="1959048"/>
              </a:tblGrid>
              <a:tr h="731293">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solidFill>
                            <a:schemeClr val="bg1"/>
                          </a:solidFill>
                        </a:rPr>
                        <a:t>Description</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solidFill>
                            <a:schemeClr val="bg1"/>
                          </a:solidFill>
                        </a:rPr>
                        <a:t>In</a:t>
                      </a:r>
                      <a:r>
                        <a:rPr lang="en-US" baseline="0" dirty="0" smtClean="0">
                          <a:solidFill>
                            <a:schemeClr val="bg1"/>
                          </a:solidFill>
                        </a:rPr>
                        <a:t> our clinic</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solidFill>
                            <a:schemeClr val="bg1"/>
                          </a:solidFill>
                        </a:rPr>
                        <a:t>In our organization</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r>
                        <a:rPr lang="en-US" dirty="0" smtClean="0">
                          <a:solidFill>
                            <a:schemeClr val="bg1"/>
                          </a:solidFill>
                        </a:rPr>
                        <a:t>Referral</a:t>
                      </a:r>
                      <a:r>
                        <a:rPr lang="en-US" baseline="0" dirty="0" smtClean="0">
                          <a:solidFill>
                            <a:schemeClr val="bg1"/>
                          </a:solidFill>
                        </a:rPr>
                        <a:t> to outside agency</a:t>
                      </a:r>
                      <a:endParaRPr lang="en-US" dirty="0">
                        <a:solidFill>
                          <a:schemeClr val="bg1"/>
                        </a:solidFill>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HIV</a:t>
                      </a:r>
                      <a:r>
                        <a:rPr lang="en-US" baseline="0" dirty="0" smtClean="0"/>
                        <a:t> specialty care</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95%</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10%</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9%</a:t>
                      </a:r>
                      <a:endParaRPr lang="en-US"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Primary health care</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93%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20%</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15%</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Pap screening</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93%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17%</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Chronic</a:t>
                      </a:r>
                      <a:r>
                        <a:rPr lang="en-US" baseline="0" dirty="0" smtClean="0"/>
                        <a:t> conditions, e.g., DM, HTN</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91%</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26%</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Medical case</a:t>
                      </a:r>
                      <a:r>
                        <a:rPr lang="en-US" baseline="0" dirty="0" smtClean="0"/>
                        <a:t> management</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88%</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8%</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14%</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24</a:t>
                      </a:r>
                      <a:r>
                        <a:rPr lang="en-US" baseline="0" dirty="0" smtClean="0"/>
                        <a:t> hour on call</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79%</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19%</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10%</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Mental</a:t>
                      </a:r>
                      <a:r>
                        <a:rPr lang="en-US" baseline="0" dirty="0" smtClean="0"/>
                        <a:t> health services</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73%</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27%</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39%</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US" dirty="0" smtClean="0"/>
                        <a:t>Care</a:t>
                      </a:r>
                      <a:r>
                        <a:rPr lang="en-US" baseline="0" dirty="0" smtClean="0"/>
                        <a:t> of h</a:t>
                      </a:r>
                      <a:r>
                        <a:rPr lang="en-US" dirty="0" smtClean="0"/>
                        <a:t>epatitis</a:t>
                      </a:r>
                      <a:r>
                        <a:rPr lang="en-US" baseline="0" dirty="0" smtClean="0"/>
                        <a:t> C virus (HCV)</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65%</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21%</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39%</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Dental care</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38%</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30%</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48%</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r>
              <a:tr h="37084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Substance abuse</a:t>
                      </a:r>
                      <a:r>
                        <a:rPr lang="en-US" baseline="0" dirty="0" smtClean="0"/>
                        <a:t> treatment</a:t>
                      </a:r>
                      <a:endParaRPr lang="en-US" dirty="0" smtClean="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33%</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22%</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smtClean="0"/>
                        <a:t>67%</a:t>
                      </a:r>
                      <a:endParaRPr lang="en-US"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r>
            </a:tbl>
          </a:graphicData>
        </a:graphic>
      </p:graphicFrame>
    </p:spTree>
    <p:extLst>
      <p:ext uri="{BB962C8B-B14F-4D97-AF65-F5344CB8AC3E}">
        <p14:creationId xmlns:p14="http://schemas.microsoft.com/office/powerpoint/2010/main" xmlns="" val="3634483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2776" cy="1371600"/>
          </a:xfrm>
        </p:spPr>
        <p:txBody>
          <a:bodyPr>
            <a:noAutofit/>
          </a:bodyPr>
          <a:lstStyle/>
          <a:p>
            <a:r>
              <a:rPr lang="en-US" sz="3200" b="1" dirty="0"/>
              <a:t>Patient-Centered Medical Home Institute</a:t>
            </a:r>
            <a:br>
              <a:rPr lang="en-US" sz="3200" b="1" dirty="0"/>
            </a:br>
            <a:r>
              <a:rPr lang="en-US" sz="3200" b="1" dirty="0"/>
              <a:t>Ryan White All Grantees Meeting 2012</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490656328"/>
              </p:ext>
            </p:extLst>
          </p:nvPr>
        </p:nvGraphicFramePr>
        <p:xfrm>
          <a:off x="457200" y="1752599"/>
          <a:ext cx="8107365" cy="4102969"/>
        </p:xfrm>
        <a:graphic>
          <a:graphicData uri="http://schemas.openxmlformats.org/drawingml/2006/table">
            <a:tbl>
              <a:tblPr firstRow="1" bandRow="1">
                <a:tableStyleId>{5C22544A-7EE6-4342-B048-85BDC9FD1C3A}</a:tableStyleId>
              </a:tblPr>
              <a:tblGrid>
                <a:gridCol w="1345223"/>
                <a:gridCol w="4059687"/>
                <a:gridCol w="2702455"/>
              </a:tblGrid>
              <a:tr h="1415453">
                <a:tc>
                  <a:txBody>
                    <a:bodyPr/>
                    <a:lstStyle/>
                    <a:p>
                      <a:r>
                        <a:rPr lang="en-US" sz="2000" b="1" kern="1200" dirty="0" smtClean="0">
                          <a:solidFill>
                            <a:srgbClr val="FF0000"/>
                          </a:solidFill>
                          <a:effectLst/>
                          <a:latin typeface="+mn-lt"/>
                          <a:ea typeface="+mn-ea"/>
                          <a:cs typeface="+mn-cs"/>
                        </a:rPr>
                        <a:t>101 Session </a:t>
                      </a:r>
                      <a:endParaRPr lang="en-US" sz="2000" dirty="0">
                        <a:solidFill>
                          <a:srgbClr val="FF0000"/>
                        </a:solidFill>
                      </a:endParaRPr>
                    </a:p>
                  </a:txBody>
                  <a:tcPr/>
                </a:tc>
                <a:tc>
                  <a:txBody>
                    <a:bodyPr/>
                    <a:lstStyle/>
                    <a:p>
                      <a:r>
                        <a:rPr lang="en-US" sz="2000" b="1" kern="1200" dirty="0" smtClean="0">
                          <a:solidFill>
                            <a:srgbClr val="FF0000"/>
                          </a:solidFill>
                          <a:effectLst/>
                          <a:latin typeface="+mn-lt"/>
                          <a:ea typeface="+mn-ea"/>
                          <a:cs typeface="+mn-cs"/>
                        </a:rPr>
                        <a:t>The Patient Centered Medical Home Guidance:  A Model of Care Delivery for People Living with HIV</a:t>
                      </a:r>
                      <a:endParaRPr lang="en-US" sz="2000" dirty="0">
                        <a:solidFill>
                          <a:srgbClr val="FF0000"/>
                        </a:solidFill>
                      </a:endParaRPr>
                    </a:p>
                  </a:txBody>
                  <a:tcPr/>
                </a:tc>
                <a:tc>
                  <a:txBody>
                    <a:bodyPr/>
                    <a:lstStyle/>
                    <a:p>
                      <a:r>
                        <a:rPr lang="en-US" sz="2000" dirty="0" smtClean="0">
                          <a:solidFill>
                            <a:srgbClr val="FF0000"/>
                          </a:solidFill>
                        </a:rPr>
                        <a:t>Tuesday 11/27/12</a:t>
                      </a:r>
                    </a:p>
                    <a:p>
                      <a:r>
                        <a:rPr lang="en-US" sz="2000" dirty="0" smtClean="0">
                          <a:solidFill>
                            <a:srgbClr val="FF0000"/>
                          </a:solidFill>
                        </a:rPr>
                        <a:t>10 am</a:t>
                      </a:r>
                      <a:endParaRPr lang="en-US" sz="2000" dirty="0">
                        <a:solidFill>
                          <a:srgbClr val="FF0000"/>
                        </a:solidFill>
                      </a:endParaRPr>
                    </a:p>
                  </a:txBody>
                  <a:tcPr/>
                </a:tc>
              </a:tr>
              <a:tr h="1272063">
                <a:tc>
                  <a:txBody>
                    <a:bodyPr/>
                    <a:lstStyle/>
                    <a:p>
                      <a:r>
                        <a:rPr lang="en-US" sz="2000" dirty="0" smtClean="0">
                          <a:solidFill>
                            <a:schemeClr val="tx1"/>
                          </a:solidFill>
                        </a:rPr>
                        <a:t>201 Session</a:t>
                      </a:r>
                      <a:endParaRPr lang="en-US" sz="2000" dirty="0">
                        <a:solidFill>
                          <a:schemeClr val="tx1"/>
                        </a:solidFill>
                      </a:endParaRPr>
                    </a:p>
                  </a:txBody>
                  <a:tcPr/>
                </a:tc>
                <a:tc>
                  <a:txBody>
                    <a:bodyPr/>
                    <a:lstStyle/>
                    <a:p>
                      <a:r>
                        <a:rPr lang="en-US" sz="2000" kern="1200" dirty="0" smtClean="0">
                          <a:solidFill>
                            <a:schemeClr val="tx1"/>
                          </a:solidFill>
                          <a:effectLst/>
                          <a:latin typeface="+mn-lt"/>
                          <a:ea typeface="+mn-ea"/>
                          <a:cs typeface="+mn-cs"/>
                        </a:rPr>
                        <a:t>The Patient Centered Medical Home: Lessons from Ryan White Grantees </a:t>
                      </a:r>
                      <a:endParaRPr lang="en-US" sz="2000" dirty="0">
                        <a:solidFill>
                          <a:schemeClr val="tx1"/>
                        </a:solidFill>
                      </a:endParaRPr>
                    </a:p>
                  </a:txBody>
                  <a:tcPr/>
                </a:tc>
                <a:tc>
                  <a:txBody>
                    <a:bodyPr/>
                    <a:lstStyle/>
                    <a:p>
                      <a:r>
                        <a:rPr lang="en-US" sz="2000" dirty="0" smtClean="0">
                          <a:solidFill>
                            <a:schemeClr val="tx1"/>
                          </a:solidFill>
                        </a:rPr>
                        <a:t>Tuesday 11/27/12</a:t>
                      </a:r>
                    </a:p>
                    <a:p>
                      <a:r>
                        <a:rPr lang="en-US" sz="2000" dirty="0" smtClean="0">
                          <a:solidFill>
                            <a:schemeClr val="tx1"/>
                          </a:solidFill>
                        </a:rPr>
                        <a:t>1:30</a:t>
                      </a:r>
                      <a:r>
                        <a:rPr lang="en-US" sz="2000" baseline="0" dirty="0" smtClean="0">
                          <a:solidFill>
                            <a:schemeClr val="tx1"/>
                          </a:solidFill>
                        </a:rPr>
                        <a:t> pm</a:t>
                      </a:r>
                      <a:endParaRPr lang="en-US" sz="2000" dirty="0">
                        <a:solidFill>
                          <a:schemeClr val="tx1"/>
                        </a:solidFill>
                      </a:endParaRPr>
                    </a:p>
                  </a:txBody>
                  <a:tcPr/>
                </a:tc>
              </a:tr>
              <a:tr h="1415453">
                <a:tc>
                  <a:txBody>
                    <a:bodyPr/>
                    <a:lstStyle/>
                    <a:p>
                      <a:r>
                        <a:rPr lang="en-US" sz="2000" kern="1200" dirty="0" smtClean="0">
                          <a:solidFill>
                            <a:schemeClr val="dk1"/>
                          </a:solidFill>
                          <a:effectLst/>
                          <a:latin typeface="+mn-lt"/>
                          <a:ea typeface="+mn-ea"/>
                          <a:cs typeface="+mn-cs"/>
                        </a:rPr>
                        <a:t>301 Session </a:t>
                      </a:r>
                      <a:endParaRPr lang="en-US" sz="2000" dirty="0"/>
                    </a:p>
                  </a:txBody>
                  <a:tcPr/>
                </a:tc>
                <a:tc>
                  <a:txBody>
                    <a:bodyPr/>
                    <a:lstStyle/>
                    <a:p>
                      <a:r>
                        <a:rPr lang="en-US" sz="2000" kern="1200" dirty="0" smtClean="0">
                          <a:solidFill>
                            <a:schemeClr val="tx1"/>
                          </a:solidFill>
                          <a:effectLst/>
                          <a:latin typeface="+mn-lt"/>
                          <a:ea typeface="+mn-ea"/>
                          <a:cs typeface="+mn-cs"/>
                        </a:rPr>
                        <a:t>The Patient Centered Medical Home: </a:t>
                      </a:r>
                      <a:r>
                        <a:rPr lang="en-US" sz="2000" kern="1200" dirty="0" smtClean="0">
                          <a:solidFill>
                            <a:schemeClr val="dk1"/>
                          </a:solidFill>
                          <a:effectLst/>
                          <a:latin typeface="+mn-lt"/>
                          <a:ea typeface="+mn-ea"/>
                          <a:cs typeface="+mn-cs"/>
                        </a:rPr>
                        <a:t>How Will We Know When We Get There?</a:t>
                      </a:r>
                      <a:endParaRPr lang="en-US" sz="2000" dirty="0"/>
                    </a:p>
                  </a:txBody>
                  <a:tcPr/>
                </a:tc>
                <a:tc>
                  <a:txBody>
                    <a:bodyPr/>
                    <a:lstStyle/>
                    <a:p>
                      <a:r>
                        <a:rPr lang="en-US" sz="2000" dirty="0" smtClean="0"/>
                        <a:t>Wednesday 11/28/12</a:t>
                      </a:r>
                    </a:p>
                    <a:p>
                      <a:r>
                        <a:rPr lang="en-US" sz="2000" dirty="0" smtClean="0"/>
                        <a:t>10 am</a:t>
                      </a:r>
                      <a:endParaRPr lang="en-US" sz="2000" dirty="0"/>
                    </a:p>
                  </a:txBody>
                  <a:tcPr/>
                </a:tc>
              </a:tr>
            </a:tbl>
          </a:graphicData>
        </a:graphic>
      </p:graphicFrame>
      <p:sp>
        <p:nvSpPr>
          <p:cNvPr id="4" name="Footer Placeholder 3"/>
          <p:cNvSpPr>
            <a:spLocks noGrp="1"/>
          </p:cNvSpPr>
          <p:nvPr>
            <p:ph type="ftr" sz="quarter" idx="11"/>
          </p:nvPr>
        </p:nvSpPr>
        <p:spPr/>
        <p:txBody>
          <a:bodyPr/>
          <a:lstStyle/>
          <a:p>
            <a:r>
              <a:rPr lang="en-US" dirty="0" smtClean="0"/>
              <a:t>HIV Medical Homes Resource Center</a:t>
            </a:r>
            <a:endParaRPr lang="en-US" dirty="0"/>
          </a:p>
        </p:txBody>
      </p:sp>
    </p:spTree>
    <p:extLst>
      <p:ext uri="{BB962C8B-B14F-4D97-AF65-F5344CB8AC3E}">
        <p14:creationId xmlns:p14="http://schemas.microsoft.com/office/powerpoint/2010/main" xmlns="" val="18919009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pPr algn="ctr"/>
            <a:r>
              <a:rPr lang="en-US" b="1" dirty="0"/>
              <a:t>Practice Characteristics that Support the PCMH Model of Care</a:t>
            </a:r>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xmlns="" val="891698348"/>
              </p:ext>
            </p:extLst>
          </p:nvPr>
        </p:nvGraphicFramePr>
        <p:xfrm>
          <a:off x="350292" y="1788401"/>
          <a:ext cx="8107363"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40829973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4" name="Content Placeholder 2"/>
          <p:cNvSpPr txBox="1">
            <a:spLocks/>
          </p:cNvSpPr>
          <p:nvPr/>
        </p:nvSpPr>
        <p:spPr>
          <a:xfrm>
            <a:off x="457200" y="1752600"/>
            <a:ext cx="8106608" cy="4373563"/>
          </a:xfrm>
          <a:prstGeom prst="rect">
            <a:avLst/>
          </a:prstGeom>
        </p:spPr>
        <p:txBody>
          <a:bodyPr>
            <a:normAutofit fontScale="85000" lnSpcReduction="10000"/>
          </a:bodyPr>
          <a:lst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itchFamily="2" charset="2"/>
              <a:buChar char="§"/>
              <a:defRPr/>
            </a:pPr>
            <a:r>
              <a:rPr lang="en-US" sz="3200" b="0" i="1" dirty="0" smtClean="0">
                <a:cs typeface="Arial" pitchFamily="34" charset="0"/>
              </a:rPr>
              <a:t>Implementation </a:t>
            </a:r>
            <a:r>
              <a:rPr lang="en-US" sz="3200" b="0" i="1" dirty="0">
                <a:cs typeface="Arial" pitchFamily="34" charset="0"/>
              </a:rPr>
              <a:t>of electronic health records, e-prescribing</a:t>
            </a:r>
          </a:p>
          <a:p>
            <a:pPr marL="342900" indent="-342900">
              <a:buFont typeface="Wingdings" pitchFamily="2" charset="2"/>
              <a:buChar char="§"/>
              <a:defRPr/>
            </a:pPr>
            <a:r>
              <a:rPr lang="en-US" sz="3200" b="0" i="1" dirty="0">
                <a:cs typeface="Arial" pitchFamily="34" charset="0"/>
              </a:rPr>
              <a:t>Added an order tree for clinicians to order Ryan White specific labs in the EHR</a:t>
            </a:r>
          </a:p>
          <a:p>
            <a:pPr marL="342900" indent="-342900">
              <a:buFont typeface="Wingdings" pitchFamily="2" charset="2"/>
              <a:buChar char="§"/>
              <a:defRPr/>
            </a:pPr>
            <a:r>
              <a:rPr lang="en-US" sz="3200" b="0" i="1" dirty="0">
                <a:cs typeface="Arial" pitchFamily="34" charset="0"/>
              </a:rPr>
              <a:t>Applying small red stickers to patients' superbills to remind front desk to make sure patient had received an HIV test prior to checkout</a:t>
            </a:r>
          </a:p>
          <a:p>
            <a:pPr marL="342900" indent="-342900">
              <a:buFont typeface="Wingdings" pitchFamily="2" charset="2"/>
              <a:buChar char="§"/>
              <a:defRPr/>
            </a:pPr>
            <a:r>
              <a:rPr lang="en-US" sz="3200" b="0" i="1" dirty="0">
                <a:cs typeface="Arial" pitchFamily="34" charset="0"/>
              </a:rPr>
              <a:t>Templates for providers now have more flexibility to allow for same-day slots…for walk ins</a:t>
            </a:r>
          </a:p>
          <a:p>
            <a:pPr marL="342900" indent="-342900">
              <a:buFont typeface="Wingdings" pitchFamily="2" charset="2"/>
              <a:buChar char="§"/>
              <a:defRPr/>
            </a:pPr>
            <a:r>
              <a:rPr lang="en-US" sz="3200" b="0" i="1" dirty="0">
                <a:cs typeface="Arial" pitchFamily="34" charset="0"/>
              </a:rPr>
              <a:t>Established provider panels</a:t>
            </a:r>
          </a:p>
          <a:p>
            <a:pPr marL="342900" indent="-342900">
              <a:buFont typeface="Wingdings" pitchFamily="2" charset="2"/>
              <a:buChar char="§"/>
              <a:defRPr/>
            </a:pPr>
            <a:endParaRPr lang="en-US" sz="3200" b="0" dirty="0">
              <a:cs typeface="Arial" pitchFamily="34" charset="0"/>
            </a:endParaRPr>
          </a:p>
          <a:p>
            <a:endParaRPr lang="en-US" dirty="0"/>
          </a:p>
        </p:txBody>
      </p:sp>
      <p:sp>
        <p:nvSpPr>
          <p:cNvPr id="5" name="Title 1"/>
          <p:cNvSpPr txBox="1">
            <a:spLocks/>
          </p:cNvSpPr>
          <p:nvPr/>
        </p:nvSpPr>
        <p:spPr>
          <a:xfrm>
            <a:off x="457200" y="152400"/>
            <a:ext cx="7620000" cy="1371600"/>
          </a:xfrm>
          <a:prstGeom prst="rect">
            <a:avLst/>
          </a:prstGeom>
        </p:spPr>
        <p:txBody>
          <a:bodyPr>
            <a:normAutofit fontScale="92500" lnSpcReduction="20000"/>
          </a:bodyPr>
          <a:lstStyle>
            <a:lvl1pPr algn="l" rtl="0" eaLnBrk="0" fontAlgn="base" hangingPunct="0">
              <a:spcBef>
                <a:spcPct val="0"/>
              </a:spcBef>
              <a:spcAft>
                <a:spcPct val="0"/>
              </a:spcAft>
              <a:defRPr sz="3600" kern="1200"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endParaRPr lang="en-US" b="1" dirty="0" smtClean="0"/>
          </a:p>
          <a:p>
            <a:pPr algn="ctr"/>
            <a:r>
              <a:rPr lang="en-US" b="1" dirty="0" smtClean="0"/>
              <a:t>Capacity </a:t>
            </a:r>
            <a:r>
              <a:rPr lang="en-US" b="1" dirty="0"/>
              <a:t>for Practice Change:  </a:t>
            </a:r>
          </a:p>
          <a:p>
            <a:pPr algn="ctr"/>
            <a:r>
              <a:rPr lang="en-US" b="1" dirty="0"/>
              <a:t>Systems and </a:t>
            </a:r>
            <a:r>
              <a:rPr lang="en-US" b="1" dirty="0" smtClean="0"/>
              <a:t>Procedures</a:t>
            </a:r>
            <a:endParaRPr lang="en-US" b="1" dirty="0"/>
          </a:p>
        </p:txBody>
      </p:sp>
    </p:spTree>
    <p:extLst>
      <p:ext uri="{BB962C8B-B14F-4D97-AF65-F5344CB8AC3E}">
        <p14:creationId xmlns:p14="http://schemas.microsoft.com/office/powerpoint/2010/main" xmlns="" val="42795680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4" name="Content Placeholder 2"/>
          <p:cNvSpPr txBox="1">
            <a:spLocks/>
          </p:cNvSpPr>
          <p:nvPr/>
        </p:nvSpPr>
        <p:spPr>
          <a:xfrm>
            <a:off x="457200" y="1752600"/>
            <a:ext cx="8106608" cy="4373563"/>
          </a:xfrm>
          <a:prstGeom prst="rect">
            <a:avLst/>
          </a:prstGeom>
        </p:spPr>
        <p:txBody>
          <a:bodyPr>
            <a:normAutofit fontScale="70000" lnSpcReduction="20000"/>
          </a:bodyPr>
          <a:lstStyle>
            <a:lvl1pPr algn="l" rtl="0" eaLnBrk="0" fontAlgn="base" hangingPunct="0">
              <a:spcBef>
                <a:spcPct val="20000"/>
              </a:spcBef>
              <a:spcAft>
                <a:spcPts val="600"/>
              </a:spcAft>
              <a:buFont typeface="Arial" charset="0"/>
              <a:defRPr sz="2000" b="1"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tx2"/>
              </a:buClr>
              <a:buFont typeface="Arial" charset="0"/>
              <a:buChar char="•"/>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buFont typeface="Wingdings" pitchFamily="2" charset="2"/>
              <a:buChar char="§"/>
              <a:defRPr/>
            </a:pPr>
            <a:r>
              <a:rPr lang="en-US" sz="3400" b="0" i="1" dirty="0" smtClean="0">
                <a:cs typeface="Arial" pitchFamily="34" charset="0"/>
              </a:rPr>
              <a:t>[APN] trained to perform </a:t>
            </a:r>
            <a:r>
              <a:rPr lang="en-US" sz="3400" b="0" i="1" dirty="0">
                <a:cs typeface="Arial" pitchFamily="34" charset="0"/>
              </a:rPr>
              <a:t>routine pap smears</a:t>
            </a:r>
          </a:p>
          <a:p>
            <a:pPr marL="342900" lvl="0" indent="-342900">
              <a:buFont typeface="Wingdings" pitchFamily="2" charset="2"/>
              <a:buChar char="§"/>
              <a:defRPr/>
            </a:pPr>
            <a:r>
              <a:rPr lang="en-US" sz="3400" b="0" i="1" dirty="0">
                <a:cs typeface="Arial" pitchFamily="34" charset="0"/>
              </a:rPr>
              <a:t>Modified …internal processes related to completing annual well woman exams in our clinic…achieve[d] improvement from 44% in 2009 to 67% in 2011.</a:t>
            </a:r>
          </a:p>
          <a:p>
            <a:pPr marL="342900" lvl="0" indent="-342900">
              <a:buFont typeface="Wingdings" pitchFamily="2" charset="2"/>
              <a:buChar char="§"/>
              <a:defRPr/>
            </a:pPr>
            <a:r>
              <a:rPr lang="en-US" sz="3400" b="0" i="1" dirty="0">
                <a:cs typeface="Arial" pitchFamily="34" charset="0"/>
              </a:rPr>
              <a:t>HIV testing of pregnant women. A PDSA tested process helped improve and sustain compliance rates from 65% to 100% over the past three years</a:t>
            </a:r>
          </a:p>
          <a:p>
            <a:pPr marL="342900" lvl="0" indent="-342900">
              <a:buFont typeface="Wingdings" pitchFamily="2" charset="2"/>
              <a:buChar char="§"/>
              <a:defRPr/>
            </a:pPr>
            <a:r>
              <a:rPr lang="en-US" sz="3400" b="0" i="1" dirty="0">
                <a:cs typeface="Arial" pitchFamily="34" charset="0"/>
              </a:rPr>
              <a:t>Rating new patients using an acuity scale and tailoring follow-up contact and frequency of visits based on the scale </a:t>
            </a:r>
          </a:p>
          <a:p>
            <a:pPr marL="342900" lvl="0" indent="-342900">
              <a:buFont typeface="Wingdings" pitchFamily="2" charset="2"/>
              <a:buChar char="§"/>
              <a:defRPr/>
            </a:pPr>
            <a:r>
              <a:rPr lang="en-US" sz="3400" b="0" i="1" dirty="0">
                <a:cs typeface="Arial" pitchFamily="34" charset="0"/>
              </a:rPr>
              <a:t>Improving retention through a "Missed Visit Protocol" and giving staff specific responsibilities with respect to reminder calls and rescheduling missed appointments</a:t>
            </a:r>
          </a:p>
          <a:p>
            <a:pPr marL="342900" indent="-342900">
              <a:buFont typeface="Wingdings" pitchFamily="2" charset="2"/>
              <a:buChar char="§"/>
              <a:defRPr/>
            </a:pPr>
            <a:endParaRPr lang="en-US" sz="3200" b="0" dirty="0">
              <a:cs typeface="Arial" pitchFamily="34" charset="0"/>
            </a:endParaRPr>
          </a:p>
          <a:p>
            <a:endParaRPr lang="en-US" dirty="0"/>
          </a:p>
        </p:txBody>
      </p:sp>
      <p:sp>
        <p:nvSpPr>
          <p:cNvPr id="5" name="Title 1"/>
          <p:cNvSpPr txBox="1">
            <a:spLocks/>
          </p:cNvSpPr>
          <p:nvPr/>
        </p:nvSpPr>
        <p:spPr>
          <a:xfrm>
            <a:off x="457200" y="152400"/>
            <a:ext cx="7772400" cy="1371600"/>
          </a:xfrm>
          <a:prstGeom prst="rect">
            <a:avLst/>
          </a:prstGeom>
        </p:spPr>
        <p:txBody>
          <a:bodyPr>
            <a:normAutofit fontScale="85000" lnSpcReduction="10000"/>
          </a:bodyPr>
          <a:lstStyle>
            <a:lvl1pPr algn="l" rtl="0" eaLnBrk="0" fontAlgn="base" hangingPunct="0">
              <a:spcBef>
                <a:spcPct val="0"/>
              </a:spcBef>
              <a:spcAft>
                <a:spcPct val="0"/>
              </a:spcAft>
              <a:defRPr sz="3600" kern="1200" spc="-6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a:lstStyle>
          <a:p>
            <a:pPr algn="ctr"/>
            <a:endParaRPr lang="en-US" b="1" dirty="0" smtClean="0"/>
          </a:p>
          <a:p>
            <a:pPr algn="ctr"/>
            <a:r>
              <a:rPr lang="en-US" b="1" dirty="0" smtClean="0"/>
              <a:t>Capacity </a:t>
            </a:r>
            <a:r>
              <a:rPr lang="en-US" b="1" dirty="0"/>
              <a:t>for Practice Change:  </a:t>
            </a:r>
          </a:p>
          <a:p>
            <a:pPr algn="ctr"/>
            <a:r>
              <a:rPr lang="en-US" b="1" dirty="0" smtClean="0"/>
              <a:t>Focus on Quality and Comprehensive Care</a:t>
            </a:r>
            <a:endParaRPr lang="en-US" b="1" dirty="0"/>
          </a:p>
        </p:txBody>
      </p:sp>
    </p:spTree>
    <p:extLst>
      <p:ext uri="{BB962C8B-B14F-4D97-AF65-F5344CB8AC3E}">
        <p14:creationId xmlns:p14="http://schemas.microsoft.com/office/powerpoint/2010/main" xmlns="" val="2405530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3" name="Title 1"/>
          <p:cNvSpPr txBox="1">
            <a:spLocks/>
          </p:cNvSpPr>
          <p:nvPr/>
        </p:nvSpPr>
        <p:spPr>
          <a:xfrm>
            <a:off x="457200" y="152718"/>
            <a:ext cx="8106608"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cap="none"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60" normalizeH="0" baseline="0" noProof="0" dirty="0" smtClean="0">
                <a:ln>
                  <a:noFill/>
                </a:ln>
                <a:solidFill>
                  <a:srgbClr val="073E87"/>
                </a:solidFill>
                <a:effectLst/>
                <a:uLnTx/>
                <a:uFillTx/>
                <a:latin typeface="Calibri"/>
                <a:ea typeface="+mj-ea"/>
                <a:cs typeface="+mj-cs"/>
              </a:rPr>
              <a:t>Interest in Obtaining or Maintaining PCMH Recognition/Certification</a:t>
            </a:r>
            <a:endParaRPr kumimoji="0" lang="en-US" sz="3600" b="1" i="0" u="none" strike="noStrike" kern="1200" cap="none" spc="-60" normalizeH="0" baseline="0" noProof="0" dirty="0">
              <a:ln>
                <a:noFill/>
              </a:ln>
              <a:solidFill>
                <a:srgbClr val="073E87"/>
              </a:solidFill>
              <a:effectLst/>
              <a:uLnTx/>
              <a:uFillTx/>
              <a:latin typeface="Calibri"/>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2920700589"/>
              </p:ext>
            </p:extLst>
          </p:nvPr>
        </p:nvGraphicFramePr>
        <p:xfrm>
          <a:off x="457200" y="1600200"/>
          <a:ext cx="4038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2"/>
          <p:cNvSpPr txBox="1">
            <a:spLocks/>
          </p:cNvSpPr>
          <p:nvPr/>
        </p:nvSpPr>
        <p:spPr>
          <a:xfrm>
            <a:off x="4753344" y="1520376"/>
            <a:ext cx="3810000" cy="4373563"/>
          </a:xfrm>
          <a:prstGeom prst="rect">
            <a:avLst/>
          </a:prstGeom>
        </p:spPr>
        <p:txBody>
          <a:bodyPr>
            <a:normAutofit fontScale="62500" lnSpcReduction="20000"/>
          </a:bodyPr>
          <a:lstStyle>
            <a:lvl1pPr marL="457200" indent="-457200" algn="l" defTabSz="914400" rtl="0" eaLnBrk="1" latinLnBrk="0" hangingPunct="1">
              <a:spcBef>
                <a:spcPct val="20000"/>
              </a:spcBef>
              <a:spcAft>
                <a:spcPts val="600"/>
              </a:spcAft>
              <a:buFont typeface="Wingdings" charset="2"/>
              <a:buChar char="§"/>
              <a:defRPr sz="3000" b="0" kern="1200">
                <a:solidFill>
                  <a:schemeClr val="tx1"/>
                </a:solidFill>
                <a:latin typeface="+mn-lt"/>
                <a:ea typeface="+mn-ea"/>
                <a:cs typeface="+mn-cs"/>
              </a:defRPr>
            </a:lvl1pPr>
            <a:lvl2pPr marL="573088" indent="-29845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Wingdings"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600"/>
              </a:spcAft>
              <a:buClrTx/>
              <a:buSzTx/>
              <a:buFont typeface="Wingdings" charset="2"/>
              <a:buNone/>
              <a:tabLst/>
              <a:defRPr/>
            </a:pPr>
            <a:r>
              <a:rPr kumimoji="0" lang="en-US" sz="3000" b="1" i="0" u="none" strike="noStrike" kern="1200" cap="none" spc="0" normalizeH="0" baseline="0" noProof="0" dirty="0" smtClean="0">
                <a:ln>
                  <a:noFill/>
                </a:ln>
                <a:solidFill>
                  <a:sysClr val="windowText" lastClr="000000"/>
                </a:solidFill>
                <a:effectLst/>
                <a:uLnTx/>
                <a:uFillTx/>
                <a:latin typeface="Calibri"/>
                <a:ea typeface="+mn-ea"/>
                <a:cs typeface="+mn-cs"/>
              </a:rPr>
              <a:t>Reasons for Interest</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rPr>
              <a:t>Improve quality of care (86%)</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rPr>
              <a:t>Improve patient outcomes (82%)</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rPr>
              <a:t>Stay viable/competitive (69%)</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rPr>
              <a:t>Way of the future (68%)</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rPr>
              <a:t>Provide motivation and support for advancing change in practice (67%)</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3000" b="0" i="0" u="none" strike="noStrike" kern="1200" cap="none" spc="0" normalizeH="0" baseline="0" noProof="0" dirty="0" smtClean="0">
                <a:ln>
                  <a:noFill/>
                </a:ln>
                <a:solidFill>
                  <a:sysClr val="windowText" lastClr="000000"/>
                </a:solidFill>
                <a:effectLst/>
                <a:uLnTx/>
                <a:uFillTx/>
                <a:latin typeface="Calibri"/>
                <a:ea typeface="+mn-ea"/>
                <a:cs typeface="+mn-cs"/>
              </a:rPr>
              <a:t>Incentive payments/enhanced reimbursement (63%)</a:t>
            </a:r>
            <a:endParaRPr kumimoji="0" lang="en-US" sz="30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30950324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3" name="Title 1"/>
          <p:cNvSpPr txBox="1">
            <a:spLocks/>
          </p:cNvSpPr>
          <p:nvPr/>
        </p:nvSpPr>
        <p:spPr>
          <a:xfrm>
            <a:off x="457200" y="152718"/>
            <a:ext cx="8106608"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cap="none"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noProof="0" dirty="0" smtClean="0">
                <a:solidFill>
                  <a:srgbClr val="073E87"/>
                </a:solidFill>
                <a:latin typeface="Calibri"/>
              </a:rPr>
              <a:t>Current Status of </a:t>
            </a:r>
            <a:r>
              <a:rPr kumimoji="0" lang="en-US" sz="3600" b="1" i="0" u="none" strike="noStrike" kern="1200" cap="none" spc="-60" normalizeH="0" baseline="0" noProof="0" dirty="0" smtClean="0">
                <a:ln>
                  <a:noFill/>
                </a:ln>
                <a:solidFill>
                  <a:srgbClr val="073E87"/>
                </a:solidFill>
                <a:effectLst/>
                <a:uLnTx/>
                <a:uFillTx/>
                <a:latin typeface="Calibri"/>
                <a:ea typeface="+mj-ea"/>
                <a:cs typeface="+mj-cs"/>
              </a:rPr>
              <a:t>PCMH Recognition/ Certification among Ryan White Grantees</a:t>
            </a:r>
            <a:endParaRPr kumimoji="0" lang="en-US" sz="3600" b="1" i="0" u="none" strike="noStrike" kern="1200" cap="none" spc="-60" normalizeH="0" baseline="0" noProof="0" dirty="0">
              <a:ln>
                <a:noFill/>
              </a:ln>
              <a:solidFill>
                <a:srgbClr val="073E87"/>
              </a:solidFill>
              <a:effectLst/>
              <a:uLnTx/>
              <a:uFillTx/>
              <a:latin typeface="Calibri"/>
              <a:ea typeface="+mj-ea"/>
              <a:cs typeface="+mj-cs"/>
            </a:endParaRPr>
          </a:p>
        </p:txBody>
      </p:sp>
      <p:graphicFrame>
        <p:nvGraphicFramePr>
          <p:cNvPr id="4" name="Content Placeholder 4"/>
          <p:cNvGraphicFramePr>
            <a:graphicFrameLocks/>
          </p:cNvGraphicFramePr>
          <p:nvPr>
            <p:extLst>
              <p:ext uri="{D42A27DB-BD31-4B8C-83A1-F6EECF244321}">
                <p14:modId xmlns:p14="http://schemas.microsoft.com/office/powerpoint/2010/main" xmlns="" val="3587407489"/>
              </p:ext>
            </p:extLst>
          </p:nvPr>
        </p:nvGraphicFramePr>
        <p:xfrm>
          <a:off x="457200" y="1752600"/>
          <a:ext cx="8107364" cy="4647081"/>
        </p:xfrm>
        <a:graphic>
          <a:graphicData uri="http://schemas.openxmlformats.org/drawingml/2006/table">
            <a:tbl>
              <a:tblPr firstRow="1" bandRow="1"/>
              <a:tblGrid>
                <a:gridCol w="2026841"/>
                <a:gridCol w="2026841"/>
                <a:gridCol w="2026841"/>
                <a:gridCol w="2026841"/>
              </a:tblGrid>
              <a:tr h="68468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spcBef>
                          <a:spcPts val="0"/>
                        </a:spcBef>
                        <a:spcAft>
                          <a:spcPts val="0"/>
                        </a:spcAft>
                      </a:pPr>
                      <a:r>
                        <a:rPr lang="en-US" sz="2000" b="1" dirty="0" smtClean="0">
                          <a:solidFill>
                            <a:schemeClr val="bg1"/>
                          </a:solidFill>
                          <a:effectLst/>
                          <a:latin typeface="Calibri"/>
                          <a:ea typeface="Times New Roman"/>
                          <a:cs typeface="Times New Roman"/>
                        </a:rPr>
                        <a:t>Organization</a:t>
                      </a:r>
                      <a:endParaRPr lang="en-US" sz="2000" dirty="0">
                        <a:solidFill>
                          <a:schemeClr val="bg1"/>
                        </a:solidFill>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defTabSz="914400" rtl="0" eaLnBrk="1" latinLnBrk="0" hangingPunct="1">
                        <a:spcBef>
                          <a:spcPts val="0"/>
                        </a:spcBef>
                        <a:spcAft>
                          <a:spcPts val="0"/>
                        </a:spcAft>
                      </a:pPr>
                      <a:r>
                        <a:rPr lang="en-US" sz="2000" b="1" kern="1200" dirty="0" smtClean="0">
                          <a:solidFill>
                            <a:schemeClr val="lt1"/>
                          </a:solidFill>
                          <a:effectLst/>
                          <a:latin typeface="Calibri"/>
                          <a:ea typeface="Times New Roman"/>
                          <a:cs typeface="Times New Roman"/>
                        </a:rPr>
                        <a:t>#</a:t>
                      </a:r>
                      <a:r>
                        <a:rPr lang="en-US" sz="2000" b="1" kern="1200" baseline="0" dirty="0" smtClean="0">
                          <a:solidFill>
                            <a:schemeClr val="lt1"/>
                          </a:solidFill>
                          <a:effectLst/>
                          <a:latin typeface="Calibri"/>
                          <a:ea typeface="Times New Roman"/>
                          <a:cs typeface="Times New Roman"/>
                        </a:rPr>
                        <a:t> </a:t>
                      </a:r>
                      <a:r>
                        <a:rPr lang="en-US" sz="2000" b="1" kern="1200" dirty="0" smtClean="0">
                          <a:solidFill>
                            <a:schemeClr val="lt1"/>
                          </a:solidFill>
                          <a:effectLst/>
                          <a:latin typeface="Calibri"/>
                          <a:ea typeface="Times New Roman"/>
                          <a:cs typeface="Times New Roman"/>
                        </a:rPr>
                        <a:t>Recognized </a:t>
                      </a:r>
                      <a:r>
                        <a:rPr lang="en-US" sz="2000" b="1" kern="1200" dirty="0">
                          <a:solidFill>
                            <a:schemeClr val="lt1"/>
                          </a:solidFill>
                          <a:effectLst/>
                          <a:latin typeface="Calibri"/>
                          <a:ea typeface="Times New Roman"/>
                          <a:cs typeface="Times New Roman"/>
                        </a:rPr>
                        <a:t>or </a:t>
                      </a:r>
                      <a:r>
                        <a:rPr lang="en-US" sz="2000" b="1" kern="1200" dirty="0" smtClean="0">
                          <a:solidFill>
                            <a:schemeClr val="lt1"/>
                          </a:solidFill>
                          <a:effectLst/>
                          <a:latin typeface="Calibri"/>
                          <a:ea typeface="Times New Roman"/>
                          <a:cs typeface="Times New Roman"/>
                        </a:rPr>
                        <a:t>Certified Sites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defTabSz="914400" rtl="0" eaLnBrk="1" latinLnBrk="0" hangingPunct="1">
                        <a:spcBef>
                          <a:spcPts val="0"/>
                        </a:spcBef>
                        <a:spcAft>
                          <a:spcPts val="0"/>
                        </a:spcAft>
                      </a:pPr>
                      <a:r>
                        <a:rPr lang="en-US" sz="2000" b="1" kern="1200" dirty="0" smtClean="0">
                          <a:solidFill>
                            <a:schemeClr val="lt1"/>
                          </a:solidFill>
                          <a:effectLst/>
                          <a:latin typeface="Calibri"/>
                          <a:ea typeface="Times New Roman"/>
                          <a:cs typeface="Times New Roman"/>
                        </a:rPr>
                        <a:t># Pending Applications</a:t>
                      </a:r>
                      <a:endParaRPr lang="en-US" sz="2000" b="1" kern="1200" dirty="0">
                        <a:solidFill>
                          <a:schemeClr val="lt1"/>
                        </a:solidFill>
                        <a:effectLst/>
                        <a:latin typeface="Calibri"/>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marL="0" marR="0" algn="ctr" defTabSz="914400" rtl="0" eaLnBrk="1" latinLnBrk="0" hangingPunct="1">
                        <a:spcBef>
                          <a:spcPts val="0"/>
                        </a:spcBef>
                        <a:spcAft>
                          <a:spcPts val="0"/>
                        </a:spcAft>
                      </a:pPr>
                      <a:r>
                        <a:rPr lang="en-US" sz="2000" b="1" kern="1200" dirty="0">
                          <a:solidFill>
                            <a:schemeClr val="lt1"/>
                          </a:solidFill>
                          <a:effectLst/>
                          <a:latin typeface="Calibri"/>
                          <a:ea typeface="Times New Roman"/>
                          <a:cs typeface="Times New Roman"/>
                        </a:rPr>
                        <a:t>Locations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5CA7"/>
                    </a:solidFill>
                  </a:tcPr>
                </a:tc>
              </a:tr>
              <a:tr h="10270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000" b="1" dirty="0">
                          <a:effectLst/>
                          <a:latin typeface="Calibri"/>
                          <a:ea typeface="Times New Roman"/>
                          <a:cs typeface="Times New Roman"/>
                        </a:rPr>
                        <a:t>NCQA level 1</a:t>
                      </a:r>
                      <a:endParaRPr lang="en-US" sz="2000" b="1" dirty="0">
                        <a:effectLst/>
                        <a:latin typeface="Arial"/>
                        <a:ea typeface="Times New Roman"/>
                        <a:cs typeface="Times New Roman"/>
                      </a:endParaRPr>
                    </a:p>
                    <a:p>
                      <a:pPr marL="0" marR="0">
                        <a:spcBef>
                          <a:spcPts val="0"/>
                        </a:spcBef>
                        <a:spcAft>
                          <a:spcPts val="0"/>
                        </a:spcAft>
                      </a:pPr>
                      <a:r>
                        <a:rPr lang="en-US" sz="2000" b="1" dirty="0">
                          <a:effectLst/>
                          <a:latin typeface="Calibri"/>
                          <a:ea typeface="Times New Roman"/>
                          <a:cs typeface="Times New Roman"/>
                        </a:rPr>
                        <a:t>NCQA level 2</a:t>
                      </a:r>
                      <a:endParaRPr lang="en-US" sz="2000" b="1" dirty="0">
                        <a:effectLst/>
                        <a:latin typeface="Arial"/>
                        <a:ea typeface="Times New Roman"/>
                        <a:cs typeface="Times New Roman"/>
                      </a:endParaRPr>
                    </a:p>
                    <a:p>
                      <a:pPr marL="0" marR="0">
                        <a:spcBef>
                          <a:spcPts val="0"/>
                        </a:spcBef>
                        <a:spcAft>
                          <a:spcPts val="0"/>
                        </a:spcAft>
                      </a:pPr>
                      <a:r>
                        <a:rPr lang="en-US" sz="2000" b="1" dirty="0">
                          <a:effectLst/>
                          <a:latin typeface="Calibri"/>
                          <a:ea typeface="Times New Roman"/>
                          <a:cs typeface="Times New Roman"/>
                        </a:rPr>
                        <a:t>NCQA level 3</a:t>
                      </a:r>
                      <a:endParaRPr lang="en-US" sz="2000" b="1"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3</a:t>
                      </a:r>
                      <a:endParaRPr lang="en-US" sz="2000" dirty="0">
                        <a:effectLst/>
                        <a:latin typeface="Arial"/>
                        <a:ea typeface="Times New Roman"/>
                        <a:cs typeface="Times New Roman"/>
                      </a:endParaRPr>
                    </a:p>
                    <a:p>
                      <a:pPr marL="0" marR="0" algn="ctr">
                        <a:spcBef>
                          <a:spcPts val="0"/>
                        </a:spcBef>
                        <a:spcAft>
                          <a:spcPts val="0"/>
                        </a:spcAft>
                      </a:pPr>
                      <a:r>
                        <a:rPr lang="en-US" sz="2000" dirty="0">
                          <a:effectLst/>
                          <a:latin typeface="Calibri"/>
                          <a:ea typeface="Times New Roman"/>
                          <a:cs typeface="Times New Roman"/>
                        </a:rPr>
                        <a:t>1</a:t>
                      </a:r>
                      <a:endParaRPr lang="en-US" sz="2000" dirty="0">
                        <a:effectLst/>
                        <a:latin typeface="Arial"/>
                        <a:ea typeface="Times New Roman"/>
                        <a:cs typeface="Times New Roman"/>
                      </a:endParaRPr>
                    </a:p>
                    <a:p>
                      <a:pPr marL="0" marR="0" algn="ctr">
                        <a:spcBef>
                          <a:spcPts val="0"/>
                        </a:spcBef>
                        <a:spcAft>
                          <a:spcPts val="0"/>
                        </a:spcAft>
                      </a:pPr>
                      <a:r>
                        <a:rPr lang="en-US" sz="2000" dirty="0">
                          <a:effectLst/>
                          <a:latin typeface="Calibri"/>
                          <a:ea typeface="Times New Roman"/>
                          <a:cs typeface="Times New Roman"/>
                        </a:rPr>
                        <a:t>14</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13</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AR, AZ, CA, CO, </a:t>
                      </a:r>
                      <a:endParaRPr lang="en-US" sz="2000" dirty="0">
                        <a:effectLst/>
                        <a:latin typeface="Arial"/>
                        <a:ea typeface="Times New Roman"/>
                        <a:cs typeface="Times New Roman"/>
                      </a:endParaRPr>
                    </a:p>
                    <a:p>
                      <a:pPr marL="0" marR="0" algn="ctr">
                        <a:spcBef>
                          <a:spcPts val="0"/>
                        </a:spcBef>
                        <a:spcAft>
                          <a:spcPts val="0"/>
                        </a:spcAft>
                      </a:pPr>
                      <a:r>
                        <a:rPr lang="en-US" sz="2000" dirty="0">
                          <a:effectLst/>
                          <a:latin typeface="Calibri"/>
                          <a:ea typeface="Times New Roman"/>
                          <a:cs typeface="Times New Roman"/>
                        </a:rPr>
                        <a:t>CT, IL, MA, MI, </a:t>
                      </a:r>
                      <a:endParaRPr lang="en-US" sz="2000" dirty="0">
                        <a:effectLst/>
                        <a:latin typeface="Arial"/>
                        <a:ea typeface="Times New Roman"/>
                        <a:cs typeface="Times New Roman"/>
                      </a:endParaRPr>
                    </a:p>
                    <a:p>
                      <a:pPr marL="0" marR="0" algn="ctr">
                        <a:spcBef>
                          <a:spcPts val="0"/>
                        </a:spcBef>
                        <a:spcAft>
                          <a:spcPts val="0"/>
                        </a:spcAft>
                      </a:pPr>
                      <a:r>
                        <a:rPr lang="en-US" sz="2000" dirty="0">
                          <a:effectLst/>
                          <a:latin typeface="Calibri"/>
                          <a:ea typeface="Times New Roman"/>
                          <a:cs typeface="Times New Roman"/>
                        </a:rPr>
                        <a:t>NY, TX, VA, </a:t>
                      </a:r>
                      <a:r>
                        <a:rPr lang="en-US" sz="2000" dirty="0" smtClean="0">
                          <a:effectLst/>
                          <a:latin typeface="Calibri"/>
                          <a:ea typeface="Times New Roman"/>
                          <a:cs typeface="Times New Roman"/>
                        </a:rPr>
                        <a:t>WI</a:t>
                      </a:r>
                    </a:p>
                    <a:p>
                      <a:pPr marL="0" marR="0" algn="ctr">
                        <a:spcBef>
                          <a:spcPts val="0"/>
                        </a:spcBef>
                        <a:spcAft>
                          <a:spcPts val="0"/>
                        </a:spcAft>
                      </a:pP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r>
              <a:tr h="1027022">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000" b="1" dirty="0">
                          <a:effectLst/>
                          <a:latin typeface="Calibri"/>
                          <a:ea typeface="Times New Roman"/>
                          <a:cs typeface="Times New Roman"/>
                        </a:rPr>
                        <a:t>The Joint Commission</a:t>
                      </a:r>
                      <a:endParaRPr lang="en-US" sz="2000" b="1"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smtClean="0">
                          <a:effectLst/>
                          <a:latin typeface="Calibri"/>
                          <a:ea typeface="Times New Roman"/>
                          <a:cs typeface="Times New Roman"/>
                        </a:rPr>
                        <a:t>11</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9</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AR, CT, FL, IA,</a:t>
                      </a:r>
                      <a:endParaRPr lang="en-US" sz="2000" dirty="0">
                        <a:effectLst/>
                        <a:latin typeface="Arial"/>
                        <a:ea typeface="Times New Roman"/>
                        <a:cs typeface="Times New Roman"/>
                      </a:endParaRPr>
                    </a:p>
                    <a:p>
                      <a:pPr marL="0" marR="0" algn="ctr">
                        <a:spcBef>
                          <a:spcPts val="0"/>
                        </a:spcBef>
                        <a:spcAft>
                          <a:spcPts val="0"/>
                        </a:spcAft>
                      </a:pPr>
                      <a:r>
                        <a:rPr lang="en-US" sz="2000" dirty="0">
                          <a:effectLst/>
                          <a:latin typeface="Calibri"/>
                          <a:ea typeface="Times New Roman"/>
                          <a:cs typeface="Times New Roman"/>
                        </a:rPr>
                        <a:t> IL, LA, MA, NJ, </a:t>
                      </a:r>
                      <a:endParaRPr lang="en-US" sz="2000" dirty="0">
                        <a:effectLst/>
                        <a:latin typeface="Arial"/>
                        <a:ea typeface="Times New Roman"/>
                        <a:cs typeface="Times New Roman"/>
                      </a:endParaRPr>
                    </a:p>
                    <a:p>
                      <a:pPr marL="0" marR="0" algn="ctr">
                        <a:spcBef>
                          <a:spcPts val="0"/>
                        </a:spcBef>
                        <a:spcAft>
                          <a:spcPts val="0"/>
                        </a:spcAft>
                      </a:pPr>
                      <a:r>
                        <a:rPr lang="en-US" sz="2000" dirty="0">
                          <a:effectLst/>
                          <a:latin typeface="Calibri"/>
                          <a:ea typeface="Times New Roman"/>
                          <a:cs typeface="Times New Roman"/>
                        </a:rPr>
                        <a:t>NY, TX, </a:t>
                      </a:r>
                      <a:r>
                        <a:rPr lang="en-US" sz="2000" dirty="0" smtClean="0">
                          <a:effectLst/>
                          <a:latin typeface="Calibri"/>
                          <a:ea typeface="Times New Roman"/>
                          <a:cs typeface="Times New Roman"/>
                        </a:rPr>
                        <a:t>PR</a:t>
                      </a:r>
                    </a:p>
                    <a:p>
                      <a:pPr marL="0" marR="0" algn="ctr">
                        <a:spcBef>
                          <a:spcPts val="0"/>
                        </a:spcBef>
                        <a:spcAft>
                          <a:spcPts val="0"/>
                        </a:spcAft>
                      </a:pP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r>
              <a:tr h="6846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000" b="1" dirty="0">
                          <a:effectLst/>
                          <a:latin typeface="Calibri"/>
                          <a:ea typeface="Times New Roman"/>
                          <a:cs typeface="Times New Roman"/>
                        </a:rPr>
                        <a:t>State </a:t>
                      </a:r>
                      <a:r>
                        <a:rPr lang="en-US" sz="2000" b="1" dirty="0" smtClean="0">
                          <a:effectLst/>
                          <a:latin typeface="Calibri"/>
                          <a:ea typeface="Times New Roman"/>
                          <a:cs typeface="Times New Roman"/>
                        </a:rPr>
                        <a:t>Program</a:t>
                      </a:r>
                      <a:endParaRPr lang="en-US" sz="2000" b="1"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smtClean="0">
                          <a:effectLst/>
                          <a:latin typeface="Calibri"/>
                          <a:ea typeface="Times New Roman"/>
                          <a:cs typeface="Times New Roman"/>
                        </a:rPr>
                        <a:t>5</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smtClean="0">
                          <a:effectLst/>
                          <a:latin typeface="Calibri"/>
                          <a:ea typeface="Times New Roman"/>
                          <a:cs typeface="Times New Roman"/>
                        </a:rPr>
                        <a:t>4</a:t>
                      </a:r>
                      <a:r>
                        <a:rPr lang="en-US" sz="2000" dirty="0">
                          <a:effectLst/>
                          <a:latin typeface="Calibri"/>
                          <a:ea typeface="Times New Roman"/>
                          <a:cs typeface="Times New Roman"/>
                        </a:rPr>
                        <a:t> </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ID, LA, MA, </a:t>
                      </a:r>
                      <a:endParaRPr lang="en-US" sz="2000" dirty="0">
                        <a:effectLst/>
                        <a:latin typeface="Arial"/>
                        <a:ea typeface="Times New Roman"/>
                        <a:cs typeface="Times New Roman"/>
                      </a:endParaRPr>
                    </a:p>
                    <a:p>
                      <a:pPr marL="0" marR="0" algn="ctr">
                        <a:spcBef>
                          <a:spcPts val="0"/>
                        </a:spcBef>
                        <a:spcAft>
                          <a:spcPts val="0"/>
                        </a:spcAft>
                      </a:pPr>
                      <a:r>
                        <a:rPr lang="en-US" sz="2000" dirty="0">
                          <a:effectLst/>
                          <a:latin typeface="Calibri"/>
                          <a:ea typeface="Times New Roman"/>
                          <a:cs typeface="Times New Roman"/>
                        </a:rPr>
                        <a:t>NJ, NY, </a:t>
                      </a:r>
                      <a:r>
                        <a:rPr lang="en-US" sz="2000" dirty="0" smtClean="0">
                          <a:effectLst/>
                          <a:latin typeface="Calibri"/>
                          <a:ea typeface="Times New Roman"/>
                          <a:cs typeface="Times New Roman"/>
                        </a:rPr>
                        <a:t>PR</a:t>
                      </a:r>
                    </a:p>
                    <a:p>
                      <a:pPr marL="0" marR="0" algn="ctr">
                        <a:spcBef>
                          <a:spcPts val="0"/>
                        </a:spcBef>
                        <a:spcAft>
                          <a:spcPts val="0"/>
                        </a:spcAft>
                      </a:pP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40000"/>
                      </a:srgbClr>
                    </a:solidFill>
                  </a:tcPr>
                </a:tc>
              </a:tr>
              <a:tr h="46279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spcBef>
                          <a:spcPts val="0"/>
                        </a:spcBef>
                        <a:spcAft>
                          <a:spcPts val="0"/>
                        </a:spcAft>
                      </a:pPr>
                      <a:r>
                        <a:rPr lang="en-US" sz="2000" b="1" dirty="0" smtClean="0">
                          <a:effectLst/>
                          <a:latin typeface="Calibri"/>
                          <a:ea typeface="Times New Roman"/>
                          <a:cs typeface="Times New Roman"/>
                        </a:rPr>
                        <a:t>AAAHC</a:t>
                      </a:r>
                    </a:p>
                    <a:p>
                      <a:pPr marL="0" marR="0">
                        <a:spcBef>
                          <a:spcPts val="0"/>
                        </a:spcBef>
                        <a:spcAft>
                          <a:spcPts val="0"/>
                        </a:spcAft>
                      </a:pPr>
                      <a:endParaRPr lang="en-US" sz="2000" b="1"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2</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 </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algn="ctr">
                        <a:spcBef>
                          <a:spcPts val="0"/>
                        </a:spcBef>
                        <a:spcAft>
                          <a:spcPts val="0"/>
                        </a:spcAft>
                      </a:pPr>
                      <a:r>
                        <a:rPr lang="en-US" sz="2000" dirty="0">
                          <a:effectLst/>
                          <a:latin typeface="Calibri"/>
                          <a:ea typeface="Times New Roman"/>
                          <a:cs typeface="Times New Roman"/>
                        </a:rPr>
                        <a:t>CO</a:t>
                      </a:r>
                      <a:endParaRPr lang="en-US" sz="2000" dirty="0">
                        <a:effectLst/>
                        <a:latin typeface="Arial"/>
                        <a:ea typeface="Times New Roman"/>
                        <a:cs typeface="Times New Roman"/>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5CA7">
                        <a:tint val="20000"/>
                      </a:srgbClr>
                    </a:solidFill>
                  </a:tcPr>
                </a:tc>
              </a:tr>
            </a:tbl>
          </a:graphicData>
        </a:graphic>
      </p:graphicFrame>
    </p:spTree>
    <p:extLst>
      <p:ext uri="{BB962C8B-B14F-4D97-AF65-F5344CB8AC3E}">
        <p14:creationId xmlns:p14="http://schemas.microsoft.com/office/powerpoint/2010/main" xmlns="" val="4596651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3" name="Title 1"/>
          <p:cNvSpPr txBox="1">
            <a:spLocks/>
          </p:cNvSpPr>
          <p:nvPr/>
        </p:nvSpPr>
        <p:spPr>
          <a:xfrm>
            <a:off x="457200" y="152718"/>
            <a:ext cx="8106608"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cap="none"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60" normalizeH="0" baseline="0" noProof="0" dirty="0" smtClean="0">
                <a:ln>
                  <a:noFill/>
                </a:ln>
                <a:solidFill>
                  <a:srgbClr val="073E87"/>
                </a:solidFill>
                <a:effectLst/>
                <a:uLnTx/>
                <a:uFillTx/>
                <a:latin typeface="Calibri"/>
                <a:ea typeface="+mj-ea"/>
                <a:cs typeface="+mj-cs"/>
              </a:rPr>
              <a:t>Plans Among Sites Without Current or Pending Recognition/Certification (n=156)</a:t>
            </a:r>
            <a:endParaRPr kumimoji="0" lang="en-US" sz="3600" b="1" i="0" u="none" strike="noStrike" kern="1200" cap="none" spc="-60" normalizeH="0" baseline="0" noProof="0" dirty="0">
              <a:ln>
                <a:noFill/>
              </a:ln>
              <a:solidFill>
                <a:srgbClr val="073E87"/>
              </a:solidFill>
              <a:effectLst/>
              <a:uLnTx/>
              <a:uFillTx/>
              <a:latin typeface="Calibri"/>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2571953835"/>
              </p:ext>
            </p:extLst>
          </p:nvPr>
        </p:nvGraphicFramePr>
        <p:xfrm>
          <a:off x="457200" y="1752600"/>
          <a:ext cx="8153400"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7999668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3" name="Title 1"/>
          <p:cNvSpPr txBox="1">
            <a:spLocks/>
          </p:cNvSpPr>
          <p:nvPr/>
        </p:nvSpPr>
        <p:spPr>
          <a:xfrm>
            <a:off x="457200" y="152718"/>
            <a:ext cx="8106608"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cap="none"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60" normalizeH="0" baseline="0" noProof="0" dirty="0" smtClean="0">
                <a:ln>
                  <a:noFill/>
                </a:ln>
                <a:solidFill>
                  <a:srgbClr val="073E87"/>
                </a:solidFill>
                <a:effectLst/>
                <a:uLnTx/>
                <a:uFillTx/>
                <a:latin typeface="Calibri"/>
                <a:ea typeface="+mj-ea"/>
                <a:cs typeface="+mj-cs"/>
              </a:rPr>
              <a:t>Actions Taken with Respect to PCMH Recognition/Certification (n=156)</a:t>
            </a:r>
            <a:endParaRPr kumimoji="0" lang="en-US" sz="3600" b="1" i="0" u="none" strike="noStrike" kern="1200" cap="none" spc="-60" normalizeH="0" baseline="0" noProof="0" dirty="0">
              <a:ln>
                <a:noFill/>
              </a:ln>
              <a:solidFill>
                <a:srgbClr val="073E87"/>
              </a:solidFill>
              <a:effectLst/>
              <a:uLnTx/>
              <a:uFillTx/>
              <a:latin typeface="Calibri"/>
              <a:ea typeface="+mj-ea"/>
              <a:cs typeface="+mj-cs"/>
            </a:endParaRPr>
          </a:p>
        </p:txBody>
      </p:sp>
      <p:sp>
        <p:nvSpPr>
          <p:cNvPr id="4" name="Content Placeholder 2"/>
          <p:cNvSpPr txBox="1">
            <a:spLocks/>
          </p:cNvSpPr>
          <p:nvPr/>
        </p:nvSpPr>
        <p:spPr>
          <a:xfrm>
            <a:off x="457200" y="1752600"/>
            <a:ext cx="8106608" cy="4724400"/>
          </a:xfrm>
          <a:prstGeom prst="rect">
            <a:avLst/>
          </a:prstGeom>
        </p:spPr>
        <p:txBody>
          <a:bodyPr vert="horz" lIns="91440" tIns="45720" rIns="91440" bIns="45720" rtlCol="0">
            <a:normAutofit/>
          </a:bodyPr>
          <a:lstStyle>
            <a:lvl1pPr marL="457200" indent="-457200" algn="l" defTabSz="914400" rtl="0" eaLnBrk="1" latinLnBrk="0" hangingPunct="1">
              <a:spcBef>
                <a:spcPct val="20000"/>
              </a:spcBef>
              <a:spcAft>
                <a:spcPts val="600"/>
              </a:spcAft>
              <a:buFont typeface="Wingdings" charset="2"/>
              <a:buChar char="§"/>
              <a:defRPr sz="3000" b="0" kern="1200">
                <a:solidFill>
                  <a:schemeClr val="tx1"/>
                </a:solidFill>
                <a:latin typeface="+mn-lt"/>
                <a:ea typeface="+mn-ea"/>
                <a:cs typeface="+mn-cs"/>
              </a:defRPr>
            </a:lvl1pPr>
            <a:lvl2pPr marL="573088" indent="-29845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Wingdings"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Seeking information about PCMHs (64%) or PCMH recognition/ certification (42%)</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Discussing with administration and staff (41%)</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Reviewing requirements (39%)</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Assessing clinic/practice readiness  (38%)</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Working to align practice/clinic with requirements (25%)</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Implementing necessary practice change (23%)</a:t>
            </a:r>
          </a:p>
          <a:p>
            <a:pPr marL="457200" marR="0" lvl="0" indent="-457200" algn="l" defTabSz="914400" rtl="0" eaLnBrk="1" fontAlgn="auto" latinLnBrk="0" hangingPunct="1">
              <a:lnSpc>
                <a:spcPct val="100000"/>
              </a:lnSpc>
              <a:spcBef>
                <a:spcPct val="20000"/>
              </a:spcBef>
              <a:spcAft>
                <a:spcPts val="600"/>
              </a:spcAft>
              <a:buClrTx/>
              <a:buSzTx/>
              <a:buFont typeface="Wingdings" charset="2"/>
              <a:buChar char="§"/>
              <a:tabLst/>
              <a:defRPr/>
            </a:pPr>
            <a:r>
              <a:rPr kumimoji="0" lang="en-US" sz="2400" b="0" i="0" u="none" strike="noStrike" kern="1200" cap="none" spc="0" normalizeH="0" baseline="0" noProof="0" dirty="0" smtClean="0">
                <a:ln>
                  <a:noFill/>
                </a:ln>
                <a:solidFill>
                  <a:sysClr val="windowText" lastClr="000000"/>
                </a:solidFill>
                <a:effectLst/>
                <a:uLnTx/>
                <a:uFillTx/>
                <a:latin typeface="Calibri"/>
                <a:ea typeface="+mn-ea"/>
                <a:cs typeface="+mn-cs"/>
              </a:rPr>
              <a:t>Have begun planning process to apply for PCMH recognition/certification (6%)</a:t>
            </a:r>
            <a:endParaRPr kumimoji="0" lang="en-US" sz="2400" b="0" i="0" u="none" strike="noStrike" kern="1200" cap="none" spc="0" normalizeH="0" baseline="0" noProof="0" dirty="0">
              <a:ln>
                <a:noFill/>
              </a:ln>
              <a:solidFill>
                <a:sysClr val="windowText" lastClr="000000"/>
              </a:solidFill>
              <a:effectLst/>
              <a:uLnTx/>
              <a:uFillTx/>
              <a:latin typeface="Calibri"/>
              <a:ea typeface="+mn-ea"/>
              <a:cs typeface="+mn-cs"/>
            </a:endParaRPr>
          </a:p>
        </p:txBody>
      </p:sp>
    </p:spTree>
    <p:extLst>
      <p:ext uri="{BB962C8B-B14F-4D97-AF65-F5344CB8AC3E}">
        <p14:creationId xmlns:p14="http://schemas.microsoft.com/office/powerpoint/2010/main" xmlns="" val="1847076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3" name="Title 1"/>
          <p:cNvSpPr txBox="1">
            <a:spLocks/>
          </p:cNvSpPr>
          <p:nvPr/>
        </p:nvSpPr>
        <p:spPr>
          <a:xfrm>
            <a:off x="457200" y="152718"/>
            <a:ext cx="8106608" cy="13716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cap="none"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60" normalizeH="0" baseline="0" noProof="0" dirty="0" smtClean="0">
                <a:ln>
                  <a:noFill/>
                </a:ln>
                <a:solidFill>
                  <a:srgbClr val="073E87"/>
                </a:solidFill>
                <a:effectLst/>
                <a:uLnTx/>
                <a:uFillTx/>
                <a:latin typeface="Calibri"/>
                <a:ea typeface="+mj-ea"/>
                <a:cs typeface="+mj-cs"/>
              </a:rPr>
              <a:t>Barriers to PCMH Recognition/Certification</a:t>
            </a:r>
            <a:endParaRPr kumimoji="0" lang="en-US" sz="3600" b="1" i="0" u="none" strike="noStrike" kern="1200" cap="none" spc="-60" normalizeH="0" baseline="0" noProof="0" dirty="0">
              <a:ln>
                <a:noFill/>
              </a:ln>
              <a:solidFill>
                <a:srgbClr val="073E87"/>
              </a:solidFill>
              <a:effectLst/>
              <a:uLnTx/>
              <a:uFillTx/>
              <a:latin typeface="Calibri"/>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1052437729"/>
              </p:ext>
            </p:extLst>
          </p:nvPr>
        </p:nvGraphicFramePr>
        <p:xfrm>
          <a:off x="457200" y="1752600"/>
          <a:ext cx="8107363" cy="43735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28981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3" name="Title 1"/>
          <p:cNvSpPr txBox="1">
            <a:spLocks/>
          </p:cNvSpPr>
          <p:nvPr/>
        </p:nvSpPr>
        <p:spPr>
          <a:xfrm>
            <a:off x="457200" y="272951"/>
            <a:ext cx="8106608" cy="1062887"/>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cap="none"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60" normalizeH="0" baseline="0" noProof="0" dirty="0" smtClean="0">
                <a:ln>
                  <a:noFill/>
                </a:ln>
                <a:solidFill>
                  <a:srgbClr val="073E87"/>
                </a:solidFill>
                <a:effectLst/>
                <a:uLnTx/>
                <a:uFillTx/>
                <a:latin typeface="Calibri"/>
                <a:ea typeface="+mj-ea"/>
                <a:cs typeface="+mj-cs"/>
              </a:rPr>
              <a:t>TA and Training Needs</a:t>
            </a:r>
            <a:endParaRPr kumimoji="0" lang="en-US" sz="3600" b="1" i="0" u="none" strike="noStrike" kern="1200" cap="none" spc="-60" normalizeH="0" baseline="0" noProof="0" dirty="0">
              <a:ln>
                <a:noFill/>
              </a:ln>
              <a:solidFill>
                <a:srgbClr val="073E87"/>
              </a:solidFill>
              <a:effectLst/>
              <a:uLnTx/>
              <a:uFillTx/>
              <a:latin typeface="Calibri"/>
              <a:ea typeface="+mj-ea"/>
              <a:cs typeface="+mj-cs"/>
            </a:endParaRPr>
          </a:p>
        </p:txBody>
      </p:sp>
      <p:graphicFrame>
        <p:nvGraphicFramePr>
          <p:cNvPr id="4" name="Content Placeholder 3"/>
          <p:cNvGraphicFramePr>
            <a:graphicFrameLocks/>
          </p:cNvGraphicFramePr>
          <p:nvPr>
            <p:extLst>
              <p:ext uri="{D42A27DB-BD31-4B8C-83A1-F6EECF244321}">
                <p14:modId xmlns:p14="http://schemas.microsoft.com/office/powerpoint/2010/main" xmlns="" val="2852428716"/>
              </p:ext>
            </p:extLst>
          </p:nvPr>
        </p:nvGraphicFramePr>
        <p:xfrm>
          <a:off x="457200" y="1534236"/>
          <a:ext cx="8107363" cy="4724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4231282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dirty="0" smtClean="0"/>
              <a:t>HIV Medical Homes Resource Center</a:t>
            </a:r>
            <a:endParaRPr lang="en-US" dirty="0"/>
          </a:p>
        </p:txBody>
      </p:sp>
      <p:sp>
        <p:nvSpPr>
          <p:cNvPr id="5" name="Title 1"/>
          <p:cNvSpPr txBox="1">
            <a:spLocks/>
          </p:cNvSpPr>
          <p:nvPr/>
        </p:nvSpPr>
        <p:spPr>
          <a:xfrm>
            <a:off x="457200" y="354840"/>
            <a:ext cx="8106608" cy="923817"/>
          </a:xfrm>
          <a:prstGeom prst="rect">
            <a:avLst/>
          </a:prstGeom>
        </p:spPr>
        <p:txBody>
          <a:bodyPr vert="horz" lIns="91440" tIns="45720" rIns="91440" bIns="45720" rtlCol="0" anchor="b">
            <a:normAutofit/>
          </a:bodyPr>
          <a:lstStyle>
            <a:lvl1pPr algn="l" defTabSz="914400" rtl="0" eaLnBrk="1" latinLnBrk="0" hangingPunct="1">
              <a:spcBef>
                <a:spcPct val="0"/>
              </a:spcBef>
              <a:buNone/>
              <a:defRPr sz="3600" b="1" kern="1200" cap="none" spc="-60" baseline="0">
                <a:solidFill>
                  <a:schemeClr val="tx2"/>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solidFill>
                  <a:srgbClr val="073E87"/>
                </a:solidFill>
                <a:latin typeface="Calibri"/>
              </a:rPr>
              <a:t>Needs Assessment </a:t>
            </a:r>
            <a:r>
              <a:rPr kumimoji="0" lang="en-US" sz="3600" b="1" i="0" u="none" strike="noStrike" kern="1200" cap="none" spc="-60" normalizeH="0" baseline="0" noProof="0" dirty="0" smtClean="0">
                <a:ln>
                  <a:noFill/>
                </a:ln>
                <a:solidFill>
                  <a:srgbClr val="073E87"/>
                </a:solidFill>
                <a:effectLst/>
                <a:uLnTx/>
                <a:uFillTx/>
                <a:latin typeface="Calibri"/>
                <a:ea typeface="+mj-ea"/>
                <a:cs typeface="+mj-cs"/>
              </a:rPr>
              <a:t>Summary/Conclusions</a:t>
            </a:r>
            <a:endParaRPr kumimoji="0" lang="en-US" sz="3600" b="1" i="0" u="none" strike="noStrike" kern="1200" cap="none" spc="-60" normalizeH="0" baseline="0" noProof="0" dirty="0">
              <a:ln>
                <a:noFill/>
              </a:ln>
              <a:solidFill>
                <a:srgbClr val="073E87"/>
              </a:solidFill>
              <a:effectLst/>
              <a:uLnTx/>
              <a:uFillTx/>
              <a:latin typeface="Calibri"/>
              <a:ea typeface="+mj-ea"/>
              <a:cs typeface="+mj-cs"/>
            </a:endParaRPr>
          </a:p>
        </p:txBody>
      </p:sp>
      <p:sp>
        <p:nvSpPr>
          <p:cNvPr id="6" name="Content Placeholder 2"/>
          <p:cNvSpPr txBox="1">
            <a:spLocks/>
          </p:cNvSpPr>
          <p:nvPr/>
        </p:nvSpPr>
        <p:spPr>
          <a:xfrm>
            <a:off x="457200" y="1491612"/>
            <a:ext cx="8106608" cy="4373563"/>
          </a:xfrm>
          <a:prstGeom prst="rect">
            <a:avLst/>
          </a:prstGeom>
        </p:spPr>
        <p:txBody>
          <a:bodyPr vert="horz" lIns="91440" tIns="45720" rIns="91440" bIns="45720" rtlCol="0">
            <a:normAutofit fontScale="55000" lnSpcReduction="20000"/>
          </a:bodyPr>
          <a:lstStyle>
            <a:lvl1pPr marL="457200" indent="-457200" algn="l" defTabSz="914400" rtl="0" eaLnBrk="1" latinLnBrk="0" hangingPunct="1">
              <a:spcBef>
                <a:spcPct val="20000"/>
              </a:spcBef>
              <a:spcAft>
                <a:spcPts val="600"/>
              </a:spcAft>
              <a:buFont typeface="Wingdings" charset="2"/>
              <a:buChar char="§"/>
              <a:defRPr sz="3000" b="0" kern="1200">
                <a:solidFill>
                  <a:schemeClr val="tx1"/>
                </a:solidFill>
                <a:latin typeface="+mn-lt"/>
                <a:ea typeface="+mn-ea"/>
                <a:cs typeface="+mn-cs"/>
              </a:defRPr>
            </a:lvl1pPr>
            <a:lvl2pPr marL="573088" indent="-298450" algn="l" defTabSz="914400" rtl="0" eaLnBrk="1" latinLnBrk="0" hangingPunct="1">
              <a:spcBef>
                <a:spcPct val="20000"/>
              </a:spcBef>
              <a:buClr>
                <a:schemeClr val="tx2"/>
              </a:buClr>
              <a:buFont typeface="Wingdings" charset="2"/>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Wingdings" charset="2"/>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4"/>
              </a:buClr>
              <a:buFont typeface="Wingdings"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Wingdings" charset="2"/>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marR="0" lvl="1" indent="-342900" defTabSz="914400" eaLnBrk="0" latinLnBrk="0" hangingPunct="0">
              <a:lnSpc>
                <a:spcPct val="100000"/>
              </a:lnSpc>
              <a:spcAft>
                <a:spcPts val="600"/>
              </a:spcAft>
              <a:buClrTx/>
              <a:buSzTx/>
              <a:buFont typeface="Wingdings" pitchFamily="2" charset="2"/>
              <a:buChar char="§"/>
              <a:tabLst/>
              <a:defRPr/>
            </a:pPr>
            <a:r>
              <a:rPr lang="en-US" sz="3800" dirty="0">
                <a:cs typeface="Arial" pitchFamily="34" charset="0"/>
              </a:rPr>
              <a:t>Many characteristics of Ryan White clinics align with key elements of PCMH</a:t>
            </a:r>
          </a:p>
          <a:p>
            <a:pPr marL="342900" indent="-342900" eaLnBrk="0" hangingPunct="0">
              <a:buFont typeface="Wingdings" pitchFamily="2" charset="2"/>
              <a:buChar char="§"/>
            </a:pPr>
            <a:r>
              <a:rPr lang="en-US" sz="3800" dirty="0">
                <a:cs typeface="Arial" pitchFamily="34" charset="0"/>
              </a:rPr>
              <a:t>Responses demonstrate widespread interest and readiness for </a:t>
            </a:r>
            <a:r>
              <a:rPr lang="en-US" sz="3800" dirty="0" smtClean="0">
                <a:cs typeface="Arial" pitchFamily="34" charset="0"/>
              </a:rPr>
              <a:t>PCMH </a:t>
            </a:r>
            <a:r>
              <a:rPr lang="en-US" sz="3800" dirty="0">
                <a:cs typeface="Arial" pitchFamily="34" charset="0"/>
              </a:rPr>
              <a:t>development and certification among Ryan White clinics, including capacity for practice change</a:t>
            </a:r>
          </a:p>
          <a:p>
            <a:pPr marL="342900" lvl="1" indent="-342900" eaLnBrk="0" hangingPunct="0">
              <a:spcAft>
                <a:spcPts val="600"/>
              </a:spcAft>
              <a:buClrTx/>
              <a:buFont typeface="Wingdings" pitchFamily="2" charset="2"/>
              <a:buChar char="§"/>
            </a:pPr>
            <a:r>
              <a:rPr lang="en-US" sz="3800" dirty="0">
                <a:cs typeface="Arial" pitchFamily="34" charset="0"/>
              </a:rPr>
              <a:t>Sites with current or pending PCMH recognition/certification illustrate progress and provide an important source of expertise within the RWCA program</a:t>
            </a:r>
          </a:p>
          <a:p>
            <a:pPr marL="342900" indent="-342900" eaLnBrk="0" hangingPunct="0">
              <a:buFont typeface="Wingdings" pitchFamily="2" charset="2"/>
              <a:buChar char="§"/>
            </a:pPr>
            <a:r>
              <a:rPr lang="en-US" sz="3800" dirty="0">
                <a:cs typeface="Arial" pitchFamily="34" charset="0"/>
              </a:rPr>
              <a:t>Findings provide insights about issues to be considered / addressed in HIV-MHRC training and technical assistance, </a:t>
            </a:r>
            <a:r>
              <a:rPr lang="en-US" sz="3800" dirty="0" smtClean="0">
                <a:cs typeface="Arial" pitchFamily="34" charset="0"/>
              </a:rPr>
              <a:t>including </a:t>
            </a:r>
          </a:p>
          <a:p>
            <a:pPr marL="912812" lvl="2" indent="-342900" eaLnBrk="0" hangingPunct="0">
              <a:spcAft>
                <a:spcPts val="600"/>
              </a:spcAft>
              <a:buClr>
                <a:srgbClr val="073E87"/>
              </a:buClr>
              <a:buFont typeface="Wingdings" pitchFamily="2" charset="2"/>
              <a:buChar char="§"/>
            </a:pPr>
            <a:r>
              <a:rPr lang="en-US" sz="3400" dirty="0">
                <a:cs typeface="Arial" pitchFamily="34" charset="0"/>
              </a:rPr>
              <a:t>Primary care vs. HIV specialty sites</a:t>
            </a:r>
          </a:p>
          <a:p>
            <a:pPr marL="912812" lvl="2" indent="-342900" eaLnBrk="0" hangingPunct="0">
              <a:spcAft>
                <a:spcPts val="600"/>
              </a:spcAft>
              <a:buClr>
                <a:srgbClr val="073E87"/>
              </a:buClr>
              <a:buFont typeface="Wingdings" pitchFamily="2" charset="2"/>
              <a:buChar char="§"/>
            </a:pPr>
            <a:r>
              <a:rPr lang="en-US" sz="3400" dirty="0">
                <a:cs typeface="Arial" pitchFamily="34" charset="0"/>
              </a:rPr>
              <a:t>Types of </a:t>
            </a:r>
            <a:r>
              <a:rPr lang="en-US" sz="3400" dirty="0" smtClean="0">
                <a:cs typeface="Arial" pitchFamily="34" charset="0"/>
              </a:rPr>
              <a:t>recognition/certification</a:t>
            </a:r>
          </a:p>
          <a:p>
            <a:pPr marL="912812" lvl="2" indent="-342900" eaLnBrk="0" hangingPunct="0">
              <a:spcAft>
                <a:spcPts val="600"/>
              </a:spcAft>
              <a:buClr>
                <a:srgbClr val="073E87"/>
              </a:buClr>
              <a:buFont typeface="Wingdings" pitchFamily="2" charset="2"/>
              <a:buChar char="§"/>
            </a:pPr>
            <a:r>
              <a:rPr lang="en-US" sz="3500" dirty="0" smtClean="0">
                <a:cs typeface="Arial" pitchFamily="34" charset="0"/>
              </a:rPr>
              <a:t>Clinics’ interests and priorities for training and TA</a:t>
            </a:r>
            <a:endParaRPr lang="en-US" sz="3500" dirty="0">
              <a:cs typeface="Arial" pitchFamily="34" charset="0"/>
            </a:endParaRPr>
          </a:p>
        </p:txBody>
      </p:sp>
    </p:spTree>
    <p:extLst>
      <p:ext uri="{BB962C8B-B14F-4D97-AF65-F5344CB8AC3E}">
        <p14:creationId xmlns:p14="http://schemas.microsoft.com/office/powerpoint/2010/main" xmlns="" val="12833100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45224"/>
            <a:ext cx="8140323" cy="4321175"/>
          </a:xfrm>
        </p:spPr>
        <p:txBody>
          <a:bodyPr/>
          <a:lstStyle/>
          <a:p>
            <a:r>
              <a:rPr lang="en-US" sz="3600" b="0" dirty="0" smtClean="0"/>
              <a:t>If you would like to receive continuing education credit for this activity, please visit:</a:t>
            </a:r>
            <a:br>
              <a:rPr lang="en-US" sz="3600" b="0" dirty="0" smtClean="0"/>
            </a:br>
            <a:r>
              <a:rPr lang="en-US" sz="3600" b="0" dirty="0" smtClean="0"/>
              <a:t/>
            </a:r>
            <a:br>
              <a:rPr lang="en-US" sz="3600" b="0" dirty="0" smtClean="0"/>
            </a:br>
            <a:r>
              <a:rPr lang="en-US" sz="3600" b="0" dirty="0" smtClean="0">
                <a:hlinkClick r:id="rId3"/>
              </a:rPr>
              <a:t>http://www.pesgce.com/RyanWhite2012</a:t>
            </a:r>
            <a:r>
              <a:rPr lang="en-US" sz="3600" b="0" dirty="0" smtClean="0"/>
              <a:t/>
            </a:r>
            <a:br>
              <a:rPr lang="en-US" sz="3600" b="0" dirty="0" smtClean="0"/>
            </a:br>
            <a:endParaRPr lang="en-US" sz="3600" b="0" dirty="0"/>
          </a:p>
        </p:txBody>
      </p:sp>
      <p:sp>
        <p:nvSpPr>
          <p:cNvPr id="3" name="Text Placeholder 2"/>
          <p:cNvSpPr>
            <a:spLocks noGrp="1"/>
          </p:cNvSpPr>
          <p:nvPr>
            <p:ph type="body" idx="1"/>
          </p:nvPr>
        </p:nvSpPr>
        <p:spPr/>
        <p:txBody>
          <a:bodyPr/>
          <a:lstStyle/>
          <a:p>
            <a:r>
              <a:rPr lang="en-US" b="1" dirty="0" smtClean="0"/>
              <a:t>Obtaining CME/CE Credit</a:t>
            </a:r>
            <a:endParaRPr lang="en-US" b="1" dirty="0"/>
          </a:p>
        </p:txBody>
      </p:sp>
    </p:spTree>
    <p:extLst>
      <p:ext uri="{BB962C8B-B14F-4D97-AF65-F5344CB8AC3E}">
        <p14:creationId xmlns:p14="http://schemas.microsoft.com/office/powerpoint/2010/main" xmlns="" val="9074977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smtClean="0"/>
              <a:t>Strategic Planning Workshops for Ryan White Agencies</a:t>
            </a:r>
            <a:endParaRPr lang="en-US" b="1" dirty="0"/>
          </a:p>
        </p:txBody>
      </p:sp>
      <p:sp>
        <p:nvSpPr>
          <p:cNvPr id="3" name="Content Placeholder 2"/>
          <p:cNvSpPr>
            <a:spLocks noGrp="1"/>
          </p:cNvSpPr>
          <p:nvPr>
            <p:ph idx="1"/>
          </p:nvPr>
        </p:nvSpPr>
        <p:spPr/>
        <p:txBody>
          <a:bodyPr/>
          <a:lstStyle/>
          <a:p>
            <a:r>
              <a:rPr lang="en-US" sz="2400" b="0" dirty="0" smtClean="0">
                <a:cs typeface="Arial" pitchFamily="34" charset="0"/>
              </a:rPr>
              <a:t>Goals:</a:t>
            </a:r>
          </a:p>
          <a:p>
            <a:pPr marL="342900" indent="-342900">
              <a:buFont typeface="Wingdings" pitchFamily="2" charset="2"/>
              <a:buChar char="§"/>
            </a:pPr>
            <a:r>
              <a:rPr lang="en-US" sz="2400" b="0" dirty="0" smtClean="0">
                <a:cs typeface="Arial" pitchFamily="34" charset="0"/>
              </a:rPr>
              <a:t>Increase </a:t>
            </a:r>
            <a:r>
              <a:rPr lang="en-US" sz="2400" b="0" dirty="0">
                <a:cs typeface="Arial" pitchFamily="34" charset="0"/>
              </a:rPr>
              <a:t>participants’ knowledge about PCMH</a:t>
            </a:r>
          </a:p>
          <a:p>
            <a:pPr marL="342900" indent="-342900">
              <a:buFont typeface="Wingdings" pitchFamily="2" charset="2"/>
              <a:buChar char="§"/>
            </a:pPr>
            <a:r>
              <a:rPr lang="en-US" sz="2400" b="0" dirty="0">
                <a:cs typeface="Arial" pitchFamily="34" charset="0"/>
              </a:rPr>
              <a:t>Develop an agency team that will provide a “critical mass” to promote change within the agency</a:t>
            </a:r>
          </a:p>
          <a:p>
            <a:pPr marL="342900" indent="-342900">
              <a:buFont typeface="Wingdings" pitchFamily="2" charset="2"/>
              <a:buChar char="§"/>
            </a:pPr>
            <a:r>
              <a:rPr lang="en-US" sz="2400" b="0" dirty="0">
                <a:cs typeface="Arial" pitchFamily="34" charset="0"/>
              </a:rPr>
              <a:t>Support each agency’s development of an initial action plan for achieving PCMH certification</a:t>
            </a:r>
          </a:p>
          <a:p>
            <a:pPr marL="342900" indent="-342900">
              <a:buFont typeface="Wingdings" pitchFamily="2" charset="2"/>
              <a:buChar char="§"/>
            </a:pPr>
            <a:r>
              <a:rPr lang="en-US" sz="2400" b="0" dirty="0">
                <a:cs typeface="Arial" pitchFamily="34" charset="0"/>
              </a:rPr>
              <a:t>Provide tools and resources to assist in meeting PCMH requirements</a:t>
            </a:r>
          </a:p>
          <a:p>
            <a:endParaRPr lang="en-US"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75161525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fontScale="90000"/>
          </a:bodyPr>
          <a:lstStyle/>
          <a:p>
            <a:pPr algn="ctr"/>
            <a:r>
              <a:rPr lang="en-US" b="1" dirty="0">
                <a:cs typeface="Arial" pitchFamily="34" charset="0"/>
              </a:rPr>
              <a:t>Regional Strategic Planning Workshops</a:t>
            </a:r>
            <a:br>
              <a:rPr lang="en-US" b="1" dirty="0">
                <a:cs typeface="Arial" pitchFamily="34" charset="0"/>
              </a:rPr>
            </a:br>
            <a:r>
              <a:rPr lang="en-US" b="1" dirty="0">
                <a:cs typeface="Arial" pitchFamily="34" charset="0"/>
              </a:rPr>
              <a:t>Selection of Participants</a:t>
            </a:r>
            <a:endParaRPr lang="en-US" b="1" dirty="0"/>
          </a:p>
        </p:txBody>
      </p:sp>
      <p:sp>
        <p:nvSpPr>
          <p:cNvPr id="3" name="Content Placeholder 2"/>
          <p:cNvSpPr>
            <a:spLocks noGrp="1"/>
          </p:cNvSpPr>
          <p:nvPr>
            <p:ph idx="1"/>
          </p:nvPr>
        </p:nvSpPr>
        <p:spPr/>
        <p:txBody>
          <a:bodyPr/>
          <a:lstStyle/>
          <a:p>
            <a:pPr marL="457200" indent="-457200">
              <a:buFont typeface="Wingdings" pitchFamily="2" charset="2"/>
              <a:buChar char="§"/>
            </a:pPr>
            <a:r>
              <a:rPr lang="en-US" sz="2400" b="0" dirty="0">
                <a:cs typeface="Arial" pitchFamily="34" charset="0"/>
              </a:rPr>
              <a:t>Needs assessment responses to assess readiness</a:t>
            </a:r>
          </a:p>
          <a:p>
            <a:pPr marL="457200" indent="-457200">
              <a:buFont typeface="Wingdings" pitchFamily="2" charset="2"/>
              <a:buChar char="§"/>
            </a:pPr>
            <a:r>
              <a:rPr lang="en-US" sz="2400" b="0" dirty="0">
                <a:cs typeface="Arial" pitchFamily="34" charset="0"/>
              </a:rPr>
              <a:t>Regional balance </a:t>
            </a:r>
            <a:r>
              <a:rPr lang="en-US" sz="2400" b="0" dirty="0" smtClean="0">
                <a:cs typeface="Arial" pitchFamily="34" charset="0"/>
              </a:rPr>
              <a:t>vs. </a:t>
            </a:r>
            <a:r>
              <a:rPr lang="en-US" sz="2400" b="0" dirty="0">
                <a:cs typeface="Arial" pitchFamily="34" charset="0"/>
              </a:rPr>
              <a:t>high impact</a:t>
            </a:r>
          </a:p>
          <a:p>
            <a:pPr marL="457200" indent="-457200">
              <a:buFont typeface="Wingdings" pitchFamily="2" charset="2"/>
              <a:buChar char="§"/>
            </a:pPr>
            <a:r>
              <a:rPr lang="en-US" sz="2400" b="0" dirty="0">
                <a:cs typeface="Arial" pitchFamily="34" charset="0"/>
              </a:rPr>
              <a:t>Community health centers and HIV specialty clinics</a:t>
            </a:r>
          </a:p>
          <a:p>
            <a:pPr marL="457200" indent="-457200">
              <a:buFont typeface="Wingdings" pitchFamily="2" charset="2"/>
              <a:buChar char="§"/>
            </a:pPr>
            <a:r>
              <a:rPr lang="en-US" sz="2400" b="0" dirty="0">
                <a:cs typeface="Arial" pitchFamily="34" charset="0"/>
              </a:rPr>
              <a:t>“Very interested/ “Moderately-very familiar” with MH</a:t>
            </a:r>
          </a:p>
          <a:p>
            <a:pPr marL="457200" indent="-457200">
              <a:buFont typeface="Wingdings" pitchFamily="2" charset="2"/>
              <a:buChar char="§"/>
            </a:pPr>
            <a:r>
              <a:rPr lang="en-US" sz="2400" b="0" dirty="0">
                <a:cs typeface="Arial" pitchFamily="34" charset="0"/>
              </a:rPr>
              <a:t>3 - 4 person teams of key leadership – clinical and management</a:t>
            </a:r>
          </a:p>
          <a:p>
            <a:pPr marL="457200" indent="-457200">
              <a:buFont typeface="Wingdings" pitchFamily="2" charset="2"/>
              <a:buChar char="§"/>
            </a:pPr>
            <a:r>
              <a:rPr lang="en-US" sz="2400" b="0" dirty="0">
                <a:cs typeface="Arial" pitchFamily="34" charset="0"/>
              </a:rPr>
              <a:t>Year 1: Baltimore, Dallas, Atlanta</a:t>
            </a:r>
          </a:p>
          <a:p>
            <a:endParaRPr lang="en-US"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4381700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a:cs typeface="Arial" pitchFamily="34" charset="0"/>
              </a:rPr>
              <a:t>Principles Underlying the Workshop Format</a:t>
            </a:r>
            <a:endParaRPr lang="en-US" b="1" dirty="0"/>
          </a:p>
        </p:txBody>
      </p:sp>
      <p:sp>
        <p:nvSpPr>
          <p:cNvPr id="3" name="Content Placeholder 2"/>
          <p:cNvSpPr>
            <a:spLocks noGrp="1"/>
          </p:cNvSpPr>
          <p:nvPr>
            <p:ph idx="1"/>
          </p:nvPr>
        </p:nvSpPr>
        <p:spPr/>
        <p:txBody>
          <a:bodyPr/>
          <a:lstStyle/>
          <a:p>
            <a:pPr marL="342900" indent="-342900">
              <a:lnSpc>
                <a:spcPct val="90000"/>
              </a:lnSpc>
              <a:buFont typeface="Wingdings" pitchFamily="2" charset="2"/>
              <a:buChar char="§"/>
              <a:defRPr/>
            </a:pPr>
            <a:r>
              <a:rPr lang="en-US" sz="2800" b="0" dirty="0">
                <a:cs typeface="Arial" pitchFamily="34" charset="0"/>
              </a:rPr>
              <a:t>Key leadership needs to be at the table</a:t>
            </a:r>
          </a:p>
          <a:p>
            <a:pPr marL="342900" indent="-342900">
              <a:lnSpc>
                <a:spcPct val="90000"/>
              </a:lnSpc>
              <a:buFont typeface="Wingdings" pitchFamily="2" charset="2"/>
              <a:buChar char="§"/>
              <a:defRPr/>
            </a:pPr>
            <a:r>
              <a:rPr lang="en-US" sz="2800" b="0" dirty="0">
                <a:cs typeface="Arial" pitchFamily="34" charset="0"/>
              </a:rPr>
              <a:t>Opinion leaders can change agency practice</a:t>
            </a:r>
          </a:p>
          <a:p>
            <a:pPr marL="342900" indent="-342900">
              <a:lnSpc>
                <a:spcPct val="90000"/>
              </a:lnSpc>
              <a:buFont typeface="Wingdings" pitchFamily="2" charset="2"/>
              <a:buChar char="§"/>
              <a:defRPr/>
            </a:pPr>
            <a:r>
              <a:rPr lang="en-US" sz="2800" b="0" dirty="0" smtClean="0">
                <a:cs typeface="Arial" pitchFamily="34" charset="0"/>
              </a:rPr>
              <a:t>Teams </a:t>
            </a:r>
            <a:r>
              <a:rPr lang="en-US" sz="2800" b="0" dirty="0">
                <a:cs typeface="Arial" pitchFamily="34" charset="0"/>
              </a:rPr>
              <a:t>are more likely to bring about change than individuals alone</a:t>
            </a:r>
          </a:p>
          <a:p>
            <a:pPr marL="342900" indent="-342900">
              <a:lnSpc>
                <a:spcPct val="90000"/>
              </a:lnSpc>
              <a:buFont typeface="Wingdings" pitchFamily="2" charset="2"/>
              <a:buChar char="§"/>
              <a:defRPr/>
            </a:pPr>
            <a:r>
              <a:rPr lang="en-US" sz="2800" b="0" dirty="0">
                <a:cs typeface="Arial" pitchFamily="34" charset="0"/>
              </a:rPr>
              <a:t>Experience of peers is influential</a:t>
            </a:r>
          </a:p>
          <a:p>
            <a:pPr marL="342900" indent="-342900">
              <a:lnSpc>
                <a:spcPct val="90000"/>
              </a:lnSpc>
              <a:buFont typeface="Wingdings" pitchFamily="2" charset="2"/>
              <a:buChar char="§"/>
              <a:defRPr/>
            </a:pPr>
            <a:r>
              <a:rPr lang="en-US" sz="2800" b="0" dirty="0">
                <a:cs typeface="Arial" pitchFamily="34" charset="0"/>
              </a:rPr>
              <a:t>Hands-on practice and clinician support tools ease implementation</a:t>
            </a:r>
          </a:p>
          <a:p>
            <a:endParaRPr lang="en-US"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14104838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a:cs typeface="Arial" pitchFamily="34" charset="0"/>
              </a:rPr>
              <a:t>Regional Strategic Planning Workshop: Approaches</a:t>
            </a:r>
            <a:endParaRPr lang="en-US" b="1" dirty="0"/>
          </a:p>
        </p:txBody>
      </p:sp>
      <p:sp>
        <p:nvSpPr>
          <p:cNvPr id="3" name="Content Placeholder 2"/>
          <p:cNvSpPr>
            <a:spLocks noGrp="1"/>
          </p:cNvSpPr>
          <p:nvPr>
            <p:ph idx="1"/>
          </p:nvPr>
        </p:nvSpPr>
        <p:spPr/>
        <p:txBody>
          <a:bodyPr/>
          <a:lstStyle/>
          <a:p>
            <a:pPr marL="342900" indent="-342900">
              <a:buFont typeface="Wingdings" pitchFamily="2" charset="2"/>
              <a:buChar char="§"/>
            </a:pPr>
            <a:r>
              <a:rPr lang="en-US" sz="2400" b="0" dirty="0">
                <a:cs typeface="Arial" pitchFamily="34" charset="0"/>
              </a:rPr>
              <a:t>Provide presentations by experts to make the clinical and economic arguments for certification as a medical home.</a:t>
            </a:r>
          </a:p>
          <a:p>
            <a:pPr marL="342900" indent="-342900">
              <a:buFont typeface="Wingdings" pitchFamily="2" charset="2"/>
              <a:buChar char="§"/>
            </a:pPr>
            <a:r>
              <a:rPr lang="en-US" sz="2400" b="0" dirty="0">
                <a:cs typeface="Arial" pitchFamily="34" charset="0"/>
              </a:rPr>
              <a:t>Enlist local opinion leaders with PCMH experience to discuss feasibility and implementation</a:t>
            </a:r>
          </a:p>
          <a:p>
            <a:pPr marL="342900" indent="-342900">
              <a:buFont typeface="Wingdings" pitchFamily="2" charset="2"/>
              <a:buChar char="§"/>
            </a:pPr>
            <a:r>
              <a:rPr lang="en-US" sz="2400" b="0" dirty="0">
                <a:cs typeface="Arial" pitchFamily="34" charset="0"/>
              </a:rPr>
              <a:t>Provide an opportunity for each agency to assess its strengths and weaknesses in making change particularly as related to PCMH</a:t>
            </a:r>
          </a:p>
          <a:p>
            <a:pPr marL="342900" indent="-342900">
              <a:buFont typeface="Wingdings" pitchFamily="2" charset="2"/>
              <a:buChar char="§"/>
            </a:pPr>
            <a:r>
              <a:rPr lang="en-US" sz="2400" b="0" dirty="0">
                <a:cs typeface="Arial" pitchFamily="34" charset="0"/>
              </a:rPr>
              <a:t>Facilitate development of an action plan for moving forward with PCMH certification</a:t>
            </a:r>
          </a:p>
          <a:p>
            <a:endParaRPr lang="en-US"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214153745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a:cs typeface="Arial" pitchFamily="34" charset="0"/>
              </a:rPr>
              <a:t>Agenda for the Strategic Planning Workshops: Day 1</a:t>
            </a:r>
            <a:endParaRPr lang="en-US" b="1" dirty="0"/>
          </a:p>
        </p:txBody>
      </p:sp>
      <p:sp>
        <p:nvSpPr>
          <p:cNvPr id="3" name="Content Placeholder 2"/>
          <p:cNvSpPr>
            <a:spLocks noGrp="1"/>
          </p:cNvSpPr>
          <p:nvPr>
            <p:ph idx="1"/>
          </p:nvPr>
        </p:nvSpPr>
        <p:spPr/>
        <p:txBody>
          <a:bodyPr/>
          <a:lstStyle/>
          <a:p>
            <a:pPr marL="342900" indent="-342900">
              <a:buFont typeface="Wingdings" pitchFamily="2" charset="2"/>
              <a:buChar char="§"/>
            </a:pPr>
            <a:r>
              <a:rPr lang="en-US" sz="2400" b="0" dirty="0" smtClean="0"/>
              <a:t>Keynote: Clinical and economic rationale for PCMH</a:t>
            </a:r>
          </a:p>
          <a:p>
            <a:r>
              <a:rPr lang="en-US" sz="2400" b="0" dirty="0"/>
              <a:t> </a:t>
            </a:r>
            <a:r>
              <a:rPr lang="en-US" sz="2400" b="0" dirty="0" smtClean="0"/>
              <a:t>    - Expert presentation</a:t>
            </a:r>
          </a:p>
          <a:p>
            <a:pPr marL="342900" indent="-342900">
              <a:buFont typeface="Wingdings" pitchFamily="2" charset="2"/>
              <a:buChar char="§"/>
            </a:pPr>
            <a:r>
              <a:rPr lang="en-US" sz="2400" b="0" dirty="0" smtClean="0"/>
              <a:t>Lessons from the field panel</a:t>
            </a:r>
          </a:p>
          <a:p>
            <a:r>
              <a:rPr lang="en-US" sz="2400" b="0" dirty="0"/>
              <a:t> </a:t>
            </a:r>
            <a:r>
              <a:rPr lang="en-US" sz="2400" b="0" dirty="0" smtClean="0"/>
              <a:t>    - Implementation stories from experienced peers</a:t>
            </a:r>
          </a:p>
          <a:p>
            <a:r>
              <a:rPr lang="en-US" sz="2400" b="0" dirty="0"/>
              <a:t> </a:t>
            </a:r>
            <a:r>
              <a:rPr lang="en-US" sz="2400" b="0" dirty="0" smtClean="0"/>
              <a:t>    - Panelists </a:t>
            </a:r>
          </a:p>
          <a:p>
            <a:r>
              <a:rPr lang="en-US" sz="2400" b="0" dirty="0"/>
              <a:t> </a:t>
            </a:r>
            <a:r>
              <a:rPr lang="en-US" sz="2400" b="0" dirty="0" smtClean="0"/>
              <a:t>    - Level 3 NCQA certified</a:t>
            </a:r>
          </a:p>
          <a:p>
            <a:pPr marL="342900" indent="-342900">
              <a:buFont typeface="Wingdings" pitchFamily="2" charset="2"/>
              <a:buChar char="§"/>
            </a:pPr>
            <a:r>
              <a:rPr lang="en-US" sz="2400" b="0" dirty="0" smtClean="0"/>
              <a:t>SWOT analysis – Agency teams</a:t>
            </a:r>
            <a:endParaRPr lang="en-US" sz="2400" b="0"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331935987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a:cs typeface="Arial" pitchFamily="34" charset="0"/>
              </a:rPr>
              <a:t>Agenda for the Strategic Planning Workshops: Day 2</a:t>
            </a:r>
            <a:endParaRPr lang="en-US" b="1" dirty="0"/>
          </a:p>
        </p:txBody>
      </p:sp>
      <p:sp>
        <p:nvSpPr>
          <p:cNvPr id="3" name="Content Placeholder 2"/>
          <p:cNvSpPr>
            <a:spLocks noGrp="1"/>
          </p:cNvSpPr>
          <p:nvPr>
            <p:ph idx="1"/>
          </p:nvPr>
        </p:nvSpPr>
        <p:spPr>
          <a:xfrm>
            <a:off x="457200" y="1752600"/>
            <a:ext cx="7620000" cy="4740275"/>
          </a:xfrm>
        </p:spPr>
        <p:txBody>
          <a:bodyPr/>
          <a:lstStyle/>
          <a:p>
            <a:pPr marL="342900" indent="-342900">
              <a:buFont typeface="Wingdings" pitchFamily="2" charset="2"/>
              <a:buChar char="§"/>
            </a:pPr>
            <a:r>
              <a:rPr lang="en-US" sz="2400" b="0" dirty="0">
                <a:cs typeface="Arial" pitchFamily="34" charset="0"/>
              </a:rPr>
              <a:t>“Change Concepts” – interactive exercise</a:t>
            </a:r>
          </a:p>
          <a:p>
            <a:pPr marL="800100" lvl="1" indent="-342900"/>
            <a:r>
              <a:rPr lang="en-US" sz="2400" dirty="0">
                <a:cs typeface="Arial" pitchFamily="34" charset="0"/>
              </a:rPr>
              <a:t>Mixed agency teams</a:t>
            </a:r>
          </a:p>
          <a:p>
            <a:pPr marL="800100" lvl="1" indent="-342900"/>
            <a:r>
              <a:rPr lang="en-US" sz="2400" dirty="0">
                <a:cs typeface="Arial" pitchFamily="34" charset="0"/>
              </a:rPr>
              <a:t>Focus on the </a:t>
            </a:r>
            <a:r>
              <a:rPr lang="en-US" sz="2400" dirty="0" smtClean="0">
                <a:cs typeface="Arial" pitchFamily="34" charset="0"/>
              </a:rPr>
              <a:t>8 concepts </a:t>
            </a:r>
            <a:r>
              <a:rPr lang="en-US" sz="2400" dirty="0">
                <a:cs typeface="Arial" pitchFamily="34" charset="0"/>
              </a:rPr>
              <a:t>of PCMH</a:t>
            </a:r>
          </a:p>
          <a:p>
            <a:pPr marL="800100" lvl="1" indent="-342900"/>
            <a:r>
              <a:rPr lang="en-US" sz="2400" dirty="0" smtClean="0">
                <a:cs typeface="Arial" pitchFamily="34" charset="0"/>
              </a:rPr>
              <a:t>Identify </a:t>
            </a:r>
            <a:r>
              <a:rPr lang="en-US" sz="2400" dirty="0">
                <a:cs typeface="Arial" pitchFamily="34" charset="0"/>
              </a:rPr>
              <a:t>key </a:t>
            </a:r>
            <a:r>
              <a:rPr lang="en-US" sz="2400" dirty="0" smtClean="0">
                <a:cs typeface="Arial" pitchFamily="34" charset="0"/>
              </a:rPr>
              <a:t>changes</a:t>
            </a:r>
            <a:endParaRPr lang="en-US" sz="2400" dirty="0">
              <a:cs typeface="Arial" pitchFamily="34" charset="0"/>
            </a:endParaRPr>
          </a:p>
          <a:p>
            <a:pPr marL="800100" lvl="1" indent="-342900"/>
            <a:r>
              <a:rPr lang="en-US" sz="2400" dirty="0">
                <a:cs typeface="Arial" pitchFamily="34" charset="0"/>
              </a:rPr>
              <a:t>Develop a </a:t>
            </a:r>
            <a:r>
              <a:rPr lang="en-US" sz="2400" dirty="0" smtClean="0">
                <a:cs typeface="Arial" pitchFamily="34" charset="0"/>
              </a:rPr>
              <a:t>wild success story of what a successful transformation to a PCMH would look like from a specified perspective (i.e. from MD, RN, MA, front desk, social worker, consumer)</a:t>
            </a:r>
            <a:endParaRPr lang="en-US" sz="2400" dirty="0">
              <a:cs typeface="Arial" pitchFamily="34" charset="0"/>
            </a:endParaRPr>
          </a:p>
          <a:p>
            <a:pPr marL="800100" lvl="1" indent="-342900"/>
            <a:r>
              <a:rPr lang="en-US" sz="2400" dirty="0">
                <a:cs typeface="Arial" pitchFamily="34" charset="0"/>
              </a:rPr>
              <a:t>Report to large group</a:t>
            </a:r>
          </a:p>
          <a:p>
            <a:endParaRPr lang="en-US" sz="2400"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9347126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a:latin typeface="Arial" pitchFamily="34" charset="0"/>
                <a:cs typeface="Arial" pitchFamily="34" charset="0"/>
              </a:rPr>
              <a:t>Agenda for the Strategic Planning Workshops: Day 2</a:t>
            </a:r>
            <a:endParaRPr lang="en-US" b="1" dirty="0"/>
          </a:p>
        </p:txBody>
      </p:sp>
      <p:sp>
        <p:nvSpPr>
          <p:cNvPr id="3" name="Content Placeholder 2"/>
          <p:cNvSpPr>
            <a:spLocks noGrp="1"/>
          </p:cNvSpPr>
          <p:nvPr>
            <p:ph idx="1"/>
          </p:nvPr>
        </p:nvSpPr>
        <p:spPr>
          <a:xfrm>
            <a:off x="457200" y="1752600"/>
            <a:ext cx="7620000" cy="4552666"/>
          </a:xfrm>
        </p:spPr>
        <p:txBody>
          <a:bodyPr/>
          <a:lstStyle/>
          <a:p>
            <a:pPr marL="342900" indent="-342900">
              <a:buFont typeface="Wingdings" pitchFamily="2" charset="2"/>
              <a:buChar char="§"/>
            </a:pPr>
            <a:r>
              <a:rPr lang="en-US" sz="2400" b="0" dirty="0">
                <a:latin typeface="Arial" pitchFamily="34" charset="0"/>
                <a:cs typeface="Arial" pitchFamily="34" charset="0"/>
              </a:rPr>
              <a:t>Team Huddle – Agency Teams </a:t>
            </a:r>
          </a:p>
          <a:p>
            <a:pPr marL="800100" lvl="1" indent="-342900"/>
            <a:r>
              <a:rPr lang="en-US" sz="2400" dirty="0" smtClean="0">
                <a:latin typeface="Arial" pitchFamily="34" charset="0"/>
                <a:cs typeface="Arial" pitchFamily="34" charset="0"/>
              </a:rPr>
              <a:t>What </a:t>
            </a:r>
            <a:r>
              <a:rPr lang="en-US" sz="2400" dirty="0">
                <a:latin typeface="Arial" pitchFamily="34" charset="0"/>
                <a:cs typeface="Arial" pitchFamily="34" charset="0"/>
              </a:rPr>
              <a:t>do we need to focus on when we get home? </a:t>
            </a:r>
          </a:p>
          <a:p>
            <a:pPr marL="800100" lvl="1" indent="-342900"/>
            <a:r>
              <a:rPr lang="en-US" sz="2400" dirty="0">
                <a:latin typeface="Arial" pitchFamily="34" charset="0"/>
                <a:cs typeface="Arial" pitchFamily="34" charset="0"/>
              </a:rPr>
              <a:t>Who will go to which workshops?</a:t>
            </a:r>
          </a:p>
          <a:p>
            <a:pPr marL="342900" indent="-342900">
              <a:buFont typeface="Wingdings" pitchFamily="2" charset="2"/>
              <a:buChar char="§"/>
            </a:pPr>
            <a:r>
              <a:rPr lang="en-US" sz="2400" b="0" dirty="0">
                <a:latin typeface="Arial" pitchFamily="34" charset="0"/>
                <a:cs typeface="Arial" pitchFamily="34" charset="0"/>
              </a:rPr>
              <a:t>Breakout workshops</a:t>
            </a:r>
          </a:p>
          <a:p>
            <a:pPr marL="800100" lvl="1" indent="-342900">
              <a:buFont typeface="Arial" pitchFamily="34" charset="0"/>
              <a:buChar char="•"/>
            </a:pPr>
            <a:r>
              <a:rPr lang="en-US" sz="2400" dirty="0">
                <a:latin typeface="Arial" pitchFamily="34" charset="0"/>
                <a:cs typeface="Arial" pitchFamily="34" charset="0"/>
              </a:rPr>
              <a:t>Leadership for Practice Chang</a:t>
            </a:r>
            <a:r>
              <a:rPr lang="en-US" sz="2400" dirty="0"/>
              <a:t>e</a:t>
            </a:r>
          </a:p>
          <a:p>
            <a:pPr marL="800100" lvl="1" indent="-342900">
              <a:buFont typeface="Arial" pitchFamily="34" charset="0"/>
              <a:buChar char="•"/>
            </a:pPr>
            <a:r>
              <a:rPr lang="en-US" sz="2400" dirty="0">
                <a:latin typeface="Arial" pitchFamily="34" charset="0"/>
                <a:cs typeface="Arial" pitchFamily="34" charset="0"/>
              </a:rPr>
              <a:t>Team-based Care</a:t>
            </a:r>
          </a:p>
          <a:p>
            <a:pPr marL="800100" lvl="1" indent="-342900">
              <a:buFont typeface="Arial" pitchFamily="34" charset="0"/>
              <a:buChar char="•"/>
            </a:pPr>
            <a:r>
              <a:rPr lang="en-US" sz="2400" dirty="0">
                <a:latin typeface="Arial" pitchFamily="34" charset="0"/>
                <a:cs typeface="Arial" pitchFamily="34" charset="0"/>
              </a:rPr>
              <a:t>Patient-Centered Care/Self-management</a:t>
            </a:r>
          </a:p>
          <a:p>
            <a:pPr marL="342900" indent="-342900">
              <a:buFont typeface="Wingdings" pitchFamily="2" charset="2"/>
              <a:buChar char="§"/>
            </a:pPr>
            <a:r>
              <a:rPr lang="en-US" sz="2400" b="0" dirty="0">
                <a:latin typeface="Arial" pitchFamily="34" charset="0"/>
                <a:cs typeface="Arial" pitchFamily="34" charset="0"/>
              </a:rPr>
              <a:t>Action Planning – Agency Teams</a:t>
            </a:r>
          </a:p>
          <a:p>
            <a:pPr marL="342900" indent="-342900">
              <a:buFont typeface="Wingdings" pitchFamily="2" charset="2"/>
              <a:buChar char="§"/>
            </a:pPr>
            <a:r>
              <a:rPr lang="en-US" sz="2400" b="0" dirty="0">
                <a:latin typeface="Arial" pitchFamily="34" charset="0"/>
                <a:cs typeface="Arial" pitchFamily="34" charset="0"/>
              </a:rPr>
              <a:t>Sharing of Action Plans</a:t>
            </a:r>
          </a:p>
          <a:p>
            <a:endParaRPr lang="en-US"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305544533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a:t>Resource Repository</a:t>
            </a:r>
            <a:br>
              <a:rPr lang="en-US" b="1" dirty="0"/>
            </a:br>
            <a:r>
              <a:rPr lang="en-US" b="1" dirty="0">
                <a:hlinkClick r:id="rId3"/>
              </a:rPr>
              <a:t>http://</a:t>
            </a:r>
            <a:r>
              <a:rPr lang="en-US" b="1" dirty="0" smtClean="0">
                <a:hlinkClick r:id="rId3"/>
              </a:rPr>
              <a:t>www.careacttarget.org/mhrc</a:t>
            </a:r>
            <a:r>
              <a:rPr lang="en-US" b="1" dirty="0" smtClean="0"/>
              <a:t> </a:t>
            </a:r>
            <a:endParaRPr lang="en-US" b="1" dirty="0"/>
          </a:p>
        </p:txBody>
      </p:sp>
      <p:sp>
        <p:nvSpPr>
          <p:cNvPr id="3" name="Content Placeholder 2"/>
          <p:cNvSpPr>
            <a:spLocks noGrp="1"/>
          </p:cNvSpPr>
          <p:nvPr>
            <p:ph idx="1"/>
          </p:nvPr>
        </p:nvSpPr>
        <p:spPr>
          <a:xfrm>
            <a:off x="457200" y="1752601"/>
            <a:ext cx="7390263" cy="4056946"/>
          </a:xfrm>
        </p:spPr>
        <p:txBody>
          <a:bodyPr/>
          <a:lstStyle/>
          <a:p>
            <a:endParaRPr lang="en-US"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66131" y="1524001"/>
            <a:ext cx="8441139" cy="52530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893983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lstStyle/>
          <a:p>
            <a:pPr algn="ctr"/>
            <a:r>
              <a:rPr lang="en-US" b="1" dirty="0" smtClean="0"/>
              <a:t>On-Going Technical Assistance (TA)</a:t>
            </a:r>
            <a:endParaRPr lang="en-US" b="1" dirty="0"/>
          </a:p>
        </p:txBody>
      </p:sp>
      <p:sp>
        <p:nvSpPr>
          <p:cNvPr id="3" name="Content Placeholder 2"/>
          <p:cNvSpPr>
            <a:spLocks noGrp="1"/>
          </p:cNvSpPr>
          <p:nvPr>
            <p:ph idx="1"/>
          </p:nvPr>
        </p:nvSpPr>
        <p:spPr/>
        <p:txBody>
          <a:bodyPr/>
          <a:lstStyle/>
          <a:p>
            <a:pPr marL="342900" indent="-342900">
              <a:buFont typeface="Wingdings" pitchFamily="2" charset="2"/>
              <a:buChar char="§"/>
            </a:pPr>
            <a:r>
              <a:rPr lang="en-US" sz="2400" b="0" dirty="0" smtClean="0"/>
              <a:t>Baseline TA</a:t>
            </a:r>
          </a:p>
          <a:p>
            <a:r>
              <a:rPr lang="en-US" sz="2400" b="0" dirty="0"/>
              <a:t> </a:t>
            </a:r>
            <a:r>
              <a:rPr lang="en-US" sz="2400" b="0" dirty="0" smtClean="0"/>
              <a:t>    - Strategic Planning Workshops: </a:t>
            </a:r>
          </a:p>
          <a:p>
            <a:r>
              <a:rPr lang="en-US" sz="2400" b="0" dirty="0"/>
              <a:t> </a:t>
            </a:r>
            <a:r>
              <a:rPr lang="en-US" sz="2400" b="0" dirty="0" smtClean="0"/>
              <a:t>    - Two in year 2:  west coast and northeast coast</a:t>
            </a:r>
          </a:p>
          <a:p>
            <a:pPr marL="342900" indent="-342900">
              <a:buFont typeface="Wingdings" pitchFamily="2" charset="2"/>
              <a:buChar char="§"/>
            </a:pPr>
            <a:r>
              <a:rPr lang="en-US" sz="2400" b="0" dirty="0" smtClean="0"/>
              <a:t>Beginner TA:  referrals, guidance to resources</a:t>
            </a:r>
          </a:p>
          <a:p>
            <a:pPr marL="342900" indent="-342900">
              <a:buFont typeface="Wingdings" pitchFamily="2" charset="2"/>
              <a:buChar char="§"/>
            </a:pPr>
            <a:r>
              <a:rPr lang="en-US" sz="2400" b="0" dirty="0" smtClean="0"/>
              <a:t>Intermediate TA: Beginner + webinars</a:t>
            </a:r>
          </a:p>
          <a:p>
            <a:r>
              <a:rPr lang="en-US" sz="2400" b="0" dirty="0"/>
              <a:t> </a:t>
            </a:r>
            <a:r>
              <a:rPr lang="en-US" sz="2400" b="0" dirty="0" smtClean="0"/>
              <a:t>    - 1</a:t>
            </a:r>
            <a:r>
              <a:rPr lang="en-US" sz="2400" b="0" baseline="30000" dirty="0" smtClean="0"/>
              <a:t>st</a:t>
            </a:r>
            <a:r>
              <a:rPr lang="en-US" sz="2400" b="0" dirty="0" smtClean="0"/>
              <a:t> webinar in December 2012 “Using Documentation to Capture </a:t>
            </a:r>
            <a:r>
              <a:rPr lang="en-US" sz="2400" b="0" dirty="0"/>
              <a:t>Your Gains in Practice Transformation</a:t>
            </a:r>
            <a:r>
              <a:rPr lang="en-US" sz="2400" b="0" dirty="0" smtClean="0"/>
              <a:t>”</a:t>
            </a:r>
          </a:p>
          <a:p>
            <a:pPr marL="342900" indent="-342900">
              <a:buFont typeface="Wingdings" pitchFamily="2" charset="2"/>
              <a:buChar char="§"/>
            </a:pPr>
            <a:r>
              <a:rPr lang="en-US" sz="2400" b="0" dirty="0" smtClean="0"/>
              <a:t>Advanced TA:  Intermediate + regular conference calls and/or site visits (based on nature of request)</a:t>
            </a:r>
            <a:endParaRPr lang="en-US" sz="2400" b="0" dirty="0"/>
          </a:p>
          <a:p>
            <a:endParaRPr lang="en-US" b="0" dirty="0"/>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36486858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371600"/>
          </a:xfrm>
        </p:spPr>
        <p:txBody>
          <a:bodyPr>
            <a:normAutofit/>
          </a:bodyPr>
          <a:lstStyle/>
          <a:p>
            <a:endParaRPr lang="en-US" sz="4800" b="1" dirty="0"/>
          </a:p>
        </p:txBody>
      </p:sp>
      <p:sp>
        <p:nvSpPr>
          <p:cNvPr id="3" name="Content Placeholder 2"/>
          <p:cNvSpPr>
            <a:spLocks noGrp="1"/>
          </p:cNvSpPr>
          <p:nvPr>
            <p:ph idx="1"/>
          </p:nvPr>
        </p:nvSpPr>
        <p:spPr/>
        <p:txBody>
          <a:bodyPr/>
          <a:lstStyle/>
          <a:p>
            <a:pPr algn="ctr"/>
            <a:endParaRPr lang="en-US" sz="4800" dirty="0" smtClean="0"/>
          </a:p>
          <a:p>
            <a:pPr algn="ctr"/>
            <a:r>
              <a:rPr lang="en-US" sz="4800" dirty="0" smtClean="0"/>
              <a:t>Thank </a:t>
            </a:r>
            <a:r>
              <a:rPr lang="en-US" sz="4800" dirty="0"/>
              <a:t>You</a:t>
            </a:r>
          </a:p>
        </p:txBody>
      </p:sp>
      <p:sp>
        <p:nvSpPr>
          <p:cNvPr id="4" name="Footer Placeholder 3"/>
          <p:cNvSpPr>
            <a:spLocks noGrp="1"/>
          </p:cNvSpPr>
          <p:nvPr>
            <p:ph type="ftr" sz="quarter" idx="11"/>
          </p:nvPr>
        </p:nvSpPr>
        <p:spPr/>
        <p:txBody>
          <a:bodyPr/>
          <a:lstStyle/>
          <a:p>
            <a:pPr>
              <a:defRPr/>
            </a:pPr>
            <a:r>
              <a:rPr lang="en-US" dirty="0" smtClean="0"/>
              <a:t>HIV Medical Homes Resource Center</a:t>
            </a:r>
            <a:endParaRPr lang="en-US" dirty="0"/>
          </a:p>
        </p:txBody>
      </p:sp>
    </p:spTree>
    <p:extLst>
      <p:ext uri="{BB962C8B-B14F-4D97-AF65-F5344CB8AC3E}">
        <p14:creationId xmlns:p14="http://schemas.microsoft.com/office/powerpoint/2010/main" xmlns="" val="2772048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56151" cy="1371600"/>
          </a:xfrm>
        </p:spPr>
        <p:txBody>
          <a:bodyPr>
            <a:normAutofit fontScale="90000"/>
          </a:bodyPr>
          <a:lstStyle/>
          <a:p>
            <a:pPr eaLnBrk="1" fontAlgn="auto" hangingPunct="1">
              <a:spcAft>
                <a:spcPts val="0"/>
              </a:spcAft>
              <a:defRPr/>
            </a:pPr>
            <a:r>
              <a:rPr lang="en-US" sz="3200" b="1" spc="-70" dirty="0">
                <a:latin typeface="Gill Sans MT" pitchFamily="34" charset="0"/>
                <a:cs typeface="Arial" pitchFamily="34" charset="0"/>
              </a:rPr>
              <a:t>What is a </a:t>
            </a:r>
            <a:r>
              <a:rPr lang="en-US" sz="3200" b="1" spc="-70" dirty="0" smtClean="0">
                <a:latin typeface="Gill Sans MT" pitchFamily="34" charset="0"/>
                <a:cs typeface="Arial" pitchFamily="34" charset="0"/>
              </a:rPr>
              <a:t>Patient-Centered Medical/Health Home (PCMH)?</a:t>
            </a:r>
            <a:r>
              <a:rPr lang="en-US" sz="3200" b="1" spc="-70" dirty="0">
                <a:latin typeface="Gill Sans MT" pitchFamily="34" charset="0"/>
                <a:cs typeface="Arial" pitchFamily="34" charset="0"/>
              </a:rPr>
              <a:t/>
            </a:r>
            <a:br>
              <a:rPr lang="en-US" sz="3200" b="1" spc="-70" dirty="0">
                <a:latin typeface="Gill Sans MT" pitchFamily="34" charset="0"/>
                <a:cs typeface="Arial" pitchFamily="34" charset="0"/>
              </a:rPr>
            </a:br>
            <a:r>
              <a:rPr lang="en-US" sz="2800" b="1" i="1" dirty="0">
                <a:latin typeface="Gill Sans MT" pitchFamily="34" charset="0"/>
                <a:cs typeface="Arial" pitchFamily="34" charset="0"/>
              </a:rPr>
              <a:t>A model for delivering primary care</a:t>
            </a:r>
            <a:endParaRPr lang="en-US" sz="3200" b="1" dirty="0">
              <a:latin typeface="Gill Sans MT" pitchFamily="34" charset="0"/>
              <a:cs typeface="Arial" pitchFamily="34" charset="0"/>
            </a:endParaRPr>
          </a:p>
        </p:txBody>
      </p:sp>
      <p:sp>
        <p:nvSpPr>
          <p:cNvPr id="3" name="Content Placeholder 2"/>
          <p:cNvSpPr>
            <a:spLocks noGrp="1"/>
          </p:cNvSpPr>
          <p:nvPr>
            <p:ph idx="1"/>
          </p:nvPr>
        </p:nvSpPr>
        <p:spPr/>
        <p:txBody>
          <a:bodyPr rtlCol="0">
            <a:normAutofit lnSpcReduction="10000"/>
          </a:bodyPr>
          <a:lstStyle/>
          <a:p>
            <a:pPr marL="457200" indent="-457200" eaLnBrk="1" fontAlgn="auto" hangingPunct="1">
              <a:buFont typeface="Wingdings" charset="2"/>
              <a:buChar char="§"/>
              <a:defRPr/>
            </a:pPr>
            <a:r>
              <a:rPr lang="en-US" sz="2800" b="0" dirty="0" smtClean="0">
                <a:latin typeface="Gill Sans MT" pitchFamily="34" charset="0"/>
                <a:cs typeface="Arial" charset="0"/>
              </a:rPr>
              <a:t>Personal primary care provider (PCP)</a:t>
            </a:r>
          </a:p>
          <a:p>
            <a:pPr marL="457200" indent="-457200" eaLnBrk="1" fontAlgn="auto" hangingPunct="1">
              <a:buFont typeface="Wingdings" charset="2"/>
              <a:buChar char="§"/>
              <a:defRPr/>
            </a:pPr>
            <a:r>
              <a:rPr lang="en-US" sz="2800" b="0" dirty="0" smtClean="0">
                <a:latin typeface="Gill Sans MT" pitchFamily="34" charset="0"/>
                <a:cs typeface="Arial" charset="0"/>
              </a:rPr>
              <a:t>PCP directed medical practice</a:t>
            </a:r>
          </a:p>
          <a:p>
            <a:pPr marL="457200" indent="-457200" eaLnBrk="1" fontAlgn="auto" hangingPunct="1">
              <a:buFont typeface="Wingdings" charset="2"/>
              <a:buChar char="§"/>
              <a:defRPr/>
            </a:pPr>
            <a:r>
              <a:rPr lang="en-US" sz="2800" b="0" dirty="0" smtClean="0">
                <a:latin typeface="Gill Sans MT" pitchFamily="34" charset="0"/>
                <a:cs typeface="Arial" charset="0"/>
              </a:rPr>
              <a:t>Whole person orientation</a:t>
            </a:r>
          </a:p>
          <a:p>
            <a:pPr marL="457200" indent="-457200" eaLnBrk="1" fontAlgn="auto" hangingPunct="1">
              <a:buFont typeface="Wingdings" charset="2"/>
              <a:buChar char="§"/>
              <a:defRPr/>
            </a:pPr>
            <a:r>
              <a:rPr lang="en-US" sz="2800" b="0" dirty="0" smtClean="0">
                <a:latin typeface="Gill Sans MT" pitchFamily="34" charset="0"/>
                <a:cs typeface="Arial" charset="0"/>
              </a:rPr>
              <a:t>Care coordinated and/or integrated</a:t>
            </a:r>
          </a:p>
          <a:p>
            <a:pPr marL="457200" indent="-457200" eaLnBrk="1" fontAlgn="auto" hangingPunct="1">
              <a:buFont typeface="Wingdings" charset="2"/>
              <a:buChar char="§"/>
              <a:defRPr/>
            </a:pPr>
            <a:r>
              <a:rPr lang="en-US" sz="2800" b="0" dirty="0" smtClean="0">
                <a:latin typeface="Gill Sans MT" pitchFamily="34" charset="0"/>
                <a:cs typeface="Arial" charset="0"/>
              </a:rPr>
              <a:t>Hallmarks: quality and safety</a:t>
            </a:r>
          </a:p>
          <a:p>
            <a:pPr marL="914400" lvl="1" indent="-457200" eaLnBrk="1" fontAlgn="auto" hangingPunct="1">
              <a:buFont typeface="Wingdings" charset="2"/>
              <a:buChar char="§"/>
              <a:defRPr/>
            </a:pPr>
            <a:r>
              <a:rPr lang="en-US" sz="2800" dirty="0" smtClean="0">
                <a:latin typeface="Gill Sans MT" pitchFamily="34" charset="0"/>
                <a:cs typeface="Arial" charset="0"/>
              </a:rPr>
              <a:t>Optimal outcomes / care planning process</a:t>
            </a:r>
          </a:p>
          <a:p>
            <a:pPr marL="914400" lvl="1" indent="-457200" eaLnBrk="1" fontAlgn="auto" hangingPunct="1">
              <a:buFont typeface="Wingdings" charset="2"/>
              <a:buChar char="§"/>
              <a:defRPr/>
            </a:pPr>
            <a:r>
              <a:rPr lang="en-US" sz="2800" b="0" dirty="0" smtClean="0">
                <a:latin typeface="Gill Sans MT" pitchFamily="34" charset="0"/>
                <a:cs typeface="Arial" charset="0"/>
              </a:rPr>
              <a:t>Evidence-based / standards of care</a:t>
            </a:r>
          </a:p>
          <a:p>
            <a:pPr marL="914400" lvl="1" indent="-457200" eaLnBrk="1" fontAlgn="auto" hangingPunct="1">
              <a:buFont typeface="Wingdings" charset="2"/>
              <a:buChar char="§"/>
              <a:defRPr/>
            </a:pPr>
            <a:r>
              <a:rPr lang="en-US" sz="2800" dirty="0" smtClean="0">
                <a:latin typeface="Gill Sans MT" pitchFamily="34" charset="0"/>
                <a:cs typeface="Arial" charset="0"/>
              </a:rPr>
              <a:t>Accountability for CQI</a:t>
            </a:r>
            <a:endParaRPr lang="en-US" sz="2800" b="0" dirty="0" smtClean="0">
              <a:latin typeface="Gill Sans MT" pitchFamily="34" charset="0"/>
              <a:cs typeface="Arial" charset="0"/>
            </a:endParaRPr>
          </a:p>
          <a:p>
            <a:pPr marL="457200" indent="-457200" eaLnBrk="1" fontAlgn="auto" hangingPunct="1">
              <a:buFont typeface="Wingdings" charset="2"/>
              <a:buChar char="§"/>
              <a:defRPr/>
            </a:pPr>
            <a:endParaRPr lang="en-US" dirty="0">
              <a:latin typeface="Gill Sans MT" pitchFamily="34" charset="0"/>
            </a:endParaRPr>
          </a:p>
        </p:txBody>
      </p:sp>
      <p:sp>
        <p:nvSpPr>
          <p:cNvPr id="5325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HIV Medical Homes Resource Center</a:t>
            </a:r>
          </a:p>
        </p:txBody>
      </p:sp>
    </p:spTree>
    <p:extLst>
      <p:ext uri="{BB962C8B-B14F-4D97-AF65-F5344CB8AC3E}">
        <p14:creationId xmlns:p14="http://schemas.microsoft.com/office/powerpoint/2010/main" xmlns="" val="13877029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56151" cy="1371600"/>
          </a:xfrm>
        </p:spPr>
        <p:txBody>
          <a:bodyPr>
            <a:normAutofit/>
          </a:bodyPr>
          <a:lstStyle/>
          <a:p>
            <a:pPr eaLnBrk="1" fontAlgn="auto" hangingPunct="1">
              <a:spcAft>
                <a:spcPts val="0"/>
              </a:spcAft>
              <a:defRPr/>
            </a:pPr>
            <a:r>
              <a:rPr lang="en-US" sz="3200" dirty="0"/>
              <a:t>Patient Centered Medical Home</a:t>
            </a:r>
            <a:br>
              <a:rPr lang="en-US" sz="3200" dirty="0"/>
            </a:br>
            <a:endParaRPr lang="en-US" sz="3200" b="1" dirty="0">
              <a:latin typeface="Gill Sans MT" pitchFamily="34" charset="0"/>
              <a:cs typeface="Arial" pitchFamily="34" charset="0"/>
            </a:endParaRPr>
          </a:p>
        </p:txBody>
      </p:sp>
      <p:sp>
        <p:nvSpPr>
          <p:cNvPr id="3" name="Content Placeholder 2"/>
          <p:cNvSpPr>
            <a:spLocks noGrp="1"/>
          </p:cNvSpPr>
          <p:nvPr>
            <p:ph idx="1"/>
          </p:nvPr>
        </p:nvSpPr>
        <p:spPr>
          <a:xfrm>
            <a:off x="457200" y="1297858"/>
            <a:ext cx="7620000" cy="4828305"/>
          </a:xfrm>
        </p:spPr>
        <p:txBody>
          <a:bodyPr rtlCol="0">
            <a:normAutofit/>
          </a:bodyPr>
          <a:lstStyle/>
          <a:p>
            <a:r>
              <a:rPr lang="en-US" sz="2800" dirty="0" smtClean="0"/>
              <a:t>“</a:t>
            </a:r>
            <a:r>
              <a:rPr lang="en-US" sz="2800" dirty="0"/>
              <a:t>A blending of </a:t>
            </a:r>
            <a:r>
              <a:rPr lang="en-US" sz="2800" dirty="0" smtClean="0"/>
              <a:t>aspirations And evidence </a:t>
            </a:r>
            <a:r>
              <a:rPr lang="en-US" sz="2800" dirty="0"/>
              <a:t>based building blocks”</a:t>
            </a:r>
          </a:p>
          <a:p>
            <a:r>
              <a:rPr lang="en-US" sz="2800" dirty="0"/>
              <a:t>“Whatever works in improving patient centered primary care”</a:t>
            </a:r>
          </a:p>
          <a:p>
            <a:pPr algn="ctr"/>
            <a:r>
              <a:rPr lang="en-US" sz="2800" dirty="0"/>
              <a:t>A JOURNEY TO </a:t>
            </a:r>
            <a:r>
              <a:rPr lang="en-US" sz="2800" dirty="0" smtClean="0"/>
              <a:t>TRANSFORMING</a:t>
            </a:r>
            <a:endParaRPr lang="en-US" sz="2800" dirty="0"/>
          </a:p>
          <a:p>
            <a:pPr algn="ctr"/>
            <a:r>
              <a:rPr lang="en-US" sz="2800" dirty="0"/>
              <a:t>PRIMARY </a:t>
            </a:r>
            <a:r>
              <a:rPr lang="en-US" sz="2800" dirty="0" smtClean="0"/>
              <a:t>CARE — </a:t>
            </a:r>
            <a:r>
              <a:rPr lang="en-US" sz="2800" dirty="0"/>
              <a:t>NOT A </a:t>
            </a:r>
            <a:r>
              <a:rPr lang="en-US" sz="2800" dirty="0" smtClean="0"/>
              <a:t>KNOWN DESTINATION</a:t>
            </a:r>
          </a:p>
          <a:p>
            <a:pPr algn="ctr"/>
            <a:r>
              <a:rPr lang="en-US" b="0" dirty="0" smtClean="0"/>
              <a:t>(Pawlson, G., 2011)</a:t>
            </a:r>
            <a:endParaRPr lang="en-US" b="0" dirty="0"/>
          </a:p>
        </p:txBody>
      </p:sp>
      <p:sp>
        <p:nvSpPr>
          <p:cNvPr id="5325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HIV Medical Homes Resource Center</a:t>
            </a:r>
          </a:p>
        </p:txBody>
      </p:sp>
    </p:spTree>
    <p:extLst>
      <p:ext uri="{BB962C8B-B14F-4D97-AF65-F5344CB8AC3E}">
        <p14:creationId xmlns:p14="http://schemas.microsoft.com/office/powerpoint/2010/main" xmlns="" val="15351457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52400"/>
            <a:ext cx="8556151" cy="1371600"/>
          </a:xfrm>
        </p:spPr>
        <p:txBody>
          <a:bodyPr>
            <a:normAutofit/>
          </a:bodyPr>
          <a:lstStyle/>
          <a:p>
            <a:pPr eaLnBrk="1" fontAlgn="auto" hangingPunct="1">
              <a:spcAft>
                <a:spcPts val="0"/>
              </a:spcAft>
              <a:defRPr/>
            </a:pPr>
            <a:r>
              <a:rPr lang="en-US" sz="3200" b="1" spc="-70" dirty="0" smtClean="0">
                <a:latin typeface="Gill Sans MT" pitchFamily="34" charset="0"/>
                <a:cs typeface="Arial" pitchFamily="34" charset="0"/>
              </a:rPr>
              <a:t>History of the PCMH</a:t>
            </a:r>
            <a:r>
              <a:rPr lang="en-US" sz="3200" b="1" spc="-70" dirty="0">
                <a:latin typeface="Gill Sans MT" pitchFamily="34" charset="0"/>
                <a:cs typeface="Arial" pitchFamily="34" charset="0"/>
              </a:rPr>
              <a:t/>
            </a:r>
            <a:br>
              <a:rPr lang="en-US" sz="3200" b="1" spc="-70" dirty="0">
                <a:latin typeface="Gill Sans MT" pitchFamily="34" charset="0"/>
                <a:cs typeface="Arial" pitchFamily="34" charset="0"/>
              </a:rPr>
            </a:br>
            <a:endParaRPr lang="en-US" sz="3200" b="1" dirty="0">
              <a:latin typeface="Gill Sans MT" pitchFamily="34" charset="0"/>
              <a:cs typeface="Arial" pitchFamily="34" charset="0"/>
            </a:endParaRPr>
          </a:p>
        </p:txBody>
      </p:sp>
      <p:sp>
        <p:nvSpPr>
          <p:cNvPr id="3" name="Content Placeholder 2"/>
          <p:cNvSpPr>
            <a:spLocks noGrp="1"/>
          </p:cNvSpPr>
          <p:nvPr>
            <p:ph idx="1"/>
          </p:nvPr>
        </p:nvSpPr>
        <p:spPr>
          <a:xfrm>
            <a:off x="457200" y="1297858"/>
            <a:ext cx="7620000" cy="4828305"/>
          </a:xfrm>
        </p:spPr>
        <p:txBody>
          <a:bodyPr rtlCol="0">
            <a:normAutofit/>
          </a:bodyPr>
          <a:lstStyle/>
          <a:p>
            <a:pPr marL="457200" indent="-457200" eaLnBrk="1" fontAlgn="auto" hangingPunct="1">
              <a:buFont typeface="Wingdings" charset="2"/>
              <a:buChar char="§"/>
              <a:defRPr/>
            </a:pPr>
            <a:r>
              <a:rPr lang="en-US" sz="2800" b="0" dirty="0" smtClean="0">
                <a:latin typeface="Gill Sans MT" pitchFamily="34" charset="0"/>
                <a:cs typeface="Arial" charset="0"/>
              </a:rPr>
              <a:t>Originated in the care of children with special health needs—American Academy of Pediatrics (AAP)1967</a:t>
            </a:r>
          </a:p>
          <a:p>
            <a:pPr marL="457200" indent="-457200" eaLnBrk="1" fontAlgn="auto" hangingPunct="1">
              <a:buFont typeface="Wingdings" charset="2"/>
              <a:buChar char="§"/>
              <a:defRPr/>
            </a:pPr>
            <a:r>
              <a:rPr lang="en-US" sz="2800" b="0" dirty="0" smtClean="0">
                <a:latin typeface="Gill Sans MT" pitchFamily="34" charset="0"/>
                <a:cs typeface="Arial" charset="0"/>
              </a:rPr>
              <a:t>March 2007 Joint Principals of the PCMH:  AAP, American Academy of Family Physicians (AAFP), American College of Physicians (ACP), American Osteopathic Association (AOA)</a:t>
            </a:r>
          </a:p>
          <a:p>
            <a:pPr marL="457200" indent="-457200" eaLnBrk="1" fontAlgn="auto" hangingPunct="1">
              <a:buFont typeface="Wingdings" charset="2"/>
              <a:buChar char="§"/>
              <a:defRPr/>
            </a:pPr>
            <a:r>
              <a:rPr lang="en-US" sz="2800" b="0" dirty="0" smtClean="0">
                <a:latin typeface="Gill Sans MT" pitchFamily="34" charset="0"/>
                <a:cs typeface="Arial" charset="0"/>
              </a:rPr>
              <a:t>Has become the model of care supported by ACOs under the Patient Protection and Affordable Care Act (PPACA)</a:t>
            </a:r>
            <a:endParaRPr lang="en-US" dirty="0">
              <a:latin typeface="Gill Sans MT" pitchFamily="34" charset="0"/>
            </a:endParaRPr>
          </a:p>
        </p:txBody>
      </p:sp>
      <p:sp>
        <p:nvSpPr>
          <p:cNvPr id="53251"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dirty="0"/>
              <a:t>HIV Medical Homes Resource Center</a:t>
            </a:r>
          </a:p>
        </p:txBody>
      </p:sp>
    </p:spTree>
    <p:extLst>
      <p:ext uri="{BB962C8B-B14F-4D97-AF65-F5344CB8AC3E}">
        <p14:creationId xmlns:p14="http://schemas.microsoft.com/office/powerpoint/2010/main" xmlns="" val="13877029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5.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6.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7.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IV_MHRC_Power_Point_Templat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2.xml><?xml version="1.0" encoding="utf-8"?>
<a:themeOverride xmlns:a="http://schemas.openxmlformats.org/drawingml/2006/main">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3.xml><?xml version="1.0" encoding="utf-8"?>
<a:themeOverride xmlns:a="http://schemas.openxmlformats.org/drawingml/2006/main">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4.xml><?xml version="1.0" encoding="utf-8"?>
<a:themeOverride xmlns:a="http://schemas.openxmlformats.org/drawingml/2006/main">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5.xml><?xml version="1.0" encoding="utf-8"?>
<a:themeOverride xmlns:a="http://schemas.openxmlformats.org/drawingml/2006/main">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6.xml><?xml version="1.0" encoding="utf-8"?>
<a:themeOverride xmlns:a="http://schemas.openxmlformats.org/drawingml/2006/main">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ppt/theme/themeOverride7.xml><?xml version="1.0" encoding="utf-8"?>
<a:themeOverride xmlns:a="http://schemas.openxmlformats.org/drawingml/2006/main">
  <a:clrScheme name="Custom 24">
    <a:dk1>
      <a:sysClr val="windowText" lastClr="000000"/>
    </a:dk1>
    <a:lt1>
      <a:sysClr val="window" lastClr="FFFFFF"/>
    </a:lt1>
    <a:dk2>
      <a:srgbClr val="073E87"/>
    </a:dk2>
    <a:lt2>
      <a:srgbClr val="C6E7FC"/>
    </a:lt2>
    <a:accent1>
      <a:srgbClr val="005CA7"/>
    </a:accent1>
    <a:accent2>
      <a:srgbClr val="AA0010"/>
    </a:accent2>
    <a:accent3>
      <a:srgbClr val="F4B535"/>
    </a:accent3>
    <a:accent4>
      <a:srgbClr val="D1490A"/>
    </a:accent4>
    <a:accent5>
      <a:srgbClr val="78AC3C"/>
    </a:accent5>
    <a:accent6>
      <a:srgbClr val="7E0910"/>
    </a:accent6>
    <a:hlink>
      <a:srgbClr val="EC5C6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Override>
</file>

<file path=docProps/app.xml><?xml version="1.0" encoding="utf-8"?>
<Properties xmlns="http://schemas.openxmlformats.org/officeDocument/2006/extended-properties" xmlns:vt="http://schemas.openxmlformats.org/officeDocument/2006/docPropsVTypes">
  <Template>HIV-MHRC_Template1.thmx</Template>
  <TotalTime>3170</TotalTime>
  <Words>4804</Words>
  <Application>Microsoft Office PowerPoint</Application>
  <PresentationFormat>On-screen Show (4:3)</PresentationFormat>
  <Paragraphs>653</Paragraphs>
  <Slides>69</Slides>
  <Notes>69</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69</vt:i4>
      </vt:variant>
    </vt:vector>
  </HeadingPairs>
  <TitlesOfParts>
    <vt:vector size="71" baseType="lpstr">
      <vt:lpstr>HIV_MHRC_Power_Point_Template</vt:lpstr>
      <vt:lpstr>Document</vt:lpstr>
      <vt:lpstr> The Patient Centered Medical Home (PCMH) Guidance:  A Model of Care Delivery for People Living with HIV  Andrea Norberg, MS, RN Executive Director François Xavier Bagnoud Center Co-Principal Investigator HIV-Medical Homes Resource  Center (HIV-MHRC) Denise Anderson-Carr, MPH, RD  Program Manager, HIV-MHRC </vt:lpstr>
      <vt:lpstr>Disclosures</vt:lpstr>
      <vt:lpstr>Disclosures</vt:lpstr>
      <vt:lpstr>Learning Objectives</vt:lpstr>
      <vt:lpstr>Patient-Centered Medical Home Institute Ryan White All Grantees Meeting 2012</vt:lpstr>
      <vt:lpstr>If you would like to receive continuing education credit for this activity, please visit:  http://www.pesgce.com/RyanWhite2012 </vt:lpstr>
      <vt:lpstr>What is a Patient-Centered Medical/Health Home (PCMH)? A model for delivering primary care</vt:lpstr>
      <vt:lpstr>Patient Centered Medical Home </vt:lpstr>
      <vt:lpstr>History of the PCMH </vt:lpstr>
      <vt:lpstr>   Primary care challenges that  PCMH might help solve: </vt:lpstr>
      <vt:lpstr> Other Driving Forces:</vt:lpstr>
      <vt:lpstr>Driving Forces (continued)</vt:lpstr>
      <vt:lpstr>Slide 13</vt:lpstr>
      <vt:lpstr>The Value of Primary Care: (Just As True for Patients with HIV Infection)</vt:lpstr>
      <vt:lpstr>Abundant research evidence indicates that health systems and regions with a strong foundation of primary care have:</vt:lpstr>
      <vt:lpstr>Patient Attitudes Towards Primary Care Physicians </vt:lpstr>
      <vt:lpstr>Slide 17</vt:lpstr>
      <vt:lpstr>Affordable Care Act: Measures to Revitalize Primary Care</vt:lpstr>
      <vt:lpstr>PCMH Development, Recognition and Certification</vt:lpstr>
      <vt:lpstr>Slide 20</vt:lpstr>
      <vt:lpstr>What NCQA PCMH Recognition is NOT </vt:lpstr>
      <vt:lpstr>Slide 22</vt:lpstr>
      <vt:lpstr> Benefits of Certification </vt:lpstr>
      <vt:lpstr>The Medical Home in Ryan White HIV Programs:  what positions these programs for success? </vt:lpstr>
      <vt:lpstr>Slide 25</vt:lpstr>
      <vt:lpstr>Primary Care Approaches for Patients With HIV</vt:lpstr>
      <vt:lpstr>Building Blocks of high performing primary care practices:</vt:lpstr>
      <vt:lpstr>Change Concepts for the PCMH</vt:lpstr>
      <vt:lpstr>Engaged Leadership</vt:lpstr>
      <vt:lpstr>Empanelment</vt:lpstr>
      <vt:lpstr>Continuous and Team-based Healing Relationships</vt:lpstr>
      <vt:lpstr>Team-based care</vt:lpstr>
      <vt:lpstr>Organized, Evidence-Based Care</vt:lpstr>
      <vt:lpstr>Patient-Centered Interactions</vt:lpstr>
      <vt:lpstr>Enhanced Access</vt:lpstr>
      <vt:lpstr>Care Coordination</vt:lpstr>
      <vt:lpstr>Evidence on Value of  New Primary Care Models:  Case Study of Group Health Cooperative of Puget Sound</vt:lpstr>
      <vt:lpstr>Group Health PCMH Pilot: Controlled Evaluation 12 Month Outcomes</vt:lpstr>
      <vt:lpstr>Group Health PCMH Pilot: Effect on Clinic Staff</vt:lpstr>
      <vt:lpstr>The HIV-Medical Homes Resource Center (HIV-MHRC)</vt:lpstr>
      <vt:lpstr>Slide 41</vt:lpstr>
      <vt:lpstr>The Center for Excellence in Primary Care in HIV (CEPC), Department of Family and Community Medicine, University of California at San Francisco</vt:lpstr>
      <vt:lpstr>HIV-MHRC Personnel</vt:lpstr>
      <vt:lpstr>HIV-MHRC Needs Assessment</vt:lpstr>
      <vt:lpstr>Slide 45</vt:lpstr>
      <vt:lpstr>Slide 46</vt:lpstr>
      <vt:lpstr>Slide 47</vt:lpstr>
      <vt:lpstr>Multidisciplinary Healthcare Team</vt:lpstr>
      <vt:lpstr>Slide 49</vt:lpstr>
      <vt:lpstr>Practice Characteristics that Support the PCMH Model of Care</vt:lpstr>
      <vt:lpstr>Slide 51</vt:lpstr>
      <vt:lpstr>Slide 52</vt:lpstr>
      <vt:lpstr>Slide 53</vt:lpstr>
      <vt:lpstr>Slide 54</vt:lpstr>
      <vt:lpstr>Slide 55</vt:lpstr>
      <vt:lpstr>Slide 56</vt:lpstr>
      <vt:lpstr>Slide 57</vt:lpstr>
      <vt:lpstr>Slide 58</vt:lpstr>
      <vt:lpstr>Slide 59</vt:lpstr>
      <vt:lpstr>Strategic Planning Workshops for Ryan White Agencies</vt:lpstr>
      <vt:lpstr>Regional Strategic Planning Workshops Selection of Participants</vt:lpstr>
      <vt:lpstr>Principles Underlying the Workshop Format</vt:lpstr>
      <vt:lpstr>Regional Strategic Planning Workshop: Approaches</vt:lpstr>
      <vt:lpstr>Agenda for the Strategic Planning Workshops: Day 1</vt:lpstr>
      <vt:lpstr>Agenda for the Strategic Planning Workshops: Day 2</vt:lpstr>
      <vt:lpstr>Agenda for the Strategic Planning Workshops: Day 2</vt:lpstr>
      <vt:lpstr>Resource Repository http://www.careacttarget.org/mhrc </vt:lpstr>
      <vt:lpstr>On-Going Technical Assistance (TA)</vt:lpstr>
      <vt:lpstr>Slide 69</vt:lpstr>
    </vt:vector>
  </TitlesOfParts>
  <Company>U.M.D.N.J.</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Medical Homes Resource Center Andrea Norberg, MS, RN Co-Principal Investigator</dc:title>
  <dc:creator>UmdNJ</dc:creator>
  <cp:lastModifiedBy>dhunter</cp:lastModifiedBy>
  <cp:revision>313</cp:revision>
  <cp:lastPrinted>2012-10-11T20:22:27Z</cp:lastPrinted>
  <dcterms:created xsi:type="dcterms:W3CDTF">2012-01-19T15:32:10Z</dcterms:created>
  <dcterms:modified xsi:type="dcterms:W3CDTF">2012-11-19T20:10:33Z</dcterms:modified>
</cp:coreProperties>
</file>