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7" r:id="rId2"/>
    <p:sldMasterId id="2147483720" r:id="rId3"/>
    <p:sldMasterId id="2147483732" r:id="rId4"/>
    <p:sldMasterId id="2147483757" r:id="rId5"/>
    <p:sldMasterId id="2147483781" r:id="rId6"/>
    <p:sldMasterId id="2147484084" r:id="rId7"/>
    <p:sldMasterId id="2147484096" r:id="rId8"/>
  </p:sldMasterIdLst>
  <p:notesMasterIdLst>
    <p:notesMasterId r:id="rId99"/>
  </p:notesMasterIdLst>
  <p:handoutMasterIdLst>
    <p:handoutMasterId r:id="rId100"/>
  </p:handoutMasterIdLst>
  <p:sldIdLst>
    <p:sldId id="630" r:id="rId9"/>
    <p:sldId id="755" r:id="rId10"/>
    <p:sldId id="806" r:id="rId11"/>
    <p:sldId id="807" r:id="rId12"/>
    <p:sldId id="808" r:id="rId13"/>
    <p:sldId id="810" r:id="rId14"/>
    <p:sldId id="751" r:id="rId15"/>
    <p:sldId id="753" r:id="rId16"/>
    <p:sldId id="752" r:id="rId17"/>
    <p:sldId id="636" r:id="rId18"/>
    <p:sldId id="767" r:id="rId19"/>
    <p:sldId id="766" r:id="rId20"/>
    <p:sldId id="633" r:id="rId21"/>
    <p:sldId id="635" r:id="rId22"/>
    <p:sldId id="638" r:id="rId23"/>
    <p:sldId id="641" r:id="rId24"/>
    <p:sldId id="551" r:id="rId25"/>
    <p:sldId id="642" r:id="rId26"/>
    <p:sldId id="644" r:id="rId27"/>
    <p:sldId id="640" r:id="rId28"/>
    <p:sldId id="645" r:id="rId29"/>
    <p:sldId id="663" r:id="rId30"/>
    <p:sldId id="784" r:id="rId31"/>
    <p:sldId id="785" r:id="rId32"/>
    <p:sldId id="798" r:id="rId33"/>
    <p:sldId id="577" r:id="rId34"/>
    <p:sldId id="799" r:id="rId35"/>
    <p:sldId id="804" r:id="rId36"/>
    <p:sldId id="801" r:id="rId37"/>
    <p:sldId id="802" r:id="rId38"/>
    <p:sldId id="803" r:id="rId39"/>
    <p:sldId id="790" r:id="rId40"/>
    <p:sldId id="795" r:id="rId41"/>
    <p:sldId id="800" r:id="rId42"/>
    <p:sldId id="805" r:id="rId43"/>
    <p:sldId id="797" r:id="rId44"/>
    <p:sldId id="647" r:id="rId45"/>
    <p:sldId id="649" r:id="rId46"/>
    <p:sldId id="653" r:id="rId47"/>
    <p:sldId id="623" r:id="rId48"/>
    <p:sldId id="624" r:id="rId49"/>
    <p:sldId id="655" r:id="rId50"/>
    <p:sldId id="654" r:id="rId51"/>
    <p:sldId id="658" r:id="rId52"/>
    <p:sldId id="651" r:id="rId53"/>
    <p:sldId id="666" r:id="rId54"/>
    <p:sldId id="733" r:id="rId55"/>
    <p:sldId id="734" r:id="rId56"/>
    <p:sldId id="735" r:id="rId57"/>
    <p:sldId id="736" r:id="rId58"/>
    <p:sldId id="737" r:id="rId59"/>
    <p:sldId id="738" r:id="rId60"/>
    <p:sldId id="739" r:id="rId61"/>
    <p:sldId id="740" r:id="rId62"/>
    <p:sldId id="741" r:id="rId63"/>
    <p:sldId id="742" r:id="rId64"/>
    <p:sldId id="743" r:id="rId65"/>
    <p:sldId id="744" r:id="rId66"/>
    <p:sldId id="745" r:id="rId67"/>
    <p:sldId id="746" r:id="rId68"/>
    <p:sldId id="747" r:id="rId69"/>
    <p:sldId id="748" r:id="rId70"/>
    <p:sldId id="749" r:id="rId71"/>
    <p:sldId id="703" r:id="rId72"/>
    <p:sldId id="707" r:id="rId73"/>
    <p:sldId id="708" r:id="rId74"/>
    <p:sldId id="731" r:id="rId75"/>
    <p:sldId id="705" r:id="rId76"/>
    <p:sldId id="706" r:id="rId77"/>
    <p:sldId id="711" r:id="rId78"/>
    <p:sldId id="712" r:id="rId79"/>
    <p:sldId id="716" r:id="rId80"/>
    <p:sldId id="717" r:id="rId81"/>
    <p:sldId id="718" r:id="rId82"/>
    <p:sldId id="720" r:id="rId83"/>
    <p:sldId id="723" r:id="rId84"/>
    <p:sldId id="725" r:id="rId85"/>
    <p:sldId id="726" r:id="rId86"/>
    <p:sldId id="727" r:id="rId87"/>
    <p:sldId id="728" r:id="rId88"/>
    <p:sldId id="786" r:id="rId89"/>
    <p:sldId id="730" r:id="rId90"/>
    <p:sldId id="758" r:id="rId91"/>
    <p:sldId id="756" r:id="rId92"/>
    <p:sldId id="787" r:id="rId93"/>
    <p:sldId id="757" r:id="rId94"/>
    <p:sldId id="760" r:id="rId95"/>
    <p:sldId id="761" r:id="rId96"/>
    <p:sldId id="762" r:id="rId97"/>
    <p:sldId id="782" r:id="rId9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13133B"/>
    <a:srgbClr val="2D3839"/>
    <a:srgbClr val="54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4" autoAdjust="0"/>
    <p:restoredTop sz="93835" autoAdjust="0"/>
  </p:normalViewPr>
  <p:slideViewPr>
    <p:cSldViewPr>
      <p:cViewPr>
        <p:scale>
          <a:sx n="94" d="100"/>
          <a:sy n="94" d="100"/>
        </p:scale>
        <p:origin x="-6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rde-dc\documents\Enterprise_Engineering\Clients\Paterson\Projects\RyanWhite\presentations\HRSA-Workshops-2010\Workshops\1-P-TAS%20&amp;%20MN\Calc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Total Surveys Collected</a:t>
            </a:r>
            <a:endParaRPr lang="en-US" dirty="0"/>
          </a:p>
        </c:rich>
      </c:tx>
      <c:overlay val="0"/>
    </c:title>
    <c:autoTitleDeleted val="0"/>
    <c:plotArea>
      <c:layout/>
      <c:barChart>
        <c:barDir val="bar"/>
        <c:grouping val="clustered"/>
        <c:varyColors val="0"/>
        <c:ser>
          <c:idx val="0"/>
          <c:order val="0"/>
          <c:tx>
            <c:strRef>
              <c:f>Sheet1!$J$6</c:f>
              <c:strCache>
                <c:ptCount val="1"/>
                <c:pt idx="0">
                  <c:v>Total Surveys Collected</c:v>
                </c:pt>
              </c:strCache>
            </c:strRef>
          </c:tx>
          <c:spPr>
            <a:solidFill>
              <a:schemeClr val="accent2">
                <a:lumMod val="75000"/>
              </a:schemeClr>
            </a:solidFill>
          </c:spPr>
          <c:invertIfNegative val="0"/>
          <c:cat>
            <c:strRef>
              <c:f>Sheet1!$I$7:$I$8</c:f>
              <c:strCache>
                <c:ptCount val="2"/>
                <c:pt idx="0">
                  <c:v>Paper</c:v>
                </c:pt>
                <c:pt idx="1">
                  <c:v>Web</c:v>
                </c:pt>
              </c:strCache>
            </c:strRef>
          </c:cat>
          <c:val>
            <c:numRef>
              <c:f>Sheet1!$J$7:$J$8</c:f>
              <c:numCache>
                <c:formatCode>_(* #,##0_);_(* \(#,##0\);_(* "-"??_);_(@_)</c:formatCode>
                <c:ptCount val="2"/>
                <c:pt idx="0">
                  <c:v>242</c:v>
                </c:pt>
                <c:pt idx="1">
                  <c:v>421</c:v>
                </c:pt>
              </c:numCache>
            </c:numRef>
          </c:val>
        </c:ser>
        <c:dLbls>
          <c:showLegendKey val="0"/>
          <c:showVal val="0"/>
          <c:showCatName val="0"/>
          <c:showSerName val="0"/>
          <c:showPercent val="0"/>
          <c:showBubbleSize val="0"/>
        </c:dLbls>
        <c:gapWidth val="150"/>
        <c:axId val="175398912"/>
        <c:axId val="175400448"/>
      </c:barChart>
      <c:catAx>
        <c:axId val="175398912"/>
        <c:scaling>
          <c:orientation val="minMax"/>
        </c:scaling>
        <c:delete val="0"/>
        <c:axPos val="l"/>
        <c:majorTickMark val="out"/>
        <c:minorTickMark val="none"/>
        <c:tickLblPos val="nextTo"/>
        <c:crossAx val="175400448"/>
        <c:crosses val="autoZero"/>
        <c:auto val="1"/>
        <c:lblAlgn val="ctr"/>
        <c:lblOffset val="100"/>
        <c:noMultiLvlLbl val="0"/>
      </c:catAx>
      <c:valAx>
        <c:axId val="175400448"/>
        <c:scaling>
          <c:orientation val="minMax"/>
        </c:scaling>
        <c:delete val="0"/>
        <c:axPos val="b"/>
        <c:majorGridlines/>
        <c:numFmt formatCode="_(* #,##0_);_(* \(#,##0\);_(* &quot;-&quot;??_);_(@_)" sourceLinked="1"/>
        <c:majorTickMark val="out"/>
        <c:minorTickMark val="none"/>
        <c:tickLblPos val="nextTo"/>
        <c:crossAx val="175398912"/>
        <c:crosses val="autoZero"/>
        <c:crossBetween val="between"/>
      </c:valAx>
    </c:plotArea>
    <c:plotVisOnly val="1"/>
    <c:dispBlanksAs val="gap"/>
    <c:showDLblsOverMax val="0"/>
  </c:chart>
  <c:spPr>
    <a:solidFill>
      <a:srgbClr val="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Sheet1!$J$1</c:f>
              <c:strCache>
                <c:ptCount val="1"/>
                <c:pt idx="0">
                  <c:v>Surveys per week</c:v>
                </c:pt>
              </c:strCache>
            </c:strRef>
          </c:tx>
          <c:spPr>
            <a:solidFill>
              <a:schemeClr val="accent2">
                <a:lumMod val="75000"/>
              </a:schemeClr>
            </a:solidFill>
          </c:spPr>
          <c:invertIfNegative val="0"/>
          <c:cat>
            <c:strRef>
              <c:f>Sheet1!$I$2:$I$3</c:f>
              <c:strCache>
                <c:ptCount val="2"/>
                <c:pt idx="0">
                  <c:v>Paper</c:v>
                </c:pt>
                <c:pt idx="1">
                  <c:v>Web</c:v>
                </c:pt>
              </c:strCache>
            </c:strRef>
          </c:cat>
          <c:val>
            <c:numRef>
              <c:f>Sheet1!$J$2:$J$3</c:f>
              <c:numCache>
                <c:formatCode>_(* #,##0_);_(* \(#,##0\);_(* "-"??_);_(@_)</c:formatCode>
                <c:ptCount val="2"/>
                <c:pt idx="0">
                  <c:v>7.0583333333333433</c:v>
                </c:pt>
                <c:pt idx="1">
                  <c:v>19.646666666666668</c:v>
                </c:pt>
              </c:numCache>
            </c:numRef>
          </c:val>
        </c:ser>
        <c:dLbls>
          <c:showLegendKey val="0"/>
          <c:showVal val="0"/>
          <c:showCatName val="0"/>
          <c:showSerName val="0"/>
          <c:showPercent val="0"/>
          <c:showBubbleSize val="0"/>
        </c:dLbls>
        <c:gapWidth val="150"/>
        <c:axId val="201103232"/>
        <c:axId val="201104768"/>
      </c:barChart>
      <c:catAx>
        <c:axId val="201103232"/>
        <c:scaling>
          <c:orientation val="minMax"/>
        </c:scaling>
        <c:delete val="0"/>
        <c:axPos val="b"/>
        <c:majorTickMark val="out"/>
        <c:minorTickMark val="none"/>
        <c:tickLblPos val="nextTo"/>
        <c:crossAx val="201104768"/>
        <c:crosses val="autoZero"/>
        <c:auto val="1"/>
        <c:lblAlgn val="ctr"/>
        <c:lblOffset val="100"/>
        <c:noMultiLvlLbl val="0"/>
      </c:catAx>
      <c:valAx>
        <c:axId val="201104768"/>
        <c:scaling>
          <c:orientation val="minMax"/>
        </c:scaling>
        <c:delete val="0"/>
        <c:axPos val="l"/>
        <c:majorGridlines/>
        <c:numFmt formatCode="_(* #,##0_);_(* \(#,##0\);_(* &quot;-&quot;??_);_(@_)" sourceLinked="1"/>
        <c:majorTickMark val="out"/>
        <c:minorTickMark val="none"/>
        <c:tickLblPos val="nextTo"/>
        <c:crossAx val="201103232"/>
        <c:crosses val="autoZero"/>
        <c:crossBetween val="between"/>
      </c:valAx>
    </c:plotArea>
    <c:legend>
      <c:legendPos val="r"/>
      <c:overlay val="0"/>
    </c:legend>
    <c:plotVisOnly val="1"/>
    <c:dispBlanksAs val="gap"/>
    <c:showDLblsOverMax val="0"/>
  </c:chart>
  <c:spPr>
    <a:solidFill>
      <a:schemeClr val="bg1"/>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Sheet1!$C$31</c:f>
              <c:strCache>
                <c:ptCount val="1"/>
                <c:pt idx="0">
                  <c:v>Cost Per Survey</c:v>
                </c:pt>
              </c:strCache>
            </c:strRef>
          </c:tx>
          <c:spPr>
            <a:solidFill>
              <a:srgbClr val="00B050"/>
            </a:solidFill>
          </c:spPr>
          <c:invertIfNegative val="0"/>
          <c:cat>
            <c:strRef>
              <c:f>Sheet1!$B$32:$B$35</c:f>
              <c:strCache>
                <c:ptCount val="4"/>
                <c:pt idx="0">
                  <c:v>Paper</c:v>
                </c:pt>
                <c:pt idx="1">
                  <c:v>Web (currently)</c:v>
                </c:pt>
                <c:pt idx="2">
                  <c:v>Web (when reach  target)</c:v>
                </c:pt>
                <c:pt idx="3">
                  <c:v>Future Surveys Collected</c:v>
                </c:pt>
              </c:strCache>
            </c:strRef>
          </c:cat>
          <c:val>
            <c:numRef>
              <c:f>Sheet1!$C$32:$C$35</c:f>
              <c:numCache>
                <c:formatCode>_("$"* #,##0.00_);_("$"* \(#,##0.00\);_("$"* "-"??_);_(@_)</c:formatCode>
                <c:ptCount val="4"/>
                <c:pt idx="0">
                  <c:v>202.4</c:v>
                </c:pt>
                <c:pt idx="1">
                  <c:v>90.649999999999991</c:v>
                </c:pt>
                <c:pt idx="2">
                  <c:v>76.323999999999998</c:v>
                </c:pt>
              </c:numCache>
            </c:numRef>
          </c:val>
        </c:ser>
        <c:dLbls>
          <c:showLegendKey val="0"/>
          <c:showVal val="0"/>
          <c:showCatName val="0"/>
          <c:showSerName val="0"/>
          <c:showPercent val="0"/>
          <c:showBubbleSize val="0"/>
        </c:dLbls>
        <c:gapWidth val="150"/>
        <c:axId val="202286976"/>
        <c:axId val="202288512"/>
      </c:barChart>
      <c:catAx>
        <c:axId val="202286976"/>
        <c:scaling>
          <c:orientation val="minMax"/>
        </c:scaling>
        <c:delete val="0"/>
        <c:axPos val="b"/>
        <c:majorTickMark val="out"/>
        <c:minorTickMark val="none"/>
        <c:tickLblPos val="nextTo"/>
        <c:crossAx val="202288512"/>
        <c:crosses val="autoZero"/>
        <c:auto val="1"/>
        <c:lblAlgn val="ctr"/>
        <c:lblOffset val="100"/>
        <c:noMultiLvlLbl val="0"/>
      </c:catAx>
      <c:valAx>
        <c:axId val="202288512"/>
        <c:scaling>
          <c:orientation val="minMax"/>
        </c:scaling>
        <c:delete val="0"/>
        <c:axPos val="l"/>
        <c:majorGridlines/>
        <c:numFmt formatCode="_(&quot;$&quot;* #,##0.00_);_(&quot;$&quot;* \(#,##0.00\);_(&quot;$&quot;* &quot;-&quot;??_);_(@_)" sourceLinked="1"/>
        <c:majorTickMark val="out"/>
        <c:minorTickMark val="none"/>
        <c:tickLblPos val="nextTo"/>
        <c:crossAx val="202286976"/>
        <c:crosses val="autoZero"/>
        <c:crossBetween val="between"/>
      </c:valAx>
    </c:plotArea>
    <c:plotVisOnly val="1"/>
    <c:dispBlanksAs val="gap"/>
    <c:showDLblsOverMax val="0"/>
  </c:chart>
  <c:spPr>
    <a:solidFill>
      <a:schemeClr val="bg1"/>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Race!$B$17</c:f>
              <c:strCache>
                <c:ptCount val="1"/>
                <c:pt idx="0">
                  <c:v>U.S. CENSUS 2010</c:v>
                </c:pt>
              </c:strCache>
            </c:strRef>
          </c:tx>
          <c:invertIfNegative val="0"/>
          <c:cat>
            <c:strRef>
              <c:f>Race!$A$18:$A$23</c:f>
              <c:strCache>
                <c:ptCount val="6"/>
                <c:pt idx="0">
                  <c:v>White</c:v>
                </c:pt>
                <c:pt idx="1">
                  <c:v>Black</c:v>
                </c:pt>
                <c:pt idx="2">
                  <c:v>Hispanic</c:v>
                </c:pt>
                <c:pt idx="3">
                  <c:v>Asian/ Pacific Islander</c:v>
                </c:pt>
                <c:pt idx="4">
                  <c:v>American Indian/ Alaska Native</c:v>
                </c:pt>
                <c:pt idx="5">
                  <c:v>Two or more races/Other</c:v>
                </c:pt>
              </c:strCache>
            </c:strRef>
          </c:cat>
          <c:val>
            <c:numRef>
              <c:f>Race!$B$18:$B$23</c:f>
              <c:numCache>
                <c:formatCode>0.0%</c:formatCode>
                <c:ptCount val="6"/>
                <c:pt idx="0">
                  <c:v>0.36608770344800323</c:v>
                </c:pt>
                <c:pt idx="1">
                  <c:v>7.1368907447860286E-2</c:v>
                </c:pt>
                <c:pt idx="2">
                  <c:v>0.47253784808032284</c:v>
                </c:pt>
                <c:pt idx="3">
                  <c:v>6.1917686564567601E-2</c:v>
                </c:pt>
                <c:pt idx="4">
                  <c:v>4.6046594305929368E-3</c:v>
                </c:pt>
                <c:pt idx="5">
                  <c:v>2.165188784172507E-2</c:v>
                </c:pt>
              </c:numCache>
            </c:numRef>
          </c:val>
        </c:ser>
        <c:ser>
          <c:idx val="1"/>
          <c:order val="1"/>
          <c:tx>
            <c:strRef>
              <c:f>Race!$C$17</c:f>
              <c:strCache>
                <c:ptCount val="1"/>
                <c:pt idx="0">
                  <c:v>HIV/AIDS Prevalence (as of 12/31/10)</c:v>
                </c:pt>
              </c:strCache>
            </c:strRef>
          </c:tx>
          <c:invertIfNegative val="0"/>
          <c:cat>
            <c:strRef>
              <c:f>Race!$A$18:$A$23</c:f>
              <c:strCache>
                <c:ptCount val="6"/>
                <c:pt idx="0">
                  <c:v>White</c:v>
                </c:pt>
                <c:pt idx="1">
                  <c:v>Black</c:v>
                </c:pt>
                <c:pt idx="2">
                  <c:v>Hispanic</c:v>
                </c:pt>
                <c:pt idx="3">
                  <c:v>Asian/ Pacific Islander</c:v>
                </c:pt>
                <c:pt idx="4">
                  <c:v>American Indian/ Alaska Native</c:v>
                </c:pt>
                <c:pt idx="5">
                  <c:v>Two or more races/Other</c:v>
                </c:pt>
              </c:strCache>
            </c:strRef>
          </c:cat>
          <c:val>
            <c:numRef>
              <c:f>Race!$C$18:$C$23</c:f>
              <c:numCache>
                <c:formatCode>0.0%</c:formatCode>
                <c:ptCount val="6"/>
                <c:pt idx="0">
                  <c:v>0.54200000000000004</c:v>
                </c:pt>
                <c:pt idx="1">
                  <c:v>0.16800000000000001</c:v>
                </c:pt>
                <c:pt idx="2">
                  <c:v>0.26500000000000001</c:v>
                </c:pt>
                <c:pt idx="3">
                  <c:v>1.4999999999999999E-2</c:v>
                </c:pt>
                <c:pt idx="4">
                  <c:v>6.0000000000000001E-3</c:v>
                </c:pt>
                <c:pt idx="5">
                  <c:v>4.0000000000000001E-3</c:v>
                </c:pt>
              </c:numCache>
            </c:numRef>
          </c:val>
        </c:ser>
        <c:ser>
          <c:idx val="2"/>
          <c:order val="2"/>
          <c:tx>
            <c:strRef>
              <c:f>Race!$D$17</c:f>
              <c:strCache>
                <c:ptCount val="1"/>
                <c:pt idx="0">
                  <c:v>2011 CNA: HIV- or Unaware</c:v>
                </c:pt>
              </c:strCache>
            </c:strRef>
          </c:tx>
          <c:invertIfNegative val="0"/>
          <c:cat>
            <c:strRef>
              <c:f>Race!$A$18:$A$23</c:f>
              <c:strCache>
                <c:ptCount val="6"/>
                <c:pt idx="0">
                  <c:v>White</c:v>
                </c:pt>
                <c:pt idx="1">
                  <c:v>Black</c:v>
                </c:pt>
                <c:pt idx="2">
                  <c:v>Hispanic</c:v>
                </c:pt>
                <c:pt idx="3">
                  <c:v>Asian/ Pacific Islander</c:v>
                </c:pt>
                <c:pt idx="4">
                  <c:v>American Indian/ Alaska Native</c:v>
                </c:pt>
                <c:pt idx="5">
                  <c:v>Two or more races/Other</c:v>
                </c:pt>
              </c:strCache>
            </c:strRef>
          </c:cat>
          <c:val>
            <c:numRef>
              <c:f>Race!$D$18:$D$23</c:f>
              <c:numCache>
                <c:formatCode>0.0%</c:formatCode>
                <c:ptCount val="6"/>
                <c:pt idx="0">
                  <c:v>0.52900000000000003</c:v>
                </c:pt>
                <c:pt idx="1">
                  <c:v>0.126</c:v>
                </c:pt>
                <c:pt idx="2">
                  <c:v>0.33600000000000002</c:v>
                </c:pt>
                <c:pt idx="3">
                  <c:v>8.0000000000000002E-3</c:v>
                </c:pt>
                <c:pt idx="4">
                  <c:v>0</c:v>
                </c:pt>
                <c:pt idx="5">
                  <c:v>0</c:v>
                </c:pt>
              </c:numCache>
            </c:numRef>
          </c:val>
        </c:ser>
        <c:ser>
          <c:idx val="3"/>
          <c:order val="3"/>
          <c:tx>
            <c:strRef>
              <c:f>Race!$E$17</c:f>
              <c:strCache>
                <c:ptCount val="1"/>
                <c:pt idx="0">
                  <c:v>2011 CNA: HIV+ RESPONDENTS</c:v>
                </c:pt>
              </c:strCache>
            </c:strRef>
          </c:tx>
          <c:invertIfNegative val="0"/>
          <c:cat>
            <c:strRef>
              <c:f>Race!$A$18:$A$23</c:f>
              <c:strCache>
                <c:ptCount val="6"/>
                <c:pt idx="0">
                  <c:v>White</c:v>
                </c:pt>
                <c:pt idx="1">
                  <c:v>Black</c:v>
                </c:pt>
                <c:pt idx="2">
                  <c:v>Hispanic</c:v>
                </c:pt>
                <c:pt idx="3">
                  <c:v>Asian/ Pacific Islander</c:v>
                </c:pt>
                <c:pt idx="4">
                  <c:v>American Indian/ Alaska Native</c:v>
                </c:pt>
                <c:pt idx="5">
                  <c:v>Two or more races/Other</c:v>
                </c:pt>
              </c:strCache>
            </c:strRef>
          </c:cat>
          <c:val>
            <c:numRef>
              <c:f>Race!$E$18:$E$23</c:f>
              <c:numCache>
                <c:formatCode>0.0%</c:formatCode>
                <c:ptCount val="6"/>
                <c:pt idx="0">
                  <c:v>0.52653927813163481</c:v>
                </c:pt>
                <c:pt idx="1">
                  <c:v>0.15498938428874734</c:v>
                </c:pt>
                <c:pt idx="2">
                  <c:v>0.27176220806794055</c:v>
                </c:pt>
                <c:pt idx="3">
                  <c:v>1.0615711252653927E-2</c:v>
                </c:pt>
                <c:pt idx="4">
                  <c:v>1.2738853503184714E-2</c:v>
                </c:pt>
                <c:pt idx="5">
                  <c:v>2.1231422505307854E-2</c:v>
                </c:pt>
              </c:numCache>
            </c:numRef>
          </c:val>
        </c:ser>
        <c:dLbls>
          <c:showLegendKey val="0"/>
          <c:showVal val="0"/>
          <c:showCatName val="0"/>
          <c:showSerName val="0"/>
          <c:showPercent val="0"/>
          <c:showBubbleSize val="0"/>
        </c:dLbls>
        <c:gapWidth val="75"/>
        <c:shape val="box"/>
        <c:axId val="204174848"/>
        <c:axId val="204176384"/>
        <c:axId val="0"/>
      </c:bar3DChart>
      <c:catAx>
        <c:axId val="204174848"/>
        <c:scaling>
          <c:orientation val="minMax"/>
        </c:scaling>
        <c:delete val="0"/>
        <c:axPos val="b"/>
        <c:majorTickMark val="none"/>
        <c:minorTickMark val="none"/>
        <c:tickLblPos val="nextTo"/>
        <c:crossAx val="204176384"/>
        <c:crosses val="autoZero"/>
        <c:auto val="1"/>
        <c:lblAlgn val="ctr"/>
        <c:lblOffset val="100"/>
        <c:noMultiLvlLbl val="0"/>
      </c:catAx>
      <c:valAx>
        <c:axId val="204176384"/>
        <c:scaling>
          <c:orientation val="minMax"/>
        </c:scaling>
        <c:delete val="0"/>
        <c:axPos val="l"/>
        <c:majorGridlines/>
        <c:numFmt formatCode="0.0%" sourceLinked="1"/>
        <c:majorTickMark val="none"/>
        <c:minorTickMark val="none"/>
        <c:tickLblPos val="nextTo"/>
        <c:spPr>
          <a:ln w="9525">
            <a:noFill/>
          </a:ln>
        </c:spPr>
        <c:crossAx val="204174848"/>
        <c:crosses val="autoZero"/>
        <c:crossBetween val="between"/>
      </c:valAx>
    </c:plotArea>
    <c:legend>
      <c:legendPos val="b"/>
      <c:overlay val="0"/>
    </c:legend>
    <c:plotVisOnly val="1"/>
    <c:dispBlanksAs val="gap"/>
    <c:showDLblsOverMax val="0"/>
  </c:chart>
  <c:spPr>
    <a:solidFill>
      <a:srgbClr val="FFFFFF"/>
    </a:solidFill>
    <a:ln w="25400">
      <a:solidFill>
        <a:schemeClr val="tx1"/>
      </a:solidFill>
      <a:round/>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'Service Area'!$B$17</c:f>
              <c:strCache>
                <c:ptCount val="1"/>
                <c:pt idx="0">
                  <c:v>HIV/AIDS Prevalence (as of 12/31/10)</c:v>
                </c:pt>
              </c:strCache>
            </c:strRef>
          </c:tx>
          <c:invertIfNegative val="0"/>
          <c:cat>
            <c:strRef>
              <c:f>'Service Area'!$A$18:$A$23</c:f>
              <c:strCache>
                <c:ptCount val="6"/>
                <c:pt idx="0">
                  <c:v>West  County RIV (1)</c:v>
                </c:pt>
                <c:pt idx="1">
                  <c:v>Mid County RIV (2)</c:v>
                </c:pt>
                <c:pt idx="2">
                  <c:v>East County RIV (3)</c:v>
                </c:pt>
                <c:pt idx="3">
                  <c:v>West Vally SB (4)</c:v>
                </c:pt>
                <c:pt idx="4">
                  <c:v>East Valley SB (5)</c:v>
                </c:pt>
                <c:pt idx="5">
                  <c:v>Desert SB (6)</c:v>
                </c:pt>
              </c:strCache>
            </c:strRef>
          </c:cat>
          <c:val>
            <c:numRef>
              <c:f>'Service Area'!$B$18:$B$23</c:f>
              <c:numCache>
                <c:formatCode>0.0%</c:formatCode>
                <c:ptCount val="6"/>
                <c:pt idx="0">
                  <c:v>0.13300000000000001</c:v>
                </c:pt>
                <c:pt idx="1">
                  <c:v>6.0999999999999999E-2</c:v>
                </c:pt>
                <c:pt idx="2">
                  <c:v>0.38800000000000001</c:v>
                </c:pt>
                <c:pt idx="3">
                  <c:v>0.183</c:v>
                </c:pt>
                <c:pt idx="4">
                  <c:v>0.16600000000000001</c:v>
                </c:pt>
                <c:pt idx="5">
                  <c:v>6.0999999999999999E-2</c:v>
                </c:pt>
              </c:numCache>
            </c:numRef>
          </c:val>
        </c:ser>
        <c:ser>
          <c:idx val="2"/>
          <c:order val="1"/>
          <c:tx>
            <c:strRef>
              <c:f>'Service Area'!$C$17</c:f>
              <c:strCache>
                <c:ptCount val="1"/>
                <c:pt idx="0">
                  <c:v>2011 CNA: HIV- or Unaware</c:v>
                </c:pt>
              </c:strCache>
            </c:strRef>
          </c:tx>
          <c:invertIfNegative val="0"/>
          <c:cat>
            <c:strRef>
              <c:f>'Service Area'!$A$18:$A$23</c:f>
              <c:strCache>
                <c:ptCount val="6"/>
                <c:pt idx="0">
                  <c:v>West  County RIV (1)</c:v>
                </c:pt>
                <c:pt idx="1">
                  <c:v>Mid County RIV (2)</c:v>
                </c:pt>
                <c:pt idx="2">
                  <c:v>East County RIV (3)</c:v>
                </c:pt>
                <c:pt idx="3">
                  <c:v>West Vally SB (4)</c:v>
                </c:pt>
                <c:pt idx="4">
                  <c:v>East Valley SB (5)</c:v>
                </c:pt>
                <c:pt idx="5">
                  <c:v>Desert SB (6)</c:v>
                </c:pt>
              </c:strCache>
            </c:strRef>
          </c:cat>
          <c:val>
            <c:numRef>
              <c:f>'Service Area'!$C$18:$C$23</c:f>
              <c:numCache>
                <c:formatCode>0.0%</c:formatCode>
                <c:ptCount val="6"/>
                <c:pt idx="0">
                  <c:v>0.16</c:v>
                </c:pt>
                <c:pt idx="1">
                  <c:v>0.11799999999999999</c:v>
                </c:pt>
                <c:pt idx="2">
                  <c:v>0.30299999999999999</c:v>
                </c:pt>
                <c:pt idx="3">
                  <c:v>0.109</c:v>
                </c:pt>
                <c:pt idx="4">
                  <c:v>0.17599999999999999</c:v>
                </c:pt>
                <c:pt idx="5">
                  <c:v>0.126</c:v>
                </c:pt>
              </c:numCache>
            </c:numRef>
          </c:val>
        </c:ser>
        <c:ser>
          <c:idx val="3"/>
          <c:order val="2"/>
          <c:tx>
            <c:strRef>
              <c:f>'Service Area'!$D$17</c:f>
              <c:strCache>
                <c:ptCount val="1"/>
                <c:pt idx="0">
                  <c:v>2011 CNA: HIV+ RESPONDENTS</c:v>
                </c:pt>
              </c:strCache>
            </c:strRef>
          </c:tx>
          <c:invertIfNegative val="0"/>
          <c:cat>
            <c:strRef>
              <c:f>'Service Area'!$A$18:$A$23</c:f>
              <c:strCache>
                <c:ptCount val="6"/>
                <c:pt idx="0">
                  <c:v>West  County RIV (1)</c:v>
                </c:pt>
                <c:pt idx="1">
                  <c:v>Mid County RIV (2)</c:v>
                </c:pt>
                <c:pt idx="2">
                  <c:v>East County RIV (3)</c:v>
                </c:pt>
                <c:pt idx="3">
                  <c:v>West Vally SB (4)</c:v>
                </c:pt>
                <c:pt idx="4">
                  <c:v>East Valley SB (5)</c:v>
                </c:pt>
                <c:pt idx="5">
                  <c:v>Desert SB (6)</c:v>
                </c:pt>
              </c:strCache>
            </c:strRef>
          </c:cat>
          <c:val>
            <c:numRef>
              <c:f>'Service Area'!$D$18:$D$23</c:f>
              <c:numCache>
                <c:formatCode>0.0%</c:formatCode>
                <c:ptCount val="6"/>
                <c:pt idx="0">
                  <c:v>0.121</c:v>
                </c:pt>
                <c:pt idx="1">
                  <c:v>5.0999999999999997E-2</c:v>
                </c:pt>
                <c:pt idx="2">
                  <c:v>0.42299999999999999</c:v>
                </c:pt>
                <c:pt idx="3">
                  <c:v>0.113</c:v>
                </c:pt>
                <c:pt idx="4">
                  <c:v>0.23599999999999999</c:v>
                </c:pt>
                <c:pt idx="5">
                  <c:v>5.7000000000000002E-2</c:v>
                </c:pt>
              </c:numCache>
            </c:numRef>
          </c:val>
        </c:ser>
        <c:dLbls>
          <c:showLegendKey val="0"/>
          <c:showVal val="0"/>
          <c:showCatName val="0"/>
          <c:showSerName val="0"/>
          <c:showPercent val="0"/>
          <c:showBubbleSize val="0"/>
        </c:dLbls>
        <c:gapWidth val="75"/>
        <c:shape val="box"/>
        <c:axId val="204207616"/>
        <c:axId val="204209152"/>
        <c:axId val="0"/>
      </c:bar3DChart>
      <c:catAx>
        <c:axId val="204207616"/>
        <c:scaling>
          <c:orientation val="minMax"/>
        </c:scaling>
        <c:delete val="0"/>
        <c:axPos val="b"/>
        <c:majorTickMark val="none"/>
        <c:minorTickMark val="none"/>
        <c:tickLblPos val="nextTo"/>
        <c:crossAx val="204209152"/>
        <c:crosses val="autoZero"/>
        <c:auto val="1"/>
        <c:lblAlgn val="ctr"/>
        <c:lblOffset val="100"/>
        <c:noMultiLvlLbl val="0"/>
      </c:catAx>
      <c:valAx>
        <c:axId val="204209152"/>
        <c:scaling>
          <c:orientation val="minMax"/>
        </c:scaling>
        <c:delete val="0"/>
        <c:axPos val="l"/>
        <c:majorGridlines/>
        <c:numFmt formatCode="0.0%" sourceLinked="1"/>
        <c:majorTickMark val="none"/>
        <c:minorTickMark val="none"/>
        <c:tickLblPos val="nextTo"/>
        <c:spPr>
          <a:ln w="9525">
            <a:noFill/>
          </a:ln>
        </c:spPr>
        <c:crossAx val="204207616"/>
        <c:crosses val="autoZero"/>
        <c:crossBetween val="between"/>
      </c:valAx>
    </c:plotArea>
    <c:legend>
      <c:legendPos val="b"/>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382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382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382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6EFD5D7-BA7D-4217-8234-FF2E0165799F}" type="slidenum">
              <a:rPr lang="en-US"/>
              <a:pPr>
                <a:defRPr/>
              </a:pPr>
              <a:t>‹#›</a:t>
            </a:fld>
            <a:endParaRPr lang="en-US"/>
          </a:p>
        </p:txBody>
      </p:sp>
    </p:spTree>
    <p:extLst>
      <p:ext uri="{BB962C8B-B14F-4D97-AF65-F5344CB8AC3E}">
        <p14:creationId xmlns:p14="http://schemas.microsoft.com/office/powerpoint/2010/main" val="88767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71363"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1366"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7136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14705A8-E684-44E9-A019-F12AE192EAC9}" type="slidenum">
              <a:rPr lang="en-US"/>
              <a:pPr>
                <a:defRPr/>
              </a:pPr>
              <a:t>‹#›</a:t>
            </a:fld>
            <a:endParaRPr lang="en-US"/>
          </a:p>
        </p:txBody>
      </p:sp>
    </p:spTree>
    <p:extLst>
      <p:ext uri="{BB962C8B-B14F-4D97-AF65-F5344CB8AC3E}">
        <p14:creationId xmlns:p14="http://schemas.microsoft.com/office/powerpoint/2010/main" val="1444010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846431-77C7-476A-8C93-2DCA3AC29580}" type="slidenum">
              <a:rPr lang="en-US" smtClean="0">
                <a:solidFill>
                  <a:srgbClr val="000000"/>
                </a:solidFill>
              </a:rPr>
              <a:pPr eaLnBrk="1" hangingPunct="1"/>
              <a:t>10</a:t>
            </a:fld>
            <a:endParaRPr lang="en-US" smtClean="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0D4911-5A51-4AE2-9C8B-C841CFA9E7C3}" type="slidenum">
              <a:rPr lang="en-US" smtClean="0">
                <a:solidFill>
                  <a:srgbClr val="000000"/>
                </a:solidFill>
              </a:rPr>
              <a:pPr eaLnBrk="1" hangingPunct="1"/>
              <a:t>21</a:t>
            </a:fld>
            <a:endParaRPr lang="en-US" smtClean="0">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A8B3F-DE5A-4F31-90F8-4A1A35DDB381}" type="slidenum">
              <a:rPr lang="en-US" smtClean="0">
                <a:solidFill>
                  <a:srgbClr val="000000"/>
                </a:solidFill>
              </a:rPr>
              <a:pPr eaLnBrk="1" hangingPunct="1"/>
              <a:t>22</a:t>
            </a:fld>
            <a:endParaRPr lang="en-US" smtClean="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E5CD08-447F-42A5-AB03-E95567D87D68}" type="slidenum">
              <a:rPr lang="en-US" smtClean="0">
                <a:solidFill>
                  <a:srgbClr val="000000"/>
                </a:solidFill>
              </a:rPr>
              <a:pPr eaLnBrk="1" hangingPunct="1"/>
              <a:t>25</a:t>
            </a:fld>
            <a:endParaRPr lang="en-US"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E5CD08-447F-42A5-AB03-E95567D87D68}" type="slidenum">
              <a:rPr lang="en-US" smtClean="0">
                <a:solidFill>
                  <a:srgbClr val="000000"/>
                </a:solidFill>
              </a:rPr>
              <a:pPr eaLnBrk="1" hangingPunct="1"/>
              <a:t>27</a:t>
            </a:fld>
            <a:endParaRPr lang="en-US"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E5CD08-447F-42A5-AB03-E95567D87D68}" type="slidenum">
              <a:rPr lang="en-US" smtClean="0">
                <a:solidFill>
                  <a:srgbClr val="000000"/>
                </a:solidFill>
              </a:rPr>
              <a:pPr eaLnBrk="1" hangingPunct="1"/>
              <a:t>34</a:t>
            </a:fld>
            <a:endParaRPr lang="en-US"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E5CD08-447F-42A5-AB03-E95567D87D68}" type="slidenum">
              <a:rPr lang="en-US" smtClean="0">
                <a:solidFill>
                  <a:srgbClr val="000000"/>
                </a:solidFill>
              </a:rPr>
              <a:pPr eaLnBrk="1" hangingPunct="1"/>
              <a:t>37</a:t>
            </a:fld>
            <a:endParaRPr lang="en-US"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FF9BFB-1511-497B-9E53-21FFE4191AE1}" type="slidenum">
              <a:rPr lang="en-US" smtClean="0">
                <a:solidFill>
                  <a:srgbClr val="000000"/>
                </a:solidFill>
              </a:rPr>
              <a:pPr eaLnBrk="1" hangingPunct="1"/>
              <a:t>46</a:t>
            </a:fld>
            <a:endParaRPr lang="en-US" smtClean="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68"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CC0B12D-F4FC-4401-ADFA-130DED793E50}" type="slidenum">
              <a:rPr lang="en-US" sz="1200">
                <a:solidFill>
                  <a:srgbClr val="000000"/>
                </a:solidFill>
              </a:rPr>
              <a:pPr algn="r" eaLnBrk="1" hangingPunct="1"/>
              <a:t>12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1207D0-FBA3-4BB3-A0D3-5A4055B48FB4}" type="slidenum">
              <a:rPr lang="en-US" smtClean="0">
                <a:solidFill>
                  <a:srgbClr val="000000"/>
                </a:solidFill>
              </a:rPr>
              <a:pPr eaLnBrk="1" hangingPunct="1"/>
              <a:t>14</a:t>
            </a:fld>
            <a:endParaRPr lang="en-US" smtClean="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4504FA-E439-4E34-AF33-0825A29D026F}" type="slidenum">
              <a:rPr lang="en-US" smtClean="0">
                <a:solidFill>
                  <a:srgbClr val="000000"/>
                </a:solidFill>
              </a:rPr>
              <a:pPr eaLnBrk="1" hangingPunct="1"/>
              <a:t>15</a:t>
            </a:fld>
            <a:endParaRPr lang="en-US" smtClean="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AD9DF-783B-4084-AA19-8DC8CA028D23}" type="slidenum">
              <a:rPr lang="en-US" smtClean="0">
                <a:solidFill>
                  <a:srgbClr val="000000"/>
                </a:solidFill>
              </a:rPr>
              <a:pPr eaLnBrk="1" hangingPunct="1"/>
              <a:t>16</a:t>
            </a:fld>
            <a:endParaRPr 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5C5B0F-95C7-4DF6-8BD1-F7C3A1924399}" type="slidenum">
              <a:rPr lang="en-US" smtClean="0">
                <a:solidFill>
                  <a:srgbClr val="000000"/>
                </a:solidFill>
              </a:rPr>
              <a:pPr eaLnBrk="1" hangingPunct="1"/>
              <a:t>17</a:t>
            </a:fld>
            <a:endParaRPr lang="en-US"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AD1690-191B-4549-A215-1E8961986C74}" type="slidenum">
              <a:rPr lang="en-US" smtClean="0">
                <a:solidFill>
                  <a:srgbClr val="000000"/>
                </a:solidFill>
              </a:rPr>
              <a:pPr eaLnBrk="1" hangingPunct="1"/>
              <a:t>18</a:t>
            </a:fld>
            <a:endParaRPr lang="en-US" smtClean="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5AA9B6-0562-47F1-915D-67215670905E}" type="slidenum">
              <a:rPr lang="en-US" smtClean="0">
                <a:solidFill>
                  <a:srgbClr val="000000"/>
                </a:solidFill>
              </a:rPr>
              <a:pPr eaLnBrk="1" hangingPunct="1"/>
              <a:t>19</a:t>
            </a:fld>
            <a:endParaRPr lang="en-US"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6E2EB3-AA4B-40A4-85BC-8B956CC117D1}" type="slidenum">
              <a:rPr lang="en-US" smtClean="0">
                <a:solidFill>
                  <a:srgbClr val="000000"/>
                </a:solidFill>
              </a:rPr>
              <a:pPr eaLnBrk="1" hangingPunct="1"/>
              <a:t>20</a:t>
            </a:fld>
            <a:endParaRPr lang="en-US" smtClean="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97BB57-F66A-4301-A95E-0CD9D602EFDE}" type="slidenum">
              <a:rPr lang="en-US"/>
              <a:pPr>
                <a:defRPr/>
              </a:pPr>
              <a:t>‹#›</a:t>
            </a:fld>
            <a:endParaRPr lang="en-US"/>
          </a:p>
        </p:txBody>
      </p:sp>
    </p:spTree>
    <p:extLst>
      <p:ext uri="{BB962C8B-B14F-4D97-AF65-F5344CB8AC3E}">
        <p14:creationId xmlns:p14="http://schemas.microsoft.com/office/powerpoint/2010/main" val="280701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0C161-7C39-4E94-A32F-42A5CC6A531F}" type="slidenum">
              <a:rPr lang="en-US"/>
              <a:pPr>
                <a:defRPr/>
              </a:pPr>
              <a:t>‹#›</a:t>
            </a:fld>
            <a:endParaRPr lang="en-US"/>
          </a:p>
        </p:txBody>
      </p:sp>
    </p:spTree>
    <p:extLst>
      <p:ext uri="{BB962C8B-B14F-4D97-AF65-F5344CB8AC3E}">
        <p14:creationId xmlns:p14="http://schemas.microsoft.com/office/powerpoint/2010/main" val="115268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82D2C4-902F-406D-8F8D-0C64F7F030D2}" type="slidenum">
              <a:rPr lang="en-US"/>
              <a:pPr>
                <a:defRPr/>
              </a:pPr>
              <a:t>‹#›</a:t>
            </a:fld>
            <a:endParaRPr lang="en-US"/>
          </a:p>
        </p:txBody>
      </p:sp>
    </p:spTree>
    <p:extLst>
      <p:ext uri="{BB962C8B-B14F-4D97-AF65-F5344CB8AC3E}">
        <p14:creationId xmlns:p14="http://schemas.microsoft.com/office/powerpoint/2010/main" val="208423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397756-DD51-479F-9012-5C68D856B49E}" type="slidenum">
              <a:rPr lang="en-US"/>
              <a:pPr>
                <a:defRPr/>
              </a:pPr>
              <a:t>‹#›</a:t>
            </a:fld>
            <a:endParaRPr lang="en-US"/>
          </a:p>
        </p:txBody>
      </p:sp>
    </p:spTree>
    <p:extLst>
      <p:ext uri="{BB962C8B-B14F-4D97-AF65-F5344CB8AC3E}">
        <p14:creationId xmlns:p14="http://schemas.microsoft.com/office/powerpoint/2010/main" val="195971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294E0-3859-4045-BB9B-2C049AC17399}" type="slidenum">
              <a:rPr lang="en-US"/>
              <a:pPr>
                <a:defRPr/>
              </a:pPr>
              <a:t>‹#›</a:t>
            </a:fld>
            <a:endParaRPr lang="en-US"/>
          </a:p>
        </p:txBody>
      </p:sp>
    </p:spTree>
    <p:extLst>
      <p:ext uri="{BB962C8B-B14F-4D97-AF65-F5344CB8AC3E}">
        <p14:creationId xmlns:p14="http://schemas.microsoft.com/office/powerpoint/2010/main" val="4149139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DF504F-DEF1-4B17-94BF-1CAE8C7E680A}" type="slidenum">
              <a:rPr lang="en-US"/>
              <a:pPr>
                <a:defRPr/>
              </a:pPr>
              <a:t>‹#›</a:t>
            </a:fld>
            <a:endParaRPr lang="en-US"/>
          </a:p>
        </p:txBody>
      </p:sp>
    </p:spTree>
    <p:extLst>
      <p:ext uri="{BB962C8B-B14F-4D97-AF65-F5344CB8AC3E}">
        <p14:creationId xmlns:p14="http://schemas.microsoft.com/office/powerpoint/2010/main" val="243701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EF2587-BB41-453E-8023-5AA6A8A9885C}" type="slidenum">
              <a:rPr lang="en-US"/>
              <a:pPr>
                <a:defRPr/>
              </a:pPr>
              <a:t>‹#›</a:t>
            </a:fld>
            <a:endParaRPr lang="en-US"/>
          </a:p>
        </p:txBody>
      </p:sp>
    </p:spTree>
    <p:extLst>
      <p:ext uri="{BB962C8B-B14F-4D97-AF65-F5344CB8AC3E}">
        <p14:creationId xmlns:p14="http://schemas.microsoft.com/office/powerpoint/2010/main" val="92424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28C5FE-BF08-4D45-83FF-17B9BEA788BA}" type="slidenum">
              <a:rPr lang="en-US"/>
              <a:pPr>
                <a:defRPr/>
              </a:pPr>
              <a:t>‹#›</a:t>
            </a:fld>
            <a:endParaRPr lang="en-US"/>
          </a:p>
        </p:txBody>
      </p:sp>
    </p:spTree>
    <p:extLst>
      <p:ext uri="{BB962C8B-B14F-4D97-AF65-F5344CB8AC3E}">
        <p14:creationId xmlns:p14="http://schemas.microsoft.com/office/powerpoint/2010/main" val="30280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04C5BA-F17E-4687-BFB9-8AEF25E82BB0}" type="slidenum">
              <a:rPr lang="en-US"/>
              <a:pPr>
                <a:defRPr/>
              </a:pPr>
              <a:t>‹#›</a:t>
            </a:fld>
            <a:endParaRPr lang="en-US"/>
          </a:p>
        </p:txBody>
      </p:sp>
    </p:spTree>
    <p:extLst>
      <p:ext uri="{BB962C8B-B14F-4D97-AF65-F5344CB8AC3E}">
        <p14:creationId xmlns:p14="http://schemas.microsoft.com/office/powerpoint/2010/main" val="6683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F9B470-1B9C-4800-87FB-9C8DCB695977}" type="slidenum">
              <a:rPr lang="en-US"/>
              <a:pPr>
                <a:defRPr/>
              </a:pPr>
              <a:t>‹#›</a:t>
            </a:fld>
            <a:endParaRPr lang="en-US"/>
          </a:p>
        </p:txBody>
      </p:sp>
    </p:spTree>
    <p:extLst>
      <p:ext uri="{BB962C8B-B14F-4D97-AF65-F5344CB8AC3E}">
        <p14:creationId xmlns:p14="http://schemas.microsoft.com/office/powerpoint/2010/main" val="3366039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0E17D7-DF64-47CD-82A7-F888270A7E5C}" type="slidenum">
              <a:rPr lang="en-US"/>
              <a:pPr>
                <a:defRPr/>
              </a:pPr>
              <a:t>‹#›</a:t>
            </a:fld>
            <a:endParaRPr lang="en-US"/>
          </a:p>
        </p:txBody>
      </p:sp>
    </p:spTree>
    <p:extLst>
      <p:ext uri="{BB962C8B-B14F-4D97-AF65-F5344CB8AC3E}">
        <p14:creationId xmlns:p14="http://schemas.microsoft.com/office/powerpoint/2010/main" val="386829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A6C1C-950B-454C-B2B0-69AC348418DA}" type="slidenum">
              <a:rPr lang="en-US"/>
              <a:pPr>
                <a:defRPr/>
              </a:pPr>
              <a:t>‹#›</a:t>
            </a:fld>
            <a:endParaRPr lang="en-US"/>
          </a:p>
        </p:txBody>
      </p:sp>
    </p:spTree>
    <p:extLst>
      <p:ext uri="{BB962C8B-B14F-4D97-AF65-F5344CB8AC3E}">
        <p14:creationId xmlns:p14="http://schemas.microsoft.com/office/powerpoint/2010/main" val="3702636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ED1CC0-D4CF-4400-BEE9-064E48167F29}" type="slidenum">
              <a:rPr lang="en-US"/>
              <a:pPr>
                <a:defRPr/>
              </a:pPr>
              <a:t>‹#›</a:t>
            </a:fld>
            <a:endParaRPr lang="en-US"/>
          </a:p>
        </p:txBody>
      </p:sp>
    </p:spTree>
    <p:extLst>
      <p:ext uri="{BB962C8B-B14F-4D97-AF65-F5344CB8AC3E}">
        <p14:creationId xmlns:p14="http://schemas.microsoft.com/office/powerpoint/2010/main" val="2064461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2C9EA-2569-4EF2-9256-B01AD6A987B6}" type="slidenum">
              <a:rPr lang="en-US"/>
              <a:pPr>
                <a:defRPr/>
              </a:pPr>
              <a:t>‹#›</a:t>
            </a:fld>
            <a:endParaRPr lang="en-US"/>
          </a:p>
        </p:txBody>
      </p:sp>
    </p:spTree>
    <p:extLst>
      <p:ext uri="{BB962C8B-B14F-4D97-AF65-F5344CB8AC3E}">
        <p14:creationId xmlns:p14="http://schemas.microsoft.com/office/powerpoint/2010/main" val="235495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1BA75-918D-48CE-AEDA-4D352FFDE535}" type="slidenum">
              <a:rPr lang="en-US"/>
              <a:pPr>
                <a:defRPr/>
              </a:pPr>
              <a:t>‹#›</a:t>
            </a:fld>
            <a:endParaRPr lang="en-US"/>
          </a:p>
        </p:txBody>
      </p:sp>
    </p:spTree>
    <p:extLst>
      <p:ext uri="{BB962C8B-B14F-4D97-AF65-F5344CB8AC3E}">
        <p14:creationId xmlns:p14="http://schemas.microsoft.com/office/powerpoint/2010/main" val="3773566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6516C4-5386-4439-BF61-171F885FFD82}" type="slidenum">
              <a:rPr lang="en-US"/>
              <a:pPr>
                <a:defRPr/>
              </a:pPr>
              <a:t>‹#›</a:t>
            </a:fld>
            <a:endParaRPr lang="en-US"/>
          </a:p>
        </p:txBody>
      </p:sp>
    </p:spTree>
    <p:extLst>
      <p:ext uri="{BB962C8B-B14F-4D97-AF65-F5344CB8AC3E}">
        <p14:creationId xmlns:p14="http://schemas.microsoft.com/office/powerpoint/2010/main" val="238051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2CA47-9883-4729-B769-5684608719D1}" type="slidenum">
              <a:rPr lang="en-US"/>
              <a:pPr>
                <a:defRPr/>
              </a:pPr>
              <a:t>‹#›</a:t>
            </a:fld>
            <a:endParaRPr lang="en-US"/>
          </a:p>
        </p:txBody>
      </p:sp>
    </p:spTree>
    <p:extLst>
      <p:ext uri="{BB962C8B-B14F-4D97-AF65-F5344CB8AC3E}">
        <p14:creationId xmlns:p14="http://schemas.microsoft.com/office/powerpoint/2010/main" val="9853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6E898-B1E7-4CFC-A4F6-A11A9D5B04F3}" type="slidenum">
              <a:rPr lang="en-US"/>
              <a:pPr>
                <a:defRPr/>
              </a:pPr>
              <a:t>‹#›</a:t>
            </a:fld>
            <a:endParaRPr lang="en-US"/>
          </a:p>
        </p:txBody>
      </p:sp>
    </p:spTree>
    <p:extLst>
      <p:ext uri="{BB962C8B-B14F-4D97-AF65-F5344CB8AC3E}">
        <p14:creationId xmlns:p14="http://schemas.microsoft.com/office/powerpoint/2010/main" val="2614589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D68860-E050-4AAF-8E51-BC8CA87EA0E7}" type="slidenum">
              <a:rPr lang="en-US"/>
              <a:pPr>
                <a:defRPr/>
              </a:pPr>
              <a:t>‹#›</a:t>
            </a:fld>
            <a:endParaRPr lang="en-US"/>
          </a:p>
        </p:txBody>
      </p:sp>
    </p:spTree>
    <p:extLst>
      <p:ext uri="{BB962C8B-B14F-4D97-AF65-F5344CB8AC3E}">
        <p14:creationId xmlns:p14="http://schemas.microsoft.com/office/powerpoint/2010/main" val="1384826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2766BE-6626-44D8-A7AD-C9DE3E4E1568}" type="slidenum">
              <a:rPr lang="en-US"/>
              <a:pPr>
                <a:defRPr/>
              </a:pPr>
              <a:t>‹#›</a:t>
            </a:fld>
            <a:endParaRPr lang="en-US"/>
          </a:p>
        </p:txBody>
      </p:sp>
    </p:spTree>
    <p:extLst>
      <p:ext uri="{BB962C8B-B14F-4D97-AF65-F5344CB8AC3E}">
        <p14:creationId xmlns:p14="http://schemas.microsoft.com/office/powerpoint/2010/main" val="116864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5F6B6F-7D92-4C3C-AB9F-AC801782F328}" type="slidenum">
              <a:rPr lang="en-US"/>
              <a:pPr>
                <a:defRPr/>
              </a:pPr>
              <a:t>‹#›</a:t>
            </a:fld>
            <a:endParaRPr lang="en-US"/>
          </a:p>
        </p:txBody>
      </p:sp>
    </p:spTree>
    <p:extLst>
      <p:ext uri="{BB962C8B-B14F-4D97-AF65-F5344CB8AC3E}">
        <p14:creationId xmlns:p14="http://schemas.microsoft.com/office/powerpoint/2010/main" val="1741950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5CEB96-CD54-48A9-9D90-47D863816530}" type="slidenum">
              <a:rPr lang="en-US"/>
              <a:pPr>
                <a:defRPr/>
              </a:pPr>
              <a:t>‹#›</a:t>
            </a:fld>
            <a:endParaRPr lang="en-US"/>
          </a:p>
        </p:txBody>
      </p:sp>
    </p:spTree>
    <p:extLst>
      <p:ext uri="{BB962C8B-B14F-4D97-AF65-F5344CB8AC3E}">
        <p14:creationId xmlns:p14="http://schemas.microsoft.com/office/powerpoint/2010/main" val="29224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B66AFB-4A08-4001-BCBA-B24CBF092834}" type="slidenum">
              <a:rPr lang="en-US"/>
              <a:pPr>
                <a:defRPr/>
              </a:pPr>
              <a:t>‹#›</a:t>
            </a:fld>
            <a:endParaRPr lang="en-US"/>
          </a:p>
        </p:txBody>
      </p:sp>
    </p:spTree>
    <p:extLst>
      <p:ext uri="{BB962C8B-B14F-4D97-AF65-F5344CB8AC3E}">
        <p14:creationId xmlns:p14="http://schemas.microsoft.com/office/powerpoint/2010/main" val="3568118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F5FDBB-7929-44DE-BA36-E15C49319661}" type="slidenum">
              <a:rPr lang="en-US"/>
              <a:pPr>
                <a:defRPr/>
              </a:pPr>
              <a:t>‹#›</a:t>
            </a:fld>
            <a:endParaRPr lang="en-US"/>
          </a:p>
        </p:txBody>
      </p:sp>
    </p:spTree>
    <p:extLst>
      <p:ext uri="{BB962C8B-B14F-4D97-AF65-F5344CB8AC3E}">
        <p14:creationId xmlns:p14="http://schemas.microsoft.com/office/powerpoint/2010/main" val="2351687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5788E-DE48-4C7A-98DE-EAD90B02A9DC}" type="slidenum">
              <a:rPr lang="en-US"/>
              <a:pPr>
                <a:defRPr/>
              </a:pPr>
              <a:t>‹#›</a:t>
            </a:fld>
            <a:endParaRPr lang="en-US"/>
          </a:p>
        </p:txBody>
      </p:sp>
    </p:spTree>
    <p:extLst>
      <p:ext uri="{BB962C8B-B14F-4D97-AF65-F5344CB8AC3E}">
        <p14:creationId xmlns:p14="http://schemas.microsoft.com/office/powerpoint/2010/main" val="2186585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3ECC5-A2A2-4CB5-B94A-ACD70A80692F}" type="slidenum">
              <a:rPr lang="en-US"/>
              <a:pPr>
                <a:defRPr/>
              </a:pPr>
              <a:t>‹#›</a:t>
            </a:fld>
            <a:endParaRPr lang="en-US"/>
          </a:p>
        </p:txBody>
      </p:sp>
    </p:spTree>
    <p:extLst>
      <p:ext uri="{BB962C8B-B14F-4D97-AF65-F5344CB8AC3E}">
        <p14:creationId xmlns:p14="http://schemas.microsoft.com/office/powerpoint/2010/main" val="1660376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D809C6-6951-45F7-BD9B-5999BA7D3F73}" type="slidenum">
              <a:rPr lang="en-US"/>
              <a:pPr>
                <a:defRPr/>
              </a:pPr>
              <a:t>‹#›</a:t>
            </a:fld>
            <a:endParaRPr lang="en-US"/>
          </a:p>
        </p:txBody>
      </p:sp>
    </p:spTree>
    <p:extLst>
      <p:ext uri="{BB962C8B-B14F-4D97-AF65-F5344CB8AC3E}">
        <p14:creationId xmlns:p14="http://schemas.microsoft.com/office/powerpoint/2010/main" val="267327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8C4062-26E8-4B5D-A1E6-8DF3E965A431}" type="slidenum">
              <a:rPr lang="en-US"/>
              <a:pPr>
                <a:defRPr/>
              </a:pPr>
              <a:t>‹#›</a:t>
            </a:fld>
            <a:endParaRPr lang="en-US"/>
          </a:p>
        </p:txBody>
      </p:sp>
    </p:spTree>
    <p:extLst>
      <p:ext uri="{BB962C8B-B14F-4D97-AF65-F5344CB8AC3E}">
        <p14:creationId xmlns:p14="http://schemas.microsoft.com/office/powerpoint/2010/main" val="1343647923"/>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856D0-66EE-46FF-8AA6-30F9BBD87E4A}" type="slidenum">
              <a:rPr lang="en-US"/>
              <a:pPr>
                <a:defRPr/>
              </a:pPr>
              <a:t>‹#›</a:t>
            </a:fld>
            <a:endParaRPr lang="en-US"/>
          </a:p>
        </p:txBody>
      </p:sp>
    </p:spTree>
    <p:extLst>
      <p:ext uri="{BB962C8B-B14F-4D97-AF65-F5344CB8AC3E}">
        <p14:creationId xmlns:p14="http://schemas.microsoft.com/office/powerpoint/2010/main" val="3109192792"/>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0D7C4C-0946-449A-8F0A-3581D13FA996}" type="slidenum">
              <a:rPr lang="en-US"/>
              <a:pPr>
                <a:defRPr/>
              </a:pPr>
              <a:t>‹#›</a:t>
            </a:fld>
            <a:endParaRPr lang="en-US"/>
          </a:p>
        </p:txBody>
      </p:sp>
    </p:spTree>
    <p:extLst>
      <p:ext uri="{BB962C8B-B14F-4D97-AF65-F5344CB8AC3E}">
        <p14:creationId xmlns:p14="http://schemas.microsoft.com/office/powerpoint/2010/main" val="727985074"/>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0C33-9EDA-418C-B54E-5A21DE094196}" type="slidenum">
              <a:rPr lang="en-US"/>
              <a:pPr>
                <a:defRPr/>
              </a:pPr>
              <a:t>‹#›</a:t>
            </a:fld>
            <a:endParaRPr lang="en-US"/>
          </a:p>
        </p:txBody>
      </p:sp>
    </p:spTree>
    <p:extLst>
      <p:ext uri="{BB962C8B-B14F-4D97-AF65-F5344CB8AC3E}">
        <p14:creationId xmlns:p14="http://schemas.microsoft.com/office/powerpoint/2010/main" val="230820780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CFE7B8-694E-4B76-AD7B-A446AAF55B8F}" type="slidenum">
              <a:rPr lang="en-US"/>
              <a:pPr>
                <a:defRPr/>
              </a:pPr>
              <a:t>‹#›</a:t>
            </a:fld>
            <a:endParaRPr lang="en-US"/>
          </a:p>
        </p:txBody>
      </p:sp>
    </p:spTree>
    <p:extLst>
      <p:ext uri="{BB962C8B-B14F-4D97-AF65-F5344CB8AC3E}">
        <p14:creationId xmlns:p14="http://schemas.microsoft.com/office/powerpoint/2010/main" val="1623344464"/>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3AD392-F967-4642-90C1-434F242A1828}" type="slidenum">
              <a:rPr lang="en-US"/>
              <a:pPr>
                <a:defRPr/>
              </a:pPr>
              <a:t>‹#›</a:t>
            </a:fld>
            <a:endParaRPr lang="en-US"/>
          </a:p>
        </p:txBody>
      </p:sp>
    </p:spTree>
    <p:extLst>
      <p:ext uri="{BB962C8B-B14F-4D97-AF65-F5344CB8AC3E}">
        <p14:creationId xmlns:p14="http://schemas.microsoft.com/office/powerpoint/2010/main" val="183869876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B4676D-7D81-4B03-A5DE-6C6C35F91EE4}" type="slidenum">
              <a:rPr lang="en-US"/>
              <a:pPr>
                <a:defRPr/>
              </a:pPr>
              <a:t>‹#›</a:t>
            </a:fld>
            <a:endParaRPr lang="en-US"/>
          </a:p>
        </p:txBody>
      </p:sp>
    </p:spTree>
    <p:extLst>
      <p:ext uri="{BB962C8B-B14F-4D97-AF65-F5344CB8AC3E}">
        <p14:creationId xmlns:p14="http://schemas.microsoft.com/office/powerpoint/2010/main" val="338952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BF2ECF-8021-4D68-A9E7-86949DCD8609}" type="slidenum">
              <a:rPr lang="en-US"/>
              <a:pPr>
                <a:defRPr/>
              </a:pPr>
              <a:t>‹#›</a:t>
            </a:fld>
            <a:endParaRPr lang="en-US"/>
          </a:p>
        </p:txBody>
      </p:sp>
    </p:spTree>
    <p:extLst>
      <p:ext uri="{BB962C8B-B14F-4D97-AF65-F5344CB8AC3E}">
        <p14:creationId xmlns:p14="http://schemas.microsoft.com/office/powerpoint/2010/main" val="2408733618"/>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CAC715-58D2-4728-A385-509521C74E5B}" type="slidenum">
              <a:rPr lang="en-US"/>
              <a:pPr>
                <a:defRPr/>
              </a:pPr>
              <a:t>‹#›</a:t>
            </a:fld>
            <a:endParaRPr lang="en-US"/>
          </a:p>
        </p:txBody>
      </p:sp>
    </p:spTree>
    <p:extLst>
      <p:ext uri="{BB962C8B-B14F-4D97-AF65-F5344CB8AC3E}">
        <p14:creationId xmlns:p14="http://schemas.microsoft.com/office/powerpoint/2010/main" val="3848740454"/>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B54A9-484A-4052-9E30-0675AC7E0735}" type="slidenum">
              <a:rPr lang="en-US"/>
              <a:pPr>
                <a:defRPr/>
              </a:pPr>
              <a:t>‹#›</a:t>
            </a:fld>
            <a:endParaRPr lang="en-US"/>
          </a:p>
        </p:txBody>
      </p:sp>
    </p:spTree>
    <p:extLst>
      <p:ext uri="{BB962C8B-B14F-4D97-AF65-F5344CB8AC3E}">
        <p14:creationId xmlns:p14="http://schemas.microsoft.com/office/powerpoint/2010/main" val="2599180374"/>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AFEB01-5EA5-4024-8C84-B41A1AFBEE30}" type="slidenum">
              <a:rPr lang="en-US"/>
              <a:pPr>
                <a:defRPr/>
              </a:pPr>
              <a:t>‹#›</a:t>
            </a:fld>
            <a:endParaRPr lang="en-US"/>
          </a:p>
        </p:txBody>
      </p:sp>
    </p:spTree>
    <p:extLst>
      <p:ext uri="{BB962C8B-B14F-4D97-AF65-F5344CB8AC3E}">
        <p14:creationId xmlns:p14="http://schemas.microsoft.com/office/powerpoint/2010/main" val="1446860469"/>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AB102B-5C38-4E86-A30D-67C106EAE953}" type="slidenum">
              <a:rPr lang="en-US"/>
              <a:pPr>
                <a:defRPr/>
              </a:pPr>
              <a:t>‹#›</a:t>
            </a:fld>
            <a:endParaRPr lang="en-US"/>
          </a:p>
        </p:txBody>
      </p:sp>
    </p:spTree>
    <p:extLst>
      <p:ext uri="{BB962C8B-B14F-4D97-AF65-F5344CB8AC3E}">
        <p14:creationId xmlns:p14="http://schemas.microsoft.com/office/powerpoint/2010/main" val="2234286884"/>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D14056-AF0E-4842-BBE1-0FD0DE39589B}" type="slidenum">
              <a:rPr lang="en-US"/>
              <a:pPr>
                <a:defRPr/>
              </a:pPr>
              <a:t>‹#›</a:t>
            </a:fld>
            <a:endParaRPr lang="en-US"/>
          </a:p>
        </p:txBody>
      </p:sp>
    </p:spTree>
    <p:extLst>
      <p:ext uri="{BB962C8B-B14F-4D97-AF65-F5344CB8AC3E}">
        <p14:creationId xmlns:p14="http://schemas.microsoft.com/office/powerpoint/2010/main" val="3498553014"/>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51A4B-A036-4031-8CE3-C1EEBFE64803}" type="slidenum">
              <a:rPr lang="en-US"/>
              <a:pPr>
                <a:defRPr/>
              </a:pPr>
              <a:t>‹#›</a:t>
            </a:fld>
            <a:endParaRPr lang="en-US"/>
          </a:p>
        </p:txBody>
      </p:sp>
    </p:spTree>
    <p:extLst>
      <p:ext uri="{BB962C8B-B14F-4D97-AF65-F5344CB8AC3E}">
        <p14:creationId xmlns:p14="http://schemas.microsoft.com/office/powerpoint/2010/main" val="1394826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C4A05-8510-447F-A63E-32A95FB4E366}" type="slidenum">
              <a:rPr lang="en-US"/>
              <a:pPr>
                <a:defRPr/>
              </a:pPr>
              <a:t>‹#›</a:t>
            </a:fld>
            <a:endParaRPr lang="en-US"/>
          </a:p>
        </p:txBody>
      </p:sp>
    </p:spTree>
    <p:extLst>
      <p:ext uri="{BB962C8B-B14F-4D97-AF65-F5344CB8AC3E}">
        <p14:creationId xmlns:p14="http://schemas.microsoft.com/office/powerpoint/2010/main" val="3871645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E2358-64BE-41B9-89A0-41866C8941A5}" type="slidenum">
              <a:rPr lang="en-US"/>
              <a:pPr>
                <a:defRPr/>
              </a:pPr>
              <a:t>‹#›</a:t>
            </a:fld>
            <a:endParaRPr lang="en-US"/>
          </a:p>
        </p:txBody>
      </p:sp>
    </p:spTree>
    <p:extLst>
      <p:ext uri="{BB962C8B-B14F-4D97-AF65-F5344CB8AC3E}">
        <p14:creationId xmlns:p14="http://schemas.microsoft.com/office/powerpoint/2010/main" val="11000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0D922-298F-44C4-AAD8-686B141B8AF8}" type="slidenum">
              <a:rPr lang="en-US"/>
              <a:pPr>
                <a:defRPr/>
              </a:pPr>
              <a:t>‹#›</a:t>
            </a:fld>
            <a:endParaRPr lang="en-US"/>
          </a:p>
        </p:txBody>
      </p:sp>
    </p:spTree>
    <p:extLst>
      <p:ext uri="{BB962C8B-B14F-4D97-AF65-F5344CB8AC3E}">
        <p14:creationId xmlns:p14="http://schemas.microsoft.com/office/powerpoint/2010/main" val="245076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13D4E2-2A46-4A3E-8A06-51A31FE0DC7B}" type="slidenum">
              <a:rPr lang="en-US"/>
              <a:pPr>
                <a:defRPr/>
              </a:pPr>
              <a:t>‹#›</a:t>
            </a:fld>
            <a:endParaRPr lang="en-US"/>
          </a:p>
        </p:txBody>
      </p:sp>
    </p:spTree>
    <p:extLst>
      <p:ext uri="{BB962C8B-B14F-4D97-AF65-F5344CB8AC3E}">
        <p14:creationId xmlns:p14="http://schemas.microsoft.com/office/powerpoint/2010/main" val="2393530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8C8863-AD32-4ED3-ABC5-5083E4B7C75F}" type="slidenum">
              <a:rPr lang="en-US"/>
              <a:pPr>
                <a:defRPr/>
              </a:pPr>
              <a:t>‹#›</a:t>
            </a:fld>
            <a:endParaRPr lang="en-US"/>
          </a:p>
        </p:txBody>
      </p:sp>
    </p:spTree>
    <p:extLst>
      <p:ext uri="{BB962C8B-B14F-4D97-AF65-F5344CB8AC3E}">
        <p14:creationId xmlns:p14="http://schemas.microsoft.com/office/powerpoint/2010/main" val="1161710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A77E6C-1FF7-415E-A0F5-3C17DA7475A8}" type="slidenum">
              <a:rPr lang="en-US"/>
              <a:pPr>
                <a:defRPr/>
              </a:pPr>
              <a:t>‹#›</a:t>
            </a:fld>
            <a:endParaRPr lang="en-US"/>
          </a:p>
        </p:txBody>
      </p:sp>
    </p:spTree>
    <p:extLst>
      <p:ext uri="{BB962C8B-B14F-4D97-AF65-F5344CB8AC3E}">
        <p14:creationId xmlns:p14="http://schemas.microsoft.com/office/powerpoint/2010/main" val="3027935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F47FA3-8CEB-4735-B169-DF96C6A05B9A}" type="slidenum">
              <a:rPr lang="en-US"/>
              <a:pPr>
                <a:defRPr/>
              </a:pPr>
              <a:t>‹#›</a:t>
            </a:fld>
            <a:endParaRPr lang="en-US"/>
          </a:p>
        </p:txBody>
      </p:sp>
    </p:spTree>
    <p:extLst>
      <p:ext uri="{BB962C8B-B14F-4D97-AF65-F5344CB8AC3E}">
        <p14:creationId xmlns:p14="http://schemas.microsoft.com/office/powerpoint/2010/main" val="4256509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B6900D-A037-4AB3-A05D-E0D5BC719808}" type="slidenum">
              <a:rPr lang="en-US"/>
              <a:pPr>
                <a:defRPr/>
              </a:pPr>
              <a:t>‹#›</a:t>
            </a:fld>
            <a:endParaRPr lang="en-US"/>
          </a:p>
        </p:txBody>
      </p:sp>
    </p:spTree>
    <p:extLst>
      <p:ext uri="{BB962C8B-B14F-4D97-AF65-F5344CB8AC3E}">
        <p14:creationId xmlns:p14="http://schemas.microsoft.com/office/powerpoint/2010/main" val="1455422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BA396C-3441-46BF-B938-0B2AC09A31D1}" type="slidenum">
              <a:rPr lang="en-US"/>
              <a:pPr>
                <a:defRPr/>
              </a:pPr>
              <a:t>‹#›</a:t>
            </a:fld>
            <a:endParaRPr lang="en-US"/>
          </a:p>
        </p:txBody>
      </p:sp>
    </p:spTree>
    <p:extLst>
      <p:ext uri="{BB962C8B-B14F-4D97-AF65-F5344CB8AC3E}">
        <p14:creationId xmlns:p14="http://schemas.microsoft.com/office/powerpoint/2010/main" val="128293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32C523-ADA2-47CB-AFE1-D005B54EC03A}" type="slidenum">
              <a:rPr lang="en-US"/>
              <a:pPr>
                <a:defRPr/>
              </a:pPr>
              <a:t>‹#›</a:t>
            </a:fld>
            <a:endParaRPr lang="en-US"/>
          </a:p>
        </p:txBody>
      </p:sp>
    </p:spTree>
    <p:extLst>
      <p:ext uri="{BB962C8B-B14F-4D97-AF65-F5344CB8AC3E}">
        <p14:creationId xmlns:p14="http://schemas.microsoft.com/office/powerpoint/2010/main" val="2407730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303A3-9820-4319-9B43-B5CA8E911A66}" type="slidenum">
              <a:rPr lang="en-US"/>
              <a:pPr>
                <a:defRPr/>
              </a:pPr>
              <a:t>‹#›</a:t>
            </a:fld>
            <a:endParaRPr lang="en-US"/>
          </a:p>
        </p:txBody>
      </p:sp>
    </p:spTree>
    <p:extLst>
      <p:ext uri="{BB962C8B-B14F-4D97-AF65-F5344CB8AC3E}">
        <p14:creationId xmlns:p14="http://schemas.microsoft.com/office/powerpoint/2010/main" val="2694440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F763E-D8DF-4FE9-9D0E-695D2C1B6DB5}" type="slidenum">
              <a:rPr lang="en-US"/>
              <a:pPr>
                <a:defRPr/>
              </a:pPr>
              <a:t>‹#›</a:t>
            </a:fld>
            <a:endParaRPr lang="en-US"/>
          </a:p>
        </p:txBody>
      </p:sp>
    </p:spTree>
    <p:extLst>
      <p:ext uri="{BB962C8B-B14F-4D97-AF65-F5344CB8AC3E}">
        <p14:creationId xmlns:p14="http://schemas.microsoft.com/office/powerpoint/2010/main" val="3874029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0FD6B-C29A-4333-971F-2273D3481840}" type="slidenum">
              <a:rPr lang="en-US"/>
              <a:pPr>
                <a:defRPr/>
              </a:pPr>
              <a:t>‹#›</a:t>
            </a:fld>
            <a:endParaRPr lang="en-US"/>
          </a:p>
        </p:txBody>
      </p:sp>
    </p:spTree>
    <p:extLst>
      <p:ext uri="{BB962C8B-B14F-4D97-AF65-F5344CB8AC3E}">
        <p14:creationId xmlns:p14="http://schemas.microsoft.com/office/powerpoint/2010/main" val="2557394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A31A70-3C9E-4CF1-A15F-E9B1756F0DD6}" type="slidenum">
              <a:rPr lang="en-US"/>
              <a:pPr>
                <a:defRPr/>
              </a:pPr>
              <a:t>‹#›</a:t>
            </a:fld>
            <a:endParaRPr lang="en-US"/>
          </a:p>
        </p:txBody>
      </p:sp>
    </p:spTree>
    <p:extLst>
      <p:ext uri="{BB962C8B-B14F-4D97-AF65-F5344CB8AC3E}">
        <p14:creationId xmlns:p14="http://schemas.microsoft.com/office/powerpoint/2010/main" val="277338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ACD6FD-57FE-46E4-9EDB-A446AA0F8322}" type="slidenum">
              <a:rPr lang="en-US"/>
              <a:pPr>
                <a:defRPr/>
              </a:pPr>
              <a:t>‹#›</a:t>
            </a:fld>
            <a:endParaRPr lang="en-US"/>
          </a:p>
        </p:txBody>
      </p:sp>
    </p:spTree>
    <p:extLst>
      <p:ext uri="{BB962C8B-B14F-4D97-AF65-F5344CB8AC3E}">
        <p14:creationId xmlns:p14="http://schemas.microsoft.com/office/powerpoint/2010/main" val="4216491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B8455B-78C0-4A81-905D-982745429E63}" type="slidenum">
              <a:rPr lang="en-US"/>
              <a:pPr>
                <a:defRPr/>
              </a:pPr>
              <a:t>‹#›</a:t>
            </a:fld>
            <a:endParaRPr lang="en-US"/>
          </a:p>
        </p:txBody>
      </p:sp>
    </p:spTree>
    <p:extLst>
      <p:ext uri="{BB962C8B-B14F-4D97-AF65-F5344CB8AC3E}">
        <p14:creationId xmlns:p14="http://schemas.microsoft.com/office/powerpoint/2010/main" val="2597469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3B1B01-26F9-4651-8804-C616779E1F62}" type="slidenum">
              <a:rPr lang="en-US"/>
              <a:pPr>
                <a:defRPr/>
              </a:pPr>
              <a:t>‹#›</a:t>
            </a:fld>
            <a:endParaRPr lang="en-US"/>
          </a:p>
        </p:txBody>
      </p:sp>
    </p:spTree>
    <p:extLst>
      <p:ext uri="{BB962C8B-B14F-4D97-AF65-F5344CB8AC3E}">
        <p14:creationId xmlns:p14="http://schemas.microsoft.com/office/powerpoint/2010/main" val="16880437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DAEB7E-EBC6-43AC-994D-57FFFC2B8B7A}" type="slidenum">
              <a:rPr lang="en-US"/>
              <a:pPr>
                <a:defRPr/>
              </a:pPr>
              <a:t>‹#›</a:t>
            </a:fld>
            <a:endParaRPr lang="en-US"/>
          </a:p>
        </p:txBody>
      </p:sp>
    </p:spTree>
    <p:extLst>
      <p:ext uri="{BB962C8B-B14F-4D97-AF65-F5344CB8AC3E}">
        <p14:creationId xmlns:p14="http://schemas.microsoft.com/office/powerpoint/2010/main" val="4276404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9F7CC8-0D00-492E-A8C2-1D8BD52B6E3D}" type="slidenum">
              <a:rPr lang="en-US"/>
              <a:pPr>
                <a:defRPr/>
              </a:pPr>
              <a:t>‹#›</a:t>
            </a:fld>
            <a:endParaRPr lang="en-US"/>
          </a:p>
        </p:txBody>
      </p:sp>
    </p:spTree>
    <p:extLst>
      <p:ext uri="{BB962C8B-B14F-4D97-AF65-F5344CB8AC3E}">
        <p14:creationId xmlns:p14="http://schemas.microsoft.com/office/powerpoint/2010/main" val="1412910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603106-C020-46D3-A31E-95C796CA53C0}" type="slidenum">
              <a:rPr lang="en-US"/>
              <a:pPr>
                <a:defRPr/>
              </a:pPr>
              <a:t>‹#›</a:t>
            </a:fld>
            <a:endParaRPr lang="en-US"/>
          </a:p>
        </p:txBody>
      </p:sp>
    </p:spTree>
    <p:extLst>
      <p:ext uri="{BB962C8B-B14F-4D97-AF65-F5344CB8AC3E}">
        <p14:creationId xmlns:p14="http://schemas.microsoft.com/office/powerpoint/2010/main" val="1659232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E8C77-E21D-46E6-83E3-84051177721D}" type="slidenum">
              <a:rPr lang="en-US"/>
              <a:pPr>
                <a:defRPr/>
              </a:pPr>
              <a:t>‹#›</a:t>
            </a:fld>
            <a:endParaRPr lang="en-US"/>
          </a:p>
        </p:txBody>
      </p:sp>
    </p:spTree>
    <p:extLst>
      <p:ext uri="{BB962C8B-B14F-4D97-AF65-F5344CB8AC3E}">
        <p14:creationId xmlns:p14="http://schemas.microsoft.com/office/powerpoint/2010/main" val="1371425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8D9D7-62B4-40C4-B3DD-E537977C6065}" type="slidenum">
              <a:rPr lang="en-US"/>
              <a:pPr>
                <a:defRPr/>
              </a:pPr>
              <a:t>‹#›</a:t>
            </a:fld>
            <a:endParaRPr lang="en-US"/>
          </a:p>
        </p:txBody>
      </p:sp>
    </p:spTree>
    <p:extLst>
      <p:ext uri="{BB962C8B-B14F-4D97-AF65-F5344CB8AC3E}">
        <p14:creationId xmlns:p14="http://schemas.microsoft.com/office/powerpoint/2010/main" val="2562697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54D8C-402E-4317-8C98-C6A0F03F58CC}" type="slidenum">
              <a:rPr lang="en-US"/>
              <a:pPr>
                <a:defRPr/>
              </a:pPr>
              <a:t>‹#›</a:t>
            </a:fld>
            <a:endParaRPr lang="en-US"/>
          </a:p>
        </p:txBody>
      </p:sp>
    </p:spTree>
    <p:extLst>
      <p:ext uri="{BB962C8B-B14F-4D97-AF65-F5344CB8AC3E}">
        <p14:creationId xmlns:p14="http://schemas.microsoft.com/office/powerpoint/2010/main" val="4104676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97BB57-F66A-4301-A95E-0CD9D602E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872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A6C1C-950B-454C-B2B0-69AC348418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4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D18DA8-DF8E-4219-A4A3-E1FB6C9F6B17}" type="slidenum">
              <a:rPr lang="en-US"/>
              <a:pPr>
                <a:defRPr/>
              </a:pPr>
              <a:t>‹#›</a:t>
            </a:fld>
            <a:endParaRPr lang="en-US"/>
          </a:p>
        </p:txBody>
      </p:sp>
    </p:spTree>
    <p:extLst>
      <p:ext uri="{BB962C8B-B14F-4D97-AF65-F5344CB8AC3E}">
        <p14:creationId xmlns:p14="http://schemas.microsoft.com/office/powerpoint/2010/main" val="490906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66AFB-4A08-4001-BCBA-B24CBF0928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16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B4676D-7D81-4B03-A5DE-6C6C35F91E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832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13D4E2-2A46-4A3E-8A06-51A31FE0DC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040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ACD6FD-57FE-46E4-9EDB-A446AA0F8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84352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D18DA8-DF8E-4219-A4A3-E1FB6C9F6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8275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19E123-8E4C-4DBD-82A2-8F852501D9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3166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CF5C0-0781-4668-A6FD-48AD13278E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59730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0C161-7C39-4E94-A32F-42A5CC6A53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75907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2D2C4-902F-406D-8F8D-0C64F7F03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84280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97BB57-F66A-4301-A95E-0CD9D602E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634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19E123-8E4C-4DBD-82A2-8F852501D991}" type="slidenum">
              <a:rPr lang="en-US"/>
              <a:pPr>
                <a:defRPr/>
              </a:pPr>
              <a:t>‹#›</a:t>
            </a:fld>
            <a:endParaRPr lang="en-US"/>
          </a:p>
        </p:txBody>
      </p:sp>
    </p:spTree>
    <p:extLst>
      <p:ext uri="{BB962C8B-B14F-4D97-AF65-F5344CB8AC3E}">
        <p14:creationId xmlns:p14="http://schemas.microsoft.com/office/powerpoint/2010/main" val="13309856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A6C1C-950B-454C-B2B0-69AC348418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6420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66AFB-4A08-4001-BCBA-B24CBF0928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7900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B4676D-7D81-4B03-A5DE-6C6C35F91E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29345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13D4E2-2A46-4A3E-8A06-51A31FE0DC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7073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ACD6FD-57FE-46E4-9EDB-A446AA0F8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057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D18DA8-DF8E-4219-A4A3-E1FB6C9F6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3838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19E123-8E4C-4DBD-82A2-8F852501D9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7122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CF5C0-0781-4668-A6FD-48AD13278E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2201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0C161-7C39-4E94-A32F-42A5CC6A53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913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2D2C4-902F-406D-8F8D-0C64F7F03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80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6CF5C0-0781-4668-A6FD-48AD13278EFB}" type="slidenum">
              <a:rPr lang="en-US"/>
              <a:pPr>
                <a:defRPr/>
              </a:pPr>
              <a:t>‹#›</a:t>
            </a:fld>
            <a:endParaRPr lang="en-US"/>
          </a:p>
        </p:txBody>
      </p:sp>
    </p:spTree>
    <p:extLst>
      <p:ext uri="{BB962C8B-B14F-4D97-AF65-F5344CB8AC3E}">
        <p14:creationId xmlns:p14="http://schemas.microsoft.com/office/powerpoint/2010/main" val="20201116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xfrm>
            <a:off x="5791200" y="6248400"/>
            <a:ext cx="2895600" cy="476250"/>
          </a:xfrm>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4039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02B3E0C-4BBA-484F-BA47-E0B2342993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875A4C42-21AF-46FD-8CC9-C0359D652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6A8A6CEB-217A-45C9-A311-36481A759A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25EC4D89-59F9-4414-9862-91826A4841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3BDBB618-AAD2-4E64-B759-8895433F52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C6A9FC07-B9B0-462F-8821-ED83FBBE2C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02B3E0C-4BBA-484F-BA47-E0B2342993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537781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02B3E0C-4BBA-484F-BA47-E0B2342993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3406826"/>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0.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0.xml.rels><?xml version="1.0" encoding="UTF-8" standalone="yes"?>
<Relationships xmlns="http://schemas.openxmlformats.org/package/2006/relationships"><Relationship Id="rId3" Type="http://schemas.openxmlformats.org/officeDocument/2006/relationships/hyperlink" Target="mailto:cehusted@gmail.com" TargetMode="External"/><Relationship Id="rId2" Type="http://schemas.openxmlformats.org/officeDocument/2006/relationships/hyperlink" Target="mailto:Jesse@rde.org" TargetMode="External"/><Relationship Id="rId1" Type="http://schemas.openxmlformats.org/officeDocument/2006/relationships/slideLayout" Target="../slideLayouts/slideLayout4.xml"/><Relationship Id="rId5" Type="http://schemas.openxmlformats.org/officeDocument/2006/relationships/hyperlink" Target="mailto:Tim.D.Sullivan@co.hennepin.mn.us" TargetMode="External"/><Relationship Id="rId4" Type="http://schemas.openxmlformats.org/officeDocument/2006/relationships/hyperlink" Target="mailto:Michael.McNeill@wakegov.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9" name="Picture 3" descr="K:\Enterprise_Engineering\Clients\Paterson\Projects\RyanWhite\presentations\HRSA-Workshops-2010\Workshops\1-P-TAS &amp; MN\Ian Britton-1221_03_20---Minneapolis--Minnesota--USA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86" y="353648"/>
            <a:ext cx="4452840" cy="29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9226"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9229"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3483532"/>
            <a:ext cx="8701882" cy="2791855"/>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http://www.sanbernardinocarealestate.org/images/sanbernard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4" y="337344"/>
            <a:ext cx="4000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4" descr="K:\Enterprise_Engineering\Clients\Paterson\Projects\RyanWhite\presentations\HRSA-Workshops-2010\Art\na1-right-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17" y="581025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K:\Enterprise_Engineering\Clients\Paterson\Projects\RyanWhite\presentations\HRSA-Workshops-2010\Art\na4-right-si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48958" y="5778500"/>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Health Planning:</a:t>
            </a:r>
            <a:br>
              <a:rPr lang="en-US" sz="3600" b="1" smtClean="0">
                <a:solidFill>
                  <a:srgbClr val="FFFF00"/>
                </a:solidFill>
                <a:latin typeface="Times New Roman" pitchFamily="18" charset="0"/>
              </a:rPr>
            </a:br>
            <a:r>
              <a:rPr lang="en-US" sz="3600" b="1" smtClean="0">
                <a:solidFill>
                  <a:srgbClr val="FFFF00"/>
                </a:solidFill>
                <a:latin typeface="Times New Roman" pitchFamily="18" charset="0"/>
              </a:rPr>
              <a:t>A Tale of Two Era’s</a:t>
            </a:r>
            <a:endParaRPr lang="en-US" sz="3600" smtClean="0">
              <a:solidFill>
                <a:srgbClr val="FFFF00"/>
              </a:solidFill>
            </a:endParaRPr>
          </a:p>
        </p:txBody>
      </p:sp>
      <p:sp>
        <p:nvSpPr>
          <p:cNvPr id="13315" name="Content Placeholder 3"/>
          <p:cNvSpPr>
            <a:spLocks noGrp="1"/>
          </p:cNvSpPr>
          <p:nvPr>
            <p:ph idx="1"/>
          </p:nvPr>
        </p:nvSpPr>
        <p:spPr/>
        <p:txBody>
          <a:bodyPr/>
          <a:lstStyle/>
          <a:p>
            <a:endParaRPr lang="en-US" smtClean="0"/>
          </a:p>
        </p:txBody>
      </p:sp>
      <p:pic>
        <p:nvPicPr>
          <p:cNvPr id="13316" name="Picture 6" descr="needs-assess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1752600"/>
            <a:ext cx="4876800" cy="990600"/>
          </a:xfrm>
          <a:prstGeom prst="rect">
            <a:avLst/>
          </a:prstGeom>
          <a:solidFill>
            <a:schemeClr val="tx1">
              <a:lumMod val="95000"/>
              <a:lumOff val="5000"/>
              <a:alpha val="65000"/>
            </a:schemeClr>
          </a:solidFill>
          <a:ln w="9525">
            <a:noFill/>
            <a:miter lim="800000"/>
            <a:headEnd/>
            <a:tailEnd/>
          </a:ln>
        </p:spPr>
        <p:txBody>
          <a:bodyPr anchor="ctr"/>
          <a:lstStyle/>
          <a:p>
            <a:pPr algn="ctr" eaLnBrk="0" hangingPunct="0">
              <a:defRPr/>
            </a:pPr>
            <a:r>
              <a:rPr lang="en-US" sz="3600" b="1" kern="0" dirty="0">
                <a:solidFill>
                  <a:srgbClr val="FFFF00"/>
                </a:solidFill>
                <a:latin typeface="Times New Roman" pitchFamily="18" charset="0"/>
                <a:ea typeface="+mj-ea"/>
                <a:cs typeface="+mj-cs"/>
              </a:rPr>
              <a:t>Paper</a:t>
            </a:r>
            <a:endParaRPr lang="en-US" sz="3600" kern="0" dirty="0">
              <a:solidFill>
                <a:srgbClr val="FFFF00"/>
              </a:solidFill>
              <a:latin typeface="+mj-lt"/>
              <a:ea typeface="+mj-ea"/>
              <a:cs typeface="+mj-cs"/>
            </a:endParaRPr>
          </a:p>
        </p:txBody>
      </p:sp>
      <p:sp>
        <p:nvSpPr>
          <p:cNvPr id="7" name="Rectangle 2"/>
          <p:cNvSpPr txBox="1">
            <a:spLocks noChangeArrowheads="1"/>
          </p:cNvSpPr>
          <p:nvPr/>
        </p:nvSpPr>
        <p:spPr bwMode="auto">
          <a:xfrm>
            <a:off x="4876800" y="1752600"/>
            <a:ext cx="4267200" cy="990600"/>
          </a:xfrm>
          <a:prstGeom prst="rect">
            <a:avLst/>
          </a:prstGeom>
          <a:solidFill>
            <a:schemeClr val="tx1">
              <a:lumMod val="95000"/>
              <a:lumOff val="5000"/>
              <a:alpha val="65000"/>
            </a:schemeClr>
          </a:solidFill>
          <a:ln w="9525">
            <a:noFill/>
            <a:miter lim="800000"/>
            <a:headEnd/>
            <a:tailEnd/>
          </a:ln>
        </p:spPr>
        <p:txBody>
          <a:bodyPr anchor="ctr"/>
          <a:lstStyle/>
          <a:p>
            <a:pPr algn="ctr" eaLnBrk="0" hangingPunct="0">
              <a:defRPr/>
            </a:pPr>
            <a:r>
              <a:rPr lang="en-US" sz="3600" b="1" kern="0" dirty="0">
                <a:solidFill>
                  <a:srgbClr val="FFFF00"/>
                </a:solidFill>
                <a:latin typeface="Times New Roman" pitchFamily="18" charset="0"/>
                <a:ea typeface="+mj-ea"/>
                <a:cs typeface="+mj-cs"/>
              </a:rPr>
              <a:t>Web</a:t>
            </a:r>
            <a:endParaRPr lang="en-US" sz="3600" kern="0" dirty="0">
              <a:solidFill>
                <a:srgbClr val="FFFF00"/>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657600"/>
            <a:ext cx="8229600" cy="1143000"/>
          </a:xfrm>
        </p:spPr>
        <p:txBody>
          <a:bodyPr/>
          <a:lstStyle/>
          <a:p>
            <a:r>
              <a:rPr lang="en-US" dirty="0" smtClean="0">
                <a:solidFill>
                  <a:srgbClr val="FFFF00"/>
                </a:solidFill>
              </a:rPr>
              <a:t>Pioneering Web-Based Tools for Consumers, Providers, and Grantees</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chemeClr val="bg1"/>
                </a:solidFill>
              </a:rPr>
              <a:t>10-year Journey from Bergen-Passaic TGA, NJ…</a:t>
            </a:r>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smtClean="0">
              <a:solidFill>
                <a:srgbClr val="FFFF00"/>
              </a:solidFill>
            </a:endParaRPr>
          </a:p>
        </p:txBody>
      </p:sp>
    </p:spTree>
    <p:extLst>
      <p:ext uri="{BB962C8B-B14F-4D97-AF65-F5344CB8AC3E}">
        <p14:creationId xmlns:p14="http://schemas.microsoft.com/office/powerpoint/2010/main" val="1009928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98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5362" name="Picture 3" descr="K:\Enterprise_Engineering\Clients\Paterson\Projects\RyanWhite\presentations\HRSA-Workshops-2010\Workshops\1-P-TAS &amp; MN\Ian Britton-1221_03_20---Minneapolis--Minnesota--USA_web.jpg"/>
          <p:cNvPicPr>
            <a:picLocks noChangeAspect="1" noChangeArrowheads="1"/>
          </p:cNvPicPr>
          <p:nvPr/>
        </p:nvPicPr>
        <p:blipFill>
          <a:blip r:embed="rId2">
            <a:extLst>
              <a:ext uri="{28A0092B-C50C-407E-A947-70E740481C1C}">
                <a14:useLocalDpi xmlns:a14="http://schemas.microsoft.com/office/drawing/2010/main" val="0"/>
              </a:ext>
            </a:extLst>
          </a:blip>
          <a:srcRect l="11218"/>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K:\Enterprise_Engineering\Clients\Paterson\Projects\RyanWhite\presentations\HRSA-Workshops-2010\Art\na4-right-s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088" y="5702300"/>
            <a:ext cx="17129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K:\Enterprise_Engineering\Clients\Paterson\Projects\RyanWhite\presentations\HRSA-Workshops-2010\Art\na1-right-s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1500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15366"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5" name="Rectangle 2"/>
          <p:cNvSpPr txBox="1">
            <a:spLocks noChangeArrowheads="1"/>
          </p:cNvSpPr>
          <p:nvPr/>
        </p:nvSpPr>
        <p:spPr bwMode="auto">
          <a:xfrm>
            <a:off x="533400" y="152400"/>
            <a:ext cx="8229600" cy="2057400"/>
          </a:xfrm>
          <a:prstGeom prst="rect">
            <a:avLst/>
          </a:prstGeom>
          <a:noFill/>
          <a:ln w="9525">
            <a:noFill/>
            <a:miter lim="800000"/>
            <a:headEnd/>
            <a:tailEnd/>
          </a:ln>
        </p:spPr>
        <p:txBody>
          <a:bodyPr anchor="ctr"/>
          <a:lstStyle/>
          <a:p>
            <a:pPr algn="ctr">
              <a:defRPr/>
            </a:pPr>
            <a:r>
              <a:rPr lang="en-US" sz="2800" i="1" kern="0" dirty="0" err="1">
                <a:solidFill>
                  <a:schemeClr val="bg1"/>
                </a:solidFill>
                <a:effectLst>
                  <a:outerShdw blurRad="38100" dist="38100" dir="2700000" algn="tl">
                    <a:srgbClr val="C0C0C0"/>
                  </a:outerShdw>
                </a:effectLst>
                <a:latin typeface="+mj-lt"/>
                <a:ea typeface="+mj-ea"/>
                <a:cs typeface="+mj-cs"/>
              </a:rPr>
              <a:t>Henne</a:t>
            </a:r>
            <a:r>
              <a:rPr lang="en-US" sz="2800" i="1" kern="0" dirty="0">
                <a:solidFill>
                  <a:schemeClr val="bg1"/>
                </a:solidFill>
                <a:effectLst>
                  <a:outerShdw blurRad="38100" dist="38100" dir="2700000" algn="tl">
                    <a:srgbClr val="C0C0C0"/>
                  </a:outerShdw>
                </a:effectLst>
                <a:latin typeface="+mj-lt"/>
                <a:ea typeface="+mj-ea"/>
                <a:cs typeface="+mj-cs"/>
              </a:rPr>
              <a:t>pin County / Minnesota’s Comprehensive Needs Assessment Web-Audio Surveys</a:t>
            </a:r>
            <a:endParaRPr lang="en-US" sz="2000" kern="0" dirty="0">
              <a:solidFill>
                <a:schemeClr val="bg1"/>
              </a:solidFill>
              <a:effectLst>
                <a:outerShdw blurRad="38100" dist="38100" dir="2700000" algn="tl">
                  <a:srgbClr val="C0C0C0"/>
                </a:outerShdw>
              </a:effectLst>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Traditional Needs Assessment Process</a:t>
            </a:r>
            <a:endParaRPr lang="en-US" sz="3600" smtClean="0">
              <a:solidFill>
                <a:srgbClr val="FFFF00"/>
              </a:solidFill>
            </a:endParaRPr>
          </a:p>
        </p:txBody>
      </p:sp>
      <p:sp>
        <p:nvSpPr>
          <p:cNvPr id="16387" name="Content Placeholder 3"/>
          <p:cNvSpPr>
            <a:spLocks noGrp="1"/>
          </p:cNvSpPr>
          <p:nvPr>
            <p:ph idx="1"/>
          </p:nvPr>
        </p:nvSpPr>
        <p:spPr/>
        <p:txBody>
          <a:bodyPr/>
          <a:lstStyle/>
          <a:p>
            <a:endParaRPr lang="en-US" smtClean="0"/>
          </a:p>
        </p:txBody>
      </p:sp>
      <p:pic>
        <p:nvPicPr>
          <p:cNvPr id="16388" name="Picture 2" descr="K:\Enterprise_Engineering\Clients\Paterson\Projects\RyanWhite\presentations\HRSA-Workshops-2010\Workshops\1-P-TAS &amp; MN\TWO ERAS POSTER Needs-Assessment-Poster-Final SMALL.jpg"/>
          <p:cNvPicPr>
            <a:picLocks noChangeAspect="1" noChangeArrowheads="1"/>
          </p:cNvPicPr>
          <p:nvPr/>
        </p:nvPicPr>
        <p:blipFill>
          <a:blip r:embed="rId3">
            <a:extLst>
              <a:ext uri="{28A0092B-C50C-407E-A947-70E740481C1C}">
                <a14:useLocalDpi xmlns:a14="http://schemas.microsoft.com/office/drawing/2010/main" val="0"/>
              </a:ext>
            </a:extLst>
          </a:blip>
          <a:srcRect l="10620" t="27873" r="52213" b="18584"/>
          <a:stretch>
            <a:fillRect/>
          </a:stretch>
        </p:blipFill>
        <p:spPr bwMode="auto">
          <a:xfrm>
            <a:off x="541338" y="990600"/>
            <a:ext cx="81454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Problem Statement</a:t>
            </a:r>
            <a:endParaRPr lang="en-US" sz="3600" smtClean="0">
              <a:solidFill>
                <a:srgbClr val="FFFF00"/>
              </a:solidFill>
            </a:endParaRPr>
          </a:p>
        </p:txBody>
      </p:sp>
      <p:sp>
        <p:nvSpPr>
          <p:cNvPr id="315395" name="Rectangle 3"/>
          <p:cNvSpPr>
            <a:spLocks noGrp="1" noChangeArrowheads="1"/>
          </p:cNvSpPr>
          <p:nvPr>
            <p:ph idx="1"/>
          </p:nvPr>
        </p:nvSpPr>
        <p:spPr>
          <a:xfrm>
            <a:off x="1524000" y="1290638"/>
            <a:ext cx="6553200" cy="5705475"/>
          </a:xfrm>
        </p:spPr>
        <p:txBody>
          <a:bodyPr/>
          <a:lstStyle/>
          <a:p>
            <a:pPr marL="609600" indent="-609600">
              <a:lnSpc>
                <a:spcPct val="90000"/>
              </a:lnSpc>
              <a:buFontTx/>
              <a:buAutoNum type="arabicPeriod"/>
            </a:pPr>
            <a:r>
              <a:rPr lang="en-US" sz="2400" dirty="0" smtClean="0">
                <a:solidFill>
                  <a:schemeClr val="bg1"/>
                </a:solidFill>
              </a:rPr>
              <a:t>Too much time spent managing paperwork</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Delay from data collection to action</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Validating surveys a challenge</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Too costly and inefficient</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Paper reports are not interactive</a:t>
            </a:r>
          </a:p>
          <a:p>
            <a:pPr marL="609600" indent="-609600">
              <a:lnSpc>
                <a:spcPct val="90000"/>
              </a:lnSpc>
              <a:buFontTx/>
              <a:buAutoNum type="arabicPeriod"/>
            </a:pPr>
            <a:endParaRPr lang="en-US" sz="2400" dirty="0" smtClean="0">
              <a:solidFill>
                <a:schemeClr val="bg1"/>
              </a:solidFill>
            </a:endParaRPr>
          </a:p>
          <a:p>
            <a:pPr marL="1009650" lvl="1" indent="-609600">
              <a:lnSpc>
                <a:spcPct val="90000"/>
              </a:lnSpc>
            </a:pPr>
            <a:r>
              <a:rPr lang="en-US" sz="2000" dirty="0" smtClean="0">
                <a:solidFill>
                  <a:schemeClr val="bg1"/>
                </a:solidFill>
              </a:rPr>
              <a:t>Questions people have about the data result in health planners having to manually re-analyze the data</a:t>
            </a:r>
          </a:p>
          <a:p>
            <a:pPr marL="400050" lvl="1" indent="0">
              <a:lnSpc>
                <a:spcPct val="90000"/>
              </a:lnSpc>
              <a:buNone/>
            </a:pPr>
            <a:endParaRPr lang="en-US" sz="2000" dirty="0" smtClean="0">
              <a:solidFill>
                <a:schemeClr val="bg1"/>
              </a:solidFill>
            </a:endParaRP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endParaRPr lang="en-US" sz="2400" dirty="0" smtClean="0"/>
          </a:p>
          <a:p>
            <a:pPr marL="609600" indent="-609600" algn="ctr">
              <a:lnSpc>
                <a:spcPct val="90000"/>
              </a:lnSpc>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15395">
                                            <p:txEl>
                                              <p:pRg st="10" end="10"/>
                                            </p:txEl>
                                          </p:spTgt>
                                        </p:tgtEl>
                                        <p:attrNameLst>
                                          <p:attrName>style.visibility</p:attrName>
                                        </p:attrNameLst>
                                      </p:cBhvr>
                                      <p:to>
                                        <p:strVal val="visible"/>
                                      </p:to>
                                    </p:set>
                                    <p:animEffect transition="in" filter="dissolve">
                                      <p:cBhvr>
                                        <p:cTn id="35" dur="500"/>
                                        <p:tgtEl>
                                          <p:spTgt spid="31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8" name="Picture 2" descr="K:\Enterprise_Engineering\Clients\Paterson\Projects\RyanWhite\presentations\HRSA-Workshops-2010\Workshops\1-P-TAS &amp; MN\TWO ERAS POSTER Needs-Assessment-Poster-Final SMALL.jpg"/>
          <p:cNvPicPr>
            <a:picLocks noChangeAspect="1" noChangeArrowheads="1"/>
          </p:cNvPicPr>
          <p:nvPr/>
        </p:nvPicPr>
        <p:blipFill>
          <a:blip r:embed="rId3">
            <a:extLst>
              <a:ext uri="{28A0092B-C50C-407E-A947-70E740481C1C}">
                <a14:useLocalDpi xmlns:a14="http://schemas.microsoft.com/office/drawing/2010/main" val="0"/>
              </a:ext>
            </a:extLst>
          </a:blip>
          <a:srcRect l="54337" t="26683" r="10793" b="14398"/>
          <a:stretch>
            <a:fillRect/>
          </a:stretch>
        </p:blipFill>
        <p:spPr bwMode="auto">
          <a:xfrm>
            <a:off x="990600" y="989013"/>
            <a:ext cx="69342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002060"/>
                </a:solidFill>
                <a:latin typeface="Times New Roman" pitchFamily="18" charset="0"/>
              </a:rPr>
              <a:t>Our Vision</a:t>
            </a:r>
            <a:endParaRPr lang="en-US" sz="3600" smtClean="0">
              <a:solidFill>
                <a:srgbClr val="002060"/>
              </a:solidFill>
            </a:endParaRPr>
          </a:p>
        </p:txBody>
      </p:sp>
      <p:pic>
        <p:nvPicPr>
          <p:cNvPr id="18436" name="Picture 2" descr="K:\Enterprise_Engineering\Clients\Paterson\Projects\RyanWhite\presentations\HRSA-Workshops-2010\Workshops\1-P-TAS &amp; MN\TWO ERAS POSTER Needs-Assessment-Poster-Final SMALL.jpg"/>
          <p:cNvPicPr>
            <a:picLocks noChangeAspect="1" noChangeArrowheads="1"/>
          </p:cNvPicPr>
          <p:nvPr/>
        </p:nvPicPr>
        <p:blipFill>
          <a:blip r:embed="rId3">
            <a:extLst>
              <a:ext uri="{28A0092B-C50C-407E-A947-70E740481C1C}">
                <a14:useLocalDpi xmlns:a14="http://schemas.microsoft.com/office/drawing/2010/main" val="0"/>
              </a:ext>
            </a:extLst>
          </a:blip>
          <a:srcRect l="54337" t="26683" r="24969" b="14398"/>
          <a:stretch>
            <a:fillRect/>
          </a:stretch>
        </p:blipFill>
        <p:spPr bwMode="auto">
          <a:xfrm>
            <a:off x="990600" y="985838"/>
            <a:ext cx="41148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771525"/>
            <a:ext cx="990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Vision</a:t>
            </a:r>
            <a:endParaRPr lang="en-US" sz="3600" smtClean="0">
              <a:solidFill>
                <a:srgbClr val="FFFF00"/>
              </a:solidFill>
            </a:endParaRPr>
          </a:p>
        </p:txBody>
      </p:sp>
      <p:sp>
        <p:nvSpPr>
          <p:cNvPr id="315395" name="Rectangle 3"/>
          <p:cNvSpPr>
            <a:spLocks noGrp="1" noChangeArrowheads="1"/>
          </p:cNvSpPr>
          <p:nvPr>
            <p:ph type="body" idx="1"/>
          </p:nvPr>
        </p:nvSpPr>
        <p:spPr>
          <a:xfrm>
            <a:off x="1524000" y="1290638"/>
            <a:ext cx="6553200" cy="5705475"/>
          </a:xfrm>
        </p:spPr>
        <p:txBody>
          <a:bodyPr/>
          <a:lstStyle/>
          <a:p>
            <a:pPr marL="609600" indent="-609600">
              <a:lnSpc>
                <a:spcPct val="90000"/>
              </a:lnSpc>
              <a:buFontTx/>
              <a:buAutoNum type="arabicPeriod"/>
            </a:pPr>
            <a:r>
              <a:rPr lang="en-US" sz="2400" dirty="0" smtClean="0">
                <a:solidFill>
                  <a:schemeClr val="bg1"/>
                </a:solidFill>
              </a:rPr>
              <a:t>Have a fully Web-Based system that was </a:t>
            </a:r>
            <a:r>
              <a:rPr lang="en-US" sz="2400" dirty="0" smtClean="0">
                <a:solidFill>
                  <a:srgbClr val="FFFF00"/>
                </a:solidFill>
              </a:rPr>
              <a:t>multi-lingual </a:t>
            </a:r>
            <a:r>
              <a:rPr lang="en-US" sz="2400" dirty="0" smtClean="0">
                <a:solidFill>
                  <a:schemeClr val="bg1"/>
                </a:solidFill>
              </a:rPr>
              <a:t>and </a:t>
            </a:r>
            <a:r>
              <a:rPr lang="en-US" sz="2400" dirty="0" smtClean="0">
                <a:solidFill>
                  <a:srgbClr val="FFFF00"/>
                </a:solidFill>
              </a:rPr>
              <a:t>audio-assisted </a:t>
            </a:r>
            <a:r>
              <a:rPr lang="en-US" sz="2400" dirty="0" smtClean="0">
                <a:solidFill>
                  <a:schemeClr val="bg1"/>
                </a:solidFill>
              </a:rPr>
              <a:t>self interview (ACASI) with no software to install or manage.</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Save </a:t>
            </a:r>
            <a:r>
              <a:rPr lang="en-US" sz="2400" dirty="0" smtClean="0">
                <a:solidFill>
                  <a:srgbClr val="FFFF00"/>
                </a:solidFill>
              </a:rPr>
              <a:t>paper</a:t>
            </a:r>
            <a:r>
              <a:rPr lang="en-US" sz="2400" dirty="0" smtClean="0">
                <a:solidFill>
                  <a:schemeClr val="bg1"/>
                </a:solidFill>
              </a:rPr>
              <a:t> and the </a:t>
            </a:r>
            <a:r>
              <a:rPr lang="en-US" sz="2400" dirty="0" smtClean="0">
                <a:solidFill>
                  <a:srgbClr val="FFFF00"/>
                </a:solidFill>
              </a:rPr>
              <a:t>time</a:t>
            </a:r>
            <a:r>
              <a:rPr lang="en-US" sz="2400" dirty="0" smtClean="0">
                <a:solidFill>
                  <a:schemeClr val="bg1"/>
                </a:solidFill>
              </a:rPr>
              <a:t> spent managing it</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Allow consumers to self-interview at </a:t>
            </a:r>
            <a:r>
              <a:rPr lang="en-US" sz="2400" dirty="0" smtClean="0">
                <a:solidFill>
                  <a:srgbClr val="FFFF00"/>
                </a:solidFill>
              </a:rPr>
              <a:t>comfort</a:t>
            </a:r>
            <a:r>
              <a:rPr lang="en-US" sz="2400" dirty="0" smtClean="0">
                <a:solidFill>
                  <a:schemeClr val="bg1"/>
                </a:solidFill>
              </a:rPr>
              <a:t> of home or provider site</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Utilize </a:t>
            </a:r>
            <a:r>
              <a:rPr lang="en-US" sz="2400" dirty="0" smtClean="0">
                <a:solidFill>
                  <a:srgbClr val="FFFF00"/>
                </a:solidFill>
              </a:rPr>
              <a:t>netbooks </a:t>
            </a:r>
            <a:r>
              <a:rPr lang="en-US" sz="2400" dirty="0" smtClean="0">
                <a:solidFill>
                  <a:schemeClr val="bg1"/>
                </a:solidFill>
              </a:rPr>
              <a:t>for efficient outreach efforts in collecting completed surveys</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Realize </a:t>
            </a:r>
            <a:r>
              <a:rPr lang="en-US" sz="2400" dirty="0" smtClean="0">
                <a:solidFill>
                  <a:srgbClr val="FFFF00"/>
                </a:solidFill>
              </a:rPr>
              <a:t>cost-savings</a:t>
            </a:r>
          </a:p>
          <a:p>
            <a:pPr marL="609600" indent="-609600">
              <a:lnSpc>
                <a:spcPct val="90000"/>
              </a:lnSpc>
              <a:buFontTx/>
              <a:buAutoNum type="arabicPeriod"/>
            </a:pPr>
            <a:endParaRPr lang="en-US" sz="2400" dirty="0" smtClean="0">
              <a:solidFill>
                <a:schemeClr val="bg1"/>
              </a:solidFill>
            </a:endParaRPr>
          </a:p>
          <a:p>
            <a:pPr marL="609600" indent="-609600" algn="ctr">
              <a:lnSpc>
                <a:spcPct val="90000"/>
              </a:lnSpc>
            </a:pPr>
            <a:endParaRPr lang="en-US" sz="2400"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5395">
                                            <p:txEl>
                                              <p:pRg st="0" end="0"/>
                                            </p:txEl>
                                          </p:spTgt>
                                        </p:tgtEl>
                                        <p:attrNameLst>
                                          <p:attrName>style.visibility</p:attrName>
                                        </p:attrNameLst>
                                      </p:cBhvr>
                                      <p:to>
                                        <p:strVal val="visible"/>
                                      </p:to>
                                    </p:set>
                                    <p:animEffect transition="in" filter="dissolve">
                                      <p:cBhvr>
                                        <p:cTn id="10" dur="500"/>
                                        <p:tgtEl>
                                          <p:spTgt spid="31539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5395">
                                            <p:txEl>
                                              <p:pRg st="2" end="2"/>
                                            </p:txEl>
                                          </p:spTgt>
                                        </p:tgtEl>
                                        <p:attrNameLst>
                                          <p:attrName>style.visibility</p:attrName>
                                        </p:attrNameLst>
                                      </p:cBhvr>
                                      <p:to>
                                        <p:strVal val="visible"/>
                                      </p:to>
                                    </p:set>
                                    <p:animEffect transition="in" filter="dissolve">
                                      <p:cBhvr>
                                        <p:cTn id="15" dur="500"/>
                                        <p:tgtEl>
                                          <p:spTgt spid="3153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5395">
                                            <p:txEl>
                                              <p:pRg st="4" end="4"/>
                                            </p:txEl>
                                          </p:spTgt>
                                        </p:tgtEl>
                                        <p:attrNameLst>
                                          <p:attrName>style.visibility</p:attrName>
                                        </p:attrNameLst>
                                      </p:cBhvr>
                                      <p:to>
                                        <p:strVal val="visible"/>
                                      </p:to>
                                    </p:set>
                                    <p:animEffect transition="in" filter="dissolve">
                                      <p:cBhvr>
                                        <p:cTn id="20" dur="500"/>
                                        <p:tgtEl>
                                          <p:spTgt spid="31539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5395">
                                            <p:txEl>
                                              <p:pRg st="6" end="6"/>
                                            </p:txEl>
                                          </p:spTgt>
                                        </p:tgtEl>
                                        <p:attrNameLst>
                                          <p:attrName>style.visibility</p:attrName>
                                        </p:attrNameLst>
                                      </p:cBhvr>
                                      <p:to>
                                        <p:strVal val="visible"/>
                                      </p:to>
                                    </p:set>
                                    <p:animEffect transition="in" filter="dissolve">
                                      <p:cBhvr>
                                        <p:cTn id="25" dur="500"/>
                                        <p:tgtEl>
                                          <p:spTgt spid="3153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5395">
                                            <p:txEl>
                                              <p:pRg st="8" end="8"/>
                                            </p:txEl>
                                          </p:spTgt>
                                        </p:tgtEl>
                                        <p:attrNameLst>
                                          <p:attrName>style.visibility</p:attrName>
                                        </p:attrNameLst>
                                      </p:cBhvr>
                                      <p:to>
                                        <p:strVal val="visible"/>
                                      </p:to>
                                    </p:set>
                                    <p:animEffect transition="in" filter="dissolve">
                                      <p:cBhvr>
                                        <p:cTn id="30"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dirty="0" smtClean="0">
                <a:solidFill>
                  <a:srgbClr val="FFFF00"/>
                </a:solidFill>
                <a:latin typeface="Times New Roman" pitchFamily="18" charset="0"/>
              </a:rPr>
              <a:t>Vision</a:t>
            </a:r>
            <a:endParaRPr lang="en-US" sz="3600" dirty="0" smtClean="0">
              <a:solidFill>
                <a:srgbClr val="FFFF00"/>
              </a:solidFill>
            </a:endParaRPr>
          </a:p>
        </p:txBody>
      </p:sp>
      <p:sp>
        <p:nvSpPr>
          <p:cNvPr id="315395" name="Rectangle 3"/>
          <p:cNvSpPr>
            <a:spLocks noGrp="1" noChangeArrowheads="1"/>
          </p:cNvSpPr>
          <p:nvPr>
            <p:ph type="body" idx="1"/>
          </p:nvPr>
        </p:nvSpPr>
        <p:spPr>
          <a:xfrm>
            <a:off x="1524000" y="914400"/>
            <a:ext cx="6553200" cy="5705475"/>
          </a:xfrm>
        </p:spPr>
        <p:txBody>
          <a:bodyPr/>
          <a:lstStyle/>
          <a:p>
            <a:pPr marL="609600" indent="-609600">
              <a:lnSpc>
                <a:spcPct val="90000"/>
              </a:lnSpc>
              <a:buFontTx/>
              <a:buAutoNum type="arabicPeriod" startAt="6"/>
            </a:pPr>
            <a:r>
              <a:rPr lang="en-US" sz="2400" dirty="0" smtClean="0">
                <a:solidFill>
                  <a:schemeClr val="bg1"/>
                </a:solidFill>
              </a:rPr>
              <a:t>Have </a:t>
            </a:r>
            <a:r>
              <a:rPr lang="en-US" sz="2400" dirty="0" smtClean="0">
                <a:solidFill>
                  <a:srgbClr val="FFFF00"/>
                </a:solidFill>
              </a:rPr>
              <a:t>real-time</a:t>
            </a:r>
            <a:r>
              <a:rPr lang="en-US" sz="2400" dirty="0" smtClean="0">
                <a:solidFill>
                  <a:schemeClr val="bg1"/>
                </a:solidFill>
              </a:rPr>
              <a:t> access to data</a:t>
            </a:r>
          </a:p>
          <a:p>
            <a:pPr marL="609600" indent="-609600">
              <a:lnSpc>
                <a:spcPct val="90000"/>
              </a:lnSpc>
              <a:buFontTx/>
              <a:buAutoNum type="arabicPeriod" startAt="6"/>
            </a:pPr>
            <a:endParaRPr lang="en-US" sz="2400" dirty="0" smtClean="0">
              <a:solidFill>
                <a:schemeClr val="bg1"/>
              </a:solidFill>
            </a:endParaRPr>
          </a:p>
          <a:p>
            <a:pPr marL="609600" indent="-609600">
              <a:lnSpc>
                <a:spcPct val="90000"/>
              </a:lnSpc>
              <a:buFontTx/>
              <a:buAutoNum type="arabicPeriod" startAt="6"/>
            </a:pPr>
            <a:r>
              <a:rPr lang="en-US" sz="2400" dirty="0" smtClean="0">
                <a:solidFill>
                  <a:schemeClr val="bg1"/>
                </a:solidFill>
              </a:rPr>
              <a:t>Use real-time access to </a:t>
            </a:r>
            <a:r>
              <a:rPr lang="en-US" sz="2400" dirty="0" smtClean="0">
                <a:solidFill>
                  <a:srgbClr val="FFFF00"/>
                </a:solidFill>
              </a:rPr>
              <a:t>monitor gaps </a:t>
            </a:r>
            <a:r>
              <a:rPr lang="en-US" sz="2400" dirty="0" smtClean="0">
                <a:solidFill>
                  <a:schemeClr val="bg1"/>
                </a:solidFill>
              </a:rPr>
              <a:t>in data collection so we can target outreach efforts to ensure a representative sample</a:t>
            </a:r>
          </a:p>
          <a:p>
            <a:pPr marL="609600" indent="-609600">
              <a:lnSpc>
                <a:spcPct val="90000"/>
              </a:lnSpc>
              <a:buFontTx/>
              <a:buAutoNum type="arabicPeriod" startAt="6"/>
            </a:pPr>
            <a:endParaRPr lang="en-US" sz="2400" dirty="0" smtClean="0">
              <a:solidFill>
                <a:schemeClr val="bg1"/>
              </a:solidFill>
            </a:endParaRPr>
          </a:p>
          <a:p>
            <a:pPr marL="609600" indent="-609600">
              <a:lnSpc>
                <a:spcPct val="90000"/>
              </a:lnSpc>
              <a:buFontTx/>
              <a:buAutoNum type="arabicPeriod" startAt="6"/>
            </a:pPr>
            <a:r>
              <a:rPr lang="en-US" sz="2400" dirty="0" smtClean="0">
                <a:solidFill>
                  <a:schemeClr val="bg1"/>
                </a:solidFill>
              </a:rPr>
              <a:t>Allow consumers </a:t>
            </a:r>
            <a:r>
              <a:rPr lang="en-US" sz="2400" dirty="0" smtClean="0">
                <a:solidFill>
                  <a:srgbClr val="FFFF00"/>
                </a:solidFill>
              </a:rPr>
              <a:t>redeem incentives </a:t>
            </a:r>
            <a:r>
              <a:rPr lang="en-US" sz="2400" dirty="0" smtClean="0">
                <a:solidFill>
                  <a:schemeClr val="bg1"/>
                </a:solidFill>
              </a:rPr>
              <a:t>through an incentive code automatically generated at survey completion</a:t>
            </a:r>
          </a:p>
          <a:p>
            <a:pPr marL="609600" indent="-609600">
              <a:lnSpc>
                <a:spcPct val="90000"/>
              </a:lnSpc>
              <a:buFontTx/>
              <a:buAutoNum type="arabicPeriod" startAt="6"/>
            </a:pPr>
            <a:endParaRPr lang="en-US" sz="2400" dirty="0" smtClean="0">
              <a:solidFill>
                <a:schemeClr val="bg1"/>
              </a:solidFill>
            </a:endParaRPr>
          </a:p>
          <a:p>
            <a:pPr marL="609600" indent="-609600">
              <a:lnSpc>
                <a:spcPct val="90000"/>
              </a:lnSpc>
              <a:buFontTx/>
              <a:buAutoNum type="arabicPeriod" startAt="6"/>
            </a:pPr>
            <a:r>
              <a:rPr lang="en-US" sz="2400" dirty="0" smtClean="0">
                <a:solidFill>
                  <a:schemeClr val="bg1"/>
                </a:solidFill>
              </a:rPr>
              <a:t>Allow incentives to be </a:t>
            </a:r>
            <a:r>
              <a:rPr lang="en-US" sz="2400" dirty="0" smtClean="0">
                <a:solidFill>
                  <a:srgbClr val="FFFF00"/>
                </a:solidFill>
              </a:rPr>
              <a:t>distributed </a:t>
            </a:r>
            <a:r>
              <a:rPr lang="en-US" sz="2400" dirty="0" smtClean="0">
                <a:solidFill>
                  <a:schemeClr val="bg1"/>
                </a:solidFill>
              </a:rPr>
              <a:t>in person, or mailed to consumer.</a:t>
            </a:r>
          </a:p>
          <a:p>
            <a:pPr marL="609600" indent="-609600">
              <a:lnSpc>
                <a:spcPct val="90000"/>
              </a:lnSpc>
              <a:buFontTx/>
              <a:buAutoNum type="arabicPeriod" startAt="6"/>
            </a:pPr>
            <a:endParaRPr lang="en-US" sz="2400" dirty="0" smtClean="0">
              <a:solidFill>
                <a:schemeClr val="bg1"/>
              </a:solidFill>
            </a:endParaRPr>
          </a:p>
          <a:p>
            <a:pPr marL="609600" indent="-609600">
              <a:lnSpc>
                <a:spcPct val="90000"/>
              </a:lnSpc>
              <a:buFontTx/>
              <a:buAutoNum type="arabicPeriod" startAt="6"/>
            </a:pPr>
            <a:r>
              <a:rPr lang="en-US" sz="2400" dirty="0" smtClean="0">
                <a:solidFill>
                  <a:schemeClr val="bg1"/>
                </a:solidFill>
              </a:rPr>
              <a:t>Utilize </a:t>
            </a:r>
            <a:r>
              <a:rPr lang="en-US" sz="2400" dirty="0" smtClean="0">
                <a:solidFill>
                  <a:srgbClr val="FFFF00"/>
                </a:solidFill>
              </a:rPr>
              <a:t>Visual Analytics </a:t>
            </a:r>
            <a:r>
              <a:rPr lang="en-US" sz="2400" dirty="0" smtClean="0">
                <a:solidFill>
                  <a:schemeClr val="bg1"/>
                </a:solidFill>
              </a:rPr>
              <a:t>to make data more actionable in real-time for better planning, decision making, and grant applications.</a:t>
            </a:r>
          </a:p>
          <a:p>
            <a:pPr marL="609600" indent="-609600">
              <a:lnSpc>
                <a:spcPct val="90000"/>
              </a:lnSpc>
              <a:buFontTx/>
              <a:buAutoNum type="arabicPeriod" startAt="6"/>
            </a:pPr>
            <a:endParaRPr lang="en-US" sz="2400" dirty="0" smtClean="0">
              <a:solidFill>
                <a:schemeClr val="bg1"/>
              </a:solidFill>
            </a:endParaRPr>
          </a:p>
          <a:p>
            <a:pPr marL="609600" indent="-609600" algn="ctr">
              <a:lnSpc>
                <a:spcPct val="90000"/>
              </a:lnSpc>
            </a:pPr>
            <a:endParaRPr lang="en-US" sz="2400"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5395">
                                            <p:txEl>
                                              <p:pRg st="0" end="0"/>
                                            </p:txEl>
                                          </p:spTgt>
                                        </p:tgtEl>
                                        <p:attrNameLst>
                                          <p:attrName>style.visibility</p:attrName>
                                        </p:attrNameLst>
                                      </p:cBhvr>
                                      <p:to>
                                        <p:strVal val="visible"/>
                                      </p:to>
                                    </p:set>
                                    <p:animEffect transition="in" filter="dissolve">
                                      <p:cBhvr>
                                        <p:cTn id="10" dur="500"/>
                                        <p:tgtEl>
                                          <p:spTgt spid="31539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5395">
                                            <p:txEl>
                                              <p:pRg st="2" end="2"/>
                                            </p:txEl>
                                          </p:spTgt>
                                        </p:tgtEl>
                                        <p:attrNameLst>
                                          <p:attrName>style.visibility</p:attrName>
                                        </p:attrNameLst>
                                      </p:cBhvr>
                                      <p:to>
                                        <p:strVal val="visible"/>
                                      </p:to>
                                    </p:set>
                                    <p:animEffect transition="in" filter="dissolve">
                                      <p:cBhvr>
                                        <p:cTn id="15" dur="500"/>
                                        <p:tgtEl>
                                          <p:spTgt spid="3153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5395">
                                            <p:txEl>
                                              <p:pRg st="4" end="4"/>
                                            </p:txEl>
                                          </p:spTgt>
                                        </p:tgtEl>
                                        <p:attrNameLst>
                                          <p:attrName>style.visibility</p:attrName>
                                        </p:attrNameLst>
                                      </p:cBhvr>
                                      <p:to>
                                        <p:strVal val="visible"/>
                                      </p:to>
                                    </p:set>
                                    <p:animEffect transition="in" filter="dissolve">
                                      <p:cBhvr>
                                        <p:cTn id="20" dur="500"/>
                                        <p:tgtEl>
                                          <p:spTgt spid="31539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5395">
                                            <p:txEl>
                                              <p:pRg st="6" end="6"/>
                                            </p:txEl>
                                          </p:spTgt>
                                        </p:tgtEl>
                                        <p:attrNameLst>
                                          <p:attrName>style.visibility</p:attrName>
                                        </p:attrNameLst>
                                      </p:cBhvr>
                                      <p:to>
                                        <p:strVal val="visible"/>
                                      </p:to>
                                    </p:set>
                                    <p:animEffect transition="in" filter="dissolve">
                                      <p:cBhvr>
                                        <p:cTn id="25" dur="500"/>
                                        <p:tgtEl>
                                          <p:spTgt spid="3153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5395">
                                            <p:txEl>
                                              <p:pRg st="8" end="8"/>
                                            </p:txEl>
                                          </p:spTgt>
                                        </p:tgtEl>
                                        <p:attrNameLst>
                                          <p:attrName>style.visibility</p:attrName>
                                        </p:attrNameLst>
                                      </p:cBhvr>
                                      <p:to>
                                        <p:strVal val="visible"/>
                                      </p:to>
                                    </p:set>
                                    <p:animEffect transition="in" filter="dissolve">
                                      <p:cBhvr>
                                        <p:cTn id="30"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Vision Accomplished?</a:t>
            </a:r>
            <a:endParaRPr lang="en-US" sz="3600" smtClean="0">
              <a:solidFill>
                <a:srgbClr val="FFFF00"/>
              </a:solidFill>
            </a:endParaRPr>
          </a:p>
        </p:txBody>
      </p:sp>
      <p:sp>
        <p:nvSpPr>
          <p:cNvPr id="315395" name="Rectangle 3"/>
          <p:cNvSpPr>
            <a:spLocks noGrp="1" noChangeArrowheads="1"/>
          </p:cNvSpPr>
          <p:nvPr>
            <p:ph type="body" idx="1"/>
          </p:nvPr>
        </p:nvSpPr>
        <p:spPr>
          <a:xfrm>
            <a:off x="1524000" y="914400"/>
            <a:ext cx="6553200" cy="5705475"/>
          </a:xfrm>
        </p:spPr>
        <p:txBody>
          <a:bodyPr/>
          <a:lstStyle/>
          <a:p>
            <a:pPr marL="609600" indent="-609600" algn="ctr">
              <a:lnSpc>
                <a:spcPct val="90000"/>
              </a:lnSpc>
              <a:buFontTx/>
              <a:buNone/>
            </a:pPr>
            <a:endParaRPr lang="en-US" sz="2400" smtClean="0">
              <a:solidFill>
                <a:schemeClr val="bg1"/>
              </a:solidFill>
            </a:endParaRPr>
          </a:p>
          <a:p>
            <a:pPr marL="609600" indent="-609600" algn="ctr">
              <a:lnSpc>
                <a:spcPct val="90000"/>
              </a:lnSpc>
              <a:buFontTx/>
              <a:buNone/>
            </a:pPr>
            <a:endParaRPr lang="en-US" sz="2400" smtClean="0">
              <a:solidFill>
                <a:schemeClr val="bg1"/>
              </a:solidFill>
            </a:endParaRPr>
          </a:p>
          <a:p>
            <a:pPr marL="609600" indent="-609600" algn="ctr">
              <a:lnSpc>
                <a:spcPct val="90000"/>
              </a:lnSpc>
              <a:buFontTx/>
              <a:buNone/>
            </a:pPr>
            <a:endParaRPr lang="en-US" sz="2400" smtClean="0">
              <a:solidFill>
                <a:schemeClr val="bg1"/>
              </a:solidFill>
            </a:endParaRPr>
          </a:p>
          <a:p>
            <a:pPr marL="609600" indent="-609600" algn="ctr">
              <a:lnSpc>
                <a:spcPct val="90000"/>
              </a:lnSpc>
              <a:buFontTx/>
              <a:buNone/>
            </a:pPr>
            <a:endParaRPr lang="en-US" sz="2400" smtClean="0">
              <a:solidFill>
                <a:schemeClr val="bg1"/>
              </a:solidFill>
            </a:endParaRPr>
          </a:p>
          <a:p>
            <a:pPr marL="609600" indent="-609600" algn="ctr">
              <a:lnSpc>
                <a:spcPct val="90000"/>
              </a:lnSpc>
              <a:buFontTx/>
              <a:buNone/>
            </a:pPr>
            <a:endParaRPr lang="en-US" sz="2400" smtClean="0">
              <a:solidFill>
                <a:schemeClr val="bg1"/>
              </a:solidFill>
            </a:endParaRPr>
          </a:p>
          <a:p>
            <a:pPr marL="609600" indent="-609600" algn="ctr">
              <a:lnSpc>
                <a:spcPct val="90000"/>
              </a:lnSpc>
              <a:buFontTx/>
              <a:buNone/>
            </a:pPr>
            <a:r>
              <a:rPr lang="en-US" sz="4400" smtClean="0">
                <a:solidFill>
                  <a:schemeClr val="bg1"/>
                </a:solidFill>
              </a:rPr>
              <a:t>Yes!</a:t>
            </a:r>
          </a:p>
          <a:p>
            <a:pPr marL="609600" indent="-609600" algn="ctr">
              <a:lnSpc>
                <a:spcPct val="90000"/>
              </a:lnSpc>
              <a:buFontTx/>
              <a:buNone/>
            </a:pPr>
            <a:endParaRPr lang="en-US" sz="4400" smtClean="0">
              <a:solidFill>
                <a:schemeClr val="bg1"/>
              </a:solidFill>
            </a:endParaRPr>
          </a:p>
          <a:p>
            <a:pPr marL="609600" indent="-609600" algn="ctr">
              <a:lnSpc>
                <a:spcPct val="90000"/>
              </a:lnSpc>
              <a:buFontTx/>
              <a:buNone/>
            </a:pPr>
            <a:r>
              <a:rPr lang="en-US" sz="2400" smtClean="0">
                <a:solidFill>
                  <a:schemeClr val="bg1"/>
                </a:solidFill>
              </a:rPr>
              <a:t>With some unanticipated benefits too…</a:t>
            </a:r>
          </a:p>
          <a:p>
            <a:pPr marL="609600" indent="-609600" algn="ctr">
              <a:lnSpc>
                <a:spcPct val="90000"/>
              </a:lnSpc>
              <a:buFontTx/>
              <a:buAutoNum type="arabicPeriod" startAt="6"/>
            </a:pPr>
            <a:endParaRPr lang="en-US" sz="2400" smtClean="0">
              <a:solidFill>
                <a:schemeClr val="bg1"/>
              </a:solidFill>
            </a:endParaRPr>
          </a:p>
          <a:p>
            <a:pPr marL="609600" indent="-609600" algn="ctr">
              <a:lnSpc>
                <a:spcPct val="90000"/>
              </a:lnSpc>
            </a:pPr>
            <a:endParaRPr lang="en-US" sz="240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5" end="5"/>
                                            </p:txEl>
                                          </p:spTgt>
                                        </p:tgtEl>
                                        <p:attrNameLst>
                                          <p:attrName>style.visibility</p:attrName>
                                        </p:attrNameLst>
                                      </p:cBhvr>
                                      <p:to>
                                        <p:strVal val="visible"/>
                                      </p:to>
                                    </p:set>
                                    <p:animEffect transition="in" filter="dissolve">
                                      <p:cBhvr>
                                        <p:cTn id="12" dur="500"/>
                                        <p:tgtEl>
                                          <p:spTgt spid="315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7" end="7"/>
                                            </p:txEl>
                                          </p:spTgt>
                                        </p:tgtEl>
                                        <p:attrNameLst>
                                          <p:attrName>style.visibility</p:attrName>
                                        </p:attrNameLst>
                                      </p:cBhvr>
                                      <p:to>
                                        <p:strVal val="visible"/>
                                      </p:to>
                                    </p:set>
                                    <p:animEffect transition="in" filter="dissolve">
                                      <p:cBhvr>
                                        <p:cTn id="17" dur="500"/>
                                        <p:tgtEl>
                                          <p:spTgt spid="315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3" descr="K:\Enterprise_Engineering\Clients\Paterson\Projects\RyanWhite\presentations\HRSA-Workshops-2010\Workshops\1-P-TAS &amp; MN\Ian Britton-1221_03_20---Minneapolis--Minnesota--USA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86" y="353648"/>
            <a:ext cx="4452840" cy="29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3483532"/>
            <a:ext cx="8701882" cy="27918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www.sanbernardinocarealestate.org/images/sanbernard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4" y="337344"/>
            <a:ext cx="4000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Enterprise_Engineering\Clients\Paterson\Projects\RyanWhite\presentations\HRSA-Workshops-2010\Art\na1-right-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17" y="581025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K:\Enterprise_Engineering\Clients\Paterson\Projects\RyanWhite\presentations\HRSA-Workshops-2010\Art\na4-right-si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48958" y="5778500"/>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2400" y="-228600"/>
            <a:ext cx="9525000" cy="7239000"/>
          </a:xfrm>
          <a:prstGeom prst="rect">
            <a:avLst/>
          </a:prstGeom>
          <a:solidFill>
            <a:schemeClr val="tx1">
              <a:lumMod val="95000"/>
              <a:lumOff val="5000"/>
              <a:alpha val="86000"/>
            </a:schemeClr>
          </a:solidFill>
          <a:ln>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7177" name="Rectangle 9"/>
          <p:cNvSpPr>
            <a:spLocks noChangeArrowheads="1"/>
          </p:cNvSpPr>
          <p:nvPr/>
        </p:nvSpPr>
        <p:spPr bwMode="auto">
          <a:xfrm>
            <a:off x="6457950" y="3505200"/>
            <a:ext cx="2435282" cy="984885"/>
          </a:xfrm>
          <a:prstGeom prst="rect">
            <a:avLst/>
          </a:prstGeom>
          <a:noFill/>
          <a:ln w="9525">
            <a:noFill/>
            <a:miter lim="800000"/>
            <a:headEnd/>
            <a:tailEnd/>
          </a:ln>
          <a:effectLst/>
        </p:spPr>
        <p:txBody>
          <a:bodyPr wrap="none">
            <a:spAutoFit/>
          </a:bodyPr>
          <a:lstStyle/>
          <a:p>
            <a:pPr>
              <a:defRPr/>
            </a:pPr>
            <a:r>
              <a:rPr lang="en-US" sz="2000" dirty="0" smtClean="0">
                <a:solidFill>
                  <a:srgbClr val="FFFFFF"/>
                </a:solidFill>
              </a:rPr>
              <a:t>November 27, 2012</a:t>
            </a:r>
            <a:endParaRPr lang="en-US" sz="2000" dirty="0">
              <a:solidFill>
                <a:srgbClr val="FFFFFF"/>
              </a:solidFill>
            </a:endParaRPr>
          </a:p>
          <a:p>
            <a:pPr>
              <a:defRPr/>
            </a:pPr>
            <a:r>
              <a:rPr lang="en-US" sz="2000" dirty="0" smtClean="0">
                <a:solidFill>
                  <a:srgbClr val="FFFFFF"/>
                </a:solidFill>
              </a:rPr>
              <a:t>Washington, D.C.</a:t>
            </a:r>
            <a:r>
              <a:rPr lang="en-US" sz="2000" dirty="0">
                <a:solidFill>
                  <a:srgbClr val="FFFFFF"/>
                </a:solidFill>
                <a:effectLst>
                  <a:outerShdw blurRad="38100" dist="38100" dir="2700000" algn="tl">
                    <a:srgbClr val="C0C0C0"/>
                  </a:outerShdw>
                </a:effectLst>
              </a:rPr>
              <a:t/>
            </a:r>
            <a:br>
              <a:rPr lang="en-US" sz="2000" dirty="0">
                <a:solidFill>
                  <a:srgbClr val="FFFFFF"/>
                </a:solidFill>
                <a:effectLst>
                  <a:outerShdw blurRad="38100" dist="38100" dir="2700000" algn="tl">
                    <a:srgbClr val="C0C0C0"/>
                  </a:outerShdw>
                </a:effectLst>
              </a:rPr>
            </a:br>
            <a:endParaRPr lang="en-US" dirty="0">
              <a:solidFill>
                <a:srgbClr val="FFFFFF"/>
              </a:solidFill>
              <a:effectLst>
                <a:outerShdw blurRad="38100" dist="38100" dir="2700000" algn="tl">
                  <a:srgbClr val="C0C0C0"/>
                </a:outerShdw>
              </a:effectLst>
            </a:endParaRPr>
          </a:p>
        </p:txBody>
      </p:sp>
      <p:sp>
        <p:nvSpPr>
          <p:cNvPr id="9226"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0" name="Rectangle 2"/>
          <p:cNvSpPr>
            <a:spLocks noGrp="1" noChangeArrowheads="1"/>
          </p:cNvSpPr>
          <p:nvPr>
            <p:ph type="title"/>
          </p:nvPr>
        </p:nvSpPr>
        <p:spPr>
          <a:xfrm>
            <a:off x="457200" y="990600"/>
            <a:ext cx="8229600" cy="1905000"/>
          </a:xfrm>
        </p:spPr>
        <p:txBody>
          <a:bodyPr/>
          <a:lstStyle/>
          <a:p>
            <a:pPr eaLnBrk="1" hangingPunct="1">
              <a:defRPr/>
            </a:pPr>
            <a:r>
              <a:rPr lang="en-US" sz="3200" i="1" dirty="0" smtClean="0">
                <a:solidFill>
                  <a:schemeClr val="bg1"/>
                </a:solidFill>
                <a:effectLst>
                  <a:outerShdw blurRad="38100" dist="38100" dir="2700000" algn="tl">
                    <a:srgbClr val="C0C0C0"/>
                  </a:outerShdw>
                </a:effectLst>
              </a:rPr>
              <a:t>Using Online Evidence Based Needs Assessments To Plan, To Fund and To Actuate Care and Prevention Services</a:t>
            </a:r>
            <a:endParaRPr lang="en-US" sz="2400" dirty="0" smtClean="0">
              <a:solidFill>
                <a:srgbClr val="FFFF00"/>
              </a:solidFill>
              <a:effectLst>
                <a:outerShdw blurRad="38100" dist="38100" dir="2700000" algn="tl">
                  <a:srgbClr val="C0C0C0"/>
                </a:outerShdw>
              </a:effectLst>
            </a:endParaRPr>
          </a:p>
        </p:txBody>
      </p:sp>
      <p:sp>
        <p:nvSpPr>
          <p:cNvPr id="14"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15"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3" name="Rectangle 5"/>
          <p:cNvSpPr>
            <a:spLocks noChangeArrowheads="1"/>
          </p:cNvSpPr>
          <p:nvPr/>
        </p:nvSpPr>
        <p:spPr bwMode="auto">
          <a:xfrm>
            <a:off x="152400" y="4267200"/>
            <a:ext cx="8839200" cy="2286000"/>
          </a:xfrm>
          <a:prstGeom prst="rect">
            <a:avLst/>
          </a:prstGeom>
          <a:noFill/>
          <a:ln w="9525">
            <a:noFill/>
            <a:miter lim="800000"/>
            <a:headEnd/>
            <a:tailEnd/>
          </a:ln>
          <a:effectLst/>
        </p:spPr>
        <p:txBody>
          <a:bodyPr anchor="ctr"/>
          <a:lstStyle/>
          <a:p>
            <a:pPr>
              <a:defRPr/>
            </a:pPr>
            <a:endParaRPr lang="en-US" dirty="0">
              <a:solidFill>
                <a:srgbClr val="FFFFFF"/>
              </a:solidFill>
              <a:effectLst>
                <a:outerShdw blurRad="38100" dist="38100" dir="2700000" algn="tl">
                  <a:srgbClr val="C0C0C0"/>
                </a:outerShdw>
              </a:effectLst>
            </a:endParaRPr>
          </a:p>
          <a:p>
            <a:pPr>
              <a:defRPr/>
            </a:pPr>
            <a:endParaRPr lang="en-US" dirty="0">
              <a:solidFill>
                <a:srgbClr val="FFFFFF"/>
              </a:solidFill>
              <a:effectLst>
                <a:outerShdw blurRad="38100" dist="38100" dir="2700000" algn="tl">
                  <a:srgbClr val="C0C0C0"/>
                </a:outerShdw>
              </a:effectLst>
            </a:endParaRPr>
          </a:p>
          <a:p>
            <a:pPr>
              <a:defRPr/>
            </a:pPr>
            <a:endParaRPr lang="en-US" dirty="0">
              <a:solidFill>
                <a:srgbClr val="FFFFFF"/>
              </a:solidFill>
              <a:effectLst>
                <a:outerShdw blurRad="38100" dist="38100" dir="2700000" algn="tl">
                  <a:srgbClr val="C0C0C0"/>
                </a:outerShdw>
              </a:effectLst>
            </a:endParaRPr>
          </a:p>
          <a:p>
            <a:pPr>
              <a:defRPr/>
            </a:pPr>
            <a:r>
              <a:rPr lang="en-US" dirty="0">
                <a:solidFill>
                  <a:schemeClr val="bg1"/>
                </a:solidFill>
              </a:rPr>
              <a:t>Facilitated by:</a:t>
            </a:r>
            <a:r>
              <a:rPr lang="en-US" dirty="0">
                <a:solidFill>
                  <a:srgbClr val="FFFFFF"/>
                </a:solidFill>
              </a:rPr>
              <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Jesse Thomas, </a:t>
            </a:r>
            <a:r>
              <a:rPr lang="en-US" dirty="0">
                <a:solidFill>
                  <a:srgbClr val="FFFF00"/>
                </a:solidFill>
              </a:rPr>
              <a:t>RDE </a:t>
            </a:r>
            <a:r>
              <a:rPr lang="en-US" dirty="0" smtClean="0">
                <a:solidFill>
                  <a:srgbClr val="FFFF00"/>
                </a:solidFill>
              </a:rPr>
              <a:t>Systems, Patterson, New Jersey </a:t>
            </a:r>
          </a:p>
          <a:p>
            <a:pPr>
              <a:defRPr/>
            </a:pPr>
            <a:endParaRPr lang="en-US" dirty="0">
              <a:solidFill>
                <a:srgbClr val="FFFF00"/>
              </a:solidFill>
            </a:endParaRPr>
          </a:p>
          <a:p>
            <a:pPr>
              <a:defRPr/>
            </a:pPr>
            <a:r>
              <a:rPr lang="en-US" dirty="0" smtClean="0">
                <a:solidFill>
                  <a:srgbClr val="FFFFFF"/>
                </a:solidFill>
              </a:rPr>
              <a:t>Tim Sullivan, </a:t>
            </a:r>
            <a:r>
              <a:rPr lang="en-US" dirty="0" smtClean="0">
                <a:solidFill>
                  <a:srgbClr val="FFFF00"/>
                </a:solidFill>
              </a:rPr>
              <a:t>Hennepin County Human Services and Public Health Department </a:t>
            </a:r>
          </a:p>
          <a:p>
            <a:pPr>
              <a:defRPr/>
            </a:pPr>
            <a:endParaRPr lang="en-US" dirty="0">
              <a:solidFill>
                <a:srgbClr val="FFFF00"/>
              </a:solidFill>
            </a:endParaRPr>
          </a:p>
          <a:p>
            <a:pPr>
              <a:defRPr/>
            </a:pPr>
            <a:r>
              <a:rPr lang="en-US" dirty="0">
                <a:solidFill>
                  <a:srgbClr val="FFFFFF"/>
                </a:solidFill>
              </a:rPr>
              <a:t>Claire Husted, </a:t>
            </a:r>
            <a:r>
              <a:rPr lang="en-US" dirty="0">
                <a:solidFill>
                  <a:srgbClr val="FFFF00"/>
                </a:solidFill>
              </a:rPr>
              <a:t>Health Planning &amp; Grant Writing Consultant </a:t>
            </a:r>
            <a:endParaRPr lang="en-US" dirty="0" smtClean="0">
              <a:solidFill>
                <a:srgbClr val="FFFF00"/>
              </a:solidFill>
            </a:endParaRPr>
          </a:p>
          <a:p>
            <a:pPr>
              <a:defRPr/>
            </a:pPr>
            <a:endParaRPr lang="en-US" dirty="0">
              <a:solidFill>
                <a:srgbClr val="FFFF00"/>
              </a:solidFill>
            </a:endParaRPr>
          </a:p>
          <a:p>
            <a:pPr>
              <a:defRPr/>
            </a:pPr>
            <a:r>
              <a:rPr lang="en-US" dirty="0" smtClean="0">
                <a:solidFill>
                  <a:srgbClr val="FFFFFF"/>
                </a:solidFill>
              </a:rPr>
              <a:t>Michael </a:t>
            </a:r>
            <a:r>
              <a:rPr lang="en-US" dirty="0">
                <a:solidFill>
                  <a:srgbClr val="FFFFFF"/>
                </a:solidFill>
              </a:rPr>
              <a:t>McNeill, </a:t>
            </a:r>
            <a:r>
              <a:rPr lang="en-US" dirty="0">
                <a:solidFill>
                  <a:srgbClr val="FFFF00"/>
                </a:solidFill>
              </a:rPr>
              <a:t>Wake </a:t>
            </a:r>
            <a:r>
              <a:rPr lang="en-US" dirty="0" smtClean="0">
                <a:solidFill>
                  <a:srgbClr val="FFFF00"/>
                </a:solidFill>
              </a:rPr>
              <a:t>County Human Services, Raleigh, North Carolina</a:t>
            </a:r>
          </a:p>
          <a:p>
            <a:pPr>
              <a:defRPr/>
            </a:pPr>
            <a:endParaRPr lang="en-US" dirty="0" smtClean="0">
              <a:solidFill>
                <a:srgbClr val="FFFF00"/>
              </a:solidFill>
              <a:effectLst>
                <a:outerShdw blurRad="38100" dist="38100" dir="2700000" algn="tl">
                  <a:srgbClr val="C0C0C0"/>
                </a:outerShdw>
              </a:effectLst>
            </a:endParaRPr>
          </a:p>
          <a:p>
            <a:pPr>
              <a:defRPr/>
            </a:pPr>
            <a:endParaRPr lang="en-US" dirty="0">
              <a:solidFill>
                <a:srgbClr val="FFFF00"/>
              </a:solidFill>
              <a:effectLst>
                <a:outerShdw blurRad="38100" dist="38100" dir="2700000" algn="tl">
                  <a:srgbClr val="C0C0C0"/>
                </a:outerShdw>
              </a:effectLst>
            </a:endParaRPr>
          </a:p>
          <a:p>
            <a:pPr algn="ctr">
              <a:defRPr/>
            </a:pPr>
            <a:r>
              <a:rPr lang="en-US" dirty="0" smtClean="0">
                <a:solidFill>
                  <a:schemeClr val="bg1"/>
                </a:solidFill>
              </a:rPr>
              <a:t>Slides will be available at: </a:t>
            </a:r>
            <a:r>
              <a:rPr lang="en-US" dirty="0" smtClean="0">
                <a:solidFill>
                  <a:srgbClr val="FFFF00"/>
                </a:solidFill>
              </a:rPr>
              <a:t>USCA.e2community.com</a:t>
            </a:r>
            <a:endParaRPr lang="en-US" dirty="0">
              <a:solidFill>
                <a:srgbClr val="FFFF00"/>
              </a:solidFill>
            </a:endParaRPr>
          </a:p>
          <a:p>
            <a:pPr algn="ctr">
              <a:defRPr/>
            </a:pPr>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t>
            </a:r>
            <a:br>
              <a:rPr lang="en-US" dirty="0">
                <a:solidFill>
                  <a:srgbClr val="FFFFFF"/>
                </a:solidFill>
                <a:effectLst>
                  <a:outerShdw blurRad="38100" dist="38100" dir="2700000" algn="tl">
                    <a:srgbClr val="C0C0C0"/>
                  </a:outerShdw>
                </a:effectLst>
              </a:rPr>
            </a:br>
            <a:endParaRPr lang="en-US" dirty="0">
              <a:solidFill>
                <a:srgbClr val="FFFFFF"/>
              </a:solidFill>
              <a:effectLst>
                <a:outerShdw blurRad="38100" dist="38100" dir="2700000" algn="tl">
                  <a:srgbClr val="C0C0C0"/>
                </a:outerShdw>
              </a:effectLst>
            </a:endParaRPr>
          </a:p>
        </p:txBody>
      </p:sp>
    </p:spTree>
    <p:extLst>
      <p:ext uri="{BB962C8B-B14F-4D97-AF65-F5344CB8AC3E}">
        <p14:creationId xmlns:p14="http://schemas.microsoft.com/office/powerpoint/2010/main" val="2846196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How did we do it?</a:t>
            </a:r>
            <a:endParaRPr lang="en-US" sz="3600" smtClean="0">
              <a:solidFill>
                <a:srgbClr val="FFFF00"/>
              </a:solidFill>
            </a:endParaRPr>
          </a:p>
        </p:txBody>
      </p:sp>
      <p:sp>
        <p:nvSpPr>
          <p:cNvPr id="315395" name="Rectangle 3"/>
          <p:cNvSpPr>
            <a:spLocks noGrp="1" noChangeArrowheads="1"/>
          </p:cNvSpPr>
          <p:nvPr>
            <p:ph idx="1"/>
          </p:nvPr>
        </p:nvSpPr>
        <p:spPr>
          <a:xfrm>
            <a:off x="1524000" y="1290638"/>
            <a:ext cx="6553200" cy="5705475"/>
          </a:xfrm>
        </p:spPr>
        <p:txBody>
          <a:bodyPr/>
          <a:lstStyle/>
          <a:p>
            <a:pPr marL="609600" indent="-609600">
              <a:lnSpc>
                <a:spcPct val="90000"/>
              </a:lnSpc>
              <a:buFontTx/>
              <a:buAutoNum type="arabicPeriod"/>
            </a:pPr>
            <a:r>
              <a:rPr lang="en-US" sz="2000" smtClean="0">
                <a:solidFill>
                  <a:schemeClr val="bg1"/>
                </a:solidFill>
              </a:rPr>
              <a:t>Attended the 2008 HRSA AGM Meeting and saw a presentation on “Innovative Planning Bodies Technology” presented by the Bergen-Passaic TGA, City of Paterson</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Collaborated with the Bergen-Passaic TGA on revised needs assessment instrument. </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Contracted with RDE Systems, LLC makers of eCOMPAS and the e2 Community Platform </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Utilized the e2 Comprehensive Needs Assessment Module that Paterson New Jersey pioneered and presented </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RDE adapted software to Minnesota’s unique needs and vision.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How did we do it?</a:t>
            </a:r>
            <a:endParaRPr lang="en-US" sz="3600" smtClean="0">
              <a:solidFill>
                <a:srgbClr val="FFFF00"/>
              </a:solidFill>
            </a:endParaRPr>
          </a:p>
        </p:txBody>
      </p:sp>
      <p:sp>
        <p:nvSpPr>
          <p:cNvPr id="315395" name="Rectangle 3"/>
          <p:cNvSpPr>
            <a:spLocks noGrp="1" noChangeArrowheads="1"/>
          </p:cNvSpPr>
          <p:nvPr>
            <p:ph idx="1"/>
          </p:nvPr>
        </p:nvSpPr>
        <p:spPr>
          <a:xfrm>
            <a:off x="1524000" y="1290638"/>
            <a:ext cx="6553200" cy="5705475"/>
          </a:xfrm>
        </p:spPr>
        <p:txBody>
          <a:bodyPr/>
          <a:lstStyle/>
          <a:p>
            <a:pPr marL="609600" indent="-609600">
              <a:lnSpc>
                <a:spcPct val="90000"/>
              </a:lnSpc>
              <a:buFontTx/>
              <a:buAutoNum type="arabicPeriod" startAt="6"/>
            </a:pPr>
            <a:r>
              <a:rPr lang="en-US" sz="2000" dirty="0" smtClean="0">
                <a:solidFill>
                  <a:schemeClr val="bg1"/>
                </a:solidFill>
              </a:rPr>
              <a:t>RDE walked the Minnesota team through the process.</a:t>
            </a:r>
          </a:p>
          <a:p>
            <a:pPr marL="609600" indent="-609600">
              <a:lnSpc>
                <a:spcPct val="90000"/>
              </a:lnSpc>
              <a:buFontTx/>
              <a:buAutoNum type="arabicPeriod" startAt="6"/>
            </a:pPr>
            <a:endParaRPr lang="en-US" sz="2000" dirty="0" smtClean="0">
              <a:solidFill>
                <a:schemeClr val="bg1"/>
              </a:solidFill>
            </a:endParaRPr>
          </a:p>
          <a:p>
            <a:pPr marL="609600" indent="-609600">
              <a:lnSpc>
                <a:spcPct val="90000"/>
              </a:lnSpc>
              <a:buFontTx/>
              <a:buAutoNum type="arabicPeriod" startAt="6"/>
            </a:pPr>
            <a:r>
              <a:rPr lang="en-US" sz="2000" dirty="0" smtClean="0">
                <a:solidFill>
                  <a:schemeClr val="bg1"/>
                </a:solidFill>
              </a:rPr>
              <a:t>RDE produced a pilot site for us to pilot with a focus group of consumers, the planning council, and staff.</a:t>
            </a:r>
          </a:p>
          <a:p>
            <a:pPr marL="609600" indent="-609600">
              <a:lnSpc>
                <a:spcPct val="90000"/>
              </a:lnSpc>
              <a:buFontTx/>
              <a:buAutoNum type="arabicPeriod" startAt="6"/>
            </a:pPr>
            <a:endParaRPr lang="en-US" sz="2000" dirty="0" smtClean="0">
              <a:solidFill>
                <a:schemeClr val="bg1"/>
              </a:solidFill>
            </a:endParaRPr>
          </a:p>
          <a:p>
            <a:pPr marL="609600" indent="-609600">
              <a:lnSpc>
                <a:spcPct val="90000"/>
              </a:lnSpc>
              <a:buFontTx/>
              <a:buAutoNum type="arabicPeriod" startAt="6"/>
            </a:pPr>
            <a:r>
              <a:rPr lang="en-US" sz="2000" dirty="0" smtClean="0">
                <a:solidFill>
                  <a:schemeClr val="bg1"/>
                </a:solidFill>
              </a:rPr>
              <a:t>Revisions were made to the system.</a:t>
            </a:r>
          </a:p>
          <a:p>
            <a:pPr marL="609600" indent="-609600">
              <a:lnSpc>
                <a:spcPct val="90000"/>
              </a:lnSpc>
              <a:buFontTx/>
              <a:buAutoNum type="arabicPeriod" startAt="6"/>
            </a:pPr>
            <a:endParaRPr lang="en-US" sz="2000" dirty="0" smtClean="0">
              <a:solidFill>
                <a:schemeClr val="bg1"/>
              </a:solidFill>
            </a:endParaRPr>
          </a:p>
          <a:p>
            <a:pPr marL="609600" indent="-609600">
              <a:lnSpc>
                <a:spcPct val="90000"/>
              </a:lnSpc>
              <a:buFontTx/>
              <a:buAutoNum type="arabicPeriod" startAt="6"/>
            </a:pPr>
            <a:r>
              <a:rPr lang="en-US" sz="2000" dirty="0" smtClean="0">
                <a:solidFill>
                  <a:schemeClr val="bg1"/>
                </a:solidFill>
              </a:rPr>
              <a:t>With minimal training, our staff completed Spanish translations and voice-overs with no special equipment using the systems web-based admin module.</a:t>
            </a:r>
          </a:p>
          <a:p>
            <a:pPr marL="609600" indent="-609600">
              <a:lnSpc>
                <a:spcPct val="90000"/>
              </a:lnSpc>
              <a:buFontTx/>
              <a:buAutoNum type="arabicPeriod" startAt="6"/>
            </a:pPr>
            <a:endParaRPr lang="en-US" sz="2000" dirty="0" smtClean="0">
              <a:solidFill>
                <a:schemeClr val="bg1"/>
              </a:solidFill>
            </a:endParaRPr>
          </a:p>
          <a:p>
            <a:pPr marL="609600" indent="-609600">
              <a:lnSpc>
                <a:spcPct val="90000"/>
              </a:lnSpc>
              <a:buFontTx/>
              <a:buAutoNum type="arabicPeriod" startAt="6"/>
            </a:pPr>
            <a:r>
              <a:rPr lang="en-US" sz="2000" dirty="0" smtClean="0">
                <a:solidFill>
                  <a:schemeClr val="bg1"/>
                </a:solidFill>
              </a:rPr>
              <a:t>System was launched smoothly</a:t>
            </a:r>
          </a:p>
          <a:p>
            <a:pPr marL="609600" indent="-609600">
              <a:lnSpc>
                <a:spcPct val="90000"/>
              </a:lnSpc>
              <a:buFontTx/>
              <a:buAutoNum type="arabicPeriod" startAt="6"/>
            </a:pPr>
            <a:endParaRPr lang="en-US" sz="2000" dirty="0" smtClean="0"/>
          </a:p>
          <a:p>
            <a:pPr marL="609600" indent="-609600">
              <a:lnSpc>
                <a:spcPct val="90000"/>
              </a:lnSpc>
              <a:buFontTx/>
              <a:buAutoNum type="arabicPeriod" startAt="6"/>
            </a:pPr>
            <a:r>
              <a:rPr lang="en-US" sz="2000" dirty="0" smtClean="0"/>
              <a:t>System continued to be enhanced with ideas that RDE had (free of charge).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5395">
                                            <p:txEl>
                                              <p:pRg st="10" end="10"/>
                                            </p:txEl>
                                          </p:spTgt>
                                        </p:tgtEl>
                                        <p:attrNameLst>
                                          <p:attrName>style.visibility</p:attrName>
                                        </p:attrNameLst>
                                      </p:cBhvr>
                                      <p:to>
                                        <p:strVal val="visible"/>
                                      </p:to>
                                    </p:set>
                                    <p:animEffect transition="in" filter="dissolve">
                                      <p:cBhvr>
                                        <p:cTn id="37" dur="500"/>
                                        <p:tgtEl>
                                          <p:spTgt spid="31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Social Marketing</a:t>
            </a:r>
            <a:endParaRPr lang="en-US" sz="3600" smtClean="0">
              <a:solidFill>
                <a:srgbClr val="FFFF00"/>
              </a:solidFill>
            </a:endParaRPr>
          </a:p>
        </p:txBody>
      </p:sp>
      <p:pic>
        <p:nvPicPr>
          <p:cNvPr id="24579" name="Picture 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00637" y="4419600"/>
            <a:ext cx="3057525" cy="1741487"/>
          </a:xfrm>
        </p:spPr>
      </p:pic>
      <p:pic>
        <p:nvPicPr>
          <p:cNvPr id="2458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33480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24000"/>
            <a:ext cx="28956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15400"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5"/>
          <p:cNvSpPr txBox="1">
            <a:spLocks noChangeArrowheads="1"/>
          </p:cNvSpPr>
          <p:nvPr/>
        </p:nvSpPr>
        <p:spPr bwMode="auto">
          <a:xfrm rot="-1394910">
            <a:off x="563563" y="84952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dirty="0">
                <a:solidFill>
                  <a:srgbClr val="FF0000"/>
                </a:solidFill>
              </a:rPr>
              <a:t>The Old Way</a:t>
            </a:r>
          </a:p>
        </p:txBody>
      </p:sp>
    </p:spTree>
    <p:extLst>
      <p:ext uri="{BB962C8B-B14F-4D97-AF65-F5344CB8AC3E}">
        <p14:creationId xmlns:p14="http://schemas.microsoft.com/office/powerpoint/2010/main" val="60692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71625"/>
            <a:ext cx="3686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 y="152400"/>
            <a:ext cx="3581400" cy="1300163"/>
          </a:xfrm>
        </p:spPr>
      </p:pic>
      <p:pic>
        <p:nvPicPr>
          <p:cNvPr id="512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
            <a:ext cx="3657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12"/>
          <p:cNvSpPr>
            <a:spLocks noChangeArrowheads="1"/>
          </p:cNvSpPr>
          <p:nvPr/>
        </p:nvSpPr>
        <p:spPr bwMode="auto">
          <a:xfrm>
            <a:off x="6172200" y="838200"/>
            <a:ext cx="2133600" cy="838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a:solidFill>
                  <a:srgbClr val="000000"/>
                </a:solidFill>
              </a:rPr>
              <a:t>Next</a:t>
            </a:r>
          </a:p>
          <a:p>
            <a:pPr algn="ctr"/>
            <a:r>
              <a:rPr lang="en-US">
                <a:solidFill>
                  <a:srgbClr val="000000"/>
                </a:solidFill>
              </a:rPr>
              <a:t>Question</a:t>
            </a:r>
          </a:p>
        </p:txBody>
      </p:sp>
      <p:sp>
        <p:nvSpPr>
          <p:cNvPr id="51206" name="AutoShape 16"/>
          <p:cNvSpPr>
            <a:spLocks noChangeArrowheads="1"/>
          </p:cNvSpPr>
          <p:nvPr/>
        </p:nvSpPr>
        <p:spPr bwMode="auto">
          <a:xfrm>
            <a:off x="3429000" y="533400"/>
            <a:ext cx="1905000" cy="152400"/>
          </a:xfrm>
          <a:prstGeom prst="rightArrow">
            <a:avLst>
              <a:gd name="adj1" fmla="val 50000"/>
              <a:gd name="adj2" fmla="val 312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pic>
        <p:nvPicPr>
          <p:cNvPr id="5120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657600"/>
            <a:ext cx="39624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AutoShape 19"/>
          <p:cNvSpPr>
            <a:spLocks noChangeArrowheads="1"/>
          </p:cNvSpPr>
          <p:nvPr/>
        </p:nvSpPr>
        <p:spPr bwMode="auto">
          <a:xfrm rot="-3477762">
            <a:off x="2789238" y="-165100"/>
            <a:ext cx="228600" cy="5105400"/>
          </a:xfrm>
          <a:prstGeom prst="downArrow">
            <a:avLst>
              <a:gd name="adj1" fmla="val 41667"/>
              <a:gd name="adj2" fmla="val 207927"/>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51209" name="AutoShape 22"/>
          <p:cNvSpPr>
            <a:spLocks noChangeArrowheads="1"/>
          </p:cNvSpPr>
          <p:nvPr/>
        </p:nvSpPr>
        <p:spPr bwMode="auto">
          <a:xfrm>
            <a:off x="6248400" y="2743200"/>
            <a:ext cx="19812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dirty="0">
                <a:solidFill>
                  <a:srgbClr val="000000"/>
                </a:solidFill>
              </a:rPr>
              <a:t>Next</a:t>
            </a:r>
          </a:p>
          <a:p>
            <a:pPr algn="ctr"/>
            <a:r>
              <a:rPr lang="en-US" dirty="0">
                <a:solidFill>
                  <a:srgbClr val="000000"/>
                </a:solidFill>
              </a:rPr>
              <a:t>Question</a:t>
            </a:r>
          </a:p>
        </p:txBody>
      </p:sp>
      <p:sp>
        <p:nvSpPr>
          <p:cNvPr id="51210" name="Text Box 26"/>
          <p:cNvSpPr txBox="1">
            <a:spLocks noChangeArrowheads="1"/>
          </p:cNvSpPr>
          <p:nvPr/>
        </p:nvSpPr>
        <p:spPr bwMode="auto">
          <a:xfrm>
            <a:off x="862013" y="4062413"/>
            <a:ext cx="2438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dirty="0">
                <a:solidFill>
                  <a:srgbClr val="FFFF00"/>
                </a:solidFill>
              </a:rPr>
              <a:t>The New Way</a:t>
            </a:r>
            <a:r>
              <a:rPr lang="en-US" sz="2800" dirty="0">
                <a:solidFill>
                  <a:srgbClr val="FFFF99"/>
                </a:solidFill>
              </a:rPr>
              <a:t/>
            </a:r>
            <a:br>
              <a:rPr lang="en-US" sz="2800" dirty="0">
                <a:solidFill>
                  <a:srgbClr val="FFFF99"/>
                </a:solidFill>
              </a:rPr>
            </a:br>
            <a:r>
              <a:rPr lang="en-US" sz="2800" dirty="0">
                <a:solidFill>
                  <a:srgbClr val="FFFF99"/>
                </a:solidFill>
              </a:rPr>
              <a:t>- The System does all the work behind the scenes.</a:t>
            </a:r>
            <a:endParaRPr lang="en-US" sz="2800" u="sng" dirty="0">
              <a:solidFill>
                <a:srgbClr val="FFFF99"/>
              </a:solidFill>
            </a:endParaRPr>
          </a:p>
        </p:txBody>
      </p:sp>
    </p:spTree>
    <p:extLst>
      <p:ext uri="{BB962C8B-B14F-4D97-AF65-F5344CB8AC3E}">
        <p14:creationId xmlns:p14="http://schemas.microsoft.com/office/powerpoint/2010/main" val="140533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0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P spid="51206" grpId="0" animBg="1"/>
      <p:bldP spid="51208" grpId="0" animBg="1"/>
      <p:bldP spid="51209" grpId="0" animBg="1"/>
      <p:bldP spid="512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2590800"/>
            <a:ext cx="8229600" cy="1143000"/>
          </a:xfrm>
        </p:spPr>
        <p:txBody>
          <a:bodyPr/>
          <a:lstStyle/>
          <a:p>
            <a:r>
              <a:rPr lang="en-US" sz="3600" b="1" dirty="0" smtClean="0">
                <a:solidFill>
                  <a:srgbClr val="FFFF00"/>
                </a:solidFill>
                <a:latin typeface="Times New Roman" pitchFamily="18" charset="0"/>
              </a:rPr>
              <a:t>Demo</a:t>
            </a:r>
            <a:endParaRPr lang="en-US" sz="3600" dirty="0" smtClean="0">
              <a:solidFill>
                <a:srgbClr val="FFFF00"/>
              </a:solidFill>
            </a:endParaRPr>
          </a:p>
        </p:txBody>
      </p:sp>
    </p:spTree>
    <p:extLst>
      <p:ext uri="{BB962C8B-B14F-4D97-AF65-F5344CB8AC3E}">
        <p14:creationId xmlns:p14="http://schemas.microsoft.com/office/powerpoint/2010/main" val="756450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600" b="1" smtClean="0">
                <a:solidFill>
                  <a:srgbClr val="FFFF00"/>
                </a:solidFill>
                <a:latin typeface="Times New Roman" pitchFamily="18" charset="0"/>
              </a:rPr>
              <a:t>Reporting – Progress at a Glance</a:t>
            </a:r>
          </a:p>
        </p:txBody>
      </p:sp>
      <p:pic>
        <p:nvPicPr>
          <p:cNvPr id="256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00213"/>
            <a:ext cx="54102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2590800"/>
            <a:ext cx="8229600" cy="1143000"/>
          </a:xfrm>
        </p:spPr>
        <p:txBody>
          <a:bodyPr/>
          <a:lstStyle/>
          <a:p>
            <a:r>
              <a:rPr lang="en-US" sz="3600" b="1" dirty="0" smtClean="0">
                <a:solidFill>
                  <a:srgbClr val="FFFF00"/>
                </a:solidFill>
                <a:latin typeface="Times New Roman" pitchFamily="18" charset="0"/>
              </a:rPr>
              <a:t>Visual Analytics</a:t>
            </a:r>
            <a:endParaRPr lang="en-US" sz="3600" dirty="0" smtClean="0">
              <a:solidFill>
                <a:srgbClr val="FFFF00"/>
              </a:solidFill>
            </a:endParaRPr>
          </a:p>
        </p:txBody>
      </p:sp>
    </p:spTree>
    <p:extLst>
      <p:ext uri="{BB962C8B-B14F-4D97-AF65-F5344CB8AC3E}">
        <p14:creationId xmlns:p14="http://schemas.microsoft.com/office/powerpoint/2010/main" val="756450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8161"/>
            <a:ext cx="5638800" cy="655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168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5105400" cy="623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39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K:\Enterprise_Engineering\Clients\Paterson\Projects\RyanWhite\presentations\HRSA-Workshops-2010\Workshops\1-P-TAS &amp; MN\Ian Britton-1221_03_20---Minneapolis--Minnesota--USA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86" y="353648"/>
            <a:ext cx="4452840" cy="29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3483532"/>
            <a:ext cx="8701882" cy="27918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www.sanbernardinocarealestate.org/images/sanbernard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4" y="337344"/>
            <a:ext cx="4000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Enterprise_Engineering\Clients\Paterson\Projects\RyanWhite\presentations\HRSA-Workshops-2010\Art\na1-right-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17" y="581025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K:\Enterprise_Engineering\Clients\Paterson\Projects\RyanWhite\presentations\HRSA-Workshops-2010\Art\na4-right-si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48958" y="5778500"/>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2400" y="-228600"/>
            <a:ext cx="9525000" cy="7239000"/>
          </a:xfrm>
          <a:prstGeom prst="rect">
            <a:avLst/>
          </a:prstGeom>
          <a:solidFill>
            <a:schemeClr val="tx1">
              <a:lumMod val="95000"/>
              <a:lumOff val="5000"/>
              <a:alpha val="86000"/>
            </a:schemeClr>
          </a:solidFill>
          <a:ln>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9226"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0" name="Rectangle 2"/>
          <p:cNvSpPr>
            <a:spLocks noGrp="1" noChangeArrowheads="1"/>
          </p:cNvSpPr>
          <p:nvPr>
            <p:ph type="title"/>
          </p:nvPr>
        </p:nvSpPr>
        <p:spPr>
          <a:xfrm>
            <a:off x="457200" y="990600"/>
            <a:ext cx="8229600" cy="1905000"/>
          </a:xfrm>
        </p:spPr>
        <p:txBody>
          <a:bodyPr/>
          <a:lstStyle/>
          <a:p>
            <a:pPr eaLnBrk="1" hangingPunct="1">
              <a:defRPr/>
            </a:pPr>
            <a:r>
              <a:rPr lang="en-US" sz="3200" i="1" dirty="0" smtClean="0">
                <a:solidFill>
                  <a:schemeClr val="bg1"/>
                </a:solidFill>
                <a:effectLst>
                  <a:outerShdw blurRad="38100" dist="38100" dir="2700000" algn="tl">
                    <a:srgbClr val="C0C0C0"/>
                  </a:outerShdw>
                </a:effectLst>
              </a:rPr>
              <a:t>Disclosures</a:t>
            </a:r>
            <a:endParaRPr lang="en-US" sz="2400" dirty="0" smtClean="0">
              <a:solidFill>
                <a:srgbClr val="FFFF00"/>
              </a:solidFill>
              <a:effectLst>
                <a:outerShdw blurRad="38100" dist="38100" dir="2700000" algn="tl">
                  <a:srgbClr val="C0C0C0"/>
                </a:outerShdw>
              </a:effectLst>
            </a:endParaRPr>
          </a:p>
        </p:txBody>
      </p:sp>
      <p:sp>
        <p:nvSpPr>
          <p:cNvPr id="14"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15"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3" name="Rectangle 5"/>
          <p:cNvSpPr>
            <a:spLocks noChangeArrowheads="1"/>
          </p:cNvSpPr>
          <p:nvPr/>
        </p:nvSpPr>
        <p:spPr bwMode="auto">
          <a:xfrm>
            <a:off x="152400" y="3733800"/>
            <a:ext cx="8839200" cy="2819400"/>
          </a:xfrm>
          <a:prstGeom prst="rect">
            <a:avLst/>
          </a:prstGeom>
          <a:noFill/>
          <a:ln w="9525">
            <a:noFill/>
            <a:miter lim="800000"/>
            <a:headEnd/>
            <a:tailEnd/>
          </a:ln>
          <a:effectLst/>
        </p:spPr>
        <p:txBody>
          <a:bodyPr anchor="ctr"/>
          <a:lstStyle/>
          <a:p>
            <a:pPr>
              <a:defRPr/>
            </a:pPr>
            <a:endParaRPr lang="en-US" dirty="0">
              <a:solidFill>
                <a:srgbClr val="FFFFFF"/>
              </a:solidFill>
              <a:effectLst>
                <a:outerShdw blurRad="38100" dist="38100" dir="2700000" algn="tl">
                  <a:srgbClr val="C0C0C0"/>
                </a:outerShdw>
              </a:effectLst>
            </a:endParaRPr>
          </a:p>
          <a:p>
            <a:r>
              <a:rPr lang="en-US" dirty="0" smtClean="0">
                <a:solidFill>
                  <a:schemeClr val="bg1"/>
                </a:solidFill>
              </a:rPr>
              <a:t>This continuing education activity is managed and accredited by Professional Education Service Group.  The information presented in this activity represents the </a:t>
            </a:r>
            <a:r>
              <a:rPr lang="en-US" dirty="0">
                <a:solidFill>
                  <a:schemeClr val="bg1"/>
                </a:solidFill>
              </a:rPr>
              <a:t> </a:t>
            </a:r>
            <a:r>
              <a:rPr lang="en-US" dirty="0" smtClean="0">
                <a:solidFill>
                  <a:schemeClr val="bg1"/>
                </a:solidFill>
              </a:rPr>
              <a:t>opinion of the author(s) or faculty. Neither PESG, nor any accrediting organization endorses any commercial products displayed or mentioned in conjunction with this activity. </a:t>
            </a:r>
          </a:p>
          <a:p>
            <a:endParaRPr lang="en-US" dirty="0">
              <a:solidFill>
                <a:schemeClr val="bg1"/>
              </a:solidFill>
            </a:endParaRPr>
          </a:p>
          <a:p>
            <a:r>
              <a:rPr lang="en-US" dirty="0" smtClean="0">
                <a:solidFill>
                  <a:schemeClr val="bg1"/>
                </a:solidFill>
              </a:rPr>
              <a:t>Commercial Support was not received for this activity.</a:t>
            </a:r>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t>
            </a:r>
            <a:br>
              <a:rPr lang="en-US" dirty="0">
                <a:solidFill>
                  <a:srgbClr val="FFFFFF"/>
                </a:solidFill>
                <a:effectLst>
                  <a:outerShdw blurRad="38100" dist="38100" dir="2700000" algn="tl">
                    <a:srgbClr val="C0C0C0"/>
                  </a:outerShdw>
                </a:effectLst>
              </a:rPr>
            </a:br>
            <a:endParaRPr lang="en-US" dirty="0">
              <a:solidFill>
                <a:srgbClr val="FFFFFF"/>
              </a:solidFill>
              <a:effectLst>
                <a:outerShdw blurRad="38100" dist="38100" dir="2700000" algn="tl">
                  <a:srgbClr val="C0C0C0"/>
                </a:outerShdw>
              </a:effectLst>
            </a:endParaRPr>
          </a:p>
        </p:txBody>
      </p:sp>
    </p:spTree>
    <p:extLst>
      <p:ext uri="{BB962C8B-B14F-4D97-AF65-F5344CB8AC3E}">
        <p14:creationId xmlns:p14="http://schemas.microsoft.com/office/powerpoint/2010/main" val="333496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
            <a:ext cx="5257799" cy="665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200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152400"/>
            <a:ext cx="5797811"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800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98358"/>
            <a:ext cx="71072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787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18757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581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2590800"/>
            <a:ext cx="8229600" cy="1143000"/>
          </a:xfrm>
        </p:spPr>
        <p:txBody>
          <a:bodyPr/>
          <a:lstStyle/>
          <a:p>
            <a:r>
              <a:rPr lang="en-US" sz="3600" b="1" dirty="0" smtClean="0">
                <a:solidFill>
                  <a:srgbClr val="FFFF00"/>
                </a:solidFill>
                <a:latin typeface="Times New Roman" pitchFamily="18" charset="0"/>
              </a:rPr>
              <a:t>Excel Data Extract</a:t>
            </a:r>
            <a:endParaRPr lang="en-US" sz="3600" dirty="0" smtClean="0">
              <a:solidFill>
                <a:srgbClr val="FFFF00"/>
              </a:solidFill>
            </a:endParaRPr>
          </a:p>
        </p:txBody>
      </p:sp>
    </p:spTree>
    <p:extLst>
      <p:ext uri="{BB962C8B-B14F-4D97-AF65-F5344CB8AC3E}">
        <p14:creationId xmlns:p14="http://schemas.microsoft.com/office/powerpoint/2010/main" val="756450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eanh\Deskto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3988"/>
            <a:ext cx="8839200" cy="30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767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199" cy="427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362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2590800"/>
            <a:ext cx="8229600" cy="1143000"/>
          </a:xfrm>
        </p:spPr>
        <p:txBody>
          <a:bodyPr/>
          <a:lstStyle/>
          <a:p>
            <a:r>
              <a:rPr lang="en-US" sz="3600" b="1" smtClean="0">
                <a:solidFill>
                  <a:srgbClr val="FFFF00"/>
                </a:solidFill>
                <a:latin typeface="Times New Roman" pitchFamily="18" charset="0"/>
              </a:rPr>
              <a:t>Results</a:t>
            </a:r>
            <a:endParaRPr lang="en-US" sz="360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143000"/>
          </a:xfrm>
        </p:spPr>
        <p:txBody>
          <a:bodyPr/>
          <a:lstStyle/>
          <a:p>
            <a:r>
              <a:rPr lang="en-US" smtClean="0">
                <a:solidFill>
                  <a:srgbClr val="FFFF00"/>
                </a:solidFill>
              </a:rPr>
              <a:t>MHSPC Success Stories</a:t>
            </a:r>
          </a:p>
        </p:txBody>
      </p:sp>
      <p:sp>
        <p:nvSpPr>
          <p:cNvPr id="30723" name="Rectangle 3"/>
          <p:cNvSpPr>
            <a:spLocks noGrp="1" noChangeArrowheads="1"/>
          </p:cNvSpPr>
          <p:nvPr>
            <p:ph type="body" idx="1"/>
          </p:nvPr>
        </p:nvSpPr>
        <p:spPr>
          <a:xfrm>
            <a:off x="381000" y="1600200"/>
            <a:ext cx="8229600" cy="4525963"/>
          </a:xfrm>
        </p:spPr>
        <p:txBody>
          <a:bodyPr/>
          <a:lstStyle/>
          <a:p>
            <a:pPr>
              <a:buFontTx/>
              <a:buNone/>
            </a:pPr>
            <a:endParaRPr lang="en-US" sz="1200" smtClean="0">
              <a:solidFill>
                <a:schemeClr val="bg1"/>
              </a:solidFill>
            </a:endParaRPr>
          </a:p>
        </p:txBody>
      </p:sp>
      <p:graphicFrame>
        <p:nvGraphicFramePr>
          <p:cNvPr id="12" name="Chart 11"/>
          <p:cNvGraphicFramePr/>
          <p:nvPr/>
        </p:nvGraphicFramePr>
        <p:xfrm>
          <a:off x="838200" y="1524000"/>
          <a:ext cx="7239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0725" name="TextBox 1"/>
          <p:cNvSpPr txBox="1">
            <a:spLocks noChangeArrowheads="1"/>
          </p:cNvSpPr>
          <p:nvPr/>
        </p:nvSpPr>
        <p:spPr bwMode="auto">
          <a:xfrm>
            <a:off x="1981200" y="4619625"/>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FFFFFF"/>
                </a:solidFill>
              </a:rPr>
              <a:t>Paper</a:t>
            </a:r>
          </a:p>
        </p:txBody>
      </p:sp>
      <p:sp>
        <p:nvSpPr>
          <p:cNvPr id="30726" name="TextBox 1"/>
          <p:cNvSpPr txBox="1">
            <a:spLocks noChangeArrowheads="1"/>
          </p:cNvSpPr>
          <p:nvPr/>
        </p:nvSpPr>
        <p:spPr bwMode="auto">
          <a:xfrm>
            <a:off x="3086100" y="2819400"/>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chemeClr val="bg1"/>
                </a:solidFill>
              </a:rPr>
              <a:t>Web (eCOMPAS)</a:t>
            </a:r>
          </a:p>
        </p:txBody>
      </p:sp>
      <p:sp>
        <p:nvSpPr>
          <p:cNvPr id="30727" name="Rectangle 13"/>
          <p:cNvSpPr>
            <a:spLocks noChangeArrowheads="1"/>
          </p:cNvSpPr>
          <p:nvPr/>
        </p:nvSpPr>
        <p:spPr bwMode="auto">
          <a:xfrm>
            <a:off x="762000" y="6119813"/>
            <a:ext cx="7772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Number of surveys completed</a:t>
            </a:r>
          </a:p>
          <a:p>
            <a:pPr>
              <a:buFont typeface="Wingdings" pitchFamily="2" charset="2"/>
              <a:buChar char="§"/>
            </a:pPr>
            <a:r>
              <a:rPr lang="en-US" sz="1400">
                <a:solidFill>
                  <a:schemeClr val="bg1"/>
                </a:solidFill>
              </a:rPr>
              <a:t> 2003 (paper) = 	242 (8 months)</a:t>
            </a:r>
          </a:p>
          <a:p>
            <a:pPr>
              <a:buFont typeface="Wingdings" pitchFamily="2" charset="2"/>
              <a:buChar char="§"/>
            </a:pPr>
            <a:r>
              <a:rPr lang="en-US" sz="1400">
                <a:solidFill>
                  <a:schemeClr val="bg1"/>
                </a:solidFill>
              </a:rPr>
              <a:t> 2010 (web-based) = 	421 to date (5 months with a goal of 500 surveys)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447800" y="1371600"/>
          <a:ext cx="6248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Rectangle 2"/>
          <p:cNvSpPr>
            <a:spLocks noGrp="1" noChangeArrowheads="1"/>
          </p:cNvSpPr>
          <p:nvPr>
            <p:ph type="title"/>
          </p:nvPr>
        </p:nvSpPr>
        <p:spPr>
          <a:xfrm>
            <a:off x="457200" y="228600"/>
            <a:ext cx="8229600" cy="1143000"/>
          </a:xfrm>
        </p:spPr>
        <p:txBody>
          <a:bodyPr/>
          <a:lstStyle/>
          <a:p>
            <a:r>
              <a:rPr lang="en-US" smtClean="0">
                <a:solidFill>
                  <a:srgbClr val="FFFF00"/>
                </a:solidFill>
              </a:rPr>
              <a:t>MHSPC Success Stories</a:t>
            </a:r>
          </a:p>
        </p:txBody>
      </p:sp>
      <p:sp>
        <p:nvSpPr>
          <p:cNvPr id="31748" name="Rectangle 3"/>
          <p:cNvSpPr>
            <a:spLocks noGrp="1" noChangeArrowheads="1"/>
          </p:cNvSpPr>
          <p:nvPr>
            <p:ph type="body" idx="1"/>
          </p:nvPr>
        </p:nvSpPr>
        <p:spPr>
          <a:xfrm>
            <a:off x="381000" y="1600200"/>
            <a:ext cx="8229600" cy="4525963"/>
          </a:xfrm>
        </p:spPr>
        <p:txBody>
          <a:bodyPr/>
          <a:lstStyle/>
          <a:p>
            <a:pPr>
              <a:buFontTx/>
              <a:buNone/>
            </a:pPr>
            <a:endParaRPr lang="en-US" sz="1200" smtClean="0">
              <a:solidFill>
                <a:schemeClr val="bg1"/>
              </a:solidFill>
            </a:endParaRPr>
          </a:p>
        </p:txBody>
      </p:sp>
      <p:sp>
        <p:nvSpPr>
          <p:cNvPr id="31749" name="TextBox 1"/>
          <p:cNvSpPr txBox="1">
            <a:spLocks noChangeArrowheads="1"/>
          </p:cNvSpPr>
          <p:nvPr/>
        </p:nvSpPr>
        <p:spPr bwMode="auto">
          <a:xfrm>
            <a:off x="1752600" y="4267200"/>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Paper</a:t>
            </a:r>
          </a:p>
        </p:txBody>
      </p:sp>
      <p:sp>
        <p:nvSpPr>
          <p:cNvPr id="31750" name="TextBox 1"/>
          <p:cNvSpPr txBox="1">
            <a:spLocks noChangeArrowheads="1"/>
          </p:cNvSpPr>
          <p:nvPr/>
        </p:nvSpPr>
        <p:spPr bwMode="auto">
          <a:xfrm>
            <a:off x="3962400" y="2133600"/>
            <a:ext cx="2400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Web</a:t>
            </a:r>
          </a:p>
          <a:p>
            <a:pPr algn="ctr" eaLnBrk="1" hangingPunct="1"/>
            <a:r>
              <a:rPr lang="en-US" b="1"/>
              <a:t>(eCOMPAS)</a:t>
            </a:r>
          </a:p>
        </p:txBody>
      </p:sp>
      <p:sp>
        <p:nvSpPr>
          <p:cNvPr id="31751" name="Rectangle 13"/>
          <p:cNvSpPr>
            <a:spLocks noChangeArrowheads="1"/>
          </p:cNvSpPr>
          <p:nvPr/>
        </p:nvSpPr>
        <p:spPr bwMode="auto">
          <a:xfrm>
            <a:off x="762000" y="6119813"/>
            <a:ext cx="7772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Number of surveys completed</a:t>
            </a:r>
          </a:p>
          <a:p>
            <a:pPr>
              <a:buFont typeface="Wingdings" pitchFamily="2" charset="2"/>
              <a:buChar char="§"/>
            </a:pPr>
            <a:r>
              <a:rPr lang="en-US" sz="1400">
                <a:solidFill>
                  <a:schemeClr val="bg1"/>
                </a:solidFill>
              </a:rPr>
              <a:t> 2003 (paper) = 	242 (8 months)</a:t>
            </a:r>
          </a:p>
          <a:p>
            <a:pPr>
              <a:buFont typeface="Wingdings" pitchFamily="2" charset="2"/>
              <a:buChar char="§"/>
            </a:pPr>
            <a:r>
              <a:rPr lang="en-US" sz="1400">
                <a:solidFill>
                  <a:schemeClr val="bg1"/>
                </a:solidFill>
              </a:rPr>
              <a:t> 2010 (web-based) = 	421 to date (5 months with a goal of 500 surveys)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K:\Enterprise_Engineering\Clients\Paterson\Projects\RyanWhite\presentations\HRSA-Workshops-2010\Workshops\1-P-TAS &amp; MN\Ian Britton-1221_03_20---Minneapolis--Minnesota--USA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86" y="353648"/>
            <a:ext cx="4452840" cy="29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3483532"/>
            <a:ext cx="8701882" cy="27918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www.sanbernardinocarealestate.org/images/sanbernard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4" y="337344"/>
            <a:ext cx="4000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Enterprise_Engineering\Clients\Paterson\Projects\RyanWhite\presentations\HRSA-Workshops-2010\Art\na1-right-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17" y="581025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K:\Enterprise_Engineering\Clients\Paterson\Projects\RyanWhite\presentations\HRSA-Workshops-2010\Art\na4-right-si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48958" y="5778500"/>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2400" y="-241220"/>
            <a:ext cx="9525000" cy="7239000"/>
          </a:xfrm>
          <a:prstGeom prst="rect">
            <a:avLst/>
          </a:prstGeom>
          <a:solidFill>
            <a:schemeClr val="tx1">
              <a:lumMod val="95000"/>
              <a:lumOff val="5000"/>
              <a:alpha val="86000"/>
            </a:schemeClr>
          </a:solidFill>
          <a:ln>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9226"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0" name="Rectangle 2"/>
          <p:cNvSpPr>
            <a:spLocks noGrp="1" noChangeArrowheads="1"/>
          </p:cNvSpPr>
          <p:nvPr>
            <p:ph type="title"/>
          </p:nvPr>
        </p:nvSpPr>
        <p:spPr>
          <a:xfrm>
            <a:off x="457200" y="990600"/>
            <a:ext cx="8229600" cy="1905000"/>
          </a:xfrm>
        </p:spPr>
        <p:txBody>
          <a:bodyPr/>
          <a:lstStyle/>
          <a:p>
            <a:pPr eaLnBrk="1" hangingPunct="1">
              <a:defRPr/>
            </a:pPr>
            <a:r>
              <a:rPr lang="en-US" sz="3200" i="1" dirty="0" smtClean="0">
                <a:solidFill>
                  <a:schemeClr val="bg1"/>
                </a:solidFill>
                <a:effectLst>
                  <a:outerShdw blurRad="38100" dist="38100" dir="2700000" algn="tl">
                    <a:srgbClr val="C0C0C0"/>
                  </a:outerShdw>
                </a:effectLst>
              </a:rPr>
              <a:t>Disclosures</a:t>
            </a:r>
            <a:endParaRPr lang="en-US" sz="2400" dirty="0" smtClean="0">
              <a:solidFill>
                <a:srgbClr val="FFFF00"/>
              </a:solidFill>
              <a:effectLst>
                <a:outerShdw blurRad="38100" dist="38100" dir="2700000" algn="tl">
                  <a:srgbClr val="C0C0C0"/>
                </a:outerShdw>
              </a:effectLst>
            </a:endParaRPr>
          </a:p>
        </p:txBody>
      </p:sp>
      <p:sp>
        <p:nvSpPr>
          <p:cNvPr id="14"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15"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3" name="Rectangle 5"/>
          <p:cNvSpPr>
            <a:spLocks noChangeArrowheads="1"/>
          </p:cNvSpPr>
          <p:nvPr/>
        </p:nvSpPr>
        <p:spPr bwMode="auto">
          <a:xfrm>
            <a:off x="152400" y="3337720"/>
            <a:ext cx="8839200" cy="3215480"/>
          </a:xfrm>
          <a:prstGeom prst="rect">
            <a:avLst/>
          </a:prstGeom>
          <a:noFill/>
          <a:ln w="9525">
            <a:noFill/>
            <a:miter lim="800000"/>
            <a:headEnd/>
            <a:tailEnd/>
          </a:ln>
          <a:effectLst/>
        </p:spPr>
        <p:txBody>
          <a:bodyPr anchor="ctr"/>
          <a:lstStyle/>
          <a:p>
            <a:pPr>
              <a:defRPr/>
            </a:pPr>
            <a:endParaRPr lang="en-US" dirty="0">
              <a:solidFill>
                <a:srgbClr val="FFFFFF"/>
              </a:solidFill>
              <a:effectLst>
                <a:outerShdw blurRad="38100" dist="38100" dir="2700000" algn="tl">
                  <a:srgbClr val="C0C0C0"/>
                </a:outerShdw>
              </a:effectLst>
            </a:endParaRPr>
          </a:p>
          <a:p>
            <a:r>
              <a:rPr lang="en-US" dirty="0" smtClean="0">
                <a:solidFill>
                  <a:schemeClr val="bg1"/>
                </a:solidFill>
              </a:rPr>
              <a:t>Jesse Thomas, </a:t>
            </a:r>
            <a:r>
              <a:rPr lang="en-US" dirty="0" smtClean="0">
                <a:solidFill>
                  <a:srgbClr val="FFFF00"/>
                </a:solidFill>
              </a:rPr>
              <a:t>Employee, RDE Systems, Inc.</a:t>
            </a:r>
          </a:p>
          <a:p>
            <a:endParaRPr lang="en-US" dirty="0" smtClean="0">
              <a:solidFill>
                <a:srgbClr val="FFFF00"/>
              </a:solidFill>
            </a:endParaRPr>
          </a:p>
          <a:p>
            <a:r>
              <a:rPr lang="en-US" dirty="0" smtClean="0">
                <a:solidFill>
                  <a:schemeClr val="bg1"/>
                </a:solidFill>
              </a:rPr>
              <a:t>Claire </a:t>
            </a:r>
            <a:r>
              <a:rPr lang="en-US" dirty="0" err="1" smtClean="0">
                <a:solidFill>
                  <a:schemeClr val="bg1"/>
                </a:solidFill>
              </a:rPr>
              <a:t>Hustead</a:t>
            </a:r>
            <a:r>
              <a:rPr lang="en-US" dirty="0" smtClean="0">
                <a:solidFill>
                  <a:schemeClr val="bg1"/>
                </a:solidFill>
              </a:rPr>
              <a:t>, </a:t>
            </a:r>
            <a:r>
              <a:rPr lang="en-US" dirty="0" smtClean="0">
                <a:solidFill>
                  <a:srgbClr val="FFFF00"/>
                </a:solidFill>
              </a:rPr>
              <a:t>Self-employed consultant.</a:t>
            </a:r>
            <a:endParaRPr lang="en-US" dirty="0">
              <a:solidFill>
                <a:srgbClr val="FFFF00"/>
              </a:solidFill>
            </a:endParaRPr>
          </a:p>
          <a:p>
            <a:endParaRPr lang="en-US" dirty="0" smtClean="0">
              <a:solidFill>
                <a:srgbClr val="FFFF00"/>
              </a:solidFill>
            </a:endParaRPr>
          </a:p>
          <a:p>
            <a:r>
              <a:rPr lang="en-US" dirty="0" smtClean="0">
                <a:solidFill>
                  <a:schemeClr val="bg1"/>
                </a:solidFill>
              </a:rPr>
              <a:t>Tim Sullivan </a:t>
            </a:r>
            <a:r>
              <a:rPr lang="en-US" dirty="0" smtClean="0">
                <a:solidFill>
                  <a:srgbClr val="FFFF00"/>
                </a:solidFill>
              </a:rPr>
              <a:t>has no financial interest or relationship to disclose.</a:t>
            </a:r>
          </a:p>
          <a:p>
            <a:endParaRPr lang="en-US" dirty="0">
              <a:solidFill>
                <a:srgbClr val="FFFF00"/>
              </a:solidFill>
            </a:endParaRPr>
          </a:p>
          <a:p>
            <a:r>
              <a:rPr lang="en-US" dirty="0" smtClean="0">
                <a:solidFill>
                  <a:schemeClr val="bg1"/>
                </a:solidFill>
              </a:rPr>
              <a:t>Michael McNeill </a:t>
            </a:r>
            <a:r>
              <a:rPr lang="en-US" dirty="0" smtClean="0">
                <a:solidFill>
                  <a:srgbClr val="FFFF00"/>
                </a:solidFill>
              </a:rPr>
              <a:t>has no financial interest or relationship to disclose.</a:t>
            </a:r>
          </a:p>
          <a:p>
            <a:endParaRPr lang="en-US" dirty="0">
              <a:solidFill>
                <a:srgbClr val="FFFF00"/>
              </a:solidFill>
            </a:endParaRPr>
          </a:p>
          <a:p>
            <a:r>
              <a:rPr lang="en-US" dirty="0" smtClean="0">
                <a:solidFill>
                  <a:schemeClr val="bg1"/>
                </a:solidFill>
              </a:rPr>
              <a:t>Professional Education Services Group staff </a:t>
            </a:r>
            <a:r>
              <a:rPr lang="en-US" dirty="0" smtClean="0">
                <a:solidFill>
                  <a:srgbClr val="FFFF00"/>
                </a:solidFill>
              </a:rPr>
              <a:t>have no financial interest or relationships to disclose.</a:t>
            </a:r>
            <a:endParaRPr lang="en-US" dirty="0">
              <a:solidFill>
                <a:srgbClr val="FFFF00"/>
              </a:solidFill>
            </a:endParaRPr>
          </a:p>
          <a:p>
            <a:endParaRPr lang="en-US" dirty="0">
              <a:solidFill>
                <a:srgbClr val="FFFF00"/>
              </a:solidFill>
            </a:endParaRPr>
          </a:p>
          <a:p>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t>
            </a:r>
            <a:br>
              <a:rPr lang="en-US" dirty="0">
                <a:solidFill>
                  <a:srgbClr val="FFFFFF"/>
                </a:solidFill>
                <a:effectLst>
                  <a:outerShdw blurRad="38100" dist="38100" dir="2700000" algn="tl">
                    <a:srgbClr val="C0C0C0"/>
                  </a:outerShdw>
                </a:effectLst>
              </a:rPr>
            </a:br>
            <a:endParaRPr lang="en-US" dirty="0">
              <a:solidFill>
                <a:srgbClr val="FFFFFF"/>
              </a:solidFill>
              <a:effectLst>
                <a:outerShdw blurRad="38100" dist="38100" dir="2700000" algn="tl">
                  <a:srgbClr val="C0C0C0"/>
                </a:outerShdw>
              </a:effectLst>
            </a:endParaRPr>
          </a:p>
        </p:txBody>
      </p:sp>
    </p:spTree>
    <p:extLst>
      <p:ext uri="{BB962C8B-B14F-4D97-AF65-F5344CB8AC3E}">
        <p14:creationId xmlns:p14="http://schemas.microsoft.com/office/powerpoint/2010/main" val="2776849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endParaRPr lang="en-US" smtClean="0"/>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272463"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457200" y="-228600"/>
            <a:ext cx="8229600" cy="1143000"/>
          </a:xfrm>
        </p:spPr>
        <p:txBody>
          <a:bodyPr/>
          <a:lstStyle/>
          <a:p>
            <a:r>
              <a:rPr lang="en-US" sz="3600" b="1" smtClean="0">
                <a:solidFill>
                  <a:srgbClr val="FFFF00"/>
                </a:solidFill>
                <a:latin typeface="Times New Roman" pitchFamily="18" charset="0"/>
              </a:rPr>
              <a:t>Survey Completion Time Distribution</a:t>
            </a:r>
            <a:endParaRPr lang="en-US" sz="3600" smtClean="0">
              <a:solidFill>
                <a:srgbClr val="FFFF00"/>
              </a:solidFill>
            </a:endParaRPr>
          </a:p>
        </p:txBody>
      </p:sp>
      <p:sp>
        <p:nvSpPr>
          <p:cNvPr id="6" name="TextBox 1"/>
          <p:cNvSpPr txBox="1"/>
          <p:nvPr/>
        </p:nvSpPr>
        <p:spPr>
          <a:xfrm>
            <a:off x="5791200" y="2057400"/>
            <a:ext cx="2514600" cy="838200"/>
          </a:xfrm>
          <a:prstGeom prst="rect">
            <a:avLst/>
          </a:prstGeom>
          <a:solidFill>
            <a:schemeClr val="tx1">
              <a:lumMod val="65000"/>
              <a:lumOff val="35000"/>
            </a:schemeClr>
          </a:solidFill>
        </p:spPr>
        <p:txBody>
          <a:bodyPr tIns="91440" bIns="9144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800" b="1" dirty="0" smtClean="0">
                <a:solidFill>
                  <a:schemeClr val="bg1"/>
                </a:solidFill>
              </a:rPr>
              <a:t>Most complete survey quickly.</a:t>
            </a: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96938"/>
            <a:ext cx="8310563"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457200" y="-228600"/>
            <a:ext cx="8229600" cy="1143000"/>
          </a:xfrm>
        </p:spPr>
        <p:txBody>
          <a:bodyPr/>
          <a:lstStyle/>
          <a:p>
            <a:r>
              <a:rPr lang="en-US" sz="3600" b="1" smtClean="0">
                <a:solidFill>
                  <a:srgbClr val="FFFF00"/>
                </a:solidFill>
                <a:latin typeface="Times New Roman" pitchFamily="18" charset="0"/>
              </a:rPr>
              <a:t>Compared to 2003, big difference!</a:t>
            </a:r>
            <a:endParaRPr lang="en-US" sz="3600" smtClean="0">
              <a:solidFill>
                <a:srgbClr val="FFFF00"/>
              </a:solidFill>
            </a:endParaRPr>
          </a:p>
        </p:txBody>
      </p:sp>
      <p:sp>
        <p:nvSpPr>
          <p:cNvPr id="34820" name="TextBox 1"/>
          <p:cNvSpPr txBox="1">
            <a:spLocks noChangeArrowheads="1"/>
          </p:cNvSpPr>
          <p:nvPr/>
        </p:nvSpPr>
        <p:spPr bwMode="auto">
          <a:xfrm>
            <a:off x="3505200" y="1801813"/>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FFFFFF"/>
                </a:solidFill>
              </a:rPr>
              <a:t>Paper</a:t>
            </a:r>
          </a:p>
        </p:txBody>
      </p:sp>
      <p:sp>
        <p:nvSpPr>
          <p:cNvPr id="34821" name="TextBox 1"/>
          <p:cNvSpPr txBox="1">
            <a:spLocks noChangeArrowheads="1"/>
          </p:cNvSpPr>
          <p:nvPr/>
        </p:nvSpPr>
        <p:spPr bwMode="auto">
          <a:xfrm>
            <a:off x="1828800" y="2667000"/>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chemeClr val="bg1"/>
                </a:solidFill>
              </a:rPr>
              <a:t>Web</a:t>
            </a:r>
          </a:p>
        </p:txBody>
      </p:sp>
      <p:sp>
        <p:nvSpPr>
          <p:cNvPr id="34822" name="TextBox 1"/>
          <p:cNvSpPr txBox="1">
            <a:spLocks noChangeArrowheads="1"/>
          </p:cNvSpPr>
          <p:nvPr/>
        </p:nvSpPr>
        <p:spPr bwMode="auto">
          <a:xfrm>
            <a:off x="1524000" y="3581400"/>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chemeClr val="bg1"/>
                </a:solidFill>
              </a:rPr>
              <a:t>Web</a:t>
            </a:r>
          </a:p>
        </p:txBody>
      </p:sp>
      <p:sp>
        <p:nvSpPr>
          <p:cNvPr id="34823" name="TextBox 1"/>
          <p:cNvSpPr txBox="1">
            <a:spLocks noChangeArrowheads="1"/>
          </p:cNvSpPr>
          <p:nvPr/>
        </p:nvSpPr>
        <p:spPr bwMode="auto">
          <a:xfrm>
            <a:off x="1524000" y="4495800"/>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chemeClr val="bg1"/>
                </a:solidFill>
              </a:rPr>
              <a:t>Web</a:t>
            </a:r>
          </a:p>
        </p:txBody>
      </p:sp>
      <p:sp>
        <p:nvSpPr>
          <p:cNvPr id="34824" name="TextBox 1"/>
          <p:cNvSpPr txBox="1">
            <a:spLocks noChangeArrowheads="1"/>
          </p:cNvSpPr>
          <p:nvPr/>
        </p:nvSpPr>
        <p:spPr bwMode="auto">
          <a:xfrm>
            <a:off x="1295400" y="5410200"/>
            <a:ext cx="240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chemeClr val="bg1"/>
                </a:solidFill>
              </a:rPr>
              <a:t>Web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819400"/>
            <a:ext cx="8229600" cy="1143000"/>
          </a:xfrm>
        </p:spPr>
        <p:txBody>
          <a:bodyPr/>
          <a:lstStyle/>
          <a:p>
            <a:r>
              <a:rPr lang="en-US" smtClean="0">
                <a:solidFill>
                  <a:srgbClr val="FFFF00"/>
                </a:solidFill>
              </a:rPr>
              <a:t>Innovative Use of Inexpensive Netbooks</a:t>
            </a:r>
          </a:p>
        </p:txBody>
      </p:sp>
      <p:sp>
        <p:nvSpPr>
          <p:cNvPr id="75779" name="Rectangle 3"/>
          <p:cNvSpPr>
            <a:spLocks noGrp="1" noChangeArrowheads="1"/>
          </p:cNvSpPr>
          <p:nvPr>
            <p:ph type="body" idx="1"/>
          </p:nvPr>
        </p:nvSpPr>
        <p:spPr>
          <a:xfrm>
            <a:off x="1676400" y="5410200"/>
            <a:ext cx="7010400" cy="1447800"/>
          </a:xfrm>
        </p:spPr>
        <p:txBody>
          <a:bodyPr/>
          <a:lstStyle/>
          <a:p>
            <a:pPr>
              <a:buFont typeface="Arial" charset="0"/>
              <a:buNone/>
              <a:defRPr/>
            </a:pPr>
            <a:endParaRPr lang="en-US" sz="1050" dirty="0" smtClean="0">
              <a:solidFill>
                <a:schemeClr val="bg1"/>
              </a:solidFill>
            </a:endParaRPr>
          </a:p>
          <a:p>
            <a:pPr>
              <a:buFontTx/>
              <a:buNone/>
              <a:defRPr/>
            </a:pPr>
            <a:endParaRPr lang="en-US" sz="2000" b="1"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28600"/>
            <a:ext cx="2819400" cy="1143000"/>
          </a:xfrm>
        </p:spPr>
        <p:txBody>
          <a:bodyPr/>
          <a:lstStyle/>
          <a:p>
            <a:r>
              <a:rPr lang="en-US" sz="2400" smtClean="0">
                <a:solidFill>
                  <a:srgbClr val="FFFF00"/>
                </a:solidFill>
              </a:rPr>
              <a:t>Before </a:t>
            </a:r>
            <a:br>
              <a:rPr lang="en-US" sz="2400" smtClean="0">
                <a:solidFill>
                  <a:srgbClr val="FFFF00"/>
                </a:solidFill>
              </a:rPr>
            </a:br>
            <a:r>
              <a:rPr lang="en-US" sz="2400" smtClean="0">
                <a:solidFill>
                  <a:srgbClr val="FFFF00"/>
                </a:solidFill>
              </a:rPr>
              <a:t>Netbooks and eCOMPAS </a:t>
            </a:r>
          </a:p>
        </p:txBody>
      </p:sp>
      <p:sp>
        <p:nvSpPr>
          <p:cNvPr id="75779" name="Rectangle 3"/>
          <p:cNvSpPr>
            <a:spLocks noGrp="1" noChangeArrowheads="1"/>
          </p:cNvSpPr>
          <p:nvPr>
            <p:ph type="body" idx="1"/>
          </p:nvPr>
        </p:nvSpPr>
        <p:spPr>
          <a:xfrm>
            <a:off x="1676400" y="5410200"/>
            <a:ext cx="7010400" cy="1447800"/>
          </a:xfrm>
        </p:spPr>
        <p:txBody>
          <a:bodyPr/>
          <a:lstStyle/>
          <a:p>
            <a:pPr>
              <a:buFont typeface="Arial" charset="0"/>
              <a:buNone/>
              <a:defRPr/>
            </a:pPr>
            <a:endParaRPr lang="en-US" sz="1050" dirty="0" smtClean="0">
              <a:solidFill>
                <a:schemeClr val="bg1"/>
              </a:solidFill>
            </a:endParaRPr>
          </a:p>
          <a:p>
            <a:pPr>
              <a:buFontTx/>
              <a:buNone/>
              <a:defRPr/>
            </a:pPr>
            <a:endParaRPr lang="en-US" sz="2000" b="1" dirty="0" smtClean="0">
              <a:solidFill>
                <a:schemeClr val="bg1"/>
              </a:solidFill>
            </a:endParaRPr>
          </a:p>
        </p:txBody>
      </p:sp>
      <p:pic>
        <p:nvPicPr>
          <p:cNvPr id="36868" name="Picture 2" descr="K:\Enterprise_Engineering\Clients\Paterson\Projects\RyanWhite\presentations\HRSA-Workshops-2010\Art\N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3716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K:\Enterprise_Engineering\Clients\Paterson\Projects\RyanWhite\presentations\HRSA-Workshops-2010\Art\N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0574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descr="K:\Enterprise_Engineering\Clients\Paterson\Projects\RyanWhite\presentations\HRSA-Workshops-2010\Art\N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7432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K:\Enterprise_Engineering\Clients\Paterson\Projects\RyanWhite\presentations\HRSA-Workshops-2010\Art\N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34290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410200" y="228600"/>
            <a:ext cx="2819400" cy="1143000"/>
          </a:xfrm>
          <a:prstGeom prst="rect">
            <a:avLst/>
          </a:prstGeom>
          <a:noFill/>
          <a:ln w="9525">
            <a:noFill/>
            <a:miter lim="800000"/>
            <a:headEnd/>
            <a:tailEnd/>
          </a:ln>
        </p:spPr>
        <p:txBody>
          <a:bodyPr anchor="ctr"/>
          <a:lstStyle/>
          <a:p>
            <a:pPr algn="ctr" eaLnBrk="0" hangingPunct="0">
              <a:defRPr/>
            </a:pPr>
            <a:r>
              <a:rPr lang="en-US" sz="2400" kern="0" dirty="0">
                <a:solidFill>
                  <a:srgbClr val="FFFF00"/>
                </a:solidFill>
                <a:latin typeface="+mj-lt"/>
                <a:ea typeface="+mj-ea"/>
                <a:cs typeface="+mj-cs"/>
              </a:rPr>
              <a:t>After </a:t>
            </a:r>
          </a:p>
          <a:p>
            <a:pPr algn="ctr" eaLnBrk="0" hangingPunct="0">
              <a:defRPr/>
            </a:pPr>
            <a:r>
              <a:rPr lang="en-US" sz="2400" kern="0" dirty="0" err="1">
                <a:solidFill>
                  <a:srgbClr val="FFFF00"/>
                </a:solidFill>
                <a:latin typeface="+mj-lt"/>
                <a:ea typeface="+mj-ea"/>
                <a:cs typeface="+mj-cs"/>
              </a:rPr>
              <a:t>Netbooks</a:t>
            </a:r>
            <a:r>
              <a:rPr lang="en-US" sz="2400" kern="0" dirty="0">
                <a:solidFill>
                  <a:srgbClr val="FFFF00"/>
                </a:solidFill>
                <a:latin typeface="+mj-lt"/>
                <a:ea typeface="+mj-ea"/>
                <a:cs typeface="+mj-cs"/>
              </a:rPr>
              <a:t> and eCOMPAS </a:t>
            </a: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0813" y="1757363"/>
            <a:ext cx="109378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0813" y="3128963"/>
            <a:ext cx="109378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15"/>
          <p:cNvSpPr>
            <a:spLocks noChangeArrowheads="1"/>
          </p:cNvSpPr>
          <p:nvPr/>
        </p:nvSpPr>
        <p:spPr bwMode="auto">
          <a:xfrm>
            <a:off x="609600" y="5827713"/>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2003: Survey required </a:t>
            </a:r>
          </a:p>
          <a:p>
            <a:r>
              <a:rPr lang="en-US">
                <a:solidFill>
                  <a:schemeClr val="bg1"/>
                </a:solidFill>
              </a:rPr>
              <a:t>6 interviewers to conduct </a:t>
            </a:r>
          </a:p>
          <a:p>
            <a:r>
              <a:rPr lang="en-US">
                <a:solidFill>
                  <a:schemeClr val="bg1"/>
                </a:solidFill>
              </a:rPr>
              <a:t>face-to-face interviews</a:t>
            </a:r>
          </a:p>
        </p:txBody>
      </p:sp>
      <p:pic>
        <p:nvPicPr>
          <p:cNvPr id="36876" name="Picture 2" descr="K:\Enterprise_Engineering\Clients\Paterson\Projects\RyanWhite\presentations\HRSA-Workshops-2010\Art\N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40386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2" descr="K:\Enterprise_Engineering\Clients\Paterson\Projects\RyanWhite\presentations\HRSA-Workshops-2010\Art\N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47244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a:spLocks noChangeArrowheads="1"/>
          </p:cNvSpPr>
          <p:nvPr/>
        </p:nvSpPr>
        <p:spPr bwMode="auto">
          <a:xfrm>
            <a:off x="5105400" y="4648200"/>
            <a:ext cx="403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chemeClr val="bg1"/>
                </a:solidFill>
              </a:rPr>
              <a:t>2010: Majority of respondents (69%) did so from a private/public computer. </a:t>
            </a:r>
          </a:p>
          <a:p>
            <a:endParaRPr lang="en-US" dirty="0">
              <a:solidFill>
                <a:schemeClr val="bg1"/>
              </a:solidFill>
            </a:endParaRPr>
          </a:p>
          <a:p>
            <a:r>
              <a:rPr lang="en-US" dirty="0">
                <a:solidFill>
                  <a:schemeClr val="bg1"/>
                </a:solidFill>
              </a:rPr>
              <a:t>The remaining 21%  participated in a session led by </a:t>
            </a:r>
            <a:r>
              <a:rPr lang="en-US" dirty="0" smtClean="0">
                <a:solidFill>
                  <a:schemeClr val="bg1"/>
                </a:solidFill>
              </a:rPr>
              <a:t>one </a:t>
            </a:r>
            <a:r>
              <a:rPr lang="en-US" dirty="0">
                <a:solidFill>
                  <a:schemeClr val="bg1"/>
                </a:solidFill>
              </a:rPr>
              <a:t>of </a:t>
            </a:r>
            <a:r>
              <a:rPr lang="en-US" dirty="0" smtClean="0">
                <a:solidFill>
                  <a:schemeClr val="bg1"/>
                </a:solidFill>
              </a:rPr>
              <a:t>six </a:t>
            </a:r>
            <a:r>
              <a:rPr lang="en-US" dirty="0">
                <a:solidFill>
                  <a:schemeClr val="bg1"/>
                </a:solidFill>
              </a:rPr>
              <a:t>volunteer </a:t>
            </a:r>
            <a:r>
              <a:rPr lang="en-US" dirty="0" smtClean="0">
                <a:solidFill>
                  <a:schemeClr val="bg1"/>
                </a:solidFill>
              </a:rPr>
              <a:t>consumer </a:t>
            </a:r>
            <a:r>
              <a:rPr lang="en-US" dirty="0">
                <a:solidFill>
                  <a:schemeClr val="bg1"/>
                </a:solidFill>
              </a:rPr>
              <a:t>ambassadors</a:t>
            </a:r>
          </a:p>
        </p:txBody>
      </p:sp>
      <p:pic>
        <p:nvPicPr>
          <p:cNvPr id="1028" name="Picture 4" descr="K:\Enterprise_Engineering\Clients\Paterson\Projects\RyanWhite\presentations\HRSA-Workshops-2010\Art\na1-right-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438400"/>
            <a:ext cx="21478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676400" y="5410200"/>
            <a:ext cx="7010400" cy="1447800"/>
          </a:xfrm>
        </p:spPr>
        <p:txBody>
          <a:bodyPr/>
          <a:lstStyle/>
          <a:p>
            <a:pPr>
              <a:buFont typeface="Arial" charset="0"/>
              <a:buNone/>
              <a:defRPr/>
            </a:pPr>
            <a:endParaRPr lang="en-US" sz="1050" dirty="0" smtClean="0">
              <a:solidFill>
                <a:schemeClr val="bg1"/>
              </a:solidFill>
            </a:endParaRPr>
          </a:p>
          <a:p>
            <a:pPr>
              <a:buFontTx/>
              <a:buNone/>
              <a:defRPr/>
            </a:pPr>
            <a:endParaRPr lang="en-US" sz="2000" b="1" dirty="0" smtClean="0">
              <a:solidFill>
                <a:schemeClr val="bg1"/>
              </a:solidFill>
            </a:endParaRPr>
          </a:p>
        </p:txBody>
      </p:sp>
      <p:pic>
        <p:nvPicPr>
          <p:cNvPr id="378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1752600"/>
            <a:ext cx="10937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525" y="3124200"/>
            <a:ext cx="10937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9" descr="K:\Enterprise_Engineering\Clients\Paterson\Projects\RyanWhite\presentations\HRSA-Workshops-2010\Art\na1-right-s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2433638"/>
            <a:ext cx="214788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457200" y="1371600"/>
            <a:ext cx="4343400" cy="4953000"/>
          </a:xfrm>
          <a:prstGeom prst="rect">
            <a:avLst/>
          </a:prstGeom>
          <a:noFill/>
          <a:ln w="9525">
            <a:noFill/>
            <a:miter lim="800000"/>
            <a:headEnd/>
            <a:tailEnd/>
          </a:ln>
        </p:spPr>
        <p:txBody>
          <a:bodyPr/>
          <a:lstStyle/>
          <a:p>
            <a:pPr marL="342900" indent="-342900" eaLnBrk="0" hangingPunct="0">
              <a:spcBef>
                <a:spcPct val="20000"/>
              </a:spcBef>
              <a:defRPr/>
            </a:pPr>
            <a:r>
              <a:rPr lang="en-US" sz="2800" b="1" kern="0" dirty="0">
                <a:solidFill>
                  <a:schemeClr val="bg1"/>
                </a:solidFill>
                <a:latin typeface="+mn-lt"/>
              </a:rPr>
              <a:t>Unanticipated Benefit:</a:t>
            </a:r>
          </a:p>
          <a:p>
            <a:pPr marL="342900" indent="-342900" eaLnBrk="0" hangingPunct="0">
              <a:spcBef>
                <a:spcPct val="20000"/>
              </a:spcBef>
              <a:defRPr/>
            </a:pPr>
            <a:endParaRPr lang="en-US" sz="2800" b="1" kern="0" dirty="0">
              <a:solidFill>
                <a:schemeClr val="bg1"/>
              </a:solidFill>
              <a:latin typeface="+mn-lt"/>
            </a:endParaRPr>
          </a:p>
          <a:p>
            <a:pPr eaLnBrk="0" hangingPunct="0">
              <a:spcBef>
                <a:spcPct val="20000"/>
              </a:spcBef>
              <a:defRPr/>
            </a:pPr>
            <a:r>
              <a:rPr lang="en-US" sz="2000" kern="0" dirty="0">
                <a:solidFill>
                  <a:schemeClr val="bg1"/>
                </a:solidFill>
                <a:latin typeface="+mn-lt"/>
              </a:rPr>
              <a:t>Needed to do translation only once on the web.</a:t>
            </a:r>
          </a:p>
          <a:p>
            <a:pPr marL="342900" indent="-342900" eaLnBrk="0" hangingPunct="0">
              <a:spcBef>
                <a:spcPct val="20000"/>
              </a:spcBef>
              <a:defRPr/>
            </a:pPr>
            <a:endParaRPr lang="en-US" sz="2000" kern="0" dirty="0">
              <a:solidFill>
                <a:schemeClr val="bg1"/>
              </a:solidFill>
              <a:latin typeface="+mn-lt"/>
            </a:endParaRPr>
          </a:p>
          <a:p>
            <a:pPr eaLnBrk="0" hangingPunct="0">
              <a:spcBef>
                <a:spcPct val="20000"/>
              </a:spcBef>
              <a:defRPr/>
            </a:pPr>
            <a:r>
              <a:rPr lang="en-US" sz="2000" kern="0" dirty="0">
                <a:solidFill>
                  <a:schemeClr val="bg1"/>
                </a:solidFill>
                <a:latin typeface="+mn-lt"/>
              </a:rPr>
              <a:t>Instead of needing a translator for each consumer who needed it.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solidFill>
                  <a:srgbClr val="FFFF00"/>
                </a:solidFill>
              </a:rPr>
              <a:t>MHSPC Cost Savings Analysis</a:t>
            </a:r>
          </a:p>
        </p:txBody>
      </p:sp>
      <p:sp>
        <p:nvSpPr>
          <p:cNvPr id="75779" name="Rectangle 3"/>
          <p:cNvSpPr>
            <a:spLocks noGrp="1" noChangeArrowheads="1"/>
          </p:cNvSpPr>
          <p:nvPr>
            <p:ph type="body" idx="1"/>
          </p:nvPr>
        </p:nvSpPr>
        <p:spPr>
          <a:xfrm>
            <a:off x="1676400" y="5638800"/>
            <a:ext cx="7010400" cy="1447800"/>
          </a:xfrm>
        </p:spPr>
        <p:txBody>
          <a:bodyPr/>
          <a:lstStyle/>
          <a:p>
            <a:pPr>
              <a:buFont typeface="Arial" charset="0"/>
              <a:buNone/>
              <a:defRPr/>
            </a:pPr>
            <a:endParaRPr lang="en-US" sz="1050" dirty="0" smtClean="0">
              <a:solidFill>
                <a:schemeClr val="bg1"/>
              </a:solidFill>
            </a:endParaRPr>
          </a:p>
          <a:p>
            <a:pPr>
              <a:buFontTx/>
              <a:buNone/>
              <a:defRPr/>
            </a:pPr>
            <a:r>
              <a:rPr lang="en-US" sz="1400" b="1" u="sng" dirty="0" smtClean="0">
                <a:solidFill>
                  <a:schemeClr val="bg1"/>
                </a:solidFill>
              </a:rPr>
              <a:t>Cost:</a:t>
            </a:r>
          </a:p>
          <a:p>
            <a:pPr>
              <a:buFont typeface="Wingdings" pitchFamily="2" charset="2"/>
              <a:buChar char="§"/>
              <a:defRPr/>
            </a:pPr>
            <a:r>
              <a:rPr lang="en-US" sz="2000" dirty="0" smtClean="0">
                <a:solidFill>
                  <a:schemeClr val="bg1"/>
                </a:solidFill>
              </a:rPr>
              <a:t>2003 (paper) = $48,980 </a:t>
            </a:r>
            <a:r>
              <a:rPr lang="en-US" sz="1400" dirty="0" smtClean="0">
                <a:solidFill>
                  <a:schemeClr val="bg1"/>
                </a:solidFill>
              </a:rPr>
              <a:t>($202.40 </a:t>
            </a:r>
            <a:r>
              <a:rPr lang="en-US" sz="1200" dirty="0" smtClean="0">
                <a:solidFill>
                  <a:schemeClr val="bg1"/>
                </a:solidFill>
              </a:rPr>
              <a:t>per completed survey</a:t>
            </a:r>
            <a:r>
              <a:rPr lang="en-US" sz="1400" dirty="0" smtClean="0">
                <a:solidFill>
                  <a:schemeClr val="bg1"/>
                </a:solidFill>
              </a:rPr>
              <a:t>)</a:t>
            </a:r>
            <a:endParaRPr lang="en-US" sz="2000" dirty="0" smtClean="0">
              <a:solidFill>
                <a:schemeClr val="bg1"/>
              </a:solidFill>
            </a:endParaRPr>
          </a:p>
          <a:p>
            <a:pPr>
              <a:buFont typeface="Wingdings" pitchFamily="2" charset="2"/>
              <a:buChar char="§"/>
              <a:defRPr/>
            </a:pPr>
            <a:r>
              <a:rPr lang="en-US" sz="2000" dirty="0" smtClean="0">
                <a:solidFill>
                  <a:schemeClr val="bg1"/>
                </a:solidFill>
              </a:rPr>
              <a:t>2010 (web)    = $38,162 </a:t>
            </a:r>
            <a:r>
              <a:rPr lang="en-US" sz="1600" dirty="0" smtClean="0">
                <a:solidFill>
                  <a:schemeClr val="bg1"/>
                </a:solidFill>
              </a:rPr>
              <a:t>($90.65 </a:t>
            </a:r>
            <a:r>
              <a:rPr lang="en-US" sz="1200" dirty="0" smtClean="0">
                <a:solidFill>
                  <a:schemeClr val="bg1"/>
                </a:solidFill>
              </a:rPr>
              <a:t>per completed survey </a:t>
            </a:r>
            <a:r>
              <a:rPr lang="en-US" sz="1200" b="1" u="sng" dirty="0" smtClean="0">
                <a:solidFill>
                  <a:srgbClr val="FFFF00"/>
                </a:solidFill>
              </a:rPr>
              <a:t>and dropping</a:t>
            </a:r>
            <a:r>
              <a:rPr lang="en-US" sz="1200" dirty="0" smtClean="0">
                <a:solidFill>
                  <a:schemeClr val="bg1"/>
                </a:solidFill>
              </a:rPr>
              <a:t>)</a:t>
            </a:r>
            <a:endParaRPr lang="en-US" sz="2000" dirty="0" smtClean="0">
              <a:solidFill>
                <a:schemeClr val="bg1"/>
              </a:solidFill>
            </a:endParaRPr>
          </a:p>
        </p:txBody>
      </p:sp>
      <p:graphicFrame>
        <p:nvGraphicFramePr>
          <p:cNvPr id="4" name="Chart 3"/>
          <p:cNvGraphicFramePr/>
          <p:nvPr/>
        </p:nvGraphicFramePr>
        <p:xfrm>
          <a:off x="1600200" y="1524000"/>
          <a:ext cx="6096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0965" name="TextBox 1"/>
          <p:cNvSpPr txBox="1">
            <a:spLocks noChangeArrowheads="1"/>
          </p:cNvSpPr>
          <p:nvPr/>
        </p:nvSpPr>
        <p:spPr bwMode="auto">
          <a:xfrm>
            <a:off x="6324600" y="4800600"/>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solidFill>
                  <a:srgbClr val="00B050"/>
                </a:solidFill>
              </a:rPr>
              <a:t>?</a:t>
            </a:r>
          </a:p>
        </p:txBody>
      </p:sp>
      <p:sp>
        <p:nvSpPr>
          <p:cNvPr id="6" name="TextBox 1"/>
          <p:cNvSpPr txBox="1"/>
          <p:nvPr/>
        </p:nvSpPr>
        <p:spPr>
          <a:xfrm>
            <a:off x="4876800" y="2514600"/>
            <a:ext cx="2590800" cy="990600"/>
          </a:xfrm>
          <a:prstGeom prst="rect">
            <a:avLst/>
          </a:prstGeom>
          <a:solidFill>
            <a:schemeClr val="tx1">
              <a:lumMod val="65000"/>
              <a:lumOff val="35000"/>
            </a:schemeClr>
          </a:solidFill>
        </p:spPr>
        <p:txBody>
          <a:bodyPr tIns="91440" bIns="9144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600" b="1" dirty="0" smtClean="0">
                <a:solidFill>
                  <a:schemeClr val="bg1"/>
                </a:solidFill>
              </a:rPr>
              <a:t>Significant Cost Savings Using Web </a:t>
            </a:r>
          </a:p>
          <a:p>
            <a:pPr algn="ctr">
              <a:defRPr/>
            </a:pPr>
            <a:r>
              <a:rPr lang="en-US" sz="1600" b="1" dirty="0" smtClean="0">
                <a:solidFill>
                  <a:schemeClr val="bg1"/>
                </a:solidFill>
              </a:rPr>
              <a:t>(eCOMPAS)</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smtClean="0">
                <a:solidFill>
                  <a:srgbClr val="FFFF00"/>
                </a:solidFill>
                <a:latin typeface="Times New Roman" pitchFamily="18" charset="0"/>
              </a:rPr>
              <a:t>Lessons Learned</a:t>
            </a:r>
            <a:endParaRPr lang="en-US" sz="3600" smtClean="0">
              <a:solidFill>
                <a:srgbClr val="FFFF00"/>
              </a:solidFill>
            </a:endParaRPr>
          </a:p>
        </p:txBody>
      </p:sp>
      <p:sp>
        <p:nvSpPr>
          <p:cNvPr id="315395" name="Rectangle 3"/>
          <p:cNvSpPr>
            <a:spLocks noGrp="1" noChangeArrowheads="1"/>
          </p:cNvSpPr>
          <p:nvPr>
            <p:ph idx="1"/>
          </p:nvPr>
        </p:nvSpPr>
        <p:spPr>
          <a:xfrm>
            <a:off x="1524000" y="1290638"/>
            <a:ext cx="6553200" cy="5705475"/>
          </a:xfrm>
        </p:spPr>
        <p:txBody>
          <a:bodyPr/>
          <a:lstStyle/>
          <a:p>
            <a:pPr marL="609600" indent="-609600">
              <a:lnSpc>
                <a:spcPct val="90000"/>
              </a:lnSpc>
              <a:buFontTx/>
              <a:buAutoNum type="arabicPeriod"/>
            </a:pPr>
            <a:r>
              <a:rPr lang="en-US" sz="2000" smtClean="0">
                <a:solidFill>
                  <a:schemeClr val="bg1"/>
                </a:solidFill>
              </a:rPr>
              <a:t>Networking and collaborating with colleagues is a rewarding experience.</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User friendly systems make the world of difference and the e2 Web Survey system is very easy to use.</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It’s important to work with a technology partner who can work well with others and who are “user friendly” and not too techie for us.</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Target your outreach to hard to reach populations early on to increase success.</a:t>
            </a:r>
          </a:p>
          <a:p>
            <a:pPr marL="609600" indent="-609600">
              <a:lnSpc>
                <a:spcPct val="90000"/>
              </a:lnSpc>
              <a:buFontTx/>
              <a:buAutoNum type="arabicPeriod"/>
            </a:pPr>
            <a:endParaRPr lang="en-US" sz="2000" smtClean="0">
              <a:solidFill>
                <a:schemeClr val="bg1"/>
              </a:solidFill>
            </a:endParaRPr>
          </a:p>
          <a:p>
            <a:pPr marL="609600" indent="-609600">
              <a:lnSpc>
                <a:spcPct val="90000"/>
              </a:lnSpc>
              <a:buFontTx/>
              <a:buAutoNum type="arabicPeriod"/>
            </a:pPr>
            <a:r>
              <a:rPr lang="en-US" sz="2000" smtClean="0">
                <a:solidFill>
                  <a:schemeClr val="bg1"/>
                </a:solidFill>
              </a:rPr>
              <a:t> </a:t>
            </a:r>
          </a:p>
        </p:txBody>
      </p:sp>
      <p:sp>
        <p:nvSpPr>
          <p:cNvPr id="5" name="Rectangle 5"/>
          <p:cNvSpPr>
            <a:spLocks noChangeArrowheads="1"/>
          </p:cNvSpPr>
          <p:nvPr/>
        </p:nvSpPr>
        <p:spPr bwMode="auto">
          <a:xfrm>
            <a:off x="2133600" y="5562600"/>
            <a:ext cx="2743200" cy="457200"/>
          </a:xfrm>
          <a:prstGeom prst="rect">
            <a:avLst/>
          </a:prstGeom>
          <a:solidFill>
            <a:schemeClr val="tx1"/>
          </a:solidFill>
          <a:ln w="9525">
            <a:solidFill>
              <a:schemeClr val="bg1"/>
            </a:solidFill>
            <a:miter lim="800000"/>
            <a:headEnd/>
            <a:tailEnd/>
          </a:ln>
        </p:spPr>
        <p:txBody>
          <a:bodyPr wrap="none" anchor="ctr"/>
          <a:lstStyle/>
          <a:p>
            <a:endParaRPr lang="en-US">
              <a:solidFill>
                <a:srgbClr val="000000"/>
              </a:solidFill>
            </a:endParaRPr>
          </a:p>
        </p:txBody>
      </p:sp>
      <p:sp>
        <p:nvSpPr>
          <p:cNvPr id="6" name="Text Box 6"/>
          <p:cNvSpPr txBox="1">
            <a:spLocks noChangeArrowheads="1"/>
          </p:cNvSpPr>
          <p:nvPr/>
        </p:nvSpPr>
        <p:spPr bwMode="auto">
          <a:xfrm>
            <a:off x="4648200" y="5562600"/>
            <a:ext cx="3352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solidFill>
                  <a:srgbClr val="FFFFFF"/>
                </a:solidFill>
              </a:rPr>
              <a:t>      Think outside the box!</a:t>
            </a:r>
          </a:p>
          <a:p>
            <a:pPr eaLnBrk="1" hangingPunct="1">
              <a:spcBef>
                <a:spcPct val="50000"/>
              </a:spcBef>
            </a:pPr>
            <a:endParaRPr 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iterate type="lt">
                                    <p:tmPct val="0"/>
                                  </p:iterate>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ppt_x</p:attrName>
                                        </p:attrNameLst>
                                      </p:cBhvr>
                                      <p:tavLst>
                                        <p:tav tm="0">
                                          <p:val>
                                            <p:strVal val="#ppt_x-.2"/>
                                          </p:val>
                                        </p:tav>
                                        <p:tav tm="100000">
                                          <p:val>
                                            <p:strVal val="#ppt_x"/>
                                          </p:val>
                                        </p:tav>
                                      </p:tavLst>
                                    </p:anim>
                                    <p:anim calcmode="lin" valueType="num">
                                      <p:cBhvr>
                                        <p:cTn id="4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noAutofit/>
          </a:bodyPr>
          <a:lstStyle/>
          <a:p>
            <a:pPr>
              <a:defRPr/>
            </a:pPr>
            <a:r>
              <a:rPr lang="en-US" sz="3600" i="1" dirty="0" smtClean="0">
                <a:solidFill>
                  <a:schemeClr val="bg1"/>
                </a:solidFill>
                <a:effectLst>
                  <a:outerShdw blurRad="38100" dist="38100" dir="2700000" algn="tl">
                    <a:srgbClr val="C0C0C0"/>
                  </a:outerShdw>
                </a:effectLst>
              </a:rPr>
              <a:t>Riverside-San Bernardino, California</a:t>
            </a:r>
            <a:br>
              <a:rPr lang="en-US" sz="3600" i="1" dirty="0" smtClean="0">
                <a:solidFill>
                  <a:schemeClr val="bg1"/>
                </a:solidFill>
                <a:effectLst>
                  <a:outerShdw blurRad="38100" dist="38100" dir="2700000" algn="tl">
                    <a:srgbClr val="C0C0C0"/>
                  </a:outerShdw>
                </a:effectLst>
              </a:rPr>
            </a:br>
            <a:r>
              <a:rPr lang="en-US" sz="3600" i="1" dirty="0" smtClean="0">
                <a:solidFill>
                  <a:schemeClr val="bg1"/>
                </a:solidFill>
                <a:effectLst>
                  <a:outerShdw blurRad="38100" dist="38100" dir="2700000" algn="tl">
                    <a:srgbClr val="C0C0C0"/>
                  </a:outerShdw>
                </a:effectLst>
              </a:rPr>
              <a:t>Transitional Grant Area (TGA)</a:t>
            </a:r>
            <a:endParaRPr lang="en-US" sz="3600" dirty="0"/>
          </a:p>
        </p:txBody>
      </p:sp>
      <p:pic>
        <p:nvPicPr>
          <p:cNvPr id="61444" name="Picture 4" descr="http://www.california-blog.com/storage/view-mount-rubidoux-riverside-ca-after-sunset-IMG_4941.jpg?__SQUARESPACE_CACHEVERSION=1259817078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24200"/>
            <a:ext cx="4752975" cy="3181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 descr="http://www.sanbernardinocarealestate.org/images/sanbernardi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3124200"/>
            <a:ext cx="40005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400" i="1" dirty="0" smtClean="0">
                <a:solidFill>
                  <a:srgbClr val="FFFF00"/>
                </a:solidFill>
                <a:effectLst>
                  <a:outerShdw blurRad="38100" dist="38100" dir="2700000" algn="tl">
                    <a:srgbClr val="C0C0C0"/>
                  </a:outerShdw>
                </a:effectLst>
              </a:rPr>
              <a:t>Purpose of TGA’s Needs Assessment</a:t>
            </a:r>
            <a:endParaRPr lang="en-US" sz="3400" dirty="0">
              <a:solidFill>
                <a:srgbClr val="FFFF00"/>
              </a:solidFill>
            </a:endParaRPr>
          </a:p>
        </p:txBody>
      </p:sp>
      <p:sp>
        <p:nvSpPr>
          <p:cNvPr id="6" name="Content Placeholder 2"/>
          <p:cNvSpPr txBox="1">
            <a:spLocks/>
          </p:cNvSpPr>
          <p:nvPr/>
        </p:nvSpPr>
        <p:spPr bwMode="auto">
          <a:xfrm>
            <a:off x="457200" y="19050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fontAlgn="auto" hangingPunct="1">
              <a:spcAft>
                <a:spcPts val="0"/>
              </a:spcAft>
              <a:buClr>
                <a:schemeClr val="accent3"/>
              </a:buClr>
              <a:buFont typeface="Arial" pitchFamily="34" charset="0"/>
              <a:buChar char="•"/>
              <a:defRPr/>
            </a:pPr>
            <a:r>
              <a:rPr lang="en-US" sz="3000" dirty="0" smtClean="0">
                <a:solidFill>
                  <a:schemeClr val="bg1"/>
                </a:solidFill>
              </a:rPr>
              <a:t>Understand the needs of persons living with HIV (PLWH) in order to plan service  delivery</a:t>
            </a:r>
          </a:p>
          <a:p>
            <a:pPr marL="457200" indent="-457200" algn="l" eaLnBrk="1" fontAlgn="auto" hangingPunct="1">
              <a:spcAft>
                <a:spcPts val="0"/>
              </a:spcAft>
              <a:buClr>
                <a:schemeClr val="accent3"/>
              </a:buClr>
              <a:buFont typeface="Arial" pitchFamily="34" charset="0"/>
              <a:buChar char="•"/>
              <a:defRPr/>
            </a:pPr>
            <a:r>
              <a:rPr lang="en-US" sz="3000" dirty="0" smtClean="0">
                <a:solidFill>
                  <a:schemeClr val="bg1"/>
                </a:solidFill>
              </a:rPr>
              <a:t>Identify: </a:t>
            </a:r>
          </a:p>
          <a:p>
            <a:pPr marL="850392" lvl="1" indent="-457200" algn="l" eaLnBrk="1" fontAlgn="auto" hangingPunct="1">
              <a:spcAft>
                <a:spcPts val="0"/>
              </a:spcAft>
              <a:buFont typeface="Courier New" pitchFamily="49" charset="0"/>
              <a:buChar char="o"/>
              <a:defRPr/>
            </a:pPr>
            <a:r>
              <a:rPr lang="en-US" dirty="0" smtClean="0">
                <a:solidFill>
                  <a:schemeClr val="bg1"/>
                </a:solidFill>
              </a:rPr>
              <a:t>Service needs</a:t>
            </a:r>
          </a:p>
          <a:p>
            <a:pPr marL="850392" lvl="1" indent="-457200" algn="l" eaLnBrk="1" fontAlgn="auto" hangingPunct="1">
              <a:spcAft>
                <a:spcPts val="0"/>
              </a:spcAft>
              <a:buFont typeface="Courier New" pitchFamily="49" charset="0"/>
              <a:buChar char="o"/>
              <a:defRPr/>
            </a:pPr>
            <a:r>
              <a:rPr lang="en-US" dirty="0" smtClean="0">
                <a:solidFill>
                  <a:schemeClr val="bg1"/>
                </a:solidFill>
              </a:rPr>
              <a:t>Barriers to Care</a:t>
            </a:r>
          </a:p>
          <a:p>
            <a:pPr marL="850392" lvl="1" indent="-457200" algn="l" eaLnBrk="1" fontAlgn="auto" hangingPunct="1">
              <a:spcAft>
                <a:spcPts val="0"/>
              </a:spcAft>
              <a:buFont typeface="Courier New" pitchFamily="49" charset="0"/>
              <a:buChar char="o"/>
              <a:defRPr/>
            </a:pPr>
            <a:r>
              <a:rPr lang="en-US" dirty="0" smtClean="0">
                <a:solidFill>
                  <a:schemeClr val="bg1"/>
                </a:solidFill>
              </a:rPr>
              <a:t>Gaps in Care</a:t>
            </a:r>
          </a:p>
          <a:p>
            <a:pPr marL="457200" indent="-457200" algn="l" eaLnBrk="1" fontAlgn="auto" hangingPunct="1">
              <a:spcAft>
                <a:spcPts val="0"/>
              </a:spcAft>
              <a:buClr>
                <a:schemeClr val="accent3"/>
              </a:buClr>
              <a:buFont typeface="Arial" pitchFamily="34" charset="0"/>
              <a:buChar char="•"/>
              <a:defRPr/>
            </a:pPr>
            <a:r>
              <a:rPr lang="en-US" dirty="0" smtClean="0">
                <a:solidFill>
                  <a:schemeClr val="bg1"/>
                </a:solidFill>
              </a:rPr>
              <a:t>Use data to set priorities, allocate resources, and support other funding efforts</a:t>
            </a:r>
          </a:p>
          <a:p>
            <a:pPr marL="457200" indent="-457200" algn="l" eaLnBrk="1" fontAlgn="auto" hangingPunct="1">
              <a:spcAft>
                <a:spcPts val="0"/>
              </a:spcAft>
              <a:buClr>
                <a:schemeClr val="accent3"/>
              </a:buClr>
              <a:buFont typeface="Arial" pitchFamily="34" charset="0"/>
              <a:buChar char="•"/>
              <a:defRPr/>
            </a:pPr>
            <a:r>
              <a:rPr lang="en-US" dirty="0" smtClean="0">
                <a:solidFill>
                  <a:schemeClr val="bg1"/>
                </a:solidFill>
              </a:rPr>
              <a:t>Understand the needs of persons who are unaware of their HIV </a:t>
            </a:r>
            <a:r>
              <a:rPr lang="en-US" dirty="0" err="1" smtClean="0">
                <a:solidFill>
                  <a:schemeClr val="bg1"/>
                </a:solidFill>
              </a:rPr>
              <a:t>status</a:t>
            </a:r>
            <a:r>
              <a:rPr lang="en-US" dirty="0" err="1" smtClean="0"/>
              <a:t>tatus</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The TGA’s 2011 Process</a:t>
            </a:r>
            <a:endParaRPr lang="en-US" sz="3600" dirty="0">
              <a:solidFill>
                <a:srgbClr val="FFFF00"/>
              </a:solidFill>
            </a:endParaRPr>
          </a:p>
        </p:txBody>
      </p:sp>
      <p:sp>
        <p:nvSpPr>
          <p:cNvPr id="3" name="Subtitle 2"/>
          <p:cNvSpPr>
            <a:spLocks noGrp="1"/>
          </p:cNvSpPr>
          <p:nvPr>
            <p:ph type="subTitle" idx="1"/>
          </p:nvPr>
        </p:nvSpPr>
        <p:spPr>
          <a:xfrm>
            <a:off x="381000" y="1981200"/>
            <a:ext cx="8305800" cy="3429000"/>
          </a:xfrm>
        </p:spPr>
        <p:txBody>
          <a:bodyPr/>
          <a:lstStyle/>
          <a:p>
            <a:pPr marL="342900" indent="-342900" algn="l" eaLnBrk="1" hangingPunct="1">
              <a:buFont typeface="Arial" pitchFamily="34" charset="0"/>
              <a:buChar char="•"/>
              <a:defRPr/>
            </a:pPr>
            <a:r>
              <a:rPr lang="en-US" sz="2400" dirty="0">
                <a:solidFill>
                  <a:schemeClr val="bg1"/>
                </a:solidFill>
              </a:rPr>
              <a:t>Hired consultant who had done the 2008 needs assessment (January 2011)</a:t>
            </a:r>
          </a:p>
          <a:p>
            <a:pPr marL="342900" indent="-342900" algn="l" eaLnBrk="1" hangingPunct="1">
              <a:buFont typeface="Arial" pitchFamily="34" charset="0"/>
              <a:buChar char="•"/>
              <a:defRPr/>
            </a:pPr>
            <a:r>
              <a:rPr lang="en-US" sz="2400" dirty="0">
                <a:solidFill>
                  <a:schemeClr val="bg1"/>
                </a:solidFill>
              </a:rPr>
              <a:t>Utilized 2008 needs assessment survey as starting point for revisions</a:t>
            </a:r>
          </a:p>
          <a:p>
            <a:pPr marL="342900" indent="-342900" algn="l" eaLnBrk="1" hangingPunct="1">
              <a:buFont typeface="Arial" pitchFamily="34" charset="0"/>
              <a:buChar char="•"/>
              <a:defRPr/>
            </a:pPr>
            <a:r>
              <a:rPr lang="en-US" sz="2400" dirty="0">
                <a:solidFill>
                  <a:schemeClr val="bg1"/>
                </a:solidFill>
              </a:rPr>
              <a:t>Met with health department staff to discuss “prevention questions” to be added</a:t>
            </a:r>
          </a:p>
          <a:p>
            <a:pPr marL="342900" indent="-342900" algn="l" eaLnBrk="1" hangingPunct="1">
              <a:buFont typeface="Arial" pitchFamily="34" charset="0"/>
              <a:buChar char="•"/>
              <a:defRPr/>
            </a:pPr>
            <a:r>
              <a:rPr lang="en-US" sz="2400" dirty="0">
                <a:solidFill>
                  <a:schemeClr val="bg1"/>
                </a:solidFill>
              </a:rPr>
              <a:t>RDE Systems input survey questions into </a:t>
            </a:r>
            <a:r>
              <a:rPr lang="en-US" sz="2400" dirty="0" err="1">
                <a:solidFill>
                  <a:schemeClr val="bg1"/>
                </a:solidFill>
              </a:rPr>
              <a:t>eCompas</a:t>
            </a:r>
            <a:endParaRPr lang="en-US" sz="2400" dirty="0">
              <a:solidFill>
                <a:schemeClr val="bg1"/>
              </a:solidFill>
            </a:endParaRPr>
          </a:p>
          <a:p>
            <a:pPr marL="342900" indent="-342900" algn="l" eaLnBrk="1" hangingPunct="1">
              <a:buFont typeface="Arial" pitchFamily="34" charset="0"/>
              <a:buChar char="•"/>
              <a:defRPr/>
            </a:pPr>
            <a:r>
              <a:rPr lang="en-US" sz="2400" dirty="0">
                <a:solidFill>
                  <a:schemeClr val="bg1"/>
                </a:solidFill>
              </a:rPr>
              <a:t>Pilot of survey and revisions</a:t>
            </a:r>
          </a:p>
          <a:p>
            <a:pPr marL="342900" indent="-342900" algn="l" eaLnBrk="1" hangingPunct="1">
              <a:buFont typeface="Arial" pitchFamily="34" charset="0"/>
              <a:buChar char="•"/>
              <a:defRPr/>
            </a:pPr>
            <a:r>
              <a:rPr lang="en-US" sz="2400" dirty="0">
                <a:solidFill>
                  <a:schemeClr val="bg1"/>
                </a:solidFill>
              </a:rPr>
              <a:t>Go live (March 15, 2011)</a:t>
            </a:r>
          </a:p>
          <a:p>
            <a:pPr algn="l">
              <a:defRPr/>
            </a:pPr>
            <a:endParaRPr lang="en-US" sz="2000" dirty="0" smtClean="0">
              <a:solidFill>
                <a:schemeClr val="bg1"/>
              </a:solidFill>
            </a:endParaRPr>
          </a:p>
          <a:p>
            <a:pPr algn="l">
              <a:defRPr/>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K:\Enterprise_Engineering\Clients\Paterson\Projects\RyanWhite\presentations\HRSA-Workshops-2010\Workshops\1-P-TAS &amp; MN\Ian Britton-1221_03_20---Minneapolis--Minnesota--USA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86" y="353648"/>
            <a:ext cx="4452840" cy="29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3483532"/>
            <a:ext cx="8701882" cy="27918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www.sanbernardinocarealestate.org/images/sanbernard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4" y="337344"/>
            <a:ext cx="4000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Enterprise_Engineering\Clients\Paterson\Projects\RyanWhite\presentations\HRSA-Workshops-2010\Art\na1-right-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17" y="581025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K:\Enterprise_Engineering\Clients\Paterson\Projects\RyanWhite\presentations\HRSA-Workshops-2010\Art\na4-right-si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48958" y="5778500"/>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2400" y="-281780"/>
            <a:ext cx="9525000" cy="7239000"/>
          </a:xfrm>
          <a:prstGeom prst="rect">
            <a:avLst/>
          </a:prstGeom>
          <a:solidFill>
            <a:schemeClr val="tx1">
              <a:lumMod val="95000"/>
              <a:lumOff val="5000"/>
              <a:alpha val="86000"/>
            </a:schemeClr>
          </a:solidFill>
          <a:ln>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9226"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0" name="Rectangle 2"/>
          <p:cNvSpPr>
            <a:spLocks noGrp="1" noChangeArrowheads="1"/>
          </p:cNvSpPr>
          <p:nvPr>
            <p:ph type="title"/>
          </p:nvPr>
        </p:nvSpPr>
        <p:spPr>
          <a:xfrm>
            <a:off x="457200" y="-152400"/>
            <a:ext cx="8229600" cy="1905000"/>
          </a:xfrm>
        </p:spPr>
        <p:txBody>
          <a:bodyPr/>
          <a:lstStyle/>
          <a:p>
            <a:pPr eaLnBrk="1" hangingPunct="1">
              <a:defRPr/>
            </a:pPr>
            <a:r>
              <a:rPr lang="en-US" sz="3200" i="1" dirty="0" smtClean="0">
                <a:solidFill>
                  <a:schemeClr val="bg1"/>
                </a:solidFill>
                <a:effectLst>
                  <a:outerShdw blurRad="38100" dist="38100" dir="2700000" algn="tl">
                    <a:srgbClr val="C0C0C0"/>
                  </a:outerShdw>
                </a:effectLst>
              </a:rPr>
              <a:t>Learning Objectives</a:t>
            </a:r>
            <a:endParaRPr lang="en-US" sz="2400" dirty="0" smtClean="0">
              <a:solidFill>
                <a:srgbClr val="FFFF00"/>
              </a:solidFill>
              <a:effectLst>
                <a:outerShdw blurRad="38100" dist="38100" dir="2700000" algn="tl">
                  <a:srgbClr val="C0C0C0"/>
                </a:outerShdw>
              </a:effectLst>
            </a:endParaRPr>
          </a:p>
        </p:txBody>
      </p:sp>
      <p:sp>
        <p:nvSpPr>
          <p:cNvPr id="14"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15"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3" name="Rectangle 5"/>
          <p:cNvSpPr>
            <a:spLocks noChangeArrowheads="1"/>
          </p:cNvSpPr>
          <p:nvPr/>
        </p:nvSpPr>
        <p:spPr bwMode="auto">
          <a:xfrm>
            <a:off x="152400" y="2667000"/>
            <a:ext cx="8839200" cy="3886200"/>
          </a:xfrm>
          <a:prstGeom prst="rect">
            <a:avLst/>
          </a:prstGeom>
          <a:noFill/>
          <a:ln w="9525">
            <a:noFill/>
            <a:miter lim="800000"/>
            <a:headEnd/>
            <a:tailEnd/>
          </a:ln>
          <a:effectLst/>
        </p:spPr>
        <p:txBody>
          <a:bodyPr anchor="ctr"/>
          <a:lstStyle/>
          <a:p>
            <a:pPr>
              <a:defRPr/>
            </a:pPr>
            <a:endParaRPr lang="en-US" dirty="0">
              <a:solidFill>
                <a:srgbClr val="FFFFFF"/>
              </a:solidFill>
              <a:effectLst>
                <a:outerShdw blurRad="38100" dist="38100" dir="2700000" algn="tl">
                  <a:srgbClr val="C0C0C0"/>
                </a:outerShdw>
              </a:effectLst>
            </a:endParaRPr>
          </a:p>
          <a:p>
            <a:r>
              <a:rPr lang="en-US" dirty="0">
                <a:solidFill>
                  <a:srgbClr val="FFFF00"/>
                </a:solidFill>
              </a:rPr>
              <a:t>At the conclusion of this activity, the participant will be able to</a:t>
            </a:r>
            <a:r>
              <a:rPr lang="en-US" dirty="0" smtClean="0">
                <a:solidFill>
                  <a:srgbClr val="FFFF00"/>
                </a:solidFill>
              </a:rPr>
              <a:t>:</a:t>
            </a:r>
          </a:p>
          <a:p>
            <a:endParaRPr lang="en-US" dirty="0">
              <a:solidFill>
                <a:schemeClr val="bg1"/>
              </a:solidFill>
            </a:endParaRPr>
          </a:p>
          <a:p>
            <a:r>
              <a:rPr lang="en-US" dirty="0">
                <a:solidFill>
                  <a:srgbClr val="FFFF00"/>
                </a:solidFill>
              </a:rPr>
              <a:t>1</a:t>
            </a:r>
            <a:r>
              <a:rPr lang="en-US" dirty="0" smtClean="0">
                <a:solidFill>
                  <a:srgbClr val="FFFF00"/>
                </a:solidFill>
              </a:rPr>
              <a:t>. </a:t>
            </a:r>
            <a:r>
              <a:rPr lang="en-US" dirty="0" smtClean="0">
                <a:solidFill>
                  <a:schemeClr val="bg1"/>
                </a:solidFill>
              </a:rPr>
              <a:t>see </a:t>
            </a:r>
            <a:r>
              <a:rPr lang="en-US" dirty="0">
                <a:solidFill>
                  <a:schemeClr val="bg1"/>
                </a:solidFill>
              </a:rPr>
              <a:t>how a paradigm of improved data collection strengthens grant applications, </a:t>
            </a:r>
            <a:r>
              <a:rPr lang="en-US" dirty="0" smtClean="0">
                <a:solidFill>
                  <a:schemeClr val="bg1"/>
                </a:solidFill>
              </a:rPr>
              <a:t>provides </a:t>
            </a:r>
            <a:r>
              <a:rPr lang="en-US" dirty="0">
                <a:solidFill>
                  <a:schemeClr val="bg1"/>
                </a:solidFill>
              </a:rPr>
              <a:t>answers to community planning bodies, illuminates counterintuitive insights important for the description of barriers and helps positively to influence health planning and policy </a:t>
            </a:r>
            <a:r>
              <a:rPr lang="en-US" dirty="0" smtClean="0">
                <a:solidFill>
                  <a:schemeClr val="bg1"/>
                </a:solidFill>
              </a:rPr>
              <a:t>recommendations.</a:t>
            </a:r>
          </a:p>
          <a:p>
            <a:endParaRPr lang="en-US" dirty="0">
              <a:solidFill>
                <a:schemeClr val="bg1"/>
              </a:solidFill>
            </a:endParaRPr>
          </a:p>
          <a:p>
            <a:r>
              <a:rPr lang="en-US" dirty="0">
                <a:solidFill>
                  <a:srgbClr val="FFFF00"/>
                </a:solidFill>
              </a:rPr>
              <a:t>2</a:t>
            </a:r>
            <a:r>
              <a:rPr lang="en-US" dirty="0" smtClean="0">
                <a:solidFill>
                  <a:srgbClr val="FFFF00"/>
                </a:solidFill>
              </a:rPr>
              <a:t>. </a:t>
            </a:r>
            <a:r>
              <a:rPr lang="en-US" dirty="0" smtClean="0">
                <a:solidFill>
                  <a:schemeClr val="bg1"/>
                </a:solidFill>
              </a:rPr>
              <a:t>Describe both </a:t>
            </a:r>
            <a:r>
              <a:rPr lang="en-US" dirty="0">
                <a:solidFill>
                  <a:schemeClr val="bg1"/>
                </a:solidFill>
              </a:rPr>
              <a:t>how to adopt and </a:t>
            </a:r>
            <a:r>
              <a:rPr lang="en-US" dirty="0" smtClean="0">
                <a:solidFill>
                  <a:schemeClr val="bg1"/>
                </a:solidFill>
              </a:rPr>
              <a:t>to adapt </a:t>
            </a:r>
            <a:r>
              <a:rPr lang="en-US" dirty="0">
                <a:solidFill>
                  <a:schemeClr val="bg1"/>
                </a:solidFill>
              </a:rPr>
              <a:t>strategies and tools to deliver web-based technology to the community and planning bodies while overcoming digital divides and perceptions of digital divides.</a:t>
            </a:r>
          </a:p>
          <a:p>
            <a:endParaRPr lang="en-US" dirty="0">
              <a:solidFill>
                <a:srgbClr val="FFFF00"/>
              </a:solidFill>
            </a:endParaRPr>
          </a:p>
          <a:p>
            <a:r>
              <a:rPr lang="en-US" dirty="0">
                <a:solidFill>
                  <a:srgbClr val="FFFF00"/>
                </a:solidFill>
              </a:rPr>
              <a:t>3</a:t>
            </a:r>
            <a:r>
              <a:rPr lang="en-US" dirty="0" smtClean="0">
                <a:solidFill>
                  <a:srgbClr val="FFFF00"/>
                </a:solidFill>
              </a:rPr>
              <a:t>. </a:t>
            </a:r>
            <a:r>
              <a:rPr lang="en-US" dirty="0" smtClean="0">
                <a:solidFill>
                  <a:schemeClr val="bg1"/>
                </a:solidFill>
              </a:rPr>
              <a:t>understand </a:t>
            </a:r>
            <a:r>
              <a:rPr lang="en-US" dirty="0">
                <a:solidFill>
                  <a:schemeClr val="bg1"/>
                </a:solidFill>
              </a:rPr>
              <a:t>the challenges and benefits of an innovative program for web-based </a:t>
            </a:r>
            <a:r>
              <a:rPr lang="en-US" dirty="0" smtClean="0">
                <a:solidFill>
                  <a:schemeClr val="bg1"/>
                </a:solidFill>
              </a:rPr>
              <a:t>data collection </a:t>
            </a:r>
            <a:r>
              <a:rPr lang="en-US" dirty="0">
                <a:solidFill>
                  <a:schemeClr val="bg1"/>
                </a:solidFill>
              </a:rPr>
              <a:t>and build upon lessons learned by modifying tools used by other programs.</a:t>
            </a:r>
          </a:p>
          <a:p>
            <a:endParaRPr lang="en-US" dirty="0">
              <a:solidFill>
                <a:schemeClr val="bg1"/>
              </a:solidFill>
            </a:endParaRPr>
          </a:p>
          <a:p>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t>
            </a:r>
            <a:br>
              <a:rPr lang="en-US" dirty="0">
                <a:solidFill>
                  <a:srgbClr val="FFFFFF"/>
                </a:solidFill>
                <a:effectLst>
                  <a:outerShdw blurRad="38100" dist="38100" dir="2700000" algn="tl">
                    <a:srgbClr val="C0C0C0"/>
                  </a:outerShdw>
                </a:effectLst>
              </a:rPr>
            </a:br>
            <a:endParaRPr lang="en-US" dirty="0">
              <a:solidFill>
                <a:srgbClr val="FFFFFF"/>
              </a:solidFill>
              <a:effectLst>
                <a:outerShdw blurRad="38100" dist="38100" dir="2700000" algn="tl">
                  <a:srgbClr val="C0C0C0"/>
                </a:outerShdw>
              </a:effectLst>
            </a:endParaRPr>
          </a:p>
        </p:txBody>
      </p:sp>
    </p:spTree>
    <p:extLst>
      <p:ext uri="{BB962C8B-B14F-4D97-AF65-F5344CB8AC3E}">
        <p14:creationId xmlns:p14="http://schemas.microsoft.com/office/powerpoint/2010/main" val="340179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The TGA’s 2011 Process, continued</a:t>
            </a:r>
            <a:endParaRPr lang="en-US" sz="3600" dirty="0">
              <a:solidFill>
                <a:srgbClr val="FFFF00"/>
              </a:solidFill>
            </a:endParaRPr>
          </a:p>
        </p:txBody>
      </p:sp>
      <p:sp>
        <p:nvSpPr>
          <p:cNvPr id="64515" name="Subtitle 2"/>
          <p:cNvSpPr>
            <a:spLocks noGrp="1"/>
          </p:cNvSpPr>
          <p:nvPr>
            <p:ph type="subTitle" idx="1"/>
          </p:nvPr>
        </p:nvSpPr>
        <p:spPr>
          <a:xfrm>
            <a:off x="381000" y="1600200"/>
            <a:ext cx="8305800" cy="3352800"/>
          </a:xfrm>
        </p:spPr>
        <p:txBody>
          <a:bodyPr/>
          <a:lstStyle/>
          <a:p>
            <a:pPr marL="342900" indent="-342900" algn="l" eaLnBrk="1" hangingPunct="1">
              <a:buFontTx/>
              <a:buChar char="•"/>
            </a:pPr>
            <a:r>
              <a:rPr lang="en-US" sz="2400" dirty="0" smtClean="0">
                <a:solidFill>
                  <a:schemeClr val="bg1"/>
                </a:solidFill>
              </a:rPr>
              <a:t>A graphic designer created a marketing flier and business card for broad distribution with community input focusing on being attractive especially to Latinos and African Americans</a:t>
            </a:r>
          </a:p>
          <a:p>
            <a:pPr marL="342900" indent="-342900" algn="l" eaLnBrk="1" hangingPunct="1">
              <a:buFontTx/>
              <a:buChar char="•"/>
            </a:pPr>
            <a:r>
              <a:rPr lang="en-US" sz="2400" dirty="0" smtClean="0">
                <a:solidFill>
                  <a:schemeClr val="bg1"/>
                </a:solidFill>
              </a:rPr>
              <a:t>TGA had a press release announcing the survey in local newspapers</a:t>
            </a:r>
          </a:p>
          <a:p>
            <a:pPr marL="342900" indent="-342900" algn="l" eaLnBrk="1" hangingPunct="1">
              <a:buFontTx/>
              <a:buChar char="•"/>
            </a:pPr>
            <a:r>
              <a:rPr lang="en-US" sz="2400" dirty="0" smtClean="0">
                <a:solidFill>
                  <a:schemeClr val="bg1"/>
                </a:solidFill>
              </a:rPr>
              <a:t>Worked with traditional CBOs to get the word out</a:t>
            </a:r>
          </a:p>
          <a:p>
            <a:pPr marL="342900" indent="-342900" algn="l" eaLnBrk="1" hangingPunct="1">
              <a:buFontTx/>
              <a:buChar char="•"/>
            </a:pPr>
            <a:r>
              <a:rPr lang="en-US" sz="2400" dirty="0" smtClean="0">
                <a:solidFill>
                  <a:schemeClr val="bg1"/>
                </a:solidFill>
              </a:rPr>
              <a:t>Survey closed May 15, 2011</a:t>
            </a:r>
          </a:p>
          <a:p>
            <a:pPr marL="342900" indent="-342900" algn="l" eaLnBrk="1" hangingPunct="1">
              <a:buFontTx/>
              <a:buChar char="•"/>
            </a:pPr>
            <a:r>
              <a:rPr lang="en-US" sz="2400" dirty="0" smtClean="0">
                <a:solidFill>
                  <a:schemeClr val="bg1"/>
                </a:solidFill>
              </a:rPr>
              <a:t>Preliminary data analysis showed an underrepresentation of non-Hispanic African Americans/Blacks and we re-opened the survey for 1 week in June to address this.</a:t>
            </a:r>
          </a:p>
          <a:p>
            <a:pPr marL="342900" indent="-342900" algn="l">
              <a:buFontTx/>
              <a:buChar char="•"/>
            </a:pPr>
            <a:endParaRPr lang="en-US" sz="2000" dirty="0" smtClean="0">
              <a:solidFill>
                <a:schemeClr val="bg1"/>
              </a:solidFill>
            </a:endParaRPr>
          </a:p>
          <a:p>
            <a:pPr marL="342900" indent="-342900" algn="l">
              <a:buFontTx/>
              <a:buChar char="•"/>
            </a:pP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Business Card</a:t>
            </a:r>
            <a:endParaRPr lang="en-US" sz="3600" dirty="0">
              <a:solidFill>
                <a:srgbClr val="FFFF00"/>
              </a:solidFill>
            </a:endParaRPr>
          </a:p>
        </p:txBody>
      </p:sp>
      <p:pic>
        <p:nvPicPr>
          <p:cNvPr id="65539"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223125"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a:solidFill>
                  <a:srgbClr val="FFFF00"/>
                </a:solidFill>
                <a:effectLst>
                  <a:outerShdw blurRad="38100" dist="38100" dir="2700000" algn="tl">
                    <a:srgbClr val="C0C0C0"/>
                  </a:outerShdw>
                </a:effectLst>
              </a:rPr>
              <a:t>Business </a:t>
            </a:r>
            <a:r>
              <a:rPr lang="en-US" sz="3600" i="1" dirty="0" smtClean="0">
                <a:solidFill>
                  <a:srgbClr val="FFFF00"/>
                </a:solidFill>
                <a:effectLst>
                  <a:outerShdw blurRad="38100" dist="38100" dir="2700000" algn="tl">
                    <a:srgbClr val="C0C0C0"/>
                  </a:outerShdw>
                </a:effectLst>
              </a:rPr>
              <a:t>Card: Spanish Version</a:t>
            </a:r>
            <a:endParaRPr lang="en-US" sz="3600" dirty="0">
              <a:solidFill>
                <a:srgbClr val="FFFF00"/>
              </a:solidFill>
            </a:endParaRPr>
          </a:p>
        </p:txBody>
      </p:sp>
      <p:pic>
        <p:nvPicPr>
          <p:cNvPr id="66563"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279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The “</a:t>
            </a:r>
            <a:r>
              <a:rPr lang="en-US" sz="3600" i="1" dirty="0" err="1" smtClean="0">
                <a:solidFill>
                  <a:srgbClr val="FFFF00"/>
                </a:solidFill>
                <a:effectLst>
                  <a:outerShdw blurRad="38100" dist="38100" dir="2700000" algn="tl">
                    <a:srgbClr val="C0C0C0"/>
                  </a:outerShdw>
                </a:effectLst>
              </a:rPr>
              <a:t>Nitty</a:t>
            </a:r>
            <a:r>
              <a:rPr lang="en-US" sz="3600" i="1" dirty="0" smtClean="0">
                <a:solidFill>
                  <a:srgbClr val="FFFF00"/>
                </a:solidFill>
                <a:effectLst>
                  <a:outerShdw blurRad="38100" dist="38100" dir="2700000" algn="tl">
                    <a:srgbClr val="C0C0C0"/>
                  </a:outerShdw>
                </a:effectLst>
              </a:rPr>
              <a:t> Gritty”</a:t>
            </a:r>
            <a:endParaRPr lang="en-US" sz="3600" dirty="0">
              <a:solidFill>
                <a:srgbClr val="FFFF00"/>
              </a:solidFill>
            </a:endParaRPr>
          </a:p>
        </p:txBody>
      </p:sp>
      <p:sp>
        <p:nvSpPr>
          <p:cNvPr id="67587" name="Content Placeholder 1"/>
          <p:cNvSpPr txBox="1">
            <a:spLocks/>
          </p:cNvSpPr>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pPr>
            <a:r>
              <a:rPr lang="en-US" sz="2400" dirty="0">
                <a:solidFill>
                  <a:schemeClr val="bg1"/>
                </a:solidFill>
              </a:rPr>
              <a:t>Daily tracked the demographic characteristics and regional location of respondents</a:t>
            </a:r>
          </a:p>
          <a:p>
            <a:pPr eaLnBrk="1" hangingPunct="1">
              <a:spcBef>
                <a:spcPct val="20000"/>
              </a:spcBef>
              <a:buFont typeface="Arial" charset="0"/>
              <a:buChar char="•"/>
            </a:pPr>
            <a:r>
              <a:rPr lang="en-US" sz="2400" dirty="0">
                <a:solidFill>
                  <a:schemeClr val="bg1"/>
                </a:solidFill>
              </a:rPr>
              <a:t>Provided on site access to survey via WiFi hotspot and two laptop computers for respondents</a:t>
            </a:r>
          </a:p>
          <a:p>
            <a:pPr eaLnBrk="1" hangingPunct="1">
              <a:spcBef>
                <a:spcPct val="20000"/>
              </a:spcBef>
              <a:buFont typeface="Arial" charset="0"/>
              <a:buChar char="•"/>
            </a:pPr>
            <a:r>
              <a:rPr lang="en-US" sz="2400" dirty="0">
                <a:solidFill>
                  <a:schemeClr val="bg1"/>
                </a:solidFill>
              </a:rPr>
              <a:t>Traveled extensively throughout the two counties providing on-site access for persons without a computer</a:t>
            </a:r>
          </a:p>
          <a:p>
            <a:pPr eaLnBrk="1" hangingPunct="1">
              <a:spcBef>
                <a:spcPct val="20000"/>
              </a:spcBef>
              <a:buFont typeface="Arial" charset="0"/>
              <a:buChar char="•"/>
            </a:pPr>
            <a:r>
              <a:rPr lang="en-US" sz="2400" dirty="0">
                <a:solidFill>
                  <a:schemeClr val="bg1"/>
                </a:solidFill>
              </a:rPr>
              <a:t>Increased promotion efforts and targeted specific geographic regions as well as populations based on review of real time demographics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Unique Characteristics</a:t>
            </a:r>
            <a:endParaRPr lang="en-US" sz="3600" dirty="0">
              <a:solidFill>
                <a:srgbClr val="FFFF00"/>
              </a:solidFill>
            </a:endParaRPr>
          </a:p>
        </p:txBody>
      </p:sp>
      <p:sp>
        <p:nvSpPr>
          <p:cNvPr id="68611" name="Rectangle 4"/>
          <p:cNvSpPr>
            <a:spLocks noChangeArrowheads="1"/>
          </p:cNvSpPr>
          <p:nvPr/>
        </p:nvSpPr>
        <p:spPr bwMode="auto">
          <a:xfrm>
            <a:off x="990600" y="172085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Aft>
                <a:spcPts val="1200"/>
              </a:spcAft>
              <a:buFont typeface="Arial" charset="0"/>
              <a:buChar char="•"/>
            </a:pPr>
            <a:r>
              <a:rPr lang="en-US" sz="2400" dirty="0">
                <a:solidFill>
                  <a:schemeClr val="bg1"/>
                </a:solidFill>
              </a:rPr>
              <a:t>First time the TGA included prevention questions targeting a non-HIV positive population</a:t>
            </a:r>
          </a:p>
          <a:p>
            <a:pPr marL="285750" indent="-285750">
              <a:spcAft>
                <a:spcPts val="1200"/>
              </a:spcAft>
              <a:buFont typeface="Arial" charset="0"/>
              <a:buChar char="•"/>
            </a:pPr>
            <a:r>
              <a:rPr lang="en-US" sz="2400" dirty="0">
                <a:solidFill>
                  <a:schemeClr val="bg1"/>
                </a:solidFill>
              </a:rPr>
              <a:t>Anyone responding to the survey was able to call a dedicated number provided at the end of the survey to enroll in a drawing for the 2 laptop computers</a:t>
            </a:r>
          </a:p>
          <a:p>
            <a:pPr marL="285750" indent="-285750">
              <a:spcAft>
                <a:spcPts val="1200"/>
              </a:spcAft>
              <a:buFont typeface="Arial" charset="0"/>
              <a:buChar char="•"/>
            </a:pPr>
            <a:r>
              <a:rPr lang="en-US" sz="2400" dirty="0">
                <a:solidFill>
                  <a:schemeClr val="bg1"/>
                </a:solidFill>
              </a:rPr>
              <a:t>PLWH received a different dedicated number to call to receive a $10 gift voucher</a:t>
            </a:r>
          </a:p>
          <a:p>
            <a:pPr marL="285750" indent="-285750">
              <a:spcAft>
                <a:spcPts val="1200"/>
              </a:spcAft>
              <a:buFont typeface="Arial" charset="0"/>
              <a:buChar char="•"/>
            </a:pPr>
            <a:r>
              <a:rPr lang="en-US" sz="2400" dirty="0">
                <a:solidFill>
                  <a:schemeClr val="bg1"/>
                </a:solidFill>
              </a:rPr>
              <a:t>Walgreens’ community program printed (with their logo) and distributed fliers in select locations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Unique Survey Questions</a:t>
            </a:r>
            <a:endParaRPr lang="en-US" sz="3600" dirty="0">
              <a:solidFill>
                <a:srgbClr val="FFFF00"/>
              </a:solidFill>
            </a:endParaRPr>
          </a:p>
        </p:txBody>
      </p:sp>
      <p:sp>
        <p:nvSpPr>
          <p:cNvPr id="69635" name="Subtitle 2"/>
          <p:cNvSpPr>
            <a:spLocks noGrp="1"/>
          </p:cNvSpPr>
          <p:nvPr>
            <p:ph type="subTitle" idx="1"/>
          </p:nvPr>
        </p:nvSpPr>
        <p:spPr>
          <a:xfrm>
            <a:off x="381000" y="1600200"/>
            <a:ext cx="8305800" cy="5029200"/>
          </a:xfrm>
        </p:spPr>
        <p:txBody>
          <a:bodyPr/>
          <a:lstStyle/>
          <a:p>
            <a:pPr marL="342900" indent="-342900" algn="l" eaLnBrk="1" hangingPunct="1">
              <a:spcAft>
                <a:spcPts val="1200"/>
              </a:spcAft>
              <a:buFontTx/>
              <a:buChar char="•"/>
            </a:pPr>
            <a:r>
              <a:rPr lang="en-US" sz="1800" smtClean="0">
                <a:solidFill>
                  <a:schemeClr val="bg1"/>
                </a:solidFill>
              </a:rPr>
              <a:t>Three questions used to identify “unmet need” as defined by HRSA (i.e., HIV positive persons who are aware of their HIV status but not in care.</a:t>
            </a:r>
          </a:p>
          <a:p>
            <a:pPr marL="342900" indent="-342900" algn="l" eaLnBrk="1" hangingPunct="1">
              <a:spcAft>
                <a:spcPts val="1200"/>
              </a:spcAft>
              <a:buFontTx/>
              <a:buChar char="•"/>
            </a:pPr>
            <a:r>
              <a:rPr lang="en-US" sz="1800" smtClean="0">
                <a:solidFill>
                  <a:schemeClr val="bg1"/>
                </a:solidFill>
              </a:rPr>
              <a:t>HIV positive persons identified location of residence at time of HIV diagnosis and AIDS diagnosis to identify the migration patterns of people.</a:t>
            </a:r>
          </a:p>
          <a:p>
            <a:pPr marL="342900" indent="-342900" algn="l" eaLnBrk="1" hangingPunct="1">
              <a:spcAft>
                <a:spcPts val="1200"/>
              </a:spcAft>
              <a:buFontTx/>
              <a:buChar char="•"/>
            </a:pPr>
            <a:r>
              <a:rPr lang="en-US" sz="1800" smtClean="0">
                <a:solidFill>
                  <a:schemeClr val="bg1"/>
                </a:solidFill>
              </a:rPr>
              <a:t>Embedded validated instruments to assess for mental health (PIC/RAND Depression Screener) and substance use (RAPS4-QF) problems.</a:t>
            </a:r>
          </a:p>
          <a:p>
            <a:pPr marL="342900" indent="-342900" algn="l" eaLnBrk="1" hangingPunct="1">
              <a:spcAft>
                <a:spcPts val="1200"/>
              </a:spcAft>
              <a:buFontTx/>
              <a:buChar char="•"/>
            </a:pPr>
            <a:r>
              <a:rPr lang="en-US" sz="1800" smtClean="0">
                <a:solidFill>
                  <a:schemeClr val="bg1"/>
                </a:solidFill>
              </a:rPr>
              <a:t>Included stigma scale developed by UCLA Center for HIV Identification, Prevention, and Treatment Services (CHIPTS).</a:t>
            </a:r>
          </a:p>
          <a:p>
            <a:pPr marL="342900" indent="-342900" algn="l" eaLnBrk="1" hangingPunct="1">
              <a:spcAft>
                <a:spcPts val="1200"/>
              </a:spcAft>
              <a:buFontTx/>
              <a:buChar char="•"/>
            </a:pPr>
            <a:r>
              <a:rPr lang="en-US" sz="1800" smtClean="0">
                <a:solidFill>
                  <a:schemeClr val="bg1"/>
                </a:solidFill>
              </a:rPr>
              <a:t>HIV positive persons identified co-morbid health conditions (e.g., diabetes, high blood pressure, STDs, etc.).</a:t>
            </a:r>
          </a:p>
          <a:p>
            <a:pPr marL="342900" indent="-342900" algn="l" eaLnBrk="1" hangingPunct="1">
              <a:spcAft>
                <a:spcPts val="1200"/>
              </a:spcAft>
              <a:buFontTx/>
              <a:buChar char="•"/>
            </a:pPr>
            <a:r>
              <a:rPr lang="en-US" sz="1800" smtClean="0">
                <a:solidFill>
                  <a:schemeClr val="bg1"/>
                </a:solidFill>
              </a:rPr>
              <a:t>Questions asked HIV positive individuals about what led them to being tested in the first place and if they had ever had an HIV test prior to testing positive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RAPS4-QF</a:t>
            </a:r>
            <a:endParaRPr lang="en-US" sz="3600" dirty="0">
              <a:solidFill>
                <a:srgbClr val="FFFF00"/>
              </a:solidFill>
            </a:endParaRPr>
          </a:p>
        </p:txBody>
      </p:sp>
      <p:sp>
        <p:nvSpPr>
          <p:cNvPr id="3" name="Subtitle 2"/>
          <p:cNvSpPr>
            <a:spLocks noGrp="1"/>
          </p:cNvSpPr>
          <p:nvPr>
            <p:ph type="subTitle" idx="1"/>
          </p:nvPr>
        </p:nvSpPr>
        <p:spPr>
          <a:xfrm>
            <a:off x="381000" y="1600200"/>
            <a:ext cx="8305800" cy="1143000"/>
          </a:xfrm>
        </p:spPr>
        <p:txBody>
          <a:bodyPr/>
          <a:lstStyle/>
          <a:p>
            <a:pPr marL="342900" indent="-342900" algn="l" eaLnBrk="1" hangingPunct="1">
              <a:buFont typeface="Arial" pitchFamily="34" charset="0"/>
              <a:buChar char="•"/>
              <a:defRPr/>
            </a:pPr>
            <a:r>
              <a:rPr lang="en-US" sz="1800" dirty="0">
                <a:solidFill>
                  <a:schemeClr val="bg1"/>
                </a:solidFill>
              </a:rPr>
              <a:t>During the last year have you had a feeling of guilt or remorse after drinking? (</a:t>
            </a:r>
            <a:r>
              <a:rPr lang="en-US" sz="1800" b="1" dirty="0">
                <a:solidFill>
                  <a:schemeClr val="bg1"/>
                </a:solidFill>
              </a:rPr>
              <a:t>R</a:t>
            </a:r>
            <a:r>
              <a:rPr lang="en-US" sz="1800" dirty="0">
                <a:solidFill>
                  <a:schemeClr val="bg1"/>
                </a:solidFill>
              </a:rPr>
              <a:t>emorse) </a:t>
            </a:r>
          </a:p>
          <a:p>
            <a:pPr marL="342900" indent="-342900" algn="l" eaLnBrk="1" hangingPunct="1">
              <a:buFont typeface="Arial" pitchFamily="34" charset="0"/>
              <a:buChar char="•"/>
              <a:defRPr/>
            </a:pPr>
            <a:r>
              <a:rPr lang="en-US" sz="1800" dirty="0">
                <a:solidFill>
                  <a:schemeClr val="bg1"/>
                </a:solidFill>
              </a:rPr>
              <a:t>During the last year has a friend or a family member ever told you about things you said or did while you were drinking that you could not remember? (</a:t>
            </a:r>
            <a:r>
              <a:rPr lang="en-US" sz="1800" b="1" dirty="0">
                <a:solidFill>
                  <a:schemeClr val="bg1"/>
                </a:solidFill>
              </a:rPr>
              <a:t>A</a:t>
            </a:r>
            <a:r>
              <a:rPr lang="en-US" sz="1800" dirty="0">
                <a:solidFill>
                  <a:schemeClr val="bg1"/>
                </a:solidFill>
              </a:rPr>
              <a:t>mnesia) </a:t>
            </a:r>
          </a:p>
          <a:p>
            <a:pPr marL="342900" indent="-342900" algn="l" eaLnBrk="1" hangingPunct="1">
              <a:buFont typeface="Arial" pitchFamily="34" charset="0"/>
              <a:buChar char="•"/>
              <a:defRPr/>
            </a:pPr>
            <a:r>
              <a:rPr lang="en-US" sz="1800" dirty="0">
                <a:solidFill>
                  <a:schemeClr val="bg1"/>
                </a:solidFill>
              </a:rPr>
              <a:t>During the last year have you failed to do what was normally expected from you because of drinking? (</a:t>
            </a:r>
            <a:r>
              <a:rPr lang="en-US" sz="1800" b="1" dirty="0">
                <a:solidFill>
                  <a:schemeClr val="bg1"/>
                </a:solidFill>
              </a:rPr>
              <a:t>P</a:t>
            </a:r>
            <a:r>
              <a:rPr lang="en-US" sz="1800" dirty="0">
                <a:solidFill>
                  <a:schemeClr val="bg1"/>
                </a:solidFill>
              </a:rPr>
              <a:t>erform) </a:t>
            </a:r>
          </a:p>
          <a:p>
            <a:pPr marL="342900" indent="-342900" algn="l" eaLnBrk="1" hangingPunct="1">
              <a:buFont typeface="Arial" pitchFamily="34" charset="0"/>
              <a:buChar char="•"/>
              <a:defRPr/>
            </a:pPr>
            <a:r>
              <a:rPr lang="en-US" sz="1800" dirty="0">
                <a:solidFill>
                  <a:schemeClr val="bg1"/>
                </a:solidFill>
              </a:rPr>
              <a:t>Do you sometime take a drink when you first get up in the morning? (</a:t>
            </a:r>
            <a:r>
              <a:rPr lang="en-US" sz="1800" b="1" dirty="0">
                <a:solidFill>
                  <a:schemeClr val="bg1"/>
                </a:solidFill>
              </a:rPr>
              <a:t>S</a:t>
            </a:r>
            <a:r>
              <a:rPr lang="en-US" sz="1800" dirty="0">
                <a:solidFill>
                  <a:schemeClr val="bg1"/>
                </a:solidFill>
              </a:rPr>
              <a:t>tarter) </a:t>
            </a:r>
            <a:r>
              <a:rPr lang="en-US" sz="1800" b="1" dirty="0">
                <a:solidFill>
                  <a:schemeClr val="bg1"/>
                </a:solidFill>
              </a:rPr>
              <a:t>OR </a:t>
            </a:r>
            <a:endParaRPr lang="en-US" sz="1800" dirty="0">
              <a:solidFill>
                <a:schemeClr val="bg1"/>
              </a:solidFill>
            </a:endParaRPr>
          </a:p>
          <a:p>
            <a:pPr marL="342900" indent="-342900" algn="l" eaLnBrk="1" hangingPunct="1">
              <a:buFont typeface="Arial" pitchFamily="34" charset="0"/>
              <a:buChar char="•"/>
              <a:defRPr/>
            </a:pPr>
            <a:r>
              <a:rPr lang="en-US" sz="1800" dirty="0">
                <a:solidFill>
                  <a:schemeClr val="bg1"/>
                </a:solidFill>
              </a:rPr>
              <a:t>During the last year do you drink as often as once a month? (</a:t>
            </a:r>
            <a:r>
              <a:rPr lang="en-US" sz="1800" b="1" dirty="0">
                <a:solidFill>
                  <a:schemeClr val="bg1"/>
                </a:solidFill>
              </a:rPr>
              <a:t>F</a:t>
            </a:r>
            <a:r>
              <a:rPr lang="en-US" sz="1800" dirty="0">
                <a:solidFill>
                  <a:schemeClr val="bg1"/>
                </a:solidFill>
              </a:rPr>
              <a:t>requency) </a:t>
            </a:r>
            <a:r>
              <a:rPr lang="en-US" sz="1800" b="1" dirty="0">
                <a:solidFill>
                  <a:schemeClr val="bg1"/>
                </a:solidFill>
              </a:rPr>
              <a:t>AND </a:t>
            </a:r>
            <a:endParaRPr lang="en-US" sz="1800" dirty="0">
              <a:solidFill>
                <a:schemeClr val="bg1"/>
              </a:solidFill>
            </a:endParaRPr>
          </a:p>
          <a:p>
            <a:pPr marL="342900" indent="-342900" algn="l" eaLnBrk="1" hangingPunct="1">
              <a:buFont typeface="Arial" pitchFamily="34" charset="0"/>
              <a:buChar char="•"/>
              <a:defRPr/>
            </a:pPr>
            <a:r>
              <a:rPr lang="en-US" sz="1800" dirty="0">
                <a:solidFill>
                  <a:schemeClr val="bg1"/>
                </a:solidFill>
              </a:rPr>
              <a:t>During the last year have you had 5 or more drinks on at least one occasion (</a:t>
            </a:r>
            <a:r>
              <a:rPr lang="en-US" sz="1800" b="1" dirty="0">
                <a:solidFill>
                  <a:schemeClr val="bg1"/>
                </a:solidFill>
              </a:rPr>
              <a:t>Q</a:t>
            </a:r>
            <a:r>
              <a:rPr lang="en-US" sz="1800" dirty="0">
                <a:solidFill>
                  <a:schemeClr val="bg1"/>
                </a:solidFill>
              </a:rPr>
              <a:t>uantity)</a:t>
            </a:r>
            <a:r>
              <a:rPr lang="en-US" sz="1800" baseline="30000" dirty="0">
                <a:solidFill>
                  <a:schemeClr val="bg1"/>
                </a:solidFill>
              </a:rPr>
              <a:t> </a:t>
            </a:r>
          </a:p>
          <a:p>
            <a:pPr algn="l" eaLnBrk="1" hangingPunct="1">
              <a:defRPr/>
            </a:pPr>
            <a:endParaRPr lang="en-US" sz="2000" dirty="0">
              <a:solidFill>
                <a:schemeClr val="bg1"/>
              </a:solidFill>
            </a:endParaRPr>
          </a:p>
          <a:p>
            <a:pPr algn="l" eaLnBrk="1" hangingPunct="1">
              <a:defRPr/>
            </a:pPr>
            <a:r>
              <a:rPr lang="en-US" sz="1400" dirty="0">
                <a:solidFill>
                  <a:schemeClr val="bg1"/>
                </a:solidFill>
              </a:rPr>
              <a:t>Source: </a:t>
            </a:r>
            <a:r>
              <a:rPr lang="en-US" sz="1400" dirty="0" err="1">
                <a:solidFill>
                  <a:schemeClr val="bg1"/>
                </a:solidFill>
              </a:rPr>
              <a:t>Cherpitel</a:t>
            </a:r>
            <a:r>
              <a:rPr lang="en-US" sz="1400" dirty="0">
                <a:solidFill>
                  <a:schemeClr val="bg1"/>
                </a:solidFill>
              </a:rPr>
              <a:t> CJ. Alcoholism: Clinical and Experimental Research. Rapid Alcohol Problems Screen – Quantity Frequency (RAPS4-QF), 2002; 26:1686-1691.</a:t>
            </a:r>
          </a:p>
          <a:p>
            <a:pPr algn="l">
              <a:defRPr/>
            </a:pPr>
            <a:endParaRPr lang="en-US" sz="2000" dirty="0" smtClean="0">
              <a:solidFill>
                <a:schemeClr val="bg1"/>
              </a:solidFill>
            </a:endParaRPr>
          </a:p>
          <a:p>
            <a:pPr algn="l">
              <a:defRPr/>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Results</a:t>
            </a:r>
            <a:endParaRPr lang="en-US" sz="3600" dirty="0">
              <a:solidFill>
                <a:srgbClr val="FFFF00"/>
              </a:solidFill>
            </a:endParaRPr>
          </a:p>
        </p:txBody>
      </p:sp>
      <p:sp>
        <p:nvSpPr>
          <p:cNvPr id="3" name="Subtitle 2"/>
          <p:cNvSpPr>
            <a:spLocks noGrp="1"/>
          </p:cNvSpPr>
          <p:nvPr>
            <p:ph type="subTitle" idx="1"/>
          </p:nvPr>
        </p:nvSpPr>
        <p:spPr>
          <a:xfrm>
            <a:off x="381000" y="1600200"/>
            <a:ext cx="8305800" cy="3962400"/>
          </a:xfrm>
        </p:spPr>
        <p:txBody>
          <a:bodyPr/>
          <a:lstStyle/>
          <a:p>
            <a:pPr marL="342900" indent="-342900" algn="l" eaLnBrk="1" hangingPunct="1">
              <a:spcAft>
                <a:spcPts val="600"/>
              </a:spcAft>
              <a:buFont typeface="Arial" pitchFamily="34" charset="0"/>
              <a:buChar char="•"/>
              <a:defRPr/>
            </a:pPr>
            <a:r>
              <a:rPr lang="en-US" sz="2000" dirty="0">
                <a:solidFill>
                  <a:schemeClr val="bg1"/>
                </a:solidFill>
              </a:rPr>
              <a:t>627 total respondents through Question #33 (end of the “prevention” related questions)</a:t>
            </a:r>
          </a:p>
          <a:p>
            <a:pPr marL="342900" indent="-342900" algn="l" eaLnBrk="1" hangingPunct="1">
              <a:spcAft>
                <a:spcPts val="600"/>
              </a:spcAft>
              <a:buFont typeface="Arial" pitchFamily="34" charset="0"/>
              <a:buChar char="•"/>
              <a:defRPr/>
            </a:pPr>
            <a:r>
              <a:rPr lang="en-US" sz="2000" dirty="0">
                <a:solidFill>
                  <a:schemeClr val="bg1"/>
                </a:solidFill>
              </a:rPr>
              <a:t>119 HIV negative or unaware persons</a:t>
            </a:r>
          </a:p>
          <a:p>
            <a:pPr marL="342900" indent="-342900" algn="l" eaLnBrk="1" hangingPunct="1">
              <a:spcAft>
                <a:spcPts val="600"/>
              </a:spcAft>
              <a:buFont typeface="Arial" pitchFamily="34" charset="0"/>
              <a:buChar char="•"/>
              <a:defRPr/>
            </a:pPr>
            <a:r>
              <a:rPr lang="en-US" sz="2000" dirty="0">
                <a:solidFill>
                  <a:schemeClr val="bg1"/>
                </a:solidFill>
              </a:rPr>
              <a:t>471 HIV positive individuals</a:t>
            </a:r>
          </a:p>
          <a:p>
            <a:pPr marL="800100" lvl="1" indent="-342900" algn="l" eaLnBrk="1" hangingPunct="1">
              <a:buFont typeface="Courier New" pitchFamily="49" charset="0"/>
              <a:buChar char="o"/>
              <a:defRPr/>
            </a:pPr>
            <a:r>
              <a:rPr lang="en-US" sz="2000" dirty="0">
                <a:solidFill>
                  <a:schemeClr val="bg1"/>
                </a:solidFill>
              </a:rPr>
              <a:t>3 persons who were hearing impaired responded</a:t>
            </a:r>
          </a:p>
          <a:p>
            <a:pPr marL="800100" lvl="1" indent="-342900" algn="l" eaLnBrk="1" hangingPunct="1">
              <a:buFont typeface="Courier New" pitchFamily="49" charset="0"/>
              <a:buChar char="o"/>
              <a:defRPr/>
            </a:pPr>
            <a:r>
              <a:rPr lang="en-US" sz="2000" dirty="0">
                <a:solidFill>
                  <a:schemeClr val="bg1"/>
                </a:solidFill>
              </a:rPr>
              <a:t>1 visually impaired person responded</a:t>
            </a:r>
          </a:p>
          <a:p>
            <a:pPr marL="800100" lvl="1" indent="-342900" algn="l" eaLnBrk="1" hangingPunct="1">
              <a:buFont typeface="Courier New" pitchFamily="49" charset="0"/>
              <a:buChar char="o"/>
              <a:defRPr/>
            </a:pPr>
            <a:r>
              <a:rPr lang="en-US" sz="2000" dirty="0">
                <a:solidFill>
                  <a:schemeClr val="bg1"/>
                </a:solidFill>
              </a:rPr>
              <a:t>15 Native Americans (comprised 2.9% of responses yet 1% of PLWH)</a:t>
            </a:r>
          </a:p>
          <a:p>
            <a:pPr marL="800100" lvl="1" indent="-342900" algn="l" eaLnBrk="1" hangingPunct="1">
              <a:buFont typeface="Courier New" pitchFamily="49" charset="0"/>
              <a:buChar char="o"/>
              <a:defRPr/>
            </a:pPr>
            <a:r>
              <a:rPr lang="en-US" sz="2000" dirty="0">
                <a:solidFill>
                  <a:schemeClr val="bg1"/>
                </a:solidFill>
              </a:rPr>
              <a:t>56 recently diagnosed respondents (past 3 years)</a:t>
            </a:r>
          </a:p>
          <a:p>
            <a:pPr marL="800100" lvl="1" indent="-342900" algn="l" eaLnBrk="1" hangingPunct="1">
              <a:buFont typeface="Courier New" pitchFamily="49" charset="0"/>
              <a:buChar char="o"/>
              <a:defRPr/>
            </a:pPr>
            <a:r>
              <a:rPr lang="en-US" sz="2000" dirty="0">
                <a:solidFill>
                  <a:schemeClr val="bg1"/>
                </a:solidFill>
              </a:rPr>
              <a:t>10 persons identified as “out of care” (i.e., unmet need)</a:t>
            </a:r>
          </a:p>
          <a:p>
            <a:pPr lvl="1" algn="l" eaLnBrk="1" hangingPunct="1">
              <a:defRPr/>
            </a:pPr>
            <a:endParaRPr lang="en-US" sz="2000" dirty="0">
              <a:solidFill>
                <a:schemeClr val="bg1"/>
              </a:solidFill>
            </a:endParaRPr>
          </a:p>
          <a:p>
            <a:pPr algn="l">
              <a:defRPr/>
            </a:pPr>
            <a:endParaRPr lang="en-US" sz="2000" dirty="0" smtClean="0">
              <a:solidFill>
                <a:schemeClr val="bg1"/>
              </a:solidFill>
            </a:endParaRPr>
          </a:p>
          <a:p>
            <a:pPr algn="l">
              <a:defRPr/>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RAND (PIC) Depression Screener</a:t>
            </a:r>
            <a:endParaRPr lang="en-US" sz="3600" dirty="0">
              <a:solidFill>
                <a:srgbClr val="FFFF00"/>
              </a:solidFill>
            </a:endParaRPr>
          </a:p>
        </p:txBody>
      </p:sp>
      <p:graphicFrame>
        <p:nvGraphicFramePr>
          <p:cNvPr id="5" name="Content Placeholder 5"/>
          <p:cNvGraphicFramePr>
            <a:graphicFrameLocks/>
          </p:cNvGraphicFramePr>
          <p:nvPr/>
        </p:nvGraphicFramePr>
        <p:xfrm>
          <a:off x="914400" y="2514600"/>
          <a:ext cx="7234238" cy="1371600"/>
        </p:xfrm>
        <a:graphic>
          <a:graphicData uri="http://schemas.openxmlformats.org/drawingml/2006/table">
            <a:tbl>
              <a:tblPr/>
              <a:tblGrid>
                <a:gridCol w="4500563"/>
                <a:gridCol w="1366837"/>
                <a:gridCol w="1366838"/>
              </a:tblGrid>
              <a:tr h="1825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Category</a:t>
                      </a: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FBFB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Positive Screen</a:t>
                      </a: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Number</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Percent</a:t>
                      </a:r>
                      <a:endPar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FBFBF"/>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Major depression</a:t>
                      </a:r>
                    </a:p>
                  </a:txBody>
                  <a:tcPr marL="68580" marR="685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176</a:t>
                      </a: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37.4%</a:t>
                      </a:r>
                    </a:p>
                  </a:txBody>
                  <a:tcPr marL="68580" marR="68580"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Dysthymia</a:t>
                      </a:r>
                    </a:p>
                  </a:txBody>
                  <a:tcPr marL="68580" marR="685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84</a:t>
                      </a: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17.8%</a:t>
                      </a:r>
                    </a:p>
                  </a:txBody>
                  <a:tcPr marL="68580" marR="68580"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Race/Ethnicity of Respondents</a:t>
            </a:r>
            <a:endParaRPr lang="en-US" sz="3600" dirty="0">
              <a:solidFill>
                <a:srgbClr val="FFFF00"/>
              </a:solidFill>
            </a:endParaRPr>
          </a:p>
        </p:txBody>
      </p:sp>
      <p:graphicFrame>
        <p:nvGraphicFramePr>
          <p:cNvPr id="8" name="Chart 7"/>
          <p:cNvGraphicFramePr/>
          <p:nvPr/>
        </p:nvGraphicFramePr>
        <p:xfrm>
          <a:off x="1295400" y="1828800"/>
          <a:ext cx="6553200" cy="41649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K:\Enterprise_Engineering\Clients\Paterson\Projects\RyanWhite\presentations\HRSA-Workshops-2010\Workshops\1-P-TAS &amp; MN\Ian Britton-1221_03_20---Minneapolis--Minnesota--USA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86" y="353648"/>
            <a:ext cx="4452840" cy="29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3483532"/>
            <a:ext cx="8701882" cy="27918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www.sanbernardinocarealestate.org/images/sanbernard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4" y="337344"/>
            <a:ext cx="4000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Enterprise_Engineering\Clients\Paterson\Projects\RyanWhite\presentations\HRSA-Workshops-2010\Art\na1-right-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17" y="581025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K:\Enterprise_Engineering\Clients\Paterson\Projects\RyanWhite\presentations\HRSA-Workshops-2010\Art\na4-right-si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48958" y="5778500"/>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2400" y="-281780"/>
            <a:ext cx="9525000" cy="7239000"/>
          </a:xfrm>
          <a:prstGeom prst="rect">
            <a:avLst/>
          </a:prstGeom>
          <a:solidFill>
            <a:schemeClr val="tx1">
              <a:lumMod val="95000"/>
              <a:lumOff val="5000"/>
              <a:alpha val="86000"/>
            </a:schemeClr>
          </a:solidFill>
          <a:ln>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9226"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0" name="Rectangle 2"/>
          <p:cNvSpPr>
            <a:spLocks noGrp="1" noChangeArrowheads="1"/>
          </p:cNvSpPr>
          <p:nvPr>
            <p:ph type="title"/>
          </p:nvPr>
        </p:nvSpPr>
        <p:spPr>
          <a:xfrm>
            <a:off x="457200" y="-152400"/>
            <a:ext cx="8229600" cy="1905000"/>
          </a:xfrm>
        </p:spPr>
        <p:txBody>
          <a:bodyPr/>
          <a:lstStyle/>
          <a:p>
            <a:pPr eaLnBrk="1" hangingPunct="1">
              <a:defRPr/>
            </a:pPr>
            <a:r>
              <a:rPr lang="en-US" sz="3200" i="1" dirty="0" smtClean="0">
                <a:solidFill>
                  <a:schemeClr val="bg1"/>
                </a:solidFill>
                <a:effectLst>
                  <a:outerShdw blurRad="38100" dist="38100" dir="2700000" algn="tl">
                    <a:srgbClr val="C0C0C0"/>
                  </a:outerShdw>
                </a:effectLst>
              </a:rPr>
              <a:t>Obtaining CME / CE Credit</a:t>
            </a:r>
            <a:endParaRPr lang="en-US" sz="2400" dirty="0" smtClean="0">
              <a:solidFill>
                <a:srgbClr val="FFFF00"/>
              </a:solidFill>
              <a:effectLst>
                <a:outerShdw blurRad="38100" dist="38100" dir="2700000" algn="tl">
                  <a:srgbClr val="C0C0C0"/>
                </a:outerShdw>
              </a:effectLst>
            </a:endParaRPr>
          </a:p>
        </p:txBody>
      </p:sp>
      <p:sp>
        <p:nvSpPr>
          <p:cNvPr id="14"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15" name="TextBox 11"/>
          <p:cNvSpPr txBox="1">
            <a:spLocks noChangeArrowheads="1"/>
          </p:cNvSpPr>
          <p:nvPr/>
        </p:nvSpPr>
        <p:spPr bwMode="auto">
          <a:xfrm>
            <a:off x="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3" name="Rectangle 5"/>
          <p:cNvSpPr>
            <a:spLocks noChangeArrowheads="1"/>
          </p:cNvSpPr>
          <p:nvPr/>
        </p:nvSpPr>
        <p:spPr bwMode="auto">
          <a:xfrm>
            <a:off x="152400" y="2667000"/>
            <a:ext cx="8839200" cy="3886200"/>
          </a:xfrm>
          <a:prstGeom prst="rect">
            <a:avLst/>
          </a:prstGeom>
          <a:noFill/>
          <a:ln w="9525">
            <a:noFill/>
            <a:miter lim="800000"/>
            <a:headEnd/>
            <a:tailEnd/>
          </a:ln>
          <a:effectLst/>
        </p:spPr>
        <p:txBody>
          <a:bodyPr anchor="ctr"/>
          <a:lstStyle/>
          <a:p>
            <a:pPr>
              <a:defRPr/>
            </a:pPr>
            <a:endParaRPr lang="en-US" dirty="0">
              <a:solidFill>
                <a:srgbClr val="FFFFFF"/>
              </a:solidFill>
              <a:effectLst>
                <a:outerShdw blurRad="38100" dist="38100" dir="2700000" algn="tl">
                  <a:srgbClr val="C0C0C0"/>
                </a:outerShdw>
              </a:effectLst>
            </a:endParaRPr>
          </a:p>
          <a:p>
            <a:r>
              <a:rPr lang="en-US" dirty="0" smtClean="0">
                <a:solidFill>
                  <a:schemeClr val="bg1"/>
                </a:solidFill>
              </a:rPr>
              <a:t>If you would like to receive continuing education credit for this activity, please visit:</a:t>
            </a:r>
          </a:p>
          <a:p>
            <a:endParaRPr lang="en-US" dirty="0" smtClean="0">
              <a:solidFill>
                <a:schemeClr val="bg1"/>
              </a:solidFill>
            </a:endParaRPr>
          </a:p>
          <a:p>
            <a:pPr algn="ctr"/>
            <a:r>
              <a:rPr lang="en-US" dirty="0" smtClean="0">
                <a:solidFill>
                  <a:srgbClr val="FFFF00"/>
                </a:solidFill>
              </a:rPr>
              <a:t>http://www.pesgce.com/RyanWhite2012</a:t>
            </a:r>
            <a:endParaRPr lang="en-US" dirty="0">
              <a:solidFill>
                <a:srgbClr val="FFFF00"/>
              </a:solidFill>
            </a:endParaRPr>
          </a:p>
          <a:p>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r>
            <a:br>
              <a:rPr lang="en-US" dirty="0">
                <a:solidFill>
                  <a:srgbClr val="FFFFFF"/>
                </a:solidFill>
                <a:effectLst>
                  <a:outerShdw blurRad="38100" dist="38100" dir="2700000" algn="tl">
                    <a:srgbClr val="C0C0C0"/>
                  </a:outerShdw>
                </a:effectLst>
              </a:rPr>
            </a:br>
            <a:r>
              <a:rPr lang="en-US" dirty="0">
                <a:solidFill>
                  <a:srgbClr val="FFFFFF"/>
                </a:solidFill>
                <a:effectLst>
                  <a:outerShdw blurRad="38100" dist="38100" dir="2700000" algn="tl">
                    <a:srgbClr val="C0C0C0"/>
                  </a:outerShdw>
                </a:effectLst>
              </a:rPr>
              <a:t> </a:t>
            </a:r>
            <a:br>
              <a:rPr lang="en-US" dirty="0">
                <a:solidFill>
                  <a:srgbClr val="FFFFFF"/>
                </a:solidFill>
                <a:effectLst>
                  <a:outerShdw blurRad="38100" dist="38100" dir="2700000" algn="tl">
                    <a:srgbClr val="C0C0C0"/>
                  </a:outerShdw>
                </a:effectLst>
              </a:rPr>
            </a:br>
            <a:endParaRPr lang="en-US" dirty="0">
              <a:solidFill>
                <a:srgbClr val="FFFFFF"/>
              </a:solidFill>
              <a:effectLst>
                <a:outerShdw blurRad="38100" dist="38100" dir="2700000" algn="tl">
                  <a:srgbClr val="C0C0C0"/>
                </a:outerShdw>
              </a:effectLst>
            </a:endParaRPr>
          </a:p>
        </p:txBody>
      </p:sp>
    </p:spTree>
    <p:extLst>
      <p:ext uri="{BB962C8B-B14F-4D97-AF65-F5344CB8AC3E}">
        <p14:creationId xmlns:p14="http://schemas.microsoft.com/office/powerpoint/2010/main" val="30631457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Geographic Distribution</a:t>
            </a:r>
          </a:p>
        </p:txBody>
      </p:sp>
      <p:graphicFrame>
        <p:nvGraphicFramePr>
          <p:cNvPr id="5" name="Content Placeholder 4"/>
          <p:cNvGraphicFramePr>
            <a:graphicFrameLocks/>
          </p:cNvGraphicFramePr>
          <p:nvPr/>
        </p:nvGraphicFramePr>
        <p:xfrm>
          <a:off x="457200" y="1828800"/>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Lessons Learned: Benefits</a:t>
            </a:r>
            <a:endParaRPr lang="en-US" sz="3600" dirty="0">
              <a:solidFill>
                <a:srgbClr val="FFFF00"/>
              </a:solidFill>
            </a:endParaRPr>
          </a:p>
        </p:txBody>
      </p:sp>
      <p:sp>
        <p:nvSpPr>
          <p:cNvPr id="3" name="Subtitle 2"/>
          <p:cNvSpPr>
            <a:spLocks noGrp="1"/>
          </p:cNvSpPr>
          <p:nvPr>
            <p:ph type="subTitle" idx="1"/>
          </p:nvPr>
        </p:nvSpPr>
        <p:spPr>
          <a:xfrm>
            <a:off x="381000" y="1600200"/>
            <a:ext cx="8305800" cy="4495800"/>
          </a:xfrm>
        </p:spPr>
        <p:txBody>
          <a:bodyPr/>
          <a:lstStyle/>
          <a:p>
            <a:pPr marL="342900" indent="-342900" algn="l" eaLnBrk="1" hangingPunct="1">
              <a:lnSpc>
                <a:spcPct val="115000"/>
              </a:lnSpc>
              <a:spcBef>
                <a:spcPct val="0"/>
              </a:spcBef>
              <a:spcAft>
                <a:spcPts val="1200"/>
              </a:spcAft>
              <a:buFont typeface="Arial" pitchFamily="34" charset="0"/>
              <a:buChar char="•"/>
              <a:defRPr/>
            </a:pPr>
            <a:r>
              <a:rPr lang="en-US" sz="1800" dirty="0">
                <a:solidFill>
                  <a:schemeClr val="bg1"/>
                </a:solidFill>
                <a:ea typeface="Calibri" pitchFamily="34" charset="0"/>
                <a:cs typeface="Times New Roman" pitchFamily="18" charset="0"/>
              </a:rPr>
              <a:t>An entirely online survey allows complete anonymity for the respondent as well as convenience to complete the survey in the comfort of his/her own home.</a:t>
            </a:r>
          </a:p>
          <a:p>
            <a:pPr marL="342900" indent="-342900" algn="l" eaLnBrk="1" hangingPunct="1">
              <a:lnSpc>
                <a:spcPct val="115000"/>
              </a:lnSpc>
              <a:spcBef>
                <a:spcPct val="0"/>
              </a:spcBef>
              <a:spcAft>
                <a:spcPts val="1200"/>
              </a:spcAft>
              <a:buFont typeface="Arial" pitchFamily="34" charset="0"/>
              <a:buChar char="•"/>
              <a:defRPr/>
            </a:pPr>
            <a:r>
              <a:rPr lang="en-US" sz="1800" dirty="0">
                <a:solidFill>
                  <a:schemeClr val="bg1"/>
                </a:solidFill>
                <a:ea typeface="Calibri" pitchFamily="34" charset="0"/>
                <a:cs typeface="Times New Roman" pitchFamily="18" charset="0"/>
              </a:rPr>
              <a:t>Eliminates the need for data entry of a paper survey into a spreadsheet or database in order to conduct analysis of the data;</a:t>
            </a:r>
          </a:p>
          <a:p>
            <a:pPr marL="342900" indent="-342900" algn="l" eaLnBrk="1" hangingPunct="1">
              <a:lnSpc>
                <a:spcPct val="115000"/>
              </a:lnSpc>
              <a:spcBef>
                <a:spcPct val="0"/>
              </a:spcBef>
              <a:spcAft>
                <a:spcPts val="1200"/>
              </a:spcAft>
              <a:buFont typeface="Arial" pitchFamily="34" charset="0"/>
              <a:buChar char="•"/>
              <a:defRPr/>
            </a:pPr>
            <a:r>
              <a:rPr lang="en-US" sz="1800" dirty="0">
                <a:solidFill>
                  <a:schemeClr val="bg1"/>
                </a:solidFill>
                <a:ea typeface="Calibri" pitchFamily="34" charset="0"/>
                <a:cs typeface="Times New Roman" pitchFamily="18" charset="0"/>
              </a:rPr>
              <a:t>Fewer people are needed to assist with the survey administration; however there is an increased need for promotion;</a:t>
            </a:r>
          </a:p>
          <a:p>
            <a:pPr marL="342900" indent="-342900" algn="l" eaLnBrk="1" hangingPunct="1">
              <a:lnSpc>
                <a:spcPct val="115000"/>
              </a:lnSpc>
              <a:spcBef>
                <a:spcPct val="0"/>
              </a:spcBef>
              <a:spcAft>
                <a:spcPts val="1200"/>
              </a:spcAft>
              <a:buFont typeface="Arial" pitchFamily="34" charset="0"/>
              <a:buChar char="•"/>
              <a:defRPr/>
            </a:pPr>
            <a:r>
              <a:rPr lang="en-US" sz="1800" dirty="0">
                <a:solidFill>
                  <a:schemeClr val="bg1"/>
                </a:solidFill>
                <a:ea typeface="Calibri" pitchFamily="34" charset="0"/>
                <a:cs typeface="Times New Roman" pitchFamily="18" charset="0"/>
              </a:rPr>
              <a:t>Tracking demographic data of survey respondents is real-time and simplified to enhance ability to target underrepresented populations; and</a:t>
            </a:r>
          </a:p>
          <a:p>
            <a:pPr marL="342900" indent="-342900" algn="l" eaLnBrk="1" hangingPunct="1">
              <a:lnSpc>
                <a:spcPct val="115000"/>
              </a:lnSpc>
              <a:spcBef>
                <a:spcPct val="0"/>
              </a:spcBef>
              <a:spcAft>
                <a:spcPts val="1200"/>
              </a:spcAft>
              <a:buFont typeface="Arial" pitchFamily="34" charset="0"/>
              <a:buChar char="•"/>
              <a:defRPr/>
            </a:pPr>
            <a:r>
              <a:rPr lang="en-US" sz="1800" dirty="0">
                <a:solidFill>
                  <a:schemeClr val="bg1"/>
                </a:solidFill>
                <a:ea typeface="Calibri" pitchFamily="34" charset="0"/>
                <a:cs typeface="Times New Roman" pitchFamily="18" charset="0"/>
              </a:rPr>
              <a:t>Even though the survey incentive was reduced to $10 from previous surveys ($25) due to limited resources, respondents were appreciative </a:t>
            </a:r>
            <a:r>
              <a:rPr lang="en-US" sz="1800" dirty="0">
                <a:ea typeface="Calibri" pitchFamily="34" charset="0"/>
                <a:cs typeface="Times New Roman" pitchFamily="18" charset="0"/>
              </a:rPr>
              <a:t>of </a:t>
            </a:r>
            <a:r>
              <a:rPr lang="en-US" sz="2000" dirty="0">
                <a:latin typeface="Times New Roman" pitchFamily="18" charset="0"/>
                <a:ea typeface="Calibri" pitchFamily="34" charset="0"/>
                <a:cs typeface="Times New Roman" pitchFamily="18" charset="0"/>
              </a:rPr>
              <a:t>the incentive and some level of incentive should continue in future surveys.</a:t>
            </a:r>
            <a:endParaRPr lang="en-US" sz="2000" dirty="0">
              <a:latin typeface="Calibri" pitchFamily="34" charset="0"/>
              <a:ea typeface="Calibri" pitchFamily="34" charset="0"/>
              <a:cs typeface="Times New Roman" pitchFamily="18" charset="0"/>
            </a:endParaRPr>
          </a:p>
          <a:p>
            <a:pPr algn="l">
              <a:defRPr/>
            </a:pPr>
            <a:endParaRPr lang="en-US" sz="2000" dirty="0" smtClean="0">
              <a:solidFill>
                <a:schemeClr val="bg1"/>
              </a:solidFill>
            </a:endParaRPr>
          </a:p>
          <a:p>
            <a:pPr algn="l">
              <a:defRPr/>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Lessons Learned: Challenges</a:t>
            </a:r>
            <a:endParaRPr lang="en-US" sz="3600" dirty="0">
              <a:solidFill>
                <a:srgbClr val="FFFF00"/>
              </a:solidFill>
            </a:endParaRPr>
          </a:p>
        </p:txBody>
      </p:sp>
      <p:sp>
        <p:nvSpPr>
          <p:cNvPr id="76803" name="Subtitle 2"/>
          <p:cNvSpPr>
            <a:spLocks noGrp="1"/>
          </p:cNvSpPr>
          <p:nvPr>
            <p:ph type="subTitle" idx="1"/>
          </p:nvPr>
        </p:nvSpPr>
        <p:spPr>
          <a:xfrm>
            <a:off x="381000" y="1600200"/>
            <a:ext cx="8305800" cy="5878513"/>
          </a:xfrm>
        </p:spPr>
        <p:txBody>
          <a:bodyPr/>
          <a:lstStyle/>
          <a:p>
            <a:pPr marL="285750" indent="-285750" algn="l" eaLnBrk="1" hangingPunct="1">
              <a:spcBef>
                <a:spcPct val="0"/>
              </a:spcBef>
              <a:spcAft>
                <a:spcPts val="1200"/>
              </a:spcAft>
              <a:buFontTx/>
              <a:buChar char="•"/>
            </a:pPr>
            <a:r>
              <a:rPr lang="en-US" sz="1800" smtClean="0">
                <a:solidFill>
                  <a:schemeClr val="bg1"/>
                </a:solidFill>
              </a:rPr>
              <a:t>Not everyone has computer access or skills and so there is still a need to provide community-based access and computer assistance for the survey.</a:t>
            </a:r>
          </a:p>
          <a:p>
            <a:pPr marL="285750" indent="-285750" algn="l" eaLnBrk="1" hangingPunct="1">
              <a:spcBef>
                <a:spcPct val="0"/>
              </a:spcBef>
              <a:spcAft>
                <a:spcPts val="1200"/>
              </a:spcAft>
              <a:buFontTx/>
              <a:buChar char="•"/>
            </a:pPr>
            <a:r>
              <a:rPr lang="en-US" sz="1800" smtClean="0">
                <a:solidFill>
                  <a:schemeClr val="bg1"/>
                </a:solidFill>
              </a:rPr>
              <a:t>There is still a need for “cleaning” the data as some respondents provide inconsistent responses. For example, several respondents chose “Other” to identify race or ethnicity and when asked to clarify “Other,” they wrote Black or Latino. </a:t>
            </a:r>
          </a:p>
          <a:p>
            <a:pPr marL="285750" indent="-285750" algn="l" eaLnBrk="1" hangingPunct="1">
              <a:spcBef>
                <a:spcPct val="0"/>
              </a:spcBef>
              <a:spcAft>
                <a:spcPts val="1200"/>
              </a:spcAft>
              <a:buFontTx/>
              <a:buChar char="•"/>
            </a:pPr>
            <a:r>
              <a:rPr lang="en-US" sz="1800" smtClean="0">
                <a:solidFill>
                  <a:schemeClr val="bg1"/>
                </a:solidFill>
              </a:rPr>
              <a:t>The incentive process required respondents to call in to a “safe” telephone number, which was only answered by the consultant. This was effective for 99% of respondents but was very time consuming and a few people were uncomfortable providing their names. </a:t>
            </a:r>
          </a:p>
          <a:p>
            <a:pPr marL="285750" indent="-285750" algn="l" eaLnBrk="1" hangingPunct="1">
              <a:spcBef>
                <a:spcPct val="0"/>
              </a:spcBef>
              <a:spcAft>
                <a:spcPts val="1200"/>
              </a:spcAft>
              <a:buFontTx/>
              <a:buChar char="•"/>
            </a:pPr>
            <a:r>
              <a:rPr lang="en-US" sz="1800" smtClean="0">
                <a:solidFill>
                  <a:schemeClr val="bg1"/>
                </a:solidFill>
              </a:rPr>
              <a:t>It was difficult effectively combining HIV prevention and testing questions targeting an HIV negative or HIV unaware population with the HIV positive population. This was an area of questions that PLWHA respondents commented that the questions did not seem to apply to them. </a:t>
            </a:r>
          </a:p>
          <a:p>
            <a:pPr marL="285750" indent="-285750" algn="l">
              <a:buFontTx/>
              <a:buChar char="•"/>
            </a:pPr>
            <a:endParaRPr lang="en-US" sz="1800" smtClean="0">
              <a:solidFill>
                <a:schemeClr val="bg1"/>
              </a:solidFill>
            </a:endParaRPr>
          </a:p>
          <a:p>
            <a:pPr marL="285750" indent="-285750" algn="l">
              <a:buFontTx/>
              <a:buChar char="•"/>
            </a:pPr>
            <a:endParaRPr lang="en-US" sz="1800" smtClean="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For Future Needs Assessments</a:t>
            </a:r>
            <a:endParaRPr lang="en-US" sz="3600" dirty="0">
              <a:solidFill>
                <a:srgbClr val="FFFF00"/>
              </a:solidFill>
            </a:endParaRPr>
          </a:p>
        </p:txBody>
      </p:sp>
      <p:sp>
        <p:nvSpPr>
          <p:cNvPr id="77827" name="Subtitle 2"/>
          <p:cNvSpPr>
            <a:spLocks noGrp="1"/>
          </p:cNvSpPr>
          <p:nvPr>
            <p:ph type="subTitle" idx="1"/>
          </p:nvPr>
        </p:nvSpPr>
        <p:spPr>
          <a:xfrm>
            <a:off x="381000" y="1600200"/>
            <a:ext cx="8305800" cy="1143000"/>
          </a:xfrm>
        </p:spPr>
        <p:txBody>
          <a:bodyPr/>
          <a:lstStyle/>
          <a:p>
            <a:pPr marL="342900" indent="-342900" algn="l" eaLnBrk="1" hangingPunct="1">
              <a:spcAft>
                <a:spcPts val="1200"/>
              </a:spcAft>
              <a:buFontTx/>
              <a:buChar char="•"/>
            </a:pPr>
            <a:r>
              <a:rPr lang="en-US" sz="1800" smtClean="0">
                <a:solidFill>
                  <a:schemeClr val="bg1"/>
                </a:solidFill>
              </a:rPr>
              <a:t>Allow sufficient lead time to develop and pilot test the survey, both English and Spanish versions .</a:t>
            </a:r>
          </a:p>
          <a:p>
            <a:pPr marL="342900" indent="-342900" algn="l" eaLnBrk="1" hangingPunct="1">
              <a:spcAft>
                <a:spcPts val="1200"/>
              </a:spcAft>
              <a:buFontTx/>
              <a:buChar char="•"/>
            </a:pPr>
            <a:r>
              <a:rPr lang="en-US" sz="1800" smtClean="0">
                <a:solidFill>
                  <a:schemeClr val="bg1"/>
                </a:solidFill>
              </a:rPr>
              <a:t>Utilize a shorter consent form (a full-page was too long).</a:t>
            </a:r>
          </a:p>
          <a:p>
            <a:pPr marL="342900" indent="-342900" algn="l" eaLnBrk="1" hangingPunct="1">
              <a:spcAft>
                <a:spcPts val="1200"/>
              </a:spcAft>
              <a:buFontTx/>
              <a:buChar char="•"/>
            </a:pPr>
            <a:r>
              <a:rPr lang="en-US" sz="1800" smtClean="0">
                <a:solidFill>
                  <a:schemeClr val="bg1"/>
                </a:solidFill>
              </a:rPr>
              <a:t>Create a few “practice” questions in the introduction so that respondents can get used to how to use the computer in answering the questions.</a:t>
            </a:r>
          </a:p>
          <a:p>
            <a:pPr marL="342900" indent="-342900" algn="l" eaLnBrk="1" hangingPunct="1">
              <a:spcAft>
                <a:spcPts val="1200"/>
              </a:spcAft>
              <a:buFontTx/>
              <a:buChar char="•"/>
            </a:pPr>
            <a:r>
              <a:rPr lang="en-US" sz="1800" smtClean="0">
                <a:solidFill>
                  <a:schemeClr val="bg1"/>
                </a:solidFill>
              </a:rPr>
              <a:t>When using an online format, identify and test all the appropriate “skip logic” so that respondents do not have to answer questions that do not apply to them.</a:t>
            </a:r>
          </a:p>
          <a:p>
            <a:pPr marL="342900" indent="-342900" algn="l" eaLnBrk="1" hangingPunct="1">
              <a:spcAft>
                <a:spcPts val="1200"/>
              </a:spcAft>
              <a:buFontTx/>
              <a:buChar char="•"/>
            </a:pPr>
            <a:r>
              <a:rPr lang="en-US" sz="1800" smtClean="0">
                <a:solidFill>
                  <a:schemeClr val="bg1"/>
                </a:solidFill>
              </a:rPr>
              <a:t>Survey fatigue is a very important consideration even though a person may opt to close the survey and come back to it using a unique code (i.e., a shorter survey is better and would recommend reducing the number of questions to 125 question range).</a:t>
            </a:r>
          </a:p>
          <a:p>
            <a:pPr marL="342900" indent="-342900" algn="l">
              <a:buFontTx/>
              <a:buChar char="•"/>
            </a:pPr>
            <a:endParaRPr lang="en-US" sz="1800" smtClean="0">
              <a:solidFill>
                <a:schemeClr val="bg1"/>
              </a:solidFill>
            </a:endParaRPr>
          </a:p>
          <a:p>
            <a:pPr marL="342900" indent="-342900" algn="l">
              <a:buFontTx/>
              <a:buChar char="•"/>
            </a:pPr>
            <a:endParaRPr lang="en-US" sz="1800" smtClean="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North Carolina</a:t>
            </a:r>
            <a:endParaRPr lang="en-US" sz="3600" dirty="0"/>
          </a:p>
        </p:txBody>
      </p:sp>
      <p:pic>
        <p:nvPicPr>
          <p:cNvPr id="3" name="Picture 1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4" y="3483532"/>
            <a:ext cx="8701882" cy="2791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Network Needs</a:t>
            </a:r>
            <a:endParaRPr lang="en-US" sz="3600" dirty="0">
              <a:solidFill>
                <a:srgbClr val="FFFF00"/>
              </a:solidFill>
            </a:endParaRPr>
          </a:p>
        </p:txBody>
      </p:sp>
      <p:sp>
        <p:nvSpPr>
          <p:cNvPr id="3" name="Subtitle 2"/>
          <p:cNvSpPr>
            <a:spLocks noGrp="1"/>
          </p:cNvSpPr>
          <p:nvPr>
            <p:ph type="subTitle" idx="1"/>
          </p:nvPr>
        </p:nvSpPr>
        <p:spPr>
          <a:xfrm>
            <a:off x="381000" y="1600200"/>
            <a:ext cx="8305800" cy="1143000"/>
          </a:xfrm>
        </p:spPr>
        <p:txBody>
          <a:bodyPr/>
          <a:lstStyle/>
          <a:p>
            <a:pPr marL="342900" indent="-342900" algn="l">
              <a:buFont typeface="Arial" pitchFamily="34" charset="0"/>
              <a:buChar char="•"/>
              <a:defRPr/>
            </a:pPr>
            <a:r>
              <a:rPr lang="en-US" sz="1800" dirty="0" smtClean="0">
                <a:solidFill>
                  <a:schemeClr val="bg1"/>
                </a:solidFill>
              </a:rPr>
              <a:t>The “Access Network of Care” is comprised of 11 counties in the northern-central part of North Carolina and includes Raleigh, Durham and Chapel Hill.</a:t>
            </a:r>
          </a:p>
          <a:p>
            <a:pPr marL="342900" indent="-342900" algn="l">
              <a:buFont typeface="Arial" pitchFamily="34" charset="0"/>
              <a:buChar char="•"/>
              <a:defRPr/>
            </a:pPr>
            <a:r>
              <a:rPr lang="en-US" sz="1800" dirty="0" smtClean="0">
                <a:solidFill>
                  <a:schemeClr val="bg1"/>
                </a:solidFill>
              </a:rPr>
              <a:t>The region is home to 21.5% of the state’s PLWHA (state’s highest concentration) AND is home to the highest number of HIV Providers.</a:t>
            </a:r>
          </a:p>
          <a:p>
            <a:pPr marL="342900" indent="-342900" algn="l">
              <a:buFont typeface="Arial" pitchFamily="34" charset="0"/>
              <a:buChar char="•"/>
              <a:defRPr/>
            </a:pPr>
            <a:r>
              <a:rPr lang="en-US" sz="1800" dirty="0" smtClean="0">
                <a:solidFill>
                  <a:schemeClr val="bg1"/>
                </a:solidFill>
              </a:rPr>
              <a:t>Region 6 is also the medical destination for a large number of PLWHA who come into the region for care both from across N.C. as well as from other parts of the U.S.</a:t>
            </a:r>
          </a:p>
          <a:p>
            <a:pPr marL="342900" indent="-342900" algn="l">
              <a:buFont typeface="Arial" pitchFamily="34" charset="0"/>
              <a:buChar char="•"/>
              <a:defRPr/>
            </a:pPr>
            <a:r>
              <a:rPr lang="en-US" sz="1800" dirty="0" smtClean="0">
                <a:solidFill>
                  <a:schemeClr val="bg1"/>
                </a:solidFill>
              </a:rPr>
              <a:t>Network needed a mechanism for being able to gather data on a large scale, across multiple counties and with multiple providers.  </a:t>
            </a:r>
          </a:p>
          <a:p>
            <a:pPr marL="342900" indent="-342900" algn="l">
              <a:buFont typeface="Arial" pitchFamily="34" charset="0"/>
              <a:buChar char="•"/>
              <a:defRPr/>
            </a:pPr>
            <a:r>
              <a:rPr lang="en-US" sz="1800" dirty="0" smtClean="0">
                <a:solidFill>
                  <a:schemeClr val="bg1"/>
                </a:solidFill>
              </a:rPr>
              <a:t>Network needed a mechanism for being able to gather data with minimal staff time/involvement.  Involving survey facilitators was estimated to take more than 5 months to collect our target survey collection of 250 surveys representing clients of all counties, of all service providers, of all socio-economic backgrounds, etc.  </a:t>
            </a:r>
          </a:p>
          <a:p>
            <a:pPr marL="342900" indent="-342900" algn="l">
              <a:buFont typeface="Arial" pitchFamily="34" charset="0"/>
              <a:buChar char="•"/>
              <a:defRPr/>
            </a:pPr>
            <a:r>
              <a:rPr lang="en-US" sz="1800" dirty="0" smtClean="0">
                <a:solidFill>
                  <a:schemeClr val="bg1"/>
                </a:solidFill>
              </a:rPr>
              <a:t>Factoring in the need for bi-lingual staff only added to the length of time necessary to gather a sufficient amount of data</a:t>
            </a:r>
          </a:p>
          <a:p>
            <a:pPr algn="l">
              <a:defRPr/>
            </a:pP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Network Needs</a:t>
            </a:r>
            <a:endParaRPr lang="en-US" sz="3600" dirty="0">
              <a:solidFill>
                <a:srgbClr val="FFFF00"/>
              </a:solidFill>
            </a:endParaRPr>
          </a:p>
        </p:txBody>
      </p:sp>
      <p:sp>
        <p:nvSpPr>
          <p:cNvPr id="81923" name="Subtitle 2"/>
          <p:cNvSpPr>
            <a:spLocks noGrp="1"/>
          </p:cNvSpPr>
          <p:nvPr>
            <p:ph type="subTitle" idx="1"/>
          </p:nvPr>
        </p:nvSpPr>
        <p:spPr>
          <a:xfrm>
            <a:off x="381000" y="1600200"/>
            <a:ext cx="8305800" cy="1143000"/>
          </a:xfrm>
        </p:spPr>
        <p:txBody>
          <a:bodyPr/>
          <a:lstStyle/>
          <a:p>
            <a:pPr marL="342900" indent="-342900" algn="l">
              <a:buFontTx/>
              <a:buChar char="•"/>
            </a:pPr>
            <a:r>
              <a:rPr lang="en-US" sz="2000" smtClean="0">
                <a:solidFill>
                  <a:schemeClr val="bg1"/>
                </a:solidFill>
              </a:rPr>
              <a:t>Spanish surveys would also mean Spanish language results.  The network would need someone to translate the results.</a:t>
            </a:r>
          </a:p>
          <a:p>
            <a:pPr marL="342900" indent="-342900" algn="l">
              <a:buFontTx/>
              <a:buChar char="•"/>
            </a:pPr>
            <a:r>
              <a:rPr lang="en-US" sz="2000" smtClean="0">
                <a:solidFill>
                  <a:schemeClr val="bg1"/>
                </a:solidFill>
              </a:rPr>
              <a:t>The network would need a system into which the surveys could be entered and then analyzed ---- translation, the network needed both a database as well as data entry time/staff</a:t>
            </a:r>
          </a:p>
          <a:p>
            <a:pPr marL="342900" indent="-342900" algn="l">
              <a:buFontTx/>
              <a:buChar char="•"/>
            </a:pPr>
            <a:r>
              <a:rPr lang="en-US" sz="2000" smtClean="0">
                <a:solidFill>
                  <a:schemeClr val="bg1"/>
                </a:solidFill>
              </a:rPr>
              <a:t>Projected number of staff hours required JUST to get the surveys collected, translated (if necessary) and into a system for analysis = &gt; 1,500</a:t>
            </a:r>
          </a:p>
          <a:p>
            <a:pPr marL="342900" indent="-342900" algn="l">
              <a:buFontTx/>
              <a:buChar char="•"/>
            </a:pPr>
            <a:r>
              <a:rPr lang="en-US" sz="2000" smtClean="0">
                <a:solidFill>
                  <a:schemeClr val="bg1"/>
                </a:solidFill>
              </a:rPr>
              <a:t>Immediate problem – the needs assessment would be required to be “</a:t>
            </a:r>
            <a:r>
              <a:rPr lang="en-US" sz="2000" b="1" smtClean="0">
                <a:solidFill>
                  <a:schemeClr val="bg1"/>
                </a:solidFill>
              </a:rPr>
              <a:t>maintain[ed], updat[ed] and utiliz[ed]”</a:t>
            </a:r>
          </a:p>
          <a:p>
            <a:pPr marL="342900" indent="-342900" algn="l">
              <a:buFontTx/>
              <a:buChar char="•"/>
            </a:pPr>
            <a:r>
              <a:rPr lang="en-US" sz="2000" smtClean="0">
                <a:solidFill>
                  <a:schemeClr val="bg1"/>
                </a:solidFill>
              </a:rPr>
              <a:t>SOOO, we were going to have to repeat this process…. Another extended period of staff time, costs, etc.  Translation – the network needed something that could be ongoing</a:t>
            </a:r>
            <a:endParaRPr lang="en-US" sz="2000" b="1" smtClean="0">
              <a:solidFill>
                <a:schemeClr val="bg1"/>
              </a:solidFill>
            </a:endParaRPr>
          </a:p>
          <a:p>
            <a:pPr marL="342900" indent="-342900" algn="l">
              <a:buFontTx/>
              <a:buChar char="•"/>
            </a:pPr>
            <a:endParaRPr lang="en-US" sz="20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A History</a:t>
            </a:r>
            <a:endParaRPr lang="en-US" sz="3600" dirty="0">
              <a:solidFill>
                <a:srgbClr val="FFFF00"/>
              </a:solidFill>
            </a:endParaRPr>
          </a:p>
        </p:txBody>
      </p:sp>
      <p:sp>
        <p:nvSpPr>
          <p:cNvPr id="3" name="Subtitle 2"/>
          <p:cNvSpPr>
            <a:spLocks noGrp="1"/>
          </p:cNvSpPr>
          <p:nvPr>
            <p:ph type="subTitle" idx="1"/>
          </p:nvPr>
        </p:nvSpPr>
        <p:spPr>
          <a:xfrm>
            <a:off x="381000" y="1600200"/>
            <a:ext cx="8305800" cy="1143000"/>
          </a:xfrm>
        </p:spPr>
        <p:txBody>
          <a:bodyPr/>
          <a:lstStyle/>
          <a:p>
            <a:pPr marL="342900" indent="-342900" algn="l">
              <a:buFont typeface="Arial" pitchFamily="34" charset="0"/>
              <a:buChar char="•"/>
              <a:defRPr/>
            </a:pPr>
            <a:r>
              <a:rPr lang="en-US" sz="2000" dirty="0" smtClean="0">
                <a:solidFill>
                  <a:schemeClr val="bg1"/>
                </a:solidFill>
              </a:rPr>
              <a:t>July 2010 – Identified consultant; presented plan for focus groups and survey solicitation at July 2010 All Networks’ Meeting.</a:t>
            </a:r>
          </a:p>
          <a:p>
            <a:pPr marL="342900" indent="-342900" algn="l">
              <a:buFont typeface="Arial" pitchFamily="34" charset="0"/>
              <a:buChar char="•"/>
              <a:defRPr/>
            </a:pPr>
            <a:r>
              <a:rPr lang="en-US" sz="2000" dirty="0" smtClean="0">
                <a:solidFill>
                  <a:schemeClr val="bg1"/>
                </a:solidFill>
              </a:rPr>
              <a:t>Summer/Fall of 2010 – Consultant met with network/identified focus group target populations (6 groups identified)/began work on survey instrument/held training for survey facilitators</a:t>
            </a:r>
          </a:p>
          <a:p>
            <a:pPr marL="342900" indent="-342900" algn="l">
              <a:buFont typeface="Arial" pitchFamily="34" charset="0"/>
              <a:buChar char="•"/>
              <a:defRPr/>
            </a:pPr>
            <a:r>
              <a:rPr lang="en-US" sz="2000" dirty="0" smtClean="0">
                <a:solidFill>
                  <a:schemeClr val="bg1"/>
                </a:solidFill>
              </a:rPr>
              <a:t>Held 1 focus group</a:t>
            </a:r>
          </a:p>
          <a:p>
            <a:pPr marL="342900" indent="-342900" algn="l">
              <a:buFont typeface="Arial" pitchFamily="34" charset="0"/>
              <a:buChar char="•"/>
              <a:defRPr/>
            </a:pPr>
            <a:r>
              <a:rPr lang="en-US" sz="2000" dirty="0" smtClean="0">
                <a:solidFill>
                  <a:schemeClr val="bg1"/>
                </a:solidFill>
              </a:rPr>
              <a:t>Created a 21 question survey</a:t>
            </a:r>
          </a:p>
          <a:p>
            <a:pPr marL="342900" indent="-342900" algn="l">
              <a:buFont typeface="Arial" pitchFamily="34" charset="0"/>
              <a:buChar char="•"/>
              <a:defRPr/>
            </a:pPr>
            <a:r>
              <a:rPr lang="en-US" sz="2000" dirty="0" smtClean="0">
                <a:solidFill>
                  <a:schemeClr val="bg1"/>
                </a:solidFill>
              </a:rPr>
              <a:t>January 2011, discontinued relationship with consultant</a:t>
            </a:r>
          </a:p>
          <a:p>
            <a:pPr algn="l">
              <a:defRPr/>
            </a:pPr>
            <a:endParaRPr lang="en-US" sz="2000" dirty="0" smtClean="0">
              <a:solidFill>
                <a:schemeClr val="bg1"/>
              </a:solidFill>
            </a:endParaRPr>
          </a:p>
          <a:p>
            <a:pPr algn="l">
              <a:defRPr/>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A History</a:t>
            </a:r>
            <a:endParaRPr lang="en-US" sz="3600" dirty="0">
              <a:solidFill>
                <a:srgbClr val="FFFF00"/>
              </a:solidFill>
            </a:endParaRPr>
          </a:p>
        </p:txBody>
      </p:sp>
      <p:sp>
        <p:nvSpPr>
          <p:cNvPr id="3" name="Subtitle 2"/>
          <p:cNvSpPr>
            <a:spLocks noGrp="1"/>
          </p:cNvSpPr>
          <p:nvPr>
            <p:ph type="subTitle" idx="1"/>
          </p:nvPr>
        </p:nvSpPr>
        <p:spPr>
          <a:xfrm>
            <a:off x="381000" y="1600200"/>
            <a:ext cx="8305800" cy="1143000"/>
          </a:xfrm>
        </p:spPr>
        <p:txBody>
          <a:bodyPr/>
          <a:lstStyle/>
          <a:p>
            <a:pPr marL="342900" indent="-342900" algn="l">
              <a:buFont typeface="Arial" pitchFamily="34" charset="0"/>
              <a:buChar char="•"/>
              <a:defRPr/>
            </a:pPr>
            <a:r>
              <a:rPr lang="en-US" sz="1800" dirty="0" smtClean="0">
                <a:solidFill>
                  <a:schemeClr val="bg1"/>
                </a:solidFill>
              </a:rPr>
              <a:t>Refocused efforts.  Hired consultants to complete remaining 5 focus groups</a:t>
            </a:r>
          </a:p>
          <a:p>
            <a:pPr marL="342900" indent="-342900" algn="l">
              <a:buFont typeface="Arial" pitchFamily="34" charset="0"/>
              <a:buChar char="•"/>
              <a:defRPr/>
            </a:pPr>
            <a:r>
              <a:rPr lang="en-US" sz="1800" dirty="0">
                <a:solidFill>
                  <a:schemeClr val="bg1"/>
                </a:solidFill>
              </a:rPr>
              <a:t>Reviewed our 21 question survey.  Survey was lacking in a number of areas important to regional providers: incarceration information, pediatric/youth information, housing info, nutrition</a:t>
            </a:r>
            <a:r>
              <a:rPr lang="en-US" sz="1800" dirty="0" smtClean="0">
                <a:solidFill>
                  <a:schemeClr val="bg1"/>
                </a:solidFill>
              </a:rPr>
              <a:t>, HIV counseling and testing, prevention, </a:t>
            </a:r>
            <a:r>
              <a:rPr lang="en-US" sz="1800" dirty="0">
                <a:solidFill>
                  <a:schemeClr val="bg1"/>
                </a:solidFill>
              </a:rPr>
              <a:t>etc</a:t>
            </a:r>
            <a:r>
              <a:rPr lang="en-US" sz="1800" dirty="0" smtClean="0">
                <a:solidFill>
                  <a:schemeClr val="bg1"/>
                </a:solidFill>
              </a:rPr>
              <a:t>. were missing from the survey.</a:t>
            </a:r>
          </a:p>
          <a:p>
            <a:pPr marL="342900" indent="-342900" algn="l">
              <a:buFont typeface="Arial" pitchFamily="34" charset="0"/>
              <a:buChar char="•"/>
              <a:defRPr/>
            </a:pPr>
            <a:r>
              <a:rPr lang="en-US" sz="1800" dirty="0" smtClean="0">
                <a:solidFill>
                  <a:schemeClr val="bg1"/>
                </a:solidFill>
              </a:rPr>
              <a:t>Referenced All Grantees’ Meeting presentations on On-line Needs Assessments – with the help of the software vendor that presented at the All Grantees’ Meeting we contacted Hennepin County Minnesota (one of the programs featured at the AGM session on Needs Assessments)</a:t>
            </a:r>
          </a:p>
          <a:p>
            <a:pPr marL="342900" indent="-342900" algn="l">
              <a:buFont typeface="Arial" pitchFamily="34" charset="0"/>
              <a:buChar char="•"/>
              <a:defRPr/>
            </a:pPr>
            <a:r>
              <a:rPr lang="en-US" sz="1800" dirty="0" smtClean="0">
                <a:solidFill>
                  <a:schemeClr val="bg1"/>
                </a:solidFill>
              </a:rPr>
              <a:t>Reviewed Survey questionnaire Hennepin County (which had conducted a statewide needs assessment survey for Minnesota)</a:t>
            </a:r>
          </a:p>
          <a:p>
            <a:pPr marL="342900" indent="-342900" algn="l">
              <a:buFont typeface="Arial" pitchFamily="34" charset="0"/>
              <a:buChar char="•"/>
              <a:defRPr/>
            </a:pPr>
            <a:r>
              <a:rPr lang="en-US" sz="1800" dirty="0" smtClean="0">
                <a:solidFill>
                  <a:schemeClr val="bg1"/>
                </a:solidFill>
              </a:rPr>
              <a:t>Extracted relevant questions from Hennepin County’s instrument.  Created an 82 question survey for our region.</a:t>
            </a:r>
          </a:p>
          <a:p>
            <a:pPr algn="l">
              <a:defRPr/>
            </a:pPr>
            <a:endParaRPr lang="en-US" sz="1800" dirty="0" smtClean="0">
              <a:solidFill>
                <a:schemeClr val="bg1"/>
              </a:solidFill>
            </a:endParaRPr>
          </a:p>
          <a:p>
            <a:pPr algn="l">
              <a:defRPr/>
            </a:pP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A History</a:t>
            </a:r>
            <a:endParaRPr lang="en-US" sz="3600" dirty="0">
              <a:solidFill>
                <a:srgbClr val="FFFF00"/>
              </a:solidFill>
            </a:endParaRPr>
          </a:p>
        </p:txBody>
      </p:sp>
      <p:sp>
        <p:nvSpPr>
          <p:cNvPr id="3" name="Subtitle 2"/>
          <p:cNvSpPr>
            <a:spLocks noGrp="1"/>
          </p:cNvSpPr>
          <p:nvPr>
            <p:ph type="subTitle" idx="1"/>
          </p:nvPr>
        </p:nvSpPr>
        <p:spPr>
          <a:xfrm>
            <a:off x="381000" y="1600200"/>
            <a:ext cx="8305800" cy="1143000"/>
          </a:xfrm>
        </p:spPr>
        <p:txBody>
          <a:bodyPr/>
          <a:lstStyle/>
          <a:p>
            <a:pPr marL="342900" indent="-342900" algn="l">
              <a:buFont typeface="Arial" pitchFamily="34" charset="0"/>
              <a:buChar char="•"/>
              <a:defRPr/>
            </a:pPr>
            <a:r>
              <a:rPr lang="en-US" sz="2000" dirty="0" smtClean="0">
                <a:solidFill>
                  <a:schemeClr val="bg1"/>
                </a:solidFill>
              </a:rPr>
              <a:t>Network reviewed survey – too long</a:t>
            </a:r>
          </a:p>
          <a:p>
            <a:pPr marL="342900" indent="-342900" algn="l">
              <a:buFont typeface="Arial" pitchFamily="34" charset="0"/>
              <a:buChar char="•"/>
              <a:defRPr/>
            </a:pPr>
            <a:r>
              <a:rPr lang="en-US" sz="2000" dirty="0" smtClean="0">
                <a:solidFill>
                  <a:schemeClr val="bg1"/>
                </a:solidFill>
              </a:rPr>
              <a:t>Trimmed to 76 questions – still considered too long – no agreement on what to cut.</a:t>
            </a:r>
          </a:p>
          <a:p>
            <a:pPr marL="342900" indent="-342900" algn="l">
              <a:buFont typeface="Arial" pitchFamily="34" charset="0"/>
              <a:buChar char="•"/>
              <a:defRPr/>
            </a:pPr>
            <a:r>
              <a:rPr lang="en-US" sz="2000" dirty="0" smtClean="0">
                <a:solidFill>
                  <a:schemeClr val="bg1"/>
                </a:solidFill>
              </a:rPr>
              <a:t>Survey finalized / everyone still agreeing that it was too long.  </a:t>
            </a:r>
          </a:p>
          <a:p>
            <a:pPr marL="342900" indent="-342900" algn="l">
              <a:buFont typeface="Arial" pitchFamily="34" charset="0"/>
              <a:buChar char="•"/>
              <a:defRPr/>
            </a:pPr>
            <a:r>
              <a:rPr lang="en-US" sz="2000" dirty="0" smtClean="0">
                <a:solidFill>
                  <a:schemeClr val="bg1"/>
                </a:solidFill>
              </a:rPr>
              <a:t>Focus Groups Completed / consultant writes portion of needs assessment documenting focus group data</a:t>
            </a:r>
          </a:p>
          <a:p>
            <a:pPr marL="342900" indent="-342900" algn="l">
              <a:buFont typeface="Arial" pitchFamily="34" charset="0"/>
              <a:buChar char="•"/>
              <a:defRPr/>
            </a:pPr>
            <a:r>
              <a:rPr lang="en-US" sz="2000" dirty="0" smtClean="0">
                <a:solidFill>
                  <a:schemeClr val="bg1"/>
                </a:solidFill>
              </a:rPr>
              <a:t>Hired consultant to write Epidemiological Profile section of needs assessment.</a:t>
            </a:r>
          </a:p>
          <a:p>
            <a:pPr marL="342900" indent="-342900" algn="l">
              <a:buFont typeface="Arial" pitchFamily="34" charset="0"/>
              <a:buChar char="•"/>
              <a:defRPr/>
            </a:pPr>
            <a:r>
              <a:rPr lang="en-US" sz="2000" dirty="0" smtClean="0">
                <a:solidFill>
                  <a:schemeClr val="bg1"/>
                </a:solidFill>
              </a:rPr>
              <a:t>Now, just needed a way to capture surveys…..</a:t>
            </a:r>
          </a:p>
          <a:p>
            <a:pPr algn="l">
              <a:defRPr/>
            </a:pPr>
            <a:endParaRPr lang="en-US" sz="2000" dirty="0" smtClean="0"/>
          </a:p>
          <a:p>
            <a:pPr algn="l">
              <a:defRPr/>
            </a:pP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FFFF00"/>
                </a:solidFill>
              </a:rPr>
              <a:t>National HIV/AIDS Strategy</a:t>
            </a:r>
          </a:p>
        </p:txBody>
      </p:sp>
      <p:sp>
        <p:nvSpPr>
          <p:cNvPr id="3" name="Content Placeholder 2"/>
          <p:cNvSpPr>
            <a:spLocks noGrp="1"/>
          </p:cNvSpPr>
          <p:nvPr>
            <p:ph idx="1"/>
          </p:nvPr>
        </p:nvSpPr>
        <p:spPr/>
        <p:txBody>
          <a:bodyPr/>
          <a:lstStyle/>
          <a:p>
            <a:pPr marL="0" indent="0">
              <a:spcAft>
                <a:spcPts val="1200"/>
              </a:spcAft>
              <a:buFontTx/>
              <a:buNone/>
            </a:pPr>
            <a:r>
              <a:rPr lang="en-US" dirty="0" smtClean="0">
                <a:solidFill>
                  <a:schemeClr val="bg1"/>
                </a:solidFill>
              </a:rPr>
              <a:t>Goals:</a:t>
            </a:r>
          </a:p>
          <a:p>
            <a:pPr marL="514350" indent="-514350">
              <a:spcAft>
                <a:spcPts val="2000"/>
              </a:spcAft>
              <a:buFontTx/>
              <a:buAutoNum type="arabicPeriod"/>
            </a:pPr>
            <a:r>
              <a:rPr lang="en-US" sz="3000" i="1" dirty="0" smtClean="0">
                <a:solidFill>
                  <a:schemeClr val="bg1"/>
                </a:solidFill>
              </a:rPr>
              <a:t>Reducing new HIV infections</a:t>
            </a:r>
          </a:p>
          <a:p>
            <a:pPr marL="514350" indent="-514350">
              <a:spcAft>
                <a:spcPts val="2000"/>
              </a:spcAft>
              <a:buFontTx/>
              <a:buAutoNum type="arabicPeriod"/>
            </a:pPr>
            <a:r>
              <a:rPr lang="en-US" sz="3000" i="1" dirty="0" smtClean="0">
                <a:solidFill>
                  <a:schemeClr val="bg1"/>
                </a:solidFill>
              </a:rPr>
              <a:t>Increasing access to care and improving health outcomes for people living with HIV</a:t>
            </a:r>
          </a:p>
          <a:p>
            <a:pPr marL="514350" indent="-514350">
              <a:spcAft>
                <a:spcPts val="2000"/>
              </a:spcAft>
              <a:buFontTx/>
              <a:buAutoNum type="arabicPeriod"/>
            </a:pPr>
            <a:r>
              <a:rPr lang="en-US" sz="3000" i="1" dirty="0" smtClean="0">
                <a:solidFill>
                  <a:schemeClr val="bg1"/>
                </a:solidFill>
              </a:rPr>
              <a:t>Reducing HIV related disparities</a:t>
            </a:r>
          </a:p>
          <a:p>
            <a:pPr marL="0" indent="0">
              <a:spcAft>
                <a:spcPts val="2400"/>
              </a:spcAft>
              <a:buFontTx/>
              <a:buNone/>
            </a:pPr>
            <a:r>
              <a:rPr lang="en-US" sz="2400" i="1" dirty="0" smtClean="0">
                <a:solidFill>
                  <a:schemeClr val="bg1"/>
                </a:solidFill>
              </a:rPr>
              <a:t>(Implementation Plan: Achieving a more coordinated National response to the HIV/AIDS epidemic in the U.S.)</a:t>
            </a:r>
          </a:p>
          <a:p>
            <a:pPr marL="0" indent="0">
              <a:buFontTx/>
              <a:buAutoNum type="arabicPeriod"/>
            </a:pPr>
            <a:endParaRPr lang="en-US" i="1" dirty="0" smtClean="0">
              <a:solidFill>
                <a:schemeClr val="bg1"/>
              </a:solidFill>
            </a:endParaRPr>
          </a:p>
          <a:p>
            <a:pPr marL="0" indent="0">
              <a:buFontTx/>
              <a:buAutoNum type="arabicPeriod"/>
            </a:pPr>
            <a:endParaRPr lang="en-US" i="1" dirty="0" smtClean="0">
              <a:solidFill>
                <a:schemeClr val="bg1"/>
              </a:solidFill>
            </a:endParaRPr>
          </a:p>
          <a:p>
            <a:pPr marL="0" indent="0"/>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Our solution</a:t>
            </a:r>
            <a:endParaRPr lang="en-US" sz="3600" dirty="0">
              <a:solidFill>
                <a:srgbClr val="FFFF00"/>
              </a:solidFill>
            </a:endParaRPr>
          </a:p>
        </p:txBody>
      </p:sp>
      <p:sp>
        <p:nvSpPr>
          <p:cNvPr id="3" name="Subtitle 2"/>
          <p:cNvSpPr>
            <a:spLocks noGrp="1"/>
          </p:cNvSpPr>
          <p:nvPr>
            <p:ph type="subTitle" idx="1"/>
          </p:nvPr>
        </p:nvSpPr>
        <p:spPr>
          <a:xfrm>
            <a:off x="381000" y="1600200"/>
            <a:ext cx="8305800" cy="1143000"/>
          </a:xfrm>
        </p:spPr>
        <p:txBody>
          <a:bodyPr/>
          <a:lstStyle/>
          <a:p>
            <a:pPr algn="l">
              <a:lnSpc>
                <a:spcPct val="90000"/>
              </a:lnSpc>
              <a:defRPr/>
            </a:pPr>
            <a:r>
              <a:rPr lang="en-US" sz="2000" dirty="0" smtClean="0">
                <a:solidFill>
                  <a:schemeClr val="bg1"/>
                </a:solidFill>
              </a:rPr>
              <a:t>Technology.  The network understood that it needed something electronic in order to accomplish our needs assessment obligations in a way that met our “deliverable” but also gave us useful data to shape our care delivery system.</a:t>
            </a:r>
          </a:p>
          <a:p>
            <a:pPr marL="342900" indent="-342900" algn="l">
              <a:buFont typeface="Arial" pitchFamily="34" charset="0"/>
              <a:buChar char="•"/>
              <a:defRPr/>
            </a:pPr>
            <a:endParaRPr lang="en-US" sz="2000" dirty="0"/>
          </a:p>
        </p:txBody>
      </p:sp>
      <p:pic>
        <p:nvPicPr>
          <p:cNvPr id="870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2663" y="3470275"/>
            <a:ext cx="29622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 Fears in using technology / online system</a:t>
            </a:r>
            <a:endParaRPr lang="en-US" sz="3600" dirty="0">
              <a:solidFill>
                <a:srgbClr val="FFFF00"/>
              </a:solidFill>
            </a:endParaRPr>
          </a:p>
        </p:txBody>
      </p:sp>
      <p:sp>
        <p:nvSpPr>
          <p:cNvPr id="88067" name="Subtitle 2"/>
          <p:cNvSpPr>
            <a:spLocks noGrp="1"/>
          </p:cNvSpPr>
          <p:nvPr>
            <p:ph type="subTitle" idx="1"/>
          </p:nvPr>
        </p:nvSpPr>
        <p:spPr>
          <a:xfrm>
            <a:off x="381000" y="1981200"/>
            <a:ext cx="8305800" cy="4114800"/>
          </a:xfrm>
        </p:spPr>
        <p:txBody>
          <a:bodyPr/>
          <a:lstStyle/>
          <a:p>
            <a:pPr marL="609600" indent="-609600" algn="l">
              <a:lnSpc>
                <a:spcPct val="90000"/>
              </a:lnSpc>
              <a:spcAft>
                <a:spcPts val="600"/>
              </a:spcAft>
              <a:buFontTx/>
              <a:buAutoNum type="arabicPeriod"/>
            </a:pPr>
            <a:r>
              <a:rPr lang="en-US" sz="1800" smtClean="0">
                <a:solidFill>
                  <a:schemeClr val="bg1"/>
                </a:solidFill>
              </a:rPr>
              <a:t>Clients do not have access to the internet/computers</a:t>
            </a:r>
          </a:p>
          <a:p>
            <a:pPr marL="609600" indent="-609600" algn="l">
              <a:lnSpc>
                <a:spcPct val="90000"/>
              </a:lnSpc>
              <a:spcAft>
                <a:spcPts val="600"/>
              </a:spcAft>
              <a:buFontTx/>
              <a:buAutoNum type="arabicPeriod"/>
            </a:pPr>
            <a:r>
              <a:rPr lang="en-US" sz="1800" smtClean="0">
                <a:solidFill>
                  <a:schemeClr val="bg1"/>
                </a:solidFill>
              </a:rPr>
              <a:t>Older clients do not understand how to use computers</a:t>
            </a:r>
          </a:p>
          <a:p>
            <a:pPr marL="609600" indent="-609600" algn="l">
              <a:lnSpc>
                <a:spcPct val="90000"/>
              </a:lnSpc>
              <a:spcAft>
                <a:spcPts val="600"/>
              </a:spcAft>
              <a:buFontTx/>
              <a:buAutoNum type="arabicPeriod"/>
            </a:pPr>
            <a:r>
              <a:rPr lang="en-US" sz="1800" smtClean="0">
                <a:solidFill>
                  <a:schemeClr val="bg1"/>
                </a:solidFill>
              </a:rPr>
              <a:t>Clients have low literacy rates and will not be able to read/take an online survey without someone there to assist them – where is the savings in staff time?</a:t>
            </a:r>
          </a:p>
          <a:p>
            <a:pPr marL="609600" indent="-609600" algn="l">
              <a:lnSpc>
                <a:spcPct val="90000"/>
              </a:lnSpc>
              <a:spcAft>
                <a:spcPts val="600"/>
              </a:spcAft>
              <a:buFontTx/>
              <a:buAutoNum type="arabicPeriod"/>
            </a:pPr>
            <a:r>
              <a:rPr lang="en-US" sz="1800" smtClean="0">
                <a:solidFill>
                  <a:schemeClr val="bg1"/>
                </a:solidFill>
              </a:rPr>
              <a:t>Any online system will still need to be bi-lingual and interpret Spanish language results.</a:t>
            </a:r>
          </a:p>
          <a:p>
            <a:pPr marL="609600" indent="-609600" algn="l">
              <a:lnSpc>
                <a:spcPct val="90000"/>
              </a:lnSpc>
              <a:spcAft>
                <a:spcPts val="600"/>
              </a:spcAft>
              <a:buFontTx/>
              <a:buAutoNum type="arabicPeriod"/>
            </a:pPr>
            <a:r>
              <a:rPr lang="en-US" sz="1800" smtClean="0">
                <a:solidFill>
                  <a:schemeClr val="bg1"/>
                </a:solidFill>
              </a:rPr>
              <a:t>Clients will not trust the program</a:t>
            </a:r>
          </a:p>
          <a:p>
            <a:pPr marL="609600" indent="-609600" algn="l">
              <a:lnSpc>
                <a:spcPct val="90000"/>
              </a:lnSpc>
              <a:spcAft>
                <a:spcPts val="600"/>
              </a:spcAft>
              <a:buFontTx/>
              <a:buAutoNum type="arabicPeriod"/>
            </a:pPr>
            <a:r>
              <a:rPr lang="en-US" sz="1800" smtClean="0">
                <a:solidFill>
                  <a:schemeClr val="bg1"/>
                </a:solidFill>
              </a:rPr>
              <a:t>The survey (at more than 70 questions) is too long – clients will not complete it.</a:t>
            </a:r>
          </a:p>
          <a:p>
            <a:pPr marL="609600" indent="-609600" algn="l">
              <a:lnSpc>
                <a:spcPct val="90000"/>
              </a:lnSpc>
              <a:buFontTx/>
              <a:buAutoNum type="arabicPeriod"/>
            </a:pPr>
            <a:r>
              <a:rPr lang="en-US" sz="1800" smtClean="0">
                <a:solidFill>
                  <a:schemeClr val="bg1"/>
                </a:solidFill>
              </a:rPr>
              <a:t>Installing computer software on multiple computers at multiple locations would take too long, involve too many I.T. Departments and probably would not be allowed at all locations.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533400"/>
          </a:xfrm>
        </p:spPr>
        <p:txBody>
          <a:bodyPr>
            <a:noAutofit/>
          </a:bodyPr>
          <a:lstStyle/>
          <a:p>
            <a:pPr>
              <a:defRPr/>
            </a:pPr>
            <a:r>
              <a:rPr lang="en-US" sz="3600" i="1" dirty="0" smtClean="0">
                <a:solidFill>
                  <a:schemeClr val="bg1"/>
                </a:solidFill>
                <a:effectLst>
                  <a:outerShdw blurRad="38100" dist="38100" dir="2700000" algn="tl">
                    <a:srgbClr val="C0C0C0"/>
                  </a:outerShdw>
                </a:effectLst>
              </a:rPr>
              <a:t>Region 6 Process: </a:t>
            </a:r>
            <a:r>
              <a:rPr lang="en-US" sz="3600" i="1" dirty="0" smtClean="0">
                <a:solidFill>
                  <a:srgbClr val="FFFF00"/>
                </a:solidFill>
                <a:effectLst>
                  <a:outerShdw blurRad="38100" dist="38100" dir="2700000" algn="tl">
                    <a:srgbClr val="C0C0C0"/>
                  </a:outerShdw>
                </a:effectLst>
              </a:rPr>
              <a:t>How we did it</a:t>
            </a:r>
            <a:endParaRPr lang="en-US" sz="3600" dirty="0">
              <a:solidFill>
                <a:srgbClr val="FFFF00"/>
              </a:solidFill>
            </a:endParaRPr>
          </a:p>
        </p:txBody>
      </p:sp>
      <p:sp>
        <p:nvSpPr>
          <p:cNvPr id="6" name="Rectangle 3"/>
          <p:cNvSpPr txBox="1">
            <a:spLocks noChangeArrowheads="1"/>
          </p:cNvSpPr>
          <p:nvPr/>
        </p:nvSpPr>
        <p:spPr>
          <a:xfrm>
            <a:off x="228600" y="1524000"/>
            <a:ext cx="7848600" cy="5105400"/>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609600" indent="-609600" algn="l">
              <a:lnSpc>
                <a:spcPct val="90000"/>
              </a:lnSpc>
              <a:buClr>
                <a:schemeClr val="bg1"/>
              </a:buClr>
              <a:buFontTx/>
              <a:buAutoNum type="arabicPeriod"/>
              <a:defRPr/>
            </a:pPr>
            <a:r>
              <a:rPr lang="en-US" sz="1800" dirty="0" smtClean="0">
                <a:solidFill>
                  <a:schemeClr val="bg1"/>
                </a:solidFill>
              </a:rPr>
              <a:t>Remembered the 2010 HRSA AGM Meeting presentation on “</a:t>
            </a:r>
            <a:r>
              <a:rPr lang="en-US" sz="1800" i="1" dirty="0">
                <a:solidFill>
                  <a:schemeClr val="bg1"/>
                </a:solidFill>
                <a:effectLst>
                  <a:outerShdw blurRad="38100" dist="38100" dir="2700000" algn="tl">
                    <a:srgbClr val="C0C0C0"/>
                  </a:outerShdw>
                </a:effectLst>
              </a:rPr>
              <a:t>Using Web Audio Surveys and Other Electronic Tools for Cost-Effective </a:t>
            </a:r>
            <a:r>
              <a:rPr lang="en-US" sz="1800" i="1" dirty="0" smtClean="0">
                <a:solidFill>
                  <a:schemeClr val="bg1"/>
                </a:solidFill>
                <a:effectLst>
                  <a:outerShdw blurRad="38100" dist="38100" dir="2700000" algn="tl">
                    <a:srgbClr val="C0C0C0"/>
                  </a:outerShdw>
                </a:effectLst>
              </a:rPr>
              <a:t>Health </a:t>
            </a:r>
            <a:r>
              <a:rPr lang="en-US" sz="1800" i="1" dirty="0">
                <a:solidFill>
                  <a:schemeClr val="bg1"/>
                </a:solidFill>
                <a:effectLst>
                  <a:outerShdw blurRad="38100" dist="38100" dir="2700000" algn="tl">
                    <a:srgbClr val="C0C0C0"/>
                  </a:outerShdw>
                </a:effectLst>
              </a:rPr>
              <a:t>Planning and Tracking </a:t>
            </a:r>
            <a:r>
              <a:rPr lang="en-US" sz="1800" i="1" dirty="0" smtClean="0">
                <a:solidFill>
                  <a:schemeClr val="bg1"/>
                </a:solidFill>
                <a:effectLst>
                  <a:outerShdw blurRad="38100" dist="38100" dir="2700000" algn="tl">
                    <a:srgbClr val="C0C0C0"/>
                  </a:outerShdw>
                </a:effectLst>
              </a:rPr>
              <a:t>of </a:t>
            </a:r>
            <a:r>
              <a:rPr lang="en-US" sz="1800" i="1" dirty="0">
                <a:solidFill>
                  <a:schemeClr val="bg1"/>
                </a:solidFill>
                <a:effectLst>
                  <a:outerShdw blurRad="38100" dist="38100" dir="2700000" algn="tl">
                    <a:srgbClr val="C0C0C0"/>
                  </a:outerShdw>
                </a:effectLst>
              </a:rPr>
              <a:t>Outreach Outcomes</a:t>
            </a:r>
            <a:r>
              <a:rPr lang="en-US" sz="1800" dirty="0" smtClean="0">
                <a:solidFill>
                  <a:schemeClr val="bg1"/>
                </a:solidFill>
              </a:rPr>
              <a:t>” presented by the Bergen-Passaic TGA, City of Paterson and Hennepin County Minnesota</a:t>
            </a:r>
          </a:p>
          <a:p>
            <a:pPr marL="609600" indent="-609600" algn="l">
              <a:lnSpc>
                <a:spcPct val="90000"/>
              </a:lnSpc>
              <a:buClr>
                <a:schemeClr val="bg1"/>
              </a:buClr>
              <a:buFontTx/>
              <a:buAutoNum type="arabicPeriod"/>
              <a:defRPr/>
            </a:pPr>
            <a:endParaRPr lang="en-US" sz="1800" dirty="0" smtClean="0">
              <a:solidFill>
                <a:schemeClr val="bg1"/>
              </a:solidFill>
            </a:endParaRPr>
          </a:p>
          <a:p>
            <a:pPr marL="609600" indent="-609600" algn="l">
              <a:lnSpc>
                <a:spcPct val="90000"/>
              </a:lnSpc>
              <a:buClr>
                <a:schemeClr val="bg1"/>
              </a:buClr>
              <a:buFontTx/>
              <a:buAutoNum type="arabicPeriod"/>
              <a:defRPr/>
            </a:pPr>
            <a:r>
              <a:rPr lang="en-US" sz="1800" dirty="0" smtClean="0">
                <a:solidFill>
                  <a:schemeClr val="bg1"/>
                </a:solidFill>
              </a:rPr>
              <a:t>Collaborated with the Hennepin County Minnesota on revised needs assessment instrument. </a:t>
            </a:r>
          </a:p>
          <a:p>
            <a:pPr marL="609600" indent="-609600" algn="l">
              <a:lnSpc>
                <a:spcPct val="90000"/>
              </a:lnSpc>
              <a:buClr>
                <a:schemeClr val="bg1"/>
              </a:buClr>
              <a:buFontTx/>
              <a:buAutoNum type="arabicPeriod"/>
              <a:defRPr/>
            </a:pPr>
            <a:endParaRPr lang="en-US" sz="1800" dirty="0" smtClean="0">
              <a:solidFill>
                <a:schemeClr val="bg1"/>
              </a:solidFill>
            </a:endParaRPr>
          </a:p>
          <a:p>
            <a:pPr marL="609600" indent="-609600" algn="l">
              <a:lnSpc>
                <a:spcPct val="90000"/>
              </a:lnSpc>
              <a:buClr>
                <a:schemeClr val="bg1"/>
              </a:buClr>
              <a:buFontTx/>
              <a:buAutoNum type="arabicPeriod"/>
              <a:defRPr/>
            </a:pPr>
            <a:r>
              <a:rPr lang="en-US" sz="1800" dirty="0" smtClean="0">
                <a:solidFill>
                  <a:schemeClr val="bg1"/>
                </a:solidFill>
              </a:rPr>
              <a:t>Contracted with RDE Systems, LLC makers of </a:t>
            </a:r>
            <a:r>
              <a:rPr lang="en-US" sz="1800" dirty="0" err="1" smtClean="0">
                <a:solidFill>
                  <a:schemeClr val="bg1"/>
                </a:solidFill>
              </a:rPr>
              <a:t>eCOMPAS</a:t>
            </a:r>
            <a:r>
              <a:rPr lang="en-US" sz="1800" dirty="0" smtClean="0">
                <a:solidFill>
                  <a:schemeClr val="bg1"/>
                </a:solidFill>
              </a:rPr>
              <a:t> and the e2 Community Platform (as presented at the 2010 AGM)</a:t>
            </a:r>
          </a:p>
          <a:p>
            <a:pPr marL="609600" indent="-609600" algn="l">
              <a:lnSpc>
                <a:spcPct val="90000"/>
              </a:lnSpc>
              <a:buClr>
                <a:schemeClr val="bg1"/>
              </a:buClr>
              <a:buFontTx/>
              <a:buAutoNum type="arabicPeriod"/>
              <a:defRPr/>
            </a:pPr>
            <a:endParaRPr lang="en-US" sz="1800" dirty="0" smtClean="0">
              <a:solidFill>
                <a:schemeClr val="bg1"/>
              </a:solidFill>
            </a:endParaRPr>
          </a:p>
          <a:p>
            <a:pPr marL="609600" indent="-609600" algn="l">
              <a:lnSpc>
                <a:spcPct val="90000"/>
              </a:lnSpc>
              <a:buClr>
                <a:schemeClr val="bg1"/>
              </a:buClr>
              <a:buFontTx/>
              <a:buAutoNum type="arabicPeriod"/>
              <a:defRPr/>
            </a:pPr>
            <a:r>
              <a:rPr lang="en-US" sz="1800" dirty="0" smtClean="0">
                <a:solidFill>
                  <a:schemeClr val="bg1"/>
                </a:solidFill>
              </a:rPr>
              <a:t>Utilized the e2 Comprehensive Needs Assessment Module that Minnesota utilized (but with our own spin/questions)</a:t>
            </a:r>
          </a:p>
          <a:p>
            <a:pPr marL="609600" indent="-609600" algn="l">
              <a:lnSpc>
                <a:spcPct val="90000"/>
              </a:lnSpc>
              <a:buClr>
                <a:schemeClr val="bg1"/>
              </a:buClr>
              <a:buFontTx/>
              <a:buAutoNum type="arabicPeriod"/>
              <a:defRPr/>
            </a:pPr>
            <a:endParaRPr lang="en-US" sz="1800" dirty="0" smtClean="0">
              <a:solidFill>
                <a:schemeClr val="bg1"/>
              </a:solidFill>
            </a:endParaRPr>
          </a:p>
          <a:p>
            <a:pPr marL="609600" indent="-609600" algn="l">
              <a:lnSpc>
                <a:spcPct val="90000"/>
              </a:lnSpc>
              <a:buClr>
                <a:schemeClr val="bg1"/>
              </a:buClr>
              <a:buFontTx/>
              <a:buAutoNum type="arabicPeriod"/>
              <a:defRPr/>
            </a:pPr>
            <a:r>
              <a:rPr lang="en-US" sz="1800" dirty="0" smtClean="0">
                <a:solidFill>
                  <a:schemeClr val="bg1"/>
                </a:solidFill>
              </a:rPr>
              <a:t>RDE adapted software to Region 6’s unique needs and vision.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354623"/>
            <a:ext cx="7772400" cy="533400"/>
          </a:xfrm>
          <a:prstGeom prst="rect">
            <a:avLst/>
          </a:prstGeom>
          <a:ln w="6350" cap="rnd">
            <a:noFill/>
          </a:ln>
        </p:spPr>
        <p:txBody>
          <a:bodyPr anchor="b"/>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pPr>
              <a:defRPr/>
            </a:pPr>
            <a:r>
              <a:rPr sz="3600" i="1" smtClean="0">
                <a:solidFill>
                  <a:schemeClr val="bg1"/>
                </a:solidFill>
                <a:effectLst>
                  <a:outerShdw blurRad="38100" dist="38100" dir="2700000" algn="tl">
                    <a:srgbClr val="C0C0C0"/>
                  </a:outerShdw>
                </a:effectLst>
              </a:rPr>
              <a:t>Region 6 Process: </a:t>
            </a:r>
            <a:r>
              <a:rPr sz="3600" i="1" smtClean="0">
                <a:solidFill>
                  <a:srgbClr val="FFFF00"/>
                </a:solidFill>
                <a:effectLst>
                  <a:outerShdw blurRad="38100" dist="38100" dir="2700000" algn="tl">
                    <a:srgbClr val="C0C0C0"/>
                  </a:outerShdw>
                </a:effectLst>
              </a:rPr>
              <a:t>How we did it</a:t>
            </a:r>
            <a:endParaRPr sz="3600">
              <a:solidFill>
                <a:srgbClr val="FFFF00"/>
              </a:solidFill>
            </a:endParaRPr>
          </a:p>
        </p:txBody>
      </p:sp>
      <p:sp>
        <p:nvSpPr>
          <p:cNvPr id="8" name="Rectangle 3"/>
          <p:cNvSpPr txBox="1">
            <a:spLocks noChangeArrowheads="1"/>
          </p:cNvSpPr>
          <p:nvPr/>
        </p:nvSpPr>
        <p:spPr>
          <a:xfrm>
            <a:off x="381000" y="1152525"/>
            <a:ext cx="7543800" cy="5705475"/>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609600" indent="-609600" algn="l">
              <a:lnSpc>
                <a:spcPct val="90000"/>
              </a:lnSpc>
              <a:buClr>
                <a:schemeClr val="bg1"/>
              </a:buClr>
              <a:buFontTx/>
              <a:buAutoNum type="arabicPeriod" startAt="6"/>
              <a:defRPr/>
            </a:pPr>
            <a:r>
              <a:rPr lang="en-US" sz="2000" dirty="0" smtClean="0">
                <a:solidFill>
                  <a:schemeClr val="bg1"/>
                </a:solidFill>
              </a:rPr>
              <a:t>RDE walked us through the process – created our survey online, walked us through the recording process (for the audio feature of the survey).</a:t>
            </a:r>
          </a:p>
          <a:p>
            <a:pPr marL="609600" indent="-609600" algn="l">
              <a:lnSpc>
                <a:spcPct val="90000"/>
              </a:lnSpc>
              <a:buFontTx/>
              <a:buAutoNum type="arabicPeriod" startAt="6"/>
              <a:defRPr/>
            </a:pPr>
            <a:endParaRPr lang="en-US" sz="2000" dirty="0" smtClean="0">
              <a:solidFill>
                <a:schemeClr val="bg1"/>
              </a:solidFill>
            </a:endParaRPr>
          </a:p>
          <a:p>
            <a:pPr marL="609600" indent="-609600" algn="l">
              <a:lnSpc>
                <a:spcPct val="90000"/>
              </a:lnSpc>
              <a:buClr>
                <a:schemeClr val="bg1"/>
              </a:buClr>
              <a:buFontTx/>
              <a:buAutoNum type="arabicPeriod" startAt="6"/>
              <a:defRPr/>
            </a:pPr>
            <a:r>
              <a:rPr lang="en-US" sz="2000" dirty="0" smtClean="0">
                <a:solidFill>
                  <a:schemeClr val="bg1"/>
                </a:solidFill>
              </a:rPr>
              <a:t>RDE produced a pilot site for us to pilot with a focus group of consumers, the network, and staff.</a:t>
            </a:r>
          </a:p>
          <a:p>
            <a:pPr marL="609600" indent="-609600" algn="l">
              <a:lnSpc>
                <a:spcPct val="90000"/>
              </a:lnSpc>
              <a:buClr>
                <a:schemeClr val="bg1"/>
              </a:buClr>
              <a:buFontTx/>
              <a:buAutoNum type="arabicPeriod" startAt="6"/>
              <a:defRPr/>
            </a:pPr>
            <a:r>
              <a:rPr lang="en-US" sz="2000" dirty="0" smtClean="0">
                <a:solidFill>
                  <a:schemeClr val="bg1"/>
                </a:solidFill>
              </a:rPr>
              <a:t>Revisions were made to the system.</a:t>
            </a:r>
          </a:p>
          <a:p>
            <a:pPr marL="609600" indent="-609600" algn="l">
              <a:lnSpc>
                <a:spcPct val="90000"/>
              </a:lnSpc>
              <a:buClr>
                <a:schemeClr val="bg1"/>
              </a:buClr>
              <a:buFontTx/>
              <a:buAutoNum type="arabicPeriod" startAt="6"/>
              <a:defRPr/>
            </a:pPr>
            <a:r>
              <a:rPr lang="en-US" sz="2000" dirty="0" smtClean="0">
                <a:solidFill>
                  <a:schemeClr val="bg1"/>
                </a:solidFill>
              </a:rPr>
              <a:t>Coordinated with two regional individuals to record the questions/answers --- one recorded them in English, one in Spanish.</a:t>
            </a:r>
          </a:p>
          <a:p>
            <a:pPr marL="609600" indent="-609600" algn="l">
              <a:lnSpc>
                <a:spcPct val="90000"/>
              </a:lnSpc>
              <a:buClr>
                <a:schemeClr val="bg1"/>
              </a:buClr>
              <a:buFontTx/>
              <a:buAutoNum type="arabicPeriod" startAt="6"/>
              <a:defRPr/>
            </a:pPr>
            <a:endParaRPr lang="en-US" sz="2000" dirty="0" smtClean="0">
              <a:solidFill>
                <a:schemeClr val="bg1"/>
              </a:solidFill>
            </a:endParaRPr>
          </a:p>
          <a:p>
            <a:pPr marL="609600" indent="-609600" algn="l">
              <a:lnSpc>
                <a:spcPct val="90000"/>
              </a:lnSpc>
              <a:buClr>
                <a:schemeClr val="bg1"/>
              </a:buClr>
              <a:buFontTx/>
              <a:buAutoNum type="arabicPeriod" startAt="6"/>
              <a:defRPr/>
            </a:pPr>
            <a:r>
              <a:rPr lang="en-US" sz="2000" dirty="0" smtClean="0">
                <a:solidFill>
                  <a:schemeClr val="bg1"/>
                </a:solidFill>
              </a:rPr>
              <a:t>Added our own spin by recording “welcome videos” utilizing individuals known locally and trusted by anticipated survey participants.</a:t>
            </a:r>
          </a:p>
          <a:p>
            <a:pPr marL="609600" indent="-609600" algn="l">
              <a:lnSpc>
                <a:spcPct val="90000"/>
              </a:lnSpc>
              <a:buClr>
                <a:schemeClr val="bg1"/>
              </a:buClr>
              <a:buFontTx/>
              <a:buAutoNum type="arabicPeriod" startAt="6"/>
              <a:defRPr/>
            </a:pPr>
            <a:endParaRPr lang="en-US" sz="2000" dirty="0" smtClean="0">
              <a:solidFill>
                <a:schemeClr val="bg1"/>
              </a:solidFill>
            </a:endParaRPr>
          </a:p>
          <a:p>
            <a:pPr marL="609600" indent="-609600" algn="l">
              <a:lnSpc>
                <a:spcPct val="90000"/>
              </a:lnSpc>
              <a:buClr>
                <a:schemeClr val="bg1"/>
              </a:buClr>
              <a:buFontTx/>
              <a:buAutoNum type="arabicPeriod" startAt="6"/>
              <a:defRPr/>
            </a:pPr>
            <a:r>
              <a:rPr lang="en-US" sz="2000" dirty="0" smtClean="0">
                <a:solidFill>
                  <a:schemeClr val="bg1"/>
                </a:solidFill>
              </a:rPr>
              <a:t>System was launched smoothly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dissolv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1913"/>
            <a:ext cx="8229600" cy="1143001"/>
          </a:xfrm>
          <a:prstGeom prst="rect">
            <a:avLst/>
          </a:prstGeom>
          <a:ln w="6350" cap="rnd">
            <a:noFill/>
          </a:ln>
        </p:spPr>
        <p:txBody>
          <a:bodyPr anchor="b"/>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pPr>
              <a:defRPr/>
            </a:pPr>
            <a:r>
              <a:rPr sz="3600" b="1" smtClean="0">
                <a:solidFill>
                  <a:srgbClr val="FFFF00"/>
                </a:solidFill>
                <a:latin typeface="Times New Roman" pitchFamily="18" charset="0"/>
              </a:rPr>
              <a:t>Social Marketing</a:t>
            </a:r>
            <a:endParaRPr sz="3600" smtClean="0">
              <a:solidFill>
                <a:srgbClr val="FFFF00"/>
              </a:solidFill>
            </a:endParaRPr>
          </a:p>
        </p:txBody>
      </p:sp>
      <p:sp>
        <p:nvSpPr>
          <p:cNvPr id="8" name="Rectangle 3"/>
          <p:cNvSpPr txBox="1">
            <a:spLocks noChangeArrowheads="1"/>
          </p:cNvSpPr>
          <p:nvPr/>
        </p:nvSpPr>
        <p:spPr>
          <a:xfrm>
            <a:off x="381000" y="1152525"/>
            <a:ext cx="7543800" cy="5705475"/>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algn="l">
              <a:lnSpc>
                <a:spcPct val="90000"/>
              </a:lnSpc>
              <a:defRPr/>
            </a:pPr>
            <a:r>
              <a:rPr lang="en-US" sz="2000" dirty="0" smtClean="0">
                <a:solidFill>
                  <a:schemeClr val="bg1"/>
                </a:solidFill>
              </a:rPr>
              <a:t>Created Postcards on which clients could record their survey completion code, mail in, and then have their incentive mailed to them.</a:t>
            </a:r>
          </a:p>
          <a:p>
            <a:pPr algn="l">
              <a:lnSpc>
                <a:spcPct val="90000"/>
              </a:lnSpc>
              <a:defRPr/>
            </a:pPr>
            <a:endParaRPr lang="en-US" sz="2000" dirty="0">
              <a:solidFill>
                <a:schemeClr val="bg1"/>
              </a:solidFill>
            </a:endParaRPr>
          </a:p>
          <a:p>
            <a:pPr algn="l">
              <a:lnSpc>
                <a:spcPct val="90000"/>
              </a:lnSpc>
              <a:defRPr/>
            </a:pPr>
            <a:r>
              <a:rPr lang="en-US" sz="2000" dirty="0" smtClean="0">
                <a:solidFill>
                  <a:schemeClr val="bg1"/>
                </a:solidFill>
              </a:rPr>
              <a:t>Postcards were created in both English and Spanish</a:t>
            </a:r>
          </a:p>
          <a:p>
            <a:pPr algn="l">
              <a:lnSpc>
                <a:spcPct val="90000"/>
              </a:lnSpc>
              <a:defRPr/>
            </a:pPr>
            <a:endParaRPr lang="en-US" sz="2000" dirty="0">
              <a:solidFill>
                <a:schemeClr val="bg1"/>
              </a:solidFill>
            </a:endParaRPr>
          </a:p>
          <a:p>
            <a:pPr algn="l">
              <a:lnSpc>
                <a:spcPct val="90000"/>
              </a:lnSpc>
              <a:defRPr/>
            </a:pPr>
            <a:r>
              <a:rPr lang="en-US" sz="2000" dirty="0" smtClean="0">
                <a:solidFill>
                  <a:schemeClr val="bg1"/>
                </a:solidFill>
              </a:rPr>
              <a:t>Postcards were given to each network provider along with Raleigh Infectious Diseases, prevention and testing programs, Gay and Lesbian Center in Raleigh, Raleigh nightclubs/bars (to help us reach the “positively unaware”)</a:t>
            </a:r>
          </a:p>
          <a:p>
            <a:pPr marL="609600" indent="-609600" algn="l">
              <a:lnSpc>
                <a:spcPct val="90000"/>
              </a:lnSpc>
              <a:buFontTx/>
              <a:buAutoNum type="arabicPeriod" startAt="6"/>
              <a:defRPr/>
            </a:pPr>
            <a:endParaRPr lang="en-US"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354623"/>
            <a:ext cx="7772400" cy="533400"/>
          </a:xfrm>
          <a:prstGeom prst="rect">
            <a:avLst/>
          </a:prstGeom>
          <a:ln w="6350" cap="rnd">
            <a:noFill/>
          </a:ln>
        </p:spPr>
        <p:txBody>
          <a:bodyPr anchor="b"/>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pPr>
              <a:defRPr/>
            </a:pPr>
            <a:r>
              <a:rPr sz="3600" i="1" smtClean="0">
                <a:solidFill>
                  <a:srgbClr val="FFFF00"/>
                </a:solidFill>
                <a:effectLst>
                  <a:outerShdw blurRad="38100" dist="38100" dir="2700000" algn="tl">
                    <a:srgbClr val="C0C0C0"/>
                  </a:outerShdw>
                </a:effectLst>
              </a:rPr>
              <a:t>Results</a:t>
            </a:r>
            <a:endParaRPr sz="3600">
              <a:solidFill>
                <a:srgbClr val="FFFF00"/>
              </a:solidFill>
            </a:endParaRPr>
          </a:p>
        </p:txBody>
      </p:sp>
      <p:sp>
        <p:nvSpPr>
          <p:cNvPr id="4" name="Rectangle 3"/>
          <p:cNvSpPr txBox="1">
            <a:spLocks noChangeArrowheads="1"/>
          </p:cNvSpPr>
          <p:nvPr/>
        </p:nvSpPr>
        <p:spPr>
          <a:xfrm>
            <a:off x="381000" y="1152525"/>
            <a:ext cx="7543800" cy="5705475"/>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algn="l">
              <a:lnSpc>
                <a:spcPct val="90000"/>
              </a:lnSpc>
              <a:defRPr/>
            </a:pPr>
            <a:r>
              <a:rPr lang="en-US" sz="2000" dirty="0" smtClean="0">
                <a:solidFill>
                  <a:schemeClr val="bg1"/>
                </a:solidFill>
              </a:rPr>
              <a:t>We EXCEEDED our goal of 250 surveys (we topped 100 completed surveys within 1 month).  Our needs assessment document was based upon 397 completed surveys.</a:t>
            </a:r>
          </a:p>
          <a:p>
            <a:pPr algn="l">
              <a:lnSpc>
                <a:spcPct val="90000"/>
              </a:lnSpc>
              <a:defRPr/>
            </a:pPr>
            <a:endParaRPr lang="en-US" sz="2000" dirty="0">
              <a:solidFill>
                <a:schemeClr val="bg1"/>
              </a:solidFill>
            </a:endParaRPr>
          </a:p>
          <a:p>
            <a:pPr algn="l">
              <a:lnSpc>
                <a:spcPct val="90000"/>
              </a:lnSpc>
              <a:defRPr/>
            </a:pPr>
            <a:endParaRPr lang="en-US"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6988" y="557213"/>
            <a:ext cx="9144000" cy="1295400"/>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a:buFontTx/>
              <a:buNone/>
              <a:defRPr/>
            </a:pPr>
            <a:r>
              <a:rPr lang="en-US" sz="2800" b="1" dirty="0" smtClean="0">
                <a:solidFill>
                  <a:schemeClr val="bg1"/>
                </a:solidFill>
              </a:rPr>
              <a:t>Projected 1,000 Hours of Staff Time Saved</a:t>
            </a:r>
          </a:p>
          <a:p>
            <a:pPr>
              <a:buFontTx/>
              <a:buNone/>
              <a:defRPr/>
            </a:pPr>
            <a:endParaRPr lang="en-US" sz="2000" dirty="0" smtClean="0">
              <a:solidFill>
                <a:schemeClr val="bg1"/>
              </a:solidFill>
            </a:endParaRPr>
          </a:p>
          <a:p>
            <a:pPr>
              <a:buFont typeface="Arial" charset="0"/>
              <a:buChar char="–"/>
              <a:defRPr/>
            </a:pPr>
            <a:endParaRPr lang="en-US" sz="2800" dirty="0" smtClean="0">
              <a:solidFill>
                <a:schemeClr val="bg1"/>
              </a:solidFill>
            </a:endParaRPr>
          </a:p>
        </p:txBody>
      </p:sp>
      <p:pic>
        <p:nvPicPr>
          <p:cNvPr id="93187" name="Picture 2" descr="E:\Presentations\PicsForPresentations\56a8602582b4bc960c86dfc3e644703a.jpg"/>
          <p:cNvPicPr>
            <a:picLocks noChangeAspect="1" noChangeArrowheads="1"/>
          </p:cNvPicPr>
          <p:nvPr/>
        </p:nvPicPr>
        <p:blipFill>
          <a:blip r:embed="rId2">
            <a:extLst>
              <a:ext uri="{28A0092B-C50C-407E-A947-70E740481C1C}">
                <a14:useLocalDpi xmlns:a14="http://schemas.microsoft.com/office/drawing/2010/main" val="0"/>
              </a:ext>
            </a:extLst>
          </a:blip>
          <a:srcRect t="17534" r="8218" b="5315"/>
          <a:stretch>
            <a:fillRect/>
          </a:stretch>
        </p:blipFill>
        <p:spPr bwMode="auto">
          <a:xfrm>
            <a:off x="914400" y="1371600"/>
            <a:ext cx="6845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Results/Myths dispelled</a:t>
            </a:r>
            <a:endParaRPr lang="en-US" sz="3600" dirty="0">
              <a:solidFill>
                <a:srgbClr val="FFFF00"/>
              </a:solidFill>
            </a:endParaRPr>
          </a:p>
        </p:txBody>
      </p:sp>
      <p:sp>
        <p:nvSpPr>
          <p:cNvPr id="6" name="Rectangle 5"/>
          <p:cNvSpPr/>
          <p:nvPr/>
        </p:nvSpPr>
        <p:spPr>
          <a:xfrm>
            <a:off x="636588" y="1447800"/>
            <a:ext cx="7288212" cy="4330700"/>
          </a:xfrm>
          <a:prstGeom prst="rect">
            <a:avLst/>
          </a:prstGeom>
        </p:spPr>
        <p:txBody>
          <a:bodyPr>
            <a:spAutoFit/>
          </a:bodyPr>
          <a:lstStyle/>
          <a:p>
            <a:pPr marL="609600" indent="-609600">
              <a:lnSpc>
                <a:spcPct val="90000"/>
              </a:lnSpc>
              <a:buFontTx/>
              <a:buAutoNum type="arabicPeriod"/>
              <a:defRPr/>
            </a:pPr>
            <a:r>
              <a:rPr lang="en-US" u="sng" dirty="0">
                <a:solidFill>
                  <a:schemeClr val="bg1"/>
                </a:solidFill>
              </a:rPr>
              <a:t>Clients do not have access to the internet/computers</a:t>
            </a:r>
          </a:p>
          <a:p>
            <a:pPr marL="609600" indent="-609600">
              <a:lnSpc>
                <a:spcPct val="90000"/>
              </a:lnSpc>
              <a:buFontTx/>
              <a:buAutoNum type="arabicPeriod"/>
              <a:defRPr/>
            </a:pPr>
            <a:endParaRPr lang="en-US" dirty="0"/>
          </a:p>
          <a:p>
            <a:pPr lvl="1">
              <a:lnSpc>
                <a:spcPct val="90000"/>
              </a:lnSpc>
              <a:defRPr/>
            </a:pPr>
            <a:r>
              <a:rPr lang="en-US" dirty="0">
                <a:solidFill>
                  <a:srgbClr val="FFFF00"/>
                </a:solidFill>
              </a:rPr>
              <a:t>	Nearly 400 clients completed the survey… 180% more 	than our goal!!!!</a:t>
            </a:r>
          </a:p>
          <a:p>
            <a:pPr lvl="1">
              <a:lnSpc>
                <a:spcPct val="90000"/>
              </a:lnSpc>
              <a:defRPr/>
            </a:pPr>
            <a:endParaRPr lang="en-US" dirty="0">
              <a:solidFill>
                <a:schemeClr val="bg1"/>
              </a:solidFill>
            </a:endParaRPr>
          </a:p>
          <a:p>
            <a:pPr marL="609600" indent="-609600">
              <a:lnSpc>
                <a:spcPct val="90000"/>
              </a:lnSpc>
              <a:buFontTx/>
              <a:buAutoNum type="arabicPeriod"/>
              <a:defRPr/>
            </a:pPr>
            <a:r>
              <a:rPr lang="en-US" dirty="0">
                <a:solidFill>
                  <a:schemeClr val="bg1"/>
                </a:solidFill>
              </a:rPr>
              <a:t>Older clients do not understand how to use computers</a:t>
            </a:r>
          </a:p>
          <a:p>
            <a:pPr marL="1066800" lvl="1" indent="-609600">
              <a:lnSpc>
                <a:spcPct val="90000"/>
              </a:lnSpc>
              <a:buFontTx/>
              <a:buAutoNum type="arabicPeriod"/>
              <a:defRPr/>
            </a:pPr>
            <a:endParaRPr lang="en-US" dirty="0"/>
          </a:p>
          <a:p>
            <a:pPr lvl="1">
              <a:lnSpc>
                <a:spcPct val="90000"/>
              </a:lnSpc>
              <a:defRPr/>
            </a:pPr>
            <a:r>
              <a:rPr lang="en-US" dirty="0">
                <a:solidFill>
                  <a:srgbClr val="FFFF00"/>
                </a:solidFill>
              </a:rPr>
              <a:t>	68.7% of those completing the survey were 40 and older.  	36.7% were 50 and older.  The oldest was over 80.</a:t>
            </a:r>
          </a:p>
          <a:p>
            <a:pPr lvl="1">
              <a:lnSpc>
                <a:spcPct val="90000"/>
              </a:lnSpc>
              <a:defRPr/>
            </a:pPr>
            <a:endParaRPr lang="en-US" dirty="0"/>
          </a:p>
          <a:p>
            <a:pPr marL="609600" indent="-609600">
              <a:lnSpc>
                <a:spcPct val="90000"/>
              </a:lnSpc>
              <a:buFontTx/>
              <a:buAutoNum type="arabicPeriod"/>
              <a:defRPr/>
            </a:pPr>
            <a:r>
              <a:rPr lang="en-US" dirty="0">
                <a:solidFill>
                  <a:schemeClr val="bg1"/>
                </a:solidFill>
              </a:rPr>
              <a:t>Clients have low literacy rates and will not be able to read/take an online survey without someone to assist them – where is the savings in staff time?</a:t>
            </a:r>
          </a:p>
          <a:p>
            <a:pPr marL="609600" indent="-609600">
              <a:lnSpc>
                <a:spcPct val="90000"/>
              </a:lnSpc>
              <a:buFontTx/>
              <a:buAutoNum type="arabicPeriod"/>
              <a:defRPr/>
            </a:pPr>
            <a:endParaRPr lang="en-US" dirty="0"/>
          </a:p>
          <a:p>
            <a:pPr lvl="1">
              <a:lnSpc>
                <a:spcPct val="90000"/>
              </a:lnSpc>
              <a:defRPr/>
            </a:pPr>
            <a:r>
              <a:rPr lang="en-US" dirty="0">
                <a:solidFill>
                  <a:srgbClr val="FFFF00"/>
                </a:solidFill>
              </a:rPr>
              <a:t>	System read aloud to the clients.  Limited need for 	assistance.  Savings in staff time ABUNDANT!  </a:t>
            </a:r>
          </a:p>
          <a:p>
            <a:pPr marL="1066800" lvl="1" indent="-609600">
              <a:lnSpc>
                <a:spcPct val="90000"/>
              </a:lnSpc>
              <a:buFontTx/>
              <a:buAutoNum type="arabicPeriod"/>
              <a:defRPr/>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Results/Myths dispelled</a:t>
            </a:r>
            <a:endParaRPr lang="en-US" sz="3600" dirty="0">
              <a:solidFill>
                <a:srgbClr val="FFFF00"/>
              </a:solidFill>
            </a:endParaRPr>
          </a:p>
        </p:txBody>
      </p:sp>
      <p:sp>
        <p:nvSpPr>
          <p:cNvPr id="6" name="Rectangle 5"/>
          <p:cNvSpPr/>
          <p:nvPr/>
        </p:nvSpPr>
        <p:spPr>
          <a:xfrm>
            <a:off x="636588" y="1143000"/>
            <a:ext cx="7364412" cy="5826125"/>
          </a:xfrm>
          <a:prstGeom prst="rect">
            <a:avLst/>
          </a:prstGeom>
        </p:spPr>
        <p:txBody>
          <a:bodyPr>
            <a:spAutoFit/>
          </a:bodyPr>
          <a:lstStyle/>
          <a:p>
            <a:pPr marL="342900" indent="-342900">
              <a:lnSpc>
                <a:spcPct val="90000"/>
              </a:lnSpc>
              <a:buFontTx/>
              <a:buAutoNum type="arabicPeriod" startAt="4"/>
              <a:defRPr/>
            </a:pPr>
            <a:r>
              <a:rPr lang="en-US" dirty="0">
                <a:solidFill>
                  <a:schemeClr val="bg1"/>
                </a:solidFill>
              </a:rPr>
              <a:t>Any online system will still need to be bi-lingual and 	interpret Spanish language results.</a:t>
            </a:r>
          </a:p>
          <a:p>
            <a:pPr marL="342900" indent="-342900">
              <a:lnSpc>
                <a:spcPct val="90000"/>
              </a:lnSpc>
              <a:buFontTx/>
              <a:buAutoNum type="arabicPeriod" startAt="4"/>
              <a:defRPr/>
            </a:pPr>
            <a:endParaRPr lang="en-US" dirty="0"/>
          </a:p>
          <a:p>
            <a:pPr>
              <a:lnSpc>
                <a:spcPct val="90000"/>
              </a:lnSpc>
              <a:defRPr/>
            </a:pPr>
            <a:r>
              <a:rPr lang="en-US" dirty="0"/>
              <a:t>	</a:t>
            </a:r>
            <a:r>
              <a:rPr lang="en-US" dirty="0">
                <a:solidFill>
                  <a:srgbClr val="FFFF00"/>
                </a:solidFill>
              </a:rPr>
              <a:t>The questions and answers appear and are read in both 	Spanish and English languages.</a:t>
            </a:r>
          </a:p>
          <a:p>
            <a:pPr>
              <a:lnSpc>
                <a:spcPct val="90000"/>
              </a:lnSpc>
              <a:defRPr/>
            </a:pPr>
            <a:endParaRPr lang="en-US" dirty="0">
              <a:solidFill>
                <a:schemeClr val="bg1"/>
              </a:solidFill>
            </a:endParaRPr>
          </a:p>
          <a:p>
            <a:pPr marL="342900" indent="-342900">
              <a:lnSpc>
                <a:spcPct val="90000"/>
              </a:lnSpc>
              <a:buFontTx/>
              <a:buAutoNum type="arabicPeriod" startAt="4"/>
              <a:defRPr/>
            </a:pPr>
            <a:r>
              <a:rPr lang="en-US" dirty="0">
                <a:solidFill>
                  <a:schemeClr val="bg1"/>
                </a:solidFill>
              </a:rPr>
              <a:t>Clients will not trust the program</a:t>
            </a:r>
          </a:p>
          <a:p>
            <a:pPr marL="342900" indent="-342900">
              <a:lnSpc>
                <a:spcPct val="90000"/>
              </a:lnSpc>
              <a:buFontTx/>
              <a:buAutoNum type="arabicPeriod" startAt="4"/>
              <a:defRPr/>
            </a:pPr>
            <a:endParaRPr lang="en-US" dirty="0"/>
          </a:p>
          <a:p>
            <a:pPr lvl="1">
              <a:lnSpc>
                <a:spcPct val="90000"/>
              </a:lnSpc>
              <a:defRPr/>
            </a:pPr>
            <a:r>
              <a:rPr lang="en-US" dirty="0">
                <a:solidFill>
                  <a:srgbClr val="FFFF00"/>
                </a:solidFill>
              </a:rPr>
              <a:t>	No reported client fears.  More than 450 have completed 	the survey to date.</a:t>
            </a:r>
            <a:endParaRPr lang="en-US" dirty="0"/>
          </a:p>
          <a:p>
            <a:pPr lvl="1">
              <a:lnSpc>
                <a:spcPct val="90000"/>
              </a:lnSpc>
              <a:defRPr/>
            </a:pPr>
            <a:endParaRPr lang="en-US" dirty="0">
              <a:solidFill>
                <a:schemeClr val="bg1"/>
              </a:solidFill>
            </a:endParaRPr>
          </a:p>
          <a:p>
            <a:pPr marL="342900" indent="-342900">
              <a:lnSpc>
                <a:spcPct val="90000"/>
              </a:lnSpc>
              <a:buFontTx/>
              <a:buAutoNum type="arabicPeriod" startAt="4"/>
              <a:defRPr/>
            </a:pPr>
            <a:r>
              <a:rPr lang="en-US" dirty="0">
                <a:solidFill>
                  <a:schemeClr val="bg1"/>
                </a:solidFill>
              </a:rPr>
              <a:t>The survey is too long – clients will not complete it.</a:t>
            </a:r>
          </a:p>
          <a:p>
            <a:pPr marL="342900" indent="-342900">
              <a:lnSpc>
                <a:spcPct val="90000"/>
              </a:lnSpc>
              <a:buFontTx/>
              <a:buAutoNum type="arabicPeriod" startAt="4"/>
              <a:defRPr/>
            </a:pPr>
            <a:endParaRPr lang="en-US" dirty="0"/>
          </a:p>
          <a:p>
            <a:pPr marL="914400" lvl="1" indent="-457200">
              <a:lnSpc>
                <a:spcPct val="90000"/>
              </a:lnSpc>
              <a:defRPr/>
            </a:pPr>
            <a:r>
              <a:rPr lang="en-US" dirty="0">
                <a:solidFill>
                  <a:srgbClr val="FFFF00"/>
                </a:solidFill>
              </a:rPr>
              <a:t>	82.1% of those beginning the survey completed the </a:t>
            </a:r>
            <a:r>
              <a:rPr lang="en-US" dirty="0" smtClean="0">
                <a:solidFill>
                  <a:srgbClr val="FFFF00"/>
                </a:solidFill>
              </a:rPr>
              <a:t>survey</a:t>
            </a:r>
            <a:r>
              <a:rPr lang="en-US" dirty="0">
                <a:solidFill>
                  <a:srgbClr val="FFFF00"/>
                </a:solidFill>
              </a:rPr>
              <a:t>.  The median time necessary to complete the </a:t>
            </a:r>
            <a:r>
              <a:rPr lang="en-US" dirty="0" smtClean="0">
                <a:solidFill>
                  <a:srgbClr val="FFFF00"/>
                </a:solidFill>
              </a:rPr>
              <a:t>survey </a:t>
            </a:r>
            <a:r>
              <a:rPr lang="en-US" dirty="0">
                <a:solidFill>
                  <a:srgbClr val="FFFF00"/>
                </a:solidFill>
              </a:rPr>
              <a:t>is 21 minutes…. About 7-9 minutes longer than it </a:t>
            </a:r>
            <a:r>
              <a:rPr lang="en-US" dirty="0" smtClean="0">
                <a:solidFill>
                  <a:srgbClr val="FFFF00"/>
                </a:solidFill>
              </a:rPr>
              <a:t>averaged </a:t>
            </a:r>
            <a:r>
              <a:rPr lang="en-US" dirty="0">
                <a:solidFill>
                  <a:srgbClr val="FFFF00"/>
                </a:solidFill>
              </a:rPr>
              <a:t>a focus group to take the 21 question paper </a:t>
            </a:r>
            <a:r>
              <a:rPr lang="en-US" dirty="0" smtClean="0">
                <a:solidFill>
                  <a:srgbClr val="FFFF00"/>
                </a:solidFill>
              </a:rPr>
              <a:t>survey</a:t>
            </a:r>
            <a:r>
              <a:rPr lang="en-US" dirty="0">
                <a:solidFill>
                  <a:srgbClr val="FFFF00"/>
                </a:solidFill>
              </a:rPr>
              <a:t>.</a:t>
            </a:r>
          </a:p>
          <a:p>
            <a:pPr marL="342900" indent="-342900">
              <a:lnSpc>
                <a:spcPct val="90000"/>
              </a:lnSpc>
              <a:buFontTx/>
              <a:buAutoNum type="arabicPeriod" startAt="4"/>
              <a:defRPr/>
            </a:pPr>
            <a:endParaRPr lang="en-US" dirty="0"/>
          </a:p>
          <a:p>
            <a:pPr marL="342900" indent="-342900">
              <a:lnSpc>
                <a:spcPct val="90000"/>
              </a:lnSpc>
              <a:buFontTx/>
              <a:buAutoNum type="arabicPeriod" startAt="4"/>
              <a:defRPr/>
            </a:pPr>
            <a:r>
              <a:rPr lang="en-US" dirty="0">
                <a:solidFill>
                  <a:schemeClr val="bg1"/>
                </a:solidFill>
              </a:rPr>
              <a:t>Installing computer software is going to be a problem.</a:t>
            </a:r>
          </a:p>
          <a:p>
            <a:pPr marL="342900" indent="-342900">
              <a:lnSpc>
                <a:spcPct val="90000"/>
              </a:lnSpc>
              <a:buFontTx/>
              <a:buAutoNum type="arabicPeriod" startAt="4"/>
              <a:defRPr/>
            </a:pPr>
            <a:endParaRPr lang="en-US" dirty="0"/>
          </a:p>
          <a:p>
            <a:pPr marL="457200" lvl="2">
              <a:lnSpc>
                <a:spcPct val="90000"/>
              </a:lnSpc>
              <a:defRPr/>
            </a:pPr>
            <a:r>
              <a:rPr lang="en-US" dirty="0">
                <a:solidFill>
                  <a:srgbClr val="FFFF00"/>
                </a:solidFill>
              </a:rPr>
              <a:t>	Web-based system.  Nothing to install.</a:t>
            </a:r>
          </a:p>
          <a:p>
            <a:pPr marL="342900" indent="-342900">
              <a:lnSpc>
                <a:spcPct val="90000"/>
              </a:lnSpc>
              <a:buFontTx/>
              <a:buAutoNum type="arabicPeriod" startAt="4"/>
              <a:defRPr/>
            </a:pPr>
            <a:endParaRPr lang="en-US" dirty="0"/>
          </a:p>
          <a:p>
            <a:pPr marL="609600" indent="-609600">
              <a:lnSpc>
                <a:spcPct val="90000"/>
              </a:lnSpc>
              <a:buFontTx/>
              <a:buAutoNum type="arabicPeriod"/>
              <a:defRPr/>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Results/Myths dispelled</a:t>
            </a:r>
            <a:endParaRPr lang="en-US" sz="3600" dirty="0">
              <a:solidFill>
                <a:srgbClr val="FFFF00"/>
              </a:solidFill>
            </a:endParaRPr>
          </a:p>
        </p:txBody>
      </p:sp>
      <p:sp>
        <p:nvSpPr>
          <p:cNvPr id="6" name="Rectangle 5"/>
          <p:cNvSpPr/>
          <p:nvPr/>
        </p:nvSpPr>
        <p:spPr>
          <a:xfrm>
            <a:off x="636588" y="1447800"/>
            <a:ext cx="6754812" cy="2085975"/>
          </a:xfrm>
          <a:prstGeom prst="rect">
            <a:avLst/>
          </a:prstGeom>
        </p:spPr>
        <p:txBody>
          <a:bodyPr>
            <a:spAutoFit/>
          </a:bodyPr>
          <a:lstStyle/>
          <a:p>
            <a:pPr marL="342900" indent="-342900">
              <a:lnSpc>
                <a:spcPct val="90000"/>
              </a:lnSpc>
              <a:buFont typeface="+mj-lt"/>
              <a:buAutoNum type="arabicPeriod" startAt="7"/>
              <a:defRPr/>
            </a:pPr>
            <a:r>
              <a:rPr lang="en-US" dirty="0">
                <a:solidFill>
                  <a:schemeClr val="bg1"/>
                </a:solidFill>
              </a:rPr>
              <a:t>Clients will not complete the survey without an incentive.</a:t>
            </a:r>
          </a:p>
          <a:p>
            <a:pPr>
              <a:lnSpc>
                <a:spcPct val="90000"/>
              </a:lnSpc>
              <a:defRPr/>
            </a:pPr>
            <a:endParaRPr lang="en-US" dirty="0"/>
          </a:p>
          <a:p>
            <a:pPr>
              <a:lnSpc>
                <a:spcPct val="90000"/>
              </a:lnSpc>
              <a:defRPr/>
            </a:pPr>
            <a:r>
              <a:rPr lang="en-US" dirty="0"/>
              <a:t>	</a:t>
            </a:r>
            <a:r>
              <a:rPr lang="en-US" dirty="0">
                <a:solidFill>
                  <a:srgbClr val="FFFF00"/>
                </a:solidFill>
              </a:rPr>
              <a:t>&gt; 11% of those completing the survey declined their 	incentive – totaling $520 – which was extended to other 	survey participants.</a:t>
            </a:r>
          </a:p>
          <a:p>
            <a:pPr>
              <a:lnSpc>
                <a:spcPct val="90000"/>
              </a:lnSpc>
              <a:defRPr/>
            </a:pPr>
            <a:endParaRPr lang="en-US" dirty="0"/>
          </a:p>
          <a:p>
            <a:pPr marL="342900" indent="-342900">
              <a:lnSpc>
                <a:spcPct val="90000"/>
              </a:lnSpc>
              <a:buFontTx/>
              <a:buAutoNum type="arabicPeriod" startAt="4"/>
              <a:defRPr/>
            </a:pPr>
            <a:endParaRPr lang="en-US" dirty="0"/>
          </a:p>
          <a:p>
            <a:pPr marL="609600" indent="-609600">
              <a:lnSpc>
                <a:spcPct val="90000"/>
              </a:lnSpc>
              <a:buFontTx/>
              <a:buAutoNum type="arabicPeriod"/>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200" dirty="0" smtClean="0">
                <a:solidFill>
                  <a:srgbClr val="FFFF00"/>
                </a:solidFill>
              </a:rPr>
              <a:t>How Do We Achieve the NHAS?</a:t>
            </a:r>
          </a:p>
        </p:txBody>
      </p:sp>
      <p:sp>
        <p:nvSpPr>
          <p:cNvPr id="12291" name="Content Placeholder 2"/>
          <p:cNvSpPr>
            <a:spLocks noGrp="1"/>
          </p:cNvSpPr>
          <p:nvPr>
            <p:ph idx="1"/>
          </p:nvPr>
        </p:nvSpPr>
        <p:spPr/>
        <p:txBody>
          <a:bodyPr/>
          <a:lstStyle/>
          <a:p>
            <a:r>
              <a:rPr lang="en-US" dirty="0" smtClean="0">
                <a:solidFill>
                  <a:schemeClr val="bg1"/>
                </a:solidFill>
              </a:rPr>
              <a:t>Through our programs and services:</a:t>
            </a:r>
          </a:p>
          <a:p>
            <a:pPr lvl="1"/>
            <a:r>
              <a:rPr lang="en-US" sz="2600" dirty="0" smtClean="0">
                <a:solidFill>
                  <a:schemeClr val="bg1"/>
                </a:solidFill>
              </a:rPr>
              <a:t>Outreach to find HIV positive individuals who are “unaware” of their HIV status and persons who are HIV positive “aware but not in care”</a:t>
            </a:r>
          </a:p>
          <a:p>
            <a:pPr lvl="1"/>
            <a:r>
              <a:rPr lang="en-US" sz="2600" dirty="0" smtClean="0">
                <a:solidFill>
                  <a:schemeClr val="bg1"/>
                </a:solidFill>
              </a:rPr>
              <a:t>HIV counseling and testing </a:t>
            </a:r>
          </a:p>
          <a:p>
            <a:pPr lvl="1"/>
            <a:r>
              <a:rPr lang="en-US" sz="2600" dirty="0" smtClean="0">
                <a:solidFill>
                  <a:schemeClr val="bg1"/>
                </a:solidFill>
              </a:rPr>
              <a:t>Linkage to care programs (e.g., ARTAS)</a:t>
            </a:r>
          </a:p>
          <a:p>
            <a:pPr lvl="1"/>
            <a:r>
              <a:rPr lang="en-US" sz="2600" dirty="0" smtClean="0">
                <a:solidFill>
                  <a:schemeClr val="bg1"/>
                </a:solidFill>
              </a:rPr>
              <a:t>HIV care services (e.g., medical, mental health, substance abuse, transportation, etc.)</a:t>
            </a:r>
          </a:p>
          <a:p>
            <a:pPr lvl="1"/>
            <a:r>
              <a:rPr lang="en-US" sz="2600" dirty="0" smtClean="0">
                <a:solidFill>
                  <a:schemeClr val="bg1"/>
                </a:solidFill>
              </a:rPr>
              <a:t>Treatment adherence and retention programs</a:t>
            </a:r>
          </a:p>
          <a:p>
            <a:pPr lvl="1"/>
            <a:endParaRPr lang="en-US" dirty="0" smtClean="0">
              <a:solidFill>
                <a:schemeClr val="bg1"/>
              </a:solidFill>
            </a:endParaRPr>
          </a:p>
          <a:p>
            <a:pPr lvl="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Results/Actual Data That We Can Use!!!</a:t>
            </a:r>
            <a:endParaRPr lang="en-US" sz="3600" dirty="0">
              <a:solidFill>
                <a:srgbClr val="FFFF00"/>
              </a:solidFill>
            </a:endParaRPr>
          </a:p>
        </p:txBody>
      </p:sp>
      <p:sp>
        <p:nvSpPr>
          <p:cNvPr id="6" name="Rectangle 5"/>
          <p:cNvSpPr/>
          <p:nvPr/>
        </p:nvSpPr>
        <p:spPr>
          <a:xfrm>
            <a:off x="636588" y="1447800"/>
            <a:ext cx="7821612" cy="5078413"/>
          </a:xfrm>
          <a:prstGeom prst="rect">
            <a:avLst/>
          </a:prstGeom>
        </p:spPr>
        <p:txBody>
          <a:bodyPr>
            <a:spAutoFit/>
          </a:bodyPr>
          <a:lstStyle/>
          <a:p>
            <a:pPr>
              <a:lnSpc>
                <a:spcPct val="90000"/>
              </a:lnSpc>
              <a:defRPr/>
            </a:pPr>
            <a:r>
              <a:rPr lang="en-US" dirty="0">
                <a:solidFill>
                  <a:schemeClr val="bg1"/>
                </a:solidFill>
              </a:rPr>
              <a:t>Information is no longer anecdotal.  Many of our beliefs were upheld while many were surprising.</a:t>
            </a:r>
          </a:p>
          <a:p>
            <a:pPr>
              <a:lnSpc>
                <a:spcPct val="90000"/>
              </a:lnSpc>
              <a:defRPr/>
            </a:pPr>
            <a:endParaRPr lang="en-US" dirty="0">
              <a:solidFill>
                <a:srgbClr val="FFFF00"/>
              </a:solidFill>
            </a:endParaRPr>
          </a:p>
          <a:p>
            <a:pPr>
              <a:lnSpc>
                <a:spcPct val="90000"/>
              </a:lnSpc>
              <a:defRPr/>
            </a:pPr>
            <a:r>
              <a:rPr lang="en-US" dirty="0">
                <a:solidFill>
                  <a:srgbClr val="FFFF00"/>
                </a:solidFill>
              </a:rPr>
              <a:t>Example:		</a:t>
            </a:r>
            <a:r>
              <a:rPr lang="en-US" dirty="0" err="1">
                <a:solidFill>
                  <a:srgbClr val="FFFF00"/>
                </a:solidFill>
              </a:rPr>
              <a:t>Transporation</a:t>
            </a:r>
            <a:endParaRPr lang="en-US" dirty="0">
              <a:solidFill>
                <a:srgbClr val="FFFF00"/>
              </a:solidFill>
            </a:endParaRPr>
          </a:p>
          <a:p>
            <a:pPr>
              <a:lnSpc>
                <a:spcPct val="90000"/>
              </a:lnSpc>
              <a:defRPr/>
            </a:pPr>
            <a:endParaRPr lang="en-US" dirty="0">
              <a:solidFill>
                <a:schemeClr val="bg1"/>
              </a:solidFill>
            </a:endParaRPr>
          </a:p>
          <a:p>
            <a:pPr marL="342900" indent="-342900">
              <a:lnSpc>
                <a:spcPct val="90000"/>
              </a:lnSpc>
              <a:buFontTx/>
              <a:buAutoNum type="arabicPeriod" startAt="4"/>
              <a:defRPr/>
            </a:pPr>
            <a:endParaRPr lang="en-US" dirty="0">
              <a:solidFill>
                <a:schemeClr val="bg1"/>
              </a:solidFill>
            </a:endParaRPr>
          </a:p>
          <a:p>
            <a:pPr marL="609600" indent="-609600">
              <a:lnSpc>
                <a:spcPct val="90000"/>
              </a:lnSpc>
              <a:buFontTx/>
              <a:buAutoNum type="arabicPeriod"/>
              <a:defRPr/>
            </a:pPr>
            <a:r>
              <a:rPr lang="en-US" dirty="0">
                <a:solidFill>
                  <a:schemeClr val="bg1"/>
                </a:solidFill>
              </a:rPr>
              <a:t>Belief: Clients need transportation services especially in the rural areas.</a:t>
            </a:r>
          </a:p>
          <a:p>
            <a:pPr marL="609600" indent="-609600">
              <a:lnSpc>
                <a:spcPct val="90000"/>
              </a:lnSpc>
              <a:buFontTx/>
              <a:buAutoNum type="arabicPeriod"/>
              <a:defRPr/>
            </a:pPr>
            <a:endParaRPr lang="en-US" dirty="0">
              <a:solidFill>
                <a:schemeClr val="bg1"/>
              </a:solidFill>
            </a:endParaRPr>
          </a:p>
          <a:p>
            <a:pPr marL="609600" indent="-609600">
              <a:lnSpc>
                <a:spcPct val="90000"/>
              </a:lnSpc>
              <a:buFontTx/>
              <a:buAutoNum type="arabicPeriod"/>
              <a:defRPr/>
            </a:pPr>
            <a:r>
              <a:rPr lang="en-US" dirty="0">
                <a:solidFill>
                  <a:schemeClr val="bg1"/>
                </a:solidFill>
              </a:rPr>
              <a:t>Results (confirmation): Clients indeed identified Transportation as the 8</a:t>
            </a:r>
            <a:r>
              <a:rPr lang="en-US" baseline="30000" dirty="0">
                <a:solidFill>
                  <a:schemeClr val="bg1"/>
                </a:solidFill>
              </a:rPr>
              <a:t>th</a:t>
            </a:r>
            <a:r>
              <a:rPr lang="en-US" dirty="0">
                <a:solidFill>
                  <a:schemeClr val="bg1"/>
                </a:solidFill>
              </a:rPr>
              <a:t> most important service in the treatment of HIV (31.71%).  Within rural counties, the farther away clients were from a clinic, the greater the concentration of those indicating that transportation was important.</a:t>
            </a:r>
          </a:p>
          <a:p>
            <a:pPr marL="609600" indent="-609600">
              <a:lnSpc>
                <a:spcPct val="90000"/>
              </a:lnSpc>
              <a:buFontTx/>
              <a:buAutoNum type="arabicPeriod"/>
              <a:defRPr/>
            </a:pPr>
            <a:endParaRPr lang="en-US" dirty="0">
              <a:solidFill>
                <a:schemeClr val="bg1"/>
              </a:solidFill>
            </a:endParaRPr>
          </a:p>
          <a:p>
            <a:pPr marL="609600" indent="-609600">
              <a:lnSpc>
                <a:spcPct val="90000"/>
              </a:lnSpc>
              <a:buFontTx/>
              <a:buAutoNum type="arabicPeriod"/>
              <a:defRPr/>
            </a:pPr>
            <a:r>
              <a:rPr lang="en-US" dirty="0">
                <a:solidFill>
                  <a:schemeClr val="bg1"/>
                </a:solidFill>
              </a:rPr>
              <a:t>Results (surprising): While rural residents showed a greater need for transportation the farther they lived from an HIV clinic, urban residents were much more likely to identify the service as important.  Urban residents under the age of 24 were the most likely to state that the service was needed/important.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solidFill>
                  <a:srgbClr val="FFFF00"/>
                </a:solidFill>
              </a:rPr>
              <a:t>Success Stories</a:t>
            </a:r>
          </a:p>
        </p:txBody>
      </p:sp>
      <p:sp>
        <p:nvSpPr>
          <p:cNvPr id="39939" name="Rectangle 3"/>
          <p:cNvSpPr>
            <a:spLocks noGrp="1" noChangeArrowheads="1"/>
          </p:cNvSpPr>
          <p:nvPr>
            <p:ph type="body" idx="1"/>
          </p:nvPr>
        </p:nvSpPr>
        <p:spPr>
          <a:xfrm>
            <a:off x="457200" y="1600200"/>
            <a:ext cx="8229600" cy="5257800"/>
          </a:xfrm>
        </p:spPr>
        <p:txBody>
          <a:bodyPr/>
          <a:lstStyle/>
          <a:p>
            <a:r>
              <a:rPr lang="en-US" sz="2800" b="1" dirty="0" smtClean="0">
                <a:solidFill>
                  <a:schemeClr val="bg1"/>
                </a:solidFill>
              </a:rPr>
              <a:t>Improved Prioritization and Allocations processes</a:t>
            </a:r>
          </a:p>
          <a:p>
            <a:pPr>
              <a:buFont typeface="Arial" charset="0"/>
              <a:buChar char="–"/>
            </a:pPr>
            <a:r>
              <a:rPr lang="en-US" sz="2800" dirty="0" smtClean="0">
                <a:solidFill>
                  <a:schemeClr val="bg1"/>
                </a:solidFill>
              </a:rPr>
              <a:t>Ability to track demographic goals to ensure a reflective sample</a:t>
            </a:r>
          </a:p>
          <a:p>
            <a:pPr>
              <a:buFont typeface="Arial" charset="0"/>
              <a:buChar char="–"/>
            </a:pPr>
            <a:r>
              <a:rPr lang="en-US" sz="2800" dirty="0" smtClean="0">
                <a:solidFill>
                  <a:schemeClr val="bg1"/>
                </a:solidFill>
              </a:rPr>
              <a:t>Ability to access and use portions of the data as needed in “real time” for multiple purposes (grant applications, training, Service Area Reviews</a:t>
            </a:r>
          </a:p>
          <a:p>
            <a:pPr>
              <a:buFont typeface="Arial" charset="0"/>
              <a:buChar char="–"/>
            </a:pPr>
            <a:r>
              <a:rPr lang="en-US" sz="2800" dirty="0" smtClean="0">
                <a:solidFill>
                  <a:schemeClr val="bg1"/>
                </a:solidFill>
              </a:rPr>
              <a:t>Able to pull up graphs interactively during meetings (committee meetings, Council meetings, etc.)</a:t>
            </a:r>
          </a:p>
          <a:p>
            <a:pPr>
              <a:buFont typeface="Arial" charset="0"/>
              <a:buChar char="–"/>
            </a:pPr>
            <a:endParaRPr lang="en-US" sz="2800" dirty="0" smtClean="0">
              <a:solidFill>
                <a:schemeClr val="bg1"/>
              </a:solidFill>
            </a:endParaRPr>
          </a:p>
        </p:txBody>
      </p:sp>
    </p:spTree>
    <p:extLst>
      <p:ext uri="{BB962C8B-B14F-4D97-AF65-F5344CB8AC3E}">
        <p14:creationId xmlns:p14="http://schemas.microsoft.com/office/powerpoint/2010/main" val="26594318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533400"/>
          </a:xfrm>
        </p:spPr>
        <p:txBody>
          <a:bodyPr>
            <a:noAutofit/>
          </a:bodyPr>
          <a:lstStyle/>
          <a:p>
            <a:pPr>
              <a:defRPr/>
            </a:pPr>
            <a:r>
              <a:rPr lang="en-US" sz="3600" i="1" dirty="0" smtClean="0">
                <a:solidFill>
                  <a:srgbClr val="FFFF00"/>
                </a:solidFill>
                <a:effectLst>
                  <a:outerShdw blurRad="38100" dist="38100" dir="2700000" algn="tl">
                    <a:srgbClr val="C0C0C0"/>
                  </a:outerShdw>
                </a:effectLst>
              </a:rPr>
              <a:t>Survey and Results available at….</a:t>
            </a:r>
            <a:endParaRPr lang="en-US" sz="3600" dirty="0">
              <a:solidFill>
                <a:srgbClr val="FFFF00"/>
              </a:solidFill>
            </a:endParaRPr>
          </a:p>
        </p:txBody>
      </p:sp>
      <p:sp>
        <p:nvSpPr>
          <p:cNvPr id="99331" name="Rectangle 5"/>
          <p:cNvSpPr>
            <a:spLocks noChangeArrowheads="1"/>
          </p:cNvSpPr>
          <p:nvPr/>
        </p:nvSpPr>
        <p:spPr bwMode="auto">
          <a:xfrm>
            <a:off x="636588" y="1447800"/>
            <a:ext cx="78216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800">
                <a:solidFill>
                  <a:srgbClr val="FFFF00"/>
                </a:solidFill>
              </a:rPr>
              <a:t>www.accessnetworkofcare.net</a:t>
            </a:r>
          </a:p>
          <a:p>
            <a:pPr algn="ctr">
              <a:lnSpc>
                <a:spcPct val="90000"/>
              </a:lnSpc>
            </a:pPr>
            <a:endParaRPr lang="en-US" sz="2800">
              <a:solidFill>
                <a:srgbClr val="FFFF00"/>
              </a:solidFill>
            </a:endParaRPr>
          </a:p>
        </p:txBody>
      </p:sp>
      <p:pic>
        <p:nvPicPr>
          <p:cNvPr id="9933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2" name="Picture 2" descr="E:\Presentations\PicsForPresentations\Picture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757237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body" idx="1"/>
          </p:nvPr>
        </p:nvSpPr>
        <p:spPr>
          <a:xfrm>
            <a:off x="2438400" y="381000"/>
            <a:ext cx="6705600" cy="1676400"/>
          </a:xfrm>
        </p:spPr>
        <p:txBody>
          <a:bodyPr/>
          <a:lstStyle/>
          <a:p>
            <a:pPr marL="0" indent="0">
              <a:buFontTx/>
              <a:buNone/>
              <a:defRPr/>
            </a:pPr>
            <a:r>
              <a:rPr lang="en-US" sz="3600" b="1" dirty="0" smtClean="0">
                <a:solidFill>
                  <a:schemeClr val="bg1"/>
                </a:solidFill>
              </a:rPr>
              <a:t>132,000 pages of paper saved</a:t>
            </a:r>
          </a:p>
          <a:p>
            <a:pPr marL="0" indent="0" algn="ctr">
              <a:buFontTx/>
              <a:buNone/>
              <a:defRPr/>
            </a:pPr>
            <a:r>
              <a:rPr lang="en-US" sz="3600" b="1" dirty="0" smtClean="0">
                <a:solidFill>
                  <a:schemeClr val="bg1"/>
                </a:solidFill>
              </a:rPr>
              <a:t>and counting…</a:t>
            </a:r>
            <a:endParaRPr lang="en-US" sz="3600" dirty="0" smtClean="0">
              <a:solidFill>
                <a:schemeClr val="bg1"/>
              </a:solidFill>
            </a:endParaRPr>
          </a:p>
          <a:p>
            <a:pPr>
              <a:buFont typeface="Arial" charset="0"/>
              <a:buChar char="–"/>
              <a:defRPr/>
            </a:pPr>
            <a:endParaRPr lang="en-US" sz="3600" dirty="0" smtClean="0">
              <a:solidFill>
                <a:schemeClr val="bg1"/>
              </a:solidFill>
            </a:endParaRPr>
          </a:p>
        </p:txBody>
      </p:sp>
      <p:sp>
        <p:nvSpPr>
          <p:cNvPr id="7" name="Rounded Rectangular Callout 6"/>
          <p:cNvSpPr/>
          <p:nvPr/>
        </p:nvSpPr>
        <p:spPr>
          <a:xfrm>
            <a:off x="7239000" y="1905000"/>
            <a:ext cx="1143000" cy="609600"/>
          </a:xfrm>
          <a:prstGeom prst="wedgeRoundRectCallout">
            <a:avLst>
              <a:gd name="adj1" fmla="val -124452"/>
              <a:gd name="adj2" fmla="val 74954"/>
              <a:gd name="adj3" fmla="val 16667"/>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r>
              <a:rPr lang="en-US" b="1" kern="0" dirty="0">
                <a:solidFill>
                  <a:srgbClr val="FFFFFF"/>
                </a:solidFill>
              </a:rPr>
              <a:t>Thanks!</a:t>
            </a:r>
            <a:endParaRPr lang="en-US" kern="0" dirty="0">
              <a:solidFill>
                <a:srgbClr val="FFFFFF"/>
              </a:solidFill>
            </a:endParaRPr>
          </a:p>
        </p:txBody>
      </p:sp>
      <p:sp>
        <p:nvSpPr>
          <p:cNvPr id="8" name="Rounded Rectangular Callout 7"/>
          <p:cNvSpPr/>
          <p:nvPr/>
        </p:nvSpPr>
        <p:spPr>
          <a:xfrm>
            <a:off x="4038600" y="5638800"/>
            <a:ext cx="1143000" cy="609600"/>
          </a:xfrm>
          <a:prstGeom prst="wedgeRoundRectCallout">
            <a:avLst>
              <a:gd name="adj1" fmla="val -88896"/>
              <a:gd name="adj2" fmla="val -70284"/>
              <a:gd name="adj3" fmla="val 16667"/>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r>
              <a:rPr lang="en-US" b="1" kern="0" dirty="0">
                <a:solidFill>
                  <a:srgbClr val="FFFFFF"/>
                </a:solidFill>
              </a:rPr>
              <a:t>Thanks!</a:t>
            </a:r>
            <a:endParaRPr lang="en-US" kern="0" dirty="0">
              <a:solidFill>
                <a:srgbClr val="FFFFFF"/>
              </a:solidFill>
            </a:endParaRPr>
          </a:p>
        </p:txBody>
      </p:sp>
    </p:spTree>
    <p:extLst>
      <p:ext uri="{BB962C8B-B14F-4D97-AF65-F5344CB8AC3E}">
        <p14:creationId xmlns:p14="http://schemas.microsoft.com/office/powerpoint/2010/main" val="127788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2"/>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0" y="0"/>
            <a:ext cx="9144000" cy="6858000"/>
          </a:xfrm>
          <a:prstGeom prst="rect">
            <a:avLst/>
          </a:prstGeom>
          <a:solidFill>
            <a:schemeClr val="tx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endParaRPr lang="en-US" sz="2000">
              <a:solidFill>
                <a:srgbClr val="FFFFFF"/>
              </a:solidFill>
            </a:endParaRPr>
          </a:p>
        </p:txBody>
      </p:sp>
      <p:sp>
        <p:nvSpPr>
          <p:cNvPr id="53251" name="Rectangle 3"/>
          <p:cNvSpPr>
            <a:spLocks noGrp="1" noChangeArrowheads="1"/>
          </p:cNvSpPr>
          <p:nvPr>
            <p:ph type="title"/>
          </p:nvPr>
        </p:nvSpPr>
        <p:spPr>
          <a:xfrm>
            <a:off x="152400" y="0"/>
            <a:ext cx="8839200" cy="1143000"/>
          </a:xfrm>
        </p:spPr>
        <p:txBody>
          <a:bodyPr/>
          <a:lstStyle/>
          <a:p>
            <a:pPr eaLnBrk="1" hangingPunct="1"/>
            <a:r>
              <a:rPr lang="en-US" smtClean="0">
                <a:solidFill>
                  <a:srgbClr val="FFFF00"/>
                </a:solidFill>
              </a:rPr>
              <a:t>Where We Are Going</a:t>
            </a:r>
            <a:endParaRPr lang="en-US" i="1" smtClean="0">
              <a:solidFill>
                <a:srgbClr val="FFFF00"/>
              </a:solidFill>
            </a:endParaRPr>
          </a:p>
        </p:txBody>
      </p:sp>
      <p:sp>
        <p:nvSpPr>
          <p:cNvPr id="53252" name="Rectangle 4"/>
          <p:cNvSpPr>
            <a:spLocks noChangeArrowheads="1"/>
          </p:cNvSpPr>
          <p:nvPr/>
        </p:nvSpPr>
        <p:spPr bwMode="auto">
          <a:xfrm>
            <a:off x="1066800" y="1295400"/>
            <a:ext cx="716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pPr>
            <a:endParaRPr lang="en-US" sz="500">
              <a:solidFill>
                <a:srgbClr val="FFFFFF"/>
              </a:solidFill>
            </a:endParaRPr>
          </a:p>
          <a:p>
            <a:pPr marL="533400" indent="-533400">
              <a:spcBef>
                <a:spcPct val="20000"/>
              </a:spcBef>
              <a:buFontTx/>
              <a:buAutoNum type="arabicPeriod"/>
            </a:pPr>
            <a:endParaRPr lang="en-US" sz="2800">
              <a:solidFill>
                <a:srgbClr val="FFFFFF"/>
              </a:solidFill>
            </a:endParaRPr>
          </a:p>
        </p:txBody>
      </p:sp>
      <p:sp>
        <p:nvSpPr>
          <p:cNvPr id="386053" name="Text Box 5"/>
          <p:cNvSpPr txBox="1">
            <a:spLocks noChangeArrowheads="1"/>
          </p:cNvSpPr>
          <p:nvPr/>
        </p:nvSpPr>
        <p:spPr bwMode="auto">
          <a:xfrm>
            <a:off x="838200" y="1322487"/>
            <a:ext cx="7696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400" dirty="0" smtClean="0">
                <a:solidFill>
                  <a:srgbClr val="FFFFFF"/>
                </a:solidFill>
              </a:rPr>
              <a:t>Client </a:t>
            </a:r>
            <a:r>
              <a:rPr lang="en-US" sz="2400" dirty="0">
                <a:solidFill>
                  <a:srgbClr val="FFFFFF"/>
                </a:solidFill>
              </a:rPr>
              <a:t>Satisfaction</a:t>
            </a:r>
          </a:p>
          <a:p>
            <a:pPr eaLnBrk="1" hangingPunct="1">
              <a:spcBef>
                <a:spcPct val="50000"/>
              </a:spcBef>
              <a:buFontTx/>
              <a:buAutoNum type="arabicPeriod"/>
            </a:pPr>
            <a:endParaRPr lang="en-US" sz="1600" dirty="0">
              <a:solidFill>
                <a:srgbClr val="FFFFFF"/>
              </a:solidFill>
            </a:endParaRPr>
          </a:p>
          <a:p>
            <a:pPr eaLnBrk="1" hangingPunct="1">
              <a:spcBef>
                <a:spcPct val="50000"/>
              </a:spcBef>
              <a:buFontTx/>
              <a:buAutoNum type="arabicPeriod"/>
            </a:pPr>
            <a:r>
              <a:rPr lang="en-US" sz="2400" dirty="0">
                <a:solidFill>
                  <a:srgbClr val="FFFFFF"/>
                </a:solidFill>
              </a:rPr>
              <a:t>Rolling Needs </a:t>
            </a:r>
            <a:r>
              <a:rPr lang="en-US" sz="2400" dirty="0" smtClean="0">
                <a:solidFill>
                  <a:srgbClr val="FFFFFF"/>
                </a:solidFill>
              </a:rPr>
              <a:t>Assessment</a:t>
            </a:r>
          </a:p>
          <a:p>
            <a:pPr eaLnBrk="1" hangingPunct="1">
              <a:spcBef>
                <a:spcPct val="50000"/>
              </a:spcBef>
              <a:buFontTx/>
              <a:buAutoNum type="arabicPeriod"/>
            </a:pPr>
            <a:endParaRPr lang="en-US" sz="2400" dirty="0" smtClean="0">
              <a:solidFill>
                <a:srgbClr val="FFFFFF"/>
              </a:solidFill>
            </a:endParaRPr>
          </a:p>
          <a:p>
            <a:pPr eaLnBrk="1" hangingPunct="1">
              <a:spcBef>
                <a:spcPct val="50000"/>
              </a:spcBef>
              <a:buFontTx/>
              <a:buAutoNum type="arabicPeriod"/>
            </a:pPr>
            <a:r>
              <a:rPr lang="en-US" sz="2400" dirty="0" smtClean="0">
                <a:solidFill>
                  <a:srgbClr val="FFFFFF"/>
                </a:solidFill>
              </a:rPr>
              <a:t>Tailored Action Buttons</a:t>
            </a:r>
          </a:p>
          <a:p>
            <a:pPr eaLnBrk="1" hangingPunct="1">
              <a:spcBef>
                <a:spcPct val="50000"/>
              </a:spcBef>
              <a:buFontTx/>
              <a:buAutoNum type="arabicPeriod"/>
            </a:pPr>
            <a:endParaRPr lang="en-US" sz="2400" dirty="0">
              <a:solidFill>
                <a:srgbClr val="FFFFFF"/>
              </a:solidFill>
            </a:endParaRPr>
          </a:p>
          <a:p>
            <a:pPr eaLnBrk="1" hangingPunct="1">
              <a:spcBef>
                <a:spcPct val="50000"/>
              </a:spcBef>
              <a:buFontTx/>
              <a:buAutoNum type="arabicPeriod"/>
            </a:pPr>
            <a:r>
              <a:rPr lang="en-US" sz="2400" dirty="0" smtClean="0">
                <a:solidFill>
                  <a:srgbClr val="FFFFFF"/>
                </a:solidFill>
              </a:rPr>
              <a:t>Online, Interactive Resource Guide</a:t>
            </a:r>
          </a:p>
          <a:p>
            <a:pPr eaLnBrk="1" hangingPunct="1">
              <a:spcBef>
                <a:spcPct val="50000"/>
              </a:spcBef>
              <a:buFontTx/>
              <a:buAutoNum type="arabicPeriod"/>
            </a:pPr>
            <a:endParaRPr lang="en-US" sz="2400" dirty="0" smtClean="0">
              <a:solidFill>
                <a:srgbClr val="FFFFFF"/>
              </a:solidFill>
            </a:endParaRPr>
          </a:p>
          <a:p>
            <a:pPr eaLnBrk="1" hangingPunct="1">
              <a:spcBef>
                <a:spcPct val="50000"/>
              </a:spcBef>
              <a:buFontTx/>
              <a:buAutoNum type="arabicPeriod"/>
            </a:pPr>
            <a:r>
              <a:rPr lang="en-US" sz="2400" dirty="0" smtClean="0">
                <a:solidFill>
                  <a:srgbClr val="FFFFFF"/>
                </a:solidFill>
              </a:rPr>
              <a:t>The Collaboration Continues… (e.g., screenings added to next round)</a:t>
            </a:r>
            <a:endParaRPr lang="en-US" sz="2400" dirty="0">
              <a:solidFill>
                <a:srgbClr val="FFFFFF"/>
              </a:solidFill>
            </a:endParaRPr>
          </a:p>
        </p:txBody>
      </p:sp>
    </p:spTree>
    <p:extLst>
      <p:ext uri="{BB962C8B-B14F-4D97-AF65-F5344CB8AC3E}">
        <p14:creationId xmlns:p14="http://schemas.microsoft.com/office/powerpoint/2010/main" val="3508924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6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86053">
                                            <p:txEl>
                                              <p:pRg st="0" end="0"/>
                                            </p:txEl>
                                          </p:spTgt>
                                        </p:tgtEl>
                                        <p:attrNameLst>
                                          <p:attrName>style.visibility</p:attrName>
                                        </p:attrNameLst>
                                      </p:cBhvr>
                                      <p:to>
                                        <p:strVal val="visible"/>
                                      </p:to>
                                    </p:set>
                                    <p:animEffect transition="in" filter="fade">
                                      <p:cBhvr>
                                        <p:cTn id="11" dur="500"/>
                                        <p:tgtEl>
                                          <p:spTgt spid="386053">
                                            <p:txEl>
                                              <p:pRg st="0" end="0"/>
                                            </p:txEl>
                                          </p:spTgt>
                                        </p:tgtEl>
                                      </p:cBhvr>
                                    </p:animEffect>
                                    <p:anim calcmode="lin" valueType="num">
                                      <p:cBhvr>
                                        <p:cTn id="12" dur="500" fill="hold"/>
                                        <p:tgtEl>
                                          <p:spTgt spid="38605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860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86053">
                                            <p:txEl>
                                              <p:pRg st="2" end="2"/>
                                            </p:txEl>
                                          </p:spTgt>
                                        </p:tgtEl>
                                        <p:attrNameLst>
                                          <p:attrName>style.visibility</p:attrName>
                                        </p:attrNameLst>
                                      </p:cBhvr>
                                      <p:to>
                                        <p:strVal val="visible"/>
                                      </p:to>
                                    </p:set>
                                    <p:animEffect transition="in" filter="fade">
                                      <p:cBhvr>
                                        <p:cTn id="18" dur="500"/>
                                        <p:tgtEl>
                                          <p:spTgt spid="386053">
                                            <p:txEl>
                                              <p:pRg st="2" end="2"/>
                                            </p:txEl>
                                          </p:spTgt>
                                        </p:tgtEl>
                                      </p:cBhvr>
                                    </p:animEffect>
                                    <p:anim calcmode="lin" valueType="num">
                                      <p:cBhvr>
                                        <p:cTn id="19" dur="500" fill="hold"/>
                                        <p:tgtEl>
                                          <p:spTgt spid="38605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860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86053">
                                            <p:txEl>
                                              <p:pRg st="4" end="4"/>
                                            </p:txEl>
                                          </p:spTgt>
                                        </p:tgtEl>
                                        <p:attrNameLst>
                                          <p:attrName>style.visibility</p:attrName>
                                        </p:attrNameLst>
                                      </p:cBhvr>
                                      <p:to>
                                        <p:strVal val="visible"/>
                                      </p:to>
                                    </p:set>
                                    <p:animEffect transition="in" filter="fade">
                                      <p:cBhvr>
                                        <p:cTn id="25" dur="500"/>
                                        <p:tgtEl>
                                          <p:spTgt spid="386053">
                                            <p:txEl>
                                              <p:pRg st="4" end="4"/>
                                            </p:txEl>
                                          </p:spTgt>
                                        </p:tgtEl>
                                      </p:cBhvr>
                                    </p:animEffect>
                                    <p:anim calcmode="lin" valueType="num">
                                      <p:cBhvr>
                                        <p:cTn id="26" dur="500" fill="hold"/>
                                        <p:tgtEl>
                                          <p:spTgt spid="38605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8605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86053">
                                            <p:txEl>
                                              <p:pRg st="6" end="6"/>
                                            </p:txEl>
                                          </p:spTgt>
                                        </p:tgtEl>
                                        <p:attrNameLst>
                                          <p:attrName>style.visibility</p:attrName>
                                        </p:attrNameLst>
                                      </p:cBhvr>
                                      <p:to>
                                        <p:strVal val="visible"/>
                                      </p:to>
                                    </p:set>
                                    <p:animEffect transition="in" filter="fade">
                                      <p:cBhvr>
                                        <p:cTn id="32" dur="500"/>
                                        <p:tgtEl>
                                          <p:spTgt spid="386053">
                                            <p:txEl>
                                              <p:pRg st="6" end="6"/>
                                            </p:txEl>
                                          </p:spTgt>
                                        </p:tgtEl>
                                      </p:cBhvr>
                                    </p:animEffect>
                                    <p:anim calcmode="lin" valueType="num">
                                      <p:cBhvr>
                                        <p:cTn id="33" dur="500" fill="hold"/>
                                        <p:tgtEl>
                                          <p:spTgt spid="38605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8605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86053">
                                            <p:txEl>
                                              <p:pRg st="8" end="8"/>
                                            </p:txEl>
                                          </p:spTgt>
                                        </p:tgtEl>
                                        <p:attrNameLst>
                                          <p:attrName>style.visibility</p:attrName>
                                        </p:attrNameLst>
                                      </p:cBhvr>
                                      <p:to>
                                        <p:strVal val="visible"/>
                                      </p:to>
                                    </p:set>
                                    <p:animEffect transition="in" filter="fade">
                                      <p:cBhvr>
                                        <p:cTn id="39" dur="500"/>
                                        <p:tgtEl>
                                          <p:spTgt spid="386053">
                                            <p:txEl>
                                              <p:pRg st="8" end="8"/>
                                            </p:txEl>
                                          </p:spTgt>
                                        </p:tgtEl>
                                      </p:cBhvr>
                                    </p:animEffect>
                                    <p:anim calcmode="lin" valueType="num">
                                      <p:cBhvr>
                                        <p:cTn id="40" dur="500" fill="hold"/>
                                        <p:tgtEl>
                                          <p:spTgt spid="3860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38605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sz="half" idx="1"/>
          </p:nvPr>
        </p:nvSpPr>
        <p:spPr>
          <a:xfrm>
            <a:off x="457200" y="990600"/>
            <a:ext cx="3581400" cy="5029200"/>
          </a:xfrm>
        </p:spPr>
        <p:txBody>
          <a:bodyPr/>
          <a:lstStyle/>
          <a:p>
            <a:pPr marL="533400" indent="-533400" eaLnBrk="1" hangingPunct="1">
              <a:lnSpc>
                <a:spcPct val="80000"/>
              </a:lnSpc>
              <a:buFontTx/>
              <a:buNone/>
            </a:pPr>
            <a:endParaRPr lang="en-US" sz="1600" smtClean="0"/>
          </a:p>
          <a:p>
            <a:pPr marL="533400" indent="-533400" eaLnBrk="1" hangingPunct="1">
              <a:lnSpc>
                <a:spcPct val="80000"/>
              </a:lnSpc>
              <a:buFontTx/>
              <a:buNone/>
            </a:pPr>
            <a:endParaRPr lang="en-US" sz="1400" b="1" smtClean="0"/>
          </a:p>
          <a:p>
            <a:pPr marL="533400" indent="-533400" eaLnBrk="1" hangingPunct="1">
              <a:lnSpc>
                <a:spcPct val="80000"/>
              </a:lnSpc>
              <a:buFontTx/>
              <a:buNone/>
            </a:pPr>
            <a:endParaRPr lang="en-US" sz="1400" b="1" smtClean="0"/>
          </a:p>
        </p:txBody>
      </p:sp>
      <p:sp>
        <p:nvSpPr>
          <p:cNvPr id="59396" name="Rectangle 4"/>
          <p:cNvSpPr>
            <a:spLocks noChangeArrowheads="1"/>
          </p:cNvSpPr>
          <p:nvPr/>
        </p:nvSpPr>
        <p:spPr bwMode="auto">
          <a:xfrm>
            <a:off x="4876800" y="1036638"/>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80000"/>
              </a:lnSpc>
              <a:spcBef>
                <a:spcPct val="20000"/>
              </a:spcBef>
            </a:pPr>
            <a:endParaRPr lang="en-US" sz="1600" b="1">
              <a:solidFill>
                <a:srgbClr val="FFFFFF"/>
              </a:solidFill>
            </a:endParaRPr>
          </a:p>
          <a:p>
            <a:pPr marL="533400" indent="-533400">
              <a:lnSpc>
                <a:spcPct val="80000"/>
              </a:lnSpc>
              <a:spcBef>
                <a:spcPct val="20000"/>
              </a:spcBef>
            </a:pPr>
            <a:endParaRPr lang="en-US" sz="1600" b="1">
              <a:solidFill>
                <a:srgbClr val="FFFFFF"/>
              </a:solidFill>
            </a:endParaRPr>
          </a:p>
          <a:p>
            <a:pPr marL="533400" indent="-533400">
              <a:lnSpc>
                <a:spcPct val="80000"/>
              </a:lnSpc>
              <a:spcBef>
                <a:spcPct val="20000"/>
              </a:spcBef>
            </a:pPr>
            <a:endParaRPr lang="en-US" sz="1600" b="1">
              <a:solidFill>
                <a:srgbClr val="FFFFFF"/>
              </a:solidFill>
            </a:endParaRPr>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2057400" y="144527"/>
            <a:ext cx="5105400" cy="66684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4571341"/>
      </p:ext>
    </p:extLst>
  </p:cSld>
  <p:clrMapOvr>
    <a:masterClrMapping/>
  </p:clrMapOvr>
  <p:transition advTm="8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0" y="0"/>
            <a:ext cx="9144000" cy="6858000"/>
          </a:xfrm>
          <a:prstGeom prst="rect">
            <a:avLst/>
          </a:prstGeom>
          <a:solidFill>
            <a:schemeClr val="tx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endParaRPr lang="en-US" sz="2000">
              <a:solidFill>
                <a:srgbClr val="FFFFFF"/>
              </a:solidFill>
            </a:endParaRPr>
          </a:p>
        </p:txBody>
      </p:sp>
      <p:sp>
        <p:nvSpPr>
          <p:cNvPr id="55299" name="Rectangle 3"/>
          <p:cNvSpPr>
            <a:spLocks noGrp="1" noChangeArrowheads="1"/>
          </p:cNvSpPr>
          <p:nvPr>
            <p:ph type="title"/>
          </p:nvPr>
        </p:nvSpPr>
        <p:spPr>
          <a:xfrm>
            <a:off x="152400" y="0"/>
            <a:ext cx="8839200" cy="1143000"/>
          </a:xfrm>
        </p:spPr>
        <p:txBody>
          <a:bodyPr/>
          <a:lstStyle/>
          <a:p>
            <a:pPr eaLnBrk="1" hangingPunct="1"/>
            <a:r>
              <a:rPr lang="en-US" smtClean="0">
                <a:solidFill>
                  <a:srgbClr val="FFFF00"/>
                </a:solidFill>
              </a:rPr>
              <a:t>Practical Lessons for Replication</a:t>
            </a:r>
            <a:endParaRPr lang="en-US" i="1" smtClean="0">
              <a:solidFill>
                <a:srgbClr val="FFFF00"/>
              </a:solidFill>
            </a:endParaRPr>
          </a:p>
        </p:txBody>
      </p:sp>
      <p:sp>
        <p:nvSpPr>
          <p:cNvPr id="55300" name="Rectangle 4"/>
          <p:cNvSpPr>
            <a:spLocks noChangeArrowheads="1"/>
          </p:cNvSpPr>
          <p:nvPr/>
        </p:nvSpPr>
        <p:spPr bwMode="auto">
          <a:xfrm>
            <a:off x="1066800" y="1295400"/>
            <a:ext cx="716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pPr>
            <a:endParaRPr lang="en-US" sz="500">
              <a:solidFill>
                <a:srgbClr val="FFFFFF"/>
              </a:solidFill>
            </a:endParaRPr>
          </a:p>
          <a:p>
            <a:pPr marL="533400" indent="-533400">
              <a:spcBef>
                <a:spcPct val="20000"/>
              </a:spcBef>
              <a:buFontTx/>
              <a:buAutoNum type="arabicPeriod"/>
            </a:pPr>
            <a:endParaRPr lang="en-US" sz="2800">
              <a:solidFill>
                <a:srgbClr val="FFFFFF"/>
              </a:solidFill>
            </a:endParaRPr>
          </a:p>
        </p:txBody>
      </p:sp>
      <p:sp>
        <p:nvSpPr>
          <p:cNvPr id="387077" name="Text Box 5"/>
          <p:cNvSpPr txBox="1">
            <a:spLocks noChangeArrowheads="1"/>
          </p:cNvSpPr>
          <p:nvPr/>
        </p:nvSpPr>
        <p:spPr bwMode="auto">
          <a:xfrm>
            <a:off x="762000" y="1066800"/>
            <a:ext cx="76962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400" dirty="0">
                <a:solidFill>
                  <a:srgbClr val="FFFFFF"/>
                </a:solidFill>
              </a:rPr>
              <a:t>Find a few </a:t>
            </a:r>
            <a:r>
              <a:rPr lang="en-US" sz="2400" dirty="0">
                <a:solidFill>
                  <a:srgbClr val="FFFF00"/>
                </a:solidFill>
              </a:rPr>
              <a:t>key champions </a:t>
            </a:r>
            <a:r>
              <a:rPr lang="en-US" sz="2400" dirty="0">
                <a:solidFill>
                  <a:srgbClr val="FFFFFF"/>
                </a:solidFill>
              </a:rPr>
              <a:t>on the planning body, grantee, and quality team.</a:t>
            </a:r>
          </a:p>
          <a:p>
            <a:pPr eaLnBrk="1" hangingPunct="1">
              <a:spcBef>
                <a:spcPct val="50000"/>
              </a:spcBef>
              <a:buFontTx/>
              <a:buAutoNum type="arabicPeriod"/>
            </a:pPr>
            <a:endParaRPr lang="en-US" sz="1600" dirty="0">
              <a:solidFill>
                <a:srgbClr val="FFFFFF"/>
              </a:solidFill>
            </a:endParaRPr>
          </a:p>
          <a:p>
            <a:pPr eaLnBrk="1" hangingPunct="1">
              <a:spcBef>
                <a:spcPct val="50000"/>
              </a:spcBef>
              <a:buFontTx/>
              <a:buAutoNum type="arabicPeriod"/>
            </a:pPr>
            <a:r>
              <a:rPr lang="en-US" sz="2400" dirty="0" smtClean="0">
                <a:solidFill>
                  <a:srgbClr val="FFFFFF"/>
                </a:solidFill>
              </a:rPr>
              <a:t>Utilize a </a:t>
            </a:r>
            <a:r>
              <a:rPr lang="en-US" sz="2400" dirty="0">
                <a:solidFill>
                  <a:srgbClr val="FFFF00"/>
                </a:solidFill>
              </a:rPr>
              <a:t>web-based</a:t>
            </a:r>
            <a:r>
              <a:rPr lang="en-US" sz="2400" dirty="0">
                <a:solidFill>
                  <a:srgbClr val="FFFFFF"/>
                </a:solidFill>
              </a:rPr>
              <a:t> </a:t>
            </a:r>
            <a:r>
              <a:rPr lang="en-US" sz="2400" dirty="0">
                <a:solidFill>
                  <a:srgbClr val="FFFF00"/>
                </a:solidFill>
              </a:rPr>
              <a:t>architecture</a:t>
            </a:r>
            <a:r>
              <a:rPr lang="en-US" sz="2400" dirty="0">
                <a:solidFill>
                  <a:srgbClr val="FFFFFF"/>
                </a:solidFill>
              </a:rPr>
              <a:t> to minimize management and maintenance headaches and costs.</a:t>
            </a:r>
          </a:p>
          <a:p>
            <a:pPr eaLnBrk="1" hangingPunct="1">
              <a:spcBef>
                <a:spcPct val="50000"/>
              </a:spcBef>
              <a:buFontTx/>
              <a:buAutoNum type="arabicPeriod"/>
            </a:pPr>
            <a:endParaRPr lang="en-US" sz="1600" dirty="0">
              <a:solidFill>
                <a:srgbClr val="FFFFFF"/>
              </a:solidFill>
            </a:endParaRPr>
          </a:p>
          <a:p>
            <a:pPr eaLnBrk="1" hangingPunct="1">
              <a:spcBef>
                <a:spcPct val="50000"/>
              </a:spcBef>
              <a:buFontTx/>
              <a:buAutoNum type="arabicPeriod"/>
            </a:pPr>
            <a:r>
              <a:rPr lang="en-US" sz="2400" dirty="0">
                <a:solidFill>
                  <a:srgbClr val="FFFFFF"/>
                </a:solidFill>
              </a:rPr>
              <a:t>Choose a systems partner and consultant who operates on a </a:t>
            </a:r>
            <a:r>
              <a:rPr lang="en-US" sz="2400" dirty="0" smtClean="0">
                <a:solidFill>
                  <a:srgbClr val="FFFF00"/>
                </a:solidFill>
              </a:rPr>
              <a:t>human-centered </a:t>
            </a:r>
            <a:r>
              <a:rPr lang="en-US" sz="2400" dirty="0">
                <a:solidFill>
                  <a:srgbClr val="FFFF00"/>
                </a:solidFill>
              </a:rPr>
              <a:t>approach </a:t>
            </a:r>
            <a:r>
              <a:rPr lang="en-US" sz="2400" dirty="0">
                <a:solidFill>
                  <a:srgbClr val="FFFFFF"/>
                </a:solidFill>
              </a:rPr>
              <a:t>(not technical approach) and has experience with surveying special populations</a:t>
            </a:r>
            <a:r>
              <a:rPr lang="en-US" sz="2400" dirty="0" smtClean="0">
                <a:solidFill>
                  <a:srgbClr val="FFFFFF"/>
                </a:solidFill>
              </a:rPr>
              <a:t>.</a:t>
            </a:r>
            <a:endParaRPr lang="en-US" sz="1600" dirty="0">
              <a:solidFill>
                <a:srgbClr val="FFFFFF"/>
              </a:solidFill>
            </a:endParaRPr>
          </a:p>
          <a:p>
            <a:pPr eaLnBrk="1" hangingPunct="1">
              <a:spcBef>
                <a:spcPct val="50000"/>
              </a:spcBef>
              <a:buFontTx/>
              <a:buAutoNum type="arabicPeriod"/>
            </a:pPr>
            <a:endParaRPr lang="en-US" sz="1600" dirty="0">
              <a:solidFill>
                <a:srgbClr val="FFFFFF"/>
              </a:solidFill>
            </a:endParaRPr>
          </a:p>
          <a:p>
            <a:pPr eaLnBrk="1" hangingPunct="1">
              <a:spcBef>
                <a:spcPct val="50000"/>
              </a:spcBef>
              <a:buFontTx/>
              <a:buAutoNum type="arabicPeriod"/>
            </a:pPr>
            <a:r>
              <a:rPr lang="en-US" sz="2400" dirty="0">
                <a:solidFill>
                  <a:srgbClr val="FFFF00"/>
                </a:solidFill>
              </a:rPr>
              <a:t>Just do it.</a:t>
            </a:r>
            <a:r>
              <a:rPr lang="en-US" sz="2400" dirty="0">
                <a:solidFill>
                  <a:srgbClr val="FFFFFF"/>
                </a:solidFill>
              </a:rPr>
              <a:t>  Don’t be paralyzed with logistics.  Evolve protocol and system based on experience.</a:t>
            </a:r>
          </a:p>
        </p:txBody>
      </p:sp>
    </p:spTree>
    <p:extLst>
      <p:ext uri="{BB962C8B-B14F-4D97-AF65-F5344CB8AC3E}">
        <p14:creationId xmlns:p14="http://schemas.microsoft.com/office/powerpoint/2010/main" val="115346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7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87077">
                                            <p:txEl>
                                              <p:pRg st="0" end="0"/>
                                            </p:txEl>
                                          </p:spTgt>
                                        </p:tgtEl>
                                        <p:attrNameLst>
                                          <p:attrName>style.visibility</p:attrName>
                                        </p:attrNameLst>
                                      </p:cBhvr>
                                      <p:to>
                                        <p:strVal val="visible"/>
                                      </p:to>
                                    </p:set>
                                    <p:animEffect transition="in" filter="fade">
                                      <p:cBhvr>
                                        <p:cTn id="11" dur="500"/>
                                        <p:tgtEl>
                                          <p:spTgt spid="387077">
                                            <p:txEl>
                                              <p:pRg st="0" end="0"/>
                                            </p:txEl>
                                          </p:spTgt>
                                        </p:tgtEl>
                                      </p:cBhvr>
                                    </p:animEffect>
                                    <p:anim calcmode="lin" valueType="num">
                                      <p:cBhvr>
                                        <p:cTn id="12" dur="500" fill="hold"/>
                                        <p:tgtEl>
                                          <p:spTgt spid="38707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870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87077">
                                            <p:txEl>
                                              <p:pRg st="2" end="2"/>
                                            </p:txEl>
                                          </p:spTgt>
                                        </p:tgtEl>
                                        <p:attrNameLst>
                                          <p:attrName>style.visibility</p:attrName>
                                        </p:attrNameLst>
                                      </p:cBhvr>
                                      <p:to>
                                        <p:strVal val="visible"/>
                                      </p:to>
                                    </p:set>
                                    <p:animEffect transition="in" filter="fade">
                                      <p:cBhvr>
                                        <p:cTn id="18" dur="500"/>
                                        <p:tgtEl>
                                          <p:spTgt spid="387077">
                                            <p:txEl>
                                              <p:pRg st="2" end="2"/>
                                            </p:txEl>
                                          </p:spTgt>
                                        </p:tgtEl>
                                      </p:cBhvr>
                                    </p:animEffect>
                                    <p:anim calcmode="lin" valueType="num">
                                      <p:cBhvr>
                                        <p:cTn id="19" dur="500" fill="hold"/>
                                        <p:tgtEl>
                                          <p:spTgt spid="387077">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870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87077">
                                            <p:txEl>
                                              <p:pRg st="4" end="4"/>
                                            </p:txEl>
                                          </p:spTgt>
                                        </p:tgtEl>
                                        <p:attrNameLst>
                                          <p:attrName>style.visibility</p:attrName>
                                        </p:attrNameLst>
                                      </p:cBhvr>
                                      <p:to>
                                        <p:strVal val="visible"/>
                                      </p:to>
                                    </p:set>
                                    <p:animEffect transition="in" filter="fade">
                                      <p:cBhvr>
                                        <p:cTn id="25" dur="500"/>
                                        <p:tgtEl>
                                          <p:spTgt spid="387077">
                                            <p:txEl>
                                              <p:pRg st="4" end="4"/>
                                            </p:txEl>
                                          </p:spTgt>
                                        </p:tgtEl>
                                      </p:cBhvr>
                                    </p:animEffect>
                                    <p:anim calcmode="lin" valueType="num">
                                      <p:cBhvr>
                                        <p:cTn id="26" dur="500" fill="hold"/>
                                        <p:tgtEl>
                                          <p:spTgt spid="387077">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8707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87077">
                                            <p:txEl>
                                              <p:pRg st="6" end="6"/>
                                            </p:txEl>
                                          </p:spTgt>
                                        </p:tgtEl>
                                        <p:attrNameLst>
                                          <p:attrName>style.visibility</p:attrName>
                                        </p:attrNameLst>
                                      </p:cBhvr>
                                      <p:to>
                                        <p:strVal val="visible"/>
                                      </p:to>
                                    </p:set>
                                    <p:animEffect transition="in" filter="fade">
                                      <p:cBhvr>
                                        <p:cTn id="32" dur="500"/>
                                        <p:tgtEl>
                                          <p:spTgt spid="387077">
                                            <p:txEl>
                                              <p:pRg st="6" end="6"/>
                                            </p:txEl>
                                          </p:spTgt>
                                        </p:tgtEl>
                                      </p:cBhvr>
                                    </p:animEffect>
                                    <p:anim calcmode="lin" valueType="num">
                                      <p:cBhvr>
                                        <p:cTn id="33" dur="500" fill="hold"/>
                                        <p:tgtEl>
                                          <p:spTgt spid="387077">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8707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7625" y="76200"/>
            <a:ext cx="9056688" cy="381000"/>
          </a:xfrm>
          <a:solidFill>
            <a:schemeClr val="tx1"/>
          </a:solidFill>
        </p:spPr>
        <p:txBody>
          <a:bodyPr/>
          <a:lstStyle/>
          <a:p>
            <a:pPr algn="l" eaLnBrk="1" hangingPunct="1"/>
            <a:r>
              <a:rPr lang="en-US" sz="3200" dirty="0" smtClean="0">
                <a:solidFill>
                  <a:schemeClr val="bg1"/>
                </a:solidFill>
              </a:rPr>
              <a:t>Lesson: How did we accomplish this?</a:t>
            </a:r>
          </a:p>
        </p:txBody>
      </p:sp>
      <p:sp>
        <p:nvSpPr>
          <p:cNvPr id="468995" name="Rectangle 3"/>
          <p:cNvSpPr>
            <a:spLocks noChangeArrowheads="1"/>
          </p:cNvSpPr>
          <p:nvPr/>
        </p:nvSpPr>
        <p:spPr bwMode="auto">
          <a:xfrm>
            <a:off x="19050" y="6248400"/>
            <a:ext cx="9105900" cy="6096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r"/>
            <a:r>
              <a:rPr lang="en-US" sz="4400">
                <a:solidFill>
                  <a:srgbClr val="FFFFFF"/>
                </a:solidFill>
              </a:rPr>
              <a:t>One bite at a time.</a:t>
            </a:r>
          </a:p>
        </p:txBody>
      </p:sp>
    </p:spTree>
    <p:extLst>
      <p:ext uri="{BB962C8B-B14F-4D97-AF65-F5344CB8AC3E}">
        <p14:creationId xmlns:p14="http://schemas.microsoft.com/office/powerpoint/2010/main" val="204102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8995"/>
                                        </p:tgtEl>
                                        <p:attrNameLst>
                                          <p:attrName>style.visibility</p:attrName>
                                        </p:attrNameLst>
                                      </p:cBhvr>
                                      <p:to>
                                        <p:strVal val="visible"/>
                                      </p:to>
                                    </p:set>
                                    <p:animEffect transition="in" filter="fade">
                                      <p:cBhvr>
                                        <p:cTn id="7" dur="1000"/>
                                        <p:tgtEl>
                                          <p:spTgt spid="468995"/>
                                        </p:tgtEl>
                                      </p:cBhvr>
                                    </p:animEffect>
                                    <p:anim calcmode="lin" valueType="num">
                                      <p:cBhvr>
                                        <p:cTn id="8" dur="1000" fill="hold"/>
                                        <p:tgtEl>
                                          <p:spTgt spid="468995"/>
                                        </p:tgtEl>
                                        <p:attrNameLst>
                                          <p:attrName>ppt_x</p:attrName>
                                        </p:attrNameLst>
                                      </p:cBhvr>
                                      <p:tavLst>
                                        <p:tav tm="0">
                                          <p:val>
                                            <p:strVal val="#ppt_x"/>
                                          </p:val>
                                        </p:tav>
                                        <p:tav tm="100000">
                                          <p:val>
                                            <p:strVal val="#ppt_x"/>
                                          </p:val>
                                        </p:tav>
                                      </p:tavLst>
                                    </p:anim>
                                    <p:anim calcmode="lin" valueType="num">
                                      <p:cBhvr>
                                        <p:cTn id="9" dur="1000" fill="hold"/>
                                        <p:tgtEl>
                                          <p:spTgt spid="468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1722438"/>
            <a:ext cx="8686800" cy="1020762"/>
          </a:xfrm>
        </p:spPr>
        <p:txBody>
          <a:bodyPr/>
          <a:lstStyle/>
          <a:p>
            <a:pPr eaLnBrk="1" hangingPunct="1"/>
            <a:r>
              <a:rPr lang="en-US" smtClean="0">
                <a:solidFill>
                  <a:schemeClr val="bg1"/>
                </a:solidFill>
              </a:rPr>
              <a:t>Q&amp;A</a:t>
            </a:r>
          </a:p>
        </p:txBody>
      </p:sp>
      <p:sp>
        <p:nvSpPr>
          <p:cNvPr id="59395" name="Rectangle 3"/>
          <p:cNvSpPr>
            <a:spLocks noGrp="1" noChangeArrowheads="1"/>
          </p:cNvSpPr>
          <p:nvPr>
            <p:ph sz="half" idx="1"/>
          </p:nvPr>
        </p:nvSpPr>
        <p:spPr>
          <a:xfrm>
            <a:off x="457200" y="990600"/>
            <a:ext cx="3581400" cy="5029200"/>
          </a:xfrm>
        </p:spPr>
        <p:txBody>
          <a:bodyPr/>
          <a:lstStyle/>
          <a:p>
            <a:pPr marL="533400" indent="-533400" eaLnBrk="1" hangingPunct="1">
              <a:lnSpc>
                <a:spcPct val="80000"/>
              </a:lnSpc>
              <a:buFontTx/>
              <a:buNone/>
            </a:pPr>
            <a:endParaRPr lang="en-US" sz="1600" smtClean="0"/>
          </a:p>
          <a:p>
            <a:pPr marL="533400" indent="-533400" eaLnBrk="1" hangingPunct="1">
              <a:lnSpc>
                <a:spcPct val="80000"/>
              </a:lnSpc>
              <a:buFontTx/>
              <a:buNone/>
            </a:pPr>
            <a:endParaRPr lang="en-US" sz="1400" b="1" smtClean="0"/>
          </a:p>
          <a:p>
            <a:pPr marL="533400" indent="-533400" eaLnBrk="1" hangingPunct="1">
              <a:lnSpc>
                <a:spcPct val="80000"/>
              </a:lnSpc>
              <a:buFontTx/>
              <a:buNone/>
            </a:pPr>
            <a:endParaRPr lang="en-US" sz="1400" b="1" smtClean="0"/>
          </a:p>
        </p:txBody>
      </p:sp>
      <p:sp>
        <p:nvSpPr>
          <p:cNvPr id="59396" name="Rectangle 4"/>
          <p:cNvSpPr>
            <a:spLocks noChangeArrowheads="1"/>
          </p:cNvSpPr>
          <p:nvPr/>
        </p:nvSpPr>
        <p:spPr bwMode="auto">
          <a:xfrm>
            <a:off x="4876800" y="1036638"/>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80000"/>
              </a:lnSpc>
              <a:spcBef>
                <a:spcPct val="20000"/>
              </a:spcBef>
            </a:pPr>
            <a:endParaRPr lang="en-US" sz="1600" b="1">
              <a:solidFill>
                <a:srgbClr val="FFFFFF"/>
              </a:solidFill>
            </a:endParaRPr>
          </a:p>
          <a:p>
            <a:pPr marL="533400" indent="-533400">
              <a:lnSpc>
                <a:spcPct val="80000"/>
              </a:lnSpc>
              <a:spcBef>
                <a:spcPct val="20000"/>
              </a:spcBef>
            </a:pPr>
            <a:endParaRPr lang="en-US" sz="1600" b="1">
              <a:solidFill>
                <a:srgbClr val="FFFFFF"/>
              </a:solidFill>
            </a:endParaRPr>
          </a:p>
          <a:p>
            <a:pPr marL="533400" indent="-533400">
              <a:lnSpc>
                <a:spcPct val="80000"/>
              </a:lnSpc>
              <a:spcBef>
                <a:spcPct val="20000"/>
              </a:spcBef>
            </a:pPr>
            <a:endParaRPr lang="en-US" sz="1600" b="1">
              <a:solidFill>
                <a:srgbClr val="FFFFFF"/>
              </a:solidFill>
            </a:endParaRPr>
          </a:p>
        </p:txBody>
      </p:sp>
    </p:spTree>
    <p:extLst>
      <p:ext uri="{BB962C8B-B14F-4D97-AF65-F5344CB8AC3E}">
        <p14:creationId xmlns:p14="http://schemas.microsoft.com/office/powerpoint/2010/main" val="873392333"/>
      </p:ext>
    </p:extLst>
  </p:cSld>
  <p:clrMapOvr>
    <a:masterClrMapping/>
  </p:clrMapOvr>
  <p:transition advTm="8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70" name="Rectangle 6"/>
          <p:cNvSpPr>
            <a:spLocks noChangeArrowheads="1"/>
          </p:cNvSpPr>
          <p:nvPr/>
        </p:nvSpPr>
        <p:spPr bwMode="auto">
          <a:xfrm>
            <a:off x="228600" y="4572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ctr">
              <a:spcBef>
                <a:spcPct val="20000"/>
              </a:spcBef>
            </a:pPr>
            <a:endParaRPr lang="en-US" sz="500">
              <a:solidFill>
                <a:srgbClr val="FFFFFF"/>
              </a:solidFill>
            </a:endParaRPr>
          </a:p>
          <a:p>
            <a:pPr marL="533400" indent="-533400" algn="ctr">
              <a:spcBef>
                <a:spcPct val="20000"/>
              </a:spcBef>
            </a:pPr>
            <a:r>
              <a:rPr lang="en-US" sz="3600">
                <a:solidFill>
                  <a:srgbClr val="FFFFFF"/>
                </a:solidFill>
              </a:rPr>
              <a:t>Thank you for your time!</a:t>
            </a:r>
          </a:p>
          <a:p>
            <a:pPr marL="533400" indent="-533400" algn="ctr">
              <a:spcBef>
                <a:spcPct val="20000"/>
              </a:spcBef>
            </a:pPr>
            <a:endParaRPr lang="en-US" sz="3600">
              <a:solidFill>
                <a:srgbClr val="FFFFFF"/>
              </a:solidFill>
            </a:endParaRPr>
          </a:p>
          <a:p>
            <a:pPr marL="533400" indent="-533400" algn="ctr">
              <a:spcBef>
                <a:spcPct val="20000"/>
              </a:spcBef>
            </a:pPr>
            <a:endParaRPr lang="en-US" sz="2400">
              <a:solidFill>
                <a:srgbClr val="FFFFFF"/>
              </a:solidFill>
            </a:endParaRPr>
          </a:p>
          <a:p>
            <a:pPr marL="533400" indent="-533400" algn="ctr">
              <a:spcBef>
                <a:spcPct val="20000"/>
              </a:spcBef>
            </a:pPr>
            <a:endParaRPr lang="en-US" sz="2400">
              <a:solidFill>
                <a:srgbClr val="FFFFFF"/>
              </a:solidFill>
            </a:endParaRPr>
          </a:p>
          <a:p>
            <a:pPr marL="533400" indent="-533400" algn="ctr">
              <a:spcBef>
                <a:spcPct val="20000"/>
              </a:spcBef>
            </a:pPr>
            <a:endParaRPr lang="en-US" sz="2000">
              <a:solidFill>
                <a:srgbClr val="FFFFFF"/>
              </a:solidFill>
            </a:endParaRPr>
          </a:p>
          <a:p>
            <a:pPr marL="533400" indent="-533400" algn="ctr">
              <a:spcBef>
                <a:spcPct val="20000"/>
              </a:spcBef>
            </a:pPr>
            <a:endParaRPr lang="en-US" sz="2000">
              <a:solidFill>
                <a:srgbClr val="FFFFFF"/>
              </a:solidFill>
            </a:endParaRPr>
          </a:p>
          <a:p>
            <a:pPr marL="533400" indent="-533400" algn="ctr">
              <a:spcBef>
                <a:spcPct val="20000"/>
              </a:spcBef>
            </a:pPr>
            <a:endParaRPr lang="en-US" sz="2000">
              <a:solidFill>
                <a:srgbClr val="FFFFFF"/>
              </a:solidFill>
            </a:endParaRPr>
          </a:p>
          <a:p>
            <a:pPr marL="533400" indent="-533400" algn="ctr">
              <a:spcBef>
                <a:spcPct val="20000"/>
              </a:spcBef>
            </a:pPr>
            <a:endParaRPr lang="en-US" sz="2000">
              <a:solidFill>
                <a:srgbClr val="FFFFFF"/>
              </a:solidFill>
            </a:endParaRPr>
          </a:p>
          <a:p>
            <a:pPr marL="533400" indent="-533400" algn="ctr">
              <a:spcBef>
                <a:spcPct val="20000"/>
              </a:spcBef>
            </a:pPr>
            <a:endParaRPr lang="en-US" sz="2000">
              <a:solidFill>
                <a:srgbClr val="FFFFFF"/>
              </a:solidFill>
            </a:endParaRPr>
          </a:p>
          <a:p>
            <a:pPr marL="533400" indent="-533400" algn="r">
              <a:spcBef>
                <a:spcPct val="20000"/>
              </a:spcBef>
            </a:pPr>
            <a:endParaRPr lang="en-US" sz="2000">
              <a:solidFill>
                <a:srgbClr val="FFFFFF"/>
              </a:solidFill>
            </a:endParaRPr>
          </a:p>
          <a:p>
            <a:pPr marL="533400" indent="-533400" algn="ctr">
              <a:spcBef>
                <a:spcPct val="20000"/>
              </a:spcBef>
            </a:pPr>
            <a:r>
              <a:rPr lang="en-US" sz="2000">
                <a:solidFill>
                  <a:srgbClr val="FFFFFF"/>
                </a:solidFill>
              </a:rPr>
              <a:t/>
            </a:r>
            <a:br>
              <a:rPr lang="en-US" sz="2000">
                <a:solidFill>
                  <a:srgbClr val="FFFFFF"/>
                </a:solidFill>
              </a:rPr>
            </a:br>
            <a:endParaRPr lang="en-US" sz="2000">
              <a:solidFill>
                <a:srgbClr val="FFFFFF"/>
              </a:solidFill>
            </a:endParaRPr>
          </a:p>
          <a:p>
            <a:pPr marL="533400" indent="-533400" algn="ctr">
              <a:spcBef>
                <a:spcPct val="20000"/>
              </a:spcBef>
            </a:pPr>
            <a:endParaRPr lang="en-US" sz="2000">
              <a:solidFill>
                <a:srgbClr val="FFFFFF"/>
              </a:solidFill>
            </a:endParaRPr>
          </a:p>
          <a:p>
            <a:pPr marL="533400" indent="-533400" algn="ctr">
              <a:spcBef>
                <a:spcPct val="20000"/>
              </a:spcBef>
            </a:pPr>
            <a:endParaRPr lang="en-US" sz="2000">
              <a:solidFill>
                <a:srgbClr val="FFFFFF"/>
              </a:solidFill>
            </a:endParaRPr>
          </a:p>
        </p:txBody>
      </p:sp>
    </p:spTree>
    <p:extLst>
      <p:ext uri="{BB962C8B-B14F-4D97-AF65-F5344CB8AC3E}">
        <p14:creationId xmlns:p14="http://schemas.microsoft.com/office/powerpoint/2010/main" val="267253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8070">
                                            <p:txEl>
                                              <p:pRg st="1" end="1"/>
                                            </p:txEl>
                                          </p:spTgt>
                                        </p:tgtEl>
                                        <p:attrNameLst>
                                          <p:attrName>style.visibility</p:attrName>
                                        </p:attrNameLst>
                                      </p:cBhvr>
                                      <p:to>
                                        <p:strVal val="visible"/>
                                      </p:to>
                                    </p:set>
                                    <p:animEffect transition="in" filter="fade">
                                      <p:cBhvr>
                                        <p:cTn id="7" dur="1000"/>
                                        <p:tgtEl>
                                          <p:spTgt spid="88070">
                                            <p:txEl>
                                              <p:pRg st="1" end="1"/>
                                            </p:txEl>
                                          </p:spTgt>
                                        </p:tgtEl>
                                      </p:cBhvr>
                                    </p:animEffect>
                                    <p:anim calcmode="lin" valueType="num">
                                      <p:cBhvr>
                                        <p:cTn id="8" dur="1000" fill="hold"/>
                                        <p:tgtEl>
                                          <p:spTgt spid="880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807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8070">
                                            <p:txEl>
                                              <p:pRg st="11" end="11"/>
                                            </p:txEl>
                                          </p:spTgt>
                                        </p:tgtEl>
                                        <p:attrNameLst>
                                          <p:attrName>style.visibility</p:attrName>
                                        </p:attrNameLst>
                                      </p:cBhvr>
                                      <p:to>
                                        <p:strVal val="visible"/>
                                      </p:to>
                                    </p:set>
                                    <p:animEffect transition="in" filter="fade">
                                      <p:cBhvr>
                                        <p:cTn id="12" dur="1000"/>
                                        <p:tgtEl>
                                          <p:spTgt spid="88070">
                                            <p:txEl>
                                              <p:pRg st="11" end="11"/>
                                            </p:txEl>
                                          </p:spTgt>
                                        </p:tgtEl>
                                      </p:cBhvr>
                                    </p:animEffect>
                                    <p:anim calcmode="lin" valueType="num">
                                      <p:cBhvr>
                                        <p:cTn id="13" dur="1000" fill="hold"/>
                                        <p:tgtEl>
                                          <p:spTgt spid="88070">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8807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325562"/>
          </a:xfrm>
        </p:spPr>
        <p:txBody>
          <a:bodyPr/>
          <a:lstStyle/>
          <a:p>
            <a:r>
              <a:rPr lang="en-US" dirty="0" smtClean="0">
                <a:solidFill>
                  <a:srgbClr val="FFFF00"/>
                </a:solidFill>
              </a:rPr>
              <a:t>How Do We Know What Services to Provide?</a:t>
            </a:r>
          </a:p>
        </p:txBody>
      </p:sp>
      <p:sp>
        <p:nvSpPr>
          <p:cNvPr id="11267" name="Content Placeholder 2"/>
          <p:cNvSpPr>
            <a:spLocks noGrp="1"/>
          </p:cNvSpPr>
          <p:nvPr>
            <p:ph idx="1"/>
          </p:nvPr>
        </p:nvSpPr>
        <p:spPr>
          <a:xfrm>
            <a:off x="457200" y="1981200"/>
            <a:ext cx="8229600" cy="4419600"/>
          </a:xfrm>
        </p:spPr>
        <p:txBody>
          <a:bodyPr/>
          <a:lstStyle/>
          <a:p>
            <a:pPr>
              <a:spcAft>
                <a:spcPts val="1200"/>
              </a:spcAft>
            </a:pPr>
            <a:r>
              <a:rPr lang="en-US" sz="2600" dirty="0" smtClean="0">
                <a:solidFill>
                  <a:schemeClr val="bg1"/>
                </a:solidFill>
              </a:rPr>
              <a:t>Evidence-based planning for HIV prevention and care services begins with:</a:t>
            </a:r>
          </a:p>
          <a:p>
            <a:pPr marL="0" indent="0" algn="ctr">
              <a:spcBef>
                <a:spcPts val="2400"/>
              </a:spcBef>
              <a:spcAft>
                <a:spcPts val="2400"/>
              </a:spcAft>
              <a:buNone/>
            </a:pPr>
            <a:r>
              <a:rPr lang="en-US" dirty="0" smtClean="0">
                <a:solidFill>
                  <a:schemeClr val="bg1"/>
                </a:solidFill>
              </a:rPr>
              <a:t>NEEDS ASSESSMENT</a:t>
            </a:r>
          </a:p>
          <a:p>
            <a:pPr>
              <a:spcAft>
                <a:spcPts val="1200"/>
              </a:spcAft>
            </a:pPr>
            <a:r>
              <a:rPr lang="en-US" sz="2600" dirty="0" smtClean="0">
                <a:solidFill>
                  <a:schemeClr val="bg1"/>
                </a:solidFill>
              </a:rPr>
              <a:t>The “Justification of Need” is included in every grant application that you write.</a:t>
            </a:r>
          </a:p>
          <a:p>
            <a:pPr>
              <a:spcAft>
                <a:spcPts val="1200"/>
              </a:spcAft>
            </a:pPr>
            <a:r>
              <a:rPr lang="en-US" sz="2600" dirty="0" smtClean="0">
                <a:solidFill>
                  <a:schemeClr val="bg1"/>
                </a:solidFill>
              </a:rPr>
              <a:t>Developing an effective needs assessment process is vital to organizational sustainability and delivering high quality, effective programs.</a:t>
            </a:r>
          </a:p>
          <a:p>
            <a:pPr>
              <a:spcAft>
                <a:spcPts val="1200"/>
              </a:spcAft>
            </a:pPr>
            <a:endParaRPr lang="en-US" sz="2600" dirty="0" smtClean="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2713038"/>
            <a:ext cx="8686800" cy="1020762"/>
          </a:xfrm>
        </p:spPr>
        <p:txBody>
          <a:bodyPr/>
          <a:lstStyle/>
          <a:p>
            <a:pPr eaLnBrk="1" hangingPunct="1"/>
            <a:r>
              <a:rPr lang="en-US" sz="3600" dirty="0" smtClean="0">
                <a:solidFill>
                  <a:schemeClr val="bg1"/>
                </a:solidFill>
              </a:rPr>
              <a:t>Jesse Thomas</a:t>
            </a:r>
            <a:br>
              <a:rPr lang="en-US" sz="3600" dirty="0" smtClean="0">
                <a:solidFill>
                  <a:schemeClr val="bg1"/>
                </a:solidFill>
              </a:rPr>
            </a:br>
            <a:r>
              <a:rPr lang="en-US" sz="3600" dirty="0" smtClean="0">
                <a:solidFill>
                  <a:schemeClr val="bg1"/>
                </a:solidFill>
                <a:hlinkClick r:id="rId2"/>
              </a:rPr>
              <a:t>Jesse@rde.org</a:t>
            </a:r>
            <a:r>
              <a:rPr lang="en-US" sz="3600" dirty="0" smtClean="0">
                <a:solidFill>
                  <a:schemeClr val="bg1"/>
                </a:solidFill>
              </a:rPr>
              <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Claire Husted</a:t>
            </a:r>
            <a:br>
              <a:rPr lang="en-US" sz="3600" dirty="0" smtClean="0">
                <a:solidFill>
                  <a:schemeClr val="bg1"/>
                </a:solidFill>
              </a:rPr>
            </a:br>
            <a:r>
              <a:rPr lang="en-US" sz="3600" dirty="0" smtClean="0">
                <a:solidFill>
                  <a:schemeClr val="bg1"/>
                </a:solidFill>
                <a:hlinkClick r:id="rId3"/>
              </a:rPr>
              <a:t>cehusted@gmail.com</a:t>
            </a:r>
            <a:r>
              <a:rPr lang="en-US" sz="3600" dirty="0" smtClean="0">
                <a:solidFill>
                  <a:schemeClr val="bg1"/>
                </a:solidFill>
              </a:rPr>
              <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Michael McNeill</a:t>
            </a:r>
            <a:br>
              <a:rPr lang="en-US" sz="3600" dirty="0" smtClean="0">
                <a:solidFill>
                  <a:schemeClr val="bg1"/>
                </a:solidFill>
              </a:rPr>
            </a:br>
            <a:r>
              <a:rPr lang="en-US" sz="3600" dirty="0" smtClean="0">
                <a:solidFill>
                  <a:schemeClr val="bg1"/>
                </a:solidFill>
                <a:hlinkClick r:id="rId4"/>
              </a:rPr>
              <a:t>Michael.McNeill@wakegov.com</a:t>
            </a:r>
            <a:r>
              <a:rPr lang="en-US" sz="3600" dirty="0" smtClean="0">
                <a:solidFill>
                  <a:schemeClr val="bg1"/>
                </a:solidFill>
              </a:rPr>
              <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Tim Sullivan</a:t>
            </a:r>
            <a:br>
              <a:rPr lang="en-US" sz="3600" dirty="0" smtClean="0">
                <a:solidFill>
                  <a:schemeClr val="bg1"/>
                </a:solidFill>
              </a:rPr>
            </a:br>
            <a:r>
              <a:rPr lang="en-US" sz="3200" dirty="0" smtClean="0">
                <a:solidFill>
                  <a:schemeClr val="bg1"/>
                </a:solidFill>
                <a:hlinkClick r:id="rId5"/>
              </a:rPr>
              <a:t>Tim.D.Sullivan@co.hennepin.mn.us</a:t>
            </a:r>
            <a:endParaRPr lang="en-US" sz="3600" dirty="0" smtClean="0">
              <a:solidFill>
                <a:schemeClr val="bg1"/>
              </a:solidFill>
            </a:endParaRPr>
          </a:p>
        </p:txBody>
      </p:sp>
      <p:sp>
        <p:nvSpPr>
          <p:cNvPr id="59395" name="Rectangle 3"/>
          <p:cNvSpPr>
            <a:spLocks noGrp="1" noChangeArrowheads="1"/>
          </p:cNvSpPr>
          <p:nvPr>
            <p:ph sz="half" idx="1"/>
          </p:nvPr>
        </p:nvSpPr>
        <p:spPr>
          <a:xfrm>
            <a:off x="457200" y="990600"/>
            <a:ext cx="3581400" cy="5029200"/>
          </a:xfrm>
        </p:spPr>
        <p:txBody>
          <a:bodyPr/>
          <a:lstStyle/>
          <a:p>
            <a:pPr marL="533400" indent="-533400" eaLnBrk="1" hangingPunct="1">
              <a:lnSpc>
                <a:spcPct val="80000"/>
              </a:lnSpc>
              <a:buFontTx/>
              <a:buNone/>
            </a:pPr>
            <a:endParaRPr lang="en-US" sz="1600" smtClean="0"/>
          </a:p>
          <a:p>
            <a:pPr marL="533400" indent="-533400" eaLnBrk="1" hangingPunct="1">
              <a:lnSpc>
                <a:spcPct val="80000"/>
              </a:lnSpc>
              <a:buFontTx/>
              <a:buNone/>
            </a:pPr>
            <a:endParaRPr lang="en-US" sz="1400" b="1" smtClean="0"/>
          </a:p>
          <a:p>
            <a:pPr marL="533400" indent="-533400" eaLnBrk="1" hangingPunct="1">
              <a:lnSpc>
                <a:spcPct val="80000"/>
              </a:lnSpc>
              <a:buFontTx/>
              <a:buNone/>
            </a:pPr>
            <a:endParaRPr lang="en-US" sz="1400" b="1" smtClean="0"/>
          </a:p>
        </p:txBody>
      </p:sp>
      <p:sp>
        <p:nvSpPr>
          <p:cNvPr id="59396" name="Rectangle 4"/>
          <p:cNvSpPr>
            <a:spLocks noChangeArrowheads="1"/>
          </p:cNvSpPr>
          <p:nvPr/>
        </p:nvSpPr>
        <p:spPr bwMode="auto">
          <a:xfrm>
            <a:off x="4876800" y="1036638"/>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80000"/>
              </a:lnSpc>
              <a:spcBef>
                <a:spcPct val="20000"/>
              </a:spcBef>
            </a:pPr>
            <a:endParaRPr lang="en-US" sz="1600" b="1">
              <a:solidFill>
                <a:srgbClr val="FFFFFF"/>
              </a:solidFill>
            </a:endParaRPr>
          </a:p>
          <a:p>
            <a:pPr marL="533400" indent="-533400">
              <a:lnSpc>
                <a:spcPct val="80000"/>
              </a:lnSpc>
              <a:spcBef>
                <a:spcPct val="20000"/>
              </a:spcBef>
            </a:pPr>
            <a:endParaRPr lang="en-US" sz="1600" b="1">
              <a:solidFill>
                <a:srgbClr val="FFFFFF"/>
              </a:solidFill>
            </a:endParaRPr>
          </a:p>
          <a:p>
            <a:pPr marL="533400" indent="-533400">
              <a:lnSpc>
                <a:spcPct val="80000"/>
              </a:lnSpc>
              <a:spcBef>
                <a:spcPct val="20000"/>
              </a:spcBef>
            </a:pPr>
            <a:endParaRPr lang="en-US" sz="1600" b="1">
              <a:solidFill>
                <a:srgbClr val="FFFFFF"/>
              </a:solidFill>
            </a:endParaRPr>
          </a:p>
        </p:txBody>
      </p:sp>
    </p:spTree>
    <p:extLst>
      <p:ext uri="{BB962C8B-B14F-4D97-AF65-F5344CB8AC3E}">
        <p14:creationId xmlns:p14="http://schemas.microsoft.com/office/powerpoint/2010/main" val="2818048286"/>
      </p:ext>
    </p:extLst>
  </p:cSld>
  <p:clrMapOvr>
    <a:masterClrMapping/>
  </p:clrMapOvr>
  <p:transition advTm="8000"/>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8996</TotalTime>
  <Words>3731</Words>
  <Application>Microsoft Office PowerPoint</Application>
  <PresentationFormat>On-screen Show (4:3)</PresentationFormat>
  <Paragraphs>486</Paragraphs>
  <Slides>90</Slides>
  <Notes>16</Notes>
  <HiddenSlides>0</HiddenSlides>
  <MMClips>0</MMClips>
  <ScaleCrop>false</ScaleCrop>
  <HeadingPairs>
    <vt:vector size="4" baseType="variant">
      <vt:variant>
        <vt:lpstr>Theme</vt:lpstr>
      </vt:variant>
      <vt:variant>
        <vt:i4>8</vt:i4>
      </vt:variant>
      <vt:variant>
        <vt:lpstr>Slide Titles</vt:lpstr>
      </vt:variant>
      <vt:variant>
        <vt:i4>90</vt:i4>
      </vt:variant>
    </vt:vector>
  </HeadingPairs>
  <TitlesOfParts>
    <vt:vector size="98" baseType="lpstr">
      <vt:lpstr>2_Default Design</vt:lpstr>
      <vt:lpstr>4_Default Design</vt:lpstr>
      <vt:lpstr>Default Design</vt:lpstr>
      <vt:lpstr>1_Default Design</vt:lpstr>
      <vt:lpstr>5_Default Design</vt:lpstr>
      <vt:lpstr>6_Default Design</vt:lpstr>
      <vt:lpstr>3_Default Design</vt:lpstr>
      <vt:lpstr>7_Default Design</vt:lpstr>
      <vt:lpstr>PowerPoint Presentation</vt:lpstr>
      <vt:lpstr>Using Online Evidence Based Needs Assessments To Plan, To Fund and To Actuate Care and Prevention Services</vt:lpstr>
      <vt:lpstr>Disclosures</vt:lpstr>
      <vt:lpstr>Disclosures</vt:lpstr>
      <vt:lpstr>Learning Objectives</vt:lpstr>
      <vt:lpstr>Obtaining CME / CE Credit</vt:lpstr>
      <vt:lpstr>National HIV/AIDS Strategy</vt:lpstr>
      <vt:lpstr>How Do We Achieve the NHAS?</vt:lpstr>
      <vt:lpstr>How Do We Know What Services to Provide?</vt:lpstr>
      <vt:lpstr>Health Planning: A Tale of Two Era’s</vt:lpstr>
      <vt:lpstr>Pioneering Web-Based Tools for Consumers, Providers, and Grantees  10-year Journey from Bergen-Passaic TGA, NJ…    </vt:lpstr>
      <vt:lpstr>PowerPoint Presentation</vt:lpstr>
      <vt:lpstr>PowerPoint Presentation</vt:lpstr>
      <vt:lpstr>Traditional Needs Assessment Process</vt:lpstr>
      <vt:lpstr>Problem Statement</vt:lpstr>
      <vt:lpstr>Our Vision</vt:lpstr>
      <vt:lpstr>Vision</vt:lpstr>
      <vt:lpstr>Vision</vt:lpstr>
      <vt:lpstr>Vision Accomplished?</vt:lpstr>
      <vt:lpstr>How did we do it?</vt:lpstr>
      <vt:lpstr>How did we do it?</vt:lpstr>
      <vt:lpstr>Social Marketing</vt:lpstr>
      <vt:lpstr>PowerPoint Presentation</vt:lpstr>
      <vt:lpstr>PowerPoint Presentation</vt:lpstr>
      <vt:lpstr>Demo</vt:lpstr>
      <vt:lpstr>Reporting – Progress at a Glance</vt:lpstr>
      <vt:lpstr>Visual Analytics</vt:lpstr>
      <vt:lpstr>PowerPoint Presentation</vt:lpstr>
      <vt:lpstr>PowerPoint Presentation</vt:lpstr>
      <vt:lpstr>PowerPoint Presentation</vt:lpstr>
      <vt:lpstr>PowerPoint Presentation</vt:lpstr>
      <vt:lpstr>PowerPoint Presentation</vt:lpstr>
      <vt:lpstr>PowerPoint Presentation</vt:lpstr>
      <vt:lpstr>Excel Data Extract</vt:lpstr>
      <vt:lpstr>PowerPoint Presentation</vt:lpstr>
      <vt:lpstr>PowerPoint Presentation</vt:lpstr>
      <vt:lpstr>Results</vt:lpstr>
      <vt:lpstr>MHSPC Success Stories</vt:lpstr>
      <vt:lpstr>MHSPC Success Stories</vt:lpstr>
      <vt:lpstr>Survey Completion Time Distribution</vt:lpstr>
      <vt:lpstr>Compared to 2003, big difference!</vt:lpstr>
      <vt:lpstr>Innovative Use of Inexpensive Netbooks</vt:lpstr>
      <vt:lpstr>Before  Netbooks and eCOMPAS </vt:lpstr>
      <vt:lpstr>PowerPoint Presentation</vt:lpstr>
      <vt:lpstr>MHSPC Cost Savings Analysis</vt:lpstr>
      <vt:lpstr>Lessons Learned</vt:lpstr>
      <vt:lpstr>Riverside-San Bernardino, California Transitional Grant Area (TGA)</vt:lpstr>
      <vt:lpstr>Purpose of TGA’s Needs Assessment</vt:lpstr>
      <vt:lpstr>The TGA’s 2011 Process</vt:lpstr>
      <vt:lpstr>The TGA’s 2011 Process, continued</vt:lpstr>
      <vt:lpstr>Business Card</vt:lpstr>
      <vt:lpstr>Business Card: Spanish Version</vt:lpstr>
      <vt:lpstr>The “Nitty Gritty”</vt:lpstr>
      <vt:lpstr>Unique Characteristics</vt:lpstr>
      <vt:lpstr>Unique Survey Questions</vt:lpstr>
      <vt:lpstr>RAPS4-QF</vt:lpstr>
      <vt:lpstr>Results</vt:lpstr>
      <vt:lpstr>RAND (PIC) Depression Screener</vt:lpstr>
      <vt:lpstr>Race/Ethnicity of Respondents</vt:lpstr>
      <vt:lpstr>Geographic Distribution</vt:lpstr>
      <vt:lpstr>Lessons Learned: Benefits</vt:lpstr>
      <vt:lpstr>Lessons Learned: Challenges</vt:lpstr>
      <vt:lpstr>For Future Needs Assessments</vt:lpstr>
      <vt:lpstr>Region 6, North Carolina</vt:lpstr>
      <vt:lpstr>Region 6 Process: Network Needs</vt:lpstr>
      <vt:lpstr>Region 6 Process: Network Needs</vt:lpstr>
      <vt:lpstr>Region 6 Process: A History</vt:lpstr>
      <vt:lpstr>Region 6 Process: A History</vt:lpstr>
      <vt:lpstr>Region 6 Process: A History</vt:lpstr>
      <vt:lpstr>Region 6 Process: Our solution</vt:lpstr>
      <vt:lpstr>Region 6 Process:  Fears in using technology / online system</vt:lpstr>
      <vt:lpstr>Region 6 Process: How we did it</vt:lpstr>
      <vt:lpstr>PowerPoint Presentation</vt:lpstr>
      <vt:lpstr>PowerPoint Presentation</vt:lpstr>
      <vt:lpstr>PowerPoint Presentation</vt:lpstr>
      <vt:lpstr>PowerPoint Presentation</vt:lpstr>
      <vt:lpstr>Results/Myths dispelled</vt:lpstr>
      <vt:lpstr>Results/Myths dispelled</vt:lpstr>
      <vt:lpstr>Results/Myths dispelled</vt:lpstr>
      <vt:lpstr>Results/Actual Data That We Can Use!!!</vt:lpstr>
      <vt:lpstr>Success Stories</vt:lpstr>
      <vt:lpstr>Survey and Results available at….</vt:lpstr>
      <vt:lpstr>PowerPoint Presentation</vt:lpstr>
      <vt:lpstr>Where We Are Going</vt:lpstr>
      <vt:lpstr>PowerPoint Presentation</vt:lpstr>
      <vt:lpstr>Practical Lessons for Replication</vt:lpstr>
      <vt:lpstr>Lesson: How did we accomplish this?</vt:lpstr>
      <vt:lpstr>Q&amp;A</vt:lpstr>
      <vt:lpstr>PowerPoint Presentation</vt:lpstr>
      <vt:lpstr>Jesse Thomas Jesse@rde.org  Claire Husted cehusted@gmail.com  Michael McNeill Michael.McNeill@wakegov.com  Tim Sullivan Tim.D.Sullivan@co.hennepin.mn.us</vt:lpstr>
    </vt:vector>
  </TitlesOfParts>
  <Company>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eCOMPAS: Endless Possibilities</dc:title>
  <dc:creator>Dell</dc:creator>
  <cp:lastModifiedBy>mamcneill</cp:lastModifiedBy>
  <cp:revision>270</cp:revision>
  <dcterms:created xsi:type="dcterms:W3CDTF">2007-09-02T08:14:26Z</dcterms:created>
  <dcterms:modified xsi:type="dcterms:W3CDTF">2012-10-14T16:40:22Z</dcterms:modified>
</cp:coreProperties>
</file>