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61" r:id="rId5"/>
    <p:sldId id="362" r:id="rId6"/>
    <p:sldId id="363" r:id="rId7"/>
    <p:sldId id="364" r:id="rId8"/>
    <p:sldId id="365" r:id="rId9"/>
    <p:sldId id="366" r:id="rId10"/>
    <p:sldId id="3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6"/>
    <a:srgbClr val="505150"/>
    <a:srgbClr val="FF6600"/>
    <a:srgbClr val="A39B8C"/>
    <a:srgbClr val="313231"/>
    <a:srgbClr val="FFF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68298" autoAdjust="0"/>
  </p:normalViewPr>
  <p:slideViewPr>
    <p:cSldViewPr snapToGrid="0" snapToObjects="1">
      <p:cViewPr>
        <p:scale>
          <a:sx n="59" d="100"/>
          <a:sy n="59" d="100"/>
        </p:scale>
        <p:origin x="-1164" y="-390"/>
      </p:cViewPr>
      <p:guideLst>
        <p:guide orient="horz" pos="1518"/>
        <p:guide orient="horz" pos="1120"/>
        <p:guide orient="horz" pos="4095"/>
        <p:guide orient="horz" pos="122"/>
        <p:guide pos="5471"/>
        <p:guide pos="285"/>
        <p:guide pos="3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A4F1-3CFD-A942-BFAC-51A9EF976D44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CE979-9F6B-CD4E-9E39-B5207F7D7A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50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438B-B1C6-8B4B-9BED-10A3CE67B9E3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ED14-1C06-B149-8A7D-CC5362078B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808D-05F5-48CB-8628-B26CEC7428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808D-05F5-48CB-8628-B26CEC7428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Question:  If I define static content as those text elements that only need to be translated once.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counted 34 pages of content and figured that when we complete those…done!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can tell you that there are 4 types of static content in </a:t>
            </a:r>
            <a:r>
              <a:rPr lang="en-US" baseline="0" dirty="0" err="1" smtClean="0"/>
              <a:t>MyChart</a:t>
            </a:r>
            <a:r>
              <a:rPr lang="en-US" baseline="0" dirty="0" smtClean="0"/>
              <a:t>. All changed in different places.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many can you come up with?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808D-05F5-48CB-8628-B26CEC7428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/>
              <a:t>Medical Record Data - What should be Translated? And Who should do it?</a:t>
            </a:r>
            <a:endParaRPr lang="en-US" dirty="0" smtClean="0"/>
          </a:p>
          <a:p>
            <a:r>
              <a:rPr lang="en-US" dirty="0" smtClean="0"/>
              <a:t>Problem List (Diagnoses)</a:t>
            </a:r>
          </a:p>
          <a:p>
            <a:r>
              <a:rPr lang="en-US" dirty="0" smtClean="0"/>
              <a:t>Allergies</a:t>
            </a:r>
          </a:p>
          <a:p>
            <a:r>
              <a:rPr lang="en-US" dirty="0" smtClean="0"/>
              <a:t>Vaccinations</a:t>
            </a:r>
          </a:p>
          <a:p>
            <a:r>
              <a:rPr lang="en-US" dirty="0" smtClean="0"/>
              <a:t>Medications</a:t>
            </a:r>
          </a:p>
          <a:p>
            <a:r>
              <a:rPr lang="en-US" dirty="0" smtClean="0"/>
              <a:t>Lab Tests</a:t>
            </a:r>
          </a:p>
          <a:p>
            <a:r>
              <a:rPr lang="en-US" dirty="0" smtClean="0"/>
              <a:t>After Visit Summaries</a:t>
            </a:r>
          </a:p>
          <a:p>
            <a:r>
              <a:rPr lang="en-US" dirty="0" smtClean="0"/>
              <a:t>Letters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808D-05F5-48CB-8628-B26CEC7428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3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808D-05F5-48CB-8628-B26CEC7428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41325"/>
            <a:ext cx="82296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472510"/>
            <a:ext cx="82296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457200" y="4336778"/>
            <a:ext cx="82295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pic>
        <p:nvPicPr>
          <p:cNvPr id="10" name="Picture 9" descr="--logo-hsy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76" y="5928589"/>
            <a:ext cx="1955443" cy="576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4" y="450850"/>
            <a:ext cx="8229600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2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E7BA56-6705-40E5-B9B6-A35218AE2814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6829-160F-46C0-88F7-D4FFEBE12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3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9"/>
          <p:cNvSpPr>
            <a:spLocks noChangeShapeType="1"/>
          </p:cNvSpPr>
          <p:nvPr userDrawn="1"/>
        </p:nvSpPr>
        <p:spPr bwMode="auto">
          <a:xfrm>
            <a:off x="457200" y="4336778"/>
            <a:ext cx="82295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41325"/>
            <a:ext cx="82296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472510"/>
            <a:ext cx="82296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--logo-hsy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76" y="5928589"/>
            <a:ext cx="1955443" cy="57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450850"/>
            <a:ext cx="8192639" cy="27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3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341325"/>
            <a:ext cx="82296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12" name="Line 19"/>
          <p:cNvSpPr>
            <a:spLocks noChangeShapeType="1"/>
          </p:cNvSpPr>
          <p:nvPr userDrawn="1"/>
        </p:nvSpPr>
        <p:spPr bwMode="auto">
          <a:xfrm>
            <a:off x="457200" y="4336778"/>
            <a:ext cx="82295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472510"/>
            <a:ext cx="82296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--logo-hsy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76" y="5928589"/>
            <a:ext cx="1955443" cy="57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450850"/>
            <a:ext cx="8229600" cy="27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8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3384"/>
            <a:ext cx="82296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614613"/>
            <a:ext cx="82296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457200" y="4194853"/>
            <a:ext cx="82295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pic>
        <p:nvPicPr>
          <p:cNvPr id="8" name="Picture 7" descr="--logo-hsy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76" y="5928589"/>
            <a:ext cx="195544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6354"/>
            <a:ext cx="82296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437693"/>
            <a:ext cx="82295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Font typeface="Arial"/>
              <a:buChar char="•"/>
              <a:defRPr sz="2000"/>
            </a:lvl2pPr>
            <a:lvl3pPr indent="-201168">
              <a:defRPr sz="1800">
                <a:solidFill>
                  <a:schemeClr val="accent2"/>
                </a:solidFill>
              </a:defRPr>
            </a:lvl3pPr>
            <a:lvl4pPr marL="1600200" indent="-182880"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18288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Line 19"/>
          <p:cNvSpPr>
            <a:spLocks noChangeShapeType="1"/>
          </p:cNvSpPr>
          <p:nvPr userDrawn="1"/>
        </p:nvSpPr>
        <p:spPr bwMode="auto">
          <a:xfrm>
            <a:off x="457201" y="1328738"/>
            <a:ext cx="82295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703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6354"/>
            <a:ext cx="82296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05634"/>
            <a:ext cx="4040188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28488"/>
            <a:ext cx="4040188" cy="3549681"/>
          </a:xfrm>
        </p:spPr>
        <p:txBody>
          <a:bodyPr/>
          <a:lstStyle>
            <a:lvl1pPr marL="198438" indent="-274320"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182880">
              <a:buClrTx/>
              <a:defRPr sz="1600">
                <a:solidFill>
                  <a:schemeClr val="accent2"/>
                </a:solidFill>
              </a:defRPr>
            </a:lvl3pPr>
            <a:lvl4pPr marL="1600200" indent="-18288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18288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05634"/>
            <a:ext cx="4041775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28489"/>
            <a:ext cx="4041775" cy="3549680"/>
          </a:xfrm>
        </p:spPr>
        <p:txBody>
          <a:bodyPr/>
          <a:lstStyle>
            <a:lvl1pPr indent="-274320"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 indent="-182880">
              <a:buClrTx/>
              <a:defRPr sz="1600">
                <a:solidFill>
                  <a:schemeClr val="accent2"/>
                </a:solidFill>
              </a:defRPr>
            </a:lvl3pPr>
            <a:lvl4pPr marL="1600200" indent="-18288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18288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Line 19"/>
          <p:cNvSpPr>
            <a:spLocks noChangeShapeType="1"/>
          </p:cNvSpPr>
          <p:nvPr userDrawn="1"/>
        </p:nvSpPr>
        <p:spPr bwMode="auto">
          <a:xfrm>
            <a:off x="457201" y="1328738"/>
            <a:ext cx="82295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693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6354"/>
            <a:ext cx="82296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457201" y="1328738"/>
            <a:ext cx="82295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58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84432"/>
            <a:ext cx="5486400" cy="438376"/>
          </a:xfrm>
          <a:prstGeom prst="rect">
            <a:avLst/>
          </a:prstGeom>
        </p:spPr>
        <p:txBody>
          <a:bodyPr anchor="b"/>
          <a:lstStyle>
            <a:lvl1pPr algn="l">
              <a:defRPr sz="2000" b="0" i="0"/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4114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51170"/>
            <a:ext cx="5486400" cy="6225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7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9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199" y="5986008"/>
            <a:ext cx="5213351" cy="5484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5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296895"/>
            <a:ext cx="8229600" cy="958432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779"/>
            <a:ext cx="8229599" cy="4090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--logo-hsy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60" y="6048375"/>
            <a:ext cx="155193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1" r:id="rId3"/>
    <p:sldLayoutId id="2147483651" r:id="rId4"/>
    <p:sldLayoutId id="2147483650" r:id="rId5"/>
    <p:sldLayoutId id="2147483653" r:id="rId6"/>
    <p:sldLayoutId id="2147483795" r:id="rId7"/>
    <p:sldLayoutId id="2147483657" r:id="rId8"/>
    <p:sldLayoutId id="2147483793" r:id="rId9"/>
    <p:sldLayoutId id="2147483797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6032" indent="-274320" algn="l" defTabSz="457200" rtl="0" eaLnBrk="1" latinLnBrk="0" hangingPunct="1">
        <a:spcBef>
          <a:spcPts val="0"/>
        </a:spcBef>
        <a:spcAft>
          <a:spcPts val="400"/>
        </a:spcAft>
        <a:buClrTx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56032" algn="l" defTabSz="457200" rtl="0" eaLnBrk="1" latinLnBrk="0" hangingPunct="1">
        <a:spcBef>
          <a:spcPts val="0"/>
        </a:spcBef>
        <a:spcAft>
          <a:spcPts val="400"/>
        </a:spcAft>
        <a:buClrTx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300"/>
        </a:spcAft>
        <a:buClrTx/>
        <a:buFont typeface="Arial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10312" algn="l" defTabSz="457200" rtl="0" eaLnBrk="1" latinLnBrk="0" hangingPunct="1">
        <a:spcBef>
          <a:spcPts val="0"/>
        </a:spcBef>
        <a:spcAft>
          <a:spcPts val="250"/>
        </a:spcAft>
        <a:buClrTx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01168" algn="l" defTabSz="457200" rtl="0" eaLnBrk="1" latinLnBrk="0" hangingPunct="1">
        <a:spcBef>
          <a:spcPts val="0"/>
        </a:spcBef>
        <a:spcAft>
          <a:spcPts val="250"/>
        </a:spcAft>
        <a:buClrTx/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55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505150"/>
                </a:solidFill>
              </a:rPr>
              <a:t>How do we get from model…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82046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302155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2012 Epic Systems Corporation.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4716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12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505150"/>
                </a:solidFill>
              </a:rPr>
              <a:t>To a customized, branded </a:t>
            </a:r>
            <a:r>
              <a:rPr lang="en-US" sz="3200" dirty="0" err="1">
                <a:solidFill>
                  <a:srgbClr val="505150"/>
                </a:solidFill>
              </a:rPr>
              <a:t>MyChart</a:t>
            </a:r>
            <a:r>
              <a:rPr lang="en-US" sz="3200" dirty="0">
                <a:solidFill>
                  <a:srgbClr val="50515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8200"/>
            <a:ext cx="8913813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856" y="6602192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2012 Epic Systems Corporation.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8134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505150"/>
                </a:solidFill>
              </a:rPr>
              <a:t>Static content – translate once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2033"/>
            <a:ext cx="7653337" cy="559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581001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2012 Epic Systems Corporation.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4264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56868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505150"/>
                </a:solidFill>
              </a:rPr>
              <a:t>Medical Record Content is 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599"/>
            <a:ext cx="7791450" cy="607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42900" y="6329363"/>
            <a:ext cx="9729788" cy="885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6581001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2012 Epic Systems Corporation. Confidential.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7250" y="5443538"/>
            <a:ext cx="952500" cy="141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668379"/>
            <a:ext cx="1596189" cy="4660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60" y="381000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>
                <a:solidFill>
                  <a:srgbClr val="C00000"/>
                </a:solidFill>
              </a:rPr>
              <a:t>Spanish instructions will be on your medicine labels printed by the pharmacy. If you have questions about this medicine contact your pharmacy.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1" y="457200"/>
            <a:ext cx="9044279" cy="27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302155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2012 Epic Systems Corporation.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005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" y="582402"/>
            <a:ext cx="88661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2" y="2962148"/>
            <a:ext cx="8457413" cy="370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7698" y="196281"/>
            <a:ext cx="8077200" cy="3861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After Visit Summary – What  goes in is what comes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6426319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2012 Epic Systems Corporation.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326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05150"/>
                </a:solidFill>
              </a:rPr>
              <a:t>Don’t forget links to external English-only sites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2033"/>
            <a:ext cx="7653337" cy="559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326105" y="5727025"/>
            <a:ext cx="2775284" cy="401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02078" y="6304535"/>
            <a:ext cx="2775284" cy="401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99284" y="4201547"/>
            <a:ext cx="1167063" cy="15254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66346" y="2404831"/>
            <a:ext cx="3220454" cy="1796716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35317" y="4315326"/>
            <a:ext cx="542045" cy="18813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10989" y="2703025"/>
            <a:ext cx="2975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 for Driving Directions and Medical Records landed on English Only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y-scenery">
  <a:themeElements>
    <a:clrScheme name="Custom 5">
      <a:dk1>
        <a:srgbClr val="262626"/>
      </a:dk1>
      <a:lt1>
        <a:sysClr val="window" lastClr="FFFFFF"/>
      </a:lt1>
      <a:dk2>
        <a:srgbClr val="569BBE"/>
      </a:dk2>
      <a:lt2>
        <a:srgbClr val="FFFFFF"/>
      </a:lt2>
      <a:accent1>
        <a:srgbClr val="00245D"/>
      </a:accent1>
      <a:accent2>
        <a:srgbClr val="6A85BA"/>
      </a:accent2>
      <a:accent3>
        <a:srgbClr val="59B297"/>
      </a:accent3>
      <a:accent4>
        <a:srgbClr val="24ADAE"/>
      </a:accent4>
      <a:accent5>
        <a:srgbClr val="A1BF87"/>
      </a:accent5>
      <a:accent6>
        <a:srgbClr val="4D361E"/>
      </a:accent6>
      <a:hlink>
        <a:srgbClr val="00369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23520614C4448AB108F2D6A45B8B" ma:contentTypeVersion="1" ma:contentTypeDescription="Create a new document." ma:contentTypeScope="" ma:versionID="9650ba5f11c7b85ea59a781796335e2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D4C4F1-6364-48AA-9277-6AEE05BB2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B58F1A2-FE65-4854-96BF-D6CC4FF5E214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sharepoint/v3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6BD2F9F-EA99-4A43-9F94-69E6462CB3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223</Words>
  <Application>Microsoft Office PowerPoint</Application>
  <PresentationFormat>On-screen Show (4:3)</PresentationFormat>
  <Paragraphs>41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hsy-scenery</vt:lpstr>
      <vt:lpstr>How do we get from model…</vt:lpstr>
      <vt:lpstr>To a customized, branded MyChart?</vt:lpstr>
      <vt:lpstr>Static content – translate once </vt:lpstr>
      <vt:lpstr>Medical Record Content is Dynamic</vt:lpstr>
      <vt:lpstr>Spanish instructions will be on your medicine labels printed by the pharmacy. If you have questions about this medicine contact your pharmacy. </vt:lpstr>
      <vt:lpstr>PowerPoint Presentation</vt:lpstr>
      <vt:lpstr>Don’t forget links to external English-only sites </vt:lpstr>
    </vt:vector>
  </TitlesOfParts>
  <Company>UCSD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Text 28 Point Color Text 2</dc:title>
  <dc:creator>UCSD Medical Center</dc:creator>
  <cp:lastModifiedBy>UCSD Medical Center</cp:lastModifiedBy>
  <cp:revision>71</cp:revision>
  <cp:lastPrinted>2012-02-15T19:47:19Z</cp:lastPrinted>
  <dcterms:created xsi:type="dcterms:W3CDTF">2012-08-23T16:47:38Z</dcterms:created>
  <dcterms:modified xsi:type="dcterms:W3CDTF">2012-11-07T16:15:43Z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0x010100BF7F23520614C4448AB108F2D6A45B8B</vt:lpwstr>
  </property>
</Properties>
</file>