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85" r:id="rId6"/>
    <p:sldId id="262" r:id="rId7"/>
    <p:sldId id="28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7"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56667" autoAdjust="0"/>
  </p:normalViewPr>
  <p:slideViewPr>
    <p:cSldViewPr>
      <p:cViewPr varScale="1">
        <p:scale>
          <a:sx n="50" d="100"/>
          <a:sy n="50" d="100"/>
        </p:scale>
        <p:origin x="-15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B359F-2902-4505-A411-64008C56FD4C}"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24E37-764E-4F90-9BAB-FE7B8C62C8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using and motivate own staff to utilize</a:t>
            </a:r>
            <a:r>
              <a:rPr lang="en-US" baseline="0" dirty="0" smtClean="0"/>
              <a:t> within the sites they train</a:t>
            </a:r>
          </a:p>
          <a:p>
            <a:endParaRPr lang="en-US" baseline="0" dirty="0" smtClean="0"/>
          </a:p>
          <a:p>
            <a:r>
              <a:rPr lang="en-US" baseline="0" dirty="0" smtClean="0"/>
              <a:t>I am training AGM participants to utilize this info to train others in organizations or their own organization to then do the same thing and train others in an ongoing manner.</a:t>
            </a:r>
            <a:endParaRPr lang="en-US" dirty="0" smtClean="0"/>
          </a:p>
          <a:p>
            <a:endParaRPr lang="en-US" dirty="0" smtClean="0"/>
          </a:p>
          <a:p>
            <a:r>
              <a:rPr lang="en-US" smtClean="0"/>
              <a:t>Janet from Mary bird</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movie clip illustrates external stigma, which is the way others treat us. Ask participants how this was illustrated in the clip. Denzel stigmatizes Tom by not watching him as he touches things around his office. He also wipes his hand after he has shaken it when he finds out that he has AIDS. Finally, he tells him he does not want his case. If I disapprove of what someone is doing I will treat them poorly. This is the act of discriminating - They will not be hired or have a hard time being hired for things or they may not get housing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5:51</a:t>
            </a:r>
          </a:p>
          <a:p>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internal stigma, which occurs once the person has and continues to be discriminated against then that person starts to internalize that stigma and believe they do not deserve those things making them less apt to seek those things out. The look in his eyes at the end of the clip conveys his sadness and the feeling that he will not find anyone to represent him, which illustrates so well how people feel when they are stigmatized. That feeling that you don’t want to continue because what is the point is debilitating.</a:t>
            </a:r>
          </a:p>
          <a:p>
            <a:endParaRPr lang="en-US" dirty="0" smtClean="0"/>
          </a:p>
          <a:p>
            <a:r>
              <a:rPr lang="en-US" dirty="0" smtClean="0"/>
              <a:t>0:57</a:t>
            </a:r>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200" kern="1200" dirty="0" smtClean="0">
                <a:solidFill>
                  <a:schemeClr val="tx1"/>
                </a:solidFill>
                <a:latin typeface="+mn-lt"/>
                <a:ea typeface="+mn-ea"/>
                <a:cs typeface="+mn-cs"/>
              </a:rPr>
              <a:t>We use this slide to explore both empathy and stigma. </a:t>
            </a:r>
          </a:p>
          <a:p>
            <a:pPr lvl="0"/>
            <a:r>
              <a:rPr lang="en-US" sz="1200" kern="1200" dirty="0" smtClean="0">
                <a:solidFill>
                  <a:schemeClr val="tx1"/>
                </a:solidFill>
                <a:latin typeface="+mn-lt"/>
                <a:ea typeface="+mn-ea"/>
                <a:cs typeface="+mn-cs"/>
              </a:rPr>
              <a:t>(If the next few activities elicit emotion the intention is not to exploit feelings. This training is designed to elicit emotions because we internalize those aha moments when we feel something.)</a:t>
            </a:r>
          </a:p>
          <a:p>
            <a:pPr lvl="0"/>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Participants decide who this person is. (gender, age, profession, if the person is in a relationship or not,</a:t>
            </a:r>
            <a:r>
              <a:rPr lang="en-US" sz="1200" kern="1200" baseline="0" dirty="0" smtClean="0">
                <a:solidFill>
                  <a:schemeClr val="tx1"/>
                </a:solidFill>
                <a:latin typeface="+mn-lt"/>
                <a:ea typeface="+mn-ea"/>
                <a:cs typeface="+mn-cs"/>
              </a:rPr>
              <a:t> etc)</a:t>
            </a:r>
          </a:p>
          <a:p>
            <a:pPr lvl="0"/>
            <a:r>
              <a:rPr lang="en-US" sz="1200" kern="1200" dirty="0" smtClean="0">
                <a:solidFill>
                  <a:schemeClr val="tx1"/>
                </a:solidFill>
                <a:latin typeface="+mn-lt"/>
                <a:ea typeface="+mn-ea"/>
                <a:cs typeface="+mn-cs"/>
              </a:rPr>
              <a:t>Participants are then told that this person was just told he or she is HIV positive. </a:t>
            </a:r>
          </a:p>
          <a:p>
            <a:pPr lvl="0"/>
            <a:r>
              <a:rPr lang="en-US" sz="1200" kern="1200" dirty="0" smtClean="0">
                <a:solidFill>
                  <a:schemeClr val="tx1"/>
                </a:solidFill>
                <a:latin typeface="+mn-lt"/>
                <a:ea typeface="+mn-ea"/>
                <a:cs typeface="+mn-cs"/>
              </a:rPr>
              <a:t>Participants are now asked to write 2-3 sentences about the following:</a:t>
            </a:r>
          </a:p>
          <a:p>
            <a:pPr lvl="0"/>
            <a:r>
              <a:rPr lang="en-US" sz="1200" kern="1200" dirty="0" smtClean="0">
                <a:solidFill>
                  <a:schemeClr val="tx1"/>
                </a:solidFill>
                <a:latin typeface="+mn-lt"/>
                <a:ea typeface="+mn-ea"/>
                <a:cs typeface="+mn-cs"/>
              </a:rPr>
              <a:t>1.</a:t>
            </a:r>
            <a:r>
              <a:rPr lang="en-US" sz="1200" kern="1200" baseline="0" dirty="0" smtClean="0">
                <a:solidFill>
                  <a:schemeClr val="tx1"/>
                </a:solidFill>
                <a:latin typeface="+mn-lt"/>
                <a:ea typeface="+mn-ea"/>
                <a:cs typeface="+mn-cs"/>
              </a:rPr>
              <a:t> W</a:t>
            </a:r>
            <a:r>
              <a:rPr lang="en-US" sz="1200" kern="1200" dirty="0" smtClean="0">
                <a:solidFill>
                  <a:schemeClr val="tx1"/>
                </a:solidFill>
                <a:latin typeface="+mn-lt"/>
                <a:ea typeface="+mn-ea"/>
                <a:cs typeface="+mn-cs"/>
              </a:rPr>
              <a:t>hat this person’s concerns are now that she has this diagnosis.</a:t>
            </a:r>
          </a:p>
          <a:p>
            <a:pPr lvl="0"/>
            <a:r>
              <a:rPr lang="en-US" sz="1200" kern="1200" dirty="0" smtClean="0">
                <a:solidFill>
                  <a:schemeClr val="tx1"/>
                </a:solidFill>
                <a:latin typeface="+mn-lt"/>
                <a:ea typeface="+mn-ea"/>
                <a:cs typeface="+mn-cs"/>
              </a:rPr>
              <a:t>2. Who in this person’s life will also be affected by this diagnosis.</a:t>
            </a:r>
          </a:p>
          <a:p>
            <a:pPr lvl="0"/>
            <a:r>
              <a:rPr lang="en-US" sz="1200" kern="1200" dirty="0" smtClean="0">
                <a:solidFill>
                  <a:schemeClr val="tx1"/>
                </a:solidFill>
                <a:latin typeface="+mn-lt"/>
                <a:ea typeface="+mn-ea"/>
                <a:cs typeface="+mn-cs"/>
              </a:rPr>
              <a:t>3. How those people might feel about their loved one’s diagnosis.</a:t>
            </a:r>
          </a:p>
          <a:p>
            <a:pPr lvl="0"/>
            <a:r>
              <a:rPr lang="en-US" sz="1200" kern="1200" dirty="0" smtClean="0">
                <a:solidFill>
                  <a:schemeClr val="tx1"/>
                </a:solidFill>
                <a:latin typeface="+mn-lt"/>
                <a:ea typeface="+mn-ea"/>
                <a:cs typeface="+mn-cs"/>
              </a:rPr>
              <a:t>Have participants share and listen for comments such as: </a:t>
            </a:r>
          </a:p>
          <a:p>
            <a:pPr lvl="1"/>
            <a:r>
              <a:rPr lang="en-US" sz="1200" kern="1200" dirty="0" smtClean="0">
                <a:solidFill>
                  <a:schemeClr val="tx1"/>
                </a:solidFill>
                <a:latin typeface="+mn-lt"/>
                <a:ea typeface="+mn-ea"/>
                <a:cs typeface="+mn-cs"/>
              </a:rPr>
              <a:t>Who gave this to me? </a:t>
            </a:r>
          </a:p>
          <a:p>
            <a:pPr lvl="1"/>
            <a:r>
              <a:rPr lang="en-US" sz="1200" kern="1200" dirty="0" smtClean="0">
                <a:solidFill>
                  <a:schemeClr val="tx1"/>
                </a:solidFill>
                <a:latin typeface="+mn-lt"/>
                <a:ea typeface="+mn-ea"/>
                <a:cs typeface="+mn-cs"/>
              </a:rPr>
              <a:t>How did I or my loved one get it? </a:t>
            </a:r>
          </a:p>
          <a:p>
            <a:pPr lvl="1"/>
            <a:r>
              <a:rPr lang="en-US" sz="1200" kern="1200" dirty="0" smtClean="0">
                <a:solidFill>
                  <a:schemeClr val="tx1"/>
                </a:solidFill>
                <a:latin typeface="+mn-lt"/>
                <a:ea typeface="+mn-ea"/>
                <a:cs typeface="+mn-cs"/>
              </a:rPr>
              <a:t>Will I get it? (from loved one)</a:t>
            </a:r>
          </a:p>
          <a:p>
            <a:pPr lvl="1"/>
            <a:r>
              <a:rPr lang="en-US" sz="1200" kern="1200" dirty="0" smtClean="0">
                <a:solidFill>
                  <a:schemeClr val="tx1"/>
                </a:solidFill>
                <a:latin typeface="+mn-lt"/>
                <a:ea typeface="+mn-ea"/>
                <a:cs typeface="+mn-cs"/>
              </a:rPr>
              <a:t>Will people support me or leave me? </a:t>
            </a:r>
          </a:p>
        </p:txBody>
      </p:sp>
      <p:sp>
        <p:nvSpPr>
          <p:cNvPr id="4" name="Slide Number Placeholder 3"/>
          <p:cNvSpPr>
            <a:spLocks noGrp="1"/>
          </p:cNvSpPr>
          <p:nvPr>
            <p:ph type="sldNum" sz="quarter" idx="10"/>
          </p:nvPr>
        </p:nvSpPr>
        <p:spPr/>
        <p:txBody>
          <a:bodyPr/>
          <a:lstStyle/>
          <a:p>
            <a:fld id="{B958E031-84E5-46F9-896E-2DCD1FEB3294}"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kern="1200" dirty="0" smtClean="0">
                <a:solidFill>
                  <a:schemeClr val="tx1"/>
                </a:solidFill>
                <a:latin typeface="+mn-lt"/>
                <a:ea typeface="+mn-ea"/>
                <a:cs typeface="+mn-cs"/>
              </a:rPr>
              <a:t>Next we move on and ask participants to think about the most important person in their life and to imagine that that person was just diagnosed with cancer.</a:t>
            </a:r>
          </a:p>
          <a:p>
            <a:pPr lvl="0"/>
            <a:r>
              <a:rPr lang="en-US" sz="1200" kern="1200" dirty="0" smtClean="0">
                <a:solidFill>
                  <a:schemeClr val="tx1"/>
                </a:solidFill>
                <a:latin typeface="+mn-lt"/>
                <a:ea typeface="+mn-ea"/>
                <a:cs typeface="+mn-cs"/>
              </a:rPr>
              <a:t>The same questions are asked:</a:t>
            </a:r>
          </a:p>
          <a:p>
            <a:pPr lvl="0"/>
            <a:r>
              <a:rPr lang="en-US" sz="1200" kern="1200" dirty="0" smtClean="0">
                <a:solidFill>
                  <a:schemeClr val="tx1"/>
                </a:solidFill>
                <a:latin typeface="+mn-lt"/>
                <a:ea typeface="+mn-ea"/>
                <a:cs typeface="+mn-cs"/>
              </a:rPr>
              <a:t>1. How is this person is feeling?</a:t>
            </a:r>
          </a:p>
          <a:p>
            <a:pPr lvl="0"/>
            <a:r>
              <a:rPr lang="en-US" sz="1200" kern="1200" dirty="0" smtClean="0">
                <a:solidFill>
                  <a:schemeClr val="tx1"/>
                </a:solidFill>
                <a:latin typeface="+mn-lt"/>
                <a:ea typeface="+mn-ea"/>
                <a:cs typeface="+mn-cs"/>
              </a:rPr>
              <a:t>2. What are this person’s concerns now that she has this diagnosis?</a:t>
            </a:r>
          </a:p>
          <a:p>
            <a:pPr lvl="0"/>
            <a:r>
              <a:rPr lang="en-US" sz="1200" kern="1200" dirty="0" smtClean="0">
                <a:solidFill>
                  <a:schemeClr val="tx1"/>
                </a:solidFill>
                <a:latin typeface="+mn-lt"/>
                <a:ea typeface="+mn-ea"/>
                <a:cs typeface="+mn-cs"/>
              </a:rPr>
              <a:t>3. Who in this person’s life will also be affected by this diagnosis?</a:t>
            </a:r>
          </a:p>
          <a:p>
            <a:pPr lvl="0"/>
            <a:r>
              <a:rPr lang="en-US" sz="1200" kern="1200" dirty="0" smtClean="0">
                <a:solidFill>
                  <a:schemeClr val="tx1"/>
                </a:solidFill>
                <a:latin typeface="+mn-lt"/>
                <a:ea typeface="+mn-ea"/>
                <a:cs typeface="+mn-cs"/>
              </a:rPr>
              <a:t>4. How might those people feel about their loved one’s diagnosis?</a:t>
            </a:r>
          </a:p>
          <a:p>
            <a:pPr lvl="0"/>
            <a:r>
              <a:rPr lang="en-US" sz="1200" kern="1200" dirty="0" smtClean="0">
                <a:solidFill>
                  <a:schemeClr val="tx1"/>
                </a:solidFill>
                <a:latin typeface="+mn-lt"/>
                <a:ea typeface="+mn-ea"/>
                <a:cs typeface="+mn-cs"/>
              </a:rPr>
              <a:t>Have participants share responses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Ask which exercise was easier or more difficult. (Note: Typically the response is both easier and more difficult.) </a:t>
            </a:r>
          </a:p>
          <a:p>
            <a:r>
              <a:rPr lang="en-US" sz="1200" kern="1200" dirty="0" smtClean="0">
                <a:solidFill>
                  <a:schemeClr val="tx1"/>
                </a:solidFill>
                <a:latin typeface="+mn-lt"/>
                <a:ea typeface="+mn-ea"/>
                <a:cs typeface="+mn-cs"/>
              </a:rPr>
              <a:t>Why? (Note: Many will say easier because they had a deeper understanding for the loved one and could access those emotions easier. And more difficult because you have a connection to that person and you can put yourself in that position quickly and feel very sad.) </a:t>
            </a:r>
          </a:p>
          <a:p>
            <a:r>
              <a:rPr lang="en-US" sz="1200" kern="1200" dirty="0" smtClean="0">
                <a:solidFill>
                  <a:schemeClr val="tx1"/>
                </a:solidFill>
                <a:latin typeface="+mn-lt"/>
                <a:ea typeface="+mn-ea"/>
                <a:cs typeface="+mn-cs"/>
              </a:rPr>
              <a:t>This is empathy. Empathy is putting yourself in another’s shoes and truly understanding their situation.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obviously don’t want to cry with every patient, but we need to do our best to truly understand their situation and what is going on with their life so that we can address the situation appropriately. This is why we learn about people. So that we can understand them and tailor our efforts to their situation by seeing them as a whole person with loved ones and concerns. </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Lastly, compare these responses to those from the previous exercise. Ask participants where they noted differences. (Note: Typically participants will say similar things for both, but note that there is less stigma attached to cancer. Participants do not say those comments listed on the previous page.  Point this out to participants and emphasize that this illustrates how engrained stigma against people with HIV is.) We want to get to a point that our loved ones don’t ask what did you do and who gave it to you but how can we support you, which was more the response with cancer. </a:t>
            </a: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Ask participants about some assumptions that people make about people with Lung Cancer? As they are answering advance the slide and tell them that this is what statistics show, but this is not always the case.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Make the point that during the previous exercise many participants thought about cancer, but not about lung cancer, which is stigmatized.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Take home point: Stigma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the engrained negative association to a disease, word, person, group etc.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5AE5E1-5B95-4DB9-BC14-59496FD6DE0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Ask participants to list assumptions that people make about people with HIV. </a:t>
            </a:r>
          </a:p>
          <a:p>
            <a:pPr lvl="0"/>
            <a:r>
              <a:rPr lang="en-US" sz="1200" kern="1200" dirty="0" smtClean="0">
                <a:solidFill>
                  <a:schemeClr val="tx1"/>
                </a:solidFill>
                <a:latin typeface="+mn-lt"/>
                <a:ea typeface="+mn-ea"/>
                <a:cs typeface="+mn-cs"/>
              </a:rPr>
              <a:t>These are what statistics show (in less value laden terms), but this is not always the case.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Take home point: We can’t assume that everyone that has HIV falls into one of these categories. If this is the way we see people with HIV we won’t be able to relate and we will work only from our assumptions.  If we try to see them for the complex person that I am sure they are, then we can find ways we can relate and empathize with them rather than assuming they fit into one of these categories.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But…What if they do fit into one of these categories? What if they did cheat or if they were a drug addict? Does that mean that they are terrible people?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if when you went to your healthcare provider and there was a note on your chest telling them the biggest mistake you’ve ever made? You would probably be afraid that they would judge you based only on your mistake.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If the size of the group is over approximately 20 people you may go over the 90 minutes. One option is to let people volunteer rather than do this with each person.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Tell participants to think of a group that they are a part of that has been stereotyped in a negative way.  (Note: Create an example for yourself. For example…  Don’t ever say that because I am driven in my career then I am not a dedicated mother. Other example…  </a:t>
            </a:r>
          </a:p>
          <a:p>
            <a:r>
              <a:rPr lang="en-US" sz="1200" kern="1200" dirty="0" smtClean="0">
                <a:solidFill>
                  <a:schemeClr val="tx1"/>
                </a:solidFill>
                <a:latin typeface="+mn-lt"/>
                <a:ea typeface="+mn-ea"/>
                <a:cs typeface="+mn-cs"/>
              </a:rPr>
              <a:t>Political, pregnant, former addict, socioeconomic, feminist, student.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Take home point: Just because you fit one characteristic does not mean you follow the whole stereotypes. You are not locked in a box with all the bad stereotypes. Remind them of how angry and uncomfortable it makes them when they are stereotyped and how they feel toward people judging them. That is how patients feel when we stereotype them. These are all empathy activities to help us understand our patients better.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a:t>
            </a:r>
            <a:r>
              <a:rPr lang="en-US" sz="1200" kern="1200" baseline="0" dirty="0" smtClean="0">
                <a:solidFill>
                  <a:schemeClr val="tx1"/>
                </a:solidFill>
                <a:latin typeface="+mn-lt"/>
                <a:ea typeface="+mn-ea"/>
                <a:cs typeface="+mn-cs"/>
              </a:rPr>
              <a:t> this activity </a:t>
            </a:r>
            <a:r>
              <a:rPr lang="en-US" sz="1200" kern="1200" dirty="0" smtClean="0">
                <a:solidFill>
                  <a:schemeClr val="tx1"/>
                </a:solidFill>
                <a:latin typeface="+mn-lt"/>
                <a:ea typeface="+mn-ea"/>
                <a:cs typeface="+mn-cs"/>
              </a:rPr>
              <a:t>participants are separated into groups of 3 or 5. Each group is given a flip chart paper with a drawing of a tree and a marker. Participants must choose a group or population that they stigmatize. </a:t>
            </a:r>
          </a:p>
          <a:p>
            <a:pPr lvl="1"/>
            <a:r>
              <a:rPr lang="en-US" sz="1200" kern="1200" dirty="0" smtClean="0">
                <a:solidFill>
                  <a:schemeClr val="tx1"/>
                </a:solidFill>
                <a:latin typeface="+mn-lt"/>
                <a:ea typeface="+mn-ea"/>
                <a:cs typeface="+mn-cs"/>
              </a:rPr>
              <a:t>They will then write that group in the trunk of the tree- this is the “who” of the stigma tree. </a:t>
            </a:r>
          </a:p>
          <a:p>
            <a:pPr lvl="1"/>
            <a:r>
              <a:rPr lang="en-US" sz="1200" kern="1200" dirty="0" smtClean="0">
                <a:solidFill>
                  <a:schemeClr val="tx1"/>
                </a:solidFill>
                <a:latin typeface="+mn-lt"/>
                <a:ea typeface="+mn-ea"/>
                <a:cs typeface="+mn-cs"/>
              </a:rPr>
              <a:t>They will then write why they stereotype this group. The “why” is the most important piece of this activity. The hope is that participants will</a:t>
            </a:r>
            <a:r>
              <a:rPr lang="en-US" sz="1200" kern="1200" baseline="0" dirty="0" smtClean="0">
                <a:solidFill>
                  <a:schemeClr val="tx1"/>
                </a:solidFill>
                <a:latin typeface="+mn-lt"/>
                <a:ea typeface="+mn-ea"/>
                <a:cs typeface="+mn-cs"/>
              </a:rPr>
              <a:t> gain the realization that w</a:t>
            </a:r>
            <a:r>
              <a:rPr lang="en-US" sz="1200" kern="1200" dirty="0" smtClean="0">
                <a:solidFill>
                  <a:schemeClr val="tx1"/>
                </a:solidFill>
                <a:latin typeface="+mn-lt"/>
                <a:ea typeface="+mn-ea"/>
                <a:cs typeface="+mn-cs"/>
              </a:rPr>
              <a:t>e stigmatize because as a culture we have learned who to stigmatize. This is either taught to us or our experiences made us believe that this group or population is bad. There is always a reason why we stigmatize. </a:t>
            </a:r>
          </a:p>
          <a:p>
            <a:pPr lvl="1"/>
            <a:r>
              <a:rPr lang="en-US" sz="1200" kern="1200" dirty="0" smtClean="0">
                <a:solidFill>
                  <a:schemeClr val="tx1"/>
                </a:solidFill>
                <a:latin typeface="+mn-lt"/>
                <a:ea typeface="+mn-ea"/>
                <a:cs typeface="+mn-cs"/>
              </a:rPr>
              <a:t>Finally participants write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happens to this group as a result of the stigma against them.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Discuss what everyone has found and ask if they are surprised by what they wrote. Impress upon participants that the root causes are what we need to address</a:t>
            </a:r>
            <a:r>
              <a:rPr lang="en-US" sz="16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Until we acknowledge and address root causes we will likely continue to treat these groups with less respect.</a:t>
            </a:r>
          </a:p>
          <a:p>
            <a:endParaRPr lang="en-US" dirty="0"/>
          </a:p>
        </p:txBody>
      </p:sp>
      <p:sp>
        <p:nvSpPr>
          <p:cNvPr id="4" name="Slide Number Placeholder 3"/>
          <p:cNvSpPr>
            <a:spLocks noGrp="1"/>
          </p:cNvSpPr>
          <p:nvPr>
            <p:ph type="sldNum" sz="quarter" idx="10"/>
          </p:nvPr>
        </p:nvSpPr>
        <p:spPr/>
        <p:txBody>
          <a:bodyPr/>
          <a:lstStyle/>
          <a:p>
            <a:fld id="{5624B70A-5585-476F-B8FA-1F63D9750143}"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Methods for reducing</a:t>
            </a:r>
            <a:r>
              <a:rPr lang="en-US" sz="1200" kern="1200" baseline="0" dirty="0" smtClean="0">
                <a:solidFill>
                  <a:schemeClr val="tx1"/>
                </a:solidFill>
                <a:latin typeface="+mn-lt"/>
                <a:ea typeface="+mn-ea"/>
                <a:cs typeface="+mn-cs"/>
              </a:rPr>
              <a:t> stigma are introduced and a discussion will follow for each </a:t>
            </a:r>
            <a:r>
              <a:rPr lang="en-US" sz="1200" kern="1200" dirty="0" smtClean="0">
                <a:solidFill>
                  <a:schemeClr val="tx1"/>
                </a:solidFill>
                <a:latin typeface="+mn-lt"/>
                <a:ea typeface="+mn-ea"/>
                <a:cs typeface="+mn-cs"/>
              </a:rPr>
              <a:t>strategy.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Discussion: Teaching the facts and empathizing are two strategies that have been shown to reduce stigma. We will now explore each strategy.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where we talk about how we </a:t>
            </a:r>
            <a:r>
              <a:rPr lang="en-US" sz="1200" kern="1200" dirty="0" smtClean="0">
                <a:solidFill>
                  <a:schemeClr val="tx1"/>
                </a:solidFill>
                <a:latin typeface="+mn-lt"/>
                <a:ea typeface="+mn-ea"/>
                <a:cs typeface="+mn-cs"/>
              </a:rPr>
              <a:t>can teach others the facts about HIV (or any other group that is stigmatized). </a:t>
            </a:r>
          </a:p>
          <a:p>
            <a:pPr lvl="0"/>
            <a:r>
              <a:rPr lang="en-US" sz="1200" kern="1200" dirty="0" smtClean="0">
                <a:solidFill>
                  <a:schemeClr val="tx1"/>
                </a:solidFill>
                <a:latin typeface="+mn-lt"/>
                <a:ea typeface="+mn-ea"/>
                <a:cs typeface="+mn-cs"/>
              </a:rPr>
              <a:t>Facts about how you can get HIV </a:t>
            </a:r>
          </a:p>
          <a:p>
            <a:pPr lvl="0"/>
            <a:r>
              <a:rPr lang="en-US" sz="1200" kern="1200" dirty="0" smtClean="0">
                <a:solidFill>
                  <a:schemeClr val="tx1"/>
                </a:solidFill>
                <a:latin typeface="+mn-lt"/>
                <a:ea typeface="+mn-ea"/>
                <a:cs typeface="+mn-cs"/>
              </a:rPr>
              <a:t>That it affects everyone</a:t>
            </a:r>
          </a:p>
          <a:p>
            <a:pPr lvl="0"/>
            <a:r>
              <a:rPr lang="en-US" sz="1200" kern="1200" dirty="0" smtClean="0">
                <a:solidFill>
                  <a:schemeClr val="tx1"/>
                </a:solidFill>
                <a:latin typeface="+mn-lt"/>
                <a:ea typeface="+mn-ea"/>
                <a:cs typeface="+mn-cs"/>
              </a:rPr>
              <a:t>The realities of taking a plethora of medications</a:t>
            </a:r>
          </a:p>
          <a:p>
            <a:pPr lvl="0"/>
            <a:r>
              <a:rPr lang="en-US" sz="1200" kern="1200" dirty="0" smtClean="0">
                <a:solidFill>
                  <a:schemeClr val="tx1"/>
                </a:solidFill>
                <a:latin typeface="+mn-lt"/>
                <a:ea typeface="+mn-ea"/>
                <a:cs typeface="+mn-cs"/>
              </a:rPr>
              <a:t>That it no longer has to be the death sentence it is thought to be. </a:t>
            </a:r>
          </a:p>
          <a:p>
            <a:r>
              <a:rPr lang="en-US" sz="1200" kern="1200" dirty="0" smtClean="0">
                <a:solidFill>
                  <a:schemeClr val="tx1"/>
                </a:solidFill>
                <a:latin typeface="+mn-lt"/>
                <a:ea typeface="+mn-ea"/>
                <a:cs typeface="+mn-cs"/>
              </a:rPr>
              <a:t>We are talking specifically about HIV, but we can use this strategy in other circumstances.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Finish by asking participants if they have any examples</a:t>
            </a:r>
            <a:r>
              <a:rPr lang="en-US" sz="1200" kern="1200" baseline="0" dirty="0" smtClean="0">
                <a:solidFill>
                  <a:schemeClr val="tx1"/>
                </a:solidFill>
                <a:latin typeface="+mn-lt"/>
                <a:ea typeface="+mn-ea"/>
                <a:cs typeface="+mn-cs"/>
              </a:rPr>
              <a:t> and e</a:t>
            </a:r>
            <a:r>
              <a:rPr lang="en-US" sz="1200" kern="1200" dirty="0" smtClean="0">
                <a:solidFill>
                  <a:schemeClr val="tx1"/>
                </a:solidFill>
                <a:latin typeface="+mn-lt"/>
                <a:ea typeface="+mn-ea"/>
                <a:cs typeface="+mn-cs"/>
              </a:rPr>
              <a:t>xplore other examples for a few minutes.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24B70A-5585-476F-B8FA-1F63D9750143}"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97F971-2BB3-4894-BA9F-64B85988C94B}"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we reference the adage about walking a mile in another’s shoes</a:t>
            </a:r>
            <a:r>
              <a:rPr lang="en-US" sz="1200" kern="1200" baseline="0" dirty="0" smtClean="0">
                <a:solidFill>
                  <a:schemeClr val="tx1"/>
                </a:solidFill>
                <a:latin typeface="+mn-lt"/>
                <a:ea typeface="+mn-ea"/>
                <a:cs typeface="+mn-cs"/>
              </a:rPr>
              <a:t> and make the point that w</a:t>
            </a:r>
            <a:r>
              <a:rPr lang="en-US" sz="1200" kern="1200" dirty="0" smtClean="0">
                <a:solidFill>
                  <a:schemeClr val="tx1"/>
                </a:solidFill>
                <a:latin typeface="+mn-lt"/>
                <a:ea typeface="+mn-ea"/>
                <a:cs typeface="+mn-cs"/>
              </a:rPr>
              <a:t>hen trying to teach others to empathize the key is to NOT make people feel bad.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People know when someone is trying to make them understand something by making them feel terrible in the process. As a recipient of this kind of teaching, you don’t really want to empathize. Yelling at others about how difficult another’s situation is does not usually improve the 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Take home point: Try</a:t>
            </a:r>
            <a:r>
              <a:rPr lang="en-US" sz="1200" kern="1200" baseline="0" dirty="0" smtClean="0">
                <a:solidFill>
                  <a:schemeClr val="tx1"/>
                </a:solidFill>
                <a:latin typeface="+mn-lt"/>
                <a:ea typeface="+mn-ea"/>
                <a:cs typeface="+mn-cs"/>
              </a:rPr>
              <a:t> to get participants to t</a:t>
            </a:r>
            <a:r>
              <a:rPr lang="en-US" sz="1200" kern="1200" dirty="0" smtClean="0">
                <a:solidFill>
                  <a:schemeClr val="tx1"/>
                </a:solidFill>
                <a:latin typeface="+mn-lt"/>
                <a:ea typeface="+mn-ea"/>
                <a:cs typeface="+mn-cs"/>
              </a:rPr>
              <a:t>hink of a time when someone changed their mind about something and use that to guide them in teaching others. We will continue to explore empathy in the next Unit </a:t>
            </a:r>
          </a:p>
          <a:p>
            <a:endParaRPr lang="en-US" dirty="0"/>
          </a:p>
        </p:txBody>
      </p:sp>
      <p:sp>
        <p:nvSpPr>
          <p:cNvPr id="4" name="Slide Number Placeholder 3"/>
          <p:cNvSpPr>
            <a:spLocks noGrp="1"/>
          </p:cNvSpPr>
          <p:nvPr>
            <p:ph type="sldNum" sz="quarter" idx="10"/>
          </p:nvPr>
        </p:nvSpPr>
        <p:spPr/>
        <p:txBody>
          <a:bodyPr/>
          <a:lstStyle/>
          <a:p>
            <a:fld id="{5624B70A-5585-476F-B8FA-1F63D9750143}"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Reducing stigma takes work. We cannot expect to reduce stigma without doing anything to reduce it. </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Review/display</a:t>
            </a:r>
            <a:r>
              <a:rPr lang="en-US" baseline="0" dirty="0" smtClean="0"/>
              <a:t> plan created in first unit</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Responses from Unit 1</a:t>
            </a:r>
          </a:p>
          <a:p>
            <a:pPr lvl="0"/>
            <a:r>
              <a:rPr lang="en-US" sz="1200" kern="1200" dirty="0" smtClean="0">
                <a:solidFill>
                  <a:schemeClr val="tx1"/>
                </a:solidFill>
                <a:latin typeface="+mn-lt"/>
                <a:ea typeface="+mn-ea"/>
                <a:cs typeface="+mn-cs"/>
              </a:rPr>
              <a:t>Compassion</a:t>
            </a:r>
          </a:p>
          <a:p>
            <a:pPr lvl="0"/>
            <a:r>
              <a:rPr lang="en-US" sz="1200" kern="1200" dirty="0" smtClean="0">
                <a:solidFill>
                  <a:schemeClr val="tx1"/>
                </a:solidFill>
                <a:latin typeface="+mn-lt"/>
                <a:ea typeface="+mn-ea"/>
                <a:cs typeface="+mn-cs"/>
              </a:rPr>
              <a:t>Help</a:t>
            </a:r>
          </a:p>
          <a:p>
            <a:pPr lvl="0"/>
            <a:r>
              <a:rPr lang="en-US" sz="1200" kern="1200" dirty="0" smtClean="0">
                <a:solidFill>
                  <a:schemeClr val="tx1"/>
                </a:solidFill>
                <a:latin typeface="+mn-lt"/>
                <a:ea typeface="+mn-ea"/>
                <a:cs typeface="+mn-cs"/>
              </a:rPr>
              <a:t>Make a difference</a:t>
            </a:r>
          </a:p>
          <a:p>
            <a:pPr lvl="0"/>
            <a:r>
              <a:rPr lang="en-US" sz="1200" kern="1200" dirty="0" smtClean="0">
                <a:solidFill>
                  <a:schemeClr val="tx1"/>
                </a:solidFill>
                <a:latin typeface="+mn-lt"/>
                <a:ea typeface="+mn-ea"/>
                <a:cs typeface="+mn-cs"/>
              </a:rPr>
              <a:t>Educate </a:t>
            </a:r>
          </a:p>
          <a:p>
            <a:pPr lvl="0"/>
            <a:r>
              <a:rPr lang="en-US" sz="1200" kern="1200" dirty="0" smtClean="0">
                <a:solidFill>
                  <a:schemeClr val="tx1"/>
                </a:solidFill>
                <a:latin typeface="+mn-lt"/>
                <a:ea typeface="+mn-ea"/>
                <a:cs typeface="+mn-cs"/>
              </a:rPr>
              <a:t>Love healthcare</a:t>
            </a:r>
          </a:p>
          <a:p>
            <a:pPr lvl="0"/>
            <a:r>
              <a:rPr lang="en-US" sz="1200" kern="1200" dirty="0" smtClean="0">
                <a:solidFill>
                  <a:schemeClr val="tx1"/>
                </a:solidFill>
                <a:latin typeface="+mn-lt"/>
                <a:ea typeface="+mn-ea"/>
                <a:cs typeface="+mn-cs"/>
              </a:rPr>
              <a:t>Eradicating Cancer</a:t>
            </a:r>
          </a:p>
          <a:p>
            <a:pPr lvl="0"/>
            <a:r>
              <a:rPr lang="en-US" sz="1200" kern="1200" dirty="0" smtClean="0">
                <a:solidFill>
                  <a:schemeClr val="tx1"/>
                </a:solidFill>
                <a:latin typeface="+mn-lt"/>
                <a:ea typeface="+mn-ea"/>
                <a:cs typeface="+mn-cs"/>
              </a:rPr>
              <a:t>Provide care</a:t>
            </a:r>
          </a:p>
          <a:p>
            <a:endParaRPr lang="en-US" baseline="0" dirty="0" smtClean="0"/>
          </a:p>
          <a:p>
            <a:r>
              <a:rPr lang="en-US" baseline="0" dirty="0" smtClean="0"/>
              <a:t>Leave out any “who” references from the responses as they will be address next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like to throw in “to pay the bills” because we also have to think and take care of ourselves in order to take care of others. Hopefully no one is surprised by these answers, because it is hard to say we will want to provide quality health care if we don’t have some of these goals in mind. </a:t>
            </a:r>
          </a:p>
          <a:p>
            <a:endParaRPr lang="en-US" baseline="0" dirty="0" smtClean="0"/>
          </a:p>
        </p:txBody>
      </p:sp>
      <p:sp>
        <p:nvSpPr>
          <p:cNvPr id="4" name="Slide Number Placeholder 3"/>
          <p:cNvSpPr>
            <a:spLocks noGrp="1"/>
          </p:cNvSpPr>
          <p:nvPr>
            <p:ph type="sldNum" sz="quarter" idx="10"/>
          </p:nvPr>
        </p:nvSpPr>
        <p:spPr/>
        <p:txBody>
          <a:bodyPr/>
          <a:lstStyle/>
          <a:p>
            <a:fld id="{B958E031-84E5-46F9-896E-2DCD1FEB3294}"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next part of that question that I noticed was to whom?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Who do we want to have compassion for and take care of? These were the responses. (Note: Read the responses to participants.)</a:t>
            </a:r>
          </a:p>
          <a:p>
            <a:r>
              <a:rPr lang="en-US" dirty="0" smtClean="0"/>
              <a:t>Common</a:t>
            </a:r>
            <a:r>
              <a:rPr lang="en-US" baseline="0" dirty="0" smtClean="0"/>
              <a:t> responses:</a:t>
            </a:r>
          </a:p>
          <a:p>
            <a:pPr lvl="0"/>
            <a:r>
              <a:rPr lang="en-US" sz="1200" kern="1200" dirty="0" smtClean="0">
                <a:solidFill>
                  <a:schemeClr val="tx1"/>
                </a:solidFill>
                <a:latin typeface="+mn-lt"/>
                <a:ea typeface="+mn-ea"/>
                <a:cs typeface="+mn-cs"/>
              </a:rPr>
              <a:t>People</a:t>
            </a:r>
          </a:p>
          <a:p>
            <a:pPr lvl="0"/>
            <a:r>
              <a:rPr lang="en-US" sz="1200" kern="1200" dirty="0" smtClean="0">
                <a:solidFill>
                  <a:schemeClr val="tx1"/>
                </a:solidFill>
                <a:latin typeface="+mn-lt"/>
                <a:ea typeface="+mn-ea"/>
                <a:cs typeface="+mn-cs"/>
              </a:rPr>
              <a:t>Others</a:t>
            </a:r>
          </a:p>
          <a:p>
            <a:pPr lvl="0"/>
            <a:r>
              <a:rPr lang="en-US" sz="1200" kern="1200" dirty="0" smtClean="0">
                <a:solidFill>
                  <a:schemeClr val="tx1"/>
                </a:solidFill>
                <a:latin typeface="+mn-lt"/>
                <a:ea typeface="+mn-ea"/>
                <a:cs typeface="+mn-cs"/>
              </a:rPr>
              <a:t>Everyone</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It seems that everyone in this room wants to help people regardless of who that person is. And if that is not the case then in continuing with the theme from the previous training (bias recognition)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be explored. Again knowing is half the battle. </a:t>
            </a:r>
          </a:p>
          <a:p>
            <a:pPr lvl="0"/>
            <a:r>
              <a:rPr lang="en-US" sz="1200" kern="1200" dirty="0" smtClean="0">
                <a:solidFill>
                  <a:schemeClr val="tx1"/>
                </a:solidFill>
                <a:latin typeface="+mn-lt"/>
                <a:ea typeface="+mn-ea"/>
                <a:cs typeface="+mn-cs"/>
              </a:rPr>
              <a:t>If a person doesn’t feel this way, then their thought</a:t>
            </a:r>
            <a:r>
              <a:rPr lang="en-US" sz="1200" kern="1200" baseline="0" dirty="0" smtClean="0">
                <a:solidFill>
                  <a:schemeClr val="tx1"/>
                </a:solidFill>
                <a:latin typeface="+mn-lt"/>
                <a:ea typeface="+mn-ea"/>
                <a:cs typeface="+mn-cs"/>
              </a:rPr>
              <a:t> pattern </a:t>
            </a:r>
            <a:r>
              <a:rPr lang="en-US" sz="1200" kern="1200" dirty="0" smtClean="0">
                <a:solidFill>
                  <a:schemeClr val="tx1"/>
                </a:solidFill>
                <a:latin typeface="+mn-lt"/>
                <a:ea typeface="+mn-ea"/>
                <a:cs typeface="+mn-cs"/>
              </a:rPr>
              <a:t>isn’t necessarily in line with the mission of the program and reconciling this is important for that individual and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organization.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This isn’t to say that the burden only falls on us, but again we chose to be here and say that we want to help.  We put it in our mission statements so we should at least be aware of whether or not we truly want to help all or just some.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 am glad to see that it wasn’t anyone’s instinct to write this down, but it is something that we should be exploring. It is important because we have health disparities that need to be addressed and how participants feel about this is a major barrier to improving the health disparities that exist.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first unit Self-awareness</a:t>
            </a:r>
            <a:r>
              <a:rPr lang="en-US" sz="1200" kern="1200" baseline="0" dirty="0" smtClean="0">
                <a:solidFill>
                  <a:schemeClr val="tx1"/>
                </a:solidFill>
                <a:latin typeface="+mn-lt"/>
                <a:ea typeface="+mn-ea"/>
                <a:cs typeface="+mn-cs"/>
              </a:rPr>
              <a:t> was </a:t>
            </a:r>
            <a:r>
              <a:rPr lang="en-US" sz="1200" kern="1200" dirty="0" smtClean="0">
                <a:solidFill>
                  <a:schemeClr val="tx1"/>
                </a:solidFill>
                <a:latin typeface="+mn-lt"/>
                <a:ea typeface="+mn-ea"/>
                <a:cs typeface="+mn-cs"/>
              </a:rPr>
              <a:t>discussed. This unit will focus on how to reduce stigma and begin to explore the value of empathizing with others. </a:t>
            </a:r>
            <a:endParaRPr lang="en-US" dirty="0"/>
          </a:p>
        </p:txBody>
      </p:sp>
      <p:sp>
        <p:nvSpPr>
          <p:cNvPr id="4" name="Slide Number Placeholder 3"/>
          <p:cNvSpPr>
            <a:spLocks noGrp="1"/>
          </p:cNvSpPr>
          <p:nvPr>
            <p:ph type="sldNum" sz="quarter" idx="10"/>
          </p:nvPr>
        </p:nvSpPr>
        <p:spPr/>
        <p:txBody>
          <a:bodyPr/>
          <a:lstStyle/>
          <a:p>
            <a:fld id="{5624B70A-5585-476F-B8FA-1F63D9750143}"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clip shows how 2 people with same disease are judged differently based are how they were infected. Why is it dangerous to decide that someone is guilty or not or that they do or do not deserve health care or, in the case of the clip, of justice? If you had to be judged by your mistakes or a bad decision how do you think you would be treated. We are making a decision about someone based on one action not on the whole person. That is stigma.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we ask participants write down 2 populations that they stigmatize and why they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think they have that stigma. </a:t>
            </a:r>
          </a:p>
          <a:p>
            <a:endParaRPr lang="en-US" dirty="0" smtClean="0"/>
          </a:p>
          <a:p>
            <a:r>
              <a:rPr lang="en-US" dirty="0" smtClean="0"/>
              <a:t>Once these populations</a:t>
            </a:r>
            <a:r>
              <a:rPr lang="en-US" baseline="0" dirty="0" smtClean="0"/>
              <a:t> have been defined, move on to a closer look at stigma.</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B96AA4-4A6D-4EC2-B4DA-392393D6CC84}" type="datetimeFigureOut">
              <a:rPr lang="en-US" smtClean="0"/>
              <a:t>10/22/2012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C650DA2-26F0-4F91-BB96-2455FC086D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96AA4-4A6D-4EC2-B4DA-392393D6CC84}"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0DA2-26F0-4F91-BB96-2455FC086D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9B96AA4-4A6D-4EC2-B4DA-392393D6CC84}" type="datetimeFigureOut">
              <a:rPr lang="en-US" smtClean="0"/>
              <a:t>10/22/2012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C650DA2-26F0-4F91-BB96-2455FC086D9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B96AA4-4A6D-4EC2-B4DA-392393D6CC84}"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C650DA2-26F0-4F91-BB96-2455FC086D9B}"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B96AA4-4A6D-4EC2-B4DA-392393D6CC84}" type="datetimeFigureOut">
              <a:rPr lang="en-US" smtClean="0"/>
              <a:t>10/22/2012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C650DA2-26F0-4F91-BB96-2455FC086D9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9B96AA4-4A6D-4EC2-B4DA-392393D6CC84}" type="datetimeFigureOut">
              <a:rPr lang="en-US" smtClean="0"/>
              <a:t>10/22/2012</a:t>
            </a:fld>
            <a:endParaRPr lang="en-US"/>
          </a:p>
        </p:txBody>
      </p:sp>
      <p:sp>
        <p:nvSpPr>
          <p:cNvPr id="10" name="Slide Number Placeholder 9"/>
          <p:cNvSpPr>
            <a:spLocks noGrp="1"/>
          </p:cNvSpPr>
          <p:nvPr>
            <p:ph type="sldNum" sz="quarter" idx="16"/>
          </p:nvPr>
        </p:nvSpPr>
        <p:spPr/>
        <p:txBody>
          <a:bodyPr rtlCol="0"/>
          <a:lstStyle/>
          <a:p>
            <a:fld id="{DC650DA2-26F0-4F91-BB96-2455FC086D9B}"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9B96AA4-4A6D-4EC2-B4DA-392393D6CC84}" type="datetimeFigureOut">
              <a:rPr lang="en-US" smtClean="0"/>
              <a:t>10/22/2012</a:t>
            </a:fld>
            <a:endParaRPr lang="en-US"/>
          </a:p>
        </p:txBody>
      </p:sp>
      <p:sp>
        <p:nvSpPr>
          <p:cNvPr id="12" name="Slide Number Placeholder 11"/>
          <p:cNvSpPr>
            <a:spLocks noGrp="1"/>
          </p:cNvSpPr>
          <p:nvPr>
            <p:ph type="sldNum" sz="quarter" idx="16"/>
          </p:nvPr>
        </p:nvSpPr>
        <p:spPr/>
        <p:txBody>
          <a:bodyPr rtlCol="0"/>
          <a:lstStyle/>
          <a:p>
            <a:fld id="{DC650DA2-26F0-4F91-BB96-2455FC086D9B}"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B96AA4-4A6D-4EC2-B4DA-392393D6CC84}"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C650DA2-26F0-4F91-BB96-2455FC086D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96AA4-4A6D-4EC2-B4DA-392393D6CC84}"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C650DA2-26F0-4F91-BB96-2455FC086D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B96AA4-4A6D-4EC2-B4DA-392393D6CC84}"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C650DA2-26F0-4F91-BB96-2455FC086D9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9B96AA4-4A6D-4EC2-B4DA-392393D6CC84}" type="datetimeFigureOut">
              <a:rPr lang="en-US" smtClean="0"/>
              <a:t>10/22/2012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C650DA2-26F0-4F91-BB96-2455FC086D9B}"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B96AA4-4A6D-4EC2-B4DA-392393D6CC84}" type="datetimeFigureOut">
              <a:rPr lang="en-US" smtClean="0"/>
              <a:t>10/22/2012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C650DA2-26F0-4F91-BB96-2455FC086D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ph-fileserv\PH.DT$\Delta%20AETC\Cultural_Interactions_Manual\Stigma.mp4" TargetMode="Externa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ph-fileserv\PH.DT$\Delta%20AETC\Cultural_Interactions_Manual\External%20Stigma.mp4" TargetMode="Externa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ph-fileserv\PH.DT$\Delta%20AETC\Cultural_Interactions_Manual\Internal%20Stigma.mp4" TargetMode="Externa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wmf"/></Relationships>
</file>

<file path=ppt/slides/_rels/slide2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20.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Cultural </a:t>
            </a:r>
            <a:r>
              <a:rPr lang="en-US" dirty="0" smtClean="0"/>
              <a:t>Interactions Institute - 201</a:t>
            </a:r>
            <a:endParaRPr lang="en-US" dirty="0"/>
          </a:p>
        </p:txBody>
      </p:sp>
      <p:sp>
        <p:nvSpPr>
          <p:cNvPr id="3" name="Subtitle 2"/>
          <p:cNvSpPr>
            <a:spLocks noGrp="1"/>
          </p:cNvSpPr>
          <p:nvPr>
            <p:ph type="subTitle" idx="1"/>
          </p:nvPr>
        </p:nvSpPr>
        <p:spPr/>
        <p:txBody>
          <a:bodyPr>
            <a:normAutofit fontScale="40000" lnSpcReduction="20000"/>
          </a:bodyPr>
          <a:lstStyle/>
          <a:p>
            <a:r>
              <a:rPr lang="en-US" dirty="0" smtClean="0"/>
              <a:t>Christina Eaton, MPH</a:t>
            </a:r>
          </a:p>
          <a:p>
            <a:r>
              <a:rPr lang="en-US" dirty="0" smtClean="0"/>
              <a:t>Ryan White All Grantees Meeting </a:t>
            </a:r>
          </a:p>
          <a:p>
            <a:r>
              <a:rPr lang="en-US" dirty="0" smtClean="0"/>
              <a:t>November 28</a:t>
            </a:r>
            <a:r>
              <a:rPr lang="en-US" baseline="30000" dirty="0" smtClean="0"/>
              <a:t>th</a:t>
            </a:r>
            <a:r>
              <a:rPr lang="en-US" dirty="0" smtClean="0"/>
              <a:t> 2012</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whom?</a:t>
            </a:r>
            <a:endParaRPr lang="en-US" dirty="0"/>
          </a:p>
        </p:txBody>
      </p:sp>
      <p:sp>
        <p:nvSpPr>
          <p:cNvPr id="3" name="Content Placeholder 2"/>
          <p:cNvSpPr>
            <a:spLocks noGrp="1"/>
          </p:cNvSpPr>
          <p:nvPr>
            <p:ph sz="quarter" idx="1"/>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did not see a single piece of paper that said…</a:t>
            </a:r>
            <a:endParaRPr lang="en-US" dirty="0"/>
          </a:p>
        </p:txBody>
      </p:sp>
      <p:sp>
        <p:nvSpPr>
          <p:cNvPr id="3" name="Content Placeholder 2"/>
          <p:cNvSpPr>
            <a:spLocks noGrp="1"/>
          </p:cNvSpPr>
          <p:nvPr>
            <p:ph sz="quarter" idx="1"/>
          </p:nvPr>
        </p:nvSpPr>
        <p:spPr/>
        <p:txBody>
          <a:bodyPr>
            <a:normAutofit/>
          </a:bodyPr>
          <a:lstStyle/>
          <a:p>
            <a:r>
              <a:rPr lang="en-US" dirty="0" smtClean="0"/>
              <a:t>People who look like me</a:t>
            </a:r>
          </a:p>
          <a:p>
            <a:r>
              <a:rPr lang="en-US" dirty="0" smtClean="0"/>
              <a:t>People who are deserving</a:t>
            </a:r>
          </a:p>
          <a:p>
            <a:r>
              <a:rPr lang="en-US" dirty="0" smtClean="0"/>
              <a:t>People who speak like me</a:t>
            </a:r>
          </a:p>
          <a:p>
            <a:r>
              <a:rPr lang="en-US" dirty="0" smtClean="0"/>
              <a:t>People who speak English only</a:t>
            </a:r>
          </a:p>
          <a:p>
            <a:r>
              <a:rPr lang="en-US" dirty="0" smtClean="0"/>
              <a:t>People that I like</a:t>
            </a:r>
          </a:p>
          <a:p>
            <a:r>
              <a:rPr lang="en-US" dirty="0" smtClean="0"/>
              <a:t>People who always take my advice</a:t>
            </a:r>
          </a:p>
          <a:p>
            <a:r>
              <a:rPr lang="en-US" dirty="0" smtClean="0"/>
              <a:t>People who have health insurance</a:t>
            </a:r>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Cornerstones of Cultural Awareness</a:t>
            </a:r>
            <a:br>
              <a:rPr lang="en-US" dirty="0" smtClean="0"/>
            </a:br>
            <a:endParaRPr lang="en-US" dirty="0"/>
          </a:p>
        </p:txBody>
      </p:sp>
      <p:sp>
        <p:nvSpPr>
          <p:cNvPr id="3" name="Content Placeholder 2"/>
          <p:cNvSpPr>
            <a:spLocks noGrp="1"/>
          </p:cNvSpPr>
          <p:nvPr>
            <p:ph sz="quarter" idx="1"/>
          </p:nvPr>
        </p:nvSpPr>
        <p:spPr/>
        <p:txBody>
          <a:bodyPr/>
          <a:lstStyle/>
          <a:p>
            <a:pPr lvl="1"/>
            <a:r>
              <a:rPr lang="en-US" dirty="0" smtClean="0"/>
              <a:t>Self-Awareness </a:t>
            </a:r>
          </a:p>
          <a:p>
            <a:pPr lvl="1"/>
            <a:r>
              <a:rPr lang="en-US" dirty="0" smtClean="0"/>
              <a:t>Reducing Stigma</a:t>
            </a:r>
          </a:p>
          <a:p>
            <a:pPr lvl="1"/>
            <a:r>
              <a:rPr lang="en-US" dirty="0" smtClean="0"/>
              <a:t>Empathy</a:t>
            </a:r>
          </a:p>
          <a:p>
            <a:pPr lvl="1"/>
            <a:r>
              <a:rPr lang="en-US" dirty="0" smtClean="0"/>
              <a:t>Diverse Workforce</a:t>
            </a:r>
          </a:p>
          <a:p>
            <a:pPr lvl="1"/>
            <a:r>
              <a:rPr lang="en-US" dirty="0" smtClean="0"/>
              <a:t>Ask Questions</a:t>
            </a:r>
          </a:p>
          <a:p>
            <a:pPr lvl="1"/>
            <a:r>
              <a:rPr lang="en-US" dirty="0" smtClean="0"/>
              <a:t>Communication Skills</a:t>
            </a:r>
          </a:p>
          <a:p>
            <a:pPr>
              <a:buNone/>
            </a:pPr>
            <a:endParaRPr lang="en-US"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a:t>
            </a:r>
            <a:endParaRPr lang="en-US" dirty="0"/>
          </a:p>
        </p:txBody>
      </p:sp>
      <p:sp>
        <p:nvSpPr>
          <p:cNvPr id="4" name="Content Placeholder 4"/>
          <p:cNvSpPr>
            <a:spLocks noGrp="1"/>
          </p:cNvSpPr>
          <p:nvPr>
            <p:ph sz="quarter" idx="1"/>
          </p:nvPr>
        </p:nvSpPr>
        <p:spPr/>
        <p:txBody>
          <a:bodyPr/>
          <a:lstStyle/>
          <a:p>
            <a:r>
              <a:rPr lang="en-US" dirty="0" smtClean="0"/>
              <a:t>A severe social disapproval</a:t>
            </a:r>
          </a:p>
          <a:p>
            <a:pPr>
              <a:buNone/>
            </a:pPr>
            <a:endParaRPr lang="en-US" dirty="0" smtClean="0"/>
          </a:p>
        </p:txBody>
      </p:sp>
      <p:pic>
        <p:nvPicPr>
          <p:cNvPr id="5" name="Stigma.mp4">
            <a:hlinkClick r:id="" action="ppaction://media"/>
          </p:cNvPr>
          <p:cNvPicPr>
            <a:picLocks noRot="1" noChangeAspect="1"/>
          </p:cNvPicPr>
          <p:nvPr>
            <a:videoFile r:link="rId2"/>
          </p:nvPr>
        </p:nvPicPr>
        <p:blipFill>
          <a:blip r:embed="rId5" cstate="print"/>
          <a:stretch>
            <a:fillRect/>
          </a:stretch>
        </p:blipFill>
        <p:spPr>
          <a:xfrm>
            <a:off x="1295400" y="2514600"/>
            <a:ext cx="6858000" cy="38481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a:t>
            </a:r>
            <a:endParaRPr lang="en-US" dirty="0"/>
          </a:p>
        </p:txBody>
      </p:sp>
      <p:sp>
        <p:nvSpPr>
          <p:cNvPr id="3" name="Content Placeholder 2"/>
          <p:cNvSpPr>
            <a:spLocks noGrp="1"/>
          </p:cNvSpPr>
          <p:nvPr>
            <p:ph sz="quarter" idx="1"/>
          </p:nvPr>
        </p:nvSpPr>
        <p:spPr/>
        <p:txBody>
          <a:bodyPr/>
          <a:lstStyle/>
          <a:p>
            <a:r>
              <a:rPr lang="en-US" dirty="0" smtClean="0"/>
              <a:t>Who do you disapprove of? </a:t>
            </a: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Stigma</a:t>
            </a:r>
            <a:endParaRPr lang="en-US" dirty="0"/>
          </a:p>
        </p:txBody>
      </p:sp>
      <p:sp>
        <p:nvSpPr>
          <p:cNvPr id="3" name="Content Placeholder 2"/>
          <p:cNvSpPr>
            <a:spLocks noGrp="1"/>
          </p:cNvSpPr>
          <p:nvPr>
            <p:ph sz="quarter" idx="1"/>
          </p:nvPr>
        </p:nvSpPr>
        <p:spPr/>
        <p:txBody>
          <a:bodyPr/>
          <a:lstStyle/>
          <a:p>
            <a:r>
              <a:rPr lang="en-US" dirty="0" smtClean="0"/>
              <a:t>What do we do to people we stigmatize?</a:t>
            </a:r>
            <a:endParaRPr lang="en-US" dirty="0"/>
          </a:p>
        </p:txBody>
      </p:sp>
      <p:pic>
        <p:nvPicPr>
          <p:cNvPr id="4" name="External Stigma.mp4">
            <a:hlinkClick r:id="" action="ppaction://media"/>
          </p:cNvPr>
          <p:cNvPicPr>
            <a:picLocks noRot="1" noChangeAspect="1"/>
          </p:cNvPicPr>
          <p:nvPr>
            <a:videoFile r:link="rId2"/>
          </p:nvPr>
        </p:nvPicPr>
        <p:blipFill>
          <a:blip r:embed="rId5" cstate="print"/>
          <a:stretch>
            <a:fillRect/>
          </a:stretch>
        </p:blipFill>
        <p:spPr>
          <a:xfrm>
            <a:off x="990600" y="2514600"/>
            <a:ext cx="6858000" cy="38481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Stigma</a:t>
            </a:r>
            <a:endParaRPr lang="en-US" dirty="0"/>
          </a:p>
        </p:txBody>
      </p:sp>
      <p:sp>
        <p:nvSpPr>
          <p:cNvPr id="3" name="Content Placeholder 2"/>
          <p:cNvSpPr>
            <a:spLocks noGrp="1"/>
          </p:cNvSpPr>
          <p:nvPr>
            <p:ph sz="quarter" idx="1"/>
          </p:nvPr>
        </p:nvSpPr>
        <p:spPr>
          <a:xfrm>
            <a:off x="612648" y="1524000"/>
            <a:ext cx="8153400" cy="4572000"/>
          </a:xfrm>
        </p:spPr>
        <p:txBody>
          <a:bodyPr/>
          <a:lstStyle/>
          <a:p>
            <a:r>
              <a:rPr lang="en-US" dirty="0" smtClean="0"/>
              <a:t>What can stigma do to someone?</a:t>
            </a:r>
            <a:endParaRPr lang="en-US" dirty="0"/>
          </a:p>
        </p:txBody>
      </p:sp>
      <p:pic>
        <p:nvPicPr>
          <p:cNvPr id="5" name="Internal Stigma.mp4">
            <a:hlinkClick r:id="" action="ppaction://media"/>
          </p:cNvPr>
          <p:cNvPicPr>
            <a:picLocks noRot="1" noChangeAspect="1"/>
          </p:cNvPicPr>
          <p:nvPr>
            <a:videoFile r:link="rId2"/>
          </p:nvPr>
        </p:nvPicPr>
        <p:blipFill>
          <a:blip r:embed="rId5" cstate="print"/>
          <a:stretch>
            <a:fillRect/>
          </a:stretch>
        </p:blipFill>
        <p:spPr>
          <a:xfrm>
            <a:off x="1295400" y="2514600"/>
            <a:ext cx="6858000" cy="38481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d.jpg"/>
          <p:cNvPicPr>
            <a:picLocks noGrp="1" noChangeAspect="1"/>
          </p:cNvPicPr>
          <p:nvPr>
            <p:ph sz="quarter" idx="1"/>
          </p:nvPr>
        </p:nvPicPr>
        <p:blipFill>
          <a:blip r:embed="rId4" cstate="print"/>
          <a:stretch>
            <a:fillRect/>
          </a:stretch>
        </p:blipFill>
        <p:spPr>
          <a:xfrm>
            <a:off x="3145587" y="1600200"/>
            <a:ext cx="3087775" cy="4495800"/>
          </a:xfr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Users\seura1\AppData\Local\Microsoft\Windows\Temporary Internet Files\Content.IE5\OX8CUHEQ\MC900383136[1].wmf"/>
          <p:cNvPicPr>
            <a:picLocks noGrp="1" noChangeAspect="1" noChangeArrowheads="1"/>
          </p:cNvPicPr>
          <p:nvPr>
            <p:ph sz="quarter" idx="1"/>
          </p:nvPr>
        </p:nvPicPr>
        <p:blipFill>
          <a:blip r:embed="rId4" cstate="print"/>
          <a:stretch>
            <a:fillRect/>
          </a:stretch>
        </p:blipFill>
        <p:spPr bwMode="auto">
          <a:xfrm>
            <a:off x="3877030" y="2934614"/>
            <a:ext cx="1624889" cy="1826971"/>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about people with Lung Cancer</a:t>
            </a:r>
            <a:endParaRPr lang="en-US" dirty="0"/>
          </a:p>
        </p:txBody>
      </p:sp>
      <p:sp>
        <p:nvSpPr>
          <p:cNvPr id="4" name="Content Placeholder 2"/>
          <p:cNvSpPr>
            <a:spLocks noGrp="1"/>
          </p:cNvSpPr>
          <p:nvPr>
            <p:ph sz="quarter" idx="1"/>
          </p:nvPr>
        </p:nvSpPr>
        <p:spPr/>
        <p:txBody>
          <a:bodyPr/>
          <a:lstStyle/>
          <a:p>
            <a:r>
              <a:rPr lang="en-US" dirty="0" smtClean="0"/>
              <a:t>Elderly </a:t>
            </a:r>
          </a:p>
          <a:p>
            <a:r>
              <a:rPr lang="en-US" dirty="0" smtClean="0"/>
              <a:t>Male</a:t>
            </a:r>
          </a:p>
          <a:p>
            <a:r>
              <a:rPr lang="en-US" dirty="0" smtClean="0"/>
              <a:t>Smoker</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a:t>
            </a:r>
            <a:r>
              <a:rPr lang="en-US" sz="2400" dirty="0" smtClean="0"/>
              <a:t>.</a:t>
            </a:r>
          </a:p>
          <a:p>
            <a:endParaRPr lang="en-US" sz="2400" dirty="0" smtClean="0"/>
          </a:p>
          <a:p>
            <a:r>
              <a:rPr lang="en-US" sz="2400" dirty="0" smtClean="0"/>
              <a:t>Commercial support was not received for this activity</a:t>
            </a:r>
            <a:endParaRPr lang="en-US" sz="2400" dirty="0" smtClean="0"/>
          </a:p>
          <a:p>
            <a:endParaRPr lang="en-US" sz="2800" dirty="0" smtClean="0"/>
          </a:p>
          <a:p>
            <a:r>
              <a:rPr lang="en-US" sz="2400" dirty="0" smtClean="0"/>
              <a:t>I </a:t>
            </a:r>
            <a:r>
              <a:rPr lang="en-US" sz="2400" dirty="0" smtClean="0"/>
              <a:t>did not write the </a:t>
            </a:r>
            <a:r>
              <a:rPr lang="en-US" sz="2400" i="1" dirty="0" smtClean="0"/>
              <a:t>Cultural Interactions </a:t>
            </a:r>
            <a:r>
              <a:rPr lang="en-US" sz="2400" dirty="0" smtClean="0"/>
              <a:t>series but have used it to provide cultural sensitivity training to individuals serving HIV+ patients.</a:t>
            </a:r>
            <a:endParaRPr lang="en-US" sz="24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Assumptions about people with HIV</a:t>
            </a:r>
            <a:endParaRPr lang="en-US" dirty="0"/>
          </a:p>
        </p:txBody>
      </p:sp>
      <p:sp>
        <p:nvSpPr>
          <p:cNvPr id="3" name="Content Placeholder 2"/>
          <p:cNvSpPr>
            <a:spLocks noGrp="1"/>
          </p:cNvSpPr>
          <p:nvPr>
            <p:ph sz="quarter" idx="1"/>
          </p:nvPr>
        </p:nvSpPr>
        <p:spPr/>
        <p:txBody>
          <a:bodyPr/>
          <a:lstStyle/>
          <a:p>
            <a:r>
              <a:rPr lang="en-US" dirty="0" smtClean="0"/>
              <a:t>Gay</a:t>
            </a:r>
          </a:p>
          <a:p>
            <a:r>
              <a:rPr lang="en-US" dirty="0" smtClean="0"/>
              <a:t>Promiscuous</a:t>
            </a:r>
          </a:p>
          <a:p>
            <a:r>
              <a:rPr lang="en-US" dirty="0" smtClean="0"/>
              <a:t>Cheaters</a:t>
            </a:r>
          </a:p>
          <a:p>
            <a:r>
              <a:rPr lang="en-US" dirty="0" smtClean="0"/>
              <a:t>Drug addicts</a:t>
            </a:r>
          </a:p>
          <a:p>
            <a:r>
              <a:rPr lang="en-US" dirty="0" smtClean="0"/>
              <a:t>Minorities</a:t>
            </a:r>
          </a:p>
          <a:p>
            <a:endParaRPr 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a stereotype define who you are?</a:t>
            </a:r>
            <a:endParaRPr lang="en-US" dirty="0"/>
          </a:p>
        </p:txBody>
      </p:sp>
      <p:sp>
        <p:nvSpPr>
          <p:cNvPr id="3" name="Content Placeholder 2"/>
          <p:cNvSpPr>
            <a:spLocks noGrp="1"/>
          </p:cNvSpPr>
          <p:nvPr>
            <p:ph sz="quarter" idx="1"/>
          </p:nvPr>
        </p:nvSpPr>
        <p:spPr/>
        <p:txBody>
          <a:bodyPr/>
          <a:lstStyle/>
          <a:p>
            <a:r>
              <a:rPr lang="en-US" dirty="0" smtClean="0"/>
              <a:t>Don’t ever say that because I am _________ then___________.</a:t>
            </a:r>
          </a:p>
          <a:p>
            <a:endParaRPr lang="en-US" dirty="0"/>
          </a:p>
        </p:txBody>
      </p:sp>
      <p:pic>
        <p:nvPicPr>
          <p:cNvPr id="4" name="Picture 2" descr="C:\Users\seura1\AppData\Local\Microsoft\Windows\Temporary Internet Files\Content.IE5\MS0J81K4\MC900441313[1].png"/>
          <p:cNvPicPr>
            <a:picLocks noChangeAspect="1" noChangeArrowheads="1"/>
          </p:cNvPicPr>
          <p:nvPr/>
        </p:nvPicPr>
        <p:blipFill>
          <a:blip r:embed="rId4" cstate="print"/>
          <a:srcRect/>
          <a:stretch>
            <a:fillRect/>
          </a:stretch>
        </p:blipFill>
        <p:spPr bwMode="auto">
          <a:xfrm>
            <a:off x="4800600" y="2743200"/>
            <a:ext cx="2743200" cy="27432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 Tree</a:t>
            </a:r>
            <a:endParaRPr lang="en-US" dirty="0"/>
          </a:p>
        </p:txBody>
      </p:sp>
      <p:grpSp>
        <p:nvGrpSpPr>
          <p:cNvPr id="3" name="Group 17"/>
          <p:cNvGrpSpPr>
            <a:grpSpLocks noGrp="1" noChangeAspect="1"/>
          </p:cNvGrpSpPr>
          <p:nvPr>
            <p:ph sz="quarter" idx="1"/>
          </p:nvPr>
        </p:nvGrpSpPr>
        <p:grpSpPr bwMode="auto">
          <a:xfrm>
            <a:off x="457200" y="2057400"/>
            <a:ext cx="8229600" cy="4477262"/>
            <a:chOff x="3936" y="2066"/>
            <a:chExt cx="1402" cy="1464"/>
          </a:xfrm>
        </p:grpSpPr>
        <p:sp>
          <p:nvSpPr>
            <p:cNvPr id="5" name="AutoShape 16"/>
            <p:cNvSpPr>
              <a:spLocks noChangeAspect="1" noChangeArrowheads="1" noTextEdit="1"/>
            </p:cNvSpPr>
            <p:nvPr/>
          </p:nvSpPr>
          <p:spPr bwMode="auto">
            <a:xfrm>
              <a:off x="3936" y="2116"/>
              <a:ext cx="1402" cy="1414"/>
            </a:xfrm>
            <a:prstGeom prst="rect">
              <a:avLst/>
            </a:prstGeom>
            <a:noFill/>
            <a:ln w="9525">
              <a:noFill/>
              <a:miter lim="800000"/>
              <a:headEnd/>
              <a:tailEnd/>
            </a:ln>
          </p:spPr>
          <p:txBody>
            <a:bodyPr/>
            <a:lstStyle/>
            <a:p>
              <a:endParaRPr lang="en-US"/>
            </a:p>
          </p:txBody>
        </p:sp>
        <p:sp>
          <p:nvSpPr>
            <p:cNvPr id="6" name="Rectangle 18"/>
            <p:cNvSpPr>
              <a:spLocks noChangeArrowheads="1"/>
            </p:cNvSpPr>
            <p:nvPr/>
          </p:nvSpPr>
          <p:spPr bwMode="auto">
            <a:xfrm>
              <a:off x="4105" y="2937"/>
              <a:ext cx="969" cy="593"/>
            </a:xfrm>
            <a:prstGeom prst="rect">
              <a:avLst/>
            </a:prstGeom>
            <a:solidFill>
              <a:srgbClr val="A8E27C"/>
            </a:solidFill>
            <a:ln w="9525">
              <a:noFill/>
              <a:miter lim="800000"/>
              <a:headEnd/>
              <a:tailEnd/>
            </a:ln>
          </p:spPr>
          <p:txBody>
            <a:bodyPr/>
            <a:lstStyle/>
            <a:p>
              <a:endParaRPr lang="en-US"/>
            </a:p>
          </p:txBody>
        </p:sp>
        <p:sp>
          <p:nvSpPr>
            <p:cNvPr id="7" name="Rectangle 19"/>
            <p:cNvSpPr>
              <a:spLocks noChangeArrowheads="1"/>
            </p:cNvSpPr>
            <p:nvPr/>
          </p:nvSpPr>
          <p:spPr bwMode="auto">
            <a:xfrm>
              <a:off x="4312" y="2066"/>
              <a:ext cx="869" cy="904"/>
            </a:xfrm>
            <a:prstGeom prst="rect">
              <a:avLst/>
            </a:prstGeom>
            <a:solidFill>
              <a:srgbClr val="BCE8D8"/>
            </a:solidFill>
            <a:ln w="9525">
              <a:noFill/>
              <a:miter lim="800000"/>
              <a:headEnd/>
              <a:tailEnd/>
            </a:ln>
          </p:spPr>
          <p:txBody>
            <a:bodyPr/>
            <a:lstStyle/>
            <a:p>
              <a:endParaRPr lang="en-US" dirty="0"/>
            </a:p>
          </p:txBody>
        </p:sp>
        <p:sp>
          <p:nvSpPr>
            <p:cNvPr id="8" name="Freeform 20"/>
            <p:cNvSpPr>
              <a:spLocks/>
            </p:cNvSpPr>
            <p:nvPr/>
          </p:nvSpPr>
          <p:spPr bwMode="auto">
            <a:xfrm>
              <a:off x="4403" y="2290"/>
              <a:ext cx="454" cy="498"/>
            </a:xfrm>
            <a:custGeom>
              <a:avLst/>
              <a:gdLst/>
              <a:ahLst/>
              <a:cxnLst>
                <a:cxn ang="0">
                  <a:pos x="839" y="309"/>
                </a:cxn>
                <a:cxn ang="0">
                  <a:pos x="828" y="266"/>
                </a:cxn>
                <a:cxn ang="0">
                  <a:pos x="808" y="226"/>
                </a:cxn>
                <a:cxn ang="0">
                  <a:pos x="779" y="194"/>
                </a:cxn>
                <a:cxn ang="0">
                  <a:pos x="762" y="179"/>
                </a:cxn>
                <a:cxn ang="0">
                  <a:pos x="762" y="175"/>
                </a:cxn>
                <a:cxn ang="0">
                  <a:pos x="759" y="146"/>
                </a:cxn>
                <a:cxn ang="0">
                  <a:pos x="739" y="99"/>
                </a:cxn>
                <a:cxn ang="0">
                  <a:pos x="704" y="64"/>
                </a:cxn>
                <a:cxn ang="0">
                  <a:pos x="656" y="44"/>
                </a:cxn>
                <a:cxn ang="0">
                  <a:pos x="617" y="41"/>
                </a:cxn>
                <a:cxn ang="0">
                  <a:pos x="593" y="47"/>
                </a:cxn>
                <a:cxn ang="0">
                  <a:pos x="571" y="55"/>
                </a:cxn>
                <a:cxn ang="0">
                  <a:pos x="551" y="68"/>
                </a:cxn>
                <a:cxn ang="0">
                  <a:pos x="537" y="64"/>
                </a:cxn>
                <a:cxn ang="0">
                  <a:pos x="525" y="44"/>
                </a:cxn>
                <a:cxn ang="0">
                  <a:pos x="506" y="30"/>
                </a:cxn>
                <a:cxn ang="0">
                  <a:pos x="484" y="23"/>
                </a:cxn>
                <a:cxn ang="0">
                  <a:pos x="460" y="23"/>
                </a:cxn>
                <a:cxn ang="0">
                  <a:pos x="438" y="30"/>
                </a:cxn>
                <a:cxn ang="0">
                  <a:pos x="419" y="44"/>
                </a:cxn>
                <a:cxn ang="0">
                  <a:pos x="405" y="62"/>
                </a:cxn>
                <a:cxn ang="0">
                  <a:pos x="387" y="58"/>
                </a:cxn>
                <a:cxn ang="0">
                  <a:pos x="353" y="30"/>
                </a:cxn>
                <a:cxn ang="0">
                  <a:pos x="314" y="12"/>
                </a:cxn>
                <a:cxn ang="0">
                  <a:pos x="271" y="2"/>
                </a:cxn>
                <a:cxn ang="0">
                  <a:pos x="209" y="5"/>
                </a:cxn>
                <a:cxn ang="0">
                  <a:pos x="137" y="34"/>
                </a:cxn>
                <a:cxn ang="0">
                  <a:pos x="84" y="87"/>
                </a:cxn>
                <a:cxn ang="0">
                  <a:pos x="54" y="159"/>
                </a:cxn>
                <a:cxn ang="0">
                  <a:pos x="52" y="221"/>
                </a:cxn>
                <a:cxn ang="0">
                  <a:pos x="61" y="262"/>
                </a:cxn>
                <a:cxn ang="0">
                  <a:pos x="54" y="287"/>
                </a:cxn>
                <a:cxn ang="0">
                  <a:pos x="29" y="304"/>
                </a:cxn>
                <a:cxn ang="0">
                  <a:pos x="11" y="326"/>
                </a:cxn>
                <a:cxn ang="0">
                  <a:pos x="1" y="354"/>
                </a:cxn>
                <a:cxn ang="0">
                  <a:pos x="1" y="388"/>
                </a:cxn>
                <a:cxn ang="0">
                  <a:pos x="15" y="420"/>
                </a:cxn>
                <a:cxn ang="0">
                  <a:pos x="40" y="446"/>
                </a:cxn>
                <a:cxn ang="0">
                  <a:pos x="73" y="460"/>
                </a:cxn>
                <a:cxn ang="0">
                  <a:pos x="99" y="461"/>
                </a:cxn>
                <a:cxn ang="0">
                  <a:pos x="116" y="457"/>
                </a:cxn>
                <a:cxn ang="0">
                  <a:pos x="130" y="481"/>
                </a:cxn>
                <a:cxn ang="0">
                  <a:pos x="157" y="528"/>
                </a:cxn>
                <a:cxn ang="0">
                  <a:pos x="198" y="563"/>
                </a:cxn>
                <a:cxn ang="0">
                  <a:pos x="249" y="582"/>
                </a:cxn>
                <a:cxn ang="0">
                  <a:pos x="292" y="585"/>
                </a:cxn>
                <a:cxn ang="0">
                  <a:pos x="317" y="579"/>
                </a:cxn>
                <a:cxn ang="0">
                  <a:pos x="341" y="571"/>
                </a:cxn>
                <a:cxn ang="0">
                  <a:pos x="363" y="559"/>
                </a:cxn>
                <a:cxn ang="0">
                  <a:pos x="387" y="566"/>
                </a:cxn>
                <a:cxn ang="0">
                  <a:pos x="419" y="590"/>
                </a:cxn>
                <a:cxn ang="0">
                  <a:pos x="456" y="608"/>
                </a:cxn>
                <a:cxn ang="0">
                  <a:pos x="495" y="617"/>
                </a:cxn>
                <a:cxn ang="0">
                  <a:pos x="541" y="617"/>
                </a:cxn>
                <a:cxn ang="0">
                  <a:pos x="590" y="603"/>
                </a:cxn>
                <a:cxn ang="0">
                  <a:pos x="633" y="578"/>
                </a:cxn>
                <a:cxn ang="0">
                  <a:pos x="668" y="542"/>
                </a:cxn>
                <a:cxn ang="0">
                  <a:pos x="714" y="513"/>
                </a:cxn>
                <a:cxn ang="0">
                  <a:pos x="772" y="481"/>
                </a:cxn>
                <a:cxn ang="0">
                  <a:pos x="814" y="430"/>
                </a:cxn>
                <a:cxn ang="0">
                  <a:pos x="837" y="368"/>
                </a:cxn>
              </a:cxnLst>
              <a:rect l="0" t="0" r="r" b="b"/>
              <a:pathLst>
                <a:path w="840" h="618">
                  <a:moveTo>
                    <a:pt x="840" y="333"/>
                  </a:moveTo>
                  <a:lnTo>
                    <a:pt x="839" y="309"/>
                  </a:lnTo>
                  <a:lnTo>
                    <a:pt x="835" y="287"/>
                  </a:lnTo>
                  <a:lnTo>
                    <a:pt x="828" y="266"/>
                  </a:lnTo>
                  <a:lnTo>
                    <a:pt x="819" y="246"/>
                  </a:lnTo>
                  <a:lnTo>
                    <a:pt x="808" y="226"/>
                  </a:lnTo>
                  <a:lnTo>
                    <a:pt x="794" y="210"/>
                  </a:lnTo>
                  <a:lnTo>
                    <a:pt x="779" y="194"/>
                  </a:lnTo>
                  <a:lnTo>
                    <a:pt x="762" y="180"/>
                  </a:lnTo>
                  <a:lnTo>
                    <a:pt x="762" y="179"/>
                  </a:lnTo>
                  <a:lnTo>
                    <a:pt x="762" y="176"/>
                  </a:lnTo>
                  <a:lnTo>
                    <a:pt x="762" y="175"/>
                  </a:lnTo>
                  <a:lnTo>
                    <a:pt x="762" y="173"/>
                  </a:lnTo>
                  <a:lnTo>
                    <a:pt x="759" y="146"/>
                  </a:lnTo>
                  <a:lnTo>
                    <a:pt x="752" y="121"/>
                  </a:lnTo>
                  <a:lnTo>
                    <a:pt x="739" y="99"/>
                  </a:lnTo>
                  <a:lnTo>
                    <a:pt x="724" y="79"/>
                  </a:lnTo>
                  <a:lnTo>
                    <a:pt x="704" y="64"/>
                  </a:lnTo>
                  <a:lnTo>
                    <a:pt x="682" y="51"/>
                  </a:lnTo>
                  <a:lnTo>
                    <a:pt x="656" y="44"/>
                  </a:lnTo>
                  <a:lnTo>
                    <a:pt x="630" y="41"/>
                  </a:lnTo>
                  <a:lnTo>
                    <a:pt x="617" y="41"/>
                  </a:lnTo>
                  <a:lnTo>
                    <a:pt x="605" y="44"/>
                  </a:lnTo>
                  <a:lnTo>
                    <a:pt x="593" y="47"/>
                  </a:lnTo>
                  <a:lnTo>
                    <a:pt x="582" y="50"/>
                  </a:lnTo>
                  <a:lnTo>
                    <a:pt x="571" y="55"/>
                  </a:lnTo>
                  <a:lnTo>
                    <a:pt x="561" y="61"/>
                  </a:lnTo>
                  <a:lnTo>
                    <a:pt x="551" y="68"/>
                  </a:lnTo>
                  <a:lnTo>
                    <a:pt x="541" y="75"/>
                  </a:lnTo>
                  <a:lnTo>
                    <a:pt x="537" y="64"/>
                  </a:lnTo>
                  <a:lnTo>
                    <a:pt x="532" y="54"/>
                  </a:lnTo>
                  <a:lnTo>
                    <a:pt x="525" y="44"/>
                  </a:lnTo>
                  <a:lnTo>
                    <a:pt x="516" y="37"/>
                  </a:lnTo>
                  <a:lnTo>
                    <a:pt x="506" y="30"/>
                  </a:lnTo>
                  <a:lnTo>
                    <a:pt x="496" y="26"/>
                  </a:lnTo>
                  <a:lnTo>
                    <a:pt x="484" y="23"/>
                  </a:lnTo>
                  <a:lnTo>
                    <a:pt x="473" y="21"/>
                  </a:lnTo>
                  <a:lnTo>
                    <a:pt x="460" y="23"/>
                  </a:lnTo>
                  <a:lnTo>
                    <a:pt x="449" y="26"/>
                  </a:lnTo>
                  <a:lnTo>
                    <a:pt x="438" y="30"/>
                  </a:lnTo>
                  <a:lnTo>
                    <a:pt x="428" y="36"/>
                  </a:lnTo>
                  <a:lnTo>
                    <a:pt x="419" y="44"/>
                  </a:lnTo>
                  <a:lnTo>
                    <a:pt x="412" y="52"/>
                  </a:lnTo>
                  <a:lnTo>
                    <a:pt x="405" y="62"/>
                  </a:lnTo>
                  <a:lnTo>
                    <a:pt x="401" y="73"/>
                  </a:lnTo>
                  <a:lnTo>
                    <a:pt x="387" y="58"/>
                  </a:lnTo>
                  <a:lnTo>
                    <a:pt x="370" y="43"/>
                  </a:lnTo>
                  <a:lnTo>
                    <a:pt x="353" y="30"/>
                  </a:lnTo>
                  <a:lnTo>
                    <a:pt x="334" y="20"/>
                  </a:lnTo>
                  <a:lnTo>
                    <a:pt x="314" y="12"/>
                  </a:lnTo>
                  <a:lnTo>
                    <a:pt x="293" y="6"/>
                  </a:lnTo>
                  <a:lnTo>
                    <a:pt x="271" y="2"/>
                  </a:lnTo>
                  <a:lnTo>
                    <a:pt x="248" y="0"/>
                  </a:lnTo>
                  <a:lnTo>
                    <a:pt x="209" y="5"/>
                  </a:lnTo>
                  <a:lnTo>
                    <a:pt x="171" y="16"/>
                  </a:lnTo>
                  <a:lnTo>
                    <a:pt x="137" y="34"/>
                  </a:lnTo>
                  <a:lnTo>
                    <a:pt x="108" y="58"/>
                  </a:lnTo>
                  <a:lnTo>
                    <a:pt x="84" y="87"/>
                  </a:lnTo>
                  <a:lnTo>
                    <a:pt x="66" y="121"/>
                  </a:lnTo>
                  <a:lnTo>
                    <a:pt x="54" y="159"/>
                  </a:lnTo>
                  <a:lnTo>
                    <a:pt x="50" y="200"/>
                  </a:lnTo>
                  <a:lnTo>
                    <a:pt x="52" y="221"/>
                  </a:lnTo>
                  <a:lnTo>
                    <a:pt x="56" y="242"/>
                  </a:lnTo>
                  <a:lnTo>
                    <a:pt x="61" y="262"/>
                  </a:lnTo>
                  <a:lnTo>
                    <a:pt x="68" y="281"/>
                  </a:lnTo>
                  <a:lnTo>
                    <a:pt x="54" y="287"/>
                  </a:lnTo>
                  <a:lnTo>
                    <a:pt x="42" y="294"/>
                  </a:lnTo>
                  <a:lnTo>
                    <a:pt x="29" y="304"/>
                  </a:lnTo>
                  <a:lnTo>
                    <a:pt x="19" y="314"/>
                  </a:lnTo>
                  <a:lnTo>
                    <a:pt x="11" y="326"/>
                  </a:lnTo>
                  <a:lnTo>
                    <a:pt x="5" y="340"/>
                  </a:lnTo>
                  <a:lnTo>
                    <a:pt x="1" y="354"/>
                  </a:lnTo>
                  <a:lnTo>
                    <a:pt x="0" y="370"/>
                  </a:lnTo>
                  <a:lnTo>
                    <a:pt x="1" y="388"/>
                  </a:lnTo>
                  <a:lnTo>
                    <a:pt x="7" y="405"/>
                  </a:lnTo>
                  <a:lnTo>
                    <a:pt x="15" y="420"/>
                  </a:lnTo>
                  <a:lnTo>
                    <a:pt x="26" y="434"/>
                  </a:lnTo>
                  <a:lnTo>
                    <a:pt x="40" y="446"/>
                  </a:lnTo>
                  <a:lnTo>
                    <a:pt x="56" y="454"/>
                  </a:lnTo>
                  <a:lnTo>
                    <a:pt x="73" y="460"/>
                  </a:lnTo>
                  <a:lnTo>
                    <a:pt x="91" y="461"/>
                  </a:lnTo>
                  <a:lnTo>
                    <a:pt x="99" y="461"/>
                  </a:lnTo>
                  <a:lnTo>
                    <a:pt x="108" y="460"/>
                  </a:lnTo>
                  <a:lnTo>
                    <a:pt x="116" y="457"/>
                  </a:lnTo>
                  <a:lnTo>
                    <a:pt x="123" y="454"/>
                  </a:lnTo>
                  <a:lnTo>
                    <a:pt x="130" y="481"/>
                  </a:lnTo>
                  <a:lnTo>
                    <a:pt x="141" y="506"/>
                  </a:lnTo>
                  <a:lnTo>
                    <a:pt x="157" y="528"/>
                  </a:lnTo>
                  <a:lnTo>
                    <a:pt x="176" y="547"/>
                  </a:lnTo>
                  <a:lnTo>
                    <a:pt x="198" y="563"/>
                  </a:lnTo>
                  <a:lnTo>
                    <a:pt x="223" y="575"/>
                  </a:lnTo>
                  <a:lnTo>
                    <a:pt x="249" y="582"/>
                  </a:lnTo>
                  <a:lnTo>
                    <a:pt x="278" y="585"/>
                  </a:lnTo>
                  <a:lnTo>
                    <a:pt x="292" y="585"/>
                  </a:lnTo>
                  <a:lnTo>
                    <a:pt x="304" y="582"/>
                  </a:lnTo>
                  <a:lnTo>
                    <a:pt x="317" y="579"/>
                  </a:lnTo>
                  <a:lnTo>
                    <a:pt x="329" y="576"/>
                  </a:lnTo>
                  <a:lnTo>
                    <a:pt x="341" y="571"/>
                  </a:lnTo>
                  <a:lnTo>
                    <a:pt x="352" y="565"/>
                  </a:lnTo>
                  <a:lnTo>
                    <a:pt x="363" y="559"/>
                  </a:lnTo>
                  <a:lnTo>
                    <a:pt x="373" y="552"/>
                  </a:lnTo>
                  <a:lnTo>
                    <a:pt x="387" y="566"/>
                  </a:lnTo>
                  <a:lnTo>
                    <a:pt x="402" y="579"/>
                  </a:lnTo>
                  <a:lnTo>
                    <a:pt x="419" y="590"/>
                  </a:lnTo>
                  <a:lnTo>
                    <a:pt x="436" y="600"/>
                  </a:lnTo>
                  <a:lnTo>
                    <a:pt x="456" y="608"/>
                  </a:lnTo>
                  <a:lnTo>
                    <a:pt x="475" y="614"/>
                  </a:lnTo>
                  <a:lnTo>
                    <a:pt x="495" y="617"/>
                  </a:lnTo>
                  <a:lnTo>
                    <a:pt x="516" y="618"/>
                  </a:lnTo>
                  <a:lnTo>
                    <a:pt x="541" y="617"/>
                  </a:lnTo>
                  <a:lnTo>
                    <a:pt x="567" y="611"/>
                  </a:lnTo>
                  <a:lnTo>
                    <a:pt x="590" y="603"/>
                  </a:lnTo>
                  <a:lnTo>
                    <a:pt x="613" y="592"/>
                  </a:lnTo>
                  <a:lnTo>
                    <a:pt x="633" y="578"/>
                  </a:lnTo>
                  <a:lnTo>
                    <a:pt x="651" y="561"/>
                  </a:lnTo>
                  <a:lnTo>
                    <a:pt x="668" y="542"/>
                  </a:lnTo>
                  <a:lnTo>
                    <a:pt x="682" y="521"/>
                  </a:lnTo>
                  <a:lnTo>
                    <a:pt x="714" y="513"/>
                  </a:lnTo>
                  <a:lnTo>
                    <a:pt x="745" y="499"/>
                  </a:lnTo>
                  <a:lnTo>
                    <a:pt x="772" y="481"/>
                  </a:lnTo>
                  <a:lnTo>
                    <a:pt x="795" y="457"/>
                  </a:lnTo>
                  <a:lnTo>
                    <a:pt x="814" y="430"/>
                  </a:lnTo>
                  <a:lnTo>
                    <a:pt x="828" y="401"/>
                  </a:lnTo>
                  <a:lnTo>
                    <a:pt x="837" y="368"/>
                  </a:lnTo>
                  <a:lnTo>
                    <a:pt x="840" y="333"/>
                  </a:lnTo>
                  <a:close/>
                </a:path>
              </a:pathLst>
            </a:custGeom>
            <a:solidFill>
              <a:srgbClr val="CCDD68"/>
            </a:solidFill>
            <a:ln w="9525">
              <a:noFill/>
              <a:round/>
              <a:headEnd/>
              <a:tailEnd/>
            </a:ln>
          </p:spPr>
          <p:txBody>
            <a:bodyPr/>
            <a:lstStyle/>
            <a:p>
              <a:endParaRPr lang="en-US"/>
            </a:p>
          </p:txBody>
        </p:sp>
        <p:sp>
          <p:nvSpPr>
            <p:cNvPr id="9" name="Freeform 21"/>
            <p:cNvSpPr>
              <a:spLocks/>
            </p:cNvSpPr>
            <p:nvPr/>
          </p:nvSpPr>
          <p:spPr bwMode="auto">
            <a:xfrm>
              <a:off x="4572" y="2639"/>
              <a:ext cx="90" cy="365"/>
            </a:xfrm>
            <a:custGeom>
              <a:avLst/>
              <a:gdLst/>
              <a:ahLst/>
              <a:cxnLst>
                <a:cxn ang="0">
                  <a:pos x="0" y="407"/>
                </a:cxn>
                <a:cxn ang="0">
                  <a:pos x="142" y="407"/>
                </a:cxn>
                <a:cxn ang="0">
                  <a:pos x="137" y="352"/>
                </a:cxn>
                <a:cxn ang="0">
                  <a:pos x="133" y="297"/>
                </a:cxn>
                <a:cxn ang="0">
                  <a:pos x="132" y="241"/>
                </a:cxn>
                <a:cxn ang="0">
                  <a:pos x="130" y="184"/>
                </a:cxn>
                <a:cxn ang="0">
                  <a:pos x="130" y="150"/>
                </a:cxn>
                <a:cxn ang="0">
                  <a:pos x="132" y="116"/>
                </a:cxn>
                <a:cxn ang="0">
                  <a:pos x="133" y="84"/>
                </a:cxn>
                <a:cxn ang="0">
                  <a:pos x="135" y="50"/>
                </a:cxn>
                <a:cxn ang="0">
                  <a:pos x="119" y="47"/>
                </a:cxn>
                <a:cxn ang="0">
                  <a:pos x="102" y="43"/>
                </a:cxn>
                <a:cxn ang="0">
                  <a:pos x="87" y="38"/>
                </a:cxn>
                <a:cxn ang="0">
                  <a:pos x="73" y="32"/>
                </a:cxn>
                <a:cxn ang="0">
                  <a:pos x="59" y="25"/>
                </a:cxn>
                <a:cxn ang="0">
                  <a:pos x="45" y="18"/>
                </a:cxn>
                <a:cxn ang="0">
                  <a:pos x="31" y="10"/>
                </a:cxn>
                <a:cxn ang="0">
                  <a:pos x="18" y="0"/>
                </a:cxn>
                <a:cxn ang="0">
                  <a:pos x="19" y="28"/>
                </a:cxn>
                <a:cxn ang="0">
                  <a:pos x="21" y="56"/>
                </a:cxn>
                <a:cxn ang="0">
                  <a:pos x="22" y="85"/>
                </a:cxn>
                <a:cxn ang="0">
                  <a:pos x="22" y="115"/>
                </a:cxn>
                <a:cxn ang="0">
                  <a:pos x="21" y="192"/>
                </a:cxn>
                <a:cxn ang="0">
                  <a:pos x="18" y="266"/>
                </a:cxn>
                <a:cxn ang="0">
                  <a:pos x="11" y="338"/>
                </a:cxn>
                <a:cxn ang="0">
                  <a:pos x="0" y="407"/>
                </a:cxn>
              </a:cxnLst>
              <a:rect l="0" t="0" r="r" b="b"/>
              <a:pathLst>
                <a:path w="142" h="407">
                  <a:moveTo>
                    <a:pt x="0" y="407"/>
                  </a:moveTo>
                  <a:lnTo>
                    <a:pt x="142" y="407"/>
                  </a:lnTo>
                  <a:lnTo>
                    <a:pt x="137" y="352"/>
                  </a:lnTo>
                  <a:lnTo>
                    <a:pt x="133" y="297"/>
                  </a:lnTo>
                  <a:lnTo>
                    <a:pt x="132" y="241"/>
                  </a:lnTo>
                  <a:lnTo>
                    <a:pt x="130" y="184"/>
                  </a:lnTo>
                  <a:lnTo>
                    <a:pt x="130" y="150"/>
                  </a:lnTo>
                  <a:lnTo>
                    <a:pt x="132" y="116"/>
                  </a:lnTo>
                  <a:lnTo>
                    <a:pt x="133" y="84"/>
                  </a:lnTo>
                  <a:lnTo>
                    <a:pt x="135" y="50"/>
                  </a:lnTo>
                  <a:lnTo>
                    <a:pt x="119" y="47"/>
                  </a:lnTo>
                  <a:lnTo>
                    <a:pt x="102" y="43"/>
                  </a:lnTo>
                  <a:lnTo>
                    <a:pt x="87" y="38"/>
                  </a:lnTo>
                  <a:lnTo>
                    <a:pt x="73" y="32"/>
                  </a:lnTo>
                  <a:lnTo>
                    <a:pt x="59" y="25"/>
                  </a:lnTo>
                  <a:lnTo>
                    <a:pt x="45" y="18"/>
                  </a:lnTo>
                  <a:lnTo>
                    <a:pt x="31" y="10"/>
                  </a:lnTo>
                  <a:lnTo>
                    <a:pt x="18" y="0"/>
                  </a:lnTo>
                  <a:lnTo>
                    <a:pt x="19" y="28"/>
                  </a:lnTo>
                  <a:lnTo>
                    <a:pt x="21" y="56"/>
                  </a:lnTo>
                  <a:lnTo>
                    <a:pt x="22" y="85"/>
                  </a:lnTo>
                  <a:lnTo>
                    <a:pt x="22" y="115"/>
                  </a:lnTo>
                  <a:lnTo>
                    <a:pt x="21" y="192"/>
                  </a:lnTo>
                  <a:lnTo>
                    <a:pt x="18" y="266"/>
                  </a:lnTo>
                  <a:lnTo>
                    <a:pt x="11" y="338"/>
                  </a:lnTo>
                  <a:lnTo>
                    <a:pt x="0" y="407"/>
                  </a:lnTo>
                  <a:close/>
                </a:path>
              </a:pathLst>
            </a:custGeom>
            <a:solidFill>
              <a:srgbClr val="4C0000"/>
            </a:solidFill>
            <a:ln w="9525">
              <a:noFill/>
              <a:round/>
              <a:headEnd/>
              <a:tailEnd/>
            </a:ln>
          </p:spPr>
          <p:txBody>
            <a:bodyPr/>
            <a:lstStyle/>
            <a:p>
              <a:endParaRPr lang="en-US"/>
            </a:p>
          </p:txBody>
        </p:sp>
        <p:sp>
          <p:nvSpPr>
            <p:cNvPr id="11" name="Freeform 23"/>
            <p:cNvSpPr>
              <a:spLocks/>
            </p:cNvSpPr>
            <p:nvPr/>
          </p:nvSpPr>
          <p:spPr bwMode="auto">
            <a:xfrm>
              <a:off x="4274" y="2265"/>
              <a:ext cx="714" cy="1046"/>
            </a:xfrm>
            <a:custGeom>
              <a:avLst/>
              <a:gdLst/>
              <a:ahLst/>
              <a:cxnLst>
                <a:cxn ang="0">
                  <a:pos x="691" y="646"/>
                </a:cxn>
                <a:cxn ang="0">
                  <a:pos x="1016" y="418"/>
                </a:cxn>
                <a:cxn ang="0">
                  <a:pos x="907" y="84"/>
                </a:cxn>
                <a:cxn ang="0">
                  <a:pos x="707" y="48"/>
                </a:cxn>
                <a:cxn ang="0">
                  <a:pos x="573" y="62"/>
                </a:cxn>
                <a:cxn ang="0">
                  <a:pos x="522" y="59"/>
                </a:cxn>
                <a:cxn ang="0">
                  <a:pos x="654" y="50"/>
                </a:cxn>
                <a:cxn ang="0">
                  <a:pos x="772" y="74"/>
                </a:cxn>
                <a:cxn ang="0">
                  <a:pos x="921" y="199"/>
                </a:cxn>
                <a:cxn ang="0">
                  <a:pos x="959" y="462"/>
                </a:cxn>
                <a:cxn ang="0">
                  <a:pos x="691" y="616"/>
                </a:cxn>
                <a:cxn ang="0">
                  <a:pos x="640" y="479"/>
                </a:cxn>
                <a:cxn ang="0">
                  <a:pos x="623" y="538"/>
                </a:cxn>
                <a:cxn ang="0">
                  <a:pos x="542" y="514"/>
                </a:cxn>
                <a:cxn ang="0">
                  <a:pos x="538" y="435"/>
                </a:cxn>
                <a:cxn ang="0">
                  <a:pos x="460" y="584"/>
                </a:cxn>
                <a:cxn ang="0">
                  <a:pos x="272" y="459"/>
                </a:cxn>
                <a:cxn ang="0">
                  <a:pos x="212" y="327"/>
                </a:cxn>
                <a:cxn ang="0">
                  <a:pos x="314" y="64"/>
                </a:cxn>
                <a:cxn ang="0">
                  <a:pos x="213" y="250"/>
                </a:cxn>
                <a:cxn ang="0">
                  <a:pos x="191" y="458"/>
                </a:cxn>
                <a:cxn ang="0">
                  <a:pos x="396" y="604"/>
                </a:cxn>
                <a:cxn ang="0">
                  <a:pos x="493" y="835"/>
                </a:cxn>
                <a:cxn ang="0">
                  <a:pos x="408" y="952"/>
                </a:cxn>
                <a:cxn ang="0">
                  <a:pos x="112" y="973"/>
                </a:cxn>
                <a:cxn ang="0">
                  <a:pos x="77" y="987"/>
                </a:cxn>
                <a:cxn ang="0">
                  <a:pos x="110" y="1005"/>
                </a:cxn>
                <a:cxn ang="0">
                  <a:pos x="41" y="1092"/>
                </a:cxn>
                <a:cxn ang="0">
                  <a:pos x="135" y="1094"/>
                </a:cxn>
                <a:cxn ang="0">
                  <a:pos x="278" y="970"/>
                </a:cxn>
                <a:cxn ang="0">
                  <a:pos x="364" y="1014"/>
                </a:cxn>
                <a:cxn ang="0">
                  <a:pos x="258" y="1031"/>
                </a:cxn>
                <a:cxn ang="0">
                  <a:pos x="184" y="1140"/>
                </a:cxn>
                <a:cxn ang="0">
                  <a:pos x="321" y="1198"/>
                </a:cxn>
                <a:cxn ang="0">
                  <a:pos x="263" y="1095"/>
                </a:cxn>
                <a:cxn ang="0">
                  <a:pos x="439" y="1008"/>
                </a:cxn>
                <a:cxn ang="0">
                  <a:pos x="493" y="1008"/>
                </a:cxn>
                <a:cxn ang="0">
                  <a:pos x="514" y="1059"/>
                </a:cxn>
                <a:cxn ang="0">
                  <a:pos x="559" y="956"/>
                </a:cxn>
                <a:cxn ang="0">
                  <a:pos x="591" y="922"/>
                </a:cxn>
                <a:cxn ang="0">
                  <a:pos x="524" y="1126"/>
                </a:cxn>
                <a:cxn ang="0">
                  <a:pos x="393" y="1126"/>
                </a:cxn>
                <a:cxn ang="0">
                  <a:pos x="522" y="1210"/>
                </a:cxn>
                <a:cxn ang="0">
                  <a:pos x="625" y="1085"/>
                </a:cxn>
                <a:cxn ang="0">
                  <a:pos x="647" y="1160"/>
                </a:cxn>
                <a:cxn ang="0">
                  <a:pos x="698" y="1081"/>
                </a:cxn>
                <a:cxn ang="0">
                  <a:pos x="653" y="960"/>
                </a:cxn>
                <a:cxn ang="0">
                  <a:pos x="754" y="1160"/>
                </a:cxn>
                <a:cxn ang="0">
                  <a:pos x="811" y="1143"/>
                </a:cxn>
                <a:cxn ang="0">
                  <a:pos x="837" y="1122"/>
                </a:cxn>
                <a:cxn ang="0">
                  <a:pos x="810" y="1059"/>
                </a:cxn>
                <a:cxn ang="0">
                  <a:pos x="717" y="1008"/>
                </a:cxn>
                <a:cxn ang="0">
                  <a:pos x="849" y="1004"/>
                </a:cxn>
                <a:cxn ang="0">
                  <a:pos x="879" y="1106"/>
                </a:cxn>
                <a:cxn ang="0">
                  <a:pos x="966" y="1061"/>
                </a:cxn>
                <a:cxn ang="0">
                  <a:pos x="1077" y="1186"/>
                </a:cxn>
                <a:cxn ang="0">
                  <a:pos x="1113" y="958"/>
                </a:cxn>
                <a:cxn ang="0">
                  <a:pos x="985" y="1036"/>
                </a:cxn>
                <a:cxn ang="0">
                  <a:pos x="950" y="1000"/>
                </a:cxn>
                <a:cxn ang="0">
                  <a:pos x="839" y="973"/>
                </a:cxn>
                <a:cxn ang="0">
                  <a:pos x="665" y="889"/>
                </a:cxn>
              </a:cxnLst>
              <a:rect l="0" t="0" r="r" b="b"/>
              <a:pathLst>
                <a:path w="1196" h="1233">
                  <a:moveTo>
                    <a:pt x="1196" y="835"/>
                  </a:moveTo>
                  <a:lnTo>
                    <a:pt x="658" y="835"/>
                  </a:lnTo>
                  <a:lnTo>
                    <a:pt x="654" y="786"/>
                  </a:lnTo>
                  <a:lnTo>
                    <a:pt x="651" y="737"/>
                  </a:lnTo>
                  <a:lnTo>
                    <a:pt x="650" y="689"/>
                  </a:lnTo>
                  <a:lnTo>
                    <a:pt x="648" y="642"/>
                  </a:lnTo>
                  <a:lnTo>
                    <a:pt x="654" y="643"/>
                  </a:lnTo>
                  <a:lnTo>
                    <a:pt x="660" y="643"/>
                  </a:lnTo>
                  <a:lnTo>
                    <a:pt x="664" y="644"/>
                  </a:lnTo>
                  <a:lnTo>
                    <a:pt x="670" y="644"/>
                  </a:lnTo>
                  <a:lnTo>
                    <a:pt x="675" y="646"/>
                  </a:lnTo>
                  <a:lnTo>
                    <a:pt x="681" y="646"/>
                  </a:lnTo>
                  <a:lnTo>
                    <a:pt x="685" y="646"/>
                  </a:lnTo>
                  <a:lnTo>
                    <a:pt x="691" y="646"/>
                  </a:lnTo>
                  <a:lnTo>
                    <a:pt x="717" y="644"/>
                  </a:lnTo>
                  <a:lnTo>
                    <a:pt x="742" y="639"/>
                  </a:lnTo>
                  <a:lnTo>
                    <a:pt x="766" y="630"/>
                  </a:lnTo>
                  <a:lnTo>
                    <a:pt x="790" y="619"/>
                  </a:lnTo>
                  <a:lnTo>
                    <a:pt x="811" y="605"/>
                  </a:lnTo>
                  <a:lnTo>
                    <a:pt x="831" y="588"/>
                  </a:lnTo>
                  <a:lnTo>
                    <a:pt x="849" y="569"/>
                  </a:lnTo>
                  <a:lnTo>
                    <a:pt x="865" y="548"/>
                  </a:lnTo>
                  <a:lnTo>
                    <a:pt x="900" y="538"/>
                  </a:lnTo>
                  <a:lnTo>
                    <a:pt x="931" y="522"/>
                  </a:lnTo>
                  <a:lnTo>
                    <a:pt x="959" y="503"/>
                  </a:lnTo>
                  <a:lnTo>
                    <a:pt x="982" y="477"/>
                  </a:lnTo>
                  <a:lnTo>
                    <a:pt x="1002" y="449"/>
                  </a:lnTo>
                  <a:lnTo>
                    <a:pt x="1016" y="418"/>
                  </a:lnTo>
                  <a:lnTo>
                    <a:pt x="1026" y="385"/>
                  </a:lnTo>
                  <a:lnTo>
                    <a:pt x="1029" y="348"/>
                  </a:lnTo>
                  <a:lnTo>
                    <a:pt x="1027" y="324"/>
                  </a:lnTo>
                  <a:lnTo>
                    <a:pt x="1023" y="302"/>
                  </a:lnTo>
                  <a:lnTo>
                    <a:pt x="1018" y="279"/>
                  </a:lnTo>
                  <a:lnTo>
                    <a:pt x="1009" y="258"/>
                  </a:lnTo>
                  <a:lnTo>
                    <a:pt x="998" y="239"/>
                  </a:lnTo>
                  <a:lnTo>
                    <a:pt x="984" y="219"/>
                  </a:lnTo>
                  <a:lnTo>
                    <a:pt x="968" y="202"/>
                  </a:lnTo>
                  <a:lnTo>
                    <a:pt x="950" y="187"/>
                  </a:lnTo>
                  <a:lnTo>
                    <a:pt x="947" y="157"/>
                  </a:lnTo>
                  <a:lnTo>
                    <a:pt x="939" y="130"/>
                  </a:lnTo>
                  <a:lnTo>
                    <a:pt x="925" y="105"/>
                  </a:lnTo>
                  <a:lnTo>
                    <a:pt x="907" y="84"/>
                  </a:lnTo>
                  <a:lnTo>
                    <a:pt x="886" y="66"/>
                  </a:lnTo>
                  <a:lnTo>
                    <a:pt x="860" y="52"/>
                  </a:lnTo>
                  <a:lnTo>
                    <a:pt x="834" y="43"/>
                  </a:lnTo>
                  <a:lnTo>
                    <a:pt x="804" y="41"/>
                  </a:lnTo>
                  <a:lnTo>
                    <a:pt x="793" y="41"/>
                  </a:lnTo>
                  <a:lnTo>
                    <a:pt x="782" y="42"/>
                  </a:lnTo>
                  <a:lnTo>
                    <a:pt x="772" y="45"/>
                  </a:lnTo>
                  <a:lnTo>
                    <a:pt x="761" y="46"/>
                  </a:lnTo>
                  <a:lnTo>
                    <a:pt x="751" y="50"/>
                  </a:lnTo>
                  <a:lnTo>
                    <a:pt x="741" y="55"/>
                  </a:lnTo>
                  <a:lnTo>
                    <a:pt x="731" y="60"/>
                  </a:lnTo>
                  <a:lnTo>
                    <a:pt x="721" y="66"/>
                  </a:lnTo>
                  <a:lnTo>
                    <a:pt x="714" y="56"/>
                  </a:lnTo>
                  <a:lnTo>
                    <a:pt x="707" y="48"/>
                  </a:lnTo>
                  <a:lnTo>
                    <a:pt x="699" y="39"/>
                  </a:lnTo>
                  <a:lnTo>
                    <a:pt x="689" y="32"/>
                  </a:lnTo>
                  <a:lnTo>
                    <a:pt x="679" y="28"/>
                  </a:lnTo>
                  <a:lnTo>
                    <a:pt x="668" y="24"/>
                  </a:lnTo>
                  <a:lnTo>
                    <a:pt x="657" y="22"/>
                  </a:lnTo>
                  <a:lnTo>
                    <a:pt x="644" y="21"/>
                  </a:lnTo>
                  <a:lnTo>
                    <a:pt x="634" y="22"/>
                  </a:lnTo>
                  <a:lnTo>
                    <a:pt x="623" y="24"/>
                  </a:lnTo>
                  <a:lnTo>
                    <a:pt x="613" y="27"/>
                  </a:lnTo>
                  <a:lnTo>
                    <a:pt x="604" y="32"/>
                  </a:lnTo>
                  <a:lnTo>
                    <a:pt x="595" y="38"/>
                  </a:lnTo>
                  <a:lnTo>
                    <a:pt x="587" y="45"/>
                  </a:lnTo>
                  <a:lnTo>
                    <a:pt x="580" y="53"/>
                  </a:lnTo>
                  <a:lnTo>
                    <a:pt x="573" y="62"/>
                  </a:lnTo>
                  <a:lnTo>
                    <a:pt x="559" y="49"/>
                  </a:lnTo>
                  <a:lnTo>
                    <a:pt x="543" y="38"/>
                  </a:lnTo>
                  <a:lnTo>
                    <a:pt x="526" y="27"/>
                  </a:lnTo>
                  <a:lnTo>
                    <a:pt x="510" y="18"/>
                  </a:lnTo>
                  <a:lnTo>
                    <a:pt x="493" y="11"/>
                  </a:lnTo>
                  <a:lnTo>
                    <a:pt x="474" y="6"/>
                  </a:lnTo>
                  <a:lnTo>
                    <a:pt x="455" y="3"/>
                  </a:lnTo>
                  <a:lnTo>
                    <a:pt x="437" y="0"/>
                  </a:lnTo>
                  <a:lnTo>
                    <a:pt x="437" y="29"/>
                  </a:lnTo>
                  <a:lnTo>
                    <a:pt x="455" y="32"/>
                  </a:lnTo>
                  <a:lnTo>
                    <a:pt x="473" y="36"/>
                  </a:lnTo>
                  <a:lnTo>
                    <a:pt x="490" y="42"/>
                  </a:lnTo>
                  <a:lnTo>
                    <a:pt x="507" y="49"/>
                  </a:lnTo>
                  <a:lnTo>
                    <a:pt x="522" y="59"/>
                  </a:lnTo>
                  <a:lnTo>
                    <a:pt x="538" y="70"/>
                  </a:lnTo>
                  <a:lnTo>
                    <a:pt x="552" y="81"/>
                  </a:lnTo>
                  <a:lnTo>
                    <a:pt x="564" y="95"/>
                  </a:lnTo>
                  <a:lnTo>
                    <a:pt x="581" y="116"/>
                  </a:lnTo>
                  <a:lnTo>
                    <a:pt x="590" y="91"/>
                  </a:lnTo>
                  <a:lnTo>
                    <a:pt x="594" y="83"/>
                  </a:lnTo>
                  <a:lnTo>
                    <a:pt x="598" y="74"/>
                  </a:lnTo>
                  <a:lnTo>
                    <a:pt x="604" y="67"/>
                  </a:lnTo>
                  <a:lnTo>
                    <a:pt x="611" y="60"/>
                  </a:lnTo>
                  <a:lnTo>
                    <a:pt x="619" y="56"/>
                  </a:lnTo>
                  <a:lnTo>
                    <a:pt x="627" y="52"/>
                  </a:lnTo>
                  <a:lnTo>
                    <a:pt x="636" y="50"/>
                  </a:lnTo>
                  <a:lnTo>
                    <a:pt x="644" y="49"/>
                  </a:lnTo>
                  <a:lnTo>
                    <a:pt x="654" y="50"/>
                  </a:lnTo>
                  <a:lnTo>
                    <a:pt x="664" y="52"/>
                  </a:lnTo>
                  <a:lnTo>
                    <a:pt x="672" y="56"/>
                  </a:lnTo>
                  <a:lnTo>
                    <a:pt x="681" y="62"/>
                  </a:lnTo>
                  <a:lnTo>
                    <a:pt x="688" y="67"/>
                  </a:lnTo>
                  <a:lnTo>
                    <a:pt x="693" y="76"/>
                  </a:lnTo>
                  <a:lnTo>
                    <a:pt x="699" y="83"/>
                  </a:lnTo>
                  <a:lnTo>
                    <a:pt x="702" y="93"/>
                  </a:lnTo>
                  <a:lnTo>
                    <a:pt x="709" y="115"/>
                  </a:lnTo>
                  <a:lnTo>
                    <a:pt x="726" y="100"/>
                  </a:lnTo>
                  <a:lnTo>
                    <a:pt x="734" y="93"/>
                  </a:lnTo>
                  <a:lnTo>
                    <a:pt x="742" y="87"/>
                  </a:lnTo>
                  <a:lnTo>
                    <a:pt x="752" y="81"/>
                  </a:lnTo>
                  <a:lnTo>
                    <a:pt x="762" y="77"/>
                  </a:lnTo>
                  <a:lnTo>
                    <a:pt x="772" y="74"/>
                  </a:lnTo>
                  <a:lnTo>
                    <a:pt x="783" y="72"/>
                  </a:lnTo>
                  <a:lnTo>
                    <a:pt x="793" y="70"/>
                  </a:lnTo>
                  <a:lnTo>
                    <a:pt x="804" y="70"/>
                  </a:lnTo>
                  <a:lnTo>
                    <a:pt x="828" y="73"/>
                  </a:lnTo>
                  <a:lnTo>
                    <a:pt x="851" y="80"/>
                  </a:lnTo>
                  <a:lnTo>
                    <a:pt x="870" y="90"/>
                  </a:lnTo>
                  <a:lnTo>
                    <a:pt x="887" y="104"/>
                  </a:lnTo>
                  <a:lnTo>
                    <a:pt x="902" y="122"/>
                  </a:lnTo>
                  <a:lnTo>
                    <a:pt x="912" y="142"/>
                  </a:lnTo>
                  <a:lnTo>
                    <a:pt x="919" y="164"/>
                  </a:lnTo>
                  <a:lnTo>
                    <a:pt x="922" y="188"/>
                  </a:lnTo>
                  <a:lnTo>
                    <a:pt x="921" y="191"/>
                  </a:lnTo>
                  <a:lnTo>
                    <a:pt x="921" y="195"/>
                  </a:lnTo>
                  <a:lnTo>
                    <a:pt x="921" y="199"/>
                  </a:lnTo>
                  <a:lnTo>
                    <a:pt x="921" y="201"/>
                  </a:lnTo>
                  <a:lnTo>
                    <a:pt x="928" y="205"/>
                  </a:lnTo>
                  <a:lnTo>
                    <a:pt x="943" y="219"/>
                  </a:lnTo>
                  <a:lnTo>
                    <a:pt x="959" y="233"/>
                  </a:lnTo>
                  <a:lnTo>
                    <a:pt x="971" y="250"/>
                  </a:lnTo>
                  <a:lnTo>
                    <a:pt x="981" y="268"/>
                  </a:lnTo>
                  <a:lnTo>
                    <a:pt x="989" y="286"/>
                  </a:lnTo>
                  <a:lnTo>
                    <a:pt x="995" y="307"/>
                  </a:lnTo>
                  <a:lnTo>
                    <a:pt x="999" y="327"/>
                  </a:lnTo>
                  <a:lnTo>
                    <a:pt x="1001" y="348"/>
                  </a:lnTo>
                  <a:lnTo>
                    <a:pt x="998" y="379"/>
                  </a:lnTo>
                  <a:lnTo>
                    <a:pt x="989" y="410"/>
                  </a:lnTo>
                  <a:lnTo>
                    <a:pt x="977" y="437"/>
                  </a:lnTo>
                  <a:lnTo>
                    <a:pt x="959" y="462"/>
                  </a:lnTo>
                  <a:lnTo>
                    <a:pt x="938" y="483"/>
                  </a:lnTo>
                  <a:lnTo>
                    <a:pt x="912" y="500"/>
                  </a:lnTo>
                  <a:lnTo>
                    <a:pt x="884" y="512"/>
                  </a:lnTo>
                  <a:lnTo>
                    <a:pt x="853" y="521"/>
                  </a:lnTo>
                  <a:lnTo>
                    <a:pt x="846" y="522"/>
                  </a:lnTo>
                  <a:lnTo>
                    <a:pt x="842" y="528"/>
                  </a:lnTo>
                  <a:lnTo>
                    <a:pt x="830" y="548"/>
                  </a:lnTo>
                  <a:lnTo>
                    <a:pt x="814" y="564"/>
                  </a:lnTo>
                  <a:lnTo>
                    <a:pt x="797" y="580"/>
                  </a:lnTo>
                  <a:lnTo>
                    <a:pt x="779" y="592"/>
                  </a:lnTo>
                  <a:lnTo>
                    <a:pt x="758" y="602"/>
                  </a:lnTo>
                  <a:lnTo>
                    <a:pt x="737" y="611"/>
                  </a:lnTo>
                  <a:lnTo>
                    <a:pt x="714" y="615"/>
                  </a:lnTo>
                  <a:lnTo>
                    <a:pt x="691" y="616"/>
                  </a:lnTo>
                  <a:lnTo>
                    <a:pt x="685" y="616"/>
                  </a:lnTo>
                  <a:lnTo>
                    <a:pt x="681" y="616"/>
                  </a:lnTo>
                  <a:lnTo>
                    <a:pt x="675" y="616"/>
                  </a:lnTo>
                  <a:lnTo>
                    <a:pt x="670" y="615"/>
                  </a:lnTo>
                  <a:lnTo>
                    <a:pt x="664" y="615"/>
                  </a:lnTo>
                  <a:lnTo>
                    <a:pt x="660" y="614"/>
                  </a:lnTo>
                  <a:lnTo>
                    <a:pt x="654" y="614"/>
                  </a:lnTo>
                  <a:lnTo>
                    <a:pt x="648" y="612"/>
                  </a:lnTo>
                  <a:lnTo>
                    <a:pt x="648" y="584"/>
                  </a:lnTo>
                  <a:lnTo>
                    <a:pt x="650" y="556"/>
                  </a:lnTo>
                  <a:lnTo>
                    <a:pt x="651" y="526"/>
                  </a:lnTo>
                  <a:lnTo>
                    <a:pt x="653" y="494"/>
                  </a:lnTo>
                  <a:lnTo>
                    <a:pt x="654" y="482"/>
                  </a:lnTo>
                  <a:lnTo>
                    <a:pt x="640" y="479"/>
                  </a:lnTo>
                  <a:lnTo>
                    <a:pt x="633" y="477"/>
                  </a:lnTo>
                  <a:lnTo>
                    <a:pt x="627" y="476"/>
                  </a:lnTo>
                  <a:lnTo>
                    <a:pt x="620" y="474"/>
                  </a:lnTo>
                  <a:lnTo>
                    <a:pt x="615" y="473"/>
                  </a:lnTo>
                  <a:lnTo>
                    <a:pt x="608" y="470"/>
                  </a:lnTo>
                  <a:lnTo>
                    <a:pt x="601" y="469"/>
                  </a:lnTo>
                  <a:lnTo>
                    <a:pt x="595" y="466"/>
                  </a:lnTo>
                  <a:lnTo>
                    <a:pt x="588" y="463"/>
                  </a:lnTo>
                  <a:lnTo>
                    <a:pt x="588" y="494"/>
                  </a:lnTo>
                  <a:lnTo>
                    <a:pt x="598" y="497"/>
                  </a:lnTo>
                  <a:lnTo>
                    <a:pt x="606" y="500"/>
                  </a:lnTo>
                  <a:lnTo>
                    <a:pt x="615" y="503"/>
                  </a:lnTo>
                  <a:lnTo>
                    <a:pt x="625" y="505"/>
                  </a:lnTo>
                  <a:lnTo>
                    <a:pt x="623" y="538"/>
                  </a:lnTo>
                  <a:lnTo>
                    <a:pt x="622" y="569"/>
                  </a:lnTo>
                  <a:lnTo>
                    <a:pt x="620" y="599"/>
                  </a:lnTo>
                  <a:lnTo>
                    <a:pt x="620" y="628"/>
                  </a:lnTo>
                  <a:lnTo>
                    <a:pt x="620" y="678"/>
                  </a:lnTo>
                  <a:lnTo>
                    <a:pt x="623" y="730"/>
                  </a:lnTo>
                  <a:lnTo>
                    <a:pt x="626" y="782"/>
                  </a:lnTo>
                  <a:lnTo>
                    <a:pt x="630" y="835"/>
                  </a:lnTo>
                  <a:lnTo>
                    <a:pt x="522" y="835"/>
                  </a:lnTo>
                  <a:lnTo>
                    <a:pt x="531" y="775"/>
                  </a:lnTo>
                  <a:lnTo>
                    <a:pt x="538" y="709"/>
                  </a:lnTo>
                  <a:lnTo>
                    <a:pt x="540" y="637"/>
                  </a:lnTo>
                  <a:lnTo>
                    <a:pt x="542" y="557"/>
                  </a:lnTo>
                  <a:lnTo>
                    <a:pt x="542" y="536"/>
                  </a:lnTo>
                  <a:lnTo>
                    <a:pt x="542" y="514"/>
                  </a:lnTo>
                  <a:lnTo>
                    <a:pt x="542" y="493"/>
                  </a:lnTo>
                  <a:lnTo>
                    <a:pt x="540" y="472"/>
                  </a:lnTo>
                  <a:lnTo>
                    <a:pt x="549" y="477"/>
                  </a:lnTo>
                  <a:lnTo>
                    <a:pt x="557" y="482"/>
                  </a:lnTo>
                  <a:lnTo>
                    <a:pt x="566" y="486"/>
                  </a:lnTo>
                  <a:lnTo>
                    <a:pt x="575" y="490"/>
                  </a:lnTo>
                  <a:lnTo>
                    <a:pt x="575" y="458"/>
                  </a:lnTo>
                  <a:lnTo>
                    <a:pt x="570" y="455"/>
                  </a:lnTo>
                  <a:lnTo>
                    <a:pt x="564" y="452"/>
                  </a:lnTo>
                  <a:lnTo>
                    <a:pt x="559" y="449"/>
                  </a:lnTo>
                  <a:lnTo>
                    <a:pt x="553" y="445"/>
                  </a:lnTo>
                  <a:lnTo>
                    <a:pt x="549" y="442"/>
                  </a:lnTo>
                  <a:lnTo>
                    <a:pt x="543" y="438"/>
                  </a:lnTo>
                  <a:lnTo>
                    <a:pt x="538" y="435"/>
                  </a:lnTo>
                  <a:lnTo>
                    <a:pt x="533" y="431"/>
                  </a:lnTo>
                  <a:lnTo>
                    <a:pt x="507" y="410"/>
                  </a:lnTo>
                  <a:lnTo>
                    <a:pt x="510" y="444"/>
                  </a:lnTo>
                  <a:lnTo>
                    <a:pt x="511" y="476"/>
                  </a:lnTo>
                  <a:lnTo>
                    <a:pt x="512" y="507"/>
                  </a:lnTo>
                  <a:lnTo>
                    <a:pt x="512" y="539"/>
                  </a:lnTo>
                  <a:lnTo>
                    <a:pt x="512" y="570"/>
                  </a:lnTo>
                  <a:lnTo>
                    <a:pt x="505" y="573"/>
                  </a:lnTo>
                  <a:lnTo>
                    <a:pt x="498" y="576"/>
                  </a:lnTo>
                  <a:lnTo>
                    <a:pt x="491" y="578"/>
                  </a:lnTo>
                  <a:lnTo>
                    <a:pt x="483" y="580"/>
                  </a:lnTo>
                  <a:lnTo>
                    <a:pt x="476" y="581"/>
                  </a:lnTo>
                  <a:lnTo>
                    <a:pt x="467" y="583"/>
                  </a:lnTo>
                  <a:lnTo>
                    <a:pt x="460" y="584"/>
                  </a:lnTo>
                  <a:lnTo>
                    <a:pt x="452" y="584"/>
                  </a:lnTo>
                  <a:lnTo>
                    <a:pt x="427" y="581"/>
                  </a:lnTo>
                  <a:lnTo>
                    <a:pt x="401" y="576"/>
                  </a:lnTo>
                  <a:lnTo>
                    <a:pt x="379" y="564"/>
                  </a:lnTo>
                  <a:lnTo>
                    <a:pt x="359" y="550"/>
                  </a:lnTo>
                  <a:lnTo>
                    <a:pt x="343" y="533"/>
                  </a:lnTo>
                  <a:lnTo>
                    <a:pt x="328" y="512"/>
                  </a:lnTo>
                  <a:lnTo>
                    <a:pt x="319" y="490"/>
                  </a:lnTo>
                  <a:lnTo>
                    <a:pt x="312" y="466"/>
                  </a:lnTo>
                  <a:lnTo>
                    <a:pt x="309" y="448"/>
                  </a:lnTo>
                  <a:lnTo>
                    <a:pt x="292" y="455"/>
                  </a:lnTo>
                  <a:lnTo>
                    <a:pt x="285" y="456"/>
                  </a:lnTo>
                  <a:lnTo>
                    <a:pt x="279" y="458"/>
                  </a:lnTo>
                  <a:lnTo>
                    <a:pt x="272" y="459"/>
                  </a:lnTo>
                  <a:lnTo>
                    <a:pt x="265" y="459"/>
                  </a:lnTo>
                  <a:lnTo>
                    <a:pt x="250" y="458"/>
                  </a:lnTo>
                  <a:lnTo>
                    <a:pt x="236" y="453"/>
                  </a:lnTo>
                  <a:lnTo>
                    <a:pt x="222" y="446"/>
                  </a:lnTo>
                  <a:lnTo>
                    <a:pt x="211" y="437"/>
                  </a:lnTo>
                  <a:lnTo>
                    <a:pt x="201" y="425"/>
                  </a:lnTo>
                  <a:lnTo>
                    <a:pt x="194" y="413"/>
                  </a:lnTo>
                  <a:lnTo>
                    <a:pt x="190" y="399"/>
                  </a:lnTo>
                  <a:lnTo>
                    <a:pt x="188" y="383"/>
                  </a:lnTo>
                  <a:lnTo>
                    <a:pt x="190" y="371"/>
                  </a:lnTo>
                  <a:lnTo>
                    <a:pt x="192" y="358"/>
                  </a:lnTo>
                  <a:lnTo>
                    <a:pt x="198" y="347"/>
                  </a:lnTo>
                  <a:lnTo>
                    <a:pt x="205" y="337"/>
                  </a:lnTo>
                  <a:lnTo>
                    <a:pt x="212" y="327"/>
                  </a:lnTo>
                  <a:lnTo>
                    <a:pt x="222" y="320"/>
                  </a:lnTo>
                  <a:lnTo>
                    <a:pt x="233" y="314"/>
                  </a:lnTo>
                  <a:lnTo>
                    <a:pt x="246" y="310"/>
                  </a:lnTo>
                  <a:lnTo>
                    <a:pt x="263" y="306"/>
                  </a:lnTo>
                  <a:lnTo>
                    <a:pt x="256" y="289"/>
                  </a:lnTo>
                  <a:lnTo>
                    <a:pt x="248" y="271"/>
                  </a:lnTo>
                  <a:lnTo>
                    <a:pt x="243" y="253"/>
                  </a:lnTo>
                  <a:lnTo>
                    <a:pt x="240" y="233"/>
                  </a:lnTo>
                  <a:lnTo>
                    <a:pt x="239" y="213"/>
                  </a:lnTo>
                  <a:lnTo>
                    <a:pt x="241" y="177"/>
                  </a:lnTo>
                  <a:lnTo>
                    <a:pt x="253" y="145"/>
                  </a:lnTo>
                  <a:lnTo>
                    <a:pt x="268" y="114"/>
                  </a:lnTo>
                  <a:lnTo>
                    <a:pt x="289" y="87"/>
                  </a:lnTo>
                  <a:lnTo>
                    <a:pt x="314" y="64"/>
                  </a:lnTo>
                  <a:lnTo>
                    <a:pt x="345" y="46"/>
                  </a:lnTo>
                  <a:lnTo>
                    <a:pt x="378" y="35"/>
                  </a:lnTo>
                  <a:lnTo>
                    <a:pt x="413" y="29"/>
                  </a:lnTo>
                  <a:lnTo>
                    <a:pt x="413" y="0"/>
                  </a:lnTo>
                  <a:lnTo>
                    <a:pt x="372" y="6"/>
                  </a:lnTo>
                  <a:lnTo>
                    <a:pt x="334" y="20"/>
                  </a:lnTo>
                  <a:lnTo>
                    <a:pt x="299" y="39"/>
                  </a:lnTo>
                  <a:lnTo>
                    <a:pt x="270" y="66"/>
                  </a:lnTo>
                  <a:lnTo>
                    <a:pt x="244" y="97"/>
                  </a:lnTo>
                  <a:lnTo>
                    <a:pt x="225" y="132"/>
                  </a:lnTo>
                  <a:lnTo>
                    <a:pt x="213" y="171"/>
                  </a:lnTo>
                  <a:lnTo>
                    <a:pt x="209" y="213"/>
                  </a:lnTo>
                  <a:lnTo>
                    <a:pt x="211" y="232"/>
                  </a:lnTo>
                  <a:lnTo>
                    <a:pt x="213" y="250"/>
                  </a:lnTo>
                  <a:lnTo>
                    <a:pt x="218" y="268"/>
                  </a:lnTo>
                  <a:lnTo>
                    <a:pt x="223" y="286"/>
                  </a:lnTo>
                  <a:lnTo>
                    <a:pt x="209" y="293"/>
                  </a:lnTo>
                  <a:lnTo>
                    <a:pt x="198" y="303"/>
                  </a:lnTo>
                  <a:lnTo>
                    <a:pt x="187" y="313"/>
                  </a:lnTo>
                  <a:lnTo>
                    <a:pt x="177" y="326"/>
                  </a:lnTo>
                  <a:lnTo>
                    <a:pt x="170" y="338"/>
                  </a:lnTo>
                  <a:lnTo>
                    <a:pt x="164" y="352"/>
                  </a:lnTo>
                  <a:lnTo>
                    <a:pt x="161" y="368"/>
                  </a:lnTo>
                  <a:lnTo>
                    <a:pt x="160" y="383"/>
                  </a:lnTo>
                  <a:lnTo>
                    <a:pt x="163" y="404"/>
                  </a:lnTo>
                  <a:lnTo>
                    <a:pt x="169" y="424"/>
                  </a:lnTo>
                  <a:lnTo>
                    <a:pt x="178" y="442"/>
                  </a:lnTo>
                  <a:lnTo>
                    <a:pt x="191" y="458"/>
                  </a:lnTo>
                  <a:lnTo>
                    <a:pt x="206" y="470"/>
                  </a:lnTo>
                  <a:lnTo>
                    <a:pt x="225" y="480"/>
                  </a:lnTo>
                  <a:lnTo>
                    <a:pt x="244" y="486"/>
                  </a:lnTo>
                  <a:lnTo>
                    <a:pt x="265" y="489"/>
                  </a:lnTo>
                  <a:lnTo>
                    <a:pt x="271" y="489"/>
                  </a:lnTo>
                  <a:lnTo>
                    <a:pt x="277" y="489"/>
                  </a:lnTo>
                  <a:lnTo>
                    <a:pt x="281" y="489"/>
                  </a:lnTo>
                  <a:lnTo>
                    <a:pt x="286" y="487"/>
                  </a:lnTo>
                  <a:lnTo>
                    <a:pt x="296" y="514"/>
                  </a:lnTo>
                  <a:lnTo>
                    <a:pt x="309" y="538"/>
                  </a:lnTo>
                  <a:lnTo>
                    <a:pt x="327" y="559"/>
                  </a:lnTo>
                  <a:lnTo>
                    <a:pt x="347" y="577"/>
                  </a:lnTo>
                  <a:lnTo>
                    <a:pt x="371" y="592"/>
                  </a:lnTo>
                  <a:lnTo>
                    <a:pt x="396" y="604"/>
                  </a:lnTo>
                  <a:lnTo>
                    <a:pt x="423" y="611"/>
                  </a:lnTo>
                  <a:lnTo>
                    <a:pt x="452" y="614"/>
                  </a:lnTo>
                  <a:lnTo>
                    <a:pt x="460" y="614"/>
                  </a:lnTo>
                  <a:lnTo>
                    <a:pt x="467" y="612"/>
                  </a:lnTo>
                  <a:lnTo>
                    <a:pt x="476" y="612"/>
                  </a:lnTo>
                  <a:lnTo>
                    <a:pt x="483" y="611"/>
                  </a:lnTo>
                  <a:lnTo>
                    <a:pt x="491" y="608"/>
                  </a:lnTo>
                  <a:lnTo>
                    <a:pt x="498" y="606"/>
                  </a:lnTo>
                  <a:lnTo>
                    <a:pt x="505" y="604"/>
                  </a:lnTo>
                  <a:lnTo>
                    <a:pt x="512" y="601"/>
                  </a:lnTo>
                  <a:lnTo>
                    <a:pt x="511" y="667"/>
                  </a:lnTo>
                  <a:lnTo>
                    <a:pt x="507" y="729"/>
                  </a:lnTo>
                  <a:lnTo>
                    <a:pt x="500" y="783"/>
                  </a:lnTo>
                  <a:lnTo>
                    <a:pt x="493" y="835"/>
                  </a:lnTo>
                  <a:lnTo>
                    <a:pt x="4" y="835"/>
                  </a:lnTo>
                  <a:lnTo>
                    <a:pt x="4" y="863"/>
                  </a:lnTo>
                  <a:lnTo>
                    <a:pt x="487" y="863"/>
                  </a:lnTo>
                  <a:lnTo>
                    <a:pt x="486" y="873"/>
                  </a:lnTo>
                  <a:lnTo>
                    <a:pt x="483" y="882"/>
                  </a:lnTo>
                  <a:lnTo>
                    <a:pt x="481" y="890"/>
                  </a:lnTo>
                  <a:lnTo>
                    <a:pt x="479" y="899"/>
                  </a:lnTo>
                  <a:lnTo>
                    <a:pt x="473" y="917"/>
                  </a:lnTo>
                  <a:lnTo>
                    <a:pt x="465" y="932"/>
                  </a:lnTo>
                  <a:lnTo>
                    <a:pt x="456" y="949"/>
                  </a:lnTo>
                  <a:lnTo>
                    <a:pt x="445" y="963"/>
                  </a:lnTo>
                  <a:lnTo>
                    <a:pt x="445" y="962"/>
                  </a:lnTo>
                  <a:lnTo>
                    <a:pt x="427" y="956"/>
                  </a:lnTo>
                  <a:lnTo>
                    <a:pt x="408" y="952"/>
                  </a:lnTo>
                  <a:lnTo>
                    <a:pt x="390" y="949"/>
                  </a:lnTo>
                  <a:lnTo>
                    <a:pt x="371" y="946"/>
                  </a:lnTo>
                  <a:lnTo>
                    <a:pt x="352" y="943"/>
                  </a:lnTo>
                  <a:lnTo>
                    <a:pt x="333" y="942"/>
                  </a:lnTo>
                  <a:lnTo>
                    <a:pt x="314" y="941"/>
                  </a:lnTo>
                  <a:lnTo>
                    <a:pt x="295" y="941"/>
                  </a:lnTo>
                  <a:lnTo>
                    <a:pt x="271" y="941"/>
                  </a:lnTo>
                  <a:lnTo>
                    <a:pt x="247" y="942"/>
                  </a:lnTo>
                  <a:lnTo>
                    <a:pt x="225" y="945"/>
                  </a:lnTo>
                  <a:lnTo>
                    <a:pt x="202" y="949"/>
                  </a:lnTo>
                  <a:lnTo>
                    <a:pt x="178" y="953"/>
                  </a:lnTo>
                  <a:lnTo>
                    <a:pt x="156" y="959"/>
                  </a:lnTo>
                  <a:lnTo>
                    <a:pt x="135" y="966"/>
                  </a:lnTo>
                  <a:lnTo>
                    <a:pt x="112" y="973"/>
                  </a:lnTo>
                  <a:lnTo>
                    <a:pt x="107" y="966"/>
                  </a:lnTo>
                  <a:lnTo>
                    <a:pt x="101" y="959"/>
                  </a:lnTo>
                  <a:lnTo>
                    <a:pt x="94" y="953"/>
                  </a:lnTo>
                  <a:lnTo>
                    <a:pt x="87" y="948"/>
                  </a:lnTo>
                  <a:lnTo>
                    <a:pt x="80" y="942"/>
                  </a:lnTo>
                  <a:lnTo>
                    <a:pt x="73" y="938"/>
                  </a:lnTo>
                  <a:lnTo>
                    <a:pt x="65" y="934"/>
                  </a:lnTo>
                  <a:lnTo>
                    <a:pt x="56" y="931"/>
                  </a:lnTo>
                  <a:lnTo>
                    <a:pt x="48" y="959"/>
                  </a:lnTo>
                  <a:lnTo>
                    <a:pt x="58" y="963"/>
                  </a:lnTo>
                  <a:lnTo>
                    <a:pt x="67" y="969"/>
                  </a:lnTo>
                  <a:lnTo>
                    <a:pt x="76" y="976"/>
                  </a:lnTo>
                  <a:lnTo>
                    <a:pt x="84" y="984"/>
                  </a:lnTo>
                  <a:lnTo>
                    <a:pt x="77" y="987"/>
                  </a:lnTo>
                  <a:lnTo>
                    <a:pt x="70" y="991"/>
                  </a:lnTo>
                  <a:lnTo>
                    <a:pt x="62" y="994"/>
                  </a:lnTo>
                  <a:lnTo>
                    <a:pt x="55" y="998"/>
                  </a:lnTo>
                  <a:lnTo>
                    <a:pt x="48" y="1001"/>
                  </a:lnTo>
                  <a:lnTo>
                    <a:pt x="41" y="1005"/>
                  </a:lnTo>
                  <a:lnTo>
                    <a:pt x="32" y="1008"/>
                  </a:lnTo>
                  <a:lnTo>
                    <a:pt x="25" y="1012"/>
                  </a:lnTo>
                  <a:lnTo>
                    <a:pt x="41" y="1038"/>
                  </a:lnTo>
                  <a:lnTo>
                    <a:pt x="52" y="1032"/>
                  </a:lnTo>
                  <a:lnTo>
                    <a:pt x="63" y="1026"/>
                  </a:lnTo>
                  <a:lnTo>
                    <a:pt x="74" y="1021"/>
                  </a:lnTo>
                  <a:lnTo>
                    <a:pt x="86" y="1015"/>
                  </a:lnTo>
                  <a:lnTo>
                    <a:pt x="97" y="1011"/>
                  </a:lnTo>
                  <a:lnTo>
                    <a:pt x="110" y="1005"/>
                  </a:lnTo>
                  <a:lnTo>
                    <a:pt x="121" y="1001"/>
                  </a:lnTo>
                  <a:lnTo>
                    <a:pt x="132" y="997"/>
                  </a:lnTo>
                  <a:lnTo>
                    <a:pt x="135" y="1007"/>
                  </a:lnTo>
                  <a:lnTo>
                    <a:pt x="136" y="1015"/>
                  </a:lnTo>
                  <a:lnTo>
                    <a:pt x="136" y="1025"/>
                  </a:lnTo>
                  <a:lnTo>
                    <a:pt x="136" y="1035"/>
                  </a:lnTo>
                  <a:lnTo>
                    <a:pt x="132" y="1049"/>
                  </a:lnTo>
                  <a:lnTo>
                    <a:pt x="124" y="1061"/>
                  </a:lnTo>
                  <a:lnTo>
                    <a:pt x="114" y="1073"/>
                  </a:lnTo>
                  <a:lnTo>
                    <a:pt x="101" y="1083"/>
                  </a:lnTo>
                  <a:lnTo>
                    <a:pt x="89" y="1088"/>
                  </a:lnTo>
                  <a:lnTo>
                    <a:pt x="73" y="1092"/>
                  </a:lnTo>
                  <a:lnTo>
                    <a:pt x="58" y="1094"/>
                  </a:lnTo>
                  <a:lnTo>
                    <a:pt x="41" y="1092"/>
                  </a:lnTo>
                  <a:lnTo>
                    <a:pt x="34" y="1091"/>
                  </a:lnTo>
                  <a:lnTo>
                    <a:pt x="27" y="1088"/>
                  </a:lnTo>
                  <a:lnTo>
                    <a:pt x="21" y="1085"/>
                  </a:lnTo>
                  <a:lnTo>
                    <a:pt x="14" y="1083"/>
                  </a:lnTo>
                  <a:lnTo>
                    <a:pt x="0" y="1108"/>
                  </a:lnTo>
                  <a:lnTo>
                    <a:pt x="9" y="1112"/>
                  </a:lnTo>
                  <a:lnTo>
                    <a:pt x="17" y="1116"/>
                  </a:lnTo>
                  <a:lnTo>
                    <a:pt x="25" y="1119"/>
                  </a:lnTo>
                  <a:lnTo>
                    <a:pt x="35" y="1122"/>
                  </a:lnTo>
                  <a:lnTo>
                    <a:pt x="58" y="1123"/>
                  </a:lnTo>
                  <a:lnTo>
                    <a:pt x="79" y="1122"/>
                  </a:lnTo>
                  <a:lnTo>
                    <a:pt x="100" y="1116"/>
                  </a:lnTo>
                  <a:lnTo>
                    <a:pt x="118" y="1106"/>
                  </a:lnTo>
                  <a:lnTo>
                    <a:pt x="135" y="1094"/>
                  </a:lnTo>
                  <a:lnTo>
                    <a:pt x="147" y="1078"/>
                  </a:lnTo>
                  <a:lnTo>
                    <a:pt x="159" y="1060"/>
                  </a:lnTo>
                  <a:lnTo>
                    <a:pt x="164" y="1040"/>
                  </a:lnTo>
                  <a:lnTo>
                    <a:pt x="166" y="1028"/>
                  </a:lnTo>
                  <a:lnTo>
                    <a:pt x="166" y="1014"/>
                  </a:lnTo>
                  <a:lnTo>
                    <a:pt x="164" y="1001"/>
                  </a:lnTo>
                  <a:lnTo>
                    <a:pt x="160" y="988"/>
                  </a:lnTo>
                  <a:lnTo>
                    <a:pt x="177" y="984"/>
                  </a:lnTo>
                  <a:lnTo>
                    <a:pt x="192" y="980"/>
                  </a:lnTo>
                  <a:lnTo>
                    <a:pt x="209" y="977"/>
                  </a:lnTo>
                  <a:lnTo>
                    <a:pt x="226" y="974"/>
                  </a:lnTo>
                  <a:lnTo>
                    <a:pt x="243" y="973"/>
                  </a:lnTo>
                  <a:lnTo>
                    <a:pt x="260" y="972"/>
                  </a:lnTo>
                  <a:lnTo>
                    <a:pt x="278" y="970"/>
                  </a:lnTo>
                  <a:lnTo>
                    <a:pt x="295" y="970"/>
                  </a:lnTo>
                  <a:lnTo>
                    <a:pt x="310" y="970"/>
                  </a:lnTo>
                  <a:lnTo>
                    <a:pt x="327" y="972"/>
                  </a:lnTo>
                  <a:lnTo>
                    <a:pt x="343" y="973"/>
                  </a:lnTo>
                  <a:lnTo>
                    <a:pt x="358" y="974"/>
                  </a:lnTo>
                  <a:lnTo>
                    <a:pt x="375" y="976"/>
                  </a:lnTo>
                  <a:lnTo>
                    <a:pt x="390" y="979"/>
                  </a:lnTo>
                  <a:lnTo>
                    <a:pt x="406" y="983"/>
                  </a:lnTo>
                  <a:lnTo>
                    <a:pt x="421" y="986"/>
                  </a:lnTo>
                  <a:lnTo>
                    <a:pt x="411" y="993"/>
                  </a:lnTo>
                  <a:lnTo>
                    <a:pt x="400" y="1000"/>
                  </a:lnTo>
                  <a:lnTo>
                    <a:pt x="389" y="1005"/>
                  </a:lnTo>
                  <a:lnTo>
                    <a:pt x="376" y="1011"/>
                  </a:lnTo>
                  <a:lnTo>
                    <a:pt x="364" y="1014"/>
                  </a:lnTo>
                  <a:lnTo>
                    <a:pt x="351" y="1017"/>
                  </a:lnTo>
                  <a:lnTo>
                    <a:pt x="338" y="1019"/>
                  </a:lnTo>
                  <a:lnTo>
                    <a:pt x="324" y="1019"/>
                  </a:lnTo>
                  <a:lnTo>
                    <a:pt x="316" y="1019"/>
                  </a:lnTo>
                  <a:lnTo>
                    <a:pt x="307" y="1021"/>
                  </a:lnTo>
                  <a:lnTo>
                    <a:pt x="299" y="1021"/>
                  </a:lnTo>
                  <a:lnTo>
                    <a:pt x="291" y="1022"/>
                  </a:lnTo>
                  <a:lnTo>
                    <a:pt x="282" y="1024"/>
                  </a:lnTo>
                  <a:lnTo>
                    <a:pt x="275" y="1026"/>
                  </a:lnTo>
                  <a:lnTo>
                    <a:pt x="267" y="1028"/>
                  </a:lnTo>
                  <a:lnTo>
                    <a:pt x="260" y="1031"/>
                  </a:lnTo>
                  <a:lnTo>
                    <a:pt x="258" y="1029"/>
                  </a:lnTo>
                  <a:lnTo>
                    <a:pt x="258" y="1031"/>
                  </a:lnTo>
                  <a:lnTo>
                    <a:pt x="258" y="1031"/>
                  </a:lnTo>
                  <a:lnTo>
                    <a:pt x="258" y="1031"/>
                  </a:lnTo>
                  <a:lnTo>
                    <a:pt x="257" y="1032"/>
                  </a:lnTo>
                  <a:lnTo>
                    <a:pt x="234" y="1043"/>
                  </a:lnTo>
                  <a:lnTo>
                    <a:pt x="213" y="1057"/>
                  </a:lnTo>
                  <a:lnTo>
                    <a:pt x="194" y="1074"/>
                  </a:lnTo>
                  <a:lnTo>
                    <a:pt x="178" y="1094"/>
                  </a:lnTo>
                  <a:lnTo>
                    <a:pt x="164" y="1115"/>
                  </a:lnTo>
                  <a:lnTo>
                    <a:pt x="154" y="1139"/>
                  </a:lnTo>
                  <a:lnTo>
                    <a:pt x="146" y="1164"/>
                  </a:lnTo>
                  <a:lnTo>
                    <a:pt x="143" y="1191"/>
                  </a:lnTo>
                  <a:lnTo>
                    <a:pt x="171" y="1192"/>
                  </a:lnTo>
                  <a:lnTo>
                    <a:pt x="173" y="1174"/>
                  </a:lnTo>
                  <a:lnTo>
                    <a:pt x="177" y="1157"/>
                  </a:lnTo>
                  <a:lnTo>
                    <a:pt x="184" y="1140"/>
                  </a:lnTo>
                  <a:lnTo>
                    <a:pt x="191" y="1125"/>
                  </a:lnTo>
                  <a:lnTo>
                    <a:pt x="201" y="1111"/>
                  </a:lnTo>
                  <a:lnTo>
                    <a:pt x="212" y="1098"/>
                  </a:lnTo>
                  <a:lnTo>
                    <a:pt x="223" y="1087"/>
                  </a:lnTo>
                  <a:lnTo>
                    <a:pt x="237" y="1075"/>
                  </a:lnTo>
                  <a:lnTo>
                    <a:pt x="234" y="1095"/>
                  </a:lnTo>
                  <a:lnTo>
                    <a:pt x="236" y="1113"/>
                  </a:lnTo>
                  <a:lnTo>
                    <a:pt x="240" y="1132"/>
                  </a:lnTo>
                  <a:lnTo>
                    <a:pt x="248" y="1150"/>
                  </a:lnTo>
                  <a:lnTo>
                    <a:pt x="260" y="1164"/>
                  </a:lnTo>
                  <a:lnTo>
                    <a:pt x="272" y="1177"/>
                  </a:lnTo>
                  <a:lnTo>
                    <a:pt x="286" y="1186"/>
                  </a:lnTo>
                  <a:lnTo>
                    <a:pt x="303" y="1193"/>
                  </a:lnTo>
                  <a:lnTo>
                    <a:pt x="321" y="1198"/>
                  </a:lnTo>
                  <a:lnTo>
                    <a:pt x="340" y="1199"/>
                  </a:lnTo>
                  <a:lnTo>
                    <a:pt x="358" y="1196"/>
                  </a:lnTo>
                  <a:lnTo>
                    <a:pt x="376" y="1192"/>
                  </a:lnTo>
                  <a:lnTo>
                    <a:pt x="366" y="1164"/>
                  </a:lnTo>
                  <a:lnTo>
                    <a:pt x="354" y="1168"/>
                  </a:lnTo>
                  <a:lnTo>
                    <a:pt x="340" y="1170"/>
                  </a:lnTo>
                  <a:lnTo>
                    <a:pt x="327" y="1168"/>
                  </a:lnTo>
                  <a:lnTo>
                    <a:pt x="314" y="1165"/>
                  </a:lnTo>
                  <a:lnTo>
                    <a:pt x="302" y="1161"/>
                  </a:lnTo>
                  <a:lnTo>
                    <a:pt x="291" y="1154"/>
                  </a:lnTo>
                  <a:lnTo>
                    <a:pt x="282" y="1146"/>
                  </a:lnTo>
                  <a:lnTo>
                    <a:pt x="274" y="1134"/>
                  </a:lnTo>
                  <a:lnTo>
                    <a:pt x="265" y="1116"/>
                  </a:lnTo>
                  <a:lnTo>
                    <a:pt x="263" y="1095"/>
                  </a:lnTo>
                  <a:lnTo>
                    <a:pt x="267" y="1075"/>
                  </a:lnTo>
                  <a:lnTo>
                    <a:pt x="277" y="1056"/>
                  </a:lnTo>
                  <a:lnTo>
                    <a:pt x="282" y="1054"/>
                  </a:lnTo>
                  <a:lnTo>
                    <a:pt x="288" y="1052"/>
                  </a:lnTo>
                  <a:lnTo>
                    <a:pt x="293" y="1050"/>
                  </a:lnTo>
                  <a:lnTo>
                    <a:pt x="299" y="1049"/>
                  </a:lnTo>
                  <a:lnTo>
                    <a:pt x="306" y="1049"/>
                  </a:lnTo>
                  <a:lnTo>
                    <a:pt x="312" y="1047"/>
                  </a:lnTo>
                  <a:lnTo>
                    <a:pt x="319" y="1047"/>
                  </a:lnTo>
                  <a:lnTo>
                    <a:pt x="324" y="1047"/>
                  </a:lnTo>
                  <a:lnTo>
                    <a:pt x="357" y="1045"/>
                  </a:lnTo>
                  <a:lnTo>
                    <a:pt x="386" y="1038"/>
                  </a:lnTo>
                  <a:lnTo>
                    <a:pt x="414" y="1025"/>
                  </a:lnTo>
                  <a:lnTo>
                    <a:pt x="439" y="1008"/>
                  </a:lnTo>
                  <a:lnTo>
                    <a:pt x="462" y="988"/>
                  </a:lnTo>
                  <a:lnTo>
                    <a:pt x="481" y="965"/>
                  </a:lnTo>
                  <a:lnTo>
                    <a:pt x="495" y="936"/>
                  </a:lnTo>
                  <a:lnTo>
                    <a:pt x="507" y="906"/>
                  </a:lnTo>
                  <a:lnTo>
                    <a:pt x="510" y="896"/>
                  </a:lnTo>
                  <a:lnTo>
                    <a:pt x="512" y="886"/>
                  </a:lnTo>
                  <a:lnTo>
                    <a:pt x="514" y="875"/>
                  </a:lnTo>
                  <a:lnTo>
                    <a:pt x="517" y="863"/>
                  </a:lnTo>
                  <a:lnTo>
                    <a:pt x="549" y="863"/>
                  </a:lnTo>
                  <a:lnTo>
                    <a:pt x="546" y="896"/>
                  </a:lnTo>
                  <a:lnTo>
                    <a:pt x="538" y="927"/>
                  </a:lnTo>
                  <a:lnTo>
                    <a:pt x="526" y="956"/>
                  </a:lnTo>
                  <a:lnTo>
                    <a:pt x="511" y="983"/>
                  </a:lnTo>
                  <a:lnTo>
                    <a:pt x="493" y="1008"/>
                  </a:lnTo>
                  <a:lnTo>
                    <a:pt x="470" y="1031"/>
                  </a:lnTo>
                  <a:lnTo>
                    <a:pt x="445" y="1050"/>
                  </a:lnTo>
                  <a:lnTo>
                    <a:pt x="417" y="1067"/>
                  </a:lnTo>
                  <a:lnTo>
                    <a:pt x="430" y="1094"/>
                  </a:lnTo>
                  <a:lnTo>
                    <a:pt x="441" y="1088"/>
                  </a:lnTo>
                  <a:lnTo>
                    <a:pt x="453" y="1081"/>
                  </a:lnTo>
                  <a:lnTo>
                    <a:pt x="463" y="1074"/>
                  </a:lnTo>
                  <a:lnTo>
                    <a:pt x="474" y="1067"/>
                  </a:lnTo>
                  <a:lnTo>
                    <a:pt x="484" y="1059"/>
                  </a:lnTo>
                  <a:lnTo>
                    <a:pt x="493" y="1050"/>
                  </a:lnTo>
                  <a:lnTo>
                    <a:pt x="503" y="1042"/>
                  </a:lnTo>
                  <a:lnTo>
                    <a:pt x="511" y="1032"/>
                  </a:lnTo>
                  <a:lnTo>
                    <a:pt x="514" y="1045"/>
                  </a:lnTo>
                  <a:lnTo>
                    <a:pt x="514" y="1059"/>
                  </a:lnTo>
                  <a:lnTo>
                    <a:pt x="512" y="1073"/>
                  </a:lnTo>
                  <a:lnTo>
                    <a:pt x="510" y="1085"/>
                  </a:lnTo>
                  <a:lnTo>
                    <a:pt x="538" y="1095"/>
                  </a:lnTo>
                  <a:lnTo>
                    <a:pt x="540" y="1085"/>
                  </a:lnTo>
                  <a:lnTo>
                    <a:pt x="542" y="1075"/>
                  </a:lnTo>
                  <a:lnTo>
                    <a:pt x="543" y="1067"/>
                  </a:lnTo>
                  <a:lnTo>
                    <a:pt x="543" y="1057"/>
                  </a:lnTo>
                  <a:lnTo>
                    <a:pt x="542" y="1043"/>
                  </a:lnTo>
                  <a:lnTo>
                    <a:pt x="540" y="1031"/>
                  </a:lnTo>
                  <a:lnTo>
                    <a:pt x="536" y="1018"/>
                  </a:lnTo>
                  <a:lnTo>
                    <a:pt x="532" y="1005"/>
                  </a:lnTo>
                  <a:lnTo>
                    <a:pt x="542" y="990"/>
                  </a:lnTo>
                  <a:lnTo>
                    <a:pt x="550" y="973"/>
                  </a:lnTo>
                  <a:lnTo>
                    <a:pt x="559" y="956"/>
                  </a:lnTo>
                  <a:lnTo>
                    <a:pt x="566" y="938"/>
                  </a:lnTo>
                  <a:lnTo>
                    <a:pt x="570" y="921"/>
                  </a:lnTo>
                  <a:lnTo>
                    <a:pt x="574" y="901"/>
                  </a:lnTo>
                  <a:lnTo>
                    <a:pt x="577" y="883"/>
                  </a:lnTo>
                  <a:lnTo>
                    <a:pt x="578" y="863"/>
                  </a:lnTo>
                  <a:lnTo>
                    <a:pt x="633" y="863"/>
                  </a:lnTo>
                  <a:lnTo>
                    <a:pt x="633" y="868"/>
                  </a:lnTo>
                  <a:lnTo>
                    <a:pt x="634" y="870"/>
                  </a:lnTo>
                  <a:lnTo>
                    <a:pt x="634" y="875"/>
                  </a:lnTo>
                  <a:lnTo>
                    <a:pt x="634" y="877"/>
                  </a:lnTo>
                  <a:lnTo>
                    <a:pt x="622" y="887"/>
                  </a:lnTo>
                  <a:lnTo>
                    <a:pt x="609" y="897"/>
                  </a:lnTo>
                  <a:lnTo>
                    <a:pt x="599" y="910"/>
                  </a:lnTo>
                  <a:lnTo>
                    <a:pt x="591" y="922"/>
                  </a:lnTo>
                  <a:lnTo>
                    <a:pt x="584" y="938"/>
                  </a:lnTo>
                  <a:lnTo>
                    <a:pt x="578" y="953"/>
                  </a:lnTo>
                  <a:lnTo>
                    <a:pt x="575" y="969"/>
                  </a:lnTo>
                  <a:lnTo>
                    <a:pt x="574" y="986"/>
                  </a:lnTo>
                  <a:lnTo>
                    <a:pt x="575" y="1005"/>
                  </a:lnTo>
                  <a:lnTo>
                    <a:pt x="580" y="1024"/>
                  </a:lnTo>
                  <a:lnTo>
                    <a:pt x="588" y="1042"/>
                  </a:lnTo>
                  <a:lnTo>
                    <a:pt x="598" y="1059"/>
                  </a:lnTo>
                  <a:lnTo>
                    <a:pt x="590" y="1074"/>
                  </a:lnTo>
                  <a:lnTo>
                    <a:pt x="580" y="1088"/>
                  </a:lnTo>
                  <a:lnTo>
                    <a:pt x="568" y="1101"/>
                  </a:lnTo>
                  <a:lnTo>
                    <a:pt x="554" y="1112"/>
                  </a:lnTo>
                  <a:lnTo>
                    <a:pt x="539" y="1120"/>
                  </a:lnTo>
                  <a:lnTo>
                    <a:pt x="524" y="1126"/>
                  </a:lnTo>
                  <a:lnTo>
                    <a:pt x="507" y="1130"/>
                  </a:lnTo>
                  <a:lnTo>
                    <a:pt x="488" y="1132"/>
                  </a:lnTo>
                  <a:lnTo>
                    <a:pt x="473" y="1130"/>
                  </a:lnTo>
                  <a:lnTo>
                    <a:pt x="458" y="1127"/>
                  </a:lnTo>
                  <a:lnTo>
                    <a:pt x="444" y="1123"/>
                  </a:lnTo>
                  <a:lnTo>
                    <a:pt x="430" y="1116"/>
                  </a:lnTo>
                  <a:lnTo>
                    <a:pt x="417" y="1109"/>
                  </a:lnTo>
                  <a:lnTo>
                    <a:pt x="406" y="1099"/>
                  </a:lnTo>
                  <a:lnTo>
                    <a:pt x="396" y="1088"/>
                  </a:lnTo>
                  <a:lnTo>
                    <a:pt x="387" y="1075"/>
                  </a:lnTo>
                  <a:lnTo>
                    <a:pt x="362" y="1091"/>
                  </a:lnTo>
                  <a:lnTo>
                    <a:pt x="371" y="1104"/>
                  </a:lnTo>
                  <a:lnTo>
                    <a:pt x="382" y="1116"/>
                  </a:lnTo>
                  <a:lnTo>
                    <a:pt x="393" y="1126"/>
                  </a:lnTo>
                  <a:lnTo>
                    <a:pt x="406" y="1136"/>
                  </a:lnTo>
                  <a:lnTo>
                    <a:pt x="418" y="1143"/>
                  </a:lnTo>
                  <a:lnTo>
                    <a:pt x="432" y="1150"/>
                  </a:lnTo>
                  <a:lnTo>
                    <a:pt x="446" y="1156"/>
                  </a:lnTo>
                  <a:lnTo>
                    <a:pt x="462" y="1158"/>
                  </a:lnTo>
                  <a:lnTo>
                    <a:pt x="463" y="1170"/>
                  </a:lnTo>
                  <a:lnTo>
                    <a:pt x="467" y="1179"/>
                  </a:lnTo>
                  <a:lnTo>
                    <a:pt x="472" y="1191"/>
                  </a:lnTo>
                  <a:lnTo>
                    <a:pt x="476" y="1199"/>
                  </a:lnTo>
                  <a:lnTo>
                    <a:pt x="481" y="1209"/>
                  </a:lnTo>
                  <a:lnTo>
                    <a:pt x="488" y="1217"/>
                  </a:lnTo>
                  <a:lnTo>
                    <a:pt x="495" y="1226"/>
                  </a:lnTo>
                  <a:lnTo>
                    <a:pt x="504" y="1233"/>
                  </a:lnTo>
                  <a:lnTo>
                    <a:pt x="522" y="1210"/>
                  </a:lnTo>
                  <a:lnTo>
                    <a:pt x="512" y="1200"/>
                  </a:lnTo>
                  <a:lnTo>
                    <a:pt x="504" y="1188"/>
                  </a:lnTo>
                  <a:lnTo>
                    <a:pt x="497" y="1175"/>
                  </a:lnTo>
                  <a:lnTo>
                    <a:pt x="493" y="1161"/>
                  </a:lnTo>
                  <a:lnTo>
                    <a:pt x="512" y="1160"/>
                  </a:lnTo>
                  <a:lnTo>
                    <a:pt x="532" y="1154"/>
                  </a:lnTo>
                  <a:lnTo>
                    <a:pt x="550" y="1147"/>
                  </a:lnTo>
                  <a:lnTo>
                    <a:pt x="567" y="1139"/>
                  </a:lnTo>
                  <a:lnTo>
                    <a:pt x="583" y="1127"/>
                  </a:lnTo>
                  <a:lnTo>
                    <a:pt x="597" y="1113"/>
                  </a:lnTo>
                  <a:lnTo>
                    <a:pt x="609" y="1098"/>
                  </a:lnTo>
                  <a:lnTo>
                    <a:pt x="619" y="1081"/>
                  </a:lnTo>
                  <a:lnTo>
                    <a:pt x="622" y="1083"/>
                  </a:lnTo>
                  <a:lnTo>
                    <a:pt x="625" y="1085"/>
                  </a:lnTo>
                  <a:lnTo>
                    <a:pt x="626" y="1087"/>
                  </a:lnTo>
                  <a:lnTo>
                    <a:pt x="629" y="1090"/>
                  </a:lnTo>
                  <a:lnTo>
                    <a:pt x="625" y="1102"/>
                  </a:lnTo>
                  <a:lnTo>
                    <a:pt x="620" y="1115"/>
                  </a:lnTo>
                  <a:lnTo>
                    <a:pt x="619" y="1127"/>
                  </a:lnTo>
                  <a:lnTo>
                    <a:pt x="618" y="1141"/>
                  </a:lnTo>
                  <a:lnTo>
                    <a:pt x="620" y="1167"/>
                  </a:lnTo>
                  <a:lnTo>
                    <a:pt x="627" y="1192"/>
                  </a:lnTo>
                  <a:lnTo>
                    <a:pt x="640" y="1213"/>
                  </a:lnTo>
                  <a:lnTo>
                    <a:pt x="658" y="1231"/>
                  </a:lnTo>
                  <a:lnTo>
                    <a:pt x="677" y="1207"/>
                  </a:lnTo>
                  <a:lnTo>
                    <a:pt x="664" y="1195"/>
                  </a:lnTo>
                  <a:lnTo>
                    <a:pt x="654" y="1178"/>
                  </a:lnTo>
                  <a:lnTo>
                    <a:pt x="647" y="1160"/>
                  </a:lnTo>
                  <a:lnTo>
                    <a:pt x="646" y="1141"/>
                  </a:lnTo>
                  <a:lnTo>
                    <a:pt x="646" y="1132"/>
                  </a:lnTo>
                  <a:lnTo>
                    <a:pt x="648" y="1122"/>
                  </a:lnTo>
                  <a:lnTo>
                    <a:pt x="650" y="1112"/>
                  </a:lnTo>
                  <a:lnTo>
                    <a:pt x="654" y="1102"/>
                  </a:lnTo>
                  <a:lnTo>
                    <a:pt x="660" y="1104"/>
                  </a:lnTo>
                  <a:lnTo>
                    <a:pt x="665" y="1106"/>
                  </a:lnTo>
                  <a:lnTo>
                    <a:pt x="670" y="1108"/>
                  </a:lnTo>
                  <a:lnTo>
                    <a:pt x="675" y="1108"/>
                  </a:lnTo>
                  <a:lnTo>
                    <a:pt x="681" y="1109"/>
                  </a:lnTo>
                  <a:lnTo>
                    <a:pt x="686" y="1111"/>
                  </a:lnTo>
                  <a:lnTo>
                    <a:pt x="692" y="1111"/>
                  </a:lnTo>
                  <a:lnTo>
                    <a:pt x="698" y="1111"/>
                  </a:lnTo>
                  <a:lnTo>
                    <a:pt x="698" y="1081"/>
                  </a:lnTo>
                  <a:lnTo>
                    <a:pt x="678" y="1080"/>
                  </a:lnTo>
                  <a:lnTo>
                    <a:pt x="661" y="1074"/>
                  </a:lnTo>
                  <a:lnTo>
                    <a:pt x="644" y="1064"/>
                  </a:lnTo>
                  <a:lnTo>
                    <a:pt x="630" y="1053"/>
                  </a:lnTo>
                  <a:lnTo>
                    <a:pt x="619" y="1039"/>
                  </a:lnTo>
                  <a:lnTo>
                    <a:pt x="611" y="1022"/>
                  </a:lnTo>
                  <a:lnTo>
                    <a:pt x="605" y="1005"/>
                  </a:lnTo>
                  <a:lnTo>
                    <a:pt x="604" y="986"/>
                  </a:lnTo>
                  <a:lnTo>
                    <a:pt x="606" y="965"/>
                  </a:lnTo>
                  <a:lnTo>
                    <a:pt x="613" y="943"/>
                  </a:lnTo>
                  <a:lnTo>
                    <a:pt x="623" y="925"/>
                  </a:lnTo>
                  <a:lnTo>
                    <a:pt x="639" y="910"/>
                  </a:lnTo>
                  <a:lnTo>
                    <a:pt x="644" y="935"/>
                  </a:lnTo>
                  <a:lnTo>
                    <a:pt x="653" y="960"/>
                  </a:lnTo>
                  <a:lnTo>
                    <a:pt x="664" y="983"/>
                  </a:lnTo>
                  <a:lnTo>
                    <a:pt x="677" y="1004"/>
                  </a:lnTo>
                  <a:lnTo>
                    <a:pt x="692" y="1024"/>
                  </a:lnTo>
                  <a:lnTo>
                    <a:pt x="709" y="1042"/>
                  </a:lnTo>
                  <a:lnTo>
                    <a:pt x="728" y="1056"/>
                  </a:lnTo>
                  <a:lnTo>
                    <a:pt x="750" y="1068"/>
                  </a:lnTo>
                  <a:lnTo>
                    <a:pt x="759" y="1078"/>
                  </a:lnTo>
                  <a:lnTo>
                    <a:pt x="766" y="1090"/>
                  </a:lnTo>
                  <a:lnTo>
                    <a:pt x="771" y="1102"/>
                  </a:lnTo>
                  <a:lnTo>
                    <a:pt x="772" y="1116"/>
                  </a:lnTo>
                  <a:lnTo>
                    <a:pt x="771" y="1129"/>
                  </a:lnTo>
                  <a:lnTo>
                    <a:pt x="768" y="1140"/>
                  </a:lnTo>
                  <a:lnTo>
                    <a:pt x="762" y="1150"/>
                  </a:lnTo>
                  <a:lnTo>
                    <a:pt x="754" y="1160"/>
                  </a:lnTo>
                  <a:lnTo>
                    <a:pt x="745" y="1167"/>
                  </a:lnTo>
                  <a:lnTo>
                    <a:pt x="734" y="1172"/>
                  </a:lnTo>
                  <a:lnTo>
                    <a:pt x="723" y="1177"/>
                  </a:lnTo>
                  <a:lnTo>
                    <a:pt x="710" y="1178"/>
                  </a:lnTo>
                  <a:lnTo>
                    <a:pt x="710" y="1207"/>
                  </a:lnTo>
                  <a:lnTo>
                    <a:pt x="726" y="1206"/>
                  </a:lnTo>
                  <a:lnTo>
                    <a:pt x="740" y="1202"/>
                  </a:lnTo>
                  <a:lnTo>
                    <a:pt x="754" y="1196"/>
                  </a:lnTo>
                  <a:lnTo>
                    <a:pt x="766" y="1188"/>
                  </a:lnTo>
                  <a:lnTo>
                    <a:pt x="776" y="1178"/>
                  </a:lnTo>
                  <a:lnTo>
                    <a:pt x="786" y="1167"/>
                  </a:lnTo>
                  <a:lnTo>
                    <a:pt x="793" y="1154"/>
                  </a:lnTo>
                  <a:lnTo>
                    <a:pt x="799" y="1140"/>
                  </a:lnTo>
                  <a:lnTo>
                    <a:pt x="811" y="1143"/>
                  </a:lnTo>
                  <a:lnTo>
                    <a:pt x="824" y="1147"/>
                  </a:lnTo>
                  <a:lnTo>
                    <a:pt x="834" y="1153"/>
                  </a:lnTo>
                  <a:lnTo>
                    <a:pt x="844" y="1161"/>
                  </a:lnTo>
                  <a:lnTo>
                    <a:pt x="851" y="1171"/>
                  </a:lnTo>
                  <a:lnTo>
                    <a:pt x="856" y="1182"/>
                  </a:lnTo>
                  <a:lnTo>
                    <a:pt x="860" y="1195"/>
                  </a:lnTo>
                  <a:lnTo>
                    <a:pt x="862" y="1207"/>
                  </a:lnTo>
                  <a:lnTo>
                    <a:pt x="890" y="1207"/>
                  </a:lnTo>
                  <a:lnTo>
                    <a:pt x="888" y="1189"/>
                  </a:lnTo>
                  <a:lnTo>
                    <a:pt x="883" y="1172"/>
                  </a:lnTo>
                  <a:lnTo>
                    <a:pt x="874" y="1156"/>
                  </a:lnTo>
                  <a:lnTo>
                    <a:pt x="865" y="1143"/>
                  </a:lnTo>
                  <a:lnTo>
                    <a:pt x="851" y="1130"/>
                  </a:lnTo>
                  <a:lnTo>
                    <a:pt x="837" y="1122"/>
                  </a:lnTo>
                  <a:lnTo>
                    <a:pt x="820" y="1115"/>
                  </a:lnTo>
                  <a:lnTo>
                    <a:pt x="801" y="1112"/>
                  </a:lnTo>
                  <a:lnTo>
                    <a:pt x="801" y="1105"/>
                  </a:lnTo>
                  <a:lnTo>
                    <a:pt x="800" y="1098"/>
                  </a:lnTo>
                  <a:lnTo>
                    <a:pt x="799" y="1092"/>
                  </a:lnTo>
                  <a:lnTo>
                    <a:pt x="796" y="1085"/>
                  </a:lnTo>
                  <a:lnTo>
                    <a:pt x="806" y="1087"/>
                  </a:lnTo>
                  <a:lnTo>
                    <a:pt x="817" y="1090"/>
                  </a:lnTo>
                  <a:lnTo>
                    <a:pt x="827" y="1091"/>
                  </a:lnTo>
                  <a:lnTo>
                    <a:pt x="837" y="1091"/>
                  </a:lnTo>
                  <a:lnTo>
                    <a:pt x="837" y="1061"/>
                  </a:lnTo>
                  <a:lnTo>
                    <a:pt x="827" y="1061"/>
                  </a:lnTo>
                  <a:lnTo>
                    <a:pt x="818" y="1060"/>
                  </a:lnTo>
                  <a:lnTo>
                    <a:pt x="810" y="1059"/>
                  </a:lnTo>
                  <a:lnTo>
                    <a:pt x="800" y="1057"/>
                  </a:lnTo>
                  <a:lnTo>
                    <a:pt x="792" y="1054"/>
                  </a:lnTo>
                  <a:lnTo>
                    <a:pt x="783" y="1052"/>
                  </a:lnTo>
                  <a:lnTo>
                    <a:pt x="776" y="1049"/>
                  </a:lnTo>
                  <a:lnTo>
                    <a:pt x="768" y="1045"/>
                  </a:lnTo>
                  <a:lnTo>
                    <a:pt x="765" y="1043"/>
                  </a:lnTo>
                  <a:lnTo>
                    <a:pt x="764" y="1042"/>
                  </a:lnTo>
                  <a:lnTo>
                    <a:pt x="761" y="1040"/>
                  </a:lnTo>
                  <a:lnTo>
                    <a:pt x="758" y="1039"/>
                  </a:lnTo>
                  <a:lnTo>
                    <a:pt x="758" y="1039"/>
                  </a:lnTo>
                  <a:lnTo>
                    <a:pt x="747" y="1033"/>
                  </a:lnTo>
                  <a:lnTo>
                    <a:pt x="737" y="1025"/>
                  </a:lnTo>
                  <a:lnTo>
                    <a:pt x="727" y="1018"/>
                  </a:lnTo>
                  <a:lnTo>
                    <a:pt x="717" y="1008"/>
                  </a:lnTo>
                  <a:lnTo>
                    <a:pt x="709" y="998"/>
                  </a:lnTo>
                  <a:lnTo>
                    <a:pt x="702" y="988"/>
                  </a:lnTo>
                  <a:lnTo>
                    <a:pt x="693" y="977"/>
                  </a:lnTo>
                  <a:lnTo>
                    <a:pt x="688" y="966"/>
                  </a:lnTo>
                  <a:lnTo>
                    <a:pt x="706" y="973"/>
                  </a:lnTo>
                  <a:lnTo>
                    <a:pt x="724" y="979"/>
                  </a:lnTo>
                  <a:lnTo>
                    <a:pt x="742" y="984"/>
                  </a:lnTo>
                  <a:lnTo>
                    <a:pt x="761" y="988"/>
                  </a:lnTo>
                  <a:lnTo>
                    <a:pt x="779" y="993"/>
                  </a:lnTo>
                  <a:lnTo>
                    <a:pt x="799" y="997"/>
                  </a:lnTo>
                  <a:lnTo>
                    <a:pt x="817" y="1000"/>
                  </a:lnTo>
                  <a:lnTo>
                    <a:pt x="837" y="1001"/>
                  </a:lnTo>
                  <a:lnTo>
                    <a:pt x="842" y="1002"/>
                  </a:lnTo>
                  <a:lnTo>
                    <a:pt x="849" y="1004"/>
                  </a:lnTo>
                  <a:lnTo>
                    <a:pt x="855" y="1005"/>
                  </a:lnTo>
                  <a:lnTo>
                    <a:pt x="860" y="1008"/>
                  </a:lnTo>
                  <a:lnTo>
                    <a:pt x="866" y="1011"/>
                  </a:lnTo>
                  <a:lnTo>
                    <a:pt x="870" y="1015"/>
                  </a:lnTo>
                  <a:lnTo>
                    <a:pt x="874" y="1019"/>
                  </a:lnTo>
                  <a:lnTo>
                    <a:pt x="879" y="1024"/>
                  </a:lnTo>
                  <a:lnTo>
                    <a:pt x="886" y="1035"/>
                  </a:lnTo>
                  <a:lnTo>
                    <a:pt x="891" y="1046"/>
                  </a:lnTo>
                  <a:lnTo>
                    <a:pt x="894" y="1059"/>
                  </a:lnTo>
                  <a:lnTo>
                    <a:pt x="894" y="1071"/>
                  </a:lnTo>
                  <a:lnTo>
                    <a:pt x="893" y="1081"/>
                  </a:lnTo>
                  <a:lnTo>
                    <a:pt x="888" y="1090"/>
                  </a:lnTo>
                  <a:lnTo>
                    <a:pt x="884" y="1098"/>
                  </a:lnTo>
                  <a:lnTo>
                    <a:pt x="879" y="1106"/>
                  </a:lnTo>
                  <a:lnTo>
                    <a:pt x="900" y="1126"/>
                  </a:lnTo>
                  <a:lnTo>
                    <a:pt x="908" y="1115"/>
                  </a:lnTo>
                  <a:lnTo>
                    <a:pt x="915" y="1102"/>
                  </a:lnTo>
                  <a:lnTo>
                    <a:pt x="919" y="1088"/>
                  </a:lnTo>
                  <a:lnTo>
                    <a:pt x="922" y="1073"/>
                  </a:lnTo>
                  <a:lnTo>
                    <a:pt x="922" y="1070"/>
                  </a:lnTo>
                  <a:lnTo>
                    <a:pt x="922" y="1067"/>
                  </a:lnTo>
                  <a:lnTo>
                    <a:pt x="922" y="1064"/>
                  </a:lnTo>
                  <a:lnTo>
                    <a:pt x="922" y="1061"/>
                  </a:lnTo>
                  <a:lnTo>
                    <a:pt x="928" y="1060"/>
                  </a:lnTo>
                  <a:lnTo>
                    <a:pt x="933" y="1060"/>
                  </a:lnTo>
                  <a:lnTo>
                    <a:pt x="939" y="1059"/>
                  </a:lnTo>
                  <a:lnTo>
                    <a:pt x="945" y="1059"/>
                  </a:lnTo>
                  <a:lnTo>
                    <a:pt x="966" y="1061"/>
                  </a:lnTo>
                  <a:lnTo>
                    <a:pt x="985" y="1067"/>
                  </a:lnTo>
                  <a:lnTo>
                    <a:pt x="1002" y="1077"/>
                  </a:lnTo>
                  <a:lnTo>
                    <a:pt x="1018" y="1090"/>
                  </a:lnTo>
                  <a:lnTo>
                    <a:pt x="1030" y="1105"/>
                  </a:lnTo>
                  <a:lnTo>
                    <a:pt x="1040" y="1123"/>
                  </a:lnTo>
                  <a:lnTo>
                    <a:pt x="1047" y="1143"/>
                  </a:lnTo>
                  <a:lnTo>
                    <a:pt x="1048" y="1164"/>
                  </a:lnTo>
                  <a:lnTo>
                    <a:pt x="1048" y="1172"/>
                  </a:lnTo>
                  <a:lnTo>
                    <a:pt x="1047" y="1181"/>
                  </a:lnTo>
                  <a:lnTo>
                    <a:pt x="1046" y="1191"/>
                  </a:lnTo>
                  <a:lnTo>
                    <a:pt x="1043" y="1199"/>
                  </a:lnTo>
                  <a:lnTo>
                    <a:pt x="1071" y="1207"/>
                  </a:lnTo>
                  <a:lnTo>
                    <a:pt x="1074" y="1196"/>
                  </a:lnTo>
                  <a:lnTo>
                    <a:pt x="1077" y="1186"/>
                  </a:lnTo>
                  <a:lnTo>
                    <a:pt x="1078" y="1175"/>
                  </a:lnTo>
                  <a:lnTo>
                    <a:pt x="1078" y="1164"/>
                  </a:lnTo>
                  <a:lnTo>
                    <a:pt x="1077" y="1146"/>
                  </a:lnTo>
                  <a:lnTo>
                    <a:pt x="1074" y="1127"/>
                  </a:lnTo>
                  <a:lnTo>
                    <a:pt x="1067" y="1112"/>
                  </a:lnTo>
                  <a:lnTo>
                    <a:pt x="1060" y="1097"/>
                  </a:lnTo>
                  <a:lnTo>
                    <a:pt x="1072" y="1083"/>
                  </a:lnTo>
                  <a:lnTo>
                    <a:pt x="1082" y="1066"/>
                  </a:lnTo>
                  <a:lnTo>
                    <a:pt x="1092" y="1050"/>
                  </a:lnTo>
                  <a:lnTo>
                    <a:pt x="1099" y="1032"/>
                  </a:lnTo>
                  <a:lnTo>
                    <a:pt x="1106" y="1014"/>
                  </a:lnTo>
                  <a:lnTo>
                    <a:pt x="1110" y="995"/>
                  </a:lnTo>
                  <a:lnTo>
                    <a:pt x="1112" y="977"/>
                  </a:lnTo>
                  <a:lnTo>
                    <a:pt x="1113" y="958"/>
                  </a:lnTo>
                  <a:lnTo>
                    <a:pt x="1084" y="958"/>
                  </a:lnTo>
                  <a:lnTo>
                    <a:pt x="1084" y="973"/>
                  </a:lnTo>
                  <a:lnTo>
                    <a:pt x="1081" y="990"/>
                  </a:lnTo>
                  <a:lnTo>
                    <a:pt x="1078" y="1005"/>
                  </a:lnTo>
                  <a:lnTo>
                    <a:pt x="1074" y="1019"/>
                  </a:lnTo>
                  <a:lnTo>
                    <a:pt x="1067" y="1033"/>
                  </a:lnTo>
                  <a:lnTo>
                    <a:pt x="1060" y="1047"/>
                  </a:lnTo>
                  <a:lnTo>
                    <a:pt x="1051" y="1060"/>
                  </a:lnTo>
                  <a:lnTo>
                    <a:pt x="1041" y="1073"/>
                  </a:lnTo>
                  <a:lnTo>
                    <a:pt x="1032" y="1063"/>
                  </a:lnTo>
                  <a:lnTo>
                    <a:pt x="1022" y="1054"/>
                  </a:lnTo>
                  <a:lnTo>
                    <a:pt x="1011" y="1047"/>
                  </a:lnTo>
                  <a:lnTo>
                    <a:pt x="998" y="1042"/>
                  </a:lnTo>
                  <a:lnTo>
                    <a:pt x="985" y="1036"/>
                  </a:lnTo>
                  <a:lnTo>
                    <a:pt x="973" y="1033"/>
                  </a:lnTo>
                  <a:lnTo>
                    <a:pt x="959" y="1032"/>
                  </a:lnTo>
                  <a:lnTo>
                    <a:pt x="945" y="1031"/>
                  </a:lnTo>
                  <a:lnTo>
                    <a:pt x="938" y="1031"/>
                  </a:lnTo>
                  <a:lnTo>
                    <a:pt x="931" y="1031"/>
                  </a:lnTo>
                  <a:lnTo>
                    <a:pt x="924" y="1032"/>
                  </a:lnTo>
                  <a:lnTo>
                    <a:pt x="917" y="1033"/>
                  </a:lnTo>
                  <a:lnTo>
                    <a:pt x="914" y="1025"/>
                  </a:lnTo>
                  <a:lnTo>
                    <a:pt x="910" y="1018"/>
                  </a:lnTo>
                  <a:lnTo>
                    <a:pt x="905" y="1011"/>
                  </a:lnTo>
                  <a:lnTo>
                    <a:pt x="900" y="1004"/>
                  </a:lnTo>
                  <a:lnTo>
                    <a:pt x="917" y="1002"/>
                  </a:lnTo>
                  <a:lnTo>
                    <a:pt x="933" y="1002"/>
                  </a:lnTo>
                  <a:lnTo>
                    <a:pt x="950" y="1000"/>
                  </a:lnTo>
                  <a:lnTo>
                    <a:pt x="966" y="998"/>
                  </a:lnTo>
                  <a:lnTo>
                    <a:pt x="982" y="995"/>
                  </a:lnTo>
                  <a:lnTo>
                    <a:pt x="998" y="991"/>
                  </a:lnTo>
                  <a:lnTo>
                    <a:pt x="1015" y="988"/>
                  </a:lnTo>
                  <a:lnTo>
                    <a:pt x="1030" y="984"/>
                  </a:lnTo>
                  <a:lnTo>
                    <a:pt x="1023" y="956"/>
                  </a:lnTo>
                  <a:lnTo>
                    <a:pt x="1001" y="962"/>
                  </a:lnTo>
                  <a:lnTo>
                    <a:pt x="978" y="966"/>
                  </a:lnTo>
                  <a:lnTo>
                    <a:pt x="954" y="970"/>
                  </a:lnTo>
                  <a:lnTo>
                    <a:pt x="932" y="973"/>
                  </a:lnTo>
                  <a:lnTo>
                    <a:pt x="908" y="974"/>
                  </a:lnTo>
                  <a:lnTo>
                    <a:pt x="886" y="974"/>
                  </a:lnTo>
                  <a:lnTo>
                    <a:pt x="862" y="974"/>
                  </a:lnTo>
                  <a:lnTo>
                    <a:pt x="839" y="973"/>
                  </a:lnTo>
                  <a:lnTo>
                    <a:pt x="817" y="970"/>
                  </a:lnTo>
                  <a:lnTo>
                    <a:pt x="796" y="967"/>
                  </a:lnTo>
                  <a:lnTo>
                    <a:pt x="775" y="963"/>
                  </a:lnTo>
                  <a:lnTo>
                    <a:pt x="754" y="958"/>
                  </a:lnTo>
                  <a:lnTo>
                    <a:pt x="733" y="952"/>
                  </a:lnTo>
                  <a:lnTo>
                    <a:pt x="713" y="945"/>
                  </a:lnTo>
                  <a:lnTo>
                    <a:pt x="692" y="936"/>
                  </a:lnTo>
                  <a:lnTo>
                    <a:pt x="672" y="928"/>
                  </a:lnTo>
                  <a:lnTo>
                    <a:pt x="672" y="929"/>
                  </a:lnTo>
                  <a:lnTo>
                    <a:pt x="671" y="922"/>
                  </a:lnTo>
                  <a:lnTo>
                    <a:pt x="668" y="914"/>
                  </a:lnTo>
                  <a:lnTo>
                    <a:pt x="667" y="906"/>
                  </a:lnTo>
                  <a:lnTo>
                    <a:pt x="667" y="899"/>
                  </a:lnTo>
                  <a:lnTo>
                    <a:pt x="665" y="889"/>
                  </a:lnTo>
                  <a:lnTo>
                    <a:pt x="665" y="880"/>
                  </a:lnTo>
                  <a:lnTo>
                    <a:pt x="664" y="872"/>
                  </a:lnTo>
                  <a:lnTo>
                    <a:pt x="663" y="863"/>
                  </a:lnTo>
                  <a:lnTo>
                    <a:pt x="1196" y="863"/>
                  </a:lnTo>
                  <a:lnTo>
                    <a:pt x="1196" y="835"/>
                  </a:lnTo>
                  <a:close/>
                </a:path>
              </a:pathLst>
            </a:custGeom>
            <a:solidFill>
              <a:srgbClr val="000000"/>
            </a:solidFill>
            <a:ln w="76200">
              <a:solidFill>
                <a:schemeClr val="tx1"/>
              </a:solidFill>
              <a:round/>
              <a:headEnd/>
              <a:tailEnd/>
            </a:ln>
          </p:spPr>
          <p:txBody>
            <a:bodyPr/>
            <a:lstStyle/>
            <a:p>
              <a:endParaRPr lang="en-US"/>
            </a:p>
          </p:txBody>
        </p:sp>
      </p:grpSp>
      <p:sp>
        <p:nvSpPr>
          <p:cNvPr id="14" name="TextBox 13"/>
          <p:cNvSpPr txBox="1"/>
          <p:nvPr/>
        </p:nvSpPr>
        <p:spPr>
          <a:xfrm>
            <a:off x="3429000" y="3124200"/>
            <a:ext cx="21336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effectLst>
                  <a:reflection blurRad="12700" stA="50000" endPos="50000" dist="5000" dir="5400000" sy="-100000" rotWithShape="0"/>
                </a:effectLst>
              </a:rPr>
              <a:t>What Result </a:t>
            </a:r>
            <a:endParaRPr lang="en-US" b="1" cap="all" dirty="0">
              <a:ln w="0"/>
              <a:effectLst>
                <a:reflection blurRad="12700" stA="50000" endPos="50000" dist="5000" dir="5400000" sy="-100000" rotWithShape="0"/>
              </a:effectLst>
            </a:endParaRPr>
          </a:p>
        </p:txBody>
      </p:sp>
      <p:sp>
        <p:nvSpPr>
          <p:cNvPr id="18" name="Rectangle 17"/>
          <p:cNvSpPr/>
          <p:nvPr/>
        </p:nvSpPr>
        <p:spPr>
          <a:xfrm>
            <a:off x="4800600" y="4419600"/>
            <a:ext cx="843501"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smtClean="0">
                <a:ln w="0"/>
                <a:effectLst>
                  <a:reflection blurRad="12700" stA="50000" endPos="50000" dist="5000" dir="5400000" sy="-100000" rotWithShape="0"/>
                </a:effectLst>
              </a:rPr>
              <a:t>Who</a:t>
            </a:r>
            <a:endParaRPr lang="en-US" b="1" cap="all" spc="0" dirty="0">
              <a:ln w="0"/>
              <a:effectLst>
                <a:reflection blurRad="12700" stA="50000" endPos="50000" dist="5000" dir="5400000" sy="-100000" rotWithShape="0"/>
              </a:effectLst>
            </a:endParaRPr>
          </a:p>
        </p:txBody>
      </p:sp>
      <p:sp>
        <p:nvSpPr>
          <p:cNvPr id="20" name="Rectangle 19"/>
          <p:cNvSpPr/>
          <p:nvPr/>
        </p:nvSpPr>
        <p:spPr>
          <a:xfrm>
            <a:off x="3962400" y="6019800"/>
            <a:ext cx="822661"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smtClean="0">
                <a:ln w="0"/>
                <a:effectLst>
                  <a:reflection blurRad="12700" stA="50000" endPos="50000" dist="5000" dir="5400000" sy="-100000" rotWithShape="0"/>
                </a:effectLst>
              </a:rPr>
              <a:t>Why</a:t>
            </a:r>
            <a:endParaRPr lang="en-US" b="1" cap="all" spc="0" dirty="0">
              <a:ln w="0"/>
              <a:effectLst>
                <a:reflection blurRad="12700" stA="50000" endPos="50000" dist="5000" dir="5400000" sy="-100000" rotWithShape="0"/>
              </a:effectLst>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into Practice</a:t>
            </a:r>
            <a:endParaRPr lang="en-US" dirty="0"/>
          </a:p>
        </p:txBody>
      </p:sp>
      <p:sp>
        <p:nvSpPr>
          <p:cNvPr id="3" name="Content Placeholder 2"/>
          <p:cNvSpPr>
            <a:spLocks noGrp="1"/>
          </p:cNvSpPr>
          <p:nvPr>
            <p:ph sz="quarter" idx="1"/>
          </p:nvPr>
        </p:nvSpPr>
        <p:spPr/>
        <p:txBody>
          <a:bodyPr/>
          <a:lstStyle/>
          <a:p>
            <a:r>
              <a:rPr lang="en-US" dirty="0" smtClean="0"/>
              <a:t>How can we reduce stigma?</a:t>
            </a:r>
          </a:p>
          <a:p>
            <a:pPr lvl="1"/>
            <a:r>
              <a:rPr lang="en-US" dirty="0" smtClean="0"/>
              <a:t>Teach the facts </a:t>
            </a:r>
          </a:p>
          <a:p>
            <a:pPr lvl="1"/>
            <a:r>
              <a:rPr lang="en-US" dirty="0" smtClean="0"/>
              <a:t>Empathy</a:t>
            </a:r>
            <a:endParaRPr 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the facts</a:t>
            </a:r>
            <a:endParaRPr lang="en-US" dirty="0"/>
          </a:p>
        </p:txBody>
      </p:sp>
      <p:sp>
        <p:nvSpPr>
          <p:cNvPr id="5" name="Content Placeholder 4"/>
          <p:cNvSpPr>
            <a:spLocks noGrp="1"/>
          </p:cNvSpPr>
          <p:nvPr>
            <p:ph sz="quarter" idx="1"/>
          </p:nvPr>
        </p:nvSpPr>
        <p:spPr/>
        <p:txBody>
          <a:bodyPr/>
          <a:lstStyle/>
          <a:p>
            <a:pPr algn="ctr"/>
            <a:endParaRPr lang="en-US" dirty="0"/>
          </a:p>
        </p:txBody>
      </p:sp>
      <p:pic>
        <p:nvPicPr>
          <p:cNvPr id="5126" name="Picture 6" descr="C:\Users\seura1\AppData\Local\Microsoft\Windows\Temporary Internet Files\Content.IE5\GZ52FTWU\MC900127303[1].wmf"/>
          <p:cNvPicPr>
            <a:picLocks noChangeAspect="1" noChangeArrowheads="1"/>
          </p:cNvPicPr>
          <p:nvPr/>
        </p:nvPicPr>
        <p:blipFill>
          <a:blip r:embed="rId4" cstate="print"/>
          <a:srcRect/>
          <a:stretch>
            <a:fillRect/>
          </a:stretch>
        </p:blipFill>
        <p:spPr bwMode="auto">
          <a:xfrm>
            <a:off x="1295400" y="2362200"/>
            <a:ext cx="2596755" cy="1524000"/>
          </a:xfrm>
          <a:prstGeom prst="rect">
            <a:avLst/>
          </a:prstGeom>
          <a:noFill/>
        </p:spPr>
      </p:pic>
      <p:pic>
        <p:nvPicPr>
          <p:cNvPr id="5127" name="Picture 7" descr="C:\Users\seura1\AppData\Local\Microsoft\Windows\Temporary Internet Files\Content.IE5\YFXWXZ1Z\MC900048760[1].wmf"/>
          <p:cNvPicPr>
            <a:picLocks noChangeAspect="1" noChangeArrowheads="1"/>
          </p:cNvPicPr>
          <p:nvPr/>
        </p:nvPicPr>
        <p:blipFill>
          <a:blip r:embed="rId5" cstate="print"/>
          <a:srcRect/>
          <a:stretch>
            <a:fillRect/>
          </a:stretch>
        </p:blipFill>
        <p:spPr bwMode="auto">
          <a:xfrm>
            <a:off x="5867400" y="2743200"/>
            <a:ext cx="1825142" cy="1433779"/>
          </a:xfrm>
          <a:prstGeom prst="rect">
            <a:avLst/>
          </a:prstGeom>
          <a:noFill/>
        </p:spPr>
      </p:pic>
      <p:pic>
        <p:nvPicPr>
          <p:cNvPr id="5128" name="Picture 8" descr="C:\Users\seura1\AppData\Local\Microsoft\Windows\Temporary Internet Files\Content.IE5\S0FO41N0\MC900090376[1].wmf"/>
          <p:cNvPicPr>
            <a:picLocks noChangeAspect="1" noChangeArrowheads="1"/>
          </p:cNvPicPr>
          <p:nvPr/>
        </p:nvPicPr>
        <p:blipFill>
          <a:blip r:embed="rId6" cstate="print"/>
          <a:srcRect/>
          <a:stretch>
            <a:fillRect/>
          </a:stretch>
        </p:blipFill>
        <p:spPr bwMode="auto">
          <a:xfrm>
            <a:off x="3962400" y="3124200"/>
            <a:ext cx="1447800" cy="1375766"/>
          </a:xfrm>
          <a:prstGeom prst="rect">
            <a:avLst/>
          </a:prstGeom>
          <a:noFill/>
        </p:spPr>
      </p:pic>
      <p:pic>
        <p:nvPicPr>
          <p:cNvPr id="5132" name="Picture 12" descr="C:\Users\seura1\AppData\Local\Microsoft\Windows\Temporary Internet Files\Content.IE5\GZ52FTWU\MC900018384[1].wmf"/>
          <p:cNvPicPr>
            <a:picLocks noChangeAspect="1" noChangeArrowheads="1"/>
          </p:cNvPicPr>
          <p:nvPr/>
        </p:nvPicPr>
        <p:blipFill>
          <a:blip r:embed="rId7" cstate="print"/>
          <a:srcRect/>
          <a:stretch>
            <a:fillRect/>
          </a:stretch>
        </p:blipFill>
        <p:spPr bwMode="auto">
          <a:xfrm>
            <a:off x="3581400" y="4724400"/>
            <a:ext cx="1430122" cy="1430122"/>
          </a:xfrm>
          <a:prstGeom prst="rect">
            <a:avLst/>
          </a:prstGeom>
          <a:noFill/>
        </p:spPr>
      </p:pic>
      <p:pic>
        <p:nvPicPr>
          <p:cNvPr id="5134" name="Picture 14" descr="C:\Users\seura1\AppData\Local\Microsoft\Windows\Temporary Internet Files\Content.IE5\7Y9MDUPY\MC900024420[1].wmf"/>
          <p:cNvPicPr>
            <a:picLocks noChangeAspect="1" noChangeArrowheads="1"/>
          </p:cNvPicPr>
          <p:nvPr/>
        </p:nvPicPr>
        <p:blipFill>
          <a:blip r:embed="rId8" cstate="print"/>
          <a:srcRect/>
          <a:stretch>
            <a:fillRect/>
          </a:stretch>
        </p:blipFill>
        <p:spPr bwMode="auto">
          <a:xfrm>
            <a:off x="6172200" y="4572000"/>
            <a:ext cx="1640896" cy="1676400"/>
          </a:xfrm>
          <a:prstGeom prst="rect">
            <a:avLst/>
          </a:prstGeom>
          <a:noFill/>
        </p:spPr>
      </p:pic>
      <p:pic>
        <p:nvPicPr>
          <p:cNvPr id="5136" name="Picture 16" descr="C:\Users\seura1\AppData\Local\Microsoft\Windows\Temporary Internet Files\Content.IE5\7Y9MDUPY\MC900090375[1].wmf"/>
          <p:cNvPicPr>
            <a:picLocks noChangeAspect="1" noChangeArrowheads="1"/>
          </p:cNvPicPr>
          <p:nvPr/>
        </p:nvPicPr>
        <p:blipFill>
          <a:blip r:embed="rId9" cstate="print"/>
          <a:srcRect/>
          <a:stretch>
            <a:fillRect/>
          </a:stretch>
        </p:blipFill>
        <p:spPr bwMode="auto">
          <a:xfrm>
            <a:off x="990600" y="4343400"/>
            <a:ext cx="2130366" cy="1600200"/>
          </a:xfrm>
          <a:prstGeom prst="rect">
            <a:avLst/>
          </a:prstGeom>
          <a:noFill/>
        </p:spPr>
      </p:pic>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Empathy</a:t>
            </a:r>
            <a:br>
              <a:rPr lang="en-US" dirty="0" smtClean="0"/>
            </a:br>
            <a:endParaRPr lang="en-US" dirty="0" smtClean="0"/>
          </a:p>
        </p:txBody>
      </p:sp>
      <p:sp>
        <p:nvSpPr>
          <p:cNvPr id="3" name="Content Placeholder 2"/>
          <p:cNvSpPr>
            <a:spLocks noGrp="1"/>
          </p:cNvSpPr>
          <p:nvPr>
            <p:ph sz="quarter" idx="1"/>
          </p:nvPr>
        </p:nvSpPr>
        <p:spPr>
          <a:xfrm>
            <a:off x="533400" y="2286000"/>
            <a:ext cx="8229600" cy="4325112"/>
          </a:xfrm>
        </p:spPr>
        <p:txBody>
          <a:bodyPr/>
          <a:lstStyle/>
          <a:p>
            <a:endParaRPr lang="en-US" dirty="0" smtClean="0"/>
          </a:p>
          <a:p>
            <a:endParaRPr lang="en-US" dirty="0" smtClean="0"/>
          </a:p>
          <a:p>
            <a:endParaRPr lang="en-US" dirty="0"/>
          </a:p>
        </p:txBody>
      </p:sp>
      <p:pic>
        <p:nvPicPr>
          <p:cNvPr id="165890" name="Picture 2" descr="C:\Users\seura1\AppData\Local\Microsoft\Windows\Temporary Internet Files\Content.IE5\GZ52FTWU\MC900320528[1].wmf"/>
          <p:cNvPicPr>
            <a:picLocks noChangeAspect="1" noChangeArrowheads="1"/>
          </p:cNvPicPr>
          <p:nvPr/>
        </p:nvPicPr>
        <p:blipFill>
          <a:blip r:embed="rId4" cstate="print"/>
          <a:srcRect/>
          <a:stretch>
            <a:fillRect/>
          </a:stretch>
        </p:blipFill>
        <p:spPr bwMode="auto">
          <a:xfrm rot="1756756">
            <a:off x="3642875" y="4638436"/>
            <a:ext cx="1874520" cy="1364285"/>
          </a:xfrm>
          <a:prstGeom prst="rect">
            <a:avLst/>
          </a:prstGeom>
          <a:noFill/>
        </p:spPr>
      </p:pic>
      <p:pic>
        <p:nvPicPr>
          <p:cNvPr id="165892" name="Picture 4" descr="C:\Users\seura1\AppData\Local\Microsoft\Windows\Temporary Internet Files\Content.IE5\GZ52FTWU\MC900384236[1].wmf"/>
          <p:cNvPicPr>
            <a:picLocks noChangeAspect="1" noChangeArrowheads="1"/>
          </p:cNvPicPr>
          <p:nvPr/>
        </p:nvPicPr>
        <p:blipFill>
          <a:blip r:embed="rId5" cstate="print"/>
          <a:srcRect/>
          <a:stretch>
            <a:fillRect/>
          </a:stretch>
        </p:blipFill>
        <p:spPr bwMode="auto">
          <a:xfrm>
            <a:off x="762000" y="2590800"/>
            <a:ext cx="2286000" cy="1809799"/>
          </a:xfrm>
          <a:prstGeom prst="rect">
            <a:avLst/>
          </a:prstGeom>
          <a:noFill/>
        </p:spPr>
      </p:pic>
      <p:pic>
        <p:nvPicPr>
          <p:cNvPr id="165894" name="Picture 6" descr="C:\Users\seura1\AppData\Local\Microsoft\Windows\Temporary Internet Files\Content.IE5\S0FO41N0\MC900150041[1].wmf"/>
          <p:cNvPicPr>
            <a:picLocks noChangeAspect="1" noChangeArrowheads="1"/>
          </p:cNvPicPr>
          <p:nvPr/>
        </p:nvPicPr>
        <p:blipFill>
          <a:blip r:embed="rId6" cstate="print"/>
          <a:srcRect/>
          <a:stretch>
            <a:fillRect/>
          </a:stretch>
        </p:blipFill>
        <p:spPr bwMode="auto">
          <a:xfrm rot="20956978">
            <a:off x="5795648" y="4390564"/>
            <a:ext cx="2325011" cy="1905000"/>
          </a:xfrm>
          <a:prstGeom prst="rect">
            <a:avLst/>
          </a:prstGeom>
          <a:noFill/>
        </p:spPr>
      </p:pic>
      <p:pic>
        <p:nvPicPr>
          <p:cNvPr id="165895" name="Picture 7" descr="C:\Users\seura1\AppData\Local\Microsoft\Windows\Temporary Internet Files\Content.IE5\GZ52FTWU\MC900149902[1].wmf"/>
          <p:cNvPicPr>
            <a:picLocks noChangeAspect="1" noChangeArrowheads="1"/>
          </p:cNvPicPr>
          <p:nvPr/>
        </p:nvPicPr>
        <p:blipFill>
          <a:blip r:embed="rId7" cstate="print"/>
          <a:srcRect/>
          <a:stretch>
            <a:fillRect/>
          </a:stretch>
        </p:blipFill>
        <p:spPr bwMode="auto">
          <a:xfrm rot="927303">
            <a:off x="5330483" y="2383414"/>
            <a:ext cx="2286000" cy="2006940"/>
          </a:xfrm>
          <a:prstGeom prst="rect">
            <a:avLst/>
          </a:prstGeom>
          <a:noFill/>
        </p:spPr>
      </p:pic>
      <p:pic>
        <p:nvPicPr>
          <p:cNvPr id="165896" name="Picture 8" descr="C:\Users\seura1\AppData\Local\Microsoft\Windows\Temporary Internet Files\Content.IE5\GZ52FTWU\MC900440048[1].wmf"/>
          <p:cNvPicPr>
            <a:picLocks noChangeAspect="1" noChangeArrowheads="1"/>
          </p:cNvPicPr>
          <p:nvPr/>
        </p:nvPicPr>
        <p:blipFill>
          <a:blip r:embed="rId8" cstate="print"/>
          <a:srcRect/>
          <a:stretch>
            <a:fillRect/>
          </a:stretch>
        </p:blipFill>
        <p:spPr bwMode="auto">
          <a:xfrm rot="20367983">
            <a:off x="2965678" y="3002415"/>
            <a:ext cx="2133600" cy="1220545"/>
          </a:xfrm>
          <a:prstGeom prst="rect">
            <a:avLst/>
          </a:prstGeom>
          <a:noFill/>
          <a:scene3d>
            <a:camera prst="orthographicFront">
              <a:rot lat="0" lon="10800000" rev="0"/>
            </a:camera>
            <a:lightRig rig="threePt" dir="t"/>
          </a:scene3d>
        </p:spPr>
      </p:pic>
      <p:pic>
        <p:nvPicPr>
          <p:cNvPr id="165897" name="Picture 9" descr="C:\Users\seura1\AppData\Local\Microsoft\Windows\Temporary Internet Files\Content.IE5\7Y9MDUPY\MC900128937[1].wmf"/>
          <p:cNvPicPr>
            <a:picLocks noChangeAspect="1" noChangeArrowheads="1"/>
          </p:cNvPicPr>
          <p:nvPr/>
        </p:nvPicPr>
        <p:blipFill>
          <a:blip r:embed="rId9" cstate="print"/>
          <a:srcRect/>
          <a:stretch>
            <a:fillRect/>
          </a:stretch>
        </p:blipFill>
        <p:spPr bwMode="auto">
          <a:xfrm rot="693038">
            <a:off x="889528" y="4803211"/>
            <a:ext cx="2463446" cy="1522944"/>
          </a:xfrm>
          <a:prstGeom prst="rect">
            <a:avLst/>
          </a:prstGeom>
          <a:noFill/>
        </p:spPr>
      </p:pic>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 </a:t>
            </a:r>
            <a:endParaRPr lang="en-US" dirty="0"/>
          </a:p>
        </p:txBody>
      </p:sp>
      <p:pic>
        <p:nvPicPr>
          <p:cNvPr id="1026" name="Picture 2" descr="C:\Users\seura1\AppData\Local\Microsoft\Windows\Temporary Internet Files\Content.IE5\KICI2P7C\MC900281333[1].wmf"/>
          <p:cNvPicPr>
            <a:picLocks noGrp="1" noChangeAspect="1" noChangeArrowheads="1"/>
          </p:cNvPicPr>
          <p:nvPr>
            <p:ph sz="quarter" idx="1"/>
          </p:nvPr>
        </p:nvPicPr>
        <p:blipFill>
          <a:blip r:embed="rId4" cstate="print"/>
          <a:srcRect/>
          <a:stretch>
            <a:fillRect/>
          </a:stretch>
        </p:blipFill>
        <p:spPr bwMode="auto">
          <a:xfrm>
            <a:off x="3429000" y="2438400"/>
            <a:ext cx="1865014" cy="248065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657600"/>
          </a:xfrm>
        </p:spPr>
        <p:txBody>
          <a:bodyPr>
            <a:normAutofit/>
          </a:bodyPr>
          <a:lstStyle/>
          <a:p>
            <a:r>
              <a:rPr lang="en-US" dirty="0" smtClean="0"/>
              <a:t>If you would like to receive continuing education credit for this activity, please visit:</a:t>
            </a:r>
          </a:p>
          <a:p>
            <a:endParaRPr lang="en-US" dirty="0" smtClean="0"/>
          </a:p>
          <a:p>
            <a:r>
              <a:rPr lang="en-US" dirty="0" smtClean="0"/>
              <a:t>http://www.pesgce.com/RyanWhite2012</a:t>
            </a:r>
          </a:p>
          <a:p>
            <a:endParaRPr lang="en-US" dirty="0"/>
          </a:p>
        </p:txBody>
      </p:sp>
      <p:sp>
        <p:nvSpPr>
          <p:cNvPr id="3" name="Title 2"/>
          <p:cNvSpPr>
            <a:spLocks noGrp="1"/>
          </p:cNvSpPr>
          <p:nvPr>
            <p:ph type="title"/>
          </p:nvPr>
        </p:nvSpPr>
        <p:spPr/>
        <p:txBody>
          <a:bodyPr/>
          <a:lstStyle/>
          <a:p>
            <a:r>
              <a:rPr lang="en-US" dirty="0" smtClean="0"/>
              <a:t>Obtaining CME/CE Credit</a:t>
            </a: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sz="quarter" idx="1"/>
          </p:nvPr>
        </p:nvSpPr>
        <p:spPr/>
        <p:txBody>
          <a:bodyPr>
            <a:normAutofit/>
          </a:bodyPr>
          <a:lstStyle/>
          <a:p>
            <a:r>
              <a:rPr lang="en-US" sz="2400" dirty="0" smtClean="0"/>
              <a:t>Christina Eaton, MPH</a:t>
            </a:r>
          </a:p>
          <a:p>
            <a:pPr lvl="1"/>
            <a:r>
              <a:rPr lang="en-US" sz="2100" dirty="0" smtClean="0"/>
              <a:t>Has no financial interest or relationships to disclose</a:t>
            </a:r>
          </a:p>
          <a:p>
            <a:endParaRPr lang="en-US" sz="2400" dirty="0" smtClean="0"/>
          </a:p>
          <a:p>
            <a:r>
              <a:rPr lang="en-US" sz="2400" dirty="0" smtClean="0"/>
              <a:t>CME Staff Disclosures</a:t>
            </a:r>
            <a:endParaRPr lang="en-US" sz="2400" dirty="0" smtClean="0"/>
          </a:p>
          <a:p>
            <a:pPr lvl="1"/>
            <a:r>
              <a:rPr lang="en-US" sz="2100" dirty="0" smtClean="0"/>
              <a:t>Professional Education Services Group staff have no financial interest or relationships to disclose</a:t>
            </a:r>
            <a:endParaRPr lang="en-US" sz="2100" dirty="0" smtClean="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457200" y="1600200"/>
            <a:ext cx="8229600" cy="4724400"/>
          </a:xfrm>
        </p:spPr>
        <p:txBody>
          <a:bodyPr>
            <a:normAutofit fontScale="92500" lnSpcReduction="20000"/>
          </a:bodyPr>
          <a:lstStyle/>
          <a:p>
            <a:pPr marL="514350" indent="-514350">
              <a:buNone/>
            </a:pPr>
            <a:r>
              <a:rPr lang="en-US" sz="2800" dirty="0" smtClean="0"/>
              <a:t>At the conclusion of this activity, the participant will be able to:</a:t>
            </a:r>
          </a:p>
          <a:p>
            <a:pPr marL="514350" indent="-514350">
              <a:buFont typeface="+mj-lt"/>
              <a:buAutoNum type="arabicPeriod"/>
            </a:pPr>
            <a:r>
              <a:rPr lang="en-US" sz="2800" dirty="0" smtClean="0"/>
              <a:t>Recognize </a:t>
            </a:r>
            <a:r>
              <a:rPr lang="en-US" sz="2800" dirty="0" smtClean="0"/>
              <a:t>that concepts such as self-awareness and empathy which are thought to be personality traits can be developed through active learning</a:t>
            </a:r>
          </a:p>
          <a:p>
            <a:pPr marL="514350" indent="-514350">
              <a:buFont typeface="+mj-lt"/>
              <a:buAutoNum type="arabicPeriod"/>
            </a:pPr>
            <a:endParaRPr lang="en-US" sz="2800" dirty="0" smtClean="0"/>
          </a:p>
          <a:p>
            <a:pPr marL="514350" lvl="0" indent="-514350">
              <a:buFont typeface="+mj-lt"/>
              <a:buAutoNum type="arabicPeriod"/>
            </a:pPr>
            <a:r>
              <a:rPr lang="en-US" sz="2800" dirty="0" smtClean="0"/>
              <a:t>Create </a:t>
            </a:r>
            <a:r>
              <a:rPr lang="en-US" sz="2800" dirty="0"/>
              <a:t>or adapt an interactive workshop using the training </a:t>
            </a:r>
            <a:r>
              <a:rPr lang="en-US" sz="2800" dirty="0" smtClean="0"/>
              <a:t>units from the </a:t>
            </a:r>
            <a:r>
              <a:rPr lang="en-US" sz="2800" i="1" dirty="0" smtClean="0"/>
              <a:t>Cultural Interactions</a:t>
            </a:r>
            <a:r>
              <a:rPr lang="en-US" sz="2800" dirty="0" smtClean="0"/>
              <a:t> series for </a:t>
            </a:r>
            <a:r>
              <a:rPr lang="en-US" sz="2800" dirty="0"/>
              <a:t>various organizational </a:t>
            </a:r>
            <a:r>
              <a:rPr lang="en-US" sz="2800" dirty="0" smtClean="0"/>
              <a:t>settings</a:t>
            </a:r>
          </a:p>
          <a:p>
            <a:pPr marL="514350" lvl="0" indent="-514350">
              <a:buFont typeface="+mj-lt"/>
              <a:buAutoNum type="arabicPeriod"/>
            </a:pPr>
            <a:endParaRPr lang="en-US" sz="2800" dirty="0"/>
          </a:p>
          <a:p>
            <a:pPr marL="514350" lvl="0" indent="-514350">
              <a:buFont typeface="+mj-lt"/>
              <a:buAutoNum type="arabicPeriod"/>
            </a:pPr>
            <a:r>
              <a:rPr lang="en-US" sz="2800" dirty="0" smtClean="0"/>
              <a:t>Apply </a:t>
            </a:r>
            <a:r>
              <a:rPr lang="en-US" sz="2800" dirty="0"/>
              <a:t>the workshops </a:t>
            </a:r>
            <a:r>
              <a:rPr lang="en-US" sz="2800" dirty="0" smtClean="0"/>
              <a:t>by assisting </a:t>
            </a:r>
            <a:r>
              <a:rPr lang="en-US" sz="2800" dirty="0"/>
              <a:t>those </a:t>
            </a:r>
            <a:r>
              <a:rPr lang="en-US" sz="2800" dirty="0" smtClean="0"/>
              <a:t>organizations </a:t>
            </a:r>
            <a:r>
              <a:rPr lang="en-US" sz="2800" dirty="0"/>
              <a:t>trained </a:t>
            </a:r>
            <a:r>
              <a:rPr lang="en-US" sz="2800" dirty="0" smtClean="0"/>
              <a:t>in </a:t>
            </a:r>
            <a:r>
              <a:rPr lang="en-US" sz="2800" dirty="0"/>
              <a:t>making necessary structural changes to achieve cultural awareness</a:t>
            </a:r>
          </a:p>
          <a:p>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Cultural Interactions </a:t>
            </a:r>
            <a:br>
              <a:rPr lang="en-US" dirty="0" smtClean="0"/>
            </a:br>
            <a:r>
              <a:rPr lang="en-US" dirty="0" smtClean="0"/>
              <a:t>Training of Trainers</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Organization </a:t>
            </a:r>
          </a:p>
          <a:p>
            <a:r>
              <a:rPr lang="en-US" dirty="0" smtClean="0"/>
              <a:t>Name/Title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Interactions Unit 2</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t>Goal</a:t>
            </a:r>
          </a:p>
          <a:p>
            <a:pPr lvl="1"/>
            <a:r>
              <a:rPr lang="en-US" dirty="0" smtClean="0"/>
              <a:t>To become aware of who we stigmatize and learn how to reduce the effects of stigma for those living with HIV</a:t>
            </a:r>
          </a:p>
          <a:p>
            <a:pPr lvl="1"/>
            <a:endParaRPr lang="en-US" sz="900"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Interactions Unit 2</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Objectives</a:t>
            </a:r>
          </a:p>
          <a:p>
            <a:pPr lvl="1"/>
            <a:r>
              <a:rPr lang="en-US" dirty="0" smtClean="0"/>
              <a:t>Review of Unit 1</a:t>
            </a:r>
          </a:p>
          <a:p>
            <a:pPr lvl="1"/>
            <a:endParaRPr lang="en-US" sz="500" dirty="0" smtClean="0"/>
          </a:p>
          <a:p>
            <a:pPr lvl="1"/>
            <a:r>
              <a:rPr lang="en-US" dirty="0" smtClean="0"/>
              <a:t>Define Stigma</a:t>
            </a:r>
          </a:p>
          <a:p>
            <a:pPr lvl="1"/>
            <a:endParaRPr lang="en-US" sz="500" dirty="0" smtClean="0"/>
          </a:p>
          <a:p>
            <a:pPr lvl="1"/>
            <a:r>
              <a:rPr lang="en-US" dirty="0" smtClean="0"/>
              <a:t>List 2 HIV/AIDS health disparities </a:t>
            </a:r>
          </a:p>
          <a:p>
            <a:pPr lvl="1"/>
            <a:endParaRPr lang="en-US" sz="500" dirty="0" smtClean="0"/>
          </a:p>
          <a:p>
            <a:pPr lvl="1"/>
            <a:r>
              <a:rPr lang="en-US" dirty="0" smtClean="0"/>
              <a:t>Describe the 2 ways in which stigma affects a person</a:t>
            </a:r>
          </a:p>
          <a:p>
            <a:pPr lvl="1"/>
            <a:endParaRPr lang="en-US" sz="400" dirty="0" smtClean="0"/>
          </a:p>
          <a:p>
            <a:pPr lvl="1"/>
            <a:r>
              <a:rPr lang="en-US" dirty="0" smtClean="0"/>
              <a:t>Identify root causes of stigma</a:t>
            </a:r>
          </a:p>
          <a:p>
            <a:pPr lvl="1"/>
            <a:endParaRPr lang="en-US" sz="500" dirty="0" smtClean="0"/>
          </a:p>
          <a:p>
            <a:pPr lvl="1"/>
            <a:r>
              <a:rPr lang="en-US" dirty="0" smtClean="0"/>
              <a:t>Learn ways to reduce the effect of stigma for those living with HIV</a:t>
            </a:r>
          </a:p>
          <a:p>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a:t>
            </a:r>
            <a:endParaRPr lang="en-US" dirty="0"/>
          </a:p>
        </p:txBody>
      </p:sp>
      <p:sp>
        <p:nvSpPr>
          <p:cNvPr id="3" name="Content Placeholder 2"/>
          <p:cNvSpPr>
            <a:spLocks noGrp="1"/>
          </p:cNvSpPr>
          <p:nvPr>
            <p:ph sz="quarter" idx="1"/>
          </p:nvPr>
        </p:nvSpPr>
        <p:spPr/>
        <p:txBody>
          <a:bodyPr>
            <a:normAutofit fontScale="92500"/>
          </a:bodyPr>
          <a:lstStyle/>
          <a:p>
            <a:r>
              <a:rPr lang="en-US" dirty="0" smtClean="0"/>
              <a:t>Define Culture</a:t>
            </a:r>
          </a:p>
          <a:p>
            <a:r>
              <a:rPr lang="en-US" dirty="0" smtClean="0"/>
              <a:t>Define Cultural Awareness</a:t>
            </a:r>
          </a:p>
          <a:p>
            <a:r>
              <a:rPr lang="en-US" dirty="0" smtClean="0"/>
              <a:t>Define Cultural Competence</a:t>
            </a:r>
          </a:p>
          <a:p>
            <a:r>
              <a:rPr lang="en-US" dirty="0" smtClean="0"/>
              <a:t>List 2 positive and negative beliefs you have about Cultural Awareness </a:t>
            </a:r>
          </a:p>
          <a:p>
            <a:r>
              <a:rPr lang="en-US" dirty="0" smtClean="0"/>
              <a:t>List 2 assumptions about your patient/client that affect your interactions in a positive and negative way</a:t>
            </a:r>
          </a:p>
          <a:p>
            <a:r>
              <a:rPr lang="en-US" dirty="0" smtClean="0"/>
              <a:t>Define the culture of your organization</a:t>
            </a:r>
          </a:p>
          <a:p>
            <a:r>
              <a:rPr lang="en-US" dirty="0" smtClean="0"/>
              <a:t>Create a plan to reinforce the defined culture</a:t>
            </a: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I enter the field of Healthcare?</a:t>
            </a:r>
            <a:endParaRPr lang="en-US" dirty="0"/>
          </a:p>
        </p:txBody>
      </p:sp>
      <p:sp>
        <p:nvSpPr>
          <p:cNvPr id="3" name="Content Placeholder 2"/>
          <p:cNvSpPr>
            <a:spLocks noGrp="1"/>
          </p:cNvSpPr>
          <p:nvPr>
            <p:ph sz="quarter" idx="1"/>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2.0"/>
  <p:tag name="TPVERSION" val="2008"/>
  <p:tag name="PPVERSION" val="12.0"/>
  <p:tag name="TPFULLVERSION" val="4.3.2.1178"/>
  <p:tag name="DELIMITERS" val="3.1"/>
  <p:tag name="SHOWBARVISIBLE" val="True"/>
  <p:tag name="EXPANDSHOWBAR"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2797</Words>
  <Application>Microsoft Office PowerPoint</Application>
  <PresentationFormat>On-screen Show (4:3)</PresentationFormat>
  <Paragraphs>240</Paragraphs>
  <Slides>27</Slides>
  <Notes>21</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Cultural Interactions Institute - 201</vt:lpstr>
      <vt:lpstr>Disclosures</vt:lpstr>
      <vt:lpstr>Disclosures</vt:lpstr>
      <vt:lpstr>Objectives</vt:lpstr>
      <vt:lpstr>Cultural Interactions  Training of Trainers</vt:lpstr>
      <vt:lpstr>Cultural Interactions Unit 2</vt:lpstr>
      <vt:lpstr>Cultural Interactions Unit 2</vt:lpstr>
      <vt:lpstr>Unit 1</vt:lpstr>
      <vt:lpstr>Why did I enter the field of Healthcare?</vt:lpstr>
      <vt:lpstr>To whom?</vt:lpstr>
      <vt:lpstr>I did not see a single piece of paper that said…</vt:lpstr>
      <vt:lpstr>Cornerstones of Cultural Awareness </vt:lpstr>
      <vt:lpstr>Stigma</vt:lpstr>
      <vt:lpstr>Stigma</vt:lpstr>
      <vt:lpstr>External Stigma</vt:lpstr>
      <vt:lpstr>Internal Stigma</vt:lpstr>
      <vt:lpstr>Slide 17</vt:lpstr>
      <vt:lpstr>Slide 18</vt:lpstr>
      <vt:lpstr>Assumptions about people with Lung Cancer</vt:lpstr>
      <vt:lpstr>Assumptions about people with HIV</vt:lpstr>
      <vt:lpstr>Does a stereotype define who you are?</vt:lpstr>
      <vt:lpstr>Stigma Tree</vt:lpstr>
      <vt:lpstr>Putting it into Practice</vt:lpstr>
      <vt:lpstr>Teach the facts</vt:lpstr>
      <vt:lpstr>Empathy </vt:lpstr>
      <vt:lpstr>Stigma </vt:lpstr>
      <vt:lpstr>Obtaining CME/CE Credit</vt:lpstr>
    </vt:vector>
  </TitlesOfParts>
  <Company>LSU Health Sciences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Interactions Institute - 201</dc:title>
  <dc:creator>cpric1</dc:creator>
  <cp:lastModifiedBy>cpric1</cp:lastModifiedBy>
  <cp:revision>5</cp:revision>
  <dcterms:created xsi:type="dcterms:W3CDTF">2012-10-22T14:45:21Z</dcterms:created>
  <dcterms:modified xsi:type="dcterms:W3CDTF">2012-10-22T15:43:16Z</dcterms:modified>
</cp:coreProperties>
</file>