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1"/>
  </p:notesMasterIdLst>
  <p:handoutMasterIdLst>
    <p:handoutMasterId r:id="rId52"/>
  </p:handoutMasterIdLst>
  <p:sldIdLst>
    <p:sldId id="256" r:id="rId5"/>
    <p:sldId id="257" r:id="rId6"/>
    <p:sldId id="258" r:id="rId7"/>
    <p:sldId id="276" r:id="rId8"/>
    <p:sldId id="260" r:id="rId9"/>
    <p:sldId id="261" r:id="rId10"/>
    <p:sldId id="265" r:id="rId11"/>
    <p:sldId id="262" r:id="rId12"/>
    <p:sldId id="266" r:id="rId13"/>
    <p:sldId id="267" r:id="rId14"/>
    <p:sldId id="263" r:id="rId15"/>
    <p:sldId id="268" r:id="rId16"/>
    <p:sldId id="269" r:id="rId17"/>
    <p:sldId id="270" r:id="rId18"/>
    <p:sldId id="271" r:id="rId19"/>
    <p:sldId id="272" r:id="rId20"/>
    <p:sldId id="273" r:id="rId21"/>
    <p:sldId id="274" r:id="rId22"/>
    <p:sldId id="294" r:id="rId23"/>
    <p:sldId id="295" r:id="rId24"/>
    <p:sldId id="296" r:id="rId25"/>
    <p:sldId id="297" r:id="rId26"/>
    <p:sldId id="298" r:id="rId27"/>
    <p:sldId id="299" r:id="rId28"/>
    <p:sldId id="300" r:id="rId29"/>
    <p:sldId id="301" r:id="rId30"/>
    <p:sldId id="277" r:id="rId31"/>
    <p:sldId id="278" r:id="rId32"/>
    <p:sldId id="279" r:id="rId33"/>
    <p:sldId id="280" r:id="rId34"/>
    <p:sldId id="281" r:id="rId35"/>
    <p:sldId id="282" r:id="rId36"/>
    <p:sldId id="283" r:id="rId37"/>
    <p:sldId id="284" r:id="rId38"/>
    <p:sldId id="286" r:id="rId39"/>
    <p:sldId id="287" r:id="rId40"/>
    <p:sldId id="288" r:id="rId41"/>
    <p:sldId id="289" r:id="rId42"/>
    <p:sldId id="290" r:id="rId43"/>
    <p:sldId id="291" r:id="rId44"/>
    <p:sldId id="292" r:id="rId45"/>
    <p:sldId id="293" r:id="rId46"/>
    <p:sldId id="285" r:id="rId47"/>
    <p:sldId id="303" r:id="rId48"/>
    <p:sldId id="302" r:id="rId49"/>
    <p:sldId id="304" r:id="rId5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Arial" charset="0"/>
      </a:defRPr>
    </a:lvl2pPr>
    <a:lvl3pPr marL="914400" algn="l" rtl="0" fontAlgn="base">
      <a:spcBef>
        <a:spcPct val="0"/>
      </a:spcBef>
      <a:spcAft>
        <a:spcPct val="0"/>
      </a:spcAft>
      <a:defRPr kern="1200">
        <a:solidFill>
          <a:schemeClr val="tx1"/>
        </a:solidFill>
        <a:latin typeface="Calibri" charset="0"/>
        <a:ea typeface="ＭＳ Ｐゴシック" charset="0"/>
        <a:cs typeface="Arial" charset="0"/>
      </a:defRPr>
    </a:lvl3pPr>
    <a:lvl4pPr marL="1371600" algn="l" rtl="0" fontAlgn="base">
      <a:spcBef>
        <a:spcPct val="0"/>
      </a:spcBef>
      <a:spcAft>
        <a:spcPct val="0"/>
      </a:spcAft>
      <a:defRPr kern="1200">
        <a:solidFill>
          <a:schemeClr val="tx1"/>
        </a:solidFill>
        <a:latin typeface="Calibri" charset="0"/>
        <a:ea typeface="ＭＳ Ｐゴシック" charset="0"/>
        <a:cs typeface="Arial" charset="0"/>
      </a:defRPr>
    </a:lvl4pPr>
    <a:lvl5pPr marL="1828800" algn="l" rtl="0" fontAlgn="base">
      <a:spcBef>
        <a:spcPct val="0"/>
      </a:spcBef>
      <a:spcAft>
        <a:spcPct val="0"/>
      </a:spcAft>
      <a:defRPr kern="1200">
        <a:solidFill>
          <a:schemeClr val="tx1"/>
        </a:solidFill>
        <a:latin typeface="Calibri" charset="0"/>
        <a:ea typeface="ＭＳ Ｐゴシック" charset="0"/>
        <a:cs typeface="Arial" charset="0"/>
      </a:defRPr>
    </a:lvl5pPr>
    <a:lvl6pPr marL="2286000" algn="l" defTabSz="457200" rtl="0" eaLnBrk="1" latinLnBrk="0" hangingPunct="1">
      <a:defRPr kern="1200">
        <a:solidFill>
          <a:schemeClr val="tx1"/>
        </a:solidFill>
        <a:latin typeface="Calibri" charset="0"/>
        <a:ea typeface="ＭＳ Ｐゴシック" charset="0"/>
        <a:cs typeface="Arial" charset="0"/>
      </a:defRPr>
    </a:lvl6pPr>
    <a:lvl7pPr marL="2743200" algn="l" defTabSz="457200" rtl="0" eaLnBrk="1" latinLnBrk="0" hangingPunct="1">
      <a:defRPr kern="1200">
        <a:solidFill>
          <a:schemeClr val="tx1"/>
        </a:solidFill>
        <a:latin typeface="Calibri" charset="0"/>
        <a:ea typeface="ＭＳ Ｐゴシック" charset="0"/>
        <a:cs typeface="Arial" charset="0"/>
      </a:defRPr>
    </a:lvl7pPr>
    <a:lvl8pPr marL="3200400" algn="l" defTabSz="457200" rtl="0" eaLnBrk="1" latinLnBrk="0" hangingPunct="1">
      <a:defRPr kern="1200">
        <a:solidFill>
          <a:schemeClr val="tx1"/>
        </a:solidFill>
        <a:latin typeface="Calibri" charset="0"/>
        <a:ea typeface="ＭＳ Ｐゴシック" charset="0"/>
        <a:cs typeface="Arial" charset="0"/>
      </a:defRPr>
    </a:lvl8pPr>
    <a:lvl9pPr marL="3657600" algn="l" defTabSz="457200" rtl="0" eaLnBrk="1" latinLnBrk="0" hangingPunct="1">
      <a:defRPr kern="1200">
        <a:solidFill>
          <a:schemeClr val="tx1"/>
        </a:solidFill>
        <a:latin typeface="Calibri"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80" autoAdjust="0"/>
    <p:restoredTop sz="97736" autoAdjust="0"/>
  </p:normalViewPr>
  <p:slideViewPr>
    <p:cSldViewPr snapToGrid="0">
      <p:cViewPr varScale="1">
        <p:scale>
          <a:sx n="104" d="100"/>
          <a:sy n="104" d="100"/>
        </p:scale>
        <p:origin x="-10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1B6FF-AC69-4E77-A5F5-18EE6D6D047A}" type="doc">
      <dgm:prSet loTypeId="urn:microsoft.com/office/officeart/2005/8/layout/venn2" loCatId="relationship" qsTypeId="urn:microsoft.com/office/officeart/2005/8/quickstyle/simple1" qsCatId="simple" csTypeId="urn:microsoft.com/office/officeart/2005/8/colors/colorful1#1" csCatId="colorful" phldr="1"/>
      <dgm:spPr/>
      <dgm:t>
        <a:bodyPr/>
        <a:lstStyle/>
        <a:p>
          <a:endParaRPr lang="en-US"/>
        </a:p>
      </dgm:t>
    </dgm:pt>
    <dgm:pt modelId="{0D57AA02-7F4B-4682-80A6-26F5C85E8CC4}">
      <dgm:prSet phldrT="[Text]" custT="1"/>
      <dgm:spPr/>
      <dgm:t>
        <a:bodyPr/>
        <a:lstStyle/>
        <a:p>
          <a:r>
            <a:rPr lang="en-US" sz="1400" dirty="0" smtClean="0">
              <a:solidFill>
                <a:schemeClr val="tx1"/>
              </a:solidFill>
            </a:rPr>
            <a:t>FQHC Look Alike</a:t>
          </a:r>
          <a:endParaRPr lang="en-US" sz="1400" dirty="0">
            <a:solidFill>
              <a:schemeClr val="tx1"/>
            </a:solidFill>
          </a:endParaRPr>
        </a:p>
      </dgm:t>
    </dgm:pt>
    <dgm:pt modelId="{FDDFFEFB-21D3-4734-9338-866D388EF71E}" type="parTrans" cxnId="{69452D6E-A518-4D41-BFEB-038E82F30B88}">
      <dgm:prSet/>
      <dgm:spPr/>
      <dgm:t>
        <a:bodyPr/>
        <a:lstStyle/>
        <a:p>
          <a:endParaRPr lang="en-US"/>
        </a:p>
      </dgm:t>
    </dgm:pt>
    <dgm:pt modelId="{6FD546A0-BA02-4B4B-99BF-33F117DE601F}" type="sibTrans" cxnId="{69452D6E-A518-4D41-BFEB-038E82F30B88}">
      <dgm:prSet/>
      <dgm:spPr/>
      <dgm:t>
        <a:bodyPr/>
        <a:lstStyle/>
        <a:p>
          <a:endParaRPr lang="en-US"/>
        </a:p>
      </dgm:t>
    </dgm:pt>
    <dgm:pt modelId="{C41B2F5B-F0D6-4EDF-85D6-E21326238619}">
      <dgm:prSet phldrT="[Text]" custT="1"/>
      <dgm:spPr/>
      <dgm:t>
        <a:bodyPr/>
        <a:lstStyle/>
        <a:p>
          <a:r>
            <a:rPr lang="en-US" sz="1400" dirty="0" smtClean="0">
              <a:solidFill>
                <a:schemeClr val="tx1"/>
              </a:solidFill>
            </a:rPr>
            <a:t>LGBT Primary Care</a:t>
          </a:r>
          <a:endParaRPr lang="en-US" sz="1400" dirty="0">
            <a:solidFill>
              <a:schemeClr val="tx1"/>
            </a:solidFill>
          </a:endParaRPr>
        </a:p>
      </dgm:t>
    </dgm:pt>
    <dgm:pt modelId="{445F8BD3-E4FB-4252-A33A-187F5425A57D}" type="parTrans" cxnId="{0A8C0F28-B794-4656-82A3-A7F30700934D}">
      <dgm:prSet/>
      <dgm:spPr/>
      <dgm:t>
        <a:bodyPr/>
        <a:lstStyle/>
        <a:p>
          <a:endParaRPr lang="en-US"/>
        </a:p>
      </dgm:t>
    </dgm:pt>
    <dgm:pt modelId="{92A1CB26-9848-4FC7-B349-4B68C153773A}" type="sibTrans" cxnId="{0A8C0F28-B794-4656-82A3-A7F30700934D}">
      <dgm:prSet/>
      <dgm:spPr/>
      <dgm:t>
        <a:bodyPr/>
        <a:lstStyle/>
        <a:p>
          <a:endParaRPr lang="en-US"/>
        </a:p>
      </dgm:t>
    </dgm:pt>
    <dgm:pt modelId="{B3599056-E518-4B27-BDCB-960BCD5AEE3E}">
      <dgm:prSet phldrT="[Text]" custT="1"/>
      <dgm:spPr/>
      <dgm:t>
        <a:bodyPr/>
        <a:lstStyle/>
        <a:p>
          <a:r>
            <a:rPr lang="en-US" sz="1400" dirty="0" smtClean="0">
              <a:solidFill>
                <a:schemeClr val="tx1"/>
              </a:solidFill>
            </a:rPr>
            <a:t>HIV Primary Care</a:t>
          </a:r>
          <a:endParaRPr lang="en-US" sz="1400" dirty="0">
            <a:solidFill>
              <a:schemeClr val="tx1"/>
            </a:solidFill>
          </a:endParaRPr>
        </a:p>
      </dgm:t>
    </dgm:pt>
    <dgm:pt modelId="{A9C52EA8-2AA5-464F-93B5-33771CF58DE2}" type="parTrans" cxnId="{DCE10D57-1AD4-488C-B657-DE21E12F8AA1}">
      <dgm:prSet/>
      <dgm:spPr/>
      <dgm:t>
        <a:bodyPr/>
        <a:lstStyle/>
        <a:p>
          <a:endParaRPr lang="en-US"/>
        </a:p>
      </dgm:t>
    </dgm:pt>
    <dgm:pt modelId="{63AA643E-7BFF-435D-AD16-2901E078B046}" type="sibTrans" cxnId="{DCE10D57-1AD4-488C-B657-DE21E12F8AA1}">
      <dgm:prSet/>
      <dgm:spPr/>
      <dgm:t>
        <a:bodyPr/>
        <a:lstStyle/>
        <a:p>
          <a:endParaRPr lang="en-US"/>
        </a:p>
      </dgm:t>
    </dgm:pt>
    <dgm:pt modelId="{0A4F1E28-D73C-4D06-800F-A2AD8A0897C4}">
      <dgm:prSet custT="1"/>
      <dgm:spPr/>
      <dgm:t>
        <a:bodyPr/>
        <a:lstStyle/>
        <a:p>
          <a:r>
            <a:rPr lang="en-US" sz="1400" dirty="0" smtClean="0">
              <a:solidFill>
                <a:schemeClr val="tx1"/>
              </a:solidFill>
            </a:rPr>
            <a:t>Trans Health Care</a:t>
          </a:r>
          <a:endParaRPr lang="en-US" sz="1400" dirty="0">
            <a:solidFill>
              <a:schemeClr val="tx1"/>
            </a:solidFill>
          </a:endParaRPr>
        </a:p>
      </dgm:t>
    </dgm:pt>
    <dgm:pt modelId="{5FFB7AE6-9B69-42B5-8D5F-EFAAC4F00ECA}" type="parTrans" cxnId="{C9FE9F47-FF48-4BFF-B397-CDCC605145EA}">
      <dgm:prSet/>
      <dgm:spPr/>
      <dgm:t>
        <a:bodyPr/>
        <a:lstStyle/>
        <a:p>
          <a:endParaRPr lang="en-US"/>
        </a:p>
      </dgm:t>
    </dgm:pt>
    <dgm:pt modelId="{E2B8EDE9-E638-4C0B-B30C-D209BD4DC6AD}" type="sibTrans" cxnId="{C9FE9F47-FF48-4BFF-B397-CDCC605145EA}">
      <dgm:prSet/>
      <dgm:spPr/>
      <dgm:t>
        <a:bodyPr/>
        <a:lstStyle/>
        <a:p>
          <a:endParaRPr lang="en-US"/>
        </a:p>
      </dgm:t>
    </dgm:pt>
    <dgm:pt modelId="{A938457D-62BD-4E0A-8F7E-BEAE87145E2C}">
      <dgm:prSet custT="1"/>
      <dgm:spPr/>
      <dgm:t>
        <a:bodyPr/>
        <a:lstStyle/>
        <a:p>
          <a:r>
            <a:rPr lang="en-US" sz="1400" dirty="0" smtClean="0">
              <a:solidFill>
                <a:schemeClr val="tx1"/>
              </a:solidFill>
            </a:rPr>
            <a:t>Bilingual CM</a:t>
          </a:r>
          <a:endParaRPr lang="en-US" sz="1400" dirty="0">
            <a:solidFill>
              <a:schemeClr val="tx1"/>
            </a:solidFill>
          </a:endParaRPr>
        </a:p>
      </dgm:t>
    </dgm:pt>
    <dgm:pt modelId="{F45CF633-5107-4D6B-884A-C153CDD28080}" type="parTrans" cxnId="{A61F1499-071F-4DD2-B5F8-0C7473967A40}">
      <dgm:prSet/>
      <dgm:spPr/>
      <dgm:t>
        <a:bodyPr/>
        <a:lstStyle/>
        <a:p>
          <a:endParaRPr lang="en-US"/>
        </a:p>
      </dgm:t>
    </dgm:pt>
    <dgm:pt modelId="{D857639A-6305-4C3A-BC7C-57D492D9EC9A}" type="sibTrans" cxnId="{A61F1499-071F-4DD2-B5F8-0C7473967A40}">
      <dgm:prSet/>
      <dgm:spPr/>
      <dgm:t>
        <a:bodyPr/>
        <a:lstStyle/>
        <a:p>
          <a:endParaRPr lang="en-US"/>
        </a:p>
      </dgm:t>
    </dgm:pt>
    <dgm:pt modelId="{CF49A2CF-0CBD-40E8-9590-6B3D93146A8D}">
      <dgm:prSet custT="1"/>
      <dgm:spPr/>
      <dgm:t>
        <a:bodyPr/>
        <a:lstStyle/>
        <a:p>
          <a:r>
            <a:rPr lang="en-US" sz="1400" dirty="0" smtClean="0">
              <a:solidFill>
                <a:schemeClr val="tx1"/>
              </a:solidFill>
            </a:rPr>
            <a:t>HIV Test</a:t>
          </a:r>
          <a:endParaRPr lang="en-US" sz="1400" dirty="0">
            <a:solidFill>
              <a:schemeClr val="tx1"/>
            </a:solidFill>
          </a:endParaRPr>
        </a:p>
      </dgm:t>
    </dgm:pt>
    <dgm:pt modelId="{9BC53330-A4CE-4D1D-AFCE-785845104D53}" type="parTrans" cxnId="{0BF9136A-4549-4C8F-BD5C-FADE82C12912}">
      <dgm:prSet/>
      <dgm:spPr/>
      <dgm:t>
        <a:bodyPr/>
        <a:lstStyle/>
        <a:p>
          <a:endParaRPr lang="en-US"/>
        </a:p>
      </dgm:t>
    </dgm:pt>
    <dgm:pt modelId="{B04B9851-8840-401A-8631-A3921BE1B607}" type="sibTrans" cxnId="{0BF9136A-4549-4C8F-BD5C-FADE82C12912}">
      <dgm:prSet/>
      <dgm:spPr/>
      <dgm:t>
        <a:bodyPr/>
        <a:lstStyle/>
        <a:p>
          <a:endParaRPr lang="en-US"/>
        </a:p>
      </dgm:t>
    </dgm:pt>
    <dgm:pt modelId="{149CD5C5-1CB9-48B5-B965-3E12770F3381}">
      <dgm:prSet custT="1"/>
      <dgm:spPr/>
      <dgm:t>
        <a:bodyPr/>
        <a:lstStyle/>
        <a:p>
          <a:r>
            <a:rPr lang="en-US" sz="1200" dirty="0" smtClean="0">
              <a:solidFill>
                <a:schemeClr val="tx1"/>
              </a:solidFill>
            </a:rPr>
            <a:t>Outreach</a:t>
          </a:r>
          <a:endParaRPr lang="en-US" sz="1200" dirty="0">
            <a:solidFill>
              <a:schemeClr val="tx1"/>
            </a:solidFill>
          </a:endParaRPr>
        </a:p>
      </dgm:t>
    </dgm:pt>
    <dgm:pt modelId="{7B3EC072-3D3F-4144-AE6E-6A13DE39495C}" type="sibTrans" cxnId="{47DDB11F-3C36-49BC-A507-FAFFA7ED535B}">
      <dgm:prSet/>
      <dgm:spPr/>
      <dgm:t>
        <a:bodyPr/>
        <a:lstStyle/>
        <a:p>
          <a:endParaRPr lang="en-US"/>
        </a:p>
      </dgm:t>
    </dgm:pt>
    <dgm:pt modelId="{99C74C27-4812-4634-A21B-559B90B5D4AA}" type="parTrans" cxnId="{47DDB11F-3C36-49BC-A507-FAFFA7ED535B}">
      <dgm:prSet/>
      <dgm:spPr/>
      <dgm:t>
        <a:bodyPr/>
        <a:lstStyle/>
        <a:p>
          <a:endParaRPr lang="en-US"/>
        </a:p>
      </dgm:t>
    </dgm:pt>
    <dgm:pt modelId="{58B775CC-0D27-4D7C-9CD2-2CB7F6EB96C6}" type="pres">
      <dgm:prSet presAssocID="{BCE1B6FF-AC69-4E77-A5F5-18EE6D6D047A}" presName="Name0" presStyleCnt="0">
        <dgm:presLayoutVars>
          <dgm:chMax val="7"/>
          <dgm:resizeHandles val="exact"/>
        </dgm:presLayoutVars>
      </dgm:prSet>
      <dgm:spPr/>
      <dgm:t>
        <a:bodyPr/>
        <a:lstStyle/>
        <a:p>
          <a:endParaRPr lang="en-US"/>
        </a:p>
      </dgm:t>
    </dgm:pt>
    <dgm:pt modelId="{C8DE9ABD-8C72-4131-84C5-84B99B6FB6DF}" type="pres">
      <dgm:prSet presAssocID="{BCE1B6FF-AC69-4E77-A5F5-18EE6D6D047A}" presName="comp1" presStyleCnt="0"/>
      <dgm:spPr/>
    </dgm:pt>
    <dgm:pt modelId="{A5E0A140-F833-4D16-956F-13C474DBD1AA}" type="pres">
      <dgm:prSet presAssocID="{BCE1B6FF-AC69-4E77-A5F5-18EE6D6D047A}" presName="circle1" presStyleLbl="node1" presStyleIdx="0" presStyleCnt="7" custLinFactNeighborX="-2985" custLinFactNeighborY="-1493"/>
      <dgm:spPr/>
      <dgm:t>
        <a:bodyPr/>
        <a:lstStyle/>
        <a:p>
          <a:endParaRPr lang="en-US"/>
        </a:p>
      </dgm:t>
    </dgm:pt>
    <dgm:pt modelId="{E7FC1F69-ACB9-44FE-BB18-F75D00FE8304}" type="pres">
      <dgm:prSet presAssocID="{BCE1B6FF-AC69-4E77-A5F5-18EE6D6D047A}" presName="c1text" presStyleLbl="node1" presStyleIdx="0" presStyleCnt="7">
        <dgm:presLayoutVars>
          <dgm:bulletEnabled val="1"/>
        </dgm:presLayoutVars>
      </dgm:prSet>
      <dgm:spPr/>
      <dgm:t>
        <a:bodyPr/>
        <a:lstStyle/>
        <a:p>
          <a:endParaRPr lang="en-US"/>
        </a:p>
      </dgm:t>
    </dgm:pt>
    <dgm:pt modelId="{644699F6-7FA3-4B8F-9018-DBB4FDE26388}" type="pres">
      <dgm:prSet presAssocID="{BCE1B6FF-AC69-4E77-A5F5-18EE6D6D047A}" presName="comp2" presStyleCnt="0"/>
      <dgm:spPr/>
    </dgm:pt>
    <dgm:pt modelId="{A2BFFA3F-F2B4-4029-A732-E1E973751AA4}" type="pres">
      <dgm:prSet presAssocID="{BCE1B6FF-AC69-4E77-A5F5-18EE6D6D047A}" presName="circle2" presStyleLbl="node1" presStyleIdx="1" presStyleCnt="7"/>
      <dgm:spPr/>
      <dgm:t>
        <a:bodyPr/>
        <a:lstStyle/>
        <a:p>
          <a:endParaRPr lang="en-US"/>
        </a:p>
      </dgm:t>
    </dgm:pt>
    <dgm:pt modelId="{77885C66-30B5-4BA0-AEBA-DA6491EFC2BD}" type="pres">
      <dgm:prSet presAssocID="{BCE1B6FF-AC69-4E77-A5F5-18EE6D6D047A}" presName="c2text" presStyleLbl="node1" presStyleIdx="1" presStyleCnt="7">
        <dgm:presLayoutVars>
          <dgm:bulletEnabled val="1"/>
        </dgm:presLayoutVars>
      </dgm:prSet>
      <dgm:spPr/>
      <dgm:t>
        <a:bodyPr/>
        <a:lstStyle/>
        <a:p>
          <a:endParaRPr lang="en-US"/>
        </a:p>
      </dgm:t>
    </dgm:pt>
    <dgm:pt modelId="{7E2B57A8-8FB9-4C3D-9D01-9CBBBE3DC282}" type="pres">
      <dgm:prSet presAssocID="{BCE1B6FF-AC69-4E77-A5F5-18EE6D6D047A}" presName="comp3" presStyleCnt="0"/>
      <dgm:spPr/>
    </dgm:pt>
    <dgm:pt modelId="{22370298-0A9E-46FD-8137-F103E117C67F}" type="pres">
      <dgm:prSet presAssocID="{BCE1B6FF-AC69-4E77-A5F5-18EE6D6D047A}" presName="circle3" presStyleLbl="node1" presStyleIdx="2" presStyleCnt="7"/>
      <dgm:spPr/>
      <dgm:t>
        <a:bodyPr/>
        <a:lstStyle/>
        <a:p>
          <a:endParaRPr lang="en-US"/>
        </a:p>
      </dgm:t>
    </dgm:pt>
    <dgm:pt modelId="{DD99C578-89D8-47EC-BEBB-8311D83796F5}" type="pres">
      <dgm:prSet presAssocID="{BCE1B6FF-AC69-4E77-A5F5-18EE6D6D047A}" presName="c3text" presStyleLbl="node1" presStyleIdx="2" presStyleCnt="7">
        <dgm:presLayoutVars>
          <dgm:bulletEnabled val="1"/>
        </dgm:presLayoutVars>
      </dgm:prSet>
      <dgm:spPr/>
      <dgm:t>
        <a:bodyPr/>
        <a:lstStyle/>
        <a:p>
          <a:endParaRPr lang="en-US"/>
        </a:p>
      </dgm:t>
    </dgm:pt>
    <dgm:pt modelId="{EE851AB5-B5DC-46FF-BA25-093E67D500F8}" type="pres">
      <dgm:prSet presAssocID="{BCE1B6FF-AC69-4E77-A5F5-18EE6D6D047A}" presName="comp4" presStyleCnt="0"/>
      <dgm:spPr/>
    </dgm:pt>
    <dgm:pt modelId="{7B79E672-F985-4D38-9E9C-0D891C179D6D}" type="pres">
      <dgm:prSet presAssocID="{BCE1B6FF-AC69-4E77-A5F5-18EE6D6D047A}" presName="circle4" presStyleLbl="node1" presStyleIdx="3" presStyleCnt="7" custLinFactNeighborX="-203" custLinFactNeighborY="-407"/>
      <dgm:spPr/>
      <dgm:t>
        <a:bodyPr/>
        <a:lstStyle/>
        <a:p>
          <a:endParaRPr lang="en-US"/>
        </a:p>
      </dgm:t>
    </dgm:pt>
    <dgm:pt modelId="{49E58F39-1687-4A08-9D16-B542CCF2E6D8}" type="pres">
      <dgm:prSet presAssocID="{BCE1B6FF-AC69-4E77-A5F5-18EE6D6D047A}" presName="c4text" presStyleLbl="node1" presStyleIdx="3" presStyleCnt="7">
        <dgm:presLayoutVars>
          <dgm:bulletEnabled val="1"/>
        </dgm:presLayoutVars>
      </dgm:prSet>
      <dgm:spPr/>
      <dgm:t>
        <a:bodyPr/>
        <a:lstStyle/>
        <a:p>
          <a:endParaRPr lang="en-US"/>
        </a:p>
      </dgm:t>
    </dgm:pt>
    <dgm:pt modelId="{E7B03B4F-6567-466F-AA4D-C65BF1A66ABB}" type="pres">
      <dgm:prSet presAssocID="{BCE1B6FF-AC69-4E77-A5F5-18EE6D6D047A}" presName="comp5" presStyleCnt="0"/>
      <dgm:spPr/>
    </dgm:pt>
    <dgm:pt modelId="{17997ABA-CA9B-4A8B-92F9-315B5741222B}" type="pres">
      <dgm:prSet presAssocID="{BCE1B6FF-AC69-4E77-A5F5-18EE6D6D047A}" presName="circle5" presStyleLbl="node1" presStyleIdx="4" presStyleCnt="7"/>
      <dgm:spPr/>
      <dgm:t>
        <a:bodyPr/>
        <a:lstStyle/>
        <a:p>
          <a:endParaRPr lang="en-US"/>
        </a:p>
      </dgm:t>
    </dgm:pt>
    <dgm:pt modelId="{EA6D40C4-EE78-4D23-AD07-B3AD82025B0B}" type="pres">
      <dgm:prSet presAssocID="{BCE1B6FF-AC69-4E77-A5F5-18EE6D6D047A}" presName="c5text" presStyleLbl="node1" presStyleIdx="4" presStyleCnt="7">
        <dgm:presLayoutVars>
          <dgm:bulletEnabled val="1"/>
        </dgm:presLayoutVars>
      </dgm:prSet>
      <dgm:spPr/>
      <dgm:t>
        <a:bodyPr/>
        <a:lstStyle/>
        <a:p>
          <a:endParaRPr lang="en-US"/>
        </a:p>
      </dgm:t>
    </dgm:pt>
    <dgm:pt modelId="{CE45BFEB-B2B5-4EBA-B9E3-41C86415E45C}" type="pres">
      <dgm:prSet presAssocID="{BCE1B6FF-AC69-4E77-A5F5-18EE6D6D047A}" presName="comp6" presStyleCnt="0"/>
      <dgm:spPr/>
    </dgm:pt>
    <dgm:pt modelId="{52840260-20E3-4DFC-896B-8517267FC7B1}" type="pres">
      <dgm:prSet presAssocID="{BCE1B6FF-AC69-4E77-A5F5-18EE6D6D047A}" presName="circle6" presStyleLbl="node1" presStyleIdx="5" presStyleCnt="7"/>
      <dgm:spPr/>
      <dgm:t>
        <a:bodyPr/>
        <a:lstStyle/>
        <a:p>
          <a:endParaRPr lang="en-US"/>
        </a:p>
      </dgm:t>
    </dgm:pt>
    <dgm:pt modelId="{0DBAA80E-8CD8-437B-836E-B6838596C802}" type="pres">
      <dgm:prSet presAssocID="{BCE1B6FF-AC69-4E77-A5F5-18EE6D6D047A}" presName="c6text" presStyleLbl="node1" presStyleIdx="5" presStyleCnt="7">
        <dgm:presLayoutVars>
          <dgm:bulletEnabled val="1"/>
        </dgm:presLayoutVars>
      </dgm:prSet>
      <dgm:spPr/>
      <dgm:t>
        <a:bodyPr/>
        <a:lstStyle/>
        <a:p>
          <a:endParaRPr lang="en-US"/>
        </a:p>
      </dgm:t>
    </dgm:pt>
    <dgm:pt modelId="{5EC01FEA-EA7E-4F98-A84D-0755B016867E}" type="pres">
      <dgm:prSet presAssocID="{BCE1B6FF-AC69-4E77-A5F5-18EE6D6D047A}" presName="comp7" presStyleCnt="0"/>
      <dgm:spPr/>
    </dgm:pt>
    <dgm:pt modelId="{37A25160-A02C-4189-9AEA-DBC54880FF3E}" type="pres">
      <dgm:prSet presAssocID="{BCE1B6FF-AC69-4E77-A5F5-18EE6D6D047A}" presName="circle7" presStyleLbl="node1" presStyleIdx="6" presStyleCnt="7"/>
      <dgm:spPr/>
      <dgm:t>
        <a:bodyPr/>
        <a:lstStyle/>
        <a:p>
          <a:endParaRPr lang="en-US"/>
        </a:p>
      </dgm:t>
    </dgm:pt>
    <dgm:pt modelId="{4220A7AD-BE39-4883-A8CA-CA2A0C66B956}" type="pres">
      <dgm:prSet presAssocID="{BCE1B6FF-AC69-4E77-A5F5-18EE6D6D047A}" presName="c7text" presStyleLbl="node1" presStyleIdx="6" presStyleCnt="7">
        <dgm:presLayoutVars>
          <dgm:bulletEnabled val="1"/>
        </dgm:presLayoutVars>
      </dgm:prSet>
      <dgm:spPr/>
      <dgm:t>
        <a:bodyPr/>
        <a:lstStyle/>
        <a:p>
          <a:endParaRPr lang="en-US"/>
        </a:p>
      </dgm:t>
    </dgm:pt>
  </dgm:ptLst>
  <dgm:cxnLst>
    <dgm:cxn modelId="{A1C766A7-9D14-4A89-A464-E03A07005E6F}" type="presOf" srcId="{0D57AA02-7F4B-4682-80A6-26F5C85E8CC4}" destId="{E7FC1F69-ACB9-44FE-BB18-F75D00FE8304}" srcOrd="1" destOrd="0" presId="urn:microsoft.com/office/officeart/2005/8/layout/venn2"/>
    <dgm:cxn modelId="{891AE564-4A38-4889-B667-86B4ABF4CBAE}" type="presOf" srcId="{CF49A2CF-0CBD-40E8-9590-6B3D93146A8D}" destId="{17997ABA-CA9B-4A8B-92F9-315B5741222B}" srcOrd="0" destOrd="0" presId="urn:microsoft.com/office/officeart/2005/8/layout/venn2"/>
    <dgm:cxn modelId="{E222DBAD-764E-4150-8C0C-1B1B20D08988}" type="presOf" srcId="{C41B2F5B-F0D6-4EDF-85D6-E21326238619}" destId="{DD99C578-89D8-47EC-BEBB-8311D83796F5}" srcOrd="1" destOrd="0" presId="urn:microsoft.com/office/officeart/2005/8/layout/venn2"/>
    <dgm:cxn modelId="{6C225C36-F86A-4DB8-94B1-13E9F42604F4}" type="presOf" srcId="{B3599056-E518-4B27-BDCB-960BCD5AEE3E}" destId="{7B79E672-F985-4D38-9E9C-0D891C179D6D}" srcOrd="0" destOrd="0" presId="urn:microsoft.com/office/officeart/2005/8/layout/venn2"/>
    <dgm:cxn modelId="{A61F1499-071F-4DD2-B5F8-0C7473967A40}" srcId="{BCE1B6FF-AC69-4E77-A5F5-18EE6D6D047A}" destId="{A938457D-62BD-4E0A-8F7E-BEAE87145E2C}" srcOrd="5" destOrd="0" parTransId="{F45CF633-5107-4D6B-884A-C153CDD28080}" sibTransId="{D857639A-6305-4C3A-BC7C-57D492D9EC9A}"/>
    <dgm:cxn modelId="{C9FE9F47-FF48-4BFF-B397-CDCC605145EA}" srcId="{BCE1B6FF-AC69-4E77-A5F5-18EE6D6D047A}" destId="{0A4F1E28-D73C-4D06-800F-A2AD8A0897C4}" srcOrd="1" destOrd="0" parTransId="{5FFB7AE6-9B69-42B5-8D5F-EFAAC4F00ECA}" sibTransId="{E2B8EDE9-E638-4C0B-B30C-D209BD4DC6AD}"/>
    <dgm:cxn modelId="{BCD935F2-962B-4975-ABD7-31CA7263E8E7}" type="presOf" srcId="{B3599056-E518-4B27-BDCB-960BCD5AEE3E}" destId="{49E58F39-1687-4A08-9D16-B542CCF2E6D8}" srcOrd="1" destOrd="0" presId="urn:microsoft.com/office/officeart/2005/8/layout/venn2"/>
    <dgm:cxn modelId="{4F8B9077-99DF-4D39-899C-703C5347386E}" type="presOf" srcId="{BCE1B6FF-AC69-4E77-A5F5-18EE6D6D047A}" destId="{58B775CC-0D27-4D7C-9CD2-2CB7F6EB96C6}" srcOrd="0" destOrd="0" presId="urn:microsoft.com/office/officeart/2005/8/layout/venn2"/>
    <dgm:cxn modelId="{DCE10D57-1AD4-488C-B657-DE21E12F8AA1}" srcId="{BCE1B6FF-AC69-4E77-A5F5-18EE6D6D047A}" destId="{B3599056-E518-4B27-BDCB-960BCD5AEE3E}" srcOrd="3" destOrd="0" parTransId="{A9C52EA8-2AA5-464F-93B5-33771CF58DE2}" sibTransId="{63AA643E-7BFF-435D-AD16-2901E078B046}"/>
    <dgm:cxn modelId="{C2170920-71F0-4B6C-9439-212CD1E3FCFC}" type="presOf" srcId="{0D57AA02-7F4B-4682-80A6-26F5C85E8CC4}" destId="{A5E0A140-F833-4D16-956F-13C474DBD1AA}" srcOrd="0" destOrd="0" presId="urn:microsoft.com/office/officeart/2005/8/layout/venn2"/>
    <dgm:cxn modelId="{DE2A8228-18F8-4E44-85D0-D8D7DD8EE7A6}" type="presOf" srcId="{CF49A2CF-0CBD-40E8-9590-6B3D93146A8D}" destId="{EA6D40C4-EE78-4D23-AD07-B3AD82025B0B}" srcOrd="1" destOrd="0" presId="urn:microsoft.com/office/officeart/2005/8/layout/venn2"/>
    <dgm:cxn modelId="{62A6418E-B223-4D3C-8686-A4B44A3A8E02}" type="presOf" srcId="{149CD5C5-1CB9-48B5-B965-3E12770F3381}" destId="{4220A7AD-BE39-4883-A8CA-CA2A0C66B956}" srcOrd="1" destOrd="0" presId="urn:microsoft.com/office/officeart/2005/8/layout/venn2"/>
    <dgm:cxn modelId="{69452D6E-A518-4D41-BFEB-038E82F30B88}" srcId="{BCE1B6FF-AC69-4E77-A5F5-18EE6D6D047A}" destId="{0D57AA02-7F4B-4682-80A6-26F5C85E8CC4}" srcOrd="0" destOrd="0" parTransId="{FDDFFEFB-21D3-4734-9338-866D388EF71E}" sibTransId="{6FD546A0-BA02-4B4B-99BF-33F117DE601F}"/>
    <dgm:cxn modelId="{0BF9136A-4549-4C8F-BD5C-FADE82C12912}" srcId="{BCE1B6FF-AC69-4E77-A5F5-18EE6D6D047A}" destId="{CF49A2CF-0CBD-40E8-9590-6B3D93146A8D}" srcOrd="4" destOrd="0" parTransId="{9BC53330-A4CE-4D1D-AFCE-785845104D53}" sibTransId="{B04B9851-8840-401A-8631-A3921BE1B607}"/>
    <dgm:cxn modelId="{EFFEBF86-D757-4182-B7F7-5AE93118C81A}" type="presOf" srcId="{149CD5C5-1CB9-48B5-B965-3E12770F3381}" destId="{37A25160-A02C-4189-9AEA-DBC54880FF3E}" srcOrd="0" destOrd="0" presId="urn:microsoft.com/office/officeart/2005/8/layout/venn2"/>
    <dgm:cxn modelId="{77D84CEB-14F4-4182-A5A3-187C7A40C511}" type="presOf" srcId="{A938457D-62BD-4E0A-8F7E-BEAE87145E2C}" destId="{0DBAA80E-8CD8-437B-836E-B6838596C802}" srcOrd="1" destOrd="0" presId="urn:microsoft.com/office/officeart/2005/8/layout/venn2"/>
    <dgm:cxn modelId="{9C5AACA5-74C5-4000-B75E-378E9C4F9DDA}" type="presOf" srcId="{0A4F1E28-D73C-4D06-800F-A2AD8A0897C4}" destId="{A2BFFA3F-F2B4-4029-A732-E1E973751AA4}" srcOrd="0" destOrd="0" presId="urn:microsoft.com/office/officeart/2005/8/layout/venn2"/>
    <dgm:cxn modelId="{0A8C0F28-B794-4656-82A3-A7F30700934D}" srcId="{BCE1B6FF-AC69-4E77-A5F5-18EE6D6D047A}" destId="{C41B2F5B-F0D6-4EDF-85D6-E21326238619}" srcOrd="2" destOrd="0" parTransId="{445F8BD3-E4FB-4252-A33A-187F5425A57D}" sibTransId="{92A1CB26-9848-4FC7-B349-4B68C153773A}"/>
    <dgm:cxn modelId="{FB164B6C-99FF-4018-BDCA-0C557AD8A5E8}" type="presOf" srcId="{C41B2F5B-F0D6-4EDF-85D6-E21326238619}" destId="{22370298-0A9E-46FD-8137-F103E117C67F}" srcOrd="0" destOrd="0" presId="urn:microsoft.com/office/officeart/2005/8/layout/venn2"/>
    <dgm:cxn modelId="{6C683CD2-EF23-4832-94D8-62AEFFED2DF0}" type="presOf" srcId="{0A4F1E28-D73C-4D06-800F-A2AD8A0897C4}" destId="{77885C66-30B5-4BA0-AEBA-DA6491EFC2BD}" srcOrd="1" destOrd="0" presId="urn:microsoft.com/office/officeart/2005/8/layout/venn2"/>
    <dgm:cxn modelId="{47DDB11F-3C36-49BC-A507-FAFFA7ED535B}" srcId="{BCE1B6FF-AC69-4E77-A5F5-18EE6D6D047A}" destId="{149CD5C5-1CB9-48B5-B965-3E12770F3381}" srcOrd="6" destOrd="0" parTransId="{99C74C27-4812-4634-A21B-559B90B5D4AA}" sibTransId="{7B3EC072-3D3F-4144-AE6E-6A13DE39495C}"/>
    <dgm:cxn modelId="{11B9043D-541E-4892-96B4-43BBEAB7F2F8}" type="presOf" srcId="{A938457D-62BD-4E0A-8F7E-BEAE87145E2C}" destId="{52840260-20E3-4DFC-896B-8517267FC7B1}" srcOrd="0" destOrd="0" presId="urn:microsoft.com/office/officeart/2005/8/layout/venn2"/>
    <dgm:cxn modelId="{9BEA21F0-159A-4935-990F-44C0F8BEE22B}" type="presParOf" srcId="{58B775CC-0D27-4D7C-9CD2-2CB7F6EB96C6}" destId="{C8DE9ABD-8C72-4131-84C5-84B99B6FB6DF}" srcOrd="0" destOrd="0" presId="urn:microsoft.com/office/officeart/2005/8/layout/venn2"/>
    <dgm:cxn modelId="{31086EAF-AE2B-4F31-B588-D7813A57BDCB}" type="presParOf" srcId="{C8DE9ABD-8C72-4131-84C5-84B99B6FB6DF}" destId="{A5E0A140-F833-4D16-956F-13C474DBD1AA}" srcOrd="0" destOrd="0" presId="urn:microsoft.com/office/officeart/2005/8/layout/venn2"/>
    <dgm:cxn modelId="{73881F17-D6CC-4C8B-A2DA-6A36287EC22D}" type="presParOf" srcId="{C8DE9ABD-8C72-4131-84C5-84B99B6FB6DF}" destId="{E7FC1F69-ACB9-44FE-BB18-F75D00FE8304}" srcOrd="1" destOrd="0" presId="urn:microsoft.com/office/officeart/2005/8/layout/venn2"/>
    <dgm:cxn modelId="{87713B25-D318-4703-835A-FF4AB91D958E}" type="presParOf" srcId="{58B775CC-0D27-4D7C-9CD2-2CB7F6EB96C6}" destId="{644699F6-7FA3-4B8F-9018-DBB4FDE26388}" srcOrd="1" destOrd="0" presId="urn:microsoft.com/office/officeart/2005/8/layout/venn2"/>
    <dgm:cxn modelId="{3571B4EE-BF89-4C61-BC47-87DE1836D33E}" type="presParOf" srcId="{644699F6-7FA3-4B8F-9018-DBB4FDE26388}" destId="{A2BFFA3F-F2B4-4029-A732-E1E973751AA4}" srcOrd="0" destOrd="0" presId="urn:microsoft.com/office/officeart/2005/8/layout/venn2"/>
    <dgm:cxn modelId="{91AB6304-3FDD-4136-BB68-AC1926572D22}" type="presParOf" srcId="{644699F6-7FA3-4B8F-9018-DBB4FDE26388}" destId="{77885C66-30B5-4BA0-AEBA-DA6491EFC2BD}" srcOrd="1" destOrd="0" presId="urn:microsoft.com/office/officeart/2005/8/layout/venn2"/>
    <dgm:cxn modelId="{D6670A7C-1603-4CCA-A19A-60216C052154}" type="presParOf" srcId="{58B775CC-0D27-4D7C-9CD2-2CB7F6EB96C6}" destId="{7E2B57A8-8FB9-4C3D-9D01-9CBBBE3DC282}" srcOrd="2" destOrd="0" presId="urn:microsoft.com/office/officeart/2005/8/layout/venn2"/>
    <dgm:cxn modelId="{220A49DE-F29A-405D-BB6F-B4ADD621CD97}" type="presParOf" srcId="{7E2B57A8-8FB9-4C3D-9D01-9CBBBE3DC282}" destId="{22370298-0A9E-46FD-8137-F103E117C67F}" srcOrd="0" destOrd="0" presId="urn:microsoft.com/office/officeart/2005/8/layout/venn2"/>
    <dgm:cxn modelId="{16DB5282-BCB7-437E-9EF5-ED8BF0A711B2}" type="presParOf" srcId="{7E2B57A8-8FB9-4C3D-9D01-9CBBBE3DC282}" destId="{DD99C578-89D8-47EC-BEBB-8311D83796F5}" srcOrd="1" destOrd="0" presId="urn:microsoft.com/office/officeart/2005/8/layout/venn2"/>
    <dgm:cxn modelId="{18B1BB83-DED2-40BC-8BAF-8A40A9857D25}" type="presParOf" srcId="{58B775CC-0D27-4D7C-9CD2-2CB7F6EB96C6}" destId="{EE851AB5-B5DC-46FF-BA25-093E67D500F8}" srcOrd="3" destOrd="0" presId="urn:microsoft.com/office/officeart/2005/8/layout/venn2"/>
    <dgm:cxn modelId="{E4460139-1A16-44B8-8072-D209E41F5DE4}" type="presParOf" srcId="{EE851AB5-B5DC-46FF-BA25-093E67D500F8}" destId="{7B79E672-F985-4D38-9E9C-0D891C179D6D}" srcOrd="0" destOrd="0" presId="urn:microsoft.com/office/officeart/2005/8/layout/venn2"/>
    <dgm:cxn modelId="{5BCB256E-4BEB-46D8-97D5-634C8212627C}" type="presParOf" srcId="{EE851AB5-B5DC-46FF-BA25-093E67D500F8}" destId="{49E58F39-1687-4A08-9D16-B542CCF2E6D8}" srcOrd="1" destOrd="0" presId="urn:microsoft.com/office/officeart/2005/8/layout/venn2"/>
    <dgm:cxn modelId="{7D84E153-B4E3-4095-B540-C72B13A78E21}" type="presParOf" srcId="{58B775CC-0D27-4D7C-9CD2-2CB7F6EB96C6}" destId="{E7B03B4F-6567-466F-AA4D-C65BF1A66ABB}" srcOrd="4" destOrd="0" presId="urn:microsoft.com/office/officeart/2005/8/layout/venn2"/>
    <dgm:cxn modelId="{4EE02C03-8E16-4954-A479-44F41FCE4016}" type="presParOf" srcId="{E7B03B4F-6567-466F-AA4D-C65BF1A66ABB}" destId="{17997ABA-CA9B-4A8B-92F9-315B5741222B}" srcOrd="0" destOrd="0" presId="urn:microsoft.com/office/officeart/2005/8/layout/venn2"/>
    <dgm:cxn modelId="{A94DA585-DF94-4684-91AC-91D6A3EBC05C}" type="presParOf" srcId="{E7B03B4F-6567-466F-AA4D-C65BF1A66ABB}" destId="{EA6D40C4-EE78-4D23-AD07-B3AD82025B0B}" srcOrd="1" destOrd="0" presId="urn:microsoft.com/office/officeart/2005/8/layout/venn2"/>
    <dgm:cxn modelId="{DDE27A00-E58A-428C-B685-231253E6EC32}" type="presParOf" srcId="{58B775CC-0D27-4D7C-9CD2-2CB7F6EB96C6}" destId="{CE45BFEB-B2B5-4EBA-B9E3-41C86415E45C}" srcOrd="5" destOrd="0" presId="urn:microsoft.com/office/officeart/2005/8/layout/venn2"/>
    <dgm:cxn modelId="{B704EBB2-9AC5-46A2-B3D0-2C16F28DA26A}" type="presParOf" srcId="{CE45BFEB-B2B5-4EBA-B9E3-41C86415E45C}" destId="{52840260-20E3-4DFC-896B-8517267FC7B1}" srcOrd="0" destOrd="0" presId="urn:microsoft.com/office/officeart/2005/8/layout/venn2"/>
    <dgm:cxn modelId="{37173257-E253-4361-A5AA-3E069485AF63}" type="presParOf" srcId="{CE45BFEB-B2B5-4EBA-B9E3-41C86415E45C}" destId="{0DBAA80E-8CD8-437B-836E-B6838596C802}" srcOrd="1" destOrd="0" presId="urn:microsoft.com/office/officeart/2005/8/layout/venn2"/>
    <dgm:cxn modelId="{61A7BADD-6BF7-4B6C-B150-F14987FEC4E1}" type="presParOf" srcId="{58B775CC-0D27-4D7C-9CD2-2CB7F6EB96C6}" destId="{5EC01FEA-EA7E-4F98-A84D-0755B016867E}" srcOrd="6" destOrd="0" presId="urn:microsoft.com/office/officeart/2005/8/layout/venn2"/>
    <dgm:cxn modelId="{7E5E931C-2C23-4A17-B21F-E3311BF6D021}" type="presParOf" srcId="{5EC01FEA-EA7E-4F98-A84D-0755B016867E}" destId="{37A25160-A02C-4189-9AEA-DBC54880FF3E}" srcOrd="0" destOrd="0" presId="urn:microsoft.com/office/officeart/2005/8/layout/venn2"/>
    <dgm:cxn modelId="{069D1D5B-9885-4553-91E9-B0C1B7173538}" type="presParOf" srcId="{5EC01FEA-EA7E-4F98-A84D-0755B016867E}" destId="{4220A7AD-BE39-4883-A8CA-CA2A0C66B95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E8FF6-2085-473C-B9D9-8CBD8984D2A3}" type="doc">
      <dgm:prSet loTypeId="urn:microsoft.com/office/officeart/2005/8/layout/pyramid4" loCatId="relationship" qsTypeId="urn:microsoft.com/office/officeart/2005/8/quickstyle/simple1" qsCatId="simple" csTypeId="urn:microsoft.com/office/officeart/2005/8/colors/colorful1#2" csCatId="colorful" phldr="1"/>
      <dgm:spPr/>
      <dgm:t>
        <a:bodyPr/>
        <a:lstStyle/>
        <a:p>
          <a:endParaRPr lang="en-US"/>
        </a:p>
      </dgm:t>
    </dgm:pt>
    <dgm:pt modelId="{192B3093-467D-49BD-A06E-1E8F69F3DEE0}">
      <dgm:prSet phldrT="[Text]" custT="1"/>
      <dgm:spPr/>
      <dgm:t>
        <a:bodyPr/>
        <a:lstStyle/>
        <a:p>
          <a:r>
            <a:rPr lang="en-US" sz="1800" b="1" dirty="0" smtClean="0">
              <a:solidFill>
                <a:schemeClr val="tx1"/>
              </a:solidFill>
            </a:rPr>
            <a:t>Enabling Services</a:t>
          </a:r>
        </a:p>
        <a:p>
          <a:r>
            <a:rPr lang="en-US" sz="1400" i="1" dirty="0" smtClean="0">
              <a:solidFill>
                <a:schemeClr val="tx1"/>
              </a:solidFill>
            </a:rPr>
            <a:t>Care Management</a:t>
          </a:r>
        </a:p>
        <a:p>
          <a:r>
            <a:rPr lang="en-US" sz="1400" i="1" dirty="0" smtClean="0">
              <a:solidFill>
                <a:schemeClr val="tx1"/>
              </a:solidFill>
            </a:rPr>
            <a:t>Ancillary Services</a:t>
          </a:r>
          <a:endParaRPr lang="en-US" sz="1600" dirty="0">
            <a:solidFill>
              <a:schemeClr val="tx1"/>
            </a:solidFill>
          </a:endParaRPr>
        </a:p>
      </dgm:t>
    </dgm:pt>
    <dgm:pt modelId="{0DEB9C3C-BB23-4BBC-8932-70CE7831763A}" type="parTrans" cxnId="{547FD5E0-F61B-4539-9992-10B103017A10}">
      <dgm:prSet/>
      <dgm:spPr/>
      <dgm:t>
        <a:bodyPr/>
        <a:lstStyle/>
        <a:p>
          <a:endParaRPr lang="en-US" sz="1600"/>
        </a:p>
      </dgm:t>
    </dgm:pt>
    <dgm:pt modelId="{E87E013F-5B63-465E-9DDF-9245E59D0780}" type="sibTrans" cxnId="{547FD5E0-F61B-4539-9992-10B103017A10}">
      <dgm:prSet/>
      <dgm:spPr/>
      <dgm:t>
        <a:bodyPr/>
        <a:lstStyle/>
        <a:p>
          <a:endParaRPr lang="en-US" sz="1600"/>
        </a:p>
      </dgm:t>
    </dgm:pt>
    <dgm:pt modelId="{E6F33F65-A94A-4A0F-8C38-18ECC4625532}">
      <dgm:prSet phldrT="[Text]" custT="1"/>
      <dgm:spPr/>
      <dgm:t>
        <a:bodyPr/>
        <a:lstStyle/>
        <a:p>
          <a:r>
            <a:rPr lang="en-US" sz="1800" b="1" dirty="0" smtClean="0">
              <a:solidFill>
                <a:schemeClr val="tx1"/>
              </a:solidFill>
            </a:rPr>
            <a:t>Prevention</a:t>
          </a:r>
        </a:p>
        <a:p>
          <a:r>
            <a:rPr lang="en-US" sz="1600" i="1" dirty="0" smtClean="0">
              <a:solidFill>
                <a:schemeClr val="tx1"/>
              </a:solidFill>
            </a:rPr>
            <a:t>Health promotion</a:t>
          </a:r>
        </a:p>
        <a:p>
          <a:r>
            <a:rPr lang="en-US" sz="1600" i="1" dirty="0" smtClean="0">
              <a:solidFill>
                <a:schemeClr val="tx1"/>
              </a:solidFill>
            </a:rPr>
            <a:t>Disease prevention</a:t>
          </a:r>
          <a:endParaRPr lang="en-US" sz="1600" i="1" dirty="0">
            <a:solidFill>
              <a:schemeClr val="tx1"/>
            </a:solidFill>
          </a:endParaRPr>
        </a:p>
      </dgm:t>
    </dgm:pt>
    <dgm:pt modelId="{DF57D3ED-C28B-4A49-93E4-1C3F9869DEF6}" type="parTrans" cxnId="{F3F4A477-D156-4148-B50E-25EC7552148E}">
      <dgm:prSet/>
      <dgm:spPr/>
      <dgm:t>
        <a:bodyPr/>
        <a:lstStyle/>
        <a:p>
          <a:endParaRPr lang="en-US" sz="1600"/>
        </a:p>
      </dgm:t>
    </dgm:pt>
    <dgm:pt modelId="{1F46A2B3-0FB4-4301-8F39-667A136B86D7}" type="sibTrans" cxnId="{F3F4A477-D156-4148-B50E-25EC7552148E}">
      <dgm:prSet/>
      <dgm:spPr/>
      <dgm:t>
        <a:bodyPr/>
        <a:lstStyle/>
        <a:p>
          <a:endParaRPr lang="en-US" sz="1600"/>
        </a:p>
      </dgm:t>
    </dgm:pt>
    <dgm:pt modelId="{008ED163-88A0-4D37-AC95-D8EAB9FCE6B7}">
      <dgm:prSet phldrT="[Text]" custT="1"/>
      <dgm:spPr/>
      <dgm:t>
        <a:bodyPr/>
        <a:lstStyle/>
        <a:p>
          <a:endParaRPr lang="en-US" sz="2400" b="1" dirty="0" smtClean="0"/>
        </a:p>
        <a:p>
          <a:r>
            <a:rPr lang="en-US" sz="2400" b="1" dirty="0" smtClean="0">
              <a:solidFill>
                <a:schemeClr val="tx1"/>
              </a:solidFill>
            </a:rPr>
            <a:t>Medical </a:t>
          </a:r>
        </a:p>
        <a:p>
          <a:r>
            <a:rPr lang="en-US" sz="2400" b="1" dirty="0" smtClean="0">
              <a:solidFill>
                <a:schemeClr val="tx1"/>
              </a:solidFill>
            </a:rPr>
            <a:t>Services</a:t>
          </a:r>
        </a:p>
        <a:p>
          <a:r>
            <a:rPr lang="en-US" sz="1400" b="0" i="1" dirty="0" smtClean="0">
              <a:solidFill>
                <a:schemeClr val="tx1"/>
              </a:solidFill>
            </a:rPr>
            <a:t>Mental Health</a:t>
          </a:r>
        </a:p>
      </dgm:t>
    </dgm:pt>
    <dgm:pt modelId="{141E43A5-E69F-45F3-9D07-6BA622A03CFF}" type="parTrans" cxnId="{D0F179FC-34ED-467E-88A2-5FB136165362}">
      <dgm:prSet/>
      <dgm:spPr/>
      <dgm:t>
        <a:bodyPr/>
        <a:lstStyle/>
        <a:p>
          <a:endParaRPr lang="en-US" sz="1600"/>
        </a:p>
      </dgm:t>
    </dgm:pt>
    <dgm:pt modelId="{7E3EBC69-6CD2-48BE-8891-8EEE8F04C0BD}" type="sibTrans" cxnId="{D0F179FC-34ED-467E-88A2-5FB136165362}">
      <dgm:prSet/>
      <dgm:spPr/>
      <dgm:t>
        <a:bodyPr/>
        <a:lstStyle/>
        <a:p>
          <a:endParaRPr lang="en-US" sz="1600"/>
        </a:p>
      </dgm:t>
    </dgm:pt>
    <dgm:pt modelId="{151D3815-5ED6-4FC4-825F-A135335B0284}">
      <dgm:prSet phldrT="[Text]" custT="1"/>
      <dgm:spPr/>
      <dgm:t>
        <a:bodyPr/>
        <a:lstStyle/>
        <a:p>
          <a:r>
            <a:rPr lang="en-US" sz="1800" b="1" dirty="0" smtClean="0">
              <a:solidFill>
                <a:schemeClr val="tx1"/>
              </a:solidFill>
            </a:rPr>
            <a:t>Policy Advocacy</a:t>
          </a:r>
        </a:p>
        <a:p>
          <a:r>
            <a:rPr lang="en-US" sz="1600" b="0" i="1" dirty="0" smtClean="0">
              <a:solidFill>
                <a:schemeClr val="tx1"/>
              </a:solidFill>
            </a:rPr>
            <a:t>Community </a:t>
          </a:r>
          <a:r>
            <a:rPr lang="en-US" sz="1600" i="1" dirty="0" smtClean="0">
              <a:solidFill>
                <a:schemeClr val="tx1"/>
              </a:solidFill>
            </a:rPr>
            <a:t>Engagement</a:t>
          </a:r>
        </a:p>
        <a:p>
          <a:r>
            <a:rPr lang="en-US" sz="1600" i="1" dirty="0" smtClean="0">
              <a:solidFill>
                <a:schemeClr val="tx1"/>
              </a:solidFill>
            </a:rPr>
            <a:t>Community-based research Partnerships</a:t>
          </a:r>
        </a:p>
        <a:p>
          <a:endParaRPr lang="en-US" sz="1600" dirty="0" smtClean="0"/>
        </a:p>
        <a:p>
          <a:endParaRPr lang="en-US" sz="1600" dirty="0"/>
        </a:p>
      </dgm:t>
    </dgm:pt>
    <dgm:pt modelId="{C245C9DE-4727-475A-9436-19D61AE14DFE}" type="parTrans" cxnId="{34BA7ACF-953D-46F3-8453-98222FF83D11}">
      <dgm:prSet/>
      <dgm:spPr/>
      <dgm:t>
        <a:bodyPr/>
        <a:lstStyle/>
        <a:p>
          <a:endParaRPr lang="en-US" sz="1600"/>
        </a:p>
      </dgm:t>
    </dgm:pt>
    <dgm:pt modelId="{416C9BFF-9792-4AF7-A0CA-A8D1F5C3CABC}" type="sibTrans" cxnId="{34BA7ACF-953D-46F3-8453-98222FF83D11}">
      <dgm:prSet/>
      <dgm:spPr/>
      <dgm:t>
        <a:bodyPr/>
        <a:lstStyle/>
        <a:p>
          <a:endParaRPr lang="en-US" sz="1600"/>
        </a:p>
      </dgm:t>
    </dgm:pt>
    <dgm:pt modelId="{214DCC07-31C8-424F-B971-5F38CD92827D}" type="pres">
      <dgm:prSet presAssocID="{FF1E8FF6-2085-473C-B9D9-8CBD8984D2A3}" presName="compositeShape" presStyleCnt="0">
        <dgm:presLayoutVars>
          <dgm:chMax val="9"/>
          <dgm:dir/>
          <dgm:resizeHandles val="exact"/>
        </dgm:presLayoutVars>
      </dgm:prSet>
      <dgm:spPr/>
      <dgm:t>
        <a:bodyPr/>
        <a:lstStyle/>
        <a:p>
          <a:endParaRPr lang="en-US"/>
        </a:p>
      </dgm:t>
    </dgm:pt>
    <dgm:pt modelId="{A25C3AB6-5526-4463-8E6B-752946D49E7C}" type="pres">
      <dgm:prSet presAssocID="{FF1E8FF6-2085-473C-B9D9-8CBD8984D2A3}" presName="triangle1" presStyleLbl="node1" presStyleIdx="0" presStyleCnt="4" custLinFactNeighborX="-34" custLinFactNeighborY="-6154">
        <dgm:presLayoutVars>
          <dgm:bulletEnabled val="1"/>
        </dgm:presLayoutVars>
      </dgm:prSet>
      <dgm:spPr/>
      <dgm:t>
        <a:bodyPr/>
        <a:lstStyle/>
        <a:p>
          <a:endParaRPr lang="en-US"/>
        </a:p>
      </dgm:t>
    </dgm:pt>
    <dgm:pt modelId="{ACD631D4-FAE6-44D7-8B82-B9478E4CD236}" type="pres">
      <dgm:prSet presAssocID="{FF1E8FF6-2085-473C-B9D9-8CBD8984D2A3}" presName="triangle2" presStyleLbl="node1" presStyleIdx="1" presStyleCnt="4">
        <dgm:presLayoutVars>
          <dgm:bulletEnabled val="1"/>
        </dgm:presLayoutVars>
      </dgm:prSet>
      <dgm:spPr/>
      <dgm:t>
        <a:bodyPr/>
        <a:lstStyle/>
        <a:p>
          <a:endParaRPr lang="en-US"/>
        </a:p>
      </dgm:t>
    </dgm:pt>
    <dgm:pt modelId="{E025AE8B-EBA1-4D6A-AC3C-1B983200253B}" type="pres">
      <dgm:prSet presAssocID="{FF1E8FF6-2085-473C-B9D9-8CBD8984D2A3}" presName="triangle3" presStyleLbl="node1" presStyleIdx="2" presStyleCnt="4">
        <dgm:presLayoutVars>
          <dgm:bulletEnabled val="1"/>
        </dgm:presLayoutVars>
      </dgm:prSet>
      <dgm:spPr/>
      <dgm:t>
        <a:bodyPr/>
        <a:lstStyle/>
        <a:p>
          <a:endParaRPr lang="en-US"/>
        </a:p>
      </dgm:t>
    </dgm:pt>
    <dgm:pt modelId="{EBD39ACD-2A0A-451D-923F-9A77632E0BA1}" type="pres">
      <dgm:prSet presAssocID="{FF1E8FF6-2085-473C-B9D9-8CBD8984D2A3}" presName="triangle4" presStyleLbl="node1" presStyleIdx="3" presStyleCnt="4">
        <dgm:presLayoutVars>
          <dgm:bulletEnabled val="1"/>
        </dgm:presLayoutVars>
      </dgm:prSet>
      <dgm:spPr/>
      <dgm:t>
        <a:bodyPr/>
        <a:lstStyle/>
        <a:p>
          <a:endParaRPr lang="en-US"/>
        </a:p>
      </dgm:t>
    </dgm:pt>
  </dgm:ptLst>
  <dgm:cxnLst>
    <dgm:cxn modelId="{D0F179FC-34ED-467E-88A2-5FB136165362}" srcId="{FF1E8FF6-2085-473C-B9D9-8CBD8984D2A3}" destId="{008ED163-88A0-4D37-AC95-D8EAB9FCE6B7}" srcOrd="2" destOrd="0" parTransId="{141E43A5-E69F-45F3-9D07-6BA622A03CFF}" sibTransId="{7E3EBC69-6CD2-48BE-8891-8EEE8F04C0BD}"/>
    <dgm:cxn modelId="{23CBFE19-35EE-44C8-B1F6-1C6866FB0888}" type="presOf" srcId="{151D3815-5ED6-4FC4-825F-A135335B0284}" destId="{EBD39ACD-2A0A-451D-923F-9A77632E0BA1}" srcOrd="0" destOrd="0" presId="urn:microsoft.com/office/officeart/2005/8/layout/pyramid4"/>
    <dgm:cxn modelId="{34BA7ACF-953D-46F3-8453-98222FF83D11}" srcId="{FF1E8FF6-2085-473C-B9D9-8CBD8984D2A3}" destId="{151D3815-5ED6-4FC4-825F-A135335B0284}" srcOrd="3" destOrd="0" parTransId="{C245C9DE-4727-475A-9436-19D61AE14DFE}" sibTransId="{416C9BFF-9792-4AF7-A0CA-A8D1F5C3CABC}"/>
    <dgm:cxn modelId="{547FD5E0-F61B-4539-9992-10B103017A10}" srcId="{FF1E8FF6-2085-473C-B9D9-8CBD8984D2A3}" destId="{192B3093-467D-49BD-A06E-1E8F69F3DEE0}" srcOrd="0" destOrd="0" parTransId="{0DEB9C3C-BB23-4BBC-8932-70CE7831763A}" sibTransId="{E87E013F-5B63-465E-9DDF-9245E59D0780}"/>
    <dgm:cxn modelId="{0A252D7F-B62F-4ABF-9F70-9AD8505AC723}" type="presOf" srcId="{192B3093-467D-49BD-A06E-1E8F69F3DEE0}" destId="{A25C3AB6-5526-4463-8E6B-752946D49E7C}" srcOrd="0" destOrd="0" presId="urn:microsoft.com/office/officeart/2005/8/layout/pyramid4"/>
    <dgm:cxn modelId="{6F007B40-860D-4A44-844F-8975FDB602BD}" type="presOf" srcId="{E6F33F65-A94A-4A0F-8C38-18ECC4625532}" destId="{ACD631D4-FAE6-44D7-8B82-B9478E4CD236}" srcOrd="0" destOrd="0" presId="urn:microsoft.com/office/officeart/2005/8/layout/pyramid4"/>
    <dgm:cxn modelId="{F3F4A477-D156-4148-B50E-25EC7552148E}" srcId="{FF1E8FF6-2085-473C-B9D9-8CBD8984D2A3}" destId="{E6F33F65-A94A-4A0F-8C38-18ECC4625532}" srcOrd="1" destOrd="0" parTransId="{DF57D3ED-C28B-4A49-93E4-1C3F9869DEF6}" sibTransId="{1F46A2B3-0FB4-4301-8F39-667A136B86D7}"/>
    <dgm:cxn modelId="{649F3228-400A-4CB9-A2D9-F3AE4A70AA7C}" type="presOf" srcId="{008ED163-88A0-4D37-AC95-D8EAB9FCE6B7}" destId="{E025AE8B-EBA1-4D6A-AC3C-1B983200253B}" srcOrd="0" destOrd="0" presId="urn:microsoft.com/office/officeart/2005/8/layout/pyramid4"/>
    <dgm:cxn modelId="{21873BE8-AAF4-4E2A-9461-FEE1F94021BA}" type="presOf" srcId="{FF1E8FF6-2085-473C-B9D9-8CBD8984D2A3}" destId="{214DCC07-31C8-424F-B971-5F38CD92827D}" srcOrd="0" destOrd="0" presId="urn:microsoft.com/office/officeart/2005/8/layout/pyramid4"/>
    <dgm:cxn modelId="{B028C8B0-3BBB-485B-BBE7-97EAD92851D1}" type="presParOf" srcId="{214DCC07-31C8-424F-B971-5F38CD92827D}" destId="{A25C3AB6-5526-4463-8E6B-752946D49E7C}" srcOrd="0" destOrd="0" presId="urn:microsoft.com/office/officeart/2005/8/layout/pyramid4"/>
    <dgm:cxn modelId="{30CF35B3-6695-4D4A-B266-9EDD004CFEAA}" type="presParOf" srcId="{214DCC07-31C8-424F-B971-5F38CD92827D}" destId="{ACD631D4-FAE6-44D7-8B82-B9478E4CD236}" srcOrd="1" destOrd="0" presId="urn:microsoft.com/office/officeart/2005/8/layout/pyramid4"/>
    <dgm:cxn modelId="{7C9A22A7-9CFE-4BDB-A9E0-571A4D4A8098}" type="presParOf" srcId="{214DCC07-31C8-424F-B971-5F38CD92827D}" destId="{E025AE8B-EBA1-4D6A-AC3C-1B983200253B}" srcOrd="2" destOrd="0" presId="urn:microsoft.com/office/officeart/2005/8/layout/pyramid4"/>
    <dgm:cxn modelId="{D825E4DB-B1C7-4B3B-A894-60AC25820ABE}" type="presParOf" srcId="{214DCC07-31C8-424F-B971-5F38CD92827D}" destId="{EBD39ACD-2A0A-451D-923F-9A77632E0BA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EAB1A-A8CF-4897-9914-912E997A733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CF779A1-72ED-41C8-87D3-75B129A91869}">
      <dgm:prSet phldrT="[Text]"/>
      <dgm:spPr/>
      <dgm:t>
        <a:bodyPr/>
        <a:lstStyle/>
        <a:p>
          <a:r>
            <a:rPr lang="en-US" dirty="0" smtClean="0"/>
            <a:t>34 Medical Providers</a:t>
          </a:r>
          <a:endParaRPr lang="en-US" dirty="0"/>
        </a:p>
      </dgm:t>
    </dgm:pt>
    <dgm:pt modelId="{9AA80072-8D06-479C-BABA-BA8C2BB7430C}" type="parTrans" cxnId="{393A479D-64A7-405B-A3FD-5DEB77AAA55A}">
      <dgm:prSet/>
      <dgm:spPr/>
      <dgm:t>
        <a:bodyPr/>
        <a:lstStyle/>
        <a:p>
          <a:endParaRPr lang="en-US"/>
        </a:p>
      </dgm:t>
    </dgm:pt>
    <dgm:pt modelId="{F1FB76DB-D43F-40CF-9287-5D1B75591403}" type="sibTrans" cxnId="{393A479D-64A7-405B-A3FD-5DEB77AAA55A}">
      <dgm:prSet/>
      <dgm:spPr/>
      <dgm:t>
        <a:bodyPr/>
        <a:lstStyle/>
        <a:p>
          <a:endParaRPr lang="en-US" dirty="0"/>
        </a:p>
      </dgm:t>
    </dgm:pt>
    <dgm:pt modelId="{299C2D10-0670-415A-BFF6-310E30ACAB05}">
      <dgm:prSet phldrT="[Text]"/>
      <dgm:spPr/>
      <dgm:t>
        <a:bodyPr/>
        <a:lstStyle/>
        <a:p>
          <a:r>
            <a:rPr lang="en-US" dirty="0" smtClean="0"/>
            <a:t>39 Clinic Staff</a:t>
          </a:r>
          <a:endParaRPr lang="en-US" dirty="0"/>
        </a:p>
      </dgm:t>
    </dgm:pt>
    <dgm:pt modelId="{939088C8-D219-4FF9-916E-E94B44EC391E}" type="parTrans" cxnId="{5A3DF5BF-BC4E-4D0F-BEB5-087CB6EF72E7}">
      <dgm:prSet/>
      <dgm:spPr/>
      <dgm:t>
        <a:bodyPr/>
        <a:lstStyle/>
        <a:p>
          <a:endParaRPr lang="en-US"/>
        </a:p>
      </dgm:t>
    </dgm:pt>
    <dgm:pt modelId="{D5264054-8B22-431A-BCD4-EA2B0A8FDD51}" type="sibTrans" cxnId="{5A3DF5BF-BC4E-4D0F-BEB5-087CB6EF72E7}">
      <dgm:prSet/>
      <dgm:spPr/>
      <dgm:t>
        <a:bodyPr/>
        <a:lstStyle/>
        <a:p>
          <a:endParaRPr lang="en-US" dirty="0"/>
        </a:p>
      </dgm:t>
    </dgm:pt>
    <dgm:pt modelId="{190849E5-DC88-49B6-B387-48524DC440B8}">
      <dgm:prSet phldrT="[Text]"/>
      <dgm:spPr/>
      <dgm:t>
        <a:bodyPr/>
        <a:lstStyle/>
        <a:p>
          <a:r>
            <a:rPr lang="en-US" dirty="0" smtClean="0"/>
            <a:t>7 Dental Staff</a:t>
          </a:r>
          <a:endParaRPr lang="en-US" dirty="0"/>
        </a:p>
      </dgm:t>
    </dgm:pt>
    <dgm:pt modelId="{0D305A18-C14E-45DD-80F8-44AA9BFE02D1}" type="parTrans" cxnId="{51CC220C-760C-4981-9175-CEB9ABE2659A}">
      <dgm:prSet/>
      <dgm:spPr/>
      <dgm:t>
        <a:bodyPr/>
        <a:lstStyle/>
        <a:p>
          <a:endParaRPr lang="en-US"/>
        </a:p>
      </dgm:t>
    </dgm:pt>
    <dgm:pt modelId="{062C8B0B-0FB1-492C-85F0-AAB9D9D665A8}" type="sibTrans" cxnId="{51CC220C-760C-4981-9175-CEB9ABE2659A}">
      <dgm:prSet/>
      <dgm:spPr/>
      <dgm:t>
        <a:bodyPr/>
        <a:lstStyle/>
        <a:p>
          <a:endParaRPr lang="en-US" dirty="0"/>
        </a:p>
      </dgm:t>
    </dgm:pt>
    <dgm:pt modelId="{B9ED35E8-A884-4180-8C35-413CB77E7AB9}">
      <dgm:prSet phldrT="[Text]"/>
      <dgm:spPr/>
      <dgm:t>
        <a:bodyPr/>
        <a:lstStyle/>
        <a:p>
          <a:r>
            <a:rPr lang="en-US" dirty="0" smtClean="0"/>
            <a:t>2,100 Patients</a:t>
          </a:r>
          <a:endParaRPr lang="en-US" dirty="0"/>
        </a:p>
      </dgm:t>
    </dgm:pt>
    <dgm:pt modelId="{E19313E3-F0CE-414C-B00B-9FD5CE2D10D4}" type="sibTrans" cxnId="{EBE843CF-F2F7-4AD0-B6EC-81AE22074DB2}">
      <dgm:prSet/>
      <dgm:spPr/>
      <dgm:t>
        <a:bodyPr/>
        <a:lstStyle/>
        <a:p>
          <a:endParaRPr lang="en-US" dirty="0"/>
        </a:p>
      </dgm:t>
    </dgm:pt>
    <dgm:pt modelId="{C1A51269-8816-4DAA-AF73-810AD3131D21}" type="parTrans" cxnId="{EBE843CF-F2F7-4AD0-B6EC-81AE22074DB2}">
      <dgm:prSet/>
      <dgm:spPr/>
      <dgm:t>
        <a:bodyPr/>
        <a:lstStyle/>
        <a:p>
          <a:endParaRPr lang="en-US"/>
        </a:p>
      </dgm:t>
    </dgm:pt>
    <dgm:pt modelId="{D7044BC4-BF26-4309-9FBC-7D34B13F07B9}">
      <dgm:prSet phldrT="[Text]"/>
      <dgm:spPr/>
      <dgm:t>
        <a:bodyPr/>
        <a:lstStyle/>
        <a:p>
          <a:r>
            <a:rPr lang="en-US" dirty="0" smtClean="0"/>
            <a:t>12 Research Staff</a:t>
          </a:r>
          <a:endParaRPr lang="en-US" dirty="0"/>
        </a:p>
      </dgm:t>
    </dgm:pt>
    <dgm:pt modelId="{C831A198-3AB2-47DE-A6F2-1C7C8E0FA419}" type="sibTrans" cxnId="{CA96FA0E-D75D-466C-842F-9DC912DD126F}">
      <dgm:prSet/>
      <dgm:spPr/>
      <dgm:t>
        <a:bodyPr/>
        <a:lstStyle/>
        <a:p>
          <a:endParaRPr lang="en-US" dirty="0"/>
        </a:p>
      </dgm:t>
    </dgm:pt>
    <dgm:pt modelId="{90213B75-724E-4B4F-A20D-9AF08EA4CC2B}" type="parTrans" cxnId="{CA96FA0E-D75D-466C-842F-9DC912DD126F}">
      <dgm:prSet/>
      <dgm:spPr/>
      <dgm:t>
        <a:bodyPr/>
        <a:lstStyle/>
        <a:p>
          <a:endParaRPr lang="en-US"/>
        </a:p>
      </dgm:t>
    </dgm:pt>
    <dgm:pt modelId="{1959129A-259F-4873-A4E8-A127B69F09B5}" type="pres">
      <dgm:prSet presAssocID="{FCAEAB1A-A8CF-4897-9914-912E997A7337}" presName="cycle" presStyleCnt="0">
        <dgm:presLayoutVars>
          <dgm:dir/>
          <dgm:resizeHandles val="exact"/>
        </dgm:presLayoutVars>
      </dgm:prSet>
      <dgm:spPr/>
      <dgm:t>
        <a:bodyPr/>
        <a:lstStyle/>
        <a:p>
          <a:endParaRPr lang="en-US"/>
        </a:p>
      </dgm:t>
    </dgm:pt>
    <dgm:pt modelId="{CB8B3E87-275A-442E-9377-885CC7A8AF12}" type="pres">
      <dgm:prSet presAssocID="{B9ED35E8-A884-4180-8C35-413CB77E7AB9}" presName="node" presStyleLbl="node1" presStyleIdx="0" presStyleCnt="5" custScaleX="112038" custScaleY="129679">
        <dgm:presLayoutVars>
          <dgm:bulletEnabled val="1"/>
        </dgm:presLayoutVars>
      </dgm:prSet>
      <dgm:spPr/>
      <dgm:t>
        <a:bodyPr/>
        <a:lstStyle/>
        <a:p>
          <a:endParaRPr lang="en-US"/>
        </a:p>
      </dgm:t>
    </dgm:pt>
    <dgm:pt modelId="{2AC558DC-A369-4ABF-8EC6-30D2D50284CC}" type="pres">
      <dgm:prSet presAssocID="{B9ED35E8-A884-4180-8C35-413CB77E7AB9}" presName="spNode" presStyleCnt="0"/>
      <dgm:spPr/>
      <dgm:t>
        <a:bodyPr/>
        <a:lstStyle/>
        <a:p>
          <a:endParaRPr lang="en-US"/>
        </a:p>
      </dgm:t>
    </dgm:pt>
    <dgm:pt modelId="{70E71976-FC35-45C4-9EE6-79C474C3E9DF}" type="pres">
      <dgm:prSet presAssocID="{E19313E3-F0CE-414C-B00B-9FD5CE2D10D4}" presName="sibTrans" presStyleLbl="sibTrans1D1" presStyleIdx="0" presStyleCnt="5"/>
      <dgm:spPr/>
      <dgm:t>
        <a:bodyPr/>
        <a:lstStyle/>
        <a:p>
          <a:endParaRPr lang="en-US"/>
        </a:p>
      </dgm:t>
    </dgm:pt>
    <dgm:pt modelId="{C1245C58-05B1-4FD1-AAB5-D740B00CD7BA}" type="pres">
      <dgm:prSet presAssocID="{CCF779A1-72ED-41C8-87D3-75B129A91869}" presName="node" presStyleLbl="node1" presStyleIdx="1" presStyleCnt="5" custScaleX="112038" custScaleY="129679">
        <dgm:presLayoutVars>
          <dgm:bulletEnabled val="1"/>
        </dgm:presLayoutVars>
      </dgm:prSet>
      <dgm:spPr/>
      <dgm:t>
        <a:bodyPr/>
        <a:lstStyle/>
        <a:p>
          <a:endParaRPr lang="en-US"/>
        </a:p>
      </dgm:t>
    </dgm:pt>
    <dgm:pt modelId="{51FB6D3A-5001-490E-9425-38392F17AACB}" type="pres">
      <dgm:prSet presAssocID="{CCF779A1-72ED-41C8-87D3-75B129A91869}" presName="spNode" presStyleCnt="0"/>
      <dgm:spPr/>
      <dgm:t>
        <a:bodyPr/>
        <a:lstStyle/>
        <a:p>
          <a:endParaRPr lang="en-US"/>
        </a:p>
      </dgm:t>
    </dgm:pt>
    <dgm:pt modelId="{C25AE242-C058-4138-96CC-80B260DB3444}" type="pres">
      <dgm:prSet presAssocID="{F1FB76DB-D43F-40CF-9287-5D1B75591403}" presName="sibTrans" presStyleLbl="sibTrans1D1" presStyleIdx="1" presStyleCnt="5"/>
      <dgm:spPr/>
      <dgm:t>
        <a:bodyPr/>
        <a:lstStyle/>
        <a:p>
          <a:endParaRPr lang="en-US"/>
        </a:p>
      </dgm:t>
    </dgm:pt>
    <dgm:pt modelId="{349E48C3-62E9-4E93-8DA4-C98F12764FE0}" type="pres">
      <dgm:prSet presAssocID="{299C2D10-0670-415A-BFF6-310E30ACAB05}" presName="node" presStyleLbl="node1" presStyleIdx="2" presStyleCnt="5" custScaleX="112038" custScaleY="129679">
        <dgm:presLayoutVars>
          <dgm:bulletEnabled val="1"/>
        </dgm:presLayoutVars>
      </dgm:prSet>
      <dgm:spPr/>
      <dgm:t>
        <a:bodyPr/>
        <a:lstStyle/>
        <a:p>
          <a:endParaRPr lang="en-US"/>
        </a:p>
      </dgm:t>
    </dgm:pt>
    <dgm:pt modelId="{82E63A14-7C75-4E84-9788-4DF7B990D829}" type="pres">
      <dgm:prSet presAssocID="{299C2D10-0670-415A-BFF6-310E30ACAB05}" presName="spNode" presStyleCnt="0"/>
      <dgm:spPr/>
      <dgm:t>
        <a:bodyPr/>
        <a:lstStyle/>
        <a:p>
          <a:endParaRPr lang="en-US"/>
        </a:p>
      </dgm:t>
    </dgm:pt>
    <dgm:pt modelId="{F9686C1D-2CF6-409C-AA3B-6C4EA303C55D}" type="pres">
      <dgm:prSet presAssocID="{D5264054-8B22-431A-BCD4-EA2B0A8FDD51}" presName="sibTrans" presStyleLbl="sibTrans1D1" presStyleIdx="2" presStyleCnt="5"/>
      <dgm:spPr/>
      <dgm:t>
        <a:bodyPr/>
        <a:lstStyle/>
        <a:p>
          <a:endParaRPr lang="en-US"/>
        </a:p>
      </dgm:t>
    </dgm:pt>
    <dgm:pt modelId="{4213F603-3E2E-49C9-922E-8BD7AACE3BE0}" type="pres">
      <dgm:prSet presAssocID="{190849E5-DC88-49B6-B387-48524DC440B8}" presName="node" presStyleLbl="node1" presStyleIdx="3" presStyleCnt="5" custScaleX="112038" custScaleY="129679">
        <dgm:presLayoutVars>
          <dgm:bulletEnabled val="1"/>
        </dgm:presLayoutVars>
      </dgm:prSet>
      <dgm:spPr/>
      <dgm:t>
        <a:bodyPr/>
        <a:lstStyle/>
        <a:p>
          <a:endParaRPr lang="en-US"/>
        </a:p>
      </dgm:t>
    </dgm:pt>
    <dgm:pt modelId="{E020E043-7F2E-476E-AFB2-0579D0836F86}" type="pres">
      <dgm:prSet presAssocID="{190849E5-DC88-49B6-B387-48524DC440B8}" presName="spNode" presStyleCnt="0"/>
      <dgm:spPr/>
      <dgm:t>
        <a:bodyPr/>
        <a:lstStyle/>
        <a:p>
          <a:endParaRPr lang="en-US"/>
        </a:p>
      </dgm:t>
    </dgm:pt>
    <dgm:pt modelId="{94192DE7-0BD0-4856-94A4-E1DC319F313A}" type="pres">
      <dgm:prSet presAssocID="{062C8B0B-0FB1-492C-85F0-AAB9D9D665A8}" presName="sibTrans" presStyleLbl="sibTrans1D1" presStyleIdx="3" presStyleCnt="5"/>
      <dgm:spPr/>
      <dgm:t>
        <a:bodyPr/>
        <a:lstStyle/>
        <a:p>
          <a:endParaRPr lang="en-US"/>
        </a:p>
      </dgm:t>
    </dgm:pt>
    <dgm:pt modelId="{08911216-411E-4F5E-AADF-47231DDB0021}" type="pres">
      <dgm:prSet presAssocID="{D7044BC4-BF26-4309-9FBC-7D34B13F07B9}" presName="node" presStyleLbl="node1" presStyleIdx="4" presStyleCnt="5" custScaleX="112038" custScaleY="129679">
        <dgm:presLayoutVars>
          <dgm:bulletEnabled val="1"/>
        </dgm:presLayoutVars>
      </dgm:prSet>
      <dgm:spPr/>
      <dgm:t>
        <a:bodyPr/>
        <a:lstStyle/>
        <a:p>
          <a:endParaRPr lang="en-US"/>
        </a:p>
      </dgm:t>
    </dgm:pt>
    <dgm:pt modelId="{524E8388-1938-4E96-9B8D-90B6043F4A3D}" type="pres">
      <dgm:prSet presAssocID="{D7044BC4-BF26-4309-9FBC-7D34B13F07B9}" presName="spNode" presStyleCnt="0"/>
      <dgm:spPr/>
      <dgm:t>
        <a:bodyPr/>
        <a:lstStyle/>
        <a:p>
          <a:endParaRPr lang="en-US"/>
        </a:p>
      </dgm:t>
    </dgm:pt>
    <dgm:pt modelId="{375EB29A-E1F2-46D2-B0CA-C50AB9E6754B}" type="pres">
      <dgm:prSet presAssocID="{C831A198-3AB2-47DE-A6F2-1C7C8E0FA419}" presName="sibTrans" presStyleLbl="sibTrans1D1" presStyleIdx="4" presStyleCnt="5"/>
      <dgm:spPr/>
      <dgm:t>
        <a:bodyPr/>
        <a:lstStyle/>
        <a:p>
          <a:endParaRPr lang="en-US"/>
        </a:p>
      </dgm:t>
    </dgm:pt>
  </dgm:ptLst>
  <dgm:cxnLst>
    <dgm:cxn modelId="{CA96FA0E-D75D-466C-842F-9DC912DD126F}" srcId="{FCAEAB1A-A8CF-4897-9914-912E997A7337}" destId="{D7044BC4-BF26-4309-9FBC-7D34B13F07B9}" srcOrd="4" destOrd="0" parTransId="{90213B75-724E-4B4F-A20D-9AF08EA4CC2B}" sibTransId="{C831A198-3AB2-47DE-A6F2-1C7C8E0FA419}"/>
    <dgm:cxn modelId="{A2DCCC0A-F378-48C5-8018-D56EA20765CB}" type="presOf" srcId="{FCAEAB1A-A8CF-4897-9914-912E997A7337}" destId="{1959129A-259F-4873-A4E8-A127B69F09B5}" srcOrd="0" destOrd="0" presId="urn:microsoft.com/office/officeart/2005/8/layout/cycle6"/>
    <dgm:cxn modelId="{393A479D-64A7-405B-A3FD-5DEB77AAA55A}" srcId="{FCAEAB1A-A8CF-4897-9914-912E997A7337}" destId="{CCF779A1-72ED-41C8-87D3-75B129A91869}" srcOrd="1" destOrd="0" parTransId="{9AA80072-8D06-479C-BABA-BA8C2BB7430C}" sibTransId="{F1FB76DB-D43F-40CF-9287-5D1B75591403}"/>
    <dgm:cxn modelId="{89DD20CC-C7E3-4B94-AE09-9A65217C60F8}" type="presOf" srcId="{E19313E3-F0CE-414C-B00B-9FD5CE2D10D4}" destId="{70E71976-FC35-45C4-9EE6-79C474C3E9DF}" srcOrd="0" destOrd="0" presId="urn:microsoft.com/office/officeart/2005/8/layout/cycle6"/>
    <dgm:cxn modelId="{02AB6FD6-B050-4801-A946-D06F6890942E}" type="presOf" srcId="{D5264054-8B22-431A-BCD4-EA2B0A8FDD51}" destId="{F9686C1D-2CF6-409C-AA3B-6C4EA303C55D}" srcOrd="0" destOrd="0" presId="urn:microsoft.com/office/officeart/2005/8/layout/cycle6"/>
    <dgm:cxn modelId="{A0A2D0D2-0397-41A1-9DC7-1BF21C7E4E0C}" type="presOf" srcId="{B9ED35E8-A884-4180-8C35-413CB77E7AB9}" destId="{CB8B3E87-275A-442E-9377-885CC7A8AF12}" srcOrd="0" destOrd="0" presId="urn:microsoft.com/office/officeart/2005/8/layout/cycle6"/>
    <dgm:cxn modelId="{EBE843CF-F2F7-4AD0-B6EC-81AE22074DB2}" srcId="{FCAEAB1A-A8CF-4897-9914-912E997A7337}" destId="{B9ED35E8-A884-4180-8C35-413CB77E7AB9}" srcOrd="0" destOrd="0" parTransId="{C1A51269-8816-4DAA-AF73-810AD3131D21}" sibTransId="{E19313E3-F0CE-414C-B00B-9FD5CE2D10D4}"/>
    <dgm:cxn modelId="{4A1E612D-9162-48FD-A29E-59241CFDFADC}" type="presOf" srcId="{F1FB76DB-D43F-40CF-9287-5D1B75591403}" destId="{C25AE242-C058-4138-96CC-80B260DB3444}" srcOrd="0" destOrd="0" presId="urn:microsoft.com/office/officeart/2005/8/layout/cycle6"/>
    <dgm:cxn modelId="{6166DCBC-C534-4C1F-A079-BA6026DCA7F5}" type="presOf" srcId="{190849E5-DC88-49B6-B387-48524DC440B8}" destId="{4213F603-3E2E-49C9-922E-8BD7AACE3BE0}" srcOrd="0" destOrd="0" presId="urn:microsoft.com/office/officeart/2005/8/layout/cycle6"/>
    <dgm:cxn modelId="{A9F41B44-8C04-48A8-9B8D-29BC17BA401E}" type="presOf" srcId="{C831A198-3AB2-47DE-A6F2-1C7C8E0FA419}" destId="{375EB29A-E1F2-46D2-B0CA-C50AB9E6754B}" srcOrd="0" destOrd="0" presId="urn:microsoft.com/office/officeart/2005/8/layout/cycle6"/>
    <dgm:cxn modelId="{51CC220C-760C-4981-9175-CEB9ABE2659A}" srcId="{FCAEAB1A-A8CF-4897-9914-912E997A7337}" destId="{190849E5-DC88-49B6-B387-48524DC440B8}" srcOrd="3" destOrd="0" parTransId="{0D305A18-C14E-45DD-80F8-44AA9BFE02D1}" sibTransId="{062C8B0B-0FB1-492C-85F0-AAB9D9D665A8}"/>
    <dgm:cxn modelId="{06D60DEF-A98B-47B6-84C6-4CC268E66B55}" type="presOf" srcId="{CCF779A1-72ED-41C8-87D3-75B129A91869}" destId="{C1245C58-05B1-4FD1-AAB5-D740B00CD7BA}" srcOrd="0" destOrd="0" presId="urn:microsoft.com/office/officeart/2005/8/layout/cycle6"/>
    <dgm:cxn modelId="{42F12BA2-BE48-4A18-ABC0-64F0B3D6D326}" type="presOf" srcId="{299C2D10-0670-415A-BFF6-310E30ACAB05}" destId="{349E48C3-62E9-4E93-8DA4-C98F12764FE0}" srcOrd="0" destOrd="0" presId="urn:microsoft.com/office/officeart/2005/8/layout/cycle6"/>
    <dgm:cxn modelId="{C7FB6FA2-859B-43FE-9BE8-B93A65155F6A}" type="presOf" srcId="{D7044BC4-BF26-4309-9FBC-7D34B13F07B9}" destId="{08911216-411E-4F5E-AADF-47231DDB0021}" srcOrd="0" destOrd="0" presId="urn:microsoft.com/office/officeart/2005/8/layout/cycle6"/>
    <dgm:cxn modelId="{2443DA43-FCAE-4182-8237-F4821DB66B27}" type="presOf" srcId="{062C8B0B-0FB1-492C-85F0-AAB9D9D665A8}" destId="{94192DE7-0BD0-4856-94A4-E1DC319F313A}" srcOrd="0" destOrd="0" presId="urn:microsoft.com/office/officeart/2005/8/layout/cycle6"/>
    <dgm:cxn modelId="{5A3DF5BF-BC4E-4D0F-BEB5-087CB6EF72E7}" srcId="{FCAEAB1A-A8CF-4897-9914-912E997A7337}" destId="{299C2D10-0670-415A-BFF6-310E30ACAB05}" srcOrd="2" destOrd="0" parTransId="{939088C8-D219-4FF9-916E-E94B44EC391E}" sibTransId="{D5264054-8B22-431A-BCD4-EA2B0A8FDD51}"/>
    <dgm:cxn modelId="{CF92CA22-E8B7-42F2-9C72-9CAC5EB6FC4E}" type="presParOf" srcId="{1959129A-259F-4873-A4E8-A127B69F09B5}" destId="{CB8B3E87-275A-442E-9377-885CC7A8AF12}" srcOrd="0" destOrd="0" presId="urn:microsoft.com/office/officeart/2005/8/layout/cycle6"/>
    <dgm:cxn modelId="{AA9139C9-CA17-480D-8F23-6C3CFCF79779}" type="presParOf" srcId="{1959129A-259F-4873-A4E8-A127B69F09B5}" destId="{2AC558DC-A369-4ABF-8EC6-30D2D50284CC}" srcOrd="1" destOrd="0" presId="urn:microsoft.com/office/officeart/2005/8/layout/cycle6"/>
    <dgm:cxn modelId="{A1CC838C-D2D9-4CC1-8436-C2ED060F92B6}" type="presParOf" srcId="{1959129A-259F-4873-A4E8-A127B69F09B5}" destId="{70E71976-FC35-45C4-9EE6-79C474C3E9DF}" srcOrd="2" destOrd="0" presId="urn:microsoft.com/office/officeart/2005/8/layout/cycle6"/>
    <dgm:cxn modelId="{8B033FC9-D915-47D6-99CE-3A01AF057FA9}" type="presParOf" srcId="{1959129A-259F-4873-A4E8-A127B69F09B5}" destId="{C1245C58-05B1-4FD1-AAB5-D740B00CD7BA}" srcOrd="3" destOrd="0" presId="urn:microsoft.com/office/officeart/2005/8/layout/cycle6"/>
    <dgm:cxn modelId="{B3169AB3-7DB8-4765-82AD-B5C6625C3BCA}" type="presParOf" srcId="{1959129A-259F-4873-A4E8-A127B69F09B5}" destId="{51FB6D3A-5001-490E-9425-38392F17AACB}" srcOrd="4" destOrd="0" presId="urn:microsoft.com/office/officeart/2005/8/layout/cycle6"/>
    <dgm:cxn modelId="{D1EF05FB-2D93-45D4-B7BF-30BADCE906DF}" type="presParOf" srcId="{1959129A-259F-4873-A4E8-A127B69F09B5}" destId="{C25AE242-C058-4138-96CC-80B260DB3444}" srcOrd="5" destOrd="0" presId="urn:microsoft.com/office/officeart/2005/8/layout/cycle6"/>
    <dgm:cxn modelId="{06F3A266-5D60-49E4-B9B2-F2DAFB0FD267}" type="presParOf" srcId="{1959129A-259F-4873-A4E8-A127B69F09B5}" destId="{349E48C3-62E9-4E93-8DA4-C98F12764FE0}" srcOrd="6" destOrd="0" presId="urn:microsoft.com/office/officeart/2005/8/layout/cycle6"/>
    <dgm:cxn modelId="{644E2773-01ED-478F-BFC8-2F0144DE5079}" type="presParOf" srcId="{1959129A-259F-4873-A4E8-A127B69F09B5}" destId="{82E63A14-7C75-4E84-9788-4DF7B990D829}" srcOrd="7" destOrd="0" presId="urn:microsoft.com/office/officeart/2005/8/layout/cycle6"/>
    <dgm:cxn modelId="{9E7418FA-1AB9-4F5E-9018-C21D9F8D8AD9}" type="presParOf" srcId="{1959129A-259F-4873-A4E8-A127B69F09B5}" destId="{F9686C1D-2CF6-409C-AA3B-6C4EA303C55D}" srcOrd="8" destOrd="0" presId="urn:microsoft.com/office/officeart/2005/8/layout/cycle6"/>
    <dgm:cxn modelId="{9FD1F8F4-4CEB-4EED-B98A-28A36458556B}" type="presParOf" srcId="{1959129A-259F-4873-A4E8-A127B69F09B5}" destId="{4213F603-3E2E-49C9-922E-8BD7AACE3BE0}" srcOrd="9" destOrd="0" presId="urn:microsoft.com/office/officeart/2005/8/layout/cycle6"/>
    <dgm:cxn modelId="{F7ED4DDF-244F-4110-9E2A-D4039D5510B9}" type="presParOf" srcId="{1959129A-259F-4873-A4E8-A127B69F09B5}" destId="{E020E043-7F2E-476E-AFB2-0579D0836F86}" srcOrd="10" destOrd="0" presId="urn:microsoft.com/office/officeart/2005/8/layout/cycle6"/>
    <dgm:cxn modelId="{7FB58F6B-DC41-46EF-BE6A-372A828E6E25}" type="presParOf" srcId="{1959129A-259F-4873-A4E8-A127B69F09B5}" destId="{94192DE7-0BD0-4856-94A4-E1DC319F313A}" srcOrd="11" destOrd="0" presId="urn:microsoft.com/office/officeart/2005/8/layout/cycle6"/>
    <dgm:cxn modelId="{B0F7227B-E0EA-42AF-9856-F6EEC73998FF}" type="presParOf" srcId="{1959129A-259F-4873-A4E8-A127B69F09B5}" destId="{08911216-411E-4F5E-AADF-47231DDB0021}" srcOrd="12" destOrd="0" presId="urn:microsoft.com/office/officeart/2005/8/layout/cycle6"/>
    <dgm:cxn modelId="{9D98A88D-FF3D-4B53-987E-B9665A943B5F}" type="presParOf" srcId="{1959129A-259F-4873-A4E8-A127B69F09B5}" destId="{524E8388-1938-4E96-9B8D-90B6043F4A3D}" srcOrd="13" destOrd="0" presId="urn:microsoft.com/office/officeart/2005/8/layout/cycle6"/>
    <dgm:cxn modelId="{AE6F70A4-9B85-4A29-A45F-8033C1AD16E0}" type="presParOf" srcId="{1959129A-259F-4873-A4E8-A127B69F09B5}" destId="{375EB29A-E1F2-46D2-B0CA-C50AB9E6754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525D2-36C6-428F-9E5D-4ED19F9D6308}" type="doc">
      <dgm:prSet loTypeId="urn:microsoft.com/office/officeart/2005/8/layout/radial1" loCatId="relationship" qsTypeId="urn:microsoft.com/office/officeart/2005/8/quickstyle/simple1" qsCatId="simple" csTypeId="urn:microsoft.com/office/officeart/2005/8/colors/accent1_2" csCatId="accent1" phldr="1"/>
      <dgm:spPr/>
    </dgm:pt>
    <dgm:pt modelId="{0E8B8C5F-CD01-4F9B-8558-6074EBD715B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Patient</a:t>
          </a:r>
        </a:p>
      </dgm:t>
    </dgm:pt>
    <dgm:pt modelId="{40B5C144-CBF0-42D4-8343-E3687766E8FC}" type="parTrans" cxnId="{1F68E321-8377-4C1D-856D-FC20BE915474}">
      <dgm:prSet/>
      <dgm:spPr/>
      <dgm:t>
        <a:bodyPr/>
        <a:lstStyle/>
        <a:p>
          <a:endParaRPr lang="en-US"/>
        </a:p>
      </dgm:t>
    </dgm:pt>
    <dgm:pt modelId="{33757178-31D9-4139-A95C-B664EFFB2C2A}" type="sibTrans" cxnId="{1F68E321-8377-4C1D-856D-FC20BE915474}">
      <dgm:prSet/>
      <dgm:spPr/>
      <dgm:t>
        <a:bodyPr/>
        <a:lstStyle/>
        <a:p>
          <a:endParaRPr lang="en-US"/>
        </a:p>
      </dgm:t>
    </dgm:pt>
    <dgm:pt modelId="{ECAFDEF8-81D8-4805-89DB-AF20CC0EB78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Nurse Practioner or ID Fellow</a:t>
          </a:r>
        </a:p>
      </dgm:t>
    </dgm:pt>
    <dgm:pt modelId="{C40E1F12-5589-42A4-8DF6-889F593A83F0}" type="parTrans" cxnId="{D337D0B8-E276-4531-A7A8-3CD3C9101CFB}">
      <dgm:prSet/>
      <dgm:spPr/>
      <dgm:t>
        <a:bodyPr/>
        <a:lstStyle/>
        <a:p>
          <a:endParaRPr lang="en-US" dirty="0"/>
        </a:p>
      </dgm:t>
    </dgm:pt>
    <dgm:pt modelId="{0D6FE7D0-CE6B-4E5C-A1E1-1AC55642293B}" type="sibTrans" cxnId="{D337D0B8-E276-4531-A7A8-3CD3C9101CFB}">
      <dgm:prSet/>
      <dgm:spPr/>
      <dgm:t>
        <a:bodyPr/>
        <a:lstStyle/>
        <a:p>
          <a:endParaRPr lang="en-US"/>
        </a:p>
      </dgm:t>
    </dgm:pt>
    <dgm:pt modelId="{97B0553B-65C0-421D-8C86-1FADDDDFAD7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Registered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Nurse</a:t>
          </a:r>
        </a:p>
      </dgm:t>
    </dgm:pt>
    <dgm:pt modelId="{1B17406C-63F9-4EC8-97CF-B5DBE2DFB9F1}" type="parTrans" cxnId="{8456B2DC-DE7C-4480-AFAD-B946DB0B9DE6}">
      <dgm:prSet/>
      <dgm:spPr/>
      <dgm:t>
        <a:bodyPr/>
        <a:lstStyle/>
        <a:p>
          <a:endParaRPr lang="en-US" dirty="0"/>
        </a:p>
      </dgm:t>
    </dgm:pt>
    <dgm:pt modelId="{FECA0BC7-6A83-4C6C-82A4-2CDBEE74B756}" type="sibTrans" cxnId="{8456B2DC-DE7C-4480-AFAD-B946DB0B9DE6}">
      <dgm:prSet/>
      <dgm:spPr/>
      <dgm:t>
        <a:bodyPr/>
        <a:lstStyle/>
        <a:p>
          <a:endParaRPr lang="en-US"/>
        </a:p>
      </dgm:t>
    </dgm:pt>
    <dgm:pt modelId="{5961054B-6BBD-44D5-BCB2-77B5054902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Social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Worker</a:t>
          </a:r>
        </a:p>
      </dgm:t>
    </dgm:pt>
    <dgm:pt modelId="{AD2CDD35-A28F-4DFA-BECD-05BD499DBC3E}" type="parTrans" cxnId="{752A6F38-06E6-4448-B2AF-E609CFCEFB16}">
      <dgm:prSet/>
      <dgm:spPr/>
      <dgm:t>
        <a:bodyPr/>
        <a:lstStyle/>
        <a:p>
          <a:endParaRPr lang="en-US" dirty="0"/>
        </a:p>
      </dgm:t>
    </dgm:pt>
    <dgm:pt modelId="{602FB4D3-9058-419B-8A04-BC5AC81A8299}" type="sibTrans" cxnId="{752A6F38-06E6-4448-B2AF-E609CFCEFB16}">
      <dgm:prSet/>
      <dgm:spPr/>
      <dgm:t>
        <a:bodyPr/>
        <a:lstStyle/>
        <a:p>
          <a:endParaRPr lang="en-US"/>
        </a:p>
      </dgm:t>
    </dgm:pt>
    <dgm:pt modelId="{E006F32A-6A45-497A-BCF0-67C6AFFED4EF}">
      <dgm:prSet/>
      <dgm:spPr/>
      <dgm:t>
        <a:bodyPr/>
        <a:lstStyle/>
        <a:p>
          <a:r>
            <a:rPr lang="en-US" dirty="0" smtClean="0"/>
            <a:t>Attending Physician</a:t>
          </a:r>
          <a:endParaRPr lang="en-US" dirty="0"/>
        </a:p>
      </dgm:t>
    </dgm:pt>
    <dgm:pt modelId="{649DEE77-C1E3-408A-9C63-A33F7CF5E82F}" type="sibTrans" cxnId="{23E2CCA2-48B4-4A46-9D27-B1DE6156A65E}">
      <dgm:prSet/>
      <dgm:spPr/>
      <dgm:t>
        <a:bodyPr/>
        <a:lstStyle/>
        <a:p>
          <a:endParaRPr lang="en-US"/>
        </a:p>
      </dgm:t>
    </dgm:pt>
    <dgm:pt modelId="{C9855DA3-555F-4C0E-B2D9-F8848512B09D}" type="parTrans" cxnId="{23E2CCA2-48B4-4A46-9D27-B1DE6156A65E}">
      <dgm:prSet/>
      <dgm:spPr/>
      <dgm:t>
        <a:bodyPr/>
        <a:lstStyle/>
        <a:p>
          <a:endParaRPr lang="en-US" dirty="0"/>
        </a:p>
      </dgm:t>
    </dgm:pt>
    <dgm:pt modelId="{61949E86-D9CE-459A-B44B-01E3E3B024C5}" type="pres">
      <dgm:prSet presAssocID="{EA9525D2-36C6-428F-9E5D-4ED19F9D6308}" presName="cycle" presStyleCnt="0">
        <dgm:presLayoutVars>
          <dgm:chMax val="1"/>
          <dgm:dir/>
          <dgm:animLvl val="ctr"/>
          <dgm:resizeHandles val="exact"/>
        </dgm:presLayoutVars>
      </dgm:prSet>
      <dgm:spPr/>
    </dgm:pt>
    <dgm:pt modelId="{D48FB50B-AEBC-4C66-B10B-4200E1C0CF34}" type="pres">
      <dgm:prSet presAssocID="{0E8B8C5F-CD01-4F9B-8558-6074EBD715B0}" presName="centerShape" presStyleLbl="node0" presStyleIdx="0" presStyleCnt="1" custLinFactNeighborX="-24684" custLinFactNeighborY="737"/>
      <dgm:spPr/>
      <dgm:t>
        <a:bodyPr/>
        <a:lstStyle/>
        <a:p>
          <a:endParaRPr lang="en-US"/>
        </a:p>
      </dgm:t>
    </dgm:pt>
    <dgm:pt modelId="{EBFDCC66-E8C6-4AEB-956B-A27366C9713D}" type="pres">
      <dgm:prSet presAssocID="{C9855DA3-555F-4C0E-B2D9-F8848512B09D}" presName="Name9" presStyleLbl="parChTrans1D2" presStyleIdx="0" presStyleCnt="4"/>
      <dgm:spPr/>
      <dgm:t>
        <a:bodyPr/>
        <a:lstStyle/>
        <a:p>
          <a:endParaRPr lang="en-US"/>
        </a:p>
      </dgm:t>
    </dgm:pt>
    <dgm:pt modelId="{288FAAE0-6B47-4B46-BCFB-16B80E9B81F9}" type="pres">
      <dgm:prSet presAssocID="{C9855DA3-555F-4C0E-B2D9-F8848512B09D}" presName="connTx" presStyleLbl="parChTrans1D2" presStyleIdx="0" presStyleCnt="4"/>
      <dgm:spPr/>
      <dgm:t>
        <a:bodyPr/>
        <a:lstStyle/>
        <a:p>
          <a:endParaRPr lang="en-US"/>
        </a:p>
      </dgm:t>
    </dgm:pt>
    <dgm:pt modelId="{E7104FCC-ACCB-4C8F-8DAD-140D97A7D8B6}" type="pres">
      <dgm:prSet presAssocID="{E006F32A-6A45-497A-BCF0-67C6AFFED4EF}" presName="node" presStyleLbl="node1" presStyleIdx="0" presStyleCnt="4" custRadScaleRad="107584" custRadScaleInc="-60700">
        <dgm:presLayoutVars>
          <dgm:bulletEnabled val="1"/>
        </dgm:presLayoutVars>
      </dgm:prSet>
      <dgm:spPr/>
      <dgm:t>
        <a:bodyPr/>
        <a:lstStyle/>
        <a:p>
          <a:endParaRPr lang="en-US"/>
        </a:p>
      </dgm:t>
    </dgm:pt>
    <dgm:pt modelId="{D0D2EB1A-A627-488B-8A3F-70F9253AF53C}" type="pres">
      <dgm:prSet presAssocID="{C40E1F12-5589-42A4-8DF6-889F593A83F0}" presName="Name9" presStyleLbl="parChTrans1D2" presStyleIdx="1" presStyleCnt="4"/>
      <dgm:spPr/>
      <dgm:t>
        <a:bodyPr/>
        <a:lstStyle/>
        <a:p>
          <a:endParaRPr lang="en-US"/>
        </a:p>
      </dgm:t>
    </dgm:pt>
    <dgm:pt modelId="{FA4C2484-4FD2-445A-9E39-5D79C76E63FE}" type="pres">
      <dgm:prSet presAssocID="{C40E1F12-5589-42A4-8DF6-889F593A83F0}" presName="connTx" presStyleLbl="parChTrans1D2" presStyleIdx="1" presStyleCnt="4"/>
      <dgm:spPr/>
      <dgm:t>
        <a:bodyPr/>
        <a:lstStyle/>
        <a:p>
          <a:endParaRPr lang="en-US"/>
        </a:p>
      </dgm:t>
    </dgm:pt>
    <dgm:pt modelId="{2C429E51-E295-4E8F-86B8-27865C64037F}" type="pres">
      <dgm:prSet presAssocID="{ECAFDEF8-81D8-4805-89DB-AF20CC0EB781}" presName="node" presStyleLbl="node1" presStyleIdx="1" presStyleCnt="4" custRadScaleRad="52337" custRadScaleInc="3586">
        <dgm:presLayoutVars>
          <dgm:bulletEnabled val="1"/>
        </dgm:presLayoutVars>
      </dgm:prSet>
      <dgm:spPr/>
      <dgm:t>
        <a:bodyPr/>
        <a:lstStyle/>
        <a:p>
          <a:endParaRPr lang="en-US"/>
        </a:p>
      </dgm:t>
    </dgm:pt>
    <dgm:pt modelId="{50CB1809-E48C-4C9D-AEAC-0D18A78F2A72}" type="pres">
      <dgm:prSet presAssocID="{1B17406C-63F9-4EC8-97CF-B5DBE2DFB9F1}" presName="Name9" presStyleLbl="parChTrans1D2" presStyleIdx="2" presStyleCnt="4"/>
      <dgm:spPr/>
      <dgm:t>
        <a:bodyPr/>
        <a:lstStyle/>
        <a:p>
          <a:endParaRPr lang="en-US"/>
        </a:p>
      </dgm:t>
    </dgm:pt>
    <dgm:pt modelId="{0CADF50F-FF2E-48EF-BBFC-F6344E629CC1}" type="pres">
      <dgm:prSet presAssocID="{1B17406C-63F9-4EC8-97CF-B5DBE2DFB9F1}" presName="connTx" presStyleLbl="parChTrans1D2" presStyleIdx="2" presStyleCnt="4"/>
      <dgm:spPr/>
      <dgm:t>
        <a:bodyPr/>
        <a:lstStyle/>
        <a:p>
          <a:endParaRPr lang="en-US"/>
        </a:p>
      </dgm:t>
    </dgm:pt>
    <dgm:pt modelId="{5A4A9E8C-9579-4878-A797-31FA6062849B}" type="pres">
      <dgm:prSet presAssocID="{97B0553B-65C0-421D-8C86-1FADDDDFAD79}" presName="node" presStyleLbl="node1" presStyleIdx="2" presStyleCnt="4" custRadScaleRad="111711" custRadScaleInc="58282">
        <dgm:presLayoutVars>
          <dgm:bulletEnabled val="1"/>
        </dgm:presLayoutVars>
      </dgm:prSet>
      <dgm:spPr/>
      <dgm:t>
        <a:bodyPr/>
        <a:lstStyle/>
        <a:p>
          <a:endParaRPr lang="en-US"/>
        </a:p>
      </dgm:t>
    </dgm:pt>
    <dgm:pt modelId="{02CE1C15-05AE-4874-883C-1CC898771AE5}" type="pres">
      <dgm:prSet presAssocID="{AD2CDD35-A28F-4DFA-BECD-05BD499DBC3E}" presName="Name9" presStyleLbl="parChTrans1D2" presStyleIdx="3" presStyleCnt="4"/>
      <dgm:spPr/>
      <dgm:t>
        <a:bodyPr/>
        <a:lstStyle/>
        <a:p>
          <a:endParaRPr lang="en-US"/>
        </a:p>
      </dgm:t>
    </dgm:pt>
    <dgm:pt modelId="{3E4CAC0E-3C04-4E4E-9616-EE2032119B46}" type="pres">
      <dgm:prSet presAssocID="{AD2CDD35-A28F-4DFA-BECD-05BD499DBC3E}" presName="connTx" presStyleLbl="parChTrans1D2" presStyleIdx="3" presStyleCnt="4"/>
      <dgm:spPr/>
      <dgm:t>
        <a:bodyPr/>
        <a:lstStyle/>
        <a:p>
          <a:endParaRPr lang="en-US"/>
        </a:p>
      </dgm:t>
    </dgm:pt>
    <dgm:pt modelId="{316E4F21-1D56-4AE2-9647-E88AC64039EB}" type="pres">
      <dgm:prSet presAssocID="{5961054B-6BBD-44D5-BCB2-77B5054902A2}" presName="node" presStyleLbl="node1" presStyleIdx="3" presStyleCnt="4" custRadScaleRad="151060" custRadScaleInc="-1242">
        <dgm:presLayoutVars>
          <dgm:bulletEnabled val="1"/>
        </dgm:presLayoutVars>
      </dgm:prSet>
      <dgm:spPr/>
      <dgm:t>
        <a:bodyPr/>
        <a:lstStyle/>
        <a:p>
          <a:endParaRPr lang="en-US"/>
        </a:p>
      </dgm:t>
    </dgm:pt>
  </dgm:ptLst>
  <dgm:cxnLst>
    <dgm:cxn modelId="{93E748B6-8A06-49FC-A22B-4856B03C5489}" type="presOf" srcId="{97B0553B-65C0-421D-8C86-1FADDDDFAD79}" destId="{5A4A9E8C-9579-4878-A797-31FA6062849B}" srcOrd="0" destOrd="0" presId="urn:microsoft.com/office/officeart/2005/8/layout/radial1"/>
    <dgm:cxn modelId="{8CFA2315-C45F-43EC-894B-6910C38B3832}" type="presOf" srcId="{ECAFDEF8-81D8-4805-89DB-AF20CC0EB781}" destId="{2C429E51-E295-4E8F-86B8-27865C64037F}" srcOrd="0" destOrd="0" presId="urn:microsoft.com/office/officeart/2005/8/layout/radial1"/>
    <dgm:cxn modelId="{1F68E321-8377-4C1D-856D-FC20BE915474}" srcId="{EA9525D2-36C6-428F-9E5D-4ED19F9D6308}" destId="{0E8B8C5F-CD01-4F9B-8558-6074EBD715B0}" srcOrd="0" destOrd="0" parTransId="{40B5C144-CBF0-42D4-8343-E3687766E8FC}" sibTransId="{33757178-31D9-4139-A95C-B664EFFB2C2A}"/>
    <dgm:cxn modelId="{7A97BC42-EBFF-4ED9-A6E4-6109AE8AFCC6}" type="presOf" srcId="{C40E1F12-5589-42A4-8DF6-889F593A83F0}" destId="{D0D2EB1A-A627-488B-8A3F-70F9253AF53C}" srcOrd="0" destOrd="0" presId="urn:microsoft.com/office/officeart/2005/8/layout/radial1"/>
    <dgm:cxn modelId="{8456B2DC-DE7C-4480-AFAD-B946DB0B9DE6}" srcId="{0E8B8C5F-CD01-4F9B-8558-6074EBD715B0}" destId="{97B0553B-65C0-421D-8C86-1FADDDDFAD79}" srcOrd="2" destOrd="0" parTransId="{1B17406C-63F9-4EC8-97CF-B5DBE2DFB9F1}" sibTransId="{FECA0BC7-6A83-4C6C-82A4-2CDBEE74B756}"/>
    <dgm:cxn modelId="{752A6F38-06E6-4448-B2AF-E609CFCEFB16}" srcId="{0E8B8C5F-CD01-4F9B-8558-6074EBD715B0}" destId="{5961054B-6BBD-44D5-BCB2-77B5054902A2}" srcOrd="3" destOrd="0" parTransId="{AD2CDD35-A28F-4DFA-BECD-05BD499DBC3E}" sibTransId="{602FB4D3-9058-419B-8A04-BC5AC81A8299}"/>
    <dgm:cxn modelId="{FFC3E207-94BE-4771-BE07-C12D3E189BB5}" type="presOf" srcId="{C40E1F12-5589-42A4-8DF6-889F593A83F0}" destId="{FA4C2484-4FD2-445A-9E39-5D79C76E63FE}" srcOrd="1" destOrd="0" presId="urn:microsoft.com/office/officeart/2005/8/layout/radial1"/>
    <dgm:cxn modelId="{C4ABD855-37C0-46AF-BABB-B831DFE1C860}" type="presOf" srcId="{E006F32A-6A45-497A-BCF0-67C6AFFED4EF}" destId="{E7104FCC-ACCB-4C8F-8DAD-140D97A7D8B6}" srcOrd="0" destOrd="0" presId="urn:microsoft.com/office/officeart/2005/8/layout/radial1"/>
    <dgm:cxn modelId="{7B4BCD26-1800-48D6-A304-1F16EF95860B}" type="presOf" srcId="{C9855DA3-555F-4C0E-B2D9-F8848512B09D}" destId="{EBFDCC66-E8C6-4AEB-956B-A27366C9713D}" srcOrd="0" destOrd="0" presId="urn:microsoft.com/office/officeart/2005/8/layout/radial1"/>
    <dgm:cxn modelId="{D337D0B8-E276-4531-A7A8-3CD3C9101CFB}" srcId="{0E8B8C5F-CD01-4F9B-8558-6074EBD715B0}" destId="{ECAFDEF8-81D8-4805-89DB-AF20CC0EB781}" srcOrd="1" destOrd="0" parTransId="{C40E1F12-5589-42A4-8DF6-889F593A83F0}" sibTransId="{0D6FE7D0-CE6B-4E5C-A1E1-1AC55642293B}"/>
    <dgm:cxn modelId="{8FC03E88-7B6A-4A93-B699-CACBD5152D3C}" type="presOf" srcId="{5961054B-6BBD-44D5-BCB2-77B5054902A2}" destId="{316E4F21-1D56-4AE2-9647-E88AC64039EB}" srcOrd="0" destOrd="0" presId="urn:microsoft.com/office/officeart/2005/8/layout/radial1"/>
    <dgm:cxn modelId="{76A415B8-7AFD-4284-A652-0FAECDF9FD95}" type="presOf" srcId="{1B17406C-63F9-4EC8-97CF-B5DBE2DFB9F1}" destId="{50CB1809-E48C-4C9D-AEAC-0D18A78F2A72}" srcOrd="0" destOrd="0" presId="urn:microsoft.com/office/officeart/2005/8/layout/radial1"/>
    <dgm:cxn modelId="{50A8D422-6BEE-4E91-8E1A-AF1C5382C5BE}" type="presOf" srcId="{AD2CDD35-A28F-4DFA-BECD-05BD499DBC3E}" destId="{3E4CAC0E-3C04-4E4E-9616-EE2032119B46}" srcOrd="1" destOrd="0" presId="urn:microsoft.com/office/officeart/2005/8/layout/radial1"/>
    <dgm:cxn modelId="{2DEA57BC-27A6-4EB7-8CB2-9939F39A7D36}" type="presOf" srcId="{1B17406C-63F9-4EC8-97CF-B5DBE2DFB9F1}" destId="{0CADF50F-FF2E-48EF-BBFC-F6344E629CC1}" srcOrd="1" destOrd="0" presId="urn:microsoft.com/office/officeart/2005/8/layout/radial1"/>
    <dgm:cxn modelId="{8E166FE2-76E3-4E3A-9AF0-7150F96D46C2}" type="presOf" srcId="{AD2CDD35-A28F-4DFA-BECD-05BD499DBC3E}" destId="{02CE1C15-05AE-4874-883C-1CC898771AE5}" srcOrd="0" destOrd="0" presId="urn:microsoft.com/office/officeart/2005/8/layout/radial1"/>
    <dgm:cxn modelId="{23E2CCA2-48B4-4A46-9D27-B1DE6156A65E}" srcId="{0E8B8C5F-CD01-4F9B-8558-6074EBD715B0}" destId="{E006F32A-6A45-497A-BCF0-67C6AFFED4EF}" srcOrd="0" destOrd="0" parTransId="{C9855DA3-555F-4C0E-B2D9-F8848512B09D}" sibTransId="{649DEE77-C1E3-408A-9C63-A33F7CF5E82F}"/>
    <dgm:cxn modelId="{1907289E-D10F-4045-AF13-0DB1C3ED2228}" type="presOf" srcId="{EA9525D2-36C6-428F-9E5D-4ED19F9D6308}" destId="{61949E86-D9CE-459A-B44B-01E3E3B024C5}" srcOrd="0" destOrd="0" presId="urn:microsoft.com/office/officeart/2005/8/layout/radial1"/>
    <dgm:cxn modelId="{BFDAB9CA-9409-4384-932A-B4DFD4BB357D}" type="presOf" srcId="{C9855DA3-555F-4C0E-B2D9-F8848512B09D}" destId="{288FAAE0-6B47-4B46-BCFB-16B80E9B81F9}" srcOrd="1" destOrd="0" presId="urn:microsoft.com/office/officeart/2005/8/layout/radial1"/>
    <dgm:cxn modelId="{679A9371-16FF-4B73-99E7-6071E291AAE6}" type="presOf" srcId="{0E8B8C5F-CD01-4F9B-8558-6074EBD715B0}" destId="{D48FB50B-AEBC-4C66-B10B-4200E1C0CF34}" srcOrd="0" destOrd="0" presId="urn:microsoft.com/office/officeart/2005/8/layout/radial1"/>
    <dgm:cxn modelId="{3FB722DA-CEF6-4C7D-93A4-AD7D39947C86}" type="presParOf" srcId="{61949E86-D9CE-459A-B44B-01E3E3B024C5}" destId="{D48FB50B-AEBC-4C66-B10B-4200E1C0CF34}" srcOrd="0" destOrd="0" presId="urn:microsoft.com/office/officeart/2005/8/layout/radial1"/>
    <dgm:cxn modelId="{13FB9672-1B2D-4022-81CA-96F9127CE930}" type="presParOf" srcId="{61949E86-D9CE-459A-B44B-01E3E3B024C5}" destId="{EBFDCC66-E8C6-4AEB-956B-A27366C9713D}" srcOrd="1" destOrd="0" presId="urn:microsoft.com/office/officeart/2005/8/layout/radial1"/>
    <dgm:cxn modelId="{82524740-C19F-4083-A8FB-C19CD4ABCF89}" type="presParOf" srcId="{EBFDCC66-E8C6-4AEB-956B-A27366C9713D}" destId="{288FAAE0-6B47-4B46-BCFB-16B80E9B81F9}" srcOrd="0" destOrd="0" presId="urn:microsoft.com/office/officeart/2005/8/layout/radial1"/>
    <dgm:cxn modelId="{8D80FADC-B1D7-4E29-B070-09D3D57E9598}" type="presParOf" srcId="{61949E86-D9CE-459A-B44B-01E3E3B024C5}" destId="{E7104FCC-ACCB-4C8F-8DAD-140D97A7D8B6}" srcOrd="2" destOrd="0" presId="urn:microsoft.com/office/officeart/2005/8/layout/radial1"/>
    <dgm:cxn modelId="{63CFAC2B-CB7F-4B38-9304-18040AB87F18}" type="presParOf" srcId="{61949E86-D9CE-459A-B44B-01E3E3B024C5}" destId="{D0D2EB1A-A627-488B-8A3F-70F9253AF53C}" srcOrd="3" destOrd="0" presId="urn:microsoft.com/office/officeart/2005/8/layout/radial1"/>
    <dgm:cxn modelId="{E40633B9-6DD5-4883-B677-C7BAC6BAAB65}" type="presParOf" srcId="{D0D2EB1A-A627-488B-8A3F-70F9253AF53C}" destId="{FA4C2484-4FD2-445A-9E39-5D79C76E63FE}" srcOrd="0" destOrd="0" presId="urn:microsoft.com/office/officeart/2005/8/layout/radial1"/>
    <dgm:cxn modelId="{6D241337-82EB-479B-AEB1-FCC449A252D7}" type="presParOf" srcId="{61949E86-D9CE-459A-B44B-01E3E3B024C5}" destId="{2C429E51-E295-4E8F-86B8-27865C64037F}" srcOrd="4" destOrd="0" presId="urn:microsoft.com/office/officeart/2005/8/layout/radial1"/>
    <dgm:cxn modelId="{0CE3A0D5-267F-4E07-B665-3C6CF4600366}" type="presParOf" srcId="{61949E86-D9CE-459A-B44B-01E3E3B024C5}" destId="{50CB1809-E48C-4C9D-AEAC-0D18A78F2A72}" srcOrd="5" destOrd="0" presId="urn:microsoft.com/office/officeart/2005/8/layout/radial1"/>
    <dgm:cxn modelId="{2157A741-1BEC-4A20-8D7A-ED286DCBB3D0}" type="presParOf" srcId="{50CB1809-E48C-4C9D-AEAC-0D18A78F2A72}" destId="{0CADF50F-FF2E-48EF-BBFC-F6344E629CC1}" srcOrd="0" destOrd="0" presId="urn:microsoft.com/office/officeart/2005/8/layout/radial1"/>
    <dgm:cxn modelId="{D3B34A83-C209-4246-8002-920786E6E333}" type="presParOf" srcId="{61949E86-D9CE-459A-B44B-01E3E3B024C5}" destId="{5A4A9E8C-9579-4878-A797-31FA6062849B}" srcOrd="6" destOrd="0" presId="urn:microsoft.com/office/officeart/2005/8/layout/radial1"/>
    <dgm:cxn modelId="{DF95E632-6ADB-4C73-8FA9-022FB5D04661}" type="presParOf" srcId="{61949E86-D9CE-459A-B44B-01E3E3B024C5}" destId="{02CE1C15-05AE-4874-883C-1CC898771AE5}" srcOrd="7" destOrd="0" presId="urn:microsoft.com/office/officeart/2005/8/layout/radial1"/>
    <dgm:cxn modelId="{E2F2F898-07D0-43DB-B087-A14B27ABF6A9}" type="presParOf" srcId="{02CE1C15-05AE-4874-883C-1CC898771AE5}" destId="{3E4CAC0E-3C04-4E4E-9616-EE2032119B46}" srcOrd="0" destOrd="0" presId="urn:microsoft.com/office/officeart/2005/8/layout/radial1"/>
    <dgm:cxn modelId="{E252E197-B3CD-4B8E-B57D-BACB5AB0D86C}" type="presParOf" srcId="{61949E86-D9CE-459A-B44B-01E3E3B024C5}" destId="{316E4F21-1D56-4AE2-9647-E88AC64039E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E5A3DB-2095-421A-93CD-2800505A8ED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FDB77558-E3CF-4D9C-B935-4A7FDBF39DD4}">
      <dgm:prSet phldrT="[Text]"/>
      <dgm:spPr/>
      <dgm:t>
        <a:bodyPr/>
        <a:lstStyle/>
        <a:p>
          <a:r>
            <a:rPr lang="en-US" dirty="0" smtClean="0"/>
            <a:t>Management that appreciates EVERY role</a:t>
          </a:r>
          <a:endParaRPr lang="en-US" dirty="0"/>
        </a:p>
      </dgm:t>
    </dgm:pt>
    <dgm:pt modelId="{858E6E82-13D9-457A-BE99-DCB479F5B7BC}" type="parTrans" cxnId="{F3BD18D8-9EBB-4702-8FF6-5B319F8AC692}">
      <dgm:prSet/>
      <dgm:spPr/>
      <dgm:t>
        <a:bodyPr/>
        <a:lstStyle/>
        <a:p>
          <a:endParaRPr lang="en-US"/>
        </a:p>
      </dgm:t>
    </dgm:pt>
    <dgm:pt modelId="{B47B5D80-D033-45F7-8DBB-8CBCE2E76831}" type="sibTrans" cxnId="{F3BD18D8-9EBB-4702-8FF6-5B319F8AC692}">
      <dgm:prSet/>
      <dgm:spPr/>
      <dgm:t>
        <a:bodyPr/>
        <a:lstStyle/>
        <a:p>
          <a:endParaRPr lang="en-US"/>
        </a:p>
      </dgm:t>
    </dgm:pt>
    <dgm:pt modelId="{F69F902C-7D48-4E7D-B8F0-CE88C4989B53}">
      <dgm:prSet phldrT="[Text]"/>
      <dgm:spPr/>
      <dgm:t>
        <a:bodyPr/>
        <a:lstStyle/>
        <a:p>
          <a:r>
            <a:rPr lang="en-US" dirty="0" smtClean="0"/>
            <a:t>Staff meetings with time for public appreciation</a:t>
          </a:r>
          <a:endParaRPr lang="en-US" dirty="0"/>
        </a:p>
      </dgm:t>
    </dgm:pt>
    <dgm:pt modelId="{C80E9B40-1001-4218-9409-4873614B8D4A}" type="parTrans" cxnId="{2C9E5E1F-99A7-48BA-9A71-D376EDE438BE}">
      <dgm:prSet/>
      <dgm:spPr/>
      <dgm:t>
        <a:bodyPr/>
        <a:lstStyle/>
        <a:p>
          <a:endParaRPr lang="en-US"/>
        </a:p>
      </dgm:t>
    </dgm:pt>
    <dgm:pt modelId="{9B00E6BC-0555-4D14-B0D8-D4E4FA764B87}" type="sibTrans" cxnId="{2C9E5E1F-99A7-48BA-9A71-D376EDE438BE}">
      <dgm:prSet/>
      <dgm:spPr/>
      <dgm:t>
        <a:bodyPr/>
        <a:lstStyle/>
        <a:p>
          <a:endParaRPr lang="en-US"/>
        </a:p>
      </dgm:t>
    </dgm:pt>
    <dgm:pt modelId="{BC5A615A-78DB-4D04-859E-CBB54D38B301}">
      <dgm:prSet phldrT="[Text]"/>
      <dgm:spPr/>
      <dgm:t>
        <a:bodyPr/>
        <a:lstStyle/>
        <a:p>
          <a:r>
            <a:rPr lang="en-US" dirty="0" smtClean="0"/>
            <a:t>Gold Star Clinics</a:t>
          </a:r>
          <a:endParaRPr lang="en-US" dirty="0"/>
        </a:p>
      </dgm:t>
    </dgm:pt>
    <dgm:pt modelId="{91DA75BF-6FB6-418F-A728-689676221124}" type="parTrans" cxnId="{CC690FC2-69DD-4D1E-B672-FA04749738B1}">
      <dgm:prSet/>
      <dgm:spPr/>
      <dgm:t>
        <a:bodyPr/>
        <a:lstStyle/>
        <a:p>
          <a:endParaRPr lang="en-US"/>
        </a:p>
      </dgm:t>
    </dgm:pt>
    <dgm:pt modelId="{A7B92BF7-6751-4BDB-AE74-184E56C54077}" type="sibTrans" cxnId="{CC690FC2-69DD-4D1E-B672-FA04749738B1}">
      <dgm:prSet/>
      <dgm:spPr/>
      <dgm:t>
        <a:bodyPr/>
        <a:lstStyle/>
        <a:p>
          <a:endParaRPr lang="en-US"/>
        </a:p>
      </dgm:t>
    </dgm:pt>
    <dgm:pt modelId="{AF88111A-4F5B-4F67-AF74-844CEA7654FD}">
      <dgm:prSet phldrT="[Text]"/>
      <dgm:spPr/>
      <dgm:t>
        <a:bodyPr/>
        <a:lstStyle/>
        <a:p>
          <a:r>
            <a:rPr lang="en-US" dirty="0" smtClean="0"/>
            <a:t>Staff meetings where the monthly accomplishments of each team is recognized </a:t>
          </a:r>
          <a:endParaRPr lang="en-US" dirty="0"/>
        </a:p>
      </dgm:t>
    </dgm:pt>
    <dgm:pt modelId="{7B18A8B4-8C5A-4A55-941C-1B4FFE46FB80}" type="parTrans" cxnId="{076769B6-5CB3-4DA4-95F0-48322C3A2CD3}">
      <dgm:prSet/>
      <dgm:spPr/>
      <dgm:t>
        <a:bodyPr/>
        <a:lstStyle/>
        <a:p>
          <a:endParaRPr lang="en-US"/>
        </a:p>
      </dgm:t>
    </dgm:pt>
    <dgm:pt modelId="{54A6655E-1E5D-4981-A98B-5BDBB95EEF1A}" type="sibTrans" cxnId="{076769B6-5CB3-4DA4-95F0-48322C3A2CD3}">
      <dgm:prSet/>
      <dgm:spPr/>
      <dgm:t>
        <a:bodyPr/>
        <a:lstStyle/>
        <a:p>
          <a:endParaRPr lang="en-US"/>
        </a:p>
      </dgm:t>
    </dgm:pt>
    <dgm:pt modelId="{CDFC84BC-BA8C-48A9-B5DC-869F55CEF9D7}">
      <dgm:prSet phldrT="[Text]"/>
      <dgm:spPr/>
      <dgm:t>
        <a:bodyPr/>
        <a:lstStyle/>
        <a:p>
          <a:r>
            <a:rPr lang="en-US" dirty="0" smtClean="0"/>
            <a:t>Leadership modeling “stepping out of assigned role to pitch in”</a:t>
          </a:r>
          <a:endParaRPr lang="en-US" dirty="0"/>
        </a:p>
      </dgm:t>
    </dgm:pt>
    <dgm:pt modelId="{D4E108E9-CFAA-4007-9A9D-F37E942310F3}" type="parTrans" cxnId="{D82683A9-AF55-4FC1-86EC-2846613CC324}">
      <dgm:prSet/>
      <dgm:spPr/>
      <dgm:t>
        <a:bodyPr/>
        <a:lstStyle/>
        <a:p>
          <a:endParaRPr lang="en-US"/>
        </a:p>
      </dgm:t>
    </dgm:pt>
    <dgm:pt modelId="{90DDD94A-AC6B-480F-AE07-CA67E703DC14}" type="sibTrans" cxnId="{D82683A9-AF55-4FC1-86EC-2846613CC324}">
      <dgm:prSet/>
      <dgm:spPr/>
      <dgm:t>
        <a:bodyPr/>
        <a:lstStyle/>
        <a:p>
          <a:endParaRPr lang="en-US"/>
        </a:p>
      </dgm:t>
    </dgm:pt>
    <dgm:pt modelId="{23FE25C0-983F-4121-8401-D278D6EAD42A}">
      <dgm:prSet/>
      <dgm:spPr/>
      <dgm:t>
        <a:bodyPr/>
        <a:lstStyle/>
        <a:p>
          <a:r>
            <a:rPr lang="en-US" dirty="0" smtClean="0"/>
            <a:t>Reviewing Outcome of Quality Indicators with staff</a:t>
          </a:r>
          <a:endParaRPr lang="en-US" dirty="0"/>
        </a:p>
      </dgm:t>
    </dgm:pt>
    <dgm:pt modelId="{A684A110-F39A-4572-B9B5-CE36E8D95084}" type="parTrans" cxnId="{006F83CA-2BA3-46DB-92EA-FF7BE9BDFE2A}">
      <dgm:prSet/>
      <dgm:spPr/>
      <dgm:t>
        <a:bodyPr/>
        <a:lstStyle/>
        <a:p>
          <a:endParaRPr lang="en-US"/>
        </a:p>
      </dgm:t>
    </dgm:pt>
    <dgm:pt modelId="{CEC383B0-027E-45B6-ACC6-BEE29D9D06AA}" type="sibTrans" cxnId="{006F83CA-2BA3-46DB-92EA-FF7BE9BDFE2A}">
      <dgm:prSet/>
      <dgm:spPr/>
      <dgm:t>
        <a:bodyPr/>
        <a:lstStyle/>
        <a:p>
          <a:endParaRPr lang="en-US"/>
        </a:p>
      </dgm:t>
    </dgm:pt>
    <dgm:pt modelId="{FD871FED-EDE0-4B48-B15D-33DE1661BFCE}" type="pres">
      <dgm:prSet presAssocID="{A2E5A3DB-2095-421A-93CD-2800505A8ED1}" presName="diagram" presStyleCnt="0">
        <dgm:presLayoutVars>
          <dgm:dir/>
          <dgm:resizeHandles val="exact"/>
        </dgm:presLayoutVars>
      </dgm:prSet>
      <dgm:spPr/>
      <dgm:t>
        <a:bodyPr/>
        <a:lstStyle/>
        <a:p>
          <a:endParaRPr lang="en-US"/>
        </a:p>
      </dgm:t>
    </dgm:pt>
    <dgm:pt modelId="{D2221486-8E7C-48FB-9491-C062A3806292}" type="pres">
      <dgm:prSet presAssocID="{FDB77558-E3CF-4D9C-B935-4A7FDBF39DD4}" presName="node" presStyleLbl="node1" presStyleIdx="0" presStyleCnt="6">
        <dgm:presLayoutVars>
          <dgm:bulletEnabled val="1"/>
        </dgm:presLayoutVars>
      </dgm:prSet>
      <dgm:spPr/>
      <dgm:t>
        <a:bodyPr/>
        <a:lstStyle/>
        <a:p>
          <a:endParaRPr lang="en-US"/>
        </a:p>
      </dgm:t>
    </dgm:pt>
    <dgm:pt modelId="{73383A91-577C-4619-A555-E6CF7653A91D}" type="pres">
      <dgm:prSet presAssocID="{B47B5D80-D033-45F7-8DBB-8CBCE2E76831}" presName="sibTrans" presStyleCnt="0"/>
      <dgm:spPr/>
    </dgm:pt>
    <dgm:pt modelId="{46371D22-D2D5-4268-BE66-02E40AE26C97}" type="pres">
      <dgm:prSet presAssocID="{F69F902C-7D48-4E7D-B8F0-CE88C4989B53}" presName="node" presStyleLbl="node1" presStyleIdx="1" presStyleCnt="6">
        <dgm:presLayoutVars>
          <dgm:bulletEnabled val="1"/>
        </dgm:presLayoutVars>
      </dgm:prSet>
      <dgm:spPr/>
      <dgm:t>
        <a:bodyPr/>
        <a:lstStyle/>
        <a:p>
          <a:endParaRPr lang="en-US"/>
        </a:p>
      </dgm:t>
    </dgm:pt>
    <dgm:pt modelId="{3D50DC93-9F83-47EB-B2AE-8012080EC7F4}" type="pres">
      <dgm:prSet presAssocID="{9B00E6BC-0555-4D14-B0D8-D4E4FA764B87}" presName="sibTrans" presStyleCnt="0"/>
      <dgm:spPr/>
    </dgm:pt>
    <dgm:pt modelId="{528FA689-5DDD-4135-8903-AB79BDBA369E}" type="pres">
      <dgm:prSet presAssocID="{BC5A615A-78DB-4D04-859E-CBB54D38B301}" presName="node" presStyleLbl="node1" presStyleIdx="2" presStyleCnt="6">
        <dgm:presLayoutVars>
          <dgm:bulletEnabled val="1"/>
        </dgm:presLayoutVars>
      </dgm:prSet>
      <dgm:spPr/>
      <dgm:t>
        <a:bodyPr/>
        <a:lstStyle/>
        <a:p>
          <a:endParaRPr lang="en-US"/>
        </a:p>
      </dgm:t>
    </dgm:pt>
    <dgm:pt modelId="{7CD3A853-B655-4652-AF94-4B9509F640F2}" type="pres">
      <dgm:prSet presAssocID="{A7B92BF7-6751-4BDB-AE74-184E56C54077}" presName="sibTrans" presStyleCnt="0"/>
      <dgm:spPr/>
    </dgm:pt>
    <dgm:pt modelId="{709666FF-6493-4733-9551-9EFBEC7227D1}" type="pres">
      <dgm:prSet presAssocID="{AF88111A-4F5B-4F67-AF74-844CEA7654FD}" presName="node" presStyleLbl="node1" presStyleIdx="3" presStyleCnt="6" custLinFactNeighborY="51">
        <dgm:presLayoutVars>
          <dgm:bulletEnabled val="1"/>
        </dgm:presLayoutVars>
      </dgm:prSet>
      <dgm:spPr/>
      <dgm:t>
        <a:bodyPr/>
        <a:lstStyle/>
        <a:p>
          <a:endParaRPr lang="en-US"/>
        </a:p>
      </dgm:t>
    </dgm:pt>
    <dgm:pt modelId="{5ED3827D-0FA9-44F4-93AC-EF9D260AAE90}" type="pres">
      <dgm:prSet presAssocID="{54A6655E-1E5D-4981-A98B-5BDBB95EEF1A}" presName="sibTrans" presStyleCnt="0"/>
      <dgm:spPr/>
    </dgm:pt>
    <dgm:pt modelId="{FCCC4AB2-9CF3-436F-B017-1713613F142D}" type="pres">
      <dgm:prSet presAssocID="{CDFC84BC-BA8C-48A9-B5DC-869F55CEF9D7}" presName="node" presStyleLbl="node1" presStyleIdx="4" presStyleCnt="6">
        <dgm:presLayoutVars>
          <dgm:bulletEnabled val="1"/>
        </dgm:presLayoutVars>
      </dgm:prSet>
      <dgm:spPr/>
      <dgm:t>
        <a:bodyPr/>
        <a:lstStyle/>
        <a:p>
          <a:endParaRPr lang="en-US"/>
        </a:p>
      </dgm:t>
    </dgm:pt>
    <dgm:pt modelId="{50703D98-504C-4B35-B331-5169CAB5165D}" type="pres">
      <dgm:prSet presAssocID="{90DDD94A-AC6B-480F-AE07-CA67E703DC14}" presName="sibTrans" presStyleCnt="0"/>
      <dgm:spPr/>
    </dgm:pt>
    <dgm:pt modelId="{E11B7096-6AD7-4B42-9B17-E2F0B5122801}" type="pres">
      <dgm:prSet presAssocID="{23FE25C0-983F-4121-8401-D278D6EAD42A}" presName="node" presStyleLbl="node1" presStyleIdx="5" presStyleCnt="6">
        <dgm:presLayoutVars>
          <dgm:bulletEnabled val="1"/>
        </dgm:presLayoutVars>
      </dgm:prSet>
      <dgm:spPr/>
      <dgm:t>
        <a:bodyPr/>
        <a:lstStyle/>
        <a:p>
          <a:endParaRPr lang="en-US"/>
        </a:p>
      </dgm:t>
    </dgm:pt>
  </dgm:ptLst>
  <dgm:cxnLst>
    <dgm:cxn modelId="{D82683A9-AF55-4FC1-86EC-2846613CC324}" srcId="{A2E5A3DB-2095-421A-93CD-2800505A8ED1}" destId="{CDFC84BC-BA8C-48A9-B5DC-869F55CEF9D7}" srcOrd="4" destOrd="0" parTransId="{D4E108E9-CFAA-4007-9A9D-F37E942310F3}" sibTransId="{90DDD94A-AC6B-480F-AE07-CA67E703DC14}"/>
    <dgm:cxn modelId="{73F0C519-BACA-4851-804A-62FD1317819D}" type="presOf" srcId="{A2E5A3DB-2095-421A-93CD-2800505A8ED1}" destId="{FD871FED-EDE0-4B48-B15D-33DE1661BFCE}" srcOrd="0" destOrd="0" presId="urn:microsoft.com/office/officeart/2005/8/layout/default#1"/>
    <dgm:cxn modelId="{B502079B-3F01-4442-95EC-FD03D93D42C1}" type="presOf" srcId="{F69F902C-7D48-4E7D-B8F0-CE88C4989B53}" destId="{46371D22-D2D5-4268-BE66-02E40AE26C97}" srcOrd="0" destOrd="0" presId="urn:microsoft.com/office/officeart/2005/8/layout/default#1"/>
    <dgm:cxn modelId="{006F83CA-2BA3-46DB-92EA-FF7BE9BDFE2A}" srcId="{A2E5A3DB-2095-421A-93CD-2800505A8ED1}" destId="{23FE25C0-983F-4121-8401-D278D6EAD42A}" srcOrd="5" destOrd="0" parTransId="{A684A110-F39A-4572-B9B5-CE36E8D95084}" sibTransId="{CEC383B0-027E-45B6-ACC6-BEE29D9D06AA}"/>
    <dgm:cxn modelId="{413DD99F-5148-40E0-A69F-0A6201717F2D}" type="presOf" srcId="{FDB77558-E3CF-4D9C-B935-4A7FDBF39DD4}" destId="{D2221486-8E7C-48FB-9491-C062A3806292}" srcOrd="0" destOrd="0" presId="urn:microsoft.com/office/officeart/2005/8/layout/default#1"/>
    <dgm:cxn modelId="{F3BD18D8-9EBB-4702-8FF6-5B319F8AC692}" srcId="{A2E5A3DB-2095-421A-93CD-2800505A8ED1}" destId="{FDB77558-E3CF-4D9C-B935-4A7FDBF39DD4}" srcOrd="0" destOrd="0" parTransId="{858E6E82-13D9-457A-BE99-DCB479F5B7BC}" sibTransId="{B47B5D80-D033-45F7-8DBB-8CBCE2E76831}"/>
    <dgm:cxn modelId="{94E7ABDD-85F2-424C-96E3-145E57673BC0}" type="presOf" srcId="{AF88111A-4F5B-4F67-AF74-844CEA7654FD}" destId="{709666FF-6493-4733-9551-9EFBEC7227D1}" srcOrd="0" destOrd="0" presId="urn:microsoft.com/office/officeart/2005/8/layout/default#1"/>
    <dgm:cxn modelId="{CC690FC2-69DD-4D1E-B672-FA04749738B1}" srcId="{A2E5A3DB-2095-421A-93CD-2800505A8ED1}" destId="{BC5A615A-78DB-4D04-859E-CBB54D38B301}" srcOrd="2" destOrd="0" parTransId="{91DA75BF-6FB6-418F-A728-689676221124}" sibTransId="{A7B92BF7-6751-4BDB-AE74-184E56C54077}"/>
    <dgm:cxn modelId="{044FAB68-222B-442E-89AD-0D98C33B40B0}" type="presOf" srcId="{CDFC84BC-BA8C-48A9-B5DC-869F55CEF9D7}" destId="{FCCC4AB2-9CF3-436F-B017-1713613F142D}" srcOrd="0" destOrd="0" presId="urn:microsoft.com/office/officeart/2005/8/layout/default#1"/>
    <dgm:cxn modelId="{076769B6-5CB3-4DA4-95F0-48322C3A2CD3}" srcId="{A2E5A3DB-2095-421A-93CD-2800505A8ED1}" destId="{AF88111A-4F5B-4F67-AF74-844CEA7654FD}" srcOrd="3" destOrd="0" parTransId="{7B18A8B4-8C5A-4A55-941C-1B4FFE46FB80}" sibTransId="{54A6655E-1E5D-4981-A98B-5BDBB95EEF1A}"/>
    <dgm:cxn modelId="{DFB58F5B-3A69-4DD1-8916-8E7916AECA0A}" type="presOf" srcId="{23FE25C0-983F-4121-8401-D278D6EAD42A}" destId="{E11B7096-6AD7-4B42-9B17-E2F0B5122801}" srcOrd="0" destOrd="0" presId="urn:microsoft.com/office/officeart/2005/8/layout/default#1"/>
    <dgm:cxn modelId="{2C9E5E1F-99A7-48BA-9A71-D376EDE438BE}" srcId="{A2E5A3DB-2095-421A-93CD-2800505A8ED1}" destId="{F69F902C-7D48-4E7D-B8F0-CE88C4989B53}" srcOrd="1" destOrd="0" parTransId="{C80E9B40-1001-4218-9409-4873614B8D4A}" sibTransId="{9B00E6BC-0555-4D14-B0D8-D4E4FA764B87}"/>
    <dgm:cxn modelId="{3E569BBD-BF38-4AC5-BCE5-E08DBC5540DC}" type="presOf" srcId="{BC5A615A-78DB-4D04-859E-CBB54D38B301}" destId="{528FA689-5DDD-4135-8903-AB79BDBA369E}" srcOrd="0" destOrd="0" presId="urn:microsoft.com/office/officeart/2005/8/layout/default#1"/>
    <dgm:cxn modelId="{F260980C-1905-43E8-8556-27589CF6F7E2}" type="presParOf" srcId="{FD871FED-EDE0-4B48-B15D-33DE1661BFCE}" destId="{D2221486-8E7C-48FB-9491-C062A3806292}" srcOrd="0" destOrd="0" presId="urn:microsoft.com/office/officeart/2005/8/layout/default#1"/>
    <dgm:cxn modelId="{834BA5BB-C285-4637-8927-23A6FFAF3B63}" type="presParOf" srcId="{FD871FED-EDE0-4B48-B15D-33DE1661BFCE}" destId="{73383A91-577C-4619-A555-E6CF7653A91D}" srcOrd="1" destOrd="0" presId="urn:microsoft.com/office/officeart/2005/8/layout/default#1"/>
    <dgm:cxn modelId="{4008739D-91B2-4755-AC05-AF23013B9555}" type="presParOf" srcId="{FD871FED-EDE0-4B48-B15D-33DE1661BFCE}" destId="{46371D22-D2D5-4268-BE66-02E40AE26C97}" srcOrd="2" destOrd="0" presId="urn:microsoft.com/office/officeart/2005/8/layout/default#1"/>
    <dgm:cxn modelId="{8ADF0DC0-E479-49C8-8570-FCB4CBF80D1E}" type="presParOf" srcId="{FD871FED-EDE0-4B48-B15D-33DE1661BFCE}" destId="{3D50DC93-9F83-47EB-B2AE-8012080EC7F4}" srcOrd="3" destOrd="0" presId="urn:microsoft.com/office/officeart/2005/8/layout/default#1"/>
    <dgm:cxn modelId="{ABB8FB0F-4210-4D67-B001-60BEE3351AA8}" type="presParOf" srcId="{FD871FED-EDE0-4B48-B15D-33DE1661BFCE}" destId="{528FA689-5DDD-4135-8903-AB79BDBA369E}" srcOrd="4" destOrd="0" presId="urn:microsoft.com/office/officeart/2005/8/layout/default#1"/>
    <dgm:cxn modelId="{23ABD371-88A1-488F-AC02-766B51179655}" type="presParOf" srcId="{FD871FED-EDE0-4B48-B15D-33DE1661BFCE}" destId="{7CD3A853-B655-4652-AF94-4B9509F640F2}" srcOrd="5" destOrd="0" presId="urn:microsoft.com/office/officeart/2005/8/layout/default#1"/>
    <dgm:cxn modelId="{61E1A903-3509-45BE-BBEB-1FA33D24D515}" type="presParOf" srcId="{FD871FED-EDE0-4B48-B15D-33DE1661BFCE}" destId="{709666FF-6493-4733-9551-9EFBEC7227D1}" srcOrd="6" destOrd="0" presId="urn:microsoft.com/office/officeart/2005/8/layout/default#1"/>
    <dgm:cxn modelId="{D2A1F7E3-22EC-4A03-B58E-05C6D5C88A5A}" type="presParOf" srcId="{FD871FED-EDE0-4B48-B15D-33DE1661BFCE}" destId="{5ED3827D-0FA9-44F4-93AC-EF9D260AAE90}" srcOrd="7" destOrd="0" presId="urn:microsoft.com/office/officeart/2005/8/layout/default#1"/>
    <dgm:cxn modelId="{DB8DE688-1444-49F9-9F4C-EA2D4B319565}" type="presParOf" srcId="{FD871FED-EDE0-4B48-B15D-33DE1661BFCE}" destId="{FCCC4AB2-9CF3-436F-B017-1713613F142D}" srcOrd="8" destOrd="0" presId="urn:microsoft.com/office/officeart/2005/8/layout/default#1"/>
    <dgm:cxn modelId="{C8699A03-4031-42C6-839B-7A51A40D2967}" type="presParOf" srcId="{FD871FED-EDE0-4B48-B15D-33DE1661BFCE}" destId="{50703D98-504C-4B35-B331-5169CAB5165D}" srcOrd="9" destOrd="0" presId="urn:microsoft.com/office/officeart/2005/8/layout/default#1"/>
    <dgm:cxn modelId="{00F905A3-29EB-4D90-9F22-14624EFE24BD}" type="presParOf" srcId="{FD871FED-EDE0-4B48-B15D-33DE1661BFCE}" destId="{E11B7096-6AD7-4B42-9B17-E2F0B5122801}"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48EF86-AF36-4ED3-813D-A8CF257C9881}"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DC9B2542-FCA8-40B1-BC80-8A15D58EF35D}">
      <dgm:prSet phldrT="[Text]"/>
      <dgm:spPr/>
      <dgm:t>
        <a:bodyPr/>
        <a:lstStyle/>
        <a:p>
          <a:r>
            <a:rPr lang="en-US" dirty="0" smtClean="0"/>
            <a:t>Controlling for CD4 count of &gt;500, 97% are on antiretroviral therapy</a:t>
          </a:r>
          <a:endParaRPr lang="en-US" dirty="0"/>
        </a:p>
      </dgm:t>
    </dgm:pt>
    <dgm:pt modelId="{7EA81F35-CA29-4DA5-9721-3A72F2021040}" type="parTrans" cxnId="{C3D2DF57-9F72-4862-924C-409EFB4D6741}">
      <dgm:prSet/>
      <dgm:spPr/>
      <dgm:t>
        <a:bodyPr/>
        <a:lstStyle/>
        <a:p>
          <a:endParaRPr lang="en-US"/>
        </a:p>
      </dgm:t>
    </dgm:pt>
    <dgm:pt modelId="{58E5C169-F667-4ECB-914E-5C829AC22EE9}" type="sibTrans" cxnId="{C3D2DF57-9F72-4862-924C-409EFB4D6741}">
      <dgm:prSet/>
      <dgm:spPr/>
      <dgm:t>
        <a:bodyPr/>
        <a:lstStyle/>
        <a:p>
          <a:endParaRPr lang="en-US"/>
        </a:p>
      </dgm:t>
    </dgm:pt>
    <dgm:pt modelId="{77D7112F-A73D-48D1-83C3-6CDEDCCF220B}">
      <dgm:prSet phldrT="[Text]"/>
      <dgm:spPr/>
      <dgm:t>
        <a:bodyPr/>
        <a:lstStyle/>
        <a:p>
          <a:r>
            <a:rPr lang="en-US" dirty="0" smtClean="0"/>
            <a:t>For patients with CD4 &lt;200, 99% are currently receiving PCP Prophylaxis</a:t>
          </a:r>
          <a:endParaRPr lang="en-US" dirty="0"/>
        </a:p>
      </dgm:t>
    </dgm:pt>
    <dgm:pt modelId="{6114FCC7-C07D-4D8C-AAE7-1A4C068111F6}" type="parTrans" cxnId="{66920F51-87DC-4D4F-959B-7640AFE137DE}">
      <dgm:prSet/>
      <dgm:spPr/>
      <dgm:t>
        <a:bodyPr/>
        <a:lstStyle/>
        <a:p>
          <a:endParaRPr lang="en-US"/>
        </a:p>
      </dgm:t>
    </dgm:pt>
    <dgm:pt modelId="{23AABA8E-84C9-442F-9199-28DB51F0A646}" type="sibTrans" cxnId="{66920F51-87DC-4D4F-959B-7640AFE137DE}">
      <dgm:prSet/>
      <dgm:spPr/>
      <dgm:t>
        <a:bodyPr/>
        <a:lstStyle/>
        <a:p>
          <a:endParaRPr lang="en-US"/>
        </a:p>
      </dgm:t>
    </dgm:pt>
    <dgm:pt modelId="{745BEB2D-F9D1-4DCB-B45D-E4DC20240AE0}">
      <dgm:prSet phldrT="[Text]"/>
      <dgm:spPr/>
      <dgm:t>
        <a:bodyPr/>
        <a:lstStyle/>
        <a:p>
          <a:r>
            <a:rPr lang="en-US" dirty="0" smtClean="0"/>
            <a:t>91% of patients seen within the last 24 months have been seen within the last 12 months</a:t>
          </a:r>
          <a:endParaRPr lang="en-US" dirty="0"/>
        </a:p>
      </dgm:t>
    </dgm:pt>
    <dgm:pt modelId="{933D0273-0547-45CF-933B-5AC196A537C7}" type="parTrans" cxnId="{4CA22718-5E50-49EA-B298-89BB95391C63}">
      <dgm:prSet/>
      <dgm:spPr/>
      <dgm:t>
        <a:bodyPr/>
        <a:lstStyle/>
        <a:p>
          <a:endParaRPr lang="en-US"/>
        </a:p>
      </dgm:t>
    </dgm:pt>
    <dgm:pt modelId="{1E8C27C0-F216-4222-90C8-F2ADEFEAA28F}" type="sibTrans" cxnId="{4CA22718-5E50-49EA-B298-89BB95391C63}">
      <dgm:prSet/>
      <dgm:spPr/>
      <dgm:t>
        <a:bodyPr/>
        <a:lstStyle/>
        <a:p>
          <a:endParaRPr lang="en-US"/>
        </a:p>
      </dgm:t>
    </dgm:pt>
    <dgm:pt modelId="{53B786A3-FEA6-4320-A635-CB93D08182A2}">
      <dgm:prSet/>
      <dgm:spPr/>
      <dgm:t>
        <a:bodyPr/>
        <a:lstStyle/>
        <a:p>
          <a:r>
            <a:rPr lang="en-US" dirty="0" smtClean="0"/>
            <a:t>77% of patients have a Viral </a:t>
          </a:r>
          <a:r>
            <a:rPr lang="en-US" smtClean="0"/>
            <a:t>Load &lt;50</a:t>
          </a:r>
          <a:endParaRPr lang="en-US" dirty="0"/>
        </a:p>
      </dgm:t>
    </dgm:pt>
    <dgm:pt modelId="{E4B0D532-4B6D-4EF4-B0ED-D5B7612D5B6C}" type="parTrans" cxnId="{00536780-EA8A-4598-B375-12072F9C4396}">
      <dgm:prSet/>
      <dgm:spPr/>
      <dgm:t>
        <a:bodyPr/>
        <a:lstStyle/>
        <a:p>
          <a:endParaRPr lang="en-US"/>
        </a:p>
      </dgm:t>
    </dgm:pt>
    <dgm:pt modelId="{A091B9C6-A043-49FE-9F79-CAA0CD622E66}" type="sibTrans" cxnId="{00536780-EA8A-4598-B375-12072F9C4396}">
      <dgm:prSet/>
      <dgm:spPr/>
      <dgm:t>
        <a:bodyPr/>
        <a:lstStyle/>
        <a:p>
          <a:endParaRPr lang="en-US"/>
        </a:p>
      </dgm:t>
    </dgm:pt>
    <dgm:pt modelId="{2E95A97C-C52D-49F2-BEE5-A15A19CDD80F}">
      <dgm:prSet phldrT="[Text]"/>
      <dgm:spPr/>
      <dgm:t>
        <a:bodyPr/>
        <a:lstStyle/>
        <a:p>
          <a:r>
            <a:rPr lang="en-US" dirty="0" smtClean="0"/>
            <a:t>94% of clinic population is receiving Antiretroviral Therapy</a:t>
          </a:r>
          <a:endParaRPr lang="en-US" dirty="0"/>
        </a:p>
      </dgm:t>
    </dgm:pt>
    <dgm:pt modelId="{EB02EDAE-1A3F-4C17-A402-0C63A88A0F71}" type="parTrans" cxnId="{6EA788C1-8FA3-4D14-9ED1-DDFD3F43BE5C}">
      <dgm:prSet/>
      <dgm:spPr/>
      <dgm:t>
        <a:bodyPr/>
        <a:lstStyle/>
        <a:p>
          <a:endParaRPr lang="en-US"/>
        </a:p>
      </dgm:t>
    </dgm:pt>
    <dgm:pt modelId="{F451C2BD-0921-4AA4-A28E-CD2DAA8180B6}" type="sibTrans" cxnId="{6EA788C1-8FA3-4D14-9ED1-DDFD3F43BE5C}">
      <dgm:prSet/>
      <dgm:spPr/>
      <dgm:t>
        <a:bodyPr/>
        <a:lstStyle/>
        <a:p>
          <a:endParaRPr lang="en-US"/>
        </a:p>
      </dgm:t>
    </dgm:pt>
    <dgm:pt modelId="{A12AED61-23EF-43CA-B5C1-D1FDFF730E53}" type="pres">
      <dgm:prSet presAssocID="{E648EF86-AF36-4ED3-813D-A8CF257C9881}" presName="diagram" presStyleCnt="0">
        <dgm:presLayoutVars>
          <dgm:dir/>
          <dgm:resizeHandles val="exact"/>
        </dgm:presLayoutVars>
      </dgm:prSet>
      <dgm:spPr/>
      <dgm:t>
        <a:bodyPr/>
        <a:lstStyle/>
        <a:p>
          <a:endParaRPr lang="en-US"/>
        </a:p>
      </dgm:t>
    </dgm:pt>
    <dgm:pt modelId="{402E3FE9-2C66-4841-B121-9D7A67B702A1}" type="pres">
      <dgm:prSet presAssocID="{53B786A3-FEA6-4320-A635-CB93D08182A2}" presName="node" presStyleLbl="node1" presStyleIdx="0" presStyleCnt="5" custLinFactNeighborY="1183">
        <dgm:presLayoutVars>
          <dgm:bulletEnabled val="1"/>
        </dgm:presLayoutVars>
      </dgm:prSet>
      <dgm:spPr/>
      <dgm:t>
        <a:bodyPr/>
        <a:lstStyle/>
        <a:p>
          <a:endParaRPr lang="en-US"/>
        </a:p>
      </dgm:t>
    </dgm:pt>
    <dgm:pt modelId="{D9DD54BF-77CA-49A7-B4A5-78DBF1839885}" type="pres">
      <dgm:prSet presAssocID="{A091B9C6-A043-49FE-9F79-CAA0CD622E66}" presName="sibTrans" presStyleCnt="0"/>
      <dgm:spPr/>
    </dgm:pt>
    <dgm:pt modelId="{07801601-578E-47D0-B848-DA9FEF475C3E}" type="pres">
      <dgm:prSet presAssocID="{2E95A97C-C52D-49F2-BEE5-A15A19CDD80F}" presName="node" presStyleLbl="node1" presStyleIdx="1" presStyleCnt="5">
        <dgm:presLayoutVars>
          <dgm:bulletEnabled val="1"/>
        </dgm:presLayoutVars>
      </dgm:prSet>
      <dgm:spPr/>
      <dgm:t>
        <a:bodyPr/>
        <a:lstStyle/>
        <a:p>
          <a:endParaRPr lang="en-US"/>
        </a:p>
      </dgm:t>
    </dgm:pt>
    <dgm:pt modelId="{4E218E62-9C99-4F7C-90B4-00A383A4497F}" type="pres">
      <dgm:prSet presAssocID="{F451C2BD-0921-4AA4-A28E-CD2DAA8180B6}" presName="sibTrans" presStyleCnt="0"/>
      <dgm:spPr/>
    </dgm:pt>
    <dgm:pt modelId="{EB4166EE-6FF3-4B46-898D-2469F2B5899C}" type="pres">
      <dgm:prSet presAssocID="{DC9B2542-FCA8-40B1-BC80-8A15D58EF35D}" presName="node" presStyleLbl="node1" presStyleIdx="2" presStyleCnt="5">
        <dgm:presLayoutVars>
          <dgm:bulletEnabled val="1"/>
        </dgm:presLayoutVars>
      </dgm:prSet>
      <dgm:spPr/>
      <dgm:t>
        <a:bodyPr/>
        <a:lstStyle/>
        <a:p>
          <a:endParaRPr lang="en-US"/>
        </a:p>
      </dgm:t>
    </dgm:pt>
    <dgm:pt modelId="{CA9EC106-F942-48A4-A267-F113F794B1BE}" type="pres">
      <dgm:prSet presAssocID="{58E5C169-F667-4ECB-914E-5C829AC22EE9}" presName="sibTrans" presStyleCnt="0"/>
      <dgm:spPr/>
    </dgm:pt>
    <dgm:pt modelId="{E310B24D-E609-43C7-B2A9-A20596B53402}" type="pres">
      <dgm:prSet presAssocID="{77D7112F-A73D-48D1-83C3-6CDEDCCF220B}" presName="node" presStyleLbl="node1" presStyleIdx="3" presStyleCnt="5" custLinFactNeighborY="-1800">
        <dgm:presLayoutVars>
          <dgm:bulletEnabled val="1"/>
        </dgm:presLayoutVars>
      </dgm:prSet>
      <dgm:spPr/>
      <dgm:t>
        <a:bodyPr/>
        <a:lstStyle/>
        <a:p>
          <a:endParaRPr lang="en-US"/>
        </a:p>
      </dgm:t>
    </dgm:pt>
    <dgm:pt modelId="{C5278EA4-973E-4D2B-B463-7394FB85B492}" type="pres">
      <dgm:prSet presAssocID="{23AABA8E-84C9-442F-9199-28DB51F0A646}" presName="sibTrans" presStyleCnt="0"/>
      <dgm:spPr/>
    </dgm:pt>
    <dgm:pt modelId="{A3A8EEAF-1105-4B40-8DDC-6D7416254C50}" type="pres">
      <dgm:prSet presAssocID="{745BEB2D-F9D1-4DCB-B45D-E4DC20240AE0}" presName="node" presStyleLbl="node1" presStyleIdx="4" presStyleCnt="5" custLinFactNeighborX="-926">
        <dgm:presLayoutVars>
          <dgm:bulletEnabled val="1"/>
        </dgm:presLayoutVars>
      </dgm:prSet>
      <dgm:spPr/>
      <dgm:t>
        <a:bodyPr/>
        <a:lstStyle/>
        <a:p>
          <a:endParaRPr lang="en-US"/>
        </a:p>
      </dgm:t>
    </dgm:pt>
  </dgm:ptLst>
  <dgm:cxnLst>
    <dgm:cxn modelId="{72F6E639-1FD8-442A-A818-9202F162A4A9}" type="presOf" srcId="{745BEB2D-F9D1-4DCB-B45D-E4DC20240AE0}" destId="{A3A8EEAF-1105-4B40-8DDC-6D7416254C50}" srcOrd="0" destOrd="0" presId="urn:microsoft.com/office/officeart/2005/8/layout/default#2"/>
    <dgm:cxn modelId="{6EA788C1-8FA3-4D14-9ED1-DDFD3F43BE5C}" srcId="{E648EF86-AF36-4ED3-813D-A8CF257C9881}" destId="{2E95A97C-C52D-49F2-BEE5-A15A19CDD80F}" srcOrd="1" destOrd="0" parTransId="{EB02EDAE-1A3F-4C17-A402-0C63A88A0F71}" sibTransId="{F451C2BD-0921-4AA4-A28E-CD2DAA8180B6}"/>
    <dgm:cxn modelId="{C3D2DF57-9F72-4862-924C-409EFB4D6741}" srcId="{E648EF86-AF36-4ED3-813D-A8CF257C9881}" destId="{DC9B2542-FCA8-40B1-BC80-8A15D58EF35D}" srcOrd="2" destOrd="0" parTransId="{7EA81F35-CA29-4DA5-9721-3A72F2021040}" sibTransId="{58E5C169-F667-4ECB-914E-5C829AC22EE9}"/>
    <dgm:cxn modelId="{52B7A2E0-B3BD-4FDF-A5C1-F6709B413835}" type="presOf" srcId="{53B786A3-FEA6-4320-A635-CB93D08182A2}" destId="{402E3FE9-2C66-4841-B121-9D7A67B702A1}" srcOrd="0" destOrd="0" presId="urn:microsoft.com/office/officeart/2005/8/layout/default#2"/>
    <dgm:cxn modelId="{4CA22718-5E50-49EA-B298-89BB95391C63}" srcId="{E648EF86-AF36-4ED3-813D-A8CF257C9881}" destId="{745BEB2D-F9D1-4DCB-B45D-E4DC20240AE0}" srcOrd="4" destOrd="0" parTransId="{933D0273-0547-45CF-933B-5AC196A537C7}" sibTransId="{1E8C27C0-F216-4222-90C8-F2ADEFEAA28F}"/>
    <dgm:cxn modelId="{00536780-EA8A-4598-B375-12072F9C4396}" srcId="{E648EF86-AF36-4ED3-813D-A8CF257C9881}" destId="{53B786A3-FEA6-4320-A635-CB93D08182A2}" srcOrd="0" destOrd="0" parTransId="{E4B0D532-4B6D-4EF4-B0ED-D5B7612D5B6C}" sibTransId="{A091B9C6-A043-49FE-9F79-CAA0CD622E66}"/>
    <dgm:cxn modelId="{B5C6593C-F6AE-47DA-A41A-1938963BA41C}" type="presOf" srcId="{2E95A97C-C52D-49F2-BEE5-A15A19CDD80F}" destId="{07801601-578E-47D0-B848-DA9FEF475C3E}" srcOrd="0" destOrd="0" presId="urn:microsoft.com/office/officeart/2005/8/layout/default#2"/>
    <dgm:cxn modelId="{E70E1FD4-097A-47EE-9492-7B4DA8EC278E}" type="presOf" srcId="{DC9B2542-FCA8-40B1-BC80-8A15D58EF35D}" destId="{EB4166EE-6FF3-4B46-898D-2469F2B5899C}" srcOrd="0" destOrd="0" presId="urn:microsoft.com/office/officeart/2005/8/layout/default#2"/>
    <dgm:cxn modelId="{66920F51-87DC-4D4F-959B-7640AFE137DE}" srcId="{E648EF86-AF36-4ED3-813D-A8CF257C9881}" destId="{77D7112F-A73D-48D1-83C3-6CDEDCCF220B}" srcOrd="3" destOrd="0" parTransId="{6114FCC7-C07D-4D8C-AAE7-1A4C068111F6}" sibTransId="{23AABA8E-84C9-442F-9199-28DB51F0A646}"/>
    <dgm:cxn modelId="{FF23F6C8-8AB3-46B9-BA58-3CF8036611E3}" type="presOf" srcId="{E648EF86-AF36-4ED3-813D-A8CF257C9881}" destId="{A12AED61-23EF-43CA-B5C1-D1FDFF730E53}" srcOrd="0" destOrd="0" presId="urn:microsoft.com/office/officeart/2005/8/layout/default#2"/>
    <dgm:cxn modelId="{5AB3553B-B75B-4647-98B8-D6C63A3E9D93}" type="presOf" srcId="{77D7112F-A73D-48D1-83C3-6CDEDCCF220B}" destId="{E310B24D-E609-43C7-B2A9-A20596B53402}" srcOrd="0" destOrd="0" presId="urn:microsoft.com/office/officeart/2005/8/layout/default#2"/>
    <dgm:cxn modelId="{06818CAD-5E68-4933-A64B-21DBBD21F564}" type="presParOf" srcId="{A12AED61-23EF-43CA-B5C1-D1FDFF730E53}" destId="{402E3FE9-2C66-4841-B121-9D7A67B702A1}" srcOrd="0" destOrd="0" presId="urn:microsoft.com/office/officeart/2005/8/layout/default#2"/>
    <dgm:cxn modelId="{6FEB0246-CC11-45AC-9BC6-B68B5B7376B1}" type="presParOf" srcId="{A12AED61-23EF-43CA-B5C1-D1FDFF730E53}" destId="{D9DD54BF-77CA-49A7-B4A5-78DBF1839885}" srcOrd="1" destOrd="0" presId="urn:microsoft.com/office/officeart/2005/8/layout/default#2"/>
    <dgm:cxn modelId="{FFDF86EC-9E24-44BC-A890-8EB588A03CEE}" type="presParOf" srcId="{A12AED61-23EF-43CA-B5C1-D1FDFF730E53}" destId="{07801601-578E-47D0-B848-DA9FEF475C3E}" srcOrd="2" destOrd="0" presId="urn:microsoft.com/office/officeart/2005/8/layout/default#2"/>
    <dgm:cxn modelId="{60157B9E-09D3-47AF-B660-B6E566FCC414}" type="presParOf" srcId="{A12AED61-23EF-43CA-B5C1-D1FDFF730E53}" destId="{4E218E62-9C99-4F7C-90B4-00A383A4497F}" srcOrd="3" destOrd="0" presId="urn:microsoft.com/office/officeart/2005/8/layout/default#2"/>
    <dgm:cxn modelId="{A931046A-2FC1-450D-A8C1-6DD4F93F8357}" type="presParOf" srcId="{A12AED61-23EF-43CA-B5C1-D1FDFF730E53}" destId="{EB4166EE-6FF3-4B46-898D-2469F2B5899C}" srcOrd="4" destOrd="0" presId="urn:microsoft.com/office/officeart/2005/8/layout/default#2"/>
    <dgm:cxn modelId="{5213FA8B-D822-45D3-90A3-F8DD7D7F6BE9}" type="presParOf" srcId="{A12AED61-23EF-43CA-B5C1-D1FDFF730E53}" destId="{CA9EC106-F942-48A4-A267-F113F794B1BE}" srcOrd="5" destOrd="0" presId="urn:microsoft.com/office/officeart/2005/8/layout/default#2"/>
    <dgm:cxn modelId="{6C01F960-C708-4CC6-BEEB-21B42F843FB1}" type="presParOf" srcId="{A12AED61-23EF-43CA-B5C1-D1FDFF730E53}" destId="{E310B24D-E609-43C7-B2A9-A20596B53402}" srcOrd="6" destOrd="0" presId="urn:microsoft.com/office/officeart/2005/8/layout/default#2"/>
    <dgm:cxn modelId="{189090A2-64DA-41B9-9554-E4FD9D55E68A}" type="presParOf" srcId="{A12AED61-23EF-43CA-B5C1-D1FDFF730E53}" destId="{C5278EA4-973E-4D2B-B463-7394FB85B492}" srcOrd="7" destOrd="0" presId="urn:microsoft.com/office/officeart/2005/8/layout/default#2"/>
    <dgm:cxn modelId="{A40D0ED6-FFFA-4129-B738-4311FE0C4D06}" type="presParOf" srcId="{A12AED61-23EF-43CA-B5C1-D1FDFF730E53}" destId="{A3A8EEAF-1105-4B40-8DDC-6D7416254C50}"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0A140-F833-4D16-956F-13C474DBD1AA}">
      <dsp:nvSpPr>
        <dsp:cNvPr id="0" name=""/>
        <dsp:cNvSpPr/>
      </dsp:nvSpPr>
      <dsp:spPr>
        <a:xfrm>
          <a:off x="1371603" y="0"/>
          <a:ext cx="5105400" cy="510540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FQHC Look Alike</a:t>
          </a:r>
          <a:endParaRPr lang="en-US" sz="1400" kern="1200" dirty="0">
            <a:solidFill>
              <a:schemeClr val="tx1"/>
            </a:solidFill>
          </a:endParaRPr>
        </a:p>
      </dsp:txBody>
      <dsp:txXfrm>
        <a:off x="2967041" y="255270"/>
        <a:ext cx="1914525" cy="510540"/>
      </dsp:txXfrm>
    </dsp:sp>
    <dsp:sp modelId="{A2BFFA3F-F2B4-4029-A732-E1E973751AA4}">
      <dsp:nvSpPr>
        <dsp:cNvPr id="0" name=""/>
        <dsp:cNvSpPr/>
      </dsp:nvSpPr>
      <dsp:spPr>
        <a:xfrm>
          <a:off x="1906904" y="765809"/>
          <a:ext cx="4339590" cy="433959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Trans Health Care</a:t>
          </a:r>
          <a:endParaRPr lang="en-US" sz="1400" kern="1200" dirty="0">
            <a:solidFill>
              <a:schemeClr val="tx1"/>
            </a:solidFill>
          </a:endParaRPr>
        </a:p>
      </dsp:txBody>
      <dsp:txXfrm>
        <a:off x="3140975" y="1015336"/>
        <a:ext cx="1871448" cy="499052"/>
      </dsp:txXfrm>
    </dsp:sp>
    <dsp:sp modelId="{22370298-0A9E-46FD-8137-F103E117C67F}">
      <dsp:nvSpPr>
        <dsp:cNvPr id="0" name=""/>
        <dsp:cNvSpPr/>
      </dsp:nvSpPr>
      <dsp:spPr>
        <a:xfrm>
          <a:off x="2289809" y="1531619"/>
          <a:ext cx="3573780" cy="357378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LGBT Primary Care</a:t>
          </a:r>
          <a:endParaRPr lang="en-US" sz="1400" kern="1200" dirty="0">
            <a:solidFill>
              <a:schemeClr val="tx1"/>
            </a:solidFill>
          </a:endParaRPr>
        </a:p>
      </dsp:txBody>
      <dsp:txXfrm>
        <a:off x="3151984" y="1778210"/>
        <a:ext cx="1849431" cy="493181"/>
      </dsp:txXfrm>
    </dsp:sp>
    <dsp:sp modelId="{7B79E672-F985-4D38-9E9C-0D891C179D6D}">
      <dsp:nvSpPr>
        <dsp:cNvPr id="0" name=""/>
        <dsp:cNvSpPr/>
      </dsp:nvSpPr>
      <dsp:spPr>
        <a:xfrm>
          <a:off x="2667014" y="2286001"/>
          <a:ext cx="2807970" cy="280797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HIV Primary Care</a:t>
          </a:r>
          <a:endParaRPr lang="en-US" sz="1400" kern="1200" dirty="0">
            <a:solidFill>
              <a:schemeClr val="tx1"/>
            </a:solidFill>
          </a:endParaRPr>
        </a:p>
      </dsp:txBody>
      <dsp:txXfrm>
        <a:off x="3312847" y="2538718"/>
        <a:ext cx="1516303" cy="505434"/>
      </dsp:txXfrm>
    </dsp:sp>
    <dsp:sp modelId="{17997ABA-CA9B-4A8B-92F9-315B5741222B}">
      <dsp:nvSpPr>
        <dsp:cNvPr id="0" name=""/>
        <dsp:cNvSpPr/>
      </dsp:nvSpPr>
      <dsp:spPr>
        <a:xfrm>
          <a:off x="3055620" y="3063240"/>
          <a:ext cx="2042160" cy="2042160"/>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HIV Test</a:t>
          </a:r>
          <a:endParaRPr lang="en-US" sz="1400" kern="1200" dirty="0">
            <a:solidFill>
              <a:schemeClr val="tx1"/>
            </a:solidFill>
          </a:endParaRPr>
        </a:p>
      </dsp:txBody>
      <dsp:txXfrm>
        <a:off x="3412998" y="3318510"/>
        <a:ext cx="1327404" cy="510540"/>
      </dsp:txXfrm>
    </dsp:sp>
    <dsp:sp modelId="{52840260-20E3-4DFC-896B-8517267FC7B1}">
      <dsp:nvSpPr>
        <dsp:cNvPr id="0" name=""/>
        <dsp:cNvSpPr/>
      </dsp:nvSpPr>
      <dsp:spPr>
        <a:xfrm>
          <a:off x="3438524" y="3829050"/>
          <a:ext cx="1276350" cy="127635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Bilingual CM</a:t>
          </a:r>
          <a:endParaRPr lang="en-US" sz="1400" kern="1200" dirty="0">
            <a:solidFill>
              <a:schemeClr val="tx1"/>
            </a:solidFill>
          </a:endParaRPr>
        </a:p>
      </dsp:txBody>
      <dsp:txXfrm>
        <a:off x="3642741" y="4019864"/>
        <a:ext cx="867918" cy="307600"/>
      </dsp:txXfrm>
    </dsp:sp>
    <dsp:sp modelId="{37A25160-A02C-4189-9AEA-DBC54880FF3E}">
      <dsp:nvSpPr>
        <dsp:cNvPr id="0" name=""/>
        <dsp:cNvSpPr/>
      </dsp:nvSpPr>
      <dsp:spPr>
        <a:xfrm>
          <a:off x="3693794" y="4339589"/>
          <a:ext cx="765810" cy="76581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Outreach</a:t>
          </a:r>
          <a:endParaRPr lang="en-US" sz="1200" kern="1200" dirty="0">
            <a:solidFill>
              <a:schemeClr val="tx1"/>
            </a:solidFill>
          </a:endParaRPr>
        </a:p>
      </dsp:txBody>
      <dsp:txXfrm>
        <a:off x="3805945" y="4531042"/>
        <a:ext cx="541509" cy="382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C3AB6-5526-4463-8E6B-752946D49E7C}">
      <dsp:nvSpPr>
        <dsp:cNvPr id="0" name=""/>
        <dsp:cNvSpPr/>
      </dsp:nvSpPr>
      <dsp:spPr>
        <a:xfrm>
          <a:off x="1828810" y="0"/>
          <a:ext cx="2476500" cy="2476500"/>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Enabling Services</a:t>
          </a:r>
        </a:p>
        <a:p>
          <a:pPr lvl="0" algn="ctr" defTabSz="800100">
            <a:lnSpc>
              <a:spcPct val="90000"/>
            </a:lnSpc>
            <a:spcBef>
              <a:spcPct val="0"/>
            </a:spcBef>
            <a:spcAft>
              <a:spcPct val="35000"/>
            </a:spcAft>
          </a:pPr>
          <a:r>
            <a:rPr lang="en-US" sz="1400" i="1" kern="1200" dirty="0" smtClean="0">
              <a:solidFill>
                <a:schemeClr val="tx1"/>
              </a:solidFill>
            </a:rPr>
            <a:t>Care Management</a:t>
          </a:r>
        </a:p>
        <a:p>
          <a:pPr lvl="0" algn="ctr" defTabSz="800100">
            <a:lnSpc>
              <a:spcPct val="90000"/>
            </a:lnSpc>
            <a:spcBef>
              <a:spcPct val="0"/>
            </a:spcBef>
            <a:spcAft>
              <a:spcPct val="35000"/>
            </a:spcAft>
          </a:pPr>
          <a:r>
            <a:rPr lang="en-US" sz="1400" i="1" kern="1200" dirty="0" smtClean="0">
              <a:solidFill>
                <a:schemeClr val="tx1"/>
              </a:solidFill>
            </a:rPr>
            <a:t>Ancillary Services</a:t>
          </a:r>
          <a:endParaRPr lang="en-US" sz="1600" kern="1200" dirty="0">
            <a:solidFill>
              <a:schemeClr val="tx1"/>
            </a:solidFill>
          </a:endParaRPr>
        </a:p>
      </dsp:txBody>
      <dsp:txXfrm>
        <a:off x="2447935" y="1238250"/>
        <a:ext cx="1238250" cy="1238250"/>
      </dsp:txXfrm>
    </dsp:sp>
    <dsp:sp modelId="{ACD631D4-FAE6-44D7-8B82-B9478E4CD236}">
      <dsp:nvSpPr>
        <dsp:cNvPr id="0" name=""/>
        <dsp:cNvSpPr/>
      </dsp:nvSpPr>
      <dsp:spPr>
        <a:xfrm>
          <a:off x="591403" y="2476500"/>
          <a:ext cx="2476500" cy="2476500"/>
        </a:xfrm>
        <a:prstGeom prst="triangl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Prevention</a:t>
          </a:r>
        </a:p>
        <a:p>
          <a:pPr lvl="0" algn="ctr" defTabSz="800100">
            <a:lnSpc>
              <a:spcPct val="90000"/>
            </a:lnSpc>
            <a:spcBef>
              <a:spcPct val="0"/>
            </a:spcBef>
            <a:spcAft>
              <a:spcPct val="35000"/>
            </a:spcAft>
          </a:pPr>
          <a:r>
            <a:rPr lang="en-US" sz="1600" i="1" kern="1200" dirty="0" smtClean="0">
              <a:solidFill>
                <a:schemeClr val="tx1"/>
              </a:solidFill>
            </a:rPr>
            <a:t>Health promotion</a:t>
          </a:r>
        </a:p>
        <a:p>
          <a:pPr lvl="0" algn="ctr" defTabSz="800100">
            <a:lnSpc>
              <a:spcPct val="90000"/>
            </a:lnSpc>
            <a:spcBef>
              <a:spcPct val="0"/>
            </a:spcBef>
            <a:spcAft>
              <a:spcPct val="35000"/>
            </a:spcAft>
          </a:pPr>
          <a:r>
            <a:rPr lang="en-US" sz="1600" i="1" kern="1200" dirty="0" smtClean="0">
              <a:solidFill>
                <a:schemeClr val="tx1"/>
              </a:solidFill>
            </a:rPr>
            <a:t>Disease prevention</a:t>
          </a:r>
          <a:endParaRPr lang="en-US" sz="1600" i="1" kern="1200" dirty="0">
            <a:solidFill>
              <a:schemeClr val="tx1"/>
            </a:solidFill>
          </a:endParaRPr>
        </a:p>
      </dsp:txBody>
      <dsp:txXfrm>
        <a:off x="1210528" y="3714750"/>
        <a:ext cx="1238250" cy="1238250"/>
      </dsp:txXfrm>
    </dsp:sp>
    <dsp:sp modelId="{E025AE8B-EBA1-4D6A-AC3C-1B983200253B}">
      <dsp:nvSpPr>
        <dsp:cNvPr id="0" name=""/>
        <dsp:cNvSpPr/>
      </dsp:nvSpPr>
      <dsp:spPr>
        <a:xfrm rot="10800000">
          <a:off x="1829653" y="2476500"/>
          <a:ext cx="2476500" cy="2476500"/>
        </a:xfrm>
        <a:prstGeom prst="triangl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1" kern="1200" dirty="0" smtClean="0">
              <a:solidFill>
                <a:schemeClr val="tx1"/>
              </a:solidFill>
            </a:rPr>
            <a:t>Medical </a:t>
          </a:r>
        </a:p>
        <a:p>
          <a:pPr lvl="0" algn="ctr" defTabSz="1066800">
            <a:lnSpc>
              <a:spcPct val="90000"/>
            </a:lnSpc>
            <a:spcBef>
              <a:spcPct val="0"/>
            </a:spcBef>
            <a:spcAft>
              <a:spcPct val="35000"/>
            </a:spcAft>
          </a:pPr>
          <a:r>
            <a:rPr lang="en-US" sz="2400" b="1" kern="1200" dirty="0" smtClean="0">
              <a:solidFill>
                <a:schemeClr val="tx1"/>
              </a:solidFill>
            </a:rPr>
            <a:t>Services</a:t>
          </a:r>
        </a:p>
        <a:p>
          <a:pPr lvl="0" algn="ctr" defTabSz="1066800">
            <a:lnSpc>
              <a:spcPct val="90000"/>
            </a:lnSpc>
            <a:spcBef>
              <a:spcPct val="0"/>
            </a:spcBef>
            <a:spcAft>
              <a:spcPct val="35000"/>
            </a:spcAft>
          </a:pPr>
          <a:r>
            <a:rPr lang="en-US" sz="1400" b="0" i="1" kern="1200" dirty="0" smtClean="0">
              <a:solidFill>
                <a:schemeClr val="tx1"/>
              </a:solidFill>
            </a:rPr>
            <a:t>Mental Health</a:t>
          </a:r>
        </a:p>
      </dsp:txBody>
      <dsp:txXfrm rot="10800000">
        <a:off x="2448778" y="2476500"/>
        <a:ext cx="1238250" cy="1238250"/>
      </dsp:txXfrm>
    </dsp:sp>
    <dsp:sp modelId="{EBD39ACD-2A0A-451D-923F-9A77632E0BA1}">
      <dsp:nvSpPr>
        <dsp:cNvPr id="0" name=""/>
        <dsp:cNvSpPr/>
      </dsp:nvSpPr>
      <dsp:spPr>
        <a:xfrm>
          <a:off x="3067903" y="2476500"/>
          <a:ext cx="2476500" cy="2476500"/>
        </a:xfrm>
        <a:prstGeom prst="triangl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Policy Advocacy</a:t>
          </a:r>
        </a:p>
        <a:p>
          <a:pPr lvl="0" algn="ctr" defTabSz="800100">
            <a:lnSpc>
              <a:spcPct val="90000"/>
            </a:lnSpc>
            <a:spcBef>
              <a:spcPct val="0"/>
            </a:spcBef>
            <a:spcAft>
              <a:spcPct val="35000"/>
            </a:spcAft>
          </a:pPr>
          <a:r>
            <a:rPr lang="en-US" sz="1600" b="0" i="1" kern="1200" dirty="0" smtClean="0">
              <a:solidFill>
                <a:schemeClr val="tx1"/>
              </a:solidFill>
            </a:rPr>
            <a:t>Community </a:t>
          </a:r>
          <a:r>
            <a:rPr lang="en-US" sz="1600" i="1" kern="1200" dirty="0" smtClean="0">
              <a:solidFill>
                <a:schemeClr val="tx1"/>
              </a:solidFill>
            </a:rPr>
            <a:t>Engagement</a:t>
          </a:r>
        </a:p>
        <a:p>
          <a:pPr lvl="0" algn="ctr" defTabSz="800100">
            <a:lnSpc>
              <a:spcPct val="90000"/>
            </a:lnSpc>
            <a:spcBef>
              <a:spcPct val="0"/>
            </a:spcBef>
            <a:spcAft>
              <a:spcPct val="35000"/>
            </a:spcAft>
          </a:pPr>
          <a:r>
            <a:rPr lang="en-US" sz="1600" i="1" kern="1200" dirty="0" smtClean="0">
              <a:solidFill>
                <a:schemeClr val="tx1"/>
              </a:solidFill>
            </a:rPr>
            <a:t>Community-based research Partnerships</a:t>
          </a:r>
        </a:p>
        <a:p>
          <a:pPr lvl="0" algn="ctr" defTabSz="800100">
            <a:lnSpc>
              <a:spcPct val="90000"/>
            </a:lnSpc>
            <a:spcBef>
              <a:spcPct val="0"/>
            </a:spcBef>
            <a:spcAft>
              <a:spcPct val="35000"/>
            </a:spcAft>
          </a:pPr>
          <a:endParaRPr lang="en-US" sz="1600" kern="1200" dirty="0" smtClean="0"/>
        </a:p>
        <a:p>
          <a:pPr lvl="0" algn="ctr" defTabSz="800100">
            <a:lnSpc>
              <a:spcPct val="90000"/>
            </a:lnSpc>
            <a:spcBef>
              <a:spcPct val="0"/>
            </a:spcBef>
            <a:spcAft>
              <a:spcPct val="35000"/>
            </a:spcAft>
          </a:pPr>
          <a:endParaRPr lang="en-US" sz="1600" kern="1200" dirty="0"/>
        </a:p>
      </dsp:txBody>
      <dsp:txXfrm>
        <a:off x="3687028" y="3714750"/>
        <a:ext cx="1238250" cy="1238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B3E87-275A-442E-9377-885CC7A8AF12}">
      <dsp:nvSpPr>
        <dsp:cNvPr id="0" name=""/>
        <dsp:cNvSpPr/>
      </dsp:nvSpPr>
      <dsp:spPr>
        <a:xfrm>
          <a:off x="2397916" y="-98622"/>
          <a:ext cx="1513527" cy="113869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2,100 Patients</a:t>
          </a:r>
          <a:endParaRPr lang="en-US" sz="2100" kern="1200" dirty="0"/>
        </a:p>
      </dsp:txBody>
      <dsp:txXfrm>
        <a:off x="2453503" y="-43035"/>
        <a:ext cx="1402353" cy="1027522"/>
      </dsp:txXfrm>
    </dsp:sp>
    <dsp:sp modelId="{70E71976-FC35-45C4-9EE6-79C474C3E9DF}">
      <dsp:nvSpPr>
        <dsp:cNvPr id="0" name=""/>
        <dsp:cNvSpPr/>
      </dsp:nvSpPr>
      <dsp:spPr>
        <a:xfrm>
          <a:off x="1400495" y="470725"/>
          <a:ext cx="3508368" cy="3508368"/>
        </a:xfrm>
        <a:custGeom>
          <a:avLst/>
          <a:gdLst/>
          <a:ahLst/>
          <a:cxnLst/>
          <a:rect l="0" t="0" r="0" b="0"/>
          <a:pathLst>
            <a:path>
              <a:moveTo>
                <a:pt x="2517825" y="174939"/>
              </a:moveTo>
              <a:arcTo wR="1754184" hR="1754184" stAng="17748362" swAng="14777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245C58-05B1-4FD1-AAB5-D740B00CD7BA}">
      <dsp:nvSpPr>
        <dsp:cNvPr id="0" name=""/>
        <dsp:cNvSpPr/>
      </dsp:nvSpPr>
      <dsp:spPr>
        <a:xfrm>
          <a:off x="4066244" y="1113488"/>
          <a:ext cx="1513527" cy="113869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34 Medical Providers</a:t>
          </a:r>
          <a:endParaRPr lang="en-US" sz="2000" kern="1200" dirty="0"/>
        </a:p>
      </dsp:txBody>
      <dsp:txXfrm>
        <a:off x="4121831" y="1169075"/>
        <a:ext cx="1402353" cy="1027522"/>
      </dsp:txXfrm>
    </dsp:sp>
    <dsp:sp modelId="{C25AE242-C058-4138-96CC-80B260DB3444}">
      <dsp:nvSpPr>
        <dsp:cNvPr id="0" name=""/>
        <dsp:cNvSpPr/>
      </dsp:nvSpPr>
      <dsp:spPr>
        <a:xfrm>
          <a:off x="1400495" y="470725"/>
          <a:ext cx="3508368" cy="3508368"/>
        </a:xfrm>
        <a:custGeom>
          <a:avLst/>
          <a:gdLst/>
          <a:ahLst/>
          <a:cxnLst/>
          <a:rect l="0" t="0" r="0" b="0"/>
          <a:pathLst>
            <a:path>
              <a:moveTo>
                <a:pt x="3508003" y="1789971"/>
              </a:moveTo>
              <a:arcTo wR="1754184" hR="1754184" stAng="70138" swAng="16517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9E48C3-62E9-4E93-8DA4-C98F12764FE0}">
      <dsp:nvSpPr>
        <dsp:cNvPr id="0" name=""/>
        <dsp:cNvSpPr/>
      </dsp:nvSpPr>
      <dsp:spPr>
        <a:xfrm>
          <a:off x="3428999" y="3074726"/>
          <a:ext cx="1513527" cy="113869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39 Clinic Staff</a:t>
          </a:r>
          <a:endParaRPr lang="en-US" sz="2000" kern="1200" dirty="0"/>
        </a:p>
      </dsp:txBody>
      <dsp:txXfrm>
        <a:off x="3484586" y="3130313"/>
        <a:ext cx="1402353" cy="1027522"/>
      </dsp:txXfrm>
    </dsp:sp>
    <dsp:sp modelId="{F9686C1D-2CF6-409C-AA3B-6C4EA303C55D}">
      <dsp:nvSpPr>
        <dsp:cNvPr id="0" name=""/>
        <dsp:cNvSpPr/>
      </dsp:nvSpPr>
      <dsp:spPr>
        <a:xfrm>
          <a:off x="1400495" y="470725"/>
          <a:ext cx="3508368" cy="3508368"/>
        </a:xfrm>
        <a:custGeom>
          <a:avLst/>
          <a:gdLst/>
          <a:ahLst/>
          <a:cxnLst/>
          <a:rect l="0" t="0" r="0" b="0"/>
          <a:pathLst>
            <a:path>
              <a:moveTo>
                <a:pt x="2023083" y="3487635"/>
              </a:moveTo>
              <a:arcTo wR="1754184" hR="1754184" stAng="4870941" swAng="105811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13F603-3E2E-49C9-922E-8BD7AACE3BE0}">
      <dsp:nvSpPr>
        <dsp:cNvPr id="0" name=""/>
        <dsp:cNvSpPr/>
      </dsp:nvSpPr>
      <dsp:spPr>
        <a:xfrm>
          <a:off x="1366832" y="3074726"/>
          <a:ext cx="1513527" cy="113869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7 Dental Staff</a:t>
          </a:r>
          <a:endParaRPr lang="en-US" sz="2000" kern="1200" dirty="0"/>
        </a:p>
      </dsp:txBody>
      <dsp:txXfrm>
        <a:off x="1422419" y="3130313"/>
        <a:ext cx="1402353" cy="1027522"/>
      </dsp:txXfrm>
    </dsp:sp>
    <dsp:sp modelId="{94192DE7-0BD0-4856-94A4-E1DC319F313A}">
      <dsp:nvSpPr>
        <dsp:cNvPr id="0" name=""/>
        <dsp:cNvSpPr/>
      </dsp:nvSpPr>
      <dsp:spPr>
        <a:xfrm>
          <a:off x="1400495" y="470725"/>
          <a:ext cx="3508368" cy="3508368"/>
        </a:xfrm>
        <a:custGeom>
          <a:avLst/>
          <a:gdLst/>
          <a:ahLst/>
          <a:cxnLst/>
          <a:rect l="0" t="0" r="0" b="0"/>
          <a:pathLst>
            <a:path>
              <a:moveTo>
                <a:pt x="215485" y="2596543"/>
              </a:moveTo>
              <a:arcTo wR="1754184" hR="1754184" stAng="9078092" swAng="16517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911216-411E-4F5E-AADF-47231DDB0021}">
      <dsp:nvSpPr>
        <dsp:cNvPr id="0" name=""/>
        <dsp:cNvSpPr/>
      </dsp:nvSpPr>
      <dsp:spPr>
        <a:xfrm>
          <a:off x="729588" y="1113488"/>
          <a:ext cx="1513527" cy="113869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12 Research Staff</a:t>
          </a:r>
          <a:endParaRPr lang="en-US" sz="1900" kern="1200" dirty="0"/>
        </a:p>
      </dsp:txBody>
      <dsp:txXfrm>
        <a:off x="785175" y="1169075"/>
        <a:ext cx="1402353" cy="1027522"/>
      </dsp:txXfrm>
    </dsp:sp>
    <dsp:sp modelId="{375EB29A-E1F2-46D2-B0CA-C50AB9E6754B}">
      <dsp:nvSpPr>
        <dsp:cNvPr id="0" name=""/>
        <dsp:cNvSpPr/>
      </dsp:nvSpPr>
      <dsp:spPr>
        <a:xfrm>
          <a:off x="1400495" y="470725"/>
          <a:ext cx="3508368" cy="3508368"/>
        </a:xfrm>
        <a:custGeom>
          <a:avLst/>
          <a:gdLst/>
          <a:ahLst/>
          <a:cxnLst/>
          <a:rect l="0" t="0" r="0" b="0"/>
          <a:pathLst>
            <a:path>
              <a:moveTo>
                <a:pt x="401864" y="636869"/>
              </a:moveTo>
              <a:arcTo wR="1754184" hR="1754184" stAng="13173854" swAng="14777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FB50B-AEBC-4C66-B10B-4200E1C0CF34}">
      <dsp:nvSpPr>
        <dsp:cNvPr id="0" name=""/>
        <dsp:cNvSpPr/>
      </dsp:nvSpPr>
      <dsp:spPr>
        <a:xfrm>
          <a:off x="2667006" y="1676404"/>
          <a:ext cx="1267792" cy="126779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kern="1200" cap="none" normalizeH="0" baseline="0" dirty="0" smtClean="0">
              <a:ln>
                <a:noFill/>
              </a:ln>
              <a:solidFill>
                <a:schemeClr val="tx1"/>
              </a:solidFill>
              <a:effectLst/>
              <a:latin typeface="Arial" charset="0"/>
              <a:cs typeface="Arial" charset="0"/>
            </a:rPr>
            <a:t>Patient</a:t>
          </a:r>
        </a:p>
      </dsp:txBody>
      <dsp:txXfrm>
        <a:off x="2852670" y="1862068"/>
        <a:ext cx="896464" cy="896464"/>
      </dsp:txXfrm>
    </dsp:sp>
    <dsp:sp modelId="{EBFDCC66-E8C6-4AEB-956B-A27366C9713D}">
      <dsp:nvSpPr>
        <dsp:cNvPr id="0" name=""/>
        <dsp:cNvSpPr/>
      </dsp:nvSpPr>
      <dsp:spPr>
        <a:xfrm rot="16199987">
          <a:off x="3134697" y="1496337"/>
          <a:ext cx="332405" cy="27729"/>
        </a:xfrm>
        <a:custGeom>
          <a:avLst/>
          <a:gdLst/>
          <a:ahLst/>
          <a:cxnLst/>
          <a:rect l="0" t="0" r="0" b="0"/>
          <a:pathLst>
            <a:path>
              <a:moveTo>
                <a:pt x="0" y="13864"/>
              </a:moveTo>
              <a:lnTo>
                <a:pt x="332405" y="1386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292589" y="1501892"/>
        <a:ext cx="16620" cy="16620"/>
      </dsp:txXfrm>
    </dsp:sp>
    <dsp:sp modelId="{E7104FCC-ACCB-4C8F-8DAD-140D97A7D8B6}">
      <dsp:nvSpPr>
        <dsp:cNvPr id="0" name=""/>
        <dsp:cNvSpPr/>
      </dsp:nvSpPr>
      <dsp:spPr>
        <a:xfrm>
          <a:off x="2667000" y="76207"/>
          <a:ext cx="1267792" cy="126779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Attending Physician</a:t>
          </a:r>
          <a:endParaRPr lang="en-US" sz="1400" kern="1200" dirty="0"/>
        </a:p>
      </dsp:txBody>
      <dsp:txXfrm>
        <a:off x="2852664" y="261871"/>
        <a:ext cx="896464" cy="896464"/>
      </dsp:txXfrm>
    </dsp:sp>
    <dsp:sp modelId="{D0D2EB1A-A627-488B-8A3F-70F9253AF53C}">
      <dsp:nvSpPr>
        <dsp:cNvPr id="0" name=""/>
        <dsp:cNvSpPr/>
      </dsp:nvSpPr>
      <dsp:spPr>
        <a:xfrm rot="21599995">
          <a:off x="3934799" y="2296434"/>
          <a:ext cx="408607" cy="27729"/>
        </a:xfrm>
        <a:custGeom>
          <a:avLst/>
          <a:gdLst/>
          <a:ahLst/>
          <a:cxnLst/>
          <a:rect l="0" t="0" r="0" b="0"/>
          <a:pathLst>
            <a:path>
              <a:moveTo>
                <a:pt x="0" y="13864"/>
              </a:moveTo>
              <a:lnTo>
                <a:pt x="408607" y="1386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28887" y="2300084"/>
        <a:ext cx="20430" cy="20430"/>
      </dsp:txXfrm>
    </dsp:sp>
    <dsp:sp modelId="{2C429E51-E295-4E8F-86B8-27865C64037F}">
      <dsp:nvSpPr>
        <dsp:cNvPr id="0" name=""/>
        <dsp:cNvSpPr/>
      </dsp:nvSpPr>
      <dsp:spPr>
        <a:xfrm>
          <a:off x="4343406" y="1676402"/>
          <a:ext cx="1267792" cy="126779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cs typeface="Arial" charset="0"/>
            </a:rPr>
            <a:t>Nurse Practioner or ID Fellow</a:t>
          </a:r>
        </a:p>
      </dsp:txBody>
      <dsp:txXfrm>
        <a:off x="4529070" y="1862066"/>
        <a:ext cx="896464" cy="896464"/>
      </dsp:txXfrm>
    </dsp:sp>
    <dsp:sp modelId="{50CB1809-E48C-4C9D-AEAC-0D18A78F2A72}">
      <dsp:nvSpPr>
        <dsp:cNvPr id="0" name=""/>
        <dsp:cNvSpPr/>
      </dsp:nvSpPr>
      <dsp:spPr>
        <a:xfrm rot="5400004">
          <a:off x="3120897" y="3110337"/>
          <a:ext cx="360009" cy="27729"/>
        </a:xfrm>
        <a:custGeom>
          <a:avLst/>
          <a:gdLst/>
          <a:ahLst/>
          <a:cxnLst/>
          <a:rect l="0" t="0" r="0" b="0"/>
          <a:pathLst>
            <a:path>
              <a:moveTo>
                <a:pt x="0" y="13864"/>
              </a:moveTo>
              <a:lnTo>
                <a:pt x="360009" y="1386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291901" y="3115201"/>
        <a:ext cx="18000" cy="18000"/>
      </dsp:txXfrm>
    </dsp:sp>
    <dsp:sp modelId="{5A4A9E8C-9579-4878-A797-31FA6062849B}">
      <dsp:nvSpPr>
        <dsp:cNvPr id="0" name=""/>
        <dsp:cNvSpPr/>
      </dsp:nvSpPr>
      <dsp:spPr>
        <a:xfrm>
          <a:off x="2667004" y="3304206"/>
          <a:ext cx="1267792" cy="126779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cs typeface="Arial" charset="0"/>
            </a:rPr>
            <a:t>Registered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cs typeface="Arial" charset="0"/>
            </a:rPr>
            <a:t>Nurse</a:t>
          </a:r>
        </a:p>
      </dsp:txBody>
      <dsp:txXfrm>
        <a:off x="2852668" y="3489870"/>
        <a:ext cx="896464" cy="896464"/>
      </dsp:txXfrm>
    </dsp:sp>
    <dsp:sp modelId="{02CE1C15-05AE-4874-883C-1CC898771AE5}">
      <dsp:nvSpPr>
        <dsp:cNvPr id="0" name=""/>
        <dsp:cNvSpPr/>
      </dsp:nvSpPr>
      <dsp:spPr>
        <a:xfrm rot="10800016">
          <a:off x="2258389" y="2296432"/>
          <a:ext cx="408617" cy="27729"/>
        </a:xfrm>
        <a:custGeom>
          <a:avLst/>
          <a:gdLst/>
          <a:ahLst/>
          <a:cxnLst/>
          <a:rect l="0" t="0" r="0" b="0"/>
          <a:pathLst>
            <a:path>
              <a:moveTo>
                <a:pt x="0" y="13864"/>
              </a:moveTo>
              <a:lnTo>
                <a:pt x="408617" y="1386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452482" y="2300081"/>
        <a:ext cx="20430" cy="20430"/>
      </dsp:txXfrm>
    </dsp:sp>
    <dsp:sp modelId="{316E4F21-1D56-4AE2-9647-E88AC64039EB}">
      <dsp:nvSpPr>
        <dsp:cNvPr id="0" name=""/>
        <dsp:cNvSpPr/>
      </dsp:nvSpPr>
      <dsp:spPr>
        <a:xfrm>
          <a:off x="990597" y="1676396"/>
          <a:ext cx="1267792" cy="126779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cs typeface="Arial" charset="0"/>
            </a:rPr>
            <a:t>Social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cs typeface="Arial" charset="0"/>
            </a:rPr>
            <a:t>Worker</a:t>
          </a:r>
        </a:p>
      </dsp:txBody>
      <dsp:txXfrm>
        <a:off x="1176261" y="1862060"/>
        <a:ext cx="896464" cy="896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21486-8E7C-48FB-9491-C062A3806292}">
      <dsp:nvSpPr>
        <dsp:cNvPr id="0" name=""/>
        <dsp:cNvSpPr/>
      </dsp:nvSpPr>
      <dsp:spPr>
        <a:xfrm>
          <a:off x="0" y="59134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Management that appreciates EVERY role</a:t>
          </a:r>
          <a:endParaRPr lang="en-US" sz="2000" kern="1200" dirty="0"/>
        </a:p>
      </dsp:txBody>
      <dsp:txXfrm>
        <a:off x="0" y="591343"/>
        <a:ext cx="2571749" cy="1543050"/>
      </dsp:txXfrm>
    </dsp:sp>
    <dsp:sp modelId="{46371D22-D2D5-4268-BE66-02E40AE26C97}">
      <dsp:nvSpPr>
        <dsp:cNvPr id="0" name=""/>
        <dsp:cNvSpPr/>
      </dsp:nvSpPr>
      <dsp:spPr>
        <a:xfrm>
          <a:off x="2828925" y="59134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Staff meetings with time for public appreciation</a:t>
          </a:r>
          <a:endParaRPr lang="en-US" sz="2000" kern="1200" dirty="0"/>
        </a:p>
      </dsp:txBody>
      <dsp:txXfrm>
        <a:off x="2828925" y="591343"/>
        <a:ext cx="2571749" cy="1543050"/>
      </dsp:txXfrm>
    </dsp:sp>
    <dsp:sp modelId="{528FA689-5DDD-4135-8903-AB79BDBA369E}">
      <dsp:nvSpPr>
        <dsp:cNvPr id="0" name=""/>
        <dsp:cNvSpPr/>
      </dsp:nvSpPr>
      <dsp:spPr>
        <a:xfrm>
          <a:off x="5657849" y="59134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Gold Star Clinics</a:t>
          </a:r>
          <a:endParaRPr lang="en-US" sz="2000" kern="1200" dirty="0"/>
        </a:p>
      </dsp:txBody>
      <dsp:txXfrm>
        <a:off x="5657849" y="591343"/>
        <a:ext cx="2571749" cy="1543050"/>
      </dsp:txXfrm>
    </dsp:sp>
    <dsp:sp modelId="{709666FF-6493-4733-9551-9EFBEC7227D1}">
      <dsp:nvSpPr>
        <dsp:cNvPr id="0" name=""/>
        <dsp:cNvSpPr/>
      </dsp:nvSpPr>
      <dsp:spPr>
        <a:xfrm>
          <a:off x="0" y="2392355"/>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Staff meetings where the monthly accomplishments of each team is recognized </a:t>
          </a:r>
          <a:endParaRPr lang="en-US" sz="2000" kern="1200" dirty="0"/>
        </a:p>
      </dsp:txBody>
      <dsp:txXfrm>
        <a:off x="0" y="2392355"/>
        <a:ext cx="2571749" cy="1543050"/>
      </dsp:txXfrm>
    </dsp:sp>
    <dsp:sp modelId="{FCCC4AB2-9CF3-436F-B017-1713613F142D}">
      <dsp:nvSpPr>
        <dsp:cNvPr id="0" name=""/>
        <dsp:cNvSpPr/>
      </dsp:nvSpPr>
      <dsp:spPr>
        <a:xfrm>
          <a:off x="2828925" y="2391568"/>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Leadership modeling “stepping out of assigned role to pitch in”</a:t>
          </a:r>
          <a:endParaRPr lang="en-US" sz="2000" kern="1200" dirty="0"/>
        </a:p>
      </dsp:txBody>
      <dsp:txXfrm>
        <a:off x="2828925" y="2391568"/>
        <a:ext cx="2571749" cy="1543050"/>
      </dsp:txXfrm>
    </dsp:sp>
    <dsp:sp modelId="{E11B7096-6AD7-4B42-9B17-E2F0B5122801}">
      <dsp:nvSpPr>
        <dsp:cNvPr id="0" name=""/>
        <dsp:cNvSpPr/>
      </dsp:nvSpPr>
      <dsp:spPr>
        <a:xfrm>
          <a:off x="5657849" y="2391568"/>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Reviewing Outcome of Quality Indicators with staff</a:t>
          </a:r>
          <a:endParaRPr lang="en-US" sz="2000" kern="1200" dirty="0"/>
        </a:p>
      </dsp:txBody>
      <dsp:txXfrm>
        <a:off x="5657849" y="2391568"/>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E3FE9-2C66-4841-B121-9D7A67B702A1}">
      <dsp:nvSpPr>
        <dsp:cNvPr id="0" name=""/>
        <dsp:cNvSpPr/>
      </dsp:nvSpPr>
      <dsp:spPr>
        <a:xfrm>
          <a:off x="0" y="609597"/>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77% of patients have a Viral </a:t>
          </a:r>
          <a:r>
            <a:rPr lang="en-US" sz="2000" kern="1200" smtClean="0"/>
            <a:t>Load &lt;50</a:t>
          </a:r>
          <a:endParaRPr lang="en-US" sz="2000" kern="1200" dirty="0"/>
        </a:p>
      </dsp:txBody>
      <dsp:txXfrm>
        <a:off x="0" y="609597"/>
        <a:ext cx="2571749" cy="1543050"/>
      </dsp:txXfrm>
    </dsp:sp>
    <dsp:sp modelId="{07801601-578E-47D0-B848-DA9FEF475C3E}">
      <dsp:nvSpPr>
        <dsp:cNvPr id="0" name=""/>
        <dsp:cNvSpPr/>
      </dsp:nvSpPr>
      <dsp:spPr>
        <a:xfrm>
          <a:off x="2828925" y="59134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94% of clinic population is receiving Antiretroviral Therapy</a:t>
          </a:r>
          <a:endParaRPr lang="en-US" sz="2000" kern="1200" dirty="0"/>
        </a:p>
      </dsp:txBody>
      <dsp:txXfrm>
        <a:off x="2828925" y="591343"/>
        <a:ext cx="2571749" cy="1543050"/>
      </dsp:txXfrm>
    </dsp:sp>
    <dsp:sp modelId="{EB4166EE-6FF3-4B46-898D-2469F2B5899C}">
      <dsp:nvSpPr>
        <dsp:cNvPr id="0" name=""/>
        <dsp:cNvSpPr/>
      </dsp:nvSpPr>
      <dsp:spPr>
        <a:xfrm>
          <a:off x="5657849" y="59134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Controlling for CD4 count of &gt;500, 97% are on antiretroviral therapy</a:t>
          </a:r>
          <a:endParaRPr lang="en-US" sz="2000" kern="1200" dirty="0"/>
        </a:p>
      </dsp:txBody>
      <dsp:txXfrm>
        <a:off x="5657849" y="591343"/>
        <a:ext cx="2571749" cy="1543050"/>
      </dsp:txXfrm>
    </dsp:sp>
    <dsp:sp modelId="{E310B24D-E609-43C7-B2A9-A20596B53402}">
      <dsp:nvSpPr>
        <dsp:cNvPr id="0" name=""/>
        <dsp:cNvSpPr/>
      </dsp:nvSpPr>
      <dsp:spPr>
        <a:xfrm>
          <a:off x="1414462" y="2363793"/>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For patients with CD4 &lt;200, 99% are currently receiving PCP Prophylaxis</a:t>
          </a:r>
          <a:endParaRPr lang="en-US" sz="2000" kern="1200" dirty="0"/>
        </a:p>
      </dsp:txBody>
      <dsp:txXfrm>
        <a:off x="1414462" y="2363793"/>
        <a:ext cx="2571749" cy="1543050"/>
      </dsp:txXfrm>
    </dsp:sp>
    <dsp:sp modelId="{A3A8EEAF-1105-4B40-8DDC-6D7416254C50}">
      <dsp:nvSpPr>
        <dsp:cNvPr id="0" name=""/>
        <dsp:cNvSpPr/>
      </dsp:nvSpPr>
      <dsp:spPr>
        <a:xfrm>
          <a:off x="4219573" y="2391568"/>
          <a:ext cx="2571749" cy="15430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91% of patients seen within the last 24 months have been seen within the last 12 months</a:t>
          </a:r>
          <a:endParaRPr lang="en-US" sz="2000" kern="1200" dirty="0"/>
        </a:p>
      </dsp:txBody>
      <dsp:txXfrm>
        <a:off x="4219573" y="2391568"/>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D629FCE-55E5-4D0C-BB34-0ACC0C7849A3}" type="datetimeFigureOut">
              <a:rPr lang="en-US" smtClean="0"/>
              <a:t>11/9/2012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F547E68-6612-46D7-AFCF-FA8380671AE6}" type="slidenum">
              <a:rPr lang="en-US" smtClean="0"/>
              <a:t>‹#›</a:t>
            </a:fld>
            <a:endParaRPr lang="en-US"/>
          </a:p>
        </p:txBody>
      </p:sp>
    </p:spTree>
    <p:extLst>
      <p:ext uri="{BB962C8B-B14F-4D97-AF65-F5344CB8AC3E}">
        <p14:creationId xmlns:p14="http://schemas.microsoft.com/office/powerpoint/2010/main" val="3473260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FEB97BD-897D-41AF-935C-CA1E007E8DCA}" type="datetimeFigureOut">
              <a:rPr lang="en-US" smtClean="0"/>
              <a:t>11/9/2012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5D7ACED-E4EE-4F75-A76F-B04A7EFE1329}" type="slidenum">
              <a:rPr lang="en-US" smtClean="0"/>
              <a:t>‹#›</a:t>
            </a:fld>
            <a:endParaRPr lang="en-US"/>
          </a:p>
        </p:txBody>
      </p:sp>
    </p:spTree>
    <p:extLst>
      <p:ext uri="{BB962C8B-B14F-4D97-AF65-F5344CB8AC3E}">
        <p14:creationId xmlns:p14="http://schemas.microsoft.com/office/powerpoint/2010/main" val="76728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niteforsight.org/global-health-university/outcom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8255" indent="-291636" eaLnBrk="0" hangingPunct="0">
              <a:defRPr>
                <a:solidFill>
                  <a:schemeClr val="tx1"/>
                </a:solidFill>
                <a:latin typeface="Calibri" pitchFamily="34" charset="0"/>
                <a:ea typeface="ＭＳ Ｐゴシック" pitchFamily="34" charset="-128"/>
              </a:defRPr>
            </a:lvl2pPr>
            <a:lvl3pPr marL="1166546" indent="-233309" eaLnBrk="0" hangingPunct="0">
              <a:defRPr>
                <a:solidFill>
                  <a:schemeClr val="tx1"/>
                </a:solidFill>
                <a:latin typeface="Calibri" pitchFamily="34" charset="0"/>
                <a:ea typeface="ＭＳ Ｐゴシック" pitchFamily="34" charset="-128"/>
              </a:defRPr>
            </a:lvl3pPr>
            <a:lvl4pPr marL="1633164" indent="-233309" eaLnBrk="0" hangingPunct="0">
              <a:defRPr>
                <a:solidFill>
                  <a:schemeClr val="tx1"/>
                </a:solidFill>
                <a:latin typeface="Calibri" pitchFamily="34" charset="0"/>
                <a:ea typeface="ＭＳ Ｐゴシック" pitchFamily="34" charset="-128"/>
              </a:defRPr>
            </a:lvl4pPr>
            <a:lvl5pPr marL="2099782" indent="-233309" eaLnBrk="0" hangingPunct="0">
              <a:defRPr>
                <a:solidFill>
                  <a:schemeClr val="tx1"/>
                </a:solidFill>
                <a:latin typeface="Calibri" pitchFamily="34" charset="0"/>
                <a:ea typeface="ＭＳ Ｐゴシック" pitchFamily="34" charset="-128"/>
              </a:defRPr>
            </a:lvl5pPr>
            <a:lvl6pPr marL="2566401"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33019"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9637"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66256"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A5355794-2F27-43E8-B3C1-CB40C8ED71FB}" type="slidenum">
              <a:rPr lang="en-US">
                <a:solidFill>
                  <a:srgbClr val="000000"/>
                </a:solidFill>
                <a:latin typeface="Arial" pitchFamily="34" charset="0"/>
              </a:rPr>
              <a:pPr eaLnBrk="1" hangingPunct="1"/>
              <a:t>19</a:t>
            </a:fld>
            <a:endParaRPr lang="en-US">
              <a:solidFill>
                <a:srgbClr val="000000"/>
              </a:solidFill>
              <a:latin typeface="Arial"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810C8E-4FF1-43D7-B8F8-1EFA7AAFA553}" type="slidenum">
              <a:rPr lang="en-US" smtClean="0">
                <a:solidFill>
                  <a:prstClr val="black"/>
                </a:solidFill>
              </a:rPr>
              <a:pPr>
                <a:defRPr/>
              </a:pPr>
              <a:t>33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10C8E-4FF1-43D7-B8F8-1EFA7AAFA553}"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A5E2AE-D69C-4455-A7E2-0C3C01D3CD9D}" type="slidenum">
              <a:rPr lang="en-US" smtClean="0">
                <a:solidFill>
                  <a:prstClr val="black"/>
                </a:solidFill>
                <a:cs typeface="Arial" charset="0"/>
              </a:rPr>
              <a:pPr/>
              <a:t>35</a:t>
            </a:fld>
            <a:endParaRPr lang="en-US" dirty="0" smtClean="0">
              <a:solidFill>
                <a:prstClr val="black"/>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05B197-60B4-466F-A36F-49CBF09F14C3}"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8255" indent="-291636" eaLnBrk="0" hangingPunct="0">
              <a:defRPr>
                <a:solidFill>
                  <a:schemeClr val="tx1"/>
                </a:solidFill>
                <a:latin typeface="Calibri" pitchFamily="34" charset="0"/>
                <a:ea typeface="ＭＳ Ｐゴシック" pitchFamily="34" charset="-128"/>
              </a:defRPr>
            </a:lvl2pPr>
            <a:lvl3pPr marL="1166546" indent="-233309" eaLnBrk="0" hangingPunct="0">
              <a:defRPr>
                <a:solidFill>
                  <a:schemeClr val="tx1"/>
                </a:solidFill>
                <a:latin typeface="Calibri" pitchFamily="34" charset="0"/>
                <a:ea typeface="ＭＳ Ｐゴシック" pitchFamily="34" charset="-128"/>
              </a:defRPr>
            </a:lvl3pPr>
            <a:lvl4pPr marL="1633164" indent="-233309" eaLnBrk="0" hangingPunct="0">
              <a:defRPr>
                <a:solidFill>
                  <a:schemeClr val="tx1"/>
                </a:solidFill>
                <a:latin typeface="Calibri" pitchFamily="34" charset="0"/>
                <a:ea typeface="ＭＳ Ｐゴシック" pitchFamily="34" charset="-128"/>
              </a:defRPr>
            </a:lvl4pPr>
            <a:lvl5pPr marL="2099782" indent="-233309" eaLnBrk="0" hangingPunct="0">
              <a:defRPr>
                <a:solidFill>
                  <a:schemeClr val="tx1"/>
                </a:solidFill>
                <a:latin typeface="Calibri" pitchFamily="34" charset="0"/>
                <a:ea typeface="ＭＳ Ｐゴシック" pitchFamily="34" charset="-128"/>
              </a:defRPr>
            </a:lvl5pPr>
            <a:lvl6pPr marL="2566401"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33019"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9637"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66256"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solidFill>
                  <a:srgbClr val="000000"/>
                </a:solidFill>
                <a:latin typeface="Arial" pitchFamily="34" charset="0"/>
              </a:rPr>
              <a:t>Community Health Center, Inc © 2011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What is the Expected Impact?</a:t>
            </a:r>
            <a:r>
              <a:rPr lang="en-US" smtClean="0"/>
              <a:t> What will be the outcomes, and what metrics will be used?   It is important to discuss outcomes, and not just outputs.  Please be sure to read this article about the crucial difference between outputs and outcomes: </a:t>
            </a:r>
            <a:r>
              <a:rPr lang="en-US" u="sng" smtClean="0">
                <a:hlinkClick r:id="rId3"/>
              </a:rPr>
              <a:t>http://www.uniteforsight.org/global-health-university/outcomes</a:t>
            </a:r>
            <a:endParaRPr lang="en-US" smtClean="0"/>
          </a:p>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8255" indent="-291636" eaLnBrk="0" hangingPunct="0">
              <a:defRPr>
                <a:solidFill>
                  <a:schemeClr val="tx1"/>
                </a:solidFill>
                <a:latin typeface="Calibri" pitchFamily="34" charset="0"/>
                <a:ea typeface="ＭＳ Ｐゴシック" pitchFamily="34" charset="-128"/>
              </a:defRPr>
            </a:lvl2pPr>
            <a:lvl3pPr marL="1166546" indent="-233309" eaLnBrk="0" hangingPunct="0">
              <a:defRPr>
                <a:solidFill>
                  <a:schemeClr val="tx1"/>
                </a:solidFill>
                <a:latin typeface="Calibri" pitchFamily="34" charset="0"/>
                <a:ea typeface="ＭＳ Ｐゴシック" pitchFamily="34" charset="-128"/>
              </a:defRPr>
            </a:lvl3pPr>
            <a:lvl4pPr marL="1633164" indent="-233309" eaLnBrk="0" hangingPunct="0">
              <a:defRPr>
                <a:solidFill>
                  <a:schemeClr val="tx1"/>
                </a:solidFill>
                <a:latin typeface="Calibri" pitchFamily="34" charset="0"/>
                <a:ea typeface="ＭＳ Ｐゴシック" pitchFamily="34" charset="-128"/>
              </a:defRPr>
            </a:lvl4pPr>
            <a:lvl5pPr marL="2099782" indent="-233309" eaLnBrk="0" hangingPunct="0">
              <a:defRPr>
                <a:solidFill>
                  <a:schemeClr val="tx1"/>
                </a:solidFill>
                <a:latin typeface="Calibri" pitchFamily="34" charset="0"/>
                <a:ea typeface="ＭＳ Ｐゴシック" pitchFamily="34" charset="-128"/>
              </a:defRPr>
            </a:lvl5pPr>
            <a:lvl6pPr marL="2566401"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33019"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9637"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66256" indent="-233309" defTabSz="466618"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B5F0C37A-1F3B-4FC6-B456-2495A2725F18}" type="slidenum">
              <a:rPr lang="en-US">
                <a:solidFill>
                  <a:srgbClr val="000000"/>
                </a:solidFill>
              </a:rPr>
              <a:pPr eaLnBrk="1" hangingPunct="1"/>
              <a:t>22</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ABF14B31-B0DC-484F-B36D-FB9B3834A5CF}" type="slidenum">
              <a:rPr lang="en-US">
                <a:solidFill>
                  <a:prstClr val="black"/>
                </a:solidFill>
              </a:rPr>
              <a:pPr/>
              <a:t>27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2010, APICHA’s Board of Directors approved to expand the agency’s mission from an HIV-focus to one that address the health of the community.  This mission statement was affirmed the following year when the Board approved a 3-year strategic plan that directs APICHA’s management to pursue a designation as a Federally Qualified Health Center.  Agency certified name changed from Asian &amp; Pacific Islander Coalition on HIV/AIDS to APICHA Community Health Center.</a:t>
            </a:r>
          </a:p>
          <a:p>
            <a:pPr eaLnBrk="1" hangingPunct="1">
              <a:spcBef>
                <a:spcPct val="0"/>
              </a:spcBef>
            </a:pPr>
            <a:endParaRPr lang="en-US" dirty="0" smtClean="0"/>
          </a:p>
          <a:p>
            <a:pPr eaLnBrk="1" hangingPunct="1">
              <a:spcBef>
                <a:spcPct val="0"/>
              </a:spcBef>
            </a:pPr>
            <a:r>
              <a:rPr lang="en-US" dirty="0" smtClean="0"/>
              <a:t>The Board and staff preserves its commitment to  combating HIV/AIDS and to providing health services to populations we have served over the years, particularly the LGBT community, Asians &amp; Pacific Islanders and other communities of color.</a:t>
            </a:r>
          </a:p>
        </p:txBody>
      </p:sp>
      <p:sp>
        <p:nvSpPr>
          <p:cNvPr id="26628" name="Slide Number Placeholder 3"/>
          <p:cNvSpPr>
            <a:spLocks noGrp="1"/>
          </p:cNvSpPr>
          <p:nvPr>
            <p:ph type="sldNum" sz="quarter" idx="5"/>
          </p:nvPr>
        </p:nvSpPr>
        <p:spPr bwMode="auto">
          <a:noFill/>
          <a:ln>
            <a:miter lim="800000"/>
            <a:headEnd/>
            <a:tailEnd/>
          </a:ln>
        </p:spPr>
        <p:txBody>
          <a:bodyPr/>
          <a:lstStyle/>
          <a:p>
            <a:fld id="{F4DF8155-2EA0-40C3-BBD0-2BE85301E07A}" type="slidenum">
              <a:rPr lang="en-US">
                <a:solidFill>
                  <a:prstClr val="black"/>
                </a:solidFill>
              </a:rPr>
              <a:pPr/>
              <a:t>28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10C8E-4FF1-43D7-B8F8-1EFA7AAFA553}" type="slidenum">
              <a:rPr lang="en-US" smtClean="0">
                <a:solidFill>
                  <a:prstClr val="black"/>
                </a:solidFill>
              </a:rPr>
              <a:pPr>
                <a:defRPr/>
              </a:pPr>
              <a:t>29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Support</a:t>
            </a:r>
          </a:p>
        </p:txBody>
      </p:sp>
      <p:sp>
        <p:nvSpPr>
          <p:cNvPr id="31748" name="Slide Number Placeholder 3"/>
          <p:cNvSpPr>
            <a:spLocks noGrp="1"/>
          </p:cNvSpPr>
          <p:nvPr>
            <p:ph type="sldNum" sz="quarter" idx="5"/>
          </p:nvPr>
        </p:nvSpPr>
        <p:spPr bwMode="auto">
          <a:noFill/>
          <a:ln>
            <a:miter lim="800000"/>
            <a:headEnd/>
            <a:tailEnd/>
          </a:ln>
        </p:spPr>
        <p:txBody>
          <a:bodyPr/>
          <a:lstStyle/>
          <a:p>
            <a:fld id="{341F7B33-B1B6-4891-8C71-7744EF157347}" type="slidenum">
              <a:rPr lang="en-US">
                <a:solidFill>
                  <a:prstClr val="black"/>
                </a:solidFill>
              </a:rPr>
              <a:pPr/>
              <a:t>30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D382EE85-234D-4B10-995E-C77FFFE4AA9A}" type="slidenum">
              <a:rPr lang="en-US">
                <a:solidFill>
                  <a:prstClr val="black"/>
                </a:solidFill>
              </a:rPr>
              <a:pPr/>
              <a:t>31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10C8E-4FF1-43D7-B8F8-1EFA7AAFA553}" type="slidenum">
              <a:rPr lang="en-US" smtClean="0">
                <a:solidFill>
                  <a:prstClr val="black"/>
                </a:solidFill>
              </a:rPr>
              <a:pPr>
                <a:defRPr/>
              </a:pPr>
              <a:t>32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4C55B67-B22F-F048-B4E4-5DB4930FCC2E}" type="datetimeFigureOut">
              <a:rPr lang="en-US"/>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398C5E-9780-6F4F-BBAE-E9D4867DCFA9}" type="slidenum">
              <a:rPr lang="en-US"/>
              <a:pPr/>
              <a:t>‹#›</a:t>
            </a:fld>
            <a:endParaRPr lang="en-US"/>
          </a:p>
        </p:txBody>
      </p:sp>
    </p:spTree>
    <p:extLst>
      <p:ext uri="{BB962C8B-B14F-4D97-AF65-F5344CB8AC3E}">
        <p14:creationId xmlns:p14="http://schemas.microsoft.com/office/powerpoint/2010/main" val="1839795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EBE142-49BE-F446-85B3-6FEDCF3843AD}" type="datetimeFigureOut">
              <a:rPr lang="en-US"/>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5F00F-C83A-FB4C-A943-B32594A37CD2}" type="slidenum">
              <a:rPr lang="en-US"/>
              <a:pPr/>
              <a:t>‹#›</a:t>
            </a:fld>
            <a:endParaRPr lang="en-US"/>
          </a:p>
        </p:txBody>
      </p:sp>
    </p:spTree>
    <p:extLst>
      <p:ext uri="{BB962C8B-B14F-4D97-AF65-F5344CB8AC3E}">
        <p14:creationId xmlns:p14="http://schemas.microsoft.com/office/powerpoint/2010/main" val="191408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6A5E91-6457-F745-BD22-5D251DF11360}" type="datetimeFigureOut">
              <a:rPr lang="en-US"/>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1826E31-E8A5-0544-ADC3-2081BC5F5A74}" type="slidenum">
              <a:rPr lang="en-US"/>
              <a:pPr/>
              <a:t>‹#›</a:t>
            </a:fld>
            <a:endParaRPr lang="en-US"/>
          </a:p>
        </p:txBody>
      </p:sp>
    </p:spTree>
    <p:extLst>
      <p:ext uri="{BB962C8B-B14F-4D97-AF65-F5344CB8AC3E}">
        <p14:creationId xmlns:p14="http://schemas.microsoft.com/office/powerpoint/2010/main" val="75828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6BBC755F-6548-45AC-894C-50107DC15BA4}" type="datetimeFigureOut">
              <a:rPr lang="en-US"/>
              <a:pPr>
                <a:defRPr/>
              </a:pPr>
              <a:t>11/9/2012</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defRPr smtClean="0"/>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6BB933AB-2D63-4E3E-89A9-0E0024CDDC3D}"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318270390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1FA54B3-A90C-4D31-8F9D-500A430E3D54}" type="datetimeFigureOut">
              <a:rPr lang="en-US">
                <a:solidFill>
                  <a:srgbClr val="775F55"/>
                </a:solidFill>
              </a:rPr>
              <a:pPr>
                <a:defRPr/>
              </a:pPr>
              <a:t>11/9/2012</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F28C19C-EC73-4650-B1C0-C49B3C974D78}" type="slidenum">
              <a:rPr lang="en-US"/>
              <a:pPr>
                <a:defRPr/>
              </a:pPr>
              <a:t>‹#›</a:t>
            </a:fld>
            <a:endParaRPr lang="en-US"/>
          </a:p>
        </p:txBody>
      </p:sp>
    </p:spTree>
    <p:extLst>
      <p:ext uri="{BB962C8B-B14F-4D97-AF65-F5344CB8AC3E}">
        <p14:creationId xmlns:p14="http://schemas.microsoft.com/office/powerpoint/2010/main" val="281593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smtClean="0"/>
            </a:lvl1pPr>
          </a:lstStyle>
          <a:p>
            <a:pPr>
              <a:defRPr/>
            </a:pPr>
            <a:fld id="{F470200F-92CB-4035-9F0F-D3C1079BEECA}" type="datetimeFigureOut">
              <a:rPr lang="en-US">
                <a:solidFill>
                  <a:srgbClr val="775F55"/>
                </a:solidFill>
              </a:rPr>
              <a:pPr>
                <a:defRPr/>
              </a:pPr>
              <a:t>11/9/2012</a:t>
            </a:fld>
            <a:endParaRPr lang="en-US">
              <a:solidFill>
                <a:srgbClr val="775F55"/>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lvl1pPr>
          </a:lstStyle>
          <a:p>
            <a:pPr>
              <a:defRPr/>
            </a:pPr>
            <a:fld id="{D73B28FD-74E4-4591-AF8B-BC074D3CE844}" type="slidenum">
              <a:rPr lang="en-US"/>
              <a:pPr>
                <a:defRPr/>
              </a:pPr>
              <a:t>‹#›</a:t>
            </a:fld>
            <a:endParaRPr lang="en-US"/>
          </a:p>
        </p:txBody>
      </p:sp>
      <p:sp>
        <p:nvSpPr>
          <p:cNvPr id="9" name="Footer Placeholder 13"/>
          <p:cNvSpPr>
            <a:spLocks noGrp="1"/>
          </p:cNvSpPr>
          <p:nvPr>
            <p:ph type="ftr" sz="quarter" idx="12"/>
          </p:nvPr>
        </p:nvSpPr>
        <p:spPr/>
        <p:txBody>
          <a:bodyPr/>
          <a:lstStyle>
            <a:lvl1pPr>
              <a:defRPr smtClean="0"/>
            </a:lvl1pPr>
          </a:lstStyle>
          <a:p>
            <a:pPr>
              <a:defRPr/>
            </a:pPr>
            <a:endParaRPr lang="en-US">
              <a:solidFill>
                <a:srgbClr val="775F55"/>
              </a:solidFill>
            </a:endParaRPr>
          </a:p>
        </p:txBody>
      </p:sp>
    </p:spTree>
    <p:extLst>
      <p:ext uri="{BB962C8B-B14F-4D97-AF65-F5344CB8AC3E}">
        <p14:creationId xmlns:p14="http://schemas.microsoft.com/office/powerpoint/2010/main" val="1287882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058A4EA-F7C5-43DC-828A-03FD9EB119A7}" type="datetimeFigureOut">
              <a:rPr lang="en-US">
                <a:solidFill>
                  <a:srgbClr val="775F55"/>
                </a:solidFill>
              </a:rPr>
              <a:pPr>
                <a:defRPr/>
              </a:pPr>
              <a:t>11/9/2012</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1CFE6739-06A2-4D0A-8653-6D1D1B6F7FC0}" type="slidenum">
              <a:rPr lang="en-US"/>
              <a:pPr>
                <a:defRPr/>
              </a:pPr>
              <a:t>‹#›</a:t>
            </a:fld>
            <a:endParaRPr lang="en-US"/>
          </a:p>
        </p:txBody>
      </p:sp>
    </p:spTree>
    <p:extLst>
      <p:ext uri="{BB962C8B-B14F-4D97-AF65-F5344CB8AC3E}">
        <p14:creationId xmlns:p14="http://schemas.microsoft.com/office/powerpoint/2010/main" val="3113358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522A42E0-E334-48E8-8DEE-9974C1467B35}" type="datetimeFigureOut">
              <a:rPr lang="en-US">
                <a:solidFill>
                  <a:srgbClr val="775F55"/>
                </a:solidFill>
              </a:rPr>
              <a:pPr>
                <a:defRPr/>
              </a:pPr>
              <a:t>11/9/2012</a:t>
            </a:fld>
            <a:endParaRPr lang="en-US">
              <a:solidFill>
                <a:srgbClr val="775F55"/>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9" name="Slide Number Placeholder 22"/>
          <p:cNvSpPr>
            <a:spLocks noGrp="1"/>
          </p:cNvSpPr>
          <p:nvPr>
            <p:ph type="sldNum" sz="quarter" idx="12"/>
          </p:nvPr>
        </p:nvSpPr>
        <p:spPr/>
        <p:txBody>
          <a:bodyPr/>
          <a:lstStyle>
            <a:lvl1pPr>
              <a:defRPr/>
            </a:lvl1pPr>
          </a:lstStyle>
          <a:p>
            <a:pPr>
              <a:defRPr/>
            </a:pPr>
            <a:fld id="{1D424CD2-1781-4AD9-8668-BF0616449505}" type="slidenum">
              <a:rPr lang="en-US"/>
              <a:pPr>
                <a:defRPr/>
              </a:pPr>
              <a:t>‹#›</a:t>
            </a:fld>
            <a:endParaRPr lang="en-US"/>
          </a:p>
        </p:txBody>
      </p:sp>
    </p:spTree>
    <p:extLst>
      <p:ext uri="{BB962C8B-B14F-4D97-AF65-F5344CB8AC3E}">
        <p14:creationId xmlns:p14="http://schemas.microsoft.com/office/powerpoint/2010/main" val="44402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5A2B8E9-E8D0-4C14-A6D6-35C9474AB552}" type="datetimeFigureOut">
              <a:rPr lang="en-US">
                <a:solidFill>
                  <a:srgbClr val="775F55"/>
                </a:solidFill>
              </a:rPr>
              <a:pPr>
                <a:defRPr/>
              </a:pPr>
              <a:t>11/9/2012</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64C70549-8DA6-435F-8A6D-4C0DF099C208}" type="slidenum">
              <a:rPr lang="en-US"/>
              <a:pPr>
                <a:defRPr/>
              </a:pPr>
              <a:t>‹#›</a:t>
            </a:fld>
            <a:endParaRPr lang="en-US"/>
          </a:p>
        </p:txBody>
      </p:sp>
    </p:spTree>
    <p:extLst>
      <p:ext uri="{BB962C8B-B14F-4D97-AF65-F5344CB8AC3E}">
        <p14:creationId xmlns:p14="http://schemas.microsoft.com/office/powerpoint/2010/main" val="3503002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B2565A8D-95E6-4CC6-B282-8A4598C70DC5}" type="datetimeFigureOut">
              <a:rPr lang="en-US">
                <a:solidFill>
                  <a:srgbClr val="775F55"/>
                </a:solidFill>
              </a:rPr>
              <a:pPr>
                <a:defRPr/>
              </a:pPr>
              <a:t>11/9/2012</a:t>
            </a:fld>
            <a:endParaRPr lang="en-US">
              <a:solidFill>
                <a:srgbClr val="775F55"/>
              </a:solidFill>
            </a:endParaRPr>
          </a:p>
        </p:txBody>
      </p:sp>
      <p:sp>
        <p:nvSpPr>
          <p:cNvPr id="3" name="Footer Placeholder 2"/>
          <p:cNvSpPr>
            <a:spLocks noGrp="1"/>
          </p:cNvSpPr>
          <p:nvPr>
            <p:ph type="ftr" sz="quarter" idx="11"/>
          </p:nvPr>
        </p:nvSpPr>
        <p:spPr/>
        <p:txBody>
          <a:bodyPr/>
          <a:lstStyle>
            <a:lvl1pPr>
              <a:defRPr smtClean="0"/>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B3724E5F-138A-426D-B89C-F89C3DA6D602}"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3702948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DE0CF5D-F938-4DC6-B4D1-5C1D3E7D7372}" type="datetimeFigureOut">
              <a:rPr lang="en-US">
                <a:solidFill>
                  <a:srgbClr val="775F55"/>
                </a:solidFill>
              </a:rPr>
              <a:pPr>
                <a:defRPr/>
              </a:pPr>
              <a:t>11/9/2012</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B14CF00C-E7C5-4BB0-849D-5F97253629CC}" type="slidenum">
              <a:rPr lang="en-US"/>
              <a:pPr>
                <a:defRPr/>
              </a:pPr>
              <a:t>‹#›</a:t>
            </a:fld>
            <a:endParaRPr lang="en-US"/>
          </a:p>
        </p:txBody>
      </p:sp>
    </p:spTree>
    <p:extLst>
      <p:ext uri="{BB962C8B-B14F-4D97-AF65-F5344CB8AC3E}">
        <p14:creationId xmlns:p14="http://schemas.microsoft.com/office/powerpoint/2010/main" val="268254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A5241204-77A7-874D-A293-9D143717933A}" type="datetimeFigureOut">
              <a:rPr lang="en-US"/>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74743A-677A-D04D-9214-EF4DCC2A07B3}" type="slidenum">
              <a:rPr lang="en-US"/>
              <a:pPr/>
              <a:t>‹#›</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72870" y="5998464"/>
            <a:ext cx="1027062" cy="711708"/>
          </a:xfrm>
          <a:prstGeom prst="rect">
            <a:avLst/>
          </a:prstGeom>
        </p:spPr>
      </p:pic>
    </p:spTree>
    <p:extLst>
      <p:ext uri="{BB962C8B-B14F-4D97-AF65-F5344CB8AC3E}">
        <p14:creationId xmlns:p14="http://schemas.microsoft.com/office/powerpoint/2010/main" val="6881917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smtClean="0"/>
            </a:lvl1pPr>
          </a:lstStyle>
          <a:p>
            <a:pPr>
              <a:defRPr/>
            </a:pPr>
            <a:fld id="{C0407FDB-E25C-4134-8FFF-00B2E3F659AF}" type="datetimeFigureOut">
              <a:rPr lang="en-US">
                <a:solidFill>
                  <a:srgbClr val="775F55"/>
                </a:solidFill>
              </a:rPr>
              <a:pPr>
                <a:defRPr/>
              </a:pPr>
              <a:t>11/9/2012</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a:lstStyle>
            <a:lvl1pPr>
              <a:defRPr sz="2800" smtClean="0"/>
            </a:lvl1pPr>
          </a:lstStyle>
          <a:p>
            <a:pPr>
              <a:defRPr/>
            </a:pPr>
            <a:fld id="{A6F14349-154C-4EEF-820F-D1BE2DF0694C}"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a:lstStyle>
            <a:lvl1pPr>
              <a:defRPr smtClean="0"/>
            </a:lvl1pPr>
          </a:lstStyle>
          <a:p>
            <a:pPr>
              <a:defRPr/>
            </a:pPr>
            <a:endParaRPr lang="en-US">
              <a:solidFill>
                <a:srgbClr val="775F55"/>
              </a:solidFill>
            </a:endParaRPr>
          </a:p>
        </p:txBody>
      </p:sp>
    </p:spTree>
    <p:extLst>
      <p:ext uri="{BB962C8B-B14F-4D97-AF65-F5344CB8AC3E}">
        <p14:creationId xmlns:p14="http://schemas.microsoft.com/office/powerpoint/2010/main" val="15397527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C6DEBB-2777-4BE2-BD0B-950A225C5618}" type="datetimeFigureOut">
              <a:rPr lang="en-US">
                <a:solidFill>
                  <a:srgbClr val="775F55"/>
                </a:solidFill>
              </a:rPr>
              <a:pPr>
                <a:defRPr/>
              </a:pPr>
              <a:t>11/9/2012</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26CA050-DF29-4F76-9BAA-28FD447EEDBA}" type="slidenum">
              <a:rPr lang="en-US"/>
              <a:pPr>
                <a:defRPr/>
              </a:pPr>
              <a:t>‹#›</a:t>
            </a:fld>
            <a:endParaRPr lang="en-US"/>
          </a:p>
        </p:txBody>
      </p:sp>
    </p:spTree>
    <p:extLst>
      <p:ext uri="{BB962C8B-B14F-4D97-AF65-F5344CB8AC3E}">
        <p14:creationId xmlns:p14="http://schemas.microsoft.com/office/powerpoint/2010/main" val="3764584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smtClean="0"/>
            </a:lvl1pPr>
          </a:lstStyle>
          <a:p>
            <a:pPr>
              <a:defRPr/>
            </a:pPr>
            <a:fld id="{8CE0DCFD-878A-4CA4-9238-1F2748BB518E}" type="datetimeFigureOut">
              <a:rPr lang="en-US">
                <a:solidFill>
                  <a:srgbClr val="775F55"/>
                </a:solidFill>
              </a:rPr>
              <a:pPr>
                <a:defRPr/>
              </a:pPr>
              <a:t>11/9/2012</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smtClean="0"/>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smtClean="0"/>
            </a:lvl1pPr>
          </a:lstStyle>
          <a:p>
            <a:pPr>
              <a:defRPr/>
            </a:pPr>
            <a:fld id="{D3265DA7-EFC5-40CF-854D-493EBA61147A}" type="slidenum">
              <a:rPr lang="en-US"/>
              <a:pPr>
                <a:defRPr/>
              </a:pPr>
              <a:t>‹#›</a:t>
            </a:fld>
            <a:endParaRPr lang="en-US"/>
          </a:p>
        </p:txBody>
      </p:sp>
    </p:spTree>
    <p:extLst>
      <p:ext uri="{BB962C8B-B14F-4D97-AF65-F5344CB8AC3E}">
        <p14:creationId xmlns:p14="http://schemas.microsoft.com/office/powerpoint/2010/main" val="344041085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solidFill>
                <a:srgbClr val="4E3B30">
                  <a:tint val="60000"/>
                  <a:satMod val="155000"/>
                </a:srgbClr>
              </a:solidFill>
            </a:endParaRPr>
          </a:p>
        </p:txBody>
      </p:sp>
    </p:spTree>
    <p:extLst>
      <p:ext uri="{BB962C8B-B14F-4D97-AF65-F5344CB8AC3E}">
        <p14:creationId xmlns:p14="http://schemas.microsoft.com/office/powerpoint/2010/main" val="3519059167"/>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4E3B30">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Tree>
    <p:extLst>
      <p:ext uri="{BB962C8B-B14F-4D97-AF65-F5344CB8AC3E}">
        <p14:creationId xmlns:p14="http://schemas.microsoft.com/office/powerpoint/2010/main" val="395879399"/>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solidFill>
                <a:srgbClr val="4E3B30">
                  <a:tint val="60000"/>
                  <a:satMod val="155000"/>
                </a:srgbClr>
              </a:solidFill>
            </a:endParaRPr>
          </a:p>
        </p:txBody>
      </p:sp>
    </p:spTree>
    <p:extLst>
      <p:ext uri="{BB962C8B-B14F-4D97-AF65-F5344CB8AC3E}">
        <p14:creationId xmlns:p14="http://schemas.microsoft.com/office/powerpoint/2010/main" val="2494000122"/>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4E3B30">
                  <a:tint val="60000"/>
                  <a:satMod val="155000"/>
                </a:srgb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946830188"/>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pPr>
            <a:endParaRPr lang="en-US">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4E3B30">
                  <a:tint val="60000"/>
                  <a:satMod val="155000"/>
                </a:srgb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Tree>
    <p:extLst>
      <p:ext uri="{BB962C8B-B14F-4D97-AF65-F5344CB8AC3E}">
        <p14:creationId xmlns:p14="http://schemas.microsoft.com/office/powerpoint/2010/main" val="3860366490"/>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4E3B30">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09713758"/>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4E3B30">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Tree>
    <p:extLst>
      <p:ext uri="{BB962C8B-B14F-4D97-AF65-F5344CB8AC3E}">
        <p14:creationId xmlns:p14="http://schemas.microsoft.com/office/powerpoint/2010/main" val="2550704391"/>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23780F9-5038-DF48-B0C4-300806E22925}" type="datetimeFigureOut">
              <a:rPr lang="en-US"/>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96DF7E-BCCF-9D41-986E-63EFED067C81}" type="slidenum">
              <a:rPr lang="en-US"/>
              <a:pPr/>
              <a:t>‹#›</a:t>
            </a:fld>
            <a:endParaRPr lang="en-US"/>
          </a:p>
        </p:txBody>
      </p:sp>
    </p:spTree>
    <p:extLst>
      <p:ext uri="{BB962C8B-B14F-4D97-AF65-F5344CB8AC3E}">
        <p14:creationId xmlns:p14="http://schemas.microsoft.com/office/powerpoint/2010/main" val="1395649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solidFill>
                <a:srgbClr val="4E3B30">
                  <a:tint val="60000"/>
                  <a:satMod val="155000"/>
                </a:srgbClr>
              </a:solidFill>
            </a:endParaRPr>
          </a:p>
        </p:txBody>
      </p:sp>
    </p:spTree>
    <p:extLst>
      <p:ext uri="{BB962C8B-B14F-4D97-AF65-F5344CB8AC3E}">
        <p14:creationId xmlns:p14="http://schemas.microsoft.com/office/powerpoint/2010/main" val="3010202811"/>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solidFill>
                <a:srgbClr val="4E3B30">
                  <a:tint val="60000"/>
                  <a:satMod val="155000"/>
                </a:srgbClr>
              </a:solidFill>
            </a:endParaRPr>
          </a:p>
        </p:txBody>
      </p:sp>
    </p:spTree>
    <p:extLst>
      <p:ext uri="{BB962C8B-B14F-4D97-AF65-F5344CB8AC3E}">
        <p14:creationId xmlns:p14="http://schemas.microsoft.com/office/powerpoint/2010/main" val="3536115339"/>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4E3B30">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Tree>
    <p:extLst>
      <p:ext uri="{BB962C8B-B14F-4D97-AF65-F5344CB8AC3E}">
        <p14:creationId xmlns:p14="http://schemas.microsoft.com/office/powerpoint/2010/main" val="40896316"/>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7AC921-C5C3-4D2A-8C4B-24170F15BB7E}" type="datetimeFigureOut">
              <a:rPr lang="en-US" smtClean="0">
                <a:solidFill>
                  <a:srgbClr val="4E3B30">
                    <a:tint val="60000"/>
                    <a:satMod val="155000"/>
                  </a:srgbClr>
                </a:solidFill>
              </a:rPr>
              <a:pPr/>
              <a:t>11/9/2012</a:t>
            </a:fld>
            <a:endParaRPr lang="en-US" dirty="0">
              <a:solidFill>
                <a:srgbClr val="4E3B30">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4E3B30">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5586965B-6277-4A69-AC1E-1A5D65DE6BA7}" type="slidenum">
              <a:rPr lang="en-US" smtClean="0">
                <a:solidFill>
                  <a:srgbClr val="FBEEC9">
                    <a:shade val="90000"/>
                  </a:srgbClr>
                </a:solidFill>
              </a:rPr>
              <a:pPr/>
              <a:t>‹#›</a:t>
            </a:fld>
            <a:endParaRPr lang="en-US" dirty="0">
              <a:solidFill>
                <a:srgbClr val="FBEEC9">
                  <a:shade val="90000"/>
                </a:srgbClr>
              </a:solidFill>
            </a:endParaRPr>
          </a:p>
        </p:txBody>
      </p:sp>
    </p:spTree>
    <p:extLst>
      <p:ext uri="{BB962C8B-B14F-4D97-AF65-F5344CB8AC3E}">
        <p14:creationId xmlns:p14="http://schemas.microsoft.com/office/powerpoint/2010/main" val="3436652076"/>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white"/>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a:solidFill>
                  <a:prstClr val="white"/>
                </a:solidFill>
              </a:defRPr>
            </a:lvl1pPr>
            <a:extLst/>
          </a:lstStyle>
          <a:p>
            <a:pPr>
              <a:defRPr/>
            </a:pPr>
            <a:fld id="{0F25851A-3D9E-43AC-B788-3DE822ABFD50}" type="slidenum">
              <a:rPr lang="en-US"/>
              <a:pPr>
                <a:defRPr/>
              </a:pPr>
              <a:t>‹#›</a:t>
            </a:fld>
            <a:endParaRPr lang="en-US" dirty="0"/>
          </a:p>
        </p:txBody>
      </p:sp>
    </p:spTree>
    <p:extLst>
      <p:ext uri="{BB962C8B-B14F-4D97-AF65-F5344CB8AC3E}">
        <p14:creationId xmlns:p14="http://schemas.microsoft.com/office/powerpoint/2010/main" val="551379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895600" y="1600200"/>
            <a:ext cx="5791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defTabSz="457200" fontAlgn="auto">
              <a:spcBef>
                <a:spcPts val="0"/>
              </a:spcBef>
              <a:spcAft>
                <a:spcPts val="0"/>
              </a:spcAft>
              <a:defRPr>
                <a:solidFill>
                  <a:prstClr val="white"/>
                </a:solidFill>
                <a:ea typeface="ＭＳ Ｐゴシック" charset="-128"/>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defTabSz="457200">
              <a:defRPr>
                <a:solidFill>
                  <a:prstClr val="white"/>
                </a:solidFill>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rtlCol="0"/>
          <a:lstStyle>
            <a:lvl1pPr defTabSz="457200" fontAlgn="auto">
              <a:spcBef>
                <a:spcPts val="0"/>
              </a:spcBef>
              <a:spcAft>
                <a:spcPts val="0"/>
              </a:spcAft>
              <a:defRPr>
                <a:solidFill>
                  <a:prstClr val="white"/>
                </a:solidFill>
                <a:ea typeface="ＭＳ Ｐゴシック" charset="-128"/>
              </a:defRPr>
            </a:lvl1pPr>
          </a:lstStyle>
          <a:p>
            <a:pPr>
              <a:defRPr/>
            </a:pPr>
            <a:fld id="{37615795-CFDF-45C0-9C56-5FC091D02198}" type="slidenum">
              <a:rPr lang="en-US"/>
              <a:pPr>
                <a:defRPr/>
              </a:pPr>
              <a:t>‹#›</a:t>
            </a:fld>
            <a:endParaRPr lang="en-US" dirty="0"/>
          </a:p>
        </p:txBody>
      </p:sp>
    </p:spTree>
    <p:extLst>
      <p:ext uri="{BB962C8B-B14F-4D97-AF65-F5344CB8AC3E}">
        <p14:creationId xmlns:p14="http://schemas.microsoft.com/office/powerpoint/2010/main" val="2355306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956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rtlCol="0"/>
          <a:lstStyle>
            <a:lvl1pPr defTabSz="457200" fontAlgn="auto">
              <a:spcBef>
                <a:spcPts val="0"/>
              </a:spcBef>
              <a:spcAft>
                <a:spcPts val="0"/>
              </a:spcAft>
              <a:defRPr>
                <a:solidFill>
                  <a:prstClr val="white"/>
                </a:solidFill>
                <a:ea typeface="ＭＳ Ｐゴシック" charset="-128"/>
              </a:defRPr>
            </a:lvl1pPr>
          </a:lstStyle>
          <a:p>
            <a:pPr>
              <a:defRPr/>
            </a:pPr>
            <a:r>
              <a:rPr lang="en-US"/>
              <a:t>8/19/10</a:t>
            </a:r>
            <a:endParaRPr lang="en-US" dirty="0"/>
          </a:p>
        </p:txBody>
      </p:sp>
      <p:sp>
        <p:nvSpPr>
          <p:cNvPr id="6" name="Footer Placeholder 4"/>
          <p:cNvSpPr>
            <a:spLocks noGrp="1"/>
          </p:cNvSpPr>
          <p:nvPr>
            <p:ph type="ftr" sz="quarter" idx="11"/>
          </p:nvPr>
        </p:nvSpPr>
        <p:spPr/>
        <p:txBody>
          <a:bodyPr/>
          <a:lstStyle>
            <a:lvl1pPr defTabSz="457200">
              <a:defRPr>
                <a:solidFill>
                  <a:prstClr val="white"/>
                </a:solidFill>
                <a:ea typeface="ＭＳ Ｐゴシック" charset="-128"/>
              </a:defRPr>
            </a:lvl1pPr>
          </a:lstStyle>
          <a:p>
            <a:pPr>
              <a:defRPr/>
            </a:pPr>
            <a:endParaRPr lang="en-US"/>
          </a:p>
        </p:txBody>
      </p:sp>
      <p:sp>
        <p:nvSpPr>
          <p:cNvPr id="7" name="Slide Number Placeholder 5"/>
          <p:cNvSpPr>
            <a:spLocks noGrp="1"/>
          </p:cNvSpPr>
          <p:nvPr>
            <p:ph type="sldNum" sz="quarter" idx="12"/>
          </p:nvPr>
        </p:nvSpPr>
        <p:spPr/>
        <p:txBody>
          <a:bodyPr rtlCol="0"/>
          <a:lstStyle>
            <a:lvl1pPr defTabSz="457200" fontAlgn="auto">
              <a:spcBef>
                <a:spcPts val="0"/>
              </a:spcBef>
              <a:spcAft>
                <a:spcPts val="0"/>
              </a:spcAft>
              <a:defRPr>
                <a:solidFill>
                  <a:prstClr val="white"/>
                </a:solidFill>
                <a:ea typeface="ＭＳ Ｐゴシック" charset="-128"/>
              </a:defRPr>
            </a:lvl1pPr>
          </a:lstStyle>
          <a:p>
            <a:pPr>
              <a:defRPr/>
            </a:pPr>
            <a:fld id="{74D5D922-32E0-4630-AABB-8AF435FDA8B7}" type="slidenum">
              <a:rPr lang="en-US"/>
              <a:pPr>
                <a:defRPr/>
              </a:pPr>
              <a:t>‹#›</a:t>
            </a:fld>
            <a:endParaRPr lang="en-US" dirty="0"/>
          </a:p>
        </p:txBody>
      </p:sp>
    </p:spTree>
    <p:extLst>
      <p:ext uri="{BB962C8B-B14F-4D97-AF65-F5344CB8AC3E}">
        <p14:creationId xmlns:p14="http://schemas.microsoft.com/office/powerpoint/2010/main" val="326313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1899E00-2A3B-1747-B0CB-10825E358017}" type="datetimeFigureOut">
              <a:rPr lang="en-US"/>
              <a:pPr/>
              <a:t>11/9/2012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6AFE503-DD52-0540-BAAE-23C094E091B3}" type="slidenum">
              <a:rPr lang="en-US"/>
              <a:pPr/>
              <a:t>‹#›</a:t>
            </a:fld>
            <a:endParaRPr lang="en-US"/>
          </a:p>
        </p:txBody>
      </p:sp>
    </p:spTree>
    <p:extLst>
      <p:ext uri="{BB962C8B-B14F-4D97-AF65-F5344CB8AC3E}">
        <p14:creationId xmlns:p14="http://schemas.microsoft.com/office/powerpoint/2010/main" val="26634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8B51E20-584A-824E-A0E0-E7C6A472352F}" type="datetimeFigureOut">
              <a:rPr lang="en-US"/>
              <a:pPr/>
              <a:t>11/9/2012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A6EA9EC-7232-EC4C-94A2-4DC9C48B3882}" type="slidenum">
              <a:rPr lang="en-US"/>
              <a:pPr/>
              <a:t>‹#›</a:t>
            </a:fld>
            <a:endParaRPr lang="en-US"/>
          </a:p>
        </p:txBody>
      </p:sp>
    </p:spTree>
    <p:extLst>
      <p:ext uri="{BB962C8B-B14F-4D97-AF65-F5344CB8AC3E}">
        <p14:creationId xmlns:p14="http://schemas.microsoft.com/office/powerpoint/2010/main" val="201302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C59511A-9C97-BA4A-AEE4-47A3E004F60A}" type="datetimeFigureOut">
              <a:rPr lang="en-US"/>
              <a:pPr/>
              <a:t>11/9/2012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3C146AA-1DD7-144B-96BE-52677C5F4115}" type="slidenum">
              <a:rPr lang="en-US"/>
              <a:pPr/>
              <a:t>‹#›</a:t>
            </a:fld>
            <a:endParaRPr lang="en-US"/>
          </a:p>
        </p:txBody>
      </p:sp>
    </p:spTree>
    <p:extLst>
      <p:ext uri="{BB962C8B-B14F-4D97-AF65-F5344CB8AC3E}">
        <p14:creationId xmlns:p14="http://schemas.microsoft.com/office/powerpoint/2010/main" val="233183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A3F3295-FDD4-4D4B-B18C-F8458E7B0855}" type="datetimeFigureOut">
              <a:rPr lang="en-US"/>
              <a:pPr/>
              <a:t>11/9/2012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BAA903-C07A-AE45-A734-C00F1E0E70AE}" type="slidenum">
              <a:rPr lang="en-US"/>
              <a:pPr/>
              <a:t>‹#›</a:t>
            </a:fld>
            <a:endParaRPr lang="en-US"/>
          </a:p>
        </p:txBody>
      </p:sp>
    </p:spTree>
    <p:extLst>
      <p:ext uri="{BB962C8B-B14F-4D97-AF65-F5344CB8AC3E}">
        <p14:creationId xmlns:p14="http://schemas.microsoft.com/office/powerpoint/2010/main" val="424488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21C72D7-1E7B-DA4D-A1EF-3725BC656668}" type="datetimeFigureOut">
              <a:rPr lang="en-US"/>
              <a:pPr/>
              <a:t>11/9/2012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8B56ACE-42BB-B04A-A67B-4827D78A15C8}" type="slidenum">
              <a:rPr lang="en-US"/>
              <a:pPr/>
              <a:t>‹#›</a:t>
            </a:fld>
            <a:endParaRPr lang="en-US"/>
          </a:p>
        </p:txBody>
      </p:sp>
    </p:spTree>
    <p:extLst>
      <p:ext uri="{BB962C8B-B14F-4D97-AF65-F5344CB8AC3E}">
        <p14:creationId xmlns:p14="http://schemas.microsoft.com/office/powerpoint/2010/main" val="173533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BFEBA73-2F17-7D4B-9750-745EDBD7D91B}" type="datetimeFigureOut">
              <a:rPr lang="en-US"/>
              <a:pPr/>
              <a:t>11/9/2012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0913143-A575-7548-93C5-3956372E63B0}" type="slidenum">
              <a:rPr lang="en-US"/>
              <a:pPr/>
              <a:t>‹#›</a:t>
            </a:fld>
            <a:endParaRPr lang="en-US"/>
          </a:p>
        </p:txBody>
      </p:sp>
    </p:spTree>
    <p:extLst>
      <p:ext uri="{BB962C8B-B14F-4D97-AF65-F5344CB8AC3E}">
        <p14:creationId xmlns:p14="http://schemas.microsoft.com/office/powerpoint/2010/main" val="106103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5.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170CA1B-4DFF-1D49-9C5B-5076C53E50C5}" type="datetimeFigureOut">
              <a:rPr lang="en-US"/>
              <a:pPr/>
              <a:t>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5250505-AECC-0943-A7EA-87A58F18A73F}"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smtClean="0">
                <a:solidFill>
                  <a:schemeClr val="tx2"/>
                </a:solidFill>
                <a:latin typeface="Tw Cen MT" pitchFamily="34" charset="0"/>
              </a:defRPr>
            </a:lvl1pPr>
          </a:lstStyle>
          <a:p>
            <a:pPr>
              <a:defRPr/>
            </a:pPr>
            <a:fld id="{C3140D96-2462-4751-B6BF-FBE1C2A5BA66}" type="datetimeFigureOut">
              <a:rPr lang="en-US">
                <a:solidFill>
                  <a:srgbClr val="775F55"/>
                </a:solidFill>
                <a:ea typeface="+mn-ea"/>
                <a:cs typeface="+mn-cs"/>
              </a:rPr>
              <a:pPr>
                <a:defRPr/>
              </a:pPr>
              <a:t>11/9/2012</a:t>
            </a:fld>
            <a:endParaRPr lang="en-US">
              <a:solidFill>
                <a:srgbClr val="775F55"/>
              </a:solidFill>
              <a:ea typeface="+mn-ea"/>
              <a:cs typeface="+mn-cs"/>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smtClean="0">
                <a:solidFill>
                  <a:schemeClr val="tx2"/>
                </a:solidFill>
                <a:latin typeface="Tw Cen MT" pitchFamily="34" charset="0"/>
              </a:defRPr>
            </a:lvl1pPr>
          </a:lstStyle>
          <a:p>
            <a:pPr>
              <a:defRPr/>
            </a:pPr>
            <a:endParaRPr lang="en-US">
              <a:solidFill>
                <a:srgbClr val="775F55"/>
              </a:solidFill>
              <a:ea typeface="+mn-ea"/>
              <a:cs typeface="+mn-cs"/>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smtClean="0">
                <a:solidFill>
                  <a:srgbClr val="FFFFFF"/>
                </a:solidFill>
                <a:latin typeface="Tw Cen MT" pitchFamily="34" charset="0"/>
              </a:defRPr>
            </a:lvl1pPr>
          </a:lstStyle>
          <a:p>
            <a:pPr>
              <a:defRPr/>
            </a:pPr>
            <a:fld id="{0E3FA592-0608-4FFF-AEFD-450010B9436C}" type="slidenum">
              <a:rPr lang="en-US">
                <a:ea typeface="+mn-ea"/>
                <a:cs typeface="+mn-cs"/>
              </a:rPr>
              <a:pPr>
                <a:defRPr/>
              </a:pPr>
              <a:t>‹#›</a:t>
            </a:fld>
            <a:endParaRPr lang="en-US">
              <a:ea typeface="+mn-ea"/>
              <a:cs typeface="+mn-cs"/>
            </a:endParaRPr>
          </a:p>
        </p:txBody>
      </p:sp>
    </p:spTree>
    <p:extLst>
      <p:ext uri="{BB962C8B-B14F-4D97-AF65-F5344CB8AC3E}">
        <p14:creationId xmlns:p14="http://schemas.microsoft.com/office/powerpoint/2010/main" val="226263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fontAlgn="auto">
              <a:spcBef>
                <a:spcPts val="0"/>
              </a:spcBef>
              <a:spcAft>
                <a:spcPts val="0"/>
              </a:spcAft>
            </a:pPr>
            <a:endParaRPr lang="en-US" dirty="0">
              <a:solidFill>
                <a:srgbClr val="4E3B30">
                  <a:tint val="60000"/>
                  <a:satMod val="155000"/>
                </a:srgbClr>
              </a:solidFill>
              <a:latin typeface="Rockwell"/>
              <a:ea typeface="+mn-ea"/>
              <a:cs typeface="+mn-cs"/>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fontAlgn="auto">
              <a:spcBef>
                <a:spcPts val="0"/>
              </a:spcBef>
              <a:spcAft>
                <a:spcPts val="0"/>
              </a:spcAft>
            </a:pPr>
            <a:fld id="{6E7AC921-C5C3-4D2A-8C4B-24170F15BB7E}" type="datetimeFigureOut">
              <a:rPr lang="en-US" smtClean="0">
                <a:solidFill>
                  <a:srgbClr val="4E3B30">
                    <a:tint val="60000"/>
                    <a:satMod val="155000"/>
                  </a:srgbClr>
                </a:solidFill>
                <a:latin typeface="Rockwell"/>
                <a:ea typeface="+mn-ea"/>
                <a:cs typeface="+mn-cs"/>
              </a:rPr>
              <a:pPr fontAlgn="auto">
                <a:spcBef>
                  <a:spcPts val="0"/>
                </a:spcBef>
                <a:spcAft>
                  <a:spcPts val="0"/>
                </a:spcAft>
              </a:pPr>
              <a:t>11/9/2012</a:t>
            </a:fld>
            <a:endParaRPr lang="en-US" dirty="0">
              <a:solidFill>
                <a:srgbClr val="4E3B30">
                  <a:tint val="60000"/>
                  <a:satMod val="155000"/>
                </a:srgbClr>
              </a:solidFill>
              <a:latin typeface="Rockwell"/>
              <a:ea typeface="+mn-ea"/>
              <a:cs typeface="+mn-cs"/>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fontAlgn="auto">
              <a:spcBef>
                <a:spcPts val="0"/>
              </a:spcBef>
              <a:spcAft>
                <a:spcPts val="0"/>
              </a:spcAft>
            </a:pPr>
            <a:fld id="{5586965B-6277-4A69-AC1E-1A5D65DE6BA7}" type="slidenum">
              <a:rPr lang="en-US" smtClean="0">
                <a:solidFill>
                  <a:srgbClr val="FBEEC9">
                    <a:shade val="90000"/>
                  </a:srgbClr>
                </a:solidFill>
                <a:latin typeface="Rockwell"/>
                <a:ea typeface="+mn-ea"/>
                <a:cs typeface="+mn-cs"/>
              </a:rPr>
              <a:pPr fontAlgn="auto">
                <a:spcBef>
                  <a:spcPts val="0"/>
                </a:spcBef>
                <a:spcAft>
                  <a:spcPts val="0"/>
                </a:spcAft>
              </a:pPr>
              <a:t>‹#›</a:t>
            </a:fld>
            <a:endParaRPr lang="en-US" dirty="0">
              <a:solidFill>
                <a:srgbClr val="FBEEC9">
                  <a:shade val="90000"/>
                </a:srgbClr>
              </a:solidFill>
              <a:latin typeface="Rockwell"/>
              <a:ea typeface="+mn-ea"/>
              <a:cs typeface="+mn-cs"/>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91378851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randomBar dir="vert"/>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971800" y="274638"/>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2895600" y="1600200"/>
            <a:ext cx="579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FFFFFF"/>
                </a:solidFill>
                <a:latin typeface="Footlight MT Light" pitchFamily="18" charset="0"/>
                <a:ea typeface="ＭＳ Ｐゴシック" charset="-128"/>
              </a:defRPr>
            </a:lvl1pPr>
          </a:lstStyle>
          <a:p>
            <a:pPr defTabSz="457200">
              <a:defRPr/>
            </a:pPr>
            <a:r>
              <a:rPr lang="en-US"/>
              <a:t>8/19/10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rgbClr val="FFFFFF"/>
                </a:solidFill>
                <a:latin typeface="Footlight MT Light" pitchFamily="18" charset="0"/>
                <a:ea typeface="ＭＳ Ｐゴシック" charset="-128"/>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FFFFFF"/>
                </a:solidFill>
                <a:latin typeface="Footlight MT Light" pitchFamily="18" charset="0"/>
                <a:ea typeface="ＭＳ Ｐゴシック" charset="-128"/>
              </a:defRPr>
            </a:lvl1pPr>
          </a:lstStyle>
          <a:p>
            <a:pPr defTabSz="457200">
              <a:defRPr/>
            </a:pPr>
            <a:fld id="{2B481987-AD59-45D1-A7B1-EB2A1CA81C7A}" type="slidenum">
              <a:rPr lang="en-US"/>
              <a:pPr defTabSz="457200">
                <a:defRPr/>
              </a:pPr>
              <a:t>‹#›</a:t>
            </a:fld>
            <a:endParaRPr lang="en-US"/>
          </a:p>
        </p:txBody>
      </p:sp>
    </p:spTree>
    <p:extLst>
      <p:ext uri="{BB962C8B-B14F-4D97-AF65-F5344CB8AC3E}">
        <p14:creationId xmlns:p14="http://schemas.microsoft.com/office/powerpoint/2010/main" val="3371880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p:txStyles>
    <p:titleStyle>
      <a:lvl1pPr algn="ctr" rtl="0" eaLnBrk="0" fontAlgn="base" hangingPunct="0">
        <a:spcBef>
          <a:spcPct val="0"/>
        </a:spcBef>
        <a:spcAft>
          <a:spcPct val="0"/>
        </a:spcAft>
        <a:defRPr sz="3600" kern="1200">
          <a:solidFill>
            <a:schemeClr val="tx1"/>
          </a:solidFill>
          <a:latin typeface="Footlight MT Light" pitchFamily="18" charset="0"/>
          <a:ea typeface="+mj-ea"/>
          <a:cs typeface="+mj-cs"/>
        </a:defRPr>
      </a:lvl1pPr>
      <a:lvl2pPr algn="ctr" rtl="0" eaLnBrk="0" fontAlgn="base" hangingPunct="0">
        <a:spcBef>
          <a:spcPct val="0"/>
        </a:spcBef>
        <a:spcAft>
          <a:spcPct val="0"/>
        </a:spcAft>
        <a:defRPr sz="3600">
          <a:solidFill>
            <a:schemeClr val="tx1"/>
          </a:solidFill>
          <a:latin typeface="Footlight MT Light" pitchFamily="18" charset="0"/>
        </a:defRPr>
      </a:lvl2pPr>
      <a:lvl3pPr algn="ctr" rtl="0" eaLnBrk="0" fontAlgn="base" hangingPunct="0">
        <a:spcBef>
          <a:spcPct val="0"/>
        </a:spcBef>
        <a:spcAft>
          <a:spcPct val="0"/>
        </a:spcAft>
        <a:defRPr sz="3600">
          <a:solidFill>
            <a:schemeClr val="tx1"/>
          </a:solidFill>
          <a:latin typeface="Footlight MT Light" pitchFamily="18" charset="0"/>
        </a:defRPr>
      </a:lvl3pPr>
      <a:lvl4pPr algn="ctr" rtl="0" eaLnBrk="0" fontAlgn="base" hangingPunct="0">
        <a:spcBef>
          <a:spcPct val="0"/>
        </a:spcBef>
        <a:spcAft>
          <a:spcPct val="0"/>
        </a:spcAft>
        <a:defRPr sz="3600">
          <a:solidFill>
            <a:schemeClr val="tx1"/>
          </a:solidFill>
          <a:latin typeface="Footlight MT Light" pitchFamily="18" charset="0"/>
        </a:defRPr>
      </a:lvl4pPr>
      <a:lvl5pPr algn="ctr" rtl="0" eaLnBrk="0" fontAlgn="base" hangingPunct="0">
        <a:spcBef>
          <a:spcPct val="0"/>
        </a:spcBef>
        <a:spcAft>
          <a:spcPct val="0"/>
        </a:spcAft>
        <a:defRPr sz="3600">
          <a:solidFill>
            <a:schemeClr val="tx1"/>
          </a:solidFill>
          <a:latin typeface="Footlight MT Light"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Footlight MT Light" pitchFamily="18"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Footlight MT Light" pitchFamily="18" charset="0"/>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Footlight MT Light" pitchFamily="18"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Footlight MT Light"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Footlight MT Light"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0.gif"/></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diagramLayout" Target="../diagrams/layout4.xml"/><Relationship Id="rId7" Type="http://schemas.openxmlformats.org/officeDocument/2006/relationships/image" Target="../media/image21.jpe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2.wmf"/><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4.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b="1" dirty="0">
                <a:latin typeface="Calibri" charset="0"/>
              </a:rPr>
              <a:t>Interdisciplinary Models </a:t>
            </a:r>
            <a:br>
              <a:rPr lang="en-US" b="1" dirty="0">
                <a:latin typeface="Calibri" charset="0"/>
              </a:rPr>
            </a:br>
            <a:r>
              <a:rPr lang="en-US" b="1" dirty="0">
                <a:latin typeface="Calibri" charset="0"/>
              </a:rPr>
              <a:t>of HIV Care</a:t>
            </a:r>
          </a:p>
        </p:txBody>
      </p:sp>
      <p:sp>
        <p:nvSpPr>
          <p:cNvPr id="3" name="Subtitle 2"/>
          <p:cNvSpPr>
            <a:spLocks noGrp="1"/>
          </p:cNvSpPr>
          <p:nvPr>
            <p:ph type="subTitle" idx="1"/>
          </p:nvPr>
        </p:nvSpPr>
        <p:spPr>
          <a:xfrm>
            <a:off x="2857500" y="4272280"/>
            <a:ext cx="3429000" cy="1028700"/>
          </a:xfrm>
        </p:spPr>
        <p:txBody>
          <a:bodyPr rtlCol="0">
            <a:normAutofit/>
          </a:bodyPr>
          <a:lstStyle/>
          <a:p>
            <a:pPr eaLnBrk="1" fontAlgn="auto" hangingPunct="1">
              <a:spcAft>
                <a:spcPts val="0"/>
              </a:spcAft>
              <a:buFont typeface="Arial" pitchFamily="34" charset="0"/>
              <a:buNone/>
              <a:defRPr/>
            </a:pPr>
            <a:r>
              <a:rPr lang="en-US" sz="2400" dirty="0" smtClean="0">
                <a:ea typeface="+mn-ea"/>
              </a:rPr>
              <a:t>Jeremy Holman, PhD</a:t>
            </a:r>
          </a:p>
          <a:p>
            <a:pPr eaLnBrk="1" fontAlgn="auto" hangingPunct="1">
              <a:spcAft>
                <a:spcPts val="0"/>
              </a:spcAft>
              <a:buFont typeface="Arial" pitchFamily="34" charset="0"/>
              <a:buNone/>
              <a:defRPr/>
            </a:pPr>
            <a:r>
              <a:rPr lang="en-US" sz="2400" dirty="0" smtClean="0">
                <a:ea typeface="+mn-ea"/>
              </a:rPr>
              <a:t>Lisa </a:t>
            </a:r>
            <a:r>
              <a:rPr lang="en-US" sz="2400" dirty="0" err="1" smtClean="0">
                <a:ea typeface="+mn-ea"/>
              </a:rPr>
              <a:t>Hirschhorn</a:t>
            </a:r>
            <a:r>
              <a:rPr lang="en-US" sz="2400" dirty="0" smtClean="0">
                <a:ea typeface="+mn-ea"/>
              </a:rPr>
              <a:t>, MD, MPH</a:t>
            </a:r>
          </a:p>
        </p:txBody>
      </p:sp>
      <p:sp>
        <p:nvSpPr>
          <p:cNvPr id="2052" name="Subtitle 2"/>
          <p:cNvSpPr txBox="1">
            <a:spLocks/>
          </p:cNvSpPr>
          <p:nvPr/>
        </p:nvSpPr>
        <p:spPr bwMode="auto">
          <a:xfrm>
            <a:off x="1447800" y="685800"/>
            <a:ext cx="640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spcBef>
                <a:spcPct val="20000"/>
              </a:spcBef>
              <a:buFont typeface="Arial" charset="0"/>
              <a:buNone/>
            </a:pPr>
            <a:r>
              <a:rPr lang="en-US" sz="2400" dirty="0">
                <a:solidFill>
                  <a:schemeClr val="bg2">
                    <a:lumMod val="20000"/>
                    <a:lumOff val="80000"/>
                  </a:schemeClr>
                </a:solidFill>
              </a:rPr>
              <a:t>2012 Ryan White Grantee Meeting </a:t>
            </a:r>
            <a:r>
              <a:rPr lang="en-US" sz="2400" dirty="0" smtClean="0">
                <a:solidFill>
                  <a:schemeClr val="bg2">
                    <a:lumMod val="20000"/>
                    <a:lumOff val="80000"/>
                  </a:schemeClr>
                </a:solidFill>
              </a:rPr>
              <a:t>Workshop</a:t>
            </a:r>
          </a:p>
          <a:p>
            <a:pPr algn="ctr" eaLnBrk="1" hangingPunct="1">
              <a:spcBef>
                <a:spcPct val="20000"/>
              </a:spcBef>
              <a:buFont typeface="Arial" charset="0"/>
              <a:buNone/>
            </a:pPr>
            <a:r>
              <a:rPr lang="en-US" sz="2400" dirty="0" smtClean="0">
                <a:solidFill>
                  <a:schemeClr val="bg2">
                    <a:lumMod val="20000"/>
                    <a:lumOff val="80000"/>
                  </a:schemeClr>
                </a:solidFill>
              </a:rPr>
              <a:t>November 27, 2012</a:t>
            </a:r>
            <a:endParaRPr lang="en-US" sz="2400" dirty="0">
              <a:solidFill>
                <a:schemeClr val="bg2">
                  <a:lumMod val="20000"/>
                  <a:lumOff val="80000"/>
                </a:schemeClr>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15906" y="5440680"/>
            <a:ext cx="1422933" cy="9860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Grantee Site Visits: Methods</a:t>
            </a:r>
            <a:endParaRPr lang="en-US" dirty="0"/>
          </a:p>
        </p:txBody>
      </p:sp>
      <p:sp>
        <p:nvSpPr>
          <p:cNvPr id="3" name="Content Placeholder 2"/>
          <p:cNvSpPr>
            <a:spLocks noGrp="1"/>
          </p:cNvSpPr>
          <p:nvPr>
            <p:ph idx="1"/>
          </p:nvPr>
        </p:nvSpPr>
        <p:spPr/>
        <p:txBody>
          <a:bodyPr/>
          <a:lstStyle/>
          <a:p>
            <a:r>
              <a:rPr lang="en-US" sz="2800" dirty="0" smtClean="0"/>
              <a:t>Identified 12 potential RWHAP grantees</a:t>
            </a:r>
          </a:p>
          <a:p>
            <a:pPr lvl="1"/>
            <a:r>
              <a:rPr lang="en-US" sz="2400" dirty="0" smtClean="0"/>
              <a:t>Based on literature review, consultations, team member experience, and other recommendations</a:t>
            </a:r>
          </a:p>
          <a:p>
            <a:pPr lvl="1"/>
            <a:endParaRPr lang="en-US" sz="1400" dirty="0" smtClean="0"/>
          </a:p>
          <a:p>
            <a:r>
              <a:rPr lang="en-US" sz="2800" dirty="0" smtClean="0"/>
              <a:t>Selected nine for site visits</a:t>
            </a:r>
          </a:p>
          <a:p>
            <a:pPr lvl="1"/>
            <a:r>
              <a:rPr lang="en-US" sz="2400" dirty="0" smtClean="0"/>
              <a:t>Reflected geographic, client, and programmatic diversity</a:t>
            </a:r>
          </a:p>
          <a:p>
            <a:pPr lvl="1"/>
            <a:endParaRPr lang="en-US" sz="1400" dirty="0" smtClean="0"/>
          </a:p>
          <a:p>
            <a:r>
              <a:rPr lang="en-US" sz="2800" dirty="0" smtClean="0"/>
              <a:t>Conducted 1-2 day site visits, May – July 2012</a:t>
            </a:r>
          </a:p>
          <a:p>
            <a:pPr lvl="1"/>
            <a:r>
              <a:rPr lang="en-US" sz="2400" dirty="0" smtClean="0"/>
              <a:t>Discussions with leadership, staff, and consumers</a:t>
            </a:r>
            <a:endParaRPr lang="en-US" sz="2400" dirty="0"/>
          </a:p>
        </p:txBody>
      </p:sp>
    </p:spTree>
    <p:extLst>
      <p:ext uri="{BB962C8B-B14F-4D97-AF65-F5344CB8AC3E}">
        <p14:creationId xmlns:p14="http://schemas.microsoft.com/office/powerpoint/2010/main" val="2787601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6"/>
          <p:cNvGrpSpPr>
            <a:grpSpLocks/>
          </p:cNvGrpSpPr>
          <p:nvPr/>
        </p:nvGrpSpPr>
        <p:grpSpPr bwMode="auto">
          <a:xfrm>
            <a:off x="952500" y="1431925"/>
            <a:ext cx="7467600" cy="4149725"/>
            <a:chOff x="1342320" y="1412875"/>
            <a:chExt cx="7466929" cy="4149725"/>
          </a:xfrm>
        </p:grpSpPr>
        <p:pic>
          <p:nvPicPr>
            <p:cNvPr id="9220" name="Content Placeholder 3" descr="usa_map.gif"/>
            <p:cNvPicPr>
              <a:picLock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2320" y="1412875"/>
              <a:ext cx="6664325" cy="414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1714500" y="1714500"/>
              <a:ext cx="152400" cy="152400"/>
            </a:xfrm>
            <a:prstGeom prst="ellipse">
              <a:avLst/>
            </a:prstGeom>
            <a:solidFill>
              <a:schemeClr val="accent2"/>
            </a:solidFill>
            <a:ln w="25400">
              <a:solidFill>
                <a:srgbClr val="8C3836"/>
              </a:solidFill>
              <a:round/>
              <a:headEnd/>
              <a:tailEnd/>
            </a:ln>
            <a:effectLst>
              <a:outerShdw blurRad="50800" dist="38100" dir="2700000" algn="tl" rotWithShape="0">
                <a:srgbClr val="000000">
                  <a:alpha val="39999"/>
                </a:srgbClr>
              </a:outerShdw>
            </a:effec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4537047" y="4432300"/>
              <a:ext cx="152400" cy="152400"/>
            </a:xfrm>
            <a:prstGeom prst="ellipse">
              <a:avLst/>
            </a:prstGeom>
            <a:solidFill>
              <a:schemeClr val="accent2"/>
            </a:solidFill>
            <a:ln w="25400">
              <a:solidFill>
                <a:srgbClr val="8C3836"/>
              </a:solidFill>
              <a:round/>
              <a:headEnd/>
              <a:tailEnd/>
            </a:ln>
            <a:effectLst>
              <a:outerShdw blurRad="50800" dist="38100" dir="2700000" algn="tl" rotWithShape="0">
                <a:srgbClr val="000000">
                  <a:alpha val="39999"/>
                </a:srgbClr>
              </a:outerShdw>
            </a:effec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5921366" y="4137025"/>
              <a:ext cx="152400" cy="152400"/>
            </a:xfrm>
            <a:prstGeom prst="ellipse">
              <a:avLst/>
            </a:prstGeom>
            <a:solidFill>
              <a:schemeClr val="accent2"/>
            </a:solidFill>
            <a:ln w="25400">
              <a:solidFill>
                <a:srgbClr val="8C3836"/>
              </a:solidFill>
              <a:round/>
              <a:headEnd/>
              <a:tailEnd/>
            </a:ln>
            <a:effectLst>
              <a:outerShdw blurRad="50800" dist="38100" dir="2700000" algn="tl" rotWithShape="0">
                <a:srgbClr val="000000">
                  <a:alpha val="39999"/>
                </a:srgbClr>
              </a:outerShdw>
            </a:effec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4785047" y="3277303"/>
              <a:ext cx="152400" cy="152400"/>
            </a:xfrm>
            <a:prstGeom prst="ellipse">
              <a:avLst/>
            </a:prstGeom>
            <a:solidFill>
              <a:schemeClr val="accent2"/>
            </a:solidFill>
            <a:ln w="25400">
              <a:solidFill>
                <a:srgbClr val="8C3836"/>
              </a:solidFill>
              <a:round/>
              <a:headEnd/>
              <a:tailEnd/>
            </a:ln>
            <a:effectLst>
              <a:outerShdw blurRad="50800" dist="38100" dir="2700000" algn="tl" rotWithShape="0">
                <a:srgbClr val="000000">
                  <a:alpha val="39999"/>
                </a:srgbClr>
              </a:outerShdw>
            </a:effectLst>
          </p:spPr>
          <p:txBody>
            <a:bodyPr anchor="ctr"/>
            <a:lstStyle/>
            <a:p>
              <a:pPr algn="ctr">
                <a:defRPr/>
              </a:pPr>
              <a:endParaRPr lang="en-US">
                <a:solidFill>
                  <a:schemeClr val="lt1"/>
                </a:solidFill>
                <a:latin typeface="+mn-lt"/>
                <a:ea typeface="+mn-ea"/>
                <a:cs typeface="+mn-cs"/>
              </a:endParaRPr>
            </a:p>
          </p:txBody>
        </p:sp>
        <p:sp>
          <p:nvSpPr>
            <p:cNvPr id="11" name="Oval 10"/>
            <p:cNvSpPr>
              <a:spLocks noChangeArrowheads="1"/>
            </p:cNvSpPr>
            <p:nvPr/>
          </p:nvSpPr>
          <p:spPr bwMode="auto">
            <a:xfrm>
              <a:off x="7489814" y="2485141"/>
              <a:ext cx="152400" cy="152400"/>
            </a:xfrm>
            <a:prstGeom prst="ellipse">
              <a:avLst/>
            </a:prstGeom>
            <a:solidFill>
              <a:schemeClr val="accent2"/>
            </a:solidFill>
            <a:ln w="25400">
              <a:solidFill>
                <a:srgbClr val="8C3836"/>
              </a:solidFill>
              <a:round/>
              <a:headEnd/>
              <a:tailEnd/>
            </a:ln>
            <a:effectLst>
              <a:outerShdw blurRad="50800" dist="38100" dir="2700000" algn="tl" rotWithShape="0">
                <a:srgbClr val="000000">
                  <a:alpha val="39999"/>
                </a:srgbClr>
              </a:outerShdw>
            </a:effectLst>
          </p:spPr>
          <p:txBody>
            <a:bodyPr anchor="ctr"/>
            <a:lstStyle/>
            <a:p>
              <a:pPr algn="ctr">
                <a:defRPr/>
              </a:pPr>
              <a:endParaRPr lang="en-US">
                <a:solidFill>
                  <a:schemeClr val="lt1"/>
                </a:solidFill>
                <a:latin typeface="+mn-lt"/>
                <a:ea typeface="+mn-ea"/>
                <a:cs typeface="+mn-cs"/>
              </a:endParaRPr>
            </a:p>
          </p:txBody>
        </p:sp>
        <p:sp>
          <p:nvSpPr>
            <p:cNvPr id="12" name="Oval 11"/>
            <p:cNvSpPr>
              <a:spLocks noChangeArrowheads="1"/>
            </p:cNvSpPr>
            <p:nvPr/>
          </p:nvSpPr>
          <p:spPr bwMode="auto">
            <a:xfrm>
              <a:off x="6865266" y="3124200"/>
              <a:ext cx="152400" cy="152400"/>
            </a:xfrm>
            <a:prstGeom prst="ellipse">
              <a:avLst/>
            </a:prstGeom>
            <a:solidFill>
              <a:schemeClr val="accent2"/>
            </a:solidFill>
            <a:ln w="25400">
              <a:solidFill>
                <a:srgbClr val="8C3836"/>
              </a:solidFill>
              <a:round/>
              <a:headEnd/>
              <a:tailEnd/>
            </a:ln>
            <a:effectLst>
              <a:outerShdw blurRad="50800" dist="38100" dir="2700000" algn="tl" rotWithShape="0">
                <a:srgbClr val="000000">
                  <a:alpha val="39999"/>
                </a:srgbClr>
              </a:outerShdw>
            </a:effectLst>
          </p:spPr>
          <p:txBody>
            <a:bodyPr anchor="ctr"/>
            <a:lstStyle/>
            <a:p>
              <a:pPr algn="ctr">
                <a:defRPr/>
              </a:pPr>
              <a:endParaRPr lang="en-US">
                <a:solidFill>
                  <a:schemeClr val="lt1"/>
                </a:solidFill>
                <a:latin typeface="+mn-lt"/>
                <a:ea typeface="+mn-ea"/>
                <a:cs typeface="+mn-cs"/>
              </a:endParaRPr>
            </a:p>
          </p:txBody>
        </p:sp>
        <p:sp>
          <p:nvSpPr>
            <p:cNvPr id="13" name="Rectangular Callout 12"/>
            <p:cNvSpPr>
              <a:spLocks noChangeArrowheads="1"/>
            </p:cNvSpPr>
            <p:nvPr/>
          </p:nvSpPr>
          <p:spPr bwMode="auto">
            <a:xfrm>
              <a:off x="1996311" y="2116138"/>
              <a:ext cx="1407986" cy="444500"/>
            </a:xfrm>
            <a:prstGeom prst="wedgeRectCallout">
              <a:avLst>
                <a:gd name="adj1" fmla="val -63825"/>
                <a:gd name="adj2" fmla="val -112153"/>
              </a:avLst>
            </a:prstGeom>
            <a:solidFill>
              <a:srgbClr val="FFFFFF"/>
            </a:solidFill>
            <a:ln w="25400" algn="ctr">
              <a:solidFill>
                <a:schemeClr val="accent2"/>
              </a:solidFill>
              <a:miter lim="800000"/>
              <a:headEnd/>
              <a:tailEnd/>
            </a:ln>
          </p:spPr>
          <p:txBody>
            <a:bodyPr anchor="ctr"/>
            <a:lstStyle/>
            <a:p>
              <a:pPr algn="ctr">
                <a:defRPr/>
              </a:pPr>
              <a:r>
                <a:rPr lang="en-US" sz="1200" dirty="0">
                  <a:solidFill>
                    <a:schemeClr val="bg1"/>
                  </a:solidFill>
                  <a:latin typeface="+mn-lt"/>
                  <a:ea typeface="+mn-ea"/>
                  <a:cs typeface="+mn-cs"/>
                </a:rPr>
                <a:t>Harborview Medical Center</a:t>
              </a:r>
            </a:p>
          </p:txBody>
        </p:sp>
        <p:sp>
          <p:nvSpPr>
            <p:cNvPr id="14" name="Rectangular Callout 13"/>
            <p:cNvSpPr/>
            <p:nvPr/>
          </p:nvSpPr>
          <p:spPr>
            <a:xfrm>
              <a:off x="2764592" y="4694238"/>
              <a:ext cx="1574658" cy="457200"/>
            </a:xfrm>
            <a:prstGeom prst="wedgeRectCallout">
              <a:avLst>
                <a:gd name="adj1" fmla="val 65855"/>
                <a:gd name="adj2" fmla="val -79446"/>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a:t>AIDS Arms, </a:t>
              </a:r>
              <a:r>
                <a:rPr lang="en-US" sz="1200" dirty="0" smtClean="0"/>
                <a:t>Peabody Health Center</a:t>
              </a:r>
              <a:endParaRPr lang="en-US" sz="1200" dirty="0"/>
            </a:p>
          </p:txBody>
        </p:sp>
        <p:sp>
          <p:nvSpPr>
            <p:cNvPr id="15" name="Rectangular Callout 14"/>
            <p:cNvSpPr/>
            <p:nvPr/>
          </p:nvSpPr>
          <p:spPr>
            <a:xfrm>
              <a:off x="3428108" y="2894013"/>
              <a:ext cx="1138136" cy="382587"/>
            </a:xfrm>
            <a:prstGeom prst="wedgeRectCallout">
              <a:avLst>
                <a:gd name="adj1" fmla="val 69966"/>
                <a:gd name="adj2" fmla="val 62500"/>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a:t>Kansas City </a:t>
              </a:r>
            </a:p>
            <a:p>
              <a:pPr algn="ctr">
                <a:defRPr/>
              </a:pPr>
              <a:r>
                <a:rPr lang="en-US" sz="1200" dirty="0"/>
                <a:t>Free Clinic</a:t>
              </a:r>
            </a:p>
          </p:txBody>
        </p:sp>
        <p:sp>
          <p:nvSpPr>
            <p:cNvPr id="16" name="Rectangular Callout 15"/>
            <p:cNvSpPr/>
            <p:nvPr/>
          </p:nvSpPr>
          <p:spPr>
            <a:xfrm>
              <a:off x="4297979" y="3833813"/>
              <a:ext cx="1254012" cy="320675"/>
            </a:xfrm>
            <a:prstGeom prst="wedgeRectCallout">
              <a:avLst>
                <a:gd name="adj1" fmla="val 79149"/>
                <a:gd name="adj2" fmla="val 50431"/>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a:t>UAB 1917 Clinic</a:t>
              </a:r>
            </a:p>
          </p:txBody>
        </p:sp>
        <p:sp>
          <p:nvSpPr>
            <p:cNvPr id="17" name="Rectangular Callout 16"/>
            <p:cNvSpPr/>
            <p:nvPr/>
          </p:nvSpPr>
          <p:spPr>
            <a:xfrm>
              <a:off x="6837751" y="3594100"/>
              <a:ext cx="1468306" cy="442913"/>
            </a:xfrm>
            <a:prstGeom prst="wedgeRectCallout">
              <a:avLst>
                <a:gd name="adj1" fmla="val -40887"/>
                <a:gd name="adj2" fmla="val -108596"/>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a:t>Family &amp; Medical Counseling Services</a:t>
              </a:r>
            </a:p>
          </p:txBody>
        </p:sp>
        <p:sp>
          <p:nvSpPr>
            <p:cNvPr id="18" name="Rectangular Callout 17"/>
            <p:cNvSpPr>
              <a:spLocks noChangeArrowheads="1"/>
            </p:cNvSpPr>
            <p:nvPr/>
          </p:nvSpPr>
          <p:spPr bwMode="auto">
            <a:xfrm>
              <a:off x="5920259" y="1868488"/>
              <a:ext cx="1419097" cy="495300"/>
            </a:xfrm>
            <a:prstGeom prst="wedgeRectCallout">
              <a:avLst>
                <a:gd name="adj1" fmla="val 60376"/>
                <a:gd name="adj2" fmla="val 86031"/>
              </a:avLst>
            </a:prstGeom>
            <a:solidFill>
              <a:srgbClr val="FFFFFF"/>
            </a:solidFill>
            <a:ln w="25400" algn="ctr">
              <a:solidFill>
                <a:schemeClr val="accent2"/>
              </a:solidFill>
              <a:miter lim="800000"/>
              <a:headEnd/>
              <a:tailEnd/>
            </a:ln>
          </p:spPr>
          <p:txBody>
            <a:bodyPr anchor="ctr"/>
            <a:lstStyle/>
            <a:p>
              <a:pPr algn="ctr">
                <a:defRPr/>
              </a:pPr>
              <a:r>
                <a:rPr lang="en-US" sz="1200" dirty="0">
                  <a:solidFill>
                    <a:schemeClr val="dk1"/>
                  </a:solidFill>
                  <a:latin typeface="+mn-lt"/>
                  <a:ea typeface="+mn-ea"/>
                  <a:cs typeface="+mn-cs"/>
                </a:rPr>
                <a:t>Community Health Center, Inc.</a:t>
              </a:r>
            </a:p>
          </p:txBody>
        </p:sp>
        <p:sp>
          <p:nvSpPr>
            <p:cNvPr id="19" name="Oval 18"/>
            <p:cNvSpPr>
              <a:spLocks noChangeArrowheads="1"/>
            </p:cNvSpPr>
            <p:nvPr/>
          </p:nvSpPr>
          <p:spPr bwMode="auto">
            <a:xfrm>
              <a:off x="7239000" y="2761366"/>
              <a:ext cx="152400" cy="152400"/>
            </a:xfrm>
            <a:prstGeom prst="ellipse">
              <a:avLst/>
            </a:prstGeom>
            <a:solidFill>
              <a:schemeClr val="accent2"/>
            </a:solidFill>
            <a:ln w="25400">
              <a:solidFill>
                <a:srgbClr val="8C3836"/>
              </a:solidFill>
              <a:round/>
              <a:headEnd/>
              <a:tailEnd/>
            </a:ln>
            <a:effectLst>
              <a:outerShdw blurRad="50800" dist="38100" dir="2700000" algn="tl" rotWithShape="0">
                <a:srgbClr val="000000">
                  <a:alpha val="39999"/>
                </a:srgbClr>
              </a:outerShdw>
            </a:effectLst>
          </p:spPr>
          <p:txBody>
            <a:bodyPr anchor="ctr"/>
            <a:lstStyle/>
            <a:p>
              <a:pPr algn="ctr">
                <a:defRPr/>
              </a:pPr>
              <a:endParaRPr lang="en-US">
                <a:solidFill>
                  <a:schemeClr val="lt1"/>
                </a:solidFill>
                <a:latin typeface="+mn-lt"/>
                <a:ea typeface="+mn-ea"/>
                <a:cs typeface="+mn-cs"/>
              </a:endParaRPr>
            </a:p>
          </p:txBody>
        </p:sp>
        <p:sp>
          <p:nvSpPr>
            <p:cNvPr id="20" name="Rectangular Callout 19"/>
            <p:cNvSpPr/>
            <p:nvPr/>
          </p:nvSpPr>
          <p:spPr>
            <a:xfrm>
              <a:off x="7496505" y="3017838"/>
              <a:ext cx="1160358" cy="379412"/>
            </a:xfrm>
            <a:prstGeom prst="wedgeRectCallout">
              <a:avLst>
                <a:gd name="adj1" fmla="val -59363"/>
                <a:gd name="adj2" fmla="val -93037"/>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smtClean="0"/>
                <a:t>APICHA CHC</a:t>
              </a:r>
              <a:endParaRPr lang="en-US" sz="1200" dirty="0"/>
            </a:p>
          </p:txBody>
        </p:sp>
        <p:sp>
          <p:nvSpPr>
            <p:cNvPr id="21" name="Oval 20"/>
            <p:cNvSpPr>
              <a:spLocks noChangeArrowheads="1"/>
            </p:cNvSpPr>
            <p:nvPr/>
          </p:nvSpPr>
          <p:spPr bwMode="auto">
            <a:xfrm>
              <a:off x="7158282" y="2891369"/>
              <a:ext cx="152400" cy="152400"/>
            </a:xfrm>
            <a:prstGeom prst="ellipse">
              <a:avLst/>
            </a:prstGeom>
            <a:solidFill>
              <a:schemeClr val="accent2"/>
            </a:solidFill>
            <a:ln w="25400">
              <a:solidFill>
                <a:srgbClr val="8C3836"/>
              </a:solidFill>
              <a:round/>
              <a:headEnd/>
              <a:tailEnd/>
            </a:ln>
            <a:effectLst>
              <a:outerShdw blurRad="50800" dist="38100" dir="2700000" algn="tl" rotWithShape="0">
                <a:srgbClr val="000000">
                  <a:alpha val="39999"/>
                </a:srgbClr>
              </a:outerShdw>
            </a:effectLst>
          </p:spPr>
          <p:txBody>
            <a:bodyPr anchor="ctr"/>
            <a:lstStyle/>
            <a:p>
              <a:pPr algn="ctr">
                <a:defRPr/>
              </a:pPr>
              <a:endParaRPr lang="en-US">
                <a:solidFill>
                  <a:schemeClr val="lt1"/>
                </a:solidFill>
                <a:latin typeface="+mn-lt"/>
                <a:ea typeface="+mn-ea"/>
                <a:cs typeface="+mn-cs"/>
              </a:endParaRPr>
            </a:p>
          </p:txBody>
        </p:sp>
        <p:sp>
          <p:nvSpPr>
            <p:cNvPr id="22" name="Rectangular Callout 21"/>
            <p:cNvSpPr/>
            <p:nvPr/>
          </p:nvSpPr>
          <p:spPr>
            <a:xfrm>
              <a:off x="5353573" y="2890838"/>
              <a:ext cx="1236551" cy="385762"/>
            </a:xfrm>
            <a:prstGeom prst="wedgeRectCallout">
              <a:avLst>
                <a:gd name="adj1" fmla="val 107534"/>
                <a:gd name="adj2" fmla="val -64334"/>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a:t>Philadelphia Fight</a:t>
              </a:r>
            </a:p>
          </p:txBody>
        </p:sp>
        <p:sp>
          <p:nvSpPr>
            <p:cNvPr id="23" name="Oval 22"/>
            <p:cNvSpPr>
              <a:spLocks noChangeArrowheads="1"/>
            </p:cNvSpPr>
            <p:nvPr/>
          </p:nvSpPr>
          <p:spPr bwMode="auto">
            <a:xfrm>
              <a:off x="6590661" y="4314825"/>
              <a:ext cx="152400" cy="152400"/>
            </a:xfrm>
            <a:prstGeom prst="ellipse">
              <a:avLst/>
            </a:prstGeom>
            <a:solidFill>
              <a:schemeClr val="accent2"/>
            </a:solidFill>
            <a:ln w="25400">
              <a:solidFill>
                <a:srgbClr val="8C3836"/>
              </a:solidFill>
              <a:round/>
              <a:headEnd/>
              <a:tailEnd/>
            </a:ln>
            <a:effectLst>
              <a:outerShdw blurRad="50800" dist="38100" dir="2700000" algn="tl" rotWithShape="0">
                <a:srgbClr val="000000">
                  <a:alpha val="39999"/>
                </a:srgbClr>
              </a:outerShdw>
            </a:effectLst>
          </p:spPr>
          <p:txBody>
            <a:bodyPr anchor="ctr"/>
            <a:lstStyle/>
            <a:p>
              <a:pPr algn="ctr">
                <a:defRPr/>
              </a:pPr>
              <a:endParaRPr lang="en-US">
                <a:solidFill>
                  <a:schemeClr val="lt1"/>
                </a:solidFill>
                <a:latin typeface="+mn-lt"/>
                <a:ea typeface="+mn-ea"/>
                <a:cs typeface="+mn-cs"/>
              </a:endParaRPr>
            </a:p>
          </p:txBody>
        </p:sp>
        <p:sp>
          <p:nvSpPr>
            <p:cNvPr id="24" name="Rectangular Callout 23"/>
            <p:cNvSpPr/>
            <p:nvPr/>
          </p:nvSpPr>
          <p:spPr>
            <a:xfrm>
              <a:off x="7023472" y="4648200"/>
              <a:ext cx="1785777" cy="568325"/>
            </a:xfrm>
            <a:prstGeom prst="wedgeRectCallout">
              <a:avLst>
                <a:gd name="adj1" fmla="val -71701"/>
                <a:gd name="adj2" fmla="val -87045"/>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200" dirty="0"/>
                <a:t>Chatham </a:t>
              </a:r>
              <a:r>
                <a:rPr lang="en-US" sz="1200"/>
                <a:t>County Health  </a:t>
              </a:r>
              <a:r>
                <a:rPr lang="en-US" sz="1200" dirty="0"/>
                <a:t>Dept. CARE Program</a:t>
              </a:r>
            </a:p>
          </p:txBody>
        </p:sp>
      </p:grpSp>
      <p:sp>
        <p:nvSpPr>
          <p:cNvPr id="9219" name="Title 1"/>
          <p:cNvSpPr>
            <a:spLocks noGrp="1"/>
          </p:cNvSpPr>
          <p:nvPr>
            <p:ph type="title"/>
          </p:nvPr>
        </p:nvSpPr>
        <p:spPr/>
        <p:txBody>
          <a:bodyPr/>
          <a:lstStyle/>
          <a:p>
            <a:pPr eaLnBrk="1" hangingPunct="1"/>
            <a:r>
              <a:rPr lang="en-US">
                <a:latin typeface="Calibri" charset="0"/>
              </a:rPr>
              <a:t>Grantee Site Visits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rPr>
              <a:t>Site Visits: Findings</a:t>
            </a:r>
          </a:p>
        </p:txBody>
      </p:sp>
      <p:sp>
        <p:nvSpPr>
          <p:cNvPr id="21506" name="Content Placeholder 2"/>
          <p:cNvSpPr>
            <a:spLocks noGrp="1"/>
          </p:cNvSpPr>
          <p:nvPr>
            <p:ph idx="1"/>
          </p:nvPr>
        </p:nvSpPr>
        <p:spPr/>
        <p:txBody>
          <a:bodyPr/>
          <a:lstStyle/>
          <a:p>
            <a:pPr marL="0" indent="0" eaLnBrk="1" hangingPunct="1">
              <a:buFont typeface="Arial" charset="0"/>
              <a:buNone/>
            </a:pPr>
            <a:r>
              <a:rPr lang="en-US" sz="2800" b="1" dirty="0">
                <a:latin typeface="Calibri" charset="0"/>
              </a:rPr>
              <a:t>Context</a:t>
            </a:r>
          </a:p>
          <a:p>
            <a:pPr lvl="1" eaLnBrk="1" hangingPunct="1"/>
            <a:r>
              <a:rPr lang="en-US" sz="2400" dirty="0">
                <a:latin typeface="Calibri" charset="0"/>
              </a:rPr>
              <a:t>Local and historic context is important, and may limit </a:t>
            </a:r>
            <a:r>
              <a:rPr lang="en-US" sz="2400" dirty="0" err="1">
                <a:latin typeface="Calibri" charset="0"/>
              </a:rPr>
              <a:t>replicability</a:t>
            </a:r>
            <a:endParaRPr lang="en-US" sz="2400" dirty="0">
              <a:latin typeface="Calibri" charset="0"/>
            </a:endParaRPr>
          </a:p>
          <a:p>
            <a:pPr lvl="1" eaLnBrk="1" hangingPunct="1"/>
            <a:r>
              <a:rPr lang="en-US" sz="2400" dirty="0">
                <a:latin typeface="Calibri" charset="0"/>
              </a:rPr>
              <a:t>Models developed over time, in response to needs of community and patients</a:t>
            </a:r>
          </a:p>
          <a:p>
            <a:pPr lvl="1" eaLnBrk="1" hangingPunct="1"/>
            <a:r>
              <a:rPr lang="en-US" sz="2400" dirty="0">
                <a:latin typeface="Calibri" charset="0"/>
              </a:rPr>
              <a:t>Began either as ASO/CBO or clinical care site, and evolved into current model</a:t>
            </a:r>
          </a:p>
          <a:p>
            <a:pPr lvl="1" eaLnBrk="1" hangingPunct="1"/>
            <a:endParaRPr lang="en-US" dirty="0">
              <a:latin typeface="Calibri" charset="0"/>
            </a:endParaRPr>
          </a:p>
          <a:p>
            <a:pPr marL="0" indent="0" eaLnBrk="1" hangingPunct="1">
              <a:buFont typeface="Arial" charset="0"/>
              <a:buNone/>
            </a:pPr>
            <a:endParaRPr lang="en-US" dirty="0">
              <a:latin typeface="Calibri" charset="0"/>
            </a:endParaRPr>
          </a:p>
        </p:txBody>
      </p:sp>
    </p:spTree>
    <p:extLst>
      <p:ext uri="{BB962C8B-B14F-4D97-AF65-F5344CB8AC3E}">
        <p14:creationId xmlns:p14="http://schemas.microsoft.com/office/powerpoint/2010/main" val="3532356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Calibri" charset="0"/>
              </a:rPr>
              <a:t>Site Visits: Findings</a:t>
            </a:r>
          </a:p>
        </p:txBody>
      </p:sp>
      <p:sp>
        <p:nvSpPr>
          <p:cNvPr id="25602" name="Content Placeholder 2"/>
          <p:cNvSpPr>
            <a:spLocks noGrp="1"/>
          </p:cNvSpPr>
          <p:nvPr>
            <p:ph idx="1"/>
          </p:nvPr>
        </p:nvSpPr>
        <p:spPr/>
        <p:txBody>
          <a:bodyPr/>
          <a:lstStyle/>
          <a:p>
            <a:pPr marL="0" indent="0">
              <a:buFont typeface="Arial" charset="0"/>
              <a:buNone/>
            </a:pPr>
            <a:r>
              <a:rPr lang="en-US" sz="2800" b="1" dirty="0">
                <a:latin typeface="Calibri" charset="0"/>
              </a:rPr>
              <a:t>Models of Care</a:t>
            </a:r>
          </a:p>
          <a:p>
            <a:pPr lvl="1"/>
            <a:r>
              <a:rPr lang="en-US" sz="2400" dirty="0">
                <a:latin typeface="Calibri" charset="0"/>
              </a:rPr>
              <a:t>Most were “patient-centered, one-stop shop”</a:t>
            </a:r>
            <a:endParaRPr lang="en-US" altLang="ja-JP" sz="2400" dirty="0">
              <a:latin typeface="Calibri" charset="0"/>
            </a:endParaRPr>
          </a:p>
          <a:p>
            <a:pPr lvl="1"/>
            <a:r>
              <a:rPr lang="en-US" sz="2400" dirty="0" smtClean="0">
                <a:latin typeface="Calibri" charset="0"/>
              </a:rPr>
              <a:t>Variations in level of physician </a:t>
            </a:r>
            <a:r>
              <a:rPr lang="en-US" sz="2400" dirty="0">
                <a:latin typeface="Calibri" charset="0"/>
              </a:rPr>
              <a:t>vs. nurse/NP-</a:t>
            </a:r>
            <a:r>
              <a:rPr lang="en-US" sz="2400" dirty="0" smtClean="0">
                <a:latin typeface="Calibri" charset="0"/>
              </a:rPr>
              <a:t>centered </a:t>
            </a:r>
            <a:endParaRPr lang="en-US" sz="2400" dirty="0">
              <a:latin typeface="Calibri" charset="0"/>
            </a:endParaRPr>
          </a:p>
          <a:p>
            <a:pPr lvl="1"/>
            <a:r>
              <a:rPr lang="en-US" sz="2400" dirty="0">
                <a:latin typeface="Calibri" charset="0"/>
              </a:rPr>
              <a:t>Case managers </a:t>
            </a:r>
            <a:r>
              <a:rPr lang="en-US" sz="2400" dirty="0" smtClean="0">
                <a:latin typeface="Calibri" charset="0"/>
              </a:rPr>
              <a:t>served </a:t>
            </a:r>
            <a:r>
              <a:rPr lang="en-US" sz="2400" dirty="0">
                <a:latin typeface="Calibri" charset="0"/>
              </a:rPr>
              <a:t>critical </a:t>
            </a:r>
            <a:r>
              <a:rPr lang="en-US" sz="2400" dirty="0" smtClean="0">
                <a:latin typeface="Calibri" charset="0"/>
              </a:rPr>
              <a:t>roles on team</a:t>
            </a:r>
            <a:endParaRPr lang="en-US" sz="2400" dirty="0">
              <a:latin typeface="Calibri" charset="0"/>
            </a:endParaRPr>
          </a:p>
          <a:p>
            <a:pPr lvl="1"/>
            <a:r>
              <a:rPr lang="en-US" sz="2400" dirty="0">
                <a:latin typeface="Calibri" charset="0"/>
              </a:rPr>
              <a:t>Ancillary services must remain integrated into the model and coordinated with clinical services</a:t>
            </a:r>
          </a:p>
          <a:p>
            <a:pPr lvl="1"/>
            <a:r>
              <a:rPr lang="en-US" sz="2400" dirty="0">
                <a:latin typeface="Calibri" charset="0"/>
              </a:rPr>
              <a:t>Availability of onsite specialty services varied</a:t>
            </a:r>
          </a:p>
          <a:p>
            <a:pPr lvl="1"/>
            <a:r>
              <a:rPr lang="en-US" sz="2400" dirty="0">
                <a:latin typeface="Calibri" charset="0"/>
              </a:rPr>
              <a:t>External referrals </a:t>
            </a:r>
            <a:r>
              <a:rPr lang="en-US" sz="2400" dirty="0" smtClean="0">
                <a:latin typeface="Calibri" charset="0"/>
              </a:rPr>
              <a:t>presented </a:t>
            </a:r>
            <a:r>
              <a:rPr lang="en-US" sz="2400" dirty="0">
                <a:latin typeface="Calibri" charset="0"/>
              </a:rPr>
              <a:t>challenges</a:t>
            </a:r>
          </a:p>
          <a:p>
            <a:pPr lvl="1"/>
            <a:r>
              <a:rPr lang="en-US" sz="2400" dirty="0">
                <a:latin typeface="Calibri" charset="0"/>
              </a:rPr>
              <a:t>Culture of program as important as components</a:t>
            </a:r>
          </a:p>
          <a:p>
            <a:pPr lvl="1"/>
            <a:endParaRPr lang="en-US" sz="2400" dirty="0">
              <a:latin typeface="Calibri" charset="0"/>
            </a:endParaRPr>
          </a:p>
          <a:p>
            <a:pPr lvl="1"/>
            <a:endParaRPr lang="en-US" dirty="0">
              <a:latin typeface="Calibri" charset="0"/>
            </a:endParaRPr>
          </a:p>
        </p:txBody>
      </p:sp>
    </p:spTree>
    <p:extLst>
      <p:ext uri="{BB962C8B-B14F-4D97-AF65-F5344CB8AC3E}">
        <p14:creationId xmlns:p14="http://schemas.microsoft.com/office/powerpoint/2010/main" val="852806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rPr>
              <a:t>Site Visits: Findings</a:t>
            </a:r>
          </a:p>
        </p:txBody>
      </p:sp>
      <p:sp>
        <p:nvSpPr>
          <p:cNvPr id="3" name="Content Placeholder 2"/>
          <p:cNvSpPr>
            <a:spLocks noGrp="1"/>
          </p:cNvSpPr>
          <p:nvPr>
            <p:ph idx="1"/>
          </p:nvPr>
        </p:nvSpPr>
        <p:spPr/>
        <p:txBody>
          <a:bodyPr/>
          <a:lstStyle/>
          <a:p>
            <a:pPr marL="0" indent="0">
              <a:buFont typeface="Arial" charset="0"/>
              <a:buNone/>
              <a:defRPr/>
            </a:pPr>
            <a:r>
              <a:rPr lang="en-US" sz="2800" b="1" dirty="0" smtClean="0">
                <a:cs typeface="+mn-cs"/>
              </a:rPr>
              <a:t>Leadership, Staffing, Team</a:t>
            </a:r>
          </a:p>
          <a:p>
            <a:pPr lvl="1">
              <a:defRPr/>
            </a:pPr>
            <a:r>
              <a:rPr lang="en-US" sz="2400" dirty="0" smtClean="0"/>
              <a:t>Leadership and team building is essential to model</a:t>
            </a:r>
          </a:p>
          <a:p>
            <a:pPr lvl="1">
              <a:defRPr/>
            </a:pPr>
            <a:r>
              <a:rPr lang="en-US" sz="2400" dirty="0" smtClean="0"/>
              <a:t>Staffing included core medical team, supplemented by staff from other disciplines with varying credentials</a:t>
            </a:r>
          </a:p>
          <a:p>
            <a:pPr lvl="1">
              <a:defRPr/>
            </a:pPr>
            <a:r>
              <a:rPr lang="en-US" sz="2400" dirty="0" smtClean="0"/>
              <a:t>Team meetings are critical for communication and effective care</a:t>
            </a:r>
          </a:p>
          <a:p>
            <a:pPr marL="457200" lvl="1" indent="0">
              <a:buFont typeface="Arial" charset="0"/>
              <a:buNone/>
              <a:defRPr/>
            </a:pPr>
            <a:endParaRPr lang="en-US" dirty="0"/>
          </a:p>
        </p:txBody>
      </p:sp>
    </p:spTree>
    <p:extLst>
      <p:ext uri="{BB962C8B-B14F-4D97-AF65-F5344CB8AC3E}">
        <p14:creationId xmlns:p14="http://schemas.microsoft.com/office/powerpoint/2010/main" val="2824981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libri" charset="0"/>
              </a:rPr>
              <a:t>Site Visits: Findings</a:t>
            </a:r>
          </a:p>
        </p:txBody>
      </p:sp>
      <p:sp>
        <p:nvSpPr>
          <p:cNvPr id="27650" name="Content Placeholder 2"/>
          <p:cNvSpPr>
            <a:spLocks noGrp="1"/>
          </p:cNvSpPr>
          <p:nvPr>
            <p:ph idx="1"/>
          </p:nvPr>
        </p:nvSpPr>
        <p:spPr/>
        <p:txBody>
          <a:bodyPr/>
          <a:lstStyle/>
          <a:p>
            <a:pPr marL="0" indent="0">
              <a:buFont typeface="Arial" charset="0"/>
              <a:buNone/>
            </a:pPr>
            <a:r>
              <a:rPr lang="en-US" sz="2800" b="1" dirty="0">
                <a:latin typeface="Calibri" charset="0"/>
              </a:rPr>
              <a:t>EHRs</a:t>
            </a:r>
          </a:p>
          <a:p>
            <a:pPr lvl="1"/>
            <a:r>
              <a:rPr lang="en-US" sz="2400" dirty="0">
                <a:latin typeface="Calibri" charset="0"/>
              </a:rPr>
              <a:t>Functional EHR </a:t>
            </a:r>
            <a:r>
              <a:rPr lang="en-US" sz="2400" dirty="0" smtClean="0">
                <a:latin typeface="Calibri" charset="0"/>
              </a:rPr>
              <a:t>are critical </a:t>
            </a:r>
            <a:r>
              <a:rPr lang="en-US" sz="2400" dirty="0">
                <a:latin typeface="Calibri" charset="0"/>
              </a:rPr>
              <a:t>tool for </a:t>
            </a:r>
            <a:r>
              <a:rPr lang="en-US" sz="2400" dirty="0" smtClean="0">
                <a:latin typeface="Calibri" charset="0"/>
              </a:rPr>
              <a:t>effective implementation of models</a:t>
            </a:r>
            <a:endParaRPr lang="en-US" sz="2400" dirty="0">
              <a:latin typeface="Calibri" charset="0"/>
            </a:endParaRPr>
          </a:p>
          <a:p>
            <a:pPr lvl="1"/>
            <a:r>
              <a:rPr lang="en-US" sz="2400" dirty="0">
                <a:latin typeface="Calibri" charset="0"/>
              </a:rPr>
              <a:t>Among sites with EHRs, staff access </a:t>
            </a:r>
            <a:r>
              <a:rPr lang="en-US" sz="2400" dirty="0" smtClean="0">
                <a:latin typeface="Calibri" charset="0"/>
              </a:rPr>
              <a:t>and inclusion of different components (e.g., behavioral health, case management) varied</a:t>
            </a:r>
            <a:endParaRPr lang="en-US" sz="2400" dirty="0">
              <a:latin typeface="Calibri" charset="0"/>
            </a:endParaRPr>
          </a:p>
          <a:p>
            <a:pPr marL="0" indent="0">
              <a:buFont typeface="Arial" charset="0"/>
              <a:buNone/>
            </a:pPr>
            <a:endParaRPr lang="en-US" dirty="0">
              <a:latin typeface="Calibri" charset="0"/>
            </a:endParaRPr>
          </a:p>
          <a:p>
            <a:pPr marL="0" indent="0">
              <a:buFont typeface="Arial" charset="0"/>
              <a:buNone/>
            </a:pPr>
            <a:r>
              <a:rPr lang="en-US" sz="2800" b="1" dirty="0">
                <a:latin typeface="Calibri" charset="0"/>
              </a:rPr>
              <a:t>Quality</a:t>
            </a:r>
          </a:p>
          <a:p>
            <a:pPr lvl="1"/>
            <a:r>
              <a:rPr lang="en-US" sz="2400" dirty="0">
                <a:latin typeface="Calibri" charset="0"/>
              </a:rPr>
              <a:t>Strong </a:t>
            </a:r>
            <a:r>
              <a:rPr lang="en-US" sz="2400" dirty="0" smtClean="0">
                <a:latin typeface="Calibri" charset="0"/>
              </a:rPr>
              <a:t>focus on quality, </a:t>
            </a:r>
            <a:r>
              <a:rPr lang="en-US" sz="2400" dirty="0">
                <a:latin typeface="Calibri" charset="0"/>
              </a:rPr>
              <a:t>integrated into model</a:t>
            </a:r>
          </a:p>
          <a:p>
            <a:pPr marL="0" indent="0">
              <a:buFont typeface="Arial" charset="0"/>
              <a:buNone/>
            </a:pPr>
            <a:endParaRPr lang="en-US" dirty="0">
              <a:latin typeface="Calibri" charset="0"/>
            </a:endParaRPr>
          </a:p>
        </p:txBody>
      </p:sp>
    </p:spTree>
    <p:extLst>
      <p:ext uri="{BB962C8B-B14F-4D97-AF65-F5344CB8AC3E}">
        <p14:creationId xmlns:p14="http://schemas.microsoft.com/office/powerpoint/2010/main" val="234360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Calibri" charset="0"/>
              </a:rPr>
              <a:t>Site Visits: Findings</a:t>
            </a:r>
          </a:p>
        </p:txBody>
      </p:sp>
      <p:sp>
        <p:nvSpPr>
          <p:cNvPr id="28674" name="Content Placeholder 2"/>
          <p:cNvSpPr>
            <a:spLocks noGrp="1"/>
          </p:cNvSpPr>
          <p:nvPr>
            <p:ph idx="1"/>
          </p:nvPr>
        </p:nvSpPr>
        <p:spPr/>
        <p:txBody>
          <a:bodyPr/>
          <a:lstStyle/>
          <a:p>
            <a:pPr marL="0" indent="0">
              <a:buFont typeface="Arial" charset="0"/>
              <a:buNone/>
            </a:pPr>
            <a:r>
              <a:rPr lang="en-US" sz="2800" b="1" dirty="0">
                <a:latin typeface="Calibri" charset="0"/>
              </a:rPr>
              <a:t>Fiscal and Sustainability</a:t>
            </a:r>
          </a:p>
          <a:p>
            <a:pPr lvl="1"/>
            <a:r>
              <a:rPr lang="en-US" sz="2400" dirty="0">
                <a:latin typeface="Calibri" charset="0"/>
              </a:rPr>
              <a:t>RWHAP is essential, given clients’ </a:t>
            </a:r>
            <a:r>
              <a:rPr lang="en-US" sz="2400" dirty="0" smtClean="0">
                <a:latin typeface="Calibri" charset="0"/>
              </a:rPr>
              <a:t>socio</a:t>
            </a:r>
            <a:r>
              <a:rPr lang="en-US" sz="2400" dirty="0">
                <a:latin typeface="Calibri" charset="0"/>
              </a:rPr>
              <a:t>-economic status</a:t>
            </a:r>
          </a:p>
          <a:p>
            <a:pPr lvl="1"/>
            <a:r>
              <a:rPr lang="en-US" sz="2400" dirty="0">
                <a:latin typeface="Calibri" charset="0"/>
              </a:rPr>
              <a:t>Enrollment and eligibility requirements are challenging and </a:t>
            </a:r>
            <a:r>
              <a:rPr lang="en-US" sz="2400" dirty="0" smtClean="0">
                <a:latin typeface="Calibri" charset="0"/>
              </a:rPr>
              <a:t>affect consistency </a:t>
            </a:r>
            <a:r>
              <a:rPr lang="en-US" sz="2400" dirty="0">
                <a:latin typeface="Calibri" charset="0"/>
              </a:rPr>
              <a:t>of services</a:t>
            </a:r>
          </a:p>
          <a:p>
            <a:pPr lvl="1"/>
            <a:r>
              <a:rPr lang="en-US" sz="2400" dirty="0" smtClean="0">
                <a:latin typeface="Calibri" charset="0"/>
              </a:rPr>
              <a:t>There was concern </a:t>
            </a:r>
            <a:r>
              <a:rPr lang="en-US" sz="2400" dirty="0">
                <a:latin typeface="Calibri" charset="0"/>
              </a:rPr>
              <a:t>about ACA and </a:t>
            </a:r>
            <a:r>
              <a:rPr lang="en-US" sz="2400" dirty="0" smtClean="0">
                <a:latin typeface="Calibri" charset="0"/>
              </a:rPr>
              <a:t>focus on </a:t>
            </a:r>
            <a:r>
              <a:rPr lang="en-US" sz="2400" dirty="0">
                <a:latin typeface="Calibri" charset="0"/>
              </a:rPr>
              <a:t>CHCs to provide HIV care</a:t>
            </a:r>
          </a:p>
          <a:p>
            <a:pPr lvl="1"/>
            <a:r>
              <a:rPr lang="en-US" sz="2400" dirty="0" smtClean="0">
                <a:latin typeface="Calibri" charset="0"/>
              </a:rPr>
              <a:t>There were challenges </a:t>
            </a:r>
            <a:r>
              <a:rPr lang="en-US" sz="2400" dirty="0">
                <a:latin typeface="Calibri" charset="0"/>
              </a:rPr>
              <a:t>related to </a:t>
            </a:r>
            <a:r>
              <a:rPr lang="en-US" sz="2400" dirty="0" smtClean="0">
                <a:latin typeface="Calibri" charset="0"/>
              </a:rPr>
              <a:t>Medicaid eligibility</a:t>
            </a:r>
            <a:r>
              <a:rPr lang="en-US" sz="2400" dirty="0">
                <a:latin typeface="Calibri" charset="0"/>
              </a:rPr>
              <a:t>, coverage, and reimbursement in many states</a:t>
            </a:r>
          </a:p>
        </p:txBody>
      </p:sp>
    </p:spTree>
    <p:extLst>
      <p:ext uri="{BB962C8B-B14F-4D97-AF65-F5344CB8AC3E}">
        <p14:creationId xmlns:p14="http://schemas.microsoft.com/office/powerpoint/2010/main" val="4244824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Calibri" charset="0"/>
              </a:rPr>
              <a:t>Site Visits: Findings</a:t>
            </a:r>
          </a:p>
        </p:txBody>
      </p:sp>
      <p:sp>
        <p:nvSpPr>
          <p:cNvPr id="29698" name="Content Placeholder 2"/>
          <p:cNvSpPr>
            <a:spLocks noGrp="1"/>
          </p:cNvSpPr>
          <p:nvPr>
            <p:ph idx="1"/>
          </p:nvPr>
        </p:nvSpPr>
        <p:spPr/>
        <p:txBody>
          <a:bodyPr/>
          <a:lstStyle/>
          <a:p>
            <a:pPr marL="0" indent="0">
              <a:buFont typeface="Arial" charset="0"/>
              <a:buNone/>
            </a:pPr>
            <a:r>
              <a:rPr lang="en-US" sz="2800" b="1" dirty="0">
                <a:latin typeface="Calibri" charset="0"/>
              </a:rPr>
              <a:t>Consumer Perspectives</a:t>
            </a:r>
          </a:p>
          <a:p>
            <a:pPr lvl="1"/>
            <a:r>
              <a:rPr lang="en-US" sz="2400" dirty="0">
                <a:latin typeface="Calibri" charset="0"/>
              </a:rPr>
              <a:t>Strong support for models, esp. one-stop-shop</a:t>
            </a:r>
          </a:p>
          <a:p>
            <a:pPr lvl="1"/>
            <a:r>
              <a:rPr lang="en-US" sz="2400" dirty="0">
                <a:latin typeface="Calibri" charset="0"/>
              </a:rPr>
              <a:t>Case management services </a:t>
            </a:r>
            <a:r>
              <a:rPr lang="en-US" sz="2400" dirty="0" smtClean="0">
                <a:latin typeface="Calibri" charset="0"/>
              </a:rPr>
              <a:t>are critical </a:t>
            </a:r>
            <a:r>
              <a:rPr lang="en-US" sz="2400" dirty="0">
                <a:latin typeface="Calibri" charset="0"/>
              </a:rPr>
              <a:t>component</a:t>
            </a:r>
          </a:p>
          <a:p>
            <a:pPr lvl="1"/>
            <a:r>
              <a:rPr lang="en-US" sz="2400" dirty="0">
                <a:latin typeface="Calibri" charset="0"/>
              </a:rPr>
              <a:t>Facilitators: Expanded hours, walk-in </a:t>
            </a:r>
            <a:r>
              <a:rPr lang="en-US" sz="2400" dirty="0" smtClean="0">
                <a:latin typeface="Calibri" charset="0"/>
              </a:rPr>
              <a:t>appointments, </a:t>
            </a:r>
            <a:r>
              <a:rPr lang="en-US" sz="2400" dirty="0">
                <a:latin typeface="Calibri" charset="0"/>
              </a:rPr>
              <a:t>and multi-lingual staff</a:t>
            </a:r>
          </a:p>
          <a:p>
            <a:pPr lvl="1"/>
            <a:r>
              <a:rPr lang="en-US" sz="2400" dirty="0">
                <a:latin typeface="Calibri" charset="0"/>
              </a:rPr>
              <a:t>Barriers: Clinic growth increasing wait times, transportation, stigma, bad experiences with some </a:t>
            </a:r>
            <a:r>
              <a:rPr lang="en-US" sz="2400" dirty="0" smtClean="0">
                <a:latin typeface="Calibri" charset="0"/>
              </a:rPr>
              <a:t>service providers </a:t>
            </a:r>
            <a:r>
              <a:rPr lang="en-US" sz="2400" dirty="0">
                <a:latin typeface="Calibri" charset="0"/>
              </a:rPr>
              <a:t>(e.g., phlebotomists)</a:t>
            </a:r>
          </a:p>
        </p:txBody>
      </p:sp>
    </p:spTree>
    <p:extLst>
      <p:ext uri="{BB962C8B-B14F-4D97-AF65-F5344CB8AC3E}">
        <p14:creationId xmlns:p14="http://schemas.microsoft.com/office/powerpoint/2010/main" val="375532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from Grantees</a:t>
            </a:r>
            <a:endParaRPr lang="en-US" dirty="0"/>
          </a:p>
        </p:txBody>
      </p:sp>
      <p:sp>
        <p:nvSpPr>
          <p:cNvPr id="3" name="Content Placeholder 2"/>
          <p:cNvSpPr>
            <a:spLocks noGrp="1"/>
          </p:cNvSpPr>
          <p:nvPr>
            <p:ph idx="1"/>
          </p:nvPr>
        </p:nvSpPr>
        <p:spPr>
          <a:xfrm>
            <a:off x="457200" y="1600201"/>
            <a:ext cx="8229600" cy="3621024"/>
          </a:xfrm>
        </p:spPr>
        <p:txBody>
          <a:bodyPr/>
          <a:lstStyle/>
          <a:p>
            <a:r>
              <a:rPr lang="en-US" sz="2800" b="1" dirty="0"/>
              <a:t>Community Health Center, Inc.</a:t>
            </a:r>
          </a:p>
          <a:p>
            <a:pPr lvl="1"/>
            <a:r>
              <a:rPr lang="en-US" sz="2400" dirty="0"/>
              <a:t>Adaptation and implementation of ECHO </a:t>
            </a:r>
            <a:r>
              <a:rPr lang="en-US" sz="2400" dirty="0" smtClean="0"/>
              <a:t>model</a:t>
            </a:r>
          </a:p>
          <a:p>
            <a:pPr lvl="1"/>
            <a:endParaRPr lang="en-US" sz="1200" dirty="0"/>
          </a:p>
          <a:p>
            <a:r>
              <a:rPr lang="en-US" sz="2800" b="1" dirty="0" smtClean="0"/>
              <a:t>APICHA </a:t>
            </a:r>
            <a:r>
              <a:rPr lang="en-US" sz="2800" b="1" dirty="0"/>
              <a:t>Community Health Center</a:t>
            </a:r>
          </a:p>
          <a:p>
            <a:pPr lvl="1"/>
            <a:r>
              <a:rPr lang="en-US" sz="2400" dirty="0"/>
              <a:t>Evolution of ASO to clinical care </a:t>
            </a:r>
            <a:r>
              <a:rPr lang="en-US" sz="2400" dirty="0" smtClean="0"/>
              <a:t>site</a:t>
            </a:r>
          </a:p>
          <a:p>
            <a:pPr lvl="1"/>
            <a:endParaRPr lang="en-US" sz="1000" dirty="0" smtClean="0"/>
          </a:p>
          <a:p>
            <a:r>
              <a:rPr lang="en-US" sz="2800" b="1" dirty="0" smtClean="0"/>
              <a:t>1917 Clinic, University of Alabama</a:t>
            </a:r>
          </a:p>
          <a:p>
            <a:pPr lvl="1"/>
            <a:r>
              <a:rPr lang="en-US" sz="2400" dirty="0" smtClean="0"/>
              <a:t>Role of the interdisciplinary team</a:t>
            </a:r>
          </a:p>
          <a:p>
            <a:pPr marL="457200" lvl="1" indent="0">
              <a:buNone/>
            </a:pPr>
            <a:endParaRPr lang="en-US" sz="1000" dirty="0" smtClean="0"/>
          </a:p>
        </p:txBody>
      </p:sp>
    </p:spTree>
    <p:extLst>
      <p:ext uri="{BB962C8B-B14F-4D97-AF65-F5344CB8AC3E}">
        <p14:creationId xmlns:p14="http://schemas.microsoft.com/office/powerpoint/2010/main" val="339496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295400" y="185946"/>
            <a:ext cx="7543800" cy="4878259"/>
          </a:xfrm>
          <a:prstGeom prst="rect">
            <a:avLst/>
          </a:prstGeom>
          <a:solidFill>
            <a:srgbClr val="B0DD7F"/>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endParaRPr lang="en-US" sz="1100" dirty="0">
              <a:solidFill>
                <a:srgbClr val="002060"/>
              </a:solidFill>
            </a:endParaRPr>
          </a:p>
          <a:p>
            <a:pPr algn="ctr">
              <a:defRPr/>
            </a:pPr>
            <a:endParaRPr lang="en-US" sz="3600" dirty="0">
              <a:solidFill>
                <a:srgbClr val="002060"/>
              </a:solidFill>
            </a:endParaRPr>
          </a:p>
          <a:p>
            <a:pPr algn="ctr">
              <a:defRPr/>
            </a:pPr>
            <a:endParaRPr lang="en-US" sz="3600" dirty="0">
              <a:solidFill>
                <a:srgbClr val="002060"/>
              </a:solidFill>
            </a:endParaRPr>
          </a:p>
          <a:p>
            <a:pPr algn="ctr">
              <a:defRPr/>
            </a:pPr>
            <a:endParaRPr lang="en-US" sz="3600" dirty="0">
              <a:solidFill>
                <a:srgbClr val="002060"/>
              </a:solidFill>
            </a:endParaRPr>
          </a:p>
          <a:p>
            <a:pPr algn="ctr">
              <a:defRPr/>
            </a:pPr>
            <a:endParaRPr lang="en-US" sz="3600" dirty="0">
              <a:solidFill>
                <a:srgbClr val="002060"/>
              </a:solidFill>
            </a:endParaRPr>
          </a:p>
          <a:p>
            <a:pPr algn="ctr">
              <a:defRPr/>
            </a:pPr>
            <a:endParaRPr lang="en-US" sz="3600" dirty="0">
              <a:solidFill>
                <a:srgbClr val="002060"/>
              </a:solidFill>
            </a:endParaRPr>
          </a:p>
          <a:p>
            <a:pPr algn="ctr">
              <a:defRPr/>
            </a:pPr>
            <a:endParaRPr lang="en-US" sz="3600" dirty="0">
              <a:solidFill>
                <a:srgbClr val="002060"/>
              </a:solidFill>
            </a:endParaRPr>
          </a:p>
          <a:p>
            <a:pPr algn="ctr">
              <a:defRPr/>
            </a:pPr>
            <a:endParaRPr lang="en-US" sz="1400" dirty="0">
              <a:solidFill>
                <a:srgbClr val="002060"/>
              </a:solidFill>
            </a:endParaRPr>
          </a:p>
          <a:p>
            <a:pPr algn="ctr">
              <a:defRPr/>
            </a:pPr>
            <a:endParaRPr lang="en-US" sz="1400" dirty="0">
              <a:solidFill>
                <a:srgbClr val="002060"/>
              </a:solidFill>
            </a:endParaRPr>
          </a:p>
          <a:p>
            <a:pPr algn="ctr">
              <a:defRPr/>
            </a:pPr>
            <a:endParaRPr lang="en-US" sz="1400" dirty="0">
              <a:solidFill>
                <a:srgbClr val="002060"/>
              </a:solidFill>
            </a:endParaRPr>
          </a:p>
          <a:p>
            <a:pPr algn="ctr">
              <a:defRPr/>
            </a:pPr>
            <a:endParaRPr lang="en-US" sz="1400" dirty="0">
              <a:solidFill>
                <a:srgbClr val="002060"/>
              </a:solidFill>
            </a:endParaRPr>
          </a:p>
          <a:p>
            <a:pPr algn="ctr">
              <a:defRPr/>
            </a:pPr>
            <a:endParaRPr lang="en-US" sz="1400" dirty="0">
              <a:solidFill>
                <a:srgbClr val="002060"/>
              </a:solidFill>
            </a:endParaRPr>
          </a:p>
          <a:p>
            <a:pPr algn="ctr">
              <a:defRPr/>
            </a:pPr>
            <a:endParaRPr lang="en-US" sz="1400" dirty="0">
              <a:solidFill>
                <a:srgbClr val="002060"/>
              </a:solidFill>
            </a:endParaRPr>
          </a:p>
        </p:txBody>
      </p:sp>
      <p:pic>
        <p:nvPicPr>
          <p:cNvPr id="15365" name="Picture 8" descr="PROJECT ECHO LOGO_FINAL_TM.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9800" y="685800"/>
            <a:ext cx="58531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3"/>
          <p:cNvSpPr txBox="1">
            <a:spLocks noChangeArrowheads="1"/>
          </p:cNvSpPr>
          <p:nvPr/>
        </p:nvSpPr>
        <p:spPr bwMode="auto">
          <a:xfrm>
            <a:off x="2057400" y="5064125"/>
            <a:ext cx="6005513" cy="1477963"/>
          </a:xfrm>
          <a:prstGeom prst="rect">
            <a:avLst/>
          </a:prstGeom>
          <a:noFill/>
          <a:ln w="9525">
            <a:noFill/>
            <a:miter lim="800000"/>
            <a:headEnd/>
            <a:tailEnd/>
          </a:ln>
        </p:spPr>
        <p:txBody>
          <a:bodyPr>
            <a:spAutoFit/>
          </a:bodyPr>
          <a:lstStyle/>
          <a:p>
            <a:pPr>
              <a:defRPr/>
            </a:pPr>
            <a:r>
              <a:rPr lang="en-US" b="1" dirty="0">
                <a:solidFill>
                  <a:prstClr val="black"/>
                </a:solidFill>
                <a:latin typeface="Footlight MT Light" pitchFamily="18" charset="0"/>
                <a:ea typeface="ＭＳ Ｐゴシック" pitchFamily="34" charset="-128"/>
              </a:rPr>
              <a:t>November 27, 2012</a:t>
            </a:r>
          </a:p>
          <a:p>
            <a:pPr>
              <a:defRPr/>
            </a:pPr>
            <a:r>
              <a:rPr lang="en-US" b="1" dirty="0">
                <a:solidFill>
                  <a:prstClr val="black"/>
                </a:solidFill>
                <a:latin typeface="Footlight MT Light" pitchFamily="18" charset="0"/>
                <a:ea typeface="ＭＳ Ｐゴシック" pitchFamily="34" charset="-128"/>
              </a:rPr>
              <a:t>Marwan Haddad, MD, MPH, AAHIVS</a:t>
            </a:r>
          </a:p>
          <a:p>
            <a:pPr>
              <a:defRPr/>
            </a:pPr>
            <a:r>
              <a:rPr lang="en-US" b="1" dirty="0">
                <a:solidFill>
                  <a:prstClr val="black"/>
                </a:solidFill>
                <a:latin typeface="Footlight MT Light" pitchFamily="18" charset="0"/>
                <a:ea typeface="ＭＳ Ｐゴシック" pitchFamily="34" charset="-128"/>
              </a:rPr>
              <a:t>Medical Director for HIV, HCV, and </a:t>
            </a:r>
            <a:r>
              <a:rPr lang="en-US" b="1" dirty="0" err="1">
                <a:solidFill>
                  <a:prstClr val="black"/>
                </a:solidFill>
                <a:latin typeface="Footlight MT Light" pitchFamily="18" charset="0"/>
                <a:ea typeface="ＭＳ Ｐゴシック" pitchFamily="34" charset="-128"/>
              </a:rPr>
              <a:t>Buprenorphine</a:t>
            </a:r>
            <a:r>
              <a:rPr lang="en-US" b="1" dirty="0">
                <a:solidFill>
                  <a:prstClr val="black"/>
                </a:solidFill>
                <a:latin typeface="Footlight MT Light" pitchFamily="18" charset="0"/>
                <a:ea typeface="ＭＳ Ｐゴシック" pitchFamily="34" charset="-128"/>
              </a:rPr>
              <a:t> Services</a:t>
            </a:r>
          </a:p>
          <a:p>
            <a:pPr>
              <a:defRPr/>
            </a:pPr>
            <a:r>
              <a:rPr lang="en-US" b="1" dirty="0">
                <a:solidFill>
                  <a:prstClr val="black"/>
                </a:solidFill>
                <a:latin typeface="Footlight MT Light" pitchFamily="18" charset="0"/>
                <a:ea typeface="ＭＳ Ｐゴシック" pitchFamily="34" charset="-128"/>
              </a:rPr>
              <a:t>Community Health Center Inc., Connecticut</a:t>
            </a:r>
          </a:p>
          <a:p>
            <a:pPr>
              <a:defRPr/>
            </a:pPr>
            <a:endParaRPr lang="en-US"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371035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atin typeface="Calibri" charset="0"/>
              </a:rPr>
              <a:t>Disclosures</a:t>
            </a:r>
          </a:p>
        </p:txBody>
      </p:sp>
      <p:sp>
        <p:nvSpPr>
          <p:cNvPr id="3075" name="Content Placeholder 2"/>
          <p:cNvSpPr>
            <a:spLocks noGrp="1"/>
          </p:cNvSpPr>
          <p:nvPr>
            <p:ph idx="1"/>
          </p:nvPr>
        </p:nvSpPr>
        <p:spPr>
          <a:xfrm>
            <a:off x="457200" y="1600200"/>
            <a:ext cx="8229600" cy="4724400"/>
          </a:xfrm>
        </p:spPr>
        <p:txBody>
          <a:bodyPr/>
          <a:lstStyle/>
          <a:p>
            <a:pPr marL="0" indent="0" eaLnBrk="1" hangingPunct="1">
              <a:buFont typeface="Arial" charset="0"/>
              <a:buNone/>
            </a:pPr>
            <a:r>
              <a:rPr lang="en-US" sz="2000" dirty="0">
                <a:latin typeface="Calibri" charset="0"/>
              </a:rPr>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 </a:t>
            </a:r>
          </a:p>
          <a:p>
            <a:pPr marL="0" indent="0" eaLnBrk="1" hangingPunct="1">
              <a:buFont typeface="Arial" charset="0"/>
              <a:buNone/>
            </a:pPr>
            <a:endParaRPr lang="en-US" sz="1400" dirty="0">
              <a:latin typeface="Calibri" charset="0"/>
            </a:endParaRPr>
          </a:p>
          <a:p>
            <a:pPr marL="0" indent="0" eaLnBrk="1" hangingPunct="1">
              <a:buFont typeface="Arial" charset="0"/>
              <a:buNone/>
            </a:pPr>
            <a:r>
              <a:rPr lang="en-US" sz="2000" dirty="0">
                <a:latin typeface="Calibri" charset="0"/>
              </a:rPr>
              <a:t>Commercial support was not received for this activity.</a:t>
            </a:r>
          </a:p>
          <a:p>
            <a:pPr marL="0" indent="0" eaLnBrk="1" hangingPunct="1">
              <a:buFont typeface="Arial" charset="0"/>
              <a:buNone/>
            </a:pPr>
            <a:endParaRPr lang="en-US" sz="1400" dirty="0">
              <a:latin typeface="Calibri" charset="0"/>
            </a:endParaRPr>
          </a:p>
          <a:p>
            <a:pPr marL="0" indent="0" eaLnBrk="1" hangingPunct="1">
              <a:buNone/>
            </a:pPr>
            <a:r>
              <a:rPr lang="en-US" sz="1800" dirty="0" smtClean="0">
                <a:latin typeface="Calibri" charset="0"/>
              </a:rPr>
              <a:t>Presenters Jeremy </a:t>
            </a:r>
            <a:r>
              <a:rPr lang="en-US" sz="1800" dirty="0">
                <a:latin typeface="Calibri" charset="0"/>
              </a:rPr>
              <a:t>Holman, </a:t>
            </a:r>
            <a:r>
              <a:rPr lang="en-US" sz="1800" dirty="0" smtClean="0">
                <a:latin typeface="Calibri" charset="0"/>
              </a:rPr>
              <a:t>PhD</a:t>
            </a:r>
            <a:r>
              <a:rPr lang="en-US" sz="1800" dirty="0">
                <a:latin typeface="Calibri" charset="0"/>
              </a:rPr>
              <a:t>; Lisa </a:t>
            </a:r>
            <a:r>
              <a:rPr lang="en-US" sz="1800" dirty="0" err="1">
                <a:latin typeface="Calibri" charset="0"/>
              </a:rPr>
              <a:t>Hirschhorn</a:t>
            </a:r>
            <a:r>
              <a:rPr lang="en-US" sz="1800" dirty="0">
                <a:latin typeface="Calibri" charset="0"/>
              </a:rPr>
              <a:t>, MD, </a:t>
            </a:r>
            <a:r>
              <a:rPr lang="en-US" sz="1800" dirty="0" smtClean="0">
                <a:latin typeface="Calibri" charset="0"/>
              </a:rPr>
              <a:t>MPH; Marwan </a:t>
            </a:r>
            <a:r>
              <a:rPr lang="en-US" sz="1800" dirty="0" err="1" smtClean="0">
                <a:latin typeface="Calibri" charset="0"/>
              </a:rPr>
              <a:t>Hassad</a:t>
            </a:r>
            <a:r>
              <a:rPr lang="en-US" sz="1800" dirty="0" smtClean="0">
                <a:latin typeface="Calibri" charset="0"/>
              </a:rPr>
              <a:t>, MD; Robert Murayama, MD; and Kathy Gaddis, </a:t>
            </a:r>
            <a:r>
              <a:rPr lang="en-US" sz="1800" dirty="0"/>
              <a:t>MSW, LCSW, </a:t>
            </a:r>
            <a:r>
              <a:rPr lang="en-US" sz="1800" dirty="0" smtClean="0"/>
              <a:t>PIP h</a:t>
            </a:r>
            <a:r>
              <a:rPr lang="en-US" sz="1800" dirty="0" smtClean="0">
                <a:latin typeface="Calibri" charset="0"/>
              </a:rPr>
              <a:t>ave </a:t>
            </a:r>
            <a:r>
              <a:rPr lang="en-US" sz="1800" dirty="0">
                <a:latin typeface="Calibri" charset="0"/>
              </a:rPr>
              <a:t>no financial interest or relationships to </a:t>
            </a:r>
            <a:r>
              <a:rPr lang="en-US" sz="1800" dirty="0" smtClean="0">
                <a:latin typeface="Calibri" charset="0"/>
              </a:rPr>
              <a:t>disclose.</a:t>
            </a:r>
            <a:endParaRPr lang="en-US" sz="1800" dirty="0">
              <a:latin typeface="Calibri" charset="0"/>
            </a:endParaRPr>
          </a:p>
          <a:p>
            <a:pPr marL="0" indent="0" eaLnBrk="1" hangingPunct="1">
              <a:buFont typeface="Arial" charset="0"/>
              <a:buNone/>
            </a:pPr>
            <a:endParaRPr lang="en-US" sz="2000" dirty="0">
              <a:latin typeface="Calibri"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219200" y="838200"/>
            <a:ext cx="7543800" cy="1138238"/>
          </a:xfrm>
          <a:prstGeom prst="rect">
            <a:avLst/>
          </a:prstGeom>
          <a:noFill/>
          <a:ln w="9525">
            <a:noFill/>
            <a:miter lim="800000"/>
            <a:headEnd/>
            <a:tailEnd/>
          </a:ln>
        </p:spPr>
        <p:txBody>
          <a:bodyPr>
            <a:spAutoFit/>
          </a:bodyPr>
          <a:lstStyle/>
          <a:p>
            <a:pPr>
              <a:defRPr/>
            </a:pPr>
            <a:r>
              <a:rPr lang="en-US" sz="2000" b="1">
                <a:solidFill>
                  <a:srgbClr val="00B0F0"/>
                </a:solidFill>
                <a:latin typeface="Californian FB" pitchFamily="18" charset="0"/>
                <a:ea typeface="ＭＳ Ｐゴシック" pitchFamily="34" charset="-128"/>
              </a:rPr>
              <a:t>Our Vision: </a:t>
            </a:r>
            <a:r>
              <a:rPr lang="en-US" sz="1600">
                <a:solidFill>
                  <a:prstClr val="black"/>
                </a:solidFill>
                <a:latin typeface="Californian FB" pitchFamily="18" charset="0"/>
                <a:ea typeface="ＭＳ Ｐゴシック" pitchFamily="34" charset="-128"/>
              </a:rPr>
              <a:t>Since 1972, Community Health Center, Inc. has been building a world-class primary health care system committed to caring for underserved and uninsured populations and focused on improving health outcomes, as well as building healthy communities. </a:t>
            </a:r>
          </a:p>
        </p:txBody>
      </p:sp>
      <p:sp>
        <p:nvSpPr>
          <p:cNvPr id="5" name="TextBox 4"/>
          <p:cNvSpPr txBox="1"/>
          <p:nvPr/>
        </p:nvSpPr>
        <p:spPr>
          <a:xfrm>
            <a:off x="1219200" y="1976438"/>
            <a:ext cx="3505200" cy="2092325"/>
          </a:xfrm>
          <a:prstGeom prst="rect">
            <a:avLst/>
          </a:prstGeom>
          <a:noFill/>
          <a:ln>
            <a:solidFill>
              <a:schemeClr val="bg1">
                <a:lumMod val="75000"/>
              </a:schemeClr>
            </a:solidFill>
          </a:ln>
        </p:spPr>
        <p:txBody>
          <a:bodyPr>
            <a:spAutoFit/>
          </a:bodyPr>
          <a:lstStyle/>
          <a:p>
            <a:pPr>
              <a:defRPr/>
            </a:pPr>
            <a:r>
              <a:rPr lang="en-US" b="1" u="sng" dirty="0">
                <a:solidFill>
                  <a:srgbClr val="1F497D"/>
                </a:solidFill>
                <a:latin typeface="Californian FB" pitchFamily="18" charset="0"/>
                <a:ea typeface="ＭＳ Ｐゴシック" pitchFamily="34" charset="-128"/>
              </a:rPr>
              <a:t>CHC Inc. Profile:</a:t>
            </a:r>
            <a:endParaRPr lang="en-US" dirty="0">
              <a:solidFill>
                <a:srgbClr val="1F497D"/>
              </a:solidFill>
              <a:latin typeface="Californian FB" pitchFamily="18" charset="0"/>
              <a:ea typeface="ＭＳ Ｐゴシック" pitchFamily="34" charset="-128"/>
            </a:endParaRPr>
          </a:p>
          <a:p>
            <a:pPr>
              <a:buFont typeface="Arial" pitchFamily="34" charset="0"/>
              <a:buChar char="•"/>
              <a:defRPr/>
            </a:pPr>
            <a:r>
              <a:rPr lang="en-US" sz="1400" dirty="0">
                <a:solidFill>
                  <a:srgbClr val="1F497D"/>
                </a:solidFill>
                <a:latin typeface="Californian FB" pitchFamily="18" charset="0"/>
                <a:ea typeface="ＭＳ Ｐゴシック" pitchFamily="34" charset="-128"/>
              </a:rPr>
              <a:t>Founding Year - 1972</a:t>
            </a:r>
          </a:p>
          <a:p>
            <a:pPr>
              <a:buFont typeface="Arial" pitchFamily="34" charset="0"/>
              <a:buChar char="•"/>
              <a:defRPr/>
            </a:pPr>
            <a:r>
              <a:rPr lang="en-US" sz="1400" dirty="0">
                <a:solidFill>
                  <a:srgbClr val="1F497D"/>
                </a:solidFill>
                <a:latin typeface="Californian FB" pitchFamily="18" charset="0"/>
                <a:ea typeface="ＭＳ Ｐゴシック" pitchFamily="34" charset="-128"/>
              </a:rPr>
              <a:t>Primary Care Hubs – 13 </a:t>
            </a:r>
          </a:p>
          <a:p>
            <a:pPr>
              <a:buFont typeface="Arial" pitchFamily="34" charset="0"/>
              <a:buChar char="•"/>
              <a:defRPr/>
            </a:pPr>
            <a:r>
              <a:rPr lang="en-US" sz="1400" dirty="0">
                <a:solidFill>
                  <a:srgbClr val="1F497D"/>
                </a:solidFill>
                <a:latin typeface="Californian FB" pitchFamily="18" charset="0"/>
                <a:ea typeface="ＭＳ Ｐゴシック" pitchFamily="34" charset="-128"/>
              </a:rPr>
              <a:t>No. of Service Locations - 218</a:t>
            </a:r>
          </a:p>
          <a:p>
            <a:pPr>
              <a:buFont typeface="Arial" pitchFamily="34" charset="0"/>
              <a:buChar char="•"/>
              <a:defRPr/>
            </a:pPr>
            <a:r>
              <a:rPr lang="en-US" sz="1400" dirty="0">
                <a:solidFill>
                  <a:srgbClr val="1F497D"/>
                </a:solidFill>
                <a:latin typeface="Californian FB" pitchFamily="18" charset="0"/>
                <a:ea typeface="ＭＳ Ｐゴシック" pitchFamily="34" charset="-128"/>
              </a:rPr>
              <a:t> Licensed SBHC locations – 24</a:t>
            </a:r>
          </a:p>
          <a:p>
            <a:pPr>
              <a:buFont typeface="Arial" pitchFamily="34" charset="0"/>
              <a:buChar char="•"/>
              <a:defRPr/>
            </a:pPr>
            <a:r>
              <a:rPr lang="en-US" sz="1400" dirty="0">
                <a:solidFill>
                  <a:srgbClr val="1F497D"/>
                </a:solidFill>
                <a:latin typeface="Californian FB" pitchFamily="18" charset="0"/>
                <a:ea typeface="ＭＳ Ｐゴシック" pitchFamily="34" charset="-128"/>
              </a:rPr>
              <a:t>Organization Staff – 500</a:t>
            </a:r>
          </a:p>
          <a:p>
            <a:pPr>
              <a:buFont typeface="Arial" pitchFamily="34" charset="0"/>
              <a:buChar char="•"/>
              <a:defRPr/>
            </a:pPr>
            <a:r>
              <a:rPr lang="en-US" sz="1400" dirty="0">
                <a:solidFill>
                  <a:srgbClr val="1F497D"/>
                </a:solidFill>
                <a:latin typeface="Californian FB" pitchFamily="18" charset="0"/>
                <a:ea typeface="ＭＳ Ｐゴシック" pitchFamily="34" charset="-128"/>
              </a:rPr>
              <a:t> Providers (all) – 170</a:t>
            </a:r>
          </a:p>
          <a:p>
            <a:pPr>
              <a:buFont typeface="Arial" pitchFamily="34" charset="0"/>
              <a:buChar char="•"/>
              <a:defRPr/>
            </a:pPr>
            <a:r>
              <a:rPr lang="en-US" sz="1400" dirty="0">
                <a:solidFill>
                  <a:srgbClr val="1F497D"/>
                </a:solidFill>
                <a:latin typeface="Californian FB" pitchFamily="18" charset="0"/>
                <a:ea typeface="ＭＳ Ｐゴシック" pitchFamily="34" charset="-128"/>
              </a:rPr>
              <a:t>Patient Number – 130,000</a:t>
            </a:r>
          </a:p>
          <a:p>
            <a:pPr>
              <a:buFont typeface="Arial" pitchFamily="34" charset="0"/>
              <a:buChar char="•"/>
              <a:defRPr/>
            </a:pPr>
            <a:r>
              <a:rPr lang="en-US" sz="1400" dirty="0">
                <a:solidFill>
                  <a:srgbClr val="1F497D"/>
                </a:solidFill>
                <a:latin typeface="Californian FB" pitchFamily="18" charset="0"/>
                <a:ea typeface="ＭＳ Ｐゴシック" pitchFamily="34" charset="-128"/>
              </a:rPr>
              <a:t>Healthcare visits – 410,000/yr</a:t>
            </a:r>
          </a:p>
        </p:txBody>
      </p:sp>
      <p:sp>
        <p:nvSpPr>
          <p:cNvPr id="6" name="TextBox 5"/>
          <p:cNvSpPr txBox="1"/>
          <p:nvPr/>
        </p:nvSpPr>
        <p:spPr>
          <a:xfrm>
            <a:off x="4724400" y="5257800"/>
            <a:ext cx="4267200" cy="1077913"/>
          </a:xfrm>
          <a:prstGeom prst="rect">
            <a:avLst/>
          </a:prstGeom>
          <a:noFill/>
          <a:ln>
            <a:solidFill>
              <a:schemeClr val="bg1">
                <a:lumMod val="75000"/>
              </a:schemeClr>
            </a:solidFill>
          </a:ln>
        </p:spPr>
        <p:txBody>
          <a:bodyPr>
            <a:spAutoFit/>
          </a:bodyPr>
          <a:lstStyle/>
          <a:p>
            <a:pPr algn="ctr">
              <a:defRPr/>
            </a:pPr>
            <a:r>
              <a:rPr lang="en-US" sz="1600" b="1" u="sng" dirty="0">
                <a:solidFill>
                  <a:srgbClr val="1F497D"/>
                </a:solidFill>
                <a:latin typeface="Californian FB" pitchFamily="18" charset="0"/>
                <a:ea typeface="ＭＳ Ｐゴシック" pitchFamily="34" charset="-128"/>
              </a:rPr>
              <a:t>Three Foundational Pillars </a:t>
            </a:r>
          </a:p>
          <a:p>
            <a:pPr algn="ctr">
              <a:defRPr/>
            </a:pPr>
            <a:r>
              <a:rPr lang="en-US" sz="1600" dirty="0">
                <a:solidFill>
                  <a:srgbClr val="1F497D"/>
                </a:solidFill>
                <a:latin typeface="Californian FB" pitchFamily="18" charset="0"/>
                <a:ea typeface="ＭＳ Ｐゴシック" pitchFamily="34" charset="-128"/>
              </a:rPr>
              <a:t>Clinical Excellence     </a:t>
            </a:r>
          </a:p>
          <a:p>
            <a:pPr algn="ctr">
              <a:defRPr/>
            </a:pPr>
            <a:r>
              <a:rPr lang="en-US" sz="1600" dirty="0">
                <a:solidFill>
                  <a:srgbClr val="1F497D"/>
                </a:solidFill>
                <a:latin typeface="Californian FB" pitchFamily="18" charset="0"/>
                <a:ea typeface="ＭＳ Ｐゴシック" pitchFamily="34" charset="-128"/>
              </a:rPr>
              <a:t>Research &amp; Development      </a:t>
            </a:r>
          </a:p>
          <a:p>
            <a:pPr algn="ctr">
              <a:defRPr/>
            </a:pPr>
            <a:r>
              <a:rPr lang="en-US" sz="1600" dirty="0">
                <a:solidFill>
                  <a:srgbClr val="1F497D"/>
                </a:solidFill>
                <a:latin typeface="Californian FB" pitchFamily="18" charset="0"/>
                <a:ea typeface="ＭＳ Ｐゴシック" pitchFamily="34" charset="-128"/>
              </a:rPr>
              <a:t>Training the Next Generation</a:t>
            </a:r>
          </a:p>
        </p:txBody>
      </p:sp>
      <p:sp>
        <p:nvSpPr>
          <p:cNvPr id="11" name="Rectangle 10"/>
          <p:cNvSpPr/>
          <p:nvPr/>
        </p:nvSpPr>
        <p:spPr>
          <a:xfrm>
            <a:off x="1219200" y="4103688"/>
            <a:ext cx="3505200" cy="2308225"/>
          </a:xfrm>
          <a:prstGeom prst="rect">
            <a:avLst/>
          </a:prstGeom>
          <a:ln>
            <a:solidFill>
              <a:schemeClr val="bg1">
                <a:lumMod val="75000"/>
              </a:schemeClr>
            </a:solidFill>
          </a:ln>
        </p:spPr>
        <p:txBody>
          <a:bodyPr>
            <a:spAutoFit/>
          </a:bodyPr>
          <a:lstStyle/>
          <a:p>
            <a:pPr>
              <a:defRPr/>
            </a:pPr>
            <a:r>
              <a:rPr lang="en-US" b="1" u="sng" dirty="0">
                <a:solidFill>
                  <a:srgbClr val="1F497D"/>
                </a:solidFill>
                <a:latin typeface="Californian FB" pitchFamily="18" charset="0"/>
                <a:ea typeface="ＭＳ Ｐゴシック" pitchFamily="34" charset="-128"/>
              </a:rPr>
              <a:t>Innovations</a:t>
            </a:r>
          </a:p>
          <a:p>
            <a:pPr marL="120650" indent="-120650">
              <a:buFont typeface="Arial" pitchFamily="34" charset="0"/>
              <a:buChar char="•"/>
              <a:defRPr/>
            </a:pPr>
            <a:r>
              <a:rPr lang="en-US" sz="1400" dirty="0">
                <a:solidFill>
                  <a:srgbClr val="1F497D"/>
                </a:solidFill>
                <a:latin typeface="Californian FB" pitchFamily="18" charset="0"/>
                <a:ea typeface="ＭＳ Ｐゴシック" pitchFamily="34" charset="-128"/>
              </a:rPr>
              <a:t>Meaningful Use  Stage 1</a:t>
            </a:r>
          </a:p>
          <a:p>
            <a:pPr marL="120650" indent="-120650">
              <a:buFont typeface="Arial" pitchFamily="34" charset="0"/>
              <a:buChar char="•"/>
              <a:defRPr/>
            </a:pPr>
            <a:r>
              <a:rPr lang="en-US" sz="1400" dirty="0">
                <a:solidFill>
                  <a:srgbClr val="1F497D"/>
                </a:solidFill>
                <a:latin typeface="Californian FB" pitchFamily="18" charset="0"/>
                <a:ea typeface="ＭＳ Ｐゴシック" pitchFamily="34" charset="-128"/>
              </a:rPr>
              <a:t>Integrated primary care disciplines</a:t>
            </a:r>
          </a:p>
          <a:p>
            <a:pPr marL="120650" indent="-120650">
              <a:buFont typeface="Arial" pitchFamily="34" charset="0"/>
              <a:buChar char="•"/>
              <a:defRPr/>
            </a:pPr>
            <a:r>
              <a:rPr lang="en-US" sz="1400" dirty="0">
                <a:solidFill>
                  <a:srgbClr val="1F497D"/>
                </a:solidFill>
                <a:latin typeface="Californian FB" pitchFamily="18" charset="0"/>
                <a:ea typeface="ＭＳ Ｐゴシック" pitchFamily="34" charset="-128"/>
              </a:rPr>
              <a:t>Fully integrated EHR</a:t>
            </a:r>
          </a:p>
          <a:p>
            <a:pPr marL="120650" indent="-120650">
              <a:buFont typeface="Arial" pitchFamily="34" charset="0"/>
              <a:buChar char="•"/>
              <a:defRPr/>
            </a:pPr>
            <a:r>
              <a:rPr lang="en-US" sz="1400" dirty="0">
                <a:solidFill>
                  <a:srgbClr val="1F497D"/>
                </a:solidFill>
                <a:latin typeface="Californian FB" pitchFamily="18" charset="0"/>
                <a:ea typeface="ＭＳ Ｐゴシック" pitchFamily="34" charset="-128"/>
              </a:rPr>
              <a:t>Patient portal and HIE</a:t>
            </a:r>
          </a:p>
          <a:p>
            <a:pPr marL="120650" indent="-120650">
              <a:buFont typeface="Arial" pitchFamily="34" charset="0"/>
              <a:buChar char="•"/>
              <a:defRPr/>
            </a:pPr>
            <a:r>
              <a:rPr lang="en-US" sz="1400" dirty="0">
                <a:solidFill>
                  <a:srgbClr val="1F497D"/>
                </a:solidFill>
                <a:latin typeface="Californian FB" pitchFamily="18" charset="0"/>
                <a:ea typeface="ＭＳ Ｐゴシック" pitchFamily="34" charset="-128"/>
              </a:rPr>
              <a:t>Extensive school-based care system</a:t>
            </a:r>
          </a:p>
          <a:p>
            <a:pPr marL="120650" indent="-120650">
              <a:buFont typeface="Arial" pitchFamily="34" charset="0"/>
              <a:buChar char="•"/>
              <a:defRPr/>
            </a:pPr>
            <a:r>
              <a:rPr lang="en-US" sz="1400" dirty="0">
                <a:solidFill>
                  <a:srgbClr val="1F497D"/>
                </a:solidFill>
                <a:latin typeface="Californian FB" pitchFamily="18" charset="0"/>
                <a:ea typeface="ＭＳ Ｐゴシック" pitchFamily="34" charset="-128"/>
              </a:rPr>
              <a:t>“Wherever You Are” Health Care</a:t>
            </a:r>
          </a:p>
          <a:p>
            <a:pPr marL="120650" indent="-120650">
              <a:buFont typeface="Arial" pitchFamily="34" charset="0"/>
              <a:buChar char="•"/>
              <a:defRPr/>
            </a:pPr>
            <a:r>
              <a:rPr lang="en-US" sz="1400" dirty="0">
                <a:solidFill>
                  <a:srgbClr val="1F497D"/>
                </a:solidFill>
                <a:latin typeface="Californian FB" pitchFamily="18" charset="0"/>
                <a:ea typeface="ＭＳ Ｐゴシック" pitchFamily="34" charset="-128"/>
              </a:rPr>
              <a:t>Centering Pregnancy model</a:t>
            </a:r>
          </a:p>
          <a:p>
            <a:pPr marL="120650" indent="-120650">
              <a:buFont typeface="Arial" pitchFamily="34" charset="0"/>
              <a:buChar char="•"/>
              <a:defRPr/>
            </a:pPr>
            <a:r>
              <a:rPr lang="en-US" sz="1400" dirty="0">
                <a:solidFill>
                  <a:srgbClr val="1F497D"/>
                </a:solidFill>
                <a:latin typeface="Californian FB" pitchFamily="18" charset="0"/>
                <a:ea typeface="ＭＳ Ｐゴシック" pitchFamily="34" charset="-128"/>
              </a:rPr>
              <a:t>Residency training for nurse practitioners</a:t>
            </a:r>
          </a:p>
          <a:p>
            <a:pPr marL="120650" indent="-120650">
              <a:buFont typeface="Arial" pitchFamily="34" charset="0"/>
              <a:buChar char="•"/>
              <a:defRPr/>
            </a:pPr>
            <a:r>
              <a:rPr lang="en-US" sz="1400" dirty="0">
                <a:solidFill>
                  <a:srgbClr val="1F497D"/>
                </a:solidFill>
                <a:latin typeface="Californian FB" pitchFamily="18" charset="0"/>
                <a:ea typeface="ＭＳ Ｐゴシック" pitchFamily="34" charset="-128"/>
              </a:rPr>
              <a:t>New residency training for psychologists</a:t>
            </a:r>
          </a:p>
        </p:txBody>
      </p:sp>
      <p:pic>
        <p:nvPicPr>
          <p:cNvPr id="16390" name="Picture 12" descr="goldseal.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88" y="5029200"/>
            <a:ext cx="9715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NCQAlogo.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715000"/>
            <a:ext cx="7048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 descr="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6461125"/>
            <a:ext cx="137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descr="tw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6400800"/>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bwMode="auto">
          <a:xfrm>
            <a:off x="1524000" y="122238"/>
            <a:ext cx="6858000" cy="7159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en-US" sz="3600" dirty="0">
                <a:solidFill>
                  <a:srgbClr val="4F81BD">
                    <a:lumMod val="50000"/>
                  </a:srgbClr>
                </a:solidFill>
                <a:latin typeface="Footlight MT Light" pitchFamily="18" charset="0"/>
              </a:rPr>
              <a:t>Community Health Center, Inc.</a:t>
            </a:r>
          </a:p>
        </p:txBody>
      </p:sp>
      <p:pic>
        <p:nvPicPr>
          <p:cNvPr id="16395" name="Picture 13" descr="AmeriCorpsCT.jpg"/>
          <p:cNvPicPr>
            <a:picLocks noChangeAspect="1"/>
          </p:cNvPicPr>
          <p:nvPr/>
        </p:nvPicPr>
        <p:blipFill>
          <a:blip r:embed="rId7" cstate="email">
            <a:extLst>
              <a:ext uri="{28A0092B-C50C-407E-A947-70E740481C1C}">
                <a14:useLocalDpi xmlns:a14="http://schemas.microsoft.com/office/drawing/2010/main" val="0"/>
              </a:ext>
            </a:extLst>
          </a:blip>
          <a:srcRect l="4153" t="4153" r="4485" b="4485"/>
          <a:stretch>
            <a:fillRect/>
          </a:stretch>
        </p:blipFill>
        <p:spPr bwMode="auto">
          <a:xfrm>
            <a:off x="76200" y="1828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5" descr="Community HC.jpg"/>
          <p:cNvPicPr>
            <a:picLocks noChangeAspect="1"/>
          </p:cNvPicPr>
          <p:nvPr/>
        </p:nvPicPr>
        <p:blipFill>
          <a:blip r:embed="rId8" cstate="email">
            <a:extLst>
              <a:ext uri="{28A0092B-C50C-407E-A947-70E740481C1C}">
                <a14:useLocalDpi xmlns:a14="http://schemas.microsoft.com/office/drawing/2010/main" val="0"/>
              </a:ext>
            </a:extLst>
          </a:blip>
          <a:srcRect r="69867"/>
          <a:stretch>
            <a:fillRect/>
          </a:stretch>
        </p:blipFill>
        <p:spPr bwMode="auto">
          <a:xfrm>
            <a:off x="76200" y="2895600"/>
            <a:ext cx="914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6" descr="new map 3.30.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200650" y="1752600"/>
            <a:ext cx="35623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35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95400" y="0"/>
            <a:ext cx="7391400" cy="1143000"/>
          </a:xfrm>
        </p:spPr>
        <p:txBody>
          <a:bodyPr/>
          <a:lstStyle/>
          <a:p>
            <a:pPr algn="l"/>
            <a:r>
              <a:rPr lang="en-US" sz="3200" smtClean="0"/>
              <a:t>Project ECHO</a:t>
            </a:r>
            <a:r>
              <a:rPr lang="en-US" sz="3200" baseline="30000" smtClean="0"/>
              <a:t>TM</a:t>
            </a:r>
          </a:p>
        </p:txBody>
      </p:sp>
      <p:pic>
        <p:nvPicPr>
          <p:cNvPr id="17411"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4413250" y="287338"/>
            <a:ext cx="4408488" cy="1574800"/>
          </a:xfrm>
        </p:spPr>
      </p:pic>
      <p:sp>
        <p:nvSpPr>
          <p:cNvPr id="8" name="Content Placeholder 3"/>
          <p:cNvSpPr txBox="1">
            <a:spLocks/>
          </p:cNvSpPr>
          <p:nvPr/>
        </p:nvSpPr>
        <p:spPr>
          <a:xfrm>
            <a:off x="1295400" y="727075"/>
            <a:ext cx="3505200" cy="5105400"/>
          </a:xfrm>
          <a:prstGeom prst="rect">
            <a:avLst/>
          </a:prstGeom>
          <a:ln>
            <a:noFill/>
          </a:ln>
        </p:spPr>
        <p:txBody>
          <a:bodyPr/>
          <a:lstStyle/>
          <a:p>
            <a:pPr marL="342900" indent="-342900" eaLnBrk="0" hangingPunct="0">
              <a:spcBef>
                <a:spcPct val="20000"/>
              </a:spcBef>
              <a:buFont typeface="Arial" pitchFamily="34" charset="0"/>
              <a:buNone/>
              <a:defRPr/>
            </a:pPr>
            <a:r>
              <a:rPr lang="en-US" sz="2400" dirty="0">
                <a:solidFill>
                  <a:prstClr val="black"/>
                </a:solidFill>
                <a:latin typeface="Footlight MT Light" pitchFamily="18" charset="0"/>
                <a:ea typeface="ＭＳ Ｐゴシック" pitchFamily="34" charset="-128"/>
              </a:rPr>
              <a:t>	Evidence-based:</a:t>
            </a:r>
          </a:p>
          <a:p>
            <a:pPr marL="342900" indent="-342900" eaLnBrk="0" hangingPunct="0">
              <a:spcBef>
                <a:spcPct val="20000"/>
              </a:spcBef>
              <a:buFont typeface="Arial" pitchFamily="34" charset="0"/>
              <a:buChar char="•"/>
              <a:defRPr/>
            </a:pPr>
            <a:endParaRPr lang="en-US" sz="2400" dirty="0">
              <a:solidFill>
                <a:prstClr val="black"/>
              </a:solidFill>
              <a:latin typeface="Footlight MT Light" pitchFamily="18" charset="0"/>
              <a:ea typeface="ＭＳ Ｐゴシック" pitchFamily="34" charset="-128"/>
            </a:endParaRPr>
          </a:p>
        </p:txBody>
      </p:sp>
      <p:sp>
        <p:nvSpPr>
          <p:cNvPr id="13" name="Content Placeholder 3"/>
          <p:cNvSpPr txBox="1">
            <a:spLocks/>
          </p:cNvSpPr>
          <p:nvPr/>
        </p:nvSpPr>
        <p:spPr>
          <a:xfrm>
            <a:off x="4648200" y="2019300"/>
            <a:ext cx="4343400" cy="4343400"/>
          </a:xfrm>
          <a:prstGeom prst="rect">
            <a:avLst/>
          </a:prstGeom>
          <a:ln>
            <a:solidFill>
              <a:schemeClr val="tx1"/>
            </a:solidFill>
          </a:ln>
        </p:spPr>
        <p:txBody>
          <a:bodyPr/>
          <a:lstStyle/>
          <a:p>
            <a:pPr marL="342900" indent="-342900" algn="ctr" eaLnBrk="0" hangingPunct="0">
              <a:spcBef>
                <a:spcPct val="20000"/>
              </a:spcBef>
              <a:buFont typeface="Arial" pitchFamily="34" charset="0"/>
              <a:buNone/>
              <a:defRPr/>
            </a:pPr>
            <a:r>
              <a:rPr lang="en-US" sz="2400" dirty="0">
                <a:solidFill>
                  <a:prstClr val="black"/>
                </a:solidFill>
                <a:latin typeface="Footlight MT Light" pitchFamily="18" charset="0"/>
                <a:ea typeface="ＭＳ Ｐゴシック" pitchFamily="34" charset="-128"/>
              </a:rPr>
              <a:t>ECHO</a:t>
            </a:r>
            <a:r>
              <a:rPr lang="en-US" sz="2400" baseline="30000" dirty="0">
                <a:solidFill>
                  <a:prstClr val="black"/>
                </a:solidFill>
                <a:latin typeface="Footlight MT Light" pitchFamily="18" charset="0"/>
                <a:ea typeface="ＭＳ Ｐゴシック" pitchFamily="34" charset="-128"/>
              </a:rPr>
              <a:t>TM</a:t>
            </a:r>
            <a:r>
              <a:rPr lang="en-US" sz="2400" dirty="0">
                <a:solidFill>
                  <a:prstClr val="black"/>
                </a:solidFill>
                <a:latin typeface="Footlight MT Light" pitchFamily="18" charset="0"/>
                <a:ea typeface="ＭＳ Ｐゴシック" pitchFamily="34" charset="-128"/>
              </a:rPr>
              <a:t> Model</a:t>
            </a:r>
          </a:p>
          <a:p>
            <a:pPr marL="342900" indent="-342900" eaLnBrk="0" hangingPunct="0">
              <a:spcBef>
                <a:spcPct val="20000"/>
              </a:spcBef>
              <a:buFont typeface="Arial" pitchFamily="34" charset="0"/>
              <a:buChar char="•"/>
              <a:defRPr/>
            </a:pPr>
            <a:endParaRPr lang="en-US" sz="2400" dirty="0">
              <a:solidFill>
                <a:prstClr val="black"/>
              </a:solidFill>
              <a:latin typeface="Footlight MT Light" pitchFamily="18" charset="0"/>
              <a:ea typeface="ＭＳ Ｐゴシック" pitchFamily="34" charset="-128"/>
            </a:endParaRPr>
          </a:p>
        </p:txBody>
      </p:sp>
      <p:sp>
        <p:nvSpPr>
          <p:cNvPr id="14" name="Rounded Rectangle 13"/>
          <p:cNvSpPr/>
          <p:nvPr/>
        </p:nvSpPr>
        <p:spPr>
          <a:xfrm>
            <a:off x="6324600" y="5260975"/>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Patient</a:t>
            </a:r>
            <a:endParaRPr lang="en-US" dirty="0">
              <a:solidFill>
                <a:prstClr val="white"/>
              </a:solidFill>
            </a:endParaRPr>
          </a:p>
        </p:txBody>
      </p:sp>
      <p:sp>
        <p:nvSpPr>
          <p:cNvPr id="15" name="Oval 14"/>
          <p:cNvSpPr/>
          <p:nvPr/>
        </p:nvSpPr>
        <p:spPr>
          <a:xfrm>
            <a:off x="4724400" y="2566988"/>
            <a:ext cx="11430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200" dirty="0">
                <a:solidFill>
                  <a:prstClr val="white"/>
                </a:solidFill>
              </a:rPr>
              <a:t>Specialist</a:t>
            </a:r>
            <a:endParaRPr lang="en-US" dirty="0">
              <a:solidFill>
                <a:prstClr val="white"/>
              </a:solidFill>
            </a:endParaRPr>
          </a:p>
        </p:txBody>
      </p:sp>
      <p:sp>
        <p:nvSpPr>
          <p:cNvPr id="16" name="Oval 15"/>
          <p:cNvSpPr/>
          <p:nvPr/>
        </p:nvSpPr>
        <p:spPr>
          <a:xfrm>
            <a:off x="6172200" y="2519363"/>
            <a:ext cx="11430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200" dirty="0">
                <a:solidFill>
                  <a:prstClr val="white"/>
                </a:solidFill>
              </a:rPr>
              <a:t>Specialist</a:t>
            </a:r>
            <a:endParaRPr lang="en-US" dirty="0">
              <a:solidFill>
                <a:prstClr val="white"/>
              </a:solidFill>
            </a:endParaRPr>
          </a:p>
        </p:txBody>
      </p:sp>
      <p:sp>
        <p:nvSpPr>
          <p:cNvPr id="17" name="Oval 16"/>
          <p:cNvSpPr/>
          <p:nvPr/>
        </p:nvSpPr>
        <p:spPr>
          <a:xfrm>
            <a:off x="7543800" y="2551113"/>
            <a:ext cx="11430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200" dirty="0">
                <a:solidFill>
                  <a:prstClr val="white"/>
                </a:solidFill>
              </a:rPr>
              <a:t>Specialist</a:t>
            </a:r>
            <a:endParaRPr lang="en-US" dirty="0">
              <a:solidFill>
                <a:prstClr val="white"/>
              </a:solidFill>
            </a:endParaRPr>
          </a:p>
        </p:txBody>
      </p:sp>
      <p:sp>
        <p:nvSpPr>
          <p:cNvPr id="18" name="Diamond 17"/>
          <p:cNvSpPr/>
          <p:nvPr/>
        </p:nvSpPr>
        <p:spPr>
          <a:xfrm>
            <a:off x="6248400" y="3706813"/>
            <a:ext cx="1066800" cy="1066800"/>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dirty="0">
                <a:solidFill>
                  <a:prstClr val="white"/>
                </a:solidFill>
              </a:rPr>
              <a:t>PCP</a:t>
            </a:r>
          </a:p>
        </p:txBody>
      </p:sp>
      <p:cxnSp>
        <p:nvCxnSpPr>
          <p:cNvPr id="20" name="Straight Arrow Connector 19"/>
          <p:cNvCxnSpPr>
            <a:stCxn id="15" idx="4"/>
            <a:endCxn id="18" idx="0"/>
          </p:cNvCxnSpPr>
          <p:nvPr/>
        </p:nvCxnSpPr>
        <p:spPr>
          <a:xfrm>
            <a:off x="5295900" y="3405188"/>
            <a:ext cx="1485900" cy="301625"/>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6" idx="4"/>
            <a:endCxn id="18" idx="0"/>
          </p:cNvCxnSpPr>
          <p:nvPr/>
        </p:nvCxnSpPr>
        <p:spPr>
          <a:xfrm>
            <a:off x="6743700" y="3357563"/>
            <a:ext cx="38100" cy="34925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7" idx="4"/>
            <a:endCxn id="18" idx="0"/>
          </p:cNvCxnSpPr>
          <p:nvPr/>
        </p:nvCxnSpPr>
        <p:spPr>
          <a:xfrm flipH="1">
            <a:off x="6781800" y="3389313"/>
            <a:ext cx="1333500" cy="31750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18" idx="2"/>
            <a:endCxn id="14" idx="0"/>
          </p:cNvCxnSpPr>
          <p:nvPr/>
        </p:nvCxnSpPr>
        <p:spPr>
          <a:xfrm>
            <a:off x="6781800" y="4773613"/>
            <a:ext cx="0" cy="487362"/>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19" name="Content Placeholder 3"/>
          <p:cNvSpPr txBox="1">
            <a:spLocks/>
          </p:cNvSpPr>
          <p:nvPr/>
        </p:nvSpPr>
        <p:spPr>
          <a:xfrm>
            <a:off x="1184275" y="2019300"/>
            <a:ext cx="3352800" cy="4343400"/>
          </a:xfrm>
          <a:prstGeom prst="rect">
            <a:avLst/>
          </a:prstGeom>
          <a:ln>
            <a:solidFill>
              <a:schemeClr val="tx1"/>
            </a:solidFill>
          </a:ln>
        </p:spPr>
        <p:txBody>
          <a:bodyPr/>
          <a:lstStyle/>
          <a:p>
            <a:pPr marL="342900" indent="-342900" eaLnBrk="0" hangingPunct="0">
              <a:spcBef>
                <a:spcPct val="20000"/>
              </a:spcBef>
              <a:buFont typeface="Arial" pitchFamily="34" charset="0"/>
              <a:buNone/>
              <a:defRPr/>
            </a:pPr>
            <a:r>
              <a:rPr lang="en-US" sz="2400" dirty="0">
                <a:solidFill>
                  <a:prstClr val="black"/>
                </a:solidFill>
                <a:latin typeface="Footlight MT Light" pitchFamily="18" charset="0"/>
                <a:ea typeface="ＭＳ Ｐゴシック" pitchFamily="34" charset="-128"/>
              </a:rPr>
              <a:t>Current model:</a:t>
            </a:r>
          </a:p>
          <a:p>
            <a:pPr marL="342900" indent="-342900" eaLnBrk="0" hangingPunct="0">
              <a:spcBef>
                <a:spcPct val="20000"/>
              </a:spcBef>
              <a:buFont typeface="Arial" pitchFamily="34" charset="0"/>
              <a:buChar char="•"/>
              <a:defRPr/>
            </a:pPr>
            <a:endParaRPr lang="en-US" sz="2400" dirty="0">
              <a:solidFill>
                <a:prstClr val="black"/>
              </a:solidFill>
              <a:latin typeface="Footlight MT Light" pitchFamily="18" charset="0"/>
              <a:ea typeface="ＭＳ Ｐゴシック" pitchFamily="34" charset="-128"/>
            </a:endParaRPr>
          </a:p>
        </p:txBody>
      </p:sp>
      <p:sp>
        <p:nvSpPr>
          <p:cNvPr id="23" name="Oval 22"/>
          <p:cNvSpPr/>
          <p:nvPr/>
        </p:nvSpPr>
        <p:spPr>
          <a:xfrm>
            <a:off x="1343025" y="2781300"/>
            <a:ext cx="11430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200" b="1" dirty="0">
                <a:solidFill>
                  <a:prstClr val="white"/>
                </a:solidFill>
              </a:rPr>
              <a:t>Specialist</a:t>
            </a:r>
            <a:endParaRPr lang="en-US" b="1" dirty="0">
              <a:solidFill>
                <a:prstClr val="white"/>
              </a:solidFill>
            </a:endParaRPr>
          </a:p>
        </p:txBody>
      </p:sp>
      <p:sp>
        <p:nvSpPr>
          <p:cNvPr id="25" name="Oval 24"/>
          <p:cNvSpPr/>
          <p:nvPr/>
        </p:nvSpPr>
        <p:spPr>
          <a:xfrm>
            <a:off x="3270250" y="3017838"/>
            <a:ext cx="11430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200" dirty="0">
                <a:solidFill>
                  <a:prstClr val="white"/>
                </a:solidFill>
              </a:rPr>
              <a:t>Specialist</a:t>
            </a:r>
            <a:endParaRPr lang="en-US" dirty="0">
              <a:solidFill>
                <a:prstClr val="white"/>
              </a:solidFill>
            </a:endParaRPr>
          </a:p>
        </p:txBody>
      </p:sp>
      <p:sp>
        <p:nvSpPr>
          <p:cNvPr id="27" name="Oval 26"/>
          <p:cNvSpPr/>
          <p:nvPr/>
        </p:nvSpPr>
        <p:spPr>
          <a:xfrm>
            <a:off x="3143250" y="5230813"/>
            <a:ext cx="11430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200" dirty="0">
                <a:solidFill>
                  <a:prstClr val="white"/>
                </a:solidFill>
              </a:rPr>
              <a:t>Specialist</a:t>
            </a:r>
            <a:endParaRPr lang="en-US" dirty="0">
              <a:solidFill>
                <a:prstClr val="white"/>
              </a:solidFill>
            </a:endParaRPr>
          </a:p>
        </p:txBody>
      </p:sp>
      <p:sp>
        <p:nvSpPr>
          <p:cNvPr id="28" name="Oval 27"/>
          <p:cNvSpPr/>
          <p:nvPr/>
        </p:nvSpPr>
        <p:spPr>
          <a:xfrm>
            <a:off x="1295400" y="4903788"/>
            <a:ext cx="11430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200" dirty="0">
                <a:solidFill>
                  <a:prstClr val="white"/>
                </a:solidFill>
              </a:rPr>
              <a:t>Specialist</a:t>
            </a:r>
            <a:endParaRPr lang="en-US" dirty="0">
              <a:solidFill>
                <a:prstClr val="white"/>
              </a:solidFill>
            </a:endParaRPr>
          </a:p>
        </p:txBody>
      </p:sp>
      <p:sp>
        <p:nvSpPr>
          <p:cNvPr id="29" name="Rounded Rectangle 28"/>
          <p:cNvSpPr/>
          <p:nvPr/>
        </p:nvSpPr>
        <p:spPr>
          <a:xfrm>
            <a:off x="2419350" y="3998913"/>
            <a:ext cx="91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Patient</a:t>
            </a:r>
            <a:endParaRPr lang="en-US" dirty="0">
              <a:solidFill>
                <a:prstClr val="white"/>
              </a:solidFill>
            </a:endParaRPr>
          </a:p>
        </p:txBody>
      </p:sp>
      <p:cxnSp>
        <p:nvCxnSpPr>
          <p:cNvPr id="30" name="Straight Arrow Connector 29"/>
          <p:cNvCxnSpPr>
            <a:endCxn id="23" idx="4"/>
          </p:cNvCxnSpPr>
          <p:nvPr/>
        </p:nvCxnSpPr>
        <p:spPr>
          <a:xfrm flipH="1" flipV="1">
            <a:off x="1914525" y="3619500"/>
            <a:ext cx="1027113" cy="35401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9" idx="2"/>
            <a:endCxn id="27" idx="1"/>
          </p:cNvCxnSpPr>
          <p:nvPr/>
        </p:nvCxnSpPr>
        <p:spPr>
          <a:xfrm>
            <a:off x="2876550" y="4837113"/>
            <a:ext cx="434975" cy="5159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a:off x="1703388" y="4343400"/>
            <a:ext cx="712787" cy="5603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29" idx="3"/>
            <a:endCxn id="25" idx="4"/>
          </p:cNvCxnSpPr>
          <p:nvPr/>
        </p:nvCxnSpPr>
        <p:spPr>
          <a:xfrm flipV="1">
            <a:off x="3333750" y="3856038"/>
            <a:ext cx="508000" cy="56197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2617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71600" y="274638"/>
            <a:ext cx="7315200" cy="1143000"/>
          </a:xfrm>
        </p:spPr>
        <p:txBody>
          <a:bodyPr/>
          <a:lstStyle/>
          <a:p>
            <a:r>
              <a:rPr lang="en-US" sz="3400" smtClean="0"/>
              <a:t>Potential Benefits &amp; Expected Outcomes of Implementation of Project ECHO™</a:t>
            </a:r>
          </a:p>
        </p:txBody>
      </p:sp>
      <p:sp>
        <p:nvSpPr>
          <p:cNvPr id="4" name="Text Placeholder 3"/>
          <p:cNvSpPr>
            <a:spLocks noGrp="1"/>
          </p:cNvSpPr>
          <p:nvPr>
            <p:ph type="body" sz="half" idx="1"/>
          </p:nvPr>
        </p:nvSpPr>
        <p:spPr>
          <a:xfrm>
            <a:off x="1295400" y="1412875"/>
            <a:ext cx="3581400" cy="5029200"/>
          </a:xfrm>
        </p:spPr>
        <p:txBody>
          <a:bodyPr/>
          <a:lstStyle/>
          <a:p>
            <a:pPr algn="ctr">
              <a:buFont typeface="Arial" pitchFamily="34" charset="0"/>
              <a:buNone/>
              <a:defRPr/>
            </a:pPr>
            <a:r>
              <a:rPr lang="en-US" u="sng" dirty="0" smtClean="0"/>
              <a:t>For Patients</a:t>
            </a:r>
          </a:p>
          <a:p>
            <a:pPr>
              <a:defRPr/>
            </a:pPr>
            <a:r>
              <a:rPr lang="en-US" sz="2000" dirty="0" smtClean="0"/>
              <a:t>Increased access to treatment options for underserved patients</a:t>
            </a:r>
          </a:p>
          <a:p>
            <a:pPr lvl="1">
              <a:defRPr/>
            </a:pPr>
            <a:r>
              <a:rPr lang="en-US" sz="1800" dirty="0" smtClean="0"/>
              <a:t>More patients initiating treatments</a:t>
            </a:r>
          </a:p>
          <a:p>
            <a:pPr>
              <a:defRPr/>
            </a:pPr>
            <a:r>
              <a:rPr lang="en-US" sz="2000" dirty="0" smtClean="0"/>
              <a:t>More patients completing treatments</a:t>
            </a:r>
          </a:p>
          <a:p>
            <a:pPr marL="342900" lvl="1" indent="-342900">
              <a:buFont typeface="Arial" pitchFamily="34" charset="0"/>
              <a:buChar char="•"/>
              <a:defRPr/>
            </a:pPr>
            <a:r>
              <a:rPr lang="en-US" dirty="0" smtClean="0"/>
              <a:t>Cost effective care—avoid excessive testing and travel</a:t>
            </a:r>
          </a:p>
          <a:p>
            <a:pPr lvl="1">
              <a:defRPr/>
            </a:pPr>
            <a:r>
              <a:rPr lang="en-US" sz="1600" dirty="0" smtClean="0"/>
              <a:t>Prevent cost of untreated disease</a:t>
            </a:r>
          </a:p>
          <a:p>
            <a:pPr>
              <a:defRPr/>
            </a:pPr>
            <a:r>
              <a:rPr lang="en-US" sz="2000" dirty="0" smtClean="0"/>
              <a:t>More treatment options at their medical home </a:t>
            </a:r>
          </a:p>
          <a:p>
            <a:pPr>
              <a:defRPr/>
            </a:pPr>
            <a:endParaRPr lang="en-US" u="sng" dirty="0"/>
          </a:p>
        </p:txBody>
      </p:sp>
      <p:sp>
        <p:nvSpPr>
          <p:cNvPr id="3" name="Content Placeholder 2"/>
          <p:cNvSpPr>
            <a:spLocks noGrp="1"/>
          </p:cNvSpPr>
          <p:nvPr>
            <p:ph sz="half" idx="2"/>
          </p:nvPr>
        </p:nvSpPr>
        <p:spPr>
          <a:xfrm>
            <a:off x="5105400" y="1417638"/>
            <a:ext cx="3733800" cy="5334000"/>
          </a:xfrm>
        </p:spPr>
        <p:txBody>
          <a:bodyPr/>
          <a:lstStyle/>
          <a:p>
            <a:pPr algn="ctr">
              <a:buFont typeface="Arial" pitchFamily="34" charset="0"/>
              <a:buNone/>
              <a:defRPr/>
            </a:pPr>
            <a:r>
              <a:rPr lang="en-US" u="sng" dirty="0" smtClean="0"/>
              <a:t>For Providers</a:t>
            </a:r>
          </a:p>
          <a:p>
            <a:pPr>
              <a:defRPr/>
            </a:pPr>
            <a:r>
              <a:rPr lang="en-US" sz="2000" dirty="0" smtClean="0"/>
              <a:t>Self-efficacy increases </a:t>
            </a:r>
          </a:p>
          <a:p>
            <a:pPr marL="0" indent="-273050" eaLnBrk="1" hangingPunct="1">
              <a:buSzPct val="120000"/>
              <a:defRPr/>
            </a:pPr>
            <a:r>
              <a:rPr lang="en-US" sz="2000" dirty="0" smtClean="0"/>
              <a:t>Improving profession satisfaction and retention</a:t>
            </a:r>
          </a:p>
          <a:p>
            <a:pPr marL="0" indent="-273050" eaLnBrk="1" hangingPunct="1">
              <a:buSzPct val="120000"/>
              <a:defRPr/>
            </a:pPr>
            <a:r>
              <a:rPr lang="en-US" sz="2000" dirty="0" smtClean="0"/>
              <a:t>Workforce training and force multiplier</a:t>
            </a:r>
          </a:p>
          <a:p>
            <a:pPr marL="0" indent="-273050" eaLnBrk="1" hangingPunct="1">
              <a:buSzPct val="120000"/>
              <a:defRPr/>
            </a:pPr>
            <a:r>
              <a:rPr lang="en-US" sz="2000" dirty="0" smtClean="0"/>
              <a:t>Integration of public health into treatment paradigm</a:t>
            </a:r>
          </a:p>
          <a:p>
            <a:pPr>
              <a:defRPr/>
            </a:pPr>
            <a:endParaRPr lang="en-US" sz="1400" dirty="0" smtClean="0"/>
          </a:p>
          <a:p>
            <a:pPr lvl="1">
              <a:defRPr/>
            </a:pPr>
            <a:endParaRPr lang="en-US" sz="1800" dirty="0" smtClean="0"/>
          </a:p>
        </p:txBody>
      </p:sp>
    </p:spTree>
    <p:extLst>
      <p:ext uri="{BB962C8B-B14F-4D97-AF65-F5344CB8AC3E}">
        <p14:creationId xmlns:p14="http://schemas.microsoft.com/office/powerpoint/2010/main" val="1023578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76425" y="274638"/>
            <a:ext cx="5715000" cy="1143000"/>
          </a:xfrm>
        </p:spPr>
        <p:txBody>
          <a:bodyPr/>
          <a:lstStyle/>
          <a:p>
            <a:r>
              <a:rPr lang="en-US" smtClean="0"/>
              <a:t>Implementation</a:t>
            </a:r>
          </a:p>
        </p:txBody>
      </p:sp>
      <p:sp>
        <p:nvSpPr>
          <p:cNvPr id="19459" name="Content Placeholder 2"/>
          <p:cNvSpPr>
            <a:spLocks noGrp="1"/>
          </p:cNvSpPr>
          <p:nvPr>
            <p:ph idx="1"/>
          </p:nvPr>
        </p:nvSpPr>
        <p:spPr>
          <a:xfrm>
            <a:off x="1876425" y="1600200"/>
            <a:ext cx="5791200" cy="4525963"/>
          </a:xfrm>
        </p:spPr>
        <p:txBody>
          <a:bodyPr/>
          <a:lstStyle/>
          <a:p>
            <a:pPr eaLnBrk="1" hangingPunct="1"/>
            <a:r>
              <a:rPr lang="en-US" smtClean="0"/>
              <a:t>Faculty Specialist Recruitment</a:t>
            </a:r>
          </a:p>
          <a:p>
            <a:pPr eaLnBrk="1" hangingPunct="1"/>
            <a:r>
              <a:rPr lang="en-US" smtClean="0"/>
              <a:t>Replication Visit</a:t>
            </a:r>
          </a:p>
          <a:p>
            <a:pPr eaLnBrk="1" hangingPunct="1"/>
            <a:r>
              <a:rPr lang="en-US" smtClean="0"/>
              <a:t>Joining Project ECHO™ New Mexico</a:t>
            </a:r>
          </a:p>
          <a:p>
            <a:pPr eaLnBrk="1" hangingPunct="1"/>
            <a:r>
              <a:rPr lang="en-US" smtClean="0"/>
              <a:t>Technical Capability</a:t>
            </a:r>
          </a:p>
          <a:p>
            <a:pPr eaLnBrk="1" hangingPunct="1"/>
            <a:r>
              <a:rPr lang="en-US" smtClean="0"/>
              <a:t>PCP recruitment</a:t>
            </a:r>
          </a:p>
          <a:p>
            <a:pPr eaLnBrk="1" hangingPunct="1"/>
            <a:r>
              <a:rPr lang="en-US" smtClean="0"/>
              <a:t>Administrative Support</a:t>
            </a:r>
          </a:p>
          <a:p>
            <a:pPr eaLnBrk="1" hangingPunct="1"/>
            <a:r>
              <a:rPr lang="en-US" smtClean="0"/>
              <a:t>Funding</a:t>
            </a:r>
          </a:p>
        </p:txBody>
      </p:sp>
      <p:sp>
        <p:nvSpPr>
          <p:cNvPr id="194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endParaRPr lang="en-US" smtClean="0">
              <a:solidFill>
                <a:srgbClr val="FFFFFF"/>
              </a:solidFill>
              <a:latin typeface="Footlight MT Light" pitchFamily="18" charset="0"/>
            </a:endParaRPr>
          </a:p>
        </p:txBody>
      </p:sp>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endParaRPr lang="en-US" smtClean="0">
              <a:solidFill>
                <a:srgbClr val="FFFFFF"/>
              </a:solidFill>
              <a:latin typeface="Footlight MT Light" pitchFamily="18" charset="0"/>
            </a:endParaRPr>
          </a:p>
        </p:txBody>
      </p:sp>
    </p:spTree>
    <p:extLst>
      <p:ext uri="{BB962C8B-B14F-4D97-AF65-F5344CB8AC3E}">
        <p14:creationId xmlns:p14="http://schemas.microsoft.com/office/powerpoint/2010/main" val="1304723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Pictures and Graphics\Project Echo Pics\Proj Echo HIV Hep C 012012\img_1250.jpg"/>
          <p:cNvPicPr>
            <a:picLocks noChangeAspect="1" noChangeArrowheads="1"/>
          </p:cNvPicPr>
          <p:nvPr/>
        </p:nvPicPr>
        <p:blipFill>
          <a:blip r:embed="rId2" cstate="email">
            <a:extLst>
              <a:ext uri="{28A0092B-C50C-407E-A947-70E740481C1C}">
                <a14:useLocalDpi xmlns:a14="http://schemas.microsoft.com/office/drawing/2010/main" val="0"/>
              </a:ext>
            </a:extLst>
          </a:blip>
          <a:srcRect l="11392" t="11392"/>
          <a:stretch>
            <a:fillRect/>
          </a:stretch>
        </p:blipFill>
        <p:spPr bwMode="auto">
          <a:xfrm>
            <a:off x="38100" y="228600"/>
            <a:ext cx="9029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25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05000" y="274638"/>
            <a:ext cx="5715000" cy="1143000"/>
          </a:xfrm>
        </p:spPr>
        <p:txBody>
          <a:bodyPr/>
          <a:lstStyle/>
          <a:p>
            <a:r>
              <a:rPr lang="en-US" smtClean="0"/>
              <a:t>Successes</a:t>
            </a:r>
          </a:p>
        </p:txBody>
      </p:sp>
      <p:sp>
        <p:nvSpPr>
          <p:cNvPr id="21507" name="Content Placeholder 2"/>
          <p:cNvSpPr>
            <a:spLocks noGrp="1"/>
          </p:cNvSpPr>
          <p:nvPr>
            <p:ph idx="1"/>
          </p:nvPr>
        </p:nvSpPr>
        <p:spPr>
          <a:xfrm>
            <a:off x="1905000" y="1417638"/>
            <a:ext cx="6781800" cy="4525962"/>
          </a:xfrm>
        </p:spPr>
        <p:txBody>
          <a:bodyPr/>
          <a:lstStyle/>
          <a:p>
            <a:r>
              <a:rPr lang="en-US" smtClean="0"/>
              <a:t>Successful replication of Project ECHO at a large, multisite FQHC</a:t>
            </a:r>
          </a:p>
          <a:p>
            <a:r>
              <a:rPr lang="en-US" smtClean="0"/>
              <a:t>Full EHR integration/paperless system</a:t>
            </a:r>
          </a:p>
          <a:p>
            <a:r>
              <a:rPr lang="en-US" smtClean="0"/>
              <a:t>Multipoint videoconferencing technology</a:t>
            </a:r>
          </a:p>
          <a:p>
            <a:r>
              <a:rPr lang="en-US" smtClean="0"/>
              <a:t>Improved knowledge and self efficacy for PCPs</a:t>
            </a:r>
          </a:p>
          <a:p>
            <a:r>
              <a:rPr lang="en-US" smtClean="0"/>
              <a:t>Multiple HIV and HCV patients being managed by their PCPs</a:t>
            </a:r>
          </a:p>
          <a:p>
            <a:pPr lvl="1"/>
            <a:r>
              <a:rPr lang="en-US" smtClean="0"/>
              <a:t>84 patients managed (55 HCV and 29 HIV)</a:t>
            </a:r>
          </a:p>
          <a:p>
            <a:pPr lvl="1"/>
            <a:r>
              <a:rPr lang="en-US" smtClean="0"/>
              <a:t>HIV: 100% on ARVs</a:t>
            </a:r>
          </a:p>
          <a:p>
            <a:pPr lvl="2"/>
            <a:r>
              <a:rPr lang="en-US" smtClean="0"/>
              <a:t>83% stayed on same ARVs, 10% required change, 7% new starts</a:t>
            </a:r>
          </a:p>
          <a:p>
            <a:pPr lvl="1"/>
            <a:r>
              <a:rPr lang="en-US" smtClean="0"/>
              <a:t>HCV: 9% started treatment</a:t>
            </a:r>
          </a:p>
          <a:p>
            <a:pPr lvl="1"/>
            <a:endParaRPr lang="en-US" smtClean="0"/>
          </a:p>
          <a:p>
            <a:pPr>
              <a:buFont typeface="Arial" pitchFamily="34" charset="0"/>
              <a:buNone/>
            </a:pPr>
            <a:endParaRPr lang="en-US" smtClean="0"/>
          </a:p>
          <a:p>
            <a:endParaRPr lang="en-US" smtClean="0"/>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endParaRPr lang="en-US" smtClean="0">
              <a:solidFill>
                <a:srgbClr val="FFFFFF"/>
              </a:solidFill>
              <a:latin typeface="Footlight MT Light" pitchFamily="18" charset="0"/>
            </a:endParaRPr>
          </a:p>
        </p:txBody>
      </p:sp>
      <p:sp>
        <p:nvSpPr>
          <p:cNvPr id="215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endParaRPr lang="en-US" smtClean="0">
              <a:solidFill>
                <a:srgbClr val="FFFFFF"/>
              </a:solidFill>
              <a:latin typeface="Footlight MT Light" pitchFamily="18" charset="0"/>
            </a:endParaRPr>
          </a:p>
        </p:txBody>
      </p:sp>
    </p:spTree>
    <p:extLst>
      <p:ext uri="{BB962C8B-B14F-4D97-AF65-F5344CB8AC3E}">
        <p14:creationId xmlns:p14="http://schemas.microsoft.com/office/powerpoint/2010/main" val="241746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55763" y="274638"/>
            <a:ext cx="5715000" cy="1143000"/>
          </a:xfrm>
        </p:spPr>
        <p:txBody>
          <a:bodyPr/>
          <a:lstStyle/>
          <a:p>
            <a:r>
              <a:rPr lang="en-US" smtClean="0"/>
              <a:t>Challenges</a:t>
            </a:r>
          </a:p>
        </p:txBody>
      </p:sp>
      <p:sp>
        <p:nvSpPr>
          <p:cNvPr id="22531" name="Content Placeholder 2"/>
          <p:cNvSpPr>
            <a:spLocks noGrp="1"/>
          </p:cNvSpPr>
          <p:nvPr>
            <p:ph idx="1"/>
          </p:nvPr>
        </p:nvSpPr>
        <p:spPr>
          <a:xfrm>
            <a:off x="2144713" y="1417638"/>
            <a:ext cx="5791200" cy="4525962"/>
          </a:xfrm>
        </p:spPr>
        <p:txBody>
          <a:bodyPr/>
          <a:lstStyle/>
          <a:p>
            <a:r>
              <a:rPr lang="en-US" smtClean="0"/>
              <a:t>Recruitment</a:t>
            </a:r>
          </a:p>
          <a:p>
            <a:pPr lvl="1"/>
            <a:r>
              <a:rPr lang="en-US" smtClean="0"/>
              <a:t>Provider</a:t>
            </a:r>
          </a:p>
          <a:p>
            <a:pPr lvl="1"/>
            <a:r>
              <a:rPr lang="en-US" smtClean="0"/>
              <a:t>Patient</a:t>
            </a:r>
          </a:p>
          <a:p>
            <a:r>
              <a:rPr lang="en-US" smtClean="0"/>
              <a:t>Administrative</a:t>
            </a:r>
          </a:p>
          <a:p>
            <a:pPr lvl="1"/>
            <a:r>
              <a:rPr lang="en-US" smtClean="0"/>
              <a:t>Time/Productivity</a:t>
            </a:r>
          </a:p>
          <a:p>
            <a:pPr lvl="1"/>
            <a:r>
              <a:rPr lang="en-US" smtClean="0"/>
              <a:t>IT</a:t>
            </a:r>
          </a:p>
          <a:p>
            <a:pPr lvl="1"/>
            <a:r>
              <a:rPr lang="en-US" smtClean="0"/>
              <a:t>Agency Buy-in</a:t>
            </a:r>
          </a:p>
          <a:p>
            <a:r>
              <a:rPr lang="en-US" smtClean="0"/>
              <a:t>Care Management</a:t>
            </a:r>
          </a:p>
          <a:p>
            <a:pPr lvl="1"/>
            <a:r>
              <a:rPr lang="en-US" smtClean="0"/>
              <a:t>Provider/Patient Readiness</a:t>
            </a:r>
          </a:p>
          <a:p>
            <a:pPr lvl="1"/>
            <a:r>
              <a:rPr lang="en-US" smtClean="0"/>
              <a:t>Ancillary Services</a:t>
            </a:r>
          </a:p>
          <a:p>
            <a:r>
              <a:rPr lang="en-US" smtClean="0"/>
              <a:t>Feedback</a:t>
            </a:r>
          </a:p>
          <a:p>
            <a:endParaRPr lang="en-US" smtClean="0"/>
          </a:p>
        </p:txBody>
      </p:sp>
      <p:sp>
        <p:nvSpPr>
          <p:cNvPr id="225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endParaRPr lang="en-US" smtClean="0">
              <a:solidFill>
                <a:srgbClr val="FFFFFF"/>
              </a:solidFill>
              <a:latin typeface="Footlight MT Light" pitchFamily="18" charset="0"/>
            </a:endParaRP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endParaRPr lang="en-US" smtClean="0">
              <a:solidFill>
                <a:srgbClr val="FFFFFF"/>
              </a:solidFill>
              <a:latin typeface="Footlight MT Light" pitchFamily="18" charset="0"/>
            </a:endParaRPr>
          </a:p>
        </p:txBody>
      </p:sp>
    </p:spTree>
    <p:extLst>
      <p:ext uri="{BB962C8B-B14F-4D97-AF65-F5344CB8AC3E}">
        <p14:creationId xmlns:p14="http://schemas.microsoft.com/office/powerpoint/2010/main" val="3998174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2438400" y="4992624"/>
            <a:ext cx="6705600" cy="978408"/>
          </a:xfrm>
        </p:spPr>
        <p:txBody>
          <a:bodyPr>
            <a:normAutofit/>
          </a:bodyPr>
          <a:lstStyle/>
          <a:p>
            <a:pPr algn="r" eaLnBrk="1" hangingPunct="1"/>
            <a:r>
              <a:rPr lang="en-US" dirty="0" smtClean="0"/>
              <a:t>Robert Murayama, MD, MPH</a:t>
            </a:r>
          </a:p>
          <a:p>
            <a:pPr algn="r" eaLnBrk="1" hangingPunct="1"/>
            <a:r>
              <a:rPr lang="en-US" dirty="0" smtClean="0"/>
              <a:t>Chief Medical Officer</a:t>
            </a:r>
          </a:p>
        </p:txBody>
      </p:sp>
      <p:pic>
        <p:nvPicPr>
          <p:cNvPr id="7171" name="Picture 1" descr="APICHA-CHC-logo-large.jpg"/>
          <p:cNvPicPr>
            <a:picLocks noChangeAspect="1" noChangeArrowheads="1"/>
          </p:cNvPicPr>
          <p:nvPr/>
        </p:nvPicPr>
        <p:blipFill>
          <a:blip r:embed="rId3" cstate="print"/>
          <a:srcRect/>
          <a:stretch>
            <a:fillRect/>
          </a:stretch>
        </p:blipFill>
        <p:spPr bwMode="auto">
          <a:xfrm>
            <a:off x="838200" y="1219200"/>
            <a:ext cx="7375525" cy="3200400"/>
          </a:xfrm>
          <a:prstGeom prst="rect">
            <a:avLst/>
          </a:prstGeom>
          <a:noFill/>
          <a:ln w="9525">
            <a:noFill/>
            <a:miter lim="800000"/>
            <a:headEnd/>
            <a:tailEnd/>
          </a:ln>
        </p:spPr>
      </p:pic>
    </p:spTree>
    <p:extLst>
      <p:ext uri="{BB962C8B-B14F-4D97-AF65-F5344CB8AC3E}">
        <p14:creationId xmlns:p14="http://schemas.microsoft.com/office/powerpoint/2010/main" val="378088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228600"/>
            <a:ext cx="8153400" cy="990600"/>
          </a:xfrm>
        </p:spPr>
        <p:txBody>
          <a:bodyPr/>
          <a:lstStyle/>
          <a:p>
            <a:pPr eaLnBrk="1" hangingPunct="1"/>
            <a:r>
              <a:rPr lang="en-US" smtClean="0"/>
              <a:t>APICHA’s Mission Statement</a:t>
            </a:r>
          </a:p>
        </p:txBody>
      </p:sp>
      <p:sp>
        <p:nvSpPr>
          <p:cNvPr id="8195" name="Content Placeholder 2"/>
          <p:cNvSpPr>
            <a:spLocks noGrp="1"/>
          </p:cNvSpPr>
          <p:nvPr>
            <p:ph sz="quarter" idx="1"/>
          </p:nvPr>
        </p:nvSpPr>
        <p:spPr>
          <a:xfrm>
            <a:off x="609600" y="1676400"/>
            <a:ext cx="8229600" cy="4525963"/>
          </a:xfrm>
        </p:spPr>
        <p:txBody>
          <a:bodyPr/>
          <a:lstStyle/>
          <a:p>
            <a:pPr marL="0" indent="0" eaLnBrk="1" hangingPunct="1">
              <a:buFont typeface="Wingdings" pitchFamily="2" charset="2"/>
              <a:buNone/>
            </a:pPr>
            <a:r>
              <a:rPr lang="en-US" sz="2700" dirty="0" smtClean="0"/>
              <a:t>To improve the health of our community and to increase access to comprehensive primary care, preventive health services, mental health and supportive services.  We are committed to excellence and to providing culturally competent services that enhance the quality of life.</a:t>
            </a:r>
          </a:p>
          <a:p>
            <a:pPr marL="0" indent="0" eaLnBrk="1" hangingPunct="1">
              <a:buFont typeface="Wingdings" pitchFamily="2" charset="2"/>
              <a:buNone/>
            </a:pPr>
            <a:endParaRPr lang="en-US" sz="1500" dirty="0" smtClean="0"/>
          </a:p>
          <a:p>
            <a:pPr marL="0" indent="0" eaLnBrk="1" hangingPunct="1">
              <a:buFont typeface="Wingdings" pitchFamily="2" charset="2"/>
              <a:buNone/>
            </a:pPr>
            <a:r>
              <a:rPr lang="en-US" sz="2700" dirty="0" smtClean="0"/>
              <a:t>APICHA advocates for and provides a welcoming environment for underserved and vulnerable people, especially Asians &amp; Pacific Islanders, the LGBT community and individuals living with and affected by HIV/AIDS.</a:t>
            </a:r>
          </a:p>
          <a:p>
            <a:pPr marL="0" indent="0" eaLnBrk="1" hangingPunct="1">
              <a:buFont typeface="Wingdings" pitchFamily="2" charset="2"/>
              <a:buNone/>
            </a:pPr>
            <a:r>
              <a:rPr lang="en-US" sz="2700" dirty="0" smtClean="0"/>
              <a:t>(revised 2010)</a:t>
            </a:r>
          </a:p>
          <a:p>
            <a:pPr marL="0" indent="0" eaLnBrk="1" hangingPunct="1">
              <a:buFont typeface="Wingdings" pitchFamily="2" charset="2"/>
              <a:buNone/>
            </a:pPr>
            <a:endParaRPr lang="en-US" sz="2700" dirty="0" smtClean="0"/>
          </a:p>
        </p:txBody>
      </p:sp>
    </p:spTree>
    <p:extLst>
      <p:ext uri="{BB962C8B-B14F-4D97-AF65-F5344CB8AC3E}">
        <p14:creationId xmlns:p14="http://schemas.microsoft.com/office/powerpoint/2010/main" val="1168603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Evolution of APICHA </a:t>
            </a:r>
            <a:endParaRPr lang="en-US" dirty="0"/>
          </a:p>
        </p:txBody>
      </p:sp>
      <p:graphicFrame>
        <p:nvGraphicFramePr>
          <p:cNvPr id="4" name="Content Placeholder 3"/>
          <p:cNvGraphicFramePr>
            <a:graphicFrameLocks noGrp="1"/>
          </p:cNvGraphicFramePr>
          <p:nvPr>
            <p:ph sz="quarter" idx="1"/>
          </p:nvPr>
        </p:nvGraphicFramePr>
        <p:xfrm>
          <a:off x="533400" y="15240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a:off x="1295400" y="1524000"/>
            <a:ext cx="32766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19200" y="2286000"/>
            <a:ext cx="32766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3048000"/>
            <a:ext cx="32766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95400" y="3810000"/>
            <a:ext cx="32766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295400" y="4572000"/>
            <a:ext cx="32766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95400" y="5334000"/>
            <a:ext cx="32766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3568" y="5013176"/>
            <a:ext cx="936104" cy="646331"/>
          </a:xfrm>
          <a:prstGeom prst="rect">
            <a:avLst/>
          </a:prstGeom>
          <a:noFill/>
        </p:spPr>
        <p:txBody>
          <a:bodyPr wrap="square" rtlCol="0">
            <a:spAutoFit/>
          </a:bodyPr>
          <a:lstStyle/>
          <a:p>
            <a:r>
              <a:rPr lang="en-US" sz="1200" dirty="0" smtClean="0">
                <a:solidFill>
                  <a:prstClr val="black"/>
                </a:solidFill>
                <a:latin typeface="Arial" charset="0"/>
                <a:ea typeface="+mn-ea"/>
                <a:cs typeface="+mn-cs"/>
              </a:rPr>
              <a:t>1996 </a:t>
            </a:r>
          </a:p>
          <a:p>
            <a:r>
              <a:rPr lang="en-US" sz="1200" dirty="0" smtClean="0">
                <a:solidFill>
                  <a:prstClr val="black"/>
                </a:solidFill>
                <a:latin typeface="Arial" charset="0"/>
                <a:ea typeface="+mn-ea"/>
                <a:cs typeface="+mn-cs"/>
              </a:rPr>
              <a:t>RW SPNS</a:t>
            </a:r>
          </a:p>
          <a:p>
            <a:endParaRPr lang="en-US" sz="1200" dirty="0">
              <a:solidFill>
                <a:prstClr val="black"/>
              </a:solidFill>
              <a:latin typeface="Arial" charset="0"/>
              <a:ea typeface="+mn-ea"/>
              <a:cs typeface="+mn-cs"/>
            </a:endParaRPr>
          </a:p>
        </p:txBody>
      </p:sp>
      <p:sp>
        <p:nvSpPr>
          <p:cNvPr id="26" name="TextBox 25"/>
          <p:cNvSpPr txBox="1"/>
          <p:nvPr/>
        </p:nvSpPr>
        <p:spPr>
          <a:xfrm>
            <a:off x="762000" y="1447800"/>
            <a:ext cx="533400" cy="276999"/>
          </a:xfrm>
          <a:prstGeom prst="rect">
            <a:avLst/>
          </a:prstGeom>
          <a:noFill/>
        </p:spPr>
        <p:txBody>
          <a:bodyPr wrap="square" rtlCol="0">
            <a:spAutoFit/>
          </a:bodyPr>
          <a:lstStyle/>
          <a:p>
            <a:r>
              <a:rPr lang="en-US" sz="1200" dirty="0" smtClean="0">
                <a:solidFill>
                  <a:prstClr val="black"/>
                </a:solidFill>
                <a:latin typeface="Arial" charset="0"/>
                <a:ea typeface="+mn-ea"/>
                <a:cs typeface="+mn-cs"/>
              </a:rPr>
              <a:t>2012</a:t>
            </a:r>
            <a:endParaRPr lang="en-US" sz="1200" dirty="0">
              <a:solidFill>
                <a:prstClr val="black"/>
              </a:solidFill>
              <a:latin typeface="Arial" charset="0"/>
              <a:ea typeface="+mn-ea"/>
              <a:cs typeface="+mn-cs"/>
            </a:endParaRPr>
          </a:p>
        </p:txBody>
      </p:sp>
      <p:sp>
        <p:nvSpPr>
          <p:cNvPr id="27" name="TextBox 26"/>
          <p:cNvSpPr txBox="1"/>
          <p:nvPr/>
        </p:nvSpPr>
        <p:spPr>
          <a:xfrm>
            <a:off x="683568" y="2132856"/>
            <a:ext cx="533400" cy="276999"/>
          </a:xfrm>
          <a:prstGeom prst="rect">
            <a:avLst/>
          </a:prstGeom>
          <a:noFill/>
        </p:spPr>
        <p:txBody>
          <a:bodyPr wrap="square" rtlCol="0">
            <a:spAutoFit/>
          </a:bodyPr>
          <a:lstStyle/>
          <a:p>
            <a:r>
              <a:rPr lang="en-US" sz="1200" dirty="0" smtClean="0">
                <a:solidFill>
                  <a:prstClr val="black"/>
                </a:solidFill>
                <a:latin typeface="Arial" charset="0"/>
                <a:ea typeface="+mn-ea"/>
                <a:cs typeface="+mn-cs"/>
              </a:rPr>
              <a:t>2010</a:t>
            </a:r>
            <a:endParaRPr lang="en-US" sz="1200" dirty="0">
              <a:solidFill>
                <a:prstClr val="black"/>
              </a:solidFill>
              <a:latin typeface="Arial" charset="0"/>
              <a:ea typeface="+mn-ea"/>
              <a:cs typeface="+mn-cs"/>
            </a:endParaRPr>
          </a:p>
        </p:txBody>
      </p:sp>
      <p:sp>
        <p:nvSpPr>
          <p:cNvPr id="28" name="TextBox 27"/>
          <p:cNvSpPr txBox="1"/>
          <p:nvPr/>
        </p:nvSpPr>
        <p:spPr>
          <a:xfrm>
            <a:off x="685800" y="2895600"/>
            <a:ext cx="533400" cy="276999"/>
          </a:xfrm>
          <a:prstGeom prst="rect">
            <a:avLst/>
          </a:prstGeom>
          <a:noFill/>
        </p:spPr>
        <p:txBody>
          <a:bodyPr wrap="square" rtlCol="0">
            <a:spAutoFit/>
          </a:bodyPr>
          <a:lstStyle/>
          <a:p>
            <a:r>
              <a:rPr lang="en-US" sz="1200" dirty="0" smtClean="0">
                <a:solidFill>
                  <a:prstClr val="black"/>
                </a:solidFill>
                <a:latin typeface="Arial" charset="0"/>
                <a:ea typeface="+mn-ea"/>
                <a:cs typeface="+mn-cs"/>
              </a:rPr>
              <a:t>2009</a:t>
            </a:r>
            <a:endParaRPr lang="en-US" sz="1200" dirty="0">
              <a:solidFill>
                <a:prstClr val="black"/>
              </a:solidFill>
              <a:latin typeface="Arial" charset="0"/>
              <a:ea typeface="+mn-ea"/>
              <a:cs typeface="+mn-cs"/>
            </a:endParaRPr>
          </a:p>
        </p:txBody>
      </p:sp>
      <p:sp>
        <p:nvSpPr>
          <p:cNvPr id="29" name="TextBox 28"/>
          <p:cNvSpPr txBox="1"/>
          <p:nvPr/>
        </p:nvSpPr>
        <p:spPr>
          <a:xfrm>
            <a:off x="685800" y="4495800"/>
            <a:ext cx="533400" cy="276999"/>
          </a:xfrm>
          <a:prstGeom prst="rect">
            <a:avLst/>
          </a:prstGeom>
          <a:noFill/>
        </p:spPr>
        <p:txBody>
          <a:bodyPr wrap="square" rtlCol="0">
            <a:spAutoFit/>
          </a:bodyPr>
          <a:lstStyle/>
          <a:p>
            <a:r>
              <a:rPr lang="en-US" sz="1200" dirty="0" smtClean="0">
                <a:solidFill>
                  <a:prstClr val="black"/>
                </a:solidFill>
                <a:latin typeface="Arial" charset="0"/>
                <a:ea typeface="+mn-ea"/>
                <a:cs typeface="+mn-cs"/>
              </a:rPr>
              <a:t>2000</a:t>
            </a:r>
            <a:endParaRPr lang="en-US" sz="1200" dirty="0">
              <a:solidFill>
                <a:prstClr val="black"/>
              </a:solidFill>
              <a:latin typeface="Arial" charset="0"/>
              <a:ea typeface="+mn-ea"/>
              <a:cs typeface="+mn-cs"/>
            </a:endParaRPr>
          </a:p>
        </p:txBody>
      </p:sp>
      <p:sp>
        <p:nvSpPr>
          <p:cNvPr id="30" name="TextBox 29"/>
          <p:cNvSpPr txBox="1"/>
          <p:nvPr/>
        </p:nvSpPr>
        <p:spPr>
          <a:xfrm>
            <a:off x="611560" y="3657600"/>
            <a:ext cx="936104" cy="461665"/>
          </a:xfrm>
          <a:prstGeom prst="rect">
            <a:avLst/>
          </a:prstGeom>
          <a:noFill/>
        </p:spPr>
        <p:txBody>
          <a:bodyPr wrap="square" rtlCol="0">
            <a:spAutoFit/>
          </a:bodyPr>
          <a:lstStyle/>
          <a:p>
            <a:r>
              <a:rPr lang="en-US" sz="1200" dirty="0" smtClean="0">
                <a:solidFill>
                  <a:prstClr val="black"/>
                </a:solidFill>
                <a:latin typeface="Arial" charset="0"/>
                <a:ea typeface="+mn-ea"/>
                <a:cs typeface="+mn-cs"/>
              </a:rPr>
              <a:t>2001 </a:t>
            </a:r>
          </a:p>
          <a:p>
            <a:r>
              <a:rPr lang="en-US" sz="1200" dirty="0" smtClean="0">
                <a:solidFill>
                  <a:prstClr val="black"/>
                </a:solidFill>
                <a:latin typeface="Arial" charset="0"/>
                <a:ea typeface="+mn-ea"/>
                <a:cs typeface="+mn-cs"/>
              </a:rPr>
              <a:t>RW EIS</a:t>
            </a:r>
            <a:endParaRPr lang="en-US" sz="1200" dirty="0">
              <a:solidFill>
                <a:prstClr val="black"/>
              </a:solidFill>
              <a:latin typeface="Arial" charset="0"/>
              <a:ea typeface="+mn-ea"/>
              <a:cs typeface="+mn-cs"/>
            </a:endParaRPr>
          </a:p>
        </p:txBody>
      </p:sp>
      <p:cxnSp>
        <p:nvCxnSpPr>
          <p:cNvPr id="19" name="Straight Arrow Connector 18"/>
          <p:cNvCxnSpPr/>
          <p:nvPr/>
        </p:nvCxnSpPr>
        <p:spPr>
          <a:xfrm>
            <a:off x="2590800" y="5334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295400" y="5867400"/>
            <a:ext cx="32766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55576" y="5733256"/>
            <a:ext cx="533400" cy="276999"/>
          </a:xfrm>
          <a:prstGeom prst="rect">
            <a:avLst/>
          </a:prstGeom>
          <a:noFill/>
        </p:spPr>
        <p:txBody>
          <a:bodyPr wrap="square" rtlCol="0">
            <a:spAutoFit/>
          </a:bodyPr>
          <a:lstStyle/>
          <a:p>
            <a:r>
              <a:rPr lang="en-US" sz="1200" dirty="0" smtClean="0">
                <a:solidFill>
                  <a:prstClr val="black"/>
                </a:solidFill>
                <a:latin typeface="Arial" charset="0"/>
                <a:ea typeface="+mn-ea"/>
                <a:cs typeface="+mn-cs"/>
              </a:rPr>
              <a:t>1989</a:t>
            </a:r>
            <a:endParaRPr lang="en-US" sz="1200" dirty="0">
              <a:solidFill>
                <a:prstClr val="black"/>
              </a:solidFill>
              <a:latin typeface="Arial" charset="0"/>
              <a:ea typeface="+mn-ea"/>
              <a:cs typeface="+mn-cs"/>
            </a:endParaRPr>
          </a:p>
        </p:txBody>
      </p:sp>
    </p:spTree>
    <p:extLst>
      <p:ext uri="{BB962C8B-B14F-4D97-AF65-F5344CB8AC3E}">
        <p14:creationId xmlns:p14="http://schemas.microsoft.com/office/powerpoint/2010/main" val="395353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atin typeface="Calibri" charset="0"/>
              </a:rPr>
              <a:t>Learning Objectives</a:t>
            </a:r>
          </a:p>
        </p:txBody>
      </p:sp>
      <p:sp>
        <p:nvSpPr>
          <p:cNvPr id="4099" name="Content Placeholder 2"/>
          <p:cNvSpPr>
            <a:spLocks noGrp="1"/>
          </p:cNvSpPr>
          <p:nvPr>
            <p:ph idx="1"/>
          </p:nvPr>
        </p:nvSpPr>
        <p:spPr/>
        <p:txBody>
          <a:bodyPr/>
          <a:lstStyle/>
          <a:p>
            <a:pPr marL="0" indent="0" eaLnBrk="1" hangingPunct="1">
              <a:buFont typeface="Arial" charset="0"/>
              <a:buNone/>
            </a:pPr>
            <a:r>
              <a:rPr lang="en-US" sz="3000" dirty="0">
                <a:latin typeface="Calibri" charset="0"/>
              </a:rPr>
              <a:t>At the conclusion of this workshop, participants will </a:t>
            </a:r>
            <a:r>
              <a:rPr lang="en-US" sz="3000" dirty="0" smtClean="0">
                <a:latin typeface="Calibri" charset="0"/>
              </a:rPr>
              <a:t>be able to </a:t>
            </a:r>
            <a:endParaRPr lang="en-US" sz="3000" dirty="0">
              <a:latin typeface="Calibri" charset="0"/>
            </a:endParaRPr>
          </a:p>
          <a:p>
            <a:pPr lvl="1" eaLnBrk="1" hangingPunct="1"/>
            <a:r>
              <a:rPr lang="en-US" sz="2400" dirty="0" smtClean="0">
                <a:latin typeface="Calibri" charset="0"/>
              </a:rPr>
              <a:t>Identify key factors </a:t>
            </a:r>
            <a:r>
              <a:rPr lang="en-US" sz="2400" dirty="0">
                <a:latin typeface="Calibri" charset="0"/>
              </a:rPr>
              <a:t>that make interdisciplinary HIV care models most effective</a:t>
            </a:r>
          </a:p>
          <a:p>
            <a:pPr lvl="1" eaLnBrk="1" hangingPunct="1"/>
            <a:r>
              <a:rPr lang="en-US" sz="2400" dirty="0" smtClean="0">
                <a:latin typeface="Calibri" charset="0"/>
              </a:rPr>
              <a:t>Understand how </a:t>
            </a:r>
            <a:r>
              <a:rPr lang="en-US" sz="2400" dirty="0">
                <a:latin typeface="Calibri" charset="0"/>
              </a:rPr>
              <a:t>interdisciplinary HIV care models have been implemented in a range of care settings, including common elements, challenges, and </a:t>
            </a:r>
            <a:r>
              <a:rPr lang="en-US" sz="2400" dirty="0" smtClean="0">
                <a:latin typeface="Calibri" charset="0"/>
              </a:rPr>
              <a:t>how these models might be adapted for their settings</a:t>
            </a:r>
            <a:endParaRPr lang="en-US" sz="2400" dirty="0">
              <a:latin typeface="Calibri" charset="0"/>
            </a:endParaRPr>
          </a:p>
          <a:p>
            <a:pPr lvl="1" eaLnBrk="1" hangingPunct="1"/>
            <a:r>
              <a:rPr lang="en-US" sz="2400" dirty="0" smtClean="0">
                <a:latin typeface="Calibri" charset="0"/>
              </a:rPr>
              <a:t>Understand the implications </a:t>
            </a:r>
            <a:r>
              <a:rPr lang="en-US" sz="2400" dirty="0">
                <a:latin typeface="Calibri" charset="0"/>
              </a:rPr>
              <a:t>of health care reform for interdisciplinary HIV </a:t>
            </a:r>
            <a:r>
              <a:rPr lang="en-US" sz="2400" dirty="0" smtClean="0">
                <a:latin typeface="Calibri" charset="0"/>
              </a:rPr>
              <a:t>care and the models of care which they have in place</a:t>
            </a:r>
            <a:endParaRPr lang="en-US" sz="2400" dirty="0">
              <a:latin typeface="Calibri"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APICHA Community Health Center Medical Home Model</a:t>
            </a:r>
            <a:endParaRPr lang="en-US" dirty="0"/>
          </a:p>
        </p:txBody>
      </p:sp>
      <p:graphicFrame>
        <p:nvGraphicFramePr>
          <p:cNvPr id="4" name="Diagram 3"/>
          <p:cNvGraphicFramePr/>
          <p:nvPr/>
        </p:nvGraphicFramePr>
        <p:xfrm>
          <a:off x="1676400" y="1600200"/>
          <a:ext cx="6135806"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8608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dirty="0" smtClean="0"/>
              <a:t>How to sustain multidisciplinary work?</a:t>
            </a:r>
          </a:p>
        </p:txBody>
      </p:sp>
      <p:sp>
        <p:nvSpPr>
          <p:cNvPr id="25603" name="Content Placeholder 2"/>
          <p:cNvSpPr>
            <a:spLocks noGrp="1"/>
          </p:cNvSpPr>
          <p:nvPr>
            <p:ph sz="quarter" idx="1"/>
          </p:nvPr>
        </p:nvSpPr>
        <p:spPr>
          <a:xfrm>
            <a:off x="612775" y="1600200"/>
            <a:ext cx="8153400" cy="4495800"/>
          </a:xfrm>
        </p:spPr>
        <p:txBody>
          <a:bodyPr/>
          <a:lstStyle/>
          <a:p>
            <a:pPr>
              <a:defRPr/>
            </a:pPr>
            <a:r>
              <a:rPr lang="en-US" dirty="0" smtClean="0"/>
              <a:t>RW-C EIS Program</a:t>
            </a:r>
          </a:p>
          <a:p>
            <a:pPr>
              <a:defRPr/>
            </a:pPr>
            <a:r>
              <a:rPr lang="en-US" dirty="0" smtClean="0"/>
              <a:t>RW-A funded Care Coordination program</a:t>
            </a:r>
          </a:p>
          <a:p>
            <a:pPr>
              <a:defRPr/>
            </a:pPr>
            <a:r>
              <a:rPr lang="en-US" dirty="0" smtClean="0"/>
              <a:t>Medicaid funded Health Home (Care Manager)</a:t>
            </a:r>
          </a:p>
          <a:p>
            <a:pPr>
              <a:defRPr/>
            </a:pPr>
            <a:r>
              <a:rPr lang="en-US" dirty="0" smtClean="0"/>
              <a:t>Integrating HIV prevention work with clinic services</a:t>
            </a:r>
          </a:p>
          <a:p>
            <a:pPr>
              <a:defRPr/>
            </a:pPr>
            <a:r>
              <a:rPr lang="en-US" dirty="0" smtClean="0"/>
              <a:t>FQHC Look Alike designation for better reimbursement and enrolment to various Medicaid managed care plan</a:t>
            </a:r>
          </a:p>
          <a:p>
            <a:pPr>
              <a:defRPr/>
            </a:pPr>
            <a:r>
              <a:rPr lang="en-US" dirty="0" smtClean="0"/>
              <a:t>Plan to apply for FQHC New Access Point</a:t>
            </a:r>
          </a:p>
          <a:p>
            <a:pPr>
              <a:defRPr/>
            </a:pPr>
            <a:endParaRPr lang="en-US" dirty="0" smtClean="0"/>
          </a:p>
          <a:p>
            <a:pPr>
              <a:buFont typeface="Wingdings" pitchFamily="2" charset="2"/>
              <a:buNone/>
              <a:defRPr/>
            </a:pPr>
            <a:endParaRPr lang="en-US" dirty="0" smtClean="0"/>
          </a:p>
        </p:txBody>
      </p:sp>
    </p:spTree>
    <p:extLst>
      <p:ext uri="{BB962C8B-B14F-4D97-AF65-F5344CB8AC3E}">
        <p14:creationId xmlns:p14="http://schemas.microsoft.com/office/powerpoint/2010/main" val="3529613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 Success</a:t>
            </a:r>
            <a:endParaRPr lang="en-US" dirty="0"/>
          </a:p>
        </p:txBody>
      </p:sp>
      <p:sp>
        <p:nvSpPr>
          <p:cNvPr id="3" name="Content Placeholder 2"/>
          <p:cNvSpPr>
            <a:spLocks noGrp="1"/>
          </p:cNvSpPr>
          <p:nvPr>
            <p:ph sz="quarter" idx="1"/>
          </p:nvPr>
        </p:nvSpPr>
        <p:spPr/>
        <p:txBody>
          <a:bodyPr/>
          <a:lstStyle/>
          <a:p>
            <a:r>
              <a:rPr lang="en-US" sz="2800" dirty="0" smtClean="0"/>
              <a:t>Morning Huddle with PCP, clinic support staff, CMs, MH</a:t>
            </a:r>
          </a:p>
          <a:p>
            <a:r>
              <a:rPr lang="en-US" sz="2800" dirty="0" smtClean="0"/>
              <a:t>Weekly multidisciplinary meeting</a:t>
            </a:r>
          </a:p>
          <a:p>
            <a:r>
              <a:rPr lang="en-US" sz="2800" dirty="0" smtClean="0"/>
              <a:t>Monthly case conference: MH, CMs, PCP</a:t>
            </a:r>
          </a:p>
          <a:p>
            <a:r>
              <a:rPr lang="en-US" sz="2800" dirty="0" smtClean="0"/>
              <a:t>MH and PCP meeting twice a month</a:t>
            </a:r>
          </a:p>
          <a:p>
            <a:r>
              <a:rPr lang="en-US" sz="2800" dirty="0" smtClean="0"/>
              <a:t>Use of EMR (APICHA CHC is Patient Centered Medical Home Level 3)</a:t>
            </a:r>
          </a:p>
          <a:p>
            <a:r>
              <a:rPr lang="en-US" sz="2800" dirty="0" smtClean="0"/>
              <a:t>Participation of HIV prevention staff at multidisciplinary meeting to ensure access to care for HIV positive and very high risk.</a:t>
            </a:r>
          </a:p>
        </p:txBody>
      </p:sp>
    </p:spTree>
    <p:extLst>
      <p:ext uri="{BB962C8B-B14F-4D97-AF65-F5344CB8AC3E}">
        <p14:creationId xmlns:p14="http://schemas.microsoft.com/office/powerpoint/2010/main" val="2807392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a:t>
            </a:r>
            <a:endParaRPr lang="en-US" dirty="0"/>
          </a:p>
        </p:txBody>
      </p:sp>
      <p:sp>
        <p:nvSpPr>
          <p:cNvPr id="3" name="Content Placeholder 2"/>
          <p:cNvSpPr>
            <a:spLocks noGrp="1"/>
          </p:cNvSpPr>
          <p:nvPr>
            <p:ph sz="quarter" idx="1"/>
          </p:nvPr>
        </p:nvSpPr>
        <p:spPr/>
        <p:txBody>
          <a:bodyPr/>
          <a:lstStyle/>
          <a:p>
            <a:r>
              <a:rPr lang="en-US" dirty="0" smtClean="0"/>
              <a:t>Expanding HIV model of care to other population and sustaining services to HIV infected and high risk patients</a:t>
            </a:r>
          </a:p>
          <a:p>
            <a:r>
              <a:rPr lang="en-US" dirty="0" smtClean="0"/>
              <a:t>Volume increase</a:t>
            </a:r>
          </a:p>
          <a:p>
            <a:pPr lvl="1"/>
            <a:r>
              <a:rPr lang="en-US" dirty="0" smtClean="0"/>
              <a:t>99 HIV patients in 2007 to 305 HIV patients in 2011</a:t>
            </a:r>
          </a:p>
          <a:p>
            <a:r>
              <a:rPr lang="en-US" dirty="0" smtClean="0"/>
              <a:t>Quality indicators (HIVQUAL)</a:t>
            </a:r>
          </a:p>
          <a:p>
            <a:pPr lvl="1"/>
            <a:r>
              <a:rPr lang="en-US" dirty="0" smtClean="0"/>
              <a:t>83.3% of patients are retained in care</a:t>
            </a:r>
          </a:p>
          <a:p>
            <a:pPr lvl="1"/>
            <a:r>
              <a:rPr lang="en-US" dirty="0" smtClean="0"/>
              <a:t>93.3% of patients are on ARV</a:t>
            </a:r>
          </a:p>
          <a:p>
            <a:pPr lvl="1"/>
            <a:r>
              <a:rPr lang="en-US" dirty="0" smtClean="0"/>
              <a:t>Viral load suppression: 81.4% of those on ARV</a:t>
            </a:r>
          </a:p>
          <a:p>
            <a:pPr>
              <a:buNone/>
            </a:pPr>
            <a:endParaRPr lang="en-US" dirty="0"/>
          </a:p>
        </p:txBody>
      </p:sp>
    </p:spTree>
    <p:extLst>
      <p:ext uri="{BB962C8B-B14F-4D97-AF65-F5344CB8AC3E}">
        <p14:creationId xmlns:p14="http://schemas.microsoft.com/office/powerpoint/2010/main" val="1083222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sz="quarter" idx="1"/>
          </p:nvPr>
        </p:nvSpPr>
        <p:spPr/>
        <p:txBody>
          <a:bodyPr/>
          <a:lstStyle/>
          <a:p>
            <a:r>
              <a:rPr lang="en-US" dirty="0" smtClean="0"/>
              <a:t>Current FQHC model does not recognize LGBT and HIV as special population </a:t>
            </a:r>
          </a:p>
          <a:p>
            <a:r>
              <a:rPr lang="en-US" dirty="0" smtClean="0"/>
              <a:t>HIV Medical Care is not recognized as Specialty Care.  The reimbursement rate is low (same as Primary Care) although HIV requires more complicated management than general primary care</a:t>
            </a:r>
          </a:p>
          <a:p>
            <a:r>
              <a:rPr lang="en-US" dirty="0" smtClean="0"/>
              <a:t>Staff re-orientation and training is on going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29569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7494"/>
            <a:ext cx="8610600" cy="1866106"/>
          </a:xfrm>
        </p:spPr>
        <p:txBody>
          <a:bodyPr>
            <a:normAutofit fontScale="90000"/>
          </a:bodyPr>
          <a:lstStyle/>
          <a:p>
            <a:pPr marL="484632" algn="ctr">
              <a:defRPr/>
            </a:pP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chemeClr val="accent1">
                    <a:tint val="83000"/>
                    <a:satMod val="150000"/>
                  </a:schemeClr>
                </a:solidFill>
              </a:rPr>
              <a:t> </a:t>
            </a:r>
            <a:br>
              <a:rPr lang="en-US" dirty="0" smtClean="0">
                <a:solidFill>
                  <a:schemeClr val="accent1">
                    <a:tint val="83000"/>
                    <a:satMod val="150000"/>
                  </a:schemeClr>
                </a:solidFill>
              </a:rPr>
            </a:br>
            <a:r>
              <a:rPr lang="en-US" dirty="0" smtClean="0">
                <a:solidFill>
                  <a:schemeClr val="accent1">
                    <a:tint val="83000"/>
                    <a:satMod val="150000"/>
                  </a:schemeClr>
                </a:solidFill>
              </a:rPr>
              <a:t>1917 Clinic Established </a:t>
            </a:r>
            <a:br>
              <a:rPr lang="en-US" dirty="0" smtClean="0">
                <a:solidFill>
                  <a:schemeClr val="accent1">
                    <a:tint val="83000"/>
                    <a:satMod val="150000"/>
                  </a:schemeClr>
                </a:solidFill>
              </a:rPr>
            </a:br>
            <a:r>
              <a:rPr lang="en-US" dirty="0" smtClean="0">
                <a:solidFill>
                  <a:schemeClr val="accent1">
                    <a:tint val="83000"/>
                    <a:satMod val="150000"/>
                  </a:schemeClr>
                </a:solidFill>
              </a:rPr>
              <a:t>1988</a:t>
            </a:r>
            <a:br>
              <a:rPr lang="en-US" dirty="0" smtClean="0">
                <a:solidFill>
                  <a:schemeClr val="accent1">
                    <a:tint val="83000"/>
                    <a:satMod val="150000"/>
                  </a:schemeClr>
                </a:solidFill>
              </a:rPr>
            </a:br>
            <a:r>
              <a:rPr lang="en-US" dirty="0" smtClean="0">
                <a:solidFill>
                  <a:schemeClr val="accent1">
                    <a:tint val="83000"/>
                    <a:satMod val="150000"/>
                  </a:schemeClr>
                </a:solidFill>
              </a:rPr>
              <a:t>Dr. Michael Saag </a:t>
            </a:r>
            <a:endParaRPr lang="en-US" dirty="0">
              <a:solidFill>
                <a:schemeClr val="accent1">
                  <a:tint val="83000"/>
                  <a:satMod val="150000"/>
                </a:schemeClr>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2971800" y="2202503"/>
            <a:ext cx="3033249" cy="3497257"/>
          </a:xfrm>
          <a:prstGeom prst="rect">
            <a:avLst/>
          </a:prstGeom>
          <a:solidFill>
            <a:srgbClr val="FFFFFF">
              <a:shade val="85000"/>
            </a:srgbClr>
          </a:solidFill>
          <a:ln w="19050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290" name="Picture 2" descr="http://uabcfar.org/img/1917.gif"/>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rot="520433">
            <a:off x="6661265" y="5614612"/>
            <a:ext cx="1905000" cy="567070"/>
          </a:xfrm>
          <a:prstGeom prst="roundRect">
            <a:avLst>
              <a:gd name="adj" fmla="val 4167"/>
            </a:avLst>
          </a:prstGeom>
          <a:solidFill>
            <a:srgbClr val="FFFFFF"/>
          </a:solidFill>
          <a:ln w="57150" cap="sq">
            <a:solidFill>
              <a:schemeClr val="bg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itle 1"/>
          <p:cNvSpPr txBox="1">
            <a:spLocks/>
          </p:cNvSpPr>
          <p:nvPr/>
        </p:nvSpPr>
        <p:spPr>
          <a:xfrm>
            <a:off x="137160" y="5898147"/>
            <a:ext cx="5358384" cy="768727"/>
          </a:xfrm>
          <a:prstGeom prst="rect">
            <a:avLst/>
          </a:prstGeom>
        </p:spPr>
        <p:txBody>
          <a:bodyPr rIns="91440" anchor="b">
            <a:normAutofit fontScale="97500" lnSpcReduction="1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marL="484632" algn="l">
              <a:defRPr/>
            </a:pPr>
            <a:r>
              <a:rPr lang="en-US" sz="2400" dirty="0" smtClean="0">
                <a:solidFill>
                  <a:schemeClr val="accent1">
                    <a:tint val="83000"/>
                    <a:satMod val="150000"/>
                  </a:schemeClr>
                </a:solidFill>
              </a:rPr>
              <a:t>Kathy Gaddis, MSW, LCSW</a:t>
            </a:r>
          </a:p>
          <a:p>
            <a:pPr marL="484632" algn="l">
              <a:defRPr/>
            </a:pPr>
            <a:r>
              <a:rPr lang="en-US" sz="2400" dirty="0" smtClean="0">
                <a:solidFill>
                  <a:schemeClr val="accent1">
                    <a:tint val="83000"/>
                    <a:satMod val="150000"/>
                  </a:schemeClr>
                </a:solidFill>
              </a:rPr>
              <a:t>Coordinator of Social Services</a:t>
            </a:r>
            <a:endParaRPr lang="en-US" sz="2400" dirty="0">
              <a:solidFill>
                <a:schemeClr val="accent1">
                  <a:tint val="83000"/>
                  <a:satMod val="150000"/>
                </a:schemeClr>
              </a:solidFill>
            </a:endParaRPr>
          </a:p>
        </p:txBody>
      </p:sp>
    </p:spTree>
    <p:extLst>
      <p:ext uri="{BB962C8B-B14F-4D97-AF65-F5344CB8AC3E}">
        <p14:creationId xmlns:p14="http://schemas.microsoft.com/office/powerpoint/2010/main" val="2079854523"/>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4648200" cy="1219200"/>
          </a:xfrm>
        </p:spPr>
        <p:txBody>
          <a:bodyPr>
            <a:normAutofit fontScale="90000"/>
          </a:bodyPr>
          <a:lstStyle/>
          <a:p>
            <a:pPr algn="ctr"/>
            <a:r>
              <a:rPr lang="en-US" dirty="0" smtClean="0"/>
              <a:t>Clinic “Composition”</a:t>
            </a:r>
            <a:endParaRPr lang="en-US" dirty="0"/>
          </a:p>
        </p:txBody>
      </p:sp>
      <p:graphicFrame>
        <p:nvGraphicFramePr>
          <p:cNvPr id="10" name="Content Placeholder 9"/>
          <p:cNvGraphicFramePr>
            <a:graphicFrameLocks noGrp="1"/>
          </p:cNvGraphicFramePr>
          <p:nvPr>
            <p:ph idx="1"/>
          </p:nvPr>
        </p:nvGraphicFramePr>
        <p:xfrm>
          <a:off x="457200" y="1905001"/>
          <a:ext cx="630936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Symphony2copy.jpg"/>
          <p:cNvPicPr>
            <a:picLocks noChangeAspect="1"/>
          </p:cNvPicPr>
          <p:nvPr/>
        </p:nvPicPr>
        <p:blipFill>
          <a:blip r:embed="rId7" cstate="print"/>
          <a:stretch>
            <a:fillRect/>
          </a:stretch>
        </p:blipFill>
        <p:spPr>
          <a:xfrm>
            <a:off x="6172200" y="355264"/>
            <a:ext cx="2438400" cy="2464136"/>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4251149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graphicEl>
                                              <a:dgm id="{70E71976-FC35-45C4-9EE6-79C474C3E9DF}"/>
                                            </p:graphicEl>
                                          </p:spTgt>
                                        </p:tgtEl>
                                        <p:attrNameLst>
                                          <p:attrName>style.visibility</p:attrName>
                                        </p:attrNameLst>
                                      </p:cBhvr>
                                      <p:to>
                                        <p:strVal val="visible"/>
                                      </p:to>
                                    </p:set>
                                    <p:animEffect transition="in" filter="wipe(up)">
                                      <p:cBhvr>
                                        <p:cTn id="7" dur="1000"/>
                                        <p:tgtEl>
                                          <p:spTgt spid="10">
                                            <p:graphicEl>
                                              <a:dgm id="{70E71976-FC35-45C4-9EE6-79C474C3E9DF}"/>
                                            </p:graphicEl>
                                          </p:spTgt>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0">
                                            <p:graphicEl>
                                              <a:dgm id="{C1245C58-05B1-4FD1-AAB5-D740B00CD7BA}"/>
                                            </p:graphicEl>
                                          </p:spTgt>
                                        </p:tgtEl>
                                        <p:attrNameLst>
                                          <p:attrName>style.visibility</p:attrName>
                                        </p:attrNameLst>
                                      </p:cBhvr>
                                      <p:to>
                                        <p:strVal val="visible"/>
                                      </p:to>
                                    </p:set>
                                    <p:animEffect transition="in" filter="fade">
                                      <p:cBhvr>
                                        <p:cTn id="10" dur="1000"/>
                                        <p:tgtEl>
                                          <p:spTgt spid="10">
                                            <p:graphicEl>
                                              <a:dgm id="{C1245C58-05B1-4FD1-AAB5-D740B00CD7BA}"/>
                                            </p:graphicEl>
                                          </p:spTgt>
                                        </p:tgtEl>
                                      </p:cBhvr>
                                    </p:animEffect>
                                    <p:anim calcmode="lin" valueType="num">
                                      <p:cBhvr>
                                        <p:cTn id="11" dur="1000" fill="hold"/>
                                        <p:tgtEl>
                                          <p:spTgt spid="10">
                                            <p:graphicEl>
                                              <a:dgm id="{C1245C58-05B1-4FD1-AAB5-D740B00CD7BA}"/>
                                            </p:graphicEl>
                                          </p:spTgt>
                                        </p:tgtEl>
                                        <p:attrNameLst>
                                          <p:attrName>ppt_x</p:attrName>
                                        </p:attrNameLst>
                                      </p:cBhvr>
                                      <p:tavLst>
                                        <p:tav tm="0">
                                          <p:val>
                                            <p:strVal val="#ppt_x"/>
                                          </p:val>
                                        </p:tav>
                                        <p:tav tm="100000">
                                          <p:val>
                                            <p:strVal val="#ppt_x"/>
                                          </p:val>
                                        </p:tav>
                                      </p:tavLst>
                                    </p:anim>
                                    <p:anim calcmode="lin" valueType="num">
                                      <p:cBhvr>
                                        <p:cTn id="12" dur="1000" fill="hold"/>
                                        <p:tgtEl>
                                          <p:spTgt spid="10">
                                            <p:graphicEl>
                                              <a:dgm id="{C1245C58-05B1-4FD1-AAB5-D740B00CD7BA}"/>
                                            </p:graphic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graphicEl>
                                              <a:dgm id="{C25AE242-C058-4138-96CC-80B260DB3444}"/>
                                            </p:graphicEl>
                                          </p:spTgt>
                                        </p:tgtEl>
                                        <p:attrNameLst>
                                          <p:attrName>style.visibility</p:attrName>
                                        </p:attrNameLst>
                                      </p:cBhvr>
                                      <p:to>
                                        <p:strVal val="visible"/>
                                      </p:to>
                                    </p:set>
                                    <p:animEffect transition="in" filter="wipe(up)">
                                      <p:cBhvr>
                                        <p:cTn id="17" dur="1000"/>
                                        <p:tgtEl>
                                          <p:spTgt spid="10">
                                            <p:graphicEl>
                                              <a:dgm id="{C25AE242-C058-4138-96CC-80B260DB3444}"/>
                                            </p:graphicEl>
                                          </p:spTgt>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0">
                                            <p:graphicEl>
                                              <a:dgm id="{349E48C3-62E9-4E93-8DA4-C98F12764FE0}"/>
                                            </p:graphicEl>
                                          </p:spTgt>
                                        </p:tgtEl>
                                        <p:attrNameLst>
                                          <p:attrName>style.visibility</p:attrName>
                                        </p:attrNameLst>
                                      </p:cBhvr>
                                      <p:to>
                                        <p:strVal val="visible"/>
                                      </p:to>
                                    </p:set>
                                    <p:animEffect transition="in" filter="fade">
                                      <p:cBhvr>
                                        <p:cTn id="20" dur="1000"/>
                                        <p:tgtEl>
                                          <p:spTgt spid="10">
                                            <p:graphicEl>
                                              <a:dgm id="{349E48C3-62E9-4E93-8DA4-C98F12764FE0}"/>
                                            </p:graphicEl>
                                          </p:spTgt>
                                        </p:tgtEl>
                                      </p:cBhvr>
                                    </p:animEffect>
                                    <p:anim calcmode="lin" valueType="num">
                                      <p:cBhvr>
                                        <p:cTn id="21" dur="1000" fill="hold"/>
                                        <p:tgtEl>
                                          <p:spTgt spid="10">
                                            <p:graphicEl>
                                              <a:dgm id="{349E48C3-62E9-4E93-8DA4-C98F12764FE0}"/>
                                            </p:graphicEl>
                                          </p:spTgt>
                                        </p:tgtEl>
                                        <p:attrNameLst>
                                          <p:attrName>ppt_x</p:attrName>
                                        </p:attrNameLst>
                                      </p:cBhvr>
                                      <p:tavLst>
                                        <p:tav tm="0">
                                          <p:val>
                                            <p:strVal val="#ppt_x"/>
                                          </p:val>
                                        </p:tav>
                                        <p:tav tm="100000">
                                          <p:val>
                                            <p:strVal val="#ppt_x"/>
                                          </p:val>
                                        </p:tav>
                                      </p:tavLst>
                                    </p:anim>
                                    <p:anim calcmode="lin" valueType="num">
                                      <p:cBhvr>
                                        <p:cTn id="22" dur="1000" fill="hold"/>
                                        <p:tgtEl>
                                          <p:spTgt spid="10">
                                            <p:graphicEl>
                                              <a:dgm id="{349E48C3-62E9-4E93-8DA4-C98F12764FE0}"/>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graphicEl>
                                              <a:dgm id="{F9686C1D-2CF6-409C-AA3B-6C4EA303C55D}"/>
                                            </p:graphicEl>
                                          </p:spTgt>
                                        </p:tgtEl>
                                        <p:attrNameLst>
                                          <p:attrName>style.visibility</p:attrName>
                                        </p:attrNameLst>
                                      </p:cBhvr>
                                      <p:to>
                                        <p:strVal val="visible"/>
                                      </p:to>
                                    </p:set>
                                    <p:animEffect transition="in" filter="wipe(right)">
                                      <p:cBhvr>
                                        <p:cTn id="27" dur="1000"/>
                                        <p:tgtEl>
                                          <p:spTgt spid="10">
                                            <p:graphicEl>
                                              <a:dgm id="{F9686C1D-2CF6-409C-AA3B-6C4EA303C55D}"/>
                                            </p:graphicEl>
                                          </p:spTgt>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10">
                                            <p:graphicEl>
                                              <a:dgm id="{4213F603-3E2E-49C9-922E-8BD7AACE3BE0}"/>
                                            </p:graphicEl>
                                          </p:spTgt>
                                        </p:tgtEl>
                                        <p:attrNameLst>
                                          <p:attrName>style.visibility</p:attrName>
                                        </p:attrNameLst>
                                      </p:cBhvr>
                                      <p:to>
                                        <p:strVal val="visible"/>
                                      </p:to>
                                    </p:set>
                                    <p:animEffect transition="in" filter="fade">
                                      <p:cBhvr>
                                        <p:cTn id="30" dur="1000"/>
                                        <p:tgtEl>
                                          <p:spTgt spid="10">
                                            <p:graphicEl>
                                              <a:dgm id="{4213F603-3E2E-49C9-922E-8BD7AACE3BE0}"/>
                                            </p:graphicEl>
                                          </p:spTgt>
                                        </p:tgtEl>
                                      </p:cBhvr>
                                    </p:animEffect>
                                    <p:anim calcmode="lin" valueType="num">
                                      <p:cBhvr>
                                        <p:cTn id="31" dur="1000" fill="hold"/>
                                        <p:tgtEl>
                                          <p:spTgt spid="10">
                                            <p:graphicEl>
                                              <a:dgm id="{4213F603-3E2E-49C9-922E-8BD7AACE3BE0}"/>
                                            </p:graphicEl>
                                          </p:spTgt>
                                        </p:tgtEl>
                                        <p:attrNameLst>
                                          <p:attrName>ppt_x</p:attrName>
                                        </p:attrNameLst>
                                      </p:cBhvr>
                                      <p:tavLst>
                                        <p:tav tm="0">
                                          <p:val>
                                            <p:strVal val="#ppt_x"/>
                                          </p:val>
                                        </p:tav>
                                        <p:tav tm="100000">
                                          <p:val>
                                            <p:strVal val="#ppt_x"/>
                                          </p:val>
                                        </p:tav>
                                      </p:tavLst>
                                    </p:anim>
                                    <p:anim calcmode="lin" valueType="num">
                                      <p:cBhvr>
                                        <p:cTn id="32" dur="1000" fill="hold"/>
                                        <p:tgtEl>
                                          <p:spTgt spid="10">
                                            <p:graphicEl>
                                              <a:dgm id="{4213F603-3E2E-49C9-922E-8BD7AACE3BE0}"/>
                                            </p:graphic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graphicEl>
                                              <a:dgm id="{94192DE7-0BD0-4856-94A4-E1DC319F313A}"/>
                                            </p:graphicEl>
                                          </p:spTgt>
                                        </p:tgtEl>
                                        <p:attrNameLst>
                                          <p:attrName>style.visibility</p:attrName>
                                        </p:attrNameLst>
                                      </p:cBhvr>
                                      <p:to>
                                        <p:strVal val="visible"/>
                                      </p:to>
                                    </p:set>
                                    <p:animEffect transition="in" filter="wipe(down)">
                                      <p:cBhvr>
                                        <p:cTn id="37" dur="1000"/>
                                        <p:tgtEl>
                                          <p:spTgt spid="10">
                                            <p:graphicEl>
                                              <a:dgm id="{94192DE7-0BD0-4856-94A4-E1DC319F313A}"/>
                                            </p:graphicEl>
                                          </p:spTgt>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0">
                                            <p:graphicEl>
                                              <a:dgm id="{08911216-411E-4F5E-AADF-47231DDB0021}"/>
                                            </p:graphicEl>
                                          </p:spTgt>
                                        </p:tgtEl>
                                        <p:attrNameLst>
                                          <p:attrName>style.visibility</p:attrName>
                                        </p:attrNameLst>
                                      </p:cBhvr>
                                      <p:to>
                                        <p:strVal val="visible"/>
                                      </p:to>
                                    </p:set>
                                    <p:animEffect transition="in" filter="fade">
                                      <p:cBhvr>
                                        <p:cTn id="40" dur="1000"/>
                                        <p:tgtEl>
                                          <p:spTgt spid="10">
                                            <p:graphicEl>
                                              <a:dgm id="{08911216-411E-4F5E-AADF-47231DDB0021}"/>
                                            </p:graphicEl>
                                          </p:spTgt>
                                        </p:tgtEl>
                                      </p:cBhvr>
                                    </p:animEffect>
                                    <p:anim calcmode="lin" valueType="num">
                                      <p:cBhvr>
                                        <p:cTn id="41" dur="1000" fill="hold"/>
                                        <p:tgtEl>
                                          <p:spTgt spid="10">
                                            <p:graphicEl>
                                              <a:dgm id="{08911216-411E-4F5E-AADF-47231DDB0021}"/>
                                            </p:graphicEl>
                                          </p:spTgt>
                                        </p:tgtEl>
                                        <p:attrNameLst>
                                          <p:attrName>ppt_x</p:attrName>
                                        </p:attrNameLst>
                                      </p:cBhvr>
                                      <p:tavLst>
                                        <p:tav tm="0">
                                          <p:val>
                                            <p:strVal val="#ppt_x"/>
                                          </p:val>
                                        </p:tav>
                                        <p:tav tm="100000">
                                          <p:val>
                                            <p:strVal val="#ppt_x"/>
                                          </p:val>
                                        </p:tav>
                                      </p:tavLst>
                                    </p:anim>
                                    <p:anim calcmode="lin" valueType="num">
                                      <p:cBhvr>
                                        <p:cTn id="42" dur="1000" fill="hold"/>
                                        <p:tgtEl>
                                          <p:spTgt spid="10">
                                            <p:graphicEl>
                                              <a:dgm id="{08911216-411E-4F5E-AADF-47231DDB0021}"/>
                                            </p:graphicEl>
                                          </p:spTgt>
                                        </p:tgtEl>
                                        <p:attrNameLst>
                                          <p:attrName>ppt_y</p:attrName>
                                        </p:attrNameLst>
                                      </p:cBhvr>
                                      <p:tavLst>
                                        <p:tav tm="0">
                                          <p:val>
                                            <p:strVal val="#ppt_y-.1"/>
                                          </p:val>
                                        </p:tav>
                                        <p:tav tm="100000">
                                          <p:val>
                                            <p:strVal val="#ppt_y"/>
                                          </p:val>
                                        </p:tav>
                                      </p:tavLst>
                                    </p:anim>
                                  </p:childTnLst>
                                </p:cTn>
                              </p:par>
                              <p:par>
                                <p:cTn id="43" presetID="22" presetClass="entr" presetSubtype="1" fill="hold" grpId="0" nodeType="withEffect">
                                  <p:stCondLst>
                                    <p:cond delay="0"/>
                                  </p:stCondLst>
                                  <p:childTnLst>
                                    <p:set>
                                      <p:cBhvr>
                                        <p:cTn id="44" dur="1" fill="hold">
                                          <p:stCondLst>
                                            <p:cond delay="0"/>
                                          </p:stCondLst>
                                        </p:cTn>
                                        <p:tgtEl>
                                          <p:spTgt spid="10">
                                            <p:graphicEl>
                                              <a:dgm id="{375EB29A-E1F2-46D2-B0CA-C50AB9E6754B}"/>
                                            </p:graphicEl>
                                          </p:spTgt>
                                        </p:tgtEl>
                                        <p:attrNameLst>
                                          <p:attrName>style.visibility</p:attrName>
                                        </p:attrNameLst>
                                      </p:cBhvr>
                                      <p:to>
                                        <p:strVal val="visible"/>
                                      </p:to>
                                    </p:set>
                                    <p:animEffect transition="in" filter="wipe(up)">
                                      <p:cBhvr>
                                        <p:cTn id="45" dur="1000"/>
                                        <p:tgtEl>
                                          <p:spTgt spid="10">
                                            <p:graphicEl>
                                              <a:dgm id="{375EB29A-E1F2-46D2-B0CA-C50AB9E675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nvGraphicFramePr>
        <p:xfrm>
          <a:off x="914400" y="17526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286000" y="381000"/>
            <a:ext cx="3962400" cy="1066800"/>
          </a:xfrm>
        </p:spPr>
        <p:txBody>
          <a:bodyPr>
            <a:normAutofit fontScale="90000"/>
          </a:bodyPr>
          <a:lstStyle/>
          <a:p>
            <a:pPr algn="ct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dirty="0" smtClean="0">
                <a:solidFill>
                  <a:schemeClr val="accent1">
                    <a:tint val="83000"/>
                    <a:satMod val="150000"/>
                  </a:schemeClr>
                </a:solidFill>
              </a:rPr>
              <a:t> </a:t>
            </a:r>
            <a:r>
              <a:rPr lang="en-US" dirty="0" smtClean="0">
                <a:solidFill>
                  <a:schemeClr val="tx2"/>
                </a:solidFill>
              </a:rPr>
              <a:t>Medical Team “Composition”</a:t>
            </a:r>
            <a:endParaRPr lang="en-US" dirty="0">
              <a:solidFill>
                <a:schemeClr val="tx2"/>
              </a:solidFill>
            </a:endParaRPr>
          </a:p>
        </p:txBody>
      </p:sp>
      <p:pic>
        <p:nvPicPr>
          <p:cNvPr id="23" name="Picture 22" descr="Symphony2copy.jpg"/>
          <p:cNvPicPr>
            <a:picLocks noChangeAspect="1"/>
          </p:cNvPicPr>
          <p:nvPr/>
        </p:nvPicPr>
        <p:blipFill>
          <a:blip r:embed="rId7" cstate="print"/>
          <a:stretch>
            <a:fillRect/>
          </a:stretch>
        </p:blipFill>
        <p:spPr>
          <a:xfrm>
            <a:off x="6400800" y="279064"/>
            <a:ext cx="2438400" cy="2464136"/>
          </a:xfrm>
          <a:prstGeom prst="ellipse">
            <a:avLst/>
          </a:prstGeom>
          <a:ln w="285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7" descr="C:\Documents and Settings\kgaddis\Local Settings\Temporary Internet Files\Content.IE5\4C32RO2A\MC900021362[1].wmf"/>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343265" y="4800600"/>
            <a:ext cx="1942735" cy="1752600"/>
          </a:xfrm>
          <a:prstGeom prst="rect">
            <a:avLst/>
          </a:prstGeom>
          <a:noFill/>
        </p:spPr>
      </p:pic>
    </p:spTree>
    <p:extLst>
      <p:ext uri="{BB962C8B-B14F-4D97-AF65-F5344CB8AC3E}">
        <p14:creationId xmlns:p14="http://schemas.microsoft.com/office/powerpoint/2010/main" val="190438091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
                                            <p:graphicEl>
                                              <a:dgm id="{D48FB50B-AEBC-4C66-B10B-4200E1C0CF34}"/>
                                            </p:graphicEl>
                                          </p:spTgt>
                                        </p:tgtEl>
                                        <p:attrNameLst>
                                          <p:attrName>style.visibility</p:attrName>
                                        </p:attrNameLst>
                                      </p:cBhvr>
                                      <p:to>
                                        <p:strVal val="visible"/>
                                      </p:to>
                                    </p:set>
                                    <p:anim calcmode="lin" valueType="num">
                                      <p:cBhvr>
                                        <p:cTn id="7" dur="1000" fill="hold"/>
                                        <p:tgtEl>
                                          <p:spTgt spid="22">
                                            <p:graphicEl>
                                              <a:dgm id="{D48FB50B-AEBC-4C66-B10B-4200E1C0CF34}"/>
                                            </p:graphicEl>
                                          </p:spTgt>
                                        </p:tgtEl>
                                        <p:attrNameLst>
                                          <p:attrName>ppt_w</p:attrName>
                                        </p:attrNameLst>
                                      </p:cBhvr>
                                      <p:tavLst>
                                        <p:tav tm="0">
                                          <p:val>
                                            <p:fltVal val="0"/>
                                          </p:val>
                                        </p:tav>
                                        <p:tav tm="100000">
                                          <p:val>
                                            <p:strVal val="#ppt_w"/>
                                          </p:val>
                                        </p:tav>
                                      </p:tavLst>
                                    </p:anim>
                                    <p:anim calcmode="lin" valueType="num">
                                      <p:cBhvr>
                                        <p:cTn id="8" dur="1000" fill="hold"/>
                                        <p:tgtEl>
                                          <p:spTgt spid="22">
                                            <p:graphicEl>
                                              <a:dgm id="{D48FB50B-AEBC-4C66-B10B-4200E1C0CF34}"/>
                                            </p:graphicEl>
                                          </p:spTgt>
                                        </p:tgtEl>
                                        <p:attrNameLst>
                                          <p:attrName>ppt_h</p:attrName>
                                        </p:attrNameLst>
                                      </p:cBhvr>
                                      <p:tavLst>
                                        <p:tav tm="0">
                                          <p:val>
                                            <p:fltVal val="0"/>
                                          </p:val>
                                        </p:tav>
                                        <p:tav tm="100000">
                                          <p:val>
                                            <p:strVal val="#ppt_h"/>
                                          </p:val>
                                        </p:tav>
                                      </p:tavLst>
                                    </p:anim>
                                    <p:anim calcmode="lin" valueType="num">
                                      <p:cBhvr>
                                        <p:cTn id="9" dur="1000" fill="hold"/>
                                        <p:tgtEl>
                                          <p:spTgt spid="22">
                                            <p:graphicEl>
                                              <a:dgm id="{D48FB50B-AEBC-4C66-B10B-4200E1C0CF34}"/>
                                            </p:graphicEl>
                                          </p:spTgt>
                                        </p:tgtEl>
                                        <p:attrNameLst>
                                          <p:attrName>style.rotation</p:attrName>
                                        </p:attrNameLst>
                                      </p:cBhvr>
                                      <p:tavLst>
                                        <p:tav tm="0">
                                          <p:val>
                                            <p:fltVal val="360"/>
                                          </p:val>
                                        </p:tav>
                                        <p:tav tm="100000">
                                          <p:val>
                                            <p:fltVal val="0"/>
                                          </p:val>
                                        </p:tav>
                                      </p:tavLst>
                                    </p:anim>
                                    <p:animEffect transition="in" filter="fade">
                                      <p:cBhvr>
                                        <p:cTn id="10" dur="1000"/>
                                        <p:tgtEl>
                                          <p:spTgt spid="22">
                                            <p:graphicEl>
                                              <a:dgm id="{D48FB50B-AEBC-4C66-B10B-4200E1C0CF3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graphicEl>
                                              <a:dgm id="{EBFDCC66-E8C6-4AEB-956B-A27366C9713D}"/>
                                            </p:graphicEl>
                                          </p:spTgt>
                                        </p:tgtEl>
                                        <p:attrNameLst>
                                          <p:attrName>style.visibility</p:attrName>
                                        </p:attrNameLst>
                                      </p:cBhvr>
                                      <p:to>
                                        <p:strVal val="visible"/>
                                      </p:to>
                                    </p:set>
                                    <p:animEffect transition="in" filter="wipe(down)">
                                      <p:cBhvr>
                                        <p:cTn id="15" dur="1000"/>
                                        <p:tgtEl>
                                          <p:spTgt spid="22">
                                            <p:graphicEl>
                                              <a:dgm id="{EBFDCC66-E8C6-4AEB-956B-A27366C9713D}"/>
                                            </p:graphicEl>
                                          </p:spTgt>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22">
                                            <p:graphicEl>
                                              <a:dgm id="{E7104FCC-ACCB-4C8F-8DAD-140D97A7D8B6}"/>
                                            </p:graphicEl>
                                          </p:spTgt>
                                        </p:tgtEl>
                                        <p:attrNameLst>
                                          <p:attrName>style.visibility</p:attrName>
                                        </p:attrNameLst>
                                      </p:cBhvr>
                                      <p:to>
                                        <p:strVal val="visible"/>
                                      </p:to>
                                    </p:set>
                                    <p:anim calcmode="lin" valueType="num">
                                      <p:cBhvr>
                                        <p:cTn id="18" dur="1000" fill="hold"/>
                                        <p:tgtEl>
                                          <p:spTgt spid="22">
                                            <p:graphicEl>
                                              <a:dgm id="{E7104FCC-ACCB-4C8F-8DAD-140D97A7D8B6}"/>
                                            </p:graphicEl>
                                          </p:spTgt>
                                        </p:tgtEl>
                                        <p:attrNameLst>
                                          <p:attrName>ppt_w</p:attrName>
                                        </p:attrNameLst>
                                      </p:cBhvr>
                                      <p:tavLst>
                                        <p:tav tm="0">
                                          <p:val>
                                            <p:fltVal val="0"/>
                                          </p:val>
                                        </p:tav>
                                        <p:tav tm="100000">
                                          <p:val>
                                            <p:strVal val="#ppt_w"/>
                                          </p:val>
                                        </p:tav>
                                      </p:tavLst>
                                    </p:anim>
                                    <p:anim calcmode="lin" valueType="num">
                                      <p:cBhvr>
                                        <p:cTn id="19" dur="1000" fill="hold"/>
                                        <p:tgtEl>
                                          <p:spTgt spid="22">
                                            <p:graphicEl>
                                              <a:dgm id="{E7104FCC-ACCB-4C8F-8DAD-140D97A7D8B6}"/>
                                            </p:graphicEl>
                                          </p:spTgt>
                                        </p:tgtEl>
                                        <p:attrNameLst>
                                          <p:attrName>ppt_h</p:attrName>
                                        </p:attrNameLst>
                                      </p:cBhvr>
                                      <p:tavLst>
                                        <p:tav tm="0">
                                          <p:val>
                                            <p:fltVal val="0"/>
                                          </p:val>
                                        </p:tav>
                                        <p:tav tm="100000">
                                          <p:val>
                                            <p:strVal val="#ppt_h"/>
                                          </p:val>
                                        </p:tav>
                                      </p:tavLst>
                                    </p:anim>
                                    <p:anim calcmode="lin" valueType="num">
                                      <p:cBhvr>
                                        <p:cTn id="20" dur="1000" fill="hold"/>
                                        <p:tgtEl>
                                          <p:spTgt spid="22">
                                            <p:graphicEl>
                                              <a:dgm id="{E7104FCC-ACCB-4C8F-8DAD-140D97A7D8B6}"/>
                                            </p:graphicEl>
                                          </p:spTgt>
                                        </p:tgtEl>
                                        <p:attrNameLst>
                                          <p:attrName>style.rotation</p:attrName>
                                        </p:attrNameLst>
                                      </p:cBhvr>
                                      <p:tavLst>
                                        <p:tav tm="0">
                                          <p:val>
                                            <p:fltVal val="360"/>
                                          </p:val>
                                        </p:tav>
                                        <p:tav tm="100000">
                                          <p:val>
                                            <p:fltVal val="0"/>
                                          </p:val>
                                        </p:tav>
                                      </p:tavLst>
                                    </p:anim>
                                    <p:animEffect transition="in" filter="fade">
                                      <p:cBhvr>
                                        <p:cTn id="21" dur="1000"/>
                                        <p:tgtEl>
                                          <p:spTgt spid="22">
                                            <p:graphicEl>
                                              <a:dgm id="{E7104FCC-ACCB-4C8F-8DAD-140D97A7D8B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graphicEl>
                                              <a:dgm id="{D0D2EB1A-A627-488B-8A3F-70F9253AF53C}"/>
                                            </p:graphicEl>
                                          </p:spTgt>
                                        </p:tgtEl>
                                        <p:attrNameLst>
                                          <p:attrName>style.visibility</p:attrName>
                                        </p:attrNameLst>
                                      </p:cBhvr>
                                      <p:to>
                                        <p:strVal val="visible"/>
                                      </p:to>
                                    </p:set>
                                    <p:animEffect transition="in" filter="wipe(left)">
                                      <p:cBhvr>
                                        <p:cTn id="26" dur="1000"/>
                                        <p:tgtEl>
                                          <p:spTgt spid="22">
                                            <p:graphicEl>
                                              <a:dgm id="{D0D2EB1A-A627-488B-8A3F-70F9253AF53C}"/>
                                            </p:graphicEl>
                                          </p:spTgt>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22">
                                            <p:graphicEl>
                                              <a:dgm id="{2C429E51-E295-4E8F-86B8-27865C64037F}"/>
                                            </p:graphicEl>
                                          </p:spTgt>
                                        </p:tgtEl>
                                        <p:attrNameLst>
                                          <p:attrName>style.visibility</p:attrName>
                                        </p:attrNameLst>
                                      </p:cBhvr>
                                      <p:to>
                                        <p:strVal val="visible"/>
                                      </p:to>
                                    </p:set>
                                    <p:anim calcmode="lin" valueType="num">
                                      <p:cBhvr>
                                        <p:cTn id="29" dur="1000" fill="hold"/>
                                        <p:tgtEl>
                                          <p:spTgt spid="22">
                                            <p:graphicEl>
                                              <a:dgm id="{2C429E51-E295-4E8F-86B8-27865C64037F}"/>
                                            </p:graphicEl>
                                          </p:spTgt>
                                        </p:tgtEl>
                                        <p:attrNameLst>
                                          <p:attrName>ppt_w</p:attrName>
                                        </p:attrNameLst>
                                      </p:cBhvr>
                                      <p:tavLst>
                                        <p:tav tm="0">
                                          <p:val>
                                            <p:fltVal val="0"/>
                                          </p:val>
                                        </p:tav>
                                        <p:tav tm="100000">
                                          <p:val>
                                            <p:strVal val="#ppt_w"/>
                                          </p:val>
                                        </p:tav>
                                      </p:tavLst>
                                    </p:anim>
                                    <p:anim calcmode="lin" valueType="num">
                                      <p:cBhvr>
                                        <p:cTn id="30" dur="1000" fill="hold"/>
                                        <p:tgtEl>
                                          <p:spTgt spid="22">
                                            <p:graphicEl>
                                              <a:dgm id="{2C429E51-E295-4E8F-86B8-27865C64037F}"/>
                                            </p:graphicEl>
                                          </p:spTgt>
                                        </p:tgtEl>
                                        <p:attrNameLst>
                                          <p:attrName>ppt_h</p:attrName>
                                        </p:attrNameLst>
                                      </p:cBhvr>
                                      <p:tavLst>
                                        <p:tav tm="0">
                                          <p:val>
                                            <p:fltVal val="0"/>
                                          </p:val>
                                        </p:tav>
                                        <p:tav tm="100000">
                                          <p:val>
                                            <p:strVal val="#ppt_h"/>
                                          </p:val>
                                        </p:tav>
                                      </p:tavLst>
                                    </p:anim>
                                    <p:anim calcmode="lin" valueType="num">
                                      <p:cBhvr>
                                        <p:cTn id="31" dur="1000" fill="hold"/>
                                        <p:tgtEl>
                                          <p:spTgt spid="22">
                                            <p:graphicEl>
                                              <a:dgm id="{2C429E51-E295-4E8F-86B8-27865C64037F}"/>
                                            </p:graphicEl>
                                          </p:spTgt>
                                        </p:tgtEl>
                                        <p:attrNameLst>
                                          <p:attrName>style.rotation</p:attrName>
                                        </p:attrNameLst>
                                      </p:cBhvr>
                                      <p:tavLst>
                                        <p:tav tm="0">
                                          <p:val>
                                            <p:fltVal val="360"/>
                                          </p:val>
                                        </p:tav>
                                        <p:tav tm="100000">
                                          <p:val>
                                            <p:fltVal val="0"/>
                                          </p:val>
                                        </p:tav>
                                      </p:tavLst>
                                    </p:anim>
                                    <p:animEffect transition="in" filter="fade">
                                      <p:cBhvr>
                                        <p:cTn id="32" dur="1000"/>
                                        <p:tgtEl>
                                          <p:spTgt spid="22">
                                            <p:graphicEl>
                                              <a:dgm id="{2C429E51-E295-4E8F-86B8-27865C64037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2">
                                            <p:graphicEl>
                                              <a:dgm id="{50CB1809-E48C-4C9D-AEAC-0D18A78F2A72}"/>
                                            </p:graphicEl>
                                          </p:spTgt>
                                        </p:tgtEl>
                                        <p:attrNameLst>
                                          <p:attrName>style.visibility</p:attrName>
                                        </p:attrNameLst>
                                      </p:cBhvr>
                                      <p:to>
                                        <p:strVal val="visible"/>
                                      </p:to>
                                    </p:set>
                                    <p:animEffect transition="in" filter="wipe(up)">
                                      <p:cBhvr>
                                        <p:cTn id="37" dur="1000"/>
                                        <p:tgtEl>
                                          <p:spTgt spid="22">
                                            <p:graphicEl>
                                              <a:dgm id="{50CB1809-E48C-4C9D-AEAC-0D18A78F2A72}"/>
                                            </p:graphicEl>
                                          </p:spTgt>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22">
                                            <p:graphicEl>
                                              <a:dgm id="{5A4A9E8C-9579-4878-A797-31FA6062849B}"/>
                                            </p:graphicEl>
                                          </p:spTgt>
                                        </p:tgtEl>
                                        <p:attrNameLst>
                                          <p:attrName>style.visibility</p:attrName>
                                        </p:attrNameLst>
                                      </p:cBhvr>
                                      <p:to>
                                        <p:strVal val="visible"/>
                                      </p:to>
                                    </p:set>
                                    <p:anim calcmode="lin" valueType="num">
                                      <p:cBhvr>
                                        <p:cTn id="40" dur="1000" fill="hold"/>
                                        <p:tgtEl>
                                          <p:spTgt spid="22">
                                            <p:graphicEl>
                                              <a:dgm id="{5A4A9E8C-9579-4878-A797-31FA6062849B}"/>
                                            </p:graphicEl>
                                          </p:spTgt>
                                        </p:tgtEl>
                                        <p:attrNameLst>
                                          <p:attrName>ppt_w</p:attrName>
                                        </p:attrNameLst>
                                      </p:cBhvr>
                                      <p:tavLst>
                                        <p:tav tm="0">
                                          <p:val>
                                            <p:fltVal val="0"/>
                                          </p:val>
                                        </p:tav>
                                        <p:tav tm="100000">
                                          <p:val>
                                            <p:strVal val="#ppt_w"/>
                                          </p:val>
                                        </p:tav>
                                      </p:tavLst>
                                    </p:anim>
                                    <p:anim calcmode="lin" valueType="num">
                                      <p:cBhvr>
                                        <p:cTn id="41" dur="1000" fill="hold"/>
                                        <p:tgtEl>
                                          <p:spTgt spid="22">
                                            <p:graphicEl>
                                              <a:dgm id="{5A4A9E8C-9579-4878-A797-31FA6062849B}"/>
                                            </p:graphicEl>
                                          </p:spTgt>
                                        </p:tgtEl>
                                        <p:attrNameLst>
                                          <p:attrName>ppt_h</p:attrName>
                                        </p:attrNameLst>
                                      </p:cBhvr>
                                      <p:tavLst>
                                        <p:tav tm="0">
                                          <p:val>
                                            <p:fltVal val="0"/>
                                          </p:val>
                                        </p:tav>
                                        <p:tav tm="100000">
                                          <p:val>
                                            <p:strVal val="#ppt_h"/>
                                          </p:val>
                                        </p:tav>
                                      </p:tavLst>
                                    </p:anim>
                                    <p:anim calcmode="lin" valueType="num">
                                      <p:cBhvr>
                                        <p:cTn id="42" dur="1000" fill="hold"/>
                                        <p:tgtEl>
                                          <p:spTgt spid="22">
                                            <p:graphicEl>
                                              <a:dgm id="{5A4A9E8C-9579-4878-A797-31FA6062849B}"/>
                                            </p:graphicEl>
                                          </p:spTgt>
                                        </p:tgtEl>
                                        <p:attrNameLst>
                                          <p:attrName>style.rotation</p:attrName>
                                        </p:attrNameLst>
                                      </p:cBhvr>
                                      <p:tavLst>
                                        <p:tav tm="0">
                                          <p:val>
                                            <p:fltVal val="360"/>
                                          </p:val>
                                        </p:tav>
                                        <p:tav tm="100000">
                                          <p:val>
                                            <p:fltVal val="0"/>
                                          </p:val>
                                        </p:tav>
                                      </p:tavLst>
                                    </p:anim>
                                    <p:animEffect transition="in" filter="fade">
                                      <p:cBhvr>
                                        <p:cTn id="43" dur="1000"/>
                                        <p:tgtEl>
                                          <p:spTgt spid="22">
                                            <p:graphicEl>
                                              <a:dgm id="{5A4A9E8C-9579-4878-A797-31FA6062849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2">
                                            <p:graphicEl>
                                              <a:dgm id="{02CE1C15-05AE-4874-883C-1CC898771AE5}"/>
                                            </p:graphicEl>
                                          </p:spTgt>
                                        </p:tgtEl>
                                        <p:attrNameLst>
                                          <p:attrName>style.visibility</p:attrName>
                                        </p:attrNameLst>
                                      </p:cBhvr>
                                      <p:to>
                                        <p:strVal val="visible"/>
                                      </p:to>
                                    </p:set>
                                    <p:animEffect transition="in" filter="wipe(right)">
                                      <p:cBhvr>
                                        <p:cTn id="48" dur="1000"/>
                                        <p:tgtEl>
                                          <p:spTgt spid="22">
                                            <p:graphicEl>
                                              <a:dgm id="{02CE1C15-05AE-4874-883C-1CC898771AE5}"/>
                                            </p:graphicEl>
                                          </p:spTgt>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22">
                                            <p:graphicEl>
                                              <a:dgm id="{316E4F21-1D56-4AE2-9647-E88AC64039EB}"/>
                                            </p:graphicEl>
                                          </p:spTgt>
                                        </p:tgtEl>
                                        <p:attrNameLst>
                                          <p:attrName>style.visibility</p:attrName>
                                        </p:attrNameLst>
                                      </p:cBhvr>
                                      <p:to>
                                        <p:strVal val="visible"/>
                                      </p:to>
                                    </p:set>
                                    <p:anim calcmode="lin" valueType="num">
                                      <p:cBhvr>
                                        <p:cTn id="51" dur="1000" fill="hold"/>
                                        <p:tgtEl>
                                          <p:spTgt spid="22">
                                            <p:graphicEl>
                                              <a:dgm id="{316E4F21-1D56-4AE2-9647-E88AC64039EB}"/>
                                            </p:graphicEl>
                                          </p:spTgt>
                                        </p:tgtEl>
                                        <p:attrNameLst>
                                          <p:attrName>ppt_w</p:attrName>
                                        </p:attrNameLst>
                                      </p:cBhvr>
                                      <p:tavLst>
                                        <p:tav tm="0">
                                          <p:val>
                                            <p:fltVal val="0"/>
                                          </p:val>
                                        </p:tav>
                                        <p:tav tm="100000">
                                          <p:val>
                                            <p:strVal val="#ppt_w"/>
                                          </p:val>
                                        </p:tav>
                                      </p:tavLst>
                                    </p:anim>
                                    <p:anim calcmode="lin" valueType="num">
                                      <p:cBhvr>
                                        <p:cTn id="52" dur="1000" fill="hold"/>
                                        <p:tgtEl>
                                          <p:spTgt spid="22">
                                            <p:graphicEl>
                                              <a:dgm id="{316E4F21-1D56-4AE2-9647-E88AC64039EB}"/>
                                            </p:graphicEl>
                                          </p:spTgt>
                                        </p:tgtEl>
                                        <p:attrNameLst>
                                          <p:attrName>ppt_h</p:attrName>
                                        </p:attrNameLst>
                                      </p:cBhvr>
                                      <p:tavLst>
                                        <p:tav tm="0">
                                          <p:val>
                                            <p:fltVal val="0"/>
                                          </p:val>
                                        </p:tav>
                                        <p:tav tm="100000">
                                          <p:val>
                                            <p:strVal val="#ppt_h"/>
                                          </p:val>
                                        </p:tav>
                                      </p:tavLst>
                                    </p:anim>
                                    <p:anim calcmode="lin" valueType="num">
                                      <p:cBhvr>
                                        <p:cTn id="53" dur="1000" fill="hold"/>
                                        <p:tgtEl>
                                          <p:spTgt spid="22">
                                            <p:graphicEl>
                                              <a:dgm id="{316E4F21-1D56-4AE2-9647-E88AC64039EB}"/>
                                            </p:graphicEl>
                                          </p:spTgt>
                                        </p:tgtEl>
                                        <p:attrNameLst>
                                          <p:attrName>style.rotation</p:attrName>
                                        </p:attrNameLst>
                                      </p:cBhvr>
                                      <p:tavLst>
                                        <p:tav tm="0">
                                          <p:val>
                                            <p:fltVal val="360"/>
                                          </p:val>
                                        </p:tav>
                                        <p:tav tm="100000">
                                          <p:val>
                                            <p:fltVal val="0"/>
                                          </p:val>
                                        </p:tav>
                                      </p:tavLst>
                                    </p:anim>
                                    <p:animEffect transition="in" filter="fade">
                                      <p:cBhvr>
                                        <p:cTn id="54" dur="1000"/>
                                        <p:tgtEl>
                                          <p:spTgt spid="22">
                                            <p:graphicEl>
                                              <a:dgm id="{316E4F21-1D56-4AE2-9647-E88AC64039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3536"/>
            <a:ext cx="8229600" cy="1143000"/>
          </a:xfrm>
        </p:spPr>
        <p:txBody>
          <a:bodyPr/>
          <a:lstStyle/>
          <a:p>
            <a:r>
              <a:rPr lang="en-US" dirty="0" smtClean="0"/>
              <a:t>Orchestra Sections</a:t>
            </a:r>
            <a:endParaRPr lang="en-US" dirty="0"/>
          </a:p>
        </p:txBody>
      </p:sp>
      <p:pic>
        <p:nvPicPr>
          <p:cNvPr id="23" name="Picture 22" descr="Symphony2copy.jpg"/>
          <p:cNvPicPr>
            <a:picLocks noChangeAspect="1"/>
          </p:cNvPicPr>
          <p:nvPr/>
        </p:nvPicPr>
        <p:blipFill>
          <a:blip r:embed="rId3" cstate="print"/>
          <a:stretch>
            <a:fillRect/>
          </a:stretch>
        </p:blipFill>
        <p:spPr>
          <a:xfrm>
            <a:off x="533400" y="152400"/>
            <a:ext cx="1600200" cy="1617089"/>
          </a:xfrm>
          <a:prstGeom prst="ellipse">
            <a:avLst/>
          </a:prstGeom>
          <a:ln w="285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 name="Pie 37"/>
          <p:cNvSpPr/>
          <p:nvPr/>
        </p:nvSpPr>
        <p:spPr>
          <a:xfrm>
            <a:off x="330200" y="1600200"/>
            <a:ext cx="5232400" cy="5029200"/>
          </a:xfrm>
          <a:prstGeom prst="pie">
            <a:avLst>
              <a:gd name="adj1" fmla="val 5400000"/>
              <a:gd name="adj2" fmla="val 16200000"/>
            </a:avLst>
          </a:prstGeom>
          <a:solidFill>
            <a:schemeClr val="accent1">
              <a:hueOff val="0"/>
              <a:satOff val="0"/>
              <a:lumOff val="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Pie 38"/>
          <p:cNvSpPr/>
          <p:nvPr/>
        </p:nvSpPr>
        <p:spPr>
          <a:xfrm>
            <a:off x="762000" y="2057400"/>
            <a:ext cx="4343400" cy="4114800"/>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Pie 39"/>
          <p:cNvSpPr/>
          <p:nvPr/>
        </p:nvSpPr>
        <p:spPr>
          <a:xfrm>
            <a:off x="1219200" y="2514600"/>
            <a:ext cx="3886200" cy="3200400"/>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Pie 40"/>
          <p:cNvSpPr/>
          <p:nvPr/>
        </p:nvSpPr>
        <p:spPr>
          <a:xfrm>
            <a:off x="1600200" y="2971800"/>
            <a:ext cx="2971800" cy="2286000"/>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Pie 41"/>
          <p:cNvSpPr/>
          <p:nvPr/>
        </p:nvSpPr>
        <p:spPr>
          <a:xfrm>
            <a:off x="1981200" y="3352800"/>
            <a:ext cx="2667000" cy="1524000"/>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Pie 42"/>
          <p:cNvSpPr/>
          <p:nvPr/>
        </p:nvSpPr>
        <p:spPr>
          <a:xfrm>
            <a:off x="2438400" y="3886200"/>
            <a:ext cx="1143000" cy="457200"/>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aphicFrame>
        <p:nvGraphicFramePr>
          <p:cNvPr id="63" name="Table 62"/>
          <p:cNvGraphicFramePr>
            <a:graphicFrameLocks noGrp="1"/>
          </p:cNvGraphicFramePr>
          <p:nvPr/>
        </p:nvGraphicFramePr>
        <p:xfrm>
          <a:off x="2819400" y="1600200"/>
          <a:ext cx="6019800" cy="5029200"/>
        </p:xfrm>
        <a:graphic>
          <a:graphicData uri="http://schemas.openxmlformats.org/drawingml/2006/table">
            <a:tbl>
              <a:tblPr firstRow="1" bandRow="1">
                <a:tableStyleId>{69CF1AB2-1976-4502-BF36-3FF5EA218861}</a:tableStyleId>
              </a:tblPr>
              <a:tblGrid>
                <a:gridCol w="2209800"/>
                <a:gridCol w="1828800"/>
                <a:gridCol w="1981200"/>
              </a:tblGrid>
              <a:tr h="457200">
                <a:tc>
                  <a:txBody>
                    <a:bodyPr/>
                    <a:lstStyle/>
                    <a:p>
                      <a:pPr algn="ctr"/>
                      <a:r>
                        <a:rPr lang="en-US" sz="2000" b="0" dirty="0" smtClean="0"/>
                        <a:t>Social Work</a:t>
                      </a:r>
                      <a:endParaRPr lang="en-US" sz="2000" b="0" dirty="0"/>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b="0" dirty="0" smtClean="0"/>
                        <a:t>Linkage to Care</a:t>
                      </a:r>
                    </a:p>
                    <a:p>
                      <a:pPr>
                        <a:buFont typeface="Arial" pitchFamily="34" charset="0"/>
                        <a:buChar char="•"/>
                      </a:pPr>
                      <a:r>
                        <a:rPr lang="en-US" sz="1050" b="0" dirty="0" smtClean="0"/>
                        <a:t>Medication</a:t>
                      </a:r>
                      <a:r>
                        <a:rPr lang="en-US" sz="1050" b="0" baseline="0" dirty="0" smtClean="0"/>
                        <a:t> Acquisition</a:t>
                      </a:r>
                      <a:endParaRPr lang="en-US" sz="1050" b="0" dirty="0" smtClean="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b="0" dirty="0" smtClean="0"/>
                        <a:t>Case Management</a:t>
                      </a:r>
                    </a:p>
                    <a:p>
                      <a:pPr>
                        <a:buFont typeface="Arial" pitchFamily="34" charset="0"/>
                        <a:buChar char="•"/>
                      </a:pPr>
                      <a:r>
                        <a:rPr lang="en-US" sz="1050" b="0" dirty="0" smtClean="0"/>
                        <a:t>Adherence</a:t>
                      </a:r>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457200">
                <a:tc>
                  <a:txBody>
                    <a:bodyPr/>
                    <a:lstStyle/>
                    <a:p>
                      <a:pPr algn="ctr"/>
                      <a:r>
                        <a:rPr lang="en-US" sz="2000" dirty="0" smtClean="0"/>
                        <a:t>Nursing</a:t>
                      </a:r>
                      <a:endParaRPr lang="en-US" sz="2000" dirty="0"/>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Manage Clinic Flow</a:t>
                      </a:r>
                    </a:p>
                    <a:p>
                      <a:pPr>
                        <a:buFont typeface="Arial" pitchFamily="34" charset="0"/>
                        <a:buChar char="•"/>
                      </a:pPr>
                      <a:r>
                        <a:rPr lang="en-US" sz="1050" dirty="0" smtClean="0"/>
                        <a:t>Triage</a:t>
                      </a:r>
                      <a:endParaRPr lang="en-US" sz="105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Symptom</a:t>
                      </a:r>
                      <a:r>
                        <a:rPr lang="en-US" sz="1050" baseline="0" dirty="0" smtClean="0"/>
                        <a:t> Analysis</a:t>
                      </a:r>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457200">
                <a:tc>
                  <a:txBody>
                    <a:bodyPr/>
                    <a:lstStyle/>
                    <a:p>
                      <a:pPr algn="ctr"/>
                      <a:r>
                        <a:rPr lang="en-US" sz="2000" dirty="0" smtClean="0"/>
                        <a:t>Front</a:t>
                      </a:r>
                      <a:r>
                        <a:rPr lang="en-US" sz="2000" baseline="0" dirty="0" smtClean="0"/>
                        <a:t> Office</a:t>
                      </a:r>
                      <a:endParaRPr lang="en-US" sz="2000" dirty="0"/>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Registration</a:t>
                      </a:r>
                    </a:p>
                    <a:p>
                      <a:pPr>
                        <a:buFont typeface="Arial" pitchFamily="34" charset="0"/>
                        <a:buChar char="•"/>
                      </a:pPr>
                      <a:r>
                        <a:rPr lang="en-US" sz="1050" dirty="0" smtClean="0"/>
                        <a:t>Phone Triage</a:t>
                      </a:r>
                      <a:endParaRPr lang="en-US" sz="105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Scheduling</a:t>
                      </a:r>
                    </a:p>
                    <a:p>
                      <a:pPr>
                        <a:buFont typeface="Arial" pitchFamily="34" charset="0"/>
                        <a:buChar char="•"/>
                      </a:pPr>
                      <a:r>
                        <a:rPr lang="en-US" sz="1050" dirty="0" smtClean="0"/>
                        <a:t>Courier</a:t>
                      </a:r>
                      <a:endParaRPr lang="en-US" sz="1050" dirty="0"/>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457200">
                <a:tc>
                  <a:txBody>
                    <a:bodyPr/>
                    <a:lstStyle/>
                    <a:p>
                      <a:pPr algn="ctr"/>
                      <a:r>
                        <a:rPr lang="en-US" sz="2000" dirty="0" smtClean="0"/>
                        <a:t>Providers</a:t>
                      </a:r>
                      <a:endParaRPr lang="en-US" sz="2000" dirty="0"/>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Infectious</a:t>
                      </a:r>
                      <a:r>
                        <a:rPr lang="en-US" sz="1050" baseline="0" dirty="0" smtClean="0"/>
                        <a:t> Disease</a:t>
                      </a:r>
                    </a:p>
                    <a:p>
                      <a:pPr>
                        <a:buFont typeface="Arial" pitchFamily="34" charset="0"/>
                        <a:buChar char="•"/>
                      </a:pPr>
                      <a:r>
                        <a:rPr lang="en-US" sz="1050" baseline="0" dirty="0" smtClean="0"/>
                        <a:t>Specialists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800" dirty="0" smtClean="0"/>
                        <a:t>Endocrinology,</a:t>
                      </a:r>
                      <a:r>
                        <a:rPr lang="en-US" sz="800" baseline="0" dirty="0" smtClean="0"/>
                        <a:t> Palliative, Psychiatry, Dermatology, Neurology, Nephrology</a:t>
                      </a:r>
                      <a:endParaRPr lang="en-US" sz="700" dirty="0"/>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Mental Health</a:t>
                      </a:r>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Counseling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t>Case Management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Substance</a:t>
                      </a:r>
                      <a:r>
                        <a:rPr lang="en-US" sz="1050" baseline="0" dirty="0" smtClean="0"/>
                        <a:t> Abuse Treatment</a:t>
                      </a:r>
                      <a:endParaRPr lang="en-US" sz="1050" dirty="0"/>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Oral Health Care</a:t>
                      </a:r>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l">
                        <a:buFont typeface="Arial" pitchFamily="34" charset="0"/>
                        <a:buChar char="•"/>
                      </a:pPr>
                      <a:r>
                        <a:rPr lang="en-US" sz="1050" b="0" dirty="0" smtClean="0">
                          <a:solidFill>
                            <a:schemeClr val="bg1"/>
                          </a:solidFill>
                          <a:latin typeface="+mn-lt"/>
                        </a:rPr>
                        <a:t>Restorative</a:t>
                      </a:r>
                    </a:p>
                    <a:p>
                      <a:pPr algn="l">
                        <a:buFont typeface="Arial" pitchFamily="34" charset="0"/>
                        <a:buChar char="•"/>
                      </a:pPr>
                      <a:r>
                        <a:rPr lang="en-US" sz="1050" b="0" dirty="0" smtClean="0">
                          <a:solidFill>
                            <a:schemeClr val="bg1"/>
                          </a:solidFill>
                          <a:latin typeface="+mn-lt"/>
                        </a:rPr>
                        <a:t>Preventative</a:t>
                      </a:r>
                      <a:endParaRPr lang="en-US" sz="1050" b="0" dirty="0">
                        <a:solidFill>
                          <a:schemeClr val="bg1"/>
                        </a:solidFill>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l">
                        <a:buFont typeface="Arial" pitchFamily="34" charset="0"/>
                        <a:buChar char="•"/>
                      </a:pPr>
                      <a:r>
                        <a:rPr lang="en-US" sz="1050" b="0" dirty="0" smtClean="0">
                          <a:solidFill>
                            <a:schemeClr val="bg1"/>
                          </a:solidFill>
                          <a:latin typeface="+mn-lt"/>
                        </a:rPr>
                        <a:t>Complex </a:t>
                      </a:r>
                      <a:r>
                        <a:rPr lang="en-US" sz="1050" b="0" dirty="0" err="1" smtClean="0">
                          <a:solidFill>
                            <a:schemeClr val="bg1"/>
                          </a:solidFill>
                          <a:latin typeface="+mn-lt"/>
                        </a:rPr>
                        <a:t>Endodontics</a:t>
                      </a:r>
                      <a:endParaRPr lang="en-US" sz="1050" b="0" dirty="0">
                        <a:solidFill>
                          <a:schemeClr val="bg1"/>
                        </a:solidFill>
                        <a:latin typeface="+mn-lt"/>
                      </a:endParaRPr>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457200">
                <a:tc>
                  <a:txBody>
                    <a:bodyPr/>
                    <a:lstStyle/>
                    <a:p>
                      <a:pPr algn="ctr"/>
                      <a:r>
                        <a:rPr kumimoji="0" lang="en-US" sz="2000" b="0" i="0" u="none" strike="noStrike" kern="1200" cap="none" spc="0" normalizeH="0" baseline="0" noProof="0" dirty="0" smtClean="0">
                          <a:ln>
                            <a:noFill/>
                          </a:ln>
                          <a:solidFill>
                            <a:prstClr val="black"/>
                          </a:solidFill>
                          <a:effectLst/>
                          <a:uLnTx/>
                          <a:uFillTx/>
                          <a:latin typeface="+mn-lt"/>
                          <a:ea typeface="+mn-ea"/>
                          <a:cs typeface="+mn-cs"/>
                        </a:rPr>
                        <a:t>Education</a:t>
                      </a:r>
                      <a:endParaRPr lang="en-US" sz="2000" dirty="0"/>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Prevention</a:t>
                      </a:r>
                    </a:p>
                    <a:p>
                      <a:pPr>
                        <a:buFont typeface="Arial" pitchFamily="34" charset="0"/>
                        <a:buChar char="•"/>
                      </a:pPr>
                      <a:r>
                        <a:rPr lang="en-US" sz="1050" dirty="0" smtClean="0"/>
                        <a:t>Outreach</a:t>
                      </a:r>
                      <a:endParaRPr lang="en-US" sz="105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Testing</a:t>
                      </a:r>
                    </a:p>
                    <a:p>
                      <a:pPr>
                        <a:buFont typeface="Arial" pitchFamily="34" charset="0"/>
                        <a:buChar char="•"/>
                      </a:pPr>
                      <a:r>
                        <a:rPr lang="en-US" sz="1000" dirty="0" smtClean="0"/>
                        <a:t>Training</a:t>
                      </a:r>
                      <a:r>
                        <a:rPr lang="en-US" sz="1000" baseline="0" dirty="0" smtClean="0"/>
                        <a:t> for Staff and Patients</a:t>
                      </a:r>
                      <a:endParaRPr lang="en-US" sz="1000" dirty="0"/>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Research</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ACTG Clinical Trials</a:t>
                      </a:r>
                    </a:p>
                    <a:p>
                      <a:pPr>
                        <a:buFont typeface="Arial" pitchFamily="34" charset="0"/>
                        <a:buChar char="•"/>
                      </a:pPr>
                      <a:r>
                        <a:rPr lang="en-US" sz="1050" dirty="0" smtClean="0"/>
                        <a:t>Behavioral Science Trials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l">
                        <a:buFont typeface="Arial" pitchFamily="34" charset="0"/>
                        <a:buChar char="•"/>
                      </a:pPr>
                      <a:r>
                        <a:rPr lang="en-US" sz="1050" dirty="0" smtClean="0"/>
                        <a:t>Pharmaceutical Trials</a:t>
                      </a:r>
                      <a:endParaRPr lang="en-US" sz="1050" dirty="0"/>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457200">
                <a:tc>
                  <a:txBody>
                    <a:bodyPr/>
                    <a:lstStyle/>
                    <a:p>
                      <a:pPr algn="ctr"/>
                      <a:r>
                        <a:rPr lang="en-US" sz="1800" dirty="0" smtClean="0"/>
                        <a:t>IT</a:t>
                      </a:r>
                      <a:r>
                        <a:rPr lang="en-US" sz="1800" baseline="0" dirty="0" smtClean="0"/>
                        <a:t> </a:t>
                      </a:r>
                      <a:r>
                        <a:rPr lang="en-US" sz="900" baseline="0" dirty="0" smtClean="0"/>
                        <a:t>(Technology)</a:t>
                      </a:r>
                      <a:endParaRPr lang="en-US" sz="900" dirty="0"/>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Desktop Support</a:t>
                      </a:r>
                    </a:p>
                    <a:p>
                      <a:pPr>
                        <a:buFont typeface="Arial" pitchFamily="34" charset="0"/>
                        <a:buChar char="•"/>
                      </a:pPr>
                      <a:r>
                        <a:rPr lang="en-US" sz="1050" dirty="0" smtClean="0"/>
                        <a:t>Network</a:t>
                      </a:r>
                      <a:r>
                        <a:rPr lang="en-US" sz="1050" baseline="0" dirty="0" smtClean="0"/>
                        <a:t> Support</a:t>
                      </a:r>
                      <a:endParaRPr lang="en-US" sz="105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buFont typeface="Arial" pitchFamily="34" charset="0"/>
                        <a:buChar char="•"/>
                      </a:pPr>
                      <a:r>
                        <a:rPr lang="en-US" sz="1050" dirty="0" smtClean="0"/>
                        <a:t>Clinical Informatics</a:t>
                      </a:r>
                      <a:endParaRPr lang="en-US" sz="1050" dirty="0"/>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457200">
                <a:tc>
                  <a:txBody>
                    <a:bodyPr/>
                    <a:lstStyle/>
                    <a:p>
                      <a:pPr algn="ctr"/>
                      <a:r>
                        <a:rPr lang="en-US" sz="2000" dirty="0" smtClean="0"/>
                        <a:t>Medical Records</a:t>
                      </a:r>
                      <a:endParaRPr lang="en-US" sz="2000" dirty="0"/>
                    </a:p>
                  </a:txBody>
                  <a:tcP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gridSpan="2">
                  <a:txBody>
                    <a:bodyPr/>
                    <a:lstStyle/>
                    <a:p>
                      <a:pPr>
                        <a:buFont typeface="Arial" pitchFamily="34" charset="0"/>
                        <a:buChar char="•"/>
                      </a:pPr>
                      <a:r>
                        <a:rPr lang="en-US" sz="1050" dirty="0" smtClean="0"/>
                        <a:t>Release of Protected Information</a:t>
                      </a:r>
                      <a:endParaRPr lang="en-US" sz="1050" dirty="0"/>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c hMerge="1">
                  <a:txBody>
                    <a:bodyPr/>
                    <a:lstStyle/>
                    <a:p>
                      <a:endParaRPr lang="en-US" sz="1050" dirty="0"/>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solidFill>
                  </a:tcPr>
                </a:tc>
              </a:tr>
              <a:tr h="457200">
                <a:tc gridSpan="3">
                  <a:txBody>
                    <a:bodyPr/>
                    <a:lstStyle/>
                    <a:p>
                      <a:pPr algn="ctr"/>
                      <a:r>
                        <a:rPr lang="en-US" sz="2400" b="1" dirty="0" smtClean="0">
                          <a:solidFill>
                            <a:schemeClr val="tx1"/>
                          </a:solidFill>
                        </a:rPr>
                        <a:t>Cross Functionality</a:t>
                      </a:r>
                      <a:endParaRPr lang="en-US" sz="2400" b="1" dirty="0">
                        <a:solidFill>
                          <a:schemeClr val="tx1"/>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1"/>
                    </a:solidFill>
                  </a:tcPr>
                </a:tc>
                <a:tc hMerge="1">
                  <a:txBody>
                    <a:bodyPr/>
                    <a:lstStyle/>
                    <a:p>
                      <a:pPr algn="ctr"/>
                      <a:endParaRPr lang="en-US" sz="2400" b="1" dirty="0">
                        <a:solidFill>
                          <a:schemeClr val="tx1"/>
                        </a:solidFill>
                      </a:endParaRPr>
                    </a:p>
                  </a:txBody>
                  <a:tcPr>
                    <a:lnL w="3810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1"/>
                    </a:solidFill>
                  </a:tcPr>
                </a:tc>
                <a:tc hMerge="1">
                  <a:txBody>
                    <a:bodyPr/>
                    <a:lstStyle/>
                    <a:p>
                      <a:pPr algn="ctr"/>
                      <a:endParaRPr lang="en-US" sz="2400" b="1" dirty="0">
                        <a:solidFill>
                          <a:schemeClr val="tx1"/>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1"/>
                    </a:solidFill>
                  </a:tcPr>
                </a:tc>
              </a:tr>
            </a:tbl>
          </a:graphicData>
        </a:graphic>
      </p:graphicFrame>
      <p:sp>
        <p:nvSpPr>
          <p:cNvPr id="11" name="Rectangle 10"/>
          <p:cNvSpPr/>
          <p:nvPr/>
        </p:nvSpPr>
        <p:spPr>
          <a:xfrm>
            <a:off x="2819400" y="6248400"/>
            <a:ext cx="6019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p:nvSpPr>
        <p:spPr>
          <a:xfrm>
            <a:off x="2819400" y="57150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p:nvSpPr>
        <p:spPr>
          <a:xfrm>
            <a:off x="2819400" y="52578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Rectangle 14"/>
          <p:cNvSpPr/>
          <p:nvPr/>
        </p:nvSpPr>
        <p:spPr>
          <a:xfrm>
            <a:off x="2819400" y="48006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Rectangle 15"/>
          <p:cNvSpPr/>
          <p:nvPr/>
        </p:nvSpPr>
        <p:spPr>
          <a:xfrm>
            <a:off x="2819400" y="43434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2819400" y="38862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Rectangle 17"/>
          <p:cNvSpPr/>
          <p:nvPr/>
        </p:nvSpPr>
        <p:spPr>
          <a:xfrm>
            <a:off x="2819400" y="34290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 name="Rectangle 18"/>
          <p:cNvSpPr/>
          <p:nvPr/>
        </p:nvSpPr>
        <p:spPr>
          <a:xfrm>
            <a:off x="2819400" y="29718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Rectangle 19"/>
          <p:cNvSpPr/>
          <p:nvPr/>
        </p:nvSpPr>
        <p:spPr>
          <a:xfrm>
            <a:off x="2819400" y="25146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1" name="Rectangle 20"/>
          <p:cNvSpPr/>
          <p:nvPr/>
        </p:nvSpPr>
        <p:spPr>
          <a:xfrm>
            <a:off x="2819400" y="20574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2819400" y="1600200"/>
            <a:ext cx="60198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5234475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1000"/>
                                        <p:tgtEl>
                                          <p:spTgt spid="39"/>
                                        </p:tgtEl>
                                      </p:cBhvr>
                                    </p:animEffect>
                                  </p:childTnLst>
                                </p:cTn>
                              </p:par>
                              <p:par>
                                <p:cTn id="8" presetID="22" presetClass="entr" presetSubtype="1" fill="hold" nodeType="withEffect">
                                  <p:stCondLst>
                                    <p:cond delay="30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1000"/>
                                        <p:tgtEl>
                                          <p:spTgt spid="40"/>
                                        </p:tgtEl>
                                      </p:cBhvr>
                                    </p:animEffect>
                                  </p:childTnLst>
                                </p:cTn>
                              </p:par>
                              <p:par>
                                <p:cTn id="11" presetID="22" presetClass="entr" presetSubtype="1" fill="hold" nodeType="withEffect">
                                  <p:stCondLst>
                                    <p:cond delay="500"/>
                                  </p:stCondLst>
                                  <p:childTnLst>
                                    <p:set>
                                      <p:cBhvr>
                                        <p:cTn id="12" dur="1" fill="hold">
                                          <p:stCondLst>
                                            <p:cond delay="0"/>
                                          </p:stCondLst>
                                        </p:cTn>
                                        <p:tgtEl>
                                          <p:spTgt spid="41"/>
                                        </p:tgtEl>
                                        <p:attrNameLst>
                                          <p:attrName>style.visibility</p:attrName>
                                        </p:attrNameLst>
                                      </p:cBhvr>
                                      <p:to>
                                        <p:strVal val="visible"/>
                                      </p:to>
                                    </p:set>
                                    <p:animEffect transition="in" filter="wipe(up)">
                                      <p:cBhvr>
                                        <p:cTn id="13" dur="1000"/>
                                        <p:tgtEl>
                                          <p:spTgt spid="41"/>
                                        </p:tgtEl>
                                      </p:cBhvr>
                                    </p:animEffect>
                                  </p:childTnLst>
                                </p:cTn>
                              </p:par>
                              <p:par>
                                <p:cTn id="14" presetID="22" presetClass="entr" presetSubtype="1" fill="hold" nodeType="withEffect">
                                  <p:stCondLst>
                                    <p:cond delay="60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1100"/>
                                        <p:tgtEl>
                                          <p:spTgt spid="42"/>
                                        </p:tgtEl>
                                      </p:cBhvr>
                                    </p:animEffect>
                                  </p:childTnLst>
                                </p:cTn>
                              </p:par>
                              <p:par>
                                <p:cTn id="17" presetID="22" presetClass="entr" presetSubtype="1" fill="hold" nodeType="withEffect">
                                  <p:stCondLst>
                                    <p:cond delay="30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12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0" nodeType="clickEffect">
                                  <p:stCondLst>
                                    <p:cond delay="0"/>
                                  </p:stCondLst>
                                  <p:childTnLst>
                                    <p:animEffect transition="out" filter="blinds(horizontal)">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0" nodeType="clickEffect">
                                  <p:stCondLst>
                                    <p:cond delay="0"/>
                                  </p:stCondLst>
                                  <p:childTnLst>
                                    <p:animEffect transition="out" filter="blinds(horizontal)">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0" nodeType="clickEffect">
                                  <p:stCondLst>
                                    <p:cond delay="0"/>
                                  </p:stCondLst>
                                  <p:childTnLst>
                                    <p:animEffect transition="out" filter="blinds(horizontal)">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0" nodeType="clickEffect">
                                  <p:stCondLst>
                                    <p:cond delay="0"/>
                                  </p:stCondLst>
                                  <p:childTnLst>
                                    <p:animEffect transition="out" filter="blinds(horizontal)">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0" nodeType="clickEffect">
                                  <p:stCondLst>
                                    <p:cond delay="0"/>
                                  </p:stCondLst>
                                  <p:childTnLst>
                                    <p:animEffect transition="out" filter="blinds(horizontal)">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0" nodeType="clickEffect">
                                  <p:stCondLst>
                                    <p:cond delay="0"/>
                                  </p:stCondLst>
                                  <p:childTnLst>
                                    <p:animEffect transition="out" filter="blinds(horizontal)">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0" nodeType="clickEffect">
                                  <p:stCondLst>
                                    <p:cond delay="0"/>
                                  </p:stCondLst>
                                  <p:childTnLst>
                                    <p:animEffect transition="out" filter="blinds(horizontal)">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0" nodeType="clickEffect">
                                  <p:stCondLst>
                                    <p:cond delay="0"/>
                                  </p:stCondLst>
                                  <p:childTnLst>
                                    <p:animEffect transition="out" filter="blinds(horizont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0" nodeType="clickEffect">
                                  <p:stCondLst>
                                    <p:cond delay="0"/>
                                  </p:stCondLst>
                                  <p:childTnLst>
                                    <p:animEffect transition="out" filter="blinds(horizontal)">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0" nodeType="clickEffect">
                                  <p:stCondLst>
                                    <p:cond delay="0"/>
                                  </p:stCondLst>
                                  <p:childTnLst>
                                    <p:animEffect transition="out" filter="blinds(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53536"/>
            <a:ext cx="6019800" cy="1143000"/>
          </a:xfrm>
        </p:spPr>
        <p:txBody>
          <a:bodyPr>
            <a:noAutofit/>
          </a:bodyPr>
          <a:lstStyle/>
          <a:p>
            <a:r>
              <a:rPr lang="en-US" sz="3600" dirty="0" smtClean="0"/>
              <a:t> Orchestrating a Culture of Teamwork</a:t>
            </a:r>
            <a:endParaRPr lang="en-US" sz="3600" dirty="0"/>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Symphony2copy.jpg"/>
          <p:cNvPicPr>
            <a:picLocks noChangeAspect="1"/>
          </p:cNvPicPr>
          <p:nvPr/>
        </p:nvPicPr>
        <p:blipFill>
          <a:blip r:embed="rId7" cstate="print"/>
          <a:stretch>
            <a:fillRect/>
          </a:stretch>
        </p:blipFill>
        <p:spPr>
          <a:xfrm>
            <a:off x="609600" y="304800"/>
            <a:ext cx="1600200" cy="1617089"/>
          </a:xfrm>
          <a:prstGeom prst="rect">
            <a:avLst/>
          </a:prstGeom>
          <a:ln w="19050">
            <a:solidFill>
              <a:schemeClr val="tx1"/>
            </a:solidFill>
          </a:ln>
        </p:spPr>
      </p:pic>
    </p:spTree>
    <p:extLst>
      <p:ext uri="{BB962C8B-B14F-4D97-AF65-F5344CB8AC3E}">
        <p14:creationId xmlns:p14="http://schemas.microsoft.com/office/powerpoint/2010/main" val="60283856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graphicEl>
                                              <a:dgm id="{D2221486-8E7C-48FB-9491-C062A3806292}"/>
                                            </p:graphicEl>
                                          </p:spTgt>
                                        </p:tgtEl>
                                        <p:attrNameLst>
                                          <p:attrName>style.visibility</p:attrName>
                                        </p:attrNameLst>
                                      </p:cBhvr>
                                      <p:to>
                                        <p:strVal val="visible"/>
                                      </p:to>
                                    </p:set>
                                    <p:animEffect transition="in" filter="slide(fromBottom)">
                                      <p:cBhvr>
                                        <p:cTn id="7" dur="500"/>
                                        <p:tgtEl>
                                          <p:spTgt spid="4">
                                            <p:graphicEl>
                                              <a:dgm id="{D2221486-8E7C-48FB-9491-C062A380629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graphicEl>
                                              <a:dgm id="{46371D22-D2D5-4268-BE66-02E40AE26C97}"/>
                                            </p:graphicEl>
                                          </p:spTgt>
                                        </p:tgtEl>
                                        <p:attrNameLst>
                                          <p:attrName>style.visibility</p:attrName>
                                        </p:attrNameLst>
                                      </p:cBhvr>
                                      <p:to>
                                        <p:strVal val="visible"/>
                                      </p:to>
                                    </p:set>
                                    <p:animEffect transition="in" filter="slide(fromBottom)">
                                      <p:cBhvr>
                                        <p:cTn id="12" dur="500"/>
                                        <p:tgtEl>
                                          <p:spTgt spid="4">
                                            <p:graphicEl>
                                              <a:dgm id="{46371D22-D2D5-4268-BE66-02E40AE26C9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graphicEl>
                                              <a:dgm id="{528FA689-5DDD-4135-8903-AB79BDBA369E}"/>
                                            </p:graphicEl>
                                          </p:spTgt>
                                        </p:tgtEl>
                                        <p:attrNameLst>
                                          <p:attrName>style.visibility</p:attrName>
                                        </p:attrNameLst>
                                      </p:cBhvr>
                                      <p:to>
                                        <p:strVal val="visible"/>
                                      </p:to>
                                    </p:set>
                                    <p:animEffect transition="in" filter="slide(fromBottom)">
                                      <p:cBhvr>
                                        <p:cTn id="17" dur="500"/>
                                        <p:tgtEl>
                                          <p:spTgt spid="4">
                                            <p:graphicEl>
                                              <a:dgm id="{528FA689-5DDD-4135-8903-AB79BDBA369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graphicEl>
                                              <a:dgm id="{709666FF-6493-4733-9551-9EFBEC7227D1}"/>
                                            </p:graphicEl>
                                          </p:spTgt>
                                        </p:tgtEl>
                                        <p:attrNameLst>
                                          <p:attrName>style.visibility</p:attrName>
                                        </p:attrNameLst>
                                      </p:cBhvr>
                                      <p:to>
                                        <p:strVal val="visible"/>
                                      </p:to>
                                    </p:set>
                                    <p:animEffect transition="in" filter="slide(fromTop)">
                                      <p:cBhvr>
                                        <p:cTn id="22" dur="500"/>
                                        <p:tgtEl>
                                          <p:spTgt spid="4">
                                            <p:graphicEl>
                                              <a:dgm id="{709666FF-6493-4733-9551-9EFBEC7227D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
                                            <p:graphicEl>
                                              <a:dgm id="{FCCC4AB2-9CF3-436F-B017-1713613F142D}"/>
                                            </p:graphicEl>
                                          </p:spTgt>
                                        </p:tgtEl>
                                        <p:attrNameLst>
                                          <p:attrName>style.visibility</p:attrName>
                                        </p:attrNameLst>
                                      </p:cBhvr>
                                      <p:to>
                                        <p:strVal val="visible"/>
                                      </p:to>
                                    </p:set>
                                    <p:animEffect transition="in" filter="slide(fromTop)">
                                      <p:cBhvr>
                                        <p:cTn id="27" dur="500"/>
                                        <p:tgtEl>
                                          <p:spTgt spid="4">
                                            <p:graphicEl>
                                              <a:dgm id="{FCCC4AB2-9CF3-436F-B017-1713613F142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
                                            <p:graphicEl>
                                              <a:dgm id="{E11B7096-6AD7-4B42-9B17-E2F0B5122801}"/>
                                            </p:graphicEl>
                                          </p:spTgt>
                                        </p:tgtEl>
                                        <p:attrNameLst>
                                          <p:attrName>style.visibility</p:attrName>
                                        </p:attrNameLst>
                                      </p:cBhvr>
                                      <p:to>
                                        <p:strVal val="visible"/>
                                      </p:to>
                                    </p:set>
                                    <p:animEffect transition="in" filter="slide(fromTop)">
                                      <p:cBhvr>
                                        <p:cTn id="32" dur="500"/>
                                        <p:tgtEl>
                                          <p:spTgt spid="4">
                                            <p:graphicEl>
                                              <a:dgm id="{E11B7096-6AD7-4B42-9B17-E2F0B51228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Structure</a:t>
            </a:r>
            <a:endParaRPr lang="en-US" dirty="0"/>
          </a:p>
        </p:txBody>
      </p:sp>
      <p:sp>
        <p:nvSpPr>
          <p:cNvPr id="3" name="Content Placeholder 2"/>
          <p:cNvSpPr>
            <a:spLocks noGrp="1"/>
          </p:cNvSpPr>
          <p:nvPr>
            <p:ph idx="1"/>
          </p:nvPr>
        </p:nvSpPr>
        <p:spPr/>
        <p:txBody>
          <a:bodyPr/>
          <a:lstStyle/>
          <a:p>
            <a:r>
              <a:rPr lang="en-US" sz="2800" dirty="0" smtClean="0"/>
              <a:t>Summary of results of HRSA/HAB study conducted by JSI</a:t>
            </a:r>
          </a:p>
          <a:p>
            <a:endParaRPr lang="en-US" sz="2800" dirty="0" smtClean="0"/>
          </a:p>
          <a:p>
            <a:r>
              <a:rPr lang="en-US" sz="2800" dirty="0" smtClean="0"/>
              <a:t>Comments from the field from participating grantees</a:t>
            </a:r>
          </a:p>
          <a:p>
            <a:endParaRPr lang="en-US" sz="2800" dirty="0" smtClean="0"/>
          </a:p>
          <a:p>
            <a:r>
              <a:rPr lang="en-US" sz="2800" dirty="0" smtClean="0"/>
              <a:t>Discussion with audience</a:t>
            </a:r>
            <a:endParaRPr lang="en-US" sz="2800" dirty="0"/>
          </a:p>
        </p:txBody>
      </p:sp>
    </p:spTree>
    <p:extLst>
      <p:ext uri="{BB962C8B-B14F-4D97-AF65-F5344CB8AC3E}">
        <p14:creationId xmlns:p14="http://schemas.microsoft.com/office/powerpoint/2010/main" val="2951491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fontScale="90000"/>
          </a:bodyPr>
          <a:lstStyle/>
          <a:p>
            <a:pPr algn="l"/>
            <a:r>
              <a:rPr lang="en-US" sz="4400" dirty="0" smtClean="0">
                <a:solidFill>
                  <a:schemeClr val="tx2">
                    <a:lumMod val="90000"/>
                  </a:schemeClr>
                </a:solidFill>
              </a:rPr>
              <a:t>Successes: </a:t>
            </a:r>
            <a:br>
              <a:rPr lang="en-US" sz="4400" dirty="0" smtClean="0">
                <a:solidFill>
                  <a:schemeClr val="tx2">
                    <a:lumMod val="90000"/>
                  </a:schemeClr>
                </a:solidFill>
              </a:rPr>
            </a:br>
            <a:r>
              <a:rPr lang="en-US" sz="4400" dirty="0" smtClean="0">
                <a:solidFill>
                  <a:schemeClr val="tx2">
                    <a:lumMod val="90000"/>
                  </a:schemeClr>
                </a:solidFill>
              </a:rPr>
              <a:t>Quality</a:t>
            </a:r>
            <a:r>
              <a:rPr lang="en-US" sz="4400" dirty="0" smtClean="0"/>
              <a:t> </a:t>
            </a:r>
            <a:r>
              <a:rPr lang="en-US" sz="4400" dirty="0" smtClean="0">
                <a:solidFill>
                  <a:schemeClr val="tx2">
                    <a:lumMod val="90000"/>
                  </a:schemeClr>
                </a:solidFill>
              </a:rPr>
              <a:t>Indicators</a:t>
            </a:r>
            <a:endParaRPr lang="en-US" sz="4400" dirty="0">
              <a:solidFill>
                <a:schemeClr val="tx2">
                  <a:lumMod val="90000"/>
                </a:schemeClr>
              </a:solidFill>
            </a:endParaRPr>
          </a:p>
        </p:txBody>
      </p:sp>
      <p:graphicFrame>
        <p:nvGraphicFramePr>
          <p:cNvPr id="5" name="Content Placeholder 4"/>
          <p:cNvGraphicFramePr>
            <a:graphicFrameLocks noGrp="1"/>
          </p:cNvGraphicFramePr>
          <p:nvPr>
            <p:ph idx="1"/>
          </p:nvPr>
        </p:nvGraphicFramePr>
        <p:xfrm>
          <a:off x="457200" y="18288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1" name="Picture 7" descr="C:\Documents and Settings\kgaddis\Local Settings\Temporary Internet Files\Content.IE5\4C32RO2A\MC900021362[1].wmf"/>
          <p:cNvPicPr>
            <a:picLocks noChangeAspect="1" noChangeArrowheads="1"/>
          </p:cNvPicPr>
          <p:nvPr/>
        </p:nvPicPr>
        <p:blipFill>
          <a:blip r:embed="rId7" cstate="print">
            <a:duotone>
              <a:prstClr val="black"/>
              <a:schemeClr val="accent1">
                <a:tint val="45000"/>
                <a:satMod val="400000"/>
              </a:schemeClr>
            </a:duotone>
          </a:blip>
          <a:srcRect/>
          <a:stretch>
            <a:fillRect/>
          </a:stretch>
        </p:blipFill>
        <p:spPr bwMode="auto">
          <a:xfrm>
            <a:off x="6705600" y="228600"/>
            <a:ext cx="2175930" cy="1962972"/>
          </a:xfrm>
          <a:prstGeom prst="rect">
            <a:avLst/>
          </a:prstGeom>
          <a:noFill/>
        </p:spPr>
      </p:pic>
    </p:spTree>
    <p:extLst>
      <p:ext uri="{BB962C8B-B14F-4D97-AF65-F5344CB8AC3E}">
        <p14:creationId xmlns:p14="http://schemas.microsoft.com/office/powerpoint/2010/main" val="21625290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graphicEl>
                                              <a:dgm id="{402E3FE9-2C66-4841-B121-9D7A67B702A1}"/>
                                            </p:graphicEl>
                                          </p:spTgt>
                                        </p:tgtEl>
                                        <p:attrNameLst>
                                          <p:attrName>style.visibility</p:attrName>
                                        </p:attrNameLst>
                                      </p:cBhvr>
                                      <p:to>
                                        <p:strVal val="visible"/>
                                      </p:to>
                                    </p:set>
                                    <p:anim calcmode="lin" valueType="num">
                                      <p:cBhvr>
                                        <p:cTn id="7" dur="1000" fill="hold"/>
                                        <p:tgtEl>
                                          <p:spTgt spid="5">
                                            <p:graphicEl>
                                              <a:dgm id="{402E3FE9-2C66-4841-B121-9D7A67B702A1}"/>
                                            </p:graphicEl>
                                          </p:spTgt>
                                        </p:tgtEl>
                                        <p:attrNameLst>
                                          <p:attrName>ppt_x</p:attrName>
                                        </p:attrNameLst>
                                      </p:cBhvr>
                                      <p:tavLst>
                                        <p:tav tm="0">
                                          <p:val>
                                            <p:strVal val="#ppt_x-.2"/>
                                          </p:val>
                                        </p:tav>
                                        <p:tav tm="100000">
                                          <p:val>
                                            <p:strVal val="#ppt_x"/>
                                          </p:val>
                                        </p:tav>
                                      </p:tavLst>
                                    </p:anim>
                                    <p:anim calcmode="lin" valueType="num">
                                      <p:cBhvr>
                                        <p:cTn id="8" dur="1000" fill="hold"/>
                                        <p:tgtEl>
                                          <p:spTgt spid="5">
                                            <p:graphicEl>
                                              <a:dgm id="{402E3FE9-2C66-4841-B121-9D7A67B702A1}"/>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graphicEl>
                                              <a:dgm id="{402E3FE9-2C66-4841-B121-9D7A67B702A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graphicEl>
                                              <a:dgm id="{07801601-578E-47D0-B848-DA9FEF475C3E}"/>
                                            </p:graphicEl>
                                          </p:spTgt>
                                        </p:tgtEl>
                                        <p:attrNameLst>
                                          <p:attrName>style.visibility</p:attrName>
                                        </p:attrNameLst>
                                      </p:cBhvr>
                                      <p:to>
                                        <p:strVal val="visible"/>
                                      </p:to>
                                    </p:set>
                                    <p:anim calcmode="lin" valueType="num">
                                      <p:cBhvr>
                                        <p:cTn id="14" dur="1000" fill="hold"/>
                                        <p:tgtEl>
                                          <p:spTgt spid="5">
                                            <p:graphicEl>
                                              <a:dgm id="{07801601-578E-47D0-B848-DA9FEF475C3E}"/>
                                            </p:graphicEl>
                                          </p:spTgt>
                                        </p:tgtEl>
                                        <p:attrNameLst>
                                          <p:attrName>ppt_x</p:attrName>
                                        </p:attrNameLst>
                                      </p:cBhvr>
                                      <p:tavLst>
                                        <p:tav tm="0">
                                          <p:val>
                                            <p:strVal val="#ppt_x-.2"/>
                                          </p:val>
                                        </p:tav>
                                        <p:tav tm="100000">
                                          <p:val>
                                            <p:strVal val="#ppt_x"/>
                                          </p:val>
                                        </p:tav>
                                      </p:tavLst>
                                    </p:anim>
                                    <p:anim calcmode="lin" valueType="num">
                                      <p:cBhvr>
                                        <p:cTn id="15" dur="1000" fill="hold"/>
                                        <p:tgtEl>
                                          <p:spTgt spid="5">
                                            <p:graphicEl>
                                              <a:dgm id="{07801601-578E-47D0-B848-DA9FEF475C3E}"/>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graphicEl>
                                              <a:dgm id="{07801601-578E-47D0-B848-DA9FEF475C3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graphicEl>
                                              <a:dgm id="{EB4166EE-6FF3-4B46-898D-2469F2B5899C}"/>
                                            </p:graphicEl>
                                          </p:spTgt>
                                        </p:tgtEl>
                                        <p:attrNameLst>
                                          <p:attrName>style.visibility</p:attrName>
                                        </p:attrNameLst>
                                      </p:cBhvr>
                                      <p:to>
                                        <p:strVal val="visible"/>
                                      </p:to>
                                    </p:set>
                                    <p:anim calcmode="lin" valueType="num">
                                      <p:cBhvr>
                                        <p:cTn id="21" dur="1000" fill="hold"/>
                                        <p:tgtEl>
                                          <p:spTgt spid="5">
                                            <p:graphicEl>
                                              <a:dgm id="{EB4166EE-6FF3-4B46-898D-2469F2B5899C}"/>
                                            </p:graphicEl>
                                          </p:spTgt>
                                        </p:tgtEl>
                                        <p:attrNameLst>
                                          <p:attrName>ppt_x</p:attrName>
                                        </p:attrNameLst>
                                      </p:cBhvr>
                                      <p:tavLst>
                                        <p:tav tm="0">
                                          <p:val>
                                            <p:strVal val="#ppt_x-.2"/>
                                          </p:val>
                                        </p:tav>
                                        <p:tav tm="100000">
                                          <p:val>
                                            <p:strVal val="#ppt_x"/>
                                          </p:val>
                                        </p:tav>
                                      </p:tavLst>
                                    </p:anim>
                                    <p:anim calcmode="lin" valueType="num">
                                      <p:cBhvr>
                                        <p:cTn id="22" dur="1000" fill="hold"/>
                                        <p:tgtEl>
                                          <p:spTgt spid="5">
                                            <p:graphicEl>
                                              <a:dgm id="{EB4166EE-6FF3-4B46-898D-2469F2B5899C}"/>
                                            </p:graphic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graphicEl>
                                              <a:dgm id="{EB4166EE-6FF3-4B46-898D-2469F2B5899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graphicEl>
                                              <a:dgm id="{E310B24D-E609-43C7-B2A9-A20596B53402}"/>
                                            </p:graphicEl>
                                          </p:spTgt>
                                        </p:tgtEl>
                                        <p:attrNameLst>
                                          <p:attrName>style.visibility</p:attrName>
                                        </p:attrNameLst>
                                      </p:cBhvr>
                                      <p:to>
                                        <p:strVal val="visible"/>
                                      </p:to>
                                    </p:set>
                                    <p:anim calcmode="lin" valueType="num">
                                      <p:cBhvr>
                                        <p:cTn id="28" dur="1000" fill="hold"/>
                                        <p:tgtEl>
                                          <p:spTgt spid="5">
                                            <p:graphicEl>
                                              <a:dgm id="{E310B24D-E609-43C7-B2A9-A20596B53402}"/>
                                            </p:graphicEl>
                                          </p:spTgt>
                                        </p:tgtEl>
                                        <p:attrNameLst>
                                          <p:attrName>ppt_x</p:attrName>
                                        </p:attrNameLst>
                                      </p:cBhvr>
                                      <p:tavLst>
                                        <p:tav tm="0">
                                          <p:val>
                                            <p:strVal val="#ppt_x-.2"/>
                                          </p:val>
                                        </p:tav>
                                        <p:tav tm="100000">
                                          <p:val>
                                            <p:strVal val="#ppt_x"/>
                                          </p:val>
                                        </p:tav>
                                      </p:tavLst>
                                    </p:anim>
                                    <p:anim calcmode="lin" valueType="num">
                                      <p:cBhvr>
                                        <p:cTn id="29" dur="1000" fill="hold"/>
                                        <p:tgtEl>
                                          <p:spTgt spid="5">
                                            <p:graphicEl>
                                              <a:dgm id="{E310B24D-E609-43C7-B2A9-A20596B53402}"/>
                                            </p:graphic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graphicEl>
                                              <a:dgm id="{E310B24D-E609-43C7-B2A9-A20596B5340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graphicEl>
                                              <a:dgm id="{A3A8EEAF-1105-4B40-8DDC-6D7416254C50}"/>
                                            </p:graphicEl>
                                          </p:spTgt>
                                        </p:tgtEl>
                                        <p:attrNameLst>
                                          <p:attrName>style.visibility</p:attrName>
                                        </p:attrNameLst>
                                      </p:cBhvr>
                                      <p:to>
                                        <p:strVal val="visible"/>
                                      </p:to>
                                    </p:set>
                                    <p:anim calcmode="lin" valueType="num">
                                      <p:cBhvr>
                                        <p:cTn id="35" dur="1000" fill="hold"/>
                                        <p:tgtEl>
                                          <p:spTgt spid="5">
                                            <p:graphicEl>
                                              <a:dgm id="{A3A8EEAF-1105-4B40-8DDC-6D7416254C50}"/>
                                            </p:graphicEl>
                                          </p:spTgt>
                                        </p:tgtEl>
                                        <p:attrNameLst>
                                          <p:attrName>ppt_x</p:attrName>
                                        </p:attrNameLst>
                                      </p:cBhvr>
                                      <p:tavLst>
                                        <p:tav tm="0">
                                          <p:val>
                                            <p:strVal val="#ppt_x-.2"/>
                                          </p:val>
                                        </p:tav>
                                        <p:tav tm="100000">
                                          <p:val>
                                            <p:strVal val="#ppt_x"/>
                                          </p:val>
                                        </p:tav>
                                      </p:tavLst>
                                    </p:anim>
                                    <p:anim calcmode="lin" valueType="num">
                                      <p:cBhvr>
                                        <p:cTn id="36" dur="1000" fill="hold"/>
                                        <p:tgtEl>
                                          <p:spTgt spid="5">
                                            <p:graphicEl>
                                              <a:dgm id="{A3A8EEAF-1105-4B40-8DDC-6D7416254C50}"/>
                                            </p:graphic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graphicEl>
                                              <a:dgm id="{A3A8EEAF-1105-4B40-8DDC-6D7416254C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4343400" cy="1143000"/>
          </a:xfrm>
        </p:spPr>
        <p:txBody>
          <a:bodyPr>
            <a:noAutofit/>
          </a:bodyPr>
          <a:lstStyle/>
          <a:p>
            <a:pPr algn="l"/>
            <a:r>
              <a:rPr lang="en-US" sz="3600" dirty="0" smtClean="0">
                <a:solidFill>
                  <a:schemeClr val="accent1"/>
                </a:solidFill>
              </a:rPr>
              <a:t>Consumer</a:t>
            </a:r>
            <a:r>
              <a:rPr lang="en-US" sz="3600" b="1" dirty="0" smtClean="0"/>
              <a:t> </a:t>
            </a:r>
            <a:r>
              <a:rPr lang="en-US" sz="3600" dirty="0" smtClean="0">
                <a:solidFill>
                  <a:schemeClr val="accent1"/>
                </a:solidFill>
              </a:rPr>
              <a:t>Survey:</a:t>
            </a:r>
            <a:endParaRPr lang="en-US" sz="3600" dirty="0">
              <a:solidFill>
                <a:schemeClr val="accent1"/>
              </a:solidFill>
            </a:endParaRPr>
          </a:p>
        </p:txBody>
      </p:sp>
      <p:sp>
        <p:nvSpPr>
          <p:cNvPr id="3" name="Content Placeholder 2"/>
          <p:cNvSpPr>
            <a:spLocks noGrp="1"/>
          </p:cNvSpPr>
          <p:nvPr>
            <p:ph idx="1"/>
          </p:nvPr>
        </p:nvSpPr>
        <p:spPr>
          <a:xfrm>
            <a:off x="609600" y="1676400"/>
            <a:ext cx="7543800" cy="4526280"/>
          </a:xfrm>
        </p:spPr>
        <p:txBody>
          <a:bodyPr>
            <a:normAutofit lnSpcReduction="10000"/>
          </a:bodyPr>
          <a:lstStyle/>
          <a:p>
            <a:r>
              <a:rPr lang="en-US" dirty="0" smtClean="0">
                <a:solidFill>
                  <a:schemeClr val="accent1">
                    <a:lumMod val="60000"/>
                    <a:lumOff val="40000"/>
                  </a:schemeClr>
                </a:solidFill>
              </a:rPr>
              <a:t>Sample size was 10% of patient population.   </a:t>
            </a:r>
          </a:p>
          <a:p>
            <a:pPr>
              <a:buNone/>
            </a:pPr>
            <a:r>
              <a:rPr lang="en-US" dirty="0" smtClean="0">
                <a:solidFill>
                  <a:schemeClr val="accent1">
                    <a:lumMod val="60000"/>
                    <a:lumOff val="40000"/>
                  </a:schemeClr>
                </a:solidFill>
              </a:rPr>
              <a:t>          </a:t>
            </a:r>
          </a:p>
          <a:p>
            <a:r>
              <a:rPr lang="en-US" dirty="0" smtClean="0">
                <a:solidFill>
                  <a:schemeClr val="accent1">
                    <a:lumMod val="60000"/>
                    <a:lumOff val="40000"/>
                  </a:schemeClr>
                </a:solidFill>
              </a:rPr>
              <a:t>91% of the patients feel strongly that they will return for care and will recommend the clinic to others.      </a:t>
            </a:r>
          </a:p>
          <a:p>
            <a:pPr>
              <a:buNone/>
            </a:pPr>
            <a:r>
              <a:rPr lang="en-US" dirty="0" smtClean="0">
                <a:solidFill>
                  <a:schemeClr val="accent1">
                    <a:lumMod val="60000"/>
                    <a:lumOff val="40000"/>
                  </a:schemeClr>
                </a:solidFill>
              </a:rPr>
              <a:t> </a:t>
            </a:r>
          </a:p>
          <a:p>
            <a:r>
              <a:rPr lang="en-US" dirty="0" smtClean="0">
                <a:solidFill>
                  <a:schemeClr val="accent1">
                    <a:lumMod val="60000"/>
                    <a:lumOff val="40000"/>
                  </a:schemeClr>
                </a:solidFill>
              </a:rPr>
              <a:t>92.91% satisfied with their </a:t>
            </a:r>
          </a:p>
          <a:p>
            <a:pPr>
              <a:buNone/>
            </a:pPr>
            <a:r>
              <a:rPr lang="en-US" dirty="0" smtClean="0">
                <a:solidFill>
                  <a:schemeClr val="accent1">
                    <a:lumMod val="60000"/>
                    <a:lumOff val="40000"/>
                  </a:schemeClr>
                </a:solidFill>
              </a:rPr>
              <a:t>office visit.  </a:t>
            </a:r>
          </a:p>
          <a:p>
            <a:pPr>
              <a:buNone/>
            </a:pPr>
            <a:r>
              <a:rPr lang="en-US" dirty="0" smtClean="0"/>
              <a:t>              </a:t>
            </a:r>
            <a:endParaRPr lang="en-US" dirty="0"/>
          </a:p>
        </p:txBody>
      </p:sp>
      <p:pic>
        <p:nvPicPr>
          <p:cNvPr id="6" name="Picture 5" descr="Sheet music.jpg"/>
          <p:cNvPicPr>
            <a:picLocks noChangeAspect="1"/>
          </p:cNvPicPr>
          <p:nvPr/>
        </p:nvPicPr>
        <p:blipFill>
          <a:blip r:embed="rId2" cstate="print"/>
          <a:stretch>
            <a:fillRect/>
          </a:stretch>
        </p:blipFill>
        <p:spPr>
          <a:xfrm>
            <a:off x="6477000" y="4572000"/>
            <a:ext cx="2235200" cy="1676400"/>
          </a:xfrm>
          <a:prstGeom prst="ellipse">
            <a:avLst/>
          </a:prstGeom>
          <a:ln>
            <a:noFill/>
          </a:ln>
          <a:effectLst>
            <a:softEdge rad="112500"/>
          </a:effectLst>
        </p:spPr>
      </p:pic>
    </p:spTree>
    <p:extLst>
      <p:ext uri="{BB962C8B-B14F-4D97-AF65-F5344CB8AC3E}">
        <p14:creationId xmlns:p14="http://schemas.microsoft.com/office/powerpoint/2010/main" val="3010551749"/>
      </p:ext>
    </p:extLst>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981200"/>
            <a:ext cx="8229600" cy="2438400"/>
          </a:xfrm>
        </p:spPr>
        <p:txBody>
          <a:bodyPr>
            <a:normAutofit fontScale="92500" lnSpcReduction="10000"/>
          </a:bodyPr>
          <a:lstStyle/>
          <a:p>
            <a:pPr>
              <a:buNone/>
            </a:pPr>
            <a:endParaRPr lang="en-US" i="1" dirty="0" smtClean="0"/>
          </a:p>
          <a:p>
            <a:pPr>
              <a:buNone/>
            </a:pPr>
            <a:endParaRPr lang="en-US" i="1" dirty="0" smtClean="0"/>
          </a:p>
          <a:p>
            <a:pPr>
              <a:buNone/>
            </a:pPr>
            <a:r>
              <a:rPr lang="en-US" i="1" dirty="0" smtClean="0"/>
              <a:t> </a:t>
            </a:r>
          </a:p>
          <a:p>
            <a:pPr algn="r">
              <a:buNone/>
            </a:pPr>
            <a:r>
              <a:rPr lang="en-US" i="1" dirty="0" smtClean="0">
                <a:solidFill>
                  <a:schemeClr val="accent1"/>
                </a:solidFill>
              </a:rPr>
              <a:t>You can't play a symphony alone, it </a:t>
            </a:r>
          </a:p>
          <a:p>
            <a:pPr algn="r">
              <a:buNone/>
            </a:pPr>
            <a:r>
              <a:rPr lang="en-US" i="1" dirty="0" smtClean="0">
                <a:solidFill>
                  <a:schemeClr val="accent1"/>
                </a:solidFill>
              </a:rPr>
              <a:t>takes an orchestra to play it.</a:t>
            </a:r>
            <a:br>
              <a:rPr lang="en-US" i="1" dirty="0" smtClean="0">
                <a:solidFill>
                  <a:schemeClr val="accent1"/>
                </a:solidFill>
              </a:rPr>
            </a:br>
            <a:r>
              <a:rPr lang="en-US" sz="2000" i="1" dirty="0" smtClean="0">
                <a:solidFill>
                  <a:schemeClr val="accent1"/>
                </a:solidFill>
              </a:rPr>
              <a:t>- </a:t>
            </a:r>
            <a:r>
              <a:rPr lang="en-US" sz="1800" i="1" dirty="0" err="1" smtClean="0">
                <a:solidFill>
                  <a:schemeClr val="accent1"/>
                </a:solidFill>
              </a:rPr>
              <a:t>Navjot</a:t>
            </a:r>
            <a:r>
              <a:rPr lang="en-US" sz="1800" i="1" dirty="0" smtClean="0">
                <a:solidFill>
                  <a:schemeClr val="accent1"/>
                </a:solidFill>
              </a:rPr>
              <a:t> Singh </a:t>
            </a:r>
            <a:r>
              <a:rPr lang="en-US" sz="1800" i="1" dirty="0" err="1" smtClean="0">
                <a:solidFill>
                  <a:schemeClr val="accent1"/>
                </a:solidFill>
              </a:rPr>
              <a:t>Sidhu</a:t>
            </a:r>
            <a:endParaRPr lang="en-US" i="1" dirty="0" smtClean="0">
              <a:solidFill>
                <a:schemeClr val="accent1"/>
              </a:solidFill>
            </a:endParaRPr>
          </a:p>
          <a:p>
            <a:endParaRPr lang="en-US" dirty="0"/>
          </a:p>
        </p:txBody>
      </p:sp>
      <p:pic>
        <p:nvPicPr>
          <p:cNvPr id="6" name="Picture 5" descr="Triumph of Life 8.jpg"/>
          <p:cNvPicPr>
            <a:picLocks noChangeAspect="1"/>
          </p:cNvPicPr>
          <p:nvPr/>
        </p:nvPicPr>
        <p:blipFill>
          <a:blip r:embed="rId2" cstate="print"/>
          <a:stretch>
            <a:fillRect/>
          </a:stretch>
        </p:blipFill>
        <p:spPr>
          <a:xfrm rot="541887">
            <a:off x="2045515" y="1015331"/>
            <a:ext cx="2413225" cy="19808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Raper Bernie.jpg"/>
          <p:cNvPicPr>
            <a:picLocks noChangeAspect="1"/>
          </p:cNvPicPr>
          <p:nvPr/>
        </p:nvPicPr>
        <p:blipFill>
          <a:blip r:embed="rId3" cstate="print"/>
          <a:srcRect l="5556" t="7506" r="5556" b="31524"/>
          <a:stretch>
            <a:fillRect/>
          </a:stretch>
        </p:blipFill>
        <p:spPr>
          <a:xfrm rot="21011164">
            <a:off x="510102" y="533672"/>
            <a:ext cx="1935736" cy="16810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6" name="Picture 4" descr="http://1.bp.blogspot.com/_34NcvmVQ6Qc/TQjiFAE2OsI/AAAAAAAAACA/r14Gsul2gE4/s1600/michael_saag_2.jpg"/>
          <p:cNvPicPr>
            <a:picLocks noChangeAspect="1" noChangeArrowheads="1"/>
          </p:cNvPicPr>
          <p:nvPr/>
        </p:nvPicPr>
        <p:blipFill>
          <a:blip r:embed="rId4" cstate="print"/>
          <a:srcRect/>
          <a:stretch>
            <a:fillRect/>
          </a:stretch>
        </p:blipFill>
        <p:spPr bwMode="auto">
          <a:xfrm rot="560869">
            <a:off x="6529083" y="349210"/>
            <a:ext cx="2155234" cy="26940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83" name="Picture 11" descr="http://main.uab.edu/sites/reporter/photos/40594.jpg"/>
          <p:cNvPicPr>
            <a:picLocks noChangeAspect="1" noChangeArrowheads="1"/>
          </p:cNvPicPr>
          <p:nvPr/>
        </p:nvPicPr>
        <p:blipFill>
          <a:blip r:embed="rId5" cstate="print"/>
          <a:srcRect/>
          <a:stretch>
            <a:fillRect/>
          </a:stretch>
        </p:blipFill>
        <p:spPr bwMode="auto">
          <a:xfrm rot="20920034">
            <a:off x="4076100" y="4657057"/>
            <a:ext cx="2439536" cy="16263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Picture 12" descr="1917 002.jpg"/>
          <p:cNvPicPr>
            <a:picLocks noChangeAspect="1"/>
          </p:cNvPicPr>
          <p:nvPr/>
        </p:nvPicPr>
        <p:blipFill>
          <a:blip r:embed="rId6" cstate="print"/>
          <a:stretch>
            <a:fillRect/>
          </a:stretch>
        </p:blipFill>
        <p:spPr>
          <a:xfrm rot="395311">
            <a:off x="6488815" y="4694188"/>
            <a:ext cx="2225544" cy="166228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descr="1917 004.jpg"/>
          <p:cNvPicPr>
            <a:picLocks noChangeAspect="1"/>
          </p:cNvPicPr>
          <p:nvPr/>
        </p:nvPicPr>
        <p:blipFill>
          <a:blip r:embed="rId7" cstate="print"/>
          <a:srcRect l="20517" t="27125" r="40211" b="-971"/>
          <a:stretch>
            <a:fillRect/>
          </a:stretch>
        </p:blipFill>
        <p:spPr>
          <a:xfrm rot="20993985">
            <a:off x="4465643" y="406159"/>
            <a:ext cx="1834971" cy="25771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Donna.jpg"/>
          <p:cNvPicPr>
            <a:picLocks noChangeAspect="1"/>
          </p:cNvPicPr>
          <p:nvPr/>
        </p:nvPicPr>
        <p:blipFill>
          <a:blip r:embed="rId8" cstate="print"/>
          <a:srcRect b="32528"/>
          <a:stretch>
            <a:fillRect/>
          </a:stretch>
        </p:blipFill>
        <p:spPr>
          <a:xfrm rot="1052721">
            <a:off x="419776" y="2506897"/>
            <a:ext cx="1701767" cy="15309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Triumph of Life3.jpg"/>
          <p:cNvPicPr>
            <a:picLocks noChangeAspect="1"/>
          </p:cNvPicPr>
          <p:nvPr/>
        </p:nvPicPr>
        <p:blipFill>
          <a:blip r:embed="rId9" cstate="print"/>
          <a:srcRect b="28685"/>
          <a:stretch>
            <a:fillRect/>
          </a:stretch>
        </p:blipFill>
        <p:spPr>
          <a:xfrm rot="1350320">
            <a:off x="1904843" y="4088821"/>
            <a:ext cx="2261226" cy="20416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14" descr="1917 005.jpg"/>
          <p:cNvPicPr>
            <a:picLocks noChangeAspect="1"/>
          </p:cNvPicPr>
          <p:nvPr/>
        </p:nvPicPr>
        <p:blipFill>
          <a:blip r:embed="rId10" cstate="print"/>
          <a:srcRect l="22222" t="19364" r="29630" b="11477"/>
          <a:stretch>
            <a:fillRect/>
          </a:stretch>
        </p:blipFill>
        <p:spPr>
          <a:xfrm rot="20822875">
            <a:off x="484667" y="3894040"/>
            <a:ext cx="1399119" cy="2690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5408677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2000"/>
                                        <p:tgtEl>
                                          <p:spTgt spid="3076"/>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083"/>
                                        </p:tgtEl>
                                        <p:attrNameLst>
                                          <p:attrName>style.visibility</p:attrName>
                                        </p:attrNameLst>
                                      </p:cBhvr>
                                      <p:to>
                                        <p:strVal val="visible"/>
                                      </p:to>
                                    </p:set>
                                    <p:animEffect transition="in" filter="fade">
                                      <p:cBhvr>
                                        <p:cTn id="31" dur="2000"/>
                                        <p:tgtEl>
                                          <p:spTgt spid="3083"/>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2423478"/>
            <a:ext cx="8229600" cy="1143000"/>
          </a:xfrm>
        </p:spPr>
        <p:txBody>
          <a:bodyPr/>
          <a:lstStyle/>
          <a:p>
            <a:r>
              <a:rPr lang="en-US" dirty="0" smtClean="0"/>
              <a:t>Discussion</a:t>
            </a:r>
            <a:endParaRPr lang="en-US" dirty="0"/>
          </a:p>
        </p:txBody>
      </p:sp>
    </p:spTree>
    <p:extLst>
      <p:ext uri="{BB962C8B-B14F-4D97-AF65-F5344CB8AC3E}">
        <p14:creationId xmlns:p14="http://schemas.microsoft.com/office/powerpoint/2010/main" val="782017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07278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512064" y="1600200"/>
            <a:ext cx="8229600" cy="4525963"/>
          </a:xfrm>
        </p:spPr>
        <p:txBody>
          <a:bodyPr/>
          <a:lstStyle/>
          <a:p>
            <a:pPr marL="0" indent="0">
              <a:buNone/>
            </a:pPr>
            <a:endParaRPr lang="en-US" sz="2400" dirty="0"/>
          </a:p>
          <a:p>
            <a:pPr marL="0" indent="0">
              <a:buNone/>
            </a:pPr>
            <a:r>
              <a:rPr lang="en-US" sz="2400" dirty="0" smtClean="0"/>
              <a:t>JSI would like to acknowledge the support and guidance of:</a:t>
            </a:r>
          </a:p>
          <a:p>
            <a:pPr marL="0" indent="0">
              <a:buNone/>
            </a:pPr>
            <a:endParaRPr lang="en-US" sz="1800" dirty="0" smtClean="0"/>
          </a:p>
          <a:p>
            <a:pPr marL="0" indent="0">
              <a:buNone/>
            </a:pPr>
            <a:r>
              <a:rPr lang="en-US" sz="2400" dirty="0"/>
              <a:t>	</a:t>
            </a:r>
            <a:r>
              <a:rPr lang="en-US" sz="2400" b="1" dirty="0" smtClean="0"/>
              <a:t>Dr. Gregory </a:t>
            </a:r>
            <a:r>
              <a:rPr lang="en-US" sz="2400" b="1" dirty="0" err="1" smtClean="0"/>
              <a:t>Fant</a:t>
            </a:r>
            <a:r>
              <a:rPr lang="en-US" sz="2400" dirty="0" smtClean="0"/>
              <a:t>, PhD, MSHS, MPA</a:t>
            </a:r>
            <a:endParaRPr lang="en-US" sz="2400" b="1" dirty="0"/>
          </a:p>
          <a:p>
            <a:pPr marL="0" indent="0">
              <a:buNone/>
            </a:pPr>
            <a:r>
              <a:rPr lang="en-US" sz="2400" b="1" dirty="0"/>
              <a:t>	</a:t>
            </a:r>
            <a:r>
              <a:rPr lang="en-US" sz="2400" dirty="0" smtClean="0"/>
              <a:t>HRSA/HAB, Division of Science and Policy</a:t>
            </a:r>
          </a:p>
          <a:p>
            <a:pPr marL="914400" lvl="6" indent="0">
              <a:buNone/>
            </a:pPr>
            <a:endParaRPr lang="en-US" sz="1800" dirty="0" smtClean="0"/>
          </a:p>
          <a:p>
            <a:pPr marL="914400" lvl="6" indent="0">
              <a:buNone/>
            </a:pPr>
            <a:r>
              <a:rPr lang="en-US" sz="2400" dirty="0" smtClean="0"/>
              <a:t>This </a:t>
            </a:r>
            <a:r>
              <a:rPr lang="en-US" sz="2400" dirty="0"/>
              <a:t>research was funded by </a:t>
            </a:r>
            <a:r>
              <a:rPr lang="en-US" sz="2400" dirty="0" smtClean="0"/>
              <a:t>HRSA/HAB</a:t>
            </a:r>
          </a:p>
          <a:p>
            <a:pPr marL="914400" lvl="6" indent="0">
              <a:buNone/>
            </a:pPr>
            <a:r>
              <a:rPr lang="en-US" sz="2400" dirty="0" smtClean="0"/>
              <a:t>Task </a:t>
            </a:r>
            <a:r>
              <a:rPr lang="en-US" sz="2400" dirty="0"/>
              <a:t>Order #HHSH25034006T</a:t>
            </a:r>
          </a:p>
          <a:p>
            <a:pPr marL="0" indent="0">
              <a:buNone/>
            </a:pPr>
            <a:endParaRPr lang="en-US" sz="1800" dirty="0" smtClean="0"/>
          </a:p>
          <a:p>
            <a:pPr marL="0" indent="0">
              <a:buNone/>
            </a:pPr>
            <a:r>
              <a:rPr lang="en-US" sz="2400" dirty="0" smtClean="0"/>
              <a:t>Stop by </a:t>
            </a:r>
            <a:r>
              <a:rPr lang="en-US" sz="2400" u="sng" dirty="0" smtClean="0"/>
              <a:t>Poster #P-74</a:t>
            </a:r>
            <a:r>
              <a:rPr lang="en-US" sz="2400" dirty="0" smtClean="0"/>
              <a:t> </a:t>
            </a:r>
            <a:r>
              <a:rPr lang="en-US" sz="2400" i="1" dirty="0" smtClean="0"/>
              <a:t>Interdisciplinary </a:t>
            </a:r>
            <a:r>
              <a:rPr lang="en-US" sz="2400" i="1" dirty="0"/>
              <a:t>M</a:t>
            </a:r>
            <a:r>
              <a:rPr lang="en-US" sz="2400" i="1" dirty="0" smtClean="0"/>
              <a:t>odels of HIV Care: Findings from a Literature Review and Expert Consultations</a:t>
            </a:r>
          </a:p>
          <a:p>
            <a:pPr marL="0" indent="0">
              <a:buNone/>
            </a:pPr>
            <a:endParaRPr lang="en-US" sz="2400" dirty="0" smtClean="0"/>
          </a:p>
        </p:txBody>
      </p:sp>
    </p:spTree>
    <p:extLst>
      <p:ext uri="{BB962C8B-B14F-4D97-AF65-F5344CB8AC3E}">
        <p14:creationId xmlns:p14="http://schemas.microsoft.com/office/powerpoint/2010/main" val="2491126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a:xfrm>
            <a:off x="457200" y="1600200"/>
            <a:ext cx="8229600" cy="5065776"/>
          </a:xfrm>
        </p:spPr>
        <p:txBody>
          <a:bodyPr/>
          <a:lstStyle/>
          <a:p>
            <a:pPr marL="0" indent="0">
              <a:buNone/>
            </a:pPr>
            <a:r>
              <a:rPr lang="en-US" sz="2000" dirty="0"/>
              <a:t>Lisa </a:t>
            </a:r>
            <a:r>
              <a:rPr lang="en-US" sz="2000" dirty="0" err="1"/>
              <a:t>Hirschhorn</a:t>
            </a:r>
            <a:r>
              <a:rPr lang="en-US" sz="2000" dirty="0"/>
              <a:t>, MD, MPH</a:t>
            </a:r>
          </a:p>
          <a:p>
            <a:pPr marL="0" indent="0">
              <a:buNone/>
            </a:pPr>
            <a:r>
              <a:rPr lang="en-US" sz="2000" dirty="0"/>
              <a:t>Senior </a:t>
            </a:r>
            <a:r>
              <a:rPr lang="en-US" sz="2000"/>
              <a:t>Clinical </a:t>
            </a:r>
            <a:r>
              <a:rPr lang="en-US" sz="2000" smtClean="0"/>
              <a:t>Advisor on HIV/AIDS, </a:t>
            </a:r>
            <a:r>
              <a:rPr lang="en-US" sz="2000" dirty="0"/>
              <a:t>Co-PI</a:t>
            </a:r>
          </a:p>
          <a:p>
            <a:pPr marL="0" indent="0">
              <a:buNone/>
            </a:pPr>
            <a:r>
              <a:rPr lang="en-US" sz="2000" u="sng" dirty="0"/>
              <a:t>lhirschhorn@jsi.com</a:t>
            </a:r>
            <a:r>
              <a:rPr lang="en-US" sz="2000" dirty="0"/>
              <a:t> </a:t>
            </a:r>
            <a:endParaRPr lang="en-US" sz="2000" dirty="0" smtClean="0"/>
          </a:p>
          <a:p>
            <a:pPr marL="0" indent="0">
              <a:buNone/>
            </a:pPr>
            <a:endParaRPr lang="en-US" sz="1800" dirty="0"/>
          </a:p>
          <a:p>
            <a:pPr marL="0" indent="0">
              <a:buNone/>
            </a:pPr>
            <a:r>
              <a:rPr lang="en-US" sz="2000" dirty="0" smtClean="0"/>
              <a:t>Jeremy Holman, PhD</a:t>
            </a:r>
          </a:p>
          <a:p>
            <a:pPr marL="0" indent="0">
              <a:buNone/>
            </a:pPr>
            <a:r>
              <a:rPr lang="en-US" sz="2000" dirty="0" smtClean="0"/>
              <a:t>Senior Consultant, Project Director</a:t>
            </a:r>
            <a:endParaRPr lang="en-US" dirty="0" smtClean="0"/>
          </a:p>
          <a:p>
            <a:pPr marL="0" indent="0">
              <a:buNone/>
            </a:pPr>
            <a:r>
              <a:rPr lang="en-US" sz="2000" u="sng" dirty="0" smtClean="0"/>
              <a:t>jholman@jsi.com</a:t>
            </a:r>
          </a:p>
          <a:p>
            <a:pPr marL="0" indent="0">
              <a:buNone/>
            </a:pPr>
            <a:endParaRPr lang="en-US" sz="1800" dirty="0" smtClean="0"/>
          </a:p>
          <a:p>
            <a:pPr marL="0" indent="0" algn="r">
              <a:buNone/>
            </a:pPr>
            <a:r>
              <a:rPr lang="en-US" sz="1800" dirty="0" smtClean="0"/>
              <a:t>John Snow, Inc.</a:t>
            </a:r>
          </a:p>
          <a:p>
            <a:pPr marL="0" indent="0" algn="r">
              <a:buNone/>
            </a:pPr>
            <a:r>
              <a:rPr lang="en-US" sz="1800" dirty="0" smtClean="0"/>
              <a:t>44 Farnsworth Street</a:t>
            </a:r>
          </a:p>
          <a:p>
            <a:pPr marL="0" indent="0" algn="r">
              <a:buNone/>
            </a:pPr>
            <a:r>
              <a:rPr lang="en-US" sz="1800" dirty="0" smtClean="0"/>
              <a:t>Boston, MA 02210</a:t>
            </a:r>
          </a:p>
          <a:p>
            <a:pPr marL="0" indent="0" algn="r">
              <a:buNone/>
            </a:pPr>
            <a:r>
              <a:rPr lang="en-US" sz="1800" dirty="0" smtClean="0"/>
              <a:t>www.jsi.com </a:t>
            </a:r>
          </a:p>
        </p:txBody>
      </p:sp>
    </p:spTree>
    <p:extLst>
      <p:ext uri="{BB962C8B-B14F-4D97-AF65-F5344CB8AC3E}">
        <p14:creationId xmlns:p14="http://schemas.microsoft.com/office/powerpoint/2010/main" val="242686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90250" y="0"/>
            <a:ext cx="8229600" cy="1143000"/>
          </a:xfrm>
        </p:spPr>
        <p:txBody>
          <a:bodyPr/>
          <a:lstStyle/>
          <a:p>
            <a:pPr eaLnBrk="1" hangingPunct="1"/>
            <a:r>
              <a:rPr lang="en-US" dirty="0" smtClean="0">
                <a:latin typeface="Calibri" charset="0"/>
              </a:rPr>
              <a:t>Study Background</a:t>
            </a:r>
            <a:endParaRPr lang="en-US" dirty="0">
              <a:latin typeface="Calibri" charset="0"/>
            </a:endParaRPr>
          </a:p>
        </p:txBody>
      </p:sp>
      <p:sp>
        <p:nvSpPr>
          <p:cNvPr id="6147" name="Content Placeholder 2"/>
          <p:cNvSpPr>
            <a:spLocks noGrp="1"/>
          </p:cNvSpPr>
          <p:nvPr>
            <p:ph idx="1"/>
          </p:nvPr>
        </p:nvSpPr>
        <p:spPr>
          <a:xfrm>
            <a:off x="391099" y="887622"/>
            <a:ext cx="8229600" cy="5295900"/>
          </a:xfrm>
        </p:spPr>
        <p:txBody>
          <a:bodyPr/>
          <a:lstStyle/>
          <a:p>
            <a:pPr marL="0" indent="0" eaLnBrk="1" hangingPunct="1">
              <a:buNone/>
            </a:pPr>
            <a:r>
              <a:rPr lang="en-US" sz="2800" b="1" dirty="0" smtClean="0">
                <a:latin typeface="Calibri" charset="0"/>
              </a:rPr>
              <a:t>Background</a:t>
            </a:r>
          </a:p>
          <a:p>
            <a:pPr eaLnBrk="1" hangingPunct="1"/>
            <a:r>
              <a:rPr lang="en-US" sz="2400" dirty="0"/>
              <a:t>HRSA/HAB interested in </a:t>
            </a:r>
            <a:r>
              <a:rPr lang="en-US" sz="2400" dirty="0" smtClean="0"/>
              <a:t>understanding essential factors of successful interdisciplinary models HIV care</a:t>
            </a:r>
          </a:p>
          <a:p>
            <a:pPr eaLnBrk="1" hangingPunct="1"/>
            <a:r>
              <a:rPr lang="en-US" sz="2400" dirty="0" smtClean="0"/>
              <a:t>Affordable care act (ACA), other health care reform, expanded testing, and aging client population require innovative approaches</a:t>
            </a:r>
          </a:p>
          <a:p>
            <a:pPr eaLnBrk="1" hangingPunct="1"/>
            <a:endParaRPr lang="en-US" sz="1000" dirty="0" smtClean="0">
              <a:latin typeface="Calibri" charset="0"/>
            </a:endParaRPr>
          </a:p>
          <a:p>
            <a:pPr marL="0" indent="0" eaLnBrk="1" hangingPunct="1">
              <a:spcBef>
                <a:spcPts val="0"/>
              </a:spcBef>
              <a:buNone/>
            </a:pPr>
            <a:r>
              <a:rPr lang="en-US" sz="2800" b="1" dirty="0" smtClean="0">
                <a:latin typeface="Calibri" charset="0"/>
              </a:rPr>
              <a:t>Questions</a:t>
            </a:r>
          </a:p>
          <a:p>
            <a:pPr eaLnBrk="1" hangingPunct="1"/>
            <a:r>
              <a:rPr lang="en-US" sz="2400" dirty="0" smtClean="0">
                <a:latin typeface="Calibri" charset="0"/>
              </a:rPr>
              <a:t>What services are well suited for interdisciplinary models?</a:t>
            </a:r>
          </a:p>
          <a:p>
            <a:pPr eaLnBrk="1" hangingPunct="1"/>
            <a:r>
              <a:rPr lang="en-US" sz="2400" dirty="0" smtClean="0">
                <a:latin typeface="Calibri" charset="0"/>
              </a:rPr>
              <a:t>What characteristics and skills make these models successful?</a:t>
            </a:r>
          </a:p>
          <a:p>
            <a:pPr eaLnBrk="1" hangingPunct="1"/>
            <a:endParaRPr lang="en-US" sz="1000" dirty="0">
              <a:latin typeface="Calibri" charset="0"/>
            </a:endParaRPr>
          </a:p>
          <a:p>
            <a:pPr marL="0" indent="0" eaLnBrk="1" hangingPunct="1">
              <a:spcBef>
                <a:spcPts val="0"/>
              </a:spcBef>
              <a:buNone/>
            </a:pPr>
            <a:r>
              <a:rPr lang="en-US" sz="2800" b="1" dirty="0" smtClean="0">
                <a:latin typeface="Calibri" charset="0"/>
              </a:rPr>
              <a:t>Methods</a:t>
            </a:r>
          </a:p>
          <a:p>
            <a:pPr eaLnBrk="1" hangingPunct="1"/>
            <a:r>
              <a:rPr lang="en-US" sz="2400" dirty="0" smtClean="0">
                <a:latin typeface="Calibri" charset="0"/>
              </a:rPr>
              <a:t>Literature review</a:t>
            </a:r>
          </a:p>
          <a:p>
            <a:pPr eaLnBrk="1" hangingPunct="1"/>
            <a:r>
              <a:rPr lang="en-US" sz="2400" dirty="0" smtClean="0">
                <a:latin typeface="Calibri" charset="0"/>
              </a:rPr>
              <a:t>Expert consultations</a:t>
            </a:r>
          </a:p>
          <a:p>
            <a:pPr eaLnBrk="1" hangingPunct="1"/>
            <a:r>
              <a:rPr lang="en-US" sz="2400" dirty="0" smtClean="0">
                <a:latin typeface="Calibri" charset="0"/>
              </a:rPr>
              <a:t>Site visits with Ryan White Program grantees</a:t>
            </a:r>
            <a:endParaRPr lang="en-US" sz="2400" dirty="0">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latin typeface="Calibri" charset="0"/>
              </a:rPr>
              <a:t>Literature Review: Methods</a:t>
            </a:r>
            <a:endParaRPr lang="en-US" dirty="0">
              <a:latin typeface="Calibri" charset="0"/>
            </a:endParaRPr>
          </a:p>
        </p:txBody>
      </p:sp>
      <p:sp>
        <p:nvSpPr>
          <p:cNvPr id="7171" name="Content Placeholder 2"/>
          <p:cNvSpPr>
            <a:spLocks noGrp="1"/>
          </p:cNvSpPr>
          <p:nvPr>
            <p:ph idx="1"/>
          </p:nvPr>
        </p:nvSpPr>
        <p:spPr/>
        <p:txBody>
          <a:bodyPr/>
          <a:lstStyle/>
          <a:p>
            <a:pPr eaLnBrk="1" hangingPunct="1"/>
            <a:r>
              <a:rPr lang="en-US" sz="2800" dirty="0" smtClean="0">
                <a:latin typeface="Calibri" charset="0"/>
              </a:rPr>
              <a:t>Included</a:t>
            </a:r>
            <a:r>
              <a:rPr lang="en-US" sz="2400" dirty="0" smtClean="0">
                <a:latin typeface="Calibri" charset="0"/>
              </a:rPr>
              <a:t>:</a:t>
            </a:r>
          </a:p>
          <a:p>
            <a:pPr lvl="1" eaLnBrk="1" hangingPunct="1"/>
            <a:r>
              <a:rPr lang="en-US" sz="2400" dirty="0" smtClean="0">
                <a:latin typeface="Calibri" charset="0"/>
              </a:rPr>
              <a:t>English-language literature since 1995</a:t>
            </a:r>
          </a:p>
          <a:p>
            <a:pPr lvl="1" eaLnBrk="1" hangingPunct="1"/>
            <a:r>
              <a:rPr lang="en-US" sz="2400" dirty="0" smtClean="0">
                <a:latin typeface="Calibri" charset="0"/>
              </a:rPr>
              <a:t>Medical </a:t>
            </a:r>
            <a:r>
              <a:rPr lang="en-US" sz="2400" dirty="0">
                <a:latin typeface="Calibri" charset="0"/>
              </a:rPr>
              <a:t>and nursing conferences, 2009 - 2011</a:t>
            </a:r>
          </a:p>
          <a:p>
            <a:pPr eaLnBrk="1" hangingPunct="1"/>
            <a:r>
              <a:rPr lang="en-US" sz="2800" dirty="0" smtClean="0">
                <a:latin typeface="Calibri" charset="0"/>
              </a:rPr>
              <a:t>222 articles and 16 conference abstracts identified</a:t>
            </a:r>
          </a:p>
          <a:p>
            <a:pPr lvl="1" eaLnBrk="1" hangingPunct="1"/>
            <a:r>
              <a:rPr lang="en-US" sz="2400" dirty="0" smtClean="0">
                <a:latin typeface="Calibri" charset="0"/>
              </a:rPr>
              <a:t>110 reviewed</a:t>
            </a:r>
          </a:p>
          <a:p>
            <a:pPr lvl="1" eaLnBrk="1" hangingPunct="1"/>
            <a:r>
              <a:rPr lang="en-US" sz="2400" dirty="0" smtClean="0">
                <a:latin typeface="Calibri" charset="0"/>
              </a:rPr>
              <a:t>28 abstracted for analysis</a:t>
            </a:r>
          </a:p>
          <a:p>
            <a:pPr eaLnBrk="1" hangingPunct="1"/>
            <a:r>
              <a:rPr lang="en-US" sz="2800" dirty="0" smtClean="0">
                <a:latin typeface="Calibri" charset="0"/>
              </a:rPr>
              <a:t>21 programs included analysis</a:t>
            </a:r>
          </a:p>
          <a:p>
            <a:pPr lvl="1" eaLnBrk="1" hangingPunct="1"/>
            <a:r>
              <a:rPr lang="en-US" sz="2400" dirty="0">
                <a:latin typeface="Calibri" charset="0"/>
              </a:rPr>
              <a:t>9</a:t>
            </a:r>
            <a:r>
              <a:rPr lang="en-US" sz="2400" dirty="0" smtClean="0">
                <a:latin typeface="Calibri" charset="0"/>
              </a:rPr>
              <a:t> medical-focused</a:t>
            </a:r>
          </a:p>
          <a:p>
            <a:pPr lvl="1" eaLnBrk="1" hangingPunct="1"/>
            <a:r>
              <a:rPr lang="en-US" sz="2400" dirty="0" smtClean="0">
                <a:latin typeface="Calibri" charset="0"/>
              </a:rPr>
              <a:t>12 behavioral health-focused</a:t>
            </a:r>
            <a:endParaRPr lang="en-US" sz="2400" dirty="0">
              <a:latin typeface="Calibri"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 Findings</a:t>
            </a:r>
            <a:endParaRPr lang="en-US" dirty="0"/>
          </a:p>
        </p:txBody>
      </p:sp>
      <p:sp>
        <p:nvSpPr>
          <p:cNvPr id="3" name="Content Placeholder 2"/>
          <p:cNvSpPr>
            <a:spLocks noGrp="1"/>
          </p:cNvSpPr>
          <p:nvPr>
            <p:ph idx="1"/>
          </p:nvPr>
        </p:nvSpPr>
        <p:spPr>
          <a:xfrm>
            <a:off x="302964" y="1269694"/>
            <a:ext cx="8229600" cy="4525963"/>
          </a:xfrm>
        </p:spPr>
        <p:txBody>
          <a:bodyPr/>
          <a:lstStyle/>
          <a:p>
            <a:r>
              <a:rPr lang="en-US" sz="2400" dirty="0" smtClean="0"/>
              <a:t>Majority </a:t>
            </a:r>
            <a:r>
              <a:rPr lang="en-US" sz="2400" dirty="0" smtClean="0"/>
              <a:t>of </a:t>
            </a:r>
            <a:r>
              <a:rPr lang="en-US" sz="2400" dirty="0" smtClean="0"/>
              <a:t>programs relied on federal funding</a:t>
            </a:r>
          </a:p>
          <a:p>
            <a:pPr lvl="1"/>
            <a:r>
              <a:rPr lang="en-US" sz="2000" dirty="0" smtClean="0"/>
              <a:t>10 of 21 had </a:t>
            </a:r>
            <a:r>
              <a:rPr lang="en-US" sz="2000" dirty="0" smtClean="0"/>
              <a:t>RWHAP </a:t>
            </a:r>
            <a:r>
              <a:rPr lang="en-US" sz="2000" dirty="0" smtClean="0"/>
              <a:t>support</a:t>
            </a:r>
          </a:p>
          <a:p>
            <a:r>
              <a:rPr lang="en-US" sz="2400" dirty="0"/>
              <a:t>Models that integrate specialty medical </a:t>
            </a:r>
            <a:r>
              <a:rPr lang="en-US" sz="2400" b="1" u="sng" dirty="0"/>
              <a:t>and</a:t>
            </a:r>
            <a:r>
              <a:rPr lang="en-US" sz="2400" dirty="0"/>
              <a:t> behavior health services </a:t>
            </a:r>
            <a:r>
              <a:rPr lang="en-US" sz="2400" dirty="0" smtClean="0"/>
              <a:t>appear </a:t>
            </a:r>
            <a:r>
              <a:rPr lang="en-US" sz="2400" dirty="0"/>
              <a:t>most promising</a:t>
            </a:r>
          </a:p>
          <a:p>
            <a:r>
              <a:rPr lang="en-US" sz="2400" dirty="0"/>
              <a:t>Case management </a:t>
            </a:r>
            <a:r>
              <a:rPr lang="en-US" sz="2400" dirty="0" smtClean="0"/>
              <a:t>or other care coordination services critical </a:t>
            </a:r>
            <a:endParaRPr lang="en-US" sz="2400" dirty="0"/>
          </a:p>
          <a:p>
            <a:r>
              <a:rPr lang="en-US" sz="2400" dirty="0" smtClean="0"/>
              <a:t>Effective EHRs </a:t>
            </a:r>
            <a:r>
              <a:rPr lang="en-US" sz="2400" dirty="0"/>
              <a:t>facilitate </a:t>
            </a:r>
            <a:r>
              <a:rPr lang="en-US" sz="2400" dirty="0" smtClean="0"/>
              <a:t>care coordination and communication</a:t>
            </a:r>
            <a:endParaRPr lang="en-US" sz="2000" dirty="0"/>
          </a:p>
          <a:p>
            <a:r>
              <a:rPr lang="en-US" sz="2400" dirty="0" smtClean="0"/>
              <a:t>Evaluation data were process focused and not standardized</a:t>
            </a:r>
          </a:p>
          <a:p>
            <a:r>
              <a:rPr lang="en-US" sz="2400" dirty="0" smtClean="0"/>
              <a:t>Behavioral health programs had more rigorous study designs, and results supported positive outcomes</a:t>
            </a:r>
          </a:p>
          <a:p>
            <a:r>
              <a:rPr lang="en-US" sz="2400" dirty="0" smtClean="0"/>
              <a:t>Cost and finance data were lacking for most programs</a:t>
            </a:r>
          </a:p>
          <a:p>
            <a:r>
              <a:rPr lang="en-US" sz="2400" dirty="0" smtClean="0"/>
              <a:t>No programs with negative outcomes were identified</a:t>
            </a:r>
          </a:p>
          <a:p>
            <a:pPr marL="0" indent="0">
              <a:buNone/>
            </a:pPr>
            <a:endParaRPr lang="en-US" dirty="0"/>
          </a:p>
        </p:txBody>
      </p:sp>
    </p:spTree>
    <p:extLst>
      <p:ext uri="{BB962C8B-B14F-4D97-AF65-F5344CB8AC3E}">
        <p14:creationId xmlns:p14="http://schemas.microsoft.com/office/powerpoint/2010/main" val="240627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latin typeface="Calibri" charset="0"/>
              </a:rPr>
              <a:t>Expert </a:t>
            </a:r>
            <a:r>
              <a:rPr lang="en-US" dirty="0" smtClean="0">
                <a:latin typeface="Calibri" charset="0"/>
              </a:rPr>
              <a:t>Consultations: Methods</a:t>
            </a:r>
            <a:endParaRPr lang="en-US" dirty="0">
              <a:latin typeface="Calibri" charset="0"/>
            </a:endParaRPr>
          </a:p>
        </p:txBody>
      </p:sp>
      <p:sp>
        <p:nvSpPr>
          <p:cNvPr id="8195" name="Content Placeholder 2"/>
          <p:cNvSpPr>
            <a:spLocks noGrp="1"/>
          </p:cNvSpPr>
          <p:nvPr>
            <p:ph idx="1"/>
          </p:nvPr>
        </p:nvSpPr>
        <p:spPr>
          <a:xfrm>
            <a:off x="490250" y="1390880"/>
            <a:ext cx="8229600" cy="4525963"/>
          </a:xfrm>
        </p:spPr>
        <p:txBody>
          <a:bodyPr/>
          <a:lstStyle/>
          <a:p>
            <a:pPr eaLnBrk="1" hangingPunct="1"/>
            <a:r>
              <a:rPr lang="en-US" sz="2800" dirty="0" smtClean="0">
                <a:latin typeface="Calibri" charset="0"/>
              </a:rPr>
              <a:t>Phone interviews with 8 key informants</a:t>
            </a:r>
          </a:p>
          <a:p>
            <a:pPr lvl="1" eaLnBrk="1" hangingPunct="1"/>
            <a:r>
              <a:rPr lang="en-US" sz="2400" dirty="0" smtClean="0">
                <a:latin typeface="Calibri" charset="0"/>
              </a:rPr>
              <a:t>Providers, managers, PLWH</a:t>
            </a:r>
          </a:p>
          <a:p>
            <a:pPr eaLnBrk="1" hangingPunct="1"/>
            <a:r>
              <a:rPr lang="en-US" sz="2800" dirty="0" smtClean="0">
                <a:latin typeface="Calibri" charset="0"/>
              </a:rPr>
              <a:t>Focus on:</a:t>
            </a:r>
          </a:p>
          <a:p>
            <a:pPr lvl="1" eaLnBrk="1" hangingPunct="1"/>
            <a:r>
              <a:rPr lang="en-US" sz="2400" dirty="0" smtClean="0">
                <a:latin typeface="Calibri" charset="0"/>
              </a:rPr>
              <a:t>Essential program components for success in HIV care</a:t>
            </a:r>
          </a:p>
          <a:p>
            <a:pPr lvl="2" eaLnBrk="1" hangingPunct="1"/>
            <a:r>
              <a:rPr lang="en-US" sz="2000" dirty="0" smtClean="0">
                <a:latin typeface="Calibri" charset="0"/>
              </a:rPr>
              <a:t>Impact on care setting and targeted population(s)</a:t>
            </a:r>
          </a:p>
          <a:p>
            <a:pPr lvl="1" eaLnBrk="1" hangingPunct="1"/>
            <a:r>
              <a:rPr lang="en-US" sz="2400" dirty="0" smtClean="0">
                <a:latin typeface="Calibri" charset="0"/>
              </a:rPr>
              <a:t>Core staff competencies needed for interdisciplinary care</a:t>
            </a:r>
          </a:p>
          <a:p>
            <a:pPr lvl="1" eaLnBrk="1" hangingPunct="1"/>
            <a:r>
              <a:rPr lang="en-US" sz="2400" dirty="0" smtClean="0">
                <a:latin typeface="Calibri" charset="0"/>
              </a:rPr>
              <a:t>Potential barriers to implementation</a:t>
            </a:r>
          </a:p>
          <a:p>
            <a:pPr lvl="1" eaLnBrk="1" hangingPunct="1"/>
            <a:r>
              <a:rPr lang="en-US" sz="2400" dirty="0" smtClean="0">
                <a:latin typeface="Calibri" charset="0"/>
              </a:rPr>
              <a:t>Supportive management structures</a:t>
            </a:r>
          </a:p>
          <a:p>
            <a:pPr lvl="1" eaLnBrk="1" hangingPunct="1"/>
            <a:r>
              <a:rPr lang="en-US" sz="2400" dirty="0" smtClean="0">
                <a:latin typeface="Calibri" charset="0"/>
              </a:rPr>
              <a:t>Defining and measuring success, quality, and cost effectiveness</a:t>
            </a:r>
          </a:p>
          <a:p>
            <a:pPr lvl="1" eaLnBrk="1" hangingPunct="1"/>
            <a:r>
              <a:rPr lang="en-US" sz="2400" dirty="0" smtClean="0">
                <a:latin typeface="Calibri" charset="0"/>
              </a:rPr>
              <a:t>Benefits to and potential concerns of patients</a:t>
            </a:r>
          </a:p>
          <a:p>
            <a:pPr lvl="1" eaLnBrk="1" hangingPunct="1"/>
            <a:endParaRPr lang="en-US" sz="2400" dirty="0" smtClean="0">
              <a:latin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7" y="0"/>
            <a:ext cx="8229600" cy="1143000"/>
          </a:xfrm>
        </p:spPr>
        <p:txBody>
          <a:bodyPr/>
          <a:lstStyle/>
          <a:p>
            <a:r>
              <a:rPr lang="en-US" dirty="0" smtClean="0"/>
              <a:t>Expert Consultations: Themes</a:t>
            </a:r>
            <a:endParaRPr lang="en-US" dirty="0"/>
          </a:p>
        </p:txBody>
      </p:sp>
      <p:sp>
        <p:nvSpPr>
          <p:cNvPr id="3" name="Content Placeholder 2"/>
          <p:cNvSpPr>
            <a:spLocks noGrp="1"/>
          </p:cNvSpPr>
          <p:nvPr>
            <p:ph idx="1"/>
          </p:nvPr>
        </p:nvSpPr>
        <p:spPr>
          <a:xfrm>
            <a:off x="402115" y="928171"/>
            <a:ext cx="8229600" cy="4525963"/>
          </a:xfrm>
        </p:spPr>
        <p:txBody>
          <a:bodyPr/>
          <a:lstStyle/>
          <a:p>
            <a:r>
              <a:rPr lang="en-US" sz="2400" dirty="0" smtClean="0">
                <a:latin typeface="Calibri" charset="0"/>
              </a:rPr>
              <a:t>Ideal model is:</a:t>
            </a:r>
          </a:p>
          <a:p>
            <a:pPr lvl="1"/>
            <a:r>
              <a:rPr lang="en-US" sz="2400" b="1" dirty="0" smtClean="0">
                <a:latin typeface="Calibri" charset="0"/>
              </a:rPr>
              <a:t>co</a:t>
            </a:r>
            <a:r>
              <a:rPr lang="en-US" sz="2400" b="1" dirty="0">
                <a:latin typeface="Calibri" charset="0"/>
              </a:rPr>
              <a:t>-</a:t>
            </a:r>
            <a:r>
              <a:rPr lang="en-US" sz="2400" b="1" dirty="0" smtClean="0">
                <a:latin typeface="Calibri" charset="0"/>
              </a:rPr>
              <a:t>located </a:t>
            </a:r>
            <a:r>
              <a:rPr lang="en-US" sz="2400" dirty="0" smtClean="0">
                <a:latin typeface="Calibri" charset="0"/>
              </a:rPr>
              <a:t>(if not, then closely coordinated)</a:t>
            </a:r>
            <a:endParaRPr lang="en-US" sz="2000" dirty="0">
              <a:latin typeface="Calibri" charset="0"/>
            </a:endParaRPr>
          </a:p>
          <a:p>
            <a:pPr lvl="1"/>
            <a:r>
              <a:rPr lang="en-US" sz="2400" b="1" dirty="0" smtClean="0">
                <a:latin typeface="Calibri" charset="0"/>
              </a:rPr>
              <a:t>client-centered </a:t>
            </a:r>
            <a:r>
              <a:rPr lang="en-US" sz="2400" dirty="0">
                <a:latin typeface="Calibri" charset="0"/>
              </a:rPr>
              <a:t>HIV medical and related services </a:t>
            </a:r>
            <a:r>
              <a:rPr lang="en-US" sz="2400" dirty="0" smtClean="0">
                <a:latin typeface="Calibri" charset="0"/>
              </a:rPr>
              <a:t>, </a:t>
            </a:r>
          </a:p>
          <a:p>
            <a:pPr lvl="1"/>
            <a:r>
              <a:rPr lang="en-US" sz="2400" dirty="0" smtClean="0">
                <a:latin typeface="Calibri" charset="0"/>
              </a:rPr>
              <a:t>delivered </a:t>
            </a:r>
            <a:r>
              <a:rPr lang="en-US" sz="2400" dirty="0">
                <a:latin typeface="Calibri" charset="0"/>
              </a:rPr>
              <a:t>by </a:t>
            </a:r>
            <a:r>
              <a:rPr lang="en-US" sz="2400" b="1" dirty="0">
                <a:latin typeface="Calibri" charset="0"/>
              </a:rPr>
              <a:t>multidisciplinary </a:t>
            </a:r>
            <a:r>
              <a:rPr lang="en-US" sz="2400" b="1" dirty="0" smtClean="0">
                <a:latin typeface="Calibri" charset="0"/>
              </a:rPr>
              <a:t>team </a:t>
            </a:r>
            <a:r>
              <a:rPr lang="en-US" sz="2400" dirty="0" smtClean="0">
                <a:latin typeface="Calibri" charset="0"/>
              </a:rPr>
              <a:t>of primary and HIV care providers (MDs, NPs and PAs), behavioral health professionals,  social workers, case managers/care coordinators, other selected specialists. </a:t>
            </a:r>
          </a:p>
          <a:p>
            <a:r>
              <a:rPr lang="en-US" sz="2400" dirty="0" smtClean="0">
                <a:latin typeface="Calibri" charset="0"/>
              </a:rPr>
              <a:t>Communication</a:t>
            </a:r>
            <a:r>
              <a:rPr lang="en-US" sz="2400" dirty="0">
                <a:latin typeface="Calibri" charset="0"/>
              </a:rPr>
              <a:t>, cross training, team decision making, and solid leadership </a:t>
            </a:r>
            <a:r>
              <a:rPr lang="en-US" sz="2400" dirty="0" smtClean="0">
                <a:latin typeface="Calibri" charset="0"/>
              </a:rPr>
              <a:t>critical </a:t>
            </a:r>
            <a:r>
              <a:rPr lang="en-US" sz="2400" dirty="0">
                <a:latin typeface="Calibri" charset="0"/>
              </a:rPr>
              <a:t>to success.</a:t>
            </a:r>
          </a:p>
          <a:p>
            <a:r>
              <a:rPr lang="en-US" sz="2400" dirty="0">
                <a:latin typeface="Calibri" charset="0"/>
              </a:rPr>
              <a:t>Financing is a significant challenge and potential barrier.</a:t>
            </a:r>
          </a:p>
          <a:p>
            <a:r>
              <a:rPr lang="en-US" sz="2400" dirty="0" smtClean="0">
                <a:latin typeface="Calibri" charset="0"/>
              </a:rPr>
              <a:t>Quality routinely measured</a:t>
            </a:r>
          </a:p>
          <a:p>
            <a:pPr lvl="1"/>
            <a:r>
              <a:rPr lang="en-US" sz="2000" dirty="0" smtClean="0">
                <a:latin typeface="Calibri" charset="0"/>
              </a:rPr>
              <a:t>Information on cost and cost-effectiveness </a:t>
            </a:r>
            <a:r>
              <a:rPr lang="en-US" sz="2000" dirty="0">
                <a:latin typeface="Calibri" charset="0"/>
              </a:rPr>
              <a:t>is lacking.</a:t>
            </a:r>
          </a:p>
          <a:p>
            <a:endParaRPr lang="en-US" dirty="0"/>
          </a:p>
        </p:txBody>
      </p:sp>
    </p:spTree>
    <p:extLst>
      <p:ext uri="{BB962C8B-B14F-4D97-AF65-F5344CB8AC3E}">
        <p14:creationId xmlns:p14="http://schemas.microsoft.com/office/powerpoint/2010/main" val="214117742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oundry">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925</TotalTime>
  <Words>2240</Words>
  <Application>Microsoft Office PowerPoint</Application>
  <PresentationFormat>On-screen Show (4:3)</PresentationFormat>
  <Paragraphs>440</Paragraphs>
  <Slides>46</Slides>
  <Notes>13</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Median</vt:lpstr>
      <vt:lpstr>Foundry</vt:lpstr>
      <vt:lpstr>7_Office Theme</vt:lpstr>
      <vt:lpstr>Interdisciplinary Models  of HIV Care</vt:lpstr>
      <vt:lpstr>Disclosures</vt:lpstr>
      <vt:lpstr>Learning Objectives</vt:lpstr>
      <vt:lpstr>Workshop Structure</vt:lpstr>
      <vt:lpstr>Study Background</vt:lpstr>
      <vt:lpstr>Literature Review: Methods</vt:lpstr>
      <vt:lpstr>Literature Review: Findings</vt:lpstr>
      <vt:lpstr>Expert Consultations: Methods</vt:lpstr>
      <vt:lpstr>Expert Consultations: Themes</vt:lpstr>
      <vt:lpstr>Grantee Site Visits: Methods</vt:lpstr>
      <vt:lpstr>Grantee Site Visits</vt:lpstr>
      <vt:lpstr>Site Visits: Findings</vt:lpstr>
      <vt:lpstr>Site Visits: Findings</vt:lpstr>
      <vt:lpstr>Site Visits: Findings</vt:lpstr>
      <vt:lpstr>Site Visits: Findings</vt:lpstr>
      <vt:lpstr>Site Visits: Findings</vt:lpstr>
      <vt:lpstr>Site Visits: Findings</vt:lpstr>
      <vt:lpstr>Insights from Grantees</vt:lpstr>
      <vt:lpstr>PowerPoint Presentation</vt:lpstr>
      <vt:lpstr>PowerPoint Presentation</vt:lpstr>
      <vt:lpstr>Project ECHOTM</vt:lpstr>
      <vt:lpstr>Potential Benefits &amp; Expected Outcomes of Implementation of Project ECHO™</vt:lpstr>
      <vt:lpstr>Implementation</vt:lpstr>
      <vt:lpstr>PowerPoint Presentation</vt:lpstr>
      <vt:lpstr>Successes</vt:lpstr>
      <vt:lpstr>Challenges</vt:lpstr>
      <vt:lpstr>PowerPoint Presentation</vt:lpstr>
      <vt:lpstr>APICHA’s Mission Statement</vt:lpstr>
      <vt:lpstr>Evolution of APICHA </vt:lpstr>
      <vt:lpstr>APICHA Community Health Center Medical Home Model</vt:lpstr>
      <vt:lpstr>How to sustain multidisciplinary work?</vt:lpstr>
      <vt:lpstr>Key to Success</vt:lpstr>
      <vt:lpstr>Success </vt:lpstr>
      <vt:lpstr>Challenges</vt:lpstr>
      <vt:lpstr>   1917 Clinic Established  1988 Dr. Michael Saag </vt:lpstr>
      <vt:lpstr>Clinic “Composition”</vt:lpstr>
      <vt:lpstr>      Medical Team “Composition”</vt:lpstr>
      <vt:lpstr>Orchestra Sections</vt:lpstr>
      <vt:lpstr> Orchestrating a Culture of Teamwork</vt:lpstr>
      <vt:lpstr>Successes:  Quality Indicators</vt:lpstr>
      <vt:lpstr>Consumer Survey:</vt:lpstr>
      <vt:lpstr>   </vt:lpstr>
      <vt:lpstr>Discussion</vt:lpstr>
      <vt:lpstr>Conclusion</vt:lpstr>
      <vt:lpstr>Acknowledgements</vt:lpstr>
      <vt:lpstr>Contact</vt:lpstr>
    </vt:vector>
  </TitlesOfParts>
  <Company>John Snow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Interdisciplinary Models  of HIV Care</dc:title>
  <dc:creator>JHolman</dc:creator>
  <cp:lastModifiedBy>JHolman</cp:lastModifiedBy>
  <cp:revision>72</cp:revision>
  <cp:lastPrinted>2012-11-05T14:46:40Z</cp:lastPrinted>
  <dcterms:created xsi:type="dcterms:W3CDTF">2012-10-10T17:37:30Z</dcterms:created>
  <dcterms:modified xsi:type="dcterms:W3CDTF">2012-11-09T20:51:04Z</dcterms:modified>
</cp:coreProperties>
</file>