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2" r:id="rId2"/>
    <p:sldId id="257" r:id="rId3"/>
    <p:sldId id="275" r:id="rId4"/>
    <p:sldId id="268" r:id="rId5"/>
    <p:sldId id="284" r:id="rId6"/>
    <p:sldId id="286" r:id="rId7"/>
    <p:sldId id="288" r:id="rId8"/>
    <p:sldId id="290" r:id="rId9"/>
    <p:sldId id="292" r:id="rId10"/>
    <p:sldId id="260" r:id="rId11"/>
    <p:sldId id="267" r:id="rId12"/>
    <p:sldId id="277" r:id="rId13"/>
    <p:sldId id="262" r:id="rId14"/>
    <p:sldId id="263" r:id="rId15"/>
    <p:sldId id="264" r:id="rId16"/>
    <p:sldId id="265" r:id="rId17"/>
    <p:sldId id="269" r:id="rId1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8" autoAdjust="0"/>
    <p:restoredTop sz="94624" autoAdjust="0"/>
  </p:normalViewPr>
  <p:slideViewPr>
    <p:cSldViewPr>
      <p:cViewPr varScale="1">
        <p:scale>
          <a:sx n="69" d="100"/>
          <a:sy n="69" d="100"/>
        </p:scale>
        <p:origin x="-546" y="-102"/>
      </p:cViewPr>
      <p:guideLst>
        <p:guide orient="horz" pos="2160"/>
        <p:guide pos="2880"/>
      </p:guideLst>
    </p:cSldViewPr>
  </p:slideViewPr>
  <p:outlineViewPr>
    <p:cViewPr>
      <p:scale>
        <a:sx n="33" d="100"/>
        <a:sy n="33" d="100"/>
      </p:scale>
      <p:origin x="0" y="1159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0CEDDC-70FA-4E40-AC2B-C1B956C589FC}" type="doc">
      <dgm:prSet loTypeId="urn:microsoft.com/office/officeart/2005/8/layout/cycle8" loCatId="cycle" qsTypeId="urn:microsoft.com/office/officeart/2005/8/quickstyle/simple1" qsCatId="simple" csTypeId="urn:microsoft.com/office/officeart/2005/8/colors/colorful4" csCatId="colorful" phldr="1"/>
      <dgm:spPr/>
    </dgm:pt>
    <dgm:pt modelId="{DEBA8DEE-60BA-47EA-A7E6-7ED00CF8BF75}">
      <dgm:prSet phldrT="[Text]" custT="1"/>
      <dgm:spPr>
        <a:solidFill>
          <a:schemeClr val="accent2">
            <a:lumMod val="60000"/>
            <a:lumOff val="40000"/>
          </a:schemeClr>
        </a:solidFill>
      </dgm:spPr>
      <dgm:t>
        <a:bodyPr/>
        <a:lstStyle/>
        <a:p>
          <a:pPr algn="ctr"/>
          <a:r>
            <a:rPr lang="en-US" sz="2800" dirty="0" smtClean="0"/>
            <a:t>   </a:t>
          </a:r>
          <a:r>
            <a:rPr lang="en-US" sz="2000" cap="none" dirty="0" smtClean="0">
              <a:latin typeface="Lucida Calligraphy" pitchFamily="66" charset="0"/>
            </a:rPr>
            <a:t>Women’s</a:t>
          </a:r>
          <a:r>
            <a:rPr lang="en-US" sz="2000" b="1" cap="none" dirty="0" smtClean="0">
              <a:latin typeface="Papyrus" pitchFamily="66" charset="0"/>
            </a:rPr>
            <a:t> </a:t>
          </a:r>
          <a:r>
            <a:rPr lang="en-US" sz="2000" b="1" cap="none" dirty="0" smtClean="0">
              <a:latin typeface="Arial" pitchFamily="34" charset="0"/>
              <a:cs typeface="Arial" pitchFamily="34" charset="0"/>
            </a:rPr>
            <a:t>HEART</a:t>
          </a:r>
        </a:p>
        <a:p>
          <a:pPr algn="ctr"/>
          <a:r>
            <a:rPr lang="en-US" sz="2000" b="1" cap="none" dirty="0" smtClean="0">
              <a:latin typeface="Arial" pitchFamily="34" charset="0"/>
              <a:cs typeface="Arial" pitchFamily="34" charset="0"/>
            </a:rPr>
            <a:t>San Antonio</a:t>
          </a:r>
          <a:endParaRPr lang="en-US" sz="2000" dirty="0"/>
        </a:p>
      </dgm:t>
    </dgm:pt>
    <dgm:pt modelId="{84B229ED-428F-45E3-8638-FA42D3A26F14}" type="parTrans" cxnId="{F04DEDF0-EC7A-4E14-B7B4-E6F425F52BD5}">
      <dgm:prSet/>
      <dgm:spPr/>
      <dgm:t>
        <a:bodyPr/>
        <a:lstStyle/>
        <a:p>
          <a:pPr algn="ctr"/>
          <a:endParaRPr lang="en-US"/>
        </a:p>
      </dgm:t>
    </dgm:pt>
    <dgm:pt modelId="{FBF9CFDF-C7BF-4472-BC43-EEB6AC1FEEF2}" type="sibTrans" cxnId="{F04DEDF0-EC7A-4E14-B7B4-E6F425F52BD5}">
      <dgm:prSet/>
      <dgm:spPr/>
      <dgm:t>
        <a:bodyPr/>
        <a:lstStyle/>
        <a:p>
          <a:pPr algn="ctr"/>
          <a:endParaRPr lang="en-US"/>
        </a:p>
      </dgm:t>
    </dgm:pt>
    <dgm:pt modelId="{C8CF0140-D3F2-49DF-BEEE-4EAAC869C35F}">
      <dgm:prSet phldrT="[Text]" custT="1"/>
      <dgm:spPr>
        <a:solidFill>
          <a:schemeClr val="tx2">
            <a:lumMod val="60000"/>
            <a:lumOff val="40000"/>
          </a:schemeClr>
        </a:solidFill>
      </dgm:spPr>
      <dgm:t>
        <a:bodyPr/>
        <a:lstStyle/>
        <a:p>
          <a:pPr algn="ctr"/>
          <a:r>
            <a:rPr lang="en-US" sz="3600" dirty="0" smtClean="0"/>
            <a:t>HRSA / WOCEC</a:t>
          </a:r>
          <a:endParaRPr lang="en-US" sz="3600" dirty="0"/>
        </a:p>
      </dgm:t>
    </dgm:pt>
    <dgm:pt modelId="{6789C93C-D81C-4732-9D63-24B83C969BE2}" type="parTrans" cxnId="{0E6F28F9-CF56-450D-8CAE-0477603E8332}">
      <dgm:prSet/>
      <dgm:spPr/>
      <dgm:t>
        <a:bodyPr/>
        <a:lstStyle/>
        <a:p>
          <a:pPr algn="ctr"/>
          <a:endParaRPr lang="en-US"/>
        </a:p>
      </dgm:t>
    </dgm:pt>
    <dgm:pt modelId="{EDC76F03-794F-4F9A-A069-E38EB8DB3942}" type="sibTrans" cxnId="{0E6F28F9-CF56-450D-8CAE-0477603E8332}">
      <dgm:prSet/>
      <dgm:spPr/>
      <dgm:t>
        <a:bodyPr/>
        <a:lstStyle/>
        <a:p>
          <a:pPr algn="ctr"/>
          <a:endParaRPr lang="en-US"/>
        </a:p>
      </dgm:t>
    </dgm:pt>
    <dgm:pt modelId="{CE9DC87F-EF42-430A-B3D7-DC7866BD8653}">
      <dgm:prSet phldrT="[Text]" custT="1"/>
      <dgm:spPr>
        <a:solidFill>
          <a:schemeClr val="tx2">
            <a:lumMod val="40000"/>
            <a:lumOff val="60000"/>
          </a:schemeClr>
        </a:solidFill>
      </dgm:spPr>
      <dgm:t>
        <a:bodyPr/>
        <a:lstStyle/>
        <a:p>
          <a:pPr algn="ctr"/>
          <a:r>
            <a:rPr lang="en-US" sz="3600" dirty="0" smtClean="0"/>
            <a:t>SHRT</a:t>
          </a:r>
        </a:p>
        <a:p>
          <a:pPr algn="ctr"/>
          <a:r>
            <a:rPr lang="en-US" sz="2400" dirty="0" smtClean="0"/>
            <a:t>East Texas</a:t>
          </a:r>
          <a:endParaRPr lang="en-US" sz="2400" dirty="0"/>
        </a:p>
      </dgm:t>
    </dgm:pt>
    <dgm:pt modelId="{91A0A569-07AF-44DA-9C05-86D425C8B407}" type="parTrans" cxnId="{331C3A00-71DF-4852-A387-2FB3EC6C30A3}">
      <dgm:prSet/>
      <dgm:spPr/>
      <dgm:t>
        <a:bodyPr/>
        <a:lstStyle/>
        <a:p>
          <a:pPr algn="ctr"/>
          <a:endParaRPr lang="en-US"/>
        </a:p>
      </dgm:t>
    </dgm:pt>
    <dgm:pt modelId="{D4BEC2B4-0110-4C40-B4AE-C5E9E00BAA8F}" type="sibTrans" cxnId="{331C3A00-71DF-4852-A387-2FB3EC6C30A3}">
      <dgm:prSet/>
      <dgm:spPr/>
      <dgm:t>
        <a:bodyPr/>
        <a:lstStyle/>
        <a:p>
          <a:pPr algn="ctr"/>
          <a:endParaRPr lang="en-US"/>
        </a:p>
      </dgm:t>
    </dgm:pt>
    <dgm:pt modelId="{1576B312-FFDA-4DC1-BB90-2EEFCDD816E1}" type="pres">
      <dgm:prSet presAssocID="{0B0CEDDC-70FA-4E40-AC2B-C1B956C589FC}" presName="compositeShape" presStyleCnt="0">
        <dgm:presLayoutVars>
          <dgm:chMax val="7"/>
          <dgm:dir/>
          <dgm:resizeHandles val="exact"/>
        </dgm:presLayoutVars>
      </dgm:prSet>
      <dgm:spPr/>
    </dgm:pt>
    <dgm:pt modelId="{3FDED0BB-2D68-46F3-A2E9-3DFE6594C897}" type="pres">
      <dgm:prSet presAssocID="{0B0CEDDC-70FA-4E40-AC2B-C1B956C589FC}" presName="wedge1" presStyleLbl="node1" presStyleIdx="0" presStyleCnt="3" custScaleX="102780" custScaleY="110751" custLinFactNeighborX="-1167" custLinFactNeighborY="1191"/>
      <dgm:spPr/>
      <dgm:t>
        <a:bodyPr/>
        <a:lstStyle/>
        <a:p>
          <a:endParaRPr lang="en-US"/>
        </a:p>
      </dgm:t>
    </dgm:pt>
    <dgm:pt modelId="{6C3663F8-62DE-44D2-978C-AED804220F0A}" type="pres">
      <dgm:prSet presAssocID="{0B0CEDDC-70FA-4E40-AC2B-C1B956C589FC}" presName="dummy1a" presStyleCnt="0"/>
      <dgm:spPr/>
    </dgm:pt>
    <dgm:pt modelId="{A4476FF1-DA11-4338-B3C7-D1584C6C611D}" type="pres">
      <dgm:prSet presAssocID="{0B0CEDDC-70FA-4E40-AC2B-C1B956C589FC}" presName="dummy1b" presStyleCnt="0"/>
      <dgm:spPr/>
    </dgm:pt>
    <dgm:pt modelId="{398F94EE-360F-4647-81C7-9B15ED9B5427}" type="pres">
      <dgm:prSet presAssocID="{0B0CEDDC-70FA-4E40-AC2B-C1B956C589FC}" presName="wedge1Tx" presStyleLbl="node1" presStyleIdx="0" presStyleCnt="3">
        <dgm:presLayoutVars>
          <dgm:chMax val="0"/>
          <dgm:chPref val="0"/>
          <dgm:bulletEnabled val="1"/>
        </dgm:presLayoutVars>
      </dgm:prSet>
      <dgm:spPr/>
      <dgm:t>
        <a:bodyPr/>
        <a:lstStyle/>
        <a:p>
          <a:endParaRPr lang="en-US"/>
        </a:p>
      </dgm:t>
    </dgm:pt>
    <dgm:pt modelId="{5DE1D57E-520F-4E6E-B02F-69C976DE0567}" type="pres">
      <dgm:prSet presAssocID="{0B0CEDDC-70FA-4E40-AC2B-C1B956C589FC}" presName="wedge2" presStyleLbl="node1" presStyleIdx="1" presStyleCnt="3" custLinFactNeighborX="893" custLinFactNeighborY="-2381"/>
      <dgm:spPr/>
      <dgm:t>
        <a:bodyPr/>
        <a:lstStyle/>
        <a:p>
          <a:endParaRPr lang="en-US"/>
        </a:p>
      </dgm:t>
    </dgm:pt>
    <dgm:pt modelId="{68C17359-86CB-4E9F-B4F8-F5BB408550E9}" type="pres">
      <dgm:prSet presAssocID="{0B0CEDDC-70FA-4E40-AC2B-C1B956C589FC}" presName="dummy2a" presStyleCnt="0"/>
      <dgm:spPr/>
    </dgm:pt>
    <dgm:pt modelId="{0F9ED37B-D263-4640-A354-6CB1775D03D0}" type="pres">
      <dgm:prSet presAssocID="{0B0CEDDC-70FA-4E40-AC2B-C1B956C589FC}" presName="dummy2b" presStyleCnt="0"/>
      <dgm:spPr/>
    </dgm:pt>
    <dgm:pt modelId="{5EDFBFF3-43F5-4B42-A808-DB3CFACB425C}" type="pres">
      <dgm:prSet presAssocID="{0B0CEDDC-70FA-4E40-AC2B-C1B956C589FC}" presName="wedge2Tx" presStyleLbl="node1" presStyleIdx="1" presStyleCnt="3">
        <dgm:presLayoutVars>
          <dgm:chMax val="0"/>
          <dgm:chPref val="0"/>
          <dgm:bulletEnabled val="1"/>
        </dgm:presLayoutVars>
      </dgm:prSet>
      <dgm:spPr/>
      <dgm:t>
        <a:bodyPr/>
        <a:lstStyle/>
        <a:p>
          <a:endParaRPr lang="en-US"/>
        </a:p>
      </dgm:t>
    </dgm:pt>
    <dgm:pt modelId="{E31D5263-2643-4806-8086-39837D335F7B}" type="pres">
      <dgm:prSet presAssocID="{0B0CEDDC-70FA-4E40-AC2B-C1B956C589FC}" presName="wedge3" presStyleLbl="node1" presStyleIdx="2" presStyleCnt="3" custLinFactNeighborX="2952" custLinFactNeighborY="1191"/>
      <dgm:spPr/>
      <dgm:t>
        <a:bodyPr/>
        <a:lstStyle/>
        <a:p>
          <a:endParaRPr lang="en-US"/>
        </a:p>
      </dgm:t>
    </dgm:pt>
    <dgm:pt modelId="{89DC79F9-AED9-4511-B65C-8BD13C09A518}" type="pres">
      <dgm:prSet presAssocID="{0B0CEDDC-70FA-4E40-AC2B-C1B956C589FC}" presName="dummy3a" presStyleCnt="0"/>
      <dgm:spPr/>
    </dgm:pt>
    <dgm:pt modelId="{5BBEEB1B-DE96-4755-BC63-56ADF90FCCD9}" type="pres">
      <dgm:prSet presAssocID="{0B0CEDDC-70FA-4E40-AC2B-C1B956C589FC}" presName="dummy3b" presStyleCnt="0"/>
      <dgm:spPr/>
    </dgm:pt>
    <dgm:pt modelId="{A73AE2C5-FAE7-4036-BF69-3B001765F9E2}" type="pres">
      <dgm:prSet presAssocID="{0B0CEDDC-70FA-4E40-AC2B-C1B956C589FC}" presName="wedge3Tx" presStyleLbl="node1" presStyleIdx="2" presStyleCnt="3">
        <dgm:presLayoutVars>
          <dgm:chMax val="0"/>
          <dgm:chPref val="0"/>
          <dgm:bulletEnabled val="1"/>
        </dgm:presLayoutVars>
      </dgm:prSet>
      <dgm:spPr/>
      <dgm:t>
        <a:bodyPr/>
        <a:lstStyle/>
        <a:p>
          <a:endParaRPr lang="en-US"/>
        </a:p>
      </dgm:t>
    </dgm:pt>
    <dgm:pt modelId="{D50B193C-AD4E-4781-B1CD-234BF01040F1}" type="pres">
      <dgm:prSet presAssocID="{FBF9CFDF-C7BF-4472-BC43-EEB6AC1FEEF2}" presName="arrowWedge1" presStyleLbl="fgSibTrans2D1" presStyleIdx="0" presStyleCnt="3"/>
      <dgm:spPr>
        <a:solidFill>
          <a:schemeClr val="accent2">
            <a:lumMod val="60000"/>
            <a:lumOff val="40000"/>
          </a:schemeClr>
        </a:solidFill>
      </dgm:spPr>
    </dgm:pt>
    <dgm:pt modelId="{D131F87F-4E54-40D6-A106-8B569AC20654}" type="pres">
      <dgm:prSet presAssocID="{EDC76F03-794F-4F9A-A069-E38EB8DB3942}" presName="arrowWedge2" presStyleLbl="fgSibTrans2D1" presStyleIdx="1" presStyleCnt="3"/>
      <dgm:spPr>
        <a:solidFill>
          <a:schemeClr val="tx2">
            <a:lumMod val="60000"/>
            <a:lumOff val="40000"/>
          </a:schemeClr>
        </a:solidFill>
      </dgm:spPr>
    </dgm:pt>
    <dgm:pt modelId="{9E49ACF9-05F3-4F14-A22A-F7EA1EB688A8}" type="pres">
      <dgm:prSet presAssocID="{D4BEC2B4-0110-4C40-B4AE-C5E9E00BAA8F}" presName="arrowWedge3" presStyleLbl="fgSibTrans2D1" presStyleIdx="2" presStyleCnt="3"/>
      <dgm:spPr>
        <a:solidFill>
          <a:schemeClr val="tx2">
            <a:lumMod val="40000"/>
            <a:lumOff val="60000"/>
          </a:schemeClr>
        </a:solidFill>
      </dgm:spPr>
    </dgm:pt>
  </dgm:ptLst>
  <dgm:cxnLst>
    <dgm:cxn modelId="{238DC3C1-ED42-4398-87D1-D506EE1BB5A0}" type="presOf" srcId="{CE9DC87F-EF42-430A-B3D7-DC7866BD8653}" destId="{E31D5263-2643-4806-8086-39837D335F7B}" srcOrd="0" destOrd="0" presId="urn:microsoft.com/office/officeart/2005/8/layout/cycle8"/>
    <dgm:cxn modelId="{F04DEDF0-EC7A-4E14-B7B4-E6F425F52BD5}" srcId="{0B0CEDDC-70FA-4E40-AC2B-C1B956C589FC}" destId="{DEBA8DEE-60BA-47EA-A7E6-7ED00CF8BF75}" srcOrd="0" destOrd="0" parTransId="{84B229ED-428F-45E3-8638-FA42D3A26F14}" sibTransId="{FBF9CFDF-C7BF-4472-BC43-EEB6AC1FEEF2}"/>
    <dgm:cxn modelId="{C3E0A057-B3D2-4D46-AED3-B9B99535477F}" type="presOf" srcId="{C8CF0140-D3F2-49DF-BEEE-4EAAC869C35F}" destId="{5DE1D57E-520F-4E6E-B02F-69C976DE0567}" srcOrd="0" destOrd="0" presId="urn:microsoft.com/office/officeart/2005/8/layout/cycle8"/>
    <dgm:cxn modelId="{331C3A00-71DF-4852-A387-2FB3EC6C30A3}" srcId="{0B0CEDDC-70FA-4E40-AC2B-C1B956C589FC}" destId="{CE9DC87F-EF42-430A-B3D7-DC7866BD8653}" srcOrd="2" destOrd="0" parTransId="{91A0A569-07AF-44DA-9C05-86D425C8B407}" sibTransId="{D4BEC2B4-0110-4C40-B4AE-C5E9E00BAA8F}"/>
    <dgm:cxn modelId="{DD865893-9E9E-4D03-8F2C-0B77D94564FD}" type="presOf" srcId="{DEBA8DEE-60BA-47EA-A7E6-7ED00CF8BF75}" destId="{3FDED0BB-2D68-46F3-A2E9-3DFE6594C897}" srcOrd="0" destOrd="0" presId="urn:microsoft.com/office/officeart/2005/8/layout/cycle8"/>
    <dgm:cxn modelId="{3AEAD29A-827E-4C3B-B630-504DB95DBDC1}" type="presOf" srcId="{C8CF0140-D3F2-49DF-BEEE-4EAAC869C35F}" destId="{5EDFBFF3-43F5-4B42-A808-DB3CFACB425C}" srcOrd="1" destOrd="0" presId="urn:microsoft.com/office/officeart/2005/8/layout/cycle8"/>
    <dgm:cxn modelId="{FC13322F-69E5-4C09-9D38-598BC69A7257}" type="presOf" srcId="{0B0CEDDC-70FA-4E40-AC2B-C1B956C589FC}" destId="{1576B312-FFDA-4DC1-BB90-2EEFCDD816E1}" srcOrd="0" destOrd="0" presId="urn:microsoft.com/office/officeart/2005/8/layout/cycle8"/>
    <dgm:cxn modelId="{9AA3634E-99CD-4096-A324-B3EA8F0B06D6}" type="presOf" srcId="{DEBA8DEE-60BA-47EA-A7E6-7ED00CF8BF75}" destId="{398F94EE-360F-4647-81C7-9B15ED9B5427}" srcOrd="1" destOrd="0" presId="urn:microsoft.com/office/officeart/2005/8/layout/cycle8"/>
    <dgm:cxn modelId="{A3B4F251-F9D6-4AEF-B728-16A3D95ECD54}" type="presOf" srcId="{CE9DC87F-EF42-430A-B3D7-DC7866BD8653}" destId="{A73AE2C5-FAE7-4036-BF69-3B001765F9E2}" srcOrd="1" destOrd="0" presId="urn:microsoft.com/office/officeart/2005/8/layout/cycle8"/>
    <dgm:cxn modelId="{0E6F28F9-CF56-450D-8CAE-0477603E8332}" srcId="{0B0CEDDC-70FA-4E40-AC2B-C1B956C589FC}" destId="{C8CF0140-D3F2-49DF-BEEE-4EAAC869C35F}" srcOrd="1" destOrd="0" parTransId="{6789C93C-D81C-4732-9D63-24B83C969BE2}" sibTransId="{EDC76F03-794F-4F9A-A069-E38EB8DB3942}"/>
    <dgm:cxn modelId="{465FE211-F9C6-4E9D-8354-9D5D314CA0F0}" type="presParOf" srcId="{1576B312-FFDA-4DC1-BB90-2EEFCDD816E1}" destId="{3FDED0BB-2D68-46F3-A2E9-3DFE6594C897}" srcOrd="0" destOrd="0" presId="urn:microsoft.com/office/officeart/2005/8/layout/cycle8"/>
    <dgm:cxn modelId="{76341E0A-E5AA-4290-BF64-1347D0EBEE9D}" type="presParOf" srcId="{1576B312-FFDA-4DC1-BB90-2EEFCDD816E1}" destId="{6C3663F8-62DE-44D2-978C-AED804220F0A}" srcOrd="1" destOrd="0" presId="urn:microsoft.com/office/officeart/2005/8/layout/cycle8"/>
    <dgm:cxn modelId="{BDF25BB4-E35C-454E-A325-7AAC23A364F1}" type="presParOf" srcId="{1576B312-FFDA-4DC1-BB90-2EEFCDD816E1}" destId="{A4476FF1-DA11-4338-B3C7-D1584C6C611D}" srcOrd="2" destOrd="0" presId="urn:microsoft.com/office/officeart/2005/8/layout/cycle8"/>
    <dgm:cxn modelId="{F5ECEACB-47A0-408D-8782-7B94977EA0C8}" type="presParOf" srcId="{1576B312-FFDA-4DC1-BB90-2EEFCDD816E1}" destId="{398F94EE-360F-4647-81C7-9B15ED9B5427}" srcOrd="3" destOrd="0" presId="urn:microsoft.com/office/officeart/2005/8/layout/cycle8"/>
    <dgm:cxn modelId="{8998FD5F-2772-442D-BA66-B6CC163E8CFD}" type="presParOf" srcId="{1576B312-FFDA-4DC1-BB90-2EEFCDD816E1}" destId="{5DE1D57E-520F-4E6E-B02F-69C976DE0567}" srcOrd="4" destOrd="0" presId="urn:microsoft.com/office/officeart/2005/8/layout/cycle8"/>
    <dgm:cxn modelId="{F55C9370-461F-4F40-B2E2-53F806B12C62}" type="presParOf" srcId="{1576B312-FFDA-4DC1-BB90-2EEFCDD816E1}" destId="{68C17359-86CB-4E9F-B4F8-F5BB408550E9}" srcOrd="5" destOrd="0" presId="urn:microsoft.com/office/officeart/2005/8/layout/cycle8"/>
    <dgm:cxn modelId="{F099AA08-7B27-4EC0-81E7-80A0E202FE31}" type="presParOf" srcId="{1576B312-FFDA-4DC1-BB90-2EEFCDD816E1}" destId="{0F9ED37B-D263-4640-A354-6CB1775D03D0}" srcOrd="6" destOrd="0" presId="urn:microsoft.com/office/officeart/2005/8/layout/cycle8"/>
    <dgm:cxn modelId="{606B0883-58D1-49DF-B8BE-5BF7AF5AB7F9}" type="presParOf" srcId="{1576B312-FFDA-4DC1-BB90-2EEFCDD816E1}" destId="{5EDFBFF3-43F5-4B42-A808-DB3CFACB425C}" srcOrd="7" destOrd="0" presId="urn:microsoft.com/office/officeart/2005/8/layout/cycle8"/>
    <dgm:cxn modelId="{E02AAD30-7455-430F-AE86-DF7A121B3ADE}" type="presParOf" srcId="{1576B312-FFDA-4DC1-BB90-2EEFCDD816E1}" destId="{E31D5263-2643-4806-8086-39837D335F7B}" srcOrd="8" destOrd="0" presId="urn:microsoft.com/office/officeart/2005/8/layout/cycle8"/>
    <dgm:cxn modelId="{10C01475-406C-43E6-AE0F-383D26B6BE94}" type="presParOf" srcId="{1576B312-FFDA-4DC1-BB90-2EEFCDD816E1}" destId="{89DC79F9-AED9-4511-B65C-8BD13C09A518}" srcOrd="9" destOrd="0" presId="urn:microsoft.com/office/officeart/2005/8/layout/cycle8"/>
    <dgm:cxn modelId="{0FC8882B-D12E-4450-A5CC-3B6F9C1D5C6B}" type="presParOf" srcId="{1576B312-FFDA-4DC1-BB90-2EEFCDD816E1}" destId="{5BBEEB1B-DE96-4755-BC63-56ADF90FCCD9}" srcOrd="10" destOrd="0" presId="urn:microsoft.com/office/officeart/2005/8/layout/cycle8"/>
    <dgm:cxn modelId="{8FF8712B-8E83-4E60-8D8F-8CD5D262C0DB}" type="presParOf" srcId="{1576B312-FFDA-4DC1-BB90-2EEFCDD816E1}" destId="{A73AE2C5-FAE7-4036-BF69-3B001765F9E2}" srcOrd="11" destOrd="0" presId="urn:microsoft.com/office/officeart/2005/8/layout/cycle8"/>
    <dgm:cxn modelId="{1AFFBFB7-0205-4C9D-AE0D-310E1A699D11}" type="presParOf" srcId="{1576B312-FFDA-4DC1-BB90-2EEFCDD816E1}" destId="{D50B193C-AD4E-4781-B1CD-234BF01040F1}" srcOrd="12" destOrd="0" presId="urn:microsoft.com/office/officeart/2005/8/layout/cycle8"/>
    <dgm:cxn modelId="{0D15E222-1760-4857-A188-73CFD5BD6128}" type="presParOf" srcId="{1576B312-FFDA-4DC1-BB90-2EEFCDD816E1}" destId="{D131F87F-4E54-40D6-A106-8B569AC20654}" srcOrd="13" destOrd="0" presId="urn:microsoft.com/office/officeart/2005/8/layout/cycle8"/>
    <dgm:cxn modelId="{3B2150F9-C94A-4B04-8B35-AA9F99700492}" type="presParOf" srcId="{1576B312-FFDA-4DC1-BB90-2EEFCDD816E1}" destId="{9E49ACF9-05F3-4F14-A22A-F7EA1EB688A8}" srcOrd="14" destOrd="0" presId="urn:microsoft.com/office/officeart/2005/8/layout/cycle8"/>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409F90-EF5B-42A7-B3AB-9394D2216B12}" type="doc">
      <dgm:prSet loTypeId="urn:microsoft.com/office/officeart/2005/8/layout/cycle1" loCatId="cycle" qsTypeId="urn:microsoft.com/office/officeart/2005/8/quickstyle/simple1" qsCatId="simple" csTypeId="urn:microsoft.com/office/officeart/2005/8/colors/colorful1" csCatId="colorful" phldr="1"/>
      <dgm:spPr/>
    </dgm:pt>
    <dgm:pt modelId="{BB8CA70E-D62B-4E7F-80FE-E9F7F3AF21F3}">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effectLst/>
              <a:latin typeface="Arial" charset="0"/>
            </a:rPr>
            <a:t>Strengths</a:t>
          </a:r>
          <a:endParaRPr kumimoji="0" lang="en-US" b="1" i="0" u="none" strike="noStrike" cap="none" normalizeH="0" baseline="0" dirty="0" smtClean="0">
            <a:ln/>
            <a:effectLst/>
            <a:latin typeface="Arial" charset="0"/>
          </a:endParaRPr>
        </a:p>
      </dgm:t>
    </dgm:pt>
    <dgm:pt modelId="{0D1E3895-1BBD-4FD0-87B9-DE95FA864251}" type="parTrans" cxnId="{DC2FDDA5-40A6-49E3-88F9-D220E4AEE3BF}">
      <dgm:prSet/>
      <dgm:spPr/>
      <dgm:t>
        <a:bodyPr/>
        <a:lstStyle/>
        <a:p>
          <a:pPr algn="ctr"/>
          <a:endParaRPr lang="en-US"/>
        </a:p>
      </dgm:t>
    </dgm:pt>
    <dgm:pt modelId="{647D680E-CBC2-45B0-8320-04DD11F1E308}" type="sibTrans" cxnId="{DC2FDDA5-40A6-49E3-88F9-D220E4AEE3BF}">
      <dgm:prSet/>
      <dgm:spPr/>
      <dgm:t>
        <a:bodyPr/>
        <a:lstStyle/>
        <a:p>
          <a:pPr algn="ctr"/>
          <a:endParaRPr lang="en-US"/>
        </a:p>
      </dgm:t>
    </dgm:pt>
    <dgm:pt modelId="{0F167A8E-1818-4855-B36A-ACB0DAAC88BF}">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effectLst/>
              <a:latin typeface="Arial" charset="0"/>
            </a:rPr>
            <a:t>PAR  implemented </a:t>
          </a:r>
          <a:endParaRPr kumimoji="0" lang="en-US" b="1" i="0" u="none" strike="noStrike" cap="none" normalizeH="0" baseline="0" dirty="0" smtClean="0">
            <a:ln/>
            <a:effectLst/>
            <a:latin typeface="Arial" charset="0"/>
          </a:endParaRPr>
        </a:p>
      </dgm:t>
    </dgm:pt>
    <dgm:pt modelId="{B0405A7B-3793-462C-AC00-A61DBD3A10E0}" type="parTrans" cxnId="{31257062-4EB0-4385-9E04-4E863C05C1C8}">
      <dgm:prSet/>
      <dgm:spPr/>
      <dgm:t>
        <a:bodyPr/>
        <a:lstStyle/>
        <a:p>
          <a:pPr algn="ctr"/>
          <a:endParaRPr lang="en-US"/>
        </a:p>
      </dgm:t>
    </dgm:pt>
    <dgm:pt modelId="{B25D654D-947A-4FF7-AEAC-2A54B75BBE3E}" type="sibTrans" cxnId="{31257062-4EB0-4385-9E04-4E863C05C1C8}">
      <dgm:prSet/>
      <dgm:spPr/>
      <dgm:t>
        <a:bodyPr/>
        <a:lstStyle/>
        <a:p>
          <a:pPr algn="ctr"/>
          <a:endParaRPr lang="en-US"/>
        </a:p>
      </dgm:t>
    </dgm:pt>
    <dgm:pt modelId="{3DA7B5EE-C04D-491D-A8C8-43D128CFA44F}">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effectLst/>
              <a:latin typeface="Arial" charset="0"/>
            </a:rPr>
            <a:t>Planning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effectLst/>
              <a:latin typeface="Arial" charset="0"/>
            </a:rPr>
            <a:t>Intervention and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effectLst/>
              <a:latin typeface="Arial" charset="0"/>
            </a:rPr>
            <a:t>Evaluation </a:t>
          </a:r>
          <a:endParaRPr kumimoji="0" lang="en-US" b="1" i="0" u="none" strike="noStrike" cap="none" normalizeH="0" baseline="0" dirty="0" smtClean="0">
            <a:ln/>
            <a:effectLst/>
            <a:latin typeface="Arial" charset="0"/>
          </a:endParaRPr>
        </a:p>
      </dgm:t>
    </dgm:pt>
    <dgm:pt modelId="{E56C1BA5-0F24-404A-9932-A6EDBBDD6EF5}" type="parTrans" cxnId="{F07FF450-9F8E-4BD4-8561-F0C2AA4908F7}">
      <dgm:prSet/>
      <dgm:spPr/>
      <dgm:t>
        <a:bodyPr/>
        <a:lstStyle/>
        <a:p>
          <a:pPr algn="ctr"/>
          <a:endParaRPr lang="en-US"/>
        </a:p>
      </dgm:t>
    </dgm:pt>
    <dgm:pt modelId="{6F0BDCAA-F680-460A-AC59-AFD62096E95E}" type="sibTrans" cxnId="{F07FF450-9F8E-4BD4-8561-F0C2AA4908F7}">
      <dgm:prSet/>
      <dgm:spPr/>
      <dgm:t>
        <a:bodyPr/>
        <a:lstStyle/>
        <a:p>
          <a:pPr algn="ctr"/>
          <a:endParaRPr lang="en-US"/>
        </a:p>
      </dgm:t>
    </dgm:pt>
    <dgm:pt modelId="{2597EDFB-3F96-42FB-8752-A81B970B79C4}">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effectLst/>
              <a:latin typeface="Arial" charset="0"/>
            </a:rPr>
            <a:t>Quantitative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effectLst/>
              <a:latin typeface="Arial" charset="0"/>
            </a:rPr>
            <a:t>And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effectLst/>
              <a:latin typeface="Arial" charset="0"/>
            </a:rPr>
            <a:t>Qualitative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effectLst/>
              <a:latin typeface="Arial" charset="0"/>
            </a:rPr>
            <a:t>Evaluation</a:t>
          </a:r>
          <a:endParaRPr kumimoji="0" lang="en-US" b="1" i="0" u="none" strike="noStrike" cap="none" normalizeH="0" baseline="0" dirty="0" smtClean="0">
            <a:ln/>
            <a:effectLst/>
            <a:latin typeface="Arial" charset="0"/>
          </a:endParaRPr>
        </a:p>
      </dgm:t>
    </dgm:pt>
    <dgm:pt modelId="{5255EE50-EBD0-4FF4-86DC-70FE3F8EB751}" type="parTrans" cxnId="{855EF6A4-7F5E-4C3D-932C-FC92C2782080}">
      <dgm:prSet/>
      <dgm:spPr/>
      <dgm:t>
        <a:bodyPr/>
        <a:lstStyle/>
        <a:p>
          <a:pPr algn="ctr"/>
          <a:endParaRPr lang="en-US"/>
        </a:p>
      </dgm:t>
    </dgm:pt>
    <dgm:pt modelId="{52AD1A47-399F-4A7E-87A7-7A2D460A6D89}" type="sibTrans" cxnId="{855EF6A4-7F5E-4C3D-932C-FC92C2782080}">
      <dgm:prSet/>
      <dgm:spPr/>
      <dgm:t>
        <a:bodyPr/>
        <a:lstStyle/>
        <a:p>
          <a:pPr algn="ctr"/>
          <a:endParaRPr lang="en-US"/>
        </a:p>
      </dgm:t>
    </dgm:pt>
    <dgm:pt modelId="{790BD3D4-2B96-46AB-829C-80007DA79AAA}">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effectLst/>
              <a:latin typeface="Arial" charset="0"/>
            </a:rPr>
            <a:t>Reflection</a:t>
          </a:r>
          <a:endParaRPr kumimoji="0" lang="en-US" b="1" i="0" u="none" strike="noStrike" cap="none" normalizeH="0" baseline="0" dirty="0" smtClean="0">
            <a:ln/>
            <a:effectLst/>
            <a:latin typeface="Arial" charset="0"/>
          </a:endParaRPr>
        </a:p>
      </dgm:t>
    </dgm:pt>
    <dgm:pt modelId="{107D40BD-53A9-4510-B086-0630B8C68293}" type="parTrans" cxnId="{35442B51-044D-4427-AE70-3B81F99FD33B}">
      <dgm:prSet/>
      <dgm:spPr/>
      <dgm:t>
        <a:bodyPr/>
        <a:lstStyle/>
        <a:p>
          <a:pPr algn="ctr"/>
          <a:endParaRPr lang="en-US"/>
        </a:p>
      </dgm:t>
    </dgm:pt>
    <dgm:pt modelId="{9873821A-0E03-4647-A6D3-E67F18A588C0}" type="sibTrans" cxnId="{35442B51-044D-4427-AE70-3B81F99FD33B}">
      <dgm:prSet/>
      <dgm:spPr/>
      <dgm:t>
        <a:bodyPr/>
        <a:lstStyle/>
        <a:p>
          <a:pPr algn="ctr"/>
          <a:endParaRPr lang="en-US"/>
        </a:p>
      </dgm:t>
    </dgm:pt>
    <dgm:pt modelId="{15110E8E-9C2E-4A9F-88EC-9191E1701C5C}">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effectLst/>
              <a:latin typeface="Arial" charset="0"/>
            </a:rPr>
            <a:t>Intervention</a:t>
          </a:r>
          <a:endParaRPr kumimoji="0" lang="en-US" b="1" i="0" u="none" strike="noStrike" cap="none" normalizeH="0" baseline="0" dirty="0" smtClean="0">
            <a:ln/>
            <a:effectLst/>
            <a:latin typeface="Arial" charset="0"/>
          </a:endParaRPr>
        </a:p>
      </dgm:t>
    </dgm:pt>
    <dgm:pt modelId="{E5FF4844-BD81-4473-B97B-7873BFE6F42A}" type="parTrans" cxnId="{20FAFBD3-52ED-40C5-9C0A-BA31B34BF5A5}">
      <dgm:prSet/>
      <dgm:spPr/>
      <dgm:t>
        <a:bodyPr/>
        <a:lstStyle/>
        <a:p>
          <a:pPr algn="ctr"/>
          <a:endParaRPr lang="en-US"/>
        </a:p>
      </dgm:t>
    </dgm:pt>
    <dgm:pt modelId="{3623518F-2866-4FE1-A9F2-70CB264F151C}" type="sibTrans" cxnId="{20FAFBD3-52ED-40C5-9C0A-BA31B34BF5A5}">
      <dgm:prSet/>
      <dgm:spPr/>
      <dgm:t>
        <a:bodyPr/>
        <a:lstStyle/>
        <a:p>
          <a:pPr algn="ctr"/>
          <a:endParaRPr lang="en-US"/>
        </a:p>
      </dgm:t>
    </dgm:pt>
    <dgm:pt modelId="{AA0EDC50-099F-4531-872A-FE66511073FE}">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effectLst/>
              <a:latin typeface="Arial" charset="0"/>
            </a:rPr>
            <a:t>Model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effectLst/>
              <a:latin typeface="Arial" charset="0"/>
            </a:rPr>
            <a:t>Development</a:t>
          </a:r>
          <a:endParaRPr kumimoji="0" lang="en-US" b="1" i="0" u="none" strike="noStrike" cap="none" normalizeH="0" baseline="0" dirty="0" smtClean="0">
            <a:ln/>
            <a:effectLst/>
            <a:latin typeface="Arial" charset="0"/>
          </a:endParaRPr>
        </a:p>
      </dgm:t>
    </dgm:pt>
    <dgm:pt modelId="{82E2F61C-3B1D-4844-94F7-8E7F21628EA0}" type="parTrans" cxnId="{22F9BD83-C7BF-4D4F-9125-193A6E46D76E}">
      <dgm:prSet/>
      <dgm:spPr/>
      <dgm:t>
        <a:bodyPr/>
        <a:lstStyle/>
        <a:p>
          <a:pPr algn="ctr"/>
          <a:endParaRPr lang="en-US"/>
        </a:p>
      </dgm:t>
    </dgm:pt>
    <dgm:pt modelId="{13946B23-8F1D-42F4-88D3-EF4184EA6610}" type="sibTrans" cxnId="{22F9BD83-C7BF-4D4F-9125-193A6E46D76E}">
      <dgm:prSet/>
      <dgm:spPr/>
      <dgm:t>
        <a:bodyPr/>
        <a:lstStyle/>
        <a:p>
          <a:pPr algn="ctr"/>
          <a:endParaRPr lang="en-US"/>
        </a:p>
      </dgm:t>
    </dgm:pt>
    <dgm:pt modelId="{FE2DA1B6-7AD2-410E-BBA5-8A3B18951E93}" type="pres">
      <dgm:prSet presAssocID="{71409F90-EF5B-42A7-B3AB-9394D2216B12}" presName="cycle" presStyleCnt="0">
        <dgm:presLayoutVars>
          <dgm:dir/>
          <dgm:resizeHandles val="exact"/>
        </dgm:presLayoutVars>
      </dgm:prSet>
      <dgm:spPr/>
    </dgm:pt>
    <dgm:pt modelId="{2D3E3923-44A0-4671-8F46-FED73E6733F1}" type="pres">
      <dgm:prSet presAssocID="{BB8CA70E-D62B-4E7F-80FE-E9F7F3AF21F3}" presName="dummy" presStyleCnt="0"/>
      <dgm:spPr/>
    </dgm:pt>
    <dgm:pt modelId="{74172A43-F5AA-441E-ACE2-E5F60D19EAF1}" type="pres">
      <dgm:prSet presAssocID="{BB8CA70E-D62B-4E7F-80FE-E9F7F3AF21F3}" presName="node" presStyleLbl="revTx" presStyleIdx="0" presStyleCnt="7">
        <dgm:presLayoutVars>
          <dgm:bulletEnabled val="1"/>
        </dgm:presLayoutVars>
      </dgm:prSet>
      <dgm:spPr/>
      <dgm:t>
        <a:bodyPr/>
        <a:lstStyle/>
        <a:p>
          <a:endParaRPr lang="en-US"/>
        </a:p>
      </dgm:t>
    </dgm:pt>
    <dgm:pt modelId="{7F3CD8AF-7912-4A34-BE9B-1C871B2EB406}" type="pres">
      <dgm:prSet presAssocID="{647D680E-CBC2-45B0-8320-04DD11F1E308}" presName="sibTrans" presStyleLbl="node1" presStyleIdx="0" presStyleCnt="7"/>
      <dgm:spPr/>
      <dgm:t>
        <a:bodyPr/>
        <a:lstStyle/>
        <a:p>
          <a:endParaRPr lang="en-US"/>
        </a:p>
      </dgm:t>
    </dgm:pt>
    <dgm:pt modelId="{02CC3872-8503-4941-88CC-761397861B2E}" type="pres">
      <dgm:prSet presAssocID="{0F167A8E-1818-4855-B36A-ACB0DAAC88BF}" presName="dummy" presStyleCnt="0"/>
      <dgm:spPr/>
    </dgm:pt>
    <dgm:pt modelId="{3088534C-9594-4AF1-9F21-9C087C7BADDF}" type="pres">
      <dgm:prSet presAssocID="{0F167A8E-1818-4855-B36A-ACB0DAAC88BF}" presName="node" presStyleLbl="revTx" presStyleIdx="1" presStyleCnt="7">
        <dgm:presLayoutVars>
          <dgm:bulletEnabled val="1"/>
        </dgm:presLayoutVars>
      </dgm:prSet>
      <dgm:spPr/>
      <dgm:t>
        <a:bodyPr/>
        <a:lstStyle/>
        <a:p>
          <a:endParaRPr lang="en-US"/>
        </a:p>
      </dgm:t>
    </dgm:pt>
    <dgm:pt modelId="{EC1D21F6-4664-4B1E-ACBD-B41F4E1BCC03}" type="pres">
      <dgm:prSet presAssocID="{B25D654D-947A-4FF7-AEAC-2A54B75BBE3E}" presName="sibTrans" presStyleLbl="node1" presStyleIdx="1" presStyleCnt="7"/>
      <dgm:spPr/>
      <dgm:t>
        <a:bodyPr/>
        <a:lstStyle/>
        <a:p>
          <a:endParaRPr lang="en-US"/>
        </a:p>
      </dgm:t>
    </dgm:pt>
    <dgm:pt modelId="{1321956E-A6F0-4804-89E3-7289AD97E2F8}" type="pres">
      <dgm:prSet presAssocID="{3DA7B5EE-C04D-491D-A8C8-43D128CFA44F}" presName="dummy" presStyleCnt="0"/>
      <dgm:spPr/>
    </dgm:pt>
    <dgm:pt modelId="{1486A321-29A3-47DE-A765-CA78D9517ECD}" type="pres">
      <dgm:prSet presAssocID="{3DA7B5EE-C04D-491D-A8C8-43D128CFA44F}" presName="node" presStyleLbl="revTx" presStyleIdx="2" presStyleCnt="7">
        <dgm:presLayoutVars>
          <dgm:bulletEnabled val="1"/>
        </dgm:presLayoutVars>
      </dgm:prSet>
      <dgm:spPr/>
      <dgm:t>
        <a:bodyPr/>
        <a:lstStyle/>
        <a:p>
          <a:endParaRPr lang="en-US"/>
        </a:p>
      </dgm:t>
    </dgm:pt>
    <dgm:pt modelId="{8845F852-29E0-4D38-95C0-9DDB09F02A9C}" type="pres">
      <dgm:prSet presAssocID="{6F0BDCAA-F680-460A-AC59-AFD62096E95E}" presName="sibTrans" presStyleLbl="node1" presStyleIdx="2" presStyleCnt="7"/>
      <dgm:spPr/>
      <dgm:t>
        <a:bodyPr/>
        <a:lstStyle/>
        <a:p>
          <a:endParaRPr lang="en-US"/>
        </a:p>
      </dgm:t>
    </dgm:pt>
    <dgm:pt modelId="{659FC54A-24C3-46D0-BCCD-B615059C826F}" type="pres">
      <dgm:prSet presAssocID="{2597EDFB-3F96-42FB-8752-A81B970B79C4}" presName="dummy" presStyleCnt="0"/>
      <dgm:spPr/>
    </dgm:pt>
    <dgm:pt modelId="{8710296B-0F51-4A95-9373-E8A36B3A7360}" type="pres">
      <dgm:prSet presAssocID="{2597EDFB-3F96-42FB-8752-A81B970B79C4}" presName="node" presStyleLbl="revTx" presStyleIdx="3" presStyleCnt="7">
        <dgm:presLayoutVars>
          <dgm:bulletEnabled val="1"/>
        </dgm:presLayoutVars>
      </dgm:prSet>
      <dgm:spPr/>
      <dgm:t>
        <a:bodyPr/>
        <a:lstStyle/>
        <a:p>
          <a:endParaRPr lang="en-US"/>
        </a:p>
      </dgm:t>
    </dgm:pt>
    <dgm:pt modelId="{ABAB9EAE-66D6-4DB2-ABAA-3F0BA8FFAEC2}" type="pres">
      <dgm:prSet presAssocID="{52AD1A47-399F-4A7E-87A7-7A2D460A6D89}" presName="sibTrans" presStyleLbl="node1" presStyleIdx="3" presStyleCnt="7"/>
      <dgm:spPr/>
      <dgm:t>
        <a:bodyPr/>
        <a:lstStyle/>
        <a:p>
          <a:endParaRPr lang="en-US"/>
        </a:p>
      </dgm:t>
    </dgm:pt>
    <dgm:pt modelId="{0D0F6E43-3A3E-43DE-A8C4-47D12624CD8B}" type="pres">
      <dgm:prSet presAssocID="{790BD3D4-2B96-46AB-829C-80007DA79AAA}" presName="dummy" presStyleCnt="0"/>
      <dgm:spPr/>
    </dgm:pt>
    <dgm:pt modelId="{380F422F-DF21-4FEE-B542-CAAB6E335FEF}" type="pres">
      <dgm:prSet presAssocID="{790BD3D4-2B96-46AB-829C-80007DA79AAA}" presName="node" presStyleLbl="revTx" presStyleIdx="4" presStyleCnt="7">
        <dgm:presLayoutVars>
          <dgm:bulletEnabled val="1"/>
        </dgm:presLayoutVars>
      </dgm:prSet>
      <dgm:spPr/>
      <dgm:t>
        <a:bodyPr/>
        <a:lstStyle/>
        <a:p>
          <a:endParaRPr lang="en-US"/>
        </a:p>
      </dgm:t>
    </dgm:pt>
    <dgm:pt modelId="{09F775F7-A7D5-4C51-8079-C59B6BB51DF0}" type="pres">
      <dgm:prSet presAssocID="{9873821A-0E03-4647-A6D3-E67F18A588C0}" presName="sibTrans" presStyleLbl="node1" presStyleIdx="4" presStyleCnt="7"/>
      <dgm:spPr/>
      <dgm:t>
        <a:bodyPr/>
        <a:lstStyle/>
        <a:p>
          <a:endParaRPr lang="en-US"/>
        </a:p>
      </dgm:t>
    </dgm:pt>
    <dgm:pt modelId="{E322880A-389A-4BCD-B523-3446EDC1871F}" type="pres">
      <dgm:prSet presAssocID="{15110E8E-9C2E-4A9F-88EC-9191E1701C5C}" presName="dummy" presStyleCnt="0"/>
      <dgm:spPr/>
    </dgm:pt>
    <dgm:pt modelId="{250812BF-67CE-4CF8-BDFF-9A1B7006C4A1}" type="pres">
      <dgm:prSet presAssocID="{15110E8E-9C2E-4A9F-88EC-9191E1701C5C}" presName="node" presStyleLbl="revTx" presStyleIdx="5" presStyleCnt="7">
        <dgm:presLayoutVars>
          <dgm:bulletEnabled val="1"/>
        </dgm:presLayoutVars>
      </dgm:prSet>
      <dgm:spPr/>
      <dgm:t>
        <a:bodyPr/>
        <a:lstStyle/>
        <a:p>
          <a:endParaRPr lang="en-US"/>
        </a:p>
      </dgm:t>
    </dgm:pt>
    <dgm:pt modelId="{5800F6E2-D845-4EE5-A508-F78D68C51B80}" type="pres">
      <dgm:prSet presAssocID="{3623518F-2866-4FE1-A9F2-70CB264F151C}" presName="sibTrans" presStyleLbl="node1" presStyleIdx="5" presStyleCnt="7"/>
      <dgm:spPr/>
      <dgm:t>
        <a:bodyPr/>
        <a:lstStyle/>
        <a:p>
          <a:endParaRPr lang="en-US"/>
        </a:p>
      </dgm:t>
    </dgm:pt>
    <dgm:pt modelId="{253030E9-A4CB-4700-B552-3C63D59F523C}" type="pres">
      <dgm:prSet presAssocID="{AA0EDC50-099F-4531-872A-FE66511073FE}" presName="dummy" presStyleCnt="0"/>
      <dgm:spPr/>
    </dgm:pt>
    <dgm:pt modelId="{B24185E2-1110-4E2F-99D8-6395ECECD5BB}" type="pres">
      <dgm:prSet presAssocID="{AA0EDC50-099F-4531-872A-FE66511073FE}" presName="node" presStyleLbl="revTx" presStyleIdx="6" presStyleCnt="7">
        <dgm:presLayoutVars>
          <dgm:bulletEnabled val="1"/>
        </dgm:presLayoutVars>
      </dgm:prSet>
      <dgm:spPr/>
      <dgm:t>
        <a:bodyPr/>
        <a:lstStyle/>
        <a:p>
          <a:endParaRPr lang="en-US"/>
        </a:p>
      </dgm:t>
    </dgm:pt>
    <dgm:pt modelId="{82EEBBE3-5694-4AC1-B791-C1BCED0D4069}" type="pres">
      <dgm:prSet presAssocID="{13946B23-8F1D-42F4-88D3-EF4184EA6610}" presName="sibTrans" presStyleLbl="node1" presStyleIdx="6" presStyleCnt="7"/>
      <dgm:spPr/>
      <dgm:t>
        <a:bodyPr/>
        <a:lstStyle/>
        <a:p>
          <a:endParaRPr lang="en-US"/>
        </a:p>
      </dgm:t>
    </dgm:pt>
  </dgm:ptLst>
  <dgm:cxnLst>
    <dgm:cxn modelId="{35442B51-044D-4427-AE70-3B81F99FD33B}" srcId="{71409F90-EF5B-42A7-B3AB-9394D2216B12}" destId="{790BD3D4-2B96-46AB-829C-80007DA79AAA}" srcOrd="4" destOrd="0" parTransId="{107D40BD-53A9-4510-B086-0630B8C68293}" sibTransId="{9873821A-0E03-4647-A6D3-E67F18A588C0}"/>
    <dgm:cxn modelId="{254C3D8A-117F-4821-92C3-2C3375A07A34}" type="presOf" srcId="{AA0EDC50-099F-4531-872A-FE66511073FE}" destId="{B24185E2-1110-4E2F-99D8-6395ECECD5BB}" srcOrd="0" destOrd="0" presId="urn:microsoft.com/office/officeart/2005/8/layout/cycle1"/>
    <dgm:cxn modelId="{31257062-4EB0-4385-9E04-4E863C05C1C8}" srcId="{71409F90-EF5B-42A7-B3AB-9394D2216B12}" destId="{0F167A8E-1818-4855-B36A-ACB0DAAC88BF}" srcOrd="1" destOrd="0" parTransId="{B0405A7B-3793-462C-AC00-A61DBD3A10E0}" sibTransId="{B25D654D-947A-4FF7-AEAC-2A54B75BBE3E}"/>
    <dgm:cxn modelId="{9766C2FA-5046-4B29-AA63-84A5961A8F60}" type="presOf" srcId="{6F0BDCAA-F680-460A-AC59-AFD62096E95E}" destId="{8845F852-29E0-4D38-95C0-9DDB09F02A9C}" srcOrd="0" destOrd="0" presId="urn:microsoft.com/office/officeart/2005/8/layout/cycle1"/>
    <dgm:cxn modelId="{FD966B12-A761-42BF-B781-2F7FE5C34123}" type="presOf" srcId="{B25D654D-947A-4FF7-AEAC-2A54B75BBE3E}" destId="{EC1D21F6-4664-4B1E-ACBD-B41F4E1BCC03}" srcOrd="0" destOrd="0" presId="urn:microsoft.com/office/officeart/2005/8/layout/cycle1"/>
    <dgm:cxn modelId="{64842439-27C6-4D34-BB07-771BA1ECB342}" type="presOf" srcId="{2597EDFB-3F96-42FB-8752-A81B970B79C4}" destId="{8710296B-0F51-4A95-9373-E8A36B3A7360}" srcOrd="0" destOrd="0" presId="urn:microsoft.com/office/officeart/2005/8/layout/cycle1"/>
    <dgm:cxn modelId="{855EF6A4-7F5E-4C3D-932C-FC92C2782080}" srcId="{71409F90-EF5B-42A7-B3AB-9394D2216B12}" destId="{2597EDFB-3F96-42FB-8752-A81B970B79C4}" srcOrd="3" destOrd="0" parTransId="{5255EE50-EBD0-4FF4-86DC-70FE3F8EB751}" sibTransId="{52AD1A47-399F-4A7E-87A7-7A2D460A6D89}"/>
    <dgm:cxn modelId="{45186584-A0C7-4A77-A033-BB3625DA1AF9}" type="presOf" srcId="{3623518F-2866-4FE1-A9F2-70CB264F151C}" destId="{5800F6E2-D845-4EE5-A508-F78D68C51B80}" srcOrd="0" destOrd="0" presId="urn:microsoft.com/office/officeart/2005/8/layout/cycle1"/>
    <dgm:cxn modelId="{4D057824-3DAC-4FE1-8315-9ACE25059C37}" type="presOf" srcId="{13946B23-8F1D-42F4-88D3-EF4184EA6610}" destId="{82EEBBE3-5694-4AC1-B791-C1BCED0D4069}" srcOrd="0" destOrd="0" presId="urn:microsoft.com/office/officeart/2005/8/layout/cycle1"/>
    <dgm:cxn modelId="{25A4B454-A2CF-4AD7-B7F3-6BEA6E1DAB9F}" type="presOf" srcId="{9873821A-0E03-4647-A6D3-E67F18A588C0}" destId="{09F775F7-A7D5-4C51-8079-C59B6BB51DF0}" srcOrd="0" destOrd="0" presId="urn:microsoft.com/office/officeart/2005/8/layout/cycle1"/>
    <dgm:cxn modelId="{DC2FDDA5-40A6-49E3-88F9-D220E4AEE3BF}" srcId="{71409F90-EF5B-42A7-B3AB-9394D2216B12}" destId="{BB8CA70E-D62B-4E7F-80FE-E9F7F3AF21F3}" srcOrd="0" destOrd="0" parTransId="{0D1E3895-1BBD-4FD0-87B9-DE95FA864251}" sibTransId="{647D680E-CBC2-45B0-8320-04DD11F1E308}"/>
    <dgm:cxn modelId="{43576470-17B3-445E-A9A1-4E9A6899E942}" type="presOf" srcId="{647D680E-CBC2-45B0-8320-04DD11F1E308}" destId="{7F3CD8AF-7912-4A34-BE9B-1C871B2EB406}" srcOrd="0" destOrd="0" presId="urn:microsoft.com/office/officeart/2005/8/layout/cycle1"/>
    <dgm:cxn modelId="{BB6C1CB1-E818-41B1-80EE-52CB65E38F90}" type="presOf" srcId="{790BD3D4-2B96-46AB-829C-80007DA79AAA}" destId="{380F422F-DF21-4FEE-B542-CAAB6E335FEF}" srcOrd="0" destOrd="0" presId="urn:microsoft.com/office/officeart/2005/8/layout/cycle1"/>
    <dgm:cxn modelId="{40B17E08-FF2A-45E8-8738-36DBE613CDFB}" type="presOf" srcId="{3DA7B5EE-C04D-491D-A8C8-43D128CFA44F}" destId="{1486A321-29A3-47DE-A765-CA78D9517ECD}" srcOrd="0" destOrd="0" presId="urn:microsoft.com/office/officeart/2005/8/layout/cycle1"/>
    <dgm:cxn modelId="{20FAFBD3-52ED-40C5-9C0A-BA31B34BF5A5}" srcId="{71409F90-EF5B-42A7-B3AB-9394D2216B12}" destId="{15110E8E-9C2E-4A9F-88EC-9191E1701C5C}" srcOrd="5" destOrd="0" parTransId="{E5FF4844-BD81-4473-B97B-7873BFE6F42A}" sibTransId="{3623518F-2866-4FE1-A9F2-70CB264F151C}"/>
    <dgm:cxn modelId="{17C6EAC4-9238-402E-9B86-4F9D450B08C4}" type="presOf" srcId="{BB8CA70E-D62B-4E7F-80FE-E9F7F3AF21F3}" destId="{74172A43-F5AA-441E-ACE2-E5F60D19EAF1}" srcOrd="0" destOrd="0" presId="urn:microsoft.com/office/officeart/2005/8/layout/cycle1"/>
    <dgm:cxn modelId="{4D566441-C73E-4473-B4C9-4CB9FD8A9095}" type="presOf" srcId="{15110E8E-9C2E-4A9F-88EC-9191E1701C5C}" destId="{250812BF-67CE-4CF8-BDFF-9A1B7006C4A1}" srcOrd="0" destOrd="0" presId="urn:microsoft.com/office/officeart/2005/8/layout/cycle1"/>
    <dgm:cxn modelId="{6F61C480-B4F4-4F21-9D51-C1B6876CB458}" type="presOf" srcId="{52AD1A47-399F-4A7E-87A7-7A2D460A6D89}" destId="{ABAB9EAE-66D6-4DB2-ABAA-3F0BA8FFAEC2}" srcOrd="0" destOrd="0" presId="urn:microsoft.com/office/officeart/2005/8/layout/cycle1"/>
    <dgm:cxn modelId="{22F9BD83-C7BF-4D4F-9125-193A6E46D76E}" srcId="{71409F90-EF5B-42A7-B3AB-9394D2216B12}" destId="{AA0EDC50-099F-4531-872A-FE66511073FE}" srcOrd="6" destOrd="0" parTransId="{82E2F61C-3B1D-4844-94F7-8E7F21628EA0}" sibTransId="{13946B23-8F1D-42F4-88D3-EF4184EA6610}"/>
    <dgm:cxn modelId="{F07FF450-9F8E-4BD4-8561-F0C2AA4908F7}" srcId="{71409F90-EF5B-42A7-B3AB-9394D2216B12}" destId="{3DA7B5EE-C04D-491D-A8C8-43D128CFA44F}" srcOrd="2" destOrd="0" parTransId="{E56C1BA5-0F24-404A-9932-A6EDBBDD6EF5}" sibTransId="{6F0BDCAA-F680-460A-AC59-AFD62096E95E}"/>
    <dgm:cxn modelId="{779027C3-0012-4B79-B64F-C5D25003704E}" type="presOf" srcId="{0F167A8E-1818-4855-B36A-ACB0DAAC88BF}" destId="{3088534C-9594-4AF1-9F21-9C087C7BADDF}" srcOrd="0" destOrd="0" presId="urn:microsoft.com/office/officeart/2005/8/layout/cycle1"/>
    <dgm:cxn modelId="{7EBEF3FB-8B63-44A0-8854-221B4C9920C7}" type="presOf" srcId="{71409F90-EF5B-42A7-B3AB-9394D2216B12}" destId="{FE2DA1B6-7AD2-410E-BBA5-8A3B18951E93}" srcOrd="0" destOrd="0" presId="urn:microsoft.com/office/officeart/2005/8/layout/cycle1"/>
    <dgm:cxn modelId="{04EBCC67-7F0E-4B05-B978-69589E2D587E}" type="presParOf" srcId="{FE2DA1B6-7AD2-410E-BBA5-8A3B18951E93}" destId="{2D3E3923-44A0-4671-8F46-FED73E6733F1}" srcOrd="0" destOrd="0" presId="urn:microsoft.com/office/officeart/2005/8/layout/cycle1"/>
    <dgm:cxn modelId="{A12029E7-AB67-4309-8EE0-89C1F73D9F0A}" type="presParOf" srcId="{FE2DA1B6-7AD2-410E-BBA5-8A3B18951E93}" destId="{74172A43-F5AA-441E-ACE2-E5F60D19EAF1}" srcOrd="1" destOrd="0" presId="urn:microsoft.com/office/officeart/2005/8/layout/cycle1"/>
    <dgm:cxn modelId="{0F65482D-4962-4464-BFE2-CDDE140CD6F8}" type="presParOf" srcId="{FE2DA1B6-7AD2-410E-BBA5-8A3B18951E93}" destId="{7F3CD8AF-7912-4A34-BE9B-1C871B2EB406}" srcOrd="2" destOrd="0" presId="urn:microsoft.com/office/officeart/2005/8/layout/cycle1"/>
    <dgm:cxn modelId="{08F353AF-3BF3-42E4-80D2-C8B224442CFB}" type="presParOf" srcId="{FE2DA1B6-7AD2-410E-BBA5-8A3B18951E93}" destId="{02CC3872-8503-4941-88CC-761397861B2E}" srcOrd="3" destOrd="0" presId="urn:microsoft.com/office/officeart/2005/8/layout/cycle1"/>
    <dgm:cxn modelId="{EE004DEC-3A61-470A-8DEA-DB752CF33D77}" type="presParOf" srcId="{FE2DA1B6-7AD2-410E-BBA5-8A3B18951E93}" destId="{3088534C-9594-4AF1-9F21-9C087C7BADDF}" srcOrd="4" destOrd="0" presId="urn:microsoft.com/office/officeart/2005/8/layout/cycle1"/>
    <dgm:cxn modelId="{95725F0E-B96A-4685-A89E-A91D1C3E73E8}" type="presParOf" srcId="{FE2DA1B6-7AD2-410E-BBA5-8A3B18951E93}" destId="{EC1D21F6-4664-4B1E-ACBD-B41F4E1BCC03}" srcOrd="5" destOrd="0" presId="urn:microsoft.com/office/officeart/2005/8/layout/cycle1"/>
    <dgm:cxn modelId="{114B3118-846D-45EC-A51E-B1728E6E7F8A}" type="presParOf" srcId="{FE2DA1B6-7AD2-410E-BBA5-8A3B18951E93}" destId="{1321956E-A6F0-4804-89E3-7289AD97E2F8}" srcOrd="6" destOrd="0" presId="urn:microsoft.com/office/officeart/2005/8/layout/cycle1"/>
    <dgm:cxn modelId="{30574A77-D890-4546-A25E-757AB1E2BE90}" type="presParOf" srcId="{FE2DA1B6-7AD2-410E-BBA5-8A3B18951E93}" destId="{1486A321-29A3-47DE-A765-CA78D9517ECD}" srcOrd="7" destOrd="0" presId="urn:microsoft.com/office/officeart/2005/8/layout/cycle1"/>
    <dgm:cxn modelId="{80269327-F243-4876-A3F0-F22F0E4D8ED1}" type="presParOf" srcId="{FE2DA1B6-7AD2-410E-BBA5-8A3B18951E93}" destId="{8845F852-29E0-4D38-95C0-9DDB09F02A9C}" srcOrd="8" destOrd="0" presId="urn:microsoft.com/office/officeart/2005/8/layout/cycle1"/>
    <dgm:cxn modelId="{F6CA79FE-7CB3-4846-A993-91B23C851EE7}" type="presParOf" srcId="{FE2DA1B6-7AD2-410E-BBA5-8A3B18951E93}" destId="{659FC54A-24C3-46D0-BCCD-B615059C826F}" srcOrd="9" destOrd="0" presId="urn:microsoft.com/office/officeart/2005/8/layout/cycle1"/>
    <dgm:cxn modelId="{BBE5E889-A4CF-4961-BF7C-D71A34243E0A}" type="presParOf" srcId="{FE2DA1B6-7AD2-410E-BBA5-8A3B18951E93}" destId="{8710296B-0F51-4A95-9373-E8A36B3A7360}" srcOrd="10" destOrd="0" presId="urn:microsoft.com/office/officeart/2005/8/layout/cycle1"/>
    <dgm:cxn modelId="{C4FA70A4-F982-4A11-9F3B-5C60176DAE1B}" type="presParOf" srcId="{FE2DA1B6-7AD2-410E-BBA5-8A3B18951E93}" destId="{ABAB9EAE-66D6-4DB2-ABAA-3F0BA8FFAEC2}" srcOrd="11" destOrd="0" presId="urn:microsoft.com/office/officeart/2005/8/layout/cycle1"/>
    <dgm:cxn modelId="{0C378560-98CA-41E4-992F-FA6B72CB6D81}" type="presParOf" srcId="{FE2DA1B6-7AD2-410E-BBA5-8A3B18951E93}" destId="{0D0F6E43-3A3E-43DE-A8C4-47D12624CD8B}" srcOrd="12" destOrd="0" presId="urn:microsoft.com/office/officeart/2005/8/layout/cycle1"/>
    <dgm:cxn modelId="{5AD581CB-84D6-4798-A6B1-EFAFAE0124CD}" type="presParOf" srcId="{FE2DA1B6-7AD2-410E-BBA5-8A3B18951E93}" destId="{380F422F-DF21-4FEE-B542-CAAB6E335FEF}" srcOrd="13" destOrd="0" presId="urn:microsoft.com/office/officeart/2005/8/layout/cycle1"/>
    <dgm:cxn modelId="{58A86779-F867-4977-85A9-E560A3783092}" type="presParOf" srcId="{FE2DA1B6-7AD2-410E-BBA5-8A3B18951E93}" destId="{09F775F7-A7D5-4C51-8079-C59B6BB51DF0}" srcOrd="14" destOrd="0" presId="urn:microsoft.com/office/officeart/2005/8/layout/cycle1"/>
    <dgm:cxn modelId="{05FB8DBB-784D-4806-A1A7-298B04F3454E}" type="presParOf" srcId="{FE2DA1B6-7AD2-410E-BBA5-8A3B18951E93}" destId="{E322880A-389A-4BCD-B523-3446EDC1871F}" srcOrd="15" destOrd="0" presId="urn:microsoft.com/office/officeart/2005/8/layout/cycle1"/>
    <dgm:cxn modelId="{5DA2CABE-1971-4C50-A8A1-FC0977470CAA}" type="presParOf" srcId="{FE2DA1B6-7AD2-410E-BBA5-8A3B18951E93}" destId="{250812BF-67CE-4CF8-BDFF-9A1B7006C4A1}" srcOrd="16" destOrd="0" presId="urn:microsoft.com/office/officeart/2005/8/layout/cycle1"/>
    <dgm:cxn modelId="{E256FCD4-0473-476A-AD76-45B2CF7014B1}" type="presParOf" srcId="{FE2DA1B6-7AD2-410E-BBA5-8A3B18951E93}" destId="{5800F6E2-D845-4EE5-A508-F78D68C51B80}" srcOrd="17" destOrd="0" presId="urn:microsoft.com/office/officeart/2005/8/layout/cycle1"/>
    <dgm:cxn modelId="{8D48DDD7-B845-4BDA-BCE5-C71BC355BA7C}" type="presParOf" srcId="{FE2DA1B6-7AD2-410E-BBA5-8A3B18951E93}" destId="{253030E9-A4CB-4700-B552-3C63D59F523C}" srcOrd="18" destOrd="0" presId="urn:microsoft.com/office/officeart/2005/8/layout/cycle1"/>
    <dgm:cxn modelId="{D7F7A956-1C7B-463E-BF4E-E12C8065A2F7}" type="presParOf" srcId="{FE2DA1B6-7AD2-410E-BBA5-8A3B18951E93}" destId="{B24185E2-1110-4E2F-99D8-6395ECECD5BB}" srcOrd="19" destOrd="0" presId="urn:microsoft.com/office/officeart/2005/8/layout/cycle1"/>
    <dgm:cxn modelId="{5DE1DA60-4E53-4593-B254-B491DBAEF593}" type="presParOf" srcId="{FE2DA1B6-7AD2-410E-BBA5-8A3B18951E93}" destId="{82EEBBE3-5694-4AC1-B791-C1BCED0D4069}" srcOrd="20" destOrd="0" presId="urn:microsoft.com/office/officeart/2005/8/layout/cycle1"/>
  </dgm:cxnLst>
  <dgm:bg>
    <a:effect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FDED0BB-2D68-46F3-A2E9-3DFE6594C897}">
      <dsp:nvSpPr>
        <dsp:cNvPr id="0" name=""/>
        <dsp:cNvSpPr/>
      </dsp:nvSpPr>
      <dsp:spPr>
        <a:xfrm>
          <a:off x="1419530" y="201637"/>
          <a:ext cx="3881457" cy="4182480"/>
        </a:xfrm>
        <a:prstGeom prst="pie">
          <a:avLst>
            <a:gd name="adj1" fmla="val 16200000"/>
            <a:gd name="adj2" fmla="val 180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   </a:t>
          </a:r>
          <a:r>
            <a:rPr lang="en-US" sz="2000" kern="1200" cap="none" dirty="0" smtClean="0">
              <a:latin typeface="Lucida Calligraphy" pitchFamily="66" charset="0"/>
            </a:rPr>
            <a:t>Women’s</a:t>
          </a:r>
          <a:r>
            <a:rPr lang="en-US" sz="2000" b="1" kern="1200" cap="none" dirty="0" smtClean="0">
              <a:latin typeface="Papyrus" pitchFamily="66" charset="0"/>
            </a:rPr>
            <a:t> </a:t>
          </a:r>
          <a:r>
            <a:rPr lang="en-US" sz="2000" b="1" kern="1200" cap="none" dirty="0" smtClean="0">
              <a:latin typeface="Arial" pitchFamily="34" charset="0"/>
              <a:cs typeface="Arial" pitchFamily="34" charset="0"/>
            </a:rPr>
            <a:t>HEART</a:t>
          </a:r>
        </a:p>
        <a:p>
          <a:pPr lvl="0" algn="ctr" defTabSz="1244600">
            <a:lnSpc>
              <a:spcPct val="90000"/>
            </a:lnSpc>
            <a:spcBef>
              <a:spcPct val="0"/>
            </a:spcBef>
            <a:spcAft>
              <a:spcPct val="35000"/>
            </a:spcAft>
          </a:pPr>
          <a:r>
            <a:rPr lang="en-US" sz="2000" b="1" kern="1200" cap="none" dirty="0" smtClean="0">
              <a:latin typeface="Arial" pitchFamily="34" charset="0"/>
              <a:cs typeface="Arial" pitchFamily="34" charset="0"/>
            </a:rPr>
            <a:t>San Antonio</a:t>
          </a:r>
          <a:endParaRPr lang="en-US" sz="2000" kern="1200" dirty="0"/>
        </a:p>
      </dsp:txBody>
      <dsp:txXfrm>
        <a:off x="3465151" y="1087925"/>
        <a:ext cx="1386234" cy="1244785"/>
      </dsp:txXfrm>
    </dsp:sp>
    <dsp:sp modelId="{5DE1D57E-520F-4E6E-B02F-69C976DE0567}">
      <dsp:nvSpPr>
        <dsp:cNvPr id="0" name=""/>
        <dsp:cNvSpPr/>
      </dsp:nvSpPr>
      <dsp:spPr>
        <a:xfrm>
          <a:off x="1472041" y="404620"/>
          <a:ext cx="3776472" cy="3776472"/>
        </a:xfrm>
        <a:prstGeom prst="pie">
          <a:avLst>
            <a:gd name="adj1" fmla="val 1800000"/>
            <a:gd name="adj2" fmla="val 900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t>HRSA / WOCEC</a:t>
          </a:r>
          <a:endParaRPr lang="en-US" sz="3600" kern="1200" dirty="0"/>
        </a:p>
      </dsp:txBody>
      <dsp:txXfrm>
        <a:off x="2371201" y="2854831"/>
        <a:ext cx="2023110" cy="989076"/>
      </dsp:txXfrm>
    </dsp:sp>
    <dsp:sp modelId="{E31D5263-2643-4806-8086-39837D335F7B}">
      <dsp:nvSpPr>
        <dsp:cNvPr id="0" name=""/>
        <dsp:cNvSpPr/>
      </dsp:nvSpPr>
      <dsp:spPr>
        <a:xfrm>
          <a:off x="1472021" y="404641"/>
          <a:ext cx="3776472" cy="3776472"/>
        </a:xfrm>
        <a:prstGeom prst="pie">
          <a:avLst>
            <a:gd name="adj1" fmla="val 9000000"/>
            <a:gd name="adj2" fmla="val 16200000"/>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t>SHRT</a:t>
          </a:r>
        </a:p>
        <a:p>
          <a:pPr lvl="0" algn="ctr" defTabSz="1600200">
            <a:lnSpc>
              <a:spcPct val="90000"/>
            </a:lnSpc>
            <a:spcBef>
              <a:spcPct val="0"/>
            </a:spcBef>
            <a:spcAft>
              <a:spcPct val="35000"/>
            </a:spcAft>
          </a:pPr>
          <a:r>
            <a:rPr lang="en-US" sz="2400" kern="1200" dirty="0" smtClean="0"/>
            <a:t>East Texas</a:t>
          </a:r>
          <a:endParaRPr lang="en-US" sz="2400" kern="1200" dirty="0"/>
        </a:p>
      </dsp:txBody>
      <dsp:txXfrm>
        <a:off x="1909462" y="1204894"/>
        <a:ext cx="1348740" cy="1123950"/>
      </dsp:txXfrm>
    </dsp:sp>
    <dsp:sp modelId="{D50B193C-AD4E-4781-B1CD-234BF01040F1}">
      <dsp:nvSpPr>
        <dsp:cNvPr id="0" name=""/>
        <dsp:cNvSpPr/>
      </dsp:nvSpPr>
      <dsp:spPr>
        <a:xfrm>
          <a:off x="1238039" y="168716"/>
          <a:ext cx="4244035" cy="4244035"/>
        </a:xfrm>
        <a:prstGeom prst="circularArrow">
          <a:avLst>
            <a:gd name="adj1" fmla="val 5085"/>
            <a:gd name="adj2" fmla="val 327528"/>
            <a:gd name="adj3" fmla="val 1472472"/>
            <a:gd name="adj4" fmla="val 16199432"/>
            <a:gd name="adj5" fmla="val 5932"/>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sp>
    <dsp:sp modelId="{D131F87F-4E54-40D6-A106-8B569AC20654}">
      <dsp:nvSpPr>
        <dsp:cNvPr id="0" name=""/>
        <dsp:cNvSpPr/>
      </dsp:nvSpPr>
      <dsp:spPr>
        <a:xfrm>
          <a:off x="1238259" y="170599"/>
          <a:ext cx="4244035" cy="4244035"/>
        </a:xfrm>
        <a:prstGeom prst="circularArrow">
          <a:avLst>
            <a:gd name="adj1" fmla="val 5085"/>
            <a:gd name="adj2" fmla="val 327528"/>
            <a:gd name="adj3" fmla="val 8671970"/>
            <a:gd name="adj4" fmla="val 1800502"/>
            <a:gd name="adj5" fmla="val 5932"/>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sp>
    <dsp:sp modelId="{9E49ACF9-05F3-4F14-A22A-F7EA1EB688A8}">
      <dsp:nvSpPr>
        <dsp:cNvPr id="0" name=""/>
        <dsp:cNvSpPr/>
      </dsp:nvSpPr>
      <dsp:spPr>
        <a:xfrm>
          <a:off x="1237928" y="170860"/>
          <a:ext cx="4244035" cy="4244035"/>
        </a:xfrm>
        <a:prstGeom prst="circularArrow">
          <a:avLst>
            <a:gd name="adj1" fmla="val 5085"/>
            <a:gd name="adj2" fmla="val 327528"/>
            <a:gd name="adj3" fmla="val 15873039"/>
            <a:gd name="adj4" fmla="val 9000000"/>
            <a:gd name="adj5" fmla="val 5932"/>
          </a:avLst>
        </a:prstGeom>
        <a:solidFill>
          <a:schemeClr val="tx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4172A43-F5AA-441E-ACE2-E5F60D19EAF1}">
      <dsp:nvSpPr>
        <dsp:cNvPr id="0" name=""/>
        <dsp:cNvSpPr/>
      </dsp:nvSpPr>
      <dsp:spPr>
        <a:xfrm>
          <a:off x="4327349" y="3561"/>
          <a:ext cx="757842" cy="757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kern="1200" cap="none" normalizeH="0" baseline="0" smtClean="0">
              <a:ln/>
              <a:effectLst/>
              <a:latin typeface="Arial" charset="0"/>
            </a:rPr>
            <a:t>Strengths</a:t>
          </a:r>
          <a:endParaRPr kumimoji="0" lang="en-US" sz="900" b="1" i="0" u="none" strike="noStrike" kern="1200" cap="none" normalizeH="0" baseline="0" dirty="0" smtClean="0">
            <a:ln/>
            <a:effectLst/>
            <a:latin typeface="Arial" charset="0"/>
          </a:endParaRPr>
        </a:p>
      </dsp:txBody>
      <dsp:txXfrm>
        <a:off x="4327349" y="3561"/>
        <a:ext cx="757842" cy="757842"/>
      </dsp:txXfrm>
    </dsp:sp>
    <dsp:sp modelId="{7F3CD8AF-7912-4A34-BE9B-1C871B2EB406}">
      <dsp:nvSpPr>
        <dsp:cNvPr id="0" name=""/>
        <dsp:cNvSpPr/>
      </dsp:nvSpPr>
      <dsp:spPr>
        <a:xfrm>
          <a:off x="1961948" y="43908"/>
          <a:ext cx="3924703" cy="3924703"/>
        </a:xfrm>
        <a:prstGeom prst="circularArrow">
          <a:avLst>
            <a:gd name="adj1" fmla="val 3765"/>
            <a:gd name="adj2" fmla="val 234949"/>
            <a:gd name="adj3" fmla="val 19826446"/>
            <a:gd name="adj4" fmla="val 18606036"/>
            <a:gd name="adj5" fmla="val 4393"/>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8534C-9594-4AF1-9F21-9C087C7BADDF}">
      <dsp:nvSpPr>
        <dsp:cNvPr id="0" name=""/>
        <dsp:cNvSpPr/>
      </dsp:nvSpPr>
      <dsp:spPr>
        <a:xfrm>
          <a:off x="5302450" y="1226299"/>
          <a:ext cx="757842" cy="757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kern="1200" cap="none" normalizeH="0" baseline="0" smtClean="0">
              <a:ln/>
              <a:effectLst/>
              <a:latin typeface="Arial" charset="0"/>
            </a:rPr>
            <a:t>PAR  implemented </a:t>
          </a:r>
          <a:endParaRPr kumimoji="0" lang="en-US" sz="900" b="1" i="0" u="none" strike="noStrike" kern="1200" cap="none" normalizeH="0" baseline="0" dirty="0" smtClean="0">
            <a:ln/>
            <a:effectLst/>
            <a:latin typeface="Arial" charset="0"/>
          </a:endParaRPr>
        </a:p>
      </dsp:txBody>
      <dsp:txXfrm>
        <a:off x="5302450" y="1226299"/>
        <a:ext cx="757842" cy="757842"/>
      </dsp:txXfrm>
    </dsp:sp>
    <dsp:sp modelId="{EC1D21F6-4664-4B1E-ACBD-B41F4E1BCC03}">
      <dsp:nvSpPr>
        <dsp:cNvPr id="0" name=""/>
        <dsp:cNvSpPr/>
      </dsp:nvSpPr>
      <dsp:spPr>
        <a:xfrm>
          <a:off x="1961948" y="43908"/>
          <a:ext cx="3924703" cy="3924703"/>
        </a:xfrm>
        <a:prstGeom prst="circularArrow">
          <a:avLst>
            <a:gd name="adj1" fmla="val 3765"/>
            <a:gd name="adj2" fmla="val 234949"/>
            <a:gd name="adj3" fmla="val 1229570"/>
            <a:gd name="adj4" fmla="val 21557808"/>
            <a:gd name="adj5" fmla="val 4393"/>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86A321-29A3-47DE-A765-CA78D9517ECD}">
      <dsp:nvSpPr>
        <dsp:cNvPr id="0" name=""/>
        <dsp:cNvSpPr/>
      </dsp:nvSpPr>
      <dsp:spPr>
        <a:xfrm>
          <a:off x="4954440" y="2751028"/>
          <a:ext cx="757842" cy="757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kern="1200" cap="none" normalizeH="0" baseline="0" smtClean="0">
              <a:ln/>
              <a:effectLst/>
              <a:latin typeface="Arial" charset="0"/>
            </a:rPr>
            <a:t>Planning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kern="1200" cap="none" normalizeH="0" baseline="0" smtClean="0">
              <a:ln/>
              <a:effectLst/>
              <a:latin typeface="Arial" charset="0"/>
            </a:rPr>
            <a:t>Intervention and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kern="1200" cap="none" normalizeH="0" baseline="0" smtClean="0">
              <a:ln/>
              <a:effectLst/>
              <a:latin typeface="Arial" charset="0"/>
            </a:rPr>
            <a:t>Evaluation </a:t>
          </a:r>
          <a:endParaRPr kumimoji="0" lang="en-US" sz="900" b="1" i="0" u="none" strike="noStrike" kern="1200" cap="none" normalizeH="0" baseline="0" dirty="0" smtClean="0">
            <a:ln/>
            <a:effectLst/>
            <a:latin typeface="Arial" charset="0"/>
          </a:endParaRPr>
        </a:p>
      </dsp:txBody>
      <dsp:txXfrm>
        <a:off x="4954440" y="2751028"/>
        <a:ext cx="757842" cy="757842"/>
      </dsp:txXfrm>
    </dsp:sp>
    <dsp:sp modelId="{8845F852-29E0-4D38-95C0-9DDB09F02A9C}">
      <dsp:nvSpPr>
        <dsp:cNvPr id="0" name=""/>
        <dsp:cNvSpPr/>
      </dsp:nvSpPr>
      <dsp:spPr>
        <a:xfrm>
          <a:off x="1961948" y="43908"/>
          <a:ext cx="3924703" cy="3924703"/>
        </a:xfrm>
        <a:prstGeom prst="circularArrow">
          <a:avLst>
            <a:gd name="adj1" fmla="val 3765"/>
            <a:gd name="adj2" fmla="val 234949"/>
            <a:gd name="adj3" fmla="val 4436838"/>
            <a:gd name="adj4" fmla="val 3308357"/>
            <a:gd name="adj5" fmla="val 4393"/>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10296B-0F51-4A95-9373-E8A36B3A7360}">
      <dsp:nvSpPr>
        <dsp:cNvPr id="0" name=""/>
        <dsp:cNvSpPr/>
      </dsp:nvSpPr>
      <dsp:spPr>
        <a:xfrm>
          <a:off x="3545378" y="3429596"/>
          <a:ext cx="757842" cy="757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kern="1200" cap="none" normalizeH="0" baseline="0" smtClean="0">
              <a:ln/>
              <a:effectLst/>
              <a:latin typeface="Arial" charset="0"/>
            </a:rPr>
            <a:t>Quantitative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kern="1200" cap="none" normalizeH="0" baseline="0" smtClean="0">
              <a:ln/>
              <a:effectLst/>
              <a:latin typeface="Arial" charset="0"/>
            </a:rPr>
            <a:t>And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kern="1200" cap="none" normalizeH="0" baseline="0" smtClean="0">
              <a:ln/>
              <a:effectLst/>
              <a:latin typeface="Arial" charset="0"/>
            </a:rPr>
            <a:t>Qualitative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kern="1200" cap="none" normalizeH="0" baseline="0" smtClean="0">
              <a:ln/>
              <a:effectLst/>
              <a:latin typeface="Arial" charset="0"/>
            </a:rPr>
            <a:t>Evaluation</a:t>
          </a:r>
          <a:endParaRPr kumimoji="0" lang="en-US" sz="900" b="1" i="0" u="none" strike="noStrike" kern="1200" cap="none" normalizeH="0" baseline="0" dirty="0" smtClean="0">
            <a:ln/>
            <a:effectLst/>
            <a:latin typeface="Arial" charset="0"/>
          </a:endParaRPr>
        </a:p>
      </dsp:txBody>
      <dsp:txXfrm>
        <a:off x="3545378" y="3429596"/>
        <a:ext cx="757842" cy="757842"/>
      </dsp:txXfrm>
    </dsp:sp>
    <dsp:sp modelId="{ABAB9EAE-66D6-4DB2-ABAA-3F0BA8FFAEC2}">
      <dsp:nvSpPr>
        <dsp:cNvPr id="0" name=""/>
        <dsp:cNvSpPr/>
      </dsp:nvSpPr>
      <dsp:spPr>
        <a:xfrm>
          <a:off x="1961948" y="43908"/>
          <a:ext cx="3924703" cy="3924703"/>
        </a:xfrm>
        <a:prstGeom prst="circularArrow">
          <a:avLst>
            <a:gd name="adj1" fmla="val 3765"/>
            <a:gd name="adj2" fmla="val 234949"/>
            <a:gd name="adj3" fmla="val 7256694"/>
            <a:gd name="adj4" fmla="val 6128213"/>
            <a:gd name="adj5" fmla="val 4393"/>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0F422F-DF21-4FEE-B542-CAAB6E335FEF}">
      <dsp:nvSpPr>
        <dsp:cNvPr id="0" name=""/>
        <dsp:cNvSpPr/>
      </dsp:nvSpPr>
      <dsp:spPr>
        <a:xfrm>
          <a:off x="2136317" y="2751028"/>
          <a:ext cx="757842" cy="757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kern="1200" cap="none" normalizeH="0" baseline="0" smtClean="0">
              <a:ln/>
              <a:effectLst/>
              <a:latin typeface="Arial" charset="0"/>
            </a:rPr>
            <a:t>Reflection</a:t>
          </a:r>
          <a:endParaRPr kumimoji="0" lang="en-US" sz="900" b="1" i="0" u="none" strike="noStrike" kern="1200" cap="none" normalizeH="0" baseline="0" dirty="0" smtClean="0">
            <a:ln/>
            <a:effectLst/>
            <a:latin typeface="Arial" charset="0"/>
          </a:endParaRPr>
        </a:p>
      </dsp:txBody>
      <dsp:txXfrm>
        <a:off x="2136317" y="2751028"/>
        <a:ext cx="757842" cy="757842"/>
      </dsp:txXfrm>
    </dsp:sp>
    <dsp:sp modelId="{09F775F7-A7D5-4C51-8079-C59B6BB51DF0}">
      <dsp:nvSpPr>
        <dsp:cNvPr id="0" name=""/>
        <dsp:cNvSpPr/>
      </dsp:nvSpPr>
      <dsp:spPr>
        <a:xfrm>
          <a:off x="1961948" y="43908"/>
          <a:ext cx="3924703" cy="3924703"/>
        </a:xfrm>
        <a:prstGeom prst="circularArrow">
          <a:avLst>
            <a:gd name="adj1" fmla="val 3765"/>
            <a:gd name="adj2" fmla="val 234949"/>
            <a:gd name="adj3" fmla="val 10607243"/>
            <a:gd name="adj4" fmla="val 9335481"/>
            <a:gd name="adj5" fmla="val 4393"/>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0812BF-67CE-4CF8-BDFF-9A1B7006C4A1}">
      <dsp:nvSpPr>
        <dsp:cNvPr id="0" name=""/>
        <dsp:cNvSpPr/>
      </dsp:nvSpPr>
      <dsp:spPr>
        <a:xfrm>
          <a:off x="1788307" y="1226299"/>
          <a:ext cx="757842" cy="757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kern="1200" cap="none" normalizeH="0" baseline="0" smtClean="0">
              <a:ln/>
              <a:effectLst/>
              <a:latin typeface="Arial" charset="0"/>
            </a:rPr>
            <a:t>Intervention</a:t>
          </a:r>
          <a:endParaRPr kumimoji="0" lang="en-US" sz="900" b="1" i="0" u="none" strike="noStrike" kern="1200" cap="none" normalizeH="0" baseline="0" dirty="0" smtClean="0">
            <a:ln/>
            <a:effectLst/>
            <a:latin typeface="Arial" charset="0"/>
          </a:endParaRPr>
        </a:p>
      </dsp:txBody>
      <dsp:txXfrm>
        <a:off x="1788307" y="1226299"/>
        <a:ext cx="757842" cy="757842"/>
      </dsp:txXfrm>
    </dsp:sp>
    <dsp:sp modelId="{5800F6E2-D845-4EE5-A508-F78D68C51B80}">
      <dsp:nvSpPr>
        <dsp:cNvPr id="0" name=""/>
        <dsp:cNvSpPr/>
      </dsp:nvSpPr>
      <dsp:spPr>
        <a:xfrm>
          <a:off x="1961948" y="43908"/>
          <a:ext cx="3924703" cy="3924703"/>
        </a:xfrm>
        <a:prstGeom prst="circularArrow">
          <a:avLst>
            <a:gd name="adj1" fmla="val 3765"/>
            <a:gd name="adj2" fmla="val 234949"/>
            <a:gd name="adj3" fmla="val 13559015"/>
            <a:gd name="adj4" fmla="val 12338605"/>
            <a:gd name="adj5" fmla="val 4393"/>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4185E2-1110-4E2F-99D8-6395ECECD5BB}">
      <dsp:nvSpPr>
        <dsp:cNvPr id="0" name=""/>
        <dsp:cNvSpPr/>
      </dsp:nvSpPr>
      <dsp:spPr>
        <a:xfrm>
          <a:off x="2763408" y="3561"/>
          <a:ext cx="757842" cy="757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kern="1200" cap="none" normalizeH="0" baseline="0" smtClean="0">
              <a:ln/>
              <a:effectLst/>
              <a:latin typeface="Arial" charset="0"/>
            </a:rPr>
            <a:t>Model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kern="1200" cap="none" normalizeH="0" baseline="0" smtClean="0">
              <a:ln/>
              <a:effectLst/>
              <a:latin typeface="Arial" charset="0"/>
            </a:rPr>
            <a:t>Development</a:t>
          </a:r>
          <a:endParaRPr kumimoji="0" lang="en-US" sz="900" b="1" i="0" u="none" strike="noStrike" kern="1200" cap="none" normalizeH="0" baseline="0" dirty="0" smtClean="0">
            <a:ln/>
            <a:effectLst/>
            <a:latin typeface="Arial" charset="0"/>
          </a:endParaRPr>
        </a:p>
      </dsp:txBody>
      <dsp:txXfrm>
        <a:off x="2763408" y="3561"/>
        <a:ext cx="757842" cy="757842"/>
      </dsp:txXfrm>
    </dsp:sp>
    <dsp:sp modelId="{82EEBBE3-5694-4AC1-B791-C1BCED0D4069}">
      <dsp:nvSpPr>
        <dsp:cNvPr id="0" name=""/>
        <dsp:cNvSpPr/>
      </dsp:nvSpPr>
      <dsp:spPr>
        <a:xfrm>
          <a:off x="1961948" y="43908"/>
          <a:ext cx="3924703" cy="3924703"/>
        </a:xfrm>
        <a:prstGeom prst="circularArrow">
          <a:avLst>
            <a:gd name="adj1" fmla="val 3765"/>
            <a:gd name="adj2" fmla="val 234949"/>
            <a:gd name="adj3" fmla="val 16740411"/>
            <a:gd name="adj4" fmla="val 15424640"/>
            <a:gd name="adj5" fmla="val 4393"/>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95C935C8-32F5-4C89-80EA-2408A6128607}" type="datetimeFigureOut">
              <a:rPr lang="en-US" smtClean="0"/>
              <a:pPr/>
              <a:t>10/15/2012</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F0FCECD8-FB7B-4D13-8E64-2E0C4577EAB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7904578-0585-454D-A4B0-E1195C69D11D}" type="slidenum">
              <a:rPr lang="en-US" smtClean="0"/>
              <a:pPr>
                <a:defRPr/>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xfrm>
            <a:off x="1184275" y="698500"/>
            <a:ext cx="4654550" cy="3490913"/>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7A7E568-C85E-48E9-842E-13DBEDA00030}" type="slidenum">
              <a:rPr lang="en-US"/>
              <a:pPr fontAlgn="base">
                <a:spcBef>
                  <a:spcPct val="0"/>
                </a:spcBef>
                <a:spcAft>
                  <a:spcPct val="0"/>
                </a:spcAft>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49BFED-ECFB-4D68-B012-763C03DA4646}" type="datetime1">
              <a:rPr lang="en-US" smtClean="0"/>
              <a:pPr/>
              <a:t>10/15/2012</a:t>
            </a:fld>
            <a:endParaRPr lang="en-US"/>
          </a:p>
        </p:txBody>
      </p:sp>
      <p:sp>
        <p:nvSpPr>
          <p:cNvPr id="5" name="Footer Placeholder 4"/>
          <p:cNvSpPr>
            <a:spLocks noGrp="1"/>
          </p:cNvSpPr>
          <p:nvPr>
            <p:ph type="ftr" sz="quarter" idx="11"/>
          </p:nvPr>
        </p:nvSpPr>
        <p:spPr/>
        <p:txBody>
          <a:bodyPr/>
          <a:lstStyle/>
          <a:p>
            <a:r>
              <a:rPr lang="en-US" dirty="0" smtClean="0"/>
              <a:t>TA to RW Sites Providing Care to WOC: Survival Stories of WOC Living With HIV / AIDS in Texas</a:t>
            </a:r>
            <a:endParaRPr lang="en-US" dirty="0"/>
          </a:p>
        </p:txBody>
      </p:sp>
      <p:sp>
        <p:nvSpPr>
          <p:cNvPr id="6" name="Slide Number Placeholder 5"/>
          <p:cNvSpPr>
            <a:spLocks noGrp="1"/>
          </p:cNvSpPr>
          <p:nvPr>
            <p:ph type="sldNum" sz="quarter" idx="12"/>
          </p:nvPr>
        </p:nvSpPr>
        <p:spPr/>
        <p:txBody>
          <a:bodyPr/>
          <a:lstStyle/>
          <a:p>
            <a:fld id="{07636324-3935-4D9B-B47A-6CF4EAA5D0B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25722D-5D85-40E2-AF97-3B473D7B2F1A}" type="datetime1">
              <a:rPr lang="en-US" smtClean="0"/>
              <a:pPr/>
              <a:t>10/15/2012</a:t>
            </a:fld>
            <a:endParaRPr lang="en-US"/>
          </a:p>
        </p:txBody>
      </p:sp>
      <p:sp>
        <p:nvSpPr>
          <p:cNvPr id="5" name="Footer Placeholder 4"/>
          <p:cNvSpPr>
            <a:spLocks noGrp="1"/>
          </p:cNvSpPr>
          <p:nvPr>
            <p:ph type="ftr" sz="quarter" idx="11"/>
          </p:nvPr>
        </p:nvSpPr>
        <p:spPr/>
        <p:txBody>
          <a:bodyPr/>
          <a:lstStyle/>
          <a:p>
            <a:r>
              <a:rPr lang="en-US" dirty="0" smtClean="0"/>
              <a:t>TA to RW Sites Providing Care to WOC: Survival Stories of WOC Living With HIV / AIDS in Texas</a:t>
            </a:r>
            <a:endParaRPr lang="en-US" dirty="0"/>
          </a:p>
        </p:txBody>
      </p:sp>
      <p:sp>
        <p:nvSpPr>
          <p:cNvPr id="6" name="Slide Number Placeholder 5"/>
          <p:cNvSpPr>
            <a:spLocks noGrp="1"/>
          </p:cNvSpPr>
          <p:nvPr>
            <p:ph type="sldNum" sz="quarter" idx="12"/>
          </p:nvPr>
        </p:nvSpPr>
        <p:spPr/>
        <p:txBody>
          <a:bodyPr/>
          <a:lstStyle/>
          <a:p>
            <a:fld id="{07636324-3935-4D9B-B47A-6CF4EAA5D0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1BEB3F-A543-4B5F-A503-BAA0C7C6589D}" type="datetime1">
              <a:rPr lang="en-US" smtClean="0"/>
              <a:pPr/>
              <a:t>10/15/2012</a:t>
            </a:fld>
            <a:endParaRPr lang="en-US"/>
          </a:p>
        </p:txBody>
      </p:sp>
      <p:sp>
        <p:nvSpPr>
          <p:cNvPr id="5" name="Footer Placeholder 4"/>
          <p:cNvSpPr>
            <a:spLocks noGrp="1"/>
          </p:cNvSpPr>
          <p:nvPr>
            <p:ph type="ftr" sz="quarter" idx="11"/>
          </p:nvPr>
        </p:nvSpPr>
        <p:spPr/>
        <p:txBody>
          <a:bodyPr/>
          <a:lstStyle/>
          <a:p>
            <a:r>
              <a:rPr lang="en-US" dirty="0" smtClean="0"/>
              <a:t>TA to RW Sites Providing Care to WOC: Survival Stories of WOC Living With HIV / AIDS in Texas</a:t>
            </a:r>
            <a:endParaRPr lang="en-US" dirty="0"/>
          </a:p>
        </p:txBody>
      </p:sp>
      <p:sp>
        <p:nvSpPr>
          <p:cNvPr id="6" name="Slide Number Placeholder 5"/>
          <p:cNvSpPr>
            <a:spLocks noGrp="1"/>
          </p:cNvSpPr>
          <p:nvPr>
            <p:ph type="sldNum" sz="quarter" idx="12"/>
          </p:nvPr>
        </p:nvSpPr>
        <p:spPr/>
        <p:txBody>
          <a:bodyPr/>
          <a:lstStyle/>
          <a:p>
            <a:fld id="{07636324-3935-4D9B-B47A-6CF4EAA5D0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A4873-5DA6-4850-AC94-791A8ACBB48D}" type="datetime1">
              <a:rPr lang="en-US" smtClean="0"/>
              <a:pPr/>
              <a:t>10/15/2012</a:t>
            </a:fld>
            <a:endParaRPr lang="en-US"/>
          </a:p>
        </p:txBody>
      </p:sp>
      <p:sp>
        <p:nvSpPr>
          <p:cNvPr id="5" name="Footer Placeholder 4"/>
          <p:cNvSpPr>
            <a:spLocks noGrp="1"/>
          </p:cNvSpPr>
          <p:nvPr>
            <p:ph type="ftr" sz="quarter" idx="11"/>
          </p:nvPr>
        </p:nvSpPr>
        <p:spPr/>
        <p:txBody>
          <a:bodyPr/>
          <a:lstStyle/>
          <a:p>
            <a:r>
              <a:rPr lang="en-US" dirty="0" smtClean="0"/>
              <a:t>TA to RW Sites Providing Care to WOC: Survival Stories of WOC Living With HIV / AIDS in Texas</a:t>
            </a:r>
            <a:endParaRPr lang="en-US" dirty="0"/>
          </a:p>
        </p:txBody>
      </p:sp>
      <p:sp>
        <p:nvSpPr>
          <p:cNvPr id="6" name="Slide Number Placeholder 5"/>
          <p:cNvSpPr>
            <a:spLocks noGrp="1"/>
          </p:cNvSpPr>
          <p:nvPr>
            <p:ph type="sldNum" sz="quarter" idx="12"/>
          </p:nvPr>
        </p:nvSpPr>
        <p:spPr/>
        <p:txBody>
          <a:bodyPr/>
          <a:lstStyle/>
          <a:p>
            <a:fld id="{07636324-3935-4D9B-B47A-6CF4EAA5D0B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08C6FD-CF24-4CAE-873D-B5332E73E2D2}" type="datetime1">
              <a:rPr lang="en-US" smtClean="0"/>
              <a:pPr/>
              <a:t>10/15/2012</a:t>
            </a:fld>
            <a:endParaRPr lang="en-US"/>
          </a:p>
        </p:txBody>
      </p:sp>
      <p:sp>
        <p:nvSpPr>
          <p:cNvPr id="5" name="Footer Placeholder 4"/>
          <p:cNvSpPr>
            <a:spLocks noGrp="1"/>
          </p:cNvSpPr>
          <p:nvPr>
            <p:ph type="ftr" sz="quarter" idx="11"/>
          </p:nvPr>
        </p:nvSpPr>
        <p:spPr/>
        <p:txBody>
          <a:bodyPr/>
          <a:lstStyle/>
          <a:p>
            <a:r>
              <a:rPr lang="en-US" dirty="0" smtClean="0"/>
              <a:t>TA to RW Sites Providing Care to WOC: Survival Stories of WOC Living With HIV / AIDS in Texas</a:t>
            </a:r>
            <a:endParaRPr lang="en-US" dirty="0"/>
          </a:p>
        </p:txBody>
      </p:sp>
      <p:sp>
        <p:nvSpPr>
          <p:cNvPr id="6" name="Slide Number Placeholder 5"/>
          <p:cNvSpPr>
            <a:spLocks noGrp="1"/>
          </p:cNvSpPr>
          <p:nvPr>
            <p:ph type="sldNum" sz="quarter" idx="12"/>
          </p:nvPr>
        </p:nvSpPr>
        <p:spPr/>
        <p:txBody>
          <a:bodyPr/>
          <a:lstStyle/>
          <a:p>
            <a:fld id="{07636324-3935-4D9B-B47A-6CF4EAA5D0B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3DFD3E-49E0-46B7-B44C-FE9843A801F9}" type="datetime1">
              <a:rPr lang="en-US" smtClean="0"/>
              <a:pPr/>
              <a:t>10/15/2012</a:t>
            </a:fld>
            <a:endParaRPr lang="en-US"/>
          </a:p>
        </p:txBody>
      </p:sp>
      <p:sp>
        <p:nvSpPr>
          <p:cNvPr id="6" name="Footer Placeholder 5"/>
          <p:cNvSpPr>
            <a:spLocks noGrp="1"/>
          </p:cNvSpPr>
          <p:nvPr>
            <p:ph type="ftr" sz="quarter" idx="11"/>
          </p:nvPr>
        </p:nvSpPr>
        <p:spPr/>
        <p:txBody>
          <a:bodyPr/>
          <a:lstStyle/>
          <a:p>
            <a:r>
              <a:rPr lang="en-US" dirty="0" smtClean="0"/>
              <a:t>TA to RW Sites Providing Care to WOC: Survival Stories of WOC Living With HIV / AIDS in Texas</a:t>
            </a:r>
            <a:endParaRPr lang="en-US" dirty="0"/>
          </a:p>
        </p:txBody>
      </p:sp>
      <p:sp>
        <p:nvSpPr>
          <p:cNvPr id="7" name="Slide Number Placeholder 6"/>
          <p:cNvSpPr>
            <a:spLocks noGrp="1"/>
          </p:cNvSpPr>
          <p:nvPr>
            <p:ph type="sldNum" sz="quarter" idx="12"/>
          </p:nvPr>
        </p:nvSpPr>
        <p:spPr/>
        <p:txBody>
          <a:bodyPr/>
          <a:lstStyle/>
          <a:p>
            <a:fld id="{07636324-3935-4D9B-B47A-6CF4EAA5D0B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6F795A-F8E3-4BCC-B88A-7ACB227FD546}" type="datetime1">
              <a:rPr lang="en-US" smtClean="0"/>
              <a:pPr/>
              <a:t>10/15/2012</a:t>
            </a:fld>
            <a:endParaRPr lang="en-US"/>
          </a:p>
        </p:txBody>
      </p:sp>
      <p:sp>
        <p:nvSpPr>
          <p:cNvPr id="8" name="Footer Placeholder 7"/>
          <p:cNvSpPr>
            <a:spLocks noGrp="1"/>
          </p:cNvSpPr>
          <p:nvPr>
            <p:ph type="ftr" sz="quarter" idx="11"/>
          </p:nvPr>
        </p:nvSpPr>
        <p:spPr/>
        <p:txBody>
          <a:bodyPr/>
          <a:lstStyle/>
          <a:p>
            <a:r>
              <a:rPr lang="en-US" dirty="0" smtClean="0"/>
              <a:t>TA to RW Sites Providing Care to WOC: Survival Stories of WOC Living With HIV / AIDS in Texas</a:t>
            </a:r>
            <a:endParaRPr lang="en-US" dirty="0"/>
          </a:p>
        </p:txBody>
      </p:sp>
      <p:sp>
        <p:nvSpPr>
          <p:cNvPr id="9" name="Slide Number Placeholder 8"/>
          <p:cNvSpPr>
            <a:spLocks noGrp="1"/>
          </p:cNvSpPr>
          <p:nvPr>
            <p:ph type="sldNum" sz="quarter" idx="12"/>
          </p:nvPr>
        </p:nvSpPr>
        <p:spPr/>
        <p:txBody>
          <a:bodyPr/>
          <a:lstStyle/>
          <a:p>
            <a:fld id="{07636324-3935-4D9B-B47A-6CF4EAA5D0B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E3B587-BB6B-4206-876D-0AB0797CF04C}" type="datetime1">
              <a:rPr lang="en-US" smtClean="0"/>
              <a:pPr/>
              <a:t>10/15/2012</a:t>
            </a:fld>
            <a:endParaRPr lang="en-US"/>
          </a:p>
        </p:txBody>
      </p:sp>
      <p:sp>
        <p:nvSpPr>
          <p:cNvPr id="4" name="Footer Placeholder 3"/>
          <p:cNvSpPr>
            <a:spLocks noGrp="1"/>
          </p:cNvSpPr>
          <p:nvPr>
            <p:ph type="ftr" sz="quarter" idx="11"/>
          </p:nvPr>
        </p:nvSpPr>
        <p:spPr/>
        <p:txBody>
          <a:bodyPr/>
          <a:lstStyle/>
          <a:p>
            <a:r>
              <a:rPr lang="en-US" dirty="0" smtClean="0"/>
              <a:t>TA to RW Sites Providing Care to WOC: Survival Stories of WOC Living With HIV / AIDS in Texas</a:t>
            </a:r>
            <a:endParaRPr lang="en-US" dirty="0"/>
          </a:p>
        </p:txBody>
      </p:sp>
      <p:sp>
        <p:nvSpPr>
          <p:cNvPr id="5" name="Slide Number Placeholder 4"/>
          <p:cNvSpPr>
            <a:spLocks noGrp="1"/>
          </p:cNvSpPr>
          <p:nvPr>
            <p:ph type="sldNum" sz="quarter" idx="12"/>
          </p:nvPr>
        </p:nvSpPr>
        <p:spPr/>
        <p:txBody>
          <a:bodyPr/>
          <a:lstStyle/>
          <a:p>
            <a:fld id="{07636324-3935-4D9B-B47A-6CF4EAA5D0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B73ECF-186E-4FBA-8808-874056573233}" type="datetime1">
              <a:rPr lang="en-US" smtClean="0"/>
              <a:pPr/>
              <a:t>10/15/2012</a:t>
            </a:fld>
            <a:endParaRPr lang="en-US"/>
          </a:p>
        </p:txBody>
      </p:sp>
      <p:sp>
        <p:nvSpPr>
          <p:cNvPr id="3" name="Footer Placeholder 2"/>
          <p:cNvSpPr>
            <a:spLocks noGrp="1"/>
          </p:cNvSpPr>
          <p:nvPr>
            <p:ph type="ftr" sz="quarter" idx="11"/>
          </p:nvPr>
        </p:nvSpPr>
        <p:spPr/>
        <p:txBody>
          <a:bodyPr/>
          <a:lstStyle/>
          <a:p>
            <a:r>
              <a:rPr lang="en-US" dirty="0" smtClean="0"/>
              <a:t>TA to RW Sites Providing Care to WOC: Survival Stories of WOC Living With HIV / AIDS in Texas</a:t>
            </a:r>
            <a:endParaRPr lang="en-US" dirty="0"/>
          </a:p>
        </p:txBody>
      </p:sp>
      <p:sp>
        <p:nvSpPr>
          <p:cNvPr id="4" name="Slide Number Placeholder 3"/>
          <p:cNvSpPr>
            <a:spLocks noGrp="1"/>
          </p:cNvSpPr>
          <p:nvPr>
            <p:ph type="sldNum" sz="quarter" idx="12"/>
          </p:nvPr>
        </p:nvSpPr>
        <p:spPr/>
        <p:txBody>
          <a:bodyPr/>
          <a:lstStyle/>
          <a:p>
            <a:fld id="{07636324-3935-4D9B-B47A-6CF4EAA5D0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1336F-59CA-4EF2-A129-4E0B6EBCE937}" type="datetime1">
              <a:rPr lang="en-US" smtClean="0"/>
              <a:pPr/>
              <a:t>10/15/2012</a:t>
            </a:fld>
            <a:endParaRPr lang="en-US"/>
          </a:p>
        </p:txBody>
      </p:sp>
      <p:sp>
        <p:nvSpPr>
          <p:cNvPr id="6" name="Footer Placeholder 5"/>
          <p:cNvSpPr>
            <a:spLocks noGrp="1"/>
          </p:cNvSpPr>
          <p:nvPr>
            <p:ph type="ftr" sz="quarter" idx="11"/>
          </p:nvPr>
        </p:nvSpPr>
        <p:spPr/>
        <p:txBody>
          <a:bodyPr/>
          <a:lstStyle/>
          <a:p>
            <a:r>
              <a:rPr lang="en-US" dirty="0" smtClean="0"/>
              <a:t>TA to RW Sites Providing Care to WOC: Survival Stories of WOC Living With HIV / AIDS in Texas</a:t>
            </a:r>
            <a:endParaRPr lang="en-US" dirty="0"/>
          </a:p>
        </p:txBody>
      </p:sp>
      <p:sp>
        <p:nvSpPr>
          <p:cNvPr id="7" name="Slide Number Placeholder 6"/>
          <p:cNvSpPr>
            <a:spLocks noGrp="1"/>
          </p:cNvSpPr>
          <p:nvPr>
            <p:ph type="sldNum" sz="quarter" idx="12"/>
          </p:nvPr>
        </p:nvSpPr>
        <p:spPr/>
        <p:txBody>
          <a:bodyPr/>
          <a:lstStyle/>
          <a:p>
            <a:fld id="{07636324-3935-4D9B-B47A-6CF4EAA5D0B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6CA318-A66C-4120-BC25-65825A956F75}" type="datetime1">
              <a:rPr lang="en-US" smtClean="0"/>
              <a:pPr/>
              <a:t>10/15/2012</a:t>
            </a:fld>
            <a:endParaRPr lang="en-US"/>
          </a:p>
        </p:txBody>
      </p:sp>
      <p:sp>
        <p:nvSpPr>
          <p:cNvPr id="6" name="Footer Placeholder 5"/>
          <p:cNvSpPr>
            <a:spLocks noGrp="1"/>
          </p:cNvSpPr>
          <p:nvPr>
            <p:ph type="ftr" sz="quarter" idx="11"/>
          </p:nvPr>
        </p:nvSpPr>
        <p:spPr/>
        <p:txBody>
          <a:bodyPr/>
          <a:lstStyle/>
          <a:p>
            <a:r>
              <a:rPr lang="en-US" dirty="0" smtClean="0"/>
              <a:t>TA to RW Sites Providing Care to WOC: Survival Stories of WOC Living With HIV / AIDS in Texas</a:t>
            </a:r>
            <a:endParaRPr lang="en-US" dirty="0"/>
          </a:p>
        </p:txBody>
      </p:sp>
      <p:sp>
        <p:nvSpPr>
          <p:cNvPr id="7" name="Slide Number Placeholder 6"/>
          <p:cNvSpPr>
            <a:spLocks noGrp="1"/>
          </p:cNvSpPr>
          <p:nvPr>
            <p:ph type="sldNum" sz="quarter" idx="12"/>
          </p:nvPr>
        </p:nvSpPr>
        <p:spPr/>
        <p:txBody>
          <a:bodyPr/>
          <a:lstStyle/>
          <a:p>
            <a:fld id="{07636324-3935-4D9B-B47A-6CF4EAA5D0B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E85DC2-FD46-49A0-BA99-A937CDA2E26D}" type="datetime1">
              <a:rPr lang="en-US" smtClean="0"/>
              <a:pPr/>
              <a:t>10/15/2012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TA to RW Sites Providing Care to WOC: Survival Stories of WOC Living With HIV / AIDS in Texas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636324-3935-4D9B-B47A-6CF4EAA5D0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Amodei@uthsca.edu" TargetMode="External"/><Relationship Id="rId2" Type="http://schemas.openxmlformats.org/officeDocument/2006/relationships/hyperlink" Target="mailto:nyoung@shrt.net" TargetMode="External"/><Relationship Id="rId1" Type="http://schemas.openxmlformats.org/officeDocument/2006/relationships/slideLayout" Target="../slideLayouts/slideLayout2.xml"/><Relationship Id="rId4" Type="http://schemas.openxmlformats.org/officeDocument/2006/relationships/hyperlink" Target="mailto:oliphante@sfasu.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514600"/>
          </a:xfrm>
          <a:solidFill>
            <a:schemeClr val="accent5">
              <a:lumMod val="75000"/>
            </a:schemeClr>
          </a:solidFill>
          <a:effectLst>
            <a:glow rad="228600">
              <a:schemeClr val="accent1">
                <a:satMod val="175000"/>
                <a:alpha val="40000"/>
              </a:schemeClr>
            </a:glow>
          </a:effectLst>
        </p:spPr>
        <p:txBody>
          <a:bodyPr>
            <a:normAutofit fontScale="90000"/>
          </a:bodyPr>
          <a:lstStyle/>
          <a:p>
            <a:r>
              <a:rPr lang="en-US" dirty="0" smtClean="0"/>
              <a:t>“</a:t>
            </a:r>
            <a:r>
              <a:rPr lang="en-US" sz="3600" dirty="0" smtClean="0"/>
              <a:t>Technical Assistance to Ryan White Sites Providing Care to Women of Color: </a:t>
            </a:r>
            <a:br>
              <a:rPr lang="en-US" sz="3600" dirty="0" smtClean="0"/>
            </a:br>
            <a:r>
              <a:rPr lang="en-US" sz="3600" dirty="0" smtClean="0"/>
              <a:t>Survival Stories of Women of Color Living with HIV / AIDS in Texas”</a:t>
            </a:r>
            <a:br>
              <a:rPr lang="en-US" sz="3600" dirty="0" smtClean="0"/>
            </a:br>
            <a:endParaRPr lang="en-US" sz="3600" dirty="0"/>
          </a:p>
        </p:txBody>
      </p:sp>
      <p:sp>
        <p:nvSpPr>
          <p:cNvPr id="3" name="Content Placeholder 2"/>
          <p:cNvSpPr>
            <a:spLocks noGrp="1"/>
          </p:cNvSpPr>
          <p:nvPr>
            <p:ph idx="1"/>
          </p:nvPr>
        </p:nvSpPr>
        <p:spPr>
          <a:xfrm>
            <a:off x="457200" y="3124200"/>
            <a:ext cx="8229600" cy="3001963"/>
          </a:xfrm>
        </p:spPr>
        <p:txBody>
          <a:bodyPr/>
          <a:lstStyle/>
          <a:p>
            <a:pPr algn="ctr">
              <a:buNone/>
            </a:pPr>
            <a:endParaRPr lang="en-US" sz="2400" dirty="0" smtClean="0">
              <a:solidFill>
                <a:schemeClr val="bg1">
                  <a:lumMod val="50000"/>
                </a:schemeClr>
              </a:solidFill>
            </a:endParaRPr>
          </a:p>
          <a:p>
            <a:pPr algn="ctr">
              <a:buNone/>
            </a:pPr>
            <a:r>
              <a:rPr lang="en-US" sz="2400" dirty="0" smtClean="0">
                <a:solidFill>
                  <a:schemeClr val="bg1">
                    <a:lumMod val="50000"/>
                  </a:schemeClr>
                </a:solidFill>
              </a:rPr>
              <a:t>Nancy S. Young,  LCDC</a:t>
            </a:r>
          </a:p>
          <a:p>
            <a:pPr algn="ctr">
              <a:buNone/>
            </a:pPr>
            <a:r>
              <a:rPr lang="en-US" sz="2400" dirty="0" smtClean="0">
                <a:solidFill>
                  <a:schemeClr val="bg1">
                    <a:lumMod val="50000"/>
                  </a:schemeClr>
                </a:solidFill>
              </a:rPr>
              <a:t>Emmerentie Oliphant, D Litt et Phil (Soc. </a:t>
            </a:r>
            <a:r>
              <a:rPr lang="en-US" sz="2400" smtClean="0">
                <a:solidFill>
                  <a:schemeClr val="bg1">
                    <a:lumMod val="50000"/>
                  </a:schemeClr>
                </a:solidFill>
              </a:rPr>
              <a:t>SC)</a:t>
            </a:r>
            <a:endParaRPr lang="en-US" sz="2400" dirty="0" smtClean="0">
              <a:solidFill>
                <a:schemeClr val="bg1">
                  <a:lumMod val="50000"/>
                </a:schemeClr>
              </a:solidFill>
            </a:endParaRPr>
          </a:p>
          <a:p>
            <a:pPr algn="ctr">
              <a:buNone/>
            </a:pPr>
            <a:r>
              <a:rPr lang="en-US" sz="2400" dirty="0" smtClean="0">
                <a:solidFill>
                  <a:schemeClr val="bg1">
                    <a:lumMod val="50000"/>
                  </a:schemeClr>
                </a:solidFill>
              </a:rPr>
              <a:t>Nancy Amodei, PhD</a:t>
            </a:r>
          </a:p>
          <a:p>
            <a:pPr algn="ctr">
              <a:buNone/>
            </a:pPr>
            <a:endParaRPr lang="en-US" sz="2400" dirty="0" smtClean="0">
              <a:solidFill>
                <a:schemeClr val="bg1">
                  <a:lumMod val="50000"/>
                </a:schemeClr>
              </a:solidFill>
            </a:endParaRPr>
          </a:p>
          <a:p>
            <a:pPr algn="ctr">
              <a:buNone/>
            </a:pPr>
            <a:endParaRPr lang="en-US" sz="2400" dirty="0" smtClean="0">
              <a:solidFill>
                <a:schemeClr val="bg1">
                  <a:lumMod val="50000"/>
                </a:schemeClr>
              </a:solidFill>
            </a:endParaRPr>
          </a:p>
          <a:p>
            <a:pPr algn="ctr">
              <a:buNone/>
            </a:pPr>
            <a:endParaRPr lang="en-US" dirty="0"/>
          </a:p>
        </p:txBody>
      </p:sp>
      <p:pic>
        <p:nvPicPr>
          <p:cNvPr id="1026" name="Picture 2" descr="C:\Documents and Settings\Shrt\My Documents\Logo\SHRT logo hi res.jpeg"/>
          <p:cNvPicPr>
            <a:picLocks noChangeAspect="1" noChangeArrowheads="1"/>
          </p:cNvPicPr>
          <p:nvPr/>
        </p:nvPicPr>
        <p:blipFill>
          <a:blip r:embed="rId2" cstate="print"/>
          <a:srcRect/>
          <a:stretch>
            <a:fillRect/>
          </a:stretch>
        </p:blipFill>
        <p:spPr bwMode="auto">
          <a:xfrm>
            <a:off x="152400" y="5129213"/>
            <a:ext cx="2117910" cy="1500186"/>
          </a:xfrm>
          <a:prstGeom prst="rect">
            <a:avLst/>
          </a:prstGeom>
          <a:noFill/>
        </p:spPr>
      </p:pic>
      <p:pic>
        <p:nvPicPr>
          <p:cNvPr id="1031" name="Picture 7"/>
          <p:cNvPicPr>
            <a:picLocks noChangeAspect="1" noChangeArrowheads="1"/>
          </p:cNvPicPr>
          <p:nvPr/>
        </p:nvPicPr>
        <p:blipFill>
          <a:blip r:embed="rId3" cstate="print"/>
          <a:srcRect/>
          <a:stretch>
            <a:fillRect/>
          </a:stretch>
        </p:blipFill>
        <p:spPr bwMode="auto">
          <a:xfrm>
            <a:off x="7086600" y="5410200"/>
            <a:ext cx="1847850" cy="1043141"/>
          </a:xfrm>
          <a:prstGeom prst="rect">
            <a:avLst/>
          </a:prstGeom>
          <a:noFill/>
          <a:ln w="9525">
            <a:noFill/>
            <a:miter lim="800000"/>
            <a:headEnd/>
            <a:tailEnd/>
          </a:ln>
        </p:spPr>
      </p:pic>
      <p:sp>
        <p:nvSpPr>
          <p:cNvPr id="10" name="Rectangle 9"/>
          <p:cNvSpPr/>
          <p:nvPr/>
        </p:nvSpPr>
        <p:spPr>
          <a:xfrm>
            <a:off x="3200400" y="5638800"/>
            <a:ext cx="2743200" cy="646331"/>
          </a:xfrm>
          <a:prstGeom prst="rect">
            <a:avLst/>
          </a:prstGeom>
        </p:spPr>
        <p:txBody>
          <a:bodyPr wrap="square">
            <a:spAutoFit/>
          </a:bodyPr>
          <a:lstStyle/>
          <a:p>
            <a:pPr algn="ctr"/>
            <a:r>
              <a:rPr lang="en-US" b="1" dirty="0" smtClean="0">
                <a:solidFill>
                  <a:schemeClr val="accent2">
                    <a:lumMod val="75000"/>
                  </a:schemeClr>
                </a:solidFill>
                <a:latin typeface="Papyrus" pitchFamily="66" charset="0"/>
              </a:rPr>
              <a:t>Women’s HEART</a:t>
            </a:r>
          </a:p>
          <a:p>
            <a:pPr algn="ctr"/>
            <a:r>
              <a:rPr lang="en-US" b="1" dirty="0" smtClean="0">
                <a:solidFill>
                  <a:schemeClr val="accent2">
                    <a:lumMod val="75000"/>
                  </a:schemeClr>
                </a:solidFill>
                <a:latin typeface="Papyrus" pitchFamily="66" charset="0"/>
              </a:rPr>
              <a:t>San Antonio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a:solidFill>
            <a:schemeClr val="accent5">
              <a:lumMod val="75000"/>
            </a:schemeClr>
          </a:solidFill>
          <a:effectLst>
            <a:reflection blurRad="6350" stA="50000" endA="300" endPos="38500" dist="50800" dir="5400000" sy="-100000" algn="bl" rotWithShape="0"/>
          </a:effectLst>
        </p:spPr>
        <p:txBody>
          <a:bodyPr>
            <a:normAutofit/>
          </a:bodyPr>
          <a:lstStyle/>
          <a:p>
            <a:r>
              <a:rPr lang="en-US" sz="3200" dirty="0" smtClean="0"/>
              <a:t>Enhancing Linkage to HIV Care for Women of Color</a:t>
            </a:r>
            <a:endParaRPr lang="en-US" sz="3200" dirty="0"/>
          </a:p>
        </p:txBody>
      </p:sp>
      <p:sp>
        <p:nvSpPr>
          <p:cNvPr id="3" name="Content Placeholder 2"/>
          <p:cNvSpPr>
            <a:spLocks noGrp="1"/>
          </p:cNvSpPr>
          <p:nvPr>
            <p:ph idx="1"/>
          </p:nvPr>
        </p:nvSpPr>
        <p:spPr/>
        <p:txBody>
          <a:bodyPr>
            <a:normAutofit fontScale="92500" lnSpcReduction="10000"/>
          </a:bodyPr>
          <a:lstStyle/>
          <a:p>
            <a:pPr algn="ctr">
              <a:spcBef>
                <a:spcPts val="400"/>
              </a:spcBef>
              <a:spcAft>
                <a:spcPts val="400"/>
              </a:spcAft>
              <a:buClr>
                <a:srgbClr val="C00000"/>
              </a:buClr>
              <a:buFont typeface="Symbol" pitchFamily="18" charset="2"/>
              <a:buChar char=""/>
            </a:pPr>
            <a:r>
              <a:rPr lang="en-US" sz="1800" dirty="0" smtClean="0">
                <a:solidFill>
                  <a:srgbClr val="F05459"/>
                </a:solidFill>
                <a:latin typeface="Papyrus" pitchFamily="66" charset="0"/>
              </a:rPr>
              <a:t>Patient Navigation</a:t>
            </a:r>
          </a:p>
          <a:p>
            <a:pPr>
              <a:spcBef>
                <a:spcPts val="400"/>
              </a:spcBef>
              <a:spcAft>
                <a:spcPts val="400"/>
              </a:spcAft>
              <a:buNone/>
            </a:pPr>
            <a:r>
              <a:rPr lang="en-US" sz="1800" dirty="0" smtClean="0">
                <a:solidFill>
                  <a:srgbClr val="60748E"/>
                </a:solidFill>
              </a:rPr>
              <a:t>Each participant is assigned a Patient Navigator who assists in accessing HIV treatment services at the FFACTS Clinic as well as other HIV service organizations. The Patient Navigator will work closely with your Primary Case Manager to ensure that you receive the HIV treatment services that you need.</a:t>
            </a:r>
          </a:p>
          <a:p>
            <a:pPr algn="ctr">
              <a:spcBef>
                <a:spcPts val="400"/>
              </a:spcBef>
              <a:spcAft>
                <a:spcPts val="400"/>
              </a:spcAft>
              <a:buClr>
                <a:srgbClr val="C00000"/>
              </a:buClr>
              <a:buFont typeface="Symbol" pitchFamily="18" charset="2"/>
              <a:buChar char=""/>
            </a:pPr>
            <a:r>
              <a:rPr lang="en-US" sz="1800" dirty="0" smtClean="0">
                <a:solidFill>
                  <a:srgbClr val="F05459"/>
                </a:solidFill>
                <a:latin typeface="Papyrus" pitchFamily="66" charset="0"/>
              </a:rPr>
              <a:t>Patient Coordination</a:t>
            </a:r>
          </a:p>
          <a:p>
            <a:pPr>
              <a:spcBef>
                <a:spcPts val="400"/>
              </a:spcBef>
              <a:spcAft>
                <a:spcPts val="400"/>
              </a:spcAft>
              <a:buNone/>
            </a:pPr>
            <a:r>
              <a:rPr lang="en-US" sz="1800" dirty="0" smtClean="0">
                <a:solidFill>
                  <a:srgbClr val="60748E"/>
                </a:solidFill>
              </a:rPr>
              <a:t>The Patient Coordinator at FFACTS works closely with the Patient Navigator to provide each participant with 6-months of intense support.</a:t>
            </a:r>
          </a:p>
          <a:p>
            <a:pPr algn="ctr">
              <a:spcBef>
                <a:spcPts val="400"/>
              </a:spcBef>
              <a:spcAft>
                <a:spcPts val="400"/>
              </a:spcAft>
              <a:buClr>
                <a:srgbClr val="C00000"/>
              </a:buClr>
              <a:buFont typeface="Symbol" pitchFamily="18" charset="2"/>
              <a:buChar char="©"/>
            </a:pPr>
            <a:r>
              <a:rPr lang="en-US" sz="1800" dirty="0" smtClean="0">
                <a:solidFill>
                  <a:srgbClr val="F05459"/>
                </a:solidFill>
                <a:latin typeface="Papyrus" pitchFamily="66" charset="0"/>
              </a:rPr>
              <a:t>Educational and Support Groups</a:t>
            </a:r>
          </a:p>
          <a:p>
            <a:pPr>
              <a:spcBef>
                <a:spcPts val="400"/>
              </a:spcBef>
              <a:spcAft>
                <a:spcPts val="400"/>
              </a:spcAft>
              <a:buNone/>
            </a:pPr>
            <a:r>
              <a:rPr lang="en-US" sz="1800" dirty="0" smtClean="0">
                <a:solidFill>
                  <a:srgbClr val="60748E"/>
                </a:solidFill>
              </a:rPr>
              <a:t>Each participant takes part in an individual and group HIV education classes. The individual sessions will cover such topics as HIV basics, nutrition, and women’s health topics. The group sessions will cover topics that are generated by the study participants.</a:t>
            </a:r>
          </a:p>
          <a:p>
            <a:pPr algn="ctr">
              <a:spcBef>
                <a:spcPts val="400"/>
              </a:spcBef>
              <a:spcAft>
                <a:spcPts val="400"/>
              </a:spcAft>
              <a:buClr>
                <a:srgbClr val="C00000"/>
              </a:buClr>
              <a:buFont typeface="Symbol" pitchFamily="18" charset="2"/>
              <a:buChar char="©"/>
            </a:pPr>
            <a:r>
              <a:rPr lang="en-US" sz="1800" dirty="0" smtClean="0">
                <a:solidFill>
                  <a:srgbClr val="F05459"/>
                </a:solidFill>
                <a:latin typeface="Papyrus" pitchFamily="66" charset="0"/>
              </a:rPr>
              <a:t>Outreach Services</a:t>
            </a:r>
          </a:p>
          <a:p>
            <a:pPr>
              <a:spcBef>
                <a:spcPts val="400"/>
              </a:spcBef>
              <a:spcAft>
                <a:spcPts val="400"/>
              </a:spcAft>
              <a:buNone/>
            </a:pPr>
            <a:r>
              <a:rPr lang="en-US" sz="1800" dirty="0" smtClean="0">
                <a:solidFill>
                  <a:srgbClr val="60748E"/>
                </a:solidFill>
              </a:rPr>
              <a:t>The Outreach Specialists assist clients who are not ready to enter HIV treatment at the FFACTS Clinic or receive Patient Navigation services.</a:t>
            </a:r>
            <a:endParaRPr lang="en-US" sz="1800" dirty="0" smtClean="0">
              <a:solidFill>
                <a:srgbClr val="60748E"/>
              </a:solidFill>
              <a:latin typeface="Papyrus" pitchFamily="66" charset="0"/>
            </a:endParaRPr>
          </a:p>
          <a:p>
            <a:pPr>
              <a:spcBef>
                <a:spcPts val="400"/>
              </a:spcBef>
              <a:spcAft>
                <a:spcPts val="400"/>
              </a:spcAft>
            </a:pPr>
            <a:endParaRPr lang="en-US" sz="1800" dirty="0"/>
          </a:p>
        </p:txBody>
      </p:sp>
      <p:sp>
        <p:nvSpPr>
          <p:cNvPr id="7" name="Footer Placeholder 6"/>
          <p:cNvSpPr>
            <a:spLocks noGrp="1"/>
          </p:cNvSpPr>
          <p:nvPr>
            <p:ph type="ftr" sz="quarter" idx="11"/>
          </p:nvPr>
        </p:nvSpPr>
        <p:spPr/>
        <p:txBody>
          <a:bodyPr/>
          <a:lstStyle/>
          <a:p>
            <a:r>
              <a:rPr lang="en-US" dirty="0" smtClean="0"/>
              <a:t>TA to RW Sites Providing Care to WOC: Survival Stories of WOC Living With HIV / AIDS in Texas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75000"/>
            </a:schemeClr>
          </a:solidFill>
          <a:effectLst>
            <a:reflection blurRad="6350" stA="50000" endA="300" endPos="38500" dist="50800" dir="5400000" sy="-100000" algn="bl" rotWithShape="0"/>
          </a:effectLst>
        </p:spPr>
        <p:txBody>
          <a:bodyPr>
            <a:normAutofit/>
          </a:bodyPr>
          <a:lstStyle/>
          <a:p>
            <a:r>
              <a:rPr lang="en-US" sz="3200" dirty="0" smtClean="0"/>
              <a:t>Enhancing Linkage to HIV Care for Women of Color</a:t>
            </a:r>
            <a:endParaRPr lang="en-US" sz="3200" dirty="0"/>
          </a:p>
        </p:txBody>
      </p:sp>
      <p:sp>
        <p:nvSpPr>
          <p:cNvPr id="3" name="Content Placeholder 2"/>
          <p:cNvSpPr>
            <a:spLocks noGrp="1"/>
          </p:cNvSpPr>
          <p:nvPr>
            <p:ph idx="1"/>
          </p:nvPr>
        </p:nvSpPr>
        <p:spPr/>
        <p:txBody>
          <a:bodyPr>
            <a:normAutofit/>
          </a:bodyPr>
          <a:lstStyle/>
          <a:p>
            <a:pPr algn="ctr">
              <a:buNone/>
            </a:pPr>
            <a:r>
              <a:rPr lang="en-US" sz="2800" dirty="0" smtClean="0">
                <a:solidFill>
                  <a:schemeClr val="accent5">
                    <a:lumMod val="50000"/>
                  </a:schemeClr>
                </a:solidFill>
              </a:rPr>
              <a:t>Research Method and Strategies</a:t>
            </a:r>
          </a:p>
          <a:p>
            <a:r>
              <a:rPr lang="en-US" sz="2400" dirty="0" smtClean="0"/>
              <a:t>Participatory Action Model</a:t>
            </a:r>
          </a:p>
          <a:p>
            <a:r>
              <a:rPr lang="en-US" sz="2400" dirty="0" smtClean="0"/>
              <a:t>Local and National (Multi-site data) </a:t>
            </a:r>
          </a:p>
          <a:p>
            <a:r>
              <a:rPr lang="en-US" sz="2400" dirty="0" smtClean="0"/>
              <a:t>Qualitative and Quantitative Research</a:t>
            </a:r>
          </a:p>
          <a:p>
            <a:r>
              <a:rPr lang="en-US" sz="2400" dirty="0" smtClean="0"/>
              <a:t>Narratives – Local Survival Stories</a:t>
            </a:r>
          </a:p>
          <a:p>
            <a:r>
              <a:rPr lang="en-US" sz="2400" dirty="0" smtClean="0"/>
              <a:t>Research café</a:t>
            </a:r>
          </a:p>
          <a:p>
            <a:pPr algn="ctr">
              <a:buNone/>
            </a:pPr>
            <a:endParaRPr lang="en-US" sz="2400" dirty="0"/>
          </a:p>
        </p:txBody>
      </p:sp>
      <p:sp>
        <p:nvSpPr>
          <p:cNvPr id="5" name="Footer Placeholder 4"/>
          <p:cNvSpPr>
            <a:spLocks noGrp="1"/>
          </p:cNvSpPr>
          <p:nvPr>
            <p:ph type="ftr" sz="quarter" idx="11"/>
          </p:nvPr>
        </p:nvSpPr>
        <p:spPr/>
        <p:txBody>
          <a:bodyPr/>
          <a:lstStyle/>
          <a:p>
            <a:r>
              <a:rPr lang="en-US" dirty="0" smtClean="0"/>
              <a:t>TA to RW Sites Providing Care to WOC: Survival Stories of WOC Living With HIV / AIDS in Texas</a:t>
            </a:r>
            <a:endParaRPr lang="en-US" dirty="0"/>
          </a:p>
        </p:txBody>
      </p:sp>
      <p:graphicFrame>
        <p:nvGraphicFramePr>
          <p:cNvPr id="6" name="Table 5"/>
          <p:cNvGraphicFramePr>
            <a:graphicFrameLocks noGrp="1"/>
          </p:cNvGraphicFramePr>
          <p:nvPr/>
        </p:nvGraphicFramePr>
        <p:xfrm>
          <a:off x="1524000" y="4572000"/>
          <a:ext cx="6096000" cy="1117599"/>
        </p:xfrm>
        <a:graphic>
          <a:graphicData uri="http://schemas.openxmlformats.org/drawingml/2006/table">
            <a:tbl>
              <a:tblPr firstRow="1" bandRow="1">
                <a:tableStyleId>{21E4AEA4-8DFA-4A89-87EB-49C32662AFE0}</a:tableStyleId>
              </a:tblPr>
              <a:tblGrid>
                <a:gridCol w="3048000"/>
                <a:gridCol w="3048000"/>
              </a:tblGrid>
              <a:tr h="372533">
                <a:tc gridSpan="2">
                  <a:txBody>
                    <a:bodyPr/>
                    <a:lstStyle/>
                    <a:p>
                      <a:pPr algn="ctr"/>
                      <a:r>
                        <a:rPr lang="en-US" dirty="0" smtClean="0"/>
                        <a:t>Urban/Rural Themes of  Survival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25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Similarities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Differences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2533">
                <a:tc>
                  <a:txBody>
                    <a:bodyPr/>
                    <a:lstStyle/>
                    <a:p>
                      <a:pPr algn="ctr"/>
                      <a:r>
                        <a:rPr lang="en-US" sz="1600" dirty="0" smtClean="0"/>
                        <a:t>Program</a:t>
                      </a:r>
                      <a:r>
                        <a:rPr lang="en-US" sz="1600" baseline="0" dirty="0" smtClean="0"/>
                        <a:t> Delivery</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Staffing</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1524000"/>
          </a:xfrm>
          <a:solidFill>
            <a:schemeClr val="accent5">
              <a:lumMod val="75000"/>
            </a:schemeClr>
          </a:solidFill>
          <a:effectLst>
            <a:reflection blurRad="6350" stA="50000" endA="300" endPos="38500" dist="50800" dir="5400000" sy="-100000" algn="bl" rotWithShape="0"/>
          </a:effectLst>
        </p:spPr>
        <p:txBody>
          <a:bodyPr>
            <a:normAutofit/>
          </a:bodyPr>
          <a:lstStyle/>
          <a:p>
            <a:pPr>
              <a:defRPr/>
            </a:pPr>
            <a:r>
              <a:rPr lang="en-US" sz="3200" dirty="0" smtClean="0"/>
              <a:t>Enhancing Linkage to HIV Care for Women of Color</a:t>
            </a:r>
          </a:p>
        </p:txBody>
      </p:sp>
      <p:graphicFrame>
        <p:nvGraphicFramePr>
          <p:cNvPr id="2" name="Diagram 1"/>
          <p:cNvGraphicFramePr/>
          <p:nvPr>
            <p:extLst>
              <p:ext uri="{D42A27DB-BD31-4B8C-83A1-F6EECF244321}">
                <p14:modId xmlns:p14="http://schemas.microsoft.com/office/powerpoint/2010/main" xmlns="" val="1280290479"/>
              </p:ext>
            </p:extLst>
          </p:nvPr>
        </p:nvGraphicFramePr>
        <p:xfrm>
          <a:off x="609600" y="2209800"/>
          <a:ext cx="7848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304800" y="1752600"/>
            <a:ext cx="8610600" cy="584775"/>
          </a:xfrm>
          <a:prstGeom prst="rect">
            <a:avLst/>
          </a:prstGeom>
        </p:spPr>
        <p:txBody>
          <a:bodyPr wrap="square">
            <a:spAutoFit/>
          </a:bodyPr>
          <a:lstStyle/>
          <a:p>
            <a:pPr algn="ctr"/>
            <a:r>
              <a:rPr lang="en-US" sz="3200" dirty="0" smtClean="0">
                <a:solidFill>
                  <a:schemeClr val="accent5">
                    <a:lumMod val="50000"/>
                  </a:schemeClr>
                </a:solidFill>
              </a:rPr>
              <a:t>Participatory Action Model (PAR)</a:t>
            </a:r>
            <a:endParaRPr lang="en-US" sz="3200" dirty="0">
              <a:solidFill>
                <a:schemeClr val="accent5">
                  <a:lumMod val="50000"/>
                </a:schemeClr>
              </a:solidFill>
            </a:endParaRPr>
          </a:p>
        </p:txBody>
      </p:sp>
      <p:sp>
        <p:nvSpPr>
          <p:cNvPr id="8" name="Footer Placeholder 7"/>
          <p:cNvSpPr>
            <a:spLocks noGrp="1"/>
          </p:cNvSpPr>
          <p:nvPr>
            <p:ph type="ftr" sz="quarter" idx="11"/>
          </p:nvPr>
        </p:nvSpPr>
        <p:spPr/>
        <p:txBody>
          <a:bodyPr/>
          <a:lstStyle/>
          <a:p>
            <a:r>
              <a:rPr lang="en-US" dirty="0" smtClean="0"/>
              <a:t>TA to RW Sites Providing Care to WOC: Survival Stories of WOC Living With HIV / AIDS in Texas</a:t>
            </a:r>
            <a:endParaRPr lang="en-US" dirty="0"/>
          </a:p>
        </p:txBody>
      </p:sp>
    </p:spTree>
    <p:extLst>
      <p:ext uri="{BB962C8B-B14F-4D97-AF65-F5344CB8AC3E}">
        <p14:creationId xmlns:p14="http://schemas.microsoft.com/office/powerpoint/2010/main" xmlns="" val="8722639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accent5">
              <a:lumMod val="75000"/>
            </a:schemeClr>
          </a:solidFill>
          <a:effectLst>
            <a:reflection blurRad="6350" stA="50000" endA="300" endPos="38500" dist="50800" dir="5400000" sy="-100000" algn="bl" rotWithShape="0"/>
          </a:effectLst>
        </p:spPr>
        <p:txBody>
          <a:bodyPr>
            <a:normAutofit/>
          </a:bodyPr>
          <a:lstStyle/>
          <a:p>
            <a:r>
              <a:rPr lang="en-US" sz="3200" dirty="0" smtClean="0"/>
              <a:t>Enhancing Linkage to HIV Care for Women of Color</a:t>
            </a:r>
            <a:endParaRPr lang="en-US" sz="3200" dirty="0"/>
          </a:p>
        </p:txBody>
      </p:sp>
      <p:sp>
        <p:nvSpPr>
          <p:cNvPr id="3" name="Content Placeholder 2"/>
          <p:cNvSpPr>
            <a:spLocks noGrp="1"/>
          </p:cNvSpPr>
          <p:nvPr>
            <p:ph idx="1"/>
          </p:nvPr>
        </p:nvSpPr>
        <p:spPr/>
        <p:txBody>
          <a:bodyPr>
            <a:normAutofit lnSpcReduction="10000"/>
          </a:bodyPr>
          <a:lstStyle/>
          <a:p>
            <a:pPr algn="ctr">
              <a:buNone/>
            </a:pPr>
            <a:r>
              <a:rPr lang="en-US" sz="2400" b="1" dirty="0" smtClean="0"/>
              <a:t>Initial Themes in East Texas</a:t>
            </a:r>
            <a:endParaRPr lang="en-US" sz="2400" b="1" dirty="0"/>
          </a:p>
          <a:p>
            <a:pPr>
              <a:buFontTx/>
              <a:buNone/>
              <a:defRPr/>
            </a:pPr>
            <a:r>
              <a:rPr lang="en-US" sz="1800" b="1" i="1" dirty="0">
                <a:solidFill>
                  <a:schemeClr val="accent2">
                    <a:lumMod val="75000"/>
                  </a:schemeClr>
                </a:solidFill>
              </a:rPr>
              <a:t>Theme Discussion:</a:t>
            </a:r>
          </a:p>
          <a:p>
            <a:pPr algn="just">
              <a:buNone/>
              <a:defRPr/>
            </a:pPr>
            <a:r>
              <a:rPr lang="en-US" sz="1800" i="1" dirty="0" smtClean="0">
                <a:solidFill>
                  <a:schemeClr val="accent2">
                    <a:lumMod val="75000"/>
                  </a:schemeClr>
                </a:solidFill>
              </a:rPr>
              <a:t>The ability </a:t>
            </a:r>
            <a:r>
              <a:rPr lang="en-US" sz="1800" i="1" dirty="0">
                <a:solidFill>
                  <a:schemeClr val="accent2">
                    <a:lumMod val="75000"/>
                  </a:schemeClr>
                </a:solidFill>
              </a:rPr>
              <a:t>to survive </a:t>
            </a:r>
            <a:r>
              <a:rPr lang="en-US" sz="1800" i="1" dirty="0" smtClean="0">
                <a:solidFill>
                  <a:schemeClr val="accent2">
                    <a:lumMod val="75000"/>
                  </a:schemeClr>
                </a:solidFill>
              </a:rPr>
              <a:t>is strengthened </a:t>
            </a:r>
            <a:r>
              <a:rPr lang="en-US" sz="1800" i="1" dirty="0">
                <a:solidFill>
                  <a:schemeClr val="accent2">
                    <a:lumMod val="75000"/>
                  </a:schemeClr>
                </a:solidFill>
              </a:rPr>
              <a:t>by </a:t>
            </a:r>
            <a:r>
              <a:rPr lang="en-US" sz="1800" i="1" dirty="0" smtClean="0">
                <a:solidFill>
                  <a:schemeClr val="accent2">
                    <a:lumMod val="75000"/>
                  </a:schemeClr>
                </a:solidFill>
              </a:rPr>
              <a:t>an active </a:t>
            </a:r>
            <a:r>
              <a:rPr lang="en-US" sz="1800" i="1" dirty="0">
                <a:solidFill>
                  <a:schemeClr val="accent2">
                    <a:lumMod val="75000"/>
                  </a:schemeClr>
                </a:solidFill>
              </a:rPr>
              <a:t>spiritual life, a positive connection with significant others,  a sense of belonging, a positive attitude towards the future</a:t>
            </a:r>
          </a:p>
          <a:p>
            <a:pPr>
              <a:buFontTx/>
              <a:buNone/>
              <a:defRPr/>
            </a:pPr>
            <a:r>
              <a:rPr lang="en-US" sz="1800" b="1" dirty="0"/>
              <a:t>Theme 1</a:t>
            </a:r>
          </a:p>
          <a:p>
            <a:pPr>
              <a:buFontTx/>
              <a:buNone/>
              <a:defRPr/>
            </a:pPr>
            <a:r>
              <a:rPr lang="en-US" sz="1800" dirty="0"/>
              <a:t>Focus on </a:t>
            </a:r>
            <a:r>
              <a:rPr lang="en-US" sz="1800" b="1" dirty="0"/>
              <a:t>spirituality</a:t>
            </a:r>
            <a:r>
              <a:rPr lang="en-US" sz="1800" dirty="0"/>
              <a:t>, maintaining positive relations with God and on forgiving the person who infected them</a:t>
            </a:r>
          </a:p>
          <a:p>
            <a:pPr>
              <a:buFontTx/>
              <a:buNone/>
              <a:defRPr/>
            </a:pPr>
            <a:r>
              <a:rPr lang="en-US" sz="1800" b="1" dirty="0"/>
              <a:t>Theme 2</a:t>
            </a:r>
          </a:p>
          <a:p>
            <a:pPr>
              <a:buNone/>
              <a:defRPr/>
            </a:pPr>
            <a:r>
              <a:rPr lang="en-US" sz="1800" dirty="0"/>
              <a:t>Sense of </a:t>
            </a:r>
            <a:r>
              <a:rPr lang="en-US" sz="1800" b="1" dirty="0"/>
              <a:t>purpose</a:t>
            </a:r>
            <a:r>
              <a:rPr lang="en-US" sz="1800" dirty="0"/>
              <a:t> gives meaning to life (meaning also </a:t>
            </a:r>
            <a:r>
              <a:rPr lang="en-US" sz="1800" dirty="0" smtClean="0"/>
              <a:t>having HIV) </a:t>
            </a:r>
            <a:r>
              <a:rPr lang="en-US" sz="1800" dirty="0"/>
              <a:t>and is </a:t>
            </a:r>
            <a:r>
              <a:rPr lang="en-US" sz="1800" b="1" dirty="0"/>
              <a:t>faith-based</a:t>
            </a:r>
          </a:p>
          <a:p>
            <a:pPr>
              <a:buNone/>
              <a:defRPr/>
            </a:pPr>
            <a:r>
              <a:rPr lang="en-US" sz="1800" b="1" dirty="0"/>
              <a:t>Theme 3</a:t>
            </a:r>
            <a:endParaRPr lang="en-US" sz="1800" dirty="0"/>
          </a:p>
          <a:p>
            <a:pPr>
              <a:buNone/>
              <a:defRPr/>
            </a:pPr>
            <a:r>
              <a:rPr lang="en-US" sz="1800" b="1" dirty="0"/>
              <a:t>Surviving</a:t>
            </a:r>
            <a:r>
              <a:rPr lang="en-US" sz="1800" dirty="0"/>
              <a:t> everyday difficulties by feeling they </a:t>
            </a:r>
            <a:r>
              <a:rPr lang="en-US" sz="1800" b="1" dirty="0"/>
              <a:t>belong</a:t>
            </a:r>
            <a:r>
              <a:rPr lang="en-US" sz="1800" dirty="0"/>
              <a:t>  because of e.g. an accepting family or community</a:t>
            </a:r>
          </a:p>
          <a:p>
            <a:pPr>
              <a:buNone/>
              <a:defRPr/>
            </a:pPr>
            <a:r>
              <a:rPr lang="en-US" sz="1800" b="1" dirty="0"/>
              <a:t>Theme 4</a:t>
            </a:r>
          </a:p>
          <a:p>
            <a:pPr>
              <a:buNone/>
              <a:defRPr/>
            </a:pPr>
            <a:r>
              <a:rPr lang="en-US" sz="1800" b="1" dirty="0"/>
              <a:t>Family</a:t>
            </a:r>
            <a:r>
              <a:rPr lang="en-US" sz="1800" dirty="0"/>
              <a:t> provides the necessary </a:t>
            </a:r>
            <a:r>
              <a:rPr lang="en-US" sz="1800" b="1" dirty="0" smtClean="0"/>
              <a:t>support</a:t>
            </a:r>
            <a:r>
              <a:rPr lang="en-US" sz="1800" dirty="0" smtClean="0"/>
              <a:t> - building </a:t>
            </a:r>
            <a:r>
              <a:rPr lang="en-US" sz="1800" dirty="0"/>
              <a:t>positive connections with future partners</a:t>
            </a:r>
          </a:p>
          <a:p>
            <a:pPr>
              <a:buNone/>
            </a:pPr>
            <a:endParaRPr lang="en-US" sz="1800" dirty="0"/>
          </a:p>
        </p:txBody>
      </p:sp>
      <p:sp>
        <p:nvSpPr>
          <p:cNvPr id="5" name="Footer Placeholder 4"/>
          <p:cNvSpPr>
            <a:spLocks noGrp="1"/>
          </p:cNvSpPr>
          <p:nvPr>
            <p:ph type="ftr" sz="quarter" idx="11"/>
          </p:nvPr>
        </p:nvSpPr>
        <p:spPr/>
        <p:txBody>
          <a:bodyPr/>
          <a:lstStyle/>
          <a:p>
            <a:r>
              <a:rPr lang="en-US" dirty="0" smtClean="0"/>
              <a:t>TA to RW Sites Providing Care to WOC: Survival Stories of WOC Living With HIV / AIDS in Texas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a:solidFill>
            <a:schemeClr val="accent5">
              <a:lumMod val="75000"/>
            </a:schemeClr>
          </a:solidFill>
          <a:effectLst>
            <a:reflection blurRad="6350" stA="50000" endA="300" endPos="38500" dist="50800" dir="5400000" sy="-100000" algn="bl" rotWithShape="0"/>
          </a:effectLst>
        </p:spPr>
        <p:txBody>
          <a:bodyPr>
            <a:normAutofit/>
          </a:bodyPr>
          <a:lstStyle/>
          <a:p>
            <a:r>
              <a:rPr lang="en-US" sz="3200" dirty="0" smtClean="0"/>
              <a:t>Enhancing Linkage to HIV Care for Women of Color</a:t>
            </a:r>
            <a:endParaRPr lang="en-US" sz="3200" dirty="0"/>
          </a:p>
        </p:txBody>
      </p:sp>
      <p:sp>
        <p:nvSpPr>
          <p:cNvPr id="3" name="Content Placeholder 2"/>
          <p:cNvSpPr>
            <a:spLocks noGrp="1"/>
          </p:cNvSpPr>
          <p:nvPr>
            <p:ph idx="1"/>
          </p:nvPr>
        </p:nvSpPr>
        <p:spPr/>
        <p:txBody>
          <a:bodyPr>
            <a:normAutofit/>
          </a:bodyPr>
          <a:lstStyle/>
          <a:p>
            <a:pPr algn="ctr">
              <a:buNone/>
            </a:pPr>
            <a:r>
              <a:rPr lang="en-US" sz="2400" b="1" dirty="0" smtClean="0"/>
              <a:t>Themes</a:t>
            </a:r>
          </a:p>
          <a:p>
            <a:pPr>
              <a:buFontTx/>
              <a:buNone/>
              <a:defRPr/>
            </a:pPr>
            <a:r>
              <a:rPr lang="en-US" sz="1800" b="1" i="1" dirty="0">
                <a:solidFill>
                  <a:schemeClr val="accent2">
                    <a:lumMod val="75000"/>
                  </a:schemeClr>
                </a:solidFill>
              </a:rPr>
              <a:t>Theme discussion:</a:t>
            </a:r>
          </a:p>
          <a:p>
            <a:pPr>
              <a:buFontTx/>
              <a:buNone/>
              <a:defRPr/>
            </a:pPr>
            <a:r>
              <a:rPr lang="en-US" sz="1800" i="1" dirty="0">
                <a:solidFill>
                  <a:schemeClr val="accent2">
                    <a:lumMod val="75000"/>
                  </a:schemeClr>
                </a:solidFill>
              </a:rPr>
              <a:t>Experiencing a range of feelings related to HIV/AIDS. These feelings strengthen or weaken survival of everyday difficulties</a:t>
            </a:r>
            <a:r>
              <a:rPr lang="en-US" sz="1800" dirty="0">
                <a:solidFill>
                  <a:schemeClr val="accent2">
                    <a:lumMod val="75000"/>
                  </a:schemeClr>
                </a:solidFill>
              </a:rPr>
              <a:t> </a:t>
            </a:r>
          </a:p>
          <a:p>
            <a:pPr>
              <a:buFontTx/>
              <a:buNone/>
              <a:defRPr/>
            </a:pPr>
            <a:r>
              <a:rPr lang="en-US" sz="1800" b="1" dirty="0"/>
              <a:t>Theme 5</a:t>
            </a:r>
          </a:p>
          <a:p>
            <a:pPr>
              <a:buFontTx/>
              <a:buNone/>
              <a:defRPr/>
            </a:pPr>
            <a:r>
              <a:rPr lang="en-US" sz="1800" dirty="0"/>
              <a:t>Upon disclosure of diagnosis, experience </a:t>
            </a:r>
            <a:r>
              <a:rPr lang="en-US" sz="1800" b="1" dirty="0"/>
              <a:t>hurt and anger </a:t>
            </a:r>
            <a:r>
              <a:rPr lang="en-US" sz="1800" dirty="0"/>
              <a:t>towards the partner who infected them</a:t>
            </a:r>
          </a:p>
          <a:p>
            <a:pPr>
              <a:buFontTx/>
              <a:buNone/>
              <a:defRPr/>
            </a:pPr>
            <a:r>
              <a:rPr lang="en-US" sz="1800" b="1" dirty="0"/>
              <a:t>Theme 6</a:t>
            </a:r>
          </a:p>
          <a:p>
            <a:pPr>
              <a:buFontTx/>
              <a:buNone/>
              <a:defRPr/>
            </a:pPr>
            <a:r>
              <a:rPr lang="en-US" sz="1800" dirty="0"/>
              <a:t>Experience initial </a:t>
            </a:r>
            <a:r>
              <a:rPr lang="en-US" sz="1800" b="1" dirty="0"/>
              <a:t>denia</a:t>
            </a:r>
            <a:r>
              <a:rPr lang="en-US" sz="1800" dirty="0"/>
              <a:t>l – followed by feelings of </a:t>
            </a:r>
            <a:r>
              <a:rPr lang="en-US" sz="1800" b="1" dirty="0"/>
              <a:t>depression,  fear, loneliness and hate</a:t>
            </a:r>
          </a:p>
          <a:p>
            <a:pPr>
              <a:buFontTx/>
              <a:buNone/>
              <a:defRPr/>
            </a:pPr>
            <a:r>
              <a:rPr lang="en-US" sz="1800" b="1" dirty="0"/>
              <a:t>Theme 7</a:t>
            </a:r>
          </a:p>
          <a:p>
            <a:pPr>
              <a:buFontTx/>
              <a:buNone/>
              <a:defRPr/>
            </a:pPr>
            <a:r>
              <a:rPr lang="en-US" sz="1800" b="1" dirty="0"/>
              <a:t>Gratefulness</a:t>
            </a:r>
            <a:r>
              <a:rPr lang="en-US" sz="1800" dirty="0"/>
              <a:t> for still being alive influences treatment and generates </a:t>
            </a:r>
            <a:r>
              <a:rPr lang="en-US" sz="1800" b="1" dirty="0"/>
              <a:t>hope</a:t>
            </a:r>
          </a:p>
          <a:p>
            <a:pPr>
              <a:buNone/>
            </a:pPr>
            <a:endParaRPr lang="en-US" sz="1800" dirty="0"/>
          </a:p>
        </p:txBody>
      </p:sp>
      <p:sp>
        <p:nvSpPr>
          <p:cNvPr id="5" name="Footer Placeholder 4"/>
          <p:cNvSpPr>
            <a:spLocks noGrp="1"/>
          </p:cNvSpPr>
          <p:nvPr>
            <p:ph type="ftr" sz="quarter" idx="11"/>
          </p:nvPr>
        </p:nvSpPr>
        <p:spPr/>
        <p:txBody>
          <a:bodyPr/>
          <a:lstStyle/>
          <a:p>
            <a:r>
              <a:rPr lang="en-US" dirty="0" smtClean="0"/>
              <a:t>TA to RW Sites Providing Care to WOC: Survival Stories of WOC Living With HIV / AIDS in Texas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accent5">
              <a:lumMod val="75000"/>
            </a:schemeClr>
          </a:solidFill>
          <a:effectLst>
            <a:reflection blurRad="6350" stA="50000" endA="300" endPos="38500" dist="50800" dir="5400000" sy="-100000" algn="bl" rotWithShape="0"/>
          </a:effectLst>
        </p:spPr>
        <p:txBody>
          <a:bodyPr>
            <a:normAutofit/>
          </a:bodyPr>
          <a:lstStyle/>
          <a:p>
            <a:r>
              <a:rPr lang="en-US" sz="3200" dirty="0" smtClean="0"/>
              <a:t>Enhancing Linkage to HIV Care for Women of Color</a:t>
            </a:r>
            <a:endParaRPr lang="en-US" sz="3200" dirty="0"/>
          </a:p>
        </p:txBody>
      </p:sp>
      <p:sp>
        <p:nvSpPr>
          <p:cNvPr id="3" name="Content Placeholder 2"/>
          <p:cNvSpPr>
            <a:spLocks noGrp="1"/>
          </p:cNvSpPr>
          <p:nvPr>
            <p:ph idx="1"/>
          </p:nvPr>
        </p:nvSpPr>
        <p:spPr/>
        <p:txBody>
          <a:bodyPr>
            <a:normAutofit/>
          </a:bodyPr>
          <a:lstStyle/>
          <a:p>
            <a:pPr algn="ctr">
              <a:buFontTx/>
              <a:buNone/>
              <a:defRPr/>
            </a:pPr>
            <a:r>
              <a:rPr lang="en-US" sz="2400" b="1" dirty="0" smtClean="0"/>
              <a:t>Themes</a:t>
            </a:r>
          </a:p>
          <a:p>
            <a:pPr>
              <a:buFontTx/>
              <a:buNone/>
              <a:defRPr/>
            </a:pPr>
            <a:endParaRPr lang="en-US" sz="1800" b="1" i="1" dirty="0"/>
          </a:p>
          <a:p>
            <a:pPr>
              <a:buFontTx/>
              <a:buNone/>
              <a:defRPr/>
            </a:pPr>
            <a:r>
              <a:rPr lang="en-US" sz="1800" b="1" i="1" dirty="0" smtClean="0">
                <a:solidFill>
                  <a:schemeClr val="accent2">
                    <a:lumMod val="75000"/>
                  </a:schemeClr>
                </a:solidFill>
              </a:rPr>
              <a:t>Theme </a:t>
            </a:r>
            <a:r>
              <a:rPr lang="en-US" sz="1800" b="1" i="1" dirty="0">
                <a:solidFill>
                  <a:schemeClr val="accent2">
                    <a:lumMod val="75000"/>
                  </a:schemeClr>
                </a:solidFill>
              </a:rPr>
              <a:t>discussion: </a:t>
            </a:r>
          </a:p>
          <a:p>
            <a:pPr>
              <a:buFontTx/>
              <a:buNone/>
              <a:defRPr/>
            </a:pPr>
            <a:r>
              <a:rPr lang="en-US" sz="1800" i="1" dirty="0">
                <a:solidFill>
                  <a:schemeClr val="accent2">
                    <a:lumMod val="75000"/>
                  </a:schemeClr>
                </a:solidFill>
              </a:rPr>
              <a:t>Negative social  relationships influence ability to survive and progress</a:t>
            </a:r>
          </a:p>
          <a:p>
            <a:pPr>
              <a:buFontTx/>
              <a:buNone/>
              <a:defRPr/>
            </a:pPr>
            <a:r>
              <a:rPr lang="en-US" sz="1800" b="1" dirty="0"/>
              <a:t>Theme 8</a:t>
            </a:r>
          </a:p>
          <a:p>
            <a:pPr>
              <a:buFontTx/>
              <a:buNone/>
              <a:defRPr/>
            </a:pPr>
            <a:r>
              <a:rPr lang="en-US" sz="1800" b="1" dirty="0"/>
              <a:t>Scared</a:t>
            </a:r>
            <a:r>
              <a:rPr lang="en-US" sz="1800" dirty="0"/>
              <a:t> to connect with people they do not know  - including service providers</a:t>
            </a:r>
          </a:p>
          <a:p>
            <a:pPr>
              <a:buFontTx/>
              <a:buNone/>
              <a:defRPr/>
            </a:pPr>
            <a:r>
              <a:rPr lang="en-US" sz="1800" b="1" dirty="0"/>
              <a:t>Theme 9</a:t>
            </a:r>
          </a:p>
          <a:p>
            <a:pPr>
              <a:buFontTx/>
              <a:buNone/>
              <a:defRPr/>
            </a:pPr>
            <a:r>
              <a:rPr lang="en-US" sz="1800" b="1" dirty="0"/>
              <a:t>Ignorance</a:t>
            </a:r>
            <a:r>
              <a:rPr lang="en-US" sz="1800" dirty="0"/>
              <a:t> of people (friends, colleagues, significant others) influences staying positive </a:t>
            </a:r>
          </a:p>
          <a:p>
            <a:pPr>
              <a:buNone/>
            </a:pPr>
            <a:endParaRPr lang="en-US" sz="1800" dirty="0"/>
          </a:p>
        </p:txBody>
      </p:sp>
      <p:sp>
        <p:nvSpPr>
          <p:cNvPr id="5" name="Footer Placeholder 4"/>
          <p:cNvSpPr>
            <a:spLocks noGrp="1"/>
          </p:cNvSpPr>
          <p:nvPr>
            <p:ph type="ftr" sz="quarter" idx="11"/>
          </p:nvPr>
        </p:nvSpPr>
        <p:spPr/>
        <p:txBody>
          <a:bodyPr/>
          <a:lstStyle/>
          <a:p>
            <a:r>
              <a:rPr lang="en-US" dirty="0" smtClean="0"/>
              <a:t>TA to RW Sites Providing Care to WOC: Survival Stories of WOC Living With HIV / AIDS in Texas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75000"/>
            </a:schemeClr>
          </a:solidFill>
          <a:effectLst>
            <a:reflection blurRad="6350" stA="50000" endA="300" endPos="38500" dist="50800" dir="5400000" sy="-100000" algn="bl" rotWithShape="0"/>
          </a:effectLst>
        </p:spPr>
        <p:txBody>
          <a:bodyPr>
            <a:normAutofit/>
          </a:bodyPr>
          <a:lstStyle/>
          <a:p>
            <a:r>
              <a:rPr lang="en-US" sz="3200" dirty="0" smtClean="0"/>
              <a:t>Enhancing Linkage to HIV Care for Women of Color</a:t>
            </a:r>
            <a:endParaRPr lang="en-US" sz="3200" dirty="0"/>
          </a:p>
        </p:txBody>
      </p:sp>
      <p:sp>
        <p:nvSpPr>
          <p:cNvPr id="3" name="Content Placeholder 2"/>
          <p:cNvSpPr>
            <a:spLocks noGrp="1"/>
          </p:cNvSpPr>
          <p:nvPr>
            <p:ph idx="1"/>
          </p:nvPr>
        </p:nvSpPr>
        <p:spPr/>
        <p:txBody>
          <a:bodyPr>
            <a:normAutofit fontScale="92500" lnSpcReduction="20000"/>
          </a:bodyPr>
          <a:lstStyle/>
          <a:p>
            <a:pPr algn="ctr">
              <a:buNone/>
              <a:defRPr/>
            </a:pPr>
            <a:r>
              <a:rPr lang="en-US" sz="2000" b="1" dirty="0" smtClean="0"/>
              <a:t>Themes</a:t>
            </a:r>
            <a:endParaRPr lang="en-US" sz="2200" b="1" dirty="0" smtClean="0"/>
          </a:p>
          <a:p>
            <a:pPr>
              <a:buNone/>
              <a:defRPr/>
            </a:pPr>
            <a:r>
              <a:rPr lang="en-US" sz="1800" b="1" i="1" dirty="0" smtClean="0">
                <a:solidFill>
                  <a:schemeClr val="accent2">
                    <a:lumMod val="75000"/>
                  </a:schemeClr>
                </a:solidFill>
              </a:rPr>
              <a:t>Theme </a:t>
            </a:r>
            <a:r>
              <a:rPr lang="en-US" sz="1800" b="1" i="1" dirty="0">
                <a:solidFill>
                  <a:schemeClr val="accent2">
                    <a:lumMod val="75000"/>
                  </a:schemeClr>
                </a:solidFill>
              </a:rPr>
              <a:t>discussion: </a:t>
            </a:r>
          </a:p>
          <a:p>
            <a:pPr>
              <a:buFontTx/>
              <a:buNone/>
              <a:defRPr/>
            </a:pPr>
            <a:r>
              <a:rPr lang="en-US" sz="1800" i="1" dirty="0">
                <a:solidFill>
                  <a:schemeClr val="accent2">
                    <a:lumMod val="75000"/>
                  </a:schemeClr>
                </a:solidFill>
              </a:rPr>
              <a:t>Survival is the result of positive and negative experiences.  Negative –lies, blaming others/God, not taking care of self,  hating person who transmitted the disease and negative self talk</a:t>
            </a:r>
            <a:r>
              <a:rPr lang="en-US" sz="1800" i="1" dirty="0" smtClean="0">
                <a:solidFill>
                  <a:schemeClr val="accent2">
                    <a:lumMod val="75000"/>
                  </a:schemeClr>
                </a:solidFill>
              </a:rPr>
              <a:t>. Positive </a:t>
            </a:r>
            <a:r>
              <a:rPr lang="en-US" sz="1800" i="1" dirty="0">
                <a:solidFill>
                  <a:schemeClr val="accent2">
                    <a:lumMod val="75000"/>
                  </a:schemeClr>
                </a:solidFill>
              </a:rPr>
              <a:t>– facing problems, being honest with significant others,  being grateful for progress</a:t>
            </a:r>
          </a:p>
          <a:p>
            <a:pPr>
              <a:buFontTx/>
              <a:buNone/>
              <a:defRPr/>
            </a:pPr>
            <a:r>
              <a:rPr lang="en-US" sz="1800" b="1" dirty="0"/>
              <a:t>Theme 10</a:t>
            </a:r>
          </a:p>
          <a:p>
            <a:pPr>
              <a:buFontTx/>
              <a:buNone/>
              <a:defRPr/>
            </a:pPr>
            <a:r>
              <a:rPr lang="en-US" sz="1800" b="1" dirty="0"/>
              <a:t>Self-acceptance</a:t>
            </a:r>
            <a:r>
              <a:rPr lang="en-US" sz="1800" dirty="0"/>
              <a:t> is the basis of survival -understanding that she is still the person  she was before she was diagnosed with HIV/AIDS</a:t>
            </a:r>
          </a:p>
          <a:p>
            <a:pPr>
              <a:buFontTx/>
              <a:buNone/>
              <a:defRPr/>
            </a:pPr>
            <a:r>
              <a:rPr lang="en-US" sz="1800" b="1" dirty="0"/>
              <a:t>Theme 11</a:t>
            </a:r>
          </a:p>
          <a:p>
            <a:pPr>
              <a:buFontTx/>
              <a:buNone/>
              <a:defRPr/>
            </a:pPr>
            <a:r>
              <a:rPr lang="en-US" sz="1800" dirty="0"/>
              <a:t>Survival is </a:t>
            </a:r>
            <a:r>
              <a:rPr lang="en-US" sz="1800" b="1" dirty="0"/>
              <a:t>strengthened</a:t>
            </a:r>
            <a:r>
              <a:rPr lang="en-US" sz="1800" dirty="0"/>
              <a:t> by a positive attitude about the </a:t>
            </a:r>
            <a:r>
              <a:rPr lang="en-US" sz="1800" dirty="0" smtClean="0"/>
              <a:t>future</a:t>
            </a:r>
          </a:p>
          <a:p>
            <a:pPr>
              <a:buFontTx/>
              <a:buNone/>
            </a:pPr>
            <a:r>
              <a:rPr lang="en-US" sz="1800" b="1" dirty="0" smtClean="0"/>
              <a:t>Theme 12</a:t>
            </a:r>
          </a:p>
          <a:p>
            <a:pPr>
              <a:buFontTx/>
              <a:buNone/>
            </a:pPr>
            <a:r>
              <a:rPr lang="en-US" sz="1800" b="1" dirty="0" smtClean="0"/>
              <a:t>Secrecy</a:t>
            </a:r>
            <a:r>
              <a:rPr lang="en-US" sz="1800" dirty="0" smtClean="0"/>
              <a:t> and </a:t>
            </a:r>
            <a:r>
              <a:rPr lang="en-US" sz="1800" b="1" dirty="0" smtClean="0"/>
              <a:t>Depression</a:t>
            </a:r>
            <a:r>
              <a:rPr lang="en-US" sz="1800" dirty="0" smtClean="0"/>
              <a:t> are isolating</a:t>
            </a:r>
          </a:p>
          <a:p>
            <a:pPr>
              <a:buFontTx/>
              <a:buNone/>
            </a:pPr>
            <a:r>
              <a:rPr lang="en-US" sz="1800" b="1" dirty="0" smtClean="0"/>
              <a:t>Theme 13</a:t>
            </a:r>
          </a:p>
          <a:p>
            <a:pPr>
              <a:buFontTx/>
              <a:buNone/>
            </a:pPr>
            <a:r>
              <a:rPr lang="en-US" sz="1800" b="1" dirty="0" smtClean="0"/>
              <a:t>Suicidal thoughts</a:t>
            </a:r>
            <a:r>
              <a:rPr lang="en-US" sz="1800" dirty="0" smtClean="0"/>
              <a:t>- result in questioning ability to survive</a:t>
            </a:r>
          </a:p>
          <a:p>
            <a:pPr>
              <a:buFontTx/>
              <a:buNone/>
            </a:pPr>
            <a:r>
              <a:rPr lang="en-US" sz="1800" b="1" dirty="0" smtClean="0"/>
              <a:t>Theme 14</a:t>
            </a:r>
          </a:p>
          <a:p>
            <a:pPr>
              <a:buFontTx/>
              <a:buNone/>
            </a:pPr>
            <a:r>
              <a:rPr lang="en-US" sz="1800" b="1" dirty="0" smtClean="0"/>
              <a:t>Structure</a:t>
            </a:r>
            <a:r>
              <a:rPr lang="en-US" sz="1800" dirty="0" smtClean="0"/>
              <a:t>/ritual: daily schedule of activities promotes day to day survival </a:t>
            </a:r>
          </a:p>
          <a:p>
            <a:pPr>
              <a:buFontTx/>
              <a:buNone/>
              <a:defRPr/>
            </a:pPr>
            <a:endParaRPr lang="en-US" sz="1800" dirty="0"/>
          </a:p>
        </p:txBody>
      </p:sp>
      <p:sp>
        <p:nvSpPr>
          <p:cNvPr id="5" name="Footer Placeholder 4"/>
          <p:cNvSpPr>
            <a:spLocks noGrp="1"/>
          </p:cNvSpPr>
          <p:nvPr>
            <p:ph type="ftr" sz="quarter" idx="11"/>
          </p:nvPr>
        </p:nvSpPr>
        <p:spPr/>
        <p:txBody>
          <a:bodyPr/>
          <a:lstStyle/>
          <a:p>
            <a:r>
              <a:rPr lang="en-US" dirty="0" smtClean="0"/>
              <a:t>TA to RW Sites Providing Care to WOC: Survival Stories of WOC Living With HIV / AIDS in Texas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75000"/>
            </a:schemeClr>
          </a:solidFill>
          <a:ln>
            <a:solidFill>
              <a:schemeClr val="accent5">
                <a:lumMod val="75000"/>
              </a:schemeClr>
            </a:solidFill>
          </a:ln>
          <a:effectLst>
            <a:reflection blurRad="6350" stA="50000" endA="300" endPos="38500" dist="50800" dir="5400000" sy="-100000" algn="bl" rotWithShape="0"/>
          </a:effectLst>
        </p:spPr>
        <p:txBody>
          <a:bodyPr>
            <a:normAutofit/>
          </a:bodyPr>
          <a:lstStyle/>
          <a:p>
            <a:r>
              <a:rPr lang="en-US" sz="3200" dirty="0" smtClean="0"/>
              <a:t>Enhancing Linkage to HIV Care for Women of Color</a:t>
            </a:r>
            <a:endParaRPr lang="en-US" sz="3200" dirty="0"/>
          </a:p>
        </p:txBody>
      </p:sp>
      <p:sp>
        <p:nvSpPr>
          <p:cNvPr id="3" name="Content Placeholder 2"/>
          <p:cNvSpPr>
            <a:spLocks noGrp="1"/>
          </p:cNvSpPr>
          <p:nvPr>
            <p:ph idx="1"/>
          </p:nvPr>
        </p:nvSpPr>
        <p:spPr/>
        <p:txBody>
          <a:bodyPr>
            <a:normAutofit fontScale="85000" lnSpcReduction="20000"/>
          </a:bodyPr>
          <a:lstStyle/>
          <a:p>
            <a:pPr>
              <a:buNone/>
            </a:pPr>
            <a:r>
              <a:rPr lang="en-US" sz="2000" i="1" dirty="0" smtClean="0">
                <a:solidFill>
                  <a:schemeClr val="accent2">
                    <a:lumMod val="75000"/>
                  </a:schemeClr>
                </a:solidFill>
              </a:rPr>
              <a:t>Moderator: </a:t>
            </a:r>
          </a:p>
          <a:p>
            <a:pPr>
              <a:buNone/>
            </a:pPr>
            <a:r>
              <a:rPr lang="en-US" sz="2000" dirty="0" smtClean="0"/>
              <a:t>    Melinda Tinsley, HAB SPNS Project Officer</a:t>
            </a:r>
          </a:p>
          <a:p>
            <a:pPr>
              <a:buNone/>
            </a:pPr>
            <a:endParaRPr lang="en-US" sz="2000" dirty="0" smtClean="0"/>
          </a:p>
          <a:p>
            <a:pPr>
              <a:buNone/>
            </a:pPr>
            <a:r>
              <a:rPr lang="en-US" sz="2000" i="1" dirty="0" smtClean="0">
                <a:solidFill>
                  <a:schemeClr val="accent2">
                    <a:lumMod val="75000"/>
                  </a:schemeClr>
                </a:solidFill>
              </a:rPr>
              <a:t>Speakers:</a:t>
            </a:r>
          </a:p>
          <a:p>
            <a:pPr>
              <a:buNone/>
            </a:pPr>
            <a:r>
              <a:rPr lang="en-US" sz="2000" dirty="0" smtClean="0"/>
              <a:t>    Nancy Young, LCDC (Special Projects Administrator, Special Health Resources for Texas, Inc.)</a:t>
            </a:r>
          </a:p>
          <a:p>
            <a:pPr>
              <a:buNone/>
            </a:pPr>
            <a:r>
              <a:rPr lang="en-US" sz="2000" dirty="0" smtClean="0"/>
              <a:t>    E-mail: </a:t>
            </a:r>
            <a:r>
              <a:rPr lang="en-US" sz="2000" u="sng" dirty="0" smtClean="0">
                <a:hlinkClick r:id="rId2"/>
              </a:rPr>
              <a:t>nyoung@shrt.net</a:t>
            </a:r>
            <a:endParaRPr lang="en-US" sz="2000" u="sng" dirty="0" smtClean="0"/>
          </a:p>
          <a:p>
            <a:pPr>
              <a:buNone/>
            </a:pPr>
            <a:endParaRPr lang="en-US" sz="2000" dirty="0" smtClean="0"/>
          </a:p>
          <a:p>
            <a:pPr>
              <a:buNone/>
            </a:pPr>
            <a:r>
              <a:rPr lang="en-US" sz="2000" dirty="0" smtClean="0"/>
              <a:t>    Nancy Amodei, Ph.D. (Clinical Professor, University of Texas Health Science Center at San Antonio, Texas)</a:t>
            </a:r>
          </a:p>
          <a:p>
            <a:pPr>
              <a:buNone/>
            </a:pPr>
            <a:r>
              <a:rPr lang="en-US" sz="2000" dirty="0" smtClean="0"/>
              <a:t>     E-mail: </a:t>
            </a:r>
            <a:r>
              <a:rPr lang="en-US" sz="2000" u="sng" dirty="0" smtClean="0">
                <a:hlinkClick r:id="rId3"/>
              </a:rPr>
              <a:t>Amodei@uthsca.edu</a:t>
            </a:r>
            <a:endParaRPr lang="en-US" sz="2000" u="sng" dirty="0" smtClean="0"/>
          </a:p>
          <a:p>
            <a:pPr>
              <a:buNone/>
            </a:pPr>
            <a:endParaRPr lang="en-US" sz="2000" dirty="0" smtClean="0"/>
          </a:p>
          <a:p>
            <a:pPr>
              <a:buNone/>
            </a:pPr>
            <a:r>
              <a:rPr lang="en-US" sz="2000" dirty="0" smtClean="0"/>
              <a:t>    Emmerentie Oliphant (D Litt et Phil (Soc. SC)). </a:t>
            </a:r>
          </a:p>
          <a:p>
            <a:pPr>
              <a:buNone/>
            </a:pPr>
            <a:r>
              <a:rPr lang="en-US" sz="2000" dirty="0" smtClean="0"/>
              <a:t>      Professor, Director of School of Social Work, Stephen F. Austin State University</a:t>
            </a:r>
          </a:p>
          <a:p>
            <a:pPr>
              <a:buNone/>
            </a:pPr>
            <a:r>
              <a:rPr lang="en-US" sz="2000" dirty="0" smtClean="0"/>
              <a:t>    E-mail: </a:t>
            </a:r>
            <a:r>
              <a:rPr lang="en-US" sz="2000" u="sng" dirty="0" smtClean="0">
                <a:hlinkClick r:id="rId4"/>
              </a:rPr>
              <a:t>oliphante@sfasu.edu</a:t>
            </a:r>
            <a:r>
              <a:rPr lang="en-US" sz="2000" u="sng" dirty="0" smtClean="0"/>
              <a:t> </a:t>
            </a:r>
          </a:p>
          <a:p>
            <a:pPr>
              <a:buNone/>
            </a:pPr>
            <a:endParaRPr lang="en-US" sz="2000" dirty="0" smtClean="0"/>
          </a:p>
          <a:p>
            <a:pPr>
              <a:buNone/>
            </a:pPr>
            <a:r>
              <a:rPr lang="en-US" sz="2000" dirty="0" smtClean="0"/>
              <a:t>       </a:t>
            </a:r>
          </a:p>
          <a:p>
            <a:pPr>
              <a:buNone/>
            </a:pPr>
            <a:endParaRPr lang="en-US" sz="2400" dirty="0" smtClean="0"/>
          </a:p>
          <a:p>
            <a:pPr>
              <a:buNone/>
            </a:pPr>
            <a:endParaRPr lang="en-US" sz="2400" dirty="0"/>
          </a:p>
        </p:txBody>
      </p:sp>
      <p:sp>
        <p:nvSpPr>
          <p:cNvPr id="5" name="Footer Placeholder 4"/>
          <p:cNvSpPr>
            <a:spLocks noGrp="1"/>
          </p:cNvSpPr>
          <p:nvPr>
            <p:ph type="ftr" sz="quarter" idx="11"/>
          </p:nvPr>
        </p:nvSpPr>
        <p:spPr/>
        <p:txBody>
          <a:bodyPr/>
          <a:lstStyle/>
          <a:p>
            <a:r>
              <a:rPr lang="en-US" dirty="0" smtClean="0"/>
              <a:t>TA to RW Sites Providing Care to WOC: Survival Stories of WOC Living With HIV / AIDS in Texas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75000"/>
            </a:schemeClr>
          </a:solidFill>
          <a:effectLst>
            <a:reflection blurRad="6350" stA="50000" endA="300" endPos="38500" dist="50800" dir="5400000" sy="-100000" algn="bl" rotWithShape="0"/>
          </a:effectLst>
        </p:spPr>
        <p:txBody>
          <a:bodyPr>
            <a:normAutofit/>
          </a:bodyPr>
          <a:lstStyle/>
          <a:p>
            <a:r>
              <a:rPr lang="en-US" sz="3200" dirty="0" smtClean="0"/>
              <a:t>Enhancing Linkage to HIV Care for Women of Color</a:t>
            </a:r>
            <a:endParaRPr lang="en-US" sz="3200" dirty="0"/>
          </a:p>
        </p:txBody>
      </p:sp>
      <p:sp>
        <p:nvSpPr>
          <p:cNvPr id="3" name="Content Placeholder 2"/>
          <p:cNvSpPr>
            <a:spLocks noGrp="1"/>
          </p:cNvSpPr>
          <p:nvPr>
            <p:ph idx="1"/>
          </p:nvPr>
        </p:nvSpPr>
        <p:spPr>
          <a:xfrm>
            <a:off x="457200" y="1600201"/>
            <a:ext cx="8229600" cy="4343400"/>
          </a:xfrm>
        </p:spPr>
        <p:txBody>
          <a:bodyPr>
            <a:normAutofit/>
          </a:bodyPr>
          <a:lstStyle/>
          <a:p>
            <a:pPr algn="ctr">
              <a:buNone/>
            </a:pPr>
            <a:r>
              <a:rPr lang="en-US" dirty="0" smtClean="0">
                <a:solidFill>
                  <a:schemeClr val="accent5">
                    <a:lumMod val="50000"/>
                  </a:schemeClr>
                </a:solidFill>
              </a:rPr>
              <a:t>SPNS</a:t>
            </a:r>
            <a:r>
              <a:rPr lang="en-US" dirty="0" smtClean="0">
                <a:solidFill>
                  <a:schemeClr val="tx2"/>
                </a:solidFill>
              </a:rPr>
              <a:t> WoC Project </a:t>
            </a:r>
          </a:p>
          <a:p>
            <a:pPr marL="236538" indent="-236538">
              <a:spcBef>
                <a:spcPts val="1200"/>
              </a:spcBef>
              <a:spcAft>
                <a:spcPts val="1200"/>
              </a:spcAft>
              <a:buSzPct val="100000"/>
            </a:pPr>
            <a:r>
              <a:rPr lang="en-US" sz="1800" dirty="0" smtClean="0">
                <a:latin typeface="Calibri" pitchFamily="34" charset="0"/>
              </a:rPr>
              <a:t>Funded by: Health Resources and Services Administration</a:t>
            </a:r>
          </a:p>
          <a:p>
            <a:pPr marL="236538" indent="-236538">
              <a:spcBef>
                <a:spcPts val="1200"/>
              </a:spcBef>
              <a:spcAft>
                <a:spcPts val="1200"/>
              </a:spcAft>
              <a:buSzPct val="100000"/>
            </a:pPr>
            <a:r>
              <a:rPr lang="en-US" sz="1800" dirty="0" smtClean="0">
                <a:latin typeface="Calibri" pitchFamily="34" charset="0"/>
              </a:rPr>
              <a:t>Special Projects of National Significance </a:t>
            </a:r>
          </a:p>
          <a:p>
            <a:pPr marL="236538" indent="-236538">
              <a:spcBef>
                <a:spcPts val="1200"/>
              </a:spcBef>
              <a:spcAft>
                <a:spcPts val="1200"/>
              </a:spcAft>
              <a:buSzPct val="100000"/>
            </a:pPr>
            <a:r>
              <a:rPr lang="en-US" sz="1800" dirty="0" smtClean="0">
                <a:latin typeface="Calibri" pitchFamily="34" charset="0"/>
              </a:rPr>
              <a:t>Enhancing Access to and Retention in Quality HIV Care for Women of Color (WOC)</a:t>
            </a:r>
          </a:p>
          <a:p>
            <a:pPr marL="236538" indent="-236538">
              <a:spcBef>
                <a:spcPts val="1200"/>
              </a:spcBef>
              <a:spcAft>
                <a:spcPts val="1200"/>
              </a:spcAft>
              <a:buSzPct val="100000"/>
            </a:pPr>
            <a:r>
              <a:rPr lang="en-US" sz="1800" dirty="0" smtClean="0">
                <a:latin typeface="Calibri" pitchFamily="34" charset="0"/>
              </a:rPr>
              <a:t>Grant Period : September 1, 2009 – August 31, 2014</a:t>
            </a:r>
          </a:p>
          <a:p>
            <a:pPr marL="636588" lvl="1" indent="-236538" algn="ctr">
              <a:lnSpc>
                <a:spcPct val="120000"/>
              </a:lnSpc>
              <a:spcBef>
                <a:spcPts val="0"/>
              </a:spcBef>
              <a:buSzPct val="100000"/>
              <a:buNone/>
            </a:pPr>
            <a:endParaRPr lang="en-US" sz="1200" dirty="0" smtClean="0">
              <a:solidFill>
                <a:schemeClr val="accent2">
                  <a:lumMod val="75000"/>
                </a:schemeClr>
              </a:solidFill>
              <a:latin typeface="Calibri" pitchFamily="34" charset="0"/>
            </a:endParaRPr>
          </a:p>
          <a:p>
            <a:pPr marL="636588" lvl="1" indent="-236538" algn="ctr">
              <a:lnSpc>
                <a:spcPct val="120000"/>
              </a:lnSpc>
              <a:spcBef>
                <a:spcPts val="0"/>
              </a:spcBef>
              <a:buSzPct val="100000"/>
              <a:buNone/>
            </a:pPr>
            <a:r>
              <a:rPr lang="en-US" sz="1200" dirty="0" smtClean="0">
                <a:solidFill>
                  <a:schemeClr val="accent2">
                    <a:lumMod val="75000"/>
                  </a:schemeClr>
                </a:solidFill>
                <a:latin typeface="Calibri" pitchFamily="34" charset="0"/>
              </a:rPr>
              <a:t>National HIV/AIDS Strategy Goals:</a:t>
            </a:r>
          </a:p>
          <a:p>
            <a:pPr lvl="1" algn="ctr">
              <a:lnSpc>
                <a:spcPct val="120000"/>
              </a:lnSpc>
              <a:spcBef>
                <a:spcPts val="0"/>
              </a:spcBef>
              <a:buSzPct val="100000"/>
              <a:buAutoNum type="arabicParenR"/>
            </a:pPr>
            <a:r>
              <a:rPr lang="en-US" sz="1400" dirty="0" smtClean="0">
                <a:solidFill>
                  <a:schemeClr val="accent2">
                    <a:lumMod val="75000"/>
                  </a:schemeClr>
                </a:solidFill>
                <a:latin typeface="Calibri" pitchFamily="34" charset="0"/>
              </a:rPr>
              <a:t>Reduce HIV incidence</a:t>
            </a:r>
          </a:p>
          <a:p>
            <a:pPr marL="857250" lvl="1" indent="-457200" algn="ctr">
              <a:lnSpc>
                <a:spcPct val="120000"/>
              </a:lnSpc>
              <a:spcBef>
                <a:spcPts val="0"/>
              </a:spcBef>
              <a:buSzPct val="100000"/>
              <a:buNone/>
            </a:pPr>
            <a:r>
              <a:rPr lang="en-US" sz="1400" dirty="0" smtClean="0">
                <a:solidFill>
                  <a:schemeClr val="accent2">
                    <a:lumMod val="75000"/>
                  </a:schemeClr>
                </a:solidFill>
                <a:latin typeface="Calibri" pitchFamily="34" charset="0"/>
              </a:rPr>
              <a:t>2) Increase access to care &amp; optimize health outcomes</a:t>
            </a:r>
          </a:p>
          <a:p>
            <a:pPr marL="857250" lvl="1" indent="-457200" algn="ctr">
              <a:lnSpc>
                <a:spcPct val="120000"/>
              </a:lnSpc>
              <a:spcBef>
                <a:spcPts val="0"/>
              </a:spcBef>
              <a:buSzPct val="100000"/>
              <a:buNone/>
            </a:pPr>
            <a:r>
              <a:rPr lang="en-US" sz="1400" dirty="0" smtClean="0">
                <a:solidFill>
                  <a:schemeClr val="accent2">
                    <a:lumMod val="75000"/>
                  </a:schemeClr>
                </a:solidFill>
                <a:latin typeface="Calibri" pitchFamily="34" charset="0"/>
              </a:rPr>
              <a:t>3) Reduce HIV-related health disparities</a:t>
            </a:r>
          </a:p>
          <a:p>
            <a:pPr marL="457200" indent="-457200" algn="ctr">
              <a:spcBef>
                <a:spcPts val="1200"/>
              </a:spcBef>
              <a:spcAft>
                <a:spcPts val="1200"/>
              </a:spcAft>
              <a:buSzPct val="100000"/>
              <a:buNone/>
            </a:pPr>
            <a:endParaRPr lang="en-US" sz="1600" dirty="0" smtClean="0">
              <a:solidFill>
                <a:schemeClr val="accent2">
                  <a:lumMod val="75000"/>
                </a:schemeClr>
              </a:solidFill>
              <a:latin typeface="Calibri" pitchFamily="34" charset="0"/>
            </a:endParaRPr>
          </a:p>
          <a:p>
            <a:pPr marL="457200" indent="-457200" algn="ctr">
              <a:spcBef>
                <a:spcPts val="1200"/>
              </a:spcBef>
              <a:spcAft>
                <a:spcPts val="1200"/>
              </a:spcAft>
              <a:buSzPct val="100000"/>
              <a:buNone/>
            </a:pPr>
            <a:endParaRPr lang="en-US" sz="1600" dirty="0" smtClean="0">
              <a:solidFill>
                <a:schemeClr val="accent2">
                  <a:lumMod val="75000"/>
                </a:schemeClr>
              </a:solidFill>
              <a:latin typeface="Calibri" pitchFamily="34" charset="0"/>
            </a:endParaRPr>
          </a:p>
          <a:p>
            <a:pPr marL="457200" indent="-457200" algn="ctr">
              <a:spcBef>
                <a:spcPts val="1200"/>
              </a:spcBef>
              <a:spcAft>
                <a:spcPts val="1200"/>
              </a:spcAft>
              <a:buSzPct val="100000"/>
              <a:buNone/>
            </a:pPr>
            <a:endParaRPr lang="en-US" sz="2000" dirty="0" smtClean="0">
              <a:solidFill>
                <a:schemeClr val="accent2">
                  <a:lumMod val="75000"/>
                </a:schemeClr>
              </a:solidFill>
              <a:latin typeface="Calibri" pitchFamily="34" charset="0"/>
            </a:endParaRPr>
          </a:p>
          <a:p>
            <a:pPr marL="236538" indent="-236538" algn="ctr">
              <a:spcBef>
                <a:spcPts val="1200"/>
              </a:spcBef>
              <a:spcAft>
                <a:spcPts val="1200"/>
              </a:spcAft>
              <a:buSzPct val="100000"/>
              <a:buNone/>
            </a:pPr>
            <a:endParaRPr lang="en-US" sz="1600" dirty="0" smtClean="0">
              <a:solidFill>
                <a:schemeClr val="accent2">
                  <a:lumMod val="75000"/>
                </a:schemeClr>
              </a:solidFill>
              <a:latin typeface="Calibri" pitchFamily="34" charset="0"/>
            </a:endParaRPr>
          </a:p>
          <a:p>
            <a:pPr>
              <a:buNone/>
            </a:pPr>
            <a:endParaRPr lang="en-US" sz="1800" dirty="0">
              <a:solidFill>
                <a:schemeClr val="tx2"/>
              </a:solidFill>
            </a:endParaRPr>
          </a:p>
        </p:txBody>
      </p:sp>
      <p:sp>
        <p:nvSpPr>
          <p:cNvPr id="5" name="Footer Placeholder 4"/>
          <p:cNvSpPr>
            <a:spLocks noGrp="1"/>
          </p:cNvSpPr>
          <p:nvPr>
            <p:ph type="ftr" sz="quarter" idx="11"/>
          </p:nvPr>
        </p:nvSpPr>
        <p:spPr/>
        <p:txBody>
          <a:bodyPr/>
          <a:lstStyle/>
          <a:p>
            <a:r>
              <a:rPr lang="en-US" dirty="0" smtClean="0"/>
              <a:t>TA to RW Sites Providing Care to WOC: Survival Stories of WOC Living With HIV / AIDS in Texas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solidFill>
            <a:schemeClr val="accent5">
              <a:lumMod val="75000"/>
            </a:schemeClr>
          </a:solidFill>
          <a:ln>
            <a:solidFill>
              <a:schemeClr val="accent5">
                <a:lumMod val="75000"/>
              </a:schemeClr>
            </a:solidFill>
          </a:ln>
          <a:effectLst>
            <a:reflection blurRad="6350" stA="50000" endA="300" endPos="38500" dist="50800" dir="5400000" sy="-100000" algn="bl" rotWithShape="0"/>
          </a:effectLst>
        </p:spPr>
        <p:txBody>
          <a:bodyPr vert="horz">
            <a:normAutofit/>
          </a:bodyPr>
          <a:lstStyle/>
          <a:p>
            <a:pPr>
              <a:defRPr/>
            </a:pPr>
            <a:r>
              <a:rPr lang="en-US" sz="3200" dirty="0" smtClean="0"/>
              <a:t>Enhancing Linkage to HIV Care for Women of Color</a:t>
            </a:r>
            <a:endParaRPr lang="en-US" sz="3200" b="1" dirty="0">
              <a:solidFill>
                <a:schemeClr val="bg1"/>
              </a:solidFill>
              <a:latin typeface="Calibri" pitchFamily="34" charset="0"/>
              <a:cs typeface="Calibri" pitchFamily="34" charset="0"/>
            </a:endParaRPr>
          </a:p>
        </p:txBody>
      </p:sp>
      <p:graphicFrame>
        <p:nvGraphicFramePr>
          <p:cNvPr id="7" name="Diagram 6"/>
          <p:cNvGraphicFramePr/>
          <p:nvPr/>
        </p:nvGraphicFramePr>
        <p:xfrm>
          <a:off x="1371600" y="1981200"/>
          <a:ext cx="67056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228600" y="1524000"/>
            <a:ext cx="8610600" cy="584775"/>
          </a:xfrm>
          <a:prstGeom prst="rect">
            <a:avLst/>
          </a:prstGeom>
          <a:noFill/>
        </p:spPr>
        <p:txBody>
          <a:bodyPr wrap="square" rtlCol="0">
            <a:spAutoFit/>
          </a:bodyPr>
          <a:lstStyle/>
          <a:p>
            <a:pPr algn="ctr"/>
            <a:r>
              <a:rPr lang="en-US" sz="3200" dirty="0" smtClean="0">
                <a:solidFill>
                  <a:schemeClr val="accent5">
                    <a:lumMod val="50000"/>
                  </a:schemeClr>
                </a:solidFill>
              </a:rPr>
              <a:t>SPNS Collaboration</a:t>
            </a:r>
            <a:endParaRPr lang="en-US" sz="3200" dirty="0">
              <a:solidFill>
                <a:schemeClr val="accent5">
                  <a:lumMod val="50000"/>
                </a:schemeClr>
              </a:solidFill>
            </a:endParaRPr>
          </a:p>
        </p:txBody>
      </p:sp>
      <p:sp>
        <p:nvSpPr>
          <p:cNvPr id="6" name="Footer Placeholder 5"/>
          <p:cNvSpPr>
            <a:spLocks noGrp="1"/>
          </p:cNvSpPr>
          <p:nvPr>
            <p:ph type="ftr" sz="quarter" idx="11"/>
          </p:nvPr>
        </p:nvSpPr>
        <p:spPr/>
        <p:txBody>
          <a:bodyPr/>
          <a:lstStyle/>
          <a:p>
            <a:r>
              <a:rPr lang="en-US" dirty="0" smtClean="0"/>
              <a:t>TA to RW Sites Providing Care to WOC: Survival Stories of WOC Living With HIV / AIDS in Texas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75000"/>
            </a:schemeClr>
          </a:solidFill>
          <a:effectLst>
            <a:reflection blurRad="6350" stA="50000" endA="300" endPos="38500" dist="50800" dir="5400000" sy="-100000" algn="bl" rotWithShape="0"/>
          </a:effectLst>
        </p:spPr>
        <p:txBody>
          <a:bodyPr>
            <a:normAutofit/>
          </a:bodyPr>
          <a:lstStyle/>
          <a:p>
            <a:r>
              <a:rPr lang="en-US" sz="3200" dirty="0" smtClean="0"/>
              <a:t>Enhancing Linkage to HIV Care for Women of Color</a:t>
            </a:r>
            <a:endParaRPr lang="en-US" sz="3200" dirty="0"/>
          </a:p>
        </p:txBody>
      </p:sp>
      <p:pic>
        <p:nvPicPr>
          <p:cNvPr id="5" name="Picture 4" descr="TexasRegionsmap.JPG"/>
          <p:cNvPicPr/>
          <p:nvPr/>
        </p:nvPicPr>
        <p:blipFill>
          <a:blip r:embed="rId2" cstate="print"/>
          <a:srcRect/>
          <a:stretch>
            <a:fillRect/>
          </a:stretch>
        </p:blipFill>
        <p:spPr bwMode="auto">
          <a:xfrm>
            <a:off x="1600201" y="2057400"/>
            <a:ext cx="5791200" cy="4191000"/>
          </a:xfrm>
          <a:prstGeom prst="rect">
            <a:avLst/>
          </a:prstGeom>
          <a:noFill/>
          <a:ln w="9525">
            <a:noFill/>
            <a:miter lim="800000"/>
            <a:headEnd/>
            <a:tailEnd/>
          </a:ln>
        </p:spPr>
      </p:pic>
      <p:pic>
        <p:nvPicPr>
          <p:cNvPr id="6" name="Picture 2" descr="C:\Documents and Settings\Shrt\My Documents\Logo\SHRT logo hi res.jpeg"/>
          <p:cNvPicPr>
            <a:picLocks noGrp="1" noChangeAspect="1" noChangeArrowheads="1"/>
          </p:cNvPicPr>
          <p:nvPr>
            <p:ph idx="1"/>
          </p:nvPr>
        </p:nvPicPr>
        <p:blipFill>
          <a:blip r:embed="rId3" cstate="print"/>
          <a:srcRect/>
          <a:stretch>
            <a:fillRect/>
          </a:stretch>
        </p:blipFill>
        <p:spPr bwMode="auto">
          <a:xfrm>
            <a:off x="7474439" y="2224585"/>
            <a:ext cx="1669561" cy="1151292"/>
          </a:xfrm>
          <a:prstGeom prst="rect">
            <a:avLst/>
          </a:prstGeom>
          <a:noFill/>
        </p:spPr>
      </p:pic>
      <p:sp>
        <p:nvSpPr>
          <p:cNvPr id="7" name="Rectangle 6"/>
          <p:cNvSpPr/>
          <p:nvPr/>
        </p:nvSpPr>
        <p:spPr>
          <a:xfrm>
            <a:off x="0" y="5638800"/>
            <a:ext cx="2666999" cy="738664"/>
          </a:xfrm>
          <a:prstGeom prst="rect">
            <a:avLst/>
          </a:prstGeom>
        </p:spPr>
        <p:txBody>
          <a:bodyPr wrap="square">
            <a:spAutoFit/>
          </a:bodyPr>
          <a:lstStyle/>
          <a:p>
            <a:r>
              <a:rPr lang="en-US" sz="2400" dirty="0" smtClean="0">
                <a:solidFill>
                  <a:schemeClr val="accent2">
                    <a:lumMod val="75000"/>
                  </a:schemeClr>
                </a:solidFill>
                <a:latin typeface="Lucida Calligraphy" pitchFamily="66" charset="0"/>
              </a:rPr>
              <a:t>Women’s</a:t>
            </a:r>
            <a:r>
              <a:rPr lang="en-US" b="1" dirty="0" smtClean="0">
                <a:solidFill>
                  <a:schemeClr val="accent2">
                    <a:lumMod val="75000"/>
                  </a:schemeClr>
                </a:solidFill>
                <a:latin typeface="Papyrus" pitchFamily="66" charset="0"/>
              </a:rPr>
              <a:t> </a:t>
            </a:r>
            <a:r>
              <a:rPr lang="en-US" b="1" dirty="0" smtClean="0">
                <a:solidFill>
                  <a:schemeClr val="accent2">
                    <a:lumMod val="75000"/>
                  </a:schemeClr>
                </a:solidFill>
                <a:latin typeface="Arial" pitchFamily="34" charset="0"/>
                <a:cs typeface="Arial" pitchFamily="34" charset="0"/>
              </a:rPr>
              <a:t>HEART</a:t>
            </a:r>
          </a:p>
          <a:p>
            <a:r>
              <a:rPr lang="en-US" b="1" dirty="0" smtClean="0">
                <a:solidFill>
                  <a:schemeClr val="accent2">
                    <a:lumMod val="75000"/>
                  </a:schemeClr>
                </a:solidFill>
                <a:latin typeface="Arial" pitchFamily="34" charset="0"/>
                <a:cs typeface="Arial" pitchFamily="34" charset="0"/>
              </a:rPr>
              <a:t>     SAN ANTONIO</a:t>
            </a:r>
            <a:endParaRPr lang="en-US" dirty="0">
              <a:solidFill>
                <a:schemeClr val="accent2">
                  <a:lumMod val="75000"/>
                </a:schemeClr>
              </a:solidFill>
            </a:endParaRPr>
          </a:p>
        </p:txBody>
      </p:sp>
      <p:sp>
        <p:nvSpPr>
          <p:cNvPr id="8" name="TextBox 7"/>
          <p:cNvSpPr txBox="1"/>
          <p:nvPr/>
        </p:nvSpPr>
        <p:spPr>
          <a:xfrm>
            <a:off x="1295400" y="1524000"/>
            <a:ext cx="6248400" cy="523220"/>
          </a:xfrm>
          <a:prstGeom prst="rect">
            <a:avLst/>
          </a:prstGeom>
          <a:noFill/>
        </p:spPr>
        <p:txBody>
          <a:bodyPr wrap="square" rtlCol="0">
            <a:spAutoFit/>
          </a:bodyPr>
          <a:lstStyle/>
          <a:p>
            <a:pPr algn="ctr"/>
            <a:r>
              <a:rPr lang="en-US" sz="2800" dirty="0" smtClean="0">
                <a:solidFill>
                  <a:schemeClr val="accent5">
                    <a:lumMod val="50000"/>
                  </a:schemeClr>
                </a:solidFill>
              </a:rPr>
              <a:t>URBAN and RURAL TEXAS</a:t>
            </a:r>
            <a:endParaRPr lang="en-US" sz="2800" dirty="0">
              <a:solidFill>
                <a:schemeClr val="accent5">
                  <a:lumMod val="50000"/>
                </a:schemeClr>
              </a:solidFill>
            </a:endParaRPr>
          </a:p>
        </p:txBody>
      </p:sp>
      <p:sp>
        <p:nvSpPr>
          <p:cNvPr id="10" name="Footer Placeholder 9"/>
          <p:cNvSpPr>
            <a:spLocks noGrp="1"/>
          </p:cNvSpPr>
          <p:nvPr>
            <p:ph type="ftr" sz="quarter" idx="11"/>
          </p:nvPr>
        </p:nvSpPr>
        <p:spPr/>
        <p:txBody>
          <a:bodyPr/>
          <a:lstStyle/>
          <a:p>
            <a:r>
              <a:rPr lang="en-US" dirty="0" smtClean="0"/>
              <a:t>TA to RW Sites Providing Care to WOC: Survival Stories of WOC Living With HIV / AIDS in Texas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75000"/>
            </a:schemeClr>
          </a:solidFill>
          <a:effectLst>
            <a:reflection blurRad="6350" stA="50000" endA="300" endPos="38500" dist="50800" dir="5400000" sy="-100000" algn="bl" rotWithShape="0"/>
          </a:effectLst>
        </p:spPr>
        <p:txBody>
          <a:bodyPr>
            <a:normAutofit/>
          </a:bodyPr>
          <a:lstStyle/>
          <a:p>
            <a:r>
              <a:rPr lang="en-US" sz="3200" dirty="0" smtClean="0"/>
              <a:t>Enhancing Linkage to HIV Care for Women of Color</a:t>
            </a:r>
            <a:endParaRPr lang="en-US" sz="3200" dirty="0"/>
          </a:p>
        </p:txBody>
      </p:sp>
      <p:sp>
        <p:nvSpPr>
          <p:cNvPr id="3" name="Content Placeholder 2"/>
          <p:cNvSpPr>
            <a:spLocks noGrp="1"/>
          </p:cNvSpPr>
          <p:nvPr>
            <p:ph idx="1"/>
          </p:nvPr>
        </p:nvSpPr>
        <p:spPr/>
        <p:txBody>
          <a:bodyPr>
            <a:normAutofit/>
          </a:bodyPr>
          <a:lstStyle/>
          <a:p>
            <a:pPr algn="ctr">
              <a:buNone/>
            </a:pPr>
            <a:r>
              <a:rPr lang="en-US" dirty="0" smtClean="0">
                <a:solidFill>
                  <a:schemeClr val="accent2">
                    <a:lumMod val="75000"/>
                  </a:schemeClr>
                </a:solidFill>
              </a:rPr>
              <a:t>Special Health Resources for Texas, Inc.</a:t>
            </a:r>
          </a:p>
          <a:p>
            <a:pPr marL="282575" lvl="0" indent="-282575">
              <a:buSzPct val="65000"/>
              <a:buFont typeface="Wingdings" pitchFamily="2" charset="2"/>
              <a:buChar char="q"/>
              <a:defRPr/>
            </a:pPr>
            <a:r>
              <a:rPr lang="en-US" sz="2400" dirty="0">
                <a:ea typeface="Geneva" pitchFamily="-107" charset="0"/>
                <a:cs typeface="Geneva" pitchFamily="-107" charset="0"/>
              </a:rPr>
              <a:t>SHRT is a non-profit Community-Based Agency, the primary testing, prevention, education, and treatment provider for HIV/AIDS in the region for over 15 years.  </a:t>
            </a:r>
          </a:p>
          <a:p>
            <a:pPr marL="282575" indent="-282575">
              <a:buSzPct val="65000"/>
              <a:buFont typeface="Wingdings" pitchFamily="2" charset="2"/>
              <a:buChar char="q"/>
            </a:pPr>
            <a:r>
              <a:rPr lang="en-US" sz="2400" dirty="0" smtClean="0">
                <a:ea typeface="Geneva" pitchFamily="-107" charset="0"/>
                <a:cs typeface="Geneva" pitchFamily="-107" charset="0"/>
              </a:rPr>
              <a:t>SHRT has a “one stop shop” model of care  to serve over 1000 HIV infected persons by providing medical, case management, dental, transportation, and housing services at 4 locations: Longview, Tyler, Texarkana, and Paris. </a:t>
            </a:r>
            <a:endParaRPr lang="en-US" sz="2400" dirty="0">
              <a:ea typeface="Geneva" pitchFamily="-107" charset="0"/>
              <a:cs typeface="Geneva" pitchFamily="-107" charset="0"/>
            </a:endParaRPr>
          </a:p>
          <a:p>
            <a:pPr marL="282575" indent="-282575">
              <a:buSzPct val="65000"/>
              <a:buFont typeface="Wingdings" pitchFamily="2" charset="2"/>
              <a:buChar char="q"/>
            </a:pPr>
            <a:r>
              <a:rPr lang="en-US" sz="2400" dirty="0">
                <a:ea typeface="Geneva" pitchFamily="-107" charset="0"/>
                <a:cs typeface="Geneva" pitchFamily="-107" charset="0"/>
              </a:rPr>
              <a:t>This region has 1 million residents, spread out across 23 rural East Texas counties.  </a:t>
            </a:r>
            <a:endParaRPr lang="en-US" sz="2400" dirty="0" smtClean="0">
              <a:ea typeface="Geneva" pitchFamily="-107" charset="0"/>
              <a:cs typeface="Geneva" pitchFamily="-107" charset="0"/>
            </a:endParaRPr>
          </a:p>
          <a:p>
            <a:pPr marL="282575" indent="-282575">
              <a:buSzPct val="65000"/>
              <a:buFont typeface="Wingdings" pitchFamily="2" charset="2"/>
              <a:buChar char="q"/>
            </a:pPr>
            <a:endParaRPr lang="en-US" sz="2400" dirty="0" smtClean="0">
              <a:ea typeface="Geneva" pitchFamily="-107" charset="0"/>
              <a:cs typeface="Geneva" pitchFamily="-107" charset="0"/>
            </a:endParaRPr>
          </a:p>
          <a:p>
            <a:endParaRPr lang="en-US" sz="2400" dirty="0"/>
          </a:p>
        </p:txBody>
      </p:sp>
      <p:sp>
        <p:nvSpPr>
          <p:cNvPr id="5" name="Footer Placeholder 4"/>
          <p:cNvSpPr>
            <a:spLocks noGrp="1"/>
          </p:cNvSpPr>
          <p:nvPr>
            <p:ph type="ftr" sz="quarter" idx="11"/>
          </p:nvPr>
        </p:nvSpPr>
        <p:spPr/>
        <p:txBody>
          <a:bodyPr/>
          <a:lstStyle/>
          <a:p>
            <a:r>
              <a:rPr lang="en-US" dirty="0" smtClean="0"/>
              <a:t>TA to RW Sites Providing Care to WOC: Survival Stories of WOC Living With HIV / AIDS in Texas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5">
              <a:lumMod val="75000"/>
            </a:schemeClr>
          </a:solidFill>
          <a:effectLst>
            <a:reflection blurRad="6350" stA="50000" endA="300" endPos="38500" dist="50800" dir="5400000" sy="-100000" algn="bl" rotWithShape="0"/>
          </a:effectLst>
        </p:spPr>
        <p:txBody>
          <a:bodyPr>
            <a:normAutofit/>
          </a:bodyPr>
          <a:lstStyle/>
          <a:p>
            <a:r>
              <a:rPr lang="en-US" sz="3200" dirty="0" smtClean="0"/>
              <a:t>Enhancing Linkage to HIV Care for Women of Color</a:t>
            </a:r>
            <a:endParaRPr lang="en-US" sz="3200" dirty="0"/>
          </a:p>
        </p:txBody>
      </p:sp>
      <p:sp>
        <p:nvSpPr>
          <p:cNvPr id="3" name="Content Placeholder 2"/>
          <p:cNvSpPr>
            <a:spLocks noGrp="1"/>
          </p:cNvSpPr>
          <p:nvPr>
            <p:ph idx="1"/>
          </p:nvPr>
        </p:nvSpPr>
        <p:spPr/>
        <p:txBody>
          <a:bodyPr>
            <a:normAutofit fontScale="92500"/>
          </a:bodyPr>
          <a:lstStyle/>
          <a:p>
            <a:pPr algn="ctr">
              <a:buClrTx/>
              <a:buNone/>
            </a:pPr>
            <a:r>
              <a:rPr lang="en-US" sz="3000" dirty="0" smtClean="0">
                <a:solidFill>
                  <a:schemeClr val="accent2"/>
                </a:solidFill>
                <a:ea typeface="Geneva" pitchFamily="-107" charset="0"/>
                <a:cs typeface="Geneva" pitchFamily="-107" charset="0"/>
              </a:rPr>
              <a:t>SHRT Project - ‘Survival of the Fittest’ Implementation</a:t>
            </a:r>
          </a:p>
          <a:p>
            <a:pPr>
              <a:buClrTx/>
              <a:buFont typeface="Wingdings" pitchFamily="2" charset="2"/>
              <a:buChar char="q"/>
            </a:pPr>
            <a:r>
              <a:rPr lang="en-US" sz="1800" dirty="0" smtClean="0">
                <a:ea typeface="Geneva" pitchFamily="-107" charset="0"/>
                <a:cs typeface="Geneva" pitchFamily="-107" charset="0"/>
              </a:rPr>
              <a:t>Engage 60 Women Of Color who have dropped out of, or are sporadic in their care.</a:t>
            </a:r>
          </a:p>
          <a:p>
            <a:pPr>
              <a:buClrTx/>
              <a:buFont typeface="Wingdings" pitchFamily="2" charset="2"/>
              <a:buChar char="q"/>
            </a:pPr>
            <a:r>
              <a:rPr lang="en-US" sz="1800" dirty="0" smtClean="0">
                <a:ea typeface="Geneva" pitchFamily="-107" charset="0"/>
                <a:cs typeface="Geneva" pitchFamily="-107" charset="0"/>
              </a:rPr>
              <a:t>Newly diagnosed HIV positive WOC will receive same day initial appointment and labs.</a:t>
            </a:r>
          </a:p>
          <a:p>
            <a:pPr>
              <a:buClrTx/>
              <a:buFont typeface="Wingdings" pitchFamily="2" charset="2"/>
              <a:buChar char="q"/>
            </a:pPr>
            <a:r>
              <a:rPr lang="en-US" sz="1800" dirty="0" smtClean="0">
                <a:ea typeface="Geneva" pitchFamily="-107" charset="0"/>
                <a:cs typeface="Geneva" pitchFamily="-107" charset="0"/>
              </a:rPr>
              <a:t>500 Clients, family members/significant others and the community at large will receive HIV Health education.</a:t>
            </a:r>
          </a:p>
          <a:p>
            <a:pPr>
              <a:buClrTx/>
              <a:buFont typeface="Wingdings" pitchFamily="2" charset="2"/>
              <a:buChar char="q"/>
            </a:pPr>
            <a:r>
              <a:rPr lang="en-US" sz="1800" dirty="0" smtClean="0">
                <a:ea typeface="Geneva" pitchFamily="-107" charset="0"/>
                <a:cs typeface="Geneva" pitchFamily="-107" charset="0"/>
              </a:rPr>
              <a:t>60 Clients and their family members/significant others will be included in support groups.</a:t>
            </a:r>
          </a:p>
          <a:p>
            <a:pPr>
              <a:buClrTx/>
              <a:buFont typeface="Wingdings" pitchFamily="2" charset="2"/>
              <a:buChar char="q"/>
            </a:pPr>
            <a:r>
              <a:rPr lang="en-US" sz="1800" dirty="0" smtClean="0">
                <a:ea typeface="Geneva" pitchFamily="-107" charset="0"/>
                <a:cs typeface="Geneva" pitchFamily="-107" charset="0"/>
              </a:rPr>
              <a:t>After engagement in care, an intensive case management  model is used based upon a strengths perspective theoretical foundation. </a:t>
            </a:r>
            <a:endParaRPr lang="en-US" sz="1800" dirty="0" smtClean="0"/>
          </a:p>
          <a:p>
            <a:pPr>
              <a:buClrTx/>
              <a:buFont typeface="Wingdings" pitchFamily="2" charset="2"/>
              <a:buChar char="q"/>
            </a:pPr>
            <a:r>
              <a:rPr lang="en-US" sz="1800" dirty="0" smtClean="0">
                <a:ln w="50800"/>
                <a:ea typeface="Geneva" pitchFamily="-107" charset="0"/>
                <a:cs typeface="Geneva" pitchFamily="-107" charset="0"/>
              </a:rPr>
              <a:t>This approach views the client as a partner in treatment, not the object of treatment.</a:t>
            </a:r>
          </a:p>
          <a:p>
            <a:pPr>
              <a:buClrTx/>
              <a:buFont typeface="Wingdings" pitchFamily="2" charset="2"/>
              <a:buChar char="q"/>
            </a:pPr>
            <a:r>
              <a:rPr lang="en-US" sz="1800" dirty="0" smtClean="0">
                <a:ln w="50800"/>
                <a:ea typeface="Geneva" pitchFamily="-107" charset="0"/>
                <a:cs typeface="Geneva" pitchFamily="-107" charset="0"/>
              </a:rPr>
              <a:t>Client’s goals are met utilizing their individual strengths, instead of using a problem-based perspective.</a:t>
            </a:r>
          </a:p>
          <a:p>
            <a:pPr>
              <a:buClrTx/>
              <a:buFont typeface="Wingdings" pitchFamily="2" charset="2"/>
              <a:buChar char="q"/>
            </a:pPr>
            <a:r>
              <a:rPr lang="en-US" sz="1800" dirty="0" smtClean="0">
                <a:ln w="50800"/>
                <a:ea typeface="Geneva" pitchFamily="-107" charset="0"/>
                <a:cs typeface="Geneva" pitchFamily="-107" charset="0"/>
              </a:rPr>
              <a:t>Adherence to medical appointments and medication regimen are key measures to success.</a:t>
            </a:r>
          </a:p>
          <a:p>
            <a:pPr>
              <a:buNone/>
            </a:pPr>
            <a:endParaRPr lang="en-US" sz="1800" dirty="0"/>
          </a:p>
        </p:txBody>
      </p:sp>
      <p:sp>
        <p:nvSpPr>
          <p:cNvPr id="5" name="Footer Placeholder 4"/>
          <p:cNvSpPr>
            <a:spLocks noGrp="1"/>
          </p:cNvSpPr>
          <p:nvPr>
            <p:ph type="ftr" sz="quarter" idx="11"/>
          </p:nvPr>
        </p:nvSpPr>
        <p:spPr/>
        <p:txBody>
          <a:bodyPr/>
          <a:lstStyle/>
          <a:p>
            <a:r>
              <a:rPr lang="en-US" dirty="0" smtClean="0"/>
              <a:t>TA to RW Sites Providing Care to WOC: Survival Stories of WOC Living With HIV / AIDS in Texas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accent5">
              <a:lumMod val="75000"/>
            </a:schemeClr>
          </a:solidFill>
          <a:effectLst>
            <a:reflection blurRad="6350" stA="50000" endA="300" endPos="38500" dist="50800" dir="5400000" sy="-100000" algn="bl" rotWithShape="0"/>
          </a:effectLst>
        </p:spPr>
        <p:txBody>
          <a:bodyPr>
            <a:normAutofit/>
          </a:bodyPr>
          <a:lstStyle/>
          <a:p>
            <a:r>
              <a:rPr lang="en-US" sz="3200" dirty="0" smtClean="0"/>
              <a:t>Enhancing Linkage to HIV Care for Women of Color</a:t>
            </a:r>
            <a:endParaRPr lang="en-US" sz="3200" dirty="0"/>
          </a:p>
        </p:txBody>
      </p:sp>
      <p:sp>
        <p:nvSpPr>
          <p:cNvPr id="3" name="Content Placeholder 2"/>
          <p:cNvSpPr>
            <a:spLocks noGrp="1"/>
          </p:cNvSpPr>
          <p:nvPr>
            <p:ph idx="1"/>
          </p:nvPr>
        </p:nvSpPr>
        <p:spPr/>
        <p:txBody>
          <a:bodyPr>
            <a:normAutofit fontScale="92500"/>
          </a:bodyPr>
          <a:lstStyle/>
          <a:p>
            <a:pPr algn="ctr">
              <a:buNone/>
            </a:pPr>
            <a:r>
              <a:rPr lang="en-US" sz="4300" dirty="0" smtClean="0">
                <a:solidFill>
                  <a:schemeClr val="accent2"/>
                </a:solidFill>
                <a:latin typeface="Monotype Corsiva" pitchFamily="66" charset="0"/>
              </a:rPr>
              <a:t>Eligibility</a:t>
            </a:r>
          </a:p>
          <a:p>
            <a:pPr algn="ctr"/>
            <a:endParaRPr lang="en-US" sz="2000" dirty="0" smtClean="0">
              <a:solidFill>
                <a:srgbClr val="F05459"/>
              </a:solidFill>
              <a:latin typeface="Papyrus" pitchFamily="66" charset="0"/>
            </a:endParaRPr>
          </a:p>
          <a:p>
            <a:r>
              <a:rPr lang="en-US" sz="2400" dirty="0" smtClean="0">
                <a:solidFill>
                  <a:srgbClr val="60748E"/>
                </a:solidFill>
              </a:rPr>
              <a:t>Minority females ages 18 and over who have been identified as:</a:t>
            </a:r>
          </a:p>
          <a:p>
            <a:pPr marL="231775" indent="-231775">
              <a:spcBef>
                <a:spcPts val="300"/>
              </a:spcBef>
              <a:spcAft>
                <a:spcPts val="300"/>
              </a:spcAft>
              <a:buSzPct val="80000"/>
            </a:pPr>
            <a:r>
              <a:rPr lang="en-US" sz="2400" dirty="0" smtClean="0">
                <a:solidFill>
                  <a:srgbClr val="60748E"/>
                </a:solidFill>
              </a:rPr>
              <a:t>  HIV/AIDS infected</a:t>
            </a:r>
          </a:p>
          <a:p>
            <a:pPr marL="231775" indent="-231775">
              <a:spcBef>
                <a:spcPts val="300"/>
              </a:spcBef>
              <a:spcAft>
                <a:spcPts val="300"/>
              </a:spcAft>
              <a:buSzPct val="80000"/>
            </a:pPr>
            <a:r>
              <a:rPr lang="en-US" sz="2400" dirty="0" smtClean="0">
                <a:solidFill>
                  <a:srgbClr val="60748E"/>
                </a:solidFill>
              </a:rPr>
              <a:t>Newly Diagnosed with HIV/AIDS</a:t>
            </a:r>
          </a:p>
          <a:p>
            <a:pPr marL="231775" indent="-231775">
              <a:spcBef>
                <a:spcPts val="300"/>
              </a:spcBef>
              <a:spcAft>
                <a:spcPts val="300"/>
              </a:spcAft>
              <a:buSzPct val="80000"/>
            </a:pPr>
            <a:r>
              <a:rPr lang="en-US" sz="2400" dirty="0" smtClean="0">
                <a:solidFill>
                  <a:srgbClr val="60748E"/>
                </a:solidFill>
              </a:rPr>
              <a:t>New-to-Care: patients that have never had any contact with the medical provider</a:t>
            </a:r>
          </a:p>
          <a:p>
            <a:pPr marL="231775" indent="-231775">
              <a:spcBef>
                <a:spcPts val="300"/>
              </a:spcBef>
              <a:spcAft>
                <a:spcPts val="300"/>
              </a:spcAft>
              <a:buSzPct val="80000"/>
            </a:pPr>
            <a:r>
              <a:rPr lang="en-US" sz="2400" dirty="0" smtClean="0">
                <a:solidFill>
                  <a:srgbClr val="60748E"/>
                </a:solidFill>
              </a:rPr>
              <a:t>Sporadic Users of Care: </a:t>
            </a:r>
            <a:r>
              <a:rPr lang="en-US" sz="2400" dirty="0" smtClean="0">
                <a:solidFill>
                  <a:srgbClr val="60748E"/>
                </a:solidFill>
                <a:latin typeface="Calibri" pitchFamily="34" charset="0"/>
                <a:cs typeface="Calibri" pitchFamily="34" charset="0"/>
              </a:rPr>
              <a:t>patients who have had only one visit in the last twelve months with the medical provider</a:t>
            </a:r>
            <a:endParaRPr lang="en-US" sz="2400" dirty="0" smtClean="0">
              <a:solidFill>
                <a:srgbClr val="60748E"/>
              </a:solidFill>
            </a:endParaRPr>
          </a:p>
          <a:p>
            <a:pPr marL="231775" indent="-231775">
              <a:spcBef>
                <a:spcPts val="300"/>
              </a:spcBef>
              <a:spcAft>
                <a:spcPts val="300"/>
              </a:spcAft>
              <a:buSzPct val="80000"/>
            </a:pPr>
            <a:r>
              <a:rPr lang="en-US" sz="2400" dirty="0" smtClean="0">
                <a:solidFill>
                  <a:srgbClr val="60748E"/>
                </a:solidFill>
              </a:rPr>
              <a:t>Lost-to-Care: patients who have had no contact with the medical provider in the last twelve months</a:t>
            </a:r>
            <a:endParaRPr lang="en-US" sz="2400" dirty="0" smtClean="0"/>
          </a:p>
          <a:p>
            <a:pPr algn="ctr">
              <a:buNone/>
            </a:pPr>
            <a:endParaRPr lang="en-US" sz="2400" dirty="0"/>
          </a:p>
        </p:txBody>
      </p:sp>
      <p:sp>
        <p:nvSpPr>
          <p:cNvPr id="5" name="Footer Placeholder 4"/>
          <p:cNvSpPr>
            <a:spLocks noGrp="1"/>
          </p:cNvSpPr>
          <p:nvPr>
            <p:ph type="ftr" sz="quarter" idx="11"/>
          </p:nvPr>
        </p:nvSpPr>
        <p:spPr/>
        <p:txBody>
          <a:bodyPr/>
          <a:lstStyle/>
          <a:p>
            <a:r>
              <a:rPr lang="en-US" dirty="0" smtClean="0"/>
              <a:t>TA to RW Sites Providing Care to WOC: Survival Stories of WOC Living With HIV / AIDS in Texas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a:solidFill>
            <a:schemeClr val="accent5">
              <a:lumMod val="75000"/>
            </a:schemeClr>
          </a:solidFill>
          <a:effectLst>
            <a:reflection blurRad="6350" stA="50000" endA="300" endPos="38500" dist="50800" dir="5400000" sy="-100000" algn="bl" rotWithShape="0"/>
          </a:effectLst>
        </p:spPr>
        <p:txBody>
          <a:bodyPr>
            <a:normAutofit fontScale="90000"/>
          </a:bodyPr>
          <a:lstStyle/>
          <a:p>
            <a:r>
              <a:rPr lang="en-US" sz="3600" dirty="0" smtClean="0"/>
              <a:t>Enhancing</a:t>
            </a:r>
            <a:r>
              <a:rPr lang="en-US" dirty="0" smtClean="0"/>
              <a:t> </a:t>
            </a:r>
            <a:r>
              <a:rPr lang="en-US" sz="3600" dirty="0" smtClean="0"/>
              <a:t>Linkage to HIV Care for Women of Color</a:t>
            </a:r>
            <a:endParaRPr lang="en-US" sz="3600" dirty="0"/>
          </a:p>
        </p:txBody>
      </p:sp>
      <p:sp>
        <p:nvSpPr>
          <p:cNvPr id="27650" name="Content Placeholder 2"/>
          <p:cNvSpPr>
            <a:spLocks noGrp="1"/>
          </p:cNvSpPr>
          <p:nvPr>
            <p:ph idx="4294967295"/>
          </p:nvPr>
        </p:nvSpPr>
        <p:spPr>
          <a:xfrm>
            <a:off x="0" y="2057400"/>
            <a:ext cx="4800600" cy="4343400"/>
          </a:xfrm>
          <a:ln>
            <a:noFill/>
          </a:ln>
        </p:spPr>
        <p:txBody>
          <a:bodyPr>
            <a:normAutofit/>
          </a:bodyPr>
          <a:lstStyle/>
          <a:p>
            <a:pPr marL="0" indent="0" algn="just" eaLnBrk="1" hangingPunct="1">
              <a:spcBef>
                <a:spcPts val="800"/>
              </a:spcBef>
              <a:spcAft>
                <a:spcPts val="800"/>
              </a:spcAft>
              <a:buClr>
                <a:schemeClr val="accent2"/>
              </a:buClr>
              <a:buNone/>
            </a:pPr>
            <a:r>
              <a:rPr lang="en-US" sz="2400" b="1" dirty="0" smtClean="0">
                <a:latin typeface="Calibri" pitchFamily="34" charset="0"/>
                <a:cs typeface="Calibri" pitchFamily="34" charset="0"/>
              </a:rPr>
              <a:t>Minority females </a:t>
            </a:r>
            <a:r>
              <a:rPr lang="en-US" sz="2400" dirty="0" smtClean="0">
                <a:latin typeface="Calibri" pitchFamily="34" charset="0"/>
                <a:cs typeface="Calibri" pitchFamily="34" charset="0"/>
              </a:rPr>
              <a:t>ages 18 and over     who are HIV/AIDS infected and have   been identified as: </a:t>
            </a:r>
          </a:p>
          <a:p>
            <a:pPr marL="682625" indent="-334963" eaLnBrk="1" hangingPunct="1">
              <a:spcBef>
                <a:spcPts val="800"/>
              </a:spcBef>
              <a:spcAft>
                <a:spcPts val="800"/>
              </a:spcAft>
              <a:buFont typeface="Symbol" pitchFamily="18" charset="2"/>
              <a:buChar char="©"/>
            </a:pPr>
            <a:r>
              <a:rPr lang="en-US" sz="2400" dirty="0" smtClean="0">
                <a:latin typeface="Calibri" pitchFamily="34" charset="0"/>
                <a:cs typeface="Calibri" pitchFamily="34" charset="0"/>
              </a:rPr>
              <a:t>Newly Diagnosed</a:t>
            </a:r>
          </a:p>
          <a:p>
            <a:pPr marL="682625" indent="-334963" eaLnBrk="1" hangingPunct="1">
              <a:spcBef>
                <a:spcPts val="800"/>
              </a:spcBef>
              <a:spcAft>
                <a:spcPts val="800"/>
              </a:spcAft>
              <a:buFont typeface="Symbol" pitchFamily="18" charset="2"/>
              <a:buChar char="©"/>
            </a:pPr>
            <a:r>
              <a:rPr lang="en-US" sz="2400" dirty="0" smtClean="0">
                <a:latin typeface="Calibri" pitchFamily="34" charset="0"/>
                <a:cs typeface="Calibri" pitchFamily="34" charset="0"/>
              </a:rPr>
              <a:t>New-to-Care</a:t>
            </a:r>
          </a:p>
          <a:p>
            <a:pPr marL="682625" indent="-334963" eaLnBrk="1" hangingPunct="1">
              <a:spcBef>
                <a:spcPts val="800"/>
              </a:spcBef>
              <a:spcAft>
                <a:spcPts val="800"/>
              </a:spcAft>
              <a:buFont typeface="Symbol" pitchFamily="18" charset="2"/>
              <a:buChar char="©"/>
            </a:pPr>
            <a:r>
              <a:rPr lang="en-US" sz="2400" dirty="0" smtClean="0">
                <a:latin typeface="Calibri" pitchFamily="34" charset="0"/>
                <a:cs typeface="Calibri" pitchFamily="34" charset="0"/>
              </a:rPr>
              <a:t>Sporadic Users of Care</a:t>
            </a:r>
          </a:p>
          <a:p>
            <a:pPr marL="682625" indent="-334963" eaLnBrk="1" hangingPunct="1">
              <a:spcBef>
                <a:spcPts val="800"/>
              </a:spcBef>
              <a:spcAft>
                <a:spcPts val="800"/>
              </a:spcAft>
              <a:buFont typeface="Symbol" pitchFamily="18" charset="2"/>
              <a:buChar char="©"/>
            </a:pPr>
            <a:r>
              <a:rPr lang="en-US" sz="2400" dirty="0" smtClean="0">
                <a:latin typeface="Calibri" pitchFamily="34" charset="0"/>
                <a:cs typeface="Calibri" pitchFamily="34" charset="0"/>
              </a:rPr>
              <a:t>Lost-to-Care</a:t>
            </a:r>
          </a:p>
          <a:p>
            <a:pPr eaLnBrk="1" hangingPunct="1">
              <a:buClr>
                <a:schemeClr val="accent2"/>
              </a:buClr>
              <a:buFont typeface="Symbol" pitchFamily="18" charset="2"/>
              <a:buChar char="©"/>
            </a:pPr>
            <a:endParaRPr lang="en-US" dirty="0" smtClean="0">
              <a:latin typeface="Calibri" pitchFamily="34" charset="0"/>
              <a:cs typeface="Calibri" pitchFamily="34" charset="0"/>
            </a:endParaRPr>
          </a:p>
          <a:p>
            <a:pPr eaLnBrk="1" hangingPunct="1">
              <a:buSzPct val="60000"/>
            </a:pPr>
            <a:endParaRPr lang="en-US" dirty="0" smtClean="0">
              <a:latin typeface="Calibri" pitchFamily="34" charset="0"/>
              <a:cs typeface="Calibri" pitchFamily="34" charset="0"/>
            </a:endParaRPr>
          </a:p>
          <a:p>
            <a:pPr eaLnBrk="1" hangingPunct="1">
              <a:buSzPct val="60000"/>
            </a:pPr>
            <a:endParaRPr lang="en-US" dirty="0" smtClean="0">
              <a:latin typeface="Calibri" pitchFamily="34" charset="0"/>
              <a:cs typeface="Calibri" pitchFamily="34" charset="0"/>
            </a:endParaRPr>
          </a:p>
          <a:p>
            <a:pPr eaLnBrk="1" hangingPunct="1">
              <a:buSzPct val="60000"/>
            </a:pPr>
            <a:endParaRPr lang="en-US" dirty="0" smtClean="0">
              <a:latin typeface="Calibri" pitchFamily="34" charset="0"/>
              <a:cs typeface="Calibri" pitchFamily="34" charset="0"/>
            </a:endParaRPr>
          </a:p>
          <a:p>
            <a:pPr eaLnBrk="1" hangingPunct="1">
              <a:buSzPct val="60000"/>
              <a:buNone/>
            </a:pPr>
            <a:endParaRPr lang="en-US" dirty="0" smtClean="0">
              <a:latin typeface="Calibri" pitchFamily="34" charset="0"/>
              <a:cs typeface="Calibri" pitchFamily="34" charset="0"/>
            </a:endParaRPr>
          </a:p>
        </p:txBody>
      </p:sp>
      <p:graphicFrame>
        <p:nvGraphicFramePr>
          <p:cNvPr id="4" name="Table 3"/>
          <p:cNvGraphicFramePr>
            <a:graphicFrameLocks noGrp="1"/>
          </p:cNvGraphicFramePr>
          <p:nvPr/>
        </p:nvGraphicFramePr>
        <p:xfrm>
          <a:off x="5410200" y="2133603"/>
          <a:ext cx="3505200" cy="3962396"/>
        </p:xfrm>
        <a:graphic>
          <a:graphicData uri="http://schemas.openxmlformats.org/drawingml/2006/table">
            <a:tbl>
              <a:tblPr firstRow="1" bandRow="1">
                <a:tableStyleId>{9DCAF9ED-07DC-4A11-8D7F-57B35C25682E}</a:tableStyleId>
              </a:tblPr>
              <a:tblGrid>
                <a:gridCol w="1168400"/>
                <a:gridCol w="1168400"/>
                <a:gridCol w="1168400"/>
              </a:tblGrid>
              <a:tr h="484056">
                <a:tc>
                  <a:txBody>
                    <a:bodyPr/>
                    <a:lstStyle/>
                    <a:p>
                      <a:pPr algn="ctr"/>
                      <a:r>
                        <a:rPr lang="en-US" sz="1800" dirty="0" smtClean="0"/>
                        <a:t>Year</a:t>
                      </a:r>
                      <a:endParaRPr lang="en-US" sz="1800" dirty="0">
                        <a:latin typeface="Calibri" pitchFamily="34" charset="0"/>
                        <a:cs typeface="Calibri" pitchFamily="34" charset="0"/>
                      </a:endParaRPr>
                    </a:p>
                  </a:txBody>
                  <a:tcPr anchor="ctr"/>
                </a:tc>
                <a:tc>
                  <a:txBody>
                    <a:bodyPr/>
                    <a:lstStyle/>
                    <a:p>
                      <a:pPr algn="ctr"/>
                      <a:r>
                        <a:rPr lang="en-US" sz="1800" dirty="0" smtClean="0"/>
                        <a:t>HEART</a:t>
                      </a:r>
                      <a:endParaRPr lang="en-US" sz="1800" dirty="0">
                        <a:latin typeface="Calibri" pitchFamily="34" charset="0"/>
                        <a:cs typeface="Calibri" pitchFamily="34" charset="0"/>
                      </a:endParaRPr>
                    </a:p>
                  </a:txBody>
                  <a:tcPr anchor="ctr"/>
                </a:tc>
                <a:tc>
                  <a:txBody>
                    <a:bodyPr/>
                    <a:lstStyle/>
                    <a:p>
                      <a:pPr algn="ctr"/>
                      <a:r>
                        <a:rPr lang="en-US" sz="1800" dirty="0" smtClean="0"/>
                        <a:t>SHRT</a:t>
                      </a:r>
                      <a:endParaRPr lang="en-US" sz="1800" dirty="0">
                        <a:latin typeface="Calibri" pitchFamily="34" charset="0"/>
                        <a:cs typeface="Calibri" pitchFamily="34" charset="0"/>
                      </a:endParaRPr>
                    </a:p>
                  </a:txBody>
                  <a:tcPr anchor="ctr"/>
                </a:tc>
              </a:tr>
              <a:tr h="574007">
                <a:tc>
                  <a:txBody>
                    <a:bodyPr/>
                    <a:lstStyle/>
                    <a:p>
                      <a:pPr algn="ctr"/>
                      <a:r>
                        <a:rPr lang="en-US" sz="1800" dirty="0" smtClean="0"/>
                        <a:t>1</a:t>
                      </a:r>
                      <a:endParaRPr lang="en-US" sz="1800" dirty="0">
                        <a:latin typeface="Calibri" pitchFamily="34" charset="0"/>
                        <a:cs typeface="Calibri" pitchFamily="34" charset="0"/>
                      </a:endParaRPr>
                    </a:p>
                  </a:txBody>
                  <a:tcPr anchor="ctr"/>
                </a:tc>
                <a:tc>
                  <a:txBody>
                    <a:bodyPr/>
                    <a:lstStyle/>
                    <a:p>
                      <a:pPr algn="ctr"/>
                      <a:r>
                        <a:rPr lang="en-US" sz="1800" dirty="0" smtClean="0"/>
                        <a:t>11</a:t>
                      </a:r>
                      <a:endParaRPr lang="en-US" sz="1800" dirty="0">
                        <a:latin typeface="Calibri" pitchFamily="34" charset="0"/>
                        <a:cs typeface="Calibri" pitchFamily="34" charset="0"/>
                      </a:endParaRPr>
                    </a:p>
                  </a:txBody>
                  <a:tcPr anchor="ctr"/>
                </a:tc>
                <a:tc>
                  <a:txBody>
                    <a:bodyPr/>
                    <a:lstStyle/>
                    <a:p>
                      <a:pPr algn="ctr"/>
                      <a:r>
                        <a:rPr lang="en-US" sz="1800" dirty="0" smtClean="0"/>
                        <a:t>-</a:t>
                      </a:r>
                      <a:endParaRPr lang="en-US" sz="1800" dirty="0">
                        <a:latin typeface="Calibri" pitchFamily="34" charset="0"/>
                        <a:cs typeface="Calibri" pitchFamily="34" charset="0"/>
                      </a:endParaRPr>
                    </a:p>
                  </a:txBody>
                  <a:tcPr anchor="ctr"/>
                </a:tc>
              </a:tr>
              <a:tr h="574007">
                <a:tc>
                  <a:txBody>
                    <a:bodyPr/>
                    <a:lstStyle/>
                    <a:p>
                      <a:pPr algn="ctr"/>
                      <a:r>
                        <a:rPr lang="en-US" sz="1800" dirty="0" smtClean="0"/>
                        <a:t>2</a:t>
                      </a:r>
                      <a:endParaRPr lang="en-US" sz="1800" dirty="0">
                        <a:latin typeface="Calibri" pitchFamily="34" charset="0"/>
                        <a:cs typeface="Calibri" pitchFamily="34" charset="0"/>
                      </a:endParaRPr>
                    </a:p>
                  </a:txBody>
                  <a:tcPr anchor="ctr"/>
                </a:tc>
                <a:tc>
                  <a:txBody>
                    <a:bodyPr/>
                    <a:lstStyle/>
                    <a:p>
                      <a:pPr algn="ctr"/>
                      <a:r>
                        <a:rPr lang="en-US" sz="1800" dirty="0" smtClean="0"/>
                        <a:t>51</a:t>
                      </a:r>
                      <a:endParaRPr lang="en-US" sz="1800" dirty="0">
                        <a:latin typeface="Calibri" pitchFamily="34" charset="0"/>
                        <a:cs typeface="Calibri" pitchFamily="34" charset="0"/>
                      </a:endParaRPr>
                    </a:p>
                  </a:txBody>
                  <a:tcPr anchor="ctr"/>
                </a:tc>
                <a:tc>
                  <a:txBody>
                    <a:bodyPr/>
                    <a:lstStyle/>
                    <a:p>
                      <a:pPr algn="ctr"/>
                      <a:r>
                        <a:rPr lang="en-US" sz="1800" dirty="0" smtClean="0"/>
                        <a:t>41</a:t>
                      </a:r>
                      <a:endParaRPr lang="en-US" sz="1800" dirty="0">
                        <a:latin typeface="Calibri" pitchFamily="34" charset="0"/>
                        <a:cs typeface="Calibri" pitchFamily="34" charset="0"/>
                      </a:endParaRPr>
                    </a:p>
                  </a:txBody>
                  <a:tcPr anchor="ctr"/>
                </a:tc>
              </a:tr>
              <a:tr h="574007">
                <a:tc>
                  <a:txBody>
                    <a:bodyPr/>
                    <a:lstStyle/>
                    <a:p>
                      <a:pPr algn="ctr"/>
                      <a:r>
                        <a:rPr lang="en-US" sz="1800" dirty="0" smtClean="0"/>
                        <a:t>3</a:t>
                      </a:r>
                      <a:endParaRPr lang="en-US" sz="1800" b="1" dirty="0">
                        <a:latin typeface="Calibri" pitchFamily="34" charset="0"/>
                        <a:cs typeface="Calibri" pitchFamily="34" charset="0"/>
                      </a:endParaRPr>
                    </a:p>
                  </a:txBody>
                  <a:tcPr anchor="ctr"/>
                </a:tc>
                <a:tc>
                  <a:txBody>
                    <a:bodyPr/>
                    <a:lstStyle/>
                    <a:p>
                      <a:pPr algn="ctr"/>
                      <a:r>
                        <a:rPr lang="en-US" sz="1800" dirty="0" smtClean="0"/>
                        <a:t>54</a:t>
                      </a:r>
                      <a:endParaRPr lang="en-US" sz="1800" b="1" dirty="0">
                        <a:latin typeface="Calibri" pitchFamily="34" charset="0"/>
                        <a:cs typeface="Calibri" pitchFamily="34" charset="0"/>
                      </a:endParaRPr>
                    </a:p>
                  </a:txBody>
                  <a:tcPr anchor="ctr"/>
                </a:tc>
                <a:tc>
                  <a:txBody>
                    <a:bodyPr/>
                    <a:lstStyle/>
                    <a:p>
                      <a:pPr algn="ctr"/>
                      <a:r>
                        <a:rPr lang="en-US" sz="1800" dirty="0" smtClean="0"/>
                        <a:t>40</a:t>
                      </a:r>
                      <a:endParaRPr lang="en-US" sz="1800" b="1" dirty="0">
                        <a:latin typeface="Calibri" pitchFamily="34" charset="0"/>
                        <a:cs typeface="Calibri" pitchFamily="34" charset="0"/>
                      </a:endParaRPr>
                    </a:p>
                  </a:txBody>
                  <a:tcPr anchor="ctr"/>
                </a:tc>
              </a:tr>
              <a:tr h="574007">
                <a:tc>
                  <a:txBody>
                    <a:bodyPr/>
                    <a:lstStyle/>
                    <a:p>
                      <a:pPr algn="ctr"/>
                      <a:r>
                        <a:rPr lang="en-US" sz="1800" dirty="0" smtClean="0"/>
                        <a:t>4</a:t>
                      </a:r>
                      <a:endParaRPr lang="en-US" sz="1800" dirty="0">
                        <a:latin typeface="Calibri" pitchFamily="34" charset="0"/>
                        <a:cs typeface="Calibri" pitchFamily="34" charset="0"/>
                      </a:endParaRPr>
                    </a:p>
                  </a:txBody>
                  <a:tcPr anchor="ctr"/>
                </a:tc>
                <a:tc>
                  <a:txBody>
                    <a:bodyPr/>
                    <a:lstStyle/>
                    <a:p>
                      <a:pPr algn="ctr"/>
                      <a:r>
                        <a:rPr lang="en-US" sz="1800" dirty="0" smtClean="0"/>
                        <a:t>-</a:t>
                      </a:r>
                      <a:endParaRPr lang="en-US" sz="1800" dirty="0">
                        <a:latin typeface="Calibri" pitchFamily="34" charset="0"/>
                        <a:cs typeface="Calibri" pitchFamily="34" charset="0"/>
                      </a:endParaRPr>
                    </a:p>
                  </a:txBody>
                  <a:tcPr anchor="ctr"/>
                </a:tc>
                <a:tc>
                  <a:txBody>
                    <a:bodyPr/>
                    <a:lstStyle/>
                    <a:p>
                      <a:pPr algn="ctr"/>
                      <a:r>
                        <a:rPr lang="en-US" sz="1800" dirty="0" smtClean="0"/>
                        <a:t>-</a:t>
                      </a:r>
                      <a:endParaRPr lang="en-US" sz="1800" dirty="0">
                        <a:latin typeface="Calibri" pitchFamily="34" charset="0"/>
                        <a:cs typeface="Calibri" pitchFamily="34" charset="0"/>
                      </a:endParaRPr>
                    </a:p>
                  </a:txBody>
                  <a:tcPr anchor="ctr"/>
                </a:tc>
              </a:tr>
              <a:tr h="608305">
                <a:tc>
                  <a:txBody>
                    <a:bodyPr/>
                    <a:lstStyle/>
                    <a:p>
                      <a:pPr algn="ctr"/>
                      <a:r>
                        <a:rPr lang="en-US" sz="1800" dirty="0" smtClean="0"/>
                        <a:t>5</a:t>
                      </a:r>
                      <a:endParaRPr lang="en-US" sz="1800" dirty="0">
                        <a:latin typeface="Calibri" pitchFamily="34" charset="0"/>
                        <a:cs typeface="Calibri" pitchFamily="34" charset="0"/>
                      </a:endParaRPr>
                    </a:p>
                  </a:txBody>
                  <a:tcPr anchor="ctr"/>
                </a:tc>
                <a:tc>
                  <a:txBody>
                    <a:bodyPr/>
                    <a:lstStyle/>
                    <a:p>
                      <a:pPr algn="ctr"/>
                      <a:r>
                        <a:rPr lang="en-US" sz="1800" dirty="0" smtClean="0"/>
                        <a:t>-</a:t>
                      </a:r>
                      <a:endParaRPr lang="en-US" sz="1800" dirty="0">
                        <a:latin typeface="Calibri" pitchFamily="34" charset="0"/>
                        <a:cs typeface="Calibri" pitchFamily="34" charset="0"/>
                      </a:endParaRPr>
                    </a:p>
                  </a:txBody>
                  <a:tcPr anchor="ctr"/>
                </a:tc>
                <a:tc>
                  <a:txBody>
                    <a:bodyPr/>
                    <a:lstStyle/>
                    <a:p>
                      <a:pPr algn="ctr"/>
                      <a:r>
                        <a:rPr lang="en-US" sz="1800" dirty="0" smtClean="0"/>
                        <a:t>-</a:t>
                      </a:r>
                      <a:endParaRPr lang="en-US" sz="1800" dirty="0">
                        <a:latin typeface="Calibri" pitchFamily="34" charset="0"/>
                        <a:cs typeface="Calibri" pitchFamily="34" charset="0"/>
                      </a:endParaRPr>
                    </a:p>
                  </a:txBody>
                  <a:tcPr anchor="ctr"/>
                </a:tc>
              </a:tr>
              <a:tr h="574007">
                <a:tc>
                  <a:txBody>
                    <a:bodyPr/>
                    <a:lstStyle/>
                    <a:p>
                      <a:pPr algn="ctr"/>
                      <a:endParaRPr lang="en-US" sz="1800" b="1" dirty="0">
                        <a:latin typeface="Calibri" pitchFamily="34" charset="0"/>
                        <a:cs typeface="Calibr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116</a:t>
                      </a:r>
                      <a:endParaRPr lang="en-US" sz="1800" b="1" dirty="0" smtClean="0">
                        <a:latin typeface="Calibri" pitchFamily="34" charset="0"/>
                        <a:cs typeface="Calibri" pitchFamily="34" charset="0"/>
                      </a:endParaRPr>
                    </a:p>
                  </a:txBody>
                  <a:tcPr anchor="ctr"/>
                </a:tc>
                <a:tc>
                  <a:txBody>
                    <a:bodyPr/>
                    <a:lstStyle/>
                    <a:p>
                      <a:pPr algn="ctr"/>
                      <a:r>
                        <a:rPr lang="en-US" sz="1800" dirty="0" smtClean="0"/>
                        <a:t>81</a:t>
                      </a:r>
                      <a:endParaRPr lang="en-US" sz="1800" b="1" dirty="0">
                        <a:latin typeface="Calibri" pitchFamily="34" charset="0"/>
                        <a:cs typeface="Calibri" pitchFamily="34" charset="0"/>
                      </a:endParaRPr>
                    </a:p>
                  </a:txBody>
                  <a:tcPr anchor="ctr"/>
                </a:tc>
              </a:tr>
            </a:tbl>
          </a:graphicData>
        </a:graphic>
      </p:graphicFrame>
      <p:sp>
        <p:nvSpPr>
          <p:cNvPr id="6" name="TextBox 5"/>
          <p:cNvSpPr txBox="1"/>
          <p:nvPr/>
        </p:nvSpPr>
        <p:spPr>
          <a:xfrm>
            <a:off x="0" y="1295400"/>
            <a:ext cx="9144000" cy="646331"/>
          </a:xfrm>
          <a:prstGeom prst="rect">
            <a:avLst/>
          </a:prstGeom>
          <a:noFill/>
        </p:spPr>
        <p:txBody>
          <a:bodyPr wrap="square" rtlCol="0">
            <a:spAutoFit/>
          </a:bodyPr>
          <a:lstStyle/>
          <a:p>
            <a:pPr algn="ctr"/>
            <a:r>
              <a:rPr lang="en-US" sz="3600" dirty="0" smtClean="0">
                <a:solidFill>
                  <a:schemeClr val="accent5">
                    <a:lumMod val="50000"/>
                  </a:schemeClr>
                </a:solidFill>
              </a:rPr>
              <a:t>Target Population</a:t>
            </a:r>
            <a:endParaRPr lang="en-US" sz="3600" dirty="0">
              <a:solidFill>
                <a:schemeClr val="accent5">
                  <a:lumMod val="50000"/>
                </a:schemeClr>
              </a:solidFill>
            </a:endParaRPr>
          </a:p>
        </p:txBody>
      </p:sp>
      <p:sp>
        <p:nvSpPr>
          <p:cNvPr id="8" name="Footer Placeholder 7"/>
          <p:cNvSpPr>
            <a:spLocks noGrp="1"/>
          </p:cNvSpPr>
          <p:nvPr>
            <p:ph type="ftr" sz="quarter" idx="11"/>
          </p:nvPr>
        </p:nvSpPr>
        <p:spPr/>
        <p:txBody>
          <a:bodyPr/>
          <a:lstStyle/>
          <a:p>
            <a:r>
              <a:rPr lang="en-US" dirty="0" smtClean="0"/>
              <a:t>TA to RW Sites Providing Care to WOC: Survival Stories of WOC Living With HIV / AIDS in Texas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ubtitle 2"/>
          <p:cNvSpPr>
            <a:spLocks noGrp="1"/>
          </p:cNvSpPr>
          <p:nvPr>
            <p:ph type="subTitle" idx="1"/>
          </p:nvPr>
        </p:nvSpPr>
        <p:spPr>
          <a:xfrm>
            <a:off x="228600" y="2514600"/>
            <a:ext cx="8763000" cy="3886200"/>
          </a:xfrm>
          <a:ln>
            <a:noFill/>
          </a:ln>
        </p:spPr>
        <p:txBody>
          <a:bodyPr anchor="t" anchorCtr="0">
            <a:normAutofit/>
          </a:bodyPr>
          <a:lstStyle/>
          <a:p>
            <a:pPr eaLnBrk="1" hangingPunct="1">
              <a:lnSpc>
                <a:spcPct val="100000"/>
              </a:lnSpc>
              <a:spcBef>
                <a:spcPts val="0"/>
              </a:spcBef>
            </a:pPr>
            <a:endParaRPr lang="en-US" sz="1900" b="0" cap="none" dirty="0" smtClean="0">
              <a:solidFill>
                <a:schemeClr val="tx1"/>
              </a:solidFill>
            </a:endParaRPr>
          </a:p>
          <a:p>
            <a:pPr>
              <a:buClrTx/>
              <a:buSzPct val="100000"/>
            </a:pPr>
            <a:endParaRPr lang="en-US" sz="2400" cap="none" spc="0" dirty="0" smtClean="0">
              <a:solidFill>
                <a:schemeClr val="tx1"/>
              </a:solidFill>
              <a:latin typeface="Calibri" pitchFamily="34" charset="0"/>
              <a:cs typeface="Calibri" pitchFamily="34" charset="0"/>
            </a:endParaRPr>
          </a:p>
          <a:p>
            <a:pPr>
              <a:buClrTx/>
              <a:buSzPct val="100000"/>
            </a:pPr>
            <a:endParaRPr lang="en-US" sz="2800" cap="none" spc="0" dirty="0" smtClean="0">
              <a:solidFill>
                <a:schemeClr val="tx1"/>
              </a:solidFill>
              <a:latin typeface="Calibri" pitchFamily="34" charset="0"/>
              <a:cs typeface="Calibri" pitchFamily="34" charset="0"/>
            </a:endParaRPr>
          </a:p>
          <a:p>
            <a:pPr>
              <a:buClrTx/>
              <a:buSzPct val="100000"/>
            </a:pPr>
            <a:r>
              <a:rPr lang="en-US" sz="2000" b="0" cap="none" spc="0" dirty="0" smtClean="0">
                <a:solidFill>
                  <a:schemeClr val="tx1"/>
                </a:solidFill>
                <a:latin typeface="Calibri" pitchFamily="34" charset="0"/>
                <a:cs typeface="Calibri" pitchFamily="34" charset="0"/>
              </a:rPr>
              <a:t>UT Health Science Center at San Antonio Division of Community Pediatrics</a:t>
            </a:r>
          </a:p>
          <a:p>
            <a:pPr>
              <a:buClrTx/>
              <a:buSzPct val="100000"/>
            </a:pPr>
            <a:r>
              <a:rPr lang="en-US" sz="2000" b="0" cap="none" spc="0" dirty="0" smtClean="0">
                <a:solidFill>
                  <a:schemeClr val="tx1"/>
                </a:solidFill>
                <a:latin typeface="Calibri" pitchFamily="34" charset="0"/>
                <a:cs typeface="Calibri" pitchFamily="34" charset="0"/>
              </a:rPr>
              <a:t>University Health System – FFACTS Clinic</a:t>
            </a:r>
          </a:p>
          <a:p>
            <a:pPr>
              <a:buClrTx/>
              <a:buSzPct val="100000"/>
            </a:pPr>
            <a:r>
              <a:rPr lang="en-US" sz="2000" b="0" cap="none" spc="0" dirty="0" smtClean="0">
                <a:solidFill>
                  <a:schemeClr val="tx1"/>
                </a:solidFill>
                <a:latin typeface="Calibri" pitchFamily="34" charset="0"/>
                <a:cs typeface="Calibri" pitchFamily="34" charset="0"/>
              </a:rPr>
              <a:t>Alamo Area Resource Center</a:t>
            </a:r>
          </a:p>
          <a:p>
            <a:pPr>
              <a:buClrTx/>
              <a:buSzPct val="100000"/>
            </a:pPr>
            <a:endParaRPr lang="en-US" b="0" cap="none" spc="0" dirty="0" smtClean="0">
              <a:solidFill>
                <a:schemeClr val="tx1"/>
              </a:solidFill>
              <a:latin typeface="Calibri" pitchFamily="34" charset="0"/>
              <a:cs typeface="Calibri" pitchFamily="34" charset="0"/>
            </a:endParaRPr>
          </a:p>
          <a:p>
            <a:pPr>
              <a:buClrTx/>
              <a:buSzPct val="100000"/>
            </a:pPr>
            <a:endParaRPr lang="en-US" b="0" cap="none" spc="0" dirty="0" smtClean="0">
              <a:latin typeface="Calibri" pitchFamily="34" charset="0"/>
              <a:cs typeface="Calibri" pitchFamily="34" charset="0"/>
            </a:endParaRPr>
          </a:p>
          <a:p>
            <a:pPr>
              <a:buClrTx/>
              <a:buSzPct val="100000"/>
            </a:pPr>
            <a:endParaRPr lang="en-US" b="0" cap="none" spc="0" dirty="0" smtClean="0">
              <a:solidFill>
                <a:schemeClr val="tx1"/>
              </a:solidFill>
              <a:latin typeface="Calibri" pitchFamily="34" charset="0"/>
              <a:cs typeface="Calibri" pitchFamily="34" charset="0"/>
            </a:endParaRPr>
          </a:p>
          <a:p>
            <a:pPr eaLnBrk="1" hangingPunct="1">
              <a:lnSpc>
                <a:spcPct val="100000"/>
              </a:lnSpc>
              <a:spcBef>
                <a:spcPts val="600"/>
              </a:spcBef>
            </a:pPr>
            <a:endParaRPr lang="en-US" sz="7400" b="0" cap="none" spc="0" dirty="0" smtClean="0">
              <a:solidFill>
                <a:schemeClr val="tx1"/>
              </a:solidFill>
              <a:latin typeface="Calibri" pitchFamily="34" charset="0"/>
              <a:cs typeface="Calibri" pitchFamily="34" charset="0"/>
            </a:endParaRPr>
          </a:p>
          <a:p>
            <a:pPr>
              <a:spcBef>
                <a:spcPts val="600"/>
              </a:spcBef>
            </a:pPr>
            <a:endParaRPr lang="en-US" sz="8000" b="0" i="1" cap="none" dirty="0" smtClean="0">
              <a:solidFill>
                <a:schemeClr val="tx1"/>
              </a:solidFill>
              <a:latin typeface="Calibri" pitchFamily="34" charset="0"/>
              <a:cs typeface="Calibri" pitchFamily="34" charset="0"/>
            </a:endParaRPr>
          </a:p>
          <a:p>
            <a:pPr>
              <a:spcBef>
                <a:spcPts val="600"/>
              </a:spcBef>
            </a:pPr>
            <a:endParaRPr lang="en-US" sz="8000" b="0" i="1" cap="none" dirty="0" smtClean="0">
              <a:solidFill>
                <a:schemeClr val="tx1"/>
              </a:solidFill>
              <a:latin typeface="Calibri" pitchFamily="34" charset="0"/>
              <a:cs typeface="Calibri" pitchFamily="34" charset="0"/>
            </a:endParaRPr>
          </a:p>
          <a:p>
            <a:pPr eaLnBrk="1" hangingPunct="1">
              <a:lnSpc>
                <a:spcPct val="100000"/>
              </a:lnSpc>
              <a:spcBef>
                <a:spcPts val="600"/>
              </a:spcBef>
            </a:pPr>
            <a:endParaRPr lang="en-US" sz="8000" b="0" cap="none" spc="0" dirty="0" smtClean="0">
              <a:solidFill>
                <a:schemeClr val="tx1"/>
              </a:solidFill>
              <a:latin typeface="Calibri" pitchFamily="34" charset="0"/>
              <a:cs typeface="Calibri" pitchFamily="34" charset="0"/>
            </a:endParaRPr>
          </a:p>
          <a:p>
            <a:pPr eaLnBrk="1" hangingPunct="1">
              <a:lnSpc>
                <a:spcPct val="100000"/>
              </a:lnSpc>
              <a:spcBef>
                <a:spcPts val="600"/>
              </a:spcBef>
            </a:pPr>
            <a:endParaRPr lang="en-US" sz="8000" b="0" cap="none" spc="0" dirty="0" smtClean="0">
              <a:solidFill>
                <a:schemeClr val="tx1"/>
              </a:solidFill>
              <a:latin typeface="Calibri" pitchFamily="34" charset="0"/>
              <a:cs typeface="Calibri" pitchFamily="34" charset="0"/>
            </a:endParaRPr>
          </a:p>
          <a:p>
            <a:pPr eaLnBrk="1" hangingPunct="1">
              <a:lnSpc>
                <a:spcPct val="100000"/>
              </a:lnSpc>
              <a:spcBef>
                <a:spcPts val="600"/>
              </a:spcBef>
            </a:pPr>
            <a:endParaRPr lang="en-US" sz="8000" b="0" cap="none" spc="0" dirty="0" smtClean="0">
              <a:solidFill>
                <a:schemeClr val="tx1"/>
              </a:solidFill>
              <a:latin typeface="Calibri" pitchFamily="34" charset="0"/>
              <a:cs typeface="Calibri" pitchFamily="34" charset="0"/>
            </a:endParaRPr>
          </a:p>
          <a:p>
            <a:pPr eaLnBrk="1" hangingPunct="1">
              <a:lnSpc>
                <a:spcPct val="100000"/>
              </a:lnSpc>
              <a:spcBef>
                <a:spcPts val="600"/>
              </a:spcBef>
            </a:pPr>
            <a:endParaRPr lang="en-US" sz="8000" b="0" cap="none" dirty="0" smtClean="0">
              <a:solidFill>
                <a:schemeClr val="tx1"/>
              </a:solidFill>
              <a:latin typeface="Calibri" pitchFamily="34" charset="0"/>
              <a:cs typeface="Calibri" pitchFamily="34" charset="0"/>
            </a:endParaRPr>
          </a:p>
          <a:p>
            <a:pPr eaLnBrk="1" hangingPunct="1">
              <a:lnSpc>
                <a:spcPct val="100000"/>
              </a:lnSpc>
              <a:spcBef>
                <a:spcPts val="600"/>
              </a:spcBef>
            </a:pPr>
            <a:endParaRPr lang="en-US" sz="8000" b="0" cap="none" dirty="0" smtClean="0">
              <a:solidFill>
                <a:schemeClr val="tx1"/>
              </a:solidFill>
              <a:latin typeface="Calibri" pitchFamily="34" charset="0"/>
              <a:cs typeface="Calibri" pitchFamily="34" charset="0"/>
            </a:endParaRPr>
          </a:p>
          <a:p>
            <a:pPr algn="r" eaLnBrk="1" hangingPunct="1">
              <a:lnSpc>
                <a:spcPct val="100000"/>
              </a:lnSpc>
              <a:spcBef>
                <a:spcPts val="600"/>
              </a:spcBef>
            </a:pPr>
            <a:endParaRPr lang="en-US" sz="1400" b="0" cap="none" dirty="0" smtClean="0">
              <a:solidFill>
                <a:schemeClr val="tx1"/>
              </a:solidFill>
            </a:endParaRPr>
          </a:p>
        </p:txBody>
      </p:sp>
      <p:sp>
        <p:nvSpPr>
          <p:cNvPr id="2" name="Title 1"/>
          <p:cNvSpPr>
            <a:spLocks noGrp="1"/>
          </p:cNvSpPr>
          <p:nvPr>
            <p:ph type="ctrTitle"/>
          </p:nvPr>
        </p:nvSpPr>
        <p:spPr>
          <a:xfrm>
            <a:off x="0" y="0"/>
            <a:ext cx="9144000" cy="1524000"/>
          </a:xfrm>
          <a:solidFill>
            <a:schemeClr val="accent5">
              <a:lumMod val="75000"/>
            </a:schemeClr>
          </a:solidFill>
          <a:effectLst>
            <a:reflection blurRad="6350" stA="50000" endA="300" endPos="38500" dist="50800" dir="5400000" sy="-100000" algn="bl" rotWithShape="0"/>
          </a:effectLst>
        </p:spPr>
        <p:txBody>
          <a:bodyPr vert="horz" anchor="ctr">
            <a:normAutofit/>
          </a:bodyPr>
          <a:lstStyle/>
          <a:p>
            <a:pPr fontAlgn="auto">
              <a:spcAft>
                <a:spcPts val="0"/>
              </a:spcAft>
              <a:defRPr/>
            </a:pPr>
            <a:r>
              <a:rPr lang="en-US" sz="3200" dirty="0" smtClean="0"/>
              <a:t>Enhancing Linkage to HIV Care for Women of Color</a:t>
            </a:r>
            <a:endParaRPr lang="en-US" sz="3200" cap="none" spc="80" dirty="0">
              <a:latin typeface="Arial" pitchFamily="34" charset="0"/>
              <a:cs typeface="Arial" pitchFamily="34" charset="0"/>
            </a:endParaRPr>
          </a:p>
        </p:txBody>
      </p:sp>
      <p:sp>
        <p:nvSpPr>
          <p:cNvPr id="5" name="Rectangle 4"/>
          <p:cNvSpPr/>
          <p:nvPr/>
        </p:nvSpPr>
        <p:spPr>
          <a:xfrm>
            <a:off x="0" y="1600200"/>
            <a:ext cx="9144000" cy="1800493"/>
          </a:xfrm>
          <a:prstGeom prst="rect">
            <a:avLst/>
          </a:prstGeom>
        </p:spPr>
        <p:txBody>
          <a:bodyPr wrap="square">
            <a:spAutoFit/>
          </a:bodyPr>
          <a:lstStyle/>
          <a:p>
            <a:pPr algn="ctr"/>
            <a:endParaRPr lang="en-US" sz="4400" dirty="0" smtClean="0">
              <a:solidFill>
                <a:schemeClr val="accent2">
                  <a:lumMod val="75000"/>
                </a:schemeClr>
              </a:solidFill>
              <a:latin typeface="Lucida Calligraphy" pitchFamily="66" charset="0"/>
            </a:endParaRPr>
          </a:p>
          <a:p>
            <a:pPr algn="ctr"/>
            <a:r>
              <a:rPr lang="en-US" sz="4400" dirty="0" smtClean="0">
                <a:solidFill>
                  <a:schemeClr val="accent2">
                    <a:lumMod val="75000"/>
                  </a:schemeClr>
                </a:solidFill>
                <a:latin typeface="Lucida Calligraphy" pitchFamily="66" charset="0"/>
              </a:rPr>
              <a:t>Women’s</a:t>
            </a:r>
            <a:r>
              <a:rPr lang="en-US" sz="4400" b="1" dirty="0" smtClean="0">
                <a:solidFill>
                  <a:schemeClr val="accent2">
                    <a:lumMod val="75000"/>
                  </a:schemeClr>
                </a:solidFill>
                <a:latin typeface="Papyrus" pitchFamily="66" charset="0"/>
              </a:rPr>
              <a:t> </a:t>
            </a:r>
            <a:r>
              <a:rPr lang="en-US" sz="4400" b="1" dirty="0" smtClean="0">
                <a:solidFill>
                  <a:schemeClr val="accent2">
                    <a:lumMod val="75000"/>
                  </a:schemeClr>
                </a:solidFill>
                <a:latin typeface="Arial" pitchFamily="34" charset="0"/>
                <a:cs typeface="Arial" pitchFamily="34" charset="0"/>
              </a:rPr>
              <a:t>HEART</a:t>
            </a:r>
            <a:r>
              <a:rPr lang="en-US" sz="4400" b="1" dirty="0" smtClean="0">
                <a:latin typeface="Arial" pitchFamily="34" charset="0"/>
                <a:cs typeface="Arial" pitchFamily="34" charset="0"/>
              </a:rPr>
              <a:t/>
            </a:r>
            <a:br>
              <a:rPr lang="en-US" sz="4400" b="1" dirty="0" smtClean="0">
                <a:latin typeface="Arial" pitchFamily="34" charset="0"/>
                <a:cs typeface="Arial" pitchFamily="34" charset="0"/>
              </a:rPr>
            </a:br>
            <a:r>
              <a:rPr lang="en-US" sz="500" b="1" dirty="0" smtClean="0">
                <a:latin typeface="Papyrus" pitchFamily="66" charset="0"/>
              </a:rPr>
              <a:t/>
            </a:r>
            <a:br>
              <a:rPr lang="en-US" sz="500" b="1" dirty="0" smtClean="0">
                <a:latin typeface="Papyrus" pitchFamily="66" charset="0"/>
              </a:rPr>
            </a:br>
            <a:r>
              <a:rPr lang="en-US" spc="80" dirty="0" smtClean="0">
                <a:latin typeface="Arial" pitchFamily="34" charset="0"/>
                <a:cs typeface="Arial" pitchFamily="34" charset="0"/>
              </a:rPr>
              <a:t>HIV Entry, Access and Retention in Treatment</a:t>
            </a:r>
            <a:endParaRPr lang="en-US" dirty="0"/>
          </a:p>
        </p:txBody>
      </p:sp>
      <p:sp>
        <p:nvSpPr>
          <p:cNvPr id="7" name="Footer Placeholder 6"/>
          <p:cNvSpPr>
            <a:spLocks noGrp="1"/>
          </p:cNvSpPr>
          <p:nvPr>
            <p:ph type="ftr" sz="quarter" idx="11"/>
          </p:nvPr>
        </p:nvSpPr>
        <p:spPr/>
        <p:txBody>
          <a:bodyPr/>
          <a:lstStyle/>
          <a:p>
            <a:r>
              <a:rPr lang="en-US" dirty="0" smtClean="0"/>
              <a:t>TA to RW Sites Providing Care to WOC: Survival Stories of WOC Living With HIV / AIDS in Texas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923</TotalTime>
  <Words>1608</Words>
  <Application>Microsoft Office PowerPoint</Application>
  <PresentationFormat>On-screen Show (4:3)</PresentationFormat>
  <Paragraphs>221</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“Technical Assistance to Ryan White Sites Providing Care to Women of Color:  Survival Stories of Women of Color Living with HIV / AIDS in Texas” </vt:lpstr>
      <vt:lpstr>Enhancing Linkage to HIV Care for Women of Color</vt:lpstr>
      <vt:lpstr>Enhancing Linkage to HIV Care for Women of Color</vt:lpstr>
      <vt:lpstr>Enhancing Linkage to HIV Care for Women of Color</vt:lpstr>
      <vt:lpstr>Enhancing Linkage to HIV Care for Women of Color</vt:lpstr>
      <vt:lpstr>Enhancing Linkage to HIV Care for Women of Color</vt:lpstr>
      <vt:lpstr>Enhancing Linkage to HIV Care for Women of Color</vt:lpstr>
      <vt:lpstr>Enhancing Linkage to HIV Care for Women of Color</vt:lpstr>
      <vt:lpstr>Enhancing Linkage to HIV Care for Women of Color</vt:lpstr>
      <vt:lpstr>Enhancing Linkage to HIV Care for Women of Color</vt:lpstr>
      <vt:lpstr>Enhancing Linkage to HIV Care for Women of Color</vt:lpstr>
      <vt:lpstr>Enhancing Linkage to HIV Care for Women of Color</vt:lpstr>
      <vt:lpstr>Enhancing Linkage to HIV Care for Women of Color</vt:lpstr>
      <vt:lpstr>Enhancing Linkage to HIV Care for Women of Color</vt:lpstr>
      <vt:lpstr>Enhancing Linkage to HIV Care for Women of Color</vt:lpstr>
      <vt:lpstr>Enhancing Linkage to HIV Care for Women of Color</vt:lpstr>
      <vt:lpstr>Enhancing Linkage to HIV Care for Women of Color</vt:lpstr>
    </vt:vector>
  </TitlesOfParts>
  <Company>Special Health Resources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RWAGM Presentation</dc:title>
  <dc:creator>Nancy Young</dc:creator>
  <cp:lastModifiedBy>Nancy Young</cp:lastModifiedBy>
  <cp:revision>110</cp:revision>
  <dcterms:created xsi:type="dcterms:W3CDTF">2012-10-14T16:47:12Z</dcterms:created>
  <dcterms:modified xsi:type="dcterms:W3CDTF">2012-10-16T02:55:22Z</dcterms:modified>
</cp:coreProperties>
</file>