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5" r:id="rId1"/>
    <p:sldMasterId id="2147483724" r:id="rId2"/>
    <p:sldMasterId id="2147483746" r:id="rId3"/>
    <p:sldMasterId id="2147483764" r:id="rId4"/>
    <p:sldMasterId id="2147483782" r:id="rId5"/>
    <p:sldMasterId id="2147483800" r:id="rId6"/>
    <p:sldMasterId id="2147483815" r:id="rId7"/>
    <p:sldMasterId id="2147483820" r:id="rId8"/>
    <p:sldMasterId id="2147483825" r:id="rId9"/>
  </p:sldMasterIdLst>
  <p:notesMasterIdLst>
    <p:notesMasterId r:id="rId59"/>
  </p:notesMasterIdLst>
  <p:handoutMasterIdLst>
    <p:handoutMasterId r:id="rId60"/>
  </p:handoutMasterIdLst>
  <p:sldIdLst>
    <p:sldId id="256" r:id="rId10"/>
    <p:sldId id="285" r:id="rId11"/>
    <p:sldId id="354" r:id="rId12"/>
    <p:sldId id="374" r:id="rId13"/>
    <p:sldId id="372" r:id="rId14"/>
    <p:sldId id="373" r:id="rId15"/>
    <p:sldId id="325" r:id="rId16"/>
    <p:sldId id="375" r:id="rId17"/>
    <p:sldId id="350" r:id="rId18"/>
    <p:sldId id="362" r:id="rId19"/>
    <p:sldId id="376" r:id="rId20"/>
    <p:sldId id="370" r:id="rId21"/>
    <p:sldId id="361" r:id="rId22"/>
    <p:sldId id="371" r:id="rId23"/>
    <p:sldId id="363" r:id="rId24"/>
    <p:sldId id="352" r:id="rId25"/>
    <p:sldId id="341" r:id="rId26"/>
    <p:sldId id="349" r:id="rId27"/>
    <p:sldId id="344" r:id="rId28"/>
    <p:sldId id="348" r:id="rId29"/>
    <p:sldId id="377" r:id="rId30"/>
    <p:sldId id="345" r:id="rId31"/>
    <p:sldId id="364" r:id="rId32"/>
    <p:sldId id="365" r:id="rId33"/>
    <p:sldId id="392" r:id="rId34"/>
    <p:sldId id="393" r:id="rId35"/>
    <p:sldId id="357" r:id="rId36"/>
    <p:sldId id="351" r:id="rId37"/>
    <p:sldId id="358" r:id="rId38"/>
    <p:sldId id="359" r:id="rId39"/>
    <p:sldId id="389" r:id="rId40"/>
    <p:sldId id="378" r:id="rId41"/>
    <p:sldId id="380" r:id="rId42"/>
    <p:sldId id="382" r:id="rId43"/>
    <p:sldId id="385" r:id="rId44"/>
    <p:sldId id="386" r:id="rId45"/>
    <p:sldId id="387" r:id="rId46"/>
    <p:sldId id="394" r:id="rId47"/>
    <p:sldId id="388" r:id="rId48"/>
    <p:sldId id="366" r:id="rId49"/>
    <p:sldId id="390" r:id="rId50"/>
    <p:sldId id="395" r:id="rId51"/>
    <p:sldId id="384" r:id="rId52"/>
    <p:sldId id="391" r:id="rId53"/>
    <p:sldId id="346" r:id="rId54"/>
    <p:sldId id="347" r:id="rId55"/>
    <p:sldId id="332" r:id="rId56"/>
    <p:sldId id="396" r:id="rId57"/>
    <p:sldId id="356" r:id="rId58"/>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E22"/>
    <a:srgbClr val="F5E67F"/>
    <a:srgbClr val="8F8F8F"/>
    <a:srgbClr val="409FBE"/>
    <a:srgbClr val="A0A0A0"/>
    <a:srgbClr val="B0C5BB"/>
    <a:srgbClr val="CFCBAE"/>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88034" autoAdjust="0"/>
  </p:normalViewPr>
  <p:slideViewPr>
    <p:cSldViewPr>
      <p:cViewPr>
        <p:scale>
          <a:sx n="66" d="100"/>
          <a:sy n="66" d="100"/>
        </p:scale>
        <p:origin x="-72" y="10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D36B2-F3F2-4B67-A626-ED8ED28A6F9E}" type="doc">
      <dgm:prSet loTypeId="urn:microsoft.com/office/officeart/2005/8/layout/pyramid2" loCatId="list" qsTypeId="urn:microsoft.com/office/officeart/2005/8/quickstyle/simple1" qsCatId="simple" csTypeId="urn:microsoft.com/office/officeart/2005/8/colors/accent1_2" csCatId="accent1" phldr="1"/>
      <dgm:spPr/>
    </dgm:pt>
    <dgm:pt modelId="{C2109C0E-E17B-40B6-9550-4EE4B205C212}">
      <dgm:prSet phldrT="[Text]"/>
      <dgm:spPr>
        <a:solidFill>
          <a:schemeClr val="tx2">
            <a:lumMod val="50000"/>
            <a:alpha val="90000"/>
          </a:schemeClr>
        </a:solidFill>
        <a:ln w="28575">
          <a:solidFill>
            <a:srgbClr val="FFFF00"/>
          </a:solidFill>
        </a:ln>
      </dgm:spPr>
      <dgm:t>
        <a:bodyPr/>
        <a:lstStyle/>
        <a:p>
          <a:r>
            <a:rPr lang="en-US" b="1" dirty="0" smtClean="0">
              <a:solidFill>
                <a:srgbClr val="FFFF00"/>
              </a:solidFill>
            </a:rPr>
            <a:t>Accepts Diagnosis</a:t>
          </a:r>
          <a:endParaRPr lang="en-US" b="1" dirty="0">
            <a:solidFill>
              <a:srgbClr val="FFFF00"/>
            </a:solidFill>
          </a:endParaRPr>
        </a:p>
      </dgm:t>
    </dgm:pt>
    <dgm:pt modelId="{26DF16CC-16CA-4503-AB5F-371B60CF9551}" type="parTrans" cxnId="{12A39421-1DF3-49D7-9E41-3F1DCEA15507}">
      <dgm:prSet/>
      <dgm:spPr/>
      <dgm:t>
        <a:bodyPr/>
        <a:lstStyle/>
        <a:p>
          <a:endParaRPr lang="en-US"/>
        </a:p>
      </dgm:t>
    </dgm:pt>
    <dgm:pt modelId="{87AFB72B-3CD9-4E73-82E2-366951673C21}" type="sibTrans" cxnId="{12A39421-1DF3-49D7-9E41-3F1DCEA15507}">
      <dgm:prSet/>
      <dgm:spPr/>
      <dgm:t>
        <a:bodyPr/>
        <a:lstStyle/>
        <a:p>
          <a:endParaRPr lang="en-US"/>
        </a:p>
      </dgm:t>
    </dgm:pt>
    <dgm:pt modelId="{D433F4D4-E7BF-4228-A93D-9164A25FA953}">
      <dgm:prSet phldrT="[Text]"/>
      <dgm:spPr>
        <a:solidFill>
          <a:schemeClr val="tx2">
            <a:lumMod val="50000"/>
            <a:alpha val="90000"/>
          </a:schemeClr>
        </a:solidFill>
        <a:ln w="38100">
          <a:solidFill>
            <a:srgbClr val="FFFF00"/>
          </a:solidFill>
        </a:ln>
      </dgm:spPr>
      <dgm:t>
        <a:bodyPr/>
        <a:lstStyle/>
        <a:p>
          <a:r>
            <a:rPr lang="en-US" b="1" dirty="0" smtClean="0">
              <a:solidFill>
                <a:srgbClr val="FFFF00"/>
              </a:solidFill>
            </a:rPr>
            <a:t>Manages HIV</a:t>
          </a:r>
          <a:endParaRPr lang="en-US" b="1" dirty="0">
            <a:solidFill>
              <a:srgbClr val="FFFF00"/>
            </a:solidFill>
          </a:endParaRPr>
        </a:p>
      </dgm:t>
    </dgm:pt>
    <dgm:pt modelId="{C17B219F-D71D-4F59-8FFC-83FBB1D040CB}" type="parTrans" cxnId="{6A7FB61A-AFCD-4D99-B6D1-BDB174EE76DE}">
      <dgm:prSet/>
      <dgm:spPr/>
      <dgm:t>
        <a:bodyPr/>
        <a:lstStyle/>
        <a:p>
          <a:endParaRPr lang="en-US"/>
        </a:p>
      </dgm:t>
    </dgm:pt>
    <dgm:pt modelId="{5A2604BA-841F-41B1-B390-470B85E54BF9}" type="sibTrans" cxnId="{6A7FB61A-AFCD-4D99-B6D1-BDB174EE76DE}">
      <dgm:prSet/>
      <dgm:spPr/>
      <dgm:t>
        <a:bodyPr/>
        <a:lstStyle/>
        <a:p>
          <a:endParaRPr lang="en-US"/>
        </a:p>
      </dgm:t>
    </dgm:pt>
    <dgm:pt modelId="{9112579C-8C38-4E3A-B019-93ADCDBE2C13}">
      <dgm:prSet phldrT="[Text]"/>
      <dgm:spPr>
        <a:solidFill>
          <a:schemeClr val="tx2">
            <a:lumMod val="50000"/>
            <a:alpha val="90000"/>
          </a:schemeClr>
        </a:solidFill>
        <a:ln w="28575">
          <a:solidFill>
            <a:srgbClr val="FFFF00"/>
          </a:solidFill>
        </a:ln>
      </dgm:spPr>
      <dgm:t>
        <a:bodyPr/>
        <a:lstStyle/>
        <a:p>
          <a:r>
            <a:rPr lang="en-US" b="1" dirty="0" smtClean="0">
              <a:solidFill>
                <a:srgbClr val="FFFF00"/>
              </a:solidFill>
            </a:rPr>
            <a:t>Has grown &amp; healed</a:t>
          </a:r>
          <a:endParaRPr lang="en-US" b="1" dirty="0">
            <a:solidFill>
              <a:srgbClr val="FFFF00"/>
            </a:solidFill>
          </a:endParaRPr>
        </a:p>
      </dgm:t>
    </dgm:pt>
    <dgm:pt modelId="{AB0235DD-A3C3-489B-B8B3-3006F31BED85}" type="parTrans" cxnId="{09752B8B-C19D-4DCB-A3EE-66448A192B50}">
      <dgm:prSet/>
      <dgm:spPr/>
      <dgm:t>
        <a:bodyPr/>
        <a:lstStyle/>
        <a:p>
          <a:endParaRPr lang="en-US"/>
        </a:p>
      </dgm:t>
    </dgm:pt>
    <dgm:pt modelId="{7F017D09-9899-4307-A20B-15AD4B294B06}" type="sibTrans" cxnId="{09752B8B-C19D-4DCB-A3EE-66448A192B50}">
      <dgm:prSet/>
      <dgm:spPr/>
      <dgm:t>
        <a:bodyPr/>
        <a:lstStyle/>
        <a:p>
          <a:endParaRPr lang="en-US"/>
        </a:p>
      </dgm:t>
    </dgm:pt>
    <dgm:pt modelId="{D5F82FDF-EC7E-4AC3-8136-98F79CBBB126}" type="pres">
      <dgm:prSet presAssocID="{924D36B2-F3F2-4B67-A626-ED8ED28A6F9E}" presName="compositeShape" presStyleCnt="0">
        <dgm:presLayoutVars>
          <dgm:dir/>
          <dgm:resizeHandles/>
        </dgm:presLayoutVars>
      </dgm:prSet>
      <dgm:spPr/>
    </dgm:pt>
    <dgm:pt modelId="{6E5DCCBA-D2C7-448C-AF84-37FF08C3A106}" type="pres">
      <dgm:prSet presAssocID="{924D36B2-F3F2-4B67-A626-ED8ED28A6F9E}" presName="pyramid" presStyleLbl="node1" presStyleIdx="0" presStyleCnt="1"/>
      <dgm:spPr>
        <a:solidFill>
          <a:schemeClr val="tx2">
            <a:lumMod val="60000"/>
            <a:lumOff val="40000"/>
          </a:schemeClr>
        </a:solidFill>
        <a:ln w="57150">
          <a:solidFill>
            <a:schemeClr val="tx2">
              <a:lumMod val="50000"/>
            </a:schemeClr>
          </a:solidFill>
        </a:ln>
      </dgm:spPr>
    </dgm:pt>
    <dgm:pt modelId="{7EF0DAFA-E4E6-447F-AA14-D02A5B34A70D}" type="pres">
      <dgm:prSet presAssocID="{924D36B2-F3F2-4B67-A626-ED8ED28A6F9E}" presName="theList" presStyleCnt="0"/>
      <dgm:spPr/>
    </dgm:pt>
    <dgm:pt modelId="{2DF83F6D-C1AE-46B5-8B15-777E92E2CD20}" type="pres">
      <dgm:prSet presAssocID="{C2109C0E-E17B-40B6-9550-4EE4B205C212}" presName="aNode" presStyleLbl="fgAcc1" presStyleIdx="0" presStyleCnt="3" custScaleX="104720" custLinFactNeighborX="-1049" custLinFactNeighborY="-13336">
        <dgm:presLayoutVars>
          <dgm:bulletEnabled val="1"/>
        </dgm:presLayoutVars>
      </dgm:prSet>
      <dgm:spPr/>
      <dgm:t>
        <a:bodyPr/>
        <a:lstStyle/>
        <a:p>
          <a:endParaRPr lang="en-US"/>
        </a:p>
      </dgm:t>
    </dgm:pt>
    <dgm:pt modelId="{C721306B-96F6-467B-AF65-A59135AC5B3B}" type="pres">
      <dgm:prSet presAssocID="{C2109C0E-E17B-40B6-9550-4EE4B205C212}" presName="aSpace" presStyleCnt="0"/>
      <dgm:spPr/>
    </dgm:pt>
    <dgm:pt modelId="{2EE80A34-42DA-48B3-A2F9-7DEDBCC2FD65}" type="pres">
      <dgm:prSet presAssocID="{D433F4D4-E7BF-4228-A93D-9164A25FA953}" presName="aNode" presStyleLbl="fgAcc1" presStyleIdx="1" presStyleCnt="3" custScaleX="104720">
        <dgm:presLayoutVars>
          <dgm:bulletEnabled val="1"/>
        </dgm:presLayoutVars>
      </dgm:prSet>
      <dgm:spPr/>
      <dgm:t>
        <a:bodyPr/>
        <a:lstStyle/>
        <a:p>
          <a:endParaRPr lang="en-US"/>
        </a:p>
      </dgm:t>
    </dgm:pt>
    <dgm:pt modelId="{2EA4F486-1E80-4027-8F87-788F0D145D26}" type="pres">
      <dgm:prSet presAssocID="{D433F4D4-E7BF-4228-A93D-9164A25FA953}" presName="aSpace" presStyleCnt="0"/>
      <dgm:spPr/>
    </dgm:pt>
    <dgm:pt modelId="{965DD4A4-C6FC-47D7-8678-0464627E50F6}" type="pres">
      <dgm:prSet presAssocID="{9112579C-8C38-4E3A-B019-93ADCDBE2C13}" presName="aNode" presStyleLbl="fgAcc1" presStyleIdx="2" presStyleCnt="3" custScaleX="106643">
        <dgm:presLayoutVars>
          <dgm:bulletEnabled val="1"/>
        </dgm:presLayoutVars>
      </dgm:prSet>
      <dgm:spPr/>
      <dgm:t>
        <a:bodyPr/>
        <a:lstStyle/>
        <a:p>
          <a:endParaRPr lang="en-US"/>
        </a:p>
      </dgm:t>
    </dgm:pt>
    <dgm:pt modelId="{144C8B54-2BFE-4517-AEBA-7DD08A1C25A4}" type="pres">
      <dgm:prSet presAssocID="{9112579C-8C38-4E3A-B019-93ADCDBE2C13}" presName="aSpace" presStyleCnt="0"/>
      <dgm:spPr/>
    </dgm:pt>
  </dgm:ptLst>
  <dgm:cxnLst>
    <dgm:cxn modelId="{6A7FB61A-AFCD-4D99-B6D1-BDB174EE76DE}" srcId="{924D36B2-F3F2-4B67-A626-ED8ED28A6F9E}" destId="{D433F4D4-E7BF-4228-A93D-9164A25FA953}" srcOrd="1" destOrd="0" parTransId="{C17B219F-D71D-4F59-8FFC-83FBB1D040CB}" sibTransId="{5A2604BA-841F-41B1-B390-470B85E54BF9}"/>
    <dgm:cxn modelId="{404751A7-7D2D-4EF3-B19A-8CE8CD6FA06E}" type="presOf" srcId="{D433F4D4-E7BF-4228-A93D-9164A25FA953}" destId="{2EE80A34-42DA-48B3-A2F9-7DEDBCC2FD65}" srcOrd="0" destOrd="0" presId="urn:microsoft.com/office/officeart/2005/8/layout/pyramid2"/>
    <dgm:cxn modelId="{6DFF1B37-9A8A-4127-9CB3-B7C5B3A334BB}" type="presOf" srcId="{C2109C0E-E17B-40B6-9550-4EE4B205C212}" destId="{2DF83F6D-C1AE-46B5-8B15-777E92E2CD20}" srcOrd="0" destOrd="0" presId="urn:microsoft.com/office/officeart/2005/8/layout/pyramid2"/>
    <dgm:cxn modelId="{09752B8B-C19D-4DCB-A3EE-66448A192B50}" srcId="{924D36B2-F3F2-4B67-A626-ED8ED28A6F9E}" destId="{9112579C-8C38-4E3A-B019-93ADCDBE2C13}" srcOrd="2" destOrd="0" parTransId="{AB0235DD-A3C3-489B-B8B3-3006F31BED85}" sibTransId="{7F017D09-9899-4307-A20B-15AD4B294B06}"/>
    <dgm:cxn modelId="{12A39421-1DF3-49D7-9E41-3F1DCEA15507}" srcId="{924D36B2-F3F2-4B67-A626-ED8ED28A6F9E}" destId="{C2109C0E-E17B-40B6-9550-4EE4B205C212}" srcOrd="0" destOrd="0" parTransId="{26DF16CC-16CA-4503-AB5F-371B60CF9551}" sibTransId="{87AFB72B-3CD9-4E73-82E2-366951673C21}"/>
    <dgm:cxn modelId="{3250EA4F-A5D3-48D7-B9BB-5E0D0F8BDA44}" type="presOf" srcId="{924D36B2-F3F2-4B67-A626-ED8ED28A6F9E}" destId="{D5F82FDF-EC7E-4AC3-8136-98F79CBBB126}" srcOrd="0" destOrd="0" presId="urn:microsoft.com/office/officeart/2005/8/layout/pyramid2"/>
    <dgm:cxn modelId="{79B1AEC5-3BD3-4E88-B501-0DF3695803FA}" type="presOf" srcId="{9112579C-8C38-4E3A-B019-93ADCDBE2C13}" destId="{965DD4A4-C6FC-47D7-8678-0464627E50F6}" srcOrd="0" destOrd="0" presId="urn:microsoft.com/office/officeart/2005/8/layout/pyramid2"/>
    <dgm:cxn modelId="{93926C65-8EFC-4D14-A701-9D865A855B19}" type="presParOf" srcId="{D5F82FDF-EC7E-4AC3-8136-98F79CBBB126}" destId="{6E5DCCBA-D2C7-448C-AF84-37FF08C3A106}" srcOrd="0" destOrd="0" presId="urn:microsoft.com/office/officeart/2005/8/layout/pyramid2"/>
    <dgm:cxn modelId="{3EA84253-141A-4E1C-9A01-A67EF93FA3B4}" type="presParOf" srcId="{D5F82FDF-EC7E-4AC3-8136-98F79CBBB126}" destId="{7EF0DAFA-E4E6-447F-AA14-D02A5B34A70D}" srcOrd="1" destOrd="0" presId="urn:microsoft.com/office/officeart/2005/8/layout/pyramid2"/>
    <dgm:cxn modelId="{BFC726D8-FDCF-4939-A259-327489132287}" type="presParOf" srcId="{7EF0DAFA-E4E6-447F-AA14-D02A5B34A70D}" destId="{2DF83F6D-C1AE-46B5-8B15-777E92E2CD20}" srcOrd="0" destOrd="0" presId="urn:microsoft.com/office/officeart/2005/8/layout/pyramid2"/>
    <dgm:cxn modelId="{5B1E171E-E1BB-4096-AA64-53207A331D18}" type="presParOf" srcId="{7EF0DAFA-E4E6-447F-AA14-D02A5B34A70D}" destId="{C721306B-96F6-467B-AF65-A59135AC5B3B}" srcOrd="1" destOrd="0" presId="urn:microsoft.com/office/officeart/2005/8/layout/pyramid2"/>
    <dgm:cxn modelId="{AA170644-2217-4C41-8B0F-5278A8CDA604}" type="presParOf" srcId="{7EF0DAFA-E4E6-447F-AA14-D02A5B34A70D}" destId="{2EE80A34-42DA-48B3-A2F9-7DEDBCC2FD65}" srcOrd="2" destOrd="0" presId="urn:microsoft.com/office/officeart/2005/8/layout/pyramid2"/>
    <dgm:cxn modelId="{49D1AED6-CBD0-477B-9AE1-6B8E24B3B568}" type="presParOf" srcId="{7EF0DAFA-E4E6-447F-AA14-D02A5B34A70D}" destId="{2EA4F486-1E80-4027-8F87-788F0D145D26}" srcOrd="3" destOrd="0" presId="urn:microsoft.com/office/officeart/2005/8/layout/pyramid2"/>
    <dgm:cxn modelId="{A6E404CC-010D-48BA-8670-308420C618B0}" type="presParOf" srcId="{7EF0DAFA-E4E6-447F-AA14-D02A5B34A70D}" destId="{965DD4A4-C6FC-47D7-8678-0464627E50F6}" srcOrd="4" destOrd="0" presId="urn:microsoft.com/office/officeart/2005/8/layout/pyramid2"/>
    <dgm:cxn modelId="{5AD539EA-041D-4A93-9AE5-C1B9B4697122}" type="presParOf" srcId="{7EF0DAFA-E4E6-447F-AA14-D02A5B34A70D}" destId="{144C8B54-2BFE-4517-AEBA-7DD08A1C25A4}" srcOrd="5" destOrd="0" presId="urn:microsoft.com/office/officeart/2005/8/layout/pyramid2"/>
  </dgm:cxnLst>
  <dgm:bg>
    <a:solidFill>
      <a:schemeClr val="accent1">
        <a:lumMod val="20000"/>
        <a:lumOff val="80000"/>
      </a:schemeClr>
    </a:solidFill>
  </dgm:bg>
  <dgm:whole>
    <a:ln w="57150">
      <a:solidFill>
        <a:schemeClr val="tx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DCCBA-D2C7-448C-AF84-37FF08C3A106}">
      <dsp:nvSpPr>
        <dsp:cNvPr id="0" name=""/>
        <dsp:cNvSpPr/>
      </dsp:nvSpPr>
      <dsp:spPr>
        <a:xfrm>
          <a:off x="1267462" y="0"/>
          <a:ext cx="4470400" cy="4470400"/>
        </a:xfrm>
        <a:prstGeom prst="triangle">
          <a:avLst/>
        </a:prstGeom>
        <a:solidFill>
          <a:schemeClr val="tx2">
            <a:lumMod val="60000"/>
            <a:lumOff val="4000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DF83F6D-C1AE-46B5-8B15-777E92E2CD20}">
      <dsp:nvSpPr>
        <dsp:cNvPr id="0" name=""/>
        <dsp:cNvSpPr/>
      </dsp:nvSpPr>
      <dsp:spPr>
        <a:xfrm>
          <a:off x="3403605" y="431800"/>
          <a:ext cx="3042911" cy="1058227"/>
        </a:xfrm>
        <a:prstGeom prst="roundRect">
          <a:avLst/>
        </a:prstGeom>
        <a:solidFill>
          <a:schemeClr val="tx2">
            <a:lumMod val="50000"/>
            <a:alpha val="90000"/>
          </a:schemeClr>
        </a:solidFill>
        <a:ln w="28575"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FF00"/>
              </a:solidFill>
            </a:rPr>
            <a:t>Accepts Diagnosis</a:t>
          </a:r>
          <a:endParaRPr lang="en-US" sz="2600" b="1" kern="1200" dirty="0">
            <a:solidFill>
              <a:srgbClr val="FFFF00"/>
            </a:solidFill>
          </a:endParaRPr>
        </a:p>
      </dsp:txBody>
      <dsp:txXfrm>
        <a:off x="3455263" y="483458"/>
        <a:ext cx="2939595" cy="954911"/>
      </dsp:txXfrm>
    </dsp:sp>
    <dsp:sp modelId="{2EE80A34-42DA-48B3-A2F9-7DEDBCC2FD65}">
      <dsp:nvSpPr>
        <dsp:cNvPr id="0" name=""/>
        <dsp:cNvSpPr/>
      </dsp:nvSpPr>
      <dsp:spPr>
        <a:xfrm>
          <a:off x="3434086" y="1639947"/>
          <a:ext cx="3042911" cy="1058227"/>
        </a:xfrm>
        <a:prstGeom prst="roundRect">
          <a:avLst/>
        </a:prstGeom>
        <a:solidFill>
          <a:schemeClr val="tx2">
            <a:lumMod val="50000"/>
            <a:alpha val="90000"/>
          </a:schemeClr>
        </a:solidFill>
        <a:ln w="381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FF00"/>
              </a:solidFill>
            </a:rPr>
            <a:t>Manages HIV</a:t>
          </a:r>
          <a:endParaRPr lang="en-US" sz="2600" b="1" kern="1200" dirty="0">
            <a:solidFill>
              <a:srgbClr val="FFFF00"/>
            </a:solidFill>
          </a:endParaRPr>
        </a:p>
      </dsp:txBody>
      <dsp:txXfrm>
        <a:off x="3485744" y="1691605"/>
        <a:ext cx="2939595" cy="954911"/>
      </dsp:txXfrm>
    </dsp:sp>
    <dsp:sp modelId="{965DD4A4-C6FC-47D7-8678-0464627E50F6}">
      <dsp:nvSpPr>
        <dsp:cNvPr id="0" name=""/>
        <dsp:cNvSpPr/>
      </dsp:nvSpPr>
      <dsp:spPr>
        <a:xfrm>
          <a:off x="3406147" y="2830452"/>
          <a:ext cx="3098789" cy="1058227"/>
        </a:xfrm>
        <a:prstGeom prst="roundRect">
          <a:avLst/>
        </a:prstGeom>
        <a:solidFill>
          <a:schemeClr val="tx2">
            <a:lumMod val="50000"/>
            <a:alpha val="90000"/>
          </a:schemeClr>
        </a:solidFill>
        <a:ln w="28575"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FF00"/>
              </a:solidFill>
            </a:rPr>
            <a:t>Has grown &amp; healed</a:t>
          </a:r>
          <a:endParaRPr lang="en-US" sz="2600" b="1" kern="1200" dirty="0">
            <a:solidFill>
              <a:srgbClr val="FFFF00"/>
            </a:solidFill>
          </a:endParaRPr>
        </a:p>
      </dsp:txBody>
      <dsp:txXfrm>
        <a:off x="3457805" y="2882110"/>
        <a:ext cx="2995473" cy="9549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0"/>
          </a:xfrm>
          <a:prstGeom prst="rect">
            <a:avLst/>
          </a:prstGeom>
        </p:spPr>
        <p:txBody>
          <a:bodyPr vert="horz"/>
          <a:lstStyle>
            <a:extLst/>
          </a:lstStyle>
          <a:p>
            <a:endParaRPr lang="en-US" dirty="0"/>
          </a:p>
        </p:txBody>
      </p:sp>
      <p:sp>
        <p:nvSpPr>
          <p:cNvPr id="3" name="Rectangle 3"/>
          <p:cNvSpPr>
            <a:spLocks noGrp="1"/>
          </p:cNvSpPr>
          <p:nvPr>
            <p:ph type="dt" sz="quarter" idx="1"/>
          </p:nvPr>
        </p:nvSpPr>
        <p:spPr>
          <a:xfrm>
            <a:off x="3970938" y="1"/>
            <a:ext cx="3037840" cy="464820"/>
          </a:xfrm>
          <a:prstGeom prst="rect">
            <a:avLst/>
          </a:prstGeom>
        </p:spPr>
        <p:txBody>
          <a:bodyPr vert="horz"/>
          <a:lstStyle>
            <a:extLst/>
          </a:lstStyle>
          <a:p>
            <a:fld id="{31555DB1-8736-42A3-B48D-2B08FB93332A}" type="datetimeFigureOut">
              <a:rPr lang="en-US" smtClean="0"/>
              <a:pPr/>
              <a:t>12/2/2012</a:t>
            </a:fld>
            <a:endParaRPr lang="en-US" dirty="0"/>
          </a:p>
        </p:txBody>
      </p:sp>
      <p:sp>
        <p:nvSpPr>
          <p:cNvPr id="4" name="Rectangle 4"/>
          <p:cNvSpPr>
            <a:spLocks noGrp="1"/>
          </p:cNvSpPr>
          <p:nvPr>
            <p:ph type="ftr" sz="quarter" idx="2"/>
          </p:nvPr>
        </p:nvSpPr>
        <p:spPr>
          <a:xfrm>
            <a:off x="0" y="8829968"/>
            <a:ext cx="3037840" cy="464820"/>
          </a:xfrm>
          <a:prstGeom prst="rect">
            <a:avLst/>
          </a:prstGeom>
        </p:spPr>
        <p:txBody>
          <a:bodyPr vert="horz"/>
          <a:lstStyle>
            <a:extLst/>
          </a:lstStyle>
          <a:p>
            <a:endParaRPr lang="en-US" dirty="0"/>
          </a:p>
        </p:txBody>
      </p:sp>
      <p:sp>
        <p:nvSpPr>
          <p:cNvPr id="5" name="Rectangle 5"/>
          <p:cNvSpPr>
            <a:spLocks noGrp="1"/>
          </p:cNvSpPr>
          <p:nvPr>
            <p:ph type="sldNum" sz="quarter" idx="3"/>
          </p:nvPr>
        </p:nvSpPr>
        <p:spPr>
          <a:xfrm>
            <a:off x="3970938" y="8829968"/>
            <a:ext cx="3037840" cy="464820"/>
          </a:xfrm>
          <a:prstGeom prst="rect">
            <a:avLst/>
          </a:prstGeom>
        </p:spPr>
        <p:txBody>
          <a:bodyPr vert="horz"/>
          <a:lstStyle>
            <a:extLst/>
          </a:lstStyle>
          <a:p>
            <a:fld id="{5400D380-E0D7-4EB1-B91E-BFCC7DA7F29D}" type="slidenum">
              <a:rPr lang="en-US" smtClean="0"/>
              <a:pPr/>
              <a:t>‹#›</a:t>
            </a:fld>
            <a:endParaRPr lang="en-US" dirty="0"/>
          </a:p>
        </p:txBody>
      </p:sp>
    </p:spTree>
    <p:extLst>
      <p:ext uri="{BB962C8B-B14F-4D97-AF65-F5344CB8AC3E}">
        <p14:creationId xmlns:p14="http://schemas.microsoft.com/office/powerpoint/2010/main" val="255202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0"/>
          </a:xfrm>
          <a:prstGeom prst="rect">
            <a:avLst/>
          </a:prstGeom>
        </p:spPr>
        <p:txBody>
          <a:bodyPr vert="horz"/>
          <a:lstStyle>
            <a:extLst/>
          </a:lstStyle>
          <a:p>
            <a:endParaRPr lang="en-US" dirty="0"/>
          </a:p>
        </p:txBody>
      </p:sp>
      <p:sp>
        <p:nvSpPr>
          <p:cNvPr id="3" name="Rectangle 3"/>
          <p:cNvSpPr>
            <a:spLocks noGrp="1"/>
          </p:cNvSpPr>
          <p:nvPr>
            <p:ph type="dt" idx="1"/>
          </p:nvPr>
        </p:nvSpPr>
        <p:spPr>
          <a:xfrm>
            <a:off x="3970938" y="1"/>
            <a:ext cx="3037840" cy="464820"/>
          </a:xfrm>
          <a:prstGeom prst="rect">
            <a:avLst/>
          </a:prstGeom>
        </p:spPr>
        <p:txBody>
          <a:bodyPr vert="horz"/>
          <a:lstStyle>
            <a:extLst/>
          </a:lstStyle>
          <a:p>
            <a:fld id="{0BDB199F-A56C-4049-BA04-1447030960FF}" type="datetimeFigureOut">
              <a:rPr lang="en-US" smtClean="0"/>
              <a:pPr/>
              <a:t>12/2/2012</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anchor="ctr"/>
          <a:lstStyle>
            <a:extLst/>
          </a:lstStyle>
          <a:p>
            <a:endParaRPr lang="en-US" dirty="0"/>
          </a:p>
        </p:txBody>
      </p:sp>
      <p:sp>
        <p:nvSpPr>
          <p:cNvPr id="5" name="Rectangle 5"/>
          <p:cNvSpPr>
            <a:spLocks noGrp="1"/>
          </p:cNvSpPr>
          <p:nvPr>
            <p:ph type="body" sz="quarter" idx="3"/>
          </p:nvPr>
        </p:nvSpPr>
        <p:spPr>
          <a:xfrm>
            <a:off x="701040" y="4415791"/>
            <a:ext cx="5608320" cy="418338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29968"/>
            <a:ext cx="3037840" cy="464820"/>
          </a:xfrm>
          <a:prstGeom prst="rect">
            <a:avLst/>
          </a:prstGeom>
        </p:spPr>
        <p:txBody>
          <a:bodyPr vert="horz"/>
          <a:lstStyle>
            <a:extLst/>
          </a:lstStyle>
          <a:p>
            <a:endParaRPr lang="en-US" dirty="0"/>
          </a:p>
        </p:txBody>
      </p:sp>
      <p:sp>
        <p:nvSpPr>
          <p:cNvPr id="7" name="Rectangle 7"/>
          <p:cNvSpPr>
            <a:spLocks noGrp="1"/>
          </p:cNvSpPr>
          <p:nvPr>
            <p:ph type="sldNum" sz="quarter" idx="5"/>
          </p:nvPr>
        </p:nvSpPr>
        <p:spPr>
          <a:xfrm>
            <a:off x="3970938" y="8829968"/>
            <a:ext cx="3037840" cy="464820"/>
          </a:xfrm>
          <a:prstGeom prst="rect">
            <a:avLst/>
          </a:prstGeom>
        </p:spPr>
        <p:txBody>
          <a:bodyPr vert="horz"/>
          <a:lstStyle>
            <a:extLst/>
          </a:lstStyle>
          <a:p>
            <a:fld id="{B3A019F3-8596-4028-9847-CBD3A185B07A}" type="slidenum">
              <a:rPr lang="en-US" smtClean="0"/>
              <a:pPr/>
              <a:t>‹#›</a:t>
            </a:fld>
            <a:endParaRPr lang="en-US" dirty="0"/>
          </a:p>
        </p:txBody>
      </p:sp>
    </p:spTree>
    <p:extLst>
      <p:ext uri="{BB962C8B-B14F-4D97-AF65-F5344CB8AC3E}">
        <p14:creationId xmlns:p14="http://schemas.microsoft.com/office/powerpoint/2010/main" val="271338907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48</a:t>
            </a:fld>
            <a:endParaRPr lang="en-US" dirty="0"/>
          </a:p>
        </p:txBody>
      </p:sp>
    </p:spTree>
    <p:extLst>
      <p:ext uri="{BB962C8B-B14F-4D97-AF65-F5344CB8AC3E}">
        <p14:creationId xmlns:p14="http://schemas.microsoft.com/office/powerpoint/2010/main" val="121430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00FB83-D4B9-402F-80C3-0D540CA01653}" type="slidenum">
              <a:rPr lang="en-US" smtClean="0"/>
              <a:pPr eaLnBrk="1" hangingPunct="1"/>
              <a:t>12</a:t>
            </a:fld>
            <a:endParaRPr lang="en-US" smtClean="0"/>
          </a:p>
        </p:txBody>
      </p:sp>
      <p:sp>
        <p:nvSpPr>
          <p:cNvPr id="29699" name="Slide Image Placeholder 1"/>
          <p:cNvSpPr>
            <a:spLocks noGrp="1" noRot="1" noChangeAspect="1" noTextEdit="1"/>
          </p:cNvSpPr>
          <p:nvPr>
            <p:ph type="sldImg"/>
          </p:nvPr>
        </p:nvSpPr>
        <p:spPr>
          <a:xfrm>
            <a:off x="1182688" y="696913"/>
            <a:ext cx="4645025" cy="3484562"/>
          </a:xfrm>
          <a:ln/>
        </p:spPr>
      </p:sp>
      <p:sp>
        <p:nvSpPr>
          <p:cNvPr id="92164" name="Notes Placeholder 2"/>
          <p:cNvSpPr>
            <a:spLocks noGrp="1"/>
          </p:cNvSpPr>
          <p:nvPr>
            <p:ph type="body" idx="1"/>
          </p:nvPr>
        </p:nvSpPr>
        <p:spPr>
          <a:xfrm>
            <a:off x="701675" y="4418013"/>
            <a:ext cx="5607050" cy="4410075"/>
          </a:xfrm>
        </p:spPr>
        <p:txBody>
          <a:bodyPr lIns="92289" tIns="46145" rIns="92289" bIns="46145"/>
          <a:lstStyle/>
          <a:p>
            <a:pPr eaLnBrk="1" hangingPunct="1">
              <a:spcBef>
                <a:spcPct val="0"/>
              </a:spcBef>
              <a:defRPr/>
            </a:pPr>
            <a:r>
              <a:rPr lang="en-US" sz="800" b="1" dirty="0"/>
              <a:t>Time: </a:t>
            </a:r>
            <a:r>
              <a:rPr lang="en-US" sz="800" dirty="0"/>
              <a:t>35 minutes</a:t>
            </a:r>
          </a:p>
          <a:p>
            <a:pPr eaLnBrk="1" hangingPunct="1">
              <a:spcBef>
                <a:spcPct val="0"/>
              </a:spcBef>
              <a:defRPr/>
            </a:pPr>
            <a:r>
              <a:rPr lang="en-US" sz="800" b="1" dirty="0"/>
              <a:t>Objective: </a:t>
            </a:r>
            <a:r>
              <a:rPr lang="en-US" sz="800" dirty="0"/>
              <a:t>Defining emotional readiness</a:t>
            </a:r>
            <a:endParaRPr lang="en-US" sz="800" b="1" dirty="0"/>
          </a:p>
          <a:p>
            <a:pPr eaLnBrk="1" hangingPunct="1">
              <a:spcBef>
                <a:spcPct val="0"/>
              </a:spcBef>
              <a:defRPr/>
            </a:pPr>
            <a:r>
              <a:rPr lang="en-US" sz="800" b="1" dirty="0"/>
              <a:t>Method:</a:t>
            </a:r>
            <a:r>
              <a:rPr lang="en-US" sz="800" dirty="0"/>
              <a:t> lecture, group discussion, dyads</a:t>
            </a:r>
          </a:p>
          <a:p>
            <a:pPr eaLnBrk="1" hangingPunct="1">
              <a:spcBef>
                <a:spcPct val="0"/>
              </a:spcBef>
              <a:defRPr/>
            </a:pPr>
            <a:r>
              <a:rPr lang="en-US" sz="800" b="1" dirty="0"/>
              <a:t>Process:</a:t>
            </a:r>
          </a:p>
          <a:p>
            <a:pPr marL="174708" indent="-174708" eaLnBrk="1" hangingPunct="1">
              <a:spcBef>
                <a:spcPct val="0"/>
              </a:spcBef>
              <a:buFont typeface="Arial" pitchFamily="34" charset="0"/>
              <a:buChar char="•"/>
              <a:defRPr/>
            </a:pPr>
            <a:r>
              <a:rPr lang="en-US" sz="800" dirty="0"/>
              <a:t>Open the session by defining the word “Peer”.  </a:t>
            </a:r>
          </a:p>
          <a:p>
            <a:pPr marL="174708" indent="-174708" eaLnBrk="1" hangingPunct="1">
              <a:spcBef>
                <a:spcPct val="0"/>
              </a:spcBef>
              <a:buFont typeface="Arial" pitchFamily="34" charset="0"/>
              <a:buChar char="•"/>
              <a:defRPr/>
            </a:pPr>
            <a:r>
              <a:rPr lang="en-US" sz="800" i="1" dirty="0"/>
              <a:t>The dictionary definition of a Peer is: ”a person who is equal to another in abilities, qualifications, age, background, or social status” </a:t>
            </a:r>
          </a:p>
          <a:p>
            <a:pPr eaLnBrk="1" hangingPunct="1">
              <a:spcBef>
                <a:spcPct val="0"/>
              </a:spcBef>
              <a:buFont typeface="Arial" pitchFamily="34" charset="0"/>
              <a:buNone/>
              <a:defRPr/>
            </a:pPr>
            <a:endParaRPr lang="en-US" sz="800" dirty="0"/>
          </a:p>
          <a:p>
            <a:pPr eaLnBrk="1" hangingPunct="1">
              <a:spcBef>
                <a:spcPct val="0"/>
              </a:spcBef>
              <a:buFont typeface="Arial" pitchFamily="34" charset="0"/>
              <a:buNone/>
              <a:defRPr/>
            </a:pPr>
            <a:r>
              <a:rPr lang="en-US" sz="800" b="1" dirty="0"/>
              <a:t>Review slide with participants and facilitate discussion.</a:t>
            </a:r>
          </a:p>
          <a:p>
            <a:pPr marL="174708" indent="-174708" eaLnBrk="1" hangingPunct="1">
              <a:spcBef>
                <a:spcPct val="0"/>
              </a:spcBef>
              <a:buFont typeface="Arial" pitchFamily="34" charset="0"/>
              <a:buChar char="•"/>
              <a:defRPr/>
            </a:pPr>
            <a:r>
              <a:rPr lang="en-US" sz="800" dirty="0"/>
              <a:t> Tell participants that just having HIV isn’t enough to be a Peer.</a:t>
            </a:r>
          </a:p>
          <a:p>
            <a:pPr marL="174708" indent="-174708" eaLnBrk="1" hangingPunct="1">
              <a:spcBef>
                <a:spcPct val="0"/>
              </a:spcBef>
              <a:buFont typeface="Arial" pitchFamily="34" charset="0"/>
              <a:buChar char="•"/>
              <a:defRPr/>
            </a:pPr>
            <a:r>
              <a:rPr lang="en-US" sz="800" i="1" dirty="0"/>
              <a:t>If a person is in denial about having HIV, how can s/he support another person with HIV?</a:t>
            </a:r>
            <a:r>
              <a:rPr lang="en-US" sz="800" dirty="0"/>
              <a:t>  </a:t>
            </a:r>
          </a:p>
          <a:p>
            <a:pPr marL="174708" indent="-174708" eaLnBrk="1" hangingPunct="1">
              <a:spcBef>
                <a:spcPct val="0"/>
              </a:spcBef>
              <a:buFont typeface="Arial" pitchFamily="34" charset="0"/>
              <a:buChar char="•"/>
              <a:defRPr/>
            </a:pPr>
            <a:r>
              <a:rPr lang="en-US" sz="800" i="1" dirty="0"/>
              <a:t>Generally, it can take a year or many years to grow and heal enough from the experience of learning your HIV status.  If a person is still in crisis, has not dealt with the reality of living with HIV, or is not engaged in medical care, s/he is not emotionally ready to be a Peer.</a:t>
            </a:r>
          </a:p>
          <a:p>
            <a:pPr eaLnBrk="1" hangingPunct="1">
              <a:spcBef>
                <a:spcPct val="0"/>
              </a:spcBef>
              <a:buFont typeface="Arial" pitchFamily="34" charset="0"/>
              <a:buNone/>
              <a:defRPr/>
            </a:pPr>
            <a:endParaRPr lang="en-US" sz="800" dirty="0"/>
          </a:p>
          <a:p>
            <a:pPr eaLnBrk="1" hangingPunct="1">
              <a:spcBef>
                <a:spcPct val="0"/>
              </a:spcBef>
              <a:buFont typeface="Arial" pitchFamily="34" charset="0"/>
              <a:buNone/>
              <a:defRPr/>
            </a:pPr>
            <a:r>
              <a:rPr lang="en-US" sz="800" b="1" dirty="0"/>
              <a:t>Ask participants if they have received or provided peer support.</a:t>
            </a:r>
          </a:p>
          <a:p>
            <a:pPr marL="174708" indent="-174708" eaLnBrk="1" hangingPunct="1">
              <a:spcBef>
                <a:spcPct val="0"/>
              </a:spcBef>
              <a:buFont typeface="Arial" pitchFamily="34" charset="0"/>
              <a:buChar char="•"/>
              <a:defRPr/>
            </a:pPr>
            <a:r>
              <a:rPr lang="en-US" sz="800" i="1" dirty="0"/>
              <a:t>Are there experiences in the room of giving or receiving peer support?  </a:t>
            </a:r>
            <a:r>
              <a:rPr lang="en-US" sz="800" dirty="0"/>
              <a:t>Allow responses and facilitate discussion.</a:t>
            </a:r>
            <a:endParaRPr lang="en-US" sz="800" i="1" dirty="0"/>
          </a:p>
          <a:p>
            <a:pPr eaLnBrk="1" hangingPunct="1">
              <a:spcBef>
                <a:spcPct val="0"/>
              </a:spcBef>
              <a:defRPr/>
            </a:pPr>
            <a:endParaRPr lang="en-US" sz="800" b="1" dirty="0"/>
          </a:p>
          <a:p>
            <a:pPr eaLnBrk="1" hangingPunct="1">
              <a:spcBef>
                <a:spcPct val="0"/>
              </a:spcBef>
              <a:defRPr/>
            </a:pPr>
            <a:r>
              <a:rPr lang="en-US" sz="800" b="1" dirty="0"/>
              <a:t>Dyad exercise instructions</a:t>
            </a:r>
          </a:p>
          <a:p>
            <a:pPr marL="174708" indent="-174708" eaLnBrk="1" hangingPunct="1">
              <a:spcBef>
                <a:spcPct val="0"/>
              </a:spcBef>
              <a:buFont typeface="Arial" pitchFamily="34" charset="0"/>
              <a:buChar char="•"/>
              <a:defRPr/>
            </a:pPr>
            <a:r>
              <a:rPr lang="en-US" sz="800" dirty="0"/>
              <a:t>Tell participants that we are going to do an exercise to help us think about our own emotional readiness to be a Peer.  Ask them to pair up with someone sitting next to them.</a:t>
            </a:r>
          </a:p>
          <a:p>
            <a:pPr marL="174708" indent="-174708" eaLnBrk="1" hangingPunct="1">
              <a:spcBef>
                <a:spcPct val="0"/>
              </a:spcBef>
              <a:buFont typeface="Arial" pitchFamily="34" charset="0"/>
              <a:buChar char="•"/>
              <a:defRPr/>
            </a:pPr>
            <a:r>
              <a:rPr lang="en-US" sz="800" dirty="0"/>
              <a:t>Ask them to discuss with each other the following questions (write these on newsprint for everyone to see):</a:t>
            </a:r>
          </a:p>
          <a:p>
            <a:pPr marL="698830" lvl="1" indent="-232943" eaLnBrk="1" hangingPunct="1">
              <a:spcBef>
                <a:spcPct val="0"/>
              </a:spcBef>
              <a:buFont typeface="Calibri" pitchFamily="34" charset="0"/>
              <a:buAutoNum type="arabicPeriod"/>
              <a:defRPr/>
            </a:pPr>
            <a:r>
              <a:rPr lang="en-US" sz="800" i="1" u="sng" dirty="0"/>
              <a:t>What helped you accept your status?</a:t>
            </a:r>
          </a:p>
          <a:p>
            <a:pPr marL="698830" lvl="1" indent="-232943" eaLnBrk="1" hangingPunct="1">
              <a:spcBef>
                <a:spcPct val="0"/>
              </a:spcBef>
              <a:buFont typeface="Calibri" pitchFamily="34" charset="0"/>
              <a:buAutoNum type="arabicPeriod"/>
              <a:defRPr/>
            </a:pPr>
            <a:r>
              <a:rPr lang="en-US" sz="800" i="1" u="sng" dirty="0"/>
              <a:t>How are things different today from when you were first diagnosed?</a:t>
            </a:r>
          </a:p>
          <a:p>
            <a:pPr marL="698830" lvl="1" indent="-232943" eaLnBrk="1" hangingPunct="1">
              <a:spcBef>
                <a:spcPct val="0"/>
              </a:spcBef>
              <a:buFont typeface="Calibri" pitchFamily="34" charset="0"/>
              <a:buAutoNum type="arabicPeriod"/>
              <a:defRPr/>
            </a:pPr>
            <a:r>
              <a:rPr lang="en-US" sz="800" i="1" u="sng" dirty="0"/>
              <a:t>Where are you in your healing process?</a:t>
            </a:r>
          </a:p>
          <a:p>
            <a:pPr marL="232943" indent="-232943" eaLnBrk="1" hangingPunct="1">
              <a:spcBef>
                <a:spcPct val="0"/>
              </a:spcBef>
              <a:buFont typeface="Arial" pitchFamily="34" charset="0"/>
              <a:buChar char="•"/>
              <a:defRPr/>
            </a:pPr>
            <a:r>
              <a:rPr lang="en-US" sz="800" dirty="0"/>
              <a:t>Dyads should be brief in telling their stories, no need to say everything but the highlights. </a:t>
            </a:r>
          </a:p>
          <a:p>
            <a:pPr marL="232943" indent="-232943" eaLnBrk="1" hangingPunct="1">
              <a:spcBef>
                <a:spcPct val="0"/>
              </a:spcBef>
              <a:buFont typeface="Arial" pitchFamily="34" charset="0"/>
              <a:buChar char="•"/>
              <a:defRPr/>
            </a:pPr>
            <a:r>
              <a:rPr lang="en-US" sz="800" dirty="0"/>
              <a:t>Allow 10 minutes; go around and make sure that everyone understands the instructions.</a:t>
            </a:r>
          </a:p>
          <a:p>
            <a:pPr eaLnBrk="1" hangingPunct="1">
              <a:spcBef>
                <a:spcPct val="0"/>
              </a:spcBef>
              <a:defRPr/>
            </a:pPr>
            <a:endParaRPr lang="en-US" sz="800" b="1" dirty="0"/>
          </a:p>
          <a:p>
            <a:pPr eaLnBrk="1" hangingPunct="1">
              <a:spcBef>
                <a:spcPct val="0"/>
              </a:spcBef>
              <a:defRPr/>
            </a:pPr>
            <a:r>
              <a:rPr lang="en-US" sz="800" b="1" dirty="0"/>
              <a:t>Debrief</a:t>
            </a:r>
            <a:endParaRPr lang="en-US" sz="800" dirty="0"/>
          </a:p>
          <a:p>
            <a:pPr marL="174708" indent="-174708" eaLnBrk="1" hangingPunct="1">
              <a:spcBef>
                <a:spcPct val="0"/>
              </a:spcBef>
              <a:buFont typeface="Arial" pitchFamily="34" charset="0"/>
              <a:buChar char="•"/>
              <a:defRPr/>
            </a:pPr>
            <a:r>
              <a:rPr lang="en-US" sz="800" dirty="0"/>
              <a:t>Ask for volunteers to report out what their partners shared; allow a few to report out and move on.</a:t>
            </a:r>
          </a:p>
          <a:p>
            <a:pPr eaLnBrk="1" hangingPunct="1">
              <a:spcBef>
                <a:spcPct val="0"/>
              </a:spcBef>
              <a:defRPr/>
            </a:pPr>
            <a:endParaRPr lang="en-US" sz="800" b="1" dirty="0"/>
          </a:p>
          <a:p>
            <a:pPr eaLnBrk="1" hangingPunct="1">
              <a:spcBef>
                <a:spcPct val="0"/>
              </a:spcBef>
              <a:defRPr/>
            </a:pPr>
            <a:r>
              <a:rPr lang="en-US" sz="800" b="1" dirty="0"/>
              <a:t>Summarize</a:t>
            </a:r>
          </a:p>
          <a:p>
            <a:pPr marL="174708" indent="-174708" eaLnBrk="1" hangingPunct="1">
              <a:spcBef>
                <a:spcPct val="0"/>
              </a:spcBef>
              <a:buFont typeface="Arial" pitchFamily="34" charset="0"/>
              <a:buChar char="•"/>
              <a:defRPr/>
            </a:pPr>
            <a:r>
              <a:rPr lang="en-US" sz="800" i="1" dirty="0"/>
              <a:t>Peers are people who have risen above the grief, fear and hopelessness of learning their HIV status, people who have come to believe that good health and longevity can be achieved despite HIV.</a:t>
            </a:r>
          </a:p>
          <a:p>
            <a:pPr marL="174708" indent="-174708" eaLnBrk="1" hangingPunct="1">
              <a:spcBef>
                <a:spcPct val="0"/>
              </a:spcBef>
              <a:buFont typeface="Arial" pitchFamily="34" charset="0"/>
              <a:buChar char="•"/>
              <a:defRPr/>
            </a:pPr>
            <a:endParaRPr lang="en-US" sz="800" b="1" dirty="0"/>
          </a:p>
          <a:p>
            <a:pPr eaLnBrk="1" hangingPunct="1">
              <a:spcBef>
                <a:spcPct val="0"/>
              </a:spcBef>
              <a:defRPr/>
            </a:pPr>
            <a:endParaRPr lang="en-US" sz="800" b="1" dirty="0"/>
          </a:p>
          <a:p>
            <a:pPr eaLnBrk="1" hangingPunct="1">
              <a:spcBef>
                <a:spcPct val="0"/>
              </a:spcBef>
              <a:defRPr/>
            </a:pPr>
            <a:endParaRPr lang="en-US" sz="800" b="1" dirty="0"/>
          </a:p>
          <a:p>
            <a:pPr eaLnBrk="1" hangingPunct="1">
              <a:spcBef>
                <a:spcPct val="0"/>
              </a:spcBef>
              <a:buFontTx/>
              <a:buChar char="•"/>
              <a:defRPr/>
            </a:pPr>
            <a:endParaRPr lang="en-US" sz="800" dirty="0"/>
          </a:p>
          <a:p>
            <a:pPr eaLnBrk="1" hangingPunct="1">
              <a:spcBef>
                <a:spcPct val="0"/>
              </a:spcBef>
              <a:defRPr/>
            </a:pPr>
            <a:endParaRPr lang="en-US" sz="800" dirty="0"/>
          </a:p>
        </p:txBody>
      </p:sp>
      <p:sp>
        <p:nvSpPr>
          <p:cNvPr id="29701" name="Slide Number Placeholder 3"/>
          <p:cNvSpPr txBox="1">
            <a:spLocks noGrp="1"/>
          </p:cNvSpPr>
          <p:nvPr/>
        </p:nvSpPr>
        <p:spPr bwMode="auto">
          <a:xfrm>
            <a:off x="3970338" y="8828088"/>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9" tIns="46145" rIns="92289" bIns="46145" anchor="b"/>
          <a:lstStyle>
            <a:lvl1pPr defTabSz="906463" eaLnBrk="0" hangingPunct="0">
              <a:defRPr>
                <a:solidFill>
                  <a:schemeClr val="tx1"/>
                </a:solidFill>
                <a:latin typeface="Arial" charset="0"/>
              </a:defRPr>
            </a:lvl1pPr>
            <a:lvl2pPr marL="742950" indent="-285750" defTabSz="906463" eaLnBrk="0" hangingPunct="0">
              <a:defRPr>
                <a:solidFill>
                  <a:schemeClr val="tx1"/>
                </a:solidFill>
                <a:latin typeface="Arial" charset="0"/>
              </a:defRPr>
            </a:lvl2pPr>
            <a:lvl3pPr marL="1143000" indent="-228600" defTabSz="906463" eaLnBrk="0" hangingPunct="0">
              <a:defRPr>
                <a:solidFill>
                  <a:schemeClr val="tx1"/>
                </a:solidFill>
                <a:latin typeface="Arial" charset="0"/>
              </a:defRPr>
            </a:lvl3pPr>
            <a:lvl4pPr marL="1600200" indent="-228600" defTabSz="906463" eaLnBrk="0" hangingPunct="0">
              <a:defRPr>
                <a:solidFill>
                  <a:schemeClr val="tx1"/>
                </a:solidFill>
                <a:latin typeface="Arial" charset="0"/>
              </a:defRPr>
            </a:lvl4pPr>
            <a:lvl5pPr marL="2057400" indent="-228600" defTabSz="906463" eaLnBrk="0" hangingPunct="0">
              <a:defRPr>
                <a:solidFill>
                  <a:schemeClr val="tx1"/>
                </a:solidFill>
                <a:latin typeface="Arial" charset="0"/>
              </a:defRPr>
            </a:lvl5pPr>
            <a:lvl6pPr marL="2514600" indent="-228600" defTabSz="906463" eaLnBrk="0" fontAlgn="base" hangingPunct="0">
              <a:spcBef>
                <a:spcPct val="0"/>
              </a:spcBef>
              <a:spcAft>
                <a:spcPct val="0"/>
              </a:spcAft>
              <a:defRPr>
                <a:solidFill>
                  <a:schemeClr val="tx1"/>
                </a:solidFill>
                <a:latin typeface="Arial" charset="0"/>
              </a:defRPr>
            </a:lvl6pPr>
            <a:lvl7pPr marL="2971800" indent="-228600" defTabSz="906463" eaLnBrk="0" fontAlgn="base" hangingPunct="0">
              <a:spcBef>
                <a:spcPct val="0"/>
              </a:spcBef>
              <a:spcAft>
                <a:spcPct val="0"/>
              </a:spcAft>
              <a:defRPr>
                <a:solidFill>
                  <a:schemeClr val="tx1"/>
                </a:solidFill>
                <a:latin typeface="Arial" charset="0"/>
              </a:defRPr>
            </a:lvl7pPr>
            <a:lvl8pPr marL="3429000" indent="-228600" defTabSz="906463" eaLnBrk="0" fontAlgn="base" hangingPunct="0">
              <a:spcBef>
                <a:spcPct val="0"/>
              </a:spcBef>
              <a:spcAft>
                <a:spcPct val="0"/>
              </a:spcAft>
              <a:defRPr>
                <a:solidFill>
                  <a:schemeClr val="tx1"/>
                </a:solidFill>
                <a:latin typeface="Arial" charset="0"/>
              </a:defRPr>
            </a:lvl8pPr>
            <a:lvl9pPr marL="3886200" indent="-228600" defTabSz="906463" eaLnBrk="0" fontAlgn="base" hangingPunct="0">
              <a:spcBef>
                <a:spcPct val="0"/>
              </a:spcBef>
              <a:spcAft>
                <a:spcPct val="0"/>
              </a:spcAft>
              <a:defRPr>
                <a:solidFill>
                  <a:schemeClr val="tx1"/>
                </a:solidFill>
                <a:latin typeface="Arial" charset="0"/>
              </a:defRPr>
            </a:lvl9pPr>
          </a:lstStyle>
          <a:p>
            <a:pPr algn="r" eaLnBrk="1" hangingPunct="1"/>
            <a:fld id="{670A875F-B46F-4DC2-94F9-0BCAF5B98BB0}" type="slidenum">
              <a:rPr lang="en-US" sz="1200">
                <a:solidFill>
                  <a:srgbClr val="000000"/>
                </a:solidFill>
              </a:rPr>
              <a:pPr algn="r" eaLnBrk="1" hangingPunct="1"/>
              <a:t>12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01040" y="4416426"/>
            <a:ext cx="560832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dirty="0" smtClean="0">
              <a:ea typeface="ヒラギノ角ゴ Pro W3" pitchFamily="1" charset="-128"/>
            </a:endParaRPr>
          </a:p>
        </p:txBody>
      </p:sp>
      <p:sp>
        <p:nvSpPr>
          <p:cNvPr id="39940" name="Slide Number Placeholder 3"/>
          <p:cNvSpPr txBox="1">
            <a:spLocks noGrp="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fld id="{D4A5FDE2-CCEB-4863-98B9-FC76A3EBD5F2}" type="slidenum">
              <a:rPr lang="en-US" sz="1200"/>
              <a:pPr algn="r"/>
              <a:t>13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498725" y="309563"/>
            <a:ext cx="2168525" cy="1627187"/>
          </a:xfrm>
          <a:ln/>
        </p:spPr>
      </p:sp>
      <p:sp>
        <p:nvSpPr>
          <p:cNvPr id="3" name="Notes Placeholder 2"/>
          <p:cNvSpPr>
            <a:spLocks noGrp="1"/>
          </p:cNvSpPr>
          <p:nvPr>
            <p:ph type="body" idx="1"/>
          </p:nvPr>
        </p:nvSpPr>
        <p:spPr>
          <a:xfrm>
            <a:off x="701675" y="2092325"/>
            <a:ext cx="5607050" cy="6816725"/>
          </a:xfrm>
        </p:spPr>
        <p:txBody>
          <a:bodyPr/>
          <a:lstStyle/>
          <a:p>
            <a:pPr>
              <a:defRPr/>
            </a:pPr>
            <a:r>
              <a:rPr lang="en-US" sz="1000" b="1" dirty="0"/>
              <a:t>Time: </a:t>
            </a:r>
            <a:r>
              <a:rPr lang="en-US" sz="1000" dirty="0"/>
              <a:t>20 minutes</a:t>
            </a:r>
          </a:p>
          <a:p>
            <a:pPr>
              <a:defRPr/>
            </a:pPr>
            <a:r>
              <a:rPr lang="en-US" sz="1000" b="1" dirty="0"/>
              <a:t>Objective: </a:t>
            </a:r>
            <a:r>
              <a:rPr lang="en-US" sz="1000" dirty="0"/>
              <a:t>Participants learn 4 broad categories of Peer support and the role of emotional support in facilitating the other 3 categories.</a:t>
            </a:r>
            <a:endParaRPr lang="en-US" sz="1000" b="1" dirty="0"/>
          </a:p>
          <a:p>
            <a:pPr>
              <a:defRPr/>
            </a:pPr>
            <a:r>
              <a:rPr lang="en-US" sz="1000" b="1" dirty="0"/>
              <a:t>Training method:</a:t>
            </a:r>
            <a:r>
              <a:rPr lang="en-US" sz="1000" dirty="0"/>
              <a:t> lecture, discussion</a:t>
            </a:r>
          </a:p>
          <a:p>
            <a:pPr>
              <a:defRPr/>
            </a:pPr>
            <a:r>
              <a:rPr lang="en-US" sz="1000" b="1" dirty="0"/>
              <a:t>Training materials:</a:t>
            </a:r>
            <a:r>
              <a:rPr lang="en-US" sz="1000" dirty="0"/>
              <a:t> </a:t>
            </a:r>
            <a:r>
              <a:rPr lang="en-US" sz="1000" i="1" dirty="0"/>
              <a:t>Peer Roles </a:t>
            </a:r>
            <a:r>
              <a:rPr lang="en-US" sz="1000" dirty="0"/>
              <a:t>handout</a:t>
            </a:r>
          </a:p>
          <a:p>
            <a:pPr>
              <a:defRPr/>
            </a:pPr>
            <a:r>
              <a:rPr lang="en-US" sz="1000" b="1" dirty="0"/>
              <a:t>Process:</a:t>
            </a:r>
            <a:r>
              <a:rPr lang="en-US" sz="1000" dirty="0"/>
              <a:t> </a:t>
            </a:r>
          </a:p>
          <a:p>
            <a:pPr marL="174708" indent="-174708">
              <a:buFont typeface="Arial" pitchFamily="34" charset="0"/>
              <a:buChar char="•"/>
              <a:defRPr/>
            </a:pPr>
            <a:r>
              <a:rPr lang="en-US" sz="1000" dirty="0"/>
              <a:t>Review slide with participants.  Tell them that these are broad categories of what Peers do – within each category there are a number of activities.</a:t>
            </a:r>
          </a:p>
          <a:p>
            <a:pPr marL="174708" indent="-174708">
              <a:buFont typeface="Arial" pitchFamily="34" charset="0"/>
              <a:buChar char="•"/>
              <a:defRPr/>
            </a:pPr>
            <a:r>
              <a:rPr lang="en-US" sz="1000" dirty="0"/>
              <a:t>Explain emotional support as the essence of Peer support: </a:t>
            </a:r>
            <a:r>
              <a:rPr lang="en-US" sz="1000" i="1" dirty="0"/>
              <a:t>Providing emotional support creates a connection/bonding between Peer and client, one that helps develop a relationship of trust.  This trust makes it easier to provide the other service categories.</a:t>
            </a:r>
            <a:endParaRPr lang="en-US" sz="1000" b="1" dirty="0"/>
          </a:p>
          <a:p>
            <a:pPr>
              <a:buFont typeface="Arial" pitchFamily="34" charset="0"/>
              <a:buNone/>
              <a:defRPr/>
            </a:pPr>
            <a:r>
              <a:rPr lang="en-US" sz="1000" b="1" dirty="0"/>
              <a:t>Define Informative, Instrumental, and Affiliational</a:t>
            </a:r>
            <a:r>
              <a:rPr lang="en-US" sz="1000" dirty="0"/>
              <a:t> </a:t>
            </a:r>
          </a:p>
          <a:p>
            <a:pPr marL="174708" indent="-174708">
              <a:buFont typeface="Arial" pitchFamily="34" charset="0"/>
              <a:buChar char="•"/>
              <a:defRPr/>
            </a:pPr>
            <a:r>
              <a:rPr lang="en-US" sz="1000" i="1" dirty="0"/>
              <a:t>Informative means providing information, mentoring, enlightening, role modeling. </a:t>
            </a:r>
          </a:p>
          <a:p>
            <a:pPr marL="174708" indent="-174708">
              <a:buFont typeface="Arial" pitchFamily="34" charset="0"/>
              <a:buChar char="•"/>
              <a:defRPr/>
            </a:pPr>
            <a:r>
              <a:rPr lang="en-US" sz="1000" i="1" dirty="0"/>
              <a:t>Instrumental means serving as a means or influence, help, assist.  </a:t>
            </a:r>
          </a:p>
          <a:p>
            <a:pPr marL="174708" indent="-174708">
              <a:buFont typeface="Arial" pitchFamily="34" charset="0"/>
              <a:buChar char="•"/>
              <a:defRPr/>
            </a:pPr>
            <a:r>
              <a:rPr lang="en-US" sz="1000" i="1" dirty="0"/>
              <a:t>Affiliational means the state of being associated with others, communal, belonging to the people of a community.  </a:t>
            </a:r>
            <a:endParaRPr lang="en-US" sz="1000" dirty="0"/>
          </a:p>
          <a:p>
            <a:pPr>
              <a:buFont typeface="Arial" pitchFamily="34" charset="0"/>
              <a:buNone/>
              <a:defRPr/>
            </a:pPr>
            <a:r>
              <a:rPr lang="en-US" sz="1000" b="1" dirty="0"/>
              <a:t>Draw participants’ attention to the handout </a:t>
            </a:r>
            <a:r>
              <a:rPr lang="en-US" sz="1000" b="1" i="1" dirty="0"/>
              <a:t>Role of Peers</a:t>
            </a:r>
            <a:r>
              <a:rPr lang="en-US" sz="1000" b="1" dirty="0"/>
              <a:t> and review together: </a:t>
            </a:r>
          </a:p>
          <a:p>
            <a:pPr marL="174708" indent="-174708">
              <a:buFont typeface="Arial" pitchFamily="34" charset="0"/>
              <a:buChar char="•"/>
              <a:defRPr/>
            </a:pPr>
            <a:r>
              <a:rPr lang="en-US" sz="1000" dirty="0"/>
              <a:t>Emphasize role modeling: </a:t>
            </a:r>
            <a:r>
              <a:rPr lang="en-US" sz="1000" i="1" dirty="0"/>
              <a:t>People see you as their leader, as an example that they can follow; not leading by example would make the peer leader seem hypocritical and perceived as having a double standard.</a:t>
            </a:r>
            <a:r>
              <a:rPr lang="en-US" sz="1000" dirty="0"/>
              <a:t>  </a:t>
            </a:r>
          </a:p>
          <a:p>
            <a:pPr marL="174708" indent="-174708">
              <a:buFont typeface="Arial" pitchFamily="34" charset="0"/>
              <a:buChar char="•"/>
              <a:defRPr/>
            </a:pPr>
            <a:r>
              <a:rPr lang="en-US" sz="1000" dirty="0"/>
              <a:t>Ask participants and facilitate discussion: </a:t>
            </a:r>
            <a:r>
              <a:rPr lang="en-US" sz="1000" i="1" dirty="0"/>
              <a:t>How would you feel going to a dentist who has rotten teeth? How would you feel about a peer leader who advocates disclosure but never discloses? </a:t>
            </a:r>
          </a:p>
          <a:p>
            <a:pPr>
              <a:buFont typeface="Arial" pitchFamily="34" charset="0"/>
              <a:buNone/>
              <a:defRPr/>
            </a:pPr>
            <a:endParaRPr lang="en-US" sz="1000" b="1" dirty="0"/>
          </a:p>
          <a:p>
            <a:pPr>
              <a:buFont typeface="Arial" pitchFamily="34" charset="0"/>
              <a:buNone/>
              <a:defRPr/>
            </a:pPr>
            <a:r>
              <a:rPr lang="en-US" sz="1000" b="1" dirty="0"/>
              <a:t>Show Peer-client video and debrief</a:t>
            </a:r>
          </a:p>
          <a:p>
            <a:pPr>
              <a:buFont typeface="Arial" pitchFamily="34" charset="0"/>
              <a:buNone/>
              <a:defRPr/>
            </a:pPr>
            <a:endParaRPr lang="en-US" sz="1000" b="1" dirty="0"/>
          </a:p>
          <a:p>
            <a:pPr>
              <a:buFont typeface="Arial" pitchFamily="34" charset="0"/>
              <a:buNone/>
              <a:defRPr/>
            </a:pPr>
            <a:r>
              <a:rPr lang="en-US" sz="1000" b="1" dirty="0"/>
              <a:t>Key points:</a:t>
            </a:r>
          </a:p>
          <a:p>
            <a:pPr marL="174708" indent="-174708">
              <a:buFont typeface="Arial" pitchFamily="34" charset="0"/>
              <a:buChar char="•"/>
              <a:defRPr/>
            </a:pPr>
            <a:r>
              <a:rPr lang="en-US" sz="1000" i="1" dirty="0"/>
              <a:t>Peers are hired because they have overcome many obstacles, have learned to manage the challenges of HIV and can be a good example to others.  This doesn’t mean that Peers have to be perfect or have no challenges of their own.</a:t>
            </a:r>
          </a:p>
          <a:p>
            <a:pPr marL="174708" indent="-174708">
              <a:buFont typeface="Arial" pitchFamily="34" charset="0"/>
              <a:buChar char="•"/>
              <a:defRPr/>
            </a:pPr>
            <a:r>
              <a:rPr lang="en-US" sz="1000" i="1" dirty="0"/>
              <a:t>Peers are part of a broader goal to end the epidemic by helping people with HIV engage in care, stay engaged, and adhere to treatment.</a:t>
            </a:r>
          </a:p>
          <a:p>
            <a:pPr>
              <a:defRPr/>
            </a:pPr>
            <a:endParaRPr lang="en-US" sz="1000" b="1" dirty="0"/>
          </a:p>
          <a:p>
            <a:pPr>
              <a:buFont typeface="Arial" pitchFamily="34" charset="0"/>
              <a:buNone/>
              <a:defRPr/>
            </a:pPr>
            <a:r>
              <a:rPr lang="en-US" sz="1000" b="1" dirty="0"/>
              <a:t>Segue</a:t>
            </a:r>
          </a:p>
          <a:p>
            <a:pPr marL="174708" indent="-174708">
              <a:buFont typeface="Arial" pitchFamily="34" charset="0"/>
              <a:buChar char="•"/>
              <a:defRPr/>
            </a:pPr>
            <a:r>
              <a:rPr lang="en-US" sz="1000" dirty="0"/>
              <a:t>Tell participants that Peers can have many different roles, however, the role of Peers is unique from that of other service providers.</a:t>
            </a:r>
          </a:p>
          <a:p>
            <a:pPr>
              <a:defRPr/>
            </a:pPr>
            <a:endParaRPr lang="en-US" sz="1000" dirty="0"/>
          </a:p>
          <a:p>
            <a:pPr>
              <a:defRPr/>
            </a:pPr>
            <a:endParaRPr lang="en-US" sz="1000" dirty="0"/>
          </a:p>
          <a:p>
            <a:pPr>
              <a:defRPr/>
            </a:pPr>
            <a:endParaRPr lang="en-US" sz="1000" dirty="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53615F-C3FA-4C84-B3C0-9F017A9BB3DD}" type="slidenum">
              <a:rPr lang="en-US" smtClean="0"/>
              <a:pPr eaLnBrk="1" hangingPunct="1"/>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pPr>
              <a:defRPr/>
            </a:pPr>
            <a:fld id="{8462D46F-1953-4F39-9A57-B16DB3577E39}"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pitchFamily="1" charset="-128"/>
              </a:rPr>
              <a:t>Most of the handouts recommended in the module are actually attached to the module – like this beautiful chart on how Medications Work in the HIV Life Cycle.</a:t>
            </a:r>
          </a:p>
          <a:p>
            <a:endParaRPr lang="en-US" smtClean="0">
              <a:ea typeface="ヒラギノ角ゴ Pro W3" pitchFamily="1" charset="-128"/>
            </a:endParaRPr>
          </a:p>
          <a:p>
            <a:r>
              <a:rPr lang="en-US" smtClean="0">
                <a:ea typeface="ヒラギノ角ゴ Pro W3" pitchFamily="1" charset="-128"/>
              </a:rPr>
              <a:t>A few handouts or videos are not attached, but can be downloaded from the internet. The website addresses are listed in the Materials Needed section of the module.</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3E1FE4F-F785-4430-BB04-057B28BE60C1}" type="slidenum">
              <a:rPr lang="en-US" sz="1200">
                <a:solidFill>
                  <a:prstClr val="black"/>
                </a:solidFill>
              </a:rPr>
              <a:pPr/>
              <a:t>34</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pitchFamily="1" charset="-128"/>
              </a:rPr>
              <a:t>This is the web page for the training toolkit.  </a:t>
            </a:r>
          </a:p>
          <a:p>
            <a:r>
              <a:rPr lang="en-US" dirty="0" smtClean="0">
                <a:ea typeface="ヒラギノ角ゴ Pro W3" pitchFamily="1" charset="-128"/>
              </a:rPr>
              <a:t>Three sections – guide, modules, and comprehensive training curricula.</a:t>
            </a:r>
          </a:p>
          <a:p>
            <a:endParaRPr lang="en-US" dirty="0" smtClean="0">
              <a:ea typeface="ヒラギノ角ゴ Pro W3" pitchFamily="1" charset="-128"/>
            </a:endParaRPr>
          </a:p>
          <a:p>
            <a:r>
              <a:rPr lang="en-US" dirty="0" smtClean="0">
                <a:ea typeface="ヒラギノ角ゴ Pro W3" pitchFamily="1" charset="-128"/>
              </a:rPr>
              <a:t>Let’s click on the Toolkit guide</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9B336C2D-A6B0-41A7-9ABB-8C501BA249A9}" type="slidenum">
              <a:rPr lang="en-US" sz="1200">
                <a:solidFill>
                  <a:prstClr val="black"/>
                </a:solidFill>
              </a:rPr>
              <a:pPr/>
              <a:t>36</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pitchFamily="1" charset="-128"/>
              </a:rPr>
              <a:t>And here’s what you will find – two major sections.</a:t>
            </a:r>
          </a:p>
          <a:p>
            <a:endParaRPr lang="en-US" smtClean="0">
              <a:ea typeface="ヒラギノ角ゴ Pro W3" pitchFamily="1" charset="-128"/>
            </a:endParaRPr>
          </a:p>
          <a:p>
            <a:r>
              <a:rPr lang="en-US" smtClean="0">
                <a:ea typeface="ヒラギノ角ゴ Pro W3" pitchFamily="1" charset="-128"/>
              </a:rPr>
              <a:t>One section we call Core Competencies and the other is Other.</a:t>
            </a:r>
          </a:p>
          <a:p>
            <a:endParaRPr lang="en-US" smtClean="0">
              <a:ea typeface="ヒラギノ角ゴ Pro W3" pitchFamily="1"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3AD29EF1-E725-430F-A4A5-D6918F06C8F5}" type="slidenum">
              <a:rPr lang="en-US" sz="1200">
                <a:solidFill>
                  <a:prstClr val="black"/>
                </a:solidFill>
              </a:rPr>
              <a:pPr/>
              <a:t>37</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498725" y="309563"/>
            <a:ext cx="2168525" cy="1627187"/>
          </a:xfrm>
          <a:ln/>
        </p:spPr>
      </p:sp>
      <p:sp>
        <p:nvSpPr>
          <p:cNvPr id="3" name="Notes Placeholder 2"/>
          <p:cNvSpPr>
            <a:spLocks noGrp="1"/>
          </p:cNvSpPr>
          <p:nvPr>
            <p:ph type="body" idx="1"/>
          </p:nvPr>
        </p:nvSpPr>
        <p:spPr>
          <a:xfrm>
            <a:off x="701675" y="2092325"/>
            <a:ext cx="5607050" cy="6816725"/>
          </a:xfrm>
        </p:spPr>
        <p:txBody>
          <a:bodyPr/>
          <a:lstStyle/>
          <a:p>
            <a:pPr>
              <a:defRPr/>
            </a:pPr>
            <a:r>
              <a:rPr lang="en-US" sz="1000" b="1" dirty="0"/>
              <a:t>Time: </a:t>
            </a:r>
            <a:r>
              <a:rPr lang="en-US" sz="1000" dirty="0"/>
              <a:t>20 minutes</a:t>
            </a:r>
          </a:p>
          <a:p>
            <a:pPr>
              <a:defRPr/>
            </a:pPr>
            <a:r>
              <a:rPr lang="en-US" sz="1000" b="1" dirty="0"/>
              <a:t>Objective: </a:t>
            </a:r>
            <a:r>
              <a:rPr lang="en-US" sz="1000" dirty="0"/>
              <a:t>Participants learn 4 broad categories of Peer support and the role of emotional support in facilitating the other 3 categories.</a:t>
            </a:r>
            <a:endParaRPr lang="en-US" sz="1000" b="1" dirty="0"/>
          </a:p>
          <a:p>
            <a:pPr>
              <a:defRPr/>
            </a:pPr>
            <a:r>
              <a:rPr lang="en-US" sz="1000" b="1" dirty="0"/>
              <a:t>Training method:</a:t>
            </a:r>
            <a:r>
              <a:rPr lang="en-US" sz="1000" dirty="0"/>
              <a:t> lecture, discussion</a:t>
            </a:r>
          </a:p>
          <a:p>
            <a:pPr>
              <a:defRPr/>
            </a:pPr>
            <a:r>
              <a:rPr lang="en-US" sz="1000" b="1" dirty="0"/>
              <a:t>Training materials:</a:t>
            </a:r>
            <a:r>
              <a:rPr lang="en-US" sz="1000" dirty="0"/>
              <a:t> </a:t>
            </a:r>
            <a:r>
              <a:rPr lang="en-US" sz="1000" i="1" dirty="0"/>
              <a:t>Peer Roles </a:t>
            </a:r>
            <a:r>
              <a:rPr lang="en-US" sz="1000" dirty="0"/>
              <a:t>handout</a:t>
            </a:r>
          </a:p>
          <a:p>
            <a:pPr>
              <a:defRPr/>
            </a:pPr>
            <a:r>
              <a:rPr lang="en-US" sz="1000" b="1" dirty="0"/>
              <a:t>Process:</a:t>
            </a:r>
            <a:r>
              <a:rPr lang="en-US" sz="1000" dirty="0"/>
              <a:t> </a:t>
            </a:r>
          </a:p>
          <a:p>
            <a:pPr marL="174708" indent="-174708">
              <a:buFont typeface="Arial" pitchFamily="34" charset="0"/>
              <a:buChar char="•"/>
              <a:defRPr/>
            </a:pPr>
            <a:r>
              <a:rPr lang="en-US" sz="1000" dirty="0"/>
              <a:t>Review slide with participants.  Tell them that these are broad categories of what Peers do – within each category there are a number of activities.</a:t>
            </a:r>
          </a:p>
          <a:p>
            <a:pPr marL="174708" indent="-174708">
              <a:buFont typeface="Arial" pitchFamily="34" charset="0"/>
              <a:buChar char="•"/>
              <a:defRPr/>
            </a:pPr>
            <a:r>
              <a:rPr lang="en-US" sz="1000" dirty="0"/>
              <a:t>Explain emotional support as the essence of Peer support: </a:t>
            </a:r>
            <a:r>
              <a:rPr lang="en-US" sz="1000" i="1" dirty="0"/>
              <a:t>Providing emotional support creates a connection/bonding between Peer and client, one that helps develop a relationship of trust.  This trust makes it easier to provide the other service categories.</a:t>
            </a:r>
            <a:endParaRPr lang="en-US" sz="1000" b="1" dirty="0"/>
          </a:p>
          <a:p>
            <a:pPr>
              <a:buFont typeface="Arial" pitchFamily="34" charset="0"/>
              <a:buNone/>
              <a:defRPr/>
            </a:pPr>
            <a:r>
              <a:rPr lang="en-US" sz="1000" b="1" dirty="0"/>
              <a:t>Define Informative, Instrumental, and Affiliational</a:t>
            </a:r>
            <a:r>
              <a:rPr lang="en-US" sz="1000" dirty="0"/>
              <a:t> </a:t>
            </a:r>
          </a:p>
          <a:p>
            <a:pPr marL="174708" indent="-174708">
              <a:buFont typeface="Arial" pitchFamily="34" charset="0"/>
              <a:buChar char="•"/>
              <a:defRPr/>
            </a:pPr>
            <a:r>
              <a:rPr lang="en-US" sz="1000" i="1" dirty="0"/>
              <a:t>Informative means providing information, mentoring, enlightening, role modeling. </a:t>
            </a:r>
          </a:p>
          <a:p>
            <a:pPr marL="174708" indent="-174708">
              <a:buFont typeface="Arial" pitchFamily="34" charset="0"/>
              <a:buChar char="•"/>
              <a:defRPr/>
            </a:pPr>
            <a:r>
              <a:rPr lang="en-US" sz="1000" i="1" dirty="0"/>
              <a:t>Instrumental means serving as a means or influence, help, assist.  </a:t>
            </a:r>
          </a:p>
          <a:p>
            <a:pPr marL="174708" indent="-174708">
              <a:buFont typeface="Arial" pitchFamily="34" charset="0"/>
              <a:buChar char="•"/>
              <a:defRPr/>
            </a:pPr>
            <a:r>
              <a:rPr lang="en-US" sz="1000" i="1" dirty="0"/>
              <a:t>Affiliational means the state of being associated with others, communal, belonging to the people of a community.  </a:t>
            </a:r>
            <a:endParaRPr lang="en-US" sz="1000" dirty="0"/>
          </a:p>
          <a:p>
            <a:pPr>
              <a:buFont typeface="Arial" pitchFamily="34" charset="0"/>
              <a:buNone/>
              <a:defRPr/>
            </a:pPr>
            <a:r>
              <a:rPr lang="en-US" sz="1000" b="1" dirty="0"/>
              <a:t>Draw participants’ attention to the handout </a:t>
            </a:r>
            <a:r>
              <a:rPr lang="en-US" sz="1000" b="1" i="1" dirty="0"/>
              <a:t>Role of Peers</a:t>
            </a:r>
            <a:r>
              <a:rPr lang="en-US" sz="1000" b="1" dirty="0"/>
              <a:t> and review together: </a:t>
            </a:r>
          </a:p>
          <a:p>
            <a:pPr marL="174708" indent="-174708">
              <a:buFont typeface="Arial" pitchFamily="34" charset="0"/>
              <a:buChar char="•"/>
              <a:defRPr/>
            </a:pPr>
            <a:r>
              <a:rPr lang="en-US" sz="1000" dirty="0"/>
              <a:t>Emphasize role modeling: </a:t>
            </a:r>
            <a:r>
              <a:rPr lang="en-US" sz="1000" i="1" dirty="0"/>
              <a:t>People see you as their leader, as an example that they can follow; not leading by example would make the peer leader seem hypocritical and perceived as having a double standard.</a:t>
            </a:r>
            <a:r>
              <a:rPr lang="en-US" sz="1000" dirty="0"/>
              <a:t>  </a:t>
            </a:r>
          </a:p>
          <a:p>
            <a:pPr marL="174708" indent="-174708">
              <a:buFont typeface="Arial" pitchFamily="34" charset="0"/>
              <a:buChar char="•"/>
              <a:defRPr/>
            </a:pPr>
            <a:r>
              <a:rPr lang="en-US" sz="1000" dirty="0"/>
              <a:t>Ask participants and facilitate discussion: </a:t>
            </a:r>
            <a:r>
              <a:rPr lang="en-US" sz="1000" i="1" dirty="0"/>
              <a:t>How would you feel going to a dentist who has rotten teeth? How would you feel about a peer leader who advocates disclosure but never discloses? </a:t>
            </a:r>
          </a:p>
          <a:p>
            <a:pPr>
              <a:buFont typeface="Arial" pitchFamily="34" charset="0"/>
              <a:buNone/>
              <a:defRPr/>
            </a:pPr>
            <a:endParaRPr lang="en-US" sz="1000" b="1" dirty="0"/>
          </a:p>
          <a:p>
            <a:pPr>
              <a:buFont typeface="Arial" pitchFamily="34" charset="0"/>
              <a:buNone/>
              <a:defRPr/>
            </a:pPr>
            <a:r>
              <a:rPr lang="en-US" sz="1000" b="1" dirty="0"/>
              <a:t>Show Peer-client video and debrief</a:t>
            </a:r>
          </a:p>
          <a:p>
            <a:pPr>
              <a:buFont typeface="Arial" pitchFamily="34" charset="0"/>
              <a:buNone/>
              <a:defRPr/>
            </a:pPr>
            <a:endParaRPr lang="en-US" sz="1000" b="1" dirty="0"/>
          </a:p>
          <a:p>
            <a:pPr>
              <a:buFont typeface="Arial" pitchFamily="34" charset="0"/>
              <a:buNone/>
              <a:defRPr/>
            </a:pPr>
            <a:r>
              <a:rPr lang="en-US" sz="1000" b="1" dirty="0"/>
              <a:t>Key points:</a:t>
            </a:r>
          </a:p>
          <a:p>
            <a:pPr marL="174708" indent="-174708">
              <a:buFont typeface="Arial" pitchFamily="34" charset="0"/>
              <a:buChar char="•"/>
              <a:defRPr/>
            </a:pPr>
            <a:r>
              <a:rPr lang="en-US" sz="1000" i="1" dirty="0"/>
              <a:t>Peers are hired because they have overcome many obstacles, have learned to manage the challenges of HIV and can be a good example to others.  This doesn’t mean that Peers have to be perfect or have no challenges of their own.</a:t>
            </a:r>
          </a:p>
          <a:p>
            <a:pPr marL="174708" indent="-174708">
              <a:buFont typeface="Arial" pitchFamily="34" charset="0"/>
              <a:buChar char="•"/>
              <a:defRPr/>
            </a:pPr>
            <a:r>
              <a:rPr lang="en-US" sz="1000" i="1" dirty="0"/>
              <a:t>Peers are part of a broader goal to end the epidemic by helping people with HIV engage in care, stay engaged, and adhere to treatment.</a:t>
            </a:r>
          </a:p>
          <a:p>
            <a:pPr>
              <a:defRPr/>
            </a:pPr>
            <a:endParaRPr lang="en-US" sz="1000" b="1" dirty="0"/>
          </a:p>
          <a:p>
            <a:pPr>
              <a:buFont typeface="Arial" pitchFamily="34" charset="0"/>
              <a:buNone/>
              <a:defRPr/>
            </a:pPr>
            <a:r>
              <a:rPr lang="en-US" sz="1000" b="1" dirty="0"/>
              <a:t>Segue</a:t>
            </a:r>
          </a:p>
          <a:p>
            <a:pPr marL="174708" indent="-174708">
              <a:buFont typeface="Arial" pitchFamily="34" charset="0"/>
              <a:buChar char="•"/>
              <a:defRPr/>
            </a:pPr>
            <a:r>
              <a:rPr lang="en-US" sz="1000" dirty="0"/>
              <a:t>Tell participants that Peers can have many different roles, however, the role of Peers is unique from that of other service providers.</a:t>
            </a:r>
          </a:p>
          <a:p>
            <a:pPr>
              <a:defRPr/>
            </a:pPr>
            <a:endParaRPr lang="en-US" sz="1000" dirty="0"/>
          </a:p>
          <a:p>
            <a:pPr>
              <a:defRPr/>
            </a:pPr>
            <a:endParaRPr lang="en-US" sz="1000" dirty="0"/>
          </a:p>
          <a:p>
            <a:pPr>
              <a:defRPr/>
            </a:pPr>
            <a:endParaRPr lang="en-US" sz="1000" dirty="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53615F-C3FA-4C84-B3C0-9F017A9BB3DD}" type="slidenum">
              <a:rPr lang="en-US" smtClean="0"/>
              <a:pPr eaLnBrk="1" hangingPunct="1"/>
              <a:t>43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746270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866337"/>
      </p:ext>
    </p:extLst>
  </p:cSld>
  <p:clrMapOvr>
    <a:masterClrMapping/>
  </p:clrMapOvr>
  <p:transition>
    <p:cu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065B3-127F-4FD1-9DE3-D271944648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107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E2FBC-6713-42B9-901B-2429D6E13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300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B6F61E-4081-4D08-951E-A01A17955E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01178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3AAC92-9655-4A85-9B9F-A553A5A40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1250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PEER_ppt_07100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396038"/>
            <a:ext cx="1524000" cy="461962"/>
          </a:xfrm>
          <a:prstGeom prst="rect">
            <a:avLst/>
          </a:prstGeom>
          <a:noFill/>
        </p:spPr>
        <p:txBody>
          <a:bodyPr>
            <a:spAutoFit/>
          </a:bodyPr>
          <a:lstStyle/>
          <a:p>
            <a:pPr fontAlgn="base">
              <a:spcBef>
                <a:spcPct val="0"/>
              </a:spcBef>
              <a:spcAft>
                <a:spcPct val="0"/>
              </a:spcAft>
              <a:defRPr/>
            </a:pPr>
            <a:fld id="{3D58290B-9492-463E-B395-7A541FC5133F}" type="slidenum">
              <a:rPr lang="en-US" sz="2400">
                <a:solidFill>
                  <a:srgbClr val="000000"/>
                </a:solidFill>
                <a:ea typeface="ヒラギノ角ゴ Pro W3" pitchFamily="-128" charset="-128"/>
              </a:rPr>
              <a:pPr fontAlgn="base">
                <a:spcBef>
                  <a:spcPct val="0"/>
                </a:spcBef>
                <a:spcAft>
                  <a:spcPct val="0"/>
                </a:spcAft>
                <a:defRPr/>
              </a:pPr>
              <a:t>‹#›</a:t>
            </a:fld>
            <a:endParaRPr lang="en-US" sz="2400" dirty="0">
              <a:solidFill>
                <a:srgbClr val="000000"/>
              </a:solidFill>
              <a:ea typeface="ヒラギノ角ゴ Pro W3" pitchFamily="-128"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506235"/>
      </p:ext>
    </p:extLst>
  </p:cSld>
  <p:clrMapOvr>
    <a:masterClrMapping/>
  </p:clrMapOvr>
  <p:transition/>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fld id="{46A33F10-8EE2-4A20-922C-06CAA708ED0D}"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151355110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0" y="6400800"/>
            <a:ext cx="1905000" cy="45720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2127B57-4064-44B0-A4EC-C7B0200961B1}"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131672019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381750"/>
            <a:ext cx="2133600" cy="47625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FD6FCE1-66FE-4D3D-9081-4C0A4EA75D55}"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16847580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PEER_ppt_07100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396038"/>
            <a:ext cx="1524000" cy="461962"/>
          </a:xfrm>
          <a:prstGeom prst="rect">
            <a:avLst/>
          </a:prstGeom>
          <a:noFill/>
        </p:spPr>
        <p:txBody>
          <a:bodyPr>
            <a:spAutoFit/>
          </a:bodyPr>
          <a:lstStyle/>
          <a:p>
            <a:pPr fontAlgn="base">
              <a:spcBef>
                <a:spcPct val="0"/>
              </a:spcBef>
              <a:spcAft>
                <a:spcPct val="0"/>
              </a:spcAft>
              <a:defRPr/>
            </a:pPr>
            <a:fld id="{3D58290B-9492-463E-B395-7A541FC5133F}" type="slidenum">
              <a:rPr lang="en-US" sz="2400">
                <a:solidFill>
                  <a:srgbClr val="000000"/>
                </a:solidFill>
                <a:ea typeface="ヒラギノ角ゴ Pro W3" pitchFamily="-128" charset="-128"/>
              </a:rPr>
              <a:pPr fontAlgn="base">
                <a:spcBef>
                  <a:spcPct val="0"/>
                </a:spcBef>
                <a:spcAft>
                  <a:spcPct val="0"/>
                </a:spcAft>
                <a:defRPr/>
              </a:pPr>
              <a:t>‹#›</a:t>
            </a:fld>
            <a:endParaRPr lang="en-US" sz="2400" dirty="0">
              <a:solidFill>
                <a:srgbClr val="000000"/>
              </a:solidFill>
              <a:ea typeface="ヒラギノ角ゴ Pro W3" pitchFamily="-128"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098135"/>
      </p:ext>
    </p:extLst>
  </p:cSld>
  <p:clrMapOvr>
    <a:masterClrMapping/>
  </p:clrMapOvr>
  <p:transition/>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fld id="{46A33F10-8EE2-4A20-922C-06CAA708ED0D}"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37707875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156227"/>
      </p:ext>
    </p:extLst>
  </p:cSld>
  <p:clrMapOvr>
    <a:masterClrMapping/>
  </p:clrMapOvr>
  <p:transition>
    <p:cu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0" y="6400800"/>
            <a:ext cx="1905000" cy="45720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2127B57-4064-44B0-A4EC-C7B0200961B1}"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310877903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381750"/>
            <a:ext cx="2133600" cy="47625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FD6FCE1-66FE-4D3D-9081-4C0A4EA75D55}"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357907843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PEER_ppt_07100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396038"/>
            <a:ext cx="1524000" cy="461962"/>
          </a:xfrm>
          <a:prstGeom prst="rect">
            <a:avLst/>
          </a:prstGeom>
          <a:noFill/>
        </p:spPr>
        <p:txBody>
          <a:bodyPr>
            <a:spAutoFit/>
          </a:bodyPr>
          <a:lstStyle/>
          <a:p>
            <a:pPr fontAlgn="base">
              <a:spcBef>
                <a:spcPct val="0"/>
              </a:spcBef>
              <a:spcAft>
                <a:spcPct val="0"/>
              </a:spcAft>
              <a:defRPr/>
            </a:pPr>
            <a:fld id="{3D58290B-9492-463E-B395-7A541FC5133F}" type="slidenum">
              <a:rPr lang="en-US" sz="2400">
                <a:solidFill>
                  <a:srgbClr val="000000"/>
                </a:solidFill>
                <a:ea typeface="ヒラギノ角ゴ Pro W3" pitchFamily="-128" charset="-128"/>
              </a:rPr>
              <a:pPr fontAlgn="base">
                <a:spcBef>
                  <a:spcPct val="0"/>
                </a:spcBef>
                <a:spcAft>
                  <a:spcPct val="0"/>
                </a:spcAft>
                <a:defRPr/>
              </a:pPr>
              <a:t>‹#›</a:t>
            </a:fld>
            <a:endParaRPr lang="en-US" sz="2400" dirty="0">
              <a:solidFill>
                <a:srgbClr val="000000"/>
              </a:solidFill>
              <a:ea typeface="ヒラギノ角ゴ Pro W3" pitchFamily="-128"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017632"/>
      </p:ext>
    </p:extLst>
  </p:cSld>
  <p:clrMapOvr>
    <a:masterClrMapping/>
  </p:clrMapOvr>
  <p:transition/>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endParaRPr lang="en-US" sz="24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ea typeface="ヒラギノ角ゴ Pro W3" pitchFamily="1" charset="-128"/>
                <a:cs typeface="+mn-cs"/>
              </a:defRPr>
            </a:lvl1pPr>
          </a:lstStyle>
          <a:p>
            <a:pPr fontAlgn="base">
              <a:spcBef>
                <a:spcPct val="0"/>
              </a:spcBef>
              <a:spcAft>
                <a:spcPct val="0"/>
              </a:spcAft>
              <a:defRPr/>
            </a:pPr>
            <a:fld id="{46A33F10-8EE2-4A20-922C-06CAA708ED0D}"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389676543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0" y="6400800"/>
            <a:ext cx="1905000" cy="45720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2127B57-4064-44B0-A4EC-C7B0200961B1}"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345502178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381750"/>
            <a:ext cx="2133600" cy="476250"/>
          </a:xfrm>
          <a:prstGeom prst="rect">
            <a:avLst/>
          </a:prstGeom>
        </p:spPr>
        <p:txBody>
          <a:bodyPr/>
          <a:lstStyle>
            <a:lvl1pPr>
              <a:defRPr>
                <a:latin typeface="Arial" charset="0"/>
                <a:ea typeface="ヒラギノ角ゴ Pro W3" pitchFamily="-128" charset="-128"/>
                <a:cs typeface="+mn-cs"/>
              </a:defRPr>
            </a:lvl1pPr>
          </a:lstStyle>
          <a:p>
            <a:pPr fontAlgn="base">
              <a:spcBef>
                <a:spcPct val="0"/>
              </a:spcBef>
              <a:spcAft>
                <a:spcPct val="0"/>
              </a:spcAft>
              <a:defRPr/>
            </a:pPr>
            <a:fld id="{DFD6FCE1-66FE-4D3D-9081-4C0A4EA75D55}" type="slidenum">
              <a:rPr lang="en-US" sz="2400">
                <a:solidFill>
                  <a:srgbClr val="000000"/>
                </a:solidFill>
              </a:rPr>
              <a:pPr fontAlgn="base">
                <a:spcBef>
                  <a:spcPct val="0"/>
                </a:spcBef>
                <a:spcAft>
                  <a:spcPct val="0"/>
                </a:spcAft>
                <a:defRPr/>
              </a:pPr>
              <a:t>‹#›</a:t>
            </a:fld>
            <a:endParaRPr lang="en-US" sz="2400" dirty="0">
              <a:solidFill>
                <a:srgbClr val="000000"/>
              </a:solidFill>
            </a:endParaRPr>
          </a:p>
        </p:txBody>
      </p:sp>
    </p:spTree>
    <p:extLst>
      <p:ext uri="{BB962C8B-B14F-4D97-AF65-F5344CB8AC3E}">
        <p14:creationId xmlns:p14="http://schemas.microsoft.com/office/powerpoint/2010/main" val="18899154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4525963"/>
          </a:xfrm>
        </p:spPr>
        <p:txBody>
          <a:bodyPr/>
          <a:lstStyle/>
          <a:p>
            <a:pPr lvl="0"/>
            <a:endParaRPr lang="en-US" noProof="0" smtClean="0"/>
          </a:p>
        </p:txBody>
      </p:sp>
    </p:spTree>
    <p:extLst>
      <p:ext uri="{BB962C8B-B14F-4D97-AF65-F5344CB8AC3E}">
        <p14:creationId xmlns:p14="http://schemas.microsoft.com/office/powerpoint/2010/main" val="796911046"/>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a:xfrm>
            <a:off x="304800" y="6533133"/>
            <a:ext cx="1371600" cy="228600"/>
          </a:xfrm>
          <a:prstGeom prst="rect">
            <a:avLst/>
          </a:prstGeom>
        </p:spPr>
        <p:txBody>
          <a:bodyPr/>
          <a:lstStyle>
            <a:lvl1pPr algn="l">
              <a:defRPr/>
            </a:lvl1pPr>
            <a:extLst/>
          </a:lstStyle>
          <a:p>
            <a:fld id="{EBC145CD-548F-429B-A1C8-680C12A50F0F}" type="datetime1">
              <a:rPr lang="en-US" smtClean="0"/>
              <a:pPr/>
              <a:t>12/2/2012</a:t>
            </a:fld>
            <a:endParaRPr lang="en-US"/>
          </a:p>
        </p:txBody>
      </p:sp>
      <p:sp>
        <p:nvSpPr>
          <p:cNvPr id="8" name="Rectangle 8"/>
          <p:cNvSpPr>
            <a:spLocks noGrp="1"/>
          </p:cNvSpPr>
          <p:nvPr>
            <p:ph type="sldNum" sz="quarter" idx="15"/>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a:xfrm>
            <a:off x="304800" y="6533133"/>
            <a:ext cx="1371600" cy="228600"/>
          </a:xfrm>
          <a:prstGeom prst="rect">
            <a:avLst/>
          </a:prstGeom>
        </p:spPr>
        <p:txBody>
          <a:bodyPr/>
          <a:lstStyle>
            <a:lvl1pPr algn="l">
              <a:defRPr/>
            </a:lvl1pPr>
            <a:extLst/>
          </a:lstStyle>
          <a:p>
            <a:fld id="{9DBC08C1-BBD0-49E1-A720-49E9B5F8B631}" type="datetime1">
              <a:rPr lang="en-US" smtClean="0"/>
              <a:pPr/>
              <a:t>12/2/2012</a:t>
            </a:fld>
            <a:endParaRPr lang="en-US"/>
          </a:p>
        </p:txBody>
      </p:sp>
      <p:sp>
        <p:nvSpPr>
          <p:cNvPr id="10" name="Rectangle 10"/>
          <p:cNvSpPr>
            <a:spLocks noGrp="1"/>
          </p:cNvSpPr>
          <p:nvPr>
            <p:ph type="sldNum" sz="quarter" idx="17"/>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a:xfrm>
            <a:off x="304800" y="6533133"/>
            <a:ext cx="1371600" cy="228600"/>
          </a:xfrm>
          <a:prstGeom prst="rect">
            <a:avLst/>
          </a:prstGeom>
        </p:spPr>
        <p:txBody>
          <a:bodyPr/>
          <a:lstStyle>
            <a:lvl1pPr algn="l">
              <a:defRPr/>
            </a:lvl1pPr>
            <a:extLst/>
          </a:lstStyle>
          <a:p>
            <a:fld id="{CE979AF1-B81D-4F68-A125-B3500A26798F}" type="datetime1">
              <a:rPr lang="en-US" smtClean="0"/>
              <a:pPr/>
              <a:t>12/2/2012</a:t>
            </a:fld>
            <a:endParaRPr lang="en-US"/>
          </a:p>
        </p:txBody>
      </p:sp>
      <p:sp>
        <p:nvSpPr>
          <p:cNvPr id="16" name="Rectangle 16"/>
          <p:cNvSpPr>
            <a:spLocks noGrp="1"/>
          </p:cNvSpPr>
          <p:nvPr>
            <p:ph type="sldNum" sz="quarter" idx="19"/>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A31E22"/>
          </a:solidFill>
          <a:ln w="25400" cap="rnd" cmpd="sng" algn="ctr">
            <a:solidFill>
              <a:srgbClr val="A31E22"/>
            </a:solid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a:prstGeom prst="rect">
            <a:avLst/>
          </a:prstGeom>
        </p:spPr>
        <p:txBody>
          <a:bodyPr anchor="ctr"/>
          <a:lstStyle>
            <a:lvl1pPr algn="l">
              <a:defRPr>
                <a:solidFill>
                  <a:srgbClr val="A0A0A0"/>
                </a:solidFill>
              </a:defRPr>
            </a:lvl1pPr>
            <a:extLst/>
          </a:lstStyle>
          <a:p>
            <a:fld id="{F928727A-8183-4B85-A1EA-AD0C853BCD48}" type="datetime1">
              <a:rPr lang="en-US" smtClean="0"/>
              <a:t>12/2/2012</a:t>
            </a:fld>
            <a:endParaRPr lang="en-US" dirty="0"/>
          </a:p>
        </p:txBody>
      </p:sp>
      <p:sp>
        <p:nvSpPr>
          <p:cNvPr id="4" name="Rectangle 4"/>
          <p:cNvSpPr>
            <a:spLocks noGrp="1"/>
          </p:cNvSpPr>
          <p:nvPr>
            <p:ph type="ftr" sz="quarter" idx="11"/>
          </p:nvPr>
        </p:nvSpPr>
        <p:spPr>
          <a:xfrm>
            <a:off x="2705100" y="6477000"/>
            <a:ext cx="3733800" cy="304800"/>
          </a:xfrm>
          <a:prstGeom prst="rect">
            <a:avLst/>
          </a:prstGeo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a:prstGeom prst="rect">
            <a:avLst/>
          </a:prstGeo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764888"/>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a:xfrm>
            <a:off x="304800" y="6533133"/>
            <a:ext cx="1371600" cy="228600"/>
          </a:xfrm>
          <a:prstGeom prst="rect">
            <a:avLst/>
          </a:prstGeom>
        </p:spPr>
        <p:txBody>
          <a:bodyPr/>
          <a:lstStyle>
            <a:lvl1pPr algn="l">
              <a:defRPr/>
            </a:lvl1pPr>
            <a:extLst/>
          </a:lstStyle>
          <a:p>
            <a:fld id="{E5B73F3C-DD89-43E7-900C-3D9018EB34FA}" type="datetime1">
              <a:rPr lang="en-US" smtClean="0"/>
              <a:pPr/>
              <a:t>12/2/2012</a:t>
            </a:fld>
            <a:endParaRPr lang="en-US"/>
          </a:p>
        </p:txBody>
      </p:sp>
      <p:sp>
        <p:nvSpPr>
          <p:cNvPr id="19" name="Rectangle 19"/>
          <p:cNvSpPr>
            <a:spLocks noGrp="1"/>
          </p:cNvSpPr>
          <p:nvPr>
            <p:ph type="sldNum" sz="quarter" idx="2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574C25-4601-4430-BBA4-B8FF02F0F6FE}"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45209952"/>
      </p:ext>
    </p:extLst>
  </p:cSld>
  <p:clrMapOvr>
    <a:masterClrMapping/>
  </p:clrMapOvr>
  <p:transition>
    <p:cu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74C25-4601-4430-BBA4-B8FF02F0F6FE}"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1633272240"/>
      </p:ext>
    </p:extLst>
  </p:cSld>
  <p:clrMapOvr>
    <a:masterClrMapping/>
  </p:clrMapOvr>
  <p:transition>
    <p:cu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74C25-4601-4430-BBA4-B8FF02F0F6FE}"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786791030"/>
      </p:ext>
    </p:extLst>
  </p:cSld>
  <p:clrMapOvr>
    <a:masterClrMapping/>
  </p:clrMapOvr>
  <p:transition>
    <p:cu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574C25-4601-4430-BBA4-B8FF02F0F6FE}"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1319761481"/>
      </p:ext>
    </p:extLst>
  </p:cSld>
  <p:clrMapOvr>
    <a:masterClrMapping/>
  </p:clrMapOvr>
  <p:transition>
    <p:cu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574C25-4601-4430-BBA4-B8FF02F0F6FE}" type="datetimeFigureOut">
              <a:rPr lang="en-US" smtClean="0"/>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2531153939"/>
      </p:ext>
    </p:extLst>
  </p:cSld>
  <p:clrMapOvr>
    <a:masterClrMapping/>
  </p:clrMapOvr>
  <p:transition>
    <p:cu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574C25-4601-4430-BBA4-B8FF02F0F6FE}" type="datetimeFigureOut">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3187040830"/>
      </p:ext>
    </p:extLst>
  </p:cSld>
  <p:clrMapOvr>
    <a:masterClrMapping/>
  </p:clrMapOvr>
  <p:transition>
    <p:cut/>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74C25-4601-4430-BBA4-B8FF02F0F6FE}" type="datetimeFigureOut">
              <a:rPr lang="en-US" smtClean="0"/>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3764905545"/>
      </p:ext>
    </p:extLst>
  </p:cSld>
  <p:clrMapOvr>
    <a:masterClrMapping/>
  </p:clrMapOvr>
  <p:transition>
    <p:cu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6485085"/>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74C25-4601-4430-BBA4-B8FF02F0F6FE}"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4236626923"/>
      </p:ext>
    </p:extLst>
  </p:cSld>
  <p:clrMapOvr>
    <a:masterClrMapping/>
  </p:clrMapOvr>
  <p:transition>
    <p:cu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74C25-4601-4430-BBA4-B8FF02F0F6FE}"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1787119771"/>
      </p:ext>
    </p:extLst>
  </p:cSld>
  <p:clrMapOvr>
    <a:masterClrMapping/>
  </p:clrMapOvr>
  <p:transition>
    <p:cu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74C25-4601-4430-BBA4-B8FF02F0F6FE}"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1766227537"/>
      </p:ext>
    </p:extLst>
  </p:cSld>
  <p:clrMapOvr>
    <a:masterClrMapping/>
  </p:clrMapOvr>
  <p:transition>
    <p:cu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74C25-4601-4430-BBA4-B8FF02F0F6FE}"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ADBA-2E13-4431-958E-193916F21C63}" type="slidenum">
              <a:rPr lang="en-US" smtClean="0"/>
              <a:t>‹#›</a:t>
            </a:fld>
            <a:endParaRPr lang="en-US"/>
          </a:p>
        </p:txBody>
      </p:sp>
    </p:spTree>
    <p:extLst>
      <p:ext uri="{BB962C8B-B14F-4D97-AF65-F5344CB8AC3E}">
        <p14:creationId xmlns:p14="http://schemas.microsoft.com/office/powerpoint/2010/main" val="2982767223"/>
      </p:ext>
    </p:extLst>
  </p:cSld>
  <p:clrMapOvr>
    <a:masterClrMapping/>
  </p:clrMapOvr>
  <p:transition>
    <p:cut/>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a:xfrm>
            <a:off x="304800" y="6533133"/>
            <a:ext cx="1371600" cy="228600"/>
          </a:xfrm>
          <a:prstGeom prst="rect">
            <a:avLst/>
          </a:prstGeom>
        </p:spPr>
        <p:txBody>
          <a:bodyPr/>
          <a:lstStyle>
            <a:lvl1pPr algn="l">
              <a:defRPr/>
            </a:lvl1pPr>
            <a:extLst/>
          </a:lstStyle>
          <a:p>
            <a:fld id="{EBC145CD-548F-429B-A1C8-680C12A50F0F}" type="datetime1">
              <a:rPr lang="en-US" smtClean="0"/>
              <a:pPr/>
              <a:t>12/2/2012</a:t>
            </a:fld>
            <a:endParaRPr lang="en-US"/>
          </a:p>
        </p:txBody>
      </p:sp>
      <p:sp>
        <p:nvSpPr>
          <p:cNvPr id="8" name="Rectangle 8"/>
          <p:cNvSpPr>
            <a:spLocks noGrp="1"/>
          </p:cNvSpPr>
          <p:nvPr>
            <p:ph type="sldNum" sz="quarter" idx="15"/>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a:xfrm>
            <a:off x="304800" y="6533133"/>
            <a:ext cx="1371600" cy="228600"/>
          </a:xfrm>
          <a:prstGeom prst="rect">
            <a:avLst/>
          </a:prstGeom>
        </p:spPr>
        <p:txBody>
          <a:bodyPr/>
          <a:lstStyle>
            <a:lvl1pPr algn="l">
              <a:defRPr/>
            </a:lvl1pPr>
            <a:extLst/>
          </a:lstStyle>
          <a:p>
            <a:fld id="{9DBC08C1-BBD0-49E1-A720-49E9B5F8B631}" type="datetime1">
              <a:rPr lang="en-US" smtClean="0"/>
              <a:pPr/>
              <a:t>12/2/2012</a:t>
            </a:fld>
            <a:endParaRPr lang="en-US"/>
          </a:p>
        </p:txBody>
      </p:sp>
      <p:sp>
        <p:nvSpPr>
          <p:cNvPr id="10" name="Rectangle 10"/>
          <p:cNvSpPr>
            <a:spLocks noGrp="1"/>
          </p:cNvSpPr>
          <p:nvPr>
            <p:ph type="sldNum" sz="quarter" idx="17"/>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a:xfrm>
            <a:off x="304800" y="6533133"/>
            <a:ext cx="1371600" cy="228600"/>
          </a:xfrm>
          <a:prstGeom prst="rect">
            <a:avLst/>
          </a:prstGeom>
        </p:spPr>
        <p:txBody>
          <a:bodyPr/>
          <a:lstStyle>
            <a:lvl1pPr algn="l">
              <a:defRPr/>
            </a:lvl1pPr>
            <a:extLst/>
          </a:lstStyle>
          <a:p>
            <a:fld id="{CE979AF1-B81D-4F68-A125-B3500A26798F}" type="datetime1">
              <a:rPr lang="en-US" smtClean="0"/>
              <a:pPr/>
              <a:t>12/2/2012</a:t>
            </a:fld>
            <a:endParaRPr lang="en-US"/>
          </a:p>
        </p:txBody>
      </p:sp>
      <p:sp>
        <p:nvSpPr>
          <p:cNvPr id="16" name="Rectangle 16"/>
          <p:cNvSpPr>
            <a:spLocks noGrp="1"/>
          </p:cNvSpPr>
          <p:nvPr>
            <p:ph type="sldNum" sz="quarter" idx="19"/>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A31E22"/>
          </a:solidFill>
          <a:ln w="25400" cap="rnd" cmpd="sng" algn="ctr">
            <a:solidFill>
              <a:srgbClr val="A31E22"/>
            </a:solid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a:prstGeom prst="rect">
            <a:avLst/>
          </a:prstGeom>
        </p:spPr>
        <p:txBody>
          <a:bodyPr anchor="ctr"/>
          <a:lstStyle>
            <a:lvl1pPr algn="l">
              <a:defRPr>
                <a:solidFill>
                  <a:srgbClr val="A0A0A0"/>
                </a:solidFill>
              </a:defRPr>
            </a:lvl1pPr>
            <a:extLst/>
          </a:lstStyle>
          <a:p>
            <a:fld id="{F928727A-8183-4B85-A1EA-AD0C853BCD48}" type="datetime1">
              <a:rPr lang="en-US" smtClean="0"/>
              <a:t>12/2/2012</a:t>
            </a:fld>
            <a:endParaRPr lang="en-US" dirty="0"/>
          </a:p>
        </p:txBody>
      </p:sp>
      <p:sp>
        <p:nvSpPr>
          <p:cNvPr id="4" name="Rectangle 4"/>
          <p:cNvSpPr>
            <a:spLocks noGrp="1"/>
          </p:cNvSpPr>
          <p:nvPr>
            <p:ph type="ftr" sz="quarter" idx="11"/>
          </p:nvPr>
        </p:nvSpPr>
        <p:spPr>
          <a:xfrm>
            <a:off x="2705100" y="6477000"/>
            <a:ext cx="3733800" cy="304800"/>
          </a:xfrm>
          <a:prstGeom prst="rect">
            <a:avLst/>
          </a:prstGeo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a:prstGeom prst="rect">
            <a:avLst/>
          </a:prstGeo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a:xfrm>
            <a:off x="304800" y="6533133"/>
            <a:ext cx="1371600" cy="228600"/>
          </a:xfrm>
          <a:prstGeom prst="rect">
            <a:avLst/>
          </a:prstGeom>
        </p:spPr>
        <p:txBody>
          <a:bodyPr/>
          <a:lstStyle>
            <a:lvl1pPr algn="l">
              <a:defRPr/>
            </a:lvl1pPr>
            <a:extLst/>
          </a:lstStyle>
          <a:p>
            <a:fld id="{9B761457-2066-4103-ADC3-AF3DB83672E8}" type="datetime1">
              <a:rPr lang="en-US" smtClean="0"/>
              <a:pPr/>
              <a:t>12/2/2012</a:t>
            </a:fld>
            <a:endParaRPr lang="en-US"/>
          </a:p>
        </p:txBody>
      </p:sp>
      <p:sp>
        <p:nvSpPr>
          <p:cNvPr id="8" name="Rectangle 8"/>
          <p:cNvSpPr>
            <a:spLocks noGrp="1"/>
          </p:cNvSpPr>
          <p:nvPr>
            <p:ph type="sldNum" sz="quarter" idx="11"/>
          </p:nvPr>
        </p:nvSpPr>
        <p:spPr>
          <a:xfrm>
            <a:off x="6504432" y="6473952"/>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a:xfrm>
            <a:off x="2705100" y="6477000"/>
            <a:ext cx="3733800" cy="304800"/>
          </a:xfrm>
          <a:prstGeom prst="rect">
            <a:avLst/>
          </a:prstGeom>
        </p:spPr>
        <p:txBody>
          <a:bodyPr/>
          <a:lstStyle>
            <a:extLst/>
          </a:lstStyle>
          <a:p>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rgbClr val="A31E2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pic>
        <p:nvPicPr>
          <p:cNvPr id="30" name="Contoso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937" y="5791200"/>
            <a:ext cx="1008126" cy="1008126"/>
          </a:xfrm>
          <a:prstGeom prst="rect">
            <a:avLst/>
          </a:prstGeom>
          <a:noFill/>
          <a:ln>
            <a:noFill/>
          </a:ln>
        </p:spPr>
      </p:pic>
      <p:sp>
        <p:nvSpPr>
          <p:cNvPr id="8" name="Rectangle 10"/>
          <p:cNvSpPr/>
          <p:nvPr userDrawn="1"/>
        </p:nvSpPr>
        <p:spPr>
          <a:xfrm>
            <a:off x="0" y="0"/>
            <a:ext cx="9144000" cy="40386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1"/>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4" name="Date Placeholder 3"/>
          <p:cNvSpPr>
            <a:spLocks noGrp="1"/>
          </p:cNvSpPr>
          <p:nvPr>
            <p:ph type="dt" sz="half" idx="10"/>
          </p:nvPr>
        </p:nvSpPr>
        <p:spPr/>
        <p:txBody>
          <a:bodyPr/>
          <a:lstStyle>
            <a:lvl1pPr algn="l">
              <a:defRPr/>
            </a:lvl1pPr>
          </a:lstStyle>
          <a:p>
            <a:fld id="{2D9E20BB-188D-47AF-A48A-DB6506941D1A}" type="datetime1">
              <a:rPr lang="en-US" smtClean="0">
                <a:solidFill>
                  <a:prstClr val="black">
                    <a:tint val="65000"/>
                  </a:prstClr>
                </a:solidFill>
              </a:rPr>
              <a:pPr/>
              <a:t>12/2/2012</a:t>
            </a:fld>
            <a:endParaRPr lang="en-US" dirty="0">
              <a:solidFill>
                <a:prstClr val="black">
                  <a:tint val="65000"/>
                </a:prst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18833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312737"/>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2" name="Rectangle 37"/>
          <p:cNvSpPr>
            <a:spLocks noGrp="1"/>
          </p:cNvSpPr>
          <p:nvPr>
            <p:ph type="body" sz="quarter" idx="18" hasCustomPrompt="1"/>
          </p:nvPr>
        </p:nvSpPr>
        <p:spPr>
          <a:xfrm>
            <a:off x="7696200" y="1295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lgn="l">
              <a:defRPr sz="1100"/>
            </a:lvl1pPr>
            <a:extLst/>
          </a:lstStyle>
          <a:p>
            <a:fld id="{9B643D61-633E-409C-90D5-AB1D31BCFF5C}" type="datetime1">
              <a:rPr lang="en-US" smtClean="0">
                <a:solidFill>
                  <a:prstClr val="black">
                    <a:tint val="65000"/>
                  </a:prstClr>
                </a:solidFill>
              </a:rPr>
              <a:pPr/>
              <a:t>12/2/2012</a:t>
            </a:fld>
            <a:endParaRPr lang="en-US">
              <a:solidFill>
                <a:prstClr val="black">
                  <a:tint val="65000"/>
                </a:prstClr>
              </a:solidFill>
            </a:endParaRPr>
          </a:p>
        </p:txBody>
      </p:sp>
      <p:sp>
        <p:nvSpPr>
          <p:cNvPr id="33" name="Rectangle 33"/>
          <p:cNvSpPr>
            <a:spLocks noGrp="1"/>
          </p:cNvSpPr>
          <p:nvPr>
            <p:ph type="sldNum" sz="quarter" idx="40"/>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extLst/>
          </a:lstStyle>
          <a:p>
            <a:endParaRPr lang="en-US"/>
          </a:p>
        </p:txBody>
      </p:sp>
    </p:spTree>
    <p:extLst>
      <p:ext uri="{BB962C8B-B14F-4D97-AF65-F5344CB8AC3E}">
        <p14:creationId xmlns:p14="http://schemas.microsoft.com/office/powerpoint/2010/main" val="320009079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A31E22"/>
          </a:solidFill>
          <a:ln w="25400" cap="rnd" cmpd="sng" algn="ctr">
            <a:solidFill>
              <a:srgbClr val="A31E22"/>
            </a:solid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F928727A-8183-4B85-A1EA-AD0C853BCD48}" type="datetime1">
              <a:rPr lang="en-US" smtClean="0"/>
              <a:pPr/>
              <a:t>12/2/2012</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pic>
        <p:nvPicPr>
          <p:cNvPr id="10" name="Rectangl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
        <p:nvSpPr>
          <p:cNvPr id="11" name="Rectangle 10"/>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Tree>
    <p:extLst>
      <p:ext uri="{BB962C8B-B14F-4D97-AF65-F5344CB8AC3E}">
        <p14:creationId xmlns:p14="http://schemas.microsoft.com/office/powerpoint/2010/main" val="24793877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lvl1pPr algn="l">
              <a:defRPr/>
            </a:lvl1pPr>
            <a:extLst/>
          </a:lstStyle>
          <a:p>
            <a:fld id="{EBC145CD-548F-429B-A1C8-680C12A50F0F}"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5"/>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extLst/>
          </a:lstStyle>
          <a:p>
            <a:endParaRPr lang="en-US"/>
          </a:p>
        </p:txBody>
      </p:sp>
    </p:spTree>
    <p:extLst>
      <p:ext uri="{BB962C8B-B14F-4D97-AF65-F5344CB8AC3E}">
        <p14:creationId xmlns:p14="http://schemas.microsoft.com/office/powerpoint/2010/main" val="308848714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lvl1pPr algn="l">
              <a:defRPr/>
            </a:lvl1pPr>
            <a:extLst/>
          </a:lstStyle>
          <a:p>
            <a:fld id="{9B761457-2066-4103-ADC3-AF3DB83672E8}"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extLst/>
          </a:lstStyle>
          <a:p>
            <a:endParaRPr lang="en-US"/>
          </a:p>
        </p:txBody>
      </p:sp>
    </p:spTree>
    <p:extLst>
      <p:ext uri="{BB962C8B-B14F-4D97-AF65-F5344CB8AC3E}">
        <p14:creationId xmlns:p14="http://schemas.microsoft.com/office/powerpoint/2010/main" val="199488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lvl1pPr algn="l">
              <a:defRPr/>
            </a:lvl1pPr>
            <a:extLst/>
          </a:lstStyle>
          <a:p>
            <a:fld id="{9DBC08C1-BBD0-49E1-A720-49E9B5F8B631}" type="datetime1">
              <a:rPr lang="en-US" smtClean="0">
                <a:solidFill>
                  <a:prstClr val="black">
                    <a:tint val="65000"/>
                  </a:prstClr>
                </a:solidFill>
              </a:rPr>
              <a:pPr/>
              <a:t>12/2/2012</a:t>
            </a:fld>
            <a:endParaRPr lang="en-US">
              <a:solidFill>
                <a:prstClr val="black">
                  <a:tint val="65000"/>
                </a:prstClr>
              </a:solidFill>
            </a:endParaRPr>
          </a:p>
        </p:txBody>
      </p:sp>
      <p:sp>
        <p:nvSpPr>
          <p:cNvPr id="10" name="Rectangle 10"/>
          <p:cNvSpPr>
            <a:spLocks noGrp="1"/>
          </p:cNvSpPr>
          <p:nvPr>
            <p:ph type="sldNum" sz="quarter" idx="17"/>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extLst/>
          </a:lstStyle>
          <a:p>
            <a:endParaRPr lang="en-US"/>
          </a:p>
        </p:txBody>
      </p:sp>
    </p:spTree>
    <p:extLst>
      <p:ext uri="{BB962C8B-B14F-4D97-AF65-F5344CB8AC3E}">
        <p14:creationId xmlns:p14="http://schemas.microsoft.com/office/powerpoint/2010/main" val="22213271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lvl1pPr algn="l">
              <a:defRPr/>
            </a:lvl1pPr>
            <a:extLst/>
          </a:lstStyle>
          <a:p>
            <a:fld id="{CE979AF1-B81D-4F68-A125-B3500A26798F}" type="datetime1">
              <a:rPr lang="en-US" smtClean="0">
                <a:solidFill>
                  <a:prstClr val="black">
                    <a:tint val="65000"/>
                  </a:prstClr>
                </a:solidFill>
              </a:rPr>
              <a:pPr/>
              <a:t>12/2/2012</a:t>
            </a:fld>
            <a:endParaRPr lang="en-US">
              <a:solidFill>
                <a:prstClr val="black">
                  <a:tint val="65000"/>
                </a:prstClr>
              </a:solidFill>
            </a:endParaRPr>
          </a:p>
        </p:txBody>
      </p:sp>
      <p:sp>
        <p:nvSpPr>
          <p:cNvPr id="16" name="Rectangle 16"/>
          <p:cNvSpPr>
            <a:spLocks noGrp="1"/>
          </p:cNvSpPr>
          <p:nvPr>
            <p:ph type="sldNum" sz="quarter" idx="19"/>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extLst/>
          </a:lstStyle>
          <a:p>
            <a:endParaRPr lang="en-US"/>
          </a:p>
        </p:txBody>
      </p:sp>
    </p:spTree>
    <p:extLst>
      <p:ext uri="{BB962C8B-B14F-4D97-AF65-F5344CB8AC3E}">
        <p14:creationId xmlns:p14="http://schemas.microsoft.com/office/powerpoint/2010/main" val="15093395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lvl1pPr algn="l">
              <a:defRPr/>
            </a:lvl1pPr>
            <a:extLst/>
          </a:lstStyle>
          <a:p>
            <a:fld id="{E5B73F3C-DD89-43E7-900C-3D9018EB34FA}" type="datetime1">
              <a:rPr lang="en-US" smtClean="0">
                <a:solidFill>
                  <a:prstClr val="black">
                    <a:tint val="65000"/>
                  </a:prstClr>
                </a:solidFill>
              </a:rPr>
              <a:pPr/>
              <a:t>12/2/2012</a:t>
            </a:fld>
            <a:endParaRPr lang="en-US">
              <a:solidFill>
                <a:prstClr val="black">
                  <a:tint val="65000"/>
                </a:prstClr>
              </a:solidFill>
            </a:endParaRPr>
          </a:p>
        </p:txBody>
      </p:sp>
      <p:sp>
        <p:nvSpPr>
          <p:cNvPr id="19" name="Rectangle 19"/>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42096416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lvl1pPr algn="l">
              <a:defRPr/>
            </a:lvl1pPr>
            <a:extLst/>
          </a:lstStyle>
          <a:p>
            <a:fld id="{0163431C-7158-4B6F-B9E7-EC9EB09D51EB}" type="datetime1">
              <a:rPr lang="en-US" smtClean="0">
                <a:solidFill>
                  <a:prstClr val="black">
                    <a:tint val="65000"/>
                  </a:prstClr>
                </a:solidFill>
              </a:rPr>
              <a:pPr/>
              <a:t>12/2/2012</a:t>
            </a:fld>
            <a:endParaRPr lang="en-US" dirty="0">
              <a:solidFill>
                <a:prstClr val="black">
                  <a:tint val="65000"/>
                </a:prstClr>
              </a:solidFill>
            </a:endParaRPr>
          </a:p>
        </p:txBody>
      </p:sp>
      <p:sp>
        <p:nvSpPr>
          <p:cNvPr id="22" name="Rectangle 22"/>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21212145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lvl1pPr algn="l">
              <a:defRPr/>
            </a:lvl1pPr>
            <a:extLst/>
          </a:lstStyle>
          <a:p>
            <a:fld id="{047D9615-84AE-4359-80F6-464397DA8CC7}" type="datetime1">
              <a:rPr lang="en-US" smtClean="0">
                <a:solidFill>
                  <a:prstClr val="black">
                    <a:tint val="65000"/>
                  </a:prstClr>
                </a:solidFill>
              </a:rPr>
              <a:pPr/>
              <a:t>12/2/2012</a:t>
            </a:fld>
            <a:endParaRPr lang="en-US">
              <a:solidFill>
                <a:prstClr val="black">
                  <a:tint val="65000"/>
                </a:prstClr>
              </a:solidFill>
            </a:endParaRPr>
          </a:p>
        </p:txBody>
      </p:sp>
      <p:sp>
        <p:nvSpPr>
          <p:cNvPr id="20" name="Rectangle 20"/>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21101436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lvl1pPr algn="l">
              <a:defRPr/>
            </a:lvl1pPr>
            <a:extLst/>
          </a:lstStyle>
          <a:p>
            <a:fld id="{13B4A2BD-BED0-476F-A909-ADC0E314B6A7}" type="datetime1">
              <a:rPr lang="en-US" smtClean="0">
                <a:solidFill>
                  <a:prstClr val="black">
                    <a:tint val="65000"/>
                  </a:prstClr>
                </a:solidFill>
              </a:rPr>
              <a:pPr/>
              <a:t>12/2/2012</a:t>
            </a:fld>
            <a:endParaRPr lang="en-US" dirty="0">
              <a:solidFill>
                <a:prstClr val="black">
                  <a:tint val="65000"/>
                </a:prstClr>
              </a:solidFill>
            </a:endParaRPr>
          </a:p>
        </p:txBody>
      </p:sp>
      <p:sp>
        <p:nvSpPr>
          <p:cNvPr id="27" name="Rectangle 27"/>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8" name="Rectangle 28"/>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30739876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450158"/>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03C23E1A-69D7-487D-833C-7234FFDBB73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1" name="Rectangle 21"/>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5018810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6FEBC43D-F9C1-4ED8-B6CC-54B09F3681D5}" type="datetime1">
              <a:rPr lang="en-US" smtClean="0">
                <a:solidFill>
                  <a:prstClr val="black">
                    <a:tint val="65000"/>
                  </a:prstClr>
                </a:solidFill>
              </a:rPr>
              <a:pPr/>
              <a:t>12/2/2012</a:t>
            </a:fld>
            <a:endParaRPr lang="en-US" dirty="0">
              <a:solidFill>
                <a:prstClr val="black">
                  <a:tint val="65000"/>
                </a:prstClr>
              </a:solidFill>
            </a:endParaRPr>
          </a:p>
        </p:txBody>
      </p:sp>
      <p:sp>
        <p:nvSpPr>
          <p:cNvPr id="19" name="Rectangle 19"/>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0" name="Rectangle 20"/>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7002711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lvl1pPr algn="l">
              <a:defRPr/>
            </a:lvl1pPr>
            <a:extLst/>
          </a:lstStyle>
          <a:p>
            <a:fld id="{74E38CDC-0A77-4B11-951E-217EEE067AE3}" type="datetime1">
              <a:rPr lang="en-US" smtClean="0">
                <a:solidFill>
                  <a:prstClr val="black">
                    <a:tint val="65000"/>
                  </a:prstClr>
                </a:solidFill>
              </a:rPr>
              <a:pPr/>
              <a:t>12/2/2012</a:t>
            </a:fld>
            <a:endParaRPr lang="en-US" dirty="0">
              <a:solidFill>
                <a:prstClr val="black">
                  <a:tint val="65000"/>
                </a:prstClr>
              </a:solidFill>
            </a:endParaRPr>
          </a:p>
        </p:txBody>
      </p:sp>
      <p:sp>
        <p:nvSpPr>
          <p:cNvPr id="17" name="Rectangle 17"/>
          <p:cNvSpPr>
            <a:spLocks noGrp="1"/>
          </p:cNvSpPr>
          <p:nvPr>
            <p:ph type="sldNum" sz="quarter" idx="24"/>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8" name="Rectangle 18"/>
          <p:cNvSpPr>
            <a:spLocks noGrp="1"/>
          </p:cNvSpPr>
          <p:nvPr>
            <p:ph type="ftr" sz="quarter" idx="25"/>
          </p:nvPr>
        </p:nvSpPr>
        <p:spPr/>
        <p:txBody>
          <a:bodyPr/>
          <a:lstStyle>
            <a:extLst/>
          </a:lstStyle>
          <a:p>
            <a:endParaRPr lang="en-US"/>
          </a:p>
        </p:txBody>
      </p:sp>
    </p:spTree>
    <p:extLst>
      <p:ext uri="{BB962C8B-B14F-4D97-AF65-F5344CB8AC3E}">
        <p14:creationId xmlns:p14="http://schemas.microsoft.com/office/powerpoint/2010/main" val="6662030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lvl1pPr algn="l">
              <a:defRPr/>
            </a:lvl1pPr>
            <a:extLst/>
          </a:lstStyle>
          <a:p>
            <a:fld id="{7BC39339-A292-4F6C-8960-AAFDA8D1396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6"/>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7"/>
          </p:nvPr>
        </p:nvSpPr>
        <p:spPr/>
        <p:txBody>
          <a:bodyPr/>
          <a:lstStyle>
            <a:extLst/>
          </a:lstStyle>
          <a:p>
            <a:endParaRPr lang="en-US"/>
          </a:p>
        </p:txBody>
      </p:sp>
    </p:spTree>
    <p:extLst>
      <p:ext uri="{BB962C8B-B14F-4D97-AF65-F5344CB8AC3E}">
        <p14:creationId xmlns:p14="http://schemas.microsoft.com/office/powerpoint/2010/main" val="74126391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8" name="Rectangle 6"/>
          <p:cNvSpPr/>
          <p:nvPr/>
        </p:nvSpPr>
        <p:spPr>
          <a:xfrm>
            <a:off x="13716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6" name="Rectangle 6"/>
          <p:cNvSpPr/>
          <p:nvPr/>
        </p:nvSpPr>
        <p:spPr>
          <a:xfrm>
            <a:off x="35052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5" name="Rectangle 6"/>
          <p:cNvSpPr/>
          <p:nvPr/>
        </p:nvSpPr>
        <p:spPr>
          <a:xfrm>
            <a:off x="35052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1" name="Rectangle 6"/>
          <p:cNvSpPr/>
          <p:nvPr/>
        </p:nvSpPr>
        <p:spPr>
          <a:xfrm>
            <a:off x="56388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 name="Rectangle 6"/>
          <p:cNvSpPr/>
          <p:nvPr/>
        </p:nvSpPr>
        <p:spPr>
          <a:xfrm>
            <a:off x="56388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lvl1pPr algn="l">
              <a:defRPr/>
            </a:lvl1pPr>
            <a:extLst/>
          </a:lstStyle>
          <a:p>
            <a:fld id="{B55F7FE3-66C0-427D-B0DF-D4F3719A98C3}" type="datetime1">
              <a:rPr lang="en-US" smtClean="0">
                <a:solidFill>
                  <a:prstClr val="black">
                    <a:tint val="65000"/>
                  </a:prstClr>
                </a:solidFill>
              </a:rPr>
              <a:pPr/>
              <a:t>12/2/2012</a:t>
            </a:fld>
            <a:endParaRPr lang="en-US">
              <a:solidFill>
                <a:prstClr val="black">
                  <a:tint val="65000"/>
                </a:prstClr>
              </a:solidFill>
            </a:endParaRPr>
          </a:p>
        </p:txBody>
      </p:sp>
      <p:sp>
        <p:nvSpPr>
          <p:cNvPr id="43" name="Rectangle 43"/>
          <p:cNvSpPr>
            <a:spLocks noGrp="1"/>
          </p:cNvSpPr>
          <p:nvPr>
            <p:ph type="sldNum" sz="quarter" idx="48"/>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45" name="Rectangle 45"/>
          <p:cNvSpPr>
            <a:spLocks noGrp="1"/>
          </p:cNvSpPr>
          <p:nvPr>
            <p:ph type="ftr" sz="quarter" idx="49"/>
          </p:nvPr>
        </p:nvSpPr>
        <p:spPr/>
        <p:txBody>
          <a:bodyPr/>
          <a:lstStyle>
            <a:extLst/>
          </a:lstStyle>
          <a:p>
            <a:endParaRPr lang="en-US"/>
          </a:p>
        </p:txBody>
      </p:sp>
    </p:spTree>
    <p:extLst>
      <p:ext uri="{BB962C8B-B14F-4D97-AF65-F5344CB8AC3E}">
        <p14:creationId xmlns:p14="http://schemas.microsoft.com/office/powerpoint/2010/main" val="279134168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6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DFBF63-89C1-441E-A369-71369ED04C5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6415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rgbClr val="A31E2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pic>
        <p:nvPicPr>
          <p:cNvPr id="30" name="Contoso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937" y="5791200"/>
            <a:ext cx="1008126" cy="1008126"/>
          </a:xfrm>
          <a:prstGeom prst="rect">
            <a:avLst/>
          </a:prstGeom>
          <a:noFill/>
          <a:ln>
            <a:noFill/>
          </a:ln>
        </p:spPr>
      </p:pic>
      <p:sp>
        <p:nvSpPr>
          <p:cNvPr id="8" name="Rectangle 10"/>
          <p:cNvSpPr/>
          <p:nvPr userDrawn="1"/>
        </p:nvSpPr>
        <p:spPr>
          <a:xfrm>
            <a:off x="0" y="0"/>
            <a:ext cx="9144000" cy="40386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1"/>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4" name="Date Placeholder 3"/>
          <p:cNvSpPr>
            <a:spLocks noGrp="1"/>
          </p:cNvSpPr>
          <p:nvPr>
            <p:ph type="dt" sz="half" idx="10"/>
          </p:nvPr>
        </p:nvSpPr>
        <p:spPr/>
        <p:txBody>
          <a:bodyPr/>
          <a:lstStyle>
            <a:lvl1pPr algn="l">
              <a:defRPr/>
            </a:lvl1pPr>
          </a:lstStyle>
          <a:p>
            <a:fld id="{2D9E20BB-188D-47AF-A48A-DB6506941D1A}" type="datetime1">
              <a:rPr lang="en-US" smtClean="0">
                <a:solidFill>
                  <a:prstClr val="black">
                    <a:tint val="65000"/>
                  </a:prstClr>
                </a:solidFill>
              </a:rPr>
              <a:pPr/>
              <a:t>12/2/2012</a:t>
            </a:fld>
            <a:endParaRPr lang="en-US" dirty="0">
              <a:solidFill>
                <a:prstClr val="black">
                  <a:tint val="65000"/>
                </a:prst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96988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2" name="Rectangle 37"/>
          <p:cNvSpPr>
            <a:spLocks noGrp="1"/>
          </p:cNvSpPr>
          <p:nvPr>
            <p:ph type="body" sz="quarter" idx="18" hasCustomPrompt="1"/>
          </p:nvPr>
        </p:nvSpPr>
        <p:spPr>
          <a:xfrm>
            <a:off x="7696200" y="1295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lgn="l">
              <a:defRPr sz="1100"/>
            </a:lvl1pPr>
            <a:extLst/>
          </a:lstStyle>
          <a:p>
            <a:fld id="{9B643D61-633E-409C-90D5-AB1D31BCFF5C}" type="datetime1">
              <a:rPr lang="en-US" smtClean="0">
                <a:solidFill>
                  <a:prstClr val="black">
                    <a:tint val="65000"/>
                  </a:prstClr>
                </a:solidFill>
              </a:rPr>
              <a:pPr/>
              <a:t>12/2/2012</a:t>
            </a:fld>
            <a:endParaRPr lang="en-US">
              <a:solidFill>
                <a:prstClr val="black">
                  <a:tint val="65000"/>
                </a:prstClr>
              </a:solidFill>
            </a:endParaRPr>
          </a:p>
        </p:txBody>
      </p:sp>
      <p:sp>
        <p:nvSpPr>
          <p:cNvPr id="33" name="Rectangle 33"/>
          <p:cNvSpPr>
            <a:spLocks noGrp="1"/>
          </p:cNvSpPr>
          <p:nvPr>
            <p:ph type="sldNum" sz="quarter" idx="40"/>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extLst/>
          </a:lstStyle>
          <a:p>
            <a:endParaRPr lang="en-US"/>
          </a:p>
        </p:txBody>
      </p:sp>
    </p:spTree>
    <p:extLst>
      <p:ext uri="{BB962C8B-B14F-4D97-AF65-F5344CB8AC3E}">
        <p14:creationId xmlns:p14="http://schemas.microsoft.com/office/powerpoint/2010/main" val="243701636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A31E22"/>
          </a:solidFill>
          <a:ln w="25400" cap="rnd" cmpd="sng" algn="ctr">
            <a:solidFill>
              <a:srgbClr val="A31E22"/>
            </a:solid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F928727A-8183-4B85-A1EA-AD0C853BCD48}" type="datetime1">
              <a:rPr lang="en-US" smtClean="0"/>
              <a:pPr/>
              <a:t>12/2/2012</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pic>
        <p:nvPicPr>
          <p:cNvPr id="10" name="Rectangl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
        <p:nvSpPr>
          <p:cNvPr id="11" name="Rectangle 10"/>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Tree>
    <p:extLst>
      <p:ext uri="{BB962C8B-B14F-4D97-AF65-F5344CB8AC3E}">
        <p14:creationId xmlns:p14="http://schemas.microsoft.com/office/powerpoint/2010/main" val="2285671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lvl1pPr algn="l">
              <a:defRPr/>
            </a:lvl1pPr>
            <a:extLst/>
          </a:lstStyle>
          <a:p>
            <a:fld id="{EBC145CD-548F-429B-A1C8-680C12A50F0F}"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5"/>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extLst/>
          </a:lstStyle>
          <a:p>
            <a:endParaRPr lang="en-US"/>
          </a:p>
        </p:txBody>
      </p:sp>
    </p:spTree>
    <p:extLst>
      <p:ext uri="{BB962C8B-B14F-4D97-AF65-F5344CB8AC3E}">
        <p14:creationId xmlns:p14="http://schemas.microsoft.com/office/powerpoint/2010/main" val="2476768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6778669"/>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lvl1pPr algn="l">
              <a:defRPr/>
            </a:lvl1pPr>
            <a:extLst/>
          </a:lstStyle>
          <a:p>
            <a:fld id="{9B761457-2066-4103-ADC3-AF3DB83672E8}"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extLst/>
          </a:lstStyle>
          <a:p>
            <a:endParaRPr lang="en-US"/>
          </a:p>
        </p:txBody>
      </p:sp>
    </p:spTree>
    <p:extLst>
      <p:ext uri="{BB962C8B-B14F-4D97-AF65-F5344CB8AC3E}">
        <p14:creationId xmlns:p14="http://schemas.microsoft.com/office/powerpoint/2010/main" val="323678602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lvl1pPr algn="l">
              <a:defRPr/>
            </a:lvl1pPr>
            <a:extLst/>
          </a:lstStyle>
          <a:p>
            <a:fld id="{9DBC08C1-BBD0-49E1-A720-49E9B5F8B631}" type="datetime1">
              <a:rPr lang="en-US" smtClean="0">
                <a:solidFill>
                  <a:prstClr val="black">
                    <a:tint val="65000"/>
                  </a:prstClr>
                </a:solidFill>
              </a:rPr>
              <a:pPr/>
              <a:t>12/2/2012</a:t>
            </a:fld>
            <a:endParaRPr lang="en-US">
              <a:solidFill>
                <a:prstClr val="black">
                  <a:tint val="65000"/>
                </a:prstClr>
              </a:solidFill>
            </a:endParaRPr>
          </a:p>
        </p:txBody>
      </p:sp>
      <p:sp>
        <p:nvSpPr>
          <p:cNvPr id="10" name="Rectangle 10"/>
          <p:cNvSpPr>
            <a:spLocks noGrp="1"/>
          </p:cNvSpPr>
          <p:nvPr>
            <p:ph type="sldNum" sz="quarter" idx="17"/>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extLst/>
          </a:lstStyle>
          <a:p>
            <a:endParaRPr lang="en-US"/>
          </a:p>
        </p:txBody>
      </p:sp>
    </p:spTree>
    <p:extLst>
      <p:ext uri="{BB962C8B-B14F-4D97-AF65-F5344CB8AC3E}">
        <p14:creationId xmlns:p14="http://schemas.microsoft.com/office/powerpoint/2010/main" val="268625406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lvl1pPr algn="l">
              <a:defRPr/>
            </a:lvl1pPr>
            <a:extLst/>
          </a:lstStyle>
          <a:p>
            <a:fld id="{CE979AF1-B81D-4F68-A125-B3500A26798F}" type="datetime1">
              <a:rPr lang="en-US" smtClean="0">
                <a:solidFill>
                  <a:prstClr val="black">
                    <a:tint val="65000"/>
                  </a:prstClr>
                </a:solidFill>
              </a:rPr>
              <a:pPr/>
              <a:t>12/2/2012</a:t>
            </a:fld>
            <a:endParaRPr lang="en-US">
              <a:solidFill>
                <a:prstClr val="black">
                  <a:tint val="65000"/>
                </a:prstClr>
              </a:solidFill>
            </a:endParaRPr>
          </a:p>
        </p:txBody>
      </p:sp>
      <p:sp>
        <p:nvSpPr>
          <p:cNvPr id="16" name="Rectangle 16"/>
          <p:cNvSpPr>
            <a:spLocks noGrp="1"/>
          </p:cNvSpPr>
          <p:nvPr>
            <p:ph type="sldNum" sz="quarter" idx="19"/>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extLst/>
          </a:lstStyle>
          <a:p>
            <a:endParaRPr lang="en-US"/>
          </a:p>
        </p:txBody>
      </p:sp>
    </p:spTree>
    <p:extLst>
      <p:ext uri="{BB962C8B-B14F-4D97-AF65-F5344CB8AC3E}">
        <p14:creationId xmlns:p14="http://schemas.microsoft.com/office/powerpoint/2010/main" val="171771138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lvl1pPr algn="l">
              <a:defRPr/>
            </a:lvl1pPr>
            <a:extLst/>
          </a:lstStyle>
          <a:p>
            <a:fld id="{E5B73F3C-DD89-43E7-900C-3D9018EB34FA}" type="datetime1">
              <a:rPr lang="en-US" smtClean="0">
                <a:solidFill>
                  <a:prstClr val="black">
                    <a:tint val="65000"/>
                  </a:prstClr>
                </a:solidFill>
              </a:rPr>
              <a:pPr/>
              <a:t>12/2/2012</a:t>
            </a:fld>
            <a:endParaRPr lang="en-US">
              <a:solidFill>
                <a:prstClr val="black">
                  <a:tint val="65000"/>
                </a:prstClr>
              </a:solidFill>
            </a:endParaRPr>
          </a:p>
        </p:txBody>
      </p:sp>
      <p:sp>
        <p:nvSpPr>
          <p:cNvPr id="19" name="Rectangle 19"/>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34868463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lvl1pPr algn="l">
              <a:defRPr/>
            </a:lvl1pPr>
            <a:extLst/>
          </a:lstStyle>
          <a:p>
            <a:fld id="{0163431C-7158-4B6F-B9E7-EC9EB09D51EB}" type="datetime1">
              <a:rPr lang="en-US" smtClean="0">
                <a:solidFill>
                  <a:prstClr val="black">
                    <a:tint val="65000"/>
                  </a:prstClr>
                </a:solidFill>
              </a:rPr>
              <a:pPr/>
              <a:t>12/2/2012</a:t>
            </a:fld>
            <a:endParaRPr lang="en-US" dirty="0">
              <a:solidFill>
                <a:prstClr val="black">
                  <a:tint val="65000"/>
                </a:prstClr>
              </a:solidFill>
            </a:endParaRPr>
          </a:p>
        </p:txBody>
      </p:sp>
      <p:sp>
        <p:nvSpPr>
          <p:cNvPr id="22" name="Rectangle 22"/>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135637630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lvl1pPr algn="l">
              <a:defRPr/>
            </a:lvl1pPr>
            <a:extLst/>
          </a:lstStyle>
          <a:p>
            <a:fld id="{047D9615-84AE-4359-80F6-464397DA8CC7}" type="datetime1">
              <a:rPr lang="en-US" smtClean="0">
                <a:solidFill>
                  <a:prstClr val="black">
                    <a:tint val="65000"/>
                  </a:prstClr>
                </a:solidFill>
              </a:rPr>
              <a:pPr/>
              <a:t>12/2/2012</a:t>
            </a:fld>
            <a:endParaRPr lang="en-US">
              <a:solidFill>
                <a:prstClr val="black">
                  <a:tint val="65000"/>
                </a:prstClr>
              </a:solidFill>
            </a:endParaRPr>
          </a:p>
        </p:txBody>
      </p:sp>
      <p:sp>
        <p:nvSpPr>
          <p:cNvPr id="20" name="Rectangle 20"/>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153493907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lvl1pPr algn="l">
              <a:defRPr/>
            </a:lvl1pPr>
            <a:extLst/>
          </a:lstStyle>
          <a:p>
            <a:fld id="{13B4A2BD-BED0-476F-A909-ADC0E314B6A7}" type="datetime1">
              <a:rPr lang="en-US" smtClean="0">
                <a:solidFill>
                  <a:prstClr val="black">
                    <a:tint val="65000"/>
                  </a:prstClr>
                </a:solidFill>
              </a:rPr>
              <a:pPr/>
              <a:t>12/2/2012</a:t>
            </a:fld>
            <a:endParaRPr lang="en-US" dirty="0">
              <a:solidFill>
                <a:prstClr val="black">
                  <a:tint val="65000"/>
                </a:prstClr>
              </a:solidFill>
            </a:endParaRPr>
          </a:p>
        </p:txBody>
      </p:sp>
      <p:sp>
        <p:nvSpPr>
          <p:cNvPr id="27" name="Rectangle 27"/>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8" name="Rectangle 28"/>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337269932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03C23E1A-69D7-487D-833C-7234FFDBB73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1" name="Rectangle 21"/>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36638604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6FEBC43D-F9C1-4ED8-B6CC-54B09F3681D5}" type="datetime1">
              <a:rPr lang="en-US" smtClean="0">
                <a:solidFill>
                  <a:prstClr val="black">
                    <a:tint val="65000"/>
                  </a:prstClr>
                </a:solidFill>
              </a:rPr>
              <a:pPr/>
              <a:t>12/2/2012</a:t>
            </a:fld>
            <a:endParaRPr lang="en-US" dirty="0">
              <a:solidFill>
                <a:prstClr val="black">
                  <a:tint val="65000"/>
                </a:prstClr>
              </a:solidFill>
            </a:endParaRPr>
          </a:p>
        </p:txBody>
      </p:sp>
      <p:sp>
        <p:nvSpPr>
          <p:cNvPr id="19" name="Rectangle 19"/>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0" name="Rectangle 20"/>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182718236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lvl1pPr algn="l">
              <a:defRPr/>
            </a:lvl1pPr>
            <a:extLst/>
          </a:lstStyle>
          <a:p>
            <a:fld id="{74E38CDC-0A77-4B11-951E-217EEE067AE3}" type="datetime1">
              <a:rPr lang="en-US" smtClean="0">
                <a:solidFill>
                  <a:prstClr val="black">
                    <a:tint val="65000"/>
                  </a:prstClr>
                </a:solidFill>
              </a:rPr>
              <a:pPr/>
              <a:t>12/2/2012</a:t>
            </a:fld>
            <a:endParaRPr lang="en-US" dirty="0">
              <a:solidFill>
                <a:prstClr val="black">
                  <a:tint val="65000"/>
                </a:prstClr>
              </a:solidFill>
            </a:endParaRPr>
          </a:p>
        </p:txBody>
      </p:sp>
      <p:sp>
        <p:nvSpPr>
          <p:cNvPr id="17" name="Rectangle 17"/>
          <p:cNvSpPr>
            <a:spLocks noGrp="1"/>
          </p:cNvSpPr>
          <p:nvPr>
            <p:ph type="sldNum" sz="quarter" idx="24"/>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8" name="Rectangle 18"/>
          <p:cNvSpPr>
            <a:spLocks noGrp="1"/>
          </p:cNvSpPr>
          <p:nvPr>
            <p:ph type="ftr" sz="quarter" idx="25"/>
          </p:nvPr>
        </p:nvSpPr>
        <p:spPr/>
        <p:txBody>
          <a:bodyPr/>
          <a:lstStyle>
            <a:extLst/>
          </a:lstStyle>
          <a:p>
            <a:endParaRPr lang="en-US"/>
          </a:p>
        </p:txBody>
      </p:sp>
    </p:spTree>
    <p:extLst>
      <p:ext uri="{BB962C8B-B14F-4D97-AF65-F5344CB8AC3E}">
        <p14:creationId xmlns:p14="http://schemas.microsoft.com/office/powerpoint/2010/main" val="11697487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986826"/>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lvl1pPr algn="l">
              <a:defRPr/>
            </a:lvl1pPr>
            <a:extLst/>
          </a:lstStyle>
          <a:p>
            <a:fld id="{7BC39339-A292-4F6C-8960-AAFDA8D1396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6"/>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7"/>
          </p:nvPr>
        </p:nvSpPr>
        <p:spPr/>
        <p:txBody>
          <a:bodyPr/>
          <a:lstStyle>
            <a:extLst/>
          </a:lstStyle>
          <a:p>
            <a:endParaRPr lang="en-US"/>
          </a:p>
        </p:txBody>
      </p:sp>
    </p:spTree>
    <p:extLst>
      <p:ext uri="{BB962C8B-B14F-4D97-AF65-F5344CB8AC3E}">
        <p14:creationId xmlns:p14="http://schemas.microsoft.com/office/powerpoint/2010/main" val="44243855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8" name="Rectangle 6"/>
          <p:cNvSpPr/>
          <p:nvPr/>
        </p:nvSpPr>
        <p:spPr>
          <a:xfrm>
            <a:off x="13716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6" name="Rectangle 6"/>
          <p:cNvSpPr/>
          <p:nvPr/>
        </p:nvSpPr>
        <p:spPr>
          <a:xfrm>
            <a:off x="35052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5" name="Rectangle 6"/>
          <p:cNvSpPr/>
          <p:nvPr/>
        </p:nvSpPr>
        <p:spPr>
          <a:xfrm>
            <a:off x="35052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1" name="Rectangle 6"/>
          <p:cNvSpPr/>
          <p:nvPr/>
        </p:nvSpPr>
        <p:spPr>
          <a:xfrm>
            <a:off x="56388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 name="Rectangle 6"/>
          <p:cNvSpPr/>
          <p:nvPr/>
        </p:nvSpPr>
        <p:spPr>
          <a:xfrm>
            <a:off x="56388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lvl1pPr algn="l">
              <a:defRPr/>
            </a:lvl1pPr>
            <a:extLst/>
          </a:lstStyle>
          <a:p>
            <a:fld id="{B55F7FE3-66C0-427D-B0DF-D4F3719A98C3}" type="datetime1">
              <a:rPr lang="en-US" smtClean="0">
                <a:solidFill>
                  <a:prstClr val="black">
                    <a:tint val="65000"/>
                  </a:prstClr>
                </a:solidFill>
              </a:rPr>
              <a:pPr/>
              <a:t>12/2/2012</a:t>
            </a:fld>
            <a:endParaRPr lang="en-US">
              <a:solidFill>
                <a:prstClr val="black">
                  <a:tint val="65000"/>
                </a:prstClr>
              </a:solidFill>
            </a:endParaRPr>
          </a:p>
        </p:txBody>
      </p:sp>
      <p:sp>
        <p:nvSpPr>
          <p:cNvPr id="43" name="Rectangle 43"/>
          <p:cNvSpPr>
            <a:spLocks noGrp="1"/>
          </p:cNvSpPr>
          <p:nvPr>
            <p:ph type="sldNum" sz="quarter" idx="48"/>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45" name="Rectangle 45"/>
          <p:cNvSpPr>
            <a:spLocks noGrp="1"/>
          </p:cNvSpPr>
          <p:nvPr>
            <p:ph type="ftr" sz="quarter" idx="49"/>
          </p:nvPr>
        </p:nvSpPr>
        <p:spPr/>
        <p:txBody>
          <a:bodyPr/>
          <a:lstStyle>
            <a:extLst/>
          </a:lstStyle>
          <a:p>
            <a:endParaRPr lang="en-US"/>
          </a:p>
        </p:txBody>
      </p:sp>
    </p:spTree>
    <p:extLst>
      <p:ext uri="{BB962C8B-B14F-4D97-AF65-F5344CB8AC3E}">
        <p14:creationId xmlns:p14="http://schemas.microsoft.com/office/powerpoint/2010/main" val="337962335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6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DFBF63-89C1-441E-A369-71369ED04C5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3312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rgbClr val="A31E2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pic>
        <p:nvPicPr>
          <p:cNvPr id="30" name="Contoso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937" y="5791200"/>
            <a:ext cx="1008126" cy="1008126"/>
          </a:xfrm>
          <a:prstGeom prst="rect">
            <a:avLst/>
          </a:prstGeom>
          <a:noFill/>
          <a:ln>
            <a:noFill/>
          </a:ln>
        </p:spPr>
      </p:pic>
      <p:sp>
        <p:nvSpPr>
          <p:cNvPr id="8" name="Rectangle 10"/>
          <p:cNvSpPr/>
          <p:nvPr userDrawn="1"/>
        </p:nvSpPr>
        <p:spPr>
          <a:xfrm>
            <a:off x="0" y="0"/>
            <a:ext cx="9144000" cy="40386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1"/>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4" name="Date Placeholder 3"/>
          <p:cNvSpPr>
            <a:spLocks noGrp="1"/>
          </p:cNvSpPr>
          <p:nvPr>
            <p:ph type="dt" sz="half" idx="10"/>
          </p:nvPr>
        </p:nvSpPr>
        <p:spPr/>
        <p:txBody>
          <a:bodyPr/>
          <a:lstStyle>
            <a:lvl1pPr algn="l">
              <a:defRPr/>
            </a:lvl1pPr>
          </a:lstStyle>
          <a:p>
            <a:fld id="{2D9E20BB-188D-47AF-A48A-DB6506941D1A}" type="datetime1">
              <a:rPr lang="en-US" smtClean="0">
                <a:solidFill>
                  <a:prstClr val="black">
                    <a:tint val="65000"/>
                  </a:prstClr>
                </a:solidFill>
              </a:rPr>
              <a:pPr/>
              <a:t>12/2/2012</a:t>
            </a:fld>
            <a:endParaRPr lang="en-US" dirty="0">
              <a:solidFill>
                <a:prstClr val="black">
                  <a:tint val="65000"/>
                </a:prst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56684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2" name="Rectangle 37"/>
          <p:cNvSpPr>
            <a:spLocks noGrp="1"/>
          </p:cNvSpPr>
          <p:nvPr>
            <p:ph type="body" sz="quarter" idx="18" hasCustomPrompt="1"/>
          </p:nvPr>
        </p:nvSpPr>
        <p:spPr>
          <a:xfrm>
            <a:off x="7696200" y="1295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rgbClr val="A31E22"/>
          </a:solidFill>
          <a:ln>
            <a:solidFill>
              <a:srgbClr val="A31E22"/>
            </a:solidFill>
          </a:ln>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lgn="l">
              <a:defRPr sz="1100"/>
            </a:lvl1pPr>
            <a:extLst/>
          </a:lstStyle>
          <a:p>
            <a:fld id="{9B643D61-633E-409C-90D5-AB1D31BCFF5C}" type="datetime1">
              <a:rPr lang="en-US" smtClean="0">
                <a:solidFill>
                  <a:prstClr val="black">
                    <a:tint val="65000"/>
                  </a:prstClr>
                </a:solidFill>
              </a:rPr>
              <a:pPr/>
              <a:t>12/2/2012</a:t>
            </a:fld>
            <a:endParaRPr lang="en-US">
              <a:solidFill>
                <a:prstClr val="black">
                  <a:tint val="65000"/>
                </a:prstClr>
              </a:solidFill>
            </a:endParaRPr>
          </a:p>
        </p:txBody>
      </p:sp>
      <p:sp>
        <p:nvSpPr>
          <p:cNvPr id="33" name="Rectangle 33"/>
          <p:cNvSpPr>
            <a:spLocks noGrp="1"/>
          </p:cNvSpPr>
          <p:nvPr>
            <p:ph type="sldNum" sz="quarter" idx="40"/>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extLst/>
          </a:lstStyle>
          <a:p>
            <a:endParaRPr lang="en-US"/>
          </a:p>
        </p:txBody>
      </p:sp>
    </p:spTree>
    <p:extLst>
      <p:ext uri="{BB962C8B-B14F-4D97-AF65-F5344CB8AC3E}">
        <p14:creationId xmlns:p14="http://schemas.microsoft.com/office/powerpoint/2010/main" val="197862856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A31E22"/>
          </a:solidFill>
          <a:ln w="25400" cap="rnd" cmpd="sng" algn="ctr">
            <a:solidFill>
              <a:srgbClr val="A31E22"/>
            </a:solid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F928727A-8183-4B85-A1EA-AD0C853BCD48}" type="datetime1">
              <a:rPr lang="en-US" smtClean="0"/>
              <a:pPr/>
              <a:t>12/2/2012</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pic>
        <p:nvPicPr>
          <p:cNvPr id="10" name="Rectangl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
        <p:nvSpPr>
          <p:cNvPr id="11" name="Rectangle 10"/>
          <p:cNvSpPr/>
          <p:nvPr userDrawn="1"/>
        </p:nvSpPr>
        <p:spPr>
          <a:xfrm>
            <a:off x="0" y="4645880"/>
            <a:ext cx="9144000" cy="27432"/>
          </a:xfrm>
          <a:prstGeom prst="rect">
            <a:avLst/>
          </a:prstGeom>
          <a:solidFill>
            <a:srgbClr val="A31E22"/>
          </a:solidFill>
          <a:ln w="25400" cap="rnd" cmpd="sng" algn="ctr">
            <a:solidFill>
              <a:srgbClr val="A31E22"/>
            </a:solid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srgbClr val="A31E22"/>
              </a:solidFill>
            </a:endParaRPr>
          </a:p>
        </p:txBody>
      </p:sp>
    </p:spTree>
    <p:extLst>
      <p:ext uri="{BB962C8B-B14F-4D97-AF65-F5344CB8AC3E}">
        <p14:creationId xmlns:p14="http://schemas.microsoft.com/office/powerpoint/2010/main" val="8495394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lvl1pPr algn="l">
              <a:defRPr/>
            </a:lvl1pPr>
            <a:extLst/>
          </a:lstStyle>
          <a:p>
            <a:fld id="{EBC145CD-548F-429B-A1C8-680C12A50F0F}"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5"/>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extLst/>
          </a:lstStyle>
          <a:p>
            <a:endParaRPr lang="en-US"/>
          </a:p>
        </p:txBody>
      </p:sp>
    </p:spTree>
    <p:extLst>
      <p:ext uri="{BB962C8B-B14F-4D97-AF65-F5344CB8AC3E}">
        <p14:creationId xmlns:p14="http://schemas.microsoft.com/office/powerpoint/2010/main" val="170834015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lvl1pPr algn="l">
              <a:defRPr/>
            </a:lvl1pPr>
            <a:extLst/>
          </a:lstStyle>
          <a:p>
            <a:fld id="{9B761457-2066-4103-ADC3-AF3DB83672E8}" type="datetime1">
              <a:rPr lang="en-US" smtClean="0">
                <a:solidFill>
                  <a:prstClr val="black">
                    <a:tint val="65000"/>
                  </a:prstClr>
                </a:solidFill>
              </a:rPr>
              <a:pPr/>
              <a:t>12/2/2012</a:t>
            </a:fld>
            <a:endParaRPr lang="en-US">
              <a:solidFill>
                <a:prstClr val="black">
                  <a:tint val="65000"/>
                </a:prstClr>
              </a:solidFill>
            </a:endParaRPr>
          </a:p>
        </p:txBody>
      </p:sp>
      <p:sp>
        <p:nvSpPr>
          <p:cNvPr id="8" name="Rectangle 8"/>
          <p:cNvSpPr>
            <a:spLocks noGrp="1"/>
          </p:cNvSpPr>
          <p:nvPr>
            <p:ph type="sldNum" sz="quarter" idx="1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extLst/>
          </a:lstStyle>
          <a:p>
            <a:endParaRPr lang="en-US"/>
          </a:p>
        </p:txBody>
      </p:sp>
    </p:spTree>
    <p:extLst>
      <p:ext uri="{BB962C8B-B14F-4D97-AF65-F5344CB8AC3E}">
        <p14:creationId xmlns:p14="http://schemas.microsoft.com/office/powerpoint/2010/main" val="82445156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lvl1pPr algn="l">
              <a:defRPr/>
            </a:lvl1pPr>
            <a:extLst/>
          </a:lstStyle>
          <a:p>
            <a:fld id="{9DBC08C1-BBD0-49E1-A720-49E9B5F8B631}" type="datetime1">
              <a:rPr lang="en-US" smtClean="0">
                <a:solidFill>
                  <a:prstClr val="black">
                    <a:tint val="65000"/>
                  </a:prstClr>
                </a:solidFill>
              </a:rPr>
              <a:pPr/>
              <a:t>12/2/2012</a:t>
            </a:fld>
            <a:endParaRPr lang="en-US">
              <a:solidFill>
                <a:prstClr val="black">
                  <a:tint val="65000"/>
                </a:prstClr>
              </a:solidFill>
            </a:endParaRPr>
          </a:p>
        </p:txBody>
      </p:sp>
      <p:sp>
        <p:nvSpPr>
          <p:cNvPr id="10" name="Rectangle 10"/>
          <p:cNvSpPr>
            <a:spLocks noGrp="1"/>
          </p:cNvSpPr>
          <p:nvPr>
            <p:ph type="sldNum" sz="quarter" idx="17"/>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extLst/>
          </a:lstStyle>
          <a:p>
            <a:endParaRPr lang="en-US"/>
          </a:p>
        </p:txBody>
      </p:sp>
    </p:spTree>
    <p:extLst>
      <p:ext uri="{BB962C8B-B14F-4D97-AF65-F5344CB8AC3E}">
        <p14:creationId xmlns:p14="http://schemas.microsoft.com/office/powerpoint/2010/main" val="53372254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lvl1pPr algn="l">
              <a:defRPr/>
            </a:lvl1pPr>
            <a:extLst/>
          </a:lstStyle>
          <a:p>
            <a:fld id="{CE979AF1-B81D-4F68-A125-B3500A26798F}" type="datetime1">
              <a:rPr lang="en-US" smtClean="0">
                <a:solidFill>
                  <a:prstClr val="black">
                    <a:tint val="65000"/>
                  </a:prstClr>
                </a:solidFill>
              </a:rPr>
              <a:pPr/>
              <a:t>12/2/2012</a:t>
            </a:fld>
            <a:endParaRPr lang="en-US">
              <a:solidFill>
                <a:prstClr val="black">
                  <a:tint val="65000"/>
                </a:prstClr>
              </a:solidFill>
            </a:endParaRPr>
          </a:p>
        </p:txBody>
      </p:sp>
      <p:sp>
        <p:nvSpPr>
          <p:cNvPr id="16" name="Rectangle 16"/>
          <p:cNvSpPr>
            <a:spLocks noGrp="1"/>
          </p:cNvSpPr>
          <p:nvPr>
            <p:ph type="sldNum" sz="quarter" idx="19"/>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extLst/>
          </a:lstStyle>
          <a:p>
            <a:endParaRPr lang="en-US"/>
          </a:p>
        </p:txBody>
      </p:sp>
    </p:spTree>
    <p:extLst>
      <p:ext uri="{BB962C8B-B14F-4D97-AF65-F5344CB8AC3E}">
        <p14:creationId xmlns:p14="http://schemas.microsoft.com/office/powerpoint/2010/main" val="7414557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1708780"/>
      </p:ext>
    </p:extLst>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lvl1pPr algn="l">
              <a:defRPr/>
            </a:lvl1pPr>
            <a:extLst/>
          </a:lstStyle>
          <a:p>
            <a:fld id="{E5B73F3C-DD89-43E7-900C-3D9018EB34FA}" type="datetime1">
              <a:rPr lang="en-US" smtClean="0">
                <a:solidFill>
                  <a:prstClr val="black">
                    <a:tint val="65000"/>
                  </a:prstClr>
                </a:solidFill>
              </a:rPr>
              <a:pPr/>
              <a:t>12/2/2012</a:t>
            </a:fld>
            <a:endParaRPr lang="en-US">
              <a:solidFill>
                <a:prstClr val="black">
                  <a:tint val="65000"/>
                </a:prstClr>
              </a:solidFill>
            </a:endParaRPr>
          </a:p>
        </p:txBody>
      </p:sp>
      <p:sp>
        <p:nvSpPr>
          <p:cNvPr id="19" name="Rectangle 19"/>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45083334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lvl1pPr algn="l">
              <a:defRPr/>
            </a:lvl1pPr>
            <a:extLst/>
          </a:lstStyle>
          <a:p>
            <a:fld id="{0163431C-7158-4B6F-B9E7-EC9EB09D51EB}" type="datetime1">
              <a:rPr lang="en-US" smtClean="0">
                <a:solidFill>
                  <a:prstClr val="black">
                    <a:tint val="65000"/>
                  </a:prstClr>
                </a:solidFill>
              </a:rPr>
              <a:pPr/>
              <a:t>12/2/2012</a:t>
            </a:fld>
            <a:endParaRPr lang="en-US" dirty="0">
              <a:solidFill>
                <a:prstClr val="black">
                  <a:tint val="65000"/>
                </a:prstClr>
              </a:solidFill>
            </a:endParaRPr>
          </a:p>
        </p:txBody>
      </p:sp>
      <p:sp>
        <p:nvSpPr>
          <p:cNvPr id="22" name="Rectangle 22"/>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11152006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lvl1pPr algn="l">
              <a:defRPr/>
            </a:lvl1pPr>
            <a:extLst/>
          </a:lstStyle>
          <a:p>
            <a:fld id="{047D9615-84AE-4359-80F6-464397DA8CC7}" type="datetime1">
              <a:rPr lang="en-US" smtClean="0">
                <a:solidFill>
                  <a:prstClr val="black">
                    <a:tint val="65000"/>
                  </a:prstClr>
                </a:solidFill>
              </a:rPr>
              <a:pPr/>
              <a:t>12/2/2012</a:t>
            </a:fld>
            <a:endParaRPr lang="en-US">
              <a:solidFill>
                <a:prstClr val="black">
                  <a:tint val="65000"/>
                </a:prstClr>
              </a:solidFill>
            </a:endParaRPr>
          </a:p>
        </p:txBody>
      </p:sp>
      <p:sp>
        <p:nvSpPr>
          <p:cNvPr id="20" name="Rectangle 20"/>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7595930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lvl1pPr algn="l">
              <a:defRPr/>
            </a:lvl1pPr>
            <a:extLst/>
          </a:lstStyle>
          <a:p>
            <a:fld id="{13B4A2BD-BED0-476F-A909-ADC0E314B6A7}" type="datetime1">
              <a:rPr lang="en-US" smtClean="0">
                <a:solidFill>
                  <a:prstClr val="black">
                    <a:tint val="65000"/>
                  </a:prstClr>
                </a:solidFill>
              </a:rPr>
              <a:pPr/>
              <a:t>12/2/2012</a:t>
            </a:fld>
            <a:endParaRPr lang="en-US" dirty="0">
              <a:solidFill>
                <a:prstClr val="black">
                  <a:tint val="65000"/>
                </a:prstClr>
              </a:solidFill>
            </a:endParaRPr>
          </a:p>
        </p:txBody>
      </p:sp>
      <p:sp>
        <p:nvSpPr>
          <p:cNvPr id="27" name="Rectangle 27"/>
          <p:cNvSpPr>
            <a:spLocks noGrp="1"/>
          </p:cNvSpPr>
          <p:nvPr>
            <p:ph type="sldNum" sz="quarter" idx="23"/>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8" name="Rectangle 28"/>
          <p:cNvSpPr>
            <a:spLocks noGrp="1"/>
          </p:cNvSpPr>
          <p:nvPr>
            <p:ph type="ftr" sz="quarter" idx="24"/>
          </p:nvPr>
        </p:nvSpPr>
        <p:spPr/>
        <p:txBody>
          <a:bodyPr/>
          <a:lstStyle>
            <a:extLst/>
          </a:lstStyle>
          <a:p>
            <a:endParaRPr lang="en-US"/>
          </a:p>
        </p:txBody>
      </p:sp>
    </p:spTree>
    <p:extLst>
      <p:ext uri="{BB962C8B-B14F-4D97-AF65-F5344CB8AC3E}">
        <p14:creationId xmlns:p14="http://schemas.microsoft.com/office/powerpoint/2010/main" val="195959376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03C23E1A-69D7-487D-833C-7234FFDBB73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1" name="Rectangle 21"/>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37672360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lvl1pPr algn="l">
              <a:defRPr/>
            </a:lvl1pPr>
            <a:extLst/>
          </a:lstStyle>
          <a:p>
            <a:fld id="{6FEBC43D-F9C1-4ED8-B6CC-54B09F3681D5}" type="datetime1">
              <a:rPr lang="en-US" smtClean="0">
                <a:solidFill>
                  <a:prstClr val="black">
                    <a:tint val="65000"/>
                  </a:prstClr>
                </a:solidFill>
              </a:rPr>
              <a:pPr/>
              <a:t>12/2/2012</a:t>
            </a:fld>
            <a:endParaRPr lang="en-US" dirty="0">
              <a:solidFill>
                <a:prstClr val="black">
                  <a:tint val="65000"/>
                </a:prstClr>
              </a:solidFill>
            </a:endParaRPr>
          </a:p>
        </p:txBody>
      </p:sp>
      <p:sp>
        <p:nvSpPr>
          <p:cNvPr id="19" name="Rectangle 19"/>
          <p:cNvSpPr>
            <a:spLocks noGrp="1"/>
          </p:cNvSpPr>
          <p:nvPr>
            <p:ph type="sldNum" sz="quarter" idx="22"/>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0" name="Rectangle 20"/>
          <p:cNvSpPr>
            <a:spLocks noGrp="1"/>
          </p:cNvSpPr>
          <p:nvPr>
            <p:ph type="ftr" sz="quarter" idx="23"/>
          </p:nvPr>
        </p:nvSpPr>
        <p:spPr/>
        <p:txBody>
          <a:bodyPr/>
          <a:lstStyle>
            <a:extLst/>
          </a:lstStyle>
          <a:p>
            <a:endParaRPr lang="en-US"/>
          </a:p>
        </p:txBody>
      </p:sp>
    </p:spTree>
    <p:extLst>
      <p:ext uri="{BB962C8B-B14F-4D97-AF65-F5344CB8AC3E}">
        <p14:creationId xmlns:p14="http://schemas.microsoft.com/office/powerpoint/2010/main" val="2359505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lvl1pPr algn="l">
              <a:defRPr/>
            </a:lvl1pPr>
            <a:extLst/>
          </a:lstStyle>
          <a:p>
            <a:fld id="{74E38CDC-0A77-4B11-951E-217EEE067AE3}" type="datetime1">
              <a:rPr lang="en-US" smtClean="0">
                <a:solidFill>
                  <a:prstClr val="black">
                    <a:tint val="65000"/>
                  </a:prstClr>
                </a:solidFill>
              </a:rPr>
              <a:pPr/>
              <a:t>12/2/2012</a:t>
            </a:fld>
            <a:endParaRPr lang="en-US" dirty="0">
              <a:solidFill>
                <a:prstClr val="black">
                  <a:tint val="65000"/>
                </a:prstClr>
              </a:solidFill>
            </a:endParaRPr>
          </a:p>
        </p:txBody>
      </p:sp>
      <p:sp>
        <p:nvSpPr>
          <p:cNvPr id="17" name="Rectangle 17"/>
          <p:cNvSpPr>
            <a:spLocks noGrp="1"/>
          </p:cNvSpPr>
          <p:nvPr>
            <p:ph type="sldNum" sz="quarter" idx="24"/>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8" name="Rectangle 18"/>
          <p:cNvSpPr>
            <a:spLocks noGrp="1"/>
          </p:cNvSpPr>
          <p:nvPr>
            <p:ph type="ftr" sz="quarter" idx="25"/>
          </p:nvPr>
        </p:nvSpPr>
        <p:spPr/>
        <p:txBody>
          <a:bodyPr/>
          <a:lstStyle>
            <a:extLst/>
          </a:lstStyle>
          <a:p>
            <a:endParaRPr lang="en-US"/>
          </a:p>
        </p:txBody>
      </p:sp>
    </p:spTree>
    <p:extLst>
      <p:ext uri="{BB962C8B-B14F-4D97-AF65-F5344CB8AC3E}">
        <p14:creationId xmlns:p14="http://schemas.microsoft.com/office/powerpoint/2010/main" val="188729212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rgbClr val="A31E22"/>
          </a:solidFill>
          <a:ln>
            <a:solidFill>
              <a:srgbClr val="A31E22"/>
            </a:solidFill>
          </a:ln>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lvl1pPr algn="l">
              <a:defRPr/>
            </a:lvl1pPr>
            <a:extLst/>
          </a:lstStyle>
          <a:p>
            <a:fld id="{7BC39339-A292-4F6C-8960-AAFDA8D13963}" type="datetime1">
              <a:rPr lang="en-US" smtClean="0">
                <a:solidFill>
                  <a:prstClr val="black">
                    <a:tint val="65000"/>
                  </a:prstClr>
                </a:solidFill>
              </a:rPr>
              <a:pPr/>
              <a:t>12/2/2012</a:t>
            </a:fld>
            <a:endParaRPr lang="en-US">
              <a:solidFill>
                <a:prstClr val="black">
                  <a:tint val="65000"/>
                </a:prstClr>
              </a:solidFill>
            </a:endParaRPr>
          </a:p>
        </p:txBody>
      </p:sp>
      <p:sp>
        <p:nvSpPr>
          <p:cNvPr id="18" name="Rectangle 18"/>
          <p:cNvSpPr>
            <a:spLocks noGrp="1"/>
          </p:cNvSpPr>
          <p:nvPr>
            <p:ph type="sldNum" sz="quarter" idx="26"/>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3" name="Rectangle 23"/>
          <p:cNvSpPr>
            <a:spLocks noGrp="1"/>
          </p:cNvSpPr>
          <p:nvPr>
            <p:ph type="ftr" sz="quarter" idx="27"/>
          </p:nvPr>
        </p:nvSpPr>
        <p:spPr/>
        <p:txBody>
          <a:bodyPr/>
          <a:lstStyle>
            <a:extLst/>
          </a:lstStyle>
          <a:p>
            <a:endParaRPr lang="en-US"/>
          </a:p>
        </p:txBody>
      </p:sp>
    </p:spTree>
    <p:extLst>
      <p:ext uri="{BB962C8B-B14F-4D97-AF65-F5344CB8AC3E}">
        <p14:creationId xmlns:p14="http://schemas.microsoft.com/office/powerpoint/2010/main" val="44988536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8" name="Rectangle 6"/>
          <p:cNvSpPr/>
          <p:nvPr/>
        </p:nvSpPr>
        <p:spPr>
          <a:xfrm>
            <a:off x="13716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6" name="Rectangle 6"/>
          <p:cNvSpPr/>
          <p:nvPr/>
        </p:nvSpPr>
        <p:spPr>
          <a:xfrm>
            <a:off x="35052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5" name="Rectangle 6"/>
          <p:cNvSpPr/>
          <p:nvPr/>
        </p:nvSpPr>
        <p:spPr>
          <a:xfrm>
            <a:off x="35052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1" name="Rectangle 6"/>
          <p:cNvSpPr/>
          <p:nvPr/>
        </p:nvSpPr>
        <p:spPr>
          <a:xfrm>
            <a:off x="5638800" y="14478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3" name="Rectangle 6"/>
          <p:cNvSpPr/>
          <p:nvPr/>
        </p:nvSpPr>
        <p:spPr>
          <a:xfrm>
            <a:off x="5638800" y="3886200"/>
            <a:ext cx="1676400" cy="2057400"/>
          </a:xfrm>
          <a:prstGeom prst="rect">
            <a:avLst/>
          </a:prstGeom>
          <a:ln w="76200" cap="sq" cmpd="thickThin" algn="ctr">
            <a:solidFill>
              <a:srgbClr val="A31E2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lvl1pPr algn="l">
              <a:defRPr/>
            </a:lvl1pPr>
            <a:extLst/>
          </a:lstStyle>
          <a:p>
            <a:fld id="{B55F7FE3-66C0-427D-B0DF-D4F3719A98C3}" type="datetime1">
              <a:rPr lang="en-US" smtClean="0">
                <a:solidFill>
                  <a:prstClr val="black">
                    <a:tint val="65000"/>
                  </a:prstClr>
                </a:solidFill>
              </a:rPr>
              <a:pPr/>
              <a:t>12/2/2012</a:t>
            </a:fld>
            <a:endParaRPr lang="en-US">
              <a:solidFill>
                <a:prstClr val="black">
                  <a:tint val="65000"/>
                </a:prstClr>
              </a:solidFill>
            </a:endParaRPr>
          </a:p>
        </p:txBody>
      </p:sp>
      <p:sp>
        <p:nvSpPr>
          <p:cNvPr id="43" name="Rectangle 43"/>
          <p:cNvSpPr>
            <a:spLocks noGrp="1"/>
          </p:cNvSpPr>
          <p:nvPr>
            <p:ph type="sldNum" sz="quarter" idx="48"/>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45" name="Rectangle 45"/>
          <p:cNvSpPr>
            <a:spLocks noGrp="1"/>
          </p:cNvSpPr>
          <p:nvPr>
            <p:ph type="ftr" sz="quarter" idx="49"/>
          </p:nvPr>
        </p:nvSpPr>
        <p:spPr/>
        <p:txBody>
          <a:bodyPr/>
          <a:lstStyle>
            <a:extLst/>
          </a:lstStyle>
          <a:p>
            <a:endParaRPr lang="en-US"/>
          </a:p>
        </p:txBody>
      </p:sp>
    </p:spTree>
    <p:extLst>
      <p:ext uri="{BB962C8B-B14F-4D97-AF65-F5344CB8AC3E}">
        <p14:creationId xmlns:p14="http://schemas.microsoft.com/office/powerpoint/2010/main" val="109513444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6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DFBF63-89C1-441E-A369-71369ED04C5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974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5481179"/>
      </p:ext>
    </p:extLst>
  </p:cSld>
  <p:clrMapOvr>
    <a:masterClrMapping/>
  </p:clrMapOvr>
  <p:transition>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E56A3-13AF-4939-84A9-26E1EF6D5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5360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1FCC6F-62B8-4CE7-97C0-8887EF7D0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6745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B1858D-E3C0-4966-8BA5-3CB3D4BB7A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911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A3F183-9EDE-4D30-AA04-5B8129CBC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6099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C0AE42-F640-40FD-BBAD-2183642785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467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A4BE36-3242-4E83-B414-28019BA289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976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AE85D-7F51-4E04-832D-A5773F977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666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C78335-501D-44C5-9784-6DC8BB24AF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03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CB584-3863-45C5-867C-5C39DF794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90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3D1AF-EDAC-4A37-BD3F-E7BF3D839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4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2.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2.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2.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6.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5" Type="http://schemas.openxmlformats.org/officeDocument/2006/relationships/theme" Target="../theme/theme7.xml"/><Relationship Id="rId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5" Type="http://schemas.openxmlformats.org/officeDocument/2006/relationships/theme" Target="../theme/theme8.xml"/><Relationship Id="rId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4.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5" Type="http://schemas.openxmlformats.org/officeDocument/2006/relationships/theme" Target="../theme/theme9.xml"/><Relationship Id="rId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F1C3"/>
            </a:gs>
            <a:gs pos="100000">
              <a:schemeClr val="bg2"/>
            </a:gs>
          </a:gsLst>
          <a:lin ang="0" scaled="1"/>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457200" y="1981200"/>
            <a:ext cx="8229600" cy="4525963"/>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bg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7" descr="red backgroun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5710238"/>
            <a:ext cx="9144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34"/>
          <p:cNvSpPr>
            <a:spLocks noChangeShapeType="1"/>
          </p:cNvSpPr>
          <p:nvPr/>
        </p:nvSpPr>
        <p:spPr bwMode="auto">
          <a:xfrm>
            <a:off x="0" y="15240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mtClean="0">
              <a:solidFill>
                <a:srgbClr val="000000"/>
              </a:solidFill>
              <a:latin typeface="Arial" charset="0"/>
            </a:endParaRPr>
          </a:p>
        </p:txBody>
      </p:sp>
    </p:spTree>
    <p:extLst>
      <p:ext uri="{BB962C8B-B14F-4D97-AF65-F5344CB8AC3E}">
        <p14:creationId xmlns:p14="http://schemas.microsoft.com/office/powerpoint/2010/main" val="3019915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txStyles>
    <p:titleStyle>
      <a:lvl1pPr algn="l" rtl="0" eaLnBrk="0" fontAlgn="base" hangingPunct="0">
        <a:spcBef>
          <a:spcPct val="0"/>
        </a:spcBef>
        <a:spcAft>
          <a:spcPct val="0"/>
        </a:spcAft>
        <a:defRPr sz="3600">
          <a:solidFill>
            <a:schemeClr val="tx1"/>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2pPr>
      <a:lvl3pPr algn="l" rtl="0" eaLnBrk="0" fontAlgn="base" hangingPunct="0">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3pPr>
      <a:lvl4pPr algn="l" rtl="0" eaLnBrk="0" fontAlgn="base" hangingPunct="0">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4pPr>
      <a:lvl5pPr algn="l" rtl="0" eaLnBrk="0" fontAlgn="base" hangingPunct="0">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5pPr>
      <a:lvl6pPr marL="457200" algn="l" rtl="0" fontAlgn="base">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6pPr>
      <a:lvl7pPr marL="914400" algn="l" rtl="0" fontAlgn="base">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7pPr>
      <a:lvl8pPr marL="1371600" algn="l" rtl="0" fontAlgn="base">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8pPr>
      <a:lvl9pPr marL="1828800" algn="l" rtl="0" fontAlgn="base">
        <a:spcBef>
          <a:spcPct val="0"/>
        </a:spcBef>
        <a:spcAft>
          <a:spcPct val="0"/>
        </a:spcAft>
        <a:defRPr sz="3600">
          <a:solidFill>
            <a:schemeClr val="tx1"/>
          </a:solidFill>
          <a:effectLst>
            <a:outerShdw blurRad="38100" dist="38100" dir="2700000" algn="tl">
              <a:srgbClr val="FFFFFF"/>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74C25-4601-4430-BBA4-B8FF02F0F6FE}" type="datetimeFigureOut">
              <a:rPr lang="en-US" smtClean="0"/>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4ADBA-2E13-4431-958E-193916F21C63}" type="slidenum">
              <a:rPr lang="en-US" smtClean="0"/>
              <a:t>‹#›</a:t>
            </a:fld>
            <a:endParaRPr lang="en-US"/>
          </a:p>
        </p:txBody>
      </p:sp>
    </p:spTree>
    <p:extLst>
      <p:ext uri="{BB962C8B-B14F-4D97-AF65-F5344CB8AC3E}">
        <p14:creationId xmlns:p14="http://schemas.microsoft.com/office/powerpoint/2010/main" val="40712100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8" r:id="rId13"/>
    <p:sldLayoutId id="2147483739" r:id="rId14"/>
    <p:sldLayoutId id="2147483741" r:id="rId15"/>
    <p:sldLayoutId id="2147483743" r:id="rId16"/>
  </p:sldLayoutIdLst>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304800" y="6533133"/>
            <a:ext cx="1371600" cy="228600"/>
          </a:xfrm>
          <a:prstGeom prst="rect">
            <a:avLst/>
          </a:prstGeom>
        </p:spPr>
        <p:txBody>
          <a:bodyPr vert="horz"/>
          <a:lstStyle>
            <a:lvl1pPr algn="l">
              <a:defRPr sz="1000">
                <a:solidFill>
                  <a:schemeClr val="tx1">
                    <a:tint val="65000"/>
                  </a:schemeClr>
                </a:solidFill>
              </a:defRPr>
            </a:lvl1pPr>
            <a:extLst/>
          </a:lstStyle>
          <a:p>
            <a:fld id="{09A814CB-EEEC-48D1-B57C-1068C85AAEB2}" type="datetime1">
              <a:rPr lang="en-US" smtClean="0">
                <a:solidFill>
                  <a:prstClr val="black">
                    <a:tint val="65000"/>
                  </a:prstClr>
                </a:solidFill>
              </a:rPr>
              <a:pPr/>
              <a:t>12/2/2012</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pic>
        <p:nvPicPr>
          <p:cNvPr id="24" name="ContosoLogo.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Tree>
    <p:extLst>
      <p:ext uri="{BB962C8B-B14F-4D97-AF65-F5344CB8AC3E}">
        <p14:creationId xmlns:p14="http://schemas.microsoft.com/office/powerpoint/2010/main" val="336266759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iming>
    <p:tnLst>
      <p:par>
        <p:cTn id="1" dur="indefinite" restart="never" nodeType="tmRoot"/>
      </p:par>
    </p:tnLst>
  </p:timing>
  <p:hf hdr="0" ftr="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304800" y="6533133"/>
            <a:ext cx="1371600" cy="228600"/>
          </a:xfrm>
          <a:prstGeom prst="rect">
            <a:avLst/>
          </a:prstGeom>
        </p:spPr>
        <p:txBody>
          <a:bodyPr vert="horz"/>
          <a:lstStyle>
            <a:lvl1pPr algn="l">
              <a:defRPr sz="1000">
                <a:solidFill>
                  <a:schemeClr val="tx1">
                    <a:tint val="65000"/>
                  </a:schemeClr>
                </a:solidFill>
              </a:defRPr>
            </a:lvl1pPr>
            <a:extLst/>
          </a:lstStyle>
          <a:p>
            <a:fld id="{09A814CB-EEEC-48D1-B57C-1068C85AAEB2}" type="datetime1">
              <a:rPr lang="en-US" smtClean="0">
                <a:solidFill>
                  <a:prstClr val="black">
                    <a:tint val="65000"/>
                  </a:prstClr>
                </a:solidFill>
              </a:rPr>
              <a:pPr/>
              <a:t>12/2/2012</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pic>
        <p:nvPicPr>
          <p:cNvPr id="24" name="ContosoLogo.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Tree>
    <p:extLst>
      <p:ext uri="{BB962C8B-B14F-4D97-AF65-F5344CB8AC3E}">
        <p14:creationId xmlns:p14="http://schemas.microsoft.com/office/powerpoint/2010/main" val="25228442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iming>
    <p:tnLst>
      <p:par>
        <p:cTn id="1" dur="indefinite" restart="never" nodeType="tmRoot"/>
      </p:par>
    </p:tnLst>
  </p:timing>
  <p:hf hdr="0" ftr="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68686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304800" y="6533133"/>
            <a:ext cx="1371600" cy="228600"/>
          </a:xfrm>
          <a:prstGeom prst="rect">
            <a:avLst/>
          </a:prstGeom>
        </p:spPr>
        <p:txBody>
          <a:bodyPr vert="horz"/>
          <a:lstStyle>
            <a:lvl1pPr algn="l">
              <a:defRPr sz="1000">
                <a:solidFill>
                  <a:schemeClr val="tx1">
                    <a:tint val="65000"/>
                  </a:schemeClr>
                </a:solidFill>
              </a:defRPr>
            </a:lvl1pPr>
            <a:extLst/>
          </a:lstStyle>
          <a:p>
            <a:fld id="{09A814CB-EEEC-48D1-B57C-1068C85AAEB2}" type="datetime1">
              <a:rPr lang="en-US" smtClean="0">
                <a:solidFill>
                  <a:prstClr val="black">
                    <a:tint val="65000"/>
                  </a:prstClr>
                </a:solidFill>
              </a:rPr>
              <a:pPr/>
              <a:t>12/2/2012</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pic>
        <p:nvPicPr>
          <p:cNvPr id="24" name="ContosoLogo.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12773" y="6239256"/>
            <a:ext cx="616077" cy="616077"/>
          </a:xfrm>
          <a:prstGeom prst="rect">
            <a:avLst/>
          </a:prstGeom>
          <a:noFill/>
          <a:ln>
            <a:noFill/>
          </a:ln>
        </p:spPr>
      </p:pic>
    </p:spTree>
    <p:extLst>
      <p:ext uri="{BB962C8B-B14F-4D97-AF65-F5344CB8AC3E}">
        <p14:creationId xmlns:p14="http://schemas.microsoft.com/office/powerpoint/2010/main" val="348847534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iming>
    <p:tnLst>
      <p:par>
        <p:cTn id="1" dur="indefinite" restart="never" nodeType="tmRoot"/>
      </p:par>
    </p:tnLst>
  </p:timing>
  <p:hf hdr="0" ftr="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A43CC09-9D20-4299-8CEA-D7B4A821DEF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2661211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150938"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9398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80865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transition/>
  <p:hf hdr="0" ftr="0" dt="0"/>
  <p:txStyles>
    <p:titleStyle>
      <a:lvl1pPr algn="l" rtl="0" eaLnBrk="0" fontAlgn="base" hangingPunct="0">
        <a:spcBef>
          <a:spcPct val="0"/>
        </a:spcBef>
        <a:spcAft>
          <a:spcPct val="0"/>
        </a:spcAft>
        <a:defRPr sz="3000">
          <a:solidFill>
            <a:srgbClr val="62918B"/>
          </a:solidFill>
          <a:latin typeface="+mj-lt"/>
          <a:ea typeface="+mj-ea"/>
          <a:cs typeface="+mj-cs"/>
        </a:defRPr>
      </a:lvl1pPr>
      <a:lvl2pPr algn="l" rtl="0" eaLnBrk="0" fontAlgn="base" hangingPunct="0">
        <a:spcBef>
          <a:spcPct val="0"/>
        </a:spcBef>
        <a:spcAft>
          <a:spcPct val="0"/>
        </a:spcAft>
        <a:defRPr sz="3000">
          <a:solidFill>
            <a:srgbClr val="62918B"/>
          </a:solidFill>
          <a:latin typeface="Arial" charset="0"/>
          <a:ea typeface="ヒラギノ角ゴ Pro W3" pitchFamily="-128" charset="-128"/>
        </a:defRPr>
      </a:lvl2pPr>
      <a:lvl3pPr algn="l" rtl="0" eaLnBrk="0" fontAlgn="base" hangingPunct="0">
        <a:spcBef>
          <a:spcPct val="0"/>
        </a:spcBef>
        <a:spcAft>
          <a:spcPct val="0"/>
        </a:spcAft>
        <a:defRPr sz="3000">
          <a:solidFill>
            <a:srgbClr val="62918B"/>
          </a:solidFill>
          <a:latin typeface="Arial" charset="0"/>
          <a:ea typeface="ヒラギノ角ゴ Pro W3" pitchFamily="-128" charset="-128"/>
        </a:defRPr>
      </a:lvl3pPr>
      <a:lvl4pPr algn="l" rtl="0" eaLnBrk="0" fontAlgn="base" hangingPunct="0">
        <a:spcBef>
          <a:spcPct val="0"/>
        </a:spcBef>
        <a:spcAft>
          <a:spcPct val="0"/>
        </a:spcAft>
        <a:defRPr sz="3000">
          <a:solidFill>
            <a:srgbClr val="62918B"/>
          </a:solidFill>
          <a:latin typeface="Arial" charset="0"/>
          <a:ea typeface="ヒラギノ角ゴ Pro W3" pitchFamily="-128" charset="-128"/>
        </a:defRPr>
      </a:lvl4pPr>
      <a:lvl5pPr algn="l" rtl="0" eaLnBrk="0" fontAlgn="base" hangingPunct="0">
        <a:spcBef>
          <a:spcPct val="0"/>
        </a:spcBef>
        <a:spcAft>
          <a:spcPct val="0"/>
        </a:spcAft>
        <a:defRPr sz="3000">
          <a:solidFill>
            <a:srgbClr val="62918B"/>
          </a:solidFill>
          <a:latin typeface="Arial" charset="0"/>
          <a:ea typeface="ヒラギノ角ゴ Pro W3" pitchFamily="-128" charset="-128"/>
        </a:defRPr>
      </a:lvl5pPr>
      <a:lvl6pPr marL="457200" algn="l" rtl="0" fontAlgn="base">
        <a:spcBef>
          <a:spcPct val="0"/>
        </a:spcBef>
        <a:spcAft>
          <a:spcPct val="0"/>
        </a:spcAft>
        <a:defRPr sz="3000">
          <a:solidFill>
            <a:srgbClr val="62918B"/>
          </a:solidFill>
          <a:latin typeface="Arial Bold" pitchFamily="-128" charset="0"/>
          <a:ea typeface="ヒラギノ角ゴ Pro W3" pitchFamily="-128" charset="-128"/>
        </a:defRPr>
      </a:lvl6pPr>
      <a:lvl7pPr marL="914400" algn="l" rtl="0" fontAlgn="base">
        <a:spcBef>
          <a:spcPct val="0"/>
        </a:spcBef>
        <a:spcAft>
          <a:spcPct val="0"/>
        </a:spcAft>
        <a:defRPr sz="3000">
          <a:solidFill>
            <a:srgbClr val="62918B"/>
          </a:solidFill>
          <a:latin typeface="Arial Bold" pitchFamily="-128" charset="0"/>
          <a:ea typeface="ヒラギノ角ゴ Pro W3" pitchFamily="-128" charset="-128"/>
        </a:defRPr>
      </a:lvl7pPr>
      <a:lvl8pPr marL="1371600" algn="l" rtl="0" fontAlgn="base">
        <a:spcBef>
          <a:spcPct val="0"/>
        </a:spcBef>
        <a:spcAft>
          <a:spcPct val="0"/>
        </a:spcAft>
        <a:defRPr sz="3000">
          <a:solidFill>
            <a:srgbClr val="62918B"/>
          </a:solidFill>
          <a:latin typeface="Arial Bold" pitchFamily="-128" charset="0"/>
          <a:ea typeface="ヒラギノ角ゴ Pro W3" pitchFamily="-128" charset="-128"/>
        </a:defRPr>
      </a:lvl8pPr>
      <a:lvl9pPr marL="1828800" algn="l" rtl="0" fontAlgn="base">
        <a:spcBef>
          <a:spcPct val="0"/>
        </a:spcBef>
        <a:spcAft>
          <a:spcPct val="0"/>
        </a:spcAft>
        <a:defRPr sz="3000">
          <a:solidFill>
            <a:srgbClr val="62918B"/>
          </a:solidFill>
          <a:latin typeface="Arial Bold" pitchFamily="-128" charset="0"/>
          <a:ea typeface="ヒラギノ角ゴ Pro W3" pitchFamily="-128" charset="-128"/>
        </a:defRPr>
      </a:lvl9pPr>
    </p:titleStyle>
    <p:bodyStyle>
      <a:lvl1pPr marL="228600" indent="-228600" algn="l" rtl="0" eaLnBrk="0" fontAlgn="base" hangingPunct="0">
        <a:spcBef>
          <a:spcPct val="20000"/>
        </a:spcBef>
        <a:spcAft>
          <a:spcPct val="0"/>
        </a:spcAft>
        <a:buChar char="•"/>
        <a:defRPr sz="2800">
          <a:solidFill>
            <a:srgbClr val="2F150A"/>
          </a:solidFill>
          <a:latin typeface="+mn-lt"/>
          <a:ea typeface="+mn-ea"/>
          <a:cs typeface="+mn-cs"/>
        </a:defRPr>
      </a:lvl1pPr>
      <a:lvl2pPr marL="576263" indent="-233363" algn="l" rtl="0" eaLnBrk="0" fontAlgn="base" hangingPunct="0">
        <a:spcBef>
          <a:spcPct val="20000"/>
        </a:spcBef>
        <a:spcAft>
          <a:spcPct val="0"/>
        </a:spcAft>
        <a:buFont typeface="Times" pitchFamily="18" charset="0"/>
        <a:buChar char="–"/>
        <a:defRPr sz="2000">
          <a:solidFill>
            <a:srgbClr val="2F150A"/>
          </a:solidFill>
          <a:latin typeface="+mn-lt"/>
          <a:ea typeface="+mn-ea"/>
        </a:defRPr>
      </a:lvl2pPr>
      <a:lvl3pPr marL="850900" indent="-160338" algn="l" rtl="0" eaLnBrk="0" fontAlgn="base" hangingPunct="0">
        <a:spcBef>
          <a:spcPct val="20000"/>
        </a:spcBef>
        <a:spcAft>
          <a:spcPct val="0"/>
        </a:spcAft>
        <a:buFont typeface="Times" pitchFamily="18" charset="0"/>
        <a:buChar char="•"/>
        <a:defRPr sz="1400">
          <a:solidFill>
            <a:srgbClr val="2F150A"/>
          </a:solidFill>
          <a:latin typeface="+mn-lt"/>
          <a:ea typeface="+mn-ea"/>
        </a:defRPr>
      </a:lvl3pPr>
      <a:lvl4pPr marL="1193800" indent="-228600" algn="l" rtl="0" eaLnBrk="0" fontAlgn="base" hangingPunct="0">
        <a:spcBef>
          <a:spcPct val="20000"/>
        </a:spcBef>
        <a:spcAft>
          <a:spcPct val="0"/>
        </a:spcAft>
        <a:buSzPct val="55000"/>
        <a:buFont typeface="Zapf Dingbats" pitchFamily="-128" charset="2"/>
        <a:buChar char=""/>
        <a:defRPr sz="1200">
          <a:solidFill>
            <a:schemeClr val="tx1"/>
          </a:solidFill>
          <a:latin typeface="+mn-lt"/>
          <a:ea typeface="+mn-ea"/>
        </a:defRPr>
      </a:lvl4pPr>
      <a:lvl5pPr marL="1595438" indent="-287338" algn="l" rtl="0" eaLnBrk="0" fontAlgn="base" hangingPunct="0">
        <a:spcBef>
          <a:spcPct val="20000"/>
        </a:spcBef>
        <a:spcAft>
          <a:spcPct val="0"/>
        </a:spcAft>
        <a:buChar char="»"/>
        <a:defRPr sz="1000">
          <a:solidFill>
            <a:schemeClr val="tx1"/>
          </a:solidFill>
          <a:latin typeface="+mn-lt"/>
          <a:ea typeface="+mn-ea"/>
        </a:defRPr>
      </a:lvl5pPr>
      <a:lvl6pPr marL="2052638" indent="-287338" algn="l" rtl="0" fontAlgn="base">
        <a:spcBef>
          <a:spcPct val="20000"/>
        </a:spcBef>
        <a:spcAft>
          <a:spcPct val="0"/>
        </a:spcAft>
        <a:buChar char="»"/>
        <a:defRPr sz="1000">
          <a:solidFill>
            <a:schemeClr val="tx1"/>
          </a:solidFill>
          <a:latin typeface="+mn-lt"/>
          <a:ea typeface="+mn-ea"/>
        </a:defRPr>
      </a:lvl6pPr>
      <a:lvl7pPr marL="2509838" indent="-287338" algn="l" rtl="0" fontAlgn="base">
        <a:spcBef>
          <a:spcPct val="20000"/>
        </a:spcBef>
        <a:spcAft>
          <a:spcPct val="0"/>
        </a:spcAft>
        <a:buChar char="»"/>
        <a:defRPr sz="1000">
          <a:solidFill>
            <a:schemeClr val="tx1"/>
          </a:solidFill>
          <a:latin typeface="+mn-lt"/>
          <a:ea typeface="+mn-ea"/>
        </a:defRPr>
      </a:lvl7pPr>
      <a:lvl8pPr marL="2967038" indent="-287338" algn="l" rtl="0" fontAlgn="base">
        <a:spcBef>
          <a:spcPct val="20000"/>
        </a:spcBef>
        <a:spcAft>
          <a:spcPct val="0"/>
        </a:spcAft>
        <a:buChar char="»"/>
        <a:defRPr sz="1000">
          <a:solidFill>
            <a:schemeClr val="tx1"/>
          </a:solidFill>
          <a:latin typeface="+mn-lt"/>
          <a:ea typeface="+mn-ea"/>
        </a:defRPr>
      </a:lvl8pPr>
      <a:lvl9pPr marL="3424238" indent="-287338"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150938"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9398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955972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transition/>
  <p:hf hdr="0" ftr="0" dt="0"/>
  <p:txStyles>
    <p:titleStyle>
      <a:lvl1pPr algn="l" rtl="0" eaLnBrk="0" fontAlgn="base" hangingPunct="0">
        <a:spcBef>
          <a:spcPct val="0"/>
        </a:spcBef>
        <a:spcAft>
          <a:spcPct val="0"/>
        </a:spcAft>
        <a:defRPr sz="3000">
          <a:solidFill>
            <a:srgbClr val="62918B"/>
          </a:solidFill>
          <a:latin typeface="+mj-lt"/>
          <a:ea typeface="+mj-ea"/>
          <a:cs typeface="+mj-cs"/>
        </a:defRPr>
      </a:lvl1pPr>
      <a:lvl2pPr algn="l" rtl="0" eaLnBrk="0" fontAlgn="base" hangingPunct="0">
        <a:spcBef>
          <a:spcPct val="0"/>
        </a:spcBef>
        <a:spcAft>
          <a:spcPct val="0"/>
        </a:spcAft>
        <a:defRPr sz="3000">
          <a:solidFill>
            <a:srgbClr val="62918B"/>
          </a:solidFill>
          <a:latin typeface="Arial" charset="0"/>
          <a:ea typeface="ヒラギノ角ゴ Pro W3" pitchFamily="-128" charset="-128"/>
        </a:defRPr>
      </a:lvl2pPr>
      <a:lvl3pPr algn="l" rtl="0" eaLnBrk="0" fontAlgn="base" hangingPunct="0">
        <a:spcBef>
          <a:spcPct val="0"/>
        </a:spcBef>
        <a:spcAft>
          <a:spcPct val="0"/>
        </a:spcAft>
        <a:defRPr sz="3000">
          <a:solidFill>
            <a:srgbClr val="62918B"/>
          </a:solidFill>
          <a:latin typeface="Arial" charset="0"/>
          <a:ea typeface="ヒラギノ角ゴ Pro W3" pitchFamily="-128" charset="-128"/>
        </a:defRPr>
      </a:lvl3pPr>
      <a:lvl4pPr algn="l" rtl="0" eaLnBrk="0" fontAlgn="base" hangingPunct="0">
        <a:spcBef>
          <a:spcPct val="0"/>
        </a:spcBef>
        <a:spcAft>
          <a:spcPct val="0"/>
        </a:spcAft>
        <a:defRPr sz="3000">
          <a:solidFill>
            <a:srgbClr val="62918B"/>
          </a:solidFill>
          <a:latin typeface="Arial" charset="0"/>
          <a:ea typeface="ヒラギノ角ゴ Pro W3" pitchFamily="-128" charset="-128"/>
        </a:defRPr>
      </a:lvl4pPr>
      <a:lvl5pPr algn="l" rtl="0" eaLnBrk="0" fontAlgn="base" hangingPunct="0">
        <a:spcBef>
          <a:spcPct val="0"/>
        </a:spcBef>
        <a:spcAft>
          <a:spcPct val="0"/>
        </a:spcAft>
        <a:defRPr sz="3000">
          <a:solidFill>
            <a:srgbClr val="62918B"/>
          </a:solidFill>
          <a:latin typeface="Arial" charset="0"/>
          <a:ea typeface="ヒラギノ角ゴ Pro W3" pitchFamily="-128" charset="-128"/>
        </a:defRPr>
      </a:lvl5pPr>
      <a:lvl6pPr marL="457200" algn="l" rtl="0" fontAlgn="base">
        <a:spcBef>
          <a:spcPct val="0"/>
        </a:spcBef>
        <a:spcAft>
          <a:spcPct val="0"/>
        </a:spcAft>
        <a:defRPr sz="3000">
          <a:solidFill>
            <a:srgbClr val="62918B"/>
          </a:solidFill>
          <a:latin typeface="Arial Bold" pitchFamily="-128" charset="0"/>
          <a:ea typeface="ヒラギノ角ゴ Pro W3" pitchFamily="-128" charset="-128"/>
        </a:defRPr>
      </a:lvl6pPr>
      <a:lvl7pPr marL="914400" algn="l" rtl="0" fontAlgn="base">
        <a:spcBef>
          <a:spcPct val="0"/>
        </a:spcBef>
        <a:spcAft>
          <a:spcPct val="0"/>
        </a:spcAft>
        <a:defRPr sz="3000">
          <a:solidFill>
            <a:srgbClr val="62918B"/>
          </a:solidFill>
          <a:latin typeface="Arial Bold" pitchFamily="-128" charset="0"/>
          <a:ea typeface="ヒラギノ角ゴ Pro W3" pitchFamily="-128" charset="-128"/>
        </a:defRPr>
      </a:lvl7pPr>
      <a:lvl8pPr marL="1371600" algn="l" rtl="0" fontAlgn="base">
        <a:spcBef>
          <a:spcPct val="0"/>
        </a:spcBef>
        <a:spcAft>
          <a:spcPct val="0"/>
        </a:spcAft>
        <a:defRPr sz="3000">
          <a:solidFill>
            <a:srgbClr val="62918B"/>
          </a:solidFill>
          <a:latin typeface="Arial Bold" pitchFamily="-128" charset="0"/>
          <a:ea typeface="ヒラギノ角ゴ Pro W3" pitchFamily="-128" charset="-128"/>
        </a:defRPr>
      </a:lvl8pPr>
      <a:lvl9pPr marL="1828800" algn="l" rtl="0" fontAlgn="base">
        <a:spcBef>
          <a:spcPct val="0"/>
        </a:spcBef>
        <a:spcAft>
          <a:spcPct val="0"/>
        </a:spcAft>
        <a:defRPr sz="3000">
          <a:solidFill>
            <a:srgbClr val="62918B"/>
          </a:solidFill>
          <a:latin typeface="Arial Bold" pitchFamily="-128" charset="0"/>
          <a:ea typeface="ヒラギノ角ゴ Pro W3" pitchFamily="-128" charset="-128"/>
        </a:defRPr>
      </a:lvl9pPr>
    </p:titleStyle>
    <p:bodyStyle>
      <a:lvl1pPr marL="228600" indent="-228600" algn="l" rtl="0" eaLnBrk="0" fontAlgn="base" hangingPunct="0">
        <a:spcBef>
          <a:spcPct val="20000"/>
        </a:spcBef>
        <a:spcAft>
          <a:spcPct val="0"/>
        </a:spcAft>
        <a:buChar char="•"/>
        <a:defRPr sz="2800">
          <a:solidFill>
            <a:srgbClr val="2F150A"/>
          </a:solidFill>
          <a:latin typeface="+mn-lt"/>
          <a:ea typeface="+mn-ea"/>
          <a:cs typeface="+mn-cs"/>
        </a:defRPr>
      </a:lvl1pPr>
      <a:lvl2pPr marL="576263" indent="-233363" algn="l" rtl="0" eaLnBrk="0" fontAlgn="base" hangingPunct="0">
        <a:spcBef>
          <a:spcPct val="20000"/>
        </a:spcBef>
        <a:spcAft>
          <a:spcPct val="0"/>
        </a:spcAft>
        <a:buFont typeface="Times" pitchFamily="18" charset="0"/>
        <a:buChar char="–"/>
        <a:defRPr sz="2000">
          <a:solidFill>
            <a:srgbClr val="2F150A"/>
          </a:solidFill>
          <a:latin typeface="+mn-lt"/>
          <a:ea typeface="+mn-ea"/>
        </a:defRPr>
      </a:lvl2pPr>
      <a:lvl3pPr marL="850900" indent="-160338" algn="l" rtl="0" eaLnBrk="0" fontAlgn="base" hangingPunct="0">
        <a:spcBef>
          <a:spcPct val="20000"/>
        </a:spcBef>
        <a:spcAft>
          <a:spcPct val="0"/>
        </a:spcAft>
        <a:buFont typeface="Times" pitchFamily="18" charset="0"/>
        <a:buChar char="•"/>
        <a:defRPr sz="1400">
          <a:solidFill>
            <a:srgbClr val="2F150A"/>
          </a:solidFill>
          <a:latin typeface="+mn-lt"/>
          <a:ea typeface="+mn-ea"/>
        </a:defRPr>
      </a:lvl3pPr>
      <a:lvl4pPr marL="1193800" indent="-228600" algn="l" rtl="0" eaLnBrk="0" fontAlgn="base" hangingPunct="0">
        <a:spcBef>
          <a:spcPct val="20000"/>
        </a:spcBef>
        <a:spcAft>
          <a:spcPct val="0"/>
        </a:spcAft>
        <a:buSzPct val="55000"/>
        <a:buFont typeface="Zapf Dingbats" pitchFamily="-128" charset="2"/>
        <a:buChar char=""/>
        <a:defRPr sz="1200">
          <a:solidFill>
            <a:schemeClr val="tx1"/>
          </a:solidFill>
          <a:latin typeface="+mn-lt"/>
          <a:ea typeface="+mn-ea"/>
        </a:defRPr>
      </a:lvl4pPr>
      <a:lvl5pPr marL="1595438" indent="-287338" algn="l" rtl="0" eaLnBrk="0" fontAlgn="base" hangingPunct="0">
        <a:spcBef>
          <a:spcPct val="20000"/>
        </a:spcBef>
        <a:spcAft>
          <a:spcPct val="0"/>
        </a:spcAft>
        <a:buChar char="»"/>
        <a:defRPr sz="1000">
          <a:solidFill>
            <a:schemeClr val="tx1"/>
          </a:solidFill>
          <a:latin typeface="+mn-lt"/>
          <a:ea typeface="+mn-ea"/>
        </a:defRPr>
      </a:lvl5pPr>
      <a:lvl6pPr marL="2052638" indent="-287338" algn="l" rtl="0" fontAlgn="base">
        <a:spcBef>
          <a:spcPct val="20000"/>
        </a:spcBef>
        <a:spcAft>
          <a:spcPct val="0"/>
        </a:spcAft>
        <a:buChar char="»"/>
        <a:defRPr sz="1000">
          <a:solidFill>
            <a:schemeClr val="tx1"/>
          </a:solidFill>
          <a:latin typeface="+mn-lt"/>
          <a:ea typeface="+mn-ea"/>
        </a:defRPr>
      </a:lvl6pPr>
      <a:lvl7pPr marL="2509838" indent="-287338" algn="l" rtl="0" fontAlgn="base">
        <a:spcBef>
          <a:spcPct val="20000"/>
        </a:spcBef>
        <a:spcAft>
          <a:spcPct val="0"/>
        </a:spcAft>
        <a:buChar char="»"/>
        <a:defRPr sz="1000">
          <a:solidFill>
            <a:schemeClr val="tx1"/>
          </a:solidFill>
          <a:latin typeface="+mn-lt"/>
          <a:ea typeface="+mn-ea"/>
        </a:defRPr>
      </a:lvl7pPr>
      <a:lvl8pPr marL="2967038" indent="-287338" algn="l" rtl="0" fontAlgn="base">
        <a:spcBef>
          <a:spcPct val="20000"/>
        </a:spcBef>
        <a:spcAft>
          <a:spcPct val="0"/>
        </a:spcAft>
        <a:buChar char="»"/>
        <a:defRPr sz="1000">
          <a:solidFill>
            <a:schemeClr val="tx1"/>
          </a:solidFill>
          <a:latin typeface="+mn-lt"/>
          <a:ea typeface="+mn-ea"/>
        </a:defRPr>
      </a:lvl8pPr>
      <a:lvl9pPr marL="3424238" indent="-287338"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150938"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9398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8138028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ransition/>
  <p:hf hdr="0" ftr="0" dt="0"/>
  <p:txStyles>
    <p:titleStyle>
      <a:lvl1pPr algn="l" rtl="0" eaLnBrk="0" fontAlgn="base" hangingPunct="0">
        <a:spcBef>
          <a:spcPct val="0"/>
        </a:spcBef>
        <a:spcAft>
          <a:spcPct val="0"/>
        </a:spcAft>
        <a:defRPr sz="3000">
          <a:solidFill>
            <a:srgbClr val="62918B"/>
          </a:solidFill>
          <a:latin typeface="+mj-lt"/>
          <a:ea typeface="+mj-ea"/>
          <a:cs typeface="+mj-cs"/>
        </a:defRPr>
      </a:lvl1pPr>
      <a:lvl2pPr algn="l" rtl="0" eaLnBrk="0" fontAlgn="base" hangingPunct="0">
        <a:spcBef>
          <a:spcPct val="0"/>
        </a:spcBef>
        <a:spcAft>
          <a:spcPct val="0"/>
        </a:spcAft>
        <a:defRPr sz="3000">
          <a:solidFill>
            <a:srgbClr val="62918B"/>
          </a:solidFill>
          <a:latin typeface="Arial" charset="0"/>
          <a:ea typeface="ヒラギノ角ゴ Pro W3" pitchFamily="-128" charset="-128"/>
        </a:defRPr>
      </a:lvl2pPr>
      <a:lvl3pPr algn="l" rtl="0" eaLnBrk="0" fontAlgn="base" hangingPunct="0">
        <a:spcBef>
          <a:spcPct val="0"/>
        </a:spcBef>
        <a:spcAft>
          <a:spcPct val="0"/>
        </a:spcAft>
        <a:defRPr sz="3000">
          <a:solidFill>
            <a:srgbClr val="62918B"/>
          </a:solidFill>
          <a:latin typeface="Arial" charset="0"/>
          <a:ea typeface="ヒラギノ角ゴ Pro W3" pitchFamily="-128" charset="-128"/>
        </a:defRPr>
      </a:lvl3pPr>
      <a:lvl4pPr algn="l" rtl="0" eaLnBrk="0" fontAlgn="base" hangingPunct="0">
        <a:spcBef>
          <a:spcPct val="0"/>
        </a:spcBef>
        <a:spcAft>
          <a:spcPct val="0"/>
        </a:spcAft>
        <a:defRPr sz="3000">
          <a:solidFill>
            <a:srgbClr val="62918B"/>
          </a:solidFill>
          <a:latin typeface="Arial" charset="0"/>
          <a:ea typeface="ヒラギノ角ゴ Pro W3" pitchFamily="-128" charset="-128"/>
        </a:defRPr>
      </a:lvl4pPr>
      <a:lvl5pPr algn="l" rtl="0" eaLnBrk="0" fontAlgn="base" hangingPunct="0">
        <a:spcBef>
          <a:spcPct val="0"/>
        </a:spcBef>
        <a:spcAft>
          <a:spcPct val="0"/>
        </a:spcAft>
        <a:defRPr sz="3000">
          <a:solidFill>
            <a:srgbClr val="62918B"/>
          </a:solidFill>
          <a:latin typeface="Arial" charset="0"/>
          <a:ea typeface="ヒラギノ角ゴ Pro W3" pitchFamily="-128" charset="-128"/>
        </a:defRPr>
      </a:lvl5pPr>
      <a:lvl6pPr marL="457200" algn="l" rtl="0" fontAlgn="base">
        <a:spcBef>
          <a:spcPct val="0"/>
        </a:spcBef>
        <a:spcAft>
          <a:spcPct val="0"/>
        </a:spcAft>
        <a:defRPr sz="3000">
          <a:solidFill>
            <a:srgbClr val="62918B"/>
          </a:solidFill>
          <a:latin typeface="Arial Bold" pitchFamily="-128" charset="0"/>
          <a:ea typeface="ヒラギノ角ゴ Pro W3" pitchFamily="-128" charset="-128"/>
        </a:defRPr>
      </a:lvl6pPr>
      <a:lvl7pPr marL="914400" algn="l" rtl="0" fontAlgn="base">
        <a:spcBef>
          <a:spcPct val="0"/>
        </a:spcBef>
        <a:spcAft>
          <a:spcPct val="0"/>
        </a:spcAft>
        <a:defRPr sz="3000">
          <a:solidFill>
            <a:srgbClr val="62918B"/>
          </a:solidFill>
          <a:latin typeface="Arial Bold" pitchFamily="-128" charset="0"/>
          <a:ea typeface="ヒラギノ角ゴ Pro W3" pitchFamily="-128" charset="-128"/>
        </a:defRPr>
      </a:lvl7pPr>
      <a:lvl8pPr marL="1371600" algn="l" rtl="0" fontAlgn="base">
        <a:spcBef>
          <a:spcPct val="0"/>
        </a:spcBef>
        <a:spcAft>
          <a:spcPct val="0"/>
        </a:spcAft>
        <a:defRPr sz="3000">
          <a:solidFill>
            <a:srgbClr val="62918B"/>
          </a:solidFill>
          <a:latin typeface="Arial Bold" pitchFamily="-128" charset="0"/>
          <a:ea typeface="ヒラギノ角ゴ Pro W3" pitchFamily="-128" charset="-128"/>
        </a:defRPr>
      </a:lvl8pPr>
      <a:lvl9pPr marL="1828800" algn="l" rtl="0" fontAlgn="base">
        <a:spcBef>
          <a:spcPct val="0"/>
        </a:spcBef>
        <a:spcAft>
          <a:spcPct val="0"/>
        </a:spcAft>
        <a:defRPr sz="3000">
          <a:solidFill>
            <a:srgbClr val="62918B"/>
          </a:solidFill>
          <a:latin typeface="Arial Bold" pitchFamily="-128" charset="0"/>
          <a:ea typeface="ヒラギノ角ゴ Pro W3" pitchFamily="-128" charset="-128"/>
        </a:defRPr>
      </a:lvl9pPr>
    </p:titleStyle>
    <p:bodyStyle>
      <a:lvl1pPr marL="228600" indent="-228600" algn="l" rtl="0" eaLnBrk="0" fontAlgn="base" hangingPunct="0">
        <a:spcBef>
          <a:spcPct val="20000"/>
        </a:spcBef>
        <a:spcAft>
          <a:spcPct val="0"/>
        </a:spcAft>
        <a:buChar char="•"/>
        <a:defRPr sz="2800">
          <a:solidFill>
            <a:srgbClr val="2F150A"/>
          </a:solidFill>
          <a:latin typeface="+mn-lt"/>
          <a:ea typeface="+mn-ea"/>
          <a:cs typeface="+mn-cs"/>
        </a:defRPr>
      </a:lvl1pPr>
      <a:lvl2pPr marL="576263" indent="-233363" algn="l" rtl="0" eaLnBrk="0" fontAlgn="base" hangingPunct="0">
        <a:spcBef>
          <a:spcPct val="20000"/>
        </a:spcBef>
        <a:spcAft>
          <a:spcPct val="0"/>
        </a:spcAft>
        <a:buFont typeface="Times" pitchFamily="18" charset="0"/>
        <a:buChar char="–"/>
        <a:defRPr sz="2000">
          <a:solidFill>
            <a:srgbClr val="2F150A"/>
          </a:solidFill>
          <a:latin typeface="+mn-lt"/>
          <a:ea typeface="+mn-ea"/>
        </a:defRPr>
      </a:lvl2pPr>
      <a:lvl3pPr marL="850900" indent="-160338" algn="l" rtl="0" eaLnBrk="0" fontAlgn="base" hangingPunct="0">
        <a:spcBef>
          <a:spcPct val="20000"/>
        </a:spcBef>
        <a:spcAft>
          <a:spcPct val="0"/>
        </a:spcAft>
        <a:buFont typeface="Times" pitchFamily="18" charset="0"/>
        <a:buChar char="•"/>
        <a:defRPr sz="1400">
          <a:solidFill>
            <a:srgbClr val="2F150A"/>
          </a:solidFill>
          <a:latin typeface="+mn-lt"/>
          <a:ea typeface="+mn-ea"/>
        </a:defRPr>
      </a:lvl3pPr>
      <a:lvl4pPr marL="1193800" indent="-228600" algn="l" rtl="0" eaLnBrk="0" fontAlgn="base" hangingPunct="0">
        <a:spcBef>
          <a:spcPct val="20000"/>
        </a:spcBef>
        <a:spcAft>
          <a:spcPct val="0"/>
        </a:spcAft>
        <a:buSzPct val="55000"/>
        <a:buFont typeface="Zapf Dingbats" pitchFamily="-128" charset="2"/>
        <a:buChar char=""/>
        <a:defRPr sz="1200">
          <a:solidFill>
            <a:schemeClr val="tx1"/>
          </a:solidFill>
          <a:latin typeface="+mn-lt"/>
          <a:ea typeface="+mn-ea"/>
        </a:defRPr>
      </a:lvl4pPr>
      <a:lvl5pPr marL="1595438" indent="-287338" algn="l" rtl="0" eaLnBrk="0" fontAlgn="base" hangingPunct="0">
        <a:spcBef>
          <a:spcPct val="20000"/>
        </a:spcBef>
        <a:spcAft>
          <a:spcPct val="0"/>
        </a:spcAft>
        <a:buChar char="»"/>
        <a:defRPr sz="1000">
          <a:solidFill>
            <a:schemeClr val="tx1"/>
          </a:solidFill>
          <a:latin typeface="+mn-lt"/>
          <a:ea typeface="+mn-ea"/>
        </a:defRPr>
      </a:lvl5pPr>
      <a:lvl6pPr marL="2052638" indent="-287338" algn="l" rtl="0" fontAlgn="base">
        <a:spcBef>
          <a:spcPct val="20000"/>
        </a:spcBef>
        <a:spcAft>
          <a:spcPct val="0"/>
        </a:spcAft>
        <a:buChar char="»"/>
        <a:defRPr sz="1000">
          <a:solidFill>
            <a:schemeClr val="tx1"/>
          </a:solidFill>
          <a:latin typeface="+mn-lt"/>
          <a:ea typeface="+mn-ea"/>
        </a:defRPr>
      </a:lvl6pPr>
      <a:lvl7pPr marL="2509838" indent="-287338" algn="l" rtl="0" fontAlgn="base">
        <a:spcBef>
          <a:spcPct val="20000"/>
        </a:spcBef>
        <a:spcAft>
          <a:spcPct val="0"/>
        </a:spcAft>
        <a:buChar char="»"/>
        <a:defRPr sz="1000">
          <a:solidFill>
            <a:schemeClr val="tx1"/>
          </a:solidFill>
          <a:latin typeface="+mn-lt"/>
          <a:ea typeface="+mn-ea"/>
        </a:defRPr>
      </a:lvl7pPr>
      <a:lvl8pPr marL="2967038" indent="-287338" algn="l" rtl="0" fontAlgn="base">
        <a:spcBef>
          <a:spcPct val="20000"/>
        </a:spcBef>
        <a:spcAft>
          <a:spcPct val="0"/>
        </a:spcAft>
        <a:buChar char="»"/>
        <a:defRPr sz="1000">
          <a:solidFill>
            <a:schemeClr val="tx1"/>
          </a:solidFill>
          <a:latin typeface="+mn-lt"/>
          <a:ea typeface="+mn-ea"/>
        </a:defRPr>
      </a:lvl8pPr>
      <a:lvl9pPr marL="3424238" indent="-287338"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hyperlink" Target="http://hdwg.org/sites/default/files/video/leo-jerry-digital-story-final.wmv" TargetMode="Externa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1.xml"/><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8-2012%20RW%20Plng%20Mtg-Peer%20Pgrm%20Presentation.ppt" TargetMode="Externa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hdwg.org/peer_center" TargetMode="Externa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8" Type="http://schemas.openxmlformats.org/officeDocument/2006/relationships/image" Target="../media/image42.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9.jpeg"/><Relationship Id="rId1" Type="http://schemas.openxmlformats.org/officeDocument/2006/relationships/slideLayout" Target="../slideLayouts/slideLayout34.xml"/><Relationship Id="rId6" Type="http://schemas.openxmlformats.org/officeDocument/2006/relationships/image" Target="../media/image41.jpeg"/><Relationship Id="rId5" Type="http://schemas.microsoft.com/office/2007/relationships/hdphoto" Target="../media/hdphoto2.wdp"/><Relationship Id="rId4" Type="http://schemas.openxmlformats.org/officeDocument/2006/relationships/image" Target="../media/image40.jpeg"/><Relationship Id="rId9"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45.jpeg"/><Relationship Id="rId5" Type="http://schemas.openxmlformats.org/officeDocument/2006/relationships/image" Target="../media/image23.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hyperlink" Target="mailto:aliciad@kcfree.org" TargetMode="External"/><Relationship Id="rId2" Type="http://schemas.openxmlformats.org/officeDocument/2006/relationships/hyperlink" Target="http://222.pesgce.com/RyanWhite"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0" y="4343400"/>
            <a:ext cx="9144000" cy="381000"/>
          </a:xfrm>
        </p:spPr>
        <p:txBody>
          <a:bodyPr>
            <a:normAutofit fontScale="90000"/>
          </a:bodyPr>
          <a:lstStyle>
            <a:extLst/>
          </a:lstStyle>
          <a:p>
            <a:r>
              <a:rPr lang="en-US" dirty="0" smtClean="0"/>
              <a:t>Guidance to using peer educators in response to the National AIDS Strategy</a:t>
            </a:r>
            <a:endParaRPr lang="en-US" dirty="0"/>
          </a:p>
        </p:txBody>
      </p:sp>
      <p:sp>
        <p:nvSpPr>
          <p:cNvPr id="3" name="Rectangle 3"/>
          <p:cNvSpPr>
            <a:spLocks noGrp="1"/>
          </p:cNvSpPr>
          <p:nvPr>
            <p:ph type="subTitle" idx="1"/>
          </p:nvPr>
        </p:nvSpPr>
        <p:spPr>
          <a:xfrm>
            <a:off x="228600" y="5334000"/>
            <a:ext cx="6934200" cy="685800"/>
          </a:xfrm>
        </p:spPr>
        <p:txBody>
          <a:bodyPr>
            <a:noAutofit/>
          </a:bodyPr>
          <a:lstStyle>
            <a:extLst/>
          </a:lstStyle>
          <a:p>
            <a:pPr algn="l"/>
            <a:r>
              <a:rPr lang="en-US" sz="1800" dirty="0" smtClean="0"/>
              <a:t>Ryan White All Grantee Meeting 2012</a:t>
            </a:r>
          </a:p>
          <a:p>
            <a:pPr algn="l"/>
            <a:r>
              <a:rPr lang="en-US" sz="1800" dirty="0" smtClean="0"/>
              <a:t>Alicia Downes, LMSW</a:t>
            </a:r>
          </a:p>
          <a:p>
            <a:pPr algn="l"/>
            <a:r>
              <a:rPr lang="en-US" sz="1800" dirty="0" smtClean="0"/>
              <a:t>HIV Education Manager</a:t>
            </a:r>
          </a:p>
          <a:p>
            <a:pPr algn="l"/>
            <a:endParaRPr lang="en-US" sz="1800" dirty="0"/>
          </a:p>
        </p:txBody>
      </p:sp>
      <p:sp>
        <p:nvSpPr>
          <p:cNvPr id="4" name="Date Placeholder 3"/>
          <p:cNvSpPr>
            <a:spLocks noGrp="1"/>
          </p:cNvSpPr>
          <p:nvPr>
            <p:ph type="dt" sz="half" idx="10"/>
          </p:nvPr>
        </p:nvSpPr>
        <p:spPr>
          <a:xfrm>
            <a:off x="0" y="6532563"/>
            <a:ext cx="1371600" cy="228600"/>
          </a:xfrm>
          <a:prstGeom prst="rect">
            <a:avLst/>
          </a:prstGeom>
        </p:spPr>
        <p:txBody>
          <a:bodyPr/>
          <a:lstStyle/>
          <a:p>
            <a:r>
              <a:rPr lang="en-US" sz="1000" dirty="0" smtClean="0">
                <a:solidFill>
                  <a:schemeClr val="tx1">
                    <a:tint val="65000"/>
                  </a:schemeClr>
                </a:solidFill>
              </a:rPr>
              <a:t>11-27-12</a:t>
            </a:r>
            <a:endParaRPr lang="en-US" sz="1000" dirty="0">
              <a:solidFill>
                <a:schemeClr val="tx1">
                  <a:tint val="65000"/>
                </a:schemeClr>
              </a:solidFill>
            </a:endParaRPr>
          </a:p>
        </p:txBody>
      </p:sp>
      <p:sp>
        <p:nvSpPr>
          <p:cNvPr id="5" name="Slide Number Placeholder 4"/>
          <p:cNvSpPr>
            <a:spLocks noGrp="1"/>
          </p:cNvSpPr>
          <p:nvPr>
            <p:ph type="sldNum" sz="quarter" idx="12"/>
          </p:nvPr>
        </p:nvSpPr>
        <p:spPr>
          <a:xfrm>
            <a:off x="8153400" y="6473825"/>
            <a:ext cx="990600" cy="304800"/>
          </a:xfrm>
          <a:prstGeom prst="rect">
            <a:avLst/>
          </a:prstGeom>
        </p:spPr>
        <p:txBody>
          <a:bodyPr/>
          <a:lstStyle/>
          <a:p>
            <a:pPr algn="r"/>
            <a:fld id="{256D3EEF-DE4E-429D-8EC4-DDC531AFF587}" type="slidenum">
              <a:rPr lang="en-US" sz="1000" smtClean="0"/>
              <a:pPr algn="r"/>
              <a:t>1</a:t>
            </a:fld>
            <a:endParaRPr lang="en-US" sz="1000" dirty="0"/>
          </a:p>
        </p:txBody>
      </p:sp>
      <p:pic>
        <p:nvPicPr>
          <p:cNvPr id="8" name="Picture 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28600" y="152400"/>
            <a:ext cx="5694088" cy="3810000"/>
          </a:xfrm>
          <a:prstGeom prst="rect">
            <a:avLst/>
          </a:prstGeom>
        </p:spPr>
      </p:pic>
      <p:pic>
        <p:nvPicPr>
          <p:cNvPr id="6" name="Picture 5"/>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238750" y="148590"/>
            <a:ext cx="3676650" cy="2442210"/>
          </a:xfrm>
          <a:prstGeom prst="rect">
            <a:avLst/>
          </a:prstGeom>
        </p:spPr>
      </p:pic>
      <p:pic>
        <p:nvPicPr>
          <p:cNvPr id="7" name="Picture 6"/>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5257800" y="1520190"/>
            <a:ext cx="3676650" cy="2442210"/>
          </a:xfrm>
          <a:prstGeom prst="rect">
            <a:avLst/>
          </a:prstGeom>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533400"/>
          </a:xfrm>
        </p:spPr>
        <p:txBody>
          <a:bodyPr>
            <a:normAutofit fontScale="92500" lnSpcReduction="10000"/>
          </a:bodyPr>
          <a:lstStyle/>
          <a:p>
            <a:pPr marL="0" indent="0">
              <a:buNone/>
            </a:pPr>
            <a:r>
              <a:rPr lang="en-US" dirty="0" smtClean="0"/>
              <a:t>CONTINUED</a:t>
            </a:r>
            <a:endParaRPr lang="en-US"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10</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357313"/>
            <a:ext cx="846137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38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OF PEER EDUCATORS</a:t>
            </a:r>
            <a:endParaRPr lang="en-US" dirty="0"/>
          </a:p>
        </p:txBody>
      </p:sp>
    </p:spTree>
    <p:extLst>
      <p:ext uri="{BB962C8B-B14F-4D97-AF65-F5344CB8AC3E}">
        <p14:creationId xmlns:p14="http://schemas.microsoft.com/office/powerpoint/2010/main" val="82394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sz="quarter" idx="4294967295"/>
          </p:nvPr>
        </p:nvSpPr>
        <p:spPr>
          <a:xfrm>
            <a:off x="0" y="1371600"/>
            <a:ext cx="8001000" cy="5105400"/>
          </a:xfrm>
        </p:spPr>
        <p:txBody>
          <a:bodyPr rtlCol="0">
            <a:normAutofit/>
          </a:bodyPr>
          <a:lstStyle/>
          <a:p>
            <a:pPr marL="182563" indent="-182563" algn="r" eaLnBrk="1" fontAlgn="auto" hangingPunct="1">
              <a:lnSpc>
                <a:spcPct val="90000"/>
              </a:lnSpc>
              <a:spcAft>
                <a:spcPts val="0"/>
              </a:spcAft>
              <a:buFont typeface="Wingdings 3" pitchFamily="18" charset="2"/>
              <a:buNone/>
              <a:defRPr/>
            </a:pPr>
            <a:endParaRPr lang="en-US" sz="2800" i="1" dirty="0" smtClean="0">
              <a:latin typeface="+mj-lt"/>
            </a:endParaRPr>
          </a:p>
          <a:p>
            <a:pPr marL="182563" indent="-182563" algn="r" eaLnBrk="1" fontAlgn="auto" hangingPunct="1">
              <a:lnSpc>
                <a:spcPct val="90000"/>
              </a:lnSpc>
              <a:spcAft>
                <a:spcPts val="0"/>
              </a:spcAft>
              <a:buFont typeface="Wingdings 3" pitchFamily="18" charset="2"/>
              <a:buNone/>
              <a:defRPr/>
            </a:pPr>
            <a:endParaRPr lang="en-US" sz="2800" i="1" dirty="0">
              <a:latin typeface="+mj-lt"/>
            </a:endParaRPr>
          </a:p>
          <a:p>
            <a:pPr marL="182563" indent="-182563" algn="r" eaLnBrk="1" fontAlgn="auto" hangingPunct="1">
              <a:lnSpc>
                <a:spcPct val="90000"/>
              </a:lnSpc>
              <a:spcAft>
                <a:spcPts val="0"/>
              </a:spcAft>
              <a:buFont typeface="Wingdings 3" pitchFamily="18" charset="2"/>
              <a:buNone/>
              <a:defRPr/>
            </a:pPr>
            <a:endParaRPr lang="en-US" sz="2800" i="1" dirty="0" smtClean="0">
              <a:latin typeface="+mj-lt"/>
            </a:endParaRPr>
          </a:p>
        </p:txBody>
      </p:sp>
      <p:graphicFrame>
        <p:nvGraphicFramePr>
          <p:cNvPr id="2" name="Diagram 1"/>
          <p:cNvGraphicFramePr/>
          <p:nvPr>
            <p:extLst>
              <p:ext uri="{D42A27DB-BD31-4B8C-83A1-F6EECF244321}">
                <p14:modId xmlns:p14="http://schemas.microsoft.com/office/powerpoint/2010/main" val="325389034"/>
              </p:ext>
            </p:extLst>
          </p:nvPr>
        </p:nvGraphicFramePr>
        <p:xfrm>
          <a:off x="381000" y="1397000"/>
          <a:ext cx="7772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6053138"/>
            <a:ext cx="8305800" cy="584200"/>
          </a:xfrm>
          <a:prstGeom prst="rect">
            <a:avLst/>
          </a:prstGeom>
          <a:solidFill>
            <a:schemeClr val="tx2">
              <a:lumMod val="50000"/>
            </a:schemeClr>
          </a:solidFill>
          <a:ln w="28575">
            <a:solidFill>
              <a:schemeClr val="accent1"/>
            </a:solidFill>
          </a:ln>
        </p:spPr>
        <p:txBody>
          <a:bodyPr wrap="square">
            <a:spAutoFit/>
          </a:bodyPr>
          <a:lstStyle/>
          <a:p>
            <a:pPr>
              <a:defRPr/>
            </a:pPr>
            <a:r>
              <a:rPr lang="en-US" sz="3200" dirty="0">
                <a:solidFill>
                  <a:srgbClr val="FFFF00"/>
                </a:solidFill>
                <a:latin typeface="+mj-lt"/>
              </a:rPr>
              <a:t>HIV+ people helping other HIV+ people</a:t>
            </a:r>
          </a:p>
        </p:txBody>
      </p:sp>
      <p:sp>
        <p:nvSpPr>
          <p:cNvPr id="4" name="TextBox 3"/>
          <p:cNvSpPr txBox="1"/>
          <p:nvPr/>
        </p:nvSpPr>
        <p:spPr>
          <a:xfrm>
            <a:off x="457200" y="381000"/>
            <a:ext cx="7772400" cy="646331"/>
          </a:xfrm>
          <a:prstGeom prst="rect">
            <a:avLst/>
          </a:prstGeom>
          <a:solidFill>
            <a:srgbClr val="A31E22"/>
          </a:solidFill>
          <a:ln>
            <a:solidFill>
              <a:srgbClr val="A31E22"/>
            </a:solidFill>
          </a:ln>
        </p:spPr>
        <p:txBody>
          <a:bodyPr wrap="square" rtlCol="0">
            <a:spAutoFit/>
          </a:bodyPr>
          <a:lstStyle/>
          <a:p>
            <a:r>
              <a:rPr lang="en-US" sz="3600" dirty="0" smtClean="0">
                <a:solidFill>
                  <a:schemeClr val="bg1"/>
                </a:solidFill>
              </a:rPr>
              <a:t>WHAT IS A PEER?</a:t>
            </a:r>
            <a:endParaRPr lang="en-US" sz="3600" dirty="0">
              <a:solidFill>
                <a:schemeClr val="bg1"/>
              </a:solidFill>
            </a:endParaRPr>
          </a:p>
        </p:txBody>
      </p:sp>
    </p:spTree>
    <p:extLst>
      <p:ext uri="{BB962C8B-B14F-4D97-AF65-F5344CB8AC3E}">
        <p14:creationId xmlns:p14="http://schemas.microsoft.com/office/powerpoint/2010/main" val="222436498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990600" y="2286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600" b="1">
              <a:solidFill>
                <a:srgbClr val="800000"/>
              </a:solidFill>
              <a:latin typeface="Times New Roman" pitchFamily="18" charset="0"/>
            </a:endParaRPr>
          </a:p>
        </p:txBody>
      </p:sp>
      <p:sp>
        <p:nvSpPr>
          <p:cNvPr id="7172" name="Text Box 3"/>
          <p:cNvSpPr txBox="1">
            <a:spLocks noChangeArrowheads="1"/>
          </p:cNvSpPr>
          <p:nvPr/>
        </p:nvSpPr>
        <p:spPr bwMode="auto">
          <a:xfrm>
            <a:off x="381000" y="3124200"/>
            <a:ext cx="12192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pPr>
            <a:r>
              <a:rPr lang="en-US" sz="1800" dirty="0">
                <a:latin typeface="Times New Roman" pitchFamily="18" charset="0"/>
              </a:rPr>
              <a:t>PEER SUPPORT</a:t>
            </a:r>
          </a:p>
        </p:txBody>
      </p:sp>
      <p:sp>
        <p:nvSpPr>
          <p:cNvPr id="7173" name="Line 4"/>
          <p:cNvSpPr>
            <a:spLocks noChangeShapeType="1"/>
          </p:cNvSpPr>
          <p:nvPr/>
        </p:nvSpPr>
        <p:spPr bwMode="auto">
          <a:xfrm>
            <a:off x="1600200" y="3581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Text Box 5"/>
          <p:cNvSpPr txBox="1">
            <a:spLocks noChangeArrowheads="1"/>
          </p:cNvSpPr>
          <p:nvPr/>
        </p:nvSpPr>
        <p:spPr bwMode="auto">
          <a:xfrm>
            <a:off x="2286000" y="22860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endParaRPr lang="en-US">
              <a:latin typeface="Times New Roman" pitchFamily="18" charset="0"/>
            </a:endParaRPr>
          </a:p>
        </p:txBody>
      </p:sp>
      <p:sp>
        <p:nvSpPr>
          <p:cNvPr id="7175" name="Text Box 6"/>
          <p:cNvSpPr txBox="1">
            <a:spLocks noChangeArrowheads="1"/>
          </p:cNvSpPr>
          <p:nvPr/>
        </p:nvSpPr>
        <p:spPr bwMode="auto">
          <a:xfrm>
            <a:off x="1905000" y="3048000"/>
            <a:ext cx="2819400" cy="113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2000">
                <a:latin typeface="Times New Roman" pitchFamily="18" charset="0"/>
              </a:rPr>
              <a:t>Emotional support</a:t>
            </a:r>
          </a:p>
          <a:p>
            <a:pPr eaLnBrk="1" hangingPunct="1">
              <a:buFontTx/>
              <a:buChar char="•"/>
            </a:pPr>
            <a:r>
              <a:rPr lang="en-US" sz="1600">
                <a:latin typeface="Times New Roman" pitchFamily="18" charset="0"/>
              </a:rPr>
              <a:t>Encouragement</a:t>
            </a:r>
          </a:p>
          <a:p>
            <a:pPr eaLnBrk="1" hangingPunct="1">
              <a:buFontTx/>
              <a:buChar char="•"/>
            </a:pPr>
            <a:r>
              <a:rPr lang="en-US" sz="1600">
                <a:latin typeface="Times New Roman" pitchFamily="18" charset="0"/>
              </a:rPr>
              <a:t>Reinforcement</a:t>
            </a:r>
          </a:p>
          <a:p>
            <a:pPr eaLnBrk="1" hangingPunct="1">
              <a:buFontTx/>
              <a:buChar char="•"/>
            </a:pPr>
            <a:r>
              <a:rPr lang="en-US" sz="1600">
                <a:latin typeface="Times New Roman" pitchFamily="18" charset="0"/>
              </a:rPr>
              <a:t>Decreased sense of isolation</a:t>
            </a:r>
          </a:p>
        </p:txBody>
      </p:sp>
      <p:sp>
        <p:nvSpPr>
          <p:cNvPr id="7176" name="Text Box 7"/>
          <p:cNvSpPr txBox="1">
            <a:spLocks noChangeArrowheads="1"/>
          </p:cNvSpPr>
          <p:nvPr/>
        </p:nvSpPr>
        <p:spPr bwMode="auto">
          <a:xfrm>
            <a:off x="2057400" y="1447800"/>
            <a:ext cx="2514600" cy="113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2000" dirty="0">
                <a:latin typeface="Times New Roman" pitchFamily="18" charset="0"/>
              </a:rPr>
              <a:t>Informational support:</a:t>
            </a:r>
          </a:p>
          <a:p>
            <a:pPr eaLnBrk="1" hangingPunct="1">
              <a:buFontTx/>
              <a:buChar char="•"/>
            </a:pPr>
            <a:r>
              <a:rPr lang="en-US" sz="1600" dirty="0">
                <a:latin typeface="Times New Roman" pitchFamily="18" charset="0"/>
              </a:rPr>
              <a:t>Sharing experiences &amp; information</a:t>
            </a:r>
          </a:p>
          <a:p>
            <a:pPr eaLnBrk="1" hangingPunct="1">
              <a:buFontTx/>
              <a:buChar char="•"/>
            </a:pPr>
            <a:r>
              <a:rPr lang="en-US" sz="1600" dirty="0">
                <a:latin typeface="Times New Roman" pitchFamily="18" charset="0"/>
              </a:rPr>
              <a:t>Modeling effective skills</a:t>
            </a:r>
          </a:p>
        </p:txBody>
      </p:sp>
      <p:sp>
        <p:nvSpPr>
          <p:cNvPr id="7177" name="Text Box 8"/>
          <p:cNvSpPr txBox="1">
            <a:spLocks noChangeArrowheads="1"/>
          </p:cNvSpPr>
          <p:nvPr/>
        </p:nvSpPr>
        <p:spPr bwMode="auto">
          <a:xfrm>
            <a:off x="2057400" y="4572000"/>
            <a:ext cx="2819400" cy="113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2000">
                <a:latin typeface="Times New Roman" pitchFamily="18" charset="0"/>
              </a:rPr>
              <a:t>Mutual reciprocity</a:t>
            </a:r>
          </a:p>
          <a:p>
            <a:pPr eaLnBrk="1" hangingPunct="1">
              <a:buFontTx/>
              <a:buChar char="•"/>
            </a:pPr>
            <a:r>
              <a:rPr lang="en-US" sz="1600">
                <a:latin typeface="Times New Roman" pitchFamily="18" charset="0"/>
              </a:rPr>
              <a:t>Shared problem solving</a:t>
            </a:r>
          </a:p>
          <a:p>
            <a:pPr eaLnBrk="1" hangingPunct="1">
              <a:buFontTx/>
              <a:buChar char="•"/>
            </a:pPr>
            <a:r>
              <a:rPr lang="en-US" sz="1600">
                <a:latin typeface="Times New Roman" pitchFamily="18" charset="0"/>
              </a:rPr>
              <a:t>Both receiving and giving help on shared medical issues</a:t>
            </a:r>
          </a:p>
        </p:txBody>
      </p:sp>
      <p:sp>
        <p:nvSpPr>
          <p:cNvPr id="7178" name="Line 9"/>
          <p:cNvSpPr>
            <a:spLocks noChangeShapeType="1"/>
          </p:cNvSpPr>
          <p:nvPr/>
        </p:nvSpPr>
        <p:spPr bwMode="auto">
          <a:xfrm>
            <a:off x="1752600" y="54864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Line 10"/>
          <p:cNvSpPr>
            <a:spLocks noChangeShapeType="1"/>
          </p:cNvSpPr>
          <p:nvPr/>
        </p:nvSpPr>
        <p:spPr bwMode="auto">
          <a:xfrm flipV="1">
            <a:off x="1752600" y="2209800"/>
            <a:ext cx="0" cy="3276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Text Box 11"/>
          <p:cNvSpPr txBox="1">
            <a:spLocks noChangeArrowheads="1"/>
          </p:cNvSpPr>
          <p:nvPr/>
        </p:nvSpPr>
        <p:spPr bwMode="auto">
          <a:xfrm>
            <a:off x="5486400" y="2895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pPr>
            <a:endParaRPr lang="en-US">
              <a:latin typeface="Times New Roman" pitchFamily="18" charset="0"/>
            </a:endParaRPr>
          </a:p>
        </p:txBody>
      </p:sp>
      <p:sp>
        <p:nvSpPr>
          <p:cNvPr id="7181" name="Text Box 12"/>
          <p:cNvSpPr txBox="1">
            <a:spLocks noChangeArrowheads="1"/>
          </p:cNvSpPr>
          <p:nvPr/>
        </p:nvSpPr>
        <p:spPr bwMode="auto">
          <a:xfrm>
            <a:off x="4953000" y="2895600"/>
            <a:ext cx="2438400" cy="1568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buFontTx/>
              <a:buChar char="•"/>
            </a:pPr>
            <a:r>
              <a:rPr lang="en-US" sz="1600">
                <a:latin typeface="Times New Roman" pitchFamily="18" charset="0"/>
              </a:rPr>
              <a:t>Self-efficacy</a:t>
            </a:r>
          </a:p>
          <a:p>
            <a:pPr eaLnBrk="1" hangingPunct="1">
              <a:buFontTx/>
              <a:buChar char="•"/>
            </a:pPr>
            <a:r>
              <a:rPr lang="en-US" sz="1600">
                <a:latin typeface="Times New Roman" pitchFamily="18" charset="0"/>
              </a:rPr>
              <a:t>Increased perceived social support</a:t>
            </a:r>
          </a:p>
          <a:p>
            <a:pPr eaLnBrk="1" hangingPunct="1">
              <a:buFontTx/>
              <a:buChar char="•"/>
            </a:pPr>
            <a:r>
              <a:rPr lang="en-US" sz="1600">
                <a:latin typeface="Times New Roman" pitchFamily="18" charset="0"/>
              </a:rPr>
              <a:t>Increased positive mood</a:t>
            </a:r>
          </a:p>
          <a:p>
            <a:pPr eaLnBrk="1" hangingPunct="1">
              <a:buFontTx/>
              <a:buChar char="•"/>
            </a:pPr>
            <a:r>
              <a:rPr lang="en-US" sz="1600">
                <a:latin typeface="Times New Roman" pitchFamily="18" charset="0"/>
              </a:rPr>
              <a:t>Increased understanding of self-care</a:t>
            </a:r>
          </a:p>
        </p:txBody>
      </p:sp>
      <p:sp>
        <p:nvSpPr>
          <p:cNvPr id="7182" name="AutoShape 13"/>
          <p:cNvSpPr>
            <a:spLocks noChangeArrowheads="1"/>
          </p:cNvSpPr>
          <p:nvPr/>
        </p:nvSpPr>
        <p:spPr bwMode="auto">
          <a:xfrm>
            <a:off x="3200400" y="2667000"/>
            <a:ext cx="76200" cy="381000"/>
          </a:xfrm>
          <a:prstGeom prst="upDownArrow">
            <a:avLst>
              <a:gd name="adj1" fmla="val 50000"/>
              <a:gd name="adj2" fmla="val 100000"/>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7183" name="AutoShape 14"/>
          <p:cNvSpPr>
            <a:spLocks noChangeArrowheads="1"/>
          </p:cNvSpPr>
          <p:nvPr/>
        </p:nvSpPr>
        <p:spPr bwMode="auto">
          <a:xfrm>
            <a:off x="3200400" y="4267200"/>
            <a:ext cx="76200" cy="304800"/>
          </a:xfrm>
          <a:prstGeom prst="upDownArrow">
            <a:avLst>
              <a:gd name="adj1" fmla="val 50000"/>
              <a:gd name="adj2" fmla="val 80000"/>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7184" name="Line 15"/>
          <p:cNvSpPr>
            <a:spLocks noChangeShapeType="1"/>
          </p:cNvSpPr>
          <p:nvPr/>
        </p:nvSpPr>
        <p:spPr bwMode="auto">
          <a:xfrm>
            <a:off x="4572000" y="19812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16"/>
          <p:cNvSpPr>
            <a:spLocks noChangeShapeType="1"/>
          </p:cNvSpPr>
          <p:nvPr/>
        </p:nvSpPr>
        <p:spPr bwMode="auto">
          <a:xfrm>
            <a:off x="5486400" y="1981200"/>
            <a:ext cx="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6" name="Line 17"/>
          <p:cNvSpPr>
            <a:spLocks noChangeShapeType="1"/>
          </p:cNvSpPr>
          <p:nvPr/>
        </p:nvSpPr>
        <p:spPr bwMode="auto">
          <a:xfrm flipV="1">
            <a:off x="4724400" y="365760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Line 18"/>
          <p:cNvSpPr>
            <a:spLocks noChangeShapeType="1"/>
          </p:cNvSpPr>
          <p:nvPr/>
        </p:nvSpPr>
        <p:spPr bwMode="auto">
          <a:xfrm>
            <a:off x="4876800" y="5105400"/>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9"/>
          <p:cNvSpPr>
            <a:spLocks noChangeShapeType="1"/>
          </p:cNvSpPr>
          <p:nvPr/>
        </p:nvSpPr>
        <p:spPr bwMode="auto">
          <a:xfrm flipV="1">
            <a:off x="5562600" y="4495800"/>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9" name="Line 20"/>
          <p:cNvSpPr>
            <a:spLocks noChangeShapeType="1"/>
          </p:cNvSpPr>
          <p:nvPr/>
        </p:nvSpPr>
        <p:spPr bwMode="auto">
          <a:xfrm>
            <a:off x="7391400" y="35814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Text Box 21"/>
          <p:cNvSpPr txBox="1">
            <a:spLocks noChangeArrowheads="1"/>
          </p:cNvSpPr>
          <p:nvPr/>
        </p:nvSpPr>
        <p:spPr bwMode="auto">
          <a:xfrm>
            <a:off x="7391400" y="1295400"/>
            <a:ext cx="121920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1600">
                <a:latin typeface="Times New Roman" pitchFamily="18" charset="0"/>
              </a:rPr>
              <a:t>Improved health related quality of life</a:t>
            </a:r>
          </a:p>
        </p:txBody>
      </p:sp>
      <p:sp>
        <p:nvSpPr>
          <p:cNvPr id="7191" name="Text Box 22"/>
          <p:cNvSpPr txBox="1">
            <a:spLocks noChangeArrowheads="1"/>
          </p:cNvSpPr>
          <p:nvPr/>
        </p:nvSpPr>
        <p:spPr bwMode="auto">
          <a:xfrm>
            <a:off x="7543800" y="2819400"/>
            <a:ext cx="1295400"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1600">
                <a:latin typeface="Times New Roman" pitchFamily="18" charset="0"/>
              </a:rPr>
              <a:t>Improved health behaviors (e.g. weight</a:t>
            </a:r>
          </a:p>
          <a:p>
            <a:pPr eaLnBrk="1" hangingPunct="1"/>
            <a:r>
              <a:rPr lang="en-US" sz="1600">
                <a:latin typeface="Times New Roman" pitchFamily="18" charset="0"/>
              </a:rPr>
              <a:t>monitoring, diet, taking medications</a:t>
            </a:r>
          </a:p>
        </p:txBody>
      </p:sp>
      <p:sp>
        <p:nvSpPr>
          <p:cNvPr id="7192" name="Text Box 23"/>
          <p:cNvSpPr txBox="1">
            <a:spLocks noChangeArrowheads="1"/>
          </p:cNvSpPr>
          <p:nvPr/>
        </p:nvSpPr>
        <p:spPr bwMode="auto">
          <a:xfrm>
            <a:off x="7162800" y="4800600"/>
            <a:ext cx="17526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1600">
                <a:latin typeface="Times New Roman" pitchFamily="18" charset="0"/>
              </a:rPr>
              <a:t>Improved chronic disease control</a:t>
            </a:r>
          </a:p>
        </p:txBody>
      </p:sp>
      <p:sp>
        <p:nvSpPr>
          <p:cNvPr id="7193" name="Text Box 24"/>
          <p:cNvSpPr txBox="1">
            <a:spLocks noChangeArrowheads="1"/>
          </p:cNvSpPr>
          <p:nvPr/>
        </p:nvSpPr>
        <p:spPr bwMode="auto">
          <a:xfrm>
            <a:off x="6705600" y="5638800"/>
            <a:ext cx="22098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en-US" sz="1600">
                <a:latin typeface="Times New Roman" pitchFamily="18" charset="0"/>
              </a:rPr>
              <a:t>Decreased hospitalization &amp; mortality</a:t>
            </a:r>
          </a:p>
        </p:txBody>
      </p:sp>
      <p:sp>
        <p:nvSpPr>
          <p:cNvPr id="7194" name="AutoShape 25"/>
          <p:cNvSpPr>
            <a:spLocks noChangeArrowheads="1"/>
          </p:cNvSpPr>
          <p:nvPr/>
        </p:nvSpPr>
        <p:spPr bwMode="auto">
          <a:xfrm>
            <a:off x="8077200" y="2590800"/>
            <a:ext cx="76200" cy="228600"/>
          </a:xfrm>
          <a:prstGeom prst="upDown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7195" name="AutoShape 26"/>
          <p:cNvSpPr>
            <a:spLocks noChangeArrowheads="1"/>
          </p:cNvSpPr>
          <p:nvPr/>
        </p:nvSpPr>
        <p:spPr bwMode="auto">
          <a:xfrm>
            <a:off x="8001000" y="4648200"/>
            <a:ext cx="76200" cy="152400"/>
          </a:xfrm>
          <a:prstGeom prst="upDownArrow">
            <a:avLst>
              <a:gd name="adj1" fmla="val 50000"/>
              <a:gd name="adj2" fmla="val 40000"/>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7196" name="AutoShape 27"/>
          <p:cNvSpPr>
            <a:spLocks noChangeArrowheads="1"/>
          </p:cNvSpPr>
          <p:nvPr/>
        </p:nvSpPr>
        <p:spPr bwMode="auto">
          <a:xfrm>
            <a:off x="8001000" y="5410200"/>
            <a:ext cx="76200" cy="228600"/>
          </a:xfrm>
          <a:prstGeom prst="upDown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7197" name="Text Box 28"/>
          <p:cNvSpPr txBox="1">
            <a:spLocks noChangeArrowheads="1"/>
          </p:cNvSpPr>
          <p:nvPr/>
        </p:nvSpPr>
        <p:spPr bwMode="auto">
          <a:xfrm>
            <a:off x="762000" y="62484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pPr>
            <a:endParaRPr lang="en-US" sz="1800"/>
          </a:p>
        </p:txBody>
      </p:sp>
      <p:sp>
        <p:nvSpPr>
          <p:cNvPr id="7198" name="Rectangle 29"/>
          <p:cNvSpPr>
            <a:spLocks noChangeArrowheads="1"/>
          </p:cNvSpPr>
          <p:nvPr/>
        </p:nvSpPr>
        <p:spPr bwMode="auto">
          <a:xfrm>
            <a:off x="28956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7199" name="Text Box 30"/>
          <p:cNvSpPr txBox="1">
            <a:spLocks noChangeArrowheads="1"/>
          </p:cNvSpPr>
          <p:nvPr/>
        </p:nvSpPr>
        <p:spPr bwMode="auto">
          <a:xfrm>
            <a:off x="0" y="6340475"/>
            <a:ext cx="640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pPr>
            <a:r>
              <a:rPr lang="en-US" sz="1400" b="1">
                <a:latin typeface="Times New Roman" pitchFamily="18" charset="0"/>
              </a:rPr>
              <a:t>California Healthcare Foundation (2006)</a:t>
            </a:r>
            <a:r>
              <a:rPr lang="en-US" sz="1400">
                <a:latin typeface="Times New Roman" pitchFamily="18" charset="0"/>
              </a:rPr>
              <a:t> </a:t>
            </a:r>
            <a:r>
              <a:rPr lang="en-US" sz="1400" b="1" i="1">
                <a:latin typeface="Times New Roman" pitchFamily="18" charset="0"/>
              </a:rPr>
              <a:t>Building Peer Support Programs to Manage Chronic Disease: Seven Models of Success</a:t>
            </a:r>
          </a:p>
        </p:txBody>
      </p:sp>
      <p:sp>
        <p:nvSpPr>
          <p:cNvPr id="7200" name="Text Box 31"/>
          <p:cNvSpPr txBox="1">
            <a:spLocks noChangeArrowheads="1"/>
          </p:cNvSpPr>
          <p:nvPr/>
        </p:nvSpPr>
        <p:spPr bwMode="auto">
          <a:xfrm>
            <a:off x="762000" y="62484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pPr>
            <a:endParaRPr lang="en-US" sz="1800"/>
          </a:p>
        </p:txBody>
      </p:sp>
      <p:sp>
        <p:nvSpPr>
          <p:cNvPr id="7201" name="Rectangle 32"/>
          <p:cNvSpPr>
            <a:spLocks noChangeArrowheads="1"/>
          </p:cNvSpPr>
          <p:nvPr/>
        </p:nvSpPr>
        <p:spPr bwMode="auto">
          <a:xfrm>
            <a:off x="1600200" y="5943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800"/>
          </a:p>
        </p:txBody>
      </p:sp>
      <p:sp>
        <p:nvSpPr>
          <p:cNvPr id="7202" name="Line 33"/>
          <p:cNvSpPr>
            <a:spLocks noChangeShapeType="1"/>
          </p:cNvSpPr>
          <p:nvPr/>
        </p:nvSpPr>
        <p:spPr bwMode="auto">
          <a:xfrm>
            <a:off x="1752600" y="22098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Title 1"/>
          <p:cNvSpPr>
            <a:spLocks noGrp="1"/>
          </p:cNvSpPr>
          <p:nvPr>
            <p:ph type="title"/>
          </p:nvPr>
        </p:nvSpPr>
        <p:spPr>
          <a:xfrm>
            <a:off x="533400" y="274638"/>
            <a:ext cx="8153400" cy="944562"/>
          </a:xfrm>
        </p:spPr>
        <p:txBody>
          <a:bodyPr>
            <a:normAutofit/>
          </a:bodyPr>
          <a:lstStyle/>
          <a:p>
            <a:endParaRPr lang="en-US" dirty="0"/>
          </a:p>
        </p:txBody>
      </p:sp>
    </p:spTree>
    <p:extLst>
      <p:ext uri="{BB962C8B-B14F-4D97-AF65-F5344CB8AC3E}">
        <p14:creationId xmlns:p14="http://schemas.microsoft.com/office/powerpoint/2010/main" val="405850719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 y="2370138"/>
            <a:ext cx="1752600" cy="1603375"/>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mj-lt"/>
              </a:rPr>
              <a:t>PEER ROLES</a:t>
            </a:r>
          </a:p>
        </p:txBody>
      </p:sp>
      <p:sp>
        <p:nvSpPr>
          <p:cNvPr id="3" name="Oval 2"/>
          <p:cNvSpPr/>
          <p:nvPr/>
        </p:nvSpPr>
        <p:spPr>
          <a:xfrm>
            <a:off x="2468563" y="2370138"/>
            <a:ext cx="2255837" cy="1560512"/>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EMOTIONAL</a:t>
            </a:r>
          </a:p>
          <a:p>
            <a:pPr algn="ctr">
              <a:defRPr/>
            </a:pPr>
            <a:r>
              <a:rPr lang="en-US" b="1" dirty="0">
                <a:solidFill>
                  <a:srgbClr val="FFFF00"/>
                </a:solidFill>
                <a:latin typeface="+mj-lt"/>
              </a:rPr>
              <a:t>SUPPORT</a:t>
            </a:r>
          </a:p>
        </p:txBody>
      </p:sp>
      <p:sp>
        <p:nvSpPr>
          <p:cNvPr id="4" name="Oval 3"/>
          <p:cNvSpPr/>
          <p:nvPr/>
        </p:nvSpPr>
        <p:spPr>
          <a:xfrm>
            <a:off x="5486400" y="373063"/>
            <a:ext cx="2743200" cy="1371600"/>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INFORMATIVE</a:t>
            </a:r>
          </a:p>
          <a:p>
            <a:pPr algn="ctr">
              <a:defRPr/>
            </a:pPr>
            <a:r>
              <a:rPr lang="en-US" b="1" dirty="0">
                <a:solidFill>
                  <a:srgbClr val="FFFF00"/>
                </a:solidFill>
                <a:latin typeface="+mj-lt"/>
              </a:rPr>
              <a:t>SUPPORT</a:t>
            </a:r>
          </a:p>
        </p:txBody>
      </p:sp>
      <p:sp>
        <p:nvSpPr>
          <p:cNvPr id="5" name="Oval 4"/>
          <p:cNvSpPr/>
          <p:nvPr/>
        </p:nvSpPr>
        <p:spPr>
          <a:xfrm>
            <a:off x="5334000" y="2457450"/>
            <a:ext cx="2895600" cy="1516063"/>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INSTRUMENTAL</a:t>
            </a:r>
          </a:p>
          <a:p>
            <a:pPr algn="ctr">
              <a:defRPr/>
            </a:pPr>
            <a:r>
              <a:rPr lang="en-US" b="1" dirty="0">
                <a:solidFill>
                  <a:srgbClr val="FFFF00"/>
                </a:solidFill>
                <a:latin typeface="+mj-lt"/>
              </a:rPr>
              <a:t>SUPPORT</a:t>
            </a:r>
          </a:p>
        </p:txBody>
      </p:sp>
      <p:sp>
        <p:nvSpPr>
          <p:cNvPr id="6" name="Oval 5"/>
          <p:cNvSpPr/>
          <p:nvPr/>
        </p:nvSpPr>
        <p:spPr>
          <a:xfrm>
            <a:off x="5486400" y="4926013"/>
            <a:ext cx="2743200" cy="1462087"/>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AFFILIATIONAL</a:t>
            </a:r>
          </a:p>
          <a:p>
            <a:pPr algn="ctr">
              <a:defRPr/>
            </a:pPr>
            <a:r>
              <a:rPr lang="en-US" b="1" dirty="0">
                <a:solidFill>
                  <a:srgbClr val="FFFF00"/>
                </a:solidFill>
                <a:latin typeface="+mj-lt"/>
              </a:rPr>
              <a:t>SUPPORT</a:t>
            </a:r>
          </a:p>
        </p:txBody>
      </p:sp>
      <p:cxnSp>
        <p:nvCxnSpPr>
          <p:cNvPr id="8" name="Straight Arrow Connector 7"/>
          <p:cNvCxnSpPr/>
          <p:nvPr/>
        </p:nvCxnSpPr>
        <p:spPr>
          <a:xfrm>
            <a:off x="1858963" y="3171825"/>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7"/>
          </p:cNvCxnSpPr>
          <p:nvPr/>
        </p:nvCxnSpPr>
        <p:spPr>
          <a:xfrm flipV="1">
            <a:off x="4394200" y="1447800"/>
            <a:ext cx="1244600" cy="1150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a:off x="4724400" y="3149600"/>
            <a:ext cx="609600" cy="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94200" y="3930650"/>
            <a:ext cx="1549400" cy="995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245501"/>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1000" y="228600"/>
            <a:ext cx="8001000" cy="533400"/>
          </a:xfrm>
        </p:spPr>
        <p:txBody>
          <a:bodyPr>
            <a:normAutofit/>
          </a:bodyPr>
          <a:lstStyle/>
          <a:p>
            <a:pPr marL="0" indent="0">
              <a:buNone/>
            </a:pPr>
            <a:r>
              <a:rPr lang="en-US" sz="2800" dirty="0" smtClean="0"/>
              <a:t>ORGANIZATION STRUCTURE AND PROCESS</a:t>
            </a:r>
            <a:endParaRPr lang="en-US" sz="28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15</a:t>
            </a:fld>
            <a:endParaRPr lang="en-US"/>
          </a:p>
        </p:txBody>
      </p:sp>
      <p:sp>
        <p:nvSpPr>
          <p:cNvPr id="6" name="Rectangle 5"/>
          <p:cNvSpPr/>
          <p:nvPr/>
        </p:nvSpPr>
        <p:spPr>
          <a:xfrm>
            <a:off x="381000" y="914400"/>
            <a:ext cx="7924800" cy="5660011"/>
          </a:xfrm>
          <a:prstGeom prst="rect">
            <a:avLst/>
          </a:prstGeom>
        </p:spPr>
        <p:txBody>
          <a:bodyPr wrap="square">
            <a:spAutoFit/>
          </a:bodyPr>
          <a:lstStyle/>
          <a:p>
            <a:pPr marL="342900" indent="-342900">
              <a:lnSpc>
                <a:spcPct val="90000"/>
              </a:lnSpc>
              <a:buFont typeface="Arial" pitchFamily="34" charset="0"/>
              <a:buChar char="•"/>
            </a:pPr>
            <a:r>
              <a:rPr lang="en-US" sz="2400" dirty="0"/>
              <a:t>Recruitment/Hiring/Retention</a:t>
            </a:r>
          </a:p>
          <a:p>
            <a:pPr lvl="1">
              <a:lnSpc>
                <a:spcPct val="90000"/>
              </a:lnSpc>
            </a:pPr>
            <a:r>
              <a:rPr lang="en-US" dirty="0"/>
              <a:t>Under the direction of Human Resources</a:t>
            </a:r>
          </a:p>
          <a:p>
            <a:pPr lvl="1">
              <a:lnSpc>
                <a:spcPct val="90000"/>
              </a:lnSpc>
            </a:pPr>
            <a:r>
              <a:rPr lang="en-US" dirty="0"/>
              <a:t>Follows same process as all other </a:t>
            </a:r>
            <a:r>
              <a:rPr lang="en-US" dirty="0" smtClean="0"/>
              <a:t>hires</a:t>
            </a:r>
          </a:p>
          <a:p>
            <a:pPr lvl="1">
              <a:lnSpc>
                <a:spcPct val="90000"/>
              </a:lnSpc>
            </a:pPr>
            <a:endParaRPr lang="en-US" dirty="0"/>
          </a:p>
          <a:p>
            <a:pPr marL="342900" indent="-342900">
              <a:lnSpc>
                <a:spcPct val="90000"/>
              </a:lnSpc>
              <a:buFont typeface="Arial" pitchFamily="34" charset="0"/>
              <a:buChar char="•"/>
            </a:pPr>
            <a:r>
              <a:rPr lang="en-US" sz="2400" dirty="0"/>
              <a:t>Job Description</a:t>
            </a:r>
          </a:p>
          <a:p>
            <a:pPr lvl="1">
              <a:lnSpc>
                <a:spcPct val="90000"/>
              </a:lnSpc>
            </a:pPr>
            <a:r>
              <a:rPr lang="en-US" dirty="0"/>
              <a:t>Essential Functions: Example, Enhance engagement in care and adherence by assembling next day appointment charts, complete patient reminder and DNKA calls. Meet with clients as scheduled and document services </a:t>
            </a:r>
            <a:r>
              <a:rPr lang="en-US" dirty="0" smtClean="0"/>
              <a:t>delivered</a:t>
            </a:r>
          </a:p>
          <a:p>
            <a:pPr lvl="1">
              <a:lnSpc>
                <a:spcPct val="90000"/>
              </a:lnSpc>
            </a:pPr>
            <a:endParaRPr lang="en-US" dirty="0"/>
          </a:p>
          <a:p>
            <a:pPr marL="342900" indent="-342900">
              <a:lnSpc>
                <a:spcPct val="90000"/>
              </a:lnSpc>
              <a:buFont typeface="Arial" pitchFamily="34" charset="0"/>
              <a:buChar char="•"/>
            </a:pPr>
            <a:r>
              <a:rPr lang="en-US" sz="2400" dirty="0"/>
              <a:t>Orientation</a:t>
            </a:r>
          </a:p>
          <a:p>
            <a:pPr lvl="1">
              <a:lnSpc>
                <a:spcPct val="90000"/>
              </a:lnSpc>
            </a:pPr>
            <a:r>
              <a:rPr lang="en-US" dirty="0"/>
              <a:t>Completes orientation with peer mentor and within agency Community Organizations </a:t>
            </a:r>
            <a:r>
              <a:rPr lang="en-US" dirty="0" smtClean="0"/>
              <a:t>Orientation</a:t>
            </a:r>
          </a:p>
          <a:p>
            <a:pPr lvl="1">
              <a:lnSpc>
                <a:spcPct val="90000"/>
              </a:lnSpc>
            </a:pPr>
            <a:endParaRPr lang="en-US" dirty="0"/>
          </a:p>
          <a:p>
            <a:pPr marL="342900" indent="-342900">
              <a:lnSpc>
                <a:spcPct val="90000"/>
              </a:lnSpc>
              <a:buFont typeface="Arial" pitchFamily="34" charset="0"/>
              <a:buChar char="•"/>
            </a:pPr>
            <a:r>
              <a:rPr lang="en-US" sz="2400" dirty="0"/>
              <a:t>Compensation</a:t>
            </a:r>
          </a:p>
          <a:p>
            <a:pPr marL="742950" lvl="1" indent="-285750">
              <a:lnSpc>
                <a:spcPct val="90000"/>
              </a:lnSpc>
              <a:buFont typeface="Arial" pitchFamily="34" charset="0"/>
              <a:buChar char="•"/>
            </a:pPr>
            <a:r>
              <a:rPr lang="en-US" dirty="0"/>
              <a:t>Full time and part time </a:t>
            </a:r>
            <a:r>
              <a:rPr lang="en-US" dirty="0" smtClean="0"/>
              <a:t>employees</a:t>
            </a:r>
            <a:endParaRPr lang="en-US" dirty="0"/>
          </a:p>
          <a:p>
            <a:pPr marL="742950" lvl="1" indent="-285750">
              <a:lnSpc>
                <a:spcPct val="90000"/>
              </a:lnSpc>
              <a:buFont typeface="Arial" pitchFamily="34" charset="0"/>
              <a:buChar char="•"/>
            </a:pPr>
            <a:r>
              <a:rPr lang="en-US" dirty="0"/>
              <a:t>Accrues fringe </a:t>
            </a:r>
            <a:r>
              <a:rPr lang="en-US" dirty="0" smtClean="0"/>
              <a:t>benefits</a:t>
            </a:r>
          </a:p>
          <a:p>
            <a:pPr marL="742950" lvl="1" indent="-285750">
              <a:lnSpc>
                <a:spcPct val="90000"/>
              </a:lnSpc>
              <a:buFont typeface="Arial" pitchFamily="34" charset="0"/>
              <a:buChar char="•"/>
            </a:pPr>
            <a:endParaRPr lang="en-US" dirty="0"/>
          </a:p>
          <a:p>
            <a:pPr marL="742950" lvl="1" indent="-285750">
              <a:lnSpc>
                <a:spcPct val="90000"/>
              </a:lnSpc>
              <a:buFont typeface="Arial" pitchFamily="34" charset="0"/>
              <a:buChar char="•"/>
            </a:pPr>
            <a:endParaRPr lang="en-US" dirty="0" smtClean="0"/>
          </a:p>
          <a:p>
            <a:pPr marL="742950" lvl="1" indent="-285750">
              <a:lnSpc>
                <a:spcPct val="90000"/>
              </a:lnSpc>
              <a:buFont typeface="Arial" pitchFamily="34" charset="0"/>
              <a:buChar char="•"/>
            </a:pPr>
            <a:endParaRPr lang="en-US" dirty="0"/>
          </a:p>
          <a:p>
            <a:pPr marL="742950" lvl="1" indent="-285750">
              <a:lnSpc>
                <a:spcPct val="90000"/>
              </a:lnSpc>
              <a:buFont typeface="Arial" pitchFamily="34" charset="0"/>
              <a:buChar char="•"/>
            </a:pPr>
            <a:endParaRPr lang="en-US" dirty="0" smtClean="0"/>
          </a:p>
          <a:p>
            <a:pPr lvl="1">
              <a:lnSpc>
                <a:spcPct val="90000"/>
              </a:lnSpc>
            </a:pPr>
            <a:endParaRPr lang="en-US" dirty="0"/>
          </a:p>
        </p:txBody>
      </p:sp>
    </p:spTree>
    <p:extLst>
      <p:ext uri="{BB962C8B-B14F-4D97-AF65-F5344CB8AC3E}">
        <p14:creationId xmlns:p14="http://schemas.microsoft.com/office/powerpoint/2010/main" val="109866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038600"/>
            <a:ext cx="9067800" cy="609600"/>
          </a:xfrm>
        </p:spPr>
        <p:txBody>
          <a:bodyPr>
            <a:noAutofit/>
          </a:bodyPr>
          <a:lstStyle/>
          <a:p>
            <a:r>
              <a:rPr lang="en-US" sz="2400" b="1" dirty="0" smtClean="0"/>
              <a:t>Goals of the National Aids Strategy and implementation at </a:t>
            </a:r>
            <a:r>
              <a:rPr lang="en-US" sz="2400" b="1" dirty="0" err="1" smtClean="0"/>
              <a:t>Kc</a:t>
            </a:r>
            <a:r>
              <a:rPr lang="en-US" sz="2400" b="1" dirty="0" smtClean="0"/>
              <a:t> </a:t>
            </a:r>
            <a:r>
              <a:rPr lang="en-US" sz="2400" b="1" dirty="0" err="1" smtClean="0"/>
              <a:t>free’s</a:t>
            </a:r>
            <a:r>
              <a:rPr lang="en-US" sz="2400" b="1" dirty="0" smtClean="0"/>
              <a:t> peer program</a:t>
            </a:r>
            <a:endParaRPr lang="en-US" sz="2400" b="1" dirty="0"/>
          </a:p>
        </p:txBody>
      </p:sp>
      <p:sp>
        <p:nvSpPr>
          <p:cNvPr id="3" name="Date Placeholder 2"/>
          <p:cNvSpPr>
            <a:spLocks noGrp="1"/>
          </p:cNvSpPr>
          <p:nvPr>
            <p:ph type="dt" sz="half" idx="10"/>
          </p:nvPr>
        </p:nvSpPr>
        <p:spPr/>
        <p:txBody>
          <a:bodyPr/>
          <a:lstStyle/>
          <a:p>
            <a:r>
              <a:rPr lang="en-US" dirty="0" smtClean="0"/>
              <a:t>11-27-12</a:t>
            </a:r>
            <a:endParaRPr lang="en-US" dirty="0"/>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16</a:t>
            </a:fld>
            <a:endParaRPr lang="en-US" dirty="0"/>
          </a:p>
        </p:txBody>
      </p:sp>
    </p:spTree>
    <p:extLst>
      <p:ext uri="{BB962C8B-B14F-4D97-AF65-F5344CB8AC3E}">
        <p14:creationId xmlns:p14="http://schemas.microsoft.com/office/powerpoint/2010/main" val="36509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762000"/>
          </a:xfrm>
        </p:spPr>
        <p:txBody>
          <a:bodyPr>
            <a:normAutofit/>
          </a:bodyPr>
          <a:lstStyle/>
          <a:p>
            <a:pPr marL="0" indent="0">
              <a:buNone/>
            </a:pPr>
            <a:r>
              <a:rPr lang="en-US" sz="3200" dirty="0" smtClean="0"/>
              <a:t>NATIONAL AIDS STRATEGY</a:t>
            </a:r>
            <a:endParaRPr lang="en-US" sz="3200" dirty="0"/>
          </a:p>
        </p:txBody>
      </p:sp>
      <p:sp>
        <p:nvSpPr>
          <p:cNvPr id="4" name="Date Placeholder 3"/>
          <p:cNvSpPr>
            <a:spLocks noGrp="1"/>
          </p:cNvSpPr>
          <p:nvPr>
            <p:ph type="dt" sz="half" idx="14"/>
          </p:nvPr>
        </p:nvSpPr>
        <p:spPr/>
        <p:txBody>
          <a:bodyPr/>
          <a:lstStyle/>
          <a:p>
            <a:r>
              <a:rPr lang="en-US" dirty="0" smtClean="0"/>
              <a:t>11-27-12</a:t>
            </a:r>
            <a:endParaRPr lang="en-US" dirty="0"/>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17</a:t>
            </a:fld>
            <a:endParaRPr lang="en-US"/>
          </a:p>
        </p:txBody>
      </p:sp>
      <p:sp>
        <p:nvSpPr>
          <p:cNvPr id="6" name="Content Placeholder 7"/>
          <p:cNvSpPr txBox="1">
            <a:spLocks/>
          </p:cNvSpPr>
          <p:nvPr/>
        </p:nvSpPr>
        <p:spPr bwMode="auto">
          <a:xfrm>
            <a:off x="152400" y="1219200"/>
            <a:ext cx="8534400" cy="5287964"/>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bg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har char="»"/>
              <a:defRPr sz="3200">
                <a:solidFill>
                  <a:schemeClr val="tx1"/>
                </a:solidFill>
                <a:effectLst>
                  <a:outerShdw blurRad="38100" dist="38100" dir="2700000" algn="tl">
                    <a:srgbClr val="FFFFFF"/>
                  </a:outerShdw>
                </a:effectLst>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ahoma"/>
                <a:ea typeface="+mn-ea"/>
                <a:cs typeface="Arial"/>
              </a:rPr>
              <a:t>Goals: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ahoma"/>
                <a:cs typeface="Arial"/>
              </a:rPr>
              <a:t>Reduce HIV incidence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ahoma"/>
                <a:cs typeface="Arial"/>
              </a:rPr>
              <a:t>Increase access to care and optimize health outcomes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ahoma"/>
                <a:cs typeface="Arial"/>
              </a:rPr>
              <a:t>Reduce HIV-related health disparities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a:ea typeface="+mn-ea"/>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832214"/>
            <a:ext cx="3660775" cy="36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058" y="3581400"/>
            <a:ext cx="38401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16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0" y="228600"/>
            <a:ext cx="8153400" cy="838200"/>
          </a:xfrm>
        </p:spPr>
        <p:txBody>
          <a:bodyPr>
            <a:normAutofit/>
          </a:bodyPr>
          <a:lstStyle/>
          <a:p>
            <a:pPr marL="0" indent="0">
              <a:buNone/>
            </a:pPr>
            <a:r>
              <a:rPr lang="en-US" sz="3300" dirty="0" smtClean="0"/>
              <a:t>REDUCE HIV INCIDENCE</a:t>
            </a:r>
            <a:endParaRPr lang="en-US" sz="3300" dirty="0"/>
          </a:p>
        </p:txBody>
      </p:sp>
      <p:sp>
        <p:nvSpPr>
          <p:cNvPr id="4" name="Content Placeholder 3"/>
          <p:cNvSpPr>
            <a:spLocks noGrp="1"/>
          </p:cNvSpPr>
          <p:nvPr>
            <p:ph sz="quarter" idx="15"/>
          </p:nvPr>
        </p:nvSpPr>
        <p:spPr>
          <a:xfrm>
            <a:off x="304800" y="1066800"/>
            <a:ext cx="8077200" cy="5181600"/>
          </a:xfrm>
        </p:spPr>
        <p:txBody>
          <a:bodyPr>
            <a:normAutofit/>
          </a:bodyPr>
          <a:lstStyle/>
          <a:p>
            <a:pPr marL="342900" indent="-342900">
              <a:buFont typeface="Arial" pitchFamily="34" charset="0"/>
              <a:buChar char="•"/>
            </a:pPr>
            <a:r>
              <a:rPr lang="en-US" sz="2400" dirty="0" smtClean="0"/>
              <a:t>HIV Testing promotion</a:t>
            </a:r>
          </a:p>
          <a:p>
            <a:pPr marL="342900" indent="-342900">
              <a:buFont typeface="Arial" pitchFamily="34" charset="0"/>
              <a:buChar char="•"/>
            </a:pPr>
            <a:r>
              <a:rPr lang="en-US" sz="2400" dirty="0" smtClean="0"/>
              <a:t>Co-Facilitate Evidence </a:t>
            </a:r>
            <a:r>
              <a:rPr lang="en-US" sz="2400" dirty="0"/>
              <a:t>B</a:t>
            </a:r>
            <a:r>
              <a:rPr lang="en-US" sz="2400" dirty="0" smtClean="0"/>
              <a:t>ased </a:t>
            </a:r>
            <a:r>
              <a:rPr lang="en-US" sz="2400" dirty="0"/>
              <a:t>I</a:t>
            </a:r>
            <a:r>
              <a:rPr lang="en-US" sz="2400" dirty="0" smtClean="0"/>
              <a:t>nterventions (Willow, LIFE, CRCS, Healthy Relationships)</a:t>
            </a:r>
          </a:p>
          <a:p>
            <a:pPr marL="342900" indent="-342900">
              <a:buFont typeface="Arial" pitchFamily="34" charset="0"/>
              <a:buChar char="•"/>
            </a:pPr>
            <a:r>
              <a:rPr lang="en-US" sz="2400" dirty="0" smtClean="0"/>
              <a:t>Work collaboratively with HIV Prevention at the clinic to promote testing and EBIs</a:t>
            </a:r>
          </a:p>
          <a:p>
            <a:pPr marL="342900" indent="-342900">
              <a:buFont typeface="Arial" pitchFamily="34" charset="0"/>
              <a:buChar char="•"/>
            </a:pPr>
            <a:r>
              <a:rPr lang="en-US" sz="2400" dirty="0" smtClean="0"/>
              <a:t>Community Advocacy</a:t>
            </a:r>
          </a:p>
          <a:p>
            <a:pPr marL="1085850" lvl="1" indent="-342900">
              <a:buFont typeface="Arial" pitchFamily="34" charset="0"/>
              <a:buChar char="•"/>
            </a:pPr>
            <a:r>
              <a:rPr lang="en-US" sz="2400" dirty="0" smtClean="0"/>
              <a:t>Involvement with Planning Council</a:t>
            </a:r>
          </a:p>
          <a:p>
            <a:pPr marL="1085850" lvl="1" indent="-342900">
              <a:buFont typeface="Arial" pitchFamily="34" charset="0"/>
              <a:buChar char="•"/>
            </a:pPr>
            <a:r>
              <a:rPr lang="en-US" sz="2400" dirty="0" smtClean="0"/>
              <a:t>Involvement with Black Church Week of Prayer Events</a:t>
            </a:r>
          </a:p>
          <a:p>
            <a:pPr marL="342900" indent="-342900">
              <a:buFont typeface="Arial" pitchFamily="34" charset="0"/>
              <a:buChar char="•"/>
            </a:pPr>
            <a:endParaRPr lang="en-US" sz="2400" dirty="0"/>
          </a:p>
        </p:txBody>
      </p:sp>
      <p:sp>
        <p:nvSpPr>
          <p:cNvPr id="5" name="Date Placeholder 4"/>
          <p:cNvSpPr>
            <a:spLocks noGrp="1"/>
          </p:cNvSpPr>
          <p:nvPr>
            <p:ph type="dt" sz="half" idx="16"/>
          </p:nvPr>
        </p:nvSpPr>
        <p:spPr/>
        <p:txBody>
          <a:bodyPr/>
          <a:lstStyle/>
          <a:p>
            <a:fld id="{9DBC08C1-BBD0-49E1-A720-49E9B5F8B631}" type="datetime1">
              <a:rPr lang="en-US" smtClean="0">
                <a:solidFill>
                  <a:prstClr val="black">
                    <a:tint val="65000"/>
                  </a:prstClr>
                </a:solidFill>
              </a:rPr>
              <a:pPr/>
              <a:t>12/2/2012</a:t>
            </a:fld>
            <a:endParaRPr lang="en-US">
              <a:solidFill>
                <a:prstClr val="black">
                  <a:tint val="65000"/>
                </a:prstClr>
              </a:solidFill>
            </a:endParaRPr>
          </a:p>
        </p:txBody>
      </p:sp>
      <p:sp>
        <p:nvSpPr>
          <p:cNvPr id="6" name="Slide Number Placeholder 5"/>
          <p:cNvSpPr>
            <a:spLocks noGrp="1"/>
          </p:cNvSpPr>
          <p:nvPr>
            <p:ph type="sldNum" sz="quarter" idx="17"/>
          </p:nvPr>
        </p:nvSpPr>
        <p:spPr/>
        <p:txBody>
          <a:bodyPr/>
          <a:lstStyle/>
          <a:p>
            <a:fld id="{256D3EEF-DE4E-429D-8EC4-DDC531AFF58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3137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0" y="152400"/>
            <a:ext cx="8153400" cy="914400"/>
          </a:xfrm>
        </p:spPr>
        <p:txBody>
          <a:bodyPr>
            <a:noAutofit/>
          </a:bodyPr>
          <a:lstStyle/>
          <a:p>
            <a:pPr marL="0" indent="0">
              <a:buNone/>
            </a:pPr>
            <a:r>
              <a:rPr lang="en-US" sz="2900" dirty="0" smtClean="0"/>
              <a:t>INCREASE ACCESS TO CARE AND IMPROVE HEALTH OUTCOMES FOR PEOPLE LIVING WITH HIV</a:t>
            </a:r>
            <a:endParaRPr lang="en-US" sz="2900" dirty="0"/>
          </a:p>
        </p:txBody>
      </p:sp>
      <p:sp>
        <p:nvSpPr>
          <p:cNvPr id="4" name="Content Placeholder 3"/>
          <p:cNvSpPr>
            <a:spLocks noGrp="1"/>
          </p:cNvSpPr>
          <p:nvPr>
            <p:ph sz="quarter" idx="15"/>
          </p:nvPr>
        </p:nvSpPr>
        <p:spPr>
          <a:xfrm>
            <a:off x="304800" y="1143000"/>
            <a:ext cx="8077200" cy="5410200"/>
          </a:xfrm>
        </p:spPr>
        <p:txBody>
          <a:bodyPr>
            <a:normAutofit/>
          </a:bodyPr>
          <a:lstStyle/>
          <a:p>
            <a:pPr marL="342900" lvl="0" indent="-342900">
              <a:buFont typeface="Arial" pitchFamily="34" charset="0"/>
              <a:buChar char="•"/>
            </a:pPr>
            <a:r>
              <a:rPr lang="en-US" sz="2400" dirty="0" smtClean="0">
                <a:solidFill>
                  <a:prstClr val="black"/>
                </a:solidFill>
              </a:rPr>
              <a:t>Newly Diagnosed Clients referred by Linkage </a:t>
            </a:r>
            <a:r>
              <a:rPr lang="en-US" sz="2400" dirty="0">
                <a:solidFill>
                  <a:prstClr val="black"/>
                </a:solidFill>
              </a:rPr>
              <a:t>to Care Coordinators refer to peer </a:t>
            </a:r>
            <a:r>
              <a:rPr lang="en-US" sz="2400" dirty="0" smtClean="0">
                <a:solidFill>
                  <a:prstClr val="black"/>
                </a:solidFill>
              </a:rPr>
              <a:t>program</a:t>
            </a:r>
          </a:p>
          <a:p>
            <a:pPr marL="342900" lvl="0" indent="-342900">
              <a:buFont typeface="Arial" pitchFamily="34" charset="0"/>
              <a:buChar char="•"/>
            </a:pPr>
            <a:r>
              <a:rPr lang="en-US" sz="2400" dirty="0">
                <a:solidFill>
                  <a:prstClr val="black"/>
                </a:solidFill>
              </a:rPr>
              <a:t>Medical Appointment Reminder Phone Calls</a:t>
            </a:r>
          </a:p>
          <a:p>
            <a:pPr marL="342900" lvl="0" indent="-342900">
              <a:buFont typeface="Arial" pitchFamily="34" charset="0"/>
              <a:buChar char="•"/>
            </a:pPr>
            <a:r>
              <a:rPr lang="en-US" sz="2400" dirty="0">
                <a:solidFill>
                  <a:prstClr val="black"/>
                </a:solidFill>
              </a:rPr>
              <a:t>IN+ Care Program</a:t>
            </a:r>
          </a:p>
          <a:p>
            <a:pPr marL="342900" lvl="0" indent="-342900">
              <a:buFont typeface="Arial" pitchFamily="34" charset="0"/>
              <a:buChar char="•"/>
            </a:pPr>
            <a:r>
              <a:rPr lang="en-US" sz="2400" dirty="0">
                <a:solidFill>
                  <a:prstClr val="black"/>
                </a:solidFill>
              </a:rPr>
              <a:t>Peer Program Core Educational Components</a:t>
            </a:r>
          </a:p>
          <a:p>
            <a:pPr marL="1085850" lvl="1" indent="-342900">
              <a:buFont typeface="Arial" pitchFamily="34" charset="0"/>
              <a:buChar char="•"/>
            </a:pPr>
            <a:r>
              <a:rPr lang="en-US" sz="2400" dirty="0">
                <a:solidFill>
                  <a:prstClr val="black"/>
                </a:solidFill>
              </a:rPr>
              <a:t>HIV 101</a:t>
            </a:r>
          </a:p>
          <a:p>
            <a:pPr marL="1085850" lvl="1" indent="-342900">
              <a:buFont typeface="Arial" pitchFamily="34" charset="0"/>
              <a:buChar char="•"/>
            </a:pPr>
            <a:r>
              <a:rPr lang="en-US" sz="2400" dirty="0">
                <a:solidFill>
                  <a:prstClr val="black"/>
                </a:solidFill>
              </a:rPr>
              <a:t>Harm Reduction </a:t>
            </a:r>
          </a:p>
          <a:p>
            <a:pPr marL="1085850" lvl="1" indent="-342900">
              <a:buFont typeface="Arial" pitchFamily="34" charset="0"/>
              <a:buChar char="•"/>
            </a:pPr>
            <a:r>
              <a:rPr lang="en-US" sz="2400" dirty="0">
                <a:solidFill>
                  <a:prstClr val="black"/>
                </a:solidFill>
              </a:rPr>
              <a:t>HIV Life Cycle and ARV impact to reduce replication</a:t>
            </a:r>
          </a:p>
          <a:p>
            <a:pPr marL="1085850" lvl="1" indent="-342900">
              <a:buFont typeface="Arial" pitchFamily="34" charset="0"/>
              <a:buChar char="•"/>
            </a:pPr>
            <a:r>
              <a:rPr lang="en-US" sz="2400" dirty="0">
                <a:solidFill>
                  <a:prstClr val="black"/>
                </a:solidFill>
              </a:rPr>
              <a:t>Understanding Lab Values</a:t>
            </a:r>
          </a:p>
          <a:p>
            <a:pPr marL="1085850" lvl="1" indent="-342900">
              <a:buFont typeface="Arial" pitchFamily="34" charset="0"/>
              <a:buChar char="•"/>
            </a:pPr>
            <a:r>
              <a:rPr lang="en-US" sz="2400" dirty="0">
                <a:solidFill>
                  <a:prstClr val="black"/>
                </a:solidFill>
              </a:rPr>
              <a:t>Understanding of Resistance &amp; Testing </a:t>
            </a:r>
            <a:r>
              <a:rPr lang="en-US" sz="2400" dirty="0" smtClean="0">
                <a:solidFill>
                  <a:prstClr val="black"/>
                </a:solidFill>
              </a:rPr>
              <a:t>Impact</a:t>
            </a:r>
            <a:endParaRPr lang="en-US" sz="2400" dirty="0">
              <a:solidFill>
                <a:prstClr val="black"/>
              </a:solidFill>
            </a:endParaRPr>
          </a:p>
          <a:p>
            <a:pPr marL="342900" lvl="0" indent="-342900">
              <a:buFont typeface="Arial" pitchFamily="34" charset="0"/>
              <a:buChar char="•"/>
            </a:pPr>
            <a:r>
              <a:rPr lang="en-US" sz="2400" dirty="0" smtClean="0">
                <a:solidFill>
                  <a:prstClr val="black"/>
                </a:solidFill>
              </a:rPr>
              <a:t>Member of Multi-disciplinary Weekly Team Meeting</a:t>
            </a:r>
          </a:p>
          <a:p>
            <a:pPr marL="342900" lvl="0" indent="-342900">
              <a:buFont typeface="Arial" pitchFamily="34" charset="0"/>
              <a:buChar char="•"/>
            </a:pPr>
            <a:r>
              <a:rPr lang="en-US" sz="2400" dirty="0" smtClean="0">
                <a:solidFill>
                  <a:prstClr val="black"/>
                </a:solidFill>
              </a:rPr>
              <a:t>Part of the Medication Clinic Team </a:t>
            </a:r>
          </a:p>
          <a:p>
            <a:pPr marL="342900" lvl="0" indent="-342900">
              <a:buFont typeface="Arial" pitchFamily="34" charset="0"/>
              <a:buChar char="•"/>
            </a:pPr>
            <a:endParaRPr lang="en-US" sz="2400" dirty="0">
              <a:solidFill>
                <a:prstClr val="black"/>
              </a:solidFill>
            </a:endParaRPr>
          </a:p>
          <a:p>
            <a:pPr marL="342900" indent="-342900">
              <a:buFont typeface="Arial" pitchFamily="34" charset="0"/>
              <a:buChar char="•"/>
            </a:pPr>
            <a:endParaRPr lang="en-US" sz="2400" dirty="0"/>
          </a:p>
        </p:txBody>
      </p:sp>
      <p:sp>
        <p:nvSpPr>
          <p:cNvPr id="5" name="Date Placeholder 4"/>
          <p:cNvSpPr>
            <a:spLocks noGrp="1"/>
          </p:cNvSpPr>
          <p:nvPr>
            <p:ph type="dt" sz="half" idx="16"/>
          </p:nvPr>
        </p:nvSpPr>
        <p:spPr/>
        <p:txBody>
          <a:bodyPr/>
          <a:lstStyle/>
          <a:p>
            <a:fld id="{9DBC08C1-BBD0-49E1-A720-49E9B5F8B631}" type="datetime1">
              <a:rPr lang="en-US" smtClean="0"/>
              <a:pPr/>
              <a:t>12/2/2012</a:t>
            </a:fld>
            <a:endParaRPr lang="en-US"/>
          </a:p>
        </p:txBody>
      </p:sp>
      <p:sp>
        <p:nvSpPr>
          <p:cNvPr id="6" name="Slide Number Placeholder 5"/>
          <p:cNvSpPr>
            <a:spLocks noGrp="1"/>
          </p:cNvSpPr>
          <p:nvPr>
            <p:ph type="sldNum" sz="quarter" idx="17"/>
          </p:nvPr>
        </p:nvSpPr>
        <p:spPr/>
        <p:txBody>
          <a:bodyPr/>
          <a:lstStyle/>
          <a:p>
            <a:pPr algn="r"/>
            <a:fld id="{256D3EEF-DE4E-429D-8EC4-DDC531AFF587}" type="slidenum">
              <a:rPr lang="en-US" sz="1000" smtClean="0"/>
              <a:pPr algn="r"/>
              <a:t>19</a:t>
            </a:fld>
            <a:endParaRPr lang="en-US"/>
          </a:p>
        </p:txBody>
      </p:sp>
    </p:spTree>
    <p:extLst>
      <p:ext uri="{BB962C8B-B14F-4D97-AF65-F5344CB8AC3E}">
        <p14:creationId xmlns:p14="http://schemas.microsoft.com/office/powerpoint/2010/main" val="233119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838200"/>
          </a:xfrm>
        </p:spPr>
        <p:txBody>
          <a:bodyPr>
            <a:normAutofit/>
          </a:bodyPr>
          <a:lstStyle/>
          <a:p>
            <a:pPr marL="0" indent="0">
              <a:buNone/>
            </a:pPr>
            <a:r>
              <a:rPr lang="en-US" sz="3200" b="0" dirty="0" smtClean="0"/>
              <a:t>Learning Objectives:</a:t>
            </a:r>
            <a:endParaRPr lang="en-US" sz="3200" b="0" dirty="0"/>
          </a:p>
        </p:txBody>
      </p:sp>
      <p:sp>
        <p:nvSpPr>
          <p:cNvPr id="5" name="Date Placeholder 4"/>
          <p:cNvSpPr>
            <a:spLocks noGrp="1"/>
          </p:cNvSpPr>
          <p:nvPr>
            <p:ph type="dt" sz="half" idx="14"/>
          </p:nvPr>
        </p:nvSpPr>
        <p:spPr/>
        <p:txBody>
          <a:bodyPr/>
          <a:lstStyle/>
          <a:p>
            <a:fld id="{6295AD3F-575A-4C11-BC77-DA7E79AF4568}" type="datetime1">
              <a:rPr lang="en-US" smtClean="0"/>
              <a:pPr/>
              <a:t>12/2/2012</a:t>
            </a:fld>
            <a:endParaRPr lang="en-US" dirty="0"/>
          </a:p>
        </p:txBody>
      </p:sp>
      <p:sp>
        <p:nvSpPr>
          <p:cNvPr id="6" name="Slide Number Placeholder 5"/>
          <p:cNvSpPr>
            <a:spLocks noGrp="1"/>
          </p:cNvSpPr>
          <p:nvPr>
            <p:ph type="sldNum" sz="quarter" idx="15"/>
          </p:nvPr>
        </p:nvSpPr>
        <p:spPr/>
        <p:txBody>
          <a:bodyPr/>
          <a:lstStyle/>
          <a:p>
            <a:pPr algn="r"/>
            <a:fld id="{256D3EEF-DE4E-429D-8EC4-DDC531AFF587}" type="slidenum">
              <a:rPr lang="en-US" sz="1000" smtClean="0"/>
              <a:pPr algn="r"/>
              <a:t>2</a:t>
            </a:fld>
            <a:endParaRPr lang="en-US"/>
          </a:p>
        </p:txBody>
      </p:sp>
      <p:sp>
        <p:nvSpPr>
          <p:cNvPr id="7" name="TextBox 6"/>
          <p:cNvSpPr txBox="1"/>
          <p:nvPr/>
        </p:nvSpPr>
        <p:spPr>
          <a:xfrm>
            <a:off x="152400" y="1371600"/>
            <a:ext cx="8229599" cy="3170099"/>
          </a:xfrm>
          <a:prstGeom prst="rect">
            <a:avLst/>
          </a:prstGeom>
          <a:noFill/>
        </p:spPr>
        <p:txBody>
          <a:bodyPr wrap="square" rtlCol="0">
            <a:spAutoFit/>
          </a:bodyPr>
          <a:lstStyle/>
          <a:p>
            <a:r>
              <a:rPr lang="en-US" sz="2000" dirty="0" smtClean="0"/>
              <a:t>At the conclusion of this activity, the participant will be able to:</a:t>
            </a:r>
          </a:p>
          <a:p>
            <a:endParaRPr lang="en-US" sz="2000" dirty="0"/>
          </a:p>
          <a:p>
            <a:pPr marL="342900" indent="-342900">
              <a:buFont typeface="+mj-lt"/>
              <a:buAutoNum type="arabicPeriod"/>
            </a:pPr>
            <a:r>
              <a:rPr lang="en-US" sz="2000" dirty="0" smtClean="0"/>
              <a:t>Increase understanding of the peer educator’s role in response to the national AIDS Strategy at the Kansas City Free Health Clinic’s peer program.</a:t>
            </a:r>
          </a:p>
          <a:p>
            <a:pPr marL="342900" indent="-342900">
              <a:buFont typeface="+mj-lt"/>
              <a:buAutoNum type="arabicPeriod"/>
            </a:pPr>
            <a:r>
              <a:rPr lang="en-US" sz="2000" dirty="0" smtClean="0"/>
              <a:t>Identify and share methods peer educators utilize to improve retention in medical care while working with the multi-disciplinary team. </a:t>
            </a:r>
          </a:p>
          <a:p>
            <a:pPr marL="342900" indent="-342900">
              <a:buFont typeface="+mj-lt"/>
              <a:buAutoNum type="arabicPeriod"/>
            </a:pPr>
            <a:r>
              <a:rPr lang="en-US" sz="2000" dirty="0"/>
              <a:t>Outline strategies to </a:t>
            </a:r>
            <a:r>
              <a:rPr lang="en-US" sz="2000" dirty="0" smtClean="0"/>
              <a:t>embrace peer educators in health </a:t>
            </a:r>
            <a:r>
              <a:rPr lang="en-US" sz="2000" dirty="0"/>
              <a:t>care </a:t>
            </a:r>
            <a:r>
              <a:rPr lang="en-US" sz="2000" dirty="0" smtClean="0"/>
              <a:t>teams that include providing training and supervision.</a:t>
            </a:r>
            <a:endParaRPr lang="en-US" sz="2000" dirty="0"/>
          </a:p>
          <a:p>
            <a:pPr marL="342900" indent="-342900">
              <a:buFont typeface="+mj-lt"/>
              <a:buAutoNum type="arabicPeriod"/>
            </a:pPr>
            <a:endParaRPr lang="en-US" sz="2000" dirty="0"/>
          </a:p>
        </p:txBody>
      </p:sp>
    </p:spTree>
    <p:extLst>
      <p:ext uri="{BB962C8B-B14F-4D97-AF65-F5344CB8AC3E}">
        <p14:creationId xmlns:p14="http://schemas.microsoft.com/office/powerpoint/2010/main" val="1770876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228600"/>
            <a:ext cx="8153400" cy="838200"/>
          </a:xfrm>
        </p:spPr>
        <p:txBody>
          <a:bodyPr>
            <a:normAutofit fontScale="92500"/>
          </a:bodyPr>
          <a:lstStyle/>
          <a:p>
            <a:pPr marL="0" indent="0">
              <a:buNone/>
            </a:pPr>
            <a:r>
              <a:rPr lang="en-US" sz="3600" dirty="0" smtClean="0"/>
              <a:t>REDUCE HIV-RELATED HEALTH DISPARITIES</a:t>
            </a:r>
            <a:endParaRPr lang="en-US" sz="3600" dirty="0"/>
          </a:p>
        </p:txBody>
      </p:sp>
      <p:sp>
        <p:nvSpPr>
          <p:cNvPr id="4" name="Content Placeholder 3"/>
          <p:cNvSpPr>
            <a:spLocks noGrp="1"/>
          </p:cNvSpPr>
          <p:nvPr>
            <p:ph sz="quarter" idx="15"/>
          </p:nvPr>
        </p:nvSpPr>
        <p:spPr>
          <a:xfrm>
            <a:off x="304800" y="1066800"/>
            <a:ext cx="8077200" cy="5181600"/>
          </a:xfrm>
        </p:spPr>
        <p:txBody>
          <a:bodyPr>
            <a:normAutofit/>
          </a:bodyPr>
          <a:lstStyle/>
          <a:p>
            <a:pPr marL="342900" indent="-342900">
              <a:buFont typeface="Arial" pitchFamily="34" charset="0"/>
              <a:buChar char="•"/>
            </a:pPr>
            <a:r>
              <a:rPr lang="en-US" sz="2400" dirty="0" smtClean="0"/>
              <a:t>Community Advocacy</a:t>
            </a:r>
          </a:p>
          <a:p>
            <a:pPr marL="342900" lvl="0" indent="-342900">
              <a:buFont typeface="Arial" pitchFamily="34" charset="0"/>
              <a:buChar char="•"/>
            </a:pPr>
            <a:r>
              <a:rPr lang="en-US" sz="2400" dirty="0">
                <a:solidFill>
                  <a:prstClr val="black"/>
                </a:solidFill>
              </a:rPr>
              <a:t>Peer Program Core Educational Components</a:t>
            </a:r>
          </a:p>
          <a:p>
            <a:pPr marL="1085850" lvl="1" indent="-342900">
              <a:buFont typeface="Arial" pitchFamily="34" charset="0"/>
              <a:buChar char="•"/>
            </a:pPr>
            <a:r>
              <a:rPr lang="en-US" sz="2400" dirty="0">
                <a:solidFill>
                  <a:prstClr val="black"/>
                </a:solidFill>
              </a:rPr>
              <a:t>HIV 101</a:t>
            </a:r>
          </a:p>
          <a:p>
            <a:pPr marL="1085850" lvl="1" indent="-342900">
              <a:buFont typeface="Arial" pitchFamily="34" charset="0"/>
              <a:buChar char="•"/>
            </a:pPr>
            <a:r>
              <a:rPr lang="en-US" sz="2400" dirty="0">
                <a:solidFill>
                  <a:prstClr val="black"/>
                </a:solidFill>
              </a:rPr>
              <a:t>Harm Reduction </a:t>
            </a:r>
          </a:p>
          <a:p>
            <a:pPr marL="1085850" lvl="1" indent="-342900">
              <a:buFont typeface="Arial" pitchFamily="34" charset="0"/>
              <a:buChar char="•"/>
            </a:pPr>
            <a:r>
              <a:rPr lang="en-US" sz="2400" dirty="0">
                <a:solidFill>
                  <a:prstClr val="black"/>
                </a:solidFill>
              </a:rPr>
              <a:t>HIV Life Cycle and ARV impact to reduce replication</a:t>
            </a:r>
          </a:p>
          <a:p>
            <a:pPr marL="1085850" lvl="1" indent="-342900">
              <a:buFont typeface="Arial" pitchFamily="34" charset="0"/>
              <a:buChar char="•"/>
            </a:pPr>
            <a:r>
              <a:rPr lang="en-US" sz="2400" dirty="0">
                <a:solidFill>
                  <a:prstClr val="black"/>
                </a:solidFill>
              </a:rPr>
              <a:t>Understanding Lab Values</a:t>
            </a:r>
          </a:p>
          <a:p>
            <a:pPr marL="1085850" lvl="1" indent="-342900">
              <a:buFont typeface="Arial" pitchFamily="34" charset="0"/>
              <a:buChar char="•"/>
            </a:pPr>
            <a:r>
              <a:rPr lang="en-US" sz="2400" dirty="0">
                <a:solidFill>
                  <a:prstClr val="black"/>
                </a:solidFill>
              </a:rPr>
              <a:t>Understanding of Resistance &amp; Testing Impact</a:t>
            </a:r>
          </a:p>
          <a:p>
            <a:pPr marL="342900" indent="-342900">
              <a:buFont typeface="Arial" pitchFamily="34" charset="0"/>
              <a:buChar char="•"/>
            </a:pPr>
            <a:r>
              <a:rPr lang="en-US" sz="2400" dirty="0" smtClean="0"/>
              <a:t>Educational Groups-Adhering to Wellness</a:t>
            </a:r>
          </a:p>
          <a:p>
            <a:pPr marL="342900" indent="-342900">
              <a:buFont typeface="Arial" pitchFamily="34" charset="0"/>
              <a:buChar char="•"/>
            </a:pPr>
            <a:r>
              <a:rPr lang="en-US" sz="2400" dirty="0" smtClean="0"/>
              <a:t>Support Groups</a:t>
            </a:r>
          </a:p>
          <a:p>
            <a:pPr marL="342900" indent="-342900">
              <a:buFont typeface="Arial" pitchFamily="34" charset="0"/>
              <a:buChar char="•"/>
            </a:pPr>
            <a:r>
              <a:rPr lang="en-US" sz="2400" dirty="0" smtClean="0"/>
              <a:t>Self-Management Educational Group</a:t>
            </a:r>
          </a:p>
          <a:p>
            <a:pPr marL="342900" indent="-342900">
              <a:buFont typeface="Arial" pitchFamily="34" charset="0"/>
              <a:buChar char="•"/>
            </a:pPr>
            <a:r>
              <a:rPr lang="en-US" sz="2400" dirty="0" smtClean="0"/>
              <a:t>Co-facilitate Substance Abuse Group</a:t>
            </a:r>
          </a:p>
          <a:p>
            <a:pPr marL="342900" indent="-342900">
              <a:buFont typeface="Arial" pitchFamily="34" charset="0"/>
              <a:buChar char="•"/>
            </a:pPr>
            <a:endParaRPr lang="en-US" sz="2400" dirty="0"/>
          </a:p>
        </p:txBody>
      </p:sp>
      <p:sp>
        <p:nvSpPr>
          <p:cNvPr id="5" name="Date Placeholder 4"/>
          <p:cNvSpPr>
            <a:spLocks noGrp="1"/>
          </p:cNvSpPr>
          <p:nvPr>
            <p:ph type="dt" sz="half" idx="16"/>
          </p:nvPr>
        </p:nvSpPr>
        <p:spPr/>
        <p:txBody>
          <a:bodyPr/>
          <a:lstStyle/>
          <a:p>
            <a:fld id="{9DBC08C1-BBD0-49E1-A720-49E9B5F8B631}" type="datetime1">
              <a:rPr lang="en-US" smtClean="0">
                <a:solidFill>
                  <a:prstClr val="black">
                    <a:tint val="65000"/>
                  </a:prstClr>
                </a:solidFill>
              </a:rPr>
              <a:pPr/>
              <a:t>12/2/2012</a:t>
            </a:fld>
            <a:endParaRPr lang="en-US">
              <a:solidFill>
                <a:prstClr val="black">
                  <a:tint val="65000"/>
                </a:prstClr>
              </a:solidFill>
            </a:endParaRPr>
          </a:p>
        </p:txBody>
      </p:sp>
      <p:sp>
        <p:nvSpPr>
          <p:cNvPr id="6" name="Slide Number Placeholder 5"/>
          <p:cNvSpPr>
            <a:spLocks noGrp="1"/>
          </p:cNvSpPr>
          <p:nvPr>
            <p:ph type="sldNum" sz="quarter" idx="17"/>
          </p:nvPr>
        </p:nvSpPr>
        <p:spPr/>
        <p:txBody>
          <a:bodyPr/>
          <a:lstStyle/>
          <a:p>
            <a:fld id="{256D3EEF-DE4E-429D-8EC4-DDC531AFF58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3137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of the peer program</a:t>
            </a:r>
            <a:endParaRPr lang="en-US" dirty="0"/>
          </a:p>
        </p:txBody>
      </p:sp>
    </p:spTree>
    <p:extLst>
      <p:ext uri="{BB962C8B-B14F-4D97-AF65-F5344CB8AC3E}">
        <p14:creationId xmlns:p14="http://schemas.microsoft.com/office/powerpoint/2010/main" val="76992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609600"/>
          </a:xfrm>
        </p:spPr>
        <p:txBody>
          <a:bodyPr>
            <a:normAutofit/>
          </a:bodyPr>
          <a:lstStyle/>
          <a:p>
            <a:pPr marL="0" indent="0">
              <a:buNone/>
            </a:pPr>
            <a:r>
              <a:rPr lang="en-US" sz="3200" dirty="0" smtClean="0"/>
              <a:t>“The </a:t>
            </a:r>
            <a:r>
              <a:rPr lang="en-US" sz="3200" dirty="0"/>
              <a:t>Peer Program Makes a Big </a:t>
            </a:r>
            <a:r>
              <a:rPr lang="en-US" sz="3200" dirty="0" smtClean="0"/>
              <a:t>Difference”</a:t>
            </a:r>
            <a:endParaRPr lang="en-US" sz="3200" dirty="0"/>
          </a:p>
        </p:txBody>
      </p:sp>
      <p:sp>
        <p:nvSpPr>
          <p:cNvPr id="4" name="Content Placeholder 3"/>
          <p:cNvSpPr>
            <a:spLocks noGrp="1"/>
          </p:cNvSpPr>
          <p:nvPr>
            <p:ph sz="quarter" idx="15"/>
          </p:nvPr>
        </p:nvSpPr>
        <p:spPr>
          <a:xfrm>
            <a:off x="304800" y="1143000"/>
            <a:ext cx="8077200" cy="5105400"/>
          </a:xfrm>
        </p:spPr>
        <p:txBody>
          <a:bodyPr/>
          <a:lstStyle/>
          <a:p>
            <a:endParaRPr lang="en-US" dirty="0" smtClean="0"/>
          </a:p>
          <a:p>
            <a:pPr marL="0" indent="0">
              <a:buNone/>
            </a:pPr>
            <a:endParaRPr lang="en-US" sz="3200" dirty="0"/>
          </a:p>
          <a:p>
            <a:r>
              <a:rPr lang="en-US" sz="3200" u="sng" dirty="0">
                <a:solidFill>
                  <a:srgbClr val="1F497D"/>
                </a:solidFill>
                <a:ea typeface="Calibri"/>
                <a:hlinkClick r:id="rId2"/>
              </a:rPr>
              <a:t>http://</a:t>
            </a:r>
            <a:r>
              <a:rPr lang="en-US" sz="3200" u="sng" dirty="0" smtClean="0">
                <a:solidFill>
                  <a:srgbClr val="1F497D"/>
                </a:solidFill>
                <a:ea typeface="Calibri"/>
                <a:hlinkClick r:id="rId2"/>
              </a:rPr>
              <a:t>hdwg.org/sites/default/files/video/leo-jerry-digital-story-final.wmv</a:t>
            </a:r>
            <a:r>
              <a:rPr lang="en-US" sz="3200" u="sng" dirty="0" smtClean="0">
                <a:solidFill>
                  <a:srgbClr val="1F497D"/>
                </a:solidFill>
                <a:ea typeface="Calibri"/>
              </a:rPr>
              <a:t>  </a:t>
            </a:r>
          </a:p>
        </p:txBody>
      </p:sp>
      <p:sp>
        <p:nvSpPr>
          <p:cNvPr id="5" name="Date Placeholder 4"/>
          <p:cNvSpPr>
            <a:spLocks noGrp="1"/>
          </p:cNvSpPr>
          <p:nvPr>
            <p:ph type="dt" sz="half" idx="16"/>
          </p:nvPr>
        </p:nvSpPr>
        <p:spPr/>
        <p:txBody>
          <a:bodyPr/>
          <a:lstStyle/>
          <a:p>
            <a:fld id="{9DBC08C1-BBD0-49E1-A720-49E9B5F8B631}" type="datetime1">
              <a:rPr lang="en-US" smtClean="0"/>
              <a:pPr/>
              <a:t>12/2/2012</a:t>
            </a:fld>
            <a:endParaRPr lang="en-US"/>
          </a:p>
        </p:txBody>
      </p:sp>
      <p:sp>
        <p:nvSpPr>
          <p:cNvPr id="6" name="Slide Number Placeholder 5"/>
          <p:cNvSpPr>
            <a:spLocks noGrp="1"/>
          </p:cNvSpPr>
          <p:nvPr>
            <p:ph type="sldNum" sz="quarter" idx="17"/>
          </p:nvPr>
        </p:nvSpPr>
        <p:spPr/>
        <p:txBody>
          <a:bodyPr/>
          <a:lstStyle/>
          <a:p>
            <a:pPr algn="r"/>
            <a:fld id="{256D3EEF-DE4E-429D-8EC4-DDC531AFF587}" type="slidenum">
              <a:rPr lang="en-US" sz="1000" smtClean="0"/>
              <a:pPr algn="r"/>
              <a:t>22</a:t>
            </a:fld>
            <a:endParaRPr lang="en-US"/>
          </a:p>
        </p:txBody>
      </p:sp>
    </p:spTree>
    <p:extLst>
      <p:ext uri="{BB962C8B-B14F-4D97-AF65-F5344CB8AC3E}">
        <p14:creationId xmlns:p14="http://schemas.microsoft.com/office/powerpoint/2010/main" val="176982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838200"/>
          </a:xfrm>
        </p:spPr>
        <p:txBody>
          <a:bodyPr>
            <a:normAutofit/>
          </a:bodyPr>
          <a:lstStyle/>
          <a:p>
            <a:pPr marL="0" indent="0">
              <a:buNone/>
            </a:pPr>
            <a:r>
              <a:rPr lang="en-US" sz="3600" dirty="0" smtClean="0"/>
              <a:t>SUCCESSES    2011-2012</a:t>
            </a:r>
            <a:endParaRPr lang="en-US" sz="36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23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4310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12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304800" y="381000"/>
            <a:ext cx="8077200" cy="838200"/>
          </a:xfrm>
        </p:spPr>
        <p:txBody>
          <a:bodyPr>
            <a:normAutofit/>
          </a:bodyPr>
          <a:lstStyle/>
          <a:p>
            <a:pPr marL="0" indent="0">
              <a:buNone/>
            </a:pPr>
            <a:r>
              <a:rPr lang="en-US" sz="3600" dirty="0" smtClean="0"/>
              <a:t>SUCCESSES    2011-2012</a:t>
            </a:r>
            <a:endParaRPr lang="en-US" sz="36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24</a:t>
            </a:fld>
            <a:endParaRPr lang="en-US"/>
          </a:p>
        </p:txBody>
      </p:sp>
      <p:sp>
        <p:nvSpPr>
          <p:cNvPr id="8" name="TextBox 7"/>
          <p:cNvSpPr txBox="1"/>
          <p:nvPr/>
        </p:nvSpPr>
        <p:spPr>
          <a:xfrm>
            <a:off x="304800" y="1524000"/>
            <a:ext cx="8001000" cy="5170646"/>
          </a:xfrm>
          <a:prstGeom prst="rect">
            <a:avLst/>
          </a:prstGeom>
          <a:noFill/>
        </p:spPr>
        <p:txBody>
          <a:bodyPr wrap="square" rtlCol="0">
            <a:spAutoFit/>
          </a:bodyPr>
          <a:lstStyle/>
          <a:p>
            <a:r>
              <a:rPr lang="en-US" sz="2400" dirty="0" smtClean="0"/>
              <a:t>Examples of Individual Client Directed Sessions</a:t>
            </a:r>
          </a:p>
          <a:p>
            <a:pPr marL="800100" lvl="1" indent="-342900">
              <a:buFont typeface="Arial" pitchFamily="34" charset="0"/>
              <a:buChar char="•"/>
            </a:pPr>
            <a:r>
              <a:rPr lang="en-US" sz="2400" dirty="0" smtClean="0"/>
              <a:t>Receive emotional </a:t>
            </a:r>
            <a:r>
              <a:rPr lang="en-US" sz="2400" dirty="0"/>
              <a:t>s</a:t>
            </a:r>
            <a:r>
              <a:rPr lang="en-US" sz="2400" dirty="0" smtClean="0"/>
              <a:t>upport</a:t>
            </a:r>
          </a:p>
          <a:p>
            <a:pPr marL="800100" lvl="1" indent="-342900">
              <a:buFont typeface="Arial" pitchFamily="34" charset="0"/>
              <a:buChar char="•"/>
            </a:pPr>
            <a:r>
              <a:rPr lang="en-US" sz="2400" dirty="0" smtClean="0"/>
              <a:t>Increase understanding of Lab Values</a:t>
            </a:r>
          </a:p>
          <a:p>
            <a:pPr marL="800100" lvl="1" indent="-342900">
              <a:buFont typeface="Arial" pitchFamily="34" charset="0"/>
              <a:buChar char="•"/>
            </a:pPr>
            <a:r>
              <a:rPr lang="en-US" sz="2400" dirty="0" smtClean="0"/>
              <a:t>Increase understanding of HIV Viral Life Cycle and medications</a:t>
            </a:r>
          </a:p>
          <a:p>
            <a:pPr marL="800100" lvl="1" indent="-342900">
              <a:buFont typeface="Arial" pitchFamily="34" charset="0"/>
              <a:buChar char="•"/>
            </a:pPr>
            <a:r>
              <a:rPr lang="en-US" sz="2400" dirty="0" smtClean="0"/>
              <a:t>Problem solve medication adherence strategies</a:t>
            </a:r>
          </a:p>
          <a:p>
            <a:pPr marL="800100" lvl="1" indent="-342900">
              <a:buFont typeface="Arial" pitchFamily="34" charset="0"/>
              <a:buChar char="•"/>
            </a:pPr>
            <a:r>
              <a:rPr lang="en-US" sz="2400" dirty="0" smtClean="0"/>
              <a:t>Referral to prevention services</a:t>
            </a:r>
          </a:p>
          <a:p>
            <a:pPr marL="800100" lvl="1" indent="-342900">
              <a:buFont typeface="Arial" pitchFamily="34" charset="0"/>
              <a:buChar char="•"/>
            </a:pPr>
            <a:endParaRPr lang="en-US" sz="2400" dirty="0" smtClean="0"/>
          </a:p>
          <a:p>
            <a:r>
              <a:rPr lang="en-US" sz="2400" dirty="0" smtClean="0"/>
              <a:t>28 Group Level Interventions</a:t>
            </a:r>
          </a:p>
          <a:p>
            <a:pPr marL="800100" lvl="1" indent="-342900">
              <a:buFont typeface="Arial" pitchFamily="34" charset="0"/>
              <a:buChar char="•"/>
            </a:pPr>
            <a:r>
              <a:rPr lang="en-US" sz="2400" dirty="0" smtClean="0"/>
              <a:t>Adhering to Wellness (12)</a:t>
            </a:r>
          </a:p>
          <a:p>
            <a:pPr marL="800100" lvl="1" indent="-342900">
              <a:buFont typeface="Arial" pitchFamily="34" charset="0"/>
              <a:buChar char="•"/>
            </a:pPr>
            <a:r>
              <a:rPr lang="en-US" sz="2400" dirty="0" smtClean="0"/>
              <a:t>Support Group (12)</a:t>
            </a:r>
          </a:p>
          <a:p>
            <a:pPr marL="800100" lvl="1" indent="-342900">
              <a:buFont typeface="Arial" pitchFamily="34" charset="0"/>
              <a:buChar char="•"/>
            </a:pPr>
            <a:r>
              <a:rPr lang="en-US" sz="2400" dirty="0" smtClean="0"/>
              <a:t>HIV Self-Management group (2)</a:t>
            </a:r>
          </a:p>
          <a:p>
            <a:pPr marL="800100" lvl="1" indent="-342900">
              <a:buFont typeface="Arial" pitchFamily="34" charset="0"/>
              <a:buChar char="•"/>
            </a:pPr>
            <a:r>
              <a:rPr lang="en-US" sz="2400" dirty="0" smtClean="0"/>
              <a:t>Community Educational Forums (2)</a:t>
            </a:r>
          </a:p>
          <a:p>
            <a:r>
              <a:rPr lang="en-US" dirty="0"/>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86200"/>
            <a:ext cx="3237880" cy="21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59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762000"/>
          </a:xfrm>
        </p:spPr>
        <p:txBody>
          <a:bodyPr>
            <a:normAutofit fontScale="92500"/>
          </a:bodyPr>
          <a:lstStyle/>
          <a:p>
            <a:pPr marL="0" indent="0">
              <a:buNone/>
            </a:pPr>
            <a:r>
              <a:rPr lang="en-US" dirty="0" smtClean="0"/>
              <a:t>WORKING WITH THE MULTI DISCIPLINARY TEAM </a:t>
            </a:r>
            <a:endParaRPr lang="en-US" dirty="0"/>
          </a:p>
        </p:txBody>
      </p:sp>
      <p:grpSp>
        <p:nvGrpSpPr>
          <p:cNvPr id="4" name="Diagram 2"/>
          <p:cNvGrpSpPr>
            <a:grpSpLocks/>
          </p:cNvGrpSpPr>
          <p:nvPr/>
        </p:nvGrpSpPr>
        <p:grpSpPr bwMode="auto">
          <a:xfrm>
            <a:off x="457200" y="2057400"/>
            <a:ext cx="8229600" cy="4068763"/>
            <a:chOff x="-353" y="736"/>
            <a:chExt cx="12960" cy="7127"/>
          </a:xfrm>
        </p:grpSpPr>
        <p:sp>
          <p:nvSpPr>
            <p:cNvPr id="5" name="_s2052"/>
            <p:cNvSpPr>
              <a:spLocks noChangeShapeType="1"/>
            </p:cNvSpPr>
            <p:nvPr/>
          </p:nvSpPr>
          <p:spPr bwMode="auto">
            <a:xfrm flipH="1" flipV="1">
              <a:off x="4434" y="3749"/>
              <a:ext cx="846" cy="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_s2053"/>
            <p:cNvSpPr>
              <a:spLocks noChangeArrowheads="1"/>
            </p:cNvSpPr>
            <p:nvPr/>
          </p:nvSpPr>
          <p:spPr bwMode="auto">
            <a:xfrm>
              <a:off x="2696" y="2581"/>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Nurses</a:t>
              </a:r>
              <a:endParaRPr kumimoji="0" lang="en-US" sz="1400" b="0" i="0" u="none" strike="noStrike" kern="0" cap="none" spc="0" normalizeH="0" baseline="0" noProof="0" dirty="0" smtClean="0">
                <a:ln>
                  <a:noFill/>
                </a:ln>
                <a:solidFill>
                  <a:srgbClr val="000000"/>
                </a:solidFill>
                <a:effectLst/>
                <a:uLnTx/>
                <a:uFillTx/>
                <a:latin typeface="Arial" charset="0"/>
              </a:endParaRPr>
            </a:p>
          </p:txBody>
        </p:sp>
        <p:sp>
          <p:nvSpPr>
            <p:cNvPr id="7" name="_s2054"/>
            <p:cNvSpPr>
              <a:spLocks noChangeShapeType="1"/>
            </p:cNvSpPr>
            <p:nvPr/>
          </p:nvSpPr>
          <p:spPr bwMode="auto">
            <a:xfrm flipH="1">
              <a:off x="5081" y="5019"/>
              <a:ext cx="523" cy="7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_s2055"/>
            <p:cNvSpPr>
              <a:spLocks noChangeArrowheads="1"/>
            </p:cNvSpPr>
            <p:nvPr/>
          </p:nvSpPr>
          <p:spPr bwMode="auto">
            <a:xfrm>
              <a:off x="3665" y="5568"/>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charset="0"/>
                </a:rPr>
                <a:t>Peer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charset="0"/>
                </a:rPr>
                <a:t>Educator</a:t>
              </a:r>
              <a:endParaRPr kumimoji="0" lang="en-US" sz="1400" b="0" i="0" u="none" strike="noStrike" kern="0" cap="none" spc="0" normalizeH="0" baseline="0" noProof="0" smtClean="0">
                <a:ln>
                  <a:noFill/>
                </a:ln>
                <a:solidFill>
                  <a:srgbClr val="000000"/>
                </a:solidFill>
                <a:effectLst/>
                <a:uLnTx/>
                <a:uFillTx/>
                <a:latin typeface="Arial" charset="0"/>
              </a:endParaRPr>
            </a:p>
          </p:txBody>
        </p:sp>
        <p:sp>
          <p:nvSpPr>
            <p:cNvPr id="9" name="_s2056"/>
            <p:cNvSpPr>
              <a:spLocks noChangeShapeType="1"/>
            </p:cNvSpPr>
            <p:nvPr/>
          </p:nvSpPr>
          <p:spPr bwMode="auto">
            <a:xfrm>
              <a:off x="6651" y="5019"/>
              <a:ext cx="523" cy="7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_s2057"/>
            <p:cNvSpPr>
              <a:spLocks noChangeArrowheads="1"/>
            </p:cNvSpPr>
            <p:nvPr/>
          </p:nvSpPr>
          <p:spPr bwMode="auto">
            <a:xfrm>
              <a:off x="6806" y="5569"/>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charset="0"/>
                </a:rPr>
                <a:t>Social Worker</a:t>
              </a:r>
              <a:endParaRPr kumimoji="0" lang="en-US" sz="1400" b="0" i="0" u="none" strike="noStrike" kern="0" cap="none" spc="0" normalizeH="0" baseline="0" noProof="0" smtClean="0">
                <a:ln>
                  <a:noFill/>
                </a:ln>
                <a:solidFill>
                  <a:srgbClr val="000000"/>
                </a:solidFill>
                <a:effectLst/>
                <a:uLnTx/>
                <a:uFillTx/>
                <a:latin typeface="Arial" charset="0"/>
              </a:endParaRPr>
            </a:p>
          </p:txBody>
        </p:sp>
        <p:sp>
          <p:nvSpPr>
            <p:cNvPr id="11" name="_s2058"/>
            <p:cNvSpPr>
              <a:spLocks noChangeShapeType="1"/>
            </p:cNvSpPr>
            <p:nvPr/>
          </p:nvSpPr>
          <p:spPr bwMode="auto">
            <a:xfrm flipV="1">
              <a:off x="6974" y="3748"/>
              <a:ext cx="846" cy="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_s2059"/>
            <p:cNvSpPr>
              <a:spLocks noChangeArrowheads="1"/>
            </p:cNvSpPr>
            <p:nvPr/>
          </p:nvSpPr>
          <p:spPr bwMode="auto">
            <a:xfrm>
              <a:off x="7777" y="2582"/>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charset="0"/>
                </a:rPr>
                <a:t>Mental Health</a:t>
              </a:r>
            </a:p>
          </p:txBody>
        </p:sp>
        <p:sp>
          <p:nvSpPr>
            <p:cNvPr id="13" name="_s2060"/>
            <p:cNvSpPr>
              <a:spLocks noChangeShapeType="1"/>
            </p:cNvSpPr>
            <p:nvPr/>
          </p:nvSpPr>
          <p:spPr bwMode="auto">
            <a:xfrm flipV="1">
              <a:off x="6127" y="2518"/>
              <a:ext cx="0" cy="8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_s2061"/>
            <p:cNvSpPr>
              <a:spLocks noChangeArrowheads="1"/>
            </p:cNvSpPr>
            <p:nvPr/>
          </p:nvSpPr>
          <p:spPr bwMode="auto">
            <a:xfrm>
              <a:off x="5236" y="736"/>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000000"/>
                  </a:solidFill>
                  <a:effectLst/>
                  <a:uLnTx/>
                  <a:uFillTx/>
                  <a:latin typeface="Arial" charset="0"/>
                </a:rPr>
                <a:t>Doctor</a:t>
              </a:r>
              <a:endParaRPr kumimoji="0" lang="en-US" sz="1600" b="0" i="0" u="none" strike="noStrike" kern="0" cap="none" spc="0" normalizeH="0" baseline="0" noProof="0" smtClean="0">
                <a:ln>
                  <a:noFill/>
                </a:ln>
                <a:solidFill>
                  <a:srgbClr val="000000"/>
                </a:solidFill>
                <a:effectLst/>
                <a:uLnTx/>
                <a:uFillTx/>
                <a:latin typeface="Arial" charset="0"/>
              </a:endParaRPr>
            </a:p>
          </p:txBody>
        </p:sp>
        <p:sp>
          <p:nvSpPr>
            <p:cNvPr id="15" name="_s2062"/>
            <p:cNvSpPr>
              <a:spLocks noChangeArrowheads="1"/>
            </p:cNvSpPr>
            <p:nvPr/>
          </p:nvSpPr>
          <p:spPr bwMode="auto">
            <a:xfrm>
              <a:off x="5236" y="3408"/>
              <a:ext cx="1782" cy="1782"/>
            </a:xfrm>
            <a:prstGeom prst="ellipse">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charset="0"/>
                </a:rPr>
                <a:t>Client</a:t>
              </a:r>
              <a:endParaRPr kumimoji="0" lang="en-US" sz="2000" b="0" i="0" u="none" strike="noStrike" kern="0" cap="none" spc="0" normalizeH="0" baseline="0" noProof="0" smtClean="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3738427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685800"/>
          </a:xfrm>
        </p:spPr>
        <p:txBody>
          <a:bodyPr>
            <a:normAutofit fontScale="92500"/>
          </a:bodyPr>
          <a:lstStyle/>
          <a:p>
            <a:pPr marL="0" indent="0">
              <a:buNone/>
            </a:pPr>
            <a:r>
              <a:rPr lang="en-US" dirty="0" smtClean="0"/>
              <a:t>WORKING WITH THE MULTIDISCIPLINARY TEAM</a:t>
            </a:r>
            <a:endParaRPr lang="en-US" dirty="0"/>
          </a:p>
        </p:txBody>
      </p:sp>
      <p:sp>
        <p:nvSpPr>
          <p:cNvPr id="4" name="Rectangle 3"/>
          <p:cNvSpPr txBox="1">
            <a:spLocks noChangeArrowheads="1"/>
          </p:cNvSpPr>
          <p:nvPr/>
        </p:nvSpPr>
        <p:spPr bwMode="auto">
          <a:xfrm>
            <a:off x="939800" y="12954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sz="2800">
                <a:solidFill>
                  <a:srgbClr val="2F150A"/>
                </a:solidFill>
                <a:latin typeface="+mn-lt"/>
                <a:ea typeface="+mn-ea"/>
                <a:cs typeface="+mn-cs"/>
              </a:defRPr>
            </a:lvl1pPr>
            <a:lvl2pPr marL="576263" indent="-233363" algn="l" rtl="0" eaLnBrk="0" fontAlgn="base" hangingPunct="0">
              <a:spcBef>
                <a:spcPct val="20000"/>
              </a:spcBef>
              <a:spcAft>
                <a:spcPct val="0"/>
              </a:spcAft>
              <a:buFont typeface="Times" pitchFamily="18" charset="0"/>
              <a:buChar char="–"/>
              <a:defRPr sz="2000">
                <a:solidFill>
                  <a:srgbClr val="2F150A"/>
                </a:solidFill>
                <a:latin typeface="+mn-lt"/>
                <a:ea typeface="+mn-ea"/>
              </a:defRPr>
            </a:lvl2pPr>
            <a:lvl3pPr marL="850900" indent="-160338" algn="l" rtl="0" eaLnBrk="0" fontAlgn="base" hangingPunct="0">
              <a:spcBef>
                <a:spcPct val="20000"/>
              </a:spcBef>
              <a:spcAft>
                <a:spcPct val="0"/>
              </a:spcAft>
              <a:buFont typeface="Times" pitchFamily="18" charset="0"/>
              <a:buChar char="•"/>
              <a:defRPr sz="1400">
                <a:solidFill>
                  <a:srgbClr val="2F150A"/>
                </a:solidFill>
                <a:latin typeface="+mn-lt"/>
                <a:ea typeface="+mn-ea"/>
              </a:defRPr>
            </a:lvl3pPr>
            <a:lvl4pPr marL="1193800" indent="-228600" algn="l" rtl="0" eaLnBrk="0" fontAlgn="base" hangingPunct="0">
              <a:spcBef>
                <a:spcPct val="20000"/>
              </a:spcBef>
              <a:spcAft>
                <a:spcPct val="0"/>
              </a:spcAft>
              <a:buSzPct val="55000"/>
              <a:buFont typeface="Zapf Dingbats" pitchFamily="-128" charset="2"/>
              <a:buChar char=""/>
              <a:defRPr sz="1200">
                <a:solidFill>
                  <a:schemeClr val="tx1"/>
                </a:solidFill>
                <a:latin typeface="+mn-lt"/>
                <a:ea typeface="+mn-ea"/>
              </a:defRPr>
            </a:lvl4pPr>
            <a:lvl5pPr marL="1595438" indent="-287338" algn="l" rtl="0" eaLnBrk="0" fontAlgn="base" hangingPunct="0">
              <a:spcBef>
                <a:spcPct val="20000"/>
              </a:spcBef>
              <a:spcAft>
                <a:spcPct val="0"/>
              </a:spcAft>
              <a:buChar char="»"/>
              <a:defRPr sz="1000">
                <a:solidFill>
                  <a:schemeClr val="tx1"/>
                </a:solidFill>
                <a:latin typeface="+mn-lt"/>
                <a:ea typeface="+mn-ea"/>
              </a:defRPr>
            </a:lvl5pPr>
            <a:lvl6pPr marL="2052638" indent="-287338" algn="l" rtl="0" fontAlgn="base">
              <a:spcBef>
                <a:spcPct val="20000"/>
              </a:spcBef>
              <a:spcAft>
                <a:spcPct val="0"/>
              </a:spcAft>
              <a:buChar char="»"/>
              <a:defRPr sz="1000">
                <a:solidFill>
                  <a:schemeClr val="tx1"/>
                </a:solidFill>
                <a:latin typeface="+mn-lt"/>
                <a:ea typeface="+mn-ea"/>
              </a:defRPr>
            </a:lvl6pPr>
            <a:lvl7pPr marL="2509838" indent="-287338" algn="l" rtl="0" fontAlgn="base">
              <a:spcBef>
                <a:spcPct val="20000"/>
              </a:spcBef>
              <a:spcAft>
                <a:spcPct val="0"/>
              </a:spcAft>
              <a:buChar char="»"/>
              <a:defRPr sz="1000">
                <a:solidFill>
                  <a:schemeClr val="tx1"/>
                </a:solidFill>
                <a:latin typeface="+mn-lt"/>
                <a:ea typeface="+mn-ea"/>
              </a:defRPr>
            </a:lvl7pPr>
            <a:lvl8pPr marL="2967038" indent="-287338" algn="l" rtl="0" fontAlgn="base">
              <a:spcBef>
                <a:spcPct val="20000"/>
              </a:spcBef>
              <a:spcAft>
                <a:spcPct val="0"/>
              </a:spcAft>
              <a:buChar char="»"/>
              <a:defRPr sz="1000">
                <a:solidFill>
                  <a:schemeClr val="tx1"/>
                </a:solidFill>
                <a:latin typeface="+mn-lt"/>
                <a:ea typeface="+mn-ea"/>
              </a:defRPr>
            </a:lvl8pPr>
            <a:lvl9pPr marL="3424238" indent="-287338" algn="l" rtl="0" fontAlgn="base">
              <a:spcBef>
                <a:spcPct val="20000"/>
              </a:spcBef>
              <a:spcAft>
                <a:spcPct val="0"/>
              </a:spcAft>
              <a:buChar char="»"/>
              <a:defRPr sz="1000">
                <a:solidFill>
                  <a:schemeClr val="tx1"/>
                </a:solidFill>
                <a:latin typeface="+mn-lt"/>
                <a:ea typeface="+mn-ea"/>
              </a:defRPr>
            </a:lvl9p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cs typeface="+mn-cs"/>
              </a:rPr>
              <a:t>Partnership</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Part</a:t>
            </a:r>
            <a:r>
              <a:rPr kumimoji="0" lang="en-US" sz="1800" b="0" i="0" u="none" strike="noStrike" kern="0" cap="none" spc="0" normalizeH="0" noProof="0" dirty="0" smtClean="0">
                <a:ln>
                  <a:noFill/>
                </a:ln>
                <a:solidFill>
                  <a:srgbClr val="2F150A"/>
                </a:solidFill>
                <a:effectLst/>
                <a:uLnTx/>
                <a:uFillTx/>
                <a:latin typeface="Arial"/>
                <a:ea typeface="+mn-ea"/>
              </a:rPr>
              <a:t> of the </a:t>
            </a:r>
            <a:r>
              <a:rPr kumimoji="0" lang="en-US" sz="1800" b="0" i="0" u="none" strike="noStrike" kern="0" cap="none" spc="0" normalizeH="0" baseline="0" noProof="0" dirty="0" smtClean="0">
                <a:ln>
                  <a:noFill/>
                </a:ln>
                <a:solidFill>
                  <a:srgbClr val="2F150A"/>
                </a:solidFill>
                <a:effectLst/>
                <a:uLnTx/>
                <a:uFillTx/>
                <a:latin typeface="Arial"/>
                <a:ea typeface="+mn-ea"/>
              </a:rPr>
              <a:t>HIV Primary Care Team</a:t>
            </a:r>
            <a:r>
              <a:rPr kumimoji="0" lang="en-US" sz="1600" b="0" i="0" u="none" strike="noStrike" kern="0" cap="none" spc="0" normalizeH="0" baseline="0" noProof="0" dirty="0" smtClean="0">
                <a:ln>
                  <a:noFill/>
                </a:ln>
                <a:solidFill>
                  <a:srgbClr val="2F150A"/>
                </a:solidFill>
                <a:effectLst/>
                <a:uLnTx/>
                <a:uFillTx/>
                <a:latin typeface="Arial"/>
                <a:ea typeface="+mn-ea"/>
              </a:rPr>
              <a:t>	</a:t>
            </a:r>
            <a:r>
              <a:rPr kumimoji="0" lang="en-US" sz="2000" b="0" i="0" u="none" strike="noStrike" kern="0" cap="none" spc="0" normalizeH="0" baseline="0" noProof="0" dirty="0" smtClean="0">
                <a:ln>
                  <a:noFill/>
                </a:ln>
                <a:solidFill>
                  <a:srgbClr val="2F150A"/>
                </a:solidFill>
                <a:effectLst/>
                <a:uLnTx/>
                <a:uFillTx/>
                <a:latin typeface="Arial"/>
                <a:ea typeface="+mn-ea"/>
              </a:rPr>
              <a:t> </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cs typeface="+mn-cs"/>
              </a:rPr>
              <a:t>Communication</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Weekly Multi-Disciplinary Team Meeting </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en-US" sz="1800" b="0" i="0" u="none" strike="noStrike" kern="0" cap="none" spc="0" normalizeH="0" baseline="0" noProof="0" dirty="0" smtClean="0">
                <a:ln>
                  <a:noFill/>
                </a:ln>
                <a:solidFill>
                  <a:srgbClr val="2F150A"/>
                </a:solidFill>
                <a:effectLst/>
                <a:uLnTx/>
                <a:uFillTx/>
                <a:latin typeface="Arial"/>
                <a:ea typeface="+mn-ea"/>
              </a:rPr>
              <a:t>	(Client Case conference with Staff)</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Client Referrals </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Behavioral Health Support</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lang="en-US" sz="1800" kern="0" dirty="0" smtClean="0">
                <a:latin typeface="Arial"/>
              </a:rPr>
              <a:t>IN+ Care Campaign</a:t>
            </a:r>
            <a:endParaRPr kumimoji="0" lang="en-US" sz="1800" b="0" i="0" u="none" strike="noStrike" kern="0" cap="none" spc="0" normalizeH="0" baseline="0" noProof="0" dirty="0" smtClean="0">
              <a:ln>
                <a:noFill/>
              </a:ln>
              <a:solidFill>
                <a:srgbClr val="2F150A"/>
              </a:solidFill>
              <a:effectLst/>
              <a:uLnTx/>
              <a:uFillTx/>
              <a:latin typeface="Arial"/>
              <a:ea typeface="+mn-ea"/>
            </a:endParaRP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cs typeface="+mn-cs"/>
              </a:rPr>
              <a:t>Access to medical records</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Documentation</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SCOUT Database (integrated case management dbase)</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cs typeface="+mn-cs"/>
              </a:rPr>
              <a:t>Access to system wide case management database</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Documentation in database</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1800" b="0" i="0" u="none" strike="noStrike" kern="0" cap="none" spc="0" normalizeH="0" baseline="0" noProof="0" dirty="0" smtClean="0">
                <a:ln>
                  <a:noFill/>
                </a:ln>
                <a:solidFill>
                  <a:srgbClr val="2F150A"/>
                </a:solidFill>
                <a:effectLst/>
                <a:uLnTx/>
                <a:uFillTx/>
                <a:latin typeface="Arial"/>
                <a:ea typeface="+mn-ea"/>
              </a:rPr>
              <a:t>Database is a communication tool with CMs</a:t>
            </a:r>
            <a:endParaRPr kumimoji="0" lang="en-US" sz="1600" b="0" i="0" u="none" strike="noStrike" kern="0" cap="none" spc="0" normalizeH="0" baseline="0" noProof="0" dirty="0" smtClean="0">
              <a:ln>
                <a:noFill/>
              </a:ln>
              <a:solidFill>
                <a:srgbClr val="2F150A"/>
              </a:solidFill>
              <a:effectLst/>
              <a:uLnTx/>
              <a:uFillTx/>
              <a:latin typeface="Arial"/>
              <a:ea typeface="+mn-ea"/>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875" y="1905000"/>
            <a:ext cx="326016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708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838200"/>
          </a:xfrm>
        </p:spPr>
        <p:txBody>
          <a:bodyPr>
            <a:normAutofit/>
          </a:bodyPr>
          <a:lstStyle/>
          <a:p>
            <a:pPr marL="0" indent="0">
              <a:buNone/>
            </a:pPr>
            <a:r>
              <a:rPr lang="en-US" sz="3600" dirty="0" smtClean="0"/>
              <a:t>Impact on Peer Educators:</a:t>
            </a:r>
            <a:endParaRPr lang="en-US" sz="36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27</a:t>
            </a:fld>
            <a:endParaRPr lang="en-US"/>
          </a:p>
        </p:txBody>
      </p:sp>
      <p:pic>
        <p:nvPicPr>
          <p:cNvPr id="6146" name="Picture 2" descr="Jackie Howell, peer educator at Harlem Hospital for 7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0503"/>
            <a:ext cx="2000250" cy="1762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29000" y="1955301"/>
            <a:ext cx="4572000" cy="1477328"/>
          </a:xfrm>
          <a:prstGeom prst="rect">
            <a:avLst/>
          </a:prstGeom>
        </p:spPr>
        <p:txBody>
          <a:bodyPr>
            <a:spAutoFit/>
          </a:bodyPr>
          <a:lstStyle/>
          <a:p>
            <a:r>
              <a:rPr lang="en-US" dirty="0" smtClean="0"/>
              <a:t>“</a:t>
            </a:r>
            <a:r>
              <a:rPr lang="en-US" i="1" dirty="0" smtClean="0"/>
              <a:t>You </a:t>
            </a:r>
            <a:r>
              <a:rPr lang="en-US" i="1" dirty="0"/>
              <a:t>have to let the client know that you are like them, that you have gone through these things before and that if you can go through it, they can go through it. And you will go through it with </a:t>
            </a:r>
            <a:r>
              <a:rPr lang="en-US" i="1" dirty="0" smtClean="0"/>
              <a:t>them.”</a:t>
            </a:r>
            <a:endParaRPr lang="en-US" i="1" dirty="0"/>
          </a:p>
        </p:txBody>
      </p:sp>
      <p:sp>
        <p:nvSpPr>
          <p:cNvPr id="8" name="Rectangle 7"/>
          <p:cNvSpPr/>
          <p:nvPr/>
        </p:nvSpPr>
        <p:spPr>
          <a:xfrm>
            <a:off x="1143000" y="4343400"/>
            <a:ext cx="4572000" cy="923330"/>
          </a:xfrm>
          <a:prstGeom prst="rect">
            <a:avLst/>
          </a:prstGeom>
        </p:spPr>
        <p:txBody>
          <a:bodyPr>
            <a:spAutoFit/>
          </a:bodyPr>
          <a:lstStyle/>
          <a:p>
            <a:r>
              <a:rPr lang="en-US" i="1" dirty="0"/>
              <a:t>“I think this is the most rewarding job. It means so much to me that I would do it even if I didn’t get paid. I would be </a:t>
            </a:r>
            <a:r>
              <a:rPr lang="en-US" i="1" dirty="0" smtClean="0"/>
              <a:t>here.”</a:t>
            </a:r>
            <a:endParaRPr lang="en-US" i="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3581400"/>
            <a:ext cx="2025445" cy="189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65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685800"/>
          </a:xfrm>
        </p:spPr>
        <p:txBody>
          <a:bodyPr>
            <a:normAutofit/>
          </a:bodyPr>
          <a:lstStyle/>
          <a:p>
            <a:pPr marL="0" indent="0">
              <a:buNone/>
            </a:pPr>
            <a:r>
              <a:rPr lang="en-US" sz="2800" dirty="0" smtClean="0"/>
              <a:t>Patient Impact</a:t>
            </a:r>
            <a:endParaRPr lang="en-US" sz="28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28</a:t>
            </a:fld>
            <a:endParaRPr lang="en-US"/>
          </a:p>
        </p:txBody>
      </p:sp>
      <p:sp>
        <p:nvSpPr>
          <p:cNvPr id="6" name="Rectangle 5"/>
          <p:cNvSpPr/>
          <p:nvPr/>
        </p:nvSpPr>
        <p:spPr>
          <a:xfrm>
            <a:off x="381000" y="1905000"/>
            <a:ext cx="5181600" cy="3970318"/>
          </a:xfrm>
          <a:prstGeom prst="rect">
            <a:avLst/>
          </a:prstGeom>
        </p:spPr>
        <p:txBody>
          <a:bodyPr wrap="square">
            <a:spAutoFit/>
          </a:bodyPr>
          <a:lstStyle/>
          <a:p>
            <a:r>
              <a:rPr lang="en-US" i="1" dirty="0" smtClean="0"/>
              <a:t>“</a:t>
            </a:r>
            <a:r>
              <a:rPr lang="en-US" i="1" dirty="0"/>
              <a:t>It seems like everything bad is happening all at once,” the client said. </a:t>
            </a:r>
            <a:r>
              <a:rPr lang="en-US" i="1" dirty="0" smtClean="0"/>
              <a:t>Jay’s </a:t>
            </a:r>
            <a:r>
              <a:rPr lang="en-US" i="1" dirty="0"/>
              <a:t>partner had been ill for sometime, did not tell him he was living with AIDS and had recently died from complications. </a:t>
            </a:r>
            <a:r>
              <a:rPr lang="en-US" i="1" dirty="0" smtClean="0"/>
              <a:t>Jay himself </a:t>
            </a:r>
            <a:r>
              <a:rPr lang="en-US" i="1" dirty="0"/>
              <a:t>was dealing with significant complications from a brain tumor and was having frequent seizures. He was still being followed by a neurologist. </a:t>
            </a:r>
            <a:r>
              <a:rPr lang="en-US" i="1" dirty="0" smtClean="0"/>
              <a:t>Jay explained </a:t>
            </a:r>
            <a:r>
              <a:rPr lang="en-US" i="1" dirty="0"/>
              <a:t>to the Ryan White Linkage to Care Case </a:t>
            </a:r>
            <a:r>
              <a:rPr lang="en-US" i="1" dirty="0" smtClean="0"/>
              <a:t>Manager, </a:t>
            </a:r>
            <a:r>
              <a:rPr lang="en-US" i="1" dirty="0"/>
              <a:t>“What else?” The </a:t>
            </a:r>
            <a:r>
              <a:rPr lang="en-US" i="1" dirty="0" smtClean="0"/>
              <a:t>LTC case </a:t>
            </a:r>
            <a:r>
              <a:rPr lang="en-US" i="1" dirty="0"/>
              <a:t>manager told him that it would be good to talk to a Peer Educator about HIV disease and just get some support during this difficult and emotional time he was going through.  </a:t>
            </a:r>
            <a:r>
              <a:rPr lang="en-US" i="1" dirty="0" smtClean="0"/>
              <a:t>Jay met </a:t>
            </a:r>
            <a:r>
              <a:rPr lang="en-US" i="1" dirty="0"/>
              <a:t>with a </a:t>
            </a:r>
            <a:r>
              <a:rPr lang="en-US" i="1" dirty="0" smtClean="0"/>
              <a:t>peer that </a:t>
            </a:r>
            <a:r>
              <a:rPr lang="en-US" i="1" dirty="0"/>
              <a:t>day and described the visit to the case manager as “hopeful”.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02406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905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990600"/>
          </a:xfrm>
        </p:spPr>
        <p:txBody>
          <a:bodyPr>
            <a:normAutofit/>
          </a:bodyPr>
          <a:lstStyle/>
          <a:p>
            <a:pPr marL="0" indent="0">
              <a:buNone/>
            </a:pPr>
            <a:r>
              <a:rPr lang="en-US" sz="3200" dirty="0" smtClean="0"/>
              <a:t>What services could be offered to Jay?</a:t>
            </a:r>
            <a:endParaRPr lang="en-US" sz="32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29</a:t>
            </a:fld>
            <a:endParaRPr lang="en-US"/>
          </a:p>
        </p:txBody>
      </p:sp>
      <p:sp>
        <p:nvSpPr>
          <p:cNvPr id="6" name="TextBox 5"/>
          <p:cNvSpPr txBox="1"/>
          <p:nvPr/>
        </p:nvSpPr>
        <p:spPr>
          <a:xfrm>
            <a:off x="381000" y="1676400"/>
            <a:ext cx="5944945" cy="3693319"/>
          </a:xfrm>
          <a:prstGeom prst="rect">
            <a:avLst/>
          </a:prstGeom>
          <a:noFill/>
        </p:spPr>
        <p:txBody>
          <a:bodyPr wrap="square" rtlCol="0">
            <a:spAutoFit/>
          </a:bodyPr>
          <a:lstStyle/>
          <a:p>
            <a:r>
              <a:rPr lang="en-US" dirty="0" smtClean="0"/>
              <a:t>Specific Services include:</a:t>
            </a:r>
          </a:p>
          <a:p>
            <a:pPr marL="285750" indent="-285750">
              <a:buFont typeface="Arial" pitchFamily="34" charset="0"/>
              <a:buChar char="•"/>
            </a:pPr>
            <a:r>
              <a:rPr lang="en-US" dirty="0" smtClean="0"/>
              <a:t>Individual session to provide emotional support</a:t>
            </a:r>
          </a:p>
          <a:p>
            <a:pPr marL="285750" indent="-285750">
              <a:buFont typeface="Arial" pitchFamily="34" charset="0"/>
              <a:buChar char="•"/>
            </a:pPr>
            <a:r>
              <a:rPr lang="en-US" dirty="0" smtClean="0"/>
              <a:t>HIV 101, VLC, Labs, </a:t>
            </a:r>
          </a:p>
          <a:p>
            <a:pPr marL="285750" indent="-285750">
              <a:buFont typeface="Arial" pitchFamily="34" charset="0"/>
              <a:buChar char="•"/>
            </a:pPr>
            <a:r>
              <a:rPr lang="en-US" dirty="0" smtClean="0"/>
              <a:t>Reminder phone calls for medical appointments</a:t>
            </a:r>
          </a:p>
          <a:p>
            <a:pPr marL="285750" indent="-285750">
              <a:buFont typeface="Arial" pitchFamily="34" charset="0"/>
              <a:buChar char="•"/>
            </a:pPr>
            <a:r>
              <a:rPr lang="en-US" dirty="0" smtClean="0"/>
              <a:t>Support Groups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435407"/>
            <a:ext cx="4542970" cy="340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6189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fld id="{6295AD3F-575A-4C11-BC77-DA7E79AF4568}" type="datetime1">
              <a:rPr lang="en-US" smtClean="0"/>
              <a:pPr/>
              <a:t>12/2/2012</a:t>
            </a:fld>
            <a:endParaRPr lang="en-US" dirty="0"/>
          </a:p>
        </p:txBody>
      </p:sp>
      <p:sp>
        <p:nvSpPr>
          <p:cNvPr id="6" name="Slide Number Placeholder 5"/>
          <p:cNvSpPr>
            <a:spLocks noGrp="1"/>
          </p:cNvSpPr>
          <p:nvPr>
            <p:ph type="sldNum" sz="quarter" idx="15"/>
          </p:nvPr>
        </p:nvSpPr>
        <p:spPr/>
        <p:txBody>
          <a:bodyPr/>
          <a:lstStyle/>
          <a:p>
            <a:pPr algn="r"/>
            <a:fld id="{256D3EEF-DE4E-429D-8EC4-DDC531AFF587}" type="slidenum">
              <a:rPr lang="en-US" sz="1000" smtClean="0"/>
              <a:pPr algn="r"/>
              <a:t>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2428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1" y="1524000"/>
            <a:ext cx="8001000" cy="4524315"/>
          </a:xfrm>
          <a:prstGeom prst="rect">
            <a:avLst/>
          </a:prstGeom>
          <a:noFill/>
        </p:spPr>
        <p:txBody>
          <a:bodyPr wrap="square" rtlCol="0">
            <a:spAutoFit/>
          </a:bodyPr>
          <a:lstStyle/>
          <a:p>
            <a:endParaRPr lang="en-US" dirty="0" smtClean="0"/>
          </a:p>
          <a:p>
            <a:r>
              <a:rPr lang="en-US" dirty="0" smtClean="0"/>
              <a:t>			    </a:t>
            </a:r>
            <a:r>
              <a:rPr lang="en-US" sz="3600" b="1" dirty="0" smtClean="0"/>
              <a:t>Disclosure</a:t>
            </a:r>
          </a:p>
          <a:p>
            <a:endParaRPr lang="en-US" dirty="0" smtClean="0"/>
          </a:p>
          <a:p>
            <a:endParaRPr lang="en-US" dirty="0"/>
          </a:p>
          <a:p>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p>
          <a:p>
            <a:endParaRPr lang="en-US" dirty="0"/>
          </a:p>
          <a:p>
            <a:r>
              <a:rPr lang="en-US" dirty="0"/>
              <a:t>C</a:t>
            </a:r>
            <a:r>
              <a:rPr lang="en-US" dirty="0" smtClean="0"/>
              <a:t>ommercial Support was not received for this activity. </a:t>
            </a:r>
          </a:p>
          <a:p>
            <a:endParaRPr lang="en-US" dirty="0"/>
          </a:p>
          <a:p>
            <a:endParaRPr lang="en-US" dirty="0" smtClean="0"/>
          </a:p>
          <a:p>
            <a:r>
              <a:rPr lang="en-US" dirty="0" smtClean="0"/>
              <a:t>Alicia Downes, LMSW</a:t>
            </a:r>
          </a:p>
          <a:p>
            <a:r>
              <a:rPr lang="en-US" dirty="0" smtClean="0"/>
              <a:t>Has no financial interest or relationships to disclose. </a:t>
            </a:r>
            <a:endParaRPr lang="en-US" dirty="0"/>
          </a:p>
        </p:txBody>
      </p:sp>
    </p:spTree>
    <p:extLst>
      <p:ext uri="{BB962C8B-B14F-4D97-AF65-F5344CB8AC3E}">
        <p14:creationId xmlns:p14="http://schemas.microsoft.com/office/powerpoint/2010/main" val="405563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761457-2066-4103-ADC3-AF3DB83672E8}" type="datetime1">
              <a:rPr lang="en-US" smtClean="0"/>
              <a:pPr/>
              <a:t>12/2/2012</a:t>
            </a:fld>
            <a:endParaRPr lang="en-US"/>
          </a:p>
        </p:txBody>
      </p:sp>
      <p:sp>
        <p:nvSpPr>
          <p:cNvPr id="4" name="Slide Number Placeholder 3"/>
          <p:cNvSpPr>
            <a:spLocks noGrp="1"/>
          </p:cNvSpPr>
          <p:nvPr>
            <p:ph type="sldNum" sz="quarter" idx="11"/>
          </p:nvPr>
        </p:nvSpPr>
        <p:spPr/>
        <p:txBody>
          <a:bodyPr/>
          <a:lstStyle/>
          <a:p>
            <a:pPr algn="r"/>
            <a:fld id="{256D3EEF-DE4E-429D-8EC4-DDC531AFF587}" type="slidenum">
              <a:rPr lang="en-US" sz="1000" smtClean="0"/>
              <a:pPr algn="r"/>
              <a:t>30</a:t>
            </a:fld>
            <a:endParaRPr lang="en-US"/>
          </a:p>
        </p:txBody>
      </p:sp>
      <p:sp>
        <p:nvSpPr>
          <p:cNvPr id="5" name="Rectangle 4"/>
          <p:cNvSpPr/>
          <p:nvPr/>
        </p:nvSpPr>
        <p:spPr>
          <a:xfrm>
            <a:off x="838200" y="228600"/>
            <a:ext cx="6324600" cy="2862322"/>
          </a:xfrm>
          <a:prstGeom prst="rect">
            <a:avLst/>
          </a:prstGeom>
        </p:spPr>
        <p:txBody>
          <a:bodyPr wrap="square">
            <a:spAutoFit/>
          </a:bodyPr>
          <a:lstStyle/>
          <a:p>
            <a:r>
              <a:rPr lang="en-US" i="1" dirty="0"/>
              <a:t>Today, </a:t>
            </a:r>
            <a:r>
              <a:rPr lang="en-US" i="1" dirty="0" smtClean="0"/>
              <a:t>Jay </a:t>
            </a:r>
            <a:r>
              <a:rPr lang="en-US" i="1" dirty="0"/>
              <a:t>lives hopeful. He has become a champion in advocating for his own health care.  Working with his neurologist, his seizures have mostly resolved. His CD4 is up to almost 500 and his VL is less than 20 according to his most recent lab results. </a:t>
            </a:r>
            <a:r>
              <a:rPr lang="en-US" i="1" dirty="0" smtClean="0"/>
              <a:t>jay </a:t>
            </a:r>
            <a:r>
              <a:rPr lang="en-US" i="1" dirty="0"/>
              <a:t>is also emotionally stable.  He is working with a national organization Campaign to End AIDS (C2EA) and recently had the courage to speak to the Ryan White Planning Council concerning how the Peer Program has been life changing for him. </a:t>
            </a:r>
            <a:r>
              <a:rPr lang="en-US" i="1" dirty="0" smtClean="0"/>
              <a:t>Jay </a:t>
            </a:r>
            <a:r>
              <a:rPr lang="en-US" i="1" dirty="0"/>
              <a:t>is </a:t>
            </a:r>
            <a:r>
              <a:rPr lang="en-US" i="1" dirty="0" smtClean="0"/>
              <a:t>singer, and says, </a:t>
            </a:r>
            <a:r>
              <a:rPr lang="en-US" i="1" dirty="0"/>
              <a:t>“Thanks to the Peer Program I have a lot to sing about, I didn’t know that then, I’m confident about it now.”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3276600"/>
            <a:ext cx="3769360" cy="3063240"/>
          </a:xfrm>
          <a:prstGeom prst="rect">
            <a:avLst/>
          </a:prstGeom>
        </p:spPr>
      </p:pic>
    </p:spTree>
    <p:extLst>
      <p:ext uri="{BB962C8B-B14F-4D97-AF65-F5344CB8AC3E}">
        <p14:creationId xmlns:p14="http://schemas.microsoft.com/office/powerpoint/2010/main" val="4065533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Training peers and supervising </a:t>
            </a:r>
            <a:endParaRPr lang="en-US" dirty="0"/>
          </a:p>
        </p:txBody>
      </p:sp>
    </p:spTree>
    <p:extLst>
      <p:ext uri="{BB962C8B-B14F-4D97-AF65-F5344CB8AC3E}">
        <p14:creationId xmlns:p14="http://schemas.microsoft.com/office/powerpoint/2010/main" val="2279333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458200" cy="5181600"/>
          </a:xfrm>
        </p:spPr>
        <p:txBody>
          <a:bodyPr>
            <a:normAutofit/>
          </a:bodyPr>
          <a:lstStyle/>
          <a:p>
            <a:r>
              <a:rPr lang="en-US" dirty="0" smtClean="0"/>
              <a:t> VIRAL LIFE CYCLE </a:t>
            </a:r>
            <a:endParaRPr lang="en-US" dirty="0"/>
          </a:p>
        </p:txBody>
      </p:sp>
      <p:sp>
        <p:nvSpPr>
          <p:cNvPr id="3" name="Text Placeholder 2"/>
          <p:cNvSpPr>
            <a:spLocks noGrp="1"/>
          </p:cNvSpPr>
          <p:nvPr>
            <p:ph type="body" sz="quarter" idx="13"/>
          </p:nvPr>
        </p:nvSpPr>
        <p:spPr>
          <a:xfrm>
            <a:off x="304800" y="381000"/>
            <a:ext cx="8077200" cy="533400"/>
          </a:xfrm>
        </p:spPr>
        <p:txBody>
          <a:bodyPr>
            <a:normAutofit fontScale="92500" lnSpcReduction="10000"/>
          </a:bodyPr>
          <a:lstStyle/>
          <a:p>
            <a:pPr marL="0" indent="0">
              <a:buNone/>
            </a:pPr>
            <a:r>
              <a:rPr lang="en-US" dirty="0" smtClean="0"/>
              <a:t>EXAMPLE OF EDUCATIONAL COMPONENT</a:t>
            </a:r>
            <a:endParaRPr lang="en-US" dirty="0"/>
          </a:p>
        </p:txBody>
      </p:sp>
    </p:spTree>
    <p:extLst>
      <p:ext uri="{BB962C8B-B14F-4D97-AF65-F5344CB8AC3E}">
        <p14:creationId xmlns:p14="http://schemas.microsoft.com/office/powerpoint/2010/main" val="2148210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p:txBody>
          <a:bodyPr/>
          <a:lstStyle/>
          <a:p>
            <a:pPr algn="ctr" eaLnBrk="1" hangingPunct="1"/>
            <a:endParaRPr lang="en-US" smtClean="0"/>
          </a:p>
          <a:p>
            <a:pPr algn="ctr" eaLnBrk="1" hangingPunct="1"/>
            <a:endParaRPr lang="en-US" smtClean="0"/>
          </a:p>
          <a:p>
            <a:pPr algn="ctr" eaLnBrk="1" hangingPunct="1">
              <a:buFontTx/>
              <a:buNone/>
            </a:pPr>
            <a:r>
              <a:rPr lang="en-US" smtClean="0"/>
              <a:t> Viral Life Cycle - The Big Picture</a:t>
            </a:r>
          </a:p>
          <a:p>
            <a:pPr algn="ctr" eaLnBrk="1" hangingPunct="1">
              <a:buFontTx/>
              <a:buNone/>
            </a:pPr>
            <a:r>
              <a:rPr lang="en-US" smtClean="0"/>
              <a:t>(CD and Handout)</a:t>
            </a:r>
          </a:p>
        </p:txBody>
      </p:sp>
      <p:pic>
        <p:nvPicPr>
          <p:cNvPr id="47107" name="Picture 3"/>
          <p:cNvPicPr>
            <a:picLocks noChangeAspect="1" noChangeArrowheads="1"/>
          </p:cNvPicPr>
          <p:nvPr/>
        </p:nvPicPr>
        <p:blipFill>
          <a:blip r:embed="rId3" cstate="print"/>
          <a:srcRect/>
          <a:stretch>
            <a:fillRect/>
          </a:stretch>
        </p:blipFill>
        <p:spPr bwMode="auto">
          <a:xfrm>
            <a:off x="152400" y="152400"/>
            <a:ext cx="2590800" cy="733425"/>
          </a:xfrm>
          <a:prstGeom prst="rect">
            <a:avLst/>
          </a:prstGeom>
          <a:noFill/>
          <a:ln w="9525">
            <a:noFill/>
            <a:miter lim="800000"/>
            <a:headEnd/>
            <a:tailEnd/>
          </a:ln>
        </p:spPr>
      </p:pic>
      <p:pic>
        <p:nvPicPr>
          <p:cNvPr id="47108" name="Picture 4" descr="HIV LIFE CYCLE II 2-11-08"/>
          <p:cNvPicPr>
            <a:picLocks noChangeAspect="1" noChangeArrowheads="1"/>
          </p:cNvPicPr>
          <p:nvPr/>
        </p:nvPicPr>
        <p:blipFill>
          <a:blip r:embed="rId4" cstate="print"/>
          <a:srcRect/>
          <a:stretch>
            <a:fillRect/>
          </a:stretch>
        </p:blipFill>
        <p:spPr bwMode="auto">
          <a:xfrm>
            <a:off x="0" y="0"/>
            <a:ext cx="8915400" cy="6886575"/>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7086600" y="6275388"/>
            <a:ext cx="2057400" cy="582612"/>
          </a:xfrm>
          <a:prstGeom prst="rect">
            <a:avLst/>
          </a:prstGeom>
          <a:noFill/>
          <a:ln w="9525">
            <a:noFill/>
            <a:miter lim="800000"/>
            <a:headEnd/>
            <a:tailEnd/>
          </a:ln>
        </p:spPr>
      </p:pic>
    </p:spTree>
    <p:extLst>
      <p:ext uri="{BB962C8B-B14F-4D97-AF65-F5344CB8AC3E}">
        <p14:creationId xmlns:p14="http://schemas.microsoft.com/office/powerpoint/2010/main" val="512869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3D25DDBB-2D4C-4C30-B0FA-3ACABF363D9D}" type="slidenum">
              <a:rPr lang="en-US" smtClean="0">
                <a:solidFill>
                  <a:srgbClr val="000000"/>
                </a:solidFill>
              </a:rPr>
              <a:pPr eaLnBrk="1" hangingPunct="1"/>
              <a:t>34</a:t>
            </a:fld>
            <a:endParaRPr lang="en-US" smtClean="0">
              <a:solidFill>
                <a:srgbClr val="000000"/>
              </a:solidFill>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755650"/>
            <a:ext cx="69977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9643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153400" cy="3810000"/>
          </a:xfrm>
        </p:spPr>
        <p:txBody>
          <a:bodyPr/>
          <a:lstStyle/>
          <a:p>
            <a:pPr marL="228600" lvl="0" indent="-228600" eaLnBrk="0" fontAlgn="base" hangingPunct="0">
              <a:spcBef>
                <a:spcPct val="20000"/>
              </a:spcBef>
              <a:spcAft>
                <a:spcPct val="0"/>
              </a:spcAft>
            </a:pPr>
            <a:r>
              <a:rPr kumimoji="0" lang="en-US" sz="2800" b="0" i="0" u="none" strike="noStrike" kern="0" cap="none" spc="0" normalizeH="0" baseline="0" noProof="0" dirty="0" smtClean="0">
                <a:ln>
                  <a:noFill/>
                </a:ln>
                <a:solidFill>
                  <a:srgbClr val="2F150A"/>
                </a:solidFill>
                <a:effectLst/>
                <a:uLnTx/>
                <a:uFillTx/>
                <a:latin typeface="Arial"/>
                <a:ea typeface="+mn-ea"/>
                <a:cs typeface="+mn-cs"/>
              </a:rPr>
              <a:t/>
            </a:r>
            <a:br>
              <a:rPr kumimoji="0" lang="en-US" sz="2800" b="0" i="0" u="none" strike="noStrike" kern="0" cap="none" spc="0" normalizeH="0" baseline="0" noProof="0" dirty="0" smtClean="0">
                <a:ln>
                  <a:noFill/>
                </a:ln>
                <a:solidFill>
                  <a:srgbClr val="2F150A"/>
                </a:solidFill>
                <a:effectLst/>
                <a:uLnTx/>
                <a:uFillTx/>
                <a:latin typeface="Arial"/>
                <a:ea typeface="+mn-ea"/>
                <a:cs typeface="+mn-cs"/>
              </a:rPr>
            </a:br>
            <a:r>
              <a:rPr kumimoji="0" lang="en-US" sz="2800" b="0" i="0" u="none" strike="noStrike" kern="0" cap="none" spc="0" normalizeH="0" baseline="0" noProof="0" dirty="0" smtClean="0">
                <a:ln>
                  <a:noFill/>
                </a:ln>
                <a:solidFill>
                  <a:srgbClr val="2F150A"/>
                </a:solidFill>
                <a:effectLst/>
                <a:uLnTx/>
                <a:uFillTx/>
                <a:latin typeface="Arial"/>
                <a:ea typeface="+mn-ea"/>
                <a:cs typeface="+mn-cs"/>
                <a:hlinkClick r:id="rId2" action="ppaction://hlinkpres?slideindex=1&amp;slidetitle="/>
              </a:rPr>
              <a:t>http://www.hdwg.org/peer_center/training_toolkit/</a:t>
            </a:r>
            <a:br>
              <a:rPr kumimoji="0" lang="en-US" sz="2800" b="0" i="0" u="none" strike="noStrike" kern="0" cap="none" spc="0" normalizeH="0" baseline="0" noProof="0" dirty="0" smtClean="0">
                <a:ln>
                  <a:noFill/>
                </a:ln>
                <a:solidFill>
                  <a:srgbClr val="2F150A"/>
                </a:solidFill>
                <a:effectLst/>
                <a:uLnTx/>
                <a:uFillTx/>
                <a:latin typeface="Arial"/>
                <a:ea typeface="+mn-ea"/>
                <a:cs typeface="+mn-cs"/>
                <a:hlinkClick r:id="rId2" action="ppaction://hlinkpres?slideindex=1&amp;slidetitle="/>
              </a:rPr>
            </a:br>
            <a:endParaRPr lang="en-US" dirty="0"/>
          </a:p>
        </p:txBody>
      </p:sp>
      <p:sp>
        <p:nvSpPr>
          <p:cNvPr id="3" name="Text Placeholder 2"/>
          <p:cNvSpPr>
            <a:spLocks noGrp="1"/>
          </p:cNvSpPr>
          <p:nvPr>
            <p:ph type="body" sz="quarter" idx="13"/>
          </p:nvPr>
        </p:nvSpPr>
        <p:spPr>
          <a:xfrm>
            <a:off x="304800" y="152400"/>
            <a:ext cx="8077200" cy="533400"/>
          </a:xfrm>
        </p:spPr>
        <p:txBody>
          <a:bodyPr>
            <a:normAutofit fontScale="92500" lnSpcReduction="10000"/>
          </a:bodyPr>
          <a:lstStyle/>
          <a:p>
            <a:pPr marL="0" indent="0">
              <a:buNone/>
            </a:pPr>
            <a:r>
              <a:rPr lang="en-US" dirty="0" smtClean="0"/>
              <a:t>Training Available for Peer Educators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143000"/>
            <a:ext cx="91440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79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90CB6967-6699-421E-82B4-AD0AB4B783CB}" type="slidenum">
              <a:rPr lang="en-US" smtClean="0">
                <a:solidFill>
                  <a:srgbClr val="000000"/>
                </a:solidFill>
              </a:rPr>
              <a:pPr eaLnBrk="1" hangingPunct="1"/>
              <a:t>36</a:t>
            </a:fld>
            <a:endParaRPr lang="en-US" smtClean="0">
              <a:solidFill>
                <a:srgbClr val="000000"/>
              </a:solidFill>
            </a:endParaRPr>
          </a:p>
        </p:txBody>
      </p:sp>
    </p:spTree>
    <p:extLst>
      <p:ext uri="{BB962C8B-B14F-4D97-AF65-F5344CB8AC3E}">
        <p14:creationId xmlns:p14="http://schemas.microsoft.com/office/powerpoint/2010/main" val="2697406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9E30B842-CCFA-4978-9C24-AC1120F2E96C}" type="slidenum">
              <a:rPr lang="en-US" smtClean="0">
                <a:solidFill>
                  <a:srgbClr val="000000"/>
                </a:solidFill>
              </a:rPr>
              <a:pPr eaLnBrk="1" hangingPunct="1"/>
              <a:t>37</a:t>
            </a:fld>
            <a:endParaRPr lang="en-US" smtClean="0">
              <a:solidFill>
                <a:srgbClr val="000000"/>
              </a:solidFill>
            </a:endParaRPr>
          </a:p>
        </p:txBody>
      </p:sp>
    </p:spTree>
    <p:extLst>
      <p:ext uri="{BB962C8B-B14F-4D97-AF65-F5344CB8AC3E}">
        <p14:creationId xmlns:p14="http://schemas.microsoft.com/office/powerpoint/2010/main" val="30207186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685800"/>
          </a:xfrm>
        </p:spPr>
        <p:txBody>
          <a:bodyPr>
            <a:normAutofit/>
          </a:bodyPr>
          <a:lstStyle/>
          <a:p>
            <a:pPr marL="0" indent="0">
              <a:buNone/>
            </a:pPr>
            <a:r>
              <a:rPr lang="en-US" dirty="0" smtClean="0"/>
              <a:t>PEER SUPERVISION</a:t>
            </a:r>
            <a:endParaRPr lang="en-US" dirty="0"/>
          </a:p>
        </p:txBody>
      </p:sp>
      <p:sp>
        <p:nvSpPr>
          <p:cNvPr id="4" name="Rectangle 3"/>
          <p:cNvSpPr txBox="1">
            <a:spLocks noChangeArrowheads="1"/>
          </p:cNvSpPr>
          <p:nvPr/>
        </p:nvSpPr>
        <p:spPr bwMode="auto">
          <a:xfrm>
            <a:off x="939800" y="12954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sz="2800">
                <a:solidFill>
                  <a:srgbClr val="2F150A"/>
                </a:solidFill>
                <a:latin typeface="+mn-lt"/>
                <a:ea typeface="+mn-ea"/>
                <a:cs typeface="+mn-cs"/>
              </a:defRPr>
            </a:lvl1pPr>
            <a:lvl2pPr marL="576263" indent="-233363" algn="l" rtl="0" eaLnBrk="0" fontAlgn="base" hangingPunct="0">
              <a:spcBef>
                <a:spcPct val="20000"/>
              </a:spcBef>
              <a:spcAft>
                <a:spcPct val="0"/>
              </a:spcAft>
              <a:buFont typeface="Times" pitchFamily="18" charset="0"/>
              <a:buChar char="–"/>
              <a:defRPr sz="2000">
                <a:solidFill>
                  <a:srgbClr val="2F150A"/>
                </a:solidFill>
                <a:latin typeface="+mn-lt"/>
                <a:ea typeface="+mn-ea"/>
              </a:defRPr>
            </a:lvl2pPr>
            <a:lvl3pPr marL="850900" indent="-160338" algn="l" rtl="0" eaLnBrk="0" fontAlgn="base" hangingPunct="0">
              <a:spcBef>
                <a:spcPct val="20000"/>
              </a:spcBef>
              <a:spcAft>
                <a:spcPct val="0"/>
              </a:spcAft>
              <a:buFont typeface="Times" pitchFamily="18" charset="0"/>
              <a:buChar char="•"/>
              <a:defRPr sz="1400">
                <a:solidFill>
                  <a:srgbClr val="2F150A"/>
                </a:solidFill>
                <a:latin typeface="+mn-lt"/>
                <a:ea typeface="+mn-ea"/>
              </a:defRPr>
            </a:lvl3pPr>
            <a:lvl4pPr marL="1193800" indent="-228600" algn="l" rtl="0" eaLnBrk="0" fontAlgn="base" hangingPunct="0">
              <a:spcBef>
                <a:spcPct val="20000"/>
              </a:spcBef>
              <a:spcAft>
                <a:spcPct val="0"/>
              </a:spcAft>
              <a:buSzPct val="55000"/>
              <a:buFont typeface="Zapf Dingbats" pitchFamily="-128" charset="2"/>
              <a:buChar char=""/>
              <a:defRPr sz="1200">
                <a:solidFill>
                  <a:schemeClr val="tx1"/>
                </a:solidFill>
                <a:latin typeface="+mn-lt"/>
                <a:ea typeface="+mn-ea"/>
              </a:defRPr>
            </a:lvl4pPr>
            <a:lvl5pPr marL="1595438" indent="-287338" algn="l" rtl="0" eaLnBrk="0" fontAlgn="base" hangingPunct="0">
              <a:spcBef>
                <a:spcPct val="20000"/>
              </a:spcBef>
              <a:spcAft>
                <a:spcPct val="0"/>
              </a:spcAft>
              <a:buChar char="»"/>
              <a:defRPr sz="1000">
                <a:solidFill>
                  <a:schemeClr val="tx1"/>
                </a:solidFill>
                <a:latin typeface="+mn-lt"/>
                <a:ea typeface="+mn-ea"/>
              </a:defRPr>
            </a:lvl5pPr>
            <a:lvl6pPr marL="2052638" indent="-287338" algn="l" rtl="0" fontAlgn="base">
              <a:spcBef>
                <a:spcPct val="20000"/>
              </a:spcBef>
              <a:spcAft>
                <a:spcPct val="0"/>
              </a:spcAft>
              <a:buChar char="»"/>
              <a:defRPr sz="1000">
                <a:solidFill>
                  <a:schemeClr val="tx1"/>
                </a:solidFill>
                <a:latin typeface="+mn-lt"/>
                <a:ea typeface="+mn-ea"/>
              </a:defRPr>
            </a:lvl6pPr>
            <a:lvl7pPr marL="2509838" indent="-287338" algn="l" rtl="0" fontAlgn="base">
              <a:spcBef>
                <a:spcPct val="20000"/>
              </a:spcBef>
              <a:spcAft>
                <a:spcPct val="0"/>
              </a:spcAft>
              <a:buChar char="»"/>
              <a:defRPr sz="1000">
                <a:solidFill>
                  <a:schemeClr val="tx1"/>
                </a:solidFill>
                <a:latin typeface="+mn-lt"/>
                <a:ea typeface="+mn-ea"/>
              </a:defRPr>
            </a:lvl7pPr>
            <a:lvl8pPr marL="2967038" indent="-287338" algn="l" rtl="0" fontAlgn="base">
              <a:spcBef>
                <a:spcPct val="20000"/>
              </a:spcBef>
              <a:spcAft>
                <a:spcPct val="0"/>
              </a:spcAft>
              <a:buChar char="»"/>
              <a:defRPr sz="1000">
                <a:solidFill>
                  <a:schemeClr val="tx1"/>
                </a:solidFill>
                <a:latin typeface="+mn-lt"/>
                <a:ea typeface="+mn-ea"/>
              </a:defRPr>
            </a:lvl8pPr>
            <a:lvl9pPr marL="3424238" indent="-287338" algn="l" rtl="0" fontAlgn="base">
              <a:spcBef>
                <a:spcPct val="20000"/>
              </a:spcBef>
              <a:spcAft>
                <a:spcPct val="0"/>
              </a:spcAft>
              <a:buChar char="»"/>
              <a:defRPr sz="1000">
                <a:solidFill>
                  <a:schemeClr val="tx1"/>
                </a:solidFill>
                <a:latin typeface="+mn-lt"/>
                <a:ea typeface="+mn-ea"/>
              </a:defRPr>
            </a:lvl9p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2F150A"/>
                </a:solidFill>
                <a:effectLst/>
                <a:uLnTx/>
                <a:uFillTx/>
                <a:latin typeface="Arial"/>
                <a:ea typeface="+mn-ea"/>
                <a:cs typeface="+mn-cs"/>
              </a:rPr>
              <a:t>First Line supervisor</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Administrative</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Supportive</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Clinical supervision (shared with LMSW)</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Peer educator/advocacy experience</a:t>
            </a:r>
          </a:p>
          <a:p>
            <a:pPr marL="576263" marR="0" lvl="1" indent="-233363" algn="l" defTabSz="914400" rtl="0" eaLnBrk="0" fontAlgn="base" latinLnBrk="0" hangingPunct="0">
              <a:lnSpc>
                <a:spcPct val="100000"/>
              </a:lnSpc>
              <a:spcBef>
                <a:spcPct val="20000"/>
              </a:spcBef>
              <a:spcAft>
                <a:spcPct val="0"/>
              </a:spcAft>
              <a:buClrTx/>
              <a:buSzTx/>
              <a:buFont typeface="Times" pitchFamily="18" charset="0"/>
              <a:buChar char="–"/>
              <a:tabLst/>
              <a:defRPr/>
            </a:pPr>
            <a:endParaRPr kumimoji="0" lang="en-US" sz="800" b="0" i="0" u="none" strike="noStrike" kern="0" cap="none" spc="0" normalizeH="0" baseline="0" noProof="0" dirty="0" smtClean="0">
              <a:ln>
                <a:noFill/>
              </a:ln>
              <a:solidFill>
                <a:srgbClr val="2F150A"/>
              </a:solidFill>
              <a:effectLst/>
              <a:uLnTx/>
              <a:uFillTx/>
              <a:latin typeface="Arial"/>
              <a:ea typeface="+mn-ea"/>
            </a:endParaRPr>
          </a:p>
          <a:p>
            <a:pPr marL="228600" marR="0" lvl="0" indent="-2286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srgbClr val="2F150A"/>
                </a:solidFill>
                <a:effectLst/>
                <a:uLnTx/>
                <a:uFillTx/>
                <a:latin typeface="Arial"/>
                <a:ea typeface="+mn-ea"/>
                <a:cs typeface="+mn-cs"/>
              </a:rPr>
              <a:t>Individual and group supervision </a:t>
            </a:r>
          </a:p>
          <a:p>
            <a:pPr marL="228600" marR="0" lvl="0" indent="-22860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F150A"/>
                </a:solidFill>
                <a:effectLst/>
                <a:uLnTx/>
                <a:uFillTx/>
                <a:latin typeface="Arial"/>
                <a:ea typeface="+mn-ea"/>
                <a:cs typeface="+mn-cs"/>
              </a:rPr>
              <a:t>  (weekly/bi-weekly)</a:t>
            </a:r>
          </a:p>
          <a:p>
            <a:pPr marL="228600" marR="0" lvl="0" indent="-22860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F150A"/>
              </a:solidFill>
              <a:effectLst/>
              <a:uLnTx/>
              <a:uFillTx/>
              <a:latin typeface="Arial"/>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srgbClr val="2F150A"/>
                </a:solidFill>
                <a:effectLst/>
                <a:uLnTx/>
                <a:uFillTx/>
                <a:latin typeface="Arial"/>
                <a:ea typeface="+mn-ea"/>
                <a:cs typeface="+mn-cs"/>
              </a:rPr>
              <a:t>Program manager – LMSW</a:t>
            </a:r>
          </a:p>
          <a:p>
            <a:pPr marL="576263" marR="0" lvl="1" indent="-233363" algn="l" defTabSz="914400" rtl="0" eaLnBrk="1" fontAlgn="base" latinLnBrk="0" hangingPunct="1">
              <a:lnSpc>
                <a:spcPct val="100000"/>
              </a:lnSpc>
              <a:spcBef>
                <a:spcPct val="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Provides clinical /supportive supervision</a:t>
            </a:r>
          </a:p>
          <a:p>
            <a:pPr marL="576263" marR="0" lvl="1" indent="-233363" algn="l" defTabSz="914400" rtl="0" eaLnBrk="1" fontAlgn="base" latinLnBrk="0" hangingPunct="1">
              <a:lnSpc>
                <a:spcPct val="100000"/>
              </a:lnSpc>
              <a:spcBef>
                <a:spcPct val="0"/>
              </a:spcBef>
              <a:spcAft>
                <a:spcPct val="0"/>
              </a:spcAft>
              <a:buClrTx/>
              <a:buSzTx/>
              <a:buFont typeface="Times" pitchFamily="18" charset="0"/>
              <a:buChar char="–"/>
              <a:tabLst/>
              <a:defRPr/>
            </a:pPr>
            <a:r>
              <a:rPr kumimoji="0" lang="en-US" sz="2400" b="0" i="0" u="none" strike="noStrike" kern="0" cap="none" spc="0" normalizeH="0" baseline="0" noProof="0" dirty="0" smtClean="0">
                <a:ln>
                  <a:noFill/>
                </a:ln>
                <a:solidFill>
                  <a:srgbClr val="2F150A"/>
                </a:solidFill>
                <a:effectLst/>
                <a:uLnTx/>
                <a:uFillTx/>
                <a:latin typeface="Arial"/>
                <a:ea typeface="+mn-ea"/>
              </a:rPr>
              <a:t>Important in dealing with clients</a:t>
            </a:r>
          </a:p>
        </p:txBody>
      </p:sp>
    </p:spTree>
    <p:extLst>
      <p:ext uri="{BB962C8B-B14F-4D97-AF65-F5344CB8AC3E}">
        <p14:creationId xmlns:p14="http://schemas.microsoft.com/office/powerpoint/2010/main" val="277636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evaluation</a:t>
            </a:r>
            <a:endParaRPr lang="en-US" dirty="0"/>
          </a:p>
        </p:txBody>
      </p:sp>
    </p:spTree>
    <p:extLst>
      <p:ext uri="{BB962C8B-B14F-4D97-AF65-F5344CB8AC3E}">
        <p14:creationId xmlns:p14="http://schemas.microsoft.com/office/powerpoint/2010/main" val="347237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Clinic – Vision &amp; Mission</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Overview of the Clinic – Vision &amp; Mission</a:t>
            </a:r>
            <a:endParaRPr lang="en-US" dirty="0"/>
          </a:p>
        </p:txBody>
      </p:sp>
      <p:sp>
        <p:nvSpPr>
          <p:cNvPr id="4" name="Text Box 2"/>
          <p:cNvSpPr txBox="1">
            <a:spLocks noChangeArrowheads="1"/>
          </p:cNvSpPr>
          <p:nvPr/>
        </p:nvSpPr>
        <p:spPr bwMode="auto">
          <a:xfrm>
            <a:off x="762000" y="914400"/>
            <a:ext cx="75438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dirty="0" smtClean="0">
                <a:solidFill>
                  <a:srgbClr val="000000"/>
                </a:solidFill>
                <a:cs typeface="Arial" pitchFamily="34" charset="0"/>
              </a:rPr>
              <a:t>The </a:t>
            </a:r>
            <a:r>
              <a:rPr lang="en-US" b="1" dirty="0" smtClean="0">
                <a:solidFill>
                  <a:srgbClr val="000000"/>
                </a:solidFill>
                <a:cs typeface="Arial" pitchFamily="34" charset="0"/>
              </a:rPr>
              <a:t>Visio</a:t>
            </a:r>
            <a:r>
              <a:rPr lang="en-US" dirty="0" smtClean="0">
                <a:solidFill>
                  <a:srgbClr val="000000"/>
                </a:solidFill>
                <a:cs typeface="Arial" pitchFamily="34" charset="0"/>
              </a:rPr>
              <a:t>n of The Kansas City Free Health Clinic</a:t>
            </a:r>
          </a:p>
          <a:p>
            <a:pPr fontAlgn="base">
              <a:spcBef>
                <a:spcPct val="0"/>
              </a:spcBef>
              <a:spcAft>
                <a:spcPct val="0"/>
              </a:spcAft>
            </a:pPr>
            <a:r>
              <a:rPr lang="en-US" dirty="0" smtClean="0">
                <a:solidFill>
                  <a:srgbClr val="000000"/>
                </a:solidFill>
                <a:cs typeface="Arial" pitchFamily="34" charset="0"/>
              </a:rPr>
              <a:t>Creating solutions for a healthy community</a:t>
            </a:r>
          </a:p>
          <a:p>
            <a:pPr fontAlgn="base">
              <a:spcBef>
                <a:spcPct val="0"/>
              </a:spcBef>
              <a:spcAft>
                <a:spcPct val="0"/>
              </a:spcAft>
            </a:pPr>
            <a:endParaRPr lang="en-US" dirty="0">
              <a:solidFill>
                <a:srgbClr val="000000"/>
              </a:solidFill>
              <a:cs typeface="Arial" pitchFamily="34" charset="0"/>
            </a:endParaRPr>
          </a:p>
          <a:p>
            <a:pPr fontAlgn="base">
              <a:spcBef>
                <a:spcPct val="0"/>
              </a:spcBef>
              <a:spcAft>
                <a:spcPct val="0"/>
              </a:spcAft>
            </a:pPr>
            <a:r>
              <a:rPr lang="en-US" dirty="0" smtClean="0">
                <a:solidFill>
                  <a:srgbClr val="000000"/>
                </a:solidFill>
                <a:cs typeface="Arial" pitchFamily="34" charset="0"/>
              </a:rPr>
              <a:t>The </a:t>
            </a:r>
            <a:r>
              <a:rPr lang="en-US" b="1" dirty="0" smtClean="0">
                <a:solidFill>
                  <a:srgbClr val="000000"/>
                </a:solidFill>
                <a:cs typeface="Arial" pitchFamily="34" charset="0"/>
              </a:rPr>
              <a:t>Mission</a:t>
            </a:r>
            <a:r>
              <a:rPr lang="en-US" dirty="0" smtClean="0">
                <a:solidFill>
                  <a:srgbClr val="000000"/>
                </a:solidFill>
                <a:cs typeface="Arial" pitchFamily="34" charset="0"/>
              </a:rPr>
              <a:t> of the Kansas City Free Health Clinic is to promote health and wellness  by providing quality services, at no charge, to people without access to basic care.</a:t>
            </a:r>
          </a:p>
          <a:p>
            <a:pPr fontAlgn="base">
              <a:spcBef>
                <a:spcPct val="0"/>
              </a:spcBef>
              <a:spcAft>
                <a:spcPct val="0"/>
              </a:spcAft>
            </a:pPr>
            <a:endParaRPr lang="en-US" dirty="0" smtClean="0">
              <a:solidFill>
                <a:srgbClr val="000000"/>
              </a:solidFill>
              <a:cs typeface="Arial" pitchFamily="34" charset="0"/>
            </a:endParaRPr>
          </a:p>
          <a:p>
            <a:pPr fontAlgn="base">
              <a:spcBef>
                <a:spcPct val="0"/>
              </a:spcBef>
              <a:spcAft>
                <a:spcPct val="0"/>
              </a:spcAft>
            </a:pPr>
            <a:endParaRPr lang="en-US" dirty="0" smtClean="0">
              <a:solidFill>
                <a:srgbClr val="000000"/>
              </a:solidFill>
              <a:cs typeface="Arial" pitchFamily="34" charset="0"/>
            </a:endParaRPr>
          </a:p>
          <a:p>
            <a:pPr fontAlgn="base">
              <a:spcBef>
                <a:spcPct val="0"/>
              </a:spcBef>
              <a:spcAft>
                <a:spcPct val="0"/>
              </a:spcAft>
            </a:pPr>
            <a:r>
              <a:rPr lang="en-US" b="1" dirty="0" smtClean="0">
                <a:solidFill>
                  <a:srgbClr val="000000"/>
                </a:solidFill>
                <a:cs typeface="Arial" pitchFamily="34" charset="0"/>
              </a:rPr>
              <a:t>We accomplish this by:</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Respecting the dignity of each individual			</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Serving a diverse community</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Providing outreach services within the community	</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Working collaboratively with volunteers</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Fostering individual and community partnerships</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Responding to the changing health and wellness needs of the community</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Fostering individual and community partnerships</a:t>
            </a:r>
          </a:p>
          <a:p>
            <a:pPr fontAlgn="base">
              <a:spcBef>
                <a:spcPct val="0"/>
              </a:spcBef>
              <a:spcAft>
                <a:spcPct val="0"/>
              </a:spcAft>
              <a:buSzPts val="1200"/>
              <a:buFont typeface="Symbol" pitchFamily="18" charset="2"/>
              <a:buChar char="·"/>
            </a:pPr>
            <a:r>
              <a:rPr lang="en-US" dirty="0" smtClean="0">
                <a:solidFill>
                  <a:srgbClr val="000000"/>
                </a:solidFill>
                <a:cs typeface="Arial" pitchFamily="34" charset="0"/>
              </a:rPr>
              <a:t>Maximizing our financial resources	</a:t>
            </a:r>
            <a:br>
              <a:rPr lang="en-US" dirty="0" smtClean="0">
                <a:solidFill>
                  <a:srgbClr val="000000"/>
                </a:solidFill>
                <a:cs typeface="Arial" pitchFamily="34" charset="0"/>
              </a:rPr>
            </a:br>
            <a:endParaRPr lang="en-US" dirty="0" smtClean="0">
              <a:solidFill>
                <a:prstClr val="black"/>
              </a:solidFill>
              <a:cs typeface="Arial" pitchFamily="34" charset="0"/>
            </a:endParaRPr>
          </a:p>
        </p:txBody>
      </p:sp>
      <p:sp>
        <p:nvSpPr>
          <p:cNvPr id="5" name="Date Placeholder 4"/>
          <p:cNvSpPr>
            <a:spLocks noGrp="1"/>
          </p:cNvSpPr>
          <p:nvPr>
            <p:ph type="dt" sz="half" idx="14"/>
          </p:nvPr>
        </p:nvSpPr>
        <p:spPr/>
        <p:txBody>
          <a:bodyPr/>
          <a:lstStyle/>
          <a:p>
            <a:fld id="{6295AD3F-575A-4C11-BC77-DA7E79AF4568}" type="datetime1">
              <a:rPr lang="en-US" smtClean="0">
                <a:solidFill>
                  <a:prstClr val="black">
                    <a:tint val="65000"/>
                  </a:prstClr>
                </a:solidFill>
              </a:rPr>
              <a:pPr/>
              <a:t>12/2/2012</a:t>
            </a:fld>
            <a:endParaRPr lang="en-US" dirty="0">
              <a:solidFill>
                <a:prstClr val="black">
                  <a:tint val="65000"/>
                </a:prstClr>
              </a:solidFill>
            </a:endParaRPr>
          </a:p>
        </p:txBody>
      </p:sp>
      <p:sp>
        <p:nvSpPr>
          <p:cNvPr id="6" name="Slide Number Placeholder 5"/>
          <p:cNvSpPr>
            <a:spLocks noGrp="1"/>
          </p:cNvSpPr>
          <p:nvPr>
            <p:ph type="sldNum" sz="quarter" idx="15"/>
          </p:nvPr>
        </p:nvSpPr>
        <p:spPr/>
        <p:txBody>
          <a:bodyPr/>
          <a:lstStyle/>
          <a:p>
            <a:fld id="{256D3EEF-DE4E-429D-8EC4-DDC531AFF58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27447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304800" y="381000"/>
            <a:ext cx="8077200" cy="838200"/>
          </a:xfrm>
        </p:spPr>
        <p:txBody>
          <a:bodyPr>
            <a:normAutofit fontScale="77500" lnSpcReduction="20000"/>
          </a:bodyPr>
          <a:lstStyle/>
          <a:p>
            <a:pPr marL="0" indent="0">
              <a:buNone/>
            </a:pPr>
            <a:r>
              <a:rPr lang="en-US" sz="3600" dirty="0" smtClean="0"/>
              <a:t>QUALITY MANAGEMENT TREATMENT ADHERENCE INDICATORS</a:t>
            </a:r>
            <a:endParaRPr lang="en-US" sz="36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40</a:t>
            </a:fld>
            <a:endParaRPr lang="en-US"/>
          </a:p>
        </p:txBody>
      </p:sp>
      <p:sp>
        <p:nvSpPr>
          <p:cNvPr id="7" name="TextBox 6"/>
          <p:cNvSpPr txBox="1"/>
          <p:nvPr/>
        </p:nvSpPr>
        <p:spPr>
          <a:xfrm>
            <a:off x="232229" y="1295400"/>
            <a:ext cx="8302171" cy="5355312"/>
          </a:xfrm>
          <a:prstGeom prst="rect">
            <a:avLst/>
          </a:prstGeom>
          <a:noFill/>
        </p:spPr>
        <p:txBody>
          <a:bodyPr wrap="square" rtlCol="0">
            <a:spAutoFit/>
          </a:bodyPr>
          <a:lstStyle/>
          <a:p>
            <a:pPr marL="285750" indent="-285750">
              <a:buFont typeface="Arial" pitchFamily="34" charset="0"/>
              <a:buChar char="•"/>
            </a:pPr>
            <a:r>
              <a:rPr lang="en-US" b="1" dirty="0" smtClean="0"/>
              <a:t>100% </a:t>
            </a:r>
            <a:r>
              <a:rPr lang="en-US" dirty="0" smtClean="0"/>
              <a:t>New </a:t>
            </a:r>
            <a:r>
              <a:rPr lang="en-US" dirty="0"/>
              <a:t>primary care patients who have at least 2 medical appointments will </a:t>
            </a:r>
            <a:r>
              <a:rPr lang="en-US" dirty="0" smtClean="0"/>
              <a:t>meet with a </a:t>
            </a:r>
            <a:r>
              <a:rPr lang="en-US" dirty="0"/>
              <a:t>peer educator within 3 months of their first appointment. </a:t>
            </a:r>
            <a:endParaRPr lang="en-US" dirty="0" smtClean="0"/>
          </a:p>
          <a:p>
            <a:endParaRPr lang="en-US" dirty="0" smtClean="0"/>
          </a:p>
          <a:p>
            <a:pPr marL="285750" indent="-285750">
              <a:buFont typeface="Arial" pitchFamily="34" charset="0"/>
              <a:buChar char="•"/>
            </a:pPr>
            <a:r>
              <a:rPr lang="en-US" b="1" dirty="0" smtClean="0"/>
              <a:t>80% </a:t>
            </a:r>
            <a:r>
              <a:rPr lang="en-US" dirty="0" smtClean="0"/>
              <a:t>Patients </a:t>
            </a:r>
            <a:r>
              <a:rPr lang="en-US" dirty="0"/>
              <a:t>on any medication will have an adherence assessment completed </a:t>
            </a:r>
            <a:r>
              <a:rPr lang="en-US" dirty="0" smtClean="0"/>
              <a:t>at</a:t>
            </a:r>
          </a:p>
          <a:p>
            <a:r>
              <a:rPr lang="en-US" dirty="0" smtClean="0"/>
              <a:t>      their last </a:t>
            </a:r>
            <a:r>
              <a:rPr lang="en-US" dirty="0"/>
              <a:t>medical </a:t>
            </a:r>
            <a:r>
              <a:rPr lang="en-US" dirty="0" smtClean="0"/>
              <a:t>visit.</a:t>
            </a:r>
          </a:p>
          <a:p>
            <a:endParaRPr lang="en-US" dirty="0" smtClean="0"/>
          </a:p>
          <a:p>
            <a:pPr marL="285750" indent="-285750">
              <a:buFont typeface="Arial" pitchFamily="34" charset="0"/>
              <a:buChar char="•"/>
            </a:pPr>
            <a:r>
              <a:rPr lang="en-US" b="1" dirty="0" smtClean="0"/>
              <a:t>75% </a:t>
            </a:r>
            <a:r>
              <a:rPr lang="en-US" dirty="0" smtClean="0"/>
              <a:t>TA </a:t>
            </a:r>
            <a:r>
              <a:rPr lang="en-US" dirty="0"/>
              <a:t>clients engaged in individual interventions will have a CD4 count and viral load </a:t>
            </a:r>
            <a:r>
              <a:rPr lang="en-US" dirty="0" smtClean="0"/>
              <a:t>completed </a:t>
            </a:r>
            <a:r>
              <a:rPr lang="en-US" dirty="0"/>
              <a:t>at least 3 months and not greater than 6 months after previous CD4 and </a:t>
            </a:r>
            <a:r>
              <a:rPr lang="en-US" dirty="0" smtClean="0"/>
              <a:t> viral </a:t>
            </a:r>
            <a:r>
              <a:rPr lang="en-US" dirty="0"/>
              <a:t>load during the measurement period.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b="1" dirty="0" smtClean="0"/>
              <a:t>75% </a:t>
            </a:r>
            <a:r>
              <a:rPr lang="en-US" dirty="0" smtClean="0"/>
              <a:t>TA </a:t>
            </a:r>
            <a:r>
              <a:rPr lang="en-US" dirty="0"/>
              <a:t>clients engaged in individual interventions will have a primary care </a:t>
            </a:r>
            <a:endParaRPr lang="en-US" dirty="0" smtClean="0"/>
          </a:p>
          <a:p>
            <a:r>
              <a:rPr lang="en-US" dirty="0"/>
              <a:t> </a:t>
            </a:r>
            <a:r>
              <a:rPr lang="en-US" dirty="0" smtClean="0"/>
              <a:t>     appointment at least </a:t>
            </a:r>
            <a:r>
              <a:rPr lang="en-US" dirty="0"/>
              <a:t>3 months and not greater than 6 months after previous </a:t>
            </a:r>
            <a:endParaRPr lang="en-US" dirty="0" smtClean="0"/>
          </a:p>
          <a:p>
            <a:r>
              <a:rPr lang="en-US" dirty="0"/>
              <a:t> </a:t>
            </a:r>
            <a:r>
              <a:rPr lang="en-US" dirty="0" smtClean="0"/>
              <a:t>     appointment during the </a:t>
            </a:r>
            <a:r>
              <a:rPr lang="en-US" dirty="0"/>
              <a:t>measurement period</a:t>
            </a:r>
            <a:r>
              <a:rPr lang="en-US" dirty="0" smtClean="0"/>
              <a:t>.</a:t>
            </a:r>
          </a:p>
          <a:p>
            <a:endParaRPr lang="en-US" dirty="0"/>
          </a:p>
          <a:p>
            <a:pPr marL="285750" indent="-285750">
              <a:buFont typeface="Arial" pitchFamily="34" charset="0"/>
              <a:buChar char="•"/>
            </a:pPr>
            <a:r>
              <a:rPr lang="en-US" dirty="0" smtClean="0"/>
              <a:t>Demographics</a:t>
            </a:r>
          </a:p>
          <a:p>
            <a:endParaRPr lang="en-US" dirty="0" smtClean="0"/>
          </a:p>
          <a:p>
            <a:pPr marL="285750" indent="-285750">
              <a:buFont typeface="Arial" pitchFamily="34" charset="0"/>
              <a:buChar char="•"/>
            </a:pPr>
            <a:r>
              <a:rPr lang="en-US" dirty="0" smtClean="0"/>
              <a:t>Client satisfaction Surveys</a:t>
            </a:r>
            <a:endParaRPr lang="en-US" dirty="0"/>
          </a:p>
          <a:p>
            <a:endParaRPr lang="en-US" dirty="0" smtClean="0"/>
          </a:p>
          <a:p>
            <a:endParaRPr lang="en-US" dirty="0"/>
          </a:p>
        </p:txBody>
      </p:sp>
    </p:spTree>
    <p:extLst>
      <p:ext uri="{BB962C8B-B14F-4D97-AF65-F5344CB8AC3E}">
        <p14:creationId xmlns:p14="http://schemas.microsoft.com/office/powerpoint/2010/main" val="309869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Now what???????????????????</a:t>
            </a:r>
            <a:endParaRPr lang="en-US" dirty="0"/>
          </a:p>
        </p:txBody>
      </p:sp>
      <p:sp>
        <p:nvSpPr>
          <p:cNvPr id="3" name="TextBox 2"/>
          <p:cNvSpPr txBox="1"/>
          <p:nvPr/>
        </p:nvSpPr>
        <p:spPr>
          <a:xfrm>
            <a:off x="1752600" y="5562600"/>
            <a:ext cx="6092950" cy="523220"/>
          </a:xfrm>
          <a:prstGeom prst="rect">
            <a:avLst/>
          </a:prstGeom>
          <a:noFill/>
        </p:spPr>
        <p:txBody>
          <a:bodyPr wrap="none" rtlCol="0">
            <a:spAutoFit/>
          </a:bodyPr>
          <a:lstStyle/>
          <a:p>
            <a:r>
              <a:rPr lang="en-US" sz="2800" dirty="0" smtClean="0"/>
              <a:t>What is your plan when you leave here? </a:t>
            </a:r>
            <a:endParaRPr lang="en-US" sz="2800" dirty="0"/>
          </a:p>
        </p:txBody>
      </p:sp>
    </p:spTree>
    <p:extLst>
      <p:ext uri="{BB962C8B-B14F-4D97-AF65-F5344CB8AC3E}">
        <p14:creationId xmlns:p14="http://schemas.microsoft.com/office/powerpoint/2010/main" val="553479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685800"/>
          </a:xfrm>
        </p:spPr>
        <p:txBody>
          <a:bodyPr>
            <a:normAutofit/>
          </a:bodyPr>
          <a:lstStyle/>
          <a:p>
            <a:pPr marL="0" indent="0">
              <a:buNone/>
            </a:pPr>
            <a:r>
              <a:rPr lang="en-US" dirty="0" smtClean="0"/>
              <a:t>GETTING STAFF BUY IN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822575"/>
            <a:ext cx="83042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570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 y="2370138"/>
            <a:ext cx="1752600" cy="1603375"/>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mj-lt"/>
              </a:rPr>
              <a:t>PEER ROLES</a:t>
            </a:r>
          </a:p>
        </p:txBody>
      </p:sp>
      <p:sp>
        <p:nvSpPr>
          <p:cNvPr id="3" name="Oval 2"/>
          <p:cNvSpPr/>
          <p:nvPr/>
        </p:nvSpPr>
        <p:spPr>
          <a:xfrm>
            <a:off x="2468563" y="2370138"/>
            <a:ext cx="2255837" cy="1560512"/>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EMOTIONAL</a:t>
            </a:r>
          </a:p>
          <a:p>
            <a:pPr algn="ctr">
              <a:defRPr/>
            </a:pPr>
            <a:r>
              <a:rPr lang="en-US" b="1" dirty="0">
                <a:solidFill>
                  <a:srgbClr val="FFFF00"/>
                </a:solidFill>
                <a:latin typeface="+mj-lt"/>
              </a:rPr>
              <a:t>SUPPORT</a:t>
            </a:r>
          </a:p>
        </p:txBody>
      </p:sp>
      <p:sp>
        <p:nvSpPr>
          <p:cNvPr id="4" name="Oval 3"/>
          <p:cNvSpPr/>
          <p:nvPr/>
        </p:nvSpPr>
        <p:spPr>
          <a:xfrm>
            <a:off x="5486400" y="373063"/>
            <a:ext cx="2743200" cy="1371600"/>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INFORMATIVE</a:t>
            </a:r>
          </a:p>
          <a:p>
            <a:pPr algn="ctr">
              <a:defRPr/>
            </a:pPr>
            <a:r>
              <a:rPr lang="en-US" b="1" dirty="0">
                <a:solidFill>
                  <a:srgbClr val="FFFF00"/>
                </a:solidFill>
                <a:latin typeface="+mj-lt"/>
              </a:rPr>
              <a:t>SUPPORT</a:t>
            </a:r>
          </a:p>
        </p:txBody>
      </p:sp>
      <p:sp>
        <p:nvSpPr>
          <p:cNvPr id="5" name="Oval 4"/>
          <p:cNvSpPr/>
          <p:nvPr/>
        </p:nvSpPr>
        <p:spPr>
          <a:xfrm>
            <a:off x="5334000" y="2457450"/>
            <a:ext cx="2895600" cy="1516063"/>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INSTRUMENTAL</a:t>
            </a:r>
          </a:p>
          <a:p>
            <a:pPr algn="ctr">
              <a:defRPr/>
            </a:pPr>
            <a:r>
              <a:rPr lang="en-US" b="1" dirty="0">
                <a:solidFill>
                  <a:srgbClr val="FFFF00"/>
                </a:solidFill>
                <a:latin typeface="+mj-lt"/>
              </a:rPr>
              <a:t>SUPPORT</a:t>
            </a:r>
          </a:p>
        </p:txBody>
      </p:sp>
      <p:sp>
        <p:nvSpPr>
          <p:cNvPr id="6" name="Oval 5"/>
          <p:cNvSpPr/>
          <p:nvPr/>
        </p:nvSpPr>
        <p:spPr>
          <a:xfrm>
            <a:off x="5486400" y="4926013"/>
            <a:ext cx="2743200" cy="1462087"/>
          </a:xfrm>
          <a:prstGeom prst="ellipse">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mj-lt"/>
              </a:rPr>
              <a:t>AFFILIATIONAL</a:t>
            </a:r>
          </a:p>
          <a:p>
            <a:pPr algn="ctr">
              <a:defRPr/>
            </a:pPr>
            <a:r>
              <a:rPr lang="en-US" b="1" dirty="0">
                <a:solidFill>
                  <a:srgbClr val="FFFF00"/>
                </a:solidFill>
                <a:latin typeface="+mj-lt"/>
              </a:rPr>
              <a:t>SUPPORT</a:t>
            </a:r>
          </a:p>
        </p:txBody>
      </p:sp>
      <p:cxnSp>
        <p:nvCxnSpPr>
          <p:cNvPr id="8" name="Straight Arrow Connector 7"/>
          <p:cNvCxnSpPr/>
          <p:nvPr/>
        </p:nvCxnSpPr>
        <p:spPr>
          <a:xfrm>
            <a:off x="1858963" y="3171825"/>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7"/>
          </p:cNvCxnSpPr>
          <p:nvPr/>
        </p:nvCxnSpPr>
        <p:spPr>
          <a:xfrm flipV="1">
            <a:off x="4394200" y="1447800"/>
            <a:ext cx="1244600" cy="1150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a:off x="4724400" y="3149600"/>
            <a:ext cx="609600" cy="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94200" y="3930650"/>
            <a:ext cx="1549400" cy="995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838200"/>
            <a:ext cx="2398411" cy="584775"/>
          </a:xfrm>
          <a:prstGeom prst="rect">
            <a:avLst/>
          </a:prstGeom>
          <a:solidFill>
            <a:srgbClr val="FF0000"/>
          </a:solidFill>
        </p:spPr>
        <p:txBody>
          <a:bodyPr wrap="square" rtlCol="0">
            <a:spAutoFit/>
          </a:bodyPr>
          <a:lstStyle/>
          <a:p>
            <a:pPr algn="ctr"/>
            <a:r>
              <a:rPr lang="en-US" sz="3200" dirty="0" smtClean="0"/>
              <a:t>ACTIVITY</a:t>
            </a:r>
            <a:endParaRPr lang="en-US" sz="3200" dirty="0"/>
          </a:p>
        </p:txBody>
      </p:sp>
    </p:spTree>
    <p:extLst>
      <p:ext uri="{BB962C8B-B14F-4D97-AF65-F5344CB8AC3E}">
        <p14:creationId xmlns:p14="http://schemas.microsoft.com/office/powerpoint/2010/main" val="3539207193"/>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lstStyle/>
          <a:p>
            <a:pPr marL="228600" lvl="0" indent="-228600" eaLnBrk="0" fontAlgn="base" hangingPunct="0">
              <a:spcBef>
                <a:spcPct val="20000"/>
              </a:spcBef>
              <a:spcAft>
                <a:spcPct val="0"/>
              </a:spcAft>
            </a:pPr>
            <a:r>
              <a:rPr kumimoji="0" lang="en-US" sz="2400" b="0" i="0" u="none" strike="noStrike" kern="0" cap="none" spc="0" normalizeH="0" baseline="0" noProof="0" dirty="0" smtClean="0">
                <a:ln>
                  <a:noFill/>
                </a:ln>
                <a:solidFill>
                  <a:srgbClr val="2F150A"/>
                </a:solidFill>
                <a:effectLst/>
                <a:uLnTx/>
                <a:uFillTx/>
                <a:latin typeface="Arial"/>
                <a:ea typeface="+mn-ea"/>
                <a:cs typeface="+mn-cs"/>
              </a:rPr>
              <a:t>PEER Center:  </a:t>
            </a:r>
            <a:r>
              <a:rPr kumimoji="0" lang="en-US" sz="2400" b="0" i="0" u="none" strike="noStrike" kern="0" cap="none" spc="0" normalizeH="0" baseline="0" noProof="0" dirty="0" smtClean="0">
                <a:ln>
                  <a:noFill/>
                </a:ln>
                <a:solidFill>
                  <a:srgbClr val="62918B"/>
                </a:solidFill>
                <a:effectLst/>
                <a:uLnTx/>
                <a:uFillTx/>
                <a:latin typeface="Arial"/>
                <a:ea typeface="+mn-ea"/>
                <a:cs typeface="+mn-cs"/>
                <a:hlinkClick r:id="rId2"/>
              </a:rPr>
              <a:t>www.hdwg.org/peer_center</a:t>
            </a:r>
            <a:r>
              <a:rPr kumimoji="0" lang="en-US" sz="2400" b="0" i="0" u="none" strike="noStrike" kern="0" cap="none" spc="0" normalizeH="0" baseline="0" noProof="0" dirty="0" smtClean="0">
                <a:ln>
                  <a:noFill/>
                </a:ln>
                <a:solidFill>
                  <a:srgbClr val="62918B"/>
                </a:solidFill>
                <a:effectLst/>
                <a:uLnTx/>
                <a:uFillTx/>
                <a:latin typeface="Arial"/>
                <a:ea typeface="+mn-ea"/>
                <a:cs typeface="+mn-cs"/>
              </a:rPr>
              <a:t/>
            </a:r>
            <a:br>
              <a:rPr kumimoji="0" lang="en-US" sz="2400" b="0" i="0" u="none" strike="noStrike" kern="0" cap="none" spc="0" normalizeH="0" baseline="0" noProof="0" dirty="0" smtClean="0">
                <a:ln>
                  <a:noFill/>
                </a:ln>
                <a:solidFill>
                  <a:srgbClr val="62918B"/>
                </a:solidFill>
                <a:effectLst/>
                <a:uLnTx/>
                <a:uFillTx/>
                <a:latin typeface="Arial"/>
                <a:ea typeface="+mn-ea"/>
                <a:cs typeface="+mn-cs"/>
              </a:rPr>
            </a:br>
            <a:endParaRPr lang="en-US" dirty="0"/>
          </a:p>
        </p:txBody>
      </p:sp>
      <p:sp>
        <p:nvSpPr>
          <p:cNvPr id="3" name="Text Placeholder 2"/>
          <p:cNvSpPr>
            <a:spLocks noGrp="1"/>
          </p:cNvSpPr>
          <p:nvPr>
            <p:ph type="body" sz="quarter" idx="13"/>
          </p:nvPr>
        </p:nvSpPr>
        <p:spPr>
          <a:xfrm>
            <a:off x="381000" y="381000"/>
            <a:ext cx="8001000" cy="685800"/>
          </a:xfrm>
        </p:spPr>
        <p:txBody>
          <a:bodyPr>
            <a:normAutofit fontScale="92500"/>
          </a:bodyPr>
          <a:lstStyle/>
          <a:p>
            <a:pPr marL="0" indent="0">
              <a:buNone/>
            </a:pPr>
            <a:r>
              <a:rPr lang="en-US" dirty="0" smtClean="0"/>
              <a:t>ORGANIZATIONAL CAPACITY BUILDING TOOLKIT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36766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94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272143" y="609601"/>
            <a:ext cx="3995057" cy="5638799"/>
          </a:xfrm>
        </p:spPr>
        <p:txBody>
          <a:bodyPr>
            <a:normAutofit/>
          </a:bodyPr>
          <a:lstStyle/>
          <a:p>
            <a:r>
              <a:rPr lang="en-US" sz="1600" dirty="0"/>
              <a:t>Main goals addressed by peer </a:t>
            </a:r>
            <a:r>
              <a:rPr lang="en-US" sz="1600" dirty="0" smtClean="0"/>
              <a:t>program</a:t>
            </a:r>
            <a:r>
              <a:rPr lang="en-US" sz="1600" dirty="0"/>
              <a:t>: </a:t>
            </a:r>
          </a:p>
          <a:p>
            <a:endParaRPr lang="en-US" sz="1600" dirty="0"/>
          </a:p>
          <a:p>
            <a:pPr marL="0" indent="0">
              <a:buNone/>
            </a:pPr>
            <a:endParaRPr lang="en-US" sz="1600" dirty="0" smtClean="0"/>
          </a:p>
          <a:p>
            <a:endParaRPr lang="en-US" sz="1600" dirty="0" smtClean="0"/>
          </a:p>
          <a:p>
            <a:pPr marL="0" indent="0">
              <a:buNone/>
            </a:pPr>
            <a:endParaRPr lang="en-US" sz="1600" dirty="0" smtClean="0"/>
          </a:p>
          <a:p>
            <a:r>
              <a:rPr lang="en-US" sz="1600" dirty="0" smtClean="0"/>
              <a:t>Capacity-building </a:t>
            </a:r>
            <a:r>
              <a:rPr lang="en-US" sz="1600" dirty="0"/>
              <a:t>activities</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marL="0" indent="0">
              <a:buNone/>
            </a:pPr>
            <a:endParaRPr lang="en-US" sz="1600" dirty="0"/>
          </a:p>
          <a:p>
            <a:endParaRPr lang="en-US" sz="1600" dirty="0" smtClean="0"/>
          </a:p>
          <a:p>
            <a:endParaRPr lang="en-US" sz="1600" dirty="0" smtClean="0"/>
          </a:p>
          <a:p>
            <a:endParaRPr lang="en-US" sz="1600" dirty="0"/>
          </a:p>
          <a:p>
            <a:r>
              <a:rPr lang="en-US" sz="1600" dirty="0" smtClean="0"/>
              <a:t>Peer </a:t>
            </a:r>
            <a:r>
              <a:rPr lang="en-US" sz="1600" dirty="0"/>
              <a:t>program funding source(s): </a:t>
            </a:r>
          </a:p>
          <a:p>
            <a:endParaRPr lang="en-US" sz="1600" dirty="0"/>
          </a:p>
        </p:txBody>
      </p:sp>
      <p:sp>
        <p:nvSpPr>
          <p:cNvPr id="10" name="Content Placeholder 9"/>
          <p:cNvSpPr>
            <a:spLocks noGrp="1"/>
          </p:cNvSpPr>
          <p:nvPr>
            <p:ph sz="quarter" idx="17"/>
          </p:nvPr>
        </p:nvSpPr>
        <p:spPr>
          <a:xfrm>
            <a:off x="4416552" y="609600"/>
            <a:ext cx="4422648" cy="5943600"/>
          </a:xfrm>
        </p:spPr>
        <p:txBody>
          <a:bodyPr>
            <a:normAutofit fontScale="40000" lnSpcReduction="20000"/>
          </a:bodyPr>
          <a:lstStyle/>
          <a:p>
            <a:pPr marL="171450" indent="-171450">
              <a:buFont typeface="Arial" pitchFamily="34" charset="0"/>
              <a:buChar char="•"/>
            </a:pPr>
            <a:r>
              <a:rPr lang="en-US" sz="4000" dirty="0" smtClean="0"/>
              <a:t>Increase </a:t>
            </a:r>
            <a:r>
              <a:rPr lang="en-US" sz="4000" dirty="0"/>
              <a:t>the number of HIV-positive individuals presenting for medical care</a:t>
            </a:r>
          </a:p>
          <a:p>
            <a:pPr marL="171450" indent="-171450">
              <a:buFont typeface="Arial" pitchFamily="34" charset="0"/>
              <a:buChar char="•"/>
            </a:pPr>
            <a:r>
              <a:rPr lang="en-US" sz="4000" dirty="0" smtClean="0"/>
              <a:t>Increase </a:t>
            </a:r>
            <a:r>
              <a:rPr lang="en-US" sz="4000" dirty="0"/>
              <a:t>number of clients who are adherent to HAART </a:t>
            </a:r>
          </a:p>
          <a:p>
            <a:pPr marL="171450" indent="-171450">
              <a:buFont typeface="Arial" pitchFamily="34" charset="0"/>
              <a:buChar char="•"/>
            </a:pPr>
            <a:r>
              <a:rPr lang="en-US" sz="4000" dirty="0" smtClean="0"/>
              <a:t>Expand </a:t>
            </a:r>
            <a:r>
              <a:rPr lang="en-US" sz="4000" dirty="0"/>
              <a:t>the network of collaborating agencies </a:t>
            </a:r>
            <a:endParaRPr lang="en-US" sz="4000" dirty="0" smtClean="0"/>
          </a:p>
          <a:p>
            <a:pPr marL="171450" indent="-171450">
              <a:buFont typeface="Arial" pitchFamily="34" charset="0"/>
              <a:buChar char="•"/>
            </a:pPr>
            <a:endParaRPr lang="en-US" sz="4000" dirty="0"/>
          </a:p>
          <a:p>
            <a:pPr marL="171450" indent="-171450">
              <a:buFont typeface="Arial" pitchFamily="34" charset="0"/>
              <a:buChar char="•"/>
            </a:pPr>
            <a:r>
              <a:rPr lang="en-US" sz="4000" dirty="0" smtClean="0"/>
              <a:t>Frequent </a:t>
            </a:r>
            <a:r>
              <a:rPr lang="en-US" sz="4000" dirty="0"/>
              <a:t>communication with People to People staff via email, face-to-face </a:t>
            </a:r>
            <a:r>
              <a:rPr lang="en-US" sz="4000" dirty="0" smtClean="0"/>
              <a:t>meetings </a:t>
            </a:r>
            <a:r>
              <a:rPr lang="en-US" sz="4000" dirty="0"/>
              <a:t>and phone throughout the process of developing the program</a:t>
            </a:r>
          </a:p>
          <a:p>
            <a:pPr marL="171450" indent="-171450">
              <a:buFont typeface="Arial" pitchFamily="34" charset="0"/>
              <a:buChar char="•"/>
            </a:pPr>
            <a:r>
              <a:rPr lang="en-US" sz="4000" dirty="0" smtClean="0"/>
              <a:t>Training </a:t>
            </a:r>
            <a:r>
              <a:rPr lang="en-US" sz="4000" dirty="0"/>
              <a:t>to educate physicians, case managers, nurses and other clinic staff </a:t>
            </a:r>
            <a:r>
              <a:rPr lang="en-US" sz="4000" dirty="0" smtClean="0"/>
              <a:t>about </a:t>
            </a:r>
            <a:r>
              <a:rPr lang="en-US" sz="4000" dirty="0"/>
              <a:t>how peer services can be integrated into HIV care </a:t>
            </a:r>
          </a:p>
          <a:p>
            <a:pPr marL="171450" indent="-171450">
              <a:buFont typeface="Arial" pitchFamily="34" charset="0"/>
              <a:buChar char="•"/>
            </a:pPr>
            <a:r>
              <a:rPr lang="en-US" sz="4000" dirty="0" smtClean="0"/>
              <a:t>Level </a:t>
            </a:r>
            <a:r>
              <a:rPr lang="en-US" sz="4000" dirty="0"/>
              <a:t>1 and 2 training of five peers by People to People </a:t>
            </a:r>
          </a:p>
          <a:p>
            <a:pPr marL="171450" indent="-171450">
              <a:buFont typeface="Arial" pitchFamily="34" charset="0"/>
              <a:buChar char="•"/>
            </a:pPr>
            <a:r>
              <a:rPr lang="en-US" sz="4000" dirty="0" smtClean="0"/>
              <a:t>Peer/peer </a:t>
            </a:r>
            <a:r>
              <a:rPr lang="en-US" sz="4000" dirty="0"/>
              <a:t>supervisor shadowing at Kansas City Free Health Clinic</a:t>
            </a:r>
          </a:p>
          <a:p>
            <a:pPr marL="171450" indent="-171450">
              <a:buFont typeface="Arial" pitchFamily="34" charset="0"/>
              <a:buChar char="•"/>
            </a:pPr>
            <a:r>
              <a:rPr lang="en-US" sz="4000" dirty="0" smtClean="0"/>
              <a:t>Participation </a:t>
            </a:r>
            <a:r>
              <a:rPr lang="en-US" sz="4000" dirty="0"/>
              <a:t>in peer retreats, training-of-trainers and capacity-building workshops </a:t>
            </a:r>
          </a:p>
          <a:p>
            <a:pPr marL="171450" indent="-171450">
              <a:buFont typeface="Arial" pitchFamily="34" charset="0"/>
              <a:buChar char="•"/>
            </a:pPr>
            <a:r>
              <a:rPr lang="en-US" sz="4000" dirty="0" smtClean="0"/>
              <a:t>Support </a:t>
            </a:r>
            <a:r>
              <a:rPr lang="en-US" sz="4000" dirty="0"/>
              <a:t>for replication of peer training</a:t>
            </a:r>
          </a:p>
          <a:p>
            <a:endParaRPr lang="en-US" sz="4000" dirty="0" smtClean="0"/>
          </a:p>
          <a:p>
            <a:pPr marL="171450" indent="-171450">
              <a:buFont typeface="Arial" pitchFamily="34" charset="0"/>
              <a:buChar char="•"/>
            </a:pPr>
            <a:r>
              <a:rPr lang="en-US" sz="4000" dirty="0" smtClean="0"/>
              <a:t>Funding </a:t>
            </a:r>
            <a:r>
              <a:rPr lang="en-US" sz="4000" dirty="0"/>
              <a:t>is provided by Ryan White HIV/AIDS Program Part A through the Saint Louis Targeted Goal Area, City of St. Louis Department of Health, and Ryan White HIV/AIDS Program Part D through Washington University-Project ARK. </a:t>
            </a:r>
          </a:p>
          <a:p>
            <a:endParaRPr lang="en-US" dirty="0"/>
          </a:p>
          <a:p>
            <a:endParaRPr lang="en-US" dirty="0"/>
          </a:p>
        </p:txBody>
      </p:sp>
      <p:sp>
        <p:nvSpPr>
          <p:cNvPr id="3" name="Date Placeholder 2"/>
          <p:cNvSpPr>
            <a:spLocks noGrp="1"/>
          </p:cNvSpPr>
          <p:nvPr>
            <p:ph type="dt" sz="half" idx="18"/>
          </p:nvPr>
        </p:nvSpPr>
        <p:spPr/>
        <p:txBody>
          <a:bodyPr/>
          <a:lstStyle/>
          <a:p>
            <a:fld id="{9B761457-2066-4103-ADC3-AF3DB83672E8}" type="datetime1">
              <a:rPr lang="en-US" smtClean="0"/>
              <a:pPr/>
              <a:t>12/2/2012</a:t>
            </a:fld>
            <a:endParaRPr lang="en-US"/>
          </a:p>
        </p:txBody>
      </p:sp>
      <p:sp>
        <p:nvSpPr>
          <p:cNvPr id="4" name="Slide Number Placeholder 3"/>
          <p:cNvSpPr>
            <a:spLocks noGrp="1"/>
          </p:cNvSpPr>
          <p:nvPr>
            <p:ph type="sldNum" sz="quarter" idx="19"/>
          </p:nvPr>
        </p:nvSpPr>
        <p:spPr/>
        <p:txBody>
          <a:bodyPr/>
          <a:lstStyle/>
          <a:p>
            <a:pPr algn="r"/>
            <a:fld id="{256D3EEF-DE4E-429D-8EC4-DDC531AFF587}" type="slidenum">
              <a:rPr lang="en-US" sz="1000" smtClean="0"/>
              <a:pPr algn="r"/>
              <a:t>45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22113"/>
            <a:ext cx="8414657" cy="5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325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8001000" cy="457200"/>
          </a:xfrm>
        </p:spPr>
        <p:txBody>
          <a:bodyPr>
            <a:normAutofit fontScale="25000" lnSpcReduction="20000"/>
          </a:bodyPr>
          <a:lstStyle/>
          <a:p>
            <a:pPr marL="0" indent="0" algn="ctr">
              <a:buNone/>
            </a:pPr>
            <a:r>
              <a:rPr lang="en-US" sz="4800" dirty="0"/>
              <a:t>CASE STUDY: EXPANDING PEER ROLES TO PROVIDE </a:t>
            </a:r>
            <a:r>
              <a:rPr lang="en-US" sz="4800" dirty="0" smtClean="0"/>
              <a:t>TREATMENT </a:t>
            </a:r>
            <a:r>
              <a:rPr lang="en-US" sz="4800" dirty="0"/>
              <a:t>AND ADHERENCE SUPPORT IN A </a:t>
            </a:r>
          </a:p>
          <a:p>
            <a:pPr marL="0" indent="0" algn="ctr">
              <a:buNone/>
            </a:pPr>
            <a:r>
              <a:rPr lang="en-US" sz="4800" dirty="0"/>
              <a:t>UNIVERSITY HOSPITAL SETTING</a:t>
            </a:r>
          </a:p>
        </p:txBody>
      </p:sp>
      <p:sp>
        <p:nvSpPr>
          <p:cNvPr id="4" name="Content Placeholder 3"/>
          <p:cNvSpPr>
            <a:spLocks noGrp="1"/>
          </p:cNvSpPr>
          <p:nvPr>
            <p:ph sz="quarter" idx="15"/>
          </p:nvPr>
        </p:nvSpPr>
        <p:spPr/>
        <p:txBody>
          <a:bodyPr>
            <a:normAutofit/>
          </a:bodyPr>
          <a:lstStyle/>
          <a:p>
            <a:r>
              <a:rPr lang="en-US" sz="1600" dirty="0" smtClean="0"/>
              <a:t>Results</a:t>
            </a:r>
            <a:r>
              <a:rPr lang="en-US" sz="1600" dirty="0"/>
              <a:t>: </a:t>
            </a:r>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a:p>
          <a:p>
            <a:r>
              <a:rPr lang="en-US" sz="1600" dirty="0" smtClean="0"/>
              <a:t>Benefits </a:t>
            </a:r>
            <a:r>
              <a:rPr lang="en-US" sz="1600" dirty="0"/>
              <a:t>to patients: </a:t>
            </a:r>
          </a:p>
          <a:p>
            <a:endParaRPr lang="en-US" sz="1600" dirty="0" smtClean="0"/>
          </a:p>
          <a:p>
            <a:endParaRPr lang="en-US" sz="1600" dirty="0" smtClean="0"/>
          </a:p>
          <a:p>
            <a:pPr marL="0" indent="0">
              <a:buNone/>
            </a:pPr>
            <a:endParaRPr lang="en-US" sz="1600" dirty="0" smtClean="0"/>
          </a:p>
          <a:p>
            <a:endParaRPr lang="en-US" sz="1600" dirty="0"/>
          </a:p>
          <a:p>
            <a:r>
              <a:rPr lang="en-US" sz="1600" dirty="0" smtClean="0"/>
              <a:t>Advice </a:t>
            </a:r>
            <a:r>
              <a:rPr lang="en-US" sz="1600" dirty="0"/>
              <a:t>for organizations developing </a:t>
            </a:r>
            <a:r>
              <a:rPr lang="en-US" sz="1600" dirty="0" smtClean="0"/>
              <a:t>peer </a:t>
            </a:r>
            <a:r>
              <a:rPr lang="en-US" sz="1600" dirty="0"/>
              <a:t>programs:</a:t>
            </a:r>
          </a:p>
          <a:p>
            <a:endParaRPr lang="en-US" dirty="0"/>
          </a:p>
        </p:txBody>
      </p:sp>
      <p:sp>
        <p:nvSpPr>
          <p:cNvPr id="6" name="Content Placeholder 5"/>
          <p:cNvSpPr>
            <a:spLocks noGrp="1"/>
          </p:cNvSpPr>
          <p:nvPr>
            <p:ph sz="quarter" idx="17"/>
          </p:nvPr>
        </p:nvSpPr>
        <p:spPr/>
        <p:txBody>
          <a:bodyPr>
            <a:normAutofit fontScale="25000" lnSpcReduction="20000"/>
          </a:bodyPr>
          <a:lstStyle/>
          <a:p>
            <a:pPr marL="171450" indent="-171450">
              <a:buFont typeface="Arial" pitchFamily="34" charset="0"/>
              <a:buChar char="•"/>
            </a:pPr>
            <a:r>
              <a:rPr lang="en-US" sz="6000" dirty="0" smtClean="0"/>
              <a:t>Met </a:t>
            </a:r>
            <a:r>
              <a:rPr lang="en-US" sz="6000" dirty="0"/>
              <a:t>grant goal for number of minutes of care with clients (a total of 414 hours)</a:t>
            </a:r>
          </a:p>
          <a:p>
            <a:pPr marL="171450" indent="-171450">
              <a:buFont typeface="Arial" pitchFamily="34" charset="0"/>
              <a:buChar char="•"/>
            </a:pPr>
            <a:r>
              <a:rPr lang="en-US" sz="6000" dirty="0" smtClean="0"/>
              <a:t>Referrals </a:t>
            </a:r>
            <a:r>
              <a:rPr lang="en-US" sz="6000" dirty="0"/>
              <a:t>to peer services grew from 80 to 120 in the last grant year</a:t>
            </a:r>
          </a:p>
          <a:p>
            <a:pPr marL="171450" indent="-171450">
              <a:buFont typeface="Arial" pitchFamily="34" charset="0"/>
              <a:buChar char="•"/>
            </a:pPr>
            <a:r>
              <a:rPr lang="en-US" sz="6000" dirty="0" smtClean="0"/>
              <a:t> </a:t>
            </a:r>
            <a:r>
              <a:rPr lang="en-US" sz="6000" dirty="0"/>
              <a:t>Improvement in peer and staff skills</a:t>
            </a:r>
          </a:p>
          <a:p>
            <a:pPr marL="171450" indent="-171450">
              <a:buFont typeface="Arial" pitchFamily="34" charset="0"/>
              <a:buChar char="•"/>
            </a:pPr>
            <a:r>
              <a:rPr lang="en-US" sz="6000" dirty="0" smtClean="0"/>
              <a:t>Lower </a:t>
            </a:r>
            <a:r>
              <a:rPr lang="en-US" sz="6000" dirty="0"/>
              <a:t>turnover rate among peers</a:t>
            </a:r>
          </a:p>
          <a:p>
            <a:pPr marL="171450" indent="-171450">
              <a:buFont typeface="Arial" pitchFamily="34" charset="0"/>
              <a:buChar char="•"/>
            </a:pPr>
            <a:r>
              <a:rPr lang="en-US" sz="6000" dirty="0" smtClean="0"/>
              <a:t>Increase </a:t>
            </a:r>
            <a:r>
              <a:rPr lang="en-US" sz="6000" dirty="0"/>
              <a:t>in number of collaborating agencies</a:t>
            </a:r>
          </a:p>
          <a:p>
            <a:pPr marL="171450" indent="-171450">
              <a:buFont typeface="Arial" pitchFamily="34" charset="0"/>
              <a:buChar char="•"/>
            </a:pPr>
            <a:r>
              <a:rPr lang="en-US" sz="6000" dirty="0" smtClean="0"/>
              <a:t>Improved </a:t>
            </a:r>
            <a:r>
              <a:rPr lang="en-US" sz="6000" dirty="0"/>
              <a:t>peer supervision capacity</a:t>
            </a:r>
          </a:p>
          <a:p>
            <a:pPr marL="171450" indent="-171450">
              <a:buFont typeface="Arial" pitchFamily="34" charset="0"/>
              <a:buChar char="•"/>
            </a:pPr>
            <a:r>
              <a:rPr lang="en-US" sz="6000" dirty="0" smtClean="0"/>
              <a:t>Improved </a:t>
            </a:r>
            <a:r>
              <a:rPr lang="en-US" sz="6000" dirty="0"/>
              <a:t>ability to track and document outcomes </a:t>
            </a:r>
          </a:p>
          <a:p>
            <a:pPr marL="171450" indent="-171450">
              <a:buFont typeface="Arial" pitchFamily="34" charset="0"/>
              <a:buChar char="•"/>
            </a:pPr>
            <a:endParaRPr lang="en-US" sz="6000" dirty="0" smtClean="0"/>
          </a:p>
          <a:p>
            <a:pPr marL="171450" indent="-171450">
              <a:buFont typeface="Arial" pitchFamily="34" charset="0"/>
              <a:buChar char="•"/>
            </a:pPr>
            <a:r>
              <a:rPr lang="en-US" sz="6000" dirty="0" smtClean="0"/>
              <a:t>Better </a:t>
            </a:r>
            <a:r>
              <a:rPr lang="en-US" sz="6000" dirty="0"/>
              <a:t>linkage to care and support at time of diagnosis</a:t>
            </a:r>
          </a:p>
          <a:p>
            <a:pPr marL="171450" indent="-171450">
              <a:buFont typeface="Arial" pitchFamily="34" charset="0"/>
              <a:buChar char="•"/>
            </a:pPr>
            <a:r>
              <a:rPr lang="en-US" sz="6000" dirty="0" smtClean="0"/>
              <a:t>Clients </a:t>
            </a:r>
            <a:r>
              <a:rPr lang="en-US" sz="6000" dirty="0"/>
              <a:t>lost to care have returned, increased engagement in care and treatment</a:t>
            </a:r>
          </a:p>
          <a:p>
            <a:pPr marL="171450" indent="-171450">
              <a:buFont typeface="Arial" pitchFamily="34" charset="0"/>
              <a:buChar char="•"/>
            </a:pPr>
            <a:r>
              <a:rPr lang="en-US" sz="6000" dirty="0" smtClean="0"/>
              <a:t>Better-informed </a:t>
            </a:r>
            <a:r>
              <a:rPr lang="en-US" sz="6000" dirty="0"/>
              <a:t>clients take charge of their own </a:t>
            </a:r>
            <a:r>
              <a:rPr lang="en-US" sz="6000" dirty="0" smtClean="0"/>
              <a:t>care</a:t>
            </a:r>
          </a:p>
          <a:p>
            <a:pPr marL="171450" indent="-171450">
              <a:buFont typeface="Arial" pitchFamily="34" charset="0"/>
              <a:buChar char="•"/>
            </a:pPr>
            <a:endParaRPr lang="en-US" sz="6000" dirty="0"/>
          </a:p>
          <a:p>
            <a:pPr marL="171450" indent="-171450">
              <a:buFont typeface="Arial" pitchFamily="34" charset="0"/>
              <a:buChar char="•"/>
            </a:pPr>
            <a:r>
              <a:rPr lang="en-US" sz="6000" dirty="0" smtClean="0"/>
              <a:t>Educate </a:t>
            </a:r>
            <a:r>
              <a:rPr lang="en-US" sz="6000" dirty="0"/>
              <a:t>the clinic systems and staff to make sure stakeholders understand the </a:t>
            </a:r>
            <a:r>
              <a:rPr lang="en-US" sz="6000" dirty="0" smtClean="0"/>
              <a:t>peer’s </a:t>
            </a:r>
            <a:r>
              <a:rPr lang="en-US" sz="6000" dirty="0"/>
              <a:t>role. </a:t>
            </a:r>
          </a:p>
          <a:p>
            <a:pPr marL="171450" indent="-171450">
              <a:buFont typeface="Arial" pitchFamily="34" charset="0"/>
              <a:buChar char="•"/>
            </a:pPr>
            <a:r>
              <a:rPr lang="en-US" sz="6000" dirty="0" smtClean="0"/>
              <a:t>Find </a:t>
            </a:r>
            <a:r>
              <a:rPr lang="en-US" sz="6000" dirty="0"/>
              <a:t>the right peers, train those peers, and create opportunities for peers to </a:t>
            </a:r>
            <a:r>
              <a:rPr lang="en-US" sz="6000" dirty="0" smtClean="0"/>
              <a:t>network </a:t>
            </a:r>
            <a:r>
              <a:rPr lang="en-US" sz="6000" dirty="0"/>
              <a:t>with each other and continue their educational development </a:t>
            </a:r>
          </a:p>
          <a:p>
            <a:pPr marL="171450" indent="-171450">
              <a:buFont typeface="Arial" pitchFamily="34" charset="0"/>
              <a:buChar char="•"/>
            </a:pPr>
            <a:r>
              <a:rPr lang="en-US" sz="6000" dirty="0" smtClean="0"/>
              <a:t>Don’t </a:t>
            </a:r>
            <a:r>
              <a:rPr lang="en-US" sz="6000" dirty="0"/>
              <a:t>reinvent the wheel—use the resources provided through the </a:t>
            </a:r>
            <a:r>
              <a:rPr lang="en-US" sz="6000" dirty="0" smtClean="0"/>
              <a:t>Peer Education </a:t>
            </a:r>
            <a:r>
              <a:rPr lang="en-US" sz="6000" dirty="0"/>
              <a:t>and Training Sites/ Resource and Evaluation Center (PETS/REC) </a:t>
            </a:r>
          </a:p>
          <a:p>
            <a:pPr marL="171450" indent="-171450">
              <a:buFont typeface="Arial" pitchFamily="34" charset="0"/>
              <a:buChar char="•"/>
            </a:pPr>
            <a:r>
              <a:rPr lang="en-US" sz="6000" dirty="0" smtClean="0"/>
              <a:t>Initiate </a:t>
            </a:r>
            <a:r>
              <a:rPr lang="en-US" sz="6000" dirty="0"/>
              <a:t>and call other agencies to ask for help. </a:t>
            </a:r>
          </a:p>
          <a:p>
            <a:endParaRPr lang="en-US" dirty="0"/>
          </a:p>
        </p:txBody>
      </p:sp>
      <p:sp>
        <p:nvSpPr>
          <p:cNvPr id="7" name="Date Placeholder 6"/>
          <p:cNvSpPr>
            <a:spLocks noGrp="1"/>
          </p:cNvSpPr>
          <p:nvPr>
            <p:ph type="dt" sz="half" idx="18"/>
          </p:nvPr>
        </p:nvSpPr>
        <p:spPr/>
        <p:txBody>
          <a:bodyPr/>
          <a:lstStyle/>
          <a:p>
            <a:fld id="{CE979AF1-B81D-4F68-A125-B3500A26798F}" type="datetime1">
              <a:rPr lang="en-US" smtClean="0"/>
              <a:pPr/>
              <a:t>12/2/2012</a:t>
            </a:fld>
            <a:endParaRPr lang="en-US"/>
          </a:p>
        </p:txBody>
      </p:sp>
      <p:sp>
        <p:nvSpPr>
          <p:cNvPr id="8" name="Slide Number Placeholder 7"/>
          <p:cNvSpPr>
            <a:spLocks noGrp="1"/>
          </p:cNvSpPr>
          <p:nvPr>
            <p:ph type="sldNum" sz="quarter" idx="19"/>
          </p:nvPr>
        </p:nvSpPr>
        <p:spPr/>
        <p:txBody>
          <a:bodyPr/>
          <a:lstStyle/>
          <a:p>
            <a:pPr algn="r"/>
            <a:fld id="{256D3EEF-DE4E-429D-8EC4-DDC531AFF587}" type="slidenum">
              <a:rPr lang="en-US" sz="1000" smtClean="0"/>
              <a:pPr algn="r"/>
              <a:t>46</a:t>
            </a:fld>
            <a:endParaRPr lang="en-US"/>
          </a:p>
        </p:txBody>
      </p:sp>
    </p:spTree>
    <p:extLst>
      <p:ext uri="{BB962C8B-B14F-4D97-AF65-F5344CB8AC3E}">
        <p14:creationId xmlns:p14="http://schemas.microsoft.com/office/powerpoint/2010/main" val="2544652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457200"/>
          </a:xfrm>
        </p:spPr>
        <p:txBody>
          <a:bodyPr>
            <a:normAutofit fontScale="85000" lnSpcReduction="20000"/>
          </a:bodyPr>
          <a:lstStyle/>
          <a:p>
            <a:pPr marL="0" indent="0">
              <a:buNone/>
            </a:pPr>
            <a:r>
              <a:rPr lang="en-US" dirty="0" smtClean="0"/>
              <a:t>QUESTIONS </a:t>
            </a:r>
            <a:endParaRPr lang="en-US"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47</a:t>
            </a:fld>
            <a:endParaRPr lang="en-US"/>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09600" y="3435927"/>
            <a:ext cx="3676650" cy="2442210"/>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288559" y="1016404"/>
            <a:ext cx="3676650" cy="2442210"/>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09600" y="1016404"/>
            <a:ext cx="3676650" cy="2442210"/>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4288559" y="3429000"/>
            <a:ext cx="3676650" cy="2442210"/>
          </a:xfrm>
          <a:prstGeom prst="rect">
            <a:avLst/>
          </a:prstGeom>
        </p:spPr>
      </p:pic>
    </p:spTree>
    <p:extLst>
      <p:ext uri="{BB962C8B-B14F-4D97-AF65-F5344CB8AC3E}">
        <p14:creationId xmlns:p14="http://schemas.microsoft.com/office/powerpoint/2010/main" val="4149271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33371" y="0"/>
            <a:ext cx="5210628" cy="838200"/>
          </a:xfrm>
        </p:spPr>
        <p:txBody>
          <a:bodyPr>
            <a:normAutofit/>
          </a:bodyPr>
          <a:lstStyle/>
          <a:p>
            <a:pPr marL="0" indent="0">
              <a:buNone/>
            </a:pPr>
            <a:r>
              <a:rPr lang="en-US" dirty="0" smtClean="0"/>
              <a:t>Thanks to my team:</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577" y="4651396"/>
            <a:ext cx="3110421" cy="22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0" y="0"/>
            <a:ext cx="4143829" cy="33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 y="3981348"/>
            <a:ext cx="3089275" cy="284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838200"/>
            <a:ext cx="4952998" cy="381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25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838200"/>
          </a:xfrm>
        </p:spPr>
        <p:txBody>
          <a:bodyPr>
            <a:normAutofit/>
          </a:bodyPr>
          <a:lstStyle/>
          <a:p>
            <a:pPr marL="0" indent="0">
              <a:buNone/>
            </a:pPr>
            <a:r>
              <a:rPr lang="en-US" sz="3600" b="0" dirty="0" smtClean="0"/>
              <a:t>Obtaining CME/CE Credit</a:t>
            </a:r>
            <a:endParaRPr lang="en-US" sz="3600" b="0" dirty="0"/>
          </a:p>
        </p:txBody>
      </p:sp>
      <p:sp>
        <p:nvSpPr>
          <p:cNvPr id="5" name="Date Placeholder 4"/>
          <p:cNvSpPr>
            <a:spLocks noGrp="1"/>
          </p:cNvSpPr>
          <p:nvPr>
            <p:ph type="dt" sz="half" idx="14"/>
          </p:nvPr>
        </p:nvSpPr>
        <p:spPr/>
        <p:txBody>
          <a:bodyPr/>
          <a:lstStyle/>
          <a:p>
            <a:fld id="{6295AD3F-575A-4C11-BC77-DA7E79AF4568}" type="datetime1">
              <a:rPr lang="en-US" smtClean="0">
                <a:solidFill>
                  <a:prstClr val="black">
                    <a:tint val="65000"/>
                  </a:prstClr>
                </a:solidFill>
              </a:rPr>
              <a:pPr/>
              <a:t>12/2/2012</a:t>
            </a:fld>
            <a:endParaRPr lang="en-US" dirty="0">
              <a:solidFill>
                <a:prstClr val="black">
                  <a:tint val="65000"/>
                </a:prstClr>
              </a:solidFill>
            </a:endParaRPr>
          </a:p>
        </p:txBody>
      </p:sp>
      <p:sp>
        <p:nvSpPr>
          <p:cNvPr id="6" name="Slide Number Placeholder 5"/>
          <p:cNvSpPr>
            <a:spLocks noGrp="1"/>
          </p:cNvSpPr>
          <p:nvPr>
            <p:ph type="sldNum" sz="quarter" idx="15"/>
          </p:nvPr>
        </p:nvSpPr>
        <p:spPr/>
        <p:txBody>
          <a:bodyPr/>
          <a:lstStyle/>
          <a:p>
            <a:fld id="{256D3EEF-DE4E-429D-8EC4-DDC531AFF587}" type="slidenum">
              <a:rPr lang="en-US" smtClean="0">
                <a:solidFill>
                  <a:prstClr val="black"/>
                </a:solidFill>
              </a:rPr>
              <a:pPr/>
              <a:t>49</a:t>
            </a:fld>
            <a:endParaRPr lang="en-US">
              <a:solidFill>
                <a:prstClr val="black"/>
              </a:solidFill>
            </a:endParaRPr>
          </a:p>
        </p:txBody>
      </p:sp>
      <p:sp>
        <p:nvSpPr>
          <p:cNvPr id="7" name="TextBox 6"/>
          <p:cNvSpPr txBox="1"/>
          <p:nvPr/>
        </p:nvSpPr>
        <p:spPr>
          <a:xfrm>
            <a:off x="152400" y="1371600"/>
            <a:ext cx="8229599" cy="2308324"/>
          </a:xfrm>
          <a:prstGeom prst="rect">
            <a:avLst/>
          </a:prstGeom>
          <a:noFill/>
        </p:spPr>
        <p:txBody>
          <a:bodyPr wrap="square" rtlCol="0">
            <a:spAutoFit/>
          </a:bodyPr>
          <a:lstStyle/>
          <a:p>
            <a:r>
              <a:rPr lang="en-US" sz="3600" dirty="0" smtClean="0">
                <a:solidFill>
                  <a:prstClr val="black"/>
                </a:solidFill>
              </a:rPr>
              <a:t>If you would like to receive continuing education credit for this activity, please visit:</a:t>
            </a:r>
          </a:p>
          <a:p>
            <a:r>
              <a:rPr lang="en-US" sz="3600" dirty="0" smtClean="0">
                <a:solidFill>
                  <a:prstClr val="black"/>
                </a:solidFill>
                <a:hlinkClick r:id="rId2"/>
              </a:rPr>
              <a:t>http://222.pesgce.com/RyanWhite 2012</a:t>
            </a:r>
            <a:endParaRPr lang="en-US" sz="3600" dirty="0">
              <a:solidFill>
                <a:prstClr val="black"/>
              </a:solidFill>
            </a:endParaRPr>
          </a:p>
        </p:txBody>
      </p:sp>
      <p:sp>
        <p:nvSpPr>
          <p:cNvPr id="8" name="TextBox 7"/>
          <p:cNvSpPr txBox="1"/>
          <p:nvPr/>
        </p:nvSpPr>
        <p:spPr>
          <a:xfrm>
            <a:off x="228601" y="5181600"/>
            <a:ext cx="3886200" cy="1200329"/>
          </a:xfrm>
          <a:prstGeom prst="rect">
            <a:avLst/>
          </a:prstGeom>
          <a:noFill/>
        </p:spPr>
        <p:txBody>
          <a:bodyPr wrap="square" rtlCol="0">
            <a:spAutoFit/>
          </a:bodyPr>
          <a:lstStyle/>
          <a:p>
            <a:r>
              <a:rPr lang="en-US" dirty="0" smtClean="0"/>
              <a:t>ALICIA DOWNES</a:t>
            </a:r>
          </a:p>
          <a:p>
            <a:r>
              <a:rPr lang="en-US" dirty="0" smtClean="0"/>
              <a:t>KANSAS CITY FREE HEALTH CLINIC</a:t>
            </a:r>
          </a:p>
          <a:p>
            <a:r>
              <a:rPr lang="en-US" dirty="0" smtClean="0">
                <a:hlinkClick r:id="rId3"/>
              </a:rPr>
              <a:t>aliciad@kcfree.org</a:t>
            </a:r>
            <a:endParaRPr lang="en-US" dirty="0" smtClean="0"/>
          </a:p>
          <a:p>
            <a:r>
              <a:rPr lang="en-US" dirty="0" smtClean="0"/>
              <a:t>816-777-2746</a:t>
            </a:r>
            <a:endParaRPr lang="en-US" dirty="0"/>
          </a:p>
        </p:txBody>
      </p:sp>
    </p:spTree>
    <p:extLst>
      <p:ext uri="{BB962C8B-B14F-4D97-AF65-F5344CB8AC3E}">
        <p14:creationId xmlns:p14="http://schemas.microsoft.com/office/powerpoint/2010/main" val="821731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History of the Kansas City Free Health Clinic</a:t>
            </a:r>
            <a:endParaRPr lang="en-US" dirty="0"/>
          </a:p>
        </p:txBody>
      </p:sp>
      <p:sp>
        <p:nvSpPr>
          <p:cNvPr id="4" name="Content Placeholder 3"/>
          <p:cNvSpPr>
            <a:spLocks noGrp="1"/>
          </p:cNvSpPr>
          <p:nvPr>
            <p:ph sz="quarter" idx="15"/>
          </p:nvPr>
        </p:nvSpPr>
        <p:spPr/>
        <p:txBody>
          <a:bodyPr/>
          <a:lstStyle/>
          <a:p>
            <a:pPr>
              <a:lnSpc>
                <a:spcPct val="90000"/>
              </a:lnSpc>
              <a:defRPr/>
            </a:pPr>
            <a:r>
              <a:rPr lang="en-US" dirty="0">
                <a:effectLst>
                  <a:outerShdw blurRad="38100" dist="38100" dir="2700000" algn="tl">
                    <a:srgbClr val="C0C0C0"/>
                  </a:outerShdw>
                </a:effectLst>
              </a:rPr>
              <a:t>1969 - </a:t>
            </a:r>
            <a:r>
              <a:rPr lang="en-US" dirty="0" err="1">
                <a:effectLst>
                  <a:outerShdw blurRad="38100" dist="38100" dir="2700000" algn="tl">
                    <a:srgbClr val="C0C0C0"/>
                  </a:outerShdw>
                </a:effectLst>
              </a:rPr>
              <a:t>Haight</a:t>
            </a:r>
            <a:r>
              <a:rPr lang="en-US" dirty="0">
                <a:effectLst>
                  <a:outerShdw blurRad="38100" dist="38100" dir="2700000" algn="tl">
                    <a:srgbClr val="C0C0C0"/>
                  </a:outerShdw>
                </a:effectLst>
              </a:rPr>
              <a:t> Ashbury Clinic founded   in San Francisco starting the Free Health Clinic Movement</a:t>
            </a:r>
          </a:p>
          <a:p>
            <a:pPr>
              <a:defRPr/>
            </a:pPr>
            <a:r>
              <a:rPr lang="en-US" dirty="0">
                <a:effectLst>
                  <a:outerShdw blurRad="38100" dist="38100" dir="2700000" algn="tl">
                    <a:srgbClr val="C0C0C0"/>
                  </a:outerShdw>
                </a:effectLst>
              </a:rPr>
              <a:t>1971 - </a:t>
            </a:r>
            <a:r>
              <a:rPr lang="en-US" b="1" dirty="0">
                <a:effectLst>
                  <a:outerShdw blurRad="38100" dist="38100" dir="2700000" algn="tl">
                    <a:srgbClr val="C0C0C0"/>
                  </a:outerShdw>
                </a:effectLst>
              </a:rPr>
              <a:t>Westport Free Health Clinic</a:t>
            </a:r>
            <a:r>
              <a:rPr lang="en-US" dirty="0">
                <a:effectLst>
                  <a:outerShdw blurRad="38100" dist="38100" dir="2700000" algn="tl">
                    <a:srgbClr val="C0C0C0"/>
                  </a:outerShdw>
                </a:effectLst>
              </a:rPr>
              <a:t> opens in the Alcazar </a:t>
            </a:r>
            <a:r>
              <a:rPr lang="en-US" dirty="0" smtClean="0">
                <a:effectLst>
                  <a:outerShdw blurRad="38100" dist="38100" dir="2700000" algn="tl">
                    <a:srgbClr val="C0C0C0"/>
                  </a:outerShdw>
                </a:effectLst>
              </a:rPr>
              <a:t>Hotel</a:t>
            </a: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1973 – The city of Kansas City donates a house at 40</a:t>
            </a:r>
            <a:r>
              <a:rPr lang="en-US" baseline="30000" dirty="0" smtClean="0">
                <a:effectLst>
                  <a:outerShdw blurRad="38100" dist="38100" dir="2700000" algn="tl">
                    <a:srgbClr val="C0C0C0"/>
                  </a:outerShdw>
                </a:effectLst>
              </a:rPr>
              <a:t>th</a:t>
            </a:r>
            <a:r>
              <a:rPr lang="en-US" dirty="0" smtClean="0">
                <a:effectLst>
                  <a:outerShdw blurRad="38100" dist="38100" dir="2700000" algn="tl">
                    <a:srgbClr val="C0C0C0"/>
                  </a:outerShdw>
                </a:effectLst>
              </a:rPr>
              <a:t> &amp; Baltimore – known by many for years as “The Old Stone House”</a:t>
            </a:r>
          </a:p>
          <a:p>
            <a:endParaRPr lang="en-US" dirty="0">
              <a:effectLst>
                <a:outerShdw blurRad="38100" dist="38100" dir="2700000" algn="tl">
                  <a:srgbClr val="C0C0C0"/>
                </a:outerShdw>
              </a:effectLst>
            </a:endParaRPr>
          </a:p>
          <a:p>
            <a:endParaRPr lang="en-US" dirty="0" smtClean="0">
              <a:effectLst>
                <a:outerShdw blurRad="38100" dist="38100" dir="2700000" algn="tl">
                  <a:srgbClr val="C0C0C0"/>
                </a:outerShdw>
              </a:effectLst>
            </a:endParaRPr>
          </a:p>
          <a:p>
            <a:endParaRPr lang="en-US" dirty="0">
              <a:effectLst>
                <a:outerShdw blurRad="38100" dist="38100" dir="2700000" algn="tl">
                  <a:srgbClr val="C0C0C0"/>
                </a:outerShdw>
              </a:effectLst>
            </a:endParaRPr>
          </a:p>
          <a:p>
            <a:endParaRPr lang="en-US" dirty="0" smtClean="0">
              <a:effectLst>
                <a:outerShdw blurRad="38100" dist="38100" dir="2700000" algn="tl">
                  <a:srgbClr val="C0C0C0"/>
                </a:outerShdw>
              </a:effectLst>
            </a:endParaRPr>
          </a:p>
          <a:p>
            <a:endParaRPr lang="en-US" dirty="0">
              <a:effectLst>
                <a:outerShdw blurRad="38100" dist="38100" dir="2700000" algn="tl">
                  <a:srgbClr val="C0C0C0"/>
                </a:outerShdw>
              </a:effectLst>
            </a:endParaRPr>
          </a:p>
          <a:p>
            <a:endParaRPr lang="en-US" dirty="0" smtClean="0">
              <a:effectLst>
                <a:outerShdw blurRad="38100" dist="38100" dir="2700000" algn="tl">
                  <a:srgbClr val="C0C0C0"/>
                </a:outerShdw>
              </a:effectLst>
            </a:endParaRPr>
          </a:p>
          <a:p>
            <a:endParaRPr lang="en-US" dirty="0">
              <a:effectLst>
                <a:outerShdw blurRad="38100" dist="38100" dir="2700000" algn="tl">
                  <a:srgbClr val="C0C0C0"/>
                </a:outerShdw>
              </a:effectLst>
            </a:endParaRPr>
          </a:p>
          <a:p>
            <a:endParaRPr lang="en-US" dirty="0" smtClean="0">
              <a:effectLst>
                <a:outerShdw blurRad="38100" dist="38100" dir="2700000" algn="tl">
                  <a:srgbClr val="C0C0C0"/>
                </a:outerShdw>
              </a:effectLst>
            </a:endParaRPr>
          </a:p>
          <a:p>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1986 – “The Old Stone House” is condemned and the clinic moves to the east side and changes name to The Kansas City Free Health Clinic </a:t>
            </a:r>
          </a:p>
          <a:p>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			</a:t>
            </a:r>
            <a:endParaRPr lang="en-US" dirty="0">
              <a:effectLst>
                <a:outerShdw blurRad="38100" dist="38100" dir="2700000" algn="tl">
                  <a:srgbClr val="C0C0C0"/>
                </a:outerShdw>
              </a:effectLst>
            </a:endParaRPr>
          </a:p>
          <a:p>
            <a:r>
              <a:rPr lang="en-US" dirty="0" smtClean="0"/>
              <a:t>			1986 – When </a:t>
            </a:r>
            <a:r>
              <a:rPr lang="en-US" dirty="0"/>
              <a:t>HIV testing became available, the Clinic was contracted by the State of </a:t>
            </a:r>
            <a:r>
              <a:rPr lang="en-US" dirty="0" smtClean="0"/>
              <a:t>			Missouri </a:t>
            </a:r>
            <a:r>
              <a:rPr lang="en-US" dirty="0"/>
              <a:t>as the only </a:t>
            </a:r>
            <a:r>
              <a:rPr lang="en-US" b="1" dirty="0"/>
              <a:t>anonymous HIV counseling and testing</a:t>
            </a:r>
            <a:r>
              <a:rPr lang="en-US" dirty="0"/>
              <a:t> site in Western Missouri.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9618" y="914400"/>
            <a:ext cx="3438525" cy="154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43399" y="2667000"/>
            <a:ext cx="1941513" cy="128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19400"/>
            <a:ext cx="236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800600"/>
            <a:ext cx="2372879" cy="172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6"/>
          </p:nvPr>
        </p:nvSpPr>
        <p:spPr/>
        <p:txBody>
          <a:bodyPr/>
          <a:lstStyle/>
          <a:p>
            <a:fld id="{20A156DC-6303-425E-9C88-E6917C64AABE}" type="datetime1">
              <a:rPr lang="en-US" smtClean="0">
                <a:solidFill>
                  <a:prstClr val="black">
                    <a:tint val="65000"/>
                  </a:prstClr>
                </a:solidFill>
              </a:rPr>
              <a:pPr/>
              <a:t>12/2/2012</a:t>
            </a:fld>
            <a:endParaRPr lang="en-US" dirty="0">
              <a:solidFill>
                <a:prstClr val="black">
                  <a:tint val="65000"/>
                </a:prstClr>
              </a:solidFill>
            </a:endParaRPr>
          </a:p>
        </p:txBody>
      </p:sp>
      <p:sp>
        <p:nvSpPr>
          <p:cNvPr id="6" name="Slide Number Placeholder 5"/>
          <p:cNvSpPr>
            <a:spLocks noGrp="1"/>
          </p:cNvSpPr>
          <p:nvPr>
            <p:ph type="sldNum" sz="quarter" idx="17"/>
          </p:nvPr>
        </p:nvSpPr>
        <p:spPr/>
        <p:txBody>
          <a:bodyPr/>
          <a:lstStyle/>
          <a:p>
            <a:fld id="{256D3EEF-DE4E-429D-8EC4-DDC531AFF58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303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History of the Kansas City Free Health Clinic</a:t>
            </a:r>
            <a:endParaRPr lang="en-US" dirty="0"/>
          </a:p>
        </p:txBody>
      </p:sp>
      <p:sp>
        <p:nvSpPr>
          <p:cNvPr id="4" name="Content Placeholder 3"/>
          <p:cNvSpPr>
            <a:spLocks noGrp="1"/>
          </p:cNvSpPr>
          <p:nvPr>
            <p:ph sz="quarter" idx="15"/>
          </p:nvPr>
        </p:nvSpPr>
        <p:spPr/>
        <p:txBody>
          <a:bodyPr/>
          <a:lstStyle/>
          <a:p>
            <a:pPr>
              <a:lnSpc>
                <a:spcPct val="90000"/>
              </a:lnSpc>
              <a:defRPr/>
            </a:pPr>
            <a:r>
              <a:rPr lang="en-US" dirty="0" smtClean="0">
                <a:effectLst>
                  <a:outerShdw blurRad="38100" dist="38100" dir="2700000" algn="tl">
                    <a:srgbClr val="C0C0C0"/>
                  </a:outerShdw>
                </a:effectLst>
              </a:rPr>
              <a:t>1993 – The Clinic expands to space at 39</a:t>
            </a:r>
            <a:r>
              <a:rPr lang="en-US" baseline="30000" dirty="0" smtClean="0">
                <a:effectLst>
                  <a:outerShdw blurRad="38100" dist="38100" dir="2700000" algn="tl">
                    <a:srgbClr val="C0C0C0"/>
                  </a:outerShdw>
                </a:effectLst>
              </a:rPr>
              <a:t>th</a:t>
            </a:r>
            <a:r>
              <a:rPr lang="en-US" dirty="0" smtClean="0">
                <a:effectLst>
                  <a:outerShdw blurRad="38100" dist="38100" dir="2700000" algn="tl">
                    <a:srgbClr val="C0C0C0"/>
                  </a:outerShdw>
                </a:effectLst>
              </a:rPr>
              <a:t> and Main with 8 staff</a:t>
            </a:r>
          </a:p>
          <a:p>
            <a:pPr>
              <a:lnSpc>
                <a:spcPct val="90000"/>
              </a:lnSpc>
              <a:defRPr/>
            </a:pPr>
            <a:r>
              <a:rPr lang="en-US" dirty="0" smtClean="0">
                <a:effectLst>
                  <a:outerShdw blurRad="38100" dist="38100" dir="2700000" algn="tl">
                    <a:srgbClr val="C0C0C0"/>
                  </a:outerShdw>
                </a:effectLst>
              </a:rPr>
              <a:t>1993 – </a:t>
            </a:r>
            <a:r>
              <a:rPr lang="en-US" b="1" dirty="0" smtClean="0">
                <a:effectLst>
                  <a:outerShdw blurRad="38100" dist="38100" dir="2700000" algn="tl">
                    <a:srgbClr val="C0C0C0"/>
                  </a:outerShdw>
                </a:effectLst>
              </a:rPr>
              <a:t>Ryan White Title III – </a:t>
            </a:r>
            <a:r>
              <a:rPr lang="en-US" dirty="0" smtClean="0">
                <a:effectLst>
                  <a:outerShdw blurRad="38100" dist="38100" dir="2700000" algn="tl">
                    <a:srgbClr val="C0C0C0"/>
                  </a:outerShdw>
                </a:effectLst>
              </a:rPr>
              <a:t>first federal funding</a:t>
            </a: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r>
              <a:rPr lang="en-US" dirty="0" smtClean="0">
                <a:effectLst>
                  <a:outerShdw blurRad="38100" dist="38100" dir="2700000" algn="tl">
                    <a:srgbClr val="C0C0C0"/>
                  </a:outerShdw>
                </a:effectLst>
              </a:rPr>
              <a:t>1997 -  The Clinic has </a:t>
            </a:r>
            <a:r>
              <a:rPr lang="en-US" dirty="0" smtClean="0"/>
              <a:t>459 volunteers and an annual  budget is </a:t>
            </a:r>
            <a:r>
              <a:rPr lang="en-US" dirty="0"/>
              <a:t>$2.5 million </a:t>
            </a:r>
          </a:p>
          <a:p>
            <a:pPr>
              <a:defRPr/>
            </a:pPr>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1998 – The clinic grows to 21 employees and expands to two floors</a:t>
            </a:r>
          </a:p>
          <a:p>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2001 - $2.5m capital campaign moves to our facility at 3515 Broadway</a:t>
            </a:r>
            <a:endParaRPr lang="en-US" dirty="0">
              <a:effectLst>
                <a:outerShdw blurRad="38100" dist="38100" dir="2700000" algn="tl">
                  <a:srgbClr val="C0C0C0"/>
                </a:outerShdw>
              </a:effectLst>
            </a:endParaRPr>
          </a:p>
          <a:p>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2005 – Building note is retired</a:t>
            </a:r>
          </a:p>
          <a:p>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2008 – The clinic staff exceeds 100, with over 1000 volunteers</a:t>
            </a:r>
          </a:p>
          <a:p>
            <a:endParaRPr lang="en-US" dirty="0">
              <a:effectLst>
                <a:outerShdw blurRad="38100" dist="38100" dir="2700000" algn="tl">
                  <a:srgbClr val="C0C0C0"/>
                </a:outerShdw>
              </a:effectLst>
            </a:endParaRPr>
          </a:p>
          <a:p>
            <a:r>
              <a:rPr lang="en-US" dirty="0" smtClean="0">
                <a:effectLst>
                  <a:outerShdw blurRad="38100" dist="38100" dir="2700000" algn="tl">
                    <a:srgbClr val="C0C0C0"/>
                  </a:outerShdw>
                </a:effectLst>
              </a:rPr>
              <a:t>2011 – Dental Clinic at Eastside at 24</a:t>
            </a:r>
            <a:r>
              <a:rPr lang="en-US" baseline="30000" dirty="0" smtClean="0">
                <a:effectLst>
                  <a:outerShdw blurRad="38100" dist="38100" dir="2700000" algn="tl">
                    <a:srgbClr val="C0C0C0"/>
                  </a:outerShdw>
                </a:effectLst>
              </a:rPr>
              <a:t>th</a:t>
            </a:r>
            <a:r>
              <a:rPr lang="en-US" dirty="0" smtClean="0">
                <a:effectLst>
                  <a:outerShdw blurRad="38100" dist="38100" dir="2700000" algn="tl">
                    <a:srgbClr val="C0C0C0"/>
                  </a:outerShdw>
                </a:effectLst>
              </a:rPr>
              <a:t> and Denver is moved to 6400 Prospect – where we are able to expand our offer to include general medicine and behavioral health services </a:t>
            </a:r>
            <a:endParaRPr lang="en-US" dirty="0">
              <a:effectLst>
                <a:outerShdw blurRad="38100" dist="38100" dir="2700000" algn="tl">
                  <a:srgbClr val="C0C0C0"/>
                </a:outerShdw>
              </a:effectLst>
            </a:endParaRP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838200"/>
            <a:ext cx="4356100" cy="180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971800" y="5068455"/>
            <a:ext cx="2028952" cy="1521714"/>
          </a:xfrm>
          <a:prstGeom prst="rect">
            <a:avLst/>
          </a:prstGeom>
        </p:spPr>
      </p:pic>
      <p:pic>
        <p:nvPicPr>
          <p:cNvPr id="8" name="Picture 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000751" y="2514600"/>
            <a:ext cx="3286125" cy="2182804"/>
          </a:xfrm>
          <a:prstGeom prst="rect">
            <a:avLst/>
          </a:prstGeom>
        </p:spPr>
      </p:pic>
      <p:sp>
        <p:nvSpPr>
          <p:cNvPr id="5" name="Date Placeholder 4"/>
          <p:cNvSpPr>
            <a:spLocks noGrp="1"/>
          </p:cNvSpPr>
          <p:nvPr>
            <p:ph type="dt" sz="half" idx="16"/>
          </p:nvPr>
        </p:nvSpPr>
        <p:spPr/>
        <p:txBody>
          <a:bodyPr/>
          <a:lstStyle/>
          <a:p>
            <a:fld id="{60E11F21-17D5-4B2A-81E9-1499DCDEDA10}" type="datetime1">
              <a:rPr lang="en-US" smtClean="0">
                <a:solidFill>
                  <a:prstClr val="black">
                    <a:tint val="65000"/>
                  </a:prstClr>
                </a:solidFill>
              </a:rPr>
              <a:pPr/>
              <a:t>12/2/2012</a:t>
            </a:fld>
            <a:endParaRPr lang="en-US" dirty="0">
              <a:solidFill>
                <a:prstClr val="black">
                  <a:tint val="65000"/>
                </a:prstClr>
              </a:solidFill>
            </a:endParaRPr>
          </a:p>
        </p:txBody>
      </p:sp>
      <p:sp>
        <p:nvSpPr>
          <p:cNvPr id="6" name="Slide Number Placeholder 5"/>
          <p:cNvSpPr>
            <a:spLocks noGrp="1"/>
          </p:cNvSpPr>
          <p:nvPr>
            <p:ph type="sldNum" sz="quarter" idx="17"/>
          </p:nvPr>
        </p:nvSpPr>
        <p:spPr/>
        <p:txBody>
          <a:bodyPr/>
          <a:lstStyle/>
          <a:p>
            <a:fld id="{256D3EEF-DE4E-429D-8EC4-DDC531AFF58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761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3965448" cy="457200"/>
          </a:xfrm>
        </p:spPr>
        <p:txBody>
          <a:bodyPr>
            <a:normAutofit fontScale="85000" lnSpcReduction="20000"/>
          </a:bodyPr>
          <a:lstStyle/>
          <a:p>
            <a:pPr marL="0" indent="0">
              <a:buNone/>
            </a:pPr>
            <a:r>
              <a:rPr lang="en-US" dirty="0" smtClean="0"/>
              <a:t>Current Fast Facts</a:t>
            </a:r>
            <a:endParaRPr lang="en-US" dirty="0"/>
          </a:p>
        </p:txBody>
      </p:sp>
      <p:sp>
        <p:nvSpPr>
          <p:cNvPr id="8" name="Content Placeholder 7"/>
          <p:cNvSpPr>
            <a:spLocks noGrp="1"/>
          </p:cNvSpPr>
          <p:nvPr>
            <p:ph sz="quarter" idx="15"/>
          </p:nvPr>
        </p:nvSpPr>
        <p:spPr>
          <a:xfrm>
            <a:off x="304800" y="914400"/>
            <a:ext cx="3962400" cy="5638800"/>
          </a:xfrm>
        </p:spPr>
        <p:txBody>
          <a:bodyPr>
            <a:normAutofit fontScale="32500" lnSpcReduction="20000"/>
          </a:bodyPr>
          <a:lstStyle/>
          <a:p>
            <a:r>
              <a:rPr lang="en-US" b="1" u="sng" dirty="0"/>
              <a:t>FACTS</a:t>
            </a:r>
            <a:r>
              <a:rPr lang="en-US" dirty="0"/>
              <a:t>:</a:t>
            </a:r>
            <a:br>
              <a:rPr lang="en-US" dirty="0"/>
            </a:br>
            <a:r>
              <a:rPr lang="en-US" dirty="0"/>
              <a:t/>
            </a:r>
            <a:br>
              <a:rPr lang="en-US" dirty="0"/>
            </a:br>
            <a:r>
              <a:rPr lang="en-US" b="1" dirty="0"/>
              <a:t>Staff: </a:t>
            </a:r>
            <a:r>
              <a:rPr lang="en-US" dirty="0"/>
              <a:t>100+ full &amp; part time </a:t>
            </a:r>
            <a:br>
              <a:rPr lang="en-US" dirty="0"/>
            </a:br>
            <a:endParaRPr lang="en-US" dirty="0"/>
          </a:p>
          <a:p>
            <a:r>
              <a:rPr lang="en-US" b="1" dirty="0"/>
              <a:t>Clinical programs: </a:t>
            </a:r>
            <a:br>
              <a:rPr lang="en-US" b="1" dirty="0"/>
            </a:br>
            <a:r>
              <a:rPr lang="en-US" dirty="0"/>
              <a:t>6,045 patients received </a:t>
            </a:r>
            <a:br>
              <a:rPr lang="en-US" dirty="0"/>
            </a:br>
            <a:r>
              <a:rPr lang="en-US" dirty="0"/>
              <a:t>primary care, mental and/or dental services </a:t>
            </a:r>
            <a:br>
              <a:rPr lang="en-US" dirty="0"/>
            </a:br>
            <a:endParaRPr lang="en-US" dirty="0"/>
          </a:p>
          <a:p>
            <a:r>
              <a:rPr lang="en-US" b="1" dirty="0"/>
              <a:t>Prevention intervention and outreach:</a:t>
            </a:r>
            <a:r>
              <a:rPr lang="en-US" dirty="0"/>
              <a:t> </a:t>
            </a:r>
            <a:br>
              <a:rPr lang="en-US" dirty="0"/>
            </a:br>
            <a:r>
              <a:rPr lang="en-US" dirty="0"/>
              <a:t>2,000+ youth and adults </a:t>
            </a:r>
            <a:br>
              <a:rPr lang="en-US" dirty="0"/>
            </a:br>
            <a:endParaRPr lang="en-US" dirty="0"/>
          </a:p>
          <a:p>
            <a:r>
              <a:rPr lang="en-US" b="1" dirty="0"/>
              <a:t>Case management and peer treatment support: </a:t>
            </a:r>
            <a:r>
              <a:rPr lang="en-US" dirty="0"/>
              <a:t>30,887 client visits per year</a:t>
            </a:r>
            <a:br>
              <a:rPr lang="en-US" dirty="0"/>
            </a:br>
            <a:endParaRPr lang="en-US" dirty="0"/>
          </a:p>
          <a:p>
            <a:r>
              <a:rPr lang="en-US" b="1" dirty="0"/>
              <a:t>Annual appointments: </a:t>
            </a:r>
            <a:r>
              <a:rPr lang="en-US" dirty="0"/>
              <a:t>41,197, average of</a:t>
            </a:r>
            <a:r>
              <a:rPr lang="en-US" b="1" dirty="0"/>
              <a:t> </a:t>
            </a:r>
            <a:br>
              <a:rPr lang="en-US" b="1" dirty="0"/>
            </a:br>
            <a:r>
              <a:rPr lang="en-US" dirty="0"/>
              <a:t>792</a:t>
            </a:r>
            <a:r>
              <a:rPr lang="en-US" b="1" dirty="0"/>
              <a:t> </a:t>
            </a:r>
            <a:r>
              <a:rPr lang="en-US" dirty="0"/>
              <a:t>weekly, 151 daily </a:t>
            </a:r>
            <a:br>
              <a:rPr lang="en-US" dirty="0"/>
            </a:br>
            <a:endParaRPr lang="en-US" dirty="0"/>
          </a:p>
          <a:p>
            <a:r>
              <a:rPr lang="en-US" b="1" dirty="0"/>
              <a:t>Volunteers: </a:t>
            </a:r>
            <a:br>
              <a:rPr lang="en-US" b="1" dirty="0"/>
            </a:br>
            <a:r>
              <a:rPr lang="en-US" dirty="0"/>
              <a:t>1,286 volunteers donated </a:t>
            </a:r>
            <a:br>
              <a:rPr lang="en-US" dirty="0"/>
            </a:br>
            <a:r>
              <a:rPr lang="en-US" dirty="0"/>
              <a:t>services  valued at more than $1.25M</a:t>
            </a:r>
            <a:br>
              <a:rPr lang="en-US" dirty="0"/>
            </a:br>
            <a:endParaRPr lang="en-US" dirty="0"/>
          </a:p>
          <a:p>
            <a:r>
              <a:rPr lang="en-US" b="1" dirty="0"/>
              <a:t>Volunteer hours:</a:t>
            </a:r>
            <a:r>
              <a:rPr lang="en-US" dirty="0"/>
              <a:t> </a:t>
            </a:r>
            <a:br>
              <a:rPr lang="en-US" dirty="0"/>
            </a:br>
            <a:r>
              <a:rPr lang="en-US" dirty="0"/>
              <a:t>41,492, equivalent to 20 full-time staff</a:t>
            </a:r>
            <a:br>
              <a:rPr lang="en-US" dirty="0"/>
            </a:br>
            <a:endParaRPr lang="en-US" dirty="0"/>
          </a:p>
          <a:p>
            <a:r>
              <a:rPr lang="en-US" b="1" dirty="0"/>
              <a:t>Student training: </a:t>
            </a:r>
            <a:br>
              <a:rPr lang="en-US" b="1" dirty="0"/>
            </a:br>
            <a:r>
              <a:rPr lang="en-US" dirty="0"/>
              <a:t>504 students gained 24,689 hours of practical experience</a:t>
            </a:r>
            <a:br>
              <a:rPr lang="en-US" dirty="0"/>
            </a:br>
            <a:endParaRPr lang="en-US" dirty="0"/>
          </a:p>
          <a:p>
            <a:r>
              <a:rPr lang="en-US" b="1" dirty="0"/>
              <a:t>HIV tests: </a:t>
            </a:r>
            <a:br>
              <a:rPr lang="en-US" b="1" dirty="0"/>
            </a:br>
            <a:r>
              <a:rPr lang="en-US" dirty="0"/>
              <a:t>3,620 through counseling and testing, medical and dental programs</a:t>
            </a:r>
            <a:br>
              <a:rPr lang="en-US" dirty="0"/>
            </a:br>
            <a:endParaRPr lang="en-US" dirty="0"/>
          </a:p>
          <a:p>
            <a:r>
              <a:rPr lang="en-US" b="1" dirty="0"/>
              <a:t>Prescriptions Provided: </a:t>
            </a:r>
            <a:r>
              <a:rPr lang="en-US" dirty="0"/>
              <a:t>26,237</a:t>
            </a:r>
          </a:p>
          <a:p>
            <a:pPr marL="0" indent="0">
              <a:buNone/>
            </a:pPr>
            <a:r>
              <a:rPr lang="en-US" dirty="0"/>
              <a:t> </a:t>
            </a:r>
          </a:p>
          <a:p>
            <a:endParaRPr lang="en-US" dirty="0"/>
          </a:p>
        </p:txBody>
      </p:sp>
      <p:sp>
        <p:nvSpPr>
          <p:cNvPr id="5" name="Text Placeholder 4"/>
          <p:cNvSpPr>
            <a:spLocks noGrp="1"/>
          </p:cNvSpPr>
          <p:nvPr>
            <p:ph type="body" sz="quarter" idx="16"/>
          </p:nvPr>
        </p:nvSpPr>
        <p:spPr>
          <a:xfrm>
            <a:off x="4416552" y="152400"/>
            <a:ext cx="3965448" cy="457200"/>
          </a:xfrm>
        </p:spPr>
        <p:txBody>
          <a:bodyPr>
            <a:normAutofit fontScale="85000" lnSpcReduction="20000"/>
          </a:bodyPr>
          <a:lstStyle/>
          <a:p>
            <a:pPr marL="0" indent="0">
              <a:buNone/>
            </a:pPr>
            <a:r>
              <a:rPr lang="en-US" dirty="0" smtClean="0"/>
              <a:t>Current Services</a:t>
            </a:r>
            <a:endParaRPr lang="en-US" dirty="0"/>
          </a:p>
        </p:txBody>
      </p:sp>
      <p:sp>
        <p:nvSpPr>
          <p:cNvPr id="6" name="Content Placeholder 5"/>
          <p:cNvSpPr>
            <a:spLocks noGrp="1"/>
          </p:cNvSpPr>
          <p:nvPr>
            <p:ph sz="quarter" idx="17"/>
          </p:nvPr>
        </p:nvSpPr>
        <p:spPr>
          <a:xfrm>
            <a:off x="4419600" y="990600"/>
            <a:ext cx="3962400" cy="5638800"/>
          </a:xfrm>
        </p:spPr>
        <p:txBody>
          <a:bodyPr>
            <a:normAutofit fontScale="25000" lnSpcReduction="20000"/>
          </a:bodyPr>
          <a:lstStyle/>
          <a:p>
            <a:r>
              <a:rPr lang="en-US" b="1" u="sng" dirty="0"/>
              <a:t>General Medicine</a:t>
            </a:r>
            <a:endParaRPr lang="en-US" dirty="0"/>
          </a:p>
          <a:p>
            <a:r>
              <a:rPr lang="en-US" dirty="0"/>
              <a:t>Acute and Chronic Care</a:t>
            </a:r>
          </a:p>
          <a:p>
            <a:r>
              <a:rPr lang="en-US" dirty="0"/>
              <a:t>Physicals	</a:t>
            </a:r>
          </a:p>
          <a:p>
            <a:r>
              <a:rPr lang="en-US" dirty="0"/>
              <a:t>Health Screenings and STD testing</a:t>
            </a:r>
          </a:p>
          <a:p>
            <a:r>
              <a:rPr lang="en-US" dirty="0"/>
              <a:t>Specialty Services, including:</a:t>
            </a:r>
          </a:p>
          <a:p>
            <a:r>
              <a:rPr lang="en-US" dirty="0"/>
              <a:t>Well Women Care</a:t>
            </a:r>
          </a:p>
          <a:p>
            <a:r>
              <a:rPr lang="en-US" dirty="0"/>
              <a:t>Medication Adherence</a:t>
            </a:r>
          </a:p>
          <a:p>
            <a:r>
              <a:rPr lang="en-US" dirty="0"/>
              <a:t>Cardiology</a:t>
            </a:r>
          </a:p>
          <a:p>
            <a:r>
              <a:rPr lang="en-US" dirty="0"/>
              <a:t>Optometry</a:t>
            </a:r>
          </a:p>
          <a:p>
            <a:r>
              <a:rPr lang="en-US" dirty="0"/>
              <a:t>Hypertension</a:t>
            </a:r>
          </a:p>
          <a:p>
            <a:r>
              <a:rPr lang="en-US" dirty="0"/>
              <a:t>Dermatology</a:t>
            </a:r>
          </a:p>
          <a:p>
            <a:r>
              <a:rPr lang="en-US" dirty="0"/>
              <a:t>Pulmonary Care</a:t>
            </a:r>
          </a:p>
          <a:p>
            <a:r>
              <a:rPr lang="en-US" dirty="0"/>
              <a:t>Nutrition Counseling</a:t>
            </a:r>
          </a:p>
          <a:p>
            <a:r>
              <a:rPr lang="en-US" dirty="0"/>
              <a:t>Diabetes Care</a:t>
            </a:r>
          </a:p>
          <a:p>
            <a:r>
              <a:rPr lang="en-US" dirty="0"/>
              <a:t>Complementary Therapies</a:t>
            </a:r>
          </a:p>
          <a:p>
            <a:r>
              <a:rPr lang="en-US" dirty="0"/>
              <a:t>Acupuncture</a:t>
            </a:r>
          </a:p>
          <a:p>
            <a:r>
              <a:rPr lang="en-US" dirty="0"/>
              <a:t>Chiropractic Care</a:t>
            </a:r>
          </a:p>
          <a:p>
            <a:r>
              <a:rPr lang="en-US" dirty="0"/>
              <a:t>Occupational/Physical Therapy</a:t>
            </a:r>
          </a:p>
          <a:p>
            <a:r>
              <a:rPr lang="en-US" dirty="0"/>
              <a:t>Laboratory Services</a:t>
            </a:r>
          </a:p>
          <a:p>
            <a:r>
              <a:rPr lang="en-US" dirty="0"/>
              <a:t>Dispensary</a:t>
            </a:r>
          </a:p>
          <a:p>
            <a:r>
              <a:rPr lang="en-US" b="1" u="sng" dirty="0"/>
              <a:t/>
            </a:r>
            <a:br>
              <a:rPr lang="en-US" b="1" u="sng" dirty="0"/>
            </a:br>
            <a:r>
              <a:rPr lang="en-US" b="1" u="sng" dirty="0"/>
              <a:t/>
            </a:r>
            <a:br>
              <a:rPr lang="en-US" b="1" u="sng" dirty="0"/>
            </a:br>
            <a:r>
              <a:rPr lang="en-US" b="1" u="sng" dirty="0"/>
              <a:t>HIV Care &amp; Support</a:t>
            </a:r>
            <a:endParaRPr lang="en-US" dirty="0"/>
          </a:p>
          <a:p>
            <a:r>
              <a:rPr lang="en-US" dirty="0"/>
              <a:t>Primary Care</a:t>
            </a:r>
          </a:p>
          <a:p>
            <a:r>
              <a:rPr lang="en-US" dirty="0"/>
              <a:t>Clinical Research</a:t>
            </a:r>
          </a:p>
          <a:p>
            <a:r>
              <a:rPr lang="en-US" dirty="0"/>
              <a:t>Peer Treatment Adherence</a:t>
            </a:r>
          </a:p>
          <a:p>
            <a:r>
              <a:rPr lang="en-US" dirty="0"/>
              <a:t>Individual Interventions</a:t>
            </a:r>
          </a:p>
          <a:p>
            <a:r>
              <a:rPr lang="en-US" dirty="0"/>
              <a:t>Education Groups</a:t>
            </a:r>
          </a:p>
          <a:p>
            <a:r>
              <a:rPr lang="en-US" dirty="0"/>
              <a:t>Support Groups</a:t>
            </a:r>
          </a:p>
          <a:p>
            <a:r>
              <a:rPr lang="en-US" dirty="0"/>
              <a:t> Health Care Professional training on prevention and treatment</a:t>
            </a:r>
          </a:p>
          <a:p>
            <a:r>
              <a:rPr lang="en-US" b="1" u="sng" dirty="0"/>
              <a:t> </a:t>
            </a:r>
            <a:endParaRPr lang="en-US" dirty="0"/>
          </a:p>
          <a:p>
            <a:r>
              <a:rPr lang="en-US" b="1" u="sng" dirty="0"/>
              <a:t>Dental</a:t>
            </a:r>
            <a:endParaRPr lang="en-US" dirty="0"/>
          </a:p>
          <a:p>
            <a:r>
              <a:rPr lang="en-US" dirty="0"/>
              <a:t>X-Rays</a:t>
            </a:r>
          </a:p>
          <a:p>
            <a:r>
              <a:rPr lang="en-US" dirty="0"/>
              <a:t>Routine Exams</a:t>
            </a:r>
          </a:p>
          <a:p>
            <a:r>
              <a:rPr lang="en-US" dirty="0"/>
              <a:t>Cleanings</a:t>
            </a:r>
          </a:p>
          <a:p>
            <a:r>
              <a:rPr lang="en-US" dirty="0"/>
              <a:t>Fillings, Extractions</a:t>
            </a:r>
          </a:p>
          <a:p>
            <a:r>
              <a:rPr lang="en-US" dirty="0"/>
              <a:t> </a:t>
            </a:r>
          </a:p>
          <a:p>
            <a:r>
              <a:rPr lang="en-US" b="1" u="sng" dirty="0"/>
              <a:t>Community Services</a:t>
            </a:r>
            <a:endParaRPr lang="en-US" dirty="0"/>
          </a:p>
          <a:p>
            <a:r>
              <a:rPr lang="en-US" dirty="0"/>
              <a:t>Behavioral Health Individual and Group Therapy</a:t>
            </a:r>
          </a:p>
          <a:p>
            <a:r>
              <a:rPr lang="en-US" dirty="0"/>
              <a:t>Substance Abuse Counseling</a:t>
            </a:r>
          </a:p>
          <a:p>
            <a:r>
              <a:rPr lang="en-US" dirty="0"/>
              <a:t>Case Management</a:t>
            </a:r>
          </a:p>
          <a:p>
            <a:r>
              <a:rPr lang="en-US" dirty="0"/>
              <a:t>HIV Linkage to Care</a:t>
            </a:r>
          </a:p>
          <a:p>
            <a:r>
              <a:rPr lang="en-US" dirty="0"/>
              <a:t>Wellness and HIV Prevention</a:t>
            </a:r>
          </a:p>
          <a:p>
            <a:r>
              <a:rPr lang="en-US" dirty="0"/>
              <a:t>HIV Counseling, Testing and Referral</a:t>
            </a:r>
          </a:p>
          <a:p>
            <a:endParaRPr lang="en-US" dirty="0"/>
          </a:p>
          <a:p>
            <a:r>
              <a:rPr lang="en-US" dirty="0"/>
              <a:t> </a:t>
            </a:r>
          </a:p>
          <a:p>
            <a:endParaRPr lang="en-US" dirty="0"/>
          </a:p>
        </p:txBody>
      </p:sp>
      <p:sp>
        <p:nvSpPr>
          <p:cNvPr id="4" name="Date Placeholder 3"/>
          <p:cNvSpPr>
            <a:spLocks noGrp="1"/>
          </p:cNvSpPr>
          <p:nvPr>
            <p:ph type="dt" sz="half" idx="18"/>
          </p:nvPr>
        </p:nvSpPr>
        <p:spPr/>
        <p:txBody>
          <a:bodyPr/>
          <a:lstStyle/>
          <a:p>
            <a:fld id="{7DEA81F4-9040-4E65-BC19-212745B11D21}" type="datetime1">
              <a:rPr lang="en-US" smtClean="0"/>
              <a:pPr/>
              <a:t>12/2/2012</a:t>
            </a:fld>
            <a:endParaRPr lang="en-US" dirty="0"/>
          </a:p>
        </p:txBody>
      </p:sp>
      <p:sp>
        <p:nvSpPr>
          <p:cNvPr id="7" name="Slide Number Placeholder 6"/>
          <p:cNvSpPr>
            <a:spLocks noGrp="1"/>
          </p:cNvSpPr>
          <p:nvPr>
            <p:ph type="sldNum" sz="quarter" idx="19"/>
          </p:nvPr>
        </p:nvSpPr>
        <p:spPr/>
        <p:txBody>
          <a:bodyPr/>
          <a:lstStyle/>
          <a:p>
            <a:pPr algn="r"/>
            <a:fld id="{256D3EEF-DE4E-429D-8EC4-DDC531AFF587}" type="slidenum">
              <a:rPr lang="en-US" sz="1000" smtClean="0"/>
              <a:pPr algn="r"/>
              <a:t>7</a:t>
            </a:fld>
            <a:endParaRPr lang="en-US"/>
          </a:p>
        </p:txBody>
      </p:sp>
      <p:pic>
        <p:nvPicPr>
          <p:cNvPr id="9" name="Picture 8"/>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6400799" y="2209923"/>
            <a:ext cx="2524125" cy="1676647"/>
          </a:xfrm>
          <a:prstGeom prst="rect">
            <a:avLst/>
          </a:prstGeom>
        </p:spPr>
      </p:pic>
    </p:spTree>
    <p:extLst>
      <p:ext uri="{BB962C8B-B14F-4D97-AF65-F5344CB8AC3E}">
        <p14:creationId xmlns:p14="http://schemas.microsoft.com/office/powerpoint/2010/main" val="70910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7620000" cy="533400"/>
          </a:xfrm>
        </p:spPr>
        <p:txBody>
          <a:bodyPr>
            <a:normAutofit/>
          </a:bodyPr>
          <a:lstStyle/>
          <a:p>
            <a:r>
              <a:rPr lang="en-US" dirty="0" smtClean="0"/>
              <a:t>HISTORY OF THE PEER PROGRAM AT KC FREE HEALTH CLINIC</a:t>
            </a:r>
            <a:endParaRPr lang="en-US" dirty="0"/>
          </a:p>
        </p:txBody>
      </p:sp>
    </p:spTree>
    <p:extLst>
      <p:ext uri="{BB962C8B-B14F-4D97-AF65-F5344CB8AC3E}">
        <p14:creationId xmlns:p14="http://schemas.microsoft.com/office/powerpoint/2010/main" val="82630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762000"/>
          </a:xfrm>
        </p:spPr>
        <p:txBody>
          <a:bodyPr>
            <a:normAutofit/>
          </a:bodyPr>
          <a:lstStyle/>
          <a:p>
            <a:pPr marL="0" indent="0">
              <a:buNone/>
            </a:pPr>
            <a:r>
              <a:rPr lang="en-US" sz="3200" dirty="0" smtClean="0"/>
              <a:t>HISTORY OF THE PEER PROGRAM</a:t>
            </a:r>
            <a:endParaRPr lang="en-US" sz="3200" dirty="0"/>
          </a:p>
        </p:txBody>
      </p:sp>
      <p:sp>
        <p:nvSpPr>
          <p:cNvPr id="4" name="Date Placeholder 3"/>
          <p:cNvSpPr>
            <a:spLocks noGrp="1"/>
          </p:cNvSpPr>
          <p:nvPr>
            <p:ph type="dt" sz="half" idx="14"/>
          </p:nvPr>
        </p:nvSpPr>
        <p:spPr/>
        <p:txBody>
          <a:bodyPr/>
          <a:lstStyle/>
          <a:p>
            <a:fld id="{EBC145CD-548F-429B-A1C8-680C12A50F0F}" type="datetime1">
              <a:rPr lang="en-US" smtClean="0"/>
              <a:pPr/>
              <a:t>12/2/2012</a:t>
            </a:fld>
            <a:endParaRPr lang="en-US"/>
          </a:p>
        </p:txBody>
      </p:sp>
      <p:sp>
        <p:nvSpPr>
          <p:cNvPr id="5" name="Slide Number Placeholder 4"/>
          <p:cNvSpPr>
            <a:spLocks noGrp="1"/>
          </p:cNvSpPr>
          <p:nvPr>
            <p:ph type="sldNum" sz="quarter" idx="15"/>
          </p:nvPr>
        </p:nvSpPr>
        <p:spPr/>
        <p:txBody>
          <a:bodyPr/>
          <a:lstStyle/>
          <a:p>
            <a:pPr algn="r"/>
            <a:fld id="{256D3EEF-DE4E-429D-8EC4-DDC531AFF587}" type="slidenum">
              <a:rPr lang="en-US" sz="1000" smtClean="0"/>
              <a:pPr algn="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208088"/>
            <a:ext cx="7248525"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373735"/>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EBE79D"/>
      </a:lt1>
      <a:dk2>
        <a:srgbClr val="000000"/>
      </a:dk2>
      <a:lt2>
        <a:srgbClr val="E3D68D"/>
      </a:lt2>
      <a:accent1>
        <a:srgbClr val="BBE0E3"/>
      </a:accent1>
      <a:accent2>
        <a:srgbClr val="333399"/>
      </a:accent2>
      <a:accent3>
        <a:srgbClr val="F3F1CC"/>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EBFB9D"/>
        </a:lt1>
        <a:dk2>
          <a:srgbClr val="000000"/>
        </a:dk2>
        <a:lt2>
          <a:srgbClr val="808080"/>
        </a:lt2>
        <a:accent1>
          <a:srgbClr val="BBE0E3"/>
        </a:accent1>
        <a:accent2>
          <a:srgbClr val="333399"/>
        </a:accent2>
        <a:accent3>
          <a:srgbClr val="F3FDC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EBE79D"/>
        </a:lt1>
        <a:dk2>
          <a:srgbClr val="000000"/>
        </a:dk2>
        <a:lt2>
          <a:srgbClr val="808080"/>
        </a:lt2>
        <a:accent1>
          <a:srgbClr val="BBE0E3"/>
        </a:accent1>
        <a:accent2>
          <a:srgbClr val="333399"/>
        </a:accent2>
        <a:accent3>
          <a:srgbClr val="F3F1C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EBE79D"/>
        </a:lt1>
        <a:dk2>
          <a:srgbClr val="000000"/>
        </a:dk2>
        <a:lt2>
          <a:srgbClr val="E3D68D"/>
        </a:lt2>
        <a:accent1>
          <a:srgbClr val="BBE0E3"/>
        </a:accent1>
        <a:accent2>
          <a:srgbClr val="333399"/>
        </a:accent2>
        <a:accent3>
          <a:srgbClr val="F3F1C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2F0C0"/>
        </a:lt1>
        <a:dk2>
          <a:srgbClr val="EAEAEA"/>
        </a:dk2>
        <a:lt2>
          <a:srgbClr val="E3D679"/>
        </a:lt2>
        <a:accent1>
          <a:srgbClr val="66CCFF"/>
        </a:accent1>
        <a:accent2>
          <a:srgbClr val="990000"/>
        </a:accent2>
        <a:accent3>
          <a:srgbClr val="F7F6DC"/>
        </a:accent3>
        <a:accent4>
          <a:srgbClr val="000000"/>
        </a:accent4>
        <a:accent5>
          <a:srgbClr val="B8E2FF"/>
        </a:accent5>
        <a:accent6>
          <a:srgbClr val="8A0000"/>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1_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2_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3197</Words>
  <Application>Microsoft Office PowerPoint</Application>
  <PresentationFormat>On-screen Show (4:3)</PresentationFormat>
  <Paragraphs>581</Paragraphs>
  <Slides>49</Slides>
  <Notes>10</Notes>
  <HiddenSlides>0</HiddenSlides>
  <MMClips>0</MMClips>
  <ScaleCrop>false</ScaleCrop>
  <HeadingPairs>
    <vt:vector size="4" baseType="variant">
      <vt:variant>
        <vt:lpstr>Theme</vt:lpstr>
      </vt:variant>
      <vt:variant>
        <vt:i4>9</vt:i4>
      </vt:variant>
      <vt:variant>
        <vt:lpstr>Slide Titles</vt:lpstr>
      </vt:variant>
      <vt:variant>
        <vt:i4>49</vt:i4>
      </vt:variant>
    </vt:vector>
  </HeadingPairs>
  <TitlesOfParts>
    <vt:vector size="58" baseType="lpstr">
      <vt:lpstr>Custom Design</vt:lpstr>
      <vt:lpstr>Office Theme</vt:lpstr>
      <vt:lpstr>Pitchbook</vt:lpstr>
      <vt:lpstr>1_Pitchbook</vt:lpstr>
      <vt:lpstr>2_Pitchbook</vt:lpstr>
      <vt:lpstr>Default Design</vt:lpstr>
      <vt:lpstr>5_Blank Presentation</vt:lpstr>
      <vt:lpstr>6_Blank Presentation</vt:lpstr>
      <vt:lpstr>7_Blank Presentation</vt:lpstr>
      <vt:lpstr>Guidance to using peer educators in response to the National AIDS Strategy</vt:lpstr>
      <vt:lpstr>PowerPoint Presentation</vt:lpstr>
      <vt:lpstr>PowerPoint Presentation</vt:lpstr>
      <vt:lpstr>Overview of the Clinic – Vision &amp; Mission</vt:lpstr>
      <vt:lpstr>History</vt:lpstr>
      <vt:lpstr>History</vt:lpstr>
      <vt:lpstr>PowerPoint Presentation</vt:lpstr>
      <vt:lpstr>HISTORY OF THE PEER PROGRAM AT KC FREE HEALTH CLINIC</vt:lpstr>
      <vt:lpstr>PowerPoint Presentation</vt:lpstr>
      <vt:lpstr>PowerPoint Presentation</vt:lpstr>
      <vt:lpstr>ROLE OF PEER EDUCATORS</vt:lpstr>
      <vt:lpstr>PowerPoint Presentation</vt:lpstr>
      <vt:lpstr>PowerPoint Presentation</vt:lpstr>
      <vt:lpstr>PowerPoint Presentation</vt:lpstr>
      <vt:lpstr>PowerPoint Presentation</vt:lpstr>
      <vt:lpstr>Goals of the National Aids Strategy and implementation at Kc free’s peer program</vt:lpstr>
      <vt:lpstr>PowerPoint Presentation</vt:lpstr>
      <vt:lpstr>PowerPoint Presentation</vt:lpstr>
      <vt:lpstr>PowerPoint Presentation</vt:lpstr>
      <vt:lpstr>PowerPoint Presentation</vt:lpstr>
      <vt:lpstr>Benefits of the peer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peers and supervising </vt:lpstr>
      <vt:lpstr> VIRAL LIFE CYCLE </vt:lpstr>
      <vt:lpstr>PowerPoint Presentation</vt:lpstr>
      <vt:lpstr>PowerPoint Presentation</vt:lpstr>
      <vt:lpstr> http://www.hdwg.org/peer_center/training_toolkit/ </vt:lpstr>
      <vt:lpstr>PowerPoint Presentation</vt:lpstr>
      <vt:lpstr>PowerPoint Presentation</vt:lpstr>
      <vt:lpstr>PowerPoint Presentation</vt:lpstr>
      <vt:lpstr>Program evaluation</vt:lpstr>
      <vt:lpstr>PowerPoint Presentation</vt:lpstr>
      <vt:lpstr>Now what???????????????????</vt:lpstr>
      <vt:lpstr>PowerPoint Presentation</vt:lpstr>
      <vt:lpstr>PowerPoint Presentation</vt:lpstr>
      <vt:lpstr>PEER Center:  www.hdwg.org/peer_center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2012-04-17T18:20:05Z</dcterms:created>
  <dcterms:modified xsi:type="dcterms:W3CDTF">2012-12-02T18:47:19Z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