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58" r:id="rId4"/>
    <p:sldId id="259" r:id="rId5"/>
    <p:sldId id="287" r:id="rId6"/>
    <p:sldId id="260" r:id="rId7"/>
    <p:sldId id="261" r:id="rId8"/>
    <p:sldId id="262" r:id="rId9"/>
    <p:sldId id="263" r:id="rId10"/>
    <p:sldId id="264" r:id="rId11"/>
    <p:sldId id="265" r:id="rId12"/>
    <p:sldId id="266" r:id="rId13"/>
    <p:sldId id="267" r:id="rId14"/>
    <p:sldId id="268" r:id="rId15"/>
    <p:sldId id="275" r:id="rId16"/>
    <p:sldId id="269" r:id="rId17"/>
    <p:sldId id="270" r:id="rId18"/>
    <p:sldId id="271" r:id="rId19"/>
    <p:sldId id="272" r:id="rId20"/>
    <p:sldId id="273" r:id="rId21"/>
    <p:sldId id="274" r:id="rId22"/>
    <p:sldId id="296" r:id="rId23"/>
    <p:sldId id="276" r:id="rId24"/>
    <p:sldId id="277" r:id="rId25"/>
    <p:sldId id="278" r:id="rId26"/>
    <p:sldId id="279" r:id="rId27"/>
    <p:sldId id="280" r:id="rId28"/>
    <p:sldId id="281" r:id="rId29"/>
    <p:sldId id="282" r:id="rId30"/>
    <p:sldId id="283" r:id="rId31"/>
    <p:sldId id="284" r:id="rId32"/>
    <p:sldId id="285" r:id="rId33"/>
    <p:sldId id="297" r:id="rId34"/>
    <p:sldId id="286" r:id="rId35"/>
    <p:sldId id="288" r:id="rId36"/>
    <p:sldId id="289" r:id="rId37"/>
    <p:sldId id="291" r:id="rId38"/>
    <p:sldId id="293" r:id="rId39"/>
    <p:sldId id="294" r:id="rId40"/>
    <p:sldId id="290" r:id="rId41"/>
    <p:sldId id="292" r:id="rId42"/>
    <p:sldId id="295"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704D3-0437-444C-A57A-82D5905F1056}" type="doc">
      <dgm:prSet loTypeId="urn:microsoft.com/office/officeart/2005/8/layout/pyramid4" loCatId="relationship" qsTypeId="urn:microsoft.com/office/officeart/2005/8/quickstyle/3d7" qsCatId="3D" csTypeId="urn:microsoft.com/office/officeart/2005/8/colors/accent1_2" csCatId="accent1" phldr="1"/>
      <dgm:spPr/>
      <dgm:t>
        <a:bodyPr/>
        <a:lstStyle/>
        <a:p>
          <a:endParaRPr lang="en-US"/>
        </a:p>
      </dgm:t>
    </dgm:pt>
    <dgm:pt modelId="{9F1EEBE4-D492-4445-AC64-EAF6D9E3EC9B}">
      <dgm:prSet phldrT="[Text]"/>
      <dgm:spPr/>
      <dgm:t>
        <a:bodyPr/>
        <a:lstStyle/>
        <a:p>
          <a:r>
            <a:rPr lang="en-US" dirty="0" smtClean="0"/>
            <a:t>Feedback on Data Submissions</a:t>
          </a:r>
          <a:endParaRPr lang="en-US" dirty="0"/>
        </a:p>
      </dgm:t>
    </dgm:pt>
    <dgm:pt modelId="{F864625E-E123-456D-829B-985C8FC2CFF5}" type="parTrans" cxnId="{47C340E4-B855-42A4-8139-831EABFE8879}">
      <dgm:prSet/>
      <dgm:spPr/>
      <dgm:t>
        <a:bodyPr/>
        <a:lstStyle/>
        <a:p>
          <a:endParaRPr lang="en-US"/>
        </a:p>
      </dgm:t>
    </dgm:pt>
    <dgm:pt modelId="{AA78BABC-BACA-4C1F-BFF1-15C2CC1C5BE7}" type="sibTrans" cxnId="{47C340E4-B855-42A4-8139-831EABFE8879}">
      <dgm:prSet/>
      <dgm:spPr/>
      <dgm:t>
        <a:bodyPr/>
        <a:lstStyle/>
        <a:p>
          <a:endParaRPr lang="en-US"/>
        </a:p>
      </dgm:t>
    </dgm:pt>
    <dgm:pt modelId="{778E199C-0D70-4CAF-9D5B-166B3F5F4441}">
      <dgm:prSet phldrT="[Text]"/>
      <dgm:spPr/>
      <dgm:t>
        <a:bodyPr/>
        <a:lstStyle/>
        <a:p>
          <a:r>
            <a:rPr lang="en-US" dirty="0" smtClean="0"/>
            <a:t>Technical Support and Training</a:t>
          </a:r>
          <a:endParaRPr lang="en-US" dirty="0"/>
        </a:p>
      </dgm:t>
    </dgm:pt>
    <dgm:pt modelId="{5D6E6269-3683-474B-85DF-8A79125E368B}" type="parTrans" cxnId="{11E19C3E-44BB-4B29-AC56-DF3DEDF5053D}">
      <dgm:prSet/>
      <dgm:spPr/>
      <dgm:t>
        <a:bodyPr/>
        <a:lstStyle/>
        <a:p>
          <a:endParaRPr lang="en-US"/>
        </a:p>
      </dgm:t>
    </dgm:pt>
    <dgm:pt modelId="{71119BE2-ABF5-40D0-B40B-7B9C4E80772D}" type="sibTrans" cxnId="{11E19C3E-44BB-4B29-AC56-DF3DEDF5053D}">
      <dgm:prSet/>
      <dgm:spPr/>
      <dgm:t>
        <a:bodyPr/>
        <a:lstStyle/>
        <a:p>
          <a:endParaRPr lang="en-US"/>
        </a:p>
      </dgm:t>
    </dgm:pt>
    <dgm:pt modelId="{03A4D800-7CFF-464B-88FD-2177EEA441E7}">
      <dgm:prSet phldrT="[Text]"/>
      <dgm:spPr/>
      <dgm:t>
        <a:bodyPr/>
        <a:lstStyle/>
        <a:p>
          <a:r>
            <a:rPr lang="en-US" dirty="0" smtClean="0"/>
            <a:t>Accuracy and Completeness</a:t>
          </a:r>
          <a:endParaRPr lang="en-US" dirty="0"/>
        </a:p>
      </dgm:t>
    </dgm:pt>
    <dgm:pt modelId="{CEC43966-1F1D-4C07-9BDE-BEE9B698EC4E}" type="parTrans" cxnId="{91A58DB6-CBE0-49C5-B8E3-016A9DF456DC}">
      <dgm:prSet/>
      <dgm:spPr/>
      <dgm:t>
        <a:bodyPr/>
        <a:lstStyle/>
        <a:p>
          <a:endParaRPr lang="en-US"/>
        </a:p>
      </dgm:t>
    </dgm:pt>
    <dgm:pt modelId="{45C21DE1-D8FC-492F-AA9B-F307C441D964}" type="sibTrans" cxnId="{91A58DB6-CBE0-49C5-B8E3-016A9DF456DC}">
      <dgm:prSet/>
      <dgm:spPr/>
      <dgm:t>
        <a:bodyPr/>
        <a:lstStyle/>
        <a:p>
          <a:endParaRPr lang="en-US"/>
        </a:p>
      </dgm:t>
    </dgm:pt>
    <dgm:pt modelId="{4BC9496A-B531-4E52-83CB-E095EBB0BC18}">
      <dgm:prSet phldrT="[Text]"/>
      <dgm:spPr/>
      <dgm:t>
        <a:bodyPr/>
        <a:lstStyle/>
        <a:p>
          <a:r>
            <a:rPr lang="en-US" dirty="0" smtClean="0"/>
            <a:t>Software Design</a:t>
          </a:r>
          <a:endParaRPr lang="en-US" dirty="0"/>
        </a:p>
      </dgm:t>
    </dgm:pt>
    <dgm:pt modelId="{A265B675-DB40-47CF-B933-485D3854B83B}" type="parTrans" cxnId="{423A6FF0-2573-49C7-8E0E-5EA938A9471F}">
      <dgm:prSet/>
      <dgm:spPr/>
      <dgm:t>
        <a:bodyPr/>
        <a:lstStyle/>
        <a:p>
          <a:endParaRPr lang="en-US"/>
        </a:p>
      </dgm:t>
    </dgm:pt>
    <dgm:pt modelId="{35AAD69B-C30E-410A-B7FF-CD6E668C89FC}" type="sibTrans" cxnId="{423A6FF0-2573-49C7-8E0E-5EA938A9471F}">
      <dgm:prSet/>
      <dgm:spPr/>
      <dgm:t>
        <a:bodyPr/>
        <a:lstStyle/>
        <a:p>
          <a:endParaRPr lang="en-US"/>
        </a:p>
      </dgm:t>
    </dgm:pt>
    <dgm:pt modelId="{56A716DD-6ED8-408D-801E-DE39D690F4BB}" type="pres">
      <dgm:prSet presAssocID="{390704D3-0437-444C-A57A-82D5905F1056}" presName="compositeShape" presStyleCnt="0">
        <dgm:presLayoutVars>
          <dgm:chMax val="9"/>
          <dgm:dir/>
          <dgm:resizeHandles val="exact"/>
        </dgm:presLayoutVars>
      </dgm:prSet>
      <dgm:spPr/>
      <dgm:t>
        <a:bodyPr/>
        <a:lstStyle/>
        <a:p>
          <a:endParaRPr lang="en-US"/>
        </a:p>
      </dgm:t>
    </dgm:pt>
    <dgm:pt modelId="{1E864096-7D87-403D-AC9F-BAA22BCB36C2}" type="pres">
      <dgm:prSet presAssocID="{390704D3-0437-444C-A57A-82D5905F1056}" presName="triangle1" presStyleLbl="node1" presStyleIdx="0" presStyleCnt="4">
        <dgm:presLayoutVars>
          <dgm:bulletEnabled val="1"/>
        </dgm:presLayoutVars>
      </dgm:prSet>
      <dgm:spPr/>
      <dgm:t>
        <a:bodyPr/>
        <a:lstStyle/>
        <a:p>
          <a:endParaRPr lang="en-US"/>
        </a:p>
      </dgm:t>
    </dgm:pt>
    <dgm:pt modelId="{9F2F8100-6247-43BF-B95A-972D6A8C2462}" type="pres">
      <dgm:prSet presAssocID="{390704D3-0437-444C-A57A-82D5905F1056}" presName="triangle2" presStyleLbl="node1" presStyleIdx="1" presStyleCnt="4">
        <dgm:presLayoutVars>
          <dgm:bulletEnabled val="1"/>
        </dgm:presLayoutVars>
      </dgm:prSet>
      <dgm:spPr/>
      <dgm:t>
        <a:bodyPr/>
        <a:lstStyle/>
        <a:p>
          <a:endParaRPr lang="en-US"/>
        </a:p>
      </dgm:t>
    </dgm:pt>
    <dgm:pt modelId="{0A83CFA2-E456-454B-B3C5-F397F6EFA83A}" type="pres">
      <dgm:prSet presAssocID="{390704D3-0437-444C-A57A-82D5905F1056}" presName="triangle3" presStyleLbl="node1" presStyleIdx="2" presStyleCnt="4">
        <dgm:presLayoutVars>
          <dgm:bulletEnabled val="1"/>
        </dgm:presLayoutVars>
      </dgm:prSet>
      <dgm:spPr/>
      <dgm:t>
        <a:bodyPr/>
        <a:lstStyle/>
        <a:p>
          <a:endParaRPr lang="en-US"/>
        </a:p>
      </dgm:t>
    </dgm:pt>
    <dgm:pt modelId="{B276475A-9C1D-46D3-8C1A-1C51BB424B39}" type="pres">
      <dgm:prSet presAssocID="{390704D3-0437-444C-A57A-82D5905F1056}" presName="triangle4" presStyleLbl="node1" presStyleIdx="3" presStyleCnt="4">
        <dgm:presLayoutVars>
          <dgm:bulletEnabled val="1"/>
        </dgm:presLayoutVars>
      </dgm:prSet>
      <dgm:spPr/>
      <dgm:t>
        <a:bodyPr/>
        <a:lstStyle/>
        <a:p>
          <a:endParaRPr lang="en-US"/>
        </a:p>
      </dgm:t>
    </dgm:pt>
  </dgm:ptLst>
  <dgm:cxnLst>
    <dgm:cxn modelId="{B53BA676-0365-4A35-84A6-72FE61647DC1}" type="presOf" srcId="{390704D3-0437-444C-A57A-82D5905F1056}" destId="{56A716DD-6ED8-408D-801E-DE39D690F4BB}" srcOrd="0" destOrd="0" presId="urn:microsoft.com/office/officeart/2005/8/layout/pyramid4"/>
    <dgm:cxn modelId="{EF0CC29F-010F-422F-A661-7CF14A4EC2DA}" type="presOf" srcId="{4BC9496A-B531-4E52-83CB-E095EBB0BC18}" destId="{B276475A-9C1D-46D3-8C1A-1C51BB424B39}" srcOrd="0" destOrd="0" presId="urn:microsoft.com/office/officeart/2005/8/layout/pyramid4"/>
    <dgm:cxn modelId="{91A58DB6-CBE0-49C5-B8E3-016A9DF456DC}" srcId="{390704D3-0437-444C-A57A-82D5905F1056}" destId="{03A4D800-7CFF-464B-88FD-2177EEA441E7}" srcOrd="2" destOrd="0" parTransId="{CEC43966-1F1D-4C07-9BDE-BEE9B698EC4E}" sibTransId="{45C21DE1-D8FC-492F-AA9B-F307C441D964}"/>
    <dgm:cxn modelId="{0B4BD795-27B9-4209-BBE0-724A39E71771}" type="presOf" srcId="{778E199C-0D70-4CAF-9D5B-166B3F5F4441}" destId="{9F2F8100-6247-43BF-B95A-972D6A8C2462}" srcOrd="0" destOrd="0" presId="urn:microsoft.com/office/officeart/2005/8/layout/pyramid4"/>
    <dgm:cxn modelId="{944AC720-7E22-498A-9288-7D2299DAA462}" type="presOf" srcId="{03A4D800-7CFF-464B-88FD-2177EEA441E7}" destId="{0A83CFA2-E456-454B-B3C5-F397F6EFA83A}" srcOrd="0" destOrd="0" presId="urn:microsoft.com/office/officeart/2005/8/layout/pyramid4"/>
    <dgm:cxn modelId="{423A6FF0-2573-49C7-8E0E-5EA938A9471F}" srcId="{390704D3-0437-444C-A57A-82D5905F1056}" destId="{4BC9496A-B531-4E52-83CB-E095EBB0BC18}" srcOrd="3" destOrd="0" parTransId="{A265B675-DB40-47CF-B933-485D3854B83B}" sibTransId="{35AAD69B-C30E-410A-B7FF-CD6E668C89FC}"/>
    <dgm:cxn modelId="{C4E61621-EB1E-4AF9-9AE9-88E8E99F739A}" type="presOf" srcId="{9F1EEBE4-D492-4445-AC64-EAF6D9E3EC9B}" destId="{1E864096-7D87-403D-AC9F-BAA22BCB36C2}" srcOrd="0" destOrd="0" presId="urn:microsoft.com/office/officeart/2005/8/layout/pyramid4"/>
    <dgm:cxn modelId="{47C340E4-B855-42A4-8139-831EABFE8879}" srcId="{390704D3-0437-444C-A57A-82D5905F1056}" destId="{9F1EEBE4-D492-4445-AC64-EAF6D9E3EC9B}" srcOrd="0" destOrd="0" parTransId="{F864625E-E123-456D-829B-985C8FC2CFF5}" sibTransId="{AA78BABC-BACA-4C1F-BFF1-15C2CC1C5BE7}"/>
    <dgm:cxn modelId="{11E19C3E-44BB-4B29-AC56-DF3DEDF5053D}" srcId="{390704D3-0437-444C-A57A-82D5905F1056}" destId="{778E199C-0D70-4CAF-9D5B-166B3F5F4441}" srcOrd="1" destOrd="0" parTransId="{5D6E6269-3683-474B-85DF-8A79125E368B}" sibTransId="{71119BE2-ABF5-40D0-B40B-7B9C4E80772D}"/>
    <dgm:cxn modelId="{6C0F0451-4E3C-44E1-905C-492586F07301}" type="presParOf" srcId="{56A716DD-6ED8-408D-801E-DE39D690F4BB}" destId="{1E864096-7D87-403D-AC9F-BAA22BCB36C2}" srcOrd="0" destOrd="0" presId="urn:microsoft.com/office/officeart/2005/8/layout/pyramid4"/>
    <dgm:cxn modelId="{B0EA32A7-1B6E-431C-AD83-7D806D5E8152}" type="presParOf" srcId="{56A716DD-6ED8-408D-801E-DE39D690F4BB}" destId="{9F2F8100-6247-43BF-B95A-972D6A8C2462}" srcOrd="1" destOrd="0" presId="urn:microsoft.com/office/officeart/2005/8/layout/pyramid4"/>
    <dgm:cxn modelId="{6F0924C8-6E48-4A4A-B3FF-D2C6ECE9DC9B}" type="presParOf" srcId="{56A716DD-6ED8-408D-801E-DE39D690F4BB}" destId="{0A83CFA2-E456-454B-B3C5-F397F6EFA83A}" srcOrd="2" destOrd="0" presId="urn:microsoft.com/office/officeart/2005/8/layout/pyramid4"/>
    <dgm:cxn modelId="{FD0716CE-BDA9-4F06-B50D-05B589A373C8}" type="presParOf" srcId="{56A716DD-6ED8-408D-801E-DE39D690F4BB}" destId="{B276475A-9C1D-46D3-8C1A-1C51BB424B3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51B981-856E-4719-873B-BC31992BFA8D}"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US"/>
        </a:p>
      </dgm:t>
    </dgm:pt>
    <dgm:pt modelId="{B0B640CE-E22A-431E-89D1-A189260FE637}">
      <dgm:prSet phldrT="[Text]"/>
      <dgm:spPr/>
      <dgm:t>
        <a:bodyPr/>
        <a:lstStyle/>
        <a:p>
          <a:endParaRPr lang="en-US" dirty="0"/>
        </a:p>
      </dgm:t>
    </dgm:pt>
    <dgm:pt modelId="{CA19B9A6-C7BE-4E08-A5C4-068C29F63516}" type="parTrans" cxnId="{C376D857-3777-41B5-899D-28CEA9CA4FE5}">
      <dgm:prSet/>
      <dgm:spPr/>
      <dgm:t>
        <a:bodyPr/>
        <a:lstStyle/>
        <a:p>
          <a:endParaRPr lang="en-US"/>
        </a:p>
      </dgm:t>
    </dgm:pt>
    <dgm:pt modelId="{BEB0B4AE-D673-436F-AB9D-6A6AD5FEFDF2}" type="sibTrans" cxnId="{C376D857-3777-41B5-899D-28CEA9CA4FE5}">
      <dgm:prSet/>
      <dgm:spPr/>
      <dgm:t>
        <a:bodyPr/>
        <a:lstStyle/>
        <a:p>
          <a:endParaRPr lang="en-US"/>
        </a:p>
      </dgm:t>
    </dgm:pt>
    <dgm:pt modelId="{F7010983-0E24-4951-A987-53430346F433}">
      <dgm:prSet phldrT="[Text]"/>
      <dgm:spPr/>
      <dgm:t>
        <a:bodyPr/>
        <a:lstStyle/>
        <a:p>
          <a:endParaRPr lang="en-US" dirty="0" smtClean="0"/>
        </a:p>
        <a:p>
          <a:endParaRPr lang="en-US" dirty="0"/>
        </a:p>
      </dgm:t>
    </dgm:pt>
    <dgm:pt modelId="{A3F9A408-448F-4C61-94F4-BD8352162A22}" type="parTrans" cxnId="{A30E6D4A-A6D7-4A69-A1D2-AD5793F8D53E}">
      <dgm:prSet/>
      <dgm:spPr/>
      <dgm:t>
        <a:bodyPr/>
        <a:lstStyle/>
        <a:p>
          <a:endParaRPr lang="en-US"/>
        </a:p>
      </dgm:t>
    </dgm:pt>
    <dgm:pt modelId="{6229A0F7-6A34-4D5D-BDBE-6B79B7A8A08B}" type="sibTrans" cxnId="{A30E6D4A-A6D7-4A69-A1D2-AD5793F8D53E}">
      <dgm:prSet/>
      <dgm:spPr/>
      <dgm:t>
        <a:bodyPr/>
        <a:lstStyle/>
        <a:p>
          <a:endParaRPr lang="en-US"/>
        </a:p>
      </dgm:t>
    </dgm:pt>
    <dgm:pt modelId="{9C4860C4-414F-4F91-B5CD-6D267553CD4A}">
      <dgm:prSet phldrT="[Text]"/>
      <dgm:spPr/>
      <dgm:t>
        <a:bodyPr/>
        <a:lstStyle/>
        <a:p>
          <a:endParaRPr lang="en-US" dirty="0" smtClean="0"/>
        </a:p>
        <a:p>
          <a:endParaRPr lang="en-US" dirty="0"/>
        </a:p>
      </dgm:t>
    </dgm:pt>
    <dgm:pt modelId="{6CD8E34D-D5F7-4C67-812D-27D1A507FE31}" type="parTrans" cxnId="{844F1874-CE93-42CF-950E-7E1159FC47C7}">
      <dgm:prSet/>
      <dgm:spPr/>
      <dgm:t>
        <a:bodyPr/>
        <a:lstStyle/>
        <a:p>
          <a:endParaRPr lang="en-US"/>
        </a:p>
      </dgm:t>
    </dgm:pt>
    <dgm:pt modelId="{A26AC4AD-3AFF-4B63-B80B-C3D121FA1999}" type="sibTrans" cxnId="{844F1874-CE93-42CF-950E-7E1159FC47C7}">
      <dgm:prSet/>
      <dgm:spPr/>
      <dgm:t>
        <a:bodyPr/>
        <a:lstStyle/>
        <a:p>
          <a:endParaRPr lang="en-US"/>
        </a:p>
      </dgm:t>
    </dgm:pt>
    <dgm:pt modelId="{16BF417E-63FB-465B-B66F-C00B0E13320B}">
      <dgm:prSet phldrT="[Text]"/>
      <dgm:spPr/>
      <dgm:t>
        <a:bodyPr/>
        <a:lstStyle/>
        <a:p>
          <a:endParaRPr lang="en-US" dirty="0" smtClean="0"/>
        </a:p>
        <a:p>
          <a:endParaRPr lang="en-US" dirty="0"/>
        </a:p>
      </dgm:t>
    </dgm:pt>
    <dgm:pt modelId="{4F5B0F46-2E95-42A7-9321-0FFDFD65CA31}" type="parTrans" cxnId="{F06AE07A-ADEB-426A-8187-A69084991C38}">
      <dgm:prSet/>
      <dgm:spPr/>
      <dgm:t>
        <a:bodyPr/>
        <a:lstStyle/>
        <a:p>
          <a:endParaRPr lang="en-US"/>
        </a:p>
      </dgm:t>
    </dgm:pt>
    <dgm:pt modelId="{588F6B7B-ECD1-48FD-B54F-15EA0813AE35}" type="sibTrans" cxnId="{F06AE07A-ADEB-426A-8187-A69084991C38}">
      <dgm:prSet/>
      <dgm:spPr/>
      <dgm:t>
        <a:bodyPr/>
        <a:lstStyle/>
        <a:p>
          <a:endParaRPr lang="en-US"/>
        </a:p>
      </dgm:t>
    </dgm:pt>
    <dgm:pt modelId="{181B0DB3-295E-48D9-A1D9-6051A826D0F6}">
      <dgm:prSet phldrT="[Text]"/>
      <dgm:spPr/>
      <dgm:t>
        <a:bodyPr/>
        <a:lstStyle/>
        <a:p>
          <a:endParaRPr lang="en-US" dirty="0" smtClean="0"/>
        </a:p>
        <a:p>
          <a:endParaRPr lang="en-US" dirty="0"/>
        </a:p>
      </dgm:t>
    </dgm:pt>
    <dgm:pt modelId="{D38950F3-D850-4751-94AC-533CFF1200D0}" type="parTrans" cxnId="{9848686B-494B-4C24-9BB4-DE8D6E238DA4}">
      <dgm:prSet/>
      <dgm:spPr/>
      <dgm:t>
        <a:bodyPr/>
        <a:lstStyle/>
        <a:p>
          <a:endParaRPr lang="en-US"/>
        </a:p>
      </dgm:t>
    </dgm:pt>
    <dgm:pt modelId="{59A5FCB5-2170-4D32-AA41-0D021277873F}" type="sibTrans" cxnId="{9848686B-494B-4C24-9BB4-DE8D6E238DA4}">
      <dgm:prSet/>
      <dgm:spPr/>
      <dgm:t>
        <a:bodyPr/>
        <a:lstStyle/>
        <a:p>
          <a:endParaRPr lang="en-US"/>
        </a:p>
      </dgm:t>
    </dgm:pt>
    <dgm:pt modelId="{278DC1C7-F7CB-494F-A2D6-B0A9F0D6ED6F}" type="pres">
      <dgm:prSet presAssocID="{5A51B981-856E-4719-873B-BC31992BFA8D}" presName="cycle" presStyleCnt="0">
        <dgm:presLayoutVars>
          <dgm:dir/>
          <dgm:resizeHandles val="exact"/>
        </dgm:presLayoutVars>
      </dgm:prSet>
      <dgm:spPr/>
      <dgm:t>
        <a:bodyPr/>
        <a:lstStyle/>
        <a:p>
          <a:endParaRPr lang="en-US"/>
        </a:p>
      </dgm:t>
    </dgm:pt>
    <dgm:pt modelId="{C08F6507-5EF2-4FA3-B8D2-46B414528276}" type="pres">
      <dgm:prSet presAssocID="{B0B640CE-E22A-431E-89D1-A189260FE637}" presName="dummy" presStyleCnt="0"/>
      <dgm:spPr/>
    </dgm:pt>
    <dgm:pt modelId="{A69837E7-8A67-4F68-8485-1B9A80AB26BE}" type="pres">
      <dgm:prSet presAssocID="{B0B640CE-E22A-431E-89D1-A189260FE637}" presName="node" presStyleLbl="revTx" presStyleIdx="0" presStyleCnt="5">
        <dgm:presLayoutVars>
          <dgm:bulletEnabled val="1"/>
        </dgm:presLayoutVars>
      </dgm:prSet>
      <dgm:spPr/>
      <dgm:t>
        <a:bodyPr/>
        <a:lstStyle/>
        <a:p>
          <a:endParaRPr lang="en-US"/>
        </a:p>
      </dgm:t>
    </dgm:pt>
    <dgm:pt modelId="{9BD96D01-5F6E-43B9-B30C-CF2629B539E9}" type="pres">
      <dgm:prSet presAssocID="{BEB0B4AE-D673-436F-AB9D-6A6AD5FEFDF2}" presName="sibTrans" presStyleLbl="node1" presStyleIdx="0" presStyleCnt="5" custLinFactNeighborX="4829" custLinFactNeighborY="-2711"/>
      <dgm:spPr/>
      <dgm:t>
        <a:bodyPr/>
        <a:lstStyle/>
        <a:p>
          <a:endParaRPr lang="en-US"/>
        </a:p>
      </dgm:t>
    </dgm:pt>
    <dgm:pt modelId="{0478F997-9515-4A7F-98F3-F100AEDBFBB5}" type="pres">
      <dgm:prSet presAssocID="{F7010983-0E24-4951-A987-53430346F433}" presName="dummy" presStyleCnt="0"/>
      <dgm:spPr/>
    </dgm:pt>
    <dgm:pt modelId="{DD59A903-5983-4D53-8AF1-89DFDEE1F729}" type="pres">
      <dgm:prSet presAssocID="{F7010983-0E24-4951-A987-53430346F433}" presName="node" presStyleLbl="revTx" presStyleIdx="1" presStyleCnt="5">
        <dgm:presLayoutVars>
          <dgm:bulletEnabled val="1"/>
        </dgm:presLayoutVars>
      </dgm:prSet>
      <dgm:spPr/>
      <dgm:t>
        <a:bodyPr/>
        <a:lstStyle/>
        <a:p>
          <a:endParaRPr lang="en-US"/>
        </a:p>
      </dgm:t>
    </dgm:pt>
    <dgm:pt modelId="{8BDCCED1-3E07-4B5E-B89C-C8E4F829B75E}" type="pres">
      <dgm:prSet presAssocID="{6229A0F7-6A34-4D5D-BDBE-6B79B7A8A08B}" presName="sibTrans" presStyleLbl="node1" presStyleIdx="1" presStyleCnt="5" custLinFactNeighborX="7566" custLinFactNeighborY="2764"/>
      <dgm:spPr/>
      <dgm:t>
        <a:bodyPr/>
        <a:lstStyle/>
        <a:p>
          <a:endParaRPr lang="en-US"/>
        </a:p>
      </dgm:t>
    </dgm:pt>
    <dgm:pt modelId="{489DC693-F6A3-4DAD-9360-8E7D27C48CDD}" type="pres">
      <dgm:prSet presAssocID="{9C4860C4-414F-4F91-B5CD-6D267553CD4A}" presName="dummy" presStyleCnt="0"/>
      <dgm:spPr/>
    </dgm:pt>
    <dgm:pt modelId="{C2CBA1C4-4B3D-486C-A5CE-0F291743F2FC}" type="pres">
      <dgm:prSet presAssocID="{9C4860C4-414F-4F91-B5CD-6D267553CD4A}" presName="node" presStyleLbl="revTx" presStyleIdx="2" presStyleCnt="5">
        <dgm:presLayoutVars>
          <dgm:bulletEnabled val="1"/>
        </dgm:presLayoutVars>
      </dgm:prSet>
      <dgm:spPr/>
      <dgm:t>
        <a:bodyPr/>
        <a:lstStyle/>
        <a:p>
          <a:endParaRPr lang="en-US"/>
        </a:p>
      </dgm:t>
    </dgm:pt>
    <dgm:pt modelId="{0FF8AD63-CC8C-4C4D-83DA-F8D0BB67C3AE}" type="pres">
      <dgm:prSet presAssocID="{A26AC4AD-3AFF-4B63-B80B-C3D121FA1999}" presName="sibTrans" presStyleLbl="node1" presStyleIdx="2" presStyleCnt="5" custLinFactNeighborX="-3384" custLinFactNeighborY="27"/>
      <dgm:spPr/>
      <dgm:t>
        <a:bodyPr/>
        <a:lstStyle/>
        <a:p>
          <a:endParaRPr lang="en-US"/>
        </a:p>
      </dgm:t>
    </dgm:pt>
    <dgm:pt modelId="{EFC9A9C5-8FD4-4EDF-992D-090A8461F6DA}" type="pres">
      <dgm:prSet presAssocID="{16BF417E-63FB-465B-B66F-C00B0E13320B}" presName="dummy" presStyleCnt="0"/>
      <dgm:spPr/>
    </dgm:pt>
    <dgm:pt modelId="{46CF144E-E268-44A1-A9F0-2C743B7874F4}" type="pres">
      <dgm:prSet presAssocID="{16BF417E-63FB-465B-B66F-C00B0E13320B}" presName="node" presStyleLbl="revTx" presStyleIdx="3" presStyleCnt="5">
        <dgm:presLayoutVars>
          <dgm:bulletEnabled val="1"/>
        </dgm:presLayoutVars>
      </dgm:prSet>
      <dgm:spPr/>
      <dgm:t>
        <a:bodyPr/>
        <a:lstStyle/>
        <a:p>
          <a:endParaRPr lang="en-US"/>
        </a:p>
      </dgm:t>
    </dgm:pt>
    <dgm:pt modelId="{4EBC5CFE-F796-4BB2-B599-C83C83A94E99}" type="pres">
      <dgm:prSet presAssocID="{588F6B7B-ECD1-48FD-B54F-15EA0813AE35}" presName="sibTrans" presStyleLbl="node1" presStyleIdx="3" presStyleCnt="5" custLinFactNeighborX="2091" custLinFactNeighborY="-5448"/>
      <dgm:spPr/>
      <dgm:t>
        <a:bodyPr/>
        <a:lstStyle/>
        <a:p>
          <a:endParaRPr lang="en-US"/>
        </a:p>
      </dgm:t>
    </dgm:pt>
    <dgm:pt modelId="{F75ACEC1-86C3-4281-9D6C-24DDD3B6C73C}" type="pres">
      <dgm:prSet presAssocID="{181B0DB3-295E-48D9-A1D9-6051A826D0F6}" presName="dummy" presStyleCnt="0"/>
      <dgm:spPr/>
    </dgm:pt>
    <dgm:pt modelId="{E316CBAD-AB6C-4D17-9576-9589F98D5D8A}" type="pres">
      <dgm:prSet presAssocID="{181B0DB3-295E-48D9-A1D9-6051A826D0F6}" presName="node" presStyleLbl="revTx" presStyleIdx="4" presStyleCnt="5">
        <dgm:presLayoutVars>
          <dgm:bulletEnabled val="1"/>
        </dgm:presLayoutVars>
      </dgm:prSet>
      <dgm:spPr/>
      <dgm:t>
        <a:bodyPr/>
        <a:lstStyle/>
        <a:p>
          <a:endParaRPr lang="en-US"/>
        </a:p>
      </dgm:t>
    </dgm:pt>
    <dgm:pt modelId="{9F4BB355-C742-47F9-8DB1-B7783C935323}" type="pres">
      <dgm:prSet presAssocID="{59A5FCB5-2170-4D32-AA41-0D021277873F}" presName="sibTrans" presStyleLbl="node1" presStyleIdx="4" presStyleCnt="5" custLinFactNeighborX="4829" custLinFactNeighborY="27"/>
      <dgm:spPr/>
      <dgm:t>
        <a:bodyPr/>
        <a:lstStyle/>
        <a:p>
          <a:endParaRPr lang="en-US"/>
        </a:p>
      </dgm:t>
    </dgm:pt>
  </dgm:ptLst>
  <dgm:cxnLst>
    <dgm:cxn modelId="{3544DCF9-E51B-40D8-9C08-B549D9F670CC}" type="presOf" srcId="{BEB0B4AE-D673-436F-AB9D-6A6AD5FEFDF2}" destId="{9BD96D01-5F6E-43B9-B30C-CF2629B539E9}" srcOrd="0" destOrd="0" presId="urn:microsoft.com/office/officeart/2005/8/layout/cycle1"/>
    <dgm:cxn modelId="{29E50113-B848-4BF0-8CDB-166A02C2CAB9}" type="presOf" srcId="{181B0DB3-295E-48D9-A1D9-6051A826D0F6}" destId="{E316CBAD-AB6C-4D17-9576-9589F98D5D8A}" srcOrd="0" destOrd="0" presId="urn:microsoft.com/office/officeart/2005/8/layout/cycle1"/>
    <dgm:cxn modelId="{9848686B-494B-4C24-9BB4-DE8D6E238DA4}" srcId="{5A51B981-856E-4719-873B-BC31992BFA8D}" destId="{181B0DB3-295E-48D9-A1D9-6051A826D0F6}" srcOrd="4" destOrd="0" parTransId="{D38950F3-D850-4751-94AC-533CFF1200D0}" sibTransId="{59A5FCB5-2170-4D32-AA41-0D021277873F}"/>
    <dgm:cxn modelId="{36FCE613-7225-4431-A315-EE61B6A4FFF1}" type="presOf" srcId="{A26AC4AD-3AFF-4B63-B80B-C3D121FA1999}" destId="{0FF8AD63-CC8C-4C4D-83DA-F8D0BB67C3AE}" srcOrd="0" destOrd="0" presId="urn:microsoft.com/office/officeart/2005/8/layout/cycle1"/>
    <dgm:cxn modelId="{3FFD67DD-CA25-4A3C-8429-4DB52B024551}" type="presOf" srcId="{6229A0F7-6A34-4D5D-BDBE-6B79B7A8A08B}" destId="{8BDCCED1-3E07-4B5E-B89C-C8E4F829B75E}" srcOrd="0" destOrd="0" presId="urn:microsoft.com/office/officeart/2005/8/layout/cycle1"/>
    <dgm:cxn modelId="{11C305C3-E207-4703-A1C0-77AEBCEBF820}" type="presOf" srcId="{59A5FCB5-2170-4D32-AA41-0D021277873F}" destId="{9F4BB355-C742-47F9-8DB1-B7783C935323}" srcOrd="0" destOrd="0" presId="urn:microsoft.com/office/officeart/2005/8/layout/cycle1"/>
    <dgm:cxn modelId="{844F1874-CE93-42CF-950E-7E1159FC47C7}" srcId="{5A51B981-856E-4719-873B-BC31992BFA8D}" destId="{9C4860C4-414F-4F91-B5CD-6D267553CD4A}" srcOrd="2" destOrd="0" parTransId="{6CD8E34D-D5F7-4C67-812D-27D1A507FE31}" sibTransId="{A26AC4AD-3AFF-4B63-B80B-C3D121FA1999}"/>
    <dgm:cxn modelId="{E50043DD-B76D-496D-B34B-7BE39FE5DB71}" type="presOf" srcId="{588F6B7B-ECD1-48FD-B54F-15EA0813AE35}" destId="{4EBC5CFE-F796-4BB2-B599-C83C83A94E99}" srcOrd="0" destOrd="0" presId="urn:microsoft.com/office/officeart/2005/8/layout/cycle1"/>
    <dgm:cxn modelId="{D43A3E67-7125-4317-A94C-11AC940DBDCA}" type="presOf" srcId="{16BF417E-63FB-465B-B66F-C00B0E13320B}" destId="{46CF144E-E268-44A1-A9F0-2C743B7874F4}" srcOrd="0" destOrd="0" presId="urn:microsoft.com/office/officeart/2005/8/layout/cycle1"/>
    <dgm:cxn modelId="{559D07D7-F952-4138-BF1D-8A72AFFD68B1}" type="presOf" srcId="{F7010983-0E24-4951-A987-53430346F433}" destId="{DD59A903-5983-4D53-8AF1-89DFDEE1F729}" srcOrd="0" destOrd="0" presId="urn:microsoft.com/office/officeart/2005/8/layout/cycle1"/>
    <dgm:cxn modelId="{48C041AE-D77C-43EE-93B3-C1318264E4BF}" type="presOf" srcId="{5A51B981-856E-4719-873B-BC31992BFA8D}" destId="{278DC1C7-F7CB-494F-A2D6-B0A9F0D6ED6F}" srcOrd="0" destOrd="0" presId="urn:microsoft.com/office/officeart/2005/8/layout/cycle1"/>
    <dgm:cxn modelId="{A30E6D4A-A6D7-4A69-A1D2-AD5793F8D53E}" srcId="{5A51B981-856E-4719-873B-BC31992BFA8D}" destId="{F7010983-0E24-4951-A987-53430346F433}" srcOrd="1" destOrd="0" parTransId="{A3F9A408-448F-4C61-94F4-BD8352162A22}" sibTransId="{6229A0F7-6A34-4D5D-BDBE-6B79B7A8A08B}"/>
    <dgm:cxn modelId="{F06AE07A-ADEB-426A-8187-A69084991C38}" srcId="{5A51B981-856E-4719-873B-BC31992BFA8D}" destId="{16BF417E-63FB-465B-B66F-C00B0E13320B}" srcOrd="3" destOrd="0" parTransId="{4F5B0F46-2E95-42A7-9321-0FFDFD65CA31}" sibTransId="{588F6B7B-ECD1-48FD-B54F-15EA0813AE35}"/>
    <dgm:cxn modelId="{7E7CA1D9-0474-4FA0-9285-30C321F63676}" type="presOf" srcId="{B0B640CE-E22A-431E-89D1-A189260FE637}" destId="{A69837E7-8A67-4F68-8485-1B9A80AB26BE}" srcOrd="0" destOrd="0" presId="urn:microsoft.com/office/officeart/2005/8/layout/cycle1"/>
    <dgm:cxn modelId="{C376D857-3777-41B5-899D-28CEA9CA4FE5}" srcId="{5A51B981-856E-4719-873B-BC31992BFA8D}" destId="{B0B640CE-E22A-431E-89D1-A189260FE637}" srcOrd="0" destOrd="0" parTransId="{CA19B9A6-C7BE-4E08-A5C4-068C29F63516}" sibTransId="{BEB0B4AE-D673-436F-AB9D-6A6AD5FEFDF2}"/>
    <dgm:cxn modelId="{F35F07BE-6625-4806-A7CB-CFBAC6237ABA}" type="presOf" srcId="{9C4860C4-414F-4F91-B5CD-6D267553CD4A}" destId="{C2CBA1C4-4B3D-486C-A5CE-0F291743F2FC}" srcOrd="0" destOrd="0" presId="urn:microsoft.com/office/officeart/2005/8/layout/cycle1"/>
    <dgm:cxn modelId="{B2690875-5908-4297-98A2-ABA68A89E77E}" type="presParOf" srcId="{278DC1C7-F7CB-494F-A2D6-B0A9F0D6ED6F}" destId="{C08F6507-5EF2-4FA3-B8D2-46B414528276}" srcOrd="0" destOrd="0" presId="urn:microsoft.com/office/officeart/2005/8/layout/cycle1"/>
    <dgm:cxn modelId="{0B6FF2D1-CCC9-445B-AE88-E8CAC85E7067}" type="presParOf" srcId="{278DC1C7-F7CB-494F-A2D6-B0A9F0D6ED6F}" destId="{A69837E7-8A67-4F68-8485-1B9A80AB26BE}" srcOrd="1" destOrd="0" presId="urn:microsoft.com/office/officeart/2005/8/layout/cycle1"/>
    <dgm:cxn modelId="{1255CDCC-22E7-4F47-8A21-320C3B9FDB95}" type="presParOf" srcId="{278DC1C7-F7CB-494F-A2D6-B0A9F0D6ED6F}" destId="{9BD96D01-5F6E-43B9-B30C-CF2629B539E9}" srcOrd="2" destOrd="0" presId="urn:microsoft.com/office/officeart/2005/8/layout/cycle1"/>
    <dgm:cxn modelId="{D8396E08-4DEC-4B48-A1A8-F64830B1D6F4}" type="presParOf" srcId="{278DC1C7-F7CB-494F-A2D6-B0A9F0D6ED6F}" destId="{0478F997-9515-4A7F-98F3-F100AEDBFBB5}" srcOrd="3" destOrd="0" presId="urn:microsoft.com/office/officeart/2005/8/layout/cycle1"/>
    <dgm:cxn modelId="{B0DADF4C-5ED3-41F1-AF51-FE82D05CC6DC}" type="presParOf" srcId="{278DC1C7-F7CB-494F-A2D6-B0A9F0D6ED6F}" destId="{DD59A903-5983-4D53-8AF1-89DFDEE1F729}" srcOrd="4" destOrd="0" presId="urn:microsoft.com/office/officeart/2005/8/layout/cycle1"/>
    <dgm:cxn modelId="{5C37420D-A9AC-464C-A488-78D7679A61AB}" type="presParOf" srcId="{278DC1C7-F7CB-494F-A2D6-B0A9F0D6ED6F}" destId="{8BDCCED1-3E07-4B5E-B89C-C8E4F829B75E}" srcOrd="5" destOrd="0" presId="urn:microsoft.com/office/officeart/2005/8/layout/cycle1"/>
    <dgm:cxn modelId="{512379D0-B85B-437F-8111-29A64FEAD160}" type="presParOf" srcId="{278DC1C7-F7CB-494F-A2D6-B0A9F0D6ED6F}" destId="{489DC693-F6A3-4DAD-9360-8E7D27C48CDD}" srcOrd="6" destOrd="0" presId="urn:microsoft.com/office/officeart/2005/8/layout/cycle1"/>
    <dgm:cxn modelId="{1276A6FF-EF66-4FE5-9CEE-8D9D2477FA64}" type="presParOf" srcId="{278DC1C7-F7CB-494F-A2D6-B0A9F0D6ED6F}" destId="{C2CBA1C4-4B3D-486C-A5CE-0F291743F2FC}" srcOrd="7" destOrd="0" presId="urn:microsoft.com/office/officeart/2005/8/layout/cycle1"/>
    <dgm:cxn modelId="{844E5C35-0283-4040-A5FB-36E33BF1D937}" type="presParOf" srcId="{278DC1C7-F7CB-494F-A2D6-B0A9F0D6ED6F}" destId="{0FF8AD63-CC8C-4C4D-83DA-F8D0BB67C3AE}" srcOrd="8" destOrd="0" presId="urn:microsoft.com/office/officeart/2005/8/layout/cycle1"/>
    <dgm:cxn modelId="{427E7C0B-EBAE-4A84-A446-87350E1DC1B4}" type="presParOf" srcId="{278DC1C7-F7CB-494F-A2D6-B0A9F0D6ED6F}" destId="{EFC9A9C5-8FD4-4EDF-992D-090A8461F6DA}" srcOrd="9" destOrd="0" presId="urn:microsoft.com/office/officeart/2005/8/layout/cycle1"/>
    <dgm:cxn modelId="{C8EA96E9-9ECA-4A57-9560-D9128AC363B1}" type="presParOf" srcId="{278DC1C7-F7CB-494F-A2D6-B0A9F0D6ED6F}" destId="{46CF144E-E268-44A1-A9F0-2C743B7874F4}" srcOrd="10" destOrd="0" presId="urn:microsoft.com/office/officeart/2005/8/layout/cycle1"/>
    <dgm:cxn modelId="{E111DEC8-E45A-4B86-9E4C-1CCE9802C772}" type="presParOf" srcId="{278DC1C7-F7CB-494F-A2D6-B0A9F0D6ED6F}" destId="{4EBC5CFE-F796-4BB2-B599-C83C83A94E99}" srcOrd="11" destOrd="0" presId="urn:microsoft.com/office/officeart/2005/8/layout/cycle1"/>
    <dgm:cxn modelId="{17954D61-AF6A-4E67-A2B3-A4CE3B24BD73}" type="presParOf" srcId="{278DC1C7-F7CB-494F-A2D6-B0A9F0D6ED6F}" destId="{F75ACEC1-86C3-4281-9D6C-24DDD3B6C73C}" srcOrd="12" destOrd="0" presId="urn:microsoft.com/office/officeart/2005/8/layout/cycle1"/>
    <dgm:cxn modelId="{F55E5E4C-1D32-4877-91AA-A023F086CEF4}" type="presParOf" srcId="{278DC1C7-F7CB-494F-A2D6-B0A9F0D6ED6F}" destId="{E316CBAD-AB6C-4D17-9576-9589F98D5D8A}" srcOrd="13" destOrd="0" presId="urn:microsoft.com/office/officeart/2005/8/layout/cycle1"/>
    <dgm:cxn modelId="{3C0C0884-4C6F-451C-A777-B5B48DC1FECF}" type="presParOf" srcId="{278DC1C7-F7CB-494F-A2D6-B0A9F0D6ED6F}" destId="{9F4BB355-C742-47F9-8DB1-B7783C935323}"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64096-7D87-403D-AC9F-BAA22BCB36C2}">
      <dsp:nvSpPr>
        <dsp:cNvPr id="0" name=""/>
        <dsp:cNvSpPr/>
      </dsp:nvSpPr>
      <dsp:spPr>
        <a:xfrm>
          <a:off x="2667000" y="0"/>
          <a:ext cx="2438400" cy="2438400"/>
        </a:xfrm>
        <a:prstGeom prst="triangl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Feedback on Data Submissions</a:t>
          </a:r>
          <a:endParaRPr lang="en-US" sz="1300" kern="1200" dirty="0"/>
        </a:p>
      </dsp:txBody>
      <dsp:txXfrm>
        <a:off x="3276600" y="1219200"/>
        <a:ext cx="1219200" cy="1219200"/>
      </dsp:txXfrm>
    </dsp:sp>
    <dsp:sp modelId="{9F2F8100-6247-43BF-B95A-972D6A8C2462}">
      <dsp:nvSpPr>
        <dsp:cNvPr id="0" name=""/>
        <dsp:cNvSpPr/>
      </dsp:nvSpPr>
      <dsp:spPr>
        <a:xfrm>
          <a:off x="1447800" y="2438400"/>
          <a:ext cx="2438400" cy="2438400"/>
        </a:xfrm>
        <a:prstGeom prst="triangl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Technical Support and Training</a:t>
          </a:r>
          <a:endParaRPr lang="en-US" sz="1300" kern="1200" dirty="0"/>
        </a:p>
      </dsp:txBody>
      <dsp:txXfrm>
        <a:off x="2057400" y="3657600"/>
        <a:ext cx="1219200" cy="1219200"/>
      </dsp:txXfrm>
    </dsp:sp>
    <dsp:sp modelId="{0A83CFA2-E456-454B-B3C5-F397F6EFA83A}">
      <dsp:nvSpPr>
        <dsp:cNvPr id="0" name=""/>
        <dsp:cNvSpPr/>
      </dsp:nvSpPr>
      <dsp:spPr>
        <a:xfrm rot="10800000">
          <a:off x="2667000" y="2438400"/>
          <a:ext cx="2438400" cy="2438400"/>
        </a:xfrm>
        <a:prstGeom prst="triangl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Accuracy and Completeness</a:t>
          </a:r>
          <a:endParaRPr lang="en-US" sz="1300" kern="1200" dirty="0"/>
        </a:p>
      </dsp:txBody>
      <dsp:txXfrm rot="10800000">
        <a:off x="3276600" y="2438400"/>
        <a:ext cx="1219200" cy="1219200"/>
      </dsp:txXfrm>
    </dsp:sp>
    <dsp:sp modelId="{B276475A-9C1D-46D3-8C1A-1C51BB424B39}">
      <dsp:nvSpPr>
        <dsp:cNvPr id="0" name=""/>
        <dsp:cNvSpPr/>
      </dsp:nvSpPr>
      <dsp:spPr>
        <a:xfrm>
          <a:off x="3886200" y="2438400"/>
          <a:ext cx="2438400" cy="2438400"/>
        </a:xfrm>
        <a:prstGeom prst="triangl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Software Design</a:t>
          </a:r>
          <a:endParaRPr lang="en-US" sz="1300" kern="1200" dirty="0"/>
        </a:p>
      </dsp:txBody>
      <dsp:txXfrm>
        <a:off x="4495800" y="3657600"/>
        <a:ext cx="1219200" cy="121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837E7-8A67-4F68-8485-1B9A80AB26BE}">
      <dsp:nvSpPr>
        <dsp:cNvPr id="0" name=""/>
        <dsp:cNvSpPr/>
      </dsp:nvSpPr>
      <dsp:spPr>
        <a:xfrm>
          <a:off x="1992968" y="20740"/>
          <a:ext cx="742354" cy="7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1992968" y="20740"/>
        <a:ext cx="742354" cy="742354"/>
      </dsp:txXfrm>
    </dsp:sp>
    <dsp:sp modelId="{9BD96D01-5F6E-43B9-B30C-CF2629B539E9}">
      <dsp:nvSpPr>
        <dsp:cNvPr id="0" name=""/>
        <dsp:cNvSpPr/>
      </dsp:nvSpPr>
      <dsp:spPr>
        <a:xfrm>
          <a:off x="381005" y="-76204"/>
          <a:ext cx="2783410" cy="2783410"/>
        </a:xfrm>
        <a:prstGeom prst="circularArrow">
          <a:avLst>
            <a:gd name="adj1" fmla="val 5201"/>
            <a:gd name="adj2" fmla="val 335959"/>
            <a:gd name="adj3" fmla="val 21293056"/>
            <a:gd name="adj4" fmla="val 19766402"/>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DD59A903-5983-4D53-8AF1-89DFDEE1F729}">
      <dsp:nvSpPr>
        <dsp:cNvPr id="0" name=""/>
        <dsp:cNvSpPr/>
      </dsp:nvSpPr>
      <dsp:spPr>
        <a:xfrm>
          <a:off x="2441565" y="1401380"/>
          <a:ext cx="742354" cy="7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a:p>
      </dsp:txBody>
      <dsp:txXfrm>
        <a:off x="2441565" y="1401380"/>
        <a:ext cx="742354" cy="742354"/>
      </dsp:txXfrm>
    </dsp:sp>
    <dsp:sp modelId="{8BDCCED1-3E07-4B5E-B89C-C8E4F829B75E}">
      <dsp:nvSpPr>
        <dsp:cNvPr id="0" name=""/>
        <dsp:cNvSpPr/>
      </dsp:nvSpPr>
      <dsp:spPr>
        <a:xfrm>
          <a:off x="457187" y="76186"/>
          <a:ext cx="2783410" cy="2783410"/>
        </a:xfrm>
        <a:prstGeom prst="circularArrow">
          <a:avLst>
            <a:gd name="adj1" fmla="val 5201"/>
            <a:gd name="adj2" fmla="val 335959"/>
            <a:gd name="adj3" fmla="val 4014506"/>
            <a:gd name="adj4" fmla="val 2253609"/>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C2CBA1C4-4B3D-486C-A5CE-0F291743F2FC}">
      <dsp:nvSpPr>
        <dsp:cNvPr id="0" name=""/>
        <dsp:cNvSpPr/>
      </dsp:nvSpPr>
      <dsp:spPr>
        <a:xfrm>
          <a:off x="1267122" y="2254663"/>
          <a:ext cx="742354" cy="7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a:p>
      </dsp:txBody>
      <dsp:txXfrm>
        <a:off x="1267122" y="2254663"/>
        <a:ext cx="742354" cy="742354"/>
      </dsp:txXfrm>
    </dsp:sp>
    <dsp:sp modelId="{0FF8AD63-CC8C-4C4D-83DA-F8D0BB67C3AE}">
      <dsp:nvSpPr>
        <dsp:cNvPr id="0" name=""/>
        <dsp:cNvSpPr/>
      </dsp:nvSpPr>
      <dsp:spPr>
        <a:xfrm>
          <a:off x="152404" y="5"/>
          <a:ext cx="2783410" cy="2783410"/>
        </a:xfrm>
        <a:prstGeom prst="circularArrow">
          <a:avLst>
            <a:gd name="adj1" fmla="val 5201"/>
            <a:gd name="adj2" fmla="val 335959"/>
            <a:gd name="adj3" fmla="val 8210432"/>
            <a:gd name="adj4" fmla="val 6449536"/>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46CF144E-E268-44A1-A9F0-2C743B7874F4}">
      <dsp:nvSpPr>
        <dsp:cNvPr id="0" name=""/>
        <dsp:cNvSpPr/>
      </dsp:nvSpPr>
      <dsp:spPr>
        <a:xfrm>
          <a:off x="92679" y="1401380"/>
          <a:ext cx="742354" cy="7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a:p>
      </dsp:txBody>
      <dsp:txXfrm>
        <a:off x="92679" y="1401380"/>
        <a:ext cx="742354" cy="742354"/>
      </dsp:txXfrm>
    </dsp:sp>
    <dsp:sp modelId="{4EBC5CFE-F796-4BB2-B599-C83C83A94E99}">
      <dsp:nvSpPr>
        <dsp:cNvPr id="0" name=""/>
        <dsp:cNvSpPr/>
      </dsp:nvSpPr>
      <dsp:spPr>
        <a:xfrm>
          <a:off x="304796" y="-152386"/>
          <a:ext cx="2783410" cy="2783410"/>
        </a:xfrm>
        <a:prstGeom prst="circularArrow">
          <a:avLst>
            <a:gd name="adj1" fmla="val 5201"/>
            <a:gd name="adj2" fmla="val 335959"/>
            <a:gd name="adj3" fmla="val 12297640"/>
            <a:gd name="adj4" fmla="val 10770985"/>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E316CBAD-AB6C-4D17-9576-9589F98D5D8A}">
      <dsp:nvSpPr>
        <dsp:cNvPr id="0" name=""/>
        <dsp:cNvSpPr/>
      </dsp:nvSpPr>
      <dsp:spPr>
        <a:xfrm>
          <a:off x="541276" y="20740"/>
          <a:ext cx="742354" cy="7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endParaRPr lang="en-US" sz="2100" kern="1200" dirty="0"/>
        </a:p>
      </dsp:txBody>
      <dsp:txXfrm>
        <a:off x="541276" y="20740"/>
        <a:ext cx="742354" cy="742354"/>
      </dsp:txXfrm>
    </dsp:sp>
    <dsp:sp modelId="{9F4BB355-C742-47F9-8DB1-B7783C935323}">
      <dsp:nvSpPr>
        <dsp:cNvPr id="0" name=""/>
        <dsp:cNvSpPr/>
      </dsp:nvSpPr>
      <dsp:spPr>
        <a:xfrm>
          <a:off x="381005" y="5"/>
          <a:ext cx="2783410" cy="2783410"/>
        </a:xfrm>
        <a:prstGeom prst="circularArrow">
          <a:avLst>
            <a:gd name="adj1" fmla="val 5201"/>
            <a:gd name="adj2" fmla="val 335959"/>
            <a:gd name="adj3" fmla="val 16865495"/>
            <a:gd name="adj4" fmla="val 15198547"/>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6A3829-5868-491B-A425-811AA76363F7}" type="datetimeFigureOut">
              <a:rPr lang="en-US" smtClean="0"/>
              <a:t>10/23/2012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FC17A7-8CC3-4567-AE69-D6F9F3700D45}" type="slidenum">
              <a:rPr lang="en-US" smtClean="0"/>
              <a:t>‹#›</a:t>
            </a:fld>
            <a:endParaRPr lang="en-US"/>
          </a:p>
        </p:txBody>
      </p:sp>
    </p:spTree>
    <p:extLst>
      <p:ext uri="{BB962C8B-B14F-4D97-AF65-F5344CB8AC3E}">
        <p14:creationId xmlns:p14="http://schemas.microsoft.com/office/powerpoint/2010/main" val="387382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706D2-FCE8-416B-A7AE-59B7EBFE2246}" type="datetimeFigureOut">
              <a:rPr lang="en-US" smtClean="0"/>
              <a:t>10/23/2012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5471F-7B7F-4F36-93C4-5C7558321100}" type="slidenum">
              <a:rPr lang="en-US" smtClean="0"/>
              <a:t>‹#›</a:t>
            </a:fld>
            <a:endParaRPr lang="en-US"/>
          </a:p>
        </p:txBody>
      </p:sp>
    </p:spTree>
    <p:extLst>
      <p:ext uri="{BB962C8B-B14F-4D97-AF65-F5344CB8AC3E}">
        <p14:creationId xmlns:p14="http://schemas.microsoft.com/office/powerpoint/2010/main" val="156339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I’d like</a:t>
            </a:r>
            <a:r>
              <a:rPr lang="en-US" baseline="0" dirty="0" smtClean="0"/>
              <a:t> to introduce our panel today:  I’m Vida </a:t>
            </a:r>
            <a:r>
              <a:rPr lang="en-US" baseline="0" dirty="0" err="1" smtClean="0"/>
              <a:t>Chernoff</a:t>
            </a:r>
            <a:r>
              <a:rPr lang="en-US" baseline="0" dirty="0" smtClean="0"/>
              <a:t>.  Joining me are Dmitry </a:t>
            </a:r>
            <a:r>
              <a:rPr lang="en-US" baseline="0" dirty="0" err="1" smtClean="0"/>
              <a:t>Kopstev</a:t>
            </a:r>
            <a:r>
              <a:rPr lang="en-US" baseline="0" dirty="0" smtClean="0"/>
              <a:t>, Application Administrator for NYSDOH/AI/OSD  and </a:t>
            </a:r>
            <a:r>
              <a:rPr lang="en-US" baseline="0" dirty="0" err="1" smtClean="0"/>
              <a:t>Ric</a:t>
            </a:r>
            <a:r>
              <a:rPr lang="en-US" baseline="0" dirty="0" smtClean="0"/>
              <a:t> </a:t>
            </a:r>
            <a:r>
              <a:rPr lang="en-US" baseline="0" dirty="0" err="1" smtClean="0"/>
              <a:t>Yanes</a:t>
            </a:r>
            <a:r>
              <a:rPr lang="en-US" baseline="0" dirty="0" smtClean="0"/>
              <a:t>, Data manager for the Montefiore Bronx Healthcare Network, a Part C grantee.</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a:t>
            </a:fld>
            <a:endParaRPr lang="en-US"/>
          </a:p>
        </p:txBody>
      </p:sp>
    </p:spTree>
    <p:extLst>
      <p:ext uri="{BB962C8B-B14F-4D97-AF65-F5344CB8AC3E}">
        <p14:creationId xmlns:p14="http://schemas.microsoft.com/office/powerpoint/2010/main" val="305137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error trapping (date</a:t>
            </a:r>
            <a:r>
              <a:rPr lang="en-US" baseline="0" dirty="0" smtClean="0"/>
              <a:t> of housing status less than intake date).   There are many of these validations throughout AIRS</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10</a:t>
            </a:fld>
            <a:endParaRPr lang="en-US"/>
          </a:p>
        </p:txBody>
      </p:sp>
    </p:spTree>
    <p:extLst>
      <p:ext uri="{BB962C8B-B14F-4D97-AF65-F5344CB8AC3E}">
        <p14:creationId xmlns:p14="http://schemas.microsoft.com/office/powerpoint/2010/main" val="269921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software can ensure a report-ready record on save.  Each element is checked at point of entry for consistency, but gaps are more difficult to identify.</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11</a:t>
            </a:fld>
            <a:endParaRPr lang="en-US"/>
          </a:p>
        </p:txBody>
      </p:sp>
    </p:spTree>
    <p:extLst>
      <p:ext uri="{BB962C8B-B14F-4D97-AF65-F5344CB8AC3E}">
        <p14:creationId xmlns:p14="http://schemas.microsoft.com/office/powerpoint/2010/main" val="48061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visible the highlight of missing elements, the easier it is to focus on issues.   Companion</a:t>
            </a:r>
            <a:r>
              <a:rPr lang="en-US" baseline="0" dirty="0" smtClean="0"/>
              <a:t> forms, if used, should highlight the same requirements for data collection staff</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12</a:t>
            </a:fld>
            <a:endParaRPr lang="en-US"/>
          </a:p>
        </p:txBody>
      </p:sp>
    </p:spTree>
    <p:extLst>
      <p:ext uri="{BB962C8B-B14F-4D97-AF65-F5344CB8AC3E}">
        <p14:creationId xmlns:p14="http://schemas.microsoft.com/office/powerpoint/2010/main" val="355857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RSR Assessment is a tool</a:t>
            </a:r>
            <a:r>
              <a:rPr lang="en-US" baseline="0" dirty="0" smtClean="0"/>
              <a:t> in AIRS that functions both as a report (displaying current data for the client) and an interface to provide explanation of missing data if applicable.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13</a:t>
            </a:fld>
            <a:endParaRPr lang="en-US"/>
          </a:p>
        </p:txBody>
      </p:sp>
    </p:spTree>
    <p:extLst>
      <p:ext uri="{BB962C8B-B14F-4D97-AF65-F5344CB8AC3E}">
        <p14:creationId xmlns:p14="http://schemas.microsoft.com/office/powerpoint/2010/main" val="802989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RSR Assessment provides a run through of all the clinical questions, and is only available</a:t>
            </a:r>
            <a:r>
              <a:rPr lang="en-US" baseline="0" dirty="0" smtClean="0"/>
              <a:t> if the client has received a medical visit during the report period.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14</a:t>
            </a:fld>
            <a:endParaRPr lang="en-US"/>
          </a:p>
        </p:txBody>
      </p:sp>
    </p:spTree>
    <p:extLst>
      <p:ext uri="{BB962C8B-B14F-4D97-AF65-F5344CB8AC3E}">
        <p14:creationId xmlns:p14="http://schemas.microsoft.com/office/powerpoint/2010/main" val="4052569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Verification Tickler in</a:t>
            </a:r>
            <a:r>
              <a:rPr lang="en-US" baseline="0" dirty="0" smtClean="0"/>
              <a:t> AIRS provides an overview of how current critical information is within the histories.   Agencies are expected to either verify that data is still correct, or enter a new record with updates.  Only a specific number of verifications are allowed, when they are exhausted a new history record should be added.   Update frequencies can be adjusted to reflect monitoring standards.</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15</a:t>
            </a:fld>
            <a:endParaRPr lang="en-US"/>
          </a:p>
        </p:txBody>
      </p:sp>
    </p:spTree>
    <p:extLst>
      <p:ext uri="{BB962C8B-B14F-4D97-AF65-F5344CB8AC3E}">
        <p14:creationId xmlns:p14="http://schemas.microsoft.com/office/powerpoint/2010/main" val="1206171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Reports are critical</a:t>
            </a:r>
            <a:r>
              <a:rPr lang="en-US" baseline="0" dirty="0" smtClean="0"/>
              <a:t> to ongoing data management feedback loops within organizations (internal vs. feedback from funders), from  client specific to program specific to agency-wide.</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16</a:t>
            </a:fld>
            <a:endParaRPr lang="en-US"/>
          </a:p>
        </p:txBody>
      </p:sp>
    </p:spTree>
    <p:extLst>
      <p:ext uri="{BB962C8B-B14F-4D97-AF65-F5344CB8AC3E}">
        <p14:creationId xmlns:p14="http://schemas.microsoft.com/office/powerpoint/2010/main" val="1793822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able to see specific</a:t>
            </a:r>
            <a:r>
              <a:rPr lang="en-US" baseline="0" dirty="0" smtClean="0"/>
              <a:t> clients to confirm content and troubleshoot gaps is critical to data management.  This allows confirmation of the population being included in the report.  Improving overall rates of completeness depends on identifying which client records have gaps.</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17</a:t>
            </a:fld>
            <a:endParaRPr lang="en-US"/>
          </a:p>
        </p:txBody>
      </p:sp>
    </p:spTree>
    <p:extLst>
      <p:ext uri="{BB962C8B-B14F-4D97-AF65-F5344CB8AC3E}">
        <p14:creationId xmlns:p14="http://schemas.microsoft.com/office/powerpoint/2010/main" val="73535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great challenges of the RSR are selecting only reportable</a:t>
            </a:r>
            <a:r>
              <a:rPr lang="en-US" baseline="0" dirty="0" smtClean="0"/>
              <a:t> clients;  ensuring that the services are delivered within RW funded programs and reflect last dollar requirements, and that your reports are selecting these clients and services accurately.</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18</a:t>
            </a:fld>
            <a:endParaRPr lang="en-US"/>
          </a:p>
        </p:txBody>
      </p:sp>
    </p:spTree>
    <p:extLst>
      <p:ext uri="{BB962C8B-B14F-4D97-AF65-F5344CB8AC3E}">
        <p14:creationId xmlns:p14="http://schemas.microsoft.com/office/powerpoint/2010/main" val="204053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highlights two essential</a:t>
            </a:r>
            <a:r>
              <a:rPr lang="en-US" baseline="0" dirty="0" smtClean="0"/>
              <a:t> histories, HIV Status and Financial data.  </a:t>
            </a:r>
            <a:r>
              <a:rPr lang="en-US" dirty="0" smtClean="0"/>
              <a:t>Other critical</a:t>
            </a:r>
            <a:r>
              <a:rPr lang="en-US" baseline="0" dirty="0" smtClean="0"/>
              <a:t> histories include Insurance, Housing, ARV Medications, TB status, Pregnancy, Substance Use and Referrals.  These are needed for the RSR and also to support monitoring requirements.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19</a:t>
            </a:fld>
            <a:endParaRPr lang="en-US"/>
          </a:p>
        </p:txBody>
      </p:sp>
    </p:spTree>
    <p:extLst>
      <p:ext uri="{BB962C8B-B14F-4D97-AF65-F5344CB8AC3E}">
        <p14:creationId xmlns:p14="http://schemas.microsoft.com/office/powerpoint/2010/main" val="268074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Institute</a:t>
            </a:r>
            <a:r>
              <a:rPr lang="en-US" baseline="0" dirty="0" smtClean="0"/>
              <a:t> decided to go with a statewide client level solution in 1994, in response to HRSA’s launch of the Standard Annual Aggregate Report.  An RFP for programming and TA was issued and </a:t>
            </a:r>
            <a:r>
              <a:rPr lang="en-US" baseline="0" dirty="0" err="1" smtClean="0"/>
              <a:t>Defran</a:t>
            </a:r>
            <a:r>
              <a:rPr lang="en-US" baseline="0" dirty="0" smtClean="0"/>
              <a:t> Systems Inc. was chosen to custom build the URS system and provide technical support and training on software use.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a:t>
            </a:fld>
            <a:endParaRPr lang="en-US"/>
          </a:p>
        </p:txBody>
      </p:sp>
    </p:spTree>
    <p:extLst>
      <p:ext uri="{BB962C8B-B14F-4D97-AF65-F5344CB8AC3E}">
        <p14:creationId xmlns:p14="http://schemas.microsoft.com/office/powerpoint/2010/main" val="2359126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ensure that only RW funded services are included, each RW contract is assigned a program for data collection, that program has a pre-identified</a:t>
            </a:r>
            <a:r>
              <a:rPr lang="en-US" baseline="0" dirty="0" smtClean="0"/>
              <a:t> set of encounters and services that restrict the program to only funded services.   A file is sent from the state for each agency’s programs that sets up the service portfolio for the year.</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20</a:t>
            </a:fld>
            <a:endParaRPr lang="en-US"/>
          </a:p>
        </p:txBody>
      </p:sp>
    </p:spTree>
    <p:extLst>
      <p:ext uri="{BB962C8B-B14F-4D97-AF65-F5344CB8AC3E}">
        <p14:creationId xmlns:p14="http://schemas.microsoft.com/office/powerpoint/2010/main" val="217353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 specific reports that review the full RSR content that will be included in their CLD allow for ongoing</a:t>
            </a:r>
            <a:r>
              <a:rPr lang="en-US" baseline="0" dirty="0" smtClean="0"/>
              <a:t> data review and update.  These reports can be run at any time during the report period as a status check.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21</a:t>
            </a:fld>
            <a:endParaRPr lang="en-US"/>
          </a:p>
        </p:txBody>
      </p:sp>
    </p:spTree>
    <p:extLst>
      <p:ext uri="{BB962C8B-B14F-4D97-AF65-F5344CB8AC3E}">
        <p14:creationId xmlns:p14="http://schemas.microsoft.com/office/powerpoint/2010/main" val="301811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5471F-7B7F-4F36-93C4-5C7558321100}" type="slidenum">
              <a:rPr lang="en-US" smtClean="0"/>
              <a:t>23</a:t>
            </a:fld>
            <a:endParaRPr lang="en-US"/>
          </a:p>
        </p:txBody>
      </p:sp>
    </p:spTree>
    <p:extLst>
      <p:ext uri="{BB962C8B-B14F-4D97-AF65-F5344CB8AC3E}">
        <p14:creationId xmlns:p14="http://schemas.microsoft.com/office/powerpoint/2010/main" val="3091962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Delivering</a:t>
            </a:r>
            <a:r>
              <a:rPr lang="en-US" baseline="0" dirty="0" smtClean="0"/>
              <a:t> training in NYS has to address challenges of both geography and volume.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24</a:t>
            </a:fld>
            <a:endParaRPr lang="en-US"/>
          </a:p>
        </p:txBody>
      </p:sp>
    </p:spTree>
    <p:extLst>
      <p:ext uri="{BB962C8B-B14F-4D97-AF65-F5344CB8AC3E}">
        <p14:creationId xmlns:p14="http://schemas.microsoft.com/office/powerpoint/2010/main" val="1936758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approach,</a:t>
            </a:r>
            <a:r>
              <a:rPr lang="en-US" baseline="0" dirty="0" smtClean="0"/>
              <a:t> classroom training and web based, has their advantages.</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25</a:t>
            </a:fld>
            <a:endParaRPr lang="en-US"/>
          </a:p>
        </p:txBody>
      </p:sp>
    </p:spTree>
    <p:extLst>
      <p:ext uri="{BB962C8B-B14F-4D97-AF65-F5344CB8AC3E}">
        <p14:creationId xmlns:p14="http://schemas.microsoft.com/office/powerpoint/2010/main" val="3955970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combining training modes, and offering</a:t>
            </a:r>
            <a:r>
              <a:rPr lang="en-US" baseline="0" dirty="0" smtClean="0"/>
              <a:t> both on-demand and scheduled live web training, we are able to optimize our outreach and provide broader access while still providing direct interaction.</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26</a:t>
            </a:fld>
            <a:endParaRPr lang="en-US"/>
          </a:p>
        </p:txBody>
      </p:sp>
    </p:spTree>
    <p:extLst>
      <p:ext uri="{BB962C8B-B14F-4D97-AF65-F5344CB8AC3E}">
        <p14:creationId xmlns:p14="http://schemas.microsoft.com/office/powerpoint/2010/main" val="2038501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person training</a:t>
            </a:r>
            <a:r>
              <a:rPr lang="en-US" baseline="0" dirty="0" smtClean="0"/>
              <a:t> is offered statewide, and reaches between 500 and 600 persons per year.   Basic training on data entry is one of the most popular courses due to turnover of data entry staff.</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27</a:t>
            </a:fld>
            <a:endParaRPr lang="en-US"/>
          </a:p>
        </p:txBody>
      </p:sp>
    </p:spTree>
    <p:extLst>
      <p:ext uri="{BB962C8B-B14F-4D97-AF65-F5344CB8AC3E}">
        <p14:creationId xmlns:p14="http://schemas.microsoft.com/office/powerpoint/2010/main" val="3931506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on-demand training videos are offered on AIRSNY.org.   These provide both an opportunity for staff</a:t>
            </a:r>
            <a:r>
              <a:rPr lang="en-US" baseline="0" dirty="0" smtClean="0"/>
              <a:t> who can’t travel to trainings and a refresher for existing end-users.  They also give an opportunity to highlight special topics or new programmatic initiatives.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28</a:t>
            </a:fld>
            <a:endParaRPr lang="en-US"/>
          </a:p>
        </p:txBody>
      </p:sp>
    </p:spTree>
    <p:extLst>
      <p:ext uri="{BB962C8B-B14F-4D97-AF65-F5344CB8AC3E}">
        <p14:creationId xmlns:p14="http://schemas.microsoft.com/office/powerpoint/2010/main" val="213898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support for NYS focuses primarily</a:t>
            </a:r>
            <a:r>
              <a:rPr lang="en-US" baseline="0" dirty="0" smtClean="0"/>
              <a:t> on effective use of the AIRS software and good data management practices.  Without a specific software platform, technical support has to focus on requirements, documentation, and review of output from multiple sources.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29</a:t>
            </a:fld>
            <a:endParaRPr lang="en-US"/>
          </a:p>
        </p:txBody>
      </p:sp>
    </p:spTree>
    <p:extLst>
      <p:ext uri="{BB962C8B-B14F-4D97-AF65-F5344CB8AC3E}">
        <p14:creationId xmlns:p14="http://schemas.microsoft.com/office/powerpoint/2010/main" val="3225204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of the AIRSNY website as a platform for basic technical support (forms, tutorials, documentation) has enhanced our ability to get information out efficiently.  Challenges include ensuring that everyone who should be reviewing and downloading content is doing so (keeping alert and distribution lists up to date, monitoring use).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30</a:t>
            </a:fld>
            <a:endParaRPr lang="en-US"/>
          </a:p>
        </p:txBody>
      </p:sp>
    </p:spTree>
    <p:extLst>
      <p:ext uri="{BB962C8B-B14F-4D97-AF65-F5344CB8AC3E}">
        <p14:creationId xmlns:p14="http://schemas.microsoft.com/office/powerpoint/2010/main" val="220131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emphasis of the project</a:t>
            </a:r>
            <a:r>
              <a:rPr lang="en-US" baseline="0" dirty="0" smtClean="0"/>
              <a:t> has always been on providing our contract agencies with a local solution.  Since the system pre-dates many other initiatives such as implementation of EMRs and even electronic registration and billing systems, this was often the first experience with a standardized agency-wide data collection system for many of our providers.   Organizational readiness for any form centralized data entry was a significant hurdle.</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a:t>
            </a:fld>
            <a:endParaRPr lang="en-US"/>
          </a:p>
        </p:txBody>
      </p:sp>
    </p:spTree>
    <p:extLst>
      <p:ext uri="{BB962C8B-B14F-4D97-AF65-F5344CB8AC3E}">
        <p14:creationId xmlns:p14="http://schemas.microsoft.com/office/powerpoint/2010/main" val="4057086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support for software use is essential.  Monitoring issues identifies</a:t>
            </a:r>
            <a:r>
              <a:rPr lang="en-US" baseline="0" dirty="0" smtClean="0"/>
              <a:t> both software problems and areas of confusion that require training and documentation.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31</a:t>
            </a:fld>
            <a:endParaRPr lang="en-US"/>
          </a:p>
        </p:txBody>
      </p:sp>
    </p:spTree>
    <p:extLst>
      <p:ext uri="{BB962C8B-B14F-4D97-AF65-F5344CB8AC3E}">
        <p14:creationId xmlns:p14="http://schemas.microsoft.com/office/powerpoint/2010/main" val="1035262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optimal approach is to provide as much in-person training and phone-based one</a:t>
            </a:r>
            <a:r>
              <a:rPr lang="en-US" baseline="0" dirty="0" smtClean="0"/>
              <a:t> on one support as possible given resources, and supplement these with webinars, group calls, and on-line resources.</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32</a:t>
            </a:fld>
            <a:endParaRPr lang="en-US"/>
          </a:p>
        </p:txBody>
      </p:sp>
    </p:spTree>
    <p:extLst>
      <p:ext uri="{BB962C8B-B14F-4D97-AF65-F5344CB8AC3E}">
        <p14:creationId xmlns:p14="http://schemas.microsoft.com/office/powerpoint/2010/main" val="2292820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5471F-7B7F-4F36-93C4-5C7558321100}" type="slidenum">
              <a:rPr lang="en-US" smtClean="0"/>
              <a:t>34</a:t>
            </a:fld>
            <a:endParaRPr lang="en-US"/>
          </a:p>
        </p:txBody>
      </p:sp>
    </p:spTree>
    <p:extLst>
      <p:ext uri="{BB962C8B-B14F-4D97-AF65-F5344CB8AC3E}">
        <p14:creationId xmlns:p14="http://schemas.microsoft.com/office/powerpoint/2010/main" val="3703687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ounce of</a:t>
            </a:r>
            <a:r>
              <a:rPr lang="en-US" baseline="0" dirty="0" smtClean="0"/>
              <a:t> prevention is worth a pound of cure.  Ongoing monitoring saves a great deal of time troubleshooting problems at the end of the year, but can be extremely challenging given declining resources.  Access to disparate systems to review a combined report can also be a challenge and very time consuming.</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35</a:t>
            </a:fld>
            <a:endParaRPr lang="en-US"/>
          </a:p>
        </p:txBody>
      </p:sp>
    </p:spTree>
    <p:extLst>
      <p:ext uri="{BB962C8B-B14F-4D97-AF65-F5344CB8AC3E}">
        <p14:creationId xmlns:p14="http://schemas.microsoft.com/office/powerpoint/2010/main" val="2829851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AIDS Institute collects CLD from all programs (RW</a:t>
            </a:r>
            <a:r>
              <a:rPr lang="en-US" baseline="0" dirty="0" smtClean="0"/>
              <a:t> included) on a monthly basis, we are able to monitor data completeness on an ongoing basis and provide feedback via contract management staff.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36</a:t>
            </a:fld>
            <a:endParaRPr lang="en-US"/>
          </a:p>
        </p:txBody>
      </p:sp>
    </p:spTree>
    <p:extLst>
      <p:ext uri="{BB962C8B-B14F-4D97-AF65-F5344CB8AC3E}">
        <p14:creationId xmlns:p14="http://schemas.microsoft.com/office/powerpoint/2010/main" val="2126269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an interim</a:t>
            </a:r>
            <a:r>
              <a:rPr lang="en-US" baseline="0" dirty="0" smtClean="0"/>
              <a:t> RSR is collected once per year prior to the final report, to give providers a heads up on potential issues.   A completeness report that mimics the HRSA report is generated.</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37</a:t>
            </a:fld>
            <a:endParaRPr lang="en-US"/>
          </a:p>
        </p:txBody>
      </p:sp>
    </p:spTree>
    <p:extLst>
      <p:ext uri="{BB962C8B-B14F-4D97-AF65-F5344CB8AC3E}">
        <p14:creationId xmlns:p14="http://schemas.microsoft.com/office/powerpoint/2010/main" val="1010713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able to highlight areas of concern,</a:t>
            </a:r>
            <a:r>
              <a:rPr lang="en-US" baseline="0" dirty="0" smtClean="0"/>
              <a:t> and set standards that are at minimum as stringent as HRSA rules.   Each provider that submits an interim RSR receives a completeness report within two days.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38</a:t>
            </a:fld>
            <a:endParaRPr lang="en-US"/>
          </a:p>
        </p:txBody>
      </p:sp>
    </p:spTree>
    <p:extLst>
      <p:ext uri="{BB962C8B-B14F-4D97-AF65-F5344CB8AC3E}">
        <p14:creationId xmlns:p14="http://schemas.microsoft.com/office/powerpoint/2010/main" val="2945640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completeness</a:t>
            </a:r>
            <a:r>
              <a:rPr lang="en-US" baseline="0" dirty="0" smtClean="0"/>
              <a:t> report is only useful to providers if they can identify the client records that are missing information.  The report generates lists of system IDs for each client with suspect data in the field indicated.</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39</a:t>
            </a:fld>
            <a:endParaRPr lang="en-US"/>
          </a:p>
        </p:txBody>
      </p:sp>
    </p:spTree>
    <p:extLst>
      <p:ext uri="{BB962C8B-B14F-4D97-AF65-F5344CB8AC3E}">
        <p14:creationId xmlns:p14="http://schemas.microsoft.com/office/powerpoint/2010/main" val="4269404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a:t>
            </a:r>
            <a:r>
              <a:rPr lang="en-US" baseline="0" dirty="0" smtClean="0"/>
              <a:t> final RSR submission, the feedback loop includes applying validations, ensuring that providers correct what they can, relaying the data to the EHB and coordinating submissions with other Grantees.  Two levels of validation are applied.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40</a:t>
            </a:fld>
            <a:endParaRPr lang="en-US"/>
          </a:p>
        </p:txBody>
      </p:sp>
    </p:spTree>
    <p:extLst>
      <p:ext uri="{BB962C8B-B14F-4D97-AF65-F5344CB8AC3E}">
        <p14:creationId xmlns:p14="http://schemas.microsoft.com/office/powerpoint/2010/main" val="4271380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feedback, coordination of submissions, and</a:t>
            </a:r>
            <a:r>
              <a:rPr lang="en-US" baseline="0" dirty="0" smtClean="0"/>
              <a:t> handling errors are all resource-intensive.  Data ‘silos’ make this even more challenging, and they exist at almost </a:t>
            </a:r>
            <a:r>
              <a:rPr lang="en-US" baseline="0" smtClean="0"/>
              <a:t>every level. </a:t>
            </a:r>
            <a:endParaRPr lang="en-US"/>
          </a:p>
        </p:txBody>
      </p:sp>
      <p:sp>
        <p:nvSpPr>
          <p:cNvPr id="4" name="Slide Number Placeholder 3"/>
          <p:cNvSpPr>
            <a:spLocks noGrp="1"/>
          </p:cNvSpPr>
          <p:nvPr>
            <p:ph type="sldNum" sz="quarter" idx="10"/>
          </p:nvPr>
        </p:nvSpPr>
        <p:spPr/>
        <p:txBody>
          <a:bodyPr/>
          <a:lstStyle/>
          <a:p>
            <a:fld id="{B945471F-7B7F-4F36-93C4-5C7558321100}" type="slidenum">
              <a:rPr lang="en-US" smtClean="0"/>
              <a:t>41</a:t>
            </a:fld>
            <a:endParaRPr lang="en-US"/>
          </a:p>
        </p:txBody>
      </p:sp>
    </p:spTree>
    <p:extLst>
      <p:ext uri="{BB962C8B-B14F-4D97-AF65-F5344CB8AC3E}">
        <p14:creationId xmlns:p14="http://schemas.microsoft.com/office/powerpoint/2010/main" val="232703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three major elements of technical assistance.  With software customization, requirements that might otherwise be communicated in forms, instructions, directions and report feedback can be handled at the front end of data collection and data entry, identifying and trapping problems at the source.   Technical Assistance and Training is needed with or without a software solution.  Providers need ongoing support on data content, requirements, protocols such as data security, confidentiality, data management and reporting regardless of the platform used.   The last tier of technical assistance is feedback on RSR extract content, such as completeness reports.  If these are run on a regular basis, they can be effective but if left to the end of the reporting cycle, they allow little time for turnaround and correction.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4</a:t>
            </a:fld>
            <a:endParaRPr lang="en-US"/>
          </a:p>
        </p:txBody>
      </p:sp>
    </p:spTree>
    <p:extLst>
      <p:ext uri="{BB962C8B-B14F-4D97-AF65-F5344CB8AC3E}">
        <p14:creationId xmlns:p14="http://schemas.microsoft.com/office/powerpoint/2010/main" val="398488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summarizes the relationship of the three TA elements</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5</a:t>
            </a:fld>
            <a:endParaRPr lang="en-US"/>
          </a:p>
        </p:txBody>
      </p:sp>
    </p:spTree>
    <p:extLst>
      <p:ext uri="{BB962C8B-B14F-4D97-AF65-F5344CB8AC3E}">
        <p14:creationId xmlns:p14="http://schemas.microsoft.com/office/powerpoint/2010/main" val="232389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5471F-7B7F-4F36-93C4-5C7558321100}" type="slidenum">
              <a:rPr lang="en-US" smtClean="0"/>
              <a:t>6</a:t>
            </a:fld>
            <a:endParaRPr lang="en-US"/>
          </a:p>
        </p:txBody>
      </p:sp>
    </p:spTree>
    <p:extLst>
      <p:ext uri="{BB962C8B-B14F-4D97-AF65-F5344CB8AC3E}">
        <p14:creationId xmlns:p14="http://schemas.microsoft.com/office/powerpoint/2010/main" val="221162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De-duplication is a centerpiece of accurate data, and is easiest to catch at the intake process</a:t>
            </a:r>
            <a:r>
              <a:rPr lang="en-US" baseline="0" dirty="0" smtClean="0"/>
              <a:t> given the right tools.   If left unchecked, histories become attached to multiple intake records and the data for a single client is dispersed.   Matching records after the fact is a very time-consuming process.</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7</a:t>
            </a:fld>
            <a:endParaRPr lang="en-US"/>
          </a:p>
        </p:txBody>
      </p:sp>
    </p:spTree>
    <p:extLst>
      <p:ext uri="{BB962C8B-B14F-4D97-AF65-F5344CB8AC3E}">
        <p14:creationId xmlns:p14="http://schemas.microsoft.com/office/powerpoint/2010/main" val="406526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common</a:t>
            </a:r>
            <a:r>
              <a:rPr lang="en-US" baseline="0" dirty="0" smtClean="0"/>
              <a:t> method to check for duplicates on data entry of intake</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8</a:t>
            </a:fld>
            <a:endParaRPr lang="en-US"/>
          </a:p>
        </p:txBody>
      </p:sp>
    </p:spTree>
    <p:extLst>
      <p:ext uri="{BB962C8B-B14F-4D97-AF65-F5344CB8AC3E}">
        <p14:creationId xmlns:p14="http://schemas.microsoft.com/office/powerpoint/2010/main" val="242859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validations are an excellent way to trap inconsistent</a:t>
            </a:r>
            <a:r>
              <a:rPr lang="en-US" baseline="0" dirty="0" smtClean="0"/>
              <a:t> entries.  It can be very easy to make a data entry error on a date field and not notice until report output is not what was expected.   This also improves quality of data for client care management. </a:t>
            </a:r>
            <a:endParaRPr lang="en-US" dirty="0"/>
          </a:p>
        </p:txBody>
      </p:sp>
      <p:sp>
        <p:nvSpPr>
          <p:cNvPr id="4" name="Slide Number Placeholder 3"/>
          <p:cNvSpPr>
            <a:spLocks noGrp="1"/>
          </p:cNvSpPr>
          <p:nvPr>
            <p:ph type="sldNum" sz="quarter" idx="10"/>
          </p:nvPr>
        </p:nvSpPr>
        <p:spPr/>
        <p:txBody>
          <a:bodyPr/>
          <a:lstStyle/>
          <a:p>
            <a:fld id="{B945471F-7B7F-4F36-93C4-5C7558321100}" type="slidenum">
              <a:rPr lang="en-US" smtClean="0"/>
              <a:t>9</a:t>
            </a:fld>
            <a:endParaRPr lang="en-US"/>
          </a:p>
        </p:txBody>
      </p:sp>
    </p:spTree>
    <p:extLst>
      <p:ext uri="{BB962C8B-B14F-4D97-AF65-F5344CB8AC3E}">
        <p14:creationId xmlns:p14="http://schemas.microsoft.com/office/powerpoint/2010/main" val="296897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5D18FC-6711-4503-9D4F-ABE551A46735}" type="datetimeFigureOut">
              <a:rPr lang="en-US" smtClean="0"/>
              <a:t>10/23/2012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E42190D-3D2C-4AC5-8029-B4ADE3EAF7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D18FC-6711-4503-9D4F-ABE551A46735}"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190D-3D2C-4AC5-8029-B4ADE3EAF7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D18FC-6711-4503-9D4F-ABE551A46735}"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190D-3D2C-4AC5-8029-B4ADE3EAF7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D18FC-6711-4503-9D4F-ABE551A46735}"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190D-3D2C-4AC5-8029-B4ADE3EAF7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5D18FC-6711-4503-9D4F-ABE551A46735}"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190D-3D2C-4AC5-8029-B4ADE3EAF7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5D18FC-6711-4503-9D4F-ABE551A46735}"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2190D-3D2C-4AC5-8029-B4ADE3EAF7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5D18FC-6711-4503-9D4F-ABE551A46735}" type="datetimeFigureOut">
              <a:rPr lang="en-US" smtClean="0"/>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2190D-3D2C-4AC5-8029-B4ADE3EAF7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A5D18FC-6711-4503-9D4F-ABE551A46735}" type="datetimeFigureOut">
              <a:rPr lang="en-US" smtClean="0"/>
              <a:t>10/23/2012</a:t>
            </a:fld>
            <a:endParaRPr lang="en-US"/>
          </a:p>
        </p:txBody>
      </p:sp>
      <p:sp>
        <p:nvSpPr>
          <p:cNvPr id="8" name="Slide Number Placeholder 7"/>
          <p:cNvSpPr>
            <a:spLocks noGrp="1"/>
          </p:cNvSpPr>
          <p:nvPr>
            <p:ph type="sldNum" sz="quarter" idx="11"/>
          </p:nvPr>
        </p:nvSpPr>
        <p:spPr/>
        <p:txBody>
          <a:bodyPr/>
          <a:lstStyle/>
          <a:p>
            <a:fld id="{AE42190D-3D2C-4AC5-8029-B4ADE3EAF75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D18FC-6711-4503-9D4F-ABE551A46735}" type="datetimeFigureOut">
              <a:rPr lang="en-US" smtClean="0"/>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2190D-3D2C-4AC5-8029-B4ADE3EAF7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5D18FC-6711-4503-9D4F-ABE551A46735}"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E42190D-3D2C-4AC5-8029-B4ADE3EAF7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A5D18FC-6711-4503-9D4F-ABE551A46735}"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2190D-3D2C-4AC5-8029-B4ADE3EAF7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A5D18FC-6711-4503-9D4F-ABE551A46735}" type="datetimeFigureOut">
              <a:rPr lang="en-US" smtClean="0"/>
              <a:t>10/23/2012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E42190D-3D2C-4AC5-8029-B4ADE3EAF75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hyperlink" Target="mailto:vab01@health.state.ny.us"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0"/>
            <a:ext cx="6480048" cy="2301240"/>
          </a:xfrm>
        </p:spPr>
        <p:txBody>
          <a:bodyPr>
            <a:normAutofit fontScale="90000"/>
          </a:bodyPr>
          <a:lstStyle/>
          <a:p>
            <a:r>
              <a:rPr lang="en-US" dirty="0" smtClean="0"/>
              <a:t>Technical assistance for data collection and data management</a:t>
            </a:r>
            <a:br>
              <a:rPr lang="en-US" dirty="0" smtClean="0"/>
            </a:br>
            <a:endParaRPr lang="en-US" dirty="0"/>
          </a:p>
        </p:txBody>
      </p:sp>
      <p:sp>
        <p:nvSpPr>
          <p:cNvPr id="3" name="Subtitle 2"/>
          <p:cNvSpPr>
            <a:spLocks noGrp="1"/>
          </p:cNvSpPr>
          <p:nvPr>
            <p:ph type="subTitle" idx="1"/>
          </p:nvPr>
        </p:nvSpPr>
        <p:spPr>
          <a:xfrm>
            <a:off x="433050" y="1544812"/>
            <a:ext cx="6480048" cy="1426988"/>
          </a:xfrm>
        </p:spPr>
        <p:txBody>
          <a:bodyPr/>
          <a:lstStyle/>
          <a:p>
            <a:r>
              <a:rPr lang="en-US" dirty="0" smtClean="0"/>
              <a:t>The New York State Experience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57200"/>
            <a:ext cx="1981200" cy="198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5469397"/>
            <a:ext cx="1731264" cy="957072"/>
          </a:xfrm>
          <a:prstGeom prst="rect">
            <a:avLst/>
          </a:prstGeom>
        </p:spPr>
      </p:pic>
    </p:spTree>
    <p:extLst>
      <p:ext uri="{BB962C8B-B14F-4D97-AF65-F5344CB8AC3E}">
        <p14:creationId xmlns:p14="http://schemas.microsoft.com/office/powerpoint/2010/main" val="3436145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5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1676400"/>
            <a:ext cx="637271" cy="382529"/>
          </a:xfrm>
          <a:prstGeom prst="rect">
            <a:avLst/>
          </a:prstGeom>
        </p:spPr>
      </p:pic>
      <p:sp>
        <p:nvSpPr>
          <p:cNvPr id="4" name="TextBox 3"/>
          <p:cNvSpPr txBox="1"/>
          <p:nvPr/>
        </p:nvSpPr>
        <p:spPr>
          <a:xfrm>
            <a:off x="469359" y="219670"/>
            <a:ext cx="7609609" cy="923330"/>
          </a:xfrm>
          <a:prstGeom prst="rect">
            <a:avLst/>
          </a:prstGeom>
          <a:noFill/>
        </p:spPr>
        <p:txBody>
          <a:bodyPr wrap="square" rtlCol="0">
            <a:spAutoFit/>
          </a:bodyPr>
          <a:lstStyle/>
          <a:p>
            <a:r>
              <a:rPr lang="en-US" dirty="0" smtClean="0"/>
              <a:t>Each invalid entry returns a message and requests correction – detail on errors also appears in the information box on left</a:t>
            </a:r>
          </a:p>
          <a:p>
            <a:endParaRPr lang="en-US" dirty="0"/>
          </a:p>
        </p:txBody>
      </p:sp>
      <p:pic>
        <p:nvPicPr>
          <p:cNvPr id="3" name="Snagit_PPTC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09" y="1143000"/>
            <a:ext cx="7962391" cy="5109810"/>
          </a:xfrm>
          <a:prstGeom prst="rect">
            <a:avLst/>
          </a:prstGeom>
        </p:spPr>
      </p:pic>
      <p:sp>
        <p:nvSpPr>
          <p:cNvPr id="5" name="Right Arrow 4"/>
          <p:cNvSpPr/>
          <p:nvPr/>
        </p:nvSpPr>
        <p:spPr>
          <a:xfrm>
            <a:off x="76200" y="510540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232404" y="327660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172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200400" cy="609600"/>
          </a:xfrm>
        </p:spPr>
        <p:txBody>
          <a:bodyPr>
            <a:normAutofit/>
          </a:bodyPr>
          <a:lstStyle/>
          <a:p>
            <a:r>
              <a:rPr lang="en-US" sz="2400" dirty="0" smtClean="0"/>
              <a:t>MISSING DATA</a:t>
            </a:r>
            <a:endParaRPr lang="en-US" sz="2400" dirty="0"/>
          </a:p>
        </p:txBody>
      </p:sp>
      <p:sp>
        <p:nvSpPr>
          <p:cNvPr id="3" name="Text Placeholder 2"/>
          <p:cNvSpPr>
            <a:spLocks noGrp="1"/>
          </p:cNvSpPr>
          <p:nvPr>
            <p:ph type="body" idx="2"/>
          </p:nvPr>
        </p:nvSpPr>
        <p:spPr>
          <a:xfrm>
            <a:off x="457200" y="214424"/>
            <a:ext cx="2743200" cy="471376"/>
          </a:xfrm>
        </p:spPr>
        <p:txBody>
          <a:bodyPr/>
          <a:lstStyle/>
          <a:p>
            <a:r>
              <a:rPr lang="en-US" dirty="0" smtClean="0"/>
              <a:t>Elements of Software Design</a:t>
            </a:r>
            <a:endParaRPr lang="en-US" dirty="0"/>
          </a:p>
        </p:txBody>
      </p:sp>
      <p:sp>
        <p:nvSpPr>
          <p:cNvPr id="4" name="Content Placeholder 3"/>
          <p:cNvSpPr>
            <a:spLocks noGrp="1"/>
          </p:cNvSpPr>
          <p:nvPr>
            <p:ph sz="half" idx="1"/>
          </p:nvPr>
        </p:nvSpPr>
        <p:spPr>
          <a:xfrm>
            <a:off x="457200" y="1219200"/>
            <a:ext cx="7086600" cy="4572000"/>
          </a:xfrm>
        </p:spPr>
        <p:txBody>
          <a:bodyPr/>
          <a:lstStyle/>
          <a:p>
            <a:r>
              <a:rPr lang="en-US" dirty="0" smtClean="0"/>
              <a:t>Missing Data on Demographics easier to trap by adding required fields to save</a:t>
            </a:r>
          </a:p>
          <a:p>
            <a:r>
              <a:rPr lang="en-US" dirty="0" smtClean="0"/>
              <a:t>Missing Data that is part of the sequence of services or status changes cannot be trapped on data entry, require reports and other analysis of data</a:t>
            </a:r>
          </a:p>
          <a:p>
            <a:r>
              <a:rPr lang="en-US" dirty="0" smtClean="0"/>
              <a:t>Software can help to identify gaps but good data collection and data entry are critical to success</a:t>
            </a:r>
            <a:endParaRPr lang="en-US" dirty="0"/>
          </a:p>
        </p:txBody>
      </p:sp>
    </p:spTree>
    <p:extLst>
      <p:ext uri="{BB962C8B-B14F-4D97-AF65-F5344CB8AC3E}">
        <p14:creationId xmlns:p14="http://schemas.microsoft.com/office/powerpoint/2010/main" val="220952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A91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57" y="1143000"/>
            <a:ext cx="7867143" cy="5257801"/>
          </a:xfrm>
          <a:prstGeom prst="rect">
            <a:avLst/>
          </a:prstGeom>
        </p:spPr>
      </p:pic>
      <p:sp>
        <p:nvSpPr>
          <p:cNvPr id="4" name="TextBox 3"/>
          <p:cNvSpPr txBox="1"/>
          <p:nvPr/>
        </p:nvSpPr>
        <p:spPr>
          <a:xfrm>
            <a:off x="514857" y="304800"/>
            <a:ext cx="4971543" cy="646331"/>
          </a:xfrm>
          <a:prstGeom prst="rect">
            <a:avLst/>
          </a:prstGeom>
          <a:noFill/>
        </p:spPr>
        <p:txBody>
          <a:bodyPr wrap="square" rtlCol="0">
            <a:spAutoFit/>
          </a:bodyPr>
          <a:lstStyle/>
          <a:p>
            <a:r>
              <a:rPr lang="en-US" dirty="0" smtClean="0"/>
              <a:t>Highlighting skipped fields and preventing save of incomplete data</a:t>
            </a:r>
            <a:endParaRPr lang="en-US" dirty="0"/>
          </a:p>
        </p:txBody>
      </p:sp>
      <p:pic>
        <p:nvPicPr>
          <p:cNvPr id="5" name="Snagit_PPT9A5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4343" y="3200400"/>
            <a:ext cx="689623" cy="380370"/>
          </a:xfrm>
          <a:prstGeom prst="rect">
            <a:avLst/>
          </a:prstGeom>
        </p:spPr>
      </p:pic>
    </p:spTree>
    <p:extLst>
      <p:ext uri="{BB962C8B-B14F-4D97-AF65-F5344CB8AC3E}">
        <p14:creationId xmlns:p14="http://schemas.microsoft.com/office/powerpoint/2010/main" val="2036460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2EF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19201"/>
            <a:ext cx="8224314" cy="5176466"/>
          </a:xfrm>
          <a:prstGeom prst="rect">
            <a:avLst/>
          </a:prstGeom>
        </p:spPr>
      </p:pic>
      <p:sp>
        <p:nvSpPr>
          <p:cNvPr id="5" name="TextBox 4"/>
          <p:cNvSpPr txBox="1"/>
          <p:nvPr/>
        </p:nvSpPr>
        <p:spPr>
          <a:xfrm>
            <a:off x="533400" y="381000"/>
            <a:ext cx="7391400" cy="369332"/>
          </a:xfrm>
          <a:prstGeom prst="rect">
            <a:avLst/>
          </a:prstGeom>
          <a:noFill/>
        </p:spPr>
        <p:txBody>
          <a:bodyPr wrap="square" rtlCol="0">
            <a:spAutoFit/>
          </a:bodyPr>
          <a:lstStyle/>
          <a:p>
            <a:r>
              <a:rPr lang="en-US" dirty="0" smtClean="0"/>
              <a:t>Identify gaps in data using a report-based assessment</a:t>
            </a:r>
            <a:endParaRPr lang="en-US" dirty="0"/>
          </a:p>
        </p:txBody>
      </p:sp>
    </p:spTree>
    <p:extLst>
      <p:ext uri="{BB962C8B-B14F-4D97-AF65-F5344CB8AC3E}">
        <p14:creationId xmlns:p14="http://schemas.microsoft.com/office/powerpoint/2010/main" val="3322986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22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382000" cy="5334000"/>
          </a:xfrm>
          <a:prstGeom prst="rect">
            <a:avLst/>
          </a:prstGeom>
        </p:spPr>
      </p:pic>
      <p:sp>
        <p:nvSpPr>
          <p:cNvPr id="3" name="TextBox 2"/>
          <p:cNvSpPr txBox="1"/>
          <p:nvPr/>
        </p:nvSpPr>
        <p:spPr>
          <a:xfrm>
            <a:off x="381000" y="381000"/>
            <a:ext cx="7924800" cy="369332"/>
          </a:xfrm>
          <a:prstGeom prst="rect">
            <a:avLst/>
          </a:prstGeom>
          <a:noFill/>
        </p:spPr>
        <p:txBody>
          <a:bodyPr wrap="square" rtlCol="0">
            <a:spAutoFit/>
          </a:bodyPr>
          <a:lstStyle/>
          <a:p>
            <a:r>
              <a:rPr lang="en-US" dirty="0" smtClean="0"/>
              <a:t>Completeness Assessment covers all clinical questions in RSR order</a:t>
            </a:r>
            <a:endParaRPr lang="en-US" dirty="0"/>
          </a:p>
        </p:txBody>
      </p:sp>
    </p:spTree>
    <p:extLst>
      <p:ext uri="{BB962C8B-B14F-4D97-AF65-F5344CB8AC3E}">
        <p14:creationId xmlns:p14="http://schemas.microsoft.com/office/powerpoint/2010/main" val="2828491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B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3000"/>
            <a:ext cx="8229600" cy="5410200"/>
          </a:xfrm>
          <a:prstGeom prst="rect">
            <a:avLst/>
          </a:prstGeom>
        </p:spPr>
      </p:pic>
      <p:sp>
        <p:nvSpPr>
          <p:cNvPr id="3" name="TextBox 2"/>
          <p:cNvSpPr txBox="1"/>
          <p:nvPr/>
        </p:nvSpPr>
        <p:spPr>
          <a:xfrm>
            <a:off x="381000" y="304800"/>
            <a:ext cx="7772400" cy="646331"/>
          </a:xfrm>
          <a:prstGeom prst="rect">
            <a:avLst/>
          </a:prstGeom>
          <a:noFill/>
        </p:spPr>
        <p:txBody>
          <a:bodyPr wrap="square" rtlCol="0">
            <a:spAutoFit/>
          </a:bodyPr>
          <a:lstStyle/>
          <a:p>
            <a:r>
              <a:rPr lang="en-US" dirty="0" smtClean="0"/>
              <a:t>A tickler or reminder system on major report components and monitoring standards is a tool to assist staff in managing client data </a:t>
            </a:r>
            <a:endParaRPr lang="en-US" dirty="0"/>
          </a:p>
        </p:txBody>
      </p:sp>
      <p:cxnSp>
        <p:nvCxnSpPr>
          <p:cNvPr id="5" name="Straight Arrow Connector 4"/>
          <p:cNvCxnSpPr/>
          <p:nvPr/>
        </p:nvCxnSpPr>
        <p:spPr>
          <a:xfrm flipV="1">
            <a:off x="1600200" y="2057400"/>
            <a:ext cx="1143000" cy="2362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2079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467600" cy="730250"/>
          </a:xfrm>
        </p:spPr>
        <p:txBody>
          <a:bodyPr>
            <a:noAutofit/>
          </a:bodyPr>
          <a:lstStyle/>
          <a:p>
            <a:r>
              <a:rPr lang="en-US" sz="2400" dirty="0" smtClean="0"/>
              <a:t>USING REPORTS TO MANAGE DATA QUALITY</a:t>
            </a:r>
            <a:endParaRPr lang="en-US" sz="2400" dirty="0"/>
          </a:p>
        </p:txBody>
      </p:sp>
      <p:sp>
        <p:nvSpPr>
          <p:cNvPr id="3" name="Text Placeholder 2"/>
          <p:cNvSpPr>
            <a:spLocks noGrp="1"/>
          </p:cNvSpPr>
          <p:nvPr>
            <p:ph type="body" idx="2"/>
          </p:nvPr>
        </p:nvSpPr>
        <p:spPr>
          <a:xfrm>
            <a:off x="457200" y="214424"/>
            <a:ext cx="2743200" cy="471376"/>
          </a:xfrm>
        </p:spPr>
        <p:txBody>
          <a:bodyPr/>
          <a:lstStyle/>
          <a:p>
            <a:r>
              <a:rPr lang="en-US" dirty="0" smtClean="0"/>
              <a:t>Elements of Software Design</a:t>
            </a:r>
            <a:endParaRPr lang="en-US" dirty="0"/>
          </a:p>
        </p:txBody>
      </p:sp>
      <p:sp>
        <p:nvSpPr>
          <p:cNvPr id="4" name="Content Placeholder 3"/>
          <p:cNvSpPr>
            <a:spLocks noGrp="1"/>
          </p:cNvSpPr>
          <p:nvPr>
            <p:ph sz="half" idx="1"/>
          </p:nvPr>
        </p:nvSpPr>
        <p:spPr>
          <a:xfrm>
            <a:off x="457200" y="1371600"/>
            <a:ext cx="7086600" cy="4419600"/>
          </a:xfrm>
        </p:spPr>
        <p:txBody>
          <a:bodyPr/>
          <a:lstStyle/>
          <a:p>
            <a:r>
              <a:rPr lang="en-US" dirty="0" smtClean="0"/>
              <a:t>Reports that filter clients according to grant requirements allow efficient focus</a:t>
            </a:r>
          </a:p>
          <a:p>
            <a:r>
              <a:rPr lang="en-US" dirty="0" smtClean="0"/>
              <a:t>Mimic report logic of the desired output as much as possible</a:t>
            </a:r>
          </a:p>
          <a:p>
            <a:r>
              <a:rPr lang="en-US" dirty="0" smtClean="0"/>
              <a:t>Provide ability to drill down to client data that has identified issues or gaps</a:t>
            </a:r>
          </a:p>
          <a:p>
            <a:r>
              <a:rPr lang="en-US" dirty="0" smtClean="0"/>
              <a:t>Information from reports can be used to work collaboratively with program staff to improve data collection and entry </a:t>
            </a:r>
            <a:endParaRPr lang="en-US" dirty="0"/>
          </a:p>
        </p:txBody>
      </p:sp>
    </p:spTree>
    <p:extLst>
      <p:ext uri="{BB962C8B-B14F-4D97-AF65-F5344CB8AC3E}">
        <p14:creationId xmlns:p14="http://schemas.microsoft.com/office/powerpoint/2010/main" val="2966727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DBA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7" y="1143000"/>
            <a:ext cx="2392964" cy="5159829"/>
          </a:xfrm>
          <a:prstGeom prst="rect">
            <a:avLst/>
          </a:prstGeom>
        </p:spPr>
      </p:pic>
      <p:pic>
        <p:nvPicPr>
          <p:cNvPr id="4" name="Snagit_PPT60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743" y="3026229"/>
            <a:ext cx="5528095" cy="3124200"/>
          </a:xfrm>
          <a:prstGeom prst="rect">
            <a:avLst/>
          </a:prstGeom>
        </p:spPr>
      </p:pic>
      <p:sp>
        <p:nvSpPr>
          <p:cNvPr id="5" name="TextBox 4"/>
          <p:cNvSpPr txBox="1"/>
          <p:nvPr/>
        </p:nvSpPr>
        <p:spPr>
          <a:xfrm>
            <a:off x="566057" y="457200"/>
            <a:ext cx="7587343" cy="369332"/>
          </a:xfrm>
          <a:prstGeom prst="rect">
            <a:avLst/>
          </a:prstGeom>
          <a:noFill/>
        </p:spPr>
        <p:txBody>
          <a:bodyPr wrap="square" rtlCol="0">
            <a:spAutoFit/>
          </a:bodyPr>
          <a:lstStyle/>
          <a:p>
            <a:r>
              <a:rPr lang="en-US" dirty="0" smtClean="0"/>
              <a:t>Reports can highlight issues or provide detail on content</a:t>
            </a:r>
            <a:endParaRPr lang="en-US" dirty="0"/>
          </a:p>
        </p:txBody>
      </p:sp>
      <p:pic>
        <p:nvPicPr>
          <p:cNvPr id="6" name="Snagit_PPTAC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066800"/>
            <a:ext cx="5675943" cy="1828800"/>
          </a:xfrm>
          <a:prstGeom prst="rect">
            <a:avLst/>
          </a:prstGeom>
        </p:spPr>
      </p:pic>
      <p:cxnSp>
        <p:nvCxnSpPr>
          <p:cNvPr id="10" name="Straight Arrow Connector 9"/>
          <p:cNvCxnSpPr/>
          <p:nvPr/>
        </p:nvCxnSpPr>
        <p:spPr>
          <a:xfrm flipV="1">
            <a:off x="2514600" y="1600200"/>
            <a:ext cx="762000" cy="1524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1600200" y="3722914"/>
            <a:ext cx="1828800" cy="870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395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543800" cy="730250"/>
          </a:xfrm>
        </p:spPr>
        <p:txBody>
          <a:bodyPr>
            <a:noAutofit/>
          </a:bodyPr>
          <a:lstStyle/>
          <a:p>
            <a:r>
              <a:rPr lang="en-US" sz="2400" dirty="0" smtClean="0"/>
              <a:t>MEETING RSR REQUIREMENTS FOR CONTRACT/FUNDING SPECIFIC REPORTING</a:t>
            </a:r>
            <a:endParaRPr lang="en-US" sz="2400" dirty="0"/>
          </a:p>
        </p:txBody>
      </p:sp>
      <p:sp>
        <p:nvSpPr>
          <p:cNvPr id="3" name="Text Placeholder 2"/>
          <p:cNvSpPr>
            <a:spLocks noGrp="1"/>
          </p:cNvSpPr>
          <p:nvPr>
            <p:ph type="body" idx="2"/>
          </p:nvPr>
        </p:nvSpPr>
        <p:spPr>
          <a:xfrm>
            <a:off x="457200" y="214424"/>
            <a:ext cx="2743200" cy="395176"/>
          </a:xfrm>
        </p:spPr>
        <p:txBody>
          <a:bodyPr/>
          <a:lstStyle/>
          <a:p>
            <a:r>
              <a:rPr lang="en-US" dirty="0" smtClean="0"/>
              <a:t>Elements of Software Design</a:t>
            </a:r>
            <a:endParaRPr lang="en-US" dirty="0"/>
          </a:p>
        </p:txBody>
      </p:sp>
      <p:sp>
        <p:nvSpPr>
          <p:cNvPr id="4" name="Content Placeholder 3"/>
          <p:cNvSpPr>
            <a:spLocks noGrp="1"/>
          </p:cNvSpPr>
          <p:nvPr>
            <p:ph sz="half" idx="1"/>
          </p:nvPr>
        </p:nvSpPr>
        <p:spPr>
          <a:xfrm>
            <a:off x="457200" y="1752600"/>
            <a:ext cx="7086600" cy="4038600"/>
          </a:xfrm>
        </p:spPr>
        <p:txBody>
          <a:bodyPr/>
          <a:lstStyle/>
          <a:p>
            <a:r>
              <a:rPr lang="en-US" dirty="0">
                <a:solidFill>
                  <a:schemeClr val="accent1">
                    <a:lumMod val="60000"/>
                    <a:lumOff val="40000"/>
                  </a:schemeClr>
                </a:solidFill>
              </a:rPr>
              <a:t>A</a:t>
            </a:r>
            <a:r>
              <a:rPr lang="en-US" dirty="0" smtClean="0">
                <a:solidFill>
                  <a:schemeClr val="accent1">
                    <a:lumMod val="60000"/>
                    <a:lumOff val="40000"/>
                  </a:schemeClr>
                </a:solidFill>
              </a:rPr>
              <a:t>.</a:t>
            </a:r>
            <a:r>
              <a:rPr lang="en-US" dirty="0" smtClean="0"/>
              <a:t>  Structuring systems to identify RW eligible clients and RW funded services</a:t>
            </a:r>
          </a:p>
          <a:p>
            <a:r>
              <a:rPr lang="en-US" dirty="0" smtClean="0">
                <a:solidFill>
                  <a:schemeClr val="accent1">
                    <a:lumMod val="60000"/>
                    <a:lumOff val="40000"/>
                  </a:schemeClr>
                </a:solidFill>
              </a:rPr>
              <a:t>B.</a:t>
            </a:r>
            <a:r>
              <a:rPr lang="en-US" dirty="0" smtClean="0"/>
              <a:t>  Organizing data within systems that contain non-RW clients and services</a:t>
            </a:r>
          </a:p>
          <a:p>
            <a:r>
              <a:rPr lang="en-US" dirty="0" smtClean="0">
                <a:solidFill>
                  <a:schemeClr val="accent1">
                    <a:lumMod val="60000"/>
                    <a:lumOff val="40000"/>
                  </a:schemeClr>
                </a:solidFill>
              </a:rPr>
              <a:t>C.</a:t>
            </a:r>
            <a:r>
              <a:rPr lang="en-US" dirty="0" smtClean="0"/>
              <a:t>  Ensuring that reports are selecting only the clients and services that meet criteria for the RSR</a:t>
            </a:r>
            <a:endParaRPr lang="en-US" dirty="0"/>
          </a:p>
        </p:txBody>
      </p:sp>
    </p:spTree>
    <p:extLst>
      <p:ext uri="{BB962C8B-B14F-4D97-AF65-F5344CB8AC3E}">
        <p14:creationId xmlns:p14="http://schemas.microsoft.com/office/powerpoint/2010/main" val="4080815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12931"/>
            <a:ext cx="7772400" cy="646331"/>
          </a:xfrm>
          <a:prstGeom prst="rect">
            <a:avLst/>
          </a:prstGeom>
          <a:noFill/>
        </p:spPr>
        <p:txBody>
          <a:bodyPr wrap="square" rtlCol="0">
            <a:spAutoFit/>
          </a:bodyPr>
          <a:lstStyle/>
          <a:p>
            <a:r>
              <a:rPr lang="en-US" dirty="0" smtClean="0"/>
              <a:t>A:  Identifying Reportable Clients:  Histories on HIV Status and Service dates, Financial data, Insurance and other critical data</a:t>
            </a:r>
            <a:endParaRPr lang="en-US" dirty="0"/>
          </a:p>
        </p:txBody>
      </p:sp>
      <p:pic>
        <p:nvPicPr>
          <p:cNvPr id="3" name="Snagit_PPT7D5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090857"/>
            <a:ext cx="4561815" cy="3160648"/>
          </a:xfrm>
          <a:prstGeom prst="rect">
            <a:avLst/>
          </a:prstGeom>
        </p:spPr>
      </p:pic>
      <p:pic>
        <p:nvPicPr>
          <p:cNvPr id="4" name="Snagit_PPT9E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95400"/>
            <a:ext cx="2159576" cy="5299128"/>
          </a:xfrm>
          <a:prstGeom prst="rect">
            <a:avLst/>
          </a:prstGeom>
        </p:spPr>
      </p:pic>
      <p:sp>
        <p:nvSpPr>
          <p:cNvPr id="5" name="5-Point Star 4"/>
          <p:cNvSpPr/>
          <p:nvPr/>
        </p:nvSpPr>
        <p:spPr>
          <a:xfrm flipH="1">
            <a:off x="4495800" y="1371600"/>
            <a:ext cx="304054"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950634" y="2728702"/>
            <a:ext cx="229347"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952126" y="2362200"/>
            <a:ext cx="22785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258546" y="5486400"/>
            <a:ext cx="306293"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nagit_PPT35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3081360"/>
            <a:ext cx="4932934" cy="3407999"/>
          </a:xfrm>
          <a:prstGeom prst="rect">
            <a:avLst/>
          </a:prstGeom>
        </p:spPr>
      </p:pic>
      <p:sp>
        <p:nvSpPr>
          <p:cNvPr id="15" name="5-Point Star 14"/>
          <p:cNvSpPr/>
          <p:nvPr/>
        </p:nvSpPr>
        <p:spPr>
          <a:xfrm>
            <a:off x="4953000" y="3505200"/>
            <a:ext cx="305546"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344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a:t>
            </a:r>
            <a:endParaRPr lang="en-US" dirty="0"/>
          </a:p>
        </p:txBody>
      </p:sp>
      <p:sp>
        <p:nvSpPr>
          <p:cNvPr id="3" name="Content Placeholder 2"/>
          <p:cNvSpPr>
            <a:spLocks noGrp="1"/>
          </p:cNvSpPr>
          <p:nvPr>
            <p:ph idx="1"/>
          </p:nvPr>
        </p:nvSpPr>
        <p:spPr/>
        <p:txBody>
          <a:bodyPr/>
          <a:lstStyle/>
          <a:p>
            <a:r>
              <a:rPr lang="en-US" dirty="0" smtClean="0"/>
              <a:t>The NYSDOH AIDS Institute has collected client level data for Ryan White contracts since 1995</a:t>
            </a:r>
          </a:p>
          <a:p>
            <a:r>
              <a:rPr lang="en-US" dirty="0" smtClean="0"/>
              <a:t>Model is a distributed, custom built relational database product installed at each agency</a:t>
            </a:r>
          </a:p>
          <a:p>
            <a:r>
              <a:rPr lang="en-US" dirty="0" smtClean="0"/>
              <a:t>Concept is agency ownership of data within a structured data collection and data entry environment</a:t>
            </a:r>
            <a:endParaRPr lang="en-US" dirty="0"/>
          </a:p>
        </p:txBody>
      </p:sp>
    </p:spTree>
    <p:extLst>
      <p:ext uri="{BB962C8B-B14F-4D97-AF65-F5344CB8AC3E}">
        <p14:creationId xmlns:p14="http://schemas.microsoft.com/office/powerpoint/2010/main" val="1592814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8001000" cy="646331"/>
          </a:xfrm>
          <a:prstGeom prst="rect">
            <a:avLst/>
          </a:prstGeom>
          <a:noFill/>
        </p:spPr>
        <p:txBody>
          <a:bodyPr wrap="square" rtlCol="0">
            <a:spAutoFit/>
          </a:bodyPr>
          <a:lstStyle/>
          <a:p>
            <a:r>
              <a:rPr lang="en-US" dirty="0" smtClean="0"/>
              <a:t>B:  Organizing Data:  Establishing Programs and Services for RW Funded Contracts and Managing Client Enrollments</a:t>
            </a:r>
            <a:endParaRPr lang="en-US" dirty="0"/>
          </a:p>
        </p:txBody>
      </p:sp>
      <p:pic>
        <p:nvPicPr>
          <p:cNvPr id="4" name="Snagit_PPTD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61171"/>
            <a:ext cx="8686800" cy="4928830"/>
          </a:xfrm>
          <a:prstGeom prst="rect">
            <a:avLst/>
          </a:prstGeom>
        </p:spPr>
      </p:pic>
    </p:spTree>
    <p:extLst>
      <p:ext uri="{BB962C8B-B14F-4D97-AF65-F5344CB8AC3E}">
        <p14:creationId xmlns:p14="http://schemas.microsoft.com/office/powerpoint/2010/main" val="549003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937" y="328136"/>
            <a:ext cx="8077200" cy="646331"/>
          </a:xfrm>
          <a:prstGeom prst="rect">
            <a:avLst/>
          </a:prstGeom>
          <a:noFill/>
        </p:spPr>
        <p:txBody>
          <a:bodyPr wrap="square" rtlCol="0">
            <a:spAutoFit/>
          </a:bodyPr>
          <a:lstStyle/>
          <a:p>
            <a:r>
              <a:rPr lang="en-US" dirty="0" smtClean="0"/>
              <a:t>C:  Using items A and B to ensure proper client selection and providing detailed review for accuracy</a:t>
            </a:r>
            <a:endParaRPr lang="en-US" dirty="0"/>
          </a:p>
        </p:txBody>
      </p:sp>
      <p:pic>
        <p:nvPicPr>
          <p:cNvPr id="4" name="Snagit_PPT59F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3707780" cy="4648200"/>
          </a:xfrm>
          <a:prstGeom prst="rect">
            <a:avLst/>
          </a:prstGeom>
        </p:spPr>
      </p:pic>
      <p:pic>
        <p:nvPicPr>
          <p:cNvPr id="5" name="Snagit_PPT237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783" y="1905000"/>
            <a:ext cx="3944151" cy="4579063"/>
          </a:xfrm>
          <a:prstGeom prst="rect">
            <a:avLst/>
          </a:prstGeom>
        </p:spPr>
      </p:pic>
      <p:pic>
        <p:nvPicPr>
          <p:cNvPr id="6" name="Snagit_PPT5F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066800"/>
            <a:ext cx="4202391" cy="4953000"/>
          </a:xfrm>
          <a:prstGeom prst="rect">
            <a:avLst/>
          </a:prstGeom>
        </p:spPr>
      </p:pic>
    </p:spTree>
    <p:extLst>
      <p:ext uri="{BB962C8B-B14F-4D97-AF65-F5344CB8AC3E}">
        <p14:creationId xmlns:p14="http://schemas.microsoft.com/office/powerpoint/2010/main" val="2612583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33400"/>
            <a:ext cx="2514600" cy="1390114"/>
          </a:xfrm>
          <a:prstGeom prst="rect">
            <a:avLst/>
          </a:prstGeom>
        </p:spPr>
      </p:pic>
      <p:sp>
        <p:nvSpPr>
          <p:cNvPr id="3" name="TextBox 2"/>
          <p:cNvSpPr txBox="1"/>
          <p:nvPr/>
        </p:nvSpPr>
        <p:spPr>
          <a:xfrm>
            <a:off x="914400" y="3200400"/>
            <a:ext cx="7620000" cy="369332"/>
          </a:xfrm>
          <a:prstGeom prst="rect">
            <a:avLst/>
          </a:prstGeom>
          <a:noFill/>
        </p:spPr>
        <p:txBody>
          <a:bodyPr wrap="square" rtlCol="0">
            <a:spAutoFit/>
          </a:bodyPr>
          <a:lstStyle/>
          <a:p>
            <a:r>
              <a:rPr lang="en-US" dirty="0" smtClean="0"/>
              <a:t>Questions regarding Software Design as a tool for TA?</a:t>
            </a:r>
            <a:endParaRPr lang="en-US" dirty="0"/>
          </a:p>
        </p:txBody>
      </p:sp>
    </p:spTree>
    <p:extLst>
      <p:ext uri="{BB962C8B-B14F-4D97-AF65-F5344CB8AC3E}">
        <p14:creationId xmlns:p14="http://schemas.microsoft.com/office/powerpoint/2010/main" val="2108179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7239000" cy="1826363"/>
          </a:xfrm>
        </p:spPr>
        <p:txBody>
          <a:bodyPr/>
          <a:lstStyle/>
          <a:p>
            <a:r>
              <a:rPr lang="en-US" dirty="0" smtClean="0"/>
              <a:t>II.  TRAINING AND TECHNICAL SUPPORT</a:t>
            </a:r>
            <a:endParaRPr lang="en-US" dirty="0"/>
          </a:p>
        </p:txBody>
      </p:sp>
      <p:sp>
        <p:nvSpPr>
          <p:cNvPr id="3" name="Text Placeholder 2"/>
          <p:cNvSpPr>
            <a:spLocks noGrp="1"/>
          </p:cNvSpPr>
          <p:nvPr>
            <p:ph type="body" idx="1"/>
          </p:nvPr>
        </p:nvSpPr>
        <p:spPr>
          <a:xfrm>
            <a:off x="721696" y="2857500"/>
            <a:ext cx="6629400" cy="1066688"/>
          </a:xfrm>
        </p:spPr>
        <p:txBody>
          <a:bodyPr/>
          <a:lstStyle/>
          <a:p>
            <a:r>
              <a:rPr lang="en-US" dirty="0" smtClean="0"/>
              <a:t>Supporting Accuracy and Completeness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96" y="1143000"/>
            <a:ext cx="2286000" cy="1714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104900"/>
            <a:ext cx="2600325" cy="1752600"/>
          </a:xfrm>
          <a:prstGeom prst="rect">
            <a:avLst/>
          </a:prstGeom>
        </p:spPr>
      </p:pic>
      <p:sp>
        <p:nvSpPr>
          <p:cNvPr id="6" name="TextBox 5"/>
          <p:cNvSpPr txBox="1"/>
          <p:nvPr/>
        </p:nvSpPr>
        <p:spPr>
          <a:xfrm>
            <a:off x="721696" y="457200"/>
            <a:ext cx="4536104" cy="381000"/>
          </a:xfrm>
          <a:prstGeom prst="rect">
            <a:avLst/>
          </a:prstGeom>
          <a:noFill/>
        </p:spPr>
        <p:txBody>
          <a:bodyPr wrap="square" rtlCol="0">
            <a:spAutoFit/>
          </a:bodyPr>
          <a:lstStyle/>
          <a:p>
            <a:r>
              <a:rPr lang="en-US" dirty="0" smtClean="0"/>
              <a:t>From Niagara to Montauk:</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1040" y="971550"/>
            <a:ext cx="2057400" cy="2057400"/>
          </a:xfrm>
          <a:prstGeom prst="rect">
            <a:avLst/>
          </a:prstGeom>
        </p:spPr>
      </p:pic>
      <p:sp>
        <p:nvSpPr>
          <p:cNvPr id="8" name="5-Point Star 7"/>
          <p:cNvSpPr/>
          <p:nvPr/>
        </p:nvSpPr>
        <p:spPr>
          <a:xfrm>
            <a:off x="3200400" y="16002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078950" y="2286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23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Significant challenges to offering training across a large geographic area and diverse provider types</a:t>
            </a:r>
          </a:p>
          <a:p>
            <a:r>
              <a:rPr lang="en-US" dirty="0" smtClean="0"/>
              <a:t>Level of experience and expertise with data entry and data management varies</a:t>
            </a:r>
          </a:p>
          <a:p>
            <a:r>
              <a:rPr lang="en-US" dirty="0" smtClean="0"/>
              <a:t>Turnover at the agency level requires an ongoing training presence</a:t>
            </a:r>
          </a:p>
          <a:p>
            <a:r>
              <a:rPr lang="en-US" dirty="0" smtClean="0"/>
              <a:t>Training specific to the RSR is offered to  our Part B providers</a:t>
            </a:r>
            <a:endParaRPr lang="en-US" dirty="0"/>
          </a:p>
        </p:txBody>
      </p:sp>
    </p:spTree>
    <p:extLst>
      <p:ext uri="{BB962C8B-B14F-4D97-AF65-F5344CB8AC3E}">
        <p14:creationId xmlns:p14="http://schemas.microsoft.com/office/powerpoint/2010/main" val="2047370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In-Person       vs.     Web Based</a:t>
            </a:r>
            <a:endParaRPr lang="en-US" dirty="0"/>
          </a:p>
        </p:txBody>
      </p:sp>
      <p:sp>
        <p:nvSpPr>
          <p:cNvPr id="3" name="Text Placeholder 2"/>
          <p:cNvSpPr>
            <a:spLocks noGrp="1"/>
          </p:cNvSpPr>
          <p:nvPr>
            <p:ph type="body" idx="1"/>
          </p:nvPr>
        </p:nvSpPr>
        <p:spPr/>
        <p:txBody>
          <a:bodyPr/>
          <a:lstStyle/>
          <a:p>
            <a:r>
              <a:rPr lang="en-US" dirty="0" smtClean="0"/>
              <a:t>“the personal touch”		</a:t>
            </a:r>
            <a:endParaRPr lang="en-US" dirty="0"/>
          </a:p>
        </p:txBody>
      </p:sp>
      <p:sp>
        <p:nvSpPr>
          <p:cNvPr id="4" name="Text Placeholder 3"/>
          <p:cNvSpPr>
            <a:spLocks noGrp="1"/>
          </p:cNvSpPr>
          <p:nvPr>
            <p:ph type="body" sz="half" idx="3"/>
          </p:nvPr>
        </p:nvSpPr>
        <p:spPr/>
        <p:txBody>
          <a:bodyPr/>
          <a:lstStyle/>
          <a:p>
            <a:r>
              <a:rPr lang="en-US" dirty="0" smtClean="0"/>
              <a:t>“ease of implementation”</a:t>
            </a:r>
            <a:endParaRPr lang="en-US" dirty="0"/>
          </a:p>
        </p:txBody>
      </p:sp>
      <p:sp>
        <p:nvSpPr>
          <p:cNvPr id="5" name="Content Placeholder 4"/>
          <p:cNvSpPr>
            <a:spLocks noGrp="1"/>
          </p:cNvSpPr>
          <p:nvPr>
            <p:ph sz="quarter" idx="2"/>
          </p:nvPr>
        </p:nvSpPr>
        <p:spPr/>
        <p:txBody>
          <a:bodyPr/>
          <a:lstStyle/>
          <a:p>
            <a:r>
              <a:rPr lang="en-US" dirty="0" smtClean="0"/>
              <a:t>Opportunity for interaction, observation and feedback</a:t>
            </a:r>
          </a:p>
          <a:p>
            <a:r>
              <a:rPr lang="en-US" dirty="0" smtClean="0"/>
              <a:t>Ease of communication between participants</a:t>
            </a:r>
          </a:p>
          <a:p>
            <a:r>
              <a:rPr lang="en-US" dirty="0" smtClean="0"/>
              <a:t>Enhanced relationship with training staff</a:t>
            </a:r>
          </a:p>
          <a:p>
            <a:r>
              <a:rPr lang="en-US" dirty="0" smtClean="0"/>
              <a:t>Opportunity for DOH staff to observe and interact</a:t>
            </a:r>
            <a:endParaRPr lang="en-US" dirty="0"/>
          </a:p>
        </p:txBody>
      </p:sp>
      <p:sp>
        <p:nvSpPr>
          <p:cNvPr id="6" name="Content Placeholder 5"/>
          <p:cNvSpPr>
            <a:spLocks noGrp="1"/>
          </p:cNvSpPr>
          <p:nvPr>
            <p:ph sz="quarter" idx="4"/>
          </p:nvPr>
        </p:nvSpPr>
        <p:spPr/>
        <p:txBody>
          <a:bodyPr/>
          <a:lstStyle/>
          <a:p>
            <a:r>
              <a:rPr lang="en-US" dirty="0" smtClean="0"/>
              <a:t>Less resource intensive at both DOH and provider level</a:t>
            </a:r>
          </a:p>
          <a:p>
            <a:r>
              <a:rPr lang="en-US" dirty="0" smtClean="0"/>
              <a:t>Ease of access – no travel</a:t>
            </a:r>
          </a:p>
          <a:p>
            <a:r>
              <a:rPr lang="en-US" dirty="0" smtClean="0"/>
              <a:t>Flexible on-demand schedule</a:t>
            </a:r>
          </a:p>
          <a:p>
            <a:r>
              <a:rPr lang="en-US" dirty="0" smtClean="0"/>
              <a:t>Broad geographic coverage</a:t>
            </a:r>
          </a:p>
          <a:p>
            <a:endParaRPr lang="en-US" dirty="0" smtClean="0"/>
          </a:p>
          <a:p>
            <a:endParaRPr lang="en-US" dirty="0"/>
          </a:p>
        </p:txBody>
      </p:sp>
    </p:spTree>
    <p:extLst>
      <p:ext uri="{BB962C8B-B14F-4D97-AF65-F5344CB8AC3E}">
        <p14:creationId xmlns:p14="http://schemas.microsoft.com/office/powerpoint/2010/main" val="2336603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NYSDOH does both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In-person trainings are offered in NYC on an on-going basis;  Upstate trainings are offered twice per year</a:t>
            </a:r>
          </a:p>
          <a:p>
            <a:r>
              <a:rPr lang="en-US" dirty="0" smtClean="0"/>
              <a:t>An in-person User Group meets monthly in NYC </a:t>
            </a:r>
          </a:p>
          <a:p>
            <a:r>
              <a:rPr lang="en-US" dirty="0" smtClean="0"/>
              <a:t>A web-based User Group meets monthly</a:t>
            </a:r>
          </a:p>
          <a:p>
            <a:r>
              <a:rPr lang="en-US" dirty="0" smtClean="0"/>
              <a:t>On-demand training videos are available on the support website </a:t>
            </a:r>
            <a:r>
              <a:rPr lang="en-US" dirty="0" smtClean="0">
                <a:solidFill>
                  <a:srgbClr val="FF0000"/>
                </a:solidFill>
              </a:rPr>
              <a:t>AIRSNY.org</a:t>
            </a:r>
          </a:p>
          <a:p>
            <a:r>
              <a:rPr lang="en-US" dirty="0" smtClean="0"/>
              <a:t>Special purpose web trainings are offered as needed (e.g. at RSR season)</a:t>
            </a:r>
          </a:p>
          <a:p>
            <a:pPr marL="36576" indent="0">
              <a:buNone/>
            </a:pPr>
            <a:endParaRPr lang="en-US" dirty="0"/>
          </a:p>
        </p:txBody>
      </p:sp>
    </p:spTree>
    <p:extLst>
      <p:ext uri="{BB962C8B-B14F-4D97-AF65-F5344CB8AC3E}">
        <p14:creationId xmlns:p14="http://schemas.microsoft.com/office/powerpoint/2010/main" val="3857073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924800" cy="369332"/>
          </a:xfrm>
          <a:prstGeom prst="rect">
            <a:avLst/>
          </a:prstGeom>
          <a:noFill/>
        </p:spPr>
        <p:txBody>
          <a:bodyPr wrap="square" rtlCol="0">
            <a:spAutoFit/>
          </a:bodyPr>
          <a:lstStyle/>
          <a:p>
            <a:r>
              <a:rPr lang="en-US" dirty="0" smtClean="0"/>
              <a:t>In-Person Training volume in NYS from 2010 - 2012</a:t>
            </a:r>
            <a:endParaRPr lang="en-US" dirty="0"/>
          </a:p>
        </p:txBody>
      </p:sp>
      <p:pic>
        <p:nvPicPr>
          <p:cNvPr id="3" name="Snagit_PPT8F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03" y="1143000"/>
            <a:ext cx="8476191" cy="5009524"/>
          </a:xfrm>
          <a:prstGeom prst="rect">
            <a:avLst/>
          </a:prstGeom>
        </p:spPr>
      </p:pic>
    </p:spTree>
    <p:extLst>
      <p:ext uri="{BB962C8B-B14F-4D97-AF65-F5344CB8AC3E}">
        <p14:creationId xmlns:p14="http://schemas.microsoft.com/office/powerpoint/2010/main" val="790171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369332"/>
          </a:xfrm>
          <a:prstGeom prst="rect">
            <a:avLst/>
          </a:prstGeom>
          <a:noFill/>
        </p:spPr>
        <p:txBody>
          <a:bodyPr wrap="square" rtlCol="0">
            <a:spAutoFit/>
          </a:bodyPr>
          <a:lstStyle/>
          <a:p>
            <a:r>
              <a:rPr lang="en-US" dirty="0" smtClean="0"/>
              <a:t>Web-based Training Videos are Available On-Demand at  </a:t>
            </a:r>
            <a:r>
              <a:rPr lang="en-US" dirty="0" smtClean="0">
                <a:solidFill>
                  <a:srgbClr val="FF0000"/>
                </a:solidFill>
              </a:rPr>
              <a:t>AIRSNY.org</a:t>
            </a:r>
            <a:endParaRPr lang="en-US" dirty="0">
              <a:solidFill>
                <a:srgbClr val="FF0000"/>
              </a:solidFill>
            </a:endParaRPr>
          </a:p>
        </p:txBody>
      </p:sp>
      <p:pic>
        <p:nvPicPr>
          <p:cNvPr id="3" name="Snagit_PPTF6A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90600"/>
            <a:ext cx="4285365" cy="4676260"/>
          </a:xfrm>
          <a:prstGeom prst="rect">
            <a:avLst/>
          </a:prstGeom>
        </p:spPr>
      </p:pic>
      <p:pic>
        <p:nvPicPr>
          <p:cNvPr id="4" name="Snagit_PPT26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057400"/>
            <a:ext cx="5751946" cy="4086020"/>
          </a:xfrm>
          <a:prstGeom prst="rect">
            <a:avLst/>
          </a:prstGeom>
        </p:spPr>
      </p:pic>
    </p:spTree>
    <p:extLst>
      <p:ext uri="{BB962C8B-B14F-4D97-AF65-F5344CB8AC3E}">
        <p14:creationId xmlns:p14="http://schemas.microsoft.com/office/powerpoint/2010/main" val="1027643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Support</a:t>
            </a:r>
            <a:endParaRPr lang="en-US" dirty="0"/>
          </a:p>
        </p:txBody>
      </p:sp>
      <p:sp>
        <p:nvSpPr>
          <p:cNvPr id="3" name="Content Placeholder 2"/>
          <p:cNvSpPr>
            <a:spLocks noGrp="1"/>
          </p:cNvSpPr>
          <p:nvPr>
            <p:ph idx="1"/>
          </p:nvPr>
        </p:nvSpPr>
        <p:spPr/>
        <p:txBody>
          <a:bodyPr/>
          <a:lstStyle/>
          <a:p>
            <a:r>
              <a:rPr lang="en-US" dirty="0" smtClean="0"/>
              <a:t>Technical support is critical for all steps in the data collection, data entry and data reporting process</a:t>
            </a:r>
          </a:p>
          <a:p>
            <a:r>
              <a:rPr lang="en-US" dirty="0" smtClean="0"/>
              <a:t>The level of support can range from basic (providing forms, instructions, documentation) to advanced (one-on-one phone support, site visits, web-based support on specific issues)</a:t>
            </a:r>
          </a:p>
          <a:p>
            <a:r>
              <a:rPr lang="en-US" dirty="0" smtClean="0"/>
              <a:t>Technical Support is resource-intensive</a:t>
            </a:r>
            <a:endParaRPr lang="en-US" dirty="0"/>
          </a:p>
        </p:txBody>
      </p:sp>
    </p:spTree>
    <p:extLst>
      <p:ext uri="{BB962C8B-B14F-4D97-AF65-F5344CB8AC3E}">
        <p14:creationId xmlns:p14="http://schemas.microsoft.com/office/powerpoint/2010/main" val="40341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200400" cy="533400"/>
          </a:xfrm>
        </p:spPr>
        <p:txBody>
          <a:bodyPr/>
          <a:lstStyle/>
          <a:p>
            <a:r>
              <a:rPr lang="en-US" dirty="0" smtClean="0"/>
              <a:t>URS and AIRSNY</a:t>
            </a:r>
            <a:endParaRPr lang="en-US" dirty="0"/>
          </a:p>
        </p:txBody>
      </p:sp>
      <p:sp>
        <p:nvSpPr>
          <p:cNvPr id="3" name="Text Placeholder 2"/>
          <p:cNvSpPr>
            <a:spLocks noGrp="1"/>
          </p:cNvSpPr>
          <p:nvPr>
            <p:ph type="body" idx="2"/>
          </p:nvPr>
        </p:nvSpPr>
        <p:spPr>
          <a:xfrm>
            <a:off x="457200" y="214424"/>
            <a:ext cx="2743200" cy="547576"/>
          </a:xfrm>
        </p:spPr>
        <p:txBody>
          <a:bodyPr/>
          <a:lstStyle/>
          <a:p>
            <a:r>
              <a:rPr lang="en-US" dirty="0" smtClean="0"/>
              <a:t>Brief History, continued	</a:t>
            </a:r>
            <a:endParaRPr lang="en-US" dirty="0"/>
          </a:p>
        </p:txBody>
      </p:sp>
      <p:sp>
        <p:nvSpPr>
          <p:cNvPr id="4" name="Content Placeholder 3"/>
          <p:cNvSpPr>
            <a:spLocks noGrp="1"/>
          </p:cNvSpPr>
          <p:nvPr>
            <p:ph sz="half" idx="1"/>
          </p:nvPr>
        </p:nvSpPr>
        <p:spPr>
          <a:xfrm>
            <a:off x="457200" y="1676400"/>
            <a:ext cx="7086600" cy="4114800"/>
          </a:xfrm>
        </p:spPr>
        <p:txBody>
          <a:bodyPr>
            <a:normAutofit fontScale="92500" lnSpcReduction="20000"/>
          </a:bodyPr>
          <a:lstStyle/>
          <a:p>
            <a:r>
              <a:rPr lang="en-US" dirty="0" smtClean="0"/>
              <a:t>Original database design of the NYS URS based on data needed for Ryan White AAR</a:t>
            </a:r>
          </a:p>
          <a:p>
            <a:r>
              <a:rPr lang="en-US" dirty="0" smtClean="0"/>
              <a:t>Expanded to include CDC grant requirements in 1996</a:t>
            </a:r>
          </a:p>
          <a:p>
            <a:r>
              <a:rPr lang="en-US" dirty="0" smtClean="0"/>
              <a:t>Updated to the AIRSNY system in 2007</a:t>
            </a:r>
          </a:p>
          <a:p>
            <a:r>
              <a:rPr lang="en-US" dirty="0" smtClean="0"/>
              <a:t>De-Identified and de-duplicated client level data exported from provider agencies to NYS via XML on NY State’s secure Health Commerce System</a:t>
            </a:r>
          </a:p>
          <a:p>
            <a:r>
              <a:rPr lang="en-US" dirty="0" smtClean="0"/>
              <a:t>RSR file generated from provider systems, not State level database</a:t>
            </a:r>
          </a:p>
          <a:p>
            <a:pPr marL="36576" indent="0">
              <a:buNone/>
            </a:pPr>
            <a:endParaRPr lang="en-US" dirty="0"/>
          </a:p>
        </p:txBody>
      </p:sp>
    </p:spTree>
    <p:extLst>
      <p:ext uri="{BB962C8B-B14F-4D97-AF65-F5344CB8AC3E}">
        <p14:creationId xmlns:p14="http://schemas.microsoft.com/office/powerpoint/2010/main" val="136417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44269"/>
            <a:ext cx="8001000" cy="646331"/>
          </a:xfrm>
          <a:prstGeom prst="rect">
            <a:avLst/>
          </a:prstGeom>
          <a:noFill/>
        </p:spPr>
        <p:txBody>
          <a:bodyPr wrap="square" rtlCol="0">
            <a:spAutoFit/>
          </a:bodyPr>
          <a:lstStyle/>
          <a:p>
            <a:r>
              <a:rPr lang="en-US" dirty="0" smtClean="0"/>
              <a:t>Traffic on the AIRSNY website shows providers are using the resource to obtain forms, sign up for training, and view video tutorials</a:t>
            </a:r>
            <a:endParaRPr lang="en-US" dirty="0"/>
          </a:p>
        </p:txBody>
      </p:sp>
      <p:pic>
        <p:nvPicPr>
          <p:cNvPr id="3" name="Snagit_PPT13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90600"/>
            <a:ext cx="5105400" cy="5638800"/>
          </a:xfrm>
          <a:prstGeom prst="rect">
            <a:avLst/>
          </a:prstGeom>
        </p:spPr>
      </p:pic>
    </p:spTree>
    <p:extLst>
      <p:ext uri="{BB962C8B-B14F-4D97-AF65-F5344CB8AC3E}">
        <p14:creationId xmlns:p14="http://schemas.microsoft.com/office/powerpoint/2010/main" val="1756366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34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38922"/>
            <a:ext cx="5105400" cy="5431971"/>
          </a:xfrm>
          <a:prstGeom prst="rect">
            <a:avLst/>
          </a:prstGeom>
        </p:spPr>
      </p:pic>
      <p:sp>
        <p:nvSpPr>
          <p:cNvPr id="3" name="TextBox 2"/>
          <p:cNvSpPr txBox="1"/>
          <p:nvPr/>
        </p:nvSpPr>
        <p:spPr>
          <a:xfrm>
            <a:off x="457200" y="228600"/>
            <a:ext cx="7772400" cy="646331"/>
          </a:xfrm>
          <a:prstGeom prst="rect">
            <a:avLst/>
          </a:prstGeom>
          <a:noFill/>
        </p:spPr>
        <p:txBody>
          <a:bodyPr wrap="square" rtlCol="0">
            <a:spAutoFit/>
          </a:bodyPr>
          <a:lstStyle/>
          <a:p>
            <a:r>
              <a:rPr lang="en-US" dirty="0" smtClean="0"/>
              <a:t>On-line technical support is available for all registered providers and staffed by the programming contractor under NYSDOH/AI funding</a:t>
            </a:r>
            <a:endParaRPr lang="en-US" dirty="0"/>
          </a:p>
        </p:txBody>
      </p:sp>
    </p:spTree>
    <p:extLst>
      <p:ext uri="{BB962C8B-B14F-4D97-AF65-F5344CB8AC3E}">
        <p14:creationId xmlns:p14="http://schemas.microsoft.com/office/powerpoint/2010/main" val="614033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200400" cy="609600"/>
          </a:xfrm>
        </p:spPr>
        <p:txBody>
          <a:bodyPr>
            <a:normAutofit/>
          </a:bodyPr>
          <a:lstStyle/>
          <a:p>
            <a:r>
              <a:rPr lang="en-US" dirty="0" smtClean="0"/>
              <a:t>RESOURCES</a:t>
            </a:r>
            <a:br>
              <a:rPr lang="en-US" dirty="0" smtClean="0"/>
            </a:br>
            <a:endParaRPr lang="en-US" dirty="0"/>
          </a:p>
        </p:txBody>
      </p:sp>
      <p:sp>
        <p:nvSpPr>
          <p:cNvPr id="3" name="Text Placeholder 2"/>
          <p:cNvSpPr>
            <a:spLocks noGrp="1"/>
          </p:cNvSpPr>
          <p:nvPr>
            <p:ph type="body" idx="2"/>
          </p:nvPr>
        </p:nvSpPr>
        <p:spPr/>
        <p:txBody>
          <a:bodyPr/>
          <a:lstStyle/>
          <a:p>
            <a:r>
              <a:rPr lang="en-US" dirty="0" smtClean="0"/>
              <a:t>Technical Support</a:t>
            </a:r>
            <a:endParaRPr lang="en-US" dirty="0"/>
          </a:p>
        </p:txBody>
      </p:sp>
      <p:sp>
        <p:nvSpPr>
          <p:cNvPr id="4" name="Content Placeholder 3"/>
          <p:cNvSpPr>
            <a:spLocks noGrp="1"/>
          </p:cNvSpPr>
          <p:nvPr>
            <p:ph sz="half" idx="1"/>
          </p:nvPr>
        </p:nvSpPr>
        <p:spPr>
          <a:xfrm>
            <a:off x="457200" y="1600200"/>
            <a:ext cx="8458200" cy="4648200"/>
          </a:xfrm>
        </p:spPr>
        <p:txBody>
          <a:bodyPr>
            <a:normAutofit fontScale="92500" lnSpcReduction="20000"/>
          </a:bodyPr>
          <a:lstStyle/>
          <a:p>
            <a:r>
              <a:rPr lang="en-US" dirty="0" smtClean="0"/>
              <a:t>Technical support combines all available resources:  AIDS Institute staff responsible for data monitoring and reports; subcontracted TA/training staff;  web based; phone based; in </a:t>
            </a:r>
            <a:r>
              <a:rPr lang="en-US" dirty="0" smtClean="0"/>
              <a:t>person</a:t>
            </a:r>
            <a:endParaRPr lang="en-US" dirty="0" smtClean="0"/>
          </a:p>
          <a:p>
            <a:r>
              <a:rPr lang="en-US" dirty="0" smtClean="0"/>
              <a:t>As resources decline, ability to perform </a:t>
            </a:r>
            <a:r>
              <a:rPr lang="en-US" dirty="0" smtClean="0"/>
              <a:t>one-on-one </a:t>
            </a:r>
            <a:r>
              <a:rPr lang="en-US" dirty="0" smtClean="0"/>
              <a:t>and </a:t>
            </a:r>
            <a:r>
              <a:rPr lang="en-US" dirty="0" smtClean="0"/>
              <a:t>on-site </a:t>
            </a:r>
            <a:r>
              <a:rPr lang="en-US" dirty="0" smtClean="0"/>
              <a:t>support declines and emphasis shifts to web resources</a:t>
            </a:r>
            <a:r>
              <a:rPr lang="en-US" dirty="0"/>
              <a:t> </a:t>
            </a:r>
            <a:r>
              <a:rPr lang="en-US" dirty="0" smtClean="0"/>
              <a:t>and centralized </a:t>
            </a:r>
            <a:r>
              <a:rPr lang="en-US" dirty="0" smtClean="0"/>
              <a:t>TA</a:t>
            </a:r>
            <a:endParaRPr lang="en-US" dirty="0" smtClean="0"/>
          </a:p>
          <a:p>
            <a:r>
              <a:rPr lang="en-US" dirty="0" smtClean="0"/>
              <a:t>Use of web based or group TA alone is least resource intensive but has limited effectiveness due to limits of feedback, communication and assessment</a:t>
            </a:r>
          </a:p>
          <a:p>
            <a:r>
              <a:rPr lang="en-US" dirty="0" smtClean="0"/>
              <a:t>Use of one-on-one support (phone or in person) has limited effectiveness due to lack of immediate response </a:t>
            </a:r>
            <a:r>
              <a:rPr lang="en-US" smtClean="0"/>
              <a:t>and </a:t>
            </a:r>
            <a:r>
              <a:rPr lang="en-US" smtClean="0"/>
              <a:t>availability</a:t>
            </a:r>
            <a:endParaRPr lang="en-US" dirty="0"/>
          </a:p>
        </p:txBody>
      </p:sp>
    </p:spTree>
    <p:extLst>
      <p:ext uri="{BB962C8B-B14F-4D97-AF65-F5344CB8AC3E}">
        <p14:creationId xmlns:p14="http://schemas.microsoft.com/office/powerpoint/2010/main" val="943937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914399"/>
            <a:ext cx="2514600" cy="1390113"/>
          </a:xfrm>
          <a:prstGeom prst="rect">
            <a:avLst/>
          </a:prstGeom>
        </p:spPr>
      </p:pic>
      <p:sp>
        <p:nvSpPr>
          <p:cNvPr id="3" name="TextBox 2"/>
          <p:cNvSpPr txBox="1"/>
          <p:nvPr/>
        </p:nvSpPr>
        <p:spPr>
          <a:xfrm>
            <a:off x="1066800" y="3429000"/>
            <a:ext cx="7315200" cy="369332"/>
          </a:xfrm>
          <a:prstGeom prst="rect">
            <a:avLst/>
          </a:prstGeom>
          <a:noFill/>
        </p:spPr>
        <p:txBody>
          <a:bodyPr wrap="square" rtlCol="0">
            <a:spAutoFit/>
          </a:bodyPr>
          <a:lstStyle/>
          <a:p>
            <a:r>
              <a:rPr lang="en-US" dirty="0" smtClean="0"/>
              <a:t>Questions regarding Training and Technical Support?</a:t>
            </a:r>
            <a:endParaRPr lang="en-US" dirty="0"/>
          </a:p>
        </p:txBody>
      </p:sp>
    </p:spTree>
    <p:extLst>
      <p:ext uri="{BB962C8B-B14F-4D97-AF65-F5344CB8AC3E}">
        <p14:creationId xmlns:p14="http://schemas.microsoft.com/office/powerpoint/2010/main" val="999062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FEEDBACK VIA DATA SUBMISSION AND REVIEW</a:t>
            </a:r>
            <a:endParaRPr lang="en-US" dirty="0"/>
          </a:p>
        </p:txBody>
      </p:sp>
      <p:sp>
        <p:nvSpPr>
          <p:cNvPr id="3" name="Text Placeholder 2"/>
          <p:cNvSpPr>
            <a:spLocks noGrp="1"/>
          </p:cNvSpPr>
          <p:nvPr>
            <p:ph type="body" idx="1"/>
          </p:nvPr>
        </p:nvSpPr>
        <p:spPr/>
        <p:txBody>
          <a:bodyPr/>
          <a:lstStyle/>
          <a:p>
            <a:r>
              <a:rPr lang="en-US" dirty="0" smtClean="0"/>
              <a:t>Supporting Accuracy and Completeness</a:t>
            </a:r>
            <a:endParaRPr lang="en-US" dirty="0"/>
          </a:p>
        </p:txBody>
      </p:sp>
      <p:graphicFrame>
        <p:nvGraphicFramePr>
          <p:cNvPr id="4" name="Diagram 3"/>
          <p:cNvGraphicFramePr/>
          <p:nvPr>
            <p:extLst>
              <p:ext uri="{D42A27DB-BD31-4B8C-83A1-F6EECF244321}">
                <p14:modId xmlns:p14="http://schemas.microsoft.com/office/powerpoint/2010/main" val="3067289034"/>
              </p:ext>
            </p:extLst>
          </p:nvPr>
        </p:nvGraphicFramePr>
        <p:xfrm>
          <a:off x="5181600" y="304800"/>
          <a:ext cx="32766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1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for Feedback</a:t>
            </a:r>
            <a:endParaRPr lang="en-US" dirty="0"/>
          </a:p>
        </p:txBody>
      </p:sp>
      <p:sp>
        <p:nvSpPr>
          <p:cNvPr id="3" name="Content Placeholder 2"/>
          <p:cNvSpPr>
            <a:spLocks noGrp="1"/>
          </p:cNvSpPr>
          <p:nvPr>
            <p:ph idx="1"/>
          </p:nvPr>
        </p:nvSpPr>
        <p:spPr>
          <a:xfrm>
            <a:off x="381000" y="1600200"/>
            <a:ext cx="7467600" cy="4525963"/>
          </a:xfrm>
        </p:spPr>
        <p:txBody>
          <a:bodyPr/>
          <a:lstStyle/>
          <a:p>
            <a:r>
              <a:rPr lang="en-US" dirty="0" smtClean="0"/>
              <a:t>Ongoing monitoring of reports and/or data submissions on key variables</a:t>
            </a:r>
          </a:p>
          <a:p>
            <a:endParaRPr lang="en-US" dirty="0" smtClean="0"/>
          </a:p>
          <a:p>
            <a:r>
              <a:rPr lang="en-US" dirty="0" smtClean="0"/>
              <a:t>Periodic review of complete YTD reports</a:t>
            </a:r>
          </a:p>
          <a:p>
            <a:endParaRPr lang="en-US" dirty="0" smtClean="0"/>
          </a:p>
          <a:p>
            <a:r>
              <a:rPr lang="en-US" dirty="0" smtClean="0"/>
              <a:t>Year end review prior to submission</a:t>
            </a:r>
            <a:endParaRPr lang="en-US" dirty="0"/>
          </a:p>
        </p:txBody>
      </p:sp>
    </p:spTree>
    <p:extLst>
      <p:ext uri="{BB962C8B-B14F-4D97-AF65-F5344CB8AC3E}">
        <p14:creationId xmlns:p14="http://schemas.microsoft.com/office/powerpoint/2010/main" val="439981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57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29000"/>
            <a:ext cx="4441811" cy="3062586"/>
          </a:xfrm>
          <a:prstGeom prst="rect">
            <a:avLst/>
          </a:prstGeom>
        </p:spPr>
      </p:pic>
      <p:pic>
        <p:nvPicPr>
          <p:cNvPr id="3" name="Snagit_PPTFE9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447800"/>
            <a:ext cx="4619680" cy="4495800"/>
          </a:xfrm>
          <a:prstGeom prst="rect">
            <a:avLst/>
          </a:prstGeom>
        </p:spPr>
      </p:pic>
      <p:cxnSp>
        <p:nvCxnSpPr>
          <p:cNvPr id="5" name="Straight Arrow Connector 4"/>
          <p:cNvCxnSpPr/>
          <p:nvPr/>
        </p:nvCxnSpPr>
        <p:spPr>
          <a:xfrm flipV="1">
            <a:off x="1676400" y="2362200"/>
            <a:ext cx="1905000" cy="1447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304800" y="304800"/>
            <a:ext cx="8153400" cy="646331"/>
          </a:xfrm>
          <a:prstGeom prst="rect">
            <a:avLst/>
          </a:prstGeom>
          <a:noFill/>
        </p:spPr>
        <p:txBody>
          <a:bodyPr wrap="square" rtlCol="0">
            <a:spAutoFit/>
          </a:bodyPr>
          <a:lstStyle/>
          <a:p>
            <a:r>
              <a:rPr lang="en-US" dirty="0" smtClean="0"/>
              <a:t>Program-specific Reports on CLD submitted to NYSDOH AIDS Institute Generated Quarterly</a:t>
            </a:r>
            <a:endParaRPr lang="en-US" dirty="0"/>
          </a:p>
        </p:txBody>
      </p:sp>
    </p:spTree>
    <p:extLst>
      <p:ext uri="{BB962C8B-B14F-4D97-AF65-F5344CB8AC3E}">
        <p14:creationId xmlns:p14="http://schemas.microsoft.com/office/powerpoint/2010/main" val="1856425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4B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2" y="1066801"/>
            <a:ext cx="7197229" cy="5257800"/>
          </a:xfrm>
          <a:prstGeom prst="rect">
            <a:avLst/>
          </a:prstGeom>
        </p:spPr>
      </p:pic>
      <p:sp>
        <p:nvSpPr>
          <p:cNvPr id="3" name="TextBox 2"/>
          <p:cNvSpPr txBox="1"/>
          <p:nvPr/>
        </p:nvSpPr>
        <p:spPr>
          <a:xfrm>
            <a:off x="743902" y="381000"/>
            <a:ext cx="7104698" cy="381000"/>
          </a:xfrm>
          <a:prstGeom prst="rect">
            <a:avLst/>
          </a:prstGeom>
          <a:noFill/>
        </p:spPr>
        <p:txBody>
          <a:bodyPr wrap="square" rtlCol="0">
            <a:spAutoFit/>
          </a:bodyPr>
          <a:lstStyle/>
          <a:p>
            <a:r>
              <a:rPr lang="en-US" dirty="0" smtClean="0"/>
              <a:t>Feedback loop on Provider RSR Interim (and year end) Submission</a:t>
            </a:r>
            <a:endParaRPr lang="en-US" dirty="0"/>
          </a:p>
        </p:txBody>
      </p:sp>
    </p:spTree>
    <p:extLst>
      <p:ext uri="{BB962C8B-B14F-4D97-AF65-F5344CB8AC3E}">
        <p14:creationId xmlns:p14="http://schemas.microsoft.com/office/powerpoint/2010/main" val="2192565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AB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08" y="1181100"/>
            <a:ext cx="3951092" cy="5105400"/>
          </a:xfrm>
          <a:prstGeom prst="rect">
            <a:avLst/>
          </a:prstGeom>
        </p:spPr>
      </p:pic>
      <p:pic>
        <p:nvPicPr>
          <p:cNvPr id="3" name="Snagit_PPTF4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295400"/>
            <a:ext cx="3844611" cy="3940098"/>
          </a:xfrm>
          <a:prstGeom prst="rect">
            <a:avLst/>
          </a:prstGeom>
        </p:spPr>
      </p:pic>
      <p:sp>
        <p:nvSpPr>
          <p:cNvPr id="4" name="Rectangle 3"/>
          <p:cNvSpPr/>
          <p:nvPr/>
        </p:nvSpPr>
        <p:spPr>
          <a:xfrm>
            <a:off x="381000" y="1447800"/>
            <a:ext cx="1600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67200" y="1447800"/>
            <a:ext cx="152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6108" y="381000"/>
            <a:ext cx="7643303" cy="646331"/>
          </a:xfrm>
          <a:prstGeom prst="rect">
            <a:avLst/>
          </a:prstGeom>
          <a:noFill/>
        </p:spPr>
        <p:txBody>
          <a:bodyPr wrap="square" rtlCol="0">
            <a:spAutoFit/>
          </a:bodyPr>
          <a:lstStyle/>
          <a:p>
            <a:r>
              <a:rPr lang="en-US" dirty="0" smtClean="0"/>
              <a:t>RSR Completeness Reports are Generated by the AIDS Institute (mimic HRSA reports)</a:t>
            </a:r>
            <a:endParaRPr lang="en-US" dirty="0"/>
          </a:p>
        </p:txBody>
      </p:sp>
    </p:spTree>
    <p:extLst>
      <p:ext uri="{BB962C8B-B14F-4D97-AF65-F5344CB8AC3E}">
        <p14:creationId xmlns:p14="http://schemas.microsoft.com/office/powerpoint/2010/main" val="2581292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1E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724400"/>
            <a:ext cx="464070" cy="318749"/>
          </a:xfrm>
          <a:prstGeom prst="rect">
            <a:avLst/>
          </a:prstGeom>
        </p:spPr>
      </p:pic>
      <p:sp>
        <p:nvSpPr>
          <p:cNvPr id="3" name="Rectangle 2"/>
          <p:cNvSpPr/>
          <p:nvPr/>
        </p:nvSpPr>
        <p:spPr>
          <a:xfrm>
            <a:off x="3276600" y="4572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571500"/>
            <a:ext cx="2514600" cy="2585323"/>
          </a:xfrm>
          <a:prstGeom prst="rect">
            <a:avLst/>
          </a:prstGeom>
          <a:noFill/>
        </p:spPr>
        <p:txBody>
          <a:bodyPr wrap="square" rtlCol="0">
            <a:spAutoFit/>
          </a:bodyPr>
          <a:lstStyle/>
          <a:p>
            <a:r>
              <a:rPr lang="en-US" dirty="0" smtClean="0"/>
              <a:t>Detailed lists of the system level client ID (non identifiable) of clients with missing data can be sent back to the provider for troubleshooting, if the data comes from AIRSNY. </a:t>
            </a:r>
            <a:endParaRPr lang="en-US" dirty="0"/>
          </a:p>
        </p:txBody>
      </p:sp>
      <p:pic>
        <p:nvPicPr>
          <p:cNvPr id="5" name="Snagit_PPT7DE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1" y="228600"/>
            <a:ext cx="5029200" cy="6096000"/>
          </a:xfrm>
          <a:prstGeom prst="rect">
            <a:avLst/>
          </a:prstGeom>
        </p:spPr>
      </p:pic>
      <p:sp>
        <p:nvSpPr>
          <p:cNvPr id="6" name="Rectangle 5"/>
          <p:cNvSpPr/>
          <p:nvPr/>
        </p:nvSpPr>
        <p:spPr>
          <a:xfrm>
            <a:off x="3048000" y="381000"/>
            <a:ext cx="14478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9000" y="571500"/>
            <a:ext cx="1524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830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TECHNICAL ASSISTANCE</a:t>
            </a:r>
            <a:endParaRPr lang="en-US" dirty="0"/>
          </a:p>
        </p:txBody>
      </p:sp>
      <p:sp>
        <p:nvSpPr>
          <p:cNvPr id="3" name="Content Placeholder 2"/>
          <p:cNvSpPr>
            <a:spLocks noGrp="1"/>
          </p:cNvSpPr>
          <p:nvPr>
            <p:ph idx="1"/>
          </p:nvPr>
        </p:nvSpPr>
        <p:spPr/>
        <p:txBody>
          <a:bodyPr/>
          <a:lstStyle/>
          <a:p>
            <a:r>
              <a:rPr lang="en-US" dirty="0" smtClean="0"/>
              <a:t>I.  </a:t>
            </a:r>
            <a:r>
              <a:rPr lang="en-US" u="sng" dirty="0" smtClean="0">
                <a:solidFill>
                  <a:schemeClr val="accent1">
                    <a:lumMod val="40000"/>
                    <a:lumOff val="60000"/>
                  </a:schemeClr>
                </a:solidFill>
              </a:rPr>
              <a:t>Structure and validations </a:t>
            </a:r>
            <a:r>
              <a:rPr lang="en-US" dirty="0" smtClean="0"/>
              <a:t>in software to enhance accuracy and completeness and reflect grant monitoring standards</a:t>
            </a:r>
          </a:p>
          <a:p>
            <a:r>
              <a:rPr lang="en-US" dirty="0" smtClean="0"/>
              <a:t>II.  </a:t>
            </a:r>
            <a:r>
              <a:rPr lang="en-US" u="sng" dirty="0" smtClean="0">
                <a:solidFill>
                  <a:schemeClr val="accent1">
                    <a:lumMod val="40000"/>
                    <a:lumOff val="60000"/>
                  </a:schemeClr>
                </a:solidFill>
              </a:rPr>
              <a:t>Technical Assistance and Training </a:t>
            </a:r>
            <a:r>
              <a:rPr lang="en-US" dirty="0" smtClean="0"/>
              <a:t>via phone, web-based systems and webinars, and in-person classroom training and user groups</a:t>
            </a:r>
          </a:p>
          <a:p>
            <a:r>
              <a:rPr lang="en-US" dirty="0" smtClean="0"/>
              <a:t>III. </a:t>
            </a:r>
            <a:r>
              <a:rPr lang="en-US" u="sng" dirty="0" smtClean="0">
                <a:solidFill>
                  <a:schemeClr val="accent1">
                    <a:lumMod val="40000"/>
                    <a:lumOff val="60000"/>
                  </a:schemeClr>
                </a:solidFill>
              </a:rPr>
              <a:t>Feedback</a:t>
            </a:r>
            <a:r>
              <a:rPr lang="en-US" dirty="0" smtClean="0"/>
              <a:t> via local reports and analysis of data submitted to the State</a:t>
            </a:r>
            <a:endParaRPr lang="en-US" dirty="0"/>
          </a:p>
        </p:txBody>
      </p:sp>
    </p:spTree>
    <p:extLst>
      <p:ext uri="{BB962C8B-B14F-4D97-AF65-F5344CB8AC3E}">
        <p14:creationId xmlns:p14="http://schemas.microsoft.com/office/powerpoint/2010/main" val="1394006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B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66800"/>
            <a:ext cx="7543800" cy="5609396"/>
          </a:xfrm>
          <a:prstGeom prst="rect">
            <a:avLst/>
          </a:prstGeom>
        </p:spPr>
      </p:pic>
      <p:sp>
        <p:nvSpPr>
          <p:cNvPr id="3" name="TextBox 2"/>
          <p:cNvSpPr txBox="1"/>
          <p:nvPr/>
        </p:nvSpPr>
        <p:spPr>
          <a:xfrm>
            <a:off x="685800" y="457200"/>
            <a:ext cx="7467600" cy="369332"/>
          </a:xfrm>
          <a:prstGeom prst="rect">
            <a:avLst/>
          </a:prstGeom>
          <a:noFill/>
        </p:spPr>
        <p:txBody>
          <a:bodyPr wrap="square" rtlCol="0">
            <a:spAutoFit/>
          </a:bodyPr>
          <a:lstStyle/>
          <a:p>
            <a:r>
              <a:rPr lang="en-US" dirty="0" smtClean="0"/>
              <a:t>Grantee level RSR data handling and review – Feedback Loops</a:t>
            </a:r>
            <a:endParaRPr lang="en-US" dirty="0"/>
          </a:p>
        </p:txBody>
      </p:sp>
      <p:sp>
        <p:nvSpPr>
          <p:cNvPr id="4" name="Rectangle 3"/>
          <p:cNvSpPr/>
          <p:nvPr/>
        </p:nvSpPr>
        <p:spPr>
          <a:xfrm>
            <a:off x="1600200" y="3581400"/>
            <a:ext cx="838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729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Feedback	</a:t>
            </a:r>
            <a:endParaRPr lang="en-US" dirty="0"/>
          </a:p>
        </p:txBody>
      </p:sp>
      <p:sp>
        <p:nvSpPr>
          <p:cNvPr id="3" name="Content Placeholder 2"/>
          <p:cNvSpPr>
            <a:spLocks noGrp="1"/>
          </p:cNvSpPr>
          <p:nvPr>
            <p:ph idx="1"/>
          </p:nvPr>
        </p:nvSpPr>
        <p:spPr/>
        <p:txBody>
          <a:bodyPr/>
          <a:lstStyle/>
          <a:p>
            <a:r>
              <a:rPr lang="en-US" dirty="0" smtClean="0"/>
              <a:t>Data from multiple systems outside of the influence of NYSDOH</a:t>
            </a:r>
          </a:p>
          <a:p>
            <a:r>
              <a:rPr lang="en-US" dirty="0" smtClean="0"/>
              <a:t>Validation errors on data outside of NYS systems</a:t>
            </a:r>
          </a:p>
          <a:p>
            <a:r>
              <a:rPr lang="en-US" dirty="0" smtClean="0"/>
              <a:t>Multiple points of contact within provider agencies</a:t>
            </a:r>
          </a:p>
          <a:p>
            <a:r>
              <a:rPr lang="en-US" dirty="0" smtClean="0"/>
              <a:t>“Detective Work” in locating sources of issues in multiple systems at provider level with limited time</a:t>
            </a:r>
          </a:p>
          <a:p>
            <a:endParaRPr lang="en-US" dirty="0"/>
          </a:p>
        </p:txBody>
      </p:sp>
    </p:spTree>
    <p:extLst>
      <p:ext uri="{BB962C8B-B14F-4D97-AF65-F5344CB8AC3E}">
        <p14:creationId xmlns:p14="http://schemas.microsoft.com/office/powerpoint/2010/main" val="448780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a:t>
            </a:r>
            <a:endParaRPr lang="en-US" dirty="0"/>
          </a:p>
        </p:txBody>
      </p:sp>
      <p:sp>
        <p:nvSpPr>
          <p:cNvPr id="3" name="Content Placeholder 2"/>
          <p:cNvSpPr>
            <a:spLocks noGrp="1"/>
          </p:cNvSpPr>
          <p:nvPr>
            <p:ph idx="1"/>
          </p:nvPr>
        </p:nvSpPr>
        <p:spPr/>
        <p:txBody>
          <a:bodyPr>
            <a:normAutofit lnSpcReduction="10000"/>
          </a:bodyPr>
          <a:lstStyle/>
          <a:p>
            <a:r>
              <a:rPr lang="en-US" dirty="0" smtClean="0"/>
              <a:t>Accurate and Complete Data depends on good systems for data collection, data entry and data management (software characteristics).</a:t>
            </a:r>
          </a:p>
          <a:p>
            <a:r>
              <a:rPr lang="en-US" dirty="0" smtClean="0"/>
              <a:t>Using those systems effectively depends on training and technical support.</a:t>
            </a:r>
          </a:p>
          <a:p>
            <a:r>
              <a:rPr lang="en-US" dirty="0" smtClean="0"/>
              <a:t>Review of submissions is the last stand of data completeness and cannot stand alone.</a:t>
            </a:r>
            <a:endParaRPr lang="en-US" dirty="0"/>
          </a:p>
        </p:txBody>
      </p:sp>
    </p:spTree>
    <p:extLst>
      <p:ext uri="{BB962C8B-B14F-4D97-AF65-F5344CB8AC3E}">
        <p14:creationId xmlns:p14="http://schemas.microsoft.com/office/powerpoint/2010/main" val="3873356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4399"/>
            <a:ext cx="2514600" cy="1390113"/>
          </a:xfrm>
          <a:prstGeom prst="rect">
            <a:avLst/>
          </a:prstGeom>
        </p:spPr>
      </p:pic>
      <p:sp>
        <p:nvSpPr>
          <p:cNvPr id="3" name="TextBox 2"/>
          <p:cNvSpPr txBox="1"/>
          <p:nvPr/>
        </p:nvSpPr>
        <p:spPr>
          <a:xfrm>
            <a:off x="914400" y="3276600"/>
            <a:ext cx="7239000" cy="369332"/>
          </a:xfrm>
          <a:prstGeom prst="rect">
            <a:avLst/>
          </a:prstGeom>
          <a:noFill/>
        </p:spPr>
        <p:txBody>
          <a:bodyPr wrap="square" rtlCol="0">
            <a:spAutoFit/>
          </a:bodyPr>
          <a:lstStyle/>
          <a:p>
            <a:r>
              <a:rPr lang="en-US" dirty="0" smtClean="0">
                <a:solidFill>
                  <a:prstClr val="white"/>
                </a:solidFill>
              </a:rPr>
              <a:t>Final Q&amp;A</a:t>
            </a:r>
            <a:endParaRPr lang="en-US" dirty="0">
              <a:solidFill>
                <a:prstClr val="white"/>
              </a:solidFill>
            </a:endParaRPr>
          </a:p>
        </p:txBody>
      </p:sp>
    </p:spTree>
    <p:extLst>
      <p:ext uri="{BB962C8B-B14F-4D97-AF65-F5344CB8AC3E}">
        <p14:creationId xmlns:p14="http://schemas.microsoft.com/office/powerpoint/2010/main" val="2953507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288" y="4572000"/>
            <a:ext cx="929570" cy="140288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719749"/>
            <a:ext cx="1790700" cy="179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982" y="838200"/>
            <a:ext cx="3668306" cy="1639030"/>
          </a:xfrm>
          <a:prstGeom prst="rect">
            <a:avLst/>
          </a:prstGeom>
        </p:spPr>
      </p:pic>
      <p:sp>
        <p:nvSpPr>
          <p:cNvPr id="5" name="TextBox 4"/>
          <p:cNvSpPr txBox="1"/>
          <p:nvPr/>
        </p:nvSpPr>
        <p:spPr>
          <a:xfrm>
            <a:off x="837570" y="2819400"/>
            <a:ext cx="6934830" cy="2308324"/>
          </a:xfrm>
          <a:prstGeom prst="rect">
            <a:avLst/>
          </a:prstGeom>
          <a:noFill/>
        </p:spPr>
        <p:txBody>
          <a:bodyPr wrap="square" rtlCol="0">
            <a:spAutoFit/>
          </a:bodyPr>
          <a:lstStyle/>
          <a:p>
            <a:r>
              <a:rPr lang="en-US" sz="2400" i="1" dirty="0" smtClean="0"/>
              <a:t>FOR FURTHER INFORMATION, PLEASE CONTACT:</a:t>
            </a:r>
          </a:p>
          <a:p>
            <a:r>
              <a:rPr lang="en-US" sz="2400" dirty="0" smtClean="0"/>
              <a:t>VIDA BEHN CHERNOFF, NYSDOH AIDS INSTITUTE       </a:t>
            </a:r>
            <a:r>
              <a:rPr lang="en-US" sz="2400" dirty="0" smtClean="0">
                <a:hlinkClick r:id="rId5"/>
              </a:rPr>
              <a:t>vab01@health.state.ny.us</a:t>
            </a:r>
            <a:endParaRPr lang="en-US" sz="2400" dirty="0" smtClean="0"/>
          </a:p>
          <a:p>
            <a:endParaRPr lang="en-US" sz="2400" dirty="0" smtClean="0"/>
          </a:p>
          <a:p>
            <a:r>
              <a:rPr lang="en-US" sz="2400" i="1" dirty="0" smtClean="0"/>
              <a:t>OR VISIT  </a:t>
            </a:r>
            <a:r>
              <a:rPr lang="en-US" sz="2400" dirty="0" smtClean="0">
                <a:solidFill>
                  <a:srgbClr val="FF0000"/>
                </a:solidFill>
              </a:rPr>
              <a:t>AIRSNY.org</a:t>
            </a:r>
            <a:endParaRPr lang="en-US" sz="2400" dirty="0">
              <a:solidFill>
                <a:srgbClr val="FF0000"/>
              </a:solidFill>
            </a:endParaRPr>
          </a:p>
        </p:txBody>
      </p:sp>
    </p:spTree>
    <p:extLst>
      <p:ext uri="{BB962C8B-B14F-4D97-AF65-F5344CB8AC3E}">
        <p14:creationId xmlns:p14="http://schemas.microsoft.com/office/powerpoint/2010/main" val="75881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90867739"/>
              </p:ext>
            </p:extLst>
          </p:nvPr>
        </p:nvGraphicFramePr>
        <p:xfrm>
          <a:off x="609600" y="1524000"/>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09600" y="533400"/>
            <a:ext cx="7772400" cy="646331"/>
          </a:xfrm>
          <a:prstGeom prst="rect">
            <a:avLst/>
          </a:prstGeom>
          <a:noFill/>
        </p:spPr>
        <p:txBody>
          <a:bodyPr wrap="square" rtlCol="0">
            <a:spAutoFit/>
          </a:bodyPr>
          <a:lstStyle/>
          <a:p>
            <a:r>
              <a:rPr lang="en-US" dirty="0" smtClean="0"/>
              <a:t>Software Design, Technical Support and Training, and Feedback on Data Submissions must be balanced to ensure Accurate and Complete Data</a:t>
            </a:r>
            <a:endParaRPr lang="en-US" dirty="0"/>
          </a:p>
        </p:txBody>
      </p:sp>
    </p:spTree>
    <p:extLst>
      <p:ext uri="{BB962C8B-B14F-4D97-AF65-F5344CB8AC3E}">
        <p14:creationId xmlns:p14="http://schemas.microsoft.com/office/powerpoint/2010/main" val="35105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ELEMENTS OF SOFTWARE DESIGN</a:t>
            </a:r>
            <a:endParaRPr lang="en-US" dirty="0"/>
          </a:p>
        </p:txBody>
      </p:sp>
      <p:sp>
        <p:nvSpPr>
          <p:cNvPr id="3" name="Text Placeholder 2"/>
          <p:cNvSpPr>
            <a:spLocks noGrp="1"/>
          </p:cNvSpPr>
          <p:nvPr>
            <p:ph type="body" idx="1"/>
          </p:nvPr>
        </p:nvSpPr>
        <p:spPr/>
        <p:txBody>
          <a:bodyPr/>
          <a:lstStyle/>
          <a:p>
            <a:r>
              <a:rPr lang="en-US" dirty="0" smtClean="0"/>
              <a:t>Supporting Accuracy and Completeness</a:t>
            </a:r>
            <a:endParaRPr lang="en-US" dirty="0"/>
          </a:p>
        </p:txBody>
      </p:sp>
    </p:spTree>
    <p:extLst>
      <p:ext uri="{BB962C8B-B14F-4D97-AF65-F5344CB8AC3E}">
        <p14:creationId xmlns:p14="http://schemas.microsoft.com/office/powerpoint/2010/main" val="209069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5867400" cy="762000"/>
          </a:xfrm>
        </p:spPr>
        <p:txBody>
          <a:bodyPr>
            <a:normAutofit/>
          </a:bodyPr>
          <a:lstStyle/>
          <a:p>
            <a:r>
              <a:rPr lang="en-US" sz="2800" dirty="0" smtClean="0"/>
              <a:t>VALIDATIONS ON DATA ENTRY</a:t>
            </a:r>
            <a:endParaRPr lang="en-US" sz="2800" dirty="0"/>
          </a:p>
        </p:txBody>
      </p:sp>
      <p:sp>
        <p:nvSpPr>
          <p:cNvPr id="3" name="Text Placeholder 2"/>
          <p:cNvSpPr>
            <a:spLocks noGrp="1"/>
          </p:cNvSpPr>
          <p:nvPr>
            <p:ph type="body" idx="2"/>
          </p:nvPr>
        </p:nvSpPr>
        <p:spPr>
          <a:xfrm>
            <a:off x="457200" y="214424"/>
            <a:ext cx="2743200" cy="471376"/>
          </a:xfrm>
        </p:spPr>
        <p:txBody>
          <a:bodyPr/>
          <a:lstStyle/>
          <a:p>
            <a:r>
              <a:rPr lang="en-US" dirty="0" smtClean="0"/>
              <a:t>Elements of Software Design</a:t>
            </a:r>
            <a:endParaRPr lang="en-US" dirty="0"/>
          </a:p>
        </p:txBody>
      </p:sp>
      <p:sp>
        <p:nvSpPr>
          <p:cNvPr id="4" name="Content Placeholder 3"/>
          <p:cNvSpPr>
            <a:spLocks noGrp="1"/>
          </p:cNvSpPr>
          <p:nvPr>
            <p:ph sz="half" idx="1"/>
          </p:nvPr>
        </p:nvSpPr>
        <p:spPr>
          <a:xfrm>
            <a:off x="457200" y="1371600"/>
            <a:ext cx="8229600" cy="4495800"/>
          </a:xfrm>
        </p:spPr>
        <p:txBody>
          <a:bodyPr>
            <a:normAutofit fontScale="92500" lnSpcReduction="10000"/>
          </a:bodyPr>
          <a:lstStyle/>
          <a:p>
            <a:r>
              <a:rPr lang="en-US" b="1" dirty="0" smtClean="0"/>
              <a:t>De-duplication</a:t>
            </a:r>
            <a:r>
              <a:rPr lang="en-US" dirty="0" smtClean="0"/>
              <a:t>:  trapping duplicate client registrations on entry vs. analysis and review after the fact based on identifiers:  prevention is better than treatment</a:t>
            </a:r>
          </a:p>
          <a:p>
            <a:r>
              <a:rPr lang="en-US" dirty="0" smtClean="0"/>
              <a:t>Initial client registrations should at minimum check against existing records for name, gender, date of birth matches  </a:t>
            </a:r>
          </a:p>
          <a:p>
            <a:r>
              <a:rPr lang="en-US" dirty="0" smtClean="0"/>
              <a:t>Checks after the fact can look for name/gender/DOB matches, </a:t>
            </a:r>
            <a:r>
              <a:rPr lang="en-US" dirty="0" err="1" smtClean="0"/>
              <a:t>eUCI</a:t>
            </a:r>
            <a:r>
              <a:rPr lang="en-US" dirty="0" smtClean="0"/>
              <a:t> or URN matches.  Issue becomes consolidating service records and other histories when dups are found</a:t>
            </a:r>
          </a:p>
          <a:p>
            <a:endParaRPr lang="en-US" dirty="0" smtClean="0"/>
          </a:p>
        </p:txBody>
      </p:sp>
    </p:spTree>
    <p:extLst>
      <p:ext uri="{BB962C8B-B14F-4D97-AF65-F5344CB8AC3E}">
        <p14:creationId xmlns:p14="http://schemas.microsoft.com/office/powerpoint/2010/main" val="296009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6B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47800"/>
            <a:ext cx="8690635" cy="5105400"/>
          </a:xfrm>
          <a:prstGeom prst="rect">
            <a:avLst/>
          </a:prstGeom>
        </p:spPr>
      </p:pic>
      <p:sp>
        <p:nvSpPr>
          <p:cNvPr id="3" name="TextBox 2"/>
          <p:cNvSpPr txBox="1"/>
          <p:nvPr/>
        </p:nvSpPr>
        <p:spPr>
          <a:xfrm>
            <a:off x="457200" y="457200"/>
            <a:ext cx="7391400" cy="646331"/>
          </a:xfrm>
          <a:prstGeom prst="rect">
            <a:avLst/>
          </a:prstGeom>
          <a:noFill/>
        </p:spPr>
        <p:txBody>
          <a:bodyPr wrap="square" rtlCol="0">
            <a:spAutoFit/>
          </a:bodyPr>
          <a:lstStyle/>
          <a:p>
            <a:r>
              <a:rPr lang="en-US" dirty="0" smtClean="0"/>
              <a:t>Example:  Adding an Intake pulls up a search utility to identify matches</a:t>
            </a:r>
          </a:p>
          <a:p>
            <a:endParaRPr lang="en-US" dirty="0"/>
          </a:p>
        </p:txBody>
      </p:sp>
    </p:spTree>
    <p:extLst>
      <p:ext uri="{BB962C8B-B14F-4D97-AF65-F5344CB8AC3E}">
        <p14:creationId xmlns:p14="http://schemas.microsoft.com/office/powerpoint/2010/main" val="964978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5562600" cy="730250"/>
          </a:xfrm>
        </p:spPr>
        <p:txBody>
          <a:bodyPr>
            <a:noAutofit/>
          </a:bodyPr>
          <a:lstStyle/>
          <a:p>
            <a:r>
              <a:rPr lang="en-US" sz="2800" dirty="0" smtClean="0"/>
              <a:t>VALIDATIONS ON DATA ENTRY</a:t>
            </a:r>
            <a:endParaRPr lang="en-US" sz="2800" dirty="0"/>
          </a:p>
        </p:txBody>
      </p:sp>
      <p:sp>
        <p:nvSpPr>
          <p:cNvPr id="3" name="Text Placeholder 2"/>
          <p:cNvSpPr>
            <a:spLocks noGrp="1"/>
          </p:cNvSpPr>
          <p:nvPr>
            <p:ph type="body" idx="2"/>
          </p:nvPr>
        </p:nvSpPr>
        <p:spPr>
          <a:xfrm>
            <a:off x="457200" y="214424"/>
            <a:ext cx="2743200" cy="471376"/>
          </a:xfrm>
        </p:spPr>
        <p:txBody>
          <a:bodyPr/>
          <a:lstStyle/>
          <a:p>
            <a:r>
              <a:rPr lang="en-US" dirty="0" smtClean="0"/>
              <a:t>Elements of Software Design</a:t>
            </a:r>
            <a:endParaRPr lang="en-US" dirty="0"/>
          </a:p>
        </p:txBody>
      </p:sp>
      <p:sp>
        <p:nvSpPr>
          <p:cNvPr id="4" name="Content Placeholder 3"/>
          <p:cNvSpPr>
            <a:spLocks noGrp="1"/>
          </p:cNvSpPr>
          <p:nvPr>
            <p:ph sz="half" idx="1"/>
          </p:nvPr>
        </p:nvSpPr>
        <p:spPr>
          <a:xfrm>
            <a:off x="457200" y="1295400"/>
            <a:ext cx="7086600" cy="4495800"/>
          </a:xfrm>
        </p:spPr>
        <p:txBody>
          <a:bodyPr>
            <a:normAutofit fontScale="92500" lnSpcReduction="10000"/>
          </a:bodyPr>
          <a:lstStyle/>
          <a:p>
            <a:r>
              <a:rPr lang="en-US" b="1" dirty="0" smtClean="0"/>
              <a:t>Inconsistent dates and information:  </a:t>
            </a:r>
            <a:r>
              <a:rPr lang="en-US" dirty="0" smtClean="0"/>
              <a:t>Issues such as DOB later than intake date, first service prior to intake, biological males with pregnancies, and other likely entry errors</a:t>
            </a:r>
          </a:p>
          <a:p>
            <a:r>
              <a:rPr lang="en-US" dirty="0" smtClean="0"/>
              <a:t>Software should check dates and content for consistency on save and alert user</a:t>
            </a:r>
          </a:p>
          <a:p>
            <a:r>
              <a:rPr lang="en-US" dirty="0" smtClean="0"/>
              <a:t>Information out of the realm of the possible should be prohibited</a:t>
            </a:r>
          </a:p>
          <a:p>
            <a:r>
              <a:rPr lang="en-US" dirty="0" smtClean="0"/>
              <a:t>  Probable errors should result in an alert message</a:t>
            </a:r>
            <a:endParaRPr lang="en-US" dirty="0"/>
          </a:p>
        </p:txBody>
      </p:sp>
    </p:spTree>
    <p:extLst>
      <p:ext uri="{BB962C8B-B14F-4D97-AF65-F5344CB8AC3E}">
        <p14:creationId xmlns:p14="http://schemas.microsoft.com/office/powerpoint/2010/main" val="211358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1272</TotalTime>
  <Words>2892</Words>
  <Application>Microsoft Office PowerPoint</Application>
  <PresentationFormat>On-screen Show (4:3)</PresentationFormat>
  <Paragraphs>205</Paragraphs>
  <Slides>44</Slides>
  <Notes>39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Technic</vt:lpstr>
      <vt:lpstr>Technical assistance for data collection and data management </vt:lpstr>
      <vt:lpstr>Brief History </vt:lpstr>
      <vt:lpstr>URS and AIRSNY</vt:lpstr>
      <vt:lpstr>ELEMENTS OF TECHNICAL ASSISTANCE</vt:lpstr>
      <vt:lpstr>PowerPoint Presentation</vt:lpstr>
      <vt:lpstr>I.  ELEMENTS OF SOFTWARE DESIGN</vt:lpstr>
      <vt:lpstr>VALIDATIONS ON DATA ENTRY</vt:lpstr>
      <vt:lpstr>PowerPoint Presentation</vt:lpstr>
      <vt:lpstr>VALIDATIONS ON DATA ENTRY</vt:lpstr>
      <vt:lpstr>PowerPoint Presentation</vt:lpstr>
      <vt:lpstr>MISSING DATA</vt:lpstr>
      <vt:lpstr>PowerPoint Presentation</vt:lpstr>
      <vt:lpstr>PowerPoint Presentation</vt:lpstr>
      <vt:lpstr>PowerPoint Presentation</vt:lpstr>
      <vt:lpstr>PowerPoint Presentation</vt:lpstr>
      <vt:lpstr>USING REPORTS TO MANAGE DATA QUALITY</vt:lpstr>
      <vt:lpstr>PowerPoint Presentation</vt:lpstr>
      <vt:lpstr>MEETING RSR REQUIREMENTS FOR CONTRACT/FUNDING SPECIFIC REPORTING</vt:lpstr>
      <vt:lpstr>PowerPoint Presentation</vt:lpstr>
      <vt:lpstr>PowerPoint Presentation</vt:lpstr>
      <vt:lpstr>PowerPoint Presentation</vt:lpstr>
      <vt:lpstr>PowerPoint Presentation</vt:lpstr>
      <vt:lpstr>II.  TRAINING AND TECHNICAL SUPPORT</vt:lpstr>
      <vt:lpstr>Training</vt:lpstr>
      <vt:lpstr>In-Person       vs.     Web Based</vt:lpstr>
      <vt:lpstr>NYSDOH does both</vt:lpstr>
      <vt:lpstr>PowerPoint Presentation</vt:lpstr>
      <vt:lpstr>PowerPoint Presentation</vt:lpstr>
      <vt:lpstr>Technical Support</vt:lpstr>
      <vt:lpstr>PowerPoint Presentation</vt:lpstr>
      <vt:lpstr>PowerPoint Presentation</vt:lpstr>
      <vt:lpstr>RESOURCES </vt:lpstr>
      <vt:lpstr>PowerPoint Presentation</vt:lpstr>
      <vt:lpstr>III.  FEEDBACK VIA DATA SUBMISSION AND REVIEW</vt:lpstr>
      <vt:lpstr>Methods for Feedback</vt:lpstr>
      <vt:lpstr>PowerPoint Presentation</vt:lpstr>
      <vt:lpstr>PowerPoint Presentation</vt:lpstr>
      <vt:lpstr>PowerPoint Presentation</vt:lpstr>
      <vt:lpstr>PowerPoint Presentation</vt:lpstr>
      <vt:lpstr>PowerPoint Presentation</vt:lpstr>
      <vt:lpstr>Challenges to Feedback </vt:lpstr>
      <vt:lpstr>In Summary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assistance for data collection and data management</dc:title>
  <dc:creator>Vida</dc:creator>
  <cp:lastModifiedBy>Vida A Behn Chernoff</cp:lastModifiedBy>
  <cp:revision>78</cp:revision>
  <cp:lastPrinted>2012-10-18T22:00:26Z</cp:lastPrinted>
  <dcterms:created xsi:type="dcterms:W3CDTF">2012-10-15T14:12:20Z</dcterms:created>
  <dcterms:modified xsi:type="dcterms:W3CDTF">2012-10-23T18:03:25Z</dcterms:modified>
</cp:coreProperties>
</file>