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charts/chart2.xml" ContentType="application/vnd.openxmlformats-officedocument.drawingml.chart+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3.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handoutMasterIdLst>
    <p:handoutMasterId r:id="rId40"/>
  </p:handoutMasterIdLst>
  <p:sldIdLst>
    <p:sldId id="280" r:id="rId2"/>
    <p:sldId id="331" r:id="rId3"/>
    <p:sldId id="332" r:id="rId4"/>
    <p:sldId id="333" r:id="rId5"/>
    <p:sldId id="334" r:id="rId6"/>
    <p:sldId id="335" r:id="rId7"/>
    <p:sldId id="336" r:id="rId8"/>
    <p:sldId id="337" r:id="rId9"/>
    <p:sldId id="338" r:id="rId10"/>
    <p:sldId id="309" r:id="rId11"/>
    <p:sldId id="343" r:id="rId12"/>
    <p:sldId id="311" r:id="rId13"/>
    <p:sldId id="324" r:id="rId14"/>
    <p:sldId id="312" r:id="rId15"/>
    <p:sldId id="340" r:id="rId16"/>
    <p:sldId id="342" r:id="rId17"/>
    <p:sldId id="341" r:id="rId18"/>
    <p:sldId id="330" r:id="rId19"/>
    <p:sldId id="344" r:id="rId20"/>
    <p:sldId id="345" r:id="rId21"/>
    <p:sldId id="346" r:id="rId22"/>
    <p:sldId id="347" r:id="rId23"/>
    <p:sldId id="348" r:id="rId24"/>
    <p:sldId id="349" r:id="rId25"/>
    <p:sldId id="350" r:id="rId26"/>
    <p:sldId id="351" r:id="rId27"/>
    <p:sldId id="352" r:id="rId28"/>
    <p:sldId id="353" r:id="rId29"/>
    <p:sldId id="354" r:id="rId30"/>
    <p:sldId id="355" r:id="rId31"/>
    <p:sldId id="356" r:id="rId32"/>
    <p:sldId id="357" r:id="rId33"/>
    <p:sldId id="358" r:id="rId34"/>
    <p:sldId id="359" r:id="rId35"/>
    <p:sldId id="360" r:id="rId36"/>
    <p:sldId id="361" r:id="rId37"/>
    <p:sldId id="339" r:id="rId3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bias, Carol" initials="TC" lastIdx="2" clrIdx="0"/>
  <p:cmAuthor id="1" name="Bachman, Sara S" initials="B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312" autoAdjust="0"/>
  </p:normalViewPr>
  <p:slideViewPr>
    <p:cSldViewPr>
      <p:cViewPr>
        <p:scale>
          <a:sx n="67" d="100"/>
          <a:sy n="67" d="100"/>
        </p:scale>
        <p:origin x="-2268" y="-31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010"/>
    </p:cViewPr>
  </p:sorterViewPr>
  <p:notesViewPr>
    <p:cSldViewPr>
      <p:cViewPr varScale="1">
        <p:scale>
          <a:sx n="49" d="100"/>
          <a:sy n="49" d="100"/>
        </p:scale>
        <p:origin x="-1404"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Percent of </a:t>
            </a:r>
            <a:r>
              <a:rPr lang="en-US" dirty="0" smtClean="0"/>
              <a:t>Patients (n=2178)</a:t>
            </a:r>
            <a:endParaRPr lang="en-US" dirty="0"/>
          </a:p>
        </c:rich>
      </c:tx>
      <c:layout/>
      <c:overlay val="0"/>
    </c:title>
    <c:autoTitleDeleted val="0"/>
    <c:plotArea>
      <c:layout/>
      <c:barChart>
        <c:barDir val="bar"/>
        <c:grouping val="clustered"/>
        <c:varyColors val="0"/>
        <c:ser>
          <c:idx val="0"/>
          <c:order val="0"/>
          <c:tx>
            <c:strRef>
              <c:f>Sheet1!$B$1</c:f>
              <c:strCache>
                <c:ptCount val="1"/>
                <c:pt idx="0">
                  <c:v>Percent of Patients</c:v>
                </c:pt>
              </c:strCache>
            </c:strRef>
          </c:tx>
          <c:spPr>
            <a:effectLst>
              <a:outerShdw blurRad="50800" dist="50800" dir="5400000" algn="ctr" rotWithShape="0">
                <a:schemeClr val="accent5"/>
              </a:outerShdw>
            </a:effectLst>
          </c:spPr>
          <c:invertIfNegative val="0"/>
          <c:dLbls>
            <c:dLblPos val="outEnd"/>
            <c:showLegendKey val="0"/>
            <c:showVal val="1"/>
            <c:showCatName val="0"/>
            <c:showSerName val="0"/>
            <c:showPercent val="0"/>
            <c:showBubbleSize val="0"/>
            <c:showLeaderLines val="0"/>
          </c:dLbls>
          <c:cat>
            <c:strRef>
              <c:f>Sheet1!$A$2:$A$4</c:f>
              <c:strCache>
                <c:ptCount val="3"/>
                <c:pt idx="0">
                  <c:v>Placed on Recall</c:v>
                </c:pt>
                <c:pt idx="1">
                  <c:v>Phase 1 Treatment Plan Complete*</c:v>
                </c:pt>
                <c:pt idx="2">
                  <c:v>Comprehensive Exams</c:v>
                </c:pt>
              </c:strCache>
            </c:strRef>
          </c:cat>
          <c:val>
            <c:numRef>
              <c:f>Sheet1!$B$2:$B$4</c:f>
              <c:numCache>
                <c:formatCode>0%</c:formatCode>
                <c:ptCount val="3"/>
                <c:pt idx="0">
                  <c:v>0.37</c:v>
                </c:pt>
                <c:pt idx="1">
                  <c:v>0.42</c:v>
                </c:pt>
                <c:pt idx="2">
                  <c:v>0.89</c:v>
                </c:pt>
              </c:numCache>
            </c:numRef>
          </c:val>
        </c:ser>
        <c:dLbls>
          <c:showLegendKey val="0"/>
          <c:showVal val="0"/>
          <c:showCatName val="0"/>
          <c:showSerName val="0"/>
          <c:showPercent val="0"/>
          <c:showBubbleSize val="0"/>
        </c:dLbls>
        <c:gapWidth val="150"/>
        <c:axId val="46216320"/>
        <c:axId val="46217856"/>
      </c:barChart>
      <c:catAx>
        <c:axId val="46216320"/>
        <c:scaling>
          <c:orientation val="minMax"/>
        </c:scaling>
        <c:delete val="0"/>
        <c:axPos val="l"/>
        <c:majorTickMark val="out"/>
        <c:minorTickMark val="none"/>
        <c:tickLblPos val="nextTo"/>
        <c:crossAx val="46217856"/>
        <c:crosses val="autoZero"/>
        <c:auto val="1"/>
        <c:lblAlgn val="ctr"/>
        <c:lblOffset val="100"/>
        <c:noMultiLvlLbl val="0"/>
      </c:catAx>
      <c:valAx>
        <c:axId val="46217856"/>
        <c:scaling>
          <c:orientation val="minMax"/>
          <c:max val="1"/>
        </c:scaling>
        <c:delete val="0"/>
        <c:axPos val="b"/>
        <c:majorGridlines/>
        <c:numFmt formatCode="0%" sourceLinked="1"/>
        <c:majorTickMark val="out"/>
        <c:minorTickMark val="none"/>
        <c:tickLblPos val="nextTo"/>
        <c:crossAx val="46216320"/>
        <c:crosses val="autoZero"/>
        <c:crossBetween val="between"/>
      </c:valAx>
    </c:plotArea>
    <c:plotVisOnly val="1"/>
    <c:dispBlanksAs val="gap"/>
    <c:showDLblsOverMax val="0"/>
  </c:chart>
  <c:spPr>
    <a:scene3d>
      <a:camera prst="orthographicFront"/>
      <a:lightRig rig="threePt" dir="t"/>
    </a:scene3d>
    <a:sp3d>
      <a:bevelB/>
    </a:sp3d>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plotArea>
      <c:layout/>
      <c:lineChart>
        <c:grouping val="standard"/>
        <c:varyColors val="0"/>
        <c:ser>
          <c:idx val="0"/>
          <c:order val="0"/>
          <c:tx>
            <c:strRef>
              <c:f>Sheet1!$B$1</c:f>
              <c:strCache>
                <c:ptCount val="1"/>
                <c:pt idx="0">
                  <c:v>Series 1</c:v>
                </c:pt>
              </c:strCache>
            </c:strRef>
          </c:tx>
          <c:cat>
            <c:numRef>
              <c:f>Sheet1!$A$2:$A$15</c:f>
              <c:numCache>
                <c:formatCode>General</c:formatCode>
                <c:ptCount val="14"/>
              </c:numCache>
            </c:numRef>
          </c:cat>
          <c:val>
            <c:numRef>
              <c:f>Sheet1!$B$2:$B$15</c:f>
              <c:numCache>
                <c:formatCode>0%</c:formatCode>
                <c:ptCount val="14"/>
                <c:pt idx="0">
                  <c:v>0.03</c:v>
                </c:pt>
                <c:pt idx="1">
                  <c:v>0.24</c:v>
                </c:pt>
                <c:pt idx="2">
                  <c:v>0.24</c:v>
                </c:pt>
                <c:pt idx="3">
                  <c:v>0.34</c:v>
                </c:pt>
                <c:pt idx="4">
                  <c:v>0.36</c:v>
                </c:pt>
                <c:pt idx="5">
                  <c:v>0.36</c:v>
                </c:pt>
                <c:pt idx="6">
                  <c:v>0.39</c:v>
                </c:pt>
                <c:pt idx="7">
                  <c:v>0.47</c:v>
                </c:pt>
                <c:pt idx="8">
                  <c:v>0.5</c:v>
                </c:pt>
                <c:pt idx="9">
                  <c:v>0.57999999999999996</c:v>
                </c:pt>
                <c:pt idx="10">
                  <c:v>0.61</c:v>
                </c:pt>
                <c:pt idx="11">
                  <c:v>0.62</c:v>
                </c:pt>
                <c:pt idx="12">
                  <c:v>0.64</c:v>
                </c:pt>
                <c:pt idx="13">
                  <c:v>0.73</c:v>
                </c:pt>
              </c:numCache>
            </c:numRef>
          </c:val>
          <c:smooth val="0"/>
        </c:ser>
        <c:dLbls>
          <c:showLegendKey val="0"/>
          <c:showVal val="0"/>
          <c:showCatName val="0"/>
          <c:showSerName val="0"/>
          <c:showPercent val="0"/>
          <c:showBubbleSize val="0"/>
        </c:dLbls>
        <c:marker val="1"/>
        <c:smooth val="0"/>
        <c:axId val="40466304"/>
        <c:axId val="40467840"/>
      </c:lineChart>
      <c:catAx>
        <c:axId val="40466304"/>
        <c:scaling>
          <c:orientation val="minMax"/>
        </c:scaling>
        <c:delete val="0"/>
        <c:axPos val="b"/>
        <c:numFmt formatCode="General" sourceLinked="1"/>
        <c:majorTickMark val="out"/>
        <c:minorTickMark val="none"/>
        <c:tickLblPos val="nextTo"/>
        <c:crossAx val="40467840"/>
        <c:crosses val="autoZero"/>
        <c:auto val="1"/>
        <c:lblAlgn val="ctr"/>
        <c:lblOffset val="100"/>
        <c:noMultiLvlLbl val="0"/>
      </c:catAx>
      <c:valAx>
        <c:axId val="40467840"/>
        <c:scaling>
          <c:orientation val="minMax"/>
        </c:scaling>
        <c:delete val="0"/>
        <c:axPos val="l"/>
        <c:majorGridlines/>
        <c:numFmt formatCode="0%" sourceLinked="1"/>
        <c:majorTickMark val="out"/>
        <c:minorTickMark val="none"/>
        <c:tickLblPos val="nextTo"/>
        <c:crossAx val="404663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4"/>
    </mc:Choice>
    <mc:Fallback>
      <c:style val="14"/>
    </mc:Fallback>
  </mc:AlternateContent>
  <c:chart>
    <c:autoTitleDeleted val="0"/>
    <c:plotArea>
      <c:layout/>
      <c:barChart>
        <c:barDir val="col"/>
        <c:grouping val="clustered"/>
        <c:varyColors val="0"/>
        <c:ser>
          <c:idx val="0"/>
          <c:order val="0"/>
          <c:tx>
            <c:strRef>
              <c:f>Sheet1!$B$1</c:f>
              <c:strCache>
                <c:ptCount val="1"/>
                <c:pt idx="0">
                  <c:v>Intake</c:v>
                </c:pt>
              </c:strCache>
            </c:strRef>
          </c:tx>
          <c:invertIfNegative val="0"/>
          <c:cat>
            <c:strRef>
              <c:f>Sheet1!$A$2:$A$6</c:f>
              <c:strCache>
                <c:ptCount val="5"/>
                <c:pt idx="0">
                  <c:v>Tooth decay</c:v>
                </c:pt>
                <c:pt idx="1">
                  <c:v>Sensitivity</c:v>
                </c:pt>
                <c:pt idx="2">
                  <c:v>Appearance</c:v>
                </c:pt>
                <c:pt idx="3">
                  <c:v>Toothache</c:v>
                </c:pt>
                <c:pt idx="4">
                  <c:v>Bleeding gums</c:v>
                </c:pt>
              </c:strCache>
            </c:strRef>
          </c:cat>
          <c:val>
            <c:numRef>
              <c:f>Sheet1!$B$2:$B$6</c:f>
              <c:numCache>
                <c:formatCode>0%</c:formatCode>
                <c:ptCount val="5"/>
                <c:pt idx="0">
                  <c:v>0.53</c:v>
                </c:pt>
                <c:pt idx="1">
                  <c:v>0.52</c:v>
                </c:pt>
                <c:pt idx="2">
                  <c:v>0.51</c:v>
                </c:pt>
                <c:pt idx="3">
                  <c:v>0.43000000000000022</c:v>
                </c:pt>
                <c:pt idx="4">
                  <c:v>0.3500000000000002</c:v>
                </c:pt>
              </c:numCache>
            </c:numRef>
          </c:val>
        </c:ser>
        <c:ser>
          <c:idx val="1"/>
          <c:order val="1"/>
          <c:tx>
            <c:strRef>
              <c:f>Sheet1!$C$1</c:f>
              <c:strCache>
                <c:ptCount val="1"/>
                <c:pt idx="0">
                  <c:v>12 Months</c:v>
                </c:pt>
              </c:strCache>
            </c:strRef>
          </c:tx>
          <c:invertIfNegative val="0"/>
          <c:dLbls>
            <c:dLbl>
              <c:idx val="0"/>
              <c:layout>
                <c:manualLayout>
                  <c:x val="1.0802469135802472E-2"/>
                  <c:y val="-7.342816744975591E-3"/>
                </c:manualLayout>
              </c:layout>
              <c:showLegendKey val="0"/>
              <c:showVal val="1"/>
              <c:showCatName val="0"/>
              <c:showSerName val="0"/>
              <c:showPercent val="0"/>
              <c:showBubbleSize val="0"/>
            </c:dLbl>
            <c:dLbl>
              <c:idx val="1"/>
              <c:layout>
                <c:manualLayout>
                  <c:x val="6.1728395061728392E-3"/>
                  <c:y val="-7.342816744975591E-3"/>
                </c:manualLayout>
              </c:layout>
              <c:showLegendKey val="0"/>
              <c:showVal val="1"/>
              <c:showCatName val="0"/>
              <c:showSerName val="0"/>
              <c:showPercent val="0"/>
              <c:showBubbleSize val="0"/>
            </c:dLbl>
            <c:dLbl>
              <c:idx val="2"/>
              <c:layout>
                <c:manualLayout>
                  <c:x val="9.2592592592592622E-3"/>
                  <c:y val="1.1014225117463389E-2"/>
                </c:manualLayout>
              </c:layout>
              <c:showLegendKey val="0"/>
              <c:showVal val="1"/>
              <c:showCatName val="0"/>
              <c:showSerName val="0"/>
              <c:showPercent val="0"/>
              <c:showBubbleSize val="0"/>
            </c:dLbl>
            <c:dLbl>
              <c:idx val="3"/>
              <c:layout>
                <c:manualLayout>
                  <c:x val="4.6296296296296302E-3"/>
                  <c:y val="1.8357041862438982E-2"/>
                </c:manualLayout>
              </c:layout>
              <c:showLegendKey val="0"/>
              <c:showVal val="1"/>
              <c:showCatName val="0"/>
              <c:showSerName val="0"/>
              <c:showPercent val="0"/>
              <c:showBubbleSize val="0"/>
            </c:dLbl>
            <c:dLbl>
              <c:idx val="4"/>
              <c:layout>
                <c:manualLayout>
                  <c:x val="7.7160493827160516E-3"/>
                  <c:y val="0"/>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Sheet1!$A$2:$A$6</c:f>
              <c:strCache>
                <c:ptCount val="5"/>
                <c:pt idx="0">
                  <c:v>Tooth decay</c:v>
                </c:pt>
                <c:pt idx="1">
                  <c:v>Sensitivity</c:v>
                </c:pt>
                <c:pt idx="2">
                  <c:v>Appearance</c:v>
                </c:pt>
                <c:pt idx="3">
                  <c:v>Toothache</c:v>
                </c:pt>
                <c:pt idx="4">
                  <c:v>Bleeding gums</c:v>
                </c:pt>
              </c:strCache>
            </c:strRef>
          </c:cat>
          <c:val>
            <c:numRef>
              <c:f>Sheet1!$C$2:$C$6</c:f>
              <c:numCache>
                <c:formatCode>0%</c:formatCode>
                <c:ptCount val="5"/>
                <c:pt idx="0">
                  <c:v>0.30000000000000021</c:v>
                </c:pt>
                <c:pt idx="1">
                  <c:v>0.34</c:v>
                </c:pt>
                <c:pt idx="2">
                  <c:v>0.26</c:v>
                </c:pt>
                <c:pt idx="3">
                  <c:v>0.2100000000000001</c:v>
                </c:pt>
                <c:pt idx="4">
                  <c:v>0.17</c:v>
                </c:pt>
              </c:numCache>
            </c:numRef>
          </c:val>
        </c:ser>
        <c:ser>
          <c:idx val="2"/>
          <c:order val="2"/>
          <c:tx>
            <c:strRef>
              <c:f>Sheet1!$D$1</c:f>
              <c:strCache>
                <c:ptCount val="1"/>
                <c:pt idx="0">
                  <c:v>Series 3</c:v>
                </c:pt>
              </c:strCache>
            </c:strRef>
          </c:tx>
          <c:invertIfNegative val="0"/>
          <c:cat>
            <c:strRef>
              <c:f>Sheet1!$A$2:$A$6</c:f>
              <c:strCache>
                <c:ptCount val="5"/>
                <c:pt idx="0">
                  <c:v>Tooth decay</c:v>
                </c:pt>
                <c:pt idx="1">
                  <c:v>Sensitivity</c:v>
                </c:pt>
                <c:pt idx="2">
                  <c:v>Appearance</c:v>
                </c:pt>
                <c:pt idx="3">
                  <c:v>Toothache</c:v>
                </c:pt>
                <c:pt idx="4">
                  <c:v>Bleeding gums</c:v>
                </c:pt>
              </c:strCache>
            </c:strRef>
          </c:cat>
          <c:val>
            <c:numRef>
              <c:f>Sheet1!$D$2:$D$6</c:f>
            </c:numRef>
          </c:val>
        </c:ser>
        <c:dLbls>
          <c:showLegendKey val="0"/>
          <c:showVal val="1"/>
          <c:showCatName val="0"/>
          <c:showSerName val="0"/>
          <c:showPercent val="0"/>
          <c:showBubbleSize val="0"/>
        </c:dLbls>
        <c:gapWidth val="150"/>
        <c:axId val="46361216"/>
        <c:axId val="46367104"/>
      </c:barChart>
      <c:catAx>
        <c:axId val="46361216"/>
        <c:scaling>
          <c:orientation val="minMax"/>
        </c:scaling>
        <c:delete val="0"/>
        <c:axPos val="b"/>
        <c:majorTickMark val="out"/>
        <c:minorTickMark val="none"/>
        <c:tickLblPos val="nextTo"/>
        <c:crossAx val="46367104"/>
        <c:crosses val="autoZero"/>
        <c:auto val="1"/>
        <c:lblAlgn val="ctr"/>
        <c:lblOffset val="100"/>
        <c:noMultiLvlLbl val="0"/>
      </c:catAx>
      <c:valAx>
        <c:axId val="46367104"/>
        <c:scaling>
          <c:orientation val="minMax"/>
        </c:scaling>
        <c:delete val="0"/>
        <c:axPos val="l"/>
        <c:majorGridlines/>
        <c:numFmt formatCode="0%" sourceLinked="1"/>
        <c:majorTickMark val="out"/>
        <c:minorTickMark val="none"/>
        <c:tickLblPos val="nextTo"/>
        <c:crossAx val="4636121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F14F1C-CA3E-494B-8351-4B185AF6D30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0A59476D-B30D-4D06-A25B-AEACB5657A39}">
      <dgm:prSet phldrT="[Text]" custT="1"/>
      <dgm:spPr/>
      <dgm:t>
        <a:bodyPr/>
        <a:lstStyle/>
        <a:p>
          <a:r>
            <a:rPr lang="en-US" sz="2000" b="1" dirty="0" smtClean="0">
              <a:solidFill>
                <a:schemeClr val="bg1"/>
              </a:solidFill>
              <a:latin typeface="Arial" pitchFamily="34" charset="0"/>
            </a:rPr>
            <a:t>Restorative care (e.g. fillings) </a:t>
          </a:r>
        </a:p>
      </dgm:t>
    </dgm:pt>
    <dgm:pt modelId="{669B1099-91CA-4D60-B007-6DED89DB18F2}" type="parTrans" cxnId="{51A9718F-29B2-430C-B344-57A87035E660}">
      <dgm:prSet/>
      <dgm:spPr/>
      <dgm:t>
        <a:bodyPr/>
        <a:lstStyle/>
        <a:p>
          <a:endParaRPr lang="en-US"/>
        </a:p>
      </dgm:t>
    </dgm:pt>
    <dgm:pt modelId="{B994C8EB-E8A2-4134-94A4-1644D7EEAEF3}" type="sibTrans" cxnId="{51A9718F-29B2-430C-B344-57A87035E660}">
      <dgm:prSet/>
      <dgm:spPr/>
      <dgm:t>
        <a:bodyPr/>
        <a:lstStyle/>
        <a:p>
          <a:endParaRPr lang="en-US"/>
        </a:p>
      </dgm:t>
    </dgm:pt>
    <dgm:pt modelId="{F90CC897-604D-48AA-A9B5-2AB5D5F9F422}">
      <dgm:prSet phldrT="[Text]" custT="1">
        <dgm:style>
          <a:lnRef idx="1">
            <a:schemeClr val="accent4"/>
          </a:lnRef>
          <a:fillRef idx="3">
            <a:schemeClr val="accent4"/>
          </a:fillRef>
          <a:effectRef idx="2">
            <a:schemeClr val="accent4"/>
          </a:effectRef>
          <a:fontRef idx="minor">
            <a:schemeClr val="lt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000" b="1" dirty="0" smtClean="0">
              <a:solidFill>
                <a:schemeClr val="bg1"/>
              </a:solidFill>
              <a:latin typeface="Arial" pitchFamily="34" charset="0"/>
            </a:rPr>
            <a:t>Basic periodontal care (non-surgical)</a:t>
          </a:r>
        </a:p>
        <a:p>
          <a:pPr defTabSz="488950">
            <a:lnSpc>
              <a:spcPct val="90000"/>
            </a:lnSpc>
            <a:spcBef>
              <a:spcPct val="0"/>
            </a:spcBef>
            <a:spcAft>
              <a:spcPct val="35000"/>
            </a:spcAft>
          </a:pPr>
          <a:endParaRPr lang="en-US" sz="1500" dirty="0">
            <a:solidFill>
              <a:schemeClr val="bg1"/>
            </a:solidFill>
          </a:endParaRPr>
        </a:p>
      </dgm:t>
    </dgm:pt>
    <dgm:pt modelId="{4C974927-C882-4CBE-B6A6-14B9AF8D5C87}" type="parTrans" cxnId="{E8ED90C6-FCB2-4C71-9D57-5248E8578D63}">
      <dgm:prSet/>
      <dgm:spPr/>
      <dgm:t>
        <a:bodyPr/>
        <a:lstStyle/>
        <a:p>
          <a:endParaRPr lang="en-US"/>
        </a:p>
      </dgm:t>
    </dgm:pt>
    <dgm:pt modelId="{92E5541D-825D-4193-BD49-3D79A4F8E9DB}" type="sibTrans" cxnId="{E8ED90C6-FCB2-4C71-9D57-5248E8578D63}">
      <dgm:prSet/>
      <dgm:spPr/>
      <dgm:t>
        <a:bodyPr/>
        <a:lstStyle/>
        <a:p>
          <a:endParaRPr lang="en-US"/>
        </a:p>
      </dgm:t>
    </dgm:pt>
    <dgm:pt modelId="{F7A2D5FE-FD77-4447-B1F6-0A41D4CEF721}">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000" b="1" dirty="0" smtClean="0">
              <a:solidFill>
                <a:schemeClr val="bg1"/>
              </a:solidFill>
              <a:latin typeface="Arial" pitchFamily="34" charset="0"/>
            </a:rPr>
            <a:t>Simple extractions and biopsies</a:t>
          </a:r>
          <a:endParaRPr lang="en-US" sz="2000" dirty="0">
            <a:solidFill>
              <a:schemeClr val="bg1"/>
            </a:solidFill>
          </a:endParaRPr>
        </a:p>
      </dgm:t>
    </dgm:pt>
    <dgm:pt modelId="{AABF0DB2-9887-4256-A027-4F3D66AE9B7C}" type="parTrans" cxnId="{93B2DE37-0F92-447F-A57C-ABEDD146ACE7}">
      <dgm:prSet/>
      <dgm:spPr/>
      <dgm:t>
        <a:bodyPr/>
        <a:lstStyle/>
        <a:p>
          <a:endParaRPr lang="en-US"/>
        </a:p>
      </dgm:t>
    </dgm:pt>
    <dgm:pt modelId="{6B72BAB6-31D1-4584-A999-C9BDBEF41851}" type="sibTrans" cxnId="{93B2DE37-0F92-447F-A57C-ABEDD146ACE7}">
      <dgm:prSet/>
      <dgm:spPr/>
      <dgm:t>
        <a:bodyPr/>
        <a:lstStyle/>
        <a:p>
          <a:endParaRPr lang="en-US"/>
        </a:p>
      </dgm:t>
    </dgm:pt>
    <dgm:pt modelId="{C40A8467-3A24-44BA-8084-FF36016E0A08}">
      <dgm:prSet phldrT="[Text]" custT="1">
        <dgm:style>
          <a:lnRef idx="1">
            <a:schemeClr val="accent4"/>
          </a:lnRef>
          <a:fillRef idx="3">
            <a:schemeClr val="accent4"/>
          </a:fillRef>
          <a:effectRef idx="2">
            <a:schemeClr val="accent4"/>
          </a:effectRef>
          <a:fontRef idx="minor">
            <a:schemeClr val="lt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000" b="1" dirty="0" smtClean="0">
              <a:solidFill>
                <a:schemeClr val="bg1"/>
              </a:solidFill>
              <a:latin typeface="Arial" pitchFamily="34" charset="0"/>
            </a:rPr>
            <a:t>Non-surgical endodontic therapy</a:t>
          </a:r>
          <a:endParaRPr lang="en-US" sz="2000" dirty="0">
            <a:solidFill>
              <a:schemeClr val="bg1"/>
            </a:solidFill>
          </a:endParaRPr>
        </a:p>
      </dgm:t>
    </dgm:pt>
    <dgm:pt modelId="{84B3BD17-FEC4-4A51-89DB-A0CF6D5F5D49}" type="parTrans" cxnId="{4F70C40C-D2A6-4628-92F8-6D3B2C1C2851}">
      <dgm:prSet/>
      <dgm:spPr/>
      <dgm:t>
        <a:bodyPr/>
        <a:lstStyle/>
        <a:p>
          <a:endParaRPr lang="en-US"/>
        </a:p>
      </dgm:t>
    </dgm:pt>
    <dgm:pt modelId="{E322B331-B1B3-4601-88D9-22D75C2D4922}" type="sibTrans" cxnId="{4F70C40C-D2A6-4628-92F8-6D3B2C1C2851}">
      <dgm:prSet/>
      <dgm:spPr/>
      <dgm:t>
        <a:bodyPr/>
        <a:lstStyle/>
        <a:p>
          <a:endParaRPr lang="en-US"/>
        </a:p>
      </dgm:t>
    </dgm:pt>
    <dgm:pt modelId="{50FE34DD-484F-451A-939B-F4B6FA4E156C}">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000" b="1" dirty="0" smtClean="0">
              <a:solidFill>
                <a:schemeClr val="bg1"/>
              </a:solidFill>
              <a:latin typeface="Arial" pitchFamily="34" charset="0"/>
            </a:rPr>
            <a:t>Space maintenance and tooth eruption guidance</a:t>
          </a:r>
        </a:p>
        <a:p>
          <a:pPr defTabSz="666750">
            <a:lnSpc>
              <a:spcPct val="90000"/>
            </a:lnSpc>
            <a:spcBef>
              <a:spcPct val="0"/>
            </a:spcBef>
            <a:spcAft>
              <a:spcPct val="35000"/>
            </a:spcAft>
          </a:pPr>
          <a:endParaRPr lang="en-US" sz="1500" dirty="0"/>
        </a:p>
      </dgm:t>
    </dgm:pt>
    <dgm:pt modelId="{D11DF87D-D637-4E9D-B978-66FF0C7B2B36}" type="parTrans" cxnId="{E96574F5-F21E-4C16-9848-6ED0A665FCC9}">
      <dgm:prSet/>
      <dgm:spPr/>
      <dgm:t>
        <a:bodyPr/>
        <a:lstStyle/>
        <a:p>
          <a:endParaRPr lang="en-US"/>
        </a:p>
      </dgm:t>
    </dgm:pt>
    <dgm:pt modelId="{0E761D94-E7C0-42AE-B07B-E567C57A2ED0}" type="sibTrans" cxnId="{E96574F5-F21E-4C16-9848-6ED0A665FCC9}">
      <dgm:prSet/>
      <dgm:spPr/>
      <dgm:t>
        <a:bodyPr/>
        <a:lstStyle/>
        <a:p>
          <a:endParaRPr lang="en-US"/>
        </a:p>
      </dgm:t>
    </dgm:pt>
    <dgm:pt modelId="{0F60E1B6-1E40-4F18-889E-2ADEC0E115C4}" type="pres">
      <dgm:prSet presAssocID="{35F14F1C-CA3E-494B-8351-4B185AF6D300}" presName="Name0" presStyleCnt="0">
        <dgm:presLayoutVars>
          <dgm:chMax val="7"/>
          <dgm:chPref val="7"/>
          <dgm:dir/>
        </dgm:presLayoutVars>
      </dgm:prSet>
      <dgm:spPr/>
      <dgm:t>
        <a:bodyPr/>
        <a:lstStyle/>
        <a:p>
          <a:endParaRPr lang="en-US"/>
        </a:p>
      </dgm:t>
    </dgm:pt>
    <dgm:pt modelId="{73AFC962-9FA3-4FB3-80C7-7009163CCFDA}" type="pres">
      <dgm:prSet presAssocID="{35F14F1C-CA3E-494B-8351-4B185AF6D300}" presName="Name1" presStyleCnt="0"/>
      <dgm:spPr/>
    </dgm:pt>
    <dgm:pt modelId="{9F503363-CBDD-4826-A6E8-C43A4F9C7C05}" type="pres">
      <dgm:prSet presAssocID="{35F14F1C-CA3E-494B-8351-4B185AF6D300}" presName="cycle" presStyleCnt="0"/>
      <dgm:spPr/>
    </dgm:pt>
    <dgm:pt modelId="{A224B101-503E-4B1A-A1A2-527F8BE93CBE}" type="pres">
      <dgm:prSet presAssocID="{35F14F1C-CA3E-494B-8351-4B185AF6D300}" presName="srcNode" presStyleLbl="node1" presStyleIdx="0" presStyleCnt="5"/>
      <dgm:spPr/>
    </dgm:pt>
    <dgm:pt modelId="{56FE75DC-59DE-4199-A9AF-EE378D1177AA}" type="pres">
      <dgm:prSet presAssocID="{35F14F1C-CA3E-494B-8351-4B185AF6D300}" presName="conn" presStyleLbl="parChTrans1D2" presStyleIdx="0" presStyleCnt="1"/>
      <dgm:spPr/>
      <dgm:t>
        <a:bodyPr/>
        <a:lstStyle/>
        <a:p>
          <a:endParaRPr lang="en-US"/>
        </a:p>
      </dgm:t>
    </dgm:pt>
    <dgm:pt modelId="{C7E4AD08-C4EA-4099-9BFE-B5CA5749077C}" type="pres">
      <dgm:prSet presAssocID="{35F14F1C-CA3E-494B-8351-4B185AF6D300}" presName="extraNode" presStyleLbl="node1" presStyleIdx="0" presStyleCnt="5"/>
      <dgm:spPr/>
    </dgm:pt>
    <dgm:pt modelId="{8F668EAF-B59B-4E3C-BCCD-D00D9FC50AC0}" type="pres">
      <dgm:prSet presAssocID="{35F14F1C-CA3E-494B-8351-4B185AF6D300}" presName="dstNode" presStyleLbl="node1" presStyleIdx="0" presStyleCnt="5"/>
      <dgm:spPr/>
    </dgm:pt>
    <dgm:pt modelId="{122C048C-C04E-4B42-8681-B386467F696B}" type="pres">
      <dgm:prSet presAssocID="{0A59476D-B30D-4D06-A25B-AEACB5657A39}" presName="text_1" presStyleLbl="node1" presStyleIdx="0" presStyleCnt="5">
        <dgm:presLayoutVars>
          <dgm:bulletEnabled val="1"/>
        </dgm:presLayoutVars>
      </dgm:prSet>
      <dgm:spPr/>
      <dgm:t>
        <a:bodyPr/>
        <a:lstStyle/>
        <a:p>
          <a:endParaRPr lang="en-US"/>
        </a:p>
      </dgm:t>
    </dgm:pt>
    <dgm:pt modelId="{45B4C78D-47DD-4EC3-8D06-CB9A60B30525}" type="pres">
      <dgm:prSet presAssocID="{0A59476D-B30D-4D06-A25B-AEACB5657A39}" presName="accent_1" presStyleCnt="0"/>
      <dgm:spPr/>
    </dgm:pt>
    <dgm:pt modelId="{C99F3930-7D99-47CA-B3B7-C273C12E53EB}" type="pres">
      <dgm:prSet presAssocID="{0A59476D-B30D-4D06-A25B-AEACB5657A39}" presName="accentRepeatNode" presStyleLbl="solidFgAcc1" presStyleIdx="0" presStyleCnt="5"/>
      <dgm:spPr/>
    </dgm:pt>
    <dgm:pt modelId="{BCBD6B85-C530-4CA7-8DC8-3987785F2206}" type="pres">
      <dgm:prSet presAssocID="{F90CC897-604D-48AA-A9B5-2AB5D5F9F422}" presName="text_2" presStyleLbl="node1" presStyleIdx="1" presStyleCnt="5">
        <dgm:presLayoutVars>
          <dgm:bulletEnabled val="1"/>
        </dgm:presLayoutVars>
      </dgm:prSet>
      <dgm:spPr/>
      <dgm:t>
        <a:bodyPr/>
        <a:lstStyle/>
        <a:p>
          <a:endParaRPr lang="en-US"/>
        </a:p>
      </dgm:t>
    </dgm:pt>
    <dgm:pt modelId="{8FB9D33F-D935-41B6-9306-CA6578CD5734}" type="pres">
      <dgm:prSet presAssocID="{F90CC897-604D-48AA-A9B5-2AB5D5F9F422}" presName="accent_2" presStyleCnt="0"/>
      <dgm:spPr/>
    </dgm:pt>
    <dgm:pt modelId="{618D2EAC-0850-490E-9F0E-F01065DE038D}" type="pres">
      <dgm:prSet presAssocID="{F90CC897-604D-48AA-A9B5-2AB5D5F9F422}" presName="accentRepeatNode" presStyleLbl="solidFgAcc1" presStyleIdx="1" presStyleCnt="5"/>
      <dgm:spPr/>
    </dgm:pt>
    <dgm:pt modelId="{8FF36332-2CA3-46F2-BBC1-3B2F142E6C40}" type="pres">
      <dgm:prSet presAssocID="{F7A2D5FE-FD77-4447-B1F6-0A41D4CEF721}" presName="text_3" presStyleLbl="node1" presStyleIdx="2" presStyleCnt="5">
        <dgm:presLayoutVars>
          <dgm:bulletEnabled val="1"/>
        </dgm:presLayoutVars>
      </dgm:prSet>
      <dgm:spPr/>
      <dgm:t>
        <a:bodyPr/>
        <a:lstStyle/>
        <a:p>
          <a:endParaRPr lang="en-US"/>
        </a:p>
      </dgm:t>
    </dgm:pt>
    <dgm:pt modelId="{1DB6A385-32EB-471C-9F4D-9B75EB34DFD8}" type="pres">
      <dgm:prSet presAssocID="{F7A2D5FE-FD77-4447-B1F6-0A41D4CEF721}" presName="accent_3" presStyleCnt="0"/>
      <dgm:spPr/>
    </dgm:pt>
    <dgm:pt modelId="{178009DF-A7E8-4C2B-973B-3D1685A8FFBF}" type="pres">
      <dgm:prSet presAssocID="{F7A2D5FE-FD77-4447-B1F6-0A41D4CEF721}" presName="accentRepeatNode" presStyleLbl="solidFgAcc1" presStyleIdx="2" presStyleCnt="5"/>
      <dgm:spPr/>
    </dgm:pt>
    <dgm:pt modelId="{28F996E0-DF71-4381-9682-24F67F866DC8}" type="pres">
      <dgm:prSet presAssocID="{C40A8467-3A24-44BA-8084-FF36016E0A08}" presName="text_4" presStyleLbl="node1" presStyleIdx="3" presStyleCnt="5">
        <dgm:presLayoutVars>
          <dgm:bulletEnabled val="1"/>
        </dgm:presLayoutVars>
      </dgm:prSet>
      <dgm:spPr/>
      <dgm:t>
        <a:bodyPr/>
        <a:lstStyle/>
        <a:p>
          <a:endParaRPr lang="en-US"/>
        </a:p>
      </dgm:t>
    </dgm:pt>
    <dgm:pt modelId="{0E47FFEB-2D3B-41FA-BB72-AC6344A7F6B4}" type="pres">
      <dgm:prSet presAssocID="{C40A8467-3A24-44BA-8084-FF36016E0A08}" presName="accent_4" presStyleCnt="0"/>
      <dgm:spPr/>
    </dgm:pt>
    <dgm:pt modelId="{B6CCD173-7F24-45BC-B824-6126C8FBD01A}" type="pres">
      <dgm:prSet presAssocID="{C40A8467-3A24-44BA-8084-FF36016E0A08}" presName="accentRepeatNode" presStyleLbl="solidFgAcc1" presStyleIdx="3" presStyleCnt="5"/>
      <dgm:spPr/>
    </dgm:pt>
    <dgm:pt modelId="{847BD5CF-E332-4F22-96BF-4BA3534E8685}" type="pres">
      <dgm:prSet presAssocID="{50FE34DD-484F-451A-939B-F4B6FA4E156C}" presName="text_5" presStyleLbl="node1" presStyleIdx="4" presStyleCnt="5">
        <dgm:presLayoutVars>
          <dgm:bulletEnabled val="1"/>
        </dgm:presLayoutVars>
      </dgm:prSet>
      <dgm:spPr/>
      <dgm:t>
        <a:bodyPr/>
        <a:lstStyle/>
        <a:p>
          <a:endParaRPr lang="en-US"/>
        </a:p>
      </dgm:t>
    </dgm:pt>
    <dgm:pt modelId="{2777D8F8-AA2A-46C4-898B-17E86D6617A9}" type="pres">
      <dgm:prSet presAssocID="{50FE34DD-484F-451A-939B-F4B6FA4E156C}" presName="accent_5" presStyleCnt="0"/>
      <dgm:spPr/>
    </dgm:pt>
    <dgm:pt modelId="{099B6762-5BEA-4EA1-A74F-7AE2DE88C29A}" type="pres">
      <dgm:prSet presAssocID="{50FE34DD-484F-451A-939B-F4B6FA4E156C}" presName="accentRepeatNode" presStyleLbl="solidFgAcc1" presStyleIdx="4" presStyleCnt="5"/>
      <dgm:spPr/>
    </dgm:pt>
  </dgm:ptLst>
  <dgm:cxnLst>
    <dgm:cxn modelId="{EF5801BF-D612-4E64-B927-619A2609EA12}" type="presOf" srcId="{50FE34DD-484F-451A-939B-F4B6FA4E156C}" destId="{847BD5CF-E332-4F22-96BF-4BA3534E8685}" srcOrd="0" destOrd="0" presId="urn:microsoft.com/office/officeart/2008/layout/VerticalCurvedList"/>
    <dgm:cxn modelId="{93B2DE37-0F92-447F-A57C-ABEDD146ACE7}" srcId="{35F14F1C-CA3E-494B-8351-4B185AF6D300}" destId="{F7A2D5FE-FD77-4447-B1F6-0A41D4CEF721}" srcOrd="2" destOrd="0" parTransId="{AABF0DB2-9887-4256-A027-4F3D66AE9B7C}" sibTransId="{6B72BAB6-31D1-4584-A999-C9BDBEF41851}"/>
    <dgm:cxn modelId="{73F7F0D0-54FB-4E7B-95CA-82767A68DA7B}" type="presOf" srcId="{F7A2D5FE-FD77-4447-B1F6-0A41D4CEF721}" destId="{8FF36332-2CA3-46F2-BBC1-3B2F142E6C40}" srcOrd="0" destOrd="0" presId="urn:microsoft.com/office/officeart/2008/layout/VerticalCurvedList"/>
    <dgm:cxn modelId="{69B249C8-67F7-407F-90B5-308B502F15DD}" type="presOf" srcId="{35F14F1C-CA3E-494B-8351-4B185AF6D300}" destId="{0F60E1B6-1E40-4F18-889E-2ADEC0E115C4}" srcOrd="0" destOrd="0" presId="urn:microsoft.com/office/officeart/2008/layout/VerticalCurvedList"/>
    <dgm:cxn modelId="{E96574F5-F21E-4C16-9848-6ED0A665FCC9}" srcId="{35F14F1C-CA3E-494B-8351-4B185AF6D300}" destId="{50FE34DD-484F-451A-939B-F4B6FA4E156C}" srcOrd="4" destOrd="0" parTransId="{D11DF87D-D637-4E9D-B978-66FF0C7B2B36}" sibTransId="{0E761D94-E7C0-42AE-B07B-E567C57A2ED0}"/>
    <dgm:cxn modelId="{7097690F-6DB5-4ED3-8B66-C10DE179CBC6}" type="presOf" srcId="{B994C8EB-E8A2-4134-94A4-1644D7EEAEF3}" destId="{56FE75DC-59DE-4199-A9AF-EE378D1177AA}" srcOrd="0" destOrd="0" presId="urn:microsoft.com/office/officeart/2008/layout/VerticalCurvedList"/>
    <dgm:cxn modelId="{51A9718F-29B2-430C-B344-57A87035E660}" srcId="{35F14F1C-CA3E-494B-8351-4B185AF6D300}" destId="{0A59476D-B30D-4D06-A25B-AEACB5657A39}" srcOrd="0" destOrd="0" parTransId="{669B1099-91CA-4D60-B007-6DED89DB18F2}" sibTransId="{B994C8EB-E8A2-4134-94A4-1644D7EEAEF3}"/>
    <dgm:cxn modelId="{E8ED90C6-FCB2-4C71-9D57-5248E8578D63}" srcId="{35F14F1C-CA3E-494B-8351-4B185AF6D300}" destId="{F90CC897-604D-48AA-A9B5-2AB5D5F9F422}" srcOrd="1" destOrd="0" parTransId="{4C974927-C882-4CBE-B6A6-14B9AF8D5C87}" sibTransId="{92E5541D-825D-4193-BD49-3D79A4F8E9DB}"/>
    <dgm:cxn modelId="{3947DD05-00A4-4434-A504-BEB1694DB141}" type="presOf" srcId="{F90CC897-604D-48AA-A9B5-2AB5D5F9F422}" destId="{BCBD6B85-C530-4CA7-8DC8-3987785F2206}" srcOrd="0" destOrd="0" presId="urn:microsoft.com/office/officeart/2008/layout/VerticalCurvedList"/>
    <dgm:cxn modelId="{ED8D24C2-114A-432E-9505-E14C035EC347}" type="presOf" srcId="{C40A8467-3A24-44BA-8084-FF36016E0A08}" destId="{28F996E0-DF71-4381-9682-24F67F866DC8}" srcOrd="0" destOrd="0" presId="urn:microsoft.com/office/officeart/2008/layout/VerticalCurvedList"/>
    <dgm:cxn modelId="{4F70C40C-D2A6-4628-92F8-6D3B2C1C2851}" srcId="{35F14F1C-CA3E-494B-8351-4B185AF6D300}" destId="{C40A8467-3A24-44BA-8084-FF36016E0A08}" srcOrd="3" destOrd="0" parTransId="{84B3BD17-FEC4-4A51-89DB-A0CF6D5F5D49}" sibTransId="{E322B331-B1B3-4601-88D9-22D75C2D4922}"/>
    <dgm:cxn modelId="{8A19F7CD-529B-4E88-B55C-CDA5B7921DE8}" type="presOf" srcId="{0A59476D-B30D-4D06-A25B-AEACB5657A39}" destId="{122C048C-C04E-4B42-8681-B386467F696B}" srcOrd="0" destOrd="0" presId="urn:microsoft.com/office/officeart/2008/layout/VerticalCurvedList"/>
    <dgm:cxn modelId="{261343A0-CE56-432C-94D7-C4F2E2D7DC86}" type="presParOf" srcId="{0F60E1B6-1E40-4F18-889E-2ADEC0E115C4}" destId="{73AFC962-9FA3-4FB3-80C7-7009163CCFDA}" srcOrd="0" destOrd="0" presId="urn:microsoft.com/office/officeart/2008/layout/VerticalCurvedList"/>
    <dgm:cxn modelId="{FCEA77A1-767A-4458-BC64-AE6A3B39F83E}" type="presParOf" srcId="{73AFC962-9FA3-4FB3-80C7-7009163CCFDA}" destId="{9F503363-CBDD-4826-A6E8-C43A4F9C7C05}" srcOrd="0" destOrd="0" presId="urn:microsoft.com/office/officeart/2008/layout/VerticalCurvedList"/>
    <dgm:cxn modelId="{C4B1C62C-AEB6-4CAE-9831-C375A42C955E}" type="presParOf" srcId="{9F503363-CBDD-4826-A6E8-C43A4F9C7C05}" destId="{A224B101-503E-4B1A-A1A2-527F8BE93CBE}" srcOrd="0" destOrd="0" presId="urn:microsoft.com/office/officeart/2008/layout/VerticalCurvedList"/>
    <dgm:cxn modelId="{3A83E7F0-1469-4515-8C1C-A3D38581C9A8}" type="presParOf" srcId="{9F503363-CBDD-4826-A6E8-C43A4F9C7C05}" destId="{56FE75DC-59DE-4199-A9AF-EE378D1177AA}" srcOrd="1" destOrd="0" presId="urn:microsoft.com/office/officeart/2008/layout/VerticalCurvedList"/>
    <dgm:cxn modelId="{6B7405E3-55FF-498D-9FE0-9256ADA50163}" type="presParOf" srcId="{9F503363-CBDD-4826-A6E8-C43A4F9C7C05}" destId="{C7E4AD08-C4EA-4099-9BFE-B5CA5749077C}" srcOrd="2" destOrd="0" presId="urn:microsoft.com/office/officeart/2008/layout/VerticalCurvedList"/>
    <dgm:cxn modelId="{1B335FA2-9138-409C-9355-FBCDEC39AF90}" type="presParOf" srcId="{9F503363-CBDD-4826-A6E8-C43A4F9C7C05}" destId="{8F668EAF-B59B-4E3C-BCCD-D00D9FC50AC0}" srcOrd="3" destOrd="0" presId="urn:microsoft.com/office/officeart/2008/layout/VerticalCurvedList"/>
    <dgm:cxn modelId="{5FCACBE1-4490-45AE-8450-5094D7FAE099}" type="presParOf" srcId="{73AFC962-9FA3-4FB3-80C7-7009163CCFDA}" destId="{122C048C-C04E-4B42-8681-B386467F696B}" srcOrd="1" destOrd="0" presId="urn:microsoft.com/office/officeart/2008/layout/VerticalCurvedList"/>
    <dgm:cxn modelId="{DC7641B2-D535-4860-AB52-943446F73927}" type="presParOf" srcId="{73AFC962-9FA3-4FB3-80C7-7009163CCFDA}" destId="{45B4C78D-47DD-4EC3-8D06-CB9A60B30525}" srcOrd="2" destOrd="0" presId="urn:microsoft.com/office/officeart/2008/layout/VerticalCurvedList"/>
    <dgm:cxn modelId="{02C4E05B-B8C7-4430-B7F8-7844BE3BE3CB}" type="presParOf" srcId="{45B4C78D-47DD-4EC3-8D06-CB9A60B30525}" destId="{C99F3930-7D99-47CA-B3B7-C273C12E53EB}" srcOrd="0" destOrd="0" presId="urn:microsoft.com/office/officeart/2008/layout/VerticalCurvedList"/>
    <dgm:cxn modelId="{A928AE34-9176-4CD7-A0D5-56306D6D8E4A}" type="presParOf" srcId="{73AFC962-9FA3-4FB3-80C7-7009163CCFDA}" destId="{BCBD6B85-C530-4CA7-8DC8-3987785F2206}" srcOrd="3" destOrd="0" presId="urn:microsoft.com/office/officeart/2008/layout/VerticalCurvedList"/>
    <dgm:cxn modelId="{1E31FCBA-FAD9-4AFF-A227-09B4B33A2A9D}" type="presParOf" srcId="{73AFC962-9FA3-4FB3-80C7-7009163CCFDA}" destId="{8FB9D33F-D935-41B6-9306-CA6578CD5734}" srcOrd="4" destOrd="0" presId="urn:microsoft.com/office/officeart/2008/layout/VerticalCurvedList"/>
    <dgm:cxn modelId="{01F22E98-C387-4603-944D-E18C8754B1DA}" type="presParOf" srcId="{8FB9D33F-D935-41B6-9306-CA6578CD5734}" destId="{618D2EAC-0850-490E-9F0E-F01065DE038D}" srcOrd="0" destOrd="0" presId="urn:microsoft.com/office/officeart/2008/layout/VerticalCurvedList"/>
    <dgm:cxn modelId="{6234CE5C-2B60-4643-B213-3F966DA0CAD1}" type="presParOf" srcId="{73AFC962-9FA3-4FB3-80C7-7009163CCFDA}" destId="{8FF36332-2CA3-46F2-BBC1-3B2F142E6C40}" srcOrd="5" destOrd="0" presId="urn:microsoft.com/office/officeart/2008/layout/VerticalCurvedList"/>
    <dgm:cxn modelId="{FF530027-015C-4269-94B0-EEC6BA5BFB29}" type="presParOf" srcId="{73AFC962-9FA3-4FB3-80C7-7009163CCFDA}" destId="{1DB6A385-32EB-471C-9F4D-9B75EB34DFD8}" srcOrd="6" destOrd="0" presId="urn:microsoft.com/office/officeart/2008/layout/VerticalCurvedList"/>
    <dgm:cxn modelId="{8706E86E-D08B-416C-93F2-18387579EB0E}" type="presParOf" srcId="{1DB6A385-32EB-471C-9F4D-9B75EB34DFD8}" destId="{178009DF-A7E8-4C2B-973B-3D1685A8FFBF}" srcOrd="0" destOrd="0" presId="urn:microsoft.com/office/officeart/2008/layout/VerticalCurvedList"/>
    <dgm:cxn modelId="{CEB014B5-BB75-4191-8532-83A48BE7492B}" type="presParOf" srcId="{73AFC962-9FA3-4FB3-80C7-7009163CCFDA}" destId="{28F996E0-DF71-4381-9682-24F67F866DC8}" srcOrd="7" destOrd="0" presId="urn:microsoft.com/office/officeart/2008/layout/VerticalCurvedList"/>
    <dgm:cxn modelId="{515B61E2-27E6-4AED-9959-AB5ED6448541}" type="presParOf" srcId="{73AFC962-9FA3-4FB3-80C7-7009163CCFDA}" destId="{0E47FFEB-2D3B-41FA-BB72-AC6344A7F6B4}" srcOrd="8" destOrd="0" presId="urn:microsoft.com/office/officeart/2008/layout/VerticalCurvedList"/>
    <dgm:cxn modelId="{B0C1FA35-10AA-4160-B3F9-BAC15523B74D}" type="presParOf" srcId="{0E47FFEB-2D3B-41FA-BB72-AC6344A7F6B4}" destId="{B6CCD173-7F24-45BC-B824-6126C8FBD01A}" srcOrd="0" destOrd="0" presId="urn:microsoft.com/office/officeart/2008/layout/VerticalCurvedList"/>
    <dgm:cxn modelId="{19E22902-CF17-4B11-ADEE-FDBDB8B49E63}" type="presParOf" srcId="{73AFC962-9FA3-4FB3-80C7-7009163CCFDA}" destId="{847BD5CF-E332-4F22-96BF-4BA3534E8685}" srcOrd="9" destOrd="0" presId="urn:microsoft.com/office/officeart/2008/layout/VerticalCurvedList"/>
    <dgm:cxn modelId="{D383B517-743D-4940-8C68-EC828233350F}" type="presParOf" srcId="{73AFC962-9FA3-4FB3-80C7-7009163CCFDA}" destId="{2777D8F8-AA2A-46C4-898B-17E86D6617A9}" srcOrd="10" destOrd="0" presId="urn:microsoft.com/office/officeart/2008/layout/VerticalCurvedList"/>
    <dgm:cxn modelId="{473F6985-98FC-4E55-932F-D5BC6A8DDCE0}" type="presParOf" srcId="{2777D8F8-AA2A-46C4-898B-17E86D6617A9}" destId="{099B6762-5BEA-4EA1-A74F-7AE2DE88C29A}" srcOrd="0" destOrd="0" presId="urn:microsoft.com/office/officeart/2008/layout/VerticalCurv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895F14-D73C-4771-9571-E3D6CA45A2A7}"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2937A938-A107-4230-AE61-C93442231630}">
      <dgm:prSet phldrT="[Text]"/>
      <dgm:spPr/>
      <dgm:t>
        <a:bodyPr/>
        <a:lstStyle/>
        <a:p>
          <a:r>
            <a:rPr lang="en-US" dirty="0" smtClean="0"/>
            <a:t>60% came in for treatment of a problem</a:t>
          </a:r>
          <a:endParaRPr lang="en-US" dirty="0"/>
        </a:p>
      </dgm:t>
    </dgm:pt>
    <dgm:pt modelId="{85BAACE7-6008-4A7E-A92B-43A5C3CA0E9E}" type="parTrans" cxnId="{1FCE24DB-1C4C-4E70-91CA-5636C12795C1}">
      <dgm:prSet/>
      <dgm:spPr/>
      <dgm:t>
        <a:bodyPr/>
        <a:lstStyle/>
        <a:p>
          <a:endParaRPr lang="en-US"/>
        </a:p>
      </dgm:t>
    </dgm:pt>
    <dgm:pt modelId="{7F10ED04-5602-477C-870E-BE5D55BC2897}" type="sibTrans" cxnId="{1FCE24DB-1C4C-4E70-91CA-5636C12795C1}">
      <dgm:prSet/>
      <dgm:spPr/>
      <dgm:t>
        <a:bodyPr/>
        <a:lstStyle/>
        <a:p>
          <a:endParaRPr lang="en-US"/>
        </a:p>
      </dgm:t>
    </dgm:pt>
    <dgm:pt modelId="{71AF9F9C-488D-4E26-A875-C043A92760E8}">
      <dgm:prSet phldrT="[Text]">
        <dgm:style>
          <a:lnRef idx="3">
            <a:schemeClr val="lt1"/>
          </a:lnRef>
          <a:fillRef idx="1">
            <a:schemeClr val="accent5"/>
          </a:fillRef>
          <a:effectRef idx="1">
            <a:schemeClr val="accent5"/>
          </a:effectRef>
          <a:fontRef idx="minor">
            <a:schemeClr val="lt1"/>
          </a:fontRef>
        </dgm:style>
      </dgm:prSet>
      <dgm:spPr/>
      <dgm:t>
        <a:bodyPr/>
        <a:lstStyle/>
        <a:p>
          <a:r>
            <a:rPr lang="en-US" dirty="0" smtClean="0"/>
            <a:t>29% to have teeth filled or replaced, 21% for relief of pain</a:t>
          </a:r>
          <a:endParaRPr lang="en-US" dirty="0"/>
        </a:p>
      </dgm:t>
    </dgm:pt>
    <dgm:pt modelId="{B2283FF6-0CC7-4FD8-8278-AF6E94BD36B8}" type="parTrans" cxnId="{2A216F79-1992-4BF0-9453-178BC620B63F}">
      <dgm:prSet/>
      <dgm:spPr/>
      <dgm:t>
        <a:bodyPr/>
        <a:lstStyle/>
        <a:p>
          <a:endParaRPr lang="en-US"/>
        </a:p>
      </dgm:t>
    </dgm:pt>
    <dgm:pt modelId="{F5A39738-AF96-4213-858F-462E003B5C65}" type="sibTrans" cxnId="{2A216F79-1992-4BF0-9453-178BC620B63F}">
      <dgm:prSet/>
      <dgm:spPr/>
      <dgm:t>
        <a:bodyPr/>
        <a:lstStyle/>
        <a:p>
          <a:endParaRPr lang="en-US"/>
        </a:p>
      </dgm:t>
    </dgm:pt>
    <dgm:pt modelId="{75AAADAC-FD4E-4CD0-A94B-53B4B8372F22}">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smtClean="0"/>
            <a:t>40% came in just for an exam or cleaning</a:t>
          </a:r>
          <a:endParaRPr lang="en-US" dirty="0"/>
        </a:p>
      </dgm:t>
    </dgm:pt>
    <dgm:pt modelId="{1DE606D5-AA67-45B9-9627-E60673112D9D}" type="parTrans" cxnId="{2DCCC759-65B3-4089-B41E-F3D2D8C8AEA6}">
      <dgm:prSet/>
      <dgm:spPr/>
      <dgm:t>
        <a:bodyPr/>
        <a:lstStyle/>
        <a:p>
          <a:endParaRPr lang="en-US"/>
        </a:p>
      </dgm:t>
    </dgm:pt>
    <dgm:pt modelId="{29391501-AB52-4842-A5EC-E26EFCDB7C0A}" type="sibTrans" cxnId="{2DCCC759-65B3-4089-B41E-F3D2D8C8AEA6}">
      <dgm:prSet/>
      <dgm:spPr/>
      <dgm:t>
        <a:bodyPr/>
        <a:lstStyle/>
        <a:p>
          <a:endParaRPr lang="en-US"/>
        </a:p>
      </dgm:t>
    </dgm:pt>
    <dgm:pt modelId="{F2465DC0-DACF-4830-8838-460A1DC90D81}" type="pres">
      <dgm:prSet presAssocID="{AB895F14-D73C-4771-9571-E3D6CA45A2A7}" presName="Name0" presStyleCnt="0">
        <dgm:presLayoutVars>
          <dgm:chMax val="7"/>
          <dgm:chPref val="7"/>
          <dgm:dir/>
        </dgm:presLayoutVars>
      </dgm:prSet>
      <dgm:spPr/>
      <dgm:t>
        <a:bodyPr/>
        <a:lstStyle/>
        <a:p>
          <a:endParaRPr lang="en-US"/>
        </a:p>
      </dgm:t>
    </dgm:pt>
    <dgm:pt modelId="{588BBA98-8EB8-46C6-BB04-A6CB766959DD}" type="pres">
      <dgm:prSet presAssocID="{AB895F14-D73C-4771-9571-E3D6CA45A2A7}" presName="Name1" presStyleCnt="0"/>
      <dgm:spPr/>
    </dgm:pt>
    <dgm:pt modelId="{3E340043-76CB-411F-B537-51BDA47BB7CB}" type="pres">
      <dgm:prSet presAssocID="{AB895F14-D73C-4771-9571-E3D6CA45A2A7}" presName="cycle" presStyleCnt="0"/>
      <dgm:spPr/>
    </dgm:pt>
    <dgm:pt modelId="{11676619-3468-486B-A91E-3EF582138FE9}" type="pres">
      <dgm:prSet presAssocID="{AB895F14-D73C-4771-9571-E3D6CA45A2A7}" presName="srcNode" presStyleLbl="node1" presStyleIdx="0" presStyleCnt="3"/>
      <dgm:spPr/>
    </dgm:pt>
    <dgm:pt modelId="{E69B2DD3-9EE8-4608-ACCC-AFA86C7E1FEE}" type="pres">
      <dgm:prSet presAssocID="{AB895F14-D73C-4771-9571-E3D6CA45A2A7}" presName="conn" presStyleLbl="parChTrans1D2" presStyleIdx="0" presStyleCnt="1"/>
      <dgm:spPr/>
      <dgm:t>
        <a:bodyPr/>
        <a:lstStyle/>
        <a:p>
          <a:endParaRPr lang="en-US"/>
        </a:p>
      </dgm:t>
    </dgm:pt>
    <dgm:pt modelId="{A0C461BA-49C7-4651-9A38-7D821AB57BCF}" type="pres">
      <dgm:prSet presAssocID="{AB895F14-D73C-4771-9571-E3D6CA45A2A7}" presName="extraNode" presStyleLbl="node1" presStyleIdx="0" presStyleCnt="3"/>
      <dgm:spPr/>
    </dgm:pt>
    <dgm:pt modelId="{4EE4ABC5-EB3F-4844-8832-1E73FB68913D}" type="pres">
      <dgm:prSet presAssocID="{AB895F14-D73C-4771-9571-E3D6CA45A2A7}" presName="dstNode" presStyleLbl="node1" presStyleIdx="0" presStyleCnt="3"/>
      <dgm:spPr/>
    </dgm:pt>
    <dgm:pt modelId="{9935E813-1D8B-4801-8033-928510BE9219}" type="pres">
      <dgm:prSet presAssocID="{2937A938-A107-4230-AE61-C93442231630}" presName="text_1" presStyleLbl="node1" presStyleIdx="0" presStyleCnt="3">
        <dgm:presLayoutVars>
          <dgm:bulletEnabled val="1"/>
        </dgm:presLayoutVars>
      </dgm:prSet>
      <dgm:spPr/>
      <dgm:t>
        <a:bodyPr/>
        <a:lstStyle/>
        <a:p>
          <a:endParaRPr lang="en-US"/>
        </a:p>
      </dgm:t>
    </dgm:pt>
    <dgm:pt modelId="{1F685DE3-7953-456B-A34A-122D1E2F0CD9}" type="pres">
      <dgm:prSet presAssocID="{2937A938-A107-4230-AE61-C93442231630}" presName="accent_1" presStyleCnt="0"/>
      <dgm:spPr/>
    </dgm:pt>
    <dgm:pt modelId="{838E96C4-8DF7-4251-853B-6489E3EC59FD}" type="pres">
      <dgm:prSet presAssocID="{2937A938-A107-4230-AE61-C93442231630}" presName="accentRepeatNode" presStyleLbl="solidFgAcc1" presStyleIdx="0" presStyleCnt="3"/>
      <dgm:spPr/>
    </dgm:pt>
    <dgm:pt modelId="{DA6C4BE1-CB9D-46D0-A4A0-CD3D3533FBAA}" type="pres">
      <dgm:prSet presAssocID="{71AF9F9C-488D-4E26-A875-C043A92760E8}" presName="text_2" presStyleLbl="node1" presStyleIdx="1" presStyleCnt="3">
        <dgm:presLayoutVars>
          <dgm:bulletEnabled val="1"/>
        </dgm:presLayoutVars>
      </dgm:prSet>
      <dgm:spPr/>
      <dgm:t>
        <a:bodyPr/>
        <a:lstStyle/>
        <a:p>
          <a:endParaRPr lang="en-US"/>
        </a:p>
      </dgm:t>
    </dgm:pt>
    <dgm:pt modelId="{21BA5AA3-F1EB-4C83-B7A3-FAD03257B6F6}" type="pres">
      <dgm:prSet presAssocID="{71AF9F9C-488D-4E26-A875-C043A92760E8}" presName="accent_2" presStyleCnt="0"/>
      <dgm:spPr/>
    </dgm:pt>
    <dgm:pt modelId="{EAC5FCD9-ACE4-4F32-BB9C-021671BE7FC9}" type="pres">
      <dgm:prSet presAssocID="{71AF9F9C-488D-4E26-A875-C043A92760E8}" presName="accentRepeatNode" presStyleLbl="solidFgAcc1" presStyleIdx="1" presStyleCnt="3"/>
      <dgm:spPr/>
    </dgm:pt>
    <dgm:pt modelId="{61E7ABC4-79D1-4FA6-AB6C-9780218ADFF0}" type="pres">
      <dgm:prSet presAssocID="{75AAADAC-FD4E-4CD0-A94B-53B4B8372F22}" presName="text_3" presStyleLbl="node1" presStyleIdx="2" presStyleCnt="3">
        <dgm:presLayoutVars>
          <dgm:bulletEnabled val="1"/>
        </dgm:presLayoutVars>
      </dgm:prSet>
      <dgm:spPr/>
      <dgm:t>
        <a:bodyPr/>
        <a:lstStyle/>
        <a:p>
          <a:endParaRPr lang="en-US"/>
        </a:p>
      </dgm:t>
    </dgm:pt>
    <dgm:pt modelId="{E0BEEF71-5D67-4C01-81E5-8E6F34C5665B}" type="pres">
      <dgm:prSet presAssocID="{75AAADAC-FD4E-4CD0-A94B-53B4B8372F22}" presName="accent_3" presStyleCnt="0"/>
      <dgm:spPr/>
    </dgm:pt>
    <dgm:pt modelId="{8F60BAAC-5BEC-49C3-BD3B-4DA1D8B78E55}" type="pres">
      <dgm:prSet presAssocID="{75AAADAC-FD4E-4CD0-A94B-53B4B8372F22}" presName="accentRepeatNode" presStyleLbl="solidFgAcc1" presStyleIdx="2" presStyleCnt="3"/>
      <dgm:spPr/>
    </dgm:pt>
  </dgm:ptLst>
  <dgm:cxnLst>
    <dgm:cxn modelId="{DFC04C8D-9033-46F8-AB50-D16BAAFD86EF}" type="presOf" srcId="{75AAADAC-FD4E-4CD0-A94B-53B4B8372F22}" destId="{61E7ABC4-79D1-4FA6-AB6C-9780218ADFF0}" srcOrd="0" destOrd="0" presId="urn:microsoft.com/office/officeart/2008/layout/VerticalCurvedList"/>
    <dgm:cxn modelId="{8956E139-27F3-4FD3-B0D1-F14BA82EC780}" type="presOf" srcId="{71AF9F9C-488D-4E26-A875-C043A92760E8}" destId="{DA6C4BE1-CB9D-46D0-A4A0-CD3D3533FBAA}" srcOrd="0" destOrd="0" presId="urn:microsoft.com/office/officeart/2008/layout/VerticalCurvedList"/>
    <dgm:cxn modelId="{2DCCC759-65B3-4089-B41E-F3D2D8C8AEA6}" srcId="{AB895F14-D73C-4771-9571-E3D6CA45A2A7}" destId="{75AAADAC-FD4E-4CD0-A94B-53B4B8372F22}" srcOrd="2" destOrd="0" parTransId="{1DE606D5-AA67-45B9-9627-E60673112D9D}" sibTransId="{29391501-AB52-4842-A5EC-E26EFCDB7C0A}"/>
    <dgm:cxn modelId="{DC6C81BB-0DA9-441C-9493-ADA6A82F53E0}" type="presOf" srcId="{7F10ED04-5602-477C-870E-BE5D55BC2897}" destId="{E69B2DD3-9EE8-4608-ACCC-AFA86C7E1FEE}" srcOrd="0" destOrd="0" presId="urn:microsoft.com/office/officeart/2008/layout/VerticalCurvedList"/>
    <dgm:cxn modelId="{0327CB2E-4003-480D-8ABB-9E1B03997FAC}" type="presOf" srcId="{AB895F14-D73C-4771-9571-E3D6CA45A2A7}" destId="{F2465DC0-DACF-4830-8838-460A1DC90D81}" srcOrd="0" destOrd="0" presId="urn:microsoft.com/office/officeart/2008/layout/VerticalCurvedList"/>
    <dgm:cxn modelId="{1FCE24DB-1C4C-4E70-91CA-5636C12795C1}" srcId="{AB895F14-D73C-4771-9571-E3D6CA45A2A7}" destId="{2937A938-A107-4230-AE61-C93442231630}" srcOrd="0" destOrd="0" parTransId="{85BAACE7-6008-4A7E-A92B-43A5C3CA0E9E}" sibTransId="{7F10ED04-5602-477C-870E-BE5D55BC2897}"/>
    <dgm:cxn modelId="{8E6A3A31-5574-4125-B33E-76CFD8244B9E}" type="presOf" srcId="{2937A938-A107-4230-AE61-C93442231630}" destId="{9935E813-1D8B-4801-8033-928510BE9219}" srcOrd="0" destOrd="0" presId="urn:microsoft.com/office/officeart/2008/layout/VerticalCurvedList"/>
    <dgm:cxn modelId="{2A216F79-1992-4BF0-9453-178BC620B63F}" srcId="{AB895F14-D73C-4771-9571-E3D6CA45A2A7}" destId="{71AF9F9C-488D-4E26-A875-C043A92760E8}" srcOrd="1" destOrd="0" parTransId="{B2283FF6-0CC7-4FD8-8278-AF6E94BD36B8}" sibTransId="{F5A39738-AF96-4213-858F-462E003B5C65}"/>
    <dgm:cxn modelId="{C37FAA21-8077-4681-B18B-A0F564F28E17}" type="presParOf" srcId="{F2465DC0-DACF-4830-8838-460A1DC90D81}" destId="{588BBA98-8EB8-46C6-BB04-A6CB766959DD}" srcOrd="0" destOrd="0" presId="urn:microsoft.com/office/officeart/2008/layout/VerticalCurvedList"/>
    <dgm:cxn modelId="{2F343B67-C863-4D90-A04F-00A1F6816B87}" type="presParOf" srcId="{588BBA98-8EB8-46C6-BB04-A6CB766959DD}" destId="{3E340043-76CB-411F-B537-51BDA47BB7CB}" srcOrd="0" destOrd="0" presId="urn:microsoft.com/office/officeart/2008/layout/VerticalCurvedList"/>
    <dgm:cxn modelId="{DFBBD275-FB14-4F00-AEF5-2481B248E417}" type="presParOf" srcId="{3E340043-76CB-411F-B537-51BDA47BB7CB}" destId="{11676619-3468-486B-A91E-3EF582138FE9}" srcOrd="0" destOrd="0" presId="urn:microsoft.com/office/officeart/2008/layout/VerticalCurvedList"/>
    <dgm:cxn modelId="{B0672543-E69D-4040-922A-A743E7143C08}" type="presParOf" srcId="{3E340043-76CB-411F-B537-51BDA47BB7CB}" destId="{E69B2DD3-9EE8-4608-ACCC-AFA86C7E1FEE}" srcOrd="1" destOrd="0" presId="urn:microsoft.com/office/officeart/2008/layout/VerticalCurvedList"/>
    <dgm:cxn modelId="{9351B20A-834F-4B2B-820F-4BE39BF2C16F}" type="presParOf" srcId="{3E340043-76CB-411F-B537-51BDA47BB7CB}" destId="{A0C461BA-49C7-4651-9A38-7D821AB57BCF}" srcOrd="2" destOrd="0" presId="urn:microsoft.com/office/officeart/2008/layout/VerticalCurvedList"/>
    <dgm:cxn modelId="{5DEAA337-E4CF-4E34-8B5E-264FE2678BEF}" type="presParOf" srcId="{3E340043-76CB-411F-B537-51BDA47BB7CB}" destId="{4EE4ABC5-EB3F-4844-8832-1E73FB68913D}" srcOrd="3" destOrd="0" presId="urn:microsoft.com/office/officeart/2008/layout/VerticalCurvedList"/>
    <dgm:cxn modelId="{C64FE750-A238-4F43-BDF5-54051A703CAA}" type="presParOf" srcId="{588BBA98-8EB8-46C6-BB04-A6CB766959DD}" destId="{9935E813-1D8B-4801-8033-928510BE9219}" srcOrd="1" destOrd="0" presId="urn:microsoft.com/office/officeart/2008/layout/VerticalCurvedList"/>
    <dgm:cxn modelId="{07C9AB93-6223-48D7-903E-5A2D2B96250C}" type="presParOf" srcId="{588BBA98-8EB8-46C6-BB04-A6CB766959DD}" destId="{1F685DE3-7953-456B-A34A-122D1E2F0CD9}" srcOrd="2" destOrd="0" presId="urn:microsoft.com/office/officeart/2008/layout/VerticalCurvedList"/>
    <dgm:cxn modelId="{034FC451-BAE2-4FA9-A254-D0E43923E8BC}" type="presParOf" srcId="{1F685DE3-7953-456B-A34A-122D1E2F0CD9}" destId="{838E96C4-8DF7-4251-853B-6489E3EC59FD}" srcOrd="0" destOrd="0" presId="urn:microsoft.com/office/officeart/2008/layout/VerticalCurvedList"/>
    <dgm:cxn modelId="{27E9AE9F-8E38-4795-B984-6881FABBF83A}" type="presParOf" srcId="{588BBA98-8EB8-46C6-BB04-A6CB766959DD}" destId="{DA6C4BE1-CB9D-46D0-A4A0-CD3D3533FBAA}" srcOrd="3" destOrd="0" presId="urn:microsoft.com/office/officeart/2008/layout/VerticalCurvedList"/>
    <dgm:cxn modelId="{CDBC8021-F53B-43BF-9D2F-CD31D4073485}" type="presParOf" srcId="{588BBA98-8EB8-46C6-BB04-A6CB766959DD}" destId="{21BA5AA3-F1EB-4C83-B7A3-FAD03257B6F6}" srcOrd="4" destOrd="0" presId="urn:microsoft.com/office/officeart/2008/layout/VerticalCurvedList"/>
    <dgm:cxn modelId="{5AC17ED4-CA56-4F98-BF83-6A4DB6646DA5}" type="presParOf" srcId="{21BA5AA3-F1EB-4C83-B7A3-FAD03257B6F6}" destId="{EAC5FCD9-ACE4-4F32-BB9C-021671BE7FC9}" srcOrd="0" destOrd="0" presId="urn:microsoft.com/office/officeart/2008/layout/VerticalCurvedList"/>
    <dgm:cxn modelId="{822BB09F-11CF-441A-BD7D-23904D1748E8}" type="presParOf" srcId="{588BBA98-8EB8-46C6-BB04-A6CB766959DD}" destId="{61E7ABC4-79D1-4FA6-AB6C-9780218ADFF0}" srcOrd="5" destOrd="0" presId="urn:microsoft.com/office/officeart/2008/layout/VerticalCurvedList"/>
    <dgm:cxn modelId="{ADAD114F-6FB5-4A43-9345-F9E936816559}" type="presParOf" srcId="{588BBA98-8EB8-46C6-BB04-A6CB766959DD}" destId="{E0BEEF71-5D67-4C01-81E5-8E6F34C5665B}" srcOrd="6" destOrd="0" presId="urn:microsoft.com/office/officeart/2008/layout/VerticalCurvedList"/>
    <dgm:cxn modelId="{04443ADB-926F-4955-9AC0-BFB2A66E1752}" type="presParOf" srcId="{E0BEEF71-5D67-4C01-81E5-8E6F34C5665B}" destId="{8F60BAAC-5BEC-49C3-BD3B-4DA1D8B78E55}" srcOrd="0" destOrd="0" presId="urn:microsoft.com/office/officeart/2008/layout/VerticalCurv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FE75DC-59DE-4199-A9AF-EE378D1177AA}">
      <dsp:nvSpPr>
        <dsp:cNvPr id="0" name=""/>
        <dsp:cNvSpPr/>
      </dsp:nvSpPr>
      <dsp:spPr>
        <a:xfrm>
          <a:off x="-4738021" y="-726251"/>
          <a:ext cx="5643504" cy="5643504"/>
        </a:xfrm>
        <a:prstGeom prst="blockArc">
          <a:avLst>
            <a:gd name="adj1" fmla="val 18900000"/>
            <a:gd name="adj2" fmla="val 2700000"/>
            <a:gd name="adj3" fmla="val 38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2C048C-C04E-4B42-8681-B386467F696B}">
      <dsp:nvSpPr>
        <dsp:cNvPr id="0" name=""/>
        <dsp:cNvSpPr/>
      </dsp:nvSpPr>
      <dsp:spPr>
        <a:xfrm>
          <a:off x="396273" y="261853"/>
          <a:ext cx="6709333" cy="52404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5959" tIns="50800" rIns="50800" bIns="50800" numCol="1" spcCol="1270" anchor="ctr" anchorCtr="0">
          <a:noAutofit/>
        </a:bodyPr>
        <a:lstStyle/>
        <a:p>
          <a:pPr lvl="0" algn="l" defTabSz="889000">
            <a:lnSpc>
              <a:spcPct val="90000"/>
            </a:lnSpc>
            <a:spcBef>
              <a:spcPct val="0"/>
            </a:spcBef>
            <a:spcAft>
              <a:spcPct val="35000"/>
            </a:spcAft>
          </a:pPr>
          <a:r>
            <a:rPr lang="en-US" sz="2000" b="1" kern="1200" dirty="0" smtClean="0">
              <a:solidFill>
                <a:schemeClr val="bg1"/>
              </a:solidFill>
              <a:latin typeface="Arial" pitchFamily="34" charset="0"/>
            </a:rPr>
            <a:t>Restorative care (e.g. fillings) </a:t>
          </a:r>
        </a:p>
      </dsp:txBody>
      <dsp:txXfrm>
        <a:off x="396273" y="261853"/>
        <a:ext cx="6709333" cy="524042"/>
      </dsp:txXfrm>
    </dsp:sp>
    <dsp:sp modelId="{C99F3930-7D99-47CA-B3B7-C273C12E53EB}">
      <dsp:nvSpPr>
        <dsp:cNvPr id="0" name=""/>
        <dsp:cNvSpPr/>
      </dsp:nvSpPr>
      <dsp:spPr>
        <a:xfrm>
          <a:off x="68747" y="196348"/>
          <a:ext cx="655053" cy="65505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BD6B85-C530-4CA7-8DC8-3987785F2206}">
      <dsp:nvSpPr>
        <dsp:cNvPr id="0" name=""/>
        <dsp:cNvSpPr/>
      </dsp:nvSpPr>
      <dsp:spPr>
        <a:xfrm>
          <a:off x="771787" y="1047666"/>
          <a:ext cx="6333820" cy="524042"/>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415959" tIns="50800" rIns="50800" bIns="508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2000" b="1" kern="1200" dirty="0" smtClean="0">
              <a:solidFill>
                <a:schemeClr val="bg1"/>
              </a:solidFill>
              <a:latin typeface="Arial" pitchFamily="34" charset="0"/>
            </a:rPr>
            <a:t>Basic periodontal care (non-surgical)</a:t>
          </a:r>
        </a:p>
        <a:p>
          <a:pPr lvl="0" algn="l" defTabSz="488950">
            <a:lnSpc>
              <a:spcPct val="90000"/>
            </a:lnSpc>
            <a:spcBef>
              <a:spcPct val="0"/>
            </a:spcBef>
            <a:spcAft>
              <a:spcPct val="35000"/>
            </a:spcAft>
          </a:pPr>
          <a:endParaRPr lang="en-US" sz="1500" kern="1200" dirty="0">
            <a:solidFill>
              <a:schemeClr val="bg1"/>
            </a:solidFill>
          </a:endParaRPr>
        </a:p>
      </dsp:txBody>
      <dsp:txXfrm>
        <a:off x="771787" y="1047666"/>
        <a:ext cx="6333820" cy="524042"/>
      </dsp:txXfrm>
    </dsp:sp>
    <dsp:sp modelId="{618D2EAC-0850-490E-9F0E-F01065DE038D}">
      <dsp:nvSpPr>
        <dsp:cNvPr id="0" name=""/>
        <dsp:cNvSpPr/>
      </dsp:nvSpPr>
      <dsp:spPr>
        <a:xfrm>
          <a:off x="444260" y="982160"/>
          <a:ext cx="655053" cy="65505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F36332-2CA3-46F2-BBC1-3B2F142E6C40}">
      <dsp:nvSpPr>
        <dsp:cNvPr id="0" name=""/>
        <dsp:cNvSpPr/>
      </dsp:nvSpPr>
      <dsp:spPr>
        <a:xfrm>
          <a:off x="887039" y="1833478"/>
          <a:ext cx="6218567" cy="52404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5959" tIns="50800" rIns="50800" bIns="508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2000" b="1" kern="1200" dirty="0" smtClean="0">
              <a:solidFill>
                <a:schemeClr val="bg1"/>
              </a:solidFill>
              <a:latin typeface="Arial" pitchFamily="34" charset="0"/>
            </a:rPr>
            <a:t>Simple extractions and biopsies</a:t>
          </a:r>
          <a:endParaRPr lang="en-US" sz="2000" kern="1200" dirty="0">
            <a:solidFill>
              <a:schemeClr val="bg1"/>
            </a:solidFill>
          </a:endParaRPr>
        </a:p>
      </dsp:txBody>
      <dsp:txXfrm>
        <a:off x="887039" y="1833478"/>
        <a:ext cx="6218567" cy="524042"/>
      </dsp:txXfrm>
    </dsp:sp>
    <dsp:sp modelId="{178009DF-A7E8-4C2B-973B-3D1685A8FFBF}">
      <dsp:nvSpPr>
        <dsp:cNvPr id="0" name=""/>
        <dsp:cNvSpPr/>
      </dsp:nvSpPr>
      <dsp:spPr>
        <a:xfrm>
          <a:off x="559513" y="1767973"/>
          <a:ext cx="655053" cy="65505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F996E0-DF71-4381-9682-24F67F866DC8}">
      <dsp:nvSpPr>
        <dsp:cNvPr id="0" name=""/>
        <dsp:cNvSpPr/>
      </dsp:nvSpPr>
      <dsp:spPr>
        <a:xfrm>
          <a:off x="771787" y="2619291"/>
          <a:ext cx="6333820" cy="524042"/>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415959" tIns="50800" rIns="50800" bIns="508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2000" b="1" kern="1200" dirty="0" smtClean="0">
              <a:solidFill>
                <a:schemeClr val="bg1"/>
              </a:solidFill>
              <a:latin typeface="Arial" pitchFamily="34" charset="0"/>
            </a:rPr>
            <a:t>Non-surgical endodontic therapy</a:t>
          </a:r>
          <a:endParaRPr lang="en-US" sz="2000" kern="1200" dirty="0">
            <a:solidFill>
              <a:schemeClr val="bg1"/>
            </a:solidFill>
          </a:endParaRPr>
        </a:p>
      </dsp:txBody>
      <dsp:txXfrm>
        <a:off x="771787" y="2619291"/>
        <a:ext cx="6333820" cy="524042"/>
      </dsp:txXfrm>
    </dsp:sp>
    <dsp:sp modelId="{B6CCD173-7F24-45BC-B824-6126C8FBD01A}">
      <dsp:nvSpPr>
        <dsp:cNvPr id="0" name=""/>
        <dsp:cNvSpPr/>
      </dsp:nvSpPr>
      <dsp:spPr>
        <a:xfrm>
          <a:off x="444260" y="2553785"/>
          <a:ext cx="655053" cy="65505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7BD5CF-E332-4F22-96BF-4BA3534E8685}">
      <dsp:nvSpPr>
        <dsp:cNvPr id="0" name=""/>
        <dsp:cNvSpPr/>
      </dsp:nvSpPr>
      <dsp:spPr>
        <a:xfrm>
          <a:off x="396273" y="3405103"/>
          <a:ext cx="6709333" cy="52404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5959" tIns="50800" rIns="50800" bIns="508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2000" b="1" kern="1200" dirty="0" smtClean="0">
              <a:solidFill>
                <a:schemeClr val="bg1"/>
              </a:solidFill>
              <a:latin typeface="Arial" pitchFamily="34" charset="0"/>
            </a:rPr>
            <a:t>Space maintenance and tooth eruption guidance</a:t>
          </a:r>
        </a:p>
        <a:p>
          <a:pPr lvl="0" algn="l" defTabSz="666750">
            <a:lnSpc>
              <a:spcPct val="90000"/>
            </a:lnSpc>
            <a:spcBef>
              <a:spcPct val="0"/>
            </a:spcBef>
            <a:spcAft>
              <a:spcPct val="35000"/>
            </a:spcAft>
          </a:pPr>
          <a:endParaRPr lang="en-US" sz="1500" kern="1200" dirty="0"/>
        </a:p>
      </dsp:txBody>
      <dsp:txXfrm>
        <a:off x="396273" y="3405103"/>
        <a:ext cx="6709333" cy="524042"/>
      </dsp:txXfrm>
    </dsp:sp>
    <dsp:sp modelId="{099B6762-5BEA-4EA1-A74F-7AE2DE88C29A}">
      <dsp:nvSpPr>
        <dsp:cNvPr id="0" name=""/>
        <dsp:cNvSpPr/>
      </dsp:nvSpPr>
      <dsp:spPr>
        <a:xfrm>
          <a:off x="68747" y="3339598"/>
          <a:ext cx="655053" cy="65505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9B2DD3-9EE8-4608-ACCC-AFA86C7E1FEE}">
      <dsp:nvSpPr>
        <dsp:cNvPr id="0" name=""/>
        <dsp:cNvSpPr/>
      </dsp:nvSpPr>
      <dsp:spPr>
        <a:xfrm>
          <a:off x="-5116967" y="-783865"/>
          <a:ext cx="6093694" cy="6093694"/>
        </a:xfrm>
        <a:prstGeom prst="blockArc">
          <a:avLst>
            <a:gd name="adj1" fmla="val 18900000"/>
            <a:gd name="adj2" fmla="val 2700000"/>
            <a:gd name="adj3" fmla="val 354"/>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35E813-1D8B-4801-8033-928510BE9219}">
      <dsp:nvSpPr>
        <dsp:cNvPr id="0" name=""/>
        <dsp:cNvSpPr/>
      </dsp:nvSpPr>
      <dsp:spPr>
        <a:xfrm>
          <a:off x="628203" y="452596"/>
          <a:ext cx="6472138" cy="9051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68580" rIns="68580" bIns="68580" numCol="1" spcCol="1270" anchor="ctr" anchorCtr="0">
          <a:noAutofit/>
        </a:bodyPr>
        <a:lstStyle/>
        <a:p>
          <a:pPr lvl="0" algn="l" defTabSz="1200150">
            <a:lnSpc>
              <a:spcPct val="90000"/>
            </a:lnSpc>
            <a:spcBef>
              <a:spcPct val="0"/>
            </a:spcBef>
            <a:spcAft>
              <a:spcPct val="35000"/>
            </a:spcAft>
          </a:pPr>
          <a:r>
            <a:rPr lang="en-US" sz="2700" kern="1200" dirty="0" smtClean="0"/>
            <a:t>60% came in for treatment of a problem</a:t>
          </a:r>
          <a:endParaRPr lang="en-US" sz="2700" kern="1200" dirty="0"/>
        </a:p>
      </dsp:txBody>
      <dsp:txXfrm>
        <a:off x="628203" y="452596"/>
        <a:ext cx="6472138" cy="905192"/>
      </dsp:txXfrm>
    </dsp:sp>
    <dsp:sp modelId="{838E96C4-8DF7-4251-853B-6489E3EC59FD}">
      <dsp:nvSpPr>
        <dsp:cNvPr id="0" name=""/>
        <dsp:cNvSpPr/>
      </dsp:nvSpPr>
      <dsp:spPr>
        <a:xfrm>
          <a:off x="62458" y="339447"/>
          <a:ext cx="1131490" cy="113149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6C4BE1-CB9D-46D0-A4A0-CD3D3533FBAA}">
      <dsp:nvSpPr>
        <dsp:cNvPr id="0" name=""/>
        <dsp:cNvSpPr/>
      </dsp:nvSpPr>
      <dsp:spPr>
        <a:xfrm>
          <a:off x="957241" y="1810385"/>
          <a:ext cx="6143100" cy="905192"/>
        </a:xfrm>
        <a:prstGeom prst="rect">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718497" tIns="68580" rIns="68580" bIns="68580" numCol="1" spcCol="1270" anchor="ctr" anchorCtr="0">
          <a:noAutofit/>
        </a:bodyPr>
        <a:lstStyle/>
        <a:p>
          <a:pPr lvl="0" algn="l" defTabSz="1200150">
            <a:lnSpc>
              <a:spcPct val="90000"/>
            </a:lnSpc>
            <a:spcBef>
              <a:spcPct val="0"/>
            </a:spcBef>
            <a:spcAft>
              <a:spcPct val="35000"/>
            </a:spcAft>
          </a:pPr>
          <a:r>
            <a:rPr lang="en-US" sz="2700" kern="1200" dirty="0" smtClean="0"/>
            <a:t>29% to have teeth filled or replaced, 21% for relief of pain</a:t>
          </a:r>
          <a:endParaRPr lang="en-US" sz="2700" kern="1200" dirty="0"/>
        </a:p>
      </dsp:txBody>
      <dsp:txXfrm>
        <a:off x="957241" y="1810385"/>
        <a:ext cx="6143100" cy="905192"/>
      </dsp:txXfrm>
    </dsp:sp>
    <dsp:sp modelId="{EAC5FCD9-ACE4-4F32-BB9C-021671BE7FC9}">
      <dsp:nvSpPr>
        <dsp:cNvPr id="0" name=""/>
        <dsp:cNvSpPr/>
      </dsp:nvSpPr>
      <dsp:spPr>
        <a:xfrm>
          <a:off x="391495" y="1697236"/>
          <a:ext cx="1131490" cy="113149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E7ABC4-79D1-4FA6-AB6C-9780218ADFF0}">
      <dsp:nvSpPr>
        <dsp:cNvPr id="0" name=""/>
        <dsp:cNvSpPr/>
      </dsp:nvSpPr>
      <dsp:spPr>
        <a:xfrm>
          <a:off x="628203" y="3168174"/>
          <a:ext cx="6472138" cy="905192"/>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718497" tIns="68580" rIns="68580" bIns="68580" numCol="1" spcCol="1270" anchor="ctr" anchorCtr="0">
          <a:noAutofit/>
        </a:bodyPr>
        <a:lstStyle/>
        <a:p>
          <a:pPr lvl="0" algn="l" defTabSz="1200150">
            <a:lnSpc>
              <a:spcPct val="90000"/>
            </a:lnSpc>
            <a:spcBef>
              <a:spcPct val="0"/>
            </a:spcBef>
            <a:spcAft>
              <a:spcPct val="35000"/>
            </a:spcAft>
          </a:pPr>
          <a:r>
            <a:rPr lang="en-US" sz="2700" kern="1200" dirty="0" smtClean="0"/>
            <a:t>40% came in just for an exam or cleaning</a:t>
          </a:r>
          <a:endParaRPr lang="en-US" sz="2700" kern="1200" dirty="0"/>
        </a:p>
      </dsp:txBody>
      <dsp:txXfrm>
        <a:off x="628203" y="3168174"/>
        <a:ext cx="6472138" cy="905192"/>
      </dsp:txXfrm>
    </dsp:sp>
    <dsp:sp modelId="{8F60BAAC-5BEC-49C3-BD3B-4DA1D8B78E55}">
      <dsp:nvSpPr>
        <dsp:cNvPr id="0" name=""/>
        <dsp:cNvSpPr/>
      </dsp:nvSpPr>
      <dsp:spPr>
        <a:xfrm>
          <a:off x="62458" y="3055025"/>
          <a:ext cx="1131490" cy="113149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EAAC80A5-6FA3-4C25-8455-AF902FD32CE4}" type="datetimeFigureOut">
              <a:rPr lang="en-US" smtClean="0"/>
              <a:pPr/>
              <a:t>10/19/2012</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313EDF64-215C-4DA2-BE77-66A0C5310C33}" type="slidenum">
              <a:rPr lang="en-US" smtClean="0"/>
              <a:pPr/>
              <a:t>‹#›</a:t>
            </a:fld>
            <a:endParaRPr lang="en-US"/>
          </a:p>
        </p:txBody>
      </p:sp>
    </p:spTree>
    <p:extLst>
      <p:ext uri="{BB962C8B-B14F-4D97-AF65-F5344CB8AC3E}">
        <p14:creationId xmlns:p14="http://schemas.microsoft.com/office/powerpoint/2010/main" val="26217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055864FF-BA91-4F84-A688-4A847BBA42ED}" type="datetimeFigureOut">
              <a:rPr lang="en-US" smtClean="0"/>
              <a:pPr/>
              <a:t>10/19/2012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11D1DC2A-8124-4E49-9663-2B2E9BA68EBD}" type="slidenum">
              <a:rPr lang="en-US" smtClean="0"/>
              <a:pPr/>
              <a:t>‹#›</a:t>
            </a:fld>
            <a:endParaRPr lang="en-US"/>
          </a:p>
        </p:txBody>
      </p:sp>
    </p:spTree>
    <p:extLst>
      <p:ext uri="{BB962C8B-B14F-4D97-AF65-F5344CB8AC3E}">
        <p14:creationId xmlns:p14="http://schemas.microsoft.com/office/powerpoint/2010/main" val="1312291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06488" y="695325"/>
            <a:ext cx="4646612" cy="3486150"/>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AD220-3940-4C47-BA6A-0D23FA7879B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06488" y="695325"/>
            <a:ext cx="4646612" cy="3486150"/>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None/>
            </a:pPr>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AD220-3940-4C47-BA6A-0D23FA7879B8}"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06488" y="695325"/>
            <a:ext cx="4646612" cy="3486150"/>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None/>
            </a:pPr>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AD220-3940-4C47-BA6A-0D23FA7879B8}"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06488" y="695325"/>
            <a:ext cx="4646612" cy="3486150"/>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None/>
            </a:pPr>
            <a:r>
              <a:rPr lang="en-US" dirty="0" smtClean="0"/>
              <a:t>Most of the patients enrolled in care</a:t>
            </a:r>
            <a:r>
              <a:rPr lang="en-US" baseline="0" dirty="0" smtClean="0"/>
              <a:t> and the study received a comprehensive exam – 89%. Which is good.  About 350 people – 17% of the sample – came in for care once and never came back, so it may be that these individuals came in for the relief of pain and when that was taken care of, did not come back for a comprehensive exam, which would include </a:t>
            </a:r>
            <a:r>
              <a:rPr lang="en-US" baseline="0" dirty="0" err="1" smtClean="0"/>
              <a:t>xrays</a:t>
            </a:r>
            <a:r>
              <a:rPr lang="en-US" baseline="0" dirty="0" smtClean="0"/>
              <a:t>, an oral exam and a cleaning. </a:t>
            </a:r>
          </a:p>
          <a:p>
            <a:pPr eaLnBrk="1" hangingPunct="1">
              <a:spcBef>
                <a:spcPct val="0"/>
              </a:spcBef>
              <a:buFontTx/>
              <a:buNone/>
            </a:pPr>
            <a:endParaRPr lang="en-US" baseline="0" dirty="0" smtClean="0"/>
          </a:p>
          <a:p>
            <a:pPr eaLnBrk="1" hangingPunct="1">
              <a:spcBef>
                <a:spcPct val="0"/>
              </a:spcBef>
              <a:buFontTx/>
              <a:buNone/>
            </a:pPr>
            <a:r>
              <a:rPr lang="en-US" baseline="0" dirty="0" smtClean="0"/>
              <a:t>42% of the patients completed their phase 1 treatment plan, 33% of them in the first 12 months. This is a new HRSA performance standard. </a:t>
            </a:r>
          </a:p>
          <a:p>
            <a:pPr eaLnBrk="1" hangingPunct="1">
              <a:spcBef>
                <a:spcPct val="0"/>
              </a:spcBef>
              <a:buFontTx/>
              <a:buNone/>
            </a:pPr>
            <a:endParaRPr lang="en-US" baseline="0" dirty="0" smtClean="0"/>
          </a:p>
          <a:p>
            <a:pPr eaLnBrk="1" hangingPunct="1">
              <a:spcBef>
                <a:spcPct val="0"/>
              </a:spcBef>
              <a:buFontTx/>
              <a:buNone/>
            </a:pPr>
            <a:r>
              <a:rPr lang="en-US" baseline="0" dirty="0" smtClean="0"/>
              <a:t>And 37% were placed on recall, after their treatment plan was completed, and came back in for routine care.</a:t>
            </a:r>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AD220-3940-4C47-BA6A-0D23FA7879B8}"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Wide variation across sites in terms of treatment plan completion rates – from 3%</a:t>
            </a:r>
            <a:r>
              <a:rPr lang="en-US" baseline="0" dirty="0" smtClean="0"/>
              <a:t> on the low end to 73% on the high end.  </a:t>
            </a:r>
          </a:p>
          <a:p>
            <a:endParaRPr lang="en-US" baseline="0" dirty="0" smtClean="0"/>
          </a:p>
          <a:p>
            <a:r>
              <a:rPr lang="en-US" baseline="0" dirty="0" smtClean="0"/>
              <a:t>Clearly, </a:t>
            </a:r>
            <a:r>
              <a:rPr lang="en-US" baseline="0" dirty="0" err="1" smtClean="0"/>
              <a:t>tx</a:t>
            </a:r>
            <a:r>
              <a:rPr lang="en-US" baseline="0" dirty="0" smtClean="0"/>
              <a:t>. Plan completion was not an explicit goal for some of the programs, rather, getting people in and alleviating immediate problems was a more important goal. Where there are limited resources and so much unmet need there is a real struggle between the priorities of reaching the maximum number of people and providing the highest quality of care to those you are able to treat.</a:t>
            </a:r>
            <a:endParaRPr lang="en-US" dirty="0"/>
          </a:p>
        </p:txBody>
      </p:sp>
      <p:sp>
        <p:nvSpPr>
          <p:cNvPr id="4" name="Slide Number Placeholder 3"/>
          <p:cNvSpPr>
            <a:spLocks noGrp="1"/>
          </p:cNvSpPr>
          <p:nvPr>
            <p:ph type="sldNum" sz="quarter" idx="10"/>
          </p:nvPr>
        </p:nvSpPr>
        <p:spPr/>
        <p:txBody>
          <a:bodyPr/>
          <a:lstStyle/>
          <a:p>
            <a:fld id="{11D1DC2A-8124-4E49-9663-2B2E9BA68EBD}" type="slidenum">
              <a:rPr lang="en-US" smtClean="0"/>
              <a:pPr/>
              <a:t>13</a:t>
            </a:fld>
            <a:endParaRPr lang="en-US"/>
          </a:p>
        </p:txBody>
      </p:sp>
    </p:spTree>
    <p:extLst>
      <p:ext uri="{BB962C8B-B14F-4D97-AF65-F5344CB8AC3E}">
        <p14:creationId xmlns:p14="http://schemas.microsoft.com/office/powerpoint/2010/main" val="3187469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06488" y="695325"/>
            <a:ext cx="4646612" cy="3486150"/>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40%</a:t>
            </a:r>
            <a:r>
              <a:rPr lang="en-US" baseline="0" dirty="0" smtClean="0"/>
              <a:t> reported having no other problem, they just wanted a cleaning or checkup</a:t>
            </a:r>
          </a:p>
          <a:p>
            <a:endParaRPr lang="en-US" baseline="0"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AD220-3940-4C47-BA6A-0D23FA7879B8}"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Carol</a:t>
            </a:r>
          </a:p>
          <a:p>
            <a:r>
              <a:rPr lang="en-US" baseline="0" dirty="0" smtClean="0"/>
              <a:t>We saw some significant changes in habits related to oral health over a 12 month period.  </a:t>
            </a:r>
          </a:p>
          <a:p>
            <a:endParaRPr lang="en-US" baseline="0" dirty="0" smtClean="0"/>
          </a:p>
          <a:p>
            <a:r>
              <a:rPr lang="en-US" baseline="0" dirty="0" smtClean="0"/>
              <a:t>No significant change in brushing habits, but flossing habits increased significantly.  Still not great, but an improvement. </a:t>
            </a:r>
          </a:p>
          <a:p>
            <a:endParaRPr lang="en-US" baseline="0" dirty="0" smtClean="0"/>
          </a:p>
          <a:p>
            <a:r>
              <a:rPr lang="en-US" baseline="0" dirty="0" smtClean="0"/>
              <a:t>A small but significant change in smoking.</a:t>
            </a:r>
          </a:p>
          <a:p>
            <a:endParaRPr lang="en-US" baseline="0" dirty="0" smtClean="0"/>
          </a:p>
          <a:p>
            <a:r>
              <a:rPr lang="en-US" baseline="0" dirty="0" smtClean="0"/>
              <a:t>Larger changes in sugar consumption – via candy, gum or soda, and a significant change in teeth grinding.</a:t>
            </a:r>
            <a:endParaRPr lang="en-US" dirty="0"/>
          </a:p>
        </p:txBody>
      </p:sp>
      <p:sp>
        <p:nvSpPr>
          <p:cNvPr id="4" name="Slide Number Placeholder 3"/>
          <p:cNvSpPr>
            <a:spLocks noGrp="1"/>
          </p:cNvSpPr>
          <p:nvPr>
            <p:ph type="sldNum" sz="quarter" idx="10"/>
          </p:nvPr>
        </p:nvSpPr>
        <p:spPr/>
        <p:txBody>
          <a:bodyPr/>
          <a:lstStyle/>
          <a:p>
            <a:fld id="{11D1DC2A-8124-4E49-9663-2B2E9BA68EB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Other significant changes included a reduction in unmet need for oral health, improvement in the overall health of peoples’ teeth or gums</a:t>
            </a:r>
            <a:r>
              <a:rPr lang="en-US" baseline="0" dirty="0" smtClean="0"/>
              <a:t> and the total reduction in symptoms.</a:t>
            </a:r>
            <a:endParaRPr lang="en-US" dirty="0"/>
          </a:p>
        </p:txBody>
      </p:sp>
      <p:sp>
        <p:nvSpPr>
          <p:cNvPr id="4" name="Slide Number Placeholder 3"/>
          <p:cNvSpPr>
            <a:spLocks noGrp="1"/>
          </p:cNvSpPr>
          <p:nvPr>
            <p:ph type="sldNum" sz="quarter" idx="10"/>
          </p:nvPr>
        </p:nvSpPr>
        <p:spPr/>
        <p:txBody>
          <a:bodyPr/>
          <a:lstStyle/>
          <a:p>
            <a:fld id="{11D1DC2A-8124-4E49-9663-2B2E9BA68EB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also</a:t>
            </a:r>
            <a:r>
              <a:rPr lang="en-US" baseline="0" dirty="0" smtClean="0"/>
              <a:t> found significant reductions in oral health symptoms over 12 months, as we would hope to find.  All of these were significant at p&lt;.001</a:t>
            </a:r>
            <a:endParaRPr lang="en-US" dirty="0"/>
          </a:p>
        </p:txBody>
      </p:sp>
      <p:sp>
        <p:nvSpPr>
          <p:cNvPr id="4" name="Slide Number Placeholder 3"/>
          <p:cNvSpPr>
            <a:spLocks noGrp="1"/>
          </p:cNvSpPr>
          <p:nvPr>
            <p:ph type="sldNum" sz="quarter" idx="10"/>
          </p:nvPr>
        </p:nvSpPr>
        <p:spPr/>
        <p:txBody>
          <a:bodyPr/>
          <a:lstStyle/>
          <a:p>
            <a:fld id="{11D1DC2A-8124-4E49-9663-2B2E9BA68EB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06488" y="695325"/>
            <a:ext cx="4646612" cy="3486150"/>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baseline="0" dirty="0" smtClean="0"/>
          </a:p>
          <a:p>
            <a:r>
              <a:rPr lang="en-US" baseline="0" dirty="0" smtClean="0"/>
              <a:t>Retention defined as 2 or more dental visits at least 12 months apart during an 18 month or greater observation period</a:t>
            </a:r>
          </a:p>
          <a:p>
            <a:r>
              <a:rPr lang="en-US" baseline="0" dirty="0" smtClean="0"/>
              <a:t>Interestingly, in the field of dental care as compared to medical care – retention in care does not have the same stature as a goal of practice or service delivery. Filling appointment slots and reducing no-shows is an important goal, but retention of any </a:t>
            </a:r>
            <a:r>
              <a:rPr lang="en-US" baseline="0" smtClean="0"/>
              <a:t>individual patient is less so.</a:t>
            </a:r>
            <a:endParaRPr lang="en-US" baseline="0" dirty="0" smtClean="0"/>
          </a:p>
          <a:p>
            <a:endParaRPr lang="en-US" baseline="0" dirty="0" smtClean="0"/>
          </a:p>
          <a:p>
            <a:r>
              <a:rPr lang="en-US" baseline="0" dirty="0" smtClean="0"/>
              <a:t>In multivariate analysis controlling for clustering by site and other factors significantly associated with retention in bivariate analysis, a number of factors were significantly associated with retention in care, but one really stood out – the receipt of patient education.</a:t>
            </a:r>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AD220-3940-4C47-BA6A-0D23FA7879B8}" type="slidenum">
              <a:rPr lang="en-US" smtClean="0"/>
              <a:pPr fontAlgn="base">
                <a:spcBef>
                  <a:spcPct val="0"/>
                </a:spcBef>
                <a:spcAft>
                  <a:spcPct val="0"/>
                </a:spcAft>
                <a:defRPr/>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David</a:t>
            </a:r>
            <a:endParaRPr lang="en-US" dirty="0"/>
          </a:p>
        </p:txBody>
      </p:sp>
      <p:sp>
        <p:nvSpPr>
          <p:cNvPr id="4" name="Slide Number Placeholder 3"/>
          <p:cNvSpPr>
            <a:spLocks noGrp="1"/>
          </p:cNvSpPr>
          <p:nvPr>
            <p:ph type="sldNum" sz="quarter" idx="10"/>
          </p:nvPr>
        </p:nvSpPr>
        <p:spPr/>
        <p:txBody>
          <a:bodyPr/>
          <a:lstStyle/>
          <a:p>
            <a:fld id="{11D1DC2A-8124-4E49-9663-2B2E9BA68EBD}" type="slidenum">
              <a:rPr lang="en-US" smtClean="0"/>
              <a:pPr/>
              <a:t>19</a:t>
            </a:fld>
            <a:endParaRPr lang="en-US"/>
          </a:p>
        </p:txBody>
      </p:sp>
    </p:spTree>
    <p:extLst>
      <p:ext uri="{BB962C8B-B14F-4D97-AF65-F5344CB8AC3E}">
        <p14:creationId xmlns:p14="http://schemas.microsoft.com/office/powerpoint/2010/main" val="87981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06488" y="695325"/>
            <a:ext cx="4646612" cy="3486150"/>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US" dirty="0" smtClean="0"/>
              <a:t>Funded by HRSA</a:t>
            </a:r>
            <a:r>
              <a:rPr lang="en-US" baseline="0" dirty="0" smtClean="0"/>
              <a:t> in 2006 to increase access to oral health care for PLWHA</a:t>
            </a:r>
            <a:endParaRPr lang="en-US" dirty="0" smtClean="0"/>
          </a:p>
          <a:p>
            <a:pPr eaLnBrk="1" hangingPunct="1">
              <a:spcBef>
                <a:spcPct val="0"/>
              </a:spcBef>
              <a:buFontTx/>
              <a:buChar char="•"/>
            </a:pPr>
            <a:r>
              <a:rPr lang="en-US" dirty="0" smtClean="0"/>
              <a:t>15 sites across the US.</a:t>
            </a:r>
          </a:p>
          <a:p>
            <a:pPr eaLnBrk="1" hangingPunct="1">
              <a:spcBef>
                <a:spcPct val="0"/>
              </a:spcBef>
            </a:pPr>
            <a:r>
              <a:rPr lang="en-US" dirty="0" smtClean="0"/>
              <a:t>2 in NYC, 2 in CA and one in USVI. The remainder are scattered.</a:t>
            </a:r>
          </a:p>
          <a:p>
            <a:pPr eaLnBrk="1" hangingPunct="1">
              <a:spcBef>
                <a:spcPct val="0"/>
              </a:spcBef>
            </a:pPr>
            <a:r>
              <a:rPr lang="en-US" dirty="0" smtClean="0"/>
              <a:t>BU</a:t>
            </a:r>
            <a:r>
              <a:rPr lang="en-US" baseline="0" dirty="0" smtClean="0"/>
              <a:t> was funded as the evaluation and technical assistance center</a:t>
            </a:r>
          </a:p>
          <a:p>
            <a:pPr eaLnBrk="1" hangingPunct="1">
              <a:spcBef>
                <a:spcPct val="0"/>
              </a:spcBef>
            </a:pPr>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AD220-3940-4C47-BA6A-0D23FA7879B8}"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181DEF-73D1-48FD-A54A-B9263843B87E}" type="slidenum">
              <a:rPr lang="en-US" smtClean="0"/>
              <a:t>31</a:t>
            </a:fld>
            <a:endParaRPr lang="en-US"/>
          </a:p>
        </p:txBody>
      </p:sp>
    </p:spTree>
    <p:extLst>
      <p:ext uri="{BB962C8B-B14F-4D97-AF65-F5344CB8AC3E}">
        <p14:creationId xmlns:p14="http://schemas.microsoft.com/office/powerpoint/2010/main" val="16943120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181DEF-73D1-48FD-A54A-B9263843B87E}" type="slidenum">
              <a:rPr lang="en-US" smtClean="0"/>
              <a:t>32</a:t>
            </a:fld>
            <a:endParaRPr lang="en-US"/>
          </a:p>
        </p:txBody>
      </p:sp>
    </p:spTree>
    <p:extLst>
      <p:ext uri="{BB962C8B-B14F-4D97-AF65-F5344CB8AC3E}">
        <p14:creationId xmlns:p14="http://schemas.microsoft.com/office/powerpoint/2010/main" val="16943120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181DEF-73D1-48FD-A54A-B9263843B87E}" type="slidenum">
              <a:rPr lang="en-US" smtClean="0"/>
              <a:t>33</a:t>
            </a:fld>
            <a:endParaRPr lang="en-US"/>
          </a:p>
        </p:txBody>
      </p:sp>
    </p:spTree>
    <p:extLst>
      <p:ext uri="{BB962C8B-B14F-4D97-AF65-F5344CB8AC3E}">
        <p14:creationId xmlns:p14="http://schemas.microsoft.com/office/powerpoint/2010/main" val="16943120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number of crowns or bridges, the number of clinic visits a person received, and the completion of a Phase 1 treatment plan were not significantly associated with improvement in OHRQOL.</a:t>
            </a:r>
          </a:p>
          <a:p>
            <a:endParaRPr lang="en-US" dirty="0"/>
          </a:p>
        </p:txBody>
      </p:sp>
      <p:sp>
        <p:nvSpPr>
          <p:cNvPr id="4" name="Slide Number Placeholder 3"/>
          <p:cNvSpPr>
            <a:spLocks noGrp="1"/>
          </p:cNvSpPr>
          <p:nvPr>
            <p:ph type="sldNum" sz="quarter" idx="10"/>
          </p:nvPr>
        </p:nvSpPr>
        <p:spPr/>
        <p:txBody>
          <a:bodyPr/>
          <a:lstStyle/>
          <a:p>
            <a:fld id="{38181DEF-73D1-48FD-A54A-B9263843B87E}" type="slidenum">
              <a:rPr lang="en-US" smtClean="0"/>
              <a:t>35</a:t>
            </a:fld>
            <a:endParaRPr lang="en-US"/>
          </a:p>
        </p:txBody>
      </p:sp>
    </p:spTree>
    <p:extLst>
      <p:ext uri="{BB962C8B-B14F-4D97-AF65-F5344CB8AC3E}">
        <p14:creationId xmlns:p14="http://schemas.microsoft.com/office/powerpoint/2010/main" val="3401673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06488" y="695325"/>
            <a:ext cx="4646612" cy="3486150"/>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AD220-3940-4C47-BA6A-0D23FA7879B8}" type="slidenum">
              <a:rPr lang="en-US" smtClean="0"/>
              <a:pPr fontAlgn="base">
                <a:spcBef>
                  <a:spcPct val="0"/>
                </a:spcBef>
                <a:spcAft>
                  <a:spcPct val="0"/>
                </a:spcAft>
                <a:defRPr/>
              </a:pPr>
              <a:t>37</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06488" y="695325"/>
            <a:ext cx="4646612" cy="3486150"/>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AD220-3940-4C47-BA6A-0D23FA7879B8}"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06488" y="695325"/>
            <a:ext cx="4646612" cy="3486150"/>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US" sz="1200" kern="1200" dirty="0" smtClean="0">
                <a:solidFill>
                  <a:schemeClr val="tx1"/>
                </a:solidFill>
                <a:latin typeface="+mn-lt"/>
                <a:ea typeface="+mn-ea"/>
                <a:cs typeface="+mn-cs"/>
              </a:rPr>
              <a:t>participants receiving more dental case management encounters were significantly more likely to complete their Phase 1 treatment plan at 12 months, be retained in oral care, and experience improvements in their overall oral health and mental health status. </a:t>
            </a:r>
          </a:p>
          <a:p>
            <a:pPr eaLnBrk="1" hangingPunct="1">
              <a:spcBef>
                <a:spcPct val="0"/>
              </a:spcBef>
              <a:buFontTx/>
              <a:buChar char="•"/>
            </a:pPr>
            <a:r>
              <a:rPr lang="en-US" sz="1200" kern="1200" dirty="0" smtClean="0">
                <a:solidFill>
                  <a:schemeClr val="tx1"/>
                </a:solidFill>
                <a:latin typeface="+mn-lt"/>
                <a:ea typeface="+mn-ea"/>
                <a:cs typeface="+mn-cs"/>
              </a:rPr>
              <a:t>Participants who received the most encounters (5 or more) were 2.73 times more likely to complete their treatment plan as compared to those who had the least number of encounters (one encounter)</a:t>
            </a:r>
            <a:r>
              <a:rPr lang="en-US" sz="1200" kern="1200" baseline="0" dirty="0" smtClean="0">
                <a:solidFill>
                  <a:schemeClr val="tx1"/>
                </a:solidFill>
                <a:latin typeface="+mn-lt"/>
                <a:ea typeface="+mn-ea"/>
                <a:cs typeface="+mn-cs"/>
              </a:rPr>
              <a:t> and nearly twice </a:t>
            </a:r>
            <a:r>
              <a:rPr lang="en-US" sz="1200" kern="1200" baseline="0" smtClean="0">
                <a:solidFill>
                  <a:schemeClr val="tx1"/>
                </a:solidFill>
                <a:latin typeface="+mn-lt"/>
                <a:ea typeface="+mn-ea"/>
                <a:cs typeface="+mn-cs"/>
              </a:rPr>
              <a:t>as likely to be retained in care</a:t>
            </a:r>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AD220-3940-4C47-BA6A-0D23FA7879B8}"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06488" y="695325"/>
            <a:ext cx="4646612" cy="3486150"/>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AD220-3940-4C47-BA6A-0D23FA7879B8}"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06488" y="695325"/>
            <a:ext cx="4646612" cy="3486150"/>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US" dirty="0" smtClean="0"/>
              <a:t>One other notable</a:t>
            </a:r>
            <a:r>
              <a:rPr lang="en-US" baseline="0" dirty="0" smtClean="0"/>
              <a:t> method included the geographic location of services at private dental offices to reduce patient stigma in accessing care.</a:t>
            </a:r>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AD220-3940-4C47-BA6A-0D23FA7879B8}"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06488" y="695325"/>
            <a:ext cx="4646612" cy="3486150"/>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US" dirty="0" smtClean="0"/>
              <a:t>Video</a:t>
            </a:r>
            <a:r>
              <a:rPr lang="en-US" baseline="0" dirty="0" smtClean="0"/>
              <a:t> and session was NC</a:t>
            </a:r>
          </a:p>
          <a:p>
            <a:pPr eaLnBrk="1" hangingPunct="1">
              <a:spcBef>
                <a:spcPct val="0"/>
              </a:spcBef>
              <a:buFontTx/>
              <a:buChar char="•"/>
            </a:pPr>
            <a:r>
              <a:rPr lang="en-US" baseline="0" dirty="0" err="1" smtClean="0"/>
              <a:t>Chairside</a:t>
            </a:r>
            <a:r>
              <a:rPr lang="en-US" baseline="0" dirty="0" smtClean="0"/>
              <a:t> occurred but not consistent across sites.</a:t>
            </a:r>
          </a:p>
          <a:p>
            <a:pPr lvl="1" eaLnBrk="1" hangingPunct="1">
              <a:spcBef>
                <a:spcPct val="0"/>
              </a:spcBef>
              <a:buFontTx/>
              <a:buChar char="•"/>
            </a:pPr>
            <a:r>
              <a:rPr lang="en-US" baseline="0" dirty="0" smtClean="0"/>
              <a:t>Some sites trained their hygienist and/dental assistant in MI to better conduct Pt Ed </a:t>
            </a:r>
          </a:p>
          <a:p>
            <a:pPr lvl="0" eaLnBrk="1" hangingPunct="1">
              <a:spcBef>
                <a:spcPct val="0"/>
              </a:spcBef>
              <a:buFontTx/>
              <a:buChar char="•"/>
            </a:pPr>
            <a:r>
              <a:rPr lang="en-US" baseline="0" dirty="0" smtClean="0"/>
              <a:t>Sites who provided van transportation of patients to </a:t>
            </a:r>
            <a:r>
              <a:rPr lang="en-US" baseline="0" dirty="0" err="1" smtClean="0"/>
              <a:t>appts</a:t>
            </a:r>
            <a:r>
              <a:rPr lang="en-US" baseline="0" dirty="0" smtClean="0"/>
              <a:t> used the time in the van to  conduct informal patient education sessions on OH self care and HIV topics.</a:t>
            </a:r>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AD220-3940-4C47-BA6A-0D23FA7879B8}"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06488" y="695325"/>
            <a:ext cx="4646612" cy="3486150"/>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US" dirty="0" smtClean="0"/>
              <a:t>Those</a:t>
            </a:r>
            <a:r>
              <a:rPr lang="en-US" baseline="0" dirty="0" smtClean="0"/>
              <a:t> sites that were most successful in engaging and retaining patients in oral health care, were the sites that used multiple strategies – patient navigation, transportation, co-location of services both medical and social services.</a:t>
            </a:r>
          </a:p>
          <a:p>
            <a:pPr eaLnBrk="1" hangingPunct="1">
              <a:spcBef>
                <a:spcPct val="0"/>
              </a:spcBef>
              <a:buFontTx/>
              <a:buChar char="•"/>
            </a:pPr>
            <a:r>
              <a:rPr lang="en-US" baseline="0" dirty="0" smtClean="0"/>
              <a:t>Sustainability past the project period varied by site. </a:t>
            </a:r>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AD220-3940-4C47-BA6A-0D23FA7879B8}"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1106488" y="695325"/>
            <a:ext cx="4646612" cy="3486150"/>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AD220-3940-4C47-BA6A-0D23FA7879B8}"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B41702-5825-42D8-863A-7C928AE77D52}" type="datetimeFigureOut">
              <a:rPr lang="en-US" smtClean="0"/>
              <a:pPr/>
              <a:t>10/19/2012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098247-08EC-4A1B-82AF-201B0BCD4E18}" type="slidenum">
              <a:rPr lang="en-US" smtClean="0"/>
              <a:pPr/>
              <a:t>‹#›</a:t>
            </a:fld>
            <a:endParaRPr lang="en-US" dirty="0"/>
          </a:p>
        </p:txBody>
      </p:sp>
    </p:spTree>
    <p:extLst>
      <p:ext uri="{BB962C8B-B14F-4D97-AF65-F5344CB8AC3E}">
        <p14:creationId xmlns:p14="http://schemas.microsoft.com/office/powerpoint/2010/main" val="3361685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B41702-5825-42D8-863A-7C928AE77D52}" type="datetimeFigureOut">
              <a:rPr lang="en-US" smtClean="0"/>
              <a:pPr/>
              <a:t>10/19/2012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9ED80-F74F-4CE7-A553-EA9E7D191FC5}" type="slidenum">
              <a:rPr lang="en-US" smtClean="0"/>
              <a:pPr/>
              <a:t>‹#›</a:t>
            </a:fld>
            <a:endParaRPr lang="en-US"/>
          </a:p>
        </p:txBody>
      </p:sp>
    </p:spTree>
    <p:extLst>
      <p:ext uri="{BB962C8B-B14F-4D97-AF65-F5344CB8AC3E}">
        <p14:creationId xmlns:p14="http://schemas.microsoft.com/office/powerpoint/2010/main" val="3746046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B41702-5825-42D8-863A-7C928AE77D52}" type="datetimeFigureOut">
              <a:rPr lang="en-US" smtClean="0"/>
              <a:pPr/>
              <a:t>10/19/2012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9ED80-F74F-4CE7-A553-EA9E7D191FC5}" type="slidenum">
              <a:rPr lang="en-US" smtClean="0"/>
              <a:pPr/>
              <a:t>‹#›</a:t>
            </a:fld>
            <a:endParaRPr lang="en-US"/>
          </a:p>
        </p:txBody>
      </p:sp>
    </p:spTree>
    <p:extLst>
      <p:ext uri="{BB962C8B-B14F-4D97-AF65-F5344CB8AC3E}">
        <p14:creationId xmlns:p14="http://schemas.microsoft.com/office/powerpoint/2010/main" val="3567825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B41702-5825-42D8-863A-7C928AE77D52}" type="datetimeFigureOut">
              <a:rPr lang="en-US" smtClean="0"/>
              <a:pPr/>
              <a:t>10/19/2012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9ED80-F74F-4CE7-A553-EA9E7D191FC5}" type="slidenum">
              <a:rPr lang="en-US" smtClean="0"/>
              <a:pPr/>
              <a:t>‹#›</a:t>
            </a:fld>
            <a:endParaRPr lang="en-US"/>
          </a:p>
        </p:txBody>
      </p:sp>
    </p:spTree>
    <p:extLst>
      <p:ext uri="{BB962C8B-B14F-4D97-AF65-F5344CB8AC3E}">
        <p14:creationId xmlns:p14="http://schemas.microsoft.com/office/powerpoint/2010/main" val="3429886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B41702-5825-42D8-863A-7C928AE77D52}" type="datetimeFigureOut">
              <a:rPr lang="en-US" smtClean="0"/>
              <a:pPr/>
              <a:t>10/19/2012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9ED80-F74F-4CE7-A553-EA9E7D191FC5}" type="slidenum">
              <a:rPr lang="en-US" smtClean="0"/>
              <a:pPr/>
              <a:t>‹#›</a:t>
            </a:fld>
            <a:endParaRPr lang="en-US"/>
          </a:p>
        </p:txBody>
      </p:sp>
    </p:spTree>
    <p:extLst>
      <p:ext uri="{BB962C8B-B14F-4D97-AF65-F5344CB8AC3E}">
        <p14:creationId xmlns:p14="http://schemas.microsoft.com/office/powerpoint/2010/main" val="2237060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B41702-5825-42D8-863A-7C928AE77D52}" type="datetimeFigureOut">
              <a:rPr lang="en-US" smtClean="0"/>
              <a:pPr/>
              <a:t>10/19/2012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49ED80-F74F-4CE7-A553-EA9E7D191FC5}" type="slidenum">
              <a:rPr lang="en-US" smtClean="0"/>
              <a:pPr/>
              <a:t>‹#›</a:t>
            </a:fld>
            <a:endParaRPr lang="en-US"/>
          </a:p>
        </p:txBody>
      </p:sp>
    </p:spTree>
    <p:extLst>
      <p:ext uri="{BB962C8B-B14F-4D97-AF65-F5344CB8AC3E}">
        <p14:creationId xmlns:p14="http://schemas.microsoft.com/office/powerpoint/2010/main" val="1001170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B41702-5825-42D8-863A-7C928AE77D52}" type="datetimeFigureOut">
              <a:rPr lang="en-US" smtClean="0"/>
              <a:pPr/>
              <a:t>10/19/2012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49ED80-F74F-4CE7-A553-EA9E7D191FC5}" type="slidenum">
              <a:rPr lang="en-US" smtClean="0"/>
              <a:pPr/>
              <a:t>‹#›</a:t>
            </a:fld>
            <a:endParaRPr lang="en-US"/>
          </a:p>
        </p:txBody>
      </p:sp>
    </p:spTree>
    <p:extLst>
      <p:ext uri="{BB962C8B-B14F-4D97-AF65-F5344CB8AC3E}">
        <p14:creationId xmlns:p14="http://schemas.microsoft.com/office/powerpoint/2010/main" val="2394261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B41702-5825-42D8-863A-7C928AE77D52}" type="datetimeFigureOut">
              <a:rPr lang="en-US" smtClean="0"/>
              <a:pPr/>
              <a:t>10/19/2012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49ED80-F74F-4CE7-A553-EA9E7D191FC5}" type="slidenum">
              <a:rPr lang="en-US" smtClean="0"/>
              <a:pPr/>
              <a:t>‹#›</a:t>
            </a:fld>
            <a:endParaRPr lang="en-US"/>
          </a:p>
        </p:txBody>
      </p:sp>
    </p:spTree>
    <p:extLst>
      <p:ext uri="{BB962C8B-B14F-4D97-AF65-F5344CB8AC3E}">
        <p14:creationId xmlns:p14="http://schemas.microsoft.com/office/powerpoint/2010/main" val="1481256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B41702-5825-42D8-863A-7C928AE77D52}" type="datetimeFigureOut">
              <a:rPr lang="en-US" smtClean="0"/>
              <a:pPr/>
              <a:t>10/19/2012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49ED80-F74F-4CE7-A553-EA9E7D191FC5}" type="slidenum">
              <a:rPr lang="en-US" smtClean="0"/>
              <a:pPr/>
              <a:t>‹#›</a:t>
            </a:fld>
            <a:endParaRPr lang="en-US"/>
          </a:p>
        </p:txBody>
      </p:sp>
    </p:spTree>
    <p:extLst>
      <p:ext uri="{BB962C8B-B14F-4D97-AF65-F5344CB8AC3E}">
        <p14:creationId xmlns:p14="http://schemas.microsoft.com/office/powerpoint/2010/main" val="861028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B41702-5825-42D8-863A-7C928AE77D52}" type="datetimeFigureOut">
              <a:rPr lang="en-US" smtClean="0"/>
              <a:pPr/>
              <a:t>10/19/2012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49ED80-F74F-4CE7-A553-EA9E7D191FC5}" type="slidenum">
              <a:rPr lang="en-US" smtClean="0"/>
              <a:pPr/>
              <a:t>‹#›</a:t>
            </a:fld>
            <a:endParaRPr lang="en-US"/>
          </a:p>
        </p:txBody>
      </p:sp>
    </p:spTree>
    <p:extLst>
      <p:ext uri="{BB962C8B-B14F-4D97-AF65-F5344CB8AC3E}">
        <p14:creationId xmlns:p14="http://schemas.microsoft.com/office/powerpoint/2010/main" val="549111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B41702-5825-42D8-863A-7C928AE77D52}" type="datetimeFigureOut">
              <a:rPr lang="en-US" smtClean="0"/>
              <a:pPr/>
              <a:t>10/19/2012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49ED80-F74F-4CE7-A553-EA9E7D191FC5}" type="slidenum">
              <a:rPr lang="en-US" smtClean="0"/>
              <a:pPr/>
              <a:t>‹#›</a:t>
            </a:fld>
            <a:endParaRPr lang="en-US"/>
          </a:p>
        </p:txBody>
      </p:sp>
    </p:spTree>
    <p:extLst>
      <p:ext uri="{BB962C8B-B14F-4D97-AF65-F5344CB8AC3E}">
        <p14:creationId xmlns:p14="http://schemas.microsoft.com/office/powerpoint/2010/main" val="2154374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41702-5825-42D8-863A-7C928AE77D52}" type="datetimeFigureOut">
              <a:rPr lang="en-US" smtClean="0"/>
              <a:pPr/>
              <a:t>10/19/2012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49ED80-F74F-4CE7-A553-EA9E7D191FC5}" type="slidenum">
              <a:rPr lang="en-US" smtClean="0"/>
              <a:pPr/>
              <a:t>‹#›</a:t>
            </a:fld>
            <a:endParaRPr lang="en-US"/>
          </a:p>
        </p:txBody>
      </p:sp>
    </p:spTree>
    <p:extLst>
      <p:ext uri="{BB962C8B-B14F-4D97-AF65-F5344CB8AC3E}">
        <p14:creationId xmlns:p14="http://schemas.microsoft.com/office/powerpoint/2010/main" val="25972863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jpeg"/><Relationship Id="rId7" Type="http://schemas.openxmlformats.org/officeDocument/2006/relationships/diagramQuickStyle" Target="../diagrams/quickStyle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jpeg"/><Relationship Id="rId9" Type="http://schemas.microsoft.com/office/2007/relationships/diagramDrawing" Target="../diagrams/drawing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1.jpeg"/><Relationship Id="rId7" Type="http://schemas.openxmlformats.org/officeDocument/2006/relationships/diagramQuickStyle" Target="../diagrams/quickStyle2.xm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2.jpeg"/><Relationship Id="rId9" Type="http://schemas.microsoft.com/office/2007/relationships/diagramDrawing" Target="../diagrams/drawing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mailto:tcarol@bu.edu"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mailto:dreznik@mindspring.com" TargetMode="External"/><Relationship Id="rId5" Type="http://schemas.openxmlformats.org/officeDocument/2006/relationships/hyperlink" Target="mailto:janefox@bu.edu" TargetMode="Externa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123"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8" name="Title 7"/>
          <p:cNvSpPr>
            <a:spLocks noGrp="1"/>
          </p:cNvSpPr>
          <p:nvPr>
            <p:ph type="ctrTitle"/>
          </p:nvPr>
        </p:nvSpPr>
        <p:spPr>
          <a:xfrm>
            <a:off x="685800" y="1981200"/>
            <a:ext cx="7772400" cy="2362199"/>
          </a:xfrm>
        </p:spPr>
        <p:txBody>
          <a:bodyPr>
            <a:normAutofit fontScale="90000"/>
          </a:bodyPr>
          <a:lstStyle/>
          <a:p>
            <a:r>
              <a:rPr lang="en-US" dirty="0" smtClean="0"/>
              <a:t>Expanding Access to HIV Oral Health Care:  </a:t>
            </a:r>
            <a:r>
              <a:rPr lang="en-US" sz="4000" dirty="0" smtClean="0"/>
              <a:t>Measuring Performance and Achieving Outcomes</a:t>
            </a:r>
            <a:endParaRPr lang="en-US" sz="4000" dirty="0"/>
          </a:p>
        </p:txBody>
      </p:sp>
      <p:sp>
        <p:nvSpPr>
          <p:cNvPr id="9" name="Subtitle 8"/>
          <p:cNvSpPr>
            <a:spLocks noGrp="1"/>
          </p:cNvSpPr>
          <p:nvPr>
            <p:ph type="subTitle" idx="1"/>
          </p:nvPr>
        </p:nvSpPr>
        <p:spPr>
          <a:xfrm>
            <a:off x="1219200" y="4648200"/>
            <a:ext cx="6781800" cy="1752600"/>
          </a:xfrm>
        </p:spPr>
        <p:txBody>
          <a:bodyPr/>
          <a:lstStyle/>
          <a:p>
            <a:r>
              <a:rPr lang="en-US" dirty="0" smtClean="0"/>
              <a:t>Jane Fox</a:t>
            </a:r>
          </a:p>
          <a:p>
            <a:r>
              <a:rPr lang="en-US" dirty="0" smtClean="0"/>
              <a:t>Carol Tobias</a:t>
            </a:r>
          </a:p>
          <a:p>
            <a:r>
              <a:rPr lang="en-US" dirty="0" smtClean="0"/>
              <a:t>David Reznik</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123"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5124" name="Rectangle 3"/>
          <p:cNvSpPr>
            <a:spLocks noGrp="1" noChangeArrowheads="1"/>
          </p:cNvSpPr>
          <p:nvPr>
            <p:ph type="title"/>
          </p:nvPr>
        </p:nvSpPr>
        <p:spPr>
          <a:xfrm>
            <a:off x="685800" y="1295400"/>
            <a:ext cx="7772400" cy="838200"/>
          </a:xfrm>
        </p:spPr>
        <p:txBody>
          <a:bodyPr rIns="30479">
            <a:noAutofit/>
          </a:bodyPr>
          <a:lstStyle/>
          <a:p>
            <a:pPr eaLnBrk="1" hangingPunct="1"/>
            <a:r>
              <a:rPr lang="en-US" sz="3600" b="1" dirty="0" smtClean="0">
                <a:solidFill>
                  <a:srgbClr val="0070C0"/>
                </a:solidFill>
                <a:latin typeface="Georgia" pitchFamily="18" charset="0"/>
                <a:ea typeface="ヒラギノ明朝 ProN W3"/>
                <a:cs typeface="ヒラギノ明朝 ProN W3"/>
                <a:sym typeface="Georgia" pitchFamily="18" charset="0"/>
              </a:rPr>
              <a:t>How did we measure performance?</a:t>
            </a:r>
          </a:p>
        </p:txBody>
      </p:sp>
      <p:sp>
        <p:nvSpPr>
          <p:cNvPr id="6" name="Content Placeholder 5"/>
          <p:cNvSpPr>
            <a:spLocks noGrp="1"/>
          </p:cNvSpPr>
          <p:nvPr>
            <p:ph idx="1"/>
          </p:nvPr>
        </p:nvSpPr>
        <p:spPr>
          <a:xfrm>
            <a:off x="457200" y="2209800"/>
            <a:ext cx="8229600" cy="4191000"/>
          </a:xfrm>
        </p:spPr>
        <p:txBody>
          <a:bodyPr>
            <a:normAutofit/>
          </a:bodyPr>
          <a:lstStyle/>
          <a:p>
            <a:pPr lvl="0">
              <a:defRPr/>
            </a:pPr>
            <a:r>
              <a:rPr lang="en-US" dirty="0" smtClean="0"/>
              <a:t>Lack of validated performance measures in the field</a:t>
            </a:r>
          </a:p>
          <a:p>
            <a:pPr lvl="0">
              <a:defRPr/>
            </a:pPr>
            <a:r>
              <a:rPr lang="en-US" dirty="0" smtClean="0"/>
              <a:t>Consensus indicators</a:t>
            </a:r>
          </a:p>
          <a:p>
            <a:pPr lvl="1">
              <a:defRPr/>
            </a:pPr>
            <a:r>
              <a:rPr lang="en-US" dirty="0" smtClean="0"/>
              <a:t>Receipt of a comprehensive exam</a:t>
            </a:r>
          </a:p>
          <a:p>
            <a:pPr lvl="1">
              <a:defRPr/>
            </a:pPr>
            <a:r>
              <a:rPr lang="en-US" dirty="0" smtClean="0"/>
              <a:t>Phase 1 Treatment Plan completion</a:t>
            </a:r>
          </a:p>
          <a:p>
            <a:pPr lvl="1">
              <a:defRPr/>
            </a:pPr>
            <a:r>
              <a:rPr lang="en-US" dirty="0" smtClean="0"/>
              <a:t>Patient placed on recall</a:t>
            </a:r>
          </a:p>
          <a:p>
            <a:pPr lvl="1">
              <a:defRPr/>
            </a:pPr>
            <a:endParaRPr lang="en-US" dirty="0" smtClean="0"/>
          </a:p>
          <a:p>
            <a:endParaRPr lang="en-US" dirty="0"/>
          </a:p>
        </p:txBody>
      </p:sp>
      <p:sp>
        <p:nvSpPr>
          <p:cNvPr id="7" name="TextBox 6"/>
          <p:cNvSpPr txBox="1"/>
          <p:nvPr/>
        </p:nvSpPr>
        <p:spPr>
          <a:xfrm>
            <a:off x="381000" y="6248400"/>
            <a:ext cx="5334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417342307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123"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5124" name="Rectangle 3"/>
          <p:cNvSpPr>
            <a:spLocks noGrp="1" noChangeArrowheads="1"/>
          </p:cNvSpPr>
          <p:nvPr>
            <p:ph type="title"/>
          </p:nvPr>
        </p:nvSpPr>
        <p:spPr>
          <a:xfrm>
            <a:off x="838200" y="1298576"/>
            <a:ext cx="7772400" cy="1423988"/>
          </a:xfrm>
        </p:spPr>
        <p:txBody>
          <a:bodyPr rIns="30479">
            <a:normAutofit fontScale="90000"/>
          </a:bodyPr>
          <a:lstStyle/>
          <a:p>
            <a:r>
              <a:rPr lang="en-US" sz="3600" b="1" dirty="0" smtClean="0">
                <a:solidFill>
                  <a:srgbClr val="0070C0"/>
                </a:solidFill>
                <a:latin typeface="Georgia" pitchFamily="18" charset="0"/>
                <a:ea typeface="ヒラギノ明朝 ProN W3"/>
                <a:cs typeface="ヒラギノ明朝 ProN W3"/>
                <a:sym typeface="Georgia" pitchFamily="18" charset="0"/>
              </a:rPr>
              <a:t>Phase 1 Treatment Plan</a:t>
            </a:r>
            <a:br>
              <a:rPr lang="en-US" sz="3600" b="1" dirty="0" smtClean="0">
                <a:solidFill>
                  <a:srgbClr val="0070C0"/>
                </a:solidFill>
                <a:latin typeface="Georgia" pitchFamily="18" charset="0"/>
                <a:ea typeface="ヒラギノ明朝 ProN W3"/>
                <a:cs typeface="ヒラギノ明朝 ProN W3"/>
                <a:sym typeface="Georgia" pitchFamily="18" charset="0"/>
              </a:rPr>
            </a:br>
            <a:r>
              <a:rPr lang="en-US" sz="2400" dirty="0" smtClean="0">
                <a:latin typeface="Arial" pitchFamily="34" charset="0"/>
              </a:rPr>
              <a:t>Treatment of active dental and periodontal disease, including</a:t>
            </a:r>
            <a:r>
              <a:rPr lang="en-US" sz="3600" dirty="0" smtClean="0">
                <a:latin typeface="Arial" pitchFamily="34" charset="0"/>
              </a:rPr>
              <a:t/>
            </a:r>
            <a:br>
              <a:rPr lang="en-US" sz="3600" dirty="0" smtClean="0">
                <a:latin typeface="Arial" pitchFamily="34" charset="0"/>
              </a:rPr>
            </a:br>
            <a:endParaRPr lang="en-US" sz="3600" b="1" dirty="0" smtClean="0">
              <a:solidFill>
                <a:srgbClr val="0070C0"/>
              </a:solidFill>
              <a:latin typeface="Georgia" pitchFamily="18" charset="0"/>
              <a:ea typeface="ヒラギノ明朝 ProN W3"/>
              <a:cs typeface="ヒラギノ明朝 ProN W3"/>
              <a:sym typeface="Georgia" pitchFamily="18"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635349083"/>
              </p:ext>
            </p:extLst>
          </p:nvPr>
        </p:nvGraphicFramePr>
        <p:xfrm>
          <a:off x="914400" y="2426732"/>
          <a:ext cx="7162800" cy="4191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TextBox 6"/>
          <p:cNvSpPr txBox="1"/>
          <p:nvPr/>
        </p:nvSpPr>
        <p:spPr>
          <a:xfrm>
            <a:off x="381000" y="6248400"/>
            <a:ext cx="5334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70419548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123"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5124" name="Rectangle 3"/>
          <p:cNvSpPr>
            <a:spLocks noGrp="1" noChangeArrowheads="1"/>
          </p:cNvSpPr>
          <p:nvPr>
            <p:ph type="title"/>
          </p:nvPr>
        </p:nvSpPr>
        <p:spPr>
          <a:xfrm>
            <a:off x="390525" y="1066799"/>
            <a:ext cx="8229600" cy="762001"/>
          </a:xfrm>
        </p:spPr>
        <p:txBody>
          <a:bodyPr rIns="30479">
            <a:normAutofit/>
          </a:bodyPr>
          <a:lstStyle/>
          <a:p>
            <a:pPr eaLnBrk="1" hangingPunct="1"/>
            <a:r>
              <a:rPr lang="en-US" sz="3600" b="1" dirty="0" smtClean="0">
                <a:solidFill>
                  <a:srgbClr val="0070C0"/>
                </a:solidFill>
                <a:latin typeface="Georgia" pitchFamily="18" charset="0"/>
                <a:ea typeface="ヒラギノ明朝 ProN W3"/>
                <a:cs typeface="ヒラギノ明朝 ProN W3"/>
                <a:sym typeface="Georgia" pitchFamily="18" charset="0"/>
              </a:rPr>
              <a:t>What happened?</a:t>
            </a:r>
          </a:p>
        </p:txBody>
      </p:sp>
      <p:sp>
        <p:nvSpPr>
          <p:cNvPr id="6" name="Content Placeholder 5"/>
          <p:cNvSpPr>
            <a:spLocks noGrp="1"/>
          </p:cNvSpPr>
          <p:nvPr>
            <p:ph idx="1"/>
          </p:nvPr>
        </p:nvSpPr>
        <p:spPr/>
        <p:txBody>
          <a:bodyPr>
            <a:normAutofit/>
          </a:bodyPr>
          <a:lstStyle/>
          <a:p>
            <a:endParaRPr lang="en-US" dirty="0" smtClean="0"/>
          </a:p>
          <a:p>
            <a:endParaRPr lang="en-US" dirty="0"/>
          </a:p>
        </p:txBody>
      </p:sp>
      <p:sp>
        <p:nvSpPr>
          <p:cNvPr id="7" name="TextBox 6"/>
          <p:cNvSpPr txBox="1"/>
          <p:nvPr/>
        </p:nvSpPr>
        <p:spPr>
          <a:xfrm>
            <a:off x="381000" y="6248400"/>
            <a:ext cx="533400" cy="369332"/>
          </a:xfrm>
          <a:prstGeom prst="rect">
            <a:avLst/>
          </a:prstGeom>
          <a:noFill/>
        </p:spPr>
        <p:txBody>
          <a:bodyPr wrap="square" rtlCol="0">
            <a:spAutoFit/>
          </a:bodyPr>
          <a:lstStyle/>
          <a:p>
            <a:endParaRPr lang="en-US" dirty="0"/>
          </a:p>
        </p:txBody>
      </p:sp>
      <p:graphicFrame>
        <p:nvGraphicFramePr>
          <p:cNvPr id="2" name="Chart 1"/>
          <p:cNvGraphicFramePr/>
          <p:nvPr>
            <p:extLst>
              <p:ext uri="{D42A27DB-BD31-4B8C-83A1-F6EECF244321}">
                <p14:modId xmlns:p14="http://schemas.microsoft.com/office/powerpoint/2010/main" val="1843743130"/>
              </p:ext>
            </p:extLst>
          </p:nvPr>
        </p:nvGraphicFramePr>
        <p:xfrm>
          <a:off x="1524000" y="1981200"/>
          <a:ext cx="6096000" cy="4267200"/>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Box 7"/>
          <p:cNvSpPr txBox="1"/>
          <p:nvPr/>
        </p:nvSpPr>
        <p:spPr>
          <a:xfrm>
            <a:off x="762000" y="6248400"/>
            <a:ext cx="6858000" cy="369332"/>
          </a:xfrm>
          <a:prstGeom prst="rect">
            <a:avLst/>
          </a:prstGeom>
          <a:noFill/>
        </p:spPr>
        <p:txBody>
          <a:bodyPr wrap="square" rtlCol="0">
            <a:spAutoFit/>
          </a:bodyPr>
          <a:lstStyle/>
          <a:p>
            <a:r>
              <a:rPr lang="en-US" dirty="0" smtClean="0"/>
              <a:t>*33% of patients completed treatment plans in the first year</a:t>
            </a:r>
            <a:endParaRPr lang="en-US" dirty="0"/>
          </a:p>
        </p:txBody>
      </p:sp>
    </p:spTree>
    <p:extLst>
      <p:ext uri="{BB962C8B-B14F-4D97-AF65-F5344CB8AC3E}">
        <p14:creationId xmlns:p14="http://schemas.microsoft.com/office/powerpoint/2010/main" val="53756644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5"/>
          <p:cNvSpPr>
            <a:spLocks noGrp="1"/>
          </p:cNvSpPr>
          <p:nvPr>
            <p:ph type="title"/>
          </p:nvPr>
        </p:nvSpPr>
        <p:spPr>
          <a:xfrm>
            <a:off x="457200" y="1477962"/>
            <a:ext cx="8229600" cy="960438"/>
          </a:xfrm>
        </p:spPr>
        <p:txBody>
          <a:bodyPr>
            <a:noAutofit/>
          </a:bodyPr>
          <a:lstStyle/>
          <a:p>
            <a:pPr eaLnBrk="1" hangingPunct="1"/>
            <a:r>
              <a:rPr lang="en-US" sz="3200" b="1" dirty="0" smtClean="0">
                <a:solidFill>
                  <a:schemeClr val="accent1"/>
                </a:solidFill>
                <a:latin typeface="Georgia" pitchFamily="18" charset="0"/>
              </a:rPr>
              <a:t>Wide Variation in Phase 1 Treatment Plan Completion Rates</a:t>
            </a:r>
          </a:p>
        </p:txBody>
      </p:sp>
      <p:graphicFrame>
        <p:nvGraphicFramePr>
          <p:cNvPr id="2" name="Content Placeholder 4"/>
          <p:cNvGraphicFramePr>
            <a:graphicFrameLocks noGrp="1"/>
          </p:cNvGraphicFramePr>
          <p:nvPr>
            <p:ph idx="1"/>
            <p:extLst>
              <p:ext uri="{D42A27DB-BD31-4B8C-83A1-F6EECF244321}">
                <p14:modId xmlns:p14="http://schemas.microsoft.com/office/powerpoint/2010/main" val="383707766"/>
              </p:ext>
            </p:extLst>
          </p:nvPr>
        </p:nvGraphicFramePr>
        <p:xfrm>
          <a:off x="508000" y="2209800"/>
          <a:ext cx="7569200" cy="3865563"/>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pic>
        <p:nvPicPr>
          <p:cNvPr id="5" name="Picture 1"/>
          <p:cNvPicPr>
            <a:picLocks noChangeArrowheads="1"/>
          </p:cNvPicPr>
          <p:nvPr/>
        </p:nvPicPr>
        <p:blipFill>
          <a:blip r:embed="rId5" cstate="print"/>
          <a:srcRect/>
          <a:stretch>
            <a:fillRect/>
          </a:stretch>
        </p:blipFill>
        <p:spPr bwMode="auto">
          <a:xfrm>
            <a:off x="5191125" y="-28575"/>
            <a:ext cx="3429000" cy="1506538"/>
          </a:xfrm>
          <a:prstGeom prst="rect">
            <a:avLst/>
          </a:prstGeom>
          <a:noFill/>
          <a:ln w="12700">
            <a:noFill/>
            <a:miter lim="800000"/>
            <a:headEnd/>
            <a:tailEnd/>
          </a:ln>
        </p:spPr>
      </p:pic>
    </p:spTree>
    <p:extLst>
      <p:ext uri="{BB962C8B-B14F-4D97-AF65-F5344CB8AC3E}">
        <p14:creationId xmlns:p14="http://schemas.microsoft.com/office/powerpoint/2010/main" val="267063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123"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5124" name="Rectangle 3"/>
          <p:cNvSpPr>
            <a:spLocks noGrp="1" noChangeArrowheads="1"/>
          </p:cNvSpPr>
          <p:nvPr>
            <p:ph type="title"/>
          </p:nvPr>
        </p:nvSpPr>
        <p:spPr>
          <a:xfrm>
            <a:off x="381000" y="1331912"/>
            <a:ext cx="8229600" cy="533400"/>
          </a:xfrm>
        </p:spPr>
        <p:txBody>
          <a:bodyPr rIns="30479">
            <a:noAutofit/>
          </a:bodyPr>
          <a:lstStyle/>
          <a:p>
            <a:pPr eaLnBrk="1" hangingPunct="1"/>
            <a:r>
              <a:rPr lang="en-US" sz="3600" b="1" dirty="0" smtClean="0">
                <a:solidFill>
                  <a:srgbClr val="0070C0"/>
                </a:solidFill>
                <a:latin typeface="Georgia" pitchFamily="18" charset="0"/>
                <a:ea typeface="ヒラギノ明朝 ProN W3"/>
                <a:cs typeface="ヒラギノ明朝 ProN W3"/>
                <a:sym typeface="Georgia" pitchFamily="18" charset="0"/>
              </a:rPr>
              <a:t>Access to Care</a:t>
            </a:r>
          </a:p>
        </p:txBody>
      </p:sp>
      <p:sp>
        <p:nvSpPr>
          <p:cNvPr id="6" name="Content Placeholder 5"/>
          <p:cNvSpPr>
            <a:spLocks noGrp="1"/>
          </p:cNvSpPr>
          <p:nvPr>
            <p:ph sz="half" idx="1"/>
          </p:nvPr>
        </p:nvSpPr>
        <p:spPr>
          <a:xfrm>
            <a:off x="457200" y="1600200"/>
            <a:ext cx="609600" cy="4525963"/>
          </a:xfrm>
        </p:spPr>
        <p:txBody>
          <a:bodyPr>
            <a:normAutofit/>
          </a:bodyPr>
          <a:lstStyle/>
          <a:p>
            <a:endParaRPr lang="en-US" dirty="0" smtClean="0"/>
          </a:p>
          <a:p>
            <a:endParaRPr lang="en-US" sz="1800" dirty="0"/>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4278905670"/>
              </p:ext>
            </p:extLst>
          </p:nvPr>
        </p:nvGraphicFramePr>
        <p:xfrm>
          <a:off x="1143000" y="1905000"/>
          <a:ext cx="71628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69882204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990600"/>
          </a:xfrm>
        </p:spPr>
        <p:txBody>
          <a:bodyPr>
            <a:normAutofit fontScale="90000"/>
          </a:bodyPr>
          <a:lstStyle/>
          <a:p>
            <a:r>
              <a:rPr lang="en-US" sz="3600" b="1" dirty="0" smtClean="0">
                <a:solidFill>
                  <a:srgbClr val="0070C0"/>
                </a:solidFill>
                <a:latin typeface="Georgia" pitchFamily="18" charset="0"/>
                <a:ea typeface="Georgia" pitchFamily="18" charset="0"/>
                <a:cs typeface="Georgia" pitchFamily="18" charset="0"/>
                <a:sym typeface="Georgia" pitchFamily="18" charset="0"/>
              </a:rPr>
              <a:t>Changes in Oral Health Habits (N=1391)</a:t>
            </a:r>
            <a:endParaRPr lang="en-US" sz="3600" b="1" dirty="0">
              <a:solidFill>
                <a:srgbClr val="0070C0"/>
              </a:solidFill>
              <a:latin typeface="Georgia" pitchFamily="18" charset="0"/>
              <a:ea typeface="Georgia" pitchFamily="18" charset="0"/>
              <a:cs typeface="Georgia" pitchFamily="18" charset="0"/>
              <a:sym typeface="Georgia"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40332095"/>
              </p:ext>
            </p:extLst>
          </p:nvPr>
        </p:nvGraphicFramePr>
        <p:xfrm>
          <a:off x="457200" y="2514600"/>
          <a:ext cx="8229604" cy="3566160"/>
        </p:xfrm>
        <a:graphic>
          <a:graphicData uri="http://schemas.openxmlformats.org/drawingml/2006/table">
            <a:tbl>
              <a:tblPr firstRow="1" bandRow="1">
                <a:tableStyleId>{3C2FFA5D-87B4-456A-9821-1D502468CF0F}</a:tableStyleId>
              </a:tblPr>
              <a:tblGrid>
                <a:gridCol w="4495800"/>
                <a:gridCol w="1295400"/>
                <a:gridCol w="1143000"/>
                <a:gridCol w="1295404"/>
              </a:tblGrid>
              <a:tr h="452920">
                <a:tc>
                  <a:txBody>
                    <a:bodyPr/>
                    <a:lstStyle/>
                    <a:p>
                      <a:r>
                        <a:rPr lang="en-US" sz="2400" dirty="0" smtClean="0"/>
                        <a:t>Habit</a:t>
                      </a:r>
                      <a:endParaRPr lang="en-US" sz="2400" dirty="0"/>
                    </a:p>
                  </a:txBody>
                  <a:tcPr/>
                </a:tc>
                <a:tc>
                  <a:txBody>
                    <a:bodyPr/>
                    <a:lstStyle/>
                    <a:p>
                      <a:r>
                        <a:rPr lang="en-US" sz="2400" dirty="0" smtClean="0"/>
                        <a:t>Baseline</a:t>
                      </a:r>
                      <a:endParaRPr lang="en-US" sz="2400" dirty="0"/>
                    </a:p>
                  </a:txBody>
                  <a:tcPr/>
                </a:tc>
                <a:tc>
                  <a:txBody>
                    <a:bodyPr/>
                    <a:lstStyle/>
                    <a:p>
                      <a:r>
                        <a:rPr lang="en-US" sz="2400" dirty="0" smtClean="0"/>
                        <a:t>12 </a:t>
                      </a:r>
                      <a:r>
                        <a:rPr lang="en-US" sz="2400" dirty="0" err="1" smtClean="0"/>
                        <a:t>mos</a:t>
                      </a:r>
                      <a:endParaRPr lang="en-US" sz="2400" dirty="0"/>
                    </a:p>
                  </a:txBody>
                  <a:tcPr/>
                </a:tc>
                <a:tc>
                  <a:txBody>
                    <a:bodyPr/>
                    <a:lstStyle/>
                    <a:p>
                      <a:r>
                        <a:rPr lang="en-US" sz="2400" dirty="0" smtClean="0"/>
                        <a:t>p value</a:t>
                      </a:r>
                      <a:endParaRPr lang="en-US" sz="2400" dirty="0"/>
                    </a:p>
                  </a:txBody>
                  <a:tcPr/>
                </a:tc>
              </a:tr>
              <a:tr h="452920">
                <a:tc>
                  <a:txBody>
                    <a:bodyPr/>
                    <a:lstStyle/>
                    <a:p>
                      <a:r>
                        <a:rPr lang="en-US" sz="2400" dirty="0" smtClean="0"/>
                        <a:t>Daily</a:t>
                      </a:r>
                      <a:r>
                        <a:rPr lang="en-US" sz="2400" baseline="0" dirty="0" smtClean="0"/>
                        <a:t> brushing</a:t>
                      </a:r>
                      <a:endParaRPr lang="en-US" sz="2400" dirty="0"/>
                    </a:p>
                  </a:txBody>
                  <a:tcPr/>
                </a:tc>
                <a:tc>
                  <a:txBody>
                    <a:bodyPr/>
                    <a:lstStyle/>
                    <a:p>
                      <a:pPr algn="r"/>
                      <a:r>
                        <a:rPr lang="en-US" dirty="0" smtClean="0"/>
                        <a:t>83%</a:t>
                      </a:r>
                      <a:endParaRPr lang="en-US" dirty="0"/>
                    </a:p>
                  </a:txBody>
                  <a:tcPr/>
                </a:tc>
                <a:tc>
                  <a:txBody>
                    <a:bodyPr/>
                    <a:lstStyle/>
                    <a:p>
                      <a:pPr algn="r"/>
                      <a:r>
                        <a:rPr lang="en-US" dirty="0" smtClean="0"/>
                        <a:t>82%</a:t>
                      </a:r>
                      <a:endParaRPr lang="en-US" dirty="0"/>
                    </a:p>
                  </a:txBody>
                  <a:tcPr/>
                </a:tc>
                <a:tc>
                  <a:txBody>
                    <a:bodyPr/>
                    <a:lstStyle/>
                    <a:p>
                      <a:pPr algn="r"/>
                      <a:r>
                        <a:rPr lang="en-US" dirty="0" smtClean="0"/>
                        <a:t>.407</a:t>
                      </a:r>
                      <a:endParaRPr lang="en-US" dirty="0"/>
                    </a:p>
                  </a:txBody>
                  <a:tcPr/>
                </a:tc>
              </a:tr>
              <a:tr h="452920">
                <a:tc>
                  <a:txBody>
                    <a:bodyPr/>
                    <a:lstStyle/>
                    <a:p>
                      <a:r>
                        <a:rPr lang="en-US" sz="2400" dirty="0" smtClean="0"/>
                        <a:t>Flossing</a:t>
                      </a:r>
                      <a:r>
                        <a:rPr lang="en-US" sz="2400" baseline="0" dirty="0" smtClean="0"/>
                        <a:t> at all in past 6 months</a:t>
                      </a:r>
                      <a:endParaRPr lang="en-US" sz="2400" dirty="0"/>
                    </a:p>
                  </a:txBody>
                  <a:tcPr/>
                </a:tc>
                <a:tc>
                  <a:txBody>
                    <a:bodyPr/>
                    <a:lstStyle/>
                    <a:p>
                      <a:pPr algn="r"/>
                      <a:r>
                        <a:rPr lang="en-US" dirty="0" smtClean="0"/>
                        <a:t>53%</a:t>
                      </a:r>
                      <a:endParaRPr lang="en-US" dirty="0"/>
                    </a:p>
                  </a:txBody>
                  <a:tcPr/>
                </a:tc>
                <a:tc>
                  <a:txBody>
                    <a:bodyPr/>
                    <a:lstStyle/>
                    <a:p>
                      <a:pPr algn="r"/>
                      <a:r>
                        <a:rPr lang="en-US" dirty="0" smtClean="0"/>
                        <a:t>62%</a:t>
                      </a:r>
                      <a:endParaRPr lang="en-US" dirty="0"/>
                    </a:p>
                  </a:txBody>
                  <a:tcPr/>
                </a:tc>
                <a:tc>
                  <a:txBody>
                    <a:bodyPr/>
                    <a:lstStyle/>
                    <a:p>
                      <a:pPr algn="r"/>
                      <a:r>
                        <a:rPr lang="en-US" dirty="0" smtClean="0"/>
                        <a:t>&lt;.001</a:t>
                      </a:r>
                      <a:endParaRPr lang="en-US" dirty="0"/>
                    </a:p>
                  </a:txBody>
                  <a:tcPr/>
                </a:tc>
              </a:tr>
              <a:tr h="452920">
                <a:tc>
                  <a:txBody>
                    <a:bodyPr/>
                    <a:lstStyle/>
                    <a:p>
                      <a:r>
                        <a:rPr lang="en-US" sz="2400" dirty="0" smtClean="0"/>
                        <a:t>Current</a:t>
                      </a:r>
                      <a:r>
                        <a:rPr lang="en-US" sz="2400" baseline="0" dirty="0" smtClean="0"/>
                        <a:t> smoker</a:t>
                      </a:r>
                      <a:endParaRPr lang="en-US" sz="2400" dirty="0"/>
                    </a:p>
                  </a:txBody>
                  <a:tcPr/>
                </a:tc>
                <a:tc>
                  <a:txBody>
                    <a:bodyPr/>
                    <a:lstStyle/>
                    <a:p>
                      <a:pPr algn="r"/>
                      <a:r>
                        <a:rPr lang="en-US" dirty="0" smtClean="0"/>
                        <a:t>50%</a:t>
                      </a:r>
                      <a:endParaRPr lang="en-US" dirty="0"/>
                    </a:p>
                  </a:txBody>
                  <a:tcPr/>
                </a:tc>
                <a:tc>
                  <a:txBody>
                    <a:bodyPr/>
                    <a:lstStyle/>
                    <a:p>
                      <a:pPr algn="r"/>
                      <a:r>
                        <a:rPr lang="en-US" dirty="0" smtClean="0"/>
                        <a:t>45%</a:t>
                      </a:r>
                      <a:endParaRPr lang="en-US" dirty="0"/>
                    </a:p>
                  </a:txBody>
                  <a:tcPr/>
                </a:tc>
                <a:tc>
                  <a:txBody>
                    <a:bodyPr/>
                    <a:lstStyle/>
                    <a:p>
                      <a:pPr algn="r"/>
                      <a:r>
                        <a:rPr lang="en-US" dirty="0" smtClean="0"/>
                        <a:t>&lt;.001</a:t>
                      </a:r>
                      <a:endParaRPr lang="en-US" dirty="0"/>
                    </a:p>
                  </a:txBody>
                  <a:tcPr/>
                </a:tc>
              </a:tr>
              <a:tr h="776722">
                <a:tc>
                  <a:txBody>
                    <a:bodyPr/>
                    <a:lstStyle/>
                    <a:p>
                      <a:r>
                        <a:rPr lang="en-US" sz="2400" dirty="0" smtClean="0"/>
                        <a:t>Eating candy</a:t>
                      </a:r>
                      <a:r>
                        <a:rPr lang="en-US" sz="2400" baseline="0" dirty="0" smtClean="0"/>
                        <a:t> or chewing gum with sugar</a:t>
                      </a:r>
                      <a:endParaRPr lang="en-US" sz="2400" dirty="0"/>
                    </a:p>
                  </a:txBody>
                  <a:tcPr/>
                </a:tc>
                <a:tc>
                  <a:txBody>
                    <a:bodyPr/>
                    <a:lstStyle/>
                    <a:p>
                      <a:pPr algn="r"/>
                      <a:endParaRPr lang="en-US" dirty="0" smtClean="0"/>
                    </a:p>
                    <a:p>
                      <a:pPr algn="r"/>
                      <a:r>
                        <a:rPr lang="en-US" dirty="0" smtClean="0"/>
                        <a:t>61%</a:t>
                      </a:r>
                      <a:endParaRPr lang="en-US" dirty="0"/>
                    </a:p>
                  </a:txBody>
                  <a:tcPr/>
                </a:tc>
                <a:tc>
                  <a:txBody>
                    <a:bodyPr/>
                    <a:lstStyle/>
                    <a:p>
                      <a:pPr algn="r"/>
                      <a:endParaRPr lang="en-US" dirty="0" smtClean="0"/>
                    </a:p>
                    <a:p>
                      <a:pPr algn="r"/>
                      <a:r>
                        <a:rPr lang="en-US" dirty="0" smtClean="0"/>
                        <a:t>52%</a:t>
                      </a:r>
                      <a:endParaRPr lang="en-US" dirty="0"/>
                    </a:p>
                  </a:txBody>
                  <a:tcPr/>
                </a:tc>
                <a:tc>
                  <a:txBody>
                    <a:bodyPr/>
                    <a:lstStyle/>
                    <a:p>
                      <a:pPr algn="r"/>
                      <a:endParaRPr lang="en-US" dirty="0" smtClean="0"/>
                    </a:p>
                    <a:p>
                      <a:pPr algn="r"/>
                      <a:r>
                        <a:rPr lang="en-US" dirty="0" smtClean="0"/>
                        <a:t>&lt;.001</a:t>
                      </a:r>
                      <a:endParaRPr lang="en-US" dirty="0"/>
                    </a:p>
                  </a:txBody>
                  <a:tcPr/>
                </a:tc>
              </a:tr>
              <a:tr h="452920">
                <a:tc>
                  <a:txBody>
                    <a:bodyPr/>
                    <a:lstStyle/>
                    <a:p>
                      <a:r>
                        <a:rPr lang="en-US" sz="2400" dirty="0" smtClean="0"/>
                        <a:t>Drinking soda</a:t>
                      </a:r>
                      <a:r>
                        <a:rPr lang="en-US" sz="2400" baseline="0" dirty="0" smtClean="0"/>
                        <a:t> with sugar</a:t>
                      </a:r>
                      <a:endParaRPr lang="en-US" sz="2400" dirty="0"/>
                    </a:p>
                  </a:txBody>
                  <a:tcPr/>
                </a:tc>
                <a:tc>
                  <a:txBody>
                    <a:bodyPr/>
                    <a:lstStyle/>
                    <a:p>
                      <a:pPr algn="r"/>
                      <a:r>
                        <a:rPr lang="en-US" dirty="0" smtClean="0"/>
                        <a:t>64%</a:t>
                      </a:r>
                      <a:endParaRPr lang="en-US" dirty="0"/>
                    </a:p>
                  </a:txBody>
                  <a:tcPr/>
                </a:tc>
                <a:tc>
                  <a:txBody>
                    <a:bodyPr/>
                    <a:lstStyle/>
                    <a:p>
                      <a:pPr algn="r"/>
                      <a:r>
                        <a:rPr lang="en-US" dirty="0" smtClean="0"/>
                        <a:t>31%</a:t>
                      </a:r>
                      <a:endParaRPr lang="en-US" dirty="0"/>
                    </a:p>
                  </a:txBody>
                  <a:tcPr/>
                </a:tc>
                <a:tc>
                  <a:txBody>
                    <a:bodyPr/>
                    <a:lstStyle/>
                    <a:p>
                      <a:pPr algn="r"/>
                      <a:r>
                        <a:rPr lang="en-US" dirty="0" smtClean="0"/>
                        <a:t>&lt;.001</a:t>
                      </a:r>
                      <a:endParaRPr lang="en-US" dirty="0"/>
                    </a:p>
                  </a:txBody>
                  <a:tcPr/>
                </a:tc>
              </a:tr>
              <a:tr h="452920">
                <a:tc>
                  <a:txBody>
                    <a:bodyPr/>
                    <a:lstStyle/>
                    <a:p>
                      <a:r>
                        <a:rPr lang="en-US" sz="2400" dirty="0" smtClean="0"/>
                        <a:t>Grinding teeth</a:t>
                      </a:r>
                      <a:endParaRPr lang="en-US" sz="2400" dirty="0"/>
                    </a:p>
                  </a:txBody>
                  <a:tcPr/>
                </a:tc>
                <a:tc>
                  <a:txBody>
                    <a:bodyPr/>
                    <a:lstStyle/>
                    <a:p>
                      <a:pPr algn="r"/>
                      <a:r>
                        <a:rPr lang="en-US" dirty="0" smtClean="0"/>
                        <a:t>31%</a:t>
                      </a:r>
                      <a:endParaRPr lang="en-US" dirty="0"/>
                    </a:p>
                  </a:txBody>
                  <a:tcPr/>
                </a:tc>
                <a:tc>
                  <a:txBody>
                    <a:bodyPr/>
                    <a:lstStyle/>
                    <a:p>
                      <a:pPr algn="r"/>
                      <a:r>
                        <a:rPr lang="en-US" dirty="0" smtClean="0"/>
                        <a:t>25%</a:t>
                      </a:r>
                      <a:endParaRPr lang="en-US" dirty="0"/>
                    </a:p>
                  </a:txBody>
                  <a:tcPr/>
                </a:tc>
                <a:tc>
                  <a:txBody>
                    <a:bodyPr/>
                    <a:lstStyle/>
                    <a:p>
                      <a:pPr algn="r"/>
                      <a:r>
                        <a:rPr lang="en-US" dirty="0" smtClean="0"/>
                        <a:t>&lt;.001</a:t>
                      </a:r>
                      <a:endParaRPr lang="en-US" dirty="0"/>
                    </a:p>
                  </a:txBody>
                  <a:tcPr/>
                </a:tc>
              </a:tr>
            </a:tbl>
          </a:graphicData>
        </a:graphic>
      </p:graphicFrame>
      <p:pic>
        <p:nvPicPr>
          <p:cNvPr id="6" name="Picture 2"/>
          <p:cNvPicPr>
            <a:picLocks noChangeArrowheads="1"/>
          </p:cNvPicPr>
          <p:nvPr/>
        </p:nvPicPr>
        <p:blipFill>
          <a:blip r:embed="rId3" cstate="print"/>
          <a:srcRect/>
          <a:stretch>
            <a:fillRect/>
          </a:stretch>
        </p:blipFill>
        <p:spPr bwMode="auto">
          <a:xfrm>
            <a:off x="685800" y="0"/>
            <a:ext cx="3429000" cy="1298575"/>
          </a:xfrm>
          <a:prstGeom prst="rect">
            <a:avLst/>
          </a:prstGeom>
          <a:noFill/>
          <a:ln w="12700">
            <a:noFill/>
            <a:miter lim="800000"/>
            <a:headEnd/>
            <a:tailEnd/>
          </a:ln>
        </p:spPr>
      </p:pic>
      <p:pic>
        <p:nvPicPr>
          <p:cNvPr id="7" name="Picture 1"/>
          <p:cNvPicPr>
            <a:picLocks noChangeArrowheads="1"/>
          </p:cNvPicPr>
          <p:nvPr/>
        </p:nvPicPr>
        <p:blipFill>
          <a:blip r:embed="rId4" cstate="print"/>
          <a:srcRect/>
          <a:stretch>
            <a:fillRect/>
          </a:stretch>
        </p:blipFill>
        <p:spPr bwMode="auto">
          <a:xfrm>
            <a:off x="5181600" y="0"/>
            <a:ext cx="3429000" cy="1506538"/>
          </a:xfrm>
          <a:prstGeom prst="rect">
            <a:avLst/>
          </a:prstGeom>
          <a:noFill/>
          <a:ln w="12700">
            <a:noFill/>
            <a:miter lim="800000"/>
            <a:headEnd/>
            <a:tailEnd/>
          </a:ln>
        </p:spPr>
      </p:pic>
    </p:spTree>
    <p:extLst>
      <p:ext uri="{BB962C8B-B14F-4D97-AF65-F5344CB8AC3E}">
        <p14:creationId xmlns:p14="http://schemas.microsoft.com/office/powerpoint/2010/main" val="2026216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1143000"/>
          </a:xfrm>
        </p:spPr>
        <p:txBody>
          <a:bodyPr>
            <a:noAutofit/>
          </a:bodyPr>
          <a:lstStyle/>
          <a:p>
            <a:r>
              <a:rPr lang="en-US" sz="3600" b="1" dirty="0" smtClean="0">
                <a:solidFill>
                  <a:srgbClr val="0070C0"/>
                </a:solidFill>
                <a:latin typeface="Georgia" pitchFamily="18" charset="0"/>
              </a:rPr>
              <a:t>Significant Changes in Outcomes </a:t>
            </a:r>
            <a:br>
              <a:rPr lang="en-US" sz="3600" b="1" dirty="0" smtClean="0">
                <a:solidFill>
                  <a:srgbClr val="0070C0"/>
                </a:solidFill>
                <a:latin typeface="Georgia" pitchFamily="18" charset="0"/>
              </a:rPr>
            </a:br>
            <a:r>
              <a:rPr lang="en-US" sz="3600" b="1" dirty="0" smtClean="0">
                <a:solidFill>
                  <a:srgbClr val="0070C0"/>
                </a:solidFill>
                <a:latin typeface="Georgia" pitchFamily="18" charset="0"/>
              </a:rPr>
              <a:t>at 12 Months </a:t>
            </a:r>
            <a:endParaRPr lang="en-US" sz="3600" b="1" dirty="0">
              <a:solidFill>
                <a:srgbClr val="0070C0"/>
              </a:solidFill>
              <a:latin typeface="Georgia"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2385518"/>
              </p:ext>
            </p:extLst>
          </p:nvPr>
        </p:nvGraphicFramePr>
        <p:xfrm>
          <a:off x="685800" y="2971800"/>
          <a:ext cx="7924800" cy="3093720"/>
        </p:xfrm>
        <a:graphic>
          <a:graphicData uri="http://schemas.openxmlformats.org/drawingml/2006/table">
            <a:tbl>
              <a:tblPr firstRow="1" bandRow="1">
                <a:tableStyleId>{3C2FFA5D-87B4-456A-9821-1D502468CF0F}</a:tableStyleId>
              </a:tblPr>
              <a:tblGrid>
                <a:gridCol w="4661646"/>
                <a:gridCol w="1553884"/>
                <a:gridCol w="1709270"/>
              </a:tblGrid>
              <a:tr h="723900">
                <a:tc>
                  <a:txBody>
                    <a:bodyPr/>
                    <a:lstStyle/>
                    <a:p>
                      <a:r>
                        <a:rPr lang="en-US" sz="2800" dirty="0" smtClean="0"/>
                        <a:t>Outcome</a:t>
                      </a:r>
                      <a:endParaRPr lang="en-US" sz="2800" dirty="0"/>
                    </a:p>
                  </a:txBody>
                  <a:tcPr/>
                </a:tc>
                <a:tc>
                  <a:txBody>
                    <a:bodyPr/>
                    <a:lstStyle/>
                    <a:p>
                      <a:pPr algn="ctr"/>
                      <a:r>
                        <a:rPr lang="en-US" sz="2800" dirty="0" smtClean="0"/>
                        <a:t>Baseline</a:t>
                      </a:r>
                      <a:endParaRPr lang="en-US" sz="2800" dirty="0"/>
                    </a:p>
                  </a:txBody>
                  <a:tcPr/>
                </a:tc>
                <a:tc>
                  <a:txBody>
                    <a:bodyPr/>
                    <a:lstStyle/>
                    <a:p>
                      <a:pPr algn="ctr"/>
                      <a:r>
                        <a:rPr lang="en-US" sz="2800" dirty="0" smtClean="0"/>
                        <a:t>12 Mos.</a:t>
                      </a:r>
                      <a:endParaRPr lang="en-US" sz="2800" dirty="0"/>
                    </a:p>
                  </a:txBody>
                  <a:tcPr/>
                </a:tc>
              </a:tr>
              <a:tr h="723900">
                <a:tc>
                  <a:txBody>
                    <a:bodyPr/>
                    <a:lstStyle/>
                    <a:p>
                      <a:r>
                        <a:rPr lang="en-US" sz="2400" dirty="0" smtClean="0"/>
                        <a:t>Report</a:t>
                      </a:r>
                      <a:r>
                        <a:rPr lang="en-US" sz="2400" baseline="0" dirty="0" smtClean="0"/>
                        <a:t> u</a:t>
                      </a:r>
                      <a:r>
                        <a:rPr lang="en-US" sz="2400" dirty="0" smtClean="0"/>
                        <a:t>nmet need for oral health care</a:t>
                      </a:r>
                      <a:endParaRPr lang="en-US" sz="2400" dirty="0"/>
                    </a:p>
                  </a:txBody>
                  <a:tcPr/>
                </a:tc>
                <a:tc>
                  <a:txBody>
                    <a:bodyPr/>
                    <a:lstStyle/>
                    <a:p>
                      <a:pPr algn="r"/>
                      <a:r>
                        <a:rPr lang="en-US" sz="2400" dirty="0" smtClean="0"/>
                        <a:t>48%</a:t>
                      </a:r>
                      <a:endParaRPr lang="en-US" sz="2400" dirty="0"/>
                    </a:p>
                  </a:txBody>
                  <a:tcPr/>
                </a:tc>
                <a:tc>
                  <a:txBody>
                    <a:bodyPr/>
                    <a:lstStyle/>
                    <a:p>
                      <a:pPr algn="r"/>
                      <a:r>
                        <a:rPr lang="en-US" sz="2400" dirty="0" smtClean="0"/>
                        <a:t>17%</a:t>
                      </a:r>
                      <a:endParaRPr lang="en-US" sz="2400" dirty="0"/>
                    </a:p>
                  </a:txBody>
                  <a:tcPr/>
                </a:tc>
              </a:tr>
              <a:tr h="723900">
                <a:tc>
                  <a:txBody>
                    <a:bodyPr/>
                    <a:lstStyle/>
                    <a:p>
                      <a:r>
                        <a:rPr lang="en-US" sz="2400" dirty="0" smtClean="0"/>
                        <a:t>Report good/excellent</a:t>
                      </a:r>
                      <a:r>
                        <a:rPr lang="en-US" sz="2400" baseline="0" dirty="0" smtClean="0"/>
                        <a:t> health of teeth and gums</a:t>
                      </a:r>
                      <a:endParaRPr lang="en-US" sz="2400" dirty="0"/>
                    </a:p>
                  </a:txBody>
                  <a:tcPr/>
                </a:tc>
                <a:tc>
                  <a:txBody>
                    <a:bodyPr/>
                    <a:lstStyle/>
                    <a:p>
                      <a:pPr algn="r"/>
                      <a:r>
                        <a:rPr lang="en-US" sz="2400" dirty="0" smtClean="0"/>
                        <a:t>38%</a:t>
                      </a:r>
                      <a:endParaRPr lang="en-US" sz="2400" dirty="0"/>
                    </a:p>
                  </a:txBody>
                  <a:tcPr/>
                </a:tc>
                <a:tc>
                  <a:txBody>
                    <a:bodyPr/>
                    <a:lstStyle/>
                    <a:p>
                      <a:pPr algn="r"/>
                      <a:r>
                        <a:rPr lang="en-US" sz="2400" dirty="0" smtClean="0"/>
                        <a:t>67%</a:t>
                      </a:r>
                      <a:endParaRPr lang="en-US" sz="2400" dirty="0"/>
                    </a:p>
                  </a:txBody>
                  <a:tcPr/>
                </a:tc>
              </a:tr>
              <a:tr h="723900">
                <a:tc>
                  <a:txBody>
                    <a:bodyPr/>
                    <a:lstStyle/>
                    <a:p>
                      <a:r>
                        <a:rPr lang="en-US" sz="2400" dirty="0" smtClean="0"/>
                        <a:t>Oral health symptoms: mean (SD)</a:t>
                      </a:r>
                      <a:endParaRPr lang="en-US" sz="2400" dirty="0"/>
                    </a:p>
                  </a:txBody>
                  <a:tcPr/>
                </a:tc>
                <a:tc>
                  <a:txBody>
                    <a:bodyPr/>
                    <a:lstStyle/>
                    <a:p>
                      <a:pPr algn="r"/>
                      <a:r>
                        <a:rPr lang="en-US" sz="2400" dirty="0" smtClean="0"/>
                        <a:t>3.35 (2.34)</a:t>
                      </a:r>
                      <a:endParaRPr lang="en-US" sz="2400" dirty="0"/>
                    </a:p>
                  </a:txBody>
                  <a:tcPr/>
                </a:tc>
                <a:tc>
                  <a:txBody>
                    <a:bodyPr/>
                    <a:lstStyle/>
                    <a:p>
                      <a:pPr algn="r"/>
                      <a:r>
                        <a:rPr lang="en-US" sz="2400" dirty="0" smtClean="0"/>
                        <a:t>1.78 (1.93)</a:t>
                      </a:r>
                      <a:endParaRPr lang="en-US" sz="2400" dirty="0"/>
                    </a:p>
                  </a:txBody>
                  <a:tcPr/>
                </a:tc>
              </a:tr>
            </a:tbl>
          </a:graphicData>
        </a:graphic>
      </p:graphicFrame>
      <p:pic>
        <p:nvPicPr>
          <p:cNvPr id="6"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7"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Tree>
    <p:extLst>
      <p:ext uri="{BB962C8B-B14F-4D97-AF65-F5344CB8AC3E}">
        <p14:creationId xmlns:p14="http://schemas.microsoft.com/office/powerpoint/2010/main" val="2989621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noAutofit/>
          </a:bodyPr>
          <a:lstStyle/>
          <a:p>
            <a:r>
              <a:rPr lang="en-US" sz="3600" b="1" dirty="0" smtClean="0">
                <a:solidFill>
                  <a:srgbClr val="0070C0"/>
                </a:solidFill>
                <a:latin typeface="Georgia" pitchFamily="18" charset="0"/>
                <a:ea typeface="Georgia" pitchFamily="18" charset="0"/>
                <a:cs typeface="Georgia" pitchFamily="18" charset="0"/>
                <a:sym typeface="Georgia" pitchFamily="18" charset="0"/>
              </a:rPr>
              <a:t>Changes in Oral Health Symptoms at 12 Months (N=1391)</a:t>
            </a:r>
            <a:endParaRPr lang="en-US" sz="3600" b="1" dirty="0">
              <a:solidFill>
                <a:srgbClr val="0070C0"/>
              </a:solidFill>
              <a:latin typeface="Georgia" pitchFamily="18" charset="0"/>
              <a:ea typeface="Georgia" pitchFamily="18" charset="0"/>
              <a:cs typeface="Georgia" pitchFamily="18" charset="0"/>
              <a:sym typeface="Georgia"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9012312"/>
              </p:ext>
            </p:extLst>
          </p:nvPr>
        </p:nvGraphicFramePr>
        <p:xfrm>
          <a:off x="457200" y="2667000"/>
          <a:ext cx="8229600" cy="3459163"/>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1"/>
          <p:cNvPicPr>
            <a:picLocks noChangeArrowheads="1"/>
          </p:cNvPicPr>
          <p:nvPr/>
        </p:nvPicPr>
        <p:blipFill>
          <a:blip r:embed="rId4" cstate="print"/>
          <a:srcRect/>
          <a:stretch>
            <a:fillRect/>
          </a:stretch>
        </p:blipFill>
        <p:spPr bwMode="auto">
          <a:xfrm>
            <a:off x="5181600" y="0"/>
            <a:ext cx="3429000" cy="1506538"/>
          </a:xfrm>
          <a:prstGeom prst="rect">
            <a:avLst/>
          </a:prstGeom>
          <a:noFill/>
          <a:ln w="12700">
            <a:noFill/>
            <a:miter lim="800000"/>
            <a:headEnd/>
            <a:tailEnd/>
          </a:ln>
        </p:spPr>
      </p:pic>
      <p:pic>
        <p:nvPicPr>
          <p:cNvPr id="6" name="Picture 2"/>
          <p:cNvPicPr>
            <a:picLocks noChangeArrowheads="1"/>
          </p:cNvPicPr>
          <p:nvPr/>
        </p:nvPicPr>
        <p:blipFill>
          <a:blip r:embed="rId5" cstate="print"/>
          <a:srcRect/>
          <a:stretch>
            <a:fillRect/>
          </a:stretch>
        </p:blipFill>
        <p:spPr bwMode="auto">
          <a:xfrm>
            <a:off x="685800" y="0"/>
            <a:ext cx="3429000" cy="1298575"/>
          </a:xfrm>
          <a:prstGeom prst="rect">
            <a:avLst/>
          </a:prstGeom>
          <a:noFill/>
          <a:ln w="12700">
            <a:noFill/>
            <a:miter lim="800000"/>
            <a:headEnd/>
            <a:tailEnd/>
          </a:ln>
        </p:spPr>
      </p:pic>
    </p:spTree>
    <p:extLst>
      <p:ext uri="{BB962C8B-B14F-4D97-AF65-F5344CB8AC3E}">
        <p14:creationId xmlns:p14="http://schemas.microsoft.com/office/powerpoint/2010/main" val="957599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123"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5124" name="Rectangle 3"/>
          <p:cNvSpPr>
            <a:spLocks noGrp="1" noChangeArrowheads="1"/>
          </p:cNvSpPr>
          <p:nvPr>
            <p:ph type="title"/>
          </p:nvPr>
        </p:nvSpPr>
        <p:spPr>
          <a:xfrm>
            <a:off x="685800" y="1295400"/>
            <a:ext cx="7772400" cy="838200"/>
          </a:xfrm>
        </p:spPr>
        <p:txBody>
          <a:bodyPr rIns="30479">
            <a:normAutofit/>
          </a:bodyPr>
          <a:lstStyle/>
          <a:p>
            <a:pPr eaLnBrk="1" hangingPunct="1"/>
            <a:r>
              <a:rPr lang="en-US" sz="3600" b="1" dirty="0" smtClean="0">
                <a:solidFill>
                  <a:srgbClr val="0070C0"/>
                </a:solidFill>
                <a:latin typeface="Georgia" pitchFamily="18" charset="0"/>
                <a:ea typeface="ヒラギノ明朝 ProN W3"/>
                <a:cs typeface="ヒラギノ明朝 ProN W3"/>
                <a:sym typeface="Georgia" pitchFamily="18" charset="0"/>
              </a:rPr>
              <a:t>Retention in Care</a:t>
            </a:r>
          </a:p>
        </p:txBody>
      </p:sp>
      <p:sp>
        <p:nvSpPr>
          <p:cNvPr id="6" name="Content Placeholder 5"/>
          <p:cNvSpPr>
            <a:spLocks noGrp="1"/>
          </p:cNvSpPr>
          <p:nvPr>
            <p:ph idx="1"/>
          </p:nvPr>
        </p:nvSpPr>
        <p:spPr>
          <a:xfrm>
            <a:off x="457200" y="2209800"/>
            <a:ext cx="8229600" cy="4191000"/>
          </a:xfrm>
        </p:spPr>
        <p:txBody>
          <a:bodyPr>
            <a:normAutofit/>
          </a:bodyPr>
          <a:lstStyle/>
          <a:p>
            <a:r>
              <a:rPr lang="en-US" dirty="0" smtClean="0"/>
              <a:t>64% of patients were retained in care</a:t>
            </a:r>
          </a:p>
          <a:p>
            <a:r>
              <a:rPr lang="en-US" dirty="0" smtClean="0"/>
              <a:t>Those retained in care were:</a:t>
            </a:r>
          </a:p>
          <a:p>
            <a:pPr lvl="1"/>
            <a:r>
              <a:rPr lang="en-US" sz="1800" dirty="0" smtClean="0"/>
              <a:t>More likely to complete their treatment plan</a:t>
            </a:r>
          </a:p>
          <a:p>
            <a:pPr lvl="1"/>
            <a:r>
              <a:rPr lang="en-US" sz="1800" dirty="0" smtClean="0"/>
              <a:t>More likely to have a recall visit</a:t>
            </a:r>
          </a:p>
          <a:p>
            <a:pPr lvl="1"/>
            <a:r>
              <a:rPr lang="en-US" sz="1800" dirty="0" smtClean="0"/>
              <a:t>Reported less pain, fewer symptoms at follow up</a:t>
            </a:r>
          </a:p>
          <a:p>
            <a:r>
              <a:rPr lang="en-US" dirty="0" smtClean="0"/>
              <a:t>Factors significantly associated with retention</a:t>
            </a:r>
          </a:p>
          <a:p>
            <a:pPr lvl="1"/>
            <a:r>
              <a:rPr lang="en-US" sz="1800" dirty="0" smtClean="0"/>
              <a:t>Older age, better physical health, on HIV medications, more recent dental visit</a:t>
            </a:r>
          </a:p>
          <a:p>
            <a:pPr lvl="1"/>
            <a:r>
              <a:rPr lang="en-US" sz="1800" dirty="0" smtClean="0"/>
              <a:t>Receipt of patient education </a:t>
            </a:r>
            <a:r>
              <a:rPr lang="en-US" sz="2000" b="1" dirty="0" smtClean="0">
                <a:solidFill>
                  <a:srgbClr val="FF0000"/>
                </a:solidFill>
              </a:rPr>
              <a:t>– 6 times as likely to be retained in care</a:t>
            </a:r>
          </a:p>
          <a:p>
            <a:endParaRPr lang="en-US" sz="1800" dirty="0"/>
          </a:p>
        </p:txBody>
      </p:sp>
    </p:spTree>
    <p:extLst>
      <p:ext uri="{BB962C8B-B14F-4D97-AF65-F5344CB8AC3E}">
        <p14:creationId xmlns:p14="http://schemas.microsoft.com/office/powerpoint/2010/main" val="198035437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8574"/>
            <a:ext cx="8229600" cy="758825"/>
          </a:xfrm>
        </p:spPr>
        <p:txBody>
          <a:bodyPr>
            <a:normAutofit fontScale="90000"/>
          </a:bodyPr>
          <a:lstStyle/>
          <a:p>
            <a:r>
              <a:rPr lang="en-US" b="1" dirty="0" smtClean="0">
                <a:solidFill>
                  <a:srgbClr val="0070C0"/>
                </a:solidFill>
              </a:rPr>
              <a:t>The question…</a:t>
            </a:r>
            <a:endParaRPr lang="en-US" b="1" dirty="0">
              <a:solidFill>
                <a:srgbClr val="0070C0"/>
              </a:solidFill>
            </a:endParaRPr>
          </a:p>
        </p:txBody>
      </p:sp>
      <p:sp>
        <p:nvSpPr>
          <p:cNvPr id="3" name="Content Placeholder 2"/>
          <p:cNvSpPr>
            <a:spLocks noGrp="1"/>
          </p:cNvSpPr>
          <p:nvPr>
            <p:ph idx="1"/>
          </p:nvPr>
        </p:nvSpPr>
        <p:spPr>
          <a:xfrm>
            <a:off x="457200" y="2133600"/>
            <a:ext cx="8229600" cy="3992563"/>
          </a:xfrm>
        </p:spPr>
        <p:txBody>
          <a:bodyPr>
            <a:normAutofit lnSpcReduction="10000"/>
          </a:bodyPr>
          <a:lstStyle/>
          <a:p>
            <a:r>
              <a:rPr lang="en-US" dirty="0" smtClean="0"/>
              <a:t>Studies have looked at how several systemic conditions affect </a:t>
            </a:r>
            <a:r>
              <a:rPr lang="en-US" dirty="0">
                <a:solidFill>
                  <a:prstClr val="black"/>
                </a:solidFill>
                <a:ea typeface="+mj-ea"/>
                <a:cs typeface="+mj-cs"/>
              </a:rPr>
              <a:t>Oral Health Related Quality of Life (</a:t>
            </a:r>
            <a:r>
              <a:rPr lang="en-US" dirty="0" smtClean="0">
                <a:solidFill>
                  <a:prstClr val="black"/>
                </a:solidFill>
                <a:ea typeface="+mj-ea"/>
                <a:cs typeface="+mj-cs"/>
              </a:rPr>
              <a:t>OHRQOL), including HIV/AIDS.</a:t>
            </a:r>
          </a:p>
          <a:p>
            <a:endParaRPr lang="en-US" dirty="0">
              <a:solidFill>
                <a:prstClr val="black"/>
              </a:solidFill>
              <a:ea typeface="+mj-ea"/>
              <a:cs typeface="+mj-cs"/>
            </a:endParaRPr>
          </a:p>
          <a:p>
            <a:r>
              <a:rPr lang="en-US" dirty="0" smtClean="0">
                <a:solidFill>
                  <a:prstClr val="black"/>
                </a:solidFill>
                <a:ea typeface="+mj-ea"/>
                <a:cs typeface="+mj-cs"/>
              </a:rPr>
              <a:t>This is the first study to look at how access to dental care over a period of time impacts OHRQOL as well as mental and physical well-being</a:t>
            </a:r>
            <a:endParaRPr lang="en-US" dirty="0"/>
          </a:p>
        </p:txBody>
      </p:sp>
      <p:pic>
        <p:nvPicPr>
          <p:cNvPr id="4"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Tree>
    <p:extLst>
      <p:ext uri="{BB962C8B-B14F-4D97-AF65-F5344CB8AC3E}">
        <p14:creationId xmlns:p14="http://schemas.microsoft.com/office/powerpoint/2010/main" val="2992356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123"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5124" name="Rectangle 3"/>
          <p:cNvSpPr>
            <a:spLocks noGrp="1" noChangeArrowheads="1"/>
          </p:cNvSpPr>
          <p:nvPr>
            <p:ph type="title"/>
          </p:nvPr>
        </p:nvSpPr>
        <p:spPr>
          <a:xfrm>
            <a:off x="685800" y="1295400"/>
            <a:ext cx="7772400" cy="838200"/>
          </a:xfrm>
        </p:spPr>
        <p:txBody>
          <a:bodyPr rIns="30479"/>
          <a:lstStyle/>
          <a:p>
            <a:pPr eaLnBrk="1" hangingPunct="1"/>
            <a:r>
              <a:rPr lang="en-US" b="1" dirty="0" smtClean="0">
                <a:solidFill>
                  <a:srgbClr val="0070C0"/>
                </a:solidFill>
                <a:latin typeface="Calibri" pitchFamily="34" charset="0"/>
                <a:ea typeface="Georgia" pitchFamily="18" charset="0"/>
                <a:cs typeface="Georgia" pitchFamily="18" charset="0"/>
                <a:sym typeface="Georgia" pitchFamily="18" charset="0"/>
              </a:rPr>
              <a:t>SPNS Sites</a:t>
            </a:r>
            <a:endParaRPr lang="en-US" b="1" dirty="0" smtClean="0">
              <a:solidFill>
                <a:srgbClr val="0070C0"/>
              </a:solidFill>
              <a:latin typeface="Calibri" pitchFamily="34" charset="0"/>
              <a:ea typeface="ヒラギノ明朝 ProN W3"/>
              <a:cs typeface="ヒラギノ明朝 ProN W3"/>
              <a:sym typeface="Georgia" pitchFamily="18" charset="0"/>
            </a:endParaRPr>
          </a:p>
        </p:txBody>
      </p:sp>
      <p:pic>
        <p:nvPicPr>
          <p:cNvPr id="5125" name="Content Placeholder 5" descr="ECHO Site Map.jpg"/>
          <p:cNvPicPr>
            <a:picLocks noGrp="1" noChangeAspect="1"/>
          </p:cNvPicPr>
          <p:nvPr>
            <p:ph idx="1"/>
          </p:nvPr>
        </p:nvPicPr>
        <p:blipFill>
          <a:blip r:embed="rId5" cstate="print"/>
          <a:srcRect/>
          <a:stretch>
            <a:fillRect/>
          </a:stretch>
        </p:blipFill>
        <p:spPr>
          <a:xfrm>
            <a:off x="1524000" y="2057400"/>
            <a:ext cx="6034088" cy="4525963"/>
          </a:xfrm>
        </p:spPr>
      </p:pic>
    </p:spTree>
    <p:extLst>
      <p:ext uri="{BB962C8B-B14F-4D97-AF65-F5344CB8AC3E}">
        <p14:creationId xmlns:p14="http://schemas.microsoft.com/office/powerpoint/2010/main" val="71954938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447800"/>
          </a:xfrm>
        </p:spPr>
        <p:txBody>
          <a:bodyPr>
            <a:normAutofit fontScale="90000"/>
          </a:bodyPr>
          <a:lstStyle/>
          <a:p>
            <a:r>
              <a:rPr lang="en-US" b="1" dirty="0" smtClean="0">
                <a:solidFill>
                  <a:srgbClr val="0070C0"/>
                </a:solidFill>
              </a:rPr>
              <a:t>SPNS Oral Health Initiative</a:t>
            </a:r>
            <a:br>
              <a:rPr lang="en-US" b="1" dirty="0" smtClean="0">
                <a:solidFill>
                  <a:srgbClr val="0070C0"/>
                </a:solidFill>
              </a:rPr>
            </a:br>
            <a:r>
              <a:rPr lang="en-US" sz="3600" b="1" dirty="0" smtClean="0">
                <a:solidFill>
                  <a:srgbClr val="0070C0"/>
                </a:solidFill>
              </a:rPr>
              <a:t>Oral Health Related Quality of Life (OHRQOL)</a:t>
            </a:r>
            <a:endParaRPr lang="en-US" sz="3600" b="1" dirty="0">
              <a:solidFill>
                <a:srgbClr val="0070C0"/>
              </a:solidFill>
            </a:endParaRPr>
          </a:p>
        </p:txBody>
      </p:sp>
      <p:sp>
        <p:nvSpPr>
          <p:cNvPr id="3" name="Content Placeholder 2"/>
          <p:cNvSpPr>
            <a:spLocks noGrp="1"/>
          </p:cNvSpPr>
          <p:nvPr>
            <p:ph idx="1"/>
          </p:nvPr>
        </p:nvSpPr>
        <p:spPr>
          <a:xfrm>
            <a:off x="457200" y="2667000"/>
            <a:ext cx="8229600" cy="3459163"/>
          </a:xfrm>
        </p:spPr>
        <p:txBody>
          <a:bodyPr>
            <a:normAutofit lnSpcReduction="10000"/>
          </a:bodyPr>
          <a:lstStyle/>
          <a:p>
            <a:r>
              <a:rPr lang="en-US" dirty="0" smtClean="0"/>
              <a:t>Study eligibility: HIV+, </a:t>
            </a:r>
            <a:r>
              <a:rPr lang="en-US" u="sng" dirty="0" smtClean="0"/>
              <a:t>&gt;</a:t>
            </a:r>
            <a:r>
              <a:rPr lang="en-US" dirty="0" smtClean="0"/>
              <a:t> 18 years old and not having received dental care for at least one year – except emergencies. </a:t>
            </a:r>
          </a:p>
          <a:p>
            <a:r>
              <a:rPr lang="en-US" dirty="0" smtClean="0">
                <a:ea typeface="Calibri"/>
                <a:cs typeface="Times New Roman"/>
              </a:rPr>
              <a:t>Patients received dental </a:t>
            </a:r>
            <a:r>
              <a:rPr lang="en-US" dirty="0">
                <a:ea typeface="Calibri"/>
                <a:cs typeface="Times New Roman"/>
              </a:rPr>
              <a:t>services at </a:t>
            </a:r>
            <a:r>
              <a:rPr lang="en-US" b="1" dirty="0">
                <a:ea typeface="Calibri"/>
                <a:cs typeface="Times New Roman"/>
              </a:rPr>
              <a:t>no </a:t>
            </a:r>
            <a:r>
              <a:rPr lang="en-US" b="1" dirty="0" smtClean="0">
                <a:ea typeface="Calibri"/>
                <a:cs typeface="Times New Roman"/>
              </a:rPr>
              <a:t>cost</a:t>
            </a:r>
            <a:r>
              <a:rPr lang="en-US" dirty="0" smtClean="0">
                <a:ea typeface="Calibri"/>
                <a:cs typeface="Times New Roman"/>
              </a:rPr>
              <a:t>.</a:t>
            </a:r>
          </a:p>
          <a:p>
            <a:r>
              <a:rPr lang="en-US" dirty="0" smtClean="0"/>
              <a:t>Data </a:t>
            </a:r>
            <a:r>
              <a:rPr lang="en-US" dirty="0"/>
              <a:t>were collected from </a:t>
            </a:r>
            <a:r>
              <a:rPr lang="en-US" b="1" dirty="0" smtClean="0"/>
              <a:t>783 </a:t>
            </a:r>
            <a:r>
              <a:rPr lang="en-US" b="1" dirty="0"/>
              <a:t>HIV-infected adults</a:t>
            </a:r>
            <a:r>
              <a:rPr lang="en-US" dirty="0"/>
              <a:t> who received </a:t>
            </a:r>
            <a:r>
              <a:rPr lang="en-US" dirty="0" smtClean="0"/>
              <a:t>care </a:t>
            </a:r>
            <a:r>
              <a:rPr lang="en-US" dirty="0"/>
              <a:t>at one of </a:t>
            </a:r>
            <a:r>
              <a:rPr lang="en-US" dirty="0" smtClean="0"/>
              <a:t>the  HRSA SPNS oral health initiative sites.</a:t>
            </a:r>
          </a:p>
        </p:txBody>
      </p:sp>
      <p:pic>
        <p:nvPicPr>
          <p:cNvPr id="4" name="Picture 1"/>
          <p:cNvPicPr>
            <a:picLocks noChangeArrowheads="1"/>
          </p:cNvPicPr>
          <p:nvPr/>
        </p:nvPicPr>
        <p:blipFill>
          <a:blip r:embed="rId2" cstate="print"/>
          <a:srcRect/>
          <a:stretch>
            <a:fillRect/>
          </a:stretch>
        </p:blipFill>
        <p:spPr bwMode="auto">
          <a:xfrm>
            <a:off x="5181600" y="0"/>
            <a:ext cx="3429000" cy="1506538"/>
          </a:xfrm>
          <a:prstGeom prst="rect">
            <a:avLst/>
          </a:prstGeom>
          <a:noFill/>
          <a:ln w="12700">
            <a:noFill/>
            <a:miter lim="800000"/>
            <a:headEnd/>
            <a:tailEnd/>
          </a:ln>
        </p:spPr>
      </p:pic>
      <p:pic>
        <p:nvPicPr>
          <p:cNvPr id="5" name="Picture 2"/>
          <p:cNvPicPr>
            <a:picLocks noChangeArrowheads="1"/>
          </p:cNvPicPr>
          <p:nvPr/>
        </p:nvPicPr>
        <p:blipFill>
          <a:blip r:embed="rId3" cstate="print"/>
          <a:srcRect/>
          <a:stretch>
            <a:fillRect/>
          </a:stretch>
        </p:blipFill>
        <p:spPr bwMode="auto">
          <a:xfrm>
            <a:off x="685800" y="0"/>
            <a:ext cx="3429000" cy="1298575"/>
          </a:xfrm>
          <a:prstGeom prst="rect">
            <a:avLst/>
          </a:prstGeom>
          <a:noFill/>
          <a:ln w="12700">
            <a:noFill/>
            <a:miter lim="800000"/>
            <a:headEnd/>
            <a:tailEnd/>
          </a:ln>
        </p:spPr>
      </p:pic>
    </p:spTree>
    <p:extLst>
      <p:ext uri="{BB962C8B-B14F-4D97-AF65-F5344CB8AC3E}">
        <p14:creationId xmlns:p14="http://schemas.microsoft.com/office/powerpoint/2010/main" val="1393076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8574"/>
            <a:ext cx="8229600" cy="1520825"/>
          </a:xfrm>
        </p:spPr>
        <p:txBody>
          <a:bodyPr>
            <a:normAutofit/>
          </a:bodyPr>
          <a:lstStyle/>
          <a:p>
            <a:r>
              <a:rPr lang="en-US" sz="4000" b="1" dirty="0">
                <a:solidFill>
                  <a:srgbClr val="0070C0"/>
                </a:solidFill>
              </a:rPr>
              <a:t>SPNS Oral Health Initiative</a:t>
            </a:r>
            <a:br>
              <a:rPr lang="en-US" sz="4000" b="1" dirty="0">
                <a:solidFill>
                  <a:srgbClr val="0070C0"/>
                </a:solidFill>
              </a:rPr>
            </a:br>
            <a:r>
              <a:rPr lang="en-US" sz="3200" b="1" dirty="0">
                <a:solidFill>
                  <a:srgbClr val="0070C0"/>
                </a:solidFill>
              </a:rPr>
              <a:t>Oral Health Related Quality of Life (</a:t>
            </a:r>
            <a:r>
              <a:rPr lang="en-US" sz="3200" b="1" dirty="0" smtClean="0">
                <a:solidFill>
                  <a:srgbClr val="0070C0"/>
                </a:solidFill>
              </a:rPr>
              <a:t>OHRQOL</a:t>
            </a:r>
            <a:r>
              <a:rPr lang="en-US" sz="3200" b="1" dirty="0">
                <a:solidFill>
                  <a:srgbClr val="0070C0"/>
                </a:solidFill>
              </a:rPr>
              <a:t>)</a:t>
            </a:r>
            <a:endParaRPr lang="en-US" b="1" dirty="0">
              <a:solidFill>
                <a:srgbClr val="0070C0"/>
              </a:solidFill>
            </a:endParaRPr>
          </a:p>
        </p:txBody>
      </p:sp>
      <p:sp>
        <p:nvSpPr>
          <p:cNvPr id="3" name="Content Placeholder 2"/>
          <p:cNvSpPr>
            <a:spLocks noGrp="1"/>
          </p:cNvSpPr>
          <p:nvPr>
            <p:ph idx="1"/>
          </p:nvPr>
        </p:nvSpPr>
        <p:spPr>
          <a:xfrm>
            <a:off x="457200" y="3429000"/>
            <a:ext cx="8229600" cy="2697163"/>
          </a:xfrm>
        </p:spPr>
        <p:txBody>
          <a:bodyPr>
            <a:normAutofit fontScale="92500" lnSpcReduction="10000"/>
          </a:bodyPr>
          <a:lstStyle/>
          <a:p>
            <a:r>
              <a:rPr lang="en-US" dirty="0"/>
              <a:t>All individuals who reported “poor” or “fair” oral health in response to the question “How would you rate the overall health of your teeth and gums?” at baseline, and had a complete answer to this question at twelve month follow up, were </a:t>
            </a:r>
            <a:r>
              <a:rPr lang="en-US" dirty="0" smtClean="0"/>
              <a:t>included.</a:t>
            </a:r>
          </a:p>
        </p:txBody>
      </p:sp>
      <p:pic>
        <p:nvPicPr>
          <p:cNvPr id="4" name="Picture 1"/>
          <p:cNvPicPr>
            <a:picLocks noChangeArrowheads="1"/>
          </p:cNvPicPr>
          <p:nvPr/>
        </p:nvPicPr>
        <p:blipFill>
          <a:blip r:embed="rId2" cstate="print"/>
          <a:srcRect/>
          <a:stretch>
            <a:fillRect/>
          </a:stretch>
        </p:blipFill>
        <p:spPr bwMode="auto">
          <a:xfrm>
            <a:off x="5181600" y="0"/>
            <a:ext cx="3429000" cy="1506538"/>
          </a:xfrm>
          <a:prstGeom prst="rect">
            <a:avLst/>
          </a:prstGeom>
          <a:noFill/>
          <a:ln w="12700">
            <a:noFill/>
            <a:miter lim="800000"/>
            <a:headEnd/>
            <a:tailEnd/>
          </a:ln>
        </p:spPr>
      </p:pic>
      <p:pic>
        <p:nvPicPr>
          <p:cNvPr id="5" name="Picture 2"/>
          <p:cNvPicPr>
            <a:picLocks noChangeArrowheads="1"/>
          </p:cNvPicPr>
          <p:nvPr/>
        </p:nvPicPr>
        <p:blipFill>
          <a:blip r:embed="rId3" cstate="print"/>
          <a:srcRect/>
          <a:stretch>
            <a:fillRect/>
          </a:stretch>
        </p:blipFill>
        <p:spPr bwMode="auto">
          <a:xfrm>
            <a:off x="685800" y="0"/>
            <a:ext cx="3429000" cy="1298575"/>
          </a:xfrm>
          <a:prstGeom prst="rect">
            <a:avLst/>
          </a:prstGeom>
          <a:noFill/>
          <a:ln w="12700">
            <a:noFill/>
            <a:miter lim="800000"/>
            <a:headEnd/>
            <a:tailEnd/>
          </a:ln>
        </p:spPr>
      </p:pic>
    </p:spTree>
    <p:extLst>
      <p:ext uri="{BB962C8B-B14F-4D97-AF65-F5344CB8AC3E}">
        <p14:creationId xmlns:p14="http://schemas.microsoft.com/office/powerpoint/2010/main" val="1641122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8574"/>
            <a:ext cx="8229600" cy="1139825"/>
          </a:xfrm>
        </p:spPr>
        <p:txBody>
          <a:bodyPr/>
          <a:lstStyle/>
          <a:p>
            <a:r>
              <a:rPr lang="en-US" b="1" dirty="0" smtClean="0">
                <a:solidFill>
                  <a:srgbClr val="0070C0"/>
                </a:solidFill>
              </a:rPr>
              <a:t>Variables</a:t>
            </a:r>
            <a:endParaRPr lang="en-US" b="1" dirty="0">
              <a:solidFill>
                <a:srgbClr val="0070C0"/>
              </a:solidFill>
            </a:endParaRPr>
          </a:p>
        </p:txBody>
      </p:sp>
      <p:sp>
        <p:nvSpPr>
          <p:cNvPr id="3" name="Content Placeholder 2"/>
          <p:cNvSpPr>
            <a:spLocks noGrp="1"/>
          </p:cNvSpPr>
          <p:nvPr>
            <p:ph idx="1"/>
          </p:nvPr>
        </p:nvSpPr>
        <p:spPr>
          <a:xfrm>
            <a:off x="457200" y="2667000"/>
            <a:ext cx="8229600" cy="3459163"/>
          </a:xfrm>
        </p:spPr>
        <p:txBody>
          <a:bodyPr>
            <a:normAutofit lnSpcReduction="10000"/>
          </a:bodyPr>
          <a:lstStyle/>
          <a:p>
            <a:r>
              <a:rPr lang="en-US" dirty="0" smtClean="0">
                <a:ea typeface="Calibri"/>
                <a:cs typeface="Times New Roman"/>
              </a:rPr>
              <a:t>The</a:t>
            </a:r>
            <a:r>
              <a:rPr lang="en-US" b="1" dirty="0" smtClean="0">
                <a:ea typeface="Calibri"/>
                <a:cs typeface="Times New Roman"/>
              </a:rPr>
              <a:t> primary</a:t>
            </a:r>
            <a:r>
              <a:rPr lang="en-US" dirty="0" smtClean="0">
                <a:ea typeface="Calibri"/>
                <a:cs typeface="Times New Roman"/>
              </a:rPr>
              <a:t> </a:t>
            </a:r>
            <a:r>
              <a:rPr lang="en-US" b="1" dirty="0" smtClean="0">
                <a:ea typeface="Calibri"/>
                <a:cs typeface="Times New Roman"/>
              </a:rPr>
              <a:t>dependent variable</a:t>
            </a:r>
            <a:r>
              <a:rPr lang="en-US" dirty="0">
                <a:ea typeface="Calibri"/>
                <a:cs typeface="Times New Roman"/>
              </a:rPr>
              <a:t> </a:t>
            </a:r>
            <a:r>
              <a:rPr lang="en-US" dirty="0" smtClean="0">
                <a:ea typeface="Calibri"/>
                <a:cs typeface="Times New Roman"/>
              </a:rPr>
              <a:t>was  improvement or no improvement in OHRQOL</a:t>
            </a:r>
          </a:p>
          <a:p>
            <a:r>
              <a:rPr lang="en-US" b="1" dirty="0" smtClean="0">
                <a:ea typeface="Calibri"/>
                <a:cs typeface="Times New Roman"/>
              </a:rPr>
              <a:t>Secondary </a:t>
            </a:r>
            <a:r>
              <a:rPr lang="en-US" b="1" dirty="0">
                <a:ea typeface="Calibri"/>
                <a:cs typeface="Times New Roman"/>
              </a:rPr>
              <a:t>dependent variables</a:t>
            </a:r>
            <a:r>
              <a:rPr lang="en-US" dirty="0">
                <a:ea typeface="Calibri"/>
                <a:cs typeface="Times New Roman"/>
              </a:rPr>
              <a:t> included change in physical health status as measured by the physical component score (PCS) of the SF-8 and change in the mental health component score (MCS) of the SF-8. </a:t>
            </a:r>
            <a:endParaRPr lang="en-US" dirty="0" smtClean="0"/>
          </a:p>
          <a:p>
            <a:endParaRPr lang="en-US" dirty="0"/>
          </a:p>
        </p:txBody>
      </p:sp>
      <p:pic>
        <p:nvPicPr>
          <p:cNvPr id="4" name="Picture 1"/>
          <p:cNvPicPr>
            <a:picLocks noChangeArrowheads="1"/>
          </p:cNvPicPr>
          <p:nvPr/>
        </p:nvPicPr>
        <p:blipFill>
          <a:blip r:embed="rId2" cstate="print"/>
          <a:srcRect/>
          <a:stretch>
            <a:fillRect/>
          </a:stretch>
        </p:blipFill>
        <p:spPr bwMode="auto">
          <a:xfrm>
            <a:off x="5181600" y="0"/>
            <a:ext cx="3429000" cy="1506538"/>
          </a:xfrm>
          <a:prstGeom prst="rect">
            <a:avLst/>
          </a:prstGeom>
          <a:noFill/>
          <a:ln w="12700">
            <a:noFill/>
            <a:miter lim="800000"/>
            <a:headEnd/>
            <a:tailEnd/>
          </a:ln>
        </p:spPr>
      </p:pic>
      <p:pic>
        <p:nvPicPr>
          <p:cNvPr id="5" name="Picture 2"/>
          <p:cNvPicPr>
            <a:picLocks noChangeArrowheads="1"/>
          </p:cNvPicPr>
          <p:nvPr/>
        </p:nvPicPr>
        <p:blipFill>
          <a:blip r:embed="rId3" cstate="print"/>
          <a:srcRect/>
          <a:stretch>
            <a:fillRect/>
          </a:stretch>
        </p:blipFill>
        <p:spPr bwMode="auto">
          <a:xfrm>
            <a:off x="685800" y="0"/>
            <a:ext cx="3429000" cy="1298575"/>
          </a:xfrm>
          <a:prstGeom prst="rect">
            <a:avLst/>
          </a:prstGeom>
          <a:noFill/>
          <a:ln w="12700">
            <a:noFill/>
            <a:miter lim="800000"/>
            <a:headEnd/>
            <a:tailEnd/>
          </a:ln>
        </p:spPr>
      </p:pic>
    </p:spTree>
    <p:extLst>
      <p:ext uri="{BB962C8B-B14F-4D97-AF65-F5344CB8AC3E}">
        <p14:creationId xmlns:p14="http://schemas.microsoft.com/office/powerpoint/2010/main" val="10815269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6538"/>
            <a:ext cx="8229600" cy="1465262"/>
          </a:xfrm>
        </p:spPr>
        <p:txBody>
          <a:bodyPr/>
          <a:lstStyle/>
          <a:p>
            <a:r>
              <a:rPr lang="en-US" b="1" dirty="0" smtClean="0">
                <a:solidFill>
                  <a:srgbClr val="0070C0"/>
                </a:solidFill>
              </a:rPr>
              <a:t>Variables – Oral Health Status</a:t>
            </a:r>
            <a:endParaRPr lang="en-US" b="1" dirty="0">
              <a:solidFill>
                <a:srgbClr val="0070C0"/>
              </a:solidFill>
            </a:endParaRPr>
          </a:p>
        </p:txBody>
      </p:sp>
      <p:sp>
        <p:nvSpPr>
          <p:cNvPr id="3" name="Content Placeholder 2"/>
          <p:cNvSpPr>
            <a:spLocks noGrp="1"/>
          </p:cNvSpPr>
          <p:nvPr>
            <p:ph idx="1"/>
          </p:nvPr>
        </p:nvSpPr>
        <p:spPr>
          <a:xfrm>
            <a:off x="457200" y="3657600"/>
            <a:ext cx="8229600" cy="2468563"/>
          </a:xfrm>
        </p:spPr>
        <p:txBody>
          <a:bodyPr/>
          <a:lstStyle/>
          <a:p>
            <a:r>
              <a:rPr lang="en-US" dirty="0">
                <a:ea typeface="Calibri"/>
                <a:cs typeface="Times New Roman"/>
              </a:rPr>
              <a:t>Oral health status was measured </a:t>
            </a:r>
            <a:r>
              <a:rPr lang="en-US" dirty="0" smtClean="0">
                <a:ea typeface="Calibri"/>
                <a:cs typeface="Times New Roman"/>
              </a:rPr>
              <a:t>on a 4 point </a:t>
            </a:r>
            <a:r>
              <a:rPr lang="en-US" dirty="0" err="1" smtClean="0">
                <a:ea typeface="Calibri"/>
                <a:cs typeface="Times New Roman"/>
              </a:rPr>
              <a:t>likert</a:t>
            </a:r>
            <a:r>
              <a:rPr lang="en-US" dirty="0" smtClean="0">
                <a:ea typeface="Calibri"/>
                <a:cs typeface="Times New Roman"/>
              </a:rPr>
              <a:t> scale from poor to excellent. Then dichotomized as “improvement” or “no improvement” over time. </a:t>
            </a:r>
          </a:p>
        </p:txBody>
      </p:sp>
      <p:pic>
        <p:nvPicPr>
          <p:cNvPr id="4" name="Picture 1"/>
          <p:cNvPicPr>
            <a:picLocks noChangeArrowheads="1"/>
          </p:cNvPicPr>
          <p:nvPr/>
        </p:nvPicPr>
        <p:blipFill>
          <a:blip r:embed="rId2" cstate="print"/>
          <a:srcRect/>
          <a:stretch>
            <a:fillRect/>
          </a:stretch>
        </p:blipFill>
        <p:spPr bwMode="auto">
          <a:xfrm>
            <a:off x="5181600" y="0"/>
            <a:ext cx="3429000" cy="1506538"/>
          </a:xfrm>
          <a:prstGeom prst="rect">
            <a:avLst/>
          </a:prstGeom>
          <a:noFill/>
          <a:ln w="12700">
            <a:noFill/>
            <a:miter lim="800000"/>
            <a:headEnd/>
            <a:tailEnd/>
          </a:ln>
        </p:spPr>
      </p:pic>
      <p:pic>
        <p:nvPicPr>
          <p:cNvPr id="5" name="Picture 2"/>
          <p:cNvPicPr>
            <a:picLocks noChangeArrowheads="1"/>
          </p:cNvPicPr>
          <p:nvPr/>
        </p:nvPicPr>
        <p:blipFill>
          <a:blip r:embed="rId3" cstate="print"/>
          <a:srcRect/>
          <a:stretch>
            <a:fillRect/>
          </a:stretch>
        </p:blipFill>
        <p:spPr bwMode="auto">
          <a:xfrm>
            <a:off x="685800" y="0"/>
            <a:ext cx="3429000" cy="1298575"/>
          </a:xfrm>
          <a:prstGeom prst="rect">
            <a:avLst/>
          </a:prstGeom>
          <a:noFill/>
          <a:ln w="12700">
            <a:noFill/>
            <a:miter lim="800000"/>
            <a:headEnd/>
            <a:tailEnd/>
          </a:ln>
        </p:spPr>
      </p:pic>
    </p:spTree>
    <p:extLst>
      <p:ext uri="{BB962C8B-B14F-4D97-AF65-F5344CB8AC3E}">
        <p14:creationId xmlns:p14="http://schemas.microsoft.com/office/powerpoint/2010/main" val="1799545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8574"/>
            <a:ext cx="8229600" cy="1216025"/>
          </a:xfrm>
        </p:spPr>
        <p:txBody>
          <a:bodyPr>
            <a:normAutofit fontScale="90000"/>
          </a:bodyPr>
          <a:lstStyle/>
          <a:p>
            <a:r>
              <a:rPr lang="en-US" b="1" dirty="0" smtClean="0">
                <a:solidFill>
                  <a:srgbClr val="0070C0"/>
                </a:solidFill>
              </a:rPr>
              <a:t>Variables - Dental Service Utilization</a:t>
            </a:r>
            <a:endParaRPr lang="en-US" b="1" dirty="0">
              <a:solidFill>
                <a:srgbClr val="0070C0"/>
              </a:solidFill>
            </a:endParaRPr>
          </a:p>
        </p:txBody>
      </p:sp>
      <p:sp>
        <p:nvSpPr>
          <p:cNvPr id="3" name="Content Placeholder 2"/>
          <p:cNvSpPr>
            <a:spLocks noGrp="1"/>
          </p:cNvSpPr>
          <p:nvPr>
            <p:ph idx="1"/>
          </p:nvPr>
        </p:nvSpPr>
        <p:spPr>
          <a:xfrm>
            <a:off x="457200" y="2667000"/>
            <a:ext cx="8229600" cy="3459163"/>
          </a:xfrm>
        </p:spPr>
        <p:txBody>
          <a:bodyPr>
            <a:normAutofit lnSpcReduction="10000"/>
          </a:bodyPr>
          <a:lstStyle/>
          <a:p>
            <a:r>
              <a:rPr lang="en-US" dirty="0" smtClean="0"/>
              <a:t>Dental Service utilization variables consisted of a </a:t>
            </a:r>
            <a:r>
              <a:rPr lang="en-US" dirty="0"/>
              <a:t>continuous measure of the number of clinic </a:t>
            </a:r>
            <a:r>
              <a:rPr lang="en-US" dirty="0" smtClean="0"/>
              <a:t>visits.</a:t>
            </a:r>
          </a:p>
          <a:p>
            <a:r>
              <a:rPr lang="en-US" dirty="0" smtClean="0"/>
              <a:t>Also included was whether or not the patient completed the Phase 1 portion of their treatment plan (elimination of pain and infection).  </a:t>
            </a:r>
          </a:p>
          <a:p>
            <a:endParaRPr lang="en-US" dirty="0" smtClean="0"/>
          </a:p>
          <a:p>
            <a:endParaRPr lang="en-US" dirty="0"/>
          </a:p>
        </p:txBody>
      </p:sp>
      <p:pic>
        <p:nvPicPr>
          <p:cNvPr id="4" name="Picture 1"/>
          <p:cNvPicPr>
            <a:picLocks noChangeArrowheads="1"/>
          </p:cNvPicPr>
          <p:nvPr/>
        </p:nvPicPr>
        <p:blipFill>
          <a:blip r:embed="rId2" cstate="print"/>
          <a:srcRect/>
          <a:stretch>
            <a:fillRect/>
          </a:stretch>
        </p:blipFill>
        <p:spPr bwMode="auto">
          <a:xfrm>
            <a:off x="5181600" y="0"/>
            <a:ext cx="3429000" cy="1506538"/>
          </a:xfrm>
          <a:prstGeom prst="rect">
            <a:avLst/>
          </a:prstGeom>
          <a:noFill/>
          <a:ln w="12700">
            <a:noFill/>
            <a:miter lim="800000"/>
            <a:headEnd/>
            <a:tailEnd/>
          </a:ln>
        </p:spPr>
      </p:pic>
      <p:pic>
        <p:nvPicPr>
          <p:cNvPr id="5" name="Picture 2"/>
          <p:cNvPicPr>
            <a:picLocks noChangeArrowheads="1"/>
          </p:cNvPicPr>
          <p:nvPr/>
        </p:nvPicPr>
        <p:blipFill>
          <a:blip r:embed="rId3" cstate="print"/>
          <a:srcRect/>
          <a:stretch>
            <a:fillRect/>
          </a:stretch>
        </p:blipFill>
        <p:spPr bwMode="auto">
          <a:xfrm>
            <a:off x="685800" y="0"/>
            <a:ext cx="3429000" cy="1298575"/>
          </a:xfrm>
          <a:prstGeom prst="rect">
            <a:avLst/>
          </a:prstGeom>
          <a:noFill/>
          <a:ln w="12700">
            <a:noFill/>
            <a:miter lim="800000"/>
            <a:headEnd/>
            <a:tailEnd/>
          </a:ln>
        </p:spPr>
      </p:pic>
    </p:spTree>
    <p:extLst>
      <p:ext uri="{BB962C8B-B14F-4D97-AF65-F5344CB8AC3E}">
        <p14:creationId xmlns:p14="http://schemas.microsoft.com/office/powerpoint/2010/main" val="31790202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6538"/>
            <a:ext cx="8229600" cy="931862"/>
          </a:xfrm>
        </p:spPr>
        <p:txBody>
          <a:bodyPr>
            <a:normAutofit fontScale="90000"/>
          </a:bodyPr>
          <a:lstStyle/>
          <a:p>
            <a:r>
              <a:rPr lang="en-US" b="1" dirty="0" smtClean="0">
                <a:solidFill>
                  <a:srgbClr val="0070C0"/>
                </a:solidFill>
              </a:rPr>
              <a:t>Variables - Dental Service Utilization</a:t>
            </a:r>
            <a:endParaRPr lang="en-US" b="1" dirty="0">
              <a:solidFill>
                <a:srgbClr val="0070C0"/>
              </a:solidFill>
            </a:endParaRPr>
          </a:p>
        </p:txBody>
      </p:sp>
      <p:sp>
        <p:nvSpPr>
          <p:cNvPr id="3" name="Content Placeholder 2"/>
          <p:cNvSpPr>
            <a:spLocks noGrp="1"/>
          </p:cNvSpPr>
          <p:nvPr>
            <p:ph idx="1"/>
          </p:nvPr>
        </p:nvSpPr>
        <p:spPr>
          <a:xfrm>
            <a:off x="457200" y="2667000"/>
            <a:ext cx="8229600" cy="3459163"/>
          </a:xfrm>
        </p:spPr>
        <p:txBody>
          <a:bodyPr>
            <a:normAutofit fontScale="77500" lnSpcReduction="20000"/>
          </a:bodyPr>
          <a:lstStyle/>
          <a:p>
            <a:r>
              <a:rPr lang="en-US" dirty="0" smtClean="0"/>
              <a:t>The number of the following services provided were  included due to their importance in eliminating pain and infection, restoring function, and improving appearance.</a:t>
            </a:r>
          </a:p>
          <a:p>
            <a:pPr lvl="1"/>
            <a:r>
              <a:rPr lang="en-US" dirty="0" smtClean="0"/>
              <a:t>Cleanings</a:t>
            </a:r>
          </a:p>
          <a:p>
            <a:pPr lvl="1"/>
            <a:r>
              <a:rPr lang="en-US" dirty="0" smtClean="0"/>
              <a:t>Restorative care (i.e. fillings)</a:t>
            </a:r>
          </a:p>
          <a:p>
            <a:pPr lvl="1"/>
            <a:r>
              <a:rPr lang="en-US" dirty="0"/>
              <a:t>P</a:t>
            </a:r>
            <a:r>
              <a:rPr lang="en-US" dirty="0" smtClean="0"/>
              <a:t>eriodontal services (gum work)</a:t>
            </a:r>
          </a:p>
          <a:p>
            <a:pPr lvl="1"/>
            <a:r>
              <a:rPr lang="en-US" dirty="0" smtClean="0"/>
              <a:t>Oral </a:t>
            </a:r>
            <a:r>
              <a:rPr lang="en-US" dirty="0"/>
              <a:t>surgery </a:t>
            </a:r>
            <a:r>
              <a:rPr lang="en-US" dirty="0" smtClean="0"/>
              <a:t>services</a:t>
            </a:r>
            <a:r>
              <a:rPr lang="en-US" dirty="0"/>
              <a:t> </a:t>
            </a:r>
            <a:r>
              <a:rPr lang="en-US" dirty="0" smtClean="0"/>
              <a:t>(e.g. extractions) </a:t>
            </a:r>
          </a:p>
          <a:p>
            <a:pPr lvl="1"/>
            <a:r>
              <a:rPr lang="en-US" dirty="0" smtClean="0"/>
              <a:t>Crowns and fixed bridgework</a:t>
            </a:r>
          </a:p>
          <a:p>
            <a:pPr lvl="1"/>
            <a:r>
              <a:rPr lang="en-US" dirty="0" smtClean="0"/>
              <a:t>Removable prosthodontic services (e.g. complete and partial dentures)</a:t>
            </a:r>
          </a:p>
          <a:p>
            <a:endParaRPr lang="en-US" dirty="0"/>
          </a:p>
        </p:txBody>
      </p:sp>
      <p:pic>
        <p:nvPicPr>
          <p:cNvPr id="4" name="Picture 1"/>
          <p:cNvPicPr>
            <a:picLocks noChangeArrowheads="1"/>
          </p:cNvPicPr>
          <p:nvPr/>
        </p:nvPicPr>
        <p:blipFill>
          <a:blip r:embed="rId2" cstate="print"/>
          <a:srcRect/>
          <a:stretch>
            <a:fillRect/>
          </a:stretch>
        </p:blipFill>
        <p:spPr bwMode="auto">
          <a:xfrm>
            <a:off x="5181600" y="0"/>
            <a:ext cx="3429000" cy="1506538"/>
          </a:xfrm>
          <a:prstGeom prst="rect">
            <a:avLst/>
          </a:prstGeom>
          <a:noFill/>
          <a:ln w="12700">
            <a:noFill/>
            <a:miter lim="800000"/>
            <a:headEnd/>
            <a:tailEnd/>
          </a:ln>
        </p:spPr>
      </p:pic>
      <p:pic>
        <p:nvPicPr>
          <p:cNvPr id="5" name="Picture 2"/>
          <p:cNvPicPr>
            <a:picLocks noChangeArrowheads="1"/>
          </p:cNvPicPr>
          <p:nvPr/>
        </p:nvPicPr>
        <p:blipFill>
          <a:blip r:embed="rId3" cstate="print"/>
          <a:srcRect/>
          <a:stretch>
            <a:fillRect/>
          </a:stretch>
        </p:blipFill>
        <p:spPr bwMode="auto">
          <a:xfrm>
            <a:off x="685800" y="0"/>
            <a:ext cx="3429000" cy="1298575"/>
          </a:xfrm>
          <a:prstGeom prst="rect">
            <a:avLst/>
          </a:prstGeom>
          <a:noFill/>
          <a:ln w="12700">
            <a:noFill/>
            <a:miter lim="800000"/>
            <a:headEnd/>
            <a:tailEnd/>
          </a:ln>
        </p:spPr>
      </p:pic>
    </p:spTree>
    <p:extLst>
      <p:ext uri="{BB962C8B-B14F-4D97-AF65-F5344CB8AC3E}">
        <p14:creationId xmlns:p14="http://schemas.microsoft.com/office/powerpoint/2010/main" val="35450821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1143000"/>
          </a:xfrm>
        </p:spPr>
        <p:txBody>
          <a:bodyPr>
            <a:normAutofit/>
          </a:bodyPr>
          <a:lstStyle/>
          <a:p>
            <a:r>
              <a:rPr lang="en-US" b="1" dirty="0" smtClean="0">
                <a:solidFill>
                  <a:srgbClr val="0070C0"/>
                </a:solidFill>
              </a:rPr>
              <a:t>Description of the Sample</a:t>
            </a:r>
            <a:endParaRPr lang="en-US" b="1" dirty="0">
              <a:solidFill>
                <a:srgbClr val="0070C0"/>
              </a:solidFill>
            </a:endParaRPr>
          </a:p>
        </p:txBody>
      </p:sp>
      <p:sp>
        <p:nvSpPr>
          <p:cNvPr id="3" name="Content Placeholder 2"/>
          <p:cNvSpPr>
            <a:spLocks noGrp="1"/>
          </p:cNvSpPr>
          <p:nvPr>
            <p:ph sz="half" idx="1"/>
          </p:nvPr>
        </p:nvSpPr>
        <p:spPr>
          <a:xfrm>
            <a:off x="457200" y="2209800"/>
            <a:ext cx="4038600" cy="3916363"/>
          </a:xfrm>
        </p:spPr>
        <p:txBody>
          <a:bodyPr>
            <a:normAutofit lnSpcReduction="10000"/>
          </a:bodyPr>
          <a:lstStyle/>
          <a:p>
            <a:r>
              <a:rPr lang="en-US" dirty="0" smtClean="0"/>
              <a:t>Male 73%</a:t>
            </a:r>
          </a:p>
          <a:p>
            <a:r>
              <a:rPr lang="en-US" dirty="0" smtClean="0"/>
              <a:t>Non-white 65%</a:t>
            </a:r>
          </a:p>
          <a:p>
            <a:r>
              <a:rPr lang="en-US" dirty="0" smtClean="0"/>
              <a:t>Born </a:t>
            </a:r>
            <a:r>
              <a:rPr lang="en-US" dirty="0"/>
              <a:t>in the continental </a:t>
            </a:r>
            <a:r>
              <a:rPr lang="en-US" dirty="0" smtClean="0"/>
              <a:t>U.S. 77%</a:t>
            </a:r>
          </a:p>
          <a:p>
            <a:r>
              <a:rPr lang="en-US" dirty="0" smtClean="0"/>
              <a:t>High </a:t>
            </a:r>
            <a:r>
              <a:rPr lang="en-US" dirty="0"/>
              <a:t>school education or </a:t>
            </a:r>
            <a:r>
              <a:rPr lang="en-US" dirty="0" smtClean="0"/>
              <a:t>greater 76%. </a:t>
            </a:r>
          </a:p>
          <a:p>
            <a:r>
              <a:rPr lang="en-US" dirty="0"/>
              <a:t>I</a:t>
            </a:r>
            <a:r>
              <a:rPr lang="en-US" dirty="0" smtClean="0"/>
              <a:t>ncome of less than $850/month (FPL for an individual) 54% </a:t>
            </a:r>
          </a:p>
        </p:txBody>
      </p:sp>
      <p:sp>
        <p:nvSpPr>
          <p:cNvPr id="4" name="Content Placeholder 3"/>
          <p:cNvSpPr>
            <a:spLocks noGrp="1"/>
          </p:cNvSpPr>
          <p:nvPr>
            <p:ph sz="half" idx="2"/>
          </p:nvPr>
        </p:nvSpPr>
        <p:spPr>
          <a:xfrm>
            <a:off x="4648200" y="2133600"/>
            <a:ext cx="4038600" cy="3992563"/>
          </a:xfrm>
        </p:spPr>
        <p:txBody>
          <a:bodyPr>
            <a:normAutofit lnSpcReduction="10000"/>
          </a:bodyPr>
          <a:lstStyle/>
          <a:p>
            <a:r>
              <a:rPr lang="en-US" dirty="0" smtClean="0"/>
              <a:t>Stably housed 58% </a:t>
            </a:r>
          </a:p>
          <a:p>
            <a:r>
              <a:rPr lang="en-US" dirty="0" smtClean="0"/>
              <a:t>Mean age was 44 years. </a:t>
            </a:r>
          </a:p>
          <a:p>
            <a:r>
              <a:rPr lang="en-US" dirty="0" smtClean="0"/>
              <a:t>Smoked cigarettes at baseline 59%</a:t>
            </a:r>
          </a:p>
          <a:p>
            <a:r>
              <a:rPr lang="en-US" dirty="0" smtClean="0"/>
              <a:t>A </a:t>
            </a:r>
            <a:r>
              <a:rPr lang="en-US" b="1" dirty="0" smtClean="0"/>
              <a:t>history</a:t>
            </a:r>
            <a:r>
              <a:rPr lang="en-US" dirty="0" smtClean="0"/>
              <a:t> of using crack/cocaine, crystal methamphetamine or marijuana 73% </a:t>
            </a:r>
          </a:p>
          <a:p>
            <a:endParaRPr lang="en-US" dirty="0"/>
          </a:p>
        </p:txBody>
      </p:sp>
      <p:pic>
        <p:nvPicPr>
          <p:cNvPr id="5" name="Picture 1"/>
          <p:cNvPicPr>
            <a:picLocks noChangeArrowheads="1"/>
          </p:cNvPicPr>
          <p:nvPr/>
        </p:nvPicPr>
        <p:blipFill>
          <a:blip r:embed="rId2" cstate="print"/>
          <a:srcRect/>
          <a:stretch>
            <a:fillRect/>
          </a:stretch>
        </p:blipFill>
        <p:spPr bwMode="auto">
          <a:xfrm>
            <a:off x="5181600" y="0"/>
            <a:ext cx="3429000" cy="1506538"/>
          </a:xfrm>
          <a:prstGeom prst="rect">
            <a:avLst/>
          </a:prstGeom>
          <a:noFill/>
          <a:ln w="12700">
            <a:noFill/>
            <a:miter lim="800000"/>
            <a:headEnd/>
            <a:tailEnd/>
          </a:ln>
        </p:spPr>
      </p:pic>
      <p:pic>
        <p:nvPicPr>
          <p:cNvPr id="6" name="Picture 2"/>
          <p:cNvPicPr>
            <a:picLocks noChangeArrowheads="1"/>
          </p:cNvPicPr>
          <p:nvPr/>
        </p:nvPicPr>
        <p:blipFill>
          <a:blip r:embed="rId3" cstate="print"/>
          <a:srcRect/>
          <a:stretch>
            <a:fillRect/>
          </a:stretch>
        </p:blipFill>
        <p:spPr bwMode="auto">
          <a:xfrm>
            <a:off x="685800" y="0"/>
            <a:ext cx="3429000" cy="1298575"/>
          </a:xfrm>
          <a:prstGeom prst="rect">
            <a:avLst/>
          </a:prstGeom>
          <a:noFill/>
          <a:ln w="12700">
            <a:noFill/>
            <a:miter lim="800000"/>
            <a:headEnd/>
            <a:tailEnd/>
          </a:ln>
        </p:spPr>
      </p:pic>
    </p:spTree>
    <p:extLst>
      <p:ext uri="{BB962C8B-B14F-4D97-AF65-F5344CB8AC3E}">
        <p14:creationId xmlns:p14="http://schemas.microsoft.com/office/powerpoint/2010/main" val="23618366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575" y="1298575"/>
            <a:ext cx="8229600" cy="1143000"/>
          </a:xfrm>
        </p:spPr>
        <p:txBody>
          <a:bodyPr>
            <a:normAutofit/>
          </a:bodyPr>
          <a:lstStyle/>
          <a:p>
            <a:r>
              <a:rPr lang="en-US" b="1" dirty="0" smtClean="0">
                <a:solidFill>
                  <a:srgbClr val="0070C0"/>
                </a:solidFill>
              </a:rPr>
              <a:t>Description of the Sample</a:t>
            </a:r>
            <a:endParaRPr lang="en-US" b="1" dirty="0">
              <a:solidFill>
                <a:srgbClr val="0070C0"/>
              </a:solidFill>
            </a:endParaRPr>
          </a:p>
        </p:txBody>
      </p:sp>
      <p:sp>
        <p:nvSpPr>
          <p:cNvPr id="5" name="Content Placeholder 4"/>
          <p:cNvSpPr>
            <a:spLocks noGrp="1"/>
          </p:cNvSpPr>
          <p:nvPr>
            <p:ph idx="1"/>
          </p:nvPr>
        </p:nvSpPr>
        <p:spPr>
          <a:xfrm>
            <a:off x="457200" y="2438400"/>
            <a:ext cx="8229600" cy="3687763"/>
          </a:xfrm>
        </p:spPr>
        <p:txBody>
          <a:bodyPr>
            <a:normAutofit fontScale="92500" lnSpcReduction="10000"/>
          </a:bodyPr>
          <a:lstStyle/>
          <a:p>
            <a:r>
              <a:rPr lang="en-US" dirty="0"/>
              <a:t>Participants reported a mean of </a:t>
            </a:r>
            <a:r>
              <a:rPr lang="en-US" b="1" dirty="0"/>
              <a:t>4.1 dental symptoms</a:t>
            </a:r>
            <a:r>
              <a:rPr lang="en-US" dirty="0"/>
              <a:t> in the year prior to </a:t>
            </a:r>
            <a:r>
              <a:rPr lang="en-US" dirty="0" smtClean="0"/>
              <a:t>the study.</a:t>
            </a:r>
          </a:p>
          <a:p>
            <a:r>
              <a:rPr lang="en-US" dirty="0" smtClean="0"/>
              <a:t>Reported </a:t>
            </a:r>
            <a:r>
              <a:rPr lang="en-US" dirty="0"/>
              <a:t>knowing their HIV status for over 125 months (</a:t>
            </a:r>
            <a:r>
              <a:rPr lang="en-US" b="1" dirty="0"/>
              <a:t>10 ½ years</a:t>
            </a:r>
            <a:r>
              <a:rPr lang="en-US" dirty="0" smtClean="0"/>
              <a:t>).</a:t>
            </a:r>
          </a:p>
          <a:p>
            <a:r>
              <a:rPr lang="en-US" b="1" dirty="0"/>
              <a:t>53% </a:t>
            </a:r>
            <a:r>
              <a:rPr lang="en-US" dirty="0"/>
              <a:t>had an undetectable </a:t>
            </a:r>
            <a:r>
              <a:rPr lang="en-US" dirty="0" smtClean="0"/>
              <a:t>HIV viral load</a:t>
            </a:r>
          </a:p>
          <a:p>
            <a:r>
              <a:rPr lang="en-US" dirty="0"/>
              <a:t>The mean </a:t>
            </a:r>
            <a:r>
              <a:rPr lang="en-US" b="1" dirty="0"/>
              <a:t>PCS </a:t>
            </a:r>
            <a:r>
              <a:rPr lang="en-US" dirty="0"/>
              <a:t>was 46.5 at baseline </a:t>
            </a:r>
            <a:r>
              <a:rPr lang="en-US" dirty="0" smtClean="0"/>
              <a:t>and the </a:t>
            </a:r>
            <a:r>
              <a:rPr lang="en-US" dirty="0"/>
              <a:t>mean</a:t>
            </a:r>
            <a:r>
              <a:rPr lang="en-US" b="1" dirty="0"/>
              <a:t> MCS </a:t>
            </a:r>
            <a:r>
              <a:rPr lang="en-US" dirty="0"/>
              <a:t>was </a:t>
            </a:r>
            <a:r>
              <a:rPr lang="en-US" dirty="0" smtClean="0"/>
              <a:t>45.2, both below the normed average of 50 at baseline.</a:t>
            </a:r>
          </a:p>
          <a:p>
            <a:endParaRPr lang="en-US" dirty="0"/>
          </a:p>
        </p:txBody>
      </p:sp>
      <p:pic>
        <p:nvPicPr>
          <p:cNvPr id="4" name="Picture 1"/>
          <p:cNvPicPr>
            <a:picLocks noChangeArrowheads="1"/>
          </p:cNvPicPr>
          <p:nvPr/>
        </p:nvPicPr>
        <p:blipFill>
          <a:blip r:embed="rId2" cstate="print"/>
          <a:srcRect/>
          <a:stretch>
            <a:fillRect/>
          </a:stretch>
        </p:blipFill>
        <p:spPr bwMode="auto">
          <a:xfrm>
            <a:off x="5181600" y="0"/>
            <a:ext cx="3429000" cy="1506538"/>
          </a:xfrm>
          <a:prstGeom prst="rect">
            <a:avLst/>
          </a:prstGeom>
          <a:noFill/>
          <a:ln w="12700">
            <a:noFill/>
            <a:miter lim="800000"/>
            <a:headEnd/>
            <a:tailEnd/>
          </a:ln>
        </p:spPr>
      </p:pic>
      <p:pic>
        <p:nvPicPr>
          <p:cNvPr id="6" name="Picture 2"/>
          <p:cNvPicPr>
            <a:picLocks noChangeArrowheads="1"/>
          </p:cNvPicPr>
          <p:nvPr/>
        </p:nvPicPr>
        <p:blipFill>
          <a:blip r:embed="rId3" cstate="print"/>
          <a:srcRect/>
          <a:stretch>
            <a:fillRect/>
          </a:stretch>
        </p:blipFill>
        <p:spPr bwMode="auto">
          <a:xfrm>
            <a:off x="685800" y="0"/>
            <a:ext cx="3429000" cy="1298575"/>
          </a:xfrm>
          <a:prstGeom prst="rect">
            <a:avLst/>
          </a:prstGeom>
          <a:noFill/>
          <a:ln w="12700">
            <a:noFill/>
            <a:miter lim="800000"/>
            <a:headEnd/>
            <a:tailEnd/>
          </a:ln>
        </p:spPr>
      </p:pic>
    </p:spTree>
    <p:extLst>
      <p:ext uri="{BB962C8B-B14F-4D97-AF65-F5344CB8AC3E}">
        <p14:creationId xmlns:p14="http://schemas.microsoft.com/office/powerpoint/2010/main" val="30354325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525" y="1298575"/>
            <a:ext cx="8229600" cy="1143000"/>
          </a:xfrm>
        </p:spPr>
        <p:txBody>
          <a:bodyPr/>
          <a:lstStyle/>
          <a:p>
            <a:r>
              <a:rPr lang="en-US" b="1" dirty="0" smtClean="0">
                <a:solidFill>
                  <a:srgbClr val="0070C0"/>
                </a:solidFill>
              </a:rPr>
              <a:t>Results of the Bivariate Analysis</a:t>
            </a:r>
            <a:endParaRPr lang="en-US" b="1" dirty="0">
              <a:solidFill>
                <a:srgbClr val="0070C0"/>
              </a:solidFill>
            </a:endParaRPr>
          </a:p>
        </p:txBody>
      </p:sp>
      <p:sp>
        <p:nvSpPr>
          <p:cNvPr id="3" name="Content Placeholder 2"/>
          <p:cNvSpPr>
            <a:spLocks noGrp="1"/>
          </p:cNvSpPr>
          <p:nvPr>
            <p:ph idx="1"/>
          </p:nvPr>
        </p:nvSpPr>
        <p:spPr>
          <a:xfrm>
            <a:off x="533400" y="2332037"/>
            <a:ext cx="8229600" cy="4525963"/>
          </a:xfrm>
        </p:spPr>
        <p:txBody>
          <a:bodyPr/>
          <a:lstStyle/>
          <a:p>
            <a:r>
              <a:rPr lang="en-US" dirty="0" smtClean="0"/>
              <a:t>69% </a:t>
            </a:r>
            <a:r>
              <a:rPr lang="en-US" dirty="0"/>
              <a:t>reported an improvement in their </a:t>
            </a:r>
            <a:r>
              <a:rPr lang="en-US" dirty="0" smtClean="0"/>
              <a:t>OHRQOL!</a:t>
            </a:r>
          </a:p>
          <a:p>
            <a:r>
              <a:rPr lang="en-US" dirty="0" smtClean="0"/>
              <a:t>31% </a:t>
            </a:r>
            <a:r>
              <a:rPr lang="en-US" dirty="0"/>
              <a:t>reported no improvement or a decline in </a:t>
            </a:r>
            <a:r>
              <a:rPr lang="en-US" dirty="0" smtClean="0"/>
              <a:t>OHRQOL.</a:t>
            </a:r>
          </a:p>
          <a:p>
            <a:pPr lvl="1"/>
            <a:r>
              <a:rPr lang="en-US" dirty="0"/>
              <a:t>Of the 31%, </a:t>
            </a:r>
            <a:r>
              <a:rPr lang="en-US" b="1" dirty="0"/>
              <a:t>the vast majority (87%) experienced no change </a:t>
            </a:r>
            <a:r>
              <a:rPr lang="en-US" dirty="0"/>
              <a:t>and 13% experienced a decline in OHRQOL</a:t>
            </a:r>
            <a:endParaRPr lang="en-US" dirty="0" smtClean="0"/>
          </a:p>
          <a:p>
            <a:pPr marL="457200" lvl="1" indent="0">
              <a:buNone/>
            </a:pPr>
            <a:endParaRPr lang="en-US" dirty="0"/>
          </a:p>
        </p:txBody>
      </p:sp>
      <p:pic>
        <p:nvPicPr>
          <p:cNvPr id="4" name="Picture 1"/>
          <p:cNvPicPr>
            <a:picLocks noChangeArrowheads="1"/>
          </p:cNvPicPr>
          <p:nvPr/>
        </p:nvPicPr>
        <p:blipFill>
          <a:blip r:embed="rId2" cstate="print"/>
          <a:srcRect/>
          <a:stretch>
            <a:fillRect/>
          </a:stretch>
        </p:blipFill>
        <p:spPr bwMode="auto">
          <a:xfrm>
            <a:off x="5181600" y="0"/>
            <a:ext cx="3429000" cy="1506538"/>
          </a:xfrm>
          <a:prstGeom prst="rect">
            <a:avLst/>
          </a:prstGeom>
          <a:noFill/>
          <a:ln w="12700">
            <a:noFill/>
            <a:miter lim="800000"/>
            <a:headEnd/>
            <a:tailEnd/>
          </a:ln>
        </p:spPr>
      </p:pic>
      <p:pic>
        <p:nvPicPr>
          <p:cNvPr id="5" name="Picture 2"/>
          <p:cNvPicPr>
            <a:picLocks noChangeArrowheads="1"/>
          </p:cNvPicPr>
          <p:nvPr/>
        </p:nvPicPr>
        <p:blipFill>
          <a:blip r:embed="rId3" cstate="print"/>
          <a:srcRect/>
          <a:stretch>
            <a:fillRect/>
          </a:stretch>
        </p:blipFill>
        <p:spPr bwMode="auto">
          <a:xfrm>
            <a:off x="685800" y="0"/>
            <a:ext cx="3429000" cy="1298575"/>
          </a:xfrm>
          <a:prstGeom prst="rect">
            <a:avLst/>
          </a:prstGeom>
          <a:noFill/>
          <a:ln w="12700">
            <a:noFill/>
            <a:miter lim="800000"/>
            <a:headEnd/>
            <a:tailEnd/>
          </a:ln>
        </p:spPr>
      </p:pic>
    </p:spTree>
    <p:extLst>
      <p:ext uri="{BB962C8B-B14F-4D97-AF65-F5344CB8AC3E}">
        <p14:creationId xmlns:p14="http://schemas.microsoft.com/office/powerpoint/2010/main" val="1861437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06537"/>
            <a:ext cx="8229600" cy="1012825"/>
          </a:xfrm>
        </p:spPr>
        <p:txBody>
          <a:bodyPr>
            <a:normAutofit fontScale="90000"/>
          </a:bodyPr>
          <a:lstStyle/>
          <a:p>
            <a:r>
              <a:rPr lang="en-US" b="1" dirty="0" smtClean="0">
                <a:solidFill>
                  <a:srgbClr val="0070C0"/>
                </a:solidFill>
              </a:rPr>
              <a:t>Factors Associated with Significant Improvement in OHRQOL </a:t>
            </a:r>
            <a:endParaRPr lang="en-US" b="1" dirty="0">
              <a:solidFill>
                <a:srgbClr val="0070C0"/>
              </a:solidFill>
            </a:endParaRPr>
          </a:p>
        </p:txBody>
      </p:sp>
      <p:sp>
        <p:nvSpPr>
          <p:cNvPr id="3" name="Content Placeholder 2"/>
          <p:cNvSpPr>
            <a:spLocks noGrp="1"/>
          </p:cNvSpPr>
          <p:nvPr>
            <p:ph idx="1"/>
          </p:nvPr>
        </p:nvSpPr>
        <p:spPr>
          <a:xfrm>
            <a:off x="414337" y="2590800"/>
            <a:ext cx="8229600" cy="3611563"/>
          </a:xfrm>
        </p:spPr>
        <p:txBody>
          <a:bodyPr/>
          <a:lstStyle/>
          <a:p>
            <a:r>
              <a:rPr lang="en-US" dirty="0"/>
              <a:t>Being born outside of the </a:t>
            </a:r>
            <a:r>
              <a:rPr lang="en-US" dirty="0" smtClean="0"/>
              <a:t>U.S.</a:t>
            </a:r>
          </a:p>
          <a:p>
            <a:r>
              <a:rPr lang="en-US" dirty="0" smtClean="0"/>
              <a:t>A </a:t>
            </a:r>
            <a:r>
              <a:rPr lang="en-US" dirty="0"/>
              <a:t>high school education or </a:t>
            </a:r>
            <a:r>
              <a:rPr lang="en-US" dirty="0" smtClean="0"/>
              <a:t>more</a:t>
            </a:r>
          </a:p>
          <a:p>
            <a:r>
              <a:rPr lang="en-US" dirty="0" smtClean="0"/>
              <a:t>Not smoking</a:t>
            </a:r>
          </a:p>
          <a:p>
            <a:r>
              <a:rPr lang="en-US" dirty="0" smtClean="0"/>
              <a:t>No </a:t>
            </a:r>
            <a:r>
              <a:rPr lang="en-US" dirty="0"/>
              <a:t>history of illicit drug </a:t>
            </a:r>
            <a:r>
              <a:rPr lang="en-US" dirty="0" smtClean="0"/>
              <a:t>use</a:t>
            </a:r>
          </a:p>
          <a:p>
            <a:r>
              <a:rPr lang="en-US" dirty="0" smtClean="0"/>
              <a:t>Having </a:t>
            </a:r>
            <a:r>
              <a:rPr lang="en-US" dirty="0"/>
              <a:t>fewer dental </a:t>
            </a:r>
            <a:r>
              <a:rPr lang="en-US" dirty="0" smtClean="0"/>
              <a:t>symptoms</a:t>
            </a:r>
          </a:p>
          <a:p>
            <a:r>
              <a:rPr lang="en-US" dirty="0" smtClean="0"/>
              <a:t>Having </a:t>
            </a:r>
            <a:r>
              <a:rPr lang="en-US" dirty="0"/>
              <a:t>an undetectable viral </a:t>
            </a:r>
            <a:r>
              <a:rPr lang="en-US" dirty="0" smtClean="0"/>
              <a:t>load</a:t>
            </a:r>
          </a:p>
          <a:p>
            <a:endParaRPr lang="en-US" dirty="0"/>
          </a:p>
        </p:txBody>
      </p:sp>
      <p:pic>
        <p:nvPicPr>
          <p:cNvPr id="4" name="Picture 1"/>
          <p:cNvPicPr>
            <a:picLocks noChangeArrowheads="1"/>
          </p:cNvPicPr>
          <p:nvPr/>
        </p:nvPicPr>
        <p:blipFill>
          <a:blip r:embed="rId2" cstate="print"/>
          <a:srcRect/>
          <a:stretch>
            <a:fillRect/>
          </a:stretch>
        </p:blipFill>
        <p:spPr bwMode="auto">
          <a:xfrm>
            <a:off x="5181600" y="0"/>
            <a:ext cx="3429000" cy="1506538"/>
          </a:xfrm>
          <a:prstGeom prst="rect">
            <a:avLst/>
          </a:prstGeom>
          <a:noFill/>
          <a:ln w="12700">
            <a:noFill/>
            <a:miter lim="800000"/>
            <a:headEnd/>
            <a:tailEnd/>
          </a:ln>
        </p:spPr>
      </p:pic>
      <p:pic>
        <p:nvPicPr>
          <p:cNvPr id="5" name="Picture 2"/>
          <p:cNvPicPr>
            <a:picLocks noChangeArrowheads="1"/>
          </p:cNvPicPr>
          <p:nvPr/>
        </p:nvPicPr>
        <p:blipFill>
          <a:blip r:embed="rId3" cstate="print"/>
          <a:srcRect/>
          <a:stretch>
            <a:fillRect/>
          </a:stretch>
        </p:blipFill>
        <p:spPr bwMode="auto">
          <a:xfrm>
            <a:off x="685800" y="0"/>
            <a:ext cx="3429000" cy="1298575"/>
          </a:xfrm>
          <a:prstGeom prst="rect">
            <a:avLst/>
          </a:prstGeom>
          <a:noFill/>
          <a:ln w="12700">
            <a:noFill/>
            <a:miter lim="800000"/>
            <a:headEnd/>
            <a:tailEnd/>
          </a:ln>
        </p:spPr>
      </p:pic>
    </p:spTree>
    <p:extLst>
      <p:ext uri="{BB962C8B-B14F-4D97-AF65-F5344CB8AC3E}">
        <p14:creationId xmlns:p14="http://schemas.microsoft.com/office/powerpoint/2010/main" val="3985823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123"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5124" name="Rectangle 3"/>
          <p:cNvSpPr>
            <a:spLocks noGrp="1" noChangeArrowheads="1"/>
          </p:cNvSpPr>
          <p:nvPr>
            <p:ph type="title"/>
          </p:nvPr>
        </p:nvSpPr>
        <p:spPr>
          <a:xfrm>
            <a:off x="685800" y="1295400"/>
            <a:ext cx="7772400" cy="838200"/>
          </a:xfrm>
        </p:spPr>
        <p:txBody>
          <a:bodyPr rIns="30479">
            <a:normAutofit/>
          </a:bodyPr>
          <a:lstStyle/>
          <a:p>
            <a:pPr eaLnBrk="1" hangingPunct="1"/>
            <a:r>
              <a:rPr lang="en-US" b="1" dirty="0" smtClean="0">
                <a:solidFill>
                  <a:srgbClr val="0070C0"/>
                </a:solidFill>
                <a:latin typeface="Calibri" pitchFamily="34" charset="0"/>
                <a:ea typeface="ヒラギノ明朝 ProN W3"/>
                <a:cs typeface="ヒラギノ明朝 ProN W3"/>
                <a:sym typeface="Georgia" pitchFamily="18" charset="0"/>
              </a:rPr>
              <a:t>Models of care</a:t>
            </a:r>
          </a:p>
        </p:txBody>
      </p:sp>
      <p:graphicFrame>
        <p:nvGraphicFramePr>
          <p:cNvPr id="7" name="Content Placeholder 6"/>
          <p:cNvGraphicFramePr>
            <a:graphicFrameLocks noGrp="1"/>
          </p:cNvGraphicFramePr>
          <p:nvPr>
            <p:ph idx="1"/>
          </p:nvPr>
        </p:nvGraphicFramePr>
        <p:xfrm>
          <a:off x="685800" y="2057400"/>
          <a:ext cx="7848600" cy="4495808"/>
        </p:xfrm>
        <a:graphic>
          <a:graphicData uri="http://schemas.openxmlformats.org/drawingml/2006/table">
            <a:tbl>
              <a:tblPr firstRow="1" bandRow="1">
                <a:tableStyleId>{5C22544A-7EE6-4342-B048-85BDC9FD1C3A}</a:tableStyleId>
              </a:tblPr>
              <a:tblGrid>
                <a:gridCol w="2757616"/>
                <a:gridCol w="5090984"/>
              </a:tblGrid>
              <a:tr h="280988">
                <a:tc>
                  <a:txBody>
                    <a:bodyPr/>
                    <a:lstStyle/>
                    <a:p>
                      <a:pPr marL="0" marR="0" algn="ctr">
                        <a:lnSpc>
                          <a:spcPct val="150000"/>
                        </a:lnSpc>
                        <a:spcBef>
                          <a:spcPts val="0"/>
                        </a:spcBef>
                        <a:spcAft>
                          <a:spcPts val="0"/>
                        </a:spcAft>
                      </a:pPr>
                      <a:r>
                        <a:rPr lang="en-US" sz="1000" b="1" dirty="0">
                          <a:latin typeface="Calibri"/>
                          <a:ea typeface="Calibri"/>
                          <a:cs typeface="Times New Roman"/>
                        </a:rPr>
                        <a:t>Program Name </a:t>
                      </a:r>
                      <a:endParaRPr lang="en-US" sz="1100" dirty="0">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000" b="1" dirty="0">
                          <a:latin typeface="Calibri"/>
                          <a:ea typeface="Calibri"/>
                          <a:cs typeface="Times New Roman"/>
                        </a:rPr>
                        <a:t>Program Model</a:t>
                      </a:r>
                      <a:endParaRPr lang="en-US" sz="1100" dirty="0">
                        <a:latin typeface="Calibri"/>
                        <a:ea typeface="Calibri"/>
                        <a:cs typeface="Times New Roman"/>
                      </a:endParaRPr>
                    </a:p>
                  </a:txBody>
                  <a:tcPr marL="68580" marR="68580" marT="0" marB="0"/>
                </a:tc>
              </a:tr>
              <a:tr h="280988">
                <a:tc>
                  <a:txBody>
                    <a:bodyPr/>
                    <a:lstStyle/>
                    <a:p>
                      <a:pPr marL="0" marR="0">
                        <a:lnSpc>
                          <a:spcPct val="150000"/>
                        </a:lnSpc>
                        <a:spcBef>
                          <a:spcPts val="0"/>
                        </a:spcBef>
                        <a:spcAft>
                          <a:spcPts val="0"/>
                        </a:spcAft>
                      </a:pPr>
                      <a:r>
                        <a:rPr lang="en-US" sz="1000">
                          <a:latin typeface="Calibri"/>
                          <a:ea typeface="Calibri"/>
                          <a:cs typeface="Times New Roman"/>
                        </a:rPr>
                        <a:t>AIDS Care Group</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000" dirty="0" smtClean="0">
                          <a:latin typeface="Calibri"/>
                          <a:ea typeface="Calibri"/>
                          <a:cs typeface="Times New Roman"/>
                        </a:rPr>
                        <a:t>ASO</a:t>
                      </a:r>
                      <a:r>
                        <a:rPr lang="en-US" sz="1000" baseline="0" dirty="0" smtClean="0">
                          <a:latin typeface="Calibri"/>
                          <a:ea typeface="Calibri"/>
                          <a:cs typeface="Times New Roman"/>
                        </a:rPr>
                        <a:t> with n</a:t>
                      </a:r>
                      <a:r>
                        <a:rPr lang="en-US" sz="1000" dirty="0" smtClean="0">
                          <a:latin typeface="Calibri"/>
                          <a:ea typeface="Calibri"/>
                          <a:cs typeface="Times New Roman"/>
                        </a:rPr>
                        <a:t>ew </a:t>
                      </a:r>
                      <a:r>
                        <a:rPr lang="en-US" sz="1000" dirty="0">
                          <a:latin typeface="Calibri"/>
                          <a:ea typeface="Calibri"/>
                          <a:cs typeface="Times New Roman"/>
                        </a:rPr>
                        <a:t>satellite dental  clinic</a:t>
                      </a:r>
                    </a:p>
                  </a:txBody>
                  <a:tcPr marL="68580" marR="68580" marT="0" marB="0"/>
                </a:tc>
              </a:tr>
              <a:tr h="280988">
                <a:tc>
                  <a:txBody>
                    <a:bodyPr/>
                    <a:lstStyle/>
                    <a:p>
                      <a:pPr marL="0" marR="0">
                        <a:lnSpc>
                          <a:spcPct val="150000"/>
                        </a:lnSpc>
                        <a:spcBef>
                          <a:spcPts val="0"/>
                        </a:spcBef>
                        <a:spcAft>
                          <a:spcPts val="0"/>
                        </a:spcAft>
                      </a:pPr>
                      <a:r>
                        <a:rPr lang="en-US" sz="1000">
                          <a:latin typeface="Calibri"/>
                          <a:ea typeface="Calibri"/>
                          <a:cs typeface="Times New Roman"/>
                        </a:rPr>
                        <a:t>AIDS Resource Center of Wisconsin</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000" dirty="0" smtClean="0">
                          <a:latin typeface="Calibri"/>
                          <a:ea typeface="Calibri"/>
                          <a:cs typeface="Times New Roman"/>
                        </a:rPr>
                        <a:t>ASO with new </a:t>
                      </a:r>
                      <a:r>
                        <a:rPr lang="en-US" sz="1000" dirty="0">
                          <a:latin typeface="Calibri"/>
                          <a:ea typeface="Calibri"/>
                          <a:cs typeface="Times New Roman"/>
                        </a:rPr>
                        <a:t>satellite dental clinic</a:t>
                      </a:r>
                    </a:p>
                  </a:txBody>
                  <a:tcPr marL="68580" marR="68580" marT="0" marB="0"/>
                </a:tc>
              </a:tr>
              <a:tr h="280988">
                <a:tc>
                  <a:txBody>
                    <a:bodyPr/>
                    <a:lstStyle/>
                    <a:p>
                      <a:pPr marL="0" marR="0">
                        <a:lnSpc>
                          <a:spcPct val="150000"/>
                        </a:lnSpc>
                        <a:spcBef>
                          <a:spcPts val="0"/>
                        </a:spcBef>
                        <a:spcAft>
                          <a:spcPts val="0"/>
                        </a:spcAft>
                      </a:pPr>
                      <a:r>
                        <a:rPr lang="en-US" sz="1000">
                          <a:latin typeface="Calibri"/>
                          <a:ea typeface="Calibri"/>
                          <a:cs typeface="Times New Roman"/>
                        </a:rPr>
                        <a:t>Community Health Center of CT</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000">
                          <a:latin typeface="Calibri"/>
                          <a:ea typeface="Calibri"/>
                          <a:cs typeface="Times New Roman"/>
                        </a:rPr>
                        <a:t>CHC  with new dental clinic </a:t>
                      </a:r>
                      <a:endParaRPr lang="en-US" sz="1100">
                        <a:latin typeface="Calibri"/>
                        <a:ea typeface="Calibri"/>
                        <a:cs typeface="Times New Roman"/>
                      </a:endParaRPr>
                    </a:p>
                  </a:txBody>
                  <a:tcPr marL="68580" marR="68580" marT="0" marB="0"/>
                </a:tc>
              </a:tr>
              <a:tr h="280988">
                <a:tc>
                  <a:txBody>
                    <a:bodyPr/>
                    <a:lstStyle/>
                    <a:p>
                      <a:pPr marL="0" marR="0">
                        <a:lnSpc>
                          <a:spcPct val="150000"/>
                        </a:lnSpc>
                        <a:spcBef>
                          <a:spcPts val="0"/>
                        </a:spcBef>
                        <a:spcAft>
                          <a:spcPts val="0"/>
                        </a:spcAft>
                      </a:pPr>
                      <a:r>
                        <a:rPr lang="en-US" sz="1000">
                          <a:latin typeface="Calibri"/>
                          <a:ea typeface="Calibri"/>
                          <a:cs typeface="Times New Roman"/>
                        </a:rPr>
                        <a:t>Harbor Health</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000">
                          <a:latin typeface="Calibri"/>
                          <a:ea typeface="Calibri"/>
                          <a:cs typeface="Times New Roman"/>
                        </a:rPr>
                        <a:t>CHC expanding dental services at existing site and creating a new clinic.</a:t>
                      </a:r>
                      <a:endParaRPr lang="en-US" sz="1100">
                        <a:latin typeface="Calibri"/>
                        <a:ea typeface="Calibri"/>
                        <a:cs typeface="Times New Roman"/>
                      </a:endParaRPr>
                    </a:p>
                  </a:txBody>
                  <a:tcPr marL="68580" marR="68580" marT="0" marB="0"/>
                </a:tc>
              </a:tr>
              <a:tr h="280988">
                <a:tc>
                  <a:txBody>
                    <a:bodyPr/>
                    <a:lstStyle/>
                    <a:p>
                      <a:pPr marL="0" marR="0">
                        <a:lnSpc>
                          <a:spcPct val="150000"/>
                        </a:lnSpc>
                        <a:spcBef>
                          <a:spcPts val="0"/>
                        </a:spcBef>
                        <a:spcAft>
                          <a:spcPts val="0"/>
                        </a:spcAft>
                      </a:pPr>
                      <a:r>
                        <a:rPr lang="en-US" sz="1000">
                          <a:latin typeface="Calibri"/>
                          <a:ea typeface="Calibri"/>
                          <a:cs typeface="Times New Roman"/>
                        </a:rPr>
                        <a:t>HIV Alliance</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000" dirty="0" smtClean="0">
                          <a:latin typeface="Calibri"/>
                          <a:ea typeface="Calibri"/>
                          <a:cs typeface="Times New Roman"/>
                        </a:rPr>
                        <a:t>ASO/dental </a:t>
                      </a:r>
                      <a:r>
                        <a:rPr lang="en-US" sz="1000" dirty="0">
                          <a:latin typeface="Calibri"/>
                          <a:ea typeface="Calibri"/>
                          <a:cs typeface="Times New Roman"/>
                        </a:rPr>
                        <a:t>hygiene school collaboration with rural dental satellite clinics </a:t>
                      </a:r>
                    </a:p>
                  </a:txBody>
                  <a:tcPr marL="68580" marR="68580" marT="0" marB="0"/>
                </a:tc>
              </a:tr>
              <a:tr h="280988">
                <a:tc>
                  <a:txBody>
                    <a:bodyPr/>
                    <a:lstStyle/>
                    <a:p>
                      <a:pPr marL="0" marR="0">
                        <a:lnSpc>
                          <a:spcPct val="150000"/>
                        </a:lnSpc>
                        <a:spcBef>
                          <a:spcPts val="0"/>
                        </a:spcBef>
                        <a:spcAft>
                          <a:spcPts val="0"/>
                        </a:spcAft>
                      </a:pPr>
                      <a:r>
                        <a:rPr lang="en-US" sz="1000">
                          <a:latin typeface="Calibri"/>
                          <a:ea typeface="Calibri"/>
                          <a:cs typeface="Times New Roman"/>
                        </a:rPr>
                        <a:t>Louisiana State University</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000">
                          <a:latin typeface="Calibri"/>
                          <a:ea typeface="Calibri"/>
                          <a:cs typeface="Times New Roman"/>
                        </a:rPr>
                        <a:t>University based program using a mobile dental unit </a:t>
                      </a:r>
                      <a:endParaRPr lang="en-US" sz="1100">
                        <a:latin typeface="Calibri"/>
                        <a:ea typeface="Calibri"/>
                        <a:cs typeface="Times New Roman"/>
                      </a:endParaRPr>
                    </a:p>
                  </a:txBody>
                  <a:tcPr marL="68580" marR="68580" marT="0" marB="0"/>
                </a:tc>
              </a:tr>
              <a:tr h="280988">
                <a:tc>
                  <a:txBody>
                    <a:bodyPr/>
                    <a:lstStyle/>
                    <a:p>
                      <a:pPr marL="0" marR="0">
                        <a:lnSpc>
                          <a:spcPct val="150000"/>
                        </a:lnSpc>
                        <a:spcBef>
                          <a:spcPts val="0"/>
                        </a:spcBef>
                        <a:spcAft>
                          <a:spcPts val="0"/>
                        </a:spcAft>
                      </a:pPr>
                      <a:r>
                        <a:rPr lang="en-US" sz="1000">
                          <a:latin typeface="Calibri"/>
                          <a:ea typeface="Calibri"/>
                          <a:cs typeface="Times New Roman"/>
                        </a:rPr>
                        <a:t>Lutheran Medical Center</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000">
                          <a:latin typeface="Calibri"/>
                          <a:ea typeface="Calibri"/>
                          <a:cs typeface="Times New Roman"/>
                        </a:rPr>
                        <a:t>University based training program creating a satellite clinic in the </a:t>
                      </a:r>
                      <a:endParaRPr lang="en-US" sz="1100">
                        <a:latin typeface="Calibri"/>
                        <a:ea typeface="Calibri"/>
                        <a:cs typeface="Times New Roman"/>
                      </a:endParaRPr>
                    </a:p>
                  </a:txBody>
                  <a:tcPr marL="68580" marR="68580" marT="0" marB="0"/>
                </a:tc>
              </a:tr>
              <a:tr h="280988">
                <a:tc>
                  <a:txBody>
                    <a:bodyPr/>
                    <a:lstStyle/>
                    <a:p>
                      <a:pPr marL="0" marR="0">
                        <a:lnSpc>
                          <a:spcPct val="150000"/>
                        </a:lnSpc>
                        <a:spcBef>
                          <a:spcPts val="0"/>
                        </a:spcBef>
                        <a:spcAft>
                          <a:spcPts val="0"/>
                        </a:spcAft>
                      </a:pPr>
                      <a:r>
                        <a:rPr lang="en-US" sz="1000">
                          <a:latin typeface="Calibri"/>
                          <a:ea typeface="Calibri"/>
                          <a:cs typeface="Times New Roman"/>
                        </a:rPr>
                        <a:t>Montefiore Medical Center </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000">
                          <a:latin typeface="Calibri"/>
                          <a:ea typeface="Calibri"/>
                          <a:cs typeface="Times New Roman"/>
                        </a:rPr>
                        <a:t>University based dental program using a mobile dental unit</a:t>
                      </a:r>
                      <a:endParaRPr lang="en-US" sz="1100">
                        <a:latin typeface="Calibri"/>
                        <a:ea typeface="Calibri"/>
                        <a:cs typeface="Times New Roman"/>
                      </a:endParaRPr>
                    </a:p>
                  </a:txBody>
                  <a:tcPr marL="68580" marR="68580" marT="0" marB="0"/>
                </a:tc>
              </a:tr>
              <a:tr h="280988">
                <a:tc>
                  <a:txBody>
                    <a:bodyPr/>
                    <a:lstStyle/>
                    <a:p>
                      <a:pPr marL="0" marR="0">
                        <a:lnSpc>
                          <a:spcPct val="150000"/>
                        </a:lnSpc>
                        <a:spcBef>
                          <a:spcPts val="0"/>
                        </a:spcBef>
                        <a:spcAft>
                          <a:spcPts val="0"/>
                        </a:spcAft>
                      </a:pPr>
                      <a:r>
                        <a:rPr lang="en-US" sz="1000">
                          <a:latin typeface="Calibri"/>
                          <a:ea typeface="Calibri"/>
                          <a:cs typeface="Times New Roman"/>
                        </a:rPr>
                        <a:t>Native American Health Center</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000">
                          <a:latin typeface="Calibri"/>
                          <a:ea typeface="Calibri"/>
                          <a:cs typeface="Times New Roman"/>
                        </a:rPr>
                        <a:t>FQHC medical and dental program expanding existing dental services</a:t>
                      </a:r>
                      <a:endParaRPr lang="en-US" sz="1100">
                        <a:latin typeface="Calibri"/>
                        <a:ea typeface="Calibri"/>
                        <a:cs typeface="Times New Roman"/>
                      </a:endParaRPr>
                    </a:p>
                  </a:txBody>
                  <a:tcPr marL="68580" marR="68580" marT="0" marB="0"/>
                </a:tc>
              </a:tr>
              <a:tr h="280988">
                <a:tc>
                  <a:txBody>
                    <a:bodyPr/>
                    <a:lstStyle/>
                    <a:p>
                      <a:pPr marL="0" marR="0">
                        <a:lnSpc>
                          <a:spcPct val="150000"/>
                        </a:lnSpc>
                        <a:spcBef>
                          <a:spcPts val="0"/>
                        </a:spcBef>
                        <a:spcAft>
                          <a:spcPts val="0"/>
                        </a:spcAft>
                      </a:pPr>
                      <a:r>
                        <a:rPr lang="en-US" sz="1000">
                          <a:latin typeface="Calibri"/>
                          <a:ea typeface="Calibri"/>
                          <a:cs typeface="Times New Roman"/>
                        </a:rPr>
                        <a:t>Sandhills Medical Foundation</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000">
                          <a:latin typeface="Calibri"/>
                          <a:ea typeface="Calibri"/>
                          <a:cs typeface="Times New Roman"/>
                        </a:rPr>
                        <a:t>CHC using a mobile dental unit</a:t>
                      </a:r>
                      <a:endParaRPr lang="en-US" sz="1100">
                        <a:latin typeface="Calibri"/>
                        <a:ea typeface="Calibri"/>
                        <a:cs typeface="Times New Roman"/>
                      </a:endParaRPr>
                    </a:p>
                  </a:txBody>
                  <a:tcPr marL="68580" marR="68580" marT="0" marB="0"/>
                </a:tc>
              </a:tr>
              <a:tr h="280988">
                <a:tc>
                  <a:txBody>
                    <a:bodyPr/>
                    <a:lstStyle/>
                    <a:p>
                      <a:pPr marL="0" marR="0">
                        <a:lnSpc>
                          <a:spcPct val="150000"/>
                        </a:lnSpc>
                        <a:spcBef>
                          <a:spcPts val="0"/>
                        </a:spcBef>
                        <a:spcAft>
                          <a:spcPts val="0"/>
                        </a:spcAft>
                      </a:pPr>
                      <a:r>
                        <a:rPr lang="en-US" sz="1000">
                          <a:latin typeface="Calibri"/>
                          <a:ea typeface="Calibri"/>
                          <a:cs typeface="Times New Roman"/>
                        </a:rPr>
                        <a:t>Special Health Resources for Texas </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000" dirty="0" smtClean="0">
                          <a:latin typeface="Calibri"/>
                          <a:ea typeface="Calibri"/>
                          <a:cs typeface="Times New Roman"/>
                        </a:rPr>
                        <a:t>ASO</a:t>
                      </a:r>
                      <a:r>
                        <a:rPr lang="en-US" sz="1000" baseline="0" dirty="0" smtClean="0">
                          <a:latin typeface="Calibri"/>
                          <a:ea typeface="Calibri"/>
                          <a:cs typeface="Times New Roman"/>
                        </a:rPr>
                        <a:t> </a:t>
                      </a:r>
                      <a:r>
                        <a:rPr lang="en-US" sz="1000" dirty="0" smtClean="0">
                          <a:latin typeface="Calibri"/>
                          <a:ea typeface="Calibri"/>
                          <a:cs typeface="Times New Roman"/>
                        </a:rPr>
                        <a:t>with </a:t>
                      </a:r>
                      <a:r>
                        <a:rPr lang="en-US" sz="1000" dirty="0">
                          <a:latin typeface="Calibri"/>
                          <a:ea typeface="Calibri"/>
                          <a:cs typeface="Times New Roman"/>
                        </a:rPr>
                        <a:t>satellite </a:t>
                      </a:r>
                      <a:r>
                        <a:rPr lang="en-US" sz="1000" dirty="0" smtClean="0">
                          <a:latin typeface="Calibri"/>
                          <a:ea typeface="Calibri"/>
                          <a:cs typeface="Times New Roman"/>
                        </a:rPr>
                        <a:t>clinics – expanded capacity</a:t>
                      </a:r>
                      <a:r>
                        <a:rPr lang="en-US" sz="1000" baseline="0" dirty="0" smtClean="0">
                          <a:latin typeface="Calibri"/>
                          <a:ea typeface="Calibri"/>
                          <a:cs typeface="Times New Roman"/>
                        </a:rPr>
                        <a:t> </a:t>
                      </a:r>
                      <a:endParaRPr lang="en-US" sz="1000" dirty="0">
                        <a:latin typeface="Calibri"/>
                        <a:ea typeface="Calibri"/>
                        <a:cs typeface="Times New Roman"/>
                      </a:endParaRPr>
                    </a:p>
                  </a:txBody>
                  <a:tcPr marL="68580" marR="68580" marT="0" marB="0"/>
                </a:tc>
              </a:tr>
              <a:tr h="280988">
                <a:tc>
                  <a:txBody>
                    <a:bodyPr/>
                    <a:lstStyle/>
                    <a:p>
                      <a:pPr marL="0" marR="0">
                        <a:lnSpc>
                          <a:spcPct val="150000"/>
                        </a:lnSpc>
                        <a:spcBef>
                          <a:spcPts val="0"/>
                        </a:spcBef>
                        <a:spcAft>
                          <a:spcPts val="0"/>
                        </a:spcAft>
                      </a:pPr>
                      <a:r>
                        <a:rPr lang="en-US" sz="1000">
                          <a:latin typeface="Calibri"/>
                          <a:ea typeface="Calibri"/>
                          <a:cs typeface="Times New Roman"/>
                        </a:rPr>
                        <a:t>St. Luke’s Roosevelt Hospital</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000" dirty="0">
                          <a:latin typeface="Calibri"/>
                          <a:ea typeface="Calibri"/>
                          <a:cs typeface="Times New Roman"/>
                        </a:rPr>
                        <a:t>Hospital based HIV dental center expanding existing services</a:t>
                      </a:r>
                      <a:endParaRPr lang="en-US" sz="1100" dirty="0">
                        <a:latin typeface="Calibri"/>
                        <a:ea typeface="Calibri"/>
                        <a:cs typeface="Times New Roman"/>
                      </a:endParaRPr>
                    </a:p>
                  </a:txBody>
                  <a:tcPr marL="68580" marR="68580" marT="0" marB="0"/>
                </a:tc>
              </a:tr>
              <a:tr h="280988">
                <a:tc>
                  <a:txBody>
                    <a:bodyPr/>
                    <a:lstStyle/>
                    <a:p>
                      <a:pPr marL="0" marR="0">
                        <a:lnSpc>
                          <a:spcPct val="150000"/>
                        </a:lnSpc>
                        <a:spcBef>
                          <a:spcPts val="0"/>
                        </a:spcBef>
                        <a:spcAft>
                          <a:spcPts val="0"/>
                        </a:spcAft>
                      </a:pPr>
                      <a:r>
                        <a:rPr lang="en-US" sz="1000">
                          <a:latin typeface="Calibri"/>
                          <a:ea typeface="Calibri"/>
                          <a:cs typeface="Times New Roman"/>
                        </a:rPr>
                        <a:t>Tenderloin Health Center</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000">
                          <a:latin typeface="Calibri"/>
                          <a:ea typeface="Calibri"/>
                          <a:cs typeface="Times New Roman"/>
                        </a:rPr>
                        <a:t>CBO working in collaboration with SF Dept of Health to create a new dental clinic at the </a:t>
                      </a:r>
                      <a:endParaRPr lang="en-US" sz="1100">
                        <a:latin typeface="Calibri"/>
                        <a:ea typeface="Calibri"/>
                        <a:cs typeface="Times New Roman"/>
                      </a:endParaRPr>
                    </a:p>
                  </a:txBody>
                  <a:tcPr marL="68580" marR="68580" marT="0" marB="0"/>
                </a:tc>
              </a:tr>
              <a:tr h="280988">
                <a:tc>
                  <a:txBody>
                    <a:bodyPr/>
                    <a:lstStyle/>
                    <a:p>
                      <a:pPr marL="0" marR="0">
                        <a:lnSpc>
                          <a:spcPct val="150000"/>
                        </a:lnSpc>
                        <a:spcBef>
                          <a:spcPts val="0"/>
                        </a:spcBef>
                        <a:spcAft>
                          <a:spcPts val="0"/>
                        </a:spcAft>
                      </a:pPr>
                      <a:r>
                        <a:rPr lang="en-US" sz="1000" dirty="0">
                          <a:latin typeface="Calibri"/>
                          <a:ea typeface="Calibri"/>
                          <a:cs typeface="Times New Roman"/>
                        </a:rPr>
                        <a:t>University of Miami</a:t>
                      </a:r>
                      <a:endParaRPr lang="en-US" sz="1100" dirty="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000" dirty="0">
                          <a:latin typeface="Calibri"/>
                          <a:ea typeface="Calibri"/>
                          <a:cs typeface="Times New Roman"/>
                        </a:rPr>
                        <a:t>University based program using a mobile dental unit</a:t>
                      </a:r>
                      <a:endParaRPr lang="en-US" sz="1100" dirty="0">
                        <a:latin typeface="Calibri"/>
                        <a:ea typeface="Calibri"/>
                        <a:cs typeface="Times New Roman"/>
                      </a:endParaRPr>
                    </a:p>
                  </a:txBody>
                  <a:tcPr marL="68580" marR="68580" marT="0" marB="0"/>
                </a:tc>
              </a:tr>
              <a:tr h="280988">
                <a:tc>
                  <a:txBody>
                    <a:bodyPr/>
                    <a:lstStyle/>
                    <a:p>
                      <a:pPr marL="0" marR="0">
                        <a:lnSpc>
                          <a:spcPct val="150000"/>
                        </a:lnSpc>
                        <a:spcBef>
                          <a:spcPts val="0"/>
                        </a:spcBef>
                        <a:spcAft>
                          <a:spcPts val="0"/>
                        </a:spcAft>
                      </a:pPr>
                      <a:r>
                        <a:rPr lang="en-US" sz="1000">
                          <a:latin typeface="Calibri"/>
                          <a:ea typeface="Calibri"/>
                          <a:cs typeface="Times New Roman"/>
                        </a:rPr>
                        <a:t>University of North Carolina</a:t>
                      </a:r>
                      <a:endParaRPr lang="en-US" sz="1100">
                        <a:latin typeface="Calibri"/>
                        <a:ea typeface="Calibri"/>
                        <a:cs typeface="Times New Roman"/>
                      </a:endParaRPr>
                    </a:p>
                  </a:txBody>
                  <a:tcPr marL="68580" marR="68580" marT="0" marB="0"/>
                </a:tc>
                <a:tc>
                  <a:txBody>
                    <a:bodyPr/>
                    <a:lstStyle/>
                    <a:p>
                      <a:pPr marL="0" marR="0">
                        <a:lnSpc>
                          <a:spcPct val="150000"/>
                        </a:lnSpc>
                        <a:spcBef>
                          <a:spcPts val="0"/>
                        </a:spcBef>
                        <a:spcAft>
                          <a:spcPts val="0"/>
                        </a:spcAft>
                      </a:pPr>
                      <a:r>
                        <a:rPr lang="en-US" sz="1000" dirty="0">
                          <a:latin typeface="Calibri"/>
                          <a:ea typeface="Calibri"/>
                          <a:cs typeface="Times New Roman"/>
                        </a:rPr>
                        <a:t>University hospital  based dental clinic expanding existing services</a:t>
                      </a:r>
                      <a:endParaRPr lang="en-US" sz="11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63047263"/>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81200"/>
            <a:ext cx="8229600" cy="1143000"/>
          </a:xfrm>
        </p:spPr>
        <p:txBody>
          <a:bodyPr>
            <a:normAutofit fontScale="90000"/>
          </a:bodyPr>
          <a:lstStyle/>
          <a:p>
            <a:r>
              <a:rPr lang="en-US" b="1" dirty="0" smtClean="0">
                <a:solidFill>
                  <a:srgbClr val="0070C0"/>
                </a:solidFill>
              </a:rPr>
              <a:t>Factors Associated with Significant Improvement in ORHRQOL </a:t>
            </a:r>
            <a:endParaRPr lang="en-US" b="1" dirty="0">
              <a:solidFill>
                <a:srgbClr val="0070C0"/>
              </a:solidFill>
            </a:endParaRPr>
          </a:p>
        </p:txBody>
      </p:sp>
      <p:sp>
        <p:nvSpPr>
          <p:cNvPr id="3" name="Content Placeholder 2"/>
          <p:cNvSpPr>
            <a:spLocks noGrp="1"/>
          </p:cNvSpPr>
          <p:nvPr>
            <p:ph idx="1"/>
          </p:nvPr>
        </p:nvSpPr>
        <p:spPr>
          <a:xfrm>
            <a:off x="381000" y="3962400"/>
            <a:ext cx="8229600" cy="2070101"/>
          </a:xfrm>
        </p:spPr>
        <p:txBody>
          <a:bodyPr>
            <a:normAutofit lnSpcReduction="10000"/>
          </a:bodyPr>
          <a:lstStyle/>
          <a:p>
            <a:r>
              <a:rPr lang="en-US" dirty="0"/>
              <a:t>I</a:t>
            </a:r>
            <a:r>
              <a:rPr lang="en-US" dirty="0" smtClean="0"/>
              <a:t>ndividuals </a:t>
            </a:r>
            <a:r>
              <a:rPr lang="en-US" dirty="0"/>
              <a:t>with higher PCS and MCS at </a:t>
            </a:r>
            <a:r>
              <a:rPr lang="en-US" dirty="0" smtClean="0"/>
              <a:t>baseline</a:t>
            </a:r>
          </a:p>
          <a:p>
            <a:r>
              <a:rPr lang="en-US" dirty="0" smtClean="0"/>
              <a:t>Those </a:t>
            </a:r>
            <a:r>
              <a:rPr lang="en-US" dirty="0"/>
              <a:t>whose PCS score improved significantly at 12 </a:t>
            </a:r>
            <a:r>
              <a:rPr lang="en-US" dirty="0" smtClean="0"/>
              <a:t>months.</a:t>
            </a:r>
            <a:endParaRPr lang="en-US" dirty="0"/>
          </a:p>
        </p:txBody>
      </p:sp>
      <p:pic>
        <p:nvPicPr>
          <p:cNvPr id="4" name="Picture 1"/>
          <p:cNvPicPr>
            <a:picLocks noChangeArrowheads="1"/>
          </p:cNvPicPr>
          <p:nvPr/>
        </p:nvPicPr>
        <p:blipFill>
          <a:blip r:embed="rId2" cstate="print"/>
          <a:srcRect/>
          <a:stretch>
            <a:fillRect/>
          </a:stretch>
        </p:blipFill>
        <p:spPr bwMode="auto">
          <a:xfrm>
            <a:off x="5181600" y="0"/>
            <a:ext cx="3429000" cy="1506538"/>
          </a:xfrm>
          <a:prstGeom prst="rect">
            <a:avLst/>
          </a:prstGeom>
          <a:noFill/>
          <a:ln w="12700">
            <a:noFill/>
            <a:miter lim="800000"/>
            <a:headEnd/>
            <a:tailEnd/>
          </a:ln>
        </p:spPr>
      </p:pic>
      <p:pic>
        <p:nvPicPr>
          <p:cNvPr id="5" name="Picture 2"/>
          <p:cNvPicPr>
            <a:picLocks noChangeArrowheads="1"/>
          </p:cNvPicPr>
          <p:nvPr/>
        </p:nvPicPr>
        <p:blipFill>
          <a:blip r:embed="rId3" cstate="print"/>
          <a:srcRect/>
          <a:stretch>
            <a:fillRect/>
          </a:stretch>
        </p:blipFill>
        <p:spPr bwMode="auto">
          <a:xfrm>
            <a:off x="685800" y="0"/>
            <a:ext cx="3429000" cy="1298575"/>
          </a:xfrm>
          <a:prstGeom prst="rect">
            <a:avLst/>
          </a:prstGeom>
          <a:noFill/>
          <a:ln w="12700">
            <a:noFill/>
            <a:miter lim="800000"/>
            <a:headEnd/>
            <a:tailEnd/>
          </a:ln>
        </p:spPr>
      </p:pic>
    </p:spTree>
    <p:extLst>
      <p:ext uri="{BB962C8B-B14F-4D97-AF65-F5344CB8AC3E}">
        <p14:creationId xmlns:p14="http://schemas.microsoft.com/office/powerpoint/2010/main" val="27695412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6538"/>
            <a:ext cx="8229600" cy="1143000"/>
          </a:xfrm>
        </p:spPr>
        <p:txBody>
          <a:bodyPr>
            <a:noAutofit/>
          </a:bodyPr>
          <a:lstStyle/>
          <a:p>
            <a:r>
              <a:rPr lang="en-US" sz="3600" b="1" dirty="0">
                <a:solidFill>
                  <a:srgbClr val="0070C0"/>
                </a:solidFill>
              </a:rPr>
              <a:t>Relationship </a:t>
            </a:r>
            <a:r>
              <a:rPr lang="en-US" sz="3600" b="1" dirty="0" smtClean="0">
                <a:solidFill>
                  <a:srgbClr val="0070C0"/>
                </a:solidFill>
              </a:rPr>
              <a:t>Between </a:t>
            </a:r>
            <a:r>
              <a:rPr lang="en-US" sz="3600" b="1" dirty="0">
                <a:solidFill>
                  <a:srgbClr val="0070C0"/>
                </a:solidFill>
              </a:rPr>
              <a:t>change in OHRQOL and HRQOL in </a:t>
            </a:r>
            <a:r>
              <a:rPr lang="en-US" sz="3600" b="1" dirty="0" smtClean="0">
                <a:solidFill>
                  <a:srgbClr val="0070C0"/>
                </a:solidFill>
              </a:rPr>
              <a:t>Multivariate </a:t>
            </a:r>
            <a:r>
              <a:rPr lang="en-US" sz="3600" b="1" dirty="0">
                <a:solidFill>
                  <a:srgbClr val="0070C0"/>
                </a:solidFill>
              </a:rPr>
              <a:t>A</a:t>
            </a:r>
            <a:r>
              <a:rPr lang="en-US" sz="3600" b="1" dirty="0" smtClean="0">
                <a:solidFill>
                  <a:srgbClr val="0070C0"/>
                </a:solidFill>
              </a:rPr>
              <a:t>nalysis</a:t>
            </a:r>
            <a:endParaRPr lang="en-US" sz="3600" b="1" dirty="0">
              <a:solidFill>
                <a:srgbClr val="0070C0"/>
              </a:solidFill>
            </a:endParaRPr>
          </a:p>
        </p:txBody>
      </p:sp>
      <p:sp>
        <p:nvSpPr>
          <p:cNvPr id="3" name="Content Placeholder 2"/>
          <p:cNvSpPr>
            <a:spLocks noGrp="1"/>
          </p:cNvSpPr>
          <p:nvPr>
            <p:ph idx="1"/>
          </p:nvPr>
        </p:nvSpPr>
        <p:spPr>
          <a:xfrm>
            <a:off x="381000" y="3048000"/>
            <a:ext cx="8229600" cy="3078163"/>
          </a:xfrm>
        </p:spPr>
        <p:txBody>
          <a:bodyPr>
            <a:normAutofit/>
          </a:bodyPr>
          <a:lstStyle/>
          <a:p>
            <a:r>
              <a:rPr lang="en-US" dirty="0"/>
              <a:t>Improvement in OHRQOL at 12 months was </a:t>
            </a:r>
            <a:r>
              <a:rPr lang="en-US" b="1" dirty="0"/>
              <a:t>significantly </a:t>
            </a:r>
            <a:r>
              <a:rPr lang="en-US" dirty="0" smtClean="0"/>
              <a:t>associated </a:t>
            </a:r>
            <a:r>
              <a:rPr lang="en-US" dirty="0"/>
              <a:t>with improvement in both </a:t>
            </a:r>
            <a:r>
              <a:rPr lang="en-US" b="1" dirty="0"/>
              <a:t>physical and mental health status </a:t>
            </a:r>
            <a:r>
              <a:rPr lang="en-US" dirty="0"/>
              <a:t>at 12 months, as measured by the PCS and MCS after controlling for all other variables.</a:t>
            </a:r>
          </a:p>
          <a:p>
            <a:endParaRPr lang="en-US" dirty="0"/>
          </a:p>
        </p:txBody>
      </p:sp>
      <p:pic>
        <p:nvPicPr>
          <p:cNvPr id="4"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Tree>
    <p:extLst>
      <p:ext uri="{BB962C8B-B14F-4D97-AF65-F5344CB8AC3E}">
        <p14:creationId xmlns:p14="http://schemas.microsoft.com/office/powerpoint/2010/main" val="35166757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0"/>
            <a:ext cx="8229600" cy="1143000"/>
          </a:xfrm>
        </p:spPr>
        <p:txBody>
          <a:bodyPr>
            <a:noAutofit/>
          </a:bodyPr>
          <a:lstStyle/>
          <a:p>
            <a:r>
              <a:rPr lang="en-US" sz="3600" b="1" dirty="0">
                <a:solidFill>
                  <a:srgbClr val="0070C0"/>
                </a:solidFill>
              </a:rPr>
              <a:t>Relationship </a:t>
            </a:r>
            <a:r>
              <a:rPr lang="en-US" sz="3600" b="1" dirty="0" smtClean="0">
                <a:solidFill>
                  <a:srgbClr val="0070C0"/>
                </a:solidFill>
              </a:rPr>
              <a:t>Between </a:t>
            </a:r>
            <a:r>
              <a:rPr lang="en-US" sz="3600" b="1" dirty="0">
                <a:solidFill>
                  <a:srgbClr val="0070C0"/>
                </a:solidFill>
              </a:rPr>
              <a:t>change in OHRQOL and HRQOL in </a:t>
            </a:r>
            <a:r>
              <a:rPr lang="en-US" sz="3600" b="1" dirty="0" smtClean="0">
                <a:solidFill>
                  <a:srgbClr val="0070C0"/>
                </a:solidFill>
              </a:rPr>
              <a:t>Multivariate </a:t>
            </a:r>
            <a:r>
              <a:rPr lang="en-US" sz="3600" b="1" dirty="0">
                <a:solidFill>
                  <a:srgbClr val="0070C0"/>
                </a:solidFill>
              </a:rPr>
              <a:t>A</a:t>
            </a:r>
            <a:r>
              <a:rPr lang="en-US" sz="3600" b="1" dirty="0" smtClean="0">
                <a:solidFill>
                  <a:srgbClr val="0070C0"/>
                </a:solidFill>
              </a:rPr>
              <a:t>nalysis</a:t>
            </a:r>
            <a:endParaRPr lang="en-US" sz="3600" b="1" dirty="0">
              <a:solidFill>
                <a:srgbClr val="0070C0"/>
              </a:solidFill>
            </a:endParaRPr>
          </a:p>
        </p:txBody>
      </p:sp>
      <p:sp>
        <p:nvSpPr>
          <p:cNvPr id="3" name="Content Placeholder 2"/>
          <p:cNvSpPr>
            <a:spLocks noGrp="1"/>
          </p:cNvSpPr>
          <p:nvPr>
            <p:ph idx="1"/>
          </p:nvPr>
        </p:nvSpPr>
        <p:spPr>
          <a:xfrm>
            <a:off x="457200" y="3352800"/>
            <a:ext cx="8229600" cy="2773363"/>
          </a:xfrm>
        </p:spPr>
        <p:txBody>
          <a:bodyPr>
            <a:normAutofit fontScale="92500" lnSpcReduction="10000"/>
          </a:bodyPr>
          <a:lstStyle/>
          <a:p>
            <a:r>
              <a:rPr lang="en-US" dirty="0"/>
              <a:t>Individuals whose OHRQOL improved showed a substantial improvement in their PCS  of 3.7 points as compared to individuals whose OHRQOL did not improve and an improvement in their MCS  of 4.3 points as compared to those whose OHRQOL did not improve.</a:t>
            </a:r>
          </a:p>
          <a:p>
            <a:endParaRPr lang="en-US" dirty="0"/>
          </a:p>
        </p:txBody>
      </p:sp>
      <p:pic>
        <p:nvPicPr>
          <p:cNvPr id="4"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Tree>
    <p:extLst>
      <p:ext uri="{BB962C8B-B14F-4D97-AF65-F5344CB8AC3E}">
        <p14:creationId xmlns:p14="http://schemas.microsoft.com/office/powerpoint/2010/main" val="19564167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7" y="1298575"/>
            <a:ext cx="8229600" cy="1143000"/>
          </a:xfrm>
        </p:spPr>
        <p:txBody>
          <a:bodyPr>
            <a:noAutofit/>
          </a:bodyPr>
          <a:lstStyle/>
          <a:p>
            <a:r>
              <a:rPr lang="en-US" sz="3600" b="1" dirty="0">
                <a:solidFill>
                  <a:srgbClr val="0070C0"/>
                </a:solidFill>
              </a:rPr>
              <a:t>Relationship </a:t>
            </a:r>
            <a:r>
              <a:rPr lang="en-US" sz="3600" b="1" dirty="0" smtClean="0">
                <a:solidFill>
                  <a:srgbClr val="0070C0"/>
                </a:solidFill>
              </a:rPr>
              <a:t>Between </a:t>
            </a:r>
            <a:r>
              <a:rPr lang="en-US" sz="3600" b="1" dirty="0">
                <a:solidFill>
                  <a:srgbClr val="0070C0"/>
                </a:solidFill>
              </a:rPr>
              <a:t>change in OHRQOL and HRQOL in </a:t>
            </a:r>
            <a:r>
              <a:rPr lang="en-US" sz="3600" b="1" dirty="0" smtClean="0">
                <a:solidFill>
                  <a:srgbClr val="0070C0"/>
                </a:solidFill>
              </a:rPr>
              <a:t>Multivariate </a:t>
            </a:r>
            <a:r>
              <a:rPr lang="en-US" sz="3600" b="1" dirty="0">
                <a:solidFill>
                  <a:srgbClr val="0070C0"/>
                </a:solidFill>
              </a:rPr>
              <a:t>A</a:t>
            </a:r>
            <a:r>
              <a:rPr lang="en-US" sz="3600" b="1" dirty="0" smtClean="0">
                <a:solidFill>
                  <a:srgbClr val="0070C0"/>
                </a:solidFill>
              </a:rPr>
              <a:t>nalysis</a:t>
            </a:r>
            <a:endParaRPr lang="en-US" sz="3600" b="1" dirty="0">
              <a:solidFill>
                <a:srgbClr val="0070C0"/>
              </a:solidFill>
            </a:endParaRPr>
          </a:p>
        </p:txBody>
      </p:sp>
      <p:sp>
        <p:nvSpPr>
          <p:cNvPr id="3" name="Content Placeholder 2"/>
          <p:cNvSpPr>
            <a:spLocks noGrp="1"/>
          </p:cNvSpPr>
          <p:nvPr>
            <p:ph idx="1"/>
          </p:nvPr>
        </p:nvSpPr>
        <p:spPr>
          <a:xfrm>
            <a:off x="457200" y="2667000"/>
            <a:ext cx="8229600" cy="3459163"/>
          </a:xfrm>
        </p:spPr>
        <p:txBody>
          <a:bodyPr>
            <a:normAutofit fontScale="92500" lnSpcReduction="20000"/>
          </a:bodyPr>
          <a:lstStyle/>
          <a:p>
            <a:r>
              <a:rPr lang="en-US" dirty="0"/>
              <a:t>Individuals born in the </a:t>
            </a:r>
            <a:r>
              <a:rPr lang="en-US" dirty="0" smtClean="0"/>
              <a:t>U.S. </a:t>
            </a:r>
            <a:r>
              <a:rPr lang="en-US" dirty="0"/>
              <a:t>experienced a 1.6 point improvement in their PCS and a 2 point improvement in their MCS, compared to individuals from other countries</a:t>
            </a:r>
            <a:r>
              <a:rPr lang="en-US" dirty="0" smtClean="0"/>
              <a:t>.</a:t>
            </a:r>
          </a:p>
          <a:p>
            <a:r>
              <a:rPr lang="en-US" dirty="0"/>
              <a:t>Prior</a:t>
            </a:r>
            <a:r>
              <a:rPr lang="x-none"/>
              <a:t> </a:t>
            </a:r>
            <a:r>
              <a:rPr lang="en-US" dirty="0"/>
              <a:t> use of illicit drugs and having an undetectable viral load at baseline were the only other factors that resulted in more than one unit change in MCS or </a:t>
            </a:r>
            <a:r>
              <a:rPr lang="en-US" dirty="0" smtClean="0"/>
              <a:t>PCS.</a:t>
            </a:r>
            <a:endParaRPr lang="en-US" dirty="0"/>
          </a:p>
        </p:txBody>
      </p:sp>
      <p:pic>
        <p:nvPicPr>
          <p:cNvPr id="4"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Tree>
    <p:extLst>
      <p:ext uri="{BB962C8B-B14F-4D97-AF65-F5344CB8AC3E}">
        <p14:creationId xmlns:p14="http://schemas.microsoft.com/office/powerpoint/2010/main" val="40759925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7" y="1981200"/>
            <a:ext cx="8229600" cy="1143000"/>
          </a:xfrm>
        </p:spPr>
        <p:txBody>
          <a:bodyPr>
            <a:normAutofit fontScale="90000"/>
          </a:bodyPr>
          <a:lstStyle/>
          <a:p>
            <a:r>
              <a:rPr lang="en-US" b="1" dirty="0">
                <a:solidFill>
                  <a:srgbClr val="0070C0"/>
                </a:solidFill>
              </a:rPr>
              <a:t>Dental </a:t>
            </a:r>
            <a:r>
              <a:rPr lang="en-US" b="1" dirty="0" smtClean="0">
                <a:solidFill>
                  <a:srgbClr val="0070C0"/>
                </a:solidFill>
              </a:rPr>
              <a:t>Service </a:t>
            </a:r>
            <a:r>
              <a:rPr lang="en-US" b="1" dirty="0">
                <a:solidFill>
                  <a:srgbClr val="0070C0"/>
                </a:solidFill>
              </a:rPr>
              <a:t>U</a:t>
            </a:r>
            <a:r>
              <a:rPr lang="en-US" b="1" dirty="0" smtClean="0">
                <a:solidFill>
                  <a:srgbClr val="0070C0"/>
                </a:solidFill>
              </a:rPr>
              <a:t>tilization </a:t>
            </a:r>
            <a:r>
              <a:rPr lang="en-US" b="1" dirty="0">
                <a:solidFill>
                  <a:srgbClr val="0070C0"/>
                </a:solidFill>
              </a:rPr>
              <a:t>and OHRQOL at 12 Months </a:t>
            </a:r>
          </a:p>
        </p:txBody>
      </p:sp>
      <p:sp>
        <p:nvSpPr>
          <p:cNvPr id="3" name="Content Placeholder 2"/>
          <p:cNvSpPr>
            <a:spLocks noGrp="1"/>
          </p:cNvSpPr>
          <p:nvPr>
            <p:ph idx="1"/>
          </p:nvPr>
        </p:nvSpPr>
        <p:spPr>
          <a:xfrm>
            <a:off x="457200" y="3581400"/>
            <a:ext cx="8229600" cy="2544763"/>
          </a:xfrm>
        </p:spPr>
        <p:txBody>
          <a:bodyPr/>
          <a:lstStyle/>
          <a:p>
            <a:r>
              <a:rPr lang="en-US" dirty="0"/>
              <a:t>Individuals who received more extractions, restorative </a:t>
            </a:r>
            <a:r>
              <a:rPr lang="en-US" dirty="0" smtClean="0"/>
              <a:t>procedures, </a:t>
            </a:r>
            <a:r>
              <a:rPr lang="en-US" dirty="0"/>
              <a:t>full or partial </a:t>
            </a:r>
            <a:r>
              <a:rPr lang="en-US" dirty="0" smtClean="0"/>
              <a:t>dentures, periodontal procedures, and cleanings were </a:t>
            </a:r>
            <a:r>
              <a:rPr lang="en-US" dirty="0"/>
              <a:t>significantly more likely to experience improvement in their OHRQOL. </a:t>
            </a:r>
          </a:p>
        </p:txBody>
      </p:sp>
      <p:pic>
        <p:nvPicPr>
          <p:cNvPr id="4" name="Picture 1"/>
          <p:cNvPicPr>
            <a:picLocks noChangeArrowheads="1"/>
          </p:cNvPicPr>
          <p:nvPr/>
        </p:nvPicPr>
        <p:blipFill>
          <a:blip r:embed="rId2" cstate="print"/>
          <a:srcRect/>
          <a:stretch>
            <a:fillRect/>
          </a:stretch>
        </p:blipFill>
        <p:spPr bwMode="auto">
          <a:xfrm>
            <a:off x="5181600" y="0"/>
            <a:ext cx="3429000" cy="1506538"/>
          </a:xfrm>
          <a:prstGeom prst="rect">
            <a:avLst/>
          </a:prstGeom>
          <a:noFill/>
          <a:ln w="12700">
            <a:noFill/>
            <a:miter lim="800000"/>
            <a:headEnd/>
            <a:tailEnd/>
          </a:ln>
        </p:spPr>
      </p:pic>
      <p:pic>
        <p:nvPicPr>
          <p:cNvPr id="5" name="Picture 2"/>
          <p:cNvPicPr>
            <a:picLocks noChangeArrowheads="1"/>
          </p:cNvPicPr>
          <p:nvPr/>
        </p:nvPicPr>
        <p:blipFill>
          <a:blip r:embed="rId3" cstate="print"/>
          <a:srcRect/>
          <a:stretch>
            <a:fillRect/>
          </a:stretch>
        </p:blipFill>
        <p:spPr bwMode="auto">
          <a:xfrm>
            <a:off x="685800" y="0"/>
            <a:ext cx="3429000" cy="1298575"/>
          </a:xfrm>
          <a:prstGeom prst="rect">
            <a:avLst/>
          </a:prstGeom>
          <a:noFill/>
          <a:ln w="12700">
            <a:noFill/>
            <a:miter lim="800000"/>
            <a:headEnd/>
            <a:tailEnd/>
          </a:ln>
        </p:spPr>
      </p:pic>
    </p:spTree>
    <p:extLst>
      <p:ext uri="{BB962C8B-B14F-4D97-AF65-F5344CB8AC3E}">
        <p14:creationId xmlns:p14="http://schemas.microsoft.com/office/powerpoint/2010/main" val="2044989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8574"/>
            <a:ext cx="8229600" cy="1268414"/>
          </a:xfrm>
        </p:spPr>
        <p:txBody>
          <a:bodyPr>
            <a:normAutofit/>
          </a:bodyPr>
          <a:lstStyle/>
          <a:p>
            <a:r>
              <a:rPr lang="en-US" sz="3600" b="1" dirty="0">
                <a:solidFill>
                  <a:srgbClr val="0070C0"/>
                </a:solidFill>
              </a:rPr>
              <a:t>Dental Service Utilization and OHRQOL at 12 Months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6825156"/>
              </p:ext>
            </p:extLst>
          </p:nvPr>
        </p:nvGraphicFramePr>
        <p:xfrm>
          <a:off x="1431925" y="2566988"/>
          <a:ext cx="6280831" cy="3985420"/>
        </p:xfrm>
        <a:graphic>
          <a:graphicData uri="http://schemas.openxmlformats.org/drawingml/2006/table">
            <a:tbl>
              <a:tblPr firstRow="1" firstCol="1" bandRow="1">
                <a:tableStyleId>{5C22544A-7EE6-4342-B048-85BDC9FD1C3A}</a:tableStyleId>
              </a:tblPr>
              <a:tblGrid>
                <a:gridCol w="3468275"/>
                <a:gridCol w="1884249"/>
                <a:gridCol w="928307"/>
              </a:tblGrid>
              <a:tr h="398542">
                <a:tc>
                  <a:txBody>
                    <a:bodyPr/>
                    <a:lstStyle/>
                    <a:p>
                      <a:pPr marL="0" marR="0" algn="ctr">
                        <a:lnSpc>
                          <a:spcPct val="115000"/>
                        </a:lnSpc>
                        <a:spcBef>
                          <a:spcPts val="0"/>
                        </a:spcBef>
                        <a:spcAft>
                          <a:spcPts val="0"/>
                        </a:spcAft>
                      </a:pPr>
                      <a:r>
                        <a:rPr lang="en-US" sz="2000" dirty="0">
                          <a:effectLst/>
                        </a:rPr>
                        <a:t>Number of extractions</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a:effectLst/>
                        </a:rPr>
                        <a:t>1.10 (1.04, 1.16)</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a:effectLst/>
                        </a:rPr>
                        <a:t>≤0.001</a:t>
                      </a:r>
                      <a:endParaRPr lang="en-US" sz="1100">
                        <a:effectLst/>
                        <a:latin typeface="Calibri"/>
                        <a:ea typeface="Calibri"/>
                        <a:cs typeface="Times New Roman"/>
                      </a:endParaRPr>
                    </a:p>
                  </a:txBody>
                  <a:tcPr marL="68580" marR="68580" marT="0" marB="0"/>
                </a:tc>
              </a:tr>
              <a:tr h="797084">
                <a:tc>
                  <a:txBody>
                    <a:bodyPr/>
                    <a:lstStyle/>
                    <a:p>
                      <a:pPr marL="0" marR="0" algn="ctr">
                        <a:lnSpc>
                          <a:spcPct val="115000"/>
                        </a:lnSpc>
                        <a:spcBef>
                          <a:spcPts val="0"/>
                        </a:spcBef>
                        <a:spcAft>
                          <a:spcPts val="0"/>
                        </a:spcAft>
                      </a:pPr>
                      <a:r>
                        <a:rPr lang="en-US" sz="2000">
                          <a:effectLst/>
                        </a:rPr>
                        <a:t>Number of full denture procedures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a:effectLst/>
                        </a:rPr>
                        <a:t>3.33 (1.88, 5.91)</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a:effectLst/>
                        </a:rPr>
                        <a:t>≤0.001</a:t>
                      </a:r>
                      <a:endParaRPr lang="en-US" sz="1100">
                        <a:effectLst/>
                        <a:latin typeface="Calibri"/>
                        <a:ea typeface="Calibri"/>
                        <a:cs typeface="Times New Roman"/>
                      </a:endParaRPr>
                    </a:p>
                  </a:txBody>
                  <a:tcPr marL="68580" marR="68580" marT="0" marB="0"/>
                </a:tc>
              </a:tr>
              <a:tr h="797084">
                <a:tc>
                  <a:txBody>
                    <a:bodyPr/>
                    <a:lstStyle/>
                    <a:p>
                      <a:pPr marL="0" marR="0" algn="ctr">
                        <a:lnSpc>
                          <a:spcPct val="115000"/>
                        </a:lnSpc>
                        <a:spcBef>
                          <a:spcPts val="0"/>
                        </a:spcBef>
                        <a:spcAft>
                          <a:spcPts val="0"/>
                        </a:spcAft>
                      </a:pPr>
                      <a:r>
                        <a:rPr lang="en-US" sz="2000">
                          <a:effectLst/>
                        </a:rPr>
                        <a:t>Number of restorative procedures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dirty="0">
                          <a:effectLst/>
                        </a:rPr>
                        <a:t>1.13 (1.07, 1.21)</a:t>
                      </a:r>
                      <a:endParaRPr lang="en-US" sz="11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a:effectLst/>
                        </a:rPr>
                        <a:t>≤0.001</a:t>
                      </a:r>
                      <a:endParaRPr lang="en-US" sz="1100">
                        <a:effectLst/>
                        <a:latin typeface="Calibri"/>
                        <a:ea typeface="Calibri"/>
                        <a:cs typeface="Times New Roman"/>
                      </a:endParaRPr>
                    </a:p>
                  </a:txBody>
                  <a:tcPr marL="68580" marR="68580" marT="0" marB="0"/>
                </a:tc>
              </a:tr>
              <a:tr h="797084">
                <a:tc>
                  <a:txBody>
                    <a:bodyPr/>
                    <a:lstStyle/>
                    <a:p>
                      <a:pPr marL="0" marR="0" algn="ctr">
                        <a:lnSpc>
                          <a:spcPct val="115000"/>
                        </a:lnSpc>
                        <a:spcBef>
                          <a:spcPts val="0"/>
                        </a:spcBef>
                        <a:spcAft>
                          <a:spcPts val="0"/>
                        </a:spcAft>
                      </a:pPr>
                      <a:r>
                        <a:rPr lang="en-US" sz="2000">
                          <a:effectLst/>
                        </a:rPr>
                        <a:t>Number of periodontal procedures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a:effectLst/>
                        </a:rPr>
                        <a:t>1.16 (1.04, 1.29)</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a:effectLst/>
                        </a:rPr>
                        <a:t>0.009</a:t>
                      </a:r>
                      <a:endParaRPr lang="en-US" sz="1100">
                        <a:effectLst/>
                        <a:latin typeface="Calibri"/>
                        <a:ea typeface="Calibri"/>
                        <a:cs typeface="Times New Roman"/>
                      </a:endParaRPr>
                    </a:p>
                  </a:txBody>
                  <a:tcPr marL="68580" marR="68580" marT="0" marB="0"/>
                </a:tc>
              </a:tr>
              <a:tr h="797084">
                <a:tc>
                  <a:txBody>
                    <a:bodyPr/>
                    <a:lstStyle/>
                    <a:p>
                      <a:pPr marL="0" marR="0" algn="ctr">
                        <a:lnSpc>
                          <a:spcPct val="115000"/>
                        </a:lnSpc>
                        <a:spcBef>
                          <a:spcPts val="0"/>
                        </a:spcBef>
                        <a:spcAft>
                          <a:spcPts val="0"/>
                        </a:spcAft>
                      </a:pPr>
                      <a:r>
                        <a:rPr lang="en-US" sz="2000">
                          <a:effectLst/>
                        </a:rPr>
                        <a:t>Number of partial denture procedures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a:effectLst/>
                        </a:rPr>
                        <a:t>1.44 (1.07, 1.94)</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a:effectLst/>
                        </a:rPr>
                        <a:t>0.017</a:t>
                      </a:r>
                      <a:endParaRPr lang="en-US" sz="1100">
                        <a:effectLst/>
                        <a:latin typeface="Calibri"/>
                        <a:ea typeface="Calibri"/>
                        <a:cs typeface="Times New Roman"/>
                      </a:endParaRPr>
                    </a:p>
                  </a:txBody>
                  <a:tcPr marL="68580" marR="68580" marT="0" marB="0"/>
                </a:tc>
              </a:tr>
              <a:tr h="398542">
                <a:tc>
                  <a:txBody>
                    <a:bodyPr/>
                    <a:lstStyle/>
                    <a:p>
                      <a:pPr marL="0" marR="0" algn="ctr">
                        <a:lnSpc>
                          <a:spcPct val="115000"/>
                        </a:lnSpc>
                        <a:spcBef>
                          <a:spcPts val="0"/>
                        </a:spcBef>
                        <a:spcAft>
                          <a:spcPts val="0"/>
                        </a:spcAft>
                      </a:pPr>
                      <a:r>
                        <a:rPr lang="en-US" sz="2000">
                          <a:effectLst/>
                        </a:rPr>
                        <a:t>Number of dental cleanings</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a:effectLst/>
                        </a:rPr>
                        <a:t>1.25 (1.01, 1.55)</a:t>
                      </a:r>
                      <a:endParaRPr lang="en-US" sz="11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dirty="0">
                          <a:effectLst/>
                        </a:rPr>
                        <a:t>0.038</a:t>
                      </a:r>
                      <a:endParaRPr lang="en-US" sz="11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1431925" y="21097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6"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7"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Tree>
    <p:extLst>
      <p:ext uri="{BB962C8B-B14F-4D97-AF65-F5344CB8AC3E}">
        <p14:creationId xmlns:p14="http://schemas.microsoft.com/office/powerpoint/2010/main" val="31450853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419225"/>
            <a:ext cx="8229600" cy="1143000"/>
          </a:xfrm>
        </p:spPr>
        <p:txBody>
          <a:bodyPr/>
          <a:lstStyle/>
          <a:p>
            <a:r>
              <a:rPr lang="en-US" dirty="0" smtClean="0"/>
              <a:t>Conclusion</a:t>
            </a:r>
            <a:endParaRPr lang="en-US" dirty="0"/>
          </a:p>
        </p:txBody>
      </p:sp>
      <p:sp>
        <p:nvSpPr>
          <p:cNvPr id="3" name="Content Placeholder 2"/>
          <p:cNvSpPr>
            <a:spLocks noGrp="1"/>
          </p:cNvSpPr>
          <p:nvPr>
            <p:ph idx="1"/>
          </p:nvPr>
        </p:nvSpPr>
        <p:spPr>
          <a:xfrm>
            <a:off x="457200" y="2743200"/>
            <a:ext cx="8229600" cy="3382963"/>
          </a:xfrm>
        </p:spPr>
        <p:txBody>
          <a:bodyPr>
            <a:normAutofit fontScale="85000" lnSpcReduction="10000"/>
          </a:bodyPr>
          <a:lstStyle/>
          <a:p>
            <a:r>
              <a:rPr lang="en-US" dirty="0"/>
              <a:t>This is the first study of PLWHA that measured OHRQOL prior to and after receipt of dental </a:t>
            </a:r>
            <a:r>
              <a:rPr lang="en-US" dirty="0" smtClean="0"/>
              <a:t>care. </a:t>
            </a:r>
            <a:endParaRPr lang="en-US" dirty="0"/>
          </a:p>
          <a:p>
            <a:r>
              <a:rPr lang="en-US" dirty="0" smtClean="0"/>
              <a:t>Receipt </a:t>
            </a:r>
            <a:r>
              <a:rPr lang="en-US" dirty="0"/>
              <a:t>of certain services, including removable prosthetics, extractions, restorative care and cleanings were significantly associated with improved </a:t>
            </a:r>
            <a:r>
              <a:rPr lang="en-US" dirty="0" smtClean="0"/>
              <a:t>OHRQOL. </a:t>
            </a:r>
          </a:p>
          <a:p>
            <a:r>
              <a:rPr lang="en-US" dirty="0" smtClean="0"/>
              <a:t>Improvement in OHRQOL was significantly associated with improvements in mental health and physical well-being!</a:t>
            </a:r>
          </a:p>
        </p:txBody>
      </p:sp>
      <p:pic>
        <p:nvPicPr>
          <p:cNvPr id="4" name="Picture 1"/>
          <p:cNvPicPr>
            <a:picLocks noChangeArrowheads="1"/>
          </p:cNvPicPr>
          <p:nvPr/>
        </p:nvPicPr>
        <p:blipFill>
          <a:blip r:embed="rId2" cstate="print"/>
          <a:srcRect/>
          <a:stretch>
            <a:fillRect/>
          </a:stretch>
        </p:blipFill>
        <p:spPr bwMode="auto">
          <a:xfrm>
            <a:off x="5181600" y="0"/>
            <a:ext cx="3429000" cy="1506538"/>
          </a:xfrm>
          <a:prstGeom prst="rect">
            <a:avLst/>
          </a:prstGeom>
          <a:noFill/>
          <a:ln w="12700">
            <a:noFill/>
            <a:miter lim="800000"/>
            <a:headEnd/>
            <a:tailEnd/>
          </a:ln>
        </p:spPr>
      </p:pic>
      <p:pic>
        <p:nvPicPr>
          <p:cNvPr id="5" name="Picture 2"/>
          <p:cNvPicPr>
            <a:picLocks noChangeArrowheads="1"/>
          </p:cNvPicPr>
          <p:nvPr/>
        </p:nvPicPr>
        <p:blipFill>
          <a:blip r:embed="rId3" cstate="print"/>
          <a:srcRect/>
          <a:stretch>
            <a:fillRect/>
          </a:stretch>
        </p:blipFill>
        <p:spPr bwMode="auto">
          <a:xfrm>
            <a:off x="685800" y="0"/>
            <a:ext cx="3429000" cy="1298575"/>
          </a:xfrm>
          <a:prstGeom prst="rect">
            <a:avLst/>
          </a:prstGeom>
          <a:noFill/>
          <a:ln w="12700">
            <a:noFill/>
            <a:miter lim="800000"/>
            <a:headEnd/>
            <a:tailEnd/>
          </a:ln>
        </p:spPr>
      </p:pic>
    </p:spTree>
    <p:extLst>
      <p:ext uri="{BB962C8B-B14F-4D97-AF65-F5344CB8AC3E}">
        <p14:creationId xmlns:p14="http://schemas.microsoft.com/office/powerpoint/2010/main" val="24886224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123"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5124" name="Rectangle 3"/>
          <p:cNvSpPr>
            <a:spLocks noGrp="1" noChangeArrowheads="1"/>
          </p:cNvSpPr>
          <p:nvPr>
            <p:ph type="title"/>
          </p:nvPr>
        </p:nvSpPr>
        <p:spPr>
          <a:xfrm>
            <a:off x="685800" y="1295400"/>
            <a:ext cx="7772400" cy="838200"/>
          </a:xfrm>
        </p:spPr>
        <p:txBody>
          <a:bodyPr rIns="30479">
            <a:normAutofit/>
          </a:bodyPr>
          <a:lstStyle/>
          <a:p>
            <a:pPr eaLnBrk="1" hangingPunct="1"/>
            <a:r>
              <a:rPr lang="en-US" b="1" dirty="0" smtClean="0">
                <a:solidFill>
                  <a:srgbClr val="0070C0"/>
                </a:solidFill>
                <a:latin typeface="Calibri" pitchFamily="34" charset="0"/>
                <a:ea typeface="ヒラギノ明朝 ProN W3"/>
                <a:cs typeface="ヒラギノ明朝 ProN W3"/>
                <a:sym typeface="Georgia" pitchFamily="18" charset="0"/>
              </a:rPr>
              <a:t>Contact Information</a:t>
            </a:r>
          </a:p>
        </p:txBody>
      </p:sp>
      <p:graphicFrame>
        <p:nvGraphicFramePr>
          <p:cNvPr id="7" name="Content Placeholder 6"/>
          <p:cNvGraphicFramePr>
            <a:graphicFrameLocks noGrp="1"/>
          </p:cNvGraphicFramePr>
          <p:nvPr>
            <p:ph idx="1"/>
          </p:nvPr>
        </p:nvGraphicFramePr>
        <p:xfrm>
          <a:off x="457200" y="2209800"/>
          <a:ext cx="8229600" cy="2123440"/>
        </p:xfrm>
        <a:graphic>
          <a:graphicData uri="http://schemas.openxmlformats.org/drawingml/2006/table">
            <a:tbl>
              <a:tblPr firstRow="1" bandRow="1">
                <a:tableStyleId>{5C22544A-7EE6-4342-B048-85BDC9FD1C3A}</a:tableStyleId>
              </a:tblPr>
              <a:tblGrid>
                <a:gridCol w="2057400"/>
                <a:gridCol w="1905000"/>
                <a:gridCol w="1600200"/>
                <a:gridCol w="2667000"/>
              </a:tblGrid>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Jane Fox, MPH</a:t>
                      </a:r>
                      <a:endParaRPr lang="en-US" dirty="0"/>
                    </a:p>
                  </a:txBody>
                  <a:tcPr/>
                </a:tc>
                <a:tc>
                  <a:txBody>
                    <a:bodyPr/>
                    <a:lstStyle/>
                    <a:p>
                      <a:r>
                        <a:rPr lang="en-US" dirty="0" smtClean="0"/>
                        <a:t>Boston University</a:t>
                      </a:r>
                      <a:endParaRPr lang="en-US" dirty="0"/>
                    </a:p>
                  </a:txBody>
                  <a:tcPr/>
                </a:tc>
                <a:tc>
                  <a:txBody>
                    <a:bodyPr/>
                    <a:lstStyle/>
                    <a:p>
                      <a:r>
                        <a:rPr lang="en-US" dirty="0" smtClean="0"/>
                        <a:t>617-638-1937</a:t>
                      </a:r>
                      <a:endParaRPr lang="en-US" dirty="0"/>
                    </a:p>
                  </a:txBody>
                  <a:tcPr/>
                </a:tc>
                <a:tc>
                  <a:txBody>
                    <a:bodyPr/>
                    <a:lstStyle/>
                    <a:p>
                      <a:r>
                        <a:rPr lang="en-US" dirty="0" smtClean="0">
                          <a:hlinkClick r:id="rId5"/>
                        </a:rPr>
                        <a:t>janefox@bu.edu</a:t>
                      </a:r>
                      <a:endParaRPr lang="en-US" dirty="0"/>
                    </a:p>
                  </a:txBody>
                  <a:tcPr/>
                </a:tc>
              </a:tr>
              <a:tr h="370840">
                <a:tc>
                  <a:txBody>
                    <a:bodyPr/>
                    <a:lstStyle/>
                    <a:p>
                      <a:r>
                        <a:rPr lang="en-US" dirty="0" smtClean="0"/>
                        <a:t>David Reznik, DDS</a:t>
                      </a:r>
                      <a:endParaRPr lang="en-US" dirty="0"/>
                    </a:p>
                  </a:txBody>
                  <a:tcPr/>
                </a:tc>
                <a:tc>
                  <a:txBody>
                    <a:bodyPr/>
                    <a:lstStyle/>
                    <a:p>
                      <a:r>
                        <a:rPr lang="en-US" dirty="0" smtClean="0"/>
                        <a:t>Grady Health</a:t>
                      </a:r>
                      <a:r>
                        <a:rPr lang="en-US" baseline="0" dirty="0" smtClean="0"/>
                        <a:t> Systems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404-616-9770</a:t>
                      </a:r>
                    </a:p>
                  </a:txBody>
                  <a:tcPr/>
                </a:tc>
                <a:tc>
                  <a:txBody>
                    <a:bodyPr/>
                    <a:lstStyle/>
                    <a:p>
                      <a:r>
                        <a:rPr lang="en-US" dirty="0" smtClean="0">
                          <a:hlinkClick r:id="rId6"/>
                        </a:rPr>
                        <a:t>dreznik@mindspring.com</a:t>
                      </a:r>
                      <a:endParaRPr lang="en-US" dirty="0"/>
                    </a:p>
                  </a:txBody>
                  <a:tcPr/>
                </a:tc>
              </a:tr>
              <a:tr h="370840">
                <a:tc>
                  <a:txBody>
                    <a:bodyPr/>
                    <a:lstStyle/>
                    <a:p>
                      <a:r>
                        <a:rPr lang="en-US" dirty="0" smtClean="0"/>
                        <a:t>Carol Tobias, MMHS</a:t>
                      </a:r>
                      <a:endParaRPr lang="en-US" dirty="0"/>
                    </a:p>
                  </a:txBody>
                  <a:tcPr/>
                </a:tc>
                <a:tc>
                  <a:txBody>
                    <a:bodyPr/>
                    <a:lstStyle/>
                    <a:p>
                      <a:r>
                        <a:rPr lang="en-US" dirty="0" smtClean="0"/>
                        <a:t>Boston University</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617-638-1932</a:t>
                      </a:r>
                    </a:p>
                  </a:txBody>
                  <a:tcPr/>
                </a:tc>
                <a:tc>
                  <a:txBody>
                    <a:bodyPr/>
                    <a:lstStyle/>
                    <a:p>
                      <a:r>
                        <a:rPr lang="en-US" dirty="0" smtClean="0">
                          <a:hlinkClick r:id="rId7"/>
                        </a:rPr>
                        <a:t>tcarol@bu.edu</a:t>
                      </a:r>
                      <a:endParaRPr lang="en-US" dirty="0"/>
                    </a:p>
                  </a:txBody>
                  <a:tcPr/>
                </a:tc>
              </a:tr>
              <a:tr h="370840">
                <a:tc>
                  <a:txBody>
                    <a:bodyPr/>
                    <a:lstStyle/>
                    <a:p>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39545583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123"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6" name="Content Placeholder 5"/>
          <p:cNvSpPr>
            <a:spLocks noGrp="1"/>
          </p:cNvSpPr>
          <p:nvPr>
            <p:ph idx="1"/>
          </p:nvPr>
        </p:nvSpPr>
        <p:spPr>
          <a:xfrm>
            <a:off x="457200" y="2286000"/>
            <a:ext cx="8229600" cy="3840163"/>
          </a:xfrm>
        </p:spPr>
        <p:txBody>
          <a:bodyPr>
            <a:normAutofit/>
          </a:bodyPr>
          <a:lstStyle/>
          <a:p>
            <a:r>
              <a:rPr lang="en-US" dirty="0" smtClean="0"/>
              <a:t>Dental Case Management</a:t>
            </a:r>
          </a:p>
          <a:p>
            <a:pPr lvl="1"/>
            <a:r>
              <a:rPr lang="en-US" dirty="0" smtClean="0"/>
              <a:t>Person</a:t>
            </a:r>
          </a:p>
          <a:p>
            <a:pPr lvl="2"/>
            <a:r>
              <a:rPr lang="en-US" dirty="0" smtClean="0"/>
              <a:t>Dental Assistant</a:t>
            </a:r>
          </a:p>
          <a:p>
            <a:pPr lvl="2"/>
            <a:r>
              <a:rPr lang="en-US" dirty="0" smtClean="0"/>
              <a:t>HIV Case Manager</a:t>
            </a:r>
          </a:p>
          <a:p>
            <a:pPr lvl="1"/>
            <a:r>
              <a:rPr lang="en-US" dirty="0" smtClean="0"/>
              <a:t>Tasks</a:t>
            </a:r>
          </a:p>
          <a:p>
            <a:pPr lvl="1"/>
            <a:r>
              <a:rPr lang="en-US" dirty="0" smtClean="0"/>
              <a:t>Impact</a:t>
            </a:r>
          </a:p>
        </p:txBody>
      </p:sp>
      <p:sp>
        <p:nvSpPr>
          <p:cNvPr id="8" name="Rectangle 3"/>
          <p:cNvSpPr txBox="1">
            <a:spLocks noChangeArrowheads="1"/>
          </p:cNvSpPr>
          <p:nvPr/>
        </p:nvSpPr>
        <p:spPr>
          <a:xfrm>
            <a:off x="685800" y="1295400"/>
            <a:ext cx="7772400" cy="838200"/>
          </a:xfrm>
          <a:prstGeom prst="rect">
            <a:avLst/>
          </a:prstGeom>
        </p:spPr>
        <p:txBody>
          <a:bodyPr vert="horz" lIns="91440" tIns="45720" rIns="30479"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70C0"/>
                </a:solidFill>
                <a:effectLst/>
                <a:uLnTx/>
                <a:uFillTx/>
                <a:latin typeface="Calibri" pitchFamily="34" charset="0"/>
                <a:ea typeface="ヒラギノ明朝 ProN W3"/>
                <a:cs typeface="ヒラギノ明朝 ProN W3"/>
                <a:sym typeface="Georgia" pitchFamily="18" charset="0"/>
              </a:rPr>
              <a:t>Innovative Models</a:t>
            </a:r>
          </a:p>
        </p:txBody>
      </p:sp>
    </p:spTree>
    <p:extLst>
      <p:ext uri="{BB962C8B-B14F-4D97-AF65-F5344CB8AC3E}">
        <p14:creationId xmlns:p14="http://schemas.microsoft.com/office/powerpoint/2010/main" val="35698320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123"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6" name="Content Placeholder 5"/>
          <p:cNvSpPr>
            <a:spLocks noGrp="1"/>
          </p:cNvSpPr>
          <p:nvPr>
            <p:ph idx="1"/>
          </p:nvPr>
        </p:nvSpPr>
        <p:spPr>
          <a:xfrm>
            <a:off x="457200" y="2286000"/>
            <a:ext cx="8229600" cy="3840163"/>
          </a:xfrm>
        </p:spPr>
        <p:txBody>
          <a:bodyPr>
            <a:normAutofit/>
          </a:bodyPr>
          <a:lstStyle/>
          <a:p>
            <a:r>
              <a:rPr lang="en-US" dirty="0" smtClean="0"/>
              <a:t>Co-location of services</a:t>
            </a:r>
          </a:p>
          <a:p>
            <a:pPr lvl="1"/>
            <a:r>
              <a:rPr lang="en-US" dirty="0" smtClean="0"/>
              <a:t>With medical care</a:t>
            </a:r>
          </a:p>
          <a:p>
            <a:pPr lvl="1"/>
            <a:r>
              <a:rPr lang="en-US" dirty="0" smtClean="0"/>
              <a:t>With other essential services</a:t>
            </a:r>
          </a:p>
          <a:p>
            <a:r>
              <a:rPr lang="en-US" dirty="0" smtClean="0"/>
              <a:t>Coordination with dental hygiene school</a:t>
            </a:r>
          </a:p>
          <a:p>
            <a:r>
              <a:rPr lang="en-US" dirty="0" smtClean="0"/>
              <a:t>Address transportation barriers</a:t>
            </a:r>
            <a:endParaRPr lang="en-US" dirty="0"/>
          </a:p>
        </p:txBody>
      </p:sp>
      <p:sp>
        <p:nvSpPr>
          <p:cNvPr id="8" name="Rectangle 3"/>
          <p:cNvSpPr txBox="1">
            <a:spLocks noChangeArrowheads="1"/>
          </p:cNvSpPr>
          <p:nvPr/>
        </p:nvSpPr>
        <p:spPr>
          <a:xfrm>
            <a:off x="685800" y="1295400"/>
            <a:ext cx="7772400" cy="838200"/>
          </a:xfrm>
          <a:prstGeom prst="rect">
            <a:avLst/>
          </a:prstGeom>
        </p:spPr>
        <p:txBody>
          <a:bodyPr vert="horz" lIns="91440" tIns="45720" rIns="30479"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70C0"/>
                </a:solidFill>
                <a:effectLst/>
                <a:uLnTx/>
                <a:uFillTx/>
                <a:latin typeface="Calibri" pitchFamily="34" charset="0"/>
                <a:ea typeface="ヒラギノ明朝 ProN W3"/>
                <a:cs typeface="ヒラギノ明朝 ProN W3"/>
                <a:sym typeface="Georgia" pitchFamily="18" charset="0"/>
              </a:rPr>
              <a:t>Innovative Models</a:t>
            </a:r>
          </a:p>
        </p:txBody>
      </p:sp>
    </p:spTree>
    <p:extLst>
      <p:ext uri="{BB962C8B-B14F-4D97-AF65-F5344CB8AC3E}">
        <p14:creationId xmlns:p14="http://schemas.microsoft.com/office/powerpoint/2010/main" val="5271774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123"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6" name="Content Placeholder 5"/>
          <p:cNvSpPr>
            <a:spLocks noGrp="1"/>
          </p:cNvSpPr>
          <p:nvPr>
            <p:ph idx="1"/>
          </p:nvPr>
        </p:nvSpPr>
        <p:spPr>
          <a:xfrm>
            <a:off x="457200" y="2286000"/>
            <a:ext cx="8229600" cy="3840163"/>
          </a:xfrm>
        </p:spPr>
        <p:txBody>
          <a:bodyPr>
            <a:normAutofit/>
          </a:bodyPr>
          <a:lstStyle/>
          <a:p>
            <a:r>
              <a:rPr lang="en-US" dirty="0" smtClean="0"/>
              <a:t>Coordination with dental hygiene school</a:t>
            </a:r>
          </a:p>
          <a:p>
            <a:r>
              <a:rPr lang="en-US" dirty="0" smtClean="0"/>
              <a:t>Address transportation barriers</a:t>
            </a:r>
            <a:endParaRPr lang="en-US" dirty="0"/>
          </a:p>
        </p:txBody>
      </p:sp>
      <p:sp>
        <p:nvSpPr>
          <p:cNvPr id="8" name="Rectangle 3"/>
          <p:cNvSpPr txBox="1">
            <a:spLocks noChangeArrowheads="1"/>
          </p:cNvSpPr>
          <p:nvPr/>
        </p:nvSpPr>
        <p:spPr>
          <a:xfrm>
            <a:off x="685800" y="1295400"/>
            <a:ext cx="7772400" cy="838200"/>
          </a:xfrm>
          <a:prstGeom prst="rect">
            <a:avLst/>
          </a:prstGeom>
        </p:spPr>
        <p:txBody>
          <a:bodyPr vert="horz" lIns="91440" tIns="45720" rIns="30479"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70C0"/>
                </a:solidFill>
                <a:effectLst/>
                <a:uLnTx/>
                <a:uFillTx/>
                <a:latin typeface="Calibri" pitchFamily="34" charset="0"/>
                <a:ea typeface="ヒラギノ明朝 ProN W3"/>
                <a:cs typeface="ヒラギノ明朝 ProN W3"/>
                <a:sym typeface="Georgia" pitchFamily="18" charset="0"/>
              </a:rPr>
              <a:t>Innovative Models</a:t>
            </a:r>
          </a:p>
        </p:txBody>
      </p:sp>
    </p:spTree>
    <p:extLst>
      <p:ext uri="{BB962C8B-B14F-4D97-AF65-F5344CB8AC3E}">
        <p14:creationId xmlns:p14="http://schemas.microsoft.com/office/powerpoint/2010/main" val="68233677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123"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6" name="Content Placeholder 5"/>
          <p:cNvSpPr>
            <a:spLocks noGrp="1"/>
          </p:cNvSpPr>
          <p:nvPr>
            <p:ph idx="1"/>
          </p:nvPr>
        </p:nvSpPr>
        <p:spPr>
          <a:xfrm>
            <a:off x="457200" y="2286000"/>
            <a:ext cx="8229600" cy="3840163"/>
          </a:xfrm>
        </p:spPr>
        <p:txBody>
          <a:bodyPr>
            <a:normAutofit/>
          </a:bodyPr>
          <a:lstStyle/>
          <a:p>
            <a:r>
              <a:rPr lang="en-US" dirty="0" smtClean="0"/>
              <a:t>Formalized program</a:t>
            </a:r>
          </a:p>
          <a:p>
            <a:pPr lvl="1"/>
            <a:r>
              <a:rPr lang="en-US" dirty="0" smtClean="0"/>
              <a:t>Patient education video and individual session</a:t>
            </a:r>
          </a:p>
          <a:p>
            <a:r>
              <a:rPr lang="en-US" dirty="0" smtClean="0"/>
              <a:t>Other methods</a:t>
            </a:r>
          </a:p>
          <a:p>
            <a:pPr lvl="1"/>
            <a:r>
              <a:rPr lang="en-US" dirty="0" err="1" smtClean="0"/>
              <a:t>Chairside</a:t>
            </a:r>
            <a:endParaRPr lang="en-US" dirty="0" smtClean="0"/>
          </a:p>
          <a:p>
            <a:pPr lvl="1"/>
            <a:r>
              <a:rPr lang="en-US" dirty="0" smtClean="0"/>
              <a:t>Travelling</a:t>
            </a:r>
          </a:p>
          <a:p>
            <a:pPr lvl="1">
              <a:buNone/>
            </a:pPr>
            <a:endParaRPr lang="en-US" dirty="0" smtClean="0"/>
          </a:p>
          <a:p>
            <a:endParaRPr lang="en-US" dirty="0" smtClean="0"/>
          </a:p>
          <a:p>
            <a:endParaRPr lang="en-US" dirty="0" smtClean="0"/>
          </a:p>
          <a:p>
            <a:endParaRPr lang="en-US" dirty="0"/>
          </a:p>
        </p:txBody>
      </p:sp>
      <p:sp>
        <p:nvSpPr>
          <p:cNvPr id="8" name="Rectangle 3"/>
          <p:cNvSpPr txBox="1">
            <a:spLocks noChangeArrowheads="1"/>
          </p:cNvSpPr>
          <p:nvPr/>
        </p:nvSpPr>
        <p:spPr>
          <a:xfrm>
            <a:off x="685800" y="1295400"/>
            <a:ext cx="7772400" cy="838200"/>
          </a:xfrm>
          <a:prstGeom prst="rect">
            <a:avLst/>
          </a:prstGeom>
        </p:spPr>
        <p:txBody>
          <a:bodyPr vert="horz" lIns="91440" tIns="45720" rIns="30479"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70C0"/>
                </a:solidFill>
                <a:effectLst/>
                <a:uLnTx/>
                <a:uFillTx/>
                <a:latin typeface="Calibri" pitchFamily="34" charset="0"/>
                <a:ea typeface="ヒラギノ明朝 ProN W3"/>
                <a:cs typeface="ヒラギノ明朝 ProN W3"/>
                <a:sym typeface="Georgia" pitchFamily="18" charset="0"/>
              </a:rPr>
              <a:t>Patient Education</a:t>
            </a:r>
          </a:p>
        </p:txBody>
      </p:sp>
    </p:spTree>
    <p:extLst>
      <p:ext uri="{BB962C8B-B14F-4D97-AF65-F5344CB8AC3E}">
        <p14:creationId xmlns:p14="http://schemas.microsoft.com/office/powerpoint/2010/main" val="121038772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123"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6" name="Content Placeholder 5"/>
          <p:cNvSpPr>
            <a:spLocks noGrp="1"/>
          </p:cNvSpPr>
          <p:nvPr>
            <p:ph idx="1"/>
          </p:nvPr>
        </p:nvSpPr>
        <p:spPr>
          <a:xfrm>
            <a:off x="457200" y="2286000"/>
            <a:ext cx="8229600" cy="3840163"/>
          </a:xfrm>
        </p:spPr>
        <p:txBody>
          <a:bodyPr>
            <a:normAutofit/>
          </a:bodyPr>
          <a:lstStyle/>
          <a:p>
            <a:r>
              <a:rPr lang="en-US" dirty="0" smtClean="0"/>
              <a:t>Success</a:t>
            </a:r>
          </a:p>
          <a:p>
            <a:pPr lvl="1"/>
            <a:r>
              <a:rPr lang="en-US" dirty="0" smtClean="0"/>
              <a:t>Multiple strategies to address patient barriers to engage and retain in oral health</a:t>
            </a:r>
          </a:p>
          <a:p>
            <a:r>
              <a:rPr lang="en-US" dirty="0" smtClean="0"/>
              <a:t>Sustainability</a:t>
            </a:r>
          </a:p>
          <a:p>
            <a:pPr lvl="1"/>
            <a:r>
              <a:rPr lang="en-US" dirty="0" smtClean="0"/>
              <a:t>10 of 15 projects</a:t>
            </a:r>
          </a:p>
          <a:p>
            <a:pPr lvl="2"/>
            <a:r>
              <a:rPr lang="en-US" dirty="0" smtClean="0"/>
              <a:t>Level of sustainability varied</a:t>
            </a:r>
          </a:p>
          <a:p>
            <a:pPr lvl="2"/>
            <a:r>
              <a:rPr lang="en-US" dirty="0" smtClean="0"/>
              <a:t>3 of the 4 van projects were not sustained</a:t>
            </a:r>
          </a:p>
          <a:p>
            <a:pPr lvl="1">
              <a:buNone/>
            </a:pPr>
            <a:endParaRPr lang="en-US" dirty="0" smtClean="0"/>
          </a:p>
          <a:p>
            <a:pPr lvl="1"/>
            <a:endParaRPr lang="en-US" dirty="0" smtClean="0"/>
          </a:p>
          <a:p>
            <a:endParaRPr lang="en-US" dirty="0" smtClean="0"/>
          </a:p>
          <a:p>
            <a:pPr lvl="1"/>
            <a:endParaRPr lang="en-US" dirty="0" smtClean="0"/>
          </a:p>
          <a:p>
            <a:endParaRPr lang="en-US" dirty="0"/>
          </a:p>
        </p:txBody>
      </p:sp>
      <p:sp>
        <p:nvSpPr>
          <p:cNvPr id="8" name="Rectangle 3"/>
          <p:cNvSpPr txBox="1">
            <a:spLocks noChangeArrowheads="1"/>
          </p:cNvSpPr>
          <p:nvPr/>
        </p:nvSpPr>
        <p:spPr>
          <a:xfrm>
            <a:off x="685800" y="1295400"/>
            <a:ext cx="7772400" cy="838200"/>
          </a:xfrm>
          <a:prstGeom prst="rect">
            <a:avLst/>
          </a:prstGeom>
        </p:spPr>
        <p:txBody>
          <a:bodyPr vert="horz" lIns="91440" tIns="45720" rIns="30479"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70C0"/>
                </a:solidFill>
                <a:effectLst/>
                <a:uLnTx/>
                <a:uFillTx/>
                <a:latin typeface="Calibri" pitchFamily="34" charset="0"/>
                <a:ea typeface="ヒラギノ明朝 ProN W3"/>
                <a:cs typeface="ヒラギノ明朝 ProN W3"/>
                <a:sym typeface="Georgia" pitchFamily="18" charset="0"/>
              </a:rPr>
              <a:t>Success</a:t>
            </a:r>
            <a:r>
              <a:rPr kumimoji="0" lang="en-US" sz="4400" b="1" i="0" u="none" strike="noStrike" kern="1200" cap="none" spc="0" normalizeH="0" noProof="0" dirty="0" smtClean="0">
                <a:ln>
                  <a:noFill/>
                </a:ln>
                <a:solidFill>
                  <a:srgbClr val="0070C0"/>
                </a:solidFill>
                <a:effectLst/>
                <a:uLnTx/>
                <a:uFillTx/>
                <a:latin typeface="Calibri" pitchFamily="34" charset="0"/>
                <a:ea typeface="ヒラギノ明朝 ProN W3"/>
                <a:cs typeface="ヒラギノ明朝 ProN W3"/>
                <a:sym typeface="Georgia" pitchFamily="18" charset="0"/>
              </a:rPr>
              <a:t> &amp; </a:t>
            </a:r>
            <a:r>
              <a:rPr kumimoji="0" lang="en-US" sz="4400" b="1" i="0" u="none" strike="noStrike" kern="1200" cap="none" spc="0" normalizeH="0" baseline="0" noProof="0" dirty="0" smtClean="0">
                <a:ln>
                  <a:noFill/>
                </a:ln>
                <a:solidFill>
                  <a:srgbClr val="0070C0"/>
                </a:solidFill>
                <a:effectLst/>
                <a:uLnTx/>
                <a:uFillTx/>
                <a:latin typeface="Calibri" pitchFamily="34" charset="0"/>
                <a:ea typeface="ヒラギノ明朝 ProN W3"/>
                <a:cs typeface="ヒラギノ明朝 ProN W3"/>
                <a:sym typeface="Georgia" pitchFamily="18" charset="0"/>
              </a:rPr>
              <a:t>Sustainability</a:t>
            </a:r>
          </a:p>
        </p:txBody>
      </p:sp>
    </p:spTree>
    <p:extLst>
      <p:ext uri="{BB962C8B-B14F-4D97-AF65-F5344CB8AC3E}">
        <p14:creationId xmlns:p14="http://schemas.microsoft.com/office/powerpoint/2010/main" val="239701563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rrowheads="1"/>
          </p:cNvPicPr>
          <p:nvPr/>
        </p:nvPicPr>
        <p:blipFill>
          <a:blip r:embed="rId3" cstate="print"/>
          <a:srcRect/>
          <a:stretch>
            <a:fillRect/>
          </a:stretch>
        </p:blipFill>
        <p:spPr bwMode="auto">
          <a:xfrm>
            <a:off x="5181600" y="0"/>
            <a:ext cx="3429000" cy="1506538"/>
          </a:xfrm>
          <a:prstGeom prst="rect">
            <a:avLst/>
          </a:prstGeom>
          <a:noFill/>
          <a:ln w="12700">
            <a:noFill/>
            <a:miter lim="800000"/>
            <a:headEnd/>
            <a:tailEnd/>
          </a:ln>
        </p:spPr>
      </p:pic>
      <p:pic>
        <p:nvPicPr>
          <p:cNvPr id="5123" name="Picture 2"/>
          <p:cNvPicPr>
            <a:picLocks noChangeArrowheads="1"/>
          </p:cNvPicPr>
          <p:nvPr/>
        </p:nvPicPr>
        <p:blipFill>
          <a:blip r:embed="rId4" cstate="print"/>
          <a:srcRect/>
          <a:stretch>
            <a:fillRect/>
          </a:stretch>
        </p:blipFill>
        <p:spPr bwMode="auto">
          <a:xfrm>
            <a:off x="685800" y="0"/>
            <a:ext cx="3429000" cy="1298575"/>
          </a:xfrm>
          <a:prstGeom prst="rect">
            <a:avLst/>
          </a:prstGeom>
          <a:noFill/>
          <a:ln w="12700">
            <a:noFill/>
            <a:miter lim="800000"/>
            <a:headEnd/>
            <a:tailEnd/>
          </a:ln>
        </p:spPr>
      </p:pic>
      <p:sp>
        <p:nvSpPr>
          <p:cNvPr id="6" name="Content Placeholder 5"/>
          <p:cNvSpPr>
            <a:spLocks noGrp="1"/>
          </p:cNvSpPr>
          <p:nvPr>
            <p:ph idx="1"/>
          </p:nvPr>
        </p:nvSpPr>
        <p:spPr>
          <a:xfrm>
            <a:off x="457200" y="2286000"/>
            <a:ext cx="8229600" cy="3840163"/>
          </a:xfrm>
        </p:spPr>
        <p:txBody>
          <a:bodyPr>
            <a:normAutofit/>
          </a:bodyPr>
          <a:lstStyle/>
          <a:p>
            <a:pPr lvl="1">
              <a:buNone/>
            </a:pPr>
            <a:endParaRPr lang="en-US" dirty="0" smtClean="0"/>
          </a:p>
          <a:p>
            <a:r>
              <a:rPr lang="en-US" dirty="0" smtClean="0"/>
              <a:t>Methods of sustainability</a:t>
            </a:r>
          </a:p>
          <a:p>
            <a:pPr lvl="1"/>
            <a:r>
              <a:rPr lang="en-US" dirty="0" smtClean="0"/>
              <a:t>Ryan White</a:t>
            </a:r>
          </a:p>
          <a:p>
            <a:pPr lvl="1"/>
            <a:r>
              <a:rPr lang="en-US" dirty="0" smtClean="0"/>
              <a:t>Foundation funding</a:t>
            </a:r>
          </a:p>
          <a:p>
            <a:pPr lvl="1"/>
            <a:r>
              <a:rPr lang="en-US" dirty="0" smtClean="0"/>
              <a:t>Expansion of services to a paying/insured population</a:t>
            </a:r>
          </a:p>
          <a:p>
            <a:endParaRPr lang="en-US" dirty="0"/>
          </a:p>
        </p:txBody>
      </p:sp>
      <p:sp>
        <p:nvSpPr>
          <p:cNvPr id="8" name="Rectangle 3"/>
          <p:cNvSpPr txBox="1">
            <a:spLocks noChangeArrowheads="1"/>
          </p:cNvSpPr>
          <p:nvPr/>
        </p:nvSpPr>
        <p:spPr>
          <a:xfrm>
            <a:off x="685800" y="1295400"/>
            <a:ext cx="7772400" cy="838200"/>
          </a:xfrm>
          <a:prstGeom prst="rect">
            <a:avLst/>
          </a:prstGeom>
        </p:spPr>
        <p:txBody>
          <a:bodyPr vert="horz" lIns="91440" tIns="45720" rIns="30479"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70C0"/>
                </a:solidFill>
                <a:effectLst/>
                <a:uLnTx/>
                <a:uFillTx/>
                <a:latin typeface="Calibri" pitchFamily="34" charset="0"/>
                <a:ea typeface="ヒラギノ明朝 ProN W3"/>
                <a:cs typeface="ヒラギノ明朝 ProN W3"/>
                <a:sym typeface="Georgia" pitchFamily="18" charset="0"/>
              </a:rPr>
              <a:t>Sustainability</a:t>
            </a:r>
          </a:p>
        </p:txBody>
      </p:sp>
    </p:spTree>
    <p:extLst>
      <p:ext uri="{BB962C8B-B14F-4D97-AF65-F5344CB8AC3E}">
        <p14:creationId xmlns:p14="http://schemas.microsoft.com/office/powerpoint/2010/main" val="399513809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2537</TotalTime>
  <Words>2416</Words>
  <Application>Microsoft Office PowerPoint</Application>
  <PresentationFormat>On-screen Show (4:3)</PresentationFormat>
  <Paragraphs>321</Paragraphs>
  <Slides>37</Slides>
  <Notes>24</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Expanding Access to HIV Oral Health Care:  Measuring Performance and Achieving Outcomes</vt:lpstr>
      <vt:lpstr>SPNS Sites</vt:lpstr>
      <vt:lpstr>Models of care</vt:lpstr>
      <vt:lpstr>PowerPoint Presentation</vt:lpstr>
      <vt:lpstr>PowerPoint Presentation</vt:lpstr>
      <vt:lpstr>PowerPoint Presentation</vt:lpstr>
      <vt:lpstr>PowerPoint Presentation</vt:lpstr>
      <vt:lpstr>PowerPoint Presentation</vt:lpstr>
      <vt:lpstr>PowerPoint Presentation</vt:lpstr>
      <vt:lpstr>How did we measure performance?</vt:lpstr>
      <vt:lpstr>Phase 1 Treatment Plan Treatment of active dental and periodontal disease, including </vt:lpstr>
      <vt:lpstr>What happened?</vt:lpstr>
      <vt:lpstr>Wide Variation in Phase 1 Treatment Plan Completion Rates</vt:lpstr>
      <vt:lpstr>Access to Care</vt:lpstr>
      <vt:lpstr>Changes in Oral Health Habits (N=1391)</vt:lpstr>
      <vt:lpstr>Significant Changes in Outcomes  at 12 Months </vt:lpstr>
      <vt:lpstr>Changes in Oral Health Symptoms at 12 Months (N=1391)</vt:lpstr>
      <vt:lpstr>Retention in Care</vt:lpstr>
      <vt:lpstr>The question…</vt:lpstr>
      <vt:lpstr>SPNS Oral Health Initiative Oral Health Related Quality of Life (OHRQOL)</vt:lpstr>
      <vt:lpstr>SPNS Oral Health Initiative Oral Health Related Quality of Life (OHRQOL)</vt:lpstr>
      <vt:lpstr>Variables</vt:lpstr>
      <vt:lpstr>Variables – Oral Health Status</vt:lpstr>
      <vt:lpstr>Variables - Dental Service Utilization</vt:lpstr>
      <vt:lpstr>Variables - Dental Service Utilization</vt:lpstr>
      <vt:lpstr>Description of the Sample</vt:lpstr>
      <vt:lpstr>Description of the Sample</vt:lpstr>
      <vt:lpstr>Results of the Bivariate Analysis</vt:lpstr>
      <vt:lpstr>Factors Associated with Significant Improvement in OHRQOL </vt:lpstr>
      <vt:lpstr>Factors Associated with Significant Improvement in ORHRQOL </vt:lpstr>
      <vt:lpstr>Relationship Between change in OHRQOL and HRQOL in Multivariate Analysis</vt:lpstr>
      <vt:lpstr>Relationship Between change in OHRQOL and HRQOL in Multivariate Analysis</vt:lpstr>
      <vt:lpstr>Relationship Between change in OHRQOL and HRQOL in Multivariate Analysis</vt:lpstr>
      <vt:lpstr>Dental Service Utilization and OHRQOL at 12 Months </vt:lpstr>
      <vt:lpstr>Dental Service Utilization and OHRQOL at 12 Months </vt:lpstr>
      <vt:lpstr>Conclusion</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Jane Fox</dc:creator>
  <cp:lastModifiedBy>Tobias, Carol</cp:lastModifiedBy>
  <cp:revision>232</cp:revision>
  <dcterms:created xsi:type="dcterms:W3CDTF">2011-05-17T14:58:40Z</dcterms:created>
  <dcterms:modified xsi:type="dcterms:W3CDTF">2012-10-19T18:55:16Z</dcterms:modified>
</cp:coreProperties>
</file>