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256" r:id="rId2"/>
    <p:sldId id="345" r:id="rId3"/>
    <p:sldId id="344" r:id="rId4"/>
    <p:sldId id="337" r:id="rId5"/>
    <p:sldId id="334" r:id="rId6"/>
    <p:sldId id="383" r:id="rId7"/>
    <p:sldId id="381" r:id="rId8"/>
    <p:sldId id="361" r:id="rId9"/>
    <p:sldId id="350" r:id="rId10"/>
    <p:sldId id="392" r:id="rId11"/>
    <p:sldId id="393" r:id="rId12"/>
    <p:sldId id="394" r:id="rId13"/>
    <p:sldId id="278" r:id="rId14"/>
    <p:sldId id="353" r:id="rId15"/>
    <p:sldId id="391" r:id="rId16"/>
    <p:sldId id="390" r:id="rId17"/>
    <p:sldId id="359" r:id="rId18"/>
    <p:sldId id="356" r:id="rId19"/>
    <p:sldId id="357" r:id="rId20"/>
    <p:sldId id="358" r:id="rId21"/>
    <p:sldId id="386" r:id="rId22"/>
    <p:sldId id="362" r:id="rId23"/>
    <p:sldId id="387" r:id="rId24"/>
    <p:sldId id="389" r:id="rId25"/>
    <p:sldId id="388" r:id="rId26"/>
    <p:sldId id="365" r:id="rId27"/>
    <p:sldId id="368" r:id="rId28"/>
    <p:sldId id="370" r:id="rId29"/>
    <p:sldId id="372" r:id="rId30"/>
    <p:sldId id="374" r:id="rId31"/>
    <p:sldId id="376" r:id="rId32"/>
    <p:sldId id="378" r:id="rId33"/>
    <p:sldId id="385" r:id="rId34"/>
    <p:sldId id="347" r:id="rId35"/>
    <p:sldId id="325" r:id="rId36"/>
    <p:sldId id="315"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94660"/>
  </p:normalViewPr>
  <p:slideViewPr>
    <p:cSldViewPr showGuides="1">
      <p:cViewPr>
        <p:scale>
          <a:sx n="75" d="100"/>
          <a:sy n="75" d="100"/>
        </p:scale>
        <p:origin x="-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JHadayia\Desktop\Book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 (6)'!$B$13</c:f>
              <c:strCache>
                <c:ptCount val="1"/>
                <c:pt idx="0">
                  <c:v>EIS</c:v>
                </c:pt>
              </c:strCache>
            </c:strRef>
          </c:tx>
          <c:dLbls>
            <c:showLegendKey val="0"/>
            <c:showVal val="1"/>
            <c:showCatName val="0"/>
            <c:showSerName val="0"/>
            <c:showPercent val="0"/>
            <c:showBubbleSize val="0"/>
            <c:showLeaderLines val="0"/>
          </c:dLbls>
          <c:cat>
            <c:strRef>
              <c:f>'Sheet1 (6)'!$C$12:$F$12</c:f>
              <c:strCache>
                <c:ptCount val="4"/>
                <c:pt idx="0">
                  <c:v>FY08</c:v>
                </c:pt>
                <c:pt idx="1">
                  <c:v>FY09</c:v>
                </c:pt>
                <c:pt idx="2">
                  <c:v>CY10*</c:v>
                </c:pt>
                <c:pt idx="3">
                  <c:v>CY11</c:v>
                </c:pt>
              </c:strCache>
            </c:strRef>
          </c:cat>
          <c:val>
            <c:numRef>
              <c:f>'Sheet1 (6)'!$C$13:$F$13</c:f>
              <c:numCache>
                <c:formatCode>#,##0</c:formatCode>
                <c:ptCount val="4"/>
                <c:pt idx="0">
                  <c:v>760</c:v>
                </c:pt>
                <c:pt idx="1">
                  <c:v>1147</c:v>
                </c:pt>
                <c:pt idx="2">
                  <c:v>863</c:v>
                </c:pt>
                <c:pt idx="3">
                  <c:v>1108</c:v>
                </c:pt>
              </c:numCache>
            </c:numRef>
          </c:val>
          <c:smooth val="0"/>
        </c:ser>
        <c:dLbls>
          <c:showLegendKey val="0"/>
          <c:showVal val="0"/>
          <c:showCatName val="0"/>
          <c:showSerName val="0"/>
          <c:showPercent val="0"/>
          <c:showBubbleSize val="0"/>
        </c:dLbls>
        <c:marker val="1"/>
        <c:smooth val="0"/>
        <c:axId val="191097344"/>
        <c:axId val="57855936"/>
      </c:lineChart>
      <c:catAx>
        <c:axId val="191097344"/>
        <c:scaling>
          <c:orientation val="minMax"/>
        </c:scaling>
        <c:delete val="0"/>
        <c:axPos val="b"/>
        <c:majorTickMark val="none"/>
        <c:minorTickMark val="none"/>
        <c:tickLblPos val="nextTo"/>
        <c:crossAx val="57855936"/>
        <c:crosses val="autoZero"/>
        <c:auto val="1"/>
        <c:lblAlgn val="ctr"/>
        <c:lblOffset val="100"/>
        <c:noMultiLvlLbl val="0"/>
      </c:catAx>
      <c:valAx>
        <c:axId val="57855936"/>
        <c:scaling>
          <c:orientation val="minMax"/>
        </c:scaling>
        <c:delete val="0"/>
        <c:axPos val="l"/>
        <c:majorGridlines/>
        <c:title>
          <c:tx>
            <c:rich>
              <a:bodyPr/>
              <a:lstStyle/>
              <a:p>
                <a:pPr>
                  <a:defRPr/>
                </a:pPr>
                <a:r>
                  <a:rPr lang="en-US"/>
                  <a:t>Total # of clients served </a:t>
                </a:r>
              </a:p>
            </c:rich>
          </c:tx>
          <c:overlay val="0"/>
        </c:title>
        <c:numFmt formatCode="#,##0" sourceLinked="1"/>
        <c:majorTickMark val="none"/>
        <c:minorTickMark val="none"/>
        <c:tickLblPos val="nextTo"/>
        <c:crossAx val="191097344"/>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B1E03FD-B499-4E30-B66B-013C827D9D53}" type="datetimeFigureOut">
              <a:rPr lang="en-US"/>
              <a:pPr/>
              <a:t>12/2/2012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87F58ED-9EA1-4265-B0AC-578DA1E5E965}" type="slidenum">
              <a:rPr lang="en-US"/>
              <a:pPr/>
              <a:t>‹#›</a:t>
            </a:fld>
            <a:endParaRPr lang="en-US"/>
          </a:p>
        </p:txBody>
      </p:sp>
    </p:spTree>
    <p:extLst>
      <p:ext uri="{BB962C8B-B14F-4D97-AF65-F5344CB8AC3E}">
        <p14:creationId xmlns:p14="http://schemas.microsoft.com/office/powerpoint/2010/main" val="319372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33CD67B-9CE6-45F9-BC13-E2DDFF15E298}" type="datetimeFigureOut">
              <a:rPr lang="en-US"/>
              <a:pPr/>
              <a:t>12/2/2012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0099FF6-A1A8-4576-83E5-7D2C8CC558D2}" type="slidenum">
              <a:rPr lang="en-US"/>
              <a:pPr/>
              <a:t>‹#›</a:t>
            </a:fld>
            <a:endParaRPr lang="en-US"/>
          </a:p>
        </p:txBody>
      </p:sp>
    </p:spTree>
    <p:extLst>
      <p:ext uri="{BB962C8B-B14F-4D97-AF65-F5344CB8AC3E}">
        <p14:creationId xmlns:p14="http://schemas.microsoft.com/office/powerpoint/2010/main" val="3569687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Steven</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F44E26-7AE8-4B21-BCB5-1319556BD40B}" type="slidenum">
              <a:rPr lang="en-US"/>
              <a:pPr eaLnBrk="1" hangingPunct="1"/>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Anna</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D3C1E2B-BBA5-4BBE-BC1C-B3C76D5D7316}" type="slidenum">
              <a:rPr lang="en-US"/>
              <a:pPr eaLnBrk="1" hangingPunct="1"/>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Anna</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3F68105-130E-4B4E-9422-1BE793CCB9C9}" type="slidenum">
              <a:rPr lang="en-US"/>
              <a:pPr eaLnBrk="1" hangingPunct="1"/>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Anna</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966678-EBD8-4C8D-8561-381F72E09394}" type="slidenum">
              <a:rPr lang="en-US"/>
              <a:pPr eaLnBrk="1" hangingPunct="1"/>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Anna</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2F3D4D9-FE86-4111-AD1D-2AEA9751B394}" type="slidenum">
              <a:rPr lang="en-US"/>
              <a:pPr eaLnBrk="1" hangingPunct="1"/>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Anna</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A8B01C-C75E-459E-9F19-E5C31EC47848}" type="slidenum">
              <a:rPr lang="en-US"/>
              <a:pPr eaLnBrk="1" hangingPunct="1"/>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Anna</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FB21D91-7593-4AC1-9F01-3517CBF54BC4}" type="slidenum">
              <a:rPr lang="en-US"/>
              <a:pPr eaLnBrk="1" hangingPunct="1"/>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Anna</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466EE1F-5686-4510-9AB3-175CF19781F5}" type="slidenum">
              <a:rPr lang="en-US"/>
              <a:pPr eaLnBrk="1" hangingPunct="1"/>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Anna</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FC3BBB7-D0A6-4A5A-B61A-5A9D52C87520}" type="slidenum">
              <a:rPr lang="en-US"/>
              <a:pPr eaLnBrk="1" hangingPunct="1"/>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Jen</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28AAB0-4740-47EB-9699-CE41079EDF68}" type="slidenum">
              <a:rPr lang="en-US"/>
              <a:pPr eaLnBrk="1" hangingPunct="1"/>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Steven</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BD4AD15-8B0E-4FC8-8C2B-37FB6937FA49}" type="slidenum">
              <a:rPr lang="en-US"/>
              <a:pPr eaLnBrk="1" hangingPunct="1"/>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Steven</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7A48D36-D9E5-49F3-B510-199D7DF1B92F}" type="slidenum">
              <a:rPr lang="en-US"/>
              <a:pPr eaLnBrk="1" hangingPunct="1"/>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Jen</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1876A3B-8B3E-4052-81A5-C8CEEEDD9E9C}" type="slidenum">
              <a:rPr lang="en-US"/>
              <a:pPr eaLnBrk="1" hangingPunct="1"/>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Jen</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3E46BA-EDCC-46F3-8B2D-92387BAD7370}" type="slidenum">
              <a:rPr lang="en-US"/>
              <a:pPr eaLnBrk="1" hangingPunct="1"/>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Jen</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C4BBCD-A009-4874-A040-D3155D55D10F}" type="slidenum">
              <a:rPr lang="en-US"/>
              <a:pPr eaLnBrk="1" hangingPunct="1"/>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Jen</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D1F4CC-9F38-4A28-B287-1D85438CA3B1}" type="slidenum">
              <a:rPr lang="en-US"/>
              <a:pPr eaLnBrk="1" hangingPunct="1"/>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Jen</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668227-F100-4E76-B4BE-98C8C556DDD2}" type="slidenum">
              <a:rPr lang="en-US"/>
              <a:pPr eaLnBrk="1" hangingPunct="1"/>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Jen</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13FD9A-AC1D-4D97-AB37-D2495687C19D}" type="slidenum">
              <a:rPr lang="en-US"/>
              <a:pPr eaLnBrk="1" hangingPunct="1"/>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Jen</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57B5EE8-CEFA-4361-A234-9808A1E5F23F}" type="slidenum">
              <a:rPr lang="en-US"/>
              <a:pPr eaLnBrk="1" hangingPunct="1"/>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Anna</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914679-4E07-49D4-AD68-24FE0C5E2017}" type="slidenum">
              <a:rPr lang="en-US"/>
              <a:pPr eaLnBrk="1" hangingPunct="1"/>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Anna</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BFEE3C9-8D19-4028-8A50-66A8A33B93EB}" type="slidenum">
              <a:rPr lang="en-US"/>
              <a:pPr eaLnBrk="1" hangingPunct="1"/>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Steven</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E05A96E-1898-42C3-8DCA-B7A0BA85C91B}" type="slidenum">
              <a:rPr lang="en-US"/>
              <a:pPr eaLnBrk="1" hangingPunct="1"/>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Steven</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E2842CB-25CA-4051-8DCB-DF35AA1F88F2}" type="slidenum">
              <a:rPr lang="en-US"/>
              <a:pPr eaLnBrk="1" hangingPunct="1"/>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Steven</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A70B697-3B09-42A6-B3BD-B235805F12D3}" type="slidenum">
              <a:rPr lang="en-US"/>
              <a:pPr eaLnBrk="1" hangingPunct="1"/>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Steven</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85530B-905B-42B4-8B1E-7D454E31DB5F}" type="slidenum">
              <a:rPr lang="en-US"/>
              <a:pPr eaLnBrk="1" hangingPunct="1"/>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Anna</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B1442E4-EA98-4E0B-AC64-4A3B3201E893}" type="slidenum">
              <a:rPr lang="en-US"/>
              <a:pPr eaLnBrk="1" hangingPunct="1"/>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Steven</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C1ED93B-2E68-478C-908E-1C80AA4B16B0}" type="slidenum">
              <a:rPr lang="en-US"/>
              <a:pPr eaLnBrk="1" hangingPunct="1"/>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Anna</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D5124D-D632-4880-A0B4-8CD99F973D9D}" type="slidenum">
              <a:rPr lang="en-US"/>
              <a:pPr eaLnBrk="1" hangingPunct="1"/>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Steven</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53FEA43-AAEA-4BAC-A89F-B802A45EE4E8}" type="slidenum">
              <a:rPr lang="en-US"/>
              <a:pPr eaLnBrk="1" hangingPunct="1"/>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Anna</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F79E9CD-1D09-4B92-984D-5762D6274FE8}" type="slidenum">
              <a:rPr lang="en-US"/>
              <a:pPr eaLnBrk="1" hangingPunct="1"/>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01C1180-BD57-498E-8CA7-42353BDE0DD5}" type="datetimeFigureOut">
              <a:rPr lang="en-US"/>
              <a:pPr/>
              <a:t>12/2/2012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662F19-89A5-474F-A205-9A18EA5D36BF}" type="slidenum">
              <a:rPr lang="en-US"/>
              <a:pPr/>
              <a:t>‹#›</a:t>
            </a:fld>
            <a:endParaRPr lang="en-US"/>
          </a:p>
        </p:txBody>
      </p:sp>
    </p:spTree>
    <p:extLst>
      <p:ext uri="{BB962C8B-B14F-4D97-AF65-F5344CB8AC3E}">
        <p14:creationId xmlns:p14="http://schemas.microsoft.com/office/powerpoint/2010/main" val="173559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A2293B6-816E-4343-AFE0-65911DD28C3F}" type="datetimeFigureOut">
              <a:rPr lang="en-US"/>
              <a:pPr/>
              <a:t>12/2/2012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107B80-C91A-42B1-B1BE-32F9927BDA3D}" type="slidenum">
              <a:rPr lang="en-US"/>
              <a:pPr/>
              <a:t>‹#›</a:t>
            </a:fld>
            <a:endParaRPr lang="en-US"/>
          </a:p>
        </p:txBody>
      </p:sp>
    </p:spTree>
    <p:extLst>
      <p:ext uri="{BB962C8B-B14F-4D97-AF65-F5344CB8AC3E}">
        <p14:creationId xmlns:p14="http://schemas.microsoft.com/office/powerpoint/2010/main" val="1071983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46CDB0C-57CE-4E26-8EA0-D56B835B4018}" type="datetimeFigureOut">
              <a:rPr lang="en-US"/>
              <a:pPr/>
              <a:t>12/2/2012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94E774-BCA3-4423-8D7D-38CD6AB348B8}" type="slidenum">
              <a:rPr lang="en-US"/>
              <a:pPr/>
              <a:t>‹#›</a:t>
            </a:fld>
            <a:endParaRPr lang="en-US"/>
          </a:p>
        </p:txBody>
      </p:sp>
    </p:spTree>
    <p:extLst>
      <p:ext uri="{BB962C8B-B14F-4D97-AF65-F5344CB8AC3E}">
        <p14:creationId xmlns:p14="http://schemas.microsoft.com/office/powerpoint/2010/main" val="1032035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DD8BD79-CDEC-4BB0-8350-E0AD8870AD22}" type="datetimeFigureOut">
              <a:rPr lang="en-US"/>
              <a:pPr/>
              <a:t>12/2/2012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164E94-FD57-4B83-AF61-850681DEF7CC}" type="slidenum">
              <a:rPr lang="en-US"/>
              <a:pPr/>
              <a:t>‹#›</a:t>
            </a:fld>
            <a:endParaRPr lang="en-US"/>
          </a:p>
        </p:txBody>
      </p:sp>
    </p:spTree>
    <p:extLst>
      <p:ext uri="{BB962C8B-B14F-4D97-AF65-F5344CB8AC3E}">
        <p14:creationId xmlns:p14="http://schemas.microsoft.com/office/powerpoint/2010/main" val="323756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CA8BBDF-82F8-4EC6-BFF3-5F06D01EE220}" type="datetimeFigureOut">
              <a:rPr lang="en-US"/>
              <a:pPr/>
              <a:t>12/2/2012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1DE4BC-80F9-4C2A-B198-CF8287C5AFC5}" type="slidenum">
              <a:rPr lang="en-US"/>
              <a:pPr/>
              <a:t>‹#›</a:t>
            </a:fld>
            <a:endParaRPr lang="en-US"/>
          </a:p>
        </p:txBody>
      </p:sp>
    </p:spTree>
    <p:extLst>
      <p:ext uri="{BB962C8B-B14F-4D97-AF65-F5344CB8AC3E}">
        <p14:creationId xmlns:p14="http://schemas.microsoft.com/office/powerpoint/2010/main" val="113766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166157A-B004-4DC3-912C-F69DD5468B19}" type="datetimeFigureOut">
              <a:rPr lang="en-US"/>
              <a:pPr/>
              <a:t>12/2/2012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1547435-BB0E-4C63-86FA-334BA2C47C1A}" type="slidenum">
              <a:rPr lang="en-US"/>
              <a:pPr/>
              <a:t>‹#›</a:t>
            </a:fld>
            <a:endParaRPr lang="en-US"/>
          </a:p>
        </p:txBody>
      </p:sp>
    </p:spTree>
    <p:extLst>
      <p:ext uri="{BB962C8B-B14F-4D97-AF65-F5344CB8AC3E}">
        <p14:creationId xmlns:p14="http://schemas.microsoft.com/office/powerpoint/2010/main" val="196409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CBAD8B6-8B05-4985-A80B-6CC592904572}" type="datetimeFigureOut">
              <a:rPr lang="en-US"/>
              <a:pPr/>
              <a:t>12/2/2012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BD73D5A-058A-4BC8-938C-00D12C0F58B0}" type="slidenum">
              <a:rPr lang="en-US"/>
              <a:pPr/>
              <a:t>‹#›</a:t>
            </a:fld>
            <a:endParaRPr lang="en-US"/>
          </a:p>
        </p:txBody>
      </p:sp>
    </p:spTree>
    <p:extLst>
      <p:ext uri="{BB962C8B-B14F-4D97-AF65-F5344CB8AC3E}">
        <p14:creationId xmlns:p14="http://schemas.microsoft.com/office/powerpoint/2010/main" val="794866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B564306-3A3E-4B31-837F-0B789EEA433A}" type="datetimeFigureOut">
              <a:rPr lang="en-US"/>
              <a:pPr/>
              <a:t>12/2/2012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5C6B874-13D4-42E0-A668-1F70FF4560E8}" type="slidenum">
              <a:rPr lang="en-US"/>
              <a:pPr/>
              <a:t>‹#›</a:t>
            </a:fld>
            <a:endParaRPr lang="en-US"/>
          </a:p>
        </p:txBody>
      </p:sp>
    </p:spTree>
    <p:extLst>
      <p:ext uri="{BB962C8B-B14F-4D97-AF65-F5344CB8AC3E}">
        <p14:creationId xmlns:p14="http://schemas.microsoft.com/office/powerpoint/2010/main" val="3046080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30BD9B9-471B-4700-AED2-0CA28616C452}" type="datetimeFigureOut">
              <a:rPr lang="en-US"/>
              <a:pPr/>
              <a:t>12/2/2012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8D839C5-37D4-4EC6-976B-C8ACA5EB40AA}" type="slidenum">
              <a:rPr lang="en-US"/>
              <a:pPr/>
              <a:t>‹#›</a:t>
            </a:fld>
            <a:endParaRPr lang="en-US"/>
          </a:p>
        </p:txBody>
      </p:sp>
    </p:spTree>
    <p:extLst>
      <p:ext uri="{BB962C8B-B14F-4D97-AF65-F5344CB8AC3E}">
        <p14:creationId xmlns:p14="http://schemas.microsoft.com/office/powerpoint/2010/main" val="318233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63CC2E5-91BC-4C64-9030-426FDE3EDC7D}" type="datetimeFigureOut">
              <a:rPr lang="en-US"/>
              <a:pPr/>
              <a:t>12/2/2012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0FC7878-370F-454A-8706-189F7680A703}" type="slidenum">
              <a:rPr lang="en-US"/>
              <a:pPr/>
              <a:t>‹#›</a:t>
            </a:fld>
            <a:endParaRPr lang="en-US"/>
          </a:p>
        </p:txBody>
      </p:sp>
    </p:spTree>
    <p:extLst>
      <p:ext uri="{BB962C8B-B14F-4D97-AF65-F5344CB8AC3E}">
        <p14:creationId xmlns:p14="http://schemas.microsoft.com/office/powerpoint/2010/main" val="268781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3E0E139-54AC-4339-957F-C5361BD74C3A}" type="datetimeFigureOut">
              <a:rPr lang="en-US"/>
              <a:pPr/>
              <a:t>12/2/2012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40DE11AC-89ED-401A-94E9-8AF0F2221999}" type="slidenum">
              <a:rPr lang="en-US"/>
              <a:pPr/>
              <a:t>‹#›</a:t>
            </a:fld>
            <a:endParaRPr lang="en-US"/>
          </a:p>
        </p:txBody>
      </p:sp>
    </p:spTree>
    <p:extLst>
      <p:ext uri="{BB962C8B-B14F-4D97-AF65-F5344CB8AC3E}">
        <p14:creationId xmlns:p14="http://schemas.microsoft.com/office/powerpoint/2010/main" val="1232325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2435DAD-CEF6-474A-AA6A-3A9EF0EE96A6}" type="datetimeFigureOut">
              <a:rPr lang="en-US"/>
              <a:pPr/>
              <a:t>12/2/2012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4557D43-31FF-4E00-A577-5741CFACFF2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rwpchouston.org/Publications/2011_NA_Report/7%20Access%20and%20Barriers-Core%20Svcs.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rwpchouston.org/Publications/Res%20for%20RR/TX%20Resources%20for%20formerly%20incarcerated.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yperlink%20Document%201.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yperlink%20Document%202.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yperlink%20Document%203.doc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svargas@aama.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Janina.Vazquez@dshs.state.tx.us" TargetMode="External"/><Relationship Id="rId5" Type="http://schemas.openxmlformats.org/officeDocument/2006/relationships/hyperlink" Target="mailto:Jennifer.Hadayia@cjo.hctx.net" TargetMode="External"/><Relationship Id="rId4" Type="http://schemas.openxmlformats.org/officeDocument/2006/relationships/hyperlink" Target="mailto:Ahenry@hivresourcegroup.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5334000"/>
          </a:xfrm>
        </p:spPr>
        <p:txBody>
          <a:bodyPr>
            <a:normAutofit/>
          </a:bodyPr>
          <a:lstStyle/>
          <a:p>
            <a:pPr eaLnBrk="1" hangingPunct="1"/>
            <a:r>
              <a:rPr lang="en-US" sz="5400" b="1" smtClean="0"/>
              <a:t>YES, SIRR!</a:t>
            </a:r>
            <a:r>
              <a:rPr lang="en-US" sz="3900" b="1" smtClean="0"/>
              <a:t/>
            </a:r>
            <a:br>
              <a:rPr lang="en-US" sz="3900" b="1" smtClean="0"/>
            </a:br>
            <a:r>
              <a:rPr lang="en-US" sz="3600" b="1" i="1" smtClean="0"/>
              <a:t>Creatively Collaborating to Serve the Incarcerated and Recently Released</a:t>
            </a:r>
            <a:r>
              <a:rPr lang="en-US" sz="3600" i="1" smtClean="0"/>
              <a:t/>
            </a:r>
            <a:br>
              <a:rPr lang="en-US" sz="3600" i="1" smtClean="0"/>
            </a:br>
            <a:r>
              <a:rPr lang="en-US" sz="3600" i="1" smtClean="0"/>
              <a:t/>
            </a:r>
            <a:br>
              <a:rPr lang="en-US" sz="3600" i="1" smtClean="0"/>
            </a:br>
            <a:r>
              <a:rPr lang="en-US" sz="3200" smtClean="0">
                <a:cs typeface="Times New Roman" pitchFamily="18" charset="0"/>
              </a:rPr>
              <a:t>Ryan White 2012 Grantee Meeting: </a:t>
            </a:r>
            <a:r>
              <a:rPr lang="en-US" sz="3200" i="1" smtClean="0">
                <a:cs typeface="Times New Roman" pitchFamily="18" charset="0"/>
              </a:rPr>
              <a:t>Navigating A New Era In Care</a:t>
            </a:r>
            <a:br>
              <a:rPr lang="en-US" sz="3200" i="1" smtClean="0">
                <a:cs typeface="Times New Roman" pitchFamily="18" charset="0"/>
              </a:rPr>
            </a:br>
            <a:r>
              <a:rPr lang="en-US" sz="3200" smtClean="0">
                <a:cs typeface="Times New Roman" pitchFamily="18" charset="0"/>
              </a:rPr>
              <a:t>Washington, D.C. </a:t>
            </a:r>
            <a:br>
              <a:rPr lang="en-US" sz="3200" smtClean="0">
                <a:cs typeface="Times New Roman" pitchFamily="18" charset="0"/>
              </a:rPr>
            </a:br>
            <a:r>
              <a:rPr lang="en-US" sz="3200" smtClean="0">
                <a:cs typeface="Times New Roman" pitchFamily="18" charset="0"/>
              </a:rPr>
              <a:t>November 27, 2012</a:t>
            </a:r>
            <a:endParaRPr lang="en-US" sz="3600" i="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defRPr/>
            </a:pPr>
            <a:r>
              <a:rPr lang="en-US" sz="4800" cap="small" dirty="0" smtClean="0"/>
              <a:t>C</a:t>
            </a:r>
            <a:r>
              <a:rPr lang="en-US" cap="small" dirty="0" smtClean="0"/>
              <a:t>orrections</a:t>
            </a:r>
            <a:r>
              <a:rPr lang="en-US" sz="4800" cap="small" dirty="0" smtClean="0"/>
              <a:t> I</a:t>
            </a:r>
            <a:r>
              <a:rPr lang="en-US" cap="small" dirty="0" smtClean="0"/>
              <a:t>n</a:t>
            </a:r>
            <a:r>
              <a:rPr lang="en-US" sz="4800" cap="small" dirty="0" smtClean="0"/>
              <a:t> T</a:t>
            </a:r>
            <a:r>
              <a:rPr lang="en-US" cap="small" dirty="0" smtClean="0"/>
              <a:t>exas: </a:t>
            </a:r>
            <a:r>
              <a:rPr lang="en-US" dirty="0" smtClean="0"/>
              <a:t>TDCJ</a:t>
            </a:r>
            <a:endParaRPr lang="en-US" dirty="0"/>
          </a:p>
        </p:txBody>
      </p:sp>
      <p:sp>
        <p:nvSpPr>
          <p:cNvPr id="12291" name="Content Placeholder 2"/>
          <p:cNvSpPr>
            <a:spLocks noGrp="1"/>
          </p:cNvSpPr>
          <p:nvPr>
            <p:ph sz="half" idx="1"/>
          </p:nvPr>
        </p:nvSpPr>
        <p:spPr/>
        <p:txBody>
          <a:bodyPr/>
          <a:lstStyle/>
          <a:p>
            <a:r>
              <a:rPr lang="en-US" sz="2400" smtClean="0"/>
              <a:t>The Texas Department of Criminal Justice (TDCJ) manages one hundred and fourteen (114) facilities including seven (7) privately operated correctional centers, five (5) privately operated state jails, two (2) privately operated Pre-Parole Transfer (PPT) facilities, and five (5) intermediate sanction facilities.</a:t>
            </a:r>
          </a:p>
          <a:p>
            <a:endParaRPr lang="en-US" sz="2400" smtClean="0"/>
          </a:p>
        </p:txBody>
      </p:sp>
      <p:pic>
        <p:nvPicPr>
          <p:cNvPr id="5" name="Picture 3" descr="TDCJ map.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676400"/>
            <a:ext cx="4038600" cy="43735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4800" cap="small" dirty="0" smtClean="0"/>
              <a:t>C</a:t>
            </a:r>
            <a:r>
              <a:rPr lang="en-US" cap="small" dirty="0" smtClean="0"/>
              <a:t>orrections</a:t>
            </a:r>
            <a:r>
              <a:rPr lang="en-US" sz="4800" cap="small" dirty="0" smtClean="0"/>
              <a:t> I</a:t>
            </a:r>
            <a:r>
              <a:rPr lang="en-US" cap="small" dirty="0" smtClean="0"/>
              <a:t>n</a:t>
            </a:r>
            <a:r>
              <a:rPr lang="en-US" sz="4800" cap="small" dirty="0" smtClean="0"/>
              <a:t> T</a:t>
            </a:r>
            <a:r>
              <a:rPr lang="en-US" cap="small" dirty="0" smtClean="0"/>
              <a:t>exas: HCSO</a:t>
            </a:r>
            <a:endParaRPr lang="en-US" cap="small" dirty="0"/>
          </a:p>
        </p:txBody>
      </p:sp>
      <p:sp>
        <p:nvSpPr>
          <p:cNvPr id="13315" name="Content Placeholder 2"/>
          <p:cNvSpPr>
            <a:spLocks noGrp="1"/>
          </p:cNvSpPr>
          <p:nvPr>
            <p:ph idx="1"/>
          </p:nvPr>
        </p:nvSpPr>
        <p:spPr/>
        <p:txBody>
          <a:bodyPr/>
          <a:lstStyle/>
          <a:p>
            <a:pPr eaLnBrk="1" hangingPunct="1"/>
            <a:r>
              <a:rPr lang="en-US" sz="2800" smtClean="0"/>
              <a:t>The Harris County Sheriff's Office is the largest sheriff's office in Texas and the third largest in the United States.</a:t>
            </a:r>
          </a:p>
          <a:p>
            <a:pPr eaLnBrk="1" hangingPunct="1"/>
            <a:r>
              <a:rPr lang="en-US" sz="2800" smtClean="0"/>
              <a:t>HCSO operates three facilities including:</a:t>
            </a:r>
          </a:p>
          <a:p>
            <a:pPr lvl="1" eaLnBrk="1" hangingPunct="1"/>
            <a:r>
              <a:rPr lang="en-US" sz="2400" smtClean="0"/>
              <a:t>The 701 Jail (also known as 701 North San Jacinto) is one of the largest detention facilities in the United States,</a:t>
            </a:r>
          </a:p>
          <a:p>
            <a:pPr lvl="1" eaLnBrk="1" hangingPunct="1"/>
            <a:r>
              <a:rPr lang="en-US" sz="2400" smtClean="0"/>
              <a:t>The 1307 Jail (also known as the 1307 Baker Street facility) </a:t>
            </a:r>
          </a:p>
          <a:p>
            <a:pPr lvl="1" eaLnBrk="1" hangingPunct="1"/>
            <a:r>
              <a:rPr lang="en-US" sz="2400" smtClean="0"/>
              <a:t>The 1200 Jail (as known as the 1200 Baker Street facility) </a:t>
            </a:r>
          </a:p>
          <a:p>
            <a:pPr eaLnBrk="1" hangingPunct="1"/>
            <a:r>
              <a:rPr lang="en-US" sz="2800" smtClean="0"/>
              <a:t>On average, the census of the HCSO facilities is approximately 10,000. </a:t>
            </a:r>
            <a:endParaRPr lang="en-US" sz="2800" i="1"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cap="small" dirty="0" smtClean="0"/>
              <a:t>Mental Health At HCJ</a:t>
            </a:r>
            <a:endParaRPr lang="en-US" sz="4800" cap="small" dirty="0"/>
          </a:p>
        </p:txBody>
      </p:sp>
      <p:sp>
        <p:nvSpPr>
          <p:cNvPr id="3" name="Content Placeholder 2"/>
          <p:cNvSpPr>
            <a:spLocks noGrp="1"/>
          </p:cNvSpPr>
          <p:nvPr>
            <p:ph idx="1"/>
          </p:nvPr>
        </p:nvSpPr>
        <p:spPr/>
        <p:txBody>
          <a:bodyPr/>
          <a:lstStyle/>
          <a:p>
            <a:pPr marL="457200" indent="-457200">
              <a:spcBef>
                <a:spcPts val="600"/>
              </a:spcBef>
              <a:buFont typeface="Wingdings" pitchFamily="2" charset="2"/>
              <a:buChar char="v"/>
            </a:pPr>
            <a:r>
              <a:rPr lang="en-US" sz="2400" smtClean="0"/>
              <a:t>There are approximately 500,000 adult Harris County residents who experience a mental health condition each year; </a:t>
            </a:r>
          </a:p>
          <a:p>
            <a:pPr marL="457200" indent="-457200">
              <a:spcBef>
                <a:spcPts val="600"/>
              </a:spcBef>
              <a:buFont typeface="Wingdings" pitchFamily="2" charset="2"/>
              <a:buChar char="v"/>
            </a:pPr>
            <a:r>
              <a:rPr lang="en-US" sz="2400" smtClean="0"/>
              <a:t>Approximately 140,000 of those suffer a severe mental illness, such as severe depression, bipolar disease and/or schizophrenia; </a:t>
            </a:r>
          </a:p>
          <a:p>
            <a:pPr marL="457200" indent="-457200">
              <a:spcBef>
                <a:spcPts val="600"/>
              </a:spcBef>
              <a:buFont typeface="Wingdings" pitchFamily="2" charset="2"/>
              <a:buChar char="v"/>
            </a:pPr>
            <a:r>
              <a:rPr lang="en-US" sz="2400" smtClean="0"/>
              <a:t>Almost half of adult Harris County residents who suffer from a severe mental illness could not access treatment; </a:t>
            </a:r>
          </a:p>
          <a:p>
            <a:pPr marL="457200" indent="-457200">
              <a:spcBef>
                <a:spcPts val="600"/>
              </a:spcBef>
              <a:buFont typeface="Wingdings" pitchFamily="2" charset="2"/>
              <a:buChar char="v"/>
            </a:pPr>
            <a:r>
              <a:rPr lang="en-US" sz="2400" smtClean="0"/>
              <a:t>And approximately 20 percent of inmates in the Harris County Jails have a history of mental illness.</a:t>
            </a:r>
          </a:p>
          <a:p>
            <a:pPr marL="457200" indent="-457200"/>
            <a:endParaRPr lang="en-US" sz="24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5400" smtClean="0"/>
              <a:t>T</a:t>
            </a:r>
            <a:r>
              <a:rPr lang="en-US" sz="4800" smtClean="0"/>
              <a:t>HE</a:t>
            </a:r>
            <a:r>
              <a:rPr lang="en-US" sz="5400" smtClean="0"/>
              <a:t> HCJ EIS P</a:t>
            </a:r>
            <a:r>
              <a:rPr lang="en-US" sz="4800" smtClean="0"/>
              <a:t>ROGRAM</a:t>
            </a:r>
          </a:p>
        </p:txBody>
      </p:sp>
      <p:sp>
        <p:nvSpPr>
          <p:cNvPr id="24579" name="Content Placeholder 2"/>
          <p:cNvSpPr>
            <a:spLocks noGrp="1"/>
          </p:cNvSpPr>
          <p:nvPr>
            <p:ph idx="1"/>
          </p:nvPr>
        </p:nvSpPr>
        <p:spPr>
          <a:xfrm>
            <a:off x="457200" y="1600200"/>
            <a:ext cx="8229600" cy="4800600"/>
          </a:xfrm>
        </p:spPr>
        <p:txBody>
          <a:bodyPr/>
          <a:lstStyle/>
          <a:p>
            <a:pPr eaLnBrk="1" hangingPunct="1"/>
            <a:r>
              <a:rPr lang="en-US" smtClean="0"/>
              <a:t>Starting in 2001, The Resource Group funded two positions through State HIV Services funds to ensure that HIV-positive inmates received appropriate care while incarcerated.</a:t>
            </a:r>
          </a:p>
          <a:p>
            <a:pPr eaLnBrk="1" hangingPunct="1"/>
            <a:r>
              <a:rPr lang="en-US" smtClean="0"/>
              <a:t>The two care coordinators work for HCJ and coordinate with the contract medical  providers.</a:t>
            </a:r>
          </a:p>
          <a:p>
            <a:pPr eaLnBrk="1" hangingPunct="1"/>
            <a:r>
              <a:rPr lang="en-US" smtClean="0"/>
              <a:t>In September 2010, a discharge planner position was added (a direct result of SIRR).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additive="base">
                                        <p:cTn id="12" dur="500" fill="hold"/>
                                        <p:tgtEl>
                                          <p:spTgt spid="24579"/>
                                        </p:tgtEl>
                                        <p:attrNameLst>
                                          <p:attrName>ppt_x</p:attrName>
                                        </p:attrNameLst>
                                      </p:cBhvr>
                                      <p:tavLst>
                                        <p:tav tm="0">
                                          <p:val>
                                            <p:strVal val="#ppt_x"/>
                                          </p:val>
                                        </p:tav>
                                        <p:tav tm="100000">
                                          <p:val>
                                            <p:strVal val="#ppt_x"/>
                                          </p:val>
                                        </p:tav>
                                      </p:tavLst>
                                    </p:anim>
                                    <p:anim calcmode="lin" valueType="num">
                                      <p:cBhvr additive="base">
                                        <p:cTn id="13"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5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en-US" cap="small" dirty="0" smtClean="0"/>
              <a:t>Who Are We Serving </a:t>
            </a:r>
          </a:p>
        </p:txBody>
      </p:sp>
      <p:sp>
        <p:nvSpPr>
          <p:cNvPr id="16387" name="Content Placeholder 2"/>
          <p:cNvSpPr>
            <a:spLocks noGrp="1"/>
          </p:cNvSpPr>
          <p:nvPr>
            <p:ph idx="1"/>
          </p:nvPr>
        </p:nvSpPr>
        <p:spPr/>
        <p:txBody>
          <a:bodyPr/>
          <a:lstStyle/>
          <a:p>
            <a:pPr eaLnBrk="1" hangingPunct="1"/>
            <a:r>
              <a:rPr lang="en-US" smtClean="0"/>
              <a:t>Texas Department of Criminal Justice (TDCJ)</a:t>
            </a:r>
            <a:r>
              <a:rPr lang="en-US" sz="800" smtClean="0"/>
              <a:t>*</a:t>
            </a:r>
          </a:p>
          <a:p>
            <a:pPr eaLnBrk="1" hangingPunct="1"/>
            <a:endParaRPr lang="en-US" smtClean="0"/>
          </a:p>
          <a:p>
            <a:pPr eaLnBrk="1" hangingPunct="1">
              <a:buFont typeface="Arial" pitchFamily="34" charset="0"/>
              <a:buNone/>
            </a:pPr>
            <a:endParaRPr lang="en-US" smtClean="0"/>
          </a:p>
          <a:p>
            <a:pPr eaLnBrk="1" hangingPunct="1"/>
            <a:r>
              <a:rPr lang="en-US" smtClean="0"/>
              <a:t>Harris County Jail (HCJ)</a:t>
            </a:r>
            <a:r>
              <a:rPr lang="en-US" sz="800" smtClean="0"/>
              <a:t>*</a:t>
            </a:r>
          </a:p>
          <a:p>
            <a:pPr eaLnBrk="1" hangingPunct="1">
              <a:buFont typeface="Arial" pitchFamily="34" charset="0"/>
              <a:buNone/>
            </a:pPr>
            <a:endParaRPr lang="en-US" smtClean="0"/>
          </a:p>
          <a:p>
            <a:pPr eaLnBrk="1" hangingPunct="1">
              <a:buFont typeface="Arial" pitchFamily="34" charset="0"/>
              <a:buNone/>
            </a:pPr>
            <a:endParaRPr lang="en-US" smtClean="0"/>
          </a:p>
          <a:p>
            <a:pPr eaLnBrk="1" hangingPunct="1">
              <a:buFont typeface="Arial" pitchFamily="34" charset="0"/>
              <a:buNone/>
            </a:pPr>
            <a:endParaRPr lang="en-US" smtClean="0"/>
          </a:p>
          <a:p>
            <a:pPr eaLnBrk="1" hangingPunct="1">
              <a:buFont typeface="Arial" pitchFamily="34" charset="0"/>
              <a:buNone/>
            </a:pPr>
            <a:r>
              <a:rPr lang="en-US" sz="900" smtClean="0"/>
              <a:t>*TDCJ Monthly Provider Report, </a:t>
            </a:r>
          </a:p>
        </p:txBody>
      </p:sp>
      <p:graphicFrame>
        <p:nvGraphicFramePr>
          <p:cNvPr id="5" name="Table 4"/>
          <p:cNvGraphicFramePr>
            <a:graphicFrameLocks noGrp="1"/>
          </p:cNvGraphicFramePr>
          <p:nvPr/>
        </p:nvGraphicFramePr>
        <p:xfrm>
          <a:off x="1295400" y="4114800"/>
          <a:ext cx="6096000" cy="741364"/>
        </p:xfrm>
        <a:graphic>
          <a:graphicData uri="http://schemas.openxmlformats.org/drawingml/2006/table">
            <a:tbl>
              <a:tblPr firstRow="1" bandRow="1">
                <a:tableStyleId>{5C22544A-7EE6-4342-B048-85BDC9FD1C3A}</a:tableStyleId>
              </a:tblPr>
              <a:tblGrid>
                <a:gridCol w="3048000"/>
                <a:gridCol w="3048000"/>
              </a:tblGrid>
              <a:tr h="370682">
                <a:tc>
                  <a:txBody>
                    <a:bodyPr/>
                    <a:lstStyle/>
                    <a:p>
                      <a:r>
                        <a:rPr lang="en-US" sz="1800" dirty="0" smtClean="0"/>
                        <a:t>Year</a:t>
                      </a:r>
                      <a:endParaRPr lang="en-US" sz="1800" dirty="0"/>
                    </a:p>
                  </a:txBody>
                  <a:tcPr marT="45700" marB="45700"/>
                </a:tc>
                <a:tc>
                  <a:txBody>
                    <a:bodyPr/>
                    <a:lstStyle/>
                    <a:p>
                      <a:r>
                        <a:rPr lang="en-US" sz="1800" dirty="0" smtClean="0"/>
                        <a:t>HIV+</a:t>
                      </a:r>
                      <a:r>
                        <a:rPr lang="en-US" sz="1800" baseline="0" dirty="0" smtClean="0"/>
                        <a:t> Inmates</a:t>
                      </a:r>
                      <a:endParaRPr lang="en-US" sz="1800" dirty="0"/>
                    </a:p>
                  </a:txBody>
                  <a:tcPr marT="45700" marB="45700"/>
                </a:tc>
              </a:tr>
              <a:tr h="370682">
                <a:tc>
                  <a:txBody>
                    <a:bodyPr/>
                    <a:lstStyle/>
                    <a:p>
                      <a:r>
                        <a:rPr lang="en-US" sz="1800" dirty="0" smtClean="0"/>
                        <a:t>2011</a:t>
                      </a:r>
                      <a:endParaRPr lang="en-US" sz="1800" dirty="0"/>
                    </a:p>
                  </a:txBody>
                  <a:tcPr marT="45700" marB="45700"/>
                </a:tc>
                <a:tc>
                  <a:txBody>
                    <a:bodyPr/>
                    <a:lstStyle/>
                    <a:p>
                      <a:r>
                        <a:rPr lang="en-US" sz="1800" dirty="0" smtClean="0"/>
                        <a:t>1097</a:t>
                      </a:r>
                      <a:endParaRPr lang="en-US" sz="1800" dirty="0"/>
                    </a:p>
                  </a:txBody>
                  <a:tcPr marT="45700" marB="45700"/>
                </a:tc>
              </a:tr>
            </a:tbl>
          </a:graphicData>
        </a:graphic>
      </p:graphicFrame>
      <p:graphicFrame>
        <p:nvGraphicFramePr>
          <p:cNvPr id="6" name="Table 5"/>
          <p:cNvGraphicFramePr>
            <a:graphicFrameLocks noGrp="1"/>
          </p:cNvGraphicFramePr>
          <p:nvPr/>
        </p:nvGraphicFramePr>
        <p:xfrm>
          <a:off x="1295400" y="2286000"/>
          <a:ext cx="6096000" cy="1011555"/>
        </p:xfrm>
        <a:graphic>
          <a:graphicData uri="http://schemas.openxmlformats.org/drawingml/2006/table">
            <a:tbl>
              <a:tblPr/>
              <a:tblGrid>
                <a:gridCol w="3048000"/>
                <a:gridCol w="3048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Month/Year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HIV+ Inmates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August 2011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2343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16410" name="Picture 2" descr="T:\SIRR Partnership of GH\Parole Trainings\Parole Training Session01\Offender Population and Known HI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2209800"/>
            <a:ext cx="78787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en-US" cap="small" dirty="0" smtClean="0"/>
              <a:t>Who Are We Serving </a:t>
            </a:r>
          </a:p>
        </p:txBody>
      </p:sp>
      <p:sp>
        <p:nvSpPr>
          <p:cNvPr id="17411" name="Content Placeholder 2"/>
          <p:cNvSpPr>
            <a:spLocks noGrp="1"/>
          </p:cNvSpPr>
          <p:nvPr>
            <p:ph idx="1"/>
          </p:nvPr>
        </p:nvSpPr>
        <p:spPr/>
        <p:txBody>
          <a:bodyPr/>
          <a:lstStyle/>
          <a:p>
            <a:pPr eaLnBrk="1" hangingPunct="1"/>
            <a:r>
              <a:rPr lang="en-US" smtClean="0"/>
              <a:t>Texas Department of Criminal Justice (TDCJ)</a:t>
            </a:r>
            <a:r>
              <a:rPr lang="en-US" sz="800" smtClean="0"/>
              <a:t>*</a:t>
            </a:r>
          </a:p>
          <a:p>
            <a:pPr eaLnBrk="1" hangingPunct="1"/>
            <a:endParaRPr lang="en-US" smtClean="0"/>
          </a:p>
          <a:p>
            <a:pPr eaLnBrk="1" hangingPunct="1">
              <a:buFont typeface="Arial" pitchFamily="34" charset="0"/>
              <a:buNone/>
            </a:pPr>
            <a:endParaRPr lang="en-US" smtClean="0"/>
          </a:p>
          <a:p>
            <a:pPr eaLnBrk="1" hangingPunct="1"/>
            <a:r>
              <a:rPr lang="en-US" smtClean="0"/>
              <a:t>Harris County Jail (HCJ)</a:t>
            </a:r>
            <a:r>
              <a:rPr lang="en-US" sz="800" smtClean="0"/>
              <a:t>*</a:t>
            </a:r>
          </a:p>
          <a:p>
            <a:pPr eaLnBrk="1" hangingPunct="1">
              <a:buFont typeface="Arial" pitchFamily="34" charset="0"/>
              <a:buNone/>
            </a:pPr>
            <a:endParaRPr lang="en-US" smtClean="0"/>
          </a:p>
          <a:p>
            <a:pPr eaLnBrk="1" hangingPunct="1">
              <a:buFont typeface="Arial" pitchFamily="34" charset="0"/>
              <a:buNone/>
            </a:pPr>
            <a:endParaRPr lang="en-US" smtClean="0"/>
          </a:p>
          <a:p>
            <a:pPr eaLnBrk="1" hangingPunct="1">
              <a:buFont typeface="Arial" pitchFamily="34" charset="0"/>
              <a:buNone/>
            </a:pPr>
            <a:endParaRPr lang="en-US" smtClean="0"/>
          </a:p>
          <a:p>
            <a:pPr eaLnBrk="1" hangingPunct="1">
              <a:buFont typeface="Arial" pitchFamily="34" charset="0"/>
              <a:buNone/>
            </a:pPr>
            <a:r>
              <a:rPr lang="en-US" sz="900" smtClean="0"/>
              <a:t>*TDCJ Monthly Provider Report, </a:t>
            </a:r>
          </a:p>
        </p:txBody>
      </p:sp>
      <p:graphicFrame>
        <p:nvGraphicFramePr>
          <p:cNvPr id="5" name="Table 4"/>
          <p:cNvGraphicFramePr>
            <a:graphicFrameLocks noGrp="1"/>
          </p:cNvGraphicFramePr>
          <p:nvPr/>
        </p:nvGraphicFramePr>
        <p:xfrm>
          <a:off x="1295400" y="4114800"/>
          <a:ext cx="6096000" cy="741364"/>
        </p:xfrm>
        <a:graphic>
          <a:graphicData uri="http://schemas.openxmlformats.org/drawingml/2006/table">
            <a:tbl>
              <a:tblPr firstRow="1" bandRow="1">
                <a:tableStyleId>{5C22544A-7EE6-4342-B048-85BDC9FD1C3A}</a:tableStyleId>
              </a:tblPr>
              <a:tblGrid>
                <a:gridCol w="3048000"/>
                <a:gridCol w="3048000"/>
              </a:tblGrid>
              <a:tr h="370682">
                <a:tc>
                  <a:txBody>
                    <a:bodyPr/>
                    <a:lstStyle/>
                    <a:p>
                      <a:r>
                        <a:rPr lang="en-US" sz="1800" dirty="0" smtClean="0"/>
                        <a:t>Year</a:t>
                      </a:r>
                      <a:endParaRPr lang="en-US" sz="1800" dirty="0"/>
                    </a:p>
                  </a:txBody>
                  <a:tcPr marT="45700" marB="45700"/>
                </a:tc>
                <a:tc>
                  <a:txBody>
                    <a:bodyPr/>
                    <a:lstStyle/>
                    <a:p>
                      <a:r>
                        <a:rPr lang="en-US" sz="1800" dirty="0" smtClean="0"/>
                        <a:t>HIV+</a:t>
                      </a:r>
                      <a:r>
                        <a:rPr lang="en-US" sz="1800" baseline="0" dirty="0" smtClean="0"/>
                        <a:t> Inmates</a:t>
                      </a:r>
                      <a:endParaRPr lang="en-US" sz="1800" dirty="0"/>
                    </a:p>
                  </a:txBody>
                  <a:tcPr marT="45700" marB="45700"/>
                </a:tc>
              </a:tr>
              <a:tr h="370682">
                <a:tc>
                  <a:txBody>
                    <a:bodyPr/>
                    <a:lstStyle/>
                    <a:p>
                      <a:r>
                        <a:rPr lang="en-US" sz="1800" dirty="0" smtClean="0"/>
                        <a:t>2011</a:t>
                      </a:r>
                      <a:endParaRPr lang="en-US" sz="1800" dirty="0"/>
                    </a:p>
                  </a:txBody>
                  <a:tcPr marT="45700" marB="45700"/>
                </a:tc>
                <a:tc>
                  <a:txBody>
                    <a:bodyPr/>
                    <a:lstStyle/>
                    <a:p>
                      <a:r>
                        <a:rPr lang="en-US" sz="1800" dirty="0" smtClean="0"/>
                        <a:t>1097</a:t>
                      </a:r>
                      <a:endParaRPr lang="en-US" sz="1800" dirty="0"/>
                    </a:p>
                  </a:txBody>
                  <a:tcPr marT="45700" marB="45700"/>
                </a:tc>
              </a:tr>
            </a:tbl>
          </a:graphicData>
        </a:graphic>
      </p:graphicFrame>
      <p:graphicFrame>
        <p:nvGraphicFramePr>
          <p:cNvPr id="6" name="Table 5"/>
          <p:cNvGraphicFramePr>
            <a:graphicFrameLocks noGrp="1"/>
          </p:cNvGraphicFramePr>
          <p:nvPr/>
        </p:nvGraphicFramePr>
        <p:xfrm>
          <a:off x="1295400" y="2286000"/>
          <a:ext cx="6096000" cy="1011555"/>
        </p:xfrm>
        <a:graphic>
          <a:graphicData uri="http://schemas.openxmlformats.org/drawingml/2006/table">
            <a:tbl>
              <a:tblPr/>
              <a:tblGrid>
                <a:gridCol w="3048000"/>
                <a:gridCol w="3048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Month/Year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HIV+ Inmates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August 2011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2343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17434" name="Picture 2" descr="T:\SIRR Partnership of GH\Parole Trainings\Parole Training Session01\Offender Population and Known HIV 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80740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en-US" cap="small" dirty="0" smtClean="0"/>
              <a:t>Who Are We Serving </a:t>
            </a:r>
          </a:p>
        </p:txBody>
      </p:sp>
      <p:sp>
        <p:nvSpPr>
          <p:cNvPr id="18435" name="Content Placeholder 2"/>
          <p:cNvSpPr>
            <a:spLocks noGrp="1"/>
          </p:cNvSpPr>
          <p:nvPr>
            <p:ph idx="1"/>
          </p:nvPr>
        </p:nvSpPr>
        <p:spPr>
          <a:xfrm>
            <a:off x="533400" y="1600200"/>
            <a:ext cx="8229600" cy="4525963"/>
          </a:xfrm>
        </p:spPr>
        <p:txBody>
          <a:bodyPr/>
          <a:lstStyle/>
          <a:p>
            <a:pPr eaLnBrk="1" hangingPunct="1"/>
            <a:r>
              <a:rPr lang="en-US" smtClean="0"/>
              <a:t>Harris County Jail (HCJ)</a:t>
            </a:r>
            <a:r>
              <a:rPr lang="en-US" sz="800" smtClean="0"/>
              <a:t>*</a:t>
            </a:r>
          </a:p>
          <a:p>
            <a:pPr eaLnBrk="1" hangingPunct="1"/>
            <a:endParaRPr lang="en-US" sz="800" smtClean="0"/>
          </a:p>
          <a:p>
            <a:pPr eaLnBrk="1" hangingPunct="1"/>
            <a:endParaRPr lang="en-US" sz="800" smtClean="0"/>
          </a:p>
          <a:p>
            <a:pPr eaLnBrk="1" hangingPunct="1"/>
            <a:endParaRPr lang="en-US" sz="800" smtClean="0"/>
          </a:p>
          <a:p>
            <a:pPr eaLnBrk="1" hangingPunct="1"/>
            <a:endParaRPr lang="en-US" sz="800" smtClean="0"/>
          </a:p>
          <a:p>
            <a:pPr eaLnBrk="1" hangingPunct="1"/>
            <a:endParaRPr lang="en-US" sz="800" smtClean="0"/>
          </a:p>
          <a:p>
            <a:pPr eaLnBrk="1" hangingPunct="1"/>
            <a:endParaRPr lang="en-US" sz="800" smtClean="0"/>
          </a:p>
          <a:p>
            <a:pPr eaLnBrk="1" hangingPunct="1"/>
            <a:endParaRPr lang="en-US" sz="800" smtClean="0"/>
          </a:p>
          <a:p>
            <a:pPr eaLnBrk="1" hangingPunct="1"/>
            <a:endParaRPr lang="en-US" sz="800" smtClean="0"/>
          </a:p>
          <a:p>
            <a:pPr eaLnBrk="1" hangingPunct="1"/>
            <a:endParaRPr lang="en-US" sz="800" smtClean="0"/>
          </a:p>
          <a:p>
            <a:pPr eaLnBrk="1" hangingPunct="1"/>
            <a:endParaRPr lang="en-US" sz="800" smtClean="0"/>
          </a:p>
          <a:p>
            <a:pPr eaLnBrk="1" hangingPunct="1">
              <a:buFont typeface="Arial" pitchFamily="34" charset="0"/>
              <a:buNone/>
            </a:pPr>
            <a:endParaRPr lang="en-US" smtClean="0"/>
          </a:p>
          <a:p>
            <a:pPr eaLnBrk="1" hangingPunct="1">
              <a:buFont typeface="Arial" pitchFamily="34" charset="0"/>
              <a:buNone/>
            </a:pPr>
            <a:endParaRPr lang="en-US" smtClean="0"/>
          </a:p>
          <a:p>
            <a:pPr eaLnBrk="1" hangingPunct="1">
              <a:buFont typeface="Arial" pitchFamily="34" charset="0"/>
              <a:buNone/>
            </a:pPr>
            <a:endParaRPr lang="en-US" smtClean="0"/>
          </a:p>
          <a:p>
            <a:pPr eaLnBrk="1" hangingPunct="1">
              <a:buFont typeface="Arial" pitchFamily="34" charset="0"/>
              <a:buNone/>
            </a:pPr>
            <a:r>
              <a:rPr lang="en-US" sz="900" smtClean="0"/>
              <a:t>**AIDS Regional Information and Evaluation System (ARIES) 2012</a:t>
            </a:r>
          </a:p>
        </p:txBody>
      </p:sp>
      <p:pic>
        <p:nvPicPr>
          <p:cNvPr id="18436" name="Picture 4" descr="T:\Programmatic\GranteeMtg2010\HCJ Data Gender 0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77533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cap="small" dirty="0" smtClean="0"/>
              <a:t>Care Services </a:t>
            </a:r>
          </a:p>
        </p:txBody>
      </p:sp>
      <p:sp>
        <p:nvSpPr>
          <p:cNvPr id="19459" name="Content Placeholder 2"/>
          <p:cNvSpPr>
            <a:spLocks noGrp="1"/>
          </p:cNvSpPr>
          <p:nvPr>
            <p:ph idx="1"/>
          </p:nvPr>
        </p:nvSpPr>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graphicFrame>
        <p:nvGraphicFramePr>
          <p:cNvPr id="4" name="Table 3"/>
          <p:cNvGraphicFramePr>
            <a:graphicFrameLocks noGrp="1"/>
          </p:cNvGraphicFramePr>
          <p:nvPr/>
        </p:nvGraphicFramePr>
        <p:xfrm>
          <a:off x="609600" y="1295400"/>
          <a:ext cx="7924800" cy="5208588"/>
        </p:xfrm>
        <a:graphic>
          <a:graphicData uri="http://schemas.openxmlformats.org/drawingml/2006/table">
            <a:tbl>
              <a:tblPr/>
              <a:tblGrid>
                <a:gridCol w="3962400"/>
                <a:gridCol w="3962400"/>
              </a:tblGrid>
              <a:tr h="454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Harris County Jail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Texas Department of Criminal Justice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73575">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rgbClr val="000000"/>
                          </a:solidFill>
                          <a:effectLst/>
                          <a:latin typeface="Calibri" pitchFamily="34" charset="0"/>
                        </a:rPr>
                        <a:t>In the event of a positive test result, the individual is offered treatment while at HCJ and meets with a Ryan White funded staff person who links the individual with care post release.</a:t>
                      </a:r>
                      <a:endParaRPr kumimoji="0" lang="en-US" sz="18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8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rgbClr val="000000"/>
                          </a:solidFill>
                          <a:effectLst/>
                          <a:latin typeface="Calibri" pitchFamily="34" charset="0"/>
                        </a:rPr>
                        <a:t>Additional services include: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Calibri" pitchFamily="34" charset="0"/>
                        </a:rPr>
                        <a:t>Coordination of post release services is conducted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Calibri" pitchFamily="34" charset="0"/>
                        </a:rPr>
                        <a:t>Mini Blue Books are issued</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Calibri" pitchFamily="34" charset="0"/>
                        </a:rPr>
                        <a:t>Community Service Linkages Workers meet with the inmate while incarcerated.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Calibri" pitchFamily="34" charset="0"/>
                        </a:rPr>
                        <a:t>Texas HIV Medication Program applications are completed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rgbClr val="000000"/>
                          </a:solidFill>
                          <a:effectLst/>
                          <a:latin typeface="Calibri" pitchFamily="34" charset="0"/>
                        </a:rPr>
                        <a:t>In the event of a positive test result, the individual is offered treatment while at TDCJ.  60-90 days prior to discharge a DSHS funded Linkage Worker  starts pre-release coordination of services.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1" i="0" u="none" strike="noStrike" cap="none" normalizeH="0" baseline="0" smtClean="0">
                          <a:ln>
                            <a:noFill/>
                          </a:ln>
                          <a:solidFill>
                            <a:srgbClr val="000000"/>
                          </a:solidFill>
                          <a:effectLst/>
                          <a:latin typeface="Calibri" pitchFamily="34" charset="0"/>
                        </a:rPr>
                        <a:t>Additional services include:</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Calibri" pitchFamily="34" charset="0"/>
                        </a:rPr>
                        <a:t>Mini Blue Books are issued</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Calibri" pitchFamily="34" charset="0"/>
                        </a:rPr>
                        <a:t>Texas HIV Medication Program applications are completed.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1800" b="0" i="0" u="none" strike="noStrike" cap="none" normalizeH="0" baseline="0" smtClean="0">
                          <a:ln>
                            <a:noFill/>
                          </a:ln>
                          <a:solidFill>
                            <a:srgbClr val="000000"/>
                          </a:solidFill>
                          <a:effectLst/>
                          <a:latin typeface="Calibri" pitchFamily="34" charset="0"/>
                        </a:rPr>
                        <a:t>Community Service Linkages Workers meet with the inmate while incarcerated.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1800" b="0" i="0" u="none" strike="noStrike" cap="none" normalizeH="0" baseline="0" smtClean="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en-US" cap="small" dirty="0" smtClean="0"/>
              <a:t>Prevention Services </a:t>
            </a:r>
          </a:p>
        </p:txBody>
      </p:sp>
      <p:sp>
        <p:nvSpPr>
          <p:cNvPr id="20483" name="Content Placeholder 2"/>
          <p:cNvSpPr>
            <a:spLocks noGrp="1"/>
          </p:cNvSpPr>
          <p:nvPr>
            <p:ph idx="1"/>
          </p:nvPr>
        </p:nvSpPr>
        <p:spPr/>
        <p:txBody>
          <a:bodyPr/>
          <a:lstStyle/>
          <a:p>
            <a:pPr eaLnBrk="1" hangingPunct="1"/>
            <a:r>
              <a:rPr lang="en-US" smtClean="0"/>
              <a:t>Harris County Jail conducts Opt Out HIV testing at the 14 day inmate physical</a:t>
            </a:r>
          </a:p>
          <a:p>
            <a:pPr eaLnBrk="1" hangingPunct="1">
              <a:buFont typeface="Arial" pitchFamily="34" charset="0"/>
              <a:buNone/>
            </a:pPr>
            <a:endParaRPr lang="en-US" smtClean="0"/>
          </a:p>
          <a:p>
            <a:pPr eaLnBrk="1" hangingPunct="1"/>
            <a:r>
              <a:rPr lang="en-US" smtClean="0"/>
              <a:t>Texas Department of Criminal Justice offers HIV testing upon entry and before release. Testing is also available by request. Peer Based HIV education programs are conducted (such as Wall Talk)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r>
              <a:rPr lang="en-US" cap="small" dirty="0" smtClean="0"/>
              <a:t>Prevention Services </a:t>
            </a:r>
          </a:p>
        </p:txBody>
      </p:sp>
      <p:sp>
        <p:nvSpPr>
          <p:cNvPr id="21507" name="Content Placeholder 2"/>
          <p:cNvSpPr>
            <a:spLocks noGrp="1"/>
          </p:cNvSpPr>
          <p:nvPr>
            <p:ph idx="1"/>
          </p:nvPr>
        </p:nvSpPr>
        <p:spPr/>
        <p:txBody>
          <a:bodyPr/>
          <a:lstStyle/>
          <a:p>
            <a:pPr eaLnBrk="1" hangingPunct="1">
              <a:lnSpc>
                <a:spcPct val="80000"/>
              </a:lnSpc>
              <a:buFont typeface="Arial" pitchFamily="34" charset="0"/>
              <a:buNone/>
            </a:pPr>
            <a:r>
              <a:rPr lang="en-US" sz="3000" smtClean="0"/>
              <a:t>Testing at Texas Department of Criminal Justice*</a:t>
            </a:r>
          </a:p>
          <a:p>
            <a:pPr eaLnBrk="1" hangingPunct="1">
              <a:lnSpc>
                <a:spcPct val="80000"/>
              </a:lnSpc>
              <a:buFont typeface="Arial" pitchFamily="34" charset="0"/>
              <a:buNone/>
            </a:pPr>
            <a:endParaRPr lang="en-US" sz="3000" smtClean="0"/>
          </a:p>
          <a:p>
            <a:pPr eaLnBrk="1" hangingPunct="1">
              <a:lnSpc>
                <a:spcPct val="80000"/>
              </a:lnSpc>
              <a:buFont typeface="Arial" pitchFamily="34" charset="0"/>
              <a:buNone/>
            </a:pPr>
            <a:endParaRPr lang="en-US" sz="3000" smtClean="0"/>
          </a:p>
          <a:p>
            <a:pPr eaLnBrk="1" hangingPunct="1">
              <a:lnSpc>
                <a:spcPct val="80000"/>
              </a:lnSpc>
              <a:buFont typeface="Arial" pitchFamily="34" charset="0"/>
              <a:buNone/>
            </a:pPr>
            <a:endParaRPr lang="en-US" sz="3000" smtClean="0"/>
          </a:p>
          <a:p>
            <a:pPr eaLnBrk="1" hangingPunct="1">
              <a:lnSpc>
                <a:spcPct val="80000"/>
              </a:lnSpc>
              <a:buFont typeface="Arial" pitchFamily="34" charset="0"/>
              <a:buNone/>
            </a:pPr>
            <a:endParaRPr lang="en-US" sz="3000" smtClean="0"/>
          </a:p>
          <a:p>
            <a:pPr eaLnBrk="1" hangingPunct="1">
              <a:lnSpc>
                <a:spcPct val="80000"/>
              </a:lnSpc>
              <a:buFont typeface="Arial" pitchFamily="34" charset="0"/>
              <a:buNone/>
            </a:pPr>
            <a:r>
              <a:rPr lang="en-US" sz="3000" smtClean="0">
                <a:solidFill>
                  <a:srgbClr val="FF0000"/>
                </a:solidFill>
              </a:rPr>
              <a:t>Testing at Harris County Jail</a:t>
            </a:r>
          </a:p>
          <a:p>
            <a:pPr eaLnBrk="1" hangingPunct="1">
              <a:lnSpc>
                <a:spcPct val="80000"/>
              </a:lnSpc>
              <a:buFont typeface="Arial" pitchFamily="34" charset="0"/>
              <a:buNone/>
            </a:pPr>
            <a:endParaRPr lang="en-US" sz="3000" smtClean="0"/>
          </a:p>
          <a:p>
            <a:pPr eaLnBrk="1" hangingPunct="1">
              <a:lnSpc>
                <a:spcPct val="80000"/>
              </a:lnSpc>
              <a:buFont typeface="Arial" pitchFamily="34" charset="0"/>
              <a:buNone/>
            </a:pPr>
            <a:endParaRPr lang="en-US" sz="3000" smtClean="0"/>
          </a:p>
          <a:p>
            <a:pPr eaLnBrk="1" hangingPunct="1">
              <a:lnSpc>
                <a:spcPct val="80000"/>
              </a:lnSpc>
              <a:buFont typeface="Arial" pitchFamily="34" charset="0"/>
              <a:buNone/>
            </a:pPr>
            <a:endParaRPr lang="en-US" sz="3000" smtClean="0"/>
          </a:p>
          <a:p>
            <a:pPr eaLnBrk="1" hangingPunct="1">
              <a:lnSpc>
                <a:spcPct val="80000"/>
              </a:lnSpc>
              <a:buFont typeface="Arial" pitchFamily="34" charset="0"/>
              <a:buNone/>
            </a:pPr>
            <a:r>
              <a:rPr lang="en-US" sz="700" smtClean="0"/>
              <a:t>*Data used with permission, Dr. David Paar TDCJ 2011</a:t>
            </a:r>
          </a:p>
          <a:p>
            <a:pPr eaLnBrk="1" hangingPunct="1">
              <a:lnSpc>
                <a:spcPct val="80000"/>
              </a:lnSpc>
              <a:buFont typeface="Arial" pitchFamily="34" charset="0"/>
              <a:buNone/>
            </a:pPr>
            <a:endParaRPr lang="en-US" sz="3000" smtClean="0"/>
          </a:p>
        </p:txBody>
      </p:sp>
      <p:graphicFrame>
        <p:nvGraphicFramePr>
          <p:cNvPr id="4" name="Table 3"/>
          <p:cNvGraphicFramePr>
            <a:graphicFrameLocks noGrp="1"/>
          </p:cNvGraphicFramePr>
          <p:nvPr/>
        </p:nvGraphicFramePr>
        <p:xfrm>
          <a:off x="1295400" y="2514600"/>
          <a:ext cx="6097588" cy="1112838"/>
        </p:xfrm>
        <a:graphic>
          <a:graphicData uri="http://schemas.openxmlformats.org/drawingml/2006/table">
            <a:tbl>
              <a:tblPr firstRow="1" bandRow="1">
                <a:tableStyleId>{5C22544A-7EE6-4342-B048-85BDC9FD1C3A}</a:tableStyleId>
              </a:tblPr>
              <a:tblGrid>
                <a:gridCol w="1295246"/>
                <a:gridCol w="2590492"/>
                <a:gridCol w="2211850"/>
              </a:tblGrid>
              <a:tr h="370946">
                <a:tc>
                  <a:txBody>
                    <a:bodyPr/>
                    <a:lstStyle/>
                    <a:p>
                      <a:pPr algn="ctr"/>
                      <a:r>
                        <a:rPr lang="en-US" sz="1800" dirty="0" smtClean="0"/>
                        <a:t>Year</a:t>
                      </a:r>
                      <a:endParaRPr lang="en-US" sz="1800" dirty="0"/>
                    </a:p>
                  </a:txBody>
                  <a:tcPr marL="91429" marR="91429" marT="45733" marB="45733"/>
                </a:tc>
                <a:tc>
                  <a:txBody>
                    <a:bodyPr/>
                    <a:lstStyle/>
                    <a:p>
                      <a:pPr algn="ctr"/>
                      <a:r>
                        <a:rPr lang="en-US" sz="1800" dirty="0" smtClean="0"/>
                        <a:t>Tests Conducted</a:t>
                      </a:r>
                      <a:endParaRPr lang="en-US" sz="1800" dirty="0"/>
                    </a:p>
                  </a:txBody>
                  <a:tcPr marL="91429" marR="91429" marT="45733" marB="45733"/>
                </a:tc>
                <a:tc>
                  <a:txBody>
                    <a:bodyPr/>
                    <a:lstStyle/>
                    <a:p>
                      <a:pPr algn="ctr"/>
                      <a:r>
                        <a:rPr lang="en-US" sz="1800" dirty="0" smtClean="0"/>
                        <a:t>Positive</a:t>
                      </a:r>
                      <a:r>
                        <a:rPr lang="en-US" sz="1800" baseline="0" dirty="0" smtClean="0"/>
                        <a:t> Tests Results</a:t>
                      </a:r>
                      <a:endParaRPr lang="en-US" sz="1800" dirty="0"/>
                    </a:p>
                  </a:txBody>
                  <a:tcPr marL="91429" marR="91429" marT="45733" marB="45733"/>
                </a:tc>
              </a:tr>
              <a:tr h="370946">
                <a:tc>
                  <a:txBody>
                    <a:bodyPr/>
                    <a:lstStyle/>
                    <a:p>
                      <a:pPr algn="ctr"/>
                      <a:r>
                        <a:rPr lang="en-US" sz="1800" dirty="0" smtClean="0"/>
                        <a:t>2009</a:t>
                      </a:r>
                      <a:endParaRPr lang="en-US" sz="1800" dirty="0"/>
                    </a:p>
                  </a:txBody>
                  <a:tcPr marL="91429" marR="91429" marT="45733" marB="45733"/>
                </a:tc>
                <a:tc>
                  <a:txBody>
                    <a:bodyPr/>
                    <a:lstStyle/>
                    <a:p>
                      <a:pPr algn="ctr"/>
                      <a:r>
                        <a:rPr lang="en-US" sz="1800" dirty="0" smtClean="0"/>
                        <a:t>119,939</a:t>
                      </a:r>
                      <a:endParaRPr lang="en-US" sz="1800" dirty="0"/>
                    </a:p>
                  </a:txBody>
                  <a:tcPr marL="91429" marR="91429" marT="45733" marB="45733"/>
                </a:tc>
                <a:tc>
                  <a:txBody>
                    <a:bodyPr/>
                    <a:lstStyle/>
                    <a:p>
                      <a:pPr algn="ctr"/>
                      <a:r>
                        <a:rPr lang="en-US" sz="1800" dirty="0" smtClean="0"/>
                        <a:t>673</a:t>
                      </a:r>
                      <a:endParaRPr lang="en-US" sz="1800" dirty="0"/>
                    </a:p>
                  </a:txBody>
                  <a:tcPr marL="91429" marR="91429" marT="45733" marB="45733"/>
                </a:tc>
              </a:tr>
              <a:tr h="370946">
                <a:tc>
                  <a:txBody>
                    <a:bodyPr/>
                    <a:lstStyle/>
                    <a:p>
                      <a:pPr algn="ctr"/>
                      <a:r>
                        <a:rPr lang="en-US" sz="1800" dirty="0" smtClean="0"/>
                        <a:t>2010</a:t>
                      </a:r>
                      <a:endParaRPr lang="en-US" sz="1800" dirty="0"/>
                    </a:p>
                  </a:txBody>
                  <a:tcPr marL="91429" marR="91429" marT="45733" marB="45733"/>
                </a:tc>
                <a:tc>
                  <a:txBody>
                    <a:bodyPr/>
                    <a:lstStyle/>
                    <a:p>
                      <a:pPr algn="ctr"/>
                      <a:r>
                        <a:rPr lang="en-US" sz="1800" dirty="0" smtClean="0"/>
                        <a:t>126,692</a:t>
                      </a:r>
                      <a:endParaRPr lang="en-US" sz="1800" dirty="0"/>
                    </a:p>
                  </a:txBody>
                  <a:tcPr marL="91429" marR="91429" marT="45733" marB="45733"/>
                </a:tc>
                <a:tc>
                  <a:txBody>
                    <a:bodyPr/>
                    <a:lstStyle/>
                    <a:p>
                      <a:pPr algn="ctr"/>
                      <a:r>
                        <a:rPr lang="en-US" sz="1800" dirty="0" smtClean="0"/>
                        <a:t>603</a:t>
                      </a:r>
                      <a:endParaRPr lang="en-US" sz="1800" dirty="0"/>
                    </a:p>
                  </a:txBody>
                  <a:tcPr marL="91429" marR="91429" marT="45733" marB="45733"/>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Welcome! </a:t>
            </a:r>
            <a:br>
              <a:rPr lang="en-US" dirty="0" smtClean="0"/>
            </a:br>
            <a:r>
              <a:rPr lang="en-US" dirty="0" smtClean="0"/>
              <a:t>Meet the Speakers</a:t>
            </a:r>
          </a:p>
        </p:txBody>
      </p:sp>
      <p:sp>
        <p:nvSpPr>
          <p:cNvPr id="4099" name="Content Placeholder 2"/>
          <p:cNvSpPr>
            <a:spLocks noGrp="1"/>
          </p:cNvSpPr>
          <p:nvPr>
            <p:ph idx="1"/>
          </p:nvPr>
        </p:nvSpPr>
        <p:spPr/>
        <p:txBody>
          <a:bodyPr/>
          <a:lstStyle/>
          <a:p>
            <a:pPr eaLnBrk="1" hangingPunct="1">
              <a:lnSpc>
                <a:spcPct val="80000"/>
              </a:lnSpc>
            </a:pPr>
            <a:r>
              <a:rPr lang="en-US" sz="2600" b="1" smtClean="0"/>
              <a:t>Steven Vargas-Moderator</a:t>
            </a:r>
          </a:p>
          <a:p>
            <a:pPr eaLnBrk="1" hangingPunct="1">
              <a:lnSpc>
                <a:spcPct val="80000"/>
              </a:lnSpc>
              <a:buFont typeface="Arial" pitchFamily="34" charset="0"/>
              <a:buNone/>
            </a:pPr>
            <a:r>
              <a:rPr lang="en-US" sz="2600" smtClean="0"/>
              <a:t>	Volunteer /Community Liaison/CBO Provider</a:t>
            </a:r>
            <a:endParaRPr lang="en-US" sz="2200" smtClean="0"/>
          </a:p>
          <a:p>
            <a:pPr eaLnBrk="1" hangingPunct="1">
              <a:lnSpc>
                <a:spcPct val="80000"/>
              </a:lnSpc>
            </a:pPr>
            <a:r>
              <a:rPr lang="en-US" sz="2600" b="1" smtClean="0"/>
              <a:t>Anna Henry</a:t>
            </a:r>
          </a:p>
          <a:p>
            <a:pPr eaLnBrk="1" hangingPunct="1">
              <a:lnSpc>
                <a:spcPct val="80000"/>
              </a:lnSpc>
              <a:buFont typeface="Arial" pitchFamily="34" charset="0"/>
              <a:buNone/>
            </a:pPr>
            <a:r>
              <a:rPr lang="en-US" sz="2600" smtClean="0"/>
              <a:t> 	Planner </a:t>
            </a:r>
          </a:p>
          <a:p>
            <a:pPr eaLnBrk="1" hangingPunct="1">
              <a:lnSpc>
                <a:spcPct val="80000"/>
              </a:lnSpc>
              <a:buFont typeface="Arial" pitchFamily="34" charset="0"/>
              <a:buNone/>
            </a:pPr>
            <a:r>
              <a:rPr lang="en-US" sz="2600" smtClean="0"/>
              <a:t>	The Resource Group</a:t>
            </a:r>
          </a:p>
          <a:p>
            <a:pPr eaLnBrk="1" hangingPunct="1">
              <a:lnSpc>
                <a:spcPct val="80000"/>
              </a:lnSpc>
            </a:pPr>
            <a:r>
              <a:rPr lang="en-US" sz="2600" b="1" smtClean="0"/>
              <a:t>Jennifer Hadayia</a:t>
            </a:r>
          </a:p>
          <a:p>
            <a:pPr eaLnBrk="1" hangingPunct="1">
              <a:lnSpc>
                <a:spcPct val="80000"/>
              </a:lnSpc>
              <a:buFont typeface="Arial" pitchFamily="34" charset="0"/>
              <a:buNone/>
            </a:pPr>
            <a:r>
              <a:rPr lang="en-US" sz="2600" smtClean="0"/>
              <a:t>	Health Planner</a:t>
            </a:r>
          </a:p>
          <a:p>
            <a:pPr eaLnBrk="1" hangingPunct="1">
              <a:lnSpc>
                <a:spcPct val="80000"/>
              </a:lnSpc>
              <a:buFont typeface="Arial" pitchFamily="34" charset="0"/>
              <a:buNone/>
            </a:pPr>
            <a:r>
              <a:rPr lang="en-US" sz="2600" smtClean="0"/>
              <a:t>	Ryan White Grants Administration/Office of Support</a:t>
            </a:r>
          </a:p>
          <a:p>
            <a:pPr eaLnBrk="1" hangingPunct="1">
              <a:lnSpc>
                <a:spcPct val="80000"/>
              </a:lnSpc>
            </a:pPr>
            <a:r>
              <a:rPr lang="en-US" sz="2600" b="1" smtClean="0"/>
              <a:t>Janina Vasquez</a:t>
            </a:r>
          </a:p>
          <a:p>
            <a:pPr eaLnBrk="1" hangingPunct="1">
              <a:lnSpc>
                <a:spcPct val="80000"/>
              </a:lnSpc>
              <a:buFont typeface="Arial" pitchFamily="34" charset="0"/>
              <a:buNone/>
            </a:pPr>
            <a:r>
              <a:rPr lang="en-US" sz="2600" smtClean="0"/>
              <a:t>	Care Services Coordinator</a:t>
            </a:r>
          </a:p>
          <a:p>
            <a:pPr eaLnBrk="1" hangingPunct="1">
              <a:lnSpc>
                <a:spcPct val="80000"/>
              </a:lnSpc>
              <a:buFont typeface="Arial" pitchFamily="34" charset="0"/>
              <a:buNone/>
            </a:pPr>
            <a:r>
              <a:rPr lang="en-US" sz="2600" smtClean="0"/>
              <a:t>	Texas Department of State Health Services</a:t>
            </a:r>
          </a:p>
          <a:p>
            <a:pPr eaLnBrk="1" hangingPunct="1">
              <a:lnSpc>
                <a:spcPct val="80000"/>
              </a:lnSpc>
            </a:pPr>
            <a:endParaRPr lang="en-US" sz="2600" smtClean="0"/>
          </a:p>
          <a:p>
            <a:pPr eaLnBrk="1" hangingPunct="1">
              <a:lnSpc>
                <a:spcPct val="80000"/>
              </a:lnSpc>
            </a:pPr>
            <a:endParaRPr lang="en-US" sz="2600" smtClean="0"/>
          </a:p>
          <a:p>
            <a:pPr eaLnBrk="1" hangingPunct="1">
              <a:lnSpc>
                <a:spcPct val="80000"/>
              </a:lnSpc>
            </a:pPr>
            <a:endParaRPr lang="en-US" sz="2600" smtClean="0"/>
          </a:p>
          <a:p>
            <a:pPr eaLnBrk="1" hangingPunct="1">
              <a:lnSpc>
                <a:spcPct val="80000"/>
              </a:lnSpc>
            </a:pPr>
            <a:endParaRPr lang="en-US" sz="2600" smtClean="0"/>
          </a:p>
          <a:p>
            <a:pPr eaLnBrk="1" hangingPunct="1">
              <a:lnSpc>
                <a:spcPct val="80000"/>
              </a:lnSpc>
            </a:pPr>
            <a:endParaRPr lang="en-US" sz="26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en-US" cap="small" dirty="0" smtClean="0"/>
              <a:t>Successes of SIRR</a:t>
            </a:r>
          </a:p>
        </p:txBody>
      </p:sp>
      <p:sp>
        <p:nvSpPr>
          <p:cNvPr id="22531" name="Content Placeholder 2"/>
          <p:cNvSpPr>
            <a:spLocks noGrp="1"/>
          </p:cNvSpPr>
          <p:nvPr>
            <p:ph idx="1"/>
          </p:nvPr>
        </p:nvSpPr>
        <p:spPr>
          <a:xfrm>
            <a:off x="457200" y="1219200"/>
            <a:ext cx="8229600" cy="5181600"/>
          </a:xfrm>
        </p:spPr>
        <p:txBody>
          <a:bodyPr/>
          <a:lstStyle/>
          <a:p>
            <a:pPr eaLnBrk="1" hangingPunct="1"/>
            <a:r>
              <a:rPr lang="en-US" smtClean="0"/>
              <a:t>Mini Blue Books</a:t>
            </a:r>
          </a:p>
          <a:p>
            <a:pPr lvl="3" eaLnBrk="1" hangingPunct="1">
              <a:buFont typeface="Arial" pitchFamily="34" charset="0"/>
              <a:buNone/>
            </a:pPr>
            <a:endParaRPr lang="en-US" smtClean="0"/>
          </a:p>
          <a:p>
            <a:pPr eaLnBrk="1" hangingPunct="1"/>
            <a:r>
              <a:rPr lang="en-US" smtClean="0"/>
              <a:t>SIRR Network</a:t>
            </a:r>
          </a:p>
          <a:p>
            <a:pPr lvl="1" eaLnBrk="1" hangingPunct="1"/>
            <a:r>
              <a:rPr lang="en-US" smtClean="0"/>
              <a:t>Active, engaged community advocates meeting monthly to help identify local gaps and barriers </a:t>
            </a:r>
          </a:p>
          <a:p>
            <a:pPr eaLnBrk="1" hangingPunct="1"/>
            <a:r>
              <a:rPr lang="en-US" smtClean="0"/>
              <a:t>Improved Outcomes</a:t>
            </a:r>
          </a:p>
          <a:p>
            <a:pPr lvl="1"/>
            <a:r>
              <a:rPr lang="en-US" smtClean="0"/>
              <a:t>470/1108 or 42% </a:t>
            </a:r>
            <a:r>
              <a:rPr lang="en-US" smtClean="0">
                <a:solidFill>
                  <a:srgbClr val="C00000"/>
                </a:solidFill>
              </a:rPr>
              <a:t>(22%) </a:t>
            </a:r>
            <a:r>
              <a:rPr lang="en-US" smtClean="0"/>
              <a:t>accessed medical care after incarceration.  This included 90 individuals who accessed medical care for the first time.</a:t>
            </a:r>
          </a:p>
          <a:p>
            <a:pPr lvl="1"/>
            <a:r>
              <a:rPr lang="en-US" smtClean="0"/>
              <a:t>88/1108 or 8% of the clients utilized RW funds for medications.</a:t>
            </a:r>
          </a:p>
          <a:p>
            <a:pPr lvl="1" eaLnBrk="1" hangingPunct="1"/>
            <a:endParaRPr lang="en-US" smtClean="0"/>
          </a:p>
        </p:txBody>
      </p:sp>
      <p:pic>
        <p:nvPicPr>
          <p:cNvPr id="22532" name="Picture 3" descr="MB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295400"/>
            <a:ext cx="1208088"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304800" y="8382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a:t>Creatively Collaborating to Serve the Incarcerated and Recently Released:                                                   The Role of Part B and State Health Departments</a:t>
            </a:r>
          </a:p>
          <a:p>
            <a:pPr algn="ctr" eaLnBrk="1" hangingPunct="1"/>
            <a:endParaRPr lang="en-US"/>
          </a:p>
        </p:txBody>
      </p:sp>
      <p:cxnSp>
        <p:nvCxnSpPr>
          <p:cNvPr id="8" name="Straight Connector 7"/>
          <p:cNvCxnSpPr/>
          <p:nvPr/>
        </p:nvCxnSpPr>
        <p:spPr>
          <a:xfrm>
            <a:off x="533400" y="2971800"/>
            <a:ext cx="8042275"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1512" name="Text Box 3"/>
          <p:cNvSpPr txBox="1">
            <a:spLocks noChangeArrowheads="1"/>
          </p:cNvSpPr>
          <p:nvPr/>
        </p:nvSpPr>
        <p:spPr bwMode="auto">
          <a:xfrm>
            <a:off x="457200" y="3124200"/>
            <a:ext cx="8077200" cy="1143000"/>
          </a:xfrm>
          <a:prstGeom prst="rect">
            <a:avLst/>
          </a:prstGeom>
          <a:noFill/>
          <a:ln w="9525">
            <a:no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cs typeface="Times New Roman" pitchFamily="18" charset="0"/>
              </a:rPr>
              <a:t>Janina Vasquez</a:t>
            </a:r>
          </a:p>
          <a:p>
            <a:pPr algn="ctr" eaLnBrk="1" hangingPunct="1"/>
            <a:r>
              <a:rPr lang="en-US">
                <a:latin typeface="Calibri" pitchFamily="34" charset="0"/>
              </a:rPr>
              <a:t>Care Services Group Manager</a:t>
            </a:r>
          </a:p>
          <a:p>
            <a:pPr algn="ctr" eaLnBrk="1" hangingPunct="1"/>
            <a:r>
              <a:rPr lang="en-US">
                <a:latin typeface="Calibri" pitchFamily="34" charset="0"/>
              </a:rPr>
              <a:t>Texas Department of State Health Services</a:t>
            </a:r>
          </a:p>
          <a:p>
            <a:pPr algn="ctr" eaLnBrk="1" hangingPunct="1"/>
            <a:endParaRPr lang="en-US">
              <a:latin typeface="Calibri" pitchFamily="34" charset="0"/>
              <a:cs typeface="Times New Roman" pitchFamily="18" charset="0"/>
            </a:endParaRPr>
          </a:p>
          <a:p>
            <a:pPr eaLnBrk="1" hangingPunct="1"/>
            <a:endParaRPr lang="en-US"/>
          </a:p>
        </p:txBody>
      </p:sp>
      <p:sp>
        <p:nvSpPr>
          <p:cNvPr id="10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26" name="Object 1"/>
          <p:cNvGraphicFramePr>
            <a:graphicFrameLocks noChangeAspect="1"/>
          </p:cNvGraphicFramePr>
          <p:nvPr/>
        </p:nvGraphicFramePr>
        <p:xfrm>
          <a:off x="3200400" y="4572000"/>
          <a:ext cx="2600325" cy="914400"/>
        </p:xfrm>
        <a:graphic>
          <a:graphicData uri="http://schemas.openxmlformats.org/presentationml/2006/ole">
            <mc:AlternateContent xmlns:mc="http://schemas.openxmlformats.org/markup-compatibility/2006">
              <mc:Choice xmlns:v="urn:schemas-microsoft-com:vml" Requires="v">
                <p:oleObj spid="_x0000_s1031" r:id="rId4" imgW="4761905" imgH="2038095" progId="MSPhotoEd.3">
                  <p:embed/>
                </p:oleObj>
              </mc:Choice>
              <mc:Fallback>
                <p:oleObj r:id="rId4" imgW="4761905" imgH="2038095" progId="MSPhotoEd.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572000"/>
                        <a:ext cx="26003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DSHS’S EFFORTS</a:t>
            </a:r>
            <a:endParaRPr lang="en-US" smtClean="0">
              <a:solidFill>
                <a:srgbClr val="FF0000"/>
              </a:solidFill>
            </a:endParaRPr>
          </a:p>
        </p:txBody>
      </p:sp>
      <p:sp>
        <p:nvSpPr>
          <p:cNvPr id="23555" name="Content Placeholder 2"/>
          <p:cNvSpPr>
            <a:spLocks noGrp="1"/>
          </p:cNvSpPr>
          <p:nvPr>
            <p:ph idx="1"/>
          </p:nvPr>
        </p:nvSpPr>
        <p:spPr/>
        <p:txBody>
          <a:bodyPr/>
          <a:lstStyle/>
          <a:p>
            <a:r>
              <a:rPr lang="en-US" smtClean="0"/>
              <a:t>Collaboration with SIRR</a:t>
            </a:r>
          </a:p>
          <a:p>
            <a:pPr lvl="1"/>
            <a:r>
              <a:rPr lang="en-US" smtClean="0"/>
              <a:t>The SIRR Conference</a:t>
            </a:r>
          </a:p>
          <a:p>
            <a:pPr lvl="1"/>
            <a:r>
              <a:rPr lang="en-US" smtClean="0"/>
              <a:t>Presentations at SIRR Meetings</a:t>
            </a:r>
          </a:p>
          <a:p>
            <a:pPr lvl="1"/>
            <a:r>
              <a:rPr lang="en-US" smtClean="0"/>
              <a:t>Encouragement of DSHS-funded agencies to participate.</a:t>
            </a:r>
          </a:p>
          <a:p>
            <a:r>
              <a:rPr lang="en-US" smtClean="0"/>
              <a:t>Local collaboration to engage recently released to develop Shell-Book life stories</a:t>
            </a:r>
          </a:p>
          <a:p>
            <a:r>
              <a:rPr lang="en-US" smtClean="0"/>
              <a:t>Pocket Resource guides State wide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cap="small" dirty="0" smtClean="0"/>
              <a:t>Supportive Funding</a:t>
            </a:r>
            <a:endParaRPr lang="en-US" cap="small" dirty="0"/>
          </a:p>
        </p:txBody>
      </p:sp>
      <p:sp>
        <p:nvSpPr>
          <p:cNvPr id="24579" name="Content Placeholder 2"/>
          <p:cNvSpPr>
            <a:spLocks noGrp="1"/>
          </p:cNvSpPr>
          <p:nvPr>
            <p:ph idx="1"/>
          </p:nvPr>
        </p:nvSpPr>
        <p:spPr/>
        <p:txBody>
          <a:bodyPr/>
          <a:lstStyle/>
          <a:p>
            <a:r>
              <a:rPr lang="en-US" smtClean="0"/>
              <a:t>HERR position in HCJ</a:t>
            </a:r>
          </a:p>
          <a:p>
            <a:r>
              <a:rPr lang="en-US" smtClean="0"/>
              <a:t>Positions funded in TDCJ to conduct discharge planning and Medical HERR</a:t>
            </a:r>
          </a:p>
          <a:p>
            <a:r>
              <a:rPr lang="en-US" smtClean="0"/>
              <a:t>Support of education- development of curriculum at TDCJ </a:t>
            </a:r>
          </a:p>
          <a:p>
            <a:r>
              <a:rPr lang="en-US" smtClean="0"/>
              <a:t>Positions funded locally to support linkage to HIV medications and medical care.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cap="small" dirty="0" smtClean="0"/>
              <a:t>Supportive Funding</a:t>
            </a:r>
            <a:endParaRPr lang="en-US" cap="small" dirty="0"/>
          </a:p>
        </p:txBody>
      </p:sp>
      <p:sp>
        <p:nvSpPr>
          <p:cNvPr id="25603" name="Content Placeholder 2"/>
          <p:cNvSpPr>
            <a:spLocks noGrp="1"/>
          </p:cNvSpPr>
          <p:nvPr>
            <p:ph idx="1"/>
          </p:nvPr>
        </p:nvSpPr>
        <p:spPr/>
        <p:txBody>
          <a:bodyPr/>
          <a:lstStyle/>
          <a:p>
            <a:r>
              <a:rPr lang="en-US" smtClean="0"/>
              <a:t>More than just lip services:</a:t>
            </a:r>
          </a:p>
          <a:p>
            <a:pPr lvl="1"/>
            <a:r>
              <a:rPr lang="en-US" smtClean="0"/>
              <a:t>MAI funds targeted to working with minorities released from prison/jail to effectively link into care and maintain medications</a:t>
            </a:r>
          </a:p>
          <a:p>
            <a:pPr lvl="1"/>
            <a:r>
              <a:rPr lang="en-US" smtClean="0"/>
              <a:t>Mental Health/Substance Abuse funds (non-Ryan White) targeted to assisting individuals being released from prison/jail to effectively link into care and maintain medications</a:t>
            </a:r>
          </a:p>
          <a:p>
            <a:pPr>
              <a:buFont typeface="Arial" pitchFamily="34" charset="0"/>
              <a:buNone/>
            </a:pPr>
            <a:endParaRPr 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cap="small" dirty="0" smtClean="0"/>
              <a:t>Texas HIV Medication Program</a:t>
            </a:r>
            <a:endParaRPr lang="en-US" cap="small" dirty="0"/>
          </a:p>
        </p:txBody>
      </p:sp>
      <p:sp>
        <p:nvSpPr>
          <p:cNvPr id="26627" name="Content Placeholder 2"/>
          <p:cNvSpPr>
            <a:spLocks noGrp="1"/>
          </p:cNvSpPr>
          <p:nvPr>
            <p:ph idx="1"/>
          </p:nvPr>
        </p:nvSpPr>
        <p:spPr/>
        <p:txBody>
          <a:bodyPr/>
          <a:lstStyle/>
          <a:p>
            <a:r>
              <a:rPr lang="en-US" smtClean="0"/>
              <a:t>Healthy ADAP program </a:t>
            </a:r>
          </a:p>
          <a:p>
            <a:pPr lvl="1"/>
            <a:r>
              <a:rPr lang="en-US" smtClean="0"/>
              <a:t>No wait list in Texas </a:t>
            </a:r>
          </a:p>
          <a:p>
            <a:pPr lvl="1"/>
            <a:r>
              <a:rPr lang="en-US" smtClean="0"/>
              <a:t>Focus on maintaining medications</a:t>
            </a:r>
          </a:p>
          <a:p>
            <a:r>
              <a:rPr lang="en-US" smtClean="0"/>
              <a:t>THMP Application</a:t>
            </a:r>
          </a:p>
          <a:p>
            <a:pPr lvl="1"/>
            <a:r>
              <a:rPr lang="en-US" smtClean="0"/>
              <a:t>New application released June 1, 2012</a:t>
            </a:r>
          </a:p>
          <a:p>
            <a:pPr lvl="1"/>
            <a:r>
              <a:rPr lang="en-US" smtClean="0"/>
              <a:t>Expedited applications for recently released</a:t>
            </a:r>
          </a:p>
          <a:p>
            <a:pPr lvl="1"/>
            <a:r>
              <a:rPr lang="en-US" smtClean="0"/>
              <a:t>THMP Number on TDCJ scripts for refill</a:t>
            </a:r>
          </a:p>
          <a:p>
            <a:pPr lvl="1"/>
            <a:r>
              <a:rPr lang="en-US" smtClean="0"/>
              <a:t>TDCJ allows 90-days of refill scripts</a:t>
            </a:r>
          </a:p>
          <a:p>
            <a:r>
              <a:rPr lang="en-US" smtClean="0"/>
              <a:t>On-line ADAP 101 on TRAIN system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304800" y="8382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a:t>Creatively Collaborating to Serve the Incarcerated and Recently Released:                                                   The Role of Part A and the Planning Council</a:t>
            </a:r>
            <a:endParaRPr lang="en-US"/>
          </a:p>
        </p:txBody>
      </p:sp>
      <p:cxnSp>
        <p:nvCxnSpPr>
          <p:cNvPr id="8" name="Straight Connector 7"/>
          <p:cNvCxnSpPr/>
          <p:nvPr/>
        </p:nvCxnSpPr>
        <p:spPr>
          <a:xfrm>
            <a:off x="533400" y="2514600"/>
            <a:ext cx="8042275"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7652" name="Text Box 3"/>
          <p:cNvSpPr txBox="1">
            <a:spLocks noChangeArrowheads="1"/>
          </p:cNvSpPr>
          <p:nvPr/>
        </p:nvSpPr>
        <p:spPr bwMode="auto">
          <a:xfrm>
            <a:off x="457200" y="2667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cs typeface="Times New Roman" pitchFamily="18" charset="0"/>
              </a:rPr>
              <a:t>Jennifer M. Hadayia, MPA</a:t>
            </a:r>
          </a:p>
          <a:p>
            <a:pPr algn="ctr" eaLnBrk="1" hangingPunct="1"/>
            <a:r>
              <a:rPr lang="en-US">
                <a:latin typeface="Calibri" pitchFamily="34" charset="0"/>
                <a:cs typeface="Times New Roman" pitchFamily="18" charset="0"/>
              </a:rPr>
              <a:t>Health Planner, Houston EMA/Part A </a:t>
            </a:r>
          </a:p>
          <a:p>
            <a:pPr algn="ctr" eaLnBrk="1" hangingPunct="1"/>
            <a:r>
              <a:rPr lang="en-US">
                <a:latin typeface="Calibri" pitchFamily="34" charset="0"/>
                <a:cs typeface="Times New Roman" pitchFamily="18" charset="0"/>
              </a:rPr>
              <a:t>Harris County Judge’s Office</a:t>
            </a:r>
          </a:p>
          <a:p>
            <a:pPr algn="ctr" eaLnBrk="1" hangingPunct="1"/>
            <a:r>
              <a:rPr lang="en-US">
                <a:latin typeface="Calibri" pitchFamily="34" charset="0"/>
                <a:cs typeface="Times New Roman" pitchFamily="18" charset="0"/>
              </a:rPr>
              <a:t>Ryan White Planning Council, Office of Support</a:t>
            </a:r>
          </a:p>
          <a:p>
            <a:pPr eaLnBrk="1" hangingPunct="1"/>
            <a:endParaRPr lang="en-US"/>
          </a:p>
        </p:txBody>
      </p:sp>
      <p:pic>
        <p:nvPicPr>
          <p:cNvPr id="27653" name="Picture 12" descr="RWP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495800"/>
            <a:ext cx="7239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4"/>
          <p:cNvSpPr txBox="1">
            <a:spLocks noChangeArrowheads="1"/>
          </p:cNvSpPr>
          <p:nvPr/>
        </p:nvSpPr>
        <p:spPr bwMode="auto">
          <a:xfrm>
            <a:off x="3181350" y="5214938"/>
            <a:ext cx="2514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100"/>
              <a:t>Houston Area HIV Services                            Ryan White Planning Council</a:t>
            </a:r>
          </a:p>
          <a:p>
            <a:pPr eaLnBrk="1" hangingPunct="1"/>
            <a:endParaRPr lang="en-US" sz="90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02"/>
          <p:cNvGrpSpPr>
            <a:grpSpLocks/>
          </p:cNvGrpSpPr>
          <p:nvPr/>
        </p:nvGrpSpPr>
        <p:grpSpPr bwMode="auto">
          <a:xfrm>
            <a:off x="1295400" y="2057400"/>
            <a:ext cx="6646863" cy="3048000"/>
            <a:chOff x="1295400" y="2057400"/>
            <a:chExt cx="6646862" cy="3048000"/>
          </a:xfrm>
        </p:grpSpPr>
        <p:sp>
          <p:nvSpPr>
            <p:cNvPr id="28677" name="AutoShape 38"/>
            <p:cNvSpPr>
              <a:spLocks noChangeArrowheads="1"/>
            </p:cNvSpPr>
            <p:nvPr/>
          </p:nvSpPr>
          <p:spPr bwMode="auto">
            <a:xfrm>
              <a:off x="1296670" y="2057400"/>
              <a:ext cx="4418119" cy="445629"/>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prstDash val="sysDot"/>
                  <a:round/>
                  <a:headEnd/>
                  <a:tailEnd/>
                </a14:hiddenLine>
              </a:ext>
            </a:extLst>
          </p:spPr>
          <p:txBody>
            <a:bodyPr/>
            <a:lstStyle/>
            <a:p>
              <a:r>
                <a:rPr lang="en-US" sz="1100" b="1">
                  <a:latin typeface="Arial Narrow" pitchFamily="34" charset="0"/>
                </a:rPr>
                <a:t>Figure 1: Timeline of Core Collaborations between SIRR and Part A/Ryan White Planning Council for the Post-Release Offender (PRO) Population</a:t>
              </a:r>
            </a:p>
            <a:p>
              <a:endParaRPr lang="en-US"/>
            </a:p>
          </p:txBody>
        </p:sp>
        <p:sp>
          <p:nvSpPr>
            <p:cNvPr id="28678" name="AutoShape 40"/>
            <p:cNvSpPr>
              <a:spLocks noChangeArrowheads="1"/>
            </p:cNvSpPr>
            <p:nvPr/>
          </p:nvSpPr>
          <p:spPr bwMode="auto">
            <a:xfrm>
              <a:off x="6744709" y="3176550"/>
              <a:ext cx="1197553" cy="1928850"/>
            </a:xfrm>
            <a:prstGeom prst="roundRect">
              <a:avLst>
                <a:gd name="adj" fmla="val 16667"/>
              </a:avLst>
            </a:prstGeom>
            <a:noFill/>
            <a:ln w="6350" cap="rnd">
              <a:solidFill>
                <a:srgbClr val="4F81BD"/>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sz="900">
                <a:latin typeface="Corbel" pitchFamily="34" charset="0"/>
              </a:endParaRPr>
            </a:p>
            <a:p>
              <a:endParaRPr lang="en-US" sz="900">
                <a:latin typeface="Corbel" pitchFamily="34" charset="0"/>
              </a:endParaRPr>
            </a:p>
            <a:p>
              <a:endParaRPr lang="en-US" sz="900">
                <a:latin typeface="Corbel" pitchFamily="34" charset="0"/>
              </a:endParaRPr>
            </a:p>
            <a:p>
              <a:endParaRPr lang="en-US" sz="900">
                <a:latin typeface="Corbel" pitchFamily="34" charset="0"/>
              </a:endParaRPr>
            </a:p>
            <a:p>
              <a:endParaRPr lang="en-US" sz="900">
                <a:latin typeface="Corbel" pitchFamily="34" charset="0"/>
              </a:endParaRPr>
            </a:p>
            <a:p>
              <a:endParaRPr lang="en-US" sz="900">
                <a:latin typeface="Corbel" pitchFamily="34" charset="0"/>
              </a:endParaRPr>
            </a:p>
            <a:p>
              <a:endParaRPr lang="en-US" sz="900">
                <a:latin typeface="Corbel" pitchFamily="34" charset="0"/>
              </a:endParaRPr>
            </a:p>
            <a:p>
              <a:pPr algn="ctr"/>
              <a:r>
                <a:rPr lang="en-US" sz="900">
                  <a:latin typeface="Corbel" pitchFamily="34" charset="0"/>
                </a:rPr>
                <a:t>Consumer Survey</a:t>
              </a:r>
            </a:p>
            <a:p>
              <a:pPr algn="ctr"/>
              <a:endParaRPr lang="en-US" sz="900">
                <a:latin typeface="Corbel" pitchFamily="34" charset="0"/>
              </a:endParaRPr>
            </a:p>
            <a:p>
              <a:pPr algn="ctr"/>
              <a:r>
                <a:rPr lang="en-US" sz="900">
                  <a:latin typeface="Corbel" pitchFamily="34" charset="0"/>
                </a:rPr>
                <a:t>Provider Survey</a:t>
              </a:r>
              <a:endParaRPr lang="en-US"/>
            </a:p>
          </p:txBody>
        </p:sp>
        <p:sp>
          <p:nvSpPr>
            <p:cNvPr id="28679" name="AutoShape 41"/>
            <p:cNvSpPr>
              <a:spLocks noChangeArrowheads="1"/>
            </p:cNvSpPr>
            <p:nvPr/>
          </p:nvSpPr>
          <p:spPr bwMode="auto">
            <a:xfrm>
              <a:off x="6844400" y="2603327"/>
              <a:ext cx="978488" cy="298990"/>
            </a:xfrm>
            <a:prstGeom prst="roundRect">
              <a:avLst>
                <a:gd name="adj" fmla="val 16667"/>
              </a:avLst>
            </a:prstGeom>
            <a:solidFill>
              <a:srgbClr val="4F81B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ctr">
                <a:spcAft>
                  <a:spcPts val="300"/>
                </a:spcAft>
              </a:pPr>
              <a:r>
                <a:rPr lang="en-US" sz="900">
                  <a:solidFill>
                    <a:srgbClr val="FFFFFF"/>
                  </a:solidFill>
                  <a:latin typeface="Corbel" pitchFamily="34" charset="0"/>
                </a:rPr>
                <a:t>Current</a:t>
              </a:r>
            </a:p>
            <a:p>
              <a:endParaRPr lang="en-US"/>
            </a:p>
          </p:txBody>
        </p:sp>
        <p:cxnSp>
          <p:nvCxnSpPr>
            <p:cNvPr id="28680" name="AutoShape 42"/>
            <p:cNvCxnSpPr>
              <a:cxnSpLocks noChangeShapeType="1"/>
            </p:cNvCxnSpPr>
            <p:nvPr/>
          </p:nvCxnSpPr>
          <p:spPr bwMode="auto">
            <a:xfrm>
              <a:off x="1295400" y="3014042"/>
              <a:ext cx="6605589" cy="0"/>
            </a:xfrm>
            <a:prstGeom prst="straightConnector1">
              <a:avLst/>
            </a:prstGeom>
            <a:noFill/>
            <a:ln w="19050">
              <a:solidFill>
                <a:srgbClr val="4F81BD"/>
              </a:solidFill>
              <a:round/>
              <a:headEnd/>
              <a:tailEnd type="triangle" w="med" len="med"/>
            </a:ln>
            <a:extLst>
              <a:ext uri="{909E8E84-426E-40DD-AFC4-6F175D3DCCD1}">
                <a14:hiddenFill xmlns:a14="http://schemas.microsoft.com/office/drawing/2010/main">
                  <a:noFill/>
                </a14:hiddenFill>
              </a:ext>
            </a:extLst>
          </p:spPr>
        </p:cxnSp>
        <p:sp>
          <p:nvSpPr>
            <p:cNvPr id="28681" name="AutoShape 43"/>
            <p:cNvSpPr>
              <a:spLocks noChangeArrowheads="1"/>
            </p:cNvSpPr>
            <p:nvPr/>
          </p:nvSpPr>
          <p:spPr bwMode="auto">
            <a:xfrm>
              <a:off x="6860274" y="3262249"/>
              <a:ext cx="978488" cy="776994"/>
            </a:xfrm>
            <a:prstGeom prst="roundRect">
              <a:avLst>
                <a:gd name="adj" fmla="val 16667"/>
              </a:avLst>
            </a:prstGeom>
            <a:solidFill>
              <a:srgbClr val="4F81B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ctr">
                <a:spcAft>
                  <a:spcPts val="300"/>
                </a:spcAft>
              </a:pPr>
              <a:r>
                <a:rPr lang="en-US" sz="900">
                  <a:solidFill>
                    <a:srgbClr val="FFFFFF"/>
                  </a:solidFill>
                  <a:latin typeface="Corbel" pitchFamily="34" charset="0"/>
                </a:rPr>
                <a:t>Evaluation of PRO Linkage System</a:t>
              </a:r>
            </a:p>
            <a:p>
              <a:endParaRPr lang="en-US"/>
            </a:p>
          </p:txBody>
        </p:sp>
        <p:cxnSp>
          <p:nvCxnSpPr>
            <p:cNvPr id="28682" name="AutoShape 44"/>
            <p:cNvCxnSpPr>
              <a:cxnSpLocks noChangeShapeType="1"/>
            </p:cNvCxnSpPr>
            <p:nvPr/>
          </p:nvCxnSpPr>
          <p:spPr bwMode="auto">
            <a:xfrm>
              <a:off x="7340946" y="3014042"/>
              <a:ext cx="0" cy="162509"/>
            </a:xfrm>
            <a:prstGeom prst="straightConnector1">
              <a:avLst/>
            </a:prstGeom>
            <a:noFill/>
            <a:ln w="6350" cap="rnd">
              <a:solidFill>
                <a:srgbClr val="4F81BD"/>
              </a:solidFill>
              <a:prstDash val="sysDot"/>
              <a:round/>
              <a:headEnd/>
              <a:tailEnd/>
            </a:ln>
            <a:extLst>
              <a:ext uri="{909E8E84-426E-40DD-AFC4-6F175D3DCCD1}">
                <a14:hiddenFill xmlns:a14="http://schemas.microsoft.com/office/drawing/2010/main">
                  <a:noFill/>
                </a14:hiddenFill>
              </a:ext>
            </a:extLst>
          </p:spPr>
        </p:cxnSp>
        <p:sp>
          <p:nvSpPr>
            <p:cNvPr id="28683" name="AutoShape 45"/>
            <p:cNvSpPr>
              <a:spLocks noChangeArrowheads="1"/>
            </p:cNvSpPr>
            <p:nvPr/>
          </p:nvSpPr>
          <p:spPr bwMode="auto">
            <a:xfrm>
              <a:off x="3047916" y="3176551"/>
              <a:ext cx="1197864" cy="1928849"/>
            </a:xfrm>
            <a:prstGeom prst="roundRect">
              <a:avLst>
                <a:gd name="adj" fmla="val 16667"/>
              </a:avLst>
            </a:prstGeom>
            <a:noFill/>
            <a:ln w="6350" cap="rnd">
              <a:solidFill>
                <a:srgbClr val="4F81BD"/>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sz="900">
                <a:latin typeface="Corbel" pitchFamily="34" charset="0"/>
              </a:endParaRPr>
            </a:p>
            <a:p>
              <a:endParaRPr lang="en-US" sz="900">
                <a:latin typeface="Corbel" pitchFamily="34" charset="0"/>
              </a:endParaRPr>
            </a:p>
            <a:p>
              <a:endParaRPr lang="en-US" sz="900">
                <a:latin typeface="Corbel" pitchFamily="34" charset="0"/>
              </a:endParaRPr>
            </a:p>
            <a:p>
              <a:endParaRPr lang="en-US" sz="900">
                <a:latin typeface="Corbel" pitchFamily="34" charset="0"/>
              </a:endParaRPr>
            </a:p>
            <a:p>
              <a:endParaRPr lang="en-US" sz="900">
                <a:latin typeface="Corbel" pitchFamily="34" charset="0"/>
              </a:endParaRPr>
            </a:p>
            <a:p>
              <a:endParaRPr lang="en-US" sz="900">
                <a:latin typeface="Corbel" pitchFamily="34" charset="0"/>
              </a:endParaRPr>
            </a:p>
            <a:p>
              <a:pPr algn="ctr"/>
              <a:r>
                <a:rPr lang="en-US" sz="900">
                  <a:latin typeface="Corbel" pitchFamily="34" charset="0"/>
                </a:rPr>
                <a:t>2011 HIV/AIDS Needs Assessment</a:t>
              </a:r>
            </a:p>
            <a:p>
              <a:pPr algn="ctr"/>
              <a:endParaRPr lang="en-US" sz="900">
                <a:latin typeface="Corbel" pitchFamily="34" charset="0"/>
              </a:endParaRPr>
            </a:p>
            <a:p>
              <a:pPr algn="ctr"/>
              <a:r>
                <a:rPr lang="en-US" sz="900">
                  <a:latin typeface="Corbel" pitchFamily="34" charset="0"/>
                </a:rPr>
                <a:t> “Mini Blue Book”          and Interjurisdictional Resource Guides</a:t>
              </a:r>
            </a:p>
            <a:p>
              <a:endParaRPr lang="en-US" sz="900">
                <a:latin typeface="Corbel" pitchFamily="34" charset="0"/>
              </a:endParaRPr>
            </a:p>
            <a:p>
              <a:endParaRPr lang="en-US"/>
            </a:p>
          </p:txBody>
        </p:sp>
        <p:sp>
          <p:nvSpPr>
            <p:cNvPr id="28684" name="AutoShape 46"/>
            <p:cNvSpPr>
              <a:spLocks noChangeArrowheads="1"/>
            </p:cNvSpPr>
            <p:nvPr/>
          </p:nvSpPr>
          <p:spPr bwMode="auto">
            <a:xfrm>
              <a:off x="3200944" y="3262249"/>
              <a:ext cx="978488" cy="776994"/>
            </a:xfrm>
            <a:prstGeom prst="roundRect">
              <a:avLst>
                <a:gd name="adj" fmla="val 16667"/>
              </a:avLst>
            </a:prstGeom>
            <a:solidFill>
              <a:srgbClr val="4F81B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ctr">
                <a:spcAft>
                  <a:spcPts val="300"/>
                </a:spcAft>
              </a:pPr>
              <a:r>
                <a:rPr lang="en-US" sz="900">
                  <a:solidFill>
                    <a:srgbClr val="FFFFFF"/>
                  </a:solidFill>
                  <a:latin typeface="Corbel" pitchFamily="34" charset="0"/>
                </a:rPr>
                <a:t>Tailored Assessment of PRO Needs</a:t>
              </a:r>
            </a:p>
            <a:p>
              <a:endParaRPr lang="en-US"/>
            </a:p>
          </p:txBody>
        </p:sp>
        <p:cxnSp>
          <p:nvCxnSpPr>
            <p:cNvPr id="28685" name="AutoShape 47"/>
            <p:cNvCxnSpPr>
              <a:cxnSpLocks noChangeShapeType="1"/>
            </p:cNvCxnSpPr>
            <p:nvPr/>
          </p:nvCxnSpPr>
          <p:spPr bwMode="auto">
            <a:xfrm>
              <a:off x="3681616" y="3014042"/>
              <a:ext cx="0" cy="162509"/>
            </a:xfrm>
            <a:prstGeom prst="straightConnector1">
              <a:avLst/>
            </a:prstGeom>
            <a:noFill/>
            <a:ln w="6350" cap="rnd">
              <a:solidFill>
                <a:srgbClr val="4F81BD"/>
              </a:solidFill>
              <a:prstDash val="sysDot"/>
              <a:round/>
              <a:headEnd/>
              <a:tailEnd/>
            </a:ln>
            <a:extLst>
              <a:ext uri="{909E8E84-426E-40DD-AFC4-6F175D3DCCD1}">
                <a14:hiddenFill xmlns:a14="http://schemas.microsoft.com/office/drawing/2010/main">
                  <a:noFill/>
                </a14:hiddenFill>
              </a:ext>
            </a:extLst>
          </p:spPr>
        </p:cxnSp>
        <p:sp>
          <p:nvSpPr>
            <p:cNvPr id="28686" name="AutoShape 48"/>
            <p:cNvSpPr>
              <a:spLocks noChangeArrowheads="1"/>
            </p:cNvSpPr>
            <p:nvPr/>
          </p:nvSpPr>
          <p:spPr bwMode="auto">
            <a:xfrm>
              <a:off x="1403980" y="2603962"/>
              <a:ext cx="978488" cy="298990"/>
            </a:xfrm>
            <a:prstGeom prst="roundRect">
              <a:avLst>
                <a:gd name="adj" fmla="val 16667"/>
              </a:avLst>
            </a:prstGeom>
            <a:solidFill>
              <a:srgbClr val="4F81B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ctr">
                <a:spcAft>
                  <a:spcPts val="300"/>
                </a:spcAft>
              </a:pPr>
              <a:r>
                <a:rPr lang="en-US" sz="900">
                  <a:solidFill>
                    <a:srgbClr val="FFFFFF"/>
                  </a:solidFill>
                  <a:latin typeface="Corbel" pitchFamily="34" charset="0"/>
                </a:rPr>
                <a:t>FY09</a:t>
              </a:r>
            </a:p>
            <a:p>
              <a:endParaRPr lang="en-US"/>
            </a:p>
          </p:txBody>
        </p:sp>
        <p:sp>
          <p:nvSpPr>
            <p:cNvPr id="28687" name="AutoShape 49"/>
            <p:cNvSpPr>
              <a:spLocks noChangeArrowheads="1"/>
            </p:cNvSpPr>
            <p:nvPr/>
          </p:nvSpPr>
          <p:spPr bwMode="auto">
            <a:xfrm>
              <a:off x="3181260" y="2603962"/>
              <a:ext cx="978488" cy="298990"/>
            </a:xfrm>
            <a:prstGeom prst="roundRect">
              <a:avLst>
                <a:gd name="adj" fmla="val 16667"/>
              </a:avLst>
            </a:prstGeom>
            <a:solidFill>
              <a:srgbClr val="4F81B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ctr">
                <a:spcAft>
                  <a:spcPts val="300"/>
                </a:spcAft>
              </a:pPr>
              <a:r>
                <a:rPr lang="en-US" sz="900">
                  <a:solidFill>
                    <a:srgbClr val="FFFFFF"/>
                  </a:solidFill>
                  <a:latin typeface="Corbel" pitchFamily="34" charset="0"/>
                </a:rPr>
                <a:t>FY11</a:t>
              </a:r>
            </a:p>
            <a:p>
              <a:endParaRPr lang="en-US"/>
            </a:p>
          </p:txBody>
        </p:sp>
        <p:sp>
          <p:nvSpPr>
            <p:cNvPr id="28688" name="AutoShape 50"/>
            <p:cNvSpPr>
              <a:spLocks noChangeArrowheads="1"/>
            </p:cNvSpPr>
            <p:nvPr/>
          </p:nvSpPr>
          <p:spPr bwMode="auto">
            <a:xfrm>
              <a:off x="1296670" y="3176551"/>
              <a:ext cx="1197553" cy="1928849"/>
            </a:xfrm>
            <a:prstGeom prst="roundRect">
              <a:avLst>
                <a:gd name="adj" fmla="val 16667"/>
              </a:avLst>
            </a:prstGeom>
            <a:noFill/>
            <a:ln w="6350" cap="rnd">
              <a:solidFill>
                <a:srgbClr val="4F81BD"/>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sz="900">
                <a:latin typeface="Corbel" pitchFamily="34" charset="0"/>
              </a:endParaRPr>
            </a:p>
            <a:p>
              <a:endParaRPr lang="en-US" sz="900">
                <a:latin typeface="Corbel" pitchFamily="34" charset="0"/>
              </a:endParaRPr>
            </a:p>
            <a:p>
              <a:endParaRPr lang="en-US" sz="900">
                <a:latin typeface="Corbel" pitchFamily="34" charset="0"/>
              </a:endParaRPr>
            </a:p>
            <a:p>
              <a:endParaRPr lang="en-US" sz="900">
                <a:latin typeface="Corbel" pitchFamily="34" charset="0"/>
              </a:endParaRPr>
            </a:p>
            <a:p>
              <a:endParaRPr lang="en-US" sz="900">
                <a:latin typeface="Corbel" pitchFamily="34" charset="0"/>
              </a:endParaRPr>
            </a:p>
            <a:p>
              <a:endParaRPr lang="en-US" sz="900">
                <a:latin typeface="Corbel" pitchFamily="34" charset="0"/>
              </a:endParaRPr>
            </a:p>
            <a:p>
              <a:pPr algn="ctr"/>
              <a:r>
                <a:rPr lang="en-US" sz="900">
                  <a:latin typeface="Corbel" pitchFamily="34" charset="0"/>
                </a:rPr>
                <a:t>Service Definition</a:t>
              </a:r>
            </a:p>
            <a:p>
              <a:pPr algn="ctr"/>
              <a:endParaRPr lang="en-US" sz="900">
                <a:latin typeface="Corbel" pitchFamily="34" charset="0"/>
              </a:endParaRPr>
            </a:p>
            <a:p>
              <a:pPr algn="ctr"/>
              <a:r>
                <a:rPr lang="en-US" sz="900">
                  <a:latin typeface="Corbel" pitchFamily="34" charset="0"/>
                </a:rPr>
                <a:t>Funding Allocation</a:t>
              </a:r>
            </a:p>
            <a:p>
              <a:pPr algn="ctr"/>
              <a:endParaRPr lang="en-US" sz="900">
                <a:latin typeface="Corbel" pitchFamily="34" charset="0"/>
              </a:endParaRPr>
            </a:p>
            <a:p>
              <a:pPr algn="ctr"/>
              <a:r>
                <a:rPr lang="en-US" sz="900">
                  <a:latin typeface="Corbel" pitchFamily="34" charset="0"/>
                </a:rPr>
                <a:t>Monitoring</a:t>
              </a:r>
            </a:p>
            <a:p>
              <a:endParaRPr lang="en-US"/>
            </a:p>
          </p:txBody>
        </p:sp>
        <p:sp>
          <p:nvSpPr>
            <p:cNvPr id="28689" name="AutoShape 51"/>
            <p:cNvSpPr>
              <a:spLocks noChangeArrowheads="1"/>
            </p:cNvSpPr>
            <p:nvPr/>
          </p:nvSpPr>
          <p:spPr bwMode="auto">
            <a:xfrm>
              <a:off x="1412234" y="3262249"/>
              <a:ext cx="978488" cy="776994"/>
            </a:xfrm>
            <a:prstGeom prst="roundRect">
              <a:avLst>
                <a:gd name="adj" fmla="val 16667"/>
              </a:avLst>
            </a:prstGeom>
            <a:solidFill>
              <a:srgbClr val="4F81B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ctr">
                <a:spcAft>
                  <a:spcPts val="300"/>
                </a:spcAft>
              </a:pPr>
              <a:r>
                <a:rPr lang="en-US" sz="900">
                  <a:solidFill>
                    <a:srgbClr val="FFFFFF"/>
                  </a:solidFill>
                  <a:latin typeface="Corbel" pitchFamily="34" charset="0"/>
                </a:rPr>
                <a:t>Establishment of a PRO Linkage to Care System</a:t>
              </a:r>
            </a:p>
            <a:p>
              <a:endParaRPr lang="en-US"/>
            </a:p>
          </p:txBody>
        </p:sp>
        <p:cxnSp>
          <p:nvCxnSpPr>
            <p:cNvPr id="28690" name="AutoShape 52"/>
            <p:cNvCxnSpPr>
              <a:cxnSpLocks noChangeShapeType="1"/>
            </p:cNvCxnSpPr>
            <p:nvPr/>
          </p:nvCxnSpPr>
          <p:spPr bwMode="auto">
            <a:xfrm>
              <a:off x="1892906" y="3014042"/>
              <a:ext cx="0" cy="162509"/>
            </a:xfrm>
            <a:prstGeom prst="straightConnector1">
              <a:avLst/>
            </a:prstGeom>
            <a:noFill/>
            <a:ln w="6350" cap="rnd">
              <a:solidFill>
                <a:srgbClr val="4F81BD"/>
              </a:solidFill>
              <a:prstDash val="sysDot"/>
              <a:round/>
              <a:headEnd/>
              <a:tailEnd/>
            </a:ln>
            <a:extLst>
              <a:ext uri="{909E8E84-426E-40DD-AFC4-6F175D3DCCD1}">
                <a14:hiddenFill xmlns:a14="http://schemas.microsoft.com/office/drawing/2010/main">
                  <a:noFill/>
                </a14:hiddenFill>
              </a:ext>
            </a:extLst>
          </p:spPr>
        </p:cxnSp>
        <p:sp>
          <p:nvSpPr>
            <p:cNvPr id="28691" name="AutoShape 53"/>
            <p:cNvSpPr>
              <a:spLocks noChangeArrowheads="1"/>
            </p:cNvSpPr>
            <p:nvPr/>
          </p:nvSpPr>
          <p:spPr bwMode="auto">
            <a:xfrm>
              <a:off x="4929331" y="3176550"/>
              <a:ext cx="1197553" cy="1928849"/>
            </a:xfrm>
            <a:prstGeom prst="roundRect">
              <a:avLst>
                <a:gd name="adj" fmla="val 16667"/>
              </a:avLst>
            </a:prstGeom>
            <a:noFill/>
            <a:ln w="6350" cap="rnd">
              <a:solidFill>
                <a:srgbClr val="4F81BD"/>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sz="900">
                <a:latin typeface="Corbel" pitchFamily="34" charset="0"/>
              </a:endParaRPr>
            </a:p>
            <a:p>
              <a:endParaRPr lang="en-US" sz="900">
                <a:latin typeface="Corbel" pitchFamily="34" charset="0"/>
              </a:endParaRPr>
            </a:p>
            <a:p>
              <a:endParaRPr lang="en-US" sz="900">
                <a:latin typeface="Corbel" pitchFamily="34" charset="0"/>
              </a:endParaRPr>
            </a:p>
            <a:p>
              <a:endParaRPr lang="en-US" sz="900">
                <a:latin typeface="Corbel" pitchFamily="34" charset="0"/>
              </a:endParaRPr>
            </a:p>
            <a:p>
              <a:endParaRPr lang="en-US" sz="900">
                <a:latin typeface="Corbel" pitchFamily="34" charset="0"/>
              </a:endParaRPr>
            </a:p>
            <a:p>
              <a:endParaRPr lang="en-US" sz="900">
                <a:latin typeface="Corbel" pitchFamily="34" charset="0"/>
              </a:endParaRPr>
            </a:p>
            <a:p>
              <a:pPr algn="ctr"/>
              <a:r>
                <a:rPr lang="en-US" sz="900">
                  <a:latin typeface="Corbel" pitchFamily="34" charset="0"/>
                </a:rPr>
                <a:t>Comprehensive Plan Design</a:t>
              </a:r>
            </a:p>
            <a:p>
              <a:pPr algn="ctr"/>
              <a:endParaRPr lang="en-US" sz="900">
                <a:latin typeface="Corbel" pitchFamily="34" charset="0"/>
              </a:endParaRPr>
            </a:p>
            <a:p>
              <a:pPr algn="ctr"/>
              <a:r>
                <a:rPr lang="en-US" sz="900">
                  <a:latin typeface="Corbel" pitchFamily="34" charset="0"/>
                </a:rPr>
                <a:t>Comprehensive Plan Activities</a:t>
              </a:r>
              <a:endParaRPr lang="en-US"/>
            </a:p>
          </p:txBody>
        </p:sp>
        <p:sp>
          <p:nvSpPr>
            <p:cNvPr id="28692" name="AutoShape 54"/>
            <p:cNvSpPr>
              <a:spLocks noChangeArrowheads="1"/>
            </p:cNvSpPr>
            <p:nvPr/>
          </p:nvSpPr>
          <p:spPr bwMode="auto">
            <a:xfrm>
              <a:off x="5044896" y="3262249"/>
              <a:ext cx="978488" cy="776994"/>
            </a:xfrm>
            <a:prstGeom prst="roundRect">
              <a:avLst>
                <a:gd name="adj" fmla="val 16667"/>
              </a:avLst>
            </a:prstGeom>
            <a:solidFill>
              <a:srgbClr val="4F81B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ctr">
                <a:spcAft>
                  <a:spcPts val="300"/>
                </a:spcAft>
              </a:pPr>
              <a:r>
                <a:rPr lang="en-US" sz="900">
                  <a:solidFill>
                    <a:srgbClr val="FFFFFF"/>
                  </a:solidFill>
                  <a:latin typeface="Corbel" pitchFamily="34" charset="0"/>
                </a:rPr>
                <a:t>Systems-Wide Improvement Planning for PRO</a:t>
              </a:r>
            </a:p>
            <a:p>
              <a:endParaRPr lang="en-US"/>
            </a:p>
          </p:txBody>
        </p:sp>
        <p:cxnSp>
          <p:nvCxnSpPr>
            <p:cNvPr id="28693" name="AutoShape 55"/>
            <p:cNvCxnSpPr>
              <a:cxnSpLocks noChangeShapeType="1"/>
            </p:cNvCxnSpPr>
            <p:nvPr/>
          </p:nvCxnSpPr>
          <p:spPr bwMode="auto">
            <a:xfrm>
              <a:off x="5525568" y="3014042"/>
              <a:ext cx="0" cy="162509"/>
            </a:xfrm>
            <a:prstGeom prst="straightConnector1">
              <a:avLst/>
            </a:prstGeom>
            <a:noFill/>
            <a:ln w="6350" cap="rnd">
              <a:solidFill>
                <a:srgbClr val="4F81BD"/>
              </a:solidFill>
              <a:prstDash val="sysDot"/>
              <a:round/>
              <a:headEnd/>
              <a:tailEnd/>
            </a:ln>
            <a:extLst>
              <a:ext uri="{909E8E84-426E-40DD-AFC4-6F175D3DCCD1}">
                <a14:hiddenFill xmlns:a14="http://schemas.microsoft.com/office/drawing/2010/main">
                  <a:noFill/>
                </a14:hiddenFill>
              </a:ext>
            </a:extLst>
          </p:spPr>
        </p:cxnSp>
        <p:sp>
          <p:nvSpPr>
            <p:cNvPr id="28694" name="AutoShape 56"/>
            <p:cNvSpPr>
              <a:spLocks noChangeArrowheads="1"/>
            </p:cNvSpPr>
            <p:nvPr/>
          </p:nvSpPr>
          <p:spPr bwMode="auto">
            <a:xfrm>
              <a:off x="5044896" y="2603962"/>
              <a:ext cx="978488" cy="298990"/>
            </a:xfrm>
            <a:prstGeom prst="roundRect">
              <a:avLst>
                <a:gd name="adj" fmla="val 16667"/>
              </a:avLst>
            </a:prstGeom>
            <a:solidFill>
              <a:srgbClr val="4F81BD"/>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algn="ctr">
                <a:spcAft>
                  <a:spcPts val="300"/>
                </a:spcAft>
              </a:pPr>
              <a:r>
                <a:rPr lang="en-US" sz="900">
                  <a:solidFill>
                    <a:srgbClr val="FFFFFF"/>
                  </a:solidFill>
                  <a:latin typeface="Corbel" pitchFamily="34" charset="0"/>
                </a:rPr>
                <a:t>FY12</a:t>
              </a:r>
            </a:p>
            <a:p>
              <a:endParaRPr lang="en-US"/>
            </a:p>
          </p:txBody>
        </p:sp>
      </p:grpSp>
      <p:sp>
        <p:nvSpPr>
          <p:cNvPr id="19459" name="Title 1"/>
          <p:cNvSpPr>
            <a:spLocks noGrp="1"/>
          </p:cNvSpPr>
          <p:nvPr>
            <p:ph type="title"/>
          </p:nvPr>
        </p:nvSpPr>
        <p:spPr>
          <a:xfrm>
            <a:off x="457200" y="152400"/>
            <a:ext cx="8229600" cy="1143000"/>
          </a:xfrm>
        </p:spPr>
        <p:txBody>
          <a:bodyPr/>
          <a:lstStyle/>
          <a:p>
            <a:pPr eaLnBrk="1" hangingPunct="1">
              <a:defRPr/>
            </a:pPr>
            <a:r>
              <a:rPr lang="en-US" sz="4000" cap="small" dirty="0" smtClean="0"/>
              <a:t>Collaboration Timeline</a:t>
            </a:r>
          </a:p>
        </p:txBody>
      </p:sp>
      <p:cxnSp>
        <p:nvCxnSpPr>
          <p:cNvPr id="60" name="Straight Connector 59"/>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p:cNvSpPr>
            <a:spLocks noGrp="1"/>
          </p:cNvSpPr>
          <p:nvPr>
            <p:ph type="title"/>
          </p:nvPr>
        </p:nvSpPr>
        <p:spPr>
          <a:xfrm>
            <a:off x="457200" y="152400"/>
            <a:ext cx="8229600" cy="1143000"/>
          </a:xfrm>
        </p:spPr>
        <p:txBody>
          <a:bodyPr>
            <a:normAutofit/>
          </a:bodyPr>
          <a:lstStyle/>
          <a:p>
            <a:pPr eaLnBrk="1" hangingPunct="1">
              <a:defRPr/>
            </a:pPr>
            <a:r>
              <a:rPr lang="en-US" sz="4000" cap="small" dirty="0" smtClean="0"/>
              <a:t>Establishment of Linkage to Care System</a:t>
            </a:r>
          </a:p>
        </p:txBody>
      </p:sp>
      <p:cxnSp>
        <p:nvCxnSpPr>
          <p:cNvPr id="60" name="Straight Connector 59"/>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9700" name="Content Placeholder 2"/>
          <p:cNvSpPr>
            <a:spLocks noGrp="1"/>
          </p:cNvSpPr>
          <p:nvPr>
            <p:ph sz="half" idx="1"/>
          </p:nvPr>
        </p:nvSpPr>
        <p:spPr>
          <a:xfrm>
            <a:off x="381000" y="1447800"/>
            <a:ext cx="5029200" cy="5029200"/>
          </a:xfrm>
        </p:spPr>
        <p:txBody>
          <a:bodyPr/>
          <a:lstStyle/>
          <a:p>
            <a:r>
              <a:rPr lang="en-US" sz="2000" smtClean="0"/>
              <a:t>Local tailoring of the Early Intervention Services (EIS) Service Category</a:t>
            </a:r>
          </a:p>
          <a:p>
            <a:pPr lvl="1">
              <a:buSzPct val="75000"/>
            </a:pPr>
            <a:r>
              <a:rPr lang="en-US" sz="1600" smtClean="0"/>
              <a:t>Focus on PLWHA in Harris County Jail</a:t>
            </a:r>
          </a:p>
          <a:p>
            <a:pPr lvl="1">
              <a:buSzPct val="75000"/>
            </a:pPr>
            <a:r>
              <a:rPr lang="en-US" sz="1600" smtClean="0"/>
              <a:t>Purpose: to facilitate linkage to care at community-based ASOs post-release</a:t>
            </a:r>
          </a:p>
          <a:p>
            <a:pPr eaLnBrk="1" hangingPunct="1"/>
            <a:r>
              <a:rPr lang="en-US" sz="2000" smtClean="0"/>
              <a:t>Planning Council annually approved allocation ($166,211) of State of Texas Matching Funds (State Services) for EIS Service Category (FY09 to present)</a:t>
            </a:r>
          </a:p>
          <a:p>
            <a:pPr eaLnBrk="1" hangingPunct="1"/>
            <a:r>
              <a:rPr lang="en-US" sz="2000" smtClean="0"/>
              <a:t>Service utilization data collection and monitoring via Part A centralized data management system/CPCDMS</a:t>
            </a:r>
          </a:p>
          <a:p>
            <a:pPr eaLnBrk="1" hangingPunct="1"/>
            <a:r>
              <a:rPr lang="en-US" sz="2000" smtClean="0"/>
              <a:t>Review of UDC and other service utilization reports by RWPC in ongoing planning activities</a:t>
            </a:r>
          </a:p>
        </p:txBody>
      </p:sp>
      <p:graphicFrame>
        <p:nvGraphicFramePr>
          <p:cNvPr id="32" name="Chart 31"/>
          <p:cNvGraphicFramePr/>
          <p:nvPr/>
        </p:nvGraphicFramePr>
        <p:xfrm>
          <a:off x="4876800" y="2299156"/>
          <a:ext cx="3913974" cy="2495372"/>
        </p:xfrm>
        <a:graphic>
          <a:graphicData uri="http://schemas.openxmlformats.org/drawingml/2006/chart">
            <c:chart xmlns:c="http://schemas.openxmlformats.org/drawingml/2006/chart" xmlns:r="http://schemas.openxmlformats.org/officeDocument/2006/relationships" r:id="rId3"/>
          </a:graphicData>
        </a:graphic>
      </p:graphicFrame>
      <p:sp>
        <p:nvSpPr>
          <p:cNvPr id="29702" name="Rectangle 6"/>
          <p:cNvSpPr>
            <a:spLocks noChangeArrowheads="1"/>
          </p:cNvSpPr>
          <p:nvPr/>
        </p:nvSpPr>
        <p:spPr bwMode="auto">
          <a:xfrm>
            <a:off x="5165725" y="4737100"/>
            <a:ext cx="3902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800">
                <a:latin typeface="Arial Narrow" pitchFamily="34" charset="0"/>
                <a:cs typeface="Times New Roman" pitchFamily="18" charset="0"/>
              </a:rPr>
              <a:t>*Reporting time period changed from fiscal year (FY) to calendar year (CY)	 </a:t>
            </a:r>
            <a:endParaRPr lang="en-US" sz="800"/>
          </a:p>
        </p:txBody>
      </p:sp>
      <p:sp>
        <p:nvSpPr>
          <p:cNvPr id="29703" name="AutoShape 7"/>
          <p:cNvSpPr>
            <a:spLocks noChangeArrowheads="1"/>
          </p:cNvSpPr>
          <p:nvPr/>
        </p:nvSpPr>
        <p:spPr bwMode="auto">
          <a:xfrm>
            <a:off x="4953000" y="1841500"/>
            <a:ext cx="3883025" cy="446088"/>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prstDash val="sysDot"/>
                <a:round/>
                <a:headEnd/>
                <a:tailEnd/>
              </a14:hiddenLine>
            </a:ext>
          </a:extLst>
        </p:spPr>
        <p:txBody>
          <a:bodyPr/>
          <a:lstStyle/>
          <a:p>
            <a:r>
              <a:rPr lang="en-US" sz="1100" b="1">
                <a:latin typeface="Arial Narrow" pitchFamily="34" charset="0"/>
              </a:rPr>
              <a:t>Figure 2: Total Client Utilization of EIS Targeted to the Incarcerated in Harris County Jail, Per Year</a:t>
            </a:r>
          </a:p>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52400"/>
            <a:ext cx="8229600" cy="1143000"/>
          </a:xfrm>
        </p:spPr>
        <p:txBody>
          <a:bodyPr/>
          <a:lstStyle/>
          <a:p>
            <a:pPr eaLnBrk="1" hangingPunct="1">
              <a:defRPr/>
            </a:pPr>
            <a:r>
              <a:rPr lang="en-US" sz="4000" cap="small" smtClean="0"/>
              <a:t>Tailored Assessment of PRO Needs</a:t>
            </a:r>
          </a:p>
        </p:txBody>
      </p:sp>
      <p:cxnSp>
        <p:nvCxnSpPr>
          <p:cNvPr id="60" name="Straight Connector 59"/>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0724" name="Content Placeholder 2"/>
          <p:cNvSpPr>
            <a:spLocks noGrp="1"/>
          </p:cNvSpPr>
          <p:nvPr>
            <p:ph sz="half" idx="1"/>
          </p:nvPr>
        </p:nvSpPr>
        <p:spPr>
          <a:xfrm>
            <a:off x="381000" y="1447800"/>
            <a:ext cx="8382000" cy="5029200"/>
          </a:xfrm>
        </p:spPr>
        <p:txBody>
          <a:bodyPr/>
          <a:lstStyle/>
          <a:p>
            <a:r>
              <a:rPr lang="en-US" sz="2000" smtClean="0"/>
              <a:t>Inclusion of and analysis by PRO population in community-wide </a:t>
            </a:r>
            <a:r>
              <a:rPr lang="en-US" sz="2000" smtClean="0">
                <a:hlinkClick r:id="rId3"/>
              </a:rPr>
              <a:t>HIV/AIDS Needs Assessment</a:t>
            </a:r>
            <a:r>
              <a:rPr lang="en-US" sz="2000" smtClean="0"/>
              <a:t> (beginning 2011)</a:t>
            </a:r>
          </a:p>
          <a:p>
            <a:pPr lvl="1">
              <a:buSzPct val="75000"/>
            </a:pPr>
            <a:r>
              <a:rPr lang="en-US" sz="2000" smtClean="0"/>
              <a:t>“During the past year, have you been released from jail or prison?”</a:t>
            </a:r>
          </a:p>
          <a:p>
            <a:pPr lvl="1">
              <a:buSzPct val="75000"/>
            </a:pPr>
            <a:r>
              <a:rPr lang="en-US" sz="2000" smtClean="0"/>
              <a:t>19% met definition of PRO</a:t>
            </a:r>
          </a:p>
          <a:p>
            <a:pPr lvl="2"/>
            <a:r>
              <a:rPr lang="en-US" sz="1800" smtClean="0"/>
              <a:t>72% reported it was easy to get HIV medical services; 17%  said they had difficulty</a:t>
            </a:r>
          </a:p>
          <a:p>
            <a:pPr lvl="2"/>
            <a:r>
              <a:rPr lang="en-US" sz="1800" smtClean="0"/>
              <a:t>61% reported that it was easy to get HIV medications; 22%  said they had difficulty</a:t>
            </a:r>
          </a:p>
          <a:p>
            <a:pPr lvl="2"/>
            <a:r>
              <a:rPr lang="en-US" sz="1800" smtClean="0"/>
              <a:t>60% reported it was easy to get case management; 20%  said they had some difficulty</a:t>
            </a:r>
          </a:p>
          <a:p>
            <a:pPr lvl="2"/>
            <a:r>
              <a:rPr lang="en-US" sz="1800" smtClean="0"/>
              <a:t>Of all services queried, the PRO population reported difficulties accessing medical nutritional therapy, mental health services, and substance abuse treatment more often than other groups</a:t>
            </a:r>
          </a:p>
          <a:p>
            <a:r>
              <a:rPr lang="en-US" sz="2000" smtClean="0"/>
              <a:t>Design and production of “</a:t>
            </a:r>
            <a:r>
              <a:rPr lang="en-US" sz="2000" smtClean="0">
                <a:hlinkClick r:id="rId4"/>
              </a:rPr>
              <a:t>Mini Blue Book</a:t>
            </a:r>
            <a:r>
              <a:rPr lang="en-US" sz="2000" smtClean="0"/>
              <a:t>” and interjurisdictional resource guides for PRO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2286000"/>
          </a:xfrm>
        </p:spPr>
        <p:txBody>
          <a:bodyPr>
            <a:normAutofit/>
          </a:bodyPr>
          <a:lstStyle/>
          <a:p>
            <a:pPr eaLnBrk="1" hangingPunct="1"/>
            <a:r>
              <a:rPr lang="en-US" sz="4900" smtClean="0"/>
              <a:t>WHY ARE YOU HERE?</a:t>
            </a:r>
            <a:br>
              <a:rPr lang="en-US" sz="4900" smtClean="0"/>
            </a:br>
            <a:r>
              <a:rPr lang="en-US" sz="3600" smtClean="0"/>
              <a:t>Meeting your expectations</a:t>
            </a:r>
            <a:r>
              <a:rPr lang="en-US" sz="4900" smtClean="0"/>
              <a:t/>
            </a:r>
            <a:br>
              <a:rPr lang="en-US" sz="4900" smtClean="0"/>
            </a:br>
            <a:endParaRPr lang="en-US" sz="6500" smtClean="0"/>
          </a:p>
        </p:txBody>
      </p:sp>
      <p:sp>
        <p:nvSpPr>
          <p:cNvPr id="8195" name="Subtitle 2"/>
          <p:cNvSpPr>
            <a:spLocks noGrp="1"/>
          </p:cNvSpPr>
          <p:nvPr>
            <p:ph type="subTitle" idx="1"/>
          </p:nvPr>
        </p:nvSpPr>
        <p:spPr>
          <a:xfrm>
            <a:off x="533400" y="2057400"/>
            <a:ext cx="8077200" cy="2819400"/>
          </a:xfrm>
        </p:spPr>
        <p:txBody>
          <a:bodyPr/>
          <a:lstStyle/>
          <a:p>
            <a:pPr marL="457200" indent="-457200" algn="l" eaLnBrk="1" hangingPunct="1">
              <a:lnSpc>
                <a:spcPct val="90000"/>
              </a:lnSpc>
              <a:buFont typeface="Arial" pitchFamily="34" charset="0"/>
              <a:buChar char="•"/>
            </a:pPr>
            <a:r>
              <a:rPr lang="en-US" sz="3400" smtClean="0">
                <a:solidFill>
                  <a:schemeClr val="tx1"/>
                </a:solidFill>
              </a:rPr>
              <a:t>What Are You Expecting From This Workshop?  </a:t>
            </a:r>
          </a:p>
          <a:p>
            <a:pPr marL="457200" indent="-457200" algn="l" eaLnBrk="1" hangingPunct="1">
              <a:lnSpc>
                <a:spcPct val="90000"/>
              </a:lnSpc>
            </a:pPr>
            <a:endParaRPr lang="en-US" sz="3400" smtClean="0">
              <a:solidFill>
                <a:schemeClr val="tx1"/>
              </a:solidFill>
            </a:endParaRPr>
          </a:p>
          <a:p>
            <a:pPr marL="457200" indent="-457200" algn="l" eaLnBrk="1" hangingPunct="1">
              <a:lnSpc>
                <a:spcPct val="90000"/>
              </a:lnSpc>
              <a:buFont typeface="Arial" pitchFamily="34" charset="0"/>
              <a:buChar char="•"/>
            </a:pPr>
            <a:r>
              <a:rPr lang="en-US" sz="3400" smtClean="0">
                <a:solidFill>
                  <a:schemeClr val="tx1"/>
                </a:solidFill>
              </a:rPr>
              <a:t>What Will Make This Workshop A Success For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 calcmode="lin" valueType="num">
                                      <p:cBhvr additive="base">
                                        <p:cTn id="12"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195">
                                            <p:txEl>
                                              <p:pRg st="2" end="2"/>
                                            </p:txEl>
                                          </p:spTgt>
                                        </p:tgtEl>
                                        <p:attrNameLst>
                                          <p:attrName>style.visibility</p:attrName>
                                        </p:attrNameLst>
                                      </p:cBhvr>
                                      <p:to>
                                        <p:strVal val="visible"/>
                                      </p:to>
                                    </p:set>
                                    <p:anim calcmode="lin" valueType="num">
                                      <p:cBhvr additive="base">
                                        <p:cTn id="16"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52400"/>
            <a:ext cx="8229600" cy="1143000"/>
          </a:xfrm>
        </p:spPr>
        <p:txBody>
          <a:bodyPr/>
          <a:lstStyle/>
          <a:p>
            <a:pPr eaLnBrk="1" hangingPunct="1">
              <a:defRPr/>
            </a:pPr>
            <a:r>
              <a:rPr lang="en-US" sz="4000" cap="small" dirty="0" smtClean="0"/>
              <a:t>Systems-Wide Improvement Planning</a:t>
            </a:r>
          </a:p>
        </p:txBody>
      </p:sp>
      <p:cxnSp>
        <p:nvCxnSpPr>
          <p:cNvPr id="60" name="Straight Connector 59"/>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1748" name="Content Placeholder 2"/>
          <p:cNvSpPr>
            <a:spLocks noGrp="1"/>
          </p:cNvSpPr>
          <p:nvPr>
            <p:ph sz="half" idx="1"/>
          </p:nvPr>
        </p:nvSpPr>
        <p:spPr>
          <a:xfrm>
            <a:off x="304800" y="1295400"/>
            <a:ext cx="8458200" cy="1219200"/>
          </a:xfrm>
        </p:spPr>
        <p:txBody>
          <a:bodyPr/>
          <a:lstStyle/>
          <a:p>
            <a:pPr marL="342900" lvl="1" indent="-342900">
              <a:buFont typeface="Arial" pitchFamily="34" charset="0"/>
              <a:buChar char="•"/>
            </a:pPr>
            <a:r>
              <a:rPr lang="en-US" sz="2000" smtClean="0"/>
              <a:t>HRSA guidance for 2012 Comprehensive HIV plans (May 2011) </a:t>
            </a:r>
          </a:p>
          <a:p>
            <a:pPr marL="342900" lvl="1" indent="-342900">
              <a:buSzPct val="75000"/>
            </a:pPr>
            <a:r>
              <a:rPr lang="en-US" sz="1600" smtClean="0"/>
              <a:t>Grantees must include “[s]trategy, plan, activities (including responsible parties) for addressing the needs of special populations including but not limited to: adolescents, injection drug users, homeless, and transgender.”</a:t>
            </a:r>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000" smtClean="0"/>
          </a:p>
          <a:p>
            <a:pPr marL="342900" lvl="1" indent="-342900">
              <a:buSzPct val="75000"/>
            </a:pPr>
            <a:endParaRPr lang="en-US" sz="1000" smtClean="0"/>
          </a:p>
          <a:p>
            <a:pPr marL="342900" lvl="1" indent="-342900">
              <a:buFont typeface="Arial" pitchFamily="34" charset="0"/>
              <a:buChar char="•"/>
            </a:pPr>
            <a:r>
              <a:rPr lang="en-US" sz="2000" smtClean="0"/>
              <a:t>Special Populations Workgroup expanded focus and composition</a:t>
            </a: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pPr marL="342900" lvl="1" indent="-342900">
              <a:buSzPct val="75000"/>
            </a:pPr>
            <a:endParaRPr lang="en-US" sz="1600" smtClean="0"/>
          </a:p>
          <a:p>
            <a:endParaRPr lang="en-US" sz="1200" smtClean="0"/>
          </a:p>
        </p:txBody>
      </p:sp>
      <p:grpSp>
        <p:nvGrpSpPr>
          <p:cNvPr id="31749" name="Group 42"/>
          <p:cNvGrpSpPr>
            <a:grpSpLocks/>
          </p:cNvGrpSpPr>
          <p:nvPr/>
        </p:nvGrpSpPr>
        <p:grpSpPr bwMode="auto">
          <a:xfrm>
            <a:off x="1801813" y="2514600"/>
            <a:ext cx="5437187" cy="3810000"/>
            <a:chOff x="1752600" y="3048000"/>
            <a:chExt cx="5437739" cy="3810000"/>
          </a:xfrm>
        </p:grpSpPr>
        <p:pic>
          <p:nvPicPr>
            <p:cNvPr id="31750" name="Picture 2"/>
            <p:cNvPicPr>
              <a:picLocks noChangeAspect="1" noChangeArrowheads="1"/>
            </p:cNvPicPr>
            <p:nvPr/>
          </p:nvPicPr>
          <p:blipFill>
            <a:blip r:embed="rId3">
              <a:extLst>
                <a:ext uri="{28A0092B-C50C-407E-A947-70E740481C1C}">
                  <a14:useLocalDpi xmlns:a14="http://schemas.microsoft.com/office/drawing/2010/main" val="0"/>
                </a:ext>
              </a:extLst>
            </a:blip>
            <a:srcRect l="31500" t="45332" r="31000" b="12444"/>
            <a:stretch>
              <a:fillRect/>
            </a:stretch>
          </p:blipFill>
          <p:spPr bwMode="auto">
            <a:xfrm>
              <a:off x="1752600" y="3414193"/>
              <a:ext cx="5437739" cy="3443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AutoShape 7"/>
            <p:cNvSpPr>
              <a:spLocks noChangeArrowheads="1"/>
            </p:cNvSpPr>
            <p:nvPr/>
          </p:nvSpPr>
          <p:spPr bwMode="auto">
            <a:xfrm>
              <a:off x="1905000" y="3048000"/>
              <a:ext cx="4572000" cy="4460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prstDash val="sysDot"/>
                  <a:round/>
                  <a:headEnd/>
                  <a:tailEnd/>
                </a14:hiddenLine>
              </a:ext>
            </a:extLst>
          </p:spPr>
          <p:txBody>
            <a:bodyPr/>
            <a:lstStyle/>
            <a:p>
              <a:r>
                <a:rPr lang="en-US" sz="1100" b="1">
                  <a:latin typeface="Arial Narrow" pitchFamily="34" charset="0"/>
                </a:rPr>
                <a:t>Figure 3: Structure Used to Develop the Houston Area Comprehensive  HIV Prevention and Care Services Plan for 2012 - 2014</a:t>
              </a:r>
            </a:p>
            <a:p>
              <a:endParaRPr lang="en-US" sz="1100" b="1">
                <a:latin typeface="Arial Narrow" pitchFamily="34" charset="0"/>
              </a:endParaRPr>
            </a:p>
            <a:p>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52400"/>
            <a:ext cx="8229600" cy="1143000"/>
          </a:xfrm>
        </p:spPr>
        <p:txBody>
          <a:bodyPr/>
          <a:lstStyle/>
          <a:p>
            <a:pPr eaLnBrk="1" hangingPunct="1">
              <a:defRPr/>
            </a:pPr>
            <a:r>
              <a:rPr lang="en-US" sz="4000" cap="small" dirty="0" smtClean="0"/>
              <a:t>Systems-Wide Improvement Planning</a:t>
            </a:r>
          </a:p>
        </p:txBody>
      </p:sp>
      <p:cxnSp>
        <p:nvCxnSpPr>
          <p:cNvPr id="60" name="Straight Connector 59"/>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2772" name="Content Placeholder 2"/>
          <p:cNvSpPr>
            <a:spLocks noGrp="1"/>
          </p:cNvSpPr>
          <p:nvPr>
            <p:ph sz="half" idx="1"/>
          </p:nvPr>
        </p:nvSpPr>
        <p:spPr>
          <a:xfrm>
            <a:off x="304800" y="1295400"/>
            <a:ext cx="8305800" cy="5181600"/>
          </a:xfrm>
        </p:spPr>
        <p:txBody>
          <a:bodyPr/>
          <a:lstStyle/>
          <a:p>
            <a:r>
              <a:rPr lang="en-US" sz="2000" smtClean="0">
                <a:hlinkClick r:id="rId3" action="ppaction://hlinkfile"/>
              </a:rPr>
              <a:t>Strategy 3: Strategy to Address the Needs of Special Populations</a:t>
            </a:r>
            <a:endParaRPr lang="en-US" sz="2000" smtClean="0"/>
          </a:p>
          <a:p>
            <a:pPr lvl="1">
              <a:buSzPct val="75000"/>
            </a:pPr>
            <a:r>
              <a:rPr lang="en-US" sz="2000" smtClean="0"/>
              <a:t>Goals</a:t>
            </a:r>
          </a:p>
          <a:p>
            <a:pPr lvl="2">
              <a:buFont typeface="Calibri" pitchFamily="34" charset="0"/>
              <a:buAutoNum type="arabicPeriod"/>
            </a:pPr>
            <a:r>
              <a:rPr lang="en-US" sz="1600" smtClean="0"/>
              <a:t>Prevent New HIV Infections among the Special Populations of Adolescents, Homeless, IRR from jail or prison, IDU, MSM, and Transgender</a:t>
            </a:r>
          </a:p>
          <a:p>
            <a:pPr lvl="2">
              <a:buFont typeface="Calibri" pitchFamily="34" charset="0"/>
              <a:buAutoNum type="arabicPeriod"/>
            </a:pPr>
            <a:r>
              <a:rPr lang="en-US" sz="1600" smtClean="0"/>
              <a:t>Reduce Barriers to HIV Prevention and Care for the Special Populations of Adolescents, Homeless, IRR from jail or prison, IDU, MSM, and Transgender</a:t>
            </a:r>
          </a:p>
          <a:p>
            <a:pPr lvl="2">
              <a:buFont typeface="Calibri" pitchFamily="34" charset="0"/>
              <a:buAutoNum type="arabicPeriod"/>
            </a:pPr>
            <a:r>
              <a:rPr lang="en-US" sz="1600" smtClean="0"/>
              <a:t>Strengthen the Cultural and Linguistic Competence of the HIV Prevention and Care System</a:t>
            </a:r>
          </a:p>
          <a:p>
            <a:pPr lvl="1">
              <a:buSzPct val="75000"/>
            </a:pPr>
            <a:r>
              <a:rPr lang="en-US" sz="2000" smtClean="0"/>
              <a:t>Solutions</a:t>
            </a:r>
          </a:p>
          <a:p>
            <a:pPr lvl="2">
              <a:buFont typeface="Calibri" pitchFamily="34" charset="0"/>
              <a:buAutoNum type="arabicPeriod"/>
            </a:pPr>
            <a:r>
              <a:rPr lang="en-US" sz="1600" smtClean="0"/>
              <a:t>Infuse the HIV prevention and care system with policies, procedures, and other structural solutions that ensure equal treatment of all people living with or at risk for HIV</a:t>
            </a:r>
          </a:p>
          <a:p>
            <a:pPr lvl="2">
              <a:buFont typeface="Calibri" pitchFamily="34" charset="0"/>
              <a:buAutoNum type="arabicPeriod"/>
            </a:pPr>
            <a:r>
              <a:rPr lang="en-US" sz="1600" smtClean="0"/>
              <a:t>Fill gaps in targeted interventions and services to better meet the HIV prevention and care needs of vulnerable populations</a:t>
            </a:r>
          </a:p>
          <a:p>
            <a:pPr lvl="2">
              <a:buFont typeface="Calibri" pitchFamily="34" charset="0"/>
              <a:buAutoNum type="arabicPeriod"/>
            </a:pPr>
            <a:r>
              <a:rPr lang="en-US" sz="1600" smtClean="0"/>
              <a:t>Improve data management systems to better reveal information on the HIV epidemiology, risks, outcomes, and needs of historically under-sampled populations</a:t>
            </a:r>
          </a:p>
          <a:p>
            <a:pPr lvl="1">
              <a:buSzPct val="75000"/>
            </a:pPr>
            <a:r>
              <a:rPr lang="en-US" sz="2000" smtClean="0">
                <a:hlinkClick r:id="rId4" action="ppaction://hlinkfile"/>
              </a:rPr>
              <a:t>Activities</a:t>
            </a:r>
            <a:endParaRPr lang="en-US" sz="2000" smtClean="0"/>
          </a:p>
          <a:p>
            <a:pPr>
              <a:buFont typeface="Arial" pitchFamily="34" charset="0"/>
              <a:buNone/>
            </a:pPr>
            <a:endParaRPr lang="en-US" sz="1600" smtClean="0"/>
          </a:p>
          <a:p>
            <a:pPr lvl="1">
              <a:buSzPct val="75000"/>
            </a:pPr>
            <a:endParaRPr lang="en-US" sz="1600" smtClean="0"/>
          </a:p>
          <a:p>
            <a:pPr lvl="1">
              <a:buSzPct val="75000"/>
            </a:pPr>
            <a:endParaRPr lang="en-US" sz="1600" smtClean="0"/>
          </a:p>
          <a:p>
            <a:pPr lvl="1">
              <a:buSzPct val="75000"/>
            </a:pPr>
            <a:endParaRPr lang="en-US" sz="1600" smtClean="0"/>
          </a:p>
          <a:p>
            <a:pPr lvl="1">
              <a:buSzPct val="75000"/>
            </a:pPr>
            <a:endParaRPr lang="en-US" sz="1600" smtClean="0"/>
          </a:p>
          <a:p>
            <a:endParaRPr lang="en-US" sz="12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1143000"/>
          </a:xfrm>
        </p:spPr>
        <p:txBody>
          <a:bodyPr/>
          <a:lstStyle/>
          <a:p>
            <a:pPr eaLnBrk="1" hangingPunct="1">
              <a:defRPr/>
            </a:pPr>
            <a:r>
              <a:rPr lang="en-US" sz="4000" cap="small" dirty="0" smtClean="0"/>
              <a:t>Systems-Wide Improvement Planning</a:t>
            </a:r>
          </a:p>
        </p:txBody>
      </p:sp>
      <p:cxnSp>
        <p:nvCxnSpPr>
          <p:cNvPr id="60" name="Straight Connector 59"/>
          <p:cNvCxnSpPr/>
          <p:nvPr/>
        </p:nvCxnSpPr>
        <p:spPr>
          <a:xfrm>
            <a:off x="457200" y="1219200"/>
            <a:ext cx="8229600"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796" name="Content Placeholder 2"/>
          <p:cNvSpPr>
            <a:spLocks noGrp="1"/>
          </p:cNvSpPr>
          <p:nvPr>
            <p:ph sz="half" idx="1"/>
          </p:nvPr>
        </p:nvSpPr>
        <p:spPr>
          <a:xfrm>
            <a:off x="304800" y="1295400"/>
            <a:ext cx="8458200" cy="5181600"/>
          </a:xfrm>
        </p:spPr>
        <p:txBody>
          <a:bodyPr/>
          <a:lstStyle/>
          <a:p>
            <a:r>
              <a:rPr lang="en-US" sz="2000" smtClean="0">
                <a:hlinkClick r:id="rId3" action="ppaction://hlinkfile"/>
              </a:rPr>
              <a:t>Benchmarks</a:t>
            </a:r>
            <a:endParaRPr lang="en-US" sz="2000" smtClean="0"/>
          </a:p>
          <a:p>
            <a:pPr lvl="1">
              <a:buFont typeface="Calibri" pitchFamily="34" charset="0"/>
              <a:buAutoNum type="arabicPeriod"/>
            </a:pPr>
            <a:r>
              <a:rPr lang="en-US" sz="1600" smtClean="0"/>
              <a:t>Reduce the number of new HIV infections diagnosed among each Special Population by 25 percent: </a:t>
            </a:r>
          </a:p>
          <a:p>
            <a:pPr lvl="2"/>
            <a:r>
              <a:rPr lang="en-US" sz="1600" smtClean="0"/>
              <a:t>IRR from jail, from 1,097 to 822</a:t>
            </a:r>
          </a:p>
          <a:p>
            <a:pPr lvl="2"/>
            <a:r>
              <a:rPr lang="en-US" sz="1600" smtClean="0"/>
              <a:t>IRR from prison, from 137 to 102</a:t>
            </a:r>
          </a:p>
          <a:p>
            <a:pPr lvl="1">
              <a:buFont typeface="Calibri" pitchFamily="34" charset="0"/>
              <a:buAutoNum type="arabicPeriod"/>
            </a:pPr>
            <a:r>
              <a:rPr lang="en-US" sz="1600" smtClean="0"/>
              <a:t>Increase the proportion of newly-diagnosed individuals within each Special Population linked to HIV clinical care within three months of their HIV diagnosis to at least 85 percent:</a:t>
            </a:r>
          </a:p>
          <a:p>
            <a:pPr lvl="2"/>
            <a:r>
              <a:rPr lang="en-US" sz="1600" smtClean="0"/>
              <a:t>Incarcerated in jail, maintain at 100 percent</a:t>
            </a:r>
          </a:p>
          <a:p>
            <a:pPr lvl="2"/>
            <a:r>
              <a:rPr lang="en-US" sz="1600" smtClean="0"/>
              <a:t>Recently released from jail, from 62.0 percent to 85 percent</a:t>
            </a:r>
          </a:p>
          <a:p>
            <a:pPr lvl="2"/>
            <a:r>
              <a:rPr lang="en-US" sz="1600" smtClean="0"/>
              <a:t>IRR from prison, </a:t>
            </a:r>
            <a:r>
              <a:rPr lang="en-US" sz="1600" i="1" smtClean="0"/>
              <a:t>baseline to be developed</a:t>
            </a:r>
            <a:endParaRPr lang="en-US" sz="1600" smtClean="0"/>
          </a:p>
          <a:p>
            <a:pPr lvl="1">
              <a:buFont typeface="Calibri" pitchFamily="34" charset="0"/>
              <a:buAutoNum type="arabicPeriod"/>
            </a:pPr>
            <a:r>
              <a:rPr lang="en-US" sz="1600" smtClean="0"/>
              <a:t>Prevent increases in the proportion of individuals within each Special Population who have tested positive for HIV but who are not in care (Ryan White HIV/AIDS Program Unmet Need Framework):</a:t>
            </a:r>
          </a:p>
          <a:p>
            <a:pPr lvl="2"/>
            <a:r>
              <a:rPr lang="en-US" sz="1600" smtClean="0"/>
              <a:t>IRR from jail, </a:t>
            </a:r>
            <a:r>
              <a:rPr lang="en-US" sz="1600" i="1" smtClean="0"/>
              <a:t>baseline to be developed</a:t>
            </a:r>
            <a:endParaRPr lang="en-US" sz="1600" smtClean="0"/>
          </a:p>
          <a:p>
            <a:pPr lvl="2"/>
            <a:r>
              <a:rPr lang="en-US" sz="1600" smtClean="0"/>
              <a:t>IRR from prison, </a:t>
            </a:r>
            <a:r>
              <a:rPr lang="en-US" sz="1600" i="1" smtClean="0"/>
              <a:t>baseline to be developed</a:t>
            </a:r>
            <a:endParaRPr lang="en-US" sz="1600" smtClean="0"/>
          </a:p>
          <a:p>
            <a:pPr lvl="1">
              <a:buFont typeface="Calibri" pitchFamily="34" charset="0"/>
              <a:buAutoNum type="arabicPeriod"/>
            </a:pPr>
            <a:r>
              <a:rPr lang="en-US" sz="1600" smtClean="0"/>
              <a:t>Maintain the percentage of frontline HIV prevention and care staff receiving annual cultural competence training at 100 percent</a:t>
            </a:r>
            <a:r>
              <a:rPr lang="en-US" sz="1600" b="1" smtClean="0"/>
              <a:t> </a:t>
            </a:r>
            <a:r>
              <a:rPr lang="en-US" b="1" smtClean="0"/>
              <a:t/>
            </a:r>
            <a:br>
              <a:rPr lang="en-US" b="1" smtClean="0"/>
            </a:br>
            <a:endParaRPr lang="en-US" sz="4400" smtClean="0"/>
          </a:p>
          <a:p>
            <a:pPr lvl="1">
              <a:buSzPct val="75000"/>
            </a:pPr>
            <a:endParaRPr lang="en-US" sz="1600" smtClean="0"/>
          </a:p>
          <a:p>
            <a:pPr lvl="1">
              <a:buSzPct val="75000"/>
            </a:pPr>
            <a:endParaRPr lang="en-US" sz="1600" smtClean="0"/>
          </a:p>
          <a:p>
            <a:pPr lvl="1">
              <a:buSzPct val="75000"/>
            </a:pPr>
            <a:endParaRPr lang="en-US" sz="1600" smtClean="0"/>
          </a:p>
          <a:p>
            <a:pPr lvl="1">
              <a:buSzPct val="75000"/>
            </a:pPr>
            <a:endParaRPr lang="en-US" sz="1600" smtClean="0"/>
          </a:p>
          <a:p>
            <a:pPr lvl="1">
              <a:buSzPct val="75000"/>
            </a:pPr>
            <a:endParaRPr lang="en-US" sz="1600" smtClean="0"/>
          </a:p>
          <a:p>
            <a:pPr lvl="1">
              <a:buSzPct val="75000"/>
            </a:pPr>
            <a:endParaRPr lang="en-US" sz="1600" smtClean="0"/>
          </a:p>
          <a:p>
            <a:pPr lvl="1">
              <a:buSzPct val="75000"/>
            </a:pPr>
            <a:endParaRPr lang="en-US" sz="1600" smtClean="0"/>
          </a:p>
          <a:p>
            <a:pPr lvl="1">
              <a:buSzPct val="75000"/>
            </a:pPr>
            <a:endParaRPr lang="en-US" sz="1600" smtClean="0"/>
          </a:p>
          <a:p>
            <a:pPr lvl="1">
              <a:buSzPct val="75000"/>
            </a:pPr>
            <a:endParaRPr lang="en-US" sz="1600" smtClean="0"/>
          </a:p>
          <a:p>
            <a:pPr lvl="1">
              <a:buSzPct val="75000"/>
            </a:pPr>
            <a:endParaRPr lang="en-US" sz="1600" smtClean="0"/>
          </a:p>
          <a:p>
            <a:pPr lvl="1">
              <a:buSzPct val="75000"/>
            </a:pPr>
            <a:endParaRPr lang="en-US" sz="1600" smtClean="0"/>
          </a:p>
          <a:p>
            <a:endParaRPr lang="en-US" sz="12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6000" cap="small" dirty="0" smtClean="0"/>
              <a:t>SIRR Survey</a:t>
            </a:r>
            <a:endParaRPr lang="en-US" sz="6000" cap="small" dirty="0"/>
          </a:p>
        </p:txBody>
      </p:sp>
      <p:sp>
        <p:nvSpPr>
          <p:cNvPr id="34819" name="Content Placeholder 2"/>
          <p:cNvSpPr>
            <a:spLocks noGrp="1"/>
          </p:cNvSpPr>
          <p:nvPr>
            <p:ph idx="1"/>
          </p:nvPr>
        </p:nvSpPr>
        <p:spPr>
          <a:xfrm>
            <a:off x="457200" y="1600200"/>
            <a:ext cx="8229600" cy="5029200"/>
          </a:xfrm>
        </p:spPr>
        <p:txBody>
          <a:bodyPr/>
          <a:lstStyle/>
          <a:p>
            <a:pPr eaLnBrk="1" hangingPunct="1">
              <a:spcBef>
                <a:spcPct val="0"/>
              </a:spcBef>
            </a:pPr>
            <a:r>
              <a:rPr lang="en-US" smtClean="0"/>
              <a:t>SIRR is conducting a survey of consumers and providers in October and November.  The survey will be used to evaluate outcomes of the linkage to care project from the community and provider perspective. </a:t>
            </a:r>
          </a:p>
          <a:p>
            <a:pPr lvl="1" eaLnBrk="1" hangingPunct="1">
              <a:spcBef>
                <a:spcPct val="0"/>
              </a:spcBef>
            </a:pPr>
            <a:r>
              <a:rPr lang="en-US" sz="2000" smtClean="0"/>
              <a:t>Consumers: Individuals released from prison or jail in the last 12 months</a:t>
            </a:r>
          </a:p>
          <a:p>
            <a:pPr lvl="1" eaLnBrk="1" hangingPunct="1">
              <a:spcBef>
                <a:spcPct val="0"/>
              </a:spcBef>
            </a:pPr>
            <a:r>
              <a:rPr lang="en-US" sz="2000" smtClean="0"/>
              <a:t>Providers: Agencies who have served the recently released in the last 12 months and  members of the correctional system who would have made community referrals.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solidFill>
                  <a:srgbClr val="FF0000"/>
                </a:solidFill>
              </a:rPr>
              <a:t>SIRR SURVEY PRELIMARY DATA</a:t>
            </a:r>
            <a:br>
              <a:rPr lang="en-US" smtClean="0">
                <a:solidFill>
                  <a:srgbClr val="FF0000"/>
                </a:solidFill>
              </a:rPr>
            </a:br>
            <a:r>
              <a:rPr lang="en-US" smtClean="0">
                <a:solidFill>
                  <a:srgbClr val="FF0000"/>
                </a:solidFill>
              </a:rPr>
              <a:t>To be inserted later</a:t>
            </a:r>
          </a:p>
        </p:txBody>
      </p:sp>
      <p:sp>
        <p:nvSpPr>
          <p:cNvPr id="35843" name="Content Placeholder 2"/>
          <p:cNvSpPr>
            <a:spLocks noGrp="1"/>
          </p:cNvSpPr>
          <p:nvPr>
            <p:ph idx="1"/>
          </p:nvPr>
        </p:nvSpPr>
        <p:spPr/>
        <p:txBody>
          <a:bodyPr/>
          <a:lstStyle/>
          <a:p>
            <a:pPr eaLnBrk="1" hangingPunct="1"/>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p:cNvSpPr>
          <p:nvPr>
            <p:ph type="title"/>
          </p:nvPr>
        </p:nvSpPr>
        <p:spPr/>
        <p:txBody>
          <a:bodyPr/>
          <a:lstStyle/>
          <a:p>
            <a:pPr eaLnBrk="1" hangingPunct="1"/>
            <a:r>
              <a:rPr lang="en-US" sz="5400" smtClean="0"/>
              <a:t>C</a:t>
            </a:r>
            <a:r>
              <a:rPr lang="en-US" sz="4800" smtClean="0"/>
              <a:t>ONTACT</a:t>
            </a:r>
            <a:r>
              <a:rPr lang="en-US" sz="5400" smtClean="0"/>
              <a:t> I</a:t>
            </a:r>
            <a:r>
              <a:rPr lang="en-US" sz="4800" smtClean="0"/>
              <a:t>NFORMATION</a:t>
            </a:r>
          </a:p>
        </p:txBody>
      </p:sp>
      <p:sp>
        <p:nvSpPr>
          <p:cNvPr id="83971" name="Rectangle 3"/>
          <p:cNvSpPr>
            <a:spLocks noGrp="1"/>
          </p:cNvSpPr>
          <p:nvPr>
            <p:ph idx="1"/>
          </p:nvPr>
        </p:nvSpPr>
        <p:spPr/>
        <p:txBody>
          <a:bodyPr/>
          <a:lstStyle/>
          <a:p>
            <a:pPr eaLnBrk="1" hangingPunct="1">
              <a:lnSpc>
                <a:spcPct val="80000"/>
              </a:lnSpc>
            </a:pPr>
            <a:r>
              <a:rPr lang="en-US" sz="2200" smtClean="0"/>
              <a:t>Steven Vargas</a:t>
            </a:r>
          </a:p>
          <a:p>
            <a:pPr eaLnBrk="1" hangingPunct="1">
              <a:lnSpc>
                <a:spcPct val="80000"/>
              </a:lnSpc>
              <a:buFont typeface="Arial" pitchFamily="34" charset="0"/>
              <a:buNone/>
            </a:pPr>
            <a:r>
              <a:rPr lang="en-US" sz="2200" smtClean="0">
                <a:hlinkClick r:id="rId3"/>
              </a:rPr>
              <a:t>svargas@aama.org</a:t>
            </a:r>
            <a:r>
              <a:rPr lang="en-US" sz="2200" smtClean="0"/>
              <a:t> </a:t>
            </a:r>
          </a:p>
          <a:p>
            <a:pPr eaLnBrk="1" hangingPunct="1">
              <a:lnSpc>
                <a:spcPct val="80000"/>
              </a:lnSpc>
              <a:buFont typeface="Arial" pitchFamily="34" charset="0"/>
              <a:buNone/>
            </a:pPr>
            <a:endParaRPr lang="en-US" sz="2200" smtClean="0"/>
          </a:p>
          <a:p>
            <a:pPr eaLnBrk="1" hangingPunct="1">
              <a:lnSpc>
                <a:spcPct val="80000"/>
              </a:lnSpc>
            </a:pPr>
            <a:r>
              <a:rPr lang="en-US" sz="2200" smtClean="0"/>
              <a:t>Anna Henry</a:t>
            </a:r>
          </a:p>
          <a:p>
            <a:pPr eaLnBrk="1" hangingPunct="1">
              <a:lnSpc>
                <a:spcPct val="80000"/>
              </a:lnSpc>
              <a:buFont typeface="Arial" pitchFamily="34" charset="0"/>
              <a:buNone/>
            </a:pPr>
            <a:r>
              <a:rPr lang="en-US" sz="2200" smtClean="0">
                <a:hlinkClick r:id="rId4"/>
              </a:rPr>
              <a:t>Ahenry@hivresourcegroup.org</a:t>
            </a:r>
            <a:r>
              <a:rPr lang="en-US" sz="2200" smtClean="0"/>
              <a:t> </a:t>
            </a:r>
          </a:p>
          <a:p>
            <a:pPr eaLnBrk="1" hangingPunct="1">
              <a:lnSpc>
                <a:spcPct val="80000"/>
              </a:lnSpc>
              <a:buFont typeface="Arial" pitchFamily="34" charset="0"/>
              <a:buNone/>
            </a:pPr>
            <a:endParaRPr lang="en-US" sz="2200" smtClean="0"/>
          </a:p>
          <a:p>
            <a:pPr eaLnBrk="1" hangingPunct="1">
              <a:lnSpc>
                <a:spcPct val="80000"/>
              </a:lnSpc>
            </a:pPr>
            <a:r>
              <a:rPr lang="en-US" sz="2200" smtClean="0"/>
              <a:t>Jennifer Hadayia</a:t>
            </a:r>
          </a:p>
          <a:p>
            <a:pPr eaLnBrk="1" hangingPunct="1">
              <a:lnSpc>
                <a:spcPct val="80000"/>
              </a:lnSpc>
              <a:buFont typeface="Arial" pitchFamily="34" charset="0"/>
              <a:buNone/>
            </a:pPr>
            <a:r>
              <a:rPr lang="en-US" sz="2200" smtClean="0">
                <a:hlinkClick r:id="rId5"/>
              </a:rPr>
              <a:t>Jennifer.Hadayia@cjo.hctx.net</a:t>
            </a:r>
            <a:endParaRPr lang="en-US" sz="2200" smtClean="0"/>
          </a:p>
          <a:p>
            <a:pPr eaLnBrk="1" hangingPunct="1">
              <a:lnSpc>
                <a:spcPct val="80000"/>
              </a:lnSpc>
              <a:buFont typeface="Arial" pitchFamily="34" charset="0"/>
              <a:buNone/>
            </a:pPr>
            <a:endParaRPr lang="en-US" sz="2200" smtClean="0"/>
          </a:p>
          <a:p>
            <a:pPr eaLnBrk="1" hangingPunct="1">
              <a:lnSpc>
                <a:spcPct val="80000"/>
              </a:lnSpc>
            </a:pPr>
            <a:r>
              <a:rPr lang="en-US" sz="2200" smtClean="0"/>
              <a:t>Janina Vasquez</a:t>
            </a:r>
          </a:p>
          <a:p>
            <a:pPr eaLnBrk="1" hangingPunct="1">
              <a:lnSpc>
                <a:spcPct val="80000"/>
              </a:lnSpc>
              <a:buFont typeface="Arial" pitchFamily="34" charset="0"/>
              <a:buNone/>
            </a:pPr>
            <a:r>
              <a:rPr lang="en-US" sz="2200" smtClean="0">
                <a:hlinkClick r:id="rId6"/>
              </a:rPr>
              <a:t>Janina.Vazquez@dshs.state.tx.us</a:t>
            </a:r>
            <a:r>
              <a:rPr lang="en-US" sz="2200" smtClean="0"/>
              <a:t> </a:t>
            </a:r>
          </a:p>
          <a:p>
            <a:pPr eaLnBrk="1" hangingPunct="1">
              <a:lnSpc>
                <a:spcPct val="80000"/>
              </a:lnSpc>
              <a:buFont typeface="Arial" pitchFamily="34" charset="0"/>
              <a:buNone/>
            </a:pPr>
            <a:r>
              <a:rPr lang="en-US" sz="2200" smtClean="0"/>
              <a:t>	</a:t>
            </a:r>
            <a:endParaRPr lang="en-US" sz="2200" u="sng"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dissolve">
                                      <p:cBhvr>
                                        <p:cTn id="7" dur="500"/>
                                        <p:tgtEl>
                                          <p:spTgt spid="839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 calcmode="lin" valueType="num">
                                      <p:cBhvr additive="base">
                                        <p:cTn id="12"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3971">
                                            <p:txEl>
                                              <p:pRg st="1" end="1"/>
                                            </p:txEl>
                                          </p:spTgt>
                                        </p:tgtEl>
                                        <p:attrNameLst>
                                          <p:attrName>style.visibility</p:attrName>
                                        </p:attrNameLst>
                                      </p:cBhvr>
                                      <p:to>
                                        <p:strVal val="visible"/>
                                      </p:to>
                                    </p:set>
                                    <p:anim calcmode="lin" valueType="num">
                                      <p:cBhvr additive="base">
                                        <p:cTn id="18"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3971">
                                            <p:txEl>
                                              <p:pRg st="3" end="3"/>
                                            </p:txEl>
                                          </p:spTgt>
                                        </p:tgtEl>
                                        <p:attrNameLst>
                                          <p:attrName>style.visibility</p:attrName>
                                        </p:attrNameLst>
                                      </p:cBhvr>
                                      <p:to>
                                        <p:strVal val="visible"/>
                                      </p:to>
                                    </p:set>
                                    <p:anim calcmode="lin" valueType="num">
                                      <p:cBhvr additive="base">
                                        <p:cTn id="24" dur="5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39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3971">
                                            <p:txEl>
                                              <p:pRg st="4" end="4"/>
                                            </p:txEl>
                                          </p:spTgt>
                                        </p:tgtEl>
                                        <p:attrNameLst>
                                          <p:attrName>style.visibility</p:attrName>
                                        </p:attrNameLst>
                                      </p:cBhvr>
                                      <p:to>
                                        <p:strVal val="visible"/>
                                      </p:to>
                                    </p:set>
                                    <p:anim calcmode="lin" valueType="num">
                                      <p:cBhvr additive="base">
                                        <p:cTn id="30" dur="5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39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3971">
                                            <p:txEl>
                                              <p:pRg st="6" end="6"/>
                                            </p:txEl>
                                          </p:spTgt>
                                        </p:tgtEl>
                                        <p:attrNameLst>
                                          <p:attrName>style.visibility</p:attrName>
                                        </p:attrNameLst>
                                      </p:cBhvr>
                                      <p:to>
                                        <p:strVal val="visible"/>
                                      </p:to>
                                    </p:set>
                                    <p:anim calcmode="lin" valueType="num">
                                      <p:cBhvr additive="base">
                                        <p:cTn id="36" dur="500" fill="hold"/>
                                        <p:tgtEl>
                                          <p:spTgt spid="83971">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39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3971">
                                            <p:txEl>
                                              <p:pRg st="7" end="7"/>
                                            </p:txEl>
                                          </p:spTgt>
                                        </p:tgtEl>
                                        <p:attrNameLst>
                                          <p:attrName>style.visibility</p:attrName>
                                        </p:attrNameLst>
                                      </p:cBhvr>
                                      <p:to>
                                        <p:strVal val="visible"/>
                                      </p:to>
                                    </p:set>
                                    <p:anim calcmode="lin" valueType="num">
                                      <p:cBhvr additive="base">
                                        <p:cTn id="42" dur="500" fill="hold"/>
                                        <p:tgtEl>
                                          <p:spTgt spid="83971">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39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3971">
                                            <p:txEl>
                                              <p:pRg st="9" end="9"/>
                                            </p:txEl>
                                          </p:spTgt>
                                        </p:tgtEl>
                                        <p:attrNameLst>
                                          <p:attrName>style.visibility</p:attrName>
                                        </p:attrNameLst>
                                      </p:cBhvr>
                                      <p:to>
                                        <p:strVal val="visible"/>
                                      </p:to>
                                    </p:set>
                                    <p:anim calcmode="lin" valueType="num">
                                      <p:cBhvr additive="base">
                                        <p:cTn id="48" dur="500" fill="hold"/>
                                        <p:tgtEl>
                                          <p:spTgt spid="83971">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39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3971">
                                            <p:txEl>
                                              <p:pRg st="10" end="10"/>
                                            </p:txEl>
                                          </p:spTgt>
                                        </p:tgtEl>
                                        <p:attrNameLst>
                                          <p:attrName>style.visibility</p:attrName>
                                        </p:attrNameLst>
                                      </p:cBhvr>
                                      <p:to>
                                        <p:strVal val="visible"/>
                                      </p:to>
                                    </p:set>
                                    <p:anim calcmode="lin" valueType="num">
                                      <p:cBhvr additive="base">
                                        <p:cTn id="54" dur="500" fill="hold"/>
                                        <p:tgtEl>
                                          <p:spTgt spid="83971">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39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3971">
                                            <p:txEl>
                                              <p:pRg st="11" end="11"/>
                                            </p:txEl>
                                          </p:spTgt>
                                        </p:tgtEl>
                                        <p:attrNameLst>
                                          <p:attrName>style.visibility</p:attrName>
                                        </p:attrNameLst>
                                      </p:cBhvr>
                                      <p:to>
                                        <p:strVal val="visible"/>
                                      </p:to>
                                    </p:set>
                                    <p:anim calcmode="lin" valueType="num">
                                      <p:cBhvr additive="base">
                                        <p:cTn id="60" dur="500" fill="hold"/>
                                        <p:tgtEl>
                                          <p:spTgt spid="83971">
                                            <p:txEl>
                                              <p:pRg st="11" end="1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8397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953000" y="1828800"/>
            <a:ext cx="4038600" cy="2286000"/>
          </a:xfrm>
          <a:prstGeom prst="rect">
            <a:avLst/>
          </a:prstGeom>
        </p:spPr>
        <p:txBody>
          <a:bodyPr/>
          <a:lstStyle/>
          <a:p>
            <a:pPr algn="ctr">
              <a:defRPr/>
            </a:pPr>
            <a:r>
              <a:rPr lang="en-US" sz="12500" dirty="0">
                <a:latin typeface="+mj-lt"/>
                <a:ea typeface="+mj-ea"/>
                <a:cs typeface="+mj-cs"/>
              </a:rPr>
              <a:t>Q</a:t>
            </a:r>
            <a:r>
              <a:rPr lang="en-US" sz="7200" dirty="0">
                <a:latin typeface="+mj-lt"/>
                <a:ea typeface="+mj-ea"/>
                <a:cs typeface="+mj-cs"/>
              </a:rPr>
              <a:t> </a:t>
            </a:r>
            <a:r>
              <a:rPr lang="en-US" sz="9600" dirty="0">
                <a:latin typeface="+mj-lt"/>
                <a:ea typeface="+mj-ea"/>
                <a:cs typeface="+mj-cs"/>
              </a:rPr>
              <a:t>&amp;</a:t>
            </a:r>
            <a:r>
              <a:rPr lang="en-US" sz="7200" dirty="0">
                <a:latin typeface="+mj-lt"/>
                <a:ea typeface="+mj-ea"/>
                <a:cs typeface="+mj-cs"/>
              </a:rPr>
              <a:t> </a:t>
            </a:r>
            <a:r>
              <a:rPr lang="en-US" sz="12500" dirty="0">
                <a:latin typeface="+mj-lt"/>
                <a:ea typeface="+mj-ea"/>
                <a:cs typeface="+mj-cs"/>
              </a:rPr>
              <a:t>A</a:t>
            </a:r>
          </a:p>
        </p:txBody>
      </p:sp>
      <p:pic>
        <p:nvPicPr>
          <p:cNvPr id="3" name="Picture 2" descr="happy bunny0002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85800"/>
            <a:ext cx="43148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360"/>
                                          </p:val>
                                        </p:tav>
                                        <p:tav tm="100000">
                                          <p:val>
                                            <p:fltVal val="0"/>
                                          </p:val>
                                        </p:tav>
                                      </p:tavLst>
                                    </p:anim>
                                    <p:animEffect transition="in" filter="fade">
                                      <p:cBhvr>
                                        <p:cTn id="10" dur="2000"/>
                                        <p:tgtEl>
                                          <p:spTgt spid="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5400" cap="small" dirty="0" smtClean="0"/>
              <a:t>Why Should You Care?</a:t>
            </a:r>
            <a:endParaRPr lang="en-US" sz="5400" cap="small" dirty="0"/>
          </a:p>
        </p:txBody>
      </p:sp>
      <p:sp>
        <p:nvSpPr>
          <p:cNvPr id="6147" name="Content Placeholder 2"/>
          <p:cNvSpPr>
            <a:spLocks noGrp="1"/>
          </p:cNvSpPr>
          <p:nvPr>
            <p:ph idx="1"/>
          </p:nvPr>
        </p:nvSpPr>
        <p:spPr/>
        <p:txBody>
          <a:bodyPr/>
          <a:lstStyle/>
          <a:p>
            <a:pPr eaLnBrk="1" hangingPunct="1"/>
            <a:r>
              <a:rPr lang="en-US" sz="3400" smtClean="0"/>
              <a:t>HIV prevalence is still 3.8 times higher in correctional facilities compared to the general population. </a:t>
            </a:r>
          </a:p>
          <a:p>
            <a:pPr eaLnBrk="1" hangingPunct="1"/>
            <a:endParaRPr lang="en-US" sz="3400" smtClean="0"/>
          </a:p>
          <a:p>
            <a:pPr eaLnBrk="1" hangingPunct="1"/>
            <a:r>
              <a:rPr lang="en-US" sz="3400" smtClean="0"/>
              <a:t>Texas rates 3</a:t>
            </a:r>
            <a:r>
              <a:rPr lang="en-US" sz="3400" baseline="30000" smtClean="0"/>
              <a:t>rd</a:t>
            </a:r>
            <a:r>
              <a:rPr lang="en-US" sz="3400" smtClean="0"/>
              <a:t> in number of HIV-infected inmates (in the states reporting data).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6000" cap="small" dirty="0" smtClean="0"/>
              <a:t>Show of Hands</a:t>
            </a:r>
            <a:endParaRPr lang="en-US" sz="6000" cap="small" dirty="0"/>
          </a:p>
        </p:txBody>
      </p:sp>
      <p:sp>
        <p:nvSpPr>
          <p:cNvPr id="7171" name="Content Placeholder 2"/>
          <p:cNvSpPr>
            <a:spLocks noGrp="1"/>
          </p:cNvSpPr>
          <p:nvPr>
            <p:ph idx="1"/>
          </p:nvPr>
        </p:nvSpPr>
        <p:spPr>
          <a:xfrm>
            <a:off x="457200" y="1828800"/>
            <a:ext cx="8229600" cy="4297363"/>
          </a:xfrm>
        </p:spPr>
        <p:txBody>
          <a:bodyPr/>
          <a:lstStyle/>
          <a:p>
            <a:pPr eaLnBrk="1" hangingPunct="1"/>
            <a:r>
              <a:rPr lang="en-US" sz="3400" smtClean="0"/>
              <a:t>How many have worked with a client recently released from incarceration?</a:t>
            </a:r>
          </a:p>
          <a:p>
            <a:pPr eaLnBrk="1" hangingPunct="1"/>
            <a:r>
              <a:rPr lang="en-US" sz="3400" smtClean="0"/>
              <a:t>How many of you have received that client through a referral from HCJ or TDCJ/UTMB?</a:t>
            </a:r>
          </a:p>
          <a:p>
            <a:pPr eaLnBrk="1" hangingPunct="1"/>
            <a:r>
              <a:rPr lang="en-US" sz="3400" smtClean="0"/>
              <a:t>How many of you feel equipped to handle the added issues of your client’s criminal history</a:t>
            </a:r>
            <a:r>
              <a:rPr lang="en-US" smtClean="0"/>
              <a:t>?</a:t>
            </a:r>
          </a:p>
          <a:p>
            <a:pPr eaLnBrk="1" hangingPunct="1"/>
            <a:endParaRPr lang="en-US" smtClean="0">
              <a:solidFill>
                <a:srgbClr val="FFFFC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normAutofit/>
          </a:bodyPr>
          <a:lstStyle/>
          <a:p>
            <a:pPr eaLnBrk="1" hangingPunct="1">
              <a:defRPr/>
            </a:pPr>
            <a:r>
              <a:rPr lang="en-US" sz="4000" cap="small" dirty="0" smtClean="0"/>
              <a:t>Challenges of Linking the RR Into Care</a:t>
            </a:r>
          </a:p>
        </p:txBody>
      </p:sp>
      <p:sp>
        <p:nvSpPr>
          <p:cNvPr id="8195" name="Content Placeholder 2"/>
          <p:cNvSpPr>
            <a:spLocks noGrp="1"/>
          </p:cNvSpPr>
          <p:nvPr>
            <p:ph idx="1"/>
          </p:nvPr>
        </p:nvSpPr>
        <p:spPr>
          <a:xfrm>
            <a:off x="685800" y="1371600"/>
            <a:ext cx="8077200" cy="4953000"/>
          </a:xfrm>
        </p:spPr>
        <p:txBody>
          <a:bodyPr/>
          <a:lstStyle/>
          <a:p>
            <a:pPr eaLnBrk="1" hangingPunct="1">
              <a:spcBef>
                <a:spcPct val="0"/>
              </a:spcBef>
            </a:pPr>
            <a:r>
              <a:rPr lang="en-US" sz="2400" smtClean="0"/>
              <a:t>Culture of incarcerated system is much different than the expected self advocacy of the “free world”</a:t>
            </a:r>
          </a:p>
          <a:p>
            <a:pPr eaLnBrk="1" hangingPunct="1">
              <a:spcBef>
                <a:spcPct val="0"/>
              </a:spcBef>
            </a:pPr>
            <a:r>
              <a:rPr lang="en-US" sz="2400" smtClean="0"/>
              <a:t>Most Social Services Require Identification (Birth Certificate, Social Security Card, State ID, License) </a:t>
            </a:r>
          </a:p>
          <a:p>
            <a:pPr eaLnBrk="1" hangingPunct="1">
              <a:spcBef>
                <a:spcPct val="0"/>
              </a:spcBef>
            </a:pPr>
            <a:r>
              <a:rPr lang="en-US" sz="2400" smtClean="0"/>
              <a:t>Housing Options</a:t>
            </a:r>
          </a:p>
          <a:p>
            <a:pPr eaLnBrk="1" hangingPunct="1">
              <a:spcBef>
                <a:spcPct val="0"/>
              </a:spcBef>
            </a:pPr>
            <a:r>
              <a:rPr lang="en-US" sz="2400" smtClean="0"/>
              <a:t>Alcohol/Substance Abuse Issues</a:t>
            </a:r>
          </a:p>
          <a:p>
            <a:pPr eaLnBrk="1" hangingPunct="1">
              <a:spcBef>
                <a:spcPct val="0"/>
              </a:spcBef>
            </a:pPr>
            <a:r>
              <a:rPr lang="en-US" sz="2400" smtClean="0"/>
              <a:t>Lack of Social Support</a:t>
            </a:r>
          </a:p>
          <a:p>
            <a:pPr eaLnBrk="1" hangingPunct="1">
              <a:spcBef>
                <a:spcPct val="0"/>
              </a:spcBef>
            </a:pPr>
            <a:r>
              <a:rPr lang="en-US" sz="2400" smtClean="0"/>
              <a:t>Transportation</a:t>
            </a:r>
          </a:p>
          <a:p>
            <a:pPr eaLnBrk="1" hangingPunct="1">
              <a:spcBef>
                <a:spcPct val="0"/>
              </a:spcBef>
            </a:pPr>
            <a:r>
              <a:rPr lang="en-US" sz="2400" smtClean="0"/>
              <a:t>Language Barriers </a:t>
            </a:r>
          </a:p>
          <a:p>
            <a:pPr eaLnBrk="1" hangingPunct="1">
              <a:spcBef>
                <a:spcPct val="0"/>
              </a:spcBef>
            </a:pPr>
            <a:r>
              <a:rPr lang="en-US" sz="2400" smtClean="0"/>
              <a:t>Low Literacy</a:t>
            </a:r>
          </a:p>
          <a:p>
            <a:pPr eaLnBrk="1" hangingPunct="1">
              <a:spcBef>
                <a:spcPct val="0"/>
              </a:spcBef>
            </a:pPr>
            <a:r>
              <a:rPr lang="en-US" sz="2400" smtClean="0"/>
              <a:t>Maintaining Confidentiality Post Release</a:t>
            </a:r>
          </a:p>
          <a:p>
            <a:pPr eaLnBrk="1" hangingPunct="1">
              <a:spcBef>
                <a:spcPct val="0"/>
              </a:spcBef>
            </a:pPr>
            <a:r>
              <a:rPr lang="en-US" sz="2400" smtClean="0"/>
              <a:t>Unemployment </a:t>
            </a:r>
          </a:p>
          <a:p>
            <a:pPr eaLnBrk="1" hangingPunct="1">
              <a:spcBef>
                <a:spcPct val="0"/>
              </a:spcBef>
            </a:pPr>
            <a:r>
              <a:rPr lang="en-US" sz="2400" smtClean="0"/>
              <a:t>Mental Health Conditions</a:t>
            </a:r>
          </a:p>
          <a:p>
            <a:pPr algn="ctr" eaLnBrk="1" hangingPunct="1">
              <a:lnSpc>
                <a:spcPct val="80000"/>
              </a:lnSpc>
              <a:buFont typeface="Arial" pitchFamily="34" charset="0"/>
              <a:buNone/>
            </a:pPr>
            <a:r>
              <a:rPr lang="en-US" sz="2400" smtClean="0"/>
              <a:t>	</a:t>
            </a:r>
          </a:p>
          <a:p>
            <a:pPr algn="ctr" eaLnBrk="1" hangingPunct="1">
              <a:lnSpc>
                <a:spcPct val="80000"/>
              </a:lnSpc>
              <a:buFont typeface="Arial" pitchFamily="34" charset="0"/>
              <a:buNone/>
            </a:pPr>
            <a:endParaRPr lang="en-US" sz="2400" smtClean="0"/>
          </a:p>
          <a:p>
            <a:pPr algn="ctr" eaLnBrk="1" hangingPunct="1">
              <a:lnSpc>
                <a:spcPct val="80000"/>
              </a:lnSpc>
              <a:buFont typeface="Arial" pitchFamily="34" charset="0"/>
              <a:buNone/>
            </a:pPr>
            <a:endParaRPr lang="en-US" sz="2400" smtClean="0"/>
          </a:p>
        </p:txBody>
      </p:sp>
      <p:sp>
        <p:nvSpPr>
          <p:cNvPr id="8196" name="Rectangle 3"/>
          <p:cNvSpPr>
            <a:spLocks noChangeArrowheads="1"/>
          </p:cNvSpPr>
          <p:nvPr/>
        </p:nvSpPr>
        <p:spPr bwMode="auto">
          <a:xfrm>
            <a:off x="3543300" y="32448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04800" y="838200"/>
            <a:ext cx="853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200"/>
              <a:t>Creatively Collaborating to Serve the Incarcerated and Recently Released:                                                   Mobilizing the HIV Provider Community</a:t>
            </a:r>
            <a:endParaRPr lang="en-US"/>
          </a:p>
        </p:txBody>
      </p:sp>
      <p:cxnSp>
        <p:nvCxnSpPr>
          <p:cNvPr id="8" name="Straight Connector 7"/>
          <p:cNvCxnSpPr/>
          <p:nvPr/>
        </p:nvCxnSpPr>
        <p:spPr>
          <a:xfrm>
            <a:off x="533400" y="2514600"/>
            <a:ext cx="8042275"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9220" name="Text Box 3"/>
          <p:cNvSpPr txBox="1">
            <a:spLocks noChangeArrowheads="1"/>
          </p:cNvSpPr>
          <p:nvPr/>
        </p:nvSpPr>
        <p:spPr bwMode="auto">
          <a:xfrm>
            <a:off x="457200" y="26670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Calibri" pitchFamily="34" charset="0"/>
                <a:cs typeface="Times New Roman" pitchFamily="18" charset="0"/>
              </a:rPr>
              <a:t>Anna Henry</a:t>
            </a:r>
          </a:p>
          <a:p>
            <a:pPr algn="ctr" eaLnBrk="1" hangingPunct="1"/>
            <a:r>
              <a:rPr lang="en-US">
                <a:latin typeface="Calibri" pitchFamily="34" charset="0"/>
                <a:cs typeface="Times New Roman" pitchFamily="18" charset="0"/>
              </a:rPr>
              <a:t>Planner, East Texas HIV Administrative Service Area</a:t>
            </a:r>
          </a:p>
          <a:p>
            <a:pPr eaLnBrk="1" hangingPunct="1"/>
            <a:endParaRPr lang="en-US"/>
          </a:p>
        </p:txBody>
      </p:sp>
      <p:sp>
        <p:nvSpPr>
          <p:cNvPr id="9221" name="Rectangle 4"/>
          <p:cNvSpPr txBox="1">
            <a:spLocks noChangeArrowheads="1"/>
          </p:cNvSpPr>
          <p:nvPr/>
        </p:nvSpPr>
        <p:spPr bwMode="auto">
          <a:xfrm>
            <a:off x="3181350" y="5214938"/>
            <a:ext cx="2514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900"/>
          </a:p>
        </p:txBody>
      </p:sp>
      <p:pic>
        <p:nvPicPr>
          <p:cNvPr id="9222" name="Picture 6" descr="SIRR 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114800"/>
            <a:ext cx="47910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0" descr="C-trg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4267200"/>
            <a:ext cx="479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cap="small" dirty="0" smtClean="0"/>
              <a:t>Background on SIRR</a:t>
            </a:r>
          </a:p>
        </p:txBody>
      </p:sp>
      <p:sp>
        <p:nvSpPr>
          <p:cNvPr id="10243" name="Content Placeholder 2"/>
          <p:cNvSpPr>
            <a:spLocks noGrp="1"/>
          </p:cNvSpPr>
          <p:nvPr>
            <p:ph idx="1"/>
          </p:nvPr>
        </p:nvSpPr>
        <p:spPr/>
        <p:txBody>
          <a:bodyPr/>
          <a:lstStyle/>
          <a:p>
            <a:pPr eaLnBrk="1" hangingPunct="1"/>
            <a:r>
              <a:rPr lang="en-US" sz="2400" smtClean="0"/>
              <a:t>Born from the Linkage To Care Pilot Project </a:t>
            </a:r>
          </a:p>
          <a:p>
            <a:pPr eaLnBrk="1" hangingPunct="1"/>
            <a:r>
              <a:rPr lang="en-US" sz="2400" smtClean="0"/>
              <a:t>During the 2009 Standards of Care workshop, HCJ requested TRG facilitate a community meeting to increase the partners in the Linkage to Care Project. </a:t>
            </a:r>
          </a:p>
          <a:p>
            <a:pPr eaLnBrk="1" hangingPunct="1"/>
            <a:r>
              <a:rPr lang="en-US" sz="2400" smtClean="0"/>
              <a:t>In December 2009, TRG facilitated a stakeholders meeting at its office to discuss the expansion of the pilot project.  Little did we know that 28 providers and community members showed up including representatives from DSHS.</a:t>
            </a:r>
          </a:p>
          <a:p>
            <a:pPr eaLnBrk="1" hangingPunct="1"/>
            <a:r>
              <a:rPr lang="en-US" sz="2400" smtClean="0"/>
              <a:t>Since then, the stakeholders meeting became the Serving the Incarcerated and Recently Released (SIRR) Partnership of Greater Houston.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en-US" sz="5400" cap="small" dirty="0" smtClean="0"/>
              <a:t>C</a:t>
            </a:r>
            <a:r>
              <a:rPr lang="en-US" sz="4800" cap="small" dirty="0" smtClean="0"/>
              <a:t>orrections</a:t>
            </a:r>
            <a:r>
              <a:rPr lang="en-US" sz="5400" cap="small" dirty="0" smtClean="0"/>
              <a:t> I</a:t>
            </a:r>
            <a:r>
              <a:rPr lang="en-US" sz="4800" cap="small" dirty="0" smtClean="0"/>
              <a:t>n</a:t>
            </a:r>
            <a:r>
              <a:rPr lang="en-US" sz="5400" cap="small" dirty="0" smtClean="0"/>
              <a:t> T</a:t>
            </a:r>
            <a:r>
              <a:rPr lang="en-US" sz="4800" cap="small" dirty="0" smtClean="0"/>
              <a:t>exas</a:t>
            </a:r>
          </a:p>
        </p:txBody>
      </p:sp>
      <p:sp>
        <p:nvSpPr>
          <p:cNvPr id="4" name="Content Placeholder 3"/>
          <p:cNvSpPr>
            <a:spLocks noGrp="1"/>
          </p:cNvSpPr>
          <p:nvPr>
            <p:ph sz="half" idx="1"/>
          </p:nvPr>
        </p:nvSpPr>
        <p:spPr>
          <a:xfrm>
            <a:off x="4495800" y="1600200"/>
            <a:ext cx="4191000" cy="4525963"/>
          </a:xfrm>
        </p:spPr>
        <p:txBody>
          <a:bodyPr rtlCol="0">
            <a:normAutofit lnSpcReduction="10000"/>
          </a:bodyPr>
          <a:lstStyle/>
          <a:p>
            <a:pPr marL="457200" lvl="1" indent="-457200" eaLnBrk="1" fontAlgn="auto" hangingPunct="1">
              <a:spcAft>
                <a:spcPts val="0"/>
              </a:spcAft>
              <a:buFont typeface="Wingdings" pitchFamily="2" charset="2"/>
              <a:buChar char="v"/>
              <a:defRPr/>
            </a:pPr>
            <a:r>
              <a:rPr lang="en-US" sz="2800" dirty="0" smtClean="0">
                <a:latin typeface="+mj-lt"/>
                <a:ea typeface="Geneva" charset="-128"/>
              </a:rPr>
              <a:t>1 in 22 Texans are under correctional control:</a:t>
            </a:r>
          </a:p>
          <a:p>
            <a:pPr marL="914400" lvl="2" indent="-457200" eaLnBrk="1" fontAlgn="auto" hangingPunct="1">
              <a:spcAft>
                <a:spcPts val="0"/>
              </a:spcAft>
              <a:buFont typeface="Wingdings" pitchFamily="2" charset="2"/>
              <a:buChar char="Ø"/>
              <a:defRPr/>
            </a:pPr>
            <a:r>
              <a:rPr lang="en-US" sz="2400" dirty="0" smtClean="0">
                <a:latin typeface="+mj-lt"/>
                <a:ea typeface="Geneva" charset="-128"/>
              </a:rPr>
              <a:t>1 in 32 on Parole or Probation</a:t>
            </a:r>
          </a:p>
          <a:p>
            <a:pPr marL="914400" lvl="1" indent="-457200" eaLnBrk="1" fontAlgn="auto" hangingPunct="1">
              <a:spcAft>
                <a:spcPts val="0"/>
              </a:spcAft>
              <a:buFont typeface="Wingdings" pitchFamily="2" charset="2"/>
              <a:buChar char="Ø"/>
              <a:defRPr/>
            </a:pPr>
            <a:r>
              <a:rPr lang="en-US" dirty="0" smtClean="0">
                <a:latin typeface="+mj-lt"/>
                <a:ea typeface="Geneva" charset="-128"/>
              </a:rPr>
              <a:t>1 in 71 in Prison or Jail</a:t>
            </a:r>
          </a:p>
          <a:p>
            <a:pPr marL="457200" indent="-457200" eaLnBrk="1" fontAlgn="auto" hangingPunct="1">
              <a:spcAft>
                <a:spcPts val="0"/>
              </a:spcAft>
              <a:buFont typeface="Wingdings" pitchFamily="2" charset="2"/>
              <a:buChar char="v"/>
              <a:defRPr/>
            </a:pPr>
            <a:r>
              <a:rPr lang="en-US" dirty="0" smtClean="0">
                <a:latin typeface="+mj-lt"/>
                <a:ea typeface="Geneva" charset="-128"/>
              </a:rPr>
              <a:t>2.96 Billion spent on Corrections</a:t>
            </a:r>
          </a:p>
          <a:p>
            <a:pPr marL="457200" indent="-457200" eaLnBrk="1" fontAlgn="auto" hangingPunct="1">
              <a:spcAft>
                <a:spcPts val="0"/>
              </a:spcAft>
              <a:buFont typeface="Wingdings" pitchFamily="2" charset="2"/>
              <a:buChar char="v"/>
              <a:defRPr/>
            </a:pPr>
            <a:r>
              <a:rPr lang="en-US" sz="1800" dirty="0" smtClean="0">
                <a:latin typeface="+mj-lt"/>
              </a:rPr>
              <a:t>One In 31: The Long Reach of American Corrections, The Pew Center On the States, March 2009: </a:t>
            </a:r>
            <a:r>
              <a:rPr lang="en-US" sz="1800" u="sng" dirty="0" smtClean="0">
                <a:latin typeface="+mj-lt"/>
              </a:rPr>
              <a:t>http://www.pewcenteronthestates.org/report_detail.aspx?id=49382</a:t>
            </a:r>
          </a:p>
        </p:txBody>
      </p:sp>
      <p:pic>
        <p:nvPicPr>
          <p:cNvPr id="13316" name="Picture 5" descr="1in31TXfactsheet cr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3886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wedge">
                                      <p:cBhvr>
                                        <p:cTn id="12" dur="1000"/>
                                        <p:tgtEl>
                                          <p:spTgt spid="13316"/>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1942</TotalTime>
  <Words>2199</Words>
  <Application>Microsoft Office PowerPoint</Application>
  <PresentationFormat>On-screen Show (4:3)</PresentationFormat>
  <Paragraphs>427</Paragraphs>
  <Slides>36</Slides>
  <Notes>30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5" baseType="lpstr">
      <vt:lpstr>Arial</vt:lpstr>
      <vt:lpstr>Calibri</vt:lpstr>
      <vt:lpstr>Times New Roman</vt:lpstr>
      <vt:lpstr>Geneva</vt:lpstr>
      <vt:lpstr>Wingdings</vt:lpstr>
      <vt:lpstr>Arial Narrow</vt:lpstr>
      <vt:lpstr>Corbel</vt:lpstr>
      <vt:lpstr>Office Theme</vt:lpstr>
      <vt:lpstr>MSPhotoEd.3</vt:lpstr>
      <vt:lpstr>YES, SIRR! Creatively Collaborating to Serve the Incarcerated and Recently Released  Ryan White 2012 Grantee Meeting: Navigating A New Era In Care Washington, D.C.  November 27, 2012</vt:lpstr>
      <vt:lpstr>Welcome!  Meet the Speakers</vt:lpstr>
      <vt:lpstr>WHY ARE YOU HERE? Meeting your expectations </vt:lpstr>
      <vt:lpstr>Why Should You Care?</vt:lpstr>
      <vt:lpstr>Show of Hands</vt:lpstr>
      <vt:lpstr>Challenges of Linking the RR Into Care</vt:lpstr>
      <vt:lpstr>PowerPoint Presentation</vt:lpstr>
      <vt:lpstr>Background on SIRR</vt:lpstr>
      <vt:lpstr>Corrections In Texas</vt:lpstr>
      <vt:lpstr>Corrections In Texas: TDCJ</vt:lpstr>
      <vt:lpstr>Corrections In Texas: HCSO</vt:lpstr>
      <vt:lpstr>Mental Health At HCJ</vt:lpstr>
      <vt:lpstr>THE HCJ EIS PROGRAM</vt:lpstr>
      <vt:lpstr>Who Are We Serving </vt:lpstr>
      <vt:lpstr>Who Are We Serving </vt:lpstr>
      <vt:lpstr>Who Are We Serving </vt:lpstr>
      <vt:lpstr>Care Services </vt:lpstr>
      <vt:lpstr>Prevention Services </vt:lpstr>
      <vt:lpstr>Prevention Services </vt:lpstr>
      <vt:lpstr>Successes of SIRR</vt:lpstr>
      <vt:lpstr>PowerPoint Presentation</vt:lpstr>
      <vt:lpstr>DSHS’S EFFORTS</vt:lpstr>
      <vt:lpstr>Supportive Funding</vt:lpstr>
      <vt:lpstr>Supportive Funding</vt:lpstr>
      <vt:lpstr>Texas HIV Medication Program</vt:lpstr>
      <vt:lpstr>PowerPoint Presentation</vt:lpstr>
      <vt:lpstr>Collaboration Timeline</vt:lpstr>
      <vt:lpstr>Establishment of Linkage to Care System</vt:lpstr>
      <vt:lpstr>Tailored Assessment of PRO Needs</vt:lpstr>
      <vt:lpstr>Systems-Wide Improvement Planning</vt:lpstr>
      <vt:lpstr>Systems-Wide Improvement Planning</vt:lpstr>
      <vt:lpstr>Systems-Wide Improvement Planning</vt:lpstr>
      <vt:lpstr>SIRR Survey</vt:lpstr>
      <vt:lpstr>SIRR SURVEY PRELIMARY DATA To be inserted later</vt:lpstr>
      <vt:lpstr>CONTACT INFORMATION</vt:lpstr>
      <vt:lpstr>PowerPoint Presentation</vt:lpstr>
    </vt:vector>
  </TitlesOfParts>
  <Company>The Resource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That’s SIRR To You Forging Collaborations between Ryan White Agencies and Correctional Facilities</dc:title>
  <dc:creator>Patrick L Martin</dc:creator>
  <cp:lastModifiedBy>Nicole Mandel</cp:lastModifiedBy>
  <cp:revision>225</cp:revision>
  <dcterms:created xsi:type="dcterms:W3CDTF">2010-05-18T20:25:36Z</dcterms:created>
  <dcterms:modified xsi:type="dcterms:W3CDTF">2012-12-02T18:38:55Z</dcterms:modified>
</cp:coreProperties>
</file>