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5"/>
  </p:notesMasterIdLst>
  <p:handoutMasterIdLst>
    <p:handoutMasterId r:id="rId46"/>
  </p:handoutMasterIdLst>
  <p:sldIdLst>
    <p:sldId id="256" r:id="rId2"/>
    <p:sldId id="342" r:id="rId3"/>
    <p:sldId id="316" r:id="rId4"/>
    <p:sldId id="332" r:id="rId5"/>
    <p:sldId id="317" r:id="rId6"/>
    <p:sldId id="356" r:id="rId7"/>
    <p:sldId id="358" r:id="rId8"/>
    <p:sldId id="359" r:id="rId9"/>
    <p:sldId id="362" r:id="rId10"/>
    <p:sldId id="366" r:id="rId11"/>
    <p:sldId id="323" r:id="rId12"/>
    <p:sldId id="324" r:id="rId13"/>
    <p:sldId id="343" r:id="rId14"/>
    <p:sldId id="313" r:id="rId15"/>
    <p:sldId id="318" r:id="rId16"/>
    <p:sldId id="319" r:id="rId17"/>
    <p:sldId id="315" r:id="rId18"/>
    <p:sldId id="347" r:id="rId19"/>
    <p:sldId id="350" r:id="rId20"/>
    <p:sldId id="314" r:id="rId21"/>
    <p:sldId id="344" r:id="rId22"/>
    <p:sldId id="325" r:id="rId23"/>
    <p:sldId id="307" r:id="rId24"/>
    <p:sldId id="308" r:id="rId25"/>
    <p:sldId id="348" r:id="rId26"/>
    <p:sldId id="309" r:id="rId27"/>
    <p:sldId id="360" r:id="rId28"/>
    <p:sldId id="310" r:id="rId29"/>
    <p:sldId id="311" r:id="rId30"/>
    <p:sldId id="321" r:id="rId31"/>
    <p:sldId id="357" r:id="rId32"/>
    <p:sldId id="363" r:id="rId33"/>
    <p:sldId id="365" r:id="rId34"/>
    <p:sldId id="364" r:id="rId35"/>
    <p:sldId id="355" r:id="rId36"/>
    <p:sldId id="361" r:id="rId37"/>
    <p:sldId id="345" r:id="rId38"/>
    <p:sldId id="351" r:id="rId39"/>
    <p:sldId id="352" r:id="rId40"/>
    <p:sldId id="353" r:id="rId41"/>
    <p:sldId id="354" r:id="rId42"/>
    <p:sldId id="322" r:id="rId43"/>
    <p:sldId id="312" r:id="rId4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>
        <p:scale>
          <a:sx n="77" d="100"/>
          <a:sy n="77" d="100"/>
        </p:scale>
        <p:origin x="-7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DC8DE8EE-1F1E-47B1-A2DD-52127779D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31FB5A84-CD02-4683-88AF-DA8008F99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4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01C1FB-EF5F-4707-9BB9-BE84C1DB9928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151A6D-BD28-4745-AE46-1137E5D200F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B088AE-C09B-4936-8D88-96324D98E59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B35A48-9A76-4210-8D56-3447CD1508F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440C5E-15ED-42D8-93B0-E97D0F8538A5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F393BC-B626-4C44-AB19-12B2ECE1D7A2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C1DD5B-11AF-41D1-8800-B11A56039669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7E2899-24A9-48AC-AF54-1BFF0CAD900F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9D0348-BF58-433B-B954-4750E6C5149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3D23F3-2E24-4F44-92DB-673E30AE38C1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575D22-66A4-495C-B70D-6C6D680549F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C6DB87-6DC0-4699-BBFE-D78596BD8A2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C86306-B402-4D67-B2C7-364EB3C918BA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7CA239-BF66-4E42-9AB9-CA1D96164430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C69037-96AC-4AF2-876E-4FDD98C49CA0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971E5A-78A0-45E8-B506-A8C555937E43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DC67B0-3801-42A0-B71D-B56437B4090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69F90E-1780-4063-B723-F45C6E57035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690255-C8BA-4719-9620-36857ABBC7B3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195914-C3D5-4000-9DBC-934EDBF7C50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276C6E-1748-4769-BC8E-F47A32296FF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D8A152-C9C3-4EB2-AB89-D1709B86E87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C514D3-806E-4C46-A5FA-D5FD21E3880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39F3EB-A9ED-42BE-A525-0399147C2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9DF1-F172-41E5-9E42-F376A84E8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04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660B-9FFD-4B6A-9840-93CB392DC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6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42B48-BFDC-485E-946A-F620CD23E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04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225540-6C24-477F-88FB-1A7FC1215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7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9E75-6AA9-40B4-ABCF-3A54EE1A0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7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F5CFF74-B5F4-484F-8FE7-C8B7FB32E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5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0B5F-6834-4322-AC8F-88195C788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0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303996-59AB-45BC-866D-F0741E1A4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5383B7A-8A0F-46F5-B7B3-0743556CA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5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D2F8-A8CD-4CF2-9F98-54A9C964F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dirty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dirty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8D19CA6-A9A9-455B-8760-37BE67ABE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6294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Bruce Schaffer, MA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Ann Ferguson, MSN, RN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AIDS Care Group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Psychotherapeutic</a:t>
            </a:r>
            <a:br>
              <a:rPr lang="en-US" sz="4400" dirty="0"/>
            </a:br>
            <a:r>
              <a:rPr lang="en-US" sz="4400" dirty="0"/>
              <a:t>Support Group for Women</a:t>
            </a:r>
            <a:br>
              <a:rPr lang="en-US" sz="4400" dirty="0"/>
            </a:br>
            <a:r>
              <a:rPr lang="en-US" sz="4400" dirty="0"/>
              <a:t>A Ten Year Retrospective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47800"/>
            <a:ext cx="6973888" cy="99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Goals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Facilitate self-improvement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Encourage behavioral change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Adherence to care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Help client understand consequences or potential consequences of behavior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Educate about disease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Educate about prevention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Empower consumers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Objectives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Primary therapeutic modality: group therapy</a:t>
            </a:r>
          </a:p>
          <a:p>
            <a:pPr eaLnBrk="1" hangingPunct="1"/>
            <a:r>
              <a:rPr lang="en-US" smtClean="0"/>
              <a:t>Additional: individual therapy</a:t>
            </a:r>
          </a:p>
          <a:p>
            <a:pPr eaLnBrk="1" hangingPunct="1"/>
            <a:r>
              <a:rPr lang="en-US" smtClean="0"/>
              <a:t>Client, family and community focus</a:t>
            </a:r>
          </a:p>
          <a:p>
            <a:pPr eaLnBrk="1" hangingPunct="1"/>
            <a:r>
              <a:rPr lang="en-US" smtClean="0"/>
              <a:t>Focus: values, attitudes, behavioral change</a:t>
            </a:r>
          </a:p>
          <a:p>
            <a:pPr eaLnBrk="1" hangingPunct="1"/>
            <a:r>
              <a:rPr lang="en-US" smtClean="0"/>
              <a:t>Self care, responsibility, accountability, respect of self and others, commitment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Structure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Provide:</a:t>
            </a:r>
          </a:p>
          <a:p>
            <a:pPr lvl="1" eaLnBrk="1" hangingPunct="1"/>
            <a:r>
              <a:rPr lang="en-US" smtClean="0"/>
              <a:t>Transportation</a:t>
            </a:r>
          </a:p>
          <a:p>
            <a:pPr lvl="1" eaLnBrk="1" hangingPunct="1"/>
            <a:r>
              <a:rPr lang="en-US" smtClean="0"/>
              <a:t>Food</a:t>
            </a:r>
          </a:p>
          <a:p>
            <a:pPr lvl="1" eaLnBrk="1" hangingPunct="1"/>
            <a:r>
              <a:rPr lang="en-US" smtClean="0"/>
              <a:t>Support</a:t>
            </a:r>
          </a:p>
          <a:p>
            <a:pPr lvl="1" eaLnBrk="1" hangingPunct="1"/>
            <a:r>
              <a:rPr lang="en-US" smtClean="0"/>
              <a:t>Reminders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25604" name="Picture 4" descr="C:\Users\Howell Strauss\AppData\Local\Microsoft\Windows\Temporary Internet Files\Content.IE5\ASCPWB4G\MC9004119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98913"/>
            <a:ext cx="23336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Users\Howell Strauss\AppData\Local\Microsoft\Windows\Temporary Internet Files\Content.IE5\ASCPWB4G\MC9003378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76450"/>
            <a:ext cx="2209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Program Files (x86)\Microsoft Office\MEDIA\CAGCAT10\j033226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673475"/>
            <a:ext cx="21336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Group Format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Ground rules:</a:t>
            </a:r>
          </a:p>
          <a:p>
            <a:pPr eaLnBrk="1" hangingPunct="1"/>
            <a:r>
              <a:rPr lang="en-US" smtClean="0"/>
              <a:t>Respect for each other</a:t>
            </a:r>
          </a:p>
          <a:p>
            <a:pPr eaLnBrk="1" hangingPunct="1"/>
            <a:r>
              <a:rPr lang="en-US" smtClean="0"/>
              <a:t>Confidentiality</a:t>
            </a:r>
          </a:p>
          <a:p>
            <a:pPr eaLnBrk="1" hangingPunct="1"/>
            <a:r>
              <a:rPr lang="en-US" smtClean="0"/>
              <a:t>“I” statements – not “we” statements</a:t>
            </a:r>
          </a:p>
          <a:p>
            <a:pPr eaLnBrk="1" hangingPunct="1"/>
            <a:r>
              <a:rPr lang="en-US" smtClean="0"/>
              <a:t>Constructive criticism / feedback</a:t>
            </a:r>
          </a:p>
          <a:p>
            <a:pPr eaLnBrk="1" hangingPunct="1"/>
            <a:r>
              <a:rPr lang="en-US" smtClean="0"/>
              <a:t>Providing alternatives</a:t>
            </a:r>
          </a:p>
          <a:p>
            <a:pPr eaLnBrk="1" hangingPunct="1"/>
            <a:r>
              <a:rPr lang="en-US" smtClean="0"/>
              <a:t>Overlap with addictions groups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Format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3600" smtClean="0"/>
              <a:t>Why male to co-facilitate women’s group?</a:t>
            </a:r>
          </a:p>
          <a:p>
            <a:pPr eaLnBrk="1" hangingPunct="1"/>
            <a:r>
              <a:rPr lang="en-US" sz="3600" smtClean="0"/>
              <a:t>Why bi-weekly?</a:t>
            </a:r>
          </a:p>
          <a:p>
            <a:pPr eaLnBrk="1" hangingPunct="1"/>
            <a:r>
              <a:rPr lang="en-US" sz="3600" smtClean="0"/>
              <a:t>Why format / rules?</a:t>
            </a:r>
          </a:p>
          <a:p>
            <a:pPr eaLnBrk="1" hangingPunct="1"/>
            <a:r>
              <a:rPr lang="en-US" sz="3600" smtClean="0"/>
              <a:t>Teach them to be group members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Introduction to group rules</a:t>
            </a:r>
          </a:p>
          <a:p>
            <a:pPr eaLnBrk="1" hangingPunct="1"/>
            <a:r>
              <a:rPr lang="en-US" smtClean="0"/>
              <a:t>Rocks    </a:t>
            </a:r>
          </a:p>
          <a:p>
            <a:pPr eaLnBrk="1" hangingPunct="1"/>
            <a:r>
              <a:rPr lang="en-US" smtClean="0"/>
              <a:t>Phone lists / contact information shared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8676" name="Picture 4" descr="C:\Users\Howell Strauss\AppData\Local\Microsoft\Windows\Temporary Internet Files\Content.IE5\SNFNLY0G\MP9004393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2286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st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08350"/>
            <a:ext cx="2441575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Format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Food before group</a:t>
            </a:r>
          </a:p>
          <a:p>
            <a:pPr eaLnBrk="1" hangingPunct="1"/>
            <a:r>
              <a:rPr lang="en-US" smtClean="0"/>
              <a:t>Celebration of anniversaries, birthdays</a:t>
            </a:r>
          </a:p>
          <a:p>
            <a:pPr eaLnBrk="1" hangingPunct="1"/>
            <a:r>
              <a:rPr lang="en-US" smtClean="0"/>
              <a:t>Children attend when they need to</a:t>
            </a:r>
          </a:p>
          <a:p>
            <a:pPr eaLnBrk="1" hangingPunct="1"/>
            <a:r>
              <a:rPr lang="en-US" smtClean="0"/>
              <a:t>End with holding hands, serenity prayer and hugs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34950"/>
            <a:ext cx="7086600" cy="58118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History of the group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ACG began in 1998</a:t>
            </a:r>
          </a:p>
          <a:p>
            <a:pPr eaLnBrk="1" hangingPunct="1"/>
            <a:r>
              <a:rPr lang="en-US" smtClean="0"/>
              <a:t>Leadership support for MH services from the start</a:t>
            </a:r>
          </a:p>
          <a:p>
            <a:pPr eaLnBrk="1" hangingPunct="1"/>
            <a:r>
              <a:rPr lang="en-US" smtClean="0"/>
              <a:t>Volunteer psychiatrist for 2 years</a:t>
            </a:r>
          </a:p>
          <a:p>
            <a:pPr eaLnBrk="1" hangingPunct="1"/>
            <a:r>
              <a:rPr lang="en-US" smtClean="0"/>
              <a:t>Funding from Part C allowed for growth of Mental Health Services</a:t>
            </a:r>
          </a:p>
          <a:p>
            <a:pPr eaLnBrk="1" hangingPunct="1"/>
            <a:r>
              <a:rPr lang="en-US" smtClean="0"/>
              <a:t>Funding then followed from Part 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Group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Open with poem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Moment of silence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Introductions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Introduction of new members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Who needs to talk?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Who wants to talk?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Update on group members not attending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Focus on new members first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Group rules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What happens in the group stays in the group.</a:t>
            </a:r>
          </a:p>
          <a:p>
            <a:pPr eaLnBrk="1" hangingPunct="1"/>
            <a:r>
              <a:rPr lang="en-US" smtClean="0"/>
              <a:t>Respect other people’s time</a:t>
            </a:r>
          </a:p>
          <a:p>
            <a:pPr eaLnBrk="1" hangingPunct="1"/>
            <a:r>
              <a:rPr lang="en-US" smtClean="0"/>
              <a:t>Provide feedback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3796" name="Picture 4" descr="C:\Users\Howell Strauss\AppData\Local\Microsoft\Windows\Temporary Internet Files\Content.IE5\SNFNLY0G\MC90019810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2303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Action Steps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Unconditional positive regard</a:t>
            </a:r>
          </a:p>
          <a:p>
            <a:pPr eaLnBrk="1" hangingPunct="1"/>
            <a:r>
              <a:rPr lang="en-US" smtClean="0"/>
              <a:t>Conducive environment for relating, sharing and becoming open to being educated</a:t>
            </a:r>
          </a:p>
          <a:p>
            <a:pPr eaLnBrk="1" hangingPunct="1"/>
            <a:r>
              <a:rPr lang="en-US" smtClean="0"/>
              <a:t>Navigation of client resistors</a:t>
            </a:r>
          </a:p>
          <a:p>
            <a:pPr eaLnBrk="1" hangingPunct="1"/>
            <a:r>
              <a:rPr lang="en-US" smtClean="0"/>
              <a:t>Validation, encouragement and support of self-efficacy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Principles/strategies</a:t>
            </a:r>
            <a:br>
              <a:rPr lang="en-US" sz="4000" dirty="0" smtClean="0"/>
            </a:br>
            <a:r>
              <a:rPr lang="en-US" sz="2000" dirty="0" smtClean="0"/>
              <a:t>modified from motivational interviewing</a:t>
            </a:r>
            <a:endParaRPr lang="en-US" sz="4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Express Empathy – listen without judgment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Facilitator: genuine, real and always aware of maintaining a safe environment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Conducive for individual expression and group connectedness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Develop Discrepancy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Help consumers identify, understand and develop a plan to make behavioral changes</a:t>
            </a:r>
          </a:p>
          <a:p>
            <a:pPr eaLnBrk="1" hangingPunct="1"/>
            <a:r>
              <a:rPr lang="en-US" smtClean="0"/>
              <a:t>Use: exploration, examination to point out discrepancies and explore consequences</a:t>
            </a:r>
          </a:p>
          <a:p>
            <a:pPr eaLnBrk="1" hangingPunct="1"/>
            <a:r>
              <a:rPr lang="en-US" smtClean="0"/>
              <a:t>Result: action plan for consumer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Avoid Argumentation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If resistance is sensed – shift strategies</a:t>
            </a:r>
          </a:p>
          <a:p>
            <a:pPr eaLnBrk="1" hangingPunct="1"/>
            <a:r>
              <a:rPr lang="en-US" smtClean="0"/>
              <a:t>Important to maintain motivation</a:t>
            </a:r>
          </a:p>
          <a:p>
            <a:pPr eaLnBrk="1" hangingPunct="1"/>
            <a:r>
              <a:rPr lang="en-US" smtClean="0"/>
              <a:t>Most people will not be motivated to change if they feel they are not supported – or must defend their actions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925" y="914400"/>
            <a:ext cx="8347075" cy="51990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Roll with the Resistance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If there is resistance: face it don’t fight it</a:t>
            </a:r>
          </a:p>
          <a:p>
            <a:pPr eaLnBrk="1" hangingPunct="1"/>
            <a:r>
              <a:rPr lang="en-US" smtClean="0"/>
              <a:t>Employ empathetic communication skills:</a:t>
            </a:r>
          </a:p>
          <a:p>
            <a:pPr eaLnBrk="1" hangingPunct="1"/>
            <a:r>
              <a:rPr lang="en-US" smtClean="0"/>
              <a:t>Open ended questions, reflective listening, interpretation, feedback, alternatives</a:t>
            </a:r>
          </a:p>
          <a:p>
            <a:pPr eaLnBrk="1" hangingPunct="1"/>
            <a:r>
              <a:rPr lang="en-US" smtClean="0"/>
              <a:t>If consumer is less resistant – facilitator might educate or coach (role plays)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Support self-efficacy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Facilitator will support consumer’s confidence in her ability to make and maintain positive changes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Will present consumers with examples of positive changes; praise, validate and affirm</a:t>
            </a:r>
          </a:p>
        </p:txBody>
      </p:sp>
      <p:pic>
        <p:nvPicPr>
          <p:cNvPr id="41988" name="Picture 4" descr="C:\Users\Howell Strauss\AppData\Local\Microsoft\Windows\Temporary Internet Files\Content.IE5\RT6ZJZY5\MC9004413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History of Group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Major leadership support for psychosocial services from the agency’s inception in 1998</a:t>
            </a:r>
          </a:p>
          <a:p>
            <a:pPr eaLnBrk="1" hangingPunct="1"/>
            <a:r>
              <a:rPr lang="en-US" smtClean="0"/>
              <a:t>Dr. Berman suggested group for women – saw need for disenfranchised women to form group / community / support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Major successes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Group cohesiveness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Sense of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Support through: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Deaths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Incarcerations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Anniversaries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Relapses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Bad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Hard times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4403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66800"/>
            <a:ext cx="7461250" cy="52212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590800"/>
            <a:ext cx="6973888" cy="1042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90600"/>
            <a:ext cx="8423275" cy="832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0"/>
            <a:ext cx="93710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-533400"/>
            <a:ext cx="5241925" cy="7569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Consumer Advisory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group has also functioned as a Consumer Advisory Board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Consistent forum for feedback on programs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Consumer </a:t>
            </a:r>
            <a:r>
              <a:rPr lang="en-US" dirty="0"/>
              <a:t>S</a:t>
            </a:r>
            <a:r>
              <a:rPr lang="en-US" dirty="0" smtClean="0"/>
              <a:t>atisfaction Surveys run through the group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Focus group function throughout the years (nutrition,  risk reduction and Hepatitis C)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Piloted risk reduction education with group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5120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90600"/>
            <a:ext cx="6689725" cy="50165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Survivors</a:t>
            </a:r>
          </a:p>
        </p:txBody>
      </p:sp>
      <p:pic>
        <p:nvPicPr>
          <p:cNvPr id="5222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575" y="2228850"/>
            <a:ext cx="4224338" cy="31686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Group design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Dr. Berman defined the need for group</a:t>
            </a:r>
          </a:p>
          <a:p>
            <a:pPr eaLnBrk="1" hangingPunct="1"/>
            <a:r>
              <a:rPr lang="en-US" smtClean="0"/>
              <a:t>Identified co-facilitators</a:t>
            </a:r>
          </a:p>
          <a:p>
            <a:pPr eaLnBrk="1" hangingPunct="1"/>
            <a:r>
              <a:rPr lang="en-US" smtClean="0"/>
              <a:t>1 male / 1 female</a:t>
            </a:r>
          </a:p>
          <a:p>
            <a:pPr eaLnBrk="1" hangingPunct="1"/>
            <a:r>
              <a:rPr lang="en-US" smtClean="0"/>
              <a:t>1 therapist / 1 nurse</a:t>
            </a:r>
          </a:p>
          <a:p>
            <a:pPr eaLnBrk="1" hangingPunct="1"/>
            <a:r>
              <a:rPr lang="en-US" smtClean="0"/>
              <a:t>Women showed the greatest need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Challenges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Group cohesiveness</a:t>
            </a:r>
          </a:p>
          <a:p>
            <a:pPr eaLnBrk="1" hangingPunct="1"/>
            <a:r>
              <a:rPr lang="en-US" smtClean="0"/>
              <a:t>Attention span of group</a:t>
            </a:r>
          </a:p>
          <a:p>
            <a:pPr eaLnBrk="1" hangingPunct="1"/>
            <a:r>
              <a:rPr lang="en-US" smtClean="0"/>
              <a:t>Funding to continue</a:t>
            </a:r>
          </a:p>
          <a:p>
            <a:pPr eaLnBrk="1" hangingPunct="1"/>
            <a:r>
              <a:rPr lang="en-US" smtClean="0"/>
              <a:t>Need for new groups</a:t>
            </a:r>
          </a:p>
          <a:p>
            <a:pPr eaLnBrk="1" hangingPunct="1"/>
            <a:r>
              <a:rPr lang="en-US" smtClean="0"/>
              <a:t>Confidentiality</a:t>
            </a:r>
          </a:p>
          <a:p>
            <a:pPr eaLnBrk="1" hangingPunct="1"/>
            <a:r>
              <a:rPr lang="en-US" smtClean="0"/>
              <a:t>Space</a:t>
            </a:r>
          </a:p>
          <a:p>
            <a:pPr eaLnBrk="1" hangingPunct="1"/>
            <a:r>
              <a:rPr lang="en-US" smtClean="0"/>
              <a:t>Staff Burnout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Poem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b="1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Do not stand by my burial site and weep;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not there; I do not sleep,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a thousand winds that blow,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the diamond’s glitter on the snow,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the sunlight that shines on the flowers and your face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the gentle autumn’s rain, when you awake in the morning’s hush,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the swift uplifting rush of air as the birds circle in flight.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the stars that shine brightly in the night.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Do not stand by my burial site and weep,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smtClean="0"/>
              <a:t>I am not there.</a:t>
            </a:r>
            <a:endParaRPr lang="en-US" sz="2000" b="1" u="sng" smtClean="0"/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u="sng" smtClean="0"/>
              <a:t>But</a:t>
            </a:r>
            <a:r>
              <a:rPr lang="en-US" sz="2000" b="1" smtClean="0"/>
              <a:t> please don’t forget me. Keep your memories of me alive</a:t>
            </a:r>
            <a:r>
              <a:rPr lang="en-US" sz="2800" b="1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7B9899"/>
                </a:solidFill>
              </a:rPr>
              <a:t>May 2003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/>
              <a:t>Met at medical office</a:t>
            </a:r>
          </a:p>
          <a:p>
            <a:pPr eaLnBrk="1" hangingPunct="1"/>
            <a:r>
              <a:rPr lang="en-US" smtClean="0"/>
              <a:t>Set rules</a:t>
            </a:r>
          </a:p>
          <a:p>
            <a:pPr eaLnBrk="1" hangingPunct="1"/>
            <a:r>
              <a:rPr lang="en-US" smtClean="0"/>
              <a:t>Established format:</a:t>
            </a:r>
          </a:p>
          <a:p>
            <a:pPr lvl="1" eaLnBrk="1" hangingPunct="1"/>
            <a:r>
              <a:rPr lang="en-US" smtClean="0"/>
              <a:t>Trained facilitator</a:t>
            </a:r>
          </a:p>
          <a:p>
            <a:pPr lvl="1" eaLnBrk="1" hangingPunct="1"/>
            <a:r>
              <a:rPr lang="en-US" smtClean="0"/>
              <a:t>Transportation</a:t>
            </a:r>
          </a:p>
          <a:p>
            <a:pPr lvl="1" eaLnBrk="1" hangingPunct="1"/>
            <a:r>
              <a:rPr lang="en-US" smtClean="0"/>
              <a:t>Food</a:t>
            </a:r>
          </a:p>
          <a:p>
            <a:pPr lvl="1" eaLnBrk="1" hangingPunct="1"/>
            <a:r>
              <a:rPr lang="en-US" smtClean="0"/>
              <a:t>Reminder calls / letters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33400"/>
            <a:ext cx="4840288" cy="5902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304800"/>
            <a:ext cx="5583238" cy="7445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-196850"/>
            <a:ext cx="5416550" cy="7077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685800"/>
            <a:ext cx="7837487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663</TotalTime>
  <Words>761</Words>
  <Application>Microsoft Office PowerPoint</Application>
  <PresentationFormat>On-screen Show (4:3)</PresentationFormat>
  <Paragraphs>173</Paragraphs>
  <Slides>43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Georgia</vt:lpstr>
      <vt:lpstr>Wingdings 2</vt:lpstr>
      <vt:lpstr>Wingdings</vt:lpstr>
      <vt:lpstr>Times New Roman</vt:lpstr>
      <vt:lpstr>Civic</vt:lpstr>
      <vt:lpstr>Psychotherapeutic Support Group for Women A Ten Year Retrospective</vt:lpstr>
      <vt:lpstr>History of the group</vt:lpstr>
      <vt:lpstr>History of Group</vt:lpstr>
      <vt:lpstr>Group design</vt:lpstr>
      <vt:lpstr>May 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</vt:lpstr>
      <vt:lpstr>Objectives</vt:lpstr>
      <vt:lpstr>Structure</vt:lpstr>
      <vt:lpstr>Group Format</vt:lpstr>
      <vt:lpstr>Format</vt:lpstr>
      <vt:lpstr>Format</vt:lpstr>
      <vt:lpstr>Format</vt:lpstr>
      <vt:lpstr>PowerPoint Presentation</vt:lpstr>
      <vt:lpstr>PowerPoint Presentation</vt:lpstr>
      <vt:lpstr>Group structure</vt:lpstr>
      <vt:lpstr>Group rules</vt:lpstr>
      <vt:lpstr>Action Steps</vt:lpstr>
      <vt:lpstr>Principles/strategies modified from motivational interviewing</vt:lpstr>
      <vt:lpstr>Develop Discrepancy</vt:lpstr>
      <vt:lpstr>PowerPoint Presentation</vt:lpstr>
      <vt:lpstr>Avoid Argumentation</vt:lpstr>
      <vt:lpstr>PowerPoint Presentation</vt:lpstr>
      <vt:lpstr>Roll with the Resistance</vt:lpstr>
      <vt:lpstr>Support self-efficacy</vt:lpstr>
      <vt:lpstr>Major successes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Consumer Advisory Board</vt:lpstr>
      <vt:lpstr>PowerPoint Presentation</vt:lpstr>
      <vt:lpstr>Survivors</vt:lpstr>
      <vt:lpstr>PowerPoint Presentation</vt:lpstr>
      <vt:lpstr>PowerPoint Presentation</vt:lpstr>
      <vt:lpstr>Challenges</vt:lpstr>
      <vt:lpstr>Poem</vt:lpstr>
    </vt:vector>
  </TitlesOfParts>
  <Company>AIDS Care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Psychotherapeutic Support Group</dc:title>
  <dc:creator>Howell Strauss</dc:creator>
  <cp:lastModifiedBy>Nicole Mandel</cp:lastModifiedBy>
  <cp:revision>137</cp:revision>
  <dcterms:created xsi:type="dcterms:W3CDTF">2006-08-06T19:04:51Z</dcterms:created>
  <dcterms:modified xsi:type="dcterms:W3CDTF">2012-12-02T18:39:43Z</dcterms:modified>
</cp:coreProperties>
</file>