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6" r:id="rId5"/>
    <p:sldId id="272" r:id="rId6"/>
    <p:sldId id="273" r:id="rId7"/>
    <p:sldId id="257" r:id="rId8"/>
    <p:sldId id="274" r:id="rId9"/>
    <p:sldId id="259" r:id="rId10"/>
    <p:sldId id="260" r:id="rId11"/>
    <p:sldId id="261" r:id="rId12"/>
    <p:sldId id="262" r:id="rId13"/>
    <p:sldId id="265" r:id="rId14"/>
    <p:sldId id="266" r:id="rId15"/>
    <p:sldId id="267" r:id="rId16"/>
    <p:sldId id="268" r:id="rId17"/>
    <p:sldId id="263" r:id="rId18"/>
    <p:sldId id="264" r:id="rId19"/>
    <p:sldId id="269" r:id="rId20"/>
    <p:sldId id="270" r:id="rId21"/>
    <p:sldId id="271" r:id="rId22"/>
    <p:sldId id="258" r:id="rId2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opprplGoth Bd BT" pitchFamily="34" charset="0"/>
        <a:ea typeface="+mn-ea"/>
        <a:cs typeface="+mn-cs"/>
      </a:defRPr>
    </a:lvl1pPr>
    <a:lvl2pPr marL="457200" algn="l" rtl="0" fontAlgn="base">
      <a:spcBef>
        <a:spcPct val="0"/>
      </a:spcBef>
      <a:spcAft>
        <a:spcPct val="0"/>
      </a:spcAft>
      <a:defRPr kern="1200">
        <a:solidFill>
          <a:schemeClr val="tx1"/>
        </a:solidFill>
        <a:latin typeface="CopprplGoth Bd BT" pitchFamily="34" charset="0"/>
        <a:ea typeface="+mn-ea"/>
        <a:cs typeface="+mn-cs"/>
      </a:defRPr>
    </a:lvl2pPr>
    <a:lvl3pPr marL="914400" algn="l" rtl="0" fontAlgn="base">
      <a:spcBef>
        <a:spcPct val="0"/>
      </a:spcBef>
      <a:spcAft>
        <a:spcPct val="0"/>
      </a:spcAft>
      <a:defRPr kern="1200">
        <a:solidFill>
          <a:schemeClr val="tx1"/>
        </a:solidFill>
        <a:latin typeface="CopprplGoth Bd BT" pitchFamily="34" charset="0"/>
        <a:ea typeface="+mn-ea"/>
        <a:cs typeface="+mn-cs"/>
      </a:defRPr>
    </a:lvl3pPr>
    <a:lvl4pPr marL="1371600" algn="l" rtl="0" fontAlgn="base">
      <a:spcBef>
        <a:spcPct val="0"/>
      </a:spcBef>
      <a:spcAft>
        <a:spcPct val="0"/>
      </a:spcAft>
      <a:defRPr kern="1200">
        <a:solidFill>
          <a:schemeClr val="tx1"/>
        </a:solidFill>
        <a:latin typeface="CopprplGoth Bd BT" pitchFamily="34" charset="0"/>
        <a:ea typeface="+mn-ea"/>
        <a:cs typeface="+mn-cs"/>
      </a:defRPr>
    </a:lvl4pPr>
    <a:lvl5pPr marL="1828800" algn="l" rtl="0" fontAlgn="base">
      <a:spcBef>
        <a:spcPct val="0"/>
      </a:spcBef>
      <a:spcAft>
        <a:spcPct val="0"/>
      </a:spcAft>
      <a:defRPr kern="1200">
        <a:solidFill>
          <a:schemeClr val="tx1"/>
        </a:solidFill>
        <a:latin typeface="CopprplGoth Bd BT" pitchFamily="34" charset="0"/>
        <a:ea typeface="+mn-ea"/>
        <a:cs typeface="+mn-cs"/>
      </a:defRPr>
    </a:lvl5pPr>
    <a:lvl6pPr marL="2286000" algn="l" defTabSz="914400" rtl="0" eaLnBrk="1" latinLnBrk="0" hangingPunct="1">
      <a:defRPr kern="1200">
        <a:solidFill>
          <a:schemeClr val="tx1"/>
        </a:solidFill>
        <a:latin typeface="CopprplGoth Bd BT" pitchFamily="34" charset="0"/>
        <a:ea typeface="+mn-ea"/>
        <a:cs typeface="+mn-cs"/>
      </a:defRPr>
    </a:lvl6pPr>
    <a:lvl7pPr marL="2743200" algn="l" defTabSz="914400" rtl="0" eaLnBrk="1" latinLnBrk="0" hangingPunct="1">
      <a:defRPr kern="1200">
        <a:solidFill>
          <a:schemeClr val="tx1"/>
        </a:solidFill>
        <a:latin typeface="CopprplGoth Bd BT" pitchFamily="34" charset="0"/>
        <a:ea typeface="+mn-ea"/>
        <a:cs typeface="+mn-cs"/>
      </a:defRPr>
    </a:lvl7pPr>
    <a:lvl8pPr marL="3200400" algn="l" defTabSz="914400" rtl="0" eaLnBrk="1" latinLnBrk="0" hangingPunct="1">
      <a:defRPr kern="1200">
        <a:solidFill>
          <a:schemeClr val="tx1"/>
        </a:solidFill>
        <a:latin typeface="CopprplGoth Bd BT" pitchFamily="34" charset="0"/>
        <a:ea typeface="+mn-ea"/>
        <a:cs typeface="+mn-cs"/>
      </a:defRPr>
    </a:lvl8pPr>
    <a:lvl9pPr marL="3657600" algn="l" defTabSz="914400" rtl="0" eaLnBrk="1" latinLnBrk="0" hangingPunct="1">
      <a:defRPr kern="1200">
        <a:solidFill>
          <a:schemeClr val="tx1"/>
        </a:solidFill>
        <a:latin typeface="CopprplGoth Bd B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057590"/>
    <a:srgbClr val="056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6949" autoAdjust="0"/>
  </p:normalViewPr>
  <p:slideViewPr>
    <p:cSldViewPr showGuides="1">
      <p:cViewPr varScale="1">
        <p:scale>
          <a:sx n="40" d="100"/>
          <a:sy n="40" d="100"/>
        </p:scale>
        <p:origin x="-21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921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216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9216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B7F5556-313A-48B0-A4EE-AE36A1A45226}" type="slidenum">
              <a:rPr lang="en-US"/>
              <a:pPr>
                <a:defRPr/>
              </a:pPr>
              <a:t>‹#›</a:t>
            </a:fld>
            <a:endParaRPr lang="en-US"/>
          </a:p>
        </p:txBody>
      </p:sp>
    </p:spTree>
    <p:extLst>
      <p:ext uri="{BB962C8B-B14F-4D97-AF65-F5344CB8AC3E}">
        <p14:creationId xmlns:p14="http://schemas.microsoft.com/office/powerpoint/2010/main" val="989149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CD35DAE1-D591-4A66-BE39-C9C66E98D180}" type="datetimeFigureOut">
              <a:rPr lang="en-US"/>
              <a:pPr>
                <a:defRPr/>
              </a:pPr>
              <a:t>12/2/2012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26C6E588-AA8D-446D-BB5D-AA8D7DC69022}" type="slidenum">
              <a:rPr lang="en-US"/>
              <a:pPr>
                <a:defRPr/>
              </a:pPr>
              <a:t>‹#›</a:t>
            </a:fld>
            <a:endParaRPr lang="en-US"/>
          </a:p>
        </p:txBody>
      </p:sp>
    </p:spTree>
    <p:extLst>
      <p:ext uri="{BB962C8B-B14F-4D97-AF65-F5344CB8AC3E}">
        <p14:creationId xmlns:p14="http://schemas.microsoft.com/office/powerpoint/2010/main" val="21214304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pprplGoth Bd BT" pitchFamily="34" charset="0"/>
              </a:defRPr>
            </a:lvl1pPr>
            <a:lvl2pPr marL="742950" indent="-285750" eaLnBrk="0" hangingPunct="0">
              <a:defRPr>
                <a:solidFill>
                  <a:schemeClr val="tx1"/>
                </a:solidFill>
                <a:latin typeface="CopprplGoth Bd BT" pitchFamily="34" charset="0"/>
              </a:defRPr>
            </a:lvl2pPr>
            <a:lvl3pPr marL="1143000" indent="-228600" eaLnBrk="0" hangingPunct="0">
              <a:defRPr>
                <a:solidFill>
                  <a:schemeClr val="tx1"/>
                </a:solidFill>
                <a:latin typeface="CopprplGoth Bd BT" pitchFamily="34" charset="0"/>
              </a:defRPr>
            </a:lvl3pPr>
            <a:lvl4pPr marL="1600200" indent="-228600" eaLnBrk="0" hangingPunct="0">
              <a:defRPr>
                <a:solidFill>
                  <a:schemeClr val="tx1"/>
                </a:solidFill>
                <a:latin typeface="CopprplGoth Bd BT" pitchFamily="34" charset="0"/>
              </a:defRPr>
            </a:lvl4pPr>
            <a:lvl5pPr marL="2057400" indent="-228600" eaLnBrk="0" hangingPunct="0">
              <a:defRPr>
                <a:solidFill>
                  <a:schemeClr val="tx1"/>
                </a:solidFill>
                <a:latin typeface="CopprplGoth Bd BT" pitchFamily="34" charset="0"/>
              </a:defRPr>
            </a:lvl5pPr>
            <a:lvl6pPr marL="2514600" indent="-228600" eaLnBrk="0" fontAlgn="base" hangingPunct="0">
              <a:spcBef>
                <a:spcPct val="0"/>
              </a:spcBef>
              <a:spcAft>
                <a:spcPct val="0"/>
              </a:spcAft>
              <a:defRPr>
                <a:solidFill>
                  <a:schemeClr val="tx1"/>
                </a:solidFill>
                <a:latin typeface="CopprplGoth Bd BT" pitchFamily="34" charset="0"/>
              </a:defRPr>
            </a:lvl6pPr>
            <a:lvl7pPr marL="2971800" indent="-228600" eaLnBrk="0" fontAlgn="base" hangingPunct="0">
              <a:spcBef>
                <a:spcPct val="0"/>
              </a:spcBef>
              <a:spcAft>
                <a:spcPct val="0"/>
              </a:spcAft>
              <a:defRPr>
                <a:solidFill>
                  <a:schemeClr val="tx1"/>
                </a:solidFill>
                <a:latin typeface="CopprplGoth Bd BT" pitchFamily="34" charset="0"/>
              </a:defRPr>
            </a:lvl7pPr>
            <a:lvl8pPr marL="3429000" indent="-228600" eaLnBrk="0" fontAlgn="base" hangingPunct="0">
              <a:spcBef>
                <a:spcPct val="0"/>
              </a:spcBef>
              <a:spcAft>
                <a:spcPct val="0"/>
              </a:spcAft>
              <a:defRPr>
                <a:solidFill>
                  <a:schemeClr val="tx1"/>
                </a:solidFill>
                <a:latin typeface="CopprplGoth Bd BT" pitchFamily="34" charset="0"/>
              </a:defRPr>
            </a:lvl8pPr>
            <a:lvl9pPr marL="3886200" indent="-228600" eaLnBrk="0" fontAlgn="base" hangingPunct="0">
              <a:spcBef>
                <a:spcPct val="0"/>
              </a:spcBef>
              <a:spcAft>
                <a:spcPct val="0"/>
              </a:spcAft>
              <a:defRPr>
                <a:solidFill>
                  <a:schemeClr val="tx1"/>
                </a:solidFill>
                <a:latin typeface="CopprplGoth Bd BT" pitchFamily="34" charset="0"/>
              </a:defRPr>
            </a:lvl9pPr>
          </a:lstStyle>
          <a:p>
            <a:pPr eaLnBrk="1" hangingPunct="1"/>
            <a:fld id="{1BBA4A52-252B-47B3-A155-2B19060DD53C}" type="slidenum">
              <a:rPr lang="en-US" smtClean="0">
                <a:latin typeface="Arial" pitchFamily="34" charset="0"/>
                <a:cs typeface="Arial" pitchFamily="34" charset="0"/>
              </a:rPr>
              <a:pPr eaLnBrk="1" hangingPunct="1"/>
              <a:t>2</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pprplGoth Bd BT" pitchFamily="34" charset="0"/>
              </a:defRPr>
            </a:lvl1pPr>
            <a:lvl2pPr marL="742950" indent="-285750" eaLnBrk="0" hangingPunct="0">
              <a:defRPr>
                <a:solidFill>
                  <a:schemeClr val="tx1"/>
                </a:solidFill>
                <a:latin typeface="CopprplGoth Bd BT" pitchFamily="34" charset="0"/>
              </a:defRPr>
            </a:lvl2pPr>
            <a:lvl3pPr marL="1143000" indent="-228600" eaLnBrk="0" hangingPunct="0">
              <a:defRPr>
                <a:solidFill>
                  <a:schemeClr val="tx1"/>
                </a:solidFill>
                <a:latin typeface="CopprplGoth Bd BT" pitchFamily="34" charset="0"/>
              </a:defRPr>
            </a:lvl3pPr>
            <a:lvl4pPr marL="1600200" indent="-228600" eaLnBrk="0" hangingPunct="0">
              <a:defRPr>
                <a:solidFill>
                  <a:schemeClr val="tx1"/>
                </a:solidFill>
                <a:latin typeface="CopprplGoth Bd BT" pitchFamily="34" charset="0"/>
              </a:defRPr>
            </a:lvl4pPr>
            <a:lvl5pPr marL="2057400" indent="-228600" eaLnBrk="0" hangingPunct="0">
              <a:defRPr>
                <a:solidFill>
                  <a:schemeClr val="tx1"/>
                </a:solidFill>
                <a:latin typeface="CopprplGoth Bd BT" pitchFamily="34" charset="0"/>
              </a:defRPr>
            </a:lvl5pPr>
            <a:lvl6pPr marL="2514600" indent="-228600" eaLnBrk="0" fontAlgn="base" hangingPunct="0">
              <a:spcBef>
                <a:spcPct val="0"/>
              </a:spcBef>
              <a:spcAft>
                <a:spcPct val="0"/>
              </a:spcAft>
              <a:defRPr>
                <a:solidFill>
                  <a:schemeClr val="tx1"/>
                </a:solidFill>
                <a:latin typeface="CopprplGoth Bd BT" pitchFamily="34" charset="0"/>
              </a:defRPr>
            </a:lvl6pPr>
            <a:lvl7pPr marL="2971800" indent="-228600" eaLnBrk="0" fontAlgn="base" hangingPunct="0">
              <a:spcBef>
                <a:spcPct val="0"/>
              </a:spcBef>
              <a:spcAft>
                <a:spcPct val="0"/>
              </a:spcAft>
              <a:defRPr>
                <a:solidFill>
                  <a:schemeClr val="tx1"/>
                </a:solidFill>
                <a:latin typeface="CopprplGoth Bd BT" pitchFamily="34" charset="0"/>
              </a:defRPr>
            </a:lvl7pPr>
            <a:lvl8pPr marL="3429000" indent="-228600" eaLnBrk="0" fontAlgn="base" hangingPunct="0">
              <a:spcBef>
                <a:spcPct val="0"/>
              </a:spcBef>
              <a:spcAft>
                <a:spcPct val="0"/>
              </a:spcAft>
              <a:defRPr>
                <a:solidFill>
                  <a:schemeClr val="tx1"/>
                </a:solidFill>
                <a:latin typeface="CopprplGoth Bd BT" pitchFamily="34" charset="0"/>
              </a:defRPr>
            </a:lvl8pPr>
            <a:lvl9pPr marL="3886200" indent="-228600" eaLnBrk="0" fontAlgn="base" hangingPunct="0">
              <a:spcBef>
                <a:spcPct val="0"/>
              </a:spcBef>
              <a:spcAft>
                <a:spcPct val="0"/>
              </a:spcAft>
              <a:defRPr>
                <a:solidFill>
                  <a:schemeClr val="tx1"/>
                </a:solidFill>
                <a:latin typeface="CopprplGoth Bd BT" pitchFamily="34" charset="0"/>
              </a:defRPr>
            </a:lvl9pPr>
          </a:lstStyle>
          <a:p>
            <a:pPr eaLnBrk="1" hangingPunct="1"/>
            <a:fld id="{5BBF6B7C-90B1-47EA-B480-28D9C0936E28}" type="slidenum">
              <a:rPr lang="en-US" smtClean="0">
                <a:latin typeface="Arial" pitchFamily="34" charset="0"/>
                <a:cs typeface="Arial" pitchFamily="34" charset="0"/>
              </a:rPr>
              <a:pPr eaLnBrk="1" hangingPunct="1"/>
              <a:t>3</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pprplGoth Bd BT" pitchFamily="34" charset="0"/>
              </a:defRPr>
            </a:lvl1pPr>
            <a:lvl2pPr marL="742950" indent="-285750" eaLnBrk="0" hangingPunct="0">
              <a:defRPr>
                <a:solidFill>
                  <a:schemeClr val="tx1"/>
                </a:solidFill>
                <a:latin typeface="CopprplGoth Bd BT" pitchFamily="34" charset="0"/>
              </a:defRPr>
            </a:lvl2pPr>
            <a:lvl3pPr marL="1143000" indent="-228600" eaLnBrk="0" hangingPunct="0">
              <a:defRPr>
                <a:solidFill>
                  <a:schemeClr val="tx1"/>
                </a:solidFill>
                <a:latin typeface="CopprplGoth Bd BT" pitchFamily="34" charset="0"/>
              </a:defRPr>
            </a:lvl3pPr>
            <a:lvl4pPr marL="1600200" indent="-228600" eaLnBrk="0" hangingPunct="0">
              <a:defRPr>
                <a:solidFill>
                  <a:schemeClr val="tx1"/>
                </a:solidFill>
                <a:latin typeface="CopprplGoth Bd BT" pitchFamily="34" charset="0"/>
              </a:defRPr>
            </a:lvl4pPr>
            <a:lvl5pPr marL="2057400" indent="-228600" eaLnBrk="0" hangingPunct="0">
              <a:defRPr>
                <a:solidFill>
                  <a:schemeClr val="tx1"/>
                </a:solidFill>
                <a:latin typeface="CopprplGoth Bd BT" pitchFamily="34" charset="0"/>
              </a:defRPr>
            </a:lvl5pPr>
            <a:lvl6pPr marL="2514600" indent="-228600" eaLnBrk="0" fontAlgn="base" hangingPunct="0">
              <a:spcBef>
                <a:spcPct val="0"/>
              </a:spcBef>
              <a:spcAft>
                <a:spcPct val="0"/>
              </a:spcAft>
              <a:defRPr>
                <a:solidFill>
                  <a:schemeClr val="tx1"/>
                </a:solidFill>
                <a:latin typeface="CopprplGoth Bd BT" pitchFamily="34" charset="0"/>
              </a:defRPr>
            </a:lvl6pPr>
            <a:lvl7pPr marL="2971800" indent="-228600" eaLnBrk="0" fontAlgn="base" hangingPunct="0">
              <a:spcBef>
                <a:spcPct val="0"/>
              </a:spcBef>
              <a:spcAft>
                <a:spcPct val="0"/>
              </a:spcAft>
              <a:defRPr>
                <a:solidFill>
                  <a:schemeClr val="tx1"/>
                </a:solidFill>
                <a:latin typeface="CopprplGoth Bd BT" pitchFamily="34" charset="0"/>
              </a:defRPr>
            </a:lvl7pPr>
            <a:lvl8pPr marL="3429000" indent="-228600" eaLnBrk="0" fontAlgn="base" hangingPunct="0">
              <a:spcBef>
                <a:spcPct val="0"/>
              </a:spcBef>
              <a:spcAft>
                <a:spcPct val="0"/>
              </a:spcAft>
              <a:defRPr>
                <a:solidFill>
                  <a:schemeClr val="tx1"/>
                </a:solidFill>
                <a:latin typeface="CopprplGoth Bd BT" pitchFamily="34" charset="0"/>
              </a:defRPr>
            </a:lvl8pPr>
            <a:lvl9pPr marL="3886200" indent="-228600" eaLnBrk="0" fontAlgn="base" hangingPunct="0">
              <a:spcBef>
                <a:spcPct val="0"/>
              </a:spcBef>
              <a:spcAft>
                <a:spcPct val="0"/>
              </a:spcAft>
              <a:defRPr>
                <a:solidFill>
                  <a:schemeClr val="tx1"/>
                </a:solidFill>
                <a:latin typeface="CopprplGoth Bd BT" pitchFamily="34" charset="0"/>
              </a:defRPr>
            </a:lvl9pPr>
          </a:lstStyle>
          <a:p>
            <a:pPr eaLnBrk="1" hangingPunct="1"/>
            <a:fld id="{E0A5074C-5B9A-4325-BF48-EBB480133A91}" type="slidenum">
              <a:rPr lang="en-US" smtClean="0">
                <a:latin typeface="Arial" pitchFamily="34" charset="0"/>
                <a:cs typeface="Arial" pitchFamily="34" charset="0"/>
              </a:rPr>
              <a:pPr eaLnBrk="1" hangingPunct="1"/>
              <a:t>5</a:t>
            </a:fld>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Should we spell out the cdc, cms, onc on this slide </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pprplGoth Bd BT" pitchFamily="34" charset="0"/>
              </a:defRPr>
            </a:lvl1pPr>
            <a:lvl2pPr marL="742950" indent="-285750" eaLnBrk="0" hangingPunct="0">
              <a:defRPr>
                <a:solidFill>
                  <a:schemeClr val="tx1"/>
                </a:solidFill>
                <a:latin typeface="CopprplGoth Bd BT" pitchFamily="34" charset="0"/>
              </a:defRPr>
            </a:lvl2pPr>
            <a:lvl3pPr marL="1143000" indent="-228600" eaLnBrk="0" hangingPunct="0">
              <a:defRPr>
                <a:solidFill>
                  <a:schemeClr val="tx1"/>
                </a:solidFill>
                <a:latin typeface="CopprplGoth Bd BT" pitchFamily="34" charset="0"/>
              </a:defRPr>
            </a:lvl3pPr>
            <a:lvl4pPr marL="1600200" indent="-228600" eaLnBrk="0" hangingPunct="0">
              <a:defRPr>
                <a:solidFill>
                  <a:schemeClr val="tx1"/>
                </a:solidFill>
                <a:latin typeface="CopprplGoth Bd BT" pitchFamily="34" charset="0"/>
              </a:defRPr>
            </a:lvl4pPr>
            <a:lvl5pPr marL="2057400" indent="-228600" eaLnBrk="0" hangingPunct="0">
              <a:defRPr>
                <a:solidFill>
                  <a:schemeClr val="tx1"/>
                </a:solidFill>
                <a:latin typeface="CopprplGoth Bd BT" pitchFamily="34" charset="0"/>
              </a:defRPr>
            </a:lvl5pPr>
            <a:lvl6pPr marL="2514600" indent="-228600" eaLnBrk="0" fontAlgn="base" hangingPunct="0">
              <a:spcBef>
                <a:spcPct val="0"/>
              </a:spcBef>
              <a:spcAft>
                <a:spcPct val="0"/>
              </a:spcAft>
              <a:defRPr>
                <a:solidFill>
                  <a:schemeClr val="tx1"/>
                </a:solidFill>
                <a:latin typeface="CopprplGoth Bd BT" pitchFamily="34" charset="0"/>
              </a:defRPr>
            </a:lvl6pPr>
            <a:lvl7pPr marL="2971800" indent="-228600" eaLnBrk="0" fontAlgn="base" hangingPunct="0">
              <a:spcBef>
                <a:spcPct val="0"/>
              </a:spcBef>
              <a:spcAft>
                <a:spcPct val="0"/>
              </a:spcAft>
              <a:defRPr>
                <a:solidFill>
                  <a:schemeClr val="tx1"/>
                </a:solidFill>
                <a:latin typeface="CopprplGoth Bd BT" pitchFamily="34" charset="0"/>
              </a:defRPr>
            </a:lvl7pPr>
            <a:lvl8pPr marL="3429000" indent="-228600" eaLnBrk="0" fontAlgn="base" hangingPunct="0">
              <a:spcBef>
                <a:spcPct val="0"/>
              </a:spcBef>
              <a:spcAft>
                <a:spcPct val="0"/>
              </a:spcAft>
              <a:defRPr>
                <a:solidFill>
                  <a:schemeClr val="tx1"/>
                </a:solidFill>
                <a:latin typeface="CopprplGoth Bd BT" pitchFamily="34" charset="0"/>
              </a:defRPr>
            </a:lvl8pPr>
            <a:lvl9pPr marL="3886200" indent="-228600" eaLnBrk="0" fontAlgn="base" hangingPunct="0">
              <a:spcBef>
                <a:spcPct val="0"/>
              </a:spcBef>
              <a:spcAft>
                <a:spcPct val="0"/>
              </a:spcAft>
              <a:defRPr>
                <a:solidFill>
                  <a:schemeClr val="tx1"/>
                </a:solidFill>
                <a:latin typeface="CopprplGoth Bd BT" pitchFamily="34" charset="0"/>
              </a:defRPr>
            </a:lvl9pPr>
          </a:lstStyle>
          <a:p>
            <a:pPr eaLnBrk="1" hangingPunct="1"/>
            <a:fld id="{2AA45059-D00A-49A0-80CC-97E3996A0CCE}" type="slidenum">
              <a:rPr lang="en-US" smtClean="0"/>
              <a:pPr eaLnBrk="1" hangingPunct="1"/>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pprplGoth Bd BT" pitchFamily="34" charset="0"/>
              </a:defRPr>
            </a:lvl1pPr>
            <a:lvl2pPr marL="742950" indent="-285750" eaLnBrk="0" hangingPunct="0">
              <a:defRPr>
                <a:solidFill>
                  <a:schemeClr val="tx1"/>
                </a:solidFill>
                <a:latin typeface="CopprplGoth Bd BT" pitchFamily="34" charset="0"/>
              </a:defRPr>
            </a:lvl2pPr>
            <a:lvl3pPr marL="1143000" indent="-228600" eaLnBrk="0" hangingPunct="0">
              <a:defRPr>
                <a:solidFill>
                  <a:schemeClr val="tx1"/>
                </a:solidFill>
                <a:latin typeface="CopprplGoth Bd BT" pitchFamily="34" charset="0"/>
              </a:defRPr>
            </a:lvl3pPr>
            <a:lvl4pPr marL="1600200" indent="-228600" eaLnBrk="0" hangingPunct="0">
              <a:defRPr>
                <a:solidFill>
                  <a:schemeClr val="tx1"/>
                </a:solidFill>
                <a:latin typeface="CopprplGoth Bd BT" pitchFamily="34" charset="0"/>
              </a:defRPr>
            </a:lvl4pPr>
            <a:lvl5pPr marL="2057400" indent="-228600" eaLnBrk="0" hangingPunct="0">
              <a:defRPr>
                <a:solidFill>
                  <a:schemeClr val="tx1"/>
                </a:solidFill>
                <a:latin typeface="CopprplGoth Bd BT" pitchFamily="34" charset="0"/>
              </a:defRPr>
            </a:lvl5pPr>
            <a:lvl6pPr marL="2514600" indent="-228600" eaLnBrk="0" fontAlgn="base" hangingPunct="0">
              <a:spcBef>
                <a:spcPct val="0"/>
              </a:spcBef>
              <a:spcAft>
                <a:spcPct val="0"/>
              </a:spcAft>
              <a:defRPr>
                <a:solidFill>
                  <a:schemeClr val="tx1"/>
                </a:solidFill>
                <a:latin typeface="CopprplGoth Bd BT" pitchFamily="34" charset="0"/>
              </a:defRPr>
            </a:lvl6pPr>
            <a:lvl7pPr marL="2971800" indent="-228600" eaLnBrk="0" fontAlgn="base" hangingPunct="0">
              <a:spcBef>
                <a:spcPct val="0"/>
              </a:spcBef>
              <a:spcAft>
                <a:spcPct val="0"/>
              </a:spcAft>
              <a:defRPr>
                <a:solidFill>
                  <a:schemeClr val="tx1"/>
                </a:solidFill>
                <a:latin typeface="CopprplGoth Bd BT" pitchFamily="34" charset="0"/>
              </a:defRPr>
            </a:lvl7pPr>
            <a:lvl8pPr marL="3429000" indent="-228600" eaLnBrk="0" fontAlgn="base" hangingPunct="0">
              <a:spcBef>
                <a:spcPct val="0"/>
              </a:spcBef>
              <a:spcAft>
                <a:spcPct val="0"/>
              </a:spcAft>
              <a:defRPr>
                <a:solidFill>
                  <a:schemeClr val="tx1"/>
                </a:solidFill>
                <a:latin typeface="CopprplGoth Bd BT" pitchFamily="34" charset="0"/>
              </a:defRPr>
            </a:lvl8pPr>
            <a:lvl9pPr marL="3886200" indent="-228600" eaLnBrk="0" fontAlgn="base" hangingPunct="0">
              <a:spcBef>
                <a:spcPct val="0"/>
              </a:spcBef>
              <a:spcAft>
                <a:spcPct val="0"/>
              </a:spcAft>
              <a:defRPr>
                <a:solidFill>
                  <a:schemeClr val="tx1"/>
                </a:solidFill>
                <a:latin typeface="CopprplGoth Bd BT" pitchFamily="34" charset="0"/>
              </a:defRPr>
            </a:lvl9pPr>
          </a:lstStyle>
          <a:p>
            <a:pPr eaLnBrk="1" hangingPunct="1"/>
            <a:fld id="{8B4B1885-64E1-4739-BD13-3D1C2C5B32ED}" type="slidenum">
              <a:rPr lang="en-US" smtClean="0"/>
              <a:pPr eaLnBrk="1" hangingPunct="1"/>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pprplGoth Bd BT" pitchFamily="34" charset="0"/>
              </a:defRPr>
            </a:lvl1pPr>
            <a:lvl2pPr marL="742950" indent="-285750" eaLnBrk="0" hangingPunct="0">
              <a:defRPr>
                <a:solidFill>
                  <a:schemeClr val="tx1"/>
                </a:solidFill>
                <a:latin typeface="CopprplGoth Bd BT" pitchFamily="34" charset="0"/>
              </a:defRPr>
            </a:lvl2pPr>
            <a:lvl3pPr marL="1143000" indent="-228600" eaLnBrk="0" hangingPunct="0">
              <a:defRPr>
                <a:solidFill>
                  <a:schemeClr val="tx1"/>
                </a:solidFill>
                <a:latin typeface="CopprplGoth Bd BT" pitchFamily="34" charset="0"/>
              </a:defRPr>
            </a:lvl3pPr>
            <a:lvl4pPr marL="1600200" indent="-228600" eaLnBrk="0" hangingPunct="0">
              <a:defRPr>
                <a:solidFill>
                  <a:schemeClr val="tx1"/>
                </a:solidFill>
                <a:latin typeface="CopprplGoth Bd BT" pitchFamily="34" charset="0"/>
              </a:defRPr>
            </a:lvl4pPr>
            <a:lvl5pPr marL="2057400" indent="-228600" eaLnBrk="0" hangingPunct="0">
              <a:defRPr>
                <a:solidFill>
                  <a:schemeClr val="tx1"/>
                </a:solidFill>
                <a:latin typeface="CopprplGoth Bd BT" pitchFamily="34" charset="0"/>
              </a:defRPr>
            </a:lvl5pPr>
            <a:lvl6pPr marL="2514600" indent="-228600" eaLnBrk="0" fontAlgn="base" hangingPunct="0">
              <a:spcBef>
                <a:spcPct val="0"/>
              </a:spcBef>
              <a:spcAft>
                <a:spcPct val="0"/>
              </a:spcAft>
              <a:defRPr>
                <a:solidFill>
                  <a:schemeClr val="tx1"/>
                </a:solidFill>
                <a:latin typeface="CopprplGoth Bd BT" pitchFamily="34" charset="0"/>
              </a:defRPr>
            </a:lvl6pPr>
            <a:lvl7pPr marL="2971800" indent="-228600" eaLnBrk="0" fontAlgn="base" hangingPunct="0">
              <a:spcBef>
                <a:spcPct val="0"/>
              </a:spcBef>
              <a:spcAft>
                <a:spcPct val="0"/>
              </a:spcAft>
              <a:defRPr>
                <a:solidFill>
                  <a:schemeClr val="tx1"/>
                </a:solidFill>
                <a:latin typeface="CopprplGoth Bd BT" pitchFamily="34" charset="0"/>
              </a:defRPr>
            </a:lvl7pPr>
            <a:lvl8pPr marL="3429000" indent="-228600" eaLnBrk="0" fontAlgn="base" hangingPunct="0">
              <a:spcBef>
                <a:spcPct val="0"/>
              </a:spcBef>
              <a:spcAft>
                <a:spcPct val="0"/>
              </a:spcAft>
              <a:defRPr>
                <a:solidFill>
                  <a:schemeClr val="tx1"/>
                </a:solidFill>
                <a:latin typeface="CopprplGoth Bd BT" pitchFamily="34" charset="0"/>
              </a:defRPr>
            </a:lvl8pPr>
            <a:lvl9pPr marL="3886200" indent="-228600" eaLnBrk="0" fontAlgn="base" hangingPunct="0">
              <a:spcBef>
                <a:spcPct val="0"/>
              </a:spcBef>
              <a:spcAft>
                <a:spcPct val="0"/>
              </a:spcAft>
              <a:defRPr>
                <a:solidFill>
                  <a:schemeClr val="tx1"/>
                </a:solidFill>
                <a:latin typeface="CopprplGoth Bd BT" pitchFamily="34" charset="0"/>
              </a:defRPr>
            </a:lvl9pPr>
          </a:lstStyle>
          <a:p>
            <a:pPr eaLnBrk="1" hangingPunct="1"/>
            <a:fld id="{FF2B98D0-2F4A-43BA-BA15-8A3955B19C58}" type="slidenum">
              <a:rPr lang="en-US" smtClean="0"/>
              <a:pPr eaLnBrk="1" hangingPunct="1"/>
              <a:t>12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opprplGoth Bd BT" pitchFamily="34" charset="0"/>
              </a:defRPr>
            </a:lvl1pPr>
            <a:lvl2pPr marL="742950" indent="-285750" eaLnBrk="0" hangingPunct="0">
              <a:defRPr>
                <a:solidFill>
                  <a:schemeClr val="tx1"/>
                </a:solidFill>
                <a:latin typeface="CopprplGoth Bd BT" pitchFamily="34" charset="0"/>
              </a:defRPr>
            </a:lvl2pPr>
            <a:lvl3pPr marL="1143000" indent="-228600" eaLnBrk="0" hangingPunct="0">
              <a:defRPr>
                <a:solidFill>
                  <a:schemeClr val="tx1"/>
                </a:solidFill>
                <a:latin typeface="CopprplGoth Bd BT" pitchFamily="34" charset="0"/>
              </a:defRPr>
            </a:lvl3pPr>
            <a:lvl4pPr marL="1600200" indent="-228600" eaLnBrk="0" hangingPunct="0">
              <a:defRPr>
                <a:solidFill>
                  <a:schemeClr val="tx1"/>
                </a:solidFill>
                <a:latin typeface="CopprplGoth Bd BT" pitchFamily="34" charset="0"/>
              </a:defRPr>
            </a:lvl4pPr>
            <a:lvl5pPr marL="2057400" indent="-228600" eaLnBrk="0" hangingPunct="0">
              <a:defRPr>
                <a:solidFill>
                  <a:schemeClr val="tx1"/>
                </a:solidFill>
                <a:latin typeface="CopprplGoth Bd BT" pitchFamily="34" charset="0"/>
              </a:defRPr>
            </a:lvl5pPr>
            <a:lvl6pPr marL="2514600" indent="-228600" eaLnBrk="0" fontAlgn="base" hangingPunct="0">
              <a:spcBef>
                <a:spcPct val="0"/>
              </a:spcBef>
              <a:spcAft>
                <a:spcPct val="0"/>
              </a:spcAft>
              <a:defRPr>
                <a:solidFill>
                  <a:schemeClr val="tx1"/>
                </a:solidFill>
                <a:latin typeface="CopprplGoth Bd BT" pitchFamily="34" charset="0"/>
              </a:defRPr>
            </a:lvl6pPr>
            <a:lvl7pPr marL="2971800" indent="-228600" eaLnBrk="0" fontAlgn="base" hangingPunct="0">
              <a:spcBef>
                <a:spcPct val="0"/>
              </a:spcBef>
              <a:spcAft>
                <a:spcPct val="0"/>
              </a:spcAft>
              <a:defRPr>
                <a:solidFill>
                  <a:schemeClr val="tx1"/>
                </a:solidFill>
                <a:latin typeface="CopprplGoth Bd BT" pitchFamily="34" charset="0"/>
              </a:defRPr>
            </a:lvl7pPr>
            <a:lvl8pPr marL="3429000" indent="-228600" eaLnBrk="0" fontAlgn="base" hangingPunct="0">
              <a:spcBef>
                <a:spcPct val="0"/>
              </a:spcBef>
              <a:spcAft>
                <a:spcPct val="0"/>
              </a:spcAft>
              <a:defRPr>
                <a:solidFill>
                  <a:schemeClr val="tx1"/>
                </a:solidFill>
                <a:latin typeface="CopprplGoth Bd BT" pitchFamily="34" charset="0"/>
              </a:defRPr>
            </a:lvl8pPr>
            <a:lvl9pPr marL="3886200" indent="-228600" eaLnBrk="0" fontAlgn="base" hangingPunct="0">
              <a:spcBef>
                <a:spcPct val="0"/>
              </a:spcBef>
              <a:spcAft>
                <a:spcPct val="0"/>
              </a:spcAft>
              <a:defRPr>
                <a:solidFill>
                  <a:schemeClr val="tx1"/>
                </a:solidFill>
                <a:latin typeface="CopprplGoth Bd BT" pitchFamily="34" charset="0"/>
              </a:defRPr>
            </a:lvl9pPr>
          </a:lstStyle>
          <a:p>
            <a:pPr eaLnBrk="1" hangingPunct="1"/>
            <a:fld id="{0E232CFA-3148-4462-88C9-8CE29AFE34BC}" type="slidenum">
              <a:rPr lang="en-US" smtClean="0"/>
              <a:pPr eaLnBrk="1" hangingPunct="1"/>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userDrawn="1"/>
        </p:nvGrpSpPr>
        <p:grpSpPr bwMode="auto">
          <a:xfrm>
            <a:off x="0" y="5638800"/>
            <a:ext cx="9144000" cy="1066800"/>
            <a:chOff x="0" y="5638800"/>
            <a:chExt cx="9144000" cy="1066800"/>
          </a:xfrm>
        </p:grpSpPr>
        <p:grpSp>
          <p:nvGrpSpPr>
            <p:cNvPr id="5" name="Group 9" descr="&quot;&quot;"/>
            <p:cNvGrpSpPr>
              <a:grpSpLocks/>
            </p:cNvGrpSpPr>
            <p:nvPr userDrawn="1"/>
          </p:nvGrpSpPr>
          <p:grpSpPr bwMode="auto">
            <a:xfrm>
              <a:off x="0" y="5638800"/>
              <a:ext cx="9144000" cy="1066800"/>
              <a:chOff x="0" y="5638800"/>
              <a:chExt cx="9144000" cy="1066800"/>
            </a:xfrm>
          </p:grpSpPr>
          <p:sp>
            <p:nvSpPr>
              <p:cNvPr id="8" name="Rectangle 17"/>
              <p:cNvSpPr>
                <a:spLocks noChangeArrowheads="1"/>
              </p:cNvSpPr>
              <p:nvPr/>
            </p:nvSpPr>
            <p:spPr bwMode="auto">
              <a:xfrm>
                <a:off x="0" y="6553200"/>
                <a:ext cx="9144000" cy="152400"/>
              </a:xfrm>
              <a:prstGeom prst="rect">
                <a:avLst/>
              </a:prstGeom>
              <a:solidFill>
                <a:schemeClr val="hlink">
                  <a:alpha val="49019"/>
                </a:schemeClr>
              </a:solidFill>
              <a:ln w="9525">
                <a:noFill/>
                <a:miter lim="800000"/>
                <a:headEnd/>
                <a:tailEnd/>
              </a:ln>
            </p:spPr>
            <p:txBody>
              <a:bodyPr wrap="none" anchor="ctr"/>
              <a:lstStyle/>
              <a:p>
                <a:pPr>
                  <a:defRPr/>
                </a:pPr>
                <a:endParaRPr lang="en-US"/>
              </a:p>
            </p:txBody>
          </p:sp>
          <p:sp>
            <p:nvSpPr>
              <p:cNvPr id="9" name="Rectangle 16"/>
              <p:cNvSpPr>
                <a:spLocks noChangeArrowheads="1"/>
              </p:cNvSpPr>
              <p:nvPr/>
            </p:nvSpPr>
            <p:spPr bwMode="auto">
              <a:xfrm>
                <a:off x="0" y="6248400"/>
                <a:ext cx="9144000" cy="152400"/>
              </a:xfrm>
              <a:prstGeom prst="rect">
                <a:avLst/>
              </a:prstGeom>
              <a:solidFill>
                <a:schemeClr val="hlink">
                  <a:alpha val="49019"/>
                </a:schemeClr>
              </a:solidFill>
              <a:ln w="9525">
                <a:noFill/>
                <a:miter lim="800000"/>
                <a:headEnd/>
                <a:tailEnd/>
              </a:ln>
            </p:spPr>
            <p:txBody>
              <a:bodyPr wrap="none" anchor="ctr"/>
              <a:lstStyle/>
              <a:p>
                <a:pPr>
                  <a:defRPr/>
                </a:pPr>
                <a:endParaRPr lang="en-US"/>
              </a:p>
            </p:txBody>
          </p:sp>
          <p:sp>
            <p:nvSpPr>
              <p:cNvPr id="10" name="Rectangle 9"/>
              <p:cNvSpPr>
                <a:spLocks noChangeArrowheads="1"/>
              </p:cNvSpPr>
              <p:nvPr/>
            </p:nvSpPr>
            <p:spPr bwMode="auto">
              <a:xfrm>
                <a:off x="0" y="5943600"/>
                <a:ext cx="9144000" cy="152400"/>
              </a:xfrm>
              <a:prstGeom prst="rect">
                <a:avLst/>
              </a:prstGeom>
              <a:solidFill>
                <a:schemeClr val="hlink">
                  <a:alpha val="49019"/>
                </a:schemeClr>
              </a:solidFill>
              <a:ln w="9525">
                <a:noFill/>
                <a:miter lim="800000"/>
                <a:headEnd/>
                <a:tailEnd/>
              </a:ln>
            </p:spPr>
            <p:txBody>
              <a:bodyPr wrap="none" anchor="ctr"/>
              <a:lstStyle/>
              <a:p>
                <a:pPr>
                  <a:defRPr/>
                </a:pPr>
                <a:endParaRPr lang="en-US"/>
              </a:p>
            </p:txBody>
          </p:sp>
          <p:sp>
            <p:nvSpPr>
              <p:cNvPr id="11" name="Rectangle 14"/>
              <p:cNvSpPr>
                <a:spLocks noChangeArrowheads="1"/>
              </p:cNvSpPr>
              <p:nvPr/>
            </p:nvSpPr>
            <p:spPr bwMode="auto">
              <a:xfrm>
                <a:off x="0" y="5638800"/>
                <a:ext cx="9144000" cy="152400"/>
              </a:xfrm>
              <a:prstGeom prst="rect">
                <a:avLst/>
              </a:prstGeom>
              <a:solidFill>
                <a:schemeClr val="hlink">
                  <a:alpha val="49019"/>
                </a:schemeClr>
              </a:solidFill>
              <a:ln w="9525">
                <a:noFill/>
                <a:miter lim="800000"/>
                <a:headEnd/>
                <a:tailEnd/>
              </a:ln>
            </p:spPr>
            <p:txBody>
              <a:bodyPr wrap="none" anchor="ctr"/>
              <a:lstStyle/>
              <a:p>
                <a:pPr>
                  <a:defRPr/>
                </a:pPr>
                <a:endParaRPr lang="en-US"/>
              </a:p>
            </p:txBody>
          </p:sp>
        </p:grpSp>
        <p:pic>
          <p:nvPicPr>
            <p:cNvPr id="6" name="Picture 8" descr="Department of Health and Human Services"/>
            <p:cNvPicPr>
              <a:picLocks noChangeAspect="1" noChangeArrowheads="1"/>
            </p:cNvPicPr>
            <p:nvPr/>
          </p:nvPicPr>
          <p:blipFill>
            <a:blip r:embed="rId2">
              <a:extLst>
                <a:ext uri="{28A0092B-C50C-407E-A947-70E740481C1C}">
                  <a14:useLocalDpi xmlns:a14="http://schemas.microsoft.com/office/drawing/2010/main" val="0"/>
                </a:ext>
              </a:extLst>
            </a:blip>
            <a:srcRect r="79105"/>
            <a:stretch>
              <a:fillRect/>
            </a:stretch>
          </p:blipFill>
          <p:spPr bwMode="auto">
            <a:xfrm>
              <a:off x="457200" y="5715000"/>
              <a:ext cx="995363"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Health Resources and Services Admini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5865813"/>
              <a:ext cx="198120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0114" name="Rectangle 2"/>
          <p:cNvSpPr>
            <a:spLocks noGrp="1" noChangeArrowheads="1"/>
          </p:cNvSpPr>
          <p:nvPr>
            <p:ph type="ctrTitle"/>
          </p:nvPr>
        </p:nvSpPr>
        <p:spPr>
          <a:xfrm>
            <a:off x="685800" y="2130425"/>
            <a:ext cx="7772400" cy="1470025"/>
          </a:xfrm>
        </p:spPr>
        <p:txBody>
          <a:bodyPr/>
          <a:lstStyle>
            <a:lvl1pPr>
              <a:defRPr>
                <a:solidFill>
                  <a:schemeClr val="accent1"/>
                </a:solidFill>
              </a:defRPr>
            </a:lvl1pPr>
          </a:lstStyle>
          <a:p>
            <a:r>
              <a:rPr lang="en-US" smtClean="0"/>
              <a:t>Click to edit Master title style</a:t>
            </a:r>
            <a:endParaRPr lang="en-US"/>
          </a:p>
        </p:txBody>
      </p:sp>
      <p:sp>
        <p:nvSpPr>
          <p:cNvPr id="90115" name="Rectangle 3"/>
          <p:cNvSpPr>
            <a:spLocks noGrp="1" noChangeArrowheads="1"/>
          </p:cNvSpPr>
          <p:nvPr>
            <p:ph type="subTitle" idx="1"/>
          </p:nvPr>
        </p:nvSpPr>
        <p:spPr>
          <a:xfrm>
            <a:off x="1295400" y="3886200"/>
            <a:ext cx="6400800" cy="1752600"/>
          </a:xfrm>
        </p:spPr>
        <p:txBody>
          <a:bodyPr/>
          <a:lstStyle>
            <a:lvl1pPr marL="0" indent="0" algn="ctr">
              <a:buFontTx/>
              <a:buNone/>
              <a:defRPr/>
            </a:lvl1pPr>
          </a:lstStyle>
          <a:p>
            <a:r>
              <a:rPr lang="en-US" smtClean="0"/>
              <a:t>Click to edit Master subtitle style</a:t>
            </a:r>
            <a:endParaRPr lang="en-US"/>
          </a:p>
        </p:txBody>
      </p:sp>
    </p:spTree>
    <p:extLst>
      <p:ext uri="{BB962C8B-B14F-4D97-AF65-F5344CB8AC3E}">
        <p14:creationId xmlns:p14="http://schemas.microsoft.com/office/powerpoint/2010/main" val="253666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236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46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46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902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Arial" pitchFamily="34" charset="0"/>
              <a:buChar char="•"/>
              <a:defRPr/>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92242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353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427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3500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4024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24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36254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290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56594"/>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8" descr="HHS and HRSA logos on blue and greed striped background."/>
          <p:cNvGrpSpPr>
            <a:grpSpLocks/>
          </p:cNvGrpSpPr>
          <p:nvPr/>
        </p:nvGrpSpPr>
        <p:grpSpPr bwMode="auto">
          <a:xfrm>
            <a:off x="0" y="5943600"/>
            <a:ext cx="9144000" cy="762000"/>
            <a:chOff x="0" y="5943600"/>
            <a:chExt cx="9144000" cy="762000"/>
          </a:xfrm>
        </p:grpSpPr>
        <p:sp>
          <p:nvSpPr>
            <p:cNvPr id="1029" name="Rectangle 32"/>
            <p:cNvSpPr>
              <a:spLocks noChangeArrowheads="1"/>
            </p:cNvSpPr>
            <p:nvPr/>
          </p:nvSpPr>
          <p:spPr bwMode="auto">
            <a:xfrm>
              <a:off x="0" y="6248400"/>
              <a:ext cx="9144000" cy="152400"/>
            </a:xfrm>
            <a:prstGeom prst="rect">
              <a:avLst/>
            </a:prstGeom>
            <a:solidFill>
              <a:schemeClr val="hlink">
                <a:alpha val="49019"/>
              </a:schemeClr>
            </a:solidFill>
            <a:ln w="9525">
              <a:noFill/>
              <a:miter lim="800000"/>
              <a:headEnd/>
              <a:tailEnd/>
            </a:ln>
          </p:spPr>
          <p:txBody>
            <a:bodyPr wrap="none" anchor="ctr"/>
            <a:lstStyle/>
            <a:p>
              <a:pPr>
                <a:defRPr/>
              </a:pPr>
              <a:endParaRPr lang="en-US"/>
            </a:p>
          </p:txBody>
        </p:sp>
        <p:sp>
          <p:nvSpPr>
            <p:cNvPr id="1030" name="Rectangle 31"/>
            <p:cNvSpPr>
              <a:spLocks noChangeArrowheads="1"/>
            </p:cNvSpPr>
            <p:nvPr/>
          </p:nvSpPr>
          <p:spPr bwMode="auto">
            <a:xfrm>
              <a:off x="0" y="5943600"/>
              <a:ext cx="9144000" cy="152400"/>
            </a:xfrm>
            <a:prstGeom prst="rect">
              <a:avLst/>
            </a:prstGeom>
            <a:solidFill>
              <a:schemeClr val="hlink">
                <a:alpha val="49019"/>
              </a:schemeClr>
            </a:solidFill>
            <a:ln w="9525">
              <a:noFill/>
              <a:miter lim="800000"/>
              <a:headEnd/>
              <a:tailEnd/>
            </a:ln>
          </p:spPr>
          <p:txBody>
            <a:bodyPr wrap="none" anchor="ctr"/>
            <a:lstStyle/>
            <a:p>
              <a:pPr>
                <a:defRPr/>
              </a:pPr>
              <a:endParaRPr lang="en-US"/>
            </a:p>
          </p:txBody>
        </p:sp>
        <p:sp>
          <p:nvSpPr>
            <p:cNvPr id="1031" name="Rectangle 33"/>
            <p:cNvSpPr>
              <a:spLocks noChangeArrowheads="1"/>
            </p:cNvSpPr>
            <p:nvPr/>
          </p:nvSpPr>
          <p:spPr bwMode="auto">
            <a:xfrm>
              <a:off x="0" y="6553200"/>
              <a:ext cx="9144000" cy="152400"/>
            </a:xfrm>
            <a:prstGeom prst="rect">
              <a:avLst/>
            </a:prstGeom>
            <a:solidFill>
              <a:schemeClr val="hlink">
                <a:alpha val="49019"/>
              </a:schemeClr>
            </a:solidFill>
            <a:ln w="9525">
              <a:noFill/>
              <a:miter lim="800000"/>
              <a:headEnd/>
              <a:tailEnd/>
            </a:ln>
          </p:spPr>
          <p:txBody>
            <a:bodyPr wrap="none" anchor="ctr"/>
            <a:lstStyle/>
            <a:p>
              <a:pPr>
                <a:defRPr/>
              </a:pPr>
              <a:endParaRPr lang="en-US"/>
            </a:p>
          </p:txBody>
        </p:sp>
        <p:pic>
          <p:nvPicPr>
            <p:cNvPr id="1032" name="Picture 14" descr="Department of Health and Human Services"/>
            <p:cNvPicPr>
              <a:picLocks noChangeAspect="1" noChangeArrowheads="1"/>
            </p:cNvPicPr>
            <p:nvPr/>
          </p:nvPicPr>
          <p:blipFill>
            <a:blip r:embed="rId13">
              <a:extLst>
                <a:ext uri="{28A0092B-C50C-407E-A947-70E740481C1C}">
                  <a14:useLocalDpi xmlns:a14="http://schemas.microsoft.com/office/drawing/2010/main" val="0"/>
                </a:ext>
              </a:extLst>
            </a:blip>
            <a:srcRect r="79105"/>
            <a:stretch>
              <a:fillRect/>
            </a:stretch>
          </p:blipFill>
          <p:spPr bwMode="auto">
            <a:xfrm>
              <a:off x="457200" y="5976938"/>
              <a:ext cx="7620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30" descr="Health Resources and Services Administration"/>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34200" y="6011863"/>
              <a:ext cx="1752600"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4400" b="1">
          <a:solidFill>
            <a:schemeClr val="bg1"/>
          </a:solidFill>
          <a:latin typeface="+mj-lt"/>
          <a:ea typeface="+mj-ea"/>
          <a:cs typeface="+mj-cs"/>
        </a:defRPr>
      </a:lvl1pPr>
      <a:lvl2pPr algn="ctr" rtl="0" eaLnBrk="0" fontAlgn="base" hangingPunct="0">
        <a:spcBef>
          <a:spcPct val="0"/>
        </a:spcBef>
        <a:spcAft>
          <a:spcPct val="0"/>
        </a:spcAft>
        <a:defRPr sz="4400" b="1">
          <a:solidFill>
            <a:schemeClr val="bg1"/>
          </a:solidFill>
          <a:latin typeface="Arial Unicode MS" pitchFamily="34" charset="-128"/>
        </a:defRPr>
      </a:lvl2pPr>
      <a:lvl3pPr algn="ctr" rtl="0" eaLnBrk="0" fontAlgn="base" hangingPunct="0">
        <a:spcBef>
          <a:spcPct val="0"/>
        </a:spcBef>
        <a:spcAft>
          <a:spcPct val="0"/>
        </a:spcAft>
        <a:defRPr sz="4400" b="1">
          <a:solidFill>
            <a:schemeClr val="bg1"/>
          </a:solidFill>
          <a:latin typeface="Arial Unicode MS" pitchFamily="34" charset="-128"/>
        </a:defRPr>
      </a:lvl3pPr>
      <a:lvl4pPr algn="ctr" rtl="0" eaLnBrk="0" fontAlgn="base" hangingPunct="0">
        <a:spcBef>
          <a:spcPct val="0"/>
        </a:spcBef>
        <a:spcAft>
          <a:spcPct val="0"/>
        </a:spcAft>
        <a:defRPr sz="4400" b="1">
          <a:solidFill>
            <a:schemeClr val="bg1"/>
          </a:solidFill>
          <a:latin typeface="Arial Unicode MS" pitchFamily="34" charset="-128"/>
        </a:defRPr>
      </a:lvl4pPr>
      <a:lvl5pPr algn="ctr" rtl="0" eaLnBrk="0" fontAlgn="base" hangingPunct="0">
        <a:spcBef>
          <a:spcPct val="0"/>
        </a:spcBef>
        <a:spcAft>
          <a:spcPct val="0"/>
        </a:spcAft>
        <a:defRPr sz="4400" b="1">
          <a:solidFill>
            <a:schemeClr val="bg1"/>
          </a:solidFill>
          <a:latin typeface="Arial Unicode MS" pitchFamily="34" charset="-128"/>
        </a:defRPr>
      </a:lvl5pPr>
      <a:lvl6pPr marL="457200" algn="ctr" rtl="0" eaLnBrk="1" fontAlgn="base" hangingPunct="1">
        <a:spcBef>
          <a:spcPct val="0"/>
        </a:spcBef>
        <a:spcAft>
          <a:spcPct val="0"/>
        </a:spcAft>
        <a:defRPr sz="4400" b="1">
          <a:solidFill>
            <a:schemeClr val="bg1"/>
          </a:solidFill>
          <a:latin typeface="Arial Unicode MS" pitchFamily="34" charset="-128"/>
        </a:defRPr>
      </a:lvl6pPr>
      <a:lvl7pPr marL="914400" algn="ctr" rtl="0" eaLnBrk="1" fontAlgn="base" hangingPunct="1">
        <a:spcBef>
          <a:spcPct val="0"/>
        </a:spcBef>
        <a:spcAft>
          <a:spcPct val="0"/>
        </a:spcAft>
        <a:defRPr sz="4400" b="1">
          <a:solidFill>
            <a:schemeClr val="bg1"/>
          </a:solidFill>
          <a:latin typeface="Arial Unicode MS" pitchFamily="34" charset="-128"/>
        </a:defRPr>
      </a:lvl7pPr>
      <a:lvl8pPr marL="1371600" algn="ctr" rtl="0" eaLnBrk="1" fontAlgn="base" hangingPunct="1">
        <a:spcBef>
          <a:spcPct val="0"/>
        </a:spcBef>
        <a:spcAft>
          <a:spcPct val="0"/>
        </a:spcAft>
        <a:defRPr sz="4400" b="1">
          <a:solidFill>
            <a:schemeClr val="bg1"/>
          </a:solidFill>
          <a:latin typeface="Arial Unicode MS" pitchFamily="34" charset="-128"/>
        </a:defRPr>
      </a:lvl8pPr>
      <a:lvl9pPr marL="1828800" algn="ctr" rtl="0" eaLnBrk="1" fontAlgn="base" hangingPunct="1">
        <a:spcBef>
          <a:spcPct val="0"/>
        </a:spcBef>
        <a:spcAft>
          <a:spcPct val="0"/>
        </a:spcAft>
        <a:defRPr sz="4400" b="1">
          <a:solidFill>
            <a:schemeClr val="bg1"/>
          </a:solidFill>
          <a:latin typeface="Arial Unicode MS" pitchFamily="34" charset="-128"/>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bg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bg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bg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pesgce.com/RyanWhite201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9563" y="2130425"/>
            <a:ext cx="8458200" cy="1470025"/>
          </a:xfrm>
        </p:spPr>
        <p:txBody>
          <a:bodyPr/>
          <a:lstStyle/>
          <a:p>
            <a:pPr eaLnBrk="1" hangingPunct="1"/>
            <a:r>
              <a:rPr lang="en-US" smtClean="0"/>
              <a:t>Coordinating HIV measures across HAB, CDC, CMS, &amp; ONC</a:t>
            </a:r>
          </a:p>
        </p:txBody>
      </p:sp>
      <p:sp>
        <p:nvSpPr>
          <p:cNvPr id="3075" name="Rectangle 3"/>
          <p:cNvSpPr>
            <a:spLocks noGrp="1" noChangeArrowheads="1"/>
          </p:cNvSpPr>
          <p:nvPr>
            <p:ph type="subTitle" idx="1"/>
          </p:nvPr>
        </p:nvSpPr>
        <p:spPr/>
        <p:txBody>
          <a:bodyPr/>
          <a:lstStyle/>
          <a:p>
            <a:pPr eaLnBrk="1" hangingPunct="1">
              <a:lnSpc>
                <a:spcPct val="80000"/>
              </a:lnSpc>
            </a:pPr>
            <a:r>
              <a:rPr lang="en-US" sz="2000" b="1" smtClean="0"/>
              <a:t>Marlene Matosky, MPH, RN</a:t>
            </a:r>
          </a:p>
          <a:p>
            <a:pPr eaLnBrk="1" hangingPunct="1">
              <a:lnSpc>
                <a:spcPct val="80000"/>
              </a:lnSpc>
            </a:pPr>
            <a:r>
              <a:rPr lang="en-US" sz="2000" b="1" smtClean="0"/>
              <a:t>Nurse Consultant/Quality Advisor</a:t>
            </a:r>
          </a:p>
          <a:p>
            <a:pPr eaLnBrk="1" hangingPunct="1">
              <a:lnSpc>
                <a:spcPct val="80000"/>
              </a:lnSpc>
            </a:pPr>
            <a:r>
              <a:rPr lang="en-US" sz="2000" b="1" smtClean="0"/>
              <a:t>Health Resources and Services Administration</a:t>
            </a:r>
          </a:p>
          <a:p>
            <a:pPr eaLnBrk="1" hangingPunct="1">
              <a:lnSpc>
                <a:spcPct val="80000"/>
              </a:lnSpc>
            </a:pPr>
            <a:r>
              <a:rPr lang="en-US" sz="2000" b="1" smtClean="0"/>
              <a:t>Department of Health and Human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600" smtClean="0">
                <a:latin typeface="Calibri" pitchFamily="34" charset="0"/>
              </a:rPr>
              <a:t>HAB Guiding Principles to Measurement</a:t>
            </a:r>
          </a:p>
        </p:txBody>
      </p:sp>
      <p:sp>
        <p:nvSpPr>
          <p:cNvPr id="12291" name="Content Placeholder 2"/>
          <p:cNvSpPr>
            <a:spLocks noGrp="1"/>
          </p:cNvSpPr>
          <p:nvPr>
            <p:ph idx="1"/>
          </p:nvPr>
        </p:nvSpPr>
        <p:spPr>
          <a:xfrm>
            <a:off x="381000" y="1524000"/>
            <a:ext cx="8229600" cy="4373563"/>
          </a:xfrm>
        </p:spPr>
        <p:txBody>
          <a:bodyPr/>
          <a:lstStyle/>
          <a:p>
            <a:r>
              <a:rPr lang="en-US" sz="2800" smtClean="0">
                <a:latin typeface="Calibri" pitchFamily="34" charset="0"/>
              </a:rPr>
              <a:t>Measure when it is specific to HIV care</a:t>
            </a:r>
          </a:p>
          <a:p>
            <a:pPr lvl="1"/>
            <a:r>
              <a:rPr lang="en-US" sz="2400" smtClean="0">
                <a:latin typeface="Calibri" pitchFamily="34" charset="0"/>
              </a:rPr>
              <a:t>Ex:  Prescribed ART vs. influenza vaccination </a:t>
            </a:r>
          </a:p>
          <a:p>
            <a:r>
              <a:rPr lang="en-US" sz="2800" smtClean="0">
                <a:latin typeface="Calibri" pitchFamily="34" charset="0"/>
              </a:rPr>
              <a:t>Measures align and supported by other agencies in HHS</a:t>
            </a:r>
          </a:p>
          <a:p>
            <a:r>
              <a:rPr lang="en-US" sz="2800" smtClean="0">
                <a:latin typeface="Calibri" pitchFamily="34" charset="0"/>
              </a:rPr>
              <a:t>Paring down the list of measures to those that are most important</a:t>
            </a:r>
          </a:p>
          <a:p>
            <a:r>
              <a:rPr lang="en-US" sz="2800" smtClean="0">
                <a:latin typeface="Calibri" pitchFamily="34" charset="0"/>
              </a:rPr>
              <a:t>Clinical measures ability to be used in an EHR</a:t>
            </a:r>
          </a:p>
          <a:p>
            <a:r>
              <a:rPr lang="en-US" sz="2800" smtClean="0">
                <a:latin typeface="Calibri" pitchFamily="34" charset="0"/>
              </a:rPr>
              <a:t>Core set of HHS and HRSA primary care measures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600" smtClean="0">
                <a:latin typeface="Calibri" pitchFamily="34" charset="0"/>
                <a:ea typeface="Calibri" pitchFamily="34" charset="0"/>
                <a:cs typeface="Calibri" pitchFamily="34" charset="0"/>
              </a:rPr>
              <a:t>Alignment &amp; Use in Non-HRSA Programs</a:t>
            </a:r>
            <a:br>
              <a:rPr lang="en-US" sz="3600" smtClean="0">
                <a:latin typeface="Calibri" pitchFamily="34" charset="0"/>
                <a:ea typeface="Calibri" pitchFamily="34" charset="0"/>
                <a:cs typeface="Calibri" pitchFamily="34" charset="0"/>
              </a:rPr>
            </a:br>
            <a:endParaRPr lang="en-US" sz="3600" smtClean="0">
              <a:latin typeface="Calibri" pitchFamily="34" charset="0"/>
              <a:ea typeface="Calibri" pitchFamily="34" charset="0"/>
              <a:cs typeface="Calibri" pitchFamily="34" charset="0"/>
            </a:endParaRPr>
          </a:p>
        </p:txBody>
      </p:sp>
      <p:sp>
        <p:nvSpPr>
          <p:cNvPr id="3" name="Content Placeholder 2"/>
          <p:cNvSpPr>
            <a:spLocks noGrp="1"/>
          </p:cNvSpPr>
          <p:nvPr>
            <p:ph idx="1"/>
          </p:nvPr>
        </p:nvSpPr>
        <p:spPr/>
        <p:txBody>
          <a:bodyPr/>
          <a:lstStyle/>
          <a:p>
            <a:pPr>
              <a:defRPr/>
            </a:pPr>
            <a:r>
              <a:rPr lang="en-US" dirty="0" smtClean="0">
                <a:latin typeface="Calibri" pitchFamily="34" charset="0"/>
                <a:cs typeface="Calibri" pitchFamily="34" charset="0"/>
              </a:rPr>
              <a:t>HHS HIV Funded Services Measures</a:t>
            </a:r>
          </a:p>
          <a:p>
            <a:pPr>
              <a:defRPr/>
            </a:pPr>
            <a:r>
              <a:rPr lang="en-US" dirty="0">
                <a:latin typeface="Calibri" pitchFamily="34" charset="0"/>
                <a:cs typeface="Calibri" pitchFamily="34" charset="0"/>
              </a:rPr>
              <a:t>National HIV/AIDS Strategy </a:t>
            </a:r>
          </a:p>
          <a:p>
            <a:pPr>
              <a:defRPr/>
            </a:pPr>
            <a:r>
              <a:rPr lang="en-US" dirty="0" smtClean="0">
                <a:latin typeface="Calibri" pitchFamily="34" charset="0"/>
                <a:cs typeface="Calibri" pitchFamily="34" charset="0"/>
              </a:rPr>
              <a:t>CMS Meaningful Use</a:t>
            </a:r>
          </a:p>
          <a:p>
            <a:pPr>
              <a:defRPr/>
            </a:pPr>
            <a:r>
              <a:rPr lang="en-US" dirty="0" smtClean="0">
                <a:latin typeface="Calibri" pitchFamily="34" charset="0"/>
                <a:cs typeface="Calibri" pitchFamily="34" charset="0"/>
              </a:rPr>
              <a:t>NQS priority areas:</a:t>
            </a:r>
          </a:p>
          <a:p>
            <a:pPr lvl="1">
              <a:defRPr/>
            </a:pPr>
            <a:r>
              <a:rPr lang="en-US" dirty="0" smtClean="0">
                <a:latin typeface="Calibri" pitchFamily="34" charset="0"/>
                <a:cs typeface="Calibri" pitchFamily="34" charset="0"/>
              </a:rPr>
              <a:t>Promoting effective prevention and treatment</a:t>
            </a:r>
          </a:p>
          <a:p>
            <a:pPr lvl="1">
              <a:defRPr/>
            </a:pPr>
            <a:r>
              <a:rPr lang="en-US" dirty="0">
                <a:latin typeface="Calibri" pitchFamily="34" charset="0"/>
                <a:cs typeface="Calibri" pitchFamily="34" charset="0"/>
              </a:rPr>
              <a:t>Promoting effective communication and coordination </a:t>
            </a:r>
            <a:endParaRPr lang="en-US" dirty="0" smtClean="0">
              <a:latin typeface="Calibri" pitchFamily="34" charset="0"/>
              <a:cs typeface="Calibri" pitchFamily="34" charset="0"/>
            </a:endParaRPr>
          </a:p>
          <a:p>
            <a:pPr marL="0" indent="0">
              <a:buFont typeface="Arial" pitchFamily="34" charset="0"/>
              <a:buNone/>
              <a:defRPr/>
            </a:pPr>
            <a:endParaRPr lang="en-US" dirty="0" smtClean="0">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smtClean="0">
                <a:latin typeface="Calibri" pitchFamily="34" charset="0"/>
              </a:rPr>
              <a:t>Retirement &amp; Development</a:t>
            </a:r>
          </a:p>
        </p:txBody>
      </p:sp>
      <p:sp>
        <p:nvSpPr>
          <p:cNvPr id="14339" name="Content Placeholder 2"/>
          <p:cNvSpPr>
            <a:spLocks noGrp="1"/>
          </p:cNvSpPr>
          <p:nvPr>
            <p:ph idx="1"/>
          </p:nvPr>
        </p:nvSpPr>
        <p:spPr/>
        <p:txBody>
          <a:bodyPr/>
          <a:lstStyle/>
          <a:p>
            <a:pPr marL="0" indent="0">
              <a:buFont typeface="Arial" pitchFamily="34" charset="0"/>
              <a:buNone/>
            </a:pPr>
            <a:r>
              <a:rPr lang="en-US" smtClean="0">
                <a:latin typeface="Calibri" pitchFamily="34" charset="0"/>
              </a:rPr>
              <a:t>Retiring:</a:t>
            </a:r>
          </a:p>
          <a:p>
            <a:pPr lvl="1"/>
            <a:r>
              <a:rPr lang="en-US" smtClean="0">
                <a:latin typeface="Calibri" pitchFamily="34" charset="0"/>
              </a:rPr>
              <a:t>36 HIVQUAL measures</a:t>
            </a:r>
          </a:p>
          <a:p>
            <a:pPr lvl="1"/>
            <a:r>
              <a:rPr lang="en-US" smtClean="0">
                <a:latin typeface="Calibri" pitchFamily="34" charset="0"/>
              </a:rPr>
              <a:t>Measures that align with NQF endorsed measures</a:t>
            </a:r>
          </a:p>
          <a:p>
            <a:pPr lvl="2"/>
            <a:r>
              <a:rPr lang="en-US" smtClean="0">
                <a:latin typeface="Calibri" pitchFamily="34" charset="0"/>
              </a:rPr>
              <a:t>Ex.  HAART/AIDS, viral load suppression?, medical visits?</a:t>
            </a:r>
          </a:p>
          <a:p>
            <a:pPr marL="0" indent="0">
              <a:buFont typeface="Arial" pitchFamily="34" charset="0"/>
              <a:buNone/>
            </a:pPr>
            <a:r>
              <a:rPr lang="en-US" smtClean="0">
                <a:latin typeface="Calibri" pitchFamily="34" charset="0"/>
              </a:rPr>
              <a:t>Development:</a:t>
            </a:r>
          </a:p>
          <a:p>
            <a:pPr lvl="1"/>
            <a:r>
              <a:rPr lang="en-US" smtClean="0">
                <a:latin typeface="Calibri" pitchFamily="34" charset="0"/>
              </a:rPr>
              <a:t>5 newly developed measures</a:t>
            </a:r>
          </a:p>
          <a:p>
            <a:pPr lvl="1"/>
            <a:r>
              <a:rPr lang="en-US" smtClean="0">
                <a:latin typeface="Calibri" pitchFamily="34" charset="0"/>
              </a:rPr>
              <a:t>Submitted to NQF for endorsement</a:t>
            </a:r>
          </a:p>
          <a:p>
            <a:pPr lvl="1"/>
            <a:r>
              <a:rPr lang="en-US" smtClean="0">
                <a:latin typeface="Calibri" pitchFamily="34" charset="0"/>
              </a:rPr>
              <a:t>Will replace existing measures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4000" smtClean="0">
                <a:latin typeface="Calibri" pitchFamily="34" charset="0"/>
                <a:ea typeface="Calibri" pitchFamily="34" charset="0"/>
                <a:cs typeface="Calibri" pitchFamily="34" charset="0"/>
              </a:rPr>
              <a:t>Alignment &amp; Parsimony</a:t>
            </a:r>
          </a:p>
        </p:txBody>
      </p:sp>
      <p:sp>
        <p:nvSpPr>
          <p:cNvPr id="15363" name="Content Placeholder 2"/>
          <p:cNvSpPr>
            <a:spLocks noGrp="1"/>
          </p:cNvSpPr>
          <p:nvPr>
            <p:ph idx="1"/>
          </p:nvPr>
        </p:nvSpPr>
        <p:spPr>
          <a:xfrm>
            <a:off x="457200" y="1447800"/>
            <a:ext cx="8229600" cy="4373563"/>
          </a:xfrm>
        </p:spPr>
        <p:txBody>
          <a:bodyPr/>
          <a:lstStyle/>
          <a:p>
            <a:r>
              <a:rPr lang="en-US" smtClean="0">
                <a:latin typeface="Calibri" pitchFamily="34" charset="0"/>
                <a:ea typeface="Calibri" pitchFamily="34" charset="0"/>
                <a:cs typeface="Calibri" pitchFamily="34" charset="0"/>
              </a:rPr>
              <a:t>Working toward a set of NQF endorsed measures</a:t>
            </a:r>
          </a:p>
          <a:p>
            <a:pPr lvl="1"/>
            <a:r>
              <a:rPr lang="en-US" smtClean="0">
                <a:latin typeface="Calibri" pitchFamily="34" charset="0"/>
                <a:ea typeface="Calibri" pitchFamily="34" charset="0"/>
                <a:cs typeface="Calibri" pitchFamily="34" charset="0"/>
              </a:rPr>
              <a:t>Some are HRSA developed/stewarded and others not</a:t>
            </a:r>
          </a:p>
          <a:p>
            <a:r>
              <a:rPr lang="en-US" smtClean="0">
                <a:latin typeface="Calibri" pitchFamily="34" charset="0"/>
                <a:ea typeface="Calibri" pitchFamily="34" charset="0"/>
                <a:cs typeface="Calibri" pitchFamily="34" charset="0"/>
              </a:rPr>
              <a:t>Working with other HHS partners to identify shared measurement priorities and develop together</a:t>
            </a:r>
          </a:p>
          <a:p>
            <a:pPr lvl="1"/>
            <a:r>
              <a:rPr lang="en-US" smtClean="0">
                <a:latin typeface="Calibri" pitchFamily="34" charset="0"/>
                <a:ea typeface="Calibri" pitchFamily="34" charset="0"/>
                <a:cs typeface="Calibri" pitchFamily="34" charset="0"/>
              </a:rPr>
              <a:t>Reduction in number of HIV measures reported by grantees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4000" smtClean="0"/>
              <a:t>Federal Programs Using Measures</a:t>
            </a:r>
          </a:p>
        </p:txBody>
      </p:sp>
      <p:sp>
        <p:nvSpPr>
          <p:cNvPr id="16387" name="Content Placeholder 2"/>
          <p:cNvSpPr>
            <a:spLocks noGrp="1"/>
          </p:cNvSpPr>
          <p:nvPr>
            <p:ph idx="1"/>
          </p:nvPr>
        </p:nvSpPr>
        <p:spPr>
          <a:xfrm>
            <a:off x="457200" y="1295400"/>
            <a:ext cx="8686800" cy="4525963"/>
          </a:xfrm>
        </p:spPr>
        <p:txBody>
          <a:bodyPr/>
          <a:lstStyle/>
          <a:p>
            <a:r>
              <a:rPr lang="en-US" sz="2800" smtClean="0"/>
              <a:t>Health Resources  &amp; Services Administration</a:t>
            </a:r>
          </a:p>
          <a:p>
            <a:pPr lvl="1"/>
            <a:r>
              <a:rPr lang="en-US" sz="2400" smtClean="0"/>
              <a:t>Ryan White legislation</a:t>
            </a:r>
          </a:p>
          <a:p>
            <a:r>
              <a:rPr lang="en-US" sz="2800" smtClean="0"/>
              <a:t>Center for Disease Control</a:t>
            </a:r>
          </a:p>
          <a:p>
            <a:pPr lvl="1"/>
            <a:r>
              <a:rPr lang="en-US" sz="2400" smtClean="0"/>
              <a:t>Monitoring and evaluation</a:t>
            </a:r>
          </a:p>
          <a:p>
            <a:r>
              <a:rPr lang="en-US" sz="2800" smtClean="0"/>
              <a:t>Centers for Medicare and Medicaid</a:t>
            </a:r>
          </a:p>
          <a:p>
            <a:pPr lvl="1"/>
            <a:r>
              <a:rPr lang="en-US" sz="2400" smtClean="0"/>
              <a:t>Physician Quality Reporting System (PQRS)</a:t>
            </a:r>
          </a:p>
          <a:p>
            <a:pPr lvl="1"/>
            <a:r>
              <a:rPr lang="en-US" sz="2400" smtClean="0"/>
              <a:t>Meaningful Use of Electronic Health Records</a:t>
            </a:r>
          </a:p>
          <a:p>
            <a:r>
              <a:rPr lang="en-US" sz="2800" smtClean="0"/>
              <a:t>Office of the National Coordinator for Health IT</a:t>
            </a:r>
          </a:p>
          <a:p>
            <a:pPr lvl="1"/>
            <a:r>
              <a:rPr lang="en-US" sz="2400" smtClean="0"/>
              <a:t>Meaningful Use of Electronic Health Records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Coordinating with CDC</a:t>
            </a:r>
          </a:p>
        </p:txBody>
      </p:sp>
      <p:sp>
        <p:nvSpPr>
          <p:cNvPr id="17411" name="Content Placeholder 2"/>
          <p:cNvSpPr>
            <a:spLocks noGrp="1"/>
          </p:cNvSpPr>
          <p:nvPr>
            <p:ph idx="1"/>
          </p:nvPr>
        </p:nvSpPr>
        <p:spPr/>
        <p:txBody>
          <a:bodyPr/>
          <a:lstStyle/>
          <a:p>
            <a:r>
              <a:rPr lang="en-US" smtClean="0"/>
              <a:t>Established  team to prepare HIV measures for submission for national endorsement</a:t>
            </a:r>
          </a:p>
          <a:p>
            <a:r>
              <a:rPr lang="en-US" smtClean="0"/>
              <a:t>Aligning:</a:t>
            </a:r>
          </a:p>
          <a:p>
            <a:pPr lvl="1"/>
            <a:r>
              <a:rPr lang="en-US" smtClean="0"/>
              <a:t>Used measures from the in+care Campaign</a:t>
            </a:r>
          </a:p>
          <a:p>
            <a:pPr lvl="1"/>
            <a:r>
              <a:rPr lang="en-US" smtClean="0"/>
              <a:t>Same measures as used in the HHS HIV measures initiative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Measures for Endorsement</a:t>
            </a:r>
          </a:p>
        </p:txBody>
      </p:sp>
      <p:sp>
        <p:nvSpPr>
          <p:cNvPr id="18435" name="Content Placeholder 2"/>
          <p:cNvSpPr>
            <a:spLocks noGrp="1"/>
          </p:cNvSpPr>
          <p:nvPr>
            <p:ph idx="1"/>
          </p:nvPr>
        </p:nvSpPr>
        <p:spPr/>
        <p:txBody>
          <a:bodyPr/>
          <a:lstStyle/>
          <a:p>
            <a:r>
              <a:rPr lang="en-US" smtClean="0"/>
              <a:t>Medical visit frequency</a:t>
            </a:r>
          </a:p>
          <a:p>
            <a:r>
              <a:rPr lang="en-US" smtClean="0"/>
              <a:t>Gap in medical visits</a:t>
            </a:r>
          </a:p>
          <a:p>
            <a:r>
              <a:rPr lang="en-US" smtClean="0"/>
              <a:t>Newly enrolled in medical care</a:t>
            </a:r>
          </a:p>
          <a:p>
            <a:r>
              <a:rPr lang="en-US" smtClean="0"/>
              <a:t>Prescribed HIV ART medications</a:t>
            </a:r>
          </a:p>
          <a:p>
            <a:r>
              <a:rPr lang="en-US" smtClean="0"/>
              <a:t>Viral load suppression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Measures </a:t>
            </a:r>
            <a:br>
              <a:rPr lang="en-US" smtClean="0"/>
            </a:br>
            <a:r>
              <a:rPr lang="en-US" i="1" smtClean="0"/>
              <a:t>Suitable for Endorsement</a:t>
            </a:r>
            <a:endParaRPr lang="en-US" smtClean="0"/>
          </a:p>
        </p:txBody>
      </p:sp>
      <p:sp>
        <p:nvSpPr>
          <p:cNvPr id="19459" name="Content Placeholder 2"/>
          <p:cNvSpPr>
            <a:spLocks noGrp="1"/>
          </p:cNvSpPr>
          <p:nvPr>
            <p:ph idx="1"/>
          </p:nvPr>
        </p:nvSpPr>
        <p:spPr>
          <a:xfrm>
            <a:off x="457200" y="1703388"/>
            <a:ext cx="8229600" cy="4525962"/>
          </a:xfrm>
        </p:spPr>
        <p:txBody>
          <a:bodyPr/>
          <a:lstStyle/>
          <a:p>
            <a:r>
              <a:rPr lang="en-US" smtClean="0"/>
              <a:t>Medical visit frequency</a:t>
            </a:r>
          </a:p>
          <a:p>
            <a:r>
              <a:rPr lang="en-US" smtClean="0"/>
              <a:t>Gap in medical visits</a:t>
            </a:r>
          </a:p>
          <a:p>
            <a:endParaRPr lang="en-US" smtClean="0"/>
          </a:p>
          <a:p>
            <a:r>
              <a:rPr lang="en-US" smtClean="0"/>
              <a:t>Prescribed HIV ART medications</a:t>
            </a:r>
          </a:p>
          <a:p>
            <a:r>
              <a:rPr lang="en-US" smtClean="0"/>
              <a:t>Viral load suppression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Next Steps</a:t>
            </a:r>
          </a:p>
        </p:txBody>
      </p:sp>
      <p:sp>
        <p:nvSpPr>
          <p:cNvPr id="20483" name="Content Placeholder 2"/>
          <p:cNvSpPr>
            <a:spLocks noGrp="1"/>
          </p:cNvSpPr>
          <p:nvPr>
            <p:ph idx="1"/>
          </p:nvPr>
        </p:nvSpPr>
        <p:spPr/>
        <p:txBody>
          <a:bodyPr/>
          <a:lstStyle/>
          <a:p>
            <a:r>
              <a:rPr lang="en-US" smtClean="0"/>
              <a:t>Complete national endorsement process</a:t>
            </a:r>
          </a:p>
          <a:p>
            <a:r>
              <a:rPr lang="en-US" smtClean="0"/>
              <a:t>Work with CDC, CMS, and ONC to include newly endorsed measures in Stage 3 of Meaningful Use</a:t>
            </a:r>
          </a:p>
          <a:p>
            <a:r>
              <a:rPr lang="en-US" smtClean="0"/>
              <a:t>Update HAB performance measures </a:t>
            </a:r>
          </a:p>
          <a:p>
            <a:pPr marL="457200" lvl="1" indent="0">
              <a:buFont typeface="Arial" pitchFamily="34" charset="0"/>
              <a:buNone/>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Contact Information</a:t>
            </a:r>
          </a:p>
        </p:txBody>
      </p:sp>
      <p:sp>
        <p:nvSpPr>
          <p:cNvPr id="21507" name="Rectangle 3"/>
          <p:cNvSpPr>
            <a:spLocks noGrp="1" noChangeArrowheads="1"/>
          </p:cNvSpPr>
          <p:nvPr>
            <p:ph type="body" idx="1"/>
          </p:nvPr>
        </p:nvSpPr>
        <p:spPr>
          <a:xfrm>
            <a:off x="457200" y="2057400"/>
            <a:ext cx="8229600" cy="3763963"/>
          </a:xfrm>
        </p:spPr>
        <p:txBody>
          <a:bodyPr/>
          <a:lstStyle/>
          <a:p>
            <a:pPr algn="ctr" eaLnBrk="1" hangingPunct="1">
              <a:buFontTx/>
              <a:buNone/>
            </a:pPr>
            <a:r>
              <a:rPr lang="en-US" smtClean="0"/>
              <a:t>Marlene Matosky, MPH, RN	</a:t>
            </a:r>
          </a:p>
          <a:p>
            <a:pPr algn="ctr" eaLnBrk="1" hangingPunct="1">
              <a:buFontTx/>
              <a:buNone/>
            </a:pPr>
            <a:r>
              <a:rPr lang="en-US" smtClean="0"/>
              <a:t>Nurse Consultant/Quality Advisor</a:t>
            </a:r>
          </a:p>
          <a:p>
            <a:pPr algn="ctr" eaLnBrk="1" hangingPunct="1">
              <a:buFontTx/>
              <a:buNone/>
            </a:pPr>
            <a:r>
              <a:rPr lang="en-US" smtClean="0"/>
              <a:t>301.443.0798</a:t>
            </a:r>
          </a:p>
          <a:p>
            <a:pPr algn="ctr" eaLnBrk="1" hangingPunct="1">
              <a:buFontTx/>
              <a:buNone/>
            </a:pPr>
            <a:r>
              <a:rPr lang="en-US" smtClean="0"/>
              <a:t>mmatosky@hrsa.gov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Disclosures</a:t>
            </a:r>
          </a:p>
        </p:txBody>
      </p:sp>
      <p:sp>
        <p:nvSpPr>
          <p:cNvPr id="4099" name="Content Placeholder 2"/>
          <p:cNvSpPr>
            <a:spLocks noGrp="1"/>
          </p:cNvSpPr>
          <p:nvPr>
            <p:ph idx="1"/>
          </p:nvPr>
        </p:nvSpPr>
        <p:spPr/>
        <p:txBody>
          <a:bodyPr/>
          <a:lstStyle/>
          <a:p>
            <a:pPr marL="0" indent="0">
              <a:buFontTx/>
              <a:buNone/>
            </a:pPr>
            <a:r>
              <a:rPr lang="en-US" sz="2000" smtClean="0"/>
              <a:t>This continuing education activity is managed and accredited by Professional Education Service Group. The information presented in this activity represents the opinion of the author(s) or faculty. Neither PESG, nor any accrediting organization endorses any commercial products displayed or mentioned in conjunction with this activity. </a:t>
            </a:r>
          </a:p>
          <a:p>
            <a:pPr marL="0" indent="0">
              <a:buFontTx/>
              <a:buNone/>
            </a:pPr>
            <a:endParaRPr lang="en-US" sz="2000" smtClean="0"/>
          </a:p>
          <a:p>
            <a:pPr marL="0" indent="0">
              <a:buFontTx/>
              <a:buNone/>
            </a:pPr>
            <a:endParaRPr lang="en-US" sz="2000" smtClean="0"/>
          </a:p>
          <a:p>
            <a:pPr marL="0" indent="0">
              <a:buFontTx/>
              <a:buNone/>
            </a:pPr>
            <a:r>
              <a:rPr lang="en-US" sz="2000" smtClean="0"/>
              <a:t>Commercial Support was not received for this activity. </a:t>
            </a:r>
          </a:p>
          <a:p>
            <a:pPr marL="0" indent="0">
              <a:buFontTx/>
              <a:buNone/>
            </a:pPr>
            <a:endParaRPr lang="en-US" smtClean="0"/>
          </a:p>
          <a:p>
            <a:pPr marL="0" indent="0">
              <a:buFontTx/>
              <a:buNone/>
            </a:pPr>
            <a:endParaRPr lang="en-US" smtClean="0"/>
          </a:p>
          <a:p>
            <a:pPr marL="0" indent="0">
              <a:buFontTx/>
              <a:buNone/>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Disclosures</a:t>
            </a:r>
          </a:p>
        </p:txBody>
      </p:sp>
      <p:sp>
        <p:nvSpPr>
          <p:cNvPr id="3" name="Content Placeholder 2"/>
          <p:cNvSpPr>
            <a:spLocks noGrp="1"/>
          </p:cNvSpPr>
          <p:nvPr>
            <p:ph idx="1"/>
          </p:nvPr>
        </p:nvSpPr>
        <p:spPr>
          <a:xfrm>
            <a:off x="762000" y="2484438"/>
            <a:ext cx="7162800" cy="3916362"/>
          </a:xfrm>
        </p:spPr>
        <p:txBody>
          <a:bodyPr/>
          <a:lstStyle/>
          <a:p>
            <a:pPr marL="342900" lvl="1" indent="-342900">
              <a:buFontTx/>
              <a:buChar char="•"/>
              <a:defRPr/>
            </a:pPr>
            <a:r>
              <a:rPr lang="en-US" dirty="0" smtClean="0"/>
              <a:t>Marlene Matosky</a:t>
            </a:r>
          </a:p>
          <a:p>
            <a:pPr marL="742950" lvl="2" indent="-342900">
              <a:defRPr/>
            </a:pPr>
            <a:r>
              <a:rPr lang="en-US" sz="2000" dirty="0" smtClean="0"/>
              <a:t>Has no financial interest or relationships to disclose </a:t>
            </a:r>
          </a:p>
          <a:p>
            <a:pPr>
              <a:defRPr/>
            </a:pPr>
            <a:endParaRPr lang="en-US" dirty="0"/>
          </a:p>
          <a:p>
            <a:pPr>
              <a:defRPr/>
            </a:pPr>
            <a:r>
              <a:rPr lang="en-US" sz="2400" dirty="0" smtClean="0"/>
              <a:t>CME Staff Disclosures</a:t>
            </a:r>
          </a:p>
          <a:p>
            <a:pPr lvl="1">
              <a:defRPr/>
            </a:pPr>
            <a:r>
              <a:rPr lang="en-US" sz="2000" dirty="0" smtClean="0"/>
              <a:t>Professional Education Services Group staff have no financial interest or relationships to disclose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smtClean="0"/>
              <a:t>Learning objectives</a:t>
            </a:r>
          </a:p>
        </p:txBody>
      </p:sp>
      <p:sp>
        <p:nvSpPr>
          <p:cNvPr id="6147" name="Rectangle 3"/>
          <p:cNvSpPr>
            <a:spLocks noGrp="1" noChangeArrowheads="1"/>
          </p:cNvSpPr>
          <p:nvPr>
            <p:ph type="body" sz="half" idx="1"/>
          </p:nvPr>
        </p:nvSpPr>
        <p:spPr/>
        <p:txBody>
          <a:bodyPr/>
          <a:lstStyle/>
          <a:p>
            <a:pPr eaLnBrk="1" hangingPunct="1">
              <a:buFontTx/>
              <a:buNone/>
            </a:pPr>
            <a:endParaRPr lang="en-US" smtClean="0"/>
          </a:p>
          <a:p>
            <a:pPr eaLnBrk="1" hangingPunct="1"/>
            <a:endParaRPr lang="en-US" smtClean="0"/>
          </a:p>
        </p:txBody>
      </p:sp>
      <p:sp>
        <p:nvSpPr>
          <p:cNvPr id="6148" name="Rectangle 4"/>
          <p:cNvSpPr>
            <a:spLocks noGrp="1" noChangeArrowheads="1"/>
          </p:cNvSpPr>
          <p:nvPr>
            <p:ph type="body" sz="half" idx="2"/>
          </p:nvPr>
        </p:nvSpPr>
        <p:spPr>
          <a:xfrm>
            <a:off x="533400" y="1295400"/>
            <a:ext cx="7772400" cy="4525963"/>
          </a:xfrm>
        </p:spPr>
        <p:txBody>
          <a:bodyPr/>
          <a:lstStyle/>
          <a:p>
            <a:pPr eaLnBrk="1" hangingPunct="1"/>
            <a:r>
              <a:rPr lang="en-US" smtClean="0"/>
              <a:t>Learn the HIV/AIDS Bureau (HAB) performance measurement strategy and future directions</a:t>
            </a:r>
          </a:p>
          <a:p>
            <a:pPr eaLnBrk="1" hangingPunct="1"/>
            <a:r>
              <a:rPr lang="en-US" smtClean="0"/>
              <a:t>Identify HIV performance measures used in federal programs</a:t>
            </a:r>
          </a:p>
          <a:p>
            <a:pPr eaLnBrk="1" hangingPunct="1"/>
            <a:r>
              <a:rPr lang="en-US" smtClean="0"/>
              <a:t>Understand the efforts to coordinate HIV performance measures across federal programs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Obtaining CME/CE Credit</a:t>
            </a:r>
          </a:p>
        </p:txBody>
      </p:sp>
      <p:sp>
        <p:nvSpPr>
          <p:cNvPr id="3" name="Content Placeholder 2"/>
          <p:cNvSpPr>
            <a:spLocks noGrp="1"/>
          </p:cNvSpPr>
          <p:nvPr>
            <p:ph idx="1"/>
          </p:nvPr>
        </p:nvSpPr>
        <p:spPr/>
        <p:txBody>
          <a:bodyPr/>
          <a:lstStyle/>
          <a:p>
            <a:pPr>
              <a:defRPr/>
            </a:pPr>
            <a:r>
              <a:rPr lang="en-US" dirty="0" smtClean="0"/>
              <a:t>If you would like to receive continuing education credit for this activity, please visit: </a:t>
            </a:r>
          </a:p>
          <a:p>
            <a:pPr marL="0" indent="0" algn="ctr">
              <a:buFontTx/>
              <a:buNone/>
              <a:defRPr/>
            </a:pPr>
            <a:endParaRPr lang="en-US" dirty="0" smtClean="0">
              <a:hlinkClick r:id="rId3"/>
            </a:endParaRPr>
          </a:p>
          <a:p>
            <a:pPr marL="0" indent="0" algn="ctr">
              <a:buFontTx/>
              <a:buNone/>
              <a:defRPr/>
            </a:pPr>
            <a:r>
              <a:rPr lang="en-US" dirty="0" smtClean="0">
                <a:hlinkClick r:id="rId3"/>
              </a:rPr>
              <a:t>http://www.pesgce.com/RyanWhite2012</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p:txBody>
          <a:bodyPr/>
          <a:lstStyle/>
          <a:p>
            <a:r>
              <a:rPr lang="en-US" smtClean="0"/>
              <a:t>Agenda</a:t>
            </a:r>
          </a:p>
        </p:txBody>
      </p:sp>
      <p:sp>
        <p:nvSpPr>
          <p:cNvPr id="8195" name="Content Placeholder 5"/>
          <p:cNvSpPr>
            <a:spLocks noGrp="1"/>
          </p:cNvSpPr>
          <p:nvPr>
            <p:ph idx="1"/>
          </p:nvPr>
        </p:nvSpPr>
        <p:spPr/>
        <p:txBody>
          <a:bodyPr/>
          <a:lstStyle/>
          <a:p>
            <a:r>
              <a:rPr lang="en-US" sz="2800" smtClean="0"/>
              <a:t>Introductions</a:t>
            </a:r>
          </a:p>
          <a:p>
            <a:r>
              <a:rPr lang="en-US" sz="2800" smtClean="0"/>
              <a:t>Presentations</a:t>
            </a:r>
          </a:p>
          <a:p>
            <a:pPr lvl="1"/>
            <a:r>
              <a:rPr lang="en-US" sz="2400" smtClean="0"/>
              <a:t>HRSA HIV/AIDS Bureau</a:t>
            </a:r>
          </a:p>
          <a:p>
            <a:pPr lvl="1"/>
            <a:r>
              <a:rPr lang="en-US" sz="2400" smtClean="0"/>
              <a:t>Centers for Disease Control and Prevention (CDC)</a:t>
            </a:r>
          </a:p>
          <a:p>
            <a:pPr lvl="1"/>
            <a:r>
              <a:rPr lang="en-US" sz="2400" smtClean="0"/>
              <a:t>Centers for Medicare and Medicaid Services (CMS)</a:t>
            </a:r>
          </a:p>
          <a:p>
            <a:pPr lvl="1"/>
            <a:r>
              <a:rPr lang="en-US" sz="2400" smtClean="0"/>
              <a:t>Office of the National Coordinator for Health Information Technology (ONC)</a:t>
            </a:r>
          </a:p>
          <a:p>
            <a:r>
              <a:rPr lang="en-US" sz="2800" smtClean="0"/>
              <a:t>Panel discussion</a:t>
            </a:r>
          </a:p>
          <a:p>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5"/>
          <p:cNvSpPr>
            <a:spLocks noGrp="1"/>
          </p:cNvSpPr>
          <p:nvPr>
            <p:ph type="body" idx="1"/>
          </p:nvPr>
        </p:nvSpPr>
        <p:spPr>
          <a:xfrm>
            <a:off x="228600" y="2906713"/>
            <a:ext cx="8686800" cy="1500187"/>
          </a:xfrm>
        </p:spPr>
        <p:txBody>
          <a:bodyPr/>
          <a:lstStyle/>
          <a:p>
            <a:r>
              <a:rPr lang="en-US" sz="3200" smtClean="0"/>
              <a:t>Health Resources &amp; Services Administration </a:t>
            </a:r>
          </a:p>
          <a:p>
            <a:r>
              <a:rPr lang="en-US" sz="3200" smtClean="0"/>
              <a:t>HIV/AIDS Bureau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n-US" smtClean="0"/>
              <a:t>HAB Measure History</a:t>
            </a:r>
          </a:p>
        </p:txBody>
      </p:sp>
      <p:sp>
        <p:nvSpPr>
          <p:cNvPr id="10243" name="Content Placeholder 4"/>
          <p:cNvSpPr>
            <a:spLocks noGrp="1"/>
          </p:cNvSpPr>
          <p:nvPr>
            <p:ph idx="1"/>
          </p:nvPr>
        </p:nvSpPr>
        <p:spPr/>
        <p:txBody>
          <a:bodyPr/>
          <a:lstStyle/>
          <a:p>
            <a:r>
              <a:rPr lang="en-US" smtClean="0"/>
              <a:t>Ryan White legislation requires measurement (starting in 2000)</a:t>
            </a:r>
          </a:p>
          <a:p>
            <a:pPr lvl="1"/>
            <a:r>
              <a:rPr lang="en-US" i="1" smtClean="0"/>
              <a:t>“Establishment of a clinical quality management program to assess the extent to which HIV health services provided to patients under the grant are consistent with the most recent Public Health Service guidelines…”</a:t>
            </a:r>
          </a:p>
          <a:p>
            <a:r>
              <a:rPr lang="en-US" smtClean="0"/>
              <a:t>2007:  Started developing/releasing measures</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HAB Measure History</a:t>
            </a:r>
          </a:p>
        </p:txBody>
      </p:sp>
      <p:sp>
        <p:nvSpPr>
          <p:cNvPr id="11267" name="Content Placeholder 2"/>
          <p:cNvSpPr>
            <a:spLocks noGrp="1"/>
          </p:cNvSpPr>
          <p:nvPr>
            <p:ph idx="1"/>
          </p:nvPr>
        </p:nvSpPr>
        <p:spPr/>
        <p:txBody>
          <a:bodyPr/>
          <a:lstStyle/>
          <a:p>
            <a:r>
              <a:rPr lang="en-US" smtClean="0"/>
              <a:t>2008: National Committee for Quality Assurance (NCQA) submission of measures for national endorsement</a:t>
            </a:r>
          </a:p>
          <a:p>
            <a:r>
              <a:rPr lang="en-US" smtClean="0"/>
              <a:t>2011:  </a:t>
            </a:r>
          </a:p>
          <a:p>
            <a:pPr lvl="1"/>
            <a:r>
              <a:rPr lang="en-US" smtClean="0"/>
              <a:t>in+care Campaign measures developed</a:t>
            </a:r>
          </a:p>
          <a:p>
            <a:pPr lvl="1"/>
            <a:r>
              <a:rPr lang="en-US" smtClean="0"/>
              <a:t>Begin preparation for national endorsement</a:t>
            </a:r>
          </a:p>
          <a:p>
            <a:pPr lvl="1"/>
            <a:r>
              <a:rPr lang="en-US" smtClean="0"/>
              <a:t>Participate in HHS HIV reporting and measures initiative</a:t>
            </a:r>
          </a:p>
          <a:p>
            <a:endParaRPr lang="en-US" smtClean="0"/>
          </a:p>
        </p:txBody>
      </p:sp>
    </p:spTree>
  </p:cSld>
  <p:clrMapOvr>
    <a:masterClrMapping/>
  </p:clrMapOvr>
</p:sld>
</file>

<file path=ppt/theme/theme1.xml><?xml version="1.0" encoding="utf-8"?>
<a:theme xmlns:a="http://schemas.openxmlformats.org/drawingml/2006/main" name="HRSABlueAccessibleVersion">
  <a:themeElements>
    <a:clrScheme name="HR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RSA">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RS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RS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RS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RS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RS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RS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RS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RS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RS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RS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RS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RS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B858E23DED614895F3E6AED809631C" ma:contentTypeVersion="5" ma:contentTypeDescription="Create a new document." ma:contentTypeScope="" ma:versionID="1bf318861c4cdaadfb0bbb43301d52cc">
  <xsd:schema xmlns:xsd="http://www.w3.org/2001/XMLSchema" xmlns:xs="http://www.w3.org/2001/XMLSchema" xmlns:p="http://schemas.microsoft.com/office/2006/metadata/properties" targetNamespace="http://schemas.microsoft.com/office/2006/metadata/properties" ma:root="true" ma:fieldsID="ef697052e8f3aa9125cbacd10699542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Book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53E95D-0652-4397-A246-FF80D545DC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CBD5A60-9A23-4764-B5BC-A3A467133075}">
  <ds:schemaRefs>
    <ds:schemaRef ds:uri="http://schemas.microsoft.com/sharepoint/v3/contenttype/forms"/>
  </ds:schemaRefs>
</ds:datastoreItem>
</file>

<file path=customXml/itemProps3.xml><?xml version="1.0" encoding="utf-8"?>
<ds:datastoreItem xmlns:ds="http://schemas.openxmlformats.org/officeDocument/2006/customXml" ds:itemID="{A371C574-8700-4751-B3F6-00C428AAFD34}">
  <ds:schemaRefs>
    <ds:schemaRef ds:uri="http://schemas.microsoft.com/office/2006/documentManagement/types"/>
    <ds:schemaRef ds:uri="http://purl.org/dc/elements/1.1/"/>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HRSABlueAccessibleVersion</Template>
  <TotalTime>152</TotalTime>
  <Words>659</Words>
  <Application>Microsoft Office PowerPoint</Application>
  <PresentationFormat>On-screen Show (4:3)</PresentationFormat>
  <Paragraphs>117</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CopprplGoth Bd BT</vt:lpstr>
      <vt:lpstr>Arial</vt:lpstr>
      <vt:lpstr>Arial Unicode MS</vt:lpstr>
      <vt:lpstr>Calibri</vt:lpstr>
      <vt:lpstr>HRSABlueAccessibleVersion</vt:lpstr>
      <vt:lpstr>Coordinating HIV measures across HAB, CDC, CMS, &amp; ONC</vt:lpstr>
      <vt:lpstr>Disclosures</vt:lpstr>
      <vt:lpstr>Disclosures</vt:lpstr>
      <vt:lpstr>Learning objectives</vt:lpstr>
      <vt:lpstr>Obtaining CME/CE Credit</vt:lpstr>
      <vt:lpstr>Agenda</vt:lpstr>
      <vt:lpstr>PowerPoint Presentation</vt:lpstr>
      <vt:lpstr>HAB Measure History</vt:lpstr>
      <vt:lpstr>HAB Measure History</vt:lpstr>
      <vt:lpstr>HAB Guiding Principles to Measurement</vt:lpstr>
      <vt:lpstr>Alignment &amp; Use in Non-HRSA Programs </vt:lpstr>
      <vt:lpstr>Retirement &amp; Development</vt:lpstr>
      <vt:lpstr>Alignment &amp; Parsimony</vt:lpstr>
      <vt:lpstr>Federal Programs Using Measures</vt:lpstr>
      <vt:lpstr>Coordinating with CDC</vt:lpstr>
      <vt:lpstr>Measures for Endorsement</vt:lpstr>
      <vt:lpstr>Measures  Suitable for Endorsement</vt:lpstr>
      <vt:lpstr>Next Steps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HRSA</dc:creator>
  <cp:lastModifiedBy>Nicole Mandel</cp:lastModifiedBy>
  <cp:revision>16</cp:revision>
  <dcterms:created xsi:type="dcterms:W3CDTF">2010-04-14T16:21:03Z</dcterms:created>
  <dcterms:modified xsi:type="dcterms:W3CDTF">2012-12-02T18:39:58Z</dcterms:modified>
</cp:coreProperties>
</file>