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9" r:id="rId2"/>
    <p:sldId id="264" r:id="rId3"/>
    <p:sldId id="258" r:id="rId4"/>
    <p:sldId id="260" r:id="rId5"/>
    <p:sldId id="262" r:id="rId6"/>
    <p:sldId id="263" r:id="rId7"/>
    <p:sldId id="261" r:id="rId8"/>
    <p:sldId id="287" r:id="rId9"/>
    <p:sldId id="286" r:id="rId10"/>
    <p:sldId id="288" r:id="rId11"/>
    <p:sldId id="289" r:id="rId12"/>
    <p:sldId id="290" r:id="rId13"/>
    <p:sldId id="313" r:id="rId14"/>
    <p:sldId id="292" r:id="rId15"/>
    <p:sldId id="293" r:id="rId16"/>
    <p:sldId id="294" r:id="rId17"/>
    <p:sldId id="301" r:id="rId18"/>
    <p:sldId id="303" r:id="rId19"/>
    <p:sldId id="304" r:id="rId20"/>
    <p:sldId id="305" r:id="rId21"/>
    <p:sldId id="306" r:id="rId22"/>
    <p:sldId id="308" r:id="rId23"/>
    <p:sldId id="309" r:id="rId24"/>
    <p:sldId id="265" r:id="rId25"/>
    <p:sldId id="266" r:id="rId26"/>
    <p:sldId id="267" r:id="rId27"/>
    <p:sldId id="268" r:id="rId28"/>
    <p:sldId id="269" r:id="rId29"/>
    <p:sldId id="270" r:id="rId30"/>
    <p:sldId id="271" r:id="rId31"/>
    <p:sldId id="279" r:id="rId32"/>
    <p:sldId id="280" r:id="rId33"/>
    <p:sldId id="281" r:id="rId34"/>
    <p:sldId id="283" r:id="rId35"/>
    <p:sldId id="284" r:id="rId36"/>
    <p:sldId id="285" r:id="rId37"/>
    <p:sldId id="310" r:id="rId38"/>
    <p:sldId id="311" r:id="rId39"/>
    <p:sldId id="312" r:id="rId40"/>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18" autoAdjust="0"/>
    <p:restoredTop sz="94660"/>
  </p:normalViewPr>
  <p:slideViewPr>
    <p:cSldViewPr showGuides="1">
      <p:cViewPr varScale="1">
        <p:scale>
          <a:sx n="43" d="100"/>
          <a:sy n="43" d="100"/>
        </p:scale>
        <p:origin x="-1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FD0D1829-88C7-4EC5-8468-2A8231F7364C}" type="datetimeFigureOut">
              <a:rPr lang="en-US"/>
              <a:pPr>
                <a:defRPr/>
              </a:pPr>
              <a:t>12/2/2012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Arial" charset="0"/>
              </a:defRPr>
            </a:lvl1pPr>
          </a:lstStyle>
          <a:p>
            <a:pPr>
              <a:defRPr/>
            </a:pPr>
            <a:fld id="{E071F723-4740-420D-A87D-1B4D87658AE8}" type="slidenum">
              <a:rPr lang="en-US"/>
              <a:pPr>
                <a:defRPr/>
              </a:pPr>
              <a:t>‹#›</a:t>
            </a:fld>
            <a:endParaRPr lang="en-US"/>
          </a:p>
        </p:txBody>
      </p:sp>
    </p:spTree>
    <p:extLst>
      <p:ext uri="{BB962C8B-B14F-4D97-AF65-F5344CB8AC3E}">
        <p14:creationId xmlns:p14="http://schemas.microsoft.com/office/powerpoint/2010/main" val="11546765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889000" indent="-571500" eaLnBrk="1" fontAlgn="auto" hangingPunct="1">
              <a:spcBef>
                <a:spcPts val="0"/>
              </a:spcBef>
              <a:spcAft>
                <a:spcPts val="0"/>
              </a:spcAft>
              <a:defRPr/>
            </a:pPr>
            <a:r>
              <a:rPr lang="en-US" dirty="0" smtClean="0"/>
              <a:t>Major Achievement in HIV research</a:t>
            </a:r>
          </a:p>
          <a:p>
            <a:pPr marL="889000" indent="-571500" eaLnBrk="1" fontAlgn="auto" hangingPunct="1">
              <a:spcBef>
                <a:spcPts val="0"/>
              </a:spcBef>
              <a:spcAft>
                <a:spcPts val="0"/>
              </a:spcAft>
              <a:defRPr/>
            </a:pPr>
            <a:r>
              <a:rPr lang="en-US" dirty="0" smtClean="0"/>
              <a:t>Showed administration of </a:t>
            </a:r>
            <a:r>
              <a:rPr lang="en-US" dirty="0" err="1" smtClean="0"/>
              <a:t>zidovudine</a:t>
            </a:r>
            <a:r>
              <a:rPr lang="en-US" dirty="0" smtClean="0"/>
              <a:t> (ZDV) to pregnant women and their infants could reduce perinatal transmission by 70%</a:t>
            </a:r>
          </a:p>
          <a:p>
            <a:pPr eaLnBrk="1" fontAlgn="auto" hangingPunct="1">
              <a:spcBef>
                <a:spcPts val="0"/>
              </a:spcBef>
              <a:spcAft>
                <a:spcPts val="0"/>
              </a:spcAft>
              <a:defRPr/>
            </a:pPr>
            <a:endParaRPr lang="en-US" dirty="0"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A5056CE-B4A6-44EC-87A8-F3E00B3D40C4}" type="slidenum">
              <a:rPr lang="en-US" smtClean="0"/>
              <a:pPr eaLnBrk="1" hangingPunct="1"/>
              <a:t>8</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889000" indent="-571500" eaLnBrk="1" hangingPunct="1">
              <a:defRPr/>
            </a:pPr>
            <a:r>
              <a:rPr lang="en-US" b="1" dirty="0" smtClean="0"/>
              <a:t>Combination antenatal prophylaxis </a:t>
            </a:r>
            <a:r>
              <a:rPr lang="en-US" dirty="0" smtClean="0"/>
              <a:t>taken over longer duration is more effective then a short-course single drug regimen in reducing perinatal transmission.</a:t>
            </a:r>
          </a:p>
          <a:p>
            <a:pPr marL="889000" indent="-571500" eaLnBrk="1" hangingPunct="1">
              <a:defRPr/>
            </a:pPr>
            <a:r>
              <a:rPr lang="en-US" b="1" dirty="0" smtClean="0"/>
              <a:t>Combination infant ARV prophylaxis </a:t>
            </a:r>
            <a:r>
              <a:rPr lang="en-US" dirty="0" smtClean="0"/>
              <a:t>is recommended in the US for infants whose mothers have not received antenatal ARV drugs.</a:t>
            </a:r>
          </a:p>
          <a:p>
            <a:pPr marL="889000" indent="-571500" eaLnBrk="1" hangingPunct="1">
              <a:defRPr/>
            </a:pPr>
            <a:r>
              <a:rPr lang="en-US" dirty="0" smtClean="0"/>
              <a:t>Adding single-dose intrapartum </a:t>
            </a:r>
            <a:r>
              <a:rPr lang="en-US" b="1" dirty="0" err="1" smtClean="0"/>
              <a:t>nevirapine</a:t>
            </a:r>
            <a:r>
              <a:rPr lang="en-US" b="1" dirty="0" smtClean="0"/>
              <a:t> (NVP) is not recommended</a:t>
            </a:r>
            <a:r>
              <a:rPr lang="en-US" dirty="0" smtClean="0"/>
              <a:t> for women in the US who are receiving standard recommended antenatal ARV prophylaxis.</a:t>
            </a:r>
          </a:p>
          <a:p>
            <a:pPr marL="889000" indent="-571500" eaLnBrk="1" hangingPunct="1">
              <a:defRPr/>
            </a:pPr>
            <a:r>
              <a:rPr lang="en-US" dirty="0" smtClean="0"/>
              <a:t>In the US </a:t>
            </a:r>
            <a:r>
              <a:rPr lang="en-US" b="1" dirty="0" smtClean="0"/>
              <a:t>Breastfeeding is not recommended</a:t>
            </a:r>
            <a:r>
              <a:rPr lang="en-US" dirty="0" smtClean="0"/>
              <a:t>.</a:t>
            </a:r>
          </a:p>
          <a:p>
            <a:pPr eaLnBrk="1" hangingPunct="1">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D949034D-FCAB-4B4F-BB6D-1081990600D7}" type="slidenum">
              <a:rPr lang="en-US" smtClean="0"/>
              <a:pPr eaLnBrk="1" hangingPunct="1"/>
              <a:t>10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89000" indent="-571500" eaLnBrk="1" hangingPunct="1">
              <a:spcBef>
                <a:spcPct val="0"/>
              </a:spcBef>
            </a:pPr>
            <a:r>
              <a:rPr lang="en-US" smtClean="0"/>
              <a:t>For serodiscordant couples who want to conceive, initiation of antiretroviral therapy (ART) for the HIV-infected partner is recommended (AI for CD4 T-lymphocyte (CD4-cell) count ≤550 cells/mm3, BIII for CD4-cell count &gt;550 cells/mm3). </a:t>
            </a:r>
          </a:p>
          <a:p>
            <a:pPr marL="889000" indent="-571500" eaLnBrk="1" hangingPunct="1">
              <a:spcBef>
                <a:spcPct val="0"/>
              </a:spcBef>
            </a:pPr>
            <a:r>
              <a:rPr lang="en-US" smtClean="0"/>
              <a:t>If therapy is initiated, maximal viral suppression is recommended before conception is attempted (AIII).</a:t>
            </a:r>
          </a:p>
          <a:p>
            <a:pPr marL="889000" indent="-571500" eaLnBrk="1" hangingPunct="1">
              <a:spcBef>
                <a:spcPct val="0"/>
              </a:spcBef>
            </a:pPr>
            <a:r>
              <a:rPr lang="en-US" smtClean="0"/>
              <a:t>Periconception administration of antiretroviral pre-exposure prophylaxis (PrEP) for HIV-uninfected partners may offer an additional tool to reduce the risk of sexual transmission (CIII). </a:t>
            </a:r>
          </a:p>
          <a:p>
            <a:pPr marL="889000" indent="-571500" eaLnBrk="1" hangingPunct="1">
              <a:spcBef>
                <a:spcPct val="0"/>
              </a:spcBef>
            </a:pPr>
            <a:r>
              <a:rPr lang="en-US" smtClean="0"/>
              <a:t>The utility of PrEP of the uninfected partner when the infected partner is receiving ART has not been studied.</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B80470A7-511E-4F89-A74E-5B1637CCDA7D}" type="slidenum">
              <a:rPr lang="en-US" smtClean="0"/>
              <a:pPr eaLnBrk="1" hangingPunct="1"/>
              <a:t>13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889000" indent="-571500" eaLnBrk="1" hangingPunct="1">
              <a:lnSpc>
                <a:spcPct val="90000"/>
              </a:lnSpc>
            </a:pPr>
            <a:r>
              <a:rPr lang="en-US" smtClean="0"/>
              <a:t>Women who have documented zidovudine resistance and are on regimens that do not include zidovudine for their own health should still receive intravenous zidovudine during labor along with their established ARV regimens if they have HIV RNA levels &gt;400 copies/mL near delivery (see Intrapartum Antiretroviral Prophylaxis/Therapy), unless a history of hypersensitivity is documented (AII).</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CD24CF47-38A3-40E4-8846-D8D2692402C4}" type="slidenum">
              <a:rPr lang="en-US" smtClean="0"/>
              <a:pPr eaLnBrk="1" hangingPunct="1"/>
              <a:t>17</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90800" y="2895600"/>
            <a:ext cx="6172200" cy="3429000"/>
          </a:xfrm>
        </p:spPr>
        <p:txBody>
          <a:bodyPr anchor="ct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itle 8"/>
          <p:cNvSpPr>
            <a:spLocks noGrp="1"/>
          </p:cNvSpPr>
          <p:nvPr>
            <p:ph type="title"/>
          </p:nvPr>
        </p:nvSpPr>
        <p:spPr>
          <a:xfrm>
            <a:off x="2209800" y="304800"/>
            <a:ext cx="6931404" cy="2590800"/>
          </a:xfrm>
        </p:spPr>
        <p:txBody>
          <a:bodyPr/>
          <a:lstStyle>
            <a:lvl1pPr>
              <a:defRPr>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44066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5029200"/>
            <a:ext cx="7620000" cy="3381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762000" y="990599"/>
            <a:ext cx="7620000" cy="396240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762000" y="5367338"/>
            <a:ext cx="6477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19214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0198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431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9" y="2490787"/>
            <a:ext cx="7924801" cy="1362075"/>
          </a:xfrm>
        </p:spPr>
        <p:txBody>
          <a:bodyPr anchor="t">
            <a:normAutofit/>
          </a:bodyPr>
          <a:lstStyle>
            <a:lvl1pPr algn="l">
              <a:defRPr sz="32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1" y="990600"/>
            <a:ext cx="79248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569016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sz="half" idx="1"/>
          </p:nvPr>
        </p:nvSpPr>
        <p:spPr>
          <a:xfrm>
            <a:off x="609600" y="990600"/>
            <a:ext cx="3733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990600"/>
            <a:ext cx="3733800" cy="5135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582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800" y="1066800"/>
            <a:ext cx="37338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1828800"/>
            <a:ext cx="3733800"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4400" y="1066800"/>
            <a:ext cx="3812786"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1828800"/>
            <a:ext cx="3812786"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5200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Tree>
    <p:extLst>
      <p:ext uri="{BB962C8B-B14F-4D97-AF65-F5344CB8AC3E}">
        <p14:creationId xmlns:p14="http://schemas.microsoft.com/office/powerpoint/2010/main" val="3843888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RE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547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WHIT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24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990600"/>
            <a:ext cx="3276600" cy="79393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14800" y="990601"/>
            <a:ext cx="4572000" cy="514173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1" y="1828800"/>
            <a:ext cx="327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1942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2700"/>
            <a:ext cx="9144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990600"/>
            <a:ext cx="7924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4" r:id="rId1"/>
    <p:sldLayoutId id="2147483753" r:id="rId2"/>
    <p:sldLayoutId id="2147483752" r:id="rId3"/>
    <p:sldLayoutId id="2147483751" r:id="rId4"/>
    <p:sldLayoutId id="2147483750" r:id="rId5"/>
    <p:sldLayoutId id="2147483749" r:id="rId6"/>
    <p:sldLayoutId id="2147483755" r:id="rId7"/>
    <p:sldLayoutId id="2147483756" r:id="rId8"/>
    <p:sldLayoutId id="2147483748" r:id="rId9"/>
    <p:sldLayoutId id="2147483747" r:id="rId10"/>
    <p:sldLayoutId id="2147483746" r:id="rId11"/>
  </p:sldLayoutIdLst>
  <p:txStyles>
    <p:titleStyle>
      <a:lvl1pPr algn="ctr" rtl="0" eaLnBrk="0" fontAlgn="base" hangingPunct="0">
        <a:spcBef>
          <a:spcPct val="0"/>
        </a:spcBef>
        <a:spcAft>
          <a:spcPct val="0"/>
        </a:spcAft>
        <a:defRPr sz="4400" kern="1200">
          <a:solidFill>
            <a:schemeClr val="tx1"/>
          </a:solidFill>
          <a:latin typeface="Arial" pitchFamily="34" charset="0"/>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hyperlink" Target="http://aidsinfo.nih.gov/"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hyperlink" Target="http://aidsinfo.nih.gov/" TargetMode="Externa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hyperlink" Target="http://aidsinfo.nih.gov/guidelines" TargetMode="Externa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hyperlink" Target="http://www.pesgce.com/RyanWhite2012"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2362200" y="914400"/>
            <a:ext cx="6553200" cy="1676400"/>
          </a:xfrm>
        </p:spPr>
        <p:txBody>
          <a:bodyPr/>
          <a:lstStyle/>
          <a:p>
            <a:pPr eaLnBrk="1" hangingPunct="1"/>
            <a:r>
              <a:rPr lang="en-US" sz="4000" smtClean="0">
                <a:solidFill>
                  <a:schemeClr val="bg1"/>
                </a:solidFill>
              </a:rPr>
              <a:t>Perinatal HIV Transmission Prevention</a:t>
            </a:r>
            <a:br>
              <a:rPr lang="en-US" sz="4000" smtClean="0">
                <a:solidFill>
                  <a:schemeClr val="bg1"/>
                </a:solidFill>
              </a:rPr>
            </a:br>
            <a:r>
              <a:rPr lang="en-US" sz="4000" smtClean="0">
                <a:solidFill>
                  <a:schemeClr val="bg1"/>
                </a:solidFill>
              </a:rPr>
              <a:t>Missed Opportunities</a:t>
            </a:r>
          </a:p>
        </p:txBody>
      </p:sp>
      <p:sp>
        <p:nvSpPr>
          <p:cNvPr id="5123" name="Subtitle 2"/>
          <p:cNvSpPr>
            <a:spLocks noGrp="1"/>
          </p:cNvSpPr>
          <p:nvPr>
            <p:ph type="subTitle" idx="4294967295"/>
          </p:nvPr>
        </p:nvSpPr>
        <p:spPr>
          <a:xfrm>
            <a:off x="2667000" y="3124200"/>
            <a:ext cx="5791200" cy="2971800"/>
          </a:xfrm>
        </p:spPr>
        <p:txBody>
          <a:bodyPr/>
          <a:lstStyle/>
          <a:p>
            <a:pPr marL="0" indent="0" algn="ctr" eaLnBrk="1" hangingPunct="1">
              <a:buFont typeface="Arial" pitchFamily="34" charset="0"/>
              <a:buNone/>
            </a:pPr>
            <a:r>
              <a:rPr lang="en-US" smtClean="0">
                <a:solidFill>
                  <a:srgbClr val="898989"/>
                </a:solidFill>
              </a:rPr>
              <a:t>Ryan White 2012 Conference</a:t>
            </a:r>
          </a:p>
          <a:p>
            <a:pPr marL="0" indent="0" algn="ctr" eaLnBrk="1" hangingPunct="1">
              <a:buFont typeface="Arial" pitchFamily="34" charset="0"/>
              <a:buNone/>
            </a:pPr>
            <a:r>
              <a:rPr lang="en-US" smtClean="0">
                <a:solidFill>
                  <a:srgbClr val="898989"/>
                </a:solidFill>
              </a:rPr>
              <a:t>Andrew Helfgott, MD</a:t>
            </a:r>
          </a:p>
          <a:p>
            <a:pPr marL="0" indent="0" algn="ctr" eaLnBrk="1" hangingPunct="1">
              <a:buFont typeface="Arial" pitchFamily="34" charset="0"/>
              <a:buNone/>
            </a:pPr>
            <a:r>
              <a:rPr lang="en-US" smtClean="0">
                <a:solidFill>
                  <a:srgbClr val="898989"/>
                </a:solidFill>
              </a:rPr>
              <a:t>Robert Lawrence, MD</a:t>
            </a:r>
          </a:p>
          <a:p>
            <a:pPr marL="0" indent="0" algn="ctr" eaLnBrk="1" hangingPunct="1">
              <a:buFont typeface="Arial" pitchFamily="34" charset="0"/>
              <a:buNone/>
            </a:pPr>
            <a:r>
              <a:rPr lang="en-US" smtClean="0">
                <a:solidFill>
                  <a:srgbClr val="898989"/>
                </a:solidFill>
              </a:rPr>
              <a:t>JoNell Potter, PhD, RN</a:t>
            </a:r>
          </a:p>
          <a:p>
            <a:pPr marL="0" indent="0" algn="ctr" eaLnBrk="1" hangingPunct="1">
              <a:buFont typeface="Arial" pitchFamily="34" charset="0"/>
              <a:buNone/>
            </a:pPr>
            <a:r>
              <a:rPr lang="en-US" smtClean="0">
                <a:solidFill>
                  <a:srgbClr val="898989"/>
                </a:solidFill>
              </a:rPr>
              <a:t>Yvette Rivero, MPH</a:t>
            </a:r>
          </a:p>
        </p:txBody>
      </p:sp>
      <p:sp>
        <p:nvSpPr>
          <p:cNvPr id="5124" name="Rectangle 4"/>
          <p:cNvSpPr>
            <a:spLocks noChangeArrowheads="1"/>
          </p:cNvSpPr>
          <p:nvPr/>
        </p:nvSpPr>
        <p:spPr bwMode="auto">
          <a:xfrm>
            <a:off x="0" y="4343400"/>
            <a:ext cx="2590800" cy="1066800"/>
          </a:xfrm>
          <a:prstGeom prst="rect">
            <a:avLst/>
          </a:prstGeom>
          <a:solidFill>
            <a:srgbClr val="000000"/>
          </a:solidFill>
          <a:ln w="9525">
            <a:solidFill>
              <a:srgbClr val="000000"/>
            </a:solid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rIns="35717">
            <a:normAutofit fontScale="90000"/>
          </a:bodyPr>
          <a:lstStyle/>
          <a:p>
            <a:pPr eaLnBrk="1" hangingPunct="1">
              <a:defRPr/>
            </a:pPr>
            <a:r>
              <a:rPr lang="en-US" sz="3200" b="1" dirty="0" smtClean="0">
                <a:latin typeface="Calibri" pitchFamily="34" charset="0"/>
              </a:rPr>
              <a:t>Lessons Learned</a:t>
            </a:r>
            <a:br>
              <a:rPr lang="en-US" sz="3200" b="1" dirty="0" smtClean="0">
                <a:latin typeface="Calibri" pitchFamily="34" charset="0"/>
              </a:rPr>
            </a:br>
            <a:r>
              <a:rPr lang="en-US" sz="3200" b="1" dirty="0" smtClean="0">
                <a:latin typeface="Calibri" pitchFamily="34" charset="0"/>
              </a:rPr>
              <a:t>From Trials of Short-Course ARV Regimes</a:t>
            </a:r>
          </a:p>
        </p:txBody>
      </p:sp>
      <p:sp>
        <p:nvSpPr>
          <p:cNvPr id="14339" name="Rectangle 3"/>
          <p:cNvSpPr>
            <a:spLocks noGrp="1"/>
          </p:cNvSpPr>
          <p:nvPr>
            <p:ph type="body" idx="1"/>
          </p:nvPr>
        </p:nvSpPr>
        <p:spPr>
          <a:xfrm>
            <a:off x="609600" y="1143000"/>
            <a:ext cx="7924800" cy="2667000"/>
          </a:xfrm>
        </p:spPr>
        <p:txBody>
          <a:bodyPr rIns="35717" anchor="ctr"/>
          <a:lstStyle/>
          <a:p>
            <a:pPr marL="889000" indent="-571500" eaLnBrk="1" hangingPunct="1"/>
            <a:r>
              <a:rPr lang="en-US" sz="2400" b="1" smtClean="0">
                <a:latin typeface="Calibri" pitchFamily="34" charset="0"/>
              </a:rPr>
              <a:t>Combination antenatal prophylaxis</a:t>
            </a:r>
            <a:endParaRPr lang="en-US" sz="2400" smtClean="0">
              <a:latin typeface="Calibri" pitchFamily="34" charset="0"/>
            </a:endParaRPr>
          </a:p>
          <a:p>
            <a:pPr marL="889000" indent="-571500" eaLnBrk="1" hangingPunct="1"/>
            <a:r>
              <a:rPr lang="en-US" sz="2400" b="1" smtClean="0">
                <a:latin typeface="Calibri" pitchFamily="34" charset="0"/>
              </a:rPr>
              <a:t>Combination infant ARV prophylaxis</a:t>
            </a:r>
            <a:endParaRPr lang="en-US" sz="2400" smtClean="0">
              <a:latin typeface="Calibri" pitchFamily="34" charset="0"/>
            </a:endParaRPr>
          </a:p>
          <a:p>
            <a:pPr marL="889000" indent="-571500" eaLnBrk="1" hangingPunct="1"/>
            <a:r>
              <a:rPr lang="en-US" sz="2400" b="1" smtClean="0">
                <a:latin typeface="Calibri" pitchFamily="34" charset="0"/>
              </a:rPr>
              <a:t>Single-dose intrapartum nevirapine not recommended</a:t>
            </a:r>
          </a:p>
          <a:p>
            <a:pPr marL="889000" indent="-571500" eaLnBrk="1" hangingPunct="1"/>
            <a:r>
              <a:rPr lang="en-US" sz="2400" b="1" smtClean="0">
                <a:latin typeface="Calibri" pitchFamily="34" charset="0"/>
              </a:rPr>
              <a:t>In the US Breastfeeding is not recommended</a:t>
            </a:r>
          </a:p>
        </p:txBody>
      </p:sp>
      <p:sp>
        <p:nvSpPr>
          <p:cNvPr id="14340"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p:txBody>
          <a:bodyPr rIns="28573"/>
          <a:lstStyle/>
          <a:p>
            <a:pPr marL="39688" eaLnBrk="1" hangingPunct="1">
              <a:defRPr/>
            </a:pPr>
            <a:r>
              <a:rPr lang="en-US" sz="3200" b="1" dirty="0" smtClean="0">
                <a:effectLst>
                  <a:outerShdw blurRad="38100" dist="38100" dir="2700000" algn="tl">
                    <a:srgbClr val="C0C0C0"/>
                  </a:outerShdw>
                </a:effectLst>
                <a:latin typeface="Calibri" pitchFamily="34" charset="0"/>
                <a:cs typeface="Arial" charset="0"/>
                <a:sym typeface="Arial" charset="0"/>
              </a:rPr>
              <a:t>Perinatal Transmission &amp; HIV RNA Copy Number</a:t>
            </a:r>
            <a:endParaRPr lang="en-US" sz="3200" b="1" dirty="0" smtClean="0">
              <a:effectLst>
                <a:outerShdw blurRad="38100" dist="38100" dir="2700000" algn="tl">
                  <a:srgbClr val="C0C0C0"/>
                </a:outerShdw>
              </a:effectLst>
              <a:latin typeface="Calibri" pitchFamily="34" charset="0"/>
              <a:sym typeface="Arial" charset="0"/>
            </a:endParaRPr>
          </a:p>
        </p:txBody>
      </p:sp>
      <p:sp>
        <p:nvSpPr>
          <p:cNvPr id="15363" name="Rectangle 3"/>
          <p:cNvSpPr>
            <a:spLocks noGrp="1"/>
          </p:cNvSpPr>
          <p:nvPr>
            <p:ph type="body" idx="1"/>
          </p:nvPr>
        </p:nvSpPr>
        <p:spPr>
          <a:xfrm>
            <a:off x="457200" y="990600"/>
            <a:ext cx="8458200" cy="4495800"/>
          </a:xfrm>
        </p:spPr>
        <p:txBody>
          <a:bodyPr rIns="35717" anchor="ctr"/>
          <a:lstStyle/>
          <a:p>
            <a:pPr marL="889000" indent="-571500" eaLnBrk="1" hangingPunct="1">
              <a:buFont typeface="Arial" pitchFamily="34" charset="0"/>
              <a:buNone/>
            </a:pPr>
            <a:r>
              <a:rPr lang="en-US" sz="2400" smtClean="0">
                <a:latin typeface="Calibri" pitchFamily="34" charset="0"/>
              </a:rPr>
              <a:t>During Pregnancy - all HIV-infected women should be counseled &amp;  administered ARV regardless of HIV RNA levels (AI)</a:t>
            </a:r>
          </a:p>
          <a:p>
            <a:pPr marL="1333500" lvl="1" indent="-571500" eaLnBrk="1" hangingPunct="1"/>
            <a:r>
              <a:rPr lang="en-US" sz="2400" smtClean="0">
                <a:latin typeface="Calibri" pitchFamily="34" charset="0"/>
              </a:rPr>
              <a:t>Mother-to child transmission observed at very low or undetectable maternal HIV RNA levels</a:t>
            </a:r>
          </a:p>
          <a:p>
            <a:pPr marL="1333500" lvl="1" indent="-571500" eaLnBrk="1" hangingPunct="1"/>
            <a:r>
              <a:rPr lang="en-US" sz="2400" smtClean="0">
                <a:latin typeface="Calibri" pitchFamily="34" charset="0"/>
              </a:rPr>
              <a:t>Discordance btw plasma RNA levels &amp; cervico-vaginal viral shedding; particularly in the presence of genital tract co-infections</a:t>
            </a:r>
          </a:p>
        </p:txBody>
      </p:sp>
      <p:sp>
        <p:nvSpPr>
          <p:cNvPr id="15364"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0" y="152400"/>
            <a:ext cx="9144000" cy="1143000"/>
          </a:xfrm>
        </p:spPr>
        <p:txBody>
          <a:bodyPr rIns="35717">
            <a:normAutofit fontScale="90000"/>
          </a:bodyPr>
          <a:lstStyle/>
          <a:p>
            <a:pPr eaLnBrk="1" hangingPunct="1">
              <a:defRPr/>
            </a:pPr>
            <a:r>
              <a:rPr lang="en-US" sz="2400" b="1" smtClean="0">
                <a:latin typeface="Calibri" pitchFamily="34" charset="0"/>
              </a:rPr>
              <a:t>Recommendations for Use of Antiretroviral Drugs in Pregnant HIV-1-Infected Women for Maternal Health and Interventions to</a:t>
            </a:r>
            <a:br>
              <a:rPr lang="en-US" sz="2400" b="1" smtClean="0">
                <a:latin typeface="Calibri" pitchFamily="34" charset="0"/>
              </a:rPr>
            </a:br>
            <a:r>
              <a:rPr lang="en-US" sz="2400" b="1" smtClean="0">
                <a:latin typeface="Calibri" pitchFamily="34" charset="0"/>
              </a:rPr>
              <a:t>Reduce Perinatal HIV Transmission in the United States</a:t>
            </a:r>
          </a:p>
        </p:txBody>
      </p:sp>
      <p:sp>
        <p:nvSpPr>
          <p:cNvPr id="16387" name="Rectangle 3"/>
          <p:cNvSpPr>
            <a:spLocks noGrp="1"/>
          </p:cNvSpPr>
          <p:nvPr>
            <p:ph type="body" idx="1"/>
          </p:nvPr>
        </p:nvSpPr>
        <p:spPr>
          <a:xfrm>
            <a:off x="609600" y="1447800"/>
            <a:ext cx="7924800" cy="4495800"/>
          </a:xfrm>
        </p:spPr>
        <p:txBody>
          <a:bodyPr rIns="35717" anchor="ctr"/>
          <a:lstStyle/>
          <a:p>
            <a:pPr marL="0" indent="0" eaLnBrk="1" hangingPunct="1">
              <a:buFont typeface="Arial" pitchFamily="34" charset="0"/>
              <a:buNone/>
            </a:pPr>
            <a:r>
              <a:rPr lang="en-US" b="1" smtClean="0">
                <a:latin typeface="Calibri" pitchFamily="34" charset="0"/>
              </a:rPr>
              <a:t>Update and Revision</a:t>
            </a:r>
            <a:r>
              <a:rPr lang="en-US" smtClean="0">
                <a:latin typeface="Calibri" pitchFamily="34" charset="0"/>
              </a:rPr>
              <a:t> </a:t>
            </a:r>
          </a:p>
          <a:p>
            <a:pPr marL="0" indent="0" eaLnBrk="1" hangingPunct="1">
              <a:buFont typeface="Arial" pitchFamily="34" charset="0"/>
              <a:buNone/>
            </a:pPr>
            <a:r>
              <a:rPr lang="en-US" smtClean="0">
                <a:latin typeface="Calibri" pitchFamily="34" charset="0"/>
              </a:rPr>
              <a:t>Recommendations for Use of Antiretroviral Drugs in Pregnant HIV-1-Infected Women for Maternal Health and Interventions to Reduce Perinatal HIV Transmission in the United States</a:t>
            </a:r>
          </a:p>
          <a:p>
            <a:pPr marL="0" indent="0" eaLnBrk="1" hangingPunct="1">
              <a:buFont typeface="Arial" pitchFamily="34" charset="0"/>
              <a:buNone/>
            </a:pPr>
            <a:endParaRPr lang="en-US" sz="2800" smtClean="0">
              <a:latin typeface="Calibri" pitchFamily="34" charset="0"/>
            </a:endParaRPr>
          </a:p>
          <a:p>
            <a:pPr marL="0" indent="0" eaLnBrk="1" hangingPunct="1">
              <a:buFont typeface="Arial" pitchFamily="34" charset="0"/>
              <a:buNone/>
            </a:pPr>
            <a:r>
              <a:rPr lang="en-US" sz="2400" smtClean="0">
                <a:latin typeface="Calibri" pitchFamily="34" charset="0"/>
              </a:rPr>
              <a:t>Last updated July 31, 2012; last reviewed July 31, 2012</a:t>
            </a:r>
          </a:p>
        </p:txBody>
      </p:sp>
      <p:sp>
        <p:nvSpPr>
          <p:cNvPr id="16388"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b="1" dirty="0" smtClean="0">
                <a:latin typeface="Calibri" pitchFamily="34" charset="0"/>
              </a:rPr>
              <a:t/>
            </a:r>
            <a:br>
              <a:rPr lang="en-US" b="1" dirty="0" smtClean="0">
                <a:latin typeface="Calibri" pitchFamily="34" charset="0"/>
              </a:rPr>
            </a:br>
            <a:r>
              <a:rPr lang="en-US" sz="3600" b="1" dirty="0" smtClean="0">
                <a:latin typeface="Calibri" pitchFamily="34" charset="0"/>
              </a:rPr>
              <a:t>Reproductive Options </a:t>
            </a:r>
            <a:br>
              <a:rPr lang="en-US" sz="3600" b="1" dirty="0" smtClean="0">
                <a:latin typeface="Calibri" pitchFamily="34" charset="0"/>
              </a:rPr>
            </a:br>
            <a:r>
              <a:rPr lang="en-US" sz="3600" b="1" dirty="0" smtClean="0">
                <a:latin typeface="Calibri" pitchFamily="34" charset="0"/>
              </a:rPr>
              <a:t> </a:t>
            </a:r>
            <a:r>
              <a:rPr lang="en-US" sz="3100" b="1" dirty="0" smtClean="0">
                <a:latin typeface="Calibri" pitchFamily="34" charset="0"/>
              </a:rPr>
              <a:t>HIV-Concordant &amp; </a:t>
            </a:r>
            <a:r>
              <a:rPr lang="en-US" sz="3100" b="1" dirty="0" err="1" smtClean="0">
                <a:latin typeface="Calibri" pitchFamily="34" charset="0"/>
              </a:rPr>
              <a:t>Sero</a:t>
            </a:r>
            <a:r>
              <a:rPr lang="en-US" sz="3100" b="1" dirty="0" smtClean="0">
                <a:latin typeface="Calibri" pitchFamily="34" charset="0"/>
              </a:rPr>
              <a:t>-Discordant Coupl</a:t>
            </a:r>
            <a:r>
              <a:rPr lang="en-US" sz="3600" b="1" dirty="0" smtClean="0">
                <a:latin typeface="Calibri" pitchFamily="34" charset="0"/>
              </a:rPr>
              <a:t>es</a:t>
            </a:r>
            <a:r>
              <a:rPr lang="en-US" b="1" dirty="0" smtClean="0">
                <a:latin typeface="Calibri" pitchFamily="34" charset="0"/>
              </a:rPr>
              <a:t/>
            </a:r>
            <a:br>
              <a:rPr lang="en-US" b="1" dirty="0" smtClean="0">
                <a:latin typeface="Calibri" pitchFamily="34" charset="0"/>
              </a:rPr>
            </a:br>
            <a:r>
              <a:rPr lang="en-US" sz="2700" b="1" dirty="0" smtClean="0">
                <a:latin typeface="Calibri" pitchFamily="34" charset="0"/>
              </a:rPr>
              <a:t>(Last updated July 31, 2012; last reviewed July 31, 2012)</a:t>
            </a:r>
            <a:endParaRPr lang="en-US" sz="2700" dirty="0"/>
          </a:p>
        </p:txBody>
      </p:sp>
      <p:sp>
        <p:nvSpPr>
          <p:cNvPr id="17411" name="Content Placeholder 2"/>
          <p:cNvSpPr>
            <a:spLocks noGrp="1"/>
          </p:cNvSpPr>
          <p:nvPr>
            <p:ph idx="1"/>
          </p:nvPr>
        </p:nvSpPr>
        <p:spPr/>
        <p:txBody>
          <a:bodyPr/>
          <a:lstStyle/>
          <a:p>
            <a:pPr>
              <a:buFont typeface="Arial" pitchFamily="34" charset="0"/>
              <a:buNone/>
            </a:pPr>
            <a:endParaRPr lang="en-US" smtClean="0"/>
          </a:p>
          <a:p>
            <a:pPr>
              <a:buFont typeface="Arial" pitchFamily="34" charset="0"/>
              <a:buNone/>
            </a:pPr>
            <a:endParaRPr lang="en-US" sz="2800" smtClean="0">
              <a:cs typeface="Arial" pitchFamily="34" charset="0"/>
            </a:endParaRPr>
          </a:p>
          <a:p>
            <a:r>
              <a:rPr lang="en-US" sz="2800" smtClean="0">
                <a:cs typeface="Arial" pitchFamily="34" charset="0"/>
              </a:rPr>
              <a:t>Treat Sero-discordant Couples with ARVs</a:t>
            </a:r>
          </a:p>
          <a:p>
            <a:r>
              <a:rPr lang="en-US" sz="2800" smtClean="0">
                <a:cs typeface="Arial" pitchFamily="34" charset="0"/>
              </a:rPr>
              <a:t>Maximal Suppression before Conception</a:t>
            </a:r>
          </a:p>
          <a:p>
            <a:r>
              <a:rPr lang="en-US" sz="2800" smtClean="0">
                <a:cs typeface="Arial" pitchFamily="34" charset="0"/>
              </a:rPr>
              <a:t>Preconception Pre-Exposure Prophylaxis</a:t>
            </a:r>
          </a:p>
          <a:p>
            <a:r>
              <a:rPr lang="en-US" sz="2800" smtClean="0">
                <a:cs typeface="Arial" pitchFamily="34" charset="0"/>
              </a:rPr>
              <a:t>The utility of PrEP for sero-discordant couples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a:xfrm>
            <a:off x="0" y="12700"/>
            <a:ext cx="9144000" cy="1282700"/>
          </a:xfrm>
        </p:spPr>
        <p:txBody>
          <a:bodyPr rIns="35717">
            <a:normAutofit fontScale="90000"/>
          </a:bodyPr>
          <a:lstStyle/>
          <a:p>
            <a:pPr eaLnBrk="1" hangingPunct="1">
              <a:defRPr/>
            </a:pPr>
            <a:r>
              <a:rPr lang="en-US" sz="2800" b="1" dirty="0" err="1" smtClean="0">
                <a:latin typeface="Calibri" pitchFamily="34" charset="0"/>
              </a:rPr>
              <a:t>Antepartum</a:t>
            </a:r>
            <a:r>
              <a:rPr lang="en-US" sz="2800" b="1" dirty="0" smtClean="0">
                <a:latin typeface="Calibri" pitchFamily="34" charset="0"/>
              </a:rPr>
              <a:t> Care &amp; ARV Naive</a:t>
            </a:r>
            <a:br>
              <a:rPr lang="en-US" sz="2800" b="1" dirty="0" smtClean="0">
                <a:latin typeface="Calibri" pitchFamily="34" charset="0"/>
              </a:rPr>
            </a:br>
            <a:r>
              <a:rPr lang="en-US" sz="2800" b="1" dirty="0" smtClean="0">
                <a:latin typeface="Calibri" pitchFamily="34" charset="0"/>
              </a:rPr>
              <a:t>(Last updated July 31, 2012; last reviewed July 31, 2012)</a:t>
            </a:r>
            <a:br>
              <a:rPr lang="en-US" sz="2800" b="1" dirty="0" smtClean="0">
                <a:latin typeface="Calibri" pitchFamily="34" charset="0"/>
              </a:rPr>
            </a:br>
            <a:endParaRPr lang="en-US" sz="2800" b="1" dirty="0" smtClean="0">
              <a:latin typeface="Calibri" pitchFamily="34" charset="0"/>
            </a:endParaRPr>
          </a:p>
        </p:txBody>
      </p:sp>
      <p:sp>
        <p:nvSpPr>
          <p:cNvPr id="18435" name="Rectangle 3"/>
          <p:cNvSpPr>
            <a:spLocks noGrp="1"/>
          </p:cNvSpPr>
          <p:nvPr>
            <p:ph type="body" idx="1"/>
          </p:nvPr>
        </p:nvSpPr>
        <p:spPr>
          <a:xfrm>
            <a:off x="609600" y="1143000"/>
            <a:ext cx="8229600" cy="4419600"/>
          </a:xfrm>
        </p:spPr>
        <p:txBody>
          <a:bodyPr rIns="35717" anchor="ctr"/>
          <a:lstStyle/>
          <a:p>
            <a:pPr marL="889000" indent="-571500" eaLnBrk="1" hangingPunct="1"/>
            <a:r>
              <a:rPr lang="en-US" sz="2400" smtClean="0">
                <a:latin typeface="Calibri" pitchFamily="34" charset="0"/>
              </a:rPr>
              <a:t>ARV drug-resistance studies before starting or modifying ARV drug regimens in HIV RNA levels above the threshold for resistance testing (that is, &gt;500 to 1,000 copies/mL)                </a:t>
            </a:r>
            <a:r>
              <a:rPr lang="en-US" sz="1800" smtClean="0">
                <a:latin typeface="Calibri" pitchFamily="34" charset="0"/>
              </a:rPr>
              <a:t>Antiretroviral Drug Resistance &amp; Resistance Testing in Pregnancy) (AIII) </a:t>
            </a:r>
          </a:p>
          <a:p>
            <a:pPr marL="889000" indent="-571500" eaLnBrk="1" hangingPunct="1"/>
            <a:endParaRPr lang="en-US" sz="1800" smtClean="0">
              <a:latin typeface="Calibri" pitchFamily="34" charset="0"/>
            </a:endParaRPr>
          </a:p>
          <a:p>
            <a:pPr marL="889000" indent="-571500" eaLnBrk="1" hangingPunct="1"/>
            <a:r>
              <a:rPr lang="en-US" sz="2400" smtClean="0">
                <a:latin typeface="Calibri" pitchFamily="34" charset="0"/>
              </a:rPr>
              <a:t>When HIV is diagnosed later in pregnancy, cARV should be initiated w/o waiting for results of resistance testing </a:t>
            </a:r>
            <a:r>
              <a:rPr lang="en-US" sz="2000" smtClean="0">
                <a:latin typeface="Calibri" pitchFamily="34" charset="0"/>
              </a:rPr>
              <a:t>(BIII).</a:t>
            </a:r>
          </a:p>
          <a:p>
            <a:pPr marL="889000" indent="-571500" eaLnBrk="1" hangingPunct="1"/>
            <a:endParaRPr lang="en-US" sz="2400" smtClean="0">
              <a:latin typeface="Calibri" pitchFamily="34" charset="0"/>
            </a:endParaRPr>
          </a:p>
        </p:txBody>
      </p:sp>
      <p:sp>
        <p:nvSpPr>
          <p:cNvPr id="18436"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a:xfrm>
            <a:off x="0" y="12700"/>
            <a:ext cx="9144000" cy="1816100"/>
          </a:xfrm>
        </p:spPr>
        <p:txBody>
          <a:bodyPr rIns="35717"/>
          <a:lstStyle/>
          <a:p>
            <a:pPr eaLnBrk="1" hangingPunct="1"/>
            <a:r>
              <a:rPr lang="en-US" sz="2400" b="1" smtClean="0">
                <a:latin typeface="Calibri" pitchFamily="34" charset="0"/>
              </a:rPr>
              <a:t>HIV-Infected Pregnant Women Who Have Never Received ARV Drugs</a:t>
            </a:r>
            <a:br>
              <a:rPr lang="en-US" sz="2400" b="1" smtClean="0">
                <a:latin typeface="Calibri" pitchFamily="34" charset="0"/>
              </a:rPr>
            </a:br>
            <a:r>
              <a:rPr lang="en-US" sz="2400" b="1" smtClean="0">
                <a:latin typeface="Calibri" pitchFamily="34" charset="0"/>
              </a:rPr>
              <a:t>(Antiretroviral- ARV Naive) </a:t>
            </a:r>
            <a:br>
              <a:rPr lang="en-US" sz="2400" b="1" smtClean="0">
                <a:latin typeface="Calibri" pitchFamily="34" charset="0"/>
              </a:rPr>
            </a:br>
            <a:r>
              <a:rPr lang="en-US" sz="2400" b="1" smtClean="0">
                <a:latin typeface="Calibri" pitchFamily="34" charset="0"/>
              </a:rPr>
              <a:t>(Last updated July 31, 2012; last reviewed July 31, 2012)</a:t>
            </a:r>
            <a:br>
              <a:rPr lang="en-US" sz="2400" b="1" smtClean="0">
                <a:latin typeface="Calibri" pitchFamily="34" charset="0"/>
              </a:rPr>
            </a:br>
            <a:endParaRPr lang="en-US" sz="2400" b="1" smtClean="0">
              <a:latin typeface="Calibri" pitchFamily="34" charset="0"/>
            </a:endParaRPr>
          </a:p>
        </p:txBody>
      </p:sp>
      <p:sp>
        <p:nvSpPr>
          <p:cNvPr id="19459" name="Rectangle 3"/>
          <p:cNvSpPr>
            <a:spLocks noGrp="1"/>
          </p:cNvSpPr>
          <p:nvPr>
            <p:ph type="body" idx="1"/>
          </p:nvPr>
        </p:nvSpPr>
        <p:spPr>
          <a:xfrm>
            <a:off x="609600" y="1676400"/>
            <a:ext cx="7924800" cy="3962400"/>
          </a:xfrm>
        </p:spPr>
        <p:txBody>
          <a:bodyPr rIns="35717" anchor="ctr"/>
          <a:lstStyle/>
          <a:p>
            <a:pPr marL="889000" indent="-571500" eaLnBrk="1" hangingPunct="1"/>
            <a:r>
              <a:rPr lang="en-US" sz="2400" smtClean="0">
                <a:latin typeface="Calibri" pitchFamily="34" charset="0"/>
              </a:rPr>
              <a:t>All HIV-infected pregnant women should receive a potent combination antiretroviral (ARV) regimen to reduce the risk of perinatal transmission of HIV (AI). </a:t>
            </a:r>
          </a:p>
          <a:p>
            <a:pPr marL="889000" indent="-571500" eaLnBrk="1" hangingPunct="1"/>
            <a:r>
              <a:rPr lang="en-US" sz="2400" smtClean="0">
                <a:latin typeface="Calibri" pitchFamily="34" charset="0"/>
              </a:rPr>
              <a:t>The choice of regimen should take into account current adult treatment guidelines,what is known about the use of specific drugs in pregnancy, and the risk of teratogenicity (Table 5).</a:t>
            </a:r>
          </a:p>
          <a:p>
            <a:pPr marL="889000" indent="-571500" eaLnBrk="1" hangingPunct="1"/>
            <a:endParaRPr lang="en-US" sz="2400" smtClean="0">
              <a:latin typeface="Calibri" pitchFamily="34" charset="0"/>
            </a:endParaRPr>
          </a:p>
        </p:txBody>
      </p:sp>
      <p:sp>
        <p:nvSpPr>
          <p:cNvPr id="19460"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a:xfrm>
            <a:off x="0" y="12700"/>
            <a:ext cx="9144000" cy="1587500"/>
          </a:xfrm>
        </p:spPr>
        <p:txBody>
          <a:bodyPr rIns="35717"/>
          <a:lstStyle/>
          <a:p>
            <a:pPr eaLnBrk="1" hangingPunct="1"/>
            <a:r>
              <a:rPr lang="en-US" sz="2400" b="1" smtClean="0">
                <a:latin typeface="Calibri" pitchFamily="34" charset="0"/>
              </a:rPr>
              <a:t>HIV-Infected Pregnant Women Who Have Never Received Antiretroviral Drugs</a:t>
            </a:r>
            <a:br>
              <a:rPr lang="en-US" sz="2400" b="1" smtClean="0">
                <a:latin typeface="Calibri" pitchFamily="34" charset="0"/>
              </a:rPr>
            </a:br>
            <a:r>
              <a:rPr lang="en-US" sz="2400" b="1" smtClean="0">
                <a:latin typeface="Calibri" pitchFamily="34" charset="0"/>
              </a:rPr>
              <a:t>(Antiretroviral Naive) </a:t>
            </a:r>
            <a:br>
              <a:rPr lang="en-US" sz="2400" b="1" smtClean="0">
                <a:latin typeface="Calibri" pitchFamily="34" charset="0"/>
              </a:rPr>
            </a:br>
            <a:r>
              <a:rPr lang="en-US" sz="2400" b="1" smtClean="0">
                <a:latin typeface="Calibri" pitchFamily="34" charset="0"/>
              </a:rPr>
              <a:t>(Last updated July 31, 2012; last reviewed July 31, 2012)</a:t>
            </a:r>
          </a:p>
        </p:txBody>
      </p:sp>
      <p:sp>
        <p:nvSpPr>
          <p:cNvPr id="20483" name="Rectangle 3"/>
          <p:cNvSpPr>
            <a:spLocks noGrp="1"/>
          </p:cNvSpPr>
          <p:nvPr>
            <p:ph type="body" idx="1"/>
          </p:nvPr>
        </p:nvSpPr>
        <p:spPr>
          <a:xfrm>
            <a:off x="609600" y="1676400"/>
            <a:ext cx="7924800" cy="3810000"/>
          </a:xfrm>
        </p:spPr>
        <p:txBody>
          <a:bodyPr rIns="35717" anchor="ctr"/>
          <a:lstStyle/>
          <a:p>
            <a:pPr marL="889000" indent="-571500" eaLnBrk="1" hangingPunct="1"/>
            <a:r>
              <a:rPr lang="en-US" sz="2400" smtClean="0">
                <a:latin typeface="Calibri" pitchFamily="34" charset="0"/>
              </a:rPr>
              <a:t>Combination ARV regimens should include a dual nucleoside reverse transcriptase inhibitor (NRTI) backbone that includes one or more NRTIs with high levels of transplacental passage (zidovudine, lamivudine, emtricitabine, tenofovir, or abacavir) (AIII).</a:t>
            </a:r>
          </a:p>
        </p:txBody>
      </p:sp>
      <p:sp>
        <p:nvSpPr>
          <p:cNvPr id="20484"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p:txBody>
          <a:bodyPr rIns="35717"/>
          <a:lstStyle/>
          <a:p>
            <a:pPr eaLnBrk="1" hangingPunct="1"/>
            <a:r>
              <a:rPr lang="en-US" sz="2400" b="1" smtClean="0">
                <a:latin typeface="Calibri" pitchFamily="34" charset="0"/>
              </a:rPr>
              <a:t>Antiretroviral Drug Resistance and Resistance Testing in Pregnancy </a:t>
            </a:r>
            <a:br>
              <a:rPr lang="en-US" sz="2400" b="1" smtClean="0">
                <a:latin typeface="Calibri" pitchFamily="34" charset="0"/>
              </a:rPr>
            </a:br>
            <a:r>
              <a:rPr lang="en-US" sz="2400" b="1" smtClean="0">
                <a:latin typeface="Calibri" pitchFamily="34" charset="0"/>
              </a:rPr>
              <a:t>(Last updated July 31, 2012; last reviewed July 31, 2012)</a:t>
            </a:r>
          </a:p>
        </p:txBody>
      </p:sp>
      <p:sp>
        <p:nvSpPr>
          <p:cNvPr id="21507" name="Rectangle 3"/>
          <p:cNvSpPr>
            <a:spLocks noGrp="1"/>
          </p:cNvSpPr>
          <p:nvPr>
            <p:ph type="body" idx="1"/>
          </p:nvPr>
        </p:nvSpPr>
        <p:spPr>
          <a:xfrm>
            <a:off x="762000" y="1295400"/>
            <a:ext cx="8001000" cy="3200400"/>
          </a:xfrm>
        </p:spPr>
        <p:txBody>
          <a:bodyPr rIns="35717" anchor="ctr"/>
          <a:lstStyle/>
          <a:p>
            <a:pPr marL="889000" indent="-571500" eaLnBrk="1" hangingPunct="1">
              <a:lnSpc>
                <a:spcPct val="90000"/>
              </a:lnSpc>
            </a:pPr>
            <a:r>
              <a:rPr lang="en-US" sz="2800" smtClean="0">
                <a:latin typeface="Calibri" pitchFamily="34" charset="0"/>
              </a:rPr>
              <a:t>HIV drug resistance studies</a:t>
            </a:r>
          </a:p>
          <a:p>
            <a:pPr marL="889000" indent="-571500" eaLnBrk="1" hangingPunct="1">
              <a:lnSpc>
                <a:spcPct val="90000"/>
              </a:lnSpc>
            </a:pPr>
            <a:r>
              <a:rPr lang="en-US" sz="2800" smtClean="0">
                <a:latin typeface="Calibri" pitchFamily="34" charset="0"/>
              </a:rPr>
              <a:t>Documented ZDV resistance</a:t>
            </a:r>
          </a:p>
          <a:p>
            <a:pPr marL="889000" indent="-571500" eaLnBrk="1" hangingPunct="1">
              <a:lnSpc>
                <a:spcPct val="90000"/>
              </a:lnSpc>
            </a:pPr>
            <a:r>
              <a:rPr lang="en-US" sz="2800" smtClean="0">
                <a:latin typeface="Calibri" pitchFamily="34" charset="0"/>
              </a:rPr>
              <a:t>Minimize development of resistance</a:t>
            </a:r>
          </a:p>
          <a:p>
            <a:pPr marL="889000" indent="-571500" eaLnBrk="1" hangingPunct="1">
              <a:lnSpc>
                <a:spcPct val="90000"/>
              </a:lnSpc>
            </a:pPr>
            <a:r>
              <a:rPr lang="en-US" sz="2800" smtClean="0">
                <a:latin typeface="Calibri" pitchFamily="34" charset="0"/>
              </a:rPr>
              <a:t>Presenting late in Pregnancy</a:t>
            </a:r>
          </a:p>
        </p:txBody>
      </p:sp>
      <p:sp>
        <p:nvSpPr>
          <p:cNvPr id="21508"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a:xfrm>
            <a:off x="0" y="12700"/>
            <a:ext cx="9144000" cy="1282700"/>
          </a:xfrm>
        </p:spPr>
        <p:txBody>
          <a:bodyPr rIns="35717"/>
          <a:lstStyle/>
          <a:p>
            <a:pPr eaLnBrk="1" hangingPunct="1"/>
            <a:r>
              <a:rPr lang="en-US" sz="2400" b="1" smtClean="0">
                <a:latin typeface="Calibri" pitchFamily="34" charset="0"/>
              </a:rPr>
              <a:t>Intrapartum Care Intrapartum Antiretroviral Therapy/Prophylaxis </a:t>
            </a:r>
            <a:br>
              <a:rPr lang="en-US" sz="2400" b="1" smtClean="0">
                <a:latin typeface="Calibri" pitchFamily="34" charset="0"/>
              </a:rPr>
            </a:br>
            <a:r>
              <a:rPr lang="en-US" sz="2400" b="1" smtClean="0">
                <a:latin typeface="Calibri" pitchFamily="34" charset="0"/>
              </a:rPr>
              <a:t>(Last updated July 31, 2012; Last reviewed July 31, 2012)</a:t>
            </a:r>
            <a:br>
              <a:rPr lang="en-US" sz="2400" b="1" smtClean="0">
                <a:latin typeface="Calibri" pitchFamily="34" charset="0"/>
              </a:rPr>
            </a:br>
            <a:endParaRPr lang="en-US" sz="2400" b="1" smtClean="0">
              <a:latin typeface="Calibri" pitchFamily="34" charset="0"/>
            </a:endParaRPr>
          </a:p>
        </p:txBody>
      </p:sp>
      <p:sp>
        <p:nvSpPr>
          <p:cNvPr id="22531" name="Rectangle 3"/>
          <p:cNvSpPr>
            <a:spLocks noGrp="1"/>
          </p:cNvSpPr>
          <p:nvPr>
            <p:ph type="body" idx="1"/>
          </p:nvPr>
        </p:nvSpPr>
        <p:spPr>
          <a:xfrm>
            <a:off x="609600" y="990600"/>
            <a:ext cx="7924800" cy="4648200"/>
          </a:xfrm>
        </p:spPr>
        <p:txBody>
          <a:bodyPr rIns="35717" anchor="ctr"/>
          <a:lstStyle/>
          <a:p>
            <a:pPr marL="889000" indent="-571500" eaLnBrk="1" hangingPunct="1"/>
            <a:endParaRPr lang="en-US" sz="2700" b="1" smtClean="0">
              <a:latin typeface="Calibri" pitchFamily="34" charset="0"/>
            </a:endParaRPr>
          </a:p>
          <a:p>
            <a:pPr marL="889000" indent="-571500" eaLnBrk="1" hangingPunct="1"/>
            <a:r>
              <a:rPr lang="en-US" sz="2700" b="1" smtClean="0">
                <a:latin typeface="Calibri" pitchFamily="34" charset="0"/>
              </a:rPr>
              <a:t>When should IV AZT be administered?</a:t>
            </a:r>
          </a:p>
          <a:p>
            <a:pPr marL="889000" indent="-571500" eaLnBrk="1" hangingPunct="1">
              <a:buFont typeface="Arial" pitchFamily="34" charset="0"/>
              <a:buNone/>
            </a:pPr>
            <a:r>
              <a:rPr lang="en-US" sz="2700" smtClean="0">
                <a:latin typeface="Calibri" pitchFamily="34" charset="0"/>
              </a:rPr>
              <a:t>	</a:t>
            </a:r>
            <a:r>
              <a:rPr lang="en-US" sz="2400" smtClean="0">
                <a:latin typeface="Calibri" pitchFamily="34" charset="0"/>
              </a:rPr>
              <a:t>Intravenous (IV) zidovudine should be administered to HIV-infected women with HIV RNA ≥400 copies/mL (or unknown HIV RNA) near delivery, regardless of antepartum regimen or mode of delivery (AI). </a:t>
            </a:r>
            <a:endParaRPr lang="en-US" sz="2700" smtClean="0">
              <a:latin typeface="Calibri" pitchFamily="34" charset="0"/>
            </a:endParaRPr>
          </a:p>
          <a:p>
            <a:pPr marL="889000" indent="-571500" eaLnBrk="1" hangingPunct="1"/>
            <a:r>
              <a:rPr lang="en-US" sz="2700" b="1" smtClean="0">
                <a:latin typeface="Calibri" pitchFamily="34" charset="0"/>
              </a:rPr>
              <a:t>When is it NOT required?</a:t>
            </a:r>
          </a:p>
          <a:p>
            <a:pPr marL="889000" indent="-571500" eaLnBrk="1" hangingPunct="1">
              <a:buFont typeface="Arial" pitchFamily="34" charset="0"/>
              <a:buNone/>
            </a:pPr>
            <a:r>
              <a:rPr lang="en-US" sz="2700" smtClean="0">
                <a:latin typeface="Calibri" pitchFamily="34" charset="0"/>
              </a:rPr>
              <a:t>	</a:t>
            </a:r>
            <a:r>
              <a:rPr lang="en-US" sz="2400" smtClean="0">
                <a:latin typeface="Calibri" pitchFamily="34" charset="0"/>
              </a:rPr>
              <a:t>IV zidovudine is not required for HIV-infected women receiving combination ARV regimens who have HIV RNA &lt;400 copies/mL near delivery (BII).</a:t>
            </a:r>
          </a:p>
        </p:txBody>
      </p:sp>
      <p:sp>
        <p:nvSpPr>
          <p:cNvPr id="22532"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0" y="12700"/>
            <a:ext cx="9144000" cy="1282700"/>
          </a:xfrm>
        </p:spPr>
        <p:txBody>
          <a:bodyPr rIns="35717"/>
          <a:lstStyle/>
          <a:p>
            <a:pPr eaLnBrk="1" hangingPunct="1"/>
            <a:r>
              <a:rPr lang="en-US" sz="2400" b="1" smtClean="0">
                <a:latin typeface="Calibri" pitchFamily="34" charset="0"/>
              </a:rPr>
              <a:t>Transmission and Mode of Delivery </a:t>
            </a:r>
            <a:br>
              <a:rPr lang="en-US" sz="2400" b="1" smtClean="0">
                <a:latin typeface="Calibri" pitchFamily="34" charset="0"/>
              </a:rPr>
            </a:br>
            <a:r>
              <a:rPr lang="en-US" sz="2400" b="1" smtClean="0">
                <a:latin typeface="Calibri" pitchFamily="34" charset="0"/>
              </a:rPr>
              <a:t>(Last updated July 31, 2012; last reviewed July 31, 2012)</a:t>
            </a:r>
            <a:br>
              <a:rPr lang="en-US" sz="2400" b="1" smtClean="0">
                <a:latin typeface="Calibri" pitchFamily="34" charset="0"/>
              </a:rPr>
            </a:br>
            <a:endParaRPr lang="en-US" sz="2400" b="1" smtClean="0">
              <a:latin typeface="Calibri" pitchFamily="34" charset="0"/>
            </a:endParaRPr>
          </a:p>
        </p:txBody>
      </p:sp>
      <p:sp>
        <p:nvSpPr>
          <p:cNvPr id="23555" name="Rectangle 3"/>
          <p:cNvSpPr>
            <a:spLocks noGrp="1"/>
          </p:cNvSpPr>
          <p:nvPr>
            <p:ph type="body" idx="1"/>
          </p:nvPr>
        </p:nvSpPr>
        <p:spPr>
          <a:xfrm>
            <a:off x="609600" y="990600"/>
            <a:ext cx="7924800" cy="4572000"/>
          </a:xfrm>
        </p:spPr>
        <p:txBody>
          <a:bodyPr rIns="35717" anchor="ctr"/>
          <a:lstStyle/>
          <a:p>
            <a:pPr marL="889000" indent="-571500" eaLnBrk="1" hangingPunct="1"/>
            <a:r>
              <a:rPr lang="en-US" sz="2400" smtClean="0">
                <a:latin typeface="Calibri" pitchFamily="34" charset="0"/>
              </a:rPr>
              <a:t>Data are insufficient to evaluate the potential benefit of cesarean delivery used solely for prevention of PT with HIV RNA levels &lt;1,000 copies/mL.</a:t>
            </a:r>
          </a:p>
          <a:p>
            <a:pPr marL="889000" indent="-571500" eaLnBrk="1" hangingPunct="1"/>
            <a:r>
              <a:rPr lang="en-US" sz="2400" smtClean="0">
                <a:latin typeface="Calibri" pitchFamily="34" charset="0"/>
              </a:rPr>
              <a:t>Given the low rate of transmission, it is unclear whether scheduled cesarean delivery would confer additional benefit in reducing transmission. </a:t>
            </a:r>
          </a:p>
          <a:p>
            <a:pPr marL="889000" indent="-571500" eaLnBrk="1" hangingPunct="1"/>
            <a:r>
              <a:rPr lang="en-US" sz="2400" smtClean="0">
                <a:latin typeface="Calibri" pitchFamily="34" charset="0"/>
              </a:rPr>
              <a:t>In women with HIV RNA levels &lt;1,000 copies/mL, cesarean delivery performed for standard obstetrical indications should be scheduled for </a:t>
            </a:r>
            <a:r>
              <a:rPr lang="en-US" sz="2400" b="1" u="sng" smtClean="0">
                <a:latin typeface="Calibri" pitchFamily="34" charset="0"/>
              </a:rPr>
              <a:t>39</a:t>
            </a:r>
            <a:r>
              <a:rPr lang="en-US" sz="2400" smtClean="0">
                <a:latin typeface="Calibri" pitchFamily="34" charset="0"/>
              </a:rPr>
              <a:t> weeks’ EGA.</a:t>
            </a:r>
          </a:p>
          <a:p>
            <a:pPr marL="889000" indent="-571500" eaLnBrk="1" hangingPunct="1"/>
            <a:endParaRPr lang="en-US" sz="2400" smtClean="0">
              <a:latin typeface="Calibri" pitchFamily="34" charset="0"/>
            </a:endParaRPr>
          </a:p>
        </p:txBody>
      </p:sp>
      <p:sp>
        <p:nvSpPr>
          <p:cNvPr id="23556"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0" y="152400"/>
            <a:ext cx="7772400" cy="838200"/>
          </a:xfrm>
        </p:spPr>
        <p:txBody>
          <a:bodyPr/>
          <a:lstStyle/>
          <a:p>
            <a:pPr eaLnBrk="1" hangingPunct="1"/>
            <a:r>
              <a:rPr lang="en-US" b="1" smtClean="0">
                <a:latin typeface="Calibri" pitchFamily="34" charset="0"/>
              </a:rPr>
              <a:t>Workshop Facilitators</a:t>
            </a:r>
          </a:p>
        </p:txBody>
      </p:sp>
      <p:sp>
        <p:nvSpPr>
          <p:cNvPr id="3" name="Content Placeholder 2"/>
          <p:cNvSpPr>
            <a:spLocks noGrp="1"/>
          </p:cNvSpPr>
          <p:nvPr>
            <p:ph idx="4294967295"/>
          </p:nvPr>
        </p:nvSpPr>
        <p:spPr>
          <a:xfrm>
            <a:off x="228600" y="990600"/>
            <a:ext cx="8686800" cy="5029200"/>
          </a:xfrm>
        </p:spPr>
        <p:txBody>
          <a:bodyPr>
            <a:normAutofit lnSpcReduction="10000"/>
          </a:bodyPr>
          <a:lstStyle/>
          <a:p>
            <a:pPr eaLnBrk="1" hangingPunct="1">
              <a:lnSpc>
                <a:spcPct val="80000"/>
              </a:lnSpc>
              <a:buFont typeface="Arial" charset="0"/>
              <a:buChar char="•"/>
              <a:defRPr/>
            </a:pPr>
            <a:r>
              <a:rPr lang="en-US" sz="2400" b="1" smtClean="0">
                <a:latin typeface="Calibri" pitchFamily="34" charset="0"/>
              </a:rPr>
              <a:t>Andrew Helfgott, MD </a:t>
            </a:r>
            <a:r>
              <a:rPr lang="en-US" sz="2400" smtClean="0">
                <a:latin typeface="Calibri" pitchFamily="34" charset="0"/>
              </a:rPr>
              <a:t>						High Risk Obstetrical Services					All Children’s Hospital, FL						Faculty of Florida / Caribbean AETC</a:t>
            </a:r>
          </a:p>
          <a:p>
            <a:pPr eaLnBrk="1" hangingPunct="1">
              <a:lnSpc>
                <a:spcPct val="80000"/>
              </a:lnSpc>
              <a:buFont typeface="Arial" charset="0"/>
              <a:buChar char="•"/>
              <a:defRPr/>
            </a:pPr>
            <a:r>
              <a:rPr lang="en-US" sz="2400" b="1" smtClean="0">
                <a:latin typeface="Calibri" pitchFamily="34" charset="0"/>
              </a:rPr>
              <a:t>Robert M. Lawrence, MD  </a:t>
            </a:r>
            <a:r>
              <a:rPr lang="en-US" sz="2400" smtClean="0">
                <a:latin typeface="Calibri" pitchFamily="34" charset="0"/>
              </a:rPr>
              <a:t>						Clinical Professor Pediatric Infectious Diseases, UF		Faculty of Florida / Caribbean AETC </a:t>
            </a:r>
          </a:p>
          <a:p>
            <a:pPr eaLnBrk="1" hangingPunct="1">
              <a:lnSpc>
                <a:spcPct val="80000"/>
              </a:lnSpc>
              <a:buFont typeface="Arial" charset="0"/>
              <a:buChar char="•"/>
              <a:defRPr/>
            </a:pPr>
            <a:r>
              <a:rPr lang="en-US" sz="2400" b="1" smtClean="0">
                <a:latin typeface="Calibri" pitchFamily="34" charset="0"/>
              </a:rPr>
              <a:t>JoNell Potter, PhD, RN</a:t>
            </a:r>
            <a:r>
              <a:rPr lang="en-US" sz="2400" smtClean="0">
                <a:latin typeface="Calibri" pitchFamily="34" charset="0"/>
              </a:rPr>
              <a:t>					 	Associate Professor, OB/GYN &amp; Pediatrics			Chief, Women's HIV Service, University of Miami 		Miller School of Medicine 					Faculty- Florida / Caribbean AETC</a:t>
            </a:r>
          </a:p>
          <a:p>
            <a:pPr eaLnBrk="1" hangingPunct="1">
              <a:lnSpc>
                <a:spcPct val="80000"/>
              </a:lnSpc>
              <a:buFont typeface="Arial" charset="0"/>
              <a:buChar char="•"/>
              <a:defRPr/>
            </a:pPr>
            <a:r>
              <a:rPr lang="en-US" sz="2400" b="1" smtClean="0">
                <a:latin typeface="Calibri" pitchFamily="34" charset="0"/>
              </a:rPr>
              <a:t>Yvette Rivero, MPH</a:t>
            </a:r>
            <a:r>
              <a:rPr lang="en-US" sz="2400" smtClean="0">
                <a:latin typeface="Calibri" pitchFamily="34" charset="0"/>
              </a:rPr>
              <a:t>							University of Miami, Miller School of Medicine 	   </a:t>
            </a:r>
          </a:p>
          <a:p>
            <a:pPr eaLnBrk="1" hangingPunct="1">
              <a:lnSpc>
                <a:spcPct val="80000"/>
              </a:lnSpc>
              <a:buFont typeface="Arial" charset="0"/>
              <a:buNone/>
              <a:defRPr/>
            </a:pPr>
            <a:r>
              <a:rPr lang="en-US" sz="2400" smtClean="0">
                <a:latin typeface="Calibri" pitchFamily="34" charset="0"/>
              </a:rPr>
              <a:t>		Southeast Regional Perinatal Coordinator			Florida / Caribbean AETC</a:t>
            </a:r>
          </a:p>
        </p:txBody>
      </p:sp>
      <p:sp>
        <p:nvSpPr>
          <p:cNvPr id="6148"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0" y="12700"/>
            <a:ext cx="9144000" cy="1130300"/>
          </a:xfrm>
        </p:spPr>
        <p:txBody>
          <a:bodyPr rIns="35717">
            <a:normAutofit fontScale="90000"/>
          </a:bodyPr>
          <a:lstStyle/>
          <a:p>
            <a:pPr eaLnBrk="1" hangingPunct="1">
              <a:defRPr/>
            </a:pPr>
            <a:r>
              <a:rPr lang="en-US" sz="2400" b="1" smtClean="0">
                <a:latin typeface="Calibri" pitchFamily="34" charset="0"/>
              </a:rPr>
              <a:t>Other Intrapartum Management Considerations </a:t>
            </a:r>
            <a:br>
              <a:rPr lang="en-US" sz="2400" b="1" smtClean="0">
                <a:latin typeface="Calibri" pitchFamily="34" charset="0"/>
              </a:rPr>
            </a:br>
            <a:r>
              <a:rPr lang="en-US" sz="2400" b="1" smtClean="0">
                <a:latin typeface="Calibri" pitchFamily="34" charset="0"/>
              </a:rPr>
              <a:t>(Last updated July 31, 2012; last reviewed July 31, 2012)</a:t>
            </a:r>
            <a:br>
              <a:rPr lang="en-US" sz="2400" b="1" smtClean="0">
                <a:latin typeface="Calibri" pitchFamily="34" charset="0"/>
              </a:rPr>
            </a:br>
            <a:endParaRPr lang="en-US" sz="2400" b="1" smtClean="0">
              <a:latin typeface="Calibri" pitchFamily="34" charset="0"/>
            </a:endParaRPr>
          </a:p>
        </p:txBody>
      </p:sp>
      <p:sp>
        <p:nvSpPr>
          <p:cNvPr id="24579" name="Rectangle 3"/>
          <p:cNvSpPr>
            <a:spLocks noGrp="1"/>
          </p:cNvSpPr>
          <p:nvPr>
            <p:ph type="body" idx="1"/>
          </p:nvPr>
        </p:nvSpPr>
        <p:spPr>
          <a:xfrm>
            <a:off x="609600" y="990600"/>
            <a:ext cx="7924800" cy="4495800"/>
          </a:xfrm>
        </p:spPr>
        <p:txBody>
          <a:bodyPr rIns="35717" anchor="ctr"/>
          <a:lstStyle/>
          <a:p>
            <a:pPr marL="889000" indent="-571500" eaLnBrk="1" hangingPunct="1"/>
            <a:r>
              <a:rPr lang="en-US" sz="2400" smtClean="0">
                <a:latin typeface="Calibri" pitchFamily="34" charset="0"/>
              </a:rPr>
              <a:t>The following should generally be avoided unless there are clear obstetric indications because of a potential increased risk of transmission:</a:t>
            </a:r>
          </a:p>
          <a:p>
            <a:pPr marL="1333500" lvl="1" indent="-571500" eaLnBrk="1" hangingPunct="1"/>
            <a:r>
              <a:rPr lang="en-US" sz="2400" smtClean="0">
                <a:latin typeface="Calibri" pitchFamily="34" charset="0"/>
              </a:rPr>
              <a:t>Artificial rupture of membranes (BIII)</a:t>
            </a:r>
          </a:p>
          <a:p>
            <a:pPr marL="1333500" lvl="1" indent="-571500" eaLnBrk="1" hangingPunct="1"/>
            <a:r>
              <a:rPr lang="en-US" sz="2400" smtClean="0">
                <a:latin typeface="Calibri" pitchFamily="34" charset="0"/>
              </a:rPr>
              <a:t>Routine use of fetal scalp electrodes for fetal monitoring (BIII)</a:t>
            </a:r>
          </a:p>
          <a:p>
            <a:pPr marL="1333500" lvl="1" indent="-571500" eaLnBrk="1" hangingPunct="1"/>
            <a:r>
              <a:rPr lang="en-US" sz="2400" smtClean="0">
                <a:latin typeface="Calibri" pitchFamily="34" charset="0"/>
              </a:rPr>
              <a:t> Operative delivery with forceps or a vacuum extractor and/or episiotomy (BIII)</a:t>
            </a:r>
          </a:p>
        </p:txBody>
      </p:sp>
      <p:sp>
        <p:nvSpPr>
          <p:cNvPr id="24580"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0" y="12700"/>
            <a:ext cx="9144000" cy="1435100"/>
          </a:xfrm>
        </p:spPr>
        <p:txBody>
          <a:bodyPr rIns="35717">
            <a:normAutofit fontScale="90000"/>
          </a:bodyPr>
          <a:lstStyle/>
          <a:p>
            <a:pPr eaLnBrk="1" hangingPunct="1">
              <a:defRPr/>
            </a:pPr>
            <a:r>
              <a:rPr lang="en-US" sz="2400" b="1" smtClean="0">
                <a:latin typeface="Calibri" pitchFamily="34" charset="0"/>
              </a:rPr>
              <a:t>Postpartum Care</a:t>
            </a:r>
            <a:br>
              <a:rPr lang="en-US" sz="2400" b="1" smtClean="0">
                <a:latin typeface="Calibri" pitchFamily="34" charset="0"/>
              </a:rPr>
            </a:br>
            <a:r>
              <a:rPr lang="en-US" sz="2400" b="1" smtClean="0">
                <a:latin typeface="Calibri" pitchFamily="34" charset="0"/>
              </a:rPr>
              <a:t>Postpartum Follow-Up of HIV-Infected Women </a:t>
            </a:r>
            <a:br>
              <a:rPr lang="en-US" sz="2400" b="1" smtClean="0">
                <a:latin typeface="Calibri" pitchFamily="34" charset="0"/>
              </a:rPr>
            </a:br>
            <a:r>
              <a:rPr lang="en-US" sz="2400" b="1" smtClean="0">
                <a:latin typeface="Calibri" pitchFamily="34" charset="0"/>
              </a:rPr>
              <a:t>(Last updated July 31, 2012; last reviewed July 31, 2012)</a:t>
            </a:r>
            <a:br>
              <a:rPr lang="en-US" sz="2400" b="1" smtClean="0">
                <a:latin typeface="Calibri" pitchFamily="34" charset="0"/>
              </a:rPr>
            </a:br>
            <a:endParaRPr lang="en-US" sz="2400" b="1" smtClean="0">
              <a:latin typeface="Calibri" pitchFamily="34" charset="0"/>
            </a:endParaRPr>
          </a:p>
        </p:txBody>
      </p:sp>
      <p:sp>
        <p:nvSpPr>
          <p:cNvPr id="25603" name="Rectangle 3"/>
          <p:cNvSpPr>
            <a:spLocks noGrp="1"/>
          </p:cNvSpPr>
          <p:nvPr>
            <p:ph type="body" idx="1"/>
          </p:nvPr>
        </p:nvSpPr>
        <p:spPr>
          <a:xfrm>
            <a:off x="609600" y="1143000"/>
            <a:ext cx="7924800" cy="4495800"/>
          </a:xfrm>
        </p:spPr>
        <p:txBody>
          <a:bodyPr rIns="35717" anchor="ctr"/>
          <a:lstStyle/>
          <a:p>
            <a:pPr marL="889000" indent="-571500" eaLnBrk="1" hangingPunct="1"/>
            <a:r>
              <a:rPr lang="en-US" sz="2400" smtClean="0">
                <a:latin typeface="Calibri" pitchFamily="34" charset="0"/>
              </a:rPr>
              <a:t>Women with a positive rapid HIV antibody test during labor require immediate linkage to HIV care </a:t>
            </a:r>
          </a:p>
          <a:p>
            <a:pPr marL="889000" indent="-571500" eaLnBrk="1" hangingPunct="1">
              <a:buFont typeface="Arial" pitchFamily="34" charset="0"/>
              <a:buNone/>
            </a:pPr>
            <a:endParaRPr lang="en-US" sz="2400" smtClean="0">
              <a:latin typeface="Calibri" pitchFamily="34" charset="0"/>
            </a:endParaRPr>
          </a:p>
          <a:p>
            <a:pPr marL="889000" indent="-571500" eaLnBrk="1" hangingPunct="1"/>
            <a:r>
              <a:rPr lang="en-US" sz="2400" smtClean="0">
                <a:latin typeface="Calibri" pitchFamily="34" charset="0"/>
              </a:rPr>
              <a:t>Breastfeeding is not recommended for HIV-infected women in the US, including those receiving ART (AII).</a:t>
            </a:r>
          </a:p>
        </p:txBody>
      </p:sp>
      <p:sp>
        <p:nvSpPr>
          <p:cNvPr id="25604"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0" y="152400"/>
            <a:ext cx="8915400" cy="1008063"/>
          </a:xfrm>
        </p:spPr>
        <p:txBody>
          <a:bodyPr rIns="35717"/>
          <a:lstStyle/>
          <a:p>
            <a:pPr eaLnBrk="1" hangingPunct="1"/>
            <a:r>
              <a:rPr lang="en-US" sz="2400" b="1" smtClean="0">
                <a:latin typeface="Calibri" pitchFamily="34" charset="0"/>
              </a:rPr>
              <a:t>Improving Linkage to Care in Pregnant Women</a:t>
            </a:r>
          </a:p>
        </p:txBody>
      </p:sp>
      <p:sp>
        <p:nvSpPr>
          <p:cNvPr id="26627" name="Rectangle 3"/>
          <p:cNvSpPr>
            <a:spLocks noGrp="1"/>
          </p:cNvSpPr>
          <p:nvPr>
            <p:ph type="body" idx="1"/>
          </p:nvPr>
        </p:nvSpPr>
        <p:spPr>
          <a:xfrm>
            <a:off x="914400" y="1066800"/>
            <a:ext cx="7358063" cy="3810000"/>
          </a:xfrm>
        </p:spPr>
        <p:txBody>
          <a:bodyPr rIns="35717" anchor="ctr"/>
          <a:lstStyle/>
          <a:p>
            <a:pPr marL="889000" indent="-571500" eaLnBrk="1" hangingPunct="1"/>
            <a:r>
              <a:rPr lang="en-US" sz="2000" smtClean="0">
                <a:latin typeface="Calibri" pitchFamily="34" charset="0"/>
              </a:rPr>
              <a:t>Address any reasons for declining testing</a:t>
            </a:r>
          </a:p>
          <a:p>
            <a:pPr marL="889000" indent="-571500" eaLnBrk="1" hangingPunct="1"/>
            <a:r>
              <a:rPr lang="en-US" sz="2000" smtClean="0">
                <a:latin typeface="Calibri" pitchFamily="34" charset="0"/>
              </a:rPr>
              <a:t>Test as early as possible during pregnancy; women who decline testing should be offered it at subsequent visits</a:t>
            </a:r>
          </a:p>
          <a:p>
            <a:pPr marL="889000" indent="-571500" eaLnBrk="1" hangingPunct="1"/>
            <a:r>
              <a:rPr lang="en-US" sz="2000" smtClean="0">
                <a:latin typeface="Calibri" pitchFamily="34" charset="0"/>
              </a:rPr>
              <a:t>High-risk women should be retested in third trimester[1]</a:t>
            </a:r>
          </a:p>
          <a:p>
            <a:pPr marL="889000" indent="-571500" eaLnBrk="1" hangingPunct="1"/>
            <a:r>
              <a:rPr lang="en-US" sz="2000" smtClean="0">
                <a:latin typeface="Calibri" pitchFamily="34" charset="0"/>
              </a:rPr>
              <a:t>Women with undocumented HIV status at time of labor should be screened with rapid HIV test</a:t>
            </a:r>
          </a:p>
          <a:p>
            <a:pPr marL="889000" indent="-571500" eaLnBrk="1" hangingPunct="1"/>
            <a:r>
              <a:rPr lang="en-US" sz="2000" smtClean="0">
                <a:latin typeface="Calibri" pitchFamily="34" charset="0"/>
              </a:rPr>
              <a:t>Many women with undocumented HIV status in late pregnancy or in delivery are black, poor, unemployed, with many life stressors</a:t>
            </a:r>
          </a:p>
          <a:p>
            <a:pPr marL="889000" indent="-571500" eaLnBrk="1" hangingPunct="1"/>
            <a:r>
              <a:rPr lang="en-US" sz="2000" smtClean="0">
                <a:latin typeface="Calibri" pitchFamily="34" charset="0"/>
              </a:rPr>
              <a:t>Linkage to care requires intensive resources, great caring[2]</a:t>
            </a:r>
          </a:p>
        </p:txBody>
      </p:sp>
      <p:sp>
        <p:nvSpPr>
          <p:cNvPr id="26628" name="Rectangle 4"/>
          <p:cNvSpPr>
            <a:spLocks/>
          </p:cNvSpPr>
          <p:nvPr/>
        </p:nvSpPr>
        <p:spPr bwMode="auto">
          <a:xfrm>
            <a:off x="228600" y="4953000"/>
            <a:ext cx="89154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p>
            <a:pPr defTabSz="642938"/>
            <a:r>
              <a:rPr lang="en-US" sz="1400">
                <a:sym typeface="Gill Sans" charset="0"/>
              </a:rPr>
              <a:t>1. Branson BM, et al. MMWR Recomm Rep. 2006;55:1-17.2. Cohen MH, et al. Matern Child Health J. 2008;12:258-576.</a:t>
            </a:r>
          </a:p>
        </p:txBody>
      </p:sp>
      <p:sp>
        <p:nvSpPr>
          <p:cNvPr id="26629"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preferRelativeResize="0">
            <a:picLocks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xfrm>
            <a:off x="295275" y="609600"/>
            <a:ext cx="8620125" cy="4410075"/>
          </a:xfrm>
          <a:noFill/>
        </p:spPr>
      </p:pic>
      <p:sp>
        <p:nvSpPr>
          <p:cNvPr id="27651"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2700"/>
            <a:ext cx="9144000" cy="682625"/>
          </a:xfrm>
        </p:spPr>
        <p:txBody>
          <a:bodyPr/>
          <a:lstStyle/>
          <a:p>
            <a:pPr eaLnBrk="1" hangingPunct="1"/>
            <a:r>
              <a:rPr lang="en-US" smtClean="0"/>
              <a:t>5 “Whys” of Root Cause Analysis</a:t>
            </a:r>
          </a:p>
        </p:txBody>
      </p:sp>
      <p:sp>
        <p:nvSpPr>
          <p:cNvPr id="28675" name="Text Placeholder 2"/>
          <p:cNvSpPr>
            <a:spLocks noGrp="1"/>
          </p:cNvSpPr>
          <p:nvPr>
            <p:ph type="body" idx="4294967295"/>
          </p:nvPr>
        </p:nvSpPr>
        <p:spPr>
          <a:xfrm>
            <a:off x="457200" y="1066800"/>
            <a:ext cx="4040188" cy="639763"/>
          </a:xfrm>
        </p:spPr>
        <p:txBody>
          <a:bodyPr anchor="b"/>
          <a:lstStyle/>
          <a:p>
            <a:pPr marL="0" indent="0" eaLnBrk="1" hangingPunct="1">
              <a:buFont typeface="Arial" pitchFamily="34" charset="0"/>
              <a:buNone/>
            </a:pPr>
            <a:r>
              <a:rPr lang="en-US" b="1" smtClean="0"/>
              <a:t>5 Whys</a:t>
            </a:r>
          </a:p>
        </p:txBody>
      </p:sp>
      <p:sp>
        <p:nvSpPr>
          <p:cNvPr id="28676" name="Content Placeholder 3"/>
          <p:cNvSpPr>
            <a:spLocks noGrp="1"/>
          </p:cNvSpPr>
          <p:nvPr>
            <p:ph sz="half" idx="4294967295"/>
          </p:nvPr>
        </p:nvSpPr>
        <p:spPr>
          <a:xfrm>
            <a:off x="228600" y="2286000"/>
            <a:ext cx="4268788" cy="3733800"/>
          </a:xfrm>
        </p:spPr>
        <p:txBody>
          <a:bodyPr/>
          <a:lstStyle/>
          <a:p>
            <a:pPr eaLnBrk="1" hangingPunct="1"/>
            <a:r>
              <a:rPr lang="en-US" sz="2400" smtClean="0">
                <a:latin typeface="Calibri" pitchFamily="34" charset="0"/>
              </a:rPr>
              <a:t>Use when problems involve human factors or interactions</a:t>
            </a:r>
          </a:p>
          <a:p>
            <a:pPr eaLnBrk="1" hangingPunct="1"/>
            <a:r>
              <a:rPr lang="en-US" sz="2400" smtClean="0">
                <a:latin typeface="Calibri" pitchFamily="34" charset="0"/>
              </a:rPr>
              <a:t>Identify related factors</a:t>
            </a:r>
          </a:p>
          <a:p>
            <a:pPr eaLnBrk="1" hangingPunct="1"/>
            <a:r>
              <a:rPr lang="en-US" sz="2400" smtClean="0">
                <a:latin typeface="Calibri" pitchFamily="34" charset="0"/>
              </a:rPr>
              <a:t>Why</a:t>
            </a:r>
          </a:p>
          <a:p>
            <a:pPr eaLnBrk="1" hangingPunct="1"/>
            <a:r>
              <a:rPr lang="en-US" sz="2400" smtClean="0">
                <a:latin typeface="Calibri" pitchFamily="34" charset="0"/>
              </a:rPr>
              <a:t>Why</a:t>
            </a:r>
          </a:p>
          <a:p>
            <a:pPr eaLnBrk="1" hangingPunct="1"/>
            <a:r>
              <a:rPr lang="en-US" sz="2400" smtClean="0">
                <a:latin typeface="Calibri" pitchFamily="34" charset="0"/>
              </a:rPr>
              <a:t>Why</a:t>
            </a:r>
          </a:p>
          <a:p>
            <a:pPr eaLnBrk="1" hangingPunct="1"/>
            <a:r>
              <a:rPr lang="en-US" sz="2400" smtClean="0">
                <a:latin typeface="Calibri" pitchFamily="34" charset="0"/>
              </a:rPr>
              <a:t>Why</a:t>
            </a:r>
          </a:p>
          <a:p>
            <a:pPr eaLnBrk="1" hangingPunct="1"/>
            <a:r>
              <a:rPr lang="en-US" sz="2400" smtClean="0">
                <a:latin typeface="Calibri" pitchFamily="34" charset="0"/>
              </a:rPr>
              <a:t>Why</a:t>
            </a:r>
          </a:p>
        </p:txBody>
      </p:sp>
      <p:sp>
        <p:nvSpPr>
          <p:cNvPr id="28677" name="Text Placeholder 4"/>
          <p:cNvSpPr>
            <a:spLocks noGrp="1"/>
          </p:cNvSpPr>
          <p:nvPr>
            <p:ph type="body" sz="quarter" idx="4294967295"/>
          </p:nvPr>
        </p:nvSpPr>
        <p:spPr>
          <a:xfrm>
            <a:off x="4419600" y="1535113"/>
            <a:ext cx="4267200" cy="639762"/>
          </a:xfrm>
        </p:spPr>
        <p:txBody>
          <a:bodyPr anchor="b"/>
          <a:lstStyle/>
          <a:p>
            <a:pPr marL="0" indent="0" eaLnBrk="1" hangingPunct="1">
              <a:buFont typeface="Arial" pitchFamily="34" charset="0"/>
              <a:buNone/>
            </a:pPr>
            <a:r>
              <a:rPr lang="en-US" b="1" smtClean="0"/>
              <a:t>How to Complete Them</a:t>
            </a:r>
          </a:p>
        </p:txBody>
      </p:sp>
      <p:sp>
        <p:nvSpPr>
          <p:cNvPr id="28678" name="Content Placeholder 5"/>
          <p:cNvSpPr>
            <a:spLocks noGrp="1"/>
          </p:cNvSpPr>
          <p:nvPr>
            <p:ph sz="quarter" idx="4294967295"/>
          </p:nvPr>
        </p:nvSpPr>
        <p:spPr>
          <a:xfrm>
            <a:off x="4641850" y="2286000"/>
            <a:ext cx="4273550" cy="4038600"/>
          </a:xfrm>
        </p:spPr>
        <p:txBody>
          <a:bodyPr/>
          <a:lstStyle/>
          <a:p>
            <a:pPr eaLnBrk="1" hangingPunct="1">
              <a:lnSpc>
                <a:spcPct val="90000"/>
              </a:lnSpc>
            </a:pPr>
            <a:r>
              <a:rPr lang="en-US" sz="2400" b="1" smtClean="0">
                <a:latin typeface="Calibri" pitchFamily="34" charset="0"/>
              </a:rPr>
              <a:t>Write down</a:t>
            </a:r>
            <a:r>
              <a:rPr lang="en-US" sz="2400" smtClean="0">
                <a:latin typeface="Calibri" pitchFamily="34" charset="0"/>
              </a:rPr>
              <a:t> specific problem.</a:t>
            </a:r>
          </a:p>
          <a:p>
            <a:pPr eaLnBrk="1" hangingPunct="1">
              <a:lnSpc>
                <a:spcPct val="90000"/>
              </a:lnSpc>
            </a:pPr>
            <a:r>
              <a:rPr lang="en-US" sz="2400" b="1" smtClean="0">
                <a:latin typeface="Calibri" pitchFamily="34" charset="0"/>
              </a:rPr>
              <a:t>Describe</a:t>
            </a:r>
            <a:r>
              <a:rPr lang="en-US" sz="2400" smtClean="0">
                <a:latin typeface="Calibri" pitchFamily="34" charset="0"/>
              </a:rPr>
              <a:t> it completely.</a:t>
            </a:r>
          </a:p>
          <a:p>
            <a:pPr eaLnBrk="1" hangingPunct="1">
              <a:lnSpc>
                <a:spcPct val="90000"/>
              </a:lnSpc>
            </a:pPr>
            <a:r>
              <a:rPr lang="en-US" sz="2400" b="1" smtClean="0">
                <a:latin typeface="Calibri" pitchFamily="34" charset="0"/>
              </a:rPr>
              <a:t>Ask Why</a:t>
            </a:r>
            <a:r>
              <a:rPr lang="en-US" sz="2400" smtClean="0">
                <a:latin typeface="Calibri" pitchFamily="34" charset="0"/>
              </a:rPr>
              <a:t> the problem happened </a:t>
            </a:r>
            <a:r>
              <a:rPr lang="en-US" sz="2400" smtClean="0">
                <a:latin typeface="Calibri" pitchFamily="34" charset="0"/>
                <a:sym typeface="Wingdings" pitchFamily="2" charset="2"/>
              </a:rPr>
              <a:t> answer.</a:t>
            </a:r>
            <a:endParaRPr lang="en-US" sz="2400" smtClean="0">
              <a:latin typeface="Calibri" pitchFamily="34" charset="0"/>
            </a:endParaRPr>
          </a:p>
          <a:p>
            <a:pPr eaLnBrk="1" hangingPunct="1">
              <a:lnSpc>
                <a:spcPct val="90000"/>
              </a:lnSpc>
            </a:pPr>
            <a:r>
              <a:rPr lang="en-US" sz="2400" smtClean="0">
                <a:latin typeface="Calibri" pitchFamily="34" charset="0"/>
              </a:rPr>
              <a:t>If answer doesn’t identify the “root cause”; </a:t>
            </a:r>
            <a:r>
              <a:rPr lang="en-US" sz="2400" b="1" smtClean="0">
                <a:latin typeface="Calibri" pitchFamily="34" charset="0"/>
              </a:rPr>
              <a:t>ask Why again.</a:t>
            </a:r>
          </a:p>
          <a:p>
            <a:pPr eaLnBrk="1" hangingPunct="1">
              <a:lnSpc>
                <a:spcPct val="90000"/>
              </a:lnSpc>
            </a:pPr>
            <a:r>
              <a:rPr lang="en-US" sz="2400" b="1" smtClean="0">
                <a:latin typeface="Calibri" pitchFamily="34" charset="0"/>
              </a:rPr>
              <a:t>Repeat </a:t>
            </a:r>
            <a:r>
              <a:rPr lang="en-US" sz="2400" smtClean="0">
                <a:latin typeface="Calibri" pitchFamily="34" charset="0"/>
              </a:rPr>
              <a:t>until the “root cause” is identified</a:t>
            </a:r>
            <a:r>
              <a:rPr lang="en-US" sz="2400" smtClean="0"/>
              <a:t>.</a:t>
            </a:r>
          </a:p>
        </p:txBody>
      </p:sp>
      <p:sp>
        <p:nvSpPr>
          <p:cNvPr id="9" name="Right Brace 8"/>
          <p:cNvSpPr/>
          <p:nvPr/>
        </p:nvSpPr>
        <p:spPr>
          <a:xfrm>
            <a:off x="1371600" y="3657600"/>
            <a:ext cx="228600" cy="457200"/>
          </a:xfrm>
          <a:prstGeom prst="rightBrace">
            <a:avLst/>
          </a:pr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Right Brace 9"/>
          <p:cNvSpPr/>
          <p:nvPr/>
        </p:nvSpPr>
        <p:spPr>
          <a:xfrm>
            <a:off x="1676400" y="4038600"/>
            <a:ext cx="228600" cy="533400"/>
          </a:xfrm>
          <a:prstGeom prst="rightBrace">
            <a:avLst/>
          </a:prstGeom>
          <a:solidFill>
            <a:schemeClr val="tx1"/>
          </a:solidFill>
          <a:ln w="25400">
            <a:headEnd w="lg" len="me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Right Brace 10"/>
          <p:cNvSpPr/>
          <p:nvPr/>
        </p:nvSpPr>
        <p:spPr>
          <a:xfrm>
            <a:off x="2057400" y="4495800"/>
            <a:ext cx="304800" cy="533400"/>
          </a:xfrm>
          <a:prstGeom prst="rightBrace">
            <a:avLst/>
          </a:pr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Right Brace 11"/>
          <p:cNvSpPr/>
          <p:nvPr/>
        </p:nvSpPr>
        <p:spPr>
          <a:xfrm>
            <a:off x="2514600" y="4953000"/>
            <a:ext cx="304800" cy="533400"/>
          </a:xfrm>
          <a:prstGeom prst="rightBrace">
            <a:avLst/>
          </a:prstGeom>
          <a:solidFill>
            <a:schemeClr val="tx1"/>
          </a:solidFill>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28683" name="Rectangle 13"/>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idx="4294967295"/>
          </p:nvPr>
        </p:nvSpPr>
        <p:spPr/>
        <p:txBody>
          <a:bodyPr/>
          <a:lstStyle/>
          <a:p>
            <a:pPr eaLnBrk="1" hangingPunct="1"/>
            <a:r>
              <a:rPr lang="en-US" smtClean="0"/>
              <a:t>Fishbone Diagram / Analysis</a:t>
            </a:r>
          </a:p>
        </p:txBody>
      </p:sp>
      <p:pic>
        <p:nvPicPr>
          <p:cNvPr id="29699" name="Content Placeholder 5" descr="Fishbone_Diagram.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838200" y="914400"/>
            <a:ext cx="7513638" cy="4591050"/>
          </a:xfrm>
        </p:spPr>
      </p:pic>
      <p:sp>
        <p:nvSpPr>
          <p:cNvPr id="29700"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smtClean="0"/>
              <a:t>Problem </a:t>
            </a:r>
            <a:r>
              <a:rPr lang="en-US" smtClean="0">
                <a:sym typeface="Wingdings" pitchFamily="2" charset="2"/>
              </a:rPr>
              <a:t></a:t>
            </a:r>
            <a:r>
              <a:rPr lang="en-US" smtClean="0"/>
              <a:t>5 Whys </a:t>
            </a:r>
            <a:r>
              <a:rPr lang="en-US" smtClean="0">
                <a:sym typeface="Wingdings" pitchFamily="2" charset="2"/>
              </a:rPr>
              <a:t> Causes </a:t>
            </a:r>
            <a:endParaRPr lang="en-US" smtClean="0"/>
          </a:p>
        </p:txBody>
      </p:sp>
      <p:sp>
        <p:nvSpPr>
          <p:cNvPr id="30723" name="Text Placeholder 4"/>
          <p:cNvSpPr>
            <a:spLocks noGrp="1"/>
          </p:cNvSpPr>
          <p:nvPr>
            <p:ph type="body" idx="4294967295"/>
          </p:nvPr>
        </p:nvSpPr>
        <p:spPr>
          <a:xfrm>
            <a:off x="457200" y="1535113"/>
            <a:ext cx="4040188" cy="639762"/>
          </a:xfrm>
        </p:spPr>
        <p:txBody>
          <a:bodyPr anchor="b"/>
          <a:lstStyle/>
          <a:p>
            <a:pPr marL="0" indent="0" eaLnBrk="1" hangingPunct="1">
              <a:buFont typeface="Arial" pitchFamily="34" charset="0"/>
              <a:buNone/>
            </a:pPr>
            <a:r>
              <a:rPr lang="en-US" b="1" smtClean="0"/>
              <a:t>6 Ms</a:t>
            </a:r>
          </a:p>
        </p:txBody>
      </p:sp>
      <p:sp>
        <p:nvSpPr>
          <p:cNvPr id="30724" name="Content Placeholder 5"/>
          <p:cNvSpPr>
            <a:spLocks noGrp="1"/>
          </p:cNvSpPr>
          <p:nvPr>
            <p:ph sz="half" idx="4294967295"/>
          </p:nvPr>
        </p:nvSpPr>
        <p:spPr>
          <a:xfrm>
            <a:off x="533400" y="2438400"/>
            <a:ext cx="3890963" cy="2743200"/>
          </a:xfrm>
        </p:spPr>
        <p:txBody>
          <a:bodyPr/>
          <a:lstStyle/>
          <a:p>
            <a:pPr eaLnBrk="1" hangingPunct="1"/>
            <a:r>
              <a:rPr lang="en-US" sz="2400" smtClean="0">
                <a:latin typeface="Calibri" pitchFamily="34" charset="0"/>
              </a:rPr>
              <a:t>Method</a:t>
            </a:r>
          </a:p>
          <a:p>
            <a:pPr eaLnBrk="1" hangingPunct="1"/>
            <a:r>
              <a:rPr lang="en-US" sz="2400" smtClean="0">
                <a:latin typeface="Calibri" pitchFamily="34" charset="0"/>
              </a:rPr>
              <a:t>Machine</a:t>
            </a:r>
          </a:p>
          <a:p>
            <a:pPr eaLnBrk="1" hangingPunct="1"/>
            <a:r>
              <a:rPr lang="en-US" sz="2400" smtClean="0">
                <a:latin typeface="Calibri" pitchFamily="34" charset="0"/>
              </a:rPr>
              <a:t>Man</a:t>
            </a:r>
          </a:p>
          <a:p>
            <a:pPr eaLnBrk="1" hangingPunct="1"/>
            <a:r>
              <a:rPr lang="en-US" sz="2400" smtClean="0">
                <a:latin typeface="Calibri" pitchFamily="34" charset="0"/>
              </a:rPr>
              <a:t>Mother nature</a:t>
            </a:r>
          </a:p>
          <a:p>
            <a:pPr eaLnBrk="1" hangingPunct="1"/>
            <a:r>
              <a:rPr lang="en-US" sz="2400" smtClean="0">
                <a:latin typeface="Calibri" pitchFamily="34" charset="0"/>
              </a:rPr>
              <a:t>Material</a:t>
            </a:r>
          </a:p>
          <a:p>
            <a:pPr eaLnBrk="1" hangingPunct="1"/>
            <a:r>
              <a:rPr lang="en-US" sz="2400" smtClean="0">
                <a:latin typeface="Calibri" pitchFamily="34" charset="0"/>
              </a:rPr>
              <a:t>Measurement</a:t>
            </a:r>
          </a:p>
        </p:txBody>
      </p:sp>
      <p:sp>
        <p:nvSpPr>
          <p:cNvPr id="30725" name="Text Placeholder 6"/>
          <p:cNvSpPr>
            <a:spLocks noGrp="1"/>
          </p:cNvSpPr>
          <p:nvPr>
            <p:ph type="body" sz="quarter" idx="4294967295"/>
          </p:nvPr>
        </p:nvSpPr>
        <p:spPr>
          <a:xfrm>
            <a:off x="4645025" y="1535113"/>
            <a:ext cx="4041775" cy="639762"/>
          </a:xfrm>
        </p:spPr>
        <p:txBody>
          <a:bodyPr anchor="b"/>
          <a:lstStyle/>
          <a:p>
            <a:pPr marL="0" indent="0" eaLnBrk="1" hangingPunct="1">
              <a:buFont typeface="Arial" pitchFamily="34" charset="0"/>
              <a:buNone/>
            </a:pPr>
            <a:r>
              <a:rPr lang="en-US" b="1" smtClean="0"/>
              <a:t>5 Ps</a:t>
            </a:r>
          </a:p>
        </p:txBody>
      </p:sp>
      <p:sp>
        <p:nvSpPr>
          <p:cNvPr id="30726" name="Content Placeholder 7"/>
          <p:cNvSpPr>
            <a:spLocks noGrp="1"/>
          </p:cNvSpPr>
          <p:nvPr>
            <p:ph sz="quarter" idx="4294967295"/>
          </p:nvPr>
        </p:nvSpPr>
        <p:spPr>
          <a:xfrm>
            <a:off x="4724400" y="2362200"/>
            <a:ext cx="3892550" cy="2895600"/>
          </a:xfrm>
        </p:spPr>
        <p:txBody>
          <a:bodyPr/>
          <a:lstStyle/>
          <a:p>
            <a:pPr eaLnBrk="1" hangingPunct="1"/>
            <a:r>
              <a:rPr lang="en-US" sz="2400" smtClean="0"/>
              <a:t>Policies</a:t>
            </a:r>
          </a:p>
          <a:p>
            <a:pPr eaLnBrk="1" hangingPunct="1"/>
            <a:r>
              <a:rPr lang="en-US" sz="2400" smtClean="0"/>
              <a:t>Plans</a:t>
            </a:r>
          </a:p>
          <a:p>
            <a:pPr eaLnBrk="1" hangingPunct="1"/>
            <a:r>
              <a:rPr lang="en-US" sz="2400" smtClean="0"/>
              <a:t>Procedures</a:t>
            </a:r>
          </a:p>
          <a:p>
            <a:pPr eaLnBrk="1" hangingPunct="1"/>
            <a:r>
              <a:rPr lang="en-US" sz="2400" smtClean="0"/>
              <a:t>People </a:t>
            </a:r>
          </a:p>
          <a:p>
            <a:pPr eaLnBrk="1" hangingPunct="1"/>
            <a:r>
              <a:rPr lang="en-US" sz="2400" smtClean="0"/>
              <a:t>Plant</a:t>
            </a:r>
          </a:p>
        </p:txBody>
      </p:sp>
      <p:sp>
        <p:nvSpPr>
          <p:cNvPr id="30727" name="Rectangle 9"/>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3"/>
          <p:cNvSpPr>
            <a:spLocks noGrp="1"/>
          </p:cNvSpPr>
          <p:nvPr>
            <p:ph type="title" idx="4294967295"/>
          </p:nvPr>
        </p:nvSpPr>
        <p:spPr>
          <a:xfrm>
            <a:off x="457200" y="152400"/>
            <a:ext cx="8229600" cy="838200"/>
          </a:xfrm>
        </p:spPr>
        <p:txBody>
          <a:bodyPr/>
          <a:lstStyle/>
          <a:p>
            <a:pPr eaLnBrk="1" hangingPunct="1"/>
            <a:r>
              <a:rPr lang="en-US" smtClean="0"/>
              <a:t>Example</a:t>
            </a:r>
          </a:p>
        </p:txBody>
      </p:sp>
      <p:pic>
        <p:nvPicPr>
          <p:cNvPr id="31747" name="Content Placeholder 6" descr="chocolate cookie  fishbone imagesCAW1VN8J.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 y="1447800"/>
            <a:ext cx="4902200" cy="3657600"/>
          </a:xfrm>
        </p:spPr>
      </p:pic>
      <p:sp>
        <p:nvSpPr>
          <p:cNvPr id="6" name="Content Placeholder 5"/>
          <p:cNvSpPr>
            <a:spLocks noGrp="1"/>
          </p:cNvSpPr>
          <p:nvPr>
            <p:ph sz="half" idx="4294967295"/>
          </p:nvPr>
        </p:nvSpPr>
        <p:spPr>
          <a:xfrm>
            <a:off x="5029200" y="990600"/>
            <a:ext cx="4114800" cy="5257800"/>
          </a:xfrm>
        </p:spPr>
        <p:txBody>
          <a:bodyPr rtlCol="0">
            <a:normAutofit fontScale="70000" lnSpcReduction="20000"/>
          </a:bodyPr>
          <a:lstStyle/>
          <a:p>
            <a:pPr eaLnBrk="1" fontAlgn="auto" hangingPunct="1">
              <a:spcAft>
                <a:spcPts val="0"/>
              </a:spcAft>
              <a:defRPr/>
            </a:pPr>
            <a:r>
              <a:rPr lang="en-US" sz="2800" dirty="0" smtClean="0">
                <a:latin typeface="+mn-lt"/>
              </a:rPr>
              <a:t>Oven temperature variability</a:t>
            </a:r>
          </a:p>
          <a:p>
            <a:pPr eaLnBrk="1" fontAlgn="auto" hangingPunct="1">
              <a:spcAft>
                <a:spcPts val="0"/>
              </a:spcAft>
              <a:defRPr/>
            </a:pPr>
            <a:r>
              <a:rPr lang="en-US" sz="2800" dirty="0" smtClean="0">
                <a:latin typeface="+mn-lt"/>
              </a:rPr>
              <a:t>Less power to the ovens in the daytime</a:t>
            </a:r>
          </a:p>
          <a:p>
            <a:pPr eaLnBrk="1" fontAlgn="auto" hangingPunct="1">
              <a:spcAft>
                <a:spcPts val="0"/>
              </a:spcAft>
              <a:defRPr/>
            </a:pPr>
            <a:r>
              <a:rPr lang="en-US" sz="2800" dirty="0" smtClean="0">
                <a:latin typeface="+mn-lt"/>
              </a:rPr>
              <a:t>Each baker uses their own timer</a:t>
            </a:r>
          </a:p>
          <a:p>
            <a:pPr eaLnBrk="1" fontAlgn="auto" hangingPunct="1">
              <a:spcAft>
                <a:spcPts val="0"/>
              </a:spcAft>
              <a:defRPr/>
            </a:pPr>
            <a:r>
              <a:rPr lang="en-US" sz="2800" dirty="0" smtClean="0">
                <a:latin typeface="+mn-lt"/>
              </a:rPr>
              <a:t>The bakers don’t measure the ingredients exactly</a:t>
            </a:r>
          </a:p>
          <a:p>
            <a:pPr eaLnBrk="1" fontAlgn="auto" hangingPunct="1">
              <a:spcAft>
                <a:spcPts val="0"/>
              </a:spcAft>
              <a:defRPr/>
            </a:pPr>
            <a:r>
              <a:rPr lang="en-US" sz="2800" dirty="0" smtClean="0">
                <a:latin typeface="+mn-lt"/>
              </a:rPr>
              <a:t>Both liquid and solid butter sticks are used in the mix</a:t>
            </a:r>
          </a:p>
          <a:p>
            <a:pPr eaLnBrk="1" fontAlgn="auto" hangingPunct="1">
              <a:spcAft>
                <a:spcPts val="0"/>
              </a:spcAft>
              <a:defRPr/>
            </a:pPr>
            <a:r>
              <a:rPr lang="en-US" sz="2800" dirty="0" smtClean="0">
                <a:latin typeface="+mn-lt"/>
              </a:rPr>
              <a:t>Some of the bakers like soft cookies and others crisp cookies</a:t>
            </a:r>
          </a:p>
          <a:p>
            <a:pPr eaLnBrk="1" fontAlgn="auto" hangingPunct="1">
              <a:spcAft>
                <a:spcPts val="0"/>
              </a:spcAft>
              <a:defRPr/>
            </a:pPr>
            <a:r>
              <a:rPr lang="en-US" sz="2800" dirty="0" smtClean="0">
                <a:latin typeface="+mn-lt"/>
              </a:rPr>
              <a:t>Certain bakers always add more chocolate chunks</a:t>
            </a:r>
          </a:p>
          <a:p>
            <a:pPr eaLnBrk="1" fontAlgn="auto" hangingPunct="1">
              <a:spcAft>
                <a:spcPts val="0"/>
              </a:spcAft>
              <a:defRPr/>
            </a:pPr>
            <a:r>
              <a:rPr lang="en-US" sz="2800" dirty="0" smtClean="0">
                <a:latin typeface="+mn-lt"/>
              </a:rPr>
              <a:t>The same baker does not “follow” their batch of cookies to completion</a:t>
            </a:r>
          </a:p>
          <a:p>
            <a:pPr eaLnBrk="1" fontAlgn="auto" hangingPunct="1">
              <a:spcAft>
                <a:spcPts val="0"/>
              </a:spcAft>
              <a:defRPr/>
            </a:pPr>
            <a:r>
              <a:rPr lang="en-US" sz="2800" dirty="0" smtClean="0">
                <a:latin typeface="+mn-lt"/>
              </a:rPr>
              <a:t>There are new and “really old” cooking sheets</a:t>
            </a:r>
            <a:endParaRPr lang="en-US" sz="2800" dirty="0">
              <a:latin typeface="+mn-lt"/>
            </a:endParaRPr>
          </a:p>
        </p:txBody>
      </p:sp>
      <p:sp>
        <p:nvSpPr>
          <p:cNvPr id="31749" name="Rectangle 6"/>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p:txBody>
          <a:bodyPr/>
          <a:lstStyle/>
          <a:p>
            <a:pPr eaLnBrk="1" hangingPunct="1"/>
            <a:r>
              <a:rPr lang="en-US" smtClean="0"/>
              <a:t>Cause and Effect</a:t>
            </a:r>
          </a:p>
        </p:txBody>
      </p:sp>
      <p:sp>
        <p:nvSpPr>
          <p:cNvPr id="3" name="Content Placeholder 2"/>
          <p:cNvSpPr>
            <a:spLocks noGrp="1"/>
          </p:cNvSpPr>
          <p:nvPr>
            <p:ph idx="4294967295"/>
          </p:nvPr>
        </p:nvSpPr>
        <p:spPr/>
        <p:txBody>
          <a:bodyPr rtlCol="0">
            <a:normAutofit fontScale="92500"/>
          </a:bodyPr>
          <a:lstStyle/>
          <a:p>
            <a:pPr eaLnBrk="1" fontAlgn="auto" hangingPunct="1">
              <a:spcAft>
                <a:spcPts val="0"/>
              </a:spcAft>
              <a:defRPr/>
            </a:pPr>
            <a:r>
              <a:rPr lang="en-US" dirty="0" smtClean="0">
                <a:latin typeface="+mn-lt"/>
              </a:rPr>
              <a:t>Can Cause be written as a complete sentence?</a:t>
            </a:r>
          </a:p>
          <a:p>
            <a:pPr eaLnBrk="1" fontAlgn="auto" hangingPunct="1">
              <a:spcAft>
                <a:spcPts val="0"/>
              </a:spcAft>
              <a:defRPr/>
            </a:pPr>
            <a:r>
              <a:rPr lang="en-US" dirty="0" smtClean="0">
                <a:latin typeface="+mn-lt"/>
              </a:rPr>
              <a:t>Is connection btw cause &amp; effect convincing?</a:t>
            </a:r>
          </a:p>
          <a:p>
            <a:pPr eaLnBrk="1" fontAlgn="auto" hangingPunct="1">
              <a:spcAft>
                <a:spcPts val="0"/>
              </a:spcAft>
              <a:defRPr/>
            </a:pPr>
            <a:r>
              <a:rPr lang="en-US" dirty="0" smtClean="0">
                <a:latin typeface="+mn-lt"/>
              </a:rPr>
              <a:t>Does the cause “exist” in reality?</a:t>
            </a:r>
          </a:p>
          <a:p>
            <a:pPr eaLnBrk="1" fontAlgn="auto" hangingPunct="1">
              <a:spcAft>
                <a:spcPts val="0"/>
              </a:spcAft>
              <a:defRPr/>
            </a:pPr>
            <a:r>
              <a:rPr lang="en-US" dirty="0" smtClean="0">
                <a:latin typeface="+mn-lt"/>
              </a:rPr>
              <a:t>Does the cause, in fact, result in the effect?</a:t>
            </a:r>
          </a:p>
          <a:p>
            <a:pPr eaLnBrk="1" fontAlgn="auto" hangingPunct="1">
              <a:spcAft>
                <a:spcPts val="0"/>
              </a:spcAft>
              <a:defRPr/>
            </a:pPr>
            <a:r>
              <a:rPr lang="en-US" dirty="0" smtClean="0">
                <a:latin typeface="+mn-lt"/>
              </a:rPr>
              <a:t>Does it make sense?  If X….; then Y….</a:t>
            </a:r>
          </a:p>
          <a:p>
            <a:pPr eaLnBrk="1" fontAlgn="auto" hangingPunct="1">
              <a:spcAft>
                <a:spcPts val="0"/>
              </a:spcAft>
              <a:defRPr/>
            </a:pPr>
            <a:r>
              <a:rPr lang="en-US" dirty="0" smtClean="0">
                <a:latin typeface="+mn-lt"/>
              </a:rPr>
              <a:t>Does the cause result in the effect on its own?</a:t>
            </a:r>
          </a:p>
          <a:p>
            <a:pPr eaLnBrk="1" fontAlgn="auto" hangingPunct="1">
              <a:spcAft>
                <a:spcPts val="0"/>
              </a:spcAft>
              <a:defRPr/>
            </a:pPr>
            <a:r>
              <a:rPr lang="en-US" dirty="0" smtClean="0">
                <a:latin typeface="+mn-lt"/>
              </a:rPr>
              <a:t>Is this the only cause?</a:t>
            </a:r>
          </a:p>
          <a:p>
            <a:pPr eaLnBrk="1" fontAlgn="auto" hangingPunct="1">
              <a:spcAft>
                <a:spcPts val="0"/>
              </a:spcAft>
              <a:defRPr/>
            </a:pPr>
            <a:r>
              <a:rPr lang="en-US" dirty="0" smtClean="0">
                <a:latin typeface="+mn-lt"/>
              </a:rPr>
              <a:t>If cause eliminated-other circumstances in which effect would still be present or occur?</a:t>
            </a:r>
            <a:endParaRPr lang="en-US" dirty="0">
              <a:latin typeface="+mn-lt"/>
            </a:endParaRPr>
          </a:p>
        </p:txBody>
      </p:sp>
      <p:sp>
        <p:nvSpPr>
          <p:cNvPr id="32772"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629400" y="2635250"/>
            <a:ext cx="2362200" cy="1541463"/>
          </a:xfrm>
          <a:prstGeom prst="rect">
            <a:avLst/>
          </a:prstGeom>
          <a:solidFill>
            <a:srgbClr val="D99594"/>
          </a:solidFill>
          <a:ln w="76200" cmpd="thickThin">
            <a:solidFill>
              <a:srgbClr val="622423"/>
            </a:solidFill>
            <a:miter lim="800000"/>
            <a:headEnd/>
            <a:tailEnd/>
          </a:ln>
        </p:spPr>
        <p:txBody>
          <a:bodyPr lIns="137160" tIns="91440" rIns="137160" bIns="91440" anchor="ct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2800" i="1">
                <a:cs typeface="Times New Roman" pitchFamily="18" charset="0"/>
              </a:rPr>
              <a:t>HIV (+) Infant</a:t>
            </a:r>
            <a:endParaRPr lang="en-US" sz="2800"/>
          </a:p>
          <a:p>
            <a:pPr algn="ctr"/>
            <a:r>
              <a:rPr lang="en-US" sz="2800" i="1">
                <a:cs typeface="Times New Roman" pitchFamily="18" charset="0"/>
              </a:rPr>
              <a:t>A Missed Opportunity</a:t>
            </a:r>
            <a:endParaRPr lang="en-US" sz="2800"/>
          </a:p>
        </p:txBody>
      </p:sp>
      <p:sp>
        <p:nvSpPr>
          <p:cNvPr id="33795" name="Text Box 9"/>
          <p:cNvSpPr txBox="1">
            <a:spLocks noChangeArrowheads="1"/>
          </p:cNvSpPr>
          <p:nvPr/>
        </p:nvSpPr>
        <p:spPr bwMode="auto">
          <a:xfrm>
            <a:off x="2819400" y="457200"/>
            <a:ext cx="1447800" cy="831850"/>
          </a:xfrm>
          <a:prstGeom prst="rect">
            <a:avLst/>
          </a:prstGeom>
          <a:solidFill>
            <a:srgbClr val="B8CCE4"/>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ea typeface="Calibri" pitchFamily="34" charset="0"/>
                <a:cs typeface="Times New Roman" pitchFamily="18" charset="0"/>
              </a:rPr>
              <a:t>Diagnosis</a:t>
            </a:r>
            <a:endParaRPr lang="en-US" sz="2400">
              <a:latin typeface="Arial" pitchFamily="34" charset="0"/>
              <a:ea typeface="Calibri" pitchFamily="34" charset="0"/>
              <a:cs typeface="Times New Roman" pitchFamily="18" charset="0"/>
            </a:endParaRPr>
          </a:p>
        </p:txBody>
      </p:sp>
      <p:sp>
        <p:nvSpPr>
          <p:cNvPr id="33796" name="Text Box 2"/>
          <p:cNvSpPr txBox="1">
            <a:spLocks noChangeArrowheads="1"/>
          </p:cNvSpPr>
          <p:nvPr/>
        </p:nvSpPr>
        <p:spPr bwMode="auto">
          <a:xfrm>
            <a:off x="914400" y="457200"/>
            <a:ext cx="1366838" cy="831850"/>
          </a:xfrm>
          <a:prstGeom prst="rect">
            <a:avLst/>
          </a:prstGeom>
          <a:solidFill>
            <a:srgbClr val="B8CCE4"/>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ea typeface="Calibri" pitchFamily="34" charset="0"/>
                <a:cs typeface="Times New Roman" pitchFamily="18" charset="0"/>
              </a:rPr>
              <a:t>Systems</a:t>
            </a:r>
            <a:endParaRPr lang="en-US" sz="2400">
              <a:latin typeface="Arial" pitchFamily="34" charset="0"/>
              <a:ea typeface="Calibri" pitchFamily="34" charset="0"/>
              <a:cs typeface="Times New Roman" pitchFamily="18" charset="0"/>
            </a:endParaRPr>
          </a:p>
        </p:txBody>
      </p:sp>
      <p:sp>
        <p:nvSpPr>
          <p:cNvPr id="33797" name="Text Box 8"/>
          <p:cNvSpPr txBox="1">
            <a:spLocks noChangeArrowheads="1"/>
          </p:cNvSpPr>
          <p:nvPr/>
        </p:nvSpPr>
        <p:spPr bwMode="auto">
          <a:xfrm>
            <a:off x="4800600" y="457200"/>
            <a:ext cx="1676400" cy="831850"/>
          </a:xfrm>
          <a:prstGeom prst="rect">
            <a:avLst/>
          </a:prstGeom>
          <a:solidFill>
            <a:srgbClr val="B8CCE4"/>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ea typeface="Calibri" pitchFamily="34" charset="0"/>
                <a:cs typeface="Times New Roman" pitchFamily="18" charset="0"/>
              </a:rPr>
              <a:t>Labor and Delivery</a:t>
            </a:r>
            <a:endParaRPr lang="en-US" sz="2400">
              <a:latin typeface="Arial" pitchFamily="34" charset="0"/>
              <a:ea typeface="Calibri" pitchFamily="34" charset="0"/>
              <a:cs typeface="Times New Roman" pitchFamily="18" charset="0"/>
            </a:endParaRPr>
          </a:p>
        </p:txBody>
      </p:sp>
      <p:sp>
        <p:nvSpPr>
          <p:cNvPr id="33798" name="Text Box 10"/>
          <p:cNvSpPr txBox="1">
            <a:spLocks noChangeArrowheads="1"/>
          </p:cNvSpPr>
          <p:nvPr/>
        </p:nvSpPr>
        <p:spPr bwMode="auto">
          <a:xfrm>
            <a:off x="381000" y="5334000"/>
            <a:ext cx="1385888" cy="730250"/>
          </a:xfrm>
          <a:prstGeom prst="rect">
            <a:avLst/>
          </a:prstGeom>
          <a:solidFill>
            <a:srgbClr val="B8CCE4"/>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ea typeface="Calibri" pitchFamily="34" charset="0"/>
                <a:cs typeface="Times New Roman" pitchFamily="18" charset="0"/>
              </a:rPr>
              <a:t>Maternal Health</a:t>
            </a:r>
            <a:endParaRPr lang="en-US" sz="2400">
              <a:latin typeface="Arial" pitchFamily="34" charset="0"/>
              <a:ea typeface="Calibri" pitchFamily="34" charset="0"/>
              <a:cs typeface="Times New Roman" pitchFamily="18" charset="0"/>
            </a:endParaRPr>
          </a:p>
        </p:txBody>
      </p:sp>
      <p:sp>
        <p:nvSpPr>
          <p:cNvPr id="33799" name="Text Box 14"/>
          <p:cNvSpPr txBox="1">
            <a:spLocks noChangeArrowheads="1"/>
          </p:cNvSpPr>
          <p:nvPr/>
        </p:nvSpPr>
        <p:spPr bwMode="auto">
          <a:xfrm>
            <a:off x="2133600" y="5334000"/>
            <a:ext cx="2057400" cy="730250"/>
          </a:xfrm>
          <a:prstGeom prst="rect">
            <a:avLst/>
          </a:prstGeom>
          <a:solidFill>
            <a:srgbClr val="B8CCE4"/>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ea typeface="Calibri" pitchFamily="34" charset="0"/>
                <a:cs typeface="Times New Roman" pitchFamily="18" charset="0"/>
              </a:rPr>
              <a:t>Information Disclosure</a:t>
            </a:r>
            <a:endParaRPr lang="en-US" sz="2400">
              <a:latin typeface="Arial" pitchFamily="34" charset="0"/>
              <a:ea typeface="Calibri" pitchFamily="34" charset="0"/>
              <a:cs typeface="Times New Roman" pitchFamily="18" charset="0"/>
            </a:endParaRPr>
          </a:p>
        </p:txBody>
      </p:sp>
      <p:sp>
        <p:nvSpPr>
          <p:cNvPr id="33800" name="Text Box 11"/>
          <p:cNvSpPr txBox="1">
            <a:spLocks noChangeArrowheads="1"/>
          </p:cNvSpPr>
          <p:nvPr/>
        </p:nvSpPr>
        <p:spPr bwMode="auto">
          <a:xfrm>
            <a:off x="4495800" y="5334000"/>
            <a:ext cx="2057400" cy="730250"/>
          </a:xfrm>
          <a:prstGeom prst="rect">
            <a:avLst/>
          </a:prstGeom>
          <a:solidFill>
            <a:srgbClr val="B8CCE4"/>
          </a:solidFill>
          <a:ln w="9525">
            <a:solidFill>
              <a:srgbClr val="000000"/>
            </a:solidFill>
            <a:miter lim="800000"/>
            <a:headEnd/>
            <a:tailEnd/>
          </a:ln>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2400">
                <a:ea typeface="Calibri" pitchFamily="34" charset="0"/>
                <a:cs typeface="Times New Roman" pitchFamily="18" charset="0"/>
              </a:rPr>
              <a:t>Infant   Postnatal care </a:t>
            </a:r>
            <a:endParaRPr lang="en-US" sz="2400">
              <a:latin typeface="Arial" pitchFamily="34" charset="0"/>
              <a:ea typeface="Calibri" pitchFamily="34" charset="0"/>
              <a:cs typeface="Times New Roman" pitchFamily="18" charset="0"/>
            </a:endParaRPr>
          </a:p>
          <a:p>
            <a:endParaRPr lang="en-US">
              <a:latin typeface="Arial" pitchFamily="34" charset="0"/>
              <a:ea typeface="Calibri" pitchFamily="34" charset="0"/>
              <a:cs typeface="Times New Roman" pitchFamily="18" charset="0"/>
            </a:endParaRPr>
          </a:p>
        </p:txBody>
      </p:sp>
      <p:cxnSp>
        <p:nvCxnSpPr>
          <p:cNvPr id="33801" name="AutoShape 7"/>
          <p:cNvCxnSpPr>
            <a:cxnSpLocks noChangeShapeType="1"/>
          </p:cNvCxnSpPr>
          <p:nvPr/>
        </p:nvCxnSpPr>
        <p:spPr bwMode="auto">
          <a:xfrm flipV="1">
            <a:off x="1600200" y="3429000"/>
            <a:ext cx="4876800" cy="4603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802" name="AutoShape 6"/>
          <p:cNvCxnSpPr>
            <a:cxnSpLocks noChangeShapeType="1"/>
          </p:cNvCxnSpPr>
          <p:nvPr/>
        </p:nvCxnSpPr>
        <p:spPr bwMode="auto">
          <a:xfrm>
            <a:off x="1295400" y="1371600"/>
            <a:ext cx="838200" cy="2057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803" name="AutoShape 5"/>
          <p:cNvCxnSpPr>
            <a:cxnSpLocks noChangeShapeType="1"/>
          </p:cNvCxnSpPr>
          <p:nvPr/>
        </p:nvCxnSpPr>
        <p:spPr bwMode="auto">
          <a:xfrm>
            <a:off x="3048000" y="1371600"/>
            <a:ext cx="914400" cy="2057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804" name="AutoShape 4"/>
          <p:cNvCxnSpPr>
            <a:cxnSpLocks noChangeShapeType="1"/>
          </p:cNvCxnSpPr>
          <p:nvPr/>
        </p:nvCxnSpPr>
        <p:spPr bwMode="auto">
          <a:xfrm>
            <a:off x="5029200" y="1371600"/>
            <a:ext cx="990600" cy="20574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805" name="AutoShape 3"/>
          <p:cNvCxnSpPr>
            <a:cxnSpLocks noChangeShapeType="1"/>
          </p:cNvCxnSpPr>
          <p:nvPr/>
        </p:nvCxnSpPr>
        <p:spPr bwMode="auto">
          <a:xfrm flipV="1">
            <a:off x="1143000" y="3505200"/>
            <a:ext cx="762000" cy="1828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806" name="AutoShape 13"/>
          <p:cNvCxnSpPr>
            <a:cxnSpLocks noChangeShapeType="1"/>
          </p:cNvCxnSpPr>
          <p:nvPr/>
        </p:nvCxnSpPr>
        <p:spPr bwMode="auto">
          <a:xfrm flipV="1">
            <a:off x="2895600" y="3505200"/>
            <a:ext cx="731838" cy="1828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33807" name="AutoShape 12"/>
          <p:cNvCxnSpPr>
            <a:cxnSpLocks noChangeShapeType="1"/>
          </p:cNvCxnSpPr>
          <p:nvPr/>
        </p:nvCxnSpPr>
        <p:spPr bwMode="auto">
          <a:xfrm flipV="1">
            <a:off x="5181600" y="3505200"/>
            <a:ext cx="638175" cy="182880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3808" name="Rectangle 1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sp>
        <p:nvSpPr>
          <p:cNvPr id="33809" name="Rectangle 18"/>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0" y="12700"/>
            <a:ext cx="9144000" cy="627063"/>
          </a:xfrm>
        </p:spPr>
        <p:txBody>
          <a:bodyPr/>
          <a:lstStyle/>
          <a:p>
            <a:pPr eaLnBrk="1" hangingPunct="1"/>
            <a:r>
              <a:rPr lang="en-US" b="1" smtClean="0">
                <a:latin typeface="Calibri" pitchFamily="34" charset="0"/>
              </a:rPr>
              <a:t>Disclosures</a:t>
            </a:r>
          </a:p>
        </p:txBody>
      </p:sp>
      <p:sp>
        <p:nvSpPr>
          <p:cNvPr id="7171" name="Content Placeholder 2"/>
          <p:cNvSpPr>
            <a:spLocks noGrp="1"/>
          </p:cNvSpPr>
          <p:nvPr>
            <p:ph idx="4294967295"/>
          </p:nvPr>
        </p:nvSpPr>
        <p:spPr>
          <a:xfrm>
            <a:off x="381000" y="838200"/>
            <a:ext cx="8229600" cy="4830763"/>
          </a:xfrm>
        </p:spPr>
        <p:txBody>
          <a:bodyPr/>
          <a:lstStyle/>
          <a:p>
            <a:pPr eaLnBrk="1" hangingPunct="1">
              <a:lnSpc>
                <a:spcPct val="90000"/>
              </a:lnSpc>
            </a:pPr>
            <a:r>
              <a:rPr lang="en-US" smtClean="0">
                <a:latin typeface="Calibri" pitchFamily="34" charset="0"/>
              </a:rPr>
              <a:t>This continuing education activity is managed and accredited by </a:t>
            </a:r>
            <a:r>
              <a:rPr lang="en-US" b="1" smtClean="0">
                <a:latin typeface="Calibri" pitchFamily="34" charset="0"/>
              </a:rPr>
              <a:t>Professional Education Service Group</a:t>
            </a:r>
            <a:r>
              <a:rPr lang="en-US" smtClean="0">
                <a:latin typeface="Calibri" pitchFamily="34" charset="0"/>
              </a:rPr>
              <a:t>.  The information presented in this activity represents the opinion of the author(s) or faculty. Neither PSEG, nor any accrediting organization endorses any commercial products displayed or mentioned in conjunction with this activity.</a:t>
            </a:r>
          </a:p>
          <a:p>
            <a:pPr eaLnBrk="1" hangingPunct="1">
              <a:lnSpc>
                <a:spcPct val="90000"/>
              </a:lnSpc>
            </a:pPr>
            <a:r>
              <a:rPr lang="en-US" b="1" smtClean="0">
                <a:latin typeface="Calibri" pitchFamily="34" charset="0"/>
              </a:rPr>
              <a:t>Commercial Support was not received for this activity.</a:t>
            </a:r>
          </a:p>
        </p:txBody>
      </p:sp>
      <p:sp>
        <p:nvSpPr>
          <p:cNvPr id="7172"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smtClean="0"/>
              <a:t>HIV Testing in Acute Infection</a:t>
            </a:r>
          </a:p>
        </p:txBody>
      </p:sp>
      <p:pic>
        <p:nvPicPr>
          <p:cNvPr id="34819" name="Content Placeholder 3" descr="testing for 1ry HIV curves fut Virol 2011 754156-fig1.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685800" y="990600"/>
            <a:ext cx="7759700" cy="4572000"/>
          </a:xfrm>
        </p:spPr>
      </p:pic>
      <p:sp>
        <p:nvSpPr>
          <p:cNvPr id="34820" name="TextBox 4"/>
          <p:cNvSpPr txBox="1">
            <a:spLocks noChangeArrowheads="1"/>
          </p:cNvSpPr>
          <p:nvPr/>
        </p:nvSpPr>
        <p:spPr bwMode="auto">
          <a:xfrm>
            <a:off x="381000" y="5715000"/>
            <a:ext cx="7543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600"/>
              <a:t>Medscape News HIV/AIDS, HIV Testing: The Cornerstone of HIV Prevention Efforts</a:t>
            </a:r>
          </a:p>
        </p:txBody>
      </p:sp>
      <p:sp>
        <p:nvSpPr>
          <p:cNvPr id="34821" name="Rectangle 7"/>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457200" y="228600"/>
            <a:ext cx="8229600" cy="666750"/>
          </a:xfrm>
        </p:spPr>
        <p:txBody>
          <a:bodyPr/>
          <a:lstStyle/>
          <a:p>
            <a:pPr eaLnBrk="1" hangingPunct="1"/>
            <a:r>
              <a:rPr lang="en-US" sz="4000" smtClean="0"/>
              <a:t>ART in Pregnancy</a:t>
            </a:r>
          </a:p>
        </p:txBody>
      </p:sp>
      <p:graphicFrame>
        <p:nvGraphicFramePr>
          <p:cNvPr id="28752" name="Group 80"/>
          <p:cNvGraphicFramePr>
            <a:graphicFrameLocks noGrp="1"/>
          </p:cNvGraphicFramePr>
          <p:nvPr>
            <p:ph idx="4294967295"/>
          </p:nvPr>
        </p:nvGraphicFramePr>
        <p:xfrm>
          <a:off x="457200" y="914400"/>
          <a:ext cx="8229600" cy="4699000"/>
        </p:xfrm>
        <a:graphic>
          <a:graphicData uri="http://schemas.openxmlformats.org/drawingml/2006/table">
            <a:tbl>
              <a:tblPr/>
              <a:tblGrid>
                <a:gridCol w="1676400"/>
                <a:gridCol w="1905000"/>
                <a:gridCol w="2209800"/>
                <a:gridCol w="2438400"/>
              </a:tblGrid>
              <a:tr h="4016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ARV Drug</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FDA Preg Class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Recommendation</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Concerns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Lamivudine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 extensive use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Zidovudine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 extensive use*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mtDNA</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Abacavir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Alternate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Hypersensitivity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Didanosine^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Alternate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Lactic acidosis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Emtricitabine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Alternate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Stavudine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Alternate, not + ZDV</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Lactic acidosis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00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Nevirapine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 CD4 Ct &lt; 250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Hepatotoxicity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(CD4 &gt; 250)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Lopinavir / 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Dose in 3</a:t>
                      </a:r>
                      <a:r>
                        <a:rPr kumimoji="0" lang="en-US" sz="1800" b="0" i="0" u="none" strike="noStrike" cap="none" normalizeH="0" baseline="30000" smtClean="0">
                          <a:ln>
                            <a:noFill/>
                          </a:ln>
                          <a:solidFill>
                            <a:srgbClr val="000000"/>
                          </a:solidFill>
                          <a:effectLst/>
                          <a:latin typeface="Calibri" pitchFamily="34" charset="0"/>
                        </a:rPr>
                        <a:t>rd</a:t>
                      </a:r>
                      <a:r>
                        <a:rPr kumimoji="0" lang="en-US" sz="1800" b="0" i="0" u="none" strike="noStrike" cap="none" normalizeH="0" baseline="0" smtClean="0">
                          <a:ln>
                            <a:noFill/>
                          </a:ln>
                          <a:solidFill>
                            <a:srgbClr val="000000"/>
                          </a:solidFill>
                          <a:effectLst/>
                          <a:latin typeface="Calibri" pitchFamily="34" charset="0"/>
                        </a:rPr>
                        <a:t> Trim.</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Atazanavir /r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Alternate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Indir. Hyperbili.</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Indinavir / 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Alternate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6573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Nelfinavir^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Alternate,  ext. use</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5910" name="TextBox 4"/>
          <p:cNvSpPr txBox="1">
            <a:spLocks noChangeArrowheads="1"/>
          </p:cNvSpPr>
          <p:nvPr/>
        </p:nvSpPr>
        <p:spPr bwMode="auto">
          <a:xfrm>
            <a:off x="304800" y="5791200"/>
            <a:ext cx="815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atin typeface="Constantia" pitchFamily="18" charset="0"/>
              </a:rPr>
              <a:t>Guidelines for ART in Pregnancy  - Sept. 14, 2011  </a:t>
            </a:r>
            <a:r>
              <a:rPr lang="en-US">
                <a:solidFill>
                  <a:srgbClr val="C00000"/>
                </a:solidFill>
                <a:latin typeface="Constantia" pitchFamily="18" charset="0"/>
                <a:hlinkClick r:id="rId2"/>
              </a:rPr>
              <a:t>http://aidsinfo.nih.gov/</a:t>
            </a:r>
            <a:endParaRPr lang="en-US">
              <a:solidFill>
                <a:srgbClr val="C00000"/>
              </a:solidFill>
              <a:latin typeface="Constantia" pitchFamily="18" charset="0"/>
            </a:endParaRPr>
          </a:p>
        </p:txBody>
      </p:sp>
      <p:sp>
        <p:nvSpPr>
          <p:cNvPr id="35911" name="Rectangle 82"/>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idx="4294967295"/>
          </p:nvPr>
        </p:nvSpPr>
        <p:spPr>
          <a:xfrm>
            <a:off x="457200" y="0"/>
            <a:ext cx="8229600" cy="819150"/>
          </a:xfrm>
        </p:spPr>
        <p:txBody>
          <a:bodyPr/>
          <a:lstStyle/>
          <a:p>
            <a:pPr eaLnBrk="1" hangingPunct="1"/>
            <a:r>
              <a:rPr lang="en-US" smtClean="0"/>
              <a:t>Care of the HIV Exposed Infant</a:t>
            </a:r>
          </a:p>
        </p:txBody>
      </p:sp>
      <p:graphicFrame>
        <p:nvGraphicFramePr>
          <p:cNvPr id="29758" name="Group 62"/>
          <p:cNvGraphicFramePr>
            <a:graphicFrameLocks noGrp="1"/>
          </p:cNvGraphicFramePr>
          <p:nvPr>
            <p:ph idx="4294967295"/>
          </p:nvPr>
        </p:nvGraphicFramePr>
        <p:xfrm>
          <a:off x="609600" y="1081088"/>
          <a:ext cx="7924800" cy="4211637"/>
        </p:xfrm>
        <a:graphic>
          <a:graphicData uri="http://schemas.openxmlformats.org/drawingml/2006/table">
            <a:tbl>
              <a:tblPr/>
              <a:tblGrid>
                <a:gridCol w="1614488"/>
                <a:gridCol w="1027112"/>
                <a:gridCol w="1320800"/>
                <a:gridCol w="1320800"/>
                <a:gridCol w="1320800"/>
                <a:gridCol w="1320800"/>
              </a:tblGrid>
              <a:tr h="640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Age of infant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Birth</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2-4  Weeks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4-8 Weeks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4-6 Months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&gt; 18 Months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0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History and Physical Exam</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0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Antiretroviral Therapy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 – stop at 6 weeks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0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CBC + differential</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40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HIV DNA PCR or RNA PCR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 /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If  ELISA +</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400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Consider PCP prophylaxis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71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ELISA</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34"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X</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
        <p:nvSpPr>
          <p:cNvPr id="36925" name="TextBox 6"/>
          <p:cNvSpPr txBox="1">
            <a:spLocks noChangeArrowheads="1"/>
          </p:cNvSpPr>
          <p:nvPr/>
        </p:nvSpPr>
        <p:spPr bwMode="auto">
          <a:xfrm>
            <a:off x="0" y="5562600"/>
            <a:ext cx="807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Recommendations for the Use of ARV Drugs in Pregnancy and Interventions to Reduce Perinatal HIV Transmission 9/14/11  </a:t>
            </a:r>
            <a:r>
              <a:rPr lang="en-US">
                <a:hlinkClick r:id="rId2"/>
              </a:rPr>
              <a:t>http://aidsinfo.nih.gov</a:t>
            </a:r>
            <a:r>
              <a:rPr lang="en-US"/>
              <a:t> </a:t>
            </a:r>
          </a:p>
        </p:txBody>
      </p:sp>
      <p:sp>
        <p:nvSpPr>
          <p:cNvPr id="36926" name="Rectangle 6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4"/>
          <p:cNvSpPr>
            <a:spLocks noGrp="1"/>
          </p:cNvSpPr>
          <p:nvPr>
            <p:ph type="title" idx="4294967295"/>
          </p:nvPr>
        </p:nvSpPr>
        <p:spPr>
          <a:xfrm>
            <a:off x="457200" y="152400"/>
            <a:ext cx="8229600" cy="1143000"/>
          </a:xfrm>
        </p:spPr>
        <p:txBody>
          <a:bodyPr/>
          <a:lstStyle/>
          <a:p>
            <a:pPr eaLnBrk="1" hangingPunct="1"/>
            <a:r>
              <a:rPr lang="en-US" sz="4000" smtClean="0"/>
              <a:t>Post Partum Zidovudine </a:t>
            </a:r>
            <a:br>
              <a:rPr lang="en-US" sz="4000" smtClean="0"/>
            </a:br>
            <a:r>
              <a:rPr lang="en-US" sz="4000" smtClean="0"/>
              <a:t>Prophylaxis for Infants</a:t>
            </a:r>
          </a:p>
        </p:txBody>
      </p:sp>
      <p:sp>
        <p:nvSpPr>
          <p:cNvPr id="37891" name="Content Placeholder 5"/>
          <p:cNvSpPr>
            <a:spLocks noGrp="1"/>
          </p:cNvSpPr>
          <p:nvPr>
            <p:ph idx="4294967295"/>
          </p:nvPr>
        </p:nvSpPr>
        <p:spPr>
          <a:xfrm>
            <a:off x="381000" y="1447800"/>
            <a:ext cx="8458200" cy="4648200"/>
          </a:xfrm>
        </p:spPr>
        <p:txBody>
          <a:bodyPr/>
          <a:lstStyle/>
          <a:p>
            <a:pPr eaLnBrk="1" hangingPunct="1"/>
            <a:r>
              <a:rPr lang="en-US" sz="2800" smtClean="0">
                <a:latin typeface="Calibri" pitchFamily="34" charset="0"/>
              </a:rPr>
              <a:t>New Recommended Zidovudine Regimen 9/14/11</a:t>
            </a:r>
          </a:p>
          <a:p>
            <a:pPr eaLnBrk="1" hangingPunct="1"/>
            <a:r>
              <a:rPr lang="en-US" sz="2800" b="1" u="sng" smtClean="0">
                <a:latin typeface="Calibri" pitchFamily="34" charset="0"/>
              </a:rPr>
              <a:t>4 mg/kg PO every 12 hours for 6 weeks</a:t>
            </a:r>
          </a:p>
          <a:p>
            <a:pPr eaLnBrk="1" hangingPunct="1"/>
            <a:r>
              <a:rPr lang="en-US" sz="2800" smtClean="0">
                <a:latin typeface="Calibri" pitchFamily="34" charset="0"/>
              </a:rPr>
              <a:t>(previously 2 mg/kg PO every 6 hours for 6 weeks)</a:t>
            </a:r>
          </a:p>
          <a:p>
            <a:pPr eaLnBrk="1" hangingPunct="1"/>
            <a:r>
              <a:rPr lang="en-US" sz="2800" smtClean="0">
                <a:latin typeface="Calibri" pitchFamily="34" charset="0"/>
              </a:rPr>
              <a:t>Transient anemia, Mitochondrial abnormalities</a:t>
            </a:r>
          </a:p>
          <a:p>
            <a:pPr eaLnBrk="1" hangingPunct="1"/>
            <a:r>
              <a:rPr lang="en-US" sz="2800" smtClean="0">
                <a:latin typeface="Calibri" pitchFamily="34" charset="0"/>
              </a:rPr>
              <a:t>Recommendations for the Use of Antiretroviral Drugs in Pregnant HIV-1-Infected Women for Maternal Health and Interventions to Reduce Perinatal HIV Transmission in the United States. (9/14/11) </a:t>
            </a:r>
            <a:r>
              <a:rPr lang="en-US" sz="2800" smtClean="0">
                <a:latin typeface="Calibri" pitchFamily="34" charset="0"/>
                <a:hlinkClick r:id="rId2"/>
              </a:rPr>
              <a:t>http://aidsinfo.nih.gov/guidelines</a:t>
            </a:r>
            <a:r>
              <a:rPr lang="en-US" sz="2800" smtClean="0">
                <a:latin typeface="Calibri" pitchFamily="34" charset="0"/>
              </a:rPr>
              <a:t>			downloaded 3/30/2012</a:t>
            </a:r>
            <a:endParaRPr lang="en-US" smtClean="0">
              <a:latin typeface="Calibri" pitchFamily="34" charset="0"/>
            </a:endParaRPr>
          </a:p>
        </p:txBody>
      </p:sp>
      <p:sp>
        <p:nvSpPr>
          <p:cNvPr id="37892"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304800" y="274638"/>
            <a:ext cx="8610600" cy="1143000"/>
          </a:xfrm>
        </p:spPr>
        <p:txBody>
          <a:bodyPr/>
          <a:lstStyle/>
          <a:p>
            <a:pPr eaLnBrk="1" hangingPunct="1"/>
            <a:r>
              <a:rPr lang="en-US" sz="4000" smtClean="0"/>
              <a:t>Correlates of Perinatal HIV Transmission</a:t>
            </a:r>
          </a:p>
        </p:txBody>
      </p:sp>
      <p:sp>
        <p:nvSpPr>
          <p:cNvPr id="38915" name="Text Placeholder 4"/>
          <p:cNvSpPr>
            <a:spLocks noGrp="1"/>
          </p:cNvSpPr>
          <p:nvPr>
            <p:ph type="body" idx="4294967295"/>
          </p:nvPr>
        </p:nvSpPr>
        <p:spPr>
          <a:xfrm>
            <a:off x="304800" y="1447800"/>
            <a:ext cx="4192588" cy="304800"/>
          </a:xfrm>
        </p:spPr>
        <p:txBody>
          <a:bodyPr anchor="b"/>
          <a:lstStyle/>
          <a:p>
            <a:pPr marL="0" indent="0" eaLnBrk="1" hangingPunct="1">
              <a:buFont typeface="Arial" pitchFamily="34" charset="0"/>
              <a:buNone/>
            </a:pPr>
            <a:r>
              <a:rPr lang="en-US" sz="2400" b="1" smtClean="0">
                <a:latin typeface="Calibri" pitchFamily="34" charset="0"/>
              </a:rPr>
              <a:t>Adjusted Odds Ratio</a:t>
            </a:r>
          </a:p>
        </p:txBody>
      </p:sp>
      <p:graphicFrame>
        <p:nvGraphicFramePr>
          <p:cNvPr id="32840" name="Group 72"/>
          <p:cNvGraphicFramePr>
            <a:graphicFrameLocks noGrp="1"/>
          </p:cNvGraphicFramePr>
          <p:nvPr>
            <p:ph sz="half" idx="4294967295"/>
          </p:nvPr>
        </p:nvGraphicFramePr>
        <p:xfrm>
          <a:off x="152400" y="1752600"/>
          <a:ext cx="4344988" cy="3962400"/>
        </p:xfrm>
        <a:graphic>
          <a:graphicData uri="http://schemas.openxmlformats.org/drawingml/2006/table">
            <a:tbl>
              <a:tblPr/>
              <a:tblGrid>
                <a:gridCol w="2819400"/>
                <a:gridCol w="1525588"/>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Characteristic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aOR (95% 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Injection drug 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1.7 (1.1-2.7)*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Substance abuse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2.0 (1.4-2.9)*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Maternal CD4 &lt;200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2.4 (1.4-4.2)*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Maternal Dx. – late+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2.5 (1.5-4.0)*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ARVs in pregnancy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3.5 (2.0-6.4)*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 Breastfed^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4.6 (2.2-9.8)*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Prenatal care = unknown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3.2 (1.5-7.0)*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No ARV medication delivery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1.2 (0.7-1.9)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No Neonatal ARVs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1.4 (0.7-2.7)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8951" name="Text Placeholder 6"/>
          <p:cNvSpPr>
            <a:spLocks noGrp="1"/>
          </p:cNvSpPr>
          <p:nvPr>
            <p:ph type="body" sz="quarter" idx="4294967295"/>
          </p:nvPr>
        </p:nvSpPr>
        <p:spPr>
          <a:xfrm>
            <a:off x="4648200" y="1371600"/>
            <a:ext cx="4346575" cy="381000"/>
          </a:xfrm>
        </p:spPr>
        <p:txBody>
          <a:bodyPr anchor="b"/>
          <a:lstStyle/>
          <a:p>
            <a:pPr marL="0" indent="0" eaLnBrk="1" hangingPunct="1">
              <a:buFont typeface="Arial" pitchFamily="34" charset="0"/>
              <a:buNone/>
            </a:pPr>
            <a:r>
              <a:rPr lang="en-US" sz="2400" b="1" smtClean="0">
                <a:latin typeface="Calibri" pitchFamily="34" charset="0"/>
              </a:rPr>
              <a:t>Population Attributable Risk %</a:t>
            </a:r>
          </a:p>
        </p:txBody>
      </p:sp>
      <p:graphicFrame>
        <p:nvGraphicFramePr>
          <p:cNvPr id="32842" name="Group 74"/>
          <p:cNvGraphicFramePr>
            <a:graphicFrameLocks noGrp="1"/>
          </p:cNvGraphicFramePr>
          <p:nvPr>
            <p:ph sz="quarter" idx="4294967295"/>
          </p:nvPr>
        </p:nvGraphicFramePr>
        <p:xfrm>
          <a:off x="4724400" y="1752600"/>
          <a:ext cx="4117975" cy="3479800"/>
        </p:xfrm>
        <a:graphic>
          <a:graphicData uri="http://schemas.openxmlformats.org/drawingml/2006/table">
            <a:tbl>
              <a:tblPr/>
              <a:tblGrid>
                <a:gridCol w="3048000"/>
                <a:gridCol w="1069975"/>
              </a:tblGrid>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Characteristic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Calibri" pitchFamily="34" charset="0"/>
                        </a:rPr>
                        <a:t>PAR%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952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Prenatal care - unknown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9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Maternal Dx. – late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26%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42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ARVs in pregnancy (no)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36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ARVs during delivery (no)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374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Neonatal ARV medication (no)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403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Breastfed (yes)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Missed Opportunities &gt;=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Calibri" pitchFamily="34" charset="0"/>
                        </a:rPr>
                        <a:t>52%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38981" name="TextBox 9"/>
          <p:cNvSpPr txBox="1">
            <a:spLocks noChangeArrowheads="1"/>
          </p:cNvSpPr>
          <p:nvPr/>
        </p:nvSpPr>
        <p:spPr bwMode="auto">
          <a:xfrm>
            <a:off x="228600" y="5715000"/>
            <a:ext cx="4114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t>+Late = in L &amp; D, or after delivery</a:t>
            </a:r>
          </a:p>
          <a:p>
            <a:pPr eaLnBrk="1" hangingPunct="1"/>
            <a:r>
              <a:rPr lang="en-US"/>
              <a:t>^Breastfeeding – not well delineated</a:t>
            </a:r>
          </a:p>
        </p:txBody>
      </p:sp>
      <p:sp>
        <p:nvSpPr>
          <p:cNvPr id="38982" name="TextBox 11"/>
          <p:cNvSpPr txBox="1">
            <a:spLocks noChangeArrowheads="1"/>
          </p:cNvSpPr>
          <p:nvPr/>
        </p:nvSpPr>
        <p:spPr bwMode="auto">
          <a:xfrm>
            <a:off x="4724400" y="5410200"/>
            <a:ext cx="2971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solidFill>
                  <a:srgbClr val="FF0000"/>
                </a:solidFill>
              </a:rPr>
              <a:t>Whitmore AK et al. </a:t>
            </a:r>
          </a:p>
          <a:p>
            <a:pPr eaLnBrk="1" hangingPunct="1"/>
            <a:r>
              <a:rPr lang="en-US">
                <a:solidFill>
                  <a:srgbClr val="FF0000"/>
                </a:solidFill>
              </a:rPr>
              <a:t>Pediatrics 2012;129:e74-e81. </a:t>
            </a:r>
          </a:p>
        </p:txBody>
      </p:sp>
      <p:sp>
        <p:nvSpPr>
          <p:cNvPr id="38983" name="Rectangle 77"/>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0" y="12700"/>
            <a:ext cx="9144000" cy="517525"/>
          </a:xfrm>
        </p:spPr>
        <p:txBody>
          <a:bodyPr/>
          <a:lstStyle/>
          <a:p>
            <a:pPr eaLnBrk="1" hangingPunct="1"/>
            <a:r>
              <a:rPr lang="en-US" sz="4800" smtClean="0"/>
              <a:t>Case #1</a:t>
            </a:r>
          </a:p>
        </p:txBody>
      </p:sp>
      <p:sp>
        <p:nvSpPr>
          <p:cNvPr id="3" name="Content Placeholder 2"/>
          <p:cNvSpPr>
            <a:spLocks noGrp="1"/>
          </p:cNvSpPr>
          <p:nvPr>
            <p:ph sz="half" idx="4294967295"/>
          </p:nvPr>
        </p:nvSpPr>
        <p:spPr>
          <a:xfrm>
            <a:off x="228600" y="609600"/>
            <a:ext cx="4724400" cy="5486400"/>
          </a:xfrm>
        </p:spPr>
        <p:txBody>
          <a:bodyPr rtlCol="0">
            <a:normAutofit fontScale="55000" lnSpcReduction="20000"/>
          </a:bodyPr>
          <a:lstStyle/>
          <a:p>
            <a:pPr eaLnBrk="1" fontAlgn="auto" hangingPunct="1">
              <a:spcAft>
                <a:spcPts val="0"/>
              </a:spcAft>
              <a:defRPr/>
            </a:pPr>
            <a:r>
              <a:rPr lang="en-US" dirty="0" smtClean="0">
                <a:latin typeface="+mn-lt"/>
              </a:rPr>
              <a:t>A 24 yr old pregnant women presents to       L &amp; D at 36 weeks gestational age.  </a:t>
            </a:r>
          </a:p>
          <a:p>
            <a:pPr eaLnBrk="1" fontAlgn="auto" hangingPunct="1">
              <a:spcAft>
                <a:spcPts val="0"/>
              </a:spcAft>
              <a:defRPr/>
            </a:pPr>
            <a:r>
              <a:rPr lang="en-US" dirty="0" smtClean="0">
                <a:latin typeface="+mn-lt"/>
              </a:rPr>
              <a:t>She reportedly has had no prenatal care since the first trimester.  She says her HIV test was initially positive in this pregnancy.  This is the first time she has been tested for HIV. She “could not believe she was positive”.</a:t>
            </a:r>
          </a:p>
          <a:p>
            <a:pPr eaLnBrk="1" fontAlgn="auto" hangingPunct="1">
              <a:spcAft>
                <a:spcPts val="0"/>
              </a:spcAft>
              <a:defRPr/>
            </a:pPr>
            <a:r>
              <a:rPr lang="en-US" dirty="0" smtClean="0">
                <a:latin typeface="+mn-lt"/>
              </a:rPr>
              <a:t>She does not have or know the exact results of her tests.  She does not know her viral load or CD4 count numbers.</a:t>
            </a:r>
          </a:p>
          <a:p>
            <a:pPr eaLnBrk="1" fontAlgn="auto" hangingPunct="1">
              <a:spcAft>
                <a:spcPts val="0"/>
              </a:spcAft>
              <a:defRPr/>
            </a:pPr>
            <a:r>
              <a:rPr lang="en-US" dirty="0" smtClean="0">
                <a:latin typeface="+mn-lt"/>
              </a:rPr>
              <a:t>She is somewhat evasive when you ask about method of acquisition of HIV, ARV medications, compliance with medications and follow-up prenatal care, substance use, etc.. </a:t>
            </a:r>
          </a:p>
          <a:p>
            <a:pPr eaLnBrk="1" fontAlgn="auto" hangingPunct="1">
              <a:spcAft>
                <a:spcPts val="0"/>
              </a:spcAft>
              <a:defRPr/>
            </a:pPr>
            <a:r>
              <a:rPr lang="en-US" dirty="0" smtClean="0">
                <a:latin typeface="+mn-lt"/>
              </a:rPr>
              <a:t>IV </a:t>
            </a:r>
            <a:r>
              <a:rPr lang="en-US" dirty="0" err="1" smtClean="0">
                <a:latin typeface="+mn-lt"/>
              </a:rPr>
              <a:t>Zidovudine</a:t>
            </a:r>
            <a:r>
              <a:rPr lang="en-US" dirty="0" smtClean="0">
                <a:latin typeface="+mn-lt"/>
              </a:rPr>
              <a:t> is begun, delivery occurs in 2 hours, the infant is given </a:t>
            </a:r>
            <a:r>
              <a:rPr lang="en-US" dirty="0" err="1" smtClean="0">
                <a:latin typeface="+mn-lt"/>
              </a:rPr>
              <a:t>Zidovudine</a:t>
            </a:r>
            <a:r>
              <a:rPr lang="en-US" dirty="0" smtClean="0">
                <a:latin typeface="+mn-lt"/>
              </a:rPr>
              <a:t> as indicated.</a:t>
            </a:r>
          </a:p>
          <a:p>
            <a:pPr eaLnBrk="1" fontAlgn="auto" hangingPunct="1">
              <a:spcAft>
                <a:spcPts val="0"/>
              </a:spcAft>
              <a:defRPr/>
            </a:pPr>
            <a:r>
              <a:rPr lang="en-US" dirty="0" smtClean="0">
                <a:latin typeface="+mn-lt"/>
              </a:rPr>
              <a:t>The infant is HIV DNA PCR + at 2 weeks and 4 weeks.</a:t>
            </a:r>
          </a:p>
          <a:p>
            <a:pPr eaLnBrk="1" fontAlgn="auto" hangingPunct="1">
              <a:spcAft>
                <a:spcPts val="0"/>
              </a:spcAft>
              <a:defRPr/>
            </a:pPr>
            <a:endParaRPr lang="en-US" sz="2800" dirty="0">
              <a:latin typeface="+mn-lt"/>
            </a:endParaRPr>
          </a:p>
        </p:txBody>
      </p:sp>
      <p:sp>
        <p:nvSpPr>
          <p:cNvPr id="4" name="Content Placeholder 3"/>
          <p:cNvSpPr>
            <a:spLocks noGrp="1"/>
          </p:cNvSpPr>
          <p:nvPr>
            <p:ph sz="half" idx="4294967295"/>
          </p:nvPr>
        </p:nvSpPr>
        <p:spPr>
          <a:xfrm>
            <a:off x="4953000" y="838200"/>
            <a:ext cx="3962400" cy="4495800"/>
          </a:xfrm>
          <a:ln w="28575">
            <a:solidFill>
              <a:schemeClr val="accent1"/>
            </a:solidFill>
          </a:ln>
        </p:spPr>
        <p:txBody>
          <a:bodyPr rtlCol="0">
            <a:normAutofit fontScale="62500" lnSpcReduction="20000"/>
          </a:bodyPr>
          <a:lstStyle/>
          <a:p>
            <a:pPr eaLnBrk="1" fontAlgn="auto" hangingPunct="1">
              <a:spcAft>
                <a:spcPts val="0"/>
              </a:spcAft>
              <a:defRPr/>
            </a:pPr>
            <a:r>
              <a:rPr lang="en-US" sz="5100" b="1" dirty="0" smtClean="0">
                <a:latin typeface="+mn-lt"/>
              </a:rPr>
              <a:t>Analysis</a:t>
            </a:r>
          </a:p>
          <a:p>
            <a:pPr eaLnBrk="1" fontAlgn="auto" hangingPunct="1">
              <a:spcAft>
                <a:spcPts val="0"/>
              </a:spcAft>
              <a:defRPr/>
            </a:pPr>
            <a:endParaRPr lang="en-US" sz="2800" dirty="0" smtClean="0">
              <a:latin typeface="+mn-lt"/>
            </a:endParaRPr>
          </a:p>
          <a:p>
            <a:pPr eaLnBrk="1" fontAlgn="auto" hangingPunct="1">
              <a:spcAft>
                <a:spcPts val="0"/>
              </a:spcAft>
              <a:defRPr/>
            </a:pPr>
            <a:endParaRPr lang="en-US" sz="2800" dirty="0" smtClean="0">
              <a:latin typeface="+mn-lt"/>
            </a:endParaRPr>
          </a:p>
          <a:p>
            <a:pPr eaLnBrk="1" fontAlgn="auto" hangingPunct="1">
              <a:spcAft>
                <a:spcPts val="0"/>
              </a:spcAft>
              <a:defRPr/>
            </a:pPr>
            <a:r>
              <a:rPr lang="en-US" sz="5100" b="1" dirty="0" smtClean="0">
                <a:latin typeface="+mn-lt"/>
              </a:rPr>
              <a:t>Contributing Factors</a:t>
            </a:r>
          </a:p>
          <a:p>
            <a:pPr eaLnBrk="1" fontAlgn="auto" hangingPunct="1">
              <a:spcAft>
                <a:spcPts val="0"/>
              </a:spcAft>
              <a:defRPr/>
            </a:pPr>
            <a:endParaRPr lang="en-US" sz="2800" dirty="0" smtClean="0">
              <a:latin typeface="+mn-lt"/>
            </a:endParaRPr>
          </a:p>
          <a:p>
            <a:pPr eaLnBrk="1" fontAlgn="auto" hangingPunct="1">
              <a:spcAft>
                <a:spcPts val="0"/>
              </a:spcAft>
              <a:defRPr/>
            </a:pPr>
            <a:endParaRPr lang="en-US" sz="2800" dirty="0" smtClean="0">
              <a:latin typeface="+mn-lt"/>
            </a:endParaRPr>
          </a:p>
          <a:p>
            <a:pPr eaLnBrk="1" fontAlgn="auto" hangingPunct="1">
              <a:spcAft>
                <a:spcPts val="0"/>
              </a:spcAft>
              <a:defRPr/>
            </a:pPr>
            <a:r>
              <a:rPr lang="en-US" sz="5100" b="1" dirty="0" smtClean="0">
                <a:latin typeface="+mn-lt"/>
              </a:rPr>
              <a:t>Potential Solutions</a:t>
            </a:r>
          </a:p>
          <a:p>
            <a:pPr eaLnBrk="1" fontAlgn="auto" hangingPunct="1">
              <a:spcAft>
                <a:spcPts val="0"/>
              </a:spcAft>
              <a:defRPr/>
            </a:pPr>
            <a:endParaRPr lang="en-US" sz="2800" dirty="0" smtClean="0">
              <a:latin typeface="+mn-lt"/>
            </a:endParaRPr>
          </a:p>
          <a:p>
            <a:pPr eaLnBrk="1" fontAlgn="auto" hangingPunct="1">
              <a:spcAft>
                <a:spcPts val="0"/>
              </a:spcAft>
              <a:defRPr/>
            </a:pPr>
            <a:endParaRPr lang="en-US" sz="2800" dirty="0" smtClean="0">
              <a:latin typeface="+mn-lt"/>
            </a:endParaRPr>
          </a:p>
          <a:p>
            <a:pPr eaLnBrk="1" fontAlgn="auto" hangingPunct="1">
              <a:spcAft>
                <a:spcPts val="0"/>
              </a:spcAft>
              <a:defRPr/>
            </a:pPr>
            <a:r>
              <a:rPr lang="en-US" sz="5100" b="1" dirty="0" smtClean="0">
                <a:latin typeface="+mn-lt"/>
              </a:rPr>
              <a:t>Recommendations</a:t>
            </a:r>
            <a:endParaRPr lang="en-US" sz="5100" b="1" dirty="0">
              <a:latin typeface="+mn-lt"/>
            </a:endParaRPr>
          </a:p>
        </p:txBody>
      </p:sp>
      <p:sp>
        <p:nvSpPr>
          <p:cNvPr id="39941" name="Rectangle 6"/>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0" y="12700"/>
            <a:ext cx="9144000" cy="571500"/>
          </a:xfrm>
        </p:spPr>
        <p:txBody>
          <a:bodyPr/>
          <a:lstStyle/>
          <a:p>
            <a:pPr eaLnBrk="1" hangingPunct="1"/>
            <a:r>
              <a:rPr lang="en-US" sz="4800" smtClean="0"/>
              <a:t>Case #2</a:t>
            </a:r>
          </a:p>
        </p:txBody>
      </p:sp>
      <p:sp>
        <p:nvSpPr>
          <p:cNvPr id="40963" name="Content Placeholder 2"/>
          <p:cNvSpPr>
            <a:spLocks noGrp="1"/>
          </p:cNvSpPr>
          <p:nvPr>
            <p:ph sz="half" idx="4294967295"/>
          </p:nvPr>
        </p:nvSpPr>
        <p:spPr>
          <a:xfrm>
            <a:off x="228600" y="1219200"/>
            <a:ext cx="4724400" cy="4876800"/>
          </a:xfrm>
        </p:spPr>
        <p:txBody>
          <a:bodyPr/>
          <a:lstStyle/>
          <a:p>
            <a:pPr eaLnBrk="1" hangingPunct="1">
              <a:lnSpc>
                <a:spcPct val="80000"/>
              </a:lnSpc>
            </a:pPr>
            <a:r>
              <a:rPr lang="en-US" sz="2000" smtClean="0">
                <a:latin typeface="Calibri" pitchFamily="34" charset="0"/>
              </a:rPr>
              <a:t>A 17 year old perinatally infected pregnant female goes to High-Risk OB clinic at 26 weeks EGA.</a:t>
            </a:r>
          </a:p>
          <a:p>
            <a:pPr eaLnBrk="1" hangingPunct="1">
              <a:lnSpc>
                <a:spcPct val="80000"/>
              </a:lnSpc>
            </a:pPr>
            <a:r>
              <a:rPr lang="en-US" sz="2000" smtClean="0">
                <a:latin typeface="Calibri" pitchFamily="34" charset="0"/>
              </a:rPr>
              <a:t>You have not seen her since you referred her.</a:t>
            </a:r>
          </a:p>
          <a:p>
            <a:pPr eaLnBrk="1" hangingPunct="1">
              <a:lnSpc>
                <a:spcPct val="80000"/>
              </a:lnSpc>
            </a:pPr>
            <a:r>
              <a:rPr lang="en-US" sz="2000" smtClean="0">
                <a:latin typeface="Calibri" pitchFamily="34" charset="0"/>
              </a:rPr>
              <a:t>The providers recommend a Cesarean section because she has not been compliant with her ARV medications.  She is crying and refusing the medications &amp; the C-section.</a:t>
            </a:r>
          </a:p>
          <a:p>
            <a:pPr eaLnBrk="1" hangingPunct="1">
              <a:lnSpc>
                <a:spcPct val="80000"/>
              </a:lnSpc>
            </a:pPr>
            <a:r>
              <a:rPr lang="en-US" sz="2000" smtClean="0">
                <a:latin typeface="Calibri" pitchFamily="34" charset="0"/>
              </a:rPr>
              <a:t>At 38 wks she delivers at another hospital w/o disclosing her HIV status because she doesn’t want a C-section.</a:t>
            </a:r>
          </a:p>
          <a:p>
            <a:pPr eaLnBrk="1" hangingPunct="1">
              <a:lnSpc>
                <a:spcPct val="80000"/>
              </a:lnSpc>
            </a:pPr>
            <a:r>
              <a:rPr lang="en-US" sz="2000" smtClean="0">
                <a:latin typeface="Calibri" pitchFamily="34" charset="0"/>
              </a:rPr>
              <a:t>Infant is HIV DNA PCR positive at 4 wks &amp; confirmed positive at 6 wks of age.</a:t>
            </a:r>
          </a:p>
          <a:p>
            <a:pPr eaLnBrk="1" hangingPunct="1">
              <a:lnSpc>
                <a:spcPct val="80000"/>
              </a:lnSpc>
            </a:pPr>
            <a:endParaRPr lang="en-US" sz="2000" smtClean="0">
              <a:latin typeface="Calibri" pitchFamily="34" charset="0"/>
            </a:endParaRPr>
          </a:p>
        </p:txBody>
      </p:sp>
      <p:sp>
        <p:nvSpPr>
          <p:cNvPr id="40964" name="Content Placeholder 3"/>
          <p:cNvSpPr>
            <a:spLocks noGrp="1"/>
          </p:cNvSpPr>
          <p:nvPr>
            <p:ph sz="half" idx="4294967295"/>
          </p:nvPr>
        </p:nvSpPr>
        <p:spPr>
          <a:xfrm>
            <a:off x="5029200" y="1219200"/>
            <a:ext cx="3962400" cy="4114800"/>
          </a:xfrm>
          <a:ln w="28575">
            <a:solidFill>
              <a:schemeClr val="accent1"/>
            </a:solidFill>
            <a:miter lim="800000"/>
            <a:headEnd/>
            <a:tailEnd/>
          </a:ln>
        </p:spPr>
        <p:txBody>
          <a:bodyPr/>
          <a:lstStyle/>
          <a:p>
            <a:pPr eaLnBrk="1" hangingPunct="1">
              <a:lnSpc>
                <a:spcPct val="80000"/>
              </a:lnSpc>
            </a:pPr>
            <a:r>
              <a:rPr lang="en-US" b="1" smtClean="0">
                <a:latin typeface="Calibri" pitchFamily="34" charset="0"/>
              </a:rPr>
              <a:t>Analysis</a:t>
            </a:r>
          </a:p>
          <a:p>
            <a:pPr eaLnBrk="1" hangingPunct="1">
              <a:lnSpc>
                <a:spcPct val="80000"/>
              </a:lnSpc>
            </a:pPr>
            <a:endParaRPr lang="en-US" b="1" smtClean="0">
              <a:latin typeface="Calibri" pitchFamily="34" charset="0"/>
            </a:endParaRPr>
          </a:p>
          <a:p>
            <a:pPr eaLnBrk="1" hangingPunct="1">
              <a:lnSpc>
                <a:spcPct val="80000"/>
              </a:lnSpc>
            </a:pPr>
            <a:r>
              <a:rPr lang="en-US" b="1" smtClean="0">
                <a:latin typeface="Calibri" pitchFamily="34" charset="0"/>
              </a:rPr>
              <a:t>Contributing Factors</a:t>
            </a:r>
          </a:p>
          <a:p>
            <a:pPr eaLnBrk="1" hangingPunct="1">
              <a:lnSpc>
                <a:spcPct val="80000"/>
              </a:lnSpc>
            </a:pPr>
            <a:endParaRPr lang="en-US" b="1" smtClean="0">
              <a:latin typeface="Calibri" pitchFamily="34" charset="0"/>
            </a:endParaRPr>
          </a:p>
          <a:p>
            <a:pPr eaLnBrk="1" hangingPunct="1">
              <a:lnSpc>
                <a:spcPct val="80000"/>
              </a:lnSpc>
            </a:pPr>
            <a:r>
              <a:rPr lang="en-US" b="1" smtClean="0">
                <a:latin typeface="Calibri" pitchFamily="34" charset="0"/>
              </a:rPr>
              <a:t>Potential Solutions</a:t>
            </a:r>
          </a:p>
          <a:p>
            <a:pPr eaLnBrk="1" hangingPunct="1">
              <a:lnSpc>
                <a:spcPct val="80000"/>
              </a:lnSpc>
            </a:pPr>
            <a:endParaRPr lang="en-US" b="1" smtClean="0">
              <a:latin typeface="Calibri" pitchFamily="34" charset="0"/>
            </a:endParaRPr>
          </a:p>
          <a:p>
            <a:pPr eaLnBrk="1" hangingPunct="1">
              <a:lnSpc>
                <a:spcPct val="80000"/>
              </a:lnSpc>
            </a:pPr>
            <a:r>
              <a:rPr lang="en-US" b="1" smtClean="0">
                <a:latin typeface="Calibri" pitchFamily="34" charset="0"/>
              </a:rPr>
              <a:t>Recommendations</a:t>
            </a:r>
            <a:endParaRPr lang="en-US" smtClean="0">
              <a:latin typeface="Calibri" pitchFamily="34" charset="0"/>
            </a:endParaRPr>
          </a:p>
        </p:txBody>
      </p:sp>
      <p:sp>
        <p:nvSpPr>
          <p:cNvPr id="40965" name="Rectangle 6"/>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CASE # 3</a:t>
            </a:r>
          </a:p>
        </p:txBody>
      </p:sp>
      <p:sp>
        <p:nvSpPr>
          <p:cNvPr id="41987" name="Content Placeholder 2"/>
          <p:cNvSpPr>
            <a:spLocks noGrp="1"/>
          </p:cNvSpPr>
          <p:nvPr>
            <p:ph sz="half" idx="1"/>
          </p:nvPr>
        </p:nvSpPr>
        <p:spPr>
          <a:xfrm>
            <a:off x="228600" y="838200"/>
            <a:ext cx="4495800" cy="5287963"/>
          </a:xfrm>
        </p:spPr>
        <p:txBody>
          <a:bodyPr/>
          <a:lstStyle/>
          <a:p>
            <a:r>
              <a:rPr lang="en-US" sz="2000" smtClean="0"/>
              <a:t>20 yo woman presents to L &amp; D in active labor.</a:t>
            </a:r>
          </a:p>
          <a:p>
            <a:r>
              <a:rPr lang="en-US" sz="2000" smtClean="0"/>
              <a:t>No prenatal care and HIV status unknown.</a:t>
            </a:r>
          </a:p>
          <a:p>
            <a:r>
              <a:rPr lang="en-US" sz="2000" smtClean="0"/>
              <a:t>Mother states she thinks she was HIV negative ~ 18 months ago. </a:t>
            </a:r>
          </a:p>
          <a:p>
            <a:r>
              <a:rPr lang="en-US" sz="2000" smtClean="0"/>
              <a:t>Rapid HIV testing is done.  Positive result.</a:t>
            </a:r>
          </a:p>
          <a:p>
            <a:r>
              <a:rPr lang="en-US" sz="2000" smtClean="0"/>
              <a:t>Intrapartum AZT is begun and the infant receives postnatal AZT for 6 weeks.</a:t>
            </a:r>
          </a:p>
          <a:p>
            <a:r>
              <a:rPr lang="en-US" sz="2000" smtClean="0"/>
              <a:t>The infant is HIV DNA PCR positive twice in the first 8 weeks of life.</a:t>
            </a:r>
          </a:p>
          <a:p>
            <a:endParaRPr lang="en-US" smtClean="0"/>
          </a:p>
        </p:txBody>
      </p:sp>
      <p:sp>
        <p:nvSpPr>
          <p:cNvPr id="41988" name="Content Placeholder 3"/>
          <p:cNvSpPr>
            <a:spLocks noGrp="1"/>
          </p:cNvSpPr>
          <p:nvPr>
            <p:ph sz="half" idx="2"/>
          </p:nvPr>
        </p:nvSpPr>
        <p:spPr>
          <a:xfrm>
            <a:off x="4800600" y="1143000"/>
            <a:ext cx="4114800" cy="3962400"/>
          </a:xfrm>
          <a:ln w="28575">
            <a:solidFill>
              <a:schemeClr val="accent1"/>
            </a:solidFill>
            <a:miter lim="800000"/>
            <a:headEnd/>
            <a:tailEnd/>
          </a:ln>
        </p:spPr>
        <p:txBody>
          <a:bodyPr/>
          <a:lstStyle/>
          <a:p>
            <a:pPr eaLnBrk="1" hangingPunct="1"/>
            <a:r>
              <a:rPr lang="en-US" b="1" smtClean="0"/>
              <a:t>Analysis</a:t>
            </a:r>
          </a:p>
          <a:p>
            <a:pPr eaLnBrk="1" hangingPunct="1"/>
            <a:endParaRPr lang="en-US" sz="1200" smtClean="0"/>
          </a:p>
          <a:p>
            <a:pPr eaLnBrk="1" hangingPunct="1"/>
            <a:endParaRPr lang="en-US" sz="1200" smtClean="0"/>
          </a:p>
          <a:p>
            <a:pPr eaLnBrk="1" hangingPunct="1"/>
            <a:r>
              <a:rPr lang="en-US" b="1" smtClean="0"/>
              <a:t>Contributing Factors</a:t>
            </a:r>
          </a:p>
          <a:p>
            <a:pPr eaLnBrk="1" hangingPunct="1"/>
            <a:endParaRPr lang="en-US" sz="1200" smtClean="0"/>
          </a:p>
          <a:p>
            <a:pPr eaLnBrk="1" hangingPunct="1"/>
            <a:endParaRPr lang="en-US" sz="1200" smtClean="0"/>
          </a:p>
          <a:p>
            <a:pPr eaLnBrk="1" hangingPunct="1"/>
            <a:r>
              <a:rPr lang="en-US" b="1" smtClean="0"/>
              <a:t>Potential Solutions</a:t>
            </a:r>
          </a:p>
          <a:p>
            <a:pPr eaLnBrk="1" hangingPunct="1"/>
            <a:endParaRPr lang="en-US" sz="1200" smtClean="0"/>
          </a:p>
          <a:p>
            <a:pPr eaLnBrk="1" hangingPunct="1"/>
            <a:endParaRPr lang="en-US" sz="1200" smtClean="0"/>
          </a:p>
          <a:p>
            <a:pPr eaLnBrk="1" hangingPunct="1"/>
            <a:r>
              <a:rPr lang="en-US" b="1" smtClean="0"/>
              <a:t>Recommendations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CASE # 4</a:t>
            </a:r>
          </a:p>
        </p:txBody>
      </p:sp>
      <p:sp>
        <p:nvSpPr>
          <p:cNvPr id="43011" name="Content Placeholder 2"/>
          <p:cNvSpPr>
            <a:spLocks noGrp="1"/>
          </p:cNvSpPr>
          <p:nvPr>
            <p:ph sz="half" idx="1"/>
          </p:nvPr>
        </p:nvSpPr>
        <p:spPr>
          <a:xfrm>
            <a:off x="304800" y="838200"/>
            <a:ext cx="4343400" cy="5287963"/>
          </a:xfrm>
        </p:spPr>
        <p:txBody>
          <a:bodyPr/>
          <a:lstStyle/>
          <a:p>
            <a:r>
              <a:rPr lang="en-US" sz="2400" smtClean="0"/>
              <a:t>27 yo mother received prenatal care including a negative HIV test reported in the first trimester.</a:t>
            </a:r>
          </a:p>
          <a:p>
            <a:r>
              <a:rPr lang="en-US" sz="2400" smtClean="0"/>
              <a:t>She did not have any risk factors for HIV.</a:t>
            </a:r>
          </a:p>
          <a:p>
            <a:r>
              <a:rPr lang="en-US" sz="2400" smtClean="0"/>
              <a:t>The infant was born full term without complications or problems.</a:t>
            </a:r>
          </a:p>
          <a:p>
            <a:r>
              <a:rPr lang="en-US" sz="2400" smtClean="0"/>
              <a:t>At 5 months of age the infant is admitted with PCP Pneumonia.</a:t>
            </a:r>
          </a:p>
          <a:p>
            <a:r>
              <a:rPr lang="en-US" sz="2400" smtClean="0"/>
              <a:t>The infant is HIV positive.</a:t>
            </a:r>
          </a:p>
        </p:txBody>
      </p:sp>
      <p:sp>
        <p:nvSpPr>
          <p:cNvPr id="43012" name="Content Placeholder 3"/>
          <p:cNvSpPr>
            <a:spLocks noGrp="1"/>
          </p:cNvSpPr>
          <p:nvPr>
            <p:ph sz="half" idx="2"/>
          </p:nvPr>
        </p:nvSpPr>
        <p:spPr>
          <a:xfrm>
            <a:off x="4800600" y="1295400"/>
            <a:ext cx="4114800" cy="4114800"/>
          </a:xfrm>
          <a:ln w="28575">
            <a:solidFill>
              <a:schemeClr val="accent1"/>
            </a:solidFill>
            <a:miter lim="800000"/>
            <a:headEnd/>
            <a:tailEnd/>
          </a:ln>
        </p:spPr>
        <p:txBody>
          <a:bodyPr/>
          <a:lstStyle/>
          <a:p>
            <a:pPr eaLnBrk="1" hangingPunct="1"/>
            <a:r>
              <a:rPr lang="en-US" b="1" smtClean="0"/>
              <a:t>Analysis</a:t>
            </a:r>
          </a:p>
          <a:p>
            <a:pPr eaLnBrk="1" hangingPunct="1"/>
            <a:endParaRPr lang="en-US" sz="1200" smtClean="0"/>
          </a:p>
          <a:p>
            <a:pPr eaLnBrk="1" hangingPunct="1"/>
            <a:endParaRPr lang="en-US" sz="1200" smtClean="0"/>
          </a:p>
          <a:p>
            <a:pPr eaLnBrk="1" hangingPunct="1"/>
            <a:r>
              <a:rPr lang="en-US" b="1" smtClean="0"/>
              <a:t>Contributing Factors</a:t>
            </a:r>
          </a:p>
          <a:p>
            <a:pPr eaLnBrk="1" hangingPunct="1"/>
            <a:endParaRPr lang="en-US" sz="1200" smtClean="0"/>
          </a:p>
          <a:p>
            <a:pPr eaLnBrk="1" hangingPunct="1"/>
            <a:endParaRPr lang="en-US" sz="1200" smtClean="0"/>
          </a:p>
          <a:p>
            <a:pPr eaLnBrk="1" hangingPunct="1"/>
            <a:r>
              <a:rPr lang="en-US" b="1" smtClean="0"/>
              <a:t>Potential Solutions</a:t>
            </a:r>
          </a:p>
          <a:p>
            <a:pPr eaLnBrk="1" hangingPunct="1"/>
            <a:endParaRPr lang="en-US" sz="1200" smtClean="0"/>
          </a:p>
          <a:p>
            <a:pPr eaLnBrk="1" hangingPunct="1"/>
            <a:endParaRPr lang="en-US" sz="1200" smtClean="0"/>
          </a:p>
          <a:p>
            <a:pPr eaLnBrk="1" hangingPunct="1"/>
            <a:r>
              <a:rPr lang="en-US" b="1" smtClean="0"/>
              <a:t>Recommendations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CASE # 5</a:t>
            </a:r>
          </a:p>
        </p:txBody>
      </p:sp>
      <p:sp>
        <p:nvSpPr>
          <p:cNvPr id="44035" name="Content Placeholder 2"/>
          <p:cNvSpPr>
            <a:spLocks noGrp="1"/>
          </p:cNvSpPr>
          <p:nvPr>
            <p:ph sz="half" idx="1"/>
          </p:nvPr>
        </p:nvSpPr>
        <p:spPr>
          <a:xfrm>
            <a:off x="228600" y="914400"/>
            <a:ext cx="4419600" cy="5211763"/>
          </a:xfrm>
        </p:spPr>
        <p:txBody>
          <a:bodyPr/>
          <a:lstStyle/>
          <a:p>
            <a:r>
              <a:rPr lang="en-US" smtClean="0"/>
              <a:t>31 yo mother with known mental illness is diagnosed with HIV in the 1</a:t>
            </a:r>
            <a:r>
              <a:rPr lang="en-US" baseline="30000" smtClean="0"/>
              <a:t>st</a:t>
            </a:r>
            <a:r>
              <a:rPr lang="en-US" smtClean="0"/>
              <a:t> trimester.</a:t>
            </a:r>
          </a:p>
          <a:p>
            <a:r>
              <a:rPr lang="en-US" smtClean="0"/>
              <a:t>She is prescribed medications but refuses to take them.</a:t>
            </a:r>
          </a:p>
          <a:p>
            <a:r>
              <a:rPr lang="en-US" smtClean="0"/>
              <a:t>Intrapartum and postnatal AZT are given.</a:t>
            </a:r>
          </a:p>
          <a:p>
            <a:r>
              <a:rPr lang="en-US" smtClean="0"/>
              <a:t>The child is HIV positive at 4 months of age.</a:t>
            </a:r>
          </a:p>
        </p:txBody>
      </p:sp>
      <p:sp>
        <p:nvSpPr>
          <p:cNvPr id="44036" name="Content Placeholder 3"/>
          <p:cNvSpPr>
            <a:spLocks noGrp="1"/>
          </p:cNvSpPr>
          <p:nvPr>
            <p:ph sz="half" idx="2"/>
          </p:nvPr>
        </p:nvSpPr>
        <p:spPr>
          <a:xfrm>
            <a:off x="4800600" y="1219200"/>
            <a:ext cx="4191000" cy="4191000"/>
          </a:xfrm>
          <a:ln w="28575">
            <a:solidFill>
              <a:schemeClr val="accent1"/>
            </a:solidFill>
            <a:miter lim="800000"/>
            <a:headEnd/>
            <a:tailEnd/>
          </a:ln>
        </p:spPr>
        <p:txBody>
          <a:bodyPr/>
          <a:lstStyle/>
          <a:p>
            <a:pPr eaLnBrk="1" hangingPunct="1"/>
            <a:r>
              <a:rPr lang="en-US" b="1" smtClean="0"/>
              <a:t>Analysis</a:t>
            </a:r>
          </a:p>
          <a:p>
            <a:pPr eaLnBrk="1" hangingPunct="1"/>
            <a:endParaRPr lang="en-US" sz="1200" smtClean="0"/>
          </a:p>
          <a:p>
            <a:pPr eaLnBrk="1" hangingPunct="1"/>
            <a:endParaRPr lang="en-US" sz="1200" smtClean="0"/>
          </a:p>
          <a:p>
            <a:pPr eaLnBrk="1" hangingPunct="1"/>
            <a:r>
              <a:rPr lang="en-US" b="1" smtClean="0"/>
              <a:t>Contributing Factors</a:t>
            </a:r>
          </a:p>
          <a:p>
            <a:pPr eaLnBrk="1" hangingPunct="1"/>
            <a:endParaRPr lang="en-US" sz="1200" smtClean="0"/>
          </a:p>
          <a:p>
            <a:pPr eaLnBrk="1" hangingPunct="1"/>
            <a:endParaRPr lang="en-US" sz="1200" smtClean="0"/>
          </a:p>
          <a:p>
            <a:pPr eaLnBrk="1" hangingPunct="1"/>
            <a:r>
              <a:rPr lang="en-US" b="1" smtClean="0"/>
              <a:t>Potential Solutions</a:t>
            </a:r>
          </a:p>
          <a:p>
            <a:pPr eaLnBrk="1" hangingPunct="1"/>
            <a:endParaRPr lang="en-US" sz="1200" smtClean="0"/>
          </a:p>
          <a:p>
            <a:pPr eaLnBrk="1" hangingPunct="1"/>
            <a:endParaRPr lang="en-US" sz="1200" smtClean="0"/>
          </a:p>
          <a:p>
            <a:pPr eaLnBrk="1" hangingPunct="1"/>
            <a:r>
              <a:rPr lang="en-US" b="1" smtClean="0"/>
              <a:t>Recommendations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lstStyle/>
          <a:p>
            <a:pPr eaLnBrk="1" hangingPunct="1"/>
            <a:r>
              <a:rPr lang="en-US" b="1" smtClean="0">
                <a:latin typeface="Calibri" pitchFamily="34" charset="0"/>
              </a:rPr>
              <a:t>Disclosures</a:t>
            </a:r>
          </a:p>
        </p:txBody>
      </p:sp>
      <p:sp>
        <p:nvSpPr>
          <p:cNvPr id="8195" name="Content Placeholder 2"/>
          <p:cNvSpPr>
            <a:spLocks noGrp="1"/>
          </p:cNvSpPr>
          <p:nvPr>
            <p:ph idx="4294967295"/>
          </p:nvPr>
        </p:nvSpPr>
        <p:spPr>
          <a:xfrm>
            <a:off x="228600" y="1295400"/>
            <a:ext cx="8686800" cy="5029200"/>
          </a:xfrm>
        </p:spPr>
        <p:txBody>
          <a:bodyPr/>
          <a:lstStyle/>
          <a:p>
            <a:pPr eaLnBrk="1" hangingPunct="1">
              <a:lnSpc>
                <a:spcPct val="90000"/>
              </a:lnSpc>
            </a:pPr>
            <a:r>
              <a:rPr lang="en-US" sz="2800" b="1" smtClean="0">
                <a:latin typeface="Calibri" pitchFamily="34" charset="0"/>
              </a:rPr>
              <a:t>Andrew Helfgott, MD</a:t>
            </a:r>
            <a:r>
              <a:rPr lang="en-US" sz="2800" smtClean="0">
                <a:latin typeface="Calibri" pitchFamily="34" charset="0"/>
              </a:rPr>
              <a:t>		</a:t>
            </a:r>
          </a:p>
          <a:p>
            <a:pPr eaLnBrk="1" hangingPunct="1">
              <a:lnSpc>
                <a:spcPct val="90000"/>
              </a:lnSpc>
              <a:buFont typeface="Arial" pitchFamily="34" charset="0"/>
              <a:buNone/>
            </a:pPr>
            <a:r>
              <a:rPr lang="en-US" sz="2800" smtClean="0">
                <a:latin typeface="Calibri" pitchFamily="34" charset="0"/>
              </a:rPr>
              <a:t>		Has no financial interest or relationships to disclose</a:t>
            </a:r>
          </a:p>
          <a:p>
            <a:pPr eaLnBrk="1" hangingPunct="1">
              <a:lnSpc>
                <a:spcPct val="90000"/>
              </a:lnSpc>
            </a:pPr>
            <a:r>
              <a:rPr lang="en-US" sz="2800" b="1" smtClean="0">
                <a:latin typeface="Calibri" pitchFamily="34" charset="0"/>
              </a:rPr>
              <a:t>Robert Lawrence, MD</a:t>
            </a:r>
            <a:r>
              <a:rPr lang="en-US" sz="2800" smtClean="0">
                <a:latin typeface="Calibri" pitchFamily="34" charset="0"/>
              </a:rPr>
              <a:t>						Has no financial interest or relationships to disclose</a:t>
            </a:r>
          </a:p>
          <a:p>
            <a:pPr eaLnBrk="1" hangingPunct="1">
              <a:lnSpc>
                <a:spcPct val="90000"/>
              </a:lnSpc>
            </a:pPr>
            <a:r>
              <a:rPr lang="en-US" sz="2800" b="1" smtClean="0">
                <a:latin typeface="Calibri" pitchFamily="34" charset="0"/>
              </a:rPr>
              <a:t>JoNell Potter, PhD, RN</a:t>
            </a:r>
            <a:r>
              <a:rPr lang="en-US" sz="2800" smtClean="0">
                <a:latin typeface="Calibri" pitchFamily="34" charset="0"/>
              </a:rPr>
              <a:t>						Has no financial interest or relationships to disclose</a:t>
            </a:r>
          </a:p>
          <a:p>
            <a:pPr eaLnBrk="1" hangingPunct="1">
              <a:lnSpc>
                <a:spcPct val="90000"/>
              </a:lnSpc>
            </a:pPr>
            <a:r>
              <a:rPr lang="en-US" sz="2800" b="1" smtClean="0">
                <a:latin typeface="Calibri" pitchFamily="34" charset="0"/>
              </a:rPr>
              <a:t>Yvette Rivero, MPH</a:t>
            </a:r>
            <a:r>
              <a:rPr lang="en-US" sz="2800" smtClean="0">
                <a:latin typeface="Calibri" pitchFamily="34" charset="0"/>
              </a:rPr>
              <a:t>							 Has no financial interest or relationships to disclose</a:t>
            </a:r>
          </a:p>
        </p:txBody>
      </p:sp>
      <p:sp>
        <p:nvSpPr>
          <p:cNvPr id="8196" name="Rectangle 13"/>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p:txBody>
          <a:bodyPr/>
          <a:lstStyle/>
          <a:p>
            <a:pPr eaLnBrk="1" hangingPunct="1"/>
            <a:r>
              <a:rPr lang="en-US" b="1" smtClean="0"/>
              <a:t>Obtaining CME / CE Credit</a:t>
            </a:r>
          </a:p>
        </p:txBody>
      </p:sp>
      <p:sp>
        <p:nvSpPr>
          <p:cNvPr id="9219" name="Content Placeholder 2"/>
          <p:cNvSpPr>
            <a:spLocks noGrp="1"/>
          </p:cNvSpPr>
          <p:nvPr>
            <p:ph idx="4294967295"/>
          </p:nvPr>
        </p:nvSpPr>
        <p:spPr/>
        <p:txBody>
          <a:bodyPr/>
          <a:lstStyle/>
          <a:p>
            <a:pPr eaLnBrk="1" hangingPunct="1">
              <a:buFont typeface="Arial" pitchFamily="34" charset="0"/>
              <a:buNone/>
            </a:pPr>
            <a:r>
              <a:rPr lang="en-US" smtClean="0"/>
              <a:t>If you would like to receive continuing education credit for this activity, please visit:</a:t>
            </a:r>
          </a:p>
          <a:p>
            <a:pPr eaLnBrk="1" hangingPunct="1">
              <a:buFont typeface="Arial" pitchFamily="34" charset="0"/>
              <a:buNone/>
            </a:pPr>
            <a:endParaRPr lang="en-US" smtClean="0"/>
          </a:p>
          <a:p>
            <a:pPr eaLnBrk="1" hangingPunct="1">
              <a:buFont typeface="Arial" pitchFamily="34" charset="0"/>
              <a:buNone/>
            </a:pPr>
            <a:r>
              <a:rPr lang="en-US" smtClean="0"/>
              <a:t>      </a:t>
            </a:r>
            <a:r>
              <a:rPr lang="en-US" smtClean="0">
                <a:hlinkClick r:id="rId2"/>
              </a:rPr>
              <a:t>http://www.pesgce.com/RyanWhite2012</a:t>
            </a:r>
            <a:r>
              <a:rPr lang="en-US" smtClean="0"/>
              <a:t> </a:t>
            </a:r>
          </a:p>
        </p:txBody>
      </p:sp>
      <p:sp>
        <p:nvSpPr>
          <p:cNvPr id="9220"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457200" y="152400"/>
            <a:ext cx="8229600" cy="838200"/>
          </a:xfrm>
        </p:spPr>
        <p:txBody>
          <a:bodyPr/>
          <a:lstStyle/>
          <a:p>
            <a:pPr eaLnBrk="1" hangingPunct="1"/>
            <a:r>
              <a:rPr lang="en-US" b="1" smtClean="0">
                <a:latin typeface="Calibri" pitchFamily="34" charset="0"/>
              </a:rPr>
              <a:t>Workshop Format</a:t>
            </a:r>
          </a:p>
        </p:txBody>
      </p:sp>
      <p:sp>
        <p:nvSpPr>
          <p:cNvPr id="10243" name="Content Placeholder 2"/>
          <p:cNvSpPr>
            <a:spLocks noGrp="1"/>
          </p:cNvSpPr>
          <p:nvPr>
            <p:ph idx="4294967295"/>
          </p:nvPr>
        </p:nvSpPr>
        <p:spPr>
          <a:xfrm>
            <a:off x="838200" y="1066800"/>
            <a:ext cx="7620000" cy="4572000"/>
          </a:xfrm>
        </p:spPr>
        <p:txBody>
          <a:bodyPr/>
          <a:lstStyle/>
          <a:p>
            <a:pPr eaLnBrk="1" hangingPunct="1">
              <a:lnSpc>
                <a:spcPct val="80000"/>
              </a:lnSpc>
              <a:buFont typeface="Arial" charset="0"/>
              <a:buNone/>
              <a:defRPr/>
            </a:pPr>
            <a:r>
              <a:rPr lang="en-US" sz="2000" b="1" dirty="0" smtClean="0">
                <a:latin typeface="Calibri" pitchFamily="34" charset="0"/>
              </a:rPr>
              <a:t> </a:t>
            </a:r>
          </a:p>
          <a:p>
            <a:pPr marL="514350" indent="-514350" eaLnBrk="1" hangingPunct="1">
              <a:lnSpc>
                <a:spcPct val="80000"/>
              </a:lnSpc>
              <a:buFont typeface="Arial" charset="0"/>
              <a:buNone/>
              <a:defRPr/>
            </a:pPr>
            <a:r>
              <a:rPr lang="en-US" sz="2000" b="1" dirty="0" smtClean="0">
                <a:latin typeface="Calibri" pitchFamily="34" charset="0"/>
              </a:rPr>
              <a:t>I.     Introductions-  Review of Objectives &amp;  Workshop Format </a:t>
            </a:r>
          </a:p>
          <a:p>
            <a:pPr marL="514350" indent="-514350" eaLnBrk="1" hangingPunct="1">
              <a:lnSpc>
                <a:spcPct val="80000"/>
              </a:lnSpc>
              <a:buFont typeface="Arial" charset="0"/>
              <a:buNone/>
              <a:defRPr/>
            </a:pPr>
            <a:r>
              <a:rPr lang="en-US" sz="2000" dirty="0" smtClean="0">
                <a:latin typeface="Calibri" pitchFamily="34" charset="0"/>
              </a:rPr>
              <a:t>	 </a:t>
            </a:r>
          </a:p>
          <a:p>
            <a:pPr eaLnBrk="1" hangingPunct="1">
              <a:lnSpc>
                <a:spcPct val="80000"/>
              </a:lnSpc>
              <a:buFont typeface="Arial" charset="0"/>
              <a:buNone/>
              <a:defRPr/>
            </a:pPr>
            <a:r>
              <a:rPr lang="en-US" sz="2000" b="1" dirty="0" smtClean="0">
                <a:latin typeface="Calibri" pitchFamily="34" charset="0"/>
              </a:rPr>
              <a:t>II.    Reaching the Goal of Eliminating Perinatal HIV Transmission</a:t>
            </a:r>
            <a:endParaRPr lang="en-US" sz="2000" dirty="0" smtClean="0">
              <a:latin typeface="Calibri" pitchFamily="34" charset="0"/>
            </a:endParaRPr>
          </a:p>
          <a:p>
            <a:pPr eaLnBrk="1" hangingPunct="1">
              <a:lnSpc>
                <a:spcPct val="80000"/>
              </a:lnSpc>
              <a:buFont typeface="Arial" charset="0"/>
              <a:buNone/>
              <a:defRPr/>
            </a:pPr>
            <a:r>
              <a:rPr lang="en-US" sz="2000" dirty="0" smtClean="0">
                <a:latin typeface="Calibri" pitchFamily="34" charset="0"/>
              </a:rPr>
              <a:t>	</a:t>
            </a:r>
          </a:p>
          <a:p>
            <a:pPr eaLnBrk="1" hangingPunct="1">
              <a:lnSpc>
                <a:spcPct val="80000"/>
              </a:lnSpc>
              <a:buFont typeface="Arial" charset="0"/>
              <a:buNone/>
              <a:defRPr/>
            </a:pPr>
            <a:r>
              <a:rPr lang="en-US" sz="2000" b="1" dirty="0" smtClean="0">
                <a:latin typeface="Calibri" pitchFamily="34" charset="0"/>
              </a:rPr>
              <a:t>III.  “Fishbone” Analysis-“5 WHYS” of Root Cause Analysis</a:t>
            </a:r>
            <a:endParaRPr lang="en-US" sz="2000" dirty="0" smtClean="0">
              <a:latin typeface="Calibri" pitchFamily="34" charset="0"/>
            </a:endParaRPr>
          </a:p>
          <a:p>
            <a:pPr eaLnBrk="1" hangingPunct="1">
              <a:lnSpc>
                <a:spcPct val="80000"/>
              </a:lnSpc>
              <a:buFont typeface="Arial" charset="0"/>
              <a:buNone/>
              <a:defRPr/>
            </a:pPr>
            <a:r>
              <a:rPr lang="en-US" sz="2000" dirty="0" smtClean="0">
                <a:latin typeface="Calibri" pitchFamily="34" charset="0"/>
              </a:rPr>
              <a:t>	</a:t>
            </a:r>
          </a:p>
          <a:p>
            <a:pPr marL="514350" indent="-514350" eaLnBrk="1" hangingPunct="1">
              <a:lnSpc>
                <a:spcPct val="80000"/>
              </a:lnSpc>
              <a:buFont typeface="Arial" charset="0"/>
              <a:buNone/>
              <a:defRPr/>
            </a:pPr>
            <a:r>
              <a:rPr lang="en-US" sz="2000" b="1" dirty="0" smtClean="0">
                <a:latin typeface="Calibri" pitchFamily="34" charset="0"/>
              </a:rPr>
              <a:t>IV.   Break-Out Groups Working on Root Cause Analysis &amp; Solutions </a:t>
            </a:r>
            <a:r>
              <a:rPr lang="en-US" sz="2000" dirty="0" smtClean="0">
                <a:latin typeface="Calibri" pitchFamily="34" charset="0"/>
              </a:rPr>
              <a:t>	</a:t>
            </a:r>
          </a:p>
          <a:p>
            <a:pPr marL="514350" indent="-514350" eaLnBrk="1" hangingPunct="1">
              <a:lnSpc>
                <a:spcPct val="80000"/>
              </a:lnSpc>
              <a:buFont typeface="Arial" charset="0"/>
              <a:buNone/>
              <a:defRPr/>
            </a:pPr>
            <a:r>
              <a:rPr lang="en-US" sz="2000" dirty="0" smtClean="0">
                <a:latin typeface="Calibri" pitchFamily="34" charset="0"/>
              </a:rPr>
              <a:t>	</a:t>
            </a:r>
          </a:p>
          <a:p>
            <a:pPr eaLnBrk="1" hangingPunct="1">
              <a:lnSpc>
                <a:spcPct val="80000"/>
              </a:lnSpc>
              <a:buFont typeface="Arial" charset="0"/>
              <a:buNone/>
              <a:defRPr/>
            </a:pPr>
            <a:r>
              <a:rPr lang="en-US" sz="2000" b="1" dirty="0" smtClean="0">
                <a:latin typeface="Calibri" pitchFamily="34" charset="0"/>
              </a:rPr>
              <a:t>V.    Formulation of Strategies based on Discussion from Work Groups</a:t>
            </a:r>
            <a:r>
              <a:rPr lang="en-US" sz="2000" dirty="0" smtClean="0">
                <a:latin typeface="Calibri" pitchFamily="34" charset="0"/>
              </a:rPr>
              <a:t> 						</a:t>
            </a:r>
          </a:p>
        </p:txBody>
      </p:sp>
      <p:sp>
        <p:nvSpPr>
          <p:cNvPr id="10244"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lstStyle/>
          <a:p>
            <a:pPr eaLnBrk="1" hangingPunct="1"/>
            <a:r>
              <a:rPr lang="en-US" b="1" smtClean="0">
                <a:latin typeface="Calibri" pitchFamily="34" charset="0"/>
              </a:rPr>
              <a:t>Learning Objectives</a:t>
            </a:r>
          </a:p>
        </p:txBody>
      </p:sp>
      <p:sp>
        <p:nvSpPr>
          <p:cNvPr id="3" name="Content Placeholder 2"/>
          <p:cNvSpPr>
            <a:spLocks noGrp="1"/>
          </p:cNvSpPr>
          <p:nvPr>
            <p:ph idx="4294967295"/>
          </p:nvPr>
        </p:nvSpPr>
        <p:spPr>
          <a:xfrm>
            <a:off x="228600" y="990600"/>
            <a:ext cx="8610600" cy="4648200"/>
          </a:xfrm>
        </p:spPr>
        <p:txBody>
          <a:bodyPr>
            <a:normAutofit lnSpcReduction="10000"/>
          </a:bodyPr>
          <a:lstStyle/>
          <a:p>
            <a:pPr marL="609600" indent="-609600" eaLnBrk="1" hangingPunct="1">
              <a:lnSpc>
                <a:spcPct val="80000"/>
              </a:lnSpc>
              <a:buFont typeface="Arial" charset="0"/>
              <a:buNone/>
              <a:defRPr/>
            </a:pPr>
            <a:r>
              <a:rPr lang="en-US" sz="3000" dirty="0" smtClean="0">
                <a:latin typeface="Calibri" pitchFamily="34" charset="0"/>
              </a:rPr>
              <a:t>At the completion attendees should be able to:			</a:t>
            </a:r>
          </a:p>
          <a:p>
            <a:pPr marL="609600" indent="-609600" eaLnBrk="1" hangingPunct="1">
              <a:lnSpc>
                <a:spcPct val="80000"/>
              </a:lnSpc>
              <a:buFont typeface="Arial" charset="0"/>
              <a:buNone/>
              <a:defRPr/>
            </a:pPr>
            <a:r>
              <a:rPr lang="en-US" sz="3000" b="1" dirty="0" smtClean="0">
                <a:latin typeface="Calibri" pitchFamily="34" charset="0"/>
              </a:rPr>
              <a:t>1.    Identify </a:t>
            </a:r>
            <a:r>
              <a:rPr lang="en-US" sz="3000" dirty="0" smtClean="0">
                <a:latin typeface="Calibri" pitchFamily="34" charset="0"/>
              </a:rPr>
              <a:t>missed opportunities in failed Perinatal HIV Transmission Prevention. </a:t>
            </a:r>
            <a:r>
              <a:rPr lang="en-US" sz="3000" b="1" i="1" dirty="0" smtClean="0">
                <a:latin typeface="Calibri" pitchFamily="34" charset="0"/>
              </a:rPr>
              <a:t>(Knowledge)</a:t>
            </a:r>
          </a:p>
          <a:p>
            <a:pPr marL="609600" indent="-609600" eaLnBrk="1" hangingPunct="1">
              <a:lnSpc>
                <a:spcPct val="80000"/>
              </a:lnSpc>
              <a:buFont typeface="Arial" charset="0"/>
              <a:buNone/>
              <a:defRPr/>
            </a:pPr>
            <a:endParaRPr lang="en-US" sz="3000" dirty="0" smtClean="0">
              <a:latin typeface="Calibri" pitchFamily="34" charset="0"/>
            </a:endParaRPr>
          </a:p>
          <a:p>
            <a:pPr marL="609600" indent="-609600" eaLnBrk="1" hangingPunct="1">
              <a:lnSpc>
                <a:spcPct val="80000"/>
              </a:lnSpc>
              <a:buFont typeface="Arial" charset="0"/>
              <a:buAutoNum type="arabicPeriod" startAt="2"/>
              <a:defRPr/>
            </a:pPr>
            <a:r>
              <a:rPr lang="en-US" sz="3000" b="1" dirty="0" smtClean="0">
                <a:latin typeface="Calibri" pitchFamily="34" charset="0"/>
              </a:rPr>
              <a:t>Predict</a:t>
            </a:r>
            <a:r>
              <a:rPr lang="en-US" sz="3000" dirty="0" smtClean="0">
                <a:latin typeface="Calibri" pitchFamily="34" charset="0"/>
              </a:rPr>
              <a:t> potential missed opportunities &amp; 	    	    </a:t>
            </a:r>
            <a:r>
              <a:rPr lang="en-US" sz="3000" b="1" dirty="0" smtClean="0">
                <a:latin typeface="Calibri" pitchFamily="34" charset="0"/>
              </a:rPr>
              <a:t>prescribe</a:t>
            </a:r>
            <a:r>
              <a:rPr lang="en-US" sz="3000" dirty="0" smtClean="0">
                <a:latin typeface="Calibri" pitchFamily="34" charset="0"/>
              </a:rPr>
              <a:t> individualized plans to correct in “real patient care time”. </a:t>
            </a:r>
            <a:r>
              <a:rPr lang="en-US" sz="3000" b="1" i="1" dirty="0" smtClean="0">
                <a:latin typeface="Calibri" pitchFamily="34" charset="0"/>
              </a:rPr>
              <a:t>(Comprehension, Practice)</a:t>
            </a:r>
          </a:p>
          <a:p>
            <a:pPr marL="609600" indent="-609600" eaLnBrk="1" hangingPunct="1">
              <a:lnSpc>
                <a:spcPct val="80000"/>
              </a:lnSpc>
              <a:buFont typeface="Arial" charset="0"/>
              <a:buNone/>
              <a:defRPr/>
            </a:pPr>
            <a:endParaRPr lang="en-US" sz="3000" b="1" i="1" dirty="0" smtClean="0">
              <a:latin typeface="Calibri" pitchFamily="34" charset="0"/>
            </a:endParaRPr>
          </a:p>
          <a:p>
            <a:pPr marL="609600" indent="-609600" eaLnBrk="1" hangingPunct="1">
              <a:lnSpc>
                <a:spcPct val="80000"/>
              </a:lnSpc>
              <a:buFont typeface="Arial" charset="0"/>
              <a:buNone/>
              <a:defRPr/>
            </a:pPr>
            <a:r>
              <a:rPr lang="en-US" sz="3000" b="1" dirty="0" smtClean="0">
                <a:latin typeface="Calibri" pitchFamily="34" charset="0"/>
              </a:rPr>
              <a:t>3.    Formulate </a:t>
            </a:r>
            <a:r>
              <a:rPr lang="en-US" sz="3000" dirty="0" smtClean="0">
                <a:latin typeface="Calibri" pitchFamily="34" charset="0"/>
              </a:rPr>
              <a:t>plans to solve the issues of specific 	    missed opportunities on a systems level in 	  	    their own health care system. </a:t>
            </a:r>
            <a:r>
              <a:rPr lang="en-US" sz="3000" b="1" i="1" dirty="0" smtClean="0">
                <a:latin typeface="Calibri" pitchFamily="34" charset="0"/>
              </a:rPr>
              <a:t>(Synthesis)</a:t>
            </a:r>
          </a:p>
        </p:txBody>
      </p:sp>
      <p:sp>
        <p:nvSpPr>
          <p:cNvPr id="11268" name="Rectangle 5"/>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p:txBody>
          <a:bodyPr rIns="35717">
            <a:normAutofit fontScale="90000"/>
          </a:bodyPr>
          <a:lstStyle/>
          <a:p>
            <a:pPr eaLnBrk="1" hangingPunct="1">
              <a:defRPr/>
            </a:pPr>
            <a:r>
              <a:rPr lang="en-US" sz="4400" b="1" dirty="0" smtClean="0">
                <a:latin typeface="Calibri" pitchFamily="34" charset="0"/>
              </a:rPr>
              <a:t/>
            </a:r>
            <a:br>
              <a:rPr lang="en-US" sz="4400" b="1" dirty="0" smtClean="0">
                <a:latin typeface="Calibri" pitchFamily="34" charset="0"/>
              </a:rPr>
            </a:br>
            <a:r>
              <a:rPr lang="en-US" sz="4400" b="1" dirty="0" smtClean="0">
                <a:latin typeface="Calibri" pitchFamily="34" charset="0"/>
              </a:rPr>
              <a:t>Overview</a:t>
            </a:r>
            <a:br>
              <a:rPr lang="en-US" sz="4400" b="1" dirty="0" smtClean="0">
                <a:latin typeface="Calibri" pitchFamily="34" charset="0"/>
              </a:rPr>
            </a:br>
            <a:r>
              <a:rPr lang="en-US" sz="4400" b="1" dirty="0" smtClean="0">
                <a:latin typeface="Calibri" pitchFamily="34" charset="0"/>
              </a:rPr>
              <a:t>Major Achievements in Perinatal HIV</a:t>
            </a:r>
          </a:p>
        </p:txBody>
      </p:sp>
      <p:sp>
        <p:nvSpPr>
          <p:cNvPr id="12291" name="Rectangle 3"/>
          <p:cNvSpPr>
            <a:spLocks noGrp="1"/>
          </p:cNvSpPr>
          <p:nvPr>
            <p:ph type="body" idx="1"/>
          </p:nvPr>
        </p:nvSpPr>
        <p:spPr>
          <a:xfrm>
            <a:off x="914400" y="1143000"/>
            <a:ext cx="7358063" cy="3756025"/>
          </a:xfrm>
        </p:spPr>
        <p:txBody>
          <a:bodyPr rIns="35717" anchor="ctr"/>
          <a:lstStyle/>
          <a:p>
            <a:pPr marL="889000" indent="-571500" eaLnBrk="1" hangingPunct="1"/>
            <a:r>
              <a:rPr lang="en-US" sz="2400" smtClean="0">
                <a:latin typeface="Calibri" pitchFamily="34" charset="0"/>
              </a:rPr>
              <a:t>Pediatric AIDS Clinical Trials Group 076</a:t>
            </a:r>
          </a:p>
          <a:p>
            <a:pPr marL="889000" indent="-571500" eaLnBrk="1" hangingPunct="1"/>
            <a:r>
              <a:rPr lang="en-US" sz="2400" smtClean="0">
                <a:latin typeface="Calibri" pitchFamily="34" charset="0"/>
              </a:rPr>
              <a:t>Reduced Perinatal HIV Transmission by 70%</a:t>
            </a:r>
          </a:p>
          <a:p>
            <a:pPr marL="889000" indent="-571500" eaLnBrk="1" hangingPunct="1"/>
            <a:r>
              <a:rPr lang="en-US" sz="2400" smtClean="0">
                <a:latin typeface="Calibri" pitchFamily="34" charset="0"/>
              </a:rPr>
              <a:t>Increased HIV Testing in Pregnancy </a:t>
            </a:r>
          </a:p>
          <a:p>
            <a:pPr marL="889000" indent="-571500" eaLnBrk="1" hangingPunct="1"/>
            <a:r>
              <a:rPr lang="en-US" sz="2400" smtClean="0">
                <a:latin typeface="Calibri" pitchFamily="34" charset="0"/>
              </a:rPr>
              <a:t>Combination ARV Prophylaxis during Pregnancy </a:t>
            </a:r>
          </a:p>
          <a:p>
            <a:pPr marL="889000" indent="-571500" eaLnBrk="1" hangingPunct="1">
              <a:buFont typeface="Arial" pitchFamily="34" charset="0"/>
              <a:buNone/>
            </a:pPr>
            <a:endParaRPr lang="en-US" sz="2400" smtClean="0">
              <a:latin typeface="Calibri" pitchFamily="34" charset="0"/>
            </a:endParaRPr>
          </a:p>
        </p:txBody>
      </p:sp>
      <p:sp>
        <p:nvSpPr>
          <p:cNvPr id="12292"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874713" y="160338"/>
            <a:ext cx="7358062" cy="982662"/>
          </a:xfrm>
        </p:spPr>
        <p:txBody>
          <a:bodyPr rIns="35717"/>
          <a:lstStyle/>
          <a:p>
            <a:pPr eaLnBrk="1" hangingPunct="1"/>
            <a:r>
              <a:rPr lang="en-US" sz="4400" b="1" smtClean="0">
                <a:latin typeface="Calibri" pitchFamily="34" charset="0"/>
              </a:rPr>
              <a:t>Introduction</a:t>
            </a:r>
          </a:p>
        </p:txBody>
      </p:sp>
      <p:sp>
        <p:nvSpPr>
          <p:cNvPr id="13315" name="Rectangle 3"/>
          <p:cNvSpPr>
            <a:spLocks noGrp="1"/>
          </p:cNvSpPr>
          <p:nvPr>
            <p:ph type="body" idx="1"/>
          </p:nvPr>
        </p:nvSpPr>
        <p:spPr>
          <a:xfrm>
            <a:off x="914400" y="1371600"/>
            <a:ext cx="7640638" cy="3976688"/>
          </a:xfrm>
        </p:spPr>
        <p:txBody>
          <a:bodyPr rIns="28573" anchor="ctr"/>
          <a:lstStyle/>
          <a:p>
            <a:pPr marL="382588" eaLnBrk="1" hangingPunct="1">
              <a:spcBef>
                <a:spcPct val="0"/>
              </a:spcBef>
              <a:buClr>
                <a:srgbClr val="000000"/>
              </a:buClr>
              <a:buFont typeface="Arial" pitchFamily="34" charset="0"/>
              <a:buNone/>
            </a:pPr>
            <a:r>
              <a:rPr lang="en-US" sz="2400" b="1" smtClean="0">
                <a:latin typeface="Calibri" pitchFamily="34" charset="0"/>
                <a:cs typeface="Arial" pitchFamily="34" charset="0"/>
                <a:sym typeface="Arial" pitchFamily="34" charset="0"/>
              </a:rPr>
              <a:t>ARVs for HIV-infected women during pregnancy</a:t>
            </a:r>
            <a:endParaRPr lang="en-US" sz="2400" b="1" smtClean="0">
              <a:latin typeface="Calibri" pitchFamily="34" charset="0"/>
              <a:sym typeface="Arial" pitchFamily="34" charset="0"/>
            </a:endParaRPr>
          </a:p>
          <a:p>
            <a:pPr marL="782638" lvl="1" eaLnBrk="1" hangingPunct="1">
              <a:spcBef>
                <a:spcPts val="600"/>
              </a:spcBef>
              <a:buClr>
                <a:srgbClr val="000000"/>
              </a:buClr>
              <a:buFont typeface="Arial" pitchFamily="34" charset="0"/>
              <a:buNone/>
            </a:pPr>
            <a:r>
              <a:rPr lang="en-US" sz="2400" smtClean="0">
                <a:latin typeface="Calibri" pitchFamily="34" charset="0"/>
                <a:cs typeface="Arial" pitchFamily="34" charset="0"/>
                <a:sym typeface="Arial" pitchFamily="34" charset="0"/>
              </a:rPr>
              <a:t>*Continuous maternal antiretroviral (cARV) treatment</a:t>
            </a:r>
            <a:endParaRPr lang="en-US" sz="2400" smtClean="0">
              <a:latin typeface="Calibri" pitchFamily="34" charset="0"/>
              <a:sym typeface="Arial" pitchFamily="34" charset="0"/>
            </a:endParaRPr>
          </a:p>
          <a:p>
            <a:pPr marL="782638" lvl="1" eaLnBrk="1" hangingPunct="1">
              <a:spcBef>
                <a:spcPts val="600"/>
              </a:spcBef>
              <a:buClr>
                <a:srgbClr val="000000"/>
              </a:buClr>
              <a:buFont typeface="Arial" pitchFamily="34" charset="0"/>
              <a:buNone/>
            </a:pPr>
            <a:r>
              <a:rPr lang="en-US" sz="2400" smtClean="0">
                <a:latin typeface="Calibri" pitchFamily="34" charset="0"/>
                <a:cs typeface="Arial" pitchFamily="34" charset="0"/>
                <a:sym typeface="Arial" pitchFamily="34" charset="0"/>
              </a:rPr>
              <a:t>*ARV in pregnancy, L&amp;D and for the neonate</a:t>
            </a:r>
            <a:endParaRPr lang="en-US" sz="2400" smtClean="0">
              <a:latin typeface="Calibri" pitchFamily="34" charset="0"/>
              <a:sym typeface="Arial" pitchFamily="34" charset="0"/>
            </a:endParaRPr>
          </a:p>
          <a:p>
            <a:pPr marL="382588" eaLnBrk="1" hangingPunct="1">
              <a:spcBef>
                <a:spcPts val="700"/>
              </a:spcBef>
              <a:buClr>
                <a:srgbClr val="000000"/>
              </a:buClr>
              <a:buFont typeface="Arial" pitchFamily="34" charset="0"/>
              <a:buNone/>
            </a:pPr>
            <a:r>
              <a:rPr lang="en-US" sz="2400" b="1" smtClean="0">
                <a:latin typeface="Calibri" pitchFamily="34" charset="0"/>
                <a:cs typeface="Arial" pitchFamily="34" charset="0"/>
                <a:sym typeface="Arial" pitchFamily="34" charset="0"/>
              </a:rPr>
              <a:t>Perinatal HIV infection = &lt;2% in the US </a:t>
            </a:r>
            <a:r>
              <a:rPr lang="en-US" sz="2400" smtClean="0">
                <a:latin typeface="Calibri" pitchFamily="34" charset="0"/>
                <a:cs typeface="Arial" pitchFamily="34" charset="0"/>
                <a:sym typeface="Arial" pitchFamily="34" charset="0"/>
              </a:rPr>
              <a:t> </a:t>
            </a:r>
          </a:p>
          <a:p>
            <a:pPr marL="382588" eaLnBrk="1" hangingPunct="1">
              <a:spcBef>
                <a:spcPts val="700"/>
              </a:spcBef>
              <a:buClr>
                <a:srgbClr val="000000"/>
              </a:buClr>
              <a:buFont typeface="Arial" pitchFamily="34" charset="0"/>
              <a:buNone/>
            </a:pPr>
            <a:r>
              <a:rPr lang="en-US" sz="2400" smtClean="0">
                <a:latin typeface="Calibri" pitchFamily="34" charset="0"/>
                <a:cs typeface="Arial" pitchFamily="34" charset="0"/>
                <a:sym typeface="Arial" pitchFamily="34" charset="0"/>
              </a:rPr>
              <a:t>	*prenatal HIV counseling and testing</a:t>
            </a:r>
          </a:p>
          <a:p>
            <a:pPr marL="382588" eaLnBrk="1" hangingPunct="1">
              <a:spcBef>
                <a:spcPts val="700"/>
              </a:spcBef>
              <a:buClr>
                <a:srgbClr val="000000"/>
              </a:buClr>
              <a:buFont typeface="Arial" pitchFamily="34" charset="0"/>
              <a:buNone/>
            </a:pPr>
            <a:r>
              <a:rPr lang="en-US" sz="2400" smtClean="0">
                <a:latin typeface="Calibri" pitchFamily="34" charset="0"/>
                <a:cs typeface="Arial" pitchFamily="34" charset="0"/>
                <a:sym typeface="Arial" pitchFamily="34" charset="0"/>
              </a:rPr>
              <a:t>	*preconception care,</a:t>
            </a:r>
          </a:p>
          <a:p>
            <a:pPr marL="382588" eaLnBrk="1" hangingPunct="1">
              <a:spcBef>
                <a:spcPts val="700"/>
              </a:spcBef>
              <a:buClr>
                <a:srgbClr val="000000"/>
              </a:buClr>
              <a:buFont typeface="Arial" pitchFamily="34" charset="0"/>
              <a:buNone/>
            </a:pPr>
            <a:r>
              <a:rPr lang="en-US" sz="2400" smtClean="0">
                <a:latin typeface="Calibri" pitchFamily="34" charset="0"/>
                <a:cs typeface="Arial" pitchFamily="34" charset="0"/>
                <a:sym typeface="Arial" pitchFamily="34" charset="0"/>
              </a:rPr>
              <a:t>	*ARV prophylaxis, </a:t>
            </a:r>
          </a:p>
          <a:p>
            <a:pPr marL="382588" eaLnBrk="1" hangingPunct="1">
              <a:spcBef>
                <a:spcPts val="700"/>
              </a:spcBef>
              <a:buClr>
                <a:srgbClr val="000000"/>
              </a:buClr>
              <a:buFont typeface="Arial" pitchFamily="34" charset="0"/>
              <a:buNone/>
            </a:pPr>
            <a:r>
              <a:rPr lang="en-US" sz="2400" smtClean="0">
                <a:latin typeface="Calibri" pitchFamily="34" charset="0"/>
                <a:cs typeface="Arial" pitchFamily="34" charset="0"/>
                <a:sym typeface="Arial" pitchFamily="34" charset="0"/>
              </a:rPr>
              <a:t>	*scheduled C-section delivery (if indicated), and </a:t>
            </a:r>
          </a:p>
          <a:p>
            <a:pPr marL="382588" eaLnBrk="1" hangingPunct="1">
              <a:spcBef>
                <a:spcPts val="700"/>
              </a:spcBef>
              <a:buClr>
                <a:srgbClr val="000000"/>
              </a:buClr>
              <a:buFont typeface="Arial" pitchFamily="34" charset="0"/>
              <a:buNone/>
            </a:pPr>
            <a:r>
              <a:rPr lang="en-US" sz="2400" smtClean="0">
                <a:latin typeface="Calibri" pitchFamily="34" charset="0"/>
                <a:cs typeface="Arial" pitchFamily="34" charset="0"/>
                <a:sym typeface="Arial" pitchFamily="34" charset="0"/>
              </a:rPr>
              <a:t>	*avoidance of breast-feeding, </a:t>
            </a:r>
            <a:endParaRPr lang="en-US" sz="2400" smtClean="0">
              <a:latin typeface="Calibri" pitchFamily="34" charset="0"/>
              <a:sym typeface="Arial" pitchFamily="34" charset="0"/>
            </a:endParaRPr>
          </a:p>
        </p:txBody>
      </p:sp>
      <p:sp>
        <p:nvSpPr>
          <p:cNvPr id="13316" name="Rectangle 4"/>
          <p:cNvSpPr>
            <a:spLocks noChangeArrowheads="1"/>
          </p:cNvSpPr>
          <p:nvPr/>
        </p:nvSpPr>
        <p:spPr bwMode="auto">
          <a:xfrm>
            <a:off x="0" y="6400800"/>
            <a:ext cx="6019800" cy="457200"/>
          </a:xfrm>
          <a:prstGeom prst="rect">
            <a:avLst/>
          </a:prstGeom>
          <a:solidFill>
            <a:srgbClr val="B4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21stHIVConfSlideTemplate970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21stHIVConfSlideTemplate9703</Template>
  <TotalTime>446</TotalTime>
  <Words>2316</Words>
  <Application>Microsoft Office PowerPoint</Application>
  <PresentationFormat>On-screen Show (4:3)</PresentationFormat>
  <Paragraphs>403</Paragraphs>
  <Slides>39</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Arial</vt:lpstr>
      <vt:lpstr>Gill Sans</vt:lpstr>
      <vt:lpstr>Wingdings</vt:lpstr>
      <vt:lpstr>Times New Roman</vt:lpstr>
      <vt:lpstr>Constantia</vt:lpstr>
      <vt:lpstr>21stHIVConfSlideTemplate9703</vt:lpstr>
      <vt:lpstr>Perinatal HIV Transmission Prevention Missed Opportunities</vt:lpstr>
      <vt:lpstr>Workshop Facilitators</vt:lpstr>
      <vt:lpstr>Disclosures</vt:lpstr>
      <vt:lpstr>Disclosures</vt:lpstr>
      <vt:lpstr>Obtaining CME / CE Credit</vt:lpstr>
      <vt:lpstr>Workshop Format</vt:lpstr>
      <vt:lpstr>Learning Objectives</vt:lpstr>
      <vt:lpstr> Overview Major Achievements in Perinatal HIV</vt:lpstr>
      <vt:lpstr>Introduction</vt:lpstr>
      <vt:lpstr>Lessons Learned From Trials of Short-Course ARV Regimes</vt:lpstr>
      <vt:lpstr>Perinatal Transmission &amp; HIV RNA Copy Number</vt:lpstr>
      <vt:lpstr>Recommendations for Use of Antiretroviral Drugs in Pregnant HIV-1-Infected Women for Maternal Health and Interventions to Reduce Perinatal HIV Transmission in the United States</vt:lpstr>
      <vt:lpstr> Reproductive Options   HIV-Concordant &amp; Sero-Discordant Couples (Last updated July 31, 2012; last reviewed July 31, 2012)</vt:lpstr>
      <vt:lpstr>Antepartum Care &amp; ARV Naive (Last updated July 31, 2012; last reviewed July 31, 2012) </vt:lpstr>
      <vt:lpstr>HIV-Infected Pregnant Women Who Have Never Received ARV Drugs (Antiretroviral- ARV Naive)  (Last updated July 31, 2012; last reviewed July 31, 2012) </vt:lpstr>
      <vt:lpstr>HIV-Infected Pregnant Women Who Have Never Received Antiretroviral Drugs (Antiretroviral Naive)  (Last updated July 31, 2012; last reviewed July 31, 2012)</vt:lpstr>
      <vt:lpstr>Antiretroviral Drug Resistance and Resistance Testing in Pregnancy  (Last updated July 31, 2012; last reviewed July 31, 2012)</vt:lpstr>
      <vt:lpstr>Intrapartum Care Intrapartum Antiretroviral Therapy/Prophylaxis  (Last updated July 31, 2012; Last reviewed July 31, 2012) </vt:lpstr>
      <vt:lpstr>Transmission and Mode of Delivery  (Last updated July 31, 2012; last reviewed July 31, 2012) </vt:lpstr>
      <vt:lpstr>Other Intrapartum Management Considerations  (Last updated July 31, 2012; last reviewed July 31, 2012) </vt:lpstr>
      <vt:lpstr>Postpartum Care Postpartum Follow-Up of HIV-Infected Women  (Last updated July 31, 2012; last reviewed July 31, 2012) </vt:lpstr>
      <vt:lpstr>Improving Linkage to Care in Pregnant Women</vt:lpstr>
      <vt:lpstr>PowerPoint Presentation</vt:lpstr>
      <vt:lpstr>5 “Whys” of Root Cause Analysis</vt:lpstr>
      <vt:lpstr>Fishbone Diagram / Analysis</vt:lpstr>
      <vt:lpstr>Problem 5 Whys  Causes </vt:lpstr>
      <vt:lpstr>Example</vt:lpstr>
      <vt:lpstr>Cause and Effect</vt:lpstr>
      <vt:lpstr>PowerPoint Presentation</vt:lpstr>
      <vt:lpstr>HIV Testing in Acute Infection</vt:lpstr>
      <vt:lpstr>ART in Pregnancy</vt:lpstr>
      <vt:lpstr>Care of the HIV Exposed Infant</vt:lpstr>
      <vt:lpstr>Post Partum Zidovudine  Prophylaxis for Infants</vt:lpstr>
      <vt:lpstr>Correlates of Perinatal HIV Transmission</vt:lpstr>
      <vt:lpstr>Case #1</vt:lpstr>
      <vt:lpstr>Case #2</vt:lpstr>
      <vt:lpstr>CASE # 3</vt:lpstr>
      <vt:lpstr>CASE # 4</vt:lpstr>
      <vt:lpstr>CASE # 5</vt:lpstr>
    </vt:vector>
  </TitlesOfParts>
  <Company>University of Miami - Miller School of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agodur</dc:creator>
  <cp:lastModifiedBy>Nicole Mandel</cp:lastModifiedBy>
  <cp:revision>241</cp:revision>
  <dcterms:created xsi:type="dcterms:W3CDTF">2012-07-24T14:46:48Z</dcterms:created>
  <dcterms:modified xsi:type="dcterms:W3CDTF">2012-12-02T18:40:44Z</dcterms:modified>
</cp:coreProperties>
</file>