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3.xml" ContentType="application/vnd.openxmlformats-officedocument.drawingml.chart+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handoutMasterIdLst>
    <p:handoutMasterId r:id="rId86"/>
  </p:handoutMasterIdLst>
  <p:sldIdLst>
    <p:sldId id="307" r:id="rId2"/>
    <p:sldId id="408" r:id="rId3"/>
    <p:sldId id="409" r:id="rId4"/>
    <p:sldId id="509" r:id="rId5"/>
    <p:sldId id="510" r:id="rId6"/>
    <p:sldId id="461" r:id="rId7"/>
    <p:sldId id="462" r:id="rId8"/>
    <p:sldId id="463" r:id="rId9"/>
    <p:sldId id="517" r:id="rId10"/>
    <p:sldId id="464" r:id="rId11"/>
    <p:sldId id="466" r:id="rId12"/>
    <p:sldId id="468" r:id="rId13"/>
    <p:sldId id="411" r:id="rId14"/>
    <p:sldId id="263" r:id="rId15"/>
    <p:sldId id="339" r:id="rId16"/>
    <p:sldId id="347" r:id="rId17"/>
    <p:sldId id="341" r:id="rId18"/>
    <p:sldId id="342" r:id="rId19"/>
    <p:sldId id="343" r:id="rId20"/>
    <p:sldId id="344" r:id="rId21"/>
    <p:sldId id="346" r:id="rId22"/>
    <p:sldId id="348" r:id="rId23"/>
    <p:sldId id="469" r:id="rId24"/>
    <p:sldId id="264" r:id="rId25"/>
    <p:sldId id="315" r:id="rId26"/>
    <p:sldId id="268" r:id="rId27"/>
    <p:sldId id="471" r:id="rId28"/>
    <p:sldId id="270" r:id="rId29"/>
    <p:sldId id="269" r:id="rId30"/>
    <p:sldId id="271" r:id="rId31"/>
    <p:sldId id="473" r:id="rId32"/>
    <p:sldId id="416" r:id="rId33"/>
    <p:sldId id="417" r:id="rId34"/>
    <p:sldId id="428" r:id="rId35"/>
    <p:sldId id="418" r:id="rId36"/>
    <p:sldId id="446" r:id="rId37"/>
    <p:sldId id="447" r:id="rId38"/>
    <p:sldId id="423" r:id="rId39"/>
    <p:sldId id="424" r:id="rId40"/>
    <p:sldId id="425" r:id="rId41"/>
    <p:sldId id="426" r:id="rId42"/>
    <p:sldId id="429" r:id="rId43"/>
    <p:sldId id="430" r:id="rId44"/>
    <p:sldId id="431" r:id="rId45"/>
    <p:sldId id="475" r:id="rId46"/>
    <p:sldId id="476" r:id="rId47"/>
    <p:sldId id="477" r:id="rId48"/>
    <p:sldId id="478" r:id="rId49"/>
    <p:sldId id="479" r:id="rId50"/>
    <p:sldId id="480" r:id="rId51"/>
    <p:sldId id="481" r:id="rId52"/>
    <p:sldId id="511" r:id="rId53"/>
    <p:sldId id="504" r:id="rId54"/>
    <p:sldId id="503" r:id="rId55"/>
    <p:sldId id="422" r:id="rId56"/>
    <p:sldId id="502" r:id="rId57"/>
    <p:sldId id="518" r:id="rId58"/>
    <p:sldId id="519" r:id="rId59"/>
    <p:sldId id="487" r:id="rId60"/>
    <p:sldId id="520" r:id="rId61"/>
    <p:sldId id="524" r:id="rId62"/>
    <p:sldId id="523" r:id="rId63"/>
    <p:sldId id="490" r:id="rId64"/>
    <p:sldId id="455" r:id="rId65"/>
    <p:sldId id="521" r:id="rId66"/>
    <p:sldId id="522" r:id="rId67"/>
    <p:sldId id="458" r:id="rId68"/>
    <p:sldId id="421" r:id="rId69"/>
    <p:sldId id="445" r:id="rId70"/>
    <p:sldId id="438" r:id="rId71"/>
    <p:sldId id="440" r:id="rId72"/>
    <p:sldId id="441" r:id="rId73"/>
    <p:sldId id="442" r:id="rId74"/>
    <p:sldId id="444" r:id="rId75"/>
    <p:sldId id="500" r:id="rId76"/>
    <p:sldId id="501" r:id="rId77"/>
    <p:sldId id="507" r:id="rId78"/>
    <p:sldId id="506" r:id="rId79"/>
    <p:sldId id="434" r:id="rId80"/>
    <p:sldId id="525" r:id="rId81"/>
    <p:sldId id="301" r:id="rId82"/>
    <p:sldId id="371" r:id="rId83"/>
    <p:sldId id="508" r:id="rId8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2163"/>
    <a:srgbClr val="122D8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3622"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48" y="4791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chaelbaltes:Documents:MCM%20Acuity%20Scale%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chaelbaltes:Documents:MCM%20Acuity%20Scale%20Data.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'By Quarter'!#REF!</c:f>
              <c:strCache>
                <c:ptCount val="1"/>
                <c:pt idx="0">
                  <c:v>#REF!</c:v>
                </c:pt>
              </c:strCache>
            </c:strRef>
          </c:tx>
          <c:invertIfNegative val="0"/>
          <c:cat>
            <c:strRef>
              <c:f>'By Quarter'!$C$24:$F$24</c:f>
              <c:strCache>
                <c:ptCount val="4"/>
                <c:pt idx="0">
                  <c:v>Q1</c:v>
                </c:pt>
                <c:pt idx="1">
                  <c:v>Q2</c:v>
                </c:pt>
                <c:pt idx="2">
                  <c:v>Q3</c:v>
                </c:pt>
                <c:pt idx="3">
                  <c:v>Q4</c:v>
                </c:pt>
              </c:strCache>
            </c:strRef>
          </c:cat>
          <c:val>
            <c:numRef>
              <c:f>'By Quarter'!#REF!</c:f>
              <c:numCache>
                <c:formatCode>General</c:formatCode>
                <c:ptCount val="1"/>
                <c:pt idx="0">
                  <c:v>1</c:v>
                </c:pt>
              </c:numCache>
            </c:numRef>
          </c:val>
        </c:ser>
        <c:ser>
          <c:idx val="1"/>
          <c:order val="1"/>
          <c:tx>
            <c:strRef>
              <c:f>'By Quarter'!$B$25</c:f>
              <c:strCache>
                <c:ptCount val="1"/>
                <c:pt idx="0">
                  <c:v>Self-Management</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'By Quarter'!$C$24:$F$24</c:f>
              <c:strCache>
                <c:ptCount val="4"/>
                <c:pt idx="0">
                  <c:v>Q1</c:v>
                </c:pt>
                <c:pt idx="1">
                  <c:v>Q2</c:v>
                </c:pt>
                <c:pt idx="2">
                  <c:v>Q3</c:v>
                </c:pt>
                <c:pt idx="3">
                  <c:v>Q4</c:v>
                </c:pt>
              </c:strCache>
            </c:strRef>
          </c:cat>
          <c:val>
            <c:numRef>
              <c:f>'By Quarter'!$C$25:$F$25</c:f>
              <c:numCache>
                <c:formatCode>General</c:formatCode>
                <c:ptCount val="4"/>
                <c:pt idx="0">
                  <c:v>327</c:v>
                </c:pt>
                <c:pt idx="1">
                  <c:v>446</c:v>
                </c:pt>
                <c:pt idx="2">
                  <c:v>541</c:v>
                </c:pt>
                <c:pt idx="3">
                  <c:v>451</c:v>
                </c:pt>
              </c:numCache>
            </c:numRef>
          </c:val>
        </c:ser>
        <c:ser>
          <c:idx val="2"/>
          <c:order val="2"/>
          <c:tx>
            <c:strRef>
              <c:f>'By Quarter'!$B$26</c:f>
              <c:strCache>
                <c:ptCount val="1"/>
                <c:pt idx="0">
                  <c:v>Basic Management</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'By Quarter'!$C$24:$F$24</c:f>
              <c:strCache>
                <c:ptCount val="4"/>
                <c:pt idx="0">
                  <c:v>Q1</c:v>
                </c:pt>
                <c:pt idx="1">
                  <c:v>Q2</c:v>
                </c:pt>
                <c:pt idx="2">
                  <c:v>Q3</c:v>
                </c:pt>
                <c:pt idx="3">
                  <c:v>Q4</c:v>
                </c:pt>
              </c:strCache>
            </c:strRef>
          </c:cat>
          <c:val>
            <c:numRef>
              <c:f>'By Quarter'!$C$26:$F$26</c:f>
              <c:numCache>
                <c:formatCode>General</c:formatCode>
                <c:ptCount val="4"/>
                <c:pt idx="0">
                  <c:v>259</c:v>
                </c:pt>
                <c:pt idx="1">
                  <c:v>378</c:v>
                </c:pt>
                <c:pt idx="2">
                  <c:v>468</c:v>
                </c:pt>
                <c:pt idx="3">
                  <c:v>412</c:v>
                </c:pt>
              </c:numCache>
            </c:numRef>
          </c:val>
        </c:ser>
        <c:ser>
          <c:idx val="3"/>
          <c:order val="3"/>
          <c:tx>
            <c:strRef>
              <c:f>'By Quarter'!$B$27</c:f>
              <c:strCache>
                <c:ptCount val="1"/>
                <c:pt idx="0">
                  <c:v>Moderate Management</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'By Quarter'!$C$24:$F$24</c:f>
              <c:strCache>
                <c:ptCount val="4"/>
                <c:pt idx="0">
                  <c:v>Q1</c:v>
                </c:pt>
                <c:pt idx="1">
                  <c:v>Q2</c:v>
                </c:pt>
                <c:pt idx="2">
                  <c:v>Q3</c:v>
                </c:pt>
                <c:pt idx="3">
                  <c:v>Q4</c:v>
                </c:pt>
              </c:strCache>
            </c:strRef>
          </c:cat>
          <c:val>
            <c:numRef>
              <c:f>'By Quarter'!$C$27:$F$27</c:f>
              <c:numCache>
                <c:formatCode>General</c:formatCode>
                <c:ptCount val="4"/>
                <c:pt idx="0">
                  <c:v>139</c:v>
                </c:pt>
                <c:pt idx="1">
                  <c:v>176</c:v>
                </c:pt>
                <c:pt idx="2">
                  <c:v>179</c:v>
                </c:pt>
                <c:pt idx="3">
                  <c:v>158</c:v>
                </c:pt>
              </c:numCache>
            </c:numRef>
          </c:val>
        </c:ser>
        <c:ser>
          <c:idx val="4"/>
          <c:order val="4"/>
          <c:tx>
            <c:strRef>
              <c:f>'By Quarter'!$B$28</c:f>
              <c:strCache>
                <c:ptCount val="1"/>
                <c:pt idx="0">
                  <c:v>Intensive Management</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cat>
            <c:strRef>
              <c:f>'By Quarter'!$C$24:$F$24</c:f>
              <c:strCache>
                <c:ptCount val="4"/>
                <c:pt idx="0">
                  <c:v>Q1</c:v>
                </c:pt>
                <c:pt idx="1">
                  <c:v>Q2</c:v>
                </c:pt>
                <c:pt idx="2">
                  <c:v>Q3</c:v>
                </c:pt>
                <c:pt idx="3">
                  <c:v>Q4</c:v>
                </c:pt>
              </c:strCache>
            </c:strRef>
          </c:cat>
          <c:val>
            <c:numRef>
              <c:f>'By Quarter'!$C$28:$F$28</c:f>
              <c:numCache>
                <c:formatCode>General</c:formatCode>
                <c:ptCount val="4"/>
                <c:pt idx="0">
                  <c:v>255</c:v>
                </c:pt>
                <c:pt idx="1">
                  <c:v>264</c:v>
                </c:pt>
                <c:pt idx="2">
                  <c:v>356</c:v>
                </c:pt>
                <c:pt idx="3">
                  <c:v>258</c:v>
                </c:pt>
              </c:numCache>
            </c:numRef>
          </c:val>
        </c:ser>
        <c:dLbls>
          <c:showLegendKey val="0"/>
          <c:showVal val="0"/>
          <c:showCatName val="0"/>
          <c:showSerName val="0"/>
          <c:showPercent val="0"/>
          <c:showBubbleSize val="0"/>
        </c:dLbls>
        <c:gapWidth val="150"/>
        <c:overlap val="100"/>
        <c:axId val="134351488"/>
        <c:axId val="134377856"/>
      </c:barChart>
      <c:catAx>
        <c:axId val="134351488"/>
        <c:scaling>
          <c:orientation val="minMax"/>
        </c:scaling>
        <c:delete val="0"/>
        <c:axPos val="b"/>
        <c:majorTickMark val="out"/>
        <c:minorTickMark val="none"/>
        <c:tickLblPos val="nextTo"/>
        <c:txPr>
          <a:bodyPr/>
          <a:lstStyle/>
          <a:p>
            <a:pPr>
              <a:defRPr sz="1600" b="1"/>
            </a:pPr>
            <a:endParaRPr lang="en-US"/>
          </a:p>
        </c:txPr>
        <c:crossAx val="134377856"/>
        <c:crosses val="autoZero"/>
        <c:auto val="1"/>
        <c:lblAlgn val="ctr"/>
        <c:lblOffset val="100"/>
        <c:noMultiLvlLbl val="0"/>
      </c:catAx>
      <c:valAx>
        <c:axId val="134377856"/>
        <c:scaling>
          <c:orientation val="minMax"/>
        </c:scaling>
        <c:delete val="0"/>
        <c:axPos val="l"/>
        <c:majorGridlines/>
        <c:numFmt formatCode="0%" sourceLinked="1"/>
        <c:majorTickMark val="out"/>
        <c:minorTickMark val="none"/>
        <c:tickLblPos val="nextTo"/>
        <c:txPr>
          <a:bodyPr/>
          <a:lstStyle/>
          <a:p>
            <a:pPr>
              <a:defRPr sz="1400" b="1"/>
            </a:pPr>
            <a:endParaRPr lang="en-US"/>
          </a:p>
        </c:txPr>
        <c:crossAx val="134351488"/>
        <c:crosses val="autoZero"/>
        <c:crossBetween val="between"/>
      </c:valAx>
    </c:plotArea>
    <c:legend>
      <c:legendPos val="r"/>
      <c:legendEntry>
        <c:idx val="4"/>
        <c:delete val="1"/>
      </c:legendEntry>
      <c:layout/>
      <c:overlay val="0"/>
      <c:txPr>
        <a:bodyPr/>
        <a:lstStyle/>
        <a:p>
          <a:pPr>
            <a:defRPr sz="12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stacked"/>
        <c:varyColors val="0"/>
        <c:ser>
          <c:idx val="0"/>
          <c:order val="0"/>
          <c:tx>
            <c:strRef>
              <c:f>'By Quarter'!$B$33</c:f>
              <c:strCache>
                <c:ptCount val="1"/>
                <c:pt idx="0">
                  <c:v>      Primary Care</c:v>
                </c:pt>
              </c:strCache>
            </c:strRef>
          </c:tx>
          <c:invertIfNegative val="0"/>
          <c:cat>
            <c:strRef>
              <c:f>'By Quarter'!$C$32:$F$32</c:f>
              <c:strCache>
                <c:ptCount val="4"/>
                <c:pt idx="0">
                  <c:v>Q1</c:v>
                </c:pt>
                <c:pt idx="1">
                  <c:v>Q2</c:v>
                </c:pt>
                <c:pt idx="2">
                  <c:v>Q3</c:v>
                </c:pt>
                <c:pt idx="3">
                  <c:v>Q4</c:v>
                </c:pt>
              </c:strCache>
            </c:strRef>
          </c:cat>
          <c:val>
            <c:numRef>
              <c:f>'By Quarter'!$C$33:$F$33</c:f>
              <c:numCache>
                <c:formatCode>General</c:formatCode>
                <c:ptCount val="4"/>
                <c:pt idx="0">
                  <c:v>439</c:v>
                </c:pt>
                <c:pt idx="1">
                  <c:v>573</c:v>
                </c:pt>
                <c:pt idx="2">
                  <c:v>416</c:v>
                </c:pt>
                <c:pt idx="3">
                  <c:v>245</c:v>
                </c:pt>
              </c:numCache>
            </c:numRef>
          </c:val>
        </c:ser>
        <c:ser>
          <c:idx val="1"/>
          <c:order val="1"/>
          <c:tx>
            <c:strRef>
              <c:f>'By Quarter'!$B$34</c:f>
              <c:strCache>
                <c:ptCount val="1"/>
                <c:pt idx="0">
                  <c:v>      Mental Health</c:v>
                </c:pt>
              </c:strCache>
            </c:strRef>
          </c:tx>
          <c:invertIfNegative val="0"/>
          <c:cat>
            <c:strRef>
              <c:f>'By Quarter'!$C$32:$F$32</c:f>
              <c:strCache>
                <c:ptCount val="4"/>
                <c:pt idx="0">
                  <c:v>Q1</c:v>
                </c:pt>
                <c:pt idx="1">
                  <c:v>Q2</c:v>
                </c:pt>
                <c:pt idx="2">
                  <c:v>Q3</c:v>
                </c:pt>
                <c:pt idx="3">
                  <c:v>Q4</c:v>
                </c:pt>
              </c:strCache>
            </c:strRef>
          </c:cat>
          <c:val>
            <c:numRef>
              <c:f>'By Quarter'!$C$34:$F$34</c:f>
              <c:numCache>
                <c:formatCode>General</c:formatCode>
                <c:ptCount val="4"/>
                <c:pt idx="0">
                  <c:v>117</c:v>
                </c:pt>
                <c:pt idx="1">
                  <c:v>341</c:v>
                </c:pt>
                <c:pt idx="2">
                  <c:v>308</c:v>
                </c:pt>
                <c:pt idx="3">
                  <c:v>468</c:v>
                </c:pt>
              </c:numCache>
            </c:numRef>
          </c:val>
        </c:ser>
        <c:ser>
          <c:idx val="2"/>
          <c:order val="2"/>
          <c:tx>
            <c:strRef>
              <c:f>'By Quarter'!$B$35</c:f>
              <c:strCache>
                <c:ptCount val="1"/>
                <c:pt idx="0">
                  <c:v>      Substance Abuse</c:v>
                </c:pt>
              </c:strCache>
            </c:strRef>
          </c:tx>
          <c:invertIfNegative val="0"/>
          <c:cat>
            <c:strRef>
              <c:f>'By Quarter'!$C$32:$F$32</c:f>
              <c:strCache>
                <c:ptCount val="4"/>
                <c:pt idx="0">
                  <c:v>Q1</c:v>
                </c:pt>
                <c:pt idx="1">
                  <c:v>Q2</c:v>
                </c:pt>
                <c:pt idx="2">
                  <c:v>Q3</c:v>
                </c:pt>
                <c:pt idx="3">
                  <c:v>Q4</c:v>
                </c:pt>
              </c:strCache>
            </c:strRef>
          </c:cat>
          <c:val>
            <c:numRef>
              <c:f>'By Quarter'!$C$35:$F$35</c:f>
              <c:numCache>
                <c:formatCode>General</c:formatCode>
                <c:ptCount val="4"/>
                <c:pt idx="0">
                  <c:v>107</c:v>
                </c:pt>
                <c:pt idx="1">
                  <c:v>112</c:v>
                </c:pt>
                <c:pt idx="2">
                  <c:v>127</c:v>
                </c:pt>
                <c:pt idx="3">
                  <c:v>177</c:v>
                </c:pt>
              </c:numCache>
            </c:numRef>
          </c:val>
        </c:ser>
        <c:ser>
          <c:idx val="3"/>
          <c:order val="3"/>
          <c:tx>
            <c:strRef>
              <c:f>'By Quarter'!$B$36</c:f>
              <c:strCache>
                <c:ptCount val="1"/>
                <c:pt idx="0">
                  <c:v>      ADAP</c:v>
                </c:pt>
              </c:strCache>
            </c:strRef>
          </c:tx>
          <c:invertIfNegative val="0"/>
          <c:cat>
            <c:strRef>
              <c:f>'By Quarter'!$C$32:$F$32</c:f>
              <c:strCache>
                <c:ptCount val="4"/>
                <c:pt idx="0">
                  <c:v>Q1</c:v>
                </c:pt>
                <c:pt idx="1">
                  <c:v>Q2</c:v>
                </c:pt>
                <c:pt idx="2">
                  <c:v>Q3</c:v>
                </c:pt>
                <c:pt idx="3">
                  <c:v>Q4</c:v>
                </c:pt>
              </c:strCache>
            </c:strRef>
          </c:cat>
          <c:val>
            <c:numRef>
              <c:f>'By Quarter'!$C$36:$F$36</c:f>
              <c:numCache>
                <c:formatCode>General</c:formatCode>
                <c:ptCount val="4"/>
                <c:pt idx="0">
                  <c:v>153</c:v>
                </c:pt>
                <c:pt idx="1">
                  <c:v>227</c:v>
                </c:pt>
                <c:pt idx="2">
                  <c:v>140</c:v>
                </c:pt>
                <c:pt idx="3">
                  <c:v>116</c:v>
                </c:pt>
              </c:numCache>
            </c:numRef>
          </c:val>
        </c:ser>
        <c:ser>
          <c:idx val="4"/>
          <c:order val="4"/>
          <c:tx>
            <c:strRef>
              <c:f>'By Quarter'!$B$37</c:f>
              <c:strCache>
                <c:ptCount val="1"/>
                <c:pt idx="0">
                  <c:v>      Oral Health</c:v>
                </c:pt>
              </c:strCache>
            </c:strRef>
          </c:tx>
          <c:invertIfNegative val="0"/>
          <c:cat>
            <c:strRef>
              <c:f>'By Quarter'!$C$32:$F$32</c:f>
              <c:strCache>
                <c:ptCount val="4"/>
                <c:pt idx="0">
                  <c:v>Q1</c:v>
                </c:pt>
                <c:pt idx="1">
                  <c:v>Q2</c:v>
                </c:pt>
                <c:pt idx="2">
                  <c:v>Q3</c:v>
                </c:pt>
                <c:pt idx="3">
                  <c:v>Q4</c:v>
                </c:pt>
              </c:strCache>
            </c:strRef>
          </c:cat>
          <c:val>
            <c:numRef>
              <c:f>'By Quarter'!$C$37:$F$37</c:f>
              <c:numCache>
                <c:formatCode>General</c:formatCode>
                <c:ptCount val="4"/>
                <c:pt idx="0">
                  <c:v>112</c:v>
                </c:pt>
                <c:pt idx="1">
                  <c:v>306</c:v>
                </c:pt>
                <c:pt idx="2">
                  <c:v>329</c:v>
                </c:pt>
                <c:pt idx="3">
                  <c:v>257</c:v>
                </c:pt>
              </c:numCache>
            </c:numRef>
          </c:val>
        </c:ser>
        <c:ser>
          <c:idx val="5"/>
          <c:order val="5"/>
          <c:tx>
            <c:strRef>
              <c:f>'By Quarter'!$B$38</c:f>
              <c:strCache>
                <c:ptCount val="1"/>
                <c:pt idx="0">
                  <c:v>      Housing</c:v>
                </c:pt>
              </c:strCache>
            </c:strRef>
          </c:tx>
          <c:invertIfNegative val="0"/>
          <c:cat>
            <c:strRef>
              <c:f>'By Quarter'!$C$32:$F$32</c:f>
              <c:strCache>
                <c:ptCount val="4"/>
                <c:pt idx="0">
                  <c:v>Q1</c:v>
                </c:pt>
                <c:pt idx="1">
                  <c:v>Q2</c:v>
                </c:pt>
                <c:pt idx="2">
                  <c:v>Q3</c:v>
                </c:pt>
                <c:pt idx="3">
                  <c:v>Q4</c:v>
                </c:pt>
              </c:strCache>
            </c:strRef>
          </c:cat>
          <c:val>
            <c:numRef>
              <c:f>'By Quarter'!$C$38:$F$38</c:f>
              <c:numCache>
                <c:formatCode>General</c:formatCode>
                <c:ptCount val="4"/>
                <c:pt idx="0">
                  <c:v>194</c:v>
                </c:pt>
                <c:pt idx="1">
                  <c:v>563</c:v>
                </c:pt>
                <c:pt idx="2">
                  <c:v>342</c:v>
                </c:pt>
                <c:pt idx="3">
                  <c:v>295</c:v>
                </c:pt>
              </c:numCache>
            </c:numRef>
          </c:val>
        </c:ser>
        <c:dLbls>
          <c:showLegendKey val="0"/>
          <c:showVal val="0"/>
          <c:showCatName val="0"/>
          <c:showSerName val="0"/>
          <c:showPercent val="0"/>
          <c:showBubbleSize val="0"/>
        </c:dLbls>
        <c:gapWidth val="150"/>
        <c:overlap val="100"/>
        <c:axId val="134405120"/>
        <c:axId val="134411008"/>
      </c:barChart>
      <c:catAx>
        <c:axId val="134405120"/>
        <c:scaling>
          <c:orientation val="minMax"/>
        </c:scaling>
        <c:delete val="0"/>
        <c:axPos val="l"/>
        <c:majorTickMark val="out"/>
        <c:minorTickMark val="none"/>
        <c:tickLblPos val="nextTo"/>
        <c:crossAx val="134411008"/>
        <c:crosses val="autoZero"/>
        <c:auto val="1"/>
        <c:lblAlgn val="ctr"/>
        <c:lblOffset val="100"/>
        <c:noMultiLvlLbl val="0"/>
      </c:catAx>
      <c:valAx>
        <c:axId val="134411008"/>
        <c:scaling>
          <c:orientation val="minMax"/>
          <c:max val="2250"/>
          <c:min val="0"/>
        </c:scaling>
        <c:delete val="0"/>
        <c:axPos val="b"/>
        <c:majorGridlines/>
        <c:numFmt formatCode="General" sourceLinked="1"/>
        <c:majorTickMark val="out"/>
        <c:minorTickMark val="none"/>
        <c:tickLblPos val="nextTo"/>
        <c:crossAx val="134405120"/>
        <c:crosses val="autoZero"/>
        <c:crossBetween val="between"/>
      </c:valAx>
    </c:plotArea>
    <c:legend>
      <c:legendPos val="r"/>
      <c:layout/>
      <c:overlay val="0"/>
    </c:legend>
    <c:plotVisOnly val="1"/>
    <c:dispBlanksAs val="zero"/>
    <c:showDLblsOverMax val="0"/>
  </c:chart>
  <c:txPr>
    <a:bodyPr/>
    <a:lstStyle/>
    <a:p>
      <a:pPr>
        <a:defRPr sz="1600" b="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721274424030295E-2"/>
          <c:y val="3.6411184489035603E-2"/>
          <c:w val="0.91530341693399397"/>
          <c:h val="0.78622280077893503"/>
        </c:manualLayout>
      </c:layout>
      <c:lineChart>
        <c:grouping val="standard"/>
        <c:varyColors val="0"/>
        <c:ser>
          <c:idx val="0"/>
          <c:order val="0"/>
          <c:tx>
            <c:strRef>
              <c:f>Graphs!$B$2</c:f>
              <c:strCache>
                <c:ptCount val="1"/>
                <c:pt idx="0">
                  <c:v>% Suppressed</c:v>
                </c:pt>
              </c:strCache>
            </c:strRef>
          </c:tx>
          <c:spPr>
            <a:ln w="38100"/>
          </c:spPr>
          <c:cat>
            <c:strRef>
              <c:f>Graphs!$A$3:$A$6</c:f>
              <c:strCache>
                <c:ptCount val="4"/>
                <c:pt idx="0">
                  <c:v>2010 - Quarter 1</c:v>
                </c:pt>
                <c:pt idx="1">
                  <c:v>2010 - Quarter 2</c:v>
                </c:pt>
                <c:pt idx="2">
                  <c:v>2011 - Quarter 1</c:v>
                </c:pt>
                <c:pt idx="3">
                  <c:v>2011 - Quarter 2</c:v>
                </c:pt>
              </c:strCache>
            </c:strRef>
          </c:cat>
          <c:val>
            <c:numRef>
              <c:f>Graphs!$B$3:$B$6</c:f>
              <c:numCache>
                <c:formatCode>0%</c:formatCode>
                <c:ptCount val="4"/>
                <c:pt idx="0">
                  <c:v>0.59937565036420404</c:v>
                </c:pt>
                <c:pt idx="1">
                  <c:v>0.61419753086419804</c:v>
                </c:pt>
                <c:pt idx="2">
                  <c:v>0.69829110194460797</c:v>
                </c:pt>
                <c:pt idx="3">
                  <c:v>0.72738537794299896</c:v>
                </c:pt>
              </c:numCache>
            </c:numRef>
          </c:val>
          <c:smooth val="0"/>
        </c:ser>
        <c:ser>
          <c:idx val="1"/>
          <c:order val="1"/>
          <c:tx>
            <c:strRef>
              <c:f>Graphs!$C$2</c:f>
              <c:strCache>
                <c:ptCount val="1"/>
                <c:pt idx="0">
                  <c:v>% CD4 &gt;400</c:v>
                </c:pt>
              </c:strCache>
            </c:strRef>
          </c:tx>
          <c:spPr>
            <a:ln w="38100"/>
          </c:spPr>
          <c:cat>
            <c:strRef>
              <c:f>Graphs!$A$3:$A$6</c:f>
              <c:strCache>
                <c:ptCount val="4"/>
                <c:pt idx="0">
                  <c:v>2010 - Quarter 1</c:v>
                </c:pt>
                <c:pt idx="1">
                  <c:v>2010 - Quarter 2</c:v>
                </c:pt>
                <c:pt idx="2">
                  <c:v>2011 - Quarter 1</c:v>
                </c:pt>
                <c:pt idx="3">
                  <c:v>2011 - Quarter 2</c:v>
                </c:pt>
              </c:strCache>
            </c:strRef>
          </c:cat>
          <c:val>
            <c:numRef>
              <c:f>Graphs!$C$3:$C$6</c:f>
              <c:numCache>
                <c:formatCode>0%</c:formatCode>
                <c:ptCount val="4"/>
                <c:pt idx="0">
                  <c:v>0.56089911134343995</c:v>
                </c:pt>
                <c:pt idx="1">
                  <c:v>0.568994889267462</c:v>
                </c:pt>
                <c:pt idx="2">
                  <c:v>0.59197707736389704</c:v>
                </c:pt>
                <c:pt idx="3">
                  <c:v>0.59469463294262803</c:v>
                </c:pt>
              </c:numCache>
            </c:numRef>
          </c:val>
          <c:smooth val="0"/>
        </c:ser>
        <c:ser>
          <c:idx val="2"/>
          <c:order val="2"/>
          <c:tx>
            <c:strRef>
              <c:f>Graphs!$D$2</c:f>
              <c:strCache>
                <c:ptCount val="1"/>
                <c:pt idx="0">
                  <c:v>% Treat Adh Visit</c:v>
                </c:pt>
              </c:strCache>
            </c:strRef>
          </c:tx>
          <c:spPr>
            <a:ln w="38100"/>
          </c:spPr>
          <c:cat>
            <c:strRef>
              <c:f>Graphs!$A$3:$A$6</c:f>
              <c:strCache>
                <c:ptCount val="4"/>
                <c:pt idx="0">
                  <c:v>2010 - Quarter 1</c:v>
                </c:pt>
                <c:pt idx="1">
                  <c:v>2010 - Quarter 2</c:v>
                </c:pt>
                <c:pt idx="2">
                  <c:v>2011 - Quarter 1</c:v>
                </c:pt>
                <c:pt idx="3">
                  <c:v>2011 - Quarter 2</c:v>
                </c:pt>
              </c:strCache>
            </c:strRef>
          </c:cat>
          <c:val>
            <c:numRef>
              <c:f>Graphs!$D$3:$D$6</c:f>
              <c:numCache>
                <c:formatCode>0%</c:formatCode>
                <c:ptCount val="4"/>
                <c:pt idx="0">
                  <c:v>6.3618290258449298E-2</c:v>
                </c:pt>
                <c:pt idx="1">
                  <c:v>7.2269589930978498E-2</c:v>
                </c:pt>
                <c:pt idx="2">
                  <c:v>0.133209417596035</c:v>
                </c:pt>
                <c:pt idx="3">
                  <c:v>0.16458072590738401</c:v>
                </c:pt>
              </c:numCache>
            </c:numRef>
          </c:val>
          <c:smooth val="0"/>
        </c:ser>
        <c:dLbls>
          <c:showLegendKey val="0"/>
          <c:showVal val="0"/>
          <c:showCatName val="0"/>
          <c:showSerName val="0"/>
          <c:showPercent val="0"/>
          <c:showBubbleSize val="0"/>
        </c:dLbls>
        <c:marker val="1"/>
        <c:smooth val="0"/>
        <c:axId val="134707456"/>
        <c:axId val="134713344"/>
      </c:lineChart>
      <c:catAx>
        <c:axId val="134707456"/>
        <c:scaling>
          <c:orientation val="minMax"/>
        </c:scaling>
        <c:delete val="0"/>
        <c:axPos val="b"/>
        <c:majorTickMark val="out"/>
        <c:minorTickMark val="none"/>
        <c:tickLblPos val="nextTo"/>
        <c:txPr>
          <a:bodyPr/>
          <a:lstStyle/>
          <a:p>
            <a:pPr>
              <a:defRPr sz="1400" b="1"/>
            </a:pPr>
            <a:endParaRPr lang="en-US"/>
          </a:p>
        </c:txPr>
        <c:crossAx val="134713344"/>
        <c:crosses val="autoZero"/>
        <c:auto val="1"/>
        <c:lblAlgn val="ctr"/>
        <c:lblOffset val="100"/>
        <c:noMultiLvlLbl val="0"/>
      </c:catAx>
      <c:valAx>
        <c:axId val="134713344"/>
        <c:scaling>
          <c:orientation val="minMax"/>
        </c:scaling>
        <c:delete val="0"/>
        <c:axPos val="l"/>
        <c:majorGridlines/>
        <c:numFmt formatCode="0%" sourceLinked="1"/>
        <c:majorTickMark val="out"/>
        <c:minorTickMark val="none"/>
        <c:tickLblPos val="nextTo"/>
        <c:txPr>
          <a:bodyPr/>
          <a:lstStyle/>
          <a:p>
            <a:pPr>
              <a:defRPr sz="1400" b="1"/>
            </a:pPr>
            <a:endParaRPr lang="en-US"/>
          </a:p>
        </c:txPr>
        <c:crossAx val="134707456"/>
        <c:crosses val="autoZero"/>
        <c:crossBetween val="between"/>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26972E-FA79-4BB5-8E8C-1CFACAF8A795}" type="doc">
      <dgm:prSet loTypeId="urn:microsoft.com/office/officeart/2005/8/layout/hProcess11" loCatId="process" qsTypeId="urn:microsoft.com/office/officeart/2005/8/quickstyle/simple1" qsCatId="simple" csTypeId="urn:microsoft.com/office/officeart/2005/8/colors/accent1_2" csCatId="accent1" phldr="1"/>
      <dgm:spPr/>
    </dgm:pt>
    <dgm:pt modelId="{EE95F0BA-CC9B-4DC4-B233-3824F7B063E2}">
      <dgm:prSet phldrT="[Text]" custT="1"/>
      <dgm:spPr/>
      <dgm:t>
        <a:bodyPr/>
        <a:lstStyle/>
        <a:p>
          <a:r>
            <a:rPr lang="en-US" sz="1100" dirty="0" smtClean="0"/>
            <a:t>HRSA Directive to Establish MCM Standards</a:t>
          </a:r>
          <a:endParaRPr lang="en-US" sz="1100" dirty="0"/>
        </a:p>
      </dgm:t>
    </dgm:pt>
    <dgm:pt modelId="{E2F5FB08-82D5-4366-A33F-F758877739A4}" type="parTrans" cxnId="{0ECC73DA-BCA3-4F10-884B-1EF55514240D}">
      <dgm:prSet/>
      <dgm:spPr/>
      <dgm:t>
        <a:bodyPr/>
        <a:lstStyle/>
        <a:p>
          <a:endParaRPr lang="en-US"/>
        </a:p>
      </dgm:t>
    </dgm:pt>
    <dgm:pt modelId="{5DDAD698-12E7-4548-9D14-B1454B4A7D34}" type="sibTrans" cxnId="{0ECC73DA-BCA3-4F10-884B-1EF55514240D}">
      <dgm:prSet/>
      <dgm:spPr/>
      <dgm:t>
        <a:bodyPr/>
        <a:lstStyle/>
        <a:p>
          <a:endParaRPr lang="en-US"/>
        </a:p>
      </dgm:t>
    </dgm:pt>
    <dgm:pt modelId="{00F442EB-2A21-4B4C-9A70-1A2CC52C9C48}">
      <dgm:prSet phldrT="[Text]" custT="1"/>
      <dgm:spPr/>
      <dgm:t>
        <a:bodyPr/>
        <a:lstStyle/>
        <a:p>
          <a:r>
            <a:rPr lang="en-US" sz="1100" dirty="0" smtClean="0"/>
            <a:t>HAHSTA Conducted Literature Review and Defined Framework for MCM Service Delivery</a:t>
          </a:r>
          <a:endParaRPr lang="en-US" sz="1100" dirty="0"/>
        </a:p>
      </dgm:t>
    </dgm:pt>
    <dgm:pt modelId="{A5106D0B-2A91-4B99-B128-4D2A05BC09CF}" type="parTrans" cxnId="{76A5289A-DCFD-42E3-A587-184DF52AE988}">
      <dgm:prSet/>
      <dgm:spPr/>
      <dgm:t>
        <a:bodyPr/>
        <a:lstStyle/>
        <a:p>
          <a:endParaRPr lang="en-US"/>
        </a:p>
      </dgm:t>
    </dgm:pt>
    <dgm:pt modelId="{1D053ED1-B84A-44E9-AEEF-85732E760C52}" type="sibTrans" cxnId="{76A5289A-DCFD-42E3-A587-184DF52AE988}">
      <dgm:prSet/>
      <dgm:spPr/>
      <dgm:t>
        <a:bodyPr/>
        <a:lstStyle/>
        <a:p>
          <a:endParaRPr lang="en-US"/>
        </a:p>
      </dgm:t>
    </dgm:pt>
    <dgm:pt modelId="{69B63E3C-3AE3-4B4F-8CFA-CF5AA593FFDF}">
      <dgm:prSet phldrT="[Text]" custT="1"/>
      <dgm:spPr/>
      <dgm:t>
        <a:bodyPr/>
        <a:lstStyle/>
        <a:p>
          <a:r>
            <a:rPr lang="en-US" sz="1100" dirty="0" smtClean="0"/>
            <a:t>Meeting with Key Stakeholders and Providers</a:t>
          </a:r>
          <a:endParaRPr lang="en-US" sz="1100" dirty="0"/>
        </a:p>
      </dgm:t>
    </dgm:pt>
    <dgm:pt modelId="{ABC03667-2367-48F9-9FF9-A7DD388D4EF9}" type="parTrans" cxnId="{44C4DDB4-6EF7-4F8B-9A11-6D8E3DE5E92C}">
      <dgm:prSet/>
      <dgm:spPr/>
      <dgm:t>
        <a:bodyPr/>
        <a:lstStyle/>
        <a:p>
          <a:endParaRPr lang="en-US"/>
        </a:p>
      </dgm:t>
    </dgm:pt>
    <dgm:pt modelId="{7EDBBF57-82AD-43AA-8CD2-4597520BBCB8}" type="sibTrans" cxnId="{44C4DDB4-6EF7-4F8B-9A11-6D8E3DE5E92C}">
      <dgm:prSet/>
      <dgm:spPr/>
      <dgm:t>
        <a:bodyPr/>
        <a:lstStyle/>
        <a:p>
          <a:endParaRPr lang="en-US"/>
        </a:p>
      </dgm:t>
    </dgm:pt>
    <dgm:pt modelId="{741ACDD9-B5E5-403B-BF41-6C6323A49D12}">
      <dgm:prSet phldrT="[Text]" custT="1"/>
      <dgm:spPr/>
      <dgm:t>
        <a:bodyPr/>
        <a:lstStyle/>
        <a:p>
          <a:r>
            <a:rPr lang="en-US" sz="1100" dirty="0" smtClean="0"/>
            <a:t>Established Internal and External Workgroup</a:t>
          </a:r>
        </a:p>
      </dgm:t>
    </dgm:pt>
    <dgm:pt modelId="{CFF257D4-84C6-4A1A-A915-E09D9E683937}" type="parTrans" cxnId="{9FB88ABA-E913-4F2D-A1AC-7BAF0D56F4ED}">
      <dgm:prSet/>
      <dgm:spPr/>
      <dgm:t>
        <a:bodyPr/>
        <a:lstStyle/>
        <a:p>
          <a:endParaRPr lang="en-US"/>
        </a:p>
      </dgm:t>
    </dgm:pt>
    <dgm:pt modelId="{EDC558E9-3F8E-4000-BC7A-7E13F6868CA2}" type="sibTrans" cxnId="{9FB88ABA-E913-4F2D-A1AC-7BAF0D56F4ED}">
      <dgm:prSet/>
      <dgm:spPr/>
      <dgm:t>
        <a:bodyPr/>
        <a:lstStyle/>
        <a:p>
          <a:endParaRPr lang="en-US"/>
        </a:p>
      </dgm:t>
    </dgm:pt>
    <dgm:pt modelId="{F7C32089-EDF9-4F1E-8A64-4BD4AE172E21}">
      <dgm:prSet phldrT="[Text]" custT="1"/>
      <dgm:spPr/>
      <dgm:t>
        <a:bodyPr/>
        <a:lstStyle/>
        <a:p>
          <a:r>
            <a:rPr lang="en-US" sz="1100" b="1" dirty="0" smtClean="0"/>
            <a:t>Phase I: </a:t>
          </a:r>
          <a:r>
            <a:rPr lang="en-US" sz="1100" dirty="0" smtClean="0"/>
            <a:t>Developed and Rolled out Acuity Scale</a:t>
          </a:r>
          <a:endParaRPr lang="en-US" sz="1100" dirty="0"/>
        </a:p>
      </dgm:t>
    </dgm:pt>
    <dgm:pt modelId="{0C7E4FC6-B5A7-4874-9B48-8DD60F70D9FC}" type="parTrans" cxnId="{DD1DE7D9-424C-41D7-9C65-05CE94833C05}">
      <dgm:prSet/>
      <dgm:spPr/>
      <dgm:t>
        <a:bodyPr/>
        <a:lstStyle/>
        <a:p>
          <a:endParaRPr lang="en-US"/>
        </a:p>
      </dgm:t>
    </dgm:pt>
    <dgm:pt modelId="{43928CD1-51F0-4867-BD2A-289D92054D33}" type="sibTrans" cxnId="{DD1DE7D9-424C-41D7-9C65-05CE94833C05}">
      <dgm:prSet/>
      <dgm:spPr/>
      <dgm:t>
        <a:bodyPr/>
        <a:lstStyle/>
        <a:p>
          <a:endParaRPr lang="en-US"/>
        </a:p>
      </dgm:t>
    </dgm:pt>
    <dgm:pt modelId="{DA1A4E91-08E1-44F9-8DD0-6EC706117C0F}">
      <dgm:prSet phldrT="[Text]" custT="1"/>
      <dgm:spPr/>
      <dgm:t>
        <a:bodyPr/>
        <a:lstStyle/>
        <a:p>
          <a:r>
            <a:rPr lang="en-US" sz="1100" dirty="0" smtClean="0"/>
            <a:t>Optional Trial Utilization Period, Feedback Mechanism, and, Ongoing Communication with Providers</a:t>
          </a:r>
          <a:endParaRPr lang="en-US" sz="1100" dirty="0"/>
        </a:p>
      </dgm:t>
    </dgm:pt>
    <dgm:pt modelId="{1907954C-CE5A-4A78-A2A1-B293D9451E05}" type="parTrans" cxnId="{A9C47032-C9F3-4DD4-BC81-F2FDC9742D20}">
      <dgm:prSet/>
      <dgm:spPr/>
      <dgm:t>
        <a:bodyPr/>
        <a:lstStyle/>
        <a:p>
          <a:endParaRPr lang="en-US"/>
        </a:p>
      </dgm:t>
    </dgm:pt>
    <dgm:pt modelId="{4C968A81-B1AF-48DF-A516-3D1561BFAC47}" type="sibTrans" cxnId="{A9C47032-C9F3-4DD4-BC81-F2FDC9742D20}">
      <dgm:prSet/>
      <dgm:spPr/>
      <dgm:t>
        <a:bodyPr/>
        <a:lstStyle/>
        <a:p>
          <a:endParaRPr lang="en-US"/>
        </a:p>
      </dgm:t>
    </dgm:pt>
    <dgm:pt modelId="{4AA3D4BA-AA74-442E-883D-F026909592FB}">
      <dgm:prSet phldrT="[Text]" custT="1"/>
      <dgm:spPr/>
      <dgm:t>
        <a:bodyPr/>
        <a:lstStyle/>
        <a:p>
          <a:r>
            <a:rPr lang="en-US" sz="1100" b="1" dirty="0" smtClean="0"/>
            <a:t>Phase II: </a:t>
          </a:r>
          <a:r>
            <a:rPr lang="en-US" sz="1100" dirty="0" smtClean="0"/>
            <a:t>Workgroup  Convened to Develop Assessment Tools and MCM Guideline</a:t>
          </a:r>
          <a:endParaRPr lang="en-US" sz="1100" dirty="0"/>
        </a:p>
      </dgm:t>
    </dgm:pt>
    <dgm:pt modelId="{2CF3F08A-6C0D-4251-B223-BCF5B9A9B4B8}" type="parTrans" cxnId="{00895597-F7D4-4070-8156-85B6DEF3DF8D}">
      <dgm:prSet/>
      <dgm:spPr/>
      <dgm:t>
        <a:bodyPr/>
        <a:lstStyle/>
        <a:p>
          <a:endParaRPr lang="en-US"/>
        </a:p>
      </dgm:t>
    </dgm:pt>
    <dgm:pt modelId="{98333EE9-3E52-4BE6-982F-5B197D6F2321}" type="sibTrans" cxnId="{00895597-F7D4-4070-8156-85B6DEF3DF8D}">
      <dgm:prSet/>
      <dgm:spPr/>
      <dgm:t>
        <a:bodyPr/>
        <a:lstStyle/>
        <a:p>
          <a:endParaRPr lang="en-US"/>
        </a:p>
      </dgm:t>
    </dgm:pt>
    <dgm:pt modelId="{EE2F1DFD-CDB8-4683-A73A-0D91F53190BF}">
      <dgm:prSet phldrT="[Text]" custT="1"/>
      <dgm:spPr/>
      <dgm:t>
        <a:bodyPr/>
        <a:lstStyle/>
        <a:p>
          <a:r>
            <a:rPr lang="en-US" sz="1100" dirty="0" smtClean="0"/>
            <a:t>Training Curriculum Developed</a:t>
          </a:r>
          <a:endParaRPr lang="en-US" sz="1100" dirty="0"/>
        </a:p>
      </dgm:t>
    </dgm:pt>
    <dgm:pt modelId="{99016A37-92A9-4C25-A304-E2669A474233}" type="parTrans" cxnId="{7D5E6FD2-B181-4CE5-926D-206A4D09E141}">
      <dgm:prSet/>
      <dgm:spPr/>
      <dgm:t>
        <a:bodyPr/>
        <a:lstStyle/>
        <a:p>
          <a:endParaRPr lang="en-US"/>
        </a:p>
      </dgm:t>
    </dgm:pt>
    <dgm:pt modelId="{DB183E8A-7881-4A1E-AFA7-A09D407E561E}" type="sibTrans" cxnId="{7D5E6FD2-B181-4CE5-926D-206A4D09E141}">
      <dgm:prSet/>
      <dgm:spPr/>
      <dgm:t>
        <a:bodyPr/>
        <a:lstStyle/>
        <a:p>
          <a:endParaRPr lang="en-US"/>
        </a:p>
      </dgm:t>
    </dgm:pt>
    <dgm:pt modelId="{776EC34A-AC3D-438E-9D55-273D0D2E5053}">
      <dgm:prSet phldrT="[Text]" custT="1"/>
      <dgm:spPr/>
      <dgm:t>
        <a:bodyPr/>
        <a:lstStyle/>
        <a:p>
          <a:r>
            <a:rPr lang="en-US" sz="1100" b="1" dirty="0" smtClean="0"/>
            <a:t>Phase III:</a:t>
          </a:r>
          <a:r>
            <a:rPr lang="en-US" sz="1100" dirty="0" smtClean="0"/>
            <a:t>  MCM Guidelines Launched and  Delivered Provider Trainings</a:t>
          </a:r>
          <a:endParaRPr lang="en-US" sz="1100" dirty="0"/>
        </a:p>
      </dgm:t>
    </dgm:pt>
    <dgm:pt modelId="{CC1BD622-C981-4518-B429-35DDFD68D9F2}" type="parTrans" cxnId="{E7B3BDFD-E39B-4466-92AD-5C8BCEC22AD7}">
      <dgm:prSet/>
      <dgm:spPr/>
      <dgm:t>
        <a:bodyPr/>
        <a:lstStyle/>
        <a:p>
          <a:endParaRPr lang="en-US"/>
        </a:p>
      </dgm:t>
    </dgm:pt>
    <dgm:pt modelId="{8886B4EF-197B-4FC3-8AF4-4F785A819DF8}" type="sibTrans" cxnId="{E7B3BDFD-E39B-4466-92AD-5C8BCEC22AD7}">
      <dgm:prSet/>
      <dgm:spPr/>
      <dgm:t>
        <a:bodyPr/>
        <a:lstStyle/>
        <a:p>
          <a:endParaRPr lang="en-US"/>
        </a:p>
      </dgm:t>
    </dgm:pt>
    <dgm:pt modelId="{0E57E1C0-17D5-4061-93C2-F6F780DDA7A8}" type="pres">
      <dgm:prSet presAssocID="{3126972E-FA79-4BB5-8E8C-1CFACAF8A795}" presName="Name0" presStyleCnt="0">
        <dgm:presLayoutVars>
          <dgm:dir/>
          <dgm:resizeHandles val="exact"/>
        </dgm:presLayoutVars>
      </dgm:prSet>
      <dgm:spPr/>
    </dgm:pt>
    <dgm:pt modelId="{E4040E88-4A5D-4338-93DE-5CB4A2BA96CF}" type="pres">
      <dgm:prSet presAssocID="{3126972E-FA79-4BB5-8E8C-1CFACAF8A795}" presName="arrow" presStyleLbl="bgShp" presStyleIdx="0" presStyleCnt="1" custScaleY="73077"/>
      <dgm:spPr/>
    </dgm:pt>
    <dgm:pt modelId="{C55988E4-B06F-4A72-9F36-205BC5CF3BC9}" type="pres">
      <dgm:prSet presAssocID="{3126972E-FA79-4BB5-8E8C-1CFACAF8A795}" presName="points" presStyleCnt="0"/>
      <dgm:spPr/>
    </dgm:pt>
    <dgm:pt modelId="{224980E3-2B60-460F-BF19-0E5A6D86E396}" type="pres">
      <dgm:prSet presAssocID="{EE95F0BA-CC9B-4DC4-B233-3824F7B063E2}" presName="compositeA" presStyleCnt="0"/>
      <dgm:spPr/>
    </dgm:pt>
    <dgm:pt modelId="{FC3A2960-DB5A-4C5E-92D5-0B8BE7C7CBE9}" type="pres">
      <dgm:prSet presAssocID="{EE95F0BA-CC9B-4DC4-B233-3824F7B063E2}" presName="textA" presStyleLbl="revTx" presStyleIdx="0" presStyleCnt="9">
        <dgm:presLayoutVars>
          <dgm:bulletEnabled val="1"/>
        </dgm:presLayoutVars>
      </dgm:prSet>
      <dgm:spPr/>
      <dgm:t>
        <a:bodyPr/>
        <a:lstStyle/>
        <a:p>
          <a:endParaRPr lang="en-US"/>
        </a:p>
      </dgm:t>
    </dgm:pt>
    <dgm:pt modelId="{A5EDB817-A142-45AD-8C78-8E2AF50A63C5}" type="pres">
      <dgm:prSet presAssocID="{EE95F0BA-CC9B-4DC4-B233-3824F7B063E2}" presName="circleA" presStyleLbl="node1" presStyleIdx="0" presStyleCnt="9"/>
      <dgm:spPr/>
    </dgm:pt>
    <dgm:pt modelId="{2B77D435-91F9-4137-B23D-45C66672DCE6}" type="pres">
      <dgm:prSet presAssocID="{EE95F0BA-CC9B-4DC4-B233-3824F7B063E2}" presName="spaceA" presStyleCnt="0"/>
      <dgm:spPr/>
    </dgm:pt>
    <dgm:pt modelId="{1FE96C0C-B066-442F-A587-4A36F90BD2FB}" type="pres">
      <dgm:prSet presAssocID="{5DDAD698-12E7-4548-9D14-B1454B4A7D34}" presName="space" presStyleCnt="0"/>
      <dgm:spPr/>
    </dgm:pt>
    <dgm:pt modelId="{D4F3C8AF-AC68-4898-A0A5-8C54E0CF7313}" type="pres">
      <dgm:prSet presAssocID="{00F442EB-2A21-4B4C-9A70-1A2CC52C9C48}" presName="compositeB" presStyleCnt="0"/>
      <dgm:spPr/>
    </dgm:pt>
    <dgm:pt modelId="{15E5E0C7-E629-4494-AF74-3FA06CC6E986}" type="pres">
      <dgm:prSet presAssocID="{00F442EB-2A21-4B4C-9A70-1A2CC52C9C48}" presName="textB" presStyleLbl="revTx" presStyleIdx="1" presStyleCnt="9" custScaleX="104360">
        <dgm:presLayoutVars>
          <dgm:bulletEnabled val="1"/>
        </dgm:presLayoutVars>
      </dgm:prSet>
      <dgm:spPr/>
      <dgm:t>
        <a:bodyPr/>
        <a:lstStyle/>
        <a:p>
          <a:endParaRPr lang="en-US"/>
        </a:p>
      </dgm:t>
    </dgm:pt>
    <dgm:pt modelId="{C8629983-E254-4DF6-9677-E0D87711270F}" type="pres">
      <dgm:prSet presAssocID="{00F442EB-2A21-4B4C-9A70-1A2CC52C9C48}" presName="circleB" presStyleLbl="node1" presStyleIdx="1" presStyleCnt="9"/>
      <dgm:spPr/>
    </dgm:pt>
    <dgm:pt modelId="{AEC95CC2-F541-46DA-9427-FEDE7A1EFFAF}" type="pres">
      <dgm:prSet presAssocID="{00F442EB-2A21-4B4C-9A70-1A2CC52C9C48}" presName="spaceB" presStyleCnt="0"/>
      <dgm:spPr/>
    </dgm:pt>
    <dgm:pt modelId="{7CCDECFF-FF73-4300-AC07-58520DED7D97}" type="pres">
      <dgm:prSet presAssocID="{1D053ED1-B84A-44E9-AEEF-85732E760C52}" presName="space" presStyleCnt="0"/>
      <dgm:spPr/>
    </dgm:pt>
    <dgm:pt modelId="{E8D3D7BE-02F2-4668-AA0E-49F26A3C1444}" type="pres">
      <dgm:prSet presAssocID="{69B63E3C-3AE3-4B4F-8CFA-CF5AA593FFDF}" presName="compositeA" presStyleCnt="0"/>
      <dgm:spPr/>
    </dgm:pt>
    <dgm:pt modelId="{D45CD703-3603-4C0D-9EEE-A6AC7628378A}" type="pres">
      <dgm:prSet presAssocID="{69B63E3C-3AE3-4B4F-8CFA-CF5AA593FFDF}" presName="textA" presStyleLbl="revTx" presStyleIdx="2" presStyleCnt="9" custScaleX="118497">
        <dgm:presLayoutVars>
          <dgm:bulletEnabled val="1"/>
        </dgm:presLayoutVars>
      </dgm:prSet>
      <dgm:spPr/>
      <dgm:t>
        <a:bodyPr/>
        <a:lstStyle/>
        <a:p>
          <a:endParaRPr lang="en-US"/>
        </a:p>
      </dgm:t>
    </dgm:pt>
    <dgm:pt modelId="{685D02DE-87B8-4D35-9C6C-E8F8B1ADE4A5}" type="pres">
      <dgm:prSet presAssocID="{69B63E3C-3AE3-4B4F-8CFA-CF5AA593FFDF}" presName="circleA" presStyleLbl="node1" presStyleIdx="2" presStyleCnt="9"/>
      <dgm:spPr/>
    </dgm:pt>
    <dgm:pt modelId="{E37A1311-D877-44E1-ACDD-CDB883B789CD}" type="pres">
      <dgm:prSet presAssocID="{69B63E3C-3AE3-4B4F-8CFA-CF5AA593FFDF}" presName="spaceA" presStyleCnt="0"/>
      <dgm:spPr/>
    </dgm:pt>
    <dgm:pt modelId="{C21E926F-E3A2-4B76-908A-F09AB12E6417}" type="pres">
      <dgm:prSet presAssocID="{7EDBBF57-82AD-43AA-8CD2-4597520BBCB8}" presName="space" presStyleCnt="0"/>
      <dgm:spPr/>
    </dgm:pt>
    <dgm:pt modelId="{6BBFD70E-3472-41F1-A4E3-1180F60F14EE}" type="pres">
      <dgm:prSet presAssocID="{741ACDD9-B5E5-403B-BF41-6C6323A49D12}" presName="compositeB" presStyleCnt="0"/>
      <dgm:spPr/>
    </dgm:pt>
    <dgm:pt modelId="{31DE2C93-0332-41BC-AEF2-C4F674EC49BE}" type="pres">
      <dgm:prSet presAssocID="{741ACDD9-B5E5-403B-BF41-6C6323A49D12}" presName="textB" presStyleLbl="revTx" presStyleIdx="3" presStyleCnt="9" custScaleX="113424">
        <dgm:presLayoutVars>
          <dgm:bulletEnabled val="1"/>
        </dgm:presLayoutVars>
      </dgm:prSet>
      <dgm:spPr/>
      <dgm:t>
        <a:bodyPr/>
        <a:lstStyle/>
        <a:p>
          <a:endParaRPr lang="en-US"/>
        </a:p>
      </dgm:t>
    </dgm:pt>
    <dgm:pt modelId="{41841A26-517D-4B9C-AC43-8896B801A3B1}" type="pres">
      <dgm:prSet presAssocID="{741ACDD9-B5E5-403B-BF41-6C6323A49D12}" presName="circleB" presStyleLbl="node1" presStyleIdx="3" presStyleCnt="9"/>
      <dgm:spPr/>
    </dgm:pt>
    <dgm:pt modelId="{B8F8D937-577F-49E9-989B-7F4908530DD8}" type="pres">
      <dgm:prSet presAssocID="{741ACDD9-B5E5-403B-BF41-6C6323A49D12}" presName="spaceB" presStyleCnt="0"/>
      <dgm:spPr/>
    </dgm:pt>
    <dgm:pt modelId="{E24C1EFA-54DA-4388-B8F8-AB32B7B07290}" type="pres">
      <dgm:prSet presAssocID="{EDC558E9-3F8E-4000-BC7A-7E13F6868CA2}" presName="space" presStyleCnt="0"/>
      <dgm:spPr/>
    </dgm:pt>
    <dgm:pt modelId="{52158797-970D-4E86-96B6-B58D325A06AE}" type="pres">
      <dgm:prSet presAssocID="{F7C32089-EDF9-4F1E-8A64-4BD4AE172E21}" presName="compositeA" presStyleCnt="0"/>
      <dgm:spPr/>
    </dgm:pt>
    <dgm:pt modelId="{EAA614D9-E1ED-4010-89F9-B6167F06A3B4}" type="pres">
      <dgm:prSet presAssocID="{F7C32089-EDF9-4F1E-8A64-4BD4AE172E21}" presName="textA" presStyleLbl="revTx" presStyleIdx="4" presStyleCnt="9" custScaleX="116932">
        <dgm:presLayoutVars>
          <dgm:bulletEnabled val="1"/>
        </dgm:presLayoutVars>
      </dgm:prSet>
      <dgm:spPr/>
      <dgm:t>
        <a:bodyPr/>
        <a:lstStyle/>
        <a:p>
          <a:endParaRPr lang="en-US"/>
        </a:p>
      </dgm:t>
    </dgm:pt>
    <dgm:pt modelId="{88731240-C210-497A-9180-19E09B8FAA08}" type="pres">
      <dgm:prSet presAssocID="{F7C32089-EDF9-4F1E-8A64-4BD4AE172E21}" presName="circleA" presStyleLbl="node1" presStyleIdx="4" presStyleCnt="9"/>
      <dgm:spPr/>
    </dgm:pt>
    <dgm:pt modelId="{9CA17A1C-28A6-4B58-A7E2-544593FB2C08}" type="pres">
      <dgm:prSet presAssocID="{F7C32089-EDF9-4F1E-8A64-4BD4AE172E21}" presName="spaceA" presStyleCnt="0"/>
      <dgm:spPr/>
    </dgm:pt>
    <dgm:pt modelId="{BFD2F2C9-77BA-4ED2-83EB-AFCDBEED6367}" type="pres">
      <dgm:prSet presAssocID="{43928CD1-51F0-4867-BD2A-289D92054D33}" presName="space" presStyleCnt="0"/>
      <dgm:spPr/>
    </dgm:pt>
    <dgm:pt modelId="{D787DD98-0087-4BEA-8D1D-EAA1AFDF755C}" type="pres">
      <dgm:prSet presAssocID="{DA1A4E91-08E1-44F9-8DD0-6EC706117C0F}" presName="compositeB" presStyleCnt="0"/>
      <dgm:spPr/>
    </dgm:pt>
    <dgm:pt modelId="{858F9C42-1788-4B43-BE75-B632B516EC29}" type="pres">
      <dgm:prSet presAssocID="{DA1A4E91-08E1-44F9-8DD0-6EC706117C0F}" presName="textB" presStyleLbl="revTx" presStyleIdx="5" presStyleCnt="9">
        <dgm:presLayoutVars>
          <dgm:bulletEnabled val="1"/>
        </dgm:presLayoutVars>
      </dgm:prSet>
      <dgm:spPr/>
      <dgm:t>
        <a:bodyPr/>
        <a:lstStyle/>
        <a:p>
          <a:endParaRPr lang="en-US"/>
        </a:p>
      </dgm:t>
    </dgm:pt>
    <dgm:pt modelId="{330E6401-53FB-4312-B687-ED373723FEB1}" type="pres">
      <dgm:prSet presAssocID="{DA1A4E91-08E1-44F9-8DD0-6EC706117C0F}" presName="circleB" presStyleLbl="node1" presStyleIdx="5" presStyleCnt="9"/>
      <dgm:spPr/>
    </dgm:pt>
    <dgm:pt modelId="{54872E3C-869C-49A6-8CE5-FA1D59C1AB57}" type="pres">
      <dgm:prSet presAssocID="{DA1A4E91-08E1-44F9-8DD0-6EC706117C0F}" presName="spaceB" presStyleCnt="0"/>
      <dgm:spPr/>
    </dgm:pt>
    <dgm:pt modelId="{315A9A4A-B101-488C-A1E3-7448E60D9C9C}" type="pres">
      <dgm:prSet presAssocID="{4C968A81-B1AF-48DF-A516-3D1561BFAC47}" presName="space" presStyleCnt="0"/>
      <dgm:spPr/>
    </dgm:pt>
    <dgm:pt modelId="{EE0FD530-C9B2-4AE3-9AF2-9D92956DDDF8}" type="pres">
      <dgm:prSet presAssocID="{4AA3D4BA-AA74-442E-883D-F026909592FB}" presName="compositeA" presStyleCnt="0"/>
      <dgm:spPr/>
    </dgm:pt>
    <dgm:pt modelId="{8F752D0E-8429-4873-88D9-BD72C6F1753E}" type="pres">
      <dgm:prSet presAssocID="{4AA3D4BA-AA74-442E-883D-F026909592FB}" presName="textA" presStyleLbl="revTx" presStyleIdx="6" presStyleCnt="9" custScaleX="115064">
        <dgm:presLayoutVars>
          <dgm:bulletEnabled val="1"/>
        </dgm:presLayoutVars>
      </dgm:prSet>
      <dgm:spPr/>
      <dgm:t>
        <a:bodyPr/>
        <a:lstStyle/>
        <a:p>
          <a:endParaRPr lang="en-US"/>
        </a:p>
      </dgm:t>
    </dgm:pt>
    <dgm:pt modelId="{BE1F2128-677D-4BE9-AED5-BAF1632152E5}" type="pres">
      <dgm:prSet presAssocID="{4AA3D4BA-AA74-442E-883D-F026909592FB}" presName="circleA" presStyleLbl="node1" presStyleIdx="6" presStyleCnt="9"/>
      <dgm:spPr/>
    </dgm:pt>
    <dgm:pt modelId="{665BA045-7BCF-40CD-8F61-3193EF0DDBAB}" type="pres">
      <dgm:prSet presAssocID="{4AA3D4BA-AA74-442E-883D-F026909592FB}" presName="spaceA" presStyleCnt="0"/>
      <dgm:spPr/>
    </dgm:pt>
    <dgm:pt modelId="{CD13E7CD-9EEE-49E6-9E45-BF5472E08757}" type="pres">
      <dgm:prSet presAssocID="{98333EE9-3E52-4BE6-982F-5B197D6F2321}" presName="space" presStyleCnt="0"/>
      <dgm:spPr/>
    </dgm:pt>
    <dgm:pt modelId="{11947C97-8EAD-4DED-9CF5-4F321555D396}" type="pres">
      <dgm:prSet presAssocID="{EE2F1DFD-CDB8-4683-A73A-0D91F53190BF}" presName="compositeB" presStyleCnt="0"/>
      <dgm:spPr/>
    </dgm:pt>
    <dgm:pt modelId="{E93314D2-6D68-4CC3-890E-55D4F4479187}" type="pres">
      <dgm:prSet presAssocID="{EE2F1DFD-CDB8-4683-A73A-0D91F53190BF}" presName="textB" presStyleLbl="revTx" presStyleIdx="7" presStyleCnt="9">
        <dgm:presLayoutVars>
          <dgm:bulletEnabled val="1"/>
        </dgm:presLayoutVars>
      </dgm:prSet>
      <dgm:spPr/>
      <dgm:t>
        <a:bodyPr/>
        <a:lstStyle/>
        <a:p>
          <a:endParaRPr lang="en-US"/>
        </a:p>
      </dgm:t>
    </dgm:pt>
    <dgm:pt modelId="{8661D69E-15C5-4FA0-9ED4-64B8ED0193BC}" type="pres">
      <dgm:prSet presAssocID="{EE2F1DFD-CDB8-4683-A73A-0D91F53190BF}" presName="circleB" presStyleLbl="node1" presStyleIdx="7" presStyleCnt="9"/>
      <dgm:spPr/>
    </dgm:pt>
    <dgm:pt modelId="{B7E0ABFD-05B0-44A0-8A56-C269E61E0EDB}" type="pres">
      <dgm:prSet presAssocID="{EE2F1DFD-CDB8-4683-A73A-0D91F53190BF}" presName="spaceB" presStyleCnt="0"/>
      <dgm:spPr/>
    </dgm:pt>
    <dgm:pt modelId="{7AA40638-A821-462E-B272-ACA7EC22D365}" type="pres">
      <dgm:prSet presAssocID="{DB183E8A-7881-4A1E-AFA7-A09D407E561E}" presName="space" presStyleCnt="0"/>
      <dgm:spPr/>
    </dgm:pt>
    <dgm:pt modelId="{99682307-7EAB-44CB-B5D8-1ACB34B677FF}" type="pres">
      <dgm:prSet presAssocID="{776EC34A-AC3D-438E-9D55-273D0D2E5053}" presName="compositeA" presStyleCnt="0"/>
      <dgm:spPr/>
    </dgm:pt>
    <dgm:pt modelId="{A589DA53-60E5-4A86-B3FA-A0C2A535C3CC}" type="pres">
      <dgm:prSet presAssocID="{776EC34A-AC3D-438E-9D55-273D0D2E5053}" presName="textA" presStyleLbl="revTx" presStyleIdx="8" presStyleCnt="9">
        <dgm:presLayoutVars>
          <dgm:bulletEnabled val="1"/>
        </dgm:presLayoutVars>
      </dgm:prSet>
      <dgm:spPr/>
      <dgm:t>
        <a:bodyPr/>
        <a:lstStyle/>
        <a:p>
          <a:endParaRPr lang="en-US"/>
        </a:p>
      </dgm:t>
    </dgm:pt>
    <dgm:pt modelId="{791CC613-C4C9-4BCE-B4D1-8A607547E4EE}" type="pres">
      <dgm:prSet presAssocID="{776EC34A-AC3D-438E-9D55-273D0D2E5053}" presName="circleA" presStyleLbl="node1" presStyleIdx="8" presStyleCnt="9"/>
      <dgm:spPr/>
    </dgm:pt>
    <dgm:pt modelId="{DB54C624-C895-473B-BDD1-41593C46694C}" type="pres">
      <dgm:prSet presAssocID="{776EC34A-AC3D-438E-9D55-273D0D2E5053}" presName="spaceA" presStyleCnt="0"/>
      <dgm:spPr/>
    </dgm:pt>
  </dgm:ptLst>
  <dgm:cxnLst>
    <dgm:cxn modelId="{CC28D6E0-6571-437C-A1AE-6F7C2E92658B}" type="presOf" srcId="{3126972E-FA79-4BB5-8E8C-1CFACAF8A795}" destId="{0E57E1C0-17D5-4061-93C2-F6F780DDA7A8}" srcOrd="0" destOrd="0" presId="urn:microsoft.com/office/officeart/2005/8/layout/hProcess11"/>
    <dgm:cxn modelId="{441D27C7-D1C1-4B2D-B910-37A272ECAD31}" type="presOf" srcId="{69B63E3C-3AE3-4B4F-8CFA-CF5AA593FFDF}" destId="{D45CD703-3603-4C0D-9EEE-A6AC7628378A}" srcOrd="0" destOrd="0" presId="urn:microsoft.com/office/officeart/2005/8/layout/hProcess11"/>
    <dgm:cxn modelId="{D4B15E73-8B15-ED43-AC38-77D5FDD2F713}" type="presOf" srcId="{EE2F1DFD-CDB8-4683-A73A-0D91F53190BF}" destId="{E93314D2-6D68-4CC3-890E-55D4F4479187}" srcOrd="0" destOrd="0" presId="urn:microsoft.com/office/officeart/2005/8/layout/hProcess11"/>
    <dgm:cxn modelId="{44C4DDB4-6EF7-4F8B-9A11-6D8E3DE5E92C}" srcId="{3126972E-FA79-4BB5-8E8C-1CFACAF8A795}" destId="{69B63E3C-3AE3-4B4F-8CFA-CF5AA593FFDF}" srcOrd="2" destOrd="0" parTransId="{ABC03667-2367-48F9-9FF9-A7DD388D4EF9}" sibTransId="{7EDBBF57-82AD-43AA-8CD2-4597520BBCB8}"/>
    <dgm:cxn modelId="{C0C67436-83E0-4E7D-A779-359EC45647CE}" type="presOf" srcId="{00F442EB-2A21-4B4C-9A70-1A2CC52C9C48}" destId="{15E5E0C7-E629-4494-AF74-3FA06CC6E986}" srcOrd="0" destOrd="0" presId="urn:microsoft.com/office/officeart/2005/8/layout/hProcess11"/>
    <dgm:cxn modelId="{FC3B97F5-48C4-3A4A-8E88-B0B6C6EB0C60}" type="presOf" srcId="{4AA3D4BA-AA74-442E-883D-F026909592FB}" destId="{8F752D0E-8429-4873-88D9-BD72C6F1753E}" srcOrd="0" destOrd="0" presId="urn:microsoft.com/office/officeart/2005/8/layout/hProcess11"/>
    <dgm:cxn modelId="{7D5E6FD2-B181-4CE5-926D-206A4D09E141}" srcId="{3126972E-FA79-4BB5-8E8C-1CFACAF8A795}" destId="{EE2F1DFD-CDB8-4683-A73A-0D91F53190BF}" srcOrd="7" destOrd="0" parTransId="{99016A37-92A9-4C25-A304-E2669A474233}" sibTransId="{DB183E8A-7881-4A1E-AFA7-A09D407E561E}"/>
    <dgm:cxn modelId="{E7B3BDFD-E39B-4466-92AD-5C8BCEC22AD7}" srcId="{3126972E-FA79-4BB5-8E8C-1CFACAF8A795}" destId="{776EC34A-AC3D-438E-9D55-273D0D2E5053}" srcOrd="8" destOrd="0" parTransId="{CC1BD622-C981-4518-B429-35DDFD68D9F2}" sibTransId="{8886B4EF-197B-4FC3-8AF4-4F785A819DF8}"/>
    <dgm:cxn modelId="{4043000E-2C0B-534D-B072-F7B4687ED1E1}" type="presOf" srcId="{776EC34A-AC3D-438E-9D55-273D0D2E5053}" destId="{A589DA53-60E5-4A86-B3FA-A0C2A535C3CC}" srcOrd="0" destOrd="0" presId="urn:microsoft.com/office/officeart/2005/8/layout/hProcess11"/>
    <dgm:cxn modelId="{623292C2-E7BC-4C72-BD65-0709457A5644}" type="presOf" srcId="{EE95F0BA-CC9B-4DC4-B233-3824F7B063E2}" destId="{FC3A2960-DB5A-4C5E-92D5-0B8BE7C7CBE9}" srcOrd="0" destOrd="0" presId="urn:microsoft.com/office/officeart/2005/8/layout/hProcess11"/>
    <dgm:cxn modelId="{00895597-F7D4-4070-8156-85B6DEF3DF8D}" srcId="{3126972E-FA79-4BB5-8E8C-1CFACAF8A795}" destId="{4AA3D4BA-AA74-442E-883D-F026909592FB}" srcOrd="6" destOrd="0" parTransId="{2CF3F08A-6C0D-4251-B223-BCF5B9A9B4B8}" sibTransId="{98333EE9-3E52-4BE6-982F-5B197D6F2321}"/>
    <dgm:cxn modelId="{F1585DBE-EF23-44A8-A648-D0B5232C8839}" type="presOf" srcId="{741ACDD9-B5E5-403B-BF41-6C6323A49D12}" destId="{31DE2C93-0332-41BC-AEF2-C4F674EC49BE}" srcOrd="0" destOrd="0" presId="urn:microsoft.com/office/officeart/2005/8/layout/hProcess11"/>
    <dgm:cxn modelId="{DD1DE7D9-424C-41D7-9C65-05CE94833C05}" srcId="{3126972E-FA79-4BB5-8E8C-1CFACAF8A795}" destId="{F7C32089-EDF9-4F1E-8A64-4BD4AE172E21}" srcOrd="4" destOrd="0" parTransId="{0C7E4FC6-B5A7-4874-9B48-8DD60F70D9FC}" sibTransId="{43928CD1-51F0-4867-BD2A-289D92054D33}"/>
    <dgm:cxn modelId="{76A5289A-DCFD-42E3-A587-184DF52AE988}" srcId="{3126972E-FA79-4BB5-8E8C-1CFACAF8A795}" destId="{00F442EB-2A21-4B4C-9A70-1A2CC52C9C48}" srcOrd="1" destOrd="0" parTransId="{A5106D0B-2A91-4B99-B128-4D2A05BC09CF}" sibTransId="{1D053ED1-B84A-44E9-AEEF-85732E760C52}"/>
    <dgm:cxn modelId="{0ECC73DA-BCA3-4F10-884B-1EF55514240D}" srcId="{3126972E-FA79-4BB5-8E8C-1CFACAF8A795}" destId="{EE95F0BA-CC9B-4DC4-B233-3824F7B063E2}" srcOrd="0" destOrd="0" parTransId="{E2F5FB08-82D5-4366-A33F-F758877739A4}" sibTransId="{5DDAD698-12E7-4548-9D14-B1454B4A7D34}"/>
    <dgm:cxn modelId="{B19C15CE-8BA8-4EAB-B170-BB6CE161C81F}" type="presOf" srcId="{F7C32089-EDF9-4F1E-8A64-4BD4AE172E21}" destId="{EAA614D9-E1ED-4010-89F9-B6167F06A3B4}" srcOrd="0" destOrd="0" presId="urn:microsoft.com/office/officeart/2005/8/layout/hProcess11"/>
    <dgm:cxn modelId="{9FB88ABA-E913-4F2D-A1AC-7BAF0D56F4ED}" srcId="{3126972E-FA79-4BB5-8E8C-1CFACAF8A795}" destId="{741ACDD9-B5E5-403B-BF41-6C6323A49D12}" srcOrd="3" destOrd="0" parTransId="{CFF257D4-84C6-4A1A-A915-E09D9E683937}" sibTransId="{EDC558E9-3F8E-4000-BC7A-7E13F6868CA2}"/>
    <dgm:cxn modelId="{A9C47032-C9F3-4DD4-BC81-F2FDC9742D20}" srcId="{3126972E-FA79-4BB5-8E8C-1CFACAF8A795}" destId="{DA1A4E91-08E1-44F9-8DD0-6EC706117C0F}" srcOrd="5" destOrd="0" parTransId="{1907954C-CE5A-4A78-A2A1-B293D9451E05}" sibTransId="{4C968A81-B1AF-48DF-A516-3D1561BFAC47}"/>
    <dgm:cxn modelId="{D8172EBE-D3F4-4D4E-B4A0-80536B721107}" type="presOf" srcId="{DA1A4E91-08E1-44F9-8DD0-6EC706117C0F}" destId="{858F9C42-1788-4B43-BE75-B632B516EC29}" srcOrd="0" destOrd="0" presId="urn:microsoft.com/office/officeart/2005/8/layout/hProcess11"/>
    <dgm:cxn modelId="{1008EE82-B0FE-476A-B055-ABA1B4EE271F}" type="presParOf" srcId="{0E57E1C0-17D5-4061-93C2-F6F780DDA7A8}" destId="{E4040E88-4A5D-4338-93DE-5CB4A2BA96CF}" srcOrd="0" destOrd="0" presId="urn:microsoft.com/office/officeart/2005/8/layout/hProcess11"/>
    <dgm:cxn modelId="{F3B96689-D3D3-4E35-9C52-39A360D7CBDA}" type="presParOf" srcId="{0E57E1C0-17D5-4061-93C2-F6F780DDA7A8}" destId="{C55988E4-B06F-4A72-9F36-205BC5CF3BC9}" srcOrd="1" destOrd="0" presId="urn:microsoft.com/office/officeart/2005/8/layout/hProcess11"/>
    <dgm:cxn modelId="{CD6B3C83-5517-46B6-BAB9-B0AACE4D7A4A}" type="presParOf" srcId="{C55988E4-B06F-4A72-9F36-205BC5CF3BC9}" destId="{224980E3-2B60-460F-BF19-0E5A6D86E396}" srcOrd="0" destOrd="0" presId="urn:microsoft.com/office/officeart/2005/8/layout/hProcess11"/>
    <dgm:cxn modelId="{CB276288-345B-43FB-AD96-7E361CBABA14}" type="presParOf" srcId="{224980E3-2B60-460F-BF19-0E5A6D86E396}" destId="{FC3A2960-DB5A-4C5E-92D5-0B8BE7C7CBE9}" srcOrd="0" destOrd="0" presId="urn:microsoft.com/office/officeart/2005/8/layout/hProcess11"/>
    <dgm:cxn modelId="{2BC12BA3-AB2B-4C24-91E0-67B96430D941}" type="presParOf" srcId="{224980E3-2B60-460F-BF19-0E5A6D86E396}" destId="{A5EDB817-A142-45AD-8C78-8E2AF50A63C5}" srcOrd="1" destOrd="0" presId="urn:microsoft.com/office/officeart/2005/8/layout/hProcess11"/>
    <dgm:cxn modelId="{43350D67-62CA-4F02-9755-6C1C2E116C2E}" type="presParOf" srcId="{224980E3-2B60-460F-BF19-0E5A6D86E396}" destId="{2B77D435-91F9-4137-B23D-45C66672DCE6}" srcOrd="2" destOrd="0" presId="urn:microsoft.com/office/officeart/2005/8/layout/hProcess11"/>
    <dgm:cxn modelId="{14349C9A-274D-4238-A95E-F95337E5B422}" type="presParOf" srcId="{C55988E4-B06F-4A72-9F36-205BC5CF3BC9}" destId="{1FE96C0C-B066-442F-A587-4A36F90BD2FB}" srcOrd="1" destOrd="0" presId="urn:microsoft.com/office/officeart/2005/8/layout/hProcess11"/>
    <dgm:cxn modelId="{029472D1-BF44-4985-97CE-D4C75890D102}" type="presParOf" srcId="{C55988E4-B06F-4A72-9F36-205BC5CF3BC9}" destId="{D4F3C8AF-AC68-4898-A0A5-8C54E0CF7313}" srcOrd="2" destOrd="0" presId="urn:microsoft.com/office/officeart/2005/8/layout/hProcess11"/>
    <dgm:cxn modelId="{6E9EEF3E-55B3-4D42-BD20-F94057780F66}" type="presParOf" srcId="{D4F3C8AF-AC68-4898-A0A5-8C54E0CF7313}" destId="{15E5E0C7-E629-4494-AF74-3FA06CC6E986}" srcOrd="0" destOrd="0" presId="urn:microsoft.com/office/officeart/2005/8/layout/hProcess11"/>
    <dgm:cxn modelId="{72B17080-90F4-409F-9CB0-EF132190999B}" type="presParOf" srcId="{D4F3C8AF-AC68-4898-A0A5-8C54E0CF7313}" destId="{C8629983-E254-4DF6-9677-E0D87711270F}" srcOrd="1" destOrd="0" presId="urn:microsoft.com/office/officeart/2005/8/layout/hProcess11"/>
    <dgm:cxn modelId="{E70FCC37-560A-49A0-BF00-F8C78B42FE77}" type="presParOf" srcId="{D4F3C8AF-AC68-4898-A0A5-8C54E0CF7313}" destId="{AEC95CC2-F541-46DA-9427-FEDE7A1EFFAF}" srcOrd="2" destOrd="0" presId="urn:microsoft.com/office/officeart/2005/8/layout/hProcess11"/>
    <dgm:cxn modelId="{B0C1053C-6C7B-46A0-A9BF-4542AF034113}" type="presParOf" srcId="{C55988E4-B06F-4A72-9F36-205BC5CF3BC9}" destId="{7CCDECFF-FF73-4300-AC07-58520DED7D97}" srcOrd="3" destOrd="0" presId="urn:microsoft.com/office/officeart/2005/8/layout/hProcess11"/>
    <dgm:cxn modelId="{D2DB5951-D87F-4C3F-AC2C-43771FEB60A7}" type="presParOf" srcId="{C55988E4-B06F-4A72-9F36-205BC5CF3BC9}" destId="{E8D3D7BE-02F2-4668-AA0E-49F26A3C1444}" srcOrd="4" destOrd="0" presId="urn:microsoft.com/office/officeart/2005/8/layout/hProcess11"/>
    <dgm:cxn modelId="{9CB78CF8-9B93-4856-92E5-077849C727B9}" type="presParOf" srcId="{E8D3D7BE-02F2-4668-AA0E-49F26A3C1444}" destId="{D45CD703-3603-4C0D-9EEE-A6AC7628378A}" srcOrd="0" destOrd="0" presId="urn:microsoft.com/office/officeart/2005/8/layout/hProcess11"/>
    <dgm:cxn modelId="{33630761-D50B-44A8-9B77-9275EF2B8A6D}" type="presParOf" srcId="{E8D3D7BE-02F2-4668-AA0E-49F26A3C1444}" destId="{685D02DE-87B8-4D35-9C6C-E8F8B1ADE4A5}" srcOrd="1" destOrd="0" presId="urn:microsoft.com/office/officeart/2005/8/layout/hProcess11"/>
    <dgm:cxn modelId="{A879722B-ECA5-44F6-AF51-471BE7FA4BC6}" type="presParOf" srcId="{E8D3D7BE-02F2-4668-AA0E-49F26A3C1444}" destId="{E37A1311-D877-44E1-ACDD-CDB883B789CD}" srcOrd="2" destOrd="0" presId="urn:microsoft.com/office/officeart/2005/8/layout/hProcess11"/>
    <dgm:cxn modelId="{77131826-C611-402F-9604-231A5E29C97A}" type="presParOf" srcId="{C55988E4-B06F-4A72-9F36-205BC5CF3BC9}" destId="{C21E926F-E3A2-4B76-908A-F09AB12E6417}" srcOrd="5" destOrd="0" presId="urn:microsoft.com/office/officeart/2005/8/layout/hProcess11"/>
    <dgm:cxn modelId="{EDEA1D8D-6E2B-4A7C-9B07-3324F5818D1C}" type="presParOf" srcId="{C55988E4-B06F-4A72-9F36-205BC5CF3BC9}" destId="{6BBFD70E-3472-41F1-A4E3-1180F60F14EE}" srcOrd="6" destOrd="0" presId="urn:microsoft.com/office/officeart/2005/8/layout/hProcess11"/>
    <dgm:cxn modelId="{6BE6A3C9-4FFE-47E8-A724-89CAC6BAEA27}" type="presParOf" srcId="{6BBFD70E-3472-41F1-A4E3-1180F60F14EE}" destId="{31DE2C93-0332-41BC-AEF2-C4F674EC49BE}" srcOrd="0" destOrd="0" presId="urn:microsoft.com/office/officeart/2005/8/layout/hProcess11"/>
    <dgm:cxn modelId="{1AF2E6EE-A7AA-4BCC-B9B6-BFAC80C1B80C}" type="presParOf" srcId="{6BBFD70E-3472-41F1-A4E3-1180F60F14EE}" destId="{41841A26-517D-4B9C-AC43-8896B801A3B1}" srcOrd="1" destOrd="0" presId="urn:microsoft.com/office/officeart/2005/8/layout/hProcess11"/>
    <dgm:cxn modelId="{889B9B51-D2DD-476B-B611-A4A65DE80EC1}" type="presParOf" srcId="{6BBFD70E-3472-41F1-A4E3-1180F60F14EE}" destId="{B8F8D937-577F-49E9-989B-7F4908530DD8}" srcOrd="2" destOrd="0" presId="urn:microsoft.com/office/officeart/2005/8/layout/hProcess11"/>
    <dgm:cxn modelId="{4D16516E-5F10-4FAE-BD04-ADFA0F4E0557}" type="presParOf" srcId="{C55988E4-B06F-4A72-9F36-205BC5CF3BC9}" destId="{E24C1EFA-54DA-4388-B8F8-AB32B7B07290}" srcOrd="7" destOrd="0" presId="urn:microsoft.com/office/officeart/2005/8/layout/hProcess11"/>
    <dgm:cxn modelId="{DA60FFEC-36CB-483F-8FE5-3DEEBFF0E1CB}" type="presParOf" srcId="{C55988E4-B06F-4A72-9F36-205BC5CF3BC9}" destId="{52158797-970D-4E86-96B6-B58D325A06AE}" srcOrd="8" destOrd="0" presId="urn:microsoft.com/office/officeart/2005/8/layout/hProcess11"/>
    <dgm:cxn modelId="{FD86785E-8DEF-4ED9-BC47-7319A5C74723}" type="presParOf" srcId="{52158797-970D-4E86-96B6-B58D325A06AE}" destId="{EAA614D9-E1ED-4010-89F9-B6167F06A3B4}" srcOrd="0" destOrd="0" presId="urn:microsoft.com/office/officeart/2005/8/layout/hProcess11"/>
    <dgm:cxn modelId="{E862D097-0ABC-417A-A856-968CAA20DD0A}" type="presParOf" srcId="{52158797-970D-4E86-96B6-B58D325A06AE}" destId="{88731240-C210-497A-9180-19E09B8FAA08}" srcOrd="1" destOrd="0" presId="urn:microsoft.com/office/officeart/2005/8/layout/hProcess11"/>
    <dgm:cxn modelId="{E5195163-5766-444A-A264-D00940D12BE1}" type="presParOf" srcId="{52158797-970D-4E86-96B6-B58D325A06AE}" destId="{9CA17A1C-28A6-4B58-A7E2-544593FB2C08}" srcOrd="2" destOrd="0" presId="urn:microsoft.com/office/officeart/2005/8/layout/hProcess11"/>
    <dgm:cxn modelId="{74806E33-5846-4CD7-9C7F-4ABABEBF19A4}" type="presParOf" srcId="{C55988E4-B06F-4A72-9F36-205BC5CF3BC9}" destId="{BFD2F2C9-77BA-4ED2-83EB-AFCDBEED6367}" srcOrd="9" destOrd="0" presId="urn:microsoft.com/office/officeart/2005/8/layout/hProcess11"/>
    <dgm:cxn modelId="{09E049DE-994B-C24C-B4E0-7818A7BC2B51}" type="presParOf" srcId="{C55988E4-B06F-4A72-9F36-205BC5CF3BC9}" destId="{D787DD98-0087-4BEA-8D1D-EAA1AFDF755C}" srcOrd="10" destOrd="0" presId="urn:microsoft.com/office/officeart/2005/8/layout/hProcess11"/>
    <dgm:cxn modelId="{EC42D63F-E1A3-784A-9E0D-7F0F8B073049}" type="presParOf" srcId="{D787DD98-0087-4BEA-8D1D-EAA1AFDF755C}" destId="{858F9C42-1788-4B43-BE75-B632B516EC29}" srcOrd="0" destOrd="0" presId="urn:microsoft.com/office/officeart/2005/8/layout/hProcess11"/>
    <dgm:cxn modelId="{B4BA3181-339E-BE46-A3B4-0D9C753B04EB}" type="presParOf" srcId="{D787DD98-0087-4BEA-8D1D-EAA1AFDF755C}" destId="{330E6401-53FB-4312-B687-ED373723FEB1}" srcOrd="1" destOrd="0" presId="urn:microsoft.com/office/officeart/2005/8/layout/hProcess11"/>
    <dgm:cxn modelId="{282E94C9-2DFF-1D40-9CB0-3B61B164BDA3}" type="presParOf" srcId="{D787DD98-0087-4BEA-8D1D-EAA1AFDF755C}" destId="{54872E3C-869C-49A6-8CE5-FA1D59C1AB57}" srcOrd="2" destOrd="0" presId="urn:microsoft.com/office/officeart/2005/8/layout/hProcess11"/>
    <dgm:cxn modelId="{5E1B8705-0F7C-2D47-A331-B1C81B0920B9}" type="presParOf" srcId="{C55988E4-B06F-4A72-9F36-205BC5CF3BC9}" destId="{315A9A4A-B101-488C-A1E3-7448E60D9C9C}" srcOrd="11" destOrd="0" presId="urn:microsoft.com/office/officeart/2005/8/layout/hProcess11"/>
    <dgm:cxn modelId="{3BC546C3-6F83-5749-92B9-1DB9D3F6FFA3}" type="presParOf" srcId="{C55988E4-B06F-4A72-9F36-205BC5CF3BC9}" destId="{EE0FD530-C9B2-4AE3-9AF2-9D92956DDDF8}" srcOrd="12" destOrd="0" presId="urn:microsoft.com/office/officeart/2005/8/layout/hProcess11"/>
    <dgm:cxn modelId="{4AA1AF63-7564-D443-BB0C-A1FA521AE298}" type="presParOf" srcId="{EE0FD530-C9B2-4AE3-9AF2-9D92956DDDF8}" destId="{8F752D0E-8429-4873-88D9-BD72C6F1753E}" srcOrd="0" destOrd="0" presId="urn:microsoft.com/office/officeart/2005/8/layout/hProcess11"/>
    <dgm:cxn modelId="{D001C52C-E435-2649-A94C-C1AD2E59261C}" type="presParOf" srcId="{EE0FD530-C9B2-4AE3-9AF2-9D92956DDDF8}" destId="{BE1F2128-677D-4BE9-AED5-BAF1632152E5}" srcOrd="1" destOrd="0" presId="urn:microsoft.com/office/officeart/2005/8/layout/hProcess11"/>
    <dgm:cxn modelId="{06D3F868-18D5-DF4E-BC5E-1D1570E9CE5B}" type="presParOf" srcId="{EE0FD530-C9B2-4AE3-9AF2-9D92956DDDF8}" destId="{665BA045-7BCF-40CD-8F61-3193EF0DDBAB}" srcOrd="2" destOrd="0" presId="urn:microsoft.com/office/officeart/2005/8/layout/hProcess11"/>
    <dgm:cxn modelId="{4547F56D-9DA5-4B32-97E2-1D0FACB3FBB9}" type="presParOf" srcId="{C55988E4-B06F-4A72-9F36-205BC5CF3BC9}" destId="{CD13E7CD-9EEE-49E6-9E45-BF5472E08757}" srcOrd="13" destOrd="0" presId="urn:microsoft.com/office/officeart/2005/8/layout/hProcess11"/>
    <dgm:cxn modelId="{41892E95-FB7F-8644-9DD1-CB16C9D95476}" type="presParOf" srcId="{C55988E4-B06F-4A72-9F36-205BC5CF3BC9}" destId="{11947C97-8EAD-4DED-9CF5-4F321555D396}" srcOrd="14" destOrd="0" presId="urn:microsoft.com/office/officeart/2005/8/layout/hProcess11"/>
    <dgm:cxn modelId="{3CE0336A-FBBA-B044-B940-A689AB09F043}" type="presParOf" srcId="{11947C97-8EAD-4DED-9CF5-4F321555D396}" destId="{E93314D2-6D68-4CC3-890E-55D4F4479187}" srcOrd="0" destOrd="0" presId="urn:microsoft.com/office/officeart/2005/8/layout/hProcess11"/>
    <dgm:cxn modelId="{1145BE50-54D2-E843-8F19-34A3E64438BA}" type="presParOf" srcId="{11947C97-8EAD-4DED-9CF5-4F321555D396}" destId="{8661D69E-15C5-4FA0-9ED4-64B8ED0193BC}" srcOrd="1" destOrd="0" presId="urn:microsoft.com/office/officeart/2005/8/layout/hProcess11"/>
    <dgm:cxn modelId="{362D8301-2958-BC4A-A3FB-31EF13EE552E}" type="presParOf" srcId="{11947C97-8EAD-4DED-9CF5-4F321555D396}" destId="{B7E0ABFD-05B0-44A0-8A56-C269E61E0EDB}" srcOrd="2" destOrd="0" presId="urn:microsoft.com/office/officeart/2005/8/layout/hProcess11"/>
    <dgm:cxn modelId="{F92E8A98-F4D7-4973-8FE9-DEE0CCDA2EFC}" type="presParOf" srcId="{C55988E4-B06F-4A72-9F36-205BC5CF3BC9}" destId="{7AA40638-A821-462E-B272-ACA7EC22D365}" srcOrd="15" destOrd="0" presId="urn:microsoft.com/office/officeart/2005/8/layout/hProcess11"/>
    <dgm:cxn modelId="{74590540-20C4-604D-8127-7DD2C88F8F5B}" type="presParOf" srcId="{C55988E4-B06F-4A72-9F36-205BC5CF3BC9}" destId="{99682307-7EAB-44CB-B5D8-1ACB34B677FF}" srcOrd="16" destOrd="0" presId="urn:microsoft.com/office/officeart/2005/8/layout/hProcess11"/>
    <dgm:cxn modelId="{5884E5F7-7F6C-734B-83B9-8A9270AF2F75}" type="presParOf" srcId="{99682307-7EAB-44CB-B5D8-1ACB34B677FF}" destId="{A589DA53-60E5-4A86-B3FA-A0C2A535C3CC}" srcOrd="0" destOrd="0" presId="urn:microsoft.com/office/officeart/2005/8/layout/hProcess11"/>
    <dgm:cxn modelId="{CF346FA8-84F3-4B48-A458-9B51FF08851F}" type="presParOf" srcId="{99682307-7EAB-44CB-B5D8-1ACB34B677FF}" destId="{791CC613-C4C9-4BCE-B4D1-8A607547E4EE}" srcOrd="1" destOrd="0" presId="urn:microsoft.com/office/officeart/2005/8/layout/hProcess11"/>
    <dgm:cxn modelId="{FBD84379-BB33-4D42-A3D9-898CB8A76D43}" type="presParOf" srcId="{99682307-7EAB-44CB-B5D8-1ACB34B677FF}" destId="{DB54C624-C895-473B-BDD1-41593C46694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40E88-4A5D-4338-93DE-5CB4A2BA96CF}">
      <dsp:nvSpPr>
        <dsp:cNvPr id="0" name=""/>
        <dsp:cNvSpPr/>
      </dsp:nvSpPr>
      <dsp:spPr>
        <a:xfrm>
          <a:off x="0" y="1752599"/>
          <a:ext cx="8839200" cy="144780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3A2960-DB5A-4C5E-92D5-0B8BE7C7CBE9}">
      <dsp:nvSpPr>
        <dsp:cNvPr id="0" name=""/>
        <dsp:cNvSpPr/>
      </dsp:nvSpPr>
      <dsp:spPr>
        <a:xfrm>
          <a:off x="2326" y="0"/>
          <a:ext cx="788536"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HRSA Directive to Establish MCM Standards</a:t>
          </a:r>
          <a:endParaRPr lang="en-US" sz="1100" kern="1200" dirty="0"/>
        </a:p>
      </dsp:txBody>
      <dsp:txXfrm>
        <a:off x="2326" y="0"/>
        <a:ext cx="788536" cy="1981200"/>
      </dsp:txXfrm>
    </dsp:sp>
    <dsp:sp modelId="{A5EDB817-A142-45AD-8C78-8E2AF50A63C5}">
      <dsp:nvSpPr>
        <dsp:cNvPr id="0" name=""/>
        <dsp:cNvSpPr/>
      </dsp:nvSpPr>
      <dsp:spPr>
        <a:xfrm>
          <a:off x="148944"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E5E0C7-E629-4494-AF74-3FA06CC6E986}">
      <dsp:nvSpPr>
        <dsp:cNvPr id="0" name=""/>
        <dsp:cNvSpPr/>
      </dsp:nvSpPr>
      <dsp:spPr>
        <a:xfrm>
          <a:off x="830289" y="2971800"/>
          <a:ext cx="822916"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HAHSTA Conducted Literature Review and Defined Framework for MCM Service Delivery</a:t>
          </a:r>
          <a:endParaRPr lang="en-US" sz="1100" kern="1200" dirty="0"/>
        </a:p>
      </dsp:txBody>
      <dsp:txXfrm>
        <a:off x="830289" y="2971800"/>
        <a:ext cx="822916" cy="1981200"/>
      </dsp:txXfrm>
    </dsp:sp>
    <dsp:sp modelId="{C8629983-E254-4DF6-9677-E0D87711270F}">
      <dsp:nvSpPr>
        <dsp:cNvPr id="0" name=""/>
        <dsp:cNvSpPr/>
      </dsp:nvSpPr>
      <dsp:spPr>
        <a:xfrm>
          <a:off x="994097"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5CD703-3603-4C0D-9EEE-A6AC7628378A}">
      <dsp:nvSpPr>
        <dsp:cNvPr id="0" name=""/>
        <dsp:cNvSpPr/>
      </dsp:nvSpPr>
      <dsp:spPr>
        <a:xfrm>
          <a:off x="1692632" y="0"/>
          <a:ext cx="934391"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Meeting with Key Stakeholders and Providers</a:t>
          </a:r>
          <a:endParaRPr lang="en-US" sz="1100" kern="1200" dirty="0"/>
        </a:p>
      </dsp:txBody>
      <dsp:txXfrm>
        <a:off x="1692632" y="0"/>
        <a:ext cx="934391" cy="1981200"/>
      </dsp:txXfrm>
    </dsp:sp>
    <dsp:sp modelId="{685D02DE-87B8-4D35-9C6C-E8F8B1ADE4A5}">
      <dsp:nvSpPr>
        <dsp:cNvPr id="0" name=""/>
        <dsp:cNvSpPr/>
      </dsp:nvSpPr>
      <dsp:spPr>
        <a:xfrm>
          <a:off x="1912177"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E2C93-0332-41BC-AEF2-C4F674EC49BE}">
      <dsp:nvSpPr>
        <dsp:cNvPr id="0" name=""/>
        <dsp:cNvSpPr/>
      </dsp:nvSpPr>
      <dsp:spPr>
        <a:xfrm>
          <a:off x="2666450" y="2971800"/>
          <a:ext cx="894389"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Established Internal and External Workgroup</a:t>
          </a:r>
        </a:p>
      </dsp:txBody>
      <dsp:txXfrm>
        <a:off x="2666450" y="2971800"/>
        <a:ext cx="894389" cy="1981200"/>
      </dsp:txXfrm>
    </dsp:sp>
    <dsp:sp modelId="{41841A26-517D-4B9C-AC43-8896B801A3B1}">
      <dsp:nvSpPr>
        <dsp:cNvPr id="0" name=""/>
        <dsp:cNvSpPr/>
      </dsp:nvSpPr>
      <dsp:spPr>
        <a:xfrm>
          <a:off x="2865994"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A614D9-E1ED-4010-89F9-B6167F06A3B4}">
      <dsp:nvSpPr>
        <dsp:cNvPr id="0" name=""/>
        <dsp:cNvSpPr/>
      </dsp:nvSpPr>
      <dsp:spPr>
        <a:xfrm>
          <a:off x="3600266" y="0"/>
          <a:ext cx="922050"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b="1" kern="1200" dirty="0" smtClean="0"/>
            <a:t>Phase I: </a:t>
          </a:r>
          <a:r>
            <a:rPr lang="en-US" sz="1100" kern="1200" dirty="0" smtClean="0"/>
            <a:t>Developed and Rolled out Acuity Scale</a:t>
          </a:r>
          <a:endParaRPr lang="en-US" sz="1100" kern="1200" dirty="0"/>
        </a:p>
      </dsp:txBody>
      <dsp:txXfrm>
        <a:off x="3600266" y="0"/>
        <a:ext cx="922050" cy="1981200"/>
      </dsp:txXfrm>
    </dsp:sp>
    <dsp:sp modelId="{88731240-C210-497A-9180-19E09B8FAA08}">
      <dsp:nvSpPr>
        <dsp:cNvPr id="0" name=""/>
        <dsp:cNvSpPr/>
      </dsp:nvSpPr>
      <dsp:spPr>
        <a:xfrm>
          <a:off x="3813641"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8F9C42-1788-4B43-BE75-B632B516EC29}">
      <dsp:nvSpPr>
        <dsp:cNvPr id="0" name=""/>
        <dsp:cNvSpPr/>
      </dsp:nvSpPr>
      <dsp:spPr>
        <a:xfrm>
          <a:off x="4561744" y="2971800"/>
          <a:ext cx="788536"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Optional Trial Utilization Period, Feedback Mechanism, and, Ongoing Communication with Providers</a:t>
          </a:r>
          <a:endParaRPr lang="en-US" sz="1100" kern="1200" dirty="0"/>
        </a:p>
      </dsp:txBody>
      <dsp:txXfrm>
        <a:off x="4561744" y="2971800"/>
        <a:ext cx="788536" cy="1981200"/>
      </dsp:txXfrm>
    </dsp:sp>
    <dsp:sp modelId="{330E6401-53FB-4312-B687-ED373723FEB1}">
      <dsp:nvSpPr>
        <dsp:cNvPr id="0" name=""/>
        <dsp:cNvSpPr/>
      </dsp:nvSpPr>
      <dsp:spPr>
        <a:xfrm>
          <a:off x="4708362"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752D0E-8429-4873-88D9-BD72C6F1753E}">
      <dsp:nvSpPr>
        <dsp:cNvPr id="0" name=""/>
        <dsp:cNvSpPr/>
      </dsp:nvSpPr>
      <dsp:spPr>
        <a:xfrm>
          <a:off x="5389706" y="0"/>
          <a:ext cx="907321"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b="1" kern="1200" dirty="0" smtClean="0"/>
            <a:t>Phase II: </a:t>
          </a:r>
          <a:r>
            <a:rPr lang="en-US" sz="1100" kern="1200" dirty="0" smtClean="0"/>
            <a:t>Workgroup  Convened to Develop Assessment Tools and MCM Guideline</a:t>
          </a:r>
          <a:endParaRPr lang="en-US" sz="1100" kern="1200" dirty="0"/>
        </a:p>
      </dsp:txBody>
      <dsp:txXfrm>
        <a:off x="5389706" y="0"/>
        <a:ext cx="907321" cy="1981200"/>
      </dsp:txXfrm>
    </dsp:sp>
    <dsp:sp modelId="{BE1F2128-677D-4BE9-AED5-BAF1632152E5}">
      <dsp:nvSpPr>
        <dsp:cNvPr id="0" name=""/>
        <dsp:cNvSpPr/>
      </dsp:nvSpPr>
      <dsp:spPr>
        <a:xfrm>
          <a:off x="5595717"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3314D2-6D68-4CC3-890E-55D4F4479187}">
      <dsp:nvSpPr>
        <dsp:cNvPr id="0" name=""/>
        <dsp:cNvSpPr/>
      </dsp:nvSpPr>
      <dsp:spPr>
        <a:xfrm>
          <a:off x="6336454" y="2971800"/>
          <a:ext cx="788536"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Training Curriculum Developed</a:t>
          </a:r>
          <a:endParaRPr lang="en-US" sz="1100" kern="1200" dirty="0"/>
        </a:p>
      </dsp:txBody>
      <dsp:txXfrm>
        <a:off x="6336454" y="2971800"/>
        <a:ext cx="788536" cy="1981200"/>
      </dsp:txXfrm>
    </dsp:sp>
    <dsp:sp modelId="{8661D69E-15C5-4FA0-9ED4-64B8ED0193BC}">
      <dsp:nvSpPr>
        <dsp:cNvPr id="0" name=""/>
        <dsp:cNvSpPr/>
      </dsp:nvSpPr>
      <dsp:spPr>
        <a:xfrm>
          <a:off x="6483072"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89DA53-60E5-4A86-B3FA-A0C2A535C3CC}">
      <dsp:nvSpPr>
        <dsp:cNvPr id="0" name=""/>
        <dsp:cNvSpPr/>
      </dsp:nvSpPr>
      <dsp:spPr>
        <a:xfrm>
          <a:off x="7164417" y="0"/>
          <a:ext cx="788536" cy="198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b="1" kern="1200" dirty="0" smtClean="0"/>
            <a:t>Phase III:</a:t>
          </a:r>
          <a:r>
            <a:rPr lang="en-US" sz="1100" kern="1200" dirty="0" smtClean="0"/>
            <a:t>  MCM Guidelines Launched and  Delivered Provider Trainings</a:t>
          </a:r>
          <a:endParaRPr lang="en-US" sz="1100" kern="1200" dirty="0"/>
        </a:p>
      </dsp:txBody>
      <dsp:txXfrm>
        <a:off x="7164417" y="0"/>
        <a:ext cx="788536" cy="1981200"/>
      </dsp:txXfrm>
    </dsp:sp>
    <dsp:sp modelId="{791CC613-C4C9-4BCE-B4D1-8A607547E4EE}">
      <dsp:nvSpPr>
        <dsp:cNvPr id="0" name=""/>
        <dsp:cNvSpPr/>
      </dsp:nvSpPr>
      <dsp:spPr>
        <a:xfrm>
          <a:off x="7311035" y="2228850"/>
          <a:ext cx="495300" cy="4953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atin typeface="Arial" charset="0"/>
                <a:cs typeface="Arial" charset="0"/>
              </a:defRPr>
            </a:lvl1pPr>
          </a:lstStyle>
          <a:p>
            <a:pPr>
              <a:defRPr/>
            </a:pPr>
            <a:fld id="{0E80CA66-32E1-41AC-B868-4B22349FAC74}" type="datetimeFigureOut">
              <a:rPr lang="en-US"/>
              <a:pPr>
                <a:defRPr/>
              </a:pPr>
              <a:t>11/26/2012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2D1E2457-39B1-4990-9944-4588815D652A}" type="slidenum">
              <a:rPr lang="en-US"/>
              <a:pPr>
                <a:defRPr/>
              </a:pPr>
              <a:t>‹#›</a:t>
            </a:fld>
            <a:endParaRPr lang="en-US"/>
          </a:p>
        </p:txBody>
      </p:sp>
    </p:spTree>
    <p:extLst>
      <p:ext uri="{BB962C8B-B14F-4D97-AF65-F5344CB8AC3E}">
        <p14:creationId xmlns:p14="http://schemas.microsoft.com/office/powerpoint/2010/main" val="1226800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charset="0"/>
                <a:cs typeface="Arial" charset="0"/>
              </a:defRPr>
            </a:lvl1pPr>
          </a:lstStyle>
          <a:p>
            <a:pPr>
              <a:defRPr/>
            </a:pPr>
            <a:fld id="{53D7C93D-9E52-4A16-A1A8-3A5916072764}" type="datetimeFigureOut">
              <a:rPr lang="en-US"/>
              <a:pPr>
                <a:defRPr/>
              </a:pPr>
              <a:t>11/26/2012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13A905D9-2195-454B-AD6A-5EE8F2533722}" type="slidenum">
              <a:rPr lang="en-US"/>
              <a:pPr>
                <a:defRPr/>
              </a:pPr>
              <a:t>‹#›</a:t>
            </a:fld>
            <a:endParaRPr lang="en-US"/>
          </a:p>
        </p:txBody>
      </p:sp>
    </p:spTree>
    <p:extLst>
      <p:ext uri="{BB962C8B-B14F-4D97-AF65-F5344CB8AC3E}">
        <p14:creationId xmlns:p14="http://schemas.microsoft.com/office/powerpoint/2010/main" val="3055516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latin typeface="Franklin Gothic Book" pitchFamily="34" charset="0"/>
              </a:rPr>
              <a:t>Jose introduces the panel and Christie starts</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C08D80F2-5BBB-44AF-AA18-A91DD5E4DE21}"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E759BCC1-4248-4402-A65A-E22428C75FE8}" type="slidenum">
              <a:rPr lang="en-US" smtClean="0"/>
              <a:pPr eaLnBrk="1" hangingPunct="1"/>
              <a:t>21</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Gunther ends</a:t>
            </a:r>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E11707F3-6562-40AA-A8EA-E20E41F2588A}" type="slidenum">
              <a:rPr lang="en-US" smtClean="0"/>
              <a:pPr eaLnBrk="1" hangingPunct="1"/>
              <a:t>22</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Justin starts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Christie</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4</a:t>
            </a:fld>
            <a:endParaRPr lang="en-US"/>
          </a:p>
        </p:txBody>
      </p:sp>
    </p:spTree>
    <p:extLst>
      <p:ext uri="{BB962C8B-B14F-4D97-AF65-F5344CB8AC3E}">
        <p14:creationId xmlns:p14="http://schemas.microsoft.com/office/powerpoint/2010/main" val="732735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Christie starts</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31</a:t>
            </a:fld>
            <a:endParaRPr lang="en-US"/>
          </a:p>
        </p:txBody>
      </p:sp>
    </p:spTree>
    <p:extLst>
      <p:ext uri="{BB962C8B-B14F-4D97-AF65-F5344CB8AC3E}">
        <p14:creationId xmlns:p14="http://schemas.microsoft.com/office/powerpoint/2010/main" val="571520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Christie</a:t>
            </a:r>
            <a:r>
              <a:rPr lang="en-US" dirty="0" smtClean="0"/>
              <a:t>,</a:t>
            </a:r>
            <a:endParaRPr lang="en-US" dirty="0"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D8455832-89D5-4397-9D80-B3902AE7D463}" type="slidenum">
              <a:rPr lang="en-US" smtClean="0"/>
              <a:pPr eaLnBrk="1" hangingPunct="1"/>
              <a:t>32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Give details of each column and what is expected to be documented.</a:t>
            </a:r>
          </a:p>
          <a:p>
            <a:pPr eaLnBrk="1" hangingPunct="1">
              <a:spcBef>
                <a:spcPct val="0"/>
              </a:spcBef>
            </a:pPr>
            <a:r>
              <a:rPr lang="en-US" smtClean="0"/>
              <a:t>Date of visit or date of update</a:t>
            </a: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A1A04B8C-3E11-4DAA-9667-47613F695CAA}" type="slidenum">
              <a:rPr lang="en-US" smtClean="0"/>
              <a:pPr eaLnBrk="1" hangingPunct="1"/>
              <a:t>35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Give details of each column and what is expected to be documented.</a:t>
            </a:r>
          </a:p>
          <a:p>
            <a:pPr eaLnBrk="1" hangingPunct="1">
              <a:spcBef>
                <a:spcPct val="0"/>
              </a:spcBef>
            </a:pPr>
            <a:r>
              <a:rPr lang="en-US" smtClean="0"/>
              <a:t>Date of visit or date of update</a:t>
            </a:r>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1A38720E-C5D8-4EF0-AA6F-7B0399D92B8D}" type="slidenum">
              <a:rPr lang="en-US" smtClean="0"/>
              <a:pPr eaLnBrk="1" hangingPunct="1"/>
              <a:t>36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Christie to present Treatment adherence at all contact and stage of the MCM process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Medical Case Management</a:t>
            </a:r>
            <a:r>
              <a:rPr lang="en-US" baseline="0" dirty="0" smtClean="0"/>
              <a:t> “ as a range of client centered services that link clients with healthcare, psychosocial and other services, Coordination and follow-up of medical treatments are components of medical case management. Services ensure timely, coordinated access to medically appropriate levels of health and supportive services and continuity of care through ongoing assessment of clients’ and key family members’ needs and personal support systems. Medical Case Management includes treatment adherence counseling to ensure readiness for and adherence to complex HIV/AIDS regimens. Key Activities include 1) Initial assessment of service needs; 2) development of a comprehensive, individualized service plan; 3) Coordination of services required to implement the plan; 4) Client monitoring to assess the efficacy of the plan; and 5) periodic reevaluation and adaptation of the plan as necessary over the life of the client. It includes all types of case management, including face-face meetings, phone contact, and any other form of communication.</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7</a:t>
            </a:fld>
            <a:endParaRPr lang="en-US"/>
          </a:p>
        </p:txBody>
      </p:sp>
    </p:spTree>
    <p:extLst>
      <p:ext uri="{BB962C8B-B14F-4D97-AF65-F5344CB8AC3E}">
        <p14:creationId xmlns:p14="http://schemas.microsoft.com/office/powerpoint/2010/main" val="41865069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55914B21-4AE1-40C6-A72B-0720FFE03A25}" type="slidenum">
              <a:rPr lang="en-US" smtClean="0"/>
              <a:pPr eaLnBrk="1" hangingPunct="1"/>
              <a:t>42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Justin</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45</a:t>
            </a:fld>
            <a:endParaRPr lang="en-US"/>
          </a:p>
        </p:txBody>
      </p:sp>
    </p:spTree>
    <p:extLst>
      <p:ext uri="{BB962C8B-B14F-4D97-AF65-F5344CB8AC3E}">
        <p14:creationId xmlns:p14="http://schemas.microsoft.com/office/powerpoint/2010/main" val="229623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Justin</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Gunther starts</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43CA49C4-1468-481A-955D-02485336C132}" type="slidenum">
              <a:rPr lang="en-US" smtClean="0"/>
              <a:pPr eaLnBrk="1" hangingPunct="1"/>
              <a:t>13</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See complete table at MCM document</a:t>
            </a: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49564A4A-3DC5-45AB-93C3-AD900D9A439F}" type="slidenum">
              <a:rPr lang="en-US" smtClean="0"/>
              <a:pPr eaLnBrk="1" hangingPunct="1"/>
              <a:t>51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Willing to share our supervisor’s worksheet for MCM provider level evaluation</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Justin ends</a:t>
            </a: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49564A4A-3DC5-45AB-93C3-AD900D9A439F}" type="slidenum">
              <a:rPr lang="en-US" smtClean="0"/>
              <a:pPr eaLnBrk="1" hangingPunct="1"/>
              <a:t>53</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Lena starts</a:t>
            </a: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49564A4A-3DC5-45AB-93C3-AD900D9A439F}" type="slidenum">
              <a:rPr lang="en-US" smtClean="0"/>
              <a:pPr eaLnBrk="1" hangingPunct="1"/>
              <a:t>54</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606AEB60-715D-47FD-9DB7-1348C37E37E8}" type="slidenum">
              <a:rPr lang="en-US" smtClean="0"/>
              <a:pPr eaLnBrk="1" hangingPunct="1"/>
              <a:t>55</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Christie</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56</a:t>
            </a:fld>
            <a:endParaRPr lang="en-US"/>
          </a:p>
        </p:txBody>
      </p:sp>
    </p:spTree>
    <p:extLst>
      <p:ext uri="{BB962C8B-B14F-4D97-AF65-F5344CB8AC3E}">
        <p14:creationId xmlns:p14="http://schemas.microsoft.com/office/powerpoint/2010/main" val="34536963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49564A4A-3DC5-45AB-93C3-AD900D9A439F}" type="slidenum">
              <a:rPr lang="en-US" smtClean="0"/>
              <a:pPr eaLnBrk="1" hangingPunct="1"/>
              <a:t>57</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49564A4A-3DC5-45AB-93C3-AD900D9A439F}" type="slidenum">
              <a:rPr lang="en-US" smtClean="0"/>
              <a:pPr eaLnBrk="1" hangingPunct="1"/>
              <a:t>65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there are significant improvement outcomes observed among medical case management clients in the two paired period compared</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66</a:t>
            </a:fld>
            <a:endParaRPr lang="en-US"/>
          </a:p>
        </p:txBody>
      </p:sp>
    </p:spTree>
    <p:extLst>
      <p:ext uri="{BB962C8B-B14F-4D97-AF65-F5344CB8AC3E}">
        <p14:creationId xmlns:p14="http://schemas.microsoft.com/office/powerpoint/2010/main" val="41993680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Christie</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67</a:t>
            </a:fld>
            <a:endParaRPr lang="en-US"/>
          </a:p>
        </p:txBody>
      </p:sp>
    </p:spTree>
    <p:extLst>
      <p:ext uri="{BB962C8B-B14F-4D97-AF65-F5344CB8AC3E}">
        <p14:creationId xmlns:p14="http://schemas.microsoft.com/office/powerpoint/2010/main" val="18395218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Lena starts</a:t>
            </a: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289A5E74-AF74-45E4-B0D5-EEE247A739D2}" type="slidenum">
              <a:rPr lang="en-US" smtClean="0"/>
              <a:pPr eaLnBrk="1" hangingPunct="1"/>
              <a:t>68</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pPr>
            <a:r>
              <a:rPr lang="en-US" sz="1200" dirty="0" smtClean="0">
                <a:latin typeface="Arial" charset="0"/>
                <a:cs typeface="Arial" charset="0"/>
              </a:rPr>
              <a:t>Treatment at Every stage of the Process: the intervention with the lowest usage was case conferencing with interdisciplinary team at 83% while other adherence activities rates ranged from 86% to 100%</a:t>
            </a:r>
          </a:p>
          <a:p>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73</a:t>
            </a:fld>
            <a:endParaRPr lang="en-US"/>
          </a:p>
        </p:txBody>
      </p:sp>
    </p:spTree>
    <p:extLst>
      <p:ext uri="{BB962C8B-B14F-4D97-AF65-F5344CB8AC3E}">
        <p14:creationId xmlns:p14="http://schemas.microsoft.com/office/powerpoint/2010/main" val="25291523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Justin</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74</a:t>
            </a:fld>
            <a:endParaRPr lang="en-US"/>
          </a:p>
        </p:txBody>
      </p:sp>
    </p:spTree>
    <p:extLst>
      <p:ext uri="{BB962C8B-B14F-4D97-AF65-F5344CB8AC3E}">
        <p14:creationId xmlns:p14="http://schemas.microsoft.com/office/powerpoint/2010/main" val="35818508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Lena</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75</a:t>
            </a:fld>
            <a:endParaRPr lang="en-US"/>
          </a:p>
        </p:txBody>
      </p:sp>
    </p:spTree>
    <p:extLst>
      <p:ext uri="{BB962C8B-B14F-4D97-AF65-F5344CB8AC3E}">
        <p14:creationId xmlns:p14="http://schemas.microsoft.com/office/powerpoint/2010/main" val="201126959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Shift to outcome monitoring</a:t>
            </a:r>
          </a:p>
          <a:p>
            <a:r>
              <a:rPr lang="en-US" dirty="0" smtClean="0"/>
              <a:t>Use of proportions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76</a:t>
            </a:fld>
            <a:endParaRPr lang="en-US"/>
          </a:p>
        </p:txBody>
      </p:sp>
    </p:spTree>
    <p:extLst>
      <p:ext uri="{BB962C8B-B14F-4D97-AF65-F5344CB8AC3E}">
        <p14:creationId xmlns:p14="http://schemas.microsoft.com/office/powerpoint/2010/main" val="1072182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Christie</a:t>
            </a:r>
            <a:endParaRPr lang="en-US" dirty="0"/>
          </a:p>
        </p:txBody>
      </p:sp>
      <p:sp>
        <p:nvSpPr>
          <p:cNvPr id="4" name="Slide Number Placeholder 3"/>
          <p:cNvSpPr>
            <a:spLocks noGrp="1"/>
          </p:cNvSpPr>
          <p:nvPr>
            <p:ph type="sldNum" sz="quarter" idx="10"/>
          </p:nvPr>
        </p:nvSpPr>
        <p:spPr/>
        <p:txBody>
          <a:bodyPr/>
          <a:lstStyle/>
          <a:p>
            <a:pPr>
              <a:defRPr/>
            </a:pPr>
            <a:fld id="{13A905D9-2195-454B-AD6A-5EE8F2533722}" type="slidenum">
              <a:rPr lang="en-US" smtClean="0"/>
              <a:pPr>
                <a:defRPr/>
              </a:pPr>
              <a:t>77</a:t>
            </a:fld>
            <a:endParaRPr lang="en-US"/>
          </a:p>
        </p:txBody>
      </p:sp>
    </p:spTree>
    <p:extLst>
      <p:ext uri="{BB962C8B-B14F-4D97-AF65-F5344CB8AC3E}">
        <p14:creationId xmlns:p14="http://schemas.microsoft.com/office/powerpoint/2010/main" val="34536963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Christie</a:t>
            </a:r>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5AA8AB64-604C-4F54-9CC8-7F7FD433FDEE}" type="slidenum">
              <a:rPr lang="en-US" smtClean="0"/>
              <a:pPr eaLnBrk="1" hangingPunct="1"/>
              <a:t>79</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64BF0B75-955E-496E-AB1A-F1AF3871A1C7}" type="slidenum">
              <a:rPr lang="en-US" smtClean="0"/>
              <a:pPr eaLnBrk="1" hangingPunct="1"/>
              <a:t>81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Jose</a:t>
            </a:r>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11C83BB8-BB95-488A-8F11-4B56D57E159C}" type="slidenum">
              <a:rPr lang="en-US" smtClean="0"/>
              <a:pPr eaLnBrk="1" hangingPunct="1"/>
              <a:t>82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DB380C-8CDE-418C-8226-B2F13047E848}" type="datetime1">
              <a:rPr lang="en-US"/>
              <a:pPr>
                <a:defRPr/>
              </a:pPr>
              <a:t>11/26/2012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039B8C-0D84-480D-BB64-42E78EE57A6B}" type="slidenum">
              <a:rPr lang="en-US"/>
              <a:pPr>
                <a:defRPr/>
              </a:pPr>
              <a:t>‹#›</a:t>
            </a:fld>
            <a:endParaRPr lang="en-US"/>
          </a:p>
        </p:txBody>
      </p:sp>
    </p:spTree>
    <p:extLst>
      <p:ext uri="{BB962C8B-B14F-4D97-AF65-F5344CB8AC3E}">
        <p14:creationId xmlns:p14="http://schemas.microsoft.com/office/powerpoint/2010/main" val="301299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pitchFamily="34" charset="0"/>
              <a:buChar char="»"/>
              <a:defRPr sz="2400">
                <a:latin typeface="Arial" pitchFamily="34" charset="0"/>
                <a:cs typeface="Arial" pitchFamily="34" charset="0"/>
              </a:defRPr>
            </a:lvl1pPr>
            <a:lvl2pPr>
              <a:buFont typeface="Courier New" pitchFamily="49" charset="0"/>
              <a:buChar char="o"/>
              <a:defRPr sz="2200">
                <a:latin typeface="Arial" pitchFamily="34" charset="0"/>
                <a:cs typeface="Arial" pitchFamily="34" charset="0"/>
              </a:defRPr>
            </a:lvl2pPr>
            <a:lvl3pPr>
              <a:buFont typeface="Wingdings" pitchFamily="2" charset="2"/>
              <a:buChar char="§"/>
              <a:defRPr sz="20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373D0A5-26EB-473B-A455-13A3370CABE8}" type="datetime1">
              <a:rPr lang="en-US"/>
              <a:pPr>
                <a:defRPr/>
              </a:pPr>
              <a:t>11/26/2012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B72F4B-2F46-4439-A9F1-9AA79D555033}" type="slidenum">
              <a:rPr lang="en-US"/>
              <a:pPr>
                <a:defRPr/>
              </a:pPr>
              <a:t>‹#›</a:t>
            </a:fld>
            <a:endParaRPr lang="en-US"/>
          </a:p>
        </p:txBody>
      </p:sp>
    </p:spTree>
    <p:extLst>
      <p:ext uri="{BB962C8B-B14F-4D97-AF65-F5344CB8AC3E}">
        <p14:creationId xmlns:p14="http://schemas.microsoft.com/office/powerpoint/2010/main" val="1222099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E4E83A-788E-48E9-9730-7BAE9D81ED01}"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B8E61-3567-4763-A12D-F4FEB13FF1C8}" type="slidenum">
              <a:rPr lang="en-US" smtClean="0"/>
              <a:t>‹#›</a:t>
            </a:fld>
            <a:endParaRPr lang="en-US"/>
          </a:p>
        </p:txBody>
      </p:sp>
    </p:spTree>
    <p:extLst>
      <p:ext uri="{BB962C8B-B14F-4D97-AF65-F5344CB8AC3E}">
        <p14:creationId xmlns:p14="http://schemas.microsoft.com/office/powerpoint/2010/main" val="625573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34657F3-72BD-4505-AA07-64441865390F}" type="datetime1">
              <a:rPr lang="en-US"/>
              <a:pPr>
                <a:defRPr/>
              </a:pPr>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FEE8745-C43C-4AD5-AA30-170369C79F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rtl="0" eaLnBrk="0" fontAlgn="base" hangingPunct="0">
        <a:spcBef>
          <a:spcPct val="0"/>
        </a:spcBef>
        <a:spcAft>
          <a:spcPct val="0"/>
        </a:spcAft>
        <a:defRPr sz="40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1"/>
          </a:solidFill>
          <a:latin typeface="Arial" charset="0"/>
          <a:cs typeface="Arial" charset="0"/>
        </a:defRPr>
      </a:lvl2pPr>
      <a:lvl3pPr algn="ctr" rtl="0" eaLnBrk="0" fontAlgn="base" hangingPunct="0">
        <a:spcBef>
          <a:spcPct val="0"/>
        </a:spcBef>
        <a:spcAft>
          <a:spcPct val="0"/>
        </a:spcAft>
        <a:defRPr sz="4000">
          <a:solidFill>
            <a:schemeClr val="tx1"/>
          </a:solidFill>
          <a:latin typeface="Arial" charset="0"/>
          <a:cs typeface="Arial" charset="0"/>
        </a:defRPr>
      </a:lvl3pPr>
      <a:lvl4pPr algn="ctr" rtl="0" eaLnBrk="0" fontAlgn="base" hangingPunct="0">
        <a:spcBef>
          <a:spcPct val="0"/>
        </a:spcBef>
        <a:spcAft>
          <a:spcPct val="0"/>
        </a:spcAft>
        <a:defRPr sz="4000">
          <a:solidFill>
            <a:schemeClr val="tx1"/>
          </a:solidFill>
          <a:latin typeface="Arial" charset="0"/>
          <a:cs typeface="Arial" charset="0"/>
        </a:defRPr>
      </a:lvl4pPr>
      <a:lvl5pPr algn="ctr" rtl="0" eaLnBrk="0" fontAlgn="base" hangingPunct="0">
        <a:spcBef>
          <a:spcPct val="0"/>
        </a:spcBef>
        <a:spcAft>
          <a:spcPct val="0"/>
        </a:spcAft>
        <a:defRPr sz="4000">
          <a:solidFill>
            <a:schemeClr val="tx1"/>
          </a:solidFill>
          <a:latin typeface="Arial" charset="0"/>
          <a:cs typeface="Arial" charset="0"/>
        </a:defRPr>
      </a:lvl5pPr>
      <a:lvl6pPr marL="457200" algn="ctr" rtl="0" fontAlgn="base">
        <a:spcBef>
          <a:spcPct val="0"/>
        </a:spcBef>
        <a:spcAft>
          <a:spcPct val="0"/>
        </a:spcAft>
        <a:defRPr sz="4000">
          <a:solidFill>
            <a:schemeClr val="tx1"/>
          </a:solidFill>
          <a:latin typeface="Arial" charset="0"/>
          <a:cs typeface="Arial" charset="0"/>
        </a:defRPr>
      </a:lvl6pPr>
      <a:lvl7pPr marL="914400" algn="ctr" rtl="0" fontAlgn="base">
        <a:spcBef>
          <a:spcPct val="0"/>
        </a:spcBef>
        <a:spcAft>
          <a:spcPct val="0"/>
        </a:spcAft>
        <a:defRPr sz="4000">
          <a:solidFill>
            <a:schemeClr val="tx1"/>
          </a:solidFill>
          <a:latin typeface="Arial" charset="0"/>
          <a:cs typeface="Arial" charset="0"/>
        </a:defRPr>
      </a:lvl7pPr>
      <a:lvl8pPr marL="1371600" algn="ctr" rtl="0" fontAlgn="base">
        <a:spcBef>
          <a:spcPct val="0"/>
        </a:spcBef>
        <a:spcAft>
          <a:spcPct val="0"/>
        </a:spcAft>
        <a:defRPr sz="4000">
          <a:solidFill>
            <a:schemeClr val="tx1"/>
          </a:solidFill>
          <a:latin typeface="Arial" charset="0"/>
          <a:cs typeface="Arial" charset="0"/>
        </a:defRPr>
      </a:lvl8pPr>
      <a:lvl9pPr marL="1828800" algn="ctr" rtl="0" fontAlgn="base">
        <a:spcBef>
          <a:spcPct val="0"/>
        </a:spcBef>
        <a:spcAft>
          <a:spcPct val="0"/>
        </a:spcAft>
        <a:defRPr sz="40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Courier New" pitchFamily="49" charset="0"/>
        <a:buChar char="o"/>
        <a:defRPr sz="22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doh.dc.gov/node/320792"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hyperlink" Target="http://www.pesgce.com/RyanWhite2012"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hyperlink" Target="mailto:gunther.freehill@dc.gov" TargetMode="External"/><Relationship Id="rId2" Type="http://schemas.openxmlformats.org/officeDocument/2006/relationships/hyperlink" Target="mailto:christie.olejemeh@dc.gov" TargetMode="External"/><Relationship Id="rId1" Type="http://schemas.openxmlformats.org/officeDocument/2006/relationships/slideLayout" Target="../slideLayouts/slideLayout2.xml"/><Relationship Id="rId5" Type="http://schemas.openxmlformats.org/officeDocument/2006/relationships/hyperlink" Target="mailto:lena.lago@dc.gov" TargetMode="External"/><Relationship Id="rId4" Type="http://schemas.openxmlformats.org/officeDocument/2006/relationships/hyperlink" Target="mailto:jgoforth@whitman-walker.org"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905001"/>
            <a:ext cx="7772400" cy="1981200"/>
          </a:xfrm>
        </p:spPr>
        <p:txBody>
          <a:bodyPr/>
          <a:lstStyle/>
          <a:p>
            <a:pPr eaLnBrk="1" hangingPunct="1"/>
            <a:r>
              <a:rPr lang="en-US" dirty="0" smtClean="0">
                <a:latin typeface="Franklin Gothic Demi" pitchFamily="34" charset="0"/>
                <a:cs typeface="Arial" charset="0"/>
              </a:rPr>
              <a:t>Evaluating and Monitoring the Impact of Medical Case Management Guidelines on HIV/AIDS Care Treatment </a:t>
            </a:r>
            <a:br>
              <a:rPr lang="en-US" dirty="0" smtClean="0">
                <a:latin typeface="Franklin Gothic Demi" pitchFamily="34" charset="0"/>
                <a:cs typeface="Arial" charset="0"/>
              </a:rPr>
            </a:br>
            <a:r>
              <a:rPr lang="en-US" dirty="0" smtClean="0">
                <a:latin typeface="Franklin Gothic Demi" pitchFamily="34" charset="0"/>
                <a:cs typeface="Arial" charset="0"/>
              </a:rPr>
              <a:t>in the District of Columbia</a:t>
            </a:r>
          </a:p>
        </p:txBody>
      </p:sp>
      <p:sp>
        <p:nvSpPr>
          <p:cNvPr id="2051" name="Subtitle 2"/>
          <p:cNvSpPr>
            <a:spLocks noGrp="1"/>
          </p:cNvSpPr>
          <p:nvPr>
            <p:ph type="subTitle" idx="1"/>
          </p:nvPr>
        </p:nvSpPr>
        <p:spPr>
          <a:xfrm>
            <a:off x="2133600" y="5486400"/>
            <a:ext cx="6858000" cy="1143000"/>
          </a:xfrm>
        </p:spPr>
        <p:txBody>
          <a:bodyPr/>
          <a:lstStyle/>
          <a:p>
            <a:pPr algn="r" eaLnBrk="1" hangingPunct="1"/>
            <a:endParaRPr lang="en-US" sz="1800" smtClean="0">
              <a:solidFill>
                <a:srgbClr val="898989"/>
              </a:solidFill>
              <a:latin typeface="Arial" charset="0"/>
              <a:cs typeface="Arial" charset="0"/>
            </a:endParaRPr>
          </a:p>
          <a:p>
            <a:pPr algn="r" eaLnBrk="1" hangingPunct="1"/>
            <a:r>
              <a:rPr lang="en-US" sz="1800" smtClean="0">
                <a:solidFill>
                  <a:srgbClr val="898989"/>
                </a:solidFill>
                <a:latin typeface="Franklin Gothic Book" pitchFamily="34" charset="0"/>
                <a:cs typeface="Arial" charset="0"/>
              </a:rPr>
              <a:t>November 28, 2012</a:t>
            </a:r>
          </a:p>
          <a:p>
            <a:pPr algn="r" eaLnBrk="1" hangingPunct="1"/>
            <a:r>
              <a:rPr lang="en-US" sz="1800" smtClean="0">
                <a:solidFill>
                  <a:srgbClr val="898989"/>
                </a:solidFill>
                <a:latin typeface="Franklin Gothic Book" pitchFamily="34" charset="0"/>
                <a:cs typeface="Arial" charset="0"/>
              </a:rPr>
              <a:t>HIV/AIDS, Hepatitis, STD and TB Administration (HAHSTA)</a:t>
            </a:r>
          </a:p>
        </p:txBody>
      </p:sp>
      <p:pic>
        <p:nvPicPr>
          <p:cNvPr id="2052" name="Picture 2" descr="NEW DOH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5651500"/>
            <a:ext cx="14525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a:t>
            </a:r>
            <a:endParaRPr lang="en-US" dirty="0"/>
          </a:p>
        </p:txBody>
      </p:sp>
      <p:sp>
        <p:nvSpPr>
          <p:cNvPr id="3" name="Content Placeholder 2"/>
          <p:cNvSpPr>
            <a:spLocks noGrp="1"/>
          </p:cNvSpPr>
          <p:nvPr>
            <p:ph sz="half" idx="1"/>
          </p:nvPr>
        </p:nvSpPr>
        <p:spPr/>
        <p:txBody>
          <a:bodyPr/>
          <a:lstStyle/>
          <a:p>
            <a:pPr marL="0" indent="0">
              <a:buNone/>
            </a:pPr>
            <a:r>
              <a:rPr lang="en-US" sz="2400" b="1" u="sng" dirty="0"/>
              <a:t>Phase </a:t>
            </a:r>
            <a:r>
              <a:rPr lang="en-US" sz="2400" b="1" u="sng" dirty="0" smtClean="0"/>
              <a:t>I</a:t>
            </a:r>
            <a:endParaRPr lang="en-US" sz="2400" b="1" u="sng" dirty="0"/>
          </a:p>
          <a:p>
            <a:pPr marL="514350" indent="-457200"/>
            <a:r>
              <a:rPr lang="en-US" sz="2400" dirty="0" smtClean="0"/>
              <a:t>Four-Level </a:t>
            </a:r>
            <a:r>
              <a:rPr lang="en-US" sz="2400" dirty="0"/>
              <a:t>Acuity Scale</a:t>
            </a:r>
          </a:p>
          <a:p>
            <a:pPr marL="514350" indent="-457200"/>
            <a:r>
              <a:rPr lang="en-US" sz="2400" dirty="0" smtClean="0"/>
              <a:t>“SMART” </a:t>
            </a:r>
            <a:r>
              <a:rPr lang="en-US" sz="2400" dirty="0"/>
              <a:t>MCM Service Plan</a:t>
            </a:r>
          </a:p>
          <a:p>
            <a:pPr marL="514350" indent="-457200"/>
            <a:r>
              <a:rPr lang="en-US" sz="2400" dirty="0"/>
              <a:t>Released in March 2010</a:t>
            </a:r>
          </a:p>
          <a:p>
            <a:pPr marL="514350" indent="-457200"/>
            <a:r>
              <a:rPr lang="en-US" sz="2400" dirty="0"/>
              <a:t>Trial utilization and feedback period</a:t>
            </a:r>
          </a:p>
          <a:p>
            <a:pPr marL="514350" indent="-457200"/>
            <a:r>
              <a:rPr lang="en-US" sz="2400" dirty="0"/>
              <a:t>Conference calls</a:t>
            </a:r>
          </a:p>
          <a:p>
            <a:pPr marL="514350" indent="-457200"/>
            <a:r>
              <a:rPr lang="en-US" sz="2400" dirty="0"/>
              <a:t>Revision of </a:t>
            </a:r>
            <a:r>
              <a:rPr lang="en-US" sz="2400" dirty="0" smtClean="0"/>
              <a:t>tools</a:t>
            </a:r>
            <a:endParaRPr lang="en-US" sz="2400" dirty="0"/>
          </a:p>
          <a:p>
            <a:endParaRPr lang="en-US" dirty="0"/>
          </a:p>
        </p:txBody>
      </p:sp>
      <p:sp>
        <p:nvSpPr>
          <p:cNvPr id="5" name="Content Placeholder 4"/>
          <p:cNvSpPr>
            <a:spLocks noGrp="1"/>
          </p:cNvSpPr>
          <p:nvPr>
            <p:ph sz="half" idx="2"/>
          </p:nvPr>
        </p:nvSpPr>
        <p:spPr>
          <a:xfrm>
            <a:off x="4495800" y="1600200"/>
            <a:ext cx="4419600" cy="5029200"/>
          </a:xfrm>
        </p:spPr>
        <p:txBody>
          <a:bodyPr/>
          <a:lstStyle/>
          <a:p>
            <a:pPr marL="0" indent="0">
              <a:buNone/>
            </a:pPr>
            <a:r>
              <a:rPr lang="en-US" sz="2400" b="1" u="sng" dirty="0"/>
              <a:t>Phase </a:t>
            </a:r>
            <a:r>
              <a:rPr lang="en-US" sz="2400" b="1" u="sng" dirty="0" smtClean="0"/>
              <a:t>II</a:t>
            </a:r>
            <a:endParaRPr lang="en-US" sz="2400" b="1" u="sng" dirty="0"/>
          </a:p>
          <a:p>
            <a:r>
              <a:rPr lang="en-US" sz="2000" dirty="0" smtClean="0"/>
              <a:t>Assessment tools</a:t>
            </a:r>
            <a:endParaRPr lang="en-US" sz="2000" dirty="0"/>
          </a:p>
          <a:p>
            <a:r>
              <a:rPr lang="en-US" sz="2000" dirty="0"/>
              <a:t>Supervisor’s Worksheet</a:t>
            </a:r>
          </a:p>
          <a:p>
            <a:r>
              <a:rPr lang="en-US" sz="2000" dirty="0"/>
              <a:t>Program/Client monitoring and tracking</a:t>
            </a:r>
          </a:p>
          <a:p>
            <a:r>
              <a:rPr lang="en-US" sz="2000" dirty="0"/>
              <a:t>May </a:t>
            </a:r>
            <a:r>
              <a:rPr lang="en-US" sz="2000" dirty="0" smtClean="0"/>
              <a:t>2010 - Full </a:t>
            </a:r>
            <a:r>
              <a:rPr lang="en-US" sz="2000" dirty="0"/>
              <a:t>day training </a:t>
            </a:r>
            <a:r>
              <a:rPr lang="en-US" sz="2000" dirty="0" smtClean="0"/>
              <a:t>for medical </a:t>
            </a:r>
            <a:r>
              <a:rPr lang="en-US" sz="2000" dirty="0"/>
              <a:t>case managers in the </a:t>
            </a:r>
            <a:r>
              <a:rPr lang="en-US" sz="2000" dirty="0" smtClean="0"/>
              <a:t>EMA </a:t>
            </a:r>
          </a:p>
          <a:p>
            <a:r>
              <a:rPr lang="en-US" sz="2000" dirty="0" smtClean="0"/>
              <a:t>June 2010 - Full </a:t>
            </a:r>
            <a:r>
              <a:rPr lang="en-US" sz="2000" dirty="0"/>
              <a:t>day training of Treatment Adherence </a:t>
            </a:r>
            <a:endParaRPr lang="en-US" sz="2000" dirty="0" smtClean="0"/>
          </a:p>
          <a:p>
            <a:r>
              <a:rPr lang="en-US" sz="2000" dirty="0" smtClean="0"/>
              <a:t>Feedback </a:t>
            </a:r>
            <a:r>
              <a:rPr lang="en-US" sz="2000" dirty="0"/>
              <a:t>period and conference </a:t>
            </a:r>
            <a:r>
              <a:rPr lang="en-US" sz="2000" dirty="0" smtClean="0"/>
              <a:t>calls</a:t>
            </a:r>
          </a:p>
          <a:p>
            <a:r>
              <a:rPr lang="en-US" sz="2000" dirty="0" smtClean="0"/>
              <a:t>&gt;250 </a:t>
            </a:r>
            <a:r>
              <a:rPr lang="en-US" sz="2000" dirty="0"/>
              <a:t>medical case managers in the EMA </a:t>
            </a:r>
            <a:r>
              <a:rPr lang="en-US" sz="2000" dirty="0" smtClean="0"/>
              <a:t>the two trainings.</a:t>
            </a:r>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10</a:t>
            </a:fld>
            <a:endParaRPr lang="en-US" dirty="0"/>
          </a:p>
        </p:txBody>
      </p:sp>
    </p:spTree>
    <p:extLst>
      <p:ext uri="{BB962C8B-B14F-4D97-AF65-F5344CB8AC3E}">
        <p14:creationId xmlns:p14="http://schemas.microsoft.com/office/powerpoint/2010/main" val="372762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Reservations</a:t>
            </a:r>
            <a:endParaRPr lang="en-US" dirty="0"/>
          </a:p>
        </p:txBody>
      </p:sp>
      <p:sp>
        <p:nvSpPr>
          <p:cNvPr id="3" name="Content Placeholder 2"/>
          <p:cNvSpPr>
            <a:spLocks noGrp="1"/>
          </p:cNvSpPr>
          <p:nvPr>
            <p:ph idx="1"/>
          </p:nvPr>
        </p:nvSpPr>
        <p:spPr/>
        <p:txBody>
          <a:bodyPr/>
          <a:lstStyle/>
          <a:p>
            <a:r>
              <a:rPr lang="en-US" dirty="0" smtClean="0"/>
              <a:t>Diversity of case management population</a:t>
            </a:r>
          </a:p>
          <a:p>
            <a:r>
              <a:rPr lang="en-US" dirty="0" smtClean="0"/>
              <a:t>Push back from case managers without clinical background</a:t>
            </a:r>
          </a:p>
          <a:p>
            <a:r>
              <a:rPr lang="en-US" dirty="0" smtClean="0"/>
              <a:t>Nurses and social workers who are more suited for job with clinical focus</a:t>
            </a:r>
          </a:p>
          <a:p>
            <a:r>
              <a:rPr lang="en-US" dirty="0"/>
              <a:t>Fear of losing jobs</a:t>
            </a:r>
          </a:p>
          <a:p>
            <a:r>
              <a:rPr lang="en-US" dirty="0" smtClean="0"/>
              <a:t>Educational qualification (grandfathered case managers)</a:t>
            </a:r>
          </a:p>
          <a:p>
            <a:r>
              <a:rPr lang="en-US" dirty="0" smtClean="0"/>
              <a:t>Case </a:t>
            </a:r>
            <a:r>
              <a:rPr lang="en-US" dirty="0"/>
              <a:t>loads per case </a:t>
            </a:r>
            <a:r>
              <a:rPr lang="en-US" dirty="0" smtClean="0"/>
              <a:t>manager?</a:t>
            </a:r>
            <a:endParaRPr lang="en-US" dirty="0"/>
          </a:p>
          <a:p>
            <a:r>
              <a:rPr lang="en-US" dirty="0" smtClean="0"/>
              <a:t>Registering MCM (a repository for all trained MCMs?)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11</a:t>
            </a:fld>
            <a:endParaRPr lang="en-US"/>
          </a:p>
        </p:txBody>
      </p:sp>
    </p:spTree>
    <p:extLst>
      <p:ext uri="{BB962C8B-B14F-4D97-AF65-F5344CB8AC3E}">
        <p14:creationId xmlns:p14="http://schemas.microsoft.com/office/powerpoint/2010/main" val="252019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dirty="0" smtClean="0"/>
              <a:t>DC’s Journey</a:t>
            </a:r>
          </a:p>
          <a:p>
            <a:r>
              <a:rPr lang="en-US" b="1" dirty="0" smtClean="0"/>
              <a:t>Fundamentals of MCM</a:t>
            </a:r>
          </a:p>
          <a:p>
            <a:r>
              <a:rPr lang="en-US" dirty="0" smtClean="0"/>
              <a:t>MCM Operational Model</a:t>
            </a:r>
          </a:p>
          <a:p>
            <a:r>
              <a:rPr lang="en-US" dirty="0" smtClean="0"/>
              <a:t>MCM Service Plan</a:t>
            </a:r>
          </a:p>
          <a:p>
            <a:r>
              <a:rPr lang="en-US" dirty="0" smtClean="0"/>
              <a:t>Monitoring</a:t>
            </a:r>
          </a:p>
          <a:p>
            <a:r>
              <a:rPr lang="en-US" dirty="0" smtClean="0"/>
              <a:t>Evaluation</a:t>
            </a:r>
            <a:endParaRPr lang="en-US" dirty="0"/>
          </a:p>
          <a:p>
            <a:r>
              <a:rPr lang="en-US" dirty="0"/>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12</a:t>
            </a:fld>
            <a:endParaRPr lang="en-US"/>
          </a:p>
        </p:txBody>
      </p:sp>
    </p:spTree>
    <p:extLst>
      <p:ext uri="{BB962C8B-B14F-4D97-AF65-F5344CB8AC3E}">
        <p14:creationId xmlns:p14="http://schemas.microsoft.com/office/powerpoint/2010/main" val="4269961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458200" cy="1143000"/>
          </a:xfrm>
        </p:spPr>
        <p:txBody>
          <a:bodyPr/>
          <a:lstStyle/>
          <a:p>
            <a:pPr algn="l" eaLnBrk="1" hangingPunct="1"/>
            <a:r>
              <a:rPr lang="en-US" sz="2800" smtClean="0">
                <a:latin typeface="Franklin Gothic Demi" pitchFamily="34" charset="0"/>
                <a:cs typeface="Arial" charset="0"/>
              </a:rPr>
              <a:t>HIV Medical Case Management:</a:t>
            </a:r>
            <a:br>
              <a:rPr lang="en-US" sz="2800" smtClean="0">
                <a:latin typeface="Franklin Gothic Demi" pitchFamily="34" charset="0"/>
                <a:cs typeface="Arial" charset="0"/>
              </a:rPr>
            </a:br>
            <a:r>
              <a:rPr lang="en-US" sz="2400" i="1" smtClean="0">
                <a:latin typeface="Franklin Gothic Book" pitchFamily="34" charset="0"/>
                <a:cs typeface="Arial" charset="0"/>
              </a:rPr>
              <a:t>Guidelines Overview</a:t>
            </a:r>
          </a:p>
        </p:txBody>
      </p:sp>
      <p:sp>
        <p:nvSpPr>
          <p:cNvPr id="8195" name="Content Placeholder 2"/>
          <p:cNvSpPr>
            <a:spLocks noGrp="1"/>
          </p:cNvSpPr>
          <p:nvPr>
            <p:ph idx="1"/>
          </p:nvPr>
        </p:nvSpPr>
        <p:spPr>
          <a:xfrm>
            <a:off x="457200" y="1874837"/>
            <a:ext cx="8229600" cy="4525963"/>
          </a:xfrm>
        </p:spPr>
        <p:txBody>
          <a:bodyPr/>
          <a:lstStyle/>
          <a:p>
            <a:pPr eaLnBrk="1" hangingPunct="1">
              <a:spcAft>
                <a:spcPts val="600"/>
              </a:spcAft>
              <a:buFont typeface="Arial" charset="0"/>
              <a:buChar char="»"/>
            </a:pPr>
            <a:r>
              <a:rPr lang="en-US" dirty="0" smtClean="0">
                <a:latin typeface="Franklin Gothic Book" pitchFamily="34" charset="0"/>
                <a:cs typeface="Arial" charset="0"/>
              </a:rPr>
              <a:t>Intend to provide guidance for the uniform delivery of high-quality HIV Medical Case Management (MCM) with an emphasis on achieving results and improved health outcomes for clients </a:t>
            </a:r>
          </a:p>
          <a:p>
            <a:pPr eaLnBrk="1" hangingPunct="1">
              <a:spcAft>
                <a:spcPts val="600"/>
              </a:spcAft>
              <a:buFont typeface="Arial" charset="0"/>
              <a:buChar char="»"/>
            </a:pPr>
            <a:r>
              <a:rPr lang="en-US" dirty="0" smtClean="0">
                <a:latin typeface="Franklin Gothic Book" pitchFamily="34" charset="0"/>
                <a:cs typeface="Arial" charset="0"/>
              </a:rPr>
              <a:t>Reflect the collective experiences of HAHSTA staff and other sources including medical case managers, consumers from community organizations and community supervisors</a:t>
            </a:r>
          </a:p>
          <a:p>
            <a:pPr eaLnBrk="1" hangingPunct="1">
              <a:spcAft>
                <a:spcPts val="600"/>
              </a:spcAft>
              <a:buFont typeface="Arial" charset="0"/>
              <a:buChar char="»"/>
            </a:pPr>
            <a:r>
              <a:rPr lang="en-US" dirty="0" smtClean="0">
                <a:latin typeface="Franklin Gothic Book" pitchFamily="34" charset="0"/>
                <a:cs typeface="Arial" charset="0"/>
              </a:rPr>
              <a:t>Do not provide guidance on the law, rules and regulations that define professional MCM practice</a:t>
            </a:r>
          </a:p>
          <a:p>
            <a:pPr eaLnBrk="1" hangingPunct="1">
              <a:spcAft>
                <a:spcPts val="600"/>
              </a:spcAft>
              <a:buFont typeface="Arial" charset="0"/>
              <a:buChar char="»"/>
            </a:pPr>
            <a:r>
              <a:rPr lang="en-US" dirty="0" smtClean="0">
                <a:latin typeface="Franklin Gothic Book" pitchFamily="34" charset="0"/>
                <a:cs typeface="Arial" charset="0"/>
              </a:rPr>
              <a:t>Aim to set a minimum level for the quality of MCM services provided in the District of Columbia  </a:t>
            </a:r>
          </a:p>
          <a:p>
            <a:pPr eaLnBrk="1" hangingPunct="1">
              <a:spcAft>
                <a:spcPts val="600"/>
              </a:spcAft>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97A92BC8-80D8-49B6-9D14-52CA0B1456A4}" type="slidenum">
              <a:rPr lang="en-US" smtClean="0"/>
              <a:pPr>
                <a:defRPr/>
              </a:pPr>
              <a:t>13</a:t>
            </a:fld>
            <a:endParaRPr 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228600"/>
            <a:ext cx="1633973" cy="168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3" name="Content Placeholder 2"/>
          <p:cNvSpPr>
            <a:spLocks noGrp="1"/>
          </p:cNvSpPr>
          <p:nvPr>
            <p:ph idx="1"/>
          </p:nvPr>
        </p:nvSpPr>
        <p:spPr>
          <a:xfrm>
            <a:off x="457200" y="1600200"/>
            <a:ext cx="8229600" cy="4953000"/>
          </a:xfrm>
        </p:spPr>
        <p:txBody>
          <a:bodyPr rtlCol="0">
            <a:normAutofit fontScale="92500" lnSpcReduction="20000"/>
          </a:bodyPr>
          <a:lstStyle/>
          <a:p>
            <a:pPr eaLnBrk="1" fontAlgn="auto" hangingPunct="1">
              <a:spcAft>
                <a:spcPts val="0"/>
              </a:spcAft>
              <a:defRPr/>
            </a:pPr>
            <a:r>
              <a:rPr lang="en-US" sz="2600" dirty="0" smtClean="0">
                <a:latin typeface="Franklin Gothic Book" pitchFamily="34" charset="0"/>
              </a:rPr>
              <a:t>All MCM programs should specifically address, apply and promote:</a:t>
            </a:r>
          </a:p>
          <a:p>
            <a:pPr lvl="1" eaLnBrk="1" fontAlgn="auto" hangingPunct="1">
              <a:spcAft>
                <a:spcPts val="0"/>
              </a:spcAft>
              <a:buFont typeface="Arial" pitchFamily="34" charset="0"/>
              <a:buChar char="•"/>
              <a:defRPr/>
            </a:pPr>
            <a:r>
              <a:rPr lang="en-US" sz="2400" dirty="0" smtClean="0">
                <a:latin typeface="Franklin Gothic Book" pitchFamily="34" charset="0"/>
              </a:rPr>
              <a:t>Access to Primary Medical Care</a:t>
            </a:r>
          </a:p>
          <a:p>
            <a:pPr lvl="1" eaLnBrk="1" fontAlgn="auto" hangingPunct="1">
              <a:spcAft>
                <a:spcPts val="0"/>
              </a:spcAft>
              <a:buFont typeface="Arial" pitchFamily="34" charset="0"/>
              <a:buChar char="•"/>
              <a:defRPr/>
            </a:pPr>
            <a:r>
              <a:rPr lang="en-US" sz="2400" dirty="0" smtClean="0">
                <a:latin typeface="Franklin Gothic Book" pitchFamily="34" charset="0"/>
              </a:rPr>
              <a:t>Treatment Promotion</a:t>
            </a:r>
          </a:p>
          <a:p>
            <a:pPr lvl="1" eaLnBrk="1" fontAlgn="auto" hangingPunct="1">
              <a:spcAft>
                <a:spcPts val="0"/>
              </a:spcAft>
              <a:buFont typeface="Arial" pitchFamily="34" charset="0"/>
              <a:buChar char="•"/>
              <a:defRPr/>
            </a:pPr>
            <a:r>
              <a:rPr lang="en-US" sz="2400" dirty="0" smtClean="0">
                <a:latin typeface="Franklin Gothic Book" pitchFamily="34" charset="0"/>
              </a:rPr>
              <a:t>Treatment Adherence</a:t>
            </a:r>
          </a:p>
          <a:p>
            <a:pPr lvl="1" eaLnBrk="1" fontAlgn="auto" hangingPunct="1">
              <a:spcAft>
                <a:spcPts val="0"/>
              </a:spcAft>
              <a:buFont typeface="Arial" pitchFamily="34" charset="0"/>
              <a:buChar char="•"/>
              <a:defRPr/>
            </a:pPr>
            <a:r>
              <a:rPr lang="en-US" sz="2400" dirty="0" smtClean="0">
                <a:latin typeface="Franklin Gothic Book" pitchFamily="34" charset="0"/>
              </a:rPr>
              <a:t>Linkages and Coordination</a:t>
            </a:r>
          </a:p>
          <a:p>
            <a:pPr lvl="1" eaLnBrk="1" fontAlgn="auto" hangingPunct="1">
              <a:spcAft>
                <a:spcPts val="0"/>
              </a:spcAft>
              <a:buFont typeface="Arial" pitchFamily="34" charset="0"/>
              <a:buChar char="•"/>
              <a:defRPr/>
            </a:pPr>
            <a:r>
              <a:rPr lang="en-US" sz="2400" dirty="0" smtClean="0">
                <a:latin typeface="Franklin Gothic Book" pitchFamily="34" charset="0"/>
              </a:rPr>
              <a:t>Health System Navigation</a:t>
            </a:r>
          </a:p>
          <a:p>
            <a:pPr lvl="1" eaLnBrk="1" fontAlgn="auto" hangingPunct="1">
              <a:spcAft>
                <a:spcPts val="0"/>
              </a:spcAft>
              <a:buFont typeface="Arial" pitchFamily="34" charset="0"/>
              <a:buChar char="•"/>
              <a:defRPr/>
            </a:pPr>
            <a:r>
              <a:rPr lang="en-US" sz="2400" dirty="0" smtClean="0">
                <a:latin typeface="Franklin Gothic Book" pitchFamily="34" charset="0"/>
              </a:rPr>
              <a:t>Monitoring health outcomes and results</a:t>
            </a:r>
          </a:p>
          <a:p>
            <a:pPr lvl="1" eaLnBrk="1" fontAlgn="auto" hangingPunct="1">
              <a:spcAft>
                <a:spcPts val="0"/>
              </a:spcAft>
              <a:buFont typeface="Arial" pitchFamily="34" charset="0"/>
              <a:buChar char="•"/>
              <a:defRPr/>
            </a:pPr>
            <a:r>
              <a:rPr lang="en-US" sz="2400" dirty="0" smtClean="0">
                <a:latin typeface="Franklin Gothic Book" pitchFamily="34" charset="0"/>
              </a:rPr>
              <a:t>Retention and Re-engagement of clients into care</a:t>
            </a:r>
          </a:p>
          <a:p>
            <a:pPr lvl="1" eaLnBrk="1" fontAlgn="auto" hangingPunct="1">
              <a:spcAft>
                <a:spcPts val="0"/>
              </a:spcAft>
              <a:buFont typeface="Arial" pitchFamily="34" charset="0"/>
              <a:buChar char="•"/>
              <a:defRPr/>
            </a:pPr>
            <a:r>
              <a:rPr lang="en-US" sz="2400" dirty="0" smtClean="0">
                <a:latin typeface="Franklin Gothic Book" pitchFamily="34" charset="0"/>
              </a:rPr>
              <a:t>Harm reduction</a:t>
            </a:r>
          </a:p>
          <a:p>
            <a:pPr lvl="1" eaLnBrk="1" fontAlgn="auto" hangingPunct="1">
              <a:spcAft>
                <a:spcPts val="0"/>
              </a:spcAft>
              <a:buFont typeface="Arial" pitchFamily="34" charset="0"/>
              <a:buChar char="•"/>
              <a:defRPr/>
            </a:pPr>
            <a:r>
              <a:rPr lang="en-US" sz="2400" dirty="0" smtClean="0">
                <a:latin typeface="Franklin Gothic Book" pitchFamily="34" charset="0"/>
              </a:rPr>
              <a:t>Disclosure for social support</a:t>
            </a:r>
          </a:p>
          <a:p>
            <a:pPr lvl="1" eaLnBrk="1" fontAlgn="auto" hangingPunct="1">
              <a:spcAft>
                <a:spcPts val="0"/>
              </a:spcAft>
              <a:buFont typeface="Arial" pitchFamily="34" charset="0"/>
              <a:buChar char="•"/>
              <a:defRPr/>
            </a:pPr>
            <a:r>
              <a:rPr lang="en-US" sz="2400" dirty="0" smtClean="0">
                <a:latin typeface="Franklin Gothic Book" pitchFamily="34" charset="0"/>
              </a:rPr>
              <a:t>Standard Operating Procedures</a:t>
            </a:r>
          </a:p>
          <a:p>
            <a:pPr lvl="1" eaLnBrk="1" fontAlgn="auto" hangingPunct="1">
              <a:spcAft>
                <a:spcPts val="0"/>
              </a:spcAft>
              <a:buFont typeface="Arial" pitchFamily="34" charset="0"/>
              <a:buChar char="•"/>
              <a:defRPr/>
            </a:pPr>
            <a:r>
              <a:rPr lang="en-US" sz="2400" dirty="0" smtClean="0">
                <a:latin typeface="Franklin Gothic Book" pitchFamily="34" charset="0"/>
              </a:rPr>
              <a:t>Performance Evaluation of Medical Case Managers</a:t>
            </a:r>
          </a:p>
          <a:p>
            <a:pPr lvl="1" eaLnBrk="1" fontAlgn="auto" hangingPunct="1">
              <a:spcAft>
                <a:spcPts val="0"/>
              </a:spcAft>
              <a:buFont typeface="Arial" pitchFamily="34" charset="0"/>
              <a:buChar char="•"/>
              <a:defRPr/>
            </a:pPr>
            <a:r>
              <a:rPr lang="en-US" sz="2400" dirty="0" smtClean="0">
                <a:latin typeface="Franklin Gothic Book" pitchFamily="34" charset="0"/>
              </a:rPr>
              <a:t>Professional Development for MCM Staff</a:t>
            </a:r>
          </a:p>
          <a:p>
            <a:pPr eaLnBrk="1" fontAlgn="auto" hangingPunct="1">
              <a:spcAft>
                <a:spcPts val="0"/>
              </a:spcAft>
              <a:buFont typeface="Arial" pitchFamily="34"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FC22FF19-B877-4677-A570-D1E72A2621A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10243" name="Content Placeholder 2"/>
          <p:cNvSpPr>
            <a:spLocks noGrp="1"/>
          </p:cNvSpPr>
          <p:nvPr>
            <p:ph idx="1"/>
          </p:nvPr>
        </p:nvSpPr>
        <p:spPr/>
        <p:txBody>
          <a:bodyPr/>
          <a:lstStyle/>
          <a:p>
            <a:pPr eaLnBrk="1" hangingPunct="1">
              <a:spcBef>
                <a:spcPts val="575"/>
              </a:spcBef>
              <a:buFont typeface="Arial" charset="0"/>
              <a:buChar char="»"/>
            </a:pPr>
            <a:r>
              <a:rPr lang="en-US" u="sng" smtClean="0">
                <a:latin typeface="Franklin Gothic Book" pitchFamily="34" charset="0"/>
                <a:cs typeface="Arial" charset="0"/>
              </a:rPr>
              <a:t>Access to Primary Medical Care</a:t>
            </a:r>
          </a:p>
          <a:p>
            <a:pPr eaLnBrk="1" hangingPunct="1">
              <a:spcBef>
                <a:spcPts val="575"/>
              </a:spcBef>
              <a:buFont typeface="Arial" charset="0"/>
              <a:buNone/>
            </a:pPr>
            <a:r>
              <a:rPr lang="en-US" smtClean="0">
                <a:latin typeface="Franklin Gothic Book" pitchFamily="34" charset="0"/>
                <a:cs typeface="Arial" charset="0"/>
              </a:rPr>
              <a:t>	Emphasis on the importance of having a medical home and getting your clients into care.</a:t>
            </a:r>
          </a:p>
          <a:p>
            <a:pPr eaLnBrk="1" hangingPunct="1">
              <a:spcBef>
                <a:spcPts val="575"/>
              </a:spcBef>
              <a:buFont typeface="Arial" charset="0"/>
              <a:buChar char="»"/>
            </a:pPr>
            <a:r>
              <a:rPr lang="en-US" u="sng" smtClean="0">
                <a:latin typeface="Franklin Gothic Book" pitchFamily="34" charset="0"/>
                <a:cs typeface="Arial" charset="0"/>
              </a:rPr>
              <a:t>Treatment Promotion</a:t>
            </a:r>
            <a:endParaRPr lang="en-US" smtClean="0">
              <a:latin typeface="Franklin Gothic Book" pitchFamily="34" charset="0"/>
              <a:cs typeface="Arial" charset="0"/>
            </a:endParaRPr>
          </a:p>
          <a:p>
            <a:pPr eaLnBrk="1" hangingPunct="1">
              <a:spcBef>
                <a:spcPts val="575"/>
              </a:spcBef>
              <a:buFont typeface="Arial" charset="0"/>
              <a:buNone/>
            </a:pPr>
            <a:r>
              <a:rPr lang="en-US" smtClean="0">
                <a:latin typeface="Franklin Gothic Book" pitchFamily="34" charset="0"/>
                <a:cs typeface="Arial" charset="0"/>
              </a:rPr>
              <a:t>	For effective intervention, ensure that clients are engaged in discussions about treatment. Treatment leads to better health.</a:t>
            </a:r>
          </a:p>
          <a:p>
            <a:pPr eaLnBrk="1" hangingPunct="1">
              <a:buFont typeface="Arial" charset="0"/>
              <a:buChar char="»"/>
            </a:pPr>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245126E-CCC5-4F53-BCBC-8FE86587E08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11267" name="Content Placeholder 2"/>
          <p:cNvSpPr>
            <a:spLocks noGrp="1"/>
          </p:cNvSpPr>
          <p:nvPr>
            <p:ph idx="1"/>
          </p:nvPr>
        </p:nvSpPr>
        <p:spPr/>
        <p:txBody>
          <a:bodyPr/>
          <a:lstStyle/>
          <a:p>
            <a:pPr eaLnBrk="1" hangingPunct="1">
              <a:spcBef>
                <a:spcPts val="575"/>
              </a:spcBef>
              <a:buFont typeface="Arial" charset="0"/>
              <a:buChar char="»"/>
            </a:pPr>
            <a:r>
              <a:rPr lang="en-US" u="sng" smtClean="0">
                <a:latin typeface="Franklin Gothic Book" pitchFamily="34" charset="0"/>
                <a:cs typeface="Arial" charset="0"/>
              </a:rPr>
              <a:t>Treatment Adherence</a:t>
            </a:r>
          </a:p>
          <a:p>
            <a:pPr eaLnBrk="1" hangingPunct="1">
              <a:spcBef>
                <a:spcPts val="575"/>
              </a:spcBef>
              <a:buFont typeface="Arial" charset="0"/>
              <a:buNone/>
            </a:pPr>
            <a:r>
              <a:rPr lang="en-US" smtClean="0">
                <a:latin typeface="Franklin Gothic Book" pitchFamily="34" charset="0"/>
                <a:cs typeface="Arial" charset="0"/>
              </a:rPr>
              <a:t>	An essential element of every MCM program is to incorporate treatment adherence at every level and stage of the process. Encourage readiness and adherence to HIV/AIDS treatments. Special emphasis given to viral load, CD4 count etc. This key component is an ongoing element, changing as the client’s goals and medical condition change.</a:t>
            </a:r>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4FC99FA1-DB07-4095-8BDB-B08D35700C7C}"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12291" name="Content Placeholder 2"/>
          <p:cNvSpPr>
            <a:spLocks noGrp="1"/>
          </p:cNvSpPr>
          <p:nvPr>
            <p:ph idx="1"/>
          </p:nvPr>
        </p:nvSpPr>
        <p:spPr/>
        <p:txBody>
          <a:bodyPr/>
          <a:lstStyle/>
          <a:p>
            <a:pPr eaLnBrk="1" hangingPunct="1">
              <a:buFont typeface="Arial" charset="0"/>
              <a:buChar char="»"/>
            </a:pPr>
            <a:r>
              <a:rPr lang="en-US" dirty="0" smtClean="0">
                <a:latin typeface="Franklin Gothic Book" pitchFamily="34" charset="0"/>
                <a:cs typeface="Arial" charset="0"/>
              </a:rPr>
              <a:t>Treatment adherence interventions equip clients with the skills, information and support to follow mutually agreed upon, evidenced-based recommendations to achieve optimal health.</a:t>
            </a:r>
          </a:p>
          <a:p>
            <a:pPr eaLnBrk="1" hangingPunct="1">
              <a:buFont typeface="Arial" charset="0"/>
              <a:buChar char="»"/>
            </a:pPr>
            <a:r>
              <a:rPr lang="en-US" dirty="0" smtClean="0">
                <a:latin typeface="Franklin Gothic Book" pitchFamily="34" charset="0"/>
                <a:cs typeface="Arial" charset="0"/>
              </a:rPr>
              <a:t>Issues to be addressed:</a:t>
            </a:r>
          </a:p>
          <a:p>
            <a:pPr marL="914400" lvl="2" eaLnBrk="1" hangingPunct="1">
              <a:buFont typeface="Arial" charset="0"/>
              <a:buChar char="•"/>
            </a:pPr>
            <a:r>
              <a:rPr lang="en-US" sz="2200" dirty="0" smtClean="0">
                <a:latin typeface="Franklin Gothic Book" pitchFamily="34" charset="0"/>
                <a:cs typeface="Arial" charset="0"/>
              </a:rPr>
              <a:t>Taking medications as prescribed</a:t>
            </a:r>
          </a:p>
          <a:p>
            <a:pPr marL="914400" lvl="2" eaLnBrk="1" hangingPunct="1">
              <a:buFont typeface="Arial" charset="0"/>
              <a:buChar char="•"/>
            </a:pPr>
            <a:r>
              <a:rPr lang="en-US" sz="2200" dirty="0" smtClean="0">
                <a:latin typeface="Franklin Gothic Book" pitchFamily="34" charset="0"/>
                <a:cs typeface="Arial" charset="0"/>
              </a:rPr>
              <a:t>Making and keeping appointments</a:t>
            </a:r>
          </a:p>
          <a:p>
            <a:pPr marL="914400" lvl="2" eaLnBrk="1" hangingPunct="1">
              <a:buFont typeface="Arial" charset="0"/>
              <a:buChar char="•"/>
            </a:pPr>
            <a:r>
              <a:rPr lang="en-US" sz="2200" dirty="0" smtClean="0">
                <a:latin typeface="Franklin Gothic Book" pitchFamily="34" charset="0"/>
                <a:cs typeface="Arial" charset="0"/>
              </a:rPr>
              <a:t>Addressing barriers to care and treatment</a:t>
            </a:r>
          </a:p>
          <a:p>
            <a:pPr marL="914400" lvl="2" eaLnBrk="1" hangingPunct="1">
              <a:buFont typeface="Arial" charset="0"/>
              <a:buChar char="•"/>
            </a:pPr>
            <a:r>
              <a:rPr lang="en-US" sz="2200" dirty="0" smtClean="0">
                <a:latin typeface="Franklin Gothic Book" pitchFamily="34" charset="0"/>
                <a:cs typeface="Arial" charset="0"/>
              </a:rPr>
              <a:t>Adapting to therapeutic lifestyle changes as necessary</a:t>
            </a:r>
          </a:p>
          <a:p>
            <a:pPr eaLnBrk="1" hangingPunct="1">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CBEA085-E892-4D17-9B60-7ED84F7A0D5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13315" name="Content Placeholder 2"/>
          <p:cNvSpPr>
            <a:spLocks noGrp="1"/>
          </p:cNvSpPr>
          <p:nvPr>
            <p:ph idx="1"/>
          </p:nvPr>
        </p:nvSpPr>
        <p:spPr/>
        <p:txBody>
          <a:bodyPr/>
          <a:lstStyle/>
          <a:p>
            <a:pPr eaLnBrk="1" hangingPunct="1">
              <a:spcBef>
                <a:spcPts val="575"/>
              </a:spcBef>
              <a:buFont typeface="Arial" charset="0"/>
              <a:buChar char="»"/>
            </a:pPr>
            <a:r>
              <a:rPr lang="en-US" u="sng" smtClean="0">
                <a:latin typeface="Franklin Gothic Book" pitchFamily="34" charset="0"/>
                <a:cs typeface="Arial" charset="0"/>
              </a:rPr>
              <a:t>Linkages and Coordination</a:t>
            </a:r>
          </a:p>
          <a:p>
            <a:pPr eaLnBrk="1" hangingPunct="1">
              <a:spcBef>
                <a:spcPts val="575"/>
              </a:spcBef>
              <a:buFont typeface="Arial" charset="0"/>
              <a:buNone/>
            </a:pPr>
            <a:r>
              <a:rPr lang="en-US" smtClean="0">
                <a:latin typeface="Franklin Gothic Book" pitchFamily="34" charset="0"/>
                <a:cs typeface="Arial" charset="0"/>
              </a:rPr>
              <a:t>	MCM is not a ‘farewell’ program. Actively coordinate direct linkages to needed services and establish a concrete mechanism for feedback. “Linked” services must be received in 30 days.</a:t>
            </a:r>
          </a:p>
          <a:p>
            <a:pPr eaLnBrk="1" hangingPunct="1">
              <a:spcBef>
                <a:spcPts val="575"/>
              </a:spcBef>
              <a:buFont typeface="Arial" charset="0"/>
              <a:buChar char="»"/>
            </a:pPr>
            <a:r>
              <a:rPr lang="en-US" u="sng" smtClean="0">
                <a:latin typeface="Franklin Gothic Book" pitchFamily="34" charset="0"/>
                <a:cs typeface="Arial" charset="0"/>
              </a:rPr>
              <a:t>Health System Navigation</a:t>
            </a:r>
            <a:endParaRPr lang="en-US" smtClean="0">
              <a:latin typeface="Franklin Gothic Book" pitchFamily="34" charset="0"/>
              <a:cs typeface="Arial" charset="0"/>
            </a:endParaRPr>
          </a:p>
          <a:p>
            <a:pPr marL="336550" lvl="1" indent="6350" eaLnBrk="1" hangingPunct="1">
              <a:spcBef>
                <a:spcPts val="575"/>
              </a:spcBef>
              <a:buFont typeface="Courier New" pitchFamily="49" charset="0"/>
              <a:buNone/>
            </a:pPr>
            <a:r>
              <a:rPr lang="en-US" sz="2400" smtClean="0">
                <a:latin typeface="Franklin Gothic Book" pitchFamily="34" charset="0"/>
                <a:cs typeface="Arial" charset="0"/>
              </a:rPr>
              <a:t>Many clients fall out of care because they are overwhelmed with the health care system. MCM programs help to navigate the many loops for clients to ensure they are retained in care.</a:t>
            </a:r>
          </a:p>
          <a:p>
            <a:pPr eaLnBrk="1" hangingPunct="1">
              <a:buFont typeface="Arial" charset="0"/>
              <a:buChar char="»"/>
            </a:pPr>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E9AC49FF-B7B0-43A7-88EB-8EEF69DE6431}"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14339" name="Content Placeholder 2"/>
          <p:cNvSpPr>
            <a:spLocks noGrp="1"/>
          </p:cNvSpPr>
          <p:nvPr>
            <p:ph idx="1"/>
          </p:nvPr>
        </p:nvSpPr>
        <p:spPr/>
        <p:txBody>
          <a:bodyPr/>
          <a:lstStyle/>
          <a:p>
            <a:pPr eaLnBrk="1" hangingPunct="1">
              <a:lnSpc>
                <a:spcPct val="90000"/>
              </a:lnSpc>
              <a:buFont typeface="Arial" charset="0"/>
              <a:buChar char="»"/>
            </a:pPr>
            <a:r>
              <a:rPr lang="en-US" u="sng" smtClean="0">
                <a:latin typeface="Franklin Gothic Book" pitchFamily="34" charset="0"/>
                <a:cs typeface="Arial" charset="0"/>
              </a:rPr>
              <a:t>Monitoring Outcomes and Results</a:t>
            </a:r>
          </a:p>
          <a:p>
            <a:pPr marL="793750" lvl="1" indent="-336550" eaLnBrk="1" hangingPunct="1">
              <a:lnSpc>
                <a:spcPct val="90000"/>
              </a:lnSpc>
              <a:buFont typeface="Arial" charset="0"/>
              <a:buChar char="•"/>
            </a:pPr>
            <a:r>
              <a:rPr lang="en-US" sz="2400" smtClean="0">
                <a:latin typeface="Franklin Gothic Book" pitchFamily="34" charset="0"/>
                <a:cs typeface="Arial" charset="0"/>
              </a:rPr>
              <a:t>MCM should ultimately improve health outcomes and track these improvements at the program and individual level. </a:t>
            </a:r>
          </a:p>
          <a:p>
            <a:pPr marL="793750" lvl="1" indent="-336550" eaLnBrk="1" hangingPunct="1">
              <a:lnSpc>
                <a:spcPct val="90000"/>
              </a:lnSpc>
              <a:buFont typeface="Arial" charset="0"/>
              <a:buChar char="•"/>
            </a:pPr>
            <a:r>
              <a:rPr lang="en-US" sz="2400" smtClean="0">
                <a:latin typeface="Franklin Gothic Book" pitchFamily="34" charset="0"/>
                <a:cs typeface="Arial" charset="0"/>
              </a:rPr>
              <a:t>Clients on ARV with no improvement in viral load and CD4 count should be discussed with the primary care provider.</a:t>
            </a:r>
          </a:p>
          <a:p>
            <a:pPr eaLnBrk="1" hangingPunct="1">
              <a:lnSpc>
                <a:spcPct val="90000"/>
              </a:lnSpc>
              <a:buFont typeface="Arial" charset="0"/>
              <a:buChar char="»"/>
            </a:pPr>
            <a:r>
              <a:rPr lang="en-US" u="sng" smtClean="0">
                <a:latin typeface="Franklin Gothic Book" pitchFamily="34" charset="0"/>
                <a:cs typeface="Arial" charset="0"/>
              </a:rPr>
              <a:t>Retention and Re-engagement of Clients in/into care</a:t>
            </a:r>
            <a:endParaRPr lang="en-US" smtClean="0">
              <a:latin typeface="Franklin Gothic Book" pitchFamily="34" charset="0"/>
              <a:cs typeface="Arial" charset="0"/>
            </a:endParaRPr>
          </a:p>
          <a:p>
            <a:pPr marL="793750" lvl="1" indent="-336550" eaLnBrk="1" hangingPunct="1">
              <a:lnSpc>
                <a:spcPct val="90000"/>
              </a:lnSpc>
              <a:buFont typeface="Arial" charset="0"/>
              <a:buChar char="•"/>
            </a:pPr>
            <a:r>
              <a:rPr lang="en-US" sz="2400" smtClean="0">
                <a:latin typeface="Franklin Gothic Book" pitchFamily="34" charset="0"/>
                <a:cs typeface="Arial" charset="0"/>
              </a:rPr>
              <a:t>MCM programs should have re-engagement procedures for those lost to care (missed appointments for 6 months or more). </a:t>
            </a:r>
          </a:p>
          <a:p>
            <a:pPr marL="793750" lvl="1" indent="-336550" eaLnBrk="1" hangingPunct="1">
              <a:lnSpc>
                <a:spcPct val="90000"/>
              </a:lnSpc>
              <a:buFont typeface="Arial" charset="0"/>
              <a:buChar char="•"/>
            </a:pPr>
            <a:r>
              <a:rPr lang="en-US" sz="2400" smtClean="0">
                <a:latin typeface="Franklin Gothic Book" pitchFamily="34" charset="0"/>
                <a:cs typeface="Arial" charset="0"/>
              </a:rPr>
              <a:t>Program goal should be 95% retention of clients.</a:t>
            </a:r>
          </a:p>
          <a:p>
            <a:pPr marL="793750" lvl="1" indent="-336550" eaLnBrk="1" hangingPunct="1">
              <a:lnSpc>
                <a:spcPct val="90000"/>
              </a:lnSpc>
              <a:buFont typeface="Courier New" pitchFamily="49" charset="0"/>
              <a:buNone/>
            </a:pPr>
            <a:endParaRPr lang="en-US" smtClean="0">
              <a:latin typeface="Franklin Gothic Book" pitchFamily="34" charset="0"/>
              <a:cs typeface="Arial" charset="0"/>
            </a:endParaRPr>
          </a:p>
          <a:p>
            <a:pPr eaLnBrk="1" hangingPunct="1">
              <a:lnSpc>
                <a:spcPct val="90000"/>
              </a:lnSpc>
              <a:buFont typeface="Arial" charset="0"/>
              <a:buChar char="»"/>
            </a:pPr>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AD382717-9A5B-45A9-AC44-D3DCE210591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latin typeface="Arial" charset="0"/>
                <a:cs typeface="Arial" charset="0"/>
              </a:rPr>
              <a:t>Disclosures</a:t>
            </a:r>
          </a:p>
        </p:txBody>
      </p:sp>
      <p:sp>
        <p:nvSpPr>
          <p:cNvPr id="4" name="Slide Number Placeholder 3"/>
          <p:cNvSpPr>
            <a:spLocks noGrp="1"/>
          </p:cNvSpPr>
          <p:nvPr>
            <p:ph type="sldNum" sz="quarter" idx="12"/>
          </p:nvPr>
        </p:nvSpPr>
        <p:spPr/>
        <p:txBody>
          <a:bodyPr/>
          <a:lstStyle/>
          <a:p>
            <a:pPr>
              <a:defRPr/>
            </a:pPr>
            <a:fld id="{05070853-0AA9-4BD5-81CD-F8EECA9ED1CF}" type="slidenum">
              <a:rPr lang="en-US" smtClean="0"/>
              <a:pPr>
                <a:defRPr/>
              </a:pPr>
              <a:t>2</a:t>
            </a:fld>
            <a:endParaRPr lang="en-US"/>
          </a:p>
        </p:txBody>
      </p:sp>
      <p:sp>
        <p:nvSpPr>
          <p:cNvPr id="3076" name="Content Placeholder 4"/>
          <p:cNvSpPr>
            <a:spLocks noGrp="1"/>
          </p:cNvSpPr>
          <p:nvPr>
            <p:ph idx="1"/>
          </p:nvPr>
        </p:nvSpPr>
        <p:spPr/>
        <p:txBody>
          <a:bodyPr/>
          <a:lstStyle/>
          <a:p>
            <a:pPr>
              <a:buFont typeface="Arial" charset="0"/>
              <a:buChar char="»"/>
            </a:pPr>
            <a:endParaRPr lang="en-US" dirty="0" smtClean="0">
              <a:latin typeface="Arial" charset="0"/>
              <a:cs typeface="Arial" charset="0"/>
            </a:endParaRPr>
          </a:p>
          <a:p>
            <a:pPr>
              <a:buFont typeface="Arial" charset="0"/>
              <a:buChar char="»"/>
            </a:pPr>
            <a:r>
              <a:rPr lang="en-US" dirty="0" smtClean="0">
                <a:latin typeface="Arial" charset="0"/>
                <a:cs typeface="Arial" charset="0"/>
              </a:rPr>
              <a:t>This continuing education is managed and accredited by Professional Education Service Group. The information presented in this category represents the opinion of the author(s) or faculty </a:t>
            </a:r>
          </a:p>
          <a:p>
            <a:pPr>
              <a:buFont typeface="Arial" charset="0"/>
              <a:buChar char="»"/>
            </a:pPr>
            <a:r>
              <a:rPr lang="en-US" dirty="0" smtClean="0">
                <a:latin typeface="Arial" charset="0"/>
                <a:cs typeface="Arial" charset="0"/>
              </a:rPr>
              <a:t>Neither PESG, nor any accrediting organization endorses any commercial products displayed or mentioned in conjunction with this activity</a:t>
            </a:r>
          </a:p>
          <a:p>
            <a:pPr>
              <a:buFont typeface="Arial" charset="0"/>
              <a:buChar char="»"/>
            </a:pPr>
            <a:r>
              <a:rPr lang="en-US" dirty="0" smtClean="0">
                <a:latin typeface="Arial" charset="0"/>
                <a:cs typeface="Arial" charset="0"/>
              </a:rPr>
              <a:t>Commercial support was not received for this activity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u="sng" dirty="0" smtClean="0">
                <a:latin typeface="Franklin Gothic Book" pitchFamily="34" charset="0"/>
              </a:rPr>
              <a:t>Harm Reduction</a:t>
            </a:r>
          </a:p>
          <a:p>
            <a:pPr marL="336550" lvl="1" indent="6350" eaLnBrk="1" fontAlgn="auto" hangingPunct="1">
              <a:spcAft>
                <a:spcPts val="0"/>
              </a:spcAft>
              <a:buFont typeface="Courier New" pitchFamily="49" charset="0"/>
              <a:buNone/>
              <a:defRPr/>
            </a:pPr>
            <a:r>
              <a:rPr lang="en-US" sz="2400" dirty="0" smtClean="0">
                <a:latin typeface="Franklin Gothic Book" pitchFamily="34" charset="0"/>
              </a:rPr>
              <a:t>Core HIV prevention and harm reduction messages should be included in routine contact with clients. Linkages provided to needle exchange programs, partner services, prevention for positives programs.</a:t>
            </a:r>
          </a:p>
          <a:p>
            <a:pPr eaLnBrk="1" fontAlgn="auto" hangingPunct="1">
              <a:spcAft>
                <a:spcPts val="0"/>
              </a:spcAft>
              <a:defRPr/>
            </a:pPr>
            <a:r>
              <a:rPr lang="en-US" u="sng" dirty="0" smtClean="0">
                <a:latin typeface="Franklin Gothic Book" pitchFamily="34" charset="0"/>
              </a:rPr>
              <a:t>Disclosure for Social Support</a:t>
            </a:r>
            <a:endParaRPr lang="en-US" dirty="0" smtClean="0">
              <a:latin typeface="Franklin Gothic Book" pitchFamily="34" charset="0"/>
            </a:endParaRPr>
          </a:p>
          <a:p>
            <a:pPr marL="336550" lvl="1" indent="6350" eaLnBrk="1" hangingPunct="1">
              <a:spcAft>
                <a:spcPts val="0"/>
              </a:spcAft>
              <a:buFont typeface="Courier New" pitchFamily="49" charset="0"/>
              <a:buNone/>
              <a:defRPr/>
            </a:pPr>
            <a:r>
              <a:rPr lang="en-US" sz="2400" dirty="0" smtClean="0">
                <a:latin typeface="Franklin Gothic Book" pitchFamily="34" charset="0"/>
              </a:rPr>
              <a:t>MCM programs should support and educate clients on safe disclosure as part of routine services.</a:t>
            </a:r>
          </a:p>
          <a:p>
            <a:pPr lvl="1" eaLnBrk="1" fontAlgn="auto" hangingPunct="1">
              <a:spcAft>
                <a:spcPts val="0"/>
              </a:spcAft>
              <a:buFont typeface="Courier New" pitchFamily="49" charset="0"/>
              <a:buNone/>
              <a:defRPr/>
            </a:pPr>
            <a:endParaRPr lang="en-US" dirty="0" smtClean="0">
              <a:latin typeface="Franklin Gothic Book" pitchFamily="34" charset="0"/>
            </a:endParaRPr>
          </a:p>
          <a:p>
            <a:pPr eaLnBrk="1" fontAlgn="auto" hangingPunct="1">
              <a:spcAft>
                <a:spcPts val="0"/>
              </a:spcAft>
              <a:defRPr/>
            </a:pPr>
            <a:endParaRPr lang="en-US" dirty="0" smtClean="0"/>
          </a:p>
        </p:txBody>
      </p:sp>
      <p:sp>
        <p:nvSpPr>
          <p:cNvPr id="4" name="Slide Number Placeholder 3"/>
          <p:cNvSpPr>
            <a:spLocks noGrp="1"/>
          </p:cNvSpPr>
          <p:nvPr>
            <p:ph type="sldNum" sz="quarter" idx="12"/>
          </p:nvPr>
        </p:nvSpPr>
        <p:spPr/>
        <p:txBody>
          <a:bodyPr/>
          <a:lstStyle/>
          <a:p>
            <a:pPr>
              <a:defRPr/>
            </a:pPr>
            <a:fld id="{1F0C0B9C-6F00-4EE9-B6C3-B2C9D434A51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u="sng" dirty="0" smtClean="0">
                <a:latin typeface="Franklin Gothic Book" pitchFamily="34" charset="0"/>
              </a:rPr>
              <a:t>Standard Operating Procedures</a:t>
            </a:r>
          </a:p>
          <a:p>
            <a:pPr marL="336550" lvl="1" indent="6350" eaLnBrk="1" fontAlgn="auto" hangingPunct="1">
              <a:spcAft>
                <a:spcPts val="0"/>
              </a:spcAft>
              <a:buFont typeface="Courier New" pitchFamily="49" charset="0"/>
              <a:buNone/>
              <a:defRPr/>
            </a:pPr>
            <a:r>
              <a:rPr lang="en-US" sz="2400" dirty="0" smtClean="0">
                <a:latin typeface="Franklin Gothic Book" pitchFamily="34" charset="0"/>
              </a:rPr>
              <a:t>MCM programs must have established procedures to be followed in carrying out MCM operations. HAHSTA and the HIV Planning Council developed minimum basic MCM standards to complement the guidelines.</a:t>
            </a:r>
          </a:p>
          <a:p>
            <a:pPr lvl="1" eaLnBrk="1" hangingPunct="1">
              <a:buFont typeface="Arial" pitchFamily="34" charset="0"/>
              <a:buChar char="•"/>
              <a:defRPr/>
            </a:pPr>
            <a:r>
              <a:rPr lang="en-US" dirty="0" smtClean="0">
                <a:latin typeface="Franklin Gothic Book" pitchFamily="34" charset="0"/>
              </a:rPr>
              <a:t>“Care not documented is care not done”. A sample of what to document is included. At every stage of the MCM, some documentation are required and necessary. </a:t>
            </a:r>
          </a:p>
          <a:p>
            <a:pPr lvl="1" eaLnBrk="1" hangingPunct="1">
              <a:buFont typeface="Courier New" pitchFamily="49" charset="0"/>
              <a:buNone/>
              <a:defRPr/>
            </a:pPr>
            <a:endParaRPr lang="en-US" i="1" dirty="0" smtClean="0">
              <a:latin typeface="Franklin Gothic Book" pitchFamily="34" charset="0"/>
            </a:endParaRPr>
          </a:p>
          <a:p>
            <a:pPr lvl="1" eaLnBrk="1" hangingPunct="1">
              <a:buFont typeface="Arial" pitchFamily="34" charset="0"/>
              <a:buChar char="•"/>
              <a:defRPr/>
            </a:pPr>
            <a:r>
              <a:rPr lang="en-US" dirty="0" smtClean="0">
                <a:latin typeface="Franklin Gothic Book" pitchFamily="34" charset="0"/>
              </a:rPr>
              <a:t>Customer service: No prescribed HAHSTA approach but initiative encouraged to ensure client is treated professionally and cordially to ensure clients return for follow-up visits. </a:t>
            </a:r>
          </a:p>
          <a:p>
            <a:pPr lvl="1" eaLnBrk="1" fontAlgn="auto" hangingPunct="1">
              <a:spcAft>
                <a:spcPts val="0"/>
              </a:spcAft>
              <a:buFont typeface="Courier New" pitchFamily="49" charset="0"/>
              <a:buNone/>
              <a:defRPr/>
            </a:pPr>
            <a:endParaRPr lang="en-US" dirty="0" smtClean="0">
              <a:latin typeface="Franklin Gothic Book" pitchFamily="34" charset="0"/>
            </a:endParaRPr>
          </a:p>
          <a:p>
            <a:pPr eaLnBrk="1" fontAlgn="auto" hangingPunct="1">
              <a:spcAft>
                <a:spcPts val="0"/>
              </a:spcAft>
              <a:defRPr/>
            </a:pPr>
            <a:endParaRPr lang="en-US" dirty="0" smtClean="0"/>
          </a:p>
        </p:txBody>
      </p:sp>
      <p:sp>
        <p:nvSpPr>
          <p:cNvPr id="4" name="Slide Number Placeholder 3"/>
          <p:cNvSpPr>
            <a:spLocks noGrp="1"/>
          </p:cNvSpPr>
          <p:nvPr>
            <p:ph type="sldNum" sz="quarter" idx="12"/>
          </p:nvPr>
        </p:nvSpPr>
        <p:spPr/>
        <p:txBody>
          <a:bodyPr/>
          <a:lstStyle/>
          <a:p>
            <a:pPr>
              <a:defRPr/>
            </a:pPr>
            <a:fld id="{E2F1C1E4-5448-44E7-AAE9-40FFE31D032B}"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Fundamentals of HIV Medical Case Management</a:t>
            </a:r>
          </a:p>
        </p:txBody>
      </p:sp>
      <p:sp>
        <p:nvSpPr>
          <p:cNvPr id="17411" name="Content Placeholder 2"/>
          <p:cNvSpPr>
            <a:spLocks noGrp="1"/>
          </p:cNvSpPr>
          <p:nvPr>
            <p:ph idx="1"/>
          </p:nvPr>
        </p:nvSpPr>
        <p:spPr/>
        <p:txBody>
          <a:bodyPr/>
          <a:lstStyle/>
          <a:p>
            <a:pPr eaLnBrk="1" hangingPunct="1">
              <a:buFont typeface="Arial" charset="0"/>
              <a:buChar char="»"/>
            </a:pPr>
            <a:r>
              <a:rPr lang="en-US" u="sng" smtClean="0">
                <a:latin typeface="Franklin Gothic Book" pitchFamily="34" charset="0"/>
                <a:cs typeface="Arial" charset="0"/>
              </a:rPr>
              <a:t>Performance evaluation of Medical Case Managers</a:t>
            </a:r>
          </a:p>
          <a:p>
            <a:pPr lvl="1" eaLnBrk="1" hangingPunct="1">
              <a:lnSpc>
                <a:spcPct val="80000"/>
              </a:lnSpc>
              <a:buFont typeface="Arial" charset="0"/>
              <a:buChar char="•"/>
            </a:pPr>
            <a:r>
              <a:rPr lang="en-US" sz="2400" smtClean="0">
                <a:latin typeface="Franklin Gothic Book" pitchFamily="34" charset="0"/>
                <a:cs typeface="Arial" charset="0"/>
              </a:rPr>
              <a:t>Core activity of an MCM program</a:t>
            </a:r>
          </a:p>
          <a:p>
            <a:pPr lvl="1" eaLnBrk="1" hangingPunct="1">
              <a:lnSpc>
                <a:spcPct val="80000"/>
              </a:lnSpc>
              <a:buFont typeface="Arial" charset="0"/>
              <a:buChar char="•"/>
            </a:pPr>
            <a:r>
              <a:rPr lang="en-US" sz="2400" smtClean="0">
                <a:latin typeface="Franklin Gothic Book" pitchFamily="34" charset="0"/>
                <a:cs typeface="Arial" charset="0"/>
              </a:rPr>
              <a:t>With few exceptions, performance is based on the outcomes achieved for the client. Key measures to be used by supervisors are provided.</a:t>
            </a:r>
          </a:p>
          <a:p>
            <a:pPr eaLnBrk="1" hangingPunct="1">
              <a:lnSpc>
                <a:spcPct val="80000"/>
              </a:lnSpc>
              <a:buFont typeface="Arial" charset="0"/>
              <a:buChar char="»"/>
            </a:pPr>
            <a:r>
              <a:rPr lang="en-US" u="sng" smtClean="0">
                <a:latin typeface="Franklin Gothic Book" pitchFamily="34" charset="0"/>
                <a:cs typeface="Arial" charset="0"/>
              </a:rPr>
              <a:t>Professional development for MCM staff</a:t>
            </a:r>
            <a:endParaRPr lang="en-US" smtClean="0">
              <a:latin typeface="Franklin Gothic Book" pitchFamily="34" charset="0"/>
              <a:cs typeface="Arial" charset="0"/>
            </a:endParaRPr>
          </a:p>
          <a:p>
            <a:pPr lvl="1" eaLnBrk="1" hangingPunct="1">
              <a:lnSpc>
                <a:spcPct val="80000"/>
              </a:lnSpc>
              <a:buFont typeface="Arial" charset="0"/>
              <a:buChar char="•"/>
            </a:pPr>
            <a:r>
              <a:rPr lang="en-US" sz="2400" smtClean="0">
                <a:latin typeface="Franklin Gothic Book" pitchFamily="34" charset="0"/>
                <a:cs typeface="Arial" charset="0"/>
              </a:rPr>
              <a:t>Staff should be supported to acquire skills or develop the abilities necessary to improve performance. </a:t>
            </a:r>
          </a:p>
          <a:p>
            <a:pPr lvl="1" eaLnBrk="1" hangingPunct="1">
              <a:lnSpc>
                <a:spcPct val="80000"/>
              </a:lnSpc>
            </a:pPr>
            <a:endParaRPr lang="en-US" smtClean="0">
              <a:latin typeface="Arial" charset="0"/>
              <a:cs typeface="Arial" charset="0"/>
            </a:endParaRPr>
          </a:p>
          <a:p>
            <a:pPr lvl="1" eaLnBrk="1" hangingPunct="1">
              <a:buFont typeface="Courier New" pitchFamily="49" charset="0"/>
              <a:buNone/>
            </a:pPr>
            <a:r>
              <a:rPr lang="en-US" sz="2000" i="1" smtClean="0">
                <a:latin typeface="Arial" charset="0"/>
                <a:cs typeface="Arial" charset="0"/>
              </a:rPr>
              <a:t>All HAHSTA funded MCM program staff must attend CMOC quarterly trainings and treatment adherence roundtables &amp; education training series organized.</a:t>
            </a:r>
          </a:p>
          <a:p>
            <a:pPr eaLnBrk="1" hangingPunct="1">
              <a:buFont typeface="Arial" charset="0"/>
              <a:buChar char="»"/>
            </a:pPr>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1B651279-0D3D-486D-9165-C2C8C0CBB35D}"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dirty="0" smtClean="0">
                <a:latin typeface="Franklin Gothic Book" pitchFamily="34" charset="0"/>
              </a:rPr>
              <a:t>DC’s Journey</a:t>
            </a:r>
          </a:p>
          <a:p>
            <a:r>
              <a:rPr lang="en-US" dirty="0" smtClean="0">
                <a:latin typeface="Franklin Gothic Book" pitchFamily="34" charset="0"/>
              </a:rPr>
              <a:t>Fundamentals of MCM</a:t>
            </a:r>
          </a:p>
          <a:p>
            <a:r>
              <a:rPr lang="en-US" b="1" dirty="0" smtClean="0"/>
              <a:t>MCM Operational Model</a:t>
            </a:r>
          </a:p>
          <a:p>
            <a:r>
              <a:rPr lang="en-US" dirty="0" smtClean="0">
                <a:latin typeface="Franklin Gothic Book" pitchFamily="34" charset="0"/>
              </a:rPr>
              <a:t>MCM Service Plan</a:t>
            </a:r>
          </a:p>
          <a:p>
            <a:r>
              <a:rPr lang="en-US" dirty="0" smtClean="0">
                <a:latin typeface="Franklin Gothic Book" pitchFamily="34" charset="0"/>
              </a:rPr>
              <a:t>Monitoring</a:t>
            </a:r>
          </a:p>
          <a:p>
            <a:r>
              <a:rPr lang="en-US" dirty="0" smtClean="0">
                <a:latin typeface="Franklin Gothic Book" pitchFamily="34" charset="0"/>
              </a:rPr>
              <a:t>Evaluation</a:t>
            </a:r>
            <a:endParaRPr lang="en-US" dirty="0">
              <a:latin typeface="Franklin Gothic Book" pitchFamily="34" charset="0"/>
            </a:endParaRPr>
          </a:p>
          <a:p>
            <a:r>
              <a:rPr lang="en-US" dirty="0">
                <a:latin typeface="Franklin Gothic Book" pitchFamily="34" charset="0"/>
              </a:rPr>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23</a:t>
            </a:fld>
            <a:endParaRPr lang="en-US"/>
          </a:p>
        </p:txBody>
      </p:sp>
    </p:spTree>
    <p:extLst>
      <p:ext uri="{BB962C8B-B14F-4D97-AF65-F5344CB8AC3E}">
        <p14:creationId xmlns:p14="http://schemas.microsoft.com/office/powerpoint/2010/main" val="1848290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3"/>
          <p:cNvSpPr txBox="1">
            <a:spLocks noChangeArrowheads="1"/>
          </p:cNvSpPr>
          <p:nvPr/>
        </p:nvSpPr>
        <p:spPr bwMode="auto">
          <a:xfrm>
            <a:off x="5715000" y="228600"/>
            <a:ext cx="335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Franklin Gothic Demi" pitchFamily="34" charset="0"/>
              </a:rPr>
              <a:t>The </a:t>
            </a:r>
          </a:p>
          <a:p>
            <a:pPr algn="ctr" eaLnBrk="1" hangingPunct="1"/>
            <a:r>
              <a:rPr lang="en-US" sz="2000">
                <a:latin typeface="Franklin Gothic Demi" pitchFamily="34" charset="0"/>
              </a:rPr>
              <a:t>Medical Case Management </a:t>
            </a:r>
          </a:p>
          <a:p>
            <a:pPr algn="ctr" eaLnBrk="1" hangingPunct="1"/>
            <a:r>
              <a:rPr lang="en-US" sz="2000">
                <a:latin typeface="Franklin Gothic Demi" pitchFamily="34" charset="0"/>
              </a:rPr>
              <a:t>Operational </a:t>
            </a:r>
          </a:p>
          <a:p>
            <a:pPr algn="ctr" eaLnBrk="1" hangingPunct="1"/>
            <a:r>
              <a:rPr lang="en-US" sz="2000">
                <a:latin typeface="Franklin Gothic Demi" pitchFamily="34" charset="0"/>
              </a:rPr>
              <a:t>Model</a:t>
            </a:r>
          </a:p>
        </p:txBody>
      </p:sp>
      <p:sp>
        <p:nvSpPr>
          <p:cNvPr id="19459" name="Rectangle 9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42640" tIns="914112" rIns="1142640" bIns="914112" anchor="ctr">
            <a:spAutoFit/>
          </a:bodyPr>
          <a:lstStyle/>
          <a:p>
            <a:endParaRPr lang="en-US"/>
          </a:p>
        </p:txBody>
      </p:sp>
      <p:grpSp>
        <p:nvGrpSpPr>
          <p:cNvPr id="19460" name="Group 45"/>
          <p:cNvGrpSpPr>
            <a:grpSpLocks/>
          </p:cNvGrpSpPr>
          <p:nvPr/>
        </p:nvGrpSpPr>
        <p:grpSpPr bwMode="auto">
          <a:xfrm>
            <a:off x="1143000" y="228600"/>
            <a:ext cx="6324600" cy="6324600"/>
            <a:chOff x="667" y="1434"/>
            <a:chExt cx="10923" cy="12587"/>
          </a:xfrm>
        </p:grpSpPr>
        <p:sp>
          <p:nvSpPr>
            <p:cNvPr id="19466" name="Line 90"/>
            <p:cNvSpPr>
              <a:spLocks noChangeShapeType="1"/>
            </p:cNvSpPr>
            <p:nvPr/>
          </p:nvSpPr>
          <p:spPr bwMode="auto">
            <a:xfrm>
              <a:off x="678" y="8641"/>
              <a:ext cx="186" cy="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67" name="Line 89"/>
            <p:cNvSpPr>
              <a:spLocks noChangeShapeType="1"/>
            </p:cNvSpPr>
            <p:nvPr/>
          </p:nvSpPr>
          <p:spPr bwMode="auto">
            <a:xfrm flipV="1">
              <a:off x="3614" y="7134"/>
              <a:ext cx="0" cy="3128"/>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68" name="Line 88"/>
            <p:cNvSpPr>
              <a:spLocks noChangeShapeType="1"/>
            </p:cNvSpPr>
            <p:nvPr/>
          </p:nvSpPr>
          <p:spPr bwMode="auto">
            <a:xfrm flipV="1">
              <a:off x="667" y="8641"/>
              <a:ext cx="0" cy="3238"/>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69" name="Text Box 87"/>
            <p:cNvSpPr txBox="1">
              <a:spLocks noChangeArrowheads="1"/>
            </p:cNvSpPr>
            <p:nvPr/>
          </p:nvSpPr>
          <p:spPr bwMode="auto">
            <a:xfrm>
              <a:off x="4689" y="1434"/>
              <a:ext cx="2701" cy="720"/>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a:solidFill>
                    <a:srgbClr val="FFFFFF"/>
                  </a:solidFill>
                  <a:latin typeface="Arial Black" pitchFamily="34" charset="0"/>
                  <a:cs typeface="Times New Roman" pitchFamily="18" charset="0"/>
                </a:rPr>
                <a:t>Client Intake</a:t>
              </a:r>
              <a:endParaRPr lang="en-US"/>
            </a:p>
          </p:txBody>
        </p:sp>
        <p:sp>
          <p:nvSpPr>
            <p:cNvPr id="19470" name="AutoShape 86"/>
            <p:cNvSpPr>
              <a:spLocks noChangeArrowheads="1"/>
            </p:cNvSpPr>
            <p:nvPr/>
          </p:nvSpPr>
          <p:spPr bwMode="auto">
            <a:xfrm rot="5400000">
              <a:off x="5670" y="2307"/>
              <a:ext cx="856" cy="658"/>
            </a:xfrm>
            <a:prstGeom prst="rightArrow">
              <a:avLst>
                <a:gd name="adj1" fmla="val 50000"/>
                <a:gd name="adj2" fmla="val 32619"/>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71" name="Text Box 85"/>
            <p:cNvSpPr txBox="1">
              <a:spLocks noChangeArrowheads="1"/>
            </p:cNvSpPr>
            <p:nvPr/>
          </p:nvSpPr>
          <p:spPr bwMode="auto">
            <a:xfrm>
              <a:off x="4138" y="3061"/>
              <a:ext cx="4491" cy="837"/>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a:solidFill>
                    <a:schemeClr val="bg1"/>
                  </a:solidFill>
                  <a:latin typeface="Arial Black" pitchFamily="34" charset="0"/>
                  <a:cs typeface="Times New Roman" pitchFamily="18" charset="0"/>
                </a:rPr>
                <a:t>Conduct an Assessment to Determine Client Acuity</a:t>
              </a:r>
              <a:endParaRPr lang="en-US" sz="900">
                <a:solidFill>
                  <a:schemeClr val="bg1"/>
                </a:solidFill>
              </a:endParaRPr>
            </a:p>
            <a:p>
              <a:endParaRPr lang="en-US"/>
            </a:p>
          </p:txBody>
        </p:sp>
        <p:sp>
          <p:nvSpPr>
            <p:cNvPr id="19472" name="Text Box 84"/>
            <p:cNvSpPr txBox="1">
              <a:spLocks noChangeArrowheads="1"/>
            </p:cNvSpPr>
            <p:nvPr/>
          </p:nvSpPr>
          <p:spPr bwMode="auto">
            <a:xfrm>
              <a:off x="4689" y="4878"/>
              <a:ext cx="2701" cy="1801"/>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chemeClr val="bg1"/>
                  </a:solidFill>
                  <a:latin typeface="Arial Black" pitchFamily="34" charset="0"/>
                  <a:cs typeface="Times New Roman" pitchFamily="18" charset="0"/>
                </a:rPr>
                <a:t>Develop an Appropriate Medical Case Management Plan</a:t>
              </a:r>
              <a:endParaRPr lang="en-US" sz="900">
                <a:solidFill>
                  <a:schemeClr val="bg1"/>
                </a:solidFill>
              </a:endParaRPr>
            </a:p>
            <a:p>
              <a:pPr algn="ctr"/>
              <a:r>
                <a:rPr lang="en-US" sz="1100">
                  <a:solidFill>
                    <a:schemeClr val="bg1"/>
                  </a:solidFill>
                  <a:latin typeface="Arial Black" pitchFamily="34" charset="0"/>
                  <a:cs typeface="Times New Roman" pitchFamily="18" charset="0"/>
                </a:rPr>
                <a:t>Based on Acuity</a:t>
              </a:r>
              <a:endParaRPr lang="en-US" sz="900">
                <a:solidFill>
                  <a:schemeClr val="bg1"/>
                </a:solidFill>
              </a:endParaRPr>
            </a:p>
            <a:p>
              <a:endParaRPr lang="en-US"/>
            </a:p>
          </p:txBody>
        </p:sp>
        <p:sp>
          <p:nvSpPr>
            <p:cNvPr id="19473" name="AutoShape 83"/>
            <p:cNvSpPr>
              <a:spLocks noChangeArrowheads="1"/>
            </p:cNvSpPr>
            <p:nvPr/>
          </p:nvSpPr>
          <p:spPr bwMode="auto">
            <a:xfrm rot="5400000">
              <a:off x="5636" y="4113"/>
              <a:ext cx="856" cy="655"/>
            </a:xfrm>
            <a:prstGeom prst="rightArrow">
              <a:avLst>
                <a:gd name="adj1" fmla="val 50000"/>
                <a:gd name="adj2" fmla="val 32623"/>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74" name="Text Box 82"/>
            <p:cNvSpPr txBox="1">
              <a:spLocks noChangeArrowheads="1"/>
            </p:cNvSpPr>
            <p:nvPr/>
          </p:nvSpPr>
          <p:spPr bwMode="auto">
            <a:xfrm>
              <a:off x="1462" y="4770"/>
              <a:ext cx="2701" cy="1738"/>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a:solidFill>
                    <a:schemeClr val="bg1"/>
                  </a:solidFill>
                  <a:latin typeface="Arial Black" pitchFamily="34" charset="0"/>
                  <a:cs typeface="Times New Roman" pitchFamily="18" charset="0"/>
                </a:rPr>
                <a:t>Level 4: Monthly Visits and Weekly Phone Calls</a:t>
              </a:r>
              <a:endParaRPr lang="en-US">
                <a:solidFill>
                  <a:schemeClr val="bg1"/>
                </a:solidFill>
              </a:endParaRPr>
            </a:p>
          </p:txBody>
        </p:sp>
        <p:sp>
          <p:nvSpPr>
            <p:cNvPr id="19475" name="AutoShape 81"/>
            <p:cNvSpPr>
              <a:spLocks noChangeArrowheads="1"/>
            </p:cNvSpPr>
            <p:nvPr/>
          </p:nvSpPr>
          <p:spPr bwMode="auto">
            <a:xfrm rot="5400000">
              <a:off x="2017" y="6706"/>
              <a:ext cx="856" cy="655"/>
            </a:xfrm>
            <a:prstGeom prst="rightArrow">
              <a:avLst>
                <a:gd name="adj1" fmla="val 50000"/>
                <a:gd name="adj2" fmla="val 32623"/>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76" name="Line 80"/>
            <p:cNvSpPr>
              <a:spLocks noChangeShapeType="1"/>
            </p:cNvSpPr>
            <p:nvPr/>
          </p:nvSpPr>
          <p:spPr bwMode="auto">
            <a:xfrm flipH="1">
              <a:off x="4231" y="5889"/>
              <a:ext cx="458" cy="0"/>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77" name="Line 79"/>
            <p:cNvSpPr>
              <a:spLocks noChangeShapeType="1"/>
            </p:cNvSpPr>
            <p:nvPr/>
          </p:nvSpPr>
          <p:spPr bwMode="auto">
            <a:xfrm flipV="1">
              <a:off x="1128" y="3519"/>
              <a:ext cx="0" cy="3943"/>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78" name="Line 78"/>
            <p:cNvSpPr>
              <a:spLocks noChangeShapeType="1"/>
            </p:cNvSpPr>
            <p:nvPr/>
          </p:nvSpPr>
          <p:spPr bwMode="auto">
            <a:xfrm>
              <a:off x="1128" y="3519"/>
              <a:ext cx="2618" cy="0"/>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79" name="Text Box 77"/>
            <p:cNvSpPr txBox="1">
              <a:spLocks noChangeArrowheads="1"/>
            </p:cNvSpPr>
            <p:nvPr/>
          </p:nvSpPr>
          <p:spPr bwMode="auto">
            <a:xfrm>
              <a:off x="996" y="7510"/>
              <a:ext cx="2429" cy="2227"/>
            </a:xfrm>
            <a:prstGeom prst="rect">
              <a:avLst/>
            </a:prstGeom>
            <a:solidFill>
              <a:srgbClr val="FF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rgbClr val="FFFFFF"/>
                  </a:solidFill>
                  <a:latin typeface="Arial Black" pitchFamily="34" charset="0"/>
                  <a:cs typeface="Times New Roman" pitchFamily="18" charset="0"/>
                </a:rPr>
                <a:t>Re-Assess Level 4:</a:t>
              </a:r>
              <a:endParaRPr lang="en-US" sz="900"/>
            </a:p>
            <a:p>
              <a:pPr algn="ctr"/>
              <a:r>
                <a:rPr lang="en-US" sz="1100">
                  <a:solidFill>
                    <a:srgbClr val="FFFFFF"/>
                  </a:solidFill>
                  <a:latin typeface="Arial Black" pitchFamily="34" charset="0"/>
                  <a:cs typeface="Times New Roman" pitchFamily="18" charset="0"/>
                </a:rPr>
                <a:t>Client Every 3 Months to Determine</a:t>
              </a:r>
              <a:endParaRPr lang="en-US" sz="900"/>
            </a:p>
            <a:p>
              <a:pPr algn="ctr"/>
              <a:r>
                <a:rPr lang="en-US" sz="1100">
                  <a:solidFill>
                    <a:srgbClr val="FFFFFF"/>
                  </a:solidFill>
                  <a:latin typeface="Arial Black" pitchFamily="34" charset="0"/>
                  <a:cs typeface="Times New Roman" pitchFamily="18" charset="0"/>
                </a:rPr>
                <a:t> Progress</a:t>
              </a:r>
              <a:endParaRPr lang="en-US"/>
            </a:p>
          </p:txBody>
        </p:sp>
        <p:sp>
          <p:nvSpPr>
            <p:cNvPr id="19480" name="Text Box 76"/>
            <p:cNvSpPr txBox="1">
              <a:spLocks noChangeArrowheads="1"/>
            </p:cNvSpPr>
            <p:nvPr/>
          </p:nvSpPr>
          <p:spPr bwMode="auto">
            <a:xfrm>
              <a:off x="3858" y="7348"/>
              <a:ext cx="2520" cy="1858"/>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rgbClr val="FFFFFF"/>
                  </a:solidFill>
                  <a:latin typeface="Arial Black" pitchFamily="34" charset="0"/>
                  <a:cs typeface="Times New Roman" pitchFamily="18" charset="0"/>
                </a:rPr>
                <a:t>Level 3:</a:t>
              </a:r>
              <a:endParaRPr lang="en-US" sz="900"/>
            </a:p>
            <a:p>
              <a:pPr algn="ctr"/>
              <a:r>
                <a:rPr lang="en-US" sz="1100">
                  <a:solidFill>
                    <a:srgbClr val="FFFFFF"/>
                  </a:solidFill>
                  <a:latin typeface="Arial Black" pitchFamily="34" charset="0"/>
                  <a:cs typeface="Times New Roman" pitchFamily="18" charset="0"/>
                </a:rPr>
                <a:t>Visits Every 3 months &amp; Monthly Phone Calls</a:t>
              </a:r>
              <a:endParaRPr lang="en-US"/>
            </a:p>
          </p:txBody>
        </p:sp>
        <p:sp>
          <p:nvSpPr>
            <p:cNvPr id="19481" name="Text Box 75"/>
            <p:cNvSpPr txBox="1">
              <a:spLocks noChangeArrowheads="1"/>
            </p:cNvSpPr>
            <p:nvPr/>
          </p:nvSpPr>
          <p:spPr bwMode="auto">
            <a:xfrm>
              <a:off x="6573" y="7310"/>
              <a:ext cx="2714" cy="1592"/>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rgbClr val="FFFFFF"/>
                  </a:solidFill>
                  <a:latin typeface="Arial Black" pitchFamily="34" charset="0"/>
                  <a:cs typeface="Times New Roman" pitchFamily="18" charset="0"/>
                </a:rPr>
                <a:t>Level 2: Visits Every 6 months &amp; Phone Calls Every 3 months</a:t>
              </a:r>
              <a:endParaRPr lang="en-US"/>
            </a:p>
          </p:txBody>
        </p:sp>
        <p:sp>
          <p:nvSpPr>
            <p:cNvPr id="19482" name="Text Box 74"/>
            <p:cNvSpPr txBox="1">
              <a:spLocks noChangeArrowheads="1"/>
            </p:cNvSpPr>
            <p:nvPr/>
          </p:nvSpPr>
          <p:spPr bwMode="auto">
            <a:xfrm>
              <a:off x="9413" y="7310"/>
              <a:ext cx="2111" cy="1640"/>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rgbClr val="FFFFFF"/>
                  </a:solidFill>
                  <a:latin typeface="Arial Black" pitchFamily="34" charset="0"/>
                  <a:cs typeface="Times New Roman" pitchFamily="18" charset="0"/>
                </a:rPr>
                <a:t>Level 1:</a:t>
              </a:r>
              <a:endParaRPr lang="en-US" sz="900"/>
            </a:p>
            <a:p>
              <a:pPr algn="ctr"/>
              <a:r>
                <a:rPr lang="en-US" sz="1100">
                  <a:solidFill>
                    <a:srgbClr val="FFFFFF"/>
                  </a:solidFill>
                  <a:latin typeface="Arial Black" pitchFamily="34" charset="0"/>
                  <a:cs typeface="Times New Roman" pitchFamily="18" charset="0"/>
                </a:rPr>
                <a:t>Visits </a:t>
              </a:r>
              <a:br>
                <a:rPr lang="en-US" sz="1100">
                  <a:solidFill>
                    <a:srgbClr val="FFFFFF"/>
                  </a:solidFill>
                  <a:latin typeface="Arial Black" pitchFamily="34" charset="0"/>
                  <a:cs typeface="Times New Roman" pitchFamily="18" charset="0"/>
                </a:rPr>
              </a:br>
              <a:r>
                <a:rPr lang="en-US" sz="1100">
                  <a:solidFill>
                    <a:srgbClr val="FFFFFF"/>
                  </a:solidFill>
                  <a:latin typeface="Arial Black" pitchFamily="34" charset="0"/>
                  <a:cs typeface="Times New Roman" pitchFamily="18" charset="0"/>
                </a:rPr>
                <a:t>Every 6</a:t>
              </a:r>
              <a:endParaRPr lang="en-US" sz="900"/>
            </a:p>
            <a:p>
              <a:pPr algn="ctr"/>
              <a:r>
                <a:rPr lang="en-US" sz="1100">
                  <a:solidFill>
                    <a:srgbClr val="FFFFFF"/>
                  </a:solidFill>
                  <a:latin typeface="Arial Black" pitchFamily="34" charset="0"/>
                  <a:cs typeface="Times New Roman" pitchFamily="18" charset="0"/>
                </a:rPr>
                <a:t> months</a:t>
              </a:r>
              <a:endParaRPr lang="en-US"/>
            </a:p>
          </p:txBody>
        </p:sp>
        <p:sp>
          <p:nvSpPr>
            <p:cNvPr id="19483" name="Line 73"/>
            <p:cNvSpPr>
              <a:spLocks noChangeShapeType="1"/>
            </p:cNvSpPr>
            <p:nvPr/>
          </p:nvSpPr>
          <p:spPr bwMode="auto">
            <a:xfrm flipH="1">
              <a:off x="5651" y="6704"/>
              <a:ext cx="16" cy="657"/>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84" name="Line 72"/>
            <p:cNvSpPr>
              <a:spLocks noChangeShapeType="1"/>
            </p:cNvSpPr>
            <p:nvPr/>
          </p:nvSpPr>
          <p:spPr bwMode="auto">
            <a:xfrm flipH="1">
              <a:off x="7181" y="6856"/>
              <a:ext cx="0" cy="455"/>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85" name="Line 71"/>
            <p:cNvSpPr>
              <a:spLocks noChangeShapeType="1"/>
            </p:cNvSpPr>
            <p:nvPr/>
          </p:nvSpPr>
          <p:spPr bwMode="auto">
            <a:xfrm>
              <a:off x="7365" y="5889"/>
              <a:ext cx="2698" cy="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86" name="Line 70"/>
            <p:cNvSpPr>
              <a:spLocks noChangeShapeType="1"/>
            </p:cNvSpPr>
            <p:nvPr/>
          </p:nvSpPr>
          <p:spPr bwMode="auto">
            <a:xfrm>
              <a:off x="10088" y="5889"/>
              <a:ext cx="0" cy="1441"/>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87" name="AutoShape 69"/>
            <p:cNvSpPr>
              <a:spLocks noChangeArrowheads="1"/>
            </p:cNvSpPr>
            <p:nvPr/>
          </p:nvSpPr>
          <p:spPr bwMode="auto">
            <a:xfrm rot="5400000">
              <a:off x="4889" y="9244"/>
              <a:ext cx="445" cy="598"/>
            </a:xfrm>
            <a:prstGeom prst="rightArrow">
              <a:avLst>
                <a:gd name="adj1" fmla="val 50000"/>
                <a:gd name="adj2" fmla="val 32620"/>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88" name="Text Box 67"/>
            <p:cNvSpPr txBox="1">
              <a:spLocks noChangeArrowheads="1"/>
            </p:cNvSpPr>
            <p:nvPr/>
          </p:nvSpPr>
          <p:spPr bwMode="auto">
            <a:xfrm>
              <a:off x="903" y="9914"/>
              <a:ext cx="8458" cy="1188"/>
            </a:xfrm>
            <a:prstGeom prst="rect">
              <a:avLst/>
            </a:prstGeom>
            <a:solidFill>
              <a:srgbClr val="FF000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tabLst>
                  <a:tab pos="177800" algn="l"/>
                </a:tabLst>
                <a:defRPr>
                  <a:solidFill>
                    <a:schemeClr val="tx1"/>
                  </a:solidFill>
                  <a:latin typeface="Arial" charset="0"/>
                  <a:cs typeface="Arial" charset="0"/>
                </a:defRPr>
              </a:lvl1pPr>
              <a:lvl2pPr marL="742950" indent="-285750" eaLnBrk="0" hangingPunct="0">
                <a:tabLst>
                  <a:tab pos="177800" algn="l"/>
                </a:tabLst>
                <a:defRPr>
                  <a:solidFill>
                    <a:schemeClr val="tx1"/>
                  </a:solidFill>
                  <a:latin typeface="Arial" charset="0"/>
                  <a:cs typeface="Arial" charset="0"/>
                </a:defRPr>
              </a:lvl2pPr>
              <a:lvl3pPr marL="1143000" indent="-228600" eaLnBrk="0" hangingPunct="0">
                <a:tabLst>
                  <a:tab pos="177800" algn="l"/>
                </a:tabLst>
                <a:defRPr>
                  <a:solidFill>
                    <a:schemeClr val="tx1"/>
                  </a:solidFill>
                  <a:latin typeface="Arial" charset="0"/>
                  <a:cs typeface="Arial" charset="0"/>
                </a:defRPr>
              </a:lvl3pPr>
              <a:lvl4pPr marL="1600200" indent="-228600" eaLnBrk="0" hangingPunct="0">
                <a:tabLst>
                  <a:tab pos="177800" algn="l"/>
                </a:tabLst>
                <a:defRPr>
                  <a:solidFill>
                    <a:schemeClr val="tx1"/>
                  </a:solidFill>
                  <a:latin typeface="Arial" charset="0"/>
                  <a:cs typeface="Arial" charset="0"/>
                </a:defRPr>
              </a:lvl4pPr>
              <a:lvl5pPr marL="2057400" indent="-228600" eaLnBrk="0" hangingPunct="0">
                <a:tabLst>
                  <a:tab pos="1778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778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778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778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77800" algn="l"/>
                </a:tabLst>
                <a:defRPr>
                  <a:solidFill>
                    <a:schemeClr val="tx1"/>
                  </a:solidFill>
                  <a:latin typeface="Arial" charset="0"/>
                  <a:cs typeface="Arial" charset="0"/>
                </a:defRPr>
              </a:lvl9pPr>
            </a:lstStyle>
            <a:p>
              <a:r>
                <a:rPr lang="en-US" sz="1200">
                  <a:solidFill>
                    <a:srgbClr val="FFFFFF"/>
                  </a:solidFill>
                  <a:latin typeface="Arial Black" pitchFamily="34" charset="0"/>
                  <a:cs typeface="Times New Roman" pitchFamily="18" charset="0"/>
                </a:rPr>
                <a:t>A. Reassess Client Every 6 Months to Determine Progress</a:t>
              </a:r>
            </a:p>
            <a:p>
              <a:r>
                <a:rPr lang="en-US" sz="1200">
                  <a:solidFill>
                    <a:srgbClr val="FFFFFF"/>
                  </a:solidFill>
                  <a:latin typeface="Arial Black" pitchFamily="34" charset="0"/>
                  <a:cs typeface="Times New Roman" pitchFamily="18" charset="0"/>
                </a:rPr>
                <a:t>B. Reassess at Key Events</a:t>
              </a:r>
              <a:endParaRPr lang="en-US"/>
            </a:p>
          </p:txBody>
        </p:sp>
        <p:sp>
          <p:nvSpPr>
            <p:cNvPr id="19489" name="Rectangle 66"/>
            <p:cNvSpPr>
              <a:spLocks noChangeArrowheads="1"/>
            </p:cNvSpPr>
            <p:nvPr/>
          </p:nvSpPr>
          <p:spPr bwMode="auto">
            <a:xfrm>
              <a:off x="10164" y="9017"/>
              <a:ext cx="373" cy="1261"/>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90" name="AutoShape 65"/>
            <p:cNvSpPr>
              <a:spLocks noChangeArrowheads="1"/>
            </p:cNvSpPr>
            <p:nvPr/>
          </p:nvSpPr>
          <p:spPr bwMode="auto">
            <a:xfrm>
              <a:off x="9602" y="9926"/>
              <a:ext cx="935" cy="540"/>
            </a:xfrm>
            <a:prstGeom prst="leftArrow">
              <a:avLst>
                <a:gd name="adj1" fmla="val 50000"/>
                <a:gd name="adj2" fmla="val 43287"/>
              </a:avLst>
            </a:prstGeom>
            <a:solidFill>
              <a:srgbClr val="000080"/>
            </a:solidFill>
            <a:ln w="9525">
              <a:solidFill>
                <a:srgbClr val="000080"/>
              </a:solidFill>
              <a:miter lim="800000"/>
              <a:headEnd/>
              <a:tailEnd/>
            </a:ln>
            <a:effectLst>
              <a:outerShdw dist="107763" dir="2700000" algn="ctr" rotWithShape="0">
                <a:srgbClr val="808080">
                  <a:alpha val="50000"/>
                </a:srgbClr>
              </a:outerShdw>
            </a:effectLst>
          </p:spPr>
          <p:txBody>
            <a:bodyPr/>
            <a:lstStyle/>
            <a:p>
              <a:endParaRPr lang="en-US"/>
            </a:p>
          </p:txBody>
        </p:sp>
        <p:sp>
          <p:nvSpPr>
            <p:cNvPr id="19491" name="Line 62"/>
            <p:cNvSpPr>
              <a:spLocks noChangeShapeType="1"/>
            </p:cNvSpPr>
            <p:nvPr/>
          </p:nvSpPr>
          <p:spPr bwMode="auto">
            <a:xfrm>
              <a:off x="689" y="11879"/>
              <a:ext cx="1486" cy="0"/>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92" name="Text Box 61"/>
            <p:cNvSpPr txBox="1">
              <a:spLocks noChangeArrowheads="1"/>
            </p:cNvSpPr>
            <p:nvPr/>
          </p:nvSpPr>
          <p:spPr bwMode="auto">
            <a:xfrm>
              <a:off x="2378" y="11746"/>
              <a:ext cx="7370" cy="607"/>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chemeClr val="bg1"/>
                  </a:solidFill>
                  <a:latin typeface="Arial Black" pitchFamily="34" charset="0"/>
                  <a:cs typeface="Times New Roman" pitchFamily="18" charset="0"/>
                </a:rPr>
                <a:t>Medical and Psycho-social Health Outcome</a:t>
              </a:r>
              <a:endParaRPr lang="en-US">
                <a:solidFill>
                  <a:schemeClr val="bg1"/>
                </a:solidFill>
              </a:endParaRPr>
            </a:p>
          </p:txBody>
        </p:sp>
        <p:sp>
          <p:nvSpPr>
            <p:cNvPr id="19493" name="Text Box 59"/>
            <p:cNvSpPr txBox="1">
              <a:spLocks noChangeArrowheads="1"/>
            </p:cNvSpPr>
            <p:nvPr/>
          </p:nvSpPr>
          <p:spPr bwMode="auto">
            <a:xfrm>
              <a:off x="6984" y="13026"/>
              <a:ext cx="2698" cy="540"/>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chemeClr val="bg1"/>
                  </a:solidFill>
                  <a:latin typeface="Arial Black" pitchFamily="34" charset="0"/>
                  <a:cs typeface="Times New Roman" pitchFamily="18" charset="0"/>
                </a:rPr>
                <a:t>Positive Outcome</a:t>
              </a:r>
              <a:endParaRPr lang="en-US">
                <a:solidFill>
                  <a:schemeClr val="bg1"/>
                </a:solidFill>
              </a:endParaRPr>
            </a:p>
          </p:txBody>
        </p:sp>
        <p:sp>
          <p:nvSpPr>
            <p:cNvPr id="19494" name="AutoShape 58"/>
            <p:cNvSpPr>
              <a:spLocks noChangeArrowheads="1"/>
            </p:cNvSpPr>
            <p:nvPr/>
          </p:nvSpPr>
          <p:spPr bwMode="auto">
            <a:xfrm>
              <a:off x="4747" y="12504"/>
              <a:ext cx="395" cy="540"/>
            </a:xfrm>
            <a:prstGeom prst="downArrow">
              <a:avLst>
                <a:gd name="adj1" fmla="val 50000"/>
                <a:gd name="adj2" fmla="val 36095"/>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95" name="Text Box 57"/>
            <p:cNvSpPr txBox="1">
              <a:spLocks noChangeArrowheads="1"/>
            </p:cNvSpPr>
            <p:nvPr/>
          </p:nvSpPr>
          <p:spPr bwMode="auto">
            <a:xfrm>
              <a:off x="3299" y="13042"/>
              <a:ext cx="3041" cy="524"/>
            </a:xfrm>
            <a:prstGeom prst="rect">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100">
                  <a:solidFill>
                    <a:schemeClr val="bg1"/>
                  </a:solidFill>
                  <a:latin typeface="Arial Black" pitchFamily="34" charset="0"/>
                  <a:cs typeface="Times New Roman" pitchFamily="18" charset="0"/>
                </a:rPr>
                <a:t>Negative Outcome</a:t>
              </a:r>
              <a:endParaRPr lang="en-US">
                <a:solidFill>
                  <a:schemeClr val="bg1"/>
                </a:solidFill>
              </a:endParaRPr>
            </a:p>
          </p:txBody>
        </p:sp>
        <p:sp>
          <p:nvSpPr>
            <p:cNvPr id="19496" name="Line 55"/>
            <p:cNvSpPr>
              <a:spLocks noChangeShapeType="1"/>
            </p:cNvSpPr>
            <p:nvPr/>
          </p:nvSpPr>
          <p:spPr bwMode="auto">
            <a:xfrm>
              <a:off x="9748" y="13263"/>
              <a:ext cx="1012" cy="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97" name="Line 54"/>
            <p:cNvSpPr>
              <a:spLocks noChangeShapeType="1"/>
            </p:cNvSpPr>
            <p:nvPr/>
          </p:nvSpPr>
          <p:spPr bwMode="auto">
            <a:xfrm flipH="1" flipV="1">
              <a:off x="10776" y="11446"/>
              <a:ext cx="25" cy="1817"/>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98" name="Line 53"/>
            <p:cNvSpPr>
              <a:spLocks noChangeShapeType="1"/>
            </p:cNvSpPr>
            <p:nvPr/>
          </p:nvSpPr>
          <p:spPr bwMode="auto">
            <a:xfrm flipH="1">
              <a:off x="7598" y="11443"/>
              <a:ext cx="3178" cy="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499" name="Line 52"/>
            <p:cNvSpPr>
              <a:spLocks noChangeShapeType="1"/>
            </p:cNvSpPr>
            <p:nvPr/>
          </p:nvSpPr>
          <p:spPr bwMode="auto">
            <a:xfrm flipV="1">
              <a:off x="7598" y="11083"/>
              <a:ext cx="0" cy="360"/>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500" name="Line 51"/>
            <p:cNvSpPr>
              <a:spLocks noChangeShapeType="1"/>
            </p:cNvSpPr>
            <p:nvPr/>
          </p:nvSpPr>
          <p:spPr bwMode="auto">
            <a:xfrm>
              <a:off x="5536" y="13661"/>
              <a:ext cx="0" cy="36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501" name="Line 50"/>
            <p:cNvSpPr>
              <a:spLocks noChangeShapeType="1"/>
            </p:cNvSpPr>
            <p:nvPr/>
          </p:nvSpPr>
          <p:spPr bwMode="auto">
            <a:xfrm>
              <a:off x="5536" y="14021"/>
              <a:ext cx="6054" cy="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502" name="Line 49"/>
            <p:cNvSpPr>
              <a:spLocks noChangeShapeType="1"/>
            </p:cNvSpPr>
            <p:nvPr/>
          </p:nvSpPr>
          <p:spPr bwMode="auto">
            <a:xfrm flipH="1" flipV="1">
              <a:off x="11524" y="5355"/>
              <a:ext cx="66" cy="8666"/>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503" name="Line 48"/>
            <p:cNvSpPr>
              <a:spLocks noChangeShapeType="1"/>
            </p:cNvSpPr>
            <p:nvPr/>
          </p:nvSpPr>
          <p:spPr bwMode="auto">
            <a:xfrm flipH="1">
              <a:off x="7598" y="5355"/>
              <a:ext cx="3926" cy="0"/>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504" name="Line 47"/>
            <p:cNvSpPr>
              <a:spLocks noChangeShapeType="1"/>
            </p:cNvSpPr>
            <p:nvPr/>
          </p:nvSpPr>
          <p:spPr bwMode="auto">
            <a:xfrm>
              <a:off x="3625" y="7152"/>
              <a:ext cx="1311" cy="0"/>
            </a:xfrm>
            <a:prstGeom prst="line">
              <a:avLst/>
            </a:prstGeom>
            <a:noFill/>
            <a:ln w="9525">
              <a:solidFill>
                <a:srgbClr val="000000"/>
              </a:solidFill>
              <a:round/>
              <a:headEnd/>
              <a:tailEn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sp>
          <p:nvSpPr>
            <p:cNvPr id="19505" name="Line 46"/>
            <p:cNvSpPr>
              <a:spLocks noChangeShapeType="1"/>
            </p:cNvSpPr>
            <p:nvPr/>
          </p:nvSpPr>
          <p:spPr bwMode="auto">
            <a:xfrm flipV="1">
              <a:off x="4903" y="6773"/>
              <a:ext cx="0" cy="360"/>
            </a:xfrm>
            <a:prstGeom prst="line">
              <a:avLst/>
            </a:prstGeom>
            <a:noFill/>
            <a:ln w="9525">
              <a:solidFill>
                <a:srgbClr val="000000"/>
              </a:solidFill>
              <a:round/>
              <a:headEnd/>
              <a:tailEnd type="triangle" w="med" len="med"/>
            </a:ln>
            <a:effectLst>
              <a:outerShdw dist="107763" dir="2700000"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en-US"/>
            </a:p>
          </p:txBody>
        </p:sp>
      </p:grpSp>
      <p:sp>
        <p:nvSpPr>
          <p:cNvPr id="19461" name="Rectangle 105"/>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200">
                <a:solidFill>
                  <a:srgbClr val="0000FF"/>
                </a:solidFill>
                <a:cs typeface="Times New Roman" pitchFamily="18" charset="0"/>
              </a:rPr>
              <a:t/>
            </a:r>
            <a:br>
              <a:rPr lang="en-US" sz="1200">
                <a:solidFill>
                  <a:srgbClr val="0000FF"/>
                </a:solidFill>
                <a:cs typeface="Times New Roman" pitchFamily="18" charset="0"/>
              </a:rPr>
            </a:br>
            <a:endParaRPr lang="en-US"/>
          </a:p>
        </p:txBody>
      </p:sp>
      <p:sp>
        <p:nvSpPr>
          <p:cNvPr id="19462" name="AutoShape 58"/>
          <p:cNvSpPr>
            <a:spLocks noChangeArrowheads="1"/>
          </p:cNvSpPr>
          <p:nvPr/>
        </p:nvSpPr>
        <p:spPr bwMode="auto">
          <a:xfrm>
            <a:off x="5334000" y="5791200"/>
            <a:ext cx="228600" cy="271463"/>
          </a:xfrm>
          <a:prstGeom prst="downArrow">
            <a:avLst>
              <a:gd name="adj1" fmla="val 50000"/>
              <a:gd name="adj2" fmla="val 36098"/>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3" name="AutoShape 69"/>
          <p:cNvSpPr>
            <a:spLocks noChangeArrowheads="1"/>
          </p:cNvSpPr>
          <p:nvPr/>
        </p:nvSpPr>
        <p:spPr bwMode="auto">
          <a:xfrm rot="5400000">
            <a:off x="5126038" y="4094162"/>
            <a:ext cx="457200" cy="346075"/>
          </a:xfrm>
          <a:prstGeom prst="rightArrow">
            <a:avLst>
              <a:gd name="adj1" fmla="val 50000"/>
              <a:gd name="adj2" fmla="val 32624"/>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4" name="AutoShape 58"/>
          <p:cNvSpPr>
            <a:spLocks noChangeArrowheads="1"/>
          </p:cNvSpPr>
          <p:nvPr/>
        </p:nvSpPr>
        <p:spPr bwMode="auto">
          <a:xfrm>
            <a:off x="4114800" y="5105400"/>
            <a:ext cx="228600" cy="271463"/>
          </a:xfrm>
          <a:prstGeom prst="downArrow">
            <a:avLst>
              <a:gd name="adj1" fmla="val 50000"/>
              <a:gd name="adj2" fmla="val 36098"/>
            </a:avLst>
          </a:prstGeom>
          <a:solidFill>
            <a:srgbClr val="000080"/>
          </a:solidFill>
          <a:ln>
            <a:noFill/>
          </a:ln>
          <a:effectLst>
            <a:outerShdw dist="107763" dir="2700000" algn="ctr" rotWithShape="0">
              <a:srgbClr val="808080">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 name="Slide Number Placeholder 48"/>
          <p:cNvSpPr>
            <a:spLocks noGrp="1"/>
          </p:cNvSpPr>
          <p:nvPr>
            <p:ph type="sldNum" sz="quarter" idx="12"/>
          </p:nvPr>
        </p:nvSpPr>
        <p:spPr/>
        <p:txBody>
          <a:bodyPr/>
          <a:lstStyle/>
          <a:p>
            <a:pPr>
              <a:defRPr/>
            </a:pPr>
            <a:fld id="{8762F214-0F0E-4564-BD26-3A934D41E34B}"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Identifying Clients in Crisis </a:t>
            </a:r>
          </a:p>
        </p:txBody>
      </p:sp>
      <p:sp>
        <p:nvSpPr>
          <p:cNvPr id="20483"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Possible crisis situations requiring immediate attention include:</a:t>
            </a:r>
          </a:p>
          <a:p>
            <a:pPr lvl="1" eaLnBrk="1" hangingPunct="1">
              <a:buFont typeface="Arial" charset="0"/>
              <a:buChar char="•"/>
            </a:pPr>
            <a:r>
              <a:rPr lang="en-US" smtClean="0">
                <a:latin typeface="Franklin Gothic Book" pitchFamily="34" charset="0"/>
                <a:cs typeface="Arial" charset="0"/>
              </a:rPr>
              <a:t>Suicidal thoughts or actions</a:t>
            </a:r>
          </a:p>
          <a:p>
            <a:pPr lvl="1" eaLnBrk="1" hangingPunct="1">
              <a:buFont typeface="Arial" charset="0"/>
              <a:buChar char="•"/>
            </a:pPr>
            <a:r>
              <a:rPr lang="en-US" smtClean="0">
                <a:latin typeface="Franklin Gothic Book" pitchFamily="34" charset="0"/>
                <a:cs typeface="Arial" charset="0"/>
              </a:rPr>
              <a:t>Recent discovery or change in HIV status and request for immediate supportive counseling</a:t>
            </a:r>
          </a:p>
          <a:p>
            <a:pPr lvl="1" eaLnBrk="1" hangingPunct="1">
              <a:buFont typeface="Arial" charset="0"/>
              <a:buChar char="•"/>
            </a:pPr>
            <a:r>
              <a:rPr lang="en-US" smtClean="0">
                <a:latin typeface="Franklin Gothic Book" pitchFamily="34" charset="0"/>
                <a:cs typeface="Arial" charset="0"/>
              </a:rPr>
              <a:t>Domestic violence</a:t>
            </a:r>
          </a:p>
          <a:p>
            <a:pPr lvl="1" eaLnBrk="1" hangingPunct="1">
              <a:buFont typeface="Arial" charset="0"/>
              <a:buChar char="•"/>
            </a:pPr>
            <a:r>
              <a:rPr lang="en-US" smtClean="0">
                <a:latin typeface="Franklin Gothic Book" pitchFamily="34" charset="0"/>
                <a:cs typeface="Arial" charset="0"/>
              </a:rPr>
              <a:t>Hospital admission required and no child care in place</a:t>
            </a:r>
          </a:p>
          <a:p>
            <a:pPr lvl="1" eaLnBrk="1" hangingPunct="1">
              <a:buFont typeface="Arial" charset="0"/>
              <a:buChar char="•"/>
            </a:pPr>
            <a:r>
              <a:rPr lang="en-US" smtClean="0">
                <a:latin typeface="Franklin Gothic Book" pitchFamily="34" charset="0"/>
                <a:cs typeface="Arial" charset="0"/>
              </a:rPr>
              <a:t>Child abuse or neglect, unattended young child and/or threats of harm against a child</a:t>
            </a:r>
          </a:p>
          <a:p>
            <a:pPr lvl="1" eaLnBrk="1" hangingPunct="1">
              <a:buFont typeface="Arial" charset="0"/>
              <a:buChar char="•"/>
            </a:pPr>
            <a:r>
              <a:rPr lang="en-US" smtClean="0">
                <a:latin typeface="Franklin Gothic Book" pitchFamily="34" charset="0"/>
                <a:cs typeface="Arial" charset="0"/>
              </a:rPr>
              <a:t>Primary care provider suspects child abuse/medical neglect</a:t>
            </a:r>
          </a:p>
          <a:p>
            <a:pPr lvl="1" eaLnBrk="1" hangingPunct="1">
              <a:buFont typeface="Arial" charset="0"/>
              <a:buChar char="•"/>
            </a:pPr>
            <a:r>
              <a:rPr lang="en-US" smtClean="0">
                <a:latin typeface="Franklin Gothic Book" pitchFamily="34" charset="0"/>
                <a:cs typeface="Arial" charset="0"/>
              </a:rPr>
              <a:t>Client faces immediate disruption of HIV-related medications</a:t>
            </a:r>
            <a:endParaRPr lang="en-US" smtClean="0">
              <a:latin typeface="Arial" charset="0"/>
              <a:cs typeface="Arial" charset="0"/>
            </a:endParaRPr>
          </a:p>
          <a:p>
            <a:pPr lvl="1" eaLnBrk="1" hangingPunct="1">
              <a:buFont typeface="Arial" charset="0"/>
              <a:buChar char="•"/>
            </a:pPr>
            <a:endParaRPr lang="en-US" smtClean="0">
              <a:latin typeface="Arial" charset="0"/>
              <a:cs typeface="Arial" charset="0"/>
            </a:endParaRPr>
          </a:p>
          <a:p>
            <a:pPr lvl="1" eaLnBrk="1" hangingPunct="1"/>
            <a:endParaRPr lang="en-US" smtClean="0">
              <a:latin typeface="Arial" charset="0"/>
              <a:cs typeface="Arial" charset="0"/>
            </a:endParaRPr>
          </a:p>
          <a:p>
            <a:pPr lvl="1" eaLnBrk="1" hangingPunct="1"/>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863EB84B-EFBA-4D2D-A1DC-78AF41088240}"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Client Assessment</a:t>
            </a:r>
          </a:p>
        </p:txBody>
      </p:sp>
      <p:sp>
        <p:nvSpPr>
          <p:cNvPr id="22531"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Systematic gathering of information from and discussion of information with the client</a:t>
            </a:r>
          </a:p>
          <a:p>
            <a:pPr eaLnBrk="1" hangingPunct="1">
              <a:buFont typeface="Arial" charset="0"/>
              <a:buChar char="»"/>
            </a:pPr>
            <a:r>
              <a:rPr lang="en-US" smtClean="0">
                <a:latin typeface="Franklin Gothic Book" pitchFamily="34" charset="0"/>
                <a:cs typeface="Arial" charset="0"/>
              </a:rPr>
              <a:t>Requires at least one face-to-face conversation and information from secondary data sources</a:t>
            </a:r>
          </a:p>
          <a:p>
            <a:pPr eaLnBrk="1" hangingPunct="1">
              <a:buFont typeface="Arial" charset="0"/>
              <a:buChar char="»"/>
            </a:pPr>
            <a:r>
              <a:rPr lang="en-US" smtClean="0">
                <a:latin typeface="Franklin Gothic Book" pitchFamily="34" charset="0"/>
                <a:cs typeface="Arial" charset="0"/>
              </a:rPr>
              <a:t>During this time, information about the client should be gathered to inform placement on the acuity scale</a:t>
            </a:r>
          </a:p>
          <a:p>
            <a:pPr eaLnBrk="1" hangingPunct="1">
              <a:buFont typeface="Arial" charset="0"/>
              <a:buChar char="»"/>
            </a:pPr>
            <a:r>
              <a:rPr lang="en-US" smtClean="0">
                <a:latin typeface="Franklin Gothic Book" pitchFamily="34" charset="0"/>
                <a:cs typeface="Arial" charset="0"/>
              </a:rPr>
              <a:t>Assessment should identify:</a:t>
            </a:r>
          </a:p>
          <a:p>
            <a:pPr lvl="1" eaLnBrk="1" hangingPunct="1">
              <a:buFont typeface="Arial" charset="0"/>
              <a:buChar char="•"/>
            </a:pPr>
            <a:r>
              <a:rPr lang="en-US" sz="2000" smtClean="0">
                <a:latin typeface="Franklin Gothic Book" pitchFamily="34" charset="0"/>
                <a:cs typeface="Arial" charset="0"/>
              </a:rPr>
              <a:t>Critical flags/triggers</a:t>
            </a:r>
          </a:p>
          <a:p>
            <a:pPr lvl="1" eaLnBrk="1" hangingPunct="1">
              <a:buFont typeface="Arial" charset="0"/>
              <a:buChar char="•"/>
            </a:pPr>
            <a:r>
              <a:rPr lang="en-US" sz="2000" smtClean="0">
                <a:latin typeface="Franklin Gothic Book" pitchFamily="34" charset="0"/>
                <a:cs typeface="Arial" charset="0"/>
              </a:rPr>
              <a:t>Competing needs (e.g. housing, social services, transport, etc.)</a:t>
            </a:r>
          </a:p>
          <a:p>
            <a:pPr lvl="1" eaLnBrk="1" hangingPunct="1">
              <a:buFont typeface="Arial" charset="0"/>
              <a:buChar char="•"/>
            </a:pPr>
            <a:r>
              <a:rPr lang="en-US" sz="2000" smtClean="0">
                <a:latin typeface="Franklin Gothic Book" pitchFamily="34" charset="0"/>
                <a:cs typeface="Arial" charset="0"/>
              </a:rPr>
              <a:t>Medical conditions</a:t>
            </a:r>
          </a:p>
          <a:p>
            <a:pPr lvl="1" eaLnBrk="1" hangingPunct="1">
              <a:buFont typeface="Arial" charset="0"/>
              <a:buChar char="•"/>
            </a:pPr>
            <a:r>
              <a:rPr lang="en-US" sz="2000" smtClean="0">
                <a:latin typeface="Franklin Gothic Book" pitchFamily="34" charset="0"/>
                <a:cs typeface="Arial" charset="0"/>
              </a:rPr>
              <a:t>Adherence and medication history</a:t>
            </a:r>
          </a:p>
          <a:p>
            <a:pPr lvl="1" eaLnBrk="1" hangingPunct="1">
              <a:buFont typeface="Arial" charset="0"/>
              <a:buChar char="•"/>
            </a:pPr>
            <a:r>
              <a:rPr lang="en-US" sz="2000" smtClean="0">
                <a:latin typeface="Franklin Gothic Book" pitchFamily="34" charset="0"/>
                <a:cs typeface="Arial" charset="0"/>
              </a:rPr>
              <a:t>Current ability to adhere to medication regimen</a:t>
            </a:r>
          </a:p>
          <a:p>
            <a:pPr lvl="2" eaLnBrk="1" hangingPunct="1"/>
            <a:endParaRPr lang="en-US" smtClean="0">
              <a:latin typeface="Arial" charset="0"/>
              <a:cs typeface="Arial" charset="0"/>
            </a:endParaRPr>
          </a:p>
          <a:p>
            <a:pPr eaLnBrk="1" hangingPunct="1">
              <a:buFont typeface="Arial" charset="0"/>
              <a:buChar char="»"/>
            </a:pPr>
            <a:endParaRPr lang="en-US" smtClean="0">
              <a:latin typeface="Arial" charset="0"/>
              <a:cs typeface="Arial" charset="0"/>
            </a:endParaRPr>
          </a:p>
          <a:p>
            <a:pPr lvl="1" eaLnBrk="1" hangingPunct="1"/>
            <a:endParaRPr lang="en-US" smtClean="0">
              <a:latin typeface="Arial" charset="0"/>
              <a:cs typeface="Arial" charset="0"/>
            </a:endParaRPr>
          </a:p>
          <a:p>
            <a:pPr lvl="1" eaLnBrk="1" hangingPunct="1"/>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A9B651D7-914E-4548-B270-16F1C8BDCB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Triggers for Placement in the</a:t>
            </a:r>
            <a:br>
              <a:rPr lang="en-US" sz="2800" smtClean="0">
                <a:latin typeface="Franklin Gothic Demi" pitchFamily="34" charset="0"/>
                <a:cs typeface="Arial" charset="0"/>
              </a:rPr>
            </a:br>
            <a:r>
              <a:rPr lang="en-US" sz="2800" smtClean="0">
                <a:latin typeface="Franklin Gothic Demi" pitchFamily="34" charset="0"/>
                <a:cs typeface="Arial" charset="0"/>
              </a:rPr>
              <a:t>Intense Management Level on the Acuity Scale</a:t>
            </a:r>
          </a:p>
        </p:txBody>
      </p:sp>
      <p:sp>
        <p:nvSpPr>
          <p:cNvPr id="26627"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Clients in any of the following situations will automatically be placed in the Intensive Management Level and reassessed in 3 months:</a:t>
            </a:r>
          </a:p>
          <a:p>
            <a:pPr lvl="1" eaLnBrk="1" hangingPunct="1">
              <a:buFont typeface="Arial" charset="0"/>
              <a:buChar char="•"/>
            </a:pPr>
            <a:r>
              <a:rPr lang="en-US" smtClean="0">
                <a:latin typeface="Franklin Gothic Book" pitchFamily="34" charset="0"/>
                <a:cs typeface="Arial" charset="0"/>
              </a:rPr>
              <a:t>Homelessness</a:t>
            </a:r>
          </a:p>
          <a:p>
            <a:pPr lvl="1" eaLnBrk="1" hangingPunct="1">
              <a:buFont typeface="Arial" charset="0"/>
              <a:buChar char="•"/>
            </a:pPr>
            <a:r>
              <a:rPr lang="en-US" smtClean="0">
                <a:latin typeface="Franklin Gothic Book" pitchFamily="34" charset="0"/>
                <a:cs typeface="Arial" charset="0"/>
              </a:rPr>
              <a:t>Peri-incarceration</a:t>
            </a:r>
          </a:p>
          <a:p>
            <a:pPr lvl="1" eaLnBrk="1" hangingPunct="1">
              <a:buFont typeface="Arial" charset="0"/>
              <a:buChar char="•"/>
            </a:pPr>
            <a:r>
              <a:rPr lang="en-US" smtClean="0">
                <a:latin typeface="Franklin Gothic Book" pitchFamily="34" charset="0"/>
                <a:cs typeface="Arial" charset="0"/>
              </a:rPr>
              <a:t>Pregnancy without prenatal care</a:t>
            </a:r>
          </a:p>
          <a:p>
            <a:pPr lvl="1" eaLnBrk="1" hangingPunct="1">
              <a:buFont typeface="Arial" charset="0"/>
              <a:buChar char="•"/>
            </a:pPr>
            <a:r>
              <a:rPr lang="en-US" smtClean="0">
                <a:latin typeface="Franklin Gothic Book" pitchFamily="34" charset="0"/>
                <a:cs typeface="Arial" charset="0"/>
              </a:rPr>
              <a:t>CD4 count below 200 and Viral Load above 400</a:t>
            </a:r>
          </a:p>
          <a:p>
            <a:pPr lvl="1" eaLnBrk="1" hangingPunct="1">
              <a:buFont typeface="Arial" charset="0"/>
              <a:buChar char="•"/>
            </a:pPr>
            <a:r>
              <a:rPr lang="en-US" smtClean="0">
                <a:latin typeface="Franklin Gothic Book" pitchFamily="34" charset="0"/>
                <a:cs typeface="Arial" charset="0"/>
              </a:rPr>
              <a:t>New diagnosis of HIV</a:t>
            </a:r>
          </a:p>
          <a:p>
            <a:pPr lvl="1" eaLnBrk="1" hangingPunct="1">
              <a:buFont typeface="Arial" charset="0"/>
              <a:buChar char="•"/>
            </a:pPr>
            <a:r>
              <a:rPr lang="en-US" smtClean="0">
                <a:latin typeface="Franklin Gothic Book" pitchFamily="34" charset="0"/>
                <a:cs typeface="Arial" charset="0"/>
              </a:rPr>
              <a:t>Untreated mental illness</a:t>
            </a:r>
          </a:p>
          <a:p>
            <a:pPr lvl="1" eaLnBrk="1" hangingPunct="1">
              <a:buFont typeface="Arial" charset="0"/>
              <a:buChar char="•"/>
            </a:pPr>
            <a:r>
              <a:rPr lang="en-US" smtClean="0">
                <a:latin typeface="Franklin Gothic Book" pitchFamily="34" charset="0"/>
                <a:cs typeface="Arial" charset="0"/>
              </a:rPr>
              <a:t>New to Antiretroviral therapy</a:t>
            </a:r>
          </a:p>
          <a:p>
            <a:pPr lvl="1" eaLnBrk="1" hangingPunct="1">
              <a:buFont typeface="Arial" charset="0"/>
              <a:buChar char="•"/>
            </a:pPr>
            <a:r>
              <a:rPr lang="en-US" smtClean="0">
                <a:latin typeface="Franklin Gothic Book" pitchFamily="34" charset="0"/>
                <a:cs typeface="Arial" charset="0"/>
              </a:rPr>
              <a:t>Not in care/Re-engaging in care</a:t>
            </a:r>
          </a:p>
          <a:p>
            <a:pPr lvl="1" eaLnBrk="1" hangingPunct="1">
              <a:buFont typeface="Arial" charset="0"/>
              <a:buChar char="•"/>
            </a:pPr>
            <a:r>
              <a:rPr lang="en-US" smtClean="0">
                <a:latin typeface="Franklin Gothic Book" pitchFamily="34" charset="0"/>
                <a:cs typeface="Arial" charset="0"/>
              </a:rPr>
              <a:t>Non-adherence to HIV medication</a:t>
            </a:r>
          </a:p>
          <a:p>
            <a:pPr lvl="1" eaLnBrk="1" hangingPunct="1"/>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F7F8767-A487-46EE-BD91-6305320A45B2}" type="slidenum">
              <a:rPr lang="en-US" smtClean="0"/>
              <a:pPr>
                <a:defRPr/>
              </a:pPr>
              <a:t>27</a:t>
            </a:fld>
            <a:endParaRPr lang="en-US"/>
          </a:p>
        </p:txBody>
      </p:sp>
    </p:spTree>
    <p:extLst>
      <p:ext uri="{BB962C8B-B14F-4D97-AF65-F5344CB8AC3E}">
        <p14:creationId xmlns:p14="http://schemas.microsoft.com/office/powerpoint/2010/main" val="614823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MCM Comprehensive Assessment Tool</a:t>
            </a:r>
          </a:p>
        </p:txBody>
      </p:sp>
      <p:sp>
        <p:nvSpPr>
          <p:cNvPr id="23555"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Designed to help elicit information necessary to assign an Acuity Level to each client</a:t>
            </a:r>
          </a:p>
          <a:p>
            <a:pPr eaLnBrk="1" hangingPunct="1">
              <a:buFont typeface="Arial" charset="0"/>
              <a:buChar char="»"/>
            </a:pPr>
            <a:r>
              <a:rPr lang="en-US" smtClean="0">
                <a:latin typeface="Franklin Gothic Book" pitchFamily="34" charset="0"/>
                <a:cs typeface="Arial" charset="0"/>
              </a:rPr>
              <a:t>Divided into seven categories:</a:t>
            </a:r>
          </a:p>
          <a:p>
            <a:pPr lvl="1" eaLnBrk="1" hangingPunct="1">
              <a:buFont typeface="Arial" charset="0"/>
              <a:buChar char="•"/>
            </a:pPr>
            <a:r>
              <a:rPr lang="en-US" smtClean="0">
                <a:latin typeface="Franklin Gothic Book" pitchFamily="34" charset="0"/>
                <a:cs typeface="Arial" charset="0"/>
              </a:rPr>
              <a:t>Access to health care</a:t>
            </a:r>
          </a:p>
          <a:p>
            <a:pPr lvl="1" eaLnBrk="1" hangingPunct="1">
              <a:buFont typeface="Arial" charset="0"/>
              <a:buChar char="•"/>
            </a:pPr>
            <a:r>
              <a:rPr lang="en-US" smtClean="0">
                <a:latin typeface="Franklin Gothic Book" pitchFamily="34" charset="0"/>
                <a:cs typeface="Arial" charset="0"/>
              </a:rPr>
              <a:t>Health status</a:t>
            </a:r>
          </a:p>
          <a:p>
            <a:pPr lvl="1" eaLnBrk="1" hangingPunct="1">
              <a:buFont typeface="Arial" charset="0"/>
              <a:buChar char="•"/>
            </a:pPr>
            <a:r>
              <a:rPr lang="en-US" smtClean="0">
                <a:latin typeface="Franklin Gothic Book" pitchFamily="34" charset="0"/>
                <a:cs typeface="Arial" charset="0"/>
              </a:rPr>
              <a:t>Treatment adherence</a:t>
            </a:r>
          </a:p>
          <a:p>
            <a:pPr lvl="1" eaLnBrk="1" hangingPunct="1">
              <a:buFont typeface="Arial" charset="0"/>
              <a:buChar char="•"/>
            </a:pPr>
            <a:r>
              <a:rPr lang="en-US" smtClean="0">
                <a:latin typeface="Franklin Gothic Book" pitchFamily="34" charset="0"/>
                <a:cs typeface="Arial" charset="0"/>
              </a:rPr>
              <a:t>HIV knowledge</a:t>
            </a:r>
          </a:p>
          <a:p>
            <a:pPr lvl="1" eaLnBrk="1" hangingPunct="1">
              <a:buFont typeface="Arial" charset="0"/>
              <a:buChar char="•"/>
            </a:pPr>
            <a:r>
              <a:rPr lang="en-US" smtClean="0">
                <a:latin typeface="Franklin Gothic Book" pitchFamily="34" charset="0"/>
                <a:cs typeface="Arial" charset="0"/>
              </a:rPr>
              <a:t>Behavioral health</a:t>
            </a:r>
          </a:p>
          <a:p>
            <a:pPr lvl="1" eaLnBrk="1" hangingPunct="1">
              <a:buFont typeface="Arial" charset="0"/>
              <a:buChar char="•"/>
            </a:pPr>
            <a:r>
              <a:rPr lang="en-US" smtClean="0">
                <a:latin typeface="Franklin Gothic Book" pitchFamily="34" charset="0"/>
                <a:cs typeface="Arial" charset="0"/>
              </a:rPr>
              <a:t>Children/Families</a:t>
            </a:r>
          </a:p>
          <a:p>
            <a:pPr lvl="1" eaLnBrk="1" hangingPunct="1">
              <a:buFont typeface="Arial" charset="0"/>
              <a:buChar char="•"/>
            </a:pPr>
            <a:r>
              <a:rPr lang="en-US" smtClean="0">
                <a:latin typeface="Franklin Gothic Book" pitchFamily="34" charset="0"/>
                <a:cs typeface="Arial" charset="0"/>
              </a:rPr>
              <a:t>Environmental Factors</a:t>
            </a:r>
          </a:p>
          <a:p>
            <a:pPr lvl="1" eaLnBrk="1" hangingPunct="1"/>
            <a:endParaRPr lang="en-US" smtClean="0">
              <a:latin typeface="Arial" charset="0"/>
              <a:cs typeface="Arial" charset="0"/>
            </a:endParaRPr>
          </a:p>
          <a:p>
            <a:pPr lvl="1" eaLnBrk="1" hangingPunct="1">
              <a:buFont typeface="Courier New" pitchFamily="49" charset="0"/>
              <a:buNone/>
            </a:pPr>
            <a:endParaRPr lang="en-US" smtClean="0">
              <a:latin typeface="Arial" charset="0"/>
              <a:cs typeface="Arial" charset="0"/>
            </a:endParaRPr>
          </a:p>
          <a:p>
            <a:pPr lvl="1" eaLnBrk="1" hangingPunct="1"/>
            <a:endParaRPr lang="en-US"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EC9ADA83-89FD-4E35-8BDB-A1954AC4368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Acuity Scale</a:t>
            </a:r>
          </a:p>
        </p:txBody>
      </p:sp>
      <p:sp>
        <p:nvSpPr>
          <p:cNvPr id="17411" name="Content Placeholder 2"/>
          <p:cNvSpPr>
            <a:spLocks noGrp="1"/>
          </p:cNvSpPr>
          <p:nvPr>
            <p:ph idx="1"/>
          </p:nvPr>
        </p:nvSpPr>
        <p:spPr/>
        <p:txBody>
          <a:bodyPr/>
          <a:lstStyle/>
          <a:p>
            <a:pPr marL="0" indent="0" eaLnBrk="1" hangingPunct="1">
              <a:buFont typeface="Arial" pitchFamily="34" charset="0"/>
              <a:buNone/>
              <a:defRPr/>
            </a:pPr>
            <a:r>
              <a:rPr lang="en-US" i="1" dirty="0" smtClean="0">
                <a:latin typeface="Franklin Gothic Book" pitchFamily="34" charset="0"/>
                <a:cs typeface="Arial" charset="0"/>
              </a:rPr>
              <a:t>Objective tool used to determine the frequency and intensity of engagement with clients receiving MCM services</a:t>
            </a:r>
          </a:p>
          <a:p>
            <a:pPr eaLnBrk="1" hangingPunct="1">
              <a:buFont typeface="Arial" charset="0"/>
              <a:buChar char="»"/>
              <a:defRPr/>
            </a:pPr>
            <a:r>
              <a:rPr lang="en-US" dirty="0" smtClean="0">
                <a:latin typeface="Franklin Gothic Book" pitchFamily="34" charset="0"/>
                <a:cs typeface="Arial" charset="0"/>
              </a:rPr>
              <a:t>Based on a point system that reflects the client’s needs across a broad spectrum of function areas which include medical, behavioral and environmental factors</a:t>
            </a:r>
          </a:p>
          <a:p>
            <a:pPr eaLnBrk="1" hangingPunct="1">
              <a:buFont typeface="Arial" charset="0"/>
              <a:buChar char="»"/>
              <a:defRPr/>
            </a:pPr>
            <a:r>
              <a:rPr lang="en-US" dirty="0" smtClean="0">
                <a:latin typeface="Franklin Gothic Book" pitchFamily="34" charset="0"/>
                <a:cs typeface="Arial" charset="0"/>
              </a:rPr>
              <a:t>25 areas of functioning are used to assess the appropriate level of management</a:t>
            </a:r>
          </a:p>
          <a:p>
            <a:pPr eaLnBrk="1" hangingPunct="1">
              <a:buFont typeface="Arial" charset="0"/>
              <a:buChar char="»"/>
              <a:defRPr/>
            </a:pPr>
            <a:r>
              <a:rPr lang="en-US" dirty="0" smtClean="0">
                <a:latin typeface="Franklin Gothic Book" pitchFamily="34" charset="0"/>
                <a:cs typeface="Arial" charset="0"/>
              </a:rPr>
              <a:t>Scale ranges from 1 point (self management) to 4 points (intensive)</a:t>
            </a:r>
          </a:p>
          <a:p>
            <a:pPr eaLnBrk="1" hangingPunct="1">
              <a:buFont typeface="Arial" charset="0"/>
              <a:buChar char="»"/>
              <a:defRPr/>
            </a:pPr>
            <a:r>
              <a:rPr lang="en-US" dirty="0" smtClean="0">
                <a:latin typeface="Franklin Gothic Book" pitchFamily="34" charset="0"/>
                <a:cs typeface="Arial" charset="0"/>
              </a:rPr>
              <a:t>Completed at the time of entry into MCM and at routine points throughout the year</a:t>
            </a:r>
          </a:p>
          <a:p>
            <a:pPr lvl="1" eaLnBrk="1" hangingPunct="1">
              <a:defRPr/>
            </a:pPr>
            <a:endParaRPr lang="en-US" dirty="0" smtClean="0">
              <a:latin typeface="Arial" charset="0"/>
              <a:cs typeface="Arial" charset="0"/>
            </a:endParaRPr>
          </a:p>
          <a:p>
            <a:pPr eaLnBrk="1" hangingPunct="1">
              <a:buFont typeface="Arial" charset="0"/>
              <a:buChar char="»"/>
              <a:defRPr/>
            </a:pPr>
            <a:endParaRPr lang="en-US" dirty="0" smtClean="0">
              <a:latin typeface="Arial" charset="0"/>
              <a:cs typeface="Arial" charset="0"/>
            </a:endParaRPr>
          </a:p>
          <a:p>
            <a:pPr lvl="1" eaLnBrk="1" hangingPunct="1">
              <a:defRPr/>
            </a:pPr>
            <a:endParaRPr lang="en-US" dirty="0" smtClean="0">
              <a:latin typeface="Arial" charset="0"/>
              <a:cs typeface="Arial" charset="0"/>
            </a:endParaRPr>
          </a:p>
          <a:p>
            <a:pPr lvl="1" eaLnBrk="1" hangingPunct="1">
              <a:defRPr/>
            </a:pPr>
            <a:endParaRPr lang="en-US" dirty="0"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D346B899-9D11-45AF-81C1-71B016D770A7}"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latin typeface="Arial" charset="0"/>
                <a:cs typeface="Arial" charset="0"/>
              </a:rPr>
              <a:t>Disclosures</a:t>
            </a:r>
          </a:p>
        </p:txBody>
      </p:sp>
      <p:sp>
        <p:nvSpPr>
          <p:cNvPr id="3" name="Content Placeholder 2"/>
          <p:cNvSpPr>
            <a:spLocks noGrp="1"/>
          </p:cNvSpPr>
          <p:nvPr>
            <p:ph idx="1"/>
          </p:nvPr>
        </p:nvSpPr>
        <p:spPr/>
        <p:txBody>
          <a:bodyPr/>
          <a:lstStyle/>
          <a:p>
            <a:pPr marL="0" indent="0">
              <a:buNone/>
              <a:defRPr/>
            </a:pPr>
            <a:r>
              <a:rPr lang="en-US" dirty="0"/>
              <a:t>Have no financial interest or relationship to </a:t>
            </a:r>
            <a:r>
              <a:rPr lang="en-US" dirty="0" smtClean="0"/>
              <a:t>disclose -</a:t>
            </a:r>
          </a:p>
          <a:p>
            <a:pPr>
              <a:defRPr/>
            </a:pPr>
            <a:r>
              <a:rPr lang="en-US" dirty="0" smtClean="0"/>
              <a:t>Christie Olejemeh</a:t>
            </a:r>
          </a:p>
          <a:p>
            <a:pPr>
              <a:defRPr/>
            </a:pPr>
            <a:r>
              <a:rPr lang="en-US" dirty="0" smtClean="0"/>
              <a:t>Gunther Freehill</a:t>
            </a:r>
          </a:p>
          <a:p>
            <a:pPr>
              <a:defRPr/>
            </a:pPr>
            <a:r>
              <a:rPr lang="en-US" dirty="0" smtClean="0"/>
              <a:t>Lena Lago</a:t>
            </a:r>
          </a:p>
          <a:p>
            <a:pPr marL="0" indent="0">
              <a:buFont typeface="Arial" pitchFamily="34" charset="0"/>
              <a:buNone/>
              <a:defRPr/>
            </a:pPr>
            <a:endParaRPr lang="en-US" dirty="0" smtClean="0"/>
          </a:p>
          <a:p>
            <a:pPr>
              <a:defRPr/>
            </a:pPr>
            <a:r>
              <a:rPr lang="en-US" dirty="0" smtClean="0"/>
              <a:t>Justin Goforth is a speaker for Merck Pharmaceutical Company</a:t>
            </a:r>
            <a:endParaRPr lang="en-US" dirty="0"/>
          </a:p>
        </p:txBody>
      </p:sp>
      <p:sp>
        <p:nvSpPr>
          <p:cNvPr id="4" name="Slide Number Placeholder 3"/>
          <p:cNvSpPr>
            <a:spLocks noGrp="1"/>
          </p:cNvSpPr>
          <p:nvPr>
            <p:ph type="sldNum" sz="quarter" idx="12"/>
          </p:nvPr>
        </p:nvSpPr>
        <p:spPr/>
        <p:txBody>
          <a:bodyPr/>
          <a:lstStyle/>
          <a:p>
            <a:pPr>
              <a:defRPr/>
            </a:pPr>
            <a:fld id="{21B9AE59-470C-431B-96ED-6BC4B3D47D4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Acuity Scale Levels</a:t>
            </a:r>
          </a:p>
        </p:txBody>
      </p:sp>
      <p:graphicFrame>
        <p:nvGraphicFramePr>
          <p:cNvPr id="7" name="Content Placeholder 6"/>
          <p:cNvGraphicFramePr>
            <a:graphicFrameLocks noGrp="1"/>
          </p:cNvGraphicFramePr>
          <p:nvPr>
            <p:ph idx="1"/>
          </p:nvPr>
        </p:nvGraphicFramePr>
        <p:xfrm>
          <a:off x="381000" y="1189038"/>
          <a:ext cx="8534400" cy="5364178"/>
        </p:xfrm>
        <a:graphic>
          <a:graphicData uri="http://schemas.openxmlformats.org/drawingml/2006/table">
            <a:tbl>
              <a:tblPr bandRow="1">
                <a:tableStyleId>{5C22544A-7EE6-4342-B048-85BDC9FD1C3A}</a:tableStyleId>
              </a:tblPr>
              <a:tblGrid>
                <a:gridCol w="1335819"/>
                <a:gridCol w="742122"/>
                <a:gridCol w="3042699"/>
                <a:gridCol w="3413760"/>
              </a:tblGrid>
              <a:tr h="83807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Franklin Gothic Book" pitchFamily="34" charset="0"/>
                          <a:ea typeface="+mn-ea"/>
                          <a:cs typeface="Arial" pitchFamily="34" charset="0"/>
                        </a:rPr>
                        <a:t>Management Level</a:t>
                      </a:r>
                      <a:endParaRPr lang="en-US" sz="1600" b="1" kern="1200" dirty="0" smtClean="0">
                        <a:solidFill>
                          <a:schemeClr val="dk1"/>
                        </a:solidFill>
                        <a:latin typeface="Franklin Gothic Book" pitchFamily="34" charset="0"/>
                        <a:ea typeface="+mn-ea"/>
                        <a:cs typeface="Arial" pitchFamily="34" charset="0"/>
                      </a:endParaRPr>
                    </a:p>
                  </a:txBody>
                  <a:tcPr marT="45713" marB="45713" anchor="ctr"/>
                </a:tc>
                <a:tc>
                  <a:txBody>
                    <a:bodyPr/>
                    <a:lstStyle/>
                    <a:p>
                      <a:pPr algn="ctr"/>
                      <a:r>
                        <a:rPr lang="en-US" sz="1600" b="1" dirty="0" smtClean="0">
                          <a:latin typeface="Franklin Gothic Book" pitchFamily="34" charset="0"/>
                          <a:cs typeface="Arial" pitchFamily="34" charset="0"/>
                        </a:rPr>
                        <a:t>Point</a:t>
                      </a:r>
                      <a:r>
                        <a:rPr lang="en-US" sz="1600" b="1" baseline="0" dirty="0" smtClean="0">
                          <a:latin typeface="Franklin Gothic Book" pitchFamily="34" charset="0"/>
                          <a:cs typeface="Arial" pitchFamily="34" charset="0"/>
                        </a:rPr>
                        <a:t> Range</a:t>
                      </a:r>
                      <a:endParaRPr lang="en-US" sz="1600" b="1" dirty="0">
                        <a:latin typeface="Franklin Gothic Book" pitchFamily="34" charset="0"/>
                        <a:cs typeface="Arial" pitchFamily="34" charset="0"/>
                      </a:endParaRPr>
                    </a:p>
                  </a:txBody>
                  <a:tcPr marT="45713" marB="45713" anchor="ctr"/>
                </a:tc>
                <a:tc>
                  <a:txBody>
                    <a:bodyPr/>
                    <a:lstStyle/>
                    <a:p>
                      <a:pPr algn="ctr"/>
                      <a:r>
                        <a:rPr lang="en-US" sz="1600" b="1" dirty="0" smtClean="0">
                          <a:latin typeface="Franklin Gothic Book" pitchFamily="34" charset="0"/>
                          <a:cs typeface="Arial" pitchFamily="34" charset="0"/>
                        </a:rPr>
                        <a:t>Health Status/Medical</a:t>
                      </a:r>
                      <a:r>
                        <a:rPr lang="en-US" sz="1600" b="1" baseline="0" dirty="0" smtClean="0">
                          <a:latin typeface="Franklin Gothic Book" pitchFamily="34" charset="0"/>
                          <a:cs typeface="Arial" pitchFamily="34" charset="0"/>
                        </a:rPr>
                        <a:t> Condition </a:t>
                      </a:r>
                      <a:endParaRPr lang="en-US" sz="1600" b="1" dirty="0">
                        <a:latin typeface="Franklin Gothic Book" pitchFamily="34" charset="0"/>
                        <a:cs typeface="Arial" pitchFamily="34" charset="0"/>
                      </a:endParaRPr>
                    </a:p>
                  </a:txBody>
                  <a:tcPr marT="45713" marB="45713" anchor="ctr"/>
                </a:tc>
                <a:tc>
                  <a:txBody>
                    <a:bodyPr/>
                    <a:lstStyle/>
                    <a:p>
                      <a:pPr algn="ctr"/>
                      <a:r>
                        <a:rPr lang="en-US" sz="1800" b="1" dirty="0" smtClean="0">
                          <a:latin typeface="Franklin Gothic Book" pitchFamily="34" charset="0"/>
                          <a:cs typeface="Arial" pitchFamily="34" charset="0"/>
                        </a:rPr>
                        <a:t>Frequency </a:t>
                      </a:r>
                      <a:endParaRPr lang="en-US" sz="1800" b="1" dirty="0">
                        <a:latin typeface="Franklin Gothic Book" pitchFamily="34" charset="0"/>
                        <a:cs typeface="Arial" pitchFamily="34" charset="0"/>
                      </a:endParaRPr>
                    </a:p>
                  </a:txBody>
                  <a:tcPr marT="45713" marB="45713" anchor="ctr"/>
                </a:tc>
              </a:tr>
              <a:tr h="83807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Franklin Gothic Book" pitchFamily="34" charset="0"/>
                          <a:ea typeface="+mn-ea"/>
                          <a:cs typeface="Arial" pitchFamily="34" charset="0"/>
                        </a:rPr>
                        <a:t>Level 1: Self- Management</a:t>
                      </a:r>
                      <a:r>
                        <a:rPr lang="en-US" sz="1600" kern="1200" baseline="0" dirty="0" smtClean="0">
                          <a:solidFill>
                            <a:schemeClr val="dk1"/>
                          </a:solidFill>
                          <a:latin typeface="Franklin Gothic Book" pitchFamily="34" charset="0"/>
                          <a:ea typeface="+mn-ea"/>
                          <a:cs typeface="Arial" pitchFamily="34" charset="0"/>
                        </a:rPr>
                        <a:t> </a:t>
                      </a:r>
                      <a:endParaRPr lang="en-US" sz="1600" kern="1200" dirty="0" smtClean="0">
                        <a:solidFill>
                          <a:schemeClr val="dk1"/>
                        </a:solidFill>
                        <a:latin typeface="Franklin Gothic Book" pitchFamily="34" charset="0"/>
                        <a:ea typeface="+mn-ea"/>
                        <a:cs typeface="Arial" pitchFamily="34" charset="0"/>
                      </a:endParaRPr>
                    </a:p>
                  </a:txBody>
                  <a:tcPr marT="45713" marB="45713" anchor="ctr"/>
                </a:tc>
                <a:tc>
                  <a:txBody>
                    <a:bodyPr/>
                    <a:lstStyle/>
                    <a:p>
                      <a:pPr algn="ctr"/>
                      <a:r>
                        <a:rPr lang="en-US" sz="1600" dirty="0" smtClean="0">
                          <a:latin typeface="Franklin Gothic Book" pitchFamily="34" charset="0"/>
                          <a:cs typeface="Arial" pitchFamily="34" charset="0"/>
                        </a:rPr>
                        <a:t>25-35</a:t>
                      </a:r>
                      <a:endParaRPr lang="en-US" sz="1600" dirty="0">
                        <a:latin typeface="Franklin Gothic Book" pitchFamily="34" charset="0"/>
                        <a:cs typeface="Arial" pitchFamily="34" charset="0"/>
                      </a:endParaRPr>
                    </a:p>
                  </a:txBody>
                  <a:tcPr marT="45713" marB="45713" anchor="ctr"/>
                </a:tc>
                <a:tc>
                  <a:txBody>
                    <a:bodyPr/>
                    <a:lstStyle/>
                    <a:p>
                      <a:pPr marL="0" algn="l" rtl="0" eaLnBrk="1" fontAlgn="ctr" latinLnBrk="0" hangingPunct="1">
                        <a:spcBef>
                          <a:spcPts val="0"/>
                        </a:spcBef>
                        <a:spcAft>
                          <a:spcPts val="0"/>
                        </a:spcAft>
                      </a:pPr>
                      <a:r>
                        <a:rPr lang="en-US" sz="1600" b="0" i="0" u="none" strike="noStrike" kern="1200">
                          <a:solidFill>
                            <a:schemeClr val="dk1"/>
                          </a:solidFill>
                          <a:latin typeface="Franklin Gothic Book" pitchFamily="34" charset="0"/>
                          <a:cs typeface="Arial"/>
                        </a:rPr>
                        <a:t>Client is medically stable and is</a:t>
                      </a:r>
                      <a:r>
                        <a:rPr lang="en-US" sz="1600" b="0" i="0" u="none" strike="noStrike" kern="1200" baseline="0">
                          <a:solidFill>
                            <a:schemeClr val="dk1"/>
                          </a:solidFill>
                          <a:latin typeface="Franklin Gothic Book" pitchFamily="34" charset="0"/>
                          <a:cs typeface="Arial"/>
                        </a:rPr>
                        <a:t> able to manage supportive needs </a:t>
                      </a:r>
                      <a:r>
                        <a:rPr lang="en-US" sz="1600" b="0" i="0" u="none" strike="noStrike" kern="1200">
                          <a:solidFill>
                            <a:schemeClr val="dk1"/>
                          </a:solidFill>
                          <a:latin typeface="Franklin Gothic Book" pitchFamily="34" charset="0"/>
                          <a:cs typeface="Arial"/>
                        </a:rPr>
                        <a:t>withou</a:t>
                      </a:r>
                      <a:r>
                        <a:rPr lang="en-US" sz="1600" b="0" i="0" u="none" strike="noStrike" kern="1200" baseline="0">
                          <a:solidFill>
                            <a:schemeClr val="dk1"/>
                          </a:solidFill>
                          <a:latin typeface="Franklin Gothic Book" pitchFamily="34" charset="0"/>
                          <a:cs typeface="Arial"/>
                        </a:rPr>
                        <a:t>t MCM assistance.</a:t>
                      </a:r>
                      <a:endParaRPr lang="en-US" sz="1600" b="0" i="0" u="none" strike="noStrike" kern="1200">
                        <a:solidFill>
                          <a:schemeClr val="dk1"/>
                        </a:solidFill>
                        <a:latin typeface="Franklin Gothic Book" pitchFamily="34" charset="0"/>
                        <a:cs typeface="Arial"/>
                      </a:endParaRPr>
                    </a:p>
                  </a:txBody>
                  <a:tcPr marT="45713" marB="45713" anchor="ctr"/>
                </a:tc>
                <a:tc>
                  <a:txBody>
                    <a:bodyPr/>
                    <a:lstStyle/>
                    <a:p>
                      <a:pPr marL="0" algn="l" rtl="0" eaLnBrk="1" fontAlgn="ctr" latinLnBrk="0" hangingPunct="1">
                        <a:spcBef>
                          <a:spcPts val="0"/>
                        </a:spcBef>
                        <a:spcAft>
                          <a:spcPts val="0"/>
                        </a:spcAft>
                      </a:pPr>
                      <a:r>
                        <a:rPr lang="en-US" sz="1600" b="0" i="0" u="none" strike="noStrike" kern="1200" dirty="0" smtClean="0">
                          <a:solidFill>
                            <a:schemeClr val="dk1"/>
                          </a:solidFill>
                          <a:latin typeface="Franklin Gothic Book" pitchFamily="34" charset="0"/>
                          <a:cs typeface="Arial"/>
                        </a:rPr>
                        <a:t>Face to Face at least once every 6 months for reassessment no phone contact indicated</a:t>
                      </a:r>
                      <a:endParaRPr lang="en-US" sz="1600" b="0" i="0" u="none" strike="noStrike" kern="1200" dirty="0">
                        <a:solidFill>
                          <a:schemeClr val="dk1"/>
                        </a:solidFill>
                        <a:latin typeface="Franklin Gothic Book" pitchFamily="34" charset="0"/>
                        <a:cs typeface="Arial"/>
                      </a:endParaRPr>
                    </a:p>
                  </a:txBody>
                  <a:tcPr marT="45713" marB="45713" anchor="ctr"/>
                </a:tc>
              </a:tr>
              <a:tr h="106678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Franklin Gothic Book" pitchFamily="34" charset="0"/>
                          <a:ea typeface="+mn-ea"/>
                          <a:cs typeface="Arial" pitchFamily="34" charset="0"/>
                        </a:rPr>
                        <a:t>Level 2: Basic Management</a:t>
                      </a:r>
                      <a:r>
                        <a:rPr lang="en-US" sz="1600" kern="1200" baseline="0" dirty="0" smtClean="0">
                          <a:solidFill>
                            <a:schemeClr val="dk1"/>
                          </a:solidFill>
                          <a:latin typeface="Franklin Gothic Book" pitchFamily="34" charset="0"/>
                          <a:ea typeface="+mn-ea"/>
                          <a:cs typeface="Arial" pitchFamily="34" charset="0"/>
                        </a:rPr>
                        <a:t> </a:t>
                      </a:r>
                      <a:endParaRPr lang="en-US" sz="1600" dirty="0" smtClean="0">
                        <a:latin typeface="Franklin Gothic Book" pitchFamily="34" charset="0"/>
                        <a:cs typeface="Arial" pitchFamily="34" charset="0"/>
                      </a:endParaRPr>
                    </a:p>
                  </a:txBody>
                  <a:tcPr marT="45713" marB="45713" anchor="ctr"/>
                </a:tc>
                <a:tc>
                  <a:txBody>
                    <a:bodyPr/>
                    <a:lstStyle/>
                    <a:p>
                      <a:pPr algn="ctr"/>
                      <a:r>
                        <a:rPr lang="en-US" sz="1600" dirty="0" smtClean="0">
                          <a:latin typeface="Franklin Gothic Book" pitchFamily="34" charset="0"/>
                          <a:cs typeface="Arial" pitchFamily="34" charset="0"/>
                        </a:rPr>
                        <a:t>36-60</a:t>
                      </a:r>
                      <a:endParaRPr lang="en-US" sz="1600" dirty="0">
                        <a:latin typeface="Franklin Gothic Book" pitchFamily="34" charset="0"/>
                        <a:cs typeface="Arial" pitchFamily="34" charset="0"/>
                      </a:endParaRPr>
                    </a:p>
                  </a:txBody>
                  <a:tcPr marT="45713" marB="45713" anchor="ctr"/>
                </a:tc>
                <a:tc>
                  <a:txBody>
                    <a:bodyPr/>
                    <a:lstStyle/>
                    <a:p>
                      <a:pPr marL="0" algn="l" rtl="0" eaLnBrk="1" fontAlgn="ctr" latinLnBrk="0" hangingPunct="1">
                        <a:spcBef>
                          <a:spcPts val="0"/>
                        </a:spcBef>
                        <a:spcAft>
                          <a:spcPts val="0"/>
                        </a:spcAft>
                      </a:pPr>
                      <a:r>
                        <a:rPr lang="en-US" sz="1600" b="0" i="0" u="none" strike="noStrike" kern="1200">
                          <a:solidFill>
                            <a:schemeClr val="dk1"/>
                          </a:solidFill>
                          <a:latin typeface="Franklin Gothic Book" pitchFamily="34" charset="0"/>
                          <a:cs typeface="Arial"/>
                        </a:rPr>
                        <a:t>Client is medically stable and is</a:t>
                      </a:r>
                      <a:r>
                        <a:rPr lang="en-US" sz="1600" b="0" i="0" u="none" strike="noStrike" kern="1200" baseline="0">
                          <a:solidFill>
                            <a:schemeClr val="dk1"/>
                          </a:solidFill>
                          <a:latin typeface="Franklin Gothic Book" pitchFamily="34" charset="0"/>
                          <a:cs typeface="Arial"/>
                        </a:rPr>
                        <a:t> able to manage supportive needs </a:t>
                      </a:r>
                      <a:r>
                        <a:rPr lang="en-US" sz="1600" b="0" i="0" u="none" strike="noStrike" kern="1200">
                          <a:solidFill>
                            <a:schemeClr val="dk1"/>
                          </a:solidFill>
                          <a:latin typeface="Franklin Gothic Book" pitchFamily="34" charset="0"/>
                          <a:cs typeface="Arial"/>
                        </a:rPr>
                        <a:t>with minimal MCM</a:t>
                      </a:r>
                      <a:r>
                        <a:rPr lang="en-US" sz="1600" b="0" i="0" u="none" strike="noStrike" kern="1200" baseline="0">
                          <a:solidFill>
                            <a:schemeClr val="dk1"/>
                          </a:solidFill>
                          <a:latin typeface="Franklin Gothic Book" pitchFamily="34" charset="0"/>
                          <a:cs typeface="Arial"/>
                        </a:rPr>
                        <a:t> assistance</a:t>
                      </a:r>
                      <a:endParaRPr lang="en-US" sz="1600" b="0" i="0" u="none" strike="noStrike" kern="1200">
                        <a:solidFill>
                          <a:schemeClr val="dk1"/>
                        </a:solidFill>
                        <a:latin typeface="Franklin Gothic Book" pitchFamily="34" charset="0"/>
                        <a:cs typeface="Arial"/>
                      </a:endParaRPr>
                    </a:p>
                  </a:txBody>
                  <a:tcPr marT="45713" marB="45713" anchor="ctr"/>
                </a:tc>
                <a:tc>
                  <a:txBody>
                    <a:bodyPr/>
                    <a:lstStyle/>
                    <a:p>
                      <a:pPr marL="0" algn="l" rtl="0" eaLnBrk="1" fontAlgn="ctr" latinLnBrk="0" hangingPunct="1">
                        <a:spcBef>
                          <a:spcPts val="0"/>
                        </a:spcBef>
                        <a:spcAft>
                          <a:spcPts val="0"/>
                        </a:spcAft>
                      </a:pPr>
                      <a:r>
                        <a:rPr lang="en-US" sz="1600" b="0" i="0" u="none" strike="noStrike" kern="1200" dirty="0" smtClean="0">
                          <a:solidFill>
                            <a:schemeClr val="dk1"/>
                          </a:solidFill>
                          <a:latin typeface="Franklin Gothic Book" pitchFamily="34" charset="0"/>
                          <a:cs typeface="Arial"/>
                        </a:rPr>
                        <a:t>Face to Face every 6 months with at least one phone contact every 3 months</a:t>
                      </a:r>
                      <a:endParaRPr lang="en-US" sz="1600" b="0" i="0" u="none" strike="noStrike" kern="1200" dirty="0">
                        <a:solidFill>
                          <a:schemeClr val="dk1"/>
                        </a:solidFill>
                        <a:latin typeface="Franklin Gothic Book" pitchFamily="34" charset="0"/>
                        <a:cs typeface="Arial"/>
                      </a:endParaRPr>
                    </a:p>
                  </a:txBody>
                  <a:tcPr marT="45713" marB="45713" anchor="ctr"/>
                </a:tc>
              </a:tr>
              <a:tr h="155445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Franklin Gothic Book" pitchFamily="34" charset="0"/>
                          <a:ea typeface="+mn-ea"/>
                          <a:cs typeface="Arial" pitchFamily="34" charset="0"/>
                        </a:rPr>
                        <a:t>Level 3: Moderate Management</a:t>
                      </a:r>
                      <a:r>
                        <a:rPr lang="en-US" sz="1600" kern="1200" baseline="0" dirty="0" smtClean="0">
                          <a:solidFill>
                            <a:schemeClr val="dk1"/>
                          </a:solidFill>
                          <a:latin typeface="Franklin Gothic Book" pitchFamily="34" charset="0"/>
                          <a:ea typeface="+mn-ea"/>
                          <a:cs typeface="Arial" pitchFamily="34" charset="0"/>
                        </a:rPr>
                        <a:t> </a:t>
                      </a:r>
                      <a:endParaRPr lang="en-US" sz="1600" dirty="0">
                        <a:latin typeface="Franklin Gothic Book" pitchFamily="34" charset="0"/>
                        <a:cs typeface="Arial" pitchFamily="34" charset="0"/>
                      </a:endParaRPr>
                    </a:p>
                  </a:txBody>
                  <a:tcPr marT="45713" marB="4571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Franklin Gothic Book" pitchFamily="34" charset="0"/>
                          <a:cs typeface="Arial" pitchFamily="34" charset="0"/>
                        </a:rPr>
                        <a:t>61-84</a:t>
                      </a:r>
                      <a:endParaRPr lang="en-US" sz="1600" dirty="0">
                        <a:latin typeface="Franklin Gothic Book" pitchFamily="34" charset="0"/>
                        <a:cs typeface="Arial" pitchFamily="34" charset="0"/>
                      </a:endParaRPr>
                    </a:p>
                  </a:txBody>
                  <a:tcPr marT="45713" marB="45713" anchor="ctr"/>
                </a:tc>
                <a:tc>
                  <a:txBody>
                    <a:bodyPr/>
                    <a:lstStyle/>
                    <a:p>
                      <a:pPr marL="0" marR="0" indent="0" algn="l" rtl="0" eaLnBrk="1" fontAlgn="auto" latinLnBrk="0" hangingPunct="1">
                        <a:spcBef>
                          <a:spcPts val="0"/>
                        </a:spcBef>
                        <a:spcAft>
                          <a:spcPts val="0"/>
                        </a:spcAft>
                      </a:pPr>
                      <a:r>
                        <a:rPr lang="en-US" sz="1600" b="0" i="0" u="none" strike="noStrike" kern="1200">
                          <a:solidFill>
                            <a:schemeClr val="dk1"/>
                          </a:solidFill>
                          <a:latin typeface="Franklin Gothic Book" pitchFamily="34" charset="0"/>
                          <a:cs typeface="Arial"/>
                        </a:rPr>
                        <a:t>Client is at-risk</a:t>
                      </a:r>
                      <a:r>
                        <a:rPr lang="en-US" sz="1600" b="0" i="0" u="none" strike="noStrike" kern="1200" baseline="0">
                          <a:solidFill>
                            <a:schemeClr val="dk1"/>
                          </a:solidFill>
                          <a:latin typeface="Franklin Gothic Book" pitchFamily="34" charset="0"/>
                          <a:cs typeface="Arial"/>
                        </a:rPr>
                        <a:t> of becoming medically unstable without MCM assistance and support systems are not adequate to meet client’s immediate needs without MCM support </a:t>
                      </a:r>
                      <a:endParaRPr lang="en-US" sz="1600" b="0" i="0" u="none" strike="noStrike" kern="1200">
                        <a:solidFill>
                          <a:schemeClr val="dk1"/>
                        </a:solidFill>
                        <a:latin typeface="Franklin Gothic Book" pitchFamily="34" charset="0"/>
                        <a:cs typeface="Arial"/>
                      </a:endParaRPr>
                    </a:p>
                  </a:txBody>
                  <a:tcPr marT="45713" marB="45713" anchor="ctr"/>
                </a:tc>
                <a:tc>
                  <a:txBody>
                    <a:bodyPr/>
                    <a:lstStyle/>
                    <a:p>
                      <a:pPr marL="0" marR="0" indent="0" algn="l" rtl="0" eaLnBrk="1" fontAlgn="auto" latinLnBrk="0" hangingPunct="1">
                        <a:spcBef>
                          <a:spcPts val="0"/>
                        </a:spcBef>
                        <a:spcAft>
                          <a:spcPts val="0"/>
                        </a:spcAft>
                      </a:pPr>
                      <a:r>
                        <a:rPr lang="en-US" sz="1600" b="0" i="0" u="none" strike="noStrike" kern="1200" dirty="0" smtClean="0">
                          <a:solidFill>
                            <a:schemeClr val="dk1"/>
                          </a:solidFill>
                          <a:latin typeface="Franklin Gothic Book" pitchFamily="34" charset="0"/>
                          <a:cs typeface="Arial"/>
                        </a:rPr>
                        <a:t>Face to Face a minimum of every 3 months with at least one phone contact monthly</a:t>
                      </a:r>
                      <a:endParaRPr lang="en-US" sz="1600" b="0" i="0" u="none" strike="noStrike" kern="1200" dirty="0">
                        <a:solidFill>
                          <a:schemeClr val="dk1"/>
                        </a:solidFill>
                        <a:latin typeface="Franklin Gothic Book" pitchFamily="34" charset="0"/>
                        <a:cs typeface="Arial"/>
                      </a:endParaRPr>
                    </a:p>
                  </a:txBody>
                  <a:tcPr marT="45713" marB="45713"/>
                </a:tc>
              </a:tr>
              <a:tr h="106678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Franklin Gothic Book" pitchFamily="34" charset="0"/>
                          <a:ea typeface="+mn-ea"/>
                          <a:cs typeface="Arial" pitchFamily="34" charset="0"/>
                        </a:rPr>
                        <a:t>Level 4: Intensive Management</a:t>
                      </a:r>
                      <a:r>
                        <a:rPr lang="en-US" sz="1600" kern="1200" baseline="0" dirty="0" smtClean="0">
                          <a:solidFill>
                            <a:schemeClr val="dk1"/>
                          </a:solidFill>
                          <a:latin typeface="Franklin Gothic Book" pitchFamily="34" charset="0"/>
                          <a:ea typeface="+mn-ea"/>
                          <a:cs typeface="Arial" pitchFamily="34" charset="0"/>
                        </a:rPr>
                        <a:t> </a:t>
                      </a:r>
                      <a:endParaRPr lang="en-US" sz="1600" dirty="0">
                        <a:latin typeface="Franklin Gothic Book" pitchFamily="34" charset="0"/>
                        <a:cs typeface="Arial" pitchFamily="34" charset="0"/>
                      </a:endParaRPr>
                    </a:p>
                  </a:txBody>
                  <a:tcPr marT="45713" marB="45713" anchor="ctr"/>
                </a:tc>
                <a:tc>
                  <a:txBody>
                    <a:bodyPr/>
                    <a:lstStyle/>
                    <a:p>
                      <a:pPr algn="ctr"/>
                      <a:r>
                        <a:rPr lang="en-US" sz="1600" dirty="0" smtClean="0">
                          <a:latin typeface="Franklin Gothic Book" pitchFamily="34" charset="0"/>
                          <a:cs typeface="Arial" pitchFamily="34" charset="0"/>
                        </a:rPr>
                        <a:t>85-100</a:t>
                      </a:r>
                      <a:endParaRPr lang="en-US" sz="1600" dirty="0">
                        <a:latin typeface="Franklin Gothic Book" pitchFamily="34" charset="0"/>
                        <a:cs typeface="Arial" pitchFamily="34" charset="0"/>
                      </a:endParaRPr>
                    </a:p>
                  </a:txBody>
                  <a:tcPr marT="45713" marB="45713" anchor="ctr"/>
                </a:tc>
                <a:tc>
                  <a:txBody>
                    <a:bodyPr/>
                    <a:lstStyle/>
                    <a:p>
                      <a:pPr marL="0" marR="0" indent="0" algn="l" rtl="0" eaLnBrk="1" fontAlgn="auto" latinLnBrk="0" hangingPunct="1">
                        <a:spcBef>
                          <a:spcPts val="0"/>
                        </a:spcBef>
                        <a:spcAft>
                          <a:spcPts val="0"/>
                        </a:spcAft>
                      </a:pPr>
                      <a:r>
                        <a:rPr lang="en-US" sz="1600" b="0" i="0" u="none" strike="noStrike" kern="1200" dirty="0">
                          <a:solidFill>
                            <a:schemeClr val="dk1"/>
                          </a:solidFill>
                          <a:latin typeface="Franklin Gothic Book" pitchFamily="34" charset="0"/>
                          <a:cs typeface="Arial"/>
                        </a:rPr>
                        <a:t>Client is medically unstable and in need of comprehensive MCM support for medical</a:t>
                      </a:r>
                      <a:r>
                        <a:rPr lang="en-US" sz="1600" b="0" i="0" u="none" strike="noStrike" kern="1200" baseline="0" dirty="0">
                          <a:solidFill>
                            <a:schemeClr val="dk1"/>
                          </a:solidFill>
                          <a:latin typeface="Franklin Gothic Book" pitchFamily="34" charset="0"/>
                          <a:cs typeface="Arial"/>
                        </a:rPr>
                        <a:t> and supportive needs</a:t>
                      </a:r>
                      <a:endParaRPr lang="en-US" sz="1600" b="0" i="0" u="none" strike="noStrike" kern="1200" dirty="0">
                        <a:solidFill>
                          <a:schemeClr val="dk1"/>
                        </a:solidFill>
                        <a:latin typeface="Franklin Gothic Book" pitchFamily="34" charset="0"/>
                        <a:cs typeface="Arial"/>
                      </a:endParaRPr>
                    </a:p>
                  </a:txBody>
                  <a:tcPr marT="45713" marB="45713" anchor="ctr"/>
                </a:tc>
                <a:tc>
                  <a:txBody>
                    <a:bodyPr/>
                    <a:lstStyle/>
                    <a:p>
                      <a:pPr marL="0" marR="0" indent="0" algn="l" rtl="0" eaLnBrk="1" fontAlgn="auto" latinLnBrk="0" hangingPunct="1">
                        <a:spcBef>
                          <a:spcPts val="0"/>
                        </a:spcBef>
                        <a:spcAft>
                          <a:spcPts val="0"/>
                        </a:spcAft>
                      </a:pPr>
                      <a:r>
                        <a:rPr lang="en-US" sz="1600" b="0" i="0" u="none" strike="noStrike" kern="1200" dirty="0" smtClean="0">
                          <a:solidFill>
                            <a:schemeClr val="dk1"/>
                          </a:solidFill>
                          <a:latin typeface="Franklin Gothic Book" pitchFamily="34" charset="0"/>
                          <a:cs typeface="Arial"/>
                        </a:rPr>
                        <a:t>Face to Face at least once a month with phone contacts weekly</a:t>
                      </a:r>
                      <a:endParaRPr lang="en-US" sz="1600" b="0" i="0" u="none" strike="noStrike" kern="1200" dirty="0">
                        <a:solidFill>
                          <a:schemeClr val="dk1"/>
                        </a:solidFill>
                        <a:latin typeface="Franklin Gothic Book" pitchFamily="34" charset="0"/>
                        <a:cs typeface="Arial"/>
                      </a:endParaRPr>
                    </a:p>
                  </a:txBody>
                  <a:tcPr marT="45713" marB="45713"/>
                </a:tc>
              </a:tr>
            </a:tbl>
          </a:graphicData>
        </a:graphic>
      </p:graphicFrame>
      <p:sp>
        <p:nvSpPr>
          <p:cNvPr id="4" name="Slide Number Placeholder 3"/>
          <p:cNvSpPr>
            <a:spLocks noGrp="1"/>
          </p:cNvSpPr>
          <p:nvPr>
            <p:ph type="sldNum" sz="quarter" idx="12"/>
          </p:nvPr>
        </p:nvSpPr>
        <p:spPr/>
        <p:txBody>
          <a:bodyPr/>
          <a:lstStyle/>
          <a:p>
            <a:pPr>
              <a:defRPr/>
            </a:pPr>
            <a:fld id="{13DD9DD7-C176-47E6-A2E9-022E730C7BE3}"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dirty="0" smtClean="0">
                <a:latin typeface="Franklin Gothic Book" pitchFamily="34" charset="0"/>
              </a:rPr>
              <a:t>DC’s Journey</a:t>
            </a:r>
          </a:p>
          <a:p>
            <a:r>
              <a:rPr lang="en-US" dirty="0" smtClean="0">
                <a:latin typeface="Franklin Gothic Book" pitchFamily="34" charset="0"/>
              </a:rPr>
              <a:t>Fundamentals of MCM</a:t>
            </a:r>
          </a:p>
          <a:p>
            <a:r>
              <a:rPr lang="en-US" dirty="0" smtClean="0">
                <a:latin typeface="Franklin Gothic Book" pitchFamily="34" charset="0"/>
              </a:rPr>
              <a:t>MCM Operational Model</a:t>
            </a:r>
          </a:p>
          <a:p>
            <a:r>
              <a:rPr lang="en-US" b="1" dirty="0" smtClean="0">
                <a:latin typeface="Franklin Gothic Book" pitchFamily="34" charset="0"/>
              </a:rPr>
              <a:t>MCM Service Plan</a:t>
            </a:r>
          </a:p>
          <a:p>
            <a:r>
              <a:rPr lang="en-US" dirty="0" smtClean="0">
                <a:latin typeface="Franklin Gothic Book" pitchFamily="34" charset="0"/>
              </a:rPr>
              <a:t>Monitoring</a:t>
            </a:r>
          </a:p>
          <a:p>
            <a:r>
              <a:rPr lang="en-US" dirty="0" smtClean="0">
                <a:latin typeface="Franklin Gothic Book" pitchFamily="34" charset="0"/>
              </a:rPr>
              <a:t>Evaluation</a:t>
            </a:r>
            <a:endParaRPr lang="en-US" dirty="0">
              <a:latin typeface="Franklin Gothic Book" pitchFamily="34" charset="0"/>
            </a:endParaRPr>
          </a:p>
          <a:p>
            <a:r>
              <a:rPr lang="en-US" dirty="0">
                <a:latin typeface="Franklin Gothic Book" pitchFamily="34" charset="0"/>
              </a:rPr>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31</a:t>
            </a:fld>
            <a:endParaRPr lang="en-US"/>
          </a:p>
        </p:txBody>
      </p:sp>
    </p:spTree>
    <p:extLst>
      <p:ext uri="{BB962C8B-B14F-4D97-AF65-F5344CB8AC3E}">
        <p14:creationId xmlns:p14="http://schemas.microsoft.com/office/powerpoint/2010/main" val="9641171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l"/>
            <a:r>
              <a:rPr lang="en-US" sz="2800" smtClean="0">
                <a:latin typeface="Franklin Gothic Demi" pitchFamily="34" charset="0"/>
                <a:cs typeface="Arial" charset="0"/>
              </a:rPr>
              <a:t>Creating an MCM Service Plan</a:t>
            </a:r>
          </a:p>
        </p:txBody>
      </p:sp>
      <p:sp>
        <p:nvSpPr>
          <p:cNvPr id="29699"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A client-centered approach is used with active participation of the client</a:t>
            </a:r>
          </a:p>
          <a:p>
            <a:pPr eaLnBrk="1" hangingPunct="1">
              <a:buFont typeface="Arial" charset="0"/>
              <a:buChar char="»"/>
            </a:pPr>
            <a:r>
              <a:rPr lang="en-US" smtClean="0">
                <a:latin typeface="Franklin Gothic Book" pitchFamily="34" charset="0"/>
                <a:cs typeface="Arial" charset="0"/>
              </a:rPr>
              <a:t>All identified deficiencies are addressed but prioritize needs and develop action plans for at least 3 barriers in order of priority </a:t>
            </a:r>
          </a:p>
          <a:p>
            <a:pPr eaLnBrk="1" hangingPunct="1">
              <a:buFont typeface="Arial" charset="0"/>
              <a:buChar char="»"/>
            </a:pPr>
            <a:r>
              <a:rPr lang="en-US" smtClean="0">
                <a:latin typeface="Franklin Gothic Book" pitchFamily="34" charset="0"/>
                <a:cs typeface="Arial" charset="0"/>
              </a:rPr>
              <a:t>Treatment adherence issues must be ranked as high priority if identified</a:t>
            </a:r>
          </a:p>
          <a:p>
            <a:pPr>
              <a:buFont typeface="Arial" charset="0"/>
              <a:buNone/>
            </a:pPr>
            <a:endParaRPr lang="en-US" smtClean="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EA047FC6-4245-423A-9C14-C918562B4A12}"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eaLnBrk="1" hangingPunct="1"/>
            <a:r>
              <a:rPr lang="en-US" sz="2800" smtClean="0">
                <a:latin typeface="Franklin Gothic Demi" pitchFamily="34" charset="0"/>
                <a:cs typeface="Arial" charset="0"/>
              </a:rPr>
              <a:t>“SMART” Approach </a:t>
            </a:r>
          </a:p>
        </p:txBody>
      </p:sp>
      <p:sp>
        <p:nvSpPr>
          <p:cNvPr id="30723" name="Content Placeholder 2"/>
          <p:cNvSpPr>
            <a:spLocks noGrp="1"/>
          </p:cNvSpPr>
          <p:nvPr>
            <p:ph idx="1"/>
          </p:nvPr>
        </p:nvSpPr>
        <p:spPr>
          <a:xfrm>
            <a:off x="457200" y="1447800"/>
            <a:ext cx="8229600" cy="4525963"/>
          </a:xfrm>
        </p:spPr>
        <p:txBody>
          <a:bodyPr/>
          <a:lstStyle/>
          <a:p>
            <a:pPr eaLnBrk="1" hangingPunct="1">
              <a:buFont typeface="Arial" charset="0"/>
              <a:buChar char="»"/>
            </a:pPr>
            <a:r>
              <a:rPr lang="en-US" smtClean="0">
                <a:latin typeface="Franklin Gothic Book" pitchFamily="34" charset="0"/>
                <a:cs typeface="Arial" charset="0"/>
              </a:rPr>
              <a:t>Action plans/objectives/goals must be </a:t>
            </a:r>
            <a:r>
              <a:rPr lang="en-US" b="1" smtClean="0">
                <a:latin typeface="Franklin Gothic Book" pitchFamily="34" charset="0"/>
                <a:cs typeface="Arial" charset="0"/>
              </a:rPr>
              <a:t>SMART:</a:t>
            </a:r>
          </a:p>
          <a:p>
            <a:pPr lvl="1" eaLnBrk="1" hangingPunct="1">
              <a:buFont typeface="Arial" charset="0"/>
              <a:buChar char="•"/>
            </a:pPr>
            <a:r>
              <a:rPr lang="en-US" b="1" smtClean="0">
                <a:latin typeface="Franklin Gothic Book" pitchFamily="34" charset="0"/>
                <a:cs typeface="Arial" charset="0"/>
              </a:rPr>
              <a:t>S</a:t>
            </a:r>
            <a:r>
              <a:rPr lang="en-US" smtClean="0">
                <a:latin typeface="Franklin Gothic Book" pitchFamily="34" charset="0"/>
                <a:cs typeface="Arial" charset="0"/>
              </a:rPr>
              <a:t>pecific: Every issue identified needs a specific objective and activities for direct intervention. Issues should not be grouped together</a:t>
            </a:r>
          </a:p>
          <a:p>
            <a:pPr lvl="1" eaLnBrk="1" hangingPunct="1">
              <a:buFont typeface="Arial" charset="0"/>
              <a:buChar char="•"/>
            </a:pPr>
            <a:r>
              <a:rPr lang="en-US" b="1" smtClean="0">
                <a:latin typeface="Franklin Gothic Book" pitchFamily="34" charset="0"/>
                <a:cs typeface="Arial" charset="0"/>
              </a:rPr>
              <a:t>M</a:t>
            </a:r>
            <a:r>
              <a:rPr lang="en-US" smtClean="0">
                <a:latin typeface="Franklin Gothic Book" pitchFamily="34" charset="0"/>
                <a:cs typeface="Arial" charset="0"/>
              </a:rPr>
              <a:t>easurable: Define quantifiable outcomes to enhance tracking results and progress towards achieving the objectives</a:t>
            </a:r>
          </a:p>
          <a:p>
            <a:pPr lvl="1" eaLnBrk="1" hangingPunct="1">
              <a:buFont typeface="Arial" charset="0"/>
              <a:buChar char="•"/>
            </a:pPr>
            <a:r>
              <a:rPr lang="en-US" b="1" smtClean="0">
                <a:latin typeface="Franklin Gothic Book" pitchFamily="34" charset="0"/>
                <a:cs typeface="Arial" charset="0"/>
              </a:rPr>
              <a:t>A</a:t>
            </a:r>
            <a:r>
              <a:rPr lang="en-US" smtClean="0">
                <a:latin typeface="Franklin Gothic Book" pitchFamily="34" charset="0"/>
                <a:cs typeface="Arial" charset="0"/>
              </a:rPr>
              <a:t>chievable/Attainable: Set goals in increments. It will be unattainable to set smoking cessation in a week for a lifelong smoker.</a:t>
            </a:r>
          </a:p>
          <a:p>
            <a:pPr lvl="1" eaLnBrk="1" hangingPunct="1">
              <a:buFont typeface="Arial" charset="0"/>
              <a:buChar char="•"/>
            </a:pPr>
            <a:r>
              <a:rPr lang="en-US" b="1" smtClean="0">
                <a:latin typeface="Franklin Gothic Book" pitchFamily="34" charset="0"/>
                <a:cs typeface="Arial" charset="0"/>
              </a:rPr>
              <a:t>R</a:t>
            </a:r>
            <a:r>
              <a:rPr lang="en-US" smtClean="0">
                <a:latin typeface="Franklin Gothic Book" pitchFamily="34" charset="0"/>
                <a:cs typeface="Arial" charset="0"/>
              </a:rPr>
              <a:t>esult-Oriented/</a:t>
            </a:r>
            <a:r>
              <a:rPr lang="en-US" b="1" smtClean="0">
                <a:latin typeface="Franklin Gothic Book" pitchFamily="34" charset="0"/>
                <a:cs typeface="Arial" charset="0"/>
              </a:rPr>
              <a:t>R</a:t>
            </a:r>
            <a:r>
              <a:rPr lang="en-US" smtClean="0">
                <a:latin typeface="Franklin Gothic Book" pitchFamily="34" charset="0"/>
                <a:cs typeface="Arial" charset="0"/>
              </a:rPr>
              <a:t>ealistic: There must be resources and skills available to support the required task.</a:t>
            </a:r>
          </a:p>
          <a:p>
            <a:pPr lvl="1" eaLnBrk="1" hangingPunct="1">
              <a:buFont typeface="Arial" charset="0"/>
              <a:buChar char="•"/>
            </a:pPr>
            <a:r>
              <a:rPr lang="en-US" b="1" smtClean="0">
                <a:latin typeface="Franklin Gothic Book" pitchFamily="34" charset="0"/>
                <a:cs typeface="Arial" charset="0"/>
              </a:rPr>
              <a:t>T</a:t>
            </a:r>
            <a:r>
              <a:rPr lang="en-US" smtClean="0">
                <a:latin typeface="Franklin Gothic Book" pitchFamily="34" charset="0"/>
                <a:cs typeface="Arial" charset="0"/>
              </a:rPr>
              <a:t>ime-limited: Deadlines create the urgency necessary; to prompt action, shorter timeframes and deadlines will ensure that objectives are followed up actively.</a:t>
            </a:r>
          </a:p>
          <a:p>
            <a:pPr eaLnBrk="1" hangingPunct="1">
              <a:buFont typeface="Arial" charset="0"/>
              <a:buChar char="»"/>
            </a:pPr>
            <a:endParaRPr lang="en-US" smtClean="0">
              <a:latin typeface="Franklin Gothic Book" pitchFamily="34" charset="0"/>
              <a:cs typeface="Arial" charset="0"/>
            </a:endParaRPr>
          </a:p>
          <a:p>
            <a:pPr eaLnBrk="1" hangingPunct="1">
              <a:buFont typeface="Arial" charset="0"/>
              <a:buChar char="»"/>
            </a:pPr>
            <a:endParaRPr lang="en-US" smtClean="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B3FFB930-18B7-4150-8D13-BE2059F27579}"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l"/>
            <a:r>
              <a:rPr lang="en-US" sz="2800" smtClean="0">
                <a:latin typeface="Franklin Gothic Demi" pitchFamily="34" charset="0"/>
                <a:cs typeface="Arial" charset="0"/>
              </a:rPr>
              <a:t>“SMART” MCM Service Plan Elements </a:t>
            </a:r>
          </a:p>
        </p:txBody>
      </p:sp>
      <p:sp>
        <p:nvSpPr>
          <p:cNvPr id="31747" name="Content Placeholder 2"/>
          <p:cNvSpPr>
            <a:spLocks noGrp="1"/>
          </p:cNvSpPr>
          <p:nvPr>
            <p:ph idx="1"/>
          </p:nvPr>
        </p:nvSpPr>
        <p:spPr>
          <a:xfrm>
            <a:off x="457200" y="1600200"/>
            <a:ext cx="8229600" cy="2895600"/>
          </a:xfrm>
        </p:spPr>
        <p:txBody>
          <a:bodyPr/>
          <a:lstStyle/>
          <a:p>
            <a:pPr eaLnBrk="1" hangingPunct="1">
              <a:buFont typeface="Arial" charset="0"/>
              <a:buChar char="»"/>
            </a:pPr>
            <a:r>
              <a:rPr lang="en-US" smtClean="0">
                <a:latin typeface="Franklin Gothic Book" pitchFamily="34" charset="0"/>
                <a:cs typeface="Arial" charset="0"/>
              </a:rPr>
              <a:t>Strategies to optimize adherence</a:t>
            </a:r>
          </a:p>
          <a:p>
            <a:pPr eaLnBrk="1" hangingPunct="1">
              <a:buFont typeface="Arial" charset="0"/>
              <a:buChar char="»"/>
            </a:pPr>
            <a:r>
              <a:rPr lang="en-US" smtClean="0">
                <a:latin typeface="Franklin Gothic Book" pitchFamily="34" charset="0"/>
                <a:cs typeface="Arial" charset="0"/>
              </a:rPr>
              <a:t>Critical flags of laboratory results and documented viral load and CD4 counts</a:t>
            </a:r>
          </a:p>
          <a:p>
            <a:pPr eaLnBrk="1" hangingPunct="1">
              <a:buFont typeface="Arial" charset="0"/>
              <a:buChar char="»"/>
            </a:pPr>
            <a:r>
              <a:rPr lang="en-US" smtClean="0">
                <a:latin typeface="Franklin Gothic Book" pitchFamily="34" charset="0"/>
                <a:cs typeface="Arial" charset="0"/>
              </a:rPr>
              <a:t>Action plans for linkages incorporating “feedback loops”</a:t>
            </a:r>
          </a:p>
          <a:p>
            <a:pPr eaLnBrk="1" hangingPunct="1">
              <a:buFont typeface="Arial" charset="0"/>
              <a:buChar char="»"/>
            </a:pPr>
            <a:r>
              <a:rPr lang="en-US" smtClean="0">
                <a:latin typeface="Franklin Gothic Book" pitchFamily="34" charset="0"/>
                <a:cs typeface="Arial" charset="0"/>
              </a:rPr>
              <a:t>Action plans for acquiring independent living skills or support services</a:t>
            </a:r>
          </a:p>
          <a:p>
            <a:pPr eaLnBrk="1" hangingPunct="1">
              <a:buFont typeface="Arial" charset="0"/>
              <a:buNone/>
            </a:pPr>
            <a:endParaRPr lang="en-US" smtClean="0">
              <a:latin typeface="Franklin Gothic Book" pitchFamily="34" charset="0"/>
              <a:cs typeface="Arial" charset="0"/>
            </a:endParaRPr>
          </a:p>
        </p:txBody>
      </p:sp>
      <p:sp>
        <p:nvSpPr>
          <p:cNvPr id="31748" name="Rectangle 3"/>
          <p:cNvSpPr>
            <a:spLocks noChangeArrowheads="1"/>
          </p:cNvSpPr>
          <p:nvPr/>
        </p:nvSpPr>
        <p:spPr bwMode="auto">
          <a:xfrm>
            <a:off x="0" y="600075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charset="0"/>
              <a:buNone/>
            </a:pPr>
            <a:r>
              <a:rPr lang="en-US" sz="2000" i="1">
                <a:latin typeface="Franklin Gothic Book" pitchFamily="34" charset="0"/>
              </a:rPr>
              <a:t>.</a:t>
            </a:r>
          </a:p>
        </p:txBody>
      </p:sp>
      <p:sp>
        <p:nvSpPr>
          <p:cNvPr id="5" name="Slide Number Placeholder 4"/>
          <p:cNvSpPr>
            <a:spLocks noGrp="1"/>
          </p:cNvSpPr>
          <p:nvPr>
            <p:ph type="sldNum" sz="quarter" idx="12"/>
          </p:nvPr>
        </p:nvSpPr>
        <p:spPr/>
        <p:txBody>
          <a:bodyPr/>
          <a:lstStyle/>
          <a:p>
            <a:pPr>
              <a:defRPr/>
            </a:pPr>
            <a:fld id="{9C0DF034-EFE1-4263-9760-6D6F58FA78F2}"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1000" y="274638"/>
            <a:ext cx="8991600" cy="1143000"/>
          </a:xfrm>
        </p:spPr>
        <p:txBody>
          <a:bodyPr/>
          <a:lstStyle/>
          <a:p>
            <a:pPr algn="l" eaLnBrk="1" hangingPunct="1"/>
            <a:r>
              <a:rPr lang="en-US" sz="2800" smtClean="0">
                <a:latin typeface="Franklin Gothic Demi" pitchFamily="34" charset="0"/>
                <a:cs typeface="Arial" charset="0"/>
              </a:rPr>
              <a:t>Elements of a “SMART” MCM Service Plan</a:t>
            </a:r>
          </a:p>
        </p:txBody>
      </p:sp>
      <p:sp>
        <p:nvSpPr>
          <p:cNvPr id="32771" name="Content Placeholder 2"/>
          <p:cNvSpPr>
            <a:spLocks noGrp="1"/>
          </p:cNvSpPr>
          <p:nvPr>
            <p:ph idx="1"/>
          </p:nvPr>
        </p:nvSpPr>
        <p:spPr>
          <a:xfrm>
            <a:off x="457200" y="1600200"/>
            <a:ext cx="8229600" cy="4495800"/>
          </a:xfrm>
        </p:spPr>
        <p:txBody>
          <a:bodyPr/>
          <a:lstStyle/>
          <a:p>
            <a:pPr algn="ctr" eaLnBrk="1" hangingPunct="1">
              <a:buFont typeface="Arial" charset="0"/>
              <a:buNone/>
            </a:pPr>
            <a:r>
              <a:rPr lang="en-US" sz="2000" b="1" smtClean="0">
                <a:latin typeface="Franklin Gothic Book" pitchFamily="34" charset="0"/>
                <a:cs typeface="Arial" charset="0"/>
              </a:rPr>
              <a:t>MCM Service Plan</a:t>
            </a:r>
          </a:p>
          <a:p>
            <a:pPr eaLnBrk="1" hangingPunct="1">
              <a:buFont typeface="Arial" charset="0"/>
              <a:buChar char="»"/>
            </a:pPr>
            <a:r>
              <a:rPr lang="en-US" sz="1800" smtClean="0">
                <a:latin typeface="Franklin Gothic Book" pitchFamily="34" charset="0"/>
                <a:cs typeface="Arial" charset="0"/>
              </a:rPr>
              <a:t>Client name:	 _____________________________________________________</a:t>
            </a:r>
          </a:p>
          <a:p>
            <a:pPr eaLnBrk="1" hangingPunct="1">
              <a:buFont typeface="Arial" charset="0"/>
              <a:buChar char="»"/>
            </a:pPr>
            <a:r>
              <a:rPr lang="en-US" sz="1800" smtClean="0">
                <a:latin typeface="Franklin Gothic Book" pitchFamily="34" charset="0"/>
                <a:cs typeface="Arial" charset="0"/>
              </a:rPr>
              <a:t>Client Address:	 _____________________________________________________</a:t>
            </a:r>
          </a:p>
          <a:p>
            <a:pPr eaLnBrk="1" hangingPunct="1">
              <a:buFont typeface="Arial" charset="0"/>
              <a:buChar char="»"/>
            </a:pPr>
            <a:r>
              <a:rPr lang="en-US" sz="1800" smtClean="0">
                <a:latin typeface="Franklin Gothic Book" pitchFamily="34" charset="0"/>
                <a:cs typeface="Arial" charset="0"/>
              </a:rPr>
              <a:t>Overall Goal:	_____________________________________________________</a:t>
            </a: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800" smtClean="0">
              <a:latin typeface="Franklin Gothic Book" pitchFamily="34" charset="0"/>
              <a:cs typeface="Arial" charset="0"/>
            </a:endParaRPr>
          </a:p>
          <a:p>
            <a:pPr eaLnBrk="1" hangingPunct="1">
              <a:buFont typeface="Arial" charset="0"/>
              <a:buChar char="»"/>
            </a:pPr>
            <a:r>
              <a:rPr lang="en-US" sz="1800" smtClean="0">
                <a:latin typeface="Franklin Gothic Book" pitchFamily="34" charset="0"/>
                <a:cs typeface="Arial" charset="0"/>
              </a:rPr>
              <a:t>Date &amp; Signature of client: ____________________________________________</a:t>
            </a:r>
          </a:p>
          <a:p>
            <a:pPr eaLnBrk="1" hangingPunct="1">
              <a:buFont typeface="Arial" charset="0"/>
              <a:buChar char="»"/>
            </a:pPr>
            <a:r>
              <a:rPr lang="en-US" sz="1800" smtClean="0">
                <a:latin typeface="Franklin Gothic Book" pitchFamily="34" charset="0"/>
                <a:cs typeface="Arial" charset="0"/>
              </a:rPr>
              <a:t>Date &amp; Signature of Medical Case Manager: _____________________________</a:t>
            </a:r>
          </a:p>
          <a:p>
            <a:pPr eaLnBrk="1" hangingPunct="1">
              <a:buFont typeface="Arial" charset="0"/>
              <a:buChar char="»"/>
            </a:pPr>
            <a:r>
              <a:rPr lang="en-US" sz="1800" smtClean="0">
                <a:latin typeface="Franklin Gothic Book" pitchFamily="34" charset="0"/>
                <a:cs typeface="Arial" charset="0"/>
              </a:rPr>
              <a:t>Date and Signature of MCM Supervisor: _________________________________</a:t>
            </a:r>
          </a:p>
          <a:p>
            <a:pPr eaLnBrk="1" hangingPunct="1">
              <a:buFont typeface="Arial" charset="0"/>
              <a:buChar char="»"/>
            </a:pPr>
            <a:endParaRPr lang="en-US" sz="1600" smtClean="0">
              <a:latin typeface="Arial" charset="0"/>
              <a:cs typeface="Arial" charset="0"/>
            </a:endParaRPr>
          </a:p>
          <a:p>
            <a:pPr eaLnBrk="1" hangingPunct="1">
              <a:buFont typeface="Arial" charset="0"/>
              <a:buNone/>
            </a:pPr>
            <a:endParaRPr lang="en-US" smtClean="0">
              <a:latin typeface="Arial" charset="0"/>
              <a:cs typeface="Arial" charset="0"/>
            </a:endParaRPr>
          </a:p>
        </p:txBody>
      </p:sp>
      <p:graphicFrame>
        <p:nvGraphicFramePr>
          <p:cNvPr id="5" name="Table 4"/>
          <p:cNvGraphicFramePr>
            <a:graphicFrameLocks noGrp="1"/>
          </p:cNvGraphicFramePr>
          <p:nvPr/>
        </p:nvGraphicFramePr>
        <p:xfrm>
          <a:off x="533400" y="3048000"/>
          <a:ext cx="8153400" cy="1958976"/>
        </p:xfrm>
        <a:graphic>
          <a:graphicData uri="http://schemas.openxmlformats.org/drawingml/2006/table">
            <a:tbl>
              <a:tblPr/>
              <a:tblGrid>
                <a:gridCol w="762000"/>
                <a:gridCol w="1066800"/>
                <a:gridCol w="1447800"/>
                <a:gridCol w="1143000"/>
                <a:gridCol w="1219200"/>
                <a:gridCol w="1143000"/>
                <a:gridCol w="1371600"/>
              </a:tblGrid>
              <a:tr h="822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Date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Identified Need</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Short term Goal or</a:t>
                      </a:r>
                      <a:b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b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Objectives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Intervention/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Activity/</a:t>
                      </a:r>
                      <a:b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b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Action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Review Date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Timeline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Persons responsible for action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Linkages needed or </a:t>
                      </a:r>
                      <a:b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b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Outcome of intervention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6" name="Slide Number Placeholder 5"/>
          <p:cNvSpPr>
            <a:spLocks noGrp="1"/>
          </p:cNvSpPr>
          <p:nvPr>
            <p:ph type="sldNum" sz="quarter" idx="12"/>
          </p:nvPr>
        </p:nvSpPr>
        <p:spPr/>
        <p:txBody>
          <a:bodyPr/>
          <a:lstStyle/>
          <a:p>
            <a:pPr>
              <a:defRPr/>
            </a:pPr>
            <a:fld id="{DC547755-ED5C-47CE-93F6-BB030EADF420}"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81000" y="274638"/>
            <a:ext cx="8991600" cy="792162"/>
          </a:xfrm>
        </p:spPr>
        <p:txBody>
          <a:bodyPr/>
          <a:lstStyle/>
          <a:p>
            <a:pPr algn="l" eaLnBrk="1" hangingPunct="1"/>
            <a:r>
              <a:rPr lang="en-US" sz="2800" smtClean="0">
                <a:latin typeface="Franklin Gothic Demi" pitchFamily="34" charset="0"/>
                <a:cs typeface="Arial" charset="0"/>
              </a:rPr>
              <a:t>Sample “SMART” MCM Service Plan</a:t>
            </a:r>
          </a:p>
        </p:txBody>
      </p:sp>
      <p:sp>
        <p:nvSpPr>
          <p:cNvPr id="33795" name="Content Placeholder 2"/>
          <p:cNvSpPr>
            <a:spLocks noGrp="1"/>
          </p:cNvSpPr>
          <p:nvPr>
            <p:ph idx="1"/>
          </p:nvPr>
        </p:nvSpPr>
        <p:spPr>
          <a:xfrm>
            <a:off x="457200" y="1600200"/>
            <a:ext cx="8229600" cy="4495800"/>
          </a:xfrm>
        </p:spPr>
        <p:txBody>
          <a:bodyPr/>
          <a:lstStyle/>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500" smtClean="0">
              <a:latin typeface="Franklin Gothic Book" pitchFamily="34" charset="0"/>
              <a:cs typeface="Arial" charset="0"/>
            </a:endParaRPr>
          </a:p>
          <a:p>
            <a:pPr eaLnBrk="1" hangingPunct="1">
              <a:buFont typeface="Arial" charset="0"/>
              <a:buChar char="»"/>
            </a:pPr>
            <a:endParaRPr lang="en-US" sz="1800" smtClean="0">
              <a:latin typeface="Franklin Gothic Book" pitchFamily="34" charset="0"/>
              <a:cs typeface="Arial" charset="0"/>
            </a:endParaRPr>
          </a:p>
          <a:p>
            <a:pPr eaLnBrk="1" hangingPunct="1">
              <a:buFont typeface="Arial" charset="0"/>
              <a:buChar char="»"/>
            </a:pPr>
            <a:r>
              <a:rPr lang="en-US" sz="1800" smtClean="0">
                <a:latin typeface="Franklin Gothic Book" pitchFamily="34" charset="0"/>
                <a:cs typeface="Arial" charset="0"/>
              </a:rPr>
              <a:t>Date &amp; Signature of client: ____________________________________________</a:t>
            </a:r>
          </a:p>
          <a:p>
            <a:pPr eaLnBrk="1" hangingPunct="1">
              <a:buFont typeface="Arial" charset="0"/>
              <a:buChar char="»"/>
            </a:pPr>
            <a:r>
              <a:rPr lang="en-US" sz="1800" smtClean="0">
                <a:latin typeface="Franklin Gothic Book" pitchFamily="34" charset="0"/>
                <a:cs typeface="Arial" charset="0"/>
              </a:rPr>
              <a:t>Date &amp; Signature of Medical Case Manager: _____________________________</a:t>
            </a:r>
          </a:p>
          <a:p>
            <a:pPr eaLnBrk="1" hangingPunct="1">
              <a:buFont typeface="Arial" charset="0"/>
              <a:buChar char="»"/>
            </a:pPr>
            <a:r>
              <a:rPr lang="en-US" sz="1800" smtClean="0">
                <a:latin typeface="Franklin Gothic Book" pitchFamily="34" charset="0"/>
                <a:cs typeface="Arial" charset="0"/>
              </a:rPr>
              <a:t>Date and Signature of MCM Supervisor: _________________________________</a:t>
            </a:r>
          </a:p>
          <a:p>
            <a:pPr eaLnBrk="1" hangingPunct="1">
              <a:buFont typeface="Arial" charset="0"/>
              <a:buChar char="»"/>
            </a:pPr>
            <a:endParaRPr lang="en-US" sz="1600" smtClean="0">
              <a:latin typeface="Arial" charset="0"/>
              <a:cs typeface="Arial" charset="0"/>
            </a:endParaRPr>
          </a:p>
          <a:p>
            <a:pPr eaLnBrk="1" hangingPunct="1">
              <a:buFont typeface="Arial" charset="0"/>
              <a:buNone/>
            </a:pPr>
            <a:endParaRPr lang="en-US" smtClean="0">
              <a:latin typeface="Arial" charset="0"/>
              <a:cs typeface="Arial" charset="0"/>
            </a:endParaRPr>
          </a:p>
        </p:txBody>
      </p:sp>
      <p:graphicFrame>
        <p:nvGraphicFramePr>
          <p:cNvPr id="5" name="Table 4"/>
          <p:cNvGraphicFramePr>
            <a:graphicFrameLocks noGrp="1"/>
          </p:cNvGraphicFramePr>
          <p:nvPr/>
        </p:nvGraphicFramePr>
        <p:xfrm>
          <a:off x="533400" y="1120775"/>
          <a:ext cx="8153400" cy="5626326"/>
        </p:xfrm>
        <a:graphic>
          <a:graphicData uri="http://schemas.openxmlformats.org/drawingml/2006/table">
            <a:tbl>
              <a:tblPr/>
              <a:tblGrid>
                <a:gridCol w="762000"/>
                <a:gridCol w="1066800"/>
                <a:gridCol w="1447800"/>
                <a:gridCol w="1143000"/>
                <a:gridCol w="1219200"/>
                <a:gridCol w="1143000"/>
                <a:gridCol w="1371600"/>
              </a:tblGrid>
              <a:tr h="7314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Date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Identified Need</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Short term Goal or</a:t>
                      </a:r>
                      <a:b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b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Objectives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Intervention/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Activity/</a:t>
                      </a:r>
                      <a:b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b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Action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Review Date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Timeline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Persons responsible for action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Linkages needed or </a:t>
                      </a:r>
                      <a:b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br>
                      <a:r>
                        <a:rPr kumimoji="0" lang="en-US" sz="12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Outcome of intervention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26092">
                <a:tc>
                  <a:txBody>
                    <a:bodyPr/>
                    <a:lstStyle/>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spcBef>
                          <a:spcPts val="0"/>
                        </a:spcBef>
                        <a:spcAft>
                          <a:spcPts val="0"/>
                        </a:spcAft>
                      </a:pPr>
                      <a:r>
                        <a:rPr lang="en-US" sz="900">
                          <a:effectLst/>
                          <a:latin typeface="Arial"/>
                          <a:ea typeface="Times New Roman"/>
                        </a:rPr>
                        <a:t>Medication adherence</a:t>
                      </a:r>
                      <a:endParaRPr lang="en-US" sz="120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spcBef>
                          <a:spcPts val="0"/>
                        </a:spcBef>
                        <a:spcAft>
                          <a:spcPts val="0"/>
                        </a:spcAft>
                      </a:pPr>
                      <a:r>
                        <a:rPr lang="en-US" sz="900" dirty="0">
                          <a:effectLst/>
                          <a:latin typeface="Arial"/>
                          <a:ea typeface="Times New Roman"/>
                        </a:rPr>
                        <a:t>Sara will take her medications as prescribed for the next four weeks (11/27/09)</a:t>
                      </a:r>
                      <a:endParaRPr lang="en-US" sz="1200" dirty="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spcBef>
                          <a:spcPts val="0"/>
                        </a:spcBef>
                        <a:spcAft>
                          <a:spcPts val="0"/>
                        </a:spcAft>
                      </a:pPr>
                      <a:r>
                        <a:rPr lang="en-US" sz="900">
                          <a:effectLst/>
                          <a:latin typeface="Arial"/>
                          <a:ea typeface="Times New Roman"/>
                        </a:rPr>
                        <a:t>1)Ask client what strategy may work better/comfortable, document viral load and CD4 count</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2) Provide HIV education</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3)Discuss benefits of Medication adherence</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4)Discuss risk of non- adherence</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5)Provide adherence tool-pill boxes, alarm clock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6)Fill in pill box for a week’s medication doses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7)Organize weekly check-in calls (Call on 11/03/09)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8)Return to agency for pill box checks and filling</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10/27/09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11/03/09</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11/03/09</a:t>
                      </a:r>
                      <a:endParaRPr lang="en-US" sz="120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spcBef>
                          <a:spcPts val="0"/>
                        </a:spcBef>
                        <a:spcAft>
                          <a:spcPts val="0"/>
                        </a:spcAft>
                      </a:pPr>
                      <a:r>
                        <a:rPr lang="en-US" sz="900">
                          <a:effectLst/>
                          <a:latin typeface="Arial"/>
                          <a:ea typeface="Times New Roman"/>
                        </a:rPr>
                        <a:t>Ms Doe</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MCM &amp; Ms Doe</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p>
                      <a:pPr marL="0" marR="0">
                        <a:spcBef>
                          <a:spcPts val="0"/>
                        </a:spcBef>
                        <a:spcAft>
                          <a:spcPts val="0"/>
                        </a:spcAft>
                      </a:pPr>
                      <a:r>
                        <a:rPr lang="en-US" sz="900">
                          <a:effectLst/>
                          <a:latin typeface="Arial"/>
                          <a:ea typeface="Times New Roman"/>
                        </a:rPr>
                        <a:t> </a:t>
                      </a:r>
                      <a:endParaRPr lang="en-US" sz="120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a:spcBef>
                          <a:spcPts val="0"/>
                        </a:spcBef>
                        <a:spcAft>
                          <a:spcPts val="0"/>
                        </a:spcAft>
                      </a:pPr>
                      <a:r>
                        <a:rPr lang="en-US" sz="900" dirty="0">
                          <a:effectLst/>
                          <a:latin typeface="Arial"/>
                          <a:ea typeface="Times New Roman"/>
                        </a:rPr>
                        <a:t>Completed, CD4 350, Viral Load 100,000</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Completed/Reinforce</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Completed/Reinforce</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Completed/Reinforce</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Completed</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Completed</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Spoke with Ms Doe  11/03/09, to come in for filling pill box</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Ms Sara came to agency with pill box</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Times New Roman"/>
                        </a:rPr>
                        <a:t> </a:t>
                      </a:r>
                      <a:endParaRPr lang="en-US" sz="1200" dirty="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564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828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a typeface="ＭＳ Ｐゴシック"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6" name="Slide Number Placeholder 5"/>
          <p:cNvSpPr>
            <a:spLocks noGrp="1"/>
          </p:cNvSpPr>
          <p:nvPr>
            <p:ph type="sldNum" sz="quarter" idx="12"/>
          </p:nvPr>
        </p:nvSpPr>
        <p:spPr/>
        <p:txBody>
          <a:bodyPr/>
          <a:lstStyle/>
          <a:p>
            <a:pPr>
              <a:defRPr/>
            </a:pPr>
            <a:fld id="{DFABAD55-DE10-440E-98FB-56D40E0F6F94}"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1000" b="1" dirty="0" smtClean="0">
                <a:latin typeface="Arial" charset="0"/>
                <a:cs typeface="Arial" charset="0"/>
              </a:rPr>
              <a:t>Client </a:t>
            </a:r>
            <a:r>
              <a:rPr lang="en-US" sz="1000" b="1" dirty="0" err="1" smtClean="0">
                <a:latin typeface="Arial" charset="0"/>
                <a:cs typeface="Arial" charset="0"/>
              </a:rPr>
              <a:t>Name:__________________________________</a:t>
            </a:r>
            <a:r>
              <a:rPr lang="en-US" sz="1000" b="1" u="sng" dirty="0" err="1" smtClean="0">
                <a:latin typeface="Arial" charset="0"/>
                <a:cs typeface="Arial" charset="0"/>
              </a:rPr>
              <a:t>Sara</a:t>
            </a:r>
            <a:r>
              <a:rPr lang="en-US" sz="1000" b="1" u="sng" dirty="0" smtClean="0">
                <a:latin typeface="Arial" charset="0"/>
                <a:cs typeface="Arial" charset="0"/>
              </a:rPr>
              <a:t> Doe</a:t>
            </a:r>
            <a:r>
              <a:rPr lang="en-US" sz="1000" b="1" dirty="0" smtClean="0">
                <a:latin typeface="Arial" charset="0"/>
                <a:cs typeface="Arial" charset="0"/>
              </a:rPr>
              <a:t>___________________________________________</a:t>
            </a:r>
            <a:br>
              <a:rPr lang="en-US" sz="1000" b="1" dirty="0" smtClean="0">
                <a:latin typeface="Arial" charset="0"/>
                <a:cs typeface="Arial" charset="0"/>
              </a:rPr>
            </a:br>
            <a:r>
              <a:rPr lang="en-US" sz="1000" b="1" dirty="0" smtClean="0">
                <a:latin typeface="Arial" charset="0"/>
                <a:cs typeface="Arial" charset="0"/>
              </a:rPr>
              <a:t> </a:t>
            </a:r>
            <a:br>
              <a:rPr lang="en-US" sz="1000" b="1" dirty="0" smtClean="0">
                <a:latin typeface="Arial" charset="0"/>
                <a:cs typeface="Arial" charset="0"/>
              </a:rPr>
            </a:br>
            <a:r>
              <a:rPr lang="en-US" sz="1000" b="1" dirty="0" smtClean="0">
                <a:latin typeface="Arial" charset="0"/>
                <a:cs typeface="Arial" charset="0"/>
              </a:rPr>
              <a:t>Client Address:___</a:t>
            </a:r>
            <a:r>
              <a:rPr lang="en-US" sz="1000" b="1" u="sng" dirty="0" smtClean="0">
                <a:latin typeface="Arial" charset="0"/>
                <a:cs typeface="Arial" charset="0"/>
              </a:rPr>
              <a:t>112 New York Avenue, NE, Washington DC , 20002</a:t>
            </a:r>
            <a:r>
              <a:rPr lang="en-US" sz="1000" b="1" dirty="0" smtClean="0">
                <a:latin typeface="Arial" charset="0"/>
                <a:cs typeface="Arial" charset="0"/>
              </a:rPr>
              <a:t>____________________________________</a:t>
            </a:r>
            <a:br>
              <a:rPr lang="en-US" sz="1000" b="1" dirty="0" smtClean="0">
                <a:latin typeface="Arial" charset="0"/>
                <a:cs typeface="Arial" charset="0"/>
              </a:rPr>
            </a:br>
            <a:r>
              <a:rPr lang="en-US" sz="1000" b="1" dirty="0" smtClean="0">
                <a:latin typeface="Arial" charset="0"/>
                <a:cs typeface="Arial" charset="0"/>
              </a:rPr>
              <a:t/>
            </a:r>
            <a:br>
              <a:rPr lang="en-US" sz="1000" b="1" dirty="0" smtClean="0">
                <a:latin typeface="Arial" charset="0"/>
                <a:cs typeface="Arial" charset="0"/>
              </a:rPr>
            </a:br>
            <a:r>
              <a:rPr lang="en-US" sz="1000" b="1" dirty="0" smtClean="0">
                <a:latin typeface="Arial" charset="0"/>
                <a:cs typeface="Arial" charset="0"/>
              </a:rPr>
              <a:t>Overall Goal:________________</a:t>
            </a:r>
            <a:r>
              <a:rPr lang="en-US" sz="1000" b="1" u="sng" dirty="0" smtClean="0">
                <a:latin typeface="Arial" charset="0"/>
                <a:cs typeface="Arial" charset="0"/>
              </a:rPr>
              <a:t> To keep Ms. Doe engaged in care and adherent to her medications</a:t>
            </a:r>
            <a:r>
              <a:rPr lang="en-US" sz="1000" b="1" dirty="0" smtClean="0">
                <a:latin typeface="Arial" charset="0"/>
                <a:cs typeface="Arial" charset="0"/>
              </a:rPr>
              <a:t>___________</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8027914"/>
              </p:ext>
            </p:extLst>
          </p:nvPr>
        </p:nvGraphicFramePr>
        <p:xfrm>
          <a:off x="457200" y="1736725"/>
          <a:ext cx="8229599" cy="4114800"/>
        </p:xfrm>
        <a:graphic>
          <a:graphicData uri="http://schemas.openxmlformats.org/drawingml/2006/table">
            <a:tbl>
              <a:tblPr firstRow="1" firstCol="1" lastRow="1" lastCol="1" bandRow="1" bandCol="1">
                <a:tableStyleId>{5C22544A-7EE6-4342-B048-85BDC9FD1C3A}</a:tableStyleId>
              </a:tblPr>
              <a:tblGrid>
                <a:gridCol w="737980"/>
                <a:gridCol w="1471820"/>
                <a:gridCol w="1547191"/>
                <a:gridCol w="1118152"/>
                <a:gridCol w="894522"/>
                <a:gridCol w="1229967"/>
                <a:gridCol w="1229967"/>
              </a:tblGrid>
              <a:tr h="402626">
                <a:tc>
                  <a:txBody>
                    <a:bodyPr/>
                    <a:lstStyle/>
                    <a:p>
                      <a:pPr marL="0" marR="0">
                        <a:spcBef>
                          <a:spcPts val="0"/>
                        </a:spcBef>
                        <a:spcAft>
                          <a:spcPts val="0"/>
                        </a:spcAft>
                      </a:pPr>
                      <a:r>
                        <a:rPr lang="en-US" sz="900" dirty="0">
                          <a:effectLst/>
                        </a:rPr>
                        <a:t>Date</a:t>
                      </a:r>
                      <a:endParaRPr lang="en-US" sz="1200" dirty="0">
                        <a:effectLst/>
                        <a:latin typeface="Times New Roman"/>
                        <a:ea typeface="Times New Roman"/>
                      </a:endParaRPr>
                    </a:p>
                  </a:txBody>
                  <a:tcPr marL="67104" marR="67104" marT="0" marB="0" anchor="ctr"/>
                </a:tc>
                <a:tc>
                  <a:txBody>
                    <a:bodyPr/>
                    <a:lstStyle/>
                    <a:p>
                      <a:pPr marL="0" marR="0">
                        <a:spcBef>
                          <a:spcPts val="0"/>
                        </a:spcBef>
                        <a:spcAft>
                          <a:spcPts val="0"/>
                        </a:spcAft>
                      </a:pPr>
                      <a:r>
                        <a:rPr lang="en-US" sz="900">
                          <a:effectLst/>
                        </a:rPr>
                        <a:t>Identified Need</a:t>
                      </a:r>
                      <a:endParaRPr lang="en-US" sz="1200">
                        <a:effectLst/>
                        <a:latin typeface="Times New Roman"/>
                        <a:ea typeface="Times New Roman"/>
                      </a:endParaRPr>
                    </a:p>
                  </a:txBody>
                  <a:tcPr marL="67104" marR="67104" marT="0" marB="0" anchor="ctr"/>
                </a:tc>
                <a:tc>
                  <a:txBody>
                    <a:bodyPr/>
                    <a:lstStyle/>
                    <a:p>
                      <a:pPr marL="0" marR="0">
                        <a:spcBef>
                          <a:spcPts val="0"/>
                        </a:spcBef>
                        <a:spcAft>
                          <a:spcPts val="0"/>
                        </a:spcAft>
                      </a:pPr>
                      <a:r>
                        <a:rPr lang="en-US" sz="900">
                          <a:effectLst/>
                        </a:rPr>
                        <a:t>Short term Goal/</a:t>
                      </a:r>
                      <a:br>
                        <a:rPr lang="en-US" sz="900">
                          <a:effectLst/>
                        </a:rPr>
                      </a:br>
                      <a:r>
                        <a:rPr lang="en-US" sz="900">
                          <a:effectLst/>
                        </a:rPr>
                        <a:t>Objectives</a:t>
                      </a:r>
                      <a:endParaRPr lang="en-US" sz="1200">
                        <a:effectLst/>
                        <a:latin typeface="Times New Roman"/>
                        <a:ea typeface="Times New Roman"/>
                      </a:endParaRPr>
                    </a:p>
                  </a:txBody>
                  <a:tcPr marL="67104" marR="67104" marT="0" marB="0" anchor="ctr"/>
                </a:tc>
                <a:tc>
                  <a:txBody>
                    <a:bodyPr/>
                    <a:lstStyle/>
                    <a:p>
                      <a:pPr marL="0" marR="0">
                        <a:spcBef>
                          <a:spcPts val="0"/>
                        </a:spcBef>
                        <a:spcAft>
                          <a:spcPts val="0"/>
                        </a:spcAft>
                      </a:pPr>
                      <a:r>
                        <a:rPr lang="en-US" sz="900">
                          <a:effectLst/>
                        </a:rPr>
                        <a:t>Intervention/Activities/</a:t>
                      </a:r>
                      <a:br>
                        <a:rPr lang="en-US" sz="900">
                          <a:effectLst/>
                        </a:rPr>
                      </a:br>
                      <a:r>
                        <a:rPr lang="en-US" sz="900">
                          <a:effectLst/>
                        </a:rPr>
                        <a:t>Actions</a:t>
                      </a:r>
                      <a:endParaRPr lang="en-US" sz="1200">
                        <a:effectLst/>
                        <a:latin typeface="Times New Roman"/>
                        <a:ea typeface="Times New Roman"/>
                      </a:endParaRPr>
                    </a:p>
                  </a:txBody>
                  <a:tcPr marL="67104" marR="67104" marT="0" marB="0" anchor="ctr"/>
                </a:tc>
                <a:tc>
                  <a:txBody>
                    <a:bodyPr/>
                    <a:lstStyle/>
                    <a:p>
                      <a:pPr marL="0" marR="0">
                        <a:spcBef>
                          <a:spcPts val="0"/>
                        </a:spcBef>
                        <a:spcAft>
                          <a:spcPts val="0"/>
                        </a:spcAft>
                      </a:pPr>
                      <a:r>
                        <a:rPr lang="en-US" sz="900">
                          <a:effectLst/>
                        </a:rPr>
                        <a:t>Date Review Due/Timeline</a:t>
                      </a:r>
                      <a:endParaRPr lang="en-US" sz="1200">
                        <a:effectLst/>
                        <a:latin typeface="Times New Roman"/>
                        <a:ea typeface="Times New Roman"/>
                      </a:endParaRPr>
                    </a:p>
                  </a:txBody>
                  <a:tcPr marL="67104" marR="67104" marT="0" marB="0" anchor="ctr"/>
                </a:tc>
                <a:tc>
                  <a:txBody>
                    <a:bodyPr/>
                    <a:lstStyle/>
                    <a:p>
                      <a:pPr marL="0" marR="0">
                        <a:spcBef>
                          <a:spcPts val="0"/>
                        </a:spcBef>
                        <a:spcAft>
                          <a:spcPts val="0"/>
                        </a:spcAft>
                      </a:pPr>
                      <a:r>
                        <a:rPr lang="en-US" sz="900">
                          <a:effectLst/>
                        </a:rPr>
                        <a:t>Persons responsible for action</a:t>
                      </a:r>
                      <a:endParaRPr lang="en-US" sz="1200">
                        <a:effectLst/>
                        <a:latin typeface="Times New Roman"/>
                        <a:ea typeface="Times New Roman"/>
                      </a:endParaRPr>
                    </a:p>
                  </a:txBody>
                  <a:tcPr marL="67104" marR="67104" marT="0" marB="0" anchor="ctr"/>
                </a:tc>
                <a:tc>
                  <a:txBody>
                    <a:bodyPr/>
                    <a:lstStyle/>
                    <a:p>
                      <a:pPr marL="0" marR="0">
                        <a:spcBef>
                          <a:spcPts val="0"/>
                        </a:spcBef>
                        <a:spcAft>
                          <a:spcPts val="0"/>
                        </a:spcAft>
                      </a:pPr>
                      <a:r>
                        <a:rPr lang="en-US" sz="900">
                          <a:effectLst/>
                        </a:rPr>
                        <a:t>Outcome of actions/</a:t>
                      </a:r>
                      <a:br>
                        <a:rPr lang="en-US" sz="900">
                          <a:effectLst/>
                        </a:rPr>
                      </a:br>
                      <a:r>
                        <a:rPr lang="en-US" sz="900">
                          <a:effectLst/>
                        </a:rPr>
                        <a:t/>
                      </a:r>
                      <a:br>
                        <a:rPr lang="en-US" sz="900">
                          <a:effectLst/>
                        </a:rPr>
                      </a:br>
                      <a:r>
                        <a:rPr lang="en-US" sz="900">
                          <a:effectLst/>
                        </a:rPr>
                        <a:t>Linkages Needed</a:t>
                      </a:r>
                      <a:endParaRPr lang="en-US" sz="1200">
                        <a:effectLst/>
                        <a:latin typeface="Times New Roman"/>
                        <a:ea typeface="Times New Roman"/>
                      </a:endParaRPr>
                    </a:p>
                  </a:txBody>
                  <a:tcPr marL="67104" marR="67104" marT="0" marB="0" anchor="ctr"/>
                </a:tc>
              </a:tr>
              <a:tr h="3221008">
                <a:tc>
                  <a:txBody>
                    <a:bodyPr/>
                    <a:lstStyle/>
                    <a:p>
                      <a:pPr marL="0" marR="0">
                        <a:spcBef>
                          <a:spcPts val="0"/>
                        </a:spcBef>
                        <a:spcAft>
                          <a:spcPts val="0"/>
                        </a:spcAft>
                      </a:pPr>
                      <a:r>
                        <a:rPr lang="en-US" sz="900">
                          <a:effectLst/>
                        </a:rPr>
                        <a:t>10/27/09</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dirty="0">
                          <a:effectLst/>
                        </a:rPr>
                        <a:t>Support system/Disclosure</a:t>
                      </a:r>
                      <a:endParaRPr lang="en-US" sz="1200" dirty="0">
                        <a:effectLst/>
                        <a:latin typeface="Times New Roman"/>
                        <a:ea typeface="Times New Roman"/>
                      </a:endParaRPr>
                    </a:p>
                  </a:txBody>
                  <a:tcPr marL="67104" marR="67104" marT="0" marB="0"/>
                </a:tc>
                <a:tc>
                  <a:txBody>
                    <a:bodyPr/>
                    <a:lstStyle/>
                    <a:p>
                      <a:pPr marL="0" marR="0">
                        <a:spcBef>
                          <a:spcPts val="0"/>
                        </a:spcBef>
                        <a:spcAft>
                          <a:spcPts val="0"/>
                        </a:spcAft>
                      </a:pPr>
                      <a:r>
                        <a:rPr lang="en-US" sz="900" dirty="0">
                          <a:effectLst/>
                        </a:rPr>
                        <a:t>Ms Doe will participate in support group by 11/30/09 to enhance her skill to disclose to support system</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2) Ms Doe will be referred to partner services by 11/30/09 to help disclose to partners</a:t>
                      </a:r>
                      <a:endParaRPr lang="en-US" sz="1200" dirty="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1)Provide HIV education</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2)Refer and/or  enroll in support group</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3) Refer to Partner services</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4) Refer and/or enroll in Healthy relationship program (Prevention for positives group sessions)</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5) Follow up on partner notification next appointment</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10/27/09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10/27/09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10/27/09-11/15/09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10/27/09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11/30/09</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MCM</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MCM</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MCM</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MCM</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MCM</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Completed</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Enrolled</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Enrolled 11/13/09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Attended group 11/19/09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Partners notified 11/30/09</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r>
              <a:tr h="402626">
                <a:tc>
                  <a:txBody>
                    <a:bodyPr/>
                    <a:lstStyle/>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a:effectLst/>
                        </a:rPr>
                        <a:t> </a:t>
                      </a:r>
                      <a:endParaRPr lang="en-US" sz="1200">
                        <a:effectLst/>
                        <a:latin typeface="Times New Roman"/>
                        <a:ea typeface="Times New Roman"/>
                      </a:endParaRPr>
                    </a:p>
                  </a:txBody>
                  <a:tcPr marL="67104" marR="67104" marT="0" marB="0"/>
                </a:tc>
                <a:tc>
                  <a:txBody>
                    <a:bodyPr/>
                    <a:lstStyle/>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 </a:t>
                      </a:r>
                      <a:endParaRPr lang="en-US" sz="1200" dirty="0">
                        <a:effectLst/>
                        <a:latin typeface="Times New Roman"/>
                        <a:ea typeface="Times New Roman"/>
                      </a:endParaRPr>
                    </a:p>
                  </a:txBody>
                  <a:tcPr marL="67104" marR="67104" marT="0" marB="0"/>
                </a:tc>
              </a:tr>
            </a:tbl>
          </a:graphicData>
        </a:graphic>
      </p:graphicFrame>
      <p:sp>
        <p:nvSpPr>
          <p:cNvPr id="4" name="Slide Number Placeholder 3"/>
          <p:cNvSpPr>
            <a:spLocks noGrp="1"/>
          </p:cNvSpPr>
          <p:nvPr>
            <p:ph type="sldNum" sz="quarter" idx="12"/>
          </p:nvPr>
        </p:nvSpPr>
        <p:spPr/>
        <p:txBody>
          <a:bodyPr/>
          <a:lstStyle/>
          <a:p>
            <a:pPr>
              <a:defRPr/>
            </a:pPr>
            <a:fld id="{FBDEFA6A-6A25-4A25-B2DC-4AF612225C20}"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Implementation and Monitoring</a:t>
            </a:r>
            <a:br>
              <a:rPr lang="en-US" sz="2800" smtClean="0">
                <a:latin typeface="Franklin Gothic Demi" pitchFamily="34" charset="0"/>
                <a:cs typeface="Arial" charset="0"/>
              </a:rPr>
            </a:br>
            <a:r>
              <a:rPr lang="en-US" sz="2400" smtClean="0">
                <a:latin typeface="Franklin Gothic Book" pitchFamily="34" charset="0"/>
                <a:cs typeface="Arial" charset="0"/>
              </a:rPr>
              <a:t>Treatment adherence at every stage using viral load and CD4 count</a:t>
            </a:r>
            <a:endParaRPr lang="en-US" sz="2400" i="1" smtClean="0">
              <a:latin typeface="Franklin Gothic Book" pitchFamily="34" charset="0"/>
              <a:cs typeface="Arial" charset="0"/>
            </a:endParaRPr>
          </a:p>
        </p:txBody>
      </p:sp>
      <p:sp>
        <p:nvSpPr>
          <p:cNvPr id="35843"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MCM programs have a responsibility to directly provide or link their clients to treatment adherence services</a:t>
            </a:r>
          </a:p>
          <a:p>
            <a:pPr eaLnBrk="1" hangingPunct="1">
              <a:buFont typeface="Arial" charset="0"/>
              <a:buChar char="»"/>
            </a:pPr>
            <a:r>
              <a:rPr lang="en-US" smtClean="0">
                <a:latin typeface="Franklin Gothic Book" pitchFamily="34" charset="0"/>
                <a:cs typeface="Arial" charset="0"/>
              </a:rPr>
              <a:t>Adherence support includes interventions or special programs to ensure readiness for, and adherence to, complex HIV/AIDS treatments</a:t>
            </a:r>
          </a:p>
          <a:p>
            <a:pPr eaLnBrk="1" hangingPunct="1">
              <a:buFont typeface="Arial" charset="0"/>
              <a:buChar char="»"/>
            </a:pPr>
            <a:r>
              <a:rPr lang="en-US" smtClean="0">
                <a:latin typeface="Franklin Gothic Book" pitchFamily="34" charset="0"/>
                <a:cs typeface="Arial" charset="0"/>
              </a:rPr>
              <a:t>MCMs should reinforce treatment adherence at every contact (via phone, face-to-face meetings, etc.)</a:t>
            </a:r>
          </a:p>
          <a:p>
            <a:pPr eaLnBrk="1" hangingPunct="1">
              <a:buFont typeface="Arial" charset="0"/>
              <a:buChar char="»"/>
            </a:pPr>
            <a:r>
              <a:rPr lang="en-US" smtClean="0">
                <a:latin typeface="Franklin Gothic Book" pitchFamily="34" charset="0"/>
                <a:cs typeface="Arial" charset="0"/>
              </a:rPr>
              <a:t>Client-specific adherence intervention programs help reduce missed doses of medication with the goal of viral load suppression</a:t>
            </a:r>
          </a:p>
          <a:p>
            <a:pPr eaLnBrk="1" hangingPunct="1">
              <a:buFont typeface="Arial" charset="0"/>
              <a:buNone/>
            </a:pPr>
            <a:endParaRPr lang="en-US" smtClean="0">
              <a:latin typeface="Arial" charset="0"/>
              <a:cs typeface="Arial" charset="0"/>
            </a:endParaRPr>
          </a:p>
          <a:p>
            <a:pPr lvl="1" eaLnBrk="1" hangingPunct="1"/>
            <a:endParaRPr lang="en-US" smtClean="0">
              <a:latin typeface="Arial" charset="0"/>
              <a:cs typeface="Arial" charset="0"/>
            </a:endParaRPr>
          </a:p>
          <a:p>
            <a:pPr lvl="1" eaLnBrk="1" hangingPunct="1"/>
            <a:endParaRPr lang="en-US" smtClean="0">
              <a:latin typeface="Arial" charset="0"/>
              <a:cs typeface="Arial" charset="0"/>
            </a:endParaRPr>
          </a:p>
          <a:p>
            <a:pPr lvl="1" eaLnBrk="1" hangingPunct="1"/>
            <a:endParaRPr lang="en-US"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EE194B53-9FE5-40F2-A609-FE775ADF0752}"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686800" cy="1143000"/>
          </a:xfrm>
        </p:spPr>
        <p:txBody>
          <a:bodyPr/>
          <a:lstStyle/>
          <a:p>
            <a:pPr algn="l" eaLnBrk="1" hangingPunct="1"/>
            <a:r>
              <a:rPr lang="en-US" sz="2800" smtClean="0">
                <a:latin typeface="Franklin Gothic Demi" pitchFamily="34" charset="0"/>
                <a:cs typeface="Arial" charset="0"/>
              </a:rPr>
              <a:t>Treatment Adherence Support at Every Client </a:t>
            </a:r>
            <a:br>
              <a:rPr lang="en-US" sz="2800" smtClean="0">
                <a:latin typeface="Franklin Gothic Demi" pitchFamily="34" charset="0"/>
                <a:cs typeface="Arial" charset="0"/>
              </a:rPr>
            </a:br>
            <a:r>
              <a:rPr lang="en-US" sz="2800" smtClean="0">
                <a:latin typeface="Franklin Gothic Demi" pitchFamily="34" charset="0"/>
                <a:cs typeface="Arial" charset="0"/>
              </a:rPr>
              <a:t>Contact and Stage in the MCM Process</a:t>
            </a:r>
          </a:p>
        </p:txBody>
      </p:sp>
      <p:graphicFrame>
        <p:nvGraphicFramePr>
          <p:cNvPr id="14359" name="Group 23"/>
          <p:cNvGraphicFramePr>
            <a:graphicFrameLocks noGrp="1"/>
          </p:cNvGraphicFramePr>
          <p:nvPr>
            <p:ph idx="1"/>
          </p:nvPr>
        </p:nvGraphicFramePr>
        <p:xfrm>
          <a:off x="533400" y="1600200"/>
          <a:ext cx="8153400" cy="4802188"/>
        </p:xfrm>
        <a:graphic>
          <a:graphicData uri="http://schemas.openxmlformats.org/drawingml/2006/table">
            <a:tbl>
              <a:tblPr>
                <a:tableStyleId>{5C22544A-7EE6-4342-B048-85BDC9FD1C3A}</a:tableStyleId>
              </a:tblPr>
              <a:tblGrid>
                <a:gridCol w="2890751"/>
                <a:gridCol w="5262649"/>
              </a:tblGrid>
              <a:tr h="1303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bg1"/>
                          </a:solidFill>
                          <a:effectLst/>
                          <a:latin typeface="Franklin Gothic Book" pitchFamily="34" charset="0"/>
                        </a:rPr>
                        <a:t>Intake</a:t>
                      </a:r>
                      <a:endParaRPr kumimoji="0" lang="en-US" sz="1600" b="1" i="0" u="none" strike="noStrike" cap="none" normalizeH="0" baseline="0" dirty="0" smtClean="0">
                        <a:ln>
                          <a:noFill/>
                        </a:ln>
                        <a:solidFill>
                          <a:schemeClr val="bg1"/>
                        </a:solidFill>
                        <a:effectLst/>
                        <a:latin typeface="Franklin Gothic Book" pitchFamily="34" charset="0"/>
                        <a:ea typeface="ＭＳ Ｐゴシック" charset="-128"/>
                        <a:cs typeface="Times New Roman" pitchFamily="18" charset="0"/>
                      </a:endParaRPr>
                    </a:p>
                  </a:txBody>
                  <a:tcPr marL="68580" marR="68580" marT="0" marB="0" anchor="ctr" horzOverflow="overflow">
                    <a:solidFill>
                      <a:schemeClr val="accent1"/>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 typeface="Franklin Gothic Book" pitchFamily="34" charset="0"/>
                        <a:buChar char="»"/>
                        <a:tabLst>
                          <a:tab pos="228600" algn="l"/>
                        </a:tabLst>
                      </a:pPr>
                      <a:r>
                        <a:rPr kumimoji="0" lang="en-US" sz="1400" u="none" strike="noStrike" cap="none" normalizeH="0" baseline="0" dirty="0" smtClean="0">
                          <a:ln>
                            <a:noFill/>
                          </a:ln>
                          <a:effectLst/>
                          <a:latin typeface="Franklin Gothic Book" pitchFamily="34" charset="0"/>
                        </a:rPr>
                        <a:t>Ask if client is on medication; schedule primary care appointments or ensure existing ones are kept</a:t>
                      </a:r>
                    </a:p>
                    <a:p>
                      <a:pPr marL="228600" marR="0" lvl="0" indent="-228600" algn="l" defTabSz="914400" rtl="0" eaLnBrk="1" fontAlgn="base" latinLnBrk="0" hangingPunct="1">
                        <a:lnSpc>
                          <a:spcPct val="100000"/>
                        </a:lnSpc>
                        <a:spcBef>
                          <a:spcPct val="0"/>
                        </a:spcBef>
                        <a:spcAft>
                          <a:spcPct val="0"/>
                        </a:spcAft>
                        <a:buClrTx/>
                        <a:buSzTx/>
                        <a:buFont typeface="Franklin Gothic Book" pitchFamily="34" charset="0"/>
                        <a:buChar char="»"/>
                        <a:tabLst>
                          <a:tab pos="228600" algn="l"/>
                        </a:tabLst>
                      </a:pPr>
                      <a:r>
                        <a:rPr kumimoji="0" lang="en-US" sz="1400" u="none" strike="noStrike" cap="none" normalizeH="0" baseline="0" dirty="0" smtClean="0">
                          <a:ln>
                            <a:noFill/>
                          </a:ln>
                          <a:effectLst/>
                          <a:latin typeface="Franklin Gothic Book" pitchFamily="34" charset="0"/>
                        </a:rPr>
                        <a:t>Ensure client has access to health/drug payer programs - ADAP, Medicare, Medicaid (including temporary demonstration programs such as the HIV 1115 waiver)</a:t>
                      </a:r>
                      <a:endParaRPr kumimoji="0" lang="en-US" sz="14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endParaRPr>
                    </a:p>
                  </a:txBody>
                  <a:tcPr marL="68580" marR="68580" marT="0" marB="0" anchor="ctr" horzOverflow="overflow"/>
                </a:tc>
              </a:tr>
              <a:tr h="10928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bg1"/>
                          </a:solidFill>
                          <a:effectLst/>
                          <a:latin typeface="Franklin Gothic Book" pitchFamily="34" charset="0"/>
                        </a:rPr>
                        <a:t>Assessment</a:t>
                      </a:r>
                      <a:endParaRPr kumimoji="0" lang="en-US" sz="1600" b="1" i="0" u="none" strike="noStrike" cap="none" normalizeH="0" baseline="0" dirty="0" smtClean="0">
                        <a:ln>
                          <a:noFill/>
                        </a:ln>
                        <a:solidFill>
                          <a:schemeClr val="bg1"/>
                        </a:solidFill>
                        <a:effectLst/>
                        <a:latin typeface="Franklin Gothic Book" pitchFamily="34" charset="0"/>
                        <a:ea typeface="ＭＳ Ｐゴシック" charset="-128"/>
                        <a:cs typeface="Times New Roman" pitchFamily="18" charset="0"/>
                      </a:endParaRPr>
                    </a:p>
                  </a:txBody>
                  <a:tcPr marL="68580" marR="68580" marT="0" marB="0" anchor="ctr" horzOverflow="overflow">
                    <a:solidFill>
                      <a:schemeClr val="accent1"/>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400" u="none" strike="noStrike" cap="none" normalizeH="0" baseline="0" dirty="0" smtClean="0">
                          <a:ln>
                            <a:noFill/>
                          </a:ln>
                          <a:effectLst/>
                          <a:latin typeface="Franklin Gothic Book" pitchFamily="34" charset="0"/>
                        </a:rPr>
                        <a:t>Remember to use the treatment adherence section of the Acuity Scale</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400" u="none" strike="noStrike" cap="none" normalizeH="0" baseline="0" dirty="0" smtClean="0">
                          <a:ln>
                            <a:noFill/>
                          </a:ln>
                          <a:effectLst/>
                          <a:latin typeface="Franklin Gothic Book" pitchFamily="34" charset="0"/>
                        </a:rPr>
                        <a:t>Identify and address barriers to treatment adherence</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400" u="none" strike="noStrike" cap="none" normalizeH="0" baseline="0" dirty="0" smtClean="0">
                          <a:ln>
                            <a:noFill/>
                          </a:ln>
                          <a:effectLst/>
                          <a:latin typeface="Franklin Gothic Book" pitchFamily="34" charset="0"/>
                        </a:rPr>
                        <a:t>For clients on ARV’s, reinforce adherence</a:t>
                      </a:r>
                      <a:endParaRPr kumimoji="0" lang="en-US" sz="14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endParaRPr>
                    </a:p>
                  </a:txBody>
                  <a:tcPr marL="68580" marR="68580" marT="0" marB="0" anchor="ctr" horzOverflow="overflow"/>
                </a:tc>
              </a:tr>
              <a:tr h="655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bg1"/>
                          </a:solidFill>
                          <a:effectLst/>
                          <a:latin typeface="Franklin Gothic Book" pitchFamily="34" charset="0"/>
                        </a:rPr>
                        <a:t>MCM Service plan</a:t>
                      </a:r>
                      <a:endParaRPr kumimoji="0" lang="en-US" sz="1600" b="1" i="0" u="none" strike="noStrike" cap="none" normalizeH="0" baseline="0" dirty="0" smtClean="0">
                        <a:ln>
                          <a:noFill/>
                        </a:ln>
                        <a:solidFill>
                          <a:schemeClr val="bg1"/>
                        </a:solidFill>
                        <a:effectLst/>
                        <a:latin typeface="Franklin Gothic Book" pitchFamily="34" charset="0"/>
                        <a:ea typeface="ＭＳ Ｐゴシック" charset="-128"/>
                        <a:cs typeface="Times New Roman" pitchFamily="18" charset="0"/>
                      </a:endParaRPr>
                    </a:p>
                  </a:txBody>
                  <a:tcPr marL="68580" marR="68580" marT="0" marB="0" anchor="ctr" horzOverflow="overflow">
                    <a:solidFill>
                      <a:schemeClr val="accent1"/>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Develop client-centered strategies to maintain optimal adherence</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Communicate with the primary care provider</a:t>
                      </a:r>
                      <a:endParaRPr kumimoji="0" lang="en-US" sz="14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endParaRPr>
                    </a:p>
                  </a:txBody>
                  <a:tcPr marL="68580" marR="68580" marT="0" marB="0" anchor="ctr" horzOverflow="overflow"/>
                </a:tc>
              </a:tr>
              <a:tr h="1066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bg1"/>
                          </a:solidFill>
                          <a:effectLst/>
                          <a:latin typeface="Franklin Gothic Book" pitchFamily="34" charset="0"/>
                        </a:rPr>
                        <a:t>MCM Service Plan Implementation &amp; Client Monitoring</a:t>
                      </a:r>
                      <a:endParaRPr kumimoji="0" lang="en-US" sz="1600" b="1" i="0" u="none" strike="noStrike" cap="none" normalizeH="0" baseline="0" dirty="0" smtClean="0">
                        <a:ln>
                          <a:noFill/>
                        </a:ln>
                        <a:solidFill>
                          <a:schemeClr val="bg1"/>
                        </a:solidFill>
                        <a:effectLst/>
                        <a:latin typeface="Franklin Gothic Book" pitchFamily="34" charset="0"/>
                        <a:ea typeface="ＭＳ Ｐゴシック" charset="-128"/>
                        <a:cs typeface="Times New Roman" pitchFamily="18" charset="0"/>
                      </a:endParaRPr>
                    </a:p>
                  </a:txBody>
                  <a:tcPr marL="68580" marR="68580" marT="0" marB="0" anchor="ctr" horzOverflow="overflow">
                    <a:solidFill>
                      <a:schemeClr val="accent1"/>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Have you asked about viral load and CD4 count? Viral suppression is the goal. </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Educate on adherence to avoid resistance and for viral suppression</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Use adherence tools to support client</a:t>
                      </a:r>
                      <a:endParaRPr kumimoji="0" lang="en-US" sz="14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endParaRPr>
                    </a:p>
                  </a:txBody>
                  <a:tcPr marL="68580" marR="68580" marT="0" marB="0" anchor="ctr" horzOverflow="overflow"/>
                </a:tc>
              </a:tr>
              <a:tr h="6842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bg1"/>
                          </a:solidFill>
                          <a:effectLst/>
                          <a:latin typeface="Franklin Gothic Book" pitchFamily="34" charset="0"/>
                        </a:rPr>
                        <a:t>Reassessment</a:t>
                      </a:r>
                      <a:endParaRPr kumimoji="0" lang="en-US" sz="1600" b="1" i="0" u="none" strike="noStrike" cap="none" normalizeH="0" baseline="0" dirty="0" smtClean="0">
                        <a:ln>
                          <a:noFill/>
                        </a:ln>
                        <a:solidFill>
                          <a:schemeClr val="bg1"/>
                        </a:solidFill>
                        <a:effectLst/>
                        <a:latin typeface="Franklin Gothic Book" pitchFamily="34" charset="0"/>
                        <a:ea typeface="ＭＳ Ｐゴシック" charset="-128"/>
                        <a:cs typeface="Times New Roman" pitchFamily="18" charset="0"/>
                      </a:endParaRPr>
                    </a:p>
                  </a:txBody>
                  <a:tcPr marL="68580" marR="68580" marT="0" marB="0" anchor="ctr" horzOverflow="overflow">
                    <a:solidFill>
                      <a:schemeClr val="accent1"/>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Has the client been out of care or is out of medication? Reestablish access.</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1400" u="none" strike="noStrike" cap="none" normalizeH="0" baseline="0" dirty="0" smtClean="0">
                          <a:ln>
                            <a:noFill/>
                          </a:ln>
                          <a:effectLst/>
                          <a:latin typeface="Franklin Gothic Book" pitchFamily="34" charset="0"/>
                        </a:rPr>
                        <a:t>Recertify client in any lapsed health/drug payer programs</a:t>
                      </a:r>
                      <a:endParaRPr kumimoji="0" lang="en-US" sz="14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endParaRPr>
                    </a:p>
                  </a:txBody>
                  <a:tcPr marL="68580" marR="68580" marT="0" marB="0" anchor="ctr" horzOverflow="overflow"/>
                </a:tc>
              </a:tr>
            </a:tbl>
          </a:graphicData>
        </a:graphic>
      </p:graphicFrame>
      <p:sp>
        <p:nvSpPr>
          <p:cNvPr id="4" name="Slide Number Placeholder 3"/>
          <p:cNvSpPr>
            <a:spLocks noGrp="1"/>
          </p:cNvSpPr>
          <p:nvPr>
            <p:ph type="sldNum" sz="quarter" idx="12"/>
          </p:nvPr>
        </p:nvSpPr>
        <p:spPr/>
        <p:txBody>
          <a:bodyPr/>
          <a:lstStyle/>
          <a:p>
            <a:pPr>
              <a:defRPr/>
            </a:pPr>
            <a:fld id="{0A8AC928-8E07-4DA3-A214-4E88DD084EAE}"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latin typeface="Arial" charset="0"/>
                <a:cs typeface="Arial" charset="0"/>
              </a:rPr>
              <a:t>Learning Objectives</a:t>
            </a:r>
          </a:p>
        </p:txBody>
      </p:sp>
      <p:sp>
        <p:nvSpPr>
          <p:cNvPr id="6147" name="Content Placeholder 2"/>
          <p:cNvSpPr>
            <a:spLocks noGrp="1"/>
          </p:cNvSpPr>
          <p:nvPr>
            <p:ph idx="1"/>
          </p:nvPr>
        </p:nvSpPr>
        <p:spPr/>
        <p:txBody>
          <a:bodyPr/>
          <a:lstStyle/>
          <a:p>
            <a:pPr marL="0" indent="0">
              <a:buNone/>
            </a:pPr>
            <a:r>
              <a:rPr lang="en-US" dirty="0" smtClean="0">
                <a:latin typeface="Arial" charset="0"/>
                <a:cs typeface="Arial" charset="0"/>
              </a:rPr>
              <a:t>At the conclusion of this session, the participant will be able to:</a:t>
            </a:r>
          </a:p>
          <a:p>
            <a:pPr>
              <a:buFont typeface="Arial" charset="0"/>
              <a:buChar char="»"/>
            </a:pPr>
            <a:r>
              <a:rPr lang="en-US" dirty="0" smtClean="0">
                <a:latin typeface="Arial" charset="0"/>
                <a:cs typeface="Arial" charset="0"/>
              </a:rPr>
              <a:t>Identify at least three </a:t>
            </a:r>
            <a:r>
              <a:rPr lang="en-US" u="sng" dirty="0" smtClean="0">
                <a:latin typeface="Arial" charset="0"/>
                <a:cs typeface="Arial" charset="0"/>
              </a:rPr>
              <a:t>fundamentals</a:t>
            </a:r>
            <a:r>
              <a:rPr lang="en-US" dirty="0" smtClean="0">
                <a:latin typeface="Arial" charset="0"/>
                <a:cs typeface="Arial" charset="0"/>
              </a:rPr>
              <a:t> of a quality medical case management program;</a:t>
            </a:r>
          </a:p>
          <a:p>
            <a:pPr>
              <a:buFont typeface="Arial" charset="0"/>
              <a:buChar char="»"/>
            </a:pPr>
            <a:r>
              <a:rPr lang="en-US" dirty="0" smtClean="0">
                <a:latin typeface="Arial" charset="0"/>
                <a:cs typeface="Arial" charset="0"/>
              </a:rPr>
              <a:t>Demonstrate importance of </a:t>
            </a:r>
            <a:r>
              <a:rPr lang="en-US" u="sng" dirty="0" smtClean="0">
                <a:latin typeface="Arial" charset="0"/>
                <a:cs typeface="Arial" charset="0"/>
              </a:rPr>
              <a:t>client assessment tools</a:t>
            </a:r>
            <a:r>
              <a:rPr lang="en-US" dirty="0" smtClean="0">
                <a:latin typeface="Arial" charset="0"/>
                <a:cs typeface="Arial" charset="0"/>
              </a:rPr>
              <a:t> and practice hands on techniques;</a:t>
            </a:r>
          </a:p>
          <a:p>
            <a:pPr>
              <a:buFont typeface="Arial" charset="0"/>
              <a:buChar char="»"/>
            </a:pPr>
            <a:r>
              <a:rPr lang="en-US" dirty="0" smtClean="0">
                <a:latin typeface="Arial" charset="0"/>
                <a:cs typeface="Arial" charset="0"/>
              </a:rPr>
              <a:t>Recognize the critical </a:t>
            </a:r>
            <a:r>
              <a:rPr lang="en-US" u="sng" dirty="0" smtClean="0">
                <a:latin typeface="Arial" charset="0"/>
                <a:cs typeface="Arial" charset="0"/>
              </a:rPr>
              <a:t>role of medical case managers</a:t>
            </a:r>
            <a:r>
              <a:rPr lang="en-US" dirty="0" smtClean="0">
                <a:latin typeface="Arial" charset="0"/>
                <a:cs typeface="Arial" charset="0"/>
              </a:rPr>
              <a:t> in client’s viral suppression; and </a:t>
            </a:r>
          </a:p>
          <a:p>
            <a:pPr>
              <a:buFont typeface="Arial" charset="0"/>
              <a:buChar char="»"/>
            </a:pPr>
            <a:r>
              <a:rPr lang="en-US" dirty="0" smtClean="0">
                <a:latin typeface="Arial" charset="0"/>
                <a:cs typeface="Arial" charset="0"/>
              </a:rPr>
              <a:t>Necessity of a “SMART” approach to developing </a:t>
            </a:r>
            <a:r>
              <a:rPr lang="en-US" u="sng" dirty="0" smtClean="0">
                <a:latin typeface="Arial" charset="0"/>
                <a:cs typeface="Arial" charset="0"/>
              </a:rPr>
              <a:t>client-centered service plans</a:t>
            </a:r>
            <a:r>
              <a:rPr lang="en-US" dirty="0" smtClean="0">
                <a:latin typeface="Arial" charset="0"/>
                <a:cs typeface="Arial" charset="0"/>
              </a:rPr>
              <a:t> that incorporates treatment adherence techniques.</a:t>
            </a:r>
          </a:p>
          <a:p>
            <a:pPr>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ADB96F8-E592-46CA-859C-7E219694D542}" type="slidenum">
              <a:rPr lang="en-US" smtClean="0"/>
              <a:pPr>
                <a:defRPr/>
              </a:pPr>
              <a:t>4</a:t>
            </a:fld>
            <a:endParaRPr lang="en-US"/>
          </a:p>
        </p:txBody>
      </p:sp>
    </p:spTree>
    <p:extLst>
      <p:ext uri="{BB962C8B-B14F-4D97-AF65-F5344CB8AC3E}">
        <p14:creationId xmlns:p14="http://schemas.microsoft.com/office/powerpoint/2010/main" val="2271690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l" eaLnBrk="1" hangingPunct="1"/>
            <a:r>
              <a:rPr lang="en-US" sz="2800" smtClean="0">
                <a:latin typeface="Franklin Gothic Demi" pitchFamily="34" charset="0"/>
                <a:cs typeface="Arial" charset="0"/>
              </a:rPr>
              <a:t>Treatment Adherence Support at Every Client Contact and Stage in the MCM Process</a:t>
            </a:r>
            <a:endParaRPr lang="en-US" sz="2800" smtClean="0">
              <a:latin typeface="Arial" charset="0"/>
              <a:cs typeface="Arial" charset="0"/>
            </a:endParaRPr>
          </a:p>
        </p:txBody>
      </p:sp>
      <p:graphicFrame>
        <p:nvGraphicFramePr>
          <p:cNvPr id="15386" name="Group 26"/>
          <p:cNvGraphicFramePr>
            <a:graphicFrameLocks noGrp="1"/>
          </p:cNvGraphicFramePr>
          <p:nvPr>
            <p:ph idx="1"/>
          </p:nvPr>
        </p:nvGraphicFramePr>
        <p:xfrm>
          <a:off x="533400" y="1981200"/>
          <a:ext cx="8229600" cy="4206875"/>
        </p:xfrm>
        <a:graphic>
          <a:graphicData uri="http://schemas.openxmlformats.org/drawingml/2006/table">
            <a:tbl>
              <a:tblPr/>
              <a:tblGrid>
                <a:gridCol w="2057400"/>
                <a:gridCol w="2514600"/>
                <a:gridCol w="3657600"/>
              </a:tblGrid>
              <a:tr h="6401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Arial" charset="0"/>
                        </a:rPr>
                        <a:t>MCM Operational Stage</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Arial" charset="0"/>
                        </a:rPr>
                        <a:t>Sample questions</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Arial" charset="0"/>
                        </a:rPr>
                        <a:t>Types of Intervention</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888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Intake</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See Assessment Tool</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Reinforce HIV/AIDS education, harm reduction and apply for ADAP and other benefits. Ask if client is on medication.</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1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Assessment</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See Assessment Tool</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During assessment, observe for teachable moments! Stop! Educate and dispel myths!  </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632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MCM Service Plan</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See Service Plan Tool</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Discuss goal as viral suppression and overall optimal health outcomes. (</a:t>
                      </a:r>
                      <a:r>
                        <a:rPr kumimoji="0" lang="en-US" sz="1800" b="0" i="1"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See sample of treatment adherence service plan in document</a:t>
                      </a:r>
                      <a:r>
                        <a:rPr kumimoji="0" lang="en-US" sz="1800" b="0" i="0" u="none" strike="noStrike" cap="none" normalizeH="0" baseline="0" dirty="0" smtClean="0">
                          <a:ln>
                            <a:noFill/>
                          </a:ln>
                          <a:solidFill>
                            <a:srgbClr val="000000"/>
                          </a:solidFill>
                          <a:effectLst/>
                          <a:latin typeface="Franklin Gothic Book" pitchFamily="34" charset="0"/>
                          <a:ea typeface="Arial Unicode MS" pitchFamily="34" charset="-128"/>
                          <a:cs typeface="Arial Unicode MS" pitchFamily="34" charset="-128"/>
                        </a:rPr>
                        <a:t>)</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2"/>
          </p:nvPr>
        </p:nvSpPr>
        <p:spPr/>
        <p:txBody>
          <a:bodyPr/>
          <a:lstStyle/>
          <a:p>
            <a:pPr>
              <a:defRPr/>
            </a:pPr>
            <a:fld id="{62757B1D-D161-4F76-AA9B-3BB0C95E1E09}"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l" eaLnBrk="1" hangingPunct="1"/>
            <a:r>
              <a:rPr lang="en-US" sz="2800" smtClean="0">
                <a:latin typeface="Franklin Gothic Demi" pitchFamily="34" charset="0"/>
                <a:cs typeface="Arial" charset="0"/>
              </a:rPr>
              <a:t>Treatment Adherence Support at Every Client Contact and Stage in the MCM Process</a:t>
            </a:r>
            <a:endParaRPr lang="en-US" sz="2800" smtClean="0">
              <a:latin typeface="Arial" charset="0"/>
              <a:cs typeface="Arial" charset="0"/>
            </a:endParaRPr>
          </a:p>
        </p:txBody>
      </p:sp>
      <p:graphicFrame>
        <p:nvGraphicFramePr>
          <p:cNvPr id="4" name="Content Placeholder 3"/>
          <p:cNvGraphicFramePr>
            <a:graphicFrameLocks noGrp="1"/>
          </p:cNvGraphicFramePr>
          <p:nvPr>
            <p:ph idx="1"/>
          </p:nvPr>
        </p:nvGraphicFramePr>
        <p:xfrm>
          <a:off x="457200" y="1660525"/>
          <a:ext cx="8229600" cy="4621214"/>
        </p:xfrm>
        <a:graphic>
          <a:graphicData uri="http://schemas.openxmlformats.org/drawingml/2006/table">
            <a:tbl>
              <a:tblPr/>
              <a:tblGrid>
                <a:gridCol w="1981200"/>
                <a:gridCol w="2209800"/>
                <a:gridCol w="4038600"/>
              </a:tblGrid>
              <a:tr h="6400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Arial" charset="0"/>
                        </a:rPr>
                        <a:t>MCM Operational Stage</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Arial" charset="0"/>
                        </a:rPr>
                        <a:t>Sample Questions</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Arial" charset="0"/>
                        </a:rPr>
                        <a:t>Types of Intervention</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181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MCM Service plan implementation and client monitoring</a:t>
                      </a:r>
                      <a:r>
                        <a:rPr kumimoji="0" lang="en-US" sz="1600" b="1"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 </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ＭＳ Ｐゴシック" charset="-128"/>
                          <a:cs typeface="Arial" charset="0"/>
                        </a:rPr>
                        <a:t>See Assessment Tool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ＭＳ Ｐゴシック" charset="-128"/>
                          <a:cs typeface="Arial" charset="0"/>
                        </a:rPr>
                        <a:t>(phone or face-to-face contact)</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ＭＳ Ｐゴシック" charset="-128"/>
                          <a:cs typeface="Arial" charset="0"/>
                        </a:rPr>
                        <a:t>OBTAIN THE LABS!!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ＭＳ Ｐゴシック" charset="-128"/>
                          <a:cs typeface="Arial" charset="0"/>
                        </a:rPr>
                        <a:t>Communicate with primary care provider, discuss benefits of medication adherence, discuss non-adherence and resistance, refill prescriptions, refill pill boxes, set alarm clocks/reminders, address side effects and make phone calls as needed and/or per acuity level.</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63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Reassessment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Franklin Gothic Book" pitchFamily="34" charset="0"/>
                        <a:ea typeface="ＭＳ Ｐゴシック" charset="-128"/>
                        <a:cs typeface="Arial" charset="0"/>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ＭＳ Ｐゴシック" charset="-128"/>
                          <a:cs typeface="Arial" charset="0"/>
                        </a:rPr>
                        <a:t>If necessary, repeat all questions or only those regarding identified barriers (face to face)</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Franklin Gothic Book" pitchFamily="34" charset="0"/>
                          <a:ea typeface="ＭＳ Ｐゴシック" charset="-128"/>
                          <a:cs typeface="Arial" charset="0"/>
                        </a:rPr>
                        <a:t>Remember medications work ONLY when taken! Reinforce! Reinforce all needed interventions!!</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5" name="Slide Number Placeholder 4"/>
          <p:cNvSpPr>
            <a:spLocks noGrp="1"/>
          </p:cNvSpPr>
          <p:nvPr>
            <p:ph type="sldNum" sz="quarter" idx="12"/>
          </p:nvPr>
        </p:nvSpPr>
        <p:spPr/>
        <p:txBody>
          <a:bodyPr/>
          <a:lstStyle/>
          <a:p>
            <a:pPr>
              <a:defRPr/>
            </a:pPr>
            <a:fld id="{57F3F918-7481-42EE-89B9-9E62AFC47B6A}"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l"/>
            <a:r>
              <a:rPr lang="en-US" sz="2800" smtClean="0">
                <a:latin typeface="Franklin Gothic Demi" pitchFamily="34" charset="0"/>
                <a:cs typeface="Arial" charset="0"/>
              </a:rPr>
              <a:t>Implementing and Monitoring an </a:t>
            </a:r>
            <a:br>
              <a:rPr lang="en-US" sz="2800" smtClean="0">
                <a:latin typeface="Franklin Gothic Demi" pitchFamily="34" charset="0"/>
                <a:cs typeface="Arial" charset="0"/>
              </a:rPr>
            </a:br>
            <a:r>
              <a:rPr lang="en-US" sz="2800" smtClean="0">
                <a:latin typeface="Franklin Gothic Demi" pitchFamily="34" charset="0"/>
                <a:cs typeface="Arial" charset="0"/>
              </a:rPr>
              <a:t>MCM Service Plan</a:t>
            </a:r>
          </a:p>
        </p:txBody>
      </p:sp>
      <p:sp>
        <p:nvSpPr>
          <p:cNvPr id="39939" name="Content Placeholder 2"/>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The following elements are needed to effectively implement and monitor an MCM Service Plan:</a:t>
            </a:r>
          </a:p>
          <a:p>
            <a:pPr lvl="1">
              <a:spcBef>
                <a:spcPct val="0"/>
              </a:spcBef>
              <a:buFont typeface="Arial" charset="0"/>
              <a:buChar char="•"/>
            </a:pPr>
            <a:r>
              <a:rPr lang="en-US" smtClean="0">
                <a:latin typeface="Franklin Gothic Book" pitchFamily="34" charset="0"/>
                <a:cs typeface="Arial" charset="0"/>
              </a:rPr>
              <a:t>Full understanding of the issue</a:t>
            </a:r>
          </a:p>
          <a:p>
            <a:pPr lvl="1">
              <a:spcBef>
                <a:spcPct val="0"/>
              </a:spcBef>
              <a:buFont typeface="Arial" charset="0"/>
              <a:buChar char="•"/>
            </a:pPr>
            <a:r>
              <a:rPr lang="en-US" smtClean="0">
                <a:latin typeface="Franklin Gothic Book" pitchFamily="34" charset="0"/>
                <a:cs typeface="Arial" charset="0"/>
              </a:rPr>
              <a:t>An understanding of the goals and objectives</a:t>
            </a:r>
          </a:p>
          <a:p>
            <a:pPr lvl="1">
              <a:spcBef>
                <a:spcPct val="0"/>
              </a:spcBef>
              <a:buFont typeface="Arial" charset="0"/>
              <a:buChar char="•"/>
            </a:pPr>
            <a:r>
              <a:rPr lang="en-US" smtClean="0">
                <a:latin typeface="Franklin Gothic Book" pitchFamily="34" charset="0"/>
                <a:cs typeface="Arial" charset="0"/>
              </a:rPr>
              <a:t>Knowledge of resources, informal and formal linkages and cost/insurance requirements </a:t>
            </a:r>
          </a:p>
          <a:p>
            <a:pPr lvl="1">
              <a:spcBef>
                <a:spcPct val="0"/>
              </a:spcBef>
              <a:buFont typeface="Arial" charset="0"/>
              <a:buChar char="•"/>
            </a:pPr>
            <a:r>
              <a:rPr lang="en-US" smtClean="0">
                <a:latin typeface="Franklin Gothic Book" pitchFamily="34" charset="0"/>
                <a:cs typeface="Arial" charset="0"/>
              </a:rPr>
              <a:t>A relationship with the client</a:t>
            </a:r>
          </a:p>
          <a:p>
            <a:pPr lvl="1">
              <a:spcBef>
                <a:spcPct val="0"/>
              </a:spcBef>
              <a:buFont typeface="Arial" charset="0"/>
              <a:buChar char="•"/>
            </a:pPr>
            <a:r>
              <a:rPr lang="en-US" smtClean="0">
                <a:latin typeface="Franklin Gothic Book" pitchFamily="34" charset="0"/>
                <a:cs typeface="Arial" charset="0"/>
              </a:rPr>
              <a:t>A caring attitude</a:t>
            </a:r>
            <a:endParaRPr lang="en-US" i="1" smtClean="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E6A22E21-D286-432B-96D2-665C37AC2023}"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Implementation and Monitoring</a:t>
            </a:r>
            <a:endParaRPr lang="en-US" sz="2800" smtClean="0">
              <a:latin typeface="Arial" charset="0"/>
              <a:cs typeface="Arial" charset="0"/>
            </a:endParaRPr>
          </a:p>
        </p:txBody>
      </p:sp>
      <p:sp>
        <p:nvSpPr>
          <p:cNvPr id="40963" name="Content Placeholder 2"/>
          <p:cNvSpPr>
            <a:spLocks noGrp="1"/>
          </p:cNvSpPr>
          <p:nvPr>
            <p:ph idx="1"/>
          </p:nvPr>
        </p:nvSpPr>
        <p:spPr>
          <a:xfrm>
            <a:off x="457200" y="1600200"/>
            <a:ext cx="8458200" cy="4525963"/>
          </a:xfrm>
        </p:spPr>
        <p:txBody>
          <a:bodyPr/>
          <a:lstStyle/>
          <a:p>
            <a:pPr eaLnBrk="1" hangingPunct="1">
              <a:buFont typeface="Arial" charset="0"/>
              <a:buChar char="»"/>
            </a:pPr>
            <a:r>
              <a:rPr lang="en-US" sz="2200" smtClean="0">
                <a:latin typeface="Franklin Gothic Book" pitchFamily="34" charset="0"/>
                <a:cs typeface="Arial" charset="0"/>
              </a:rPr>
              <a:t>MCM responsibilities are, at minimum: </a:t>
            </a:r>
          </a:p>
          <a:p>
            <a:pPr lvl="1" eaLnBrk="1" hangingPunct="1">
              <a:buFont typeface="Arial" charset="0"/>
              <a:buChar char="•"/>
            </a:pPr>
            <a:r>
              <a:rPr lang="en-US" sz="2000" smtClean="0">
                <a:latin typeface="Franklin Gothic Book" pitchFamily="34" charset="0"/>
                <a:cs typeface="Arial" charset="0"/>
              </a:rPr>
              <a:t>Clearly defining the role of the MCM and the client when arranging for services </a:t>
            </a:r>
          </a:p>
          <a:p>
            <a:pPr lvl="1" eaLnBrk="1" hangingPunct="1">
              <a:buFont typeface="Arial" charset="0"/>
              <a:buChar char="•"/>
            </a:pPr>
            <a:r>
              <a:rPr lang="en-US" sz="2000" smtClean="0">
                <a:latin typeface="Franklin Gothic Book" pitchFamily="34" charset="0"/>
                <a:cs typeface="Arial" charset="0"/>
              </a:rPr>
              <a:t>Monitoring changes in the client’s condition or circumstances, updating or revising the service plan and providing appropriate interventions and linkage</a:t>
            </a:r>
          </a:p>
          <a:p>
            <a:pPr lvl="1" eaLnBrk="1" hangingPunct="1">
              <a:buFont typeface="Arial" charset="0"/>
              <a:buChar char="•"/>
            </a:pPr>
            <a:r>
              <a:rPr lang="en-US" sz="2000" smtClean="0">
                <a:latin typeface="Franklin Gothic Book" pitchFamily="34" charset="0"/>
                <a:cs typeface="Arial" charset="0"/>
              </a:rPr>
              <a:t>Monitoring laboratory results to know when to initiate urgent dialogue with the client and the client’s primary care provider if the client is failing a medication regimen and, if needed, devising strategies to optimize adherence. Laboratory results should be reviewed every 3 months to 6 months.</a:t>
            </a:r>
          </a:p>
          <a:p>
            <a:pPr lvl="1" eaLnBrk="1" hangingPunct="1">
              <a:buFont typeface="Arial" charset="0"/>
              <a:buChar char="•"/>
            </a:pPr>
            <a:r>
              <a:rPr lang="en-US" sz="2000" smtClean="0">
                <a:latin typeface="Franklin Gothic Book" pitchFamily="34" charset="0"/>
                <a:cs typeface="Arial" charset="0"/>
              </a:rPr>
              <a:t>Ensuring the client’s right to privacy and appropriate confidentiality when coordinating services with others</a:t>
            </a:r>
          </a:p>
          <a:p>
            <a:pPr lvl="1" algn="ctr" eaLnBrk="1" hangingPunct="1">
              <a:buFont typeface="Courier New" pitchFamily="49" charset="0"/>
              <a:buNone/>
            </a:pPr>
            <a:endParaRPr lang="en-US" sz="2000" smtClean="0">
              <a:latin typeface="Franklin Gothic Book" pitchFamily="34" charset="0"/>
              <a:cs typeface="Arial" charset="0"/>
            </a:endParaRPr>
          </a:p>
          <a:p>
            <a:pPr lvl="1" eaLnBrk="1" hangingPunct="1">
              <a:buFont typeface="Courier New" pitchFamily="49" charset="0"/>
              <a:buNone/>
            </a:pPr>
            <a:endParaRPr lang="en-US" sz="2000" smtClean="0">
              <a:latin typeface="Franklin Gothic Book" pitchFamily="34" charset="0"/>
              <a:cs typeface="Arial" charset="0"/>
            </a:endParaRPr>
          </a:p>
          <a:p>
            <a:pPr lvl="1" eaLnBrk="1" hangingPunct="1">
              <a:buFont typeface="Arial" charset="0"/>
              <a:buChar char="»"/>
            </a:pPr>
            <a:endParaRPr lang="en-US" sz="2000" smtClean="0">
              <a:latin typeface="Franklin Gothic Book" pitchFamily="34" charset="0"/>
              <a:cs typeface="Arial" charset="0"/>
            </a:endParaRPr>
          </a:p>
          <a:p>
            <a:pPr lvl="1" eaLnBrk="1" hangingPunct="1">
              <a:buFont typeface="Courier New" pitchFamily="49" charset="0"/>
              <a:buNone/>
            </a:pPr>
            <a:endParaRPr lang="en-US" sz="2000" smtClean="0">
              <a:latin typeface="Franklin Gothic Book" pitchFamily="34" charset="0"/>
              <a:cs typeface="Arial" charset="0"/>
            </a:endParaRPr>
          </a:p>
          <a:p>
            <a:pPr lvl="1" eaLnBrk="1" hangingPunct="1">
              <a:buFont typeface="Courier New" pitchFamily="49" charset="0"/>
              <a:buNone/>
            </a:pPr>
            <a:endParaRPr lang="en-US" smtClean="0">
              <a:latin typeface="Franklin Gothic Book" pitchFamily="34" charset="0"/>
              <a:cs typeface="Arial" charset="0"/>
            </a:endParaRPr>
          </a:p>
          <a:p>
            <a:pPr eaLnBrk="1" hangingPunct="1">
              <a:buFont typeface="Arial" charset="0"/>
              <a:buChar char="»"/>
            </a:pPr>
            <a:endParaRPr lang="en-US" smtClean="0">
              <a:latin typeface="Franklin Gothic Book" pitchFamily="34" charset="0"/>
              <a:cs typeface="Arial" charset="0"/>
            </a:endParaRPr>
          </a:p>
          <a:p>
            <a:pPr lvl="1" eaLnBrk="1" hangingPunct="1"/>
            <a:endParaRPr lang="en-US" sz="1800" smtClean="0">
              <a:latin typeface="Franklin Gothic Book" pitchFamily="34" charset="0"/>
              <a:cs typeface="Arial" charset="0"/>
            </a:endParaRPr>
          </a:p>
          <a:p>
            <a:pPr lvl="1" eaLnBrk="1" hangingPunct="1"/>
            <a:endParaRPr lang="en-US" smtClean="0">
              <a:latin typeface="Franklin Gothic Book" pitchFamily="34" charset="0"/>
              <a:cs typeface="Arial" charset="0"/>
            </a:endParaRPr>
          </a:p>
          <a:p>
            <a:pPr lvl="1" eaLnBrk="1" hangingPunct="1"/>
            <a:endParaRPr lang="en-US" smtClean="0">
              <a:latin typeface="Franklin Gothic Book" pitchFamily="34" charset="0"/>
              <a:cs typeface="Arial" charset="0"/>
            </a:endParaRPr>
          </a:p>
          <a:p>
            <a:pPr lvl="1" eaLnBrk="1" hangingPunct="1"/>
            <a:endParaRPr lang="en-US" smtClean="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9D312996-0969-463A-A845-4F767D9EC24E}"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274638"/>
            <a:ext cx="8382000" cy="1143000"/>
          </a:xfrm>
        </p:spPr>
        <p:txBody>
          <a:bodyPr/>
          <a:lstStyle/>
          <a:p>
            <a:pPr algn="l" eaLnBrk="1" hangingPunct="1"/>
            <a:r>
              <a:rPr lang="en-US" sz="2800" smtClean="0">
                <a:latin typeface="Franklin Gothic Demi" pitchFamily="34" charset="0"/>
                <a:cs typeface="Arial" charset="0"/>
              </a:rPr>
              <a:t>Implementation and Monitoring</a:t>
            </a:r>
            <a:endParaRPr lang="en-US" sz="2800" smtClean="0">
              <a:latin typeface="Arial" charset="0"/>
              <a:cs typeface="Arial" charset="0"/>
            </a:endParaRPr>
          </a:p>
        </p:txBody>
      </p:sp>
      <p:sp>
        <p:nvSpPr>
          <p:cNvPr id="41987" name="Content Placeholder 2"/>
          <p:cNvSpPr>
            <a:spLocks noGrp="1"/>
          </p:cNvSpPr>
          <p:nvPr>
            <p:ph idx="1"/>
          </p:nvPr>
        </p:nvSpPr>
        <p:spPr>
          <a:xfrm>
            <a:off x="457200" y="1600200"/>
            <a:ext cx="8458200" cy="4525963"/>
          </a:xfrm>
        </p:spPr>
        <p:txBody>
          <a:bodyPr/>
          <a:lstStyle/>
          <a:p>
            <a:pPr eaLnBrk="1" hangingPunct="1">
              <a:buFont typeface="Arial" charset="0"/>
              <a:buChar char="»"/>
            </a:pPr>
            <a:r>
              <a:rPr lang="en-US" sz="2200" dirty="0" smtClean="0">
                <a:latin typeface="Franklin Gothic Book" pitchFamily="34" charset="0"/>
                <a:cs typeface="Arial" charset="0"/>
              </a:rPr>
              <a:t>MCM responsibilities are, at minimum: </a:t>
            </a:r>
          </a:p>
          <a:p>
            <a:pPr lvl="1" eaLnBrk="1" hangingPunct="1">
              <a:buFont typeface="Arial" charset="0"/>
              <a:buChar char="•"/>
            </a:pPr>
            <a:r>
              <a:rPr lang="en-US" sz="2000" dirty="0" smtClean="0">
                <a:latin typeface="Franklin Gothic Book" pitchFamily="34" charset="0"/>
                <a:cs typeface="Arial" charset="0"/>
              </a:rPr>
              <a:t>Empowering clients to develop and utilize independent living skills and strategies</a:t>
            </a:r>
          </a:p>
          <a:p>
            <a:pPr lvl="1" eaLnBrk="1" hangingPunct="1">
              <a:buFont typeface="Arial" charset="0"/>
              <a:buChar char="•"/>
            </a:pPr>
            <a:r>
              <a:rPr lang="en-US" sz="2000" dirty="0" smtClean="0">
                <a:latin typeface="Franklin Gothic Book" pitchFamily="34" charset="0"/>
                <a:cs typeface="Arial" charset="0"/>
              </a:rPr>
              <a:t>Assisting clients in resolving any barriers to using and adhering to services;</a:t>
            </a:r>
          </a:p>
          <a:p>
            <a:pPr lvl="1" eaLnBrk="1" hangingPunct="1">
              <a:buFont typeface="Arial" charset="0"/>
              <a:buChar char="•"/>
            </a:pPr>
            <a:r>
              <a:rPr lang="en-US" sz="2000" dirty="0" smtClean="0">
                <a:latin typeface="Franklin Gothic Book" pitchFamily="34" charset="0"/>
                <a:cs typeface="Arial" charset="0"/>
              </a:rPr>
              <a:t>Actively following up on established goals in the MCM plan to evaluate clients progress and determine appropriateness of services</a:t>
            </a:r>
          </a:p>
          <a:p>
            <a:pPr lvl="1" eaLnBrk="1" hangingPunct="1">
              <a:buFont typeface="Arial" charset="0"/>
              <a:buChar char="•"/>
            </a:pPr>
            <a:r>
              <a:rPr lang="en-US" sz="2000" dirty="0" smtClean="0">
                <a:latin typeface="Franklin Gothic Book" pitchFamily="34" charset="0"/>
                <a:cs typeface="Arial" charset="0"/>
              </a:rPr>
              <a:t>Maintaining ongoing patient contact according to the Acuity Scale</a:t>
            </a:r>
          </a:p>
          <a:p>
            <a:pPr lvl="1" eaLnBrk="1" hangingPunct="1">
              <a:buFont typeface="Arial" charset="0"/>
              <a:buChar char="•"/>
            </a:pPr>
            <a:r>
              <a:rPr lang="en-US" sz="2000" dirty="0" smtClean="0">
                <a:latin typeface="Franklin Gothic Book" pitchFamily="34" charset="0"/>
                <a:cs typeface="Arial" charset="0"/>
              </a:rPr>
              <a:t>Actively following up within one business day with clients who have missed a medical case management appointment.  In the event that follow-up is not appropriate or cannot be conducted within the prescribed time period, medical case managers will provide justification for the delay.</a:t>
            </a:r>
          </a:p>
          <a:p>
            <a:pPr lvl="1" eaLnBrk="1" hangingPunct="1">
              <a:buFont typeface="Courier New" pitchFamily="49" charset="0"/>
              <a:buNone/>
            </a:pPr>
            <a:endParaRPr lang="en-US" sz="2000" dirty="0" smtClean="0">
              <a:latin typeface="Franklin Gothic Book" pitchFamily="34" charset="0"/>
              <a:cs typeface="Arial" charset="0"/>
            </a:endParaRPr>
          </a:p>
          <a:p>
            <a:pPr lvl="1" eaLnBrk="1" hangingPunct="1">
              <a:buFont typeface="Arial" charset="0"/>
              <a:buChar char="»"/>
            </a:pPr>
            <a:endParaRPr lang="en-US" sz="2000" dirty="0" smtClean="0">
              <a:latin typeface="Franklin Gothic Book" pitchFamily="34" charset="0"/>
              <a:cs typeface="Arial" charset="0"/>
            </a:endParaRPr>
          </a:p>
          <a:p>
            <a:pPr lvl="1" eaLnBrk="1" hangingPunct="1">
              <a:buFont typeface="Courier New" pitchFamily="49" charset="0"/>
              <a:buNone/>
            </a:pPr>
            <a:endParaRPr lang="en-US" sz="2000" dirty="0" smtClean="0">
              <a:latin typeface="Franklin Gothic Book" pitchFamily="34" charset="0"/>
              <a:cs typeface="Arial" charset="0"/>
            </a:endParaRPr>
          </a:p>
          <a:p>
            <a:pPr lvl="1" eaLnBrk="1" hangingPunct="1">
              <a:buFont typeface="Courier New" pitchFamily="49" charset="0"/>
              <a:buNone/>
            </a:pPr>
            <a:endParaRPr lang="en-US" dirty="0" smtClean="0">
              <a:latin typeface="Franklin Gothic Book" pitchFamily="34" charset="0"/>
              <a:cs typeface="Arial" charset="0"/>
            </a:endParaRPr>
          </a:p>
          <a:p>
            <a:pPr eaLnBrk="1" hangingPunct="1">
              <a:buFont typeface="Arial" charset="0"/>
              <a:buChar char="»"/>
            </a:pPr>
            <a:endParaRPr lang="en-US" dirty="0" smtClean="0">
              <a:latin typeface="Franklin Gothic Book" pitchFamily="34" charset="0"/>
              <a:cs typeface="Arial" charset="0"/>
            </a:endParaRPr>
          </a:p>
          <a:p>
            <a:pPr lvl="1" eaLnBrk="1" hangingPunct="1"/>
            <a:endParaRPr lang="en-US" sz="1800" dirty="0" smtClean="0">
              <a:latin typeface="Franklin Gothic Book" pitchFamily="34" charset="0"/>
              <a:cs typeface="Arial" charset="0"/>
            </a:endParaRPr>
          </a:p>
          <a:p>
            <a:pPr lvl="1" eaLnBrk="1" hangingPunct="1"/>
            <a:endParaRPr lang="en-US" dirty="0" smtClean="0">
              <a:latin typeface="Franklin Gothic Book" pitchFamily="34" charset="0"/>
              <a:cs typeface="Arial" charset="0"/>
            </a:endParaRPr>
          </a:p>
          <a:p>
            <a:pPr lvl="1" eaLnBrk="1" hangingPunct="1"/>
            <a:endParaRPr lang="en-US" dirty="0" smtClean="0">
              <a:latin typeface="Franklin Gothic Book" pitchFamily="34" charset="0"/>
              <a:cs typeface="Arial" charset="0"/>
            </a:endParaRPr>
          </a:p>
          <a:p>
            <a:pPr lvl="1" eaLnBrk="1" hangingPunct="1"/>
            <a:endParaRPr lang="en-US" dirty="0" smtClean="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5BC2BE29-0B46-4C57-AF59-1F173EFA74B9}"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dirty="0" smtClean="0">
                <a:latin typeface="Franklin Gothic Book" pitchFamily="34" charset="0"/>
                <a:cs typeface="DilleniaUPC" pitchFamily="18" charset="-34"/>
              </a:rPr>
              <a:t>DC’s Journey</a:t>
            </a:r>
          </a:p>
          <a:p>
            <a:r>
              <a:rPr lang="en-US" dirty="0" smtClean="0">
                <a:latin typeface="Franklin Gothic Book" pitchFamily="34" charset="0"/>
                <a:cs typeface="DilleniaUPC" pitchFamily="18" charset="-34"/>
              </a:rPr>
              <a:t>Fundamentals of MCM</a:t>
            </a:r>
          </a:p>
          <a:p>
            <a:r>
              <a:rPr lang="en-US" dirty="0" smtClean="0">
                <a:latin typeface="Franklin Gothic Book" pitchFamily="34" charset="0"/>
                <a:cs typeface="DilleniaUPC" pitchFamily="18" charset="-34"/>
              </a:rPr>
              <a:t>MCM Operational Model</a:t>
            </a:r>
          </a:p>
          <a:p>
            <a:r>
              <a:rPr lang="en-US" dirty="0" smtClean="0">
                <a:latin typeface="Franklin Gothic Book" pitchFamily="34" charset="0"/>
                <a:cs typeface="DilleniaUPC" pitchFamily="18" charset="-34"/>
              </a:rPr>
              <a:t>MCM Service Plan</a:t>
            </a:r>
          </a:p>
          <a:p>
            <a:r>
              <a:rPr lang="en-US" b="1" dirty="0" smtClean="0">
                <a:latin typeface="Franklin Gothic Book" pitchFamily="34" charset="0"/>
              </a:rPr>
              <a:t>Monitoring</a:t>
            </a:r>
          </a:p>
          <a:p>
            <a:r>
              <a:rPr lang="en-US" dirty="0" smtClean="0">
                <a:latin typeface="Franklin Gothic Book" pitchFamily="34" charset="0"/>
                <a:cs typeface="DilleniaUPC" pitchFamily="18" charset="-34"/>
              </a:rPr>
              <a:t>Evaluation</a:t>
            </a:r>
            <a:endParaRPr lang="en-US" dirty="0">
              <a:latin typeface="Franklin Gothic Book" pitchFamily="34" charset="0"/>
              <a:cs typeface="DilleniaUPC" pitchFamily="18" charset="-34"/>
            </a:endParaRPr>
          </a:p>
          <a:p>
            <a:r>
              <a:rPr lang="en-US" dirty="0">
                <a:latin typeface="Franklin Gothic Book" pitchFamily="34" charset="0"/>
                <a:cs typeface="DilleniaUPC" pitchFamily="18" charset="-34"/>
              </a:rPr>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45</a:t>
            </a:fld>
            <a:endParaRPr lang="en-US"/>
          </a:p>
        </p:txBody>
      </p:sp>
    </p:spTree>
    <p:extLst>
      <p:ext uri="{BB962C8B-B14F-4D97-AF65-F5344CB8AC3E}">
        <p14:creationId xmlns:p14="http://schemas.microsoft.com/office/powerpoint/2010/main" val="27412878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algn="l" eaLnBrk="1" hangingPunct="1"/>
            <a:r>
              <a:rPr lang="en-US" sz="2800" dirty="0" smtClean="0">
                <a:latin typeface="Franklin Gothic Demi" pitchFamily="34" charset="0"/>
                <a:cs typeface="Arial" charset="0"/>
              </a:rPr>
              <a:t>Monitoring for Outcomes and Results</a:t>
            </a:r>
            <a:endParaRPr lang="en-US" sz="2800" i="1" dirty="0" smtClean="0">
              <a:latin typeface="Franklin Gothic Book" pitchFamily="34" charset="0"/>
              <a:cs typeface="Arial" charset="0"/>
            </a:endParaRPr>
          </a:p>
        </p:txBody>
      </p:sp>
      <p:sp>
        <p:nvSpPr>
          <p:cNvPr id="64515" name="Content Placeholder 3"/>
          <p:cNvSpPr>
            <a:spLocks noGrp="1"/>
          </p:cNvSpPr>
          <p:nvPr>
            <p:ph idx="1"/>
          </p:nvPr>
        </p:nvSpPr>
        <p:spPr/>
        <p:txBody>
          <a:bodyPr/>
          <a:lstStyle/>
          <a:p>
            <a:pPr eaLnBrk="1" hangingPunct="1">
              <a:buFont typeface="Arial" charset="0"/>
              <a:buChar char="»"/>
            </a:pPr>
            <a:endParaRPr lang="en-US" dirty="0" smtClean="0">
              <a:latin typeface="Franklin Gothic Book" pitchFamily="34" charset="0"/>
              <a:cs typeface="Arial" charset="0"/>
            </a:endParaRPr>
          </a:p>
          <a:p>
            <a:pPr marL="0" indent="0" eaLnBrk="1" hangingPunct="1">
              <a:buNone/>
            </a:pPr>
            <a:r>
              <a:rPr lang="en-US" dirty="0" smtClean="0">
                <a:latin typeface="Franklin Gothic Book" pitchFamily="34" charset="0"/>
                <a:cs typeface="Arial" charset="0"/>
              </a:rPr>
              <a:t>Monitoring occurs at multiple levels</a:t>
            </a:r>
          </a:p>
          <a:p>
            <a:pPr eaLnBrk="1" hangingPunct="1">
              <a:buFont typeface="Arial" charset="0"/>
              <a:buChar char="»"/>
            </a:pPr>
            <a:r>
              <a:rPr lang="en-US" dirty="0" smtClean="0">
                <a:latin typeface="Franklin Gothic Book" pitchFamily="34" charset="0"/>
                <a:cs typeface="Arial" charset="0"/>
              </a:rPr>
              <a:t>Client-level</a:t>
            </a:r>
          </a:p>
          <a:p>
            <a:pPr eaLnBrk="1" hangingPunct="1">
              <a:buFont typeface="Arial" charset="0"/>
              <a:buChar char="»"/>
            </a:pPr>
            <a:r>
              <a:rPr lang="en-US" dirty="0" smtClean="0">
                <a:latin typeface="Franklin Gothic Book" pitchFamily="34" charset="0"/>
                <a:cs typeface="Arial" charset="0"/>
              </a:rPr>
              <a:t>Provider-level</a:t>
            </a:r>
          </a:p>
          <a:p>
            <a:pPr eaLnBrk="1" hangingPunct="1">
              <a:buFont typeface="Arial" charset="0"/>
              <a:buChar char="»"/>
            </a:pPr>
            <a:r>
              <a:rPr lang="en-US" dirty="0" smtClean="0">
                <a:latin typeface="Franklin Gothic Book" pitchFamily="34" charset="0"/>
                <a:cs typeface="Arial" charset="0"/>
              </a:rPr>
              <a:t>Jurisdictional-level</a:t>
            </a:r>
          </a:p>
          <a:p>
            <a:pPr eaLnBrk="1" hangingPunct="1">
              <a:buFont typeface="Arial" charset="0"/>
              <a:buChar char="»"/>
            </a:pPr>
            <a:r>
              <a:rPr lang="en-US" dirty="0" smtClean="0">
                <a:latin typeface="Franklin Gothic Book" pitchFamily="34" charset="0"/>
                <a:cs typeface="Arial" charset="0"/>
              </a:rPr>
              <a:t>EMA-wide</a:t>
            </a: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0E023CC9-D54F-40D9-A056-8B277065AF3A}" type="slidenum">
              <a:rPr lang="en-US" smtClean="0"/>
              <a:pPr>
                <a:defRPr/>
              </a:pPr>
              <a:t>46</a:t>
            </a:fld>
            <a:endParaRPr lang="en-US"/>
          </a:p>
        </p:txBody>
      </p:sp>
    </p:spTree>
    <p:extLst>
      <p:ext uri="{BB962C8B-B14F-4D97-AF65-F5344CB8AC3E}">
        <p14:creationId xmlns:p14="http://schemas.microsoft.com/office/powerpoint/2010/main" val="26992227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381000" y="274638"/>
            <a:ext cx="8382000" cy="1143000"/>
          </a:xfrm>
        </p:spPr>
        <p:txBody>
          <a:bodyPr/>
          <a:lstStyle/>
          <a:p>
            <a:pPr algn="l" eaLnBrk="1" hangingPunct="1"/>
            <a:r>
              <a:rPr lang="en-US" sz="2800" dirty="0" smtClean="0">
                <a:latin typeface="Franklin Gothic Demi" pitchFamily="34" charset="0"/>
                <a:cs typeface="Arial" charset="0"/>
              </a:rPr>
              <a:t>Client-level </a:t>
            </a:r>
            <a:r>
              <a:rPr lang="en-US" sz="2800" dirty="0">
                <a:latin typeface="Franklin Gothic Demi" pitchFamily="34" charset="0"/>
                <a:cs typeface="Arial" charset="0"/>
              </a:rPr>
              <a:t>Monitoring </a:t>
            </a:r>
            <a:r>
              <a:rPr lang="en-US" sz="2800" dirty="0" smtClean="0">
                <a:latin typeface="Franklin Gothic Demi" pitchFamily="34" charset="0"/>
                <a:cs typeface="Arial" charset="0"/>
              </a:rPr>
              <a:t>for Outcomes and Results</a:t>
            </a:r>
            <a:endParaRPr lang="en-US" sz="2800" i="1" dirty="0" smtClean="0">
              <a:latin typeface="Franklin Gothic Book" pitchFamily="34" charset="0"/>
              <a:cs typeface="Arial" charset="0"/>
            </a:endParaRPr>
          </a:p>
        </p:txBody>
      </p:sp>
      <p:sp>
        <p:nvSpPr>
          <p:cNvPr id="65539" name="Content Placeholder 3"/>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Client activity is tracked by type of visit, methods and acuity level to evaluate progress</a:t>
            </a:r>
          </a:p>
          <a:p>
            <a:pPr eaLnBrk="1" hangingPunct="1">
              <a:buFont typeface="Arial" charset="0"/>
              <a:buNone/>
            </a:pPr>
            <a:endParaRPr lang="en-US" smtClean="0">
              <a:latin typeface="Arial" charset="0"/>
              <a:cs typeface="Arial" charset="0"/>
            </a:endParaRPr>
          </a:p>
          <a:p>
            <a:pPr eaLnBrk="1" hangingPunct="1">
              <a:buFont typeface="Arial" charset="0"/>
              <a:buChar char="»"/>
            </a:pPr>
            <a:endParaRPr lang="en-US" smtClean="0">
              <a:latin typeface="Arial" charset="0"/>
              <a:cs typeface="Arial" charset="0"/>
            </a:endParaRPr>
          </a:p>
          <a:p>
            <a:pPr>
              <a:buFont typeface="Arial" charset="0"/>
              <a:buNone/>
            </a:pPr>
            <a:endParaRPr lang="en-US" smtClean="0">
              <a:latin typeface="Arial" charset="0"/>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167081458"/>
              </p:ext>
            </p:extLst>
          </p:nvPr>
        </p:nvGraphicFramePr>
        <p:xfrm>
          <a:off x="609600" y="2743200"/>
          <a:ext cx="7924800" cy="3432324"/>
        </p:xfrm>
        <a:graphic>
          <a:graphicData uri="http://schemas.openxmlformats.org/drawingml/2006/table">
            <a:tbl>
              <a:tblPr firstRow="1" bandRow="1">
                <a:tableStyleId>{5C22544A-7EE6-4342-B048-85BDC9FD1C3A}</a:tableStyleId>
              </a:tblPr>
              <a:tblGrid>
                <a:gridCol w="4666004"/>
                <a:gridCol w="1407207"/>
                <a:gridCol w="1851589"/>
              </a:tblGrid>
              <a:tr h="498705">
                <a:tc>
                  <a:txBody>
                    <a:bodyPr/>
                    <a:lstStyle/>
                    <a:p>
                      <a:pPr algn="ctr"/>
                      <a:r>
                        <a:rPr lang="en-US" sz="1800" dirty="0" smtClean="0">
                          <a:latin typeface="Franklin Gothic Book" pitchFamily="34" charset="0"/>
                        </a:rPr>
                        <a:t>Identified Acuity factors</a:t>
                      </a:r>
                      <a:endParaRPr lang="en-US" sz="1800" dirty="0">
                        <a:latin typeface="Franklin Gothic Book" pitchFamily="34" charset="0"/>
                      </a:endParaRPr>
                    </a:p>
                  </a:txBody>
                  <a:tcPr/>
                </a:tc>
                <a:tc>
                  <a:txBody>
                    <a:bodyPr/>
                    <a:lstStyle/>
                    <a:p>
                      <a:pPr algn="ctr"/>
                      <a:r>
                        <a:rPr lang="en-US" sz="1800" dirty="0" smtClean="0">
                          <a:latin typeface="Franklin Gothic Book" pitchFamily="34" charset="0"/>
                        </a:rPr>
                        <a:t>At Intake</a:t>
                      </a:r>
                      <a:endParaRPr lang="en-US" sz="1800" dirty="0">
                        <a:latin typeface="Franklin Gothic Book" pitchFamily="34" charset="0"/>
                      </a:endParaRPr>
                    </a:p>
                  </a:txBody>
                  <a:tcPr/>
                </a:tc>
                <a:tc>
                  <a:txBody>
                    <a:bodyPr/>
                    <a:lstStyle/>
                    <a:p>
                      <a:pPr algn="ctr"/>
                      <a:r>
                        <a:rPr lang="en-US" sz="1800" dirty="0" smtClean="0">
                          <a:latin typeface="Franklin Gothic Book" pitchFamily="34" charset="0"/>
                        </a:rPr>
                        <a:t>At Reassessment</a:t>
                      </a:r>
                      <a:endParaRPr lang="en-US" sz="1800" dirty="0">
                        <a:latin typeface="Franklin Gothic Book" pitchFamily="34" charset="0"/>
                      </a:endParaRPr>
                    </a:p>
                  </a:txBody>
                  <a:tcPr/>
                </a:tc>
              </a:tr>
              <a:tr h="396243">
                <a:tc>
                  <a:txBody>
                    <a:bodyPr/>
                    <a:lstStyle/>
                    <a:p>
                      <a:r>
                        <a:rPr lang="en-US" sz="2000" dirty="0" smtClean="0">
                          <a:latin typeface="Franklin Gothic Book" pitchFamily="34" charset="0"/>
                        </a:rPr>
                        <a:t>Newly diagnosed</a:t>
                      </a:r>
                      <a:endParaRPr lang="en-US" sz="2000" dirty="0">
                        <a:latin typeface="Franklin Gothic Book" pitchFamily="34" charset="0"/>
                      </a:endParaRPr>
                    </a:p>
                  </a:txBody>
                  <a:tcPr/>
                </a:tc>
                <a:tc>
                  <a:txBody>
                    <a:bodyPr/>
                    <a:lstStyle/>
                    <a:p>
                      <a:endParaRPr lang="en-US" sz="1800" dirty="0"/>
                    </a:p>
                  </a:txBody>
                  <a:tcPr/>
                </a:tc>
                <a:tc>
                  <a:txBody>
                    <a:bodyPr/>
                    <a:lstStyle/>
                    <a:p>
                      <a:endParaRPr lang="en-US" sz="1800" dirty="0"/>
                    </a:p>
                  </a:txBody>
                  <a:tcPr/>
                </a:tc>
              </a:tr>
              <a:tr h="701045">
                <a:tc>
                  <a:txBody>
                    <a:bodyPr/>
                    <a:lstStyle/>
                    <a:p>
                      <a:r>
                        <a:rPr lang="en-US" sz="2000" dirty="0" smtClean="0">
                          <a:latin typeface="Franklin Gothic Book" pitchFamily="34" charset="0"/>
                        </a:rPr>
                        <a:t>Re-entering</a:t>
                      </a:r>
                      <a:r>
                        <a:rPr lang="en-US" sz="2000" baseline="0" dirty="0" smtClean="0">
                          <a:latin typeface="Franklin Gothic Book" pitchFamily="34" charset="0"/>
                        </a:rPr>
                        <a:t> care after being out of care for more than 6 months</a:t>
                      </a:r>
                      <a:endParaRPr lang="en-US" sz="2000" dirty="0">
                        <a:latin typeface="Franklin Gothic Book" pitchFamily="34" charset="0"/>
                      </a:endParaRPr>
                    </a:p>
                  </a:txBody>
                  <a:tcPr/>
                </a:tc>
                <a:tc>
                  <a:txBody>
                    <a:bodyPr/>
                    <a:lstStyle/>
                    <a:p>
                      <a:endParaRPr lang="en-US" sz="1800" dirty="0"/>
                    </a:p>
                  </a:txBody>
                  <a:tcPr/>
                </a:tc>
                <a:tc>
                  <a:txBody>
                    <a:bodyPr/>
                    <a:lstStyle/>
                    <a:p>
                      <a:endParaRPr lang="en-US" sz="1800"/>
                    </a:p>
                  </a:txBody>
                  <a:tcPr/>
                </a:tc>
              </a:tr>
              <a:tr h="461407">
                <a:tc>
                  <a:txBody>
                    <a:bodyPr/>
                    <a:lstStyle/>
                    <a:p>
                      <a:r>
                        <a:rPr lang="en-US" sz="2000" dirty="0" smtClean="0">
                          <a:latin typeface="Franklin Gothic Book" pitchFamily="34" charset="0"/>
                        </a:rPr>
                        <a:t>Having a CD4 count below 200</a:t>
                      </a:r>
                      <a:endParaRPr lang="en-US" sz="2000" dirty="0">
                        <a:latin typeface="Franklin Gothic Book" pitchFamily="34" charset="0"/>
                      </a:endParaRPr>
                    </a:p>
                  </a:txBody>
                  <a:tcPr/>
                </a:tc>
                <a:tc>
                  <a:txBody>
                    <a:bodyPr/>
                    <a:lstStyle/>
                    <a:p>
                      <a:endParaRPr lang="en-US" sz="1800" dirty="0"/>
                    </a:p>
                  </a:txBody>
                  <a:tcPr/>
                </a:tc>
                <a:tc>
                  <a:txBody>
                    <a:bodyPr/>
                    <a:lstStyle/>
                    <a:p>
                      <a:endParaRPr lang="en-US" sz="1800" dirty="0"/>
                    </a:p>
                  </a:txBody>
                  <a:tcPr/>
                </a:tc>
              </a:tr>
              <a:tr h="4461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Franklin Gothic Book" pitchFamily="34" charset="0"/>
                        </a:rPr>
                        <a:t>Having a viral load above 400</a:t>
                      </a:r>
                    </a:p>
                  </a:txBody>
                  <a:tcPr/>
                </a:tc>
                <a:tc>
                  <a:txBody>
                    <a:bodyPr/>
                    <a:lstStyle/>
                    <a:p>
                      <a:endParaRPr lang="en-US" sz="1800" dirty="0"/>
                    </a:p>
                  </a:txBody>
                  <a:tcPr/>
                </a:tc>
                <a:tc>
                  <a:txBody>
                    <a:bodyPr/>
                    <a:lstStyle/>
                    <a:p>
                      <a:endParaRPr lang="en-US" sz="1800" dirty="0"/>
                    </a:p>
                  </a:txBody>
                  <a:tcPr/>
                </a:tc>
              </a:tr>
              <a:tr h="464381">
                <a:tc>
                  <a:txBody>
                    <a:bodyPr/>
                    <a:lstStyle/>
                    <a:p>
                      <a:r>
                        <a:rPr lang="en-US" sz="2000" dirty="0" smtClean="0">
                          <a:latin typeface="Franklin Gothic Book" pitchFamily="34" charset="0"/>
                        </a:rPr>
                        <a:t>Non-adherent to HIV medication</a:t>
                      </a:r>
                      <a:endParaRPr lang="en-US" sz="2000" dirty="0">
                        <a:latin typeface="Franklin Gothic Book" pitchFamily="34" charset="0"/>
                      </a:endParaRPr>
                    </a:p>
                  </a:txBody>
                  <a:tcPr/>
                </a:tc>
                <a:tc>
                  <a:txBody>
                    <a:bodyPr/>
                    <a:lstStyle/>
                    <a:p>
                      <a:endParaRPr lang="en-US" sz="1800"/>
                    </a:p>
                  </a:txBody>
                  <a:tcPr/>
                </a:tc>
                <a:tc>
                  <a:txBody>
                    <a:bodyPr/>
                    <a:lstStyle/>
                    <a:p>
                      <a:endParaRPr lang="en-US" sz="1800" dirty="0"/>
                    </a:p>
                  </a:txBody>
                  <a:tcPr/>
                </a:tc>
              </a:tr>
              <a:tr h="464381">
                <a:tc>
                  <a:txBody>
                    <a:bodyPr/>
                    <a:lstStyle/>
                    <a:p>
                      <a:r>
                        <a:rPr lang="en-US" sz="2000" dirty="0" smtClean="0">
                          <a:latin typeface="Franklin Gothic Book" pitchFamily="34" charset="0"/>
                        </a:rPr>
                        <a:t>Management level based on score</a:t>
                      </a:r>
                      <a:endParaRPr lang="en-US" sz="2000" dirty="0">
                        <a:latin typeface="Franklin Gothic Book" pitchFamily="34" charset="0"/>
                      </a:endParaRPr>
                    </a:p>
                  </a:txBody>
                  <a:tcPr/>
                </a:tc>
                <a:tc>
                  <a:txBody>
                    <a:bodyPr/>
                    <a:lstStyle/>
                    <a:p>
                      <a:endParaRPr lang="en-US" sz="1800"/>
                    </a:p>
                  </a:txBody>
                  <a:tcPr/>
                </a:tc>
                <a:tc>
                  <a:txBody>
                    <a:bodyPr/>
                    <a:lstStyle/>
                    <a:p>
                      <a:endParaRPr lang="en-US" sz="1800" dirty="0"/>
                    </a:p>
                  </a:txBody>
                  <a:tcPr/>
                </a:tc>
              </a:tr>
            </a:tbl>
          </a:graphicData>
        </a:graphic>
      </p:graphicFrame>
      <p:sp>
        <p:nvSpPr>
          <p:cNvPr id="6" name="Slide Number Placeholder 5"/>
          <p:cNvSpPr>
            <a:spLocks noGrp="1"/>
          </p:cNvSpPr>
          <p:nvPr>
            <p:ph type="sldNum" sz="quarter" idx="12"/>
          </p:nvPr>
        </p:nvSpPr>
        <p:spPr/>
        <p:txBody>
          <a:bodyPr/>
          <a:lstStyle/>
          <a:p>
            <a:pPr>
              <a:defRPr/>
            </a:pPr>
            <a:fld id="{6C02EB1B-367E-41E6-81CA-12E1D884C55A}" type="slidenum">
              <a:rPr lang="en-US" smtClean="0"/>
              <a:pPr>
                <a:defRPr/>
              </a:pPr>
              <a:t>47</a:t>
            </a:fld>
            <a:endParaRPr lang="en-US"/>
          </a:p>
        </p:txBody>
      </p:sp>
    </p:spTree>
    <p:extLst>
      <p:ext uri="{BB962C8B-B14F-4D97-AF65-F5344CB8AC3E}">
        <p14:creationId xmlns:p14="http://schemas.microsoft.com/office/powerpoint/2010/main" val="29490290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81000" y="274638"/>
            <a:ext cx="8382000" cy="1143000"/>
          </a:xfrm>
        </p:spPr>
        <p:txBody>
          <a:bodyPr/>
          <a:lstStyle/>
          <a:p>
            <a:pPr algn="l" eaLnBrk="1" hangingPunct="1"/>
            <a:r>
              <a:rPr lang="en-US" sz="2800" dirty="0">
                <a:latin typeface="Franklin Gothic Demi" pitchFamily="34" charset="0"/>
                <a:cs typeface="Arial" charset="0"/>
              </a:rPr>
              <a:t>Client-level Monitoring for Outcomes and Results</a:t>
            </a:r>
            <a:endParaRPr lang="en-US" sz="2800" i="1" dirty="0" smtClean="0">
              <a:latin typeface="Franklin Gothic Book" pitchFamily="34" charset="0"/>
              <a:cs typeface="Arial" charset="0"/>
            </a:endParaRPr>
          </a:p>
        </p:txBody>
      </p:sp>
      <p:sp>
        <p:nvSpPr>
          <p:cNvPr id="66563" name="Content Placeholder 3"/>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Changes in client initial situation and/or acuity level at intake are evaluated at reassessment</a:t>
            </a:r>
          </a:p>
          <a:p>
            <a:pPr eaLnBrk="1" hangingPunct="1">
              <a:buFont typeface="Arial" charset="0"/>
              <a:buNone/>
            </a:pPr>
            <a:endParaRPr lang="en-US" smtClean="0">
              <a:latin typeface="Arial" charset="0"/>
              <a:cs typeface="Arial" charset="0"/>
            </a:endParaRPr>
          </a:p>
          <a:p>
            <a:pPr eaLnBrk="1" hangingPunct="1">
              <a:buFont typeface="Arial" charset="0"/>
              <a:buChar char="»"/>
            </a:pPr>
            <a:endParaRPr lang="en-US" smtClean="0">
              <a:latin typeface="Arial" charset="0"/>
              <a:cs typeface="Arial" charset="0"/>
            </a:endParaRPr>
          </a:p>
          <a:p>
            <a:pPr>
              <a:buFont typeface="Arial" charset="0"/>
              <a:buNone/>
            </a:pPr>
            <a:endParaRPr lang="en-US" smtClean="0">
              <a:latin typeface="Arial" charset="0"/>
              <a:cs typeface="Arial" charset="0"/>
            </a:endParaRPr>
          </a:p>
        </p:txBody>
      </p:sp>
      <p:graphicFrame>
        <p:nvGraphicFramePr>
          <p:cNvPr id="5" name="Table 4"/>
          <p:cNvGraphicFramePr>
            <a:graphicFrameLocks noGrp="1"/>
          </p:cNvGraphicFramePr>
          <p:nvPr/>
        </p:nvGraphicFramePr>
        <p:xfrm>
          <a:off x="609600" y="2895600"/>
          <a:ext cx="8229600" cy="2378075"/>
        </p:xfrm>
        <a:graphic>
          <a:graphicData uri="http://schemas.openxmlformats.org/drawingml/2006/table">
            <a:tbl>
              <a:tblPr firstRow="1" bandRow="1">
                <a:tableStyleId>{5C22544A-7EE6-4342-B048-85BDC9FD1C3A}</a:tableStyleId>
              </a:tblPr>
              <a:tblGrid>
                <a:gridCol w="1143000"/>
                <a:gridCol w="1447800"/>
                <a:gridCol w="1676400"/>
                <a:gridCol w="2209800"/>
                <a:gridCol w="1752600"/>
              </a:tblGrid>
              <a:tr h="640061">
                <a:tc>
                  <a:txBody>
                    <a:bodyPr/>
                    <a:lstStyle/>
                    <a:p>
                      <a:pPr algn="ctr"/>
                      <a:r>
                        <a:rPr lang="en-US" sz="1800" dirty="0" smtClean="0">
                          <a:latin typeface="Franklin Gothic Book" pitchFamily="34" charset="0"/>
                        </a:rPr>
                        <a:t>Date of Visit</a:t>
                      </a:r>
                      <a:endParaRPr lang="en-US" sz="1800" dirty="0">
                        <a:latin typeface="Franklin Gothic Book" pitchFamily="34" charset="0"/>
                      </a:endParaRPr>
                    </a:p>
                  </a:txBody>
                  <a:tcPr marT="45711" marB="45711" anchor="ctr"/>
                </a:tc>
                <a:tc>
                  <a:txBody>
                    <a:bodyPr/>
                    <a:lstStyle/>
                    <a:p>
                      <a:pPr algn="ctr"/>
                      <a:r>
                        <a:rPr lang="en-US" sz="1800" dirty="0" smtClean="0">
                          <a:latin typeface="Franklin Gothic Book" pitchFamily="34" charset="0"/>
                        </a:rPr>
                        <a:t>Type of Visit</a:t>
                      </a:r>
                      <a:endParaRPr lang="en-US" sz="1800" dirty="0">
                        <a:latin typeface="Franklin Gothic Book" pitchFamily="34" charset="0"/>
                      </a:endParaRPr>
                    </a:p>
                  </a:txBody>
                  <a:tcPr marT="45711" marB="45711" anchor="ctr"/>
                </a:tc>
                <a:tc>
                  <a:txBody>
                    <a:bodyPr/>
                    <a:lstStyle/>
                    <a:p>
                      <a:pPr algn="ctr"/>
                      <a:r>
                        <a:rPr lang="en-US" sz="1800" dirty="0" smtClean="0">
                          <a:latin typeface="Franklin Gothic Book" pitchFamily="34" charset="0"/>
                        </a:rPr>
                        <a:t>Method of Visit</a:t>
                      </a:r>
                      <a:endParaRPr lang="en-US" sz="1800" dirty="0">
                        <a:latin typeface="Franklin Gothic Book" pitchFamily="34" charset="0"/>
                      </a:endParaRPr>
                    </a:p>
                  </a:txBody>
                  <a:tcPr marT="45711" marB="45711" anchor="ctr"/>
                </a:tc>
                <a:tc>
                  <a:txBody>
                    <a:bodyPr/>
                    <a:lstStyle/>
                    <a:p>
                      <a:pPr algn="ctr"/>
                      <a:r>
                        <a:rPr lang="en-US" sz="1800" dirty="0" smtClean="0">
                          <a:latin typeface="Franklin Gothic Book" pitchFamily="34" charset="0"/>
                        </a:rPr>
                        <a:t>Acuity Level </a:t>
                      </a:r>
                    </a:p>
                    <a:p>
                      <a:pPr algn="ctr"/>
                      <a:r>
                        <a:rPr lang="en-US" sz="1800" dirty="0" smtClean="0">
                          <a:latin typeface="Franklin Gothic Book" pitchFamily="34" charset="0"/>
                        </a:rPr>
                        <a:t>at Time of Visit</a:t>
                      </a:r>
                      <a:endParaRPr lang="en-US" sz="1800" dirty="0">
                        <a:latin typeface="Franklin Gothic Book" pitchFamily="34" charset="0"/>
                      </a:endParaRPr>
                    </a:p>
                  </a:txBody>
                  <a:tcPr marT="45711" marB="45711" anchor="ctr"/>
                </a:tc>
                <a:tc>
                  <a:txBody>
                    <a:bodyPr/>
                    <a:lstStyle/>
                    <a:p>
                      <a:pPr algn="ctr"/>
                      <a:r>
                        <a:rPr lang="en-US" sz="1800" dirty="0" smtClean="0">
                          <a:latin typeface="Franklin Gothic Book" pitchFamily="34" charset="0"/>
                        </a:rPr>
                        <a:t>Comments</a:t>
                      </a:r>
                      <a:endParaRPr lang="en-US" sz="1800" dirty="0">
                        <a:latin typeface="Franklin Gothic Book" pitchFamily="34" charset="0"/>
                      </a:endParaRPr>
                    </a:p>
                  </a:txBody>
                  <a:tcPr marT="45711" marB="45711" anchor="ctr"/>
                </a:tc>
              </a:tr>
              <a:tr h="396222">
                <a:tc>
                  <a:txBody>
                    <a:bodyPr/>
                    <a:lstStyle/>
                    <a:p>
                      <a:endParaRPr lang="en-US" sz="2000" dirty="0">
                        <a:latin typeface="Franklin Gothic Book" pitchFamily="34" charset="0"/>
                      </a:endParaRPr>
                    </a:p>
                  </a:txBody>
                  <a:tcPr marT="45711" marB="45711" anchor="ctr"/>
                </a:tc>
                <a:tc>
                  <a:txBody>
                    <a:bodyPr/>
                    <a:lstStyle/>
                    <a:p>
                      <a:endParaRPr lang="en-US" sz="2000" dirty="0">
                        <a:latin typeface="Franklin Gothic Book" pitchFamily="34" charset="0"/>
                      </a:endParaRPr>
                    </a:p>
                  </a:txBody>
                  <a:tcPr marT="45711" marB="45711" anchor="ctr"/>
                </a:tc>
                <a:tc>
                  <a:txBody>
                    <a:bodyPr/>
                    <a:lstStyle/>
                    <a:p>
                      <a:endParaRPr lang="en-US" sz="1800" dirty="0"/>
                    </a:p>
                  </a:txBody>
                  <a:tcPr marT="45711" marB="45711" anchor="ctr"/>
                </a:tc>
                <a:tc>
                  <a:txBody>
                    <a:bodyPr/>
                    <a:lstStyle/>
                    <a:p>
                      <a:endParaRPr lang="en-US" sz="1800" dirty="0"/>
                    </a:p>
                  </a:txBody>
                  <a:tcPr marT="45711" marB="45711" anchor="ctr"/>
                </a:tc>
                <a:tc>
                  <a:txBody>
                    <a:bodyPr/>
                    <a:lstStyle/>
                    <a:p>
                      <a:endParaRPr lang="en-US" sz="1800" dirty="0"/>
                    </a:p>
                  </a:txBody>
                  <a:tcPr marT="45711" marB="45711" anchor="ctr"/>
                </a:tc>
              </a:tr>
              <a:tr h="678521">
                <a:tc>
                  <a:txBody>
                    <a:bodyPr/>
                    <a:lstStyle/>
                    <a:p>
                      <a:endParaRPr lang="en-US" sz="2000" dirty="0">
                        <a:latin typeface="Franklin Gothic Book" pitchFamily="34" charset="0"/>
                      </a:endParaRPr>
                    </a:p>
                  </a:txBody>
                  <a:tcPr marT="45711" marB="45711" anchor="ctr"/>
                </a:tc>
                <a:tc>
                  <a:txBody>
                    <a:bodyPr/>
                    <a:lstStyle/>
                    <a:p>
                      <a:endParaRPr lang="en-US" sz="2000" dirty="0">
                        <a:latin typeface="Franklin Gothic Book" pitchFamily="34" charset="0"/>
                      </a:endParaRPr>
                    </a:p>
                  </a:txBody>
                  <a:tcPr marT="45711" marB="45711" anchor="ctr"/>
                </a:tc>
                <a:tc>
                  <a:txBody>
                    <a:bodyPr/>
                    <a:lstStyle/>
                    <a:p>
                      <a:endParaRPr lang="en-US" sz="1800" dirty="0"/>
                    </a:p>
                  </a:txBody>
                  <a:tcPr marT="45711" marB="45711" anchor="ctr"/>
                </a:tc>
                <a:tc>
                  <a:txBody>
                    <a:bodyPr/>
                    <a:lstStyle/>
                    <a:p>
                      <a:endParaRPr lang="en-US" sz="1800" dirty="0"/>
                    </a:p>
                  </a:txBody>
                  <a:tcPr marT="45711" marB="45711" anchor="ctr"/>
                </a:tc>
                <a:tc>
                  <a:txBody>
                    <a:bodyPr/>
                    <a:lstStyle/>
                    <a:p>
                      <a:endParaRPr lang="en-US" sz="1800"/>
                    </a:p>
                  </a:txBody>
                  <a:tcPr marT="45711" marB="45711" anchor="ctr"/>
                </a:tc>
              </a:tr>
              <a:tr h="663270">
                <a:tc>
                  <a:txBody>
                    <a:bodyPr/>
                    <a:lstStyle/>
                    <a:p>
                      <a:endParaRPr lang="en-US" sz="2000" dirty="0">
                        <a:latin typeface="Franklin Gothic Book" pitchFamily="34" charset="0"/>
                      </a:endParaRPr>
                    </a:p>
                  </a:txBody>
                  <a:tcPr marT="45711" marB="45711" anchor="ctr"/>
                </a:tc>
                <a:tc>
                  <a:txBody>
                    <a:bodyPr/>
                    <a:lstStyle/>
                    <a:p>
                      <a:endParaRPr lang="en-US" sz="2000" dirty="0">
                        <a:latin typeface="Franklin Gothic Book" pitchFamily="34" charset="0"/>
                      </a:endParaRPr>
                    </a:p>
                  </a:txBody>
                  <a:tcPr marT="45711" marB="45711" anchor="ctr"/>
                </a:tc>
                <a:tc>
                  <a:txBody>
                    <a:bodyPr/>
                    <a:lstStyle/>
                    <a:p>
                      <a:endParaRPr lang="en-US" sz="1800" dirty="0"/>
                    </a:p>
                  </a:txBody>
                  <a:tcPr marT="45711" marB="45711" anchor="ctr"/>
                </a:tc>
                <a:tc>
                  <a:txBody>
                    <a:bodyPr/>
                    <a:lstStyle/>
                    <a:p>
                      <a:endParaRPr lang="en-US" sz="1800" dirty="0"/>
                    </a:p>
                  </a:txBody>
                  <a:tcPr marT="45711" marB="45711" anchor="ctr"/>
                </a:tc>
                <a:tc>
                  <a:txBody>
                    <a:bodyPr/>
                    <a:lstStyle/>
                    <a:p>
                      <a:endParaRPr lang="en-US" sz="1800" dirty="0"/>
                    </a:p>
                  </a:txBody>
                  <a:tcPr marT="45711" marB="45711" anchor="ctr"/>
                </a:tc>
              </a:tr>
            </a:tbl>
          </a:graphicData>
        </a:graphic>
      </p:graphicFrame>
      <p:sp>
        <p:nvSpPr>
          <p:cNvPr id="6" name="Slide Number Placeholder 5"/>
          <p:cNvSpPr>
            <a:spLocks noGrp="1"/>
          </p:cNvSpPr>
          <p:nvPr>
            <p:ph type="sldNum" sz="quarter" idx="12"/>
          </p:nvPr>
        </p:nvSpPr>
        <p:spPr/>
        <p:txBody>
          <a:bodyPr/>
          <a:lstStyle/>
          <a:p>
            <a:pPr>
              <a:defRPr/>
            </a:pPr>
            <a:fld id="{623C28A4-A69B-4C9D-835B-4547AC667DDD}" type="slidenum">
              <a:rPr lang="en-US" smtClean="0"/>
              <a:pPr>
                <a:defRPr/>
              </a:pPr>
              <a:t>48</a:t>
            </a:fld>
            <a:endParaRPr lang="en-US"/>
          </a:p>
        </p:txBody>
      </p:sp>
    </p:spTree>
    <p:extLst>
      <p:ext uri="{BB962C8B-B14F-4D97-AF65-F5344CB8AC3E}">
        <p14:creationId xmlns:p14="http://schemas.microsoft.com/office/powerpoint/2010/main" val="34035452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81000" y="274638"/>
            <a:ext cx="8382000" cy="1143000"/>
          </a:xfrm>
        </p:spPr>
        <p:txBody>
          <a:bodyPr/>
          <a:lstStyle/>
          <a:p>
            <a:pPr algn="l" eaLnBrk="1" hangingPunct="1"/>
            <a:r>
              <a:rPr lang="en-US" sz="2800" dirty="0">
                <a:latin typeface="Franklin Gothic Demi" pitchFamily="34" charset="0"/>
                <a:cs typeface="Arial" charset="0"/>
              </a:rPr>
              <a:t>Client-level Monitoring for Outcomes and Results</a:t>
            </a:r>
            <a:endParaRPr lang="en-US" sz="2800" i="1" dirty="0" smtClean="0">
              <a:latin typeface="Franklin Gothic Book" pitchFamily="34" charset="0"/>
              <a:cs typeface="Arial" charset="0"/>
            </a:endParaRPr>
          </a:p>
        </p:txBody>
      </p:sp>
      <p:sp>
        <p:nvSpPr>
          <p:cNvPr id="67587" name="Content Placeholder 3"/>
          <p:cNvSpPr>
            <a:spLocks noGrp="1"/>
          </p:cNvSpPr>
          <p:nvPr>
            <p:ph idx="1"/>
          </p:nvPr>
        </p:nvSpPr>
        <p:spPr/>
        <p:txBody>
          <a:bodyPr/>
          <a:lstStyle/>
          <a:p>
            <a:pPr eaLnBrk="1" hangingPunct="1">
              <a:buFont typeface="Arial" charset="0"/>
              <a:buChar char="»"/>
            </a:pPr>
            <a:r>
              <a:rPr lang="en-US" smtClean="0">
                <a:latin typeface="Franklin Gothic Book" pitchFamily="34" charset="0"/>
                <a:cs typeface="Arial" charset="0"/>
              </a:rPr>
              <a:t>Client laboratory results are monitored to track changes and progress</a:t>
            </a:r>
          </a:p>
          <a:p>
            <a:pPr lvl="1" eaLnBrk="1" hangingPunct="1">
              <a:buFont typeface="Arial" charset="0"/>
              <a:buChar char="•"/>
            </a:pPr>
            <a:r>
              <a:rPr lang="en-US" sz="1800" smtClean="0">
                <a:latin typeface="Franklin Gothic Book" pitchFamily="34" charset="0"/>
                <a:cs typeface="Arial" charset="0"/>
              </a:rPr>
              <a:t>Primary Care Physician: ______________________________________</a:t>
            </a:r>
          </a:p>
          <a:p>
            <a:pPr lvl="1" eaLnBrk="1" hangingPunct="1">
              <a:buFont typeface="Arial" charset="0"/>
              <a:buChar char="•"/>
            </a:pPr>
            <a:r>
              <a:rPr lang="en-US" sz="1800" smtClean="0">
                <a:latin typeface="Franklin Gothic Book" pitchFamily="34" charset="0"/>
                <a:cs typeface="Arial" charset="0"/>
              </a:rPr>
              <a:t>Location: __________________________________________________</a:t>
            </a:r>
          </a:p>
          <a:p>
            <a:pPr eaLnBrk="1" hangingPunct="1">
              <a:buFont typeface="Arial" charset="0"/>
              <a:buChar char="»"/>
            </a:pPr>
            <a:endParaRPr lang="en-US" smtClean="0">
              <a:latin typeface="Franklin Gothic Book" pitchFamily="34" charset="0"/>
              <a:cs typeface="Arial" charset="0"/>
            </a:endParaRPr>
          </a:p>
          <a:p>
            <a:pPr eaLnBrk="1" hangingPunct="1">
              <a:buFont typeface="Arial" charset="0"/>
              <a:buNone/>
            </a:pPr>
            <a:endParaRPr lang="en-US" smtClean="0">
              <a:latin typeface="Arial" charset="0"/>
              <a:cs typeface="Arial" charset="0"/>
            </a:endParaRPr>
          </a:p>
          <a:p>
            <a:pPr eaLnBrk="1" hangingPunct="1">
              <a:buFont typeface="Arial" charset="0"/>
              <a:buChar char="»"/>
            </a:pPr>
            <a:endParaRPr lang="en-US" smtClean="0">
              <a:latin typeface="Arial" charset="0"/>
              <a:cs typeface="Arial" charset="0"/>
            </a:endParaRPr>
          </a:p>
          <a:p>
            <a:pPr>
              <a:buFont typeface="Arial" charset="0"/>
              <a:buNone/>
            </a:pPr>
            <a:endParaRPr lang="en-US" smtClean="0">
              <a:latin typeface="Arial" charset="0"/>
              <a:cs typeface="Arial" charset="0"/>
            </a:endParaRPr>
          </a:p>
        </p:txBody>
      </p:sp>
      <p:graphicFrame>
        <p:nvGraphicFramePr>
          <p:cNvPr id="5" name="Table 4"/>
          <p:cNvGraphicFramePr>
            <a:graphicFrameLocks noGrp="1"/>
          </p:cNvGraphicFramePr>
          <p:nvPr/>
        </p:nvGraphicFramePr>
        <p:xfrm>
          <a:off x="609600" y="3352800"/>
          <a:ext cx="8153401" cy="2560639"/>
        </p:xfrm>
        <a:graphic>
          <a:graphicData uri="http://schemas.openxmlformats.org/drawingml/2006/table">
            <a:tbl>
              <a:tblPr firstRow="1" bandRow="1">
                <a:tableStyleId>{5C22544A-7EE6-4342-B048-85BDC9FD1C3A}</a:tableStyleId>
              </a:tblPr>
              <a:tblGrid>
                <a:gridCol w="1056922"/>
                <a:gridCol w="1509889"/>
                <a:gridCol w="830439"/>
                <a:gridCol w="905933"/>
                <a:gridCol w="1283406"/>
                <a:gridCol w="991723"/>
                <a:gridCol w="1575089"/>
              </a:tblGrid>
              <a:tr h="822923">
                <a:tc>
                  <a:txBody>
                    <a:bodyPr/>
                    <a:lstStyle/>
                    <a:p>
                      <a:pPr algn="ctr"/>
                      <a:r>
                        <a:rPr lang="en-US" sz="1800" dirty="0" smtClean="0">
                          <a:latin typeface="Franklin Gothic Book" pitchFamily="34" charset="0"/>
                        </a:rPr>
                        <a:t>Date of Visit</a:t>
                      </a:r>
                      <a:endParaRPr lang="en-US" sz="1800" dirty="0">
                        <a:latin typeface="Franklin Gothic Book" pitchFamily="34" charset="0"/>
                      </a:endParaRPr>
                    </a:p>
                  </a:txBody>
                  <a:tcPr marT="45702" marB="45702"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Type of visit </a:t>
                      </a:r>
                      <a:r>
                        <a:rPr kumimoji="0" lang="en-US" sz="1000" b="0"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(primary care, substance abuse, dental, mental health, emergency)</a:t>
                      </a:r>
                    </a:p>
                  </a:txBody>
                  <a:tcPr marT="45702" marB="45702"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CD4 Count</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Lab Date</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Viral Load</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Lab Date</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Comments/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Results</a:t>
                      </a:r>
                    </a:p>
                  </a:txBody>
                  <a:tcPr marL="68580" marR="68580" marT="0" marB="0" anchor="ctr" horzOverflow="overflow"/>
                </a:tc>
              </a:tr>
              <a:tr h="396204">
                <a:tc>
                  <a:txBody>
                    <a:bodyPr/>
                    <a:lstStyle/>
                    <a:p>
                      <a:endParaRPr lang="en-US" sz="2000" dirty="0">
                        <a:latin typeface="Franklin Gothic Book" pitchFamily="34" charset="0"/>
                      </a:endParaRPr>
                    </a:p>
                  </a:txBody>
                  <a:tcPr marT="45702" marB="45702" anchor="ctr"/>
                </a:tc>
                <a:tc>
                  <a:txBody>
                    <a:bodyPr/>
                    <a:lstStyle/>
                    <a:p>
                      <a:endParaRPr lang="en-US" sz="2000" dirty="0">
                        <a:latin typeface="Franklin Gothic Book" pitchFamily="34" charset="0"/>
                      </a:endParaRPr>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r>
              <a:tr h="678380">
                <a:tc>
                  <a:txBody>
                    <a:bodyPr/>
                    <a:lstStyle/>
                    <a:p>
                      <a:endParaRPr lang="en-US" sz="2000" dirty="0">
                        <a:latin typeface="Franklin Gothic Book" pitchFamily="34" charset="0"/>
                      </a:endParaRPr>
                    </a:p>
                  </a:txBody>
                  <a:tcPr marT="45702" marB="45702" anchor="ctr"/>
                </a:tc>
                <a:tc>
                  <a:txBody>
                    <a:bodyPr/>
                    <a:lstStyle/>
                    <a:p>
                      <a:endParaRPr lang="en-US" sz="2000" dirty="0">
                        <a:latin typeface="Franklin Gothic Book" pitchFamily="34" charset="0"/>
                      </a:endParaRPr>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a:p>
                  </a:txBody>
                  <a:tcPr marT="45702" marB="45702" anchor="ctr"/>
                </a:tc>
                <a:tc>
                  <a:txBody>
                    <a:bodyPr/>
                    <a:lstStyle/>
                    <a:p>
                      <a:endParaRPr lang="en-US" sz="1800"/>
                    </a:p>
                  </a:txBody>
                  <a:tcPr marT="45702" marB="45702" anchor="ctr"/>
                </a:tc>
                <a:tc>
                  <a:txBody>
                    <a:bodyPr/>
                    <a:lstStyle/>
                    <a:p>
                      <a:endParaRPr lang="en-US" sz="1800"/>
                    </a:p>
                  </a:txBody>
                  <a:tcPr marT="45702" marB="45702" anchor="ctr"/>
                </a:tc>
              </a:tr>
              <a:tr h="663131">
                <a:tc>
                  <a:txBody>
                    <a:bodyPr/>
                    <a:lstStyle/>
                    <a:p>
                      <a:endParaRPr lang="en-US" sz="2000" dirty="0">
                        <a:latin typeface="Franklin Gothic Book" pitchFamily="34" charset="0"/>
                      </a:endParaRPr>
                    </a:p>
                  </a:txBody>
                  <a:tcPr marT="45702" marB="45702" anchor="ctr"/>
                </a:tc>
                <a:tc>
                  <a:txBody>
                    <a:bodyPr/>
                    <a:lstStyle/>
                    <a:p>
                      <a:endParaRPr lang="en-US" sz="2000" dirty="0">
                        <a:latin typeface="Franklin Gothic Book" pitchFamily="34" charset="0"/>
                      </a:endParaRPr>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c>
                  <a:txBody>
                    <a:bodyPr/>
                    <a:lstStyle/>
                    <a:p>
                      <a:endParaRPr lang="en-US" sz="1800" dirty="0"/>
                    </a:p>
                  </a:txBody>
                  <a:tcPr marT="45702" marB="45702" anchor="ctr"/>
                </a:tc>
              </a:tr>
            </a:tbl>
          </a:graphicData>
        </a:graphic>
      </p:graphicFrame>
      <p:sp>
        <p:nvSpPr>
          <p:cNvPr id="7" name="Slide Number Placeholder 6"/>
          <p:cNvSpPr>
            <a:spLocks noGrp="1"/>
          </p:cNvSpPr>
          <p:nvPr>
            <p:ph type="sldNum" sz="quarter" idx="12"/>
          </p:nvPr>
        </p:nvSpPr>
        <p:spPr/>
        <p:txBody>
          <a:bodyPr/>
          <a:lstStyle/>
          <a:p>
            <a:pPr>
              <a:defRPr/>
            </a:pPr>
            <a:fld id="{0CAC29C1-9C37-4842-9A30-61C1AD215FCE}" type="slidenum">
              <a:rPr lang="en-US" smtClean="0"/>
              <a:pPr>
                <a:defRPr/>
              </a:pPr>
              <a:t>49</a:t>
            </a:fld>
            <a:endParaRPr lang="en-US"/>
          </a:p>
        </p:txBody>
      </p:sp>
    </p:spTree>
    <p:extLst>
      <p:ext uri="{BB962C8B-B14F-4D97-AF65-F5344CB8AC3E}">
        <p14:creationId xmlns:p14="http://schemas.microsoft.com/office/powerpoint/2010/main" val="2841735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b="1" dirty="0" smtClean="0"/>
              <a:t>DC’s Journey</a:t>
            </a:r>
          </a:p>
          <a:p>
            <a:r>
              <a:rPr lang="en-US" dirty="0" smtClean="0"/>
              <a:t>Fundamentals of MCM</a:t>
            </a:r>
          </a:p>
          <a:p>
            <a:r>
              <a:rPr lang="en-US" dirty="0" smtClean="0"/>
              <a:t>MCM Operational Model</a:t>
            </a:r>
          </a:p>
          <a:p>
            <a:r>
              <a:rPr lang="en-US" dirty="0" smtClean="0"/>
              <a:t>MCM Service Plan</a:t>
            </a:r>
          </a:p>
          <a:p>
            <a:r>
              <a:rPr lang="en-US" dirty="0" smtClean="0"/>
              <a:t>Monitoring</a:t>
            </a:r>
          </a:p>
          <a:p>
            <a:r>
              <a:rPr lang="en-US" dirty="0" smtClean="0"/>
              <a:t>Evaluation</a:t>
            </a:r>
            <a:endParaRPr lang="en-US" dirty="0"/>
          </a:p>
          <a:p>
            <a:r>
              <a:rPr lang="en-US" dirty="0"/>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5</a:t>
            </a:fld>
            <a:endParaRPr lang="en-US"/>
          </a:p>
        </p:txBody>
      </p:sp>
    </p:spTree>
    <p:extLst>
      <p:ext uri="{BB962C8B-B14F-4D97-AF65-F5344CB8AC3E}">
        <p14:creationId xmlns:p14="http://schemas.microsoft.com/office/powerpoint/2010/main" val="22776243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81000" y="274638"/>
            <a:ext cx="8382000" cy="1143000"/>
          </a:xfrm>
        </p:spPr>
        <p:txBody>
          <a:bodyPr/>
          <a:lstStyle/>
          <a:p>
            <a:pPr algn="l" eaLnBrk="1" hangingPunct="1"/>
            <a:r>
              <a:rPr lang="en-US" sz="2800" dirty="0">
                <a:latin typeface="Franklin Gothic Demi" pitchFamily="34" charset="0"/>
                <a:cs typeface="Arial" charset="0"/>
              </a:rPr>
              <a:t>Client-level Monitoring for Outcomes and Results</a:t>
            </a:r>
            <a:endParaRPr lang="en-US" sz="2800" i="1" dirty="0" smtClean="0">
              <a:latin typeface="Franklin Gothic Book" pitchFamily="34" charset="0"/>
              <a:cs typeface="Arial" charset="0"/>
            </a:endParaRPr>
          </a:p>
        </p:txBody>
      </p:sp>
      <p:sp>
        <p:nvSpPr>
          <p:cNvPr id="68611" name="Content Placeholder 3"/>
          <p:cNvSpPr>
            <a:spLocks noGrp="1"/>
          </p:cNvSpPr>
          <p:nvPr>
            <p:ph idx="1"/>
          </p:nvPr>
        </p:nvSpPr>
        <p:spPr/>
        <p:txBody>
          <a:bodyPr/>
          <a:lstStyle/>
          <a:p>
            <a:pPr eaLnBrk="1" hangingPunct="1">
              <a:buFont typeface="Arial" charset="0"/>
              <a:buChar char="»"/>
            </a:pPr>
            <a:r>
              <a:rPr lang="en-US" dirty="0" smtClean="0">
                <a:latin typeface="Franklin Gothic Book" pitchFamily="34" charset="0"/>
                <a:cs typeface="Arial" charset="0"/>
              </a:rPr>
              <a:t>Client overall medical information is tracked</a:t>
            </a:r>
          </a:p>
          <a:p>
            <a:pPr lvl="1" eaLnBrk="1" hangingPunct="1">
              <a:buFont typeface="Arial" charset="0"/>
              <a:buChar char="•"/>
            </a:pPr>
            <a:r>
              <a:rPr lang="en-US" sz="1800" dirty="0" smtClean="0">
                <a:latin typeface="Franklin Gothic Book" pitchFamily="34" charset="0"/>
                <a:cs typeface="Arial" charset="0"/>
              </a:rPr>
              <a:t>Is the client currently on ART?: __________________________________</a:t>
            </a:r>
          </a:p>
          <a:p>
            <a:pPr lvl="1" eaLnBrk="1" hangingPunct="1">
              <a:buFont typeface="Arial" charset="0"/>
              <a:buChar char="•"/>
            </a:pPr>
            <a:r>
              <a:rPr lang="en-US" sz="1800" dirty="0" smtClean="0">
                <a:latin typeface="Franklin Gothic Book" pitchFamily="34" charset="0"/>
                <a:cs typeface="Arial" charset="0"/>
              </a:rPr>
              <a:t>Date Initiated: ________________________________________________</a:t>
            </a:r>
          </a:p>
          <a:p>
            <a:pPr lvl="1" eaLnBrk="1" hangingPunct="1">
              <a:buFont typeface="Arial" charset="0"/>
              <a:buChar char="•"/>
            </a:pPr>
            <a:r>
              <a:rPr lang="en-US" sz="1800" dirty="0" smtClean="0">
                <a:latin typeface="Franklin Gothic Book" pitchFamily="34" charset="0"/>
                <a:cs typeface="Arial" charset="0"/>
              </a:rPr>
              <a:t>Is client on other medications or prophylaxis?:______________________</a:t>
            </a:r>
          </a:p>
          <a:p>
            <a:pPr lvl="1" eaLnBrk="1" hangingPunct="1">
              <a:buFont typeface="Arial" charset="0"/>
              <a:buChar char="•"/>
            </a:pPr>
            <a:r>
              <a:rPr lang="en-US" sz="1800" dirty="0" smtClean="0">
                <a:latin typeface="Franklin Gothic Book" pitchFamily="34" charset="0"/>
                <a:cs typeface="Arial" charset="0"/>
              </a:rPr>
              <a:t>Medication Summary:__________________________________________</a:t>
            </a:r>
          </a:p>
          <a:p>
            <a:pPr eaLnBrk="1" hangingPunct="1">
              <a:buFont typeface="Arial" charset="0"/>
              <a:buChar char="»"/>
            </a:pPr>
            <a:endParaRPr lang="en-US" sz="2000" dirty="0" smtClean="0">
              <a:latin typeface="Franklin Gothic Book" pitchFamily="34" charset="0"/>
              <a:cs typeface="Arial" charset="0"/>
            </a:endParaRPr>
          </a:p>
          <a:p>
            <a:pPr eaLnBrk="1" hangingPunct="1">
              <a:buFont typeface="Arial" charset="0"/>
              <a:buChar char="»"/>
            </a:pPr>
            <a:endParaRPr lang="en-US" sz="2000" dirty="0" smtClean="0">
              <a:latin typeface="Franklin Gothic Book" pitchFamily="34" charset="0"/>
              <a:cs typeface="Arial" charset="0"/>
            </a:endParaRPr>
          </a:p>
          <a:p>
            <a:pPr eaLnBrk="1" hangingPunct="1">
              <a:buFont typeface="Arial" charset="0"/>
              <a:buChar char="»"/>
            </a:pPr>
            <a:endParaRPr lang="en-US" dirty="0" smtClean="0">
              <a:latin typeface="Franklin Gothic Book" pitchFamily="34" charset="0"/>
              <a:cs typeface="Arial" charset="0"/>
            </a:endParaRPr>
          </a:p>
          <a:p>
            <a:pPr eaLnBrk="1" hangingPunct="1">
              <a:buFont typeface="Arial" charset="0"/>
              <a:buNone/>
            </a:pPr>
            <a:endParaRPr lang="en-US" dirty="0" smtClean="0">
              <a:latin typeface="Arial" charset="0"/>
              <a:cs typeface="Arial" charset="0"/>
            </a:endParaRPr>
          </a:p>
          <a:p>
            <a:pPr eaLnBrk="1" hangingPunct="1">
              <a:buFont typeface="Arial" charset="0"/>
              <a:buChar char="»"/>
            </a:pPr>
            <a:endParaRPr lang="en-US" dirty="0" smtClean="0">
              <a:latin typeface="Arial" charset="0"/>
              <a:cs typeface="Arial" charset="0"/>
            </a:endParaRPr>
          </a:p>
          <a:p>
            <a:pPr>
              <a:buFont typeface="Arial" charset="0"/>
              <a:buNone/>
            </a:pPr>
            <a:endParaRPr lang="en-US" dirty="0" smtClean="0">
              <a:latin typeface="Arial" charset="0"/>
              <a:cs typeface="Arial" charset="0"/>
            </a:endParaRPr>
          </a:p>
        </p:txBody>
      </p:sp>
      <p:graphicFrame>
        <p:nvGraphicFramePr>
          <p:cNvPr id="5" name="Table 4"/>
          <p:cNvGraphicFramePr>
            <a:graphicFrameLocks noGrp="1"/>
          </p:cNvGraphicFramePr>
          <p:nvPr/>
        </p:nvGraphicFramePr>
        <p:xfrm>
          <a:off x="685800" y="3810000"/>
          <a:ext cx="8000999" cy="2287589"/>
        </p:xfrm>
        <a:graphic>
          <a:graphicData uri="http://schemas.openxmlformats.org/drawingml/2006/table">
            <a:tbl>
              <a:tblPr firstRow="1" bandRow="1">
                <a:tableStyleId>{5C22544A-7EE6-4342-B048-85BDC9FD1C3A}</a:tableStyleId>
              </a:tblPr>
              <a:tblGrid>
                <a:gridCol w="2227082"/>
                <a:gridCol w="1567206"/>
                <a:gridCol w="2038216"/>
                <a:gridCol w="2168495"/>
              </a:tblGrid>
              <a:tr h="548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ART Regimen or Other Prescription</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Date Initiated</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Date Stopped</a:t>
                      </a:r>
                    </a:p>
                  </a:txBody>
                  <a:tcPr marL="68580" marR="6858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Comments on changes</a:t>
                      </a:r>
                    </a:p>
                  </a:txBody>
                  <a:tcPr marL="68580" marR="68580" marT="0" marB="0" anchor="ctr" horzOverflow="overflow"/>
                </a:tc>
              </a:tr>
              <a:tr h="396355">
                <a:tc>
                  <a:txBody>
                    <a:bodyPr/>
                    <a:lstStyle/>
                    <a:p>
                      <a:endParaRPr lang="en-US" sz="2000" dirty="0">
                        <a:latin typeface="Franklin Gothic Book" pitchFamily="34" charset="0"/>
                      </a:endParaRPr>
                    </a:p>
                  </a:txBody>
                  <a:tcPr marT="45733" marB="45733" anchor="ctr"/>
                </a:tc>
                <a:tc>
                  <a:txBody>
                    <a:bodyPr/>
                    <a:lstStyle/>
                    <a:p>
                      <a:endParaRPr lang="en-US" sz="1800" dirty="0"/>
                    </a:p>
                  </a:txBody>
                  <a:tcPr marT="45733" marB="45733" anchor="ctr"/>
                </a:tc>
                <a:tc>
                  <a:txBody>
                    <a:bodyPr/>
                    <a:lstStyle/>
                    <a:p>
                      <a:endParaRPr lang="en-US" sz="1800" dirty="0"/>
                    </a:p>
                  </a:txBody>
                  <a:tcPr marT="45733" marB="45733" anchor="ctr"/>
                </a:tc>
                <a:tc>
                  <a:txBody>
                    <a:bodyPr/>
                    <a:lstStyle/>
                    <a:p>
                      <a:endParaRPr lang="en-US" sz="1800" dirty="0"/>
                    </a:p>
                  </a:txBody>
                  <a:tcPr marT="45733" marB="45733" anchor="ctr"/>
                </a:tc>
              </a:tr>
              <a:tr h="678847">
                <a:tc>
                  <a:txBody>
                    <a:bodyPr/>
                    <a:lstStyle/>
                    <a:p>
                      <a:endParaRPr lang="en-US" sz="2000" dirty="0">
                        <a:latin typeface="Franklin Gothic Book" pitchFamily="34" charset="0"/>
                      </a:endParaRPr>
                    </a:p>
                  </a:txBody>
                  <a:tcPr marT="45733" marB="45733" anchor="ctr"/>
                </a:tc>
                <a:tc>
                  <a:txBody>
                    <a:bodyPr/>
                    <a:lstStyle/>
                    <a:p>
                      <a:endParaRPr lang="en-US" sz="1800" dirty="0"/>
                    </a:p>
                  </a:txBody>
                  <a:tcPr marT="45733" marB="45733" anchor="ctr"/>
                </a:tc>
                <a:tc>
                  <a:txBody>
                    <a:bodyPr/>
                    <a:lstStyle/>
                    <a:p>
                      <a:endParaRPr lang="en-US" sz="1800" dirty="0"/>
                    </a:p>
                  </a:txBody>
                  <a:tcPr marT="45733" marB="45733" anchor="ctr"/>
                </a:tc>
                <a:tc>
                  <a:txBody>
                    <a:bodyPr/>
                    <a:lstStyle/>
                    <a:p>
                      <a:endParaRPr lang="en-US" sz="1800" dirty="0"/>
                    </a:p>
                  </a:txBody>
                  <a:tcPr marT="45733" marB="45733" anchor="ctr"/>
                </a:tc>
              </a:tr>
              <a:tr h="663588">
                <a:tc>
                  <a:txBody>
                    <a:bodyPr/>
                    <a:lstStyle/>
                    <a:p>
                      <a:endParaRPr lang="en-US" sz="2000" dirty="0">
                        <a:latin typeface="Franklin Gothic Book" pitchFamily="34" charset="0"/>
                      </a:endParaRPr>
                    </a:p>
                  </a:txBody>
                  <a:tcPr marT="45733" marB="45733" anchor="ctr"/>
                </a:tc>
                <a:tc>
                  <a:txBody>
                    <a:bodyPr/>
                    <a:lstStyle/>
                    <a:p>
                      <a:endParaRPr lang="en-US" sz="1800" dirty="0"/>
                    </a:p>
                  </a:txBody>
                  <a:tcPr marT="45733" marB="45733" anchor="ctr"/>
                </a:tc>
                <a:tc>
                  <a:txBody>
                    <a:bodyPr/>
                    <a:lstStyle/>
                    <a:p>
                      <a:endParaRPr lang="en-US" sz="1800" dirty="0"/>
                    </a:p>
                  </a:txBody>
                  <a:tcPr marT="45733" marB="45733" anchor="ctr"/>
                </a:tc>
                <a:tc>
                  <a:txBody>
                    <a:bodyPr/>
                    <a:lstStyle/>
                    <a:p>
                      <a:endParaRPr lang="en-US" sz="1800" dirty="0"/>
                    </a:p>
                  </a:txBody>
                  <a:tcPr marT="45733" marB="45733" anchor="ctr"/>
                </a:tc>
              </a:tr>
            </a:tbl>
          </a:graphicData>
        </a:graphic>
      </p:graphicFrame>
      <p:sp>
        <p:nvSpPr>
          <p:cNvPr id="6" name="Slide Number Placeholder 5"/>
          <p:cNvSpPr>
            <a:spLocks noGrp="1"/>
          </p:cNvSpPr>
          <p:nvPr>
            <p:ph type="sldNum" sz="quarter" idx="12"/>
          </p:nvPr>
        </p:nvSpPr>
        <p:spPr/>
        <p:txBody>
          <a:bodyPr/>
          <a:lstStyle/>
          <a:p>
            <a:pPr>
              <a:defRPr/>
            </a:pPr>
            <a:fld id="{C82CCE6F-CFA0-4FD3-8EF8-DA2835D178AE}" type="slidenum">
              <a:rPr lang="en-US" smtClean="0"/>
              <a:pPr>
                <a:defRPr/>
              </a:pPr>
              <a:t>50</a:t>
            </a:fld>
            <a:endParaRPr lang="en-US"/>
          </a:p>
        </p:txBody>
      </p:sp>
    </p:spTree>
    <p:extLst>
      <p:ext uri="{BB962C8B-B14F-4D97-AF65-F5344CB8AC3E}">
        <p14:creationId xmlns:p14="http://schemas.microsoft.com/office/powerpoint/2010/main" val="38292131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algn="l" eaLnBrk="1" hangingPunct="1"/>
            <a:r>
              <a:rPr lang="en-US" sz="2800" dirty="0" smtClean="0">
                <a:latin typeface="Franklin Gothic Demi" pitchFamily="34" charset="0"/>
                <a:cs typeface="Arial" charset="0"/>
              </a:rPr>
              <a:t>Client Measures of Improved Health Outcomes</a:t>
            </a:r>
            <a:endParaRPr lang="en-US" sz="2800" dirty="0" smtClean="0">
              <a:latin typeface="Franklin Gothic Book" pitchFamily="34" charset="0"/>
              <a:cs typeface="Arial" charset="0"/>
            </a:endParaRPr>
          </a:p>
        </p:txBody>
      </p:sp>
      <p:sp>
        <p:nvSpPr>
          <p:cNvPr id="69635" name="Content Placeholder 3"/>
          <p:cNvSpPr>
            <a:spLocks noGrp="1"/>
          </p:cNvSpPr>
          <p:nvPr>
            <p:ph idx="1"/>
          </p:nvPr>
        </p:nvSpPr>
        <p:spPr/>
        <p:txBody>
          <a:bodyPr/>
          <a:lstStyle/>
          <a:p>
            <a:pPr eaLnBrk="1" hangingPunct="1">
              <a:spcBef>
                <a:spcPts val="575"/>
              </a:spcBef>
              <a:buFont typeface="Arial" charset="0"/>
              <a:buChar char="»"/>
            </a:pPr>
            <a:r>
              <a:rPr lang="en-US" dirty="0" smtClean="0">
                <a:latin typeface="Franklin Gothic Book" pitchFamily="34" charset="0"/>
                <a:cs typeface="Arial" charset="0"/>
              </a:rPr>
              <a:t>CD4 count </a:t>
            </a:r>
          </a:p>
          <a:p>
            <a:pPr eaLnBrk="1" hangingPunct="1">
              <a:spcBef>
                <a:spcPts val="575"/>
              </a:spcBef>
              <a:buFont typeface="Arial" charset="0"/>
              <a:buChar char="»"/>
            </a:pPr>
            <a:r>
              <a:rPr lang="en-US" dirty="0" smtClean="0">
                <a:latin typeface="Franklin Gothic Book" pitchFamily="34" charset="0"/>
                <a:cs typeface="Arial" charset="0"/>
              </a:rPr>
              <a:t>Viral load and viral load suppression</a:t>
            </a:r>
          </a:p>
          <a:p>
            <a:pPr eaLnBrk="1" hangingPunct="1">
              <a:spcBef>
                <a:spcPts val="575"/>
              </a:spcBef>
              <a:buFont typeface="Arial" charset="0"/>
              <a:buChar char="»"/>
            </a:pPr>
            <a:r>
              <a:rPr lang="en-US" dirty="0" smtClean="0">
                <a:latin typeface="Franklin Gothic Book" pitchFamily="34" charset="0"/>
                <a:cs typeface="Arial" charset="0"/>
              </a:rPr>
              <a:t>Missed doses of medication  </a:t>
            </a:r>
          </a:p>
          <a:p>
            <a:pPr eaLnBrk="1" hangingPunct="1">
              <a:spcBef>
                <a:spcPts val="575"/>
              </a:spcBef>
              <a:buFont typeface="Arial" charset="0"/>
              <a:buChar char="»"/>
            </a:pPr>
            <a:r>
              <a:rPr lang="en-US" dirty="0" smtClean="0">
                <a:latin typeface="Franklin Gothic Book" pitchFamily="34" charset="0"/>
                <a:cs typeface="Arial" charset="0"/>
              </a:rPr>
              <a:t>Appointments attended </a:t>
            </a:r>
          </a:p>
          <a:p>
            <a:pPr eaLnBrk="1" hangingPunct="1">
              <a:spcBef>
                <a:spcPts val="575"/>
              </a:spcBef>
              <a:buFont typeface="Arial" charset="0"/>
              <a:buChar char="»"/>
            </a:pPr>
            <a:r>
              <a:rPr lang="en-US" dirty="0" smtClean="0">
                <a:latin typeface="Franklin Gothic Book" pitchFamily="34" charset="0"/>
                <a:cs typeface="Arial" charset="0"/>
              </a:rPr>
              <a:t>Medication side effects</a:t>
            </a:r>
          </a:p>
          <a:p>
            <a:pPr eaLnBrk="1" hangingPunct="1">
              <a:spcBef>
                <a:spcPts val="575"/>
              </a:spcBef>
              <a:buFont typeface="Arial" charset="0"/>
              <a:buChar char="»"/>
            </a:pPr>
            <a:r>
              <a:rPr lang="en-US" dirty="0" smtClean="0">
                <a:latin typeface="Franklin Gothic Book" pitchFamily="34" charset="0"/>
                <a:cs typeface="Arial" charset="0"/>
              </a:rPr>
              <a:t>HIV-related hospitalizations or ER visits</a:t>
            </a:r>
          </a:p>
          <a:p>
            <a:pPr>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69BF2880-04C3-43C1-BF94-06937D8A28D8}" type="slidenum">
              <a:rPr lang="en-US" smtClean="0"/>
              <a:pPr>
                <a:defRPr/>
              </a:pPr>
              <a:t>51</a:t>
            </a:fld>
            <a:endParaRPr lang="en-US"/>
          </a:p>
        </p:txBody>
      </p:sp>
    </p:spTree>
    <p:extLst>
      <p:ext uri="{BB962C8B-B14F-4D97-AF65-F5344CB8AC3E}">
        <p14:creationId xmlns:p14="http://schemas.microsoft.com/office/powerpoint/2010/main" val="31239703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381000" y="274638"/>
            <a:ext cx="8382000" cy="1143000"/>
          </a:xfrm>
        </p:spPr>
        <p:txBody>
          <a:bodyPr/>
          <a:lstStyle/>
          <a:p>
            <a:pPr algn="l" eaLnBrk="1" hangingPunct="1"/>
            <a:r>
              <a:rPr lang="en-US" sz="2800" dirty="0" smtClean="0">
                <a:latin typeface="Franklin Gothic Demi" pitchFamily="34" charset="0"/>
                <a:cs typeface="Arial" charset="0"/>
              </a:rPr>
              <a:t>Provider-level </a:t>
            </a:r>
            <a:r>
              <a:rPr lang="en-US" sz="2800" dirty="0">
                <a:latin typeface="Franklin Gothic Demi" pitchFamily="34" charset="0"/>
                <a:cs typeface="Arial" charset="0"/>
              </a:rPr>
              <a:t>Monitoring Strategies and </a:t>
            </a:r>
            <a:r>
              <a:rPr lang="en-US" sz="2800" dirty="0" smtClean="0">
                <a:latin typeface="Franklin Gothic Demi" pitchFamily="34" charset="0"/>
                <a:cs typeface="Arial" charset="0"/>
              </a:rPr>
              <a:t>Tools: Performance Evaluation</a:t>
            </a:r>
          </a:p>
        </p:txBody>
      </p:sp>
      <p:sp>
        <p:nvSpPr>
          <p:cNvPr id="14339" name="Content Placeholder 2"/>
          <p:cNvSpPr>
            <a:spLocks noGrp="1"/>
          </p:cNvSpPr>
          <p:nvPr>
            <p:ph idx="1"/>
          </p:nvPr>
        </p:nvSpPr>
        <p:spPr/>
        <p:txBody>
          <a:bodyPr/>
          <a:lstStyle/>
          <a:p>
            <a:pPr eaLnBrk="1" hangingPunct="1">
              <a:buFont typeface="Arial" charset="0"/>
              <a:buChar char="»"/>
              <a:defRPr/>
            </a:pPr>
            <a:r>
              <a:rPr lang="en-US" dirty="0" smtClean="0">
                <a:latin typeface="Franklin Gothic Book" pitchFamily="34" charset="0"/>
                <a:cs typeface="Arial" charset="0"/>
              </a:rPr>
              <a:t>MCMs are evaluated on outcomes achieved for clients across the following categories:</a:t>
            </a:r>
          </a:p>
          <a:p>
            <a:pPr lvl="1" eaLnBrk="1" hangingPunct="1">
              <a:buFont typeface="Arial" pitchFamily="34" charset="0"/>
              <a:buChar char="•"/>
              <a:defRPr/>
            </a:pPr>
            <a:r>
              <a:rPr lang="en-US" dirty="0" smtClean="0">
                <a:latin typeface="Franklin Gothic Book" pitchFamily="34" charset="0"/>
                <a:cs typeface="Arial" charset="0"/>
              </a:rPr>
              <a:t>Core Performance Areas</a:t>
            </a:r>
          </a:p>
          <a:p>
            <a:pPr marL="1143000" lvl="1" indent="-228600" eaLnBrk="1" hangingPunct="1">
              <a:buFont typeface="Arial" pitchFamily="34" charset="0"/>
              <a:buChar char="•"/>
              <a:defRPr/>
            </a:pPr>
            <a:r>
              <a:rPr lang="en-US" sz="1800" dirty="0" smtClean="0">
                <a:latin typeface="Franklin Gothic Book" pitchFamily="34" charset="0"/>
                <a:cs typeface="Arial" charset="0"/>
              </a:rPr>
              <a:t>Needs Assessment</a:t>
            </a:r>
          </a:p>
          <a:p>
            <a:pPr marL="1143000" lvl="1" indent="-228600" eaLnBrk="1" hangingPunct="1">
              <a:buFont typeface="Arial" pitchFamily="34" charset="0"/>
              <a:buChar char="•"/>
              <a:defRPr/>
            </a:pPr>
            <a:r>
              <a:rPr lang="en-US" sz="1800" dirty="0" smtClean="0">
                <a:latin typeface="Franklin Gothic Book" pitchFamily="34" charset="0"/>
                <a:cs typeface="Arial" charset="0"/>
              </a:rPr>
              <a:t>Linkages and Coordination</a:t>
            </a:r>
          </a:p>
          <a:p>
            <a:pPr marL="1143000" lvl="1" indent="-228600" eaLnBrk="1" hangingPunct="1">
              <a:buFont typeface="Arial" pitchFamily="34" charset="0"/>
              <a:buChar char="•"/>
              <a:defRPr/>
            </a:pPr>
            <a:r>
              <a:rPr lang="en-US" sz="1800" dirty="0" smtClean="0">
                <a:latin typeface="Franklin Gothic Book" pitchFamily="34" charset="0"/>
                <a:cs typeface="Arial" charset="0"/>
              </a:rPr>
              <a:t>Treatment Adherence Support</a:t>
            </a:r>
          </a:p>
          <a:p>
            <a:pPr marL="1143000" lvl="1" indent="-228600" eaLnBrk="1" hangingPunct="1">
              <a:buFont typeface="Arial" pitchFamily="34" charset="0"/>
              <a:buChar char="•"/>
              <a:defRPr/>
            </a:pPr>
            <a:r>
              <a:rPr lang="en-US" sz="1800" dirty="0" smtClean="0">
                <a:latin typeface="Franklin Gothic Book" pitchFamily="34" charset="0"/>
                <a:cs typeface="Arial" charset="0"/>
              </a:rPr>
              <a:t>Acuity Management Level</a:t>
            </a:r>
          </a:p>
          <a:p>
            <a:pPr marL="1143000" lvl="1" indent="-228600" eaLnBrk="1" hangingPunct="1">
              <a:buFont typeface="Arial" pitchFamily="34" charset="0"/>
              <a:buChar char="•"/>
              <a:defRPr/>
            </a:pPr>
            <a:r>
              <a:rPr lang="en-US" sz="1800" dirty="0" smtClean="0">
                <a:latin typeface="Franklin Gothic Book" pitchFamily="34" charset="0"/>
                <a:cs typeface="Arial" charset="0"/>
              </a:rPr>
              <a:t>Monitoring of Health Outcomes</a:t>
            </a:r>
          </a:p>
          <a:p>
            <a:pPr marL="1143000" lvl="1" indent="-228600" eaLnBrk="1" hangingPunct="1">
              <a:buFont typeface="Arial" pitchFamily="34" charset="0"/>
              <a:buChar char="•"/>
              <a:defRPr/>
            </a:pPr>
            <a:r>
              <a:rPr lang="en-US" sz="1800" dirty="0" smtClean="0">
                <a:latin typeface="Franklin Gothic Book" pitchFamily="34" charset="0"/>
                <a:cs typeface="Arial" charset="0"/>
              </a:rPr>
              <a:t>Retention and Re-engagement of Clients</a:t>
            </a:r>
          </a:p>
          <a:p>
            <a:pPr lvl="1" eaLnBrk="1" hangingPunct="1">
              <a:buFont typeface="Arial" pitchFamily="34" charset="0"/>
              <a:buChar char="•"/>
              <a:defRPr/>
            </a:pPr>
            <a:r>
              <a:rPr lang="en-US" dirty="0" smtClean="0">
                <a:latin typeface="Franklin Gothic Book" pitchFamily="34" charset="0"/>
                <a:cs typeface="Arial" charset="0"/>
              </a:rPr>
              <a:t>Core Competences</a:t>
            </a:r>
          </a:p>
          <a:p>
            <a:pPr marL="1143000" lvl="1" indent="-228600" eaLnBrk="1" hangingPunct="1">
              <a:buFont typeface="Arial" pitchFamily="34" charset="0"/>
              <a:buChar char="•"/>
              <a:defRPr/>
            </a:pPr>
            <a:r>
              <a:rPr lang="en-US" sz="1800" dirty="0" smtClean="0">
                <a:latin typeface="Franklin Gothic Book" pitchFamily="34" charset="0"/>
                <a:cs typeface="Arial" charset="0"/>
              </a:rPr>
              <a:t>Conducting sensitive and empathetic interviews</a:t>
            </a:r>
          </a:p>
          <a:p>
            <a:pPr marL="1143000" lvl="1" indent="-228600" eaLnBrk="1" hangingPunct="1">
              <a:buFont typeface="Arial" pitchFamily="34" charset="0"/>
              <a:buChar char="•"/>
              <a:defRPr/>
            </a:pPr>
            <a:r>
              <a:rPr lang="en-US" sz="1800" dirty="0" smtClean="0">
                <a:latin typeface="Franklin Gothic Book" pitchFamily="34" charset="0"/>
                <a:cs typeface="Arial" charset="0"/>
              </a:rPr>
              <a:t>Relationship building</a:t>
            </a:r>
          </a:p>
          <a:p>
            <a:pPr marL="749300" indent="-279400" eaLnBrk="1" hangingPunct="1">
              <a:buFont typeface="Arial" pitchFamily="34" charset="0"/>
              <a:buChar char="•"/>
              <a:defRPr/>
            </a:pPr>
            <a:r>
              <a:rPr lang="en-US" sz="2200" dirty="0" smtClean="0">
                <a:latin typeface="Franklin Gothic Book" pitchFamily="34" charset="0"/>
                <a:cs typeface="Arial" charset="0"/>
              </a:rPr>
              <a:t>Processes and Documentation</a:t>
            </a:r>
          </a:p>
          <a:p>
            <a:pPr lvl="1" eaLnBrk="1" hangingPunct="1">
              <a:defRPr/>
            </a:pPr>
            <a:endParaRPr lang="en-US" dirty="0" smtClean="0">
              <a:latin typeface="Arial" charset="0"/>
              <a:cs typeface="Arial" charset="0"/>
            </a:endParaRPr>
          </a:p>
          <a:p>
            <a:pPr lvl="1" eaLnBrk="1" hangingPunct="1">
              <a:defRP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59700DAA-21DA-4207-BC06-6884D4F518BC}" type="slidenum">
              <a:rPr lang="en-US" smtClean="0"/>
              <a:pPr>
                <a:defRPr/>
              </a:pPr>
              <a:t>52</a:t>
            </a:fld>
            <a:endParaRPr lang="en-US"/>
          </a:p>
        </p:txBody>
      </p:sp>
    </p:spTree>
    <p:extLst>
      <p:ext uri="{BB962C8B-B14F-4D97-AF65-F5344CB8AC3E}">
        <p14:creationId xmlns:p14="http://schemas.microsoft.com/office/powerpoint/2010/main" val="31797335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algn="l" eaLnBrk="1" hangingPunct="1"/>
            <a:r>
              <a:rPr lang="en-US" sz="2800" dirty="0" smtClean="0">
                <a:latin typeface="Franklin Gothic Demi" pitchFamily="34" charset="0"/>
                <a:cs typeface="Arial" charset="0"/>
              </a:rPr>
              <a:t>Provider-level Monitoring Strategies and Tools</a:t>
            </a:r>
            <a:endParaRPr lang="en-US" sz="2800" dirty="0" smtClean="0">
              <a:latin typeface="Franklin Gothic Book" pitchFamily="34" charset="0"/>
              <a:cs typeface="Arial" charset="0"/>
            </a:endParaRPr>
          </a:p>
        </p:txBody>
      </p:sp>
      <p:sp>
        <p:nvSpPr>
          <p:cNvPr id="69635" name="Content Placeholder 3"/>
          <p:cNvSpPr>
            <a:spLocks noGrp="1"/>
          </p:cNvSpPr>
          <p:nvPr>
            <p:ph idx="1"/>
          </p:nvPr>
        </p:nvSpPr>
        <p:spPr/>
        <p:txBody>
          <a:bodyPr/>
          <a:lstStyle/>
          <a:p>
            <a:pPr eaLnBrk="1" hangingPunct="1">
              <a:spcBef>
                <a:spcPts val="575"/>
              </a:spcBef>
              <a:buFont typeface="Arial" charset="0"/>
              <a:buChar char="»"/>
            </a:pPr>
            <a:r>
              <a:rPr lang="en-US" dirty="0" smtClean="0">
                <a:latin typeface="Franklin Gothic Book" pitchFamily="34" charset="0"/>
                <a:cs typeface="Arial" charset="0"/>
              </a:rPr>
              <a:t>Chart reviews</a:t>
            </a:r>
          </a:p>
          <a:p>
            <a:pPr eaLnBrk="1" hangingPunct="1">
              <a:spcBef>
                <a:spcPts val="575"/>
              </a:spcBef>
              <a:buFont typeface="Arial" charset="0"/>
              <a:buChar char="»"/>
            </a:pPr>
            <a:r>
              <a:rPr lang="en-US" dirty="0" smtClean="0">
                <a:latin typeface="Franklin Gothic Book" pitchFamily="34" charset="0"/>
                <a:cs typeface="Arial" charset="0"/>
              </a:rPr>
              <a:t>Direct observation of medical case managers</a:t>
            </a:r>
          </a:p>
          <a:p>
            <a:pPr eaLnBrk="1" hangingPunct="1">
              <a:spcBef>
                <a:spcPts val="575"/>
              </a:spcBef>
              <a:buFont typeface="Arial" charset="0"/>
              <a:buChar char="»"/>
            </a:pPr>
            <a:r>
              <a:rPr lang="en-US" dirty="0" smtClean="0">
                <a:latin typeface="Franklin Gothic Book" pitchFamily="34" charset="0"/>
                <a:cs typeface="Arial" charset="0"/>
              </a:rPr>
              <a:t>Client satisfaction survey</a:t>
            </a:r>
          </a:p>
          <a:p>
            <a:pPr eaLnBrk="1" hangingPunct="1">
              <a:spcBef>
                <a:spcPts val="575"/>
              </a:spcBef>
              <a:buFont typeface="Arial" charset="0"/>
              <a:buChar char="»"/>
            </a:pPr>
            <a:r>
              <a:rPr lang="en-US" dirty="0" smtClean="0">
                <a:latin typeface="Franklin Gothic Book" pitchFamily="34" charset="0"/>
                <a:cs typeface="Arial" charset="0"/>
              </a:rPr>
              <a:t>Case conferencing/reviews   </a:t>
            </a:r>
          </a:p>
          <a:p>
            <a:pPr eaLnBrk="1" hangingPunct="1">
              <a:spcBef>
                <a:spcPts val="575"/>
              </a:spcBef>
              <a:buFont typeface="Arial" charset="0"/>
              <a:buChar char="»"/>
            </a:pPr>
            <a:r>
              <a:rPr lang="en-US" dirty="0" smtClean="0">
                <a:latin typeface="Franklin Gothic Book" pitchFamily="34" charset="0"/>
                <a:cs typeface="Arial" charset="0"/>
              </a:rPr>
              <a:t>Monthly meetings</a:t>
            </a:r>
          </a:p>
          <a:p>
            <a:pPr eaLnBrk="1" hangingPunct="1">
              <a:spcBef>
                <a:spcPts val="575"/>
              </a:spcBef>
              <a:buFont typeface="Arial" charset="0"/>
              <a:buChar char="»"/>
            </a:pPr>
            <a:r>
              <a:rPr lang="en-US" dirty="0" smtClean="0">
                <a:latin typeface="Franklin Gothic Book" pitchFamily="34" charset="0"/>
                <a:cs typeface="Arial" charset="0"/>
              </a:rPr>
              <a:t>Attending mandatory trainings</a:t>
            </a:r>
          </a:p>
          <a:p>
            <a:pPr marL="0" indent="0">
              <a:buNone/>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69BF2880-04C3-43C1-BF94-06937D8A28D8}" type="slidenum">
              <a:rPr lang="en-US" smtClean="0"/>
              <a:pPr>
                <a:defRPr/>
              </a:pPr>
              <a:t>53</a:t>
            </a:fld>
            <a:endParaRPr lang="en-US"/>
          </a:p>
        </p:txBody>
      </p:sp>
    </p:spTree>
    <p:extLst>
      <p:ext uri="{BB962C8B-B14F-4D97-AF65-F5344CB8AC3E}">
        <p14:creationId xmlns:p14="http://schemas.microsoft.com/office/powerpoint/2010/main" val="22916046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algn="l" eaLnBrk="1" hangingPunct="1"/>
            <a:r>
              <a:rPr lang="en-US" sz="2800" dirty="0" smtClean="0">
                <a:latin typeface="Franklin Gothic Demi" pitchFamily="34" charset="0"/>
                <a:cs typeface="Arial" charset="0"/>
              </a:rPr>
              <a:t>Grantee-level Monitoring Strategies and Tools</a:t>
            </a:r>
            <a:endParaRPr lang="en-US" sz="2800" dirty="0" smtClean="0">
              <a:latin typeface="Franklin Gothic Book" pitchFamily="34" charset="0"/>
              <a:cs typeface="Arial" charset="0"/>
            </a:endParaRPr>
          </a:p>
        </p:txBody>
      </p:sp>
      <p:sp>
        <p:nvSpPr>
          <p:cNvPr id="69635" name="Content Placeholder 3"/>
          <p:cNvSpPr>
            <a:spLocks noGrp="1"/>
          </p:cNvSpPr>
          <p:nvPr>
            <p:ph idx="1"/>
          </p:nvPr>
        </p:nvSpPr>
        <p:spPr/>
        <p:txBody>
          <a:bodyPr/>
          <a:lstStyle/>
          <a:p>
            <a:r>
              <a:rPr lang="en-US" dirty="0">
                <a:latin typeface="Franklin Gothic Book" pitchFamily="34" charset="0"/>
                <a:cs typeface="Arial" charset="0"/>
              </a:rPr>
              <a:t>Monthly reports: Process measures</a:t>
            </a:r>
          </a:p>
          <a:p>
            <a:r>
              <a:rPr lang="en-US" dirty="0" smtClean="0">
                <a:latin typeface="Franklin Gothic Book" pitchFamily="34" charset="0"/>
                <a:cs typeface="Arial" charset="0"/>
              </a:rPr>
              <a:t>Quarterly </a:t>
            </a:r>
            <a:r>
              <a:rPr lang="en-US" dirty="0">
                <a:latin typeface="Franklin Gothic Book" pitchFamily="34" charset="0"/>
                <a:cs typeface="Arial" charset="0"/>
              </a:rPr>
              <a:t>reports: Outcome </a:t>
            </a:r>
            <a:r>
              <a:rPr lang="en-US" dirty="0" smtClean="0">
                <a:latin typeface="Franklin Gothic Book" pitchFamily="34" charset="0"/>
                <a:cs typeface="Arial" charset="0"/>
              </a:rPr>
              <a:t>measures</a:t>
            </a:r>
          </a:p>
          <a:p>
            <a:r>
              <a:rPr lang="en-US" dirty="0" smtClean="0">
                <a:latin typeface="Franklin Gothic Book" pitchFamily="34" charset="0"/>
                <a:cs typeface="Arial" charset="0"/>
              </a:rPr>
              <a:t>Reporting requirements and templates that are consistent with MCM Guidelines and HRSA Performance Measures</a:t>
            </a:r>
          </a:p>
          <a:p>
            <a:r>
              <a:rPr lang="en-US" dirty="0" smtClean="0">
                <a:latin typeface="Franklin Gothic Book" pitchFamily="34" charset="0"/>
                <a:cs typeface="Arial" charset="0"/>
              </a:rPr>
              <a:t>Annual report: Client-level / RSR data reviews </a:t>
            </a:r>
            <a:endParaRPr lang="en-US" dirty="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69BF2880-04C3-43C1-BF94-06937D8A28D8}" type="slidenum">
              <a:rPr lang="en-US" smtClean="0"/>
              <a:pPr>
                <a:defRPr/>
              </a:pPr>
              <a:t>54</a:t>
            </a:fld>
            <a:endParaRPr lang="en-US"/>
          </a:p>
        </p:txBody>
      </p:sp>
    </p:spTree>
    <p:extLst>
      <p:ext uri="{BB962C8B-B14F-4D97-AF65-F5344CB8AC3E}">
        <p14:creationId xmlns:p14="http://schemas.microsoft.com/office/powerpoint/2010/main" val="7310817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l" eaLnBrk="1" hangingPunct="1"/>
            <a:r>
              <a:rPr lang="en-US" sz="2800" b="1" dirty="0" smtClean="0">
                <a:latin typeface="Franklin Gothic Demi" pitchFamily="34" charset="0"/>
                <a:cs typeface="Arial" charset="0"/>
              </a:rPr>
              <a:t>Grantee-level Monitoring:  </a:t>
            </a:r>
            <a:r>
              <a:rPr lang="en-US" sz="2800" b="1" i="1" dirty="0" smtClean="0">
                <a:latin typeface="Franklin Gothic Demi" pitchFamily="34" charset="0"/>
                <a:cs typeface="Arial" charset="0"/>
              </a:rPr>
              <a:t>Indicators for Provider Quarterly Reports, GY2010-2011*</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878750459"/>
              </p:ext>
            </p:extLst>
          </p:nvPr>
        </p:nvGraphicFramePr>
        <p:xfrm>
          <a:off x="609600" y="1524000"/>
          <a:ext cx="7924800" cy="4246407"/>
        </p:xfrm>
        <a:graphic>
          <a:graphicData uri="http://schemas.openxmlformats.org/drawingml/2006/table">
            <a:tbl>
              <a:tblPr/>
              <a:tblGrid>
                <a:gridCol w="7924800"/>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Franklin Gothic Book" pitchFamily="34" charset="0"/>
                          <a:ea typeface="ＭＳ Ｐゴシック" charset="-128"/>
                          <a:cs typeface="Times New Roman" pitchFamily="18" charset="0"/>
                        </a:rPr>
                        <a:t>Measure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387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Total </a:t>
                      </a:r>
                      <a:r>
                        <a:rPr kumimoji="0" lang="en-US" sz="1600" b="1"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unduplicated</a:t>
                      </a: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clients served this quarter</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31345">
                <a:tc>
                  <a:txBody>
                    <a:bodyPr/>
                    <a:lstStyle/>
                    <a:p>
                      <a:pPr marL="22860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classified as Level 1/Self management</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1345">
                <a:tc>
                  <a:txBody>
                    <a:bodyPr/>
                    <a:lstStyle/>
                    <a:p>
                      <a:pPr marL="22860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classified as Level 2/Basic Management</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31345">
                <a:tc>
                  <a:txBody>
                    <a:bodyPr/>
                    <a:lstStyle/>
                    <a:p>
                      <a:pPr marL="22860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classified as Level 3/Moderate Management</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1345">
                <a:tc>
                  <a:txBody>
                    <a:bodyPr/>
                    <a:lstStyle/>
                    <a:p>
                      <a:pPr marL="22860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classified as Level 4/Intensive Management</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Unduplicated New</a:t>
                      </a: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clients this quarter</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Number of clients </a:t>
                      </a:r>
                      <a:r>
                        <a:rPr kumimoji="0" lang="en-US" sz="1600" b="1" i="1" u="sng"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linked</a:t>
                      </a: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to:</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Primary Care</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Mental Health</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42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      Substance Abuse</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ADAP</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Franklin Gothic Book" pitchFamily="34" charset="0"/>
                          <a:ea typeface="ＭＳ Ｐゴシック" charset="-128"/>
                          <a:cs typeface="Times New Roman" pitchFamily="18" charset="0"/>
                        </a:rPr>
                        <a:t>      Oral Health</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1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      Housing</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683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who were suppressed to a viral load level &lt;400 at the time of reporting</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590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who have CD4 counts over 350 at time of reporting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074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Franklin Gothic Book" pitchFamily="34" charset="0"/>
                          <a:ea typeface="ＭＳ Ｐゴシック" charset="-128"/>
                          <a:cs typeface="Times New Roman" pitchFamily="18" charset="0"/>
                        </a:rPr>
                        <a:t>Number of clients receiving treatment adherence counseling as part of their MCM visit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 name="Slide Number Placeholder 3"/>
          <p:cNvSpPr>
            <a:spLocks noGrp="1"/>
          </p:cNvSpPr>
          <p:nvPr>
            <p:ph type="sldNum" sz="quarter" idx="12"/>
          </p:nvPr>
        </p:nvSpPr>
        <p:spPr/>
        <p:txBody>
          <a:bodyPr/>
          <a:lstStyle/>
          <a:p>
            <a:pPr>
              <a:defRPr/>
            </a:pPr>
            <a:fld id="{0E11CDC9-2A90-4301-ADEA-572841E70532}" type="slidenum">
              <a:rPr lang="en-US" smtClean="0"/>
              <a:pPr>
                <a:defRPr/>
              </a:pPr>
              <a:t>55</a:t>
            </a:fld>
            <a:endParaRPr lang="en-US"/>
          </a:p>
        </p:txBody>
      </p:sp>
      <p:sp>
        <p:nvSpPr>
          <p:cNvPr id="2" name="TextBox 1"/>
          <p:cNvSpPr txBox="1"/>
          <p:nvPr/>
        </p:nvSpPr>
        <p:spPr>
          <a:xfrm>
            <a:off x="381000" y="6193423"/>
            <a:ext cx="6400800" cy="338554"/>
          </a:xfrm>
          <a:prstGeom prst="rect">
            <a:avLst/>
          </a:prstGeom>
          <a:noFill/>
        </p:spPr>
        <p:txBody>
          <a:bodyPr wrap="square" rtlCol="0">
            <a:spAutoFit/>
          </a:bodyPr>
          <a:lstStyle/>
          <a:p>
            <a:r>
              <a:rPr lang="en-US" sz="1600" b="1" dirty="0" smtClean="0">
                <a:latin typeface="Franklin Gothic Book" pitchFamily="34" charset="0"/>
              </a:rPr>
              <a:t>*Revised </a:t>
            </a:r>
            <a:r>
              <a:rPr lang="en-US" sz="1600" b="1" dirty="0">
                <a:latin typeface="Franklin Gothic Book" pitchFamily="34" charset="0"/>
              </a:rPr>
              <a:t>reporting format </a:t>
            </a:r>
            <a:r>
              <a:rPr lang="en-US" sz="1600" b="1" dirty="0" smtClean="0">
                <a:latin typeface="Franklin Gothic Book" pitchFamily="34" charset="0"/>
              </a:rPr>
              <a:t>GY2012 </a:t>
            </a:r>
            <a:r>
              <a:rPr lang="en-US" sz="1600" b="1" dirty="0">
                <a:latin typeface="Franklin Gothic Book" pitchFamily="34" charset="0"/>
              </a:rPr>
              <a:t>to include HAB </a:t>
            </a:r>
            <a:r>
              <a:rPr lang="en-US" sz="1600" b="1" dirty="0" smtClean="0">
                <a:latin typeface="Franklin Gothic Book" pitchFamily="34" charset="0"/>
              </a:rPr>
              <a:t>measures</a:t>
            </a:r>
            <a:endParaRPr lang="en-US" sz="1600" b="1" dirty="0">
              <a:latin typeface="Franklin Gothic Book"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dirty="0" smtClean="0">
                <a:latin typeface="Franklin Gothic Book" pitchFamily="34" charset="0"/>
                <a:cs typeface="DilleniaUPC" pitchFamily="18" charset="-34"/>
              </a:rPr>
              <a:t>DC’s Journey</a:t>
            </a:r>
          </a:p>
          <a:p>
            <a:r>
              <a:rPr lang="en-US" dirty="0" smtClean="0">
                <a:latin typeface="Franklin Gothic Book" pitchFamily="34" charset="0"/>
                <a:cs typeface="DilleniaUPC" pitchFamily="18" charset="-34"/>
              </a:rPr>
              <a:t>Fundamentals of MCM</a:t>
            </a:r>
          </a:p>
          <a:p>
            <a:r>
              <a:rPr lang="en-US" dirty="0" smtClean="0">
                <a:latin typeface="Franklin Gothic Book" pitchFamily="34" charset="0"/>
                <a:cs typeface="DilleniaUPC" pitchFamily="18" charset="-34"/>
              </a:rPr>
              <a:t>MCM Operational Model</a:t>
            </a:r>
          </a:p>
          <a:p>
            <a:r>
              <a:rPr lang="en-US" dirty="0" smtClean="0">
                <a:latin typeface="Franklin Gothic Book" pitchFamily="34" charset="0"/>
                <a:cs typeface="DilleniaUPC" pitchFamily="18" charset="-34"/>
              </a:rPr>
              <a:t>MCM Service Plan</a:t>
            </a:r>
          </a:p>
          <a:p>
            <a:r>
              <a:rPr lang="en-US" dirty="0" smtClean="0">
                <a:latin typeface="Franklin Gothic Book" pitchFamily="34" charset="0"/>
                <a:cs typeface="DilleniaUPC" pitchFamily="18" charset="-34"/>
              </a:rPr>
              <a:t>Monitoring</a:t>
            </a:r>
          </a:p>
          <a:p>
            <a:r>
              <a:rPr lang="en-US" b="1" dirty="0" smtClean="0">
                <a:latin typeface="Franklin Gothic Book" pitchFamily="34" charset="0"/>
                <a:cs typeface="DilleniaUPC" pitchFamily="18" charset="-34"/>
              </a:rPr>
              <a:t>Evaluation</a:t>
            </a:r>
            <a:endParaRPr lang="en-US" b="1" dirty="0">
              <a:latin typeface="Franklin Gothic Book" pitchFamily="34" charset="0"/>
              <a:cs typeface="DilleniaUPC" pitchFamily="18" charset="-34"/>
            </a:endParaRPr>
          </a:p>
          <a:p>
            <a:r>
              <a:rPr lang="en-US" dirty="0">
                <a:latin typeface="Franklin Gothic Book" pitchFamily="34" charset="0"/>
                <a:cs typeface="DilleniaUPC" pitchFamily="18" charset="-34"/>
              </a:rPr>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56</a:t>
            </a:fld>
            <a:endParaRPr lang="en-US"/>
          </a:p>
        </p:txBody>
      </p:sp>
    </p:spTree>
    <p:extLst>
      <p:ext uri="{BB962C8B-B14F-4D97-AF65-F5344CB8AC3E}">
        <p14:creationId xmlns:p14="http://schemas.microsoft.com/office/powerpoint/2010/main" val="23879891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algn="l" eaLnBrk="1" hangingPunct="1"/>
            <a:r>
              <a:rPr lang="en-US" sz="2800" dirty="0" smtClean="0">
                <a:latin typeface="Franklin Gothic Demi" pitchFamily="34" charset="0"/>
                <a:cs typeface="Arial" charset="0"/>
              </a:rPr>
              <a:t>MCM Guidelines:  Provider-level Evaluations  </a:t>
            </a:r>
            <a:endParaRPr lang="en-US" sz="2800" dirty="0" smtClean="0">
              <a:latin typeface="Franklin Gothic Book" pitchFamily="34" charset="0"/>
              <a:cs typeface="Arial" charset="0"/>
            </a:endParaRPr>
          </a:p>
        </p:txBody>
      </p:sp>
      <p:sp>
        <p:nvSpPr>
          <p:cNvPr id="69635" name="Content Placeholder 3"/>
          <p:cNvSpPr>
            <a:spLocks noGrp="1"/>
          </p:cNvSpPr>
          <p:nvPr>
            <p:ph idx="1"/>
          </p:nvPr>
        </p:nvSpPr>
        <p:spPr>
          <a:xfrm>
            <a:off x="457200" y="1295400"/>
            <a:ext cx="8382000" cy="5181600"/>
          </a:xfrm>
        </p:spPr>
        <p:txBody>
          <a:bodyPr/>
          <a:lstStyle/>
          <a:p>
            <a:pPr marL="0" indent="0">
              <a:buNone/>
            </a:pPr>
            <a:r>
              <a:rPr lang="en-US" b="1" u="sng" dirty="0" smtClean="0">
                <a:latin typeface="Microsoft Sans Serif" pitchFamily="34" charset="0"/>
              </a:rPr>
              <a:t>Quarterly Reports:  </a:t>
            </a:r>
            <a:endParaRPr lang="en-US" b="1" u="sng" dirty="0">
              <a:latin typeface="Microsoft Sans Serif" pitchFamily="34" charset="0"/>
            </a:endParaRPr>
          </a:p>
          <a:p>
            <a:pPr>
              <a:buFontTx/>
              <a:buChar char="•"/>
            </a:pPr>
            <a:r>
              <a:rPr lang="en-US" sz="2000" dirty="0" smtClean="0">
                <a:latin typeface="Microsoft Sans Serif" pitchFamily="34" charset="0"/>
              </a:rPr>
              <a:t>Methods - Analysis </a:t>
            </a:r>
            <a:r>
              <a:rPr lang="en-US" sz="2000" dirty="0">
                <a:latin typeface="Microsoft Sans Serif" pitchFamily="34" charset="0"/>
              </a:rPr>
              <a:t>of </a:t>
            </a:r>
            <a:r>
              <a:rPr lang="en-US" sz="2000" dirty="0" smtClean="0">
                <a:latin typeface="Microsoft Sans Serif" pitchFamily="34" charset="0"/>
              </a:rPr>
              <a:t>MCM Provider Reports for </a:t>
            </a:r>
          </a:p>
          <a:p>
            <a:pPr lvl="1">
              <a:buFontTx/>
              <a:buChar char="•"/>
            </a:pPr>
            <a:r>
              <a:rPr lang="en-US" sz="1800" dirty="0" smtClean="0">
                <a:latin typeface="Microsoft Sans Serif" pitchFamily="34" charset="0"/>
              </a:rPr>
              <a:t>Rates of VL and CD4 monitoring and treatment adherence provision, Quarter I (March to May) of 2010 and compared to Quarter I of 2011</a:t>
            </a:r>
          </a:p>
          <a:p>
            <a:pPr lvl="1">
              <a:buFontTx/>
              <a:buChar char="•"/>
            </a:pPr>
            <a:r>
              <a:rPr lang="en-US" sz="1800" dirty="0" smtClean="0">
                <a:latin typeface="Microsoft Sans Serif" pitchFamily="34" charset="0"/>
              </a:rPr>
              <a:t>Acuity Scale in GY2011</a:t>
            </a:r>
          </a:p>
          <a:p>
            <a:pPr lvl="1">
              <a:buFontTx/>
              <a:buChar char="•"/>
            </a:pPr>
            <a:r>
              <a:rPr lang="en-US" sz="1800" dirty="0" smtClean="0">
                <a:latin typeface="Microsoft Sans Serif" pitchFamily="34" charset="0"/>
              </a:rPr>
              <a:t>Linkage and coordination in GY2011</a:t>
            </a:r>
            <a:endParaRPr lang="en-US" sz="1800" dirty="0">
              <a:latin typeface="Microsoft Sans Serif" pitchFamily="34" charset="0"/>
            </a:endParaRPr>
          </a:p>
          <a:p>
            <a:pPr lvl="1">
              <a:buFontTx/>
              <a:buChar char="•"/>
            </a:pPr>
            <a:endParaRPr lang="en-US" sz="1800" dirty="0" smtClean="0">
              <a:latin typeface="Microsoft Sans Serif" pitchFamily="34" charset="0"/>
            </a:endParaRPr>
          </a:p>
          <a:p>
            <a:pPr>
              <a:buFontTx/>
              <a:buChar char="•"/>
            </a:pPr>
            <a:r>
              <a:rPr lang="en-US" sz="2000" dirty="0" smtClean="0">
                <a:latin typeface="Microsoft Sans Serif" pitchFamily="34" charset="0"/>
              </a:rPr>
              <a:t>Limitations – </a:t>
            </a:r>
          </a:p>
          <a:p>
            <a:pPr lvl="1">
              <a:buFontTx/>
              <a:buChar char="•"/>
            </a:pPr>
            <a:r>
              <a:rPr lang="en-US" sz="1800" dirty="0" smtClean="0">
                <a:latin typeface="Microsoft Sans Serif" pitchFamily="34" charset="0"/>
              </a:rPr>
              <a:t>Aggregate, self-report data; </a:t>
            </a:r>
          </a:p>
          <a:p>
            <a:pPr lvl="1">
              <a:buFontTx/>
              <a:buChar char="•"/>
            </a:pPr>
            <a:r>
              <a:rPr lang="en-US" sz="1800" dirty="0" smtClean="0">
                <a:latin typeface="Microsoft Sans Serif" pitchFamily="34" charset="0"/>
              </a:rPr>
              <a:t>Number of providers increases substantially in analysis with multiple years; </a:t>
            </a:r>
            <a:endParaRPr lang="en-US" sz="1800" dirty="0"/>
          </a:p>
          <a:p>
            <a:pPr lvl="1">
              <a:buFontTx/>
              <a:buChar char="•"/>
            </a:pPr>
            <a:r>
              <a:rPr lang="en-US" sz="1800" dirty="0" smtClean="0"/>
              <a:t>Adjusted </a:t>
            </a:r>
            <a:r>
              <a:rPr lang="en-US" sz="1800" dirty="0"/>
              <a:t>for only clients with reported acuity </a:t>
            </a:r>
            <a:r>
              <a:rPr lang="en-US" sz="1800" dirty="0" smtClean="0"/>
              <a:t>scale; and</a:t>
            </a:r>
          </a:p>
          <a:p>
            <a:pPr lvl="1">
              <a:buFontTx/>
              <a:buChar char="•"/>
            </a:pPr>
            <a:r>
              <a:rPr lang="en-US" sz="1800" dirty="0" smtClean="0"/>
              <a:t>Probability </a:t>
            </a:r>
            <a:r>
              <a:rPr lang="en-US" sz="1800" dirty="0"/>
              <a:t>of duplicated client </a:t>
            </a:r>
          </a:p>
          <a:p>
            <a:pPr>
              <a:buFontTx/>
              <a:buChar char="•"/>
            </a:pPr>
            <a:endParaRPr lang="en-US" sz="2000" dirty="0" smtClean="0">
              <a:latin typeface="Microsoft Sans Serif" pitchFamily="34" charset="0"/>
            </a:endParaRPr>
          </a:p>
          <a:p>
            <a:pPr marL="0" indent="0">
              <a:buNone/>
            </a:pPr>
            <a:endParaRPr lang="en-US" dirty="0">
              <a:latin typeface="Microsoft Sans Serif" pitchFamily="34" charset="0"/>
            </a:endParaRPr>
          </a:p>
          <a:p>
            <a:endParaRPr lang="en-US" dirty="0">
              <a:latin typeface="Microsoft Sans Serif" pitchFamily="34" charset="0"/>
            </a:endParaRPr>
          </a:p>
          <a:p>
            <a:endParaRPr lang="en-US" dirty="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69BF2880-04C3-43C1-BF94-06937D8A28D8}" type="slidenum">
              <a:rPr lang="en-US" smtClean="0"/>
              <a:pPr>
                <a:defRPr/>
              </a:pPr>
              <a:t>57</a:t>
            </a:fld>
            <a:endParaRPr lang="en-US"/>
          </a:p>
        </p:txBody>
      </p:sp>
    </p:spTree>
    <p:extLst>
      <p:ext uri="{BB962C8B-B14F-4D97-AF65-F5344CB8AC3E}">
        <p14:creationId xmlns:p14="http://schemas.microsoft.com/office/powerpoint/2010/main" val="4716724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lstStyle/>
          <a:p>
            <a:r>
              <a:rPr lang="en-US" dirty="0" smtClean="0"/>
              <a:t>Quarterly Report – VL, CD4, and </a:t>
            </a:r>
            <a:r>
              <a:rPr lang="en-US" dirty="0" err="1" smtClean="0"/>
              <a:t>Tx</a:t>
            </a:r>
            <a:r>
              <a:rPr lang="en-US" dirty="0" smtClean="0"/>
              <a:t> </a:t>
            </a:r>
            <a:r>
              <a:rPr lang="en-US" dirty="0" err="1" smtClean="0"/>
              <a:t>Adh</a:t>
            </a:r>
            <a:r>
              <a:rPr lang="en-US" dirty="0" smtClean="0"/>
              <a:t> Evaluation 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2522626"/>
              </p:ext>
            </p:extLst>
          </p:nvPr>
        </p:nvGraphicFramePr>
        <p:xfrm>
          <a:off x="457200" y="1600200"/>
          <a:ext cx="8229600" cy="3200399"/>
        </p:xfrm>
        <a:graphic>
          <a:graphicData uri="http://schemas.openxmlformats.org/drawingml/2006/table">
            <a:tbl>
              <a:tblPr firstRow="1" bandRow="1">
                <a:tableStyleId>{5C22544A-7EE6-4342-B048-85BDC9FD1C3A}</a:tableStyleId>
              </a:tblPr>
              <a:tblGrid>
                <a:gridCol w="2057400"/>
                <a:gridCol w="2057400"/>
                <a:gridCol w="2057400"/>
                <a:gridCol w="2057400"/>
              </a:tblGrid>
              <a:tr h="1339702">
                <a:tc>
                  <a:txBody>
                    <a:bodyPr/>
                    <a:lstStyle/>
                    <a:p>
                      <a:pPr algn="ctr"/>
                      <a:r>
                        <a:rPr lang="en-US" dirty="0" smtClean="0"/>
                        <a:t>Period of Reporting</a:t>
                      </a:r>
                      <a:endParaRPr lang="en-US" dirty="0"/>
                    </a:p>
                  </a:txBody>
                  <a:tcPr/>
                </a:tc>
                <a:tc>
                  <a:txBody>
                    <a:bodyPr/>
                    <a:lstStyle/>
                    <a:p>
                      <a:pPr algn="ctr"/>
                      <a:r>
                        <a:rPr lang="en-US" dirty="0" smtClean="0"/>
                        <a:t>% of Programs Monitoring Viral Load </a:t>
                      </a:r>
                      <a:endParaRPr lang="en-US" dirty="0"/>
                    </a:p>
                  </a:txBody>
                  <a:tcPr/>
                </a:tc>
                <a:tc>
                  <a:txBody>
                    <a:bodyPr/>
                    <a:lstStyle/>
                    <a:p>
                      <a:pPr algn="ctr"/>
                      <a:r>
                        <a:rPr lang="en-US" dirty="0" smtClean="0"/>
                        <a:t>% of Programs Monitoring CD4  Count</a:t>
                      </a:r>
                      <a:endParaRPr lang="en-US" dirty="0"/>
                    </a:p>
                  </a:txBody>
                  <a:tcPr/>
                </a:tc>
                <a:tc>
                  <a:txBody>
                    <a:bodyPr/>
                    <a:lstStyle/>
                    <a:p>
                      <a:pPr algn="ctr"/>
                      <a:r>
                        <a:rPr lang="en-US" dirty="0" smtClean="0"/>
                        <a:t>% of Program providing Treatment Adherence </a:t>
                      </a:r>
                      <a:endParaRPr lang="en-US" dirty="0"/>
                    </a:p>
                  </a:txBody>
                  <a:tcPr/>
                </a:tc>
              </a:tr>
              <a:tr h="721378">
                <a:tc>
                  <a:txBody>
                    <a:bodyPr/>
                    <a:lstStyle/>
                    <a:p>
                      <a:r>
                        <a:rPr lang="en-US" b="1" dirty="0" smtClean="0"/>
                        <a:t>March –May 2010</a:t>
                      </a:r>
                    </a:p>
                    <a:p>
                      <a:r>
                        <a:rPr lang="en-US" b="1" dirty="0" smtClean="0"/>
                        <a:t>(n=</a:t>
                      </a:r>
                      <a:r>
                        <a:rPr lang="en-US" b="1" baseline="0" dirty="0" smtClean="0"/>
                        <a:t> 9)</a:t>
                      </a:r>
                      <a:endParaRPr lang="en-US" b="1" dirty="0"/>
                    </a:p>
                  </a:txBody>
                  <a:tcPr/>
                </a:tc>
                <a:tc>
                  <a:txBody>
                    <a:bodyPr/>
                    <a:lstStyle/>
                    <a:p>
                      <a:pPr algn="ctr"/>
                      <a:r>
                        <a:rPr lang="en-US" dirty="0" smtClean="0"/>
                        <a:t>42</a:t>
                      </a:r>
                      <a:endParaRPr lang="en-US" dirty="0"/>
                    </a:p>
                  </a:txBody>
                  <a:tcPr/>
                </a:tc>
                <a:tc>
                  <a:txBody>
                    <a:bodyPr/>
                    <a:lstStyle/>
                    <a:p>
                      <a:pPr algn="ctr"/>
                      <a:r>
                        <a:rPr lang="en-US" dirty="0" smtClean="0"/>
                        <a:t>47</a:t>
                      </a:r>
                      <a:endParaRPr lang="en-US" dirty="0"/>
                    </a:p>
                  </a:txBody>
                  <a:tcPr/>
                </a:tc>
                <a:tc>
                  <a:txBody>
                    <a:bodyPr/>
                    <a:lstStyle/>
                    <a:p>
                      <a:pPr algn="ctr"/>
                      <a:r>
                        <a:rPr lang="en-US" dirty="0" smtClean="0"/>
                        <a:t>80</a:t>
                      </a:r>
                      <a:endParaRPr lang="en-US" dirty="0"/>
                    </a:p>
                  </a:txBody>
                  <a:tcPr/>
                </a:tc>
              </a:tr>
              <a:tr h="721378">
                <a:tc>
                  <a:txBody>
                    <a:bodyPr/>
                    <a:lstStyle/>
                    <a:p>
                      <a:r>
                        <a:rPr lang="en-US" b="1" dirty="0" smtClean="0"/>
                        <a:t>March – May 2011</a:t>
                      </a:r>
                    </a:p>
                    <a:p>
                      <a:r>
                        <a:rPr lang="en-US" b="1" dirty="0" smtClean="0"/>
                        <a:t>(n=23</a:t>
                      </a:r>
                      <a:r>
                        <a:rPr lang="en-US" b="1" baseline="0" dirty="0" smtClean="0"/>
                        <a:t>)</a:t>
                      </a:r>
                      <a:endParaRPr lang="en-US" b="1" dirty="0"/>
                    </a:p>
                  </a:txBody>
                  <a:tcPr/>
                </a:tc>
                <a:tc>
                  <a:txBody>
                    <a:bodyPr/>
                    <a:lstStyle/>
                    <a:p>
                      <a:pPr algn="ctr"/>
                      <a:r>
                        <a:rPr lang="en-US" dirty="0" smtClean="0"/>
                        <a:t>91</a:t>
                      </a:r>
                      <a:endParaRPr lang="en-US" dirty="0"/>
                    </a:p>
                  </a:txBody>
                  <a:tcPr/>
                </a:tc>
                <a:tc>
                  <a:txBody>
                    <a:bodyPr/>
                    <a:lstStyle/>
                    <a:p>
                      <a:pPr algn="ctr"/>
                      <a:r>
                        <a:rPr lang="en-US" dirty="0" smtClean="0"/>
                        <a:t>87</a:t>
                      </a:r>
                      <a:endParaRPr lang="en-US" dirty="0"/>
                    </a:p>
                  </a:txBody>
                  <a:tcPr/>
                </a:tc>
                <a:tc>
                  <a:txBody>
                    <a:bodyPr/>
                    <a:lstStyle/>
                    <a:p>
                      <a:pPr algn="ctr"/>
                      <a:r>
                        <a:rPr lang="en-US" dirty="0" smtClean="0"/>
                        <a:t>74</a:t>
                      </a:r>
                      <a:endParaRPr lang="en-US" dirty="0"/>
                    </a:p>
                  </a:txBody>
                  <a:tcPr/>
                </a:tc>
              </a:tr>
              <a:tr h="417941">
                <a:tc>
                  <a:txBody>
                    <a:bodyPr/>
                    <a:lstStyle/>
                    <a:p>
                      <a:r>
                        <a:rPr lang="en-US" b="1" dirty="0" smtClean="0"/>
                        <a:t>Overall Change</a:t>
                      </a:r>
                      <a:endParaRPr lang="en-US" b="1"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b="1" dirty="0" smtClean="0"/>
                        <a:t>----</a:t>
                      </a:r>
                      <a:endParaRPr lang="en-US" b="1" dirty="0"/>
                    </a:p>
                  </a:txBody>
                  <a:tcPr/>
                </a:tc>
              </a:tr>
            </a:tbl>
          </a:graphicData>
        </a:graphic>
      </p:graphicFrame>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58</a:t>
            </a:fld>
            <a:endParaRPr lang="en-US"/>
          </a:p>
        </p:txBody>
      </p:sp>
      <p:sp>
        <p:nvSpPr>
          <p:cNvPr id="6" name="Down Arrow 5"/>
          <p:cNvSpPr/>
          <p:nvPr/>
        </p:nvSpPr>
        <p:spPr bwMode="auto">
          <a:xfrm rot="10800000">
            <a:off x="3429000" y="4419600"/>
            <a:ext cx="228599" cy="304800"/>
          </a:xfrm>
          <a:prstGeom prst="downArrow">
            <a:avLst>
              <a:gd name="adj1" fmla="val 52337"/>
              <a:gd name="adj2" fmla="val 50000"/>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n Arrow 6"/>
          <p:cNvSpPr/>
          <p:nvPr/>
        </p:nvSpPr>
        <p:spPr bwMode="auto">
          <a:xfrm rot="10800000">
            <a:off x="5486400" y="4419600"/>
            <a:ext cx="228599" cy="304800"/>
          </a:xfrm>
          <a:prstGeom prst="downArrow">
            <a:avLst>
              <a:gd name="adj1" fmla="val 52337"/>
              <a:gd name="adj2" fmla="val 50000"/>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24852452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latin typeface="Arial" charset="0"/>
                <a:cs typeface="Arial" charset="0"/>
              </a:rPr>
              <a:t>Quarterly Report - Acuity Scale Review</a:t>
            </a:r>
          </a:p>
        </p:txBody>
      </p:sp>
      <p:sp>
        <p:nvSpPr>
          <p:cNvPr id="48131" name="Content Placeholder 2"/>
          <p:cNvSpPr>
            <a:spLocks noGrp="1"/>
          </p:cNvSpPr>
          <p:nvPr>
            <p:ph idx="1"/>
          </p:nvPr>
        </p:nvSpPr>
        <p:spPr/>
        <p:txBody>
          <a:bodyPr/>
          <a:lstStyle/>
          <a:p>
            <a:pPr>
              <a:buFont typeface="Arial" charset="0"/>
              <a:buChar char="»"/>
            </a:pPr>
            <a:r>
              <a:rPr lang="en-US" dirty="0" smtClean="0">
                <a:latin typeface="Arial" charset="0"/>
                <a:cs typeface="Arial" charset="0"/>
              </a:rPr>
              <a:t>Assessment of distribution of MCM client population by acuity level for GY2011  </a:t>
            </a:r>
          </a:p>
          <a:p>
            <a:pPr>
              <a:buFont typeface="Arial" charset="0"/>
              <a:buChar char="»"/>
            </a:pPr>
            <a:r>
              <a:rPr lang="en-US" dirty="0" smtClean="0">
                <a:latin typeface="Arial" charset="0"/>
                <a:cs typeface="Arial" charset="0"/>
              </a:rPr>
              <a:t>Categorized by:</a:t>
            </a:r>
          </a:p>
          <a:p>
            <a:pPr lvl="2"/>
            <a:r>
              <a:rPr lang="en-US" dirty="0" smtClean="0">
                <a:latin typeface="Arial" charset="0"/>
                <a:cs typeface="Arial" charset="0"/>
              </a:rPr>
              <a:t>Self-management / Level 1</a:t>
            </a:r>
          </a:p>
          <a:p>
            <a:pPr lvl="2"/>
            <a:r>
              <a:rPr lang="en-US" dirty="0" smtClean="0">
                <a:latin typeface="Arial" charset="0"/>
                <a:cs typeface="Arial" charset="0"/>
              </a:rPr>
              <a:t>Basic-management / Level 2</a:t>
            </a:r>
          </a:p>
          <a:p>
            <a:pPr lvl="2"/>
            <a:r>
              <a:rPr lang="en-US" dirty="0" smtClean="0">
                <a:latin typeface="Arial" charset="0"/>
                <a:cs typeface="Arial" charset="0"/>
              </a:rPr>
              <a:t>Moderate-management / Level 3</a:t>
            </a:r>
          </a:p>
          <a:p>
            <a:pPr lvl="2"/>
            <a:r>
              <a:rPr lang="en-US" dirty="0" smtClean="0">
                <a:latin typeface="Arial" charset="0"/>
                <a:cs typeface="Arial" charset="0"/>
              </a:rPr>
              <a:t>Intensive-management / Level 4</a:t>
            </a:r>
          </a:p>
        </p:txBody>
      </p:sp>
      <p:sp>
        <p:nvSpPr>
          <p:cNvPr id="4" name="Slide Number Placeholder 3"/>
          <p:cNvSpPr>
            <a:spLocks noGrp="1"/>
          </p:cNvSpPr>
          <p:nvPr>
            <p:ph type="sldNum" sz="quarter" idx="12"/>
          </p:nvPr>
        </p:nvSpPr>
        <p:spPr/>
        <p:txBody>
          <a:bodyPr/>
          <a:lstStyle/>
          <a:p>
            <a:pPr>
              <a:defRPr/>
            </a:pPr>
            <a:fld id="{57ABFC79-5EA6-41FD-B41C-EF92E2D57A79}" type="slidenum">
              <a:rPr lang="en-US" smtClean="0"/>
              <a:pPr>
                <a:defRPr/>
              </a:pPr>
              <a:t>59</a:t>
            </a:fld>
            <a:endParaRPr lang="en-US"/>
          </a:p>
        </p:txBody>
      </p:sp>
    </p:spTree>
    <p:extLst>
      <p:ext uri="{BB962C8B-B14F-4D97-AF65-F5344CB8AC3E}">
        <p14:creationId xmlns:p14="http://schemas.microsoft.com/office/powerpoint/2010/main" val="3660451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of Columbia’s Journey</a:t>
            </a:r>
            <a:endParaRPr lang="en-US" dirty="0"/>
          </a:p>
        </p:txBody>
      </p:sp>
      <p:sp>
        <p:nvSpPr>
          <p:cNvPr id="3" name="Content Placeholder 2"/>
          <p:cNvSpPr>
            <a:spLocks noGrp="1"/>
          </p:cNvSpPr>
          <p:nvPr>
            <p:ph idx="1"/>
          </p:nvPr>
        </p:nvSpPr>
        <p:spPr/>
        <p:txBody>
          <a:bodyPr/>
          <a:lstStyle/>
          <a:p>
            <a:r>
              <a:rPr lang="en-US" dirty="0" smtClean="0"/>
              <a:t>Client needs that shaped the pre-MCM system </a:t>
            </a:r>
          </a:p>
          <a:p>
            <a:pPr lvl="1"/>
            <a:r>
              <a:rPr lang="en-US" dirty="0" smtClean="0"/>
              <a:t>High burden of HIV/AIDS @ ~3% of DC population &gt;12y.o.</a:t>
            </a:r>
          </a:p>
          <a:p>
            <a:pPr lvl="1"/>
            <a:r>
              <a:rPr lang="en-US" dirty="0" smtClean="0"/>
              <a:t>Social services (loss of jobs, housing, and health insurance)</a:t>
            </a:r>
          </a:p>
          <a:p>
            <a:pPr lvl="1"/>
            <a:r>
              <a:rPr lang="en-US" dirty="0" smtClean="0"/>
              <a:t>Focus on comfort measures (case management for very sick and dying)</a:t>
            </a:r>
          </a:p>
          <a:p>
            <a:endParaRPr lang="en-US" dirty="0" smtClean="0"/>
          </a:p>
          <a:p>
            <a:r>
              <a:rPr lang="en-US" dirty="0" smtClean="0"/>
              <a:t>Transition to current system</a:t>
            </a:r>
          </a:p>
          <a:p>
            <a:pPr lvl="1"/>
            <a:r>
              <a:rPr lang="en-US" dirty="0" smtClean="0"/>
              <a:t>HRSA redefined case management</a:t>
            </a:r>
          </a:p>
          <a:p>
            <a:pPr lvl="2"/>
            <a:r>
              <a:rPr lang="en-US" dirty="0" smtClean="0"/>
              <a:t>Medical Case Management</a:t>
            </a:r>
          </a:p>
          <a:p>
            <a:pPr lvl="2"/>
            <a:r>
              <a:rPr lang="en-US" dirty="0" smtClean="0"/>
              <a:t>Include treatment adherence</a:t>
            </a:r>
          </a:p>
          <a:p>
            <a:pPr lvl="2"/>
            <a:r>
              <a:rPr lang="en-US" dirty="0" smtClean="0"/>
              <a:t>No standard to follow just directive</a:t>
            </a:r>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6</a:t>
            </a:fld>
            <a:endParaRPr lang="en-US"/>
          </a:p>
        </p:txBody>
      </p:sp>
    </p:spTree>
    <p:extLst>
      <p:ext uri="{BB962C8B-B14F-4D97-AF65-F5344CB8AC3E}">
        <p14:creationId xmlns:p14="http://schemas.microsoft.com/office/powerpoint/2010/main" val="29023631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Acuity Scale Breakdown, GY2011</a:t>
            </a:r>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60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1224345"/>
              </p:ext>
            </p:extLst>
          </p:nvPr>
        </p:nvGraphicFramePr>
        <p:xfrm>
          <a:off x="228600" y="1600200"/>
          <a:ext cx="86868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05205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latin typeface="Arial" charset="0"/>
                <a:cs typeface="Arial" charset="0"/>
              </a:rPr>
              <a:t>Quarterly Report – Linkages and Coordination Review</a:t>
            </a:r>
          </a:p>
        </p:txBody>
      </p:sp>
      <p:sp>
        <p:nvSpPr>
          <p:cNvPr id="48131" name="Content Placeholder 2"/>
          <p:cNvSpPr>
            <a:spLocks noGrp="1"/>
          </p:cNvSpPr>
          <p:nvPr>
            <p:ph idx="1"/>
          </p:nvPr>
        </p:nvSpPr>
        <p:spPr/>
        <p:txBody>
          <a:bodyPr/>
          <a:lstStyle/>
          <a:p>
            <a:pPr>
              <a:buFont typeface="Arial" charset="0"/>
              <a:buChar char="»"/>
            </a:pPr>
            <a:r>
              <a:rPr lang="en-US" dirty="0" smtClean="0">
                <a:latin typeface="Arial" charset="0"/>
                <a:cs typeface="Arial" charset="0"/>
              </a:rPr>
              <a:t>Assessment of referrals and linkages, and coordination of care distribution for GY2011  </a:t>
            </a:r>
          </a:p>
          <a:p>
            <a:pPr>
              <a:buFont typeface="Arial" charset="0"/>
              <a:buChar char="»"/>
            </a:pPr>
            <a:r>
              <a:rPr lang="en-US" dirty="0" smtClean="0">
                <a:latin typeface="Arial" charset="0"/>
                <a:cs typeface="Arial" charset="0"/>
              </a:rPr>
              <a:t>Coordination to select Core Medical Services:</a:t>
            </a:r>
          </a:p>
          <a:p>
            <a:pPr lvl="2"/>
            <a:r>
              <a:rPr lang="en-US" dirty="0" smtClean="0">
                <a:latin typeface="Arial" charset="0"/>
                <a:cs typeface="Arial" charset="0"/>
              </a:rPr>
              <a:t>Primary Care</a:t>
            </a:r>
          </a:p>
          <a:p>
            <a:pPr lvl="2"/>
            <a:r>
              <a:rPr lang="en-US" dirty="0" smtClean="0">
                <a:latin typeface="Arial" charset="0"/>
                <a:cs typeface="Arial" charset="0"/>
              </a:rPr>
              <a:t>Mental Health</a:t>
            </a:r>
          </a:p>
          <a:p>
            <a:pPr lvl="2"/>
            <a:r>
              <a:rPr lang="en-US" dirty="0" smtClean="0">
                <a:latin typeface="Arial" charset="0"/>
                <a:cs typeface="Arial" charset="0"/>
              </a:rPr>
              <a:t>Substance Abuse, Outpatient</a:t>
            </a:r>
          </a:p>
          <a:p>
            <a:pPr lvl="2"/>
            <a:r>
              <a:rPr lang="en-US" dirty="0" smtClean="0">
                <a:latin typeface="Arial" charset="0"/>
                <a:cs typeface="Arial" charset="0"/>
              </a:rPr>
              <a:t>ADAP</a:t>
            </a:r>
          </a:p>
          <a:p>
            <a:pPr lvl="2"/>
            <a:r>
              <a:rPr lang="en-US" dirty="0" smtClean="0">
                <a:latin typeface="Arial" charset="0"/>
                <a:cs typeface="Arial" charset="0"/>
              </a:rPr>
              <a:t>Oral Health</a:t>
            </a:r>
          </a:p>
          <a:p>
            <a:r>
              <a:rPr lang="en-US" dirty="0">
                <a:latin typeface="Arial" charset="0"/>
                <a:cs typeface="Arial" charset="0"/>
              </a:rPr>
              <a:t>Coordination to select </a:t>
            </a:r>
            <a:r>
              <a:rPr lang="en-US" dirty="0" smtClean="0">
                <a:latin typeface="Arial" charset="0"/>
                <a:cs typeface="Arial" charset="0"/>
              </a:rPr>
              <a:t>Support </a:t>
            </a:r>
            <a:r>
              <a:rPr lang="en-US" dirty="0">
                <a:latin typeface="Arial" charset="0"/>
                <a:cs typeface="Arial" charset="0"/>
              </a:rPr>
              <a:t>Services:</a:t>
            </a:r>
          </a:p>
          <a:p>
            <a:pPr lvl="2"/>
            <a:r>
              <a:rPr lang="en-US" dirty="0" smtClean="0">
                <a:latin typeface="Arial" charset="0"/>
                <a:cs typeface="Arial" charset="0"/>
              </a:rPr>
              <a:t>Housing</a:t>
            </a:r>
          </a:p>
        </p:txBody>
      </p:sp>
      <p:sp>
        <p:nvSpPr>
          <p:cNvPr id="4" name="Slide Number Placeholder 3"/>
          <p:cNvSpPr>
            <a:spLocks noGrp="1"/>
          </p:cNvSpPr>
          <p:nvPr>
            <p:ph type="sldNum" sz="quarter" idx="12"/>
          </p:nvPr>
        </p:nvSpPr>
        <p:spPr/>
        <p:txBody>
          <a:bodyPr/>
          <a:lstStyle/>
          <a:p>
            <a:pPr>
              <a:defRPr/>
            </a:pPr>
            <a:fld id="{57ABFC79-5EA6-41FD-B41C-EF92E2D57A79}" type="slidenum">
              <a:rPr lang="en-US" smtClean="0"/>
              <a:pPr>
                <a:defRPr/>
              </a:pPr>
              <a:t>61</a:t>
            </a:fld>
            <a:endParaRPr lang="en-US"/>
          </a:p>
        </p:txBody>
      </p:sp>
    </p:spTree>
    <p:extLst>
      <p:ext uri="{BB962C8B-B14F-4D97-AF65-F5344CB8AC3E}">
        <p14:creationId xmlns:p14="http://schemas.microsoft.com/office/powerpoint/2010/main" val="35292770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dirty="0" smtClean="0"/>
              <a:t>Linkages and Coordination, GY2011</a:t>
            </a:r>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62</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037878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0667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z="3200" dirty="0" smtClean="0"/>
              <a:t>Quarterly Report - Linkages and Coordination Review</a:t>
            </a:r>
          </a:p>
        </p:txBody>
      </p:sp>
      <p:sp>
        <p:nvSpPr>
          <p:cNvPr id="51203" name="Content Placeholder 2"/>
          <p:cNvSpPr>
            <a:spLocks noGrp="1"/>
          </p:cNvSpPr>
          <p:nvPr>
            <p:ph idx="1"/>
          </p:nvPr>
        </p:nvSpPr>
        <p:spPr/>
        <p:txBody>
          <a:bodyPr/>
          <a:lstStyle/>
          <a:p>
            <a:pPr eaLnBrk="1" hangingPunct="1">
              <a:buFont typeface="Arial" charset="0"/>
              <a:buChar char="»"/>
            </a:pPr>
            <a:r>
              <a:rPr lang="en-US" dirty="0" smtClean="0"/>
              <a:t>Referrals are not enough; MCMs should ensure clients attend appointments and obtain feedback from service providers</a:t>
            </a:r>
          </a:p>
          <a:p>
            <a:pPr eaLnBrk="1" hangingPunct="1">
              <a:buFont typeface="Arial" charset="0"/>
              <a:buChar char="»"/>
            </a:pPr>
            <a:r>
              <a:rPr lang="en-US" dirty="0" smtClean="0"/>
              <a:t>Strong linkages include a defined process for information exchange and feedback and a mutually understood method for enrolling clients in services</a:t>
            </a:r>
          </a:p>
          <a:p>
            <a:pPr eaLnBrk="1" hangingPunct="1">
              <a:buFont typeface="Arial" charset="0"/>
              <a:buChar char="»"/>
            </a:pPr>
            <a:r>
              <a:rPr lang="en-US" dirty="0" smtClean="0"/>
              <a:t>MCMs are required to coordinate the process of many services and treatments needed by clients</a:t>
            </a:r>
          </a:p>
          <a:p>
            <a:pPr lvl="1" eaLnBrk="1" hangingPunct="1"/>
            <a:endParaRPr lang="en-US" dirty="0" smtClean="0"/>
          </a:p>
          <a:p>
            <a:pPr lvl="1" eaLnBrk="1" hangingPunct="1"/>
            <a:endParaRPr lang="en-US" dirty="0" smtClean="0"/>
          </a:p>
          <a:p>
            <a:pPr lvl="1" eaLnBrk="1" hangingPunct="1"/>
            <a:endParaRPr lang="en-US" dirty="0" smtClean="0"/>
          </a:p>
        </p:txBody>
      </p:sp>
      <p:sp>
        <p:nvSpPr>
          <p:cNvPr id="4" name="Slide Number Placeholder 3"/>
          <p:cNvSpPr>
            <a:spLocks noGrp="1"/>
          </p:cNvSpPr>
          <p:nvPr>
            <p:ph type="sldNum" sz="quarter" idx="12"/>
          </p:nvPr>
        </p:nvSpPr>
        <p:spPr/>
        <p:txBody>
          <a:bodyPr/>
          <a:lstStyle/>
          <a:p>
            <a:pPr>
              <a:defRPr/>
            </a:pPr>
            <a:fld id="{10259418-012C-488E-B18E-1E26B737F819}" type="slidenum">
              <a:rPr lang="en-US" smtClean="0"/>
              <a:pPr>
                <a:defRPr/>
              </a:pPr>
              <a:t>63</a:t>
            </a:fld>
            <a:endParaRPr lang="en-US"/>
          </a:p>
        </p:txBody>
      </p:sp>
    </p:spTree>
    <p:extLst>
      <p:ext uri="{BB962C8B-B14F-4D97-AF65-F5344CB8AC3E}">
        <p14:creationId xmlns:p14="http://schemas.microsoft.com/office/powerpoint/2010/main" val="604739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dirty="0" smtClean="0">
                <a:latin typeface="Arial" charset="0"/>
                <a:ea typeface="ＭＳ Ｐゴシック" pitchFamily="34" charset="-128"/>
                <a:cs typeface="Arial" charset="0"/>
              </a:rPr>
              <a:t>Quarterly Reports Review Results </a:t>
            </a:r>
          </a:p>
        </p:txBody>
      </p:sp>
      <p:sp>
        <p:nvSpPr>
          <p:cNvPr id="52227" name="Content Placeholder 2"/>
          <p:cNvSpPr>
            <a:spLocks noGrp="1"/>
          </p:cNvSpPr>
          <p:nvPr>
            <p:ph idx="1"/>
          </p:nvPr>
        </p:nvSpPr>
        <p:spPr/>
        <p:txBody>
          <a:bodyPr/>
          <a:lstStyle/>
          <a:p>
            <a:pPr eaLnBrk="1" hangingPunct="1">
              <a:buFont typeface="Arial" charset="0"/>
              <a:buChar char="»"/>
            </a:pPr>
            <a:endParaRPr lang="en-US" dirty="0" smtClean="0">
              <a:latin typeface="Arial" charset="0"/>
              <a:ea typeface="ＭＳ Ｐゴシック" pitchFamily="34" charset="-128"/>
              <a:cs typeface="Arial" charset="0"/>
            </a:endParaRPr>
          </a:p>
          <a:p>
            <a:pPr eaLnBrk="1" hangingPunct="1">
              <a:buFont typeface="Arial" charset="0"/>
              <a:buChar char="»"/>
            </a:pPr>
            <a:r>
              <a:rPr lang="en-US" dirty="0" smtClean="0">
                <a:latin typeface="Arial" charset="0"/>
                <a:cs typeface="Arial" charset="0"/>
              </a:rPr>
              <a:t>Primary medical care and housing topped the most linked services</a:t>
            </a:r>
            <a:endParaRPr lang="en-US" dirty="0" smtClean="0">
              <a:latin typeface="Arial" charset="0"/>
              <a:ea typeface="ＭＳ Ｐゴシック" pitchFamily="34" charset="-128"/>
              <a:cs typeface="Arial" charset="0"/>
            </a:endParaRPr>
          </a:p>
          <a:p>
            <a:pPr eaLnBrk="1" hangingPunct="1">
              <a:buFont typeface="Arial" charset="0"/>
              <a:buChar char="»"/>
            </a:pPr>
            <a:r>
              <a:rPr lang="en-US" dirty="0" smtClean="0">
                <a:latin typeface="Arial" charset="0"/>
                <a:ea typeface="ＭＳ Ｐゴシック" pitchFamily="34" charset="-128"/>
                <a:cs typeface="Arial" charset="0"/>
              </a:rPr>
              <a:t>Viral load suppression is the most important indicator of for determining if treatment is successful.</a:t>
            </a:r>
          </a:p>
          <a:p>
            <a:pPr eaLnBrk="1" hangingPunct="1">
              <a:buFont typeface="Arial" charset="0"/>
              <a:buChar char="»"/>
            </a:pPr>
            <a:r>
              <a:rPr lang="en-US" dirty="0" smtClean="0">
                <a:latin typeface="Arial" charset="0"/>
                <a:ea typeface="ＭＳ Ｐゴシック" pitchFamily="34" charset="-128"/>
                <a:cs typeface="Arial" charset="0"/>
              </a:rPr>
              <a:t>There is a significant association between reduction in viral load  and improved clinical outcome.</a:t>
            </a:r>
          </a:p>
          <a:p>
            <a:pPr eaLnBrk="1" hangingPunct="1">
              <a:buFont typeface="Arial" charset="0"/>
              <a:buChar char="»"/>
            </a:pPr>
            <a:r>
              <a:rPr lang="en-US" dirty="0" smtClean="0">
                <a:latin typeface="Arial" charset="0"/>
                <a:ea typeface="ＭＳ Ｐゴシック" pitchFamily="34" charset="-128"/>
                <a:cs typeface="Arial" charset="0"/>
              </a:rPr>
              <a:t>The Medical Case Manager can play a role in flagging an impending treatment failure.</a:t>
            </a:r>
          </a:p>
          <a:p>
            <a:pPr eaLnBrk="1" hangingPunct="1">
              <a:buFont typeface="Arial" charset="0"/>
              <a:buChar char="»"/>
            </a:pPr>
            <a:r>
              <a:rPr lang="en-US" dirty="0" smtClean="0">
                <a:latin typeface="Arial" charset="0"/>
                <a:ea typeface="ＭＳ Ｐゴシック" pitchFamily="34" charset="-128"/>
                <a:cs typeface="Arial" charset="0"/>
              </a:rPr>
              <a:t>Monitoring health outcomes is key.</a:t>
            </a:r>
          </a:p>
          <a:p>
            <a:pPr eaLnBrk="1" hangingPunct="1">
              <a:buFont typeface="Arial" charset="0"/>
              <a:buChar char="»"/>
            </a:pPr>
            <a:endParaRPr lang="en-US"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algn="l" eaLnBrk="1" hangingPunct="1"/>
            <a:r>
              <a:rPr lang="en-US" sz="2800" dirty="0" smtClean="0">
                <a:latin typeface="Franklin Gothic Demi" pitchFamily="34" charset="0"/>
                <a:cs typeface="Arial" charset="0"/>
              </a:rPr>
              <a:t>MCM Guidelines:  System-level Evaluations  </a:t>
            </a:r>
            <a:endParaRPr lang="en-US" sz="2800" dirty="0" smtClean="0">
              <a:latin typeface="Franklin Gothic Book" pitchFamily="34" charset="0"/>
              <a:cs typeface="Arial" charset="0"/>
            </a:endParaRPr>
          </a:p>
        </p:txBody>
      </p:sp>
      <p:sp>
        <p:nvSpPr>
          <p:cNvPr id="69635" name="Content Placeholder 3"/>
          <p:cNvSpPr>
            <a:spLocks noGrp="1"/>
          </p:cNvSpPr>
          <p:nvPr>
            <p:ph idx="1"/>
          </p:nvPr>
        </p:nvSpPr>
        <p:spPr>
          <a:xfrm>
            <a:off x="457200" y="1295400"/>
            <a:ext cx="8382000" cy="5181600"/>
          </a:xfrm>
        </p:spPr>
        <p:txBody>
          <a:bodyPr/>
          <a:lstStyle/>
          <a:p>
            <a:pPr marL="0" indent="0">
              <a:buNone/>
            </a:pPr>
            <a:r>
              <a:rPr lang="en-US" b="1" u="sng" dirty="0" smtClean="0">
                <a:latin typeface="Microsoft Sans Serif" pitchFamily="34" charset="0"/>
              </a:rPr>
              <a:t>Ryan White Services Report (RSR):</a:t>
            </a:r>
          </a:p>
          <a:p>
            <a:pPr>
              <a:buFontTx/>
              <a:buChar char="•"/>
            </a:pPr>
            <a:r>
              <a:rPr lang="en-US" sz="2000" dirty="0" smtClean="0">
                <a:latin typeface="Microsoft Sans Serif" pitchFamily="34" charset="0"/>
              </a:rPr>
              <a:t>Methods - Compared VL Suppression and </a:t>
            </a:r>
            <a:r>
              <a:rPr lang="en-US" sz="2000" dirty="0">
                <a:latin typeface="Microsoft Sans Serif" pitchFamily="34" charset="0"/>
              </a:rPr>
              <a:t>CD4 </a:t>
            </a:r>
            <a:r>
              <a:rPr lang="en-US" sz="2000" dirty="0" smtClean="0">
                <a:latin typeface="Microsoft Sans Serif" pitchFamily="34" charset="0"/>
              </a:rPr>
              <a:t>rates from RSR, on the same providers, across Quarter I (March to May) and Quarter II (June to August) in 2010 and 2011</a:t>
            </a:r>
          </a:p>
          <a:p>
            <a:pPr>
              <a:buFontTx/>
              <a:buChar char="•"/>
            </a:pPr>
            <a:endParaRPr lang="en-US" sz="2000" dirty="0" smtClean="0">
              <a:latin typeface="Microsoft Sans Serif" pitchFamily="34" charset="0"/>
            </a:endParaRPr>
          </a:p>
          <a:p>
            <a:pPr>
              <a:buFontTx/>
              <a:buChar char="•"/>
            </a:pPr>
            <a:r>
              <a:rPr lang="en-US" sz="2000" dirty="0" smtClean="0">
                <a:latin typeface="Microsoft Sans Serif" pitchFamily="34" charset="0"/>
              </a:rPr>
              <a:t>Limitations – Proportion of clients for which VL and CD4 testing was done; Potential for client population change from year to year </a:t>
            </a:r>
            <a:endParaRPr lang="en-US" sz="2000" dirty="0">
              <a:latin typeface="Microsoft Sans Serif" pitchFamily="34" charset="0"/>
            </a:endParaRPr>
          </a:p>
          <a:p>
            <a:pPr>
              <a:buFontTx/>
              <a:buChar char="•"/>
            </a:pPr>
            <a:endParaRPr lang="en-US" dirty="0">
              <a:latin typeface="Microsoft Sans Serif" pitchFamily="34" charset="0"/>
            </a:endParaRPr>
          </a:p>
          <a:p>
            <a:endParaRPr lang="en-US" dirty="0">
              <a:latin typeface="Microsoft Sans Serif" pitchFamily="34" charset="0"/>
            </a:endParaRPr>
          </a:p>
          <a:p>
            <a:endParaRPr lang="en-US" dirty="0">
              <a:latin typeface="Franklin Gothic Book" pitchFamily="34" charset="0"/>
              <a:cs typeface="Arial" charset="0"/>
            </a:endParaRPr>
          </a:p>
        </p:txBody>
      </p:sp>
      <p:sp>
        <p:nvSpPr>
          <p:cNvPr id="4" name="Slide Number Placeholder 3"/>
          <p:cNvSpPr>
            <a:spLocks noGrp="1"/>
          </p:cNvSpPr>
          <p:nvPr>
            <p:ph type="sldNum" sz="quarter" idx="12"/>
          </p:nvPr>
        </p:nvSpPr>
        <p:spPr/>
        <p:txBody>
          <a:bodyPr/>
          <a:lstStyle/>
          <a:p>
            <a:pPr>
              <a:defRPr/>
            </a:pPr>
            <a:fld id="{69BF2880-04C3-43C1-BF94-06937D8A28D8}" type="slidenum">
              <a:rPr lang="en-US" smtClean="0"/>
              <a:pPr>
                <a:defRPr/>
              </a:pPr>
              <a:t>65</a:t>
            </a:fld>
            <a:endParaRPr lang="en-US"/>
          </a:p>
        </p:txBody>
      </p:sp>
    </p:spTree>
    <p:extLst>
      <p:ext uri="{BB962C8B-B14F-4D97-AF65-F5344CB8AC3E}">
        <p14:creationId xmlns:p14="http://schemas.microsoft.com/office/powerpoint/2010/main" val="38734162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RSR – Evaluation Results</a:t>
            </a:r>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66</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8482298"/>
              </p:ext>
            </p:extLst>
          </p:nvPr>
        </p:nvGraphicFramePr>
        <p:xfrm>
          <a:off x="457200" y="1600200"/>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61767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smtClean="0">
                <a:latin typeface="Franklin Gothic Book" pitchFamily="34" charset="0"/>
                <a:cs typeface="Arial" charset="0"/>
              </a:rPr>
              <a:t>Capacity Building Activities</a:t>
            </a:r>
          </a:p>
        </p:txBody>
      </p:sp>
      <p:sp>
        <p:nvSpPr>
          <p:cNvPr id="54275" name="Content Placeholder 2"/>
          <p:cNvSpPr>
            <a:spLocks noGrp="1"/>
          </p:cNvSpPr>
          <p:nvPr>
            <p:ph idx="1"/>
          </p:nvPr>
        </p:nvSpPr>
        <p:spPr/>
        <p:txBody>
          <a:bodyPr/>
          <a:lstStyle/>
          <a:p>
            <a:pPr marL="0" indent="0">
              <a:buNone/>
            </a:pPr>
            <a:r>
              <a:rPr lang="en-US" dirty="0" smtClean="0">
                <a:latin typeface="Franklin Gothic Book" pitchFamily="34" charset="0"/>
                <a:cs typeface="Arial" charset="0"/>
              </a:rPr>
              <a:t>Quarterly Trainings</a:t>
            </a:r>
          </a:p>
          <a:p>
            <a:pPr>
              <a:buFont typeface="Arial" charset="0"/>
              <a:buChar char="»"/>
            </a:pPr>
            <a:r>
              <a:rPr lang="en-US" dirty="0" smtClean="0">
                <a:latin typeface="Franklin Gothic Book" pitchFamily="34" charset="0"/>
                <a:cs typeface="Arial" charset="0"/>
              </a:rPr>
              <a:t>In collaboration with Case Management Operation Committee (CMOC), HAHSTA organizes four quarterly trainings yearly</a:t>
            </a:r>
          </a:p>
          <a:p>
            <a:pPr>
              <a:buFont typeface="Arial" charset="0"/>
              <a:buChar char="»"/>
            </a:pPr>
            <a:r>
              <a:rPr lang="en-US" dirty="0" smtClean="0">
                <a:latin typeface="Franklin Gothic Book" pitchFamily="34" charset="0"/>
                <a:cs typeface="Arial" charset="0"/>
              </a:rPr>
              <a:t>More than 250 medical case managers in the Eligible Metropolitan Area (EMA) have been trained on the effective use of this document.</a:t>
            </a:r>
          </a:p>
          <a:p>
            <a:pPr>
              <a:buFont typeface="Arial" charset="0"/>
              <a:buChar char="»"/>
            </a:pPr>
            <a:endParaRPr lang="en-US" dirty="0" smtClean="0">
              <a:latin typeface="Franklin Gothic Book" pitchFamily="34" charset="0"/>
              <a:cs typeface="Arial" charset="0"/>
            </a:endParaRPr>
          </a:p>
          <a:p>
            <a:pPr>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297ACFE-3D22-45F4-98E8-0DD6B3756121}" type="slidenum">
              <a:rPr lang="en-US" smtClean="0"/>
              <a:pPr>
                <a:defRPr/>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52400" y="228600"/>
            <a:ext cx="8839200" cy="1143000"/>
          </a:xfrm>
        </p:spPr>
        <p:txBody>
          <a:bodyPr/>
          <a:lstStyle/>
          <a:p>
            <a:r>
              <a:rPr lang="en-US" dirty="0" smtClean="0">
                <a:latin typeface="Franklin Gothic Book" pitchFamily="34" charset="0"/>
                <a:cs typeface="Arial" charset="0"/>
              </a:rPr>
              <a:t>Evaluation – MCM Survey</a:t>
            </a:r>
          </a:p>
        </p:txBody>
      </p:sp>
      <p:sp>
        <p:nvSpPr>
          <p:cNvPr id="55299" name="Content Placeholder 2"/>
          <p:cNvSpPr>
            <a:spLocks noGrp="1"/>
          </p:cNvSpPr>
          <p:nvPr>
            <p:ph idx="1"/>
          </p:nvPr>
        </p:nvSpPr>
        <p:spPr/>
        <p:txBody>
          <a:bodyPr/>
          <a:lstStyle/>
          <a:p>
            <a:pPr>
              <a:buFont typeface="Arial" charset="0"/>
              <a:buChar char="»"/>
            </a:pPr>
            <a:r>
              <a:rPr lang="en-US" dirty="0" smtClean="0">
                <a:latin typeface="Arial" charset="0"/>
                <a:cs typeface="Arial" charset="0"/>
              </a:rPr>
              <a:t>After two years of full implementation of the MCM Guidelines, HAHSTA evaluated use, effectiveness, training needs, and necessary changes</a:t>
            </a:r>
          </a:p>
          <a:p>
            <a:pPr>
              <a:buFont typeface="Arial" charset="0"/>
              <a:buChar char="»"/>
            </a:pPr>
            <a:r>
              <a:rPr lang="en-US" dirty="0" smtClean="0">
                <a:latin typeface="Arial" charset="0"/>
                <a:cs typeface="Arial" charset="0"/>
              </a:rPr>
              <a:t>The </a:t>
            </a:r>
            <a:r>
              <a:rPr lang="en-US" dirty="0">
                <a:latin typeface="Arial" charset="0"/>
                <a:cs typeface="Arial" charset="0"/>
              </a:rPr>
              <a:t>s</a:t>
            </a:r>
            <a:r>
              <a:rPr lang="en-US" dirty="0" smtClean="0">
                <a:latin typeface="Arial" charset="0"/>
                <a:cs typeface="Arial" charset="0"/>
              </a:rPr>
              <a:t>urvey was administered to the MCM community during a quarterly training.  28 of 80 (35% response rate) MCM in attendance submitted a completed survey.</a:t>
            </a:r>
          </a:p>
          <a:p>
            <a:pPr>
              <a:buFont typeface="Arial" charset="0"/>
              <a:buChar char="»"/>
            </a:pPr>
            <a:r>
              <a:rPr lang="en-US" dirty="0" smtClean="0">
                <a:latin typeface="Arial" charset="0"/>
                <a:cs typeface="Arial" charset="0"/>
              </a:rPr>
              <a:t>The survey instrument contained ten sections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latin typeface="Arial" charset="0"/>
                <a:cs typeface="Arial" charset="0"/>
              </a:rPr>
              <a:t>MCM Survey Sections</a:t>
            </a:r>
          </a:p>
        </p:txBody>
      </p:sp>
      <p:sp>
        <p:nvSpPr>
          <p:cNvPr id="56323" name="Content Placeholder 2"/>
          <p:cNvSpPr>
            <a:spLocks noGrp="1"/>
          </p:cNvSpPr>
          <p:nvPr>
            <p:ph idx="1"/>
          </p:nvPr>
        </p:nvSpPr>
        <p:spPr/>
        <p:txBody>
          <a:bodyPr/>
          <a:lstStyle/>
          <a:p>
            <a:pPr marL="0" indent="0">
              <a:buNone/>
            </a:pPr>
            <a:r>
              <a:rPr lang="en-US" dirty="0" smtClean="0">
                <a:latin typeface="Arial" charset="0"/>
                <a:cs typeface="Arial" charset="0"/>
              </a:rPr>
              <a:t>Section 1:	Overall Effectiveness of Guideline</a:t>
            </a:r>
          </a:p>
          <a:p>
            <a:pPr marL="0" indent="0">
              <a:buNone/>
            </a:pPr>
            <a:r>
              <a:rPr lang="en-US" dirty="0" smtClean="0">
                <a:latin typeface="Arial" charset="0"/>
                <a:cs typeface="Arial" charset="0"/>
              </a:rPr>
              <a:t>Section 2:	Tool Usage and Needed Revisions</a:t>
            </a:r>
          </a:p>
          <a:p>
            <a:pPr marL="0" indent="0">
              <a:buNone/>
            </a:pPr>
            <a:r>
              <a:rPr lang="en-US" dirty="0" smtClean="0">
                <a:latin typeface="Arial" charset="0"/>
                <a:cs typeface="Arial" charset="0"/>
              </a:rPr>
              <a:t>Section 3:	Acuity Scale</a:t>
            </a:r>
          </a:p>
          <a:p>
            <a:pPr marL="0" indent="0">
              <a:buNone/>
            </a:pPr>
            <a:r>
              <a:rPr lang="en-US" dirty="0" smtClean="0">
                <a:latin typeface="Arial" charset="0"/>
                <a:cs typeface="Arial" charset="0"/>
              </a:rPr>
              <a:t>Section 4:	Treatment Adherence</a:t>
            </a:r>
          </a:p>
          <a:p>
            <a:pPr marL="0" indent="0">
              <a:buNone/>
            </a:pPr>
            <a:r>
              <a:rPr lang="en-US" dirty="0" smtClean="0">
                <a:latin typeface="Arial" charset="0"/>
                <a:cs typeface="Arial" charset="0"/>
              </a:rPr>
              <a:t>Section 5:	MCM Service Plan</a:t>
            </a:r>
          </a:p>
          <a:p>
            <a:pPr marL="0" indent="0">
              <a:buNone/>
            </a:pPr>
            <a:r>
              <a:rPr lang="en-US" dirty="0" smtClean="0">
                <a:latin typeface="Arial" charset="0"/>
                <a:cs typeface="Arial" charset="0"/>
              </a:rPr>
              <a:t>Section 6:	Reassessment</a:t>
            </a:r>
          </a:p>
          <a:p>
            <a:pPr marL="0" indent="0">
              <a:buNone/>
            </a:pPr>
            <a:r>
              <a:rPr lang="en-US" dirty="0" smtClean="0">
                <a:latin typeface="Arial" charset="0"/>
                <a:cs typeface="Arial" charset="0"/>
              </a:rPr>
              <a:t>Section 7:	Documentation</a:t>
            </a:r>
          </a:p>
          <a:p>
            <a:pPr marL="0" indent="0">
              <a:buNone/>
            </a:pPr>
            <a:r>
              <a:rPr lang="en-US" dirty="0" smtClean="0">
                <a:latin typeface="Arial" charset="0"/>
                <a:cs typeface="Arial" charset="0"/>
              </a:rPr>
              <a:t>Section 8:	Performance Evaluation</a:t>
            </a:r>
          </a:p>
          <a:p>
            <a:pPr marL="0" indent="0">
              <a:buNone/>
            </a:pPr>
            <a:r>
              <a:rPr lang="en-US" dirty="0" smtClean="0">
                <a:latin typeface="Arial" charset="0"/>
                <a:cs typeface="Arial" charset="0"/>
              </a:rPr>
              <a:t>Section 9:	Training Needs</a:t>
            </a:r>
          </a:p>
          <a:p>
            <a:pPr marL="0" indent="0">
              <a:buNone/>
            </a:pPr>
            <a:r>
              <a:rPr lang="en-US" dirty="0" smtClean="0">
                <a:latin typeface="Arial" charset="0"/>
                <a:cs typeface="Arial" charset="0"/>
              </a:rPr>
              <a:t>Section 10: 	Educational levels</a:t>
            </a:r>
          </a:p>
        </p:txBody>
      </p:sp>
      <p:sp>
        <p:nvSpPr>
          <p:cNvPr id="4" name="Slide Number Placeholder 3"/>
          <p:cNvSpPr>
            <a:spLocks noGrp="1"/>
          </p:cNvSpPr>
          <p:nvPr>
            <p:ph type="sldNum" sz="quarter" idx="12"/>
          </p:nvPr>
        </p:nvSpPr>
        <p:spPr/>
        <p:txBody>
          <a:bodyPr/>
          <a:lstStyle/>
          <a:p>
            <a:pPr>
              <a:defRPr/>
            </a:pPr>
            <a:fld id="{9BC22E72-2427-4942-87D0-5B136068ABBF}" type="slidenum">
              <a:rPr lang="en-US" smtClean="0"/>
              <a:pPr>
                <a:defRPr/>
              </a:pPr>
              <a:t>69</a:t>
            </a:fld>
            <a:endParaRPr lang="en-US"/>
          </a:p>
        </p:txBody>
      </p:sp>
      <p:sp>
        <p:nvSpPr>
          <p:cNvPr id="2" name="Oval 1"/>
          <p:cNvSpPr/>
          <p:nvPr/>
        </p:nvSpPr>
        <p:spPr>
          <a:xfrm>
            <a:off x="2133600" y="1600200"/>
            <a:ext cx="5334000" cy="457200"/>
          </a:xfrm>
          <a:prstGeom prst="ellipse">
            <a:avLst/>
          </a:prstGeom>
          <a:noFill/>
          <a:ln w="44450">
            <a:solidFill>
              <a:srgbClr val="FF0000">
                <a:alpha val="99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133600" y="2057400"/>
            <a:ext cx="5334000" cy="457200"/>
          </a:xfrm>
          <a:prstGeom prst="ellipse">
            <a:avLst/>
          </a:prstGeom>
          <a:noFill/>
          <a:ln w="44450">
            <a:solidFill>
              <a:srgbClr val="FF0000">
                <a:alpha val="99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133600" y="2895600"/>
            <a:ext cx="3429000" cy="457200"/>
          </a:xfrm>
          <a:prstGeom prst="ellipse">
            <a:avLst/>
          </a:prstGeom>
          <a:noFill/>
          <a:ln w="44450">
            <a:solidFill>
              <a:srgbClr val="FF0000">
                <a:alpha val="99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Journey: </a:t>
            </a:r>
            <a:br>
              <a:rPr lang="en-US" dirty="0" smtClean="0"/>
            </a:br>
            <a:r>
              <a:rPr lang="en-US" dirty="0" smtClean="0"/>
              <a:t>Development Process</a:t>
            </a:r>
            <a:endParaRPr lang="en-US" dirty="0"/>
          </a:p>
        </p:txBody>
      </p:sp>
      <p:sp>
        <p:nvSpPr>
          <p:cNvPr id="3" name="Content Placeholder 2"/>
          <p:cNvSpPr>
            <a:spLocks noGrp="1"/>
          </p:cNvSpPr>
          <p:nvPr>
            <p:ph idx="1"/>
          </p:nvPr>
        </p:nvSpPr>
        <p:spPr/>
        <p:txBody>
          <a:bodyPr/>
          <a:lstStyle/>
          <a:p>
            <a:r>
              <a:rPr lang="en-US" dirty="0" smtClean="0"/>
              <a:t>HAHSTA’s leadership bought into the HRSA definition and decided to fund only Medical Case Management in the District.</a:t>
            </a:r>
          </a:p>
          <a:p>
            <a:endParaRPr lang="en-US" dirty="0" smtClean="0"/>
          </a:p>
          <a:p>
            <a:r>
              <a:rPr lang="en-US" dirty="0" smtClean="0"/>
              <a:t>In 2009, HAHSTA convened the case </a:t>
            </a:r>
            <a:r>
              <a:rPr lang="en-US" dirty="0"/>
              <a:t>management </a:t>
            </a:r>
            <a:r>
              <a:rPr lang="en-US" dirty="0" smtClean="0"/>
              <a:t>communities and stakeholders to discuss way forward</a:t>
            </a:r>
          </a:p>
          <a:p>
            <a:endParaRPr lang="en-US" dirty="0" smtClean="0"/>
          </a:p>
          <a:p>
            <a:r>
              <a:rPr lang="en-US" dirty="0" smtClean="0"/>
              <a:t>Unanimous decision to pursue development of a guidance document for MCM with emphasis on improved health/medical outcomes for clients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7</a:t>
            </a:fld>
            <a:endParaRPr lang="en-US"/>
          </a:p>
        </p:txBody>
      </p:sp>
    </p:spTree>
    <p:extLst>
      <p:ext uri="{BB962C8B-B14F-4D97-AF65-F5344CB8AC3E}">
        <p14:creationId xmlns:p14="http://schemas.microsoft.com/office/powerpoint/2010/main" val="15417714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28600" y="274638"/>
            <a:ext cx="8686800" cy="1143000"/>
          </a:xfrm>
        </p:spPr>
        <p:txBody>
          <a:bodyPr/>
          <a:lstStyle/>
          <a:p>
            <a:r>
              <a:rPr lang="en-US" sz="3600" dirty="0" smtClean="0">
                <a:latin typeface="Arial" charset="0"/>
                <a:cs typeface="Arial" charset="0"/>
              </a:rPr>
              <a:t>MCM Survey – Effectiveness of Guidelines</a:t>
            </a:r>
          </a:p>
        </p:txBody>
      </p:sp>
      <p:sp>
        <p:nvSpPr>
          <p:cNvPr id="4" name="Slide Number Placeholder 3"/>
          <p:cNvSpPr>
            <a:spLocks noGrp="1"/>
          </p:cNvSpPr>
          <p:nvPr>
            <p:ph type="sldNum" sz="quarter" idx="12"/>
          </p:nvPr>
        </p:nvSpPr>
        <p:spPr/>
        <p:txBody>
          <a:bodyPr/>
          <a:lstStyle/>
          <a:p>
            <a:pPr>
              <a:defRPr/>
            </a:pPr>
            <a:fld id="{EB2BDEA3-9E69-457B-B734-69F4D65E9D48}" type="slidenum">
              <a:rPr lang="en-US" smtClean="0"/>
              <a:pPr>
                <a:defRPr/>
              </a:pPr>
              <a:t>70</a:t>
            </a:fld>
            <a:endParaRPr lang="en-US"/>
          </a:p>
        </p:txBody>
      </p:sp>
      <p:sp>
        <p:nvSpPr>
          <p:cNvPr id="2" name="TextBox 1"/>
          <p:cNvSpPr txBox="1"/>
          <p:nvPr/>
        </p:nvSpPr>
        <p:spPr>
          <a:xfrm>
            <a:off x="609600" y="5943600"/>
            <a:ext cx="7620000" cy="646331"/>
          </a:xfrm>
          <a:prstGeom prst="rect">
            <a:avLst/>
          </a:prstGeom>
          <a:noFill/>
        </p:spPr>
        <p:txBody>
          <a:bodyPr wrap="square" rtlCol="0">
            <a:spAutoFit/>
          </a:bodyPr>
          <a:lstStyle/>
          <a:p>
            <a:r>
              <a:rPr lang="en-US" dirty="0"/>
              <a:t>92% of the respondents rated the guideline to be effective in providing medical case management </a:t>
            </a:r>
            <a:r>
              <a:rPr lang="en-US" dirty="0" smtClean="0"/>
              <a:t>service</a:t>
            </a:r>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098977728"/>
              </p:ext>
            </p:extLst>
          </p:nvPr>
        </p:nvGraphicFramePr>
        <p:xfrm>
          <a:off x="533400" y="1600192"/>
          <a:ext cx="8077200" cy="4114807"/>
        </p:xfrm>
        <a:graphic>
          <a:graphicData uri="http://schemas.openxmlformats.org/drawingml/2006/table">
            <a:tbl>
              <a:tblPr firstRow="1" firstCol="1" bandRow="1">
                <a:tableStyleId>{5C22544A-7EE6-4342-B048-85BDC9FD1C3A}</a:tableStyleId>
              </a:tblPr>
              <a:tblGrid>
                <a:gridCol w="5603103"/>
                <a:gridCol w="2474097"/>
              </a:tblGrid>
              <a:tr h="356517">
                <a:tc>
                  <a:txBody>
                    <a:bodyPr/>
                    <a:lstStyle/>
                    <a:p>
                      <a:pPr algn="l" fontAlgn="ctr"/>
                      <a:r>
                        <a:rPr lang="en-US" sz="1600" u="none" strike="noStrike" dirty="0">
                          <a:effectLst/>
                        </a:rPr>
                        <a:t> </a:t>
                      </a:r>
                      <a:endParaRPr lang="en-US" sz="1600" b="1" i="0" u="none" strike="noStrike" dirty="0">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 Overall Effectiveness</a:t>
                      </a:r>
                      <a:endParaRPr lang="en-US" sz="1800" b="1" i="0" u="none" strike="noStrike" dirty="0">
                        <a:solidFill>
                          <a:srgbClr val="FFFFFF"/>
                        </a:solidFill>
                        <a:effectLst/>
                        <a:latin typeface="Calibri"/>
                      </a:endParaRPr>
                    </a:p>
                  </a:txBody>
                  <a:tcPr marL="12700" marR="12700" marT="12700" marB="0" anchor="ctr"/>
                </a:tc>
              </a:tr>
              <a:tr h="326807">
                <a:tc>
                  <a:txBody>
                    <a:bodyPr/>
                    <a:lstStyle/>
                    <a:p>
                      <a:pPr algn="l" fontAlgn="ctr"/>
                      <a:r>
                        <a:rPr lang="en-US" sz="1600" u="none" strike="noStrike">
                          <a:effectLst/>
                        </a:rPr>
                        <a:t>Intake procedures</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96</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a:effectLst/>
                        </a:rPr>
                        <a:t>Client assessment</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96</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dirty="0">
                          <a:effectLst/>
                        </a:rPr>
                        <a:t>Use of acuity scale</a:t>
                      </a:r>
                      <a:endParaRPr lang="en-US" sz="1600" b="1" i="0" u="none" strike="noStrike" dirty="0">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92</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a:effectLst/>
                        </a:rPr>
                        <a:t>MCM service plan</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92</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dirty="0">
                          <a:effectLst/>
                        </a:rPr>
                        <a:t>Eligibility verification</a:t>
                      </a:r>
                      <a:endParaRPr lang="en-US" sz="1600" b="1" i="0" u="none" strike="noStrike" dirty="0">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88</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a:effectLst/>
                        </a:rPr>
                        <a:t>MCM service plan implementation and monitoring</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88</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dirty="0">
                          <a:effectLst/>
                        </a:rPr>
                        <a:t>Reassessment</a:t>
                      </a:r>
                      <a:endParaRPr lang="en-US" sz="1600" b="1" i="0" u="none" strike="noStrike" dirty="0">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85</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a:effectLst/>
                        </a:rPr>
                        <a:t>Documentation</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83</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dirty="0">
                          <a:effectLst/>
                        </a:rPr>
                        <a:t>Performance evaluation</a:t>
                      </a:r>
                      <a:endParaRPr lang="en-US" sz="1600" b="1" i="0" u="none" strike="noStrike" dirty="0">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77</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a:effectLst/>
                        </a:rPr>
                        <a:t>Discharge / closeout </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68</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a:effectLst/>
                        </a:rPr>
                        <a:t>Supervisor’s worksheet</a:t>
                      </a:r>
                      <a:endParaRPr lang="en-US" sz="1600" b="1" i="0" u="none" strike="noStrike">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68</a:t>
                      </a:r>
                      <a:endParaRPr lang="en-US" sz="1600" b="0" i="0" u="none" strike="noStrike" dirty="0">
                        <a:solidFill>
                          <a:srgbClr val="000000"/>
                        </a:solidFill>
                        <a:effectLst/>
                        <a:latin typeface="Calibri"/>
                      </a:endParaRPr>
                    </a:p>
                  </a:txBody>
                  <a:tcPr marL="12700" marR="12700" marT="12700" marB="0" anchor="ctr"/>
                </a:tc>
              </a:tr>
              <a:tr h="311953">
                <a:tc>
                  <a:txBody>
                    <a:bodyPr/>
                    <a:lstStyle/>
                    <a:p>
                      <a:pPr algn="l" fontAlgn="ctr"/>
                      <a:r>
                        <a:rPr lang="en-US" sz="1600" u="none" strike="noStrike" dirty="0">
                          <a:effectLst/>
                        </a:rPr>
                        <a:t>CDQ tool</a:t>
                      </a:r>
                      <a:endParaRPr lang="en-US" sz="1600" b="1" i="0" u="none" strike="noStrike" dirty="0">
                        <a:solidFill>
                          <a:srgbClr val="FFFFFF"/>
                        </a:solidFill>
                        <a:effectLst/>
                        <a:latin typeface="Calibri"/>
                      </a:endParaRPr>
                    </a:p>
                  </a:txBody>
                  <a:tcPr marL="12700" marR="12700" marT="12700" marB="0" anchor="ctr"/>
                </a:tc>
                <a:tc>
                  <a:txBody>
                    <a:bodyPr/>
                    <a:lstStyle/>
                    <a:p>
                      <a:pPr algn="ctr" fontAlgn="ctr"/>
                      <a:r>
                        <a:rPr lang="en-US" sz="1600" u="none" strike="noStrike" dirty="0">
                          <a:effectLst/>
                        </a:rPr>
                        <a:t>65</a:t>
                      </a:r>
                      <a:endParaRPr lang="en-US" sz="1600" b="0" i="0" u="none" strike="noStrike" dirty="0">
                        <a:solidFill>
                          <a:srgbClr val="000000"/>
                        </a:solidFill>
                        <a:effectLst/>
                        <a:latin typeface="Calibri"/>
                      </a:endParaRPr>
                    </a:p>
                  </a:txBody>
                  <a:tcPr marL="12700" marR="12700" marT="12700" marB="0" anchor="ct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000" y="228600"/>
            <a:ext cx="8229600" cy="1143000"/>
          </a:xfrm>
        </p:spPr>
        <p:txBody>
          <a:bodyPr/>
          <a:lstStyle/>
          <a:p>
            <a:r>
              <a:rPr lang="en-US" dirty="0" smtClean="0">
                <a:latin typeface="Arial" charset="0"/>
                <a:cs typeface="Arial" charset="0"/>
              </a:rPr>
              <a:t>MCM Survey – Usage of the Tools</a:t>
            </a:r>
          </a:p>
        </p:txBody>
      </p:sp>
      <p:sp>
        <p:nvSpPr>
          <p:cNvPr id="58371" name="Content Placeholder 2"/>
          <p:cNvSpPr>
            <a:spLocks noGrp="1"/>
          </p:cNvSpPr>
          <p:nvPr>
            <p:ph idx="1"/>
          </p:nvPr>
        </p:nvSpPr>
        <p:spPr>
          <a:xfrm>
            <a:off x="609600" y="1600200"/>
            <a:ext cx="8077200" cy="4525963"/>
          </a:xfrm>
        </p:spPr>
        <p:txBody>
          <a:bodyPr/>
          <a:lstStyle/>
          <a:p>
            <a:pPr>
              <a:buFont typeface="Arial" charset="0"/>
              <a:buChar char="»"/>
            </a:pPr>
            <a:r>
              <a:rPr lang="en-US" dirty="0" smtClean="0">
                <a:latin typeface="Arial" charset="0"/>
                <a:cs typeface="Arial" charset="0"/>
              </a:rPr>
              <a:t>Respondents rated usage of tools as “Yes”, “Somewhat”, “No” or “Not Applicable”</a:t>
            </a:r>
          </a:p>
          <a:p>
            <a:pPr>
              <a:buFont typeface="Arial" charset="0"/>
              <a:buChar char="»"/>
            </a:pPr>
            <a:endParaRPr lang="en-US" dirty="0" smtClean="0">
              <a:latin typeface="Arial" charset="0"/>
              <a:cs typeface="Arial" charset="0"/>
            </a:endParaRPr>
          </a:p>
          <a:p>
            <a:pPr>
              <a:buFont typeface="Arial" charset="0"/>
              <a:buChar char="»"/>
            </a:pPr>
            <a:r>
              <a:rPr lang="en-US" dirty="0" smtClean="0">
                <a:latin typeface="Arial" charset="0"/>
                <a:cs typeface="Arial" charset="0"/>
              </a:rPr>
              <a:t>In this analysis, “Yes” and “Somewhat” were combined. </a:t>
            </a:r>
          </a:p>
          <a:p>
            <a:pPr>
              <a:buFont typeface="Arial" charset="0"/>
              <a:buChar char="»"/>
            </a:pPr>
            <a:endParaRPr lang="en-US" dirty="0">
              <a:latin typeface="Arial" charset="0"/>
              <a:cs typeface="Arial" charset="0"/>
            </a:endParaRPr>
          </a:p>
          <a:p>
            <a:pPr marL="0" indent="0">
              <a:buNone/>
            </a:pPr>
            <a:r>
              <a:rPr lang="en-US" u="sng" dirty="0" smtClean="0">
                <a:latin typeface="Arial" charset="0"/>
                <a:cs typeface="Arial" charset="0"/>
              </a:rPr>
              <a:t>Results</a:t>
            </a:r>
            <a:r>
              <a:rPr lang="en-US" dirty="0" smtClean="0">
                <a:latin typeface="Arial" charset="0"/>
                <a:cs typeface="Arial" charset="0"/>
              </a:rPr>
              <a:t> </a:t>
            </a:r>
          </a:p>
          <a:p>
            <a:pPr>
              <a:buFont typeface="Arial" charset="0"/>
              <a:buChar char="»"/>
            </a:pPr>
            <a:r>
              <a:rPr lang="en-US" dirty="0" smtClean="0">
                <a:latin typeface="Arial" charset="0"/>
                <a:cs typeface="Arial" charset="0"/>
              </a:rPr>
              <a:t>Highest rate of usage</a:t>
            </a:r>
          </a:p>
          <a:p>
            <a:pPr lvl="1">
              <a:buFont typeface="Arial" charset="0"/>
              <a:buChar char="»"/>
            </a:pPr>
            <a:r>
              <a:rPr lang="en-US" dirty="0" smtClean="0">
                <a:latin typeface="Arial" charset="0"/>
                <a:cs typeface="Arial" charset="0"/>
              </a:rPr>
              <a:t>MCM Service Plan Template at 90%, </a:t>
            </a:r>
          </a:p>
          <a:p>
            <a:pPr lvl="1">
              <a:buFont typeface="Arial" charset="0"/>
              <a:buChar char="»"/>
            </a:pPr>
            <a:r>
              <a:rPr lang="en-US" dirty="0" smtClean="0">
                <a:latin typeface="Arial" charset="0"/>
                <a:cs typeface="Arial" charset="0"/>
              </a:rPr>
              <a:t>Comprehensive </a:t>
            </a:r>
            <a:r>
              <a:rPr lang="en-US" dirty="0">
                <a:latin typeface="Arial" charset="0"/>
                <a:cs typeface="Arial" charset="0"/>
              </a:rPr>
              <a:t>A</a:t>
            </a:r>
            <a:r>
              <a:rPr lang="en-US" dirty="0" smtClean="0">
                <a:latin typeface="Arial" charset="0"/>
                <a:cs typeface="Arial" charset="0"/>
              </a:rPr>
              <a:t>ssessment Form at 88%</a:t>
            </a:r>
          </a:p>
          <a:p>
            <a:pPr lvl="1">
              <a:buFont typeface="Arial" charset="0"/>
              <a:buChar char="»"/>
            </a:pPr>
            <a:endParaRPr lang="en-US" dirty="0" smtClean="0">
              <a:latin typeface="Arial" charset="0"/>
              <a:cs typeface="Arial" charset="0"/>
            </a:endParaRPr>
          </a:p>
          <a:p>
            <a:pPr>
              <a:buFont typeface="Arial" charset="0"/>
              <a:buChar char="»"/>
            </a:pPr>
            <a:r>
              <a:rPr lang="en-US" dirty="0" smtClean="0">
                <a:latin typeface="Arial" charset="0"/>
                <a:cs typeface="Arial" charset="0"/>
              </a:rPr>
              <a:t> Lowest usage is Supervisor </a:t>
            </a:r>
            <a:r>
              <a:rPr lang="en-US" dirty="0">
                <a:latin typeface="Arial" charset="0"/>
                <a:cs typeface="Arial" charset="0"/>
              </a:rPr>
              <a:t>W</a:t>
            </a:r>
            <a:r>
              <a:rPr lang="en-US" dirty="0" smtClean="0">
                <a:latin typeface="Arial" charset="0"/>
                <a:cs typeface="Arial" charset="0"/>
              </a:rPr>
              <a:t>orksheet at 40% </a:t>
            </a:r>
          </a:p>
          <a:p>
            <a:pPr>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7B60D38-2B32-4DEB-8FFC-73EE1DA8D9F5}" type="slidenum">
              <a:rPr lang="en-US" smtClean="0"/>
              <a:pPr>
                <a:defRPr/>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dirty="0" smtClean="0">
                <a:latin typeface="Arial" charset="0"/>
                <a:cs typeface="Arial" charset="0"/>
              </a:rPr>
              <a:t>MCM Survey – Needed Revisions</a:t>
            </a:r>
          </a:p>
        </p:txBody>
      </p:sp>
      <p:sp>
        <p:nvSpPr>
          <p:cNvPr id="59395" name="Content Placeholder 2"/>
          <p:cNvSpPr>
            <a:spLocks noGrp="1"/>
          </p:cNvSpPr>
          <p:nvPr>
            <p:ph idx="1"/>
          </p:nvPr>
        </p:nvSpPr>
        <p:spPr/>
        <p:txBody>
          <a:bodyPr/>
          <a:lstStyle/>
          <a:p>
            <a:r>
              <a:rPr lang="en-US" dirty="0" smtClean="0">
                <a:latin typeface="Arial" charset="0"/>
                <a:cs typeface="Arial" charset="0"/>
              </a:rPr>
              <a:t>Resounding </a:t>
            </a:r>
            <a:r>
              <a:rPr lang="en-US" dirty="0">
                <a:latin typeface="Arial" charset="0"/>
                <a:cs typeface="Arial" charset="0"/>
              </a:rPr>
              <a:t>“NO” </a:t>
            </a:r>
            <a:r>
              <a:rPr lang="en-US" dirty="0" smtClean="0">
                <a:latin typeface="Arial" charset="0"/>
                <a:cs typeface="Arial" charset="0"/>
              </a:rPr>
              <a:t>need to revise:</a:t>
            </a:r>
          </a:p>
          <a:p>
            <a:pPr lvl="1"/>
            <a:r>
              <a:rPr lang="en-US" dirty="0" smtClean="0">
                <a:latin typeface="Arial" charset="0"/>
                <a:cs typeface="Arial" charset="0"/>
              </a:rPr>
              <a:t>The MCM Service Plan</a:t>
            </a:r>
          </a:p>
          <a:p>
            <a:pPr lvl="1"/>
            <a:r>
              <a:rPr lang="en-US" dirty="0" smtClean="0">
                <a:latin typeface="Arial" charset="0"/>
                <a:cs typeface="Arial" charset="0"/>
              </a:rPr>
              <a:t>Mini-</a:t>
            </a:r>
            <a:r>
              <a:rPr lang="en-US" dirty="0">
                <a:latin typeface="Arial" charset="0"/>
                <a:cs typeface="Arial" charset="0"/>
              </a:rPr>
              <a:t>M</a:t>
            </a:r>
            <a:r>
              <a:rPr lang="en-US" dirty="0" smtClean="0">
                <a:latin typeface="Arial" charset="0"/>
                <a:cs typeface="Arial" charset="0"/>
              </a:rPr>
              <a:t>ental </a:t>
            </a:r>
            <a:r>
              <a:rPr lang="en-US" dirty="0">
                <a:latin typeface="Arial" charset="0"/>
                <a:cs typeface="Arial" charset="0"/>
              </a:rPr>
              <a:t>S</a:t>
            </a:r>
            <a:r>
              <a:rPr lang="en-US" dirty="0" smtClean="0">
                <a:latin typeface="Arial" charset="0"/>
                <a:cs typeface="Arial" charset="0"/>
              </a:rPr>
              <a:t>tate Exam</a:t>
            </a:r>
          </a:p>
          <a:p>
            <a:pPr lvl="1"/>
            <a:endParaRPr lang="en-US" dirty="0" smtClean="0">
              <a:latin typeface="Arial" charset="0"/>
              <a:cs typeface="Arial" charset="0"/>
            </a:endParaRPr>
          </a:p>
          <a:p>
            <a:pPr>
              <a:buFont typeface="Arial" charset="0"/>
              <a:buChar char="»"/>
            </a:pPr>
            <a:r>
              <a:rPr lang="en-US" dirty="0" smtClean="0">
                <a:latin typeface="Arial" charset="0"/>
                <a:cs typeface="Arial" charset="0"/>
              </a:rPr>
              <a:t>Comprehensive Assessment Form (used by </a:t>
            </a:r>
            <a:r>
              <a:rPr lang="en-US" dirty="0">
                <a:latin typeface="Arial" charset="0"/>
                <a:cs typeface="Arial" charset="0"/>
              </a:rPr>
              <a:t>88% </a:t>
            </a:r>
            <a:r>
              <a:rPr lang="en-US" dirty="0" smtClean="0">
                <a:latin typeface="Arial" charset="0"/>
                <a:cs typeface="Arial" charset="0"/>
              </a:rPr>
              <a:t>of respondents) revision requested at </a:t>
            </a:r>
            <a:r>
              <a:rPr lang="en-US" dirty="0">
                <a:latin typeface="Arial" charset="0"/>
                <a:cs typeface="Arial" charset="0"/>
              </a:rPr>
              <a:t>59</a:t>
            </a:r>
            <a:r>
              <a:rPr lang="en-US" dirty="0" smtClean="0">
                <a:latin typeface="Arial" charset="0"/>
                <a:cs typeface="Arial" charset="0"/>
              </a:rPr>
              <a:t>%</a:t>
            </a:r>
          </a:p>
          <a:p>
            <a:pPr>
              <a:buFont typeface="Arial" charset="0"/>
              <a:buChar char="»"/>
            </a:pPr>
            <a:endParaRPr lang="en-US" dirty="0">
              <a:latin typeface="Arial" charset="0"/>
              <a:cs typeface="Arial" charset="0"/>
            </a:endParaRPr>
          </a:p>
          <a:p>
            <a:pPr>
              <a:buFont typeface="Arial" charset="0"/>
              <a:buChar char="»"/>
            </a:pPr>
            <a:r>
              <a:rPr lang="en-US" dirty="0" smtClean="0">
                <a:latin typeface="Arial" charset="0"/>
                <a:cs typeface="Arial" charset="0"/>
              </a:rPr>
              <a:t>Mixed responses on the need to revise other tools</a:t>
            </a:r>
          </a:p>
          <a:p>
            <a:pPr>
              <a:buFont typeface="Arial" charset="0"/>
              <a:buChar char="»"/>
            </a:pPr>
            <a:endParaRPr lang="en-US" dirty="0" smtClean="0">
              <a:latin typeface="Arial" charset="0"/>
              <a:cs typeface="Arial" charset="0"/>
            </a:endParaRPr>
          </a:p>
          <a:p>
            <a:pPr>
              <a:buFont typeface="Arial" charset="0"/>
              <a:buChar char="»"/>
            </a:pPr>
            <a:r>
              <a:rPr lang="en-US" dirty="0" smtClean="0">
                <a:latin typeface="Arial" charset="0"/>
                <a:cs typeface="Arial" charset="0"/>
              </a:rPr>
              <a:t>Workgroup will be formed to work on updating the Guideline</a:t>
            </a:r>
            <a:r>
              <a:rPr lang="en-US" dirty="0">
                <a:latin typeface="Arial" charset="0"/>
                <a:cs typeface="Arial" charset="0"/>
              </a:rPr>
              <a:t> </a:t>
            </a:r>
            <a:r>
              <a:rPr lang="en-US" dirty="0" smtClean="0">
                <a:latin typeface="Arial" charset="0"/>
                <a:cs typeface="Arial" charset="0"/>
              </a:rPr>
              <a:t>Tools</a:t>
            </a:r>
          </a:p>
        </p:txBody>
      </p:sp>
      <p:sp>
        <p:nvSpPr>
          <p:cNvPr id="4" name="Slide Number Placeholder 3"/>
          <p:cNvSpPr>
            <a:spLocks noGrp="1"/>
          </p:cNvSpPr>
          <p:nvPr>
            <p:ph type="sldNum" sz="quarter" idx="12"/>
          </p:nvPr>
        </p:nvSpPr>
        <p:spPr/>
        <p:txBody>
          <a:bodyPr/>
          <a:lstStyle/>
          <a:p>
            <a:pPr>
              <a:defRPr/>
            </a:pPr>
            <a:fld id="{7F25D28D-9B0C-41D9-B72D-394EE5AE9BCB}" type="slidenum">
              <a:rPr lang="en-US" smtClean="0"/>
              <a:pPr>
                <a:defRPr/>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28600" y="274638"/>
            <a:ext cx="8686800" cy="1143000"/>
          </a:xfrm>
        </p:spPr>
        <p:txBody>
          <a:bodyPr/>
          <a:lstStyle/>
          <a:p>
            <a:r>
              <a:rPr lang="en-US" dirty="0" smtClean="0">
                <a:latin typeface="Arial" charset="0"/>
                <a:cs typeface="Arial" charset="0"/>
              </a:rPr>
              <a:t>MCM </a:t>
            </a:r>
            <a:r>
              <a:rPr lang="en-US" dirty="0">
                <a:latin typeface="Arial" charset="0"/>
                <a:cs typeface="Arial" charset="0"/>
              </a:rPr>
              <a:t>S</a:t>
            </a:r>
            <a:r>
              <a:rPr lang="en-US" dirty="0" smtClean="0">
                <a:latin typeface="Arial" charset="0"/>
                <a:cs typeface="Arial" charset="0"/>
              </a:rPr>
              <a:t>urvey – Treatment Adherence</a:t>
            </a:r>
          </a:p>
        </p:txBody>
      </p:sp>
      <p:sp>
        <p:nvSpPr>
          <p:cNvPr id="4" name="Slide Number Placeholder 3"/>
          <p:cNvSpPr>
            <a:spLocks noGrp="1"/>
          </p:cNvSpPr>
          <p:nvPr>
            <p:ph type="sldNum" sz="quarter" idx="12"/>
          </p:nvPr>
        </p:nvSpPr>
        <p:spPr/>
        <p:txBody>
          <a:bodyPr/>
          <a:lstStyle/>
          <a:p>
            <a:pPr>
              <a:defRPr/>
            </a:pPr>
            <a:fld id="{8313B198-8A84-497E-A034-BBBFF83631C6}" type="slidenum">
              <a:rPr lang="en-US" smtClean="0"/>
              <a:pPr>
                <a:defRPr/>
              </a:pPr>
              <a:t>73</a:t>
            </a:fld>
            <a:endParaRPr lang="en-US"/>
          </a:p>
        </p:txBody>
      </p:sp>
      <p:graphicFrame>
        <p:nvGraphicFramePr>
          <p:cNvPr id="5" name="Content Placeholder 2"/>
          <p:cNvGraphicFramePr>
            <a:graphicFrameLocks/>
          </p:cNvGraphicFramePr>
          <p:nvPr>
            <p:extLst>
              <p:ext uri="{D42A27DB-BD31-4B8C-83A1-F6EECF244321}">
                <p14:modId xmlns:p14="http://schemas.microsoft.com/office/powerpoint/2010/main" val="3128119226"/>
              </p:ext>
            </p:extLst>
          </p:nvPr>
        </p:nvGraphicFramePr>
        <p:xfrm>
          <a:off x="609600" y="2058511"/>
          <a:ext cx="8001000" cy="3046889"/>
        </p:xfrm>
        <a:graphic>
          <a:graphicData uri="http://schemas.openxmlformats.org/drawingml/2006/table">
            <a:tbl>
              <a:tblPr firstRow="1" firstCol="1" bandRow="1">
                <a:tableStyleId>{5C22544A-7EE6-4342-B048-85BDC9FD1C3A}</a:tableStyleId>
              </a:tblPr>
              <a:tblGrid>
                <a:gridCol w="5082486"/>
                <a:gridCol w="2918514"/>
              </a:tblGrid>
              <a:tr h="304800">
                <a:tc>
                  <a:txBody>
                    <a:bodyPr/>
                    <a:lstStyle/>
                    <a:p>
                      <a:pPr algn="l" fontAlgn="ctr"/>
                      <a:r>
                        <a:rPr lang="en-US" sz="1800" u="none" strike="noStrike" dirty="0">
                          <a:effectLst/>
                        </a:rPr>
                        <a:t>Effectiveness  </a:t>
                      </a:r>
                      <a:r>
                        <a:rPr lang="en-US" sz="1800" u="none" strike="noStrike" dirty="0" smtClean="0">
                          <a:effectLst/>
                        </a:rPr>
                        <a:t>Treatment Adherence Activities</a:t>
                      </a:r>
                      <a:r>
                        <a:rPr lang="en-US" sz="1800" u="none" strike="noStrike" dirty="0">
                          <a:effectLst/>
                        </a:rPr>
                        <a:t>:</a:t>
                      </a:r>
                      <a:endParaRPr lang="en-US" sz="1800" b="1" i="0" u="none" strike="noStrike" dirty="0">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 </a:t>
                      </a:r>
                      <a:r>
                        <a:rPr lang="en-US" sz="1800" u="none" strike="noStrike" dirty="0" smtClean="0">
                          <a:effectLst/>
                        </a:rPr>
                        <a:t>Good </a:t>
                      </a:r>
                      <a:r>
                        <a:rPr lang="en-US" sz="1800" u="none" strike="noStrike" dirty="0">
                          <a:effectLst/>
                        </a:rPr>
                        <a:t>and </a:t>
                      </a:r>
                      <a:r>
                        <a:rPr lang="en-US" sz="1800" u="none" strike="noStrike" dirty="0" smtClean="0">
                          <a:effectLst/>
                        </a:rPr>
                        <a:t>Excellent</a:t>
                      </a:r>
                      <a:endParaRPr lang="en-US" sz="1800" b="1" i="0" u="none" strike="noStrike" dirty="0">
                        <a:solidFill>
                          <a:srgbClr val="FFFFFF"/>
                        </a:solidFill>
                        <a:effectLst/>
                        <a:latin typeface="Calibri"/>
                      </a:endParaRPr>
                    </a:p>
                  </a:txBody>
                  <a:tcPr marL="12700" marR="12700" marT="12700" marB="0" anchor="ctr"/>
                </a:tc>
              </a:tr>
              <a:tr h="317500">
                <a:tc>
                  <a:txBody>
                    <a:bodyPr/>
                    <a:lstStyle/>
                    <a:p>
                      <a:pPr algn="l" fontAlgn="ctr"/>
                      <a:r>
                        <a:rPr lang="en-US" sz="1800" u="none" strike="noStrike">
                          <a:effectLst/>
                        </a:rPr>
                        <a:t>Education of the basics of HIV disease</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100</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a:effectLst/>
                        </a:rPr>
                        <a:t>Use of adherence aid/tool</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100</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a:effectLst/>
                        </a:rPr>
                        <a:t>Knowledge of HIV medications</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100</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a:effectLst/>
                        </a:rPr>
                        <a:t>Treatment adherence support</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100</a:t>
                      </a:r>
                      <a:endParaRPr lang="en-US" sz="1800" b="0" i="0" u="none" strike="noStrike" dirty="0">
                        <a:solidFill>
                          <a:srgbClr val="000000"/>
                        </a:solidFill>
                        <a:effectLst/>
                        <a:latin typeface="Calibri"/>
                      </a:endParaRPr>
                    </a:p>
                  </a:txBody>
                  <a:tcPr marL="12700" marR="12700" marT="12700" marB="0" anchor="ctr"/>
                </a:tc>
              </a:tr>
              <a:tr h="290989">
                <a:tc>
                  <a:txBody>
                    <a:bodyPr/>
                    <a:lstStyle/>
                    <a:p>
                      <a:pPr algn="l" fontAlgn="ctr"/>
                      <a:r>
                        <a:rPr lang="en-US" sz="1800" u="none" strike="noStrike">
                          <a:effectLst/>
                        </a:rPr>
                        <a:t>Medication side effects and management</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95</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dirty="0">
                          <a:effectLst/>
                        </a:rPr>
                        <a:t>Treatment adherence assessment questions </a:t>
                      </a:r>
                      <a:endParaRPr lang="en-US" sz="1800" b="1" i="0" u="none" strike="noStrike" dirty="0">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91</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a:effectLst/>
                        </a:rPr>
                        <a:t>Knowledge of laboratory results and significance</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86</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a:effectLst/>
                        </a:rPr>
                        <a:t>Medical  provider communication</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86</a:t>
                      </a:r>
                      <a:endParaRPr lang="en-US" sz="1800" b="0" i="0" u="none" strike="noStrike" dirty="0">
                        <a:solidFill>
                          <a:srgbClr val="000000"/>
                        </a:solidFill>
                        <a:effectLst/>
                        <a:latin typeface="Calibri"/>
                      </a:endParaRPr>
                    </a:p>
                  </a:txBody>
                  <a:tcPr marL="12700" marR="12700" marT="12700" marB="0" anchor="ctr"/>
                </a:tc>
              </a:tr>
              <a:tr h="304800">
                <a:tc>
                  <a:txBody>
                    <a:bodyPr/>
                    <a:lstStyle/>
                    <a:p>
                      <a:pPr algn="l" fontAlgn="ctr"/>
                      <a:r>
                        <a:rPr lang="en-US" sz="1800" u="none" strike="noStrike">
                          <a:effectLst/>
                        </a:rPr>
                        <a:t>Case conferencing with interdisciplinary team</a:t>
                      </a:r>
                      <a:endParaRPr lang="en-US" sz="1800" b="1" i="0" u="none" strike="noStrike">
                        <a:solidFill>
                          <a:srgbClr val="FFFFFF"/>
                        </a:solidFill>
                        <a:effectLst/>
                        <a:latin typeface="Calibri"/>
                      </a:endParaRPr>
                    </a:p>
                  </a:txBody>
                  <a:tcPr marL="12700" marR="12700" marT="12700" marB="0" anchor="ctr"/>
                </a:tc>
                <a:tc>
                  <a:txBody>
                    <a:bodyPr/>
                    <a:lstStyle/>
                    <a:p>
                      <a:pPr algn="ctr" fontAlgn="ctr"/>
                      <a:r>
                        <a:rPr lang="en-US" sz="1800" u="none" strike="noStrike" dirty="0">
                          <a:effectLst/>
                        </a:rPr>
                        <a:t>83</a:t>
                      </a:r>
                      <a:endParaRPr lang="en-US" sz="1800" b="0" i="0" u="none" strike="noStrike" dirty="0">
                        <a:solidFill>
                          <a:srgbClr val="000000"/>
                        </a:solidFill>
                        <a:effectLst/>
                        <a:latin typeface="Calibri"/>
                      </a:endParaRPr>
                    </a:p>
                  </a:txBody>
                  <a:tcPr marL="12700" marR="12700" marT="12700" marB="0" anchor="ctr"/>
                </a:tc>
              </a:tr>
            </a:tbl>
          </a:graphicData>
        </a:graphic>
      </p:graphicFrame>
      <p:sp>
        <p:nvSpPr>
          <p:cNvPr id="3" name="TextBox 2"/>
          <p:cNvSpPr txBox="1"/>
          <p:nvPr/>
        </p:nvSpPr>
        <p:spPr>
          <a:xfrm>
            <a:off x="533400" y="5638800"/>
            <a:ext cx="8153400" cy="646331"/>
          </a:xfrm>
          <a:prstGeom prst="rect">
            <a:avLst/>
          </a:prstGeom>
          <a:noFill/>
        </p:spPr>
        <p:txBody>
          <a:bodyPr wrap="square" rtlCol="0">
            <a:spAutoFit/>
          </a:bodyPr>
          <a:lstStyle/>
          <a:p>
            <a:r>
              <a:rPr lang="en-US" dirty="0" smtClean="0"/>
              <a:t>Information used to measure clients’ improved health outcomes - 88</a:t>
            </a:r>
            <a:r>
              <a:rPr lang="en-US" dirty="0"/>
              <a:t>% of respondents correctly identified decreased viral load and increased CD4 </a:t>
            </a:r>
            <a:r>
              <a:rPr lang="en-US" dirty="0" smtClean="0"/>
              <a:t>count</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dirty="0" smtClean="0">
                <a:latin typeface="Arial" charset="0"/>
                <a:cs typeface="Arial" charset="0"/>
              </a:rPr>
              <a:t>Qualitative Feedback</a:t>
            </a:r>
          </a:p>
        </p:txBody>
      </p:sp>
      <p:sp>
        <p:nvSpPr>
          <p:cNvPr id="62467" name="Content Placeholder 2"/>
          <p:cNvSpPr>
            <a:spLocks noGrp="1"/>
          </p:cNvSpPr>
          <p:nvPr>
            <p:ph idx="1"/>
          </p:nvPr>
        </p:nvSpPr>
        <p:spPr/>
        <p:txBody>
          <a:bodyPr/>
          <a:lstStyle/>
          <a:p>
            <a:pPr>
              <a:buFont typeface="Arial" charset="0"/>
              <a:buChar char="»"/>
            </a:pPr>
            <a:r>
              <a:rPr lang="en-US" sz="2000" dirty="0" smtClean="0">
                <a:latin typeface="Franklin Gothic Book" pitchFamily="34" charset="0"/>
                <a:cs typeface="Arial" charset="0"/>
              </a:rPr>
              <a:t>Medical </a:t>
            </a:r>
            <a:r>
              <a:rPr lang="en-US" sz="2000" dirty="0">
                <a:latin typeface="Franklin Gothic Book" pitchFamily="34" charset="0"/>
                <a:cs typeface="Arial" charset="0"/>
              </a:rPr>
              <a:t>C</a:t>
            </a:r>
            <a:r>
              <a:rPr lang="en-US" sz="2000" dirty="0" smtClean="0">
                <a:latin typeface="Franklin Gothic Book" pitchFamily="34" charset="0"/>
                <a:cs typeface="Arial" charset="0"/>
              </a:rPr>
              <a:t>ase </a:t>
            </a:r>
            <a:r>
              <a:rPr lang="en-US" sz="2000" dirty="0">
                <a:latin typeface="Franklin Gothic Book" pitchFamily="34" charset="0"/>
                <a:cs typeface="Arial" charset="0"/>
              </a:rPr>
              <a:t>M</a:t>
            </a:r>
            <a:r>
              <a:rPr lang="en-US" sz="2000" dirty="0" smtClean="0">
                <a:latin typeface="Franklin Gothic Book" pitchFamily="34" charset="0"/>
                <a:cs typeface="Arial" charset="0"/>
              </a:rPr>
              <a:t>anagers who had no clinical background were very apprehensive when clinical outcomes were introduced into the guideline. </a:t>
            </a:r>
          </a:p>
          <a:p>
            <a:pPr>
              <a:buFont typeface="Arial" charset="0"/>
              <a:buChar char="»"/>
            </a:pPr>
            <a:r>
              <a:rPr lang="en-US" sz="2000" dirty="0" smtClean="0">
                <a:latin typeface="Franklin Gothic Book" pitchFamily="34" charset="0"/>
                <a:cs typeface="Arial" charset="0"/>
              </a:rPr>
              <a:t>However, since the guideline, many MCMs have acquired knowledge and are agents of change in using clinical outcomes to champion the cause of change for their client. </a:t>
            </a:r>
          </a:p>
          <a:p>
            <a:pPr>
              <a:buFont typeface="Arial" charset="0"/>
              <a:buChar char="»"/>
            </a:pPr>
            <a:r>
              <a:rPr lang="en-US" sz="2000" dirty="0" smtClean="0">
                <a:latin typeface="Franklin Gothic Book" pitchFamily="34" charset="0"/>
                <a:cs typeface="Arial" charset="0"/>
              </a:rPr>
              <a:t>They have been trained in </a:t>
            </a:r>
          </a:p>
          <a:p>
            <a:pPr lvl="1">
              <a:buFont typeface="Arial" charset="0"/>
              <a:buChar char="»"/>
            </a:pPr>
            <a:r>
              <a:rPr lang="en-US" sz="1800" dirty="0">
                <a:latin typeface="Franklin Gothic Book" pitchFamily="34" charset="0"/>
                <a:cs typeface="Arial" charset="0"/>
              </a:rPr>
              <a:t>U</a:t>
            </a:r>
            <a:r>
              <a:rPr lang="en-US" sz="1800" dirty="0" smtClean="0">
                <a:latin typeface="Franklin Gothic Book" pitchFamily="34" charset="0"/>
                <a:cs typeface="Arial" charset="0"/>
              </a:rPr>
              <a:t>nderstanding laboratory results, </a:t>
            </a:r>
          </a:p>
          <a:p>
            <a:pPr lvl="1">
              <a:buFont typeface="Arial" charset="0"/>
              <a:buChar char="»"/>
            </a:pPr>
            <a:r>
              <a:rPr lang="en-US" sz="1800" dirty="0">
                <a:latin typeface="Franklin Gothic Book" pitchFamily="34" charset="0"/>
                <a:cs typeface="Arial" charset="0"/>
              </a:rPr>
              <a:t>C</a:t>
            </a:r>
            <a:r>
              <a:rPr lang="en-US" sz="1800" dirty="0" smtClean="0">
                <a:latin typeface="Franklin Gothic Book" pitchFamily="34" charset="0"/>
                <a:cs typeface="Arial" charset="0"/>
              </a:rPr>
              <a:t>ommunicating with primary care provider and receiving laboratory results from big organizations. </a:t>
            </a:r>
          </a:p>
          <a:p>
            <a:pPr>
              <a:buFont typeface="Arial" charset="0"/>
              <a:buChar char="»"/>
            </a:pPr>
            <a:r>
              <a:rPr lang="en-US" sz="2000" dirty="0" smtClean="0">
                <a:latin typeface="Franklin Gothic Book" pitchFamily="34" charset="0"/>
                <a:cs typeface="Arial" charset="0"/>
              </a:rPr>
              <a:t>Medication side effects and its use as intervention in adherence activities have increased.</a:t>
            </a:r>
          </a:p>
          <a:p>
            <a:pPr>
              <a:buFont typeface="Arial" charset="0"/>
              <a:buChar char="»"/>
            </a:pPr>
            <a:r>
              <a:rPr lang="en-US" sz="2000" dirty="0" smtClean="0">
                <a:latin typeface="Franklin Gothic Book" pitchFamily="34" charset="0"/>
                <a:cs typeface="Arial" charset="0"/>
              </a:rPr>
              <a:t>Some providers incorporated guideline tools into electronic medical records</a:t>
            </a:r>
          </a:p>
          <a:p>
            <a:pPr>
              <a:buFont typeface="Arial" charset="0"/>
              <a:buChar char="»"/>
            </a:pPr>
            <a:endParaRPr lang="en-US" dirty="0" smtClean="0">
              <a:latin typeface="Arial" charset="0"/>
              <a:cs typeface="Arial" charset="0"/>
            </a:endParaRPr>
          </a:p>
          <a:p>
            <a:pPr>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560F00E-340F-4689-89F9-2EAC19350403}" type="slidenum">
              <a:rPr lang="en-US" smtClean="0"/>
              <a:pPr>
                <a:defRPr/>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r>
              <a:rPr lang="en-US" dirty="0" smtClean="0"/>
              <a:t>Revised reporting measures and format</a:t>
            </a:r>
          </a:p>
          <a:p>
            <a:r>
              <a:rPr lang="en-US" dirty="0" smtClean="0"/>
              <a:t>Multi-year comparative analysis</a:t>
            </a:r>
          </a:p>
          <a:p>
            <a:r>
              <a:rPr lang="en-US" dirty="0" smtClean="0"/>
              <a:t>Management Information System advancements to allow for verification of </a:t>
            </a:r>
            <a:r>
              <a:rPr lang="en-US" dirty="0"/>
              <a:t>aggregate </a:t>
            </a:r>
            <a:r>
              <a:rPr lang="en-US" dirty="0" smtClean="0"/>
              <a:t>data reports </a:t>
            </a:r>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75</a:t>
            </a:fld>
            <a:endParaRPr lang="en-US"/>
          </a:p>
        </p:txBody>
      </p:sp>
    </p:spTree>
    <p:extLst>
      <p:ext uri="{BB962C8B-B14F-4D97-AF65-F5344CB8AC3E}">
        <p14:creationId xmlns:p14="http://schemas.microsoft.com/office/powerpoint/2010/main" val="18135595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Quarterly Measures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2531668"/>
              </p:ext>
            </p:extLst>
          </p:nvPr>
        </p:nvGraphicFramePr>
        <p:xfrm>
          <a:off x="1676401" y="1905000"/>
          <a:ext cx="4495799" cy="3886200"/>
        </p:xfrm>
        <a:graphic>
          <a:graphicData uri="http://schemas.openxmlformats.org/drawingml/2006/table">
            <a:tbl>
              <a:tblPr>
                <a:tableStyleId>{5C22544A-7EE6-4342-B048-85BDC9FD1C3A}</a:tableStyleId>
              </a:tblPr>
              <a:tblGrid>
                <a:gridCol w="4495799"/>
              </a:tblGrid>
              <a:tr h="485775">
                <a:tc>
                  <a:txBody>
                    <a:bodyPr/>
                    <a:lstStyle/>
                    <a:p>
                      <a:pPr algn="l" fontAlgn="b"/>
                      <a:r>
                        <a:rPr lang="en-US" sz="2000" u="none" strike="noStrike" dirty="0">
                          <a:effectLst/>
                        </a:rPr>
                        <a:t>MCM: Medical Visits</a:t>
                      </a:r>
                      <a:endParaRPr lang="en-US" sz="2000" b="0" i="0" u="none" strike="noStrike" dirty="0">
                        <a:effectLst/>
                        <a:latin typeface="Arial"/>
                      </a:endParaRPr>
                    </a:p>
                  </a:txBody>
                  <a:tcPr marL="9525" marR="9525" marT="9525" marB="0" anchor="b"/>
                </a:tc>
              </a:tr>
              <a:tr h="485775">
                <a:tc>
                  <a:txBody>
                    <a:bodyPr/>
                    <a:lstStyle/>
                    <a:p>
                      <a:pPr algn="l" fontAlgn="b"/>
                      <a:r>
                        <a:rPr lang="en-US" sz="2000" u="none" strike="noStrike" dirty="0">
                          <a:effectLst/>
                        </a:rPr>
                        <a:t>MCM: Viral Load </a:t>
                      </a:r>
                      <a:r>
                        <a:rPr lang="en-US" sz="2000" u="none" strike="noStrike" dirty="0" smtClean="0">
                          <a:effectLst/>
                        </a:rPr>
                        <a:t>Monitoring</a:t>
                      </a:r>
                      <a:endParaRPr lang="en-US" sz="2000" b="0" i="0" u="none" strike="noStrike" dirty="0">
                        <a:effectLst/>
                        <a:latin typeface="Arial"/>
                      </a:endParaRPr>
                    </a:p>
                  </a:txBody>
                  <a:tcPr marL="9525" marR="9525" marT="9525" marB="0" anchor="b"/>
                </a:tc>
              </a:tr>
              <a:tr h="485775">
                <a:tc>
                  <a:txBody>
                    <a:bodyPr/>
                    <a:lstStyle/>
                    <a:p>
                      <a:pPr algn="l" fontAlgn="b"/>
                      <a:r>
                        <a:rPr lang="en-US" sz="2000" u="none" strike="noStrike" dirty="0">
                          <a:effectLst/>
                        </a:rPr>
                        <a:t>MCM: Viral Load Suppression on </a:t>
                      </a:r>
                      <a:r>
                        <a:rPr lang="en-US" sz="2000" u="none" strike="noStrike" dirty="0" smtClean="0">
                          <a:effectLst/>
                        </a:rPr>
                        <a:t>ART</a:t>
                      </a:r>
                      <a:endParaRPr lang="en-US" sz="2000" b="0" i="0" u="none" strike="noStrike" dirty="0">
                        <a:effectLst/>
                        <a:latin typeface="Arial"/>
                      </a:endParaRPr>
                    </a:p>
                  </a:txBody>
                  <a:tcPr marL="9525" marR="9525" marT="9525" marB="0" anchor="b"/>
                </a:tc>
              </a:tr>
              <a:tr h="485775">
                <a:tc>
                  <a:txBody>
                    <a:bodyPr/>
                    <a:lstStyle/>
                    <a:p>
                      <a:pPr algn="l" fontAlgn="b"/>
                      <a:r>
                        <a:rPr lang="en-US" sz="2000" u="none" strike="noStrike" dirty="0">
                          <a:effectLst/>
                        </a:rPr>
                        <a:t>MCM: PCP </a:t>
                      </a:r>
                      <a:r>
                        <a:rPr lang="en-US" sz="2000" u="none" strike="noStrike" dirty="0" smtClean="0">
                          <a:effectLst/>
                        </a:rPr>
                        <a:t>Prophylaxis</a:t>
                      </a:r>
                      <a:endParaRPr lang="en-US" sz="2000" b="0" i="0" u="none" strike="noStrike" dirty="0">
                        <a:effectLst/>
                        <a:latin typeface="Arial"/>
                      </a:endParaRPr>
                    </a:p>
                  </a:txBody>
                  <a:tcPr marL="9525" marR="9525" marT="9525" marB="0" anchor="b"/>
                </a:tc>
              </a:tr>
              <a:tr h="485775">
                <a:tc>
                  <a:txBody>
                    <a:bodyPr/>
                    <a:lstStyle/>
                    <a:p>
                      <a:pPr algn="l" fontAlgn="b"/>
                      <a:r>
                        <a:rPr lang="en-US" sz="2000" u="none" strike="noStrike" dirty="0">
                          <a:effectLst/>
                        </a:rPr>
                        <a:t>MCM: Syphilis </a:t>
                      </a:r>
                      <a:r>
                        <a:rPr lang="en-US" sz="2000" u="none" strike="noStrike" dirty="0" smtClean="0">
                          <a:effectLst/>
                        </a:rPr>
                        <a:t>Screening</a:t>
                      </a:r>
                      <a:endParaRPr lang="en-US" sz="2000" b="0" i="0" u="none" strike="noStrike" dirty="0">
                        <a:effectLst/>
                        <a:latin typeface="Arial"/>
                      </a:endParaRPr>
                    </a:p>
                  </a:txBody>
                  <a:tcPr marL="9525" marR="9525" marT="9525" marB="0" anchor="b"/>
                </a:tc>
              </a:tr>
              <a:tr h="485775">
                <a:tc>
                  <a:txBody>
                    <a:bodyPr/>
                    <a:lstStyle/>
                    <a:p>
                      <a:pPr algn="l" fontAlgn="b"/>
                      <a:r>
                        <a:rPr lang="pt-BR" sz="2000" u="none" strike="noStrike" dirty="0">
                          <a:effectLst/>
                        </a:rPr>
                        <a:t>MCM: Oral Exam / Dental </a:t>
                      </a:r>
                      <a:r>
                        <a:rPr lang="pt-BR" sz="2000" u="none" strike="noStrike" dirty="0" smtClean="0">
                          <a:effectLst/>
                        </a:rPr>
                        <a:t>Visit</a:t>
                      </a:r>
                      <a:endParaRPr lang="pt-BR" sz="2000" b="0" i="0" u="none" strike="noStrike" dirty="0">
                        <a:effectLst/>
                        <a:latin typeface="Arial"/>
                      </a:endParaRPr>
                    </a:p>
                  </a:txBody>
                  <a:tcPr marL="9525" marR="9525" marT="9525" marB="0" anchor="b"/>
                </a:tc>
              </a:tr>
              <a:tr h="485775">
                <a:tc>
                  <a:txBody>
                    <a:bodyPr/>
                    <a:lstStyle/>
                    <a:p>
                      <a:pPr algn="l" fontAlgn="b"/>
                      <a:r>
                        <a:rPr lang="en-US" sz="2000" u="none" strike="noStrike" dirty="0">
                          <a:effectLst/>
                        </a:rPr>
                        <a:t>MCM: Care Plan</a:t>
                      </a:r>
                      <a:endParaRPr lang="en-US" sz="2000" b="0" i="0" u="none" strike="noStrike" dirty="0">
                        <a:effectLst/>
                        <a:latin typeface="Arial"/>
                      </a:endParaRPr>
                    </a:p>
                  </a:txBody>
                  <a:tcPr marL="9525" marR="9525" marT="9525" marB="0" anchor="b"/>
                </a:tc>
              </a:tr>
              <a:tr h="485775">
                <a:tc>
                  <a:txBody>
                    <a:bodyPr/>
                    <a:lstStyle/>
                    <a:p>
                      <a:pPr algn="l" fontAlgn="b"/>
                      <a:r>
                        <a:rPr lang="en-US" sz="2000" u="none" strike="noStrike" dirty="0">
                          <a:effectLst/>
                        </a:rPr>
                        <a:t>MCM: Adherence Assessment/Counseling</a:t>
                      </a:r>
                      <a:endParaRPr lang="en-US" sz="2000" b="0" i="0" u="none" strike="noStrike" dirty="0">
                        <a:effectLst/>
                        <a:latin typeface="Arial"/>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76</a:t>
            </a:fld>
            <a:endParaRPr lang="en-US"/>
          </a:p>
        </p:txBody>
      </p:sp>
    </p:spTree>
    <p:extLst>
      <p:ext uri="{BB962C8B-B14F-4D97-AF65-F5344CB8AC3E}">
        <p14:creationId xmlns:p14="http://schemas.microsoft.com/office/powerpoint/2010/main" val="25875687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effectLst>
            <a:glow rad="63500">
              <a:schemeClr val="accent6">
                <a:satMod val="175000"/>
                <a:alpha val="40000"/>
              </a:schemeClr>
            </a:glow>
          </a:effectLst>
        </p:spPr>
        <p:txBody>
          <a:bodyPr/>
          <a:lstStyle/>
          <a:p>
            <a:r>
              <a:rPr lang="en-US" dirty="0" smtClean="0">
                <a:latin typeface="Franklin Gothic Book" pitchFamily="34" charset="0"/>
                <a:cs typeface="DilleniaUPC" pitchFamily="18" charset="-34"/>
              </a:rPr>
              <a:t>DC’s Journey</a:t>
            </a:r>
          </a:p>
          <a:p>
            <a:r>
              <a:rPr lang="en-US" dirty="0" smtClean="0">
                <a:latin typeface="Franklin Gothic Book" pitchFamily="34" charset="0"/>
                <a:cs typeface="DilleniaUPC" pitchFamily="18" charset="-34"/>
              </a:rPr>
              <a:t>Fundamentals of MCM</a:t>
            </a:r>
          </a:p>
          <a:p>
            <a:r>
              <a:rPr lang="en-US" dirty="0" smtClean="0">
                <a:latin typeface="Franklin Gothic Book" pitchFamily="34" charset="0"/>
                <a:cs typeface="DilleniaUPC" pitchFamily="18" charset="-34"/>
              </a:rPr>
              <a:t>MCM Operational Model</a:t>
            </a:r>
          </a:p>
          <a:p>
            <a:r>
              <a:rPr lang="en-US" dirty="0" smtClean="0">
                <a:latin typeface="Franklin Gothic Book" pitchFamily="34" charset="0"/>
                <a:cs typeface="DilleniaUPC" pitchFamily="18" charset="-34"/>
              </a:rPr>
              <a:t>MCM Service Plan</a:t>
            </a:r>
          </a:p>
          <a:p>
            <a:r>
              <a:rPr lang="en-US" dirty="0" smtClean="0">
                <a:latin typeface="Franklin Gothic Book" pitchFamily="34" charset="0"/>
                <a:cs typeface="DilleniaUPC" pitchFamily="18" charset="-34"/>
              </a:rPr>
              <a:t>Monitoring</a:t>
            </a:r>
          </a:p>
          <a:p>
            <a:r>
              <a:rPr lang="en-US" dirty="0" smtClean="0">
                <a:latin typeface="Franklin Gothic Book" pitchFamily="34" charset="0"/>
                <a:cs typeface="DilleniaUPC" pitchFamily="18" charset="-34"/>
              </a:rPr>
              <a:t>Evaluation</a:t>
            </a:r>
            <a:endParaRPr lang="en-US" dirty="0">
              <a:latin typeface="Franklin Gothic Book" pitchFamily="34" charset="0"/>
              <a:cs typeface="DilleniaUPC" pitchFamily="18" charset="-34"/>
            </a:endParaRPr>
          </a:p>
          <a:p>
            <a:r>
              <a:rPr lang="en-US" b="1" dirty="0">
                <a:latin typeface="Franklin Gothic Book" pitchFamily="34" charset="0"/>
                <a:cs typeface="DilleniaUPC" pitchFamily="18" charset="-34"/>
              </a:rPr>
              <a:t>Conclusion</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77</a:t>
            </a:fld>
            <a:endParaRPr lang="en-US"/>
          </a:p>
        </p:txBody>
      </p:sp>
    </p:spTree>
    <p:extLst>
      <p:ext uri="{BB962C8B-B14F-4D97-AF65-F5344CB8AC3E}">
        <p14:creationId xmlns:p14="http://schemas.microsoft.com/office/powerpoint/2010/main" val="17042906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a:latin typeface="Franklin Gothic Book" pitchFamily="34" charset="0"/>
                <a:cs typeface="Arial" charset="0"/>
              </a:rPr>
              <a:t>Community involvement from onset created a sense of ownership facilitating grantee implementation</a:t>
            </a:r>
          </a:p>
          <a:p>
            <a:pPr>
              <a:buFont typeface="Arial" charset="0"/>
              <a:buChar char="»"/>
            </a:pPr>
            <a:r>
              <a:rPr lang="en-US" dirty="0">
                <a:latin typeface="Franklin Gothic Book" pitchFamily="34" charset="0"/>
                <a:cs typeface="Arial" charset="0"/>
              </a:rPr>
              <a:t>Gradual release of document over a 1-year period helped reduce apprehension among providers</a:t>
            </a:r>
          </a:p>
          <a:p>
            <a:pPr>
              <a:buFont typeface="Arial" charset="0"/>
              <a:buChar char="»"/>
            </a:pPr>
            <a:r>
              <a:rPr lang="en-US" dirty="0">
                <a:latin typeface="Franklin Gothic Book" pitchFamily="34" charset="0"/>
                <a:cs typeface="Arial" charset="0"/>
              </a:rPr>
              <a:t>Medical case managers without clinical background can be and were empowered to track positive clinical outcome for clients</a:t>
            </a:r>
          </a:p>
          <a:p>
            <a:pPr>
              <a:buFont typeface="Arial" charset="0"/>
              <a:buChar char="»"/>
            </a:pPr>
            <a:r>
              <a:rPr lang="en-US" dirty="0" smtClean="0">
                <a:latin typeface="Franklin Gothic Book" pitchFamily="34" charset="0"/>
                <a:cs typeface="Arial" charset="0"/>
              </a:rPr>
              <a:t>Providers </a:t>
            </a:r>
            <a:r>
              <a:rPr lang="en-US" dirty="0">
                <a:latin typeface="Franklin Gothic Book" pitchFamily="34" charset="0"/>
                <a:cs typeface="Arial" charset="0"/>
              </a:rPr>
              <a:t>in </a:t>
            </a:r>
            <a:r>
              <a:rPr lang="en-US" dirty="0" smtClean="0">
                <a:latin typeface="Franklin Gothic Book" pitchFamily="34" charset="0"/>
                <a:cs typeface="Arial" charset="0"/>
              </a:rPr>
              <a:t>non-clinical </a:t>
            </a:r>
            <a:r>
              <a:rPr lang="en-US" dirty="0">
                <a:latin typeface="Franklin Gothic Book" pitchFamily="34" charset="0"/>
                <a:cs typeface="Arial" charset="0"/>
              </a:rPr>
              <a:t>settings realized their relevance even in a medically focused </a:t>
            </a:r>
            <a:r>
              <a:rPr lang="en-US" dirty="0" smtClean="0">
                <a:latin typeface="Franklin Gothic Book" pitchFamily="34" charset="0"/>
                <a:cs typeface="Arial" charset="0"/>
              </a:rPr>
              <a:t>environment</a:t>
            </a:r>
            <a:endParaRPr lang="en-US" dirty="0">
              <a:latin typeface="Franklin Gothic Book" pitchFamily="34" charset="0"/>
              <a:cs typeface="Arial" charset="0"/>
            </a:endParaRPr>
          </a:p>
          <a:p>
            <a:r>
              <a:rPr lang="en-US" dirty="0">
                <a:latin typeface="Franklin Gothic Book" pitchFamily="34" charset="0"/>
                <a:cs typeface="Arial" charset="0"/>
              </a:rPr>
              <a:t>Training was </a:t>
            </a:r>
            <a:r>
              <a:rPr lang="en-US" dirty="0" smtClean="0">
                <a:latin typeface="Franklin Gothic Book" pitchFamily="34" charset="0"/>
                <a:cs typeface="Arial" charset="0"/>
              </a:rPr>
              <a:t>vital </a:t>
            </a:r>
            <a:r>
              <a:rPr lang="en-US" dirty="0">
                <a:latin typeface="Franklin Gothic Book" pitchFamily="34" charset="0"/>
                <a:cs typeface="Arial" charset="0"/>
              </a:rPr>
              <a:t>to effective information </a:t>
            </a:r>
            <a:r>
              <a:rPr lang="en-US" dirty="0" smtClean="0">
                <a:latin typeface="Franklin Gothic Book" pitchFamily="34" charset="0"/>
                <a:cs typeface="Arial" charset="0"/>
              </a:rPr>
              <a:t>dissemination</a:t>
            </a:r>
          </a:p>
          <a:p>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78</a:t>
            </a:fld>
            <a:endParaRPr lang="en-US"/>
          </a:p>
        </p:txBody>
      </p:sp>
    </p:spTree>
    <p:extLst>
      <p:ext uri="{BB962C8B-B14F-4D97-AF65-F5344CB8AC3E}">
        <p14:creationId xmlns:p14="http://schemas.microsoft.com/office/powerpoint/2010/main" val="5623265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latin typeface="Arial" charset="0"/>
                <a:cs typeface="Arial" charset="0"/>
              </a:rPr>
              <a:t>Conclusion</a:t>
            </a:r>
          </a:p>
        </p:txBody>
      </p:sp>
      <p:sp>
        <p:nvSpPr>
          <p:cNvPr id="70659" name="Content Placeholder 2"/>
          <p:cNvSpPr>
            <a:spLocks noGrp="1"/>
          </p:cNvSpPr>
          <p:nvPr>
            <p:ph idx="1"/>
          </p:nvPr>
        </p:nvSpPr>
        <p:spPr/>
        <p:txBody>
          <a:bodyPr/>
          <a:lstStyle/>
          <a:p>
            <a:pPr>
              <a:buFont typeface="Arial" charset="0"/>
              <a:buChar char="»"/>
            </a:pPr>
            <a:r>
              <a:rPr lang="en-US" dirty="0" smtClean="0">
                <a:latin typeface="Franklin Gothic Book" pitchFamily="34" charset="0"/>
                <a:cs typeface="Arial" charset="0"/>
              </a:rPr>
              <a:t>100% of providers have implemented the MCM guidelines</a:t>
            </a:r>
          </a:p>
          <a:p>
            <a:pPr>
              <a:buFont typeface="Arial" charset="0"/>
              <a:buChar char="»"/>
            </a:pPr>
            <a:r>
              <a:rPr lang="en-US" dirty="0" smtClean="0">
                <a:latin typeface="Franklin Gothic Book" pitchFamily="34" charset="0"/>
                <a:cs typeface="Arial" charset="0"/>
              </a:rPr>
              <a:t>MCM is effective in assessing client needs and ensuring access to quality services</a:t>
            </a:r>
          </a:p>
          <a:p>
            <a:pPr>
              <a:buFont typeface="Arial" charset="0"/>
              <a:buChar char="»"/>
            </a:pPr>
            <a:r>
              <a:rPr lang="en-US" dirty="0" smtClean="0">
                <a:latin typeface="Franklin Gothic Book" pitchFamily="34" charset="0"/>
                <a:cs typeface="Arial" charset="0"/>
              </a:rPr>
              <a:t>Guidelines provided basis for evaluating effectiveness of MCM services</a:t>
            </a:r>
          </a:p>
          <a:p>
            <a:pPr>
              <a:buFont typeface="Arial" charset="0"/>
              <a:buChar char="»"/>
            </a:pPr>
            <a:r>
              <a:rPr lang="en-US" dirty="0" smtClean="0">
                <a:latin typeface="Franklin Gothic Book" pitchFamily="34" charset="0"/>
                <a:cs typeface="Arial" charset="0"/>
              </a:rPr>
              <a:t>Clients are assessed into MCM levels which corresponds to intensity of interventions</a:t>
            </a:r>
          </a:p>
          <a:p>
            <a:pPr>
              <a:buFont typeface="Arial" charset="0"/>
              <a:buChar char="»"/>
            </a:pPr>
            <a:r>
              <a:rPr lang="en-US" dirty="0" smtClean="0">
                <a:latin typeface="Franklin Gothic Book" pitchFamily="34" charset="0"/>
                <a:cs typeface="Arial" charset="0"/>
              </a:rPr>
              <a:t>Linkage to Primary Care was significantly higher</a:t>
            </a:r>
            <a:endParaRPr lang="en-US" dirty="0" smtClean="0">
              <a:latin typeface="Arial" charset="0"/>
              <a:cs typeface="Arial" charset="0"/>
            </a:endParaRPr>
          </a:p>
          <a:p>
            <a:pPr>
              <a:buFont typeface="Arial" charset="0"/>
              <a:buChar char="»"/>
            </a:pPr>
            <a:r>
              <a:rPr lang="en-US" dirty="0">
                <a:latin typeface="Franklin Gothic Book" pitchFamily="34" charset="0"/>
                <a:cs typeface="Arial" charset="0"/>
              </a:rPr>
              <a:t>Some providers have built guidelines into electronic medical records and management information systems which ensures access of </a:t>
            </a:r>
            <a:r>
              <a:rPr lang="en-US" dirty="0" smtClean="0">
                <a:latin typeface="Franklin Gothic Book" pitchFamily="34" charset="0"/>
                <a:cs typeface="Arial" charset="0"/>
              </a:rPr>
              <a:t>standardized reports </a:t>
            </a:r>
            <a:r>
              <a:rPr lang="en-US" dirty="0">
                <a:latin typeface="Franklin Gothic Book" pitchFamily="34" charset="0"/>
                <a:cs typeface="Arial" charset="0"/>
              </a:rPr>
              <a:t>to all providers in same organization for better coordination of care.</a:t>
            </a:r>
          </a:p>
          <a:p>
            <a:pPr>
              <a:buFont typeface="Arial" charset="0"/>
              <a:buChar cha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6455D701-8048-4E73-AE16-EAFC314D74C8}" type="slidenum">
              <a:rPr lang="en-US" smtClean="0"/>
              <a:pPr>
                <a:defRPr/>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Two workgroups comprised of HAHSTA staff and community stakeholders</a:t>
            </a:r>
          </a:p>
          <a:p>
            <a:r>
              <a:rPr lang="en-US" dirty="0" smtClean="0"/>
              <a:t>Reviewed published best practices, where available </a:t>
            </a:r>
          </a:p>
          <a:p>
            <a:r>
              <a:rPr lang="en-US" dirty="0" smtClean="0"/>
              <a:t>Adapted, modified, and developed tools</a:t>
            </a:r>
          </a:p>
          <a:p>
            <a:r>
              <a:rPr lang="en-US" dirty="0" smtClean="0"/>
              <a:t>Guidelines released in multiple phases</a:t>
            </a:r>
          </a:p>
          <a:p>
            <a:pPr marL="1828800" lvl="4" indent="0">
              <a:buNone/>
            </a:pPr>
            <a:endParaRPr lang="en-US"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8</a:t>
            </a:fld>
            <a:endParaRPr lang="en-US"/>
          </a:p>
        </p:txBody>
      </p:sp>
    </p:spTree>
    <p:extLst>
      <p:ext uri="{BB962C8B-B14F-4D97-AF65-F5344CB8AC3E}">
        <p14:creationId xmlns:p14="http://schemas.microsoft.com/office/powerpoint/2010/main" val="411056513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MCM On-line Resources</a:t>
            </a:r>
            <a:endParaRPr lang="en-US" dirty="0"/>
          </a:p>
        </p:txBody>
      </p:sp>
      <p:sp>
        <p:nvSpPr>
          <p:cNvPr id="3" name="Content Placeholder 2"/>
          <p:cNvSpPr>
            <a:spLocks noGrp="1"/>
          </p:cNvSpPr>
          <p:nvPr>
            <p:ph idx="1"/>
          </p:nvPr>
        </p:nvSpPr>
        <p:spPr/>
        <p:txBody>
          <a:bodyPr/>
          <a:lstStyle/>
          <a:p>
            <a:pPr marL="0" indent="0" algn="ctr">
              <a:buNone/>
            </a:pPr>
            <a:r>
              <a:rPr lang="en-US" sz="2800" dirty="0">
                <a:hlinkClick r:id="rId2"/>
              </a:rPr>
              <a:t>http://</a:t>
            </a:r>
            <a:r>
              <a:rPr lang="en-US" sz="2800" dirty="0" smtClean="0">
                <a:hlinkClick r:id="rId2"/>
              </a:rPr>
              <a:t>doh.dc.gov/node/320792</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80</a:t>
            </a:fld>
            <a:endParaRPr lang="en-US"/>
          </a:p>
        </p:txBody>
      </p:sp>
    </p:spTree>
    <p:extLst>
      <p:ext uri="{BB962C8B-B14F-4D97-AF65-F5344CB8AC3E}">
        <p14:creationId xmlns:p14="http://schemas.microsoft.com/office/powerpoint/2010/main" val="15372351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ctrTitle"/>
          </p:nvPr>
        </p:nvSpPr>
        <p:spPr/>
        <p:txBody>
          <a:bodyPr/>
          <a:lstStyle/>
          <a:p>
            <a:pPr eaLnBrk="1" hangingPunct="1"/>
            <a:r>
              <a:rPr lang="en-US" dirty="0" smtClean="0">
                <a:latin typeface="Franklin Gothic Demi" pitchFamily="34" charset="0"/>
                <a:cs typeface="Arial" charset="0"/>
              </a:rPr>
              <a:t>Post-Training Exam</a:t>
            </a:r>
          </a:p>
        </p:txBody>
      </p:sp>
      <p:sp>
        <p:nvSpPr>
          <p:cNvPr id="3" name="Subtitle 2"/>
          <p:cNvSpPr>
            <a:spLocks noGrp="1"/>
          </p:cNvSpPr>
          <p:nvPr>
            <p:ph type="subTitle" idx="1"/>
          </p:nvPr>
        </p:nvSpPr>
        <p:spPr/>
        <p:txBody>
          <a:bodyPr/>
          <a:lstStyle/>
          <a:p>
            <a:pPr eaLnBrk="1" hangingPunct="1">
              <a:defRPr/>
            </a:pPr>
            <a:r>
              <a:rPr lang="en-US" b="1" dirty="0" smtClean="0">
                <a:solidFill>
                  <a:srgbClr val="FF0000"/>
                </a:solidFill>
                <a:latin typeface="Franklin Gothic Book" pitchFamily="34" charset="0"/>
              </a:rPr>
              <a:t>Please complete the brief post -training assessment being passed out at this time.</a:t>
            </a:r>
          </a:p>
          <a:p>
            <a:pPr eaLnBrk="1" hangingPunct="1">
              <a:defRPr/>
            </a:pPr>
            <a:r>
              <a:rPr lang="en-US" dirty="0" smtClean="0">
                <a:latin typeface="Franklin Gothic Book" pitchFamily="34" charset="0"/>
              </a:rPr>
              <a:t>.</a:t>
            </a:r>
            <a:endParaRPr lang="en-US" dirty="0">
              <a:latin typeface="Franklin Gothic Book"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ctrTitle"/>
          </p:nvPr>
        </p:nvSpPr>
        <p:spPr/>
        <p:txBody>
          <a:bodyPr/>
          <a:lstStyle/>
          <a:p>
            <a:pPr eaLnBrk="1" hangingPunct="1"/>
            <a:r>
              <a:rPr lang="en-US" smtClean="0">
                <a:latin typeface="Franklin Gothic Demi" pitchFamily="34" charset="0"/>
                <a:cs typeface="Arial" charset="0"/>
              </a:rPr>
              <a:t>Obtaining CME/CE Credit</a:t>
            </a:r>
          </a:p>
        </p:txBody>
      </p:sp>
      <p:sp>
        <p:nvSpPr>
          <p:cNvPr id="3" name="Subtitle 2"/>
          <p:cNvSpPr>
            <a:spLocks noGrp="1"/>
          </p:cNvSpPr>
          <p:nvPr>
            <p:ph type="subTitle" idx="1"/>
          </p:nvPr>
        </p:nvSpPr>
        <p:spPr/>
        <p:txBody>
          <a:bodyPr/>
          <a:lstStyle/>
          <a:p>
            <a:pPr eaLnBrk="1" hangingPunct="1">
              <a:defRPr/>
            </a:pPr>
            <a:r>
              <a:rPr lang="en-US" dirty="0" smtClean="0">
                <a:latin typeface="Franklin Gothic Book" pitchFamily="34" charset="0"/>
              </a:rPr>
              <a:t>If you would like to receive continuing education credit for this activity, please visit:</a:t>
            </a:r>
          </a:p>
          <a:p>
            <a:pPr eaLnBrk="1" hangingPunct="1">
              <a:defRPr/>
            </a:pPr>
            <a:r>
              <a:rPr lang="en-US" dirty="0" smtClean="0">
                <a:latin typeface="Franklin Gothic Book" pitchFamily="34" charset="0"/>
                <a:hlinkClick r:id="rId3"/>
              </a:rPr>
              <a:t>http://www.pesgce.com/RyanWhite2012</a:t>
            </a:r>
            <a:endParaRPr lang="en-US" dirty="0" smtClean="0">
              <a:latin typeface="Franklin Gothic Book" pitchFamily="34" charset="0"/>
            </a:endParaRPr>
          </a:p>
          <a:p>
            <a:pPr eaLnBrk="1" hangingPunct="1">
              <a:defRPr/>
            </a:pPr>
            <a:endParaRPr lang="en-US" dirty="0" smtClean="0">
              <a:latin typeface="Franklin Gothic Book" pitchFamily="34" charset="0"/>
            </a:endParaRPr>
          </a:p>
          <a:p>
            <a:pPr eaLnBrk="1" hangingPunct="1">
              <a:defRPr/>
            </a:pPr>
            <a:endParaRPr lang="en-US" dirty="0">
              <a:latin typeface="Franklin Gothic Book"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sz="2800" dirty="0" smtClean="0"/>
              <a:t>Christie </a:t>
            </a:r>
            <a:r>
              <a:rPr lang="en-US" sz="2800" dirty="0" err="1" smtClean="0"/>
              <a:t>Olejemeh</a:t>
            </a:r>
            <a:r>
              <a:rPr lang="en-US" sz="2800" dirty="0"/>
              <a:t> - </a:t>
            </a:r>
            <a:r>
              <a:rPr lang="en-US" sz="2800" dirty="0" smtClean="0">
                <a:hlinkClick r:id="rId2"/>
              </a:rPr>
              <a:t>christie.olejemeh@dc.gov</a:t>
            </a:r>
            <a:endParaRPr lang="en-US" sz="2800" dirty="0" smtClean="0"/>
          </a:p>
          <a:p>
            <a:endParaRPr lang="en-US" sz="2800" dirty="0" smtClean="0"/>
          </a:p>
          <a:p>
            <a:r>
              <a:rPr lang="en-US" sz="2800" dirty="0" smtClean="0"/>
              <a:t>Gunther </a:t>
            </a:r>
            <a:r>
              <a:rPr lang="en-US" sz="2800" dirty="0" err="1" smtClean="0"/>
              <a:t>Freehill</a:t>
            </a:r>
            <a:r>
              <a:rPr lang="en-US" sz="2800" dirty="0"/>
              <a:t> - </a:t>
            </a:r>
            <a:r>
              <a:rPr lang="en-US" sz="2800" dirty="0" smtClean="0">
                <a:hlinkClick r:id="rId3"/>
              </a:rPr>
              <a:t>gunther.freehill@dc.gov</a:t>
            </a:r>
            <a:endParaRPr lang="en-US" sz="2800" dirty="0" smtClean="0"/>
          </a:p>
          <a:p>
            <a:endParaRPr lang="en-US" sz="2800" dirty="0" smtClean="0"/>
          </a:p>
          <a:p>
            <a:r>
              <a:rPr lang="en-US" sz="2800" dirty="0" smtClean="0"/>
              <a:t>Justin </a:t>
            </a:r>
            <a:r>
              <a:rPr lang="en-US" sz="2800" dirty="0" err="1" smtClean="0"/>
              <a:t>Goforth</a:t>
            </a:r>
            <a:r>
              <a:rPr lang="en-US" sz="2800" dirty="0"/>
              <a:t> - </a:t>
            </a:r>
            <a:r>
              <a:rPr lang="en-US" sz="2800" dirty="0" smtClean="0">
                <a:hlinkClick r:id="rId4"/>
              </a:rPr>
              <a:t>jgoforth@whitman-walker.org</a:t>
            </a:r>
            <a:endParaRPr lang="en-US" sz="2800" dirty="0" smtClean="0"/>
          </a:p>
          <a:p>
            <a:endParaRPr lang="en-US" sz="2800" dirty="0" smtClean="0"/>
          </a:p>
          <a:p>
            <a:r>
              <a:rPr lang="en-US" sz="2800" dirty="0" smtClean="0"/>
              <a:t>Lena Lago - </a:t>
            </a:r>
            <a:r>
              <a:rPr lang="en-US" sz="2800" dirty="0" smtClean="0">
                <a:hlinkClick r:id="rId5"/>
              </a:rPr>
              <a:t>lena.lago@dc.gov</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83</a:t>
            </a:fld>
            <a:endParaRPr lang="en-US"/>
          </a:p>
        </p:txBody>
      </p:sp>
    </p:spTree>
    <p:extLst>
      <p:ext uri="{BB962C8B-B14F-4D97-AF65-F5344CB8AC3E}">
        <p14:creationId xmlns:p14="http://schemas.microsoft.com/office/powerpoint/2010/main" val="193797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MCM Acuity Scale and Guidelines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8523584"/>
              </p:ext>
            </p:extLst>
          </p:nvPr>
        </p:nvGraphicFramePr>
        <p:xfrm>
          <a:off x="152400" y="1371600"/>
          <a:ext cx="8839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69B72F4B-2F46-4439-A9F1-9AA79D555033}" type="slidenum">
              <a:rPr lang="en-US" smtClean="0"/>
              <a:pPr>
                <a:defRPr/>
              </a:pPr>
              <a:t>9</a:t>
            </a:fld>
            <a:endParaRPr lang="en-US"/>
          </a:p>
        </p:txBody>
      </p:sp>
    </p:spTree>
    <p:extLst>
      <p:ext uri="{BB962C8B-B14F-4D97-AF65-F5344CB8AC3E}">
        <p14:creationId xmlns:p14="http://schemas.microsoft.com/office/powerpoint/2010/main" val="2994218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4063</TotalTime>
  <Words>5048</Words>
  <Application>Microsoft Office PowerPoint</Application>
  <PresentationFormat>On-screen Show (4:3)</PresentationFormat>
  <Paragraphs>1086</Paragraphs>
  <Slides>83</Slides>
  <Notes>60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Evaluating and Monitoring the Impact of Medical Case Management Guidelines on HIV/AIDS Care Treatment  in the District of Columbia</vt:lpstr>
      <vt:lpstr>Disclosures</vt:lpstr>
      <vt:lpstr>Disclosures</vt:lpstr>
      <vt:lpstr>Learning Objectives</vt:lpstr>
      <vt:lpstr>Agenda</vt:lpstr>
      <vt:lpstr>District of Columbia’s Journey</vt:lpstr>
      <vt:lpstr>DC’s Journey:  Development Process</vt:lpstr>
      <vt:lpstr>Timeline</vt:lpstr>
      <vt:lpstr>MCM Acuity Scale and Guidelines</vt:lpstr>
      <vt:lpstr>Phases</vt:lpstr>
      <vt:lpstr>Challenges and Reservations</vt:lpstr>
      <vt:lpstr>Agenda</vt:lpstr>
      <vt:lpstr>HIV Medical Case Management: Guidelines Overview</vt:lpstr>
      <vt:lpstr>Fundamentals of HIV Medical Case Management</vt:lpstr>
      <vt:lpstr>Fundamentals of HIV Medical Case Management</vt:lpstr>
      <vt:lpstr>Fundamentals of HIV Medical Case Management</vt:lpstr>
      <vt:lpstr>Fundamentals of HIV Medical Case Management</vt:lpstr>
      <vt:lpstr>Fundamentals of HIV Medical Case Management</vt:lpstr>
      <vt:lpstr>Fundamentals of HIV Medical Case Management</vt:lpstr>
      <vt:lpstr>Fundamentals of HIV Medical Case Management</vt:lpstr>
      <vt:lpstr>Fundamentals of HIV Medical Case Management</vt:lpstr>
      <vt:lpstr>Fundamentals of HIV Medical Case Management</vt:lpstr>
      <vt:lpstr>Agenda</vt:lpstr>
      <vt:lpstr>PowerPoint Presentation</vt:lpstr>
      <vt:lpstr>Identifying Clients in Crisis </vt:lpstr>
      <vt:lpstr>Client Assessment</vt:lpstr>
      <vt:lpstr>Triggers for Placement in the Intense Management Level on the Acuity Scale</vt:lpstr>
      <vt:lpstr>MCM Comprehensive Assessment Tool</vt:lpstr>
      <vt:lpstr>Acuity Scale</vt:lpstr>
      <vt:lpstr>Acuity Scale Levels</vt:lpstr>
      <vt:lpstr>Agenda</vt:lpstr>
      <vt:lpstr>Creating an MCM Service Plan</vt:lpstr>
      <vt:lpstr>“SMART” Approach </vt:lpstr>
      <vt:lpstr>“SMART” MCM Service Plan Elements </vt:lpstr>
      <vt:lpstr>Elements of a “SMART” MCM Service Plan</vt:lpstr>
      <vt:lpstr>Sample “SMART” MCM Service Plan</vt:lpstr>
      <vt:lpstr>Client Name:__________________________________Sara Doe___________________________________________   Client Address:___112 New York Avenue, NE, Washington DC , 20002____________________________________  Overall Goal:________________ To keep Ms. Doe engaged in care and adherent to her medications___________</vt:lpstr>
      <vt:lpstr>Implementation and Monitoring Treatment adherence at every stage using viral load and CD4 count</vt:lpstr>
      <vt:lpstr>Treatment Adherence Support at Every Client  Contact and Stage in the MCM Process</vt:lpstr>
      <vt:lpstr>Treatment Adherence Support at Every Client Contact and Stage in the MCM Process</vt:lpstr>
      <vt:lpstr>Treatment Adherence Support at Every Client Contact and Stage in the MCM Process</vt:lpstr>
      <vt:lpstr>Implementing and Monitoring an  MCM Service Plan</vt:lpstr>
      <vt:lpstr>Implementation and Monitoring</vt:lpstr>
      <vt:lpstr>Implementation and Monitoring</vt:lpstr>
      <vt:lpstr>Agenda</vt:lpstr>
      <vt:lpstr>Monitoring for Outcomes and Results</vt:lpstr>
      <vt:lpstr>Client-level Monitoring for Outcomes and Results</vt:lpstr>
      <vt:lpstr>Client-level Monitoring for Outcomes and Results</vt:lpstr>
      <vt:lpstr>Client-level Monitoring for Outcomes and Results</vt:lpstr>
      <vt:lpstr>Client-level Monitoring for Outcomes and Results</vt:lpstr>
      <vt:lpstr>Client Measures of Improved Health Outcomes</vt:lpstr>
      <vt:lpstr>Provider-level Monitoring Strategies and Tools: Performance Evaluation</vt:lpstr>
      <vt:lpstr>Provider-level Monitoring Strategies and Tools</vt:lpstr>
      <vt:lpstr>Grantee-level Monitoring Strategies and Tools</vt:lpstr>
      <vt:lpstr>Grantee-level Monitoring:  Indicators for Provider Quarterly Reports, GY2010-2011*</vt:lpstr>
      <vt:lpstr>Agenda</vt:lpstr>
      <vt:lpstr>MCM Guidelines:  Provider-level Evaluations  </vt:lpstr>
      <vt:lpstr>Quarterly Report – VL, CD4, and Tx Adh Evaluation Results</vt:lpstr>
      <vt:lpstr>Quarterly Report - Acuity Scale Review</vt:lpstr>
      <vt:lpstr>Acuity Scale Breakdown, GY2011</vt:lpstr>
      <vt:lpstr>Quarterly Report – Linkages and Coordination Review</vt:lpstr>
      <vt:lpstr>Linkages and Coordination, GY2011</vt:lpstr>
      <vt:lpstr>Quarterly Report - Linkages and Coordination Review</vt:lpstr>
      <vt:lpstr>Quarterly Reports Review Results </vt:lpstr>
      <vt:lpstr>MCM Guidelines:  System-level Evaluations  </vt:lpstr>
      <vt:lpstr>RSR – Evaluation Results</vt:lpstr>
      <vt:lpstr>Capacity Building Activities</vt:lpstr>
      <vt:lpstr>Evaluation – MCM Survey</vt:lpstr>
      <vt:lpstr>MCM Survey Sections</vt:lpstr>
      <vt:lpstr>MCM Survey – Effectiveness of Guidelines</vt:lpstr>
      <vt:lpstr>MCM Survey – Usage of the Tools</vt:lpstr>
      <vt:lpstr>MCM Survey – Needed Revisions</vt:lpstr>
      <vt:lpstr>MCM Survey – Treatment Adherence</vt:lpstr>
      <vt:lpstr>Qualitative Feedback</vt:lpstr>
      <vt:lpstr>Moving Forward</vt:lpstr>
      <vt:lpstr>Current Quarterly Measures</vt:lpstr>
      <vt:lpstr>Agenda</vt:lpstr>
      <vt:lpstr>Lessons Learned</vt:lpstr>
      <vt:lpstr>Conclusion</vt:lpstr>
      <vt:lpstr>MCM On-line Resources</vt:lpstr>
      <vt:lpstr>Post-Training Exam</vt:lpstr>
      <vt:lpstr>Obtaining CME/CE Credit</vt:lpstr>
      <vt:lpstr>Contact Information</vt:lpstr>
    </vt:vector>
  </TitlesOfParts>
  <Company>APCO Worldwide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Medical Case Management Guidelines Training</dc:title>
  <dc:creator>Cobb, Christina</dc:creator>
  <cp:lastModifiedBy>ServUS</cp:lastModifiedBy>
  <cp:revision>483</cp:revision>
  <cp:lastPrinted>2012-11-06T21:53:04Z</cp:lastPrinted>
  <dcterms:created xsi:type="dcterms:W3CDTF">2010-03-08T15:23:06Z</dcterms:created>
  <dcterms:modified xsi:type="dcterms:W3CDTF">2012-11-26T22:44:10Z</dcterms:modified>
</cp:coreProperties>
</file>