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comments/comment2.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3.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36"/>
  </p:notesMasterIdLst>
  <p:handoutMasterIdLst>
    <p:handoutMasterId r:id="rId37"/>
  </p:handoutMasterIdLst>
  <p:sldIdLst>
    <p:sldId id="256" r:id="rId2"/>
    <p:sldId id="299" r:id="rId3"/>
    <p:sldId id="300" r:id="rId4"/>
    <p:sldId id="290" r:id="rId5"/>
    <p:sldId id="301" r:id="rId6"/>
    <p:sldId id="302" r:id="rId7"/>
    <p:sldId id="258" r:id="rId8"/>
    <p:sldId id="257" r:id="rId9"/>
    <p:sldId id="259" r:id="rId10"/>
    <p:sldId id="261" r:id="rId11"/>
    <p:sldId id="281" r:id="rId12"/>
    <p:sldId id="282" r:id="rId13"/>
    <p:sldId id="265" r:id="rId14"/>
    <p:sldId id="266" r:id="rId15"/>
    <p:sldId id="267" r:id="rId16"/>
    <p:sldId id="268" r:id="rId17"/>
    <p:sldId id="269" r:id="rId18"/>
    <p:sldId id="283" r:id="rId19"/>
    <p:sldId id="287" r:id="rId20"/>
    <p:sldId id="273" r:id="rId21"/>
    <p:sldId id="289" r:id="rId22"/>
    <p:sldId id="285" r:id="rId23"/>
    <p:sldId id="274" r:id="rId24"/>
    <p:sldId id="286" r:id="rId25"/>
    <p:sldId id="288" r:id="rId26"/>
    <p:sldId id="279" r:id="rId27"/>
    <p:sldId id="291" r:id="rId28"/>
    <p:sldId id="294" r:id="rId29"/>
    <p:sldId id="292" r:id="rId30"/>
    <p:sldId id="293" r:id="rId31"/>
    <p:sldId id="295" r:id="rId32"/>
    <p:sldId id="296" r:id="rId33"/>
    <p:sldId id="297" r:id="rId34"/>
    <p:sldId id="298"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eve Bromer" initials="SB" lastIdx="1" clrIdx="0"/>
  <p:cmAuthor id="1" name="bromers" initials="b" lastIdx="2" clrIdx="1"/>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241B"/>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15" d="100"/>
          <a:sy n="115" d="100"/>
        </p:scale>
        <p:origin x="-1524" y="18"/>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9" d="100"/>
          <a:sy n="89" d="100"/>
        </p:scale>
        <p:origin x="-379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2-10-11T16:05:19.382" idx="1">
    <p:pos x="738" y="3074"/>
    <p:text>for third objective:
Identify the most appropriate change concept to address next in their practice setting</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2-03-21T21:19:56.163" idx="1">
    <p:pos x="10" y="10"/>
    <p:text/>
  </p:cm>
</p:cmLst>
</file>

<file path=ppt/comments/comment3.xml><?xml version="1.0" encoding="utf-8"?>
<p:cmLst xmlns:a="http://schemas.openxmlformats.org/drawingml/2006/main" xmlns:r="http://schemas.openxmlformats.org/officeDocument/2006/relationships" xmlns:p="http://schemas.openxmlformats.org/presentationml/2006/main">
  <p:cm authorId="1" dt="2012-10-11T16:08:45.304" idx="2">
    <p:pos x="10" y="10"/>
    <p:text>I would move this up to either the first or second</p:text>
  </p:cm>
</p:cmLst>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3BF9F2E-309B-804D-884E-F0B0054400B7}" type="datetimeFigureOut">
              <a:rPr lang="en-US" smtClean="0"/>
              <a:pPr/>
              <a:t>10/15/2012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411FCB9-7EB0-554A-A5AC-C9D3E1600F83}" type="slidenum">
              <a:rPr lang="en-US" smtClean="0"/>
              <a:pPr/>
              <a:t>‹#›</a:t>
            </a:fld>
            <a:endParaRPr lang="en-US" dirty="0"/>
          </a:p>
        </p:txBody>
      </p:sp>
    </p:spTree>
    <p:extLst>
      <p:ext uri="{BB962C8B-B14F-4D97-AF65-F5344CB8AC3E}">
        <p14:creationId xmlns:p14="http://schemas.microsoft.com/office/powerpoint/2010/main" val="34687233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6E6562-8E2B-BC45-AFDD-076B10D93263}" type="datetimeFigureOut">
              <a:rPr lang="en-US" smtClean="0"/>
              <a:pPr/>
              <a:t>10/15/2012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976A1C-5880-D246-A8A6-70238DE73A86}" type="slidenum">
              <a:rPr lang="en-US" smtClean="0"/>
              <a:pPr/>
              <a:t>‹#›</a:t>
            </a:fld>
            <a:endParaRPr lang="en-US" dirty="0"/>
          </a:p>
        </p:txBody>
      </p:sp>
    </p:spTree>
    <p:extLst>
      <p:ext uri="{BB962C8B-B14F-4D97-AF65-F5344CB8AC3E}">
        <p14:creationId xmlns:p14="http://schemas.microsoft.com/office/powerpoint/2010/main" val="8759778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Back in 2009 Michael</a:t>
            </a:r>
            <a:r>
              <a:rPr lang="en-US" baseline="0" dirty="0" smtClean="0"/>
              <a:t> Saag wrote this in a beautiful article in the AIDS reader.  It is a strong statement and I think part of our job in providing TA is to see if it is really true, if there are gaps, how can we support filling those gaps and if we are there, how we move to certification as efficiently as possible.  </a:t>
            </a:r>
            <a:endParaRPr lang="en-US" dirty="0"/>
          </a:p>
        </p:txBody>
      </p:sp>
      <p:sp>
        <p:nvSpPr>
          <p:cNvPr id="4" name="Slide Number Placeholder 3"/>
          <p:cNvSpPr>
            <a:spLocks noGrp="1"/>
          </p:cNvSpPr>
          <p:nvPr>
            <p:ph type="sldNum" sz="quarter" idx="10"/>
          </p:nvPr>
        </p:nvSpPr>
        <p:spPr/>
        <p:txBody>
          <a:bodyPr/>
          <a:lstStyle/>
          <a:p>
            <a:fld id="{8CAAD304-BFC0-7A46-AE5E-D50A6F26C936}" type="slidenum">
              <a:rPr lang="en-US" smtClean="0"/>
              <a:pPr/>
              <a:t>7</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lvl="0" indent="-228600">
              <a:buFont typeface="+mj-lt"/>
              <a:buAutoNum type="arabicPeriod"/>
            </a:pPr>
            <a:r>
              <a:rPr lang="en-US" dirty="0"/>
              <a:t>How has the quality improvement program changed to address issues related to comprehensive primary care in addition to HIV-related care?</a:t>
            </a:r>
          </a:p>
          <a:p>
            <a:pPr marL="228600" lvl="0" indent="-228600">
              <a:buFont typeface="+mj-lt"/>
              <a:buAutoNum type="arabicPeriod"/>
            </a:pPr>
            <a:r>
              <a:rPr lang="en-US" dirty="0"/>
              <a:t>How has your role as Quality Manager changed now that the Care Teams are actively involved in Quality Improvement initiates and using Quality data on a daily basis?</a:t>
            </a:r>
          </a:p>
          <a:p>
            <a:pPr marL="228600" lvl="0" indent="-228600">
              <a:buFont typeface="+mj-lt"/>
              <a:buAutoNum type="arabicPeriod"/>
            </a:pPr>
            <a:r>
              <a:rPr lang="en-US" dirty="0"/>
              <a:t>How are patients involved in quality improvement?</a:t>
            </a:r>
          </a:p>
          <a:p>
            <a:pPr marL="228600" lvl="0" indent="-228600">
              <a:buFont typeface="+mj-lt"/>
              <a:buAutoNum type="arabicPeriod"/>
            </a:pPr>
            <a:r>
              <a:rPr lang="en-US" dirty="0"/>
              <a:t>How are the results of QI activities disseminated and used?</a:t>
            </a:r>
          </a:p>
          <a:p>
            <a:pPr marL="228600" lvl="0" indent="-228600">
              <a:buFont typeface="+mj-lt"/>
              <a:buAutoNum type="arabicPeriod"/>
            </a:pPr>
            <a:r>
              <a:rPr lang="en-US" dirty="0"/>
              <a:t>What types of resources/systems facilitate and increase the effectiveness of quality improvement efforts?</a:t>
            </a:r>
          </a:p>
          <a:p>
            <a:pPr marL="228600" lvl="0" indent="-228600">
              <a:buFont typeface="+mj-lt"/>
              <a:buAutoNum type="arabicPeriod"/>
            </a:pPr>
            <a:r>
              <a:rPr lang="en-US" dirty="0"/>
              <a:t>How does the clinic identify opportunities for performance improvement?</a:t>
            </a:r>
          </a:p>
          <a:p>
            <a:endParaRPr lang="en-US" dirty="0"/>
          </a:p>
        </p:txBody>
      </p:sp>
      <p:sp>
        <p:nvSpPr>
          <p:cNvPr id="4" name="Slide Number Placeholder 3"/>
          <p:cNvSpPr>
            <a:spLocks noGrp="1"/>
          </p:cNvSpPr>
          <p:nvPr>
            <p:ph type="sldNum" sz="quarter" idx="10"/>
          </p:nvPr>
        </p:nvSpPr>
        <p:spPr/>
        <p:txBody>
          <a:bodyPr/>
          <a:lstStyle/>
          <a:p>
            <a:fld id="{E7976A1C-5880-D246-A8A6-70238DE73A86}" type="slidenum">
              <a:rPr lang="en-US" smtClean="0"/>
              <a:pPr/>
              <a:t>31</a:t>
            </a:fld>
            <a:endParaRPr lang="en-US" dirty="0"/>
          </a:p>
        </p:txBody>
      </p:sp>
    </p:spTree>
    <p:extLst>
      <p:ext uri="{BB962C8B-B14F-4D97-AF65-F5344CB8AC3E}">
        <p14:creationId xmlns:p14="http://schemas.microsoft.com/office/powerpoint/2010/main" val="17699379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lvl="0" indent="-228600">
              <a:buFont typeface="+mj-lt"/>
              <a:buAutoNum type="arabicPeriod"/>
            </a:pPr>
            <a:r>
              <a:rPr lang="en-US" dirty="0"/>
              <a:t>How did you work with patients to help them identify a primary </a:t>
            </a:r>
            <a:r>
              <a:rPr lang="en-US" dirty="0" smtClean="0"/>
              <a:t>provider?</a:t>
            </a:r>
            <a:endParaRPr lang="en-US" dirty="0"/>
          </a:p>
          <a:p>
            <a:pPr marL="228600" lvl="0" indent="-228600">
              <a:buFont typeface="+mj-lt"/>
              <a:buAutoNum type="arabicPeriod"/>
            </a:pPr>
            <a:r>
              <a:rPr lang="en-US" dirty="0"/>
              <a:t>How did you handle situations where more than one provider thought they were the primary provider and also those cases where no provider claimed responsibility for a patient?</a:t>
            </a:r>
          </a:p>
          <a:p>
            <a:pPr marL="228600" lvl="0" indent="-228600">
              <a:buFont typeface="+mj-lt"/>
              <a:buAutoNum type="arabicPeriod"/>
            </a:pPr>
            <a:r>
              <a:rPr lang="en-US" dirty="0"/>
              <a:t>How did you balance acuity level and other patient factors in deciding on the size of a provider’s panel?</a:t>
            </a:r>
          </a:p>
          <a:p>
            <a:pPr marL="228600" lvl="0" indent="-228600">
              <a:buFont typeface="+mj-lt"/>
              <a:buAutoNum type="arabicPeriod"/>
            </a:pPr>
            <a:r>
              <a:rPr lang="en-US" dirty="0"/>
              <a:t>What role did empanelment play in Open Access?</a:t>
            </a:r>
          </a:p>
          <a:p>
            <a:pPr marL="228600" lvl="0" indent="-228600">
              <a:buFont typeface="+mj-lt"/>
              <a:buAutoNum type="arabicPeriod"/>
            </a:pPr>
            <a:r>
              <a:rPr lang="en-US" dirty="0"/>
              <a:t>What role did empanelment play in tracking clinical quality measures or operational performance measures</a:t>
            </a:r>
          </a:p>
          <a:p>
            <a:pPr marL="228600" lvl="0" indent="-228600">
              <a:buFont typeface="+mj-lt"/>
              <a:buAutoNum type="arabicPeriod"/>
            </a:pPr>
            <a:r>
              <a:rPr lang="en-US" dirty="0"/>
              <a:t>How did empanelment change the front office’s role in being the first contact for patients with their care team?  </a:t>
            </a:r>
          </a:p>
          <a:p>
            <a:pPr marL="228600" lvl="0" indent="-228600">
              <a:buFont typeface="+mj-lt"/>
              <a:buAutoNum type="arabicPeriod"/>
            </a:pPr>
            <a:r>
              <a:rPr lang="en-US" dirty="0"/>
              <a:t>How has empanelment helped you negotiate with administration for MA, RN and front office staffing levels? </a:t>
            </a:r>
          </a:p>
          <a:p>
            <a:endParaRPr lang="en-US" dirty="0"/>
          </a:p>
        </p:txBody>
      </p:sp>
      <p:sp>
        <p:nvSpPr>
          <p:cNvPr id="4" name="Slide Number Placeholder 3"/>
          <p:cNvSpPr>
            <a:spLocks noGrp="1"/>
          </p:cNvSpPr>
          <p:nvPr>
            <p:ph type="sldNum" sz="quarter" idx="10"/>
          </p:nvPr>
        </p:nvSpPr>
        <p:spPr/>
        <p:txBody>
          <a:bodyPr/>
          <a:lstStyle/>
          <a:p>
            <a:fld id="{E7976A1C-5880-D246-A8A6-70238DE73A86}" type="slidenum">
              <a:rPr lang="en-US" smtClean="0"/>
              <a:pPr/>
              <a:t>32</a:t>
            </a:fld>
            <a:endParaRPr lang="en-US" dirty="0"/>
          </a:p>
        </p:txBody>
      </p:sp>
    </p:spTree>
    <p:extLst>
      <p:ext uri="{BB962C8B-B14F-4D97-AF65-F5344CB8AC3E}">
        <p14:creationId xmlns:p14="http://schemas.microsoft.com/office/powerpoint/2010/main" val="8417306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lvl="0" indent="-228600">
              <a:buFont typeface="+mj-lt"/>
              <a:buAutoNum type="arabicPeriod"/>
            </a:pPr>
            <a:r>
              <a:rPr lang="en-US" sz="1200" kern="1200" dirty="0" smtClean="0">
                <a:solidFill>
                  <a:schemeClr val="tx1"/>
                </a:solidFill>
                <a:effectLst/>
                <a:latin typeface="+mn-lt"/>
                <a:ea typeface="+mn-ea"/>
                <a:cs typeface="+mn-cs"/>
              </a:rPr>
              <a:t>How do you prepare for clinic on this day and what helps you to prepare?  </a:t>
            </a:r>
            <a:endParaRPr lang="en-US" dirty="0" smtClean="0">
              <a:effectLst/>
            </a:endParaRPr>
          </a:p>
          <a:p>
            <a:pPr marL="228600" lvl="0" indent="-228600">
              <a:buFont typeface="+mj-lt"/>
              <a:buAutoNum type="arabicPeriod"/>
            </a:pPr>
            <a:r>
              <a:rPr lang="en-US" sz="1200" kern="1200" dirty="0" smtClean="0">
                <a:solidFill>
                  <a:schemeClr val="tx1"/>
                </a:solidFill>
                <a:effectLst/>
                <a:latin typeface="+mn-lt"/>
                <a:ea typeface="+mn-ea"/>
                <a:cs typeface="+mn-cs"/>
              </a:rPr>
              <a:t>What are the challenges you face in delivering comprehensive primary care as an Infectious Disease specialist in an HIV specialty clinic and what facilitates delivery of primary care?  </a:t>
            </a:r>
            <a:endParaRPr lang="en-US" dirty="0" smtClean="0">
              <a:effectLst/>
            </a:endParaRPr>
          </a:p>
          <a:p>
            <a:pPr marL="228600" lvl="0" indent="-228600">
              <a:buFont typeface="+mj-lt"/>
              <a:buAutoNum type="arabicPeriod"/>
            </a:pPr>
            <a:r>
              <a:rPr lang="en-US" sz="1200" kern="1200" dirty="0" smtClean="0">
                <a:solidFill>
                  <a:schemeClr val="tx1"/>
                </a:solidFill>
                <a:effectLst/>
                <a:latin typeface="+mn-lt"/>
                <a:ea typeface="+mn-ea"/>
                <a:cs typeface="+mn-cs"/>
              </a:rPr>
              <a:t>How does the Care Team help prepare patients for their visit with you to optimize your time with the patient?</a:t>
            </a:r>
            <a:endParaRPr lang="en-US" dirty="0" smtClean="0">
              <a:effectLst/>
            </a:endParaRPr>
          </a:p>
          <a:p>
            <a:pPr marL="228600" lvl="0" indent="-228600">
              <a:buFont typeface="+mj-lt"/>
              <a:buAutoNum type="arabicPeriod"/>
            </a:pPr>
            <a:r>
              <a:rPr lang="en-US" sz="1200" kern="1200" dirty="0" smtClean="0">
                <a:solidFill>
                  <a:schemeClr val="tx1"/>
                </a:solidFill>
                <a:effectLst/>
                <a:latin typeface="+mn-lt"/>
                <a:ea typeface="+mn-ea"/>
                <a:cs typeface="+mn-cs"/>
              </a:rPr>
              <a:t>How do you know you’re delivering evidence based care?  How do you have access to quality data in the clinic?</a:t>
            </a:r>
            <a:endParaRPr lang="en-US" dirty="0" smtClean="0">
              <a:effectLst/>
            </a:endParaRPr>
          </a:p>
          <a:p>
            <a:pPr marL="228600" lvl="0" indent="-228600">
              <a:buFont typeface="+mj-lt"/>
              <a:buAutoNum type="arabicPeriod"/>
            </a:pPr>
            <a:r>
              <a:rPr lang="en-US" sz="1200" kern="1200" dirty="0" smtClean="0">
                <a:solidFill>
                  <a:schemeClr val="tx1"/>
                </a:solidFill>
                <a:effectLst/>
                <a:latin typeface="+mn-lt"/>
                <a:ea typeface="+mn-ea"/>
                <a:cs typeface="+mn-cs"/>
              </a:rPr>
              <a:t>How does your Care Team make sure the highest acuity patients have appropriate resources?</a:t>
            </a:r>
            <a:endParaRPr lang="en-US" dirty="0" smtClean="0">
              <a:effectLst/>
            </a:endParaRPr>
          </a:p>
          <a:p>
            <a:pPr marL="228600" lvl="0" indent="-228600">
              <a:buFont typeface="+mj-lt"/>
              <a:buAutoNum type="arabicPeriod"/>
            </a:pPr>
            <a:r>
              <a:rPr lang="en-US" sz="1200" kern="1200" dirty="0" smtClean="0">
                <a:solidFill>
                  <a:schemeClr val="tx1"/>
                </a:solidFill>
                <a:effectLst/>
                <a:latin typeface="+mn-lt"/>
                <a:ea typeface="+mn-ea"/>
                <a:cs typeface="+mn-cs"/>
              </a:rPr>
              <a:t>How do you use registries to prepare for your clinic?</a:t>
            </a:r>
            <a:endParaRPr lang="en-US" dirty="0" smtClean="0">
              <a:effectLst/>
            </a:endParaRPr>
          </a:p>
          <a:p>
            <a:pPr marL="228600" lvl="0" indent="-228600">
              <a:buFont typeface="+mj-lt"/>
              <a:buAutoNum type="arabicPeriod"/>
            </a:pPr>
            <a:r>
              <a:rPr lang="en-US" sz="1200" kern="1200" dirty="0" smtClean="0">
                <a:solidFill>
                  <a:schemeClr val="tx1"/>
                </a:solidFill>
                <a:effectLst/>
                <a:latin typeface="+mn-lt"/>
                <a:ea typeface="+mn-ea"/>
                <a:cs typeface="+mn-cs"/>
              </a:rPr>
              <a:t>How does your Electronic Health Record (EHR) help with Decision-support tools?</a:t>
            </a:r>
            <a:endParaRPr lang="en-US" dirty="0" smtClean="0">
              <a:effectLst/>
            </a:endParaRPr>
          </a:p>
          <a:p>
            <a:pPr marL="228600" lvl="0" indent="-228600">
              <a:buFont typeface="+mj-lt"/>
              <a:buAutoNum type="arabicPeriod"/>
            </a:pPr>
            <a:r>
              <a:rPr lang="en-US" sz="1200" kern="1200" dirty="0" smtClean="0">
                <a:solidFill>
                  <a:schemeClr val="tx1"/>
                </a:solidFill>
                <a:effectLst/>
                <a:latin typeface="+mn-lt"/>
                <a:ea typeface="+mn-ea"/>
                <a:cs typeface="+mn-cs"/>
              </a:rPr>
              <a:t>If you have a question about diabetes management, how do you access expertise in a way that is seamless for the patient?</a:t>
            </a:r>
            <a:endParaRPr lang="en-US" dirty="0" smtClean="0">
              <a:effectLst/>
            </a:endParaRPr>
          </a:p>
          <a:p>
            <a:pPr marL="228600" lvl="0" indent="-228600">
              <a:buFont typeface="+mj-lt"/>
              <a:buAutoNum type="arabicPeriod"/>
            </a:pPr>
            <a:r>
              <a:rPr lang="en-US" sz="1200" kern="1200" dirty="0" smtClean="0">
                <a:solidFill>
                  <a:schemeClr val="tx1"/>
                </a:solidFill>
                <a:effectLst/>
                <a:latin typeface="+mn-lt"/>
                <a:ea typeface="+mn-ea"/>
                <a:cs typeface="+mn-cs"/>
              </a:rPr>
              <a:t>How do you interact with other care team members when you need support for the delivery of evidence-based adherence support?  </a:t>
            </a:r>
            <a:endParaRPr lang="en-US" dirty="0" smtClean="0">
              <a:effectLst/>
            </a:endParaRPr>
          </a:p>
          <a:p>
            <a:pPr lvl="0"/>
            <a:endParaRPr lang="en-US" dirty="0"/>
          </a:p>
        </p:txBody>
      </p:sp>
      <p:sp>
        <p:nvSpPr>
          <p:cNvPr id="4" name="Slide Number Placeholder 3"/>
          <p:cNvSpPr>
            <a:spLocks noGrp="1"/>
          </p:cNvSpPr>
          <p:nvPr>
            <p:ph type="sldNum" sz="quarter" idx="10"/>
          </p:nvPr>
        </p:nvSpPr>
        <p:spPr/>
        <p:txBody>
          <a:bodyPr/>
          <a:lstStyle/>
          <a:p>
            <a:fld id="{E7976A1C-5880-D246-A8A6-70238DE73A86}" type="slidenum">
              <a:rPr lang="en-US" smtClean="0"/>
              <a:pPr/>
              <a:t>33</a:t>
            </a:fld>
            <a:endParaRPr lang="en-US" dirty="0"/>
          </a:p>
        </p:txBody>
      </p:sp>
    </p:spTree>
    <p:extLst>
      <p:ext uri="{BB962C8B-B14F-4D97-AF65-F5344CB8AC3E}">
        <p14:creationId xmlns:p14="http://schemas.microsoft.com/office/powerpoint/2010/main" val="40094484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lvl="0" indent="-228600">
              <a:buFont typeface="+mj-lt"/>
              <a:buAutoNum type="arabicPeriod"/>
            </a:pPr>
            <a:r>
              <a:rPr lang="en-US" sz="1200" kern="1200" dirty="0" smtClean="0">
                <a:solidFill>
                  <a:schemeClr val="tx1"/>
                </a:solidFill>
                <a:effectLst/>
                <a:latin typeface="+mn-lt"/>
                <a:ea typeface="+mn-ea"/>
                <a:cs typeface="+mn-cs"/>
              </a:rPr>
              <a:t>How is PCMH transformation important to clinical, operational and administrative leadership?</a:t>
            </a:r>
            <a:endParaRPr lang="en-US" dirty="0" smtClean="0">
              <a:effectLst/>
            </a:endParaRPr>
          </a:p>
          <a:p>
            <a:pPr marL="228600" lvl="0" indent="-228600">
              <a:buFont typeface="+mj-lt"/>
              <a:buAutoNum type="arabicPeriod"/>
            </a:pPr>
            <a:r>
              <a:rPr lang="en-US" sz="1200" kern="1200" dirty="0" smtClean="0">
                <a:solidFill>
                  <a:schemeClr val="tx1"/>
                </a:solidFill>
                <a:effectLst/>
                <a:latin typeface="+mn-lt"/>
                <a:ea typeface="+mn-ea"/>
                <a:cs typeface="+mn-cs"/>
              </a:rPr>
              <a:t>How was the Board engaged in moving the agency toward this model of care?  </a:t>
            </a:r>
            <a:endParaRPr lang="en-US" dirty="0" smtClean="0">
              <a:effectLst/>
            </a:endParaRPr>
          </a:p>
          <a:p>
            <a:pPr marL="228600" lvl="0" indent="-228600">
              <a:buFont typeface="+mj-lt"/>
              <a:buAutoNum type="arabicPeriod"/>
            </a:pPr>
            <a:r>
              <a:rPr lang="en-US" sz="1200" kern="1200" dirty="0" smtClean="0">
                <a:solidFill>
                  <a:schemeClr val="tx1"/>
                </a:solidFill>
                <a:effectLst/>
                <a:latin typeface="+mn-lt"/>
                <a:ea typeface="+mn-ea"/>
                <a:cs typeface="+mn-cs"/>
              </a:rPr>
              <a:t>How did the leadership respond to Board members and staff who were upset by the changes?</a:t>
            </a:r>
            <a:endParaRPr lang="en-US" dirty="0" smtClean="0">
              <a:effectLst/>
            </a:endParaRPr>
          </a:p>
          <a:p>
            <a:pPr marL="228600" lvl="0" indent="-228600">
              <a:buFont typeface="+mj-lt"/>
              <a:buAutoNum type="arabicPeriod"/>
            </a:pPr>
            <a:r>
              <a:rPr lang="en-US" sz="1200" kern="1200" dirty="0" smtClean="0">
                <a:solidFill>
                  <a:schemeClr val="tx1"/>
                </a:solidFill>
                <a:effectLst/>
                <a:latin typeface="+mn-lt"/>
                <a:ea typeface="+mn-ea"/>
                <a:cs typeface="+mn-cs"/>
              </a:rPr>
              <a:t>What role can the Board play in supporting this transformation?  </a:t>
            </a:r>
            <a:endParaRPr lang="en-US" dirty="0" smtClean="0">
              <a:effectLst/>
            </a:endParaRPr>
          </a:p>
          <a:p>
            <a:pPr marL="228600" lvl="0" indent="-228600">
              <a:buFont typeface="+mj-lt"/>
              <a:buAutoNum type="arabicPeriod"/>
            </a:pPr>
            <a:r>
              <a:rPr lang="en-US" sz="1200" kern="1200" dirty="0" smtClean="0">
                <a:solidFill>
                  <a:schemeClr val="tx1"/>
                </a:solidFill>
                <a:effectLst/>
                <a:latin typeface="+mn-lt"/>
                <a:ea typeface="+mn-ea"/>
                <a:cs typeface="+mn-cs"/>
              </a:rPr>
              <a:t>How are community and patient perspectives aligned with goals of the PCMH?  </a:t>
            </a:r>
            <a:endParaRPr lang="en-US" dirty="0" smtClean="0">
              <a:effectLst/>
            </a:endParaRPr>
          </a:p>
          <a:p>
            <a:pPr marL="228600" lvl="0" indent="-228600">
              <a:buFont typeface="+mj-lt"/>
              <a:buAutoNum type="arabicPeriod"/>
            </a:pPr>
            <a:r>
              <a:rPr lang="en-US" sz="1200" kern="1200" dirty="0" smtClean="0">
                <a:solidFill>
                  <a:schemeClr val="tx1"/>
                </a:solidFill>
                <a:effectLst/>
                <a:latin typeface="+mn-lt"/>
                <a:ea typeface="+mn-ea"/>
                <a:cs typeface="+mn-cs"/>
              </a:rPr>
              <a:t>How are the PCMH changes communicated to different community partners and how are they engaged in the transformation efforts.   </a:t>
            </a: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E7976A1C-5880-D246-A8A6-70238DE73A86}" type="slidenum">
              <a:rPr lang="en-US" smtClean="0"/>
              <a:pPr/>
              <a:t>34</a:t>
            </a:fld>
            <a:endParaRPr lang="en-US" dirty="0"/>
          </a:p>
        </p:txBody>
      </p:sp>
    </p:spTree>
    <p:extLst>
      <p:ext uri="{BB962C8B-B14F-4D97-AF65-F5344CB8AC3E}">
        <p14:creationId xmlns:p14="http://schemas.microsoft.com/office/powerpoint/2010/main" val="1913837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 busy slide and</a:t>
            </a:r>
            <a:r>
              <a:rPr lang="en-US" baseline="0" dirty="0" smtClean="0"/>
              <a:t> not meant to be read , I am using it to make a point about medical home concepts– I have listed the key concepts for the PCMH from several sources.  The first are the </a:t>
            </a:r>
            <a:r>
              <a:rPr lang="en-US" baseline="0" dirty="0" smtClean="0"/>
              <a:t>Change </a:t>
            </a:r>
            <a:r>
              <a:rPr lang="en-US" baseline="0" dirty="0" smtClean="0"/>
              <a:t>Concepts by Ed Wagner, The second column is the building block identified in Tom Bodenheimer’s article and the third </a:t>
            </a:r>
            <a:endParaRPr lang="en-US" dirty="0"/>
          </a:p>
        </p:txBody>
      </p:sp>
      <p:sp>
        <p:nvSpPr>
          <p:cNvPr id="4" name="Slide Number Placeholder 3"/>
          <p:cNvSpPr>
            <a:spLocks noGrp="1"/>
          </p:cNvSpPr>
          <p:nvPr>
            <p:ph type="sldNum" sz="quarter" idx="10"/>
          </p:nvPr>
        </p:nvSpPr>
        <p:spPr/>
        <p:txBody>
          <a:bodyPr/>
          <a:lstStyle/>
          <a:p>
            <a:fld id="{8CAAD304-BFC0-7A46-AE5E-D50A6F26C936}" type="slidenum">
              <a:rPr lang="en-US" smtClean="0"/>
              <a:pPr/>
              <a:t>8</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lets take the change concepts</a:t>
            </a:r>
            <a:r>
              <a:rPr lang="en-US" baseline="0" dirty="0" smtClean="0"/>
              <a:t> from Ed Wagner and compare them side by side with requirements of RWCA grantees</a:t>
            </a:r>
            <a:endParaRPr lang="en-US" dirty="0"/>
          </a:p>
        </p:txBody>
      </p:sp>
      <p:sp>
        <p:nvSpPr>
          <p:cNvPr id="4" name="Slide Number Placeholder 3"/>
          <p:cNvSpPr>
            <a:spLocks noGrp="1"/>
          </p:cNvSpPr>
          <p:nvPr>
            <p:ph type="sldNum" sz="quarter" idx="10"/>
          </p:nvPr>
        </p:nvSpPr>
        <p:spPr/>
        <p:txBody>
          <a:bodyPr/>
          <a:lstStyle/>
          <a:p>
            <a:fld id="{8CAAD304-BFC0-7A46-AE5E-D50A6F26C936}" type="slidenum">
              <a:rPr lang="en-US" smtClean="0"/>
              <a:pPr/>
              <a:t>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918E3A15-8CF1-A74C-BBA8-F35F1CB93F2E}" type="slidenum">
              <a:rPr lang="en-US" sz="1200"/>
              <a:pPr/>
              <a:t>16</a:t>
            </a:fld>
            <a:endParaRPr lang="en-US" sz="1200" dirty="0"/>
          </a:p>
        </p:txBody>
      </p:sp>
      <p:sp>
        <p:nvSpPr>
          <p:cNvPr id="86019"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extLst>
            <a:ext uri="{FAA26D3D-D897-4be2-8F04-BA451C77F1D7}">
              <ma14:placeholderFlag xmlns:mc="http://schemas.openxmlformats.org/markup-compatibility/2006" xmlns:mv="urn:schemas-microsoft-com:mac:vml" xmlns:ma14="http://schemas.microsoft.com/office/mac/drawingml/2011/main" xmlns="" val="1"/>
            </a:ext>
          </a:extLst>
        </p:spPr>
        <p:txBody>
          <a:bodyPr/>
          <a:lstStyle/>
          <a:p>
            <a:pPr eaLnBrk="1" hangingPunct="1"/>
            <a:endParaRPr lang="en-US" dirty="0">
              <a:latin typeface="Arial" charset="0"/>
              <a:ea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9A98BDB2-1407-9A41-8F26-3F58231E678A}" type="slidenum">
              <a:rPr lang="en-US" sz="1200"/>
              <a:pPr/>
              <a:t>17</a:t>
            </a:fld>
            <a:endParaRPr lang="en-US" sz="1200" dirty="0"/>
          </a:p>
        </p:txBody>
      </p:sp>
      <p:sp>
        <p:nvSpPr>
          <p:cNvPr id="89091"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extLst>
            <a:ext uri="{FAA26D3D-D897-4be2-8F04-BA451C77F1D7}">
              <ma14:placeholderFlag xmlns:mc="http://schemas.openxmlformats.org/markup-compatibility/2006" xmlns:mv="urn:schemas-microsoft-com:mac:vml" xmlns:ma14="http://schemas.microsoft.com/office/mac/drawingml/2011/main" xmlns="" val="1"/>
            </a:ext>
          </a:extLst>
        </p:spPr>
        <p:txBody>
          <a:bodyPr/>
          <a:lstStyle/>
          <a:p>
            <a:pPr eaLnBrk="1" hangingPunct="1"/>
            <a:endParaRPr lang="en-US" dirty="0">
              <a:latin typeface="Arial" charset="0"/>
              <a:ea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lvl="0" indent="-228600">
              <a:buFont typeface="+mj-lt"/>
              <a:buAutoNum type="arabicPeriod"/>
            </a:pPr>
            <a:r>
              <a:rPr lang="en-US" dirty="0"/>
              <a:t>Who will the patient call to find out about labs and refills? </a:t>
            </a:r>
          </a:p>
          <a:p>
            <a:pPr marL="228600" lvl="0" indent="-228600">
              <a:buFont typeface="+mj-lt"/>
              <a:buAutoNum type="arabicPeriod"/>
            </a:pPr>
            <a:r>
              <a:rPr lang="en-US" dirty="0"/>
              <a:t>Can you imagine ways for this patient to address her needs without having to come to the clinic?  </a:t>
            </a:r>
          </a:p>
          <a:p>
            <a:pPr marL="228600" lvl="0" indent="-228600">
              <a:buFont typeface="+mj-lt"/>
              <a:buAutoNum type="arabicPeriod"/>
            </a:pPr>
            <a:r>
              <a:rPr lang="en-US" dirty="0"/>
              <a:t>If she needs an appointment, how will that appointment be made and during what hours?  </a:t>
            </a:r>
          </a:p>
          <a:p>
            <a:pPr marL="228600" lvl="0" indent="-228600">
              <a:buFont typeface="+mj-lt"/>
              <a:buAutoNum type="arabicPeriod"/>
            </a:pPr>
            <a:r>
              <a:rPr lang="en-US" dirty="0"/>
              <a:t>Since this patient has a hard time getting into clinic can you imagine alternative ways for her to access nutritional counseling or adherence support from a pharmacist? </a:t>
            </a:r>
          </a:p>
          <a:p>
            <a:pPr marL="228600" lvl="0" indent="-228600">
              <a:buFont typeface="+mj-lt"/>
              <a:buAutoNum type="arabicPeriod"/>
            </a:pPr>
            <a:r>
              <a:rPr lang="en-US" dirty="0"/>
              <a:t>What about peer support?  Is there a way for this busy mom to access peer support?  Could she use social networking?  </a:t>
            </a:r>
          </a:p>
          <a:p>
            <a:endParaRPr lang="en-US" dirty="0"/>
          </a:p>
        </p:txBody>
      </p:sp>
      <p:sp>
        <p:nvSpPr>
          <p:cNvPr id="4" name="Slide Number Placeholder 3"/>
          <p:cNvSpPr>
            <a:spLocks noGrp="1"/>
          </p:cNvSpPr>
          <p:nvPr>
            <p:ph type="sldNum" sz="quarter" idx="10"/>
          </p:nvPr>
        </p:nvSpPr>
        <p:spPr/>
        <p:txBody>
          <a:bodyPr/>
          <a:lstStyle/>
          <a:p>
            <a:fld id="{E7976A1C-5880-D246-A8A6-70238DE73A86}" type="slidenum">
              <a:rPr lang="en-US" smtClean="0"/>
              <a:pPr/>
              <a:t>27</a:t>
            </a:fld>
            <a:endParaRPr lang="en-US" dirty="0"/>
          </a:p>
        </p:txBody>
      </p:sp>
    </p:spTree>
    <p:extLst>
      <p:ext uri="{BB962C8B-B14F-4D97-AF65-F5344CB8AC3E}">
        <p14:creationId xmlns:p14="http://schemas.microsoft.com/office/powerpoint/2010/main" val="6182765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lvl="0" indent="-228600">
              <a:buFont typeface="+mj-lt"/>
              <a:buAutoNum type="arabicPeriod"/>
            </a:pPr>
            <a:r>
              <a:rPr lang="en-US" sz="1200" kern="1200" dirty="0" smtClean="0">
                <a:solidFill>
                  <a:schemeClr val="tx1"/>
                </a:solidFill>
                <a:effectLst/>
                <a:latin typeface="+mn-lt"/>
                <a:ea typeface="+mn-ea"/>
                <a:cs typeface="+mn-cs"/>
              </a:rPr>
              <a:t>What was your role in prepping for the clinic on this day?</a:t>
            </a:r>
            <a:endParaRPr lang="en-US" dirty="0" smtClean="0">
              <a:effectLst/>
            </a:endParaRPr>
          </a:p>
          <a:p>
            <a:pPr marL="228600" lvl="0" indent="-228600">
              <a:buFont typeface="+mj-lt"/>
              <a:buAutoNum type="arabicPeriod"/>
            </a:pPr>
            <a:r>
              <a:rPr lang="en-US" sz="1200" kern="1200" dirty="0" smtClean="0">
                <a:solidFill>
                  <a:schemeClr val="tx1"/>
                </a:solidFill>
                <a:effectLst/>
                <a:latin typeface="+mn-lt"/>
                <a:ea typeface="+mn-ea"/>
                <a:cs typeface="+mn-cs"/>
              </a:rPr>
              <a:t>What role do you play in the morning huddle? </a:t>
            </a:r>
            <a:endParaRPr lang="en-US" dirty="0" smtClean="0">
              <a:effectLst/>
            </a:endParaRPr>
          </a:p>
          <a:p>
            <a:pPr marL="228600" lvl="0" indent="-228600">
              <a:buFont typeface="+mj-lt"/>
              <a:buAutoNum type="arabicPeriod"/>
            </a:pPr>
            <a:r>
              <a:rPr lang="en-US" sz="1200" kern="1200" dirty="0" smtClean="0">
                <a:solidFill>
                  <a:schemeClr val="tx1"/>
                </a:solidFill>
                <a:effectLst/>
                <a:latin typeface="+mn-lt"/>
                <a:ea typeface="+mn-ea"/>
                <a:cs typeface="+mn-cs"/>
              </a:rPr>
              <a:t>How much time do you have in the day to proactively look at your panel of patients and contact patients who were due for labs, immunizations or other preventive health interventions?</a:t>
            </a:r>
            <a:endParaRPr lang="en-US" dirty="0" smtClean="0">
              <a:effectLst/>
            </a:endParaRPr>
          </a:p>
          <a:p>
            <a:pPr marL="228600" lvl="0" indent="-228600">
              <a:buFont typeface="+mj-lt"/>
              <a:buAutoNum type="arabicPeriod"/>
            </a:pPr>
            <a:r>
              <a:rPr lang="en-US" sz="1200" kern="1200" dirty="0" smtClean="0">
                <a:solidFill>
                  <a:schemeClr val="tx1"/>
                </a:solidFill>
                <a:effectLst/>
                <a:latin typeface="+mn-lt"/>
                <a:ea typeface="+mn-ea"/>
                <a:cs typeface="+mn-cs"/>
              </a:rPr>
              <a:t>What parts of the patient history and exam do you complete before the provider enters the room? Do you help patients set health goals or start action plans? </a:t>
            </a:r>
            <a:endParaRPr lang="en-US" dirty="0" smtClean="0">
              <a:effectLst/>
            </a:endParaRPr>
          </a:p>
          <a:p>
            <a:pPr marL="228600" lvl="0" indent="-228600">
              <a:buFont typeface="+mj-lt"/>
              <a:buAutoNum type="arabicPeriod"/>
            </a:pPr>
            <a:r>
              <a:rPr lang="en-US" sz="1200" kern="1200" dirty="0" smtClean="0">
                <a:solidFill>
                  <a:schemeClr val="tx1"/>
                </a:solidFill>
                <a:effectLst/>
                <a:latin typeface="+mn-lt"/>
                <a:ea typeface="+mn-ea"/>
                <a:cs typeface="+mn-cs"/>
              </a:rPr>
              <a:t>How are you involved in discharging the patient? </a:t>
            </a:r>
            <a:endParaRPr lang="en-US" dirty="0" smtClean="0">
              <a:effectLst/>
            </a:endParaRPr>
          </a:p>
          <a:p>
            <a:pPr marL="228600" lvl="0" indent="-228600">
              <a:buFont typeface="+mj-lt"/>
              <a:buAutoNum type="arabicPeriod"/>
            </a:pPr>
            <a:r>
              <a:rPr lang="en-US" sz="1200" kern="1200" dirty="0" smtClean="0">
                <a:solidFill>
                  <a:schemeClr val="tx1"/>
                </a:solidFill>
                <a:effectLst/>
                <a:latin typeface="+mn-lt"/>
                <a:ea typeface="+mn-ea"/>
                <a:cs typeface="+mn-cs"/>
              </a:rPr>
              <a:t>Do you have any contact with patients in between visits to check on health goals?</a:t>
            </a:r>
            <a:endParaRPr lang="en-US" dirty="0" smtClean="0">
              <a:effectLst/>
            </a:endParaRPr>
          </a:p>
          <a:p>
            <a:pPr marL="228600" indent="-228600">
              <a:buFont typeface="+mj-lt"/>
              <a:buAutoNum type="arabicPeriod"/>
            </a:pPr>
            <a:r>
              <a:rPr lang="en-US" sz="1200" kern="1200" dirty="0" smtClean="0">
                <a:solidFill>
                  <a:schemeClr val="tx1"/>
                </a:solidFill>
                <a:effectLst/>
                <a:latin typeface="+mn-lt"/>
                <a:ea typeface="+mn-ea"/>
                <a:cs typeface="+mn-cs"/>
              </a:rPr>
              <a:t>Are you more satisfied with your job now? </a:t>
            </a:r>
            <a:endParaRPr lang="en-US" dirty="0" smtClean="0"/>
          </a:p>
          <a:p>
            <a:endParaRPr lang="en-US" dirty="0"/>
          </a:p>
        </p:txBody>
      </p:sp>
      <p:sp>
        <p:nvSpPr>
          <p:cNvPr id="4" name="Slide Number Placeholder 3"/>
          <p:cNvSpPr>
            <a:spLocks noGrp="1"/>
          </p:cNvSpPr>
          <p:nvPr>
            <p:ph type="sldNum" sz="quarter" idx="10"/>
          </p:nvPr>
        </p:nvSpPr>
        <p:spPr/>
        <p:txBody>
          <a:bodyPr/>
          <a:lstStyle/>
          <a:p>
            <a:fld id="{E7976A1C-5880-D246-A8A6-70238DE73A86}" type="slidenum">
              <a:rPr lang="en-US" smtClean="0"/>
              <a:pPr/>
              <a:t>28</a:t>
            </a:fld>
            <a:endParaRPr lang="en-US" dirty="0"/>
          </a:p>
        </p:txBody>
      </p:sp>
    </p:spTree>
    <p:extLst>
      <p:ext uri="{BB962C8B-B14F-4D97-AF65-F5344CB8AC3E}">
        <p14:creationId xmlns:p14="http://schemas.microsoft.com/office/powerpoint/2010/main" val="16797178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a:t>As her HIV clinician, how will you begin to talk with her about starting ARVs?</a:t>
            </a:r>
          </a:p>
          <a:p>
            <a:pPr marL="228600" indent="-228600">
              <a:buFont typeface="+mj-lt"/>
              <a:buAutoNum type="arabicPeriod"/>
            </a:pPr>
            <a:r>
              <a:rPr lang="en-US" dirty="0"/>
              <a:t>What information do you need from her as you and she are developing a plan?</a:t>
            </a:r>
          </a:p>
          <a:p>
            <a:pPr marL="228600" indent="-228600">
              <a:buFont typeface="+mj-lt"/>
              <a:buAutoNum type="arabicPeriod"/>
            </a:pPr>
            <a:r>
              <a:rPr lang="en-US" dirty="0"/>
              <a:t>What strategies does SJFHC offer that could support both self-management/patient-centered care and the goal of adherence to the ARV regimen?</a:t>
            </a:r>
          </a:p>
          <a:p>
            <a:pPr marL="228600" indent="-228600">
              <a:buFont typeface="+mj-lt"/>
              <a:buAutoNum type="arabicPeriod"/>
            </a:pPr>
            <a:r>
              <a:rPr lang="en-US" dirty="0"/>
              <a:t>What are the peer resources available to Ms. Diaz?</a:t>
            </a:r>
          </a:p>
          <a:p>
            <a:pPr marL="228600" indent="-228600">
              <a:buFont typeface="+mj-lt"/>
              <a:buAutoNum type="arabicPeriod"/>
            </a:pPr>
            <a:r>
              <a:rPr lang="en-US" dirty="0"/>
              <a:t>When she is ready to start ARVs, how will the members of the team work with Ms. Diaz to support adherence?</a:t>
            </a:r>
          </a:p>
          <a:p>
            <a:endParaRPr lang="en-US" dirty="0"/>
          </a:p>
        </p:txBody>
      </p:sp>
      <p:sp>
        <p:nvSpPr>
          <p:cNvPr id="4" name="Slide Number Placeholder 3"/>
          <p:cNvSpPr>
            <a:spLocks noGrp="1"/>
          </p:cNvSpPr>
          <p:nvPr>
            <p:ph type="sldNum" sz="quarter" idx="10"/>
          </p:nvPr>
        </p:nvSpPr>
        <p:spPr/>
        <p:txBody>
          <a:bodyPr/>
          <a:lstStyle/>
          <a:p>
            <a:fld id="{E7976A1C-5880-D246-A8A6-70238DE73A86}" type="slidenum">
              <a:rPr lang="en-US" smtClean="0"/>
              <a:pPr/>
              <a:t>29</a:t>
            </a:fld>
            <a:endParaRPr lang="en-US" dirty="0"/>
          </a:p>
        </p:txBody>
      </p:sp>
    </p:spTree>
    <p:extLst>
      <p:ext uri="{BB962C8B-B14F-4D97-AF65-F5344CB8AC3E}">
        <p14:creationId xmlns:p14="http://schemas.microsoft.com/office/powerpoint/2010/main" val="31881575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lvl="0" indent="-228600">
              <a:buFont typeface="+mj-lt"/>
              <a:buAutoNum type="arabicPeriod"/>
            </a:pPr>
            <a:r>
              <a:rPr lang="en-US" dirty="0"/>
              <a:t>How will you contact Mr. Jones and educate him about the results of the hepatitis C test and the needed follow-up?</a:t>
            </a:r>
          </a:p>
          <a:p>
            <a:pPr marL="228600" lvl="0" indent="-228600">
              <a:buFont typeface="+mj-lt"/>
              <a:buAutoNum type="arabicPeriod"/>
            </a:pPr>
            <a:r>
              <a:rPr lang="en-US" dirty="0"/>
              <a:t>How will you work with Mr. Jones and your Front Desk team colleague to assure that Mr. Jones get the appointment he needs?</a:t>
            </a:r>
          </a:p>
          <a:p>
            <a:pPr marL="228600" lvl="0" indent="-228600">
              <a:buFont typeface="+mj-lt"/>
              <a:buAutoNum type="arabicPeriod"/>
            </a:pPr>
            <a:r>
              <a:rPr lang="en-US" dirty="0"/>
              <a:t>What procedures are in place to insure that the </a:t>
            </a:r>
            <a:r>
              <a:rPr lang="en-US" dirty="0" smtClean="0"/>
              <a:t>laboratory </a:t>
            </a:r>
            <a:r>
              <a:rPr lang="en-US" dirty="0"/>
              <a:t>and clinical findings from SJFHC are sent to the hepatologist and that the hepatologist’s report is returned to SJFHC?</a:t>
            </a:r>
          </a:p>
          <a:p>
            <a:pPr marL="228600" lvl="0" indent="-228600">
              <a:buFont typeface="+mj-lt"/>
              <a:buAutoNum type="arabicPeriod"/>
            </a:pPr>
            <a:r>
              <a:rPr lang="en-US" dirty="0"/>
              <a:t>What role will you play in the transition from an inpatient to an outpatient?</a:t>
            </a:r>
          </a:p>
          <a:p>
            <a:endParaRPr lang="en-US" dirty="0"/>
          </a:p>
        </p:txBody>
      </p:sp>
      <p:sp>
        <p:nvSpPr>
          <p:cNvPr id="4" name="Slide Number Placeholder 3"/>
          <p:cNvSpPr>
            <a:spLocks noGrp="1"/>
          </p:cNvSpPr>
          <p:nvPr>
            <p:ph type="sldNum" sz="quarter" idx="10"/>
          </p:nvPr>
        </p:nvSpPr>
        <p:spPr/>
        <p:txBody>
          <a:bodyPr/>
          <a:lstStyle/>
          <a:p>
            <a:fld id="{E7976A1C-5880-D246-A8A6-70238DE73A86}" type="slidenum">
              <a:rPr lang="en-US" smtClean="0"/>
              <a:pPr/>
              <a:t>30</a:t>
            </a:fld>
            <a:endParaRPr lang="en-US" dirty="0"/>
          </a:p>
        </p:txBody>
      </p:sp>
    </p:spTree>
    <p:extLst>
      <p:ext uri="{BB962C8B-B14F-4D97-AF65-F5344CB8AC3E}">
        <p14:creationId xmlns:p14="http://schemas.microsoft.com/office/powerpoint/2010/main" val="38451788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2" name="Rectangle 11"/>
          <p:cNvSpPr/>
          <p:nvPr userDrawn="1"/>
        </p:nvSpPr>
        <p:spPr>
          <a:xfrm>
            <a:off x="0" y="0"/>
            <a:ext cx="9001124" cy="4846320"/>
          </a:xfrm>
          <a:prstGeom prst="rect">
            <a:avLst/>
          </a:prstGeom>
          <a:solidFill>
            <a:srgbClr val="4584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4846320"/>
            <a:ext cx="9001124" cy="20116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457199" y="228600"/>
            <a:ext cx="8245475" cy="4571999"/>
          </a:xfrm>
        </p:spPr>
        <p:txBody>
          <a:bodyPr anchor="ctr">
            <a:noAutofit/>
          </a:bodyPr>
          <a:lstStyle>
            <a:lvl1pPr>
              <a:lnSpc>
                <a:spcPct val="100000"/>
              </a:lnSpc>
              <a:defRPr sz="4400" b="0" spc="-80" baseline="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457200" y="4800600"/>
            <a:ext cx="5881083" cy="1244600"/>
          </a:xfrm>
        </p:spPr>
        <p:txBody>
          <a:bodyPr/>
          <a:lstStyle>
            <a:lvl1pPr marL="0" indent="0" algn="l">
              <a:buNone/>
              <a:defRPr b="0" cap="none" spc="120" baseline="0">
                <a:solidFill>
                  <a:schemeClr val="tx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HIV Medical Homes Resource Center</a:t>
            </a:r>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9001124" y="0"/>
            <a:ext cx="142876" cy="4846320"/>
          </a:xfrm>
          <a:prstGeom prst="rect">
            <a:avLst/>
          </a:prstGeom>
          <a:solidFill>
            <a:srgbClr val="CC24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HIV-MHRC-logo_final_color.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6338283" y="5223207"/>
            <a:ext cx="1953833" cy="1502714"/>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HIV Medical Homes Resource Center</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HIV Medical Homes Resource Center</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HIV Medical Homes Resource Center</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199" y="1447800"/>
            <a:ext cx="8140323" cy="4321175"/>
          </a:xfrm>
        </p:spPr>
        <p:txBody>
          <a:bodyPr anchor="ctr">
            <a:noAutofit/>
          </a:bodyPr>
          <a:lstStyle>
            <a:lvl1pPr algn="l">
              <a:lnSpc>
                <a:spcPct val="100000"/>
              </a:lnSpc>
              <a:defRPr sz="4800" b="1" cap="none" spc="-80" baseline="0">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hasCustomPrompt="1"/>
          </p:nvPr>
        </p:nvSpPr>
        <p:spPr>
          <a:xfrm>
            <a:off x="457200" y="228601"/>
            <a:ext cx="8140322" cy="1066800"/>
          </a:xfrm>
        </p:spPr>
        <p:txBody>
          <a:bodyPr anchor="b">
            <a:normAutofit/>
          </a:bodyPr>
          <a:lstStyle>
            <a:lvl1pPr marL="0" indent="0">
              <a:buNone/>
              <a:defRPr sz="3600" b="0" cap="none"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7" name="Date Placeholder 6"/>
          <p:cNvSpPr>
            <a:spLocks noGrp="1"/>
          </p:cNvSpPr>
          <p:nvPr>
            <p:ph type="dt" sz="half" idx="10"/>
          </p:nvPr>
        </p:nvSpPr>
        <p:spPr/>
        <p:txBody>
          <a:bodyPr/>
          <a:lstStyle/>
          <a:p>
            <a:endParaRPr lang="en-US" dirty="0"/>
          </a:p>
        </p:txBody>
      </p:sp>
      <p:sp>
        <p:nvSpPr>
          <p:cNvPr id="9" name="Footer Placeholder 8"/>
          <p:cNvSpPr>
            <a:spLocks noGrp="1"/>
          </p:cNvSpPr>
          <p:nvPr>
            <p:ph type="ftr" sz="quarter" idx="12"/>
          </p:nvPr>
        </p:nvSpPr>
        <p:spPr/>
        <p:txBody>
          <a:bodyPr/>
          <a:lstStyle/>
          <a:p>
            <a:r>
              <a:rPr lang="en-US" dirty="0" smtClean="0"/>
              <a:t>HIV Medical Homes Resource Center</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574800"/>
            <a:ext cx="384718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40391" y="1574800"/>
            <a:ext cx="402341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HIV Medical Homes Resource Center</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hasCustomPrompt="1"/>
          </p:nvPr>
        </p:nvSpPr>
        <p:spPr>
          <a:xfrm>
            <a:off x="457201" y="1572768"/>
            <a:ext cx="3835942" cy="639762"/>
          </a:xfrm>
        </p:spPr>
        <p:txBody>
          <a:bodyPr anchor="b">
            <a:noAutofit/>
          </a:bodyPr>
          <a:lstStyle>
            <a:lvl1pPr marL="0" indent="0">
              <a:buNone/>
              <a:defRPr sz="1800" b="0" cap="none"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1" y="2259366"/>
            <a:ext cx="3835941"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hasCustomPrompt="1"/>
          </p:nvPr>
        </p:nvSpPr>
        <p:spPr>
          <a:xfrm>
            <a:off x="4495437" y="1572768"/>
            <a:ext cx="4068371" cy="639762"/>
          </a:xfrm>
        </p:spPr>
        <p:txBody>
          <a:bodyPr anchor="b">
            <a:noAutofit/>
          </a:bodyPr>
          <a:lstStyle>
            <a:lvl1pPr marL="0" indent="0">
              <a:buNone/>
              <a:defRPr lang="en-US" sz="1800" b="0" kern="1200" cap="none"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dirty="0" smtClean="0"/>
              <a:t>Click to edit master text styles</a:t>
            </a:r>
          </a:p>
        </p:txBody>
      </p:sp>
      <p:sp>
        <p:nvSpPr>
          <p:cNvPr id="6" name="Content Placeholder 5"/>
          <p:cNvSpPr>
            <a:spLocks noGrp="1"/>
          </p:cNvSpPr>
          <p:nvPr>
            <p:ph sz="quarter" idx="4"/>
          </p:nvPr>
        </p:nvSpPr>
        <p:spPr>
          <a:xfrm>
            <a:off x="4495437" y="2259366"/>
            <a:ext cx="4068371"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HIV Medical Homes Resource Center</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HIV Medical Homes Resource Center</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HIV Medical Homes Resource Center</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HIV Medical Homes Resource Center</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userDrawn="1"/>
        </p:nvSpPr>
        <p:spPr>
          <a:xfrm>
            <a:off x="0" y="4846320"/>
            <a:ext cx="9001124" cy="20116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HIV Medical Homes Resource Center</a:t>
            </a:r>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rgbClr val="CC24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0"/>
            <a:ext cx="900112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52718"/>
            <a:ext cx="8106608"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8106608"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bg1">
                    <a:lumMod val="50000"/>
                  </a:schemeClr>
                </a:solidFill>
              </a:defRPr>
            </a:lvl1pPr>
          </a:lstStyle>
          <a:p>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rgbClr val="7F7F7F"/>
                </a:solidFill>
              </a:defRPr>
            </a:lvl1pPr>
          </a:lstStyle>
          <a:p>
            <a:r>
              <a:rPr lang="en-US" dirty="0" smtClean="0"/>
              <a:t>HIV Medical Homes Resource Center</a:t>
            </a:r>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9001124" y="1371600"/>
            <a:ext cx="142876" cy="5486400"/>
          </a:xfrm>
          <a:prstGeom prst="rect">
            <a:avLst/>
          </a:prstGeom>
          <a:solidFill>
            <a:srgbClr val="CC24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dt="0"/>
  <p:txStyles>
    <p:titleStyle>
      <a:lvl1pPr algn="l" defTabSz="914400" rtl="0" eaLnBrk="1" latinLnBrk="0" hangingPunct="1">
        <a:spcBef>
          <a:spcPct val="0"/>
        </a:spcBef>
        <a:buNone/>
        <a:defRPr sz="3600" b="1" kern="1200" cap="none" spc="-60" baseline="0">
          <a:solidFill>
            <a:schemeClr val="tx2"/>
          </a:solidFill>
          <a:latin typeface="+mj-lt"/>
          <a:ea typeface="+mj-ea"/>
          <a:cs typeface="+mj-cs"/>
        </a:defRPr>
      </a:lvl1pPr>
    </p:titleStyle>
    <p:bodyStyle>
      <a:lvl1pPr marL="457200" indent="-457200" algn="l" defTabSz="914400" rtl="0" eaLnBrk="1" latinLnBrk="0" hangingPunct="1">
        <a:spcBef>
          <a:spcPct val="20000"/>
        </a:spcBef>
        <a:spcAft>
          <a:spcPts val="600"/>
        </a:spcAft>
        <a:buFont typeface="Wingdings" charset="2"/>
        <a:buChar char="§"/>
        <a:defRPr sz="3000" b="0" kern="1200">
          <a:solidFill>
            <a:schemeClr val="tx1"/>
          </a:solidFill>
          <a:latin typeface="+mn-lt"/>
          <a:ea typeface="+mn-ea"/>
          <a:cs typeface="+mn-cs"/>
        </a:defRPr>
      </a:lvl1pPr>
      <a:lvl2pPr marL="573088" indent="-298450" algn="l" defTabSz="914400" rtl="0" eaLnBrk="1" latinLnBrk="0" hangingPunct="1">
        <a:spcBef>
          <a:spcPct val="20000"/>
        </a:spcBef>
        <a:buClr>
          <a:schemeClr val="tx2"/>
        </a:buClr>
        <a:buFont typeface="Wingdings" charset="2"/>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2"/>
        </a:buClr>
        <a:buFont typeface="Wingdings"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4"/>
        </a:buClr>
        <a:buFont typeface="Wingdings"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5"/>
        </a:buClr>
        <a:buFont typeface="Wingdings" charset="2"/>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embeddings/oleObject2.bin"/><Relationship Id="rId4" Type="http://schemas.openxmlformats.org/officeDocument/2006/relationships/image" Target="../media/image3.emf"/></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hyperlink" Target="https://dl.dropbox.com/u/31784176/BTWInformingChange_DrCunningham_V2.1.mov"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The Patient-Centered Medical Home: How Will We Know When We Get There? – </a:t>
            </a:r>
            <a:r>
              <a:rPr lang="en-US" dirty="0"/>
              <a:t>301 Session</a:t>
            </a:r>
            <a:br>
              <a:rPr lang="en-US" dirty="0"/>
            </a:br>
            <a:r>
              <a:rPr lang="en-US" dirty="0" smtClean="0"/>
              <a:t/>
            </a:r>
            <a:br>
              <a:rPr lang="en-US" dirty="0" smtClean="0"/>
            </a:br>
            <a:r>
              <a:rPr lang="en-US" sz="2400" dirty="0" smtClean="0"/>
              <a:t>Steve </a:t>
            </a:r>
            <a:r>
              <a:rPr lang="en-US" sz="2400" dirty="0"/>
              <a:t>Bromer, MD</a:t>
            </a:r>
            <a:br>
              <a:rPr lang="en-US" sz="2400" dirty="0"/>
            </a:br>
            <a:r>
              <a:rPr lang="en-US" sz="2400" dirty="0" smtClean="0"/>
              <a:t>Denise </a:t>
            </a:r>
            <a:r>
              <a:rPr lang="en-US" sz="2400" dirty="0"/>
              <a:t>Anderson-Carr, MPH, RD</a:t>
            </a:r>
            <a:br>
              <a:rPr lang="en-US" sz="2400" dirty="0"/>
            </a:br>
            <a:r>
              <a:rPr lang="en-US" dirty="0"/>
              <a:t/>
            </a:r>
            <a:br>
              <a:rPr lang="en-US" dirty="0"/>
            </a:br>
            <a:endParaRPr lang="en-US" dirty="0"/>
          </a:p>
        </p:txBody>
      </p:sp>
      <p:sp>
        <p:nvSpPr>
          <p:cNvPr id="3" name="Subtitle 2"/>
          <p:cNvSpPr>
            <a:spLocks noGrp="1"/>
          </p:cNvSpPr>
          <p:nvPr>
            <p:ph type="subTitle" idx="1"/>
          </p:nvPr>
        </p:nvSpPr>
        <p:spPr>
          <a:xfrm>
            <a:off x="166254" y="4800599"/>
            <a:ext cx="6084917" cy="1783081"/>
          </a:xfrm>
        </p:spPr>
        <p:txBody>
          <a:bodyPr>
            <a:normAutofit/>
          </a:bodyPr>
          <a:lstStyle/>
          <a:p>
            <a:r>
              <a:rPr lang="en-US" sz="2000" dirty="0" smtClean="0"/>
              <a:t>Ryan White 2012 Grantee Meeting</a:t>
            </a:r>
          </a:p>
          <a:p>
            <a:endParaRPr lang="en-US" sz="2000" dirty="0"/>
          </a:p>
        </p:txBody>
      </p:sp>
      <p:sp>
        <p:nvSpPr>
          <p:cNvPr id="4" name="Footer Placeholder 3"/>
          <p:cNvSpPr>
            <a:spLocks noGrp="1"/>
          </p:cNvSpPr>
          <p:nvPr>
            <p:ph type="ftr" sz="quarter" idx="11"/>
          </p:nvPr>
        </p:nvSpPr>
        <p:spPr/>
        <p:txBody>
          <a:bodyPr/>
          <a:lstStyle/>
          <a:p>
            <a:r>
              <a:rPr lang="en-US" dirty="0" smtClean="0"/>
              <a:t>HIV Medical Homes Resource Center</a:t>
            </a:r>
            <a:endParaRPr lang="en-US" dirty="0"/>
          </a:p>
        </p:txBody>
      </p:sp>
    </p:spTree>
    <p:extLst>
      <p:ext uri="{BB962C8B-B14F-4D97-AF65-F5344CB8AC3E}">
        <p14:creationId xmlns:p14="http://schemas.microsoft.com/office/powerpoint/2010/main" val="36492699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400" dirty="0" smtClean="0"/>
              <a:t>Quality </a:t>
            </a:r>
            <a:r>
              <a:rPr lang="en-US" sz="4800" dirty="0" smtClean="0"/>
              <a:t>Improvement</a:t>
            </a:r>
            <a:r>
              <a:rPr lang="en-US" sz="4400" dirty="0" smtClean="0"/>
              <a:t> Strategy</a:t>
            </a:r>
            <a:endParaRPr lang="en-US" sz="4400" dirty="0"/>
          </a:p>
        </p:txBody>
      </p:sp>
      <p:sp>
        <p:nvSpPr>
          <p:cNvPr id="4" name="Content Placeholder 3"/>
          <p:cNvSpPr>
            <a:spLocks noGrp="1"/>
          </p:cNvSpPr>
          <p:nvPr>
            <p:ph sz="half" idx="1"/>
          </p:nvPr>
        </p:nvSpPr>
        <p:spPr/>
        <p:txBody>
          <a:bodyPr>
            <a:normAutofit fontScale="85000" lnSpcReduction="10000"/>
          </a:bodyPr>
          <a:lstStyle/>
          <a:p>
            <a:pPr fontAlgn="t"/>
            <a:endParaRPr lang="en-US" dirty="0" smtClean="0"/>
          </a:p>
          <a:p>
            <a:pPr fontAlgn="t"/>
            <a:r>
              <a:rPr lang="en-US" dirty="0" smtClean="0"/>
              <a:t>Formal </a:t>
            </a:r>
            <a:r>
              <a:rPr lang="en-US" dirty="0"/>
              <a:t>QI model</a:t>
            </a:r>
            <a:endParaRPr lang="en-US" dirty="0" smtClean="0"/>
          </a:p>
          <a:p>
            <a:pPr>
              <a:buNone/>
            </a:pPr>
            <a:endParaRPr lang="en-US" dirty="0" smtClean="0"/>
          </a:p>
          <a:p>
            <a:r>
              <a:rPr lang="en-US" dirty="0" smtClean="0"/>
              <a:t>Establish </a:t>
            </a:r>
            <a:r>
              <a:rPr lang="en-US" dirty="0"/>
              <a:t>metrics</a:t>
            </a:r>
          </a:p>
          <a:p>
            <a:pPr fontAlgn="t"/>
            <a:endParaRPr lang="en-US" dirty="0"/>
          </a:p>
          <a:p>
            <a:r>
              <a:rPr lang="en-US" dirty="0"/>
              <a:t>Involve patients, families and staff in QI</a:t>
            </a:r>
          </a:p>
          <a:p>
            <a:pPr fontAlgn="t"/>
            <a:endParaRPr lang="en-US" dirty="0"/>
          </a:p>
          <a:p>
            <a:r>
              <a:rPr lang="en-US" dirty="0"/>
              <a:t>Optimize HIT</a:t>
            </a:r>
          </a:p>
          <a:p>
            <a:pPr fontAlgn="t"/>
            <a:endParaRPr lang="en-US" dirty="0"/>
          </a:p>
          <a:p>
            <a:endParaRPr lang="en-US" dirty="0"/>
          </a:p>
        </p:txBody>
      </p:sp>
      <p:sp>
        <p:nvSpPr>
          <p:cNvPr id="5" name="Content Placeholder 4"/>
          <p:cNvSpPr>
            <a:spLocks noGrp="1"/>
          </p:cNvSpPr>
          <p:nvPr>
            <p:ph sz="half" idx="2"/>
          </p:nvPr>
        </p:nvSpPr>
        <p:spPr/>
        <p:txBody>
          <a:bodyPr>
            <a:normAutofit fontScale="85000" lnSpcReduction="10000"/>
          </a:bodyPr>
          <a:lstStyle/>
          <a:p>
            <a:pPr fontAlgn="t"/>
            <a:endParaRPr lang="en-US" dirty="0" smtClean="0"/>
          </a:p>
          <a:p>
            <a:pPr fontAlgn="t"/>
            <a:r>
              <a:rPr lang="en-US" dirty="0" smtClean="0"/>
              <a:t>Quality </a:t>
            </a:r>
            <a:r>
              <a:rPr lang="en-US" dirty="0"/>
              <a:t>Management Plan required in all RWCA </a:t>
            </a:r>
            <a:r>
              <a:rPr lang="en-US" dirty="0" smtClean="0"/>
              <a:t>sites</a:t>
            </a:r>
            <a:endParaRPr lang="en-US" b="1" dirty="0"/>
          </a:p>
          <a:p>
            <a:r>
              <a:rPr lang="en-US" dirty="0"/>
              <a:t>HAB measures/</a:t>
            </a:r>
            <a:r>
              <a:rPr lang="en-US" dirty="0"/>
              <a:t>HIVQual</a:t>
            </a:r>
            <a:endParaRPr lang="en-US" dirty="0"/>
          </a:p>
          <a:p>
            <a:pPr fontAlgn="t"/>
            <a:endParaRPr lang="en-US" dirty="0"/>
          </a:p>
          <a:p>
            <a:r>
              <a:rPr lang="en-US" dirty="0"/>
              <a:t>Consumer involvement central</a:t>
            </a:r>
          </a:p>
          <a:p>
            <a:pPr fontAlgn="t"/>
            <a:endParaRPr lang="en-US" dirty="0"/>
          </a:p>
          <a:p>
            <a:r>
              <a:rPr lang="en-US" dirty="0"/>
              <a:t>Registries, client-level data</a:t>
            </a:r>
          </a:p>
          <a:p>
            <a:pPr fontAlgn="t"/>
            <a:endParaRPr lang="en-US" dirty="0"/>
          </a:p>
          <a:p>
            <a:endParaRPr lang="en-US" dirty="0"/>
          </a:p>
        </p:txBody>
      </p:sp>
      <p:sp>
        <p:nvSpPr>
          <p:cNvPr id="2" name="Right Arrow 1"/>
          <p:cNvSpPr/>
          <p:nvPr/>
        </p:nvSpPr>
        <p:spPr>
          <a:xfrm>
            <a:off x="3834886" y="2005686"/>
            <a:ext cx="705506" cy="364670"/>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90018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par>
                                <p:cTn id="9" presetID="1" presetClass="entr" presetSubtype="0"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accel="50000" decel="5000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7" presetID="42" presetClass="path" presetSubtype="0" accel="50000" decel="50000" fill="hold" grpId="1" nodeType="withEffect">
                                  <p:stCondLst>
                                    <p:cond delay="0"/>
                                  </p:stCondLst>
                                  <p:childTnLst>
                                    <p:animMotion origin="layout" path="M 2.85665E-6 -3.87321E-6 L 0.00225 0.13767 " pathEditMode="relative" rAng="0" ptsTypes="AA">
                                      <p:cBhvr>
                                        <p:cTn id="18" dur="2000" fill="hold"/>
                                        <p:tgtEl>
                                          <p:spTgt spid="2"/>
                                        </p:tgtEl>
                                        <p:attrNameLst>
                                          <p:attrName>ppt_x</p:attrName>
                                          <p:attrName>ppt_y</p:attrName>
                                        </p:attrNameLst>
                                      </p:cBhvr>
                                      <p:rCtr x="104" y="6872"/>
                                    </p:animMotion>
                                  </p:childTnLst>
                                </p:cTn>
                              </p:par>
                            </p:childTnLst>
                          </p:cTn>
                        </p:par>
                      </p:childTnLst>
                    </p:cTn>
                  </p:par>
                  <p:par>
                    <p:cTn id="19" fill="hold">
                      <p:stCondLst>
                        <p:cond delay="indefinite"/>
                      </p:stCondLst>
                      <p:childTnLst>
                        <p:par>
                          <p:cTn id="20" fill="hold">
                            <p:stCondLst>
                              <p:cond delay="0"/>
                            </p:stCondLst>
                            <p:childTnLst>
                              <p:par>
                                <p:cTn id="21" presetID="2" presetClass="entr" presetSubtype="4" accel="50000" decel="5000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 calcmode="lin" valueType="num">
                                      <p:cBhvr additive="base">
                                        <p:cTn id="2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4" end="4"/>
                                            </p:txEl>
                                          </p:spTgt>
                                        </p:tgtEl>
                                        <p:attrNameLst>
                                          <p:attrName>ppt_y</p:attrName>
                                        </p:attrNameLst>
                                      </p:cBhvr>
                                      <p:tavLst>
                                        <p:tav tm="0">
                                          <p:val>
                                            <p:strVal val="1+#ppt_h/2"/>
                                          </p:val>
                                        </p:tav>
                                        <p:tav tm="100000">
                                          <p:val>
                                            <p:strVal val="#ppt_y"/>
                                          </p:val>
                                        </p:tav>
                                      </p:tavLst>
                                    </p:anim>
                                  </p:childTnLst>
                                </p:cTn>
                              </p:par>
                              <p:par>
                                <p:cTn id="25" presetID="42" presetClass="path" presetSubtype="0" accel="50000" decel="50000" fill="hold" grpId="2" nodeType="withEffect">
                                  <p:stCondLst>
                                    <p:cond delay="0"/>
                                  </p:stCondLst>
                                  <p:childTnLst>
                                    <p:animMotion origin="layout" path="M 0.00226 0.13766 L 0.00451 0.28782 " pathEditMode="relative" rAng="0" ptsTypes="AA">
                                      <p:cBhvr>
                                        <p:cTn id="26" dur="2000" fill="hold"/>
                                        <p:tgtEl>
                                          <p:spTgt spid="2"/>
                                        </p:tgtEl>
                                        <p:attrNameLst>
                                          <p:attrName>ppt_x</p:attrName>
                                          <p:attrName>ppt_y</p:attrName>
                                        </p:attrNameLst>
                                      </p:cBhvr>
                                      <p:rCtr x="104" y="7497"/>
                                    </p:animMotion>
                                  </p:childTnLst>
                                </p:cTn>
                              </p:par>
                            </p:childTnLst>
                          </p:cTn>
                        </p:par>
                      </p:childTnLst>
                    </p:cTn>
                  </p:par>
                  <p:par>
                    <p:cTn id="27" fill="hold">
                      <p:stCondLst>
                        <p:cond delay="indefinite"/>
                      </p:stCondLst>
                      <p:childTnLst>
                        <p:par>
                          <p:cTn id="28" fill="hold">
                            <p:stCondLst>
                              <p:cond delay="0"/>
                            </p:stCondLst>
                            <p:childTnLst>
                              <p:par>
                                <p:cTn id="29" presetID="2" presetClass="entr" presetSubtype="4" accel="50000" decel="5000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 calcmode="lin" valueType="num">
                                      <p:cBhvr additive="base">
                                        <p:cTn id="31"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6" end="6"/>
                                            </p:txEl>
                                          </p:spTgt>
                                        </p:tgtEl>
                                        <p:attrNameLst>
                                          <p:attrName>ppt_y</p:attrName>
                                        </p:attrNameLst>
                                      </p:cBhvr>
                                      <p:tavLst>
                                        <p:tav tm="0">
                                          <p:val>
                                            <p:strVal val="1+#ppt_h/2"/>
                                          </p:val>
                                        </p:tav>
                                        <p:tav tm="100000">
                                          <p:val>
                                            <p:strVal val="#ppt_y"/>
                                          </p:val>
                                        </p:tav>
                                      </p:tavLst>
                                    </p:anim>
                                  </p:childTnLst>
                                </p:cTn>
                              </p:par>
                              <p:par>
                                <p:cTn id="33" presetID="42" presetClass="path" presetSubtype="0" accel="50000" decel="50000" fill="hold" grpId="3" nodeType="withEffect">
                                  <p:stCondLst>
                                    <p:cond delay="0"/>
                                  </p:stCondLst>
                                  <p:childTnLst>
                                    <p:animMotion origin="layout" path="M 0.00451 0.28782 L 0.00677 0.46737 " pathEditMode="relative" rAng="0" ptsTypes="AA">
                                      <p:cBhvr>
                                        <p:cTn id="34" dur="2000" fill="hold"/>
                                        <p:tgtEl>
                                          <p:spTgt spid="2"/>
                                        </p:tgtEl>
                                        <p:attrNameLst>
                                          <p:attrName>ppt_x</p:attrName>
                                          <p:attrName>ppt_y</p:attrName>
                                        </p:attrNameLst>
                                      </p:cBhvr>
                                      <p:rCtr x="104" y="897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2" grpId="0" animBg="1"/>
      <p:bldP spid="2" grpId="1" animBg="1"/>
      <p:bldP spid="2" grpId="2" animBg="1"/>
      <p:bldP spid="2" grpId="3"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400" dirty="0"/>
              <a:t>Empanelment</a:t>
            </a:r>
          </a:p>
        </p:txBody>
      </p:sp>
      <p:sp>
        <p:nvSpPr>
          <p:cNvPr id="4" name="Content Placeholder 3"/>
          <p:cNvSpPr>
            <a:spLocks noGrp="1"/>
          </p:cNvSpPr>
          <p:nvPr>
            <p:ph sz="half" idx="1"/>
          </p:nvPr>
        </p:nvSpPr>
        <p:spPr/>
        <p:txBody>
          <a:bodyPr>
            <a:normAutofit/>
          </a:bodyPr>
          <a:lstStyle/>
          <a:p>
            <a:pPr fontAlgn="t"/>
            <a:endParaRPr lang="en-US" dirty="0" smtClean="0"/>
          </a:p>
          <a:p>
            <a:pPr fontAlgn="t"/>
            <a:r>
              <a:rPr lang="en-US" dirty="0"/>
              <a:t>Assign all patients to provider panel</a:t>
            </a:r>
          </a:p>
          <a:p>
            <a:r>
              <a:rPr lang="en-US" dirty="0"/>
              <a:t>Balance supply and demand</a:t>
            </a:r>
          </a:p>
          <a:p>
            <a:r>
              <a:rPr lang="en-US" dirty="0"/>
              <a:t>Use panel data to manage population</a:t>
            </a:r>
          </a:p>
          <a:p>
            <a:pPr fontAlgn="t"/>
            <a:endParaRPr lang="en-US" dirty="0"/>
          </a:p>
          <a:p>
            <a:endParaRPr lang="en-US" dirty="0"/>
          </a:p>
        </p:txBody>
      </p:sp>
      <p:sp>
        <p:nvSpPr>
          <p:cNvPr id="5" name="Content Placeholder 4"/>
          <p:cNvSpPr>
            <a:spLocks noGrp="1"/>
          </p:cNvSpPr>
          <p:nvPr>
            <p:ph sz="half" idx="2"/>
          </p:nvPr>
        </p:nvSpPr>
        <p:spPr/>
        <p:txBody>
          <a:bodyPr>
            <a:normAutofit/>
          </a:bodyPr>
          <a:lstStyle/>
          <a:p>
            <a:pPr fontAlgn="t"/>
            <a:endParaRPr lang="en-US" dirty="0" smtClean="0"/>
          </a:p>
          <a:p>
            <a:pPr fontAlgn="t"/>
            <a:r>
              <a:rPr lang="en-US" dirty="0"/>
              <a:t>Frequently done, not specific requirement</a:t>
            </a:r>
          </a:p>
          <a:p>
            <a:r>
              <a:rPr lang="en-US" dirty="0"/>
              <a:t>Panel size usually limited</a:t>
            </a:r>
          </a:p>
          <a:p>
            <a:r>
              <a:rPr lang="en-US" dirty="0"/>
              <a:t>Management at practice level </a:t>
            </a:r>
            <a:r>
              <a:rPr lang="en-US" dirty="0" smtClean="0"/>
              <a:t>vs. </a:t>
            </a:r>
            <a:r>
              <a:rPr lang="en-US" dirty="0"/>
              <a:t>panel level</a:t>
            </a:r>
          </a:p>
          <a:p>
            <a:pPr fontAlgn="t"/>
            <a:endParaRPr lang="en-US" dirty="0"/>
          </a:p>
          <a:p>
            <a:pPr fontAlgn="t"/>
            <a:endParaRPr lang="en-US" dirty="0"/>
          </a:p>
          <a:p>
            <a:endParaRPr lang="en-US" dirty="0"/>
          </a:p>
        </p:txBody>
      </p:sp>
      <p:sp>
        <p:nvSpPr>
          <p:cNvPr id="2" name="Right Arrow 1"/>
          <p:cNvSpPr/>
          <p:nvPr/>
        </p:nvSpPr>
        <p:spPr>
          <a:xfrm>
            <a:off x="3951628" y="2370356"/>
            <a:ext cx="705506" cy="364670"/>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39314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par>
                                <p:cTn id="9" presetID="1" presetClass="entr" presetSubtype="0"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7" presetID="42" presetClass="path" presetSubtype="0" accel="50000" decel="50000" fill="hold" grpId="1" nodeType="withEffect">
                                  <p:stCondLst>
                                    <p:cond delay="0"/>
                                  </p:stCondLst>
                                  <p:childTnLst>
                                    <p:animMotion origin="layout" path="M 3.64457E-6 0.02106 L 0.00243 0.18256 " pathEditMode="relative" rAng="0" ptsTypes="AA">
                                      <p:cBhvr>
                                        <p:cTn id="18" dur="2000" fill="hold"/>
                                        <p:tgtEl>
                                          <p:spTgt spid="2"/>
                                        </p:tgtEl>
                                        <p:attrNameLst>
                                          <p:attrName>ppt_x</p:attrName>
                                          <p:attrName>ppt_y</p:attrName>
                                        </p:attrNameLst>
                                      </p:cBhvr>
                                      <p:rCtr x="121" y="8075"/>
                                    </p:animMotion>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anim calcmode="lin" valueType="num">
                                      <p:cBhvr additive="base">
                                        <p:cTn id="2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5" presetID="42" presetClass="path" presetSubtype="0" accel="50000" decel="50000" fill="hold" grpId="2" nodeType="withEffect">
                                  <p:stCondLst>
                                    <p:cond delay="0"/>
                                  </p:stCondLst>
                                  <p:childTnLst>
                                    <p:animMotion origin="layout" path="M 0.00242 0.18255 L 0.00364 0.33827 " pathEditMode="relative" rAng="0" ptsTypes="AA">
                                      <p:cBhvr>
                                        <p:cTn id="26" dur="2000" fill="hold"/>
                                        <p:tgtEl>
                                          <p:spTgt spid="2"/>
                                        </p:tgtEl>
                                        <p:attrNameLst>
                                          <p:attrName>ppt_x</p:attrName>
                                          <p:attrName>ppt_y</p:attrName>
                                        </p:attrNameLst>
                                      </p:cBhvr>
                                      <p:rCtr x="52" y="777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2" grpId="0" animBg="1"/>
      <p:bldP spid="2" grpId="1" animBg="1"/>
      <p:bldP spid="2" grpId="2"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4400" dirty="0"/>
              <a:t>Continuous and Team-based Healing Relationships</a:t>
            </a:r>
          </a:p>
        </p:txBody>
      </p:sp>
      <p:sp>
        <p:nvSpPr>
          <p:cNvPr id="4" name="Content Placeholder 3"/>
          <p:cNvSpPr>
            <a:spLocks noGrp="1"/>
          </p:cNvSpPr>
          <p:nvPr>
            <p:ph sz="half" idx="1"/>
          </p:nvPr>
        </p:nvSpPr>
        <p:spPr>
          <a:xfrm>
            <a:off x="457200" y="1574800"/>
            <a:ext cx="3742229" cy="4525963"/>
          </a:xfrm>
        </p:spPr>
        <p:txBody>
          <a:bodyPr>
            <a:normAutofit fontScale="25000" lnSpcReduction="20000"/>
          </a:bodyPr>
          <a:lstStyle/>
          <a:p>
            <a:pPr fontAlgn="t"/>
            <a:endParaRPr lang="en-US" dirty="0" smtClean="0"/>
          </a:p>
          <a:p>
            <a:pPr fontAlgn="t"/>
            <a:r>
              <a:rPr lang="en-US" sz="11200" dirty="0"/>
              <a:t>Establish care delivery in </a:t>
            </a:r>
            <a:r>
              <a:rPr lang="en-US" sz="11200" dirty="0" smtClean="0"/>
              <a:t>teams</a:t>
            </a:r>
            <a:endParaRPr lang="en-US" sz="11200" b="1" dirty="0"/>
          </a:p>
          <a:p>
            <a:r>
              <a:rPr lang="en-US" sz="11200" dirty="0"/>
              <a:t>Link patients to providers and care </a:t>
            </a:r>
            <a:r>
              <a:rPr lang="en-US" sz="11200" dirty="0" smtClean="0"/>
              <a:t>teams</a:t>
            </a:r>
            <a:endParaRPr lang="en-US" sz="11200" dirty="0"/>
          </a:p>
          <a:p>
            <a:r>
              <a:rPr lang="en-US" sz="11200" dirty="0"/>
              <a:t>Assure patients see </a:t>
            </a:r>
            <a:r>
              <a:rPr lang="en-US" sz="11200" dirty="0" smtClean="0"/>
              <a:t>PCP</a:t>
            </a:r>
            <a:endParaRPr lang="en-US" sz="11200" dirty="0"/>
          </a:p>
          <a:p>
            <a:r>
              <a:rPr lang="en-US" sz="11200" dirty="0"/>
              <a:t>Role and task distribution in </a:t>
            </a:r>
            <a:r>
              <a:rPr lang="en-US" sz="11200" dirty="0" smtClean="0"/>
              <a:t>teams</a:t>
            </a:r>
            <a:endParaRPr lang="en-US" sz="11200" dirty="0"/>
          </a:p>
          <a:p>
            <a:endParaRPr lang="en-US" sz="8600" dirty="0"/>
          </a:p>
        </p:txBody>
      </p:sp>
      <p:sp>
        <p:nvSpPr>
          <p:cNvPr id="5" name="Content Placeholder 4"/>
          <p:cNvSpPr>
            <a:spLocks noGrp="1"/>
          </p:cNvSpPr>
          <p:nvPr>
            <p:ph sz="half" idx="2"/>
          </p:nvPr>
        </p:nvSpPr>
        <p:spPr>
          <a:xfrm>
            <a:off x="4813979" y="1574800"/>
            <a:ext cx="4066276" cy="4525963"/>
          </a:xfrm>
        </p:spPr>
        <p:txBody>
          <a:bodyPr>
            <a:normAutofit fontScale="25000" lnSpcReduction="20000"/>
          </a:bodyPr>
          <a:lstStyle/>
          <a:p>
            <a:pPr fontAlgn="t"/>
            <a:endParaRPr lang="en-US" dirty="0" smtClean="0"/>
          </a:p>
          <a:p>
            <a:pPr fontAlgn="t"/>
            <a:r>
              <a:rPr lang="en-US" sz="11200" dirty="0" smtClean="0"/>
              <a:t>Multi</a:t>
            </a:r>
            <a:r>
              <a:rPr lang="en-US" sz="11200" dirty="0"/>
              <a:t>-disciplinary teams central to </a:t>
            </a:r>
            <a:r>
              <a:rPr lang="en-US" sz="11200" dirty="0" smtClean="0"/>
              <a:t>RWCA</a:t>
            </a:r>
          </a:p>
          <a:p>
            <a:r>
              <a:rPr lang="en-US" sz="11200" dirty="0" smtClean="0"/>
              <a:t>Linkage </a:t>
            </a:r>
            <a:r>
              <a:rPr lang="en-US" sz="11200" dirty="0"/>
              <a:t>to care </a:t>
            </a:r>
          </a:p>
          <a:p>
            <a:endParaRPr lang="en-US" sz="11200" dirty="0" smtClean="0"/>
          </a:p>
          <a:p>
            <a:r>
              <a:rPr lang="en-US" sz="11200" dirty="0" smtClean="0"/>
              <a:t>Not </a:t>
            </a:r>
            <a:r>
              <a:rPr lang="en-US" sz="11200" dirty="0"/>
              <a:t>a requirement of </a:t>
            </a:r>
            <a:r>
              <a:rPr lang="en-US" sz="11200" dirty="0" smtClean="0"/>
              <a:t>RWCA</a:t>
            </a:r>
            <a:endParaRPr lang="en-US" sz="11200" dirty="0"/>
          </a:p>
          <a:p>
            <a:endParaRPr lang="en-US" sz="11200" dirty="0" smtClean="0"/>
          </a:p>
          <a:p>
            <a:r>
              <a:rPr lang="en-US" sz="11200" dirty="0" smtClean="0"/>
              <a:t>Variable</a:t>
            </a:r>
          </a:p>
          <a:p>
            <a:pPr marL="0" indent="0" fontAlgn="t">
              <a:buNone/>
            </a:pPr>
            <a:endParaRPr lang="en-US" sz="8600" dirty="0"/>
          </a:p>
          <a:p>
            <a:endParaRPr lang="en-US" dirty="0"/>
          </a:p>
        </p:txBody>
      </p:sp>
      <p:sp>
        <p:nvSpPr>
          <p:cNvPr id="2" name="Right Arrow 1"/>
          <p:cNvSpPr/>
          <p:nvPr/>
        </p:nvSpPr>
        <p:spPr>
          <a:xfrm>
            <a:off x="3834886" y="2005686"/>
            <a:ext cx="705506" cy="364670"/>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39314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1"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par>
                                <p:cTn id="9" presetID="42" presetClass="path" presetSubtype="0" accel="50000" decel="50000" fill="hold" grpId="1" nodeType="withEffect">
                                  <p:stCondLst>
                                    <p:cond delay="0"/>
                                  </p:stCondLst>
                                  <p:childTnLst>
                                    <p:animMotion origin="layout" path="M 2.85665E-6 -3.87321E-6 L 0.00225 0.13767 " pathEditMode="relative" rAng="0" ptsTypes="AA">
                                      <p:cBhvr>
                                        <p:cTn id="10" dur="2000" fill="hold"/>
                                        <p:tgtEl>
                                          <p:spTgt spid="2"/>
                                        </p:tgtEl>
                                        <p:attrNameLst>
                                          <p:attrName>ppt_x</p:attrName>
                                          <p:attrName>ppt_y</p:attrName>
                                        </p:attrNameLst>
                                      </p:cBhvr>
                                      <p:rCtr x="104" y="6872"/>
                                    </p:animMotion>
                                  </p:childTnLst>
                                </p:cTn>
                              </p:par>
                              <p:par>
                                <p:cTn id="11" presetID="42" presetClass="path" presetSubtype="0" accel="50000" decel="50000" fill="hold" grpId="2" nodeType="withEffect">
                                  <p:stCondLst>
                                    <p:cond delay="0"/>
                                  </p:stCondLst>
                                  <p:childTnLst>
                                    <p:animMotion origin="layout" path="M 0.00226 0.13766 L 0.00451 0.28782 " pathEditMode="relative" rAng="0" ptsTypes="AA">
                                      <p:cBhvr>
                                        <p:cTn id="12" dur="2000" fill="hold"/>
                                        <p:tgtEl>
                                          <p:spTgt spid="2"/>
                                        </p:tgtEl>
                                        <p:attrNameLst>
                                          <p:attrName>ppt_x</p:attrName>
                                          <p:attrName>ppt_y</p:attrName>
                                        </p:attrNameLst>
                                      </p:cBhvr>
                                      <p:rCtr x="104" y="7497"/>
                                    </p:animMotion>
                                  </p:childTnLst>
                                </p:cTn>
                              </p:par>
                              <p:par>
                                <p:cTn id="13" presetID="42" presetClass="path" presetSubtype="0" accel="50000" decel="50000" fill="hold" grpId="3" nodeType="withEffect">
                                  <p:stCondLst>
                                    <p:cond delay="0"/>
                                  </p:stCondLst>
                                  <p:childTnLst>
                                    <p:animMotion origin="layout" path="M 0.00451 0.28782 L 0.00677 0.46737 " pathEditMode="relative" rAng="0" ptsTypes="AA">
                                      <p:cBhvr>
                                        <p:cTn id="14" dur="2000" fill="hold"/>
                                        <p:tgtEl>
                                          <p:spTgt spid="2"/>
                                        </p:tgtEl>
                                        <p:attrNameLst>
                                          <p:attrName>ppt_x</p:attrName>
                                          <p:attrName>ppt_y</p:attrName>
                                        </p:attrNameLst>
                                      </p:cBhvr>
                                      <p:rCtr x="104" y="8977"/>
                                    </p:animMotion>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1"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1"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1"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 calcmode="lin" valueType="num">
                                      <p:cBhvr additive="base">
                                        <p:cTn id="31"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build="p"/>
      <p:bldP spid="2" grpId="1" animBg="1"/>
      <p:bldP spid="2" grpId="2" animBg="1"/>
      <p:bldP spid="2" grpId="3"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Grp="1" noChangeAspect="1"/>
          </p:cNvGraphicFramePr>
          <p:nvPr>
            <p:ph type="title"/>
          </p:nvPr>
        </p:nvGraphicFramePr>
        <p:xfrm>
          <a:off x="1012825" y="341313"/>
          <a:ext cx="7112000" cy="533400"/>
        </p:xfrm>
        <a:graphic>
          <a:graphicData uri="http://schemas.openxmlformats.org/presentationml/2006/ole">
            <mc:AlternateContent xmlns:mc="http://schemas.openxmlformats.org/markup-compatibility/2006">
              <mc:Choice xmlns:v="urn:schemas-microsoft-com:vml" Requires="v">
                <p:oleObj spid="_x0000_s1073" name="Visio" r:id="rId3" imgW="5991758" imgH="440131" progId="Visio.Drawing.11">
                  <p:embed/>
                </p:oleObj>
              </mc:Choice>
              <mc:Fallback>
                <p:oleObj name="Visio" r:id="rId3" imgW="5991758" imgH="440131" progId="Visio.Drawing.11">
                  <p:embed/>
                  <p:pic>
                    <p:nvPicPr>
                      <p:cNvPr id="0" name="Picture 45"/>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2825" y="341313"/>
                        <a:ext cx="71120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3"/>
          <p:cNvGraphicFramePr>
            <a:graphicFrameLocks noGrp="1" noChangeAspect="1"/>
          </p:cNvGraphicFramePr>
          <p:nvPr>
            <p:ph idx="1"/>
          </p:nvPr>
        </p:nvGraphicFramePr>
        <p:xfrm>
          <a:off x="1323975" y="990600"/>
          <a:ext cx="6038850" cy="4648200"/>
        </p:xfrm>
        <a:graphic>
          <a:graphicData uri="http://schemas.openxmlformats.org/presentationml/2006/ole">
            <mc:AlternateContent xmlns:mc="http://schemas.openxmlformats.org/markup-compatibility/2006">
              <mc:Choice xmlns:v="urn:schemas-microsoft-com:vml" Requires="v">
                <p:oleObj spid="_x0000_s1074" name="Visio" r:id="rId5" imgW="7758379" imgH="5972251" progId="Visio.Drawing.11">
                  <p:embed/>
                </p:oleObj>
              </mc:Choice>
              <mc:Fallback>
                <p:oleObj name="Visio" r:id="rId5" imgW="7758379" imgH="5972251" progId="Visio.Drawing.11">
                  <p:embed/>
                  <p:pic>
                    <p:nvPicPr>
                      <p:cNvPr id="0" name="Picture 46"/>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23975" y="990600"/>
                        <a:ext cx="6038850" cy="464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2842598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4" descr="Lineu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899292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11830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10681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609600"/>
            <a:ext cx="7772400" cy="304800"/>
          </a:xfrm>
        </p:spPr>
        <p:txBody>
          <a:bodyPr>
            <a:normAutofit fontScale="90000"/>
          </a:bodyPr>
          <a:lstStyle/>
          <a:p>
            <a:pPr eaLnBrk="1" hangingPunct="1">
              <a:defRPr/>
            </a:pPr>
            <a:r>
              <a:rPr lang="en-US" sz="3600" b="1" dirty="0" smtClean="0">
                <a:effectLst>
                  <a:outerShdw blurRad="38100" dist="38100" dir="2700000" algn="tl">
                    <a:srgbClr val="C0C0C0"/>
                  </a:outerShdw>
                </a:effectLst>
                <a:cs typeface="+mj-cs"/>
              </a:rPr>
              <a:t> Team-based care</a:t>
            </a:r>
            <a:endParaRPr lang="en-US" dirty="0" smtClean="0">
              <a:cs typeface="+mj-cs"/>
            </a:endParaRPr>
          </a:p>
        </p:txBody>
      </p:sp>
      <p:sp>
        <p:nvSpPr>
          <p:cNvPr id="45059" name="Rectangle 3"/>
          <p:cNvSpPr>
            <a:spLocks noGrp="1" noChangeArrowheads="1"/>
          </p:cNvSpPr>
          <p:nvPr>
            <p:ph idx="1"/>
          </p:nvPr>
        </p:nvSpPr>
        <p:spPr>
          <a:xfrm>
            <a:off x="685800" y="1219200"/>
            <a:ext cx="7772400" cy="4876800"/>
          </a:xfrm>
        </p:spPr>
        <p:txBody>
          <a:bodyPr>
            <a:normAutofit lnSpcReduction="10000"/>
          </a:bodyPr>
          <a:lstStyle/>
          <a:p>
            <a:pPr lvl="1" eaLnBrk="1" hangingPunct="1">
              <a:lnSpc>
                <a:spcPct val="90000"/>
              </a:lnSpc>
              <a:spcAft>
                <a:spcPts val="1000"/>
              </a:spcAft>
              <a:buFont typeface="Times" charset="0"/>
              <a:buChar char="•"/>
              <a:defRPr/>
            </a:pPr>
            <a:r>
              <a:rPr lang="en-US" sz="2400" dirty="0">
                <a:effectLst>
                  <a:outerShdw blurRad="38100" dist="38100" dir="2700000" algn="tl">
                    <a:srgbClr val="DDDDDD"/>
                  </a:outerShdw>
                </a:effectLst>
                <a:ea typeface="ＭＳ Ｐゴシック" charset="0"/>
              </a:rPr>
              <a:t>Culture shift: share the care</a:t>
            </a:r>
          </a:p>
          <a:p>
            <a:pPr lvl="1" eaLnBrk="1" hangingPunct="1">
              <a:lnSpc>
                <a:spcPct val="90000"/>
              </a:lnSpc>
              <a:spcAft>
                <a:spcPts val="1000"/>
              </a:spcAft>
              <a:buFont typeface="Wingdings" charset="0"/>
              <a:buChar char="ü"/>
              <a:defRPr/>
            </a:pPr>
            <a:r>
              <a:rPr lang="en-US" sz="2400" dirty="0">
                <a:effectLst>
                  <a:outerShdw blurRad="38100" dist="38100" dir="2700000" algn="tl">
                    <a:srgbClr val="DDDDDD"/>
                  </a:outerShdw>
                </a:effectLst>
                <a:ea typeface="ＭＳ Ｐゴシック" charset="0"/>
              </a:rPr>
              <a:t>Stable </a:t>
            </a:r>
            <a:r>
              <a:rPr lang="en-US" sz="2400" dirty="0">
                <a:effectLst>
                  <a:outerShdw blurRad="38100" dist="38100" dir="2700000" algn="tl">
                    <a:srgbClr val="DDDDDD"/>
                  </a:outerShdw>
                </a:effectLst>
                <a:ea typeface="ＭＳ Ｐゴシック" charset="0"/>
              </a:rPr>
              <a:t>teamlets</a:t>
            </a:r>
            <a:endParaRPr lang="en-US" sz="2400" dirty="0">
              <a:effectLst>
                <a:outerShdw blurRad="38100" dist="38100" dir="2700000" algn="tl">
                  <a:srgbClr val="DDDDDD"/>
                </a:outerShdw>
              </a:effectLst>
              <a:ea typeface="ＭＳ Ｐゴシック" charset="0"/>
            </a:endParaRPr>
          </a:p>
          <a:p>
            <a:pPr lvl="1" eaLnBrk="1" hangingPunct="1">
              <a:lnSpc>
                <a:spcPct val="90000"/>
              </a:lnSpc>
              <a:spcAft>
                <a:spcPts val="1000"/>
              </a:spcAft>
              <a:buFont typeface="Times" charset="0"/>
              <a:buChar char="•"/>
              <a:defRPr/>
            </a:pPr>
            <a:r>
              <a:rPr lang="en-US" sz="2400" dirty="0">
                <a:effectLst>
                  <a:outerShdw blurRad="38100" dist="38100" dir="2700000" algn="tl">
                    <a:srgbClr val="DDDDDD"/>
                  </a:outerShdw>
                </a:effectLst>
                <a:ea typeface="ＭＳ Ｐゴシック" charset="0"/>
              </a:rPr>
              <a:t>Co-location</a:t>
            </a:r>
          </a:p>
          <a:p>
            <a:pPr lvl="1" eaLnBrk="1" hangingPunct="1">
              <a:lnSpc>
                <a:spcPct val="90000"/>
              </a:lnSpc>
              <a:spcAft>
                <a:spcPts val="1000"/>
              </a:spcAft>
              <a:buFont typeface="Wingdings" charset="0"/>
              <a:buChar char="ü"/>
              <a:defRPr/>
            </a:pPr>
            <a:r>
              <a:rPr lang="en-US" sz="2400" dirty="0">
                <a:effectLst>
                  <a:outerShdw blurRad="38100" dist="38100" dir="2700000" algn="tl">
                    <a:srgbClr val="DDDDDD"/>
                  </a:outerShdw>
                </a:effectLst>
                <a:ea typeface="ＭＳ Ｐゴシック" charset="0"/>
              </a:rPr>
              <a:t>Staffing ratios</a:t>
            </a:r>
          </a:p>
          <a:p>
            <a:pPr lvl="1" eaLnBrk="1" hangingPunct="1">
              <a:lnSpc>
                <a:spcPct val="90000"/>
              </a:lnSpc>
              <a:spcAft>
                <a:spcPts val="1000"/>
              </a:spcAft>
              <a:buFont typeface="Wingdings" charset="0"/>
              <a:buChar char="ü"/>
              <a:defRPr/>
            </a:pPr>
            <a:r>
              <a:rPr lang="en-US" sz="2400" dirty="0">
                <a:effectLst>
                  <a:outerShdw blurRad="38100" dist="38100" dir="2700000" algn="tl">
                    <a:srgbClr val="DDDDDD"/>
                  </a:outerShdw>
                </a:effectLst>
                <a:ea typeface="ＭＳ Ｐゴシック" charset="0"/>
              </a:rPr>
              <a:t>Standing orders/protocols</a:t>
            </a:r>
          </a:p>
          <a:p>
            <a:pPr lvl="1" eaLnBrk="1" hangingPunct="1">
              <a:lnSpc>
                <a:spcPct val="90000"/>
              </a:lnSpc>
              <a:spcAft>
                <a:spcPts val="1000"/>
              </a:spcAft>
              <a:buFont typeface="Times" charset="0"/>
              <a:buChar char="•"/>
              <a:defRPr/>
            </a:pPr>
            <a:r>
              <a:rPr lang="en-US" sz="2400" dirty="0">
                <a:effectLst>
                  <a:outerShdw blurRad="38100" dist="38100" dir="2700000" algn="tl">
                    <a:srgbClr val="DDDDDD"/>
                  </a:outerShdw>
                </a:effectLst>
                <a:ea typeface="ＭＳ Ｐゴシック" charset="0"/>
              </a:rPr>
              <a:t>Defined workflows and roles – workflow mapping</a:t>
            </a:r>
          </a:p>
          <a:p>
            <a:pPr lvl="1" eaLnBrk="1" hangingPunct="1">
              <a:lnSpc>
                <a:spcPct val="90000"/>
              </a:lnSpc>
              <a:spcAft>
                <a:spcPts val="1000"/>
              </a:spcAft>
              <a:buFont typeface="Times" charset="0"/>
              <a:buChar char="•"/>
              <a:defRPr/>
            </a:pPr>
            <a:r>
              <a:rPr lang="en-US" sz="2400" dirty="0">
                <a:effectLst>
                  <a:outerShdw blurRad="38100" dist="38100" dir="2700000" algn="tl">
                    <a:srgbClr val="DDDDDD"/>
                  </a:outerShdw>
                </a:effectLst>
                <a:ea typeface="ＭＳ Ｐゴシック" charset="0"/>
              </a:rPr>
              <a:t>Training, skills checks, and cross training</a:t>
            </a:r>
          </a:p>
          <a:p>
            <a:pPr lvl="1" eaLnBrk="1" hangingPunct="1">
              <a:lnSpc>
                <a:spcPct val="90000"/>
              </a:lnSpc>
              <a:spcAft>
                <a:spcPts val="1000"/>
              </a:spcAft>
              <a:buFont typeface="Times" charset="0"/>
              <a:buChar char="•"/>
              <a:defRPr/>
            </a:pPr>
            <a:r>
              <a:rPr lang="en-US" sz="2400" dirty="0">
                <a:effectLst>
                  <a:outerShdw blurRad="38100" dist="38100" dir="2700000" algn="tl">
                    <a:srgbClr val="DDDDDD"/>
                  </a:outerShdw>
                </a:effectLst>
                <a:ea typeface="ＭＳ Ｐゴシック" charset="0"/>
              </a:rPr>
              <a:t>Ground rules</a:t>
            </a:r>
          </a:p>
          <a:p>
            <a:pPr lvl="1" eaLnBrk="1" hangingPunct="1">
              <a:lnSpc>
                <a:spcPct val="90000"/>
              </a:lnSpc>
              <a:spcAft>
                <a:spcPts val="1000"/>
              </a:spcAft>
              <a:buFont typeface="Times" charset="0"/>
              <a:buChar char="•"/>
              <a:defRPr/>
            </a:pPr>
            <a:r>
              <a:rPr lang="en-US" sz="2400" dirty="0">
                <a:effectLst>
                  <a:outerShdw blurRad="38100" dist="38100" dir="2700000" algn="tl">
                    <a:srgbClr val="DDDDDD"/>
                  </a:outerShdw>
                </a:effectLst>
                <a:ea typeface="ＭＳ Ｐゴシック" charset="0"/>
              </a:rPr>
              <a:t>Communication – healthy huddles, terrific team meetings and constant conversation</a:t>
            </a:r>
          </a:p>
          <a:p>
            <a:pPr lvl="1" eaLnBrk="1" hangingPunct="1">
              <a:lnSpc>
                <a:spcPct val="90000"/>
              </a:lnSpc>
              <a:spcAft>
                <a:spcPts val="1000"/>
              </a:spcAft>
              <a:buFont typeface="Times" charset="0"/>
              <a:buChar char="•"/>
              <a:defRPr/>
            </a:pPr>
            <a:endParaRPr lang="en-US" sz="2400" b="1" dirty="0">
              <a:effectLst>
                <a:outerShdw blurRad="38100" dist="38100" dir="2700000" algn="tl">
                  <a:srgbClr val="DDDDDD"/>
                </a:outerShdw>
              </a:effectLst>
              <a:latin typeface="Arial Narrow" charset="0"/>
              <a:ea typeface="ＭＳ Ｐゴシック" charset="0"/>
            </a:endParaRPr>
          </a:p>
          <a:p>
            <a:pPr lvl="1" eaLnBrk="1" hangingPunct="1">
              <a:lnSpc>
                <a:spcPct val="90000"/>
              </a:lnSpc>
              <a:spcAft>
                <a:spcPts val="1000"/>
              </a:spcAft>
              <a:buFont typeface="Times" charset="0"/>
              <a:buNone/>
              <a:defRPr/>
            </a:pPr>
            <a:endParaRPr lang="en-US" sz="1800" dirty="0">
              <a:latin typeface="Arial" charset="0"/>
              <a:ea typeface="ＭＳ Ｐゴシック" charset="0"/>
            </a:endParaRPr>
          </a:p>
          <a:p>
            <a:pPr eaLnBrk="1" hangingPunct="1">
              <a:lnSpc>
                <a:spcPct val="90000"/>
              </a:lnSpc>
              <a:buFontTx/>
              <a:buNone/>
              <a:defRPr/>
            </a:pPr>
            <a:endParaRPr lang="en-US" sz="2000" dirty="0">
              <a:latin typeface="Arial" charset="0"/>
              <a:ea typeface="ＭＳ Ｐゴシック" charset="0"/>
            </a:endParaRPr>
          </a:p>
        </p:txBody>
      </p:sp>
    </p:spTree>
    <p:extLst>
      <p:ext uri="{BB962C8B-B14F-4D97-AF65-F5344CB8AC3E}">
        <p14:creationId xmlns:p14="http://schemas.microsoft.com/office/powerpoint/2010/main" val="1588157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0" y="304800"/>
            <a:ext cx="7772400" cy="457200"/>
          </a:xfrm>
        </p:spPr>
        <p:txBody>
          <a:bodyPr>
            <a:noAutofit/>
          </a:bodyPr>
          <a:lstStyle/>
          <a:p>
            <a:pPr eaLnBrk="1" hangingPunct="1">
              <a:defRPr/>
            </a:pPr>
            <a:r>
              <a:rPr lang="en-US" sz="3600" b="1" dirty="0" smtClean="0">
                <a:solidFill>
                  <a:srgbClr val="7B0011"/>
                </a:solidFill>
                <a:effectLst>
                  <a:outerShdw blurRad="38100" dist="38100" dir="2700000" algn="tl">
                    <a:srgbClr val="C0C0C0"/>
                  </a:outerShdw>
                </a:effectLst>
                <a:latin typeface="Arial Narrow" pitchFamily="34" charset="0"/>
                <a:cs typeface="+mj-cs"/>
              </a:rPr>
              <a:t>Team-based care: stable </a:t>
            </a:r>
            <a:r>
              <a:rPr lang="en-US" sz="3600" b="1" dirty="0" smtClean="0">
                <a:solidFill>
                  <a:srgbClr val="7B0011"/>
                </a:solidFill>
                <a:effectLst>
                  <a:outerShdw blurRad="38100" dist="38100" dir="2700000" algn="tl">
                    <a:srgbClr val="C0C0C0"/>
                  </a:outerShdw>
                </a:effectLst>
                <a:latin typeface="Arial Narrow" pitchFamily="34" charset="0"/>
                <a:cs typeface="+mj-cs"/>
              </a:rPr>
              <a:t>teamlets</a:t>
            </a:r>
            <a:endParaRPr lang="en-US" dirty="0" smtClean="0">
              <a:cs typeface="+mj-cs"/>
            </a:endParaRPr>
          </a:p>
        </p:txBody>
      </p:sp>
      <p:sp>
        <p:nvSpPr>
          <p:cNvPr id="76802" name="Rectangle 4"/>
          <p:cNvSpPr>
            <a:spLocks noChangeArrowheads="1"/>
          </p:cNvSpPr>
          <p:nvPr/>
        </p:nvSpPr>
        <p:spPr bwMode="auto">
          <a:xfrm>
            <a:off x="6321425" y="276860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endParaRPr lang="en-US" sz="1800" dirty="0">
              <a:latin typeface="Franklin Gothic Medium" charset="0"/>
            </a:endParaRPr>
          </a:p>
        </p:txBody>
      </p:sp>
      <p:sp>
        <p:nvSpPr>
          <p:cNvPr id="6" name="Oval 5"/>
          <p:cNvSpPr>
            <a:spLocks noChangeArrowheads="1"/>
          </p:cNvSpPr>
          <p:nvPr/>
        </p:nvSpPr>
        <p:spPr bwMode="auto">
          <a:xfrm>
            <a:off x="6172200" y="1295400"/>
            <a:ext cx="1981200" cy="1828800"/>
          </a:xfrm>
          <a:prstGeom prst="ellipse">
            <a:avLst/>
          </a:prstGeom>
          <a:solidFill>
            <a:schemeClr val="accent1"/>
          </a:solidFill>
          <a:ln w="9525">
            <a:solidFill>
              <a:schemeClr val="tx1"/>
            </a:solidFill>
            <a:round/>
            <a:headEnd/>
            <a:tailEnd/>
          </a:ln>
        </p:spPr>
        <p:txBody>
          <a:bodyPr wrap="none" anchor="ctr"/>
          <a:lstStyle/>
          <a:p>
            <a:pPr algn="ctr" eaLnBrk="1" hangingPunct="1">
              <a:defRPr/>
            </a:pPr>
            <a:r>
              <a:rPr lang="en-US" sz="2000" b="1" dirty="0">
                <a:solidFill>
                  <a:srgbClr val="7B0011"/>
                </a:solidFill>
                <a:effectLst>
                  <a:outerShdw blurRad="38100" dist="38100" dir="2700000" algn="tl">
                    <a:srgbClr val="FFFFFF"/>
                  </a:outerShdw>
                </a:effectLst>
                <a:latin typeface="Franklin Gothic Medium" pitchFamily="34" charset="0"/>
                <a:ea typeface="ＭＳ Ｐゴシック" pitchFamily="34" charset="-128"/>
                <a:cs typeface="+mn-cs"/>
              </a:rPr>
              <a:t>Patient</a:t>
            </a:r>
          </a:p>
          <a:p>
            <a:pPr algn="ctr" eaLnBrk="1" hangingPunct="1">
              <a:defRPr/>
            </a:pPr>
            <a:r>
              <a:rPr lang="en-US" sz="2000" b="1" dirty="0">
                <a:solidFill>
                  <a:srgbClr val="7B0011"/>
                </a:solidFill>
                <a:effectLst>
                  <a:outerShdw blurRad="38100" dist="38100" dir="2700000" algn="tl">
                    <a:srgbClr val="FFFFFF"/>
                  </a:outerShdw>
                </a:effectLst>
                <a:latin typeface="Franklin Gothic Medium" pitchFamily="34" charset="0"/>
                <a:ea typeface="ＭＳ Ｐゴシック" pitchFamily="34" charset="-128"/>
                <a:cs typeface="+mn-cs"/>
              </a:rPr>
              <a:t>panel</a:t>
            </a:r>
            <a:endParaRPr lang="en-US" sz="1400" dirty="0">
              <a:solidFill>
                <a:srgbClr val="7B0011"/>
              </a:solidFill>
              <a:latin typeface="Franklin Gothic Medium" pitchFamily="34" charset="0"/>
              <a:ea typeface="ＭＳ Ｐゴシック" pitchFamily="34" charset="-128"/>
              <a:cs typeface="+mn-cs"/>
            </a:endParaRPr>
          </a:p>
        </p:txBody>
      </p:sp>
      <p:sp>
        <p:nvSpPr>
          <p:cNvPr id="12" name="Text Box 17"/>
          <p:cNvSpPr txBox="1">
            <a:spLocks noChangeArrowheads="1"/>
          </p:cNvSpPr>
          <p:nvPr/>
        </p:nvSpPr>
        <p:spPr bwMode="auto">
          <a:xfrm>
            <a:off x="2895600" y="6002338"/>
            <a:ext cx="4814888" cy="519112"/>
          </a:xfrm>
          <a:prstGeom prst="rect">
            <a:avLst/>
          </a:prstGeom>
          <a:noFill/>
          <a:ln>
            <a:noFill/>
          </a:ln>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2800" b="1" dirty="0" smtClean="0">
                <a:solidFill>
                  <a:srgbClr val="7B0011"/>
                </a:solidFill>
                <a:effectLst>
                  <a:outerShdw blurRad="38100" dist="38100" dir="2700000" algn="tl">
                    <a:srgbClr val="DDDDDD"/>
                  </a:outerShdw>
                </a:effectLst>
                <a:latin typeface="Arial Narrow" charset="0"/>
              </a:rPr>
              <a:t>1 team, 3 </a:t>
            </a:r>
            <a:r>
              <a:rPr lang="en-US" sz="2800" b="1" dirty="0" smtClean="0">
                <a:solidFill>
                  <a:srgbClr val="7B0011"/>
                </a:solidFill>
                <a:effectLst>
                  <a:outerShdw blurRad="38100" dist="38100" dir="2700000" algn="tl">
                    <a:srgbClr val="DDDDDD"/>
                  </a:outerShdw>
                </a:effectLst>
                <a:latin typeface="Arial Narrow" charset="0"/>
              </a:rPr>
              <a:t>teamlets</a:t>
            </a:r>
            <a:endParaRPr lang="en-US" sz="1800" dirty="0" smtClean="0">
              <a:solidFill>
                <a:srgbClr val="7B0011"/>
              </a:solidFill>
            </a:endParaRPr>
          </a:p>
        </p:txBody>
      </p:sp>
      <p:sp>
        <p:nvSpPr>
          <p:cNvPr id="76805" name="Rounded Rectangle 12"/>
          <p:cNvSpPr>
            <a:spLocks noChangeArrowheads="1"/>
          </p:cNvSpPr>
          <p:nvPr/>
        </p:nvSpPr>
        <p:spPr bwMode="auto">
          <a:xfrm>
            <a:off x="533400" y="1066800"/>
            <a:ext cx="8001000" cy="4876800"/>
          </a:xfrm>
          <a:prstGeom prst="roundRect">
            <a:avLst>
              <a:gd name="adj" fmla="val 16667"/>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pPr eaLnBrk="1" hangingPunct="1"/>
            <a:endParaRPr lang="en-US" sz="1800" dirty="0">
              <a:solidFill>
                <a:srgbClr val="000000"/>
              </a:solidFill>
            </a:endParaRPr>
          </a:p>
        </p:txBody>
      </p:sp>
      <p:sp>
        <p:nvSpPr>
          <p:cNvPr id="4" name="Oval 3"/>
          <p:cNvSpPr>
            <a:spLocks noChangeArrowheads="1"/>
          </p:cNvSpPr>
          <p:nvPr/>
        </p:nvSpPr>
        <p:spPr bwMode="auto">
          <a:xfrm>
            <a:off x="6172200" y="2667000"/>
            <a:ext cx="2133600" cy="2209800"/>
          </a:xfrm>
          <a:prstGeom prst="ellipse">
            <a:avLst/>
          </a:prstGeom>
          <a:solidFill>
            <a:schemeClr val="accent1"/>
          </a:solidFill>
          <a:ln w="9525">
            <a:solidFill>
              <a:schemeClr val="tx1"/>
            </a:solidFill>
            <a:round/>
            <a:headEnd/>
            <a:tailEnd/>
          </a:ln>
        </p:spPr>
        <p:txBody>
          <a:bodyPr wrap="none" anchor="ctr"/>
          <a:lstStyle/>
          <a:p>
            <a:pPr algn="ctr" eaLnBrk="1" hangingPunct="1">
              <a:defRPr/>
            </a:pPr>
            <a:r>
              <a:rPr lang="en-US" sz="2000" b="1" dirty="0">
                <a:solidFill>
                  <a:srgbClr val="7B0011"/>
                </a:solidFill>
                <a:effectLst>
                  <a:outerShdw blurRad="38100" dist="38100" dir="2700000" algn="tl">
                    <a:srgbClr val="FFFFFF"/>
                  </a:outerShdw>
                </a:effectLst>
                <a:latin typeface="Franklin Gothic Medium" pitchFamily="34" charset="0"/>
                <a:ea typeface="ＭＳ Ｐゴシック" pitchFamily="34" charset="-128"/>
                <a:cs typeface="+mn-cs"/>
              </a:rPr>
              <a:t>Clinician/MA</a:t>
            </a:r>
          </a:p>
          <a:p>
            <a:pPr algn="ctr" eaLnBrk="1" hangingPunct="1">
              <a:defRPr/>
            </a:pPr>
            <a:r>
              <a:rPr lang="en-US" sz="2000" b="1" dirty="0">
                <a:solidFill>
                  <a:srgbClr val="7B0011"/>
                </a:solidFill>
                <a:effectLst>
                  <a:outerShdw blurRad="38100" dist="38100" dir="2700000" algn="tl">
                    <a:srgbClr val="FFFFFF"/>
                  </a:outerShdw>
                </a:effectLst>
                <a:latin typeface="Franklin Gothic Medium" pitchFamily="34" charset="0"/>
                <a:ea typeface="ＭＳ Ｐゴシック" pitchFamily="34" charset="-128"/>
                <a:cs typeface="+mn-cs"/>
              </a:rPr>
              <a:t>teamlet</a:t>
            </a:r>
            <a:endParaRPr lang="en-US" sz="1800" dirty="0">
              <a:solidFill>
                <a:srgbClr val="7B0011"/>
              </a:solidFill>
              <a:latin typeface="Franklin Gothic Medium" pitchFamily="34" charset="0"/>
              <a:ea typeface="ＭＳ Ｐゴシック" pitchFamily="34" charset="-128"/>
              <a:cs typeface="+mn-cs"/>
            </a:endParaRPr>
          </a:p>
        </p:txBody>
      </p:sp>
      <p:sp>
        <p:nvSpPr>
          <p:cNvPr id="14" name="Oval 13"/>
          <p:cNvSpPr>
            <a:spLocks noChangeArrowheads="1"/>
          </p:cNvSpPr>
          <p:nvPr/>
        </p:nvSpPr>
        <p:spPr bwMode="auto">
          <a:xfrm>
            <a:off x="3657600" y="1219200"/>
            <a:ext cx="1981200" cy="1905000"/>
          </a:xfrm>
          <a:prstGeom prst="ellipse">
            <a:avLst/>
          </a:prstGeom>
          <a:solidFill>
            <a:schemeClr val="accent1"/>
          </a:solidFill>
          <a:ln w="9525">
            <a:solidFill>
              <a:schemeClr val="tx1"/>
            </a:solidFill>
            <a:round/>
            <a:headEnd/>
            <a:tailEnd/>
          </a:ln>
        </p:spPr>
        <p:txBody>
          <a:bodyPr wrap="none" anchor="ctr"/>
          <a:lstStyle/>
          <a:p>
            <a:pPr algn="ctr" eaLnBrk="1" hangingPunct="1">
              <a:defRPr/>
            </a:pPr>
            <a:r>
              <a:rPr lang="en-US" sz="2000" b="1" dirty="0">
                <a:solidFill>
                  <a:srgbClr val="7B0011"/>
                </a:solidFill>
                <a:effectLst>
                  <a:outerShdw blurRad="38100" dist="38100" dir="2700000" algn="tl">
                    <a:srgbClr val="FFFFFF"/>
                  </a:outerShdw>
                </a:effectLst>
                <a:latin typeface="Franklin Gothic Medium" pitchFamily="34" charset="0"/>
                <a:ea typeface="ＭＳ Ｐゴシック" pitchFamily="34" charset="-128"/>
                <a:cs typeface="+mn-cs"/>
              </a:rPr>
              <a:t>Patient</a:t>
            </a:r>
          </a:p>
          <a:p>
            <a:pPr algn="ctr" eaLnBrk="1" hangingPunct="1">
              <a:defRPr/>
            </a:pPr>
            <a:r>
              <a:rPr lang="en-US" sz="2000" b="1" dirty="0">
                <a:solidFill>
                  <a:srgbClr val="7B0011"/>
                </a:solidFill>
                <a:effectLst>
                  <a:outerShdw blurRad="38100" dist="38100" dir="2700000" algn="tl">
                    <a:srgbClr val="FFFFFF"/>
                  </a:outerShdw>
                </a:effectLst>
                <a:latin typeface="Franklin Gothic Medium" pitchFamily="34" charset="0"/>
                <a:ea typeface="ＭＳ Ｐゴシック" pitchFamily="34" charset="-128"/>
                <a:cs typeface="+mn-cs"/>
              </a:rPr>
              <a:t>panel</a:t>
            </a:r>
            <a:endParaRPr lang="en-US" sz="1400" dirty="0">
              <a:solidFill>
                <a:srgbClr val="7B0011"/>
              </a:solidFill>
              <a:latin typeface="Franklin Gothic Medium" pitchFamily="34" charset="0"/>
              <a:ea typeface="ＭＳ Ｐゴシック" pitchFamily="34" charset="-128"/>
              <a:cs typeface="+mn-cs"/>
            </a:endParaRPr>
          </a:p>
        </p:txBody>
      </p:sp>
      <p:sp>
        <p:nvSpPr>
          <p:cNvPr id="15" name="Oval 14"/>
          <p:cNvSpPr>
            <a:spLocks noChangeArrowheads="1"/>
          </p:cNvSpPr>
          <p:nvPr/>
        </p:nvSpPr>
        <p:spPr bwMode="auto">
          <a:xfrm>
            <a:off x="3657600" y="2743200"/>
            <a:ext cx="2209800" cy="2209800"/>
          </a:xfrm>
          <a:prstGeom prst="ellipse">
            <a:avLst/>
          </a:prstGeom>
          <a:solidFill>
            <a:schemeClr val="accent1"/>
          </a:solidFill>
          <a:ln w="9525">
            <a:solidFill>
              <a:schemeClr val="tx1"/>
            </a:solidFill>
            <a:round/>
            <a:headEnd/>
            <a:tailEnd/>
          </a:ln>
        </p:spPr>
        <p:txBody>
          <a:bodyPr wrap="none" anchor="ctr"/>
          <a:lstStyle/>
          <a:p>
            <a:pPr algn="ctr" eaLnBrk="1" hangingPunct="1">
              <a:defRPr/>
            </a:pPr>
            <a:r>
              <a:rPr lang="en-US" sz="2000" b="1" dirty="0">
                <a:solidFill>
                  <a:srgbClr val="7B0011"/>
                </a:solidFill>
                <a:effectLst>
                  <a:outerShdw blurRad="38100" dist="38100" dir="2700000" algn="tl">
                    <a:srgbClr val="FFFFFF"/>
                  </a:outerShdw>
                </a:effectLst>
                <a:latin typeface="Franklin Gothic Medium" pitchFamily="34" charset="0"/>
                <a:ea typeface="ＭＳ Ｐゴシック" pitchFamily="34" charset="-128"/>
                <a:cs typeface="+mn-cs"/>
              </a:rPr>
              <a:t>Clinician/MA</a:t>
            </a:r>
          </a:p>
          <a:p>
            <a:pPr algn="ctr" eaLnBrk="1" hangingPunct="1">
              <a:defRPr/>
            </a:pPr>
            <a:r>
              <a:rPr lang="en-US" sz="2000" b="1" dirty="0">
                <a:solidFill>
                  <a:srgbClr val="7B0011"/>
                </a:solidFill>
                <a:effectLst>
                  <a:outerShdw blurRad="38100" dist="38100" dir="2700000" algn="tl">
                    <a:srgbClr val="FFFFFF"/>
                  </a:outerShdw>
                </a:effectLst>
                <a:latin typeface="Franklin Gothic Medium" pitchFamily="34" charset="0"/>
                <a:ea typeface="ＭＳ Ｐゴシック" pitchFamily="34" charset="-128"/>
                <a:cs typeface="+mn-cs"/>
              </a:rPr>
              <a:t>teamlet</a:t>
            </a:r>
            <a:endParaRPr lang="en-US" sz="1800" dirty="0">
              <a:solidFill>
                <a:srgbClr val="7B0011"/>
              </a:solidFill>
              <a:latin typeface="Franklin Gothic Medium" pitchFamily="34" charset="0"/>
              <a:ea typeface="ＭＳ Ｐゴシック" pitchFamily="34" charset="-128"/>
              <a:cs typeface="+mn-cs"/>
            </a:endParaRPr>
          </a:p>
        </p:txBody>
      </p:sp>
      <p:sp>
        <p:nvSpPr>
          <p:cNvPr id="16" name="Oval 15"/>
          <p:cNvSpPr>
            <a:spLocks noChangeArrowheads="1"/>
          </p:cNvSpPr>
          <p:nvPr/>
        </p:nvSpPr>
        <p:spPr bwMode="auto">
          <a:xfrm>
            <a:off x="1066800" y="1219200"/>
            <a:ext cx="2133600" cy="1905000"/>
          </a:xfrm>
          <a:prstGeom prst="ellipse">
            <a:avLst/>
          </a:prstGeom>
          <a:solidFill>
            <a:schemeClr val="accent1"/>
          </a:solidFill>
          <a:ln w="9525">
            <a:solidFill>
              <a:schemeClr val="tx1"/>
            </a:solidFill>
            <a:round/>
            <a:headEnd/>
            <a:tailEnd/>
          </a:ln>
        </p:spPr>
        <p:txBody>
          <a:bodyPr wrap="none" anchor="ctr"/>
          <a:lstStyle/>
          <a:p>
            <a:pPr algn="ctr" eaLnBrk="1" hangingPunct="1">
              <a:defRPr/>
            </a:pPr>
            <a:r>
              <a:rPr lang="en-US" sz="2000" b="1" dirty="0">
                <a:solidFill>
                  <a:srgbClr val="7B0011"/>
                </a:solidFill>
                <a:effectLst>
                  <a:outerShdw blurRad="38100" dist="38100" dir="2700000" algn="tl">
                    <a:srgbClr val="FFFFFF"/>
                  </a:outerShdw>
                </a:effectLst>
                <a:latin typeface="Franklin Gothic Medium" pitchFamily="34" charset="0"/>
                <a:ea typeface="ＭＳ Ｐゴシック" pitchFamily="34" charset="-128"/>
                <a:cs typeface="+mn-cs"/>
              </a:rPr>
              <a:t>Patient</a:t>
            </a:r>
          </a:p>
          <a:p>
            <a:pPr algn="ctr" eaLnBrk="1" hangingPunct="1">
              <a:defRPr/>
            </a:pPr>
            <a:r>
              <a:rPr lang="en-US" sz="2000" b="1" dirty="0">
                <a:solidFill>
                  <a:srgbClr val="7B0011"/>
                </a:solidFill>
                <a:effectLst>
                  <a:outerShdw blurRad="38100" dist="38100" dir="2700000" algn="tl">
                    <a:srgbClr val="FFFFFF"/>
                  </a:outerShdw>
                </a:effectLst>
                <a:latin typeface="Franklin Gothic Medium" pitchFamily="34" charset="0"/>
                <a:ea typeface="ＭＳ Ｐゴシック" pitchFamily="34" charset="-128"/>
                <a:cs typeface="+mn-cs"/>
              </a:rPr>
              <a:t>panel</a:t>
            </a:r>
            <a:endParaRPr lang="en-US" sz="1400" dirty="0">
              <a:solidFill>
                <a:srgbClr val="7B0011"/>
              </a:solidFill>
              <a:latin typeface="Franklin Gothic Medium" pitchFamily="34" charset="0"/>
              <a:ea typeface="ＭＳ Ｐゴシック" pitchFamily="34" charset="-128"/>
              <a:cs typeface="+mn-cs"/>
            </a:endParaRPr>
          </a:p>
        </p:txBody>
      </p:sp>
      <p:sp>
        <p:nvSpPr>
          <p:cNvPr id="17" name="Oval 16"/>
          <p:cNvSpPr>
            <a:spLocks noChangeArrowheads="1"/>
          </p:cNvSpPr>
          <p:nvPr/>
        </p:nvSpPr>
        <p:spPr bwMode="auto">
          <a:xfrm>
            <a:off x="1066800" y="2743200"/>
            <a:ext cx="2133600" cy="2133600"/>
          </a:xfrm>
          <a:prstGeom prst="ellipse">
            <a:avLst/>
          </a:prstGeom>
          <a:solidFill>
            <a:schemeClr val="accent1"/>
          </a:solidFill>
          <a:ln w="9525">
            <a:solidFill>
              <a:schemeClr val="tx1"/>
            </a:solidFill>
            <a:round/>
            <a:headEnd/>
            <a:tailEnd/>
          </a:ln>
        </p:spPr>
        <p:txBody>
          <a:bodyPr wrap="none" anchor="ctr"/>
          <a:lstStyle/>
          <a:p>
            <a:pPr algn="ctr" eaLnBrk="1" hangingPunct="1">
              <a:defRPr/>
            </a:pPr>
            <a:r>
              <a:rPr lang="en-US" sz="2000" b="1" dirty="0">
                <a:solidFill>
                  <a:srgbClr val="7B0011"/>
                </a:solidFill>
                <a:effectLst>
                  <a:outerShdw blurRad="38100" dist="38100" dir="2700000" algn="tl">
                    <a:srgbClr val="FFFFFF"/>
                  </a:outerShdw>
                </a:effectLst>
                <a:latin typeface="Franklin Gothic Medium" pitchFamily="34" charset="0"/>
                <a:ea typeface="ＭＳ Ｐゴシック" pitchFamily="34" charset="-128"/>
                <a:cs typeface="+mn-cs"/>
              </a:rPr>
              <a:t>Clinician/MA</a:t>
            </a:r>
          </a:p>
          <a:p>
            <a:pPr algn="ctr" eaLnBrk="1" hangingPunct="1">
              <a:defRPr/>
            </a:pPr>
            <a:r>
              <a:rPr lang="en-US" sz="2000" b="1" dirty="0">
                <a:solidFill>
                  <a:srgbClr val="7B0011"/>
                </a:solidFill>
                <a:effectLst>
                  <a:outerShdw blurRad="38100" dist="38100" dir="2700000" algn="tl">
                    <a:srgbClr val="FFFFFF"/>
                  </a:outerShdw>
                </a:effectLst>
                <a:latin typeface="Franklin Gothic Medium" pitchFamily="34" charset="0"/>
                <a:ea typeface="ＭＳ Ｐゴシック" pitchFamily="34" charset="-128"/>
                <a:cs typeface="+mn-cs"/>
              </a:rPr>
              <a:t>teamlet</a:t>
            </a:r>
            <a:endParaRPr lang="en-US" sz="1800" dirty="0">
              <a:solidFill>
                <a:srgbClr val="7B0011"/>
              </a:solidFill>
              <a:latin typeface="Franklin Gothic Medium" pitchFamily="34" charset="0"/>
              <a:ea typeface="ＭＳ Ｐゴシック" pitchFamily="34" charset="-128"/>
              <a:cs typeface="+mn-cs"/>
            </a:endParaRPr>
          </a:p>
        </p:txBody>
      </p:sp>
      <p:sp>
        <p:nvSpPr>
          <p:cNvPr id="19" name="Text Box 14"/>
          <p:cNvSpPr txBox="1">
            <a:spLocks noChangeArrowheads="1"/>
          </p:cNvSpPr>
          <p:nvPr/>
        </p:nvSpPr>
        <p:spPr bwMode="auto">
          <a:xfrm>
            <a:off x="914400" y="5181600"/>
            <a:ext cx="7467600" cy="822325"/>
          </a:xfrm>
          <a:prstGeom prst="rect">
            <a:avLst/>
          </a:prstGeom>
          <a:noFill/>
          <a:ln>
            <a:noFill/>
          </a:ln>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en-US" b="1" dirty="0" smtClean="0">
                <a:solidFill>
                  <a:srgbClr val="050777"/>
                </a:solidFill>
                <a:effectLst>
                  <a:outerShdw blurRad="38100" dist="38100" dir="2700000" algn="tl">
                    <a:srgbClr val="DDDDDD"/>
                  </a:outerShdw>
                </a:effectLst>
                <a:latin typeface="Arial Narrow" charset="0"/>
              </a:rPr>
              <a:t>Health coach, behavioral health professional, social worker,   RN, pharmacist, panel manager, complex care manager</a:t>
            </a:r>
            <a:endParaRPr lang="en-US" sz="1800" dirty="0" smtClean="0"/>
          </a:p>
        </p:txBody>
      </p:sp>
      <p:sp>
        <p:nvSpPr>
          <p:cNvPr id="76812" name="Text Box 14"/>
          <p:cNvSpPr txBox="1">
            <a:spLocks noChangeArrowheads="1"/>
          </p:cNvSpPr>
          <p:nvPr/>
        </p:nvSpPr>
        <p:spPr bwMode="auto">
          <a:xfrm>
            <a:off x="7073900" y="5294313"/>
            <a:ext cx="14763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1600" dirty="0"/>
          </a:p>
        </p:txBody>
      </p:sp>
    </p:spTree>
    <p:extLst>
      <p:ext uri="{BB962C8B-B14F-4D97-AF65-F5344CB8AC3E}">
        <p14:creationId xmlns:p14="http://schemas.microsoft.com/office/powerpoint/2010/main" val="11071021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400" dirty="0"/>
              <a:t>Organized, Evidence-Based Care</a:t>
            </a:r>
          </a:p>
        </p:txBody>
      </p:sp>
      <p:sp>
        <p:nvSpPr>
          <p:cNvPr id="4" name="Content Placeholder 3"/>
          <p:cNvSpPr>
            <a:spLocks noGrp="1"/>
          </p:cNvSpPr>
          <p:nvPr>
            <p:ph sz="half" idx="1"/>
          </p:nvPr>
        </p:nvSpPr>
        <p:spPr/>
        <p:txBody>
          <a:bodyPr>
            <a:normAutofit fontScale="92500" lnSpcReduction="20000"/>
          </a:bodyPr>
          <a:lstStyle/>
          <a:p>
            <a:pPr fontAlgn="t"/>
            <a:endParaRPr lang="en-US" dirty="0" smtClean="0"/>
          </a:p>
          <a:p>
            <a:pPr fontAlgn="t"/>
            <a:r>
              <a:rPr lang="en-US" dirty="0"/>
              <a:t>Use planned care according to patient need</a:t>
            </a:r>
          </a:p>
          <a:p>
            <a:pPr fontAlgn="t"/>
            <a:r>
              <a:rPr lang="en-US" dirty="0"/>
              <a:t>Manage care for high-risk patients</a:t>
            </a:r>
          </a:p>
          <a:p>
            <a:pPr fontAlgn="t"/>
            <a:r>
              <a:rPr lang="en-US" dirty="0"/>
              <a:t>Use point-of-care reminders</a:t>
            </a:r>
          </a:p>
          <a:p>
            <a:pPr fontAlgn="t"/>
            <a:r>
              <a:rPr lang="en-US" dirty="0"/>
              <a:t>Use patient data to enable planned interactions</a:t>
            </a:r>
          </a:p>
          <a:p>
            <a:pPr fontAlgn="t"/>
            <a:endParaRPr lang="en-US" dirty="0"/>
          </a:p>
          <a:p>
            <a:endParaRPr lang="en-US" dirty="0"/>
          </a:p>
        </p:txBody>
      </p:sp>
      <p:sp>
        <p:nvSpPr>
          <p:cNvPr id="5" name="Content Placeholder 4"/>
          <p:cNvSpPr>
            <a:spLocks noGrp="1"/>
          </p:cNvSpPr>
          <p:nvPr>
            <p:ph sz="half" idx="2"/>
          </p:nvPr>
        </p:nvSpPr>
        <p:spPr/>
        <p:txBody>
          <a:bodyPr>
            <a:normAutofit fontScale="92500" lnSpcReduction="20000"/>
          </a:bodyPr>
          <a:lstStyle/>
          <a:p>
            <a:pPr fontAlgn="t"/>
            <a:endParaRPr lang="en-US" dirty="0" smtClean="0"/>
          </a:p>
          <a:p>
            <a:r>
              <a:rPr lang="en-US" dirty="0"/>
              <a:t>Included in Standards for Case Management</a:t>
            </a:r>
          </a:p>
          <a:p>
            <a:r>
              <a:rPr lang="en-US" dirty="0"/>
              <a:t>Acuity assessments part of Care </a:t>
            </a:r>
            <a:r>
              <a:rPr lang="en-US" dirty="0" smtClean="0"/>
              <a:t>Plan</a:t>
            </a:r>
            <a:endParaRPr lang="en-US" dirty="0"/>
          </a:p>
          <a:p>
            <a:r>
              <a:rPr lang="en-US" dirty="0"/>
              <a:t>Variable – influenced by EMR penetration</a:t>
            </a:r>
          </a:p>
          <a:p>
            <a:pPr fontAlgn="t"/>
            <a:endParaRPr lang="en-US" dirty="0"/>
          </a:p>
          <a:p>
            <a:r>
              <a:rPr lang="en-US" dirty="0"/>
              <a:t>Is data collected for grants also used in patient care?  </a:t>
            </a:r>
          </a:p>
          <a:p>
            <a:pPr fontAlgn="t"/>
            <a:endParaRPr lang="en-US" dirty="0"/>
          </a:p>
          <a:p>
            <a:endParaRPr lang="en-US" dirty="0"/>
          </a:p>
        </p:txBody>
      </p:sp>
      <p:sp>
        <p:nvSpPr>
          <p:cNvPr id="2" name="Right Arrow 1"/>
          <p:cNvSpPr/>
          <p:nvPr/>
        </p:nvSpPr>
        <p:spPr>
          <a:xfrm>
            <a:off x="3834886" y="2005686"/>
            <a:ext cx="705506" cy="364670"/>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39314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accel="50000" decel="5000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3" presetID="42" presetClass="path" presetSubtype="0" accel="50000" decel="50000" fill="hold" grpId="1" nodeType="withEffect">
                                  <p:stCondLst>
                                    <p:cond delay="0"/>
                                  </p:stCondLst>
                                  <p:childTnLst>
                                    <p:animMotion origin="layout" path="M 2.85665E-6 -3.87321E-6 L 0.00225 0.13767 " pathEditMode="relative" rAng="0" ptsTypes="AA">
                                      <p:cBhvr>
                                        <p:cTn id="14" dur="2000" fill="hold"/>
                                        <p:tgtEl>
                                          <p:spTgt spid="2"/>
                                        </p:tgtEl>
                                        <p:attrNameLst>
                                          <p:attrName>ppt_x</p:attrName>
                                          <p:attrName>ppt_y</p:attrName>
                                        </p:attrNameLst>
                                      </p:cBhvr>
                                      <p:rCtr x="104" y="6872"/>
                                    </p:animMotion>
                                  </p:childTnLst>
                                </p:cTn>
                              </p:par>
                              <p:par>
                                <p:cTn id="15" presetID="42" presetClass="path" presetSubtype="0" accel="50000" decel="50000" fill="hold" grpId="2" nodeType="withEffect">
                                  <p:stCondLst>
                                    <p:cond delay="0"/>
                                  </p:stCondLst>
                                  <p:childTnLst>
                                    <p:animMotion origin="layout" path="M 0.00226 0.13766 L 0.00451 0.28782 " pathEditMode="relative" rAng="0" ptsTypes="AA">
                                      <p:cBhvr>
                                        <p:cTn id="16" dur="2000" fill="hold"/>
                                        <p:tgtEl>
                                          <p:spTgt spid="2"/>
                                        </p:tgtEl>
                                        <p:attrNameLst>
                                          <p:attrName>ppt_x</p:attrName>
                                          <p:attrName>ppt_y</p:attrName>
                                        </p:attrNameLst>
                                      </p:cBhvr>
                                      <p:rCtr x="104" y="7497"/>
                                    </p:animMotion>
                                  </p:childTnLst>
                                </p:cTn>
                              </p:par>
                              <p:par>
                                <p:cTn id="17" presetID="42" presetClass="path" presetSubtype="0" accel="50000" decel="50000" fill="hold" grpId="3" nodeType="withEffect">
                                  <p:stCondLst>
                                    <p:cond delay="0"/>
                                  </p:stCondLst>
                                  <p:childTnLst>
                                    <p:animMotion origin="layout" path="M 0.00451 0.28782 L 0.00677 0.46737 " pathEditMode="relative" rAng="0" ptsTypes="AA">
                                      <p:cBhvr>
                                        <p:cTn id="18" dur="2000" fill="hold"/>
                                        <p:tgtEl>
                                          <p:spTgt spid="2"/>
                                        </p:tgtEl>
                                        <p:attrNameLst>
                                          <p:attrName>ppt_x</p:attrName>
                                          <p:attrName>ppt_y</p:attrName>
                                        </p:attrNameLst>
                                      </p:cBhvr>
                                      <p:rCtr x="104" y="897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2" grpId="0" animBg="1"/>
      <p:bldP spid="2" grpId="1" animBg="1"/>
      <p:bldP spid="2" grpId="2" animBg="1"/>
      <p:bldP spid="2" grpId="3"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400" dirty="0"/>
              <a:t>Patient-Centered Interactions</a:t>
            </a:r>
          </a:p>
        </p:txBody>
      </p:sp>
      <p:sp>
        <p:nvSpPr>
          <p:cNvPr id="4" name="Content Placeholder 3"/>
          <p:cNvSpPr>
            <a:spLocks noGrp="1"/>
          </p:cNvSpPr>
          <p:nvPr>
            <p:ph sz="half" idx="1"/>
          </p:nvPr>
        </p:nvSpPr>
        <p:spPr>
          <a:xfrm>
            <a:off x="174124" y="1574800"/>
            <a:ext cx="4130258" cy="5123176"/>
          </a:xfrm>
        </p:spPr>
        <p:txBody>
          <a:bodyPr>
            <a:normAutofit fontScale="92500" lnSpcReduction="20000"/>
          </a:bodyPr>
          <a:lstStyle/>
          <a:p>
            <a:pPr fontAlgn="t"/>
            <a:endParaRPr lang="en-US" dirty="0" smtClean="0"/>
          </a:p>
          <a:p>
            <a:pPr fontAlgn="t"/>
            <a:r>
              <a:rPr lang="en-US" dirty="0"/>
              <a:t>Respect patient and family </a:t>
            </a:r>
            <a:r>
              <a:rPr lang="en-US" dirty="0" smtClean="0"/>
              <a:t>values. Cultural competency</a:t>
            </a:r>
            <a:endParaRPr lang="en-US" dirty="0"/>
          </a:p>
          <a:p>
            <a:r>
              <a:rPr lang="en-US" dirty="0"/>
              <a:t>Encourage patient involvement in health care</a:t>
            </a:r>
          </a:p>
          <a:p>
            <a:r>
              <a:rPr lang="en-US" dirty="0"/>
              <a:t>Every interaction supports Self-management</a:t>
            </a:r>
          </a:p>
          <a:p>
            <a:r>
              <a:rPr lang="en-US" dirty="0"/>
              <a:t>Patient and family feedback in QI</a:t>
            </a:r>
          </a:p>
          <a:p>
            <a:pPr fontAlgn="t"/>
            <a:endParaRPr lang="en-US" dirty="0"/>
          </a:p>
          <a:p>
            <a:endParaRPr lang="en-US" dirty="0"/>
          </a:p>
        </p:txBody>
      </p:sp>
      <p:sp>
        <p:nvSpPr>
          <p:cNvPr id="5" name="Content Placeholder 4"/>
          <p:cNvSpPr>
            <a:spLocks noGrp="1"/>
          </p:cNvSpPr>
          <p:nvPr>
            <p:ph sz="half" idx="2"/>
          </p:nvPr>
        </p:nvSpPr>
        <p:spPr>
          <a:xfrm>
            <a:off x="4540391" y="1574800"/>
            <a:ext cx="4452532" cy="4525963"/>
          </a:xfrm>
        </p:spPr>
        <p:txBody>
          <a:bodyPr>
            <a:normAutofit fontScale="92500" lnSpcReduction="20000"/>
          </a:bodyPr>
          <a:lstStyle/>
          <a:p>
            <a:pPr fontAlgn="t"/>
            <a:endParaRPr lang="en-US" sz="1200" dirty="0" smtClean="0"/>
          </a:p>
          <a:p>
            <a:pPr fontAlgn="t"/>
            <a:endParaRPr lang="en-US" sz="1200" dirty="0" smtClean="0"/>
          </a:p>
          <a:p>
            <a:pPr fontAlgn="t"/>
            <a:r>
              <a:rPr lang="en-US" dirty="0" smtClean="0"/>
              <a:t>Core </a:t>
            </a:r>
            <a:r>
              <a:rPr lang="en-US" dirty="0"/>
              <a:t>value for RWCA </a:t>
            </a:r>
          </a:p>
          <a:p>
            <a:pPr marL="0" indent="0" fontAlgn="t">
              <a:buNone/>
            </a:pPr>
            <a:endParaRPr lang="en-US" dirty="0"/>
          </a:p>
          <a:p>
            <a:r>
              <a:rPr lang="en-US" dirty="0"/>
              <a:t>Consumer involvement core value and legislative mandate for RWCA</a:t>
            </a:r>
          </a:p>
          <a:p>
            <a:r>
              <a:rPr lang="en-US" dirty="0"/>
              <a:t>Strong self-management support in many RWCA clinics</a:t>
            </a:r>
          </a:p>
          <a:p>
            <a:r>
              <a:rPr lang="en-US" dirty="0"/>
              <a:t>Use of consumer and family feedback in QI encouraged</a:t>
            </a:r>
          </a:p>
          <a:p>
            <a:pPr fontAlgn="t"/>
            <a:endParaRPr lang="en-US" dirty="0"/>
          </a:p>
          <a:p>
            <a:endParaRPr lang="en-US" dirty="0"/>
          </a:p>
        </p:txBody>
      </p:sp>
      <p:sp>
        <p:nvSpPr>
          <p:cNvPr id="2" name="Right Arrow 1"/>
          <p:cNvSpPr/>
          <p:nvPr/>
        </p:nvSpPr>
        <p:spPr>
          <a:xfrm>
            <a:off x="3834886" y="2005686"/>
            <a:ext cx="705506" cy="364670"/>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20303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 calcmode="lin" valueType="num">
                                      <p:cBhvr additive="base">
                                        <p:cTn id="1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anim calcmode="lin" valueType="num">
                                      <p:cBhvr additive="base">
                                        <p:cTn id="19"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 calcmode="lin" valueType="num">
                                      <p:cBhvr additive="base">
                                        <p:cTn id="25"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Disclosures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This continuing education activity is managed and accredited by Professional Education Service Group.  The information presented in this activity represents the opinion of the author(s) or faculty.  Neither PESG, nor any accrediting organization endorses any commercial products displayed or mentioned in conjunction with this activity.</a:t>
            </a:r>
          </a:p>
          <a:p>
            <a:pPr marL="0" indent="0">
              <a:buNone/>
            </a:pPr>
            <a:r>
              <a:rPr lang="en-US" dirty="0" smtClean="0"/>
              <a:t>Commercial Support was not received for this activity.</a:t>
            </a:r>
            <a:endParaRPr lang="en-US" dirty="0"/>
          </a:p>
        </p:txBody>
      </p:sp>
      <p:sp>
        <p:nvSpPr>
          <p:cNvPr id="4" name="Footer Placeholder 3"/>
          <p:cNvSpPr>
            <a:spLocks noGrp="1"/>
          </p:cNvSpPr>
          <p:nvPr>
            <p:ph type="ftr" sz="quarter" idx="11"/>
          </p:nvPr>
        </p:nvSpPr>
        <p:spPr/>
        <p:txBody>
          <a:bodyPr/>
          <a:lstStyle/>
          <a:p>
            <a:r>
              <a:rPr lang="en-US" dirty="0" smtClean="0"/>
              <a:t>HIV Medical Homes Resource Center</a:t>
            </a:r>
            <a:endParaRPr lang="en-US" dirty="0"/>
          </a:p>
        </p:txBody>
      </p:sp>
    </p:spTree>
    <p:extLst>
      <p:ext uri="{BB962C8B-B14F-4D97-AF65-F5344CB8AC3E}">
        <p14:creationId xmlns:p14="http://schemas.microsoft.com/office/powerpoint/2010/main" val="31542549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718"/>
            <a:ext cx="8250004" cy="1371600"/>
          </a:xfrm>
        </p:spPr>
        <p:txBody>
          <a:bodyPr>
            <a:normAutofit/>
          </a:bodyPr>
          <a:lstStyle/>
          <a:p>
            <a:r>
              <a:rPr lang="en-US" sz="4400" dirty="0" smtClean="0"/>
              <a:t>Enhanced Access</a:t>
            </a:r>
            <a:endParaRPr lang="en-US" sz="4400" dirty="0"/>
          </a:p>
        </p:txBody>
      </p:sp>
      <p:sp>
        <p:nvSpPr>
          <p:cNvPr id="4" name="Content Placeholder 3"/>
          <p:cNvSpPr>
            <a:spLocks noGrp="1"/>
          </p:cNvSpPr>
          <p:nvPr>
            <p:ph sz="half" idx="1"/>
          </p:nvPr>
        </p:nvSpPr>
        <p:spPr>
          <a:xfrm>
            <a:off x="457200" y="1574800"/>
            <a:ext cx="3847181" cy="4365301"/>
          </a:xfrm>
        </p:spPr>
        <p:txBody>
          <a:bodyPr>
            <a:normAutofit fontScale="92500" lnSpcReduction="20000"/>
          </a:bodyPr>
          <a:lstStyle/>
          <a:p>
            <a:pPr fontAlgn="t"/>
            <a:endParaRPr lang="en-US" dirty="0" smtClean="0"/>
          </a:p>
          <a:p>
            <a:pPr fontAlgn="t"/>
            <a:r>
              <a:rPr lang="en-US" sz="3300" dirty="0" smtClean="0"/>
              <a:t>Ensure </a:t>
            </a:r>
            <a:r>
              <a:rPr lang="en-US" sz="3300" dirty="0"/>
              <a:t>24/7 access to care </a:t>
            </a:r>
            <a:r>
              <a:rPr lang="en-US" sz="3300" dirty="0" smtClean="0"/>
              <a:t>team</a:t>
            </a:r>
            <a:endParaRPr lang="en-US" sz="3300" b="1" dirty="0" smtClean="0"/>
          </a:p>
          <a:p>
            <a:r>
              <a:rPr lang="en-US" sz="3300" dirty="0"/>
              <a:t>Provide scheduling options</a:t>
            </a:r>
          </a:p>
          <a:p>
            <a:pPr fontAlgn="t"/>
            <a:endParaRPr lang="en-US" sz="3300" dirty="0"/>
          </a:p>
          <a:p>
            <a:r>
              <a:rPr lang="en-US" sz="3300" dirty="0"/>
              <a:t>Help patients access insurance</a:t>
            </a:r>
          </a:p>
          <a:p>
            <a:pPr fontAlgn="t"/>
            <a:endParaRPr lang="en-US" dirty="0"/>
          </a:p>
          <a:p>
            <a:endParaRPr lang="en-US" dirty="0"/>
          </a:p>
        </p:txBody>
      </p:sp>
      <p:sp>
        <p:nvSpPr>
          <p:cNvPr id="5" name="Content Placeholder 4"/>
          <p:cNvSpPr>
            <a:spLocks noGrp="1"/>
          </p:cNvSpPr>
          <p:nvPr>
            <p:ph sz="half" idx="2"/>
          </p:nvPr>
        </p:nvSpPr>
        <p:spPr>
          <a:xfrm>
            <a:off x="4540391" y="1574800"/>
            <a:ext cx="4452532" cy="4928586"/>
          </a:xfrm>
        </p:spPr>
        <p:txBody>
          <a:bodyPr>
            <a:normAutofit fontScale="92500" lnSpcReduction="20000"/>
          </a:bodyPr>
          <a:lstStyle/>
          <a:p>
            <a:pPr fontAlgn="t"/>
            <a:endParaRPr lang="en-US" dirty="0" smtClean="0"/>
          </a:p>
          <a:p>
            <a:pPr fontAlgn="t"/>
            <a:r>
              <a:rPr lang="en-US" sz="3000" dirty="0" smtClean="0"/>
              <a:t>After </a:t>
            </a:r>
            <a:r>
              <a:rPr lang="en-US" sz="3000" dirty="0"/>
              <a:t>hours and weekend coverage a grant </a:t>
            </a:r>
            <a:r>
              <a:rPr lang="en-US" sz="3000" dirty="0" smtClean="0"/>
              <a:t>requirement</a:t>
            </a:r>
            <a:endParaRPr lang="en-US" sz="3000" b="1" dirty="0"/>
          </a:p>
          <a:p>
            <a:r>
              <a:rPr lang="en-US" sz="3000" dirty="0"/>
              <a:t>Inconsistent use of enhanced access </a:t>
            </a:r>
            <a:r>
              <a:rPr lang="en-US" sz="3000" dirty="0" smtClean="0"/>
              <a:t>tools</a:t>
            </a:r>
            <a:endParaRPr lang="en-US" sz="3000" dirty="0"/>
          </a:p>
          <a:p>
            <a:endParaRPr lang="en-US" sz="3000" dirty="0" smtClean="0"/>
          </a:p>
          <a:p>
            <a:r>
              <a:rPr lang="en-US" sz="3000" dirty="0" smtClean="0"/>
              <a:t>Legislative </a:t>
            </a:r>
            <a:r>
              <a:rPr lang="en-US" sz="3000" dirty="0"/>
              <a:t>mandate that RW be payer of last resort; benefits counseling part of support services</a:t>
            </a:r>
          </a:p>
          <a:p>
            <a:pPr fontAlgn="t"/>
            <a:endParaRPr lang="en-US" dirty="0"/>
          </a:p>
          <a:p>
            <a:endParaRPr lang="en-US" dirty="0"/>
          </a:p>
        </p:txBody>
      </p:sp>
      <p:sp>
        <p:nvSpPr>
          <p:cNvPr id="6" name="Right Arrow 5"/>
          <p:cNvSpPr/>
          <p:nvPr/>
        </p:nvSpPr>
        <p:spPr>
          <a:xfrm>
            <a:off x="4187638" y="2370356"/>
            <a:ext cx="705506" cy="364670"/>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786682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icture Placeholder 7"/>
          <p:cNvSpPr>
            <a:spLocks noGrp="1"/>
          </p:cNvSpPr>
          <p:nvPr>
            <p:ph type="pic" idx="1"/>
          </p:nvPr>
        </p:nvSpPr>
        <p:spPr/>
      </p:sp>
      <p:sp>
        <p:nvSpPr>
          <p:cNvPr id="9" name="Text Placeholder 8"/>
          <p:cNvSpPr>
            <a:spLocks noGrp="1"/>
          </p:cNvSpPr>
          <p:nvPr>
            <p:ph type="body" sz="half" idx="2"/>
          </p:nvPr>
        </p:nvSpPr>
        <p:spPr/>
        <p:txBody>
          <a:bodyPr>
            <a:normAutofit fontScale="92500" lnSpcReduction="20000"/>
          </a:bodyPr>
          <a:lstStyle/>
          <a:p>
            <a:r>
              <a:rPr lang="en-US" dirty="0" smtClean="0"/>
              <a:t>Vital Signs: HIV Prevention Through Care and Treatment --  United States.  MMWR December 2, 2011/60(47);1618-1623</a:t>
            </a:r>
            <a:endParaRPr lang="en-US" dirty="0"/>
          </a:p>
        </p:txBody>
      </p:sp>
      <p:sp>
        <p:nvSpPr>
          <p:cNvPr id="5" name="Footer Placeholder 4"/>
          <p:cNvSpPr>
            <a:spLocks noGrp="1"/>
          </p:cNvSpPr>
          <p:nvPr>
            <p:ph type="ftr" sz="quarter" idx="11"/>
          </p:nvPr>
        </p:nvSpPr>
        <p:spPr/>
        <p:txBody>
          <a:bodyPr/>
          <a:lstStyle/>
          <a:p>
            <a:r>
              <a:rPr lang="en-US" dirty="0" smtClean="0"/>
              <a:t>HIV Medical Homes Resource Center</a:t>
            </a:r>
            <a:endParaRPr lang="en-US" dirty="0"/>
          </a:p>
        </p:txBody>
      </p:sp>
      <p:sp>
        <p:nvSpPr>
          <p:cNvPr id="7" name="Title 6"/>
          <p:cNvSpPr>
            <a:spLocks noGrp="1"/>
          </p:cNvSpPr>
          <p:nvPr>
            <p:ph type="title"/>
          </p:nvPr>
        </p:nvSpPr>
        <p:spPr/>
        <p:txBody>
          <a:bodyPr/>
          <a:lstStyle/>
          <a:p>
            <a:r>
              <a:rPr lang="en-US" dirty="0" smtClean="0"/>
              <a:t>Engagement in HIV Care</a:t>
            </a:r>
            <a:endParaRPr lang="en-US" dirty="0"/>
          </a:p>
        </p:txBody>
      </p:sp>
      <p:pic>
        <p:nvPicPr>
          <p:cNvPr id="6" name="Picture 5"/>
          <p:cNvPicPr>
            <a:picLocks noChangeAspect="1"/>
          </p:cNvPicPr>
          <p:nvPr/>
        </p:nvPicPr>
        <p:blipFill>
          <a:blip r:embed="rId2" cstate="print"/>
          <a:stretch>
            <a:fillRect/>
          </a:stretch>
        </p:blipFill>
        <p:spPr>
          <a:xfrm>
            <a:off x="0" y="0"/>
            <a:ext cx="9000876" cy="5563503"/>
          </a:xfrm>
          <a:prstGeom prst="rect">
            <a:avLst/>
          </a:prstGeom>
        </p:spPr>
      </p:pic>
    </p:spTree>
    <p:extLst>
      <p:ext uri="{BB962C8B-B14F-4D97-AF65-F5344CB8AC3E}">
        <p14:creationId xmlns:p14="http://schemas.microsoft.com/office/powerpoint/2010/main" val="14286926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400" dirty="0"/>
              <a:t>Care Coordination</a:t>
            </a:r>
          </a:p>
        </p:txBody>
      </p:sp>
      <p:sp>
        <p:nvSpPr>
          <p:cNvPr id="4" name="Content Placeholder 3"/>
          <p:cNvSpPr>
            <a:spLocks noGrp="1"/>
          </p:cNvSpPr>
          <p:nvPr>
            <p:ph sz="half" idx="1"/>
          </p:nvPr>
        </p:nvSpPr>
        <p:spPr>
          <a:xfrm>
            <a:off x="457200" y="1574800"/>
            <a:ext cx="3847181" cy="5071968"/>
          </a:xfrm>
        </p:spPr>
        <p:txBody>
          <a:bodyPr>
            <a:normAutofit fontScale="92500" lnSpcReduction="20000"/>
          </a:bodyPr>
          <a:lstStyle/>
          <a:p>
            <a:pPr fontAlgn="t"/>
            <a:endParaRPr lang="en-US" dirty="0" smtClean="0"/>
          </a:p>
          <a:p>
            <a:pPr fontAlgn="t"/>
            <a:r>
              <a:rPr lang="en-US" dirty="0"/>
              <a:t>Link patient with community resources</a:t>
            </a:r>
          </a:p>
          <a:p>
            <a:endParaRPr lang="en-US" sz="2200" dirty="0" smtClean="0"/>
          </a:p>
          <a:p>
            <a:r>
              <a:rPr lang="en-US" dirty="0" smtClean="0"/>
              <a:t>Integrate </a:t>
            </a:r>
            <a:r>
              <a:rPr lang="en-US" dirty="0"/>
              <a:t>specialty care with co-location</a:t>
            </a:r>
          </a:p>
          <a:p>
            <a:r>
              <a:rPr lang="en-US" dirty="0"/>
              <a:t>Referral tracking</a:t>
            </a:r>
          </a:p>
          <a:p>
            <a:r>
              <a:rPr lang="en-US" dirty="0"/>
              <a:t>ED/hospital care transitions</a:t>
            </a:r>
          </a:p>
          <a:p>
            <a:r>
              <a:rPr lang="en-US" dirty="0"/>
              <a:t>Communicate test results/care plans with patients</a:t>
            </a:r>
          </a:p>
          <a:p>
            <a:pPr fontAlgn="t"/>
            <a:endParaRPr lang="en-US" dirty="0"/>
          </a:p>
          <a:p>
            <a:endParaRPr lang="en-US" dirty="0"/>
          </a:p>
        </p:txBody>
      </p:sp>
      <p:sp>
        <p:nvSpPr>
          <p:cNvPr id="5" name="Content Placeholder 4"/>
          <p:cNvSpPr>
            <a:spLocks noGrp="1"/>
          </p:cNvSpPr>
          <p:nvPr>
            <p:ph sz="half" idx="2"/>
          </p:nvPr>
        </p:nvSpPr>
        <p:spPr>
          <a:xfrm>
            <a:off x="4540391" y="1574800"/>
            <a:ext cx="4493502" cy="5071968"/>
          </a:xfrm>
        </p:spPr>
        <p:txBody>
          <a:bodyPr>
            <a:normAutofit fontScale="92500" lnSpcReduction="20000"/>
          </a:bodyPr>
          <a:lstStyle/>
          <a:p>
            <a:pPr fontAlgn="t"/>
            <a:endParaRPr lang="en-US" dirty="0" smtClean="0"/>
          </a:p>
          <a:p>
            <a:pPr fontAlgn="t"/>
            <a:r>
              <a:rPr lang="en-US" dirty="0"/>
              <a:t>Frequently strong collaboration with community resources</a:t>
            </a:r>
          </a:p>
          <a:p>
            <a:r>
              <a:rPr lang="en-US" dirty="0"/>
              <a:t>Comprehensive care, often under “one roof”</a:t>
            </a:r>
          </a:p>
          <a:p>
            <a:r>
              <a:rPr lang="en-US" dirty="0"/>
              <a:t>Requirement of RWCA</a:t>
            </a:r>
          </a:p>
          <a:p>
            <a:r>
              <a:rPr lang="en-US" dirty="0"/>
              <a:t>Expectation that transitions are tracked</a:t>
            </a:r>
          </a:p>
          <a:p>
            <a:r>
              <a:rPr lang="en-US" dirty="0"/>
              <a:t>Variable capacity/Grant expectation that care plans are collaborative</a:t>
            </a:r>
          </a:p>
          <a:p>
            <a:pPr fontAlgn="t"/>
            <a:endParaRPr lang="en-US" dirty="0"/>
          </a:p>
          <a:p>
            <a:endParaRPr lang="en-US" dirty="0"/>
          </a:p>
        </p:txBody>
      </p:sp>
      <p:sp>
        <p:nvSpPr>
          <p:cNvPr id="2" name="Right Arrow 1"/>
          <p:cNvSpPr/>
          <p:nvPr/>
        </p:nvSpPr>
        <p:spPr>
          <a:xfrm>
            <a:off x="3834886" y="2005686"/>
            <a:ext cx="705506" cy="364670"/>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393149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hlinkClick r:id="rId2"/>
              </a:rPr>
              <a:t>https://dl.dropbox.com/u/31784176/BTWInformingChange_DrCunningham_V2.1.mov</a:t>
            </a:r>
            <a:endParaRPr kumimoji="0" lang="en-US" sz="16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4352419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400" dirty="0"/>
              <a:t>Engaged Leadership</a:t>
            </a:r>
          </a:p>
        </p:txBody>
      </p:sp>
      <p:sp>
        <p:nvSpPr>
          <p:cNvPr id="4" name="Content Placeholder 3"/>
          <p:cNvSpPr>
            <a:spLocks noGrp="1"/>
          </p:cNvSpPr>
          <p:nvPr>
            <p:ph sz="half" idx="1"/>
          </p:nvPr>
        </p:nvSpPr>
        <p:spPr/>
        <p:txBody>
          <a:bodyPr>
            <a:normAutofit/>
          </a:bodyPr>
          <a:lstStyle/>
          <a:p>
            <a:pPr fontAlgn="t"/>
            <a:endParaRPr lang="en-US" dirty="0" smtClean="0"/>
          </a:p>
          <a:p>
            <a:pPr fontAlgn="t"/>
            <a:r>
              <a:rPr lang="en-US" dirty="0"/>
              <a:t>Visible leadership for culture change and </a:t>
            </a:r>
            <a:r>
              <a:rPr lang="en-US" dirty="0" smtClean="0"/>
              <a:t>QI</a:t>
            </a:r>
          </a:p>
          <a:p>
            <a:r>
              <a:rPr lang="en-US" dirty="0" smtClean="0"/>
              <a:t>Ensure </a:t>
            </a:r>
            <a:r>
              <a:rPr lang="en-US" dirty="0"/>
              <a:t>time and resources for transformation</a:t>
            </a:r>
          </a:p>
          <a:p>
            <a:r>
              <a:rPr lang="en-US" dirty="0"/>
              <a:t>PCMH values in staff hiring and training</a:t>
            </a:r>
          </a:p>
          <a:p>
            <a:pPr fontAlgn="t"/>
            <a:endParaRPr lang="en-US" dirty="0"/>
          </a:p>
          <a:p>
            <a:pPr fontAlgn="t"/>
            <a:endParaRPr lang="en-US" dirty="0"/>
          </a:p>
          <a:p>
            <a:endParaRPr lang="en-US" dirty="0"/>
          </a:p>
        </p:txBody>
      </p:sp>
      <p:sp>
        <p:nvSpPr>
          <p:cNvPr id="5" name="Content Placeholder 4"/>
          <p:cNvSpPr>
            <a:spLocks noGrp="1"/>
          </p:cNvSpPr>
          <p:nvPr>
            <p:ph sz="half" idx="2"/>
          </p:nvPr>
        </p:nvSpPr>
        <p:spPr>
          <a:xfrm>
            <a:off x="4752524" y="1574800"/>
            <a:ext cx="4219914" cy="4525963"/>
          </a:xfrm>
        </p:spPr>
        <p:txBody>
          <a:bodyPr>
            <a:normAutofit/>
          </a:bodyPr>
          <a:lstStyle/>
          <a:p>
            <a:pPr marL="0" indent="0" fontAlgn="t">
              <a:buNone/>
            </a:pPr>
            <a:endParaRPr lang="en-US" dirty="0" smtClean="0"/>
          </a:p>
          <a:p>
            <a:pPr fontAlgn="t"/>
            <a:r>
              <a:rPr lang="en-US" dirty="0"/>
              <a:t>Transformation </a:t>
            </a:r>
            <a:r>
              <a:rPr lang="en-US" dirty="0" smtClean="0"/>
              <a:t>led or  </a:t>
            </a:r>
            <a:r>
              <a:rPr lang="en-US" dirty="0"/>
              <a:t>grant requirement</a:t>
            </a:r>
            <a:r>
              <a:rPr lang="en-US" dirty="0" smtClean="0"/>
              <a:t>?</a:t>
            </a:r>
          </a:p>
          <a:p>
            <a:pPr fontAlgn="t"/>
            <a:r>
              <a:rPr lang="en-US" dirty="0" smtClean="0"/>
              <a:t>Resources </a:t>
            </a:r>
            <a:r>
              <a:rPr lang="en-US" dirty="0"/>
              <a:t>for QI built into RWCA </a:t>
            </a:r>
            <a:r>
              <a:rPr lang="en-US" dirty="0" smtClean="0"/>
              <a:t>budgets</a:t>
            </a:r>
            <a:endParaRPr lang="en-US" dirty="0"/>
          </a:p>
          <a:p>
            <a:endParaRPr lang="en-US" dirty="0" smtClean="0"/>
          </a:p>
          <a:p>
            <a:pPr fontAlgn="t"/>
            <a:r>
              <a:rPr lang="en-US" dirty="0" smtClean="0"/>
              <a:t>?????</a:t>
            </a:r>
            <a:endParaRPr lang="en-US" dirty="0"/>
          </a:p>
          <a:p>
            <a:pPr marL="0" indent="0">
              <a:buNone/>
            </a:pPr>
            <a:endParaRPr lang="en-US" dirty="0"/>
          </a:p>
          <a:p>
            <a:pPr fontAlgn="t"/>
            <a:endParaRPr lang="en-US" dirty="0"/>
          </a:p>
          <a:p>
            <a:endParaRPr lang="en-US" dirty="0"/>
          </a:p>
        </p:txBody>
      </p:sp>
      <p:sp>
        <p:nvSpPr>
          <p:cNvPr id="2" name="Right Arrow 1"/>
          <p:cNvSpPr/>
          <p:nvPr/>
        </p:nvSpPr>
        <p:spPr>
          <a:xfrm>
            <a:off x="4304381" y="2444060"/>
            <a:ext cx="705506" cy="364670"/>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6" name="Right Arrow 5"/>
          <p:cNvSpPr/>
          <p:nvPr/>
        </p:nvSpPr>
        <p:spPr>
          <a:xfrm>
            <a:off x="4256428" y="3507958"/>
            <a:ext cx="705506" cy="364670"/>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7" name="Right Arrow 6"/>
          <p:cNvSpPr/>
          <p:nvPr/>
        </p:nvSpPr>
        <p:spPr>
          <a:xfrm>
            <a:off x="4256428" y="5032726"/>
            <a:ext cx="705506" cy="364670"/>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39314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par>
                                <p:cTn id="9" presetID="1" presetClass="entr" presetSubtype="0"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xit" presetSubtype="0" fill="hold" grpId="1" nodeType="withEffect">
                                  <p:stCondLst>
                                    <p:cond delay="0"/>
                                  </p:stCondLst>
                                  <p:childTnLst>
                                    <p:set>
                                      <p:cBhvr>
                                        <p:cTn id="20" dur="1" fill="hold">
                                          <p:stCondLst>
                                            <p:cond delay="0"/>
                                          </p:stCondLst>
                                        </p:cTn>
                                        <p:tgtEl>
                                          <p:spTgt spid="2"/>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par>
                                <p:cTn id="27" presetID="1" presetClass="exit" presetSubtype="0" fill="hold" grpId="1" nodeType="withEffect">
                                  <p:stCondLst>
                                    <p:cond delay="0"/>
                                  </p:stCondLst>
                                  <p:childTnLst>
                                    <p:set>
                                      <p:cBhvr>
                                        <p:cTn id="28" dur="1" fill="hold">
                                          <p:stCondLst>
                                            <p:cond delay="0"/>
                                          </p:stCondLst>
                                        </p:cTn>
                                        <p:tgtEl>
                                          <p:spTgt spid="6"/>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2" grpId="0" animBg="1"/>
      <p:bldP spid="2" grpId="1" animBg="1"/>
      <p:bldP spid="6" grpId="0" animBg="1"/>
      <p:bldP spid="6" grpId="1" animBg="1"/>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dirty="0"/>
          </a:p>
        </p:txBody>
      </p:sp>
      <p:pic>
        <p:nvPicPr>
          <p:cNvPr id="8" name="Content Placeholder 7" descr="activism.jpg"/>
          <p:cNvPicPr>
            <a:picLocks noGrp="1" noChangeAspect="1"/>
          </p:cNvPicPr>
          <p:nvPr>
            <p:ph idx="1"/>
          </p:nvPr>
        </p:nvPicPr>
        <p:blipFill>
          <a:blip r:embed="rId2" cstate="print">
            <a:extLst>
              <a:ext uri="{28A0092B-C50C-407E-A947-70E740481C1C}">
                <a14:useLocalDpi xmlns:a14="http://schemas.microsoft.com/office/drawing/2010/main" val="0"/>
              </a:ext>
            </a:extLst>
          </a:blip>
          <a:srcRect t="7657" b="7657"/>
          <a:stretch>
            <a:fillRect/>
          </a:stretch>
        </p:blipFill>
        <p:spPr>
          <a:xfrm>
            <a:off x="232327" y="418218"/>
            <a:ext cx="8580607" cy="6074657"/>
          </a:xfrm>
        </p:spPr>
      </p:pic>
      <p:sp>
        <p:nvSpPr>
          <p:cNvPr id="5" name="Footer Placeholder 4"/>
          <p:cNvSpPr>
            <a:spLocks noGrp="1"/>
          </p:cNvSpPr>
          <p:nvPr>
            <p:ph type="ftr" sz="quarter" idx="11"/>
          </p:nvPr>
        </p:nvSpPr>
        <p:spPr/>
        <p:txBody>
          <a:bodyPr/>
          <a:lstStyle/>
          <a:p>
            <a:r>
              <a:rPr lang="en-US" dirty="0" smtClean="0"/>
              <a:t>HIV Medical Homes Resource Center</a:t>
            </a:r>
            <a:endParaRPr lang="en-US" dirty="0"/>
          </a:p>
        </p:txBody>
      </p:sp>
    </p:spTree>
    <p:extLst>
      <p:ext uri="{BB962C8B-B14F-4D97-AF65-F5344CB8AC3E}">
        <p14:creationId xmlns:p14="http://schemas.microsoft.com/office/powerpoint/2010/main" val="6276805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rmAutofit/>
          </a:bodyPr>
          <a:lstStyle/>
          <a:p>
            <a:r>
              <a:rPr lang="en-US" dirty="0" smtClean="0"/>
              <a:t>Roadmap for Medical Home Resource Center</a:t>
            </a:r>
            <a:endParaRPr lang="en-US" dirty="0"/>
          </a:p>
        </p:txBody>
      </p:sp>
      <p:sp>
        <p:nvSpPr>
          <p:cNvPr id="3" name="Rounded Rectangle 2"/>
          <p:cNvSpPr/>
          <p:nvPr/>
        </p:nvSpPr>
        <p:spPr>
          <a:xfrm>
            <a:off x="304800" y="1524000"/>
            <a:ext cx="2667000" cy="1828800"/>
          </a:xfrm>
          <a:prstGeom prst="roundRect">
            <a:avLst/>
          </a:prstGeom>
          <a:solidFill>
            <a:srgbClr val="F3A843">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PCMH concepts in RWCA Clinics– Action Planning</a:t>
            </a:r>
            <a:endParaRPr lang="en-US" dirty="0">
              <a:solidFill>
                <a:schemeClr val="tx1"/>
              </a:solidFill>
            </a:endParaRPr>
          </a:p>
        </p:txBody>
      </p:sp>
      <p:sp>
        <p:nvSpPr>
          <p:cNvPr id="4" name="Rounded Rectangle 3"/>
          <p:cNvSpPr/>
          <p:nvPr/>
        </p:nvSpPr>
        <p:spPr>
          <a:xfrm>
            <a:off x="3124200" y="1524000"/>
            <a:ext cx="2819400" cy="1828800"/>
          </a:xfrm>
          <a:prstGeom prst="roundRect">
            <a:avLst/>
          </a:prstGeom>
          <a:solidFill>
            <a:srgbClr val="5C95DA">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Change Management of Improvement Opportunities</a:t>
            </a:r>
            <a:endParaRPr lang="en-US" dirty="0">
              <a:solidFill>
                <a:schemeClr val="tx1"/>
              </a:solidFill>
            </a:endParaRPr>
          </a:p>
        </p:txBody>
      </p:sp>
      <p:sp>
        <p:nvSpPr>
          <p:cNvPr id="5" name="Rounded Rectangle 4"/>
          <p:cNvSpPr/>
          <p:nvPr/>
        </p:nvSpPr>
        <p:spPr>
          <a:xfrm>
            <a:off x="6096000" y="1524000"/>
            <a:ext cx="2514600" cy="1828800"/>
          </a:xfrm>
          <a:prstGeom prst="roundRect">
            <a:avLst/>
          </a:prstGeom>
          <a:solidFill>
            <a:srgbClr val="7DB995">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PCMH Certification</a:t>
            </a:r>
            <a:endParaRPr lang="en-US" dirty="0">
              <a:solidFill>
                <a:schemeClr val="tx1"/>
              </a:solidFill>
            </a:endParaRPr>
          </a:p>
        </p:txBody>
      </p:sp>
      <p:sp>
        <p:nvSpPr>
          <p:cNvPr id="6" name="Right Arrow 5"/>
          <p:cNvSpPr/>
          <p:nvPr/>
        </p:nvSpPr>
        <p:spPr>
          <a:xfrm>
            <a:off x="381000" y="3810000"/>
            <a:ext cx="4114800" cy="609600"/>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Strategic Planning Workshops</a:t>
            </a:r>
            <a:endParaRPr lang="en-US" dirty="0"/>
          </a:p>
        </p:txBody>
      </p:sp>
      <p:sp>
        <p:nvSpPr>
          <p:cNvPr id="7" name="Right Arrow 6"/>
          <p:cNvSpPr/>
          <p:nvPr/>
        </p:nvSpPr>
        <p:spPr>
          <a:xfrm>
            <a:off x="1600200" y="4343400"/>
            <a:ext cx="5867400" cy="609600"/>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TA and coaching for practice change </a:t>
            </a:r>
            <a:endParaRPr lang="en-US" dirty="0"/>
          </a:p>
        </p:txBody>
      </p:sp>
      <p:sp>
        <p:nvSpPr>
          <p:cNvPr id="8" name="Right Arrow 7"/>
          <p:cNvSpPr/>
          <p:nvPr/>
        </p:nvSpPr>
        <p:spPr>
          <a:xfrm>
            <a:off x="3657600" y="4876800"/>
            <a:ext cx="4876800" cy="609600"/>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TA to support certification</a:t>
            </a:r>
            <a:endParaRPr lang="en-US" dirty="0"/>
          </a:p>
        </p:txBody>
      </p:sp>
      <p:cxnSp>
        <p:nvCxnSpPr>
          <p:cNvPr id="12" name="Straight Connector 11"/>
          <p:cNvCxnSpPr/>
          <p:nvPr/>
        </p:nvCxnSpPr>
        <p:spPr>
          <a:xfrm>
            <a:off x="304800" y="5715000"/>
            <a:ext cx="81534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33400" y="5410200"/>
            <a:ext cx="7391400" cy="369332"/>
          </a:xfrm>
          <a:prstGeom prst="rect">
            <a:avLst/>
          </a:prstGeom>
          <a:noFill/>
        </p:spPr>
        <p:txBody>
          <a:bodyPr wrap="square" rtlCol="0">
            <a:spAutoFit/>
          </a:bodyPr>
          <a:lstStyle/>
          <a:p>
            <a:r>
              <a:rPr lang="en-US" dirty="0" smtClean="0"/>
              <a:t>Year 1                                    Year 2                                   Year 3</a:t>
            </a:r>
            <a:endParaRPr lang="en-US" dirty="0"/>
          </a:p>
        </p:txBody>
      </p:sp>
    </p:spTree>
    <p:extLst>
      <p:ext uri="{BB962C8B-B14F-4D97-AF65-F5344CB8AC3E}">
        <p14:creationId xmlns:p14="http://schemas.microsoft.com/office/powerpoint/2010/main" val="484859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2000" fill="hold"/>
                                        <p:tgtEl>
                                          <p:spTgt spid="6"/>
                                        </p:tgtEl>
                                        <p:attrNameLst>
                                          <p:attrName>style.color</p:attrName>
                                        </p:attrNameLst>
                                      </p:cBhvr>
                                      <p:to>
                                        <a:schemeClr val="tx1"/>
                                      </p:to>
                                    </p:animClr>
                                  </p:childTnLst>
                                </p:cTn>
                              </p:par>
                            </p:childTnLst>
                          </p:cTn>
                        </p:par>
                      </p:childTnLst>
                    </p:cTn>
                  </p:par>
                  <p:par>
                    <p:cTn id="7" fill="hold">
                      <p:stCondLst>
                        <p:cond delay="indefinite"/>
                      </p:stCondLst>
                      <p:childTnLst>
                        <p:par>
                          <p:cTn id="8" fill="hold">
                            <p:stCondLst>
                              <p:cond delay="0"/>
                            </p:stCondLst>
                            <p:childTnLst>
                              <p:par>
                                <p:cTn id="9" presetID="3" presetClass="emph" presetSubtype="2" fill="hold" grpId="0" nodeType="clickEffect">
                                  <p:stCondLst>
                                    <p:cond delay="0"/>
                                  </p:stCondLst>
                                  <p:childTnLst>
                                    <p:animClr clrSpc="rgb" dir="cw">
                                      <p:cBhvr override="childStyle">
                                        <p:cTn id="10" dur="2000" fill="hold"/>
                                        <p:tgtEl>
                                          <p:spTgt spid="7"/>
                                        </p:tgtEl>
                                        <p:attrNameLst>
                                          <p:attrName>style.color</p:attrName>
                                        </p:attrNameLst>
                                      </p:cBhvr>
                                      <p:to>
                                        <a:schemeClr val="tx1"/>
                                      </p:to>
                                    </p:animClr>
                                  </p:childTnLst>
                                </p:cTn>
                              </p:par>
                            </p:childTnLst>
                          </p:cTn>
                        </p:par>
                      </p:childTnLst>
                    </p:cTn>
                  </p:par>
                  <p:par>
                    <p:cTn id="11" fill="hold">
                      <p:stCondLst>
                        <p:cond delay="indefinite"/>
                      </p:stCondLst>
                      <p:childTnLst>
                        <p:par>
                          <p:cTn id="12" fill="hold">
                            <p:stCondLst>
                              <p:cond delay="0"/>
                            </p:stCondLst>
                            <p:childTnLst>
                              <p:par>
                                <p:cTn id="13" presetID="3" presetClass="emph" presetSubtype="2" fill="hold" grpId="0" nodeType="clickEffect">
                                  <p:stCondLst>
                                    <p:cond delay="0"/>
                                  </p:stCondLst>
                                  <p:childTnLst>
                                    <p:animClr clrSpc="rgb" dir="cw">
                                      <p:cBhvr override="childStyle">
                                        <p:cTn id="14" dur="2000" fill="hold"/>
                                        <p:tgtEl>
                                          <p:spTgt spid="8"/>
                                        </p:tgtEl>
                                        <p:attrNameLst>
                                          <p:attrName>style.color</p:attrName>
                                        </p:attrNameLst>
                                      </p:cBhvr>
                                      <p:to>
                                        <a:schemeClr val="tx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Enhanced Access Scenario – </a:t>
            </a:r>
            <a:br>
              <a:rPr lang="en-US" dirty="0" smtClean="0"/>
            </a:br>
            <a:r>
              <a:rPr lang="en-US" dirty="0" smtClean="0"/>
              <a:t>Patient Perspective</a:t>
            </a:r>
            <a:endParaRPr lang="en-US" dirty="0"/>
          </a:p>
        </p:txBody>
      </p:sp>
      <p:sp>
        <p:nvSpPr>
          <p:cNvPr id="3" name="Content Placeholder 2"/>
          <p:cNvSpPr>
            <a:spLocks noGrp="1"/>
          </p:cNvSpPr>
          <p:nvPr>
            <p:ph idx="1"/>
          </p:nvPr>
        </p:nvSpPr>
        <p:spPr/>
        <p:txBody>
          <a:bodyPr>
            <a:normAutofit fontScale="70000" lnSpcReduction="20000"/>
          </a:bodyPr>
          <a:lstStyle/>
          <a:p>
            <a:r>
              <a:rPr lang="en-US" dirty="0"/>
              <a:t>You are a patient at the Stanley Jackson Family Clinic, a FQHC with an integrated Ryan White funded  HIV Program.  You and your three children receive their medical care at the Health Center.  You are a single mother raising 3 children and work as an In-home Health Aide for two elderly clients.   You have been stable on the same ARV regimen for about 5 years.  You rarely miss a dose but juggling the challenges of a job and being a single mother makes it hard to get into the health center.  You are due for your labs and need refills on your medications.  Your 8-year-old child was recently exposed to poison oak and has a rash on one arm.  </a:t>
            </a:r>
          </a:p>
          <a:p>
            <a:r>
              <a:rPr lang="en-US" dirty="0"/>
              <a:t>As a Patient Centered Medical Home, The Stanley Jackson Clinic has advanced access options for visits and email access for questions.  Describe a creative way to address this patient’s needs keeping in mind her busy schedule.</a:t>
            </a:r>
          </a:p>
          <a:p>
            <a:endParaRPr lang="en-US" dirty="0"/>
          </a:p>
        </p:txBody>
      </p:sp>
      <p:sp>
        <p:nvSpPr>
          <p:cNvPr id="4" name="Footer Placeholder 3"/>
          <p:cNvSpPr>
            <a:spLocks noGrp="1"/>
          </p:cNvSpPr>
          <p:nvPr>
            <p:ph type="ftr" sz="quarter" idx="11"/>
          </p:nvPr>
        </p:nvSpPr>
        <p:spPr/>
        <p:txBody>
          <a:bodyPr/>
          <a:lstStyle/>
          <a:p>
            <a:r>
              <a:rPr lang="en-US" dirty="0" smtClean="0"/>
              <a:t>HIV Medical Homes Resource Center</a:t>
            </a:r>
            <a:endParaRPr lang="en-US" dirty="0"/>
          </a:p>
        </p:txBody>
      </p:sp>
    </p:spTree>
    <p:extLst>
      <p:ext uri="{BB962C8B-B14F-4D97-AF65-F5344CB8AC3E}">
        <p14:creationId xmlns:p14="http://schemas.microsoft.com/office/powerpoint/2010/main" val="1505056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Continuous Team Based Care Scenario – Medical Assistant Perspective</a:t>
            </a:r>
          </a:p>
        </p:txBody>
      </p:sp>
      <p:sp>
        <p:nvSpPr>
          <p:cNvPr id="3" name="Content Placeholder 2"/>
          <p:cNvSpPr>
            <a:spLocks noGrp="1"/>
          </p:cNvSpPr>
          <p:nvPr>
            <p:ph idx="1"/>
          </p:nvPr>
        </p:nvSpPr>
        <p:spPr/>
        <p:txBody>
          <a:bodyPr/>
          <a:lstStyle/>
          <a:p>
            <a:r>
              <a:rPr lang="en-US" dirty="0"/>
              <a:t>You are a Medical Assistant at the Stanley Jackson Family Health Center, a FQHC with an integrated Ryan White funded HIV program.  You are the MA on one of the HIV Care Teams.  After a successful transformation to a PCMH, describe a typical day at the health center from the MA’s perspective. </a:t>
            </a:r>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HIV Medical Homes Resource Center</a:t>
            </a:r>
            <a:endParaRPr lang="en-US" dirty="0"/>
          </a:p>
        </p:txBody>
      </p:sp>
    </p:spTree>
    <p:extLst>
      <p:ext uri="{BB962C8B-B14F-4D97-AF65-F5344CB8AC3E}">
        <p14:creationId xmlns:p14="http://schemas.microsoft.com/office/powerpoint/2010/main" val="22123969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Patient-Centered Interactions Scenario – Infectious Disease Physicians</a:t>
            </a:r>
            <a:endParaRPr lang="en-US" dirty="0"/>
          </a:p>
        </p:txBody>
      </p:sp>
      <p:sp>
        <p:nvSpPr>
          <p:cNvPr id="3" name="Content Placeholder 2"/>
          <p:cNvSpPr>
            <a:spLocks noGrp="1"/>
          </p:cNvSpPr>
          <p:nvPr>
            <p:ph idx="1"/>
          </p:nvPr>
        </p:nvSpPr>
        <p:spPr/>
        <p:txBody>
          <a:bodyPr>
            <a:normAutofit fontScale="62500" lnSpcReduction="20000"/>
          </a:bodyPr>
          <a:lstStyle/>
          <a:p>
            <a:r>
              <a:rPr lang="en-US" dirty="0"/>
              <a:t>You are one of the Infectious Disease Physicians at the Stanley Jackson Family Health Center, a FQHC with an integrated Ryan White funded HIV program.  You are the MD on one of the HIV Care Teams. </a:t>
            </a:r>
          </a:p>
          <a:p>
            <a:r>
              <a:rPr lang="en-US" dirty="0"/>
              <a:t>Carla Diaz is a 38 year old woman who was diagnosed with HIV during her pregnancy four years ago. Although she was on ARV prophylaxis during her pregnancy, it was discontinued after the pregnancy because her CD4 count was high.  Based on the current treatment recommendations, you would like her to start on an ARV regimen.  </a:t>
            </a:r>
          </a:p>
          <a:p>
            <a:r>
              <a:rPr lang="en-US" dirty="0"/>
              <a:t>Ms. Diaz is continuing to do well. She works an evening shift at a manufacturing company. Her family speaks Spanish primarily at home, but she is comfortable speaking English with the Health Center staff. Her husband and sister know her diagnosis but her extended family and mother-in-law, who provides childcare for her son, do not. Ms. Diaz is deeply religious and is not sure that she needs man-made interventions like HIV medications to stay healthy.  </a:t>
            </a:r>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HIV Medical Homes Resource Center</a:t>
            </a:r>
            <a:endParaRPr lang="en-US" dirty="0"/>
          </a:p>
        </p:txBody>
      </p:sp>
    </p:spTree>
    <p:extLst>
      <p:ext uri="{BB962C8B-B14F-4D97-AF65-F5344CB8AC3E}">
        <p14:creationId xmlns:p14="http://schemas.microsoft.com/office/powerpoint/2010/main" val="1926932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Disclosures</a:t>
            </a:r>
            <a:endParaRPr lang="en-US" dirty="0"/>
          </a:p>
        </p:txBody>
      </p:sp>
      <p:sp>
        <p:nvSpPr>
          <p:cNvPr id="3" name="Content Placeholder 2"/>
          <p:cNvSpPr>
            <a:spLocks noGrp="1"/>
          </p:cNvSpPr>
          <p:nvPr>
            <p:ph idx="1"/>
          </p:nvPr>
        </p:nvSpPr>
        <p:spPr/>
        <p:txBody>
          <a:bodyPr>
            <a:normAutofit fontScale="92500"/>
          </a:bodyPr>
          <a:lstStyle/>
          <a:p>
            <a:r>
              <a:rPr lang="en-US" dirty="0" smtClean="0"/>
              <a:t>Steven Bromer, MD</a:t>
            </a:r>
          </a:p>
          <a:p>
            <a:pPr marL="0" indent="0">
              <a:buNone/>
            </a:pPr>
            <a:r>
              <a:rPr lang="en-US" dirty="0" smtClean="0"/>
              <a:t>Has no financial interest or relationships to disclose.</a:t>
            </a:r>
          </a:p>
          <a:p>
            <a:r>
              <a:rPr lang="en-US" dirty="0" smtClean="0"/>
              <a:t>Denise Anderson-Carr, MPH, RD</a:t>
            </a:r>
          </a:p>
          <a:p>
            <a:pPr marL="0" indent="0">
              <a:buNone/>
            </a:pPr>
            <a:r>
              <a:rPr lang="en-US" dirty="0"/>
              <a:t>Has no financial interest or relationships to disclose.</a:t>
            </a:r>
          </a:p>
          <a:p>
            <a:r>
              <a:rPr lang="en-US" dirty="0" smtClean="0"/>
              <a:t>CME Staff Disclosures</a:t>
            </a:r>
          </a:p>
          <a:p>
            <a:pPr marL="0" indent="0">
              <a:buNone/>
            </a:pPr>
            <a:r>
              <a:rPr lang="en-US" dirty="0" smtClean="0"/>
              <a:t>Professional Education Services Group staff have no financial interest or relationships to disclose</a:t>
            </a:r>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HIV Medical Homes Resource Center</a:t>
            </a:r>
            <a:endParaRPr lang="en-US" dirty="0"/>
          </a:p>
        </p:txBody>
      </p:sp>
    </p:spTree>
    <p:extLst>
      <p:ext uri="{BB962C8B-B14F-4D97-AF65-F5344CB8AC3E}">
        <p14:creationId xmlns:p14="http://schemas.microsoft.com/office/powerpoint/2010/main" val="41908333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Care Coordination Scenario – </a:t>
            </a:r>
            <a:br>
              <a:rPr lang="en-US" dirty="0" smtClean="0"/>
            </a:br>
            <a:r>
              <a:rPr lang="en-US" dirty="0" smtClean="0"/>
              <a:t>Registered Nurse</a:t>
            </a:r>
            <a:endParaRPr lang="en-US" dirty="0"/>
          </a:p>
        </p:txBody>
      </p:sp>
      <p:sp>
        <p:nvSpPr>
          <p:cNvPr id="3" name="Content Placeholder 2"/>
          <p:cNvSpPr>
            <a:spLocks noGrp="1"/>
          </p:cNvSpPr>
          <p:nvPr>
            <p:ph idx="1"/>
          </p:nvPr>
        </p:nvSpPr>
        <p:spPr/>
        <p:txBody>
          <a:bodyPr>
            <a:normAutofit fontScale="62500" lnSpcReduction="20000"/>
          </a:bodyPr>
          <a:lstStyle/>
          <a:p>
            <a:r>
              <a:rPr lang="en-US" dirty="0"/>
              <a:t>You are a Registered Nurse at the Stanley Jackson Family Health Center, a FQHC with an integrated Ryan White funded HIV program.  You are the RN on one of the HIV Care Teams. </a:t>
            </a:r>
          </a:p>
          <a:p>
            <a:r>
              <a:rPr lang="en-US" dirty="0"/>
              <a:t>Mr. Jones, one of your clients living with HIV has recently tested positive for hepatitis C. Although many patients co-infected with HIV and hepatitis C are managed at SJFHC, the protocol is to refer the newly diagnosed patient to the </a:t>
            </a:r>
            <a:r>
              <a:rPr lang="en-US" dirty="0"/>
              <a:t>hepatologist</a:t>
            </a:r>
            <a:r>
              <a:rPr lang="en-US" dirty="0"/>
              <a:t> for initial staging and recommendation for treatment.</a:t>
            </a:r>
          </a:p>
          <a:p>
            <a:r>
              <a:rPr lang="en-US" dirty="0"/>
              <a:t>The </a:t>
            </a:r>
            <a:r>
              <a:rPr lang="en-US" dirty="0"/>
              <a:t>hepatologist</a:t>
            </a:r>
            <a:r>
              <a:rPr lang="en-US" dirty="0"/>
              <a:t> scheduled a liver biopsy for Mr. Jones as part of his staging.  Usually this is an outpatient procedure but Mr. Jones suffered a complication from the procedure and required a two-day hospitalization for stabilization and observation.   </a:t>
            </a:r>
          </a:p>
          <a:p>
            <a:r>
              <a:rPr lang="en-US" dirty="0"/>
              <a:t> SJFHC has recently undergone a successful transformation to a PCMH.  Describe your role as the RN Case Manager in these care transitions for Mr. Jones.  </a:t>
            </a:r>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HIV Medical Homes Resource Center</a:t>
            </a:r>
            <a:endParaRPr lang="en-US" dirty="0"/>
          </a:p>
        </p:txBody>
      </p:sp>
    </p:spTree>
    <p:extLst>
      <p:ext uri="{BB962C8B-B14F-4D97-AF65-F5344CB8AC3E}">
        <p14:creationId xmlns:p14="http://schemas.microsoft.com/office/powerpoint/2010/main" val="39011697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Quality Improvement Strategy Scenario – Social Worker Perspective</a:t>
            </a:r>
            <a:endParaRPr lang="en-US" dirty="0"/>
          </a:p>
        </p:txBody>
      </p:sp>
      <p:sp>
        <p:nvSpPr>
          <p:cNvPr id="3" name="Content Placeholder 2"/>
          <p:cNvSpPr>
            <a:spLocks noGrp="1"/>
          </p:cNvSpPr>
          <p:nvPr>
            <p:ph idx="1"/>
          </p:nvPr>
        </p:nvSpPr>
        <p:spPr/>
        <p:txBody>
          <a:bodyPr>
            <a:normAutofit fontScale="85000" lnSpcReduction="10000"/>
          </a:bodyPr>
          <a:lstStyle/>
          <a:p>
            <a:r>
              <a:rPr lang="en-US" dirty="0"/>
              <a:t>You are a social worker in the Main Street Clinic, a large HIV specialty clinic in Academic Medical Center that has Ryan White HIV/AIDS program funding.  For many years you have also been the clinic’s data guru and have led the QI program.  The Medical Center’s ambulatory care program has been working on transformation to a PCMH, and 3 clinics, including the Main Street Clinic, have achieved PMCH recognition.  </a:t>
            </a:r>
          </a:p>
          <a:p>
            <a:r>
              <a:rPr lang="en-US" dirty="0"/>
              <a:t>Consider how the transformation to a PCMH has affected the quality improvement strategy in your clinic and your institution.  </a:t>
            </a:r>
          </a:p>
          <a:p>
            <a:endParaRPr lang="en-US" dirty="0"/>
          </a:p>
        </p:txBody>
      </p:sp>
      <p:sp>
        <p:nvSpPr>
          <p:cNvPr id="4" name="Footer Placeholder 3"/>
          <p:cNvSpPr>
            <a:spLocks noGrp="1"/>
          </p:cNvSpPr>
          <p:nvPr>
            <p:ph type="ftr" sz="quarter" idx="11"/>
          </p:nvPr>
        </p:nvSpPr>
        <p:spPr/>
        <p:txBody>
          <a:bodyPr/>
          <a:lstStyle/>
          <a:p>
            <a:r>
              <a:rPr lang="en-US" dirty="0" smtClean="0"/>
              <a:t>HIV Medical Homes Resource Center</a:t>
            </a:r>
            <a:endParaRPr lang="en-US" dirty="0"/>
          </a:p>
        </p:txBody>
      </p:sp>
    </p:spTree>
    <p:extLst>
      <p:ext uri="{BB962C8B-B14F-4D97-AF65-F5344CB8AC3E}">
        <p14:creationId xmlns:p14="http://schemas.microsoft.com/office/powerpoint/2010/main" val="24332273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Empanelment Scenario – </a:t>
            </a:r>
            <a:br>
              <a:rPr lang="en-US" dirty="0" smtClean="0"/>
            </a:br>
            <a:r>
              <a:rPr lang="en-US" dirty="0" smtClean="0"/>
              <a:t>Front Office Coordinator Perspective</a:t>
            </a:r>
            <a:endParaRPr lang="en-US" dirty="0"/>
          </a:p>
        </p:txBody>
      </p:sp>
      <p:sp>
        <p:nvSpPr>
          <p:cNvPr id="3" name="Content Placeholder 2"/>
          <p:cNvSpPr>
            <a:spLocks noGrp="1"/>
          </p:cNvSpPr>
          <p:nvPr>
            <p:ph idx="1"/>
          </p:nvPr>
        </p:nvSpPr>
        <p:spPr/>
        <p:txBody>
          <a:bodyPr>
            <a:normAutofit fontScale="92500" lnSpcReduction="10000"/>
          </a:bodyPr>
          <a:lstStyle/>
          <a:p>
            <a:r>
              <a:rPr lang="en-US" dirty="0"/>
              <a:t>You are the Front Office Coordinator for the Stanley Jackson Family Clinic and you successfully led the PCMH transformation team for the HIV practice.  Describe the role empanelment played in this transformation.  Your goal was to make sure that every patient belonged to one care team and each care team was balanced so that there was a match between patient demand for visits and provider resources.  How did you succeed in creating these patient panels?</a:t>
            </a:r>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HIV Medical Homes Resource Center</a:t>
            </a:r>
            <a:endParaRPr lang="en-US" dirty="0"/>
          </a:p>
        </p:txBody>
      </p:sp>
    </p:spTree>
    <p:extLst>
      <p:ext uri="{BB962C8B-B14F-4D97-AF65-F5344CB8AC3E}">
        <p14:creationId xmlns:p14="http://schemas.microsoft.com/office/powerpoint/2010/main" val="17417945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Organized, Evidence-Based Care Scenario –</a:t>
            </a:r>
            <a:br>
              <a:rPr lang="en-US" dirty="0" smtClean="0"/>
            </a:br>
            <a:r>
              <a:rPr lang="en-US" dirty="0" smtClean="0"/>
              <a:t>Infectious Disease Physician Perspective</a:t>
            </a:r>
            <a:endParaRPr lang="en-US" dirty="0"/>
          </a:p>
        </p:txBody>
      </p:sp>
      <p:sp>
        <p:nvSpPr>
          <p:cNvPr id="3" name="Content Placeholder 2"/>
          <p:cNvSpPr>
            <a:spLocks noGrp="1"/>
          </p:cNvSpPr>
          <p:nvPr>
            <p:ph idx="1"/>
          </p:nvPr>
        </p:nvSpPr>
        <p:spPr/>
        <p:txBody>
          <a:bodyPr>
            <a:normAutofit fontScale="70000" lnSpcReduction="20000"/>
          </a:bodyPr>
          <a:lstStyle/>
          <a:p>
            <a:r>
              <a:rPr lang="en-US" dirty="0"/>
              <a:t>You are an Infectious Disease physician at the Main Street Clinic, a large HIV specialty clinic in Academic Medical Center that has Ryan White HIV/AIDS program funding.  The Medical Center’s ambulatory care program has been working on transformation to a PCMH, and 3 clinics, including the Main Street Clinic, have achieved PCMH recognition.  You are scheduled for a very busy Monday morning clinic that includes a diverse group of patients, e.g., a young mother who was diagnosed with HIV during a recent pregnancy, a 60 year old man with diabetes and high blood pressure who has been HIV positive for many years, and a 35 year old man with HIV and HCV who had adherence problems identified at his last visit.</a:t>
            </a:r>
          </a:p>
          <a:p>
            <a:r>
              <a:rPr lang="en-US" dirty="0"/>
              <a:t>Consider how the transformation to a PCMH has affected the delivery of organized, evidence-based care in your clinic and your institution.  </a:t>
            </a:r>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HIV Medical Homes Resource Center</a:t>
            </a:r>
            <a:endParaRPr lang="en-US" dirty="0"/>
          </a:p>
        </p:txBody>
      </p:sp>
    </p:spTree>
    <p:extLst>
      <p:ext uri="{BB962C8B-B14F-4D97-AF65-F5344CB8AC3E}">
        <p14:creationId xmlns:p14="http://schemas.microsoft.com/office/powerpoint/2010/main" val="27139155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Engaged Leadership Scenario – </a:t>
            </a:r>
            <a:br>
              <a:rPr lang="en-US" dirty="0" smtClean="0"/>
            </a:br>
            <a:r>
              <a:rPr lang="en-US" dirty="0" smtClean="0"/>
              <a:t>Consumer Perspective</a:t>
            </a:r>
            <a:endParaRPr lang="en-US" dirty="0"/>
          </a:p>
        </p:txBody>
      </p:sp>
      <p:sp>
        <p:nvSpPr>
          <p:cNvPr id="3" name="Content Placeholder 2"/>
          <p:cNvSpPr>
            <a:spLocks noGrp="1"/>
          </p:cNvSpPr>
          <p:nvPr>
            <p:ph idx="1"/>
          </p:nvPr>
        </p:nvSpPr>
        <p:spPr/>
        <p:txBody>
          <a:bodyPr>
            <a:normAutofit fontScale="77500" lnSpcReduction="20000"/>
          </a:bodyPr>
          <a:lstStyle/>
          <a:p>
            <a:r>
              <a:rPr lang="en-US" dirty="0"/>
              <a:t>You are a consumer member of the Board of Directors of </a:t>
            </a:r>
            <a:r>
              <a:rPr lang="en-US" dirty="0" smtClean="0"/>
              <a:t>your </a:t>
            </a:r>
            <a:r>
              <a:rPr lang="en-US" dirty="0"/>
              <a:t>local FQHC, The Stanley Jackson Family Health Center.  The SJHC has an integrated Ryan White funded HIV program as part of the comprehensive array of services offered to the community.  You are HIV + and receive your HIV care at the SJHC.  Your wife and three children, all HIV negative, also receive their medical care at the SJHC.  </a:t>
            </a:r>
          </a:p>
          <a:p>
            <a:pPr marL="0" indent="0">
              <a:buNone/>
            </a:pPr>
            <a:endParaRPr lang="en-US" dirty="0"/>
          </a:p>
          <a:p>
            <a:r>
              <a:rPr lang="en-US" dirty="0"/>
              <a:t>Imagine that the SJHC as recently undergone a successful transformation to a PCMH. Describe what Engaged Leadership around transformation to the PCMH looks like to this Board member. </a:t>
            </a:r>
          </a:p>
        </p:txBody>
      </p:sp>
      <p:sp>
        <p:nvSpPr>
          <p:cNvPr id="4" name="Footer Placeholder 3"/>
          <p:cNvSpPr>
            <a:spLocks noGrp="1"/>
          </p:cNvSpPr>
          <p:nvPr>
            <p:ph type="ftr" sz="quarter" idx="11"/>
          </p:nvPr>
        </p:nvSpPr>
        <p:spPr/>
        <p:txBody>
          <a:bodyPr/>
          <a:lstStyle/>
          <a:p>
            <a:r>
              <a:rPr lang="en-US" dirty="0" smtClean="0"/>
              <a:t>HIV Medical Homes Resource Center</a:t>
            </a:r>
            <a:endParaRPr lang="en-US" dirty="0"/>
          </a:p>
        </p:txBody>
      </p:sp>
    </p:spTree>
    <p:extLst>
      <p:ext uri="{BB962C8B-B14F-4D97-AF65-F5344CB8AC3E}">
        <p14:creationId xmlns:p14="http://schemas.microsoft.com/office/powerpoint/2010/main" val="705117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Learning Objectives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At the conclusion of this activity, the participant will be able to:</a:t>
            </a:r>
          </a:p>
          <a:p>
            <a:r>
              <a:rPr lang="en-US" dirty="0"/>
              <a:t>D</a:t>
            </a:r>
            <a:r>
              <a:rPr lang="en-US" dirty="0" smtClean="0"/>
              <a:t>escribe the components of the eight change concepts</a:t>
            </a:r>
          </a:p>
          <a:p>
            <a:r>
              <a:rPr lang="en-US" dirty="0" smtClean="0"/>
              <a:t>Compare the similarities and differences of the change concepts to current model of care in Ryan White agencies</a:t>
            </a:r>
          </a:p>
          <a:p>
            <a:r>
              <a:rPr lang="en-US" dirty="0" smtClean="0"/>
              <a:t>Identify the most appropriate next change to focus on in participant’s practice setting in moving toward PCMH transformation</a:t>
            </a:r>
          </a:p>
          <a:p>
            <a:endParaRPr lang="en-US" dirty="0"/>
          </a:p>
        </p:txBody>
      </p:sp>
      <p:sp>
        <p:nvSpPr>
          <p:cNvPr id="4" name="Footer Placeholder 3"/>
          <p:cNvSpPr>
            <a:spLocks noGrp="1"/>
          </p:cNvSpPr>
          <p:nvPr>
            <p:ph type="ftr" sz="quarter" idx="11"/>
          </p:nvPr>
        </p:nvSpPr>
        <p:spPr/>
        <p:txBody>
          <a:bodyPr/>
          <a:lstStyle/>
          <a:p>
            <a:r>
              <a:rPr lang="en-US" dirty="0" smtClean="0"/>
              <a:t>HIV Medical Homes Resource Center</a:t>
            </a:r>
            <a:endParaRPr lang="en-US" dirty="0"/>
          </a:p>
        </p:txBody>
      </p:sp>
    </p:spTree>
    <p:extLst>
      <p:ext uri="{BB962C8B-B14F-4D97-AF65-F5344CB8AC3E}">
        <p14:creationId xmlns:p14="http://schemas.microsoft.com/office/powerpoint/2010/main" val="3904294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Obtaining CME/CE Credit</a:t>
            </a:r>
            <a:endParaRPr lang="en-US" dirty="0"/>
          </a:p>
        </p:txBody>
      </p:sp>
      <p:sp>
        <p:nvSpPr>
          <p:cNvPr id="3" name="Content Placeholder 2"/>
          <p:cNvSpPr>
            <a:spLocks noGrp="1"/>
          </p:cNvSpPr>
          <p:nvPr>
            <p:ph idx="1"/>
          </p:nvPr>
        </p:nvSpPr>
        <p:spPr/>
        <p:txBody>
          <a:bodyPr/>
          <a:lstStyle/>
          <a:p>
            <a:pPr marL="0" indent="0">
              <a:buNone/>
            </a:pPr>
            <a:r>
              <a:rPr lang="en-US" dirty="0" smtClean="0"/>
              <a:t>If you would like to receive continuing education credit for this activity, please visit:</a:t>
            </a:r>
          </a:p>
          <a:p>
            <a:pPr marL="0" indent="0">
              <a:buNone/>
            </a:pPr>
            <a:r>
              <a:rPr lang="en-US" dirty="0" smtClean="0"/>
              <a:t>http://www.pesgce.com/RyanWhite2012</a:t>
            </a:r>
            <a:endParaRPr lang="en-US" dirty="0"/>
          </a:p>
        </p:txBody>
      </p:sp>
      <p:sp>
        <p:nvSpPr>
          <p:cNvPr id="4" name="Footer Placeholder 3"/>
          <p:cNvSpPr>
            <a:spLocks noGrp="1"/>
          </p:cNvSpPr>
          <p:nvPr>
            <p:ph type="ftr" sz="quarter" idx="11"/>
          </p:nvPr>
        </p:nvSpPr>
        <p:spPr/>
        <p:txBody>
          <a:bodyPr/>
          <a:lstStyle/>
          <a:p>
            <a:r>
              <a:rPr lang="en-US" dirty="0" smtClean="0"/>
              <a:t>HIV Medical Homes Resource Center</a:t>
            </a:r>
            <a:endParaRPr lang="en-US" dirty="0"/>
          </a:p>
        </p:txBody>
      </p:sp>
    </p:spTree>
    <p:extLst>
      <p:ext uri="{BB962C8B-B14F-4D97-AF65-F5344CB8AC3E}">
        <p14:creationId xmlns:p14="http://schemas.microsoft.com/office/powerpoint/2010/main" val="2490112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Patient-Centered Medical Home Institute</a:t>
            </a:r>
            <a:br>
              <a:rPr lang="en-US" dirty="0"/>
            </a:br>
            <a:r>
              <a:rPr lang="en-US" dirty="0"/>
              <a:t>Ryan White All Grantees Meeting 2012</a:t>
            </a:r>
          </a:p>
        </p:txBody>
      </p:sp>
      <p:graphicFrame>
        <p:nvGraphicFramePr>
          <p:cNvPr id="5" name="Content Placeholder 4"/>
          <p:cNvGraphicFramePr>
            <a:graphicFrameLocks noGrp="1"/>
          </p:cNvGraphicFramePr>
          <p:nvPr>
            <p:ph idx="1"/>
          </p:nvPr>
        </p:nvGraphicFramePr>
        <p:xfrm>
          <a:off x="457200" y="1752600"/>
          <a:ext cx="8077200" cy="4102969"/>
        </p:xfrm>
        <a:graphic>
          <a:graphicData uri="http://schemas.openxmlformats.org/drawingml/2006/table">
            <a:tbl>
              <a:tblPr firstRow="1" bandRow="1">
                <a:tableStyleId>{5C22544A-7EE6-4342-B048-85BDC9FD1C3A}</a:tableStyleId>
              </a:tblPr>
              <a:tblGrid>
                <a:gridCol w="1340218"/>
                <a:gridCol w="4044582"/>
                <a:gridCol w="2692400"/>
              </a:tblGrid>
              <a:tr h="1415453">
                <a:tc>
                  <a:txBody>
                    <a:bodyPr/>
                    <a:lstStyle/>
                    <a:p>
                      <a:r>
                        <a:rPr lang="en-US" sz="2000" b="1" kern="1200" dirty="0" smtClean="0">
                          <a:solidFill>
                            <a:schemeClr val="lt1"/>
                          </a:solidFill>
                          <a:effectLst/>
                          <a:latin typeface="+mn-lt"/>
                          <a:ea typeface="+mn-ea"/>
                          <a:cs typeface="+mn-cs"/>
                        </a:rPr>
                        <a:t>101 Session </a:t>
                      </a:r>
                      <a:endParaRPr lang="en-US" sz="2000" dirty="0"/>
                    </a:p>
                  </a:txBody>
                  <a:tcPr/>
                </a:tc>
                <a:tc>
                  <a:txBody>
                    <a:bodyPr/>
                    <a:lstStyle/>
                    <a:p>
                      <a:r>
                        <a:rPr lang="en-US" sz="2000" b="1" kern="1200" dirty="0" smtClean="0">
                          <a:solidFill>
                            <a:schemeClr val="lt1"/>
                          </a:solidFill>
                          <a:effectLst/>
                          <a:latin typeface="+mn-lt"/>
                          <a:ea typeface="+mn-ea"/>
                          <a:cs typeface="+mn-cs"/>
                        </a:rPr>
                        <a:t>The Patient Centered Medical Home Guidance:  A Model of Care Delivery for People Living with HIV</a:t>
                      </a:r>
                      <a:endParaRPr lang="en-US" sz="2000" dirty="0"/>
                    </a:p>
                  </a:txBody>
                  <a:tcPr/>
                </a:tc>
                <a:tc>
                  <a:txBody>
                    <a:bodyPr/>
                    <a:lstStyle/>
                    <a:p>
                      <a:r>
                        <a:rPr lang="en-US" sz="2000" dirty="0" smtClean="0"/>
                        <a:t>Tuesday 11/27/12</a:t>
                      </a:r>
                    </a:p>
                    <a:p>
                      <a:r>
                        <a:rPr lang="en-US" sz="2000" dirty="0" smtClean="0"/>
                        <a:t>10 am</a:t>
                      </a:r>
                      <a:endParaRPr lang="en-US" sz="2000" dirty="0"/>
                    </a:p>
                  </a:txBody>
                  <a:tcPr/>
                </a:tc>
              </a:tr>
              <a:tr h="1272063">
                <a:tc>
                  <a:txBody>
                    <a:bodyPr/>
                    <a:lstStyle/>
                    <a:p>
                      <a:r>
                        <a:rPr lang="en-US" sz="2000" dirty="0" smtClean="0">
                          <a:solidFill>
                            <a:schemeClr val="tx1"/>
                          </a:solidFill>
                        </a:rPr>
                        <a:t>201 Session</a:t>
                      </a:r>
                      <a:endParaRPr lang="en-US" sz="2000" dirty="0">
                        <a:solidFill>
                          <a:schemeClr val="tx1"/>
                        </a:solidFill>
                      </a:endParaRPr>
                    </a:p>
                  </a:txBody>
                  <a:tcPr/>
                </a:tc>
                <a:tc>
                  <a:txBody>
                    <a:bodyPr/>
                    <a:lstStyle/>
                    <a:p>
                      <a:r>
                        <a:rPr lang="en-US" sz="2000" kern="1200" dirty="0" smtClean="0">
                          <a:solidFill>
                            <a:schemeClr val="tx1"/>
                          </a:solidFill>
                          <a:effectLst/>
                          <a:latin typeface="+mn-lt"/>
                          <a:ea typeface="+mn-ea"/>
                          <a:cs typeface="+mn-cs"/>
                        </a:rPr>
                        <a:t>The Patient Centered Medical Home: Lessons from Ryan White Grantees </a:t>
                      </a:r>
                      <a:endParaRPr lang="en-US" sz="2000" dirty="0">
                        <a:solidFill>
                          <a:schemeClr val="tx1"/>
                        </a:solidFill>
                      </a:endParaRPr>
                    </a:p>
                  </a:txBody>
                  <a:tcPr/>
                </a:tc>
                <a:tc>
                  <a:txBody>
                    <a:bodyPr/>
                    <a:lstStyle/>
                    <a:p>
                      <a:r>
                        <a:rPr lang="en-US" sz="2000" dirty="0" smtClean="0">
                          <a:solidFill>
                            <a:schemeClr val="tx1"/>
                          </a:solidFill>
                        </a:rPr>
                        <a:t>Tuesday 11/27/12</a:t>
                      </a:r>
                    </a:p>
                    <a:p>
                      <a:r>
                        <a:rPr lang="en-US" sz="2000" dirty="0" smtClean="0">
                          <a:solidFill>
                            <a:schemeClr val="tx1"/>
                          </a:solidFill>
                        </a:rPr>
                        <a:t>1:30</a:t>
                      </a:r>
                      <a:r>
                        <a:rPr lang="en-US" sz="2000" baseline="0" dirty="0" smtClean="0">
                          <a:solidFill>
                            <a:schemeClr val="tx1"/>
                          </a:solidFill>
                        </a:rPr>
                        <a:t> pm</a:t>
                      </a:r>
                      <a:endParaRPr lang="en-US" sz="2000" dirty="0">
                        <a:solidFill>
                          <a:schemeClr val="tx1"/>
                        </a:solidFill>
                      </a:endParaRPr>
                    </a:p>
                  </a:txBody>
                  <a:tcPr/>
                </a:tc>
              </a:tr>
              <a:tr h="1415453">
                <a:tc>
                  <a:txBody>
                    <a:bodyPr/>
                    <a:lstStyle/>
                    <a:p>
                      <a:r>
                        <a:rPr lang="en-US" sz="2000" kern="1200" dirty="0" smtClean="0">
                          <a:solidFill>
                            <a:srgbClr val="FF0000"/>
                          </a:solidFill>
                          <a:effectLst/>
                          <a:latin typeface="+mn-lt"/>
                          <a:ea typeface="+mn-ea"/>
                          <a:cs typeface="+mn-cs"/>
                        </a:rPr>
                        <a:t>301 Session </a:t>
                      </a:r>
                      <a:endParaRPr lang="en-US" sz="2000" dirty="0">
                        <a:solidFill>
                          <a:srgbClr val="FF0000"/>
                        </a:solidFill>
                      </a:endParaRPr>
                    </a:p>
                  </a:txBody>
                  <a:tcPr/>
                </a:tc>
                <a:tc>
                  <a:txBody>
                    <a:bodyPr/>
                    <a:lstStyle/>
                    <a:p>
                      <a:r>
                        <a:rPr lang="en-US" sz="2000" kern="1200" dirty="0" smtClean="0">
                          <a:solidFill>
                            <a:srgbClr val="FF0000"/>
                          </a:solidFill>
                          <a:effectLst/>
                          <a:latin typeface="+mn-lt"/>
                          <a:ea typeface="+mn-ea"/>
                          <a:cs typeface="+mn-cs"/>
                        </a:rPr>
                        <a:t>The Patient Centered Medical Home:  </a:t>
                      </a:r>
                    </a:p>
                    <a:p>
                      <a:r>
                        <a:rPr lang="en-US" sz="2000" kern="1200" dirty="0" smtClean="0">
                          <a:solidFill>
                            <a:srgbClr val="FF0000"/>
                          </a:solidFill>
                          <a:effectLst/>
                          <a:latin typeface="+mn-lt"/>
                          <a:ea typeface="+mn-ea"/>
                          <a:cs typeface="+mn-cs"/>
                        </a:rPr>
                        <a:t>How Will We Know When We Get There?</a:t>
                      </a:r>
                      <a:endParaRPr lang="en-US" sz="2000" dirty="0">
                        <a:solidFill>
                          <a:srgbClr val="FF0000"/>
                        </a:solidFill>
                      </a:endParaRPr>
                    </a:p>
                  </a:txBody>
                  <a:tcPr/>
                </a:tc>
                <a:tc>
                  <a:txBody>
                    <a:bodyPr/>
                    <a:lstStyle/>
                    <a:p>
                      <a:r>
                        <a:rPr lang="en-US" sz="2000" dirty="0" smtClean="0">
                          <a:solidFill>
                            <a:srgbClr val="FF0000"/>
                          </a:solidFill>
                        </a:rPr>
                        <a:t>Wednesday 11/28/12</a:t>
                      </a:r>
                    </a:p>
                    <a:p>
                      <a:r>
                        <a:rPr lang="en-US" sz="2000" dirty="0" smtClean="0">
                          <a:solidFill>
                            <a:srgbClr val="FF0000"/>
                          </a:solidFill>
                        </a:rPr>
                        <a:t>10 am</a:t>
                      </a:r>
                      <a:endParaRPr lang="en-US" sz="2000" dirty="0">
                        <a:solidFill>
                          <a:srgbClr val="FF0000"/>
                        </a:solidFill>
                      </a:endParaRPr>
                    </a:p>
                  </a:txBody>
                  <a:tcPr/>
                </a:tc>
              </a:tr>
            </a:tbl>
          </a:graphicData>
        </a:graphic>
      </p:graphicFrame>
      <p:sp>
        <p:nvSpPr>
          <p:cNvPr id="4" name="Footer Placeholder 3"/>
          <p:cNvSpPr>
            <a:spLocks noGrp="1"/>
          </p:cNvSpPr>
          <p:nvPr>
            <p:ph type="ftr" sz="quarter" idx="11"/>
          </p:nvPr>
        </p:nvSpPr>
        <p:spPr/>
        <p:txBody>
          <a:bodyPr/>
          <a:lstStyle/>
          <a:p>
            <a:r>
              <a:rPr lang="en-US" smtClean="0"/>
              <a:t>HIV Medical Homes Resource Center</a:t>
            </a:r>
            <a:endParaRPr lang="en-US" dirty="0"/>
          </a:p>
        </p:txBody>
      </p:sp>
    </p:spTree>
    <p:extLst>
      <p:ext uri="{BB962C8B-B14F-4D97-AF65-F5344CB8AC3E}">
        <p14:creationId xmlns:p14="http://schemas.microsoft.com/office/powerpoint/2010/main" val="3262889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a:bodyPr>
          <a:lstStyle/>
          <a:p>
            <a:r>
              <a:rPr lang="en-US" sz="3600" b="1" dirty="0" smtClean="0"/>
              <a:t>Ryan White</a:t>
            </a:r>
            <a:r>
              <a:rPr lang="en-US" sz="3600" dirty="0" smtClean="0"/>
              <a:t>: an Unintentional Home Builder</a:t>
            </a:r>
            <a:endParaRPr lang="en-US" sz="3600" dirty="0"/>
          </a:p>
        </p:txBody>
      </p:sp>
      <p:sp>
        <p:nvSpPr>
          <p:cNvPr id="3" name="Content Placeholder 2"/>
          <p:cNvSpPr>
            <a:spLocks noGrp="1"/>
          </p:cNvSpPr>
          <p:nvPr>
            <p:ph idx="1"/>
          </p:nvPr>
        </p:nvSpPr>
        <p:spPr>
          <a:xfrm>
            <a:off x="457200" y="1600201"/>
            <a:ext cx="8229600" cy="3733800"/>
          </a:xfrm>
        </p:spPr>
        <p:txBody>
          <a:bodyPr>
            <a:normAutofit/>
          </a:bodyPr>
          <a:lstStyle/>
          <a:p>
            <a:r>
              <a:rPr lang="en-US" dirty="0"/>
              <a:t>“An unintended consequence…. of the RW Care Act has been the establishment of the comprehensive delivery of multiple services for patients with a complex disease….medical homes for the HIV-infected person…..” </a:t>
            </a:r>
          </a:p>
          <a:p>
            <a:pPr>
              <a:buNone/>
            </a:pPr>
            <a:endParaRPr lang="en-US" dirty="0"/>
          </a:p>
        </p:txBody>
      </p:sp>
      <p:sp>
        <p:nvSpPr>
          <p:cNvPr id="5" name="Footer Placeholder 4"/>
          <p:cNvSpPr>
            <a:spLocks noGrp="1"/>
          </p:cNvSpPr>
          <p:nvPr>
            <p:ph type="ftr" sz="quarter" idx="11"/>
          </p:nvPr>
        </p:nvSpPr>
        <p:spPr>
          <a:xfrm>
            <a:off x="685800" y="5943600"/>
            <a:ext cx="8458200" cy="777875"/>
          </a:xfrm>
        </p:spPr>
        <p:txBody>
          <a:bodyPr/>
          <a:lstStyle/>
          <a:p>
            <a:r>
              <a:rPr lang="en-US" sz="2800" dirty="0" smtClean="0">
                <a:solidFill>
                  <a:schemeClr val="tx1"/>
                </a:solidFill>
              </a:rPr>
              <a:t>Saag</a:t>
            </a:r>
            <a:r>
              <a:rPr lang="en-US" sz="2800" dirty="0" smtClean="0">
                <a:solidFill>
                  <a:schemeClr val="tx1"/>
                </a:solidFill>
              </a:rPr>
              <a:t>, M. The AIDS Reader, April 24, 2009</a:t>
            </a:r>
            <a:endParaRPr lang="en-US" sz="2800" dirty="0">
              <a:solidFill>
                <a:schemeClr val="tx1"/>
              </a:solidFill>
            </a:endParaRPr>
          </a:p>
        </p:txBody>
      </p:sp>
    </p:spTree>
    <p:extLst>
      <p:ext uri="{BB962C8B-B14F-4D97-AF65-F5344CB8AC3E}">
        <p14:creationId xmlns:p14="http://schemas.microsoft.com/office/powerpoint/2010/main" val="10552509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877021271"/>
              </p:ext>
            </p:extLst>
          </p:nvPr>
        </p:nvGraphicFramePr>
        <p:xfrm>
          <a:off x="0" y="-50018"/>
          <a:ext cx="9050807" cy="6891998"/>
        </p:xfrm>
        <a:graphic>
          <a:graphicData uri="http://schemas.openxmlformats.org/drawingml/2006/table">
            <a:tbl>
              <a:tblPr firstRow="1" bandRow="1">
                <a:tableStyleId>{5C22544A-7EE6-4342-B048-85BDC9FD1C3A}</a:tableStyleId>
              </a:tblPr>
              <a:tblGrid>
                <a:gridCol w="2963539"/>
                <a:gridCol w="3043634"/>
                <a:gridCol w="3043634"/>
              </a:tblGrid>
              <a:tr h="549940">
                <a:tc>
                  <a:txBody>
                    <a:bodyPr/>
                    <a:lstStyle/>
                    <a:p>
                      <a:r>
                        <a:rPr lang="en-US" dirty="0" smtClean="0"/>
                        <a:t>Change Concepts</a:t>
                      </a:r>
                      <a:endParaRPr lang="en-US" dirty="0"/>
                    </a:p>
                  </a:txBody>
                  <a:tcPr/>
                </a:tc>
                <a:tc>
                  <a:txBody>
                    <a:bodyPr/>
                    <a:lstStyle/>
                    <a:p>
                      <a:r>
                        <a:rPr lang="en-US" dirty="0" smtClean="0"/>
                        <a:t>Building Blocks</a:t>
                      </a:r>
                      <a:endParaRPr lang="en-US" dirty="0"/>
                    </a:p>
                  </a:txBody>
                  <a:tcPr/>
                </a:tc>
                <a:tc>
                  <a:txBody>
                    <a:bodyPr/>
                    <a:lstStyle/>
                    <a:p>
                      <a:r>
                        <a:rPr lang="en-US" dirty="0" smtClean="0"/>
                        <a:t>NCQA Recognition</a:t>
                      </a:r>
                      <a:endParaRPr lang="en-US" dirty="0"/>
                    </a:p>
                  </a:txBody>
                  <a:tcPr/>
                </a:tc>
              </a:tr>
              <a:tr h="577438">
                <a:tc>
                  <a:txBody>
                    <a:bodyPr/>
                    <a:lstStyle/>
                    <a:p>
                      <a:r>
                        <a:rPr lang="en-US" dirty="0" smtClean="0"/>
                        <a:t>Engaged  Leadership</a:t>
                      </a:r>
                      <a:endParaRPr lang="en-US" dirty="0"/>
                    </a:p>
                  </a:txBody>
                  <a:tcPr/>
                </a:tc>
                <a:tc>
                  <a:txBody>
                    <a:bodyPr/>
                    <a:lstStyle/>
                    <a:p>
                      <a:r>
                        <a:rPr lang="en-US" dirty="0" smtClean="0"/>
                        <a:t>Data</a:t>
                      </a:r>
                      <a:r>
                        <a:rPr lang="en-US" baseline="0" dirty="0" smtClean="0"/>
                        <a:t> for Improvement</a:t>
                      </a:r>
                      <a:endParaRPr lang="en-US" dirty="0"/>
                    </a:p>
                  </a:txBody>
                  <a:tcPr/>
                </a:tc>
                <a:tc>
                  <a:txBody>
                    <a:bodyPr/>
                    <a:lstStyle/>
                    <a:p>
                      <a:r>
                        <a:rPr lang="en-US" dirty="0" smtClean="0"/>
                        <a:t>Enhance Access/Continuity</a:t>
                      </a:r>
                      <a:endParaRPr lang="en-US" dirty="0"/>
                    </a:p>
                  </a:txBody>
                  <a:tcPr/>
                </a:tc>
              </a:tr>
              <a:tr h="619433">
                <a:tc>
                  <a:txBody>
                    <a:bodyPr/>
                    <a:lstStyle/>
                    <a:p>
                      <a:r>
                        <a:rPr lang="en-US" dirty="0" smtClean="0"/>
                        <a:t>Quality Improvement Strategy</a:t>
                      </a:r>
                      <a:endParaRPr lang="en-US" dirty="0"/>
                    </a:p>
                  </a:txBody>
                  <a:tcPr/>
                </a:tc>
                <a:tc>
                  <a:txBody>
                    <a:bodyPr/>
                    <a:lstStyle/>
                    <a:p>
                      <a:r>
                        <a:rPr lang="en-US" dirty="0" smtClean="0"/>
                        <a:t>Empanelment, Panel size management</a:t>
                      </a:r>
                      <a:endParaRPr lang="en-US" dirty="0"/>
                    </a:p>
                  </a:txBody>
                  <a:tcPr/>
                </a:tc>
                <a:tc>
                  <a:txBody>
                    <a:bodyPr/>
                    <a:lstStyle/>
                    <a:p>
                      <a:r>
                        <a:rPr lang="en-US" dirty="0" smtClean="0"/>
                        <a:t>Identify/Manage Patient Populations</a:t>
                      </a:r>
                      <a:endParaRPr lang="en-US" dirty="0"/>
                    </a:p>
                  </a:txBody>
                  <a:tcPr/>
                </a:tc>
              </a:tr>
              <a:tr h="549940">
                <a:tc>
                  <a:txBody>
                    <a:bodyPr/>
                    <a:lstStyle/>
                    <a:p>
                      <a:r>
                        <a:rPr lang="en-US" dirty="0" smtClean="0"/>
                        <a:t>Empanelment</a:t>
                      </a:r>
                      <a:endParaRPr lang="en-US" dirty="0"/>
                    </a:p>
                  </a:txBody>
                  <a:tcPr/>
                </a:tc>
                <a:tc>
                  <a:txBody>
                    <a:bodyPr/>
                    <a:lstStyle/>
                    <a:p>
                      <a:r>
                        <a:rPr lang="en-US" dirty="0" smtClean="0"/>
                        <a:t>Team-based Care</a:t>
                      </a:r>
                      <a:endParaRPr lang="en-US" dirty="0"/>
                    </a:p>
                  </a:txBody>
                  <a:tcPr/>
                </a:tc>
                <a:tc>
                  <a:txBody>
                    <a:bodyPr/>
                    <a:lstStyle/>
                    <a:p>
                      <a:r>
                        <a:rPr lang="en-US" dirty="0" smtClean="0"/>
                        <a:t>Plan/Manage</a:t>
                      </a:r>
                      <a:r>
                        <a:rPr lang="en-US" baseline="0" dirty="0" smtClean="0"/>
                        <a:t> Care</a:t>
                      </a:r>
                      <a:endParaRPr lang="en-US" dirty="0"/>
                    </a:p>
                  </a:txBody>
                  <a:tcPr/>
                </a:tc>
              </a:tr>
              <a:tr h="824911">
                <a:tc>
                  <a:txBody>
                    <a:bodyPr/>
                    <a:lstStyle/>
                    <a:p>
                      <a:r>
                        <a:rPr lang="en-US" dirty="0" smtClean="0"/>
                        <a:t>Continuous and Team-based Healing</a:t>
                      </a:r>
                      <a:r>
                        <a:rPr lang="en-US" baseline="0" dirty="0" smtClean="0"/>
                        <a:t> Relationships</a:t>
                      </a:r>
                      <a:endParaRPr lang="en-US" dirty="0"/>
                    </a:p>
                  </a:txBody>
                  <a:tcPr/>
                </a:tc>
                <a:tc>
                  <a:txBody>
                    <a:bodyPr/>
                    <a:lstStyle/>
                    <a:p>
                      <a:r>
                        <a:rPr lang="en-US" dirty="0" smtClean="0"/>
                        <a:t>Population</a:t>
                      </a:r>
                      <a:r>
                        <a:rPr lang="en-US" baseline="0" dirty="0" smtClean="0"/>
                        <a:t> Management</a:t>
                      </a:r>
                      <a:endParaRPr lang="en-US" dirty="0"/>
                    </a:p>
                  </a:txBody>
                  <a:tcPr/>
                </a:tc>
                <a:tc>
                  <a:txBody>
                    <a:bodyPr/>
                    <a:lstStyle/>
                    <a:p>
                      <a:r>
                        <a:rPr lang="en-US" dirty="0" smtClean="0"/>
                        <a:t>Provide Self-Care Support/Community Resources</a:t>
                      </a:r>
                      <a:endParaRPr lang="en-US" dirty="0"/>
                    </a:p>
                  </a:txBody>
                  <a:tcPr/>
                </a:tc>
              </a:tr>
              <a:tr h="619433">
                <a:tc>
                  <a:txBody>
                    <a:bodyPr/>
                    <a:lstStyle/>
                    <a:p>
                      <a:r>
                        <a:rPr lang="en-US" dirty="0" smtClean="0"/>
                        <a:t>Organized</a:t>
                      </a:r>
                      <a:r>
                        <a:rPr lang="en-US" baseline="0" dirty="0" smtClean="0"/>
                        <a:t> Evidence-based Care</a:t>
                      </a:r>
                      <a:endParaRPr lang="en-US" dirty="0"/>
                    </a:p>
                  </a:txBody>
                  <a:tcPr/>
                </a:tc>
                <a:tc>
                  <a:txBody>
                    <a:bodyPr/>
                    <a:lstStyle/>
                    <a:p>
                      <a:r>
                        <a:rPr lang="en-US" dirty="0" smtClean="0"/>
                        <a:t>Continuity of Care</a:t>
                      </a:r>
                      <a:endParaRPr lang="en-US" dirty="0"/>
                    </a:p>
                  </a:txBody>
                  <a:tcPr/>
                </a:tc>
                <a:tc>
                  <a:txBody>
                    <a:bodyPr/>
                    <a:lstStyle/>
                    <a:p>
                      <a:r>
                        <a:rPr lang="en-US" dirty="0" smtClean="0"/>
                        <a:t>Track/Coordinate</a:t>
                      </a:r>
                      <a:r>
                        <a:rPr lang="en-US" baseline="0" dirty="0" smtClean="0"/>
                        <a:t> Care</a:t>
                      </a:r>
                      <a:endParaRPr lang="en-US" dirty="0"/>
                    </a:p>
                  </a:txBody>
                  <a:tcPr/>
                </a:tc>
              </a:tr>
              <a:tr h="619433">
                <a:tc>
                  <a:txBody>
                    <a:bodyPr/>
                    <a:lstStyle/>
                    <a:p>
                      <a:r>
                        <a:rPr lang="en-US" dirty="0" smtClean="0"/>
                        <a:t>Patient-Centered Interaction</a:t>
                      </a:r>
                      <a:endParaRPr lang="en-US" dirty="0"/>
                    </a:p>
                  </a:txBody>
                  <a:tcPr/>
                </a:tc>
                <a:tc>
                  <a:txBody>
                    <a:bodyPr/>
                    <a:lstStyle/>
                    <a:p>
                      <a:r>
                        <a:rPr lang="en-US" dirty="0" smtClean="0"/>
                        <a:t>Prompt Access to Care</a:t>
                      </a:r>
                      <a:endParaRPr lang="en-US" dirty="0"/>
                    </a:p>
                  </a:txBody>
                  <a:tcPr/>
                </a:tc>
                <a:tc>
                  <a:txBody>
                    <a:bodyPr/>
                    <a:lstStyle/>
                    <a:p>
                      <a:r>
                        <a:rPr lang="en-US" dirty="0" smtClean="0"/>
                        <a:t>Measure/Improve Performance</a:t>
                      </a:r>
                      <a:endParaRPr lang="en-US" dirty="0"/>
                    </a:p>
                  </a:txBody>
                  <a:tcPr/>
                </a:tc>
              </a:tr>
              <a:tr h="549940">
                <a:tc>
                  <a:txBody>
                    <a:bodyPr/>
                    <a:lstStyle/>
                    <a:p>
                      <a:r>
                        <a:rPr lang="en-US" dirty="0" smtClean="0"/>
                        <a:t>Enhanced Access</a:t>
                      </a:r>
                      <a:endParaRPr lang="en-US" dirty="0"/>
                    </a:p>
                  </a:txBody>
                  <a:tcPr/>
                </a:tc>
                <a:tc>
                  <a:txBody>
                    <a:bodyPr/>
                    <a:lstStyle/>
                    <a:p>
                      <a:r>
                        <a:rPr lang="en-US" dirty="0" smtClean="0"/>
                        <a:t>Expanded Access</a:t>
                      </a:r>
                      <a:endParaRPr lang="en-US" dirty="0"/>
                    </a:p>
                  </a:txBody>
                  <a:tcPr/>
                </a:tc>
                <a:tc>
                  <a:txBody>
                    <a:bodyPr/>
                    <a:lstStyle/>
                    <a:p>
                      <a:endParaRPr lang="en-US" dirty="0"/>
                    </a:p>
                  </a:txBody>
                  <a:tcPr/>
                </a:tc>
              </a:tr>
              <a:tr h="619433">
                <a:tc>
                  <a:txBody>
                    <a:bodyPr/>
                    <a:lstStyle/>
                    <a:p>
                      <a:r>
                        <a:rPr lang="en-US" dirty="0" smtClean="0"/>
                        <a:t>Care Coordination</a:t>
                      </a:r>
                      <a:endParaRPr lang="en-US" dirty="0"/>
                    </a:p>
                  </a:txBody>
                  <a:tcPr/>
                </a:tc>
                <a:tc>
                  <a:txBody>
                    <a:bodyPr/>
                    <a:lstStyle/>
                    <a:p>
                      <a:r>
                        <a:rPr lang="en-US" dirty="0" smtClean="0"/>
                        <a:t>Mission with objectives and goals</a:t>
                      </a:r>
                      <a:endParaRPr lang="en-US" dirty="0"/>
                    </a:p>
                  </a:txBody>
                  <a:tcPr/>
                </a:tc>
                <a:tc>
                  <a:txBody>
                    <a:bodyPr/>
                    <a:lstStyle/>
                    <a:p>
                      <a:endParaRPr lang="en-US" dirty="0"/>
                    </a:p>
                  </a:txBody>
                  <a:tcPr/>
                </a:tc>
              </a:tr>
              <a:tr h="619433">
                <a:tc>
                  <a:txBody>
                    <a:bodyPr/>
                    <a:lstStyle/>
                    <a:p>
                      <a:endParaRPr lang="en-US" dirty="0"/>
                    </a:p>
                  </a:txBody>
                  <a:tcPr/>
                </a:tc>
                <a:tc>
                  <a:txBody>
                    <a:bodyPr/>
                    <a:lstStyle/>
                    <a:p>
                      <a:r>
                        <a:rPr lang="en-US" dirty="0" smtClean="0"/>
                        <a:t>Care</a:t>
                      </a:r>
                      <a:r>
                        <a:rPr lang="en-US" baseline="0" dirty="0" smtClean="0"/>
                        <a:t> coordination with Medical Neighborhood</a:t>
                      </a:r>
                      <a:endParaRPr lang="en-US" dirty="0"/>
                    </a:p>
                  </a:txBody>
                  <a:tcPr/>
                </a:tc>
                <a:tc>
                  <a:txBody>
                    <a:bodyPr/>
                    <a:lstStyle/>
                    <a:p>
                      <a:endParaRPr lang="en-US" dirty="0"/>
                    </a:p>
                  </a:txBody>
                  <a:tcPr/>
                </a:tc>
              </a:tr>
              <a:tr h="549940">
                <a:tc>
                  <a:txBody>
                    <a:bodyPr/>
                    <a:lstStyle/>
                    <a:p>
                      <a:endParaRPr lang="en-US" dirty="0"/>
                    </a:p>
                  </a:txBody>
                  <a:tcPr/>
                </a:tc>
                <a:tc>
                  <a:txBody>
                    <a:bodyPr/>
                    <a:lstStyle/>
                    <a:p>
                      <a:r>
                        <a:rPr lang="en-US" dirty="0" smtClean="0"/>
                        <a:t>Trained Leaders</a:t>
                      </a:r>
                      <a:endParaRPr lang="en-US" dirty="0"/>
                    </a:p>
                  </a:txBody>
                  <a:tcPr/>
                </a:tc>
                <a:tc>
                  <a:txBody>
                    <a:bodyPr/>
                    <a:lstStyle/>
                    <a:p>
                      <a:endParaRPr lang="en-US" dirty="0"/>
                    </a:p>
                  </a:txBody>
                  <a:tcPr/>
                </a:tc>
              </a:tr>
            </a:tbl>
          </a:graphicData>
        </a:graphic>
      </p:graphicFrame>
      <p:sp>
        <p:nvSpPr>
          <p:cNvPr id="3" name="Oval 2"/>
          <p:cNvSpPr/>
          <p:nvPr/>
        </p:nvSpPr>
        <p:spPr>
          <a:xfrm>
            <a:off x="0" y="1038128"/>
            <a:ext cx="2362200" cy="762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Oval 3"/>
          <p:cNvSpPr/>
          <p:nvPr/>
        </p:nvSpPr>
        <p:spPr>
          <a:xfrm>
            <a:off x="2895600" y="398636"/>
            <a:ext cx="2362200" cy="762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p:cNvSpPr/>
          <p:nvPr/>
        </p:nvSpPr>
        <p:spPr>
          <a:xfrm>
            <a:off x="5891029" y="3607582"/>
            <a:ext cx="2362200" cy="762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a:stCxn id="3" idx="6"/>
          </p:cNvCxnSpPr>
          <p:nvPr/>
        </p:nvCxnSpPr>
        <p:spPr>
          <a:xfrm flipV="1">
            <a:off x="2362200" y="809528"/>
            <a:ext cx="533400" cy="6096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4" idx="6"/>
            <a:endCxn id="5" idx="2"/>
          </p:cNvCxnSpPr>
          <p:nvPr/>
        </p:nvCxnSpPr>
        <p:spPr>
          <a:xfrm>
            <a:off x="5257800" y="779636"/>
            <a:ext cx="633229" cy="320894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6096000" y="398636"/>
            <a:ext cx="2362200" cy="762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p:cNvSpPr/>
          <p:nvPr/>
        </p:nvSpPr>
        <p:spPr>
          <a:xfrm>
            <a:off x="2819400" y="4295965"/>
            <a:ext cx="2362200" cy="762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p:cNvSpPr/>
          <p:nvPr/>
        </p:nvSpPr>
        <p:spPr>
          <a:xfrm>
            <a:off x="-197057" y="4267200"/>
            <a:ext cx="2362200" cy="762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p:cNvCxnSpPr>
            <a:stCxn id="12" idx="6"/>
            <a:endCxn id="11" idx="2"/>
          </p:cNvCxnSpPr>
          <p:nvPr/>
        </p:nvCxnSpPr>
        <p:spPr>
          <a:xfrm flipV="1">
            <a:off x="5181600" y="779636"/>
            <a:ext cx="914400" cy="389732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209800" y="4659998"/>
            <a:ext cx="609600"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6408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par>
                                <p:cTn id="8" presetID="3" presetClass="entr" presetSubtype="1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linds(horizontal)">
                                      <p:cBhvr>
                                        <p:cTn id="10" dur="500"/>
                                        <p:tgtEl>
                                          <p:spTgt spid="8"/>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par>
                                <p:cTn id="14" presetID="3" presetClass="entr" presetSubtype="1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linds(horizontal)">
                                      <p:cBhvr>
                                        <p:cTn id="16" dur="500"/>
                                        <p:tgtEl>
                                          <p:spTgt spid="10"/>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linds(horizontal)">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xit" presetSubtype="10" fill="hold" grpId="1" nodeType="clickEffect">
                                  <p:stCondLst>
                                    <p:cond delay="0"/>
                                  </p:stCondLst>
                                  <p:childTnLst>
                                    <p:animEffect transition="out" filter="blinds(horizontal)">
                                      <p:cBhvr>
                                        <p:cTn id="23" dur="500"/>
                                        <p:tgtEl>
                                          <p:spTgt spid="3"/>
                                        </p:tgtEl>
                                      </p:cBhvr>
                                    </p:animEffect>
                                    <p:set>
                                      <p:cBhvr>
                                        <p:cTn id="24" dur="1" fill="hold">
                                          <p:stCondLst>
                                            <p:cond delay="499"/>
                                          </p:stCondLst>
                                        </p:cTn>
                                        <p:tgtEl>
                                          <p:spTgt spid="3"/>
                                        </p:tgtEl>
                                        <p:attrNameLst>
                                          <p:attrName>style.visibility</p:attrName>
                                        </p:attrNameLst>
                                      </p:cBhvr>
                                      <p:to>
                                        <p:strVal val="hidden"/>
                                      </p:to>
                                    </p:set>
                                  </p:childTnLst>
                                </p:cTn>
                              </p:par>
                              <p:par>
                                <p:cTn id="25" presetID="3" presetClass="exit" presetSubtype="10" fill="hold" nodeType="withEffect">
                                  <p:stCondLst>
                                    <p:cond delay="0"/>
                                  </p:stCondLst>
                                  <p:childTnLst>
                                    <p:animEffect transition="out" filter="blinds(horizontal)">
                                      <p:cBhvr>
                                        <p:cTn id="26" dur="500"/>
                                        <p:tgtEl>
                                          <p:spTgt spid="8"/>
                                        </p:tgtEl>
                                      </p:cBhvr>
                                    </p:animEffect>
                                    <p:set>
                                      <p:cBhvr>
                                        <p:cTn id="27" dur="1" fill="hold">
                                          <p:stCondLst>
                                            <p:cond delay="499"/>
                                          </p:stCondLst>
                                        </p:cTn>
                                        <p:tgtEl>
                                          <p:spTgt spid="8"/>
                                        </p:tgtEl>
                                        <p:attrNameLst>
                                          <p:attrName>style.visibility</p:attrName>
                                        </p:attrNameLst>
                                      </p:cBhvr>
                                      <p:to>
                                        <p:strVal val="hidden"/>
                                      </p:to>
                                    </p:set>
                                  </p:childTnLst>
                                </p:cTn>
                              </p:par>
                              <p:par>
                                <p:cTn id="28" presetID="3" presetClass="exit" presetSubtype="10" fill="hold" grpId="1" nodeType="withEffect">
                                  <p:stCondLst>
                                    <p:cond delay="0"/>
                                  </p:stCondLst>
                                  <p:childTnLst>
                                    <p:animEffect transition="out" filter="blinds(horizontal)">
                                      <p:cBhvr>
                                        <p:cTn id="29" dur="500"/>
                                        <p:tgtEl>
                                          <p:spTgt spid="4"/>
                                        </p:tgtEl>
                                      </p:cBhvr>
                                    </p:animEffect>
                                    <p:set>
                                      <p:cBhvr>
                                        <p:cTn id="30" dur="1" fill="hold">
                                          <p:stCondLst>
                                            <p:cond delay="499"/>
                                          </p:stCondLst>
                                        </p:cTn>
                                        <p:tgtEl>
                                          <p:spTgt spid="4"/>
                                        </p:tgtEl>
                                        <p:attrNameLst>
                                          <p:attrName>style.visibility</p:attrName>
                                        </p:attrNameLst>
                                      </p:cBhvr>
                                      <p:to>
                                        <p:strVal val="hidden"/>
                                      </p:to>
                                    </p:set>
                                  </p:childTnLst>
                                </p:cTn>
                              </p:par>
                              <p:par>
                                <p:cTn id="31" presetID="3" presetClass="exit" presetSubtype="10" fill="hold" nodeType="withEffect">
                                  <p:stCondLst>
                                    <p:cond delay="0"/>
                                  </p:stCondLst>
                                  <p:childTnLst>
                                    <p:animEffect transition="out" filter="blinds(horizontal)">
                                      <p:cBhvr>
                                        <p:cTn id="32" dur="500"/>
                                        <p:tgtEl>
                                          <p:spTgt spid="10"/>
                                        </p:tgtEl>
                                      </p:cBhvr>
                                    </p:animEffect>
                                    <p:set>
                                      <p:cBhvr>
                                        <p:cTn id="33" dur="1" fill="hold">
                                          <p:stCondLst>
                                            <p:cond delay="499"/>
                                          </p:stCondLst>
                                        </p:cTn>
                                        <p:tgtEl>
                                          <p:spTgt spid="10"/>
                                        </p:tgtEl>
                                        <p:attrNameLst>
                                          <p:attrName>style.visibility</p:attrName>
                                        </p:attrNameLst>
                                      </p:cBhvr>
                                      <p:to>
                                        <p:strVal val="hidden"/>
                                      </p:to>
                                    </p:set>
                                  </p:childTnLst>
                                </p:cTn>
                              </p:par>
                              <p:par>
                                <p:cTn id="34" presetID="3" presetClass="exit" presetSubtype="10" fill="hold" grpId="1" nodeType="withEffect">
                                  <p:stCondLst>
                                    <p:cond delay="0"/>
                                  </p:stCondLst>
                                  <p:childTnLst>
                                    <p:animEffect transition="out" filter="blinds(horizontal)">
                                      <p:cBhvr>
                                        <p:cTn id="35" dur="500"/>
                                        <p:tgtEl>
                                          <p:spTgt spid="5"/>
                                        </p:tgtEl>
                                      </p:cBhvr>
                                    </p:animEffect>
                                    <p:set>
                                      <p:cBhvr>
                                        <p:cTn id="36" dur="1" fill="hold">
                                          <p:stCondLst>
                                            <p:cond delay="499"/>
                                          </p:stCondLst>
                                        </p:cTn>
                                        <p:tgtEl>
                                          <p:spTgt spid="5"/>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blinds(horizontal)">
                                      <p:cBhvr>
                                        <p:cTn id="41" dur="500"/>
                                        <p:tgtEl>
                                          <p:spTgt spid="13"/>
                                        </p:tgtEl>
                                      </p:cBhvr>
                                    </p:animEffect>
                                  </p:childTnLst>
                                </p:cTn>
                              </p:par>
                              <p:par>
                                <p:cTn id="42" presetID="3" presetClass="entr" presetSubtype="10" fill="hold" nodeType="with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blinds(horizontal)">
                                      <p:cBhvr>
                                        <p:cTn id="44" dur="500"/>
                                        <p:tgtEl>
                                          <p:spTgt spid="15"/>
                                        </p:tgtEl>
                                      </p:cBhvr>
                                    </p:animEffect>
                                  </p:childTnLst>
                                </p:cTn>
                              </p:par>
                              <p:par>
                                <p:cTn id="45" presetID="3" presetClass="entr" presetSubtype="10"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blinds(horizontal)">
                                      <p:cBhvr>
                                        <p:cTn id="47" dur="500"/>
                                        <p:tgtEl>
                                          <p:spTgt spid="12"/>
                                        </p:tgtEl>
                                      </p:cBhvr>
                                    </p:animEffect>
                                  </p:childTnLst>
                                </p:cTn>
                              </p:par>
                              <p:par>
                                <p:cTn id="48" presetID="3" presetClass="entr" presetSubtype="10" fill="hold" nodeType="with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blinds(horizontal)">
                                      <p:cBhvr>
                                        <p:cTn id="50" dur="500"/>
                                        <p:tgtEl>
                                          <p:spTgt spid="14"/>
                                        </p:tgtEl>
                                      </p:cBhvr>
                                    </p:animEffect>
                                  </p:childTnLst>
                                </p:cTn>
                              </p:par>
                              <p:par>
                                <p:cTn id="51" presetID="3" presetClass="entr" presetSubtype="10" fill="hold" grpId="0" nodeType="with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blinds(horizontal)">
                                      <p:cBhvr>
                                        <p:cTn id="53" dur="500"/>
                                        <p:tgtEl>
                                          <p:spTgt spid="11"/>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xit" presetSubtype="10" fill="hold" grpId="1" nodeType="clickEffect">
                                  <p:stCondLst>
                                    <p:cond delay="0"/>
                                  </p:stCondLst>
                                  <p:childTnLst>
                                    <p:animEffect transition="out" filter="blinds(horizontal)">
                                      <p:cBhvr>
                                        <p:cTn id="57" dur="500"/>
                                        <p:tgtEl>
                                          <p:spTgt spid="13"/>
                                        </p:tgtEl>
                                      </p:cBhvr>
                                    </p:animEffect>
                                    <p:set>
                                      <p:cBhvr>
                                        <p:cTn id="58" dur="1" fill="hold">
                                          <p:stCondLst>
                                            <p:cond delay="499"/>
                                          </p:stCondLst>
                                        </p:cTn>
                                        <p:tgtEl>
                                          <p:spTgt spid="13"/>
                                        </p:tgtEl>
                                        <p:attrNameLst>
                                          <p:attrName>style.visibility</p:attrName>
                                        </p:attrNameLst>
                                      </p:cBhvr>
                                      <p:to>
                                        <p:strVal val="hidden"/>
                                      </p:to>
                                    </p:set>
                                  </p:childTnLst>
                                </p:cTn>
                              </p:par>
                              <p:par>
                                <p:cTn id="59" presetID="3" presetClass="exit" presetSubtype="10" fill="hold" nodeType="withEffect">
                                  <p:stCondLst>
                                    <p:cond delay="0"/>
                                  </p:stCondLst>
                                  <p:childTnLst>
                                    <p:animEffect transition="out" filter="blinds(horizontal)">
                                      <p:cBhvr>
                                        <p:cTn id="60" dur="500"/>
                                        <p:tgtEl>
                                          <p:spTgt spid="15"/>
                                        </p:tgtEl>
                                      </p:cBhvr>
                                    </p:animEffect>
                                    <p:set>
                                      <p:cBhvr>
                                        <p:cTn id="61" dur="1" fill="hold">
                                          <p:stCondLst>
                                            <p:cond delay="499"/>
                                          </p:stCondLst>
                                        </p:cTn>
                                        <p:tgtEl>
                                          <p:spTgt spid="15"/>
                                        </p:tgtEl>
                                        <p:attrNameLst>
                                          <p:attrName>style.visibility</p:attrName>
                                        </p:attrNameLst>
                                      </p:cBhvr>
                                      <p:to>
                                        <p:strVal val="hidden"/>
                                      </p:to>
                                    </p:set>
                                  </p:childTnLst>
                                </p:cTn>
                              </p:par>
                              <p:par>
                                <p:cTn id="62" presetID="3" presetClass="exit" presetSubtype="10" fill="hold" grpId="1" nodeType="withEffect">
                                  <p:stCondLst>
                                    <p:cond delay="0"/>
                                  </p:stCondLst>
                                  <p:childTnLst>
                                    <p:animEffect transition="out" filter="blinds(horizontal)">
                                      <p:cBhvr>
                                        <p:cTn id="63" dur="500"/>
                                        <p:tgtEl>
                                          <p:spTgt spid="12"/>
                                        </p:tgtEl>
                                      </p:cBhvr>
                                    </p:animEffect>
                                    <p:set>
                                      <p:cBhvr>
                                        <p:cTn id="64" dur="1" fill="hold">
                                          <p:stCondLst>
                                            <p:cond delay="499"/>
                                          </p:stCondLst>
                                        </p:cTn>
                                        <p:tgtEl>
                                          <p:spTgt spid="12"/>
                                        </p:tgtEl>
                                        <p:attrNameLst>
                                          <p:attrName>style.visibility</p:attrName>
                                        </p:attrNameLst>
                                      </p:cBhvr>
                                      <p:to>
                                        <p:strVal val="hidden"/>
                                      </p:to>
                                    </p:set>
                                  </p:childTnLst>
                                </p:cTn>
                              </p:par>
                              <p:par>
                                <p:cTn id="65" presetID="3" presetClass="exit" presetSubtype="10" fill="hold" nodeType="withEffect">
                                  <p:stCondLst>
                                    <p:cond delay="0"/>
                                  </p:stCondLst>
                                  <p:childTnLst>
                                    <p:animEffect transition="out" filter="blinds(horizontal)">
                                      <p:cBhvr>
                                        <p:cTn id="66" dur="500"/>
                                        <p:tgtEl>
                                          <p:spTgt spid="14"/>
                                        </p:tgtEl>
                                      </p:cBhvr>
                                    </p:animEffect>
                                    <p:set>
                                      <p:cBhvr>
                                        <p:cTn id="67" dur="1" fill="hold">
                                          <p:stCondLst>
                                            <p:cond delay="499"/>
                                          </p:stCondLst>
                                        </p:cTn>
                                        <p:tgtEl>
                                          <p:spTgt spid="14"/>
                                        </p:tgtEl>
                                        <p:attrNameLst>
                                          <p:attrName>style.visibility</p:attrName>
                                        </p:attrNameLst>
                                      </p:cBhvr>
                                      <p:to>
                                        <p:strVal val="hidden"/>
                                      </p:to>
                                    </p:set>
                                  </p:childTnLst>
                                </p:cTn>
                              </p:par>
                              <p:par>
                                <p:cTn id="68" presetID="3" presetClass="exit" presetSubtype="10" fill="hold" grpId="1" nodeType="withEffect">
                                  <p:stCondLst>
                                    <p:cond delay="0"/>
                                  </p:stCondLst>
                                  <p:childTnLst>
                                    <p:animEffect transition="out" filter="blinds(horizontal)">
                                      <p:cBhvr>
                                        <p:cTn id="69" dur="500"/>
                                        <p:tgtEl>
                                          <p:spTgt spid="11"/>
                                        </p:tgtEl>
                                      </p:cBhvr>
                                    </p:animEffect>
                                    <p:set>
                                      <p:cBhvr>
                                        <p:cTn id="70"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4" grpId="0" animBg="1"/>
      <p:bldP spid="4" grpId="1" animBg="1"/>
      <p:bldP spid="5" grpId="0" animBg="1"/>
      <p:bldP spid="5" grpId="1" animBg="1"/>
      <p:bldP spid="11" grpId="0" animBg="1"/>
      <p:bldP spid="11" grpId="1" animBg="1"/>
      <p:bldP spid="12" grpId="0" animBg="1"/>
      <p:bldP spid="12" grpId="1" animBg="1"/>
      <p:bldP spid="13" grpId="0" animBg="1"/>
      <p:bldP spid="13"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Concepts for the PCMH</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Engaged Leadership</a:t>
            </a:r>
          </a:p>
          <a:p>
            <a:r>
              <a:rPr lang="en-US" dirty="0" smtClean="0"/>
              <a:t>Quality Improvement Strategy</a:t>
            </a:r>
          </a:p>
          <a:p>
            <a:r>
              <a:rPr lang="en-US" dirty="0" smtClean="0"/>
              <a:t>Empanelment</a:t>
            </a:r>
          </a:p>
          <a:p>
            <a:r>
              <a:rPr lang="en-US" dirty="0" smtClean="0"/>
              <a:t>Continuous and Team-based Healing Relationship</a:t>
            </a:r>
          </a:p>
          <a:p>
            <a:r>
              <a:rPr lang="en-US" dirty="0" smtClean="0"/>
              <a:t>Organized, Evidence-Based Care</a:t>
            </a:r>
          </a:p>
          <a:p>
            <a:r>
              <a:rPr lang="en-US" dirty="0" smtClean="0"/>
              <a:t>Patient-Centered Interactions</a:t>
            </a:r>
          </a:p>
          <a:p>
            <a:r>
              <a:rPr lang="en-US" dirty="0" smtClean="0"/>
              <a:t>Enhanced Access</a:t>
            </a:r>
          </a:p>
          <a:p>
            <a:r>
              <a:rPr lang="en-US" dirty="0" smtClean="0"/>
              <a:t>Care Coordination</a:t>
            </a:r>
          </a:p>
          <a:p>
            <a:endParaRPr lang="en-US" dirty="0"/>
          </a:p>
        </p:txBody>
      </p:sp>
      <p:sp>
        <p:nvSpPr>
          <p:cNvPr id="4" name="Footer Placeholder 3"/>
          <p:cNvSpPr>
            <a:spLocks noGrp="1"/>
          </p:cNvSpPr>
          <p:nvPr>
            <p:ph type="ftr" sz="quarter" idx="11"/>
          </p:nvPr>
        </p:nvSpPr>
        <p:spPr>
          <a:xfrm>
            <a:off x="381000" y="6356350"/>
            <a:ext cx="8229600" cy="365125"/>
          </a:xfrm>
        </p:spPr>
        <p:txBody>
          <a:bodyPr/>
          <a:lstStyle/>
          <a:p>
            <a:r>
              <a:rPr lang="en-US" sz="1400" dirty="0" smtClean="0"/>
              <a:t>Wagner, EH et al, Guiding Transformation: How Medical Practices Can Become Patient-Centered Medical Homes; February, 2012</a:t>
            </a:r>
            <a:endParaRPr lang="en-US" sz="1400" dirty="0"/>
          </a:p>
        </p:txBody>
      </p:sp>
    </p:spTree>
    <p:extLst>
      <p:ext uri="{BB962C8B-B14F-4D97-AF65-F5344CB8AC3E}">
        <p14:creationId xmlns:p14="http://schemas.microsoft.com/office/powerpoint/2010/main" val="31811499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V-MHRC_ AtlantaSupl (2)">
  <a:themeElements>
    <a:clrScheme name="Custom 24">
      <a:dk1>
        <a:sysClr val="windowText" lastClr="000000"/>
      </a:dk1>
      <a:lt1>
        <a:sysClr val="window" lastClr="FFFFFF"/>
      </a:lt1>
      <a:dk2>
        <a:srgbClr val="073E87"/>
      </a:dk2>
      <a:lt2>
        <a:srgbClr val="C6E7FC"/>
      </a:lt2>
      <a:accent1>
        <a:srgbClr val="005CA7"/>
      </a:accent1>
      <a:accent2>
        <a:srgbClr val="AA0010"/>
      </a:accent2>
      <a:accent3>
        <a:srgbClr val="F4B535"/>
      </a:accent3>
      <a:accent4>
        <a:srgbClr val="D1490A"/>
      </a:accent4>
      <a:accent5>
        <a:srgbClr val="78AC3C"/>
      </a:accent5>
      <a:accent6>
        <a:srgbClr val="7E0910"/>
      </a:accent6>
      <a:hlink>
        <a:srgbClr val="EC5C6F"/>
      </a:hlink>
      <a:folHlink>
        <a:srgbClr val="5EA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HIV-MHRC_ AtlantaSupl (2).potx</Template>
  <TotalTime>1295</TotalTime>
  <Words>3116</Words>
  <Application>Microsoft Office PowerPoint</Application>
  <PresentationFormat>On-screen Show (4:3)</PresentationFormat>
  <Paragraphs>319</Paragraphs>
  <Slides>34</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6" baseType="lpstr">
      <vt:lpstr>HIV-MHRC_ AtlantaSupl (2)</vt:lpstr>
      <vt:lpstr>Visio</vt:lpstr>
      <vt:lpstr>The Patient-Centered Medical Home: How Will We Know When We Get There? – 301 Session  Steve Bromer, MD Denise Anderson-Carr, MPH, RD  </vt:lpstr>
      <vt:lpstr>Disclosures</vt:lpstr>
      <vt:lpstr>Disclosures</vt:lpstr>
      <vt:lpstr>Learning Objectives</vt:lpstr>
      <vt:lpstr>Obtaining CME/CE Credit</vt:lpstr>
      <vt:lpstr>Patient-Centered Medical Home Institute Ryan White All Grantees Meeting 2012</vt:lpstr>
      <vt:lpstr>Ryan White: an Unintentional Home Builder</vt:lpstr>
      <vt:lpstr>PowerPoint Presentation</vt:lpstr>
      <vt:lpstr>Change Concepts for the PCMH</vt:lpstr>
      <vt:lpstr>Quality Improvement Strategy</vt:lpstr>
      <vt:lpstr>Empanelment</vt:lpstr>
      <vt:lpstr>Continuous and Team-based Healing Relationships</vt:lpstr>
      <vt:lpstr>PowerPoint Presentation</vt:lpstr>
      <vt:lpstr>PowerPoint Presentation</vt:lpstr>
      <vt:lpstr>PowerPoint Presentation</vt:lpstr>
      <vt:lpstr> Team-based care</vt:lpstr>
      <vt:lpstr>Team-based care: stable teamlets</vt:lpstr>
      <vt:lpstr>Organized, Evidence-Based Care</vt:lpstr>
      <vt:lpstr>Patient-Centered Interactions</vt:lpstr>
      <vt:lpstr>Enhanced Access</vt:lpstr>
      <vt:lpstr>Engagement in HIV Care</vt:lpstr>
      <vt:lpstr>Care Coordination</vt:lpstr>
      <vt:lpstr>PowerPoint Presentation</vt:lpstr>
      <vt:lpstr>Engaged Leadership</vt:lpstr>
      <vt:lpstr>PowerPoint Presentation</vt:lpstr>
      <vt:lpstr>Roadmap for Medical Home Resource Center</vt:lpstr>
      <vt:lpstr>Enhanced Access Scenario –  Patient Perspective</vt:lpstr>
      <vt:lpstr>Continuous Team Based Care Scenario – Medical Assistant Perspective</vt:lpstr>
      <vt:lpstr>Patient-Centered Interactions Scenario – Infectious Disease Physicians</vt:lpstr>
      <vt:lpstr>Care Coordination Scenario –  Registered Nurse</vt:lpstr>
      <vt:lpstr>Quality Improvement Strategy Scenario – Social Worker Perspective</vt:lpstr>
      <vt:lpstr>Empanelment Scenario –  Front Office Coordinator Perspective</vt:lpstr>
      <vt:lpstr>Organized, Evidence-Based Care Scenario – Infectious Disease Physician Perspective</vt:lpstr>
      <vt:lpstr>Engaged Leadership Scenario –  Consumer Perspective</vt:lpstr>
    </vt:vector>
  </TitlesOfParts>
  <Company>UCSF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Patient Centered Medical Home Change Concepts and  Ryan White Clinics</dc:title>
  <dc:creator>Steve Bromer</dc:creator>
  <cp:lastModifiedBy>Anderson, Denise</cp:lastModifiedBy>
  <cp:revision>138</cp:revision>
  <cp:lastPrinted>2012-08-15T16:35:55Z</cp:lastPrinted>
  <dcterms:created xsi:type="dcterms:W3CDTF">2012-08-15T16:33:57Z</dcterms:created>
  <dcterms:modified xsi:type="dcterms:W3CDTF">2012-10-15T14:51:34Z</dcterms:modified>
</cp:coreProperties>
</file>