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diagrams/colors6.xml" ContentType="application/vnd.openxmlformats-officedocument.drawingml.diagramColors+xml"/>
  <Override PartName="/ppt/diagrams/drawing7.xml" ContentType="application/vnd.ms-office.drawingml.diagramDrawing+xml"/>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charts/chart1.xml" ContentType="application/vnd.openxmlformats-officedocument.drawingml.chart+xml"/>
  <Override PartName="/ppt/notesSlides/notesSlide5.xml" ContentType="application/vnd.openxmlformats-officedocument.presentationml.notesSlide+xml"/>
  <Override PartName="/ppt/drawings/drawing5.xml" ContentType="application/vnd.openxmlformats-officedocument.drawingml.chartshap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quickStyle5.xml" ContentType="application/vnd.openxmlformats-officedocument.drawingml.diagramStyle+xml"/>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charts/chart6.xml" ContentType="application/vnd.openxmlformats-officedocument.drawingml.chart+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9"/>
  </p:notesMasterIdLst>
  <p:sldIdLst>
    <p:sldId id="290" r:id="rId2"/>
    <p:sldId id="291" r:id="rId3"/>
    <p:sldId id="294" r:id="rId4"/>
    <p:sldId id="292" r:id="rId5"/>
    <p:sldId id="293" r:id="rId6"/>
    <p:sldId id="295" r:id="rId7"/>
    <p:sldId id="296" r:id="rId8"/>
    <p:sldId id="297" r:id="rId9"/>
    <p:sldId id="298" r:id="rId10"/>
    <p:sldId id="299" r:id="rId11"/>
    <p:sldId id="301" r:id="rId12"/>
    <p:sldId id="300" r:id="rId13"/>
    <p:sldId id="303" r:id="rId14"/>
    <p:sldId id="302" r:id="rId15"/>
    <p:sldId id="258" r:id="rId16"/>
    <p:sldId id="259" r:id="rId17"/>
    <p:sldId id="260" r:id="rId18"/>
    <p:sldId id="308" r:id="rId19"/>
    <p:sldId id="257" r:id="rId20"/>
    <p:sldId id="304" r:id="rId21"/>
    <p:sldId id="278" r:id="rId22"/>
    <p:sldId id="280" r:id="rId23"/>
    <p:sldId id="284" r:id="rId24"/>
    <p:sldId id="305" r:id="rId25"/>
    <p:sldId id="268" r:id="rId26"/>
    <p:sldId id="307" r:id="rId27"/>
    <p:sldId id="309" r:id="rId28"/>
    <p:sldId id="306" r:id="rId29"/>
    <p:sldId id="282" r:id="rId30"/>
    <p:sldId id="264" r:id="rId31"/>
    <p:sldId id="263" r:id="rId32"/>
    <p:sldId id="272" r:id="rId33"/>
    <p:sldId id="266" r:id="rId34"/>
    <p:sldId id="287" r:id="rId35"/>
    <p:sldId id="289" r:id="rId36"/>
    <p:sldId id="310" r:id="rId37"/>
    <p:sldId id="26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27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rrees\My%20Documents\Anne%20Rhodes\10_18_1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3"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SEABREEZE\data\HEALTH%20CARE%20SERVICES\Analyst\adap\press%20release%20charts%20data.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SEABREEZE\data\HEALTH%20CARE%20SERVICES\Analyst\adap\waitlist%20removal%201012201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SEABREEZE\data\HEALTH%20CARE%20SERVICES\Analyst\adap\ga%20report%202012%20trends%20adap%20utiliz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aseline="0" dirty="0" smtClean="0"/>
              <a:t>CD4 </a:t>
            </a:r>
            <a:r>
              <a:rPr lang="en-US" sz="1800" baseline="0" dirty="0"/>
              <a:t>Count </a:t>
            </a:r>
            <a:r>
              <a:rPr lang="en-US" sz="1800" baseline="0" dirty="0" smtClean="0"/>
              <a:t>Distribution</a:t>
            </a:r>
          </a:p>
          <a:p>
            <a:pPr>
              <a:defRPr/>
            </a:pPr>
            <a:r>
              <a:rPr lang="en-US" sz="1800" baseline="0" dirty="0" smtClean="0"/>
              <a:t>of VA-ADAP Waitlist </a:t>
            </a:r>
            <a:r>
              <a:rPr lang="en-US" sz="1800" baseline="0" dirty="0" smtClean="0"/>
              <a:t>as 10/1/11</a:t>
            </a:r>
          </a:p>
          <a:p>
            <a:pPr>
              <a:defRPr/>
            </a:pPr>
            <a:r>
              <a:rPr lang="en-US" sz="1800" baseline="0" dirty="0" smtClean="0"/>
              <a:t>N = 1,010</a:t>
            </a:r>
            <a:endParaRPr lang="en-US" sz="1800" dirty="0"/>
          </a:p>
        </c:rich>
      </c:tx>
      <c:layout>
        <c:manualLayout>
          <c:xMode val="edge"/>
          <c:yMode val="edge"/>
          <c:x val="6.8211973503312082E-2"/>
          <c:y val="1.7241379310344827E-2"/>
        </c:manualLayout>
      </c:layout>
      <c:overlay val="1"/>
    </c:title>
    <c:plotArea>
      <c:layout>
        <c:manualLayout>
          <c:layoutTarget val="inner"/>
          <c:xMode val="edge"/>
          <c:yMode val="edge"/>
          <c:x val="0.18656159714648526"/>
          <c:y val="5.7822251385243786E-2"/>
          <c:w val="0.66625838454948505"/>
          <c:h val="0.94217774861475645"/>
        </c:manualLayout>
      </c:layout>
      <c:pieChart>
        <c:varyColors val="1"/>
        <c:ser>
          <c:idx val="0"/>
          <c:order val="0"/>
          <c:tx>
            <c:strRef>
              <c:f>[1]Sheet1!$L$19:$L$20</c:f>
              <c:strCache>
                <c:ptCount val="1"/>
                <c:pt idx="0">
                  <c:v>&lt;200 201 and above</c:v>
                </c:pt>
              </c:strCache>
            </c:strRef>
          </c:tx>
          <c:explosion val="19"/>
          <c:dPt>
            <c:idx val="0"/>
            <c:explosion val="0"/>
          </c:dPt>
          <c:dLbls>
            <c:txPr>
              <a:bodyPr/>
              <a:lstStyle/>
              <a:p>
                <a:pPr>
                  <a:defRPr sz="1600" baseline="0"/>
                </a:pPr>
                <a:endParaRPr lang="en-US"/>
              </a:p>
            </c:txPr>
            <c:dLblPos val="inEnd"/>
            <c:showPercent val="1"/>
            <c:separator>
</c:separator>
            <c:showLeaderLines val="1"/>
          </c:dLbls>
          <c:cat>
            <c:strRef>
              <c:f>[1]Sheet1!$L$19:$L$30</c:f>
              <c:strCache>
                <c:ptCount val="12"/>
                <c:pt idx="0">
                  <c:v>&lt;200</c:v>
                </c:pt>
                <c:pt idx="1">
                  <c:v>201 and above</c:v>
                </c:pt>
              </c:strCache>
            </c:strRef>
          </c:cat>
          <c:val>
            <c:numRef>
              <c:f>[1]Sheet1!$M$19:$M$20</c:f>
              <c:numCache>
                <c:formatCode>General</c:formatCode>
                <c:ptCount val="2"/>
                <c:pt idx="0">
                  <c:v>171</c:v>
                </c:pt>
                <c:pt idx="1">
                  <c:v>839</c:v>
                </c:pt>
              </c:numCache>
            </c:numRef>
          </c:val>
        </c:ser>
        <c:firstSliceAng val="0"/>
      </c:pieChart>
    </c:plotArea>
    <c:legend>
      <c:legendPos val="l"/>
      <c:layout/>
      <c:txPr>
        <a:bodyPr/>
        <a:lstStyle/>
        <a:p>
          <a:pPr rtl="0">
            <a:defRPr sz="1600" baseline="0"/>
          </a:pPr>
          <a:endParaRPr lang="en-US"/>
        </a:p>
      </c:txPr>
    </c:legend>
    <c:plotVisOnly val="1"/>
  </c:chart>
  <c:spPr>
    <a:ln>
      <a:solidFill>
        <a:schemeClr val="tx1"/>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endParaRPr lang="en-US" baseline="0" dirty="0"/>
          </a:p>
          <a:p>
            <a:pPr>
              <a:defRPr/>
            </a:pPr>
            <a:endParaRPr lang="en-US" dirty="0"/>
          </a:p>
        </c:rich>
      </c:tx>
      <c:layout>
        <c:manualLayout>
          <c:xMode val="edge"/>
          <c:yMode val="edge"/>
          <c:x val="0.35879149974674224"/>
          <c:y val="1.6919112383679314E-2"/>
        </c:manualLayout>
      </c:layout>
      <c:overlay val="1"/>
    </c:title>
    <c:plotArea>
      <c:layout/>
      <c:pieChart>
        <c:varyColors val="1"/>
        <c:ser>
          <c:idx val="0"/>
          <c:order val="0"/>
          <c:dLbls>
            <c:txPr>
              <a:bodyPr/>
              <a:lstStyle/>
              <a:p>
                <a:pPr>
                  <a:defRPr sz="1600" baseline="0"/>
                </a:pPr>
                <a:endParaRPr lang="en-US"/>
              </a:p>
            </c:txPr>
            <c:showPercent val="1"/>
            <c:showLeaderLines val="1"/>
          </c:dLbls>
          <c:cat>
            <c:strRef>
              <c:f>Sheet1!$A$2:$A$5</c:f>
              <c:strCache>
                <c:ptCount val="4"/>
                <c:pt idx="0">
                  <c:v>200 or less</c:v>
                </c:pt>
                <c:pt idx="1">
                  <c:v>201 to 350</c:v>
                </c:pt>
                <c:pt idx="2">
                  <c:v>351 to 500</c:v>
                </c:pt>
                <c:pt idx="3">
                  <c:v>&gt;500</c:v>
                </c:pt>
              </c:strCache>
            </c:strRef>
          </c:cat>
          <c:val>
            <c:numRef>
              <c:f>Sheet1!$B$2:$B$5</c:f>
              <c:numCache>
                <c:formatCode>General</c:formatCode>
                <c:ptCount val="4"/>
                <c:pt idx="0">
                  <c:v>98</c:v>
                </c:pt>
                <c:pt idx="1">
                  <c:v>171</c:v>
                </c:pt>
                <c:pt idx="2">
                  <c:v>182</c:v>
                </c:pt>
                <c:pt idx="3">
                  <c:v>429</c:v>
                </c:pt>
              </c:numCache>
            </c:numRef>
          </c:val>
        </c:ser>
        <c:ser>
          <c:idx val="1"/>
          <c:order val="1"/>
          <c:dLbls>
            <c:showVal val="1"/>
            <c:showLeaderLines val="1"/>
          </c:dLbls>
          <c:cat>
            <c:strRef>
              <c:f>Sheet1!$A$2:$A$5</c:f>
              <c:strCache>
                <c:ptCount val="4"/>
                <c:pt idx="0">
                  <c:v>200 or less</c:v>
                </c:pt>
                <c:pt idx="1">
                  <c:v>201 to 350</c:v>
                </c:pt>
                <c:pt idx="2">
                  <c:v>351 to 500</c:v>
                </c:pt>
                <c:pt idx="3">
                  <c:v>&gt;500</c:v>
                </c:pt>
              </c:strCache>
            </c:strRef>
          </c:cat>
          <c:val>
            <c:numRef>
              <c:f>Sheet1!$C$2:$C$5</c:f>
              <c:numCache>
                <c:formatCode>0.0%</c:formatCode>
                <c:ptCount val="4"/>
                <c:pt idx="0">
                  <c:v>8.876811594202931E-2</c:v>
                </c:pt>
                <c:pt idx="1">
                  <c:v>0.15489130434782658</c:v>
                </c:pt>
                <c:pt idx="2">
                  <c:v>0.16485507246376818</c:v>
                </c:pt>
                <c:pt idx="3">
                  <c:v>0.3885869565217393</c:v>
                </c:pt>
              </c:numCache>
            </c:numRef>
          </c:val>
        </c:ser>
        <c:dLbls>
          <c:showVal val="1"/>
        </c:dLbls>
        <c:firstSliceAng val="0"/>
      </c:pieChart>
    </c:plotArea>
    <c:legend>
      <c:legendPos val="l"/>
      <c:layout/>
      <c:txPr>
        <a:bodyPr/>
        <a:lstStyle/>
        <a:p>
          <a:pPr rtl="0">
            <a:defRPr sz="1600" baseline="0"/>
          </a:pPr>
          <a:endParaRPr lang="en-US"/>
        </a:p>
      </c:txPr>
    </c:legend>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Sheet1!$B$1</c:f>
              <c:strCache>
                <c:ptCount val="1"/>
                <c:pt idx="0">
                  <c:v>Waitlist as of 4/21/2012</c:v>
                </c:pt>
              </c:strCache>
            </c:strRef>
          </c:tx>
          <c:dLbls>
            <c:showPercent val="1"/>
            <c:showLeaderLines val="1"/>
          </c:dLbls>
          <c:cat>
            <c:strRef>
              <c:f>Sheet1!$A$2:$A$4</c:f>
              <c:strCache>
                <c:ptCount val="3"/>
                <c:pt idx="0">
                  <c:v>&lt; 200</c:v>
                </c:pt>
                <c:pt idx="1">
                  <c:v>201 to 500</c:v>
                </c:pt>
                <c:pt idx="2">
                  <c:v>&gt; 500</c:v>
                </c:pt>
              </c:strCache>
            </c:strRef>
          </c:cat>
          <c:val>
            <c:numRef>
              <c:f>Sheet1!$B$2:$B$4</c:f>
              <c:numCache>
                <c:formatCode>General</c:formatCode>
                <c:ptCount val="3"/>
                <c:pt idx="0">
                  <c:v>0.5</c:v>
                </c:pt>
                <c:pt idx="1">
                  <c:v>15.4</c:v>
                </c:pt>
                <c:pt idx="2">
                  <c:v>84.1</c:v>
                </c:pt>
              </c:numCache>
            </c:numRef>
          </c:val>
        </c:ser>
        <c:dLbls>
          <c:showPercent val="1"/>
        </c:dLbls>
        <c:firstSliceAng val="0"/>
      </c:pieChart>
    </c:plotArea>
    <c:legend>
      <c:legendPos val="l"/>
      <c:layout>
        <c:manualLayout>
          <c:xMode val="edge"/>
          <c:yMode val="edge"/>
          <c:x val="5.128205128205128E-2"/>
          <c:y val="0.41376119651710197"/>
          <c:w val="0.13954696368082195"/>
          <c:h val="0.19046119235095615"/>
        </c:manualLayout>
      </c:layout>
      <c:txPr>
        <a:bodyPr/>
        <a:lstStyle/>
        <a:p>
          <a:pPr>
            <a:defRPr sz="1600" baseline="0"/>
          </a:pPr>
          <a:endParaRPr lang="en-US"/>
        </a:p>
      </c:txPr>
    </c:legend>
    <c:plotVisOnly val="1"/>
  </c:chart>
  <c:txPr>
    <a:bodyPr/>
    <a:lstStyle/>
    <a:p>
      <a:pPr>
        <a:defRPr sz="1800"/>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Sheet1!$B$1</c:f>
              <c:strCache>
                <c:ptCount val="1"/>
                <c:pt idx="0">
                  <c:v>Waitlist as of 4/21/2012</c:v>
                </c:pt>
              </c:strCache>
            </c:strRef>
          </c:tx>
          <c:dLbls>
            <c:dLbl>
              <c:idx val="1"/>
              <c:layout>
                <c:manualLayout>
                  <c:x val="1.5380577427821522E-2"/>
                  <c:y val="1.3516852060159146E-2"/>
                </c:manualLayout>
              </c:layout>
              <c:showPercent val="1"/>
            </c:dLbl>
            <c:numFmt formatCode="0.0%" sourceLinked="0"/>
            <c:showPercent val="1"/>
            <c:showLeaderLines val="1"/>
          </c:dLbls>
          <c:cat>
            <c:strRef>
              <c:f>Sheet1!$A$2:$A$4</c:f>
              <c:strCache>
                <c:ptCount val="3"/>
                <c:pt idx="0">
                  <c:v>&lt; 200</c:v>
                </c:pt>
                <c:pt idx="1">
                  <c:v>201 to 500</c:v>
                </c:pt>
                <c:pt idx="2">
                  <c:v>&gt; 500</c:v>
                </c:pt>
              </c:strCache>
            </c:strRef>
          </c:cat>
          <c:val>
            <c:numRef>
              <c:f>Sheet1!$B$2:$B$4</c:f>
              <c:numCache>
                <c:formatCode>General</c:formatCode>
                <c:ptCount val="3"/>
                <c:pt idx="0">
                  <c:v>0.5</c:v>
                </c:pt>
                <c:pt idx="1">
                  <c:v>4.5</c:v>
                </c:pt>
                <c:pt idx="2">
                  <c:v>95</c:v>
                </c:pt>
              </c:numCache>
            </c:numRef>
          </c:val>
        </c:ser>
        <c:dLbls>
          <c:showPercent val="1"/>
        </c:dLbls>
        <c:firstSliceAng val="0"/>
      </c:pieChart>
    </c:plotArea>
    <c:legend>
      <c:legendPos val="l"/>
      <c:layout>
        <c:manualLayout>
          <c:xMode val="edge"/>
          <c:yMode val="edge"/>
          <c:x val="5.128205128205128E-2"/>
          <c:y val="0.41376119651710191"/>
          <c:w val="0.13954696368082198"/>
          <c:h val="0.19046119235095618"/>
        </c:manualLayout>
      </c:layout>
      <c:txPr>
        <a:bodyPr/>
        <a:lstStyle/>
        <a:p>
          <a:pPr>
            <a:defRPr sz="1600" baseline="0"/>
          </a:pPr>
          <a:endParaRPr lang="en-US"/>
        </a:p>
      </c:txPr>
    </c:legend>
    <c:plotVisOnly val="1"/>
  </c:chart>
  <c:txPr>
    <a:bodyPr/>
    <a:lstStyle/>
    <a:p>
      <a:pPr>
        <a:defRPr sz="1800"/>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4060372287718179"/>
          <c:y val="0.17867328685825101"/>
          <c:w val="0.85939627712281863"/>
          <c:h val="0.53260277178728366"/>
        </c:manualLayout>
      </c:layout>
      <c:lineChart>
        <c:grouping val="standard"/>
        <c:ser>
          <c:idx val="0"/>
          <c:order val="0"/>
          <c:tx>
            <c:strRef>
              <c:f>waitlist!$B$1</c:f>
              <c:strCache>
                <c:ptCount val="1"/>
                <c:pt idx="0">
                  <c:v>VA Waitlist</c:v>
                </c:pt>
              </c:strCache>
            </c:strRef>
          </c:tx>
          <c:cat>
            <c:numRef>
              <c:f>waitlist!$A$2:$A$79</c:f>
              <c:numCache>
                <c:formatCode>General</c:formatCode>
                <c:ptCount val="78"/>
                <c:pt idx="0" formatCode="[$-409]mmm\-yy;@">
                  <c:v>40544</c:v>
                </c:pt>
                <c:pt idx="4" formatCode="[$-409]mmm\-yy;@">
                  <c:v>40575</c:v>
                </c:pt>
                <c:pt idx="8" formatCode="[$-409]mmm\-yy;@">
                  <c:v>40605</c:v>
                </c:pt>
                <c:pt idx="11" formatCode="[$-409]mmm\-yy;@">
                  <c:v>40640</c:v>
                </c:pt>
                <c:pt idx="14" formatCode="[$-409]mmm\-yy;@">
                  <c:v>40668</c:v>
                </c:pt>
                <c:pt idx="17" formatCode="[$-409]mmm\-yy;@">
                  <c:v>40696</c:v>
                </c:pt>
                <c:pt idx="22" formatCode="[$-409]mmm\-yy;@">
                  <c:v>40725</c:v>
                </c:pt>
                <c:pt idx="25" formatCode="[$-409]mmm\-yy;@">
                  <c:v>40756</c:v>
                </c:pt>
                <c:pt idx="29" formatCode="[$-409]mmm\-yy;@">
                  <c:v>40787</c:v>
                </c:pt>
                <c:pt idx="34" formatCode="[$-409]mmm\-yy;@">
                  <c:v>40817</c:v>
                </c:pt>
                <c:pt idx="38" formatCode="[$-409]mmm\-yy;@">
                  <c:v>40848</c:v>
                </c:pt>
                <c:pt idx="41" formatCode="[$-409]mmm\-yy;@">
                  <c:v>40878</c:v>
                </c:pt>
                <c:pt idx="45" formatCode="[$-409]mmm\-yy;@">
                  <c:v>40909</c:v>
                </c:pt>
                <c:pt idx="49" formatCode="[$-409]mmm\-yy;@">
                  <c:v>40940</c:v>
                </c:pt>
                <c:pt idx="53" formatCode="[$-409]mmm\-yy;@">
                  <c:v>40969</c:v>
                </c:pt>
                <c:pt idx="58" formatCode="[$-409]mmm\-yy;@">
                  <c:v>41000</c:v>
                </c:pt>
                <c:pt idx="61" formatCode="[$-409]mmm\-yy;@">
                  <c:v>41030</c:v>
                </c:pt>
                <c:pt idx="65" formatCode="[$-409]mmm\-yy;@">
                  <c:v>41061</c:v>
                </c:pt>
                <c:pt idx="69" formatCode="[$-409]mmm\-yy;@">
                  <c:v>41091</c:v>
                </c:pt>
                <c:pt idx="73" formatCode="[$-409]mmm\-yy;@">
                  <c:v>41123</c:v>
                </c:pt>
                <c:pt idx="76" formatCode="[$-409]mmm\-yy;@">
                  <c:v>41153</c:v>
                </c:pt>
              </c:numCache>
            </c:numRef>
          </c:cat>
          <c:val>
            <c:numRef>
              <c:f>waitlist!$B$2:$B$78</c:f>
              <c:numCache>
                <c:formatCode>General</c:formatCode>
                <c:ptCount val="77"/>
                <c:pt idx="0">
                  <c:v>116</c:v>
                </c:pt>
                <c:pt idx="1">
                  <c:v>197</c:v>
                </c:pt>
                <c:pt idx="2">
                  <c:v>260</c:v>
                </c:pt>
                <c:pt idx="3">
                  <c:v>395</c:v>
                </c:pt>
                <c:pt idx="4">
                  <c:v>412</c:v>
                </c:pt>
                <c:pt idx="5">
                  <c:v>427</c:v>
                </c:pt>
                <c:pt idx="6">
                  <c:v>448</c:v>
                </c:pt>
                <c:pt idx="7">
                  <c:v>471</c:v>
                </c:pt>
                <c:pt idx="8">
                  <c:v>502</c:v>
                </c:pt>
                <c:pt idx="9">
                  <c:v>563</c:v>
                </c:pt>
                <c:pt idx="10">
                  <c:v>579</c:v>
                </c:pt>
                <c:pt idx="11">
                  <c:v>597</c:v>
                </c:pt>
                <c:pt idx="12">
                  <c:v>616</c:v>
                </c:pt>
                <c:pt idx="13">
                  <c:v>630</c:v>
                </c:pt>
                <c:pt idx="14">
                  <c:v>653</c:v>
                </c:pt>
                <c:pt idx="15">
                  <c:v>668</c:v>
                </c:pt>
                <c:pt idx="16">
                  <c:v>684</c:v>
                </c:pt>
                <c:pt idx="17">
                  <c:v>707</c:v>
                </c:pt>
                <c:pt idx="18">
                  <c:v>728</c:v>
                </c:pt>
                <c:pt idx="19">
                  <c:v>762</c:v>
                </c:pt>
                <c:pt idx="20">
                  <c:v>787</c:v>
                </c:pt>
                <c:pt idx="21">
                  <c:v>817</c:v>
                </c:pt>
                <c:pt idx="22">
                  <c:v>823</c:v>
                </c:pt>
                <c:pt idx="23">
                  <c:v>837</c:v>
                </c:pt>
                <c:pt idx="24">
                  <c:v>858</c:v>
                </c:pt>
                <c:pt idx="25">
                  <c:v>875</c:v>
                </c:pt>
                <c:pt idx="26">
                  <c:v>887</c:v>
                </c:pt>
                <c:pt idx="27">
                  <c:v>898</c:v>
                </c:pt>
                <c:pt idx="28">
                  <c:v>936</c:v>
                </c:pt>
                <c:pt idx="29">
                  <c:v>950</c:v>
                </c:pt>
                <c:pt idx="30">
                  <c:v>957</c:v>
                </c:pt>
                <c:pt idx="31">
                  <c:v>974</c:v>
                </c:pt>
                <c:pt idx="32">
                  <c:v>989</c:v>
                </c:pt>
                <c:pt idx="33">
                  <c:v>1010</c:v>
                </c:pt>
                <c:pt idx="34">
                  <c:v>1028</c:v>
                </c:pt>
                <c:pt idx="35">
                  <c:v>1044</c:v>
                </c:pt>
                <c:pt idx="36">
                  <c:v>1057</c:v>
                </c:pt>
                <c:pt idx="37">
                  <c:v>1078</c:v>
                </c:pt>
                <c:pt idx="38">
                  <c:v>1091</c:v>
                </c:pt>
                <c:pt idx="39">
                  <c:v>1104</c:v>
                </c:pt>
                <c:pt idx="40">
                  <c:v>1111</c:v>
                </c:pt>
                <c:pt idx="41">
                  <c:v>1104</c:v>
                </c:pt>
                <c:pt idx="42">
                  <c:v>1096</c:v>
                </c:pt>
                <c:pt idx="43">
                  <c:v>1102</c:v>
                </c:pt>
                <c:pt idx="44">
                  <c:v>1112</c:v>
                </c:pt>
                <c:pt idx="45">
                  <c:v>1103</c:v>
                </c:pt>
                <c:pt idx="46">
                  <c:v>1110</c:v>
                </c:pt>
                <c:pt idx="47">
                  <c:v>1105</c:v>
                </c:pt>
                <c:pt idx="48">
                  <c:v>1103</c:v>
                </c:pt>
                <c:pt idx="49">
                  <c:v>1100</c:v>
                </c:pt>
                <c:pt idx="50">
                  <c:v>1080</c:v>
                </c:pt>
                <c:pt idx="51">
                  <c:v>1066</c:v>
                </c:pt>
                <c:pt idx="52">
                  <c:v>1047</c:v>
                </c:pt>
                <c:pt idx="53">
                  <c:v>1029</c:v>
                </c:pt>
                <c:pt idx="54">
                  <c:v>1010</c:v>
                </c:pt>
                <c:pt idx="55">
                  <c:v>996</c:v>
                </c:pt>
                <c:pt idx="56">
                  <c:v>987</c:v>
                </c:pt>
                <c:pt idx="57">
                  <c:v>964</c:v>
                </c:pt>
                <c:pt idx="58">
                  <c:v>946</c:v>
                </c:pt>
                <c:pt idx="59">
                  <c:v>910</c:v>
                </c:pt>
                <c:pt idx="60">
                  <c:v>864</c:v>
                </c:pt>
                <c:pt idx="61">
                  <c:v>769</c:v>
                </c:pt>
                <c:pt idx="62">
                  <c:v>724</c:v>
                </c:pt>
                <c:pt idx="63">
                  <c:v>689</c:v>
                </c:pt>
                <c:pt idx="64">
                  <c:v>622</c:v>
                </c:pt>
                <c:pt idx="65">
                  <c:v>599</c:v>
                </c:pt>
                <c:pt idx="66">
                  <c:v>584</c:v>
                </c:pt>
                <c:pt idx="67">
                  <c:v>581</c:v>
                </c:pt>
                <c:pt idx="68">
                  <c:v>573</c:v>
                </c:pt>
                <c:pt idx="69">
                  <c:v>570</c:v>
                </c:pt>
                <c:pt idx="70">
                  <c:v>528</c:v>
                </c:pt>
                <c:pt idx="71">
                  <c:v>479</c:v>
                </c:pt>
                <c:pt idx="72">
                  <c:v>489</c:v>
                </c:pt>
                <c:pt idx="73">
                  <c:v>477</c:v>
                </c:pt>
                <c:pt idx="74">
                  <c:v>275</c:v>
                </c:pt>
                <c:pt idx="75">
                  <c:v>50</c:v>
                </c:pt>
                <c:pt idx="76">
                  <c:v>0</c:v>
                </c:pt>
              </c:numCache>
            </c:numRef>
          </c:val>
        </c:ser>
        <c:marker val="1"/>
        <c:axId val="254094720"/>
        <c:axId val="253727872"/>
      </c:lineChart>
      <c:dateAx>
        <c:axId val="254094720"/>
        <c:scaling>
          <c:orientation val="minMax"/>
        </c:scaling>
        <c:axPos val="b"/>
        <c:numFmt formatCode="[$-409]mmm\-yy;@" sourceLinked="1"/>
        <c:tickLblPos val="nextTo"/>
        <c:txPr>
          <a:bodyPr/>
          <a:lstStyle/>
          <a:p>
            <a:pPr>
              <a:defRPr baseline="0">
                <a:latin typeface="Calibri" pitchFamily="34" charset="0"/>
              </a:defRPr>
            </a:pPr>
            <a:endParaRPr lang="en-US"/>
          </a:p>
        </c:txPr>
        <c:crossAx val="253727872"/>
        <c:crosses val="autoZero"/>
        <c:auto val="1"/>
        <c:lblOffset val="100"/>
      </c:dateAx>
      <c:valAx>
        <c:axId val="253727872"/>
        <c:scaling>
          <c:orientation val="minMax"/>
        </c:scaling>
        <c:axPos val="l"/>
        <c:majorGridlines/>
        <c:title>
          <c:tx>
            <c:rich>
              <a:bodyPr rot="-5400000" vert="horz"/>
              <a:lstStyle/>
              <a:p>
                <a:pPr>
                  <a:defRPr/>
                </a:pPr>
                <a:r>
                  <a:rPr lang="en-US"/>
                  <a:t>Number of Clients</a:t>
                </a:r>
              </a:p>
            </c:rich>
          </c:tx>
          <c:layout/>
        </c:title>
        <c:numFmt formatCode="General" sourceLinked="1"/>
        <c:tickLblPos val="nextTo"/>
        <c:crossAx val="254094720"/>
        <c:crosses val="autoZero"/>
        <c:crossBetween val="between"/>
      </c:valAx>
    </c:plotArea>
    <c:plotVisOnly val="1"/>
  </c:chart>
  <c:txPr>
    <a:bodyPr/>
    <a:lstStyle/>
    <a:p>
      <a:pPr>
        <a:defRPr sz="900" baseline="0"/>
      </a:pPr>
      <a:endParaRPr lang="en-US"/>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dLbls>
            <c:showPercent val="1"/>
          </c:dLbls>
          <c:cat>
            <c:strRef>
              <c:f>Sheet2!$A$1:$C$7</c:f>
              <c:strCache>
                <c:ptCount val="7"/>
                <c:pt idx="0">
                  <c:v>ANOTHER PAYER SOURCE FOR MEDICATONS</c:v>
                </c:pt>
                <c:pt idx="1">
                  <c:v>INELIGIBLE FOR ADAP</c:v>
                </c:pt>
                <c:pt idx="2">
                  <c:v>DECEASED</c:v>
                </c:pt>
                <c:pt idx="3">
                  <c:v>DECLINED ADAP SERVICES</c:v>
                </c:pt>
                <c:pt idx="4">
                  <c:v>ENROLLED INTO ADAP </c:v>
                </c:pt>
                <c:pt idx="5">
                  <c:v>REMOVED FOR NON-CONTACT</c:v>
                </c:pt>
                <c:pt idx="6">
                  <c:v>CONTACTED, PENDING ENROLLMENT</c:v>
                </c:pt>
              </c:strCache>
            </c:strRef>
          </c:cat>
          <c:val>
            <c:numRef>
              <c:f>Sheet2!$G$1:$G$7</c:f>
              <c:numCache>
                <c:formatCode>#,##0</c:formatCode>
                <c:ptCount val="7"/>
                <c:pt idx="0">
                  <c:v>190</c:v>
                </c:pt>
                <c:pt idx="1">
                  <c:v>148</c:v>
                </c:pt>
                <c:pt idx="2">
                  <c:v>16</c:v>
                </c:pt>
                <c:pt idx="3">
                  <c:v>12</c:v>
                </c:pt>
                <c:pt idx="4">
                  <c:v>883</c:v>
                </c:pt>
                <c:pt idx="5">
                  <c:v>181</c:v>
                </c:pt>
                <c:pt idx="6">
                  <c:v>54</c:v>
                </c:pt>
              </c:numCache>
            </c:numRef>
          </c:val>
        </c:ser>
        <c:firstSliceAng val="0"/>
      </c:pieChart>
    </c:plotArea>
    <c:legend>
      <c:legendPos val="tr"/>
      <c:layout/>
      <c:txPr>
        <a:bodyPr/>
        <a:lstStyle/>
        <a:p>
          <a:pPr rtl="0">
            <a:defRPr/>
          </a:pPr>
          <a:endParaRPr lang="en-US"/>
        </a:p>
      </c:txPr>
    </c:legend>
    <c:plotVisOnly val="1"/>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Sheet1!$I$2</c:f>
              <c:strCache>
                <c:ptCount val="1"/>
                <c:pt idx="0">
                  <c:v>Number of Active Persons</c:v>
                </c:pt>
              </c:strCache>
            </c:strRef>
          </c:tx>
          <c:cat>
            <c:strRef>
              <c:f>Sheet1!$B$4:$B$33</c:f>
              <c:strCache>
                <c:ptCount val="30"/>
                <c:pt idx="0">
                  <c:v>January 2010</c:v>
                </c:pt>
                <c:pt idx="1">
                  <c:v>February 2010</c:v>
                </c:pt>
                <c:pt idx="2">
                  <c:v>March 2010</c:v>
                </c:pt>
                <c:pt idx="3">
                  <c:v>April 2010</c:v>
                </c:pt>
                <c:pt idx="4">
                  <c:v>May 2010</c:v>
                </c:pt>
                <c:pt idx="5">
                  <c:v>June 2010</c:v>
                </c:pt>
                <c:pt idx="6">
                  <c:v>July 2010</c:v>
                </c:pt>
                <c:pt idx="7">
                  <c:v>August 2010</c:v>
                </c:pt>
                <c:pt idx="8">
                  <c:v>Sept 2010</c:v>
                </c:pt>
                <c:pt idx="9">
                  <c:v>Oct  2010</c:v>
                </c:pt>
                <c:pt idx="10">
                  <c:v>Nov 2010</c:v>
                </c:pt>
                <c:pt idx="11">
                  <c:v>December 2010</c:v>
                </c:pt>
                <c:pt idx="12">
                  <c:v>January 2011</c:v>
                </c:pt>
                <c:pt idx="13">
                  <c:v>February 2011</c:v>
                </c:pt>
                <c:pt idx="14">
                  <c:v>March 2011</c:v>
                </c:pt>
                <c:pt idx="15">
                  <c:v>April 2011</c:v>
                </c:pt>
                <c:pt idx="16">
                  <c:v>May 2011</c:v>
                </c:pt>
                <c:pt idx="17">
                  <c:v>June 2011</c:v>
                </c:pt>
                <c:pt idx="18">
                  <c:v>July 2011</c:v>
                </c:pt>
                <c:pt idx="19">
                  <c:v>August 2011</c:v>
                </c:pt>
                <c:pt idx="20">
                  <c:v>September 2011</c:v>
                </c:pt>
                <c:pt idx="21">
                  <c:v>October 2011</c:v>
                </c:pt>
                <c:pt idx="22">
                  <c:v>November 2011</c:v>
                </c:pt>
                <c:pt idx="23">
                  <c:v>December 2011</c:v>
                </c:pt>
                <c:pt idx="24">
                  <c:v>January 2012</c:v>
                </c:pt>
                <c:pt idx="25">
                  <c:v>Feb-12</c:v>
                </c:pt>
                <c:pt idx="26">
                  <c:v>Mar-12</c:v>
                </c:pt>
                <c:pt idx="27">
                  <c:v>April 2012</c:v>
                </c:pt>
                <c:pt idx="28">
                  <c:v>May 2012</c:v>
                </c:pt>
                <c:pt idx="29">
                  <c:v>Jun-12</c:v>
                </c:pt>
              </c:strCache>
            </c:strRef>
          </c:cat>
          <c:val>
            <c:numRef>
              <c:f>Sheet1!$I$4:$I$33</c:f>
              <c:numCache>
                <c:formatCode>###0</c:formatCode>
                <c:ptCount val="30"/>
                <c:pt idx="0">
                  <c:v>3213</c:v>
                </c:pt>
                <c:pt idx="1">
                  <c:v>3226</c:v>
                </c:pt>
                <c:pt idx="2">
                  <c:v>3297</c:v>
                </c:pt>
                <c:pt idx="3">
                  <c:v>3372</c:v>
                </c:pt>
                <c:pt idx="4">
                  <c:v>3415</c:v>
                </c:pt>
                <c:pt idx="5">
                  <c:v>3454</c:v>
                </c:pt>
                <c:pt idx="6">
                  <c:v>3485</c:v>
                </c:pt>
                <c:pt idx="7">
                  <c:v>3513</c:v>
                </c:pt>
                <c:pt idx="8">
                  <c:v>3549</c:v>
                </c:pt>
                <c:pt idx="9">
                  <c:v>3582</c:v>
                </c:pt>
                <c:pt idx="10">
                  <c:v>3581</c:v>
                </c:pt>
                <c:pt idx="11">
                  <c:v>3512</c:v>
                </c:pt>
                <c:pt idx="12">
                  <c:v>3404</c:v>
                </c:pt>
                <c:pt idx="13">
                  <c:v>3285</c:v>
                </c:pt>
                <c:pt idx="14">
                  <c:v>3174</c:v>
                </c:pt>
                <c:pt idx="15">
                  <c:v>3018</c:v>
                </c:pt>
                <c:pt idx="16">
                  <c:v>2831</c:v>
                </c:pt>
                <c:pt idx="17">
                  <c:v>2684</c:v>
                </c:pt>
                <c:pt idx="18">
                  <c:v>2597</c:v>
                </c:pt>
                <c:pt idx="19">
                  <c:v>2490</c:v>
                </c:pt>
                <c:pt idx="20">
                  <c:v>2425</c:v>
                </c:pt>
                <c:pt idx="21">
                  <c:v>2347</c:v>
                </c:pt>
                <c:pt idx="22">
                  <c:v>2326</c:v>
                </c:pt>
                <c:pt idx="23">
                  <c:v>2348</c:v>
                </c:pt>
                <c:pt idx="24">
                  <c:v>2388</c:v>
                </c:pt>
                <c:pt idx="25">
                  <c:v>2457</c:v>
                </c:pt>
                <c:pt idx="26">
                  <c:v>2528</c:v>
                </c:pt>
                <c:pt idx="27">
                  <c:v>2611</c:v>
                </c:pt>
                <c:pt idx="28">
                  <c:v>2679</c:v>
                </c:pt>
                <c:pt idx="29">
                  <c:v>2700</c:v>
                </c:pt>
              </c:numCache>
            </c:numRef>
          </c:val>
        </c:ser>
        <c:marker val="1"/>
        <c:axId val="230595968"/>
        <c:axId val="230599680"/>
      </c:lineChart>
      <c:lineChart>
        <c:grouping val="standard"/>
        <c:ser>
          <c:idx val="1"/>
          <c:order val="1"/>
          <c:tx>
            <c:strRef>
              <c:f>Sheet1!$K$3</c:f>
              <c:strCache>
                <c:ptCount val="1"/>
                <c:pt idx="0">
                  <c:v>Total Cost Per Month</c:v>
                </c:pt>
              </c:strCache>
            </c:strRef>
          </c:tx>
          <c:cat>
            <c:strRef>
              <c:f>Sheet1!$B$4:$B$32</c:f>
              <c:strCache>
                <c:ptCount val="29"/>
                <c:pt idx="0">
                  <c:v>January 2010</c:v>
                </c:pt>
                <c:pt idx="1">
                  <c:v>February 2010</c:v>
                </c:pt>
                <c:pt idx="2">
                  <c:v>March 2010</c:v>
                </c:pt>
                <c:pt idx="3">
                  <c:v>April 2010</c:v>
                </c:pt>
                <c:pt idx="4">
                  <c:v>May 2010</c:v>
                </c:pt>
                <c:pt idx="5">
                  <c:v>June 2010</c:v>
                </c:pt>
                <c:pt idx="6">
                  <c:v>July 2010</c:v>
                </c:pt>
                <c:pt idx="7">
                  <c:v>August 2010</c:v>
                </c:pt>
                <c:pt idx="8">
                  <c:v>Sept 2010</c:v>
                </c:pt>
                <c:pt idx="9">
                  <c:v>Oct  2010</c:v>
                </c:pt>
                <c:pt idx="10">
                  <c:v>Nov 2010</c:v>
                </c:pt>
                <c:pt idx="11">
                  <c:v>December 2010</c:v>
                </c:pt>
                <c:pt idx="12">
                  <c:v>January 2011</c:v>
                </c:pt>
                <c:pt idx="13">
                  <c:v>February 2011</c:v>
                </c:pt>
                <c:pt idx="14">
                  <c:v>March 2011</c:v>
                </c:pt>
                <c:pt idx="15">
                  <c:v>April 2011</c:v>
                </c:pt>
                <c:pt idx="16">
                  <c:v>May 2011</c:v>
                </c:pt>
                <c:pt idx="17">
                  <c:v>June 2011</c:v>
                </c:pt>
                <c:pt idx="18">
                  <c:v>July 2011</c:v>
                </c:pt>
                <c:pt idx="19">
                  <c:v>August 2011</c:v>
                </c:pt>
                <c:pt idx="20">
                  <c:v>September 2011</c:v>
                </c:pt>
                <c:pt idx="21">
                  <c:v>October 2011</c:v>
                </c:pt>
                <c:pt idx="22">
                  <c:v>November 2011</c:v>
                </c:pt>
                <c:pt idx="23">
                  <c:v>December 2011</c:v>
                </c:pt>
                <c:pt idx="24">
                  <c:v>January 2012</c:v>
                </c:pt>
                <c:pt idx="25">
                  <c:v>Feb-12</c:v>
                </c:pt>
                <c:pt idx="26">
                  <c:v>Mar-12</c:v>
                </c:pt>
                <c:pt idx="27">
                  <c:v>April 2012</c:v>
                </c:pt>
                <c:pt idx="28">
                  <c:v>May 2012</c:v>
                </c:pt>
              </c:strCache>
            </c:strRef>
          </c:cat>
          <c:val>
            <c:numRef>
              <c:f>Sheet1!$K$4:$K$34</c:f>
              <c:numCache>
                <c:formatCode>General</c:formatCode>
                <c:ptCount val="31"/>
                <c:pt idx="0">
                  <c:v>2275672.4699999997</c:v>
                </c:pt>
                <c:pt idx="1">
                  <c:v>2308332.4499999997</c:v>
                </c:pt>
                <c:pt idx="2">
                  <c:v>2798051.3299999987</c:v>
                </c:pt>
                <c:pt idx="3">
                  <c:v>2617548.62</c:v>
                </c:pt>
                <c:pt idx="4">
                  <c:v>2366684.56</c:v>
                </c:pt>
                <c:pt idx="5">
                  <c:v>2919443.13</c:v>
                </c:pt>
                <c:pt idx="6">
                  <c:v>2519234.86</c:v>
                </c:pt>
                <c:pt idx="7">
                  <c:v>2758441.3</c:v>
                </c:pt>
                <c:pt idx="8">
                  <c:v>2375660.75</c:v>
                </c:pt>
                <c:pt idx="9">
                  <c:v>2370059.8899999997</c:v>
                </c:pt>
                <c:pt idx="10">
                  <c:v>2325257.15</c:v>
                </c:pt>
                <c:pt idx="11">
                  <c:v>2134367.84</c:v>
                </c:pt>
                <c:pt idx="12">
                  <c:v>1654826.3900000001</c:v>
                </c:pt>
                <c:pt idx="13">
                  <c:v>1608748.43</c:v>
                </c:pt>
                <c:pt idx="14">
                  <c:v>1942762.3900000001</c:v>
                </c:pt>
                <c:pt idx="15">
                  <c:v>1718158.43</c:v>
                </c:pt>
                <c:pt idx="16">
                  <c:v>1665444.77</c:v>
                </c:pt>
                <c:pt idx="17">
                  <c:v>1753214.3900000001</c:v>
                </c:pt>
                <c:pt idx="18">
                  <c:v>1549551.32</c:v>
                </c:pt>
                <c:pt idx="19">
                  <c:v>1761990.28</c:v>
                </c:pt>
                <c:pt idx="20">
                  <c:v>1512940.48</c:v>
                </c:pt>
                <c:pt idx="21">
                  <c:v>1546473.33</c:v>
                </c:pt>
                <c:pt idx="22">
                  <c:v>1592537.79</c:v>
                </c:pt>
                <c:pt idx="23">
                  <c:v>1584220.6300000001</c:v>
                </c:pt>
                <c:pt idx="24">
                  <c:v>1576683.48</c:v>
                </c:pt>
                <c:pt idx="25">
                  <c:v>1571065.79</c:v>
                </c:pt>
                <c:pt idx="26">
                  <c:v>1610127.1500000001</c:v>
                </c:pt>
                <c:pt idx="27">
                  <c:v>1603022.3900000001</c:v>
                </c:pt>
                <c:pt idx="28">
                  <c:v>1719940.589999981</c:v>
                </c:pt>
                <c:pt idx="29">
                  <c:v>1663710.3</c:v>
                </c:pt>
                <c:pt idx="30">
                  <c:v>1616167.8799999973</c:v>
                </c:pt>
              </c:numCache>
            </c:numRef>
          </c:val>
        </c:ser>
        <c:marker val="1"/>
        <c:axId val="253837696"/>
        <c:axId val="231618432"/>
      </c:lineChart>
      <c:catAx>
        <c:axId val="230595968"/>
        <c:scaling>
          <c:orientation val="minMax"/>
        </c:scaling>
        <c:axPos val="b"/>
        <c:majorTickMark val="none"/>
        <c:tickLblPos val="nextTo"/>
        <c:txPr>
          <a:bodyPr/>
          <a:lstStyle/>
          <a:p>
            <a:pPr>
              <a:defRPr sz="1050" baseline="0"/>
            </a:pPr>
            <a:endParaRPr lang="en-US"/>
          </a:p>
        </c:txPr>
        <c:crossAx val="230599680"/>
        <c:crosses val="autoZero"/>
        <c:auto val="1"/>
        <c:lblAlgn val="ctr"/>
        <c:lblOffset val="100"/>
      </c:catAx>
      <c:valAx>
        <c:axId val="230599680"/>
        <c:scaling>
          <c:orientation val="minMax"/>
        </c:scaling>
        <c:axPos val="l"/>
        <c:majorGridlines/>
        <c:title>
          <c:tx>
            <c:rich>
              <a:bodyPr rot="-5400000" vert="horz"/>
              <a:lstStyle/>
              <a:p>
                <a:pPr>
                  <a:defRPr/>
                </a:pPr>
                <a:r>
                  <a:rPr lang="en-US"/>
                  <a:t>Clients</a:t>
                </a:r>
              </a:p>
            </c:rich>
          </c:tx>
          <c:layout/>
        </c:title>
        <c:numFmt formatCode="###0" sourceLinked="1"/>
        <c:majorTickMark val="none"/>
        <c:tickLblPos val="nextTo"/>
        <c:crossAx val="230595968"/>
        <c:crosses val="autoZero"/>
        <c:crossBetween val="between"/>
      </c:valAx>
      <c:valAx>
        <c:axId val="231618432"/>
        <c:scaling>
          <c:orientation val="minMax"/>
        </c:scaling>
        <c:axPos val="r"/>
        <c:title>
          <c:tx>
            <c:rich>
              <a:bodyPr rot="-5400000" vert="horz"/>
              <a:lstStyle/>
              <a:p>
                <a:pPr>
                  <a:defRPr/>
                </a:pPr>
                <a:r>
                  <a:rPr lang="en-US"/>
                  <a:t>Million of Dollars</a:t>
                </a:r>
              </a:p>
            </c:rich>
          </c:tx>
          <c:layout/>
        </c:title>
        <c:numFmt formatCode="General" sourceLinked="1"/>
        <c:tickLblPos val="nextTo"/>
        <c:crossAx val="253837696"/>
        <c:crosses val="max"/>
        <c:crossBetween val="between"/>
        <c:dispUnits>
          <c:builtInUnit val="millions"/>
        </c:dispUnits>
      </c:valAx>
      <c:catAx>
        <c:axId val="253837696"/>
        <c:scaling>
          <c:orientation val="minMax"/>
        </c:scaling>
        <c:delete val="1"/>
        <c:axPos val="b"/>
        <c:tickLblPos val="none"/>
        <c:crossAx val="231618432"/>
        <c:crosses val="autoZero"/>
        <c:auto val="1"/>
        <c:lblAlgn val="ctr"/>
        <c:lblOffset val="100"/>
      </c:catAx>
    </c:plotArea>
    <c:legend>
      <c:legendPos val="b"/>
      <c:layout>
        <c:manualLayout>
          <c:xMode val="edge"/>
          <c:yMode val="edge"/>
          <c:x val="0.15117638993640586"/>
          <c:y val="0.91598250218722654"/>
          <c:w val="0.70810083160889903"/>
          <c:h val="4.7906386701662293E-2"/>
        </c:manualLayout>
      </c:layout>
      <c:txPr>
        <a:bodyPr/>
        <a:lstStyle/>
        <a:p>
          <a:pPr>
            <a:defRPr sz="1300" baseline="0"/>
          </a:pPr>
          <a:endParaRPr lang="en-US"/>
        </a:p>
      </c:txP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2F4353-1BF3-49D3-950B-A209629EC46B}"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17EDF09A-DB6B-4005-BF0A-E745D4CB4221}">
      <dgm:prSet phldrT="[Text]"/>
      <dgm:spPr/>
      <dgm:t>
        <a:bodyPr/>
        <a:lstStyle/>
        <a:p>
          <a:r>
            <a:rPr lang="en-US" dirty="0" smtClean="0"/>
            <a:t>Increased Utilization</a:t>
          </a:r>
          <a:endParaRPr lang="en-US" dirty="0"/>
        </a:p>
      </dgm:t>
    </dgm:pt>
    <dgm:pt modelId="{A91F55C4-AD4C-4E4E-809D-D2D5931A95F0}" type="parTrans" cxnId="{B8E2B3D0-C7C3-4FC0-8CEE-9A09070CC9C2}">
      <dgm:prSet/>
      <dgm:spPr/>
      <dgm:t>
        <a:bodyPr/>
        <a:lstStyle/>
        <a:p>
          <a:endParaRPr lang="en-US"/>
        </a:p>
      </dgm:t>
    </dgm:pt>
    <dgm:pt modelId="{2615C1E0-5549-4104-8192-F3CADA649562}" type="sibTrans" cxnId="{B8E2B3D0-C7C3-4FC0-8CEE-9A09070CC9C2}">
      <dgm:prSet/>
      <dgm:spPr/>
      <dgm:t>
        <a:bodyPr/>
        <a:lstStyle/>
        <a:p>
          <a:endParaRPr lang="en-US"/>
        </a:p>
      </dgm:t>
    </dgm:pt>
    <dgm:pt modelId="{2BC999D5-6940-45C5-8EE7-02145D8626E3}">
      <dgm:prSet phldrT="[Text]"/>
      <dgm:spPr/>
      <dgm:t>
        <a:bodyPr/>
        <a:lstStyle/>
        <a:p>
          <a:r>
            <a:rPr lang="en-US" dirty="0" smtClean="0"/>
            <a:t>Decreased Funding</a:t>
          </a:r>
          <a:endParaRPr lang="en-US" dirty="0"/>
        </a:p>
      </dgm:t>
    </dgm:pt>
    <dgm:pt modelId="{2B5F6C78-2BBB-448E-BC1D-E0738A93D976}" type="parTrans" cxnId="{0E920E3D-8DBB-4E38-B427-754510BAA233}">
      <dgm:prSet/>
      <dgm:spPr/>
      <dgm:t>
        <a:bodyPr/>
        <a:lstStyle/>
        <a:p>
          <a:endParaRPr lang="en-US"/>
        </a:p>
      </dgm:t>
    </dgm:pt>
    <dgm:pt modelId="{D6232DFE-71D3-477D-BB3C-039E904F1B5D}" type="sibTrans" cxnId="{0E920E3D-8DBB-4E38-B427-754510BAA233}">
      <dgm:prSet/>
      <dgm:spPr/>
      <dgm:t>
        <a:bodyPr/>
        <a:lstStyle/>
        <a:p>
          <a:endParaRPr lang="en-US"/>
        </a:p>
      </dgm:t>
    </dgm:pt>
    <dgm:pt modelId="{917201EF-F270-4C73-880E-8FC5CC862FA3}">
      <dgm:prSet phldrT="[Text]"/>
      <dgm:spPr/>
      <dgm:t>
        <a:bodyPr/>
        <a:lstStyle/>
        <a:p>
          <a:r>
            <a:rPr lang="en-US" dirty="0" smtClean="0"/>
            <a:t>Increased Costs for ARVs</a:t>
          </a:r>
          <a:endParaRPr lang="en-US" dirty="0"/>
        </a:p>
      </dgm:t>
    </dgm:pt>
    <dgm:pt modelId="{1E0E6649-1BC0-4F39-B9B9-AABCCF12F874}" type="parTrans" cxnId="{2D04C001-2E03-41C3-A4AD-1CD5189DCC35}">
      <dgm:prSet/>
      <dgm:spPr/>
      <dgm:t>
        <a:bodyPr/>
        <a:lstStyle/>
        <a:p>
          <a:endParaRPr lang="en-US"/>
        </a:p>
      </dgm:t>
    </dgm:pt>
    <dgm:pt modelId="{5927C53F-FD47-4DB2-ADC4-CFA0119C3D11}" type="sibTrans" cxnId="{2D04C001-2E03-41C3-A4AD-1CD5189DCC35}">
      <dgm:prSet/>
      <dgm:spPr/>
      <dgm:t>
        <a:bodyPr/>
        <a:lstStyle/>
        <a:p>
          <a:endParaRPr lang="en-US"/>
        </a:p>
      </dgm:t>
    </dgm:pt>
    <dgm:pt modelId="{45A48DB8-175B-409E-BDAC-4197002CFF37}">
      <dgm:prSet phldrT="[Text]"/>
      <dgm:spPr/>
      <dgm:t>
        <a:bodyPr/>
        <a:lstStyle/>
        <a:p>
          <a:r>
            <a:rPr lang="en-US" dirty="0" smtClean="0"/>
            <a:t>Cap on Medicare Part D Enrollment</a:t>
          </a:r>
          <a:endParaRPr lang="en-US" dirty="0"/>
        </a:p>
      </dgm:t>
    </dgm:pt>
    <dgm:pt modelId="{70923450-1F77-415E-A48A-2E0C3B08D99D}" type="parTrans" cxnId="{ED29A955-BEED-437D-AFE1-E1953042DBA7}">
      <dgm:prSet/>
      <dgm:spPr/>
      <dgm:t>
        <a:bodyPr/>
        <a:lstStyle/>
        <a:p>
          <a:endParaRPr lang="en-US"/>
        </a:p>
      </dgm:t>
    </dgm:pt>
    <dgm:pt modelId="{7E1ABE21-88DF-4947-BC66-FAB5E77A41CA}" type="sibTrans" cxnId="{ED29A955-BEED-437D-AFE1-E1953042DBA7}">
      <dgm:prSet/>
      <dgm:spPr/>
      <dgm:t>
        <a:bodyPr/>
        <a:lstStyle/>
        <a:p>
          <a:endParaRPr lang="en-US"/>
        </a:p>
      </dgm:t>
    </dgm:pt>
    <dgm:pt modelId="{74C583E3-0819-416F-996C-0F62AFEA044A}" type="pres">
      <dgm:prSet presAssocID="{402F4353-1BF3-49D3-950B-A209629EC46B}" presName="matrix" presStyleCnt="0">
        <dgm:presLayoutVars>
          <dgm:chMax val="1"/>
          <dgm:dir/>
          <dgm:resizeHandles val="exact"/>
        </dgm:presLayoutVars>
      </dgm:prSet>
      <dgm:spPr/>
    </dgm:pt>
    <dgm:pt modelId="{90CFC846-6B59-4C14-8752-4FBDA9C07A2D}" type="pres">
      <dgm:prSet presAssocID="{402F4353-1BF3-49D3-950B-A209629EC46B}" presName="diamond" presStyleLbl="bgShp" presStyleIdx="0" presStyleCnt="1"/>
      <dgm:spPr/>
    </dgm:pt>
    <dgm:pt modelId="{17B7FB45-1679-4226-9031-D8E3B35766CE}" type="pres">
      <dgm:prSet presAssocID="{402F4353-1BF3-49D3-950B-A209629EC46B}" presName="quad1" presStyleLbl="node1" presStyleIdx="0" presStyleCnt="4">
        <dgm:presLayoutVars>
          <dgm:chMax val="0"/>
          <dgm:chPref val="0"/>
          <dgm:bulletEnabled val="1"/>
        </dgm:presLayoutVars>
      </dgm:prSet>
      <dgm:spPr/>
      <dgm:t>
        <a:bodyPr/>
        <a:lstStyle/>
        <a:p>
          <a:endParaRPr lang="en-US"/>
        </a:p>
      </dgm:t>
    </dgm:pt>
    <dgm:pt modelId="{15EB4657-C7DB-4CB6-97B8-306AC6074182}" type="pres">
      <dgm:prSet presAssocID="{402F4353-1BF3-49D3-950B-A209629EC46B}" presName="quad2" presStyleLbl="node1" presStyleIdx="1" presStyleCnt="4">
        <dgm:presLayoutVars>
          <dgm:chMax val="0"/>
          <dgm:chPref val="0"/>
          <dgm:bulletEnabled val="1"/>
        </dgm:presLayoutVars>
      </dgm:prSet>
      <dgm:spPr/>
      <dgm:t>
        <a:bodyPr/>
        <a:lstStyle/>
        <a:p>
          <a:endParaRPr lang="en-US"/>
        </a:p>
      </dgm:t>
    </dgm:pt>
    <dgm:pt modelId="{253079BA-E484-4C45-B909-FDB3CDB335D1}" type="pres">
      <dgm:prSet presAssocID="{402F4353-1BF3-49D3-950B-A209629EC46B}" presName="quad3" presStyleLbl="node1" presStyleIdx="2" presStyleCnt="4">
        <dgm:presLayoutVars>
          <dgm:chMax val="0"/>
          <dgm:chPref val="0"/>
          <dgm:bulletEnabled val="1"/>
        </dgm:presLayoutVars>
      </dgm:prSet>
      <dgm:spPr/>
      <dgm:t>
        <a:bodyPr/>
        <a:lstStyle/>
        <a:p>
          <a:endParaRPr lang="en-US"/>
        </a:p>
      </dgm:t>
    </dgm:pt>
    <dgm:pt modelId="{FDADAC8D-6972-4F91-B8BD-DFF9F8070497}" type="pres">
      <dgm:prSet presAssocID="{402F4353-1BF3-49D3-950B-A209629EC46B}" presName="quad4" presStyleLbl="node1" presStyleIdx="3" presStyleCnt="4">
        <dgm:presLayoutVars>
          <dgm:chMax val="0"/>
          <dgm:chPref val="0"/>
          <dgm:bulletEnabled val="1"/>
        </dgm:presLayoutVars>
      </dgm:prSet>
      <dgm:spPr/>
      <dgm:t>
        <a:bodyPr/>
        <a:lstStyle/>
        <a:p>
          <a:endParaRPr lang="en-US"/>
        </a:p>
      </dgm:t>
    </dgm:pt>
  </dgm:ptLst>
  <dgm:cxnLst>
    <dgm:cxn modelId="{ED29A955-BEED-437D-AFE1-E1953042DBA7}" srcId="{402F4353-1BF3-49D3-950B-A209629EC46B}" destId="{45A48DB8-175B-409E-BDAC-4197002CFF37}" srcOrd="3" destOrd="0" parTransId="{70923450-1F77-415E-A48A-2E0C3B08D99D}" sibTransId="{7E1ABE21-88DF-4947-BC66-FAB5E77A41CA}"/>
    <dgm:cxn modelId="{56A5D07B-5145-45A9-9271-488B237C1711}" type="presOf" srcId="{45A48DB8-175B-409E-BDAC-4197002CFF37}" destId="{FDADAC8D-6972-4F91-B8BD-DFF9F8070497}" srcOrd="0" destOrd="0" presId="urn:microsoft.com/office/officeart/2005/8/layout/matrix3"/>
    <dgm:cxn modelId="{0E920E3D-8DBB-4E38-B427-754510BAA233}" srcId="{402F4353-1BF3-49D3-950B-A209629EC46B}" destId="{2BC999D5-6940-45C5-8EE7-02145D8626E3}" srcOrd="1" destOrd="0" parTransId="{2B5F6C78-2BBB-448E-BC1D-E0738A93D976}" sibTransId="{D6232DFE-71D3-477D-BB3C-039E904F1B5D}"/>
    <dgm:cxn modelId="{C861C17B-3509-416A-A6D5-52FC81E73A58}" type="presOf" srcId="{17EDF09A-DB6B-4005-BF0A-E745D4CB4221}" destId="{17B7FB45-1679-4226-9031-D8E3B35766CE}" srcOrd="0" destOrd="0" presId="urn:microsoft.com/office/officeart/2005/8/layout/matrix3"/>
    <dgm:cxn modelId="{3A6E0CDF-ADE5-4C52-BB65-38C62A38F95F}" type="presOf" srcId="{402F4353-1BF3-49D3-950B-A209629EC46B}" destId="{74C583E3-0819-416F-996C-0F62AFEA044A}" srcOrd="0" destOrd="0" presId="urn:microsoft.com/office/officeart/2005/8/layout/matrix3"/>
    <dgm:cxn modelId="{2D04C001-2E03-41C3-A4AD-1CD5189DCC35}" srcId="{402F4353-1BF3-49D3-950B-A209629EC46B}" destId="{917201EF-F270-4C73-880E-8FC5CC862FA3}" srcOrd="2" destOrd="0" parTransId="{1E0E6649-1BC0-4F39-B9B9-AABCCF12F874}" sibTransId="{5927C53F-FD47-4DB2-ADC4-CFA0119C3D11}"/>
    <dgm:cxn modelId="{09C61F53-3AB3-4722-99B8-809BA3FC1808}" type="presOf" srcId="{2BC999D5-6940-45C5-8EE7-02145D8626E3}" destId="{15EB4657-C7DB-4CB6-97B8-306AC6074182}" srcOrd="0" destOrd="0" presId="urn:microsoft.com/office/officeart/2005/8/layout/matrix3"/>
    <dgm:cxn modelId="{92B0EA5A-1F41-46CC-9606-65B5E3D39786}" type="presOf" srcId="{917201EF-F270-4C73-880E-8FC5CC862FA3}" destId="{253079BA-E484-4C45-B909-FDB3CDB335D1}" srcOrd="0" destOrd="0" presId="urn:microsoft.com/office/officeart/2005/8/layout/matrix3"/>
    <dgm:cxn modelId="{B8E2B3D0-C7C3-4FC0-8CEE-9A09070CC9C2}" srcId="{402F4353-1BF3-49D3-950B-A209629EC46B}" destId="{17EDF09A-DB6B-4005-BF0A-E745D4CB4221}" srcOrd="0" destOrd="0" parTransId="{A91F55C4-AD4C-4E4E-809D-D2D5931A95F0}" sibTransId="{2615C1E0-5549-4104-8192-F3CADA649562}"/>
    <dgm:cxn modelId="{EADFAD4A-BB7D-48B5-A672-C2734E39E975}" type="presParOf" srcId="{74C583E3-0819-416F-996C-0F62AFEA044A}" destId="{90CFC846-6B59-4C14-8752-4FBDA9C07A2D}" srcOrd="0" destOrd="0" presId="urn:microsoft.com/office/officeart/2005/8/layout/matrix3"/>
    <dgm:cxn modelId="{81A7DDB5-4074-4665-BBE8-73D3C85F6594}" type="presParOf" srcId="{74C583E3-0819-416F-996C-0F62AFEA044A}" destId="{17B7FB45-1679-4226-9031-D8E3B35766CE}" srcOrd="1" destOrd="0" presId="urn:microsoft.com/office/officeart/2005/8/layout/matrix3"/>
    <dgm:cxn modelId="{7E8A9553-B043-4933-830F-17A1F45DD909}" type="presParOf" srcId="{74C583E3-0819-416F-996C-0F62AFEA044A}" destId="{15EB4657-C7DB-4CB6-97B8-306AC6074182}" srcOrd="2" destOrd="0" presId="urn:microsoft.com/office/officeart/2005/8/layout/matrix3"/>
    <dgm:cxn modelId="{2CC279B1-39D6-4CA9-8145-EF977C81E045}" type="presParOf" srcId="{74C583E3-0819-416F-996C-0F62AFEA044A}" destId="{253079BA-E484-4C45-B909-FDB3CDB335D1}" srcOrd="3" destOrd="0" presId="urn:microsoft.com/office/officeart/2005/8/layout/matrix3"/>
    <dgm:cxn modelId="{73146F4C-E08E-48DB-AB26-54D0C1D7E194}" type="presParOf" srcId="{74C583E3-0819-416F-996C-0F62AFEA044A}" destId="{FDADAC8D-6972-4F91-B8BD-DFF9F8070497}"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C99D60-0E37-4700-B146-3E33A7CC9501}"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8AE2EFCE-2858-4915-BBB1-C8D772DC2C3A}">
      <dgm:prSet phldrT="[Text]"/>
      <dgm:spPr/>
      <dgm:t>
        <a:bodyPr/>
        <a:lstStyle/>
        <a:p>
          <a:r>
            <a:rPr lang="en-US" dirty="0" smtClean="0"/>
            <a:t>Advisory Committee</a:t>
          </a:r>
          <a:endParaRPr lang="en-US" dirty="0"/>
        </a:p>
      </dgm:t>
    </dgm:pt>
    <dgm:pt modelId="{7EF99C44-8580-4910-858D-2CF9A7B52D88}" type="parTrans" cxnId="{27A73237-740B-4AF9-93F9-4283F7BAE8DD}">
      <dgm:prSet/>
      <dgm:spPr/>
      <dgm:t>
        <a:bodyPr/>
        <a:lstStyle/>
        <a:p>
          <a:endParaRPr lang="en-US"/>
        </a:p>
      </dgm:t>
    </dgm:pt>
    <dgm:pt modelId="{7C9DC5F5-EA9D-410D-B798-250D127AA596}" type="sibTrans" cxnId="{27A73237-740B-4AF9-93F9-4283F7BAE8DD}">
      <dgm:prSet/>
      <dgm:spPr/>
      <dgm:t>
        <a:bodyPr/>
        <a:lstStyle/>
        <a:p>
          <a:endParaRPr lang="en-US"/>
        </a:p>
      </dgm:t>
    </dgm:pt>
    <dgm:pt modelId="{FE332E27-A393-4F52-9CEF-4E33DBC14835}">
      <dgm:prSet phldrT="[Text]"/>
      <dgm:spPr/>
      <dgm:t>
        <a:bodyPr/>
        <a:lstStyle/>
        <a:p>
          <a:r>
            <a:rPr lang="en-US" dirty="0" smtClean="0"/>
            <a:t>Education of physicians on cost of ARV regimens</a:t>
          </a:r>
          <a:endParaRPr lang="en-US" dirty="0"/>
        </a:p>
      </dgm:t>
    </dgm:pt>
    <dgm:pt modelId="{D52222ED-7EC4-4728-A6C7-D8D378C53933}" type="parTrans" cxnId="{CAB10D1F-C88B-4F80-A1C8-7E9CDCC8028C}">
      <dgm:prSet/>
      <dgm:spPr/>
      <dgm:t>
        <a:bodyPr/>
        <a:lstStyle/>
        <a:p>
          <a:endParaRPr lang="en-US"/>
        </a:p>
      </dgm:t>
    </dgm:pt>
    <dgm:pt modelId="{965D1057-6729-4867-A800-CDFECED6CC0B}" type="sibTrans" cxnId="{CAB10D1F-C88B-4F80-A1C8-7E9CDCC8028C}">
      <dgm:prSet/>
      <dgm:spPr/>
      <dgm:t>
        <a:bodyPr/>
        <a:lstStyle/>
        <a:p>
          <a:endParaRPr lang="en-US"/>
        </a:p>
      </dgm:t>
    </dgm:pt>
    <dgm:pt modelId="{2BA22BEA-9F09-4CA3-BDD1-A60A754FF6E7}">
      <dgm:prSet phldrT="[Text]"/>
      <dgm:spPr/>
      <dgm:t>
        <a:bodyPr/>
        <a:lstStyle/>
        <a:p>
          <a:r>
            <a:rPr lang="en-US" dirty="0" smtClean="0"/>
            <a:t>Identification of cost-saving strategies</a:t>
          </a:r>
          <a:endParaRPr lang="en-US" dirty="0"/>
        </a:p>
      </dgm:t>
    </dgm:pt>
    <dgm:pt modelId="{9143D3FC-C842-48DF-8CE5-92A7B471E6BF}" type="parTrans" cxnId="{45837A7D-38CD-4862-BA94-9AB9641561E2}">
      <dgm:prSet/>
      <dgm:spPr/>
      <dgm:t>
        <a:bodyPr/>
        <a:lstStyle/>
        <a:p>
          <a:endParaRPr lang="en-US"/>
        </a:p>
      </dgm:t>
    </dgm:pt>
    <dgm:pt modelId="{A5E0A16F-1063-4186-8A49-D7FB76BA5110}" type="sibTrans" cxnId="{45837A7D-38CD-4862-BA94-9AB9641561E2}">
      <dgm:prSet/>
      <dgm:spPr/>
      <dgm:t>
        <a:bodyPr/>
        <a:lstStyle/>
        <a:p>
          <a:endParaRPr lang="en-US"/>
        </a:p>
      </dgm:t>
    </dgm:pt>
    <dgm:pt modelId="{C54A65EB-9F25-404B-9C03-89E9CCBA19A9}">
      <dgm:prSet phldrT="[Text]"/>
      <dgm:spPr/>
      <dgm:t>
        <a:bodyPr/>
        <a:lstStyle/>
        <a:p>
          <a:r>
            <a:rPr lang="en-US" dirty="0" smtClean="0"/>
            <a:t>VDH</a:t>
          </a:r>
          <a:endParaRPr lang="en-US" dirty="0"/>
        </a:p>
      </dgm:t>
    </dgm:pt>
    <dgm:pt modelId="{BEF2C81B-648D-4D6A-8EEF-079924380DD5}" type="parTrans" cxnId="{93135067-833B-4862-BC30-888ADBF20CE2}">
      <dgm:prSet/>
      <dgm:spPr/>
      <dgm:t>
        <a:bodyPr/>
        <a:lstStyle/>
        <a:p>
          <a:endParaRPr lang="en-US"/>
        </a:p>
      </dgm:t>
    </dgm:pt>
    <dgm:pt modelId="{B230A20D-208E-4378-9F5D-C2082A7C3467}" type="sibTrans" cxnId="{93135067-833B-4862-BC30-888ADBF20CE2}">
      <dgm:prSet/>
      <dgm:spPr/>
      <dgm:t>
        <a:bodyPr/>
        <a:lstStyle/>
        <a:p>
          <a:endParaRPr lang="en-US"/>
        </a:p>
      </dgm:t>
    </dgm:pt>
    <dgm:pt modelId="{8FEEE2C0-77CC-436F-A539-B625F00FA1D1}">
      <dgm:prSet phldrT="[Text]"/>
      <dgm:spPr/>
      <dgm:t>
        <a:bodyPr/>
        <a:lstStyle/>
        <a:p>
          <a:r>
            <a:rPr lang="en-US" dirty="0" smtClean="0"/>
            <a:t>Projected cost savings from each proposed strategy</a:t>
          </a:r>
          <a:endParaRPr lang="en-US" dirty="0"/>
        </a:p>
      </dgm:t>
    </dgm:pt>
    <dgm:pt modelId="{6A9B6B8D-C241-4AB5-B822-FC3B84D1EEAB}" type="parTrans" cxnId="{93989428-E2A1-4D3C-A515-5090023164C5}">
      <dgm:prSet/>
      <dgm:spPr/>
      <dgm:t>
        <a:bodyPr/>
        <a:lstStyle/>
        <a:p>
          <a:endParaRPr lang="en-US"/>
        </a:p>
      </dgm:t>
    </dgm:pt>
    <dgm:pt modelId="{29CD5DF2-727D-48F7-81E6-993A2162EC05}" type="sibTrans" cxnId="{93989428-E2A1-4D3C-A515-5090023164C5}">
      <dgm:prSet/>
      <dgm:spPr/>
      <dgm:t>
        <a:bodyPr/>
        <a:lstStyle/>
        <a:p>
          <a:endParaRPr lang="en-US"/>
        </a:p>
      </dgm:t>
    </dgm:pt>
    <dgm:pt modelId="{F4B50324-3196-4A93-B4AA-57D990FD7B3A}">
      <dgm:prSet phldrT="[Text]"/>
      <dgm:spPr/>
      <dgm:t>
        <a:bodyPr/>
        <a:lstStyle/>
        <a:p>
          <a:r>
            <a:rPr lang="en-US" dirty="0" smtClean="0"/>
            <a:t>Identified mechanisms for alternative medication access</a:t>
          </a:r>
          <a:endParaRPr lang="en-US" dirty="0"/>
        </a:p>
      </dgm:t>
    </dgm:pt>
    <dgm:pt modelId="{0CBE7982-7AE5-4BE5-B4E1-0ADDA0F9B7B8}" type="parTrans" cxnId="{E89C799D-E9A3-4A28-B586-0DE0174EFBEA}">
      <dgm:prSet/>
      <dgm:spPr/>
      <dgm:t>
        <a:bodyPr/>
        <a:lstStyle/>
        <a:p>
          <a:endParaRPr lang="en-US"/>
        </a:p>
      </dgm:t>
    </dgm:pt>
    <dgm:pt modelId="{F2623FDF-C6CB-48FB-AC8C-87C3549E24DF}" type="sibTrans" cxnId="{E89C799D-E9A3-4A28-B586-0DE0174EFBEA}">
      <dgm:prSet/>
      <dgm:spPr/>
      <dgm:t>
        <a:bodyPr/>
        <a:lstStyle/>
        <a:p>
          <a:endParaRPr lang="en-US"/>
        </a:p>
      </dgm:t>
    </dgm:pt>
    <dgm:pt modelId="{5DFB94A5-F113-4EA6-BA20-AF1467AD16C3}">
      <dgm:prSet phldrT="[Text]"/>
      <dgm:spPr/>
      <dgm:t>
        <a:bodyPr/>
        <a:lstStyle/>
        <a:p>
          <a:r>
            <a:rPr lang="en-US" dirty="0" smtClean="0"/>
            <a:t>Actions</a:t>
          </a:r>
          <a:endParaRPr lang="en-US" dirty="0"/>
        </a:p>
      </dgm:t>
    </dgm:pt>
    <dgm:pt modelId="{FFF3F6EF-6547-4D86-9B99-2B7B85165FFA}" type="parTrans" cxnId="{6594CB81-2C02-4A8D-9EBD-6F569AF1FD26}">
      <dgm:prSet/>
      <dgm:spPr/>
      <dgm:t>
        <a:bodyPr/>
        <a:lstStyle/>
        <a:p>
          <a:endParaRPr lang="en-US"/>
        </a:p>
      </dgm:t>
    </dgm:pt>
    <dgm:pt modelId="{268DC1F1-62D7-4018-9BA2-DAC8428C5B3E}" type="sibTrans" cxnId="{6594CB81-2C02-4A8D-9EBD-6F569AF1FD26}">
      <dgm:prSet/>
      <dgm:spPr/>
      <dgm:t>
        <a:bodyPr/>
        <a:lstStyle/>
        <a:p>
          <a:endParaRPr lang="en-US"/>
        </a:p>
      </dgm:t>
    </dgm:pt>
    <dgm:pt modelId="{342403CD-CCEB-4E62-887E-830F1FE88E14}">
      <dgm:prSet phldrT="[Text]"/>
      <dgm:spPr/>
      <dgm:t>
        <a:bodyPr/>
        <a:lstStyle/>
        <a:p>
          <a:r>
            <a:rPr lang="en-US" dirty="0" smtClean="0"/>
            <a:t>Formulary Reduction (ARV, OIs, vaccines)</a:t>
          </a:r>
          <a:endParaRPr lang="en-US" dirty="0"/>
        </a:p>
      </dgm:t>
    </dgm:pt>
    <dgm:pt modelId="{BCA70511-D9AA-46C8-8D19-507D3FF50D63}" type="parTrans" cxnId="{CAFBAADD-17FF-4385-8E2A-CA60C58D85F1}">
      <dgm:prSet/>
      <dgm:spPr/>
      <dgm:t>
        <a:bodyPr/>
        <a:lstStyle/>
        <a:p>
          <a:endParaRPr lang="en-US"/>
        </a:p>
      </dgm:t>
    </dgm:pt>
    <dgm:pt modelId="{FA4E2EB5-91B6-4F48-97EE-CE7DA3AB879A}" type="sibTrans" cxnId="{CAFBAADD-17FF-4385-8E2A-CA60C58D85F1}">
      <dgm:prSet/>
      <dgm:spPr/>
      <dgm:t>
        <a:bodyPr/>
        <a:lstStyle/>
        <a:p>
          <a:endParaRPr lang="en-US"/>
        </a:p>
      </dgm:t>
    </dgm:pt>
    <dgm:pt modelId="{C05BB3F4-6469-44B9-8749-ECFEB370DA90}">
      <dgm:prSet phldrT="[Text]"/>
      <dgm:spPr/>
      <dgm:t>
        <a:bodyPr/>
        <a:lstStyle/>
        <a:p>
          <a:r>
            <a:rPr lang="en-US" dirty="0" smtClean="0"/>
            <a:t>Enrollment closure (pregnant, &lt;18, active OI)</a:t>
          </a:r>
          <a:endParaRPr lang="en-US" dirty="0"/>
        </a:p>
      </dgm:t>
    </dgm:pt>
    <dgm:pt modelId="{EFAA1593-0BAD-415F-8743-849C2A5BCFEB}" type="parTrans" cxnId="{AE88112D-B0C6-48FB-90AE-6F0E6C998E39}">
      <dgm:prSet/>
      <dgm:spPr/>
      <dgm:t>
        <a:bodyPr/>
        <a:lstStyle/>
        <a:p>
          <a:endParaRPr lang="en-US"/>
        </a:p>
      </dgm:t>
    </dgm:pt>
    <dgm:pt modelId="{C91CA2B0-4387-4C7A-B393-4737AC564900}" type="sibTrans" cxnId="{AE88112D-B0C6-48FB-90AE-6F0E6C998E39}">
      <dgm:prSet/>
      <dgm:spPr/>
      <dgm:t>
        <a:bodyPr/>
        <a:lstStyle/>
        <a:p>
          <a:endParaRPr lang="en-US"/>
        </a:p>
      </dgm:t>
    </dgm:pt>
    <dgm:pt modelId="{F9E557D6-E098-496E-8DB9-F87E426D6A88}">
      <dgm:prSet phldrT="[Text]"/>
      <dgm:spPr/>
      <dgm:t>
        <a:bodyPr/>
        <a:lstStyle/>
        <a:p>
          <a:r>
            <a:rPr lang="en-US" dirty="0" smtClean="0"/>
            <a:t>Dis-enroll clinically stable subgroup (n=204)</a:t>
          </a:r>
          <a:endParaRPr lang="en-US" dirty="0"/>
        </a:p>
      </dgm:t>
    </dgm:pt>
    <dgm:pt modelId="{ECE6D43A-B700-4902-84DF-F011C828923D}" type="parTrans" cxnId="{D17187AA-2862-418A-B8E6-90CD55402602}">
      <dgm:prSet/>
      <dgm:spPr/>
      <dgm:t>
        <a:bodyPr/>
        <a:lstStyle/>
        <a:p>
          <a:endParaRPr lang="en-US"/>
        </a:p>
      </dgm:t>
    </dgm:pt>
    <dgm:pt modelId="{EB9B3E64-9316-4306-B661-7FE69FC2532A}" type="sibTrans" cxnId="{D17187AA-2862-418A-B8E6-90CD55402602}">
      <dgm:prSet/>
      <dgm:spPr/>
      <dgm:t>
        <a:bodyPr/>
        <a:lstStyle/>
        <a:p>
          <a:endParaRPr lang="en-US"/>
        </a:p>
      </dgm:t>
    </dgm:pt>
    <dgm:pt modelId="{3887220B-2A84-4910-BA69-E5B35E6638C0}" type="pres">
      <dgm:prSet presAssocID="{89C99D60-0E37-4700-B146-3E33A7CC9501}" presName="Name0" presStyleCnt="0">
        <dgm:presLayoutVars>
          <dgm:dir/>
          <dgm:animLvl val="lvl"/>
          <dgm:resizeHandles val="exact"/>
        </dgm:presLayoutVars>
      </dgm:prSet>
      <dgm:spPr/>
    </dgm:pt>
    <dgm:pt modelId="{5084EDC7-53D7-4420-B046-1E9F6665F926}" type="pres">
      <dgm:prSet presAssocID="{89C99D60-0E37-4700-B146-3E33A7CC9501}" presName="tSp" presStyleCnt="0"/>
      <dgm:spPr/>
    </dgm:pt>
    <dgm:pt modelId="{AF965477-C25B-4C29-A7C3-F16253B0B85E}" type="pres">
      <dgm:prSet presAssocID="{89C99D60-0E37-4700-B146-3E33A7CC9501}" presName="bSp" presStyleCnt="0"/>
      <dgm:spPr/>
    </dgm:pt>
    <dgm:pt modelId="{00C1285D-C4FA-4EF4-BF4B-FC198F6EB592}" type="pres">
      <dgm:prSet presAssocID="{89C99D60-0E37-4700-B146-3E33A7CC9501}" presName="process" presStyleCnt="0"/>
      <dgm:spPr/>
    </dgm:pt>
    <dgm:pt modelId="{D363DFE1-CC7C-4F4F-837C-D49611602693}" type="pres">
      <dgm:prSet presAssocID="{8AE2EFCE-2858-4915-BBB1-C8D772DC2C3A}" presName="composite1" presStyleCnt="0"/>
      <dgm:spPr/>
    </dgm:pt>
    <dgm:pt modelId="{26324C1E-4A7B-4035-BFFC-666ADF50433F}" type="pres">
      <dgm:prSet presAssocID="{8AE2EFCE-2858-4915-BBB1-C8D772DC2C3A}" presName="dummyNode1" presStyleLbl="node1" presStyleIdx="0" presStyleCnt="3"/>
      <dgm:spPr/>
    </dgm:pt>
    <dgm:pt modelId="{C085AA71-78FF-421B-8D02-FAD5968676F7}" type="pres">
      <dgm:prSet presAssocID="{8AE2EFCE-2858-4915-BBB1-C8D772DC2C3A}" presName="childNode1" presStyleLbl="bgAcc1" presStyleIdx="0" presStyleCnt="3" custScaleY="110618">
        <dgm:presLayoutVars>
          <dgm:bulletEnabled val="1"/>
        </dgm:presLayoutVars>
      </dgm:prSet>
      <dgm:spPr/>
      <dgm:t>
        <a:bodyPr/>
        <a:lstStyle/>
        <a:p>
          <a:endParaRPr lang="en-US"/>
        </a:p>
      </dgm:t>
    </dgm:pt>
    <dgm:pt modelId="{83242AF2-5975-4171-89CF-62359D2C1828}" type="pres">
      <dgm:prSet presAssocID="{8AE2EFCE-2858-4915-BBB1-C8D772DC2C3A}" presName="childNode1tx" presStyleLbl="bgAcc1" presStyleIdx="0" presStyleCnt="3">
        <dgm:presLayoutVars>
          <dgm:bulletEnabled val="1"/>
        </dgm:presLayoutVars>
      </dgm:prSet>
      <dgm:spPr/>
      <dgm:t>
        <a:bodyPr/>
        <a:lstStyle/>
        <a:p>
          <a:endParaRPr lang="en-US"/>
        </a:p>
      </dgm:t>
    </dgm:pt>
    <dgm:pt modelId="{8E71BD75-09CD-46F9-8D0A-313B444BF4E0}" type="pres">
      <dgm:prSet presAssocID="{8AE2EFCE-2858-4915-BBB1-C8D772DC2C3A}" presName="parentNode1" presStyleLbl="node1" presStyleIdx="0" presStyleCnt="3">
        <dgm:presLayoutVars>
          <dgm:chMax val="1"/>
          <dgm:bulletEnabled val="1"/>
        </dgm:presLayoutVars>
      </dgm:prSet>
      <dgm:spPr/>
      <dgm:t>
        <a:bodyPr/>
        <a:lstStyle/>
        <a:p>
          <a:endParaRPr lang="en-US"/>
        </a:p>
      </dgm:t>
    </dgm:pt>
    <dgm:pt modelId="{79169E3A-3DFB-48D8-97FB-1CF01CAFA615}" type="pres">
      <dgm:prSet presAssocID="{8AE2EFCE-2858-4915-BBB1-C8D772DC2C3A}" presName="connSite1" presStyleCnt="0"/>
      <dgm:spPr/>
    </dgm:pt>
    <dgm:pt modelId="{A7CAE0F4-198B-4F67-A6E2-B2BB57471490}" type="pres">
      <dgm:prSet presAssocID="{7C9DC5F5-EA9D-410D-B798-250D127AA596}" presName="Name9" presStyleLbl="sibTrans2D1" presStyleIdx="0" presStyleCnt="2"/>
      <dgm:spPr/>
    </dgm:pt>
    <dgm:pt modelId="{0AA83C2F-1E37-4624-896A-2BAD0919B407}" type="pres">
      <dgm:prSet presAssocID="{C54A65EB-9F25-404B-9C03-89E9CCBA19A9}" presName="composite2" presStyleCnt="0"/>
      <dgm:spPr/>
    </dgm:pt>
    <dgm:pt modelId="{15D1AE97-DC4B-497D-8C3F-0ED646356A49}" type="pres">
      <dgm:prSet presAssocID="{C54A65EB-9F25-404B-9C03-89E9CCBA19A9}" presName="dummyNode2" presStyleLbl="node1" presStyleIdx="0" presStyleCnt="3"/>
      <dgm:spPr/>
    </dgm:pt>
    <dgm:pt modelId="{76D81622-261A-40C4-B5F5-929404356DDB}" type="pres">
      <dgm:prSet presAssocID="{C54A65EB-9F25-404B-9C03-89E9CCBA19A9}" presName="childNode2" presStyleLbl="bgAcc1" presStyleIdx="1" presStyleCnt="3">
        <dgm:presLayoutVars>
          <dgm:bulletEnabled val="1"/>
        </dgm:presLayoutVars>
      </dgm:prSet>
      <dgm:spPr/>
      <dgm:t>
        <a:bodyPr/>
        <a:lstStyle/>
        <a:p>
          <a:endParaRPr lang="en-US"/>
        </a:p>
      </dgm:t>
    </dgm:pt>
    <dgm:pt modelId="{95BC720F-647C-4BFE-9CAF-F92263EDFE9A}" type="pres">
      <dgm:prSet presAssocID="{C54A65EB-9F25-404B-9C03-89E9CCBA19A9}" presName="childNode2tx" presStyleLbl="bgAcc1" presStyleIdx="1" presStyleCnt="3">
        <dgm:presLayoutVars>
          <dgm:bulletEnabled val="1"/>
        </dgm:presLayoutVars>
      </dgm:prSet>
      <dgm:spPr/>
      <dgm:t>
        <a:bodyPr/>
        <a:lstStyle/>
        <a:p>
          <a:endParaRPr lang="en-US"/>
        </a:p>
      </dgm:t>
    </dgm:pt>
    <dgm:pt modelId="{83266C71-F91E-4FCB-B75A-0F7D9826C222}" type="pres">
      <dgm:prSet presAssocID="{C54A65EB-9F25-404B-9C03-89E9CCBA19A9}" presName="parentNode2" presStyleLbl="node1" presStyleIdx="1" presStyleCnt="3">
        <dgm:presLayoutVars>
          <dgm:chMax val="0"/>
          <dgm:bulletEnabled val="1"/>
        </dgm:presLayoutVars>
      </dgm:prSet>
      <dgm:spPr/>
    </dgm:pt>
    <dgm:pt modelId="{677277AC-9589-47B0-9B8A-8E9A9AEA331C}" type="pres">
      <dgm:prSet presAssocID="{C54A65EB-9F25-404B-9C03-89E9CCBA19A9}" presName="connSite2" presStyleCnt="0"/>
      <dgm:spPr/>
    </dgm:pt>
    <dgm:pt modelId="{DBAD275D-81C5-4829-B7CF-3C7393A153AA}" type="pres">
      <dgm:prSet presAssocID="{B230A20D-208E-4378-9F5D-C2082A7C3467}" presName="Name18" presStyleLbl="sibTrans2D1" presStyleIdx="1" presStyleCnt="2"/>
      <dgm:spPr/>
    </dgm:pt>
    <dgm:pt modelId="{AA69ED15-120C-4AA9-BD01-1065EACF7E43}" type="pres">
      <dgm:prSet presAssocID="{5DFB94A5-F113-4EA6-BA20-AF1467AD16C3}" presName="composite1" presStyleCnt="0"/>
      <dgm:spPr/>
    </dgm:pt>
    <dgm:pt modelId="{ABFECF86-E050-4F2F-8500-7B39874CA5B7}" type="pres">
      <dgm:prSet presAssocID="{5DFB94A5-F113-4EA6-BA20-AF1467AD16C3}" presName="dummyNode1" presStyleLbl="node1" presStyleIdx="1" presStyleCnt="3"/>
      <dgm:spPr/>
    </dgm:pt>
    <dgm:pt modelId="{23EA50C6-1920-4FB2-8098-5095ABDC0A70}" type="pres">
      <dgm:prSet presAssocID="{5DFB94A5-F113-4EA6-BA20-AF1467AD16C3}" presName="childNode1" presStyleLbl="bgAcc1" presStyleIdx="2" presStyleCnt="3" custScaleX="124299" custLinFactNeighborX="-2827" custLinFactNeighborY="-7673">
        <dgm:presLayoutVars>
          <dgm:bulletEnabled val="1"/>
        </dgm:presLayoutVars>
      </dgm:prSet>
      <dgm:spPr/>
      <dgm:t>
        <a:bodyPr/>
        <a:lstStyle/>
        <a:p>
          <a:endParaRPr lang="en-US"/>
        </a:p>
      </dgm:t>
    </dgm:pt>
    <dgm:pt modelId="{DA031E61-B060-47DF-9960-3EAC63354D29}" type="pres">
      <dgm:prSet presAssocID="{5DFB94A5-F113-4EA6-BA20-AF1467AD16C3}" presName="childNode1tx" presStyleLbl="bgAcc1" presStyleIdx="2" presStyleCnt="3">
        <dgm:presLayoutVars>
          <dgm:bulletEnabled val="1"/>
        </dgm:presLayoutVars>
      </dgm:prSet>
      <dgm:spPr/>
      <dgm:t>
        <a:bodyPr/>
        <a:lstStyle/>
        <a:p>
          <a:endParaRPr lang="en-US"/>
        </a:p>
      </dgm:t>
    </dgm:pt>
    <dgm:pt modelId="{35C1734E-8552-4D46-B449-5E1AB1E1831D}" type="pres">
      <dgm:prSet presAssocID="{5DFB94A5-F113-4EA6-BA20-AF1467AD16C3}" presName="parentNode1" presStyleLbl="node1" presStyleIdx="2" presStyleCnt="3">
        <dgm:presLayoutVars>
          <dgm:chMax val="1"/>
          <dgm:bulletEnabled val="1"/>
        </dgm:presLayoutVars>
      </dgm:prSet>
      <dgm:spPr/>
      <dgm:t>
        <a:bodyPr/>
        <a:lstStyle/>
        <a:p>
          <a:endParaRPr lang="en-US"/>
        </a:p>
      </dgm:t>
    </dgm:pt>
    <dgm:pt modelId="{9134AE01-0FDF-48DA-93A6-BF2D4EEF2A71}" type="pres">
      <dgm:prSet presAssocID="{5DFB94A5-F113-4EA6-BA20-AF1467AD16C3}" presName="connSite1" presStyleCnt="0"/>
      <dgm:spPr/>
    </dgm:pt>
  </dgm:ptLst>
  <dgm:cxnLst>
    <dgm:cxn modelId="{408D2734-C779-4581-ABBC-B7F6B8D7DEF2}" type="presOf" srcId="{C05BB3F4-6469-44B9-8749-ECFEB370DA90}" destId="{23EA50C6-1920-4FB2-8098-5095ABDC0A70}" srcOrd="0" destOrd="1" presId="urn:microsoft.com/office/officeart/2005/8/layout/hProcess4"/>
    <dgm:cxn modelId="{28116AC1-91BD-43C3-BE5D-2D603F2F80F0}" type="presOf" srcId="{8AE2EFCE-2858-4915-BBB1-C8D772DC2C3A}" destId="{8E71BD75-09CD-46F9-8D0A-313B444BF4E0}" srcOrd="0" destOrd="0" presId="urn:microsoft.com/office/officeart/2005/8/layout/hProcess4"/>
    <dgm:cxn modelId="{FC524765-00F8-4A90-8AE1-EC0ECB31FAE5}" type="presOf" srcId="{F9E557D6-E098-496E-8DB9-F87E426D6A88}" destId="{DA031E61-B060-47DF-9960-3EAC63354D29}" srcOrd="1" destOrd="2" presId="urn:microsoft.com/office/officeart/2005/8/layout/hProcess4"/>
    <dgm:cxn modelId="{27A73237-740B-4AF9-93F9-4283F7BAE8DD}" srcId="{89C99D60-0E37-4700-B146-3E33A7CC9501}" destId="{8AE2EFCE-2858-4915-BBB1-C8D772DC2C3A}" srcOrd="0" destOrd="0" parTransId="{7EF99C44-8580-4910-858D-2CF9A7B52D88}" sibTransId="{7C9DC5F5-EA9D-410D-B798-250D127AA596}"/>
    <dgm:cxn modelId="{6594CB81-2C02-4A8D-9EBD-6F569AF1FD26}" srcId="{89C99D60-0E37-4700-B146-3E33A7CC9501}" destId="{5DFB94A5-F113-4EA6-BA20-AF1467AD16C3}" srcOrd="2" destOrd="0" parTransId="{FFF3F6EF-6547-4D86-9B99-2B7B85165FFA}" sibTransId="{268DC1F1-62D7-4018-9BA2-DAC8428C5B3E}"/>
    <dgm:cxn modelId="{8DE821D4-17CD-459E-BFFD-5FD248F768F5}" type="presOf" srcId="{F4B50324-3196-4A93-B4AA-57D990FD7B3A}" destId="{95BC720F-647C-4BFE-9CAF-F92263EDFE9A}" srcOrd="1" destOrd="1" presId="urn:microsoft.com/office/officeart/2005/8/layout/hProcess4"/>
    <dgm:cxn modelId="{3F9EC3DB-E55B-4DC2-A0A4-1A1420BEFE89}" type="presOf" srcId="{89C99D60-0E37-4700-B146-3E33A7CC9501}" destId="{3887220B-2A84-4910-BA69-E5B35E6638C0}" srcOrd="0" destOrd="0" presId="urn:microsoft.com/office/officeart/2005/8/layout/hProcess4"/>
    <dgm:cxn modelId="{B3E0D4A3-AAEF-45B2-8A7E-95B6C31C1761}" type="presOf" srcId="{342403CD-CCEB-4E62-887E-830F1FE88E14}" destId="{23EA50C6-1920-4FB2-8098-5095ABDC0A70}" srcOrd="0" destOrd="0" presId="urn:microsoft.com/office/officeart/2005/8/layout/hProcess4"/>
    <dgm:cxn modelId="{A365B73C-A956-4658-8DE4-734E827163D3}" type="presOf" srcId="{B230A20D-208E-4378-9F5D-C2082A7C3467}" destId="{DBAD275D-81C5-4829-B7CF-3C7393A153AA}" srcOrd="0" destOrd="0" presId="urn:microsoft.com/office/officeart/2005/8/layout/hProcess4"/>
    <dgm:cxn modelId="{0AB0A2CA-3477-4BA9-A981-4F9BDB0373D1}" type="presOf" srcId="{8FEEE2C0-77CC-436F-A539-B625F00FA1D1}" destId="{95BC720F-647C-4BFE-9CAF-F92263EDFE9A}" srcOrd="1" destOrd="0" presId="urn:microsoft.com/office/officeart/2005/8/layout/hProcess4"/>
    <dgm:cxn modelId="{0F8D97CE-E54C-4D91-8423-2B7E6BBD5610}" type="presOf" srcId="{F4B50324-3196-4A93-B4AA-57D990FD7B3A}" destId="{76D81622-261A-40C4-B5F5-929404356DDB}" srcOrd="0" destOrd="1" presId="urn:microsoft.com/office/officeart/2005/8/layout/hProcess4"/>
    <dgm:cxn modelId="{45837A7D-38CD-4862-BA94-9AB9641561E2}" srcId="{8AE2EFCE-2858-4915-BBB1-C8D772DC2C3A}" destId="{2BA22BEA-9F09-4CA3-BDD1-A60A754FF6E7}" srcOrd="1" destOrd="0" parTransId="{9143D3FC-C842-48DF-8CE5-92A7B471E6BF}" sibTransId="{A5E0A16F-1063-4186-8A49-D7FB76BA5110}"/>
    <dgm:cxn modelId="{93989428-E2A1-4D3C-A515-5090023164C5}" srcId="{C54A65EB-9F25-404B-9C03-89E9CCBA19A9}" destId="{8FEEE2C0-77CC-436F-A539-B625F00FA1D1}" srcOrd="0" destOrd="0" parTransId="{6A9B6B8D-C241-4AB5-B822-FC3B84D1EEAB}" sibTransId="{29CD5DF2-727D-48F7-81E6-993A2162EC05}"/>
    <dgm:cxn modelId="{54B42D7F-EB39-424B-84E1-00DCB630DA6E}" type="presOf" srcId="{FE332E27-A393-4F52-9CEF-4E33DBC14835}" destId="{C085AA71-78FF-421B-8D02-FAD5968676F7}" srcOrd="0" destOrd="0" presId="urn:microsoft.com/office/officeart/2005/8/layout/hProcess4"/>
    <dgm:cxn modelId="{16ECE277-207A-4586-ABC7-A8AD0F852069}" type="presOf" srcId="{8FEEE2C0-77CC-436F-A539-B625F00FA1D1}" destId="{76D81622-261A-40C4-B5F5-929404356DDB}" srcOrd="0" destOrd="0" presId="urn:microsoft.com/office/officeart/2005/8/layout/hProcess4"/>
    <dgm:cxn modelId="{FC926D19-03DA-4727-8A2C-235FD9A7260D}" type="presOf" srcId="{5DFB94A5-F113-4EA6-BA20-AF1467AD16C3}" destId="{35C1734E-8552-4D46-B449-5E1AB1E1831D}" srcOrd="0" destOrd="0" presId="urn:microsoft.com/office/officeart/2005/8/layout/hProcess4"/>
    <dgm:cxn modelId="{163E931C-2702-4F06-BA02-83296ED9558B}" type="presOf" srcId="{F9E557D6-E098-496E-8DB9-F87E426D6A88}" destId="{23EA50C6-1920-4FB2-8098-5095ABDC0A70}" srcOrd="0" destOrd="2" presId="urn:microsoft.com/office/officeart/2005/8/layout/hProcess4"/>
    <dgm:cxn modelId="{D17187AA-2862-418A-B8E6-90CD55402602}" srcId="{5DFB94A5-F113-4EA6-BA20-AF1467AD16C3}" destId="{F9E557D6-E098-496E-8DB9-F87E426D6A88}" srcOrd="2" destOrd="0" parTransId="{ECE6D43A-B700-4902-84DF-F011C828923D}" sibTransId="{EB9B3E64-9316-4306-B661-7FE69FC2532A}"/>
    <dgm:cxn modelId="{CAB10D1F-C88B-4F80-A1C8-7E9CDCC8028C}" srcId="{8AE2EFCE-2858-4915-BBB1-C8D772DC2C3A}" destId="{FE332E27-A393-4F52-9CEF-4E33DBC14835}" srcOrd="0" destOrd="0" parTransId="{D52222ED-7EC4-4728-A6C7-D8D378C53933}" sibTransId="{965D1057-6729-4867-A800-CDFECED6CC0B}"/>
    <dgm:cxn modelId="{91FDA435-6526-4A21-809C-3655C6EDDCBA}" type="presOf" srcId="{C54A65EB-9F25-404B-9C03-89E9CCBA19A9}" destId="{83266C71-F91E-4FCB-B75A-0F7D9826C222}" srcOrd="0" destOrd="0" presId="urn:microsoft.com/office/officeart/2005/8/layout/hProcess4"/>
    <dgm:cxn modelId="{55F9917A-702C-47AC-BB80-BA5D25B52258}" type="presOf" srcId="{C05BB3F4-6469-44B9-8749-ECFEB370DA90}" destId="{DA031E61-B060-47DF-9960-3EAC63354D29}" srcOrd="1" destOrd="1" presId="urn:microsoft.com/office/officeart/2005/8/layout/hProcess4"/>
    <dgm:cxn modelId="{AE88112D-B0C6-48FB-90AE-6F0E6C998E39}" srcId="{5DFB94A5-F113-4EA6-BA20-AF1467AD16C3}" destId="{C05BB3F4-6469-44B9-8749-ECFEB370DA90}" srcOrd="1" destOrd="0" parTransId="{EFAA1593-0BAD-415F-8743-849C2A5BCFEB}" sibTransId="{C91CA2B0-4387-4C7A-B393-4737AC564900}"/>
    <dgm:cxn modelId="{718ECBFA-BA60-4B20-B224-874E3F3A6E67}" type="presOf" srcId="{342403CD-CCEB-4E62-887E-830F1FE88E14}" destId="{DA031E61-B060-47DF-9960-3EAC63354D29}" srcOrd="1" destOrd="0" presId="urn:microsoft.com/office/officeart/2005/8/layout/hProcess4"/>
    <dgm:cxn modelId="{8CD72312-4F96-416B-B54F-CA71A74EE582}" type="presOf" srcId="{7C9DC5F5-EA9D-410D-B798-250D127AA596}" destId="{A7CAE0F4-198B-4F67-A6E2-B2BB57471490}" srcOrd="0" destOrd="0" presId="urn:microsoft.com/office/officeart/2005/8/layout/hProcess4"/>
    <dgm:cxn modelId="{8AEA5953-D137-45F7-8B0E-FB0227150581}" type="presOf" srcId="{2BA22BEA-9F09-4CA3-BDD1-A60A754FF6E7}" destId="{C085AA71-78FF-421B-8D02-FAD5968676F7}" srcOrd="0" destOrd="1" presId="urn:microsoft.com/office/officeart/2005/8/layout/hProcess4"/>
    <dgm:cxn modelId="{93135067-833B-4862-BC30-888ADBF20CE2}" srcId="{89C99D60-0E37-4700-B146-3E33A7CC9501}" destId="{C54A65EB-9F25-404B-9C03-89E9CCBA19A9}" srcOrd="1" destOrd="0" parTransId="{BEF2C81B-648D-4D6A-8EEF-079924380DD5}" sibTransId="{B230A20D-208E-4378-9F5D-C2082A7C3467}"/>
    <dgm:cxn modelId="{CAFBAADD-17FF-4385-8E2A-CA60C58D85F1}" srcId="{5DFB94A5-F113-4EA6-BA20-AF1467AD16C3}" destId="{342403CD-CCEB-4E62-887E-830F1FE88E14}" srcOrd="0" destOrd="0" parTransId="{BCA70511-D9AA-46C8-8D19-507D3FF50D63}" sibTransId="{FA4E2EB5-91B6-4F48-97EE-CE7DA3AB879A}"/>
    <dgm:cxn modelId="{E89C799D-E9A3-4A28-B586-0DE0174EFBEA}" srcId="{C54A65EB-9F25-404B-9C03-89E9CCBA19A9}" destId="{F4B50324-3196-4A93-B4AA-57D990FD7B3A}" srcOrd="1" destOrd="0" parTransId="{0CBE7982-7AE5-4BE5-B4E1-0ADDA0F9B7B8}" sibTransId="{F2623FDF-C6CB-48FB-AC8C-87C3549E24DF}"/>
    <dgm:cxn modelId="{076131D2-54B4-488D-AE3F-F7244BC6646B}" type="presOf" srcId="{2BA22BEA-9F09-4CA3-BDD1-A60A754FF6E7}" destId="{83242AF2-5975-4171-89CF-62359D2C1828}" srcOrd="1" destOrd="1" presId="urn:microsoft.com/office/officeart/2005/8/layout/hProcess4"/>
    <dgm:cxn modelId="{E6AFA6A7-5EE5-4320-9FF1-7D6B46FF79E3}" type="presOf" srcId="{FE332E27-A393-4F52-9CEF-4E33DBC14835}" destId="{83242AF2-5975-4171-89CF-62359D2C1828}" srcOrd="1" destOrd="0" presId="urn:microsoft.com/office/officeart/2005/8/layout/hProcess4"/>
    <dgm:cxn modelId="{52DA196B-FF83-4329-BB09-FE480D93E0E9}" type="presParOf" srcId="{3887220B-2A84-4910-BA69-E5B35E6638C0}" destId="{5084EDC7-53D7-4420-B046-1E9F6665F926}" srcOrd="0" destOrd="0" presId="urn:microsoft.com/office/officeart/2005/8/layout/hProcess4"/>
    <dgm:cxn modelId="{62345C5C-D2C0-4EFF-B780-5D199DC6ECD5}" type="presParOf" srcId="{3887220B-2A84-4910-BA69-E5B35E6638C0}" destId="{AF965477-C25B-4C29-A7C3-F16253B0B85E}" srcOrd="1" destOrd="0" presId="urn:microsoft.com/office/officeart/2005/8/layout/hProcess4"/>
    <dgm:cxn modelId="{936ACE84-E62D-4302-B0D1-80C65908A023}" type="presParOf" srcId="{3887220B-2A84-4910-BA69-E5B35E6638C0}" destId="{00C1285D-C4FA-4EF4-BF4B-FC198F6EB592}" srcOrd="2" destOrd="0" presId="urn:microsoft.com/office/officeart/2005/8/layout/hProcess4"/>
    <dgm:cxn modelId="{50624958-503C-4017-9733-6DF8DDA4B192}" type="presParOf" srcId="{00C1285D-C4FA-4EF4-BF4B-FC198F6EB592}" destId="{D363DFE1-CC7C-4F4F-837C-D49611602693}" srcOrd="0" destOrd="0" presId="urn:microsoft.com/office/officeart/2005/8/layout/hProcess4"/>
    <dgm:cxn modelId="{E082C904-8C87-4378-B187-DC3D811D4419}" type="presParOf" srcId="{D363DFE1-CC7C-4F4F-837C-D49611602693}" destId="{26324C1E-4A7B-4035-BFFC-666ADF50433F}" srcOrd="0" destOrd="0" presId="urn:microsoft.com/office/officeart/2005/8/layout/hProcess4"/>
    <dgm:cxn modelId="{543F4AC5-7EFF-4BD1-A151-404277355E27}" type="presParOf" srcId="{D363DFE1-CC7C-4F4F-837C-D49611602693}" destId="{C085AA71-78FF-421B-8D02-FAD5968676F7}" srcOrd="1" destOrd="0" presId="urn:microsoft.com/office/officeart/2005/8/layout/hProcess4"/>
    <dgm:cxn modelId="{3B71563C-1028-4A05-8EDF-5C299EFB1F51}" type="presParOf" srcId="{D363DFE1-CC7C-4F4F-837C-D49611602693}" destId="{83242AF2-5975-4171-89CF-62359D2C1828}" srcOrd="2" destOrd="0" presId="urn:microsoft.com/office/officeart/2005/8/layout/hProcess4"/>
    <dgm:cxn modelId="{B347D204-5E21-4209-9E1A-8C55B430FD32}" type="presParOf" srcId="{D363DFE1-CC7C-4F4F-837C-D49611602693}" destId="{8E71BD75-09CD-46F9-8D0A-313B444BF4E0}" srcOrd="3" destOrd="0" presId="urn:microsoft.com/office/officeart/2005/8/layout/hProcess4"/>
    <dgm:cxn modelId="{77ED43F6-0EB2-4A15-887A-01F2BBA9EE7E}" type="presParOf" srcId="{D363DFE1-CC7C-4F4F-837C-D49611602693}" destId="{79169E3A-3DFB-48D8-97FB-1CF01CAFA615}" srcOrd="4" destOrd="0" presId="urn:microsoft.com/office/officeart/2005/8/layout/hProcess4"/>
    <dgm:cxn modelId="{F3E2A8BE-D88E-4369-AC11-B5B4F618296E}" type="presParOf" srcId="{00C1285D-C4FA-4EF4-BF4B-FC198F6EB592}" destId="{A7CAE0F4-198B-4F67-A6E2-B2BB57471490}" srcOrd="1" destOrd="0" presId="urn:microsoft.com/office/officeart/2005/8/layout/hProcess4"/>
    <dgm:cxn modelId="{D2912441-C9E8-485A-894C-893D7BBE0B7E}" type="presParOf" srcId="{00C1285D-C4FA-4EF4-BF4B-FC198F6EB592}" destId="{0AA83C2F-1E37-4624-896A-2BAD0919B407}" srcOrd="2" destOrd="0" presId="urn:microsoft.com/office/officeart/2005/8/layout/hProcess4"/>
    <dgm:cxn modelId="{545EECF3-C411-413E-BB10-177428E45A07}" type="presParOf" srcId="{0AA83C2F-1E37-4624-896A-2BAD0919B407}" destId="{15D1AE97-DC4B-497D-8C3F-0ED646356A49}" srcOrd="0" destOrd="0" presId="urn:microsoft.com/office/officeart/2005/8/layout/hProcess4"/>
    <dgm:cxn modelId="{2200A9ED-5571-4E16-BBE2-89706ED09066}" type="presParOf" srcId="{0AA83C2F-1E37-4624-896A-2BAD0919B407}" destId="{76D81622-261A-40C4-B5F5-929404356DDB}" srcOrd="1" destOrd="0" presId="urn:microsoft.com/office/officeart/2005/8/layout/hProcess4"/>
    <dgm:cxn modelId="{DF2B4BE1-847F-48FC-8698-D82DC087F57B}" type="presParOf" srcId="{0AA83C2F-1E37-4624-896A-2BAD0919B407}" destId="{95BC720F-647C-4BFE-9CAF-F92263EDFE9A}" srcOrd="2" destOrd="0" presId="urn:microsoft.com/office/officeart/2005/8/layout/hProcess4"/>
    <dgm:cxn modelId="{557810D2-2C0A-4641-BAFF-F2581D0B93A7}" type="presParOf" srcId="{0AA83C2F-1E37-4624-896A-2BAD0919B407}" destId="{83266C71-F91E-4FCB-B75A-0F7D9826C222}" srcOrd="3" destOrd="0" presId="urn:microsoft.com/office/officeart/2005/8/layout/hProcess4"/>
    <dgm:cxn modelId="{983E1344-71EB-4301-BCF8-DBD70C664F40}" type="presParOf" srcId="{0AA83C2F-1E37-4624-896A-2BAD0919B407}" destId="{677277AC-9589-47B0-9B8A-8E9A9AEA331C}" srcOrd="4" destOrd="0" presId="urn:microsoft.com/office/officeart/2005/8/layout/hProcess4"/>
    <dgm:cxn modelId="{5D94FFC5-8BF1-440F-A4BE-A465B13AC2D6}" type="presParOf" srcId="{00C1285D-C4FA-4EF4-BF4B-FC198F6EB592}" destId="{DBAD275D-81C5-4829-B7CF-3C7393A153AA}" srcOrd="3" destOrd="0" presId="urn:microsoft.com/office/officeart/2005/8/layout/hProcess4"/>
    <dgm:cxn modelId="{3C786401-A859-4957-9205-7F0EF352893D}" type="presParOf" srcId="{00C1285D-C4FA-4EF4-BF4B-FC198F6EB592}" destId="{AA69ED15-120C-4AA9-BD01-1065EACF7E43}" srcOrd="4" destOrd="0" presId="urn:microsoft.com/office/officeart/2005/8/layout/hProcess4"/>
    <dgm:cxn modelId="{332086CE-33C1-46F3-B324-C0C203C69F3D}" type="presParOf" srcId="{AA69ED15-120C-4AA9-BD01-1065EACF7E43}" destId="{ABFECF86-E050-4F2F-8500-7B39874CA5B7}" srcOrd="0" destOrd="0" presId="urn:microsoft.com/office/officeart/2005/8/layout/hProcess4"/>
    <dgm:cxn modelId="{47636ED7-F274-4C46-B928-20BBBADA1802}" type="presParOf" srcId="{AA69ED15-120C-4AA9-BD01-1065EACF7E43}" destId="{23EA50C6-1920-4FB2-8098-5095ABDC0A70}" srcOrd="1" destOrd="0" presId="urn:microsoft.com/office/officeart/2005/8/layout/hProcess4"/>
    <dgm:cxn modelId="{2336E259-43FA-4839-A29C-6E6F91497DD3}" type="presParOf" srcId="{AA69ED15-120C-4AA9-BD01-1065EACF7E43}" destId="{DA031E61-B060-47DF-9960-3EAC63354D29}" srcOrd="2" destOrd="0" presId="urn:microsoft.com/office/officeart/2005/8/layout/hProcess4"/>
    <dgm:cxn modelId="{4A5E0B5F-3B49-438B-ABA0-CE1767129F97}" type="presParOf" srcId="{AA69ED15-120C-4AA9-BD01-1065EACF7E43}" destId="{35C1734E-8552-4D46-B449-5E1AB1E1831D}" srcOrd="3" destOrd="0" presId="urn:microsoft.com/office/officeart/2005/8/layout/hProcess4"/>
    <dgm:cxn modelId="{3CB7C365-62C6-4AE1-AB07-161127998888}" type="presParOf" srcId="{AA69ED15-120C-4AA9-BD01-1065EACF7E43}" destId="{9134AE01-0FDF-48DA-93A6-BF2D4EEF2A71}"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9B1289-8CF1-4C48-8E3F-769385A7849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840ED808-4681-4886-8B1E-099E0C236433}">
      <dgm:prSet phldrT="[Text]"/>
      <dgm:spPr/>
      <dgm:t>
        <a:bodyPr/>
        <a:lstStyle/>
        <a:p>
          <a:r>
            <a:rPr lang="en-US" dirty="0" smtClean="0"/>
            <a:t>Data Collected</a:t>
          </a:r>
          <a:endParaRPr lang="en-US" dirty="0"/>
        </a:p>
      </dgm:t>
    </dgm:pt>
    <dgm:pt modelId="{C530DE77-1ED9-44D0-916C-FB45895136AC}" type="parTrans" cxnId="{759982FD-4098-4A66-85F1-16FC59A7F148}">
      <dgm:prSet/>
      <dgm:spPr/>
      <dgm:t>
        <a:bodyPr/>
        <a:lstStyle/>
        <a:p>
          <a:endParaRPr lang="en-US"/>
        </a:p>
      </dgm:t>
    </dgm:pt>
    <dgm:pt modelId="{8DD11F0B-D745-4BD7-B4F5-825280015152}" type="sibTrans" cxnId="{759982FD-4098-4A66-85F1-16FC59A7F148}">
      <dgm:prSet/>
      <dgm:spPr/>
      <dgm:t>
        <a:bodyPr/>
        <a:lstStyle/>
        <a:p>
          <a:endParaRPr lang="en-US"/>
        </a:p>
      </dgm:t>
    </dgm:pt>
    <dgm:pt modelId="{AB01E33F-BB4B-4277-B200-AB135D8E7B4E}">
      <dgm:prSet phldrT="[Text]"/>
      <dgm:spPr/>
      <dgm:t>
        <a:bodyPr/>
        <a:lstStyle/>
        <a:p>
          <a:r>
            <a:rPr lang="en-US" dirty="0" smtClean="0"/>
            <a:t>Demographics</a:t>
          </a:r>
        </a:p>
        <a:p>
          <a:r>
            <a:rPr lang="en-US" dirty="0" smtClean="0"/>
            <a:t>Eligibility</a:t>
          </a:r>
        </a:p>
        <a:p>
          <a:r>
            <a:rPr lang="en-US" dirty="0" smtClean="0"/>
            <a:t>Medical </a:t>
          </a:r>
          <a:endParaRPr lang="en-US" dirty="0"/>
        </a:p>
      </dgm:t>
    </dgm:pt>
    <dgm:pt modelId="{88E1ABD6-350E-48C6-BCB9-6F1CF6ACCB98}" type="parTrans" cxnId="{44761FE6-4F6B-44AA-BFAD-AB4BEC15C8E9}">
      <dgm:prSet/>
      <dgm:spPr/>
      <dgm:t>
        <a:bodyPr/>
        <a:lstStyle/>
        <a:p>
          <a:endParaRPr lang="en-US"/>
        </a:p>
      </dgm:t>
    </dgm:pt>
    <dgm:pt modelId="{6F94319C-40CB-4E90-A823-1EF105A6F378}" type="sibTrans" cxnId="{44761FE6-4F6B-44AA-BFAD-AB4BEC15C8E9}">
      <dgm:prSet/>
      <dgm:spPr/>
      <dgm:t>
        <a:bodyPr/>
        <a:lstStyle/>
        <a:p>
          <a:endParaRPr lang="en-US"/>
        </a:p>
      </dgm:t>
    </dgm:pt>
    <dgm:pt modelId="{93148354-7737-4AD0-9734-B3DEF084E8A7}">
      <dgm:prSet phldrT="[Text]"/>
      <dgm:spPr/>
      <dgm:t>
        <a:bodyPr/>
        <a:lstStyle/>
        <a:p>
          <a:r>
            <a:rPr lang="en-US" dirty="0" smtClean="0"/>
            <a:t>Sourced from Physicians, Case Managers, Health Departments and Clients</a:t>
          </a:r>
          <a:endParaRPr lang="en-US" dirty="0"/>
        </a:p>
      </dgm:t>
    </dgm:pt>
    <dgm:pt modelId="{228F99E1-1081-4244-AA8F-88A8815D982A}" type="parTrans" cxnId="{CCCF7927-54CE-47C7-9317-E605E106652F}">
      <dgm:prSet/>
      <dgm:spPr/>
      <dgm:t>
        <a:bodyPr/>
        <a:lstStyle/>
        <a:p>
          <a:endParaRPr lang="en-US"/>
        </a:p>
      </dgm:t>
    </dgm:pt>
    <dgm:pt modelId="{E0BFE9CA-39B0-44F0-A100-3B61C114E8C3}" type="sibTrans" cxnId="{CCCF7927-54CE-47C7-9317-E605E106652F}">
      <dgm:prSet/>
      <dgm:spPr/>
      <dgm:t>
        <a:bodyPr/>
        <a:lstStyle/>
        <a:p>
          <a:endParaRPr lang="en-US"/>
        </a:p>
      </dgm:t>
    </dgm:pt>
    <dgm:pt modelId="{3EBB3476-6FED-4829-B735-0AF080858F59}">
      <dgm:prSet phldrT="[Text]"/>
      <dgm:spPr/>
      <dgm:t>
        <a:bodyPr/>
        <a:lstStyle/>
        <a:p>
          <a:r>
            <a:rPr lang="en-US" dirty="0" smtClean="0"/>
            <a:t>Updates</a:t>
          </a:r>
          <a:endParaRPr lang="en-US" dirty="0"/>
        </a:p>
      </dgm:t>
    </dgm:pt>
    <dgm:pt modelId="{FBB6EB2A-89EB-4D49-8D0E-3D1FC063BFF2}" type="parTrans" cxnId="{1F4CD567-C63C-4B65-A47F-39A045F892D5}">
      <dgm:prSet/>
      <dgm:spPr/>
      <dgm:t>
        <a:bodyPr/>
        <a:lstStyle/>
        <a:p>
          <a:endParaRPr lang="en-US"/>
        </a:p>
      </dgm:t>
    </dgm:pt>
    <dgm:pt modelId="{F31D1A6D-6AB1-4031-83CA-83516A973ED3}" type="sibTrans" cxnId="{1F4CD567-C63C-4B65-A47F-39A045F892D5}">
      <dgm:prSet/>
      <dgm:spPr/>
      <dgm:t>
        <a:bodyPr/>
        <a:lstStyle/>
        <a:p>
          <a:endParaRPr lang="en-US"/>
        </a:p>
      </dgm:t>
    </dgm:pt>
    <dgm:pt modelId="{05438CD5-7F21-40F3-B8D2-ED75EAA8B7B8}">
      <dgm:prSet phldrT="[Text]"/>
      <dgm:spPr/>
      <dgm:t>
        <a:bodyPr/>
        <a:lstStyle/>
        <a:p>
          <a:r>
            <a:rPr lang="en-US" dirty="0" smtClean="0"/>
            <a:t>Conducted 6 month recertifications for all clients on waitlist</a:t>
          </a:r>
          <a:endParaRPr lang="en-US" dirty="0"/>
        </a:p>
      </dgm:t>
    </dgm:pt>
    <dgm:pt modelId="{C70A5217-5DCE-4B12-ADF5-34ED39C56D98}" type="parTrans" cxnId="{225FC19C-635B-4E43-9E9A-DD88534C74DA}">
      <dgm:prSet/>
      <dgm:spPr/>
      <dgm:t>
        <a:bodyPr/>
        <a:lstStyle/>
        <a:p>
          <a:endParaRPr lang="en-US"/>
        </a:p>
      </dgm:t>
    </dgm:pt>
    <dgm:pt modelId="{77054112-0064-4D72-81A5-4C58929FAB63}" type="sibTrans" cxnId="{225FC19C-635B-4E43-9E9A-DD88534C74DA}">
      <dgm:prSet/>
      <dgm:spPr/>
      <dgm:t>
        <a:bodyPr/>
        <a:lstStyle/>
        <a:p>
          <a:endParaRPr lang="en-US"/>
        </a:p>
      </dgm:t>
    </dgm:pt>
    <dgm:pt modelId="{AA6311F6-0247-4C9D-94FA-DD8A1ECDD895}">
      <dgm:prSet phldrT="[Text]"/>
      <dgm:spPr/>
      <dgm:t>
        <a:bodyPr/>
        <a:lstStyle/>
        <a:p>
          <a:r>
            <a:rPr lang="en-US" dirty="0" smtClean="0"/>
            <a:t>Matched with HIV surveillance, RW service data to obtain updated medical and eligibility information</a:t>
          </a:r>
          <a:endParaRPr lang="en-US" dirty="0"/>
        </a:p>
      </dgm:t>
    </dgm:pt>
    <dgm:pt modelId="{62E78060-05A1-473D-877E-A2DA2DE61B95}" type="parTrans" cxnId="{6A196C58-AB65-4B1F-83BD-8E93F5F05577}">
      <dgm:prSet/>
      <dgm:spPr/>
      <dgm:t>
        <a:bodyPr/>
        <a:lstStyle/>
        <a:p>
          <a:endParaRPr lang="en-US"/>
        </a:p>
      </dgm:t>
    </dgm:pt>
    <dgm:pt modelId="{CBBBAD23-7774-4806-BE49-03C3AF1A31F2}" type="sibTrans" cxnId="{6A196C58-AB65-4B1F-83BD-8E93F5F05577}">
      <dgm:prSet/>
      <dgm:spPr/>
      <dgm:t>
        <a:bodyPr/>
        <a:lstStyle/>
        <a:p>
          <a:endParaRPr lang="en-US"/>
        </a:p>
      </dgm:t>
    </dgm:pt>
    <dgm:pt modelId="{E338C5C4-543F-4EC0-A292-EF288ED3EFF8}">
      <dgm:prSet phldrT="[Text]"/>
      <dgm:spPr/>
      <dgm:t>
        <a:bodyPr/>
        <a:lstStyle/>
        <a:p>
          <a:r>
            <a:rPr lang="en-US" dirty="0" smtClean="0"/>
            <a:t>Monitoring</a:t>
          </a:r>
          <a:endParaRPr lang="en-US" dirty="0"/>
        </a:p>
      </dgm:t>
    </dgm:pt>
    <dgm:pt modelId="{825E367F-DE6F-4FB9-8BFF-3FD0C55B40B1}" type="parTrans" cxnId="{65E415D9-7486-4CBF-AC5C-6098D8ADB4D5}">
      <dgm:prSet/>
      <dgm:spPr/>
      <dgm:t>
        <a:bodyPr/>
        <a:lstStyle/>
        <a:p>
          <a:endParaRPr lang="en-US"/>
        </a:p>
      </dgm:t>
    </dgm:pt>
    <dgm:pt modelId="{4283D441-6A69-4DF7-8291-5DEF7AABF0DF}" type="sibTrans" cxnId="{65E415D9-7486-4CBF-AC5C-6098D8ADB4D5}">
      <dgm:prSet/>
      <dgm:spPr/>
      <dgm:t>
        <a:bodyPr/>
        <a:lstStyle/>
        <a:p>
          <a:endParaRPr lang="en-US"/>
        </a:p>
      </dgm:t>
    </dgm:pt>
    <dgm:pt modelId="{3F1C0D57-AAD3-4EE7-B025-E673799109B5}">
      <dgm:prSet phldrT="[Text]"/>
      <dgm:spPr/>
      <dgm:t>
        <a:bodyPr/>
        <a:lstStyle/>
        <a:p>
          <a:r>
            <a:rPr lang="en-US" dirty="0" smtClean="0"/>
            <a:t>Weekly meetings with ADAP leadership team at VDH to examine waitlist and program data, in conjunction with fiscal data</a:t>
          </a:r>
          <a:endParaRPr lang="en-US" dirty="0"/>
        </a:p>
      </dgm:t>
    </dgm:pt>
    <dgm:pt modelId="{A2E04097-D42E-47CF-BAD7-457F06233656}" type="parTrans" cxnId="{69C08B65-3B51-4F9F-92B1-637DEC633DA7}">
      <dgm:prSet/>
      <dgm:spPr/>
      <dgm:t>
        <a:bodyPr/>
        <a:lstStyle/>
        <a:p>
          <a:endParaRPr lang="en-US"/>
        </a:p>
      </dgm:t>
    </dgm:pt>
    <dgm:pt modelId="{CFA6697E-ECBE-4BDE-9F0F-925C42254746}" type="sibTrans" cxnId="{69C08B65-3B51-4F9F-92B1-637DEC633DA7}">
      <dgm:prSet/>
      <dgm:spPr/>
      <dgm:t>
        <a:bodyPr/>
        <a:lstStyle/>
        <a:p>
          <a:endParaRPr lang="en-US"/>
        </a:p>
      </dgm:t>
    </dgm:pt>
    <dgm:pt modelId="{A6DBC474-87A6-489E-84D4-C93010606D29}">
      <dgm:prSet phldrT="[Text]"/>
      <dgm:spPr/>
      <dgm:t>
        <a:bodyPr/>
        <a:lstStyle/>
        <a:p>
          <a:r>
            <a:rPr lang="en-US" dirty="0" smtClean="0"/>
            <a:t>Used waitlist data for projections of future scenarios for opening ADAP enrollment </a:t>
          </a:r>
          <a:endParaRPr lang="en-US" dirty="0"/>
        </a:p>
      </dgm:t>
    </dgm:pt>
    <dgm:pt modelId="{AD6311E4-B31E-45DE-A6BE-B843B7ACD41A}" type="parTrans" cxnId="{890DBBD1-5F9C-44B0-A666-FE6D08F3AF6C}">
      <dgm:prSet/>
      <dgm:spPr/>
      <dgm:t>
        <a:bodyPr/>
        <a:lstStyle/>
        <a:p>
          <a:endParaRPr lang="en-US"/>
        </a:p>
      </dgm:t>
    </dgm:pt>
    <dgm:pt modelId="{4F6FF4D7-AAD3-408C-A43C-88FF3D6318D3}" type="sibTrans" cxnId="{890DBBD1-5F9C-44B0-A666-FE6D08F3AF6C}">
      <dgm:prSet/>
      <dgm:spPr/>
      <dgm:t>
        <a:bodyPr/>
        <a:lstStyle/>
        <a:p>
          <a:endParaRPr lang="en-US"/>
        </a:p>
      </dgm:t>
    </dgm:pt>
    <dgm:pt modelId="{FFB74623-2239-4D70-B14B-03462BE6F8BD}" type="pres">
      <dgm:prSet presAssocID="{849B1289-8CF1-4C48-8E3F-769385A78494}" presName="theList" presStyleCnt="0">
        <dgm:presLayoutVars>
          <dgm:dir/>
          <dgm:animLvl val="lvl"/>
          <dgm:resizeHandles val="exact"/>
        </dgm:presLayoutVars>
      </dgm:prSet>
      <dgm:spPr/>
    </dgm:pt>
    <dgm:pt modelId="{CB2A2992-D43E-44A7-9229-7E19DE0C71CE}" type="pres">
      <dgm:prSet presAssocID="{840ED808-4681-4886-8B1E-099E0C236433}" presName="compNode" presStyleCnt="0"/>
      <dgm:spPr/>
    </dgm:pt>
    <dgm:pt modelId="{AD682E93-6D68-425D-B390-D479B34E37F8}" type="pres">
      <dgm:prSet presAssocID="{840ED808-4681-4886-8B1E-099E0C236433}" presName="aNode" presStyleLbl="bgShp" presStyleIdx="0" presStyleCnt="3"/>
      <dgm:spPr/>
    </dgm:pt>
    <dgm:pt modelId="{B7BC1D6A-B26F-4525-8F4F-FFA65E8AB983}" type="pres">
      <dgm:prSet presAssocID="{840ED808-4681-4886-8B1E-099E0C236433}" presName="textNode" presStyleLbl="bgShp" presStyleIdx="0" presStyleCnt="3"/>
      <dgm:spPr/>
    </dgm:pt>
    <dgm:pt modelId="{7307774D-A676-4E90-9DDA-619DAF5C65BE}" type="pres">
      <dgm:prSet presAssocID="{840ED808-4681-4886-8B1E-099E0C236433}" presName="compChildNode" presStyleCnt="0"/>
      <dgm:spPr/>
    </dgm:pt>
    <dgm:pt modelId="{F8CA816D-F322-4D6F-9CDC-087A49BC0574}" type="pres">
      <dgm:prSet presAssocID="{840ED808-4681-4886-8B1E-099E0C236433}" presName="theInnerList" presStyleCnt="0"/>
      <dgm:spPr/>
    </dgm:pt>
    <dgm:pt modelId="{453CDA74-57A7-4FAA-8869-0F7F652247F1}" type="pres">
      <dgm:prSet presAssocID="{AB01E33F-BB4B-4277-B200-AB135D8E7B4E}" presName="childNode" presStyleLbl="node1" presStyleIdx="0" presStyleCnt="6">
        <dgm:presLayoutVars>
          <dgm:bulletEnabled val="1"/>
        </dgm:presLayoutVars>
      </dgm:prSet>
      <dgm:spPr/>
      <dgm:t>
        <a:bodyPr/>
        <a:lstStyle/>
        <a:p>
          <a:endParaRPr lang="en-US"/>
        </a:p>
      </dgm:t>
    </dgm:pt>
    <dgm:pt modelId="{793E2594-2D6E-40D2-849A-A4FDBB90AD73}" type="pres">
      <dgm:prSet presAssocID="{AB01E33F-BB4B-4277-B200-AB135D8E7B4E}" presName="aSpace2" presStyleCnt="0"/>
      <dgm:spPr/>
    </dgm:pt>
    <dgm:pt modelId="{EA621708-6768-41C3-9833-9ABCF16A4B97}" type="pres">
      <dgm:prSet presAssocID="{93148354-7737-4AD0-9734-B3DEF084E8A7}" presName="childNode" presStyleLbl="node1" presStyleIdx="1" presStyleCnt="6">
        <dgm:presLayoutVars>
          <dgm:bulletEnabled val="1"/>
        </dgm:presLayoutVars>
      </dgm:prSet>
      <dgm:spPr/>
      <dgm:t>
        <a:bodyPr/>
        <a:lstStyle/>
        <a:p>
          <a:endParaRPr lang="en-US"/>
        </a:p>
      </dgm:t>
    </dgm:pt>
    <dgm:pt modelId="{AAD1F218-50E4-4128-980C-9D1B9CA8FD1F}" type="pres">
      <dgm:prSet presAssocID="{840ED808-4681-4886-8B1E-099E0C236433}" presName="aSpace" presStyleCnt="0"/>
      <dgm:spPr/>
    </dgm:pt>
    <dgm:pt modelId="{87879C26-1445-4B73-82DA-B8F3C48B03A0}" type="pres">
      <dgm:prSet presAssocID="{3EBB3476-6FED-4829-B735-0AF080858F59}" presName="compNode" presStyleCnt="0"/>
      <dgm:spPr/>
    </dgm:pt>
    <dgm:pt modelId="{C8EAD16E-A2B8-462E-9C31-D857E501B724}" type="pres">
      <dgm:prSet presAssocID="{3EBB3476-6FED-4829-B735-0AF080858F59}" presName="aNode" presStyleLbl="bgShp" presStyleIdx="1" presStyleCnt="3"/>
      <dgm:spPr/>
    </dgm:pt>
    <dgm:pt modelId="{5019B8EF-F970-468D-8B18-F7B1DE237B9A}" type="pres">
      <dgm:prSet presAssocID="{3EBB3476-6FED-4829-B735-0AF080858F59}" presName="textNode" presStyleLbl="bgShp" presStyleIdx="1" presStyleCnt="3"/>
      <dgm:spPr/>
    </dgm:pt>
    <dgm:pt modelId="{3A67710B-4236-425C-96A7-FA864A0ECE1A}" type="pres">
      <dgm:prSet presAssocID="{3EBB3476-6FED-4829-B735-0AF080858F59}" presName="compChildNode" presStyleCnt="0"/>
      <dgm:spPr/>
    </dgm:pt>
    <dgm:pt modelId="{49BBB09A-4BF0-454E-B9D5-1BDC5A660FD7}" type="pres">
      <dgm:prSet presAssocID="{3EBB3476-6FED-4829-B735-0AF080858F59}" presName="theInnerList" presStyleCnt="0"/>
      <dgm:spPr/>
    </dgm:pt>
    <dgm:pt modelId="{908C3D84-863F-4A0B-A653-8D342FC3FDA5}" type="pres">
      <dgm:prSet presAssocID="{05438CD5-7F21-40F3-B8D2-ED75EAA8B7B8}" presName="childNode" presStyleLbl="node1" presStyleIdx="2" presStyleCnt="6">
        <dgm:presLayoutVars>
          <dgm:bulletEnabled val="1"/>
        </dgm:presLayoutVars>
      </dgm:prSet>
      <dgm:spPr/>
    </dgm:pt>
    <dgm:pt modelId="{1C4822D5-5962-44CC-9FFB-96CB1BAB4CBD}" type="pres">
      <dgm:prSet presAssocID="{05438CD5-7F21-40F3-B8D2-ED75EAA8B7B8}" presName="aSpace2" presStyleCnt="0"/>
      <dgm:spPr/>
    </dgm:pt>
    <dgm:pt modelId="{01F34357-EA36-4EDA-958F-E00A6A076F79}" type="pres">
      <dgm:prSet presAssocID="{AA6311F6-0247-4C9D-94FA-DD8A1ECDD895}" presName="childNode" presStyleLbl="node1" presStyleIdx="3" presStyleCnt="6">
        <dgm:presLayoutVars>
          <dgm:bulletEnabled val="1"/>
        </dgm:presLayoutVars>
      </dgm:prSet>
      <dgm:spPr/>
      <dgm:t>
        <a:bodyPr/>
        <a:lstStyle/>
        <a:p>
          <a:endParaRPr lang="en-US"/>
        </a:p>
      </dgm:t>
    </dgm:pt>
    <dgm:pt modelId="{6ED622EC-E04E-4D9C-8A95-F6AAD5BAD73C}" type="pres">
      <dgm:prSet presAssocID="{3EBB3476-6FED-4829-B735-0AF080858F59}" presName="aSpace" presStyleCnt="0"/>
      <dgm:spPr/>
    </dgm:pt>
    <dgm:pt modelId="{F438A7A8-69DC-4F53-8262-B4C1BF850E4C}" type="pres">
      <dgm:prSet presAssocID="{E338C5C4-543F-4EC0-A292-EF288ED3EFF8}" presName="compNode" presStyleCnt="0"/>
      <dgm:spPr/>
    </dgm:pt>
    <dgm:pt modelId="{3FCC8BFB-F0CD-4DF8-B838-08C7CEA951B2}" type="pres">
      <dgm:prSet presAssocID="{E338C5C4-543F-4EC0-A292-EF288ED3EFF8}" presName="aNode" presStyleLbl="bgShp" presStyleIdx="2" presStyleCnt="3"/>
      <dgm:spPr/>
      <dgm:t>
        <a:bodyPr/>
        <a:lstStyle/>
        <a:p>
          <a:endParaRPr lang="en-US"/>
        </a:p>
      </dgm:t>
    </dgm:pt>
    <dgm:pt modelId="{8CBE1C66-DC19-47D1-8EA0-FA8C35385588}" type="pres">
      <dgm:prSet presAssocID="{E338C5C4-543F-4EC0-A292-EF288ED3EFF8}" presName="textNode" presStyleLbl="bgShp" presStyleIdx="2" presStyleCnt="3"/>
      <dgm:spPr/>
      <dgm:t>
        <a:bodyPr/>
        <a:lstStyle/>
        <a:p>
          <a:endParaRPr lang="en-US"/>
        </a:p>
      </dgm:t>
    </dgm:pt>
    <dgm:pt modelId="{DBDF7992-E8C0-4651-ABF5-6B6EE952F2B0}" type="pres">
      <dgm:prSet presAssocID="{E338C5C4-543F-4EC0-A292-EF288ED3EFF8}" presName="compChildNode" presStyleCnt="0"/>
      <dgm:spPr/>
    </dgm:pt>
    <dgm:pt modelId="{74B77DEC-138D-492C-978E-3C8037106A4F}" type="pres">
      <dgm:prSet presAssocID="{E338C5C4-543F-4EC0-A292-EF288ED3EFF8}" presName="theInnerList" presStyleCnt="0"/>
      <dgm:spPr/>
    </dgm:pt>
    <dgm:pt modelId="{E17AE66E-E02C-4DE2-BC4A-6114CE309276}" type="pres">
      <dgm:prSet presAssocID="{3F1C0D57-AAD3-4EE7-B025-E673799109B5}" presName="childNode" presStyleLbl="node1" presStyleIdx="4" presStyleCnt="6">
        <dgm:presLayoutVars>
          <dgm:bulletEnabled val="1"/>
        </dgm:presLayoutVars>
      </dgm:prSet>
      <dgm:spPr/>
      <dgm:t>
        <a:bodyPr/>
        <a:lstStyle/>
        <a:p>
          <a:endParaRPr lang="en-US"/>
        </a:p>
      </dgm:t>
    </dgm:pt>
    <dgm:pt modelId="{C210CB72-F65B-4A2C-B845-DBD698A95993}" type="pres">
      <dgm:prSet presAssocID="{3F1C0D57-AAD3-4EE7-B025-E673799109B5}" presName="aSpace2" presStyleCnt="0"/>
      <dgm:spPr/>
    </dgm:pt>
    <dgm:pt modelId="{D7483D5D-B1A7-44F0-8393-8306BE508C2C}" type="pres">
      <dgm:prSet presAssocID="{A6DBC474-87A6-489E-84D4-C93010606D29}" presName="childNode" presStyleLbl="node1" presStyleIdx="5" presStyleCnt="6">
        <dgm:presLayoutVars>
          <dgm:bulletEnabled val="1"/>
        </dgm:presLayoutVars>
      </dgm:prSet>
      <dgm:spPr/>
    </dgm:pt>
  </dgm:ptLst>
  <dgm:cxnLst>
    <dgm:cxn modelId="{7C03823F-B8DB-4DFF-BB62-0A7E7DE50DCF}" type="presOf" srcId="{AB01E33F-BB4B-4277-B200-AB135D8E7B4E}" destId="{453CDA74-57A7-4FAA-8869-0F7F652247F1}" srcOrd="0" destOrd="0" presId="urn:microsoft.com/office/officeart/2005/8/layout/lProcess2"/>
    <dgm:cxn modelId="{759982FD-4098-4A66-85F1-16FC59A7F148}" srcId="{849B1289-8CF1-4C48-8E3F-769385A78494}" destId="{840ED808-4681-4886-8B1E-099E0C236433}" srcOrd="0" destOrd="0" parTransId="{C530DE77-1ED9-44D0-916C-FB45895136AC}" sibTransId="{8DD11F0B-D745-4BD7-B4F5-825280015152}"/>
    <dgm:cxn modelId="{CCCF7927-54CE-47C7-9317-E605E106652F}" srcId="{840ED808-4681-4886-8B1E-099E0C236433}" destId="{93148354-7737-4AD0-9734-B3DEF084E8A7}" srcOrd="1" destOrd="0" parTransId="{228F99E1-1081-4244-AA8F-88A8815D982A}" sibTransId="{E0BFE9CA-39B0-44F0-A100-3B61C114E8C3}"/>
    <dgm:cxn modelId="{60CA3267-2EF8-45A9-9148-E96302AAF388}" type="presOf" srcId="{849B1289-8CF1-4C48-8E3F-769385A78494}" destId="{FFB74623-2239-4D70-B14B-03462BE6F8BD}" srcOrd="0" destOrd="0" presId="urn:microsoft.com/office/officeart/2005/8/layout/lProcess2"/>
    <dgm:cxn modelId="{2A9EA499-E10A-42AC-AFBA-21BBDEF0BE62}" type="presOf" srcId="{3EBB3476-6FED-4829-B735-0AF080858F59}" destId="{C8EAD16E-A2B8-462E-9C31-D857E501B724}" srcOrd="0" destOrd="0" presId="urn:microsoft.com/office/officeart/2005/8/layout/lProcess2"/>
    <dgm:cxn modelId="{6AB49C82-AA20-43D6-BD63-4685452CEB6B}" type="presOf" srcId="{3EBB3476-6FED-4829-B735-0AF080858F59}" destId="{5019B8EF-F970-468D-8B18-F7B1DE237B9A}" srcOrd="1" destOrd="0" presId="urn:microsoft.com/office/officeart/2005/8/layout/lProcess2"/>
    <dgm:cxn modelId="{225FC19C-635B-4E43-9E9A-DD88534C74DA}" srcId="{3EBB3476-6FED-4829-B735-0AF080858F59}" destId="{05438CD5-7F21-40F3-B8D2-ED75EAA8B7B8}" srcOrd="0" destOrd="0" parTransId="{C70A5217-5DCE-4B12-ADF5-34ED39C56D98}" sibTransId="{77054112-0064-4D72-81A5-4C58929FAB63}"/>
    <dgm:cxn modelId="{890DBBD1-5F9C-44B0-A666-FE6D08F3AF6C}" srcId="{E338C5C4-543F-4EC0-A292-EF288ED3EFF8}" destId="{A6DBC474-87A6-489E-84D4-C93010606D29}" srcOrd="1" destOrd="0" parTransId="{AD6311E4-B31E-45DE-A6BE-B843B7ACD41A}" sibTransId="{4F6FF4D7-AAD3-408C-A43C-88FF3D6318D3}"/>
    <dgm:cxn modelId="{F0E18B8F-C8F3-4980-91F7-74665DB21B6A}" type="presOf" srcId="{E338C5C4-543F-4EC0-A292-EF288ED3EFF8}" destId="{8CBE1C66-DC19-47D1-8EA0-FA8C35385588}" srcOrd="1" destOrd="0" presId="urn:microsoft.com/office/officeart/2005/8/layout/lProcess2"/>
    <dgm:cxn modelId="{6A196C58-AB65-4B1F-83BD-8E93F5F05577}" srcId="{3EBB3476-6FED-4829-B735-0AF080858F59}" destId="{AA6311F6-0247-4C9D-94FA-DD8A1ECDD895}" srcOrd="1" destOrd="0" parTransId="{62E78060-05A1-473D-877E-A2DA2DE61B95}" sibTransId="{CBBBAD23-7774-4806-BE49-03C3AF1A31F2}"/>
    <dgm:cxn modelId="{19A40EEE-E5B5-44F4-A3A3-29A437FF82B0}" type="presOf" srcId="{E338C5C4-543F-4EC0-A292-EF288ED3EFF8}" destId="{3FCC8BFB-F0CD-4DF8-B838-08C7CEA951B2}" srcOrd="0" destOrd="0" presId="urn:microsoft.com/office/officeart/2005/8/layout/lProcess2"/>
    <dgm:cxn modelId="{65E415D9-7486-4CBF-AC5C-6098D8ADB4D5}" srcId="{849B1289-8CF1-4C48-8E3F-769385A78494}" destId="{E338C5C4-543F-4EC0-A292-EF288ED3EFF8}" srcOrd="2" destOrd="0" parTransId="{825E367F-DE6F-4FB9-8BFF-3FD0C55B40B1}" sibTransId="{4283D441-6A69-4DF7-8291-5DEF7AABF0DF}"/>
    <dgm:cxn modelId="{1F4CD567-C63C-4B65-A47F-39A045F892D5}" srcId="{849B1289-8CF1-4C48-8E3F-769385A78494}" destId="{3EBB3476-6FED-4829-B735-0AF080858F59}" srcOrd="1" destOrd="0" parTransId="{FBB6EB2A-89EB-4D49-8D0E-3D1FC063BFF2}" sibTransId="{F31D1A6D-6AB1-4031-83CA-83516A973ED3}"/>
    <dgm:cxn modelId="{EDFA204B-BA2A-458E-9723-2FF7ED2F37AC}" type="presOf" srcId="{93148354-7737-4AD0-9734-B3DEF084E8A7}" destId="{EA621708-6768-41C3-9833-9ABCF16A4B97}" srcOrd="0" destOrd="0" presId="urn:microsoft.com/office/officeart/2005/8/layout/lProcess2"/>
    <dgm:cxn modelId="{2E8E43B1-5015-4603-BC7A-22C8DC624481}" type="presOf" srcId="{A6DBC474-87A6-489E-84D4-C93010606D29}" destId="{D7483D5D-B1A7-44F0-8393-8306BE508C2C}" srcOrd="0" destOrd="0" presId="urn:microsoft.com/office/officeart/2005/8/layout/lProcess2"/>
    <dgm:cxn modelId="{44761FE6-4F6B-44AA-BFAD-AB4BEC15C8E9}" srcId="{840ED808-4681-4886-8B1E-099E0C236433}" destId="{AB01E33F-BB4B-4277-B200-AB135D8E7B4E}" srcOrd="0" destOrd="0" parTransId="{88E1ABD6-350E-48C6-BCB9-6F1CF6ACCB98}" sibTransId="{6F94319C-40CB-4E90-A823-1EF105A6F378}"/>
    <dgm:cxn modelId="{ADB656F1-45FD-4476-A981-5ABF847BCD16}" type="presOf" srcId="{3F1C0D57-AAD3-4EE7-B025-E673799109B5}" destId="{E17AE66E-E02C-4DE2-BC4A-6114CE309276}" srcOrd="0" destOrd="0" presId="urn:microsoft.com/office/officeart/2005/8/layout/lProcess2"/>
    <dgm:cxn modelId="{69C08B65-3B51-4F9F-92B1-637DEC633DA7}" srcId="{E338C5C4-543F-4EC0-A292-EF288ED3EFF8}" destId="{3F1C0D57-AAD3-4EE7-B025-E673799109B5}" srcOrd="0" destOrd="0" parTransId="{A2E04097-D42E-47CF-BAD7-457F06233656}" sibTransId="{CFA6697E-ECBE-4BDE-9F0F-925C42254746}"/>
    <dgm:cxn modelId="{9425CB54-BE99-43F4-82A3-0B23CF6ECCE5}" type="presOf" srcId="{840ED808-4681-4886-8B1E-099E0C236433}" destId="{B7BC1D6A-B26F-4525-8F4F-FFA65E8AB983}" srcOrd="1" destOrd="0" presId="urn:microsoft.com/office/officeart/2005/8/layout/lProcess2"/>
    <dgm:cxn modelId="{860F6642-D1B9-4D84-81B3-57F9A711A1FE}" type="presOf" srcId="{AA6311F6-0247-4C9D-94FA-DD8A1ECDD895}" destId="{01F34357-EA36-4EDA-958F-E00A6A076F79}" srcOrd="0" destOrd="0" presId="urn:microsoft.com/office/officeart/2005/8/layout/lProcess2"/>
    <dgm:cxn modelId="{6E8E5159-538F-4287-87BD-0DD2C1AEE2FB}" type="presOf" srcId="{05438CD5-7F21-40F3-B8D2-ED75EAA8B7B8}" destId="{908C3D84-863F-4A0B-A653-8D342FC3FDA5}" srcOrd="0" destOrd="0" presId="urn:microsoft.com/office/officeart/2005/8/layout/lProcess2"/>
    <dgm:cxn modelId="{232E50F8-CF80-4E17-BC6E-D1E8775B8ADD}" type="presOf" srcId="{840ED808-4681-4886-8B1E-099E0C236433}" destId="{AD682E93-6D68-425D-B390-D479B34E37F8}" srcOrd="0" destOrd="0" presId="urn:microsoft.com/office/officeart/2005/8/layout/lProcess2"/>
    <dgm:cxn modelId="{AC16A387-3254-4386-B007-DB9800BE4BCD}" type="presParOf" srcId="{FFB74623-2239-4D70-B14B-03462BE6F8BD}" destId="{CB2A2992-D43E-44A7-9229-7E19DE0C71CE}" srcOrd="0" destOrd="0" presId="urn:microsoft.com/office/officeart/2005/8/layout/lProcess2"/>
    <dgm:cxn modelId="{2B2096F2-1146-4A2A-AC3A-AFD3F396C774}" type="presParOf" srcId="{CB2A2992-D43E-44A7-9229-7E19DE0C71CE}" destId="{AD682E93-6D68-425D-B390-D479B34E37F8}" srcOrd="0" destOrd="0" presId="urn:microsoft.com/office/officeart/2005/8/layout/lProcess2"/>
    <dgm:cxn modelId="{3864ECD4-0B6C-4DAB-BD96-DB97CB05DA99}" type="presParOf" srcId="{CB2A2992-D43E-44A7-9229-7E19DE0C71CE}" destId="{B7BC1D6A-B26F-4525-8F4F-FFA65E8AB983}" srcOrd="1" destOrd="0" presId="urn:microsoft.com/office/officeart/2005/8/layout/lProcess2"/>
    <dgm:cxn modelId="{534F0FA9-4A7C-4B14-B5A0-FFB6AAF6F86F}" type="presParOf" srcId="{CB2A2992-D43E-44A7-9229-7E19DE0C71CE}" destId="{7307774D-A676-4E90-9DDA-619DAF5C65BE}" srcOrd="2" destOrd="0" presId="urn:microsoft.com/office/officeart/2005/8/layout/lProcess2"/>
    <dgm:cxn modelId="{786D77E1-CFF6-4BDE-98AC-BC0C446496EB}" type="presParOf" srcId="{7307774D-A676-4E90-9DDA-619DAF5C65BE}" destId="{F8CA816D-F322-4D6F-9CDC-087A49BC0574}" srcOrd="0" destOrd="0" presId="urn:microsoft.com/office/officeart/2005/8/layout/lProcess2"/>
    <dgm:cxn modelId="{9CE0A0FB-5D04-4EA6-8A82-C2ECC04F7499}" type="presParOf" srcId="{F8CA816D-F322-4D6F-9CDC-087A49BC0574}" destId="{453CDA74-57A7-4FAA-8869-0F7F652247F1}" srcOrd="0" destOrd="0" presId="urn:microsoft.com/office/officeart/2005/8/layout/lProcess2"/>
    <dgm:cxn modelId="{4F11558B-D8C6-488D-8F6D-9037BD342098}" type="presParOf" srcId="{F8CA816D-F322-4D6F-9CDC-087A49BC0574}" destId="{793E2594-2D6E-40D2-849A-A4FDBB90AD73}" srcOrd="1" destOrd="0" presId="urn:microsoft.com/office/officeart/2005/8/layout/lProcess2"/>
    <dgm:cxn modelId="{3ECB5ABA-2939-4250-BADF-D711203CB0A4}" type="presParOf" srcId="{F8CA816D-F322-4D6F-9CDC-087A49BC0574}" destId="{EA621708-6768-41C3-9833-9ABCF16A4B97}" srcOrd="2" destOrd="0" presId="urn:microsoft.com/office/officeart/2005/8/layout/lProcess2"/>
    <dgm:cxn modelId="{5B81E6C6-7B4D-4768-8DF4-0B2E82AEB82A}" type="presParOf" srcId="{FFB74623-2239-4D70-B14B-03462BE6F8BD}" destId="{AAD1F218-50E4-4128-980C-9D1B9CA8FD1F}" srcOrd="1" destOrd="0" presId="urn:microsoft.com/office/officeart/2005/8/layout/lProcess2"/>
    <dgm:cxn modelId="{1243FFFB-D353-4860-B74A-3EE541575EDB}" type="presParOf" srcId="{FFB74623-2239-4D70-B14B-03462BE6F8BD}" destId="{87879C26-1445-4B73-82DA-B8F3C48B03A0}" srcOrd="2" destOrd="0" presId="urn:microsoft.com/office/officeart/2005/8/layout/lProcess2"/>
    <dgm:cxn modelId="{60B5E0BD-36EB-4E8A-BFA4-15271F91F5AA}" type="presParOf" srcId="{87879C26-1445-4B73-82DA-B8F3C48B03A0}" destId="{C8EAD16E-A2B8-462E-9C31-D857E501B724}" srcOrd="0" destOrd="0" presId="urn:microsoft.com/office/officeart/2005/8/layout/lProcess2"/>
    <dgm:cxn modelId="{15372D5D-7DA4-45CF-BACC-CF9013B58545}" type="presParOf" srcId="{87879C26-1445-4B73-82DA-B8F3C48B03A0}" destId="{5019B8EF-F970-468D-8B18-F7B1DE237B9A}" srcOrd="1" destOrd="0" presId="urn:microsoft.com/office/officeart/2005/8/layout/lProcess2"/>
    <dgm:cxn modelId="{ACAC1C35-A03A-44DE-801E-845CC219F912}" type="presParOf" srcId="{87879C26-1445-4B73-82DA-B8F3C48B03A0}" destId="{3A67710B-4236-425C-96A7-FA864A0ECE1A}" srcOrd="2" destOrd="0" presId="urn:microsoft.com/office/officeart/2005/8/layout/lProcess2"/>
    <dgm:cxn modelId="{DFC7E241-1B9F-4A25-8AC7-40F6CCD9BC53}" type="presParOf" srcId="{3A67710B-4236-425C-96A7-FA864A0ECE1A}" destId="{49BBB09A-4BF0-454E-B9D5-1BDC5A660FD7}" srcOrd="0" destOrd="0" presId="urn:microsoft.com/office/officeart/2005/8/layout/lProcess2"/>
    <dgm:cxn modelId="{A48F13BF-ED06-4D0B-A63E-E0190B50C89C}" type="presParOf" srcId="{49BBB09A-4BF0-454E-B9D5-1BDC5A660FD7}" destId="{908C3D84-863F-4A0B-A653-8D342FC3FDA5}" srcOrd="0" destOrd="0" presId="urn:microsoft.com/office/officeart/2005/8/layout/lProcess2"/>
    <dgm:cxn modelId="{8A699F65-F665-434F-AE76-38987A849AEC}" type="presParOf" srcId="{49BBB09A-4BF0-454E-B9D5-1BDC5A660FD7}" destId="{1C4822D5-5962-44CC-9FFB-96CB1BAB4CBD}" srcOrd="1" destOrd="0" presId="urn:microsoft.com/office/officeart/2005/8/layout/lProcess2"/>
    <dgm:cxn modelId="{B76576E0-FA3B-4C20-8915-F55192646B5D}" type="presParOf" srcId="{49BBB09A-4BF0-454E-B9D5-1BDC5A660FD7}" destId="{01F34357-EA36-4EDA-958F-E00A6A076F79}" srcOrd="2" destOrd="0" presId="urn:microsoft.com/office/officeart/2005/8/layout/lProcess2"/>
    <dgm:cxn modelId="{4C4DF528-6E65-46DF-8518-4155DCE2322B}" type="presParOf" srcId="{FFB74623-2239-4D70-B14B-03462BE6F8BD}" destId="{6ED622EC-E04E-4D9C-8A95-F6AAD5BAD73C}" srcOrd="3" destOrd="0" presId="urn:microsoft.com/office/officeart/2005/8/layout/lProcess2"/>
    <dgm:cxn modelId="{6F6B8061-5E85-41A8-A445-29633CB3FAB9}" type="presParOf" srcId="{FFB74623-2239-4D70-B14B-03462BE6F8BD}" destId="{F438A7A8-69DC-4F53-8262-B4C1BF850E4C}" srcOrd="4" destOrd="0" presId="urn:microsoft.com/office/officeart/2005/8/layout/lProcess2"/>
    <dgm:cxn modelId="{DEDB97D6-6851-4537-8642-3B59AFAE2F91}" type="presParOf" srcId="{F438A7A8-69DC-4F53-8262-B4C1BF850E4C}" destId="{3FCC8BFB-F0CD-4DF8-B838-08C7CEA951B2}" srcOrd="0" destOrd="0" presId="urn:microsoft.com/office/officeart/2005/8/layout/lProcess2"/>
    <dgm:cxn modelId="{E20F2FB7-649C-47E0-8478-A88A752ABB1C}" type="presParOf" srcId="{F438A7A8-69DC-4F53-8262-B4C1BF850E4C}" destId="{8CBE1C66-DC19-47D1-8EA0-FA8C35385588}" srcOrd="1" destOrd="0" presId="urn:microsoft.com/office/officeart/2005/8/layout/lProcess2"/>
    <dgm:cxn modelId="{B5CA5C91-4D5B-4D2B-86F3-D683F6C5C5F9}" type="presParOf" srcId="{F438A7A8-69DC-4F53-8262-B4C1BF850E4C}" destId="{DBDF7992-E8C0-4651-ABF5-6B6EE952F2B0}" srcOrd="2" destOrd="0" presId="urn:microsoft.com/office/officeart/2005/8/layout/lProcess2"/>
    <dgm:cxn modelId="{A4D437C6-7F3E-474D-9C2F-DA4F13D1D4F3}" type="presParOf" srcId="{DBDF7992-E8C0-4651-ABF5-6B6EE952F2B0}" destId="{74B77DEC-138D-492C-978E-3C8037106A4F}" srcOrd="0" destOrd="0" presId="urn:microsoft.com/office/officeart/2005/8/layout/lProcess2"/>
    <dgm:cxn modelId="{97357537-0291-40D9-852D-DFEFFD32435B}" type="presParOf" srcId="{74B77DEC-138D-492C-978E-3C8037106A4F}" destId="{E17AE66E-E02C-4DE2-BC4A-6114CE309276}" srcOrd="0" destOrd="0" presId="urn:microsoft.com/office/officeart/2005/8/layout/lProcess2"/>
    <dgm:cxn modelId="{2644B89B-F884-4A9D-8662-B4B1FB1FFC41}" type="presParOf" srcId="{74B77DEC-138D-492C-978E-3C8037106A4F}" destId="{C210CB72-F65B-4A2C-B845-DBD698A95993}" srcOrd="1" destOrd="0" presId="urn:microsoft.com/office/officeart/2005/8/layout/lProcess2"/>
    <dgm:cxn modelId="{2284E367-31BE-41AA-960C-15ABCBD35947}" type="presParOf" srcId="{74B77DEC-138D-492C-978E-3C8037106A4F}" destId="{D7483D5D-B1A7-44F0-8393-8306BE508C2C}"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DD6892-C8F4-4A31-90FD-80FB107E2FD8}"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81EE4E62-5924-4D7D-920D-0959D319F796}">
      <dgm:prSet phldrT="[Text]"/>
      <dgm:spPr/>
      <dgm:t>
        <a:bodyPr/>
        <a:lstStyle/>
        <a:p>
          <a:r>
            <a:rPr lang="en-US" dirty="0" smtClean="0"/>
            <a:t>Capacity (Resources Available)</a:t>
          </a:r>
          <a:endParaRPr lang="en-US" dirty="0"/>
        </a:p>
      </dgm:t>
    </dgm:pt>
    <dgm:pt modelId="{37636138-E32F-4204-B98B-7002456A400C}" type="parTrans" cxnId="{69690E65-B1E9-44CB-8D36-1427A0F650EE}">
      <dgm:prSet/>
      <dgm:spPr/>
      <dgm:t>
        <a:bodyPr/>
        <a:lstStyle/>
        <a:p>
          <a:endParaRPr lang="en-US"/>
        </a:p>
      </dgm:t>
    </dgm:pt>
    <dgm:pt modelId="{2EF1CE4B-FADA-4C89-991F-958FACD9DA3B}" type="sibTrans" cxnId="{69690E65-B1E9-44CB-8D36-1427A0F650EE}">
      <dgm:prSet/>
      <dgm:spPr/>
      <dgm:t>
        <a:bodyPr/>
        <a:lstStyle/>
        <a:p>
          <a:endParaRPr lang="en-US"/>
        </a:p>
      </dgm:t>
    </dgm:pt>
    <dgm:pt modelId="{3C35DEE7-DF3A-4809-897E-108316FA3B86}">
      <dgm:prSet phldrT="[Text]"/>
      <dgm:spPr/>
      <dgm:t>
        <a:bodyPr/>
        <a:lstStyle/>
        <a:p>
          <a:r>
            <a:rPr lang="en-US" dirty="0" smtClean="0"/>
            <a:t>Scenarios (Changing Enrollment Criteria)</a:t>
          </a:r>
          <a:endParaRPr lang="en-US" dirty="0"/>
        </a:p>
      </dgm:t>
    </dgm:pt>
    <dgm:pt modelId="{723B057E-7C84-4AF4-B724-5A494484B1D1}" type="parTrans" cxnId="{46986BE9-FE5F-41A7-B7EC-2FFCE0E94F02}">
      <dgm:prSet/>
      <dgm:spPr/>
      <dgm:t>
        <a:bodyPr/>
        <a:lstStyle/>
        <a:p>
          <a:endParaRPr lang="en-US"/>
        </a:p>
      </dgm:t>
    </dgm:pt>
    <dgm:pt modelId="{A62A098C-135E-47A3-83E6-CAFB121DDF9A}" type="sibTrans" cxnId="{46986BE9-FE5F-41A7-B7EC-2FFCE0E94F02}">
      <dgm:prSet/>
      <dgm:spPr/>
      <dgm:t>
        <a:bodyPr/>
        <a:lstStyle/>
        <a:p>
          <a:endParaRPr lang="en-US"/>
        </a:p>
      </dgm:t>
    </dgm:pt>
    <dgm:pt modelId="{8AF440BE-B433-414C-8176-842912715FD0}">
      <dgm:prSet phldrT="[Text]"/>
      <dgm:spPr/>
      <dgm:t>
        <a:bodyPr/>
        <a:lstStyle/>
        <a:p>
          <a:r>
            <a:rPr lang="en-US" dirty="0" smtClean="0"/>
            <a:t>Change of Program Structure (PCIP)</a:t>
          </a:r>
          <a:endParaRPr lang="en-US" dirty="0"/>
        </a:p>
      </dgm:t>
    </dgm:pt>
    <dgm:pt modelId="{145F5F0D-1A26-4F7A-9B5E-3076C6CCF588}" type="parTrans" cxnId="{AC11ACAA-0253-4E3A-9393-0952DDFE1049}">
      <dgm:prSet/>
      <dgm:spPr/>
      <dgm:t>
        <a:bodyPr/>
        <a:lstStyle/>
        <a:p>
          <a:endParaRPr lang="en-US"/>
        </a:p>
      </dgm:t>
    </dgm:pt>
    <dgm:pt modelId="{556B758E-1519-4B69-91E5-E1C5E79739F3}" type="sibTrans" cxnId="{AC11ACAA-0253-4E3A-9393-0952DDFE1049}">
      <dgm:prSet/>
      <dgm:spPr/>
      <dgm:t>
        <a:bodyPr/>
        <a:lstStyle/>
        <a:p>
          <a:endParaRPr lang="en-US"/>
        </a:p>
      </dgm:t>
    </dgm:pt>
    <dgm:pt modelId="{A18F21F6-A345-417F-95FD-A059958BF3D4}">
      <dgm:prSet phldrT="[Text]"/>
      <dgm:spPr/>
      <dgm:t>
        <a:bodyPr/>
        <a:lstStyle/>
        <a:p>
          <a:r>
            <a:rPr lang="en-US" dirty="0" smtClean="0"/>
            <a:t>HRSA ERF</a:t>
          </a:r>
          <a:endParaRPr lang="en-US" dirty="0"/>
        </a:p>
      </dgm:t>
    </dgm:pt>
    <dgm:pt modelId="{BB590F42-7DB1-47A3-A6C6-5A3648750860}" type="parTrans" cxnId="{CA1C33D3-C81C-4B25-BDED-B3CCB48AD6B0}">
      <dgm:prSet/>
      <dgm:spPr/>
      <dgm:t>
        <a:bodyPr/>
        <a:lstStyle/>
        <a:p>
          <a:endParaRPr lang="en-US"/>
        </a:p>
      </dgm:t>
    </dgm:pt>
    <dgm:pt modelId="{E1AC84DE-A267-4BC0-AAE9-330E1F920B8B}" type="sibTrans" cxnId="{CA1C33D3-C81C-4B25-BDED-B3CCB48AD6B0}">
      <dgm:prSet/>
      <dgm:spPr/>
      <dgm:t>
        <a:bodyPr/>
        <a:lstStyle/>
        <a:p>
          <a:endParaRPr lang="en-US"/>
        </a:p>
      </dgm:t>
    </dgm:pt>
    <dgm:pt modelId="{A9F8D57C-FFCE-48E7-BFB5-7FBF3731859F}" type="pres">
      <dgm:prSet presAssocID="{79DD6892-C8F4-4A31-90FD-80FB107E2FD8}" presName="matrix" presStyleCnt="0">
        <dgm:presLayoutVars>
          <dgm:chMax val="1"/>
          <dgm:dir/>
          <dgm:resizeHandles val="exact"/>
        </dgm:presLayoutVars>
      </dgm:prSet>
      <dgm:spPr/>
    </dgm:pt>
    <dgm:pt modelId="{01F9C7D1-E3B9-4AFB-924A-9A0E82D74887}" type="pres">
      <dgm:prSet presAssocID="{79DD6892-C8F4-4A31-90FD-80FB107E2FD8}" presName="axisShape" presStyleLbl="bgShp" presStyleIdx="0" presStyleCnt="1"/>
      <dgm:spPr/>
    </dgm:pt>
    <dgm:pt modelId="{246AB103-3F20-4B24-BF06-AA35D480CBAA}" type="pres">
      <dgm:prSet presAssocID="{79DD6892-C8F4-4A31-90FD-80FB107E2FD8}" presName="rect1" presStyleLbl="node1" presStyleIdx="0" presStyleCnt="4">
        <dgm:presLayoutVars>
          <dgm:chMax val="0"/>
          <dgm:chPref val="0"/>
          <dgm:bulletEnabled val="1"/>
        </dgm:presLayoutVars>
      </dgm:prSet>
      <dgm:spPr/>
      <dgm:t>
        <a:bodyPr/>
        <a:lstStyle/>
        <a:p>
          <a:endParaRPr lang="en-US"/>
        </a:p>
      </dgm:t>
    </dgm:pt>
    <dgm:pt modelId="{91361562-16BE-42DC-BF69-E4405EDE54B0}" type="pres">
      <dgm:prSet presAssocID="{79DD6892-C8F4-4A31-90FD-80FB107E2FD8}" presName="rect2" presStyleLbl="node1" presStyleIdx="1" presStyleCnt="4">
        <dgm:presLayoutVars>
          <dgm:chMax val="0"/>
          <dgm:chPref val="0"/>
          <dgm:bulletEnabled val="1"/>
        </dgm:presLayoutVars>
      </dgm:prSet>
      <dgm:spPr/>
    </dgm:pt>
    <dgm:pt modelId="{E0FC64F0-91E3-4CE2-AEDB-71762556EEF9}" type="pres">
      <dgm:prSet presAssocID="{79DD6892-C8F4-4A31-90FD-80FB107E2FD8}" presName="rect3" presStyleLbl="node1" presStyleIdx="2" presStyleCnt="4">
        <dgm:presLayoutVars>
          <dgm:chMax val="0"/>
          <dgm:chPref val="0"/>
          <dgm:bulletEnabled val="1"/>
        </dgm:presLayoutVars>
      </dgm:prSet>
      <dgm:spPr/>
      <dgm:t>
        <a:bodyPr/>
        <a:lstStyle/>
        <a:p>
          <a:endParaRPr lang="en-US"/>
        </a:p>
      </dgm:t>
    </dgm:pt>
    <dgm:pt modelId="{EB8C4666-C864-44B2-991C-881CACA29598}" type="pres">
      <dgm:prSet presAssocID="{79DD6892-C8F4-4A31-90FD-80FB107E2FD8}" presName="rect4" presStyleLbl="node1" presStyleIdx="3" presStyleCnt="4">
        <dgm:presLayoutVars>
          <dgm:chMax val="0"/>
          <dgm:chPref val="0"/>
          <dgm:bulletEnabled val="1"/>
        </dgm:presLayoutVars>
      </dgm:prSet>
      <dgm:spPr/>
      <dgm:t>
        <a:bodyPr/>
        <a:lstStyle/>
        <a:p>
          <a:endParaRPr lang="en-US"/>
        </a:p>
      </dgm:t>
    </dgm:pt>
  </dgm:ptLst>
  <dgm:cxnLst>
    <dgm:cxn modelId="{61D8EEDD-31DA-4E9A-80BB-E730AEA3D7DC}" type="presOf" srcId="{8AF440BE-B433-414C-8176-842912715FD0}" destId="{E0FC64F0-91E3-4CE2-AEDB-71762556EEF9}" srcOrd="0" destOrd="0" presId="urn:microsoft.com/office/officeart/2005/8/layout/matrix2"/>
    <dgm:cxn modelId="{AC11ACAA-0253-4E3A-9393-0952DDFE1049}" srcId="{79DD6892-C8F4-4A31-90FD-80FB107E2FD8}" destId="{8AF440BE-B433-414C-8176-842912715FD0}" srcOrd="2" destOrd="0" parTransId="{145F5F0D-1A26-4F7A-9B5E-3076C6CCF588}" sibTransId="{556B758E-1519-4B69-91E5-E1C5E79739F3}"/>
    <dgm:cxn modelId="{A4E0DC53-8778-452B-8342-D7E96DED7EF2}" type="presOf" srcId="{3C35DEE7-DF3A-4809-897E-108316FA3B86}" destId="{91361562-16BE-42DC-BF69-E4405EDE54B0}" srcOrd="0" destOrd="0" presId="urn:microsoft.com/office/officeart/2005/8/layout/matrix2"/>
    <dgm:cxn modelId="{69690E65-B1E9-44CB-8D36-1427A0F650EE}" srcId="{79DD6892-C8F4-4A31-90FD-80FB107E2FD8}" destId="{81EE4E62-5924-4D7D-920D-0959D319F796}" srcOrd="0" destOrd="0" parTransId="{37636138-E32F-4204-B98B-7002456A400C}" sibTransId="{2EF1CE4B-FADA-4C89-991F-958FACD9DA3B}"/>
    <dgm:cxn modelId="{99D11915-A0CE-403A-A96C-3D928A5A0FA0}" type="presOf" srcId="{81EE4E62-5924-4D7D-920D-0959D319F796}" destId="{246AB103-3F20-4B24-BF06-AA35D480CBAA}" srcOrd="0" destOrd="0" presId="urn:microsoft.com/office/officeart/2005/8/layout/matrix2"/>
    <dgm:cxn modelId="{46986BE9-FE5F-41A7-B7EC-2FFCE0E94F02}" srcId="{79DD6892-C8F4-4A31-90FD-80FB107E2FD8}" destId="{3C35DEE7-DF3A-4809-897E-108316FA3B86}" srcOrd="1" destOrd="0" parTransId="{723B057E-7C84-4AF4-B724-5A494484B1D1}" sibTransId="{A62A098C-135E-47A3-83E6-CAFB121DDF9A}"/>
    <dgm:cxn modelId="{078E27CF-EB57-4B95-8CF0-628C5047C095}" type="presOf" srcId="{79DD6892-C8F4-4A31-90FD-80FB107E2FD8}" destId="{A9F8D57C-FFCE-48E7-BFB5-7FBF3731859F}" srcOrd="0" destOrd="0" presId="urn:microsoft.com/office/officeart/2005/8/layout/matrix2"/>
    <dgm:cxn modelId="{CA1C33D3-C81C-4B25-BDED-B3CCB48AD6B0}" srcId="{79DD6892-C8F4-4A31-90FD-80FB107E2FD8}" destId="{A18F21F6-A345-417F-95FD-A059958BF3D4}" srcOrd="3" destOrd="0" parTransId="{BB590F42-7DB1-47A3-A6C6-5A3648750860}" sibTransId="{E1AC84DE-A267-4BC0-AAE9-330E1F920B8B}"/>
    <dgm:cxn modelId="{D3018287-B8DE-4C41-A636-4BA640CD3BFD}" type="presOf" srcId="{A18F21F6-A345-417F-95FD-A059958BF3D4}" destId="{EB8C4666-C864-44B2-991C-881CACA29598}" srcOrd="0" destOrd="0" presId="urn:microsoft.com/office/officeart/2005/8/layout/matrix2"/>
    <dgm:cxn modelId="{16F7E296-5755-4773-9D4D-6A13A2033B99}" type="presParOf" srcId="{A9F8D57C-FFCE-48E7-BFB5-7FBF3731859F}" destId="{01F9C7D1-E3B9-4AFB-924A-9A0E82D74887}" srcOrd="0" destOrd="0" presId="urn:microsoft.com/office/officeart/2005/8/layout/matrix2"/>
    <dgm:cxn modelId="{0D2809E0-8F22-44F1-B92F-FB71C8CAE385}" type="presParOf" srcId="{A9F8D57C-FFCE-48E7-BFB5-7FBF3731859F}" destId="{246AB103-3F20-4B24-BF06-AA35D480CBAA}" srcOrd="1" destOrd="0" presId="urn:microsoft.com/office/officeart/2005/8/layout/matrix2"/>
    <dgm:cxn modelId="{F3B524C1-AA83-43B8-8053-8E2E9ABE7D2C}" type="presParOf" srcId="{A9F8D57C-FFCE-48E7-BFB5-7FBF3731859F}" destId="{91361562-16BE-42DC-BF69-E4405EDE54B0}" srcOrd="2" destOrd="0" presId="urn:microsoft.com/office/officeart/2005/8/layout/matrix2"/>
    <dgm:cxn modelId="{3757634A-074C-46CB-83CA-BEB750A9CBB2}" type="presParOf" srcId="{A9F8D57C-FFCE-48E7-BFB5-7FBF3731859F}" destId="{E0FC64F0-91E3-4CE2-AEDB-71762556EEF9}" srcOrd="3" destOrd="0" presId="urn:microsoft.com/office/officeart/2005/8/layout/matrix2"/>
    <dgm:cxn modelId="{58A41FA0-8D18-4A8F-A524-6600CCC6B2E6}" type="presParOf" srcId="{A9F8D57C-FFCE-48E7-BFB5-7FBF3731859F}" destId="{EB8C4666-C864-44B2-991C-881CACA29598}" srcOrd="4" destOrd="0" presId="urn:microsoft.com/office/officeart/2005/8/layout/matrix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6DCD3F-171E-425F-B924-5CE4AE6B5D1D}" type="doc">
      <dgm:prSet loTypeId="urn:microsoft.com/office/officeart/2005/8/layout/chart3" loCatId="relationship" qsTypeId="urn:microsoft.com/office/officeart/2005/8/quickstyle/simple1" qsCatId="simple" csTypeId="urn:microsoft.com/office/officeart/2005/8/colors/accent1_2" csCatId="accent1" phldr="1"/>
      <dgm:spPr/>
    </dgm:pt>
    <dgm:pt modelId="{BE549C80-8FE4-422C-A3C2-853CAB5FD6C0}" type="pres">
      <dgm:prSet presAssocID="{616DCD3F-171E-425F-B924-5CE4AE6B5D1D}" presName="compositeShape" presStyleCnt="0">
        <dgm:presLayoutVars>
          <dgm:chMax val="7"/>
          <dgm:dir/>
          <dgm:resizeHandles val="exact"/>
        </dgm:presLayoutVars>
      </dgm:prSet>
      <dgm:spPr/>
    </dgm:pt>
  </dgm:ptLst>
  <dgm:cxnLst>
    <dgm:cxn modelId="{FB78035E-1380-4482-AE8D-14CD595FD358}" type="presOf" srcId="{616DCD3F-171E-425F-B924-5CE4AE6B5D1D}" destId="{BE549C80-8FE4-422C-A3C2-853CAB5FD6C0}" srcOrd="0" destOrd="0" presId="urn:microsoft.com/office/officeart/2005/8/layout/char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6BF135-B738-4F4C-A551-26DB50E6991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CEA5784B-C064-417C-969C-1EE85F869E01}">
      <dgm:prSet phldrT="[Text]"/>
      <dgm:spPr/>
      <dgm:t>
        <a:bodyPr/>
        <a:lstStyle/>
        <a:p>
          <a:r>
            <a:rPr lang="en-US" dirty="0" smtClean="0"/>
            <a:t>Total Resources for Program/ Average Cost Per Person for Program Annually</a:t>
          </a:r>
          <a:endParaRPr lang="en-US" dirty="0"/>
        </a:p>
      </dgm:t>
    </dgm:pt>
    <dgm:pt modelId="{A18F8666-5F31-4B08-83B3-C4F6B44EBB47}" type="parTrans" cxnId="{18E0CF27-74D3-4262-AC27-9802DF2DEAC6}">
      <dgm:prSet/>
      <dgm:spPr/>
      <dgm:t>
        <a:bodyPr/>
        <a:lstStyle/>
        <a:p>
          <a:endParaRPr lang="en-US"/>
        </a:p>
      </dgm:t>
    </dgm:pt>
    <dgm:pt modelId="{9D7D5E5A-0EA5-4F3A-A9DE-5CC960A72F1B}" type="sibTrans" cxnId="{18E0CF27-74D3-4262-AC27-9802DF2DEAC6}">
      <dgm:prSet/>
      <dgm:spPr/>
      <dgm:t>
        <a:bodyPr/>
        <a:lstStyle/>
        <a:p>
          <a:endParaRPr lang="en-US"/>
        </a:p>
      </dgm:t>
    </dgm:pt>
    <dgm:pt modelId="{3883B663-DCB7-4DBC-84AE-F735BCC39CB6}">
      <dgm:prSet phldrT="[Text]"/>
      <dgm:spPr/>
      <dgm:t>
        <a:bodyPr/>
        <a:lstStyle/>
        <a:p>
          <a:r>
            <a:rPr lang="en-US" dirty="0" smtClean="0"/>
            <a:t>MPAP</a:t>
          </a:r>
          <a:endParaRPr lang="en-US" dirty="0"/>
        </a:p>
      </dgm:t>
    </dgm:pt>
    <dgm:pt modelId="{7D707C11-F038-4C3D-AA4E-06199890541D}" type="parTrans" cxnId="{59939300-F0B6-4020-8C6F-6FC0FA2C1338}">
      <dgm:prSet/>
      <dgm:spPr/>
      <dgm:t>
        <a:bodyPr/>
        <a:lstStyle/>
        <a:p>
          <a:endParaRPr lang="en-US"/>
        </a:p>
      </dgm:t>
    </dgm:pt>
    <dgm:pt modelId="{9C2E1C45-9E23-473B-B6DE-1A8B3FA1F4F5}" type="sibTrans" cxnId="{59939300-F0B6-4020-8C6F-6FC0FA2C1338}">
      <dgm:prSet/>
      <dgm:spPr/>
      <dgm:t>
        <a:bodyPr/>
        <a:lstStyle/>
        <a:p>
          <a:endParaRPr lang="en-US"/>
        </a:p>
      </dgm:t>
    </dgm:pt>
    <dgm:pt modelId="{CE99F1D2-FA8F-4125-84DF-12D42C6FA6C6}">
      <dgm:prSet phldrT="[Text]"/>
      <dgm:spPr/>
      <dgm:t>
        <a:bodyPr/>
        <a:lstStyle/>
        <a:p>
          <a:r>
            <a:rPr lang="en-US" dirty="0" smtClean="0"/>
            <a:t>Direct Purchase</a:t>
          </a:r>
          <a:endParaRPr lang="en-US" dirty="0"/>
        </a:p>
      </dgm:t>
    </dgm:pt>
    <dgm:pt modelId="{951BD1FA-CA53-4F64-8687-97A73E75C298}" type="parTrans" cxnId="{B864F65C-40C4-47C0-9F71-259E27D9CEA3}">
      <dgm:prSet/>
      <dgm:spPr/>
      <dgm:t>
        <a:bodyPr/>
        <a:lstStyle/>
        <a:p>
          <a:endParaRPr lang="en-US"/>
        </a:p>
      </dgm:t>
    </dgm:pt>
    <dgm:pt modelId="{C0CEA511-A766-4FB2-95C6-4E85D38CCCB5}" type="sibTrans" cxnId="{B864F65C-40C4-47C0-9F71-259E27D9CEA3}">
      <dgm:prSet/>
      <dgm:spPr/>
      <dgm:t>
        <a:bodyPr/>
        <a:lstStyle/>
        <a:p>
          <a:endParaRPr lang="en-US"/>
        </a:p>
      </dgm:t>
    </dgm:pt>
    <dgm:pt modelId="{A22FA857-DCC4-4EBE-AA7B-E03C76649692}">
      <dgm:prSet phldrT="[Text]"/>
      <dgm:spPr/>
      <dgm:t>
        <a:bodyPr/>
        <a:lstStyle/>
        <a:p>
          <a:r>
            <a:rPr lang="en-US" dirty="0" smtClean="0"/>
            <a:t>PCIP</a:t>
          </a:r>
          <a:endParaRPr lang="en-US" dirty="0"/>
        </a:p>
      </dgm:t>
    </dgm:pt>
    <dgm:pt modelId="{387C555F-F4D2-4FA5-858B-1BAEC74C01F0}" type="parTrans" cxnId="{95408049-7AF8-421F-B48A-2AEAD30CC2F4}">
      <dgm:prSet/>
      <dgm:spPr/>
      <dgm:t>
        <a:bodyPr/>
        <a:lstStyle/>
        <a:p>
          <a:endParaRPr lang="en-US"/>
        </a:p>
      </dgm:t>
    </dgm:pt>
    <dgm:pt modelId="{1463F365-8E7B-469C-80CD-BBF17FF1111E}" type="sibTrans" cxnId="{95408049-7AF8-421F-B48A-2AEAD30CC2F4}">
      <dgm:prSet/>
      <dgm:spPr/>
      <dgm:t>
        <a:bodyPr/>
        <a:lstStyle/>
        <a:p>
          <a:endParaRPr lang="en-US"/>
        </a:p>
      </dgm:t>
    </dgm:pt>
    <dgm:pt modelId="{D674129D-37EF-4DE6-B11E-70ECCCF9E42D}" type="pres">
      <dgm:prSet presAssocID="{BA6BF135-B738-4F4C-A551-26DB50E6991F}" presName="cycle" presStyleCnt="0">
        <dgm:presLayoutVars>
          <dgm:chMax val="1"/>
          <dgm:dir/>
          <dgm:animLvl val="ctr"/>
          <dgm:resizeHandles val="exact"/>
        </dgm:presLayoutVars>
      </dgm:prSet>
      <dgm:spPr/>
    </dgm:pt>
    <dgm:pt modelId="{208267CD-0AF2-4D17-8BD3-2A6B14BD2883}" type="pres">
      <dgm:prSet presAssocID="{CEA5784B-C064-417C-969C-1EE85F869E01}" presName="centerShape" presStyleLbl="node0" presStyleIdx="0" presStyleCnt="1" custScaleX="128068"/>
      <dgm:spPr/>
      <dgm:t>
        <a:bodyPr/>
        <a:lstStyle/>
        <a:p>
          <a:endParaRPr lang="en-US"/>
        </a:p>
      </dgm:t>
    </dgm:pt>
    <dgm:pt modelId="{4931D818-D932-415D-83F5-F87EF201385D}" type="pres">
      <dgm:prSet presAssocID="{7D707C11-F038-4C3D-AA4E-06199890541D}" presName="parTrans" presStyleLbl="bgSibTrans2D1" presStyleIdx="0" presStyleCnt="3"/>
      <dgm:spPr/>
    </dgm:pt>
    <dgm:pt modelId="{BE49CAF6-768A-4175-92C8-E64F22150621}" type="pres">
      <dgm:prSet presAssocID="{3883B663-DCB7-4DBC-84AE-F735BCC39CB6}" presName="node" presStyleLbl="node1" presStyleIdx="0" presStyleCnt="3">
        <dgm:presLayoutVars>
          <dgm:bulletEnabled val="1"/>
        </dgm:presLayoutVars>
      </dgm:prSet>
      <dgm:spPr/>
      <dgm:t>
        <a:bodyPr/>
        <a:lstStyle/>
        <a:p>
          <a:endParaRPr lang="en-US"/>
        </a:p>
      </dgm:t>
    </dgm:pt>
    <dgm:pt modelId="{DFF5F9E6-1771-4E30-A593-1B3CCF4AACCC}" type="pres">
      <dgm:prSet presAssocID="{951BD1FA-CA53-4F64-8687-97A73E75C298}" presName="parTrans" presStyleLbl="bgSibTrans2D1" presStyleIdx="1" presStyleCnt="3"/>
      <dgm:spPr/>
    </dgm:pt>
    <dgm:pt modelId="{E0C38DA1-4EBF-40CF-97B7-3825BC6D0F34}" type="pres">
      <dgm:prSet presAssocID="{CE99F1D2-FA8F-4125-84DF-12D42C6FA6C6}" presName="node" presStyleLbl="node1" presStyleIdx="1" presStyleCnt="3">
        <dgm:presLayoutVars>
          <dgm:bulletEnabled val="1"/>
        </dgm:presLayoutVars>
      </dgm:prSet>
      <dgm:spPr/>
      <dgm:t>
        <a:bodyPr/>
        <a:lstStyle/>
        <a:p>
          <a:endParaRPr lang="en-US"/>
        </a:p>
      </dgm:t>
    </dgm:pt>
    <dgm:pt modelId="{EFEF776F-D637-4660-A242-89D82CDBEE99}" type="pres">
      <dgm:prSet presAssocID="{387C555F-F4D2-4FA5-858B-1BAEC74C01F0}" presName="parTrans" presStyleLbl="bgSibTrans2D1" presStyleIdx="2" presStyleCnt="3"/>
      <dgm:spPr/>
    </dgm:pt>
    <dgm:pt modelId="{1819B916-A480-4749-A441-6E08189A0B46}" type="pres">
      <dgm:prSet presAssocID="{A22FA857-DCC4-4EBE-AA7B-E03C76649692}" presName="node" presStyleLbl="node1" presStyleIdx="2" presStyleCnt="3">
        <dgm:presLayoutVars>
          <dgm:bulletEnabled val="1"/>
        </dgm:presLayoutVars>
      </dgm:prSet>
      <dgm:spPr/>
    </dgm:pt>
  </dgm:ptLst>
  <dgm:cxnLst>
    <dgm:cxn modelId="{22D1D4C9-DA92-4787-93F6-F4F15CE8F087}" type="presOf" srcId="{A22FA857-DCC4-4EBE-AA7B-E03C76649692}" destId="{1819B916-A480-4749-A441-6E08189A0B46}" srcOrd="0" destOrd="0" presId="urn:microsoft.com/office/officeart/2005/8/layout/radial4"/>
    <dgm:cxn modelId="{E04BFB75-1852-4264-B020-6EBECCF5EE45}" type="presOf" srcId="{3883B663-DCB7-4DBC-84AE-F735BCC39CB6}" destId="{BE49CAF6-768A-4175-92C8-E64F22150621}" srcOrd="0" destOrd="0" presId="urn:microsoft.com/office/officeart/2005/8/layout/radial4"/>
    <dgm:cxn modelId="{59939300-F0B6-4020-8C6F-6FC0FA2C1338}" srcId="{CEA5784B-C064-417C-969C-1EE85F869E01}" destId="{3883B663-DCB7-4DBC-84AE-F735BCC39CB6}" srcOrd="0" destOrd="0" parTransId="{7D707C11-F038-4C3D-AA4E-06199890541D}" sibTransId="{9C2E1C45-9E23-473B-B6DE-1A8B3FA1F4F5}"/>
    <dgm:cxn modelId="{B864F65C-40C4-47C0-9F71-259E27D9CEA3}" srcId="{CEA5784B-C064-417C-969C-1EE85F869E01}" destId="{CE99F1D2-FA8F-4125-84DF-12D42C6FA6C6}" srcOrd="1" destOrd="0" parTransId="{951BD1FA-CA53-4F64-8687-97A73E75C298}" sibTransId="{C0CEA511-A766-4FB2-95C6-4E85D38CCCB5}"/>
    <dgm:cxn modelId="{6BEE28DA-50BA-4339-94F0-2EEB1426C23A}" type="presOf" srcId="{BA6BF135-B738-4F4C-A551-26DB50E6991F}" destId="{D674129D-37EF-4DE6-B11E-70ECCCF9E42D}" srcOrd="0" destOrd="0" presId="urn:microsoft.com/office/officeart/2005/8/layout/radial4"/>
    <dgm:cxn modelId="{34F68F95-EBC3-4C81-B31D-42A69C8B6313}" type="presOf" srcId="{951BD1FA-CA53-4F64-8687-97A73E75C298}" destId="{DFF5F9E6-1771-4E30-A593-1B3CCF4AACCC}" srcOrd="0" destOrd="0" presId="urn:microsoft.com/office/officeart/2005/8/layout/radial4"/>
    <dgm:cxn modelId="{CF741E32-1567-45EC-9FB1-5C46F56E1084}" type="presOf" srcId="{CE99F1D2-FA8F-4125-84DF-12D42C6FA6C6}" destId="{E0C38DA1-4EBF-40CF-97B7-3825BC6D0F34}" srcOrd="0" destOrd="0" presId="urn:microsoft.com/office/officeart/2005/8/layout/radial4"/>
    <dgm:cxn modelId="{18E0CF27-74D3-4262-AC27-9802DF2DEAC6}" srcId="{BA6BF135-B738-4F4C-A551-26DB50E6991F}" destId="{CEA5784B-C064-417C-969C-1EE85F869E01}" srcOrd="0" destOrd="0" parTransId="{A18F8666-5F31-4B08-83B3-C4F6B44EBB47}" sibTransId="{9D7D5E5A-0EA5-4F3A-A9DE-5CC960A72F1B}"/>
    <dgm:cxn modelId="{3F2F3439-7603-4E26-807D-5FC2C1190AA2}" type="presOf" srcId="{387C555F-F4D2-4FA5-858B-1BAEC74C01F0}" destId="{EFEF776F-D637-4660-A242-89D82CDBEE99}" srcOrd="0" destOrd="0" presId="urn:microsoft.com/office/officeart/2005/8/layout/radial4"/>
    <dgm:cxn modelId="{B2C8ED0C-CB51-438F-88A1-3C2806CA00A0}" type="presOf" srcId="{CEA5784B-C064-417C-969C-1EE85F869E01}" destId="{208267CD-0AF2-4D17-8BD3-2A6B14BD2883}" srcOrd="0" destOrd="0" presId="urn:microsoft.com/office/officeart/2005/8/layout/radial4"/>
    <dgm:cxn modelId="{966085F8-C1CA-4ED0-8EAC-511895C5AFC8}" type="presOf" srcId="{7D707C11-F038-4C3D-AA4E-06199890541D}" destId="{4931D818-D932-415D-83F5-F87EF201385D}" srcOrd="0" destOrd="0" presId="urn:microsoft.com/office/officeart/2005/8/layout/radial4"/>
    <dgm:cxn modelId="{95408049-7AF8-421F-B48A-2AEAD30CC2F4}" srcId="{CEA5784B-C064-417C-969C-1EE85F869E01}" destId="{A22FA857-DCC4-4EBE-AA7B-E03C76649692}" srcOrd="2" destOrd="0" parTransId="{387C555F-F4D2-4FA5-858B-1BAEC74C01F0}" sibTransId="{1463F365-8E7B-469C-80CD-BBF17FF1111E}"/>
    <dgm:cxn modelId="{C9CCCE85-8521-49E2-8C0C-DB2940257204}" type="presParOf" srcId="{D674129D-37EF-4DE6-B11E-70ECCCF9E42D}" destId="{208267CD-0AF2-4D17-8BD3-2A6B14BD2883}" srcOrd="0" destOrd="0" presId="urn:microsoft.com/office/officeart/2005/8/layout/radial4"/>
    <dgm:cxn modelId="{577BBEA7-1DAD-43D2-9E76-8C881DAAC531}" type="presParOf" srcId="{D674129D-37EF-4DE6-B11E-70ECCCF9E42D}" destId="{4931D818-D932-415D-83F5-F87EF201385D}" srcOrd="1" destOrd="0" presId="urn:microsoft.com/office/officeart/2005/8/layout/radial4"/>
    <dgm:cxn modelId="{29893E4A-D43A-409D-846E-01742B302AA0}" type="presParOf" srcId="{D674129D-37EF-4DE6-B11E-70ECCCF9E42D}" destId="{BE49CAF6-768A-4175-92C8-E64F22150621}" srcOrd="2" destOrd="0" presId="urn:microsoft.com/office/officeart/2005/8/layout/radial4"/>
    <dgm:cxn modelId="{18D7CB55-379F-497D-8BBB-7CA5DDE1D1DA}" type="presParOf" srcId="{D674129D-37EF-4DE6-B11E-70ECCCF9E42D}" destId="{DFF5F9E6-1771-4E30-A593-1B3CCF4AACCC}" srcOrd="3" destOrd="0" presId="urn:microsoft.com/office/officeart/2005/8/layout/radial4"/>
    <dgm:cxn modelId="{D97F5FDF-E64D-40B4-B4F6-BEA718692F27}" type="presParOf" srcId="{D674129D-37EF-4DE6-B11E-70ECCCF9E42D}" destId="{E0C38DA1-4EBF-40CF-97B7-3825BC6D0F34}" srcOrd="4" destOrd="0" presId="urn:microsoft.com/office/officeart/2005/8/layout/radial4"/>
    <dgm:cxn modelId="{3B740979-6A34-479D-A78F-37669435AC14}" type="presParOf" srcId="{D674129D-37EF-4DE6-B11E-70ECCCF9E42D}" destId="{EFEF776F-D637-4660-A242-89D82CDBEE99}" srcOrd="5" destOrd="0" presId="urn:microsoft.com/office/officeart/2005/8/layout/radial4"/>
    <dgm:cxn modelId="{9C631C5F-77FB-4295-92F0-89E802B0FA7F}" type="presParOf" srcId="{D674129D-37EF-4DE6-B11E-70ECCCF9E42D}" destId="{1819B916-A480-4749-A441-6E08189A0B46}" srcOrd="6" destOrd="0" presId="urn:microsoft.com/office/officeart/2005/8/layout/radial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9E0941-21AB-4563-80C8-B62DBC4C118A}"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ABE84C92-4E3D-4C3D-8C04-C3D530861EE8}">
      <dgm:prSet phldrT="[Text]"/>
      <dgm:spPr/>
      <dgm:t>
        <a:bodyPr/>
        <a:lstStyle/>
        <a:p>
          <a:r>
            <a:rPr lang="en-US" dirty="0" smtClean="0"/>
            <a:t>Mix of Clients (% eligible for PCIP, when transitioned)</a:t>
          </a:r>
          <a:endParaRPr lang="en-US" dirty="0"/>
        </a:p>
      </dgm:t>
    </dgm:pt>
    <dgm:pt modelId="{7B34C945-907F-45B8-9D6C-0B1A46FF4ED3}" type="parTrans" cxnId="{DD8FD972-05BC-4829-B551-631661BB6167}">
      <dgm:prSet/>
      <dgm:spPr/>
      <dgm:t>
        <a:bodyPr/>
        <a:lstStyle/>
        <a:p>
          <a:endParaRPr lang="en-US"/>
        </a:p>
      </dgm:t>
    </dgm:pt>
    <dgm:pt modelId="{881C8F81-6C48-4340-9FC2-9171A2F16135}" type="sibTrans" cxnId="{DD8FD972-05BC-4829-B551-631661BB6167}">
      <dgm:prSet/>
      <dgm:spPr/>
      <dgm:t>
        <a:bodyPr/>
        <a:lstStyle/>
        <a:p>
          <a:endParaRPr lang="en-US"/>
        </a:p>
      </dgm:t>
    </dgm:pt>
    <dgm:pt modelId="{E3BF73D0-F924-4437-8B23-F693EA3BBC10}">
      <dgm:prSet phldrT="[Text]"/>
      <dgm:spPr/>
      <dgm:t>
        <a:bodyPr/>
        <a:lstStyle/>
        <a:p>
          <a:r>
            <a:rPr lang="en-US" dirty="0" smtClean="0"/>
            <a:t>Mix of insurance spending (drugs/other)</a:t>
          </a:r>
          <a:endParaRPr lang="en-US" dirty="0"/>
        </a:p>
      </dgm:t>
    </dgm:pt>
    <dgm:pt modelId="{A73AF58B-EDDF-4A96-9F87-3291806B6B86}" type="parTrans" cxnId="{0B736614-F52B-4654-8DFE-EA2D09E91E64}">
      <dgm:prSet/>
      <dgm:spPr/>
      <dgm:t>
        <a:bodyPr/>
        <a:lstStyle/>
        <a:p>
          <a:endParaRPr lang="en-US"/>
        </a:p>
      </dgm:t>
    </dgm:pt>
    <dgm:pt modelId="{5D394C62-40FD-4A81-941C-779C658E0739}" type="sibTrans" cxnId="{0B736614-F52B-4654-8DFE-EA2D09E91E64}">
      <dgm:prSet/>
      <dgm:spPr/>
      <dgm:t>
        <a:bodyPr/>
        <a:lstStyle/>
        <a:p>
          <a:endParaRPr lang="en-US"/>
        </a:p>
      </dgm:t>
    </dgm:pt>
    <dgm:pt modelId="{01FD4274-B6C0-415F-864F-08CAB812C3F1}">
      <dgm:prSet phldrT="[Text]"/>
      <dgm:spPr/>
      <dgm:t>
        <a:bodyPr/>
        <a:lstStyle/>
        <a:p>
          <a:r>
            <a:rPr lang="en-US" dirty="0" smtClean="0"/>
            <a:t>Length of time to reach annual cap (matters for RW year projections)</a:t>
          </a:r>
          <a:endParaRPr lang="en-US" dirty="0"/>
        </a:p>
      </dgm:t>
    </dgm:pt>
    <dgm:pt modelId="{63DDFBCD-D699-4979-8475-79E4C5625E7C}" type="parTrans" cxnId="{39F71DAA-16DC-40CB-BF1E-A5095EAC78C8}">
      <dgm:prSet/>
      <dgm:spPr/>
      <dgm:t>
        <a:bodyPr/>
        <a:lstStyle/>
        <a:p>
          <a:endParaRPr lang="en-US"/>
        </a:p>
      </dgm:t>
    </dgm:pt>
    <dgm:pt modelId="{F32376A0-E855-4878-936C-B8033D0AAD87}" type="sibTrans" cxnId="{39F71DAA-16DC-40CB-BF1E-A5095EAC78C8}">
      <dgm:prSet/>
      <dgm:spPr/>
      <dgm:t>
        <a:bodyPr/>
        <a:lstStyle/>
        <a:p>
          <a:endParaRPr lang="en-US"/>
        </a:p>
      </dgm:t>
    </dgm:pt>
    <dgm:pt modelId="{39EA018A-3B89-4BCF-8D84-8DC39535B00C}">
      <dgm:prSet phldrT="[Text]"/>
      <dgm:spPr/>
      <dgm:t>
        <a:bodyPr/>
        <a:lstStyle/>
        <a:p>
          <a:r>
            <a:rPr lang="en-US" dirty="0" smtClean="0"/>
            <a:t>Rebates ???</a:t>
          </a:r>
          <a:endParaRPr lang="en-US" dirty="0"/>
        </a:p>
      </dgm:t>
    </dgm:pt>
    <dgm:pt modelId="{9C0A806A-6A24-4068-90DE-E40A4817C47D}" type="parTrans" cxnId="{61CA5435-861C-42A8-93B3-8E4C353BCC35}">
      <dgm:prSet/>
      <dgm:spPr/>
      <dgm:t>
        <a:bodyPr/>
        <a:lstStyle/>
        <a:p>
          <a:endParaRPr lang="en-US"/>
        </a:p>
      </dgm:t>
    </dgm:pt>
    <dgm:pt modelId="{BBB9282E-042D-48AA-B8DB-BA122E4C2CE5}" type="sibTrans" cxnId="{61CA5435-861C-42A8-93B3-8E4C353BCC35}">
      <dgm:prSet/>
      <dgm:spPr/>
      <dgm:t>
        <a:bodyPr/>
        <a:lstStyle/>
        <a:p>
          <a:endParaRPr lang="en-US"/>
        </a:p>
      </dgm:t>
    </dgm:pt>
    <dgm:pt modelId="{D18934AC-47FB-4ABC-8E97-06AC3F87EEDF}" type="pres">
      <dgm:prSet presAssocID="{A79E0941-21AB-4563-80C8-B62DBC4C118A}" presName="Name0" presStyleCnt="0">
        <dgm:presLayoutVars>
          <dgm:dir/>
          <dgm:resizeHandles val="exact"/>
        </dgm:presLayoutVars>
      </dgm:prSet>
      <dgm:spPr/>
    </dgm:pt>
    <dgm:pt modelId="{05078E49-A779-4132-9AD6-3506812A3014}" type="pres">
      <dgm:prSet presAssocID="{ABE84C92-4E3D-4C3D-8C04-C3D530861EE8}" presName="Name5" presStyleLbl="vennNode1" presStyleIdx="0" presStyleCnt="4">
        <dgm:presLayoutVars>
          <dgm:bulletEnabled val="1"/>
        </dgm:presLayoutVars>
      </dgm:prSet>
      <dgm:spPr/>
      <dgm:t>
        <a:bodyPr/>
        <a:lstStyle/>
        <a:p>
          <a:endParaRPr lang="en-US"/>
        </a:p>
      </dgm:t>
    </dgm:pt>
    <dgm:pt modelId="{8EDDE4E1-93B1-496F-B77C-D9CFD2366042}" type="pres">
      <dgm:prSet presAssocID="{881C8F81-6C48-4340-9FC2-9171A2F16135}" presName="space" presStyleCnt="0"/>
      <dgm:spPr/>
    </dgm:pt>
    <dgm:pt modelId="{7CE494F0-5DB1-41E5-AA37-F6A65FD0E3C4}" type="pres">
      <dgm:prSet presAssocID="{E3BF73D0-F924-4437-8B23-F693EA3BBC10}" presName="Name5" presStyleLbl="vennNode1" presStyleIdx="1" presStyleCnt="4">
        <dgm:presLayoutVars>
          <dgm:bulletEnabled val="1"/>
        </dgm:presLayoutVars>
      </dgm:prSet>
      <dgm:spPr/>
      <dgm:t>
        <a:bodyPr/>
        <a:lstStyle/>
        <a:p>
          <a:endParaRPr lang="en-US"/>
        </a:p>
      </dgm:t>
    </dgm:pt>
    <dgm:pt modelId="{0DA6FFD9-3C5A-4559-9B98-8252E06A0FBB}" type="pres">
      <dgm:prSet presAssocID="{5D394C62-40FD-4A81-941C-779C658E0739}" presName="space" presStyleCnt="0"/>
      <dgm:spPr/>
    </dgm:pt>
    <dgm:pt modelId="{B1C2D9CF-4762-48DD-BD8C-1FED644B0FCA}" type="pres">
      <dgm:prSet presAssocID="{01FD4274-B6C0-415F-864F-08CAB812C3F1}" presName="Name5" presStyleLbl="vennNode1" presStyleIdx="2" presStyleCnt="4">
        <dgm:presLayoutVars>
          <dgm:bulletEnabled val="1"/>
        </dgm:presLayoutVars>
      </dgm:prSet>
      <dgm:spPr/>
      <dgm:t>
        <a:bodyPr/>
        <a:lstStyle/>
        <a:p>
          <a:endParaRPr lang="en-US"/>
        </a:p>
      </dgm:t>
    </dgm:pt>
    <dgm:pt modelId="{9E60FA1F-605F-47A0-90AB-B7DAD9D65A4F}" type="pres">
      <dgm:prSet presAssocID="{F32376A0-E855-4878-936C-B8033D0AAD87}" presName="space" presStyleCnt="0"/>
      <dgm:spPr/>
    </dgm:pt>
    <dgm:pt modelId="{7EF6005D-A7B5-4FD2-97F1-474E6900489C}" type="pres">
      <dgm:prSet presAssocID="{39EA018A-3B89-4BCF-8D84-8DC39535B00C}" presName="Name5" presStyleLbl="vennNode1" presStyleIdx="3" presStyleCnt="4">
        <dgm:presLayoutVars>
          <dgm:bulletEnabled val="1"/>
        </dgm:presLayoutVars>
      </dgm:prSet>
      <dgm:spPr/>
    </dgm:pt>
  </dgm:ptLst>
  <dgm:cxnLst>
    <dgm:cxn modelId="{832B813C-C497-4B4D-A2C0-5588F81F59B6}" type="presOf" srcId="{ABE84C92-4E3D-4C3D-8C04-C3D530861EE8}" destId="{05078E49-A779-4132-9AD6-3506812A3014}" srcOrd="0" destOrd="0" presId="urn:microsoft.com/office/officeart/2005/8/layout/venn3"/>
    <dgm:cxn modelId="{0B736614-F52B-4654-8DFE-EA2D09E91E64}" srcId="{A79E0941-21AB-4563-80C8-B62DBC4C118A}" destId="{E3BF73D0-F924-4437-8B23-F693EA3BBC10}" srcOrd="1" destOrd="0" parTransId="{A73AF58B-EDDF-4A96-9F87-3291806B6B86}" sibTransId="{5D394C62-40FD-4A81-941C-779C658E0739}"/>
    <dgm:cxn modelId="{61CA5435-861C-42A8-93B3-8E4C353BCC35}" srcId="{A79E0941-21AB-4563-80C8-B62DBC4C118A}" destId="{39EA018A-3B89-4BCF-8D84-8DC39535B00C}" srcOrd="3" destOrd="0" parTransId="{9C0A806A-6A24-4068-90DE-E40A4817C47D}" sibTransId="{BBB9282E-042D-48AA-B8DB-BA122E4C2CE5}"/>
    <dgm:cxn modelId="{7B2EAC1F-D8D2-4B47-9518-E49C7FFC3C23}" type="presOf" srcId="{A79E0941-21AB-4563-80C8-B62DBC4C118A}" destId="{D18934AC-47FB-4ABC-8E97-06AC3F87EEDF}" srcOrd="0" destOrd="0" presId="urn:microsoft.com/office/officeart/2005/8/layout/venn3"/>
    <dgm:cxn modelId="{7A427815-3C72-4BEA-98AE-5F5532DA6925}" type="presOf" srcId="{39EA018A-3B89-4BCF-8D84-8DC39535B00C}" destId="{7EF6005D-A7B5-4FD2-97F1-474E6900489C}" srcOrd="0" destOrd="0" presId="urn:microsoft.com/office/officeart/2005/8/layout/venn3"/>
    <dgm:cxn modelId="{DD8FD972-05BC-4829-B551-631661BB6167}" srcId="{A79E0941-21AB-4563-80C8-B62DBC4C118A}" destId="{ABE84C92-4E3D-4C3D-8C04-C3D530861EE8}" srcOrd="0" destOrd="0" parTransId="{7B34C945-907F-45B8-9D6C-0B1A46FF4ED3}" sibTransId="{881C8F81-6C48-4340-9FC2-9171A2F16135}"/>
    <dgm:cxn modelId="{39F71DAA-16DC-40CB-BF1E-A5095EAC78C8}" srcId="{A79E0941-21AB-4563-80C8-B62DBC4C118A}" destId="{01FD4274-B6C0-415F-864F-08CAB812C3F1}" srcOrd="2" destOrd="0" parTransId="{63DDFBCD-D699-4979-8475-79E4C5625E7C}" sibTransId="{F32376A0-E855-4878-936C-B8033D0AAD87}"/>
    <dgm:cxn modelId="{554E57EB-A80B-4193-B904-D82C763B4F40}" type="presOf" srcId="{E3BF73D0-F924-4437-8B23-F693EA3BBC10}" destId="{7CE494F0-5DB1-41E5-AA37-F6A65FD0E3C4}" srcOrd="0" destOrd="0" presId="urn:microsoft.com/office/officeart/2005/8/layout/venn3"/>
    <dgm:cxn modelId="{9469DF18-289C-44CA-ABBA-5F3B3151EF8A}" type="presOf" srcId="{01FD4274-B6C0-415F-864F-08CAB812C3F1}" destId="{B1C2D9CF-4762-48DD-BD8C-1FED644B0FCA}" srcOrd="0" destOrd="0" presId="urn:microsoft.com/office/officeart/2005/8/layout/venn3"/>
    <dgm:cxn modelId="{9E3A7C31-CBDA-4318-994E-04EC94AE8BD9}" type="presParOf" srcId="{D18934AC-47FB-4ABC-8E97-06AC3F87EEDF}" destId="{05078E49-A779-4132-9AD6-3506812A3014}" srcOrd="0" destOrd="0" presId="urn:microsoft.com/office/officeart/2005/8/layout/venn3"/>
    <dgm:cxn modelId="{9C5339F3-3341-4A06-B0D9-6593D2C5DEF5}" type="presParOf" srcId="{D18934AC-47FB-4ABC-8E97-06AC3F87EEDF}" destId="{8EDDE4E1-93B1-496F-B77C-D9CFD2366042}" srcOrd="1" destOrd="0" presId="urn:microsoft.com/office/officeart/2005/8/layout/venn3"/>
    <dgm:cxn modelId="{6EE1B3D4-14B7-4EF0-9607-1CE56C9ED15D}" type="presParOf" srcId="{D18934AC-47FB-4ABC-8E97-06AC3F87EEDF}" destId="{7CE494F0-5DB1-41E5-AA37-F6A65FD0E3C4}" srcOrd="2" destOrd="0" presId="urn:microsoft.com/office/officeart/2005/8/layout/venn3"/>
    <dgm:cxn modelId="{A5A253E7-F515-4D9D-9101-3763DBE4DD2C}" type="presParOf" srcId="{D18934AC-47FB-4ABC-8E97-06AC3F87EEDF}" destId="{0DA6FFD9-3C5A-4559-9B98-8252E06A0FBB}" srcOrd="3" destOrd="0" presId="urn:microsoft.com/office/officeart/2005/8/layout/venn3"/>
    <dgm:cxn modelId="{666BB1E7-EA49-433F-B987-3F03ECFDE714}" type="presParOf" srcId="{D18934AC-47FB-4ABC-8E97-06AC3F87EEDF}" destId="{B1C2D9CF-4762-48DD-BD8C-1FED644B0FCA}" srcOrd="4" destOrd="0" presId="urn:microsoft.com/office/officeart/2005/8/layout/venn3"/>
    <dgm:cxn modelId="{C86095FC-89EF-4BD1-9EB2-F203A9407B80}" type="presParOf" srcId="{D18934AC-47FB-4ABC-8E97-06AC3F87EEDF}" destId="{9E60FA1F-605F-47A0-90AB-B7DAD9D65A4F}" srcOrd="5" destOrd="0" presId="urn:microsoft.com/office/officeart/2005/8/layout/venn3"/>
    <dgm:cxn modelId="{4888FE54-63E4-4085-A212-683D318575D7}" type="presParOf" srcId="{D18934AC-47FB-4ABC-8E97-06AC3F87EEDF}" destId="{7EF6005D-A7B5-4FD2-97F1-474E6900489C}" srcOrd="6"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F52CDF-A2DC-4EDE-A0D4-1A47F336EC2F}"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C884E64F-4490-41FF-98C2-9172CEBCFB55}">
      <dgm:prSet phldrT="[Text]"/>
      <dgm:spPr/>
      <dgm:t>
        <a:bodyPr/>
        <a:lstStyle/>
        <a:p>
          <a:r>
            <a:rPr lang="en-US" dirty="0" smtClean="0"/>
            <a:t>NASTAD decreases in ARV costs</a:t>
          </a:r>
          <a:endParaRPr lang="en-US" dirty="0"/>
        </a:p>
      </dgm:t>
    </dgm:pt>
    <dgm:pt modelId="{B3F9B338-DF4E-46B9-B0C5-383B58A6A5F8}" type="parTrans" cxnId="{E946F38C-D4B2-438E-BAD4-C26B05826D2E}">
      <dgm:prSet/>
      <dgm:spPr/>
      <dgm:t>
        <a:bodyPr/>
        <a:lstStyle/>
        <a:p>
          <a:endParaRPr lang="en-US"/>
        </a:p>
      </dgm:t>
    </dgm:pt>
    <dgm:pt modelId="{1660A859-BEE0-4EA3-9637-B933F94EFEE1}" type="sibTrans" cxnId="{E946F38C-D4B2-438E-BAD4-C26B05826D2E}">
      <dgm:prSet/>
      <dgm:spPr/>
      <dgm:t>
        <a:bodyPr/>
        <a:lstStyle/>
        <a:p>
          <a:endParaRPr lang="en-US"/>
        </a:p>
      </dgm:t>
    </dgm:pt>
    <dgm:pt modelId="{F14FB110-6B70-4E3C-A887-B0171841D1F5}">
      <dgm:prSet phldrT="[Text]"/>
      <dgm:spPr/>
      <dgm:t>
        <a:bodyPr/>
        <a:lstStyle/>
        <a:p>
          <a:r>
            <a:rPr lang="en-US" dirty="0" smtClean="0"/>
            <a:t>Additional Funding Sources (Part A, State, ERF, etc.)</a:t>
          </a:r>
          <a:endParaRPr lang="en-US" dirty="0"/>
        </a:p>
      </dgm:t>
    </dgm:pt>
    <dgm:pt modelId="{1F324570-D2A9-4238-9AED-D39EB7033681}" type="parTrans" cxnId="{AE26EED7-37C4-4176-8A92-B541B1AE9935}">
      <dgm:prSet/>
      <dgm:spPr/>
      <dgm:t>
        <a:bodyPr/>
        <a:lstStyle/>
        <a:p>
          <a:endParaRPr lang="en-US"/>
        </a:p>
      </dgm:t>
    </dgm:pt>
    <dgm:pt modelId="{B4394110-951A-42DA-A1E0-C32D2BD92112}" type="sibTrans" cxnId="{AE26EED7-37C4-4176-8A92-B541B1AE9935}">
      <dgm:prSet/>
      <dgm:spPr/>
      <dgm:t>
        <a:bodyPr/>
        <a:lstStyle/>
        <a:p>
          <a:endParaRPr lang="en-US"/>
        </a:p>
      </dgm:t>
    </dgm:pt>
    <dgm:pt modelId="{C50237B8-75D0-49B2-ADCB-58EC6F14D440}">
      <dgm:prSet phldrT="[Text]"/>
      <dgm:spPr/>
      <dgm:t>
        <a:bodyPr/>
        <a:lstStyle/>
        <a:p>
          <a:r>
            <a:rPr lang="en-US" dirty="0" smtClean="0"/>
            <a:t>Increased Program Revenue (Medicaid Backbilling and Rebates)</a:t>
          </a:r>
          <a:endParaRPr lang="en-US" dirty="0"/>
        </a:p>
      </dgm:t>
    </dgm:pt>
    <dgm:pt modelId="{D19CACCC-8BBC-4B68-A24A-1B91D9557577}" type="parTrans" cxnId="{093641D0-190F-4677-902D-BBE9F39A0112}">
      <dgm:prSet/>
      <dgm:spPr/>
      <dgm:t>
        <a:bodyPr/>
        <a:lstStyle/>
        <a:p>
          <a:endParaRPr lang="en-US"/>
        </a:p>
      </dgm:t>
    </dgm:pt>
    <dgm:pt modelId="{12598485-DA37-4955-8B4B-8AED907AD26F}" type="sibTrans" cxnId="{093641D0-190F-4677-902D-BBE9F39A0112}">
      <dgm:prSet/>
      <dgm:spPr/>
      <dgm:t>
        <a:bodyPr/>
        <a:lstStyle/>
        <a:p>
          <a:endParaRPr lang="en-US"/>
        </a:p>
      </dgm:t>
    </dgm:pt>
    <dgm:pt modelId="{0D11DD98-7549-4329-A5AB-BC2D08E96B95}">
      <dgm:prSet phldrT="[Text]"/>
      <dgm:spPr/>
      <dgm:t>
        <a:bodyPr/>
        <a:lstStyle/>
        <a:p>
          <a:r>
            <a:rPr lang="en-US" dirty="0" smtClean="0"/>
            <a:t>Increased Recertification and Eligibility Processes</a:t>
          </a:r>
          <a:endParaRPr lang="en-US" dirty="0"/>
        </a:p>
      </dgm:t>
    </dgm:pt>
    <dgm:pt modelId="{6BE95C74-91A0-4332-AC47-0421E81A0A41}" type="parTrans" cxnId="{86590F9F-A5E0-4B88-9DFE-497C861FDF81}">
      <dgm:prSet/>
      <dgm:spPr/>
      <dgm:t>
        <a:bodyPr/>
        <a:lstStyle/>
        <a:p>
          <a:endParaRPr lang="en-US"/>
        </a:p>
      </dgm:t>
    </dgm:pt>
    <dgm:pt modelId="{A74B0780-B7E3-43A6-A8D1-16EF284A2D8B}" type="sibTrans" cxnId="{86590F9F-A5E0-4B88-9DFE-497C861FDF81}">
      <dgm:prSet/>
      <dgm:spPr/>
      <dgm:t>
        <a:bodyPr/>
        <a:lstStyle/>
        <a:p>
          <a:endParaRPr lang="en-US"/>
        </a:p>
      </dgm:t>
    </dgm:pt>
    <dgm:pt modelId="{BF84DB39-1BDB-4946-B787-363CD35FCC6E}">
      <dgm:prSet phldrT="[Text]"/>
      <dgm:spPr/>
      <dgm:t>
        <a:bodyPr/>
        <a:lstStyle/>
        <a:p>
          <a:r>
            <a:rPr lang="en-US" dirty="0" smtClean="0"/>
            <a:t>Part B Service Reductions</a:t>
          </a:r>
          <a:endParaRPr lang="en-US" dirty="0"/>
        </a:p>
      </dgm:t>
    </dgm:pt>
    <dgm:pt modelId="{84E6C234-6211-4CF9-AA15-5C3F468AB2A2}" type="parTrans" cxnId="{7522D42F-926F-4396-BFB4-98A10D3F1FEC}">
      <dgm:prSet/>
      <dgm:spPr/>
      <dgm:t>
        <a:bodyPr/>
        <a:lstStyle/>
        <a:p>
          <a:endParaRPr lang="en-US"/>
        </a:p>
      </dgm:t>
    </dgm:pt>
    <dgm:pt modelId="{E70701D4-B38F-4943-A160-9DD779D68E48}" type="sibTrans" cxnId="{7522D42F-926F-4396-BFB4-98A10D3F1FEC}">
      <dgm:prSet/>
      <dgm:spPr/>
      <dgm:t>
        <a:bodyPr/>
        <a:lstStyle/>
        <a:p>
          <a:endParaRPr lang="en-US"/>
        </a:p>
      </dgm:t>
    </dgm:pt>
    <dgm:pt modelId="{E0F9F78E-E9EC-4C33-BF7F-9F9A7ABCAB9F}" type="pres">
      <dgm:prSet presAssocID="{BDF52CDF-A2DC-4EDE-A0D4-1A47F336EC2F}" presName="cycle" presStyleCnt="0">
        <dgm:presLayoutVars>
          <dgm:dir/>
          <dgm:resizeHandles val="exact"/>
        </dgm:presLayoutVars>
      </dgm:prSet>
      <dgm:spPr/>
    </dgm:pt>
    <dgm:pt modelId="{90413063-1706-4A65-B300-3807A6319EB8}" type="pres">
      <dgm:prSet presAssocID="{C884E64F-4490-41FF-98C2-9172CEBCFB55}" presName="node" presStyleLbl="node1" presStyleIdx="0" presStyleCnt="5" custScaleX="114106" custScaleY="117783">
        <dgm:presLayoutVars>
          <dgm:bulletEnabled val="1"/>
        </dgm:presLayoutVars>
      </dgm:prSet>
      <dgm:spPr/>
      <dgm:t>
        <a:bodyPr/>
        <a:lstStyle/>
        <a:p>
          <a:endParaRPr lang="en-US"/>
        </a:p>
      </dgm:t>
    </dgm:pt>
    <dgm:pt modelId="{AB7A131B-B219-4643-8652-66125C2446FF}" type="pres">
      <dgm:prSet presAssocID="{C884E64F-4490-41FF-98C2-9172CEBCFB55}" presName="spNode" presStyleCnt="0"/>
      <dgm:spPr/>
    </dgm:pt>
    <dgm:pt modelId="{1FF3A5B0-1964-44AD-BEBA-606A1401CB4D}" type="pres">
      <dgm:prSet presAssocID="{1660A859-BEE0-4EA3-9637-B933F94EFEE1}" presName="sibTrans" presStyleLbl="sibTrans1D1" presStyleIdx="0" presStyleCnt="5"/>
      <dgm:spPr/>
    </dgm:pt>
    <dgm:pt modelId="{2825C257-E97D-4E1A-B189-2C7A61C30C02}" type="pres">
      <dgm:prSet presAssocID="{F14FB110-6B70-4E3C-A887-B0171841D1F5}" presName="node" presStyleLbl="node1" presStyleIdx="1" presStyleCnt="5" custScaleX="120585" custScaleY="137988">
        <dgm:presLayoutVars>
          <dgm:bulletEnabled val="1"/>
        </dgm:presLayoutVars>
      </dgm:prSet>
      <dgm:spPr/>
      <dgm:t>
        <a:bodyPr/>
        <a:lstStyle/>
        <a:p>
          <a:endParaRPr lang="en-US"/>
        </a:p>
      </dgm:t>
    </dgm:pt>
    <dgm:pt modelId="{7923CB41-9ACE-498F-AD7C-9D46171A6C51}" type="pres">
      <dgm:prSet presAssocID="{F14FB110-6B70-4E3C-A887-B0171841D1F5}" presName="spNode" presStyleCnt="0"/>
      <dgm:spPr/>
    </dgm:pt>
    <dgm:pt modelId="{3A6B5319-B2DE-409E-951A-3DBEDABE35BE}" type="pres">
      <dgm:prSet presAssocID="{B4394110-951A-42DA-A1E0-C32D2BD92112}" presName="sibTrans" presStyleLbl="sibTrans1D1" presStyleIdx="1" presStyleCnt="5"/>
      <dgm:spPr/>
    </dgm:pt>
    <dgm:pt modelId="{23854C84-ED48-461C-9093-F16F81915597}" type="pres">
      <dgm:prSet presAssocID="{C50237B8-75D0-49B2-ADCB-58EC6F14D440}" presName="node" presStyleLbl="node1" presStyleIdx="2" presStyleCnt="5" custScaleX="113634" custScaleY="136844">
        <dgm:presLayoutVars>
          <dgm:bulletEnabled val="1"/>
        </dgm:presLayoutVars>
      </dgm:prSet>
      <dgm:spPr/>
      <dgm:t>
        <a:bodyPr/>
        <a:lstStyle/>
        <a:p>
          <a:endParaRPr lang="en-US"/>
        </a:p>
      </dgm:t>
    </dgm:pt>
    <dgm:pt modelId="{785CBB8E-D0A8-499B-9150-F37AB9317CA9}" type="pres">
      <dgm:prSet presAssocID="{C50237B8-75D0-49B2-ADCB-58EC6F14D440}" presName="spNode" presStyleCnt="0"/>
      <dgm:spPr/>
    </dgm:pt>
    <dgm:pt modelId="{D6AE74E2-FE13-48CE-AE2E-80E374DBD93D}" type="pres">
      <dgm:prSet presAssocID="{12598485-DA37-4955-8B4B-8AED907AD26F}" presName="sibTrans" presStyleLbl="sibTrans1D1" presStyleIdx="2" presStyleCnt="5"/>
      <dgm:spPr/>
    </dgm:pt>
    <dgm:pt modelId="{D933DCDA-E949-4664-B865-74B43FBFAD33}" type="pres">
      <dgm:prSet presAssocID="{0D11DD98-7549-4329-A5AB-BC2D08E96B95}" presName="node" presStyleLbl="node1" presStyleIdx="3" presStyleCnt="5">
        <dgm:presLayoutVars>
          <dgm:bulletEnabled val="1"/>
        </dgm:presLayoutVars>
      </dgm:prSet>
      <dgm:spPr/>
      <dgm:t>
        <a:bodyPr/>
        <a:lstStyle/>
        <a:p>
          <a:endParaRPr lang="en-US"/>
        </a:p>
      </dgm:t>
    </dgm:pt>
    <dgm:pt modelId="{3E5A81DA-F790-4724-BCF8-1EFEB24B4439}" type="pres">
      <dgm:prSet presAssocID="{0D11DD98-7549-4329-A5AB-BC2D08E96B95}" presName="spNode" presStyleCnt="0"/>
      <dgm:spPr/>
    </dgm:pt>
    <dgm:pt modelId="{685ED58A-CF91-4B72-82A6-BE67B83D6CA7}" type="pres">
      <dgm:prSet presAssocID="{A74B0780-B7E3-43A6-A8D1-16EF284A2D8B}" presName="sibTrans" presStyleLbl="sibTrans1D1" presStyleIdx="3" presStyleCnt="5"/>
      <dgm:spPr/>
    </dgm:pt>
    <dgm:pt modelId="{730292FC-1C9F-476D-8B5D-91DC89EFD1B2}" type="pres">
      <dgm:prSet presAssocID="{BF84DB39-1BDB-4946-B787-363CD35FCC6E}" presName="node" presStyleLbl="node1" presStyleIdx="4" presStyleCnt="5">
        <dgm:presLayoutVars>
          <dgm:bulletEnabled val="1"/>
        </dgm:presLayoutVars>
      </dgm:prSet>
      <dgm:spPr/>
    </dgm:pt>
    <dgm:pt modelId="{7210B64A-BC8A-4B3C-8EC0-9236DFE3F6BD}" type="pres">
      <dgm:prSet presAssocID="{BF84DB39-1BDB-4946-B787-363CD35FCC6E}" presName="spNode" presStyleCnt="0"/>
      <dgm:spPr/>
    </dgm:pt>
    <dgm:pt modelId="{A600823E-B66E-4260-9E8D-12A36799BA24}" type="pres">
      <dgm:prSet presAssocID="{E70701D4-B38F-4943-A160-9DD779D68E48}" presName="sibTrans" presStyleLbl="sibTrans1D1" presStyleIdx="4" presStyleCnt="5"/>
      <dgm:spPr/>
    </dgm:pt>
  </dgm:ptLst>
  <dgm:cxnLst>
    <dgm:cxn modelId="{F66C3F5B-664D-4899-819F-984D1FDB8831}" type="presOf" srcId="{1660A859-BEE0-4EA3-9637-B933F94EFEE1}" destId="{1FF3A5B0-1964-44AD-BEBA-606A1401CB4D}" srcOrd="0" destOrd="0" presId="urn:microsoft.com/office/officeart/2005/8/layout/cycle6"/>
    <dgm:cxn modelId="{8FFBDFEB-955A-4B82-BBF4-FA3CCDEE78FB}" type="presOf" srcId="{BF84DB39-1BDB-4946-B787-363CD35FCC6E}" destId="{730292FC-1C9F-476D-8B5D-91DC89EFD1B2}" srcOrd="0" destOrd="0" presId="urn:microsoft.com/office/officeart/2005/8/layout/cycle6"/>
    <dgm:cxn modelId="{093641D0-190F-4677-902D-BBE9F39A0112}" srcId="{BDF52CDF-A2DC-4EDE-A0D4-1A47F336EC2F}" destId="{C50237B8-75D0-49B2-ADCB-58EC6F14D440}" srcOrd="2" destOrd="0" parTransId="{D19CACCC-8BBC-4B68-A24A-1B91D9557577}" sibTransId="{12598485-DA37-4955-8B4B-8AED907AD26F}"/>
    <dgm:cxn modelId="{18A70253-7D34-4BF0-855B-FBFC20989C54}" type="presOf" srcId="{BDF52CDF-A2DC-4EDE-A0D4-1A47F336EC2F}" destId="{E0F9F78E-E9EC-4C33-BF7F-9F9A7ABCAB9F}" srcOrd="0" destOrd="0" presId="urn:microsoft.com/office/officeart/2005/8/layout/cycle6"/>
    <dgm:cxn modelId="{317CDE15-E0F6-45FB-A28D-0E8863699D76}" type="presOf" srcId="{0D11DD98-7549-4329-A5AB-BC2D08E96B95}" destId="{D933DCDA-E949-4664-B865-74B43FBFAD33}" srcOrd="0" destOrd="0" presId="urn:microsoft.com/office/officeart/2005/8/layout/cycle6"/>
    <dgm:cxn modelId="{E946F38C-D4B2-438E-BAD4-C26B05826D2E}" srcId="{BDF52CDF-A2DC-4EDE-A0D4-1A47F336EC2F}" destId="{C884E64F-4490-41FF-98C2-9172CEBCFB55}" srcOrd="0" destOrd="0" parTransId="{B3F9B338-DF4E-46B9-B0C5-383B58A6A5F8}" sibTransId="{1660A859-BEE0-4EA3-9637-B933F94EFEE1}"/>
    <dgm:cxn modelId="{668935E4-296C-424A-91B7-E419A3D975D5}" type="presOf" srcId="{F14FB110-6B70-4E3C-A887-B0171841D1F5}" destId="{2825C257-E97D-4E1A-B189-2C7A61C30C02}" srcOrd="0" destOrd="0" presId="urn:microsoft.com/office/officeart/2005/8/layout/cycle6"/>
    <dgm:cxn modelId="{7522D42F-926F-4396-BFB4-98A10D3F1FEC}" srcId="{BDF52CDF-A2DC-4EDE-A0D4-1A47F336EC2F}" destId="{BF84DB39-1BDB-4946-B787-363CD35FCC6E}" srcOrd="4" destOrd="0" parTransId="{84E6C234-6211-4CF9-AA15-5C3F468AB2A2}" sibTransId="{E70701D4-B38F-4943-A160-9DD779D68E48}"/>
    <dgm:cxn modelId="{1FD53670-7F38-4556-8033-BDFA684FA970}" type="presOf" srcId="{E70701D4-B38F-4943-A160-9DD779D68E48}" destId="{A600823E-B66E-4260-9E8D-12A36799BA24}" srcOrd="0" destOrd="0" presId="urn:microsoft.com/office/officeart/2005/8/layout/cycle6"/>
    <dgm:cxn modelId="{F0F5F9E7-B391-47AA-9E53-0756AF036779}" type="presOf" srcId="{C50237B8-75D0-49B2-ADCB-58EC6F14D440}" destId="{23854C84-ED48-461C-9093-F16F81915597}" srcOrd="0" destOrd="0" presId="urn:microsoft.com/office/officeart/2005/8/layout/cycle6"/>
    <dgm:cxn modelId="{F3E1A057-9608-444F-8A73-AB5C81819FD4}" type="presOf" srcId="{C884E64F-4490-41FF-98C2-9172CEBCFB55}" destId="{90413063-1706-4A65-B300-3807A6319EB8}" srcOrd="0" destOrd="0" presId="urn:microsoft.com/office/officeart/2005/8/layout/cycle6"/>
    <dgm:cxn modelId="{91ACBFFA-E0DB-412D-B329-461DCC852A20}" type="presOf" srcId="{12598485-DA37-4955-8B4B-8AED907AD26F}" destId="{D6AE74E2-FE13-48CE-AE2E-80E374DBD93D}" srcOrd="0" destOrd="0" presId="urn:microsoft.com/office/officeart/2005/8/layout/cycle6"/>
    <dgm:cxn modelId="{FB2C2D42-DD60-433D-920A-889A53C750D4}" type="presOf" srcId="{A74B0780-B7E3-43A6-A8D1-16EF284A2D8B}" destId="{685ED58A-CF91-4B72-82A6-BE67B83D6CA7}" srcOrd="0" destOrd="0" presId="urn:microsoft.com/office/officeart/2005/8/layout/cycle6"/>
    <dgm:cxn modelId="{AE26EED7-37C4-4176-8A92-B541B1AE9935}" srcId="{BDF52CDF-A2DC-4EDE-A0D4-1A47F336EC2F}" destId="{F14FB110-6B70-4E3C-A887-B0171841D1F5}" srcOrd="1" destOrd="0" parTransId="{1F324570-D2A9-4238-9AED-D39EB7033681}" sibTransId="{B4394110-951A-42DA-A1E0-C32D2BD92112}"/>
    <dgm:cxn modelId="{86590F9F-A5E0-4B88-9DFE-497C861FDF81}" srcId="{BDF52CDF-A2DC-4EDE-A0D4-1A47F336EC2F}" destId="{0D11DD98-7549-4329-A5AB-BC2D08E96B95}" srcOrd="3" destOrd="0" parTransId="{6BE95C74-91A0-4332-AC47-0421E81A0A41}" sibTransId="{A74B0780-B7E3-43A6-A8D1-16EF284A2D8B}"/>
    <dgm:cxn modelId="{05B1D655-F85C-496F-A7F4-E384417FB2CF}" type="presOf" srcId="{B4394110-951A-42DA-A1E0-C32D2BD92112}" destId="{3A6B5319-B2DE-409E-951A-3DBEDABE35BE}" srcOrd="0" destOrd="0" presId="urn:microsoft.com/office/officeart/2005/8/layout/cycle6"/>
    <dgm:cxn modelId="{74365F6D-5C2F-4C43-9E4A-5313A1CBA81C}" type="presParOf" srcId="{E0F9F78E-E9EC-4C33-BF7F-9F9A7ABCAB9F}" destId="{90413063-1706-4A65-B300-3807A6319EB8}" srcOrd="0" destOrd="0" presId="urn:microsoft.com/office/officeart/2005/8/layout/cycle6"/>
    <dgm:cxn modelId="{57021908-FD31-4A8C-B17A-7DF1321A744A}" type="presParOf" srcId="{E0F9F78E-E9EC-4C33-BF7F-9F9A7ABCAB9F}" destId="{AB7A131B-B219-4643-8652-66125C2446FF}" srcOrd="1" destOrd="0" presId="urn:microsoft.com/office/officeart/2005/8/layout/cycle6"/>
    <dgm:cxn modelId="{EE34581F-6C87-4DA0-BBC7-5D2488314E52}" type="presParOf" srcId="{E0F9F78E-E9EC-4C33-BF7F-9F9A7ABCAB9F}" destId="{1FF3A5B0-1964-44AD-BEBA-606A1401CB4D}" srcOrd="2" destOrd="0" presId="urn:microsoft.com/office/officeart/2005/8/layout/cycle6"/>
    <dgm:cxn modelId="{160702D3-73C7-4729-8535-44F329DC370E}" type="presParOf" srcId="{E0F9F78E-E9EC-4C33-BF7F-9F9A7ABCAB9F}" destId="{2825C257-E97D-4E1A-B189-2C7A61C30C02}" srcOrd="3" destOrd="0" presId="urn:microsoft.com/office/officeart/2005/8/layout/cycle6"/>
    <dgm:cxn modelId="{A321063E-0A9A-420A-BCE3-F83249CF3D5C}" type="presParOf" srcId="{E0F9F78E-E9EC-4C33-BF7F-9F9A7ABCAB9F}" destId="{7923CB41-9ACE-498F-AD7C-9D46171A6C51}" srcOrd="4" destOrd="0" presId="urn:microsoft.com/office/officeart/2005/8/layout/cycle6"/>
    <dgm:cxn modelId="{11814EBF-7382-40BF-9263-70342A54FE73}" type="presParOf" srcId="{E0F9F78E-E9EC-4C33-BF7F-9F9A7ABCAB9F}" destId="{3A6B5319-B2DE-409E-951A-3DBEDABE35BE}" srcOrd="5" destOrd="0" presId="urn:microsoft.com/office/officeart/2005/8/layout/cycle6"/>
    <dgm:cxn modelId="{1CF435E3-B5B6-4694-81C6-6E579B0F0F85}" type="presParOf" srcId="{E0F9F78E-E9EC-4C33-BF7F-9F9A7ABCAB9F}" destId="{23854C84-ED48-461C-9093-F16F81915597}" srcOrd="6" destOrd="0" presId="urn:microsoft.com/office/officeart/2005/8/layout/cycle6"/>
    <dgm:cxn modelId="{06B06436-83BE-4051-862A-6D6CAEB3D98A}" type="presParOf" srcId="{E0F9F78E-E9EC-4C33-BF7F-9F9A7ABCAB9F}" destId="{785CBB8E-D0A8-499B-9150-F37AB9317CA9}" srcOrd="7" destOrd="0" presId="urn:microsoft.com/office/officeart/2005/8/layout/cycle6"/>
    <dgm:cxn modelId="{DDD916A4-95EB-4812-BDA2-D97AD694C9B5}" type="presParOf" srcId="{E0F9F78E-E9EC-4C33-BF7F-9F9A7ABCAB9F}" destId="{D6AE74E2-FE13-48CE-AE2E-80E374DBD93D}" srcOrd="8" destOrd="0" presId="urn:microsoft.com/office/officeart/2005/8/layout/cycle6"/>
    <dgm:cxn modelId="{326A96E9-F67E-4D0D-91D2-67717706464F}" type="presParOf" srcId="{E0F9F78E-E9EC-4C33-BF7F-9F9A7ABCAB9F}" destId="{D933DCDA-E949-4664-B865-74B43FBFAD33}" srcOrd="9" destOrd="0" presId="urn:microsoft.com/office/officeart/2005/8/layout/cycle6"/>
    <dgm:cxn modelId="{BB4E6487-03DB-4E64-8679-303BCB133D59}" type="presParOf" srcId="{E0F9F78E-E9EC-4C33-BF7F-9F9A7ABCAB9F}" destId="{3E5A81DA-F790-4724-BCF8-1EFEB24B4439}" srcOrd="10" destOrd="0" presId="urn:microsoft.com/office/officeart/2005/8/layout/cycle6"/>
    <dgm:cxn modelId="{D1AE782B-4F01-4C18-9232-7E7A0A809ADE}" type="presParOf" srcId="{E0F9F78E-E9EC-4C33-BF7F-9F9A7ABCAB9F}" destId="{685ED58A-CF91-4B72-82A6-BE67B83D6CA7}" srcOrd="11" destOrd="0" presId="urn:microsoft.com/office/officeart/2005/8/layout/cycle6"/>
    <dgm:cxn modelId="{03534364-990F-4BBA-BA38-AA431D0661AD}" type="presParOf" srcId="{E0F9F78E-E9EC-4C33-BF7F-9F9A7ABCAB9F}" destId="{730292FC-1C9F-476D-8B5D-91DC89EFD1B2}" srcOrd="12" destOrd="0" presId="urn:microsoft.com/office/officeart/2005/8/layout/cycle6"/>
    <dgm:cxn modelId="{FD5F293E-AE97-4832-BB13-87FF193D0E29}" type="presParOf" srcId="{E0F9F78E-E9EC-4C33-BF7F-9F9A7ABCAB9F}" destId="{7210B64A-BC8A-4B3C-8EC0-9236DFE3F6BD}" srcOrd="13" destOrd="0" presId="urn:microsoft.com/office/officeart/2005/8/layout/cycle6"/>
    <dgm:cxn modelId="{4988578D-9F99-47C0-BC39-410785B1AFDD}" type="presParOf" srcId="{E0F9F78E-E9EC-4C33-BF7F-9F9A7ABCAB9F}" destId="{A600823E-B66E-4260-9E8D-12A36799BA24}" srcOrd="14"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8B2F5BC-B700-448A-837F-EDE4C94E3CF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46B4937E-E71A-41E0-9B67-60C41F4ECCA0}">
      <dgm:prSet phldrT="[Text]"/>
      <dgm:spPr/>
      <dgm:t>
        <a:bodyPr/>
        <a:lstStyle/>
        <a:p>
          <a:r>
            <a:rPr lang="en-US" dirty="0" smtClean="0"/>
            <a:t>Sustainability</a:t>
          </a:r>
          <a:endParaRPr lang="en-US" dirty="0"/>
        </a:p>
      </dgm:t>
    </dgm:pt>
    <dgm:pt modelId="{8EB2ABBE-856E-4CAB-B75A-B86D80469BF2}" type="parTrans" cxnId="{C9238511-FD08-420E-AD6C-21F72D959195}">
      <dgm:prSet/>
      <dgm:spPr/>
      <dgm:t>
        <a:bodyPr/>
        <a:lstStyle/>
        <a:p>
          <a:endParaRPr lang="en-US"/>
        </a:p>
      </dgm:t>
    </dgm:pt>
    <dgm:pt modelId="{3838D20E-4743-477D-8E6A-97F472193777}" type="sibTrans" cxnId="{C9238511-FD08-420E-AD6C-21F72D959195}">
      <dgm:prSet/>
      <dgm:spPr/>
      <dgm:t>
        <a:bodyPr/>
        <a:lstStyle/>
        <a:p>
          <a:endParaRPr lang="en-US"/>
        </a:p>
      </dgm:t>
    </dgm:pt>
    <dgm:pt modelId="{E2D4A8F2-287D-4778-B2D8-D4A28FA72899}">
      <dgm:prSet phldrT="[Text]"/>
      <dgm:spPr/>
      <dgm:t>
        <a:bodyPr/>
        <a:lstStyle/>
        <a:p>
          <a:r>
            <a:rPr lang="en-US" dirty="0" smtClean="0"/>
            <a:t>New projections done prior to each expansion to show capacity</a:t>
          </a:r>
          <a:endParaRPr lang="en-US" dirty="0"/>
        </a:p>
      </dgm:t>
    </dgm:pt>
    <dgm:pt modelId="{16E4B9CB-D651-4F49-BFD7-67C2FC6C3686}" type="parTrans" cxnId="{5622B1F1-E519-4302-8502-9EFAB045E62A}">
      <dgm:prSet/>
      <dgm:spPr/>
      <dgm:t>
        <a:bodyPr/>
        <a:lstStyle/>
        <a:p>
          <a:endParaRPr lang="en-US"/>
        </a:p>
      </dgm:t>
    </dgm:pt>
    <dgm:pt modelId="{3F8E14DD-A9F7-4CC5-90BB-0A076DF83065}" type="sibTrans" cxnId="{5622B1F1-E519-4302-8502-9EFAB045E62A}">
      <dgm:prSet/>
      <dgm:spPr/>
      <dgm:t>
        <a:bodyPr/>
        <a:lstStyle/>
        <a:p>
          <a:endParaRPr lang="en-US"/>
        </a:p>
      </dgm:t>
    </dgm:pt>
    <dgm:pt modelId="{D8C7DE64-C2F9-49C4-BCBD-646D36D039F2}">
      <dgm:prSet phldrT="[Text]"/>
      <dgm:spPr/>
      <dgm:t>
        <a:bodyPr/>
        <a:lstStyle/>
        <a:p>
          <a:r>
            <a:rPr lang="en-US" dirty="0" smtClean="0"/>
            <a:t>Enrollment monitored weekly and prescriptions filled monitored monthly</a:t>
          </a:r>
          <a:endParaRPr lang="en-US" dirty="0"/>
        </a:p>
      </dgm:t>
    </dgm:pt>
    <dgm:pt modelId="{96862DC9-1DFC-469D-8683-7754E5413F6E}" type="parTrans" cxnId="{DF1CA7CA-D4B9-4D77-B967-1A1833C67694}">
      <dgm:prSet/>
      <dgm:spPr/>
      <dgm:t>
        <a:bodyPr/>
        <a:lstStyle/>
        <a:p>
          <a:endParaRPr lang="en-US"/>
        </a:p>
      </dgm:t>
    </dgm:pt>
    <dgm:pt modelId="{B720D9EF-E358-4C3A-8494-494132AC509B}" type="sibTrans" cxnId="{DF1CA7CA-D4B9-4D77-B967-1A1833C67694}">
      <dgm:prSet/>
      <dgm:spPr/>
      <dgm:t>
        <a:bodyPr/>
        <a:lstStyle/>
        <a:p>
          <a:endParaRPr lang="en-US"/>
        </a:p>
      </dgm:t>
    </dgm:pt>
    <dgm:pt modelId="{B5C4D9CF-53F1-4AF0-B2EB-58365CF0ED1D}">
      <dgm:prSet phldrT="[Text]"/>
      <dgm:spPr/>
      <dgm:t>
        <a:bodyPr/>
        <a:lstStyle/>
        <a:p>
          <a:r>
            <a:rPr lang="en-US" dirty="0" smtClean="0"/>
            <a:t>Methodology</a:t>
          </a:r>
          <a:endParaRPr lang="en-US" dirty="0"/>
        </a:p>
      </dgm:t>
    </dgm:pt>
    <dgm:pt modelId="{B4868B31-F9D8-4881-98F0-ED08131BC941}" type="parTrans" cxnId="{F454D49D-4775-4A27-BC2E-1D2ABEDCF892}">
      <dgm:prSet/>
      <dgm:spPr/>
      <dgm:t>
        <a:bodyPr/>
        <a:lstStyle/>
        <a:p>
          <a:endParaRPr lang="en-US"/>
        </a:p>
      </dgm:t>
    </dgm:pt>
    <dgm:pt modelId="{6CC95CA9-F338-4A19-9035-A55C5F663683}" type="sibTrans" cxnId="{F454D49D-4775-4A27-BC2E-1D2ABEDCF892}">
      <dgm:prSet/>
      <dgm:spPr/>
      <dgm:t>
        <a:bodyPr/>
        <a:lstStyle/>
        <a:p>
          <a:endParaRPr lang="en-US"/>
        </a:p>
      </dgm:t>
    </dgm:pt>
    <dgm:pt modelId="{0D6440AB-EB3C-4EE5-AEB0-EE9F31131355}">
      <dgm:prSet phldrT="[Text]"/>
      <dgm:spPr/>
      <dgm:t>
        <a:bodyPr/>
        <a:lstStyle/>
        <a:p>
          <a:r>
            <a:rPr lang="en-US" dirty="0" smtClean="0"/>
            <a:t>Complete eligibility done before enrollment, including regimen, next fill date, other payer sources</a:t>
          </a:r>
          <a:endParaRPr lang="en-US" dirty="0"/>
        </a:p>
      </dgm:t>
    </dgm:pt>
    <dgm:pt modelId="{E0288A1A-E7A6-4A13-8051-5532D3AFBEB5}" type="parTrans" cxnId="{AE4B18BD-E625-46C4-A650-B15162EBB5CB}">
      <dgm:prSet/>
      <dgm:spPr/>
      <dgm:t>
        <a:bodyPr/>
        <a:lstStyle/>
        <a:p>
          <a:endParaRPr lang="en-US"/>
        </a:p>
      </dgm:t>
    </dgm:pt>
    <dgm:pt modelId="{2EA66172-8AA3-4AB7-B03C-B14781B6B818}" type="sibTrans" cxnId="{AE4B18BD-E625-46C4-A650-B15162EBB5CB}">
      <dgm:prSet/>
      <dgm:spPr/>
      <dgm:t>
        <a:bodyPr/>
        <a:lstStyle/>
        <a:p>
          <a:endParaRPr lang="en-US"/>
        </a:p>
      </dgm:t>
    </dgm:pt>
    <dgm:pt modelId="{99086CAB-DAE7-4B97-845B-7D1EFBCC3801}">
      <dgm:prSet phldrT="[Text]"/>
      <dgm:spPr/>
      <dgm:t>
        <a:bodyPr/>
        <a:lstStyle/>
        <a:p>
          <a:r>
            <a:rPr lang="en-US" dirty="0" smtClean="0"/>
            <a:t>Contact process – if no client follow up in 30 days, client removed from waitlist</a:t>
          </a:r>
          <a:endParaRPr lang="en-US" dirty="0"/>
        </a:p>
      </dgm:t>
    </dgm:pt>
    <dgm:pt modelId="{BE15B181-1CFE-45B0-9BD7-BB8279BEB942}" type="parTrans" cxnId="{8DBC3F0B-5EDF-4FF1-9076-B56F176B2E49}">
      <dgm:prSet/>
      <dgm:spPr/>
      <dgm:t>
        <a:bodyPr/>
        <a:lstStyle/>
        <a:p>
          <a:endParaRPr lang="en-US"/>
        </a:p>
      </dgm:t>
    </dgm:pt>
    <dgm:pt modelId="{793F3AB7-BAB4-4582-B61E-5DB48F2B2BC1}" type="sibTrans" cxnId="{8DBC3F0B-5EDF-4FF1-9076-B56F176B2E49}">
      <dgm:prSet/>
      <dgm:spPr/>
      <dgm:t>
        <a:bodyPr/>
        <a:lstStyle/>
        <a:p>
          <a:endParaRPr lang="en-US"/>
        </a:p>
      </dgm:t>
    </dgm:pt>
    <dgm:pt modelId="{C0890811-44EF-4997-A5F1-7E789696F53B}">
      <dgm:prSet phldrT="[Text]"/>
      <dgm:spPr/>
      <dgm:t>
        <a:bodyPr/>
        <a:lstStyle/>
        <a:p>
          <a:r>
            <a:rPr lang="en-US" dirty="0" smtClean="0"/>
            <a:t>Challenges</a:t>
          </a:r>
          <a:endParaRPr lang="en-US" dirty="0"/>
        </a:p>
      </dgm:t>
    </dgm:pt>
    <dgm:pt modelId="{D48BEDC6-A082-4487-BD83-11833DF55C89}" type="parTrans" cxnId="{41C9EB0A-F695-4A91-A7AA-376F6B67B8A5}">
      <dgm:prSet/>
      <dgm:spPr/>
      <dgm:t>
        <a:bodyPr/>
        <a:lstStyle/>
        <a:p>
          <a:endParaRPr lang="en-US"/>
        </a:p>
      </dgm:t>
    </dgm:pt>
    <dgm:pt modelId="{817D5CC2-6AA7-4581-84EE-889F36B9F436}" type="sibTrans" cxnId="{41C9EB0A-F695-4A91-A7AA-376F6B67B8A5}">
      <dgm:prSet/>
      <dgm:spPr/>
      <dgm:t>
        <a:bodyPr/>
        <a:lstStyle/>
        <a:p>
          <a:endParaRPr lang="en-US"/>
        </a:p>
      </dgm:t>
    </dgm:pt>
    <dgm:pt modelId="{F9001E75-72FA-4333-9D8A-467AC5499E17}">
      <dgm:prSet phldrT="[Text]"/>
      <dgm:spPr/>
      <dgm:t>
        <a:bodyPr/>
        <a:lstStyle/>
        <a:p>
          <a:r>
            <a:rPr lang="en-US" dirty="0" smtClean="0"/>
            <a:t>Did not always have client signature on file</a:t>
          </a:r>
          <a:endParaRPr lang="en-US" dirty="0"/>
        </a:p>
      </dgm:t>
    </dgm:pt>
    <dgm:pt modelId="{7D1CA4D2-CF23-4F79-8CEF-8E841235988F}" type="parTrans" cxnId="{DF541883-57E1-45D8-A7C4-B3BB826C728C}">
      <dgm:prSet/>
      <dgm:spPr/>
      <dgm:t>
        <a:bodyPr/>
        <a:lstStyle/>
        <a:p>
          <a:endParaRPr lang="en-US"/>
        </a:p>
      </dgm:t>
    </dgm:pt>
    <dgm:pt modelId="{FDCDB11D-43B9-461F-9E2B-DAAA42EE22B1}" type="sibTrans" cxnId="{DF541883-57E1-45D8-A7C4-B3BB826C728C}">
      <dgm:prSet/>
      <dgm:spPr/>
      <dgm:t>
        <a:bodyPr/>
        <a:lstStyle/>
        <a:p>
          <a:endParaRPr lang="en-US"/>
        </a:p>
      </dgm:t>
    </dgm:pt>
    <dgm:pt modelId="{1B3AA837-1431-4152-B3F1-7DE9348B6414}">
      <dgm:prSet phldrT="[Text]"/>
      <dgm:spPr/>
      <dgm:t>
        <a:bodyPr/>
        <a:lstStyle/>
        <a:p>
          <a:r>
            <a:rPr lang="en-US" dirty="0" smtClean="0"/>
            <a:t>Clients sometimes resistant to changing from PAPs</a:t>
          </a:r>
          <a:endParaRPr lang="en-US" dirty="0"/>
        </a:p>
      </dgm:t>
    </dgm:pt>
    <dgm:pt modelId="{38DF767A-9164-4B47-A029-857E361B5C54}" type="parTrans" cxnId="{20261A2F-25C0-4329-830A-CC9839BF7411}">
      <dgm:prSet/>
      <dgm:spPr/>
      <dgm:t>
        <a:bodyPr/>
        <a:lstStyle/>
        <a:p>
          <a:endParaRPr lang="en-US"/>
        </a:p>
      </dgm:t>
    </dgm:pt>
    <dgm:pt modelId="{807E0478-3963-46BC-95BF-02A22FCA329C}" type="sibTrans" cxnId="{20261A2F-25C0-4329-830A-CC9839BF7411}">
      <dgm:prSet/>
      <dgm:spPr/>
      <dgm:t>
        <a:bodyPr/>
        <a:lstStyle/>
        <a:p>
          <a:endParaRPr lang="en-US"/>
        </a:p>
      </dgm:t>
    </dgm:pt>
    <dgm:pt modelId="{12E87B06-5204-49F9-8226-EC9ACA6E5B4D}">
      <dgm:prSet phldrT="[Text]"/>
      <dgm:spPr/>
      <dgm:t>
        <a:bodyPr/>
        <a:lstStyle/>
        <a:p>
          <a:r>
            <a:rPr lang="en-US" dirty="0" smtClean="0"/>
            <a:t>Rx often lagged significantly behind enrollment, making projections difficult</a:t>
          </a:r>
          <a:endParaRPr lang="en-US" dirty="0"/>
        </a:p>
      </dgm:t>
    </dgm:pt>
    <dgm:pt modelId="{D9169484-F6D6-4DC0-AEDD-439E9FEB9BD5}" type="parTrans" cxnId="{B5AE4E8E-E74A-42D8-AAC0-A04A3699A273}">
      <dgm:prSet/>
      <dgm:spPr/>
    </dgm:pt>
    <dgm:pt modelId="{CDF5A17D-E151-4BCD-BDBC-01C8E60FA630}" type="sibTrans" cxnId="{B5AE4E8E-E74A-42D8-AAC0-A04A3699A273}">
      <dgm:prSet/>
      <dgm:spPr/>
    </dgm:pt>
    <dgm:pt modelId="{26A8F50A-CD16-482C-87B7-A2DBF348F814}" type="pres">
      <dgm:prSet presAssocID="{18B2F5BC-B700-448A-837F-EDE4C94E3CF6}" presName="Name0" presStyleCnt="0">
        <dgm:presLayoutVars>
          <dgm:dir/>
          <dgm:resizeHandles val="exact"/>
        </dgm:presLayoutVars>
      </dgm:prSet>
      <dgm:spPr/>
    </dgm:pt>
    <dgm:pt modelId="{FC784ADF-5214-498D-9EC0-B02FE6C8FB08}" type="pres">
      <dgm:prSet presAssocID="{46B4937E-E71A-41E0-9B67-60C41F4ECCA0}" presName="node" presStyleLbl="node1" presStyleIdx="0" presStyleCnt="3">
        <dgm:presLayoutVars>
          <dgm:bulletEnabled val="1"/>
        </dgm:presLayoutVars>
      </dgm:prSet>
      <dgm:spPr/>
      <dgm:t>
        <a:bodyPr/>
        <a:lstStyle/>
        <a:p>
          <a:endParaRPr lang="en-US"/>
        </a:p>
      </dgm:t>
    </dgm:pt>
    <dgm:pt modelId="{85E58240-D8E3-460A-86CD-E0DB5108EEB9}" type="pres">
      <dgm:prSet presAssocID="{3838D20E-4743-477D-8E6A-97F472193777}" presName="sibTrans" presStyleCnt="0"/>
      <dgm:spPr/>
    </dgm:pt>
    <dgm:pt modelId="{1C55CAA4-3745-4AE4-9473-22013A0A9606}" type="pres">
      <dgm:prSet presAssocID="{B5C4D9CF-53F1-4AF0-B2EB-58365CF0ED1D}" presName="node" presStyleLbl="node1" presStyleIdx="1" presStyleCnt="3">
        <dgm:presLayoutVars>
          <dgm:bulletEnabled val="1"/>
        </dgm:presLayoutVars>
      </dgm:prSet>
      <dgm:spPr/>
      <dgm:t>
        <a:bodyPr/>
        <a:lstStyle/>
        <a:p>
          <a:endParaRPr lang="en-US"/>
        </a:p>
      </dgm:t>
    </dgm:pt>
    <dgm:pt modelId="{D871569C-0950-453B-AC38-C9E1BA717FDD}" type="pres">
      <dgm:prSet presAssocID="{6CC95CA9-F338-4A19-9035-A55C5F663683}" presName="sibTrans" presStyleCnt="0"/>
      <dgm:spPr/>
    </dgm:pt>
    <dgm:pt modelId="{8DF4F93D-E8FA-44F8-883B-B68C7AFA0E1E}" type="pres">
      <dgm:prSet presAssocID="{C0890811-44EF-4997-A5F1-7E789696F53B}" presName="node" presStyleLbl="node1" presStyleIdx="2" presStyleCnt="3">
        <dgm:presLayoutVars>
          <dgm:bulletEnabled val="1"/>
        </dgm:presLayoutVars>
      </dgm:prSet>
      <dgm:spPr/>
      <dgm:t>
        <a:bodyPr/>
        <a:lstStyle/>
        <a:p>
          <a:endParaRPr lang="en-US"/>
        </a:p>
      </dgm:t>
    </dgm:pt>
  </dgm:ptLst>
  <dgm:cxnLst>
    <dgm:cxn modelId="{C2478196-374F-4B07-B366-8E89784FEC4B}" type="presOf" srcId="{99086CAB-DAE7-4B97-845B-7D1EFBCC3801}" destId="{1C55CAA4-3745-4AE4-9473-22013A0A9606}" srcOrd="0" destOrd="2" presId="urn:microsoft.com/office/officeart/2005/8/layout/hList6"/>
    <dgm:cxn modelId="{21102C8B-2B38-464C-AAB4-EAA4C05AF3BE}" type="presOf" srcId="{F9001E75-72FA-4333-9D8A-467AC5499E17}" destId="{8DF4F93D-E8FA-44F8-883B-B68C7AFA0E1E}" srcOrd="0" destOrd="1" presId="urn:microsoft.com/office/officeart/2005/8/layout/hList6"/>
    <dgm:cxn modelId="{FF874D40-9EEC-4B93-ADF6-E12F37BB296C}" type="presOf" srcId="{46B4937E-E71A-41E0-9B67-60C41F4ECCA0}" destId="{FC784ADF-5214-498D-9EC0-B02FE6C8FB08}" srcOrd="0" destOrd="0" presId="urn:microsoft.com/office/officeart/2005/8/layout/hList6"/>
    <dgm:cxn modelId="{41C9EB0A-F695-4A91-A7AA-376F6B67B8A5}" srcId="{18B2F5BC-B700-448A-837F-EDE4C94E3CF6}" destId="{C0890811-44EF-4997-A5F1-7E789696F53B}" srcOrd="2" destOrd="0" parTransId="{D48BEDC6-A082-4487-BD83-11833DF55C89}" sibTransId="{817D5CC2-6AA7-4581-84EE-889F36B9F436}"/>
    <dgm:cxn modelId="{523A3C03-A0A1-49A0-8FE3-CFC31EB3F7D0}" type="presOf" srcId="{C0890811-44EF-4997-A5F1-7E789696F53B}" destId="{8DF4F93D-E8FA-44F8-883B-B68C7AFA0E1E}" srcOrd="0" destOrd="0" presId="urn:microsoft.com/office/officeart/2005/8/layout/hList6"/>
    <dgm:cxn modelId="{8DBC3F0B-5EDF-4FF1-9076-B56F176B2E49}" srcId="{B5C4D9CF-53F1-4AF0-B2EB-58365CF0ED1D}" destId="{99086CAB-DAE7-4B97-845B-7D1EFBCC3801}" srcOrd="1" destOrd="0" parTransId="{BE15B181-1CFE-45B0-9BD7-BB8279BEB942}" sibTransId="{793F3AB7-BAB4-4582-B61E-5DB48F2B2BC1}"/>
    <dgm:cxn modelId="{AE4B18BD-E625-46C4-A650-B15162EBB5CB}" srcId="{B5C4D9CF-53F1-4AF0-B2EB-58365CF0ED1D}" destId="{0D6440AB-EB3C-4EE5-AEB0-EE9F31131355}" srcOrd="0" destOrd="0" parTransId="{E0288A1A-E7A6-4A13-8051-5532D3AFBEB5}" sibTransId="{2EA66172-8AA3-4AB7-B03C-B14781B6B818}"/>
    <dgm:cxn modelId="{B1AFA8E2-1B81-446F-BDF9-88466FDE7D73}" type="presOf" srcId="{12E87B06-5204-49F9-8226-EC9ACA6E5B4D}" destId="{8DF4F93D-E8FA-44F8-883B-B68C7AFA0E1E}" srcOrd="0" destOrd="3" presId="urn:microsoft.com/office/officeart/2005/8/layout/hList6"/>
    <dgm:cxn modelId="{B5AE4E8E-E74A-42D8-AAC0-A04A3699A273}" srcId="{C0890811-44EF-4997-A5F1-7E789696F53B}" destId="{12E87B06-5204-49F9-8226-EC9ACA6E5B4D}" srcOrd="2" destOrd="0" parTransId="{D9169484-F6D6-4DC0-AEDD-439E9FEB9BD5}" sibTransId="{CDF5A17D-E151-4BCD-BDBC-01C8E60FA630}"/>
    <dgm:cxn modelId="{5622B1F1-E519-4302-8502-9EFAB045E62A}" srcId="{46B4937E-E71A-41E0-9B67-60C41F4ECCA0}" destId="{E2D4A8F2-287D-4778-B2D8-D4A28FA72899}" srcOrd="0" destOrd="0" parTransId="{16E4B9CB-D651-4F49-BFD7-67C2FC6C3686}" sibTransId="{3F8E14DD-A9F7-4CC5-90BB-0A076DF83065}"/>
    <dgm:cxn modelId="{F454D49D-4775-4A27-BC2E-1D2ABEDCF892}" srcId="{18B2F5BC-B700-448A-837F-EDE4C94E3CF6}" destId="{B5C4D9CF-53F1-4AF0-B2EB-58365CF0ED1D}" srcOrd="1" destOrd="0" parTransId="{B4868B31-F9D8-4881-98F0-ED08131BC941}" sibTransId="{6CC95CA9-F338-4A19-9035-A55C5F663683}"/>
    <dgm:cxn modelId="{C9238511-FD08-420E-AD6C-21F72D959195}" srcId="{18B2F5BC-B700-448A-837F-EDE4C94E3CF6}" destId="{46B4937E-E71A-41E0-9B67-60C41F4ECCA0}" srcOrd="0" destOrd="0" parTransId="{8EB2ABBE-856E-4CAB-B75A-B86D80469BF2}" sibTransId="{3838D20E-4743-477D-8E6A-97F472193777}"/>
    <dgm:cxn modelId="{20261A2F-25C0-4329-830A-CC9839BF7411}" srcId="{C0890811-44EF-4997-A5F1-7E789696F53B}" destId="{1B3AA837-1431-4152-B3F1-7DE9348B6414}" srcOrd="1" destOrd="0" parTransId="{38DF767A-9164-4B47-A029-857E361B5C54}" sibTransId="{807E0478-3963-46BC-95BF-02A22FCA329C}"/>
    <dgm:cxn modelId="{35DD84C4-FB9C-409D-8247-0C4B23E4C104}" type="presOf" srcId="{D8C7DE64-C2F9-49C4-BCBD-646D36D039F2}" destId="{FC784ADF-5214-498D-9EC0-B02FE6C8FB08}" srcOrd="0" destOrd="2" presId="urn:microsoft.com/office/officeart/2005/8/layout/hList6"/>
    <dgm:cxn modelId="{97377399-48BB-471B-87EE-C3E70E07C86A}" type="presOf" srcId="{1B3AA837-1431-4152-B3F1-7DE9348B6414}" destId="{8DF4F93D-E8FA-44F8-883B-B68C7AFA0E1E}" srcOrd="0" destOrd="2" presId="urn:microsoft.com/office/officeart/2005/8/layout/hList6"/>
    <dgm:cxn modelId="{6DAD15AE-B5E2-46E3-8341-10CCFA2CFFD6}" type="presOf" srcId="{E2D4A8F2-287D-4778-B2D8-D4A28FA72899}" destId="{FC784ADF-5214-498D-9EC0-B02FE6C8FB08}" srcOrd="0" destOrd="1" presId="urn:microsoft.com/office/officeart/2005/8/layout/hList6"/>
    <dgm:cxn modelId="{66080939-FA14-4384-912B-AF4B82F161DD}" type="presOf" srcId="{18B2F5BC-B700-448A-837F-EDE4C94E3CF6}" destId="{26A8F50A-CD16-482C-87B7-A2DBF348F814}" srcOrd="0" destOrd="0" presId="urn:microsoft.com/office/officeart/2005/8/layout/hList6"/>
    <dgm:cxn modelId="{DF541883-57E1-45D8-A7C4-B3BB826C728C}" srcId="{C0890811-44EF-4997-A5F1-7E789696F53B}" destId="{F9001E75-72FA-4333-9D8A-467AC5499E17}" srcOrd="0" destOrd="0" parTransId="{7D1CA4D2-CF23-4F79-8CEF-8E841235988F}" sibTransId="{FDCDB11D-43B9-461F-9E2B-DAAA42EE22B1}"/>
    <dgm:cxn modelId="{DF1CA7CA-D4B9-4D77-B967-1A1833C67694}" srcId="{46B4937E-E71A-41E0-9B67-60C41F4ECCA0}" destId="{D8C7DE64-C2F9-49C4-BCBD-646D36D039F2}" srcOrd="1" destOrd="0" parTransId="{96862DC9-1DFC-469D-8683-7754E5413F6E}" sibTransId="{B720D9EF-E358-4C3A-8494-494132AC509B}"/>
    <dgm:cxn modelId="{EF67A15B-61B7-4A15-8350-1FD8DD163F91}" type="presOf" srcId="{0D6440AB-EB3C-4EE5-AEB0-EE9F31131355}" destId="{1C55CAA4-3745-4AE4-9473-22013A0A9606}" srcOrd="0" destOrd="1" presId="urn:microsoft.com/office/officeart/2005/8/layout/hList6"/>
    <dgm:cxn modelId="{B7070229-7A8F-4927-8EFB-B7AFC4FD6B85}" type="presOf" srcId="{B5C4D9CF-53F1-4AF0-B2EB-58365CF0ED1D}" destId="{1C55CAA4-3745-4AE4-9473-22013A0A9606}" srcOrd="0" destOrd="0" presId="urn:microsoft.com/office/officeart/2005/8/layout/hList6"/>
    <dgm:cxn modelId="{1ABB8A1E-112C-423C-9707-0D069A8EF13F}" type="presParOf" srcId="{26A8F50A-CD16-482C-87B7-A2DBF348F814}" destId="{FC784ADF-5214-498D-9EC0-B02FE6C8FB08}" srcOrd="0" destOrd="0" presId="urn:microsoft.com/office/officeart/2005/8/layout/hList6"/>
    <dgm:cxn modelId="{FD6D849D-1FC7-4D5F-BCB6-B49560BE2B92}" type="presParOf" srcId="{26A8F50A-CD16-482C-87B7-A2DBF348F814}" destId="{85E58240-D8E3-460A-86CD-E0DB5108EEB9}" srcOrd="1" destOrd="0" presId="urn:microsoft.com/office/officeart/2005/8/layout/hList6"/>
    <dgm:cxn modelId="{564DD43C-7864-472F-897C-49052965A911}" type="presParOf" srcId="{26A8F50A-CD16-482C-87B7-A2DBF348F814}" destId="{1C55CAA4-3745-4AE4-9473-22013A0A9606}" srcOrd="2" destOrd="0" presId="urn:microsoft.com/office/officeart/2005/8/layout/hList6"/>
    <dgm:cxn modelId="{99CD5E23-B1C9-4960-988B-0126D94ACF5B}" type="presParOf" srcId="{26A8F50A-CD16-482C-87B7-A2DBF348F814}" destId="{D871569C-0950-453B-AC38-C9E1BA717FDD}" srcOrd="3" destOrd="0" presId="urn:microsoft.com/office/officeart/2005/8/layout/hList6"/>
    <dgm:cxn modelId="{91187DB6-6504-4ECF-94FA-7A8AB09A970F}" type="presParOf" srcId="{26A8F50A-CD16-482C-87B7-A2DBF348F814}" destId="{8DF4F93D-E8FA-44F8-883B-B68C7AFA0E1E}"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CFC846-6B59-4C14-8752-4FBDA9C07A2D}">
      <dsp:nvSpPr>
        <dsp:cNvPr id="0" name=""/>
        <dsp:cNvSpPr/>
      </dsp:nvSpPr>
      <dsp:spPr>
        <a:xfrm>
          <a:off x="1966119" y="0"/>
          <a:ext cx="4572000" cy="4572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B7FB45-1679-4226-9031-D8E3B35766CE}">
      <dsp:nvSpPr>
        <dsp:cNvPr id="0" name=""/>
        <dsp:cNvSpPr/>
      </dsp:nvSpPr>
      <dsp:spPr>
        <a:xfrm>
          <a:off x="2400459" y="434340"/>
          <a:ext cx="1783080" cy="178308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Increased Utilization</a:t>
          </a:r>
          <a:endParaRPr lang="en-US" sz="2200" kern="1200" dirty="0"/>
        </a:p>
      </dsp:txBody>
      <dsp:txXfrm>
        <a:off x="2400459" y="434340"/>
        <a:ext cx="1783080" cy="1783080"/>
      </dsp:txXfrm>
    </dsp:sp>
    <dsp:sp modelId="{15EB4657-C7DB-4CB6-97B8-306AC6074182}">
      <dsp:nvSpPr>
        <dsp:cNvPr id="0" name=""/>
        <dsp:cNvSpPr/>
      </dsp:nvSpPr>
      <dsp:spPr>
        <a:xfrm>
          <a:off x="4320699" y="434340"/>
          <a:ext cx="1783080" cy="178308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Decreased Funding</a:t>
          </a:r>
          <a:endParaRPr lang="en-US" sz="2200" kern="1200" dirty="0"/>
        </a:p>
      </dsp:txBody>
      <dsp:txXfrm>
        <a:off x="4320699" y="434340"/>
        <a:ext cx="1783080" cy="1783080"/>
      </dsp:txXfrm>
    </dsp:sp>
    <dsp:sp modelId="{253079BA-E484-4C45-B909-FDB3CDB335D1}">
      <dsp:nvSpPr>
        <dsp:cNvPr id="0" name=""/>
        <dsp:cNvSpPr/>
      </dsp:nvSpPr>
      <dsp:spPr>
        <a:xfrm>
          <a:off x="2400459" y="2354580"/>
          <a:ext cx="1783080" cy="178308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Increased Costs for ARVs</a:t>
          </a:r>
          <a:endParaRPr lang="en-US" sz="2200" kern="1200" dirty="0"/>
        </a:p>
      </dsp:txBody>
      <dsp:txXfrm>
        <a:off x="2400459" y="2354580"/>
        <a:ext cx="1783080" cy="1783080"/>
      </dsp:txXfrm>
    </dsp:sp>
    <dsp:sp modelId="{FDADAC8D-6972-4F91-B8BD-DFF9F8070497}">
      <dsp:nvSpPr>
        <dsp:cNvPr id="0" name=""/>
        <dsp:cNvSpPr/>
      </dsp:nvSpPr>
      <dsp:spPr>
        <a:xfrm>
          <a:off x="4320699" y="2354580"/>
          <a:ext cx="1783080" cy="178308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Cap on Medicare Part D Enrollment</a:t>
          </a:r>
          <a:endParaRPr lang="en-US" sz="2200" kern="1200" dirty="0"/>
        </a:p>
      </dsp:txBody>
      <dsp:txXfrm>
        <a:off x="4320699" y="2354580"/>
        <a:ext cx="1783080" cy="17830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85AA71-78FF-421B-8D02-FAD5968676F7}">
      <dsp:nvSpPr>
        <dsp:cNvPr id="0" name=""/>
        <dsp:cNvSpPr/>
      </dsp:nvSpPr>
      <dsp:spPr>
        <a:xfrm>
          <a:off x="2776" y="1260593"/>
          <a:ext cx="2249336" cy="2052220"/>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Education of physicians on cost of ARV regimens</a:t>
          </a:r>
          <a:endParaRPr lang="en-US" sz="1400" kern="1200" dirty="0"/>
        </a:p>
        <a:p>
          <a:pPr marL="114300" lvl="1" indent="-114300" algn="l" defTabSz="622300">
            <a:lnSpc>
              <a:spcPct val="90000"/>
            </a:lnSpc>
            <a:spcBef>
              <a:spcPct val="0"/>
            </a:spcBef>
            <a:spcAft>
              <a:spcPct val="15000"/>
            </a:spcAft>
            <a:buChar char="••"/>
          </a:pPr>
          <a:r>
            <a:rPr lang="en-US" sz="1400" kern="1200" dirty="0" smtClean="0"/>
            <a:t>Identification of cost-saving strategies</a:t>
          </a:r>
          <a:endParaRPr lang="en-US" sz="1400" kern="1200" dirty="0"/>
        </a:p>
      </dsp:txBody>
      <dsp:txXfrm>
        <a:off x="2776" y="1260593"/>
        <a:ext cx="2249336" cy="1612458"/>
      </dsp:txXfrm>
    </dsp:sp>
    <dsp:sp modelId="{A7CAE0F4-198B-4F67-A6E2-B2BB57471490}">
      <dsp:nvSpPr>
        <dsp:cNvPr id="0" name=""/>
        <dsp:cNvSpPr/>
      </dsp:nvSpPr>
      <dsp:spPr>
        <a:xfrm>
          <a:off x="1272839" y="1822840"/>
          <a:ext cx="2447735" cy="2447735"/>
        </a:xfrm>
        <a:prstGeom prst="leftCircularArrow">
          <a:avLst>
            <a:gd name="adj1" fmla="val 3021"/>
            <a:gd name="adj2" fmla="val 370612"/>
            <a:gd name="adj3" fmla="val 2144907"/>
            <a:gd name="adj4" fmla="val 9023273"/>
            <a:gd name="adj5" fmla="val 3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71BD75-09CD-46F9-8D0A-313B444BF4E0}">
      <dsp:nvSpPr>
        <dsp:cNvPr id="0" name=""/>
        <dsp:cNvSpPr/>
      </dsp:nvSpPr>
      <dsp:spPr>
        <a:xfrm>
          <a:off x="502629" y="2816769"/>
          <a:ext cx="1999409" cy="795099"/>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smtClean="0"/>
            <a:t>Advisory Committee</a:t>
          </a:r>
          <a:endParaRPr lang="en-US" sz="2600" kern="1200" dirty="0"/>
        </a:p>
      </dsp:txBody>
      <dsp:txXfrm>
        <a:off x="502629" y="2816769"/>
        <a:ext cx="1999409" cy="795099"/>
      </dsp:txXfrm>
    </dsp:sp>
    <dsp:sp modelId="{76D81622-261A-40C4-B5F5-929404356DDB}">
      <dsp:nvSpPr>
        <dsp:cNvPr id="0" name=""/>
        <dsp:cNvSpPr/>
      </dsp:nvSpPr>
      <dsp:spPr>
        <a:xfrm>
          <a:off x="2854167" y="1358384"/>
          <a:ext cx="2249336" cy="1855231"/>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Projected cost savings from each proposed strategy</a:t>
          </a:r>
          <a:endParaRPr lang="en-US" sz="1400" kern="1200" dirty="0"/>
        </a:p>
        <a:p>
          <a:pPr marL="114300" lvl="1" indent="-114300" algn="l" defTabSz="622300">
            <a:lnSpc>
              <a:spcPct val="90000"/>
            </a:lnSpc>
            <a:spcBef>
              <a:spcPct val="0"/>
            </a:spcBef>
            <a:spcAft>
              <a:spcPct val="15000"/>
            </a:spcAft>
            <a:buChar char="••"/>
          </a:pPr>
          <a:r>
            <a:rPr lang="en-US" sz="1400" kern="1200" dirty="0" smtClean="0"/>
            <a:t>Identified mechanisms for alternative medication access</a:t>
          </a:r>
          <a:endParaRPr lang="en-US" sz="1400" kern="1200" dirty="0"/>
        </a:p>
      </dsp:txBody>
      <dsp:txXfrm>
        <a:off x="2854167" y="1755933"/>
        <a:ext cx="2249336" cy="1457682"/>
      </dsp:txXfrm>
    </dsp:sp>
    <dsp:sp modelId="{DBAD275D-81C5-4829-B7CF-3C7393A153AA}">
      <dsp:nvSpPr>
        <dsp:cNvPr id="0" name=""/>
        <dsp:cNvSpPr/>
      </dsp:nvSpPr>
      <dsp:spPr>
        <a:xfrm>
          <a:off x="4128001" y="94447"/>
          <a:ext cx="2981053" cy="2981053"/>
        </a:xfrm>
        <a:prstGeom prst="circularArrow">
          <a:avLst>
            <a:gd name="adj1" fmla="val 2481"/>
            <a:gd name="adj2" fmla="val 300493"/>
            <a:gd name="adj3" fmla="val 19324378"/>
            <a:gd name="adj4" fmla="val 12375892"/>
            <a:gd name="adj5" fmla="val 289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266C71-F91E-4FCB-B75A-0F7D9826C222}">
      <dsp:nvSpPr>
        <dsp:cNvPr id="0" name=""/>
        <dsp:cNvSpPr/>
      </dsp:nvSpPr>
      <dsp:spPr>
        <a:xfrm>
          <a:off x="3354020" y="960834"/>
          <a:ext cx="1999409" cy="795099"/>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smtClean="0"/>
            <a:t>VDH</a:t>
          </a:r>
          <a:endParaRPr lang="en-US" sz="2600" kern="1200" dirty="0"/>
        </a:p>
      </dsp:txBody>
      <dsp:txXfrm>
        <a:off x="3354020" y="960834"/>
        <a:ext cx="1999409" cy="795099"/>
      </dsp:txXfrm>
    </dsp:sp>
    <dsp:sp modelId="{23EA50C6-1920-4FB2-8098-5095ABDC0A70}">
      <dsp:nvSpPr>
        <dsp:cNvPr id="0" name=""/>
        <dsp:cNvSpPr/>
      </dsp:nvSpPr>
      <dsp:spPr>
        <a:xfrm>
          <a:off x="5641970" y="1216032"/>
          <a:ext cx="2795902" cy="1855231"/>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Formulary Reduction (ARV, OIs, vaccines)</a:t>
          </a:r>
          <a:endParaRPr lang="en-US" sz="1400" kern="1200" dirty="0"/>
        </a:p>
        <a:p>
          <a:pPr marL="114300" lvl="1" indent="-114300" algn="l" defTabSz="622300">
            <a:lnSpc>
              <a:spcPct val="90000"/>
            </a:lnSpc>
            <a:spcBef>
              <a:spcPct val="0"/>
            </a:spcBef>
            <a:spcAft>
              <a:spcPct val="15000"/>
            </a:spcAft>
            <a:buChar char="••"/>
          </a:pPr>
          <a:r>
            <a:rPr lang="en-US" sz="1400" kern="1200" dirty="0" smtClean="0"/>
            <a:t>Enrollment closure (pregnant, &lt;18, active OI)</a:t>
          </a:r>
          <a:endParaRPr lang="en-US" sz="1400" kern="1200" dirty="0"/>
        </a:p>
        <a:p>
          <a:pPr marL="114300" lvl="1" indent="-114300" algn="l" defTabSz="622300">
            <a:lnSpc>
              <a:spcPct val="90000"/>
            </a:lnSpc>
            <a:spcBef>
              <a:spcPct val="0"/>
            </a:spcBef>
            <a:spcAft>
              <a:spcPct val="15000"/>
            </a:spcAft>
            <a:buChar char="••"/>
          </a:pPr>
          <a:r>
            <a:rPr lang="en-US" sz="1400" kern="1200" dirty="0" smtClean="0"/>
            <a:t>Dis-enroll clinically stable subgroup (n=204)</a:t>
          </a:r>
          <a:endParaRPr lang="en-US" sz="1400" kern="1200" dirty="0"/>
        </a:p>
      </dsp:txBody>
      <dsp:txXfrm>
        <a:off x="5641970" y="1216032"/>
        <a:ext cx="2795902" cy="1457682"/>
      </dsp:txXfrm>
    </dsp:sp>
    <dsp:sp modelId="{35C1734E-8552-4D46-B449-5E1AB1E1831D}">
      <dsp:nvSpPr>
        <dsp:cNvPr id="0" name=""/>
        <dsp:cNvSpPr/>
      </dsp:nvSpPr>
      <dsp:spPr>
        <a:xfrm>
          <a:off x="6478694" y="2816066"/>
          <a:ext cx="1999409" cy="795099"/>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smtClean="0"/>
            <a:t>Actions</a:t>
          </a:r>
          <a:endParaRPr lang="en-US" sz="2600" kern="1200" dirty="0"/>
        </a:p>
      </dsp:txBody>
      <dsp:txXfrm>
        <a:off x="6478694" y="2816066"/>
        <a:ext cx="1999409" cy="79509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682E93-6D68-425D-B390-D479B34E37F8}">
      <dsp:nvSpPr>
        <dsp:cNvPr id="0" name=""/>
        <dsp:cNvSpPr/>
      </dsp:nvSpPr>
      <dsp:spPr>
        <a:xfrm>
          <a:off x="1038" y="0"/>
          <a:ext cx="2699098"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Data Collected</a:t>
          </a:r>
          <a:endParaRPr lang="en-US" sz="3700" kern="1200" dirty="0"/>
        </a:p>
      </dsp:txBody>
      <dsp:txXfrm>
        <a:off x="1038" y="0"/>
        <a:ext cx="2699098" cy="1371600"/>
      </dsp:txXfrm>
    </dsp:sp>
    <dsp:sp modelId="{453CDA74-57A7-4FAA-8869-0F7F652247F1}">
      <dsp:nvSpPr>
        <dsp:cNvPr id="0" name=""/>
        <dsp:cNvSpPr/>
      </dsp:nvSpPr>
      <dsp:spPr>
        <a:xfrm>
          <a:off x="270948" y="1372939"/>
          <a:ext cx="2159279" cy="1378520"/>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t>Demographics</a:t>
          </a:r>
        </a:p>
        <a:p>
          <a:pPr lvl="0" algn="ctr" defTabSz="666750">
            <a:lnSpc>
              <a:spcPct val="90000"/>
            </a:lnSpc>
            <a:spcBef>
              <a:spcPct val="0"/>
            </a:spcBef>
            <a:spcAft>
              <a:spcPct val="35000"/>
            </a:spcAft>
          </a:pPr>
          <a:r>
            <a:rPr lang="en-US" sz="1500" kern="1200" dirty="0" smtClean="0"/>
            <a:t>Eligibility</a:t>
          </a:r>
        </a:p>
        <a:p>
          <a:pPr lvl="0" algn="ctr" defTabSz="666750">
            <a:lnSpc>
              <a:spcPct val="90000"/>
            </a:lnSpc>
            <a:spcBef>
              <a:spcPct val="0"/>
            </a:spcBef>
            <a:spcAft>
              <a:spcPct val="35000"/>
            </a:spcAft>
          </a:pPr>
          <a:r>
            <a:rPr lang="en-US" sz="1500" kern="1200" dirty="0" smtClean="0"/>
            <a:t>Medical </a:t>
          </a:r>
          <a:endParaRPr lang="en-US" sz="1500" kern="1200" dirty="0"/>
        </a:p>
      </dsp:txBody>
      <dsp:txXfrm>
        <a:off x="270948" y="1372939"/>
        <a:ext cx="2159279" cy="1378520"/>
      </dsp:txXfrm>
    </dsp:sp>
    <dsp:sp modelId="{EA621708-6768-41C3-9833-9ABCF16A4B97}">
      <dsp:nvSpPr>
        <dsp:cNvPr id="0" name=""/>
        <dsp:cNvSpPr/>
      </dsp:nvSpPr>
      <dsp:spPr>
        <a:xfrm>
          <a:off x="270948" y="2963540"/>
          <a:ext cx="2159279" cy="1378520"/>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t>Sourced from Physicians, Case Managers, Health Departments and Clients</a:t>
          </a:r>
          <a:endParaRPr lang="en-US" sz="1500" kern="1200" dirty="0"/>
        </a:p>
      </dsp:txBody>
      <dsp:txXfrm>
        <a:off x="270948" y="2963540"/>
        <a:ext cx="2159279" cy="1378520"/>
      </dsp:txXfrm>
    </dsp:sp>
    <dsp:sp modelId="{C8EAD16E-A2B8-462E-9C31-D857E501B724}">
      <dsp:nvSpPr>
        <dsp:cNvPr id="0" name=""/>
        <dsp:cNvSpPr/>
      </dsp:nvSpPr>
      <dsp:spPr>
        <a:xfrm>
          <a:off x="2902569" y="0"/>
          <a:ext cx="2699098"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Updates</a:t>
          </a:r>
          <a:endParaRPr lang="en-US" sz="3700" kern="1200" dirty="0"/>
        </a:p>
      </dsp:txBody>
      <dsp:txXfrm>
        <a:off x="2902569" y="0"/>
        <a:ext cx="2699098" cy="1371600"/>
      </dsp:txXfrm>
    </dsp:sp>
    <dsp:sp modelId="{908C3D84-863F-4A0B-A653-8D342FC3FDA5}">
      <dsp:nvSpPr>
        <dsp:cNvPr id="0" name=""/>
        <dsp:cNvSpPr/>
      </dsp:nvSpPr>
      <dsp:spPr>
        <a:xfrm>
          <a:off x="3172479" y="1372939"/>
          <a:ext cx="2159279" cy="1378520"/>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t>Conducted 6 month recertifications for all clients on waitlist</a:t>
          </a:r>
          <a:endParaRPr lang="en-US" sz="1500" kern="1200" dirty="0"/>
        </a:p>
      </dsp:txBody>
      <dsp:txXfrm>
        <a:off x="3172479" y="1372939"/>
        <a:ext cx="2159279" cy="1378520"/>
      </dsp:txXfrm>
    </dsp:sp>
    <dsp:sp modelId="{01F34357-EA36-4EDA-958F-E00A6A076F79}">
      <dsp:nvSpPr>
        <dsp:cNvPr id="0" name=""/>
        <dsp:cNvSpPr/>
      </dsp:nvSpPr>
      <dsp:spPr>
        <a:xfrm>
          <a:off x="3172479" y="2963540"/>
          <a:ext cx="2159279" cy="1378520"/>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t>Matched with HIV surveillance, RW service data to obtain updated medical and eligibility information</a:t>
          </a:r>
          <a:endParaRPr lang="en-US" sz="1500" kern="1200" dirty="0"/>
        </a:p>
      </dsp:txBody>
      <dsp:txXfrm>
        <a:off x="3172479" y="2963540"/>
        <a:ext cx="2159279" cy="1378520"/>
      </dsp:txXfrm>
    </dsp:sp>
    <dsp:sp modelId="{3FCC8BFB-F0CD-4DF8-B838-08C7CEA951B2}">
      <dsp:nvSpPr>
        <dsp:cNvPr id="0" name=""/>
        <dsp:cNvSpPr/>
      </dsp:nvSpPr>
      <dsp:spPr>
        <a:xfrm>
          <a:off x="5804100" y="0"/>
          <a:ext cx="2699098"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Monitoring</a:t>
          </a:r>
          <a:endParaRPr lang="en-US" sz="3700" kern="1200" dirty="0"/>
        </a:p>
      </dsp:txBody>
      <dsp:txXfrm>
        <a:off x="5804100" y="0"/>
        <a:ext cx="2699098" cy="1371600"/>
      </dsp:txXfrm>
    </dsp:sp>
    <dsp:sp modelId="{E17AE66E-E02C-4DE2-BC4A-6114CE309276}">
      <dsp:nvSpPr>
        <dsp:cNvPr id="0" name=""/>
        <dsp:cNvSpPr/>
      </dsp:nvSpPr>
      <dsp:spPr>
        <a:xfrm>
          <a:off x="6074010" y="1372939"/>
          <a:ext cx="2159279" cy="1378520"/>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t>Weekly meetings with ADAP leadership team at VDH to examine waitlist and program data, in conjunction with fiscal data</a:t>
          </a:r>
          <a:endParaRPr lang="en-US" sz="1500" kern="1200" dirty="0"/>
        </a:p>
      </dsp:txBody>
      <dsp:txXfrm>
        <a:off x="6074010" y="1372939"/>
        <a:ext cx="2159279" cy="1378520"/>
      </dsp:txXfrm>
    </dsp:sp>
    <dsp:sp modelId="{D7483D5D-B1A7-44F0-8393-8306BE508C2C}">
      <dsp:nvSpPr>
        <dsp:cNvPr id="0" name=""/>
        <dsp:cNvSpPr/>
      </dsp:nvSpPr>
      <dsp:spPr>
        <a:xfrm>
          <a:off x="6074010" y="2963540"/>
          <a:ext cx="2159279" cy="1378520"/>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t>Used waitlist data for projections of future scenarios for opening ADAP enrollment </a:t>
          </a:r>
          <a:endParaRPr lang="en-US" sz="1500" kern="1200" dirty="0"/>
        </a:p>
      </dsp:txBody>
      <dsp:txXfrm>
        <a:off x="6074010" y="2963540"/>
        <a:ext cx="2159279" cy="13785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F9C7D1-E3B9-4AFB-924A-9A0E82D74887}">
      <dsp:nvSpPr>
        <dsp:cNvPr id="0" name=""/>
        <dsp:cNvSpPr/>
      </dsp:nvSpPr>
      <dsp:spPr>
        <a:xfrm>
          <a:off x="1966119" y="0"/>
          <a:ext cx="4572000" cy="457200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6AB103-3F20-4B24-BF06-AA35D480CBAA}">
      <dsp:nvSpPr>
        <dsp:cNvPr id="0" name=""/>
        <dsp:cNvSpPr/>
      </dsp:nvSpPr>
      <dsp:spPr>
        <a:xfrm>
          <a:off x="2263299" y="297180"/>
          <a:ext cx="1828800" cy="182880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Capacity (Resources Available)</a:t>
          </a:r>
          <a:endParaRPr lang="en-US" sz="2200" kern="1200" dirty="0"/>
        </a:p>
      </dsp:txBody>
      <dsp:txXfrm>
        <a:off x="2263299" y="297180"/>
        <a:ext cx="1828800" cy="1828800"/>
      </dsp:txXfrm>
    </dsp:sp>
    <dsp:sp modelId="{91361562-16BE-42DC-BF69-E4405EDE54B0}">
      <dsp:nvSpPr>
        <dsp:cNvPr id="0" name=""/>
        <dsp:cNvSpPr/>
      </dsp:nvSpPr>
      <dsp:spPr>
        <a:xfrm>
          <a:off x="4412138" y="297180"/>
          <a:ext cx="1828800" cy="182880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Scenarios (Changing Enrollment Criteria)</a:t>
          </a:r>
          <a:endParaRPr lang="en-US" sz="2200" kern="1200" dirty="0"/>
        </a:p>
      </dsp:txBody>
      <dsp:txXfrm>
        <a:off x="4412138" y="297180"/>
        <a:ext cx="1828800" cy="1828800"/>
      </dsp:txXfrm>
    </dsp:sp>
    <dsp:sp modelId="{E0FC64F0-91E3-4CE2-AEDB-71762556EEF9}">
      <dsp:nvSpPr>
        <dsp:cNvPr id="0" name=""/>
        <dsp:cNvSpPr/>
      </dsp:nvSpPr>
      <dsp:spPr>
        <a:xfrm>
          <a:off x="2263299" y="2446019"/>
          <a:ext cx="1828800" cy="182880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Change of Program Structure (PCIP)</a:t>
          </a:r>
          <a:endParaRPr lang="en-US" sz="2200" kern="1200" dirty="0"/>
        </a:p>
      </dsp:txBody>
      <dsp:txXfrm>
        <a:off x="2263299" y="2446019"/>
        <a:ext cx="1828800" cy="1828800"/>
      </dsp:txXfrm>
    </dsp:sp>
    <dsp:sp modelId="{EB8C4666-C864-44B2-991C-881CACA29598}">
      <dsp:nvSpPr>
        <dsp:cNvPr id="0" name=""/>
        <dsp:cNvSpPr/>
      </dsp:nvSpPr>
      <dsp:spPr>
        <a:xfrm>
          <a:off x="4412138" y="2446019"/>
          <a:ext cx="1828800" cy="182880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HRSA ERF</a:t>
          </a:r>
          <a:endParaRPr lang="en-US" sz="2200" kern="1200" dirty="0"/>
        </a:p>
      </dsp:txBody>
      <dsp:txXfrm>
        <a:off x="4412138" y="2446019"/>
        <a:ext cx="1828800" cy="18288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8267CD-0AF2-4D17-8BD3-2A6B14BD2883}">
      <dsp:nvSpPr>
        <dsp:cNvPr id="0" name=""/>
        <dsp:cNvSpPr/>
      </dsp:nvSpPr>
      <dsp:spPr>
        <a:xfrm>
          <a:off x="1815953" y="2534528"/>
          <a:ext cx="2464092" cy="1924050"/>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Total Resources for Program/ Average Cost Per Person for Program Annually</a:t>
          </a:r>
          <a:endParaRPr lang="en-US" sz="1700" kern="1200" dirty="0"/>
        </a:p>
      </dsp:txBody>
      <dsp:txXfrm>
        <a:off x="1815953" y="2534528"/>
        <a:ext cx="2464092" cy="1924050"/>
      </dsp:txXfrm>
    </dsp:sp>
    <dsp:sp modelId="{4931D818-D932-415D-83F5-F87EF201385D}">
      <dsp:nvSpPr>
        <dsp:cNvPr id="0" name=""/>
        <dsp:cNvSpPr/>
      </dsp:nvSpPr>
      <dsp:spPr>
        <a:xfrm rot="12900000">
          <a:off x="790638" y="2131882"/>
          <a:ext cx="1399950" cy="5483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49CAF6-768A-4175-92C8-E64F22150621}">
      <dsp:nvSpPr>
        <dsp:cNvPr id="0" name=""/>
        <dsp:cNvSpPr/>
      </dsp:nvSpPr>
      <dsp:spPr>
        <a:xfrm>
          <a:off x="3303" y="1273431"/>
          <a:ext cx="1827847" cy="1462278"/>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smtClean="0"/>
            <a:t>MPAP</a:t>
          </a:r>
          <a:endParaRPr lang="en-US" sz="3100" kern="1200" dirty="0"/>
        </a:p>
      </dsp:txBody>
      <dsp:txXfrm>
        <a:off x="3303" y="1273431"/>
        <a:ext cx="1827847" cy="1462278"/>
      </dsp:txXfrm>
    </dsp:sp>
    <dsp:sp modelId="{DFF5F9E6-1771-4E30-A593-1B3CCF4AACCC}">
      <dsp:nvSpPr>
        <dsp:cNvPr id="0" name=""/>
        <dsp:cNvSpPr/>
      </dsp:nvSpPr>
      <dsp:spPr>
        <a:xfrm rot="16200000">
          <a:off x="2273493" y="1395690"/>
          <a:ext cx="1549013" cy="5483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C38DA1-4EBF-40CF-97B7-3825BC6D0F34}">
      <dsp:nvSpPr>
        <dsp:cNvPr id="0" name=""/>
        <dsp:cNvSpPr/>
      </dsp:nvSpPr>
      <dsp:spPr>
        <a:xfrm>
          <a:off x="2134076" y="164221"/>
          <a:ext cx="1827847" cy="1462278"/>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smtClean="0"/>
            <a:t>Direct Purchase</a:t>
          </a:r>
          <a:endParaRPr lang="en-US" sz="3100" kern="1200" dirty="0"/>
        </a:p>
      </dsp:txBody>
      <dsp:txXfrm>
        <a:off x="2134076" y="164221"/>
        <a:ext cx="1827847" cy="1462278"/>
      </dsp:txXfrm>
    </dsp:sp>
    <dsp:sp modelId="{EFEF776F-D637-4660-A242-89D82CDBEE99}">
      <dsp:nvSpPr>
        <dsp:cNvPr id="0" name=""/>
        <dsp:cNvSpPr/>
      </dsp:nvSpPr>
      <dsp:spPr>
        <a:xfrm rot="19500000">
          <a:off x="3905411" y="2131882"/>
          <a:ext cx="1399950" cy="5483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19B916-A480-4749-A441-6E08189A0B46}">
      <dsp:nvSpPr>
        <dsp:cNvPr id="0" name=""/>
        <dsp:cNvSpPr/>
      </dsp:nvSpPr>
      <dsp:spPr>
        <a:xfrm>
          <a:off x="4264848" y="1273431"/>
          <a:ext cx="1827847" cy="1462278"/>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smtClean="0"/>
            <a:t>PCIP</a:t>
          </a:r>
          <a:endParaRPr lang="en-US" sz="3100" kern="1200" dirty="0"/>
        </a:p>
      </dsp:txBody>
      <dsp:txXfrm>
        <a:off x="4264848" y="1273431"/>
        <a:ext cx="1827847" cy="146227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078E49-A779-4132-9AD6-3506812A3014}">
      <dsp:nvSpPr>
        <dsp:cNvPr id="0" name=""/>
        <dsp:cNvSpPr/>
      </dsp:nvSpPr>
      <dsp:spPr>
        <a:xfrm>
          <a:off x="2491" y="1036109"/>
          <a:ext cx="2499780" cy="2499780"/>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137571" tIns="24130" rIns="137571" bIns="24130" numCol="1" spcCol="1270" anchor="ctr" anchorCtr="0">
          <a:noAutofit/>
        </a:bodyPr>
        <a:lstStyle/>
        <a:p>
          <a:pPr lvl="0" algn="ctr" defTabSz="844550">
            <a:lnSpc>
              <a:spcPct val="90000"/>
            </a:lnSpc>
            <a:spcBef>
              <a:spcPct val="0"/>
            </a:spcBef>
            <a:spcAft>
              <a:spcPct val="35000"/>
            </a:spcAft>
          </a:pPr>
          <a:r>
            <a:rPr lang="en-US" sz="1900" kern="1200" dirty="0" smtClean="0"/>
            <a:t>Mix of Clients (% eligible for PCIP, when transitioned)</a:t>
          </a:r>
          <a:endParaRPr lang="en-US" sz="1900" kern="1200" dirty="0"/>
        </a:p>
      </dsp:txBody>
      <dsp:txXfrm>
        <a:off x="2491" y="1036109"/>
        <a:ext cx="2499780" cy="2499780"/>
      </dsp:txXfrm>
    </dsp:sp>
    <dsp:sp modelId="{7CE494F0-5DB1-41E5-AA37-F6A65FD0E3C4}">
      <dsp:nvSpPr>
        <dsp:cNvPr id="0" name=""/>
        <dsp:cNvSpPr/>
      </dsp:nvSpPr>
      <dsp:spPr>
        <a:xfrm>
          <a:off x="2002316" y="1036109"/>
          <a:ext cx="2499780" cy="2499780"/>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137571" tIns="24130" rIns="137571" bIns="24130" numCol="1" spcCol="1270" anchor="ctr" anchorCtr="0">
          <a:noAutofit/>
        </a:bodyPr>
        <a:lstStyle/>
        <a:p>
          <a:pPr lvl="0" algn="ctr" defTabSz="844550">
            <a:lnSpc>
              <a:spcPct val="90000"/>
            </a:lnSpc>
            <a:spcBef>
              <a:spcPct val="0"/>
            </a:spcBef>
            <a:spcAft>
              <a:spcPct val="35000"/>
            </a:spcAft>
          </a:pPr>
          <a:r>
            <a:rPr lang="en-US" sz="1900" kern="1200" dirty="0" smtClean="0"/>
            <a:t>Mix of insurance spending (drugs/other)</a:t>
          </a:r>
          <a:endParaRPr lang="en-US" sz="1900" kern="1200" dirty="0"/>
        </a:p>
      </dsp:txBody>
      <dsp:txXfrm>
        <a:off x="2002316" y="1036109"/>
        <a:ext cx="2499780" cy="2499780"/>
      </dsp:txXfrm>
    </dsp:sp>
    <dsp:sp modelId="{B1C2D9CF-4762-48DD-BD8C-1FED644B0FCA}">
      <dsp:nvSpPr>
        <dsp:cNvPr id="0" name=""/>
        <dsp:cNvSpPr/>
      </dsp:nvSpPr>
      <dsp:spPr>
        <a:xfrm>
          <a:off x="4002140" y="1036109"/>
          <a:ext cx="2499780" cy="2499780"/>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137571" tIns="24130" rIns="137571" bIns="24130" numCol="1" spcCol="1270" anchor="ctr" anchorCtr="0">
          <a:noAutofit/>
        </a:bodyPr>
        <a:lstStyle/>
        <a:p>
          <a:pPr lvl="0" algn="ctr" defTabSz="844550">
            <a:lnSpc>
              <a:spcPct val="90000"/>
            </a:lnSpc>
            <a:spcBef>
              <a:spcPct val="0"/>
            </a:spcBef>
            <a:spcAft>
              <a:spcPct val="35000"/>
            </a:spcAft>
          </a:pPr>
          <a:r>
            <a:rPr lang="en-US" sz="1900" kern="1200" dirty="0" smtClean="0"/>
            <a:t>Length of time to reach annual cap (matters for RW year projections)</a:t>
          </a:r>
          <a:endParaRPr lang="en-US" sz="1900" kern="1200" dirty="0"/>
        </a:p>
      </dsp:txBody>
      <dsp:txXfrm>
        <a:off x="4002140" y="1036109"/>
        <a:ext cx="2499780" cy="2499780"/>
      </dsp:txXfrm>
    </dsp:sp>
    <dsp:sp modelId="{7EF6005D-A7B5-4FD2-97F1-474E6900489C}">
      <dsp:nvSpPr>
        <dsp:cNvPr id="0" name=""/>
        <dsp:cNvSpPr/>
      </dsp:nvSpPr>
      <dsp:spPr>
        <a:xfrm>
          <a:off x="6001965" y="1036109"/>
          <a:ext cx="2499780" cy="2499780"/>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137571" tIns="24130" rIns="137571" bIns="24130" numCol="1" spcCol="1270" anchor="ctr" anchorCtr="0">
          <a:noAutofit/>
        </a:bodyPr>
        <a:lstStyle/>
        <a:p>
          <a:pPr lvl="0" algn="ctr" defTabSz="844550">
            <a:lnSpc>
              <a:spcPct val="90000"/>
            </a:lnSpc>
            <a:spcBef>
              <a:spcPct val="0"/>
            </a:spcBef>
            <a:spcAft>
              <a:spcPct val="35000"/>
            </a:spcAft>
          </a:pPr>
          <a:r>
            <a:rPr lang="en-US" sz="1900" kern="1200" dirty="0" smtClean="0"/>
            <a:t>Rebates ???</a:t>
          </a:r>
          <a:endParaRPr lang="en-US" sz="1900" kern="1200" dirty="0"/>
        </a:p>
      </dsp:txBody>
      <dsp:txXfrm>
        <a:off x="6001965" y="1036109"/>
        <a:ext cx="2499780" cy="249978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413063-1706-4A65-B300-3807A6319EB8}">
      <dsp:nvSpPr>
        <dsp:cNvPr id="0" name=""/>
        <dsp:cNvSpPr/>
      </dsp:nvSpPr>
      <dsp:spPr>
        <a:xfrm>
          <a:off x="3348139" y="-96025"/>
          <a:ext cx="1658372" cy="1112677"/>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NASTAD decreases in ARV costs</a:t>
          </a:r>
          <a:endParaRPr lang="en-US" sz="1400" kern="1200" dirty="0"/>
        </a:p>
      </dsp:txBody>
      <dsp:txXfrm>
        <a:off x="3348139" y="-96025"/>
        <a:ext cx="1658372" cy="1112677"/>
      </dsp:txXfrm>
    </dsp:sp>
    <dsp:sp modelId="{1FF3A5B0-1964-44AD-BEBA-606A1401CB4D}">
      <dsp:nvSpPr>
        <dsp:cNvPr id="0" name=""/>
        <dsp:cNvSpPr/>
      </dsp:nvSpPr>
      <dsp:spPr>
        <a:xfrm>
          <a:off x="2291154" y="460313"/>
          <a:ext cx="3772341" cy="3772341"/>
        </a:xfrm>
        <a:custGeom>
          <a:avLst/>
          <a:gdLst/>
          <a:ahLst/>
          <a:cxnLst/>
          <a:rect l="0" t="0" r="0" b="0"/>
          <a:pathLst>
            <a:path>
              <a:moveTo>
                <a:pt x="2722114" y="195361"/>
              </a:moveTo>
              <a:arcTo wR="1886170" hR="1886170" stAng="17778481" swAng="135456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825C257-E97D-4E1A-B189-2C7A61C30C02}">
      <dsp:nvSpPr>
        <dsp:cNvPr id="0" name=""/>
        <dsp:cNvSpPr/>
      </dsp:nvSpPr>
      <dsp:spPr>
        <a:xfrm>
          <a:off x="5094912" y="1111849"/>
          <a:ext cx="1752535" cy="1303551"/>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Additional Funding Sources (Part A, State, ERF, etc.)</a:t>
          </a:r>
          <a:endParaRPr lang="en-US" sz="1400" kern="1200" dirty="0"/>
        </a:p>
      </dsp:txBody>
      <dsp:txXfrm>
        <a:off x="5094912" y="1111849"/>
        <a:ext cx="1752535" cy="1303551"/>
      </dsp:txXfrm>
    </dsp:sp>
    <dsp:sp modelId="{3A6B5319-B2DE-409E-951A-3DBEDABE35BE}">
      <dsp:nvSpPr>
        <dsp:cNvPr id="0" name=""/>
        <dsp:cNvSpPr/>
      </dsp:nvSpPr>
      <dsp:spPr>
        <a:xfrm>
          <a:off x="2291154" y="460313"/>
          <a:ext cx="3772341" cy="3772341"/>
        </a:xfrm>
        <a:custGeom>
          <a:avLst/>
          <a:gdLst/>
          <a:ahLst/>
          <a:cxnLst/>
          <a:rect l="0" t="0" r="0" b="0"/>
          <a:pathLst>
            <a:path>
              <a:moveTo>
                <a:pt x="3770756" y="1963471"/>
              </a:moveTo>
              <a:arcTo wR="1886170" hR="1886170" stAng="140929" swAng="151154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854C84-ED48-461C-9093-F16F81915597}">
      <dsp:nvSpPr>
        <dsp:cNvPr id="0" name=""/>
        <dsp:cNvSpPr/>
      </dsp:nvSpPr>
      <dsp:spPr>
        <a:xfrm>
          <a:off x="4460232" y="3226056"/>
          <a:ext cx="1651512" cy="1292744"/>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Increased Program Revenue (Medicaid Backbilling and Rebates)</a:t>
          </a:r>
          <a:endParaRPr lang="en-US" sz="1400" kern="1200" dirty="0"/>
        </a:p>
      </dsp:txBody>
      <dsp:txXfrm>
        <a:off x="4460232" y="3226056"/>
        <a:ext cx="1651512" cy="1292744"/>
      </dsp:txXfrm>
    </dsp:sp>
    <dsp:sp modelId="{D6AE74E2-FE13-48CE-AE2E-80E374DBD93D}">
      <dsp:nvSpPr>
        <dsp:cNvPr id="0" name=""/>
        <dsp:cNvSpPr/>
      </dsp:nvSpPr>
      <dsp:spPr>
        <a:xfrm>
          <a:off x="2291154" y="460313"/>
          <a:ext cx="3772341" cy="3772341"/>
        </a:xfrm>
        <a:custGeom>
          <a:avLst/>
          <a:gdLst/>
          <a:ahLst/>
          <a:cxnLst/>
          <a:rect l="0" t="0" r="0" b="0"/>
          <a:pathLst>
            <a:path>
              <a:moveTo>
                <a:pt x="2162499" y="3751989"/>
              </a:moveTo>
              <a:arcTo wR="1886170" hR="1886170" stAng="4894541" swAng="119439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33DCDA-E949-4664-B865-74B43FBFAD33}">
      <dsp:nvSpPr>
        <dsp:cNvPr id="0" name=""/>
        <dsp:cNvSpPr/>
      </dsp:nvSpPr>
      <dsp:spPr>
        <a:xfrm>
          <a:off x="2341981" y="3400085"/>
          <a:ext cx="1453360" cy="944684"/>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Increased Recertification and Eligibility Processes</a:t>
          </a:r>
          <a:endParaRPr lang="en-US" sz="1400" kern="1200" dirty="0"/>
        </a:p>
      </dsp:txBody>
      <dsp:txXfrm>
        <a:off x="2341981" y="3400085"/>
        <a:ext cx="1453360" cy="944684"/>
      </dsp:txXfrm>
    </dsp:sp>
    <dsp:sp modelId="{685ED58A-CF91-4B72-82A6-BE67B83D6CA7}">
      <dsp:nvSpPr>
        <dsp:cNvPr id="0" name=""/>
        <dsp:cNvSpPr/>
      </dsp:nvSpPr>
      <dsp:spPr>
        <a:xfrm>
          <a:off x="2291154" y="460313"/>
          <a:ext cx="3772341" cy="3772341"/>
        </a:xfrm>
        <a:custGeom>
          <a:avLst/>
          <a:gdLst/>
          <a:ahLst/>
          <a:cxnLst/>
          <a:rect l="0" t="0" r="0" b="0"/>
          <a:pathLst>
            <a:path>
              <a:moveTo>
                <a:pt x="314992" y="2929740"/>
              </a:moveTo>
              <a:arcTo wR="1886170" hR="1886170" stAng="8784484" swAng="219506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0292FC-1C9F-476D-8B5D-91DC89EFD1B2}">
      <dsp:nvSpPr>
        <dsp:cNvPr id="0" name=""/>
        <dsp:cNvSpPr/>
      </dsp:nvSpPr>
      <dsp:spPr>
        <a:xfrm>
          <a:off x="1656790" y="1291283"/>
          <a:ext cx="1453360" cy="944684"/>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Part B Service Reductions</a:t>
          </a:r>
          <a:endParaRPr lang="en-US" sz="1400" kern="1200" dirty="0"/>
        </a:p>
      </dsp:txBody>
      <dsp:txXfrm>
        <a:off x="1656790" y="1291283"/>
        <a:ext cx="1453360" cy="944684"/>
      </dsp:txXfrm>
    </dsp:sp>
    <dsp:sp modelId="{A600823E-B66E-4260-9E8D-12A36799BA24}">
      <dsp:nvSpPr>
        <dsp:cNvPr id="0" name=""/>
        <dsp:cNvSpPr/>
      </dsp:nvSpPr>
      <dsp:spPr>
        <a:xfrm>
          <a:off x="2291154" y="460313"/>
          <a:ext cx="3772341" cy="3772341"/>
        </a:xfrm>
        <a:custGeom>
          <a:avLst/>
          <a:gdLst/>
          <a:ahLst/>
          <a:cxnLst/>
          <a:rect l="0" t="0" r="0" b="0"/>
          <a:pathLst>
            <a:path>
              <a:moveTo>
                <a:pt x="328245" y="822916"/>
              </a:moveTo>
              <a:arcTo wR="1886170" hR="1886170" stAng="12858768" swAng="175873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784ADF-5214-498D-9EC0-B02FE6C8FB08}">
      <dsp:nvSpPr>
        <dsp:cNvPr id="0" name=""/>
        <dsp:cNvSpPr/>
      </dsp:nvSpPr>
      <dsp:spPr>
        <a:xfrm rot="16200000">
          <a:off x="-935412" y="936450"/>
          <a:ext cx="4572000" cy="2699098"/>
        </a:xfrm>
        <a:prstGeom prst="flowChartManualOperation">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2522" bIns="0" numCol="1" spcCol="1270" anchor="t" anchorCtr="0">
          <a:noAutofit/>
        </a:bodyPr>
        <a:lstStyle/>
        <a:p>
          <a:pPr lvl="0" algn="l" defTabSz="977900">
            <a:lnSpc>
              <a:spcPct val="90000"/>
            </a:lnSpc>
            <a:spcBef>
              <a:spcPct val="0"/>
            </a:spcBef>
            <a:spcAft>
              <a:spcPct val="35000"/>
            </a:spcAft>
          </a:pPr>
          <a:r>
            <a:rPr lang="en-US" sz="2200" kern="1200" dirty="0" smtClean="0"/>
            <a:t>Sustainability</a:t>
          </a:r>
          <a:endParaRPr lang="en-US" sz="2200" kern="1200" dirty="0"/>
        </a:p>
        <a:p>
          <a:pPr marL="171450" lvl="1" indent="-171450" algn="l" defTabSz="755650">
            <a:lnSpc>
              <a:spcPct val="90000"/>
            </a:lnSpc>
            <a:spcBef>
              <a:spcPct val="0"/>
            </a:spcBef>
            <a:spcAft>
              <a:spcPct val="15000"/>
            </a:spcAft>
            <a:buChar char="••"/>
          </a:pPr>
          <a:r>
            <a:rPr lang="en-US" sz="1700" kern="1200" dirty="0" smtClean="0"/>
            <a:t>New projections done prior to each expansion to show capacity</a:t>
          </a:r>
          <a:endParaRPr lang="en-US" sz="1700" kern="1200" dirty="0"/>
        </a:p>
        <a:p>
          <a:pPr marL="171450" lvl="1" indent="-171450" algn="l" defTabSz="755650">
            <a:lnSpc>
              <a:spcPct val="90000"/>
            </a:lnSpc>
            <a:spcBef>
              <a:spcPct val="0"/>
            </a:spcBef>
            <a:spcAft>
              <a:spcPct val="15000"/>
            </a:spcAft>
            <a:buChar char="••"/>
          </a:pPr>
          <a:r>
            <a:rPr lang="en-US" sz="1700" kern="1200" dirty="0" smtClean="0"/>
            <a:t>Enrollment monitored weekly and prescriptions filled monitored monthly</a:t>
          </a:r>
          <a:endParaRPr lang="en-US" sz="1700" kern="1200" dirty="0"/>
        </a:p>
      </dsp:txBody>
      <dsp:txXfrm rot="16200000">
        <a:off x="-935412" y="936450"/>
        <a:ext cx="4572000" cy="2699098"/>
      </dsp:txXfrm>
    </dsp:sp>
    <dsp:sp modelId="{1C55CAA4-3745-4AE4-9473-22013A0A9606}">
      <dsp:nvSpPr>
        <dsp:cNvPr id="0" name=""/>
        <dsp:cNvSpPr/>
      </dsp:nvSpPr>
      <dsp:spPr>
        <a:xfrm rot="16200000">
          <a:off x="1966119" y="936450"/>
          <a:ext cx="4572000" cy="2699098"/>
        </a:xfrm>
        <a:prstGeom prst="flowChartManualOperation">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2522" bIns="0" numCol="1" spcCol="1270" anchor="t" anchorCtr="0">
          <a:noAutofit/>
        </a:bodyPr>
        <a:lstStyle/>
        <a:p>
          <a:pPr lvl="0" algn="l" defTabSz="977900">
            <a:lnSpc>
              <a:spcPct val="90000"/>
            </a:lnSpc>
            <a:spcBef>
              <a:spcPct val="0"/>
            </a:spcBef>
            <a:spcAft>
              <a:spcPct val="35000"/>
            </a:spcAft>
          </a:pPr>
          <a:r>
            <a:rPr lang="en-US" sz="2200" kern="1200" dirty="0" smtClean="0"/>
            <a:t>Methodology</a:t>
          </a:r>
          <a:endParaRPr lang="en-US" sz="2200" kern="1200" dirty="0"/>
        </a:p>
        <a:p>
          <a:pPr marL="171450" lvl="1" indent="-171450" algn="l" defTabSz="755650">
            <a:lnSpc>
              <a:spcPct val="90000"/>
            </a:lnSpc>
            <a:spcBef>
              <a:spcPct val="0"/>
            </a:spcBef>
            <a:spcAft>
              <a:spcPct val="15000"/>
            </a:spcAft>
            <a:buChar char="••"/>
          </a:pPr>
          <a:r>
            <a:rPr lang="en-US" sz="1700" kern="1200" dirty="0" smtClean="0"/>
            <a:t>Complete eligibility done before enrollment, including regimen, next fill date, other payer sources</a:t>
          </a:r>
          <a:endParaRPr lang="en-US" sz="1700" kern="1200" dirty="0"/>
        </a:p>
        <a:p>
          <a:pPr marL="171450" lvl="1" indent="-171450" algn="l" defTabSz="755650">
            <a:lnSpc>
              <a:spcPct val="90000"/>
            </a:lnSpc>
            <a:spcBef>
              <a:spcPct val="0"/>
            </a:spcBef>
            <a:spcAft>
              <a:spcPct val="15000"/>
            </a:spcAft>
            <a:buChar char="••"/>
          </a:pPr>
          <a:r>
            <a:rPr lang="en-US" sz="1700" kern="1200" dirty="0" smtClean="0"/>
            <a:t>Contact process – if no client follow up in 30 days, client removed from waitlist</a:t>
          </a:r>
          <a:endParaRPr lang="en-US" sz="1700" kern="1200" dirty="0"/>
        </a:p>
      </dsp:txBody>
      <dsp:txXfrm rot="16200000">
        <a:off x="1966119" y="936450"/>
        <a:ext cx="4572000" cy="2699098"/>
      </dsp:txXfrm>
    </dsp:sp>
    <dsp:sp modelId="{8DF4F93D-E8FA-44F8-883B-B68C7AFA0E1E}">
      <dsp:nvSpPr>
        <dsp:cNvPr id="0" name=""/>
        <dsp:cNvSpPr/>
      </dsp:nvSpPr>
      <dsp:spPr>
        <a:xfrm rot="16200000">
          <a:off x="4867650" y="936450"/>
          <a:ext cx="4572000" cy="2699098"/>
        </a:xfrm>
        <a:prstGeom prst="flowChartManualOperation">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2522" bIns="0" numCol="1" spcCol="1270" anchor="t" anchorCtr="0">
          <a:noAutofit/>
        </a:bodyPr>
        <a:lstStyle/>
        <a:p>
          <a:pPr lvl="0" algn="l" defTabSz="977900">
            <a:lnSpc>
              <a:spcPct val="90000"/>
            </a:lnSpc>
            <a:spcBef>
              <a:spcPct val="0"/>
            </a:spcBef>
            <a:spcAft>
              <a:spcPct val="35000"/>
            </a:spcAft>
          </a:pPr>
          <a:r>
            <a:rPr lang="en-US" sz="2200" kern="1200" dirty="0" smtClean="0"/>
            <a:t>Challenges</a:t>
          </a:r>
          <a:endParaRPr lang="en-US" sz="2200" kern="1200" dirty="0"/>
        </a:p>
        <a:p>
          <a:pPr marL="171450" lvl="1" indent="-171450" algn="l" defTabSz="755650">
            <a:lnSpc>
              <a:spcPct val="90000"/>
            </a:lnSpc>
            <a:spcBef>
              <a:spcPct val="0"/>
            </a:spcBef>
            <a:spcAft>
              <a:spcPct val="15000"/>
            </a:spcAft>
            <a:buChar char="••"/>
          </a:pPr>
          <a:r>
            <a:rPr lang="en-US" sz="1700" kern="1200" dirty="0" smtClean="0"/>
            <a:t>Did not always have client signature on file</a:t>
          </a:r>
          <a:endParaRPr lang="en-US" sz="1700" kern="1200" dirty="0"/>
        </a:p>
        <a:p>
          <a:pPr marL="171450" lvl="1" indent="-171450" algn="l" defTabSz="755650">
            <a:lnSpc>
              <a:spcPct val="90000"/>
            </a:lnSpc>
            <a:spcBef>
              <a:spcPct val="0"/>
            </a:spcBef>
            <a:spcAft>
              <a:spcPct val="15000"/>
            </a:spcAft>
            <a:buChar char="••"/>
          </a:pPr>
          <a:r>
            <a:rPr lang="en-US" sz="1700" kern="1200" dirty="0" smtClean="0"/>
            <a:t>Clients sometimes resistant to changing from PAPs</a:t>
          </a:r>
          <a:endParaRPr lang="en-US" sz="1700" kern="1200" dirty="0"/>
        </a:p>
        <a:p>
          <a:pPr marL="171450" lvl="1" indent="-171450" algn="l" defTabSz="755650">
            <a:lnSpc>
              <a:spcPct val="90000"/>
            </a:lnSpc>
            <a:spcBef>
              <a:spcPct val="0"/>
            </a:spcBef>
            <a:spcAft>
              <a:spcPct val="15000"/>
            </a:spcAft>
            <a:buChar char="••"/>
          </a:pPr>
          <a:r>
            <a:rPr lang="en-US" sz="1700" kern="1200" dirty="0" smtClean="0"/>
            <a:t>Rx often lagged significantly behind enrollment, making projections difficult</a:t>
          </a:r>
          <a:endParaRPr lang="en-US" sz="1700" kern="1200" dirty="0"/>
        </a:p>
      </dsp:txBody>
      <dsp:txXfrm rot="16200000">
        <a:off x="4867650" y="936450"/>
        <a:ext cx="4572000" cy="269909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0.19298</cdr:x>
      <cdr:y>0.08621</cdr:y>
    </cdr:from>
    <cdr:to>
      <cdr:x>0.29825</cdr:x>
      <cdr:y>0.2931</cdr:y>
    </cdr:to>
    <cdr:sp macro="" textlink="">
      <cdr:nvSpPr>
        <cdr:cNvPr id="3" name="TextBox 2"/>
        <cdr:cNvSpPr txBox="1"/>
      </cdr:nvSpPr>
      <cdr:spPr>
        <a:xfrm xmlns:a="http://schemas.openxmlformats.org/drawingml/2006/main">
          <a:off x="1676400" y="381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0.09649</cdr:x>
      <cdr:y>0.12069</cdr:y>
    </cdr:from>
    <cdr:to>
      <cdr:x>0.20175</cdr:x>
      <cdr:y>0.32759</cdr:y>
    </cdr:to>
    <cdr:sp macro="" textlink="">
      <cdr:nvSpPr>
        <cdr:cNvPr id="6" name="TextBox 5"/>
        <cdr:cNvSpPr txBox="1"/>
      </cdr:nvSpPr>
      <cdr:spPr>
        <a:xfrm xmlns:a="http://schemas.openxmlformats.org/drawingml/2006/main">
          <a:off x="838200" y="533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0.01754</cdr:x>
      <cdr:y>0.01724</cdr:y>
    </cdr:from>
    <cdr:to>
      <cdr:x>0.42982</cdr:x>
      <cdr:y>0.25862</cdr:y>
    </cdr:to>
    <cdr:sp macro="" textlink="">
      <cdr:nvSpPr>
        <cdr:cNvPr id="7" name="TextBox 6"/>
        <cdr:cNvSpPr txBox="1"/>
      </cdr:nvSpPr>
      <cdr:spPr>
        <a:xfrm xmlns:a="http://schemas.openxmlformats.org/drawingml/2006/main">
          <a:off x="152400" y="76200"/>
          <a:ext cx="3581400" cy="1066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defRPr sz="1800" b="1" i="0" u="none" strike="noStrike" kern="1200" baseline="0">
              <a:solidFill>
                <a:prstClr val="black"/>
              </a:solidFill>
              <a:latin typeface="+mn-lt"/>
              <a:ea typeface="+mn-ea"/>
              <a:cs typeface="+mn-cs"/>
            </a:defRPr>
          </a:pPr>
          <a:r>
            <a:rPr lang="en-US" sz="1800" dirty="0"/>
            <a:t>CD4 Count Distribution</a:t>
          </a:r>
        </a:p>
        <a:p xmlns:a="http://schemas.openxmlformats.org/drawingml/2006/main">
          <a:pPr algn="ctr" rtl="0">
            <a:defRPr sz="1800" b="1" i="0" u="none" strike="noStrike" kern="1200" baseline="0">
              <a:solidFill>
                <a:prstClr val="black"/>
              </a:solidFill>
              <a:latin typeface="+mn-lt"/>
              <a:ea typeface="+mn-ea"/>
              <a:cs typeface="+mn-cs"/>
            </a:defRPr>
          </a:pPr>
          <a:r>
            <a:rPr lang="en-US" sz="1800" dirty="0"/>
            <a:t>of VA-ADAP Waitlist as </a:t>
          </a:r>
          <a:r>
            <a:rPr lang="en-US" sz="1800" dirty="0" smtClean="0"/>
            <a:t>12/1/11</a:t>
          </a:r>
        </a:p>
        <a:p xmlns:a="http://schemas.openxmlformats.org/drawingml/2006/main">
          <a:pPr algn="ctr" rtl="0">
            <a:defRPr sz="1800" b="1" i="0" u="none" strike="noStrike" kern="1200" baseline="0">
              <a:solidFill>
                <a:prstClr val="black"/>
              </a:solidFill>
              <a:latin typeface="+mn-lt"/>
              <a:ea typeface="+mn-ea"/>
              <a:cs typeface="+mn-cs"/>
            </a:defRPr>
          </a:pPr>
          <a:r>
            <a:rPr lang="en-US" sz="1800" dirty="0" smtClean="0"/>
            <a:t>N=1,104</a:t>
          </a:r>
          <a:endParaRPr lang="en-US" sz="1800" dirty="0"/>
        </a:p>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0.04274</cdr:x>
      <cdr:y>0.01587</cdr:y>
    </cdr:from>
    <cdr:to>
      <cdr:x>0.44444</cdr:x>
      <cdr:y>0.2381</cdr:y>
    </cdr:to>
    <cdr:sp macro="" textlink="">
      <cdr:nvSpPr>
        <cdr:cNvPr id="2" name="TextBox 1"/>
        <cdr:cNvSpPr txBox="1"/>
      </cdr:nvSpPr>
      <cdr:spPr>
        <a:xfrm xmlns:a="http://schemas.openxmlformats.org/drawingml/2006/main">
          <a:off x="381000" y="76200"/>
          <a:ext cx="3581400" cy="1066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Georgia"/>
            </a:defRPr>
          </a:lvl1pPr>
          <a:lvl2pPr marL="457200" indent="0">
            <a:defRPr sz="1100">
              <a:latin typeface="Georgia"/>
            </a:defRPr>
          </a:lvl2pPr>
          <a:lvl3pPr marL="914400" indent="0">
            <a:defRPr sz="1100">
              <a:latin typeface="Georgia"/>
            </a:defRPr>
          </a:lvl3pPr>
          <a:lvl4pPr marL="1371600" indent="0">
            <a:defRPr sz="1100">
              <a:latin typeface="Georgia"/>
            </a:defRPr>
          </a:lvl4pPr>
          <a:lvl5pPr marL="1828800" indent="0">
            <a:defRPr sz="1100">
              <a:latin typeface="Georgia"/>
            </a:defRPr>
          </a:lvl5pPr>
          <a:lvl6pPr marL="2286000" indent="0">
            <a:defRPr sz="1100">
              <a:latin typeface="Georgia"/>
            </a:defRPr>
          </a:lvl6pPr>
          <a:lvl7pPr marL="2743200" indent="0">
            <a:defRPr sz="1100">
              <a:latin typeface="Georgia"/>
            </a:defRPr>
          </a:lvl7pPr>
          <a:lvl8pPr marL="3200400" indent="0">
            <a:defRPr sz="1100">
              <a:latin typeface="Georgia"/>
            </a:defRPr>
          </a:lvl8pPr>
          <a:lvl9pPr marL="3657600" indent="0">
            <a:defRPr sz="1100">
              <a:latin typeface="Georgia"/>
            </a:defRPr>
          </a:lvl9pPr>
        </a:lstStyle>
        <a:p xmlns:a="http://schemas.openxmlformats.org/drawingml/2006/main">
          <a:pPr algn="ctr" rtl="0">
            <a:defRPr sz="1800" b="1" i="0" u="none" strike="noStrike" kern="1200" baseline="0">
              <a:solidFill>
                <a:prstClr val="black"/>
              </a:solidFill>
              <a:latin typeface="Georgia"/>
            </a:defRPr>
          </a:pPr>
          <a:r>
            <a:rPr lang="en-US" sz="1800" dirty="0"/>
            <a:t>CD4 Count Distribution</a:t>
          </a:r>
        </a:p>
        <a:p xmlns:a="http://schemas.openxmlformats.org/drawingml/2006/main">
          <a:pPr algn="ctr" rtl="0">
            <a:defRPr sz="1800" b="1" i="0" u="none" strike="noStrike" kern="1200" baseline="0">
              <a:solidFill>
                <a:prstClr val="black"/>
              </a:solidFill>
              <a:latin typeface="Georgia"/>
            </a:defRPr>
          </a:pPr>
          <a:r>
            <a:rPr lang="en-US" sz="1800" dirty="0"/>
            <a:t>of VA-ADAP Waitlist as </a:t>
          </a:r>
          <a:r>
            <a:rPr lang="en-US" sz="1800" dirty="0" smtClean="0"/>
            <a:t>4/19/12</a:t>
          </a:r>
          <a:endParaRPr lang="en-US" sz="1800" dirty="0" smtClean="0"/>
        </a:p>
        <a:p xmlns:a="http://schemas.openxmlformats.org/drawingml/2006/main">
          <a:pPr algn="ctr" rtl="0">
            <a:defRPr sz="1800" b="1" i="0" u="none" strike="noStrike" kern="1200" baseline="0">
              <a:solidFill>
                <a:prstClr val="black"/>
              </a:solidFill>
              <a:latin typeface="Georgia"/>
            </a:defRPr>
          </a:pPr>
          <a:r>
            <a:rPr lang="en-US" sz="1800" dirty="0" smtClean="0"/>
            <a:t>N=864</a:t>
          </a:r>
          <a:endParaRPr lang="en-US" sz="1800" dirty="0"/>
        </a:p>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0.04274</cdr:x>
      <cdr:y>0.01587</cdr:y>
    </cdr:from>
    <cdr:to>
      <cdr:x>0.44444</cdr:x>
      <cdr:y>0.2381</cdr:y>
    </cdr:to>
    <cdr:sp macro="" textlink="">
      <cdr:nvSpPr>
        <cdr:cNvPr id="2" name="TextBox 1"/>
        <cdr:cNvSpPr txBox="1"/>
      </cdr:nvSpPr>
      <cdr:spPr>
        <a:xfrm xmlns:a="http://schemas.openxmlformats.org/drawingml/2006/main">
          <a:off x="381000" y="76200"/>
          <a:ext cx="3581400" cy="1066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Georgia"/>
            </a:defRPr>
          </a:lvl1pPr>
          <a:lvl2pPr marL="457200" indent="0">
            <a:defRPr sz="1100">
              <a:latin typeface="Georgia"/>
            </a:defRPr>
          </a:lvl2pPr>
          <a:lvl3pPr marL="914400" indent="0">
            <a:defRPr sz="1100">
              <a:latin typeface="Georgia"/>
            </a:defRPr>
          </a:lvl3pPr>
          <a:lvl4pPr marL="1371600" indent="0">
            <a:defRPr sz="1100">
              <a:latin typeface="Georgia"/>
            </a:defRPr>
          </a:lvl4pPr>
          <a:lvl5pPr marL="1828800" indent="0">
            <a:defRPr sz="1100">
              <a:latin typeface="Georgia"/>
            </a:defRPr>
          </a:lvl5pPr>
          <a:lvl6pPr marL="2286000" indent="0">
            <a:defRPr sz="1100">
              <a:latin typeface="Georgia"/>
            </a:defRPr>
          </a:lvl6pPr>
          <a:lvl7pPr marL="2743200" indent="0">
            <a:defRPr sz="1100">
              <a:latin typeface="Georgia"/>
            </a:defRPr>
          </a:lvl7pPr>
          <a:lvl8pPr marL="3200400" indent="0">
            <a:defRPr sz="1100">
              <a:latin typeface="Georgia"/>
            </a:defRPr>
          </a:lvl8pPr>
          <a:lvl9pPr marL="3657600" indent="0">
            <a:defRPr sz="1100">
              <a:latin typeface="Georgia"/>
            </a:defRPr>
          </a:lvl9pPr>
        </a:lstStyle>
        <a:p xmlns:a="http://schemas.openxmlformats.org/drawingml/2006/main">
          <a:pPr algn="ctr" rtl="0">
            <a:defRPr sz="1800" b="1" i="0" u="none" strike="noStrike" kern="1200" baseline="0">
              <a:solidFill>
                <a:prstClr val="black"/>
              </a:solidFill>
              <a:latin typeface="Georgia"/>
            </a:defRPr>
          </a:pPr>
          <a:r>
            <a:rPr lang="en-US" sz="1800" dirty="0"/>
            <a:t>CD4 Count Distribution</a:t>
          </a:r>
        </a:p>
        <a:p xmlns:a="http://schemas.openxmlformats.org/drawingml/2006/main">
          <a:pPr algn="ctr" rtl="0">
            <a:defRPr sz="1800" b="1" i="0" u="none" strike="noStrike" kern="1200" baseline="0">
              <a:solidFill>
                <a:prstClr val="black"/>
              </a:solidFill>
              <a:latin typeface="Georgia"/>
            </a:defRPr>
          </a:pPr>
          <a:r>
            <a:rPr lang="en-US" sz="1800" dirty="0"/>
            <a:t>of VA-ADAP Waitlist as </a:t>
          </a:r>
          <a:r>
            <a:rPr lang="en-US" sz="1800" dirty="0" smtClean="0"/>
            <a:t>8/2/12</a:t>
          </a:r>
          <a:endParaRPr lang="en-US" sz="1800" dirty="0" smtClean="0"/>
        </a:p>
        <a:p xmlns:a="http://schemas.openxmlformats.org/drawingml/2006/main">
          <a:pPr algn="ctr" rtl="0">
            <a:defRPr sz="1800" b="1" i="0" u="none" strike="noStrike" kern="1200" baseline="0">
              <a:solidFill>
                <a:prstClr val="black"/>
              </a:solidFill>
              <a:latin typeface="Georgia"/>
            </a:defRPr>
          </a:pPr>
          <a:r>
            <a:rPr lang="en-US" sz="1800" dirty="0" smtClean="0"/>
            <a:t>N=489</a:t>
          </a:r>
          <a:endParaRPr lang="en-US" sz="1800" dirty="0"/>
        </a:p>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0.07735</cdr:x>
      <cdr:y>0.00368</cdr:y>
    </cdr:from>
    <cdr:to>
      <cdr:x>0.90608</cdr:x>
      <cdr:y>0.22059</cdr:y>
    </cdr:to>
    <cdr:sp macro="" textlink="">
      <cdr:nvSpPr>
        <cdr:cNvPr id="2" name="TextBox 1"/>
        <cdr:cNvSpPr txBox="1"/>
      </cdr:nvSpPr>
      <cdr:spPr>
        <a:xfrm xmlns:a="http://schemas.openxmlformats.org/drawingml/2006/main">
          <a:off x="400050" y="9525"/>
          <a:ext cx="4286250" cy="5619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b="1"/>
            <a:t>Virginia AIDS Drug</a:t>
          </a:r>
          <a:r>
            <a:rPr lang="en-US" sz="1400" b="1" baseline="0"/>
            <a:t> Assistance Program Waitlist</a:t>
          </a:r>
        </a:p>
        <a:p xmlns:a="http://schemas.openxmlformats.org/drawingml/2006/main">
          <a:pPr algn="ctr"/>
          <a:r>
            <a:rPr lang="en-US" sz="1400" b="1" baseline="0"/>
            <a:t>2011 to 2012</a:t>
          </a:r>
          <a:endParaRPr lang="en-US" sz="1400" b="1"/>
        </a:p>
      </cdr:txBody>
    </cdr:sp>
  </cdr:relSizeAnchor>
  <cdr:relSizeAnchor xmlns:cdr="http://schemas.openxmlformats.org/drawingml/2006/chartDrawing">
    <cdr:from>
      <cdr:x>0.00621</cdr:x>
      <cdr:y>0.83333</cdr:y>
    </cdr:from>
    <cdr:to>
      <cdr:x>0.98447</cdr:x>
      <cdr:y>0.99027</cdr:y>
    </cdr:to>
    <cdr:sp macro="" textlink="">
      <cdr:nvSpPr>
        <cdr:cNvPr id="3" name="TextBox 2"/>
        <cdr:cNvSpPr txBox="1"/>
      </cdr:nvSpPr>
      <cdr:spPr>
        <a:xfrm xmlns:a="http://schemas.openxmlformats.org/drawingml/2006/main">
          <a:off x="38101" y="2524127"/>
          <a:ext cx="6000750" cy="4753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000"/>
            <a:t>Data</a:t>
          </a:r>
          <a:r>
            <a:rPr lang="en-US" sz="1000" baseline="0"/>
            <a:t> Source: AIDS Drug Assistance Program Waitlist Data</a:t>
          </a:r>
        </a:p>
        <a:p xmlns:a="http://schemas.openxmlformats.org/drawingml/2006/main">
          <a:pPr algn="ctr"/>
          <a:r>
            <a:rPr lang="en-US" sz="1000" baseline="0"/>
            <a:t>Division of Disease Prevention, Office of Epidemiology, Virginia Department of Health, August 24 2012</a:t>
          </a:r>
          <a:endParaRPr lang="en-US" sz="1000"/>
        </a:p>
      </cdr:txBody>
    </cdr:sp>
  </cdr:relSizeAnchor>
</c:userShapes>
</file>

<file path=ppt/drawings/drawing5.xml><?xml version="1.0" encoding="utf-8"?>
<c:userShapes xmlns:c="http://schemas.openxmlformats.org/drawingml/2006/chart">
  <cdr:relSizeAnchor xmlns:cdr="http://schemas.openxmlformats.org/drawingml/2006/chartDrawing">
    <cdr:from>
      <cdr:x>0.03279</cdr:x>
      <cdr:y>0.82857</cdr:y>
    </cdr:from>
    <cdr:to>
      <cdr:x>0.22951</cdr:x>
      <cdr:y>1</cdr:y>
    </cdr:to>
    <cdr:sp macro="" textlink="">
      <cdr:nvSpPr>
        <cdr:cNvPr id="2" name="TextBox 1"/>
        <cdr:cNvSpPr txBox="1"/>
      </cdr:nvSpPr>
      <cdr:spPr>
        <a:xfrm xmlns:a="http://schemas.openxmlformats.org/drawingml/2006/main">
          <a:off x="152400" y="4572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dirty="0" smtClean="0"/>
            <a:t>Source: VA ADAP Waitlist database, Division of Disease Prevention,</a:t>
          </a:r>
        </a:p>
        <a:p xmlns:a="http://schemas.openxmlformats.org/drawingml/2006/main">
          <a:r>
            <a:rPr lang="en-US" sz="1000" dirty="0" smtClean="0"/>
            <a:t>Virginia Department of Health, October 1, 2012</a:t>
          </a:r>
          <a:endParaRPr lang="en-US" sz="1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451F8C-76A1-4468-84A4-D84C2C8ABAA7}" type="datetimeFigureOut">
              <a:rPr lang="en-US" smtClean="0"/>
              <a:pPr/>
              <a:t>10/11/2012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69800A-B031-43B4-B09B-DDDA568CAE7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69800A-B031-43B4-B09B-DDDA568CAE75}"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Aggressive program management, cost-saving</a:t>
            </a:r>
            <a:r>
              <a:rPr lang="en-US" baseline="0" dirty="0" smtClean="0"/>
              <a:t> efforts, implementation of strategies to meet and sustain client demand, and funding from additional resources, has supported these changes.</a:t>
            </a:r>
          </a:p>
          <a:p>
            <a:pPr marL="228600" indent="-228600">
              <a:buAutoNum type="arabicParenR"/>
            </a:pPr>
            <a:r>
              <a:rPr lang="en-US" baseline="0" dirty="0" smtClean="0"/>
              <a:t>Improved program efficiencies</a:t>
            </a:r>
          </a:p>
          <a:p>
            <a:pPr marL="228600" indent="-228600">
              <a:buAutoNum type="arabicParenR"/>
            </a:pPr>
            <a:r>
              <a:rPr lang="en-US" baseline="0" dirty="0" smtClean="0"/>
              <a:t>Improved pharmaceutical efficiencies</a:t>
            </a:r>
          </a:p>
          <a:p>
            <a:pPr marL="228600" indent="-228600">
              <a:buAutoNum type="arabicParenR"/>
            </a:pPr>
            <a:r>
              <a:rPr lang="en-US" baseline="0" dirty="0" smtClean="0"/>
              <a:t>Enhanced use of other medication programs</a:t>
            </a:r>
            <a:endParaRPr lang="en-US" dirty="0"/>
          </a:p>
        </p:txBody>
      </p:sp>
      <p:sp>
        <p:nvSpPr>
          <p:cNvPr id="4" name="Slide Number Placeholder 3"/>
          <p:cNvSpPr>
            <a:spLocks noGrp="1"/>
          </p:cNvSpPr>
          <p:nvPr>
            <p:ph type="sldNum" sz="quarter" idx="10"/>
          </p:nvPr>
        </p:nvSpPr>
        <p:spPr/>
        <p:txBody>
          <a:bodyPr/>
          <a:lstStyle/>
          <a:p>
            <a:fld id="{8C69800A-B031-43B4-B09B-DDDA568CAE75}" type="slidenum">
              <a:rPr lang="en-US" smtClean="0"/>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69800A-B031-43B4-B09B-DDDA568CAE75}" type="slidenum">
              <a:rPr lang="en-US" smtClean="0"/>
              <a:pPr/>
              <a:t>20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D6EFF3-D7D1-4D6E-9969-520947254326}" type="slidenum">
              <a:rPr lang="en-US" smtClean="0"/>
              <a:pPr/>
              <a:t>22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Test and Treat</a:t>
            </a:r>
            <a:endParaRPr lang="en-US" dirty="0"/>
          </a:p>
        </p:txBody>
      </p:sp>
      <p:sp>
        <p:nvSpPr>
          <p:cNvPr id="4" name="Slide Number Placeholder 3"/>
          <p:cNvSpPr>
            <a:spLocks noGrp="1"/>
          </p:cNvSpPr>
          <p:nvPr>
            <p:ph type="sldNum" sz="quarter" idx="10"/>
          </p:nvPr>
        </p:nvSpPr>
        <p:spPr/>
        <p:txBody>
          <a:bodyPr/>
          <a:lstStyle/>
          <a:p>
            <a:fld id="{89D6EFF3-D7D1-4D6E-9969-520947254326}" type="slidenum">
              <a:rPr lang="en-US" smtClean="0"/>
              <a:pPr/>
              <a:t>23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Test and Treat</a:t>
            </a:r>
            <a:endParaRPr lang="en-US" dirty="0"/>
          </a:p>
        </p:txBody>
      </p:sp>
      <p:sp>
        <p:nvSpPr>
          <p:cNvPr id="4" name="Slide Number Placeholder 3"/>
          <p:cNvSpPr>
            <a:spLocks noGrp="1"/>
          </p:cNvSpPr>
          <p:nvPr>
            <p:ph type="sldNum" sz="quarter" idx="10"/>
          </p:nvPr>
        </p:nvSpPr>
        <p:spPr/>
        <p:txBody>
          <a:bodyPr/>
          <a:lstStyle/>
          <a:p>
            <a:fld id="{89D6EFF3-D7D1-4D6E-9969-520947254326}" type="slidenum">
              <a:rPr lang="en-US" smtClean="0"/>
              <a:pPr/>
              <a:t>24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69800A-B031-43B4-B09B-DDDA568CAE75}" type="slidenum">
              <a:rPr lang="en-US" smtClean="0"/>
              <a:pPr/>
              <a:t>26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Without rebates, the annual cost to</a:t>
            </a:r>
            <a:r>
              <a:rPr lang="en-US" baseline="0" dirty="0" smtClean="0"/>
              <a:t> provide this antiretroviral regimen to this client would be $6,016 (premiums +  max), which is $ 5,312 less expensive than purchasing the medication directly through ADAP.  When you calculate anticipated rebates, cost drops to a net 3,016</a:t>
            </a:r>
          </a:p>
          <a:p>
            <a:endParaRPr lang="en-US" baseline="0" dirty="0" smtClean="0"/>
          </a:p>
          <a:p>
            <a:r>
              <a:rPr lang="en-US" baseline="0" dirty="0" smtClean="0"/>
              <a:t>Bulk of savings will be realized in the second part of the calendar year</a:t>
            </a:r>
          </a:p>
          <a:p>
            <a:endParaRPr lang="en-US" baseline="0" dirty="0" smtClean="0"/>
          </a:p>
          <a:p>
            <a:r>
              <a:rPr lang="en-US" baseline="0" dirty="0" smtClean="0"/>
              <a:t>3 drug regimen comparative cost (</a:t>
            </a:r>
            <a:r>
              <a:rPr lang="en-US" baseline="0" dirty="0" err="1" smtClean="0"/>
              <a:t>Reyataz</a:t>
            </a:r>
            <a:r>
              <a:rPr lang="en-US" baseline="0" dirty="0" smtClean="0"/>
              <a:t>, </a:t>
            </a:r>
            <a:r>
              <a:rPr lang="en-US" baseline="0" dirty="0" err="1" smtClean="0"/>
              <a:t>Norvir</a:t>
            </a:r>
            <a:r>
              <a:rPr lang="en-US" baseline="0" dirty="0" smtClean="0"/>
              <a:t>, </a:t>
            </a:r>
            <a:r>
              <a:rPr lang="en-US" baseline="0" dirty="0" err="1" smtClean="0"/>
              <a:t>Truvada</a:t>
            </a:r>
            <a:r>
              <a:rPr lang="en-US" baseline="0" dirty="0" smtClean="0"/>
              <a:t>)</a:t>
            </a:r>
          </a:p>
          <a:p>
            <a:endParaRPr lang="en-US" dirty="0" smtClean="0"/>
          </a:p>
          <a:p>
            <a:endParaRPr lang="en-US" dirty="0" smtClean="0"/>
          </a:p>
          <a:p>
            <a:r>
              <a:rPr lang="en-US" dirty="0" smtClean="0"/>
              <a:t>Without rebates, the annual cost to</a:t>
            </a:r>
            <a:r>
              <a:rPr lang="en-US" baseline="0" dirty="0" smtClean="0"/>
              <a:t> provide this antiretroviral regimen to this client would be $6,016 (premiums +  max), which is $ 5,312 less expensive than purchasing the medication directly through ADAP.  When you calculate anticipated rebates, cost drops to a net 3,016</a:t>
            </a:r>
          </a:p>
          <a:p>
            <a:endParaRPr lang="en-US" baseline="0" dirty="0" smtClean="0"/>
          </a:p>
          <a:p>
            <a:r>
              <a:rPr lang="en-US" baseline="0" dirty="0" smtClean="0"/>
              <a:t>Bulk of savings will be realized in the second part of the calendar year</a:t>
            </a:r>
          </a:p>
          <a:p>
            <a:endParaRPr lang="en-US" baseline="0" dirty="0" smtClean="0"/>
          </a:p>
          <a:p>
            <a:r>
              <a:rPr lang="en-US" baseline="0" dirty="0" smtClean="0"/>
              <a:t>3 drug regimen comparative cost (</a:t>
            </a:r>
            <a:r>
              <a:rPr lang="en-US" baseline="0" dirty="0" err="1" smtClean="0"/>
              <a:t>Reyataz</a:t>
            </a:r>
            <a:r>
              <a:rPr lang="en-US" baseline="0" dirty="0" smtClean="0"/>
              <a:t>, </a:t>
            </a:r>
            <a:r>
              <a:rPr lang="en-US" baseline="0" dirty="0" err="1" smtClean="0"/>
              <a:t>Norvir</a:t>
            </a:r>
            <a:r>
              <a:rPr lang="en-US" baseline="0" dirty="0" smtClean="0"/>
              <a:t>, </a:t>
            </a:r>
            <a:r>
              <a:rPr lang="en-US" baseline="0" dirty="0" err="1" smtClean="0"/>
              <a:t>Truvada</a:t>
            </a:r>
            <a:r>
              <a:rPr lang="en-US" baseline="0" dirty="0" smtClean="0"/>
              <a:t>)</a:t>
            </a:r>
          </a:p>
        </p:txBody>
      </p:sp>
      <p:sp>
        <p:nvSpPr>
          <p:cNvPr id="4" name="Slide Number Placeholder 3"/>
          <p:cNvSpPr>
            <a:spLocks noGrp="1"/>
          </p:cNvSpPr>
          <p:nvPr>
            <p:ph type="sldNum" sz="quarter" idx="10"/>
          </p:nvPr>
        </p:nvSpPr>
        <p:spPr/>
        <p:txBody>
          <a:bodyPr/>
          <a:lstStyle/>
          <a:p>
            <a:fld id="{4B37CA12-9AE2-4414-B699-CF7725E5A3F7}"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3ADF165-EAA8-4FC7-8D67-0CFBB3A3932C}" type="datetimeFigureOut">
              <a:rPr lang="en-US" smtClean="0"/>
              <a:pPr/>
              <a:t>10/11/2012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C4B6E4B-EBFF-4C4C-B070-0F34408995F3}"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ADF165-EAA8-4FC7-8D67-0CFBB3A3932C}" type="datetimeFigureOut">
              <a:rPr lang="en-US" smtClean="0"/>
              <a:pPr/>
              <a:t>10/11/2012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B6E4B-EBFF-4C4C-B070-0F34408995F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C4B6E4B-EBFF-4C4C-B070-0F34408995F3}"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ADF165-EAA8-4FC7-8D67-0CFBB3A3932C}" type="datetimeFigureOut">
              <a:rPr lang="en-US" smtClean="0"/>
              <a:pPr/>
              <a:t>10/11/2012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3ADF165-EAA8-4FC7-8D67-0CFBB3A3932C}" type="datetimeFigureOut">
              <a:rPr lang="en-US" smtClean="0"/>
              <a:pPr/>
              <a:t>10/11/2012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C4B6E4B-EBFF-4C4C-B070-0F34408995F3}"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3ADF165-EAA8-4FC7-8D67-0CFBB3A3932C}" type="datetimeFigureOut">
              <a:rPr lang="en-US" smtClean="0"/>
              <a:pPr/>
              <a:t>10/11/2012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C4B6E4B-EBFF-4C4C-B070-0F34408995F3}"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3ADF165-EAA8-4FC7-8D67-0CFBB3A3932C}" type="datetimeFigureOut">
              <a:rPr lang="en-US" smtClean="0"/>
              <a:pPr/>
              <a:t>10/11/2012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B6E4B-EBFF-4C4C-B070-0F34408995F3}"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3ADF165-EAA8-4FC7-8D67-0CFBB3A3932C}" type="datetimeFigureOut">
              <a:rPr lang="en-US" smtClean="0"/>
              <a:pPr/>
              <a:t>10/11/2012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C4B6E4B-EBFF-4C4C-B070-0F34408995F3}"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3ADF165-EAA8-4FC7-8D67-0CFBB3A3932C}" type="datetimeFigureOut">
              <a:rPr lang="en-US" smtClean="0"/>
              <a:pPr/>
              <a:t>10/11/2012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4C4B6E4B-EBFF-4C4C-B070-0F34408995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3ADF165-EAA8-4FC7-8D67-0CFBB3A3932C}" type="datetimeFigureOut">
              <a:rPr lang="en-US" smtClean="0"/>
              <a:pPr/>
              <a:t>10/11/2012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C4B6E4B-EBFF-4C4C-B070-0F34408995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C4B6E4B-EBFF-4C4C-B070-0F34408995F3}"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3ADF165-EAA8-4FC7-8D67-0CFBB3A3932C}" type="datetimeFigureOut">
              <a:rPr lang="en-US" smtClean="0"/>
              <a:pPr/>
              <a:t>10/11/2012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C4B6E4B-EBFF-4C4C-B070-0F34408995F3}"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3ADF165-EAA8-4FC7-8D67-0CFBB3A3932C}" type="datetimeFigureOut">
              <a:rPr lang="en-US" smtClean="0"/>
              <a:pPr/>
              <a:t>10/11/2012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3ADF165-EAA8-4FC7-8D67-0CFBB3A3932C}" type="datetimeFigureOut">
              <a:rPr lang="en-US" smtClean="0"/>
              <a:pPr/>
              <a:t>10/11/2012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C4B6E4B-EBFF-4C4C-B070-0F34408995F3}"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Excel_Worksheet1.xlsx"/></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14400" y="3429000"/>
            <a:ext cx="7467600" cy="1752600"/>
          </a:xfrm>
        </p:spPr>
        <p:txBody>
          <a:bodyPr>
            <a:normAutofit fontScale="92500" lnSpcReduction="20000"/>
          </a:bodyPr>
          <a:lstStyle/>
          <a:p>
            <a:r>
              <a:rPr lang="en-US" dirty="0" smtClean="0"/>
              <a:t>Steven Bailey, VA Department of Health</a:t>
            </a:r>
          </a:p>
          <a:p>
            <a:r>
              <a:rPr lang="en-US" dirty="0" smtClean="0"/>
              <a:t>Anne Rhodes, VA Department of Health</a:t>
            </a:r>
          </a:p>
          <a:p>
            <a:r>
              <a:rPr lang="en-US" dirty="0" smtClean="0"/>
              <a:t>John Furnari, NC Department of Health</a:t>
            </a:r>
          </a:p>
          <a:p>
            <a:endParaRPr lang="en-US" dirty="0" smtClean="0"/>
          </a:p>
          <a:p>
            <a:r>
              <a:rPr lang="en-US" dirty="0" smtClean="0"/>
              <a:t>RW All grantees Meeting</a:t>
            </a:r>
          </a:p>
          <a:p>
            <a:r>
              <a:rPr lang="en-US" dirty="0" smtClean="0"/>
              <a:t>November 2012</a:t>
            </a:r>
          </a:p>
          <a:p>
            <a:r>
              <a:rPr lang="en-US" dirty="0" smtClean="0"/>
              <a:t>Washington Dc</a:t>
            </a:r>
            <a:endParaRPr lang="en-US" dirty="0"/>
          </a:p>
        </p:txBody>
      </p:sp>
      <p:sp>
        <p:nvSpPr>
          <p:cNvPr id="3" name="Title 2"/>
          <p:cNvSpPr>
            <a:spLocks noGrp="1"/>
          </p:cNvSpPr>
          <p:nvPr>
            <p:ph type="ctrTitle"/>
          </p:nvPr>
        </p:nvSpPr>
        <p:spPr/>
        <p:txBody>
          <a:bodyPr>
            <a:normAutofit fontScale="90000"/>
          </a:bodyPr>
          <a:lstStyle/>
          <a:p>
            <a:r>
              <a:rPr lang="en-US" dirty="0" smtClean="0"/>
              <a:t>Management of an ADAP Waitlist: Virginia and North Carolina Experiences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Projections, Virginia</a:t>
            </a:r>
            <a:endParaRPr lang="en-US" dirty="0"/>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1524000" y="1397000"/>
          <a:ext cx="6096000" cy="4622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of Program (include PCIP)</a:t>
            </a:r>
            <a:endParaRPr lang="en-US" dirty="0"/>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Projections</a:t>
            </a:r>
            <a:endParaRPr lang="en-US" dirty="0"/>
          </a:p>
        </p:txBody>
      </p:sp>
      <p:sp>
        <p:nvSpPr>
          <p:cNvPr id="3" name="Content Placeholder 2"/>
          <p:cNvSpPr>
            <a:spLocks noGrp="1"/>
          </p:cNvSpPr>
          <p:nvPr>
            <p:ph sz="quarter" idx="1"/>
          </p:nvPr>
        </p:nvSpPr>
        <p:spPr/>
        <p:txBody>
          <a:bodyPr/>
          <a:lstStyle/>
          <a:p>
            <a:r>
              <a:rPr lang="en-US" dirty="0" smtClean="0"/>
              <a:t>Elimination of Waitlist</a:t>
            </a:r>
          </a:p>
          <a:p>
            <a:r>
              <a:rPr lang="en-US" dirty="0" smtClean="0"/>
              <a:t>Changing of enrollment criteria (different CD4 levels, different FPLs), with or without disenrollment</a:t>
            </a:r>
          </a:p>
          <a:p>
            <a:r>
              <a:rPr lang="en-US" dirty="0" smtClean="0"/>
              <a:t>Increase in funding of a certain amount and impact on the waitlist</a:t>
            </a:r>
          </a:p>
          <a:p>
            <a:r>
              <a:rPr lang="en-US" dirty="0" smtClean="0"/>
              <a:t>Change in formulary</a:t>
            </a:r>
          </a:p>
          <a:p>
            <a:r>
              <a:rPr lang="en-US" dirty="0" smtClean="0"/>
              <a:t>Change in dispensing policy</a:t>
            </a:r>
          </a:p>
          <a:p>
            <a:r>
              <a:rPr lang="en-US" dirty="0" smtClean="0"/>
              <a:t>Implementation of </a:t>
            </a:r>
            <a:r>
              <a:rPr lang="en-US" dirty="0" err="1" smtClean="0"/>
              <a:t>TrOOP</a:t>
            </a: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Projections, North Carolina</a:t>
            </a:r>
            <a:endParaRPr lang="en-US" dirty="0"/>
          </a:p>
        </p:txBody>
      </p:sp>
      <p:sp>
        <p:nvSpPr>
          <p:cNvPr id="3" name="Content Placeholder 2"/>
          <p:cNvSpPr>
            <a:spLocks noGrp="1"/>
          </p:cNvSpPr>
          <p:nvPr>
            <p:ph sz="quarter" idx="1"/>
          </p:nvPr>
        </p:nvSpPr>
        <p:spPr/>
        <p:txBody>
          <a:bodyPr/>
          <a:lstStyle/>
          <a:p>
            <a:r>
              <a:rPr lang="en-US" dirty="0" smtClean="0"/>
              <a:t>TBD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758952"/>
          </a:xfrm>
        </p:spPr>
        <p:txBody>
          <a:bodyPr/>
          <a:lstStyle/>
          <a:p>
            <a:r>
              <a:rPr lang="en-US" dirty="0" smtClean="0"/>
              <a:t>Moving to Sustainability, Virginia</a:t>
            </a:r>
            <a:endParaRPr lang="en-US" dirty="0"/>
          </a:p>
        </p:txBody>
      </p:sp>
      <p:graphicFrame>
        <p:nvGraphicFramePr>
          <p:cNvPr id="4" name="Content Placeholder 3"/>
          <p:cNvGraphicFramePr>
            <a:graphicFrameLocks noGrp="1"/>
          </p:cNvGraphicFramePr>
          <p:nvPr>
            <p:ph sz="quarter" idx="1"/>
          </p:nvPr>
        </p:nvGraphicFramePr>
        <p:xfrm>
          <a:off x="301625" y="1676400"/>
          <a:ext cx="8504238" cy="4422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1"/>
                </a:solidFill>
              </a:rPr>
              <a:t>ADAP Program Management</a:t>
            </a:r>
          </a:p>
        </p:txBody>
      </p:sp>
      <p:sp>
        <p:nvSpPr>
          <p:cNvPr id="3" name="Content Placeholder 2"/>
          <p:cNvSpPr>
            <a:spLocks noGrp="1"/>
          </p:cNvSpPr>
          <p:nvPr>
            <p:ph sz="quarter" idx="1"/>
          </p:nvPr>
        </p:nvSpPr>
        <p:spPr/>
        <p:txBody>
          <a:bodyPr/>
          <a:lstStyle/>
          <a:p>
            <a:r>
              <a:rPr lang="en-US" dirty="0" smtClean="0"/>
              <a:t>Increased program efficiencies during 2011</a:t>
            </a:r>
          </a:p>
          <a:p>
            <a:pPr>
              <a:buNone/>
            </a:pPr>
            <a:endParaRPr lang="en-US" dirty="0" smtClean="0"/>
          </a:p>
          <a:p>
            <a:pPr lvl="1"/>
            <a:r>
              <a:rPr lang="en-US" dirty="0" smtClean="0"/>
              <a:t>Shifted FY 2011 Ryan White service funds to help cover ADAP medication costs</a:t>
            </a:r>
          </a:p>
          <a:p>
            <a:pPr lvl="1">
              <a:buNone/>
            </a:pPr>
            <a:endParaRPr lang="en-US" dirty="0" smtClean="0"/>
          </a:p>
          <a:p>
            <a:pPr lvl="1"/>
            <a:r>
              <a:rPr lang="en-US" dirty="0" smtClean="0"/>
              <a:t>Improved ADAP client eligibility and recertification processes</a:t>
            </a:r>
          </a:p>
          <a:p>
            <a:pPr lvl="1"/>
            <a:endParaRPr lang="en-US" dirty="0" smtClean="0"/>
          </a:p>
          <a:p>
            <a:pPr lvl="1"/>
            <a:r>
              <a:rPr lang="en-US" dirty="0" smtClean="0"/>
              <a:t>Instituted state residency policy for ADAP clients</a:t>
            </a:r>
          </a:p>
          <a:p>
            <a:pPr lvl="1"/>
            <a:endParaRPr lang="en-US" dirty="0" smtClean="0"/>
          </a:p>
          <a:p>
            <a:pPr lvl="1"/>
            <a:r>
              <a:rPr lang="en-US" dirty="0" smtClean="0"/>
              <a:t>Addressed inactive clients and intermittent use of ADAP</a:t>
            </a:r>
          </a:p>
          <a:p>
            <a:pPr lvl="1"/>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1"/>
                </a:solidFill>
              </a:rPr>
              <a:t>ADAP Program Management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Increased pharmaceutical efficiencies</a:t>
            </a:r>
          </a:p>
          <a:p>
            <a:pPr>
              <a:buNone/>
            </a:pPr>
            <a:endParaRPr lang="en-US" dirty="0" smtClean="0"/>
          </a:p>
          <a:p>
            <a:pPr lvl="1"/>
            <a:r>
              <a:rPr lang="en-US" dirty="0" smtClean="0"/>
              <a:t>Sustained the 30-day prescription dispensing policy implemented in 2010</a:t>
            </a:r>
          </a:p>
          <a:p>
            <a:pPr lvl="1">
              <a:buNone/>
            </a:pPr>
            <a:endParaRPr lang="en-US" dirty="0" smtClean="0"/>
          </a:p>
          <a:p>
            <a:pPr lvl="1"/>
            <a:r>
              <a:rPr lang="en-US" dirty="0" smtClean="0"/>
              <a:t>Sustained aggressive inventory strategy to monitor pharmacy inventory and daily drug costs at all ADAP pharmacies, including the main State Central pharmacy</a:t>
            </a:r>
          </a:p>
          <a:p>
            <a:pPr lvl="1">
              <a:buNone/>
            </a:pPr>
            <a:endParaRPr lang="en-US" dirty="0" smtClean="0"/>
          </a:p>
          <a:p>
            <a:pPr lvl="1"/>
            <a:r>
              <a:rPr lang="en-US" dirty="0" smtClean="0"/>
              <a:t>Referred patients to PAPs and other medication sources</a:t>
            </a:r>
          </a:p>
          <a:p>
            <a:pPr lvl="2"/>
            <a:r>
              <a:rPr lang="en-US" dirty="0" smtClean="0">
                <a:solidFill>
                  <a:schemeClr val="tx2"/>
                </a:solidFill>
              </a:rPr>
              <a:t>Pharmaceutical company patient assistance programs (PAPs)</a:t>
            </a:r>
          </a:p>
          <a:p>
            <a:pPr lvl="2"/>
            <a:r>
              <a:rPr lang="en-US" dirty="0" err="1" smtClean="0">
                <a:solidFill>
                  <a:schemeClr val="tx2"/>
                </a:solidFill>
              </a:rPr>
              <a:t>Welvista</a:t>
            </a:r>
            <a:r>
              <a:rPr lang="en-US" dirty="0" smtClean="0">
                <a:solidFill>
                  <a:schemeClr val="tx2"/>
                </a:solidFill>
              </a:rPr>
              <a:t> – central hub for number of ARVs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1"/>
                </a:solidFill>
              </a:rPr>
              <a:t>ADAP Program Management</a:t>
            </a:r>
            <a:endParaRPr lang="en-US" dirty="0"/>
          </a:p>
        </p:txBody>
      </p:sp>
      <p:sp>
        <p:nvSpPr>
          <p:cNvPr id="3" name="Content Placeholder 2"/>
          <p:cNvSpPr>
            <a:spLocks noGrp="1"/>
          </p:cNvSpPr>
          <p:nvPr>
            <p:ph sz="quarter" idx="1"/>
          </p:nvPr>
        </p:nvSpPr>
        <p:spPr/>
        <p:txBody>
          <a:bodyPr>
            <a:normAutofit fontScale="92500"/>
          </a:bodyPr>
          <a:lstStyle/>
          <a:p>
            <a:r>
              <a:rPr lang="en-US" dirty="0" smtClean="0"/>
              <a:t>Maximizing Use of Other Medication Programs</a:t>
            </a:r>
          </a:p>
          <a:p>
            <a:pPr lvl="1"/>
            <a:endParaRPr lang="en-US" dirty="0" smtClean="0"/>
          </a:p>
          <a:p>
            <a:pPr lvl="1"/>
            <a:r>
              <a:rPr lang="en-US" dirty="0" smtClean="0"/>
              <a:t>Increased Medicaid back billing revenue for purchase of ADAP medications, including developing agreements with Medicaid HMOs for </a:t>
            </a:r>
            <a:r>
              <a:rPr lang="en-US" dirty="0" err="1" smtClean="0"/>
              <a:t>backbilling</a:t>
            </a:r>
            <a:endParaRPr lang="en-US" dirty="0" smtClean="0"/>
          </a:p>
          <a:p>
            <a:pPr lvl="1"/>
            <a:endParaRPr lang="en-US" dirty="0" smtClean="0"/>
          </a:p>
          <a:p>
            <a:pPr lvl="1"/>
            <a:r>
              <a:rPr lang="en-US" dirty="0" smtClean="0"/>
              <a:t>Used ADAP dollars for Medicare Part D co-payments that are counted as True Out of Pocket (</a:t>
            </a:r>
            <a:r>
              <a:rPr lang="en-US" dirty="0" err="1" smtClean="0"/>
              <a:t>TrOOP</a:t>
            </a:r>
            <a:r>
              <a:rPr lang="en-US" dirty="0" smtClean="0"/>
              <a:t>) expenses</a:t>
            </a:r>
          </a:p>
          <a:p>
            <a:pPr lvl="1">
              <a:buNone/>
            </a:pPr>
            <a:endParaRPr lang="en-US" dirty="0" smtClean="0"/>
          </a:p>
          <a:p>
            <a:pPr lvl="1"/>
            <a:r>
              <a:rPr lang="en-US" dirty="0" smtClean="0"/>
              <a:t>Secured 340 B Rebate Status allowing VA ADAP to pursue rebates for co-pays for Medicare Part D clients’ drug costs; in 2011, VDH spent $400K in co-pays for ARV medications and received $1.1 million in rebates (a return of $2.84 for each dollar spent)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 North Carolina</a:t>
            </a:r>
            <a:endParaRPr lang="en-US" dirty="0"/>
          </a:p>
        </p:txBody>
      </p:sp>
      <p:sp>
        <p:nvSpPr>
          <p:cNvPr id="3" name="Content Placeholder 2"/>
          <p:cNvSpPr>
            <a:spLocks noGrp="1"/>
          </p:cNvSpPr>
          <p:nvPr>
            <p:ph sz="quarter" idx="1"/>
          </p:nvPr>
        </p:nvSpPr>
        <p:spPr/>
        <p:txBody>
          <a:bodyPr/>
          <a:lstStyle/>
          <a:p>
            <a:r>
              <a:rPr lang="en-US" dirty="0" smtClean="0"/>
              <a:t>TBD</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sz="3600" dirty="0" smtClean="0">
                <a:solidFill>
                  <a:schemeClr val="accent1"/>
                </a:solidFill>
              </a:rPr>
              <a:t>Expanding and Sustaining </a:t>
            </a:r>
            <a:r>
              <a:rPr lang="en-US" sz="3600" dirty="0" smtClean="0">
                <a:solidFill>
                  <a:schemeClr val="accent1"/>
                </a:solidFill>
              </a:rPr>
              <a:t>Access, Virginia</a:t>
            </a:r>
            <a:endParaRPr lang="en-US" sz="3600" dirty="0" smtClean="0">
              <a:solidFill>
                <a:schemeClr val="accent1"/>
              </a:solidFill>
            </a:endParaRPr>
          </a:p>
        </p:txBody>
      </p:sp>
      <p:sp>
        <p:nvSpPr>
          <p:cNvPr id="3" name="Content Placeholder 2"/>
          <p:cNvSpPr>
            <a:spLocks noGrp="1"/>
          </p:cNvSpPr>
          <p:nvPr>
            <p:ph sz="quarter" idx="1"/>
          </p:nvPr>
        </p:nvSpPr>
        <p:spPr/>
        <p:txBody>
          <a:bodyPr>
            <a:normAutofit lnSpcReduction="10000"/>
          </a:bodyPr>
          <a:lstStyle/>
          <a:p>
            <a:endParaRPr lang="en-US" dirty="0" smtClean="0"/>
          </a:p>
          <a:p>
            <a:r>
              <a:rPr lang="en-US" dirty="0" smtClean="0"/>
              <a:t>Virginia ADAP has expanded ADAP enrollment criteria and reduced the wait list over last year:</a:t>
            </a:r>
          </a:p>
          <a:p>
            <a:pPr lvl="1"/>
            <a:r>
              <a:rPr lang="en-US" dirty="0" smtClean="0"/>
              <a:t>November 2011: CD4 count at or below 200</a:t>
            </a:r>
          </a:p>
          <a:p>
            <a:pPr lvl="1"/>
            <a:r>
              <a:rPr lang="en-US" dirty="0" smtClean="0"/>
              <a:t>December 2011: CD4 count at or below 350</a:t>
            </a:r>
          </a:p>
          <a:p>
            <a:pPr lvl="1"/>
            <a:r>
              <a:rPr lang="en-US" dirty="0" smtClean="0"/>
              <a:t>April 2012: CD4 count at or </a:t>
            </a:r>
            <a:r>
              <a:rPr lang="en-US" dirty="0" smtClean="0"/>
              <a:t> below 500</a:t>
            </a:r>
            <a:endParaRPr lang="en-US" dirty="0" smtClean="0"/>
          </a:p>
          <a:p>
            <a:pPr lvl="1"/>
            <a:r>
              <a:rPr lang="en-US" dirty="0" smtClean="0"/>
              <a:t>July 2012: removal of clinical </a:t>
            </a:r>
            <a:r>
              <a:rPr lang="en-US" dirty="0" smtClean="0"/>
              <a:t>criteria</a:t>
            </a:r>
          </a:p>
          <a:p>
            <a:pPr lvl="1"/>
            <a:r>
              <a:rPr lang="en-US" dirty="0" smtClean="0"/>
              <a:t>August 2012: began immediate processing of new applications (no longer placed any new persons on waitlist)</a:t>
            </a:r>
            <a:endParaRPr lang="en-US" dirty="0" smtClean="0"/>
          </a:p>
          <a:p>
            <a:pPr lvl="1">
              <a:buNone/>
            </a:pPr>
            <a:endParaRPr lang="en-US" dirty="0" smtClean="0"/>
          </a:p>
          <a:p>
            <a:r>
              <a:rPr lang="en-US" dirty="0" smtClean="0"/>
              <a:t>Eliminated the wait list as of August 30, 2012.</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Waitlist Factors - Virginia</a:t>
            </a:r>
            <a:endParaRPr lang="en-US" dirty="0"/>
          </a:p>
        </p:txBody>
      </p:sp>
      <p:graphicFrame>
        <p:nvGraphicFramePr>
          <p:cNvPr id="6" name="Content Placeholder 5"/>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Model for Waitlist Reduction, VA</a:t>
            </a:r>
            <a:endParaRPr lang="en-US" dirty="0"/>
          </a:p>
        </p:txBody>
      </p:sp>
      <p:sp>
        <p:nvSpPr>
          <p:cNvPr id="3" name="Content Placeholder 2"/>
          <p:cNvSpPr>
            <a:spLocks noGrp="1"/>
          </p:cNvSpPr>
          <p:nvPr>
            <p:ph sz="quarter" idx="1"/>
          </p:nvPr>
        </p:nvSpPr>
        <p:spPr/>
        <p:txBody>
          <a:bodyPr>
            <a:normAutofit fontScale="92500"/>
          </a:bodyPr>
          <a:lstStyle/>
          <a:p>
            <a:pPr lvl="0"/>
            <a:r>
              <a:rPr lang="en-US" dirty="0" smtClean="0"/>
              <a:t>Clients with CD4 counts &lt;200 are often diagnosed late and/or enter medical care late and have shorter survival times (</a:t>
            </a:r>
            <a:r>
              <a:rPr lang="en-US" dirty="0" err="1" smtClean="0"/>
              <a:t>Schwarcz</a:t>
            </a:r>
            <a:r>
              <a:rPr lang="en-US" dirty="0" smtClean="0"/>
              <a:t>, 2006) and higher costs of care than those with higher CD4 counts (</a:t>
            </a:r>
            <a:r>
              <a:rPr lang="en-US" dirty="0" err="1" smtClean="0"/>
              <a:t>Krentz</a:t>
            </a:r>
            <a:r>
              <a:rPr lang="en-US" dirty="0" smtClean="0"/>
              <a:t>, 2004). </a:t>
            </a:r>
            <a:endParaRPr lang="en-US" dirty="0" smtClean="0"/>
          </a:p>
          <a:p>
            <a:r>
              <a:rPr lang="en-US" dirty="0" smtClean="0"/>
              <a:t>Clients with CD4 counts under 350 who are not on antiretroviral therapy have been found to be less likely to survive over time and more likely to be lost to care (</a:t>
            </a:r>
            <a:r>
              <a:rPr lang="en-US" dirty="0" err="1" smtClean="0"/>
              <a:t>Franke</a:t>
            </a:r>
            <a:r>
              <a:rPr lang="en-US" dirty="0" smtClean="0"/>
              <a:t> et al, 2011</a:t>
            </a:r>
            <a:r>
              <a:rPr lang="en-US" dirty="0" smtClean="0"/>
              <a:t>)</a:t>
            </a:r>
          </a:p>
          <a:p>
            <a:r>
              <a:rPr lang="en-US" dirty="0" smtClean="0"/>
              <a:t>Current public health guidelines emphasize having all those with CD4 counts under 500 on antiretroviral </a:t>
            </a:r>
            <a:r>
              <a:rPr lang="en-US" dirty="0" smtClean="0"/>
              <a:t>therapy</a:t>
            </a:r>
            <a:endParaRPr lang="en-US" dirty="0" smtClean="0"/>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Initial Opening of Enrollment, November 2011</a:t>
            </a:r>
            <a:endParaRPr lang="en-US" dirty="0"/>
          </a:p>
        </p:txBody>
      </p:sp>
      <p:graphicFrame>
        <p:nvGraphicFramePr>
          <p:cNvPr id="5" name="Chart 4"/>
          <p:cNvGraphicFramePr/>
          <p:nvPr/>
        </p:nvGraphicFramePr>
        <p:xfrm>
          <a:off x="457200" y="1600200"/>
          <a:ext cx="8001000" cy="441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CD4 Count ≤ 350, December 2011</a:t>
            </a:r>
            <a:endParaRPr lang="en-US" dirty="0"/>
          </a:p>
        </p:txBody>
      </p:sp>
      <p:graphicFrame>
        <p:nvGraphicFramePr>
          <p:cNvPr id="6" name="Chart 5"/>
          <p:cNvGraphicFramePr/>
          <p:nvPr/>
        </p:nvGraphicFramePr>
        <p:xfrm>
          <a:off x="304800" y="1676400"/>
          <a:ext cx="8686800" cy="4419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CD4 Count ≤ 500, April 2012 </a:t>
            </a:r>
            <a:endParaRPr lang="en-US" dirty="0"/>
          </a:p>
        </p:txBody>
      </p:sp>
      <p:graphicFrame>
        <p:nvGraphicFramePr>
          <p:cNvPr id="5" name="Chart 4"/>
          <p:cNvGraphicFramePr/>
          <p:nvPr/>
        </p:nvGraphicFramePr>
        <p:xfrm>
          <a:off x="0" y="1600200"/>
          <a:ext cx="89154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All CD4 Counts, August 2012 </a:t>
            </a:r>
            <a:endParaRPr lang="en-US" dirty="0"/>
          </a:p>
        </p:txBody>
      </p:sp>
      <p:graphicFrame>
        <p:nvGraphicFramePr>
          <p:cNvPr id="5" name="Chart 4"/>
          <p:cNvGraphicFramePr/>
          <p:nvPr/>
        </p:nvGraphicFramePr>
        <p:xfrm>
          <a:off x="0" y="1600200"/>
          <a:ext cx="89154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 ADAP Wait List Removals </a:t>
            </a:r>
            <a:endParaRPr lang="en-US" dirty="0"/>
          </a:p>
        </p:txBody>
      </p:sp>
      <p:graphicFrame>
        <p:nvGraphicFramePr>
          <p:cNvPr id="5" name="Content Placeholder 4"/>
          <p:cNvGraphicFramePr>
            <a:graphicFrameLocks noGrp="1"/>
          </p:cNvGraphicFramePr>
          <p:nvPr>
            <p:ph sz="quarter" idx="1"/>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 ADAP Waitlist Removals: Reasons</a:t>
            </a:r>
            <a:endParaRPr lang="en-US" dirty="0"/>
          </a:p>
        </p:txBody>
      </p:sp>
      <p:sp>
        <p:nvSpPr>
          <p:cNvPr id="4" name="Content Placeholder 3"/>
          <p:cNvSpPr>
            <a:spLocks noGrp="1"/>
          </p:cNvSpPr>
          <p:nvPr>
            <p:ph sz="half" idx="1"/>
          </p:nvPr>
        </p:nvSpPr>
        <p:spPr/>
        <p:txBody>
          <a:bodyPr/>
          <a:lstStyle/>
          <a:p>
            <a:r>
              <a:rPr lang="en-US" dirty="0" smtClean="0"/>
              <a:t>Each client removed from waitlist was assigned reason for removal</a:t>
            </a:r>
            <a:br>
              <a:rPr lang="en-US" dirty="0" smtClean="0"/>
            </a:br>
            <a:endParaRPr lang="en-US" dirty="0" smtClean="0"/>
          </a:p>
          <a:p>
            <a:r>
              <a:rPr lang="en-US" dirty="0" smtClean="0"/>
              <a:t>Those with CD4 counts under 200 often had other payer sources</a:t>
            </a:r>
            <a:endParaRPr lang="en-US" dirty="0"/>
          </a:p>
        </p:txBody>
      </p:sp>
      <p:graphicFrame>
        <p:nvGraphicFramePr>
          <p:cNvPr id="6" name="Content Placeholder 5"/>
          <p:cNvGraphicFramePr>
            <a:graphicFrameLocks noGrp="1"/>
          </p:cNvGraphicFramePr>
          <p:nvPr>
            <p:ph sz="half" idx="2"/>
          </p:nvPr>
        </p:nvGraphicFramePr>
        <p:xfrm>
          <a:off x="4343400" y="1371600"/>
          <a:ext cx="4648200" cy="533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Waitlist Trends, North Carolina</a:t>
            </a:r>
            <a:endParaRPr lang="en-US" dirty="0"/>
          </a:p>
        </p:txBody>
      </p:sp>
      <p:sp>
        <p:nvSpPr>
          <p:cNvPr id="3" name="Content Placeholder 2"/>
          <p:cNvSpPr>
            <a:spLocks noGrp="1"/>
          </p:cNvSpPr>
          <p:nvPr>
            <p:ph sz="quarter" idx="1"/>
          </p:nvPr>
        </p:nvSpPr>
        <p:spPr/>
        <p:txBody>
          <a:bodyPr/>
          <a:lstStyle/>
          <a:p>
            <a:r>
              <a:rPr lang="en-US" dirty="0" smtClean="0"/>
              <a:t>TBD</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Expansion Process, VA</a:t>
            </a:r>
            <a:endParaRPr lang="en-US" dirty="0"/>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Enrollment Expansion, Education</a:t>
            </a:r>
            <a:endParaRPr lang="en-US" dirty="0"/>
          </a:p>
        </p:txBody>
      </p:sp>
      <p:sp>
        <p:nvSpPr>
          <p:cNvPr id="3" name="Content Placeholder 2"/>
          <p:cNvSpPr>
            <a:spLocks noGrp="1"/>
          </p:cNvSpPr>
          <p:nvPr>
            <p:ph idx="1"/>
          </p:nvPr>
        </p:nvSpPr>
        <p:spPr>
          <a:xfrm>
            <a:off x="457200" y="990600"/>
            <a:ext cx="8229600" cy="5638800"/>
          </a:xfrm>
        </p:spPr>
        <p:txBody>
          <a:bodyPr>
            <a:normAutofit/>
          </a:bodyPr>
          <a:lstStyle/>
          <a:p>
            <a:pPr marL="651510" indent="-514350"/>
            <a:endParaRPr lang="en-US" dirty="0" smtClean="0"/>
          </a:p>
          <a:p>
            <a:pPr marL="651510" indent="-514350"/>
            <a:endParaRPr lang="en-US" dirty="0" smtClean="0"/>
          </a:p>
          <a:p>
            <a:pPr marL="651510" indent="-514350"/>
            <a:r>
              <a:rPr lang="en-US" dirty="0" smtClean="0"/>
              <a:t>Community </a:t>
            </a:r>
            <a:r>
              <a:rPr lang="en-US" dirty="0" smtClean="0"/>
              <a:t>education plan familiarized stakeholders with PCIP/ADAP enrollment criteria.  </a:t>
            </a:r>
            <a:r>
              <a:rPr lang="en-US" dirty="0" smtClean="0"/>
              <a:t>VDH planner met with consumers, physicians, case managers, client advocates, consortia, and others to present VDH plan and answer questions</a:t>
            </a:r>
            <a:br>
              <a:rPr lang="en-US" dirty="0" smtClean="0"/>
            </a:br>
            <a:endParaRPr lang="en-US" dirty="0" smtClean="0"/>
          </a:p>
          <a:p>
            <a:pPr marL="651510" indent="-514350"/>
            <a:r>
              <a:rPr lang="en-US" dirty="0" smtClean="0"/>
              <a:t>Regional calls held before each expansion to explain change and receive input from stakeholders </a:t>
            </a:r>
            <a:endParaRPr lang="en-US" dirty="0" smtClean="0"/>
          </a:p>
          <a:p>
            <a:pPr marL="651510" indent="-514350"/>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Waitlist Factors – North Carolina</a:t>
            </a:r>
            <a:endParaRPr lang="en-US" dirty="0"/>
          </a:p>
        </p:txBody>
      </p:sp>
      <p:sp>
        <p:nvSpPr>
          <p:cNvPr id="3" name="Content Placeholder 2"/>
          <p:cNvSpPr>
            <a:spLocks noGrp="1"/>
          </p:cNvSpPr>
          <p:nvPr>
            <p:ph sz="quarter" idx="1"/>
          </p:nvPr>
        </p:nvSpPr>
        <p:spPr/>
        <p:txBody>
          <a:bodyPr/>
          <a:lstStyle/>
          <a:p>
            <a:r>
              <a:rPr lang="en-US" dirty="0" smtClean="0"/>
              <a:t>TBD</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 ADAP: Persons and Cost, 2010-2012</a:t>
            </a:r>
            <a:endParaRPr lang="en-US" dirty="0"/>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04800" y="6019800"/>
            <a:ext cx="8686800" cy="307777"/>
          </a:xfrm>
          <a:prstGeom prst="rect">
            <a:avLst/>
          </a:prstGeom>
          <a:noFill/>
        </p:spPr>
        <p:txBody>
          <a:bodyPr wrap="square" rtlCol="0">
            <a:spAutoFit/>
          </a:bodyPr>
          <a:lstStyle/>
          <a:p>
            <a:r>
              <a:rPr lang="en-US" sz="1400" dirty="0" smtClean="0"/>
              <a:t>Source: VA-ADAP database, Division of Disease Prevention, Virginia Department of Health, August 2012</a:t>
            </a:r>
            <a:endParaRPr lang="en-US" sz="1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chemeClr val="accent1"/>
                </a:solidFill>
              </a:rPr>
              <a:t>Restructuring the Model for Medication </a:t>
            </a:r>
            <a:r>
              <a:rPr lang="en-US" sz="2800" dirty="0" smtClean="0">
                <a:solidFill>
                  <a:schemeClr val="accent1"/>
                </a:solidFill>
              </a:rPr>
              <a:t>Access, VA</a:t>
            </a:r>
            <a:endParaRPr lang="en-US" sz="2800" dirty="0" smtClean="0">
              <a:solidFill>
                <a:schemeClr val="accent1"/>
              </a:solidFill>
            </a:endParaRPr>
          </a:p>
        </p:txBody>
      </p:sp>
      <p:sp>
        <p:nvSpPr>
          <p:cNvPr id="3" name="Content Placeholder 2"/>
          <p:cNvSpPr>
            <a:spLocks noGrp="1"/>
          </p:cNvSpPr>
          <p:nvPr>
            <p:ph sz="quarter" idx="1"/>
          </p:nvPr>
        </p:nvSpPr>
        <p:spPr/>
        <p:txBody>
          <a:bodyPr/>
          <a:lstStyle/>
          <a:p>
            <a:r>
              <a:rPr lang="en-US" dirty="0" smtClean="0"/>
              <a:t>Strengthening and improving the eligibility processes for all HIV services</a:t>
            </a:r>
          </a:p>
          <a:p>
            <a:pPr>
              <a:buNone/>
            </a:pPr>
            <a:endParaRPr lang="en-US" dirty="0" smtClean="0"/>
          </a:p>
          <a:p>
            <a:r>
              <a:rPr lang="en-US" dirty="0" smtClean="0"/>
              <a:t>Moving toward a model of insurance coverage</a:t>
            </a:r>
          </a:p>
          <a:p>
            <a:pPr lvl="1"/>
            <a:r>
              <a:rPr lang="en-US" dirty="0" smtClean="0"/>
              <a:t>Transition of eligible clients to coverage under the Pre-Existing Condition Insurance Plan (PCIP)</a:t>
            </a:r>
          </a:p>
          <a:p>
            <a:pPr lvl="1"/>
            <a:r>
              <a:rPr lang="en-US" dirty="0" smtClean="0"/>
              <a:t>PCIP is cost-effective and covers services </a:t>
            </a:r>
            <a:r>
              <a:rPr lang="en-US" i="1" dirty="0" smtClean="0"/>
              <a:t>and</a:t>
            </a:r>
            <a:r>
              <a:rPr lang="en-US" dirty="0" smtClean="0"/>
              <a:t> medications</a:t>
            </a:r>
          </a:p>
          <a:p>
            <a:pPr lvl="1"/>
            <a:r>
              <a:rPr lang="en-US" dirty="0" smtClean="0"/>
              <a:t>Acquired </a:t>
            </a:r>
            <a:r>
              <a:rPr lang="en-US" dirty="0" smtClean="0"/>
              <a:t>Pharmacy Benefits Manager (PBM) to handle Medicare Part D and PCIP programs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Cost Effectiveness of PCIP: Direct Purchase ADAP vs. PCIP Costs Annually for a Client</a:t>
            </a:r>
            <a:endParaRPr lang="en-US" sz="3200" dirty="0"/>
          </a:p>
        </p:txBody>
      </p:sp>
      <p:graphicFrame>
        <p:nvGraphicFramePr>
          <p:cNvPr id="12" name="Content Placeholder 11"/>
          <p:cNvGraphicFramePr>
            <a:graphicFrameLocks noGrp="1"/>
          </p:cNvGraphicFramePr>
          <p:nvPr>
            <p:ph idx="1"/>
          </p:nvPr>
        </p:nvGraphicFramePr>
        <p:xfrm>
          <a:off x="457200" y="1676400"/>
          <a:ext cx="8229600" cy="4445745"/>
        </p:xfrm>
        <a:graphic>
          <a:graphicData uri="http://schemas.openxmlformats.org/drawingml/2006/table">
            <a:tbl>
              <a:tblPr firstRow="1" bandRow="1">
                <a:tableStyleId>{5C22544A-7EE6-4342-B048-85BDC9FD1C3A}</a:tableStyleId>
              </a:tblPr>
              <a:tblGrid>
                <a:gridCol w="2057400"/>
                <a:gridCol w="2057400"/>
                <a:gridCol w="2057400"/>
                <a:gridCol w="2057400"/>
              </a:tblGrid>
              <a:tr h="457200">
                <a:tc>
                  <a:txBody>
                    <a:bodyPr/>
                    <a:lstStyle/>
                    <a:p>
                      <a:r>
                        <a:rPr lang="en-US" dirty="0" smtClean="0"/>
                        <a:t>Costs &amp;Revenue</a:t>
                      </a:r>
                      <a:endParaRPr lang="en-US" dirty="0"/>
                    </a:p>
                  </a:txBody>
                  <a:tcPr/>
                </a:tc>
                <a:tc>
                  <a:txBody>
                    <a:bodyPr/>
                    <a:lstStyle/>
                    <a:p>
                      <a:pPr algn="ctr"/>
                      <a:r>
                        <a:rPr lang="en-US" dirty="0" smtClean="0"/>
                        <a:t>Full medication purchase through ADAP</a:t>
                      </a:r>
                      <a:endParaRPr lang="en-US" dirty="0"/>
                    </a:p>
                  </a:txBody>
                  <a:tcPr/>
                </a:tc>
                <a:tc>
                  <a:txBody>
                    <a:bodyPr/>
                    <a:lstStyle/>
                    <a:p>
                      <a:pPr algn="ctr"/>
                      <a:r>
                        <a:rPr lang="en-US" dirty="0" smtClean="0"/>
                        <a:t>PCIP purchase through ADAP</a:t>
                      </a:r>
                    </a:p>
                    <a:p>
                      <a:pPr algn="ctr"/>
                      <a:r>
                        <a:rPr lang="en-US" sz="1200" dirty="0" smtClean="0">
                          <a:solidFill>
                            <a:srgbClr val="00B050"/>
                          </a:solidFill>
                        </a:rPr>
                        <a:t>(Revenue in green)</a:t>
                      </a:r>
                      <a:endParaRPr lang="en-US" sz="1200" dirty="0">
                        <a:solidFill>
                          <a:srgbClr val="00B050"/>
                        </a:solidFill>
                      </a:endParaRPr>
                    </a:p>
                  </a:txBody>
                  <a:tcPr/>
                </a:tc>
                <a:tc>
                  <a:txBody>
                    <a:bodyPr/>
                    <a:lstStyle/>
                    <a:p>
                      <a:pPr algn="ctr"/>
                      <a:r>
                        <a:rPr lang="en-US" dirty="0" smtClean="0"/>
                        <a:t>Net Savings</a:t>
                      </a:r>
                      <a:r>
                        <a:rPr lang="en-US" baseline="0" dirty="0" smtClean="0"/>
                        <a:t> From PCIP</a:t>
                      </a:r>
                      <a:endParaRPr lang="en-US" sz="1400" baseline="0" dirty="0" smtClean="0"/>
                    </a:p>
                  </a:txBody>
                  <a:tcPr/>
                </a:tc>
              </a:tr>
              <a:tr h="612696">
                <a:tc>
                  <a:txBody>
                    <a:bodyPr/>
                    <a:lstStyle/>
                    <a:p>
                      <a:r>
                        <a:rPr lang="en-US" dirty="0" smtClean="0"/>
                        <a:t>Monthly Premium</a:t>
                      </a:r>
                    </a:p>
                    <a:p>
                      <a:r>
                        <a:rPr lang="en-US" sz="1400" dirty="0" smtClean="0"/>
                        <a:t>(varies by age)</a:t>
                      </a:r>
                      <a:endParaRPr lang="en-US" sz="1400" dirty="0"/>
                    </a:p>
                  </a:txBody>
                  <a:tcPr>
                    <a:solidFill>
                      <a:srgbClr val="FFC000"/>
                    </a:solidFill>
                  </a:tcPr>
                </a:tc>
                <a:tc>
                  <a:txBody>
                    <a:bodyPr/>
                    <a:lstStyle/>
                    <a:p>
                      <a:r>
                        <a:rPr lang="en-US" dirty="0" smtClean="0"/>
                        <a:t>$0</a:t>
                      </a:r>
                      <a:endParaRPr lang="en-US" dirty="0"/>
                    </a:p>
                  </a:txBody>
                  <a:tcPr>
                    <a:solidFill>
                      <a:srgbClr val="FFC000"/>
                    </a:solidFill>
                  </a:tcPr>
                </a:tc>
                <a:tc>
                  <a:txBody>
                    <a:bodyPr/>
                    <a:lstStyle/>
                    <a:p>
                      <a:r>
                        <a:rPr lang="en-US" dirty="0" smtClean="0"/>
                        <a:t>$168</a:t>
                      </a:r>
                      <a:endParaRPr lang="en-US" dirty="0"/>
                    </a:p>
                  </a:txBody>
                  <a:tcPr>
                    <a:solidFill>
                      <a:srgbClr val="FFC000"/>
                    </a:solidFill>
                  </a:tcPr>
                </a:tc>
                <a:tc>
                  <a:txBody>
                    <a:bodyPr/>
                    <a:lstStyle/>
                    <a:p>
                      <a:endParaRPr lang="en-US" dirty="0">
                        <a:solidFill>
                          <a:srgbClr val="FF0000"/>
                        </a:solidFill>
                      </a:endParaRPr>
                    </a:p>
                  </a:txBody>
                  <a:tcPr>
                    <a:solidFill>
                      <a:srgbClr val="FFC000"/>
                    </a:solidFill>
                  </a:tcPr>
                </a:tc>
              </a:tr>
              <a:tr h="612696">
                <a:tc>
                  <a:txBody>
                    <a:bodyPr/>
                    <a:lstStyle/>
                    <a:p>
                      <a:r>
                        <a:rPr lang="en-US" dirty="0" smtClean="0"/>
                        <a:t>Monthly HAART</a:t>
                      </a:r>
                      <a:r>
                        <a:rPr lang="en-US" baseline="0" dirty="0" smtClean="0"/>
                        <a:t> Regimen</a:t>
                      </a:r>
                      <a:endParaRPr lang="en-US" dirty="0"/>
                    </a:p>
                  </a:txBody>
                  <a:tcPr>
                    <a:solidFill>
                      <a:srgbClr val="FFC000"/>
                    </a:solidFill>
                  </a:tcPr>
                </a:tc>
                <a:tc>
                  <a:txBody>
                    <a:bodyPr/>
                    <a:lstStyle/>
                    <a:p>
                      <a:r>
                        <a:rPr lang="en-US" dirty="0" smtClean="0"/>
                        <a:t>$944</a:t>
                      </a:r>
                      <a:endParaRPr lang="en-US" dirty="0"/>
                    </a:p>
                  </a:txBody>
                  <a:tcPr>
                    <a:solidFill>
                      <a:srgbClr val="FFC000"/>
                    </a:solidFill>
                  </a:tcPr>
                </a:tc>
                <a:tc>
                  <a:txBody>
                    <a:bodyPr/>
                    <a:lstStyle/>
                    <a:p>
                      <a:r>
                        <a:rPr lang="en-US" dirty="0" smtClean="0"/>
                        <a:t>$1,347 </a:t>
                      </a:r>
                      <a:r>
                        <a:rPr lang="en-US" sz="1400" dirty="0" smtClean="0"/>
                        <a:t>(until max</a:t>
                      </a:r>
                      <a:r>
                        <a:rPr lang="en-US" sz="1400" baseline="0" dirty="0" smtClean="0"/>
                        <a:t> out of pocket is reached)</a:t>
                      </a:r>
                      <a:endParaRPr lang="en-US" sz="1400" dirty="0"/>
                    </a:p>
                  </a:txBody>
                  <a:tcPr>
                    <a:solidFill>
                      <a:srgbClr val="FFC000"/>
                    </a:solidFill>
                  </a:tcPr>
                </a:tc>
                <a:tc>
                  <a:txBody>
                    <a:bodyPr/>
                    <a:lstStyle/>
                    <a:p>
                      <a:endParaRPr lang="en-US" dirty="0">
                        <a:solidFill>
                          <a:srgbClr val="FF0000"/>
                        </a:solidFill>
                      </a:endParaRPr>
                    </a:p>
                  </a:txBody>
                  <a:tcPr>
                    <a:solidFill>
                      <a:srgbClr val="FFC000"/>
                    </a:solidFill>
                  </a:tcPr>
                </a:tc>
              </a:tr>
              <a:tr h="612696">
                <a:tc>
                  <a:txBody>
                    <a:bodyPr/>
                    <a:lstStyle/>
                    <a:p>
                      <a:r>
                        <a:rPr lang="en-US" dirty="0" smtClean="0"/>
                        <a:t>Annual</a:t>
                      </a:r>
                      <a:r>
                        <a:rPr lang="en-US" baseline="0" dirty="0" smtClean="0"/>
                        <a:t> Max Out of Pocket</a:t>
                      </a:r>
                      <a:endParaRPr lang="en-US" dirty="0"/>
                    </a:p>
                  </a:txBody>
                  <a:tcPr>
                    <a:solidFill>
                      <a:schemeClr val="accent4">
                        <a:lumMod val="60000"/>
                        <a:lumOff val="40000"/>
                      </a:schemeClr>
                    </a:solidFill>
                  </a:tcPr>
                </a:tc>
                <a:tc>
                  <a:txBody>
                    <a:bodyPr/>
                    <a:lstStyle/>
                    <a:p>
                      <a:r>
                        <a:rPr lang="en-US" dirty="0" smtClean="0"/>
                        <a:t>NA</a:t>
                      </a:r>
                      <a:endParaRPr lang="en-US" dirty="0"/>
                    </a:p>
                  </a:txBody>
                  <a:tcPr>
                    <a:solidFill>
                      <a:schemeClr val="accent4">
                        <a:lumMod val="60000"/>
                        <a:lumOff val="40000"/>
                      </a:schemeClr>
                    </a:solidFill>
                  </a:tcPr>
                </a:tc>
                <a:tc>
                  <a:txBody>
                    <a:bodyPr/>
                    <a:lstStyle/>
                    <a:p>
                      <a:r>
                        <a:rPr lang="en-US" dirty="0" smtClean="0"/>
                        <a:t>$4,000 (reached at 3-4 months)</a:t>
                      </a:r>
                      <a:endParaRPr lang="en-US" dirty="0"/>
                    </a:p>
                  </a:txBody>
                  <a:tcPr>
                    <a:solidFill>
                      <a:schemeClr val="accent4">
                        <a:lumMod val="60000"/>
                        <a:lumOff val="40000"/>
                      </a:schemeClr>
                    </a:solidFill>
                  </a:tcPr>
                </a:tc>
                <a:tc>
                  <a:txBody>
                    <a:bodyPr/>
                    <a:lstStyle/>
                    <a:p>
                      <a:endParaRPr lang="en-US" dirty="0">
                        <a:solidFill>
                          <a:srgbClr val="FF0000"/>
                        </a:solidFill>
                      </a:endParaRPr>
                    </a:p>
                  </a:txBody>
                  <a:tcPr>
                    <a:solidFill>
                      <a:schemeClr val="accent4">
                        <a:lumMod val="60000"/>
                        <a:lumOff val="40000"/>
                      </a:schemeClr>
                    </a:solidFill>
                  </a:tcPr>
                </a:tc>
              </a:tr>
              <a:tr h="546163">
                <a:tc>
                  <a:txBody>
                    <a:bodyPr/>
                    <a:lstStyle/>
                    <a:p>
                      <a:r>
                        <a:rPr lang="en-US" dirty="0" smtClean="0"/>
                        <a:t>Annual Premiums</a:t>
                      </a:r>
                      <a:endParaRPr lang="en-US" dirty="0"/>
                    </a:p>
                  </a:txBody>
                  <a:tcPr>
                    <a:solidFill>
                      <a:schemeClr val="accent4">
                        <a:lumMod val="60000"/>
                        <a:lumOff val="40000"/>
                      </a:schemeClr>
                    </a:solidFill>
                  </a:tcPr>
                </a:tc>
                <a:tc>
                  <a:txBody>
                    <a:bodyPr/>
                    <a:lstStyle/>
                    <a:p>
                      <a:r>
                        <a:rPr lang="en-US" dirty="0" smtClean="0"/>
                        <a:t>$0</a:t>
                      </a:r>
                      <a:endParaRPr lang="en-US" dirty="0"/>
                    </a:p>
                  </a:txBody>
                  <a:tcPr>
                    <a:solidFill>
                      <a:schemeClr val="accent4">
                        <a:lumMod val="60000"/>
                        <a:lumOff val="40000"/>
                      </a:schemeClr>
                    </a:solidFill>
                  </a:tcPr>
                </a:tc>
                <a:tc>
                  <a:txBody>
                    <a:bodyPr/>
                    <a:lstStyle/>
                    <a:p>
                      <a:r>
                        <a:rPr lang="en-US" dirty="0" smtClean="0"/>
                        <a:t>$2,016</a:t>
                      </a:r>
                      <a:endParaRPr lang="en-US" dirty="0"/>
                    </a:p>
                  </a:txBody>
                  <a:tcPr>
                    <a:solidFill>
                      <a:schemeClr val="accent4">
                        <a:lumMod val="60000"/>
                        <a:lumOff val="40000"/>
                      </a:schemeClr>
                    </a:solidFill>
                  </a:tcPr>
                </a:tc>
                <a:tc>
                  <a:txBody>
                    <a:bodyPr/>
                    <a:lstStyle/>
                    <a:p>
                      <a:endParaRPr lang="en-US" dirty="0">
                        <a:solidFill>
                          <a:srgbClr val="FF0000"/>
                        </a:solidFill>
                      </a:endParaRPr>
                    </a:p>
                  </a:txBody>
                  <a:tcPr>
                    <a:solidFill>
                      <a:schemeClr val="accent4">
                        <a:lumMod val="60000"/>
                        <a:lumOff val="40000"/>
                      </a:schemeClr>
                    </a:solidFill>
                  </a:tcPr>
                </a:tc>
              </a:tr>
              <a:tr h="546163">
                <a:tc>
                  <a:txBody>
                    <a:bodyPr/>
                    <a:lstStyle/>
                    <a:p>
                      <a:r>
                        <a:rPr lang="en-US" dirty="0" smtClean="0"/>
                        <a:t>Annual Rebates</a:t>
                      </a:r>
                      <a:endParaRPr lang="en-US" dirty="0"/>
                    </a:p>
                  </a:txBody>
                  <a:tcPr>
                    <a:solidFill>
                      <a:schemeClr val="accent4">
                        <a:lumMod val="60000"/>
                        <a:lumOff val="40000"/>
                      </a:schemeClr>
                    </a:solidFill>
                  </a:tcPr>
                </a:tc>
                <a:tc>
                  <a:txBody>
                    <a:bodyPr/>
                    <a:lstStyle/>
                    <a:p>
                      <a:r>
                        <a:rPr lang="en-US" dirty="0" smtClean="0"/>
                        <a:t>$0</a:t>
                      </a:r>
                      <a:endParaRPr lang="en-US" dirty="0"/>
                    </a:p>
                  </a:txBody>
                  <a:tcPr>
                    <a:solidFill>
                      <a:schemeClr val="accent4">
                        <a:lumMod val="60000"/>
                        <a:lumOff val="40000"/>
                      </a:schemeClr>
                    </a:solidFill>
                  </a:tcPr>
                </a:tc>
                <a:tc>
                  <a:txBody>
                    <a:bodyPr/>
                    <a:lstStyle/>
                    <a:p>
                      <a:r>
                        <a:rPr lang="en-US" dirty="0" smtClean="0">
                          <a:solidFill>
                            <a:srgbClr val="00B050"/>
                          </a:solidFill>
                        </a:rPr>
                        <a:t>$(3,000)</a:t>
                      </a:r>
                      <a:endParaRPr lang="en-US" dirty="0">
                        <a:solidFill>
                          <a:srgbClr val="00B050"/>
                        </a:solidFill>
                      </a:endParaRPr>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tr>
              <a:tr h="546163">
                <a:tc>
                  <a:txBody>
                    <a:bodyPr/>
                    <a:lstStyle/>
                    <a:p>
                      <a:r>
                        <a:rPr lang="en-US" b="1" dirty="0" smtClean="0"/>
                        <a:t>Annual Totals</a:t>
                      </a:r>
                      <a:endParaRPr lang="en-US" b="1" dirty="0"/>
                    </a:p>
                  </a:txBody>
                  <a:tcPr>
                    <a:solidFill>
                      <a:schemeClr val="accent4">
                        <a:lumMod val="60000"/>
                        <a:lumOff val="40000"/>
                      </a:schemeClr>
                    </a:solidFill>
                  </a:tcPr>
                </a:tc>
                <a:tc>
                  <a:txBody>
                    <a:bodyPr/>
                    <a:lstStyle/>
                    <a:p>
                      <a:r>
                        <a:rPr lang="en-US" b="1" dirty="0" smtClean="0"/>
                        <a:t>$11,328</a:t>
                      </a:r>
                      <a:endParaRPr lang="en-US" b="1" dirty="0"/>
                    </a:p>
                  </a:txBody>
                  <a:tcPr>
                    <a:solidFill>
                      <a:schemeClr val="accent4">
                        <a:lumMod val="60000"/>
                        <a:lumOff val="40000"/>
                      </a:schemeClr>
                    </a:solidFill>
                  </a:tcPr>
                </a:tc>
                <a:tc>
                  <a:txBody>
                    <a:bodyPr/>
                    <a:lstStyle/>
                    <a:p>
                      <a:r>
                        <a:rPr lang="en-US" b="1" dirty="0" smtClean="0"/>
                        <a:t>$3,016</a:t>
                      </a:r>
                      <a:endParaRPr lang="en-US" b="1" dirty="0"/>
                    </a:p>
                  </a:txBody>
                  <a:tcPr>
                    <a:solidFill>
                      <a:schemeClr val="accent4">
                        <a:lumMod val="60000"/>
                        <a:lumOff val="40000"/>
                      </a:schemeClr>
                    </a:solidFill>
                  </a:tcPr>
                </a:tc>
                <a:tc>
                  <a:txBody>
                    <a:bodyPr/>
                    <a:lstStyle/>
                    <a:p>
                      <a:r>
                        <a:rPr lang="en-US" b="1" dirty="0" smtClean="0"/>
                        <a:t>$8,312</a:t>
                      </a:r>
                    </a:p>
                  </a:txBody>
                  <a:tcPr>
                    <a:solidFill>
                      <a:schemeClr val="accent4">
                        <a:lumMod val="60000"/>
                        <a:lumOff val="40000"/>
                      </a:schemeClr>
                    </a:solidFill>
                  </a:tcPr>
                </a:tc>
              </a:tr>
            </a:tbl>
          </a:graphicData>
        </a:graphic>
      </p:graphicFrame>
      <p:sp>
        <p:nvSpPr>
          <p:cNvPr id="4" name="TextBox 3"/>
          <p:cNvSpPr txBox="1"/>
          <p:nvPr/>
        </p:nvSpPr>
        <p:spPr>
          <a:xfrm>
            <a:off x="1447800" y="6400800"/>
            <a:ext cx="6600589" cy="307777"/>
          </a:xfrm>
          <a:prstGeom prst="rect">
            <a:avLst/>
          </a:prstGeom>
          <a:noFill/>
        </p:spPr>
        <p:txBody>
          <a:bodyPr wrap="square" rtlCol="0">
            <a:spAutoFit/>
          </a:bodyPr>
          <a:lstStyle/>
          <a:p>
            <a:r>
              <a:rPr lang="en-US" sz="1400" dirty="0" smtClean="0">
                <a:solidFill>
                  <a:schemeClr val="bg1"/>
                </a:solidFill>
              </a:rPr>
              <a:t>* Avg. client is 40 years old on a common protease inhibitor regimen</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solidFill>
                  <a:schemeClr val="accent1"/>
                </a:solidFill>
              </a:rPr>
              <a:t>Program Sustainability &amp; Increases in Demand</a:t>
            </a:r>
            <a:endParaRPr lang="en-US" sz="3000" dirty="0">
              <a:solidFill>
                <a:schemeClr val="accent1"/>
              </a:solidFill>
            </a:endParaRPr>
          </a:p>
        </p:txBody>
      </p:sp>
      <p:sp>
        <p:nvSpPr>
          <p:cNvPr id="3" name="Content Placeholder 2"/>
          <p:cNvSpPr>
            <a:spLocks noGrp="1"/>
          </p:cNvSpPr>
          <p:nvPr>
            <p:ph sz="quarter" idx="1"/>
          </p:nvPr>
        </p:nvSpPr>
        <p:spPr/>
        <p:txBody>
          <a:bodyPr>
            <a:normAutofit fontScale="92500" lnSpcReduction="10000"/>
          </a:bodyPr>
          <a:lstStyle/>
          <a:p>
            <a:r>
              <a:rPr lang="en-US" dirty="0" smtClean="0"/>
              <a:t>Expected increases in client demand from increased testing efforts and linkage to care efforts</a:t>
            </a:r>
          </a:p>
          <a:p>
            <a:pPr lvl="1"/>
            <a:r>
              <a:rPr lang="en-US" sz="2400" dirty="0" smtClean="0"/>
              <a:t>Expanded Testing efforts</a:t>
            </a:r>
          </a:p>
          <a:p>
            <a:pPr lvl="1"/>
            <a:r>
              <a:rPr lang="en-US" sz="2400" dirty="0" smtClean="0"/>
              <a:t>SPNS Systems Linkages &amp; Access to Care 4-year </a:t>
            </a:r>
            <a:r>
              <a:rPr lang="en-US" sz="2400" dirty="0" smtClean="0"/>
              <a:t>grant (NC and VA)</a:t>
            </a:r>
          </a:p>
          <a:p>
            <a:pPr lvl="1"/>
            <a:r>
              <a:rPr lang="en-US" sz="2400" dirty="0" smtClean="0"/>
              <a:t>CDC Grant to HIV Prevention for increased linkage activities</a:t>
            </a:r>
            <a:endParaRPr lang="en-US" sz="2400" dirty="0" smtClean="0"/>
          </a:p>
          <a:p>
            <a:pPr>
              <a:buNone/>
            </a:pPr>
            <a:endParaRPr lang="en-US" dirty="0" smtClean="0"/>
          </a:p>
          <a:p>
            <a:r>
              <a:rPr lang="en-US" dirty="0" smtClean="0"/>
              <a:t>New HIV Treatment Guidelines promoting a “test and treat” philosophy</a:t>
            </a:r>
          </a:p>
          <a:p>
            <a:pPr lvl="1"/>
            <a:r>
              <a:rPr lang="en-US" dirty="0" smtClean="0"/>
              <a:t>Treatment lowers amount of virus in the body and keep patient healthier</a:t>
            </a:r>
          </a:p>
          <a:p>
            <a:pPr lvl="1"/>
            <a:r>
              <a:rPr lang="en-US" dirty="0" smtClean="0"/>
              <a:t>Treatment reduces transmission of virus to others</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a:t>
            </a:r>
            <a:r>
              <a:rPr lang="en-US" dirty="0" smtClean="0"/>
              <a:t>Involvement, Virginia</a:t>
            </a:r>
            <a:endParaRPr lang="en-US" dirty="0"/>
          </a:p>
        </p:txBody>
      </p:sp>
      <p:sp>
        <p:nvSpPr>
          <p:cNvPr id="3" name="Content Placeholder 2"/>
          <p:cNvSpPr>
            <a:spLocks noGrp="1"/>
          </p:cNvSpPr>
          <p:nvPr>
            <p:ph sz="quarter" idx="1"/>
          </p:nvPr>
        </p:nvSpPr>
        <p:spPr/>
        <p:txBody>
          <a:bodyPr/>
          <a:lstStyle/>
          <a:p>
            <a:r>
              <a:rPr lang="en-US" dirty="0" smtClean="0"/>
              <a:t>Consumers</a:t>
            </a:r>
          </a:p>
          <a:p>
            <a:pPr lvl="1"/>
            <a:r>
              <a:rPr lang="en-US" dirty="0" smtClean="0"/>
              <a:t>Outreach and contact </a:t>
            </a:r>
            <a:r>
              <a:rPr lang="en-US" dirty="0" smtClean="0"/>
              <a:t>efforts</a:t>
            </a:r>
          </a:p>
          <a:p>
            <a:pPr lvl="1"/>
            <a:r>
              <a:rPr lang="en-US" dirty="0" smtClean="0"/>
              <a:t>Currently forming a consumer advisory board for SPNS project that we hope will serve for ADAP as well</a:t>
            </a:r>
            <a:endParaRPr lang="en-US" dirty="0" smtClean="0"/>
          </a:p>
          <a:p>
            <a:r>
              <a:rPr lang="en-US" dirty="0" smtClean="0"/>
              <a:t>Providers</a:t>
            </a:r>
          </a:p>
          <a:p>
            <a:pPr lvl="1"/>
            <a:r>
              <a:rPr lang="en-US" dirty="0" err="1" smtClean="0"/>
              <a:t>ADAP</a:t>
            </a:r>
            <a:r>
              <a:rPr lang="en-US" dirty="0" smtClean="0"/>
              <a:t> Advisory Committee</a:t>
            </a:r>
          </a:p>
          <a:p>
            <a:r>
              <a:rPr lang="en-US" dirty="0" smtClean="0"/>
              <a:t>Consortia</a:t>
            </a:r>
          </a:p>
          <a:p>
            <a:r>
              <a:rPr lang="en-US" dirty="0" smtClean="0"/>
              <a:t>Part A Planning Councils</a:t>
            </a:r>
          </a:p>
          <a:p>
            <a:r>
              <a:rPr lang="en-US" dirty="0" smtClean="0"/>
              <a:t>Virginia legislators and policy makers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a:t>
            </a:r>
            <a:r>
              <a:rPr lang="en-US" dirty="0" smtClean="0"/>
              <a:t>Learned, Virginia</a:t>
            </a:r>
            <a:endParaRPr lang="en-US" dirty="0"/>
          </a:p>
        </p:txBody>
      </p:sp>
      <p:sp>
        <p:nvSpPr>
          <p:cNvPr id="3" name="Content Placeholder 2"/>
          <p:cNvSpPr>
            <a:spLocks noGrp="1"/>
          </p:cNvSpPr>
          <p:nvPr>
            <p:ph sz="quarter" idx="1"/>
          </p:nvPr>
        </p:nvSpPr>
        <p:spPr/>
        <p:txBody>
          <a:bodyPr/>
          <a:lstStyle/>
          <a:p>
            <a:r>
              <a:rPr lang="en-US" dirty="0" smtClean="0"/>
              <a:t>Gather insurance eligibility information (</a:t>
            </a:r>
            <a:r>
              <a:rPr lang="en-US" dirty="0" err="1" smtClean="0"/>
              <a:t>PCIP</a:t>
            </a:r>
            <a:r>
              <a:rPr lang="en-US" dirty="0" smtClean="0"/>
              <a:t>)</a:t>
            </a:r>
          </a:p>
          <a:p>
            <a:r>
              <a:rPr lang="en-US" dirty="0" smtClean="0"/>
              <a:t>Involvement of </a:t>
            </a:r>
            <a:r>
              <a:rPr lang="en-US" dirty="0" err="1" smtClean="0"/>
              <a:t>ADAP</a:t>
            </a:r>
            <a:r>
              <a:rPr lang="en-US" dirty="0" smtClean="0"/>
              <a:t> Advisory Committee</a:t>
            </a:r>
          </a:p>
          <a:p>
            <a:r>
              <a:rPr lang="en-US" dirty="0" smtClean="0"/>
              <a:t>Proactive approach with agency administration</a:t>
            </a:r>
          </a:p>
          <a:p>
            <a:r>
              <a:rPr lang="en-US" dirty="0" smtClean="0"/>
              <a:t>Improvements in tracking clients</a:t>
            </a:r>
          </a:p>
          <a:p>
            <a:r>
              <a:rPr lang="en-US" dirty="0" smtClean="0"/>
              <a:t>Stakeholder involvement critical</a:t>
            </a:r>
          </a:p>
          <a:p>
            <a:r>
              <a:rPr lang="en-US" dirty="0" smtClean="0"/>
              <a:t>Rebates will support program sustainability</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North Carolina</a:t>
            </a:r>
            <a:endParaRPr lang="en-US" dirty="0"/>
          </a:p>
        </p:txBody>
      </p:sp>
      <p:sp>
        <p:nvSpPr>
          <p:cNvPr id="3" name="Content Placeholder 2"/>
          <p:cNvSpPr>
            <a:spLocks noGrp="1"/>
          </p:cNvSpPr>
          <p:nvPr>
            <p:ph sz="quarter" idx="1"/>
          </p:nvPr>
        </p:nvSpPr>
        <p:spPr/>
        <p:txBody>
          <a:bodyPr/>
          <a:lstStyle/>
          <a:p>
            <a:r>
              <a:rPr lang="en-US" dirty="0" smtClean="0"/>
              <a:t>TBD</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solidFill>
                  <a:schemeClr val="accent1"/>
                </a:solidFill>
              </a:rPr>
              <a:t>Conclusion</a:t>
            </a:r>
            <a:endParaRPr lang="en-US" sz="3000" dirty="0"/>
          </a:p>
        </p:txBody>
      </p:sp>
      <p:sp>
        <p:nvSpPr>
          <p:cNvPr id="3" name="Content Placeholder 2"/>
          <p:cNvSpPr>
            <a:spLocks noGrp="1"/>
          </p:cNvSpPr>
          <p:nvPr>
            <p:ph sz="quarter" idx="1"/>
          </p:nvPr>
        </p:nvSpPr>
        <p:spPr/>
        <p:txBody>
          <a:bodyPr/>
          <a:lstStyle/>
          <a:p>
            <a:r>
              <a:rPr lang="en-US" dirty="0" smtClean="0"/>
              <a:t>VA ADAP has expanded enrollment criteria through aggressive program, fiscal, and pharmaceutical efficiencies</a:t>
            </a:r>
          </a:p>
          <a:p>
            <a:pPr>
              <a:buNone/>
            </a:pPr>
            <a:endParaRPr lang="en-US" dirty="0" smtClean="0"/>
          </a:p>
          <a:p>
            <a:r>
              <a:rPr lang="en-US" dirty="0" smtClean="0"/>
              <a:t>VA ADAP is monitoring increases in client demand from testing and linkage to care efforts</a:t>
            </a:r>
          </a:p>
          <a:p>
            <a:endParaRPr lang="en-US" dirty="0" smtClean="0"/>
          </a:p>
          <a:p>
            <a:r>
              <a:rPr lang="en-US" dirty="0" smtClean="0"/>
              <a:t>Sustained funding from federal and state resources will be necessary to support sustained and increased client demand</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Planning: Late 2010, Virginia</a:t>
            </a:r>
            <a:endParaRPr lang="en-US" dirty="0"/>
          </a:p>
        </p:txBody>
      </p:sp>
      <p:graphicFrame>
        <p:nvGraphicFramePr>
          <p:cNvPr id="6" name="Content Placeholder 5"/>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Waitlist Tracking, Virginia</a:t>
            </a:r>
            <a:endParaRPr lang="en-US" dirty="0"/>
          </a:p>
        </p:txBody>
      </p:sp>
      <p:graphicFrame>
        <p:nvGraphicFramePr>
          <p:cNvPr id="5" name="Content Placeholder 4"/>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Waitlist Tracking – North Carolina</a:t>
            </a:r>
            <a:endParaRPr lang="en-US" dirty="0"/>
          </a:p>
        </p:txBody>
      </p:sp>
      <p:sp>
        <p:nvSpPr>
          <p:cNvPr id="3" name="Content Placeholder 2"/>
          <p:cNvSpPr>
            <a:spLocks noGrp="1"/>
          </p:cNvSpPr>
          <p:nvPr>
            <p:ph sz="quarter" idx="1"/>
          </p:nvPr>
        </p:nvSpPr>
        <p:spPr/>
        <p:txBody>
          <a:bodyPr/>
          <a:lstStyle/>
          <a:p>
            <a:r>
              <a:rPr lang="en-US" dirty="0" smtClean="0"/>
              <a:t>TBD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Monitoring, Virginia Reports</a:t>
            </a:r>
            <a:endParaRPr lang="en-US" dirty="0"/>
          </a:p>
        </p:txBody>
      </p:sp>
      <p:graphicFrame>
        <p:nvGraphicFramePr>
          <p:cNvPr id="1026" name="Object 2"/>
          <p:cNvGraphicFramePr>
            <a:graphicFrameLocks noChangeAspect="1"/>
          </p:cNvGraphicFramePr>
          <p:nvPr/>
        </p:nvGraphicFramePr>
        <p:xfrm>
          <a:off x="228600" y="1295400"/>
          <a:ext cx="8686800" cy="4800600"/>
        </p:xfrm>
        <a:graphic>
          <a:graphicData uri="http://schemas.openxmlformats.org/presentationml/2006/ole">
            <p:oleObj spid="_x0000_s1026" name="Worksheet" r:id="rId4" imgW="10801316" imgH="3133796" progId="Excel.Sheet.12">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0"/>
            <a:ext cx="8534400" cy="533400"/>
          </a:xfrm>
          <a:prstGeom prst="rect">
            <a:avLst/>
          </a:prstGeom>
        </p:spPr>
        <p:txBody>
          <a:bodyPr>
            <a:normAutofit fontScale="90000"/>
          </a:bodyPr>
          <a:lstStyle/>
          <a:p>
            <a:r>
              <a:rPr lang="en-US" dirty="0" smtClean="0"/>
              <a:t>Fiscal Monitoring, Virginia Reports</a:t>
            </a:r>
            <a:endParaRPr lang="en-US" dirty="0"/>
          </a:p>
        </p:txBody>
      </p:sp>
      <p:graphicFrame>
        <p:nvGraphicFramePr>
          <p:cNvPr id="2051" name="Object 3"/>
          <p:cNvGraphicFramePr>
            <a:graphicFrameLocks noChangeAspect="1"/>
          </p:cNvGraphicFramePr>
          <p:nvPr/>
        </p:nvGraphicFramePr>
        <p:xfrm>
          <a:off x="381000" y="505797"/>
          <a:ext cx="8382000" cy="5895003"/>
        </p:xfrm>
        <a:graphic>
          <a:graphicData uri="http://schemas.openxmlformats.org/presentationml/2006/ole">
            <p:oleObj spid="_x0000_s2051" name="Worksheet" r:id="rId3" imgW="8400903" imgH="7334346" progId="Excel.Sheet.12">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 Forecasting, Virginia</a:t>
            </a:r>
            <a:endParaRPr lang="en-US" dirty="0"/>
          </a:p>
        </p:txBody>
      </p:sp>
      <p:graphicFrame>
        <p:nvGraphicFramePr>
          <p:cNvPr id="5" name="Content Placeholder 4"/>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1345</TotalTime>
  <Words>1684</Words>
  <Application>Microsoft Office PowerPoint</Application>
  <PresentationFormat>On-screen Show (4:3)</PresentationFormat>
  <Paragraphs>261</Paragraphs>
  <Slides>37</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Civic</vt:lpstr>
      <vt:lpstr>Microsoft Office Excel Worksheet</vt:lpstr>
      <vt:lpstr>Management of an ADAP Waitlist: Virginia and North Carolina Experiences</vt:lpstr>
      <vt:lpstr>Background: Waitlist Factors - Virginia</vt:lpstr>
      <vt:lpstr>Waitlist Factors – North Carolina</vt:lpstr>
      <vt:lpstr>Initial Planning: Late 2010, Virginia</vt:lpstr>
      <vt:lpstr>Waitlist Tracking, Virginia</vt:lpstr>
      <vt:lpstr>Waitlist Tracking – North Carolina</vt:lpstr>
      <vt:lpstr>Program Monitoring, Virginia Reports</vt:lpstr>
      <vt:lpstr>Fiscal Monitoring, Virginia Reports</vt:lpstr>
      <vt:lpstr>ADAP Forecasting, Virginia</vt:lpstr>
      <vt:lpstr>Capacity Projections, Virginia</vt:lpstr>
      <vt:lpstr>Change of Program (include PCIP)</vt:lpstr>
      <vt:lpstr>Scenario Projections</vt:lpstr>
      <vt:lpstr>Projections, North Carolina</vt:lpstr>
      <vt:lpstr>Moving to Sustainability, Virginia</vt:lpstr>
      <vt:lpstr>ADAP Program Management</vt:lpstr>
      <vt:lpstr>ADAP Program Management</vt:lpstr>
      <vt:lpstr>ADAP Program Management</vt:lpstr>
      <vt:lpstr>Sustainability, North Carolina</vt:lpstr>
      <vt:lpstr>Expanding and Sustaining Access, Virginia</vt:lpstr>
      <vt:lpstr>Medical Model for Waitlist Reduction, VA</vt:lpstr>
      <vt:lpstr>Initial Opening of Enrollment, November 2011</vt:lpstr>
      <vt:lpstr>CD4 Count ≤ 350, December 2011</vt:lpstr>
      <vt:lpstr>CD4 Count ≤ 500, April 2012 </vt:lpstr>
      <vt:lpstr>All CD4 Counts, August 2012 </vt:lpstr>
      <vt:lpstr>VA ADAP Wait List Removals </vt:lpstr>
      <vt:lpstr>VA ADAP Waitlist Removals: Reasons</vt:lpstr>
      <vt:lpstr>Waitlist Trends, North Carolina</vt:lpstr>
      <vt:lpstr>Enrollment Expansion Process, VA</vt:lpstr>
      <vt:lpstr>Enrollment Expansion, Education</vt:lpstr>
      <vt:lpstr>VA ADAP: Persons and Cost, 2010-2012</vt:lpstr>
      <vt:lpstr>Restructuring the Model for Medication Access, VA</vt:lpstr>
      <vt:lpstr>Cost Effectiveness of PCIP: Direct Purchase ADAP vs. PCIP Costs Annually for a Client</vt:lpstr>
      <vt:lpstr>Program Sustainability &amp; Increases in Demand</vt:lpstr>
      <vt:lpstr>Stakeholder Involvement, Virginia</vt:lpstr>
      <vt:lpstr>Lessons Learned, Virginia</vt:lpstr>
      <vt:lpstr>Lessons Learned, North Carolina</vt:lpstr>
      <vt:lpstr>Conclusion</vt:lpstr>
    </vt:vector>
  </TitlesOfParts>
  <Company>Virginia IT Infrastructure Partnership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 AIDS Drug Assistance Program (ADAP)</dc:title>
  <dc:creator>Kathryn Gilmore</dc:creator>
  <cp:lastModifiedBy>jjb63280</cp:lastModifiedBy>
  <cp:revision>142</cp:revision>
  <dcterms:created xsi:type="dcterms:W3CDTF">2012-08-10T13:03:16Z</dcterms:created>
  <dcterms:modified xsi:type="dcterms:W3CDTF">2012-10-12T01:23:46Z</dcterms:modified>
</cp:coreProperties>
</file>