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31"/>
  </p:notesMasterIdLst>
  <p:sldIdLst>
    <p:sldId id="256" r:id="rId2"/>
    <p:sldId id="274" r:id="rId3"/>
    <p:sldId id="275" r:id="rId4"/>
    <p:sldId id="276" r:id="rId5"/>
    <p:sldId id="277" r:id="rId6"/>
    <p:sldId id="286" r:id="rId7"/>
    <p:sldId id="288" r:id="rId8"/>
    <p:sldId id="266" r:id="rId9"/>
    <p:sldId id="281" r:id="rId10"/>
    <p:sldId id="289" r:id="rId11"/>
    <p:sldId id="290" r:id="rId12"/>
    <p:sldId id="291" r:id="rId13"/>
    <p:sldId id="267" r:id="rId14"/>
    <p:sldId id="278" r:id="rId15"/>
    <p:sldId id="269" r:id="rId16"/>
    <p:sldId id="280" r:id="rId17"/>
    <p:sldId id="257" r:id="rId18"/>
    <p:sldId id="282" r:id="rId19"/>
    <p:sldId id="258" r:id="rId20"/>
    <p:sldId id="259" r:id="rId21"/>
    <p:sldId id="287" r:id="rId22"/>
    <p:sldId id="270" r:id="rId23"/>
    <p:sldId id="271" r:id="rId24"/>
    <p:sldId id="260" r:id="rId25"/>
    <p:sldId id="262" r:id="rId26"/>
    <p:sldId id="272" r:id="rId27"/>
    <p:sldId id="283" r:id="rId28"/>
    <p:sldId id="273"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0" d="100"/>
          <a:sy n="40" d="100"/>
        </p:scale>
        <p:origin x="-136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5"/>
  <c:chart>
    <c:autoTitleDeleted val="1"/>
    <c:view3D>
      <c:perspective val="30"/>
    </c:view3D>
    <c:plotArea>
      <c:layout>
        <c:manualLayout>
          <c:layoutTarget val="inner"/>
          <c:xMode val="edge"/>
          <c:yMode val="edge"/>
          <c:x val="0.25262139107611531"/>
          <c:y val="0.16596418094796997"/>
          <c:w val="0.66471538713910794"/>
          <c:h val="0.45035947712418317"/>
        </c:manualLayout>
      </c:layout>
      <c:bar3DChart>
        <c:barDir val="col"/>
        <c:grouping val="clustered"/>
        <c:ser>
          <c:idx val="0"/>
          <c:order val="0"/>
          <c:tx>
            <c:strRef>
              <c:f>Sheet1!$B$1</c:f>
              <c:strCache>
                <c:ptCount val="1"/>
                <c:pt idx="0">
                  <c:v>Pre</c:v>
                </c:pt>
              </c:strCache>
            </c:strRef>
          </c:tx>
          <c:cat>
            <c:strRef>
              <c:f>Sheet1!$A$2:$A$8</c:f>
              <c:strCache>
                <c:ptCount val="7"/>
                <c:pt idx="0">
                  <c:v>Dental Ref</c:v>
                </c:pt>
                <c:pt idx="1">
                  <c:v>vL Sup</c:v>
                </c:pt>
                <c:pt idx="2">
                  <c:v>Visit</c:v>
                </c:pt>
                <c:pt idx="3">
                  <c:v>PPD</c:v>
                </c:pt>
                <c:pt idx="4">
                  <c:v>FIT</c:v>
                </c:pt>
                <c:pt idx="5">
                  <c:v>Pap</c:v>
                </c:pt>
                <c:pt idx="6">
                  <c:v>CD4</c:v>
                </c:pt>
              </c:strCache>
            </c:strRef>
          </c:cat>
          <c:val>
            <c:numRef>
              <c:f>Sheet1!$B$2:$B$8</c:f>
              <c:numCache>
                <c:formatCode>0%</c:formatCode>
                <c:ptCount val="7"/>
                <c:pt idx="0">
                  <c:v>4.0000000000000029E-2</c:v>
                </c:pt>
                <c:pt idx="1">
                  <c:v>0.9</c:v>
                </c:pt>
                <c:pt idx="2">
                  <c:v>0.89000000000000035</c:v>
                </c:pt>
                <c:pt idx="3">
                  <c:v>0.33000000000000024</c:v>
                </c:pt>
                <c:pt idx="4">
                  <c:v>0</c:v>
                </c:pt>
                <c:pt idx="5">
                  <c:v>0.52</c:v>
                </c:pt>
                <c:pt idx="6">
                  <c:v>0.8</c:v>
                </c:pt>
              </c:numCache>
            </c:numRef>
          </c:val>
        </c:ser>
        <c:ser>
          <c:idx val="1"/>
          <c:order val="1"/>
          <c:tx>
            <c:strRef>
              <c:f>Sheet1!$C$1</c:f>
              <c:strCache>
                <c:ptCount val="1"/>
                <c:pt idx="0">
                  <c:v>Post</c:v>
                </c:pt>
              </c:strCache>
            </c:strRef>
          </c:tx>
          <c:cat>
            <c:strRef>
              <c:f>Sheet1!$A$2:$A$8</c:f>
              <c:strCache>
                <c:ptCount val="7"/>
                <c:pt idx="0">
                  <c:v>Dental Ref</c:v>
                </c:pt>
                <c:pt idx="1">
                  <c:v>vL Sup</c:v>
                </c:pt>
                <c:pt idx="2">
                  <c:v>Visit</c:v>
                </c:pt>
                <c:pt idx="3">
                  <c:v>PPD</c:v>
                </c:pt>
                <c:pt idx="4">
                  <c:v>FIT</c:v>
                </c:pt>
                <c:pt idx="5">
                  <c:v>Pap</c:v>
                </c:pt>
                <c:pt idx="6">
                  <c:v>CD4</c:v>
                </c:pt>
              </c:strCache>
            </c:strRef>
          </c:cat>
          <c:val>
            <c:numRef>
              <c:f>Sheet1!$C$2:$C$8</c:f>
              <c:numCache>
                <c:formatCode>0%</c:formatCode>
                <c:ptCount val="7"/>
                <c:pt idx="0">
                  <c:v>0.51</c:v>
                </c:pt>
                <c:pt idx="1">
                  <c:v>0.92</c:v>
                </c:pt>
                <c:pt idx="2">
                  <c:v>1</c:v>
                </c:pt>
                <c:pt idx="3">
                  <c:v>0.60000000000000031</c:v>
                </c:pt>
                <c:pt idx="4">
                  <c:v>5.0000000000000031E-2</c:v>
                </c:pt>
                <c:pt idx="5">
                  <c:v>0.39000000000000018</c:v>
                </c:pt>
                <c:pt idx="6">
                  <c:v>0.88000000000000034</c:v>
                </c:pt>
              </c:numCache>
            </c:numRef>
          </c:val>
        </c:ser>
        <c:shape val="box"/>
        <c:axId val="92415872"/>
        <c:axId val="92417408"/>
        <c:axId val="0"/>
      </c:bar3DChart>
      <c:catAx>
        <c:axId val="92415872"/>
        <c:scaling>
          <c:orientation val="minMax"/>
        </c:scaling>
        <c:axPos val="b"/>
        <c:majorTickMark val="none"/>
        <c:tickLblPos val="nextTo"/>
        <c:crossAx val="92417408"/>
        <c:crosses val="autoZero"/>
        <c:auto val="1"/>
        <c:lblAlgn val="ctr"/>
        <c:lblOffset val="100"/>
      </c:catAx>
      <c:valAx>
        <c:axId val="92417408"/>
        <c:scaling>
          <c:orientation val="minMax"/>
        </c:scaling>
        <c:axPos val="l"/>
        <c:majorGridlines/>
        <c:numFmt formatCode="0%" sourceLinked="1"/>
        <c:majorTickMark val="none"/>
        <c:tickLblPos val="nextTo"/>
        <c:crossAx val="92415872"/>
        <c:crosses val="autoZero"/>
        <c:crossBetween val="between"/>
      </c:valAx>
    </c:plotArea>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7D7B63-7C74-46C1-AA01-6EA99C1666F6}" type="datetimeFigureOut">
              <a:rPr lang="en-US" smtClean="0"/>
              <a:pPr/>
              <a:t>11/28/2012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F98993-51F7-4A65-A3E0-122E448E6AA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F98993-51F7-4A65-A3E0-122E448E6AA6}"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defTabSz="914400"/>
            <a:fld id="{641877EE-924D-470F-BA11-F127FB2F9BFF}" type="slidenum">
              <a:rPr lang="en-US" sz="1200"/>
              <a:pPr algn="r" defTabSz="914400"/>
              <a:t>8</a:t>
            </a:fld>
            <a:endParaRPr lang="en-US" sz="1200"/>
          </a:p>
        </p:txBody>
      </p:sp>
      <p:sp>
        <p:nvSpPr>
          <p:cNvPr id="3072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0724"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a:lstStyle/>
          <a:p>
            <a:pPr defTabSz="914400" eaLnBrk="1" hangingPunct="1">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TextEdit="1"/>
          </p:cNvSpPr>
          <p:nvPr>
            <p:ph type="sldImg"/>
          </p:nvPr>
        </p:nvSpPr>
        <p:spPr bwMode="auto">
          <a:noFill/>
          <a:ln>
            <a:solidFill>
              <a:srgbClr val="000000"/>
            </a:solidFill>
            <a:miter lim="800000"/>
            <a:headEnd/>
            <a:tailEnd/>
          </a:ln>
        </p:spPr>
      </p:sp>
      <p:sp>
        <p:nvSpPr>
          <p:cNvPr id="32771" name="Rectangle 3"/>
          <p:cNvSpPr>
            <a:spLocks noGrp="1"/>
          </p:cNvSpPr>
          <p:nvPr>
            <p:ph type="body" idx="1"/>
          </p:nvPr>
        </p:nvSpPr>
        <p:spPr bwMode="auto">
          <a:noFill/>
        </p:spPr>
        <p:txBody>
          <a:bodyPr/>
          <a:lstStyle/>
          <a:p>
            <a:r>
              <a:rPr lang="en-US" smtClean="0">
                <a:solidFill>
                  <a:schemeClr val="bg1"/>
                </a:solidFill>
              </a:rPr>
              <a:t>Racial/ethnic minorities lose on average 1.5 years of life more than whites</a:t>
            </a:r>
          </a:p>
          <a:p>
            <a:r>
              <a:rPr lang="en-US" smtClean="0">
                <a:solidFill>
                  <a:schemeClr val="bg1"/>
                </a:solidFill>
              </a:rPr>
              <a:t>Outreach efforts should focus on these issues in minorities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pitchFamily="34" charset="-128"/>
            </a:endParaRPr>
          </a:p>
        </p:txBody>
      </p:sp>
      <p:sp>
        <p:nvSpPr>
          <p:cNvPr id="29700" name="Slide Number Placeholder 3"/>
          <p:cNvSpPr>
            <a:spLocks noGrp="1"/>
          </p:cNvSpPr>
          <p:nvPr>
            <p:ph type="sldNum" sz="quarter" idx="5"/>
          </p:nvPr>
        </p:nvSpPr>
        <p:spPr bwMode="auto">
          <a:noFill/>
          <a:ln>
            <a:miter lim="800000"/>
            <a:headEnd/>
            <a:tailEnd/>
          </a:ln>
        </p:spPr>
        <p:txBody>
          <a:bodyPr/>
          <a:lstStyle/>
          <a:p>
            <a:fld id="{2622B4DB-4026-4484-8717-3C1071D6D7D4}" type="slidenum">
              <a:rPr lang="en-US" smtClean="0">
                <a:latin typeface="Calibri" pitchFamily="34" charset="0"/>
                <a:ea typeface="ＭＳ Ｐゴシック" pitchFamily="34" charset="-128"/>
              </a:rPr>
              <a:pPr/>
              <a:t>10</a:t>
            </a:fld>
            <a:endParaRPr lang="en-US" smtClean="0">
              <a:latin typeface="Calibri" pitchFamily="34"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pitchFamily="34" charset="-128"/>
            </a:endParaRPr>
          </a:p>
        </p:txBody>
      </p:sp>
      <p:sp>
        <p:nvSpPr>
          <p:cNvPr id="30724" name="Slide Number Placeholder 3"/>
          <p:cNvSpPr>
            <a:spLocks noGrp="1"/>
          </p:cNvSpPr>
          <p:nvPr>
            <p:ph type="sldNum" sz="quarter" idx="5"/>
          </p:nvPr>
        </p:nvSpPr>
        <p:spPr bwMode="auto">
          <a:noFill/>
          <a:ln>
            <a:miter lim="800000"/>
            <a:headEnd/>
            <a:tailEnd/>
          </a:ln>
        </p:spPr>
        <p:txBody>
          <a:bodyPr/>
          <a:lstStyle/>
          <a:p>
            <a:fld id="{1A07DEEE-A8BE-4C24-90E4-E3A281741C38}" type="slidenum">
              <a:rPr lang="en-US" smtClean="0">
                <a:latin typeface="Calibri" pitchFamily="34" charset="0"/>
                <a:ea typeface="ＭＳ Ｐゴシック" pitchFamily="34" charset="-128"/>
              </a:rPr>
              <a:pPr/>
              <a:t>11</a:t>
            </a:fld>
            <a:endParaRPr lang="en-US" smtClean="0">
              <a:latin typeface="Calibri" pitchFamily="34"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ea typeface="ＭＳ Ｐゴシック" pitchFamily="34" charset="-128"/>
              </a:rPr>
              <a:t>Clinics are starting in various places along the continuum; we are moving toward standardization.</a:t>
            </a:r>
          </a:p>
        </p:txBody>
      </p:sp>
      <p:sp>
        <p:nvSpPr>
          <p:cNvPr id="31748" name="Slide Number Placeholder 3"/>
          <p:cNvSpPr>
            <a:spLocks noGrp="1"/>
          </p:cNvSpPr>
          <p:nvPr>
            <p:ph type="sldNum" sz="quarter" idx="5"/>
          </p:nvPr>
        </p:nvSpPr>
        <p:spPr bwMode="auto">
          <a:noFill/>
          <a:ln>
            <a:miter lim="800000"/>
            <a:headEnd/>
            <a:tailEnd/>
          </a:ln>
        </p:spPr>
        <p:txBody>
          <a:bodyPr/>
          <a:lstStyle/>
          <a:p>
            <a:pPr defTabSz="926900"/>
            <a:fld id="{BFDD4809-460C-4D64-AABD-1F884F39902F}" type="slidenum">
              <a:rPr lang="en-US" smtClean="0">
                <a:latin typeface="Arial" charset="0"/>
                <a:ea typeface="ＭＳ Ｐゴシック" pitchFamily="34" charset="-128"/>
              </a:rPr>
              <a:pPr defTabSz="926900"/>
              <a:t>12</a:t>
            </a:fld>
            <a:endParaRPr lang="en-US" dirty="0" smtClean="0">
              <a:latin typeface="Arial"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TextEdit="1"/>
          </p:cNvSpPr>
          <p:nvPr>
            <p:ph type="sldImg"/>
          </p:nvPr>
        </p:nvSpPr>
        <p:spPr bwMode="auto">
          <a:noFill/>
          <a:ln>
            <a:solidFill>
              <a:srgbClr val="000000"/>
            </a:solidFill>
            <a:miter lim="800000"/>
            <a:headEnd/>
            <a:tailEnd/>
          </a:ln>
        </p:spPr>
      </p:sp>
      <p:sp>
        <p:nvSpPr>
          <p:cNvPr id="33795" name="Rectangle 3"/>
          <p:cNvSpPr>
            <a:spLocks noGrp="1"/>
          </p:cNvSpPr>
          <p:nvPr>
            <p:ph type="body" idx="1"/>
          </p:nvPr>
        </p:nvSpPr>
        <p:spPr bwMode="auto">
          <a:noFill/>
        </p:spPr>
        <p:txBody>
          <a:bodyPr/>
          <a:lstStyle/>
          <a:p>
            <a:r>
              <a:rPr lang="en-US" dirty="0" smtClean="0"/>
              <a:t>Video</a:t>
            </a:r>
            <a:r>
              <a:rPr lang="en-US" baseline="0" dirty="0" smtClean="0"/>
              <a:t> Clip</a:t>
            </a: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TextEdit="1"/>
          </p:cNvSpPr>
          <p:nvPr>
            <p:ph type="sldImg"/>
          </p:nvPr>
        </p:nvSpPr>
        <p:spPr bwMode="auto">
          <a:noFill/>
          <a:ln>
            <a:solidFill>
              <a:srgbClr val="000000"/>
            </a:solidFill>
            <a:miter lim="800000"/>
            <a:headEnd/>
            <a:tailEnd/>
          </a:ln>
        </p:spPr>
      </p:sp>
      <p:sp>
        <p:nvSpPr>
          <p:cNvPr id="41987" name="Rectangle 3"/>
          <p:cNvSpPr>
            <a:spLocks noGrp="1"/>
          </p:cNvSpPr>
          <p:nvPr>
            <p:ph type="body" idx="1"/>
          </p:nvPr>
        </p:nvSpPr>
        <p:spPr bwMode="auto">
          <a:noFill/>
        </p:spPr>
        <p:txBody>
          <a:bodyPr/>
          <a:lstStyle/>
          <a:p>
            <a:r>
              <a:rPr lang="en-US" smtClean="0"/>
              <a:t>So let’s do some of this thinking together….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A52A03C8-2298-4704-89A2-CE68C4E6307A}" type="datetimeFigureOut">
              <a:rPr lang="en-US" smtClean="0"/>
              <a:pPr/>
              <a:t>11/28/2012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2FDF125-C25B-4987-B821-F3B7D531DA7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2A03C8-2298-4704-89A2-CE68C4E6307A}" type="datetimeFigureOut">
              <a:rPr lang="en-US" smtClean="0"/>
              <a:pPr/>
              <a:t>11/28/2012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DF125-C25B-4987-B821-F3B7D531DA7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2A03C8-2298-4704-89A2-CE68C4E6307A}" type="datetimeFigureOut">
              <a:rPr lang="en-US" smtClean="0"/>
              <a:pPr/>
              <a:t>11/28/2012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DF125-C25B-4987-B821-F3B7D531DA7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52A03C8-2298-4704-89A2-CE68C4E6307A}" type="datetimeFigureOut">
              <a:rPr lang="en-US" smtClean="0"/>
              <a:pPr/>
              <a:t>11/28/2012</a:t>
            </a:fld>
            <a:endParaRPr lang="en-US"/>
          </a:p>
        </p:txBody>
      </p:sp>
      <p:sp>
        <p:nvSpPr>
          <p:cNvPr id="9" name="Slide Number Placeholder 8"/>
          <p:cNvSpPr>
            <a:spLocks noGrp="1"/>
          </p:cNvSpPr>
          <p:nvPr>
            <p:ph type="sldNum" sz="quarter" idx="15"/>
          </p:nvPr>
        </p:nvSpPr>
        <p:spPr/>
        <p:txBody>
          <a:bodyPr rtlCol="0"/>
          <a:lstStyle/>
          <a:p>
            <a:fld id="{B2FDF125-C25B-4987-B821-F3B7D531DA73}"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52A03C8-2298-4704-89A2-CE68C4E6307A}" type="datetimeFigureOut">
              <a:rPr lang="en-US" smtClean="0"/>
              <a:pPr/>
              <a:t>11/28/2012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2FDF125-C25B-4987-B821-F3B7D531DA7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52A03C8-2298-4704-89A2-CE68C4E6307A}" type="datetimeFigureOut">
              <a:rPr lang="en-US" smtClean="0"/>
              <a:pPr/>
              <a:t>11/28/2012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FDF125-C25B-4987-B821-F3B7D531DA73}"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52A03C8-2298-4704-89A2-CE68C4E6307A}" type="datetimeFigureOut">
              <a:rPr lang="en-US" smtClean="0"/>
              <a:pPr/>
              <a:t>11/28/2012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FDF125-C25B-4987-B821-F3B7D531DA73}"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52A03C8-2298-4704-89A2-CE68C4E6307A}" type="datetimeFigureOut">
              <a:rPr lang="en-US" smtClean="0"/>
              <a:pPr/>
              <a:t>11/28/2012</a:t>
            </a:fld>
            <a:endParaRPr lang="en-US"/>
          </a:p>
        </p:txBody>
      </p:sp>
      <p:sp>
        <p:nvSpPr>
          <p:cNvPr id="7" name="Slide Number Placeholder 6"/>
          <p:cNvSpPr>
            <a:spLocks noGrp="1"/>
          </p:cNvSpPr>
          <p:nvPr>
            <p:ph type="sldNum" sz="quarter" idx="11"/>
          </p:nvPr>
        </p:nvSpPr>
        <p:spPr/>
        <p:txBody>
          <a:bodyPr rtlCol="0"/>
          <a:lstStyle/>
          <a:p>
            <a:fld id="{B2FDF125-C25B-4987-B821-F3B7D531DA73}"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2A03C8-2298-4704-89A2-CE68C4E6307A}" type="datetimeFigureOut">
              <a:rPr lang="en-US" smtClean="0"/>
              <a:pPr/>
              <a:t>11/28/2012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FDF125-C25B-4987-B821-F3B7D531DA7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52A03C8-2298-4704-89A2-CE68C4E6307A}" type="datetimeFigureOut">
              <a:rPr lang="en-US" smtClean="0"/>
              <a:pPr/>
              <a:t>11/28/2012</a:t>
            </a:fld>
            <a:endParaRPr lang="en-US"/>
          </a:p>
        </p:txBody>
      </p:sp>
      <p:sp>
        <p:nvSpPr>
          <p:cNvPr id="22" name="Slide Number Placeholder 21"/>
          <p:cNvSpPr>
            <a:spLocks noGrp="1"/>
          </p:cNvSpPr>
          <p:nvPr>
            <p:ph type="sldNum" sz="quarter" idx="15"/>
          </p:nvPr>
        </p:nvSpPr>
        <p:spPr/>
        <p:txBody>
          <a:bodyPr rtlCol="0"/>
          <a:lstStyle/>
          <a:p>
            <a:fld id="{B2FDF125-C25B-4987-B821-F3B7D531DA73}"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52A03C8-2298-4704-89A2-CE68C4E6307A}" type="datetimeFigureOut">
              <a:rPr lang="en-US" smtClean="0"/>
              <a:pPr/>
              <a:t>11/28/2012</a:t>
            </a:fld>
            <a:endParaRPr lang="en-US"/>
          </a:p>
        </p:txBody>
      </p:sp>
      <p:sp>
        <p:nvSpPr>
          <p:cNvPr id="18" name="Slide Number Placeholder 17"/>
          <p:cNvSpPr>
            <a:spLocks noGrp="1"/>
          </p:cNvSpPr>
          <p:nvPr>
            <p:ph type="sldNum" sz="quarter" idx="11"/>
          </p:nvPr>
        </p:nvSpPr>
        <p:spPr/>
        <p:txBody>
          <a:bodyPr rtlCol="0"/>
          <a:lstStyle/>
          <a:p>
            <a:fld id="{B2FDF125-C25B-4987-B821-F3B7D531DA73}"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52A03C8-2298-4704-89A2-CE68C4E6307A}" type="datetimeFigureOut">
              <a:rPr lang="en-US" smtClean="0"/>
              <a:pPr/>
              <a:t>11/28/2012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2FDF125-C25B-4987-B821-F3B7D531DA7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kclanon-jba@cht.org" TargetMode="External"/><Relationship Id="rId2" Type="http://schemas.openxmlformats.org/officeDocument/2006/relationships/hyperlink" Target="mailto:iaswad@acmedctr.org" TargetMode="External"/><Relationship Id="rId1" Type="http://schemas.openxmlformats.org/officeDocument/2006/relationships/slideLayout" Target="../slideLayouts/slideLayout2.xml"/><Relationship Id="rId5" Type="http://schemas.openxmlformats.org/officeDocument/2006/relationships/hyperlink" Target="mailto:bramsey@chcnetwork.org" TargetMode="External"/><Relationship Id="rId4" Type="http://schemas.openxmlformats.org/officeDocument/2006/relationships/hyperlink" Target="mailto:wdking37@yahoo.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pesgce.com/RyanWhite201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524000"/>
            <a:ext cx="6172200" cy="1894362"/>
          </a:xfrm>
        </p:spPr>
        <p:txBody>
          <a:bodyPr>
            <a:normAutofit fontScale="90000"/>
          </a:bodyPr>
          <a:lstStyle/>
          <a:p>
            <a:r>
              <a:rPr lang="en-US" dirty="0" smtClean="0"/>
              <a:t>Guidance on intervening with panel management: </a:t>
            </a:r>
            <a:r>
              <a:rPr lang="en-US" dirty="0" err="1" smtClean="0"/>
              <a:t>hiv</a:t>
            </a:r>
            <a:r>
              <a:rPr lang="en-US" dirty="0" smtClean="0"/>
              <a:t> clinics at the forefront of </a:t>
            </a:r>
            <a:r>
              <a:rPr lang="en-US" dirty="0" err="1" smtClean="0"/>
              <a:t>pcmh</a:t>
            </a:r>
            <a:r>
              <a:rPr lang="en-US" dirty="0" smtClean="0"/>
              <a:t> models</a:t>
            </a:r>
            <a:endParaRPr lang="en-US" dirty="0"/>
          </a:p>
        </p:txBody>
      </p:sp>
      <p:sp>
        <p:nvSpPr>
          <p:cNvPr id="3" name="Subtitle 2"/>
          <p:cNvSpPr>
            <a:spLocks noGrp="1"/>
          </p:cNvSpPr>
          <p:nvPr>
            <p:ph type="subTitle" idx="1"/>
          </p:nvPr>
        </p:nvSpPr>
        <p:spPr>
          <a:xfrm>
            <a:off x="2286000" y="4191000"/>
            <a:ext cx="6629400" cy="1371600"/>
          </a:xfrm>
        </p:spPr>
        <p:txBody>
          <a:bodyPr>
            <a:normAutofit fontScale="92500"/>
          </a:bodyPr>
          <a:lstStyle/>
          <a:p>
            <a:r>
              <a:rPr lang="en-US" dirty="0" smtClean="0"/>
              <a:t>Itta Aswad, MPH</a:t>
            </a:r>
          </a:p>
          <a:p>
            <a:endParaRPr lang="en-US" dirty="0" smtClean="0"/>
          </a:p>
          <a:p>
            <a:endParaRPr lang="en-US" dirty="0" smtClean="0"/>
          </a:p>
          <a:p>
            <a:r>
              <a:rPr lang="en-US" dirty="0" smtClean="0"/>
              <a:t>November 28</a:t>
            </a:r>
            <a:r>
              <a:rPr lang="en-US" baseline="30000" dirty="0" smtClean="0"/>
              <a:t>th</a:t>
            </a:r>
            <a:r>
              <a:rPr lang="en-US" dirty="0" smtClean="0"/>
              <a:t>, 2012- Ryan White All Grantees Meeting</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2"/>
          <p:cNvSpPr>
            <a:spLocks noGrp="1"/>
          </p:cNvSpPr>
          <p:nvPr>
            <p:ph type="title"/>
          </p:nvPr>
        </p:nvSpPr>
        <p:spPr>
          <a:xfrm>
            <a:off x="381000" y="0"/>
            <a:ext cx="7467600" cy="1143000"/>
          </a:xfrm>
        </p:spPr>
        <p:txBody>
          <a:bodyPr/>
          <a:lstStyle/>
          <a:p>
            <a:pPr eaLnBrk="1" hangingPunct="1"/>
            <a:r>
              <a:rPr lang="en-US" dirty="0" smtClean="0"/>
              <a:t>What is a PCMH?	</a:t>
            </a:r>
          </a:p>
        </p:txBody>
      </p:sp>
      <p:sp>
        <p:nvSpPr>
          <p:cNvPr id="13315" name="Content Placeholder 3"/>
          <p:cNvSpPr>
            <a:spLocks noGrp="1"/>
          </p:cNvSpPr>
          <p:nvPr>
            <p:ph idx="1"/>
          </p:nvPr>
        </p:nvSpPr>
        <p:spPr>
          <a:xfrm>
            <a:off x="457200" y="1447800"/>
            <a:ext cx="7467600" cy="4873752"/>
          </a:xfrm>
        </p:spPr>
        <p:txBody>
          <a:bodyPr/>
          <a:lstStyle/>
          <a:p>
            <a:pPr eaLnBrk="1" hangingPunct="1">
              <a:lnSpc>
                <a:spcPct val="80000"/>
              </a:lnSpc>
              <a:buFontTx/>
              <a:buNone/>
            </a:pPr>
            <a:r>
              <a:rPr lang="en-US" sz="1800" dirty="0" smtClean="0">
                <a:latin typeface="Segoe UI Semibold" pitchFamily="34" charset="0"/>
                <a:ea typeface="ＭＳ Ｐゴシック" pitchFamily="34" charset="-128"/>
              </a:rPr>
              <a:t>	</a:t>
            </a:r>
            <a:r>
              <a:rPr lang="en-US" sz="3000" dirty="0" smtClean="0">
                <a:ea typeface="ＭＳ Ｐゴシック" pitchFamily="34" charset="-128"/>
              </a:rPr>
              <a:t>A primary care practice that has gone through an independent evaluation process, such as through the NCQA, to validate that it is able to:</a:t>
            </a:r>
          </a:p>
          <a:p>
            <a:pPr eaLnBrk="1" hangingPunct="1">
              <a:lnSpc>
                <a:spcPct val="80000"/>
              </a:lnSpc>
              <a:buFontTx/>
              <a:buNone/>
            </a:pPr>
            <a:endParaRPr lang="en-US" sz="3000" dirty="0" smtClean="0">
              <a:ea typeface="ＭＳ Ｐゴシック" pitchFamily="34" charset="-128"/>
            </a:endParaRPr>
          </a:p>
          <a:p>
            <a:pPr eaLnBrk="1" hangingPunct="1">
              <a:lnSpc>
                <a:spcPct val="80000"/>
              </a:lnSpc>
            </a:pPr>
            <a:r>
              <a:rPr lang="en-US" sz="3000" dirty="0" smtClean="0">
                <a:ea typeface="ＭＳ Ｐゴシック" pitchFamily="34" charset="-128"/>
              </a:rPr>
              <a:t>Deliver comprehensive, patient-centered care </a:t>
            </a:r>
          </a:p>
          <a:p>
            <a:pPr eaLnBrk="1" hangingPunct="1">
              <a:lnSpc>
                <a:spcPct val="80000"/>
              </a:lnSpc>
            </a:pPr>
            <a:r>
              <a:rPr lang="en-US" sz="3000" dirty="0" smtClean="0">
                <a:ea typeface="ＭＳ Ｐゴシック" pitchFamily="34" charset="-128"/>
              </a:rPr>
              <a:t>Of the whole person, </a:t>
            </a:r>
          </a:p>
          <a:p>
            <a:pPr eaLnBrk="1" hangingPunct="1">
              <a:lnSpc>
                <a:spcPct val="80000"/>
              </a:lnSpc>
            </a:pPr>
            <a:r>
              <a:rPr lang="en-US" sz="3000" dirty="0" smtClean="0">
                <a:ea typeface="ＭＳ Ｐゴシック" pitchFamily="34" charset="-128"/>
              </a:rPr>
              <a:t>Supported by health information systems </a:t>
            </a:r>
          </a:p>
          <a:p>
            <a:pPr eaLnBrk="1" hangingPunct="1">
              <a:lnSpc>
                <a:spcPct val="80000"/>
              </a:lnSpc>
            </a:pPr>
            <a:r>
              <a:rPr lang="en-US" sz="3000" dirty="0" smtClean="0">
                <a:ea typeface="ＭＳ Ｐゴシック" pitchFamily="34" charset="-128"/>
              </a:rPr>
              <a:t>And with accountability for results. </a:t>
            </a:r>
          </a:p>
        </p:txBody>
      </p:sp>
      <p:sp>
        <p:nvSpPr>
          <p:cNvPr id="4" name="Rectangle 49"/>
          <p:cNvSpPr>
            <a:spLocks noChangeArrowheads="1"/>
          </p:cNvSpPr>
          <p:nvPr/>
        </p:nvSpPr>
        <p:spPr bwMode="auto">
          <a:xfrm>
            <a:off x="2743200" y="6019800"/>
            <a:ext cx="4227439" cy="369332"/>
          </a:xfrm>
          <a:prstGeom prst="rect">
            <a:avLst/>
          </a:prstGeom>
          <a:noFill/>
          <a:ln w="9525">
            <a:noFill/>
            <a:miter lim="800000"/>
            <a:headEnd/>
            <a:tailEnd/>
          </a:ln>
        </p:spPr>
        <p:txBody>
          <a:bodyPr wrap="none">
            <a:spAutoFit/>
          </a:bodyPr>
          <a:lstStyle/>
          <a:p>
            <a:pPr defTabSz="914400"/>
            <a:r>
              <a:rPr lang="en-US" dirty="0"/>
              <a:t>Slide courtesy of Dr. </a:t>
            </a:r>
            <a:r>
              <a:rPr lang="en-US" dirty="0" smtClean="0"/>
              <a:t>Kathleen Clanon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sz="3100" b="1" dirty="0" smtClean="0">
                <a:ea typeface="ＭＳ Ｐゴシック" pitchFamily="34" charset="-128"/>
              </a:rPr>
              <a:t>Key features of a PCMH include:</a:t>
            </a:r>
            <a:r>
              <a:rPr lang="en-US" sz="5400" b="1" dirty="0" smtClean="0">
                <a:latin typeface="Times New Roman" pitchFamily="18" charset="0"/>
                <a:ea typeface="ＭＳ Ｐゴシック" pitchFamily="34" charset="-128"/>
              </a:rPr>
              <a:t/>
            </a:r>
            <a:br>
              <a:rPr lang="en-US" sz="5400" b="1" dirty="0" smtClean="0">
                <a:latin typeface="Times New Roman" pitchFamily="18" charset="0"/>
                <a:ea typeface="ＭＳ Ｐゴシック" pitchFamily="34" charset="-128"/>
              </a:rPr>
            </a:br>
            <a:endParaRPr lang="en-US" dirty="0"/>
          </a:p>
        </p:txBody>
      </p:sp>
      <p:sp>
        <p:nvSpPr>
          <p:cNvPr id="14339" name="Content Placeholder 2"/>
          <p:cNvSpPr>
            <a:spLocks noGrp="1"/>
          </p:cNvSpPr>
          <p:nvPr>
            <p:ph idx="1"/>
          </p:nvPr>
        </p:nvSpPr>
        <p:spPr/>
        <p:txBody>
          <a:bodyPr/>
          <a:lstStyle/>
          <a:p>
            <a:pPr eaLnBrk="1" hangingPunct="1">
              <a:lnSpc>
                <a:spcPct val="80000"/>
              </a:lnSpc>
            </a:pPr>
            <a:r>
              <a:rPr lang="en-US" sz="2800" smtClean="0">
                <a:ea typeface="ＭＳ Ｐゴシック" pitchFamily="34" charset="-128"/>
              </a:rPr>
              <a:t>Enhanced Access and Open Scheduling </a:t>
            </a:r>
          </a:p>
          <a:p>
            <a:pPr eaLnBrk="1" hangingPunct="1">
              <a:lnSpc>
                <a:spcPct val="80000"/>
              </a:lnSpc>
            </a:pPr>
            <a:r>
              <a:rPr lang="en-US" sz="2800" smtClean="0">
                <a:ea typeface="ＭＳ Ｐゴシック" pitchFamily="34" charset="-128"/>
              </a:rPr>
              <a:t>Adopting and Implementing Evidence Based Guidelines </a:t>
            </a:r>
          </a:p>
          <a:p>
            <a:pPr eaLnBrk="1" hangingPunct="1">
              <a:lnSpc>
                <a:spcPct val="80000"/>
              </a:lnSpc>
            </a:pPr>
            <a:r>
              <a:rPr lang="en-US" sz="2800" smtClean="0">
                <a:ea typeface="ＭＳ Ｐゴシック" pitchFamily="34" charset="-128"/>
              </a:rPr>
              <a:t>Systematic, HIT based tracking of tests, results, screens, preventative therapy </a:t>
            </a:r>
          </a:p>
          <a:p>
            <a:pPr eaLnBrk="1" hangingPunct="1">
              <a:lnSpc>
                <a:spcPct val="80000"/>
              </a:lnSpc>
            </a:pPr>
            <a:r>
              <a:rPr lang="en-US" sz="2800" smtClean="0">
                <a:ea typeface="ＭＳ Ｐゴシック" pitchFamily="34" charset="-128"/>
              </a:rPr>
              <a:t>Referral tracking, and follow-up </a:t>
            </a:r>
          </a:p>
          <a:p>
            <a:pPr eaLnBrk="1" hangingPunct="1">
              <a:lnSpc>
                <a:spcPct val="80000"/>
              </a:lnSpc>
            </a:pPr>
            <a:r>
              <a:rPr lang="en-US" sz="2800" smtClean="0">
                <a:ea typeface="ＭＳ Ｐゴシック" pitchFamily="34" charset="-128"/>
              </a:rPr>
              <a:t>Alternate forms of patient-physician interaction (email, phone) </a:t>
            </a:r>
          </a:p>
          <a:p>
            <a:pPr eaLnBrk="1" hangingPunct="1">
              <a:lnSpc>
                <a:spcPct val="80000"/>
              </a:lnSpc>
            </a:pPr>
            <a:r>
              <a:rPr lang="en-US" sz="2800" smtClean="0">
                <a:ea typeface="ＭＳ Ｐゴシック" pitchFamily="34" charset="-128"/>
              </a:rPr>
              <a:t>PCMHs are accountable for reporting on evidence-based measures of quality and patient satisfaction.</a:t>
            </a:r>
          </a:p>
          <a:p>
            <a:pPr eaLnBrk="1" hangingPunct="1">
              <a:lnSpc>
                <a:spcPct val="80000"/>
              </a:lnSpc>
              <a:buFontTx/>
              <a:buNone/>
            </a:pPr>
            <a:r>
              <a:rPr lang="en-US" sz="2800" smtClean="0">
                <a:latin typeface="Segoe UI Semibold" pitchFamily="34" charset="0"/>
                <a:ea typeface="ＭＳ Ｐゴシック" pitchFamily="34" charset="-128"/>
              </a:rPr>
              <a:t> 	</a:t>
            </a:r>
            <a:endParaRPr lang="en-US" smtClean="0">
              <a:latin typeface="Segoe UI Semibold" pitchFamily="34" charset="0"/>
            </a:endParaRPr>
          </a:p>
        </p:txBody>
      </p:sp>
      <p:sp>
        <p:nvSpPr>
          <p:cNvPr id="4" name="Rectangle 49"/>
          <p:cNvSpPr>
            <a:spLocks noChangeArrowheads="1"/>
          </p:cNvSpPr>
          <p:nvPr/>
        </p:nvSpPr>
        <p:spPr bwMode="auto">
          <a:xfrm>
            <a:off x="2743200" y="6019800"/>
            <a:ext cx="4227439" cy="369332"/>
          </a:xfrm>
          <a:prstGeom prst="rect">
            <a:avLst/>
          </a:prstGeom>
          <a:noFill/>
          <a:ln w="9525">
            <a:noFill/>
            <a:miter lim="800000"/>
            <a:headEnd/>
            <a:tailEnd/>
          </a:ln>
        </p:spPr>
        <p:txBody>
          <a:bodyPr wrap="none">
            <a:spAutoFit/>
          </a:bodyPr>
          <a:lstStyle/>
          <a:p>
            <a:pPr defTabSz="914400"/>
            <a:r>
              <a:rPr lang="en-US" dirty="0"/>
              <a:t>Slide courtesy of Dr. </a:t>
            </a:r>
            <a:r>
              <a:rPr lang="en-US" dirty="0" smtClean="0"/>
              <a:t>Kathleen Clanon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BB8DC370-B56C-4AE4-8E57-CBA696D5BD04}" type="slidenum">
              <a:rPr lang="en-US" sz="1400"/>
              <a:pPr algn="r"/>
              <a:t>12</a:t>
            </a:fld>
            <a:endParaRPr lang="en-US" sz="1400"/>
          </a:p>
        </p:txBody>
      </p:sp>
      <p:sp>
        <p:nvSpPr>
          <p:cNvPr id="23555" name="Rectangle 2"/>
          <p:cNvSpPr txBox="1">
            <a:spLocks noChangeArrowheads="1"/>
          </p:cNvSpPr>
          <p:nvPr/>
        </p:nvSpPr>
        <p:spPr bwMode="auto">
          <a:xfrm>
            <a:off x="457200" y="0"/>
            <a:ext cx="8229600" cy="1295400"/>
          </a:xfrm>
          <a:prstGeom prst="rect">
            <a:avLst/>
          </a:prstGeom>
          <a:noFill/>
          <a:ln>
            <a:noFill/>
          </a:ln>
          <a:extLst/>
        </p:spPr>
        <p:txBody>
          <a:bodyPr anchor="ctr"/>
          <a:lstStyle>
            <a:lvl1pPr eaLnBrk="0" hangingPunct="0">
              <a:defRPr>
                <a:solidFill>
                  <a:schemeClr val="tx1"/>
                </a:solidFill>
                <a:latin typeface="Calibri" charset="0"/>
                <a:ea typeface="ＭＳ Ｐゴシック" charset="0"/>
              </a:defRPr>
            </a:lvl1pPr>
            <a:lvl2pPr marL="742950" indent="-285750" eaLnBrk="0" hangingPunct="0">
              <a:defRPr>
                <a:solidFill>
                  <a:schemeClr val="tx1"/>
                </a:solidFill>
                <a:latin typeface="Calibri" charset="0"/>
                <a:ea typeface="ＭＳ Ｐゴシック" charset="0"/>
              </a:defRPr>
            </a:lvl2pPr>
            <a:lvl3pPr marL="1143000" indent="-228600" eaLnBrk="0" hangingPunct="0">
              <a:defRPr>
                <a:solidFill>
                  <a:schemeClr val="tx1"/>
                </a:solidFill>
                <a:latin typeface="Calibri" charset="0"/>
                <a:ea typeface="ＭＳ Ｐゴシック" charset="0"/>
              </a:defRPr>
            </a:lvl3pPr>
            <a:lvl4pPr marL="1600200" indent="-228600" eaLnBrk="0" hangingPunct="0">
              <a:defRPr>
                <a:solidFill>
                  <a:schemeClr val="tx1"/>
                </a:solidFill>
                <a:latin typeface="Calibri" charset="0"/>
                <a:ea typeface="ＭＳ Ｐゴシック" charset="0"/>
              </a:defRPr>
            </a:lvl4pPr>
            <a:lvl5pPr marL="2057400" indent="-228600" eaLnBrk="0" hangingPunct="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algn="ctr" eaLnBrk="1" hangingPunct="1">
              <a:defRPr/>
            </a:pPr>
            <a:r>
              <a:rPr lang="en-US" sz="2800" dirty="0" smtClean="0">
                <a:latin typeface="+mj-lt"/>
              </a:rPr>
              <a:t>Patient Centered Medical Home</a:t>
            </a:r>
            <a:br>
              <a:rPr lang="en-US" sz="2800" dirty="0" smtClean="0">
                <a:latin typeface="+mj-lt"/>
              </a:rPr>
            </a:br>
            <a:r>
              <a:rPr lang="en-US" sz="2800" dirty="0" smtClean="0">
                <a:latin typeface="+mj-lt"/>
              </a:rPr>
              <a:t>Implementation Continuum</a:t>
            </a:r>
          </a:p>
        </p:txBody>
      </p:sp>
      <p:graphicFrame>
        <p:nvGraphicFramePr>
          <p:cNvPr id="6" name="Group 3"/>
          <p:cNvGraphicFramePr>
            <a:graphicFrameLocks noGrp="1"/>
          </p:cNvGraphicFramePr>
          <p:nvPr/>
        </p:nvGraphicFramePr>
        <p:xfrm>
          <a:off x="0" y="2286000"/>
          <a:ext cx="9144000" cy="3429000"/>
        </p:xfrm>
        <a:graphic>
          <a:graphicData uri="http://schemas.openxmlformats.org/drawingml/2006/table">
            <a:tbl>
              <a:tblPr/>
              <a:tblGrid>
                <a:gridCol w="1768475"/>
                <a:gridCol w="1368425"/>
                <a:gridCol w="1582738"/>
                <a:gridCol w="1668462"/>
                <a:gridCol w="1368425"/>
                <a:gridCol w="1387475"/>
              </a:tblGrid>
              <a:tr h="3429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mbria" pitchFamily="18" charset="0"/>
                          <a:ea typeface="Times New Roman" pitchFamily="18" charset="0"/>
                          <a:cs typeface="Tahoma" pitchFamily="34" charset="0"/>
                        </a:rPr>
                        <a:t>Pre-contemplation </a:t>
                      </a:r>
                      <a:r>
                        <a:rPr kumimoji="0" lang="en-US" sz="1200" b="0" i="0" u="none" strike="noStrike" cap="none" normalizeH="0" baseline="0" smtClean="0">
                          <a:ln>
                            <a:noFill/>
                          </a:ln>
                          <a:solidFill>
                            <a:schemeClr val="tx1"/>
                          </a:solidFill>
                          <a:effectLst/>
                          <a:latin typeface="Cambria" pitchFamily="18" charset="0"/>
                          <a:ea typeface="Times New Roman" pitchFamily="18" charset="0"/>
                          <a:cs typeface="Tahoma" pitchFamily="34" charset="0"/>
                        </a:rPr>
                        <a:t>(Inconvenient hours, no outreach to missing patients, difficult to reach clinic on phone)</a:t>
                      </a:r>
                    </a:p>
                  </a:txBody>
                  <a:tcPr horzOverflow="overflow">
                    <a:lnL>
                      <a:noFill/>
                    </a:lnL>
                    <a:lnR>
                      <a:noFill/>
                    </a:lnR>
                    <a:lnT w="12700" cap="flat" cmpd="sng" algn="ctr">
                      <a:solidFill>
                        <a:srgbClr val="3366FF"/>
                      </a:solidFill>
                      <a:prstDash val="solid"/>
                      <a:round/>
                      <a:headEnd type="none" w="med" len="med"/>
                      <a:tailEnd type="none" w="med" len="med"/>
                    </a:lnT>
                    <a:lnB w="12700" cap="flat" cmpd="sng" algn="ctr">
                      <a:solidFill>
                        <a:srgbClr val="3366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mbria" pitchFamily="18" charset="0"/>
                          <a:ea typeface="Times New Roman" pitchFamily="18" charset="0"/>
                          <a:cs typeface="Tahoma" pitchFamily="34" charset="0"/>
                        </a:rPr>
                        <a:t>Visualized</a:t>
                      </a:r>
                      <a:r>
                        <a:rPr kumimoji="0" lang="en-US" sz="1600" b="0" i="0" u="none" strike="noStrike" cap="none" normalizeH="0" baseline="0" smtClean="0">
                          <a:ln>
                            <a:noFill/>
                          </a:ln>
                          <a:solidFill>
                            <a:schemeClr val="tx1"/>
                          </a:solidFill>
                          <a:effectLst/>
                          <a:latin typeface="Cambria" pitchFamily="18" charset="0"/>
                          <a:ea typeface="Times New Roman" pitchFamily="18" charset="0"/>
                          <a:cs typeface="Tahoma" pitchFamily="34" charset="0"/>
                        </a:rPr>
                        <a:t> as PCMH </a:t>
                      </a:r>
                      <a:r>
                        <a:rPr kumimoji="0" lang="en-US" sz="1200" b="0" i="0" u="none" strike="noStrike" cap="none" normalizeH="0" baseline="0" smtClean="0">
                          <a:ln>
                            <a:noFill/>
                          </a:ln>
                          <a:solidFill>
                            <a:schemeClr val="tx1"/>
                          </a:solidFill>
                          <a:effectLst/>
                          <a:latin typeface="Cambria" pitchFamily="18" charset="0"/>
                          <a:ea typeface="Times New Roman" pitchFamily="18" charset="0"/>
                          <a:cs typeface="Tahoma" pitchFamily="34" charset="0"/>
                        </a:rPr>
                        <a:t>(Philosophic commitment to PCMH and talk about concepts, no action yet)</a:t>
                      </a:r>
                    </a:p>
                  </a:txBody>
                  <a:tcPr horzOverflow="overflow">
                    <a:lnL>
                      <a:noFill/>
                    </a:lnL>
                    <a:lnR>
                      <a:noFill/>
                    </a:lnR>
                    <a:lnT w="12700" cap="flat" cmpd="sng" algn="ctr">
                      <a:solidFill>
                        <a:srgbClr val="3366FF"/>
                      </a:solidFill>
                      <a:prstDash val="solid"/>
                      <a:round/>
                      <a:headEnd type="none" w="med" len="med"/>
                      <a:tailEnd type="none" w="med" len="med"/>
                    </a:lnT>
                    <a:lnB w="12700" cap="flat" cmpd="sng" algn="ctr">
                      <a:solidFill>
                        <a:srgbClr val="3366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mbria" pitchFamily="18" charset="0"/>
                          <a:ea typeface="Times New Roman" pitchFamily="18" charset="0"/>
                          <a:cs typeface="Tahoma" pitchFamily="34" charset="0"/>
                        </a:rPr>
                        <a:t>Organized</a:t>
                      </a:r>
                      <a:r>
                        <a:rPr kumimoji="0" lang="en-US" sz="1600" b="0" i="0" u="none" strike="noStrike" cap="none" normalizeH="0" baseline="0" smtClean="0">
                          <a:ln>
                            <a:noFill/>
                          </a:ln>
                          <a:solidFill>
                            <a:schemeClr val="tx1"/>
                          </a:solidFill>
                          <a:effectLst/>
                          <a:latin typeface="Cambria" pitchFamily="18" charset="0"/>
                          <a:ea typeface="Times New Roman" pitchFamily="18" charset="0"/>
                          <a:cs typeface="Tahoma"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mbria" pitchFamily="18" charset="0"/>
                          <a:ea typeface="Times New Roman" pitchFamily="18" charset="0"/>
                          <a:cs typeface="Tahoma" pitchFamily="34" charset="0"/>
                        </a:rPr>
                        <a:t>as PCMH</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mbria" pitchFamily="18" charset="0"/>
                          <a:ea typeface="Times New Roman" pitchFamily="18" charset="0"/>
                          <a:cs typeface="Tahoma" pitchFamily="34" charset="0"/>
                        </a:rPr>
                        <a:t>(Patient navigators, panel management, staff huddles, using registry)</a:t>
                      </a:r>
                    </a:p>
                  </a:txBody>
                  <a:tcPr horzOverflow="overflow">
                    <a:lnL>
                      <a:noFill/>
                    </a:lnL>
                    <a:lnR>
                      <a:noFill/>
                    </a:lnR>
                    <a:lnT w="12700" cap="flat" cmpd="sng" algn="ctr">
                      <a:solidFill>
                        <a:srgbClr val="3366FF"/>
                      </a:solidFill>
                      <a:prstDash val="solid"/>
                      <a:round/>
                      <a:headEnd type="none" w="med" len="med"/>
                      <a:tailEnd type="none" w="med" len="med"/>
                    </a:lnT>
                    <a:lnB w="12700" cap="flat" cmpd="sng" algn="ctr">
                      <a:solidFill>
                        <a:srgbClr val="3366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mbria" pitchFamily="18" charset="0"/>
                          <a:ea typeface="Times New Roman" pitchFamily="18" charset="0"/>
                          <a:cs typeface="Tahoma" pitchFamily="34" charset="0"/>
                        </a:rPr>
                        <a:t>Standardized</a:t>
                      </a:r>
                      <a:r>
                        <a:rPr kumimoji="0" lang="en-US" sz="1600" b="0" i="0" u="none" strike="noStrike" cap="none" normalizeH="0" baseline="0" smtClean="0">
                          <a:ln>
                            <a:noFill/>
                          </a:ln>
                          <a:solidFill>
                            <a:schemeClr val="tx1"/>
                          </a:solidFill>
                          <a:effectLst/>
                          <a:latin typeface="Cambria" pitchFamily="18" charset="0"/>
                          <a:ea typeface="Times New Roman" pitchFamily="18" charset="0"/>
                          <a:cs typeface="Tahoma"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mbria" pitchFamily="18" charset="0"/>
                          <a:ea typeface="Times New Roman" pitchFamily="18" charset="0"/>
                          <a:cs typeface="Tahoma" pitchFamily="34" charset="0"/>
                        </a:rPr>
                        <a:t>as PCMH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mbria" pitchFamily="18" charset="0"/>
                          <a:ea typeface="Times New Roman" pitchFamily="18" charset="0"/>
                          <a:cs typeface="Tahoma" pitchFamily="34" charset="0"/>
                        </a:rPr>
                        <a:t>(Staff training and job descriptions include new duties, reimbursement is tied to pt satisfaction) </a:t>
                      </a:r>
                    </a:p>
                  </a:txBody>
                  <a:tcPr horzOverflow="overflow">
                    <a:lnL>
                      <a:noFill/>
                    </a:lnL>
                    <a:lnR>
                      <a:noFill/>
                    </a:lnR>
                    <a:lnT w="12700" cap="flat" cmpd="sng" algn="ctr">
                      <a:solidFill>
                        <a:srgbClr val="3366FF"/>
                      </a:solidFill>
                      <a:prstDash val="solid"/>
                      <a:round/>
                      <a:headEnd type="none" w="med" len="med"/>
                      <a:tailEnd type="none" w="med" len="med"/>
                    </a:lnT>
                    <a:lnB w="12700" cap="flat" cmpd="sng" algn="ctr">
                      <a:solidFill>
                        <a:srgbClr val="3366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mbria" pitchFamily="18" charset="0"/>
                          <a:ea typeface="Times New Roman" pitchFamily="18" charset="0"/>
                          <a:cs typeface="Tahoma" pitchFamily="34" charset="0"/>
                        </a:rPr>
                        <a:t>Recognized</a:t>
                      </a:r>
                      <a:r>
                        <a:rPr kumimoji="0" lang="en-US" sz="1600" b="0" i="0" u="none" strike="noStrike" cap="none" normalizeH="0" baseline="0" smtClean="0">
                          <a:ln>
                            <a:noFill/>
                          </a:ln>
                          <a:solidFill>
                            <a:schemeClr val="tx1"/>
                          </a:solidFill>
                          <a:effectLst/>
                          <a:latin typeface="Cambria" pitchFamily="18" charset="0"/>
                          <a:ea typeface="Times New Roman" pitchFamily="18" charset="0"/>
                          <a:cs typeface="Tahoma" pitchFamily="34" charset="0"/>
                        </a:rPr>
                        <a:t> as PCMH</a:t>
                      </a:r>
                      <a:r>
                        <a:rPr kumimoji="0" lang="en-US" sz="1800" b="0" i="0" u="none" strike="noStrike" cap="none" normalizeH="0" baseline="0" smtClean="0">
                          <a:ln>
                            <a:noFill/>
                          </a:ln>
                          <a:solidFill>
                            <a:schemeClr val="tx1"/>
                          </a:solidFill>
                          <a:effectLst/>
                          <a:latin typeface="Cambria" pitchFamily="18" charset="0"/>
                          <a:ea typeface="Times New Roman" pitchFamily="18" charset="0"/>
                          <a:cs typeface="Tahoma"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mbria" pitchFamily="18" charset="0"/>
                          <a:ea typeface="Times New Roman" pitchFamily="18" charset="0"/>
                          <a:cs typeface="Tahoma" pitchFamily="34" charset="0"/>
                        </a:rPr>
                        <a:t>(By NCQA, etc.)</a:t>
                      </a:r>
                    </a:p>
                  </a:txBody>
                  <a:tcPr horzOverflow="overflow">
                    <a:lnL>
                      <a:noFill/>
                    </a:lnL>
                    <a:lnR>
                      <a:noFill/>
                    </a:lnR>
                    <a:lnT w="12700" cap="flat" cmpd="sng" algn="ctr">
                      <a:solidFill>
                        <a:srgbClr val="3366FF"/>
                      </a:solidFill>
                      <a:prstDash val="solid"/>
                      <a:round/>
                      <a:headEnd type="none" w="med" len="med"/>
                      <a:tailEnd type="none" w="med" len="med"/>
                    </a:lnT>
                    <a:lnB w="12700" cap="flat" cmpd="sng" algn="ctr">
                      <a:solidFill>
                        <a:srgbClr val="3366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mbria" pitchFamily="18" charset="0"/>
                          <a:ea typeface="Times New Roman" pitchFamily="18" charset="0"/>
                          <a:cs typeface="Tahoma" pitchFamily="34" charset="0"/>
                        </a:rPr>
                        <a:t>Realized</a:t>
                      </a:r>
                      <a:r>
                        <a:rPr kumimoji="0" lang="en-US" sz="1600" b="0" i="0" u="none" strike="noStrike" cap="none" normalizeH="0" baseline="0" smtClean="0">
                          <a:ln>
                            <a:noFill/>
                          </a:ln>
                          <a:solidFill>
                            <a:schemeClr val="tx1"/>
                          </a:solidFill>
                          <a:effectLst/>
                          <a:latin typeface="Cambria" pitchFamily="18" charset="0"/>
                          <a:ea typeface="Times New Roman" pitchFamily="18" charset="0"/>
                          <a:cs typeface="Tahoma"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mbria" pitchFamily="18" charset="0"/>
                          <a:ea typeface="Times New Roman" pitchFamily="18" charset="0"/>
                          <a:cs typeface="Tahoma" pitchFamily="34" charset="0"/>
                        </a:rPr>
                        <a:t>as PCMH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mbria" pitchFamily="18" charset="0"/>
                          <a:ea typeface="Times New Roman" pitchFamily="18" charset="0"/>
                          <a:cs typeface="Tahoma" pitchFamily="34" charset="0"/>
                        </a:rPr>
                        <a:t>(Org culture and operations have fully integrated PCMH)</a:t>
                      </a:r>
                    </a:p>
                  </a:txBody>
                  <a:tcPr horzOverflow="overflow">
                    <a:lnL>
                      <a:noFill/>
                    </a:lnL>
                    <a:lnR>
                      <a:noFill/>
                    </a:lnR>
                    <a:lnT w="12700" cap="flat" cmpd="sng" algn="ctr">
                      <a:solidFill>
                        <a:srgbClr val="3366FF"/>
                      </a:solidFill>
                      <a:prstDash val="solid"/>
                      <a:round/>
                      <a:headEnd type="none" w="med" len="med"/>
                      <a:tailEnd type="none" w="med" len="med"/>
                    </a:lnT>
                    <a:lnB w="12700" cap="flat" cmpd="sng" algn="ctr">
                      <a:solidFill>
                        <a:srgbClr val="3366FF"/>
                      </a:solidFill>
                      <a:prstDash val="solid"/>
                      <a:round/>
                      <a:headEnd type="none" w="med" len="med"/>
                      <a:tailEnd type="none" w="med" len="med"/>
                    </a:lnB>
                    <a:lnTlToBr>
                      <a:noFill/>
                    </a:lnTlToBr>
                    <a:lnBlToTr>
                      <a:noFill/>
                    </a:lnBlToTr>
                    <a:noFill/>
                  </a:tcPr>
                </a:tc>
              </a:tr>
            </a:tbl>
          </a:graphicData>
        </a:graphic>
      </p:graphicFrame>
      <p:sp>
        <p:nvSpPr>
          <p:cNvPr id="23565" name="Text Box 14"/>
          <p:cNvSpPr txBox="1">
            <a:spLocks noChangeArrowheads="1"/>
          </p:cNvSpPr>
          <p:nvPr/>
        </p:nvSpPr>
        <p:spPr bwMode="auto">
          <a:xfrm>
            <a:off x="457200" y="1371600"/>
            <a:ext cx="1066800" cy="830263"/>
          </a:xfrm>
          <a:prstGeom prst="rect">
            <a:avLst/>
          </a:prstGeom>
          <a:noFill/>
          <a:ln w="9525">
            <a:solidFill>
              <a:schemeClr val="tx1"/>
            </a:solidFill>
            <a:prstDash val="sysDot"/>
            <a:miter lim="800000"/>
            <a:headEnd/>
            <a:tailEnd/>
          </a:ln>
          <a:extLst/>
        </p:spPr>
        <p:txBody>
          <a:bodyPr>
            <a:spAutoFit/>
          </a:bodyPr>
          <a:lstStyle>
            <a:lvl1pPr eaLnBrk="0" hangingPunct="0">
              <a:defRPr>
                <a:solidFill>
                  <a:schemeClr val="tx1"/>
                </a:solidFill>
                <a:latin typeface="Calibri" charset="0"/>
                <a:ea typeface="ＭＳ Ｐゴシック" charset="0"/>
              </a:defRPr>
            </a:lvl1pPr>
            <a:lvl2pPr marL="742950" indent="-285750" eaLnBrk="0" hangingPunct="0">
              <a:defRPr>
                <a:solidFill>
                  <a:schemeClr val="tx1"/>
                </a:solidFill>
                <a:latin typeface="Calibri" charset="0"/>
                <a:ea typeface="ＭＳ Ｐゴシック" charset="0"/>
              </a:defRPr>
            </a:lvl2pPr>
            <a:lvl3pPr marL="1143000" indent="-228600" eaLnBrk="0" hangingPunct="0">
              <a:defRPr>
                <a:solidFill>
                  <a:schemeClr val="tx1"/>
                </a:solidFill>
                <a:latin typeface="Calibri" charset="0"/>
                <a:ea typeface="ＭＳ Ｐゴシック" charset="0"/>
              </a:defRPr>
            </a:lvl3pPr>
            <a:lvl4pPr marL="1600200" indent="-228600" eaLnBrk="0" hangingPunct="0">
              <a:defRPr>
                <a:solidFill>
                  <a:schemeClr val="tx1"/>
                </a:solidFill>
                <a:latin typeface="Calibri" charset="0"/>
                <a:ea typeface="ＭＳ Ｐゴシック" charset="0"/>
              </a:defRPr>
            </a:lvl4pPr>
            <a:lvl5pPr marL="2057400" indent="-228600" eaLnBrk="0" hangingPunct="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defRPr/>
            </a:pPr>
            <a:r>
              <a:rPr lang="en-US" sz="1200" b="1" dirty="0" smtClean="0">
                <a:latin typeface="+mj-lt"/>
              </a:rPr>
              <a:t>Doctor and Staff Centered model</a:t>
            </a:r>
          </a:p>
        </p:txBody>
      </p:sp>
      <p:sp>
        <p:nvSpPr>
          <p:cNvPr id="23566" name="Text Box 15"/>
          <p:cNvSpPr txBox="1">
            <a:spLocks noChangeArrowheads="1"/>
          </p:cNvSpPr>
          <p:nvPr/>
        </p:nvSpPr>
        <p:spPr bwMode="auto">
          <a:xfrm>
            <a:off x="7315200" y="1371600"/>
            <a:ext cx="1812925" cy="708025"/>
          </a:xfrm>
          <a:prstGeom prst="rect">
            <a:avLst/>
          </a:prstGeom>
          <a:noFill/>
          <a:ln w="9525" cap="rnd">
            <a:solidFill>
              <a:schemeClr val="tx1"/>
            </a:solidFill>
            <a:prstDash val="sysDot"/>
            <a:miter lim="800000"/>
            <a:headEnd/>
            <a:tailEnd/>
          </a:ln>
          <a:extLst/>
        </p:spPr>
        <p:txBody>
          <a:bodyPr>
            <a:spAutoFit/>
          </a:bodyPr>
          <a:lstStyle>
            <a:lvl1pPr eaLnBrk="0" hangingPunct="0">
              <a:defRPr>
                <a:solidFill>
                  <a:schemeClr val="tx1"/>
                </a:solidFill>
                <a:latin typeface="Calibri" charset="0"/>
                <a:ea typeface="ＭＳ Ｐゴシック" charset="0"/>
              </a:defRPr>
            </a:lvl1pPr>
            <a:lvl2pPr marL="742950" indent="-285750" eaLnBrk="0" hangingPunct="0">
              <a:defRPr>
                <a:solidFill>
                  <a:schemeClr val="tx1"/>
                </a:solidFill>
                <a:latin typeface="Calibri" charset="0"/>
                <a:ea typeface="ＭＳ Ｐゴシック" charset="0"/>
              </a:defRPr>
            </a:lvl2pPr>
            <a:lvl3pPr marL="1143000" indent="-228600" eaLnBrk="0" hangingPunct="0">
              <a:defRPr>
                <a:solidFill>
                  <a:schemeClr val="tx1"/>
                </a:solidFill>
                <a:latin typeface="Calibri" charset="0"/>
                <a:ea typeface="ＭＳ Ｐゴシック" charset="0"/>
              </a:defRPr>
            </a:lvl3pPr>
            <a:lvl4pPr marL="1600200" indent="-228600" eaLnBrk="0" hangingPunct="0">
              <a:defRPr>
                <a:solidFill>
                  <a:schemeClr val="tx1"/>
                </a:solidFill>
                <a:latin typeface="Calibri" charset="0"/>
                <a:ea typeface="ＭＳ Ｐゴシック" charset="0"/>
              </a:defRPr>
            </a:lvl4pPr>
            <a:lvl5pPr marL="2057400" indent="-228600" eaLnBrk="0" hangingPunct="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defRPr/>
            </a:pPr>
            <a:r>
              <a:rPr lang="en-US" sz="2000" b="1" dirty="0" smtClean="0">
                <a:latin typeface="+mj-lt"/>
              </a:rPr>
              <a:t>PCMH Fully </a:t>
            </a:r>
          </a:p>
          <a:p>
            <a:pPr eaLnBrk="1" hangingPunct="1">
              <a:defRPr/>
            </a:pPr>
            <a:r>
              <a:rPr lang="en-US" sz="2000" b="1" dirty="0" smtClean="0">
                <a:latin typeface="+mj-lt"/>
              </a:rPr>
              <a:t>Integrated</a:t>
            </a:r>
          </a:p>
        </p:txBody>
      </p:sp>
      <p:sp>
        <p:nvSpPr>
          <p:cNvPr id="15375" name="AutoShape 16"/>
          <p:cNvSpPr>
            <a:spLocks noChangeArrowheads="1"/>
          </p:cNvSpPr>
          <p:nvPr/>
        </p:nvSpPr>
        <p:spPr bwMode="auto">
          <a:xfrm>
            <a:off x="1371600" y="1524000"/>
            <a:ext cx="5943600" cy="457200"/>
          </a:xfrm>
          <a:prstGeom prst="leftRightArrow">
            <a:avLst>
              <a:gd name="adj1" fmla="val 50000"/>
              <a:gd name="adj2" fmla="val 190005"/>
            </a:avLst>
          </a:prstGeom>
          <a:solidFill>
            <a:schemeClr val="accent1"/>
          </a:solidFill>
          <a:ln w="9525">
            <a:solidFill>
              <a:schemeClr val="tx1"/>
            </a:solidFill>
            <a:miter lim="800000"/>
            <a:headEnd/>
            <a:tailEnd/>
          </a:ln>
        </p:spPr>
        <p:txBody>
          <a:bodyPr wrap="none" anchor="ctr"/>
          <a:lstStyle/>
          <a:p>
            <a:endParaRPr lang="en-US"/>
          </a:p>
        </p:txBody>
      </p:sp>
      <p:sp>
        <p:nvSpPr>
          <p:cNvPr id="15376" name="Text Box 17"/>
          <p:cNvSpPr txBox="1">
            <a:spLocks noChangeArrowheads="1"/>
          </p:cNvSpPr>
          <p:nvPr/>
        </p:nvSpPr>
        <p:spPr bwMode="auto">
          <a:xfrm>
            <a:off x="3200400" y="4953000"/>
            <a:ext cx="2971800" cy="457200"/>
          </a:xfrm>
          <a:prstGeom prst="rect">
            <a:avLst/>
          </a:prstGeom>
          <a:noFill/>
          <a:ln w="9525">
            <a:noFill/>
            <a:miter lim="800000"/>
            <a:headEnd/>
            <a:tailEnd/>
          </a:ln>
        </p:spPr>
        <p:txBody>
          <a:bodyPr>
            <a:spAutoFit/>
          </a:bodyPr>
          <a:lstStyle/>
          <a:p>
            <a:r>
              <a:rPr lang="en-US" sz="2400">
                <a:solidFill>
                  <a:srgbClr val="FF0000"/>
                </a:solidFill>
              </a:rPr>
              <a:t>    </a:t>
            </a:r>
            <a:endParaRPr lang="en-US" sz="2400">
              <a:solidFill>
                <a:schemeClr val="accent2"/>
              </a:solidFill>
            </a:endParaRPr>
          </a:p>
        </p:txBody>
      </p:sp>
      <p:sp>
        <p:nvSpPr>
          <p:cNvPr id="9" name="Rectangle 49"/>
          <p:cNvSpPr>
            <a:spLocks noChangeArrowheads="1"/>
          </p:cNvSpPr>
          <p:nvPr/>
        </p:nvSpPr>
        <p:spPr bwMode="auto">
          <a:xfrm>
            <a:off x="2362200" y="5943600"/>
            <a:ext cx="4227439" cy="369332"/>
          </a:xfrm>
          <a:prstGeom prst="rect">
            <a:avLst/>
          </a:prstGeom>
          <a:noFill/>
          <a:ln w="9525">
            <a:noFill/>
            <a:miter lim="800000"/>
            <a:headEnd/>
            <a:tailEnd/>
          </a:ln>
        </p:spPr>
        <p:txBody>
          <a:bodyPr wrap="none">
            <a:spAutoFit/>
          </a:bodyPr>
          <a:lstStyle/>
          <a:p>
            <a:pPr defTabSz="914400"/>
            <a:r>
              <a:rPr lang="en-US" dirty="0"/>
              <a:t>Slide courtesy of Dr. </a:t>
            </a:r>
            <a:r>
              <a:rPr lang="en-US" dirty="0" smtClean="0"/>
              <a:t>Kathleen Clanon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b="1" smtClean="0"/>
              <a:t>Why do we need this change?</a:t>
            </a:r>
          </a:p>
        </p:txBody>
      </p:sp>
      <p:sp>
        <p:nvSpPr>
          <p:cNvPr id="9219" name="Rectangle 3"/>
          <p:cNvSpPr>
            <a:spLocks noGrp="1" noChangeArrowheads="1"/>
          </p:cNvSpPr>
          <p:nvPr>
            <p:ph sz="quarter" idx="1"/>
          </p:nvPr>
        </p:nvSpPr>
        <p:spPr bwMode="auto">
          <a:xfrm>
            <a:off x="381000" y="1143000"/>
            <a:ext cx="8229600" cy="4525963"/>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t>PLWH/A are living longer</a:t>
            </a:r>
          </a:p>
          <a:p>
            <a:pPr>
              <a:buNone/>
            </a:pPr>
            <a:endParaRPr lang="en-US" dirty="0" smtClean="0"/>
          </a:p>
          <a:p>
            <a:r>
              <a:rPr lang="en-US" dirty="0" smtClean="0"/>
              <a:t>List of beneficial preventative disease activities is growing</a:t>
            </a:r>
          </a:p>
          <a:p>
            <a:pPr>
              <a:buNone/>
            </a:pPr>
            <a:endParaRPr lang="en-US" dirty="0" smtClean="0"/>
          </a:p>
          <a:p>
            <a:r>
              <a:rPr lang="en-US" dirty="0" smtClean="0"/>
              <a:t>Resources are becoming more limited</a:t>
            </a:r>
          </a:p>
          <a:p>
            <a:pPr>
              <a:buNone/>
            </a:pPr>
            <a:endParaRPr lang="en-US" dirty="0" smtClean="0"/>
          </a:p>
          <a:p>
            <a:r>
              <a:rPr lang="en-US" dirty="0" smtClean="0"/>
              <a:t>Payer models are changing (pay for performance)</a:t>
            </a:r>
          </a:p>
          <a:p>
            <a:endParaRPr lang="en-US" dirty="0" smtClean="0"/>
          </a:p>
          <a:p>
            <a:r>
              <a:rPr lang="en-US" dirty="0" smtClean="0"/>
              <a:t>Utilizing meaningful use incentives</a:t>
            </a:r>
          </a:p>
          <a:p>
            <a:endParaRPr lang="en-US" dirty="0" smtClean="0"/>
          </a:p>
          <a:p>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Panel Management</a:t>
            </a:r>
            <a:endParaRPr lang="en-US" dirty="0"/>
          </a:p>
        </p:txBody>
      </p:sp>
      <p:sp>
        <p:nvSpPr>
          <p:cNvPr id="4" name="Rectangle 3"/>
          <p:cNvSpPr>
            <a:spLocks noGrp="1" noChangeArrowheads="1"/>
          </p:cNvSpPr>
          <p:nvPr>
            <p:ph sz="quarter"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Clr>
                <a:schemeClr val="bg1"/>
              </a:buClr>
            </a:pPr>
            <a:endParaRPr lang="en-US" sz="2000" dirty="0" smtClean="0"/>
          </a:p>
          <a:p>
            <a:pPr eaLnBrk="1" hangingPunct="1"/>
            <a:r>
              <a:rPr lang="en-US" dirty="0" smtClean="0"/>
              <a:t>Use a </a:t>
            </a:r>
            <a:r>
              <a:rPr lang="en-US" b="1" u="sng" dirty="0" smtClean="0"/>
              <a:t>registry</a:t>
            </a:r>
            <a:r>
              <a:rPr lang="en-US" dirty="0" smtClean="0"/>
              <a:t> to track who needs what</a:t>
            </a:r>
          </a:p>
          <a:p>
            <a:pPr eaLnBrk="1" hangingPunct="1"/>
            <a:r>
              <a:rPr lang="en-US" dirty="0" smtClean="0"/>
              <a:t>Have </a:t>
            </a:r>
            <a:r>
              <a:rPr lang="en-US" b="1" u="sng" dirty="0" smtClean="0"/>
              <a:t>written selection criteria</a:t>
            </a:r>
            <a:r>
              <a:rPr lang="en-US" b="1" dirty="0" smtClean="0"/>
              <a:t> </a:t>
            </a:r>
            <a:r>
              <a:rPr lang="en-US" dirty="0" smtClean="0"/>
              <a:t>to decide which patients to focus on for what</a:t>
            </a:r>
          </a:p>
          <a:p>
            <a:pPr eaLnBrk="1" hangingPunct="1"/>
            <a:r>
              <a:rPr lang="en-US" dirty="0" smtClean="0"/>
              <a:t>Link criteria to </a:t>
            </a:r>
            <a:r>
              <a:rPr lang="en-US" b="1" u="sng" dirty="0" smtClean="0"/>
              <a:t>standing orders</a:t>
            </a:r>
            <a:r>
              <a:rPr lang="en-US" b="1" dirty="0" smtClean="0"/>
              <a:t> </a:t>
            </a:r>
            <a:r>
              <a:rPr lang="en-US" dirty="0" smtClean="0"/>
              <a:t>for labs, immunizations, counseling referrals, etc</a:t>
            </a:r>
          </a:p>
          <a:p>
            <a:pPr eaLnBrk="1" hangingPunct="1"/>
            <a:r>
              <a:rPr lang="en-US" b="1" u="sng" dirty="0" smtClean="0"/>
              <a:t>Empower MA/peer teams</a:t>
            </a:r>
            <a:r>
              <a:rPr lang="en-US" b="1" dirty="0" smtClean="0"/>
              <a:t> </a:t>
            </a:r>
            <a:r>
              <a:rPr lang="en-US" dirty="0" smtClean="0"/>
              <a:t>to take over managing routine care outside of the MD/NP visit</a:t>
            </a:r>
          </a:p>
          <a:p>
            <a:pPr>
              <a:buFont typeface="Wingdings" pitchFamily="2" charset="2"/>
              <a:buNone/>
            </a:pPr>
            <a:endParaRPr lang="en-US" sz="1800" dirty="0" smtClean="0"/>
          </a:p>
        </p:txBody>
      </p:sp>
      <p:sp>
        <p:nvSpPr>
          <p:cNvPr id="5" name="Rectangle 5"/>
          <p:cNvSpPr>
            <a:spLocks noChangeArrowheads="1"/>
          </p:cNvSpPr>
          <p:nvPr/>
        </p:nvSpPr>
        <p:spPr bwMode="auto">
          <a:xfrm>
            <a:off x="2286000" y="5638800"/>
            <a:ext cx="4390946" cy="313932"/>
          </a:xfrm>
          <a:prstGeom prst="rect">
            <a:avLst/>
          </a:prstGeom>
          <a:noFill/>
          <a:ln w="9525">
            <a:noFill/>
            <a:miter lim="800000"/>
            <a:headEnd/>
            <a:tailEnd/>
          </a:ln>
        </p:spPr>
        <p:txBody>
          <a:bodyPr wrap="none">
            <a:spAutoFit/>
          </a:bodyPr>
          <a:lstStyle/>
          <a:p>
            <a:pPr defTabSz="914400">
              <a:lnSpc>
                <a:spcPct val="80000"/>
              </a:lnSpc>
              <a:spcBef>
                <a:spcPts val="2000"/>
              </a:spcBef>
              <a:buClr>
                <a:schemeClr val="accent1"/>
              </a:buClr>
              <a:buSzPct val="75000"/>
              <a:buFont typeface="Wingdings" pitchFamily="2" charset="2"/>
              <a:buNone/>
            </a:pPr>
            <a:r>
              <a:rPr lang="en-US" dirty="0"/>
              <a:t>Slide courtesy of: Barbara Ramsey, MD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457200" y="457200"/>
            <a:ext cx="8153400" cy="639762"/>
          </a:xfrm>
          <a:noFill/>
          <a:ln>
            <a:miter lim="800000"/>
            <a:headEnd/>
            <a:tailEnd/>
          </a:ln>
        </p:spPr>
        <p:txBody>
          <a:bodyPr vert="horz" wrap="square" lIns="91440" tIns="45720" rIns="91440" bIns="45720" numCol="1" anchor="t" anchorCtr="0" compatLnSpc="1">
            <a:prstTxWarp prst="textNoShape">
              <a:avLst/>
            </a:prstTxWarp>
          </a:bodyPr>
          <a:lstStyle/>
          <a:p>
            <a:pPr algn="ctr"/>
            <a:r>
              <a:rPr lang="en-US" dirty="0" smtClean="0">
                <a:solidFill>
                  <a:schemeClr val="tx1"/>
                </a:solidFill>
              </a:rPr>
              <a:t>What can Panel Management do for us?</a:t>
            </a:r>
          </a:p>
        </p:txBody>
      </p:sp>
      <p:sp>
        <p:nvSpPr>
          <p:cNvPr id="12291"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Clr>
                <a:schemeClr val="bg1"/>
              </a:buClr>
            </a:pPr>
            <a:r>
              <a:rPr lang="en-US" dirty="0" smtClean="0"/>
              <a:t>Uncouple the Dr. visit from some of the </a:t>
            </a:r>
          </a:p>
          <a:p>
            <a:pPr lvl="1">
              <a:lnSpc>
                <a:spcPct val="95000"/>
              </a:lnSpc>
              <a:buClr>
                <a:schemeClr val="bg1"/>
              </a:buClr>
            </a:pPr>
            <a:r>
              <a:rPr lang="en-US" sz="2400" dirty="0" smtClean="0"/>
              <a:t>- Adherence counseling	- Smoking cessation</a:t>
            </a:r>
          </a:p>
          <a:p>
            <a:pPr lvl="1">
              <a:lnSpc>
                <a:spcPct val="95000"/>
              </a:lnSpc>
              <a:buClr>
                <a:schemeClr val="bg1"/>
              </a:buClr>
            </a:pPr>
            <a:r>
              <a:rPr lang="en-US" sz="2400" dirty="0" smtClean="0"/>
              <a:t>- Prevention counseling	- Vaccinations</a:t>
            </a:r>
          </a:p>
          <a:p>
            <a:pPr lvl="1">
              <a:lnSpc>
                <a:spcPct val="95000"/>
              </a:lnSpc>
              <a:buClr>
                <a:schemeClr val="bg1"/>
              </a:buClr>
            </a:pPr>
            <a:r>
              <a:rPr lang="en-US" sz="2400" dirty="0" smtClean="0"/>
              <a:t>- Mental Health and Substance Abuse treatment</a:t>
            </a:r>
          </a:p>
          <a:p>
            <a:endParaRPr lang="en-US" dirty="0" smtClean="0"/>
          </a:p>
          <a:p>
            <a:pPr>
              <a:buClr>
                <a:schemeClr val="bg1"/>
              </a:buClr>
            </a:pPr>
            <a:r>
              <a:rPr lang="en-US" dirty="0" smtClean="0"/>
              <a:t>Produce actionable interventions</a:t>
            </a:r>
          </a:p>
          <a:p>
            <a:pPr>
              <a:buFont typeface="Wingdings" pitchFamily="2" charset="2"/>
              <a:buNone/>
            </a:pPr>
            <a:r>
              <a:rPr lang="en-US" dirty="0" smtClean="0"/>
              <a:t>   - phone messaging</a:t>
            </a:r>
          </a:p>
          <a:p>
            <a:pPr>
              <a:buFont typeface="Wingdings" pitchFamily="2" charset="2"/>
              <a:buNone/>
            </a:pPr>
            <a:r>
              <a:rPr lang="en-US" dirty="0" smtClean="0"/>
              <a:t>   - med reconciliation</a:t>
            </a:r>
          </a:p>
          <a:p>
            <a:endParaRPr lang="en-US" dirty="0" smtClean="0"/>
          </a:p>
        </p:txBody>
      </p:sp>
      <p:pic>
        <p:nvPicPr>
          <p:cNvPr id="12292" name="Picture 9" descr="MCj03590470000[1]"/>
          <p:cNvPicPr>
            <a:picLocks noChangeAspect="1" noChangeArrowheads="1"/>
          </p:cNvPicPr>
          <p:nvPr/>
        </p:nvPicPr>
        <p:blipFill>
          <a:blip r:embed="rId2"/>
          <a:srcRect/>
          <a:stretch>
            <a:fillRect/>
          </a:stretch>
        </p:blipFill>
        <p:spPr bwMode="auto">
          <a:xfrm>
            <a:off x="5867400" y="3657600"/>
            <a:ext cx="1625600" cy="27432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Pilot project- Alameda County Medical Center, Oakland CA</a:t>
            </a:r>
            <a:endParaRPr lang="en-US" dirty="0"/>
          </a:p>
        </p:txBody>
      </p:sp>
      <p:sp>
        <p:nvSpPr>
          <p:cNvPr id="3" name="Content Placeholder 2"/>
          <p:cNvSpPr>
            <a:spLocks noGrp="1"/>
          </p:cNvSpPr>
          <p:nvPr>
            <p:ph sz="quarter" idx="1"/>
          </p:nvPr>
        </p:nvSpPr>
        <p:spPr>
          <a:xfrm>
            <a:off x="4419600" y="1600200"/>
            <a:ext cx="3657600" cy="4572000"/>
          </a:xfrm>
        </p:spPr>
        <p:txBody>
          <a:bodyPr/>
          <a:lstStyle/>
          <a:p>
            <a:pPr algn="ctr">
              <a:buNone/>
            </a:pPr>
            <a:r>
              <a:rPr lang="en-US" dirty="0" smtClean="0"/>
              <a:t>Team Approach:</a:t>
            </a:r>
          </a:p>
          <a:p>
            <a:r>
              <a:rPr lang="en-US" dirty="0" smtClean="0"/>
              <a:t>1 Clinician</a:t>
            </a:r>
          </a:p>
          <a:p>
            <a:r>
              <a:rPr lang="en-US" dirty="0" smtClean="0"/>
              <a:t>1 Medical Assistant</a:t>
            </a:r>
          </a:p>
          <a:p>
            <a:r>
              <a:rPr lang="en-US" dirty="0" smtClean="0"/>
              <a:t>1 Registered Nurse</a:t>
            </a:r>
          </a:p>
          <a:p>
            <a:r>
              <a:rPr lang="en-US" dirty="0" smtClean="0"/>
              <a:t>~125 clients</a:t>
            </a:r>
            <a:endParaRPr lang="en-US" dirty="0"/>
          </a:p>
        </p:txBody>
      </p:sp>
      <p:sp>
        <p:nvSpPr>
          <p:cNvPr id="4" name="Content Placeholder 3"/>
          <p:cNvSpPr>
            <a:spLocks noGrp="1"/>
          </p:cNvSpPr>
          <p:nvPr>
            <p:ph sz="quarter" idx="2"/>
          </p:nvPr>
        </p:nvSpPr>
        <p:spPr>
          <a:xfrm>
            <a:off x="304800" y="1600200"/>
            <a:ext cx="3657600" cy="4572000"/>
          </a:xfrm>
        </p:spPr>
        <p:txBody>
          <a:bodyPr/>
          <a:lstStyle/>
          <a:p>
            <a:pPr algn="ctr">
              <a:buNone/>
            </a:pPr>
            <a:r>
              <a:rPr lang="en-US" dirty="0" smtClean="0"/>
              <a:t>Goal:</a:t>
            </a:r>
          </a:p>
          <a:p>
            <a:r>
              <a:rPr lang="en-US" dirty="0" smtClean="0"/>
              <a:t>Increase retention in care</a:t>
            </a:r>
          </a:p>
          <a:p>
            <a:r>
              <a:rPr lang="en-US" dirty="0" smtClean="0"/>
              <a:t>Increase </a:t>
            </a:r>
            <a:r>
              <a:rPr lang="en-US" dirty="0" err="1" smtClean="0"/>
              <a:t>vL</a:t>
            </a:r>
            <a:r>
              <a:rPr lang="en-US" dirty="0" smtClean="0"/>
              <a:t> suppression</a:t>
            </a:r>
          </a:p>
          <a:p>
            <a:r>
              <a:rPr lang="en-US" dirty="0" smtClean="0"/>
              <a:t>Increase health maintenance activities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543800" cy="762000"/>
          </a:xfrm>
        </p:spPr>
        <p:txBody>
          <a:bodyPr/>
          <a:lstStyle/>
          <a:p>
            <a:r>
              <a:rPr lang="en-US" dirty="0" smtClean="0"/>
              <a:t>Task Shifting</a:t>
            </a:r>
            <a:endParaRPr lang="en-US" dirty="0"/>
          </a:p>
        </p:txBody>
      </p:sp>
      <p:sp>
        <p:nvSpPr>
          <p:cNvPr id="5" name="Content Placeholder 4"/>
          <p:cNvSpPr>
            <a:spLocks noGrp="1"/>
          </p:cNvSpPr>
          <p:nvPr>
            <p:ph sz="quarter" idx="2"/>
          </p:nvPr>
        </p:nvSpPr>
        <p:spPr/>
        <p:txBody>
          <a:bodyPr>
            <a:normAutofit fontScale="92500"/>
          </a:bodyPr>
          <a:lstStyle/>
          <a:p>
            <a:r>
              <a:rPr lang="en-US" dirty="0" smtClean="0"/>
              <a:t>MA- Vitals and referrals </a:t>
            </a:r>
            <a:r>
              <a:rPr lang="en-US" b="1" dirty="0" smtClean="0"/>
              <a:t>as ordered</a:t>
            </a:r>
          </a:p>
          <a:p>
            <a:pPr>
              <a:buNone/>
            </a:pPr>
            <a:endParaRPr lang="en-US" b="1" dirty="0" smtClean="0"/>
          </a:p>
          <a:p>
            <a:r>
              <a:rPr lang="en-US" dirty="0" smtClean="0"/>
              <a:t>RN- Case Management and discharge orders</a:t>
            </a:r>
          </a:p>
          <a:p>
            <a:pPr>
              <a:buNone/>
            </a:pPr>
            <a:endParaRPr lang="en-US" dirty="0" smtClean="0"/>
          </a:p>
          <a:p>
            <a:r>
              <a:rPr lang="en-US" dirty="0" smtClean="0"/>
              <a:t>MD- focus on HIV care and Primary care needs </a:t>
            </a:r>
            <a:r>
              <a:rPr lang="en-US" b="1" dirty="0" smtClean="0"/>
              <a:t>as remembered</a:t>
            </a:r>
            <a:endParaRPr lang="en-US" b="1" dirty="0"/>
          </a:p>
        </p:txBody>
      </p:sp>
      <p:sp>
        <p:nvSpPr>
          <p:cNvPr id="7" name="Content Placeholder 6"/>
          <p:cNvSpPr>
            <a:spLocks noGrp="1"/>
          </p:cNvSpPr>
          <p:nvPr>
            <p:ph sz="quarter" idx="4"/>
          </p:nvPr>
        </p:nvSpPr>
        <p:spPr/>
        <p:txBody>
          <a:bodyPr>
            <a:normAutofit fontScale="92500" lnSpcReduction="10000"/>
          </a:bodyPr>
          <a:lstStyle/>
          <a:p>
            <a:r>
              <a:rPr lang="en-US" dirty="0" smtClean="0"/>
              <a:t>MA- Vitals, promotes for HM tasks, referrals, in-reach to the out of care </a:t>
            </a:r>
            <a:r>
              <a:rPr lang="en-US" b="1" dirty="0" smtClean="0"/>
              <a:t>without order</a:t>
            </a:r>
          </a:p>
          <a:p>
            <a:pPr>
              <a:buNone/>
            </a:pPr>
            <a:endParaRPr lang="en-US" b="1" dirty="0" smtClean="0"/>
          </a:p>
          <a:p>
            <a:r>
              <a:rPr lang="en-US" dirty="0" smtClean="0"/>
              <a:t>RN- Case Management and discharge orders</a:t>
            </a:r>
          </a:p>
          <a:p>
            <a:pPr>
              <a:buNone/>
            </a:pPr>
            <a:endParaRPr lang="en-US" dirty="0" smtClean="0"/>
          </a:p>
          <a:p>
            <a:r>
              <a:rPr lang="en-US" dirty="0" smtClean="0"/>
              <a:t>MD- Focus on HIV and Primary care needs </a:t>
            </a:r>
            <a:r>
              <a:rPr lang="en-US" b="1" dirty="0" smtClean="0"/>
              <a:t>using support tools</a:t>
            </a:r>
            <a:endParaRPr lang="en-US" b="1" dirty="0"/>
          </a:p>
        </p:txBody>
      </p:sp>
      <p:sp>
        <p:nvSpPr>
          <p:cNvPr id="4" name="Text Placeholder 3"/>
          <p:cNvSpPr>
            <a:spLocks noGrp="1"/>
          </p:cNvSpPr>
          <p:nvPr>
            <p:ph type="body" sz="quarter" idx="1"/>
          </p:nvPr>
        </p:nvSpPr>
        <p:spPr/>
        <p:txBody>
          <a:bodyPr>
            <a:normAutofit/>
          </a:bodyPr>
          <a:lstStyle/>
          <a:p>
            <a:r>
              <a:rPr lang="en-US" dirty="0" smtClean="0"/>
              <a:t>Pre Panel Management</a:t>
            </a:r>
            <a:endParaRPr lang="en-US" dirty="0"/>
          </a:p>
        </p:txBody>
      </p:sp>
      <p:sp>
        <p:nvSpPr>
          <p:cNvPr id="6" name="Text Placeholder 5"/>
          <p:cNvSpPr>
            <a:spLocks noGrp="1"/>
          </p:cNvSpPr>
          <p:nvPr>
            <p:ph type="body" sz="quarter" idx="3"/>
          </p:nvPr>
        </p:nvSpPr>
        <p:spPr/>
        <p:txBody>
          <a:bodyPr>
            <a:normAutofit/>
          </a:bodyPr>
          <a:lstStyle/>
          <a:p>
            <a:r>
              <a:rPr lang="en-US" dirty="0" smtClean="0"/>
              <a:t>Post Panel Management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3200" dirty="0" smtClean="0">
                <a:solidFill>
                  <a:schemeClr val="tx1"/>
                </a:solidFill>
              </a:rPr>
              <a:t>What does Panel Management sound like?</a:t>
            </a:r>
          </a:p>
        </p:txBody>
      </p:sp>
      <p:sp>
        <p:nvSpPr>
          <p:cNvPr id="13315" name="Rectangle 3"/>
          <p:cNvSpPr>
            <a:spLocks noGrp="1" noChangeArrowheads="1"/>
          </p:cNvSpPr>
          <p:nvPr>
            <p:ph type="body" idx="1"/>
          </p:nvPr>
        </p:nvSpPr>
        <p:spPr bwMode="auto">
          <a:xfrm>
            <a:off x="457200" y="1600200"/>
            <a:ext cx="7848600" cy="3048000"/>
          </a:xfrm>
          <a:noFill/>
          <a:ln>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None/>
            </a:pPr>
            <a:r>
              <a:rPr lang="en-US" sz="1800" dirty="0" smtClean="0"/>
              <a:t>“ Hi Andre, I’m calling from Dr. J’s office.  I see you are overdue for your labs.  I have a lab slip for you, can you come in a see me tomorrow?  Great, and we can get your flu shot done then too, and we’ll set you up to see Dr. J.”</a:t>
            </a:r>
          </a:p>
          <a:p>
            <a:pPr>
              <a:buFont typeface="Wingdings" pitchFamily="2" charset="2"/>
              <a:buNone/>
            </a:pPr>
            <a:endParaRPr lang="en-US" sz="1800" dirty="0" smtClean="0"/>
          </a:p>
          <a:p>
            <a:pPr>
              <a:buFont typeface="Wingdings" pitchFamily="2" charset="2"/>
              <a:buNone/>
            </a:pPr>
            <a:r>
              <a:rPr lang="en-US" sz="1800" dirty="0" smtClean="0"/>
              <a:t>“Hello Ms. R, this is Itta calling from Dr. C’s office.  How are you today?  We were looking over your chart and noticed that you are coming up due for your pap smear and also your ADAP needs renewal.  Is it ok if I make </a:t>
            </a:r>
            <a:r>
              <a:rPr lang="en-US" sz="1800" dirty="0" err="1" smtClean="0"/>
              <a:t>appts</a:t>
            </a:r>
            <a:r>
              <a:rPr lang="en-US" sz="1800" dirty="0" smtClean="0"/>
              <a:t> for you next week to get those done?”</a:t>
            </a:r>
          </a:p>
          <a:p>
            <a:pPr>
              <a:buFont typeface="Wingdings" pitchFamily="2" charset="2"/>
              <a:buNone/>
            </a:pPr>
            <a:endParaRPr lang="en-US" sz="18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467600" cy="731838"/>
          </a:xfrm>
        </p:spPr>
        <p:txBody>
          <a:bodyPr/>
          <a:lstStyle/>
          <a:p>
            <a:r>
              <a:rPr lang="en-US" dirty="0" smtClean="0"/>
              <a:t>Interventions and tools</a:t>
            </a:r>
            <a:endParaRPr lang="en-US" dirty="0"/>
          </a:p>
        </p:txBody>
      </p:sp>
      <p:sp>
        <p:nvSpPr>
          <p:cNvPr id="7" name="Content Placeholder 6"/>
          <p:cNvSpPr>
            <a:spLocks noGrp="1"/>
          </p:cNvSpPr>
          <p:nvPr>
            <p:ph sz="quarter" idx="1"/>
          </p:nvPr>
        </p:nvSpPr>
        <p:spPr/>
        <p:txBody>
          <a:bodyPr/>
          <a:lstStyle/>
          <a:p>
            <a:r>
              <a:rPr lang="en-US" dirty="0" smtClean="0"/>
              <a:t>Health messages</a:t>
            </a:r>
          </a:p>
          <a:p>
            <a:r>
              <a:rPr lang="en-US" dirty="0" smtClean="0"/>
              <a:t>In-reach</a:t>
            </a:r>
          </a:p>
          <a:p>
            <a:r>
              <a:rPr lang="en-US" dirty="0" smtClean="0"/>
              <a:t>Registry reports</a:t>
            </a:r>
          </a:p>
          <a:p>
            <a:r>
              <a:rPr lang="en-US" dirty="0" smtClean="0"/>
              <a:t>Huddles</a:t>
            </a:r>
          </a:p>
          <a:p>
            <a:r>
              <a:rPr lang="en-US" dirty="0" smtClean="0"/>
              <a:t>Decision Support sheets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731838"/>
          </a:xfrm>
        </p:spPr>
        <p:txBody>
          <a:bodyPr/>
          <a:lstStyle/>
          <a:p>
            <a:pPr algn="ctr"/>
            <a:r>
              <a:rPr lang="en-US" dirty="0" smtClean="0"/>
              <a:t>Disclosures</a:t>
            </a:r>
            <a:endParaRPr lang="en-US" dirty="0"/>
          </a:p>
        </p:txBody>
      </p:sp>
      <p:sp>
        <p:nvSpPr>
          <p:cNvPr id="3" name="Content Placeholder 2"/>
          <p:cNvSpPr>
            <a:spLocks noGrp="1"/>
          </p:cNvSpPr>
          <p:nvPr>
            <p:ph sz="quarter" idx="1"/>
          </p:nvPr>
        </p:nvSpPr>
        <p:spPr/>
        <p:txBody>
          <a:bodyPr/>
          <a:lstStyle/>
          <a:p>
            <a:pPr>
              <a:buNone/>
            </a:pPr>
            <a:r>
              <a:rPr lang="en-US" dirty="0" smtClean="0"/>
              <a:t>	This continuing education activity is managed and accredited by Professional Education Service Group.  The information presented in this activity represents the opinion of the author(s) or faculty.  Neither PESG, nor any accrediting organization endorses any commercial products displayed or mentioned in conjunction with this activity.</a:t>
            </a:r>
          </a:p>
          <a:p>
            <a:pPr>
              <a:buNone/>
            </a:pPr>
            <a:endParaRPr lang="en-US" dirty="0" smtClean="0"/>
          </a:p>
          <a:p>
            <a:pPr>
              <a:buNone/>
            </a:pPr>
            <a:r>
              <a:rPr lang="en-US" dirty="0" smtClean="0"/>
              <a:t>	Commercial Support was not received for this activity.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a:t>
            </a:r>
            <a:endParaRPr lang="en-US" dirty="0"/>
          </a:p>
        </p:txBody>
      </p:sp>
      <p:sp>
        <p:nvSpPr>
          <p:cNvPr id="3" name="Content Placeholder 2"/>
          <p:cNvSpPr>
            <a:spLocks noGrp="1"/>
          </p:cNvSpPr>
          <p:nvPr>
            <p:ph sz="quarter" idx="1"/>
          </p:nvPr>
        </p:nvSpPr>
        <p:spPr/>
        <p:txBody>
          <a:bodyPr/>
          <a:lstStyle/>
          <a:p>
            <a:r>
              <a:rPr lang="en-US" dirty="0" smtClean="0"/>
              <a:t>Proper provider assignments</a:t>
            </a:r>
          </a:p>
          <a:p>
            <a:r>
              <a:rPr lang="en-US" dirty="0" smtClean="0"/>
              <a:t>Focused HIV and Primary Care tasks</a:t>
            </a:r>
          </a:p>
          <a:p>
            <a:r>
              <a:rPr lang="en-US" dirty="0" smtClean="0"/>
              <a:t>Increase quality numbers</a:t>
            </a:r>
          </a:p>
          <a:p>
            <a:r>
              <a:rPr lang="en-US" dirty="0" smtClean="0"/>
              <a:t>Organized care coordination</a:t>
            </a:r>
          </a:p>
          <a:p>
            <a:r>
              <a:rPr lang="en-US" dirty="0" smtClean="0"/>
              <a:t>Movement toward NCQA qualification</a:t>
            </a:r>
          </a:p>
          <a:p>
            <a:endParaRPr lang="en-US" dirty="0"/>
          </a:p>
        </p:txBody>
      </p:sp>
      <p:pic>
        <p:nvPicPr>
          <p:cNvPr id="4" name="Picture 6" descr="j0233018"/>
          <p:cNvPicPr>
            <a:picLocks noChangeAspect="1" noChangeArrowheads="1"/>
          </p:cNvPicPr>
          <p:nvPr/>
        </p:nvPicPr>
        <p:blipFill>
          <a:blip r:embed="rId2"/>
          <a:srcRect/>
          <a:stretch>
            <a:fillRect/>
          </a:stretch>
        </p:blipFill>
        <p:spPr bwMode="auto">
          <a:xfrm>
            <a:off x="838200" y="4267200"/>
            <a:ext cx="1749425" cy="1776413"/>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457200" y="3810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ctr"/>
            <a:r>
              <a:rPr lang="en-US" dirty="0" smtClean="0">
                <a:solidFill>
                  <a:schemeClr val="tx1"/>
                </a:solidFill>
              </a:rPr>
              <a:t>Alameda County Medical Center:</a:t>
            </a:r>
            <a:br>
              <a:rPr lang="en-US" dirty="0" smtClean="0">
                <a:solidFill>
                  <a:schemeClr val="tx1"/>
                </a:solidFill>
              </a:rPr>
            </a:br>
            <a:r>
              <a:rPr lang="en-US" dirty="0" smtClean="0">
                <a:solidFill>
                  <a:schemeClr val="tx1"/>
                </a:solidFill>
              </a:rPr>
              <a:t>Panel Management At work</a:t>
            </a:r>
          </a:p>
        </p:txBody>
      </p:sp>
      <p:pic>
        <p:nvPicPr>
          <p:cNvPr id="10243" name="Picture 9" descr="movie-and-popcorn"/>
          <p:cNvPicPr>
            <a:picLocks noChangeAspect="1" noChangeArrowheads="1"/>
          </p:cNvPicPr>
          <p:nvPr/>
        </p:nvPicPr>
        <p:blipFill>
          <a:blip r:embed="rId3"/>
          <a:srcRect/>
          <a:stretch>
            <a:fillRect/>
          </a:stretch>
        </p:blipFill>
        <p:spPr bwMode="auto">
          <a:xfrm>
            <a:off x="2667000" y="2133600"/>
            <a:ext cx="3810000" cy="3711575"/>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533400" y="457200"/>
            <a:ext cx="7467600" cy="1143000"/>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solidFill>
                  <a:schemeClr val="tx1"/>
                </a:solidFill>
              </a:rPr>
              <a:t>Use of a Registry Report</a:t>
            </a:r>
          </a:p>
        </p:txBody>
      </p:sp>
      <p:sp>
        <p:nvSpPr>
          <p:cNvPr id="16387"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Clr>
                <a:schemeClr val="bg1"/>
              </a:buClr>
            </a:pPr>
            <a:r>
              <a:rPr lang="en-US" dirty="0" smtClean="0"/>
              <a:t>- How many clients in your panel?</a:t>
            </a:r>
          </a:p>
          <a:p>
            <a:pPr>
              <a:buClr>
                <a:schemeClr val="bg1"/>
              </a:buClr>
            </a:pPr>
            <a:r>
              <a:rPr lang="en-US" dirty="0" smtClean="0"/>
              <a:t>- What information is available on each patient?</a:t>
            </a:r>
          </a:p>
          <a:p>
            <a:pPr>
              <a:buClr>
                <a:schemeClr val="bg1"/>
              </a:buClr>
            </a:pPr>
            <a:r>
              <a:rPr lang="en-US" dirty="0" smtClean="0"/>
              <a:t>- Which patients are overdue for CD4, Viral   Load, TB, </a:t>
            </a:r>
            <a:r>
              <a:rPr lang="en-US" dirty="0" err="1" smtClean="0"/>
              <a:t>Paps</a:t>
            </a:r>
            <a:r>
              <a:rPr lang="en-US" dirty="0" smtClean="0"/>
              <a:t>?</a:t>
            </a:r>
          </a:p>
          <a:p>
            <a:pPr>
              <a:buClr>
                <a:schemeClr val="bg1"/>
              </a:buClr>
            </a:pPr>
            <a:r>
              <a:rPr lang="en-US" dirty="0" smtClean="0"/>
              <a:t>- Which patients are at goal? Which are not?</a:t>
            </a:r>
          </a:p>
          <a:p>
            <a:pPr>
              <a:buClr>
                <a:schemeClr val="bg1"/>
              </a:buClr>
            </a:pPr>
            <a:r>
              <a:rPr lang="en-US" dirty="0" smtClean="0"/>
              <a:t>- Which patients could be prioritized for self-management support groups?</a:t>
            </a:r>
          </a:p>
          <a:p>
            <a:endParaRPr lang="en-US" dirty="0" smtClean="0"/>
          </a:p>
          <a:p>
            <a:endParaRPr 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bwMode="auto">
          <a:xfrm>
            <a:off x="457200" y="381000"/>
            <a:ext cx="8229600" cy="655638"/>
          </a:xfrm>
          <a:prstGeom prst="rect">
            <a:avLst/>
          </a:prstGeom>
          <a:noFill/>
          <a:ln>
            <a:miter lim="800000"/>
            <a:headEnd/>
            <a:tailEnd/>
          </a:ln>
        </p:spPr>
        <p:txBody>
          <a:bodyPr/>
          <a:lstStyle/>
          <a:p>
            <a:r>
              <a:rPr lang="en-US" dirty="0" smtClean="0">
                <a:solidFill>
                  <a:schemeClr val="tx1"/>
                </a:solidFill>
              </a:rPr>
              <a:t>Exercise: Using the Registry </a:t>
            </a:r>
          </a:p>
        </p:txBody>
      </p:sp>
      <p:sp>
        <p:nvSpPr>
          <p:cNvPr id="40963" name="Rectangle 3"/>
          <p:cNvSpPr>
            <a:spLocks noGrp="1" noChangeArrowheads="1"/>
          </p:cNvSpPr>
          <p:nvPr>
            <p:ph type="body" idx="4294967295"/>
          </p:nvPr>
        </p:nvSpPr>
        <p:spPr bwMode="auto">
          <a:xfrm>
            <a:off x="228600" y="1143000"/>
            <a:ext cx="7848600" cy="4525962"/>
          </a:xfrm>
          <a:prstGeom prst="rect">
            <a:avLst/>
          </a:prstGeom>
          <a:noFill/>
          <a:ln>
            <a:miter lim="800000"/>
            <a:headEnd/>
            <a:tailEnd/>
          </a:ln>
        </p:spPr>
        <p:txBody>
          <a:bodyPr>
            <a:normAutofit lnSpcReduction="10000"/>
          </a:bodyPr>
          <a:lstStyle/>
          <a:p>
            <a:endParaRPr lang="en-US" dirty="0" smtClean="0"/>
          </a:p>
          <a:p>
            <a:pPr>
              <a:buFont typeface="Wingdings" pitchFamily="2" charset="2"/>
              <a:buNone/>
            </a:pPr>
            <a:r>
              <a:rPr lang="en-US" dirty="0" smtClean="0"/>
              <a:t>  Exercise:  15 minutes. In groups of 3-4, </a:t>
            </a:r>
            <a:r>
              <a:rPr lang="en-US" dirty="0" err="1" smtClean="0"/>
              <a:t>degsinate</a:t>
            </a:r>
            <a:r>
              <a:rPr lang="en-US" dirty="0" smtClean="0"/>
              <a:t> each person a role (MA, RN, Panel Manager, Clinician).</a:t>
            </a:r>
          </a:p>
          <a:p>
            <a:pPr>
              <a:buFont typeface="Wingdings" pitchFamily="2" charset="2"/>
              <a:buNone/>
            </a:pPr>
            <a:r>
              <a:rPr lang="en-US" dirty="0" smtClean="0"/>
              <a:t>	</a:t>
            </a:r>
          </a:p>
          <a:p>
            <a:pPr>
              <a:buFont typeface="Wingdings" pitchFamily="2" charset="2"/>
              <a:buNone/>
            </a:pPr>
            <a:r>
              <a:rPr lang="en-US" dirty="0" smtClean="0"/>
              <a:t>Which clients should the Panel Manager work with first?</a:t>
            </a:r>
          </a:p>
          <a:p>
            <a:pPr lvl="3"/>
            <a:r>
              <a:rPr lang="en-US" dirty="0" smtClean="0"/>
              <a:t>How did you prioritize the clients? </a:t>
            </a:r>
          </a:p>
          <a:p>
            <a:pPr lvl="3"/>
            <a:r>
              <a:rPr lang="en-US" dirty="0" smtClean="0"/>
              <a:t>Why?</a:t>
            </a:r>
          </a:p>
          <a:p>
            <a:pPr lvl="3"/>
            <a:r>
              <a:rPr lang="en-US" dirty="0" smtClean="0"/>
              <a:t>What interventions would you recommend for follow-up?</a:t>
            </a:r>
          </a:p>
          <a:p>
            <a:pPr lvl="3"/>
            <a:r>
              <a:rPr lang="en-US" dirty="0" smtClean="0"/>
              <a:t>What is the role of other team members?</a:t>
            </a:r>
          </a:p>
          <a:p>
            <a:pPr lvl="3">
              <a:buFont typeface="Wingdings" pitchFamily="2" charset="2"/>
              <a:buNone/>
            </a:pPr>
            <a:r>
              <a:rPr lang="en-US" dirty="0" smtClean="0"/>
              <a:t> </a:t>
            </a:r>
          </a:p>
        </p:txBody>
      </p:sp>
      <p:pic>
        <p:nvPicPr>
          <p:cNvPr id="4" name="Picture 5" descr="MCBD10507_0000[1]"/>
          <p:cNvPicPr>
            <a:picLocks noChangeAspect="1" noChangeArrowheads="1"/>
          </p:cNvPicPr>
          <p:nvPr/>
        </p:nvPicPr>
        <p:blipFill>
          <a:blip r:embed="rId3"/>
          <a:srcRect/>
          <a:stretch>
            <a:fillRect/>
          </a:stretch>
        </p:blipFill>
        <p:spPr bwMode="auto">
          <a:xfrm>
            <a:off x="228600" y="5105400"/>
            <a:ext cx="1676400" cy="150876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PM at work…the results tell all</a:t>
            </a:r>
            <a:endParaRPr lang="en-US" dirty="0"/>
          </a:p>
        </p:txBody>
      </p:sp>
      <p:graphicFrame>
        <p:nvGraphicFramePr>
          <p:cNvPr id="8" name="Content Placeholder 7"/>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Challenges and Solutions</a:t>
            </a:r>
            <a:endParaRPr lang="en-US" dirty="0"/>
          </a:p>
        </p:txBody>
      </p:sp>
      <p:sp>
        <p:nvSpPr>
          <p:cNvPr id="6" name="Content Placeholder 5"/>
          <p:cNvSpPr>
            <a:spLocks noGrp="1"/>
          </p:cNvSpPr>
          <p:nvPr>
            <p:ph sz="quarter" idx="2"/>
          </p:nvPr>
        </p:nvSpPr>
        <p:spPr/>
        <p:txBody>
          <a:bodyPr/>
          <a:lstStyle/>
          <a:p>
            <a:r>
              <a:rPr lang="en-US" dirty="0" smtClean="0"/>
              <a:t>Time</a:t>
            </a:r>
          </a:p>
          <a:p>
            <a:r>
              <a:rPr lang="en-US" dirty="0" smtClean="0"/>
              <a:t>Prioritizing needs</a:t>
            </a:r>
          </a:p>
          <a:p>
            <a:r>
              <a:rPr lang="en-US" dirty="0" smtClean="0"/>
              <a:t>Shifting medical practices</a:t>
            </a:r>
          </a:p>
          <a:p>
            <a:endParaRPr lang="en-US" dirty="0"/>
          </a:p>
        </p:txBody>
      </p:sp>
      <p:sp>
        <p:nvSpPr>
          <p:cNvPr id="8" name="Content Placeholder 7"/>
          <p:cNvSpPr>
            <a:spLocks noGrp="1"/>
          </p:cNvSpPr>
          <p:nvPr>
            <p:ph sz="quarter" idx="4"/>
          </p:nvPr>
        </p:nvSpPr>
        <p:spPr/>
        <p:txBody>
          <a:bodyPr/>
          <a:lstStyle/>
          <a:p>
            <a:r>
              <a:rPr lang="en-US" dirty="0" smtClean="0"/>
              <a:t>Scheduling protected time</a:t>
            </a:r>
          </a:p>
          <a:p>
            <a:r>
              <a:rPr lang="en-US" dirty="0" smtClean="0"/>
              <a:t>Use Registry report and Decision Support tools</a:t>
            </a:r>
          </a:p>
          <a:p>
            <a:r>
              <a:rPr lang="en-US" dirty="0" smtClean="0"/>
              <a:t>Communication</a:t>
            </a:r>
            <a:endParaRPr lang="en-US" dirty="0"/>
          </a:p>
        </p:txBody>
      </p:sp>
      <p:sp>
        <p:nvSpPr>
          <p:cNvPr id="7" name="Text Placeholder 6"/>
          <p:cNvSpPr>
            <a:spLocks noGrp="1"/>
          </p:cNvSpPr>
          <p:nvPr>
            <p:ph type="body" sz="quarter" idx="3"/>
          </p:nvPr>
        </p:nvSpPr>
        <p:spPr/>
        <p:txBody>
          <a:bodyPr/>
          <a:lstStyle/>
          <a:p>
            <a:pPr algn="ctr"/>
            <a:r>
              <a:rPr lang="en-US" dirty="0" smtClean="0"/>
              <a:t>Solutions</a:t>
            </a:r>
            <a:endParaRPr lang="en-US" dirty="0"/>
          </a:p>
        </p:txBody>
      </p:sp>
      <p:sp>
        <p:nvSpPr>
          <p:cNvPr id="9" name="Text Placeholder 8"/>
          <p:cNvSpPr>
            <a:spLocks noGrp="1"/>
          </p:cNvSpPr>
          <p:nvPr>
            <p:ph type="body" sz="quarter" idx="1"/>
          </p:nvPr>
        </p:nvSpPr>
        <p:spPr/>
        <p:txBody>
          <a:bodyPr/>
          <a:lstStyle/>
          <a:p>
            <a:pPr algn="ctr"/>
            <a:r>
              <a:rPr lang="en-US" dirty="0" smtClean="0"/>
              <a:t>Challenges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ctr"/>
            <a:r>
              <a:rPr lang="en-US" sz="3200" dirty="0" smtClean="0">
                <a:solidFill>
                  <a:schemeClr val="tx1"/>
                </a:solidFill>
              </a:rPr>
              <a:t>Do you have the resources to pull this off?</a:t>
            </a:r>
          </a:p>
        </p:txBody>
      </p:sp>
      <p:sp>
        <p:nvSpPr>
          <p:cNvPr id="25603"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457200" indent="-457200" algn="ctr">
              <a:buFont typeface="Wingdings" pitchFamily="2" charset="2"/>
              <a:buNone/>
            </a:pPr>
            <a:r>
              <a:rPr lang="en-US" u="sng" dirty="0" smtClean="0"/>
              <a:t>4 Central PM concepts</a:t>
            </a:r>
          </a:p>
          <a:p>
            <a:pPr marL="457200" indent="-457200">
              <a:buClr>
                <a:schemeClr val="bg1"/>
              </a:buClr>
              <a:buFontTx/>
              <a:buAutoNum type="arabicPeriod"/>
            </a:pPr>
            <a:r>
              <a:rPr lang="en-US" dirty="0" smtClean="0"/>
              <a:t>Use a registry</a:t>
            </a:r>
          </a:p>
          <a:p>
            <a:pPr marL="457200" indent="-457200">
              <a:buClr>
                <a:schemeClr val="bg1"/>
              </a:buClr>
              <a:buFontTx/>
              <a:buAutoNum type="arabicPeriod"/>
            </a:pPr>
            <a:r>
              <a:rPr lang="en-US" dirty="0" smtClean="0"/>
              <a:t>A team of providers willing to align resources</a:t>
            </a:r>
          </a:p>
          <a:p>
            <a:pPr marL="457200" indent="-457200">
              <a:buClr>
                <a:schemeClr val="bg1"/>
              </a:buClr>
              <a:buFontTx/>
              <a:buAutoNum type="arabicPeriod"/>
            </a:pPr>
            <a:r>
              <a:rPr lang="en-US" dirty="0" smtClean="0"/>
              <a:t>Prioritizing criteria </a:t>
            </a:r>
          </a:p>
          <a:p>
            <a:pPr marL="457200" indent="-457200">
              <a:buClr>
                <a:schemeClr val="bg1"/>
              </a:buClr>
              <a:buFontTx/>
              <a:buAutoNum type="arabicPeriod"/>
            </a:pPr>
            <a:r>
              <a:rPr lang="en-US" dirty="0" smtClean="0"/>
              <a:t>Take care out of the PCP visit when possible</a:t>
            </a:r>
          </a:p>
          <a:p>
            <a:pPr marL="457200" indent="-457200">
              <a:buFont typeface="Wingdings" pitchFamily="2" charset="2"/>
              <a:buNone/>
            </a:pPr>
            <a:endParaRPr 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2667000" y="2590800"/>
            <a:ext cx="3733800" cy="1066800"/>
          </a:xfrm>
        </p:spPr>
        <p:txBody>
          <a:bodyPr>
            <a:normAutofit/>
          </a:bodyPr>
          <a:lstStyle/>
          <a:p>
            <a:pPr algn="ctr">
              <a:buNone/>
            </a:pPr>
            <a:r>
              <a:rPr lang="en-US" sz="4000" dirty="0" smtClean="0"/>
              <a:t>DISCUSSION</a:t>
            </a:r>
            <a:endParaRPr lang="en-US" sz="4000" dirty="0"/>
          </a:p>
        </p:txBody>
      </p:sp>
      <p:pic>
        <p:nvPicPr>
          <p:cNvPr id="4" name="Picture 6" descr="MCBD07042_0000[1]"/>
          <p:cNvPicPr>
            <a:picLocks noChangeAspect="1" noChangeArrowheads="1"/>
          </p:cNvPicPr>
          <p:nvPr/>
        </p:nvPicPr>
        <p:blipFill>
          <a:blip r:embed="rId2"/>
          <a:srcRect/>
          <a:stretch>
            <a:fillRect/>
          </a:stretch>
        </p:blipFill>
        <p:spPr bwMode="auto">
          <a:xfrm>
            <a:off x="533400" y="4495800"/>
            <a:ext cx="2362200" cy="186055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ctr"/>
            <a:r>
              <a:rPr lang="en-US" b="1" dirty="0" smtClean="0">
                <a:solidFill>
                  <a:schemeClr val="tx1"/>
                </a:solidFill>
              </a:rPr>
              <a:t>Next Steps…..</a:t>
            </a:r>
          </a:p>
        </p:txBody>
      </p:sp>
      <p:sp>
        <p:nvSpPr>
          <p:cNvPr id="26627" name="Rectangle 3"/>
          <p:cNvSpPr>
            <a:spLocks noGrp="1" noChangeArrowheads="1"/>
          </p:cNvSpPr>
          <p:nvPr>
            <p:ph type="body" idx="1"/>
          </p:nvPr>
        </p:nvSpPr>
        <p:spPr bwMode="auto">
          <a:xfrm>
            <a:off x="457200" y="1066800"/>
            <a:ext cx="7391400" cy="3810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buFont typeface="Wingdings" pitchFamily="2" charset="2"/>
              <a:buChar char="§"/>
            </a:pPr>
            <a:endParaRPr lang="en-US" dirty="0" smtClean="0"/>
          </a:p>
          <a:p>
            <a:pPr eaLnBrk="1" hangingPunct="1">
              <a:lnSpc>
                <a:spcPct val="80000"/>
              </a:lnSpc>
              <a:buClr>
                <a:schemeClr val="bg1"/>
              </a:buClr>
              <a:buFont typeface="Wingdings" pitchFamily="2" charset="2"/>
              <a:buChar char="§"/>
            </a:pPr>
            <a:r>
              <a:rPr lang="en-US" dirty="0" smtClean="0"/>
              <a:t>Identify staff </a:t>
            </a:r>
          </a:p>
          <a:p>
            <a:pPr eaLnBrk="1" hangingPunct="1">
              <a:lnSpc>
                <a:spcPct val="80000"/>
              </a:lnSpc>
              <a:buClr>
                <a:schemeClr val="bg1"/>
              </a:buClr>
              <a:buFont typeface="Wingdings" pitchFamily="2" charset="2"/>
              <a:buChar char="§"/>
            </a:pPr>
            <a:r>
              <a:rPr lang="en-US" dirty="0" smtClean="0"/>
              <a:t>Determine PM activities</a:t>
            </a:r>
          </a:p>
          <a:p>
            <a:pPr eaLnBrk="1" hangingPunct="1">
              <a:lnSpc>
                <a:spcPct val="80000"/>
              </a:lnSpc>
              <a:buClr>
                <a:schemeClr val="bg1"/>
              </a:buClr>
              <a:buFont typeface="Wingdings" pitchFamily="2" charset="2"/>
              <a:buChar char="§"/>
            </a:pPr>
            <a:r>
              <a:rPr lang="en-US" dirty="0" smtClean="0"/>
              <a:t>Carve out protected time with PCP</a:t>
            </a:r>
          </a:p>
          <a:p>
            <a:pPr eaLnBrk="1" hangingPunct="1">
              <a:lnSpc>
                <a:spcPct val="80000"/>
              </a:lnSpc>
              <a:buClr>
                <a:schemeClr val="bg1"/>
              </a:buClr>
              <a:buFont typeface="Wingdings" pitchFamily="2" charset="2"/>
              <a:buChar char="§"/>
            </a:pPr>
            <a:r>
              <a:rPr lang="en-US" dirty="0" smtClean="0"/>
              <a:t>Celebrate successes</a:t>
            </a:r>
          </a:p>
          <a:p>
            <a:pPr eaLnBrk="1" hangingPunct="1">
              <a:lnSpc>
                <a:spcPct val="80000"/>
              </a:lnSpc>
              <a:buClr>
                <a:schemeClr val="bg1"/>
              </a:buClr>
              <a:buFont typeface="Wingdings" pitchFamily="2" charset="2"/>
              <a:buChar char="§"/>
            </a:pPr>
            <a:r>
              <a:rPr lang="en-US" dirty="0" smtClean="0"/>
              <a:t>Learning opportunities</a:t>
            </a:r>
          </a:p>
          <a:p>
            <a:pPr>
              <a:lnSpc>
                <a:spcPct val="80000"/>
              </a:lnSpc>
              <a:buClr>
                <a:schemeClr val="bg1"/>
              </a:buClr>
            </a:pPr>
            <a:endParaRPr lang="en-US" dirty="0" smtClean="0"/>
          </a:p>
        </p:txBody>
      </p:sp>
      <p:pic>
        <p:nvPicPr>
          <p:cNvPr id="1026" name="Picture 2" descr="http://ts4.mm.bing.net/th?id=I.4595899231439159&amp;pid=1.7&amp;w=177&amp;h=140&amp;c=7&amp;rs=1"/>
          <p:cNvPicPr>
            <a:picLocks noChangeAspect="1" noChangeArrowheads="1"/>
          </p:cNvPicPr>
          <p:nvPr/>
        </p:nvPicPr>
        <p:blipFill>
          <a:blip r:embed="rId2"/>
          <a:srcRect/>
          <a:stretch>
            <a:fillRect/>
          </a:stretch>
        </p:blipFill>
        <p:spPr bwMode="auto">
          <a:xfrm>
            <a:off x="5943600" y="3200400"/>
            <a:ext cx="1609726" cy="1790701"/>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solidFill>
                  <a:schemeClr val="tx1"/>
                </a:solidFill>
              </a:rPr>
              <a:t>Resources</a:t>
            </a:r>
          </a:p>
        </p:txBody>
      </p:sp>
      <p:sp>
        <p:nvSpPr>
          <p:cNvPr id="27651"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90000"/>
              </a:lnSpc>
              <a:buClr>
                <a:schemeClr val="bg1"/>
              </a:buClr>
              <a:buFont typeface="Wingdings" pitchFamily="2" charset="2"/>
              <a:buChar char="§"/>
            </a:pPr>
            <a:r>
              <a:rPr lang="en-US" dirty="0" smtClean="0"/>
              <a:t>Itta Aswad, MPH- </a:t>
            </a:r>
            <a:r>
              <a:rPr lang="en-US" dirty="0" smtClean="0">
                <a:hlinkClick r:id="rId2"/>
              </a:rPr>
              <a:t>iaswad@acmedctr.org</a:t>
            </a:r>
            <a:r>
              <a:rPr lang="en-US" dirty="0" smtClean="0"/>
              <a:t> </a:t>
            </a:r>
          </a:p>
          <a:p>
            <a:pPr>
              <a:lnSpc>
                <a:spcPct val="90000"/>
              </a:lnSpc>
              <a:buClr>
                <a:schemeClr val="bg1"/>
              </a:buClr>
              <a:buFont typeface="Wingdings" pitchFamily="2" charset="2"/>
              <a:buChar char="§"/>
            </a:pPr>
            <a:r>
              <a:rPr lang="en-US" dirty="0" smtClean="0"/>
              <a:t>Kathleen Clanon, MD- </a:t>
            </a:r>
            <a:r>
              <a:rPr lang="en-US" dirty="0" smtClean="0">
                <a:hlinkClick r:id="rId3"/>
              </a:rPr>
              <a:t>kclanon-jba@cht.org</a:t>
            </a:r>
            <a:r>
              <a:rPr lang="en-US" dirty="0" smtClean="0"/>
              <a:t> </a:t>
            </a:r>
          </a:p>
          <a:p>
            <a:pPr>
              <a:lnSpc>
                <a:spcPct val="90000"/>
              </a:lnSpc>
              <a:buClr>
                <a:schemeClr val="bg1"/>
              </a:buClr>
              <a:buFont typeface="Wingdings" pitchFamily="2" charset="2"/>
              <a:buChar char="§"/>
            </a:pPr>
            <a:r>
              <a:rPr lang="en-US" dirty="0" smtClean="0"/>
              <a:t>William King, MD, JD- </a:t>
            </a:r>
            <a:r>
              <a:rPr lang="en-US" u="sng" dirty="0" smtClean="0">
                <a:hlinkClick r:id="rId4"/>
              </a:rPr>
              <a:t>wdking37@yahoo.com</a:t>
            </a:r>
            <a:r>
              <a:rPr lang="en-US" u="sng" dirty="0" smtClean="0"/>
              <a:t> </a:t>
            </a:r>
          </a:p>
          <a:p>
            <a:pPr>
              <a:lnSpc>
                <a:spcPct val="90000"/>
              </a:lnSpc>
              <a:buClr>
                <a:schemeClr val="bg1"/>
              </a:buClr>
              <a:buFont typeface="Wingdings" pitchFamily="2" charset="2"/>
              <a:buChar char="§"/>
            </a:pPr>
            <a:r>
              <a:rPr lang="en-US" dirty="0" smtClean="0"/>
              <a:t>Barbara Ramsey, MD- </a:t>
            </a:r>
            <a:r>
              <a:rPr lang="en-US" dirty="0" smtClean="0">
                <a:hlinkClick r:id="rId5"/>
              </a:rPr>
              <a:t>bramsey@chcnetwork.org</a:t>
            </a:r>
            <a:r>
              <a:rPr lang="en-US" dirty="0" smtClean="0"/>
              <a:t> </a:t>
            </a:r>
          </a:p>
          <a:p>
            <a:pPr>
              <a:lnSpc>
                <a:spcPct val="90000"/>
              </a:lnSpc>
              <a:buFont typeface="Wingdings" pitchFamily="2" charset="2"/>
              <a:buNone/>
            </a:pP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Disclosures</a:t>
            </a:r>
            <a:endParaRPr lang="en-US" dirty="0"/>
          </a:p>
        </p:txBody>
      </p:sp>
      <p:sp>
        <p:nvSpPr>
          <p:cNvPr id="3" name="Content Placeholder 2"/>
          <p:cNvSpPr>
            <a:spLocks noGrp="1"/>
          </p:cNvSpPr>
          <p:nvPr>
            <p:ph sz="quarter" idx="1"/>
          </p:nvPr>
        </p:nvSpPr>
        <p:spPr/>
        <p:txBody>
          <a:bodyPr/>
          <a:lstStyle/>
          <a:p>
            <a:r>
              <a:rPr lang="en-US" dirty="0" smtClean="0"/>
              <a:t>Itta Aswad, MPH</a:t>
            </a:r>
          </a:p>
          <a:p>
            <a:pPr>
              <a:buNone/>
            </a:pPr>
            <a:r>
              <a:rPr lang="en-US" dirty="0" smtClean="0"/>
              <a:t>	Has no financial interest or relationships to disclose</a:t>
            </a:r>
          </a:p>
          <a:p>
            <a:pPr>
              <a:buNone/>
            </a:pPr>
            <a:endParaRPr lang="en-US" dirty="0" smtClean="0"/>
          </a:p>
          <a:p>
            <a:r>
              <a:rPr lang="en-US" dirty="0" smtClean="0"/>
              <a:t>Kathleen Clanon, MD</a:t>
            </a:r>
          </a:p>
          <a:p>
            <a:pPr>
              <a:buNone/>
            </a:pPr>
            <a:r>
              <a:rPr lang="en-US" dirty="0" smtClean="0"/>
              <a:t>	Has no financial interest or relationships to disclose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sz="quarter" idx="1"/>
          </p:nvPr>
        </p:nvSpPr>
        <p:spPr/>
        <p:txBody>
          <a:bodyPr/>
          <a:lstStyle/>
          <a:p>
            <a:pPr>
              <a:buNone/>
            </a:pPr>
            <a:r>
              <a:rPr lang="en-US" dirty="0" smtClean="0"/>
              <a:t>At the conclusion of this activity, the participant will be able to:</a:t>
            </a:r>
          </a:p>
          <a:p>
            <a:pPr>
              <a:buNone/>
            </a:pPr>
            <a:endParaRPr lang="en-US" dirty="0" smtClean="0"/>
          </a:p>
          <a:p>
            <a:pPr lvl="0">
              <a:buNone/>
            </a:pPr>
            <a:r>
              <a:rPr lang="en-US" dirty="0" smtClean="0"/>
              <a:t>1. Define Panel Management and describe a typical PM program.</a:t>
            </a:r>
          </a:p>
          <a:p>
            <a:pPr lvl="0">
              <a:buNone/>
            </a:pPr>
            <a:r>
              <a:rPr lang="en-US" dirty="0" smtClean="0"/>
              <a:t>2. Describe the association between the Patient Centered Medical Home Model and Panel Management.</a:t>
            </a:r>
          </a:p>
          <a:p>
            <a:pPr lvl="0">
              <a:buNone/>
            </a:pPr>
            <a:r>
              <a:rPr lang="en-US" dirty="0" smtClean="0"/>
              <a:t>3. Identify barriers and facilitators to implementing this design in their agencies</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Obtaining CME/CE Credit</a:t>
            </a:r>
            <a:endParaRPr lang="en-US" dirty="0"/>
          </a:p>
        </p:txBody>
      </p:sp>
      <p:sp>
        <p:nvSpPr>
          <p:cNvPr id="3" name="Content Placeholder 2"/>
          <p:cNvSpPr>
            <a:spLocks noGrp="1"/>
          </p:cNvSpPr>
          <p:nvPr>
            <p:ph sz="quarter" idx="1"/>
          </p:nvPr>
        </p:nvSpPr>
        <p:spPr/>
        <p:txBody>
          <a:bodyPr/>
          <a:lstStyle/>
          <a:p>
            <a:pPr algn="ctr">
              <a:buNone/>
            </a:pPr>
            <a:r>
              <a:rPr lang="en-US" dirty="0" smtClean="0"/>
              <a:t>If you would like to receive continuing education</a:t>
            </a:r>
          </a:p>
          <a:p>
            <a:pPr algn="ctr">
              <a:buNone/>
            </a:pPr>
            <a:r>
              <a:rPr lang="en-US" dirty="0" smtClean="0"/>
              <a:t>credit for this activity, please visit:</a:t>
            </a:r>
          </a:p>
          <a:p>
            <a:pPr algn="ctr">
              <a:buNone/>
            </a:pPr>
            <a:r>
              <a:rPr lang="en-US" dirty="0" smtClean="0">
                <a:hlinkClick r:id="rId2"/>
              </a:rPr>
              <a:t>http://www.pesgce.com/RyanWhite2012</a:t>
            </a:r>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ctr"/>
            <a:r>
              <a:rPr lang="en-US" smtClean="0">
                <a:solidFill>
                  <a:schemeClr val="tx1"/>
                </a:solidFill>
              </a:rPr>
              <a:t>Who are we</a:t>
            </a:r>
          </a:p>
        </p:txBody>
      </p:sp>
      <p:sp>
        <p:nvSpPr>
          <p:cNvPr id="3075" name="Rectangle 5"/>
          <p:cNvSpPr>
            <a:spLocks noGrp="1" noChangeArrowheads="1"/>
          </p:cNvSpPr>
          <p:nvPr>
            <p:ph type="body" sz="half" idx="1"/>
          </p:nvPr>
        </p:nvSpPr>
        <p:spPr bwMode="auto">
          <a:xfrm>
            <a:off x="457200" y="1600200"/>
            <a:ext cx="3048000" cy="4525963"/>
          </a:xfrm>
          <a:noFill/>
          <a:ln>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None/>
            </a:pPr>
            <a:r>
              <a:rPr lang="en-US" sz="2400" b="1" dirty="0" smtClean="0"/>
              <a:t>   HIV ACCESS</a:t>
            </a:r>
            <a:r>
              <a:rPr lang="en-US" sz="2400" dirty="0" smtClean="0"/>
              <a:t> is a consortium of Primary Care clinics working to provide comprehensive quality care to PLWHA</a:t>
            </a:r>
          </a:p>
          <a:p>
            <a:pPr>
              <a:buFont typeface="Wingdings" pitchFamily="2" charset="2"/>
              <a:buNone/>
            </a:pPr>
            <a:endParaRPr lang="en-US" sz="2000" dirty="0" smtClean="0"/>
          </a:p>
        </p:txBody>
      </p:sp>
      <p:sp>
        <p:nvSpPr>
          <p:cNvPr id="3076" name="Rectangle 6"/>
          <p:cNvSpPr>
            <a:spLocks noGrp="1" noChangeArrowheads="1"/>
          </p:cNvSpPr>
          <p:nvPr>
            <p:ph type="body" sz="half" idx="2"/>
          </p:nvPr>
        </p:nvSpPr>
        <p:spPr bwMode="auto">
          <a:xfrm>
            <a:off x="5334000" y="1600200"/>
            <a:ext cx="3048000" cy="4525963"/>
          </a:xfrm>
          <a:noFill/>
          <a:ln>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None/>
            </a:pPr>
            <a:r>
              <a:rPr lang="en-US" sz="2400" b="1" dirty="0" smtClean="0"/>
              <a:t>   The Family Care Network</a:t>
            </a:r>
            <a:r>
              <a:rPr lang="en-US" sz="2400" dirty="0" smtClean="0"/>
              <a:t> is a consortium of agencies that works to provide comprehensive, services across disciplines for children, youth, women and families living with HIV</a:t>
            </a:r>
          </a:p>
          <a:p>
            <a:endParaRPr lang="en-US" sz="2000" dirty="0" smtClean="0"/>
          </a:p>
        </p:txBody>
      </p:sp>
      <p:pic>
        <p:nvPicPr>
          <p:cNvPr id="3077" name="Picture 5" descr="MCj02504690000[1]"/>
          <p:cNvPicPr>
            <a:picLocks noChangeAspect="1" noChangeArrowheads="1"/>
          </p:cNvPicPr>
          <p:nvPr/>
        </p:nvPicPr>
        <p:blipFill>
          <a:blip r:embed="rId2"/>
          <a:srcRect/>
          <a:stretch>
            <a:fillRect/>
          </a:stretch>
        </p:blipFill>
        <p:spPr bwMode="auto">
          <a:xfrm>
            <a:off x="3505200" y="2438400"/>
            <a:ext cx="1676400" cy="25908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lstStyle/>
          <a:p>
            <a:r>
              <a:rPr lang="en-US" dirty="0" smtClean="0"/>
              <a:t>Agenda</a:t>
            </a:r>
            <a:endParaRPr lang="en-US" dirty="0"/>
          </a:p>
        </p:txBody>
      </p:sp>
      <p:sp>
        <p:nvSpPr>
          <p:cNvPr id="6" name="Content Placeholder 5"/>
          <p:cNvSpPr>
            <a:spLocks noGrp="1"/>
          </p:cNvSpPr>
          <p:nvPr>
            <p:ph sz="quarter" idx="1"/>
          </p:nvPr>
        </p:nvSpPr>
        <p:spPr/>
        <p:txBody>
          <a:bodyPr/>
          <a:lstStyle/>
          <a:p>
            <a:r>
              <a:rPr lang="en-US" dirty="0" smtClean="0"/>
              <a:t>Overview of PCMH</a:t>
            </a:r>
          </a:p>
          <a:p>
            <a:r>
              <a:rPr lang="en-US" dirty="0" smtClean="0"/>
              <a:t>What is Panel Management?</a:t>
            </a:r>
          </a:p>
          <a:p>
            <a:r>
              <a:rPr lang="en-US" dirty="0" smtClean="0"/>
              <a:t>How PM works</a:t>
            </a:r>
          </a:p>
          <a:p>
            <a:r>
              <a:rPr lang="en-US" dirty="0" smtClean="0"/>
              <a:t>How PM can be implemented in your clinic</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normAutofit/>
          </a:bodyPr>
          <a:lstStyle/>
          <a:p>
            <a:pPr algn="ctr"/>
            <a:r>
              <a:rPr lang="en-US" sz="3400" dirty="0" smtClean="0"/>
              <a:t>The reality of the 15-minute visit in primary care</a:t>
            </a:r>
          </a:p>
        </p:txBody>
      </p:sp>
      <p:sp>
        <p:nvSpPr>
          <p:cNvPr id="5123" name="Rectangle 5"/>
          <p:cNvSpPr>
            <a:spLocks noGrp="1" noChangeArrowheads="1"/>
          </p:cNvSpPr>
          <p:nvPr>
            <p:ph sz="quarter" idx="1"/>
          </p:nvPr>
        </p:nvSpPr>
        <p:spPr bwMode="auto">
          <a:xfrm>
            <a:off x="609600" y="1984248"/>
            <a:ext cx="7467600" cy="4873752"/>
          </a:xfrm>
          <a:noFill/>
          <a:ln>
            <a:miter lim="800000"/>
            <a:headEnd/>
            <a:tailEnd/>
          </a:ln>
        </p:spPr>
        <p:txBody>
          <a:bodyPr vert="horz" wrap="square" lIns="91440" tIns="45720" rIns="91440" bIns="45720" numCol="1" anchor="t" anchorCtr="0" compatLnSpc="1">
            <a:prstTxWarp prst="textNoShape">
              <a:avLst/>
            </a:prstTxWarp>
            <a:normAutofit/>
          </a:bodyPr>
          <a:lstStyle/>
          <a:p>
            <a:pPr>
              <a:lnSpc>
                <a:spcPct val="80000"/>
              </a:lnSpc>
              <a:buClr>
                <a:schemeClr val="bg1"/>
              </a:buClr>
            </a:pPr>
            <a:r>
              <a:rPr lang="en-US" dirty="0" smtClean="0"/>
              <a:t>Only 37% of patients in one study were adequately informed about medications they were taking</a:t>
            </a:r>
          </a:p>
          <a:p>
            <a:pPr>
              <a:lnSpc>
                <a:spcPct val="80000"/>
              </a:lnSpc>
              <a:buFont typeface="Wingdings" pitchFamily="2" charset="2"/>
              <a:buNone/>
            </a:pPr>
            <a:endParaRPr lang="en-US" dirty="0" smtClean="0"/>
          </a:p>
          <a:p>
            <a:pPr>
              <a:lnSpc>
                <a:spcPct val="80000"/>
              </a:lnSpc>
              <a:buClr>
                <a:schemeClr val="bg1"/>
              </a:buClr>
            </a:pPr>
            <a:r>
              <a:rPr lang="en-US" dirty="0" smtClean="0"/>
              <a:t>50% of patients leave office visit not understanding what the doctor said</a:t>
            </a:r>
          </a:p>
          <a:p>
            <a:pPr>
              <a:lnSpc>
                <a:spcPct val="80000"/>
              </a:lnSpc>
              <a:buFont typeface="Wingdings" pitchFamily="2" charset="2"/>
              <a:buNone/>
            </a:pPr>
            <a:endParaRPr lang="en-US" dirty="0" smtClean="0"/>
          </a:p>
          <a:p>
            <a:pPr>
              <a:lnSpc>
                <a:spcPct val="80000"/>
              </a:lnSpc>
              <a:buClr>
                <a:schemeClr val="bg1"/>
              </a:buClr>
            </a:pPr>
            <a:r>
              <a:rPr lang="en-US" dirty="0" smtClean="0"/>
              <a:t>Study of 1000 physician visits, the patient did not participate in decisions  91% of the time. </a:t>
            </a:r>
          </a:p>
          <a:p>
            <a:pPr>
              <a:lnSpc>
                <a:spcPct val="80000"/>
              </a:lnSpc>
              <a:buFont typeface="Wingdings" pitchFamily="2" charset="2"/>
              <a:buNone/>
            </a:pPr>
            <a:r>
              <a:rPr lang="en-US" b="1" dirty="0" smtClean="0"/>
              <a:t>	</a:t>
            </a:r>
          </a:p>
          <a:p>
            <a:pPr>
              <a:lnSpc>
                <a:spcPct val="80000"/>
              </a:lnSpc>
              <a:buFont typeface="Wingdings" pitchFamily="2" charset="2"/>
              <a:buNone/>
            </a:pPr>
            <a:r>
              <a:rPr lang="en-US" sz="1400" b="1" dirty="0" smtClean="0"/>
              <a:t>	 </a:t>
            </a:r>
            <a:r>
              <a:rPr lang="en-US" sz="1400" b="1" dirty="0" err="1" smtClean="0"/>
              <a:t>Roter</a:t>
            </a:r>
            <a:r>
              <a:rPr lang="en-US" sz="1400" b="1" dirty="0" smtClean="0"/>
              <a:t> and Hall. Ann Rev Public Health 1989;10:163.  Braddock et al. JAMA 1999;282;2313. </a:t>
            </a:r>
          </a:p>
          <a:p>
            <a:pPr>
              <a:lnSpc>
                <a:spcPct val="80000"/>
              </a:lnSpc>
            </a:pPr>
            <a:endParaRPr lang="en-US" sz="1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792162"/>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solidFill>
                  <a:schemeClr val="tx1"/>
                </a:solidFill>
              </a:rPr>
              <a:t>Racial Disparities in Survival</a:t>
            </a:r>
          </a:p>
        </p:txBody>
      </p:sp>
      <p:grpSp>
        <p:nvGrpSpPr>
          <p:cNvPr id="2" name="Group 47"/>
          <p:cNvGrpSpPr>
            <a:grpSpLocks/>
          </p:cNvGrpSpPr>
          <p:nvPr/>
        </p:nvGrpSpPr>
        <p:grpSpPr bwMode="auto">
          <a:xfrm>
            <a:off x="1196975" y="2443163"/>
            <a:ext cx="6602413" cy="2659063"/>
            <a:chOff x="542" y="1453"/>
            <a:chExt cx="4159" cy="1675"/>
          </a:xfrm>
        </p:grpSpPr>
        <p:sp>
          <p:nvSpPr>
            <p:cNvPr id="8199" name="Text Box 6"/>
            <p:cNvSpPr txBox="1">
              <a:spLocks noChangeArrowheads="1"/>
            </p:cNvSpPr>
            <p:nvPr/>
          </p:nvSpPr>
          <p:spPr bwMode="auto">
            <a:xfrm>
              <a:off x="761" y="1818"/>
              <a:ext cx="249" cy="173"/>
            </a:xfrm>
            <a:prstGeom prst="rect">
              <a:avLst/>
            </a:prstGeom>
            <a:noFill/>
            <a:ln w="9525">
              <a:noFill/>
              <a:miter lim="800000"/>
              <a:headEnd/>
              <a:tailEnd/>
            </a:ln>
          </p:spPr>
          <p:txBody>
            <a:bodyPr wrap="none">
              <a:spAutoFit/>
            </a:bodyPr>
            <a:lstStyle/>
            <a:p>
              <a:pPr defTabSz="914400"/>
              <a:r>
                <a:rPr lang="en-US" sz="1200">
                  <a:cs typeface="Arial" charset="0"/>
                </a:rPr>
                <a:t>7.0</a:t>
              </a:r>
            </a:p>
          </p:txBody>
        </p:sp>
        <p:sp>
          <p:nvSpPr>
            <p:cNvPr id="8200" name="Text Box 7"/>
            <p:cNvSpPr txBox="1">
              <a:spLocks noChangeArrowheads="1"/>
            </p:cNvSpPr>
            <p:nvPr/>
          </p:nvSpPr>
          <p:spPr bwMode="auto">
            <a:xfrm>
              <a:off x="761" y="1973"/>
              <a:ext cx="249" cy="173"/>
            </a:xfrm>
            <a:prstGeom prst="rect">
              <a:avLst/>
            </a:prstGeom>
            <a:noFill/>
            <a:ln w="9525">
              <a:noFill/>
              <a:miter lim="800000"/>
              <a:headEnd/>
              <a:tailEnd/>
            </a:ln>
          </p:spPr>
          <p:txBody>
            <a:bodyPr wrap="none">
              <a:spAutoFit/>
            </a:bodyPr>
            <a:lstStyle/>
            <a:p>
              <a:pPr defTabSz="914400"/>
              <a:r>
                <a:rPr lang="en-US" sz="1200">
                  <a:cs typeface="Arial" charset="0"/>
                </a:rPr>
                <a:t>6.0</a:t>
              </a:r>
            </a:p>
          </p:txBody>
        </p:sp>
        <p:sp>
          <p:nvSpPr>
            <p:cNvPr id="8201" name="Text Box 8"/>
            <p:cNvSpPr txBox="1">
              <a:spLocks noChangeArrowheads="1"/>
            </p:cNvSpPr>
            <p:nvPr/>
          </p:nvSpPr>
          <p:spPr bwMode="auto">
            <a:xfrm>
              <a:off x="759" y="2116"/>
              <a:ext cx="249" cy="173"/>
            </a:xfrm>
            <a:prstGeom prst="rect">
              <a:avLst/>
            </a:prstGeom>
            <a:noFill/>
            <a:ln w="9525">
              <a:noFill/>
              <a:miter lim="800000"/>
              <a:headEnd/>
              <a:tailEnd/>
            </a:ln>
          </p:spPr>
          <p:txBody>
            <a:bodyPr wrap="none">
              <a:spAutoFit/>
            </a:bodyPr>
            <a:lstStyle/>
            <a:p>
              <a:pPr defTabSz="914400"/>
              <a:r>
                <a:rPr lang="en-US" sz="1200">
                  <a:cs typeface="Arial" charset="0"/>
                </a:rPr>
                <a:t>5.0</a:t>
              </a:r>
            </a:p>
          </p:txBody>
        </p:sp>
        <p:sp>
          <p:nvSpPr>
            <p:cNvPr id="8202" name="Text Box 9"/>
            <p:cNvSpPr txBox="1">
              <a:spLocks noChangeArrowheads="1"/>
            </p:cNvSpPr>
            <p:nvPr/>
          </p:nvSpPr>
          <p:spPr bwMode="auto">
            <a:xfrm>
              <a:off x="759" y="2255"/>
              <a:ext cx="249" cy="173"/>
            </a:xfrm>
            <a:prstGeom prst="rect">
              <a:avLst/>
            </a:prstGeom>
            <a:noFill/>
            <a:ln w="9525">
              <a:noFill/>
              <a:miter lim="800000"/>
              <a:headEnd/>
              <a:tailEnd/>
            </a:ln>
          </p:spPr>
          <p:txBody>
            <a:bodyPr wrap="none">
              <a:spAutoFit/>
            </a:bodyPr>
            <a:lstStyle/>
            <a:p>
              <a:pPr defTabSz="914400"/>
              <a:r>
                <a:rPr lang="en-US" sz="1200">
                  <a:cs typeface="Arial" charset="0"/>
                </a:rPr>
                <a:t>4.0</a:t>
              </a:r>
            </a:p>
          </p:txBody>
        </p:sp>
        <p:sp>
          <p:nvSpPr>
            <p:cNvPr id="8203" name="Text Box 10"/>
            <p:cNvSpPr txBox="1">
              <a:spLocks noChangeArrowheads="1"/>
            </p:cNvSpPr>
            <p:nvPr/>
          </p:nvSpPr>
          <p:spPr bwMode="auto">
            <a:xfrm>
              <a:off x="761" y="2381"/>
              <a:ext cx="249" cy="173"/>
            </a:xfrm>
            <a:prstGeom prst="rect">
              <a:avLst/>
            </a:prstGeom>
            <a:noFill/>
            <a:ln w="9525">
              <a:noFill/>
              <a:miter lim="800000"/>
              <a:headEnd/>
              <a:tailEnd/>
            </a:ln>
          </p:spPr>
          <p:txBody>
            <a:bodyPr wrap="none">
              <a:spAutoFit/>
            </a:bodyPr>
            <a:lstStyle/>
            <a:p>
              <a:pPr defTabSz="914400"/>
              <a:r>
                <a:rPr lang="en-US" sz="1200">
                  <a:cs typeface="Arial" charset="0"/>
                </a:rPr>
                <a:t>3.0</a:t>
              </a:r>
            </a:p>
          </p:txBody>
        </p:sp>
        <p:sp>
          <p:nvSpPr>
            <p:cNvPr id="8204" name="Text Box 11"/>
            <p:cNvSpPr txBox="1">
              <a:spLocks noChangeArrowheads="1"/>
            </p:cNvSpPr>
            <p:nvPr/>
          </p:nvSpPr>
          <p:spPr bwMode="auto">
            <a:xfrm>
              <a:off x="761" y="2521"/>
              <a:ext cx="249" cy="173"/>
            </a:xfrm>
            <a:prstGeom prst="rect">
              <a:avLst/>
            </a:prstGeom>
            <a:noFill/>
            <a:ln w="9525">
              <a:noFill/>
              <a:miter lim="800000"/>
              <a:headEnd/>
              <a:tailEnd/>
            </a:ln>
          </p:spPr>
          <p:txBody>
            <a:bodyPr wrap="none">
              <a:spAutoFit/>
            </a:bodyPr>
            <a:lstStyle/>
            <a:p>
              <a:pPr defTabSz="914400"/>
              <a:r>
                <a:rPr lang="en-US" sz="1200">
                  <a:cs typeface="Arial" charset="0"/>
                </a:rPr>
                <a:t>2.0</a:t>
              </a:r>
            </a:p>
          </p:txBody>
        </p:sp>
        <p:sp>
          <p:nvSpPr>
            <p:cNvPr id="8205" name="Text Box 12"/>
            <p:cNvSpPr txBox="1">
              <a:spLocks noChangeArrowheads="1"/>
            </p:cNvSpPr>
            <p:nvPr/>
          </p:nvSpPr>
          <p:spPr bwMode="auto">
            <a:xfrm>
              <a:off x="757" y="2667"/>
              <a:ext cx="249" cy="173"/>
            </a:xfrm>
            <a:prstGeom prst="rect">
              <a:avLst/>
            </a:prstGeom>
            <a:noFill/>
            <a:ln w="9525">
              <a:noFill/>
              <a:miter lim="800000"/>
              <a:headEnd/>
              <a:tailEnd/>
            </a:ln>
          </p:spPr>
          <p:txBody>
            <a:bodyPr wrap="none">
              <a:spAutoFit/>
            </a:bodyPr>
            <a:lstStyle/>
            <a:p>
              <a:pPr defTabSz="914400"/>
              <a:r>
                <a:rPr lang="en-US" sz="1200">
                  <a:cs typeface="Arial" charset="0"/>
                </a:rPr>
                <a:t>1.0</a:t>
              </a:r>
            </a:p>
          </p:txBody>
        </p:sp>
        <p:sp>
          <p:nvSpPr>
            <p:cNvPr id="8206" name="Text Box 13"/>
            <p:cNvSpPr txBox="1">
              <a:spLocks noChangeArrowheads="1"/>
            </p:cNvSpPr>
            <p:nvPr/>
          </p:nvSpPr>
          <p:spPr bwMode="auto">
            <a:xfrm>
              <a:off x="759" y="2793"/>
              <a:ext cx="249" cy="173"/>
            </a:xfrm>
            <a:prstGeom prst="rect">
              <a:avLst/>
            </a:prstGeom>
            <a:noFill/>
            <a:ln w="9525">
              <a:noFill/>
              <a:miter lim="800000"/>
              <a:headEnd/>
              <a:tailEnd/>
            </a:ln>
          </p:spPr>
          <p:txBody>
            <a:bodyPr wrap="none">
              <a:spAutoFit/>
            </a:bodyPr>
            <a:lstStyle/>
            <a:p>
              <a:pPr defTabSz="914400"/>
              <a:r>
                <a:rPr lang="en-US" sz="1200">
                  <a:cs typeface="Arial" charset="0"/>
                </a:rPr>
                <a:t>0.0</a:t>
              </a:r>
            </a:p>
          </p:txBody>
        </p:sp>
        <p:sp>
          <p:nvSpPr>
            <p:cNvPr id="8207" name="Line 14"/>
            <p:cNvSpPr>
              <a:spLocks noChangeShapeType="1"/>
            </p:cNvSpPr>
            <p:nvPr/>
          </p:nvSpPr>
          <p:spPr bwMode="auto">
            <a:xfrm>
              <a:off x="1069" y="1877"/>
              <a:ext cx="1" cy="983"/>
            </a:xfrm>
            <a:prstGeom prst="line">
              <a:avLst/>
            </a:prstGeom>
            <a:noFill/>
            <a:ln w="12700">
              <a:solidFill>
                <a:schemeClr val="tx1"/>
              </a:solidFill>
              <a:round/>
              <a:headEnd/>
              <a:tailEnd/>
            </a:ln>
          </p:spPr>
          <p:txBody>
            <a:bodyPr/>
            <a:lstStyle/>
            <a:p>
              <a:endParaRPr lang="en-US"/>
            </a:p>
          </p:txBody>
        </p:sp>
        <p:sp>
          <p:nvSpPr>
            <p:cNvPr id="8208" name="Line 15"/>
            <p:cNvSpPr>
              <a:spLocks noChangeShapeType="1"/>
            </p:cNvSpPr>
            <p:nvPr/>
          </p:nvSpPr>
          <p:spPr bwMode="auto">
            <a:xfrm>
              <a:off x="2275" y="2861"/>
              <a:ext cx="2" cy="69"/>
            </a:xfrm>
            <a:prstGeom prst="line">
              <a:avLst/>
            </a:prstGeom>
            <a:noFill/>
            <a:ln w="12700">
              <a:solidFill>
                <a:schemeClr val="tx1"/>
              </a:solidFill>
              <a:round/>
              <a:headEnd/>
              <a:tailEnd/>
            </a:ln>
          </p:spPr>
          <p:txBody>
            <a:bodyPr/>
            <a:lstStyle/>
            <a:p>
              <a:endParaRPr lang="en-US"/>
            </a:p>
          </p:txBody>
        </p:sp>
        <p:sp>
          <p:nvSpPr>
            <p:cNvPr id="8209" name="Rectangle 16"/>
            <p:cNvSpPr>
              <a:spLocks noChangeArrowheads="1"/>
            </p:cNvSpPr>
            <p:nvPr/>
          </p:nvSpPr>
          <p:spPr bwMode="auto">
            <a:xfrm>
              <a:off x="1226" y="2318"/>
              <a:ext cx="228" cy="542"/>
            </a:xfrm>
            <a:prstGeom prst="rect">
              <a:avLst/>
            </a:prstGeom>
            <a:solidFill>
              <a:schemeClr val="accent1"/>
            </a:solidFill>
            <a:ln w="9525">
              <a:noFill/>
              <a:miter lim="800000"/>
              <a:headEnd/>
              <a:tailEnd/>
            </a:ln>
          </p:spPr>
          <p:txBody>
            <a:bodyPr wrap="none" anchor="ctr"/>
            <a:lstStyle/>
            <a:p>
              <a:pPr defTabSz="914400"/>
              <a:endParaRPr lang="en-US">
                <a:cs typeface="Arial" charset="0"/>
              </a:endParaRPr>
            </a:p>
          </p:txBody>
        </p:sp>
        <p:sp>
          <p:nvSpPr>
            <p:cNvPr id="8210" name="Rectangle 17"/>
            <p:cNvSpPr>
              <a:spLocks noChangeArrowheads="1"/>
            </p:cNvSpPr>
            <p:nvPr/>
          </p:nvSpPr>
          <p:spPr bwMode="auto">
            <a:xfrm>
              <a:off x="1538" y="2119"/>
              <a:ext cx="231" cy="741"/>
            </a:xfrm>
            <a:prstGeom prst="rect">
              <a:avLst/>
            </a:prstGeom>
            <a:solidFill>
              <a:srgbClr val="00FF00"/>
            </a:solidFill>
            <a:ln w="9525">
              <a:noFill/>
              <a:miter lim="800000"/>
              <a:headEnd/>
              <a:tailEnd/>
            </a:ln>
          </p:spPr>
          <p:txBody>
            <a:bodyPr wrap="none" anchor="ctr"/>
            <a:lstStyle/>
            <a:p>
              <a:pPr defTabSz="914400"/>
              <a:endParaRPr lang="en-US">
                <a:cs typeface="Arial" charset="0"/>
              </a:endParaRPr>
            </a:p>
          </p:txBody>
        </p:sp>
        <p:sp>
          <p:nvSpPr>
            <p:cNvPr id="8211" name="Rectangle 18"/>
            <p:cNvSpPr>
              <a:spLocks noChangeArrowheads="1"/>
            </p:cNvSpPr>
            <p:nvPr/>
          </p:nvSpPr>
          <p:spPr bwMode="auto">
            <a:xfrm>
              <a:off x="1852" y="1975"/>
              <a:ext cx="231" cy="885"/>
            </a:xfrm>
            <a:prstGeom prst="rect">
              <a:avLst/>
            </a:prstGeom>
            <a:solidFill>
              <a:srgbClr val="FF9B00"/>
            </a:solidFill>
            <a:ln w="9525">
              <a:noFill/>
              <a:miter lim="800000"/>
              <a:headEnd/>
              <a:tailEnd/>
            </a:ln>
          </p:spPr>
          <p:txBody>
            <a:bodyPr wrap="none" anchor="ctr"/>
            <a:lstStyle/>
            <a:p>
              <a:pPr defTabSz="914400"/>
              <a:endParaRPr lang="en-US">
                <a:cs typeface="Arial" charset="0"/>
              </a:endParaRPr>
            </a:p>
          </p:txBody>
        </p:sp>
        <p:sp>
          <p:nvSpPr>
            <p:cNvPr id="8212" name="Rectangle 19"/>
            <p:cNvSpPr>
              <a:spLocks noChangeArrowheads="1"/>
            </p:cNvSpPr>
            <p:nvPr/>
          </p:nvSpPr>
          <p:spPr bwMode="auto">
            <a:xfrm>
              <a:off x="2433" y="2254"/>
              <a:ext cx="230" cy="606"/>
            </a:xfrm>
            <a:prstGeom prst="rect">
              <a:avLst/>
            </a:prstGeom>
            <a:solidFill>
              <a:schemeClr val="accent1"/>
            </a:solidFill>
            <a:ln w="9525">
              <a:noFill/>
              <a:miter lim="800000"/>
              <a:headEnd/>
              <a:tailEnd/>
            </a:ln>
          </p:spPr>
          <p:txBody>
            <a:bodyPr wrap="none" anchor="ctr"/>
            <a:lstStyle/>
            <a:p>
              <a:pPr defTabSz="914400"/>
              <a:endParaRPr lang="en-US">
                <a:cs typeface="Arial" charset="0"/>
              </a:endParaRPr>
            </a:p>
          </p:txBody>
        </p:sp>
        <p:sp>
          <p:nvSpPr>
            <p:cNvPr id="8213" name="Rectangle 20"/>
            <p:cNvSpPr>
              <a:spLocks noChangeArrowheads="1"/>
            </p:cNvSpPr>
            <p:nvPr/>
          </p:nvSpPr>
          <p:spPr bwMode="auto">
            <a:xfrm>
              <a:off x="2747" y="2137"/>
              <a:ext cx="230" cy="723"/>
            </a:xfrm>
            <a:prstGeom prst="rect">
              <a:avLst/>
            </a:prstGeom>
            <a:solidFill>
              <a:srgbClr val="00FF00"/>
            </a:solidFill>
            <a:ln w="9525">
              <a:noFill/>
              <a:miter lim="800000"/>
              <a:headEnd/>
              <a:tailEnd/>
            </a:ln>
          </p:spPr>
          <p:txBody>
            <a:bodyPr wrap="none" anchor="ctr"/>
            <a:lstStyle/>
            <a:p>
              <a:pPr defTabSz="914400"/>
              <a:endParaRPr lang="en-US">
                <a:cs typeface="Arial" charset="0"/>
              </a:endParaRPr>
            </a:p>
          </p:txBody>
        </p:sp>
        <p:sp>
          <p:nvSpPr>
            <p:cNvPr id="8214" name="Rectangle 21"/>
            <p:cNvSpPr>
              <a:spLocks noChangeArrowheads="1"/>
            </p:cNvSpPr>
            <p:nvPr/>
          </p:nvSpPr>
          <p:spPr bwMode="auto">
            <a:xfrm>
              <a:off x="3055" y="2084"/>
              <a:ext cx="231" cy="776"/>
            </a:xfrm>
            <a:prstGeom prst="rect">
              <a:avLst/>
            </a:prstGeom>
            <a:solidFill>
              <a:srgbClr val="FF9B00"/>
            </a:solidFill>
            <a:ln w="9525">
              <a:noFill/>
              <a:miter lim="800000"/>
              <a:headEnd/>
              <a:tailEnd/>
            </a:ln>
          </p:spPr>
          <p:txBody>
            <a:bodyPr wrap="none" anchor="ctr"/>
            <a:lstStyle/>
            <a:p>
              <a:pPr defTabSz="914400"/>
              <a:endParaRPr lang="en-US">
                <a:cs typeface="Arial" charset="0"/>
              </a:endParaRPr>
            </a:p>
          </p:txBody>
        </p:sp>
        <p:sp>
          <p:nvSpPr>
            <p:cNvPr id="8215" name="Rectangle 22"/>
            <p:cNvSpPr>
              <a:spLocks noChangeArrowheads="1"/>
            </p:cNvSpPr>
            <p:nvPr/>
          </p:nvSpPr>
          <p:spPr bwMode="auto">
            <a:xfrm>
              <a:off x="3636" y="2264"/>
              <a:ext cx="228" cy="596"/>
            </a:xfrm>
            <a:prstGeom prst="rect">
              <a:avLst/>
            </a:prstGeom>
            <a:solidFill>
              <a:schemeClr val="accent1"/>
            </a:solidFill>
            <a:ln w="9525">
              <a:noFill/>
              <a:miter lim="800000"/>
              <a:headEnd/>
              <a:tailEnd/>
            </a:ln>
          </p:spPr>
          <p:txBody>
            <a:bodyPr wrap="none" anchor="ctr"/>
            <a:lstStyle/>
            <a:p>
              <a:pPr defTabSz="914400"/>
              <a:endParaRPr lang="en-US">
                <a:cs typeface="Arial" charset="0"/>
              </a:endParaRPr>
            </a:p>
          </p:txBody>
        </p:sp>
        <p:sp>
          <p:nvSpPr>
            <p:cNvPr id="8216" name="Rectangle 23"/>
            <p:cNvSpPr>
              <a:spLocks noChangeArrowheads="1"/>
            </p:cNvSpPr>
            <p:nvPr/>
          </p:nvSpPr>
          <p:spPr bwMode="auto">
            <a:xfrm>
              <a:off x="3952" y="2129"/>
              <a:ext cx="231" cy="731"/>
            </a:xfrm>
            <a:prstGeom prst="rect">
              <a:avLst/>
            </a:prstGeom>
            <a:solidFill>
              <a:srgbClr val="00FF00"/>
            </a:solidFill>
            <a:ln w="9525">
              <a:noFill/>
              <a:miter lim="800000"/>
              <a:headEnd/>
              <a:tailEnd/>
            </a:ln>
          </p:spPr>
          <p:txBody>
            <a:bodyPr wrap="none" anchor="ctr"/>
            <a:lstStyle/>
            <a:p>
              <a:pPr defTabSz="914400"/>
              <a:endParaRPr lang="en-US">
                <a:cs typeface="Arial" charset="0"/>
              </a:endParaRPr>
            </a:p>
          </p:txBody>
        </p:sp>
        <p:sp>
          <p:nvSpPr>
            <p:cNvPr id="8217" name="Rectangle 24"/>
            <p:cNvSpPr>
              <a:spLocks noChangeArrowheads="1"/>
            </p:cNvSpPr>
            <p:nvPr/>
          </p:nvSpPr>
          <p:spPr bwMode="auto">
            <a:xfrm>
              <a:off x="4264" y="2066"/>
              <a:ext cx="228" cy="794"/>
            </a:xfrm>
            <a:prstGeom prst="rect">
              <a:avLst/>
            </a:prstGeom>
            <a:solidFill>
              <a:srgbClr val="FF9B00"/>
            </a:solidFill>
            <a:ln w="9525">
              <a:noFill/>
              <a:miter lim="800000"/>
              <a:headEnd/>
              <a:tailEnd/>
            </a:ln>
          </p:spPr>
          <p:txBody>
            <a:bodyPr wrap="none" anchor="ctr"/>
            <a:lstStyle/>
            <a:p>
              <a:pPr defTabSz="914400"/>
              <a:endParaRPr lang="en-US">
                <a:cs typeface="Arial" charset="0"/>
              </a:endParaRPr>
            </a:p>
          </p:txBody>
        </p:sp>
        <p:sp>
          <p:nvSpPr>
            <p:cNvPr id="8218" name="Line 25"/>
            <p:cNvSpPr>
              <a:spLocks noChangeShapeType="1"/>
            </p:cNvSpPr>
            <p:nvPr/>
          </p:nvSpPr>
          <p:spPr bwMode="auto">
            <a:xfrm>
              <a:off x="1011" y="2857"/>
              <a:ext cx="3690" cy="2"/>
            </a:xfrm>
            <a:prstGeom prst="line">
              <a:avLst/>
            </a:prstGeom>
            <a:noFill/>
            <a:ln w="12700">
              <a:solidFill>
                <a:schemeClr val="tx1"/>
              </a:solidFill>
              <a:round/>
              <a:headEnd/>
              <a:tailEnd/>
            </a:ln>
          </p:spPr>
          <p:txBody>
            <a:bodyPr/>
            <a:lstStyle/>
            <a:p>
              <a:endParaRPr lang="en-US"/>
            </a:p>
          </p:txBody>
        </p:sp>
        <p:sp>
          <p:nvSpPr>
            <p:cNvPr id="8219" name="Line 26"/>
            <p:cNvSpPr>
              <a:spLocks noChangeShapeType="1"/>
            </p:cNvSpPr>
            <p:nvPr/>
          </p:nvSpPr>
          <p:spPr bwMode="auto">
            <a:xfrm>
              <a:off x="3473" y="2860"/>
              <a:ext cx="2" cy="69"/>
            </a:xfrm>
            <a:prstGeom prst="line">
              <a:avLst/>
            </a:prstGeom>
            <a:noFill/>
            <a:ln w="12700">
              <a:solidFill>
                <a:schemeClr val="tx1"/>
              </a:solidFill>
              <a:round/>
              <a:headEnd/>
              <a:tailEnd/>
            </a:ln>
          </p:spPr>
          <p:txBody>
            <a:bodyPr/>
            <a:lstStyle/>
            <a:p>
              <a:endParaRPr lang="en-US"/>
            </a:p>
          </p:txBody>
        </p:sp>
        <p:sp>
          <p:nvSpPr>
            <p:cNvPr id="8220" name="Line 27"/>
            <p:cNvSpPr>
              <a:spLocks noChangeShapeType="1"/>
            </p:cNvSpPr>
            <p:nvPr/>
          </p:nvSpPr>
          <p:spPr bwMode="auto">
            <a:xfrm>
              <a:off x="4696" y="2853"/>
              <a:ext cx="2" cy="69"/>
            </a:xfrm>
            <a:prstGeom prst="line">
              <a:avLst/>
            </a:prstGeom>
            <a:noFill/>
            <a:ln w="12700">
              <a:solidFill>
                <a:schemeClr val="tx1"/>
              </a:solidFill>
              <a:round/>
              <a:headEnd/>
              <a:tailEnd/>
            </a:ln>
          </p:spPr>
          <p:txBody>
            <a:bodyPr/>
            <a:lstStyle/>
            <a:p>
              <a:endParaRPr lang="en-US"/>
            </a:p>
          </p:txBody>
        </p:sp>
        <p:sp>
          <p:nvSpPr>
            <p:cNvPr id="8221" name="Line 28"/>
            <p:cNvSpPr>
              <a:spLocks noChangeShapeType="1"/>
            </p:cNvSpPr>
            <p:nvPr/>
          </p:nvSpPr>
          <p:spPr bwMode="auto">
            <a:xfrm>
              <a:off x="1069" y="2860"/>
              <a:ext cx="1" cy="69"/>
            </a:xfrm>
            <a:prstGeom prst="line">
              <a:avLst/>
            </a:prstGeom>
            <a:noFill/>
            <a:ln w="12700">
              <a:solidFill>
                <a:schemeClr val="tx1"/>
              </a:solidFill>
              <a:round/>
              <a:headEnd/>
              <a:tailEnd/>
            </a:ln>
          </p:spPr>
          <p:txBody>
            <a:bodyPr/>
            <a:lstStyle/>
            <a:p>
              <a:endParaRPr lang="en-US"/>
            </a:p>
          </p:txBody>
        </p:sp>
        <p:sp>
          <p:nvSpPr>
            <p:cNvPr id="8222" name="Line 29"/>
            <p:cNvSpPr>
              <a:spLocks noChangeShapeType="1"/>
            </p:cNvSpPr>
            <p:nvPr/>
          </p:nvSpPr>
          <p:spPr bwMode="auto">
            <a:xfrm rot="-5400000">
              <a:off x="1037" y="2698"/>
              <a:ext cx="2" cy="64"/>
            </a:xfrm>
            <a:prstGeom prst="line">
              <a:avLst/>
            </a:prstGeom>
            <a:noFill/>
            <a:ln w="12700">
              <a:solidFill>
                <a:schemeClr val="tx1"/>
              </a:solidFill>
              <a:round/>
              <a:headEnd/>
              <a:tailEnd/>
            </a:ln>
          </p:spPr>
          <p:txBody>
            <a:bodyPr/>
            <a:lstStyle/>
            <a:p>
              <a:endParaRPr lang="en-US"/>
            </a:p>
          </p:txBody>
        </p:sp>
        <p:sp>
          <p:nvSpPr>
            <p:cNvPr id="8223" name="Line 30"/>
            <p:cNvSpPr>
              <a:spLocks noChangeShapeType="1"/>
            </p:cNvSpPr>
            <p:nvPr/>
          </p:nvSpPr>
          <p:spPr bwMode="auto">
            <a:xfrm rot="-5400000">
              <a:off x="1037" y="2555"/>
              <a:ext cx="1" cy="64"/>
            </a:xfrm>
            <a:prstGeom prst="line">
              <a:avLst/>
            </a:prstGeom>
            <a:noFill/>
            <a:ln w="12700">
              <a:solidFill>
                <a:schemeClr val="tx1"/>
              </a:solidFill>
              <a:round/>
              <a:headEnd/>
              <a:tailEnd/>
            </a:ln>
          </p:spPr>
          <p:txBody>
            <a:bodyPr/>
            <a:lstStyle/>
            <a:p>
              <a:endParaRPr lang="en-US"/>
            </a:p>
          </p:txBody>
        </p:sp>
        <p:sp>
          <p:nvSpPr>
            <p:cNvPr id="8224" name="Line 31"/>
            <p:cNvSpPr>
              <a:spLocks noChangeShapeType="1"/>
            </p:cNvSpPr>
            <p:nvPr/>
          </p:nvSpPr>
          <p:spPr bwMode="auto">
            <a:xfrm rot="-5400000">
              <a:off x="1034" y="2416"/>
              <a:ext cx="1" cy="63"/>
            </a:xfrm>
            <a:prstGeom prst="line">
              <a:avLst/>
            </a:prstGeom>
            <a:noFill/>
            <a:ln w="12700">
              <a:solidFill>
                <a:schemeClr val="tx1"/>
              </a:solidFill>
              <a:round/>
              <a:headEnd/>
              <a:tailEnd/>
            </a:ln>
          </p:spPr>
          <p:txBody>
            <a:bodyPr/>
            <a:lstStyle/>
            <a:p>
              <a:endParaRPr lang="en-US"/>
            </a:p>
          </p:txBody>
        </p:sp>
        <p:sp>
          <p:nvSpPr>
            <p:cNvPr id="8225" name="Line 32"/>
            <p:cNvSpPr>
              <a:spLocks noChangeShapeType="1"/>
            </p:cNvSpPr>
            <p:nvPr/>
          </p:nvSpPr>
          <p:spPr bwMode="auto">
            <a:xfrm rot="-5400000">
              <a:off x="1034" y="2290"/>
              <a:ext cx="1" cy="63"/>
            </a:xfrm>
            <a:prstGeom prst="line">
              <a:avLst/>
            </a:prstGeom>
            <a:noFill/>
            <a:ln w="12700">
              <a:solidFill>
                <a:schemeClr val="tx1"/>
              </a:solidFill>
              <a:round/>
              <a:headEnd/>
              <a:tailEnd/>
            </a:ln>
          </p:spPr>
          <p:txBody>
            <a:bodyPr/>
            <a:lstStyle/>
            <a:p>
              <a:endParaRPr lang="en-US"/>
            </a:p>
          </p:txBody>
        </p:sp>
        <p:sp>
          <p:nvSpPr>
            <p:cNvPr id="8226" name="Line 33"/>
            <p:cNvSpPr>
              <a:spLocks noChangeShapeType="1"/>
            </p:cNvSpPr>
            <p:nvPr/>
          </p:nvSpPr>
          <p:spPr bwMode="auto">
            <a:xfrm rot="-5400000">
              <a:off x="1034" y="2150"/>
              <a:ext cx="1" cy="63"/>
            </a:xfrm>
            <a:prstGeom prst="line">
              <a:avLst/>
            </a:prstGeom>
            <a:noFill/>
            <a:ln w="12700">
              <a:solidFill>
                <a:schemeClr val="tx1"/>
              </a:solidFill>
              <a:round/>
              <a:headEnd/>
              <a:tailEnd/>
            </a:ln>
          </p:spPr>
          <p:txBody>
            <a:bodyPr/>
            <a:lstStyle/>
            <a:p>
              <a:endParaRPr lang="en-US"/>
            </a:p>
          </p:txBody>
        </p:sp>
        <p:sp>
          <p:nvSpPr>
            <p:cNvPr id="8227" name="Line 34"/>
            <p:cNvSpPr>
              <a:spLocks noChangeShapeType="1"/>
            </p:cNvSpPr>
            <p:nvPr/>
          </p:nvSpPr>
          <p:spPr bwMode="auto">
            <a:xfrm rot="-5400000">
              <a:off x="1034" y="2006"/>
              <a:ext cx="2" cy="63"/>
            </a:xfrm>
            <a:prstGeom prst="line">
              <a:avLst/>
            </a:prstGeom>
            <a:noFill/>
            <a:ln w="12700">
              <a:solidFill>
                <a:schemeClr val="tx1"/>
              </a:solidFill>
              <a:round/>
              <a:headEnd/>
              <a:tailEnd/>
            </a:ln>
          </p:spPr>
          <p:txBody>
            <a:bodyPr/>
            <a:lstStyle/>
            <a:p>
              <a:endParaRPr lang="en-US"/>
            </a:p>
          </p:txBody>
        </p:sp>
        <p:sp>
          <p:nvSpPr>
            <p:cNvPr id="8228" name="Line 35"/>
            <p:cNvSpPr>
              <a:spLocks noChangeShapeType="1"/>
            </p:cNvSpPr>
            <p:nvPr/>
          </p:nvSpPr>
          <p:spPr bwMode="auto">
            <a:xfrm rot="-5400000">
              <a:off x="1042" y="1853"/>
              <a:ext cx="1" cy="63"/>
            </a:xfrm>
            <a:prstGeom prst="line">
              <a:avLst/>
            </a:prstGeom>
            <a:noFill/>
            <a:ln w="12700">
              <a:solidFill>
                <a:schemeClr val="tx1"/>
              </a:solidFill>
              <a:round/>
              <a:headEnd/>
              <a:tailEnd/>
            </a:ln>
          </p:spPr>
          <p:txBody>
            <a:bodyPr/>
            <a:lstStyle/>
            <a:p>
              <a:endParaRPr lang="en-US"/>
            </a:p>
          </p:txBody>
        </p:sp>
        <p:sp>
          <p:nvSpPr>
            <p:cNvPr id="8229" name="Text Box 36"/>
            <p:cNvSpPr txBox="1">
              <a:spLocks noChangeArrowheads="1"/>
            </p:cNvSpPr>
            <p:nvPr/>
          </p:nvSpPr>
          <p:spPr bwMode="auto">
            <a:xfrm rot="16200000">
              <a:off x="-133" y="2128"/>
              <a:ext cx="1564" cy="213"/>
            </a:xfrm>
            <a:prstGeom prst="rect">
              <a:avLst/>
            </a:prstGeom>
            <a:noFill/>
            <a:ln w="9525">
              <a:noFill/>
              <a:miter lim="800000"/>
              <a:headEnd/>
              <a:tailEnd/>
            </a:ln>
          </p:spPr>
          <p:txBody>
            <a:bodyPr wrap="none">
              <a:spAutoFit/>
            </a:bodyPr>
            <a:lstStyle/>
            <a:p>
              <a:pPr defTabSz="914400"/>
              <a:r>
                <a:rPr lang="en-US" sz="1600">
                  <a:cs typeface="Arial" charset="0"/>
                </a:rPr>
                <a:t>Life Expectancy Lost (y)</a:t>
              </a:r>
            </a:p>
          </p:txBody>
        </p:sp>
        <p:sp>
          <p:nvSpPr>
            <p:cNvPr id="8230" name="Text Box 37"/>
            <p:cNvSpPr txBox="1">
              <a:spLocks noChangeArrowheads="1"/>
            </p:cNvSpPr>
            <p:nvPr/>
          </p:nvSpPr>
          <p:spPr bwMode="auto">
            <a:xfrm>
              <a:off x="1358" y="2906"/>
              <a:ext cx="567" cy="213"/>
            </a:xfrm>
            <a:prstGeom prst="rect">
              <a:avLst/>
            </a:prstGeom>
            <a:noFill/>
            <a:ln w="9525">
              <a:noFill/>
              <a:miter lim="800000"/>
              <a:headEnd/>
              <a:tailEnd/>
            </a:ln>
          </p:spPr>
          <p:txBody>
            <a:bodyPr wrap="none">
              <a:spAutoFit/>
            </a:bodyPr>
            <a:lstStyle/>
            <a:p>
              <a:pPr defTabSz="914400"/>
              <a:r>
                <a:rPr lang="en-US" sz="1600">
                  <a:cs typeface="Arial" charset="0"/>
                </a:rPr>
                <a:t>Women</a:t>
              </a:r>
            </a:p>
          </p:txBody>
        </p:sp>
        <p:sp>
          <p:nvSpPr>
            <p:cNvPr id="8231" name="Text Box 38"/>
            <p:cNvSpPr txBox="1">
              <a:spLocks noChangeArrowheads="1"/>
            </p:cNvSpPr>
            <p:nvPr/>
          </p:nvSpPr>
          <p:spPr bwMode="auto">
            <a:xfrm>
              <a:off x="2676" y="2914"/>
              <a:ext cx="382" cy="213"/>
            </a:xfrm>
            <a:prstGeom prst="rect">
              <a:avLst/>
            </a:prstGeom>
            <a:noFill/>
            <a:ln w="9525">
              <a:noFill/>
              <a:miter lim="800000"/>
              <a:headEnd/>
              <a:tailEnd/>
            </a:ln>
          </p:spPr>
          <p:txBody>
            <a:bodyPr wrap="none">
              <a:spAutoFit/>
            </a:bodyPr>
            <a:lstStyle/>
            <a:p>
              <a:pPr defTabSz="914400"/>
              <a:r>
                <a:rPr lang="en-US" sz="1600">
                  <a:cs typeface="Arial" charset="0"/>
                </a:rPr>
                <a:t>Men</a:t>
              </a:r>
            </a:p>
          </p:txBody>
        </p:sp>
        <p:sp>
          <p:nvSpPr>
            <p:cNvPr id="8232" name="Text Box 39"/>
            <p:cNvSpPr txBox="1">
              <a:spLocks noChangeArrowheads="1"/>
            </p:cNvSpPr>
            <p:nvPr/>
          </p:nvSpPr>
          <p:spPr bwMode="auto">
            <a:xfrm>
              <a:off x="3784" y="2915"/>
              <a:ext cx="562" cy="213"/>
            </a:xfrm>
            <a:prstGeom prst="rect">
              <a:avLst/>
            </a:prstGeom>
            <a:noFill/>
            <a:ln w="9525">
              <a:noFill/>
              <a:miter lim="800000"/>
              <a:headEnd/>
              <a:tailEnd/>
            </a:ln>
          </p:spPr>
          <p:txBody>
            <a:bodyPr wrap="none">
              <a:spAutoFit/>
            </a:bodyPr>
            <a:lstStyle/>
            <a:p>
              <a:pPr defTabSz="914400"/>
              <a:r>
                <a:rPr lang="en-US" sz="1600">
                  <a:cs typeface="Arial" charset="0"/>
                </a:rPr>
                <a:t>Overall</a:t>
              </a:r>
            </a:p>
          </p:txBody>
        </p:sp>
        <p:sp>
          <p:nvSpPr>
            <p:cNvPr id="8233" name="Rectangle 40"/>
            <p:cNvSpPr>
              <a:spLocks noChangeArrowheads="1"/>
            </p:cNvSpPr>
            <p:nvPr/>
          </p:nvSpPr>
          <p:spPr bwMode="auto">
            <a:xfrm>
              <a:off x="2566" y="1730"/>
              <a:ext cx="117" cy="89"/>
            </a:xfrm>
            <a:prstGeom prst="rect">
              <a:avLst/>
            </a:prstGeom>
            <a:solidFill>
              <a:srgbClr val="00FF00"/>
            </a:solidFill>
            <a:ln w="9525">
              <a:noFill/>
              <a:miter lim="800000"/>
              <a:headEnd/>
              <a:tailEnd/>
            </a:ln>
          </p:spPr>
          <p:txBody>
            <a:bodyPr wrap="none" anchor="ctr"/>
            <a:lstStyle/>
            <a:p>
              <a:pPr defTabSz="914400"/>
              <a:endParaRPr lang="en-US">
                <a:cs typeface="Arial" charset="0"/>
              </a:endParaRPr>
            </a:p>
          </p:txBody>
        </p:sp>
        <p:sp>
          <p:nvSpPr>
            <p:cNvPr id="8234" name="Rectangle 41"/>
            <p:cNvSpPr>
              <a:spLocks noChangeArrowheads="1"/>
            </p:cNvSpPr>
            <p:nvPr/>
          </p:nvSpPr>
          <p:spPr bwMode="auto">
            <a:xfrm>
              <a:off x="1403" y="1730"/>
              <a:ext cx="116" cy="89"/>
            </a:xfrm>
            <a:prstGeom prst="rect">
              <a:avLst/>
            </a:prstGeom>
            <a:solidFill>
              <a:schemeClr val="accent1"/>
            </a:solidFill>
            <a:ln w="9525">
              <a:noFill/>
              <a:miter lim="800000"/>
              <a:headEnd/>
              <a:tailEnd/>
            </a:ln>
          </p:spPr>
          <p:txBody>
            <a:bodyPr wrap="none" anchor="ctr"/>
            <a:lstStyle/>
            <a:p>
              <a:pPr defTabSz="914400"/>
              <a:endParaRPr lang="en-US">
                <a:cs typeface="Arial" charset="0"/>
              </a:endParaRPr>
            </a:p>
          </p:txBody>
        </p:sp>
        <p:sp>
          <p:nvSpPr>
            <p:cNvPr id="8235" name="Rectangle 42"/>
            <p:cNvSpPr>
              <a:spLocks noChangeArrowheads="1"/>
            </p:cNvSpPr>
            <p:nvPr/>
          </p:nvSpPr>
          <p:spPr bwMode="auto">
            <a:xfrm>
              <a:off x="3710" y="1730"/>
              <a:ext cx="117" cy="89"/>
            </a:xfrm>
            <a:prstGeom prst="rect">
              <a:avLst/>
            </a:prstGeom>
            <a:solidFill>
              <a:srgbClr val="FF9B00"/>
            </a:solidFill>
            <a:ln w="9525">
              <a:noFill/>
              <a:miter lim="800000"/>
              <a:headEnd/>
              <a:tailEnd/>
            </a:ln>
          </p:spPr>
          <p:txBody>
            <a:bodyPr wrap="none" anchor="ctr"/>
            <a:lstStyle/>
            <a:p>
              <a:pPr defTabSz="914400"/>
              <a:endParaRPr lang="en-US">
                <a:cs typeface="Arial" charset="0"/>
              </a:endParaRPr>
            </a:p>
          </p:txBody>
        </p:sp>
        <p:sp>
          <p:nvSpPr>
            <p:cNvPr id="8236" name="Text Box 43"/>
            <p:cNvSpPr txBox="1">
              <a:spLocks noChangeArrowheads="1"/>
            </p:cNvSpPr>
            <p:nvPr/>
          </p:nvSpPr>
          <p:spPr bwMode="auto">
            <a:xfrm>
              <a:off x="1500" y="1693"/>
              <a:ext cx="478" cy="213"/>
            </a:xfrm>
            <a:prstGeom prst="rect">
              <a:avLst/>
            </a:prstGeom>
            <a:noFill/>
            <a:ln w="9525">
              <a:noFill/>
              <a:miter lim="800000"/>
              <a:headEnd/>
              <a:tailEnd/>
            </a:ln>
          </p:spPr>
          <p:txBody>
            <a:bodyPr wrap="none">
              <a:spAutoFit/>
            </a:bodyPr>
            <a:lstStyle/>
            <a:p>
              <a:pPr defTabSz="914400"/>
              <a:r>
                <a:rPr lang="en-US" sz="1600">
                  <a:cs typeface="Arial" charset="0"/>
                </a:rPr>
                <a:t>White</a:t>
              </a:r>
            </a:p>
          </p:txBody>
        </p:sp>
        <p:sp>
          <p:nvSpPr>
            <p:cNvPr id="8237" name="Text Box 44"/>
            <p:cNvSpPr txBox="1">
              <a:spLocks noChangeArrowheads="1"/>
            </p:cNvSpPr>
            <p:nvPr/>
          </p:nvSpPr>
          <p:spPr bwMode="auto">
            <a:xfrm>
              <a:off x="2669" y="1692"/>
              <a:ext cx="456" cy="213"/>
            </a:xfrm>
            <a:prstGeom prst="rect">
              <a:avLst/>
            </a:prstGeom>
            <a:noFill/>
            <a:ln w="9525">
              <a:noFill/>
              <a:miter lim="800000"/>
              <a:headEnd/>
              <a:tailEnd/>
            </a:ln>
          </p:spPr>
          <p:txBody>
            <a:bodyPr wrap="none">
              <a:spAutoFit/>
            </a:bodyPr>
            <a:lstStyle/>
            <a:p>
              <a:pPr defTabSz="914400"/>
              <a:r>
                <a:rPr lang="en-US" sz="1600">
                  <a:cs typeface="Arial" charset="0"/>
                </a:rPr>
                <a:t>Black</a:t>
              </a:r>
            </a:p>
          </p:txBody>
        </p:sp>
        <p:sp>
          <p:nvSpPr>
            <p:cNvPr id="8238" name="Text Box 45"/>
            <p:cNvSpPr txBox="1">
              <a:spLocks noChangeArrowheads="1"/>
            </p:cNvSpPr>
            <p:nvPr/>
          </p:nvSpPr>
          <p:spPr bwMode="auto">
            <a:xfrm>
              <a:off x="3806" y="1692"/>
              <a:ext cx="647" cy="213"/>
            </a:xfrm>
            <a:prstGeom prst="rect">
              <a:avLst/>
            </a:prstGeom>
            <a:noFill/>
            <a:ln w="9525">
              <a:noFill/>
              <a:miter lim="800000"/>
              <a:headEnd/>
              <a:tailEnd/>
            </a:ln>
          </p:spPr>
          <p:txBody>
            <a:bodyPr wrap="none">
              <a:spAutoFit/>
            </a:bodyPr>
            <a:lstStyle/>
            <a:p>
              <a:pPr defTabSz="914400"/>
              <a:r>
                <a:rPr lang="en-US" sz="1600">
                  <a:cs typeface="Arial" charset="0"/>
                </a:rPr>
                <a:t>Hispanic</a:t>
              </a:r>
            </a:p>
          </p:txBody>
        </p:sp>
      </p:grpSp>
      <p:sp>
        <p:nvSpPr>
          <p:cNvPr id="8196" name="Rectangle 3"/>
          <p:cNvSpPr>
            <a:spLocks noGrp="1" noChangeArrowheads="1"/>
          </p:cNvSpPr>
          <p:nvPr>
            <p:ph type="body" idx="1"/>
          </p:nvPr>
        </p:nvSpPr>
        <p:spPr bwMode="auto">
          <a:xfrm>
            <a:off x="439738" y="1066800"/>
            <a:ext cx="7772400" cy="990600"/>
          </a:xfrm>
          <a:noFill/>
          <a:ln>
            <a:miter lim="800000"/>
            <a:headEnd/>
            <a:tailEnd/>
          </a:ln>
        </p:spPr>
        <p:txBody>
          <a:bodyPr vert="horz" wrap="square" lIns="91440" tIns="45720" rIns="91440" bIns="45720" numCol="1" anchor="t" anchorCtr="0" compatLnSpc="1">
            <a:prstTxWarp prst="textNoShape">
              <a:avLst/>
            </a:prstTxWarp>
            <a:normAutofit fontScale="92500" lnSpcReduction="10000"/>
          </a:bodyPr>
          <a:lstStyle/>
          <a:p>
            <a:pPr marL="401638" indent="-401638">
              <a:lnSpc>
                <a:spcPct val="80000"/>
              </a:lnSpc>
              <a:buClr>
                <a:schemeClr val="bg1"/>
              </a:buClr>
            </a:pPr>
            <a:r>
              <a:rPr lang="en-US" sz="2000" dirty="0" smtClean="0"/>
              <a:t>Late initiation or early HAART discontinuation results in life- expectancy loss </a:t>
            </a:r>
          </a:p>
          <a:p>
            <a:pPr marL="401638" indent="-401638">
              <a:lnSpc>
                <a:spcPct val="80000"/>
              </a:lnSpc>
              <a:buClr>
                <a:schemeClr val="bg1"/>
              </a:buClr>
            </a:pPr>
            <a:r>
              <a:rPr lang="en-US" sz="2000" dirty="0" smtClean="0"/>
              <a:t>Data indicate minorities present later and have higher rates of  premature discontinuation</a:t>
            </a:r>
          </a:p>
        </p:txBody>
      </p:sp>
      <p:sp>
        <p:nvSpPr>
          <p:cNvPr id="8197" name="Rectangle 4"/>
          <p:cNvSpPr>
            <a:spLocks noChangeArrowheads="1"/>
          </p:cNvSpPr>
          <p:nvPr/>
        </p:nvSpPr>
        <p:spPr bwMode="auto">
          <a:xfrm>
            <a:off x="300038" y="5181600"/>
            <a:ext cx="7796212" cy="457200"/>
          </a:xfrm>
          <a:prstGeom prst="rect">
            <a:avLst/>
          </a:prstGeom>
          <a:noFill/>
          <a:ln w="9525" algn="ctr">
            <a:noFill/>
            <a:miter lim="800000"/>
            <a:headEnd/>
            <a:tailEnd/>
          </a:ln>
        </p:spPr>
        <p:txBody>
          <a:bodyPr>
            <a:spAutoFit/>
          </a:bodyPr>
          <a:lstStyle/>
          <a:p>
            <a:pPr marL="342900" indent="-342900" defTabSz="914400"/>
            <a:r>
              <a:rPr lang="en-US" sz="1200" dirty="0" err="1">
                <a:latin typeface="Arial Narrow" pitchFamily="34" charset="0"/>
                <a:cs typeface="Arial" charset="0"/>
              </a:rPr>
              <a:t>Losina</a:t>
            </a:r>
            <a:r>
              <a:rPr lang="en-US" sz="1200" dirty="0">
                <a:latin typeface="Arial Narrow" pitchFamily="34" charset="0"/>
                <a:cs typeface="Arial" charset="0"/>
              </a:rPr>
              <a:t> E et al. 14th CROI; 2007; Los Angeles, CA. Abstract 142.</a:t>
            </a:r>
          </a:p>
          <a:p>
            <a:pPr marL="342900" indent="-342900" defTabSz="914400"/>
            <a:endParaRPr lang="en-US" sz="1200" dirty="0">
              <a:latin typeface="Arial Narrow" pitchFamily="34" charset="0"/>
              <a:cs typeface="Arial" charset="0"/>
            </a:endParaRPr>
          </a:p>
        </p:txBody>
      </p:sp>
      <p:sp>
        <p:nvSpPr>
          <p:cNvPr id="8198" name="Rectangle 49"/>
          <p:cNvSpPr>
            <a:spLocks noChangeArrowheads="1"/>
          </p:cNvSpPr>
          <p:nvPr/>
        </p:nvSpPr>
        <p:spPr bwMode="auto">
          <a:xfrm>
            <a:off x="2717800" y="5638800"/>
            <a:ext cx="3844322" cy="369332"/>
          </a:xfrm>
          <a:prstGeom prst="rect">
            <a:avLst/>
          </a:prstGeom>
          <a:noFill/>
          <a:ln w="9525">
            <a:noFill/>
            <a:miter lim="800000"/>
            <a:headEnd/>
            <a:tailEnd/>
          </a:ln>
        </p:spPr>
        <p:txBody>
          <a:bodyPr wrap="none">
            <a:spAutoFit/>
          </a:bodyPr>
          <a:lstStyle/>
          <a:p>
            <a:pPr defTabSz="914400"/>
            <a:r>
              <a:rPr lang="en-US" dirty="0"/>
              <a:t>Slide courtesy of Dr. William King</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340</TotalTime>
  <Words>1145</Words>
  <Application>Microsoft Office PowerPoint</Application>
  <PresentationFormat>On-screen Show (4:3)</PresentationFormat>
  <Paragraphs>219</Paragraphs>
  <Slides>29</Slides>
  <Notes>8</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Oriel</vt:lpstr>
      <vt:lpstr>Guidance on intervening with panel management: hiv clinics at the forefront of pcmh models</vt:lpstr>
      <vt:lpstr>Disclosures</vt:lpstr>
      <vt:lpstr>Disclosures</vt:lpstr>
      <vt:lpstr>Learning objectives</vt:lpstr>
      <vt:lpstr>Obtaining CME/CE Credit</vt:lpstr>
      <vt:lpstr>Who are we</vt:lpstr>
      <vt:lpstr>Agenda</vt:lpstr>
      <vt:lpstr>The reality of the 15-minute visit in primary care</vt:lpstr>
      <vt:lpstr>Racial Disparities in Survival</vt:lpstr>
      <vt:lpstr>What is a PCMH? </vt:lpstr>
      <vt:lpstr>Key features of a PCMH include: </vt:lpstr>
      <vt:lpstr>Slide 12</vt:lpstr>
      <vt:lpstr>Why do we need this change?</vt:lpstr>
      <vt:lpstr>What is Panel Management</vt:lpstr>
      <vt:lpstr>What can Panel Management do for us?</vt:lpstr>
      <vt:lpstr>Pilot project- Alameda County Medical Center, Oakland CA</vt:lpstr>
      <vt:lpstr>Task Shifting</vt:lpstr>
      <vt:lpstr>What does Panel Management sound like?</vt:lpstr>
      <vt:lpstr>Interventions and tools</vt:lpstr>
      <vt:lpstr>Advantages</vt:lpstr>
      <vt:lpstr>Alameda County Medical Center: Panel Management At work</vt:lpstr>
      <vt:lpstr>Use of a Registry Report</vt:lpstr>
      <vt:lpstr>Exercise: Using the Registry </vt:lpstr>
      <vt:lpstr>PM at work…the results tell all</vt:lpstr>
      <vt:lpstr>Challenges and Solutions</vt:lpstr>
      <vt:lpstr>Do you have the resources to pull this off?</vt:lpstr>
      <vt:lpstr>Slide 27</vt:lpstr>
      <vt:lpstr>Next Steps…..</vt:lpstr>
      <vt:lpstr>Resources</vt:lpstr>
    </vt:vector>
  </TitlesOfParts>
  <Company>Alameda County Medical Center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iaswad</dc:creator>
  <cp:lastModifiedBy>iaswad</cp:lastModifiedBy>
  <cp:revision>35</cp:revision>
  <dcterms:created xsi:type="dcterms:W3CDTF">2012-10-04T17:56:33Z</dcterms:created>
  <dcterms:modified xsi:type="dcterms:W3CDTF">2012-11-28T19:36:36Z</dcterms:modified>
</cp:coreProperties>
</file>