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315" r:id="rId4"/>
    <p:sldId id="317" r:id="rId5"/>
    <p:sldId id="338" r:id="rId6"/>
    <p:sldId id="321" r:id="rId7"/>
    <p:sldId id="318" r:id="rId8"/>
    <p:sldId id="320" r:id="rId9"/>
    <p:sldId id="325" r:id="rId10"/>
    <p:sldId id="294" r:id="rId11"/>
    <p:sldId id="297" r:id="rId12"/>
    <p:sldId id="308" r:id="rId13"/>
    <p:sldId id="339" r:id="rId14"/>
    <p:sldId id="309" r:id="rId15"/>
    <p:sldId id="324" r:id="rId16"/>
    <p:sldId id="353" r:id="rId17"/>
    <p:sldId id="351" r:id="rId18"/>
    <p:sldId id="327" r:id="rId19"/>
    <p:sldId id="328" r:id="rId20"/>
    <p:sldId id="329" r:id="rId21"/>
    <p:sldId id="340" r:id="rId22"/>
    <p:sldId id="332" r:id="rId23"/>
    <p:sldId id="331" r:id="rId24"/>
    <p:sldId id="333" r:id="rId25"/>
    <p:sldId id="341" r:id="rId26"/>
    <p:sldId id="346" r:id="rId27"/>
    <p:sldId id="342" r:id="rId28"/>
    <p:sldId id="345" r:id="rId29"/>
    <p:sldId id="343" r:id="rId30"/>
    <p:sldId id="344" r:id="rId31"/>
    <p:sldId id="347" r:id="rId32"/>
    <p:sldId id="348" r:id="rId33"/>
    <p:sldId id="349" r:id="rId34"/>
    <p:sldId id="350" r:id="rId35"/>
    <p:sldId id="35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p:cViewPr>
        <p:scale>
          <a:sx n="47" d="100"/>
          <a:sy n="47" d="100"/>
        </p:scale>
        <p:origin x="-1278"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lw10\Desktop\control%20chart%20-%20retention.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alw10\Desktop\control%20chart%20-%20retention.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Regional </a:t>
            </a:r>
            <a:r>
              <a:rPr lang="en-US" baseline="0"/>
              <a:t>Quarterly Retention Rate</a:t>
            </a:r>
            <a:endParaRPr lang="en-US"/>
          </a:p>
        </c:rich>
      </c:tx>
      <c:layout/>
    </c:title>
    <c:plotArea>
      <c:layout>
        <c:manualLayout>
          <c:layoutTarget val="inner"/>
          <c:xMode val="edge"/>
          <c:yMode val="edge"/>
          <c:x val="0.102326037697171"/>
          <c:y val="9.7589354596634717E-2"/>
          <c:w val="0.86193713233544611"/>
          <c:h val="0.81373543735048126"/>
        </c:manualLayout>
      </c:layout>
      <c:lineChart>
        <c:grouping val="standard"/>
        <c:ser>
          <c:idx val="0"/>
          <c:order val="0"/>
          <c:spPr>
            <a:ln>
              <a:solidFill>
                <a:schemeClr val="bg1">
                  <a:lumMod val="50000"/>
                </a:schemeClr>
              </a:solidFill>
              <a:prstDash val="dash"/>
            </a:ln>
          </c:spPr>
          <c:marker>
            <c:symbol val="none"/>
          </c:marker>
          <c:cat>
            <c:strRef>
              <c:f>Regional!$D$2:$O$2</c:f>
              <c:strCache>
                <c:ptCount val="12"/>
                <c:pt idx="0">
                  <c:v>Jan-09</c:v>
                </c:pt>
                <c:pt idx="1">
                  <c:v>May</c:v>
                </c:pt>
                <c:pt idx="2">
                  <c:v>Sep</c:v>
                </c:pt>
                <c:pt idx="3">
                  <c:v>Dec</c:v>
                </c:pt>
                <c:pt idx="4">
                  <c:v>Jan-10</c:v>
                </c:pt>
                <c:pt idx="5">
                  <c:v>May</c:v>
                </c:pt>
                <c:pt idx="6">
                  <c:v>Sep</c:v>
                </c:pt>
                <c:pt idx="7">
                  <c:v>Dec</c:v>
                </c:pt>
                <c:pt idx="8">
                  <c:v>Jan-11</c:v>
                </c:pt>
                <c:pt idx="9">
                  <c:v>May</c:v>
                </c:pt>
                <c:pt idx="10">
                  <c:v>Sep</c:v>
                </c:pt>
                <c:pt idx="11">
                  <c:v>Dec</c:v>
                </c:pt>
              </c:strCache>
            </c:strRef>
          </c:cat>
          <c:val>
            <c:numRef>
              <c:f>Regional!$D$3:$O$3</c:f>
              <c:numCache>
                <c:formatCode>General</c:formatCode>
                <c:ptCount val="12"/>
                <c:pt idx="0">
                  <c:v>87.786666666666676</c:v>
                </c:pt>
                <c:pt idx="1">
                  <c:v>87.786666666666676</c:v>
                </c:pt>
                <c:pt idx="2">
                  <c:v>87.786666666666676</c:v>
                </c:pt>
                <c:pt idx="3">
                  <c:v>87.786666666666676</c:v>
                </c:pt>
                <c:pt idx="4">
                  <c:v>87.786666666666676</c:v>
                </c:pt>
                <c:pt idx="5">
                  <c:v>87.786666666666676</c:v>
                </c:pt>
                <c:pt idx="6">
                  <c:v>87.786666666666676</c:v>
                </c:pt>
                <c:pt idx="7">
                  <c:v>87.786666666666676</c:v>
                </c:pt>
                <c:pt idx="8">
                  <c:v>87.786666666666676</c:v>
                </c:pt>
                <c:pt idx="9">
                  <c:v>87.786666666666676</c:v>
                </c:pt>
                <c:pt idx="10">
                  <c:v>87.786666666666676</c:v>
                </c:pt>
                <c:pt idx="11">
                  <c:v>87.786666666666676</c:v>
                </c:pt>
              </c:numCache>
            </c:numRef>
          </c:val>
        </c:ser>
        <c:ser>
          <c:idx val="1"/>
          <c:order val="1"/>
          <c:spPr>
            <a:ln>
              <a:solidFill>
                <a:schemeClr val="bg1">
                  <a:lumMod val="50000"/>
                </a:schemeClr>
              </a:solidFill>
              <a:prstDash val="dash"/>
            </a:ln>
          </c:spPr>
          <c:marker>
            <c:symbol val="none"/>
          </c:marker>
          <c:cat>
            <c:strRef>
              <c:f>Regional!$D$2:$O$2</c:f>
              <c:strCache>
                <c:ptCount val="12"/>
                <c:pt idx="0">
                  <c:v>Jan-09</c:v>
                </c:pt>
                <c:pt idx="1">
                  <c:v>May</c:v>
                </c:pt>
                <c:pt idx="2">
                  <c:v>Sep</c:v>
                </c:pt>
                <c:pt idx="3">
                  <c:v>Dec</c:v>
                </c:pt>
                <c:pt idx="4">
                  <c:v>Jan-10</c:v>
                </c:pt>
                <c:pt idx="5">
                  <c:v>May</c:v>
                </c:pt>
                <c:pt idx="6">
                  <c:v>Sep</c:v>
                </c:pt>
                <c:pt idx="7">
                  <c:v>Dec</c:v>
                </c:pt>
                <c:pt idx="8">
                  <c:v>Jan-11</c:v>
                </c:pt>
                <c:pt idx="9">
                  <c:v>May</c:v>
                </c:pt>
                <c:pt idx="10">
                  <c:v>Sep</c:v>
                </c:pt>
                <c:pt idx="11">
                  <c:v>Dec</c:v>
                </c:pt>
              </c:strCache>
            </c:strRef>
          </c:cat>
          <c:val>
            <c:numRef>
              <c:f>Regional!$D$4:$O$4</c:f>
              <c:numCache>
                <c:formatCode>General</c:formatCode>
                <c:ptCount val="12"/>
                <c:pt idx="0">
                  <c:v>50.546666666666454</c:v>
                </c:pt>
                <c:pt idx="1">
                  <c:v>50.546666666666454</c:v>
                </c:pt>
                <c:pt idx="2">
                  <c:v>50.546666666666454</c:v>
                </c:pt>
                <c:pt idx="3">
                  <c:v>50.546666666666454</c:v>
                </c:pt>
                <c:pt idx="4">
                  <c:v>50.546666666666454</c:v>
                </c:pt>
                <c:pt idx="5">
                  <c:v>50.546666666666454</c:v>
                </c:pt>
                <c:pt idx="6">
                  <c:v>50.546666666666454</c:v>
                </c:pt>
                <c:pt idx="7">
                  <c:v>50.546666666666454</c:v>
                </c:pt>
                <c:pt idx="8">
                  <c:v>50.546666666666454</c:v>
                </c:pt>
                <c:pt idx="9">
                  <c:v>50.546666666666454</c:v>
                </c:pt>
                <c:pt idx="10">
                  <c:v>50.546666666666454</c:v>
                </c:pt>
                <c:pt idx="11">
                  <c:v>50.546666666666454</c:v>
                </c:pt>
              </c:numCache>
            </c:numRef>
          </c:val>
        </c:ser>
        <c:ser>
          <c:idx val="2"/>
          <c:order val="2"/>
          <c:spPr>
            <a:ln>
              <a:solidFill>
                <a:schemeClr val="tx1"/>
              </a:solidFill>
            </a:ln>
          </c:spPr>
          <c:marker>
            <c:spPr>
              <a:solidFill>
                <a:schemeClr val="tx1"/>
              </a:solidFill>
              <a:ln>
                <a:solidFill>
                  <a:schemeClr val="tx1"/>
                </a:solidFill>
              </a:ln>
            </c:spPr>
          </c:marker>
          <c:cat>
            <c:strRef>
              <c:f>Regional!$D$2:$O$2</c:f>
              <c:strCache>
                <c:ptCount val="12"/>
                <c:pt idx="0">
                  <c:v>Jan-09</c:v>
                </c:pt>
                <c:pt idx="1">
                  <c:v>May</c:v>
                </c:pt>
                <c:pt idx="2">
                  <c:v>Sep</c:v>
                </c:pt>
                <c:pt idx="3">
                  <c:v>Dec</c:v>
                </c:pt>
                <c:pt idx="4">
                  <c:v>Jan-10</c:v>
                </c:pt>
                <c:pt idx="5">
                  <c:v>May</c:v>
                </c:pt>
                <c:pt idx="6">
                  <c:v>Sep</c:v>
                </c:pt>
                <c:pt idx="7">
                  <c:v>Dec</c:v>
                </c:pt>
                <c:pt idx="8">
                  <c:v>Jan-11</c:v>
                </c:pt>
                <c:pt idx="9">
                  <c:v>May</c:v>
                </c:pt>
                <c:pt idx="10">
                  <c:v>Sep</c:v>
                </c:pt>
                <c:pt idx="11">
                  <c:v>Dec</c:v>
                </c:pt>
              </c:strCache>
            </c:strRef>
          </c:cat>
          <c:val>
            <c:numRef>
              <c:f>Regional!$D$5:$O$5</c:f>
              <c:numCache>
                <c:formatCode>General</c:formatCode>
                <c:ptCount val="12"/>
                <c:pt idx="0">
                  <c:v>60</c:v>
                </c:pt>
                <c:pt idx="1">
                  <c:v>65</c:v>
                </c:pt>
                <c:pt idx="2">
                  <c:v>70</c:v>
                </c:pt>
                <c:pt idx="3">
                  <c:v>62</c:v>
                </c:pt>
                <c:pt idx="4">
                  <c:v>73</c:v>
                </c:pt>
                <c:pt idx="5">
                  <c:v>65</c:v>
                </c:pt>
                <c:pt idx="6">
                  <c:v>77</c:v>
                </c:pt>
                <c:pt idx="7">
                  <c:v>80</c:v>
                </c:pt>
                <c:pt idx="8">
                  <c:v>72</c:v>
                </c:pt>
                <c:pt idx="9">
                  <c:v>65</c:v>
                </c:pt>
                <c:pt idx="10">
                  <c:v>66</c:v>
                </c:pt>
                <c:pt idx="11">
                  <c:v>75</c:v>
                </c:pt>
              </c:numCache>
            </c:numRef>
          </c:val>
        </c:ser>
        <c:marker val="1"/>
        <c:axId val="54862976"/>
        <c:axId val="54864896"/>
      </c:lineChart>
      <c:catAx>
        <c:axId val="54862976"/>
        <c:scaling>
          <c:orientation val="minMax"/>
        </c:scaling>
        <c:axPos val="b"/>
        <c:numFmt formatCode="General" sourceLinked="1"/>
        <c:tickLblPos val="nextTo"/>
        <c:crossAx val="54864896"/>
        <c:crosses val="autoZero"/>
        <c:auto val="1"/>
        <c:lblAlgn val="ctr"/>
        <c:lblOffset val="100"/>
      </c:catAx>
      <c:valAx>
        <c:axId val="54864896"/>
        <c:scaling>
          <c:orientation val="minMax"/>
        </c:scaling>
        <c:axPos val="l"/>
        <c:title>
          <c:tx>
            <c:rich>
              <a:bodyPr rot="-5400000" vert="horz"/>
              <a:lstStyle/>
              <a:p>
                <a:pPr>
                  <a:defRPr/>
                </a:pPr>
                <a:r>
                  <a:rPr lang="en-US"/>
                  <a:t>Performance Rate (%)</a:t>
                </a:r>
              </a:p>
            </c:rich>
          </c:tx>
          <c:layout/>
        </c:title>
        <c:numFmt formatCode="General" sourceLinked="1"/>
        <c:tickLblPos val="nextTo"/>
        <c:crossAx val="54862976"/>
        <c:crosses val="autoZero"/>
        <c:crossBetween val="midCat"/>
      </c:valAx>
      <c:spPr>
        <a:noFill/>
        <a:ln w="25400">
          <a:noFill/>
        </a:ln>
      </c:spPr>
    </c:plotArea>
    <c:plotVisOnly val="1"/>
    <c:dispBlanksAs val="gap"/>
  </c:chart>
  <c:spPr>
    <a:no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Regional </a:t>
            </a:r>
            <a:r>
              <a:rPr lang="en-US" baseline="0"/>
              <a:t>Quarterly Retention Rate</a:t>
            </a:r>
            <a:endParaRPr lang="en-US"/>
          </a:p>
        </c:rich>
      </c:tx>
      <c:layout/>
    </c:title>
    <c:plotArea>
      <c:layout>
        <c:manualLayout>
          <c:layoutTarget val="inner"/>
          <c:xMode val="edge"/>
          <c:yMode val="edge"/>
          <c:x val="0.102326037697171"/>
          <c:y val="9.7589354596634703E-2"/>
          <c:w val="0.85875873978208106"/>
          <c:h val="0.75705526687706604"/>
        </c:manualLayout>
      </c:layout>
      <c:lineChart>
        <c:grouping val="standard"/>
        <c:ser>
          <c:idx val="0"/>
          <c:order val="0"/>
          <c:spPr>
            <a:ln>
              <a:noFill/>
              <a:prstDash val="dash"/>
            </a:ln>
          </c:spPr>
          <c:marker>
            <c:symbol val="dash"/>
            <c:size val="5"/>
            <c:spPr>
              <a:ln>
                <a:solidFill>
                  <a:prstClr val="white">
                    <a:lumMod val="50000"/>
                  </a:prstClr>
                </a:solidFill>
              </a:ln>
            </c:spPr>
          </c:marker>
          <c:cat>
            <c:strRef>
              <c:f>Regional!$D$2:$AC$2</c:f>
              <c:strCache>
                <c:ptCount val="26"/>
                <c:pt idx="0">
                  <c:v>Jan-09</c:v>
                </c:pt>
                <c:pt idx="1">
                  <c:v>April</c:v>
                </c:pt>
                <c:pt idx="2">
                  <c:v>July</c:v>
                </c:pt>
                <c:pt idx="3">
                  <c:v>Oct</c:v>
                </c:pt>
                <c:pt idx="4">
                  <c:v>Jan-10</c:v>
                </c:pt>
                <c:pt idx="5">
                  <c:v>April</c:v>
                </c:pt>
                <c:pt idx="6">
                  <c:v>July</c:v>
                </c:pt>
                <c:pt idx="7">
                  <c:v>Oct</c:v>
                </c:pt>
                <c:pt idx="8">
                  <c:v>Jan-11</c:v>
                </c:pt>
                <c:pt idx="9">
                  <c:v>April</c:v>
                </c:pt>
                <c:pt idx="10">
                  <c:v>July</c:v>
                </c:pt>
                <c:pt idx="11">
                  <c:v>Oct</c:v>
                </c:pt>
                <c:pt idx="12">
                  <c:v>Jan-12</c:v>
                </c:pt>
                <c:pt idx="13">
                  <c:v>April</c:v>
                </c:pt>
                <c:pt idx="14">
                  <c:v>July</c:v>
                </c:pt>
                <c:pt idx="15">
                  <c:v>Oct</c:v>
                </c:pt>
                <c:pt idx="16">
                  <c:v>Jan-13</c:v>
                </c:pt>
                <c:pt idx="17">
                  <c:v>April</c:v>
                </c:pt>
                <c:pt idx="18">
                  <c:v>July</c:v>
                </c:pt>
                <c:pt idx="19">
                  <c:v>Oct</c:v>
                </c:pt>
                <c:pt idx="20">
                  <c:v>Jan-14</c:v>
                </c:pt>
                <c:pt idx="21">
                  <c:v>April</c:v>
                </c:pt>
                <c:pt idx="22">
                  <c:v>July</c:v>
                </c:pt>
                <c:pt idx="23">
                  <c:v>Oct</c:v>
                </c:pt>
                <c:pt idx="24">
                  <c:v>Jan-15</c:v>
                </c:pt>
                <c:pt idx="25">
                  <c:v>April</c:v>
                </c:pt>
              </c:strCache>
            </c:strRef>
          </c:cat>
          <c:val>
            <c:numRef>
              <c:f>Regional!$D$3:$AC$3</c:f>
              <c:numCache>
                <c:formatCode>General</c:formatCode>
                <c:ptCount val="26"/>
                <c:pt idx="0">
                  <c:v>87.786666666666676</c:v>
                </c:pt>
                <c:pt idx="1">
                  <c:v>87.786666666666676</c:v>
                </c:pt>
                <c:pt idx="2">
                  <c:v>87.786666666666676</c:v>
                </c:pt>
                <c:pt idx="3">
                  <c:v>87.786666666666676</c:v>
                </c:pt>
                <c:pt idx="4">
                  <c:v>87.786666666666676</c:v>
                </c:pt>
                <c:pt idx="5">
                  <c:v>87.786666666666676</c:v>
                </c:pt>
                <c:pt idx="6">
                  <c:v>87.786666666666676</c:v>
                </c:pt>
                <c:pt idx="7">
                  <c:v>87.786666666666676</c:v>
                </c:pt>
                <c:pt idx="8">
                  <c:v>87.786666666666676</c:v>
                </c:pt>
                <c:pt idx="9">
                  <c:v>87.786666666666676</c:v>
                </c:pt>
                <c:pt idx="10">
                  <c:v>87.786666666666676</c:v>
                </c:pt>
                <c:pt idx="11">
                  <c:v>87.786666666666676</c:v>
                </c:pt>
                <c:pt idx="12">
                  <c:v>87.786666666666676</c:v>
                </c:pt>
                <c:pt idx="13">
                  <c:v>87.786666666666676</c:v>
                </c:pt>
                <c:pt idx="14">
                  <c:v>87.786666666666676</c:v>
                </c:pt>
                <c:pt idx="15">
                  <c:v>87.786666666666676</c:v>
                </c:pt>
                <c:pt idx="16">
                  <c:v>87.786666666666676</c:v>
                </c:pt>
                <c:pt idx="17">
                  <c:v>100</c:v>
                </c:pt>
                <c:pt idx="18">
                  <c:v>100</c:v>
                </c:pt>
                <c:pt idx="19">
                  <c:v>100</c:v>
                </c:pt>
                <c:pt idx="20">
                  <c:v>100</c:v>
                </c:pt>
                <c:pt idx="21">
                  <c:v>100</c:v>
                </c:pt>
                <c:pt idx="22">
                  <c:v>100</c:v>
                </c:pt>
                <c:pt idx="23">
                  <c:v>100</c:v>
                </c:pt>
                <c:pt idx="24">
                  <c:v>100</c:v>
                </c:pt>
                <c:pt idx="25">
                  <c:v>100</c:v>
                </c:pt>
              </c:numCache>
            </c:numRef>
          </c:val>
        </c:ser>
        <c:ser>
          <c:idx val="1"/>
          <c:order val="1"/>
          <c:spPr>
            <a:ln>
              <a:noFill/>
              <a:prstDash val="dash"/>
            </a:ln>
          </c:spPr>
          <c:marker>
            <c:symbol val="dash"/>
            <c:size val="5"/>
            <c:spPr>
              <a:solidFill>
                <a:schemeClr val="accent1"/>
              </a:solidFill>
              <a:ln>
                <a:solidFill>
                  <a:prstClr val="white">
                    <a:lumMod val="50000"/>
                  </a:prstClr>
                </a:solidFill>
              </a:ln>
            </c:spPr>
          </c:marker>
          <c:cat>
            <c:strRef>
              <c:f>Regional!$D$2:$AC$2</c:f>
              <c:strCache>
                <c:ptCount val="26"/>
                <c:pt idx="0">
                  <c:v>Jan-09</c:v>
                </c:pt>
                <c:pt idx="1">
                  <c:v>April</c:v>
                </c:pt>
                <c:pt idx="2">
                  <c:v>July</c:v>
                </c:pt>
                <c:pt idx="3">
                  <c:v>Oct</c:v>
                </c:pt>
                <c:pt idx="4">
                  <c:v>Jan-10</c:v>
                </c:pt>
                <c:pt idx="5">
                  <c:v>April</c:v>
                </c:pt>
                <c:pt idx="6">
                  <c:v>July</c:v>
                </c:pt>
                <c:pt idx="7">
                  <c:v>Oct</c:v>
                </c:pt>
                <c:pt idx="8">
                  <c:v>Jan-11</c:v>
                </c:pt>
                <c:pt idx="9">
                  <c:v>April</c:v>
                </c:pt>
                <c:pt idx="10">
                  <c:v>July</c:v>
                </c:pt>
                <c:pt idx="11">
                  <c:v>Oct</c:v>
                </c:pt>
                <c:pt idx="12">
                  <c:v>Jan-12</c:v>
                </c:pt>
                <c:pt idx="13">
                  <c:v>April</c:v>
                </c:pt>
                <c:pt idx="14">
                  <c:v>July</c:v>
                </c:pt>
                <c:pt idx="15">
                  <c:v>Oct</c:v>
                </c:pt>
                <c:pt idx="16">
                  <c:v>Jan-13</c:v>
                </c:pt>
                <c:pt idx="17">
                  <c:v>April</c:v>
                </c:pt>
                <c:pt idx="18">
                  <c:v>July</c:v>
                </c:pt>
                <c:pt idx="19">
                  <c:v>Oct</c:v>
                </c:pt>
                <c:pt idx="20">
                  <c:v>Jan-14</c:v>
                </c:pt>
                <c:pt idx="21">
                  <c:v>April</c:v>
                </c:pt>
                <c:pt idx="22">
                  <c:v>July</c:v>
                </c:pt>
                <c:pt idx="23">
                  <c:v>Oct</c:v>
                </c:pt>
                <c:pt idx="24">
                  <c:v>Jan-15</c:v>
                </c:pt>
                <c:pt idx="25">
                  <c:v>April</c:v>
                </c:pt>
              </c:strCache>
            </c:strRef>
          </c:cat>
          <c:val>
            <c:numRef>
              <c:f>Regional!$D$4:$AC$4</c:f>
              <c:numCache>
                <c:formatCode>General</c:formatCode>
                <c:ptCount val="26"/>
                <c:pt idx="0">
                  <c:v>50.546666666666411</c:v>
                </c:pt>
                <c:pt idx="1">
                  <c:v>50.546666666666411</c:v>
                </c:pt>
                <c:pt idx="2">
                  <c:v>50.546666666666411</c:v>
                </c:pt>
                <c:pt idx="3">
                  <c:v>50.546666666666411</c:v>
                </c:pt>
                <c:pt idx="4">
                  <c:v>50.546666666666411</c:v>
                </c:pt>
                <c:pt idx="5">
                  <c:v>50.546666666666411</c:v>
                </c:pt>
                <c:pt idx="6">
                  <c:v>50.546666666666411</c:v>
                </c:pt>
                <c:pt idx="7">
                  <c:v>50.546666666666411</c:v>
                </c:pt>
                <c:pt idx="8">
                  <c:v>50.546666666666411</c:v>
                </c:pt>
                <c:pt idx="9">
                  <c:v>50.546666666666411</c:v>
                </c:pt>
                <c:pt idx="10">
                  <c:v>50.546666666666411</c:v>
                </c:pt>
                <c:pt idx="11">
                  <c:v>50.546666666666411</c:v>
                </c:pt>
                <c:pt idx="12">
                  <c:v>50.546666666666411</c:v>
                </c:pt>
                <c:pt idx="13">
                  <c:v>50.546666666666411</c:v>
                </c:pt>
                <c:pt idx="14">
                  <c:v>50.546666666666411</c:v>
                </c:pt>
                <c:pt idx="15">
                  <c:v>50.546666666666411</c:v>
                </c:pt>
                <c:pt idx="16">
                  <c:v>50.546666666666411</c:v>
                </c:pt>
                <c:pt idx="17">
                  <c:v>87.651999999999987</c:v>
                </c:pt>
                <c:pt idx="18">
                  <c:v>87.651999999999987</c:v>
                </c:pt>
                <c:pt idx="19">
                  <c:v>87.651999999999987</c:v>
                </c:pt>
                <c:pt idx="20">
                  <c:v>87.651999999999987</c:v>
                </c:pt>
                <c:pt idx="21">
                  <c:v>87.651999999999987</c:v>
                </c:pt>
                <c:pt idx="22">
                  <c:v>87.651999999999987</c:v>
                </c:pt>
                <c:pt idx="23">
                  <c:v>87.651999999999987</c:v>
                </c:pt>
                <c:pt idx="24">
                  <c:v>87.651999999999987</c:v>
                </c:pt>
                <c:pt idx="25">
                  <c:v>87.651999999999987</c:v>
                </c:pt>
              </c:numCache>
            </c:numRef>
          </c:val>
        </c:ser>
        <c:ser>
          <c:idx val="2"/>
          <c:order val="2"/>
          <c:spPr>
            <a:ln>
              <a:solidFill>
                <a:schemeClr val="tx1"/>
              </a:solidFill>
            </a:ln>
          </c:spPr>
          <c:marker>
            <c:spPr>
              <a:solidFill>
                <a:schemeClr val="tx1"/>
              </a:solidFill>
              <a:ln>
                <a:solidFill>
                  <a:schemeClr val="tx1"/>
                </a:solidFill>
              </a:ln>
            </c:spPr>
          </c:marker>
          <c:cat>
            <c:strRef>
              <c:f>Regional!$D$2:$AC$2</c:f>
              <c:strCache>
                <c:ptCount val="26"/>
                <c:pt idx="0">
                  <c:v>Jan-09</c:v>
                </c:pt>
                <c:pt idx="1">
                  <c:v>April</c:v>
                </c:pt>
                <c:pt idx="2">
                  <c:v>July</c:v>
                </c:pt>
                <c:pt idx="3">
                  <c:v>Oct</c:v>
                </c:pt>
                <c:pt idx="4">
                  <c:v>Jan-10</c:v>
                </c:pt>
                <c:pt idx="5">
                  <c:v>April</c:v>
                </c:pt>
                <c:pt idx="6">
                  <c:v>July</c:v>
                </c:pt>
                <c:pt idx="7">
                  <c:v>Oct</c:v>
                </c:pt>
                <c:pt idx="8">
                  <c:v>Jan-11</c:v>
                </c:pt>
                <c:pt idx="9">
                  <c:v>April</c:v>
                </c:pt>
                <c:pt idx="10">
                  <c:v>July</c:v>
                </c:pt>
                <c:pt idx="11">
                  <c:v>Oct</c:v>
                </c:pt>
                <c:pt idx="12">
                  <c:v>Jan-12</c:v>
                </c:pt>
                <c:pt idx="13">
                  <c:v>April</c:v>
                </c:pt>
                <c:pt idx="14">
                  <c:v>July</c:v>
                </c:pt>
                <c:pt idx="15">
                  <c:v>Oct</c:v>
                </c:pt>
                <c:pt idx="16">
                  <c:v>Jan-13</c:v>
                </c:pt>
                <c:pt idx="17">
                  <c:v>April</c:v>
                </c:pt>
                <c:pt idx="18">
                  <c:v>July</c:v>
                </c:pt>
                <c:pt idx="19">
                  <c:v>Oct</c:v>
                </c:pt>
                <c:pt idx="20">
                  <c:v>Jan-14</c:v>
                </c:pt>
                <c:pt idx="21">
                  <c:v>April</c:v>
                </c:pt>
                <c:pt idx="22">
                  <c:v>July</c:v>
                </c:pt>
                <c:pt idx="23">
                  <c:v>Oct</c:v>
                </c:pt>
                <c:pt idx="24">
                  <c:v>Jan-15</c:v>
                </c:pt>
                <c:pt idx="25">
                  <c:v>April</c:v>
                </c:pt>
              </c:strCache>
            </c:strRef>
          </c:cat>
          <c:val>
            <c:numRef>
              <c:f>Regional!$D$5:$AC$5</c:f>
              <c:numCache>
                <c:formatCode>General</c:formatCode>
                <c:ptCount val="26"/>
                <c:pt idx="0">
                  <c:v>60</c:v>
                </c:pt>
                <c:pt idx="1">
                  <c:v>65</c:v>
                </c:pt>
                <c:pt idx="2">
                  <c:v>70</c:v>
                </c:pt>
                <c:pt idx="3">
                  <c:v>62</c:v>
                </c:pt>
                <c:pt idx="4">
                  <c:v>73</c:v>
                </c:pt>
                <c:pt idx="5">
                  <c:v>65</c:v>
                </c:pt>
                <c:pt idx="6">
                  <c:v>77</c:v>
                </c:pt>
                <c:pt idx="7">
                  <c:v>80</c:v>
                </c:pt>
                <c:pt idx="8">
                  <c:v>72</c:v>
                </c:pt>
                <c:pt idx="9">
                  <c:v>65</c:v>
                </c:pt>
                <c:pt idx="10">
                  <c:v>66</c:v>
                </c:pt>
                <c:pt idx="11">
                  <c:v>75</c:v>
                </c:pt>
                <c:pt idx="12">
                  <c:v>80</c:v>
                </c:pt>
                <c:pt idx="13">
                  <c:v>88</c:v>
                </c:pt>
                <c:pt idx="14">
                  <c:v>85</c:v>
                </c:pt>
                <c:pt idx="15">
                  <c:v>87</c:v>
                </c:pt>
                <c:pt idx="16">
                  <c:v>97</c:v>
                </c:pt>
                <c:pt idx="17">
                  <c:v>95</c:v>
                </c:pt>
                <c:pt idx="18">
                  <c:v>94</c:v>
                </c:pt>
                <c:pt idx="19">
                  <c:v>95</c:v>
                </c:pt>
                <c:pt idx="20">
                  <c:v>96</c:v>
                </c:pt>
                <c:pt idx="21">
                  <c:v>94</c:v>
                </c:pt>
                <c:pt idx="22">
                  <c:v>98</c:v>
                </c:pt>
                <c:pt idx="23">
                  <c:v>95</c:v>
                </c:pt>
                <c:pt idx="24">
                  <c:v>94</c:v>
                </c:pt>
                <c:pt idx="25">
                  <c:v>93</c:v>
                </c:pt>
              </c:numCache>
            </c:numRef>
          </c:val>
        </c:ser>
        <c:marker val="1"/>
        <c:axId val="55371648"/>
        <c:axId val="60366848"/>
      </c:lineChart>
      <c:catAx>
        <c:axId val="55371648"/>
        <c:scaling>
          <c:orientation val="minMax"/>
        </c:scaling>
        <c:axPos val="b"/>
        <c:numFmt formatCode="General" sourceLinked="1"/>
        <c:tickLblPos val="nextTo"/>
        <c:crossAx val="60366848"/>
        <c:crosses val="autoZero"/>
        <c:auto val="1"/>
        <c:lblAlgn val="ctr"/>
        <c:lblOffset val="100"/>
      </c:catAx>
      <c:valAx>
        <c:axId val="60366848"/>
        <c:scaling>
          <c:orientation val="minMax"/>
          <c:max val="100"/>
        </c:scaling>
        <c:axPos val="l"/>
        <c:title>
          <c:tx>
            <c:rich>
              <a:bodyPr rot="-5400000" vert="horz"/>
              <a:lstStyle/>
              <a:p>
                <a:pPr>
                  <a:defRPr/>
                </a:pPr>
                <a:r>
                  <a:rPr lang="en-US"/>
                  <a:t>Performance Rate (%)</a:t>
                </a:r>
              </a:p>
            </c:rich>
          </c:tx>
          <c:layout/>
        </c:title>
        <c:numFmt formatCode="General" sourceLinked="1"/>
        <c:tickLblPos val="nextTo"/>
        <c:crossAx val="55371648"/>
        <c:crosses val="autoZero"/>
        <c:crossBetween val="midCat"/>
      </c:valAx>
      <c:spPr>
        <a:noFill/>
        <a:ln w="25400">
          <a:noFill/>
        </a:ln>
      </c:spPr>
    </c:plotArea>
    <c:plotVisOnly val="1"/>
    <c:dispBlanksAs val="gap"/>
  </c:chart>
  <c:spPr>
    <a:noFill/>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Viral Load </a:t>
            </a:r>
            <a:r>
              <a:rPr lang="en-US" dirty="0" smtClean="0"/>
              <a:t>Suppression</a:t>
            </a:r>
            <a:endParaRPr lang="en-US" dirty="0"/>
          </a:p>
        </c:rich>
      </c:tx>
      <c:layout/>
    </c:title>
    <c:view3D>
      <c:rotX val="30"/>
      <c:perspective val="30"/>
    </c:view3D>
    <c:plotArea>
      <c:layout/>
      <c:pie3DChart>
        <c:varyColors val="1"/>
        <c:ser>
          <c:idx val="0"/>
          <c:order val="0"/>
          <c:tx>
            <c:strRef>
              <c:f>Sheet1!$B$1</c:f>
              <c:strCache>
                <c:ptCount val="1"/>
                <c:pt idx="0">
                  <c:v>Viral Load Supression</c:v>
                </c:pt>
              </c:strCache>
            </c:strRef>
          </c:tx>
          <c:spPr>
            <a:solidFill>
              <a:srgbClr val="FF0000"/>
            </a:solidFill>
          </c:spPr>
          <c:explosion val="25"/>
          <c:dPt>
            <c:idx val="0"/>
            <c:spPr>
              <a:solidFill>
                <a:srgbClr val="0070C0"/>
              </a:solidFill>
            </c:spPr>
          </c:dPt>
          <c:cat>
            <c:strRef>
              <c:f>Sheet1!$A$2:$A$5</c:f>
              <c:strCache>
                <c:ptCount val="2"/>
                <c:pt idx="0">
                  <c:v>1st Qtr</c:v>
                </c:pt>
                <c:pt idx="1">
                  <c:v>2nd Qtr</c:v>
                </c:pt>
              </c:strCache>
            </c:strRef>
          </c:cat>
          <c:val>
            <c:numRef>
              <c:f>Sheet1!$B$2:$B$5</c:f>
              <c:numCache>
                <c:formatCode>General</c:formatCode>
                <c:ptCount val="4"/>
                <c:pt idx="0">
                  <c:v>236</c:v>
                </c:pt>
                <c:pt idx="1">
                  <c:v>84</c:v>
                </c:pt>
              </c:numCache>
            </c:numRef>
          </c:val>
        </c:ser>
      </c:pie3DChart>
    </c:plotArea>
    <c:plotVisOnly val="1"/>
    <c:dispBlanksAs val="zero"/>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0.0375</cdr:x>
      <cdr:y>0.775</cdr:y>
    </cdr:from>
    <cdr:to>
      <cdr:x>0.325</cdr:x>
      <cdr:y>1</cdr:y>
    </cdr:to>
    <cdr:sp macro="" textlink="">
      <cdr:nvSpPr>
        <cdr:cNvPr id="2" name="TextBox 1"/>
        <cdr:cNvSpPr txBox="1"/>
      </cdr:nvSpPr>
      <cdr:spPr>
        <a:xfrm xmlns:a="http://schemas.openxmlformats.org/drawingml/2006/main">
          <a:off x="228600" y="3149600"/>
          <a:ext cx="17526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cdr:x>
      <cdr:y>0.43125</cdr:y>
    </cdr:from>
    <cdr:to>
      <cdr:x>0.75</cdr:x>
      <cdr:y>0.73125</cdr:y>
    </cdr:to>
    <cdr:sp macro="" textlink="">
      <cdr:nvSpPr>
        <cdr:cNvPr id="3" name="TextBox 2"/>
        <cdr:cNvSpPr txBox="1"/>
      </cdr:nvSpPr>
      <cdr:spPr>
        <a:xfrm xmlns:a="http://schemas.openxmlformats.org/drawingml/2006/main">
          <a:off x="3657600" y="1752600"/>
          <a:ext cx="914400" cy="1219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0.7375</cdr:x>
      <cdr:y>0.4875</cdr:y>
    </cdr:from>
    <cdr:to>
      <cdr:x>0.8875</cdr:x>
      <cdr:y>0.7125</cdr:y>
    </cdr:to>
    <cdr:sp macro="" textlink="">
      <cdr:nvSpPr>
        <cdr:cNvPr id="4" name="TextBox 3"/>
        <cdr:cNvSpPr txBox="1"/>
      </cdr:nvSpPr>
      <cdr:spPr>
        <a:xfrm xmlns:a="http://schemas.openxmlformats.org/drawingml/2006/main">
          <a:off x="4495800" y="1981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cdr:x>
      <cdr:y>0.2625</cdr:y>
    </cdr:from>
    <cdr:to>
      <cdr:x>0.45</cdr:x>
      <cdr:y>0.4875</cdr:y>
    </cdr:to>
    <cdr:sp macro="" textlink="">
      <cdr:nvSpPr>
        <cdr:cNvPr id="5" name="TextBox 4"/>
        <cdr:cNvSpPr txBox="1"/>
      </cdr:nvSpPr>
      <cdr:spPr>
        <a:xfrm xmlns:a="http://schemas.openxmlformats.org/drawingml/2006/main">
          <a:off x="1828800" y="1066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84</a:t>
          </a:r>
          <a:endParaRPr lang="en-US" sz="2000" dirty="0"/>
        </a:p>
      </cdr:txBody>
    </cdr:sp>
  </cdr:relSizeAnchor>
  <cdr:relSizeAnchor xmlns:cdr="http://schemas.openxmlformats.org/drawingml/2006/chartDrawing">
    <cdr:from>
      <cdr:x>0.6875</cdr:x>
      <cdr:y>0.5625</cdr:y>
    </cdr:from>
    <cdr:to>
      <cdr:x>0.8375</cdr:x>
      <cdr:y>0.7875</cdr:y>
    </cdr:to>
    <cdr:sp macro="" textlink="">
      <cdr:nvSpPr>
        <cdr:cNvPr id="6" name="TextBox 5"/>
        <cdr:cNvSpPr txBox="1"/>
      </cdr:nvSpPr>
      <cdr:spPr>
        <a:xfrm xmlns:a="http://schemas.openxmlformats.org/drawingml/2006/main">
          <a:off x="4191000" y="2286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236</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2D8FD-CD86-9F48-8863-D159D08097DA}" type="datetimeFigureOut">
              <a:rPr lang="en-US" smtClean="0"/>
              <a:pPr/>
              <a:t>10/19/2012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0C8ADD-F332-F84A-AE60-A66DBCBF797F}"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341394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Arial" charset="0"/>
                <a:ea typeface="Arial" charset="0"/>
                <a:cs typeface="Arial" charset="0"/>
              </a:rPr>
              <a:t>Rapid cycle</a:t>
            </a:r>
          </a:p>
        </p:txBody>
      </p:sp>
      <p:sp>
        <p:nvSpPr>
          <p:cNvPr id="104452" name="Slide Number Placeholder 3"/>
          <p:cNvSpPr>
            <a:spLocks noGrp="1"/>
          </p:cNvSpPr>
          <p:nvPr>
            <p:ph type="sldNum" sz="quarter" idx="5"/>
          </p:nvPr>
        </p:nvSpPr>
        <p:spPr bwMode="auto">
          <a:noFill/>
          <a:ln>
            <a:miter lim="800000"/>
            <a:headEnd/>
            <a:tailEnd/>
          </a:ln>
        </p:spPr>
        <p:txBody>
          <a:bodyPr/>
          <a:lstStyle/>
          <a:p>
            <a:fld id="{0F3AFE43-698E-BA46-BA88-EA3EC81A2C28}" type="slidenum">
              <a:rPr lang="en-US">
                <a:latin typeface="Arial" charset="0"/>
              </a:rPr>
              <a:pPr/>
              <a:t>9</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37D38D-E1EA-F249-B47A-BAA5E4C0903E}" type="slidenum">
              <a:rPr lang="en-US" sz="1200"/>
              <a:pPr eaLnBrk="1" hangingPunct="1"/>
              <a:t>11</a:t>
            </a:fld>
            <a:endParaRPr lang="en-US" sz="120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31748"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By drawing a picture of a process using a flowchart, a team can make sure it fully understands how the process </a:t>
            </a:r>
            <a:r>
              <a:rPr lang="en-US" u="sng">
                <a:latin typeface="Calibri" charset="0"/>
                <a:ea typeface="ＭＳ Ｐゴシック" charset="0"/>
                <a:cs typeface="ＭＳ Ｐゴシック" charset="0"/>
              </a:rPr>
              <a:t>really </a:t>
            </a:r>
            <a:r>
              <a:rPr lang="en-US">
                <a:latin typeface="Calibri" charset="0"/>
                <a:ea typeface="ＭＳ Ｐゴシック" charset="0"/>
                <a:cs typeface="ＭＳ Ｐゴシック" charset="0"/>
              </a:rPr>
              <a:t>works as opposed to how people might think it works. Flowcharts help us to visualize processes so that they are easier to improve. </a:t>
            </a:r>
          </a:p>
          <a:p>
            <a:pPr eaLnBrk="1" hangingPunct="1">
              <a:spcBef>
                <a:spcPct val="0"/>
              </a:spcBef>
            </a:pPr>
            <a:endParaRPr lang="en-US">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Building a flowchart:</a:t>
            </a:r>
          </a:p>
          <a:p>
            <a:pPr eaLnBrk="1" hangingPunct="1">
              <a:spcBef>
                <a:spcPct val="0"/>
              </a:spcBef>
            </a:pPr>
            <a:r>
              <a:rPr lang="en-US">
                <a:latin typeface="Calibri" charset="0"/>
                <a:ea typeface="ＭＳ Ｐゴシック" charset="0"/>
                <a:cs typeface="ＭＳ Ｐゴシック" charset="0"/>
              </a:rPr>
              <a:t>• Provides a fast and efficient way to understand the process</a:t>
            </a:r>
          </a:p>
          <a:p>
            <a:pPr eaLnBrk="1" hangingPunct="1">
              <a:spcBef>
                <a:spcPct val="0"/>
              </a:spcBef>
            </a:pPr>
            <a:r>
              <a:rPr lang="en-US">
                <a:latin typeface="Calibri" charset="0"/>
                <a:ea typeface="ＭＳ Ｐゴシック" charset="0"/>
                <a:cs typeface="ＭＳ Ｐゴシック" charset="0"/>
              </a:rPr>
              <a:t>• Identifies potential sources of problems and provides a clear frame of reference for pinpointing the part (or parts) of the process that requires change </a:t>
            </a:r>
          </a:p>
          <a:p>
            <a:pPr eaLnBrk="1" hangingPunct="1">
              <a:spcBef>
                <a:spcPct val="0"/>
              </a:spcBef>
              <a:buFontTx/>
              <a:buChar char="•"/>
            </a:pPr>
            <a:r>
              <a:rPr lang="en-US">
                <a:latin typeface="Calibri" charset="0"/>
                <a:ea typeface="ＭＳ Ｐゴシック" charset="0"/>
                <a:cs typeface="ＭＳ Ｐゴシック" charset="0"/>
              </a:rPr>
              <a:t>Outlines the ideal process steps the quality improvement team tries to develop through their efforts</a:t>
            </a:r>
          </a:p>
          <a:p>
            <a:pPr eaLnBrk="1" hangingPunct="1">
              <a:spcBef>
                <a:spcPct val="0"/>
              </a:spcBef>
            </a:pPr>
            <a:r>
              <a:rPr lang="en-US">
                <a:latin typeface="Calibri" charset="0"/>
                <a:ea typeface="ＭＳ Ｐゴシック" charset="0"/>
                <a:cs typeface="ＭＳ Ｐゴシック" charset="0"/>
              </a:rPr>
              <a:t>• Finally, it enables the quality improvement team to communicate graphically to others what they are doing and why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8F6DB1-8053-D948-9AE7-45C68E1A1966}" type="slidenum">
              <a:rPr lang="en-US" sz="1200"/>
              <a:pPr eaLnBrk="1" hangingPunct="1"/>
              <a:t>12</a:t>
            </a:fld>
            <a:endParaRPr lang="en-US" sz="120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3994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lnSpc>
                <a:spcPct val="90000"/>
              </a:lnSpc>
              <a:spcBef>
                <a:spcPct val="0"/>
              </a:spcBef>
            </a:pPr>
            <a:r>
              <a:rPr lang="en-US" sz="1300">
                <a:latin typeface="Calibri" charset="0"/>
                <a:ea typeface="ＭＳ Ｐゴシック" charset="0"/>
                <a:cs typeface="ＭＳ Ｐゴシック" charset="0"/>
              </a:rPr>
              <a:t>Let</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s take a look at the steps to create a flowchart: </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Agree at the beginning what the flowchart should accomplish and the level of detail you will need to accomplish that goal.</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Then, identify the first and last step of the process.  This sounds easier than it is.  It can be hard to clarify exactly where the process begins and ends, but it is critical that you set these boundaries at the beginning.</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Then begin filling in the steps, from first to last.  If you come to a decision point, a diamond, choose the most-often occurring path and continue it all the way to the end; then go back and complete the second branch. You</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ll get terribly confused if you don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When you</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re done, review the chart:  read it out loud to the group for accuracy and make sure everyone understands it. </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If you uncover parts of the process that aren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 clear, don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 guess.  Assign someone on the team to find out </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what really happens,</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 gather additional input and report back.</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974B5C-D038-8F43-9F32-33CCD6D7EF9A}" type="slidenum">
              <a:rPr lang="en-US" sz="1200"/>
              <a:pPr eaLnBrk="1" hangingPunct="1"/>
              <a:t>14</a:t>
            </a:fld>
            <a:endParaRPr lang="en-US" sz="120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41988"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Here are a few of the most commonly used flowchart symbols.  The references at the end of this Tutorial provide you with sources for more symbols, if you want.  But at first, keep your charts simple and rely on these.</a:t>
            </a:r>
          </a:p>
          <a:p>
            <a:pPr>
              <a:buFontTx/>
              <a:buChar char="•"/>
            </a:pPr>
            <a:r>
              <a:rPr lang="en-US">
                <a:latin typeface="Calibri" charset="0"/>
                <a:ea typeface="ＭＳ Ｐゴシック" charset="0"/>
                <a:cs typeface="ＭＳ Ｐゴシック" charset="0"/>
              </a:rPr>
              <a:t>A single rectangle denotes an activity, or a step in the process</a:t>
            </a:r>
          </a:p>
          <a:p>
            <a:pPr>
              <a:buFontTx/>
              <a:buChar char="•"/>
            </a:pPr>
            <a:r>
              <a:rPr lang="en-US">
                <a:latin typeface="Calibri" charset="0"/>
                <a:ea typeface="ＭＳ Ｐゴシック" charset="0"/>
                <a:cs typeface="ＭＳ Ｐゴシック" charset="0"/>
              </a:rPr>
              <a:t>The elongated oval shows the first and last steps in the process</a:t>
            </a:r>
          </a:p>
          <a:p>
            <a:pPr>
              <a:buFontTx/>
              <a:buChar char="•"/>
            </a:pPr>
            <a:r>
              <a:rPr lang="en-US">
                <a:latin typeface="Calibri" charset="0"/>
                <a:ea typeface="ＭＳ Ｐゴシック" charset="0"/>
                <a:cs typeface="ＭＳ Ｐゴシック" charset="0"/>
              </a:rPr>
              <a:t>A diamond indicates a decision.  From the diamond, the process can go in different directions.  A helpful hint is to use the diamond to indicate a question that can be answered with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yes</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or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no.</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If yes, then follow these steps.  If no, then follow these steps.  Diamonds are often clues that a re-work loop will follow.</a:t>
            </a:r>
          </a:p>
          <a:p>
            <a:pPr>
              <a:buFontTx/>
              <a:buChar char="•"/>
            </a:pPr>
            <a:r>
              <a:rPr lang="en-US">
                <a:latin typeface="Calibri" charset="0"/>
                <a:ea typeface="ＭＳ Ｐゴシック" charset="0"/>
                <a:cs typeface="ＭＳ Ｐゴシック" charset="0"/>
              </a:rPr>
              <a:t>The large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D</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shaped symbol (think of it as an abbreviation of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delay</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shows that something or someone has to wait.  Wait symbols are very helpful in flowcharts, because they indicate bottlenecks in a process. </a:t>
            </a:r>
          </a:p>
          <a:p>
            <a:pPr>
              <a:buFontTx/>
              <a:buChar char="•"/>
            </a:pPr>
            <a:r>
              <a:rPr lang="en-US">
                <a:latin typeface="Calibri" charset="0"/>
                <a:ea typeface="ＭＳ Ｐゴシック" charset="0"/>
                <a:cs typeface="ＭＳ Ｐゴシック" charset="0"/>
              </a:rPr>
              <a:t>Page connectors can be handy if your flowchart extends past one page.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8F6DB1-8053-D948-9AE7-45C68E1A1966}" type="slidenum">
              <a:rPr lang="en-US" sz="1200"/>
              <a:pPr eaLnBrk="1" hangingPunct="1"/>
              <a:t>31</a:t>
            </a:fld>
            <a:endParaRPr lang="en-US" sz="120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3994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lnSpc>
                <a:spcPct val="90000"/>
              </a:lnSpc>
              <a:spcBef>
                <a:spcPct val="0"/>
              </a:spcBef>
            </a:pPr>
            <a:r>
              <a:rPr lang="en-US" sz="1300">
                <a:latin typeface="Calibri" charset="0"/>
                <a:ea typeface="ＭＳ Ｐゴシック" charset="0"/>
                <a:cs typeface="ＭＳ Ｐゴシック" charset="0"/>
              </a:rPr>
              <a:t>Let</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s take a look at the steps to create a flowchart: </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Agree at the beginning what the flowchart should accomplish and the level of detail you will need to accomplish that goal.</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Then, identify the first and last step of the process.  This sounds easier than it is.  It can be hard to clarify exactly where the process begins and ends, but it is critical that you set these boundaries at the beginning.</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Then begin filling in the steps, from first to last.  If you come to a decision point, a diamond, choose the most-often occurring path and continue it all the way to the end; then go back and complete the second branch. You</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ll get terribly confused if you don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When you</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re done, review the chart:  read it out loud to the group for accuracy and make sure everyone understands it. </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If you uncover parts of the process that aren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 clear, don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 guess.  Assign someone on the team to find out </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what really happens,</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 gather additional input and report back.</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8F6DB1-8053-D948-9AE7-45C68E1A1966}" type="slidenum">
              <a:rPr lang="en-US" sz="1200"/>
              <a:pPr eaLnBrk="1" hangingPunct="1"/>
              <a:t>32</a:t>
            </a:fld>
            <a:endParaRPr lang="en-US" sz="120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3994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lnSpc>
                <a:spcPct val="90000"/>
              </a:lnSpc>
              <a:spcBef>
                <a:spcPct val="0"/>
              </a:spcBef>
            </a:pPr>
            <a:r>
              <a:rPr lang="en-US" sz="1300">
                <a:latin typeface="Calibri" charset="0"/>
                <a:ea typeface="ＭＳ Ｐゴシック" charset="0"/>
                <a:cs typeface="ＭＳ Ｐゴシック" charset="0"/>
              </a:rPr>
              <a:t>Let</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s take a look at the steps to create a flowchart: </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Agree at the beginning what the flowchart should accomplish and the level of detail you will need to accomplish that goal.</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Then, identify the first and last step of the process.  This sounds easier than it is.  It can be hard to clarify exactly where the process begins and ends, but it is critical that you set these boundaries at the beginning.</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Then begin filling in the steps, from first to last.  If you come to a decision point, a diamond, choose the most-often occurring path and continue it all the way to the end; then go back and complete the second branch. You</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ll get terribly confused if you don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When you</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re done, review the chart:  read it out loud to the group for accuracy and make sure everyone understands it. </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If you uncover parts of the process that aren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 clear, don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 guess.  Assign someone on the team to find out </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what really happens,</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 gather additional input and report back.</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8F6DB1-8053-D948-9AE7-45C68E1A1966}" type="slidenum">
              <a:rPr lang="en-US" sz="1200"/>
              <a:pPr eaLnBrk="1" hangingPunct="1"/>
              <a:t>33</a:t>
            </a:fld>
            <a:endParaRPr lang="en-US" sz="120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3994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lnSpc>
                <a:spcPct val="90000"/>
              </a:lnSpc>
              <a:spcBef>
                <a:spcPct val="0"/>
              </a:spcBef>
            </a:pPr>
            <a:r>
              <a:rPr lang="en-US" sz="1300">
                <a:latin typeface="Calibri" charset="0"/>
                <a:ea typeface="ＭＳ Ｐゴシック" charset="0"/>
                <a:cs typeface="ＭＳ Ｐゴシック" charset="0"/>
              </a:rPr>
              <a:t>Let</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s take a look at the steps to create a flowchart: </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Agree at the beginning what the flowchart should accomplish and the level of detail you will need to accomplish that goal.</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Then, identify the first and last step of the process.  This sounds easier than it is.  It can be hard to clarify exactly where the process begins and ends, but it is critical that you set these boundaries at the beginning.</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Then begin filling in the steps, from first to last.  If you come to a decision point, a diamond, choose the most-often occurring path and continue it all the way to the end; then go back and complete the second branch. You</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ll get terribly confused if you don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When you</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re done, review the chart:  read it out loud to the group for accuracy and make sure everyone understands it. </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If you uncover parts of the process that aren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 clear, don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 guess.  Assign someone on the team to find out </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what really happens,</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 gather additional input and report back.</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8F6DB1-8053-D948-9AE7-45C68E1A1966}" type="slidenum">
              <a:rPr lang="en-US" sz="1200"/>
              <a:pPr eaLnBrk="1" hangingPunct="1"/>
              <a:t>34</a:t>
            </a:fld>
            <a:endParaRPr lang="en-US" sz="120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3994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lnSpc>
                <a:spcPct val="90000"/>
              </a:lnSpc>
              <a:spcBef>
                <a:spcPct val="0"/>
              </a:spcBef>
            </a:pPr>
            <a:r>
              <a:rPr lang="en-US" sz="1300">
                <a:latin typeface="Calibri" charset="0"/>
                <a:ea typeface="ＭＳ Ｐゴシック" charset="0"/>
                <a:cs typeface="ＭＳ Ｐゴシック" charset="0"/>
              </a:rPr>
              <a:t>Let</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s take a look at the steps to create a flowchart: </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Agree at the beginning what the flowchart should accomplish and the level of detail you will need to accomplish that goal.</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Then, identify the first and last step of the process.  This sounds easier than it is.  It can be hard to clarify exactly where the process begins and ends, but it is critical that you set these boundaries at the beginning.</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Then begin filling in the steps, from first to last.  If you come to a decision point, a diamond, choose the most-often occurring path and continue it all the way to the end; then go back and complete the second branch. You</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ll get terribly confused if you don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When you</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re done, review the chart:  read it out loud to the group for accuracy and make sure everyone understands it. </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If you uncover parts of the process that aren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 clear, don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 guess.  Assign someone on the team to find out </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what really happens,</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 gather additional input and report back.</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8F6DB1-8053-D948-9AE7-45C68E1A1966}" type="slidenum">
              <a:rPr lang="en-US" sz="1200"/>
              <a:pPr eaLnBrk="1" hangingPunct="1"/>
              <a:t>35</a:t>
            </a:fld>
            <a:endParaRPr lang="en-US" sz="120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3994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lnSpc>
                <a:spcPct val="90000"/>
              </a:lnSpc>
              <a:spcBef>
                <a:spcPct val="0"/>
              </a:spcBef>
            </a:pPr>
            <a:r>
              <a:rPr lang="en-US" sz="1300">
                <a:latin typeface="Calibri" charset="0"/>
                <a:ea typeface="ＭＳ Ｐゴシック" charset="0"/>
                <a:cs typeface="ＭＳ Ｐゴシック" charset="0"/>
              </a:rPr>
              <a:t>Let</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s take a look at the steps to create a flowchart: </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Agree at the beginning what the flowchart should accomplish and the level of detail you will need to accomplish that goal.</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Then, identify the first and last step of the process.  This sounds easier than it is.  It can be hard to clarify exactly where the process begins and ends, but it is critical that you set these boundaries at the beginning.</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Then begin filling in the steps, from first to last.  If you come to a decision point, a diamond, choose the most-often occurring path and continue it all the way to the end; then go back and complete the second branch. You</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ll get terribly confused if you don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When you</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re done, review the chart:  read it out loud to the group for accuracy and make sure everyone understands it. </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a:p>
            <a:pPr marL="228600" indent="-228600" eaLnBrk="1" hangingPunct="1">
              <a:lnSpc>
                <a:spcPct val="90000"/>
              </a:lnSpc>
              <a:spcBef>
                <a:spcPct val="0"/>
              </a:spcBef>
            </a:pPr>
            <a:r>
              <a:rPr lang="en-US" sz="1300">
                <a:latin typeface="Calibri" charset="0"/>
                <a:ea typeface="ＭＳ Ｐゴシック" charset="0"/>
                <a:cs typeface="ＭＳ Ｐゴシック" charset="0"/>
              </a:rPr>
              <a:t>If you uncover parts of the process that aren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 clear, don</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t guess.  Assign someone on the team to find out </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what really happens,</a:t>
            </a:r>
            <a:r>
              <a:rPr lang="ja-JP" altLang="en-US" sz="1300">
                <a:latin typeface="Calibri" charset="0"/>
                <a:ea typeface="ＭＳ Ｐゴシック" charset="0"/>
                <a:cs typeface="ＭＳ Ｐゴシック" charset="0"/>
              </a:rPr>
              <a:t>”</a:t>
            </a:r>
            <a:r>
              <a:rPr lang="en-US" sz="1300">
                <a:latin typeface="Calibri" charset="0"/>
                <a:ea typeface="ＭＳ Ｐゴシック" charset="0"/>
                <a:cs typeface="ＭＳ Ｐゴシック" charset="0"/>
              </a:rPr>
              <a:t> gather additional input and report back.</a:t>
            </a:r>
          </a:p>
          <a:p>
            <a:pPr marL="228600" indent="-228600" eaLnBrk="1" hangingPunct="1">
              <a:lnSpc>
                <a:spcPct val="90000"/>
              </a:lnSpc>
              <a:spcBef>
                <a:spcPct val="0"/>
              </a:spcBef>
            </a:pPr>
            <a:endParaRPr lang="en-US" sz="1300">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DFED17CE-D44A-4558-9753-27A1CF514A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DFED17CE-D44A-4558-9753-27A1CF514A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vl1pPr>
          </a:lstStyle>
          <a:p>
            <a:fld id="{DFED17CE-D44A-4558-9753-27A1CF514A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r">
              <a:defRPr/>
            </a:lvl1pPr>
          </a:lstStyle>
          <a:p>
            <a:fld id="{DFED17CE-D44A-4558-9753-27A1CF514A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rgbClr val="0070C0"/>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r">
              <a:defRPr/>
            </a:lvl1pPr>
          </a:lstStyle>
          <a:p>
            <a:fld id="{DFED17CE-D44A-4558-9753-27A1CF514A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rgbClr val="0070C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vl1pPr>
          </a:lstStyle>
          <a:p>
            <a:fld id="{DFED17CE-D44A-4558-9753-27A1CF514A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447800"/>
            <a:ext cx="38100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38100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xmlns:mv="urn:schemas-microsoft-com:mac:vml" xmlns:mc="http://schemas.openxmlformats.org/markup-compatibility/2006" val="256641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730ECFF-37A2-4017-93C2-D3EFF23AF37F}" type="datetimeFigureOut">
              <a:rPr lang="en-US" smtClean="0"/>
              <a:pPr/>
              <a:t>10/19/2012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00738F-D14B-458F-9A8A-B1A98B3A66F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5867400"/>
            <a:ext cx="9144000" cy="990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pic>
        <p:nvPicPr>
          <p:cNvPr id="8" name="Picture 3" descr="HIVQUAL-US-for-website-dark-purple.png"/>
          <p:cNvPicPr>
            <a:picLocks noChangeAspect="1"/>
          </p:cNvPicPr>
          <p:nvPr userDrawn="1"/>
        </p:nvPicPr>
        <p:blipFill>
          <a:blip r:embed="rId10" cstate="print"/>
          <a:srcRect/>
          <a:stretch>
            <a:fillRect/>
          </a:stretch>
        </p:blipFill>
        <p:spPr bwMode="auto">
          <a:xfrm>
            <a:off x="152400" y="5943600"/>
            <a:ext cx="3429000" cy="860425"/>
          </a:xfrm>
          <a:prstGeom prst="rect">
            <a:avLst/>
          </a:prstGeom>
          <a:noFill/>
          <a:ln w="9525">
            <a:noFill/>
            <a:miter lim="800000"/>
            <a:headEnd/>
            <a:tailEnd/>
          </a:ln>
        </p:spPr>
      </p:pic>
      <p:cxnSp>
        <p:nvCxnSpPr>
          <p:cNvPr id="9" name="Straight Connector 8"/>
          <p:cNvCxnSpPr/>
          <p:nvPr userDrawn="1"/>
        </p:nvCxnSpPr>
        <p:spPr>
          <a:xfrm>
            <a:off x="0" y="1293813"/>
            <a:ext cx="91440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 id="2147483660" r:id="rId7"/>
    <p:sldLayoutId id="2147483661"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pcassidy@gnbchc.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erika.harding@cchc-rchm.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mgolatt@hrs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breymagnan@ao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7924800" cy="2133600"/>
          </a:xfrm>
        </p:spPr>
        <p:txBody>
          <a:bodyPr/>
          <a:lstStyle/>
          <a:p>
            <a:r>
              <a:rPr lang="en-US" sz="4000" dirty="0" smtClean="0"/>
              <a:t>Developing Workflow Process Diagrams To</a:t>
            </a:r>
            <a:br>
              <a:rPr lang="en-US" sz="4000" dirty="0" smtClean="0"/>
            </a:br>
            <a:r>
              <a:rPr lang="en-US" sz="4000" dirty="0" smtClean="0"/>
              <a:t>Target Interventions</a:t>
            </a:r>
            <a:r>
              <a:rPr lang="en-US" dirty="0" smtClean="0"/>
              <a:t/>
            </a:r>
            <a:br>
              <a:rPr lang="en-US" dirty="0" smtClean="0"/>
            </a:br>
            <a:endParaRPr lang="en-US" dirty="0"/>
          </a:p>
        </p:txBody>
      </p:sp>
      <p:sp>
        <p:nvSpPr>
          <p:cNvPr id="3" name="Subtitle 2"/>
          <p:cNvSpPr>
            <a:spLocks noGrp="1"/>
          </p:cNvSpPr>
          <p:nvPr>
            <p:ph type="subTitle" idx="1"/>
          </p:nvPr>
        </p:nvSpPr>
        <p:spPr>
          <a:xfrm>
            <a:off x="457200" y="3581400"/>
            <a:ext cx="8686800" cy="2209800"/>
          </a:xfrm>
        </p:spPr>
        <p:txBody>
          <a:bodyPr/>
          <a:lstStyle/>
          <a:p>
            <a:pPr algn="l"/>
            <a:r>
              <a:rPr lang="en-US" sz="2400" dirty="0" smtClean="0"/>
              <a:t>Moderator:  Mindy </a:t>
            </a:r>
            <a:r>
              <a:rPr lang="en-US" sz="2400" dirty="0" err="1" smtClean="0"/>
              <a:t>Golatt</a:t>
            </a:r>
            <a:r>
              <a:rPr lang="en-US" sz="2400" dirty="0" smtClean="0"/>
              <a:t>, RN, MPH, Public Health Analyst, HRSA/HAB</a:t>
            </a:r>
          </a:p>
          <a:p>
            <a:pPr algn="l"/>
            <a:r>
              <a:rPr lang="en-US" sz="2400" dirty="0" smtClean="0"/>
              <a:t>Presenters</a:t>
            </a:r>
            <a:r>
              <a:rPr lang="en-US" sz="2400" dirty="0" smtClean="0"/>
              <a:t>:  Paul Cassidy, Program Director, GNBCHC</a:t>
            </a:r>
          </a:p>
          <a:p>
            <a:pPr algn="l"/>
            <a:r>
              <a:rPr lang="en-US" sz="2400" dirty="0" smtClean="0"/>
              <a:t>	           Erika Harding, Health Administrator, CCHC</a:t>
            </a:r>
          </a:p>
          <a:p>
            <a:pPr algn="l"/>
            <a:r>
              <a:rPr lang="en-US" sz="2400" dirty="0" smtClean="0"/>
              <a:t>Facilitator:     Nanette </a:t>
            </a:r>
            <a:r>
              <a:rPr lang="en-US" sz="2400" dirty="0" err="1" smtClean="0"/>
              <a:t>Brey</a:t>
            </a:r>
            <a:r>
              <a:rPr lang="en-US" sz="2400" dirty="0" smtClean="0"/>
              <a:t> Magnani, NQC/HIVQUAL QM Consultant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001000" cy="762000"/>
          </a:xfrm>
        </p:spPr>
        <p:txBody>
          <a:bodyPr>
            <a:normAutofit fontScale="90000"/>
          </a:bodyPr>
          <a:lstStyle/>
          <a:p>
            <a:pPr eaLnBrk="1" hangingPunct="1"/>
            <a:r>
              <a:rPr lang="en-US" sz="3600" dirty="0" smtClean="0">
                <a:latin typeface="Calibri" charset="0"/>
                <a:ea typeface="ＭＳ Ｐゴシック" charset="0"/>
                <a:cs typeface="Arial" charset="0"/>
              </a:rPr>
              <a:t>QI Principle </a:t>
            </a:r>
            <a:br>
              <a:rPr lang="en-US" sz="3600" dirty="0" smtClean="0">
                <a:latin typeface="Calibri" charset="0"/>
                <a:ea typeface="ＭＳ Ｐゴシック" charset="0"/>
                <a:cs typeface="Arial" charset="0"/>
              </a:rPr>
            </a:br>
            <a:endParaRPr lang="en-US" sz="3111" dirty="0">
              <a:latin typeface="Calibri" charset="0"/>
              <a:ea typeface="ＭＳ Ｐゴシック" charset="0"/>
              <a:cs typeface="Arial" charset="0"/>
            </a:endParaRPr>
          </a:p>
        </p:txBody>
      </p:sp>
      <p:sp>
        <p:nvSpPr>
          <p:cNvPr id="4" name="Content Placeholder 3"/>
          <p:cNvSpPr>
            <a:spLocks noGrp="1"/>
          </p:cNvSpPr>
          <p:nvPr>
            <p:ph sz="half" idx="2"/>
          </p:nvPr>
        </p:nvSpPr>
        <p:spPr>
          <a:xfrm>
            <a:off x="457200" y="1295400"/>
            <a:ext cx="7315200" cy="4648200"/>
          </a:xfrm>
        </p:spPr>
        <p:txBody>
          <a:bodyPr/>
          <a:lstStyle/>
          <a:p>
            <a:pPr>
              <a:buNone/>
            </a:pPr>
            <a:r>
              <a:rPr lang="en-US" dirty="0" smtClean="0">
                <a:latin typeface="Calibri" charset="0"/>
                <a:ea typeface="ＭＳ Ｐゴシック" charset="0"/>
                <a:cs typeface="Arial" charset="0"/>
              </a:rPr>
              <a:t>Most problems are found in processes </a:t>
            </a:r>
            <a:br>
              <a:rPr lang="en-US" dirty="0" smtClean="0">
                <a:latin typeface="Calibri" charset="0"/>
                <a:ea typeface="ＭＳ Ｐゴシック" charset="0"/>
                <a:cs typeface="Arial" charset="0"/>
              </a:rPr>
            </a:br>
            <a:r>
              <a:rPr lang="en-US" dirty="0" smtClean="0">
                <a:latin typeface="Calibri" charset="0"/>
                <a:ea typeface="ＭＳ Ｐゴシック" charset="0"/>
                <a:cs typeface="Arial" charset="0"/>
              </a:rPr>
              <a:t>not in people. </a:t>
            </a:r>
            <a:endParaRPr lang="en-US" dirty="0" smtClean="0"/>
          </a:p>
          <a:p>
            <a:endParaRPr lang="en-US" dirty="0" smtClean="0"/>
          </a:p>
          <a:p>
            <a:pPr lvl="1"/>
            <a:r>
              <a:rPr lang="en-US" dirty="0" smtClean="0"/>
              <a:t>A system is made up of processes</a:t>
            </a:r>
          </a:p>
          <a:p>
            <a:pPr lvl="1">
              <a:buNone/>
            </a:pPr>
            <a:endParaRPr lang="en-US" dirty="0" smtClean="0"/>
          </a:p>
          <a:p>
            <a:pPr lvl="1"/>
            <a:r>
              <a:rPr lang="en-US" dirty="0" smtClean="0"/>
              <a:t>Processes comprise steps</a:t>
            </a:r>
          </a:p>
          <a:p>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4033360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title"/>
          </p:nvPr>
        </p:nvSpPr>
        <p:spPr/>
        <p:txBody>
          <a:bodyPr/>
          <a:lstStyle/>
          <a:p>
            <a:pPr eaLnBrk="1" hangingPunct="1"/>
            <a:r>
              <a:rPr lang="en-US" sz="3600" dirty="0" smtClean="0">
                <a:latin typeface="Calibri" charset="0"/>
                <a:ea typeface="ＭＳ Ｐゴシック" charset="0"/>
                <a:cs typeface="ＭＳ Ｐゴシック" charset="0"/>
              </a:rPr>
              <a:t>Workflow Diagram Definition</a:t>
            </a:r>
            <a:endParaRPr lang="en-US" sz="3600" dirty="0">
              <a:latin typeface="Calibri" charset="0"/>
              <a:ea typeface="ＭＳ Ｐゴシック" charset="0"/>
              <a:cs typeface="ＭＳ Ｐゴシック" charset="0"/>
            </a:endParaRPr>
          </a:p>
        </p:txBody>
      </p:sp>
      <p:sp>
        <p:nvSpPr>
          <p:cNvPr id="33796" name="Rectangle 4"/>
          <p:cNvSpPr>
            <a:spLocks noGrp="1" noChangeArrowheads="1"/>
          </p:cNvSpPr>
          <p:nvPr>
            <p:ph idx="1"/>
          </p:nvPr>
        </p:nvSpPr>
        <p:spPr>
          <a:xfrm>
            <a:off x="457200" y="1752600"/>
            <a:ext cx="8229600" cy="3810000"/>
          </a:xfrm>
        </p:spPr>
        <p:txBody>
          <a:bodyPr rtlCol="0">
            <a:normAutofit/>
          </a:bodyPr>
          <a:lstStyle/>
          <a:p>
            <a:pPr eaLnBrk="1" fontAlgn="auto" hangingPunct="1">
              <a:spcAft>
                <a:spcPts val="0"/>
              </a:spcAft>
              <a:buFont typeface="Wingdings" charset="2"/>
              <a:buNone/>
              <a:defRPr/>
            </a:pPr>
            <a:r>
              <a:rPr lang="en-US" dirty="0" smtClean="0">
                <a:ea typeface="+mn-ea"/>
                <a:cs typeface="+mn-cs"/>
              </a:rPr>
              <a:t>A </a:t>
            </a:r>
            <a:r>
              <a:rPr lang="en-US" dirty="0" smtClean="0"/>
              <a:t>workflow</a:t>
            </a:r>
            <a:r>
              <a:rPr lang="en-US" dirty="0" smtClean="0">
                <a:ea typeface="+mn-ea"/>
                <a:cs typeface="+mn-cs"/>
              </a:rPr>
              <a:t> diagram or flow chart is a picture of the steps of a process to: </a:t>
            </a:r>
          </a:p>
          <a:p>
            <a:pPr lvl="1" eaLnBrk="1" fontAlgn="auto" hangingPunct="1">
              <a:spcAft>
                <a:spcPts val="0"/>
              </a:spcAft>
              <a:buFont typeface="Arial"/>
              <a:buChar char="–"/>
              <a:defRPr/>
            </a:pPr>
            <a:r>
              <a:rPr lang="en-US" dirty="0" smtClean="0">
                <a:ea typeface="+mn-ea"/>
              </a:rPr>
              <a:t>Understand the process</a:t>
            </a:r>
          </a:p>
          <a:p>
            <a:pPr lvl="1" eaLnBrk="1" fontAlgn="auto" hangingPunct="1">
              <a:spcAft>
                <a:spcPts val="0"/>
              </a:spcAft>
              <a:buFont typeface="Arial"/>
              <a:buChar char="–"/>
              <a:defRPr/>
            </a:pPr>
            <a:r>
              <a:rPr lang="en-US" dirty="0" smtClean="0">
                <a:ea typeface="+mn-ea"/>
              </a:rPr>
              <a:t>Identify potential problem steps and </a:t>
            </a:r>
            <a:r>
              <a:rPr lang="en-US" dirty="0" smtClean="0"/>
              <a:t>reasons </a:t>
            </a:r>
            <a:endParaRPr lang="en-US" dirty="0" smtClean="0">
              <a:ea typeface="+mn-ea"/>
            </a:endParaRPr>
          </a:p>
          <a:p>
            <a:pPr lvl="1" eaLnBrk="1" fontAlgn="auto" hangingPunct="1">
              <a:spcAft>
                <a:spcPts val="0"/>
              </a:spcAft>
              <a:buFont typeface="Arial"/>
              <a:buChar char="–"/>
              <a:defRPr/>
            </a:pPr>
            <a:r>
              <a:rPr lang="en-US" dirty="0" smtClean="0">
                <a:ea typeface="+mn-ea"/>
              </a:rPr>
              <a:t>Outline the ideal process steps</a:t>
            </a:r>
          </a:p>
          <a:p>
            <a:pPr lvl="1" eaLnBrk="1" fontAlgn="auto" hangingPunct="1">
              <a:spcAft>
                <a:spcPts val="0"/>
              </a:spcAft>
              <a:buFont typeface="Arial"/>
              <a:buChar char="–"/>
              <a:defRPr/>
            </a:pPr>
            <a:r>
              <a:rPr lang="en-US" dirty="0" smtClean="0">
                <a:ea typeface="+mn-ea"/>
              </a:rPr>
              <a:t>Enable communications with others</a:t>
            </a:r>
          </a:p>
        </p:txBody>
      </p:sp>
    </p:spTree>
    <p:extLst>
      <p:ext uri="{BB962C8B-B14F-4D97-AF65-F5344CB8AC3E}">
        <p14:creationId xmlns="" xmlns:p14="http://schemas.microsoft.com/office/powerpoint/2010/main" xmlns:mv="urn:schemas-microsoft-com:mac:vml" xmlns:mc="http://schemas.openxmlformats.org/markup-compatibility/2006" val="760835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533400" y="381000"/>
            <a:ext cx="7772400" cy="762000"/>
          </a:xfrm>
        </p:spPr>
        <p:txBody>
          <a:bodyPr/>
          <a:lstStyle/>
          <a:p>
            <a:pPr eaLnBrk="1" hangingPunct="1"/>
            <a:r>
              <a:rPr lang="en-US" dirty="0">
                <a:latin typeface="Calibri" charset="0"/>
                <a:ea typeface="ＭＳ Ｐゴシック" charset="0"/>
                <a:cs typeface="ＭＳ Ｐゴシック" charset="0"/>
              </a:rPr>
              <a:t>Creating</a:t>
            </a:r>
            <a:r>
              <a:rPr lang="en-US" dirty="0" smtClean="0">
                <a:latin typeface="Calibri" charset="0"/>
                <a:ea typeface="ＭＳ Ｐゴシック" charset="0"/>
                <a:cs typeface="ＭＳ Ｐゴシック" charset="0"/>
              </a:rPr>
              <a:t> a </a:t>
            </a:r>
            <a:r>
              <a:rPr lang="en-US" dirty="0">
                <a:latin typeface="Calibri" charset="0"/>
                <a:ea typeface="ＭＳ Ｐゴシック" charset="0"/>
                <a:cs typeface="ＭＳ Ｐゴシック" charset="0"/>
              </a:rPr>
              <a:t>Process Diagram</a:t>
            </a:r>
          </a:p>
        </p:txBody>
      </p:sp>
      <p:sp>
        <p:nvSpPr>
          <p:cNvPr id="35844" name="Rectangle 4"/>
          <p:cNvSpPr>
            <a:spLocks noGrp="1" noChangeArrowheads="1"/>
          </p:cNvSpPr>
          <p:nvPr>
            <p:ph idx="1"/>
          </p:nvPr>
        </p:nvSpPr>
        <p:spPr>
          <a:xfrm>
            <a:off x="381000" y="1371600"/>
            <a:ext cx="7772400" cy="4114800"/>
          </a:xfrm>
        </p:spPr>
        <p:txBody>
          <a:bodyPr rtlCol="0">
            <a:normAutofit/>
          </a:bodyPr>
          <a:lstStyle/>
          <a:p>
            <a:pPr marL="533400" indent="-533400" eaLnBrk="1" fontAlgn="auto" hangingPunct="1">
              <a:spcAft>
                <a:spcPts val="0"/>
              </a:spcAft>
              <a:buFontTx/>
              <a:buAutoNum type="arabicPeriod"/>
              <a:defRPr/>
            </a:pPr>
            <a:r>
              <a:rPr lang="en-US" dirty="0" smtClean="0">
                <a:ea typeface="+mn-ea"/>
                <a:cs typeface="+mn-cs"/>
              </a:rPr>
              <a:t>Agree on use and level of detail</a:t>
            </a:r>
          </a:p>
          <a:p>
            <a:pPr marL="533400" indent="-533400" eaLnBrk="1" fontAlgn="auto" hangingPunct="1">
              <a:spcAft>
                <a:spcPts val="0"/>
              </a:spcAft>
              <a:buFontTx/>
              <a:buAutoNum type="arabicPeriod"/>
              <a:defRPr/>
            </a:pPr>
            <a:r>
              <a:rPr lang="en-US" dirty="0" smtClean="0">
                <a:ea typeface="+mn-ea"/>
                <a:cs typeface="+mn-cs"/>
              </a:rPr>
              <a:t>Define starting and ending points</a:t>
            </a:r>
          </a:p>
          <a:p>
            <a:pPr marL="533400" indent="-533400" eaLnBrk="1" fontAlgn="auto" hangingPunct="1">
              <a:spcAft>
                <a:spcPts val="0"/>
              </a:spcAft>
              <a:buFontTx/>
              <a:buAutoNum type="arabicPeriod"/>
              <a:defRPr/>
            </a:pPr>
            <a:r>
              <a:rPr lang="en-US" dirty="0" smtClean="0">
                <a:ea typeface="+mn-ea"/>
                <a:cs typeface="+mn-cs"/>
              </a:rPr>
              <a:t>Document each step  </a:t>
            </a:r>
          </a:p>
          <a:p>
            <a:pPr marL="533400" indent="-533400" eaLnBrk="1" fontAlgn="auto" hangingPunct="1">
              <a:spcAft>
                <a:spcPts val="0"/>
              </a:spcAft>
              <a:buFontTx/>
              <a:buAutoNum type="arabicPeriod"/>
              <a:defRPr/>
            </a:pPr>
            <a:r>
              <a:rPr lang="en-US" dirty="0" smtClean="0">
                <a:ea typeface="+mn-ea"/>
                <a:cs typeface="+mn-cs"/>
              </a:rPr>
              <a:t>Follow each branch to the end </a:t>
            </a:r>
          </a:p>
          <a:p>
            <a:pPr marL="533400" indent="-533400" eaLnBrk="1" fontAlgn="auto" hangingPunct="1">
              <a:spcAft>
                <a:spcPts val="0"/>
              </a:spcAft>
              <a:buFontTx/>
              <a:buAutoNum type="arabicPeriod"/>
              <a:defRPr/>
            </a:pPr>
            <a:r>
              <a:rPr lang="en-US" dirty="0" smtClean="0">
                <a:ea typeface="+mn-ea"/>
                <a:cs typeface="+mn-cs"/>
              </a:rPr>
              <a:t>Review the chart . </a:t>
            </a:r>
          </a:p>
        </p:txBody>
      </p:sp>
      <p:sp>
        <p:nvSpPr>
          <p:cNvPr id="38917" name="Text Box 5"/>
          <p:cNvSpPr txBox="1">
            <a:spLocks noChangeArrowheads="1"/>
          </p:cNvSpPr>
          <p:nvPr/>
        </p:nvSpPr>
        <p:spPr bwMode="auto">
          <a:xfrm>
            <a:off x="822325" y="6248400"/>
            <a:ext cx="1165225"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latin typeface="Garamond" charset="0"/>
              </a:rPr>
              <a:t>Flowcharts</a:t>
            </a:r>
          </a:p>
        </p:txBody>
      </p:sp>
    </p:spTree>
    <p:extLst>
      <p:ext uri="{BB962C8B-B14F-4D97-AF65-F5344CB8AC3E}">
        <p14:creationId xmlns="" xmlns:p14="http://schemas.microsoft.com/office/powerpoint/2010/main" xmlns:mv="urn:schemas-microsoft-com:mac:vml" xmlns:mc="http://schemas.openxmlformats.org/markup-compatibility/2006" val="2220688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t>Testing and Measuring a Workflow Process</a:t>
            </a:r>
            <a:endParaRPr lang="en-US" sz="4000" dirty="0"/>
          </a:p>
        </p:txBody>
      </p:sp>
      <p:sp>
        <p:nvSpPr>
          <p:cNvPr id="3" name="Content Placeholder 2"/>
          <p:cNvSpPr>
            <a:spLocks noGrp="1"/>
          </p:cNvSpPr>
          <p:nvPr>
            <p:ph idx="1"/>
          </p:nvPr>
        </p:nvSpPr>
        <p:spPr/>
        <p:txBody>
          <a:bodyPr/>
          <a:lstStyle/>
          <a:p>
            <a:pPr marL="533400" indent="-533400">
              <a:buFontTx/>
              <a:buAutoNum type="arabicPeriod"/>
              <a:defRPr/>
            </a:pPr>
            <a:r>
              <a:rPr lang="en-US" dirty="0" smtClean="0"/>
              <a:t>Identify key problem steps.</a:t>
            </a:r>
          </a:p>
          <a:p>
            <a:pPr marL="533400" indent="-533400">
              <a:buFontTx/>
              <a:buAutoNum type="arabicPeriod"/>
              <a:defRPr/>
            </a:pPr>
            <a:r>
              <a:rPr lang="en-US" dirty="0" smtClean="0"/>
              <a:t>Write key causes to each identified problem</a:t>
            </a:r>
          </a:p>
          <a:p>
            <a:pPr marL="533400" indent="-533400">
              <a:buFontTx/>
              <a:buAutoNum type="arabicPeriod"/>
              <a:defRPr/>
            </a:pPr>
            <a:r>
              <a:rPr lang="en-US" dirty="0" smtClean="0"/>
              <a:t>Select interventions that address key cause.</a:t>
            </a:r>
          </a:p>
          <a:p>
            <a:pPr marL="533400" indent="-533400">
              <a:buFontTx/>
              <a:buAutoNum type="arabicPeriod"/>
              <a:defRPr/>
            </a:pPr>
            <a:r>
              <a:rPr lang="en-US" dirty="0" smtClean="0"/>
              <a:t>Then test and measure new process.</a:t>
            </a:r>
          </a:p>
          <a:p>
            <a:pPr marL="533400" indent="-533400">
              <a:buFontTx/>
              <a:buAutoNum type="arabicPeriod"/>
              <a:defRPr/>
            </a:pPr>
            <a:r>
              <a:rPr lang="en-US" dirty="0" smtClean="0"/>
              <a:t>Repeat as necessary.</a:t>
            </a:r>
          </a:p>
          <a:p>
            <a:pPr marL="533400" indent="-533400">
              <a:buFontTx/>
              <a:buAutoNum type="arabicPeriod"/>
              <a:defRPr/>
            </a:pPr>
            <a:r>
              <a:rPr lang="en-US" dirty="0" smtClean="0"/>
              <a:t>Support new process – e.g. communication, new procedure guidelines.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5" descr="tall_box"/>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968375" y="1358900"/>
            <a:ext cx="3298825" cy="45085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0963" name="Picture 26" descr="tall_box"/>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930775" y="1371600"/>
            <a:ext cx="3298825" cy="45085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55330" name="Rectangle 2"/>
          <p:cNvSpPr>
            <a:spLocks noGrp="1" noChangeArrowheads="1"/>
          </p:cNvSpPr>
          <p:nvPr>
            <p:ph type="title"/>
          </p:nvPr>
        </p:nvSpPr>
        <p:spPr>
          <a:xfrm>
            <a:off x="609600" y="29654"/>
            <a:ext cx="7772400" cy="762000"/>
          </a:xfrm>
        </p:spPr>
        <p:txBody>
          <a:bodyPr rtlCol="0">
            <a:normAutofit fontScale="90000"/>
          </a:bodyPr>
          <a:lstStyle/>
          <a:p>
            <a:pPr eaLnBrk="1" fontAlgn="auto" hangingPunct="1">
              <a:spcAft>
                <a:spcPts val="0"/>
              </a:spcAft>
              <a:defRPr/>
            </a:pPr>
            <a:r>
              <a:rPr lang="en-US" dirty="0">
                <a:ea typeface="+mj-ea"/>
                <a:cs typeface="+mj-cs"/>
              </a:rPr>
              <a:t>Most Commonly Used Flowchart Symbols</a:t>
            </a:r>
          </a:p>
        </p:txBody>
      </p:sp>
      <p:sp>
        <p:nvSpPr>
          <p:cNvPr id="355332" name="AutoShape 4"/>
          <p:cNvSpPr>
            <a:spLocks noChangeArrowheads="1"/>
          </p:cNvSpPr>
          <p:nvPr/>
        </p:nvSpPr>
        <p:spPr bwMode="auto">
          <a:xfrm>
            <a:off x="1295400" y="1752600"/>
            <a:ext cx="914400" cy="609600"/>
          </a:xfrm>
          <a:prstGeom prst="flowChartProcess">
            <a:avLst/>
          </a:prstGeom>
          <a:solidFill>
            <a:srgbClr val="DDEAF9"/>
          </a:solidFill>
          <a:ln w="9525">
            <a:solidFill>
              <a:schemeClr val="bg2"/>
            </a:solidFill>
            <a:miter lim="800000"/>
            <a:headEnd/>
            <a:tailEnd/>
          </a:ln>
        </p:spPr>
        <p:txBody>
          <a:bodyPr wrap="none" anchor="ctr"/>
          <a:lstStyle/>
          <a:p>
            <a:endParaRPr lang="en-US"/>
          </a:p>
        </p:txBody>
      </p:sp>
      <p:sp>
        <p:nvSpPr>
          <p:cNvPr id="355334" name="AutoShape 6"/>
          <p:cNvSpPr>
            <a:spLocks noChangeArrowheads="1"/>
          </p:cNvSpPr>
          <p:nvPr/>
        </p:nvSpPr>
        <p:spPr bwMode="auto">
          <a:xfrm>
            <a:off x="1219200" y="4419600"/>
            <a:ext cx="914400" cy="609600"/>
          </a:xfrm>
          <a:prstGeom prst="flowChartDecision">
            <a:avLst/>
          </a:prstGeom>
          <a:solidFill>
            <a:srgbClr val="DDEAF9"/>
          </a:solidFill>
          <a:ln w="9525">
            <a:solidFill>
              <a:schemeClr val="bg2"/>
            </a:solidFill>
            <a:miter lim="800000"/>
            <a:headEnd/>
            <a:tailEnd/>
          </a:ln>
        </p:spPr>
        <p:txBody>
          <a:bodyPr wrap="none" anchor="ctr"/>
          <a:lstStyle/>
          <a:p>
            <a:endParaRPr lang="en-US"/>
          </a:p>
        </p:txBody>
      </p:sp>
      <p:sp>
        <p:nvSpPr>
          <p:cNvPr id="355336" name="AutoShape 8"/>
          <p:cNvSpPr>
            <a:spLocks noChangeArrowheads="1"/>
          </p:cNvSpPr>
          <p:nvPr/>
        </p:nvSpPr>
        <p:spPr bwMode="auto">
          <a:xfrm>
            <a:off x="1295400" y="3276600"/>
            <a:ext cx="914400" cy="304800"/>
          </a:xfrm>
          <a:prstGeom prst="flowChartTerminator">
            <a:avLst/>
          </a:prstGeom>
          <a:solidFill>
            <a:srgbClr val="DDEAF9"/>
          </a:solidFill>
          <a:ln w="9525">
            <a:solidFill>
              <a:schemeClr val="bg2"/>
            </a:solidFill>
            <a:miter lim="800000"/>
            <a:headEnd/>
            <a:tailEnd/>
          </a:ln>
        </p:spPr>
        <p:txBody>
          <a:bodyPr wrap="none" anchor="ctr"/>
          <a:lstStyle/>
          <a:p>
            <a:endParaRPr lang="en-US"/>
          </a:p>
        </p:txBody>
      </p:sp>
      <p:sp>
        <p:nvSpPr>
          <p:cNvPr id="355338" name="Text Box 10"/>
          <p:cNvSpPr txBox="1">
            <a:spLocks noChangeArrowheads="1"/>
          </p:cNvSpPr>
          <p:nvPr/>
        </p:nvSpPr>
        <p:spPr bwMode="auto">
          <a:xfrm>
            <a:off x="2530475" y="1828800"/>
            <a:ext cx="1565275" cy="40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Activity/step</a:t>
            </a:r>
          </a:p>
        </p:txBody>
      </p:sp>
      <p:sp>
        <p:nvSpPr>
          <p:cNvPr id="355339" name="Text Box 11"/>
          <p:cNvSpPr txBox="1">
            <a:spLocks noChangeArrowheads="1"/>
          </p:cNvSpPr>
          <p:nvPr/>
        </p:nvSpPr>
        <p:spPr bwMode="auto">
          <a:xfrm>
            <a:off x="2514600" y="3200400"/>
            <a:ext cx="1402948" cy="70788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Begin</a:t>
            </a:r>
            <a:r>
              <a:rPr lang="en-US" sz="2000" dirty="0" smtClean="0"/>
              <a:t>/</a:t>
            </a:r>
          </a:p>
          <a:p>
            <a:pPr eaLnBrk="1" hangingPunct="1"/>
            <a:r>
              <a:rPr lang="en-US" sz="2000" dirty="0" smtClean="0"/>
              <a:t>Terminator</a:t>
            </a:r>
            <a:endParaRPr lang="en-US" sz="2000" dirty="0"/>
          </a:p>
        </p:txBody>
      </p:sp>
      <p:sp>
        <p:nvSpPr>
          <p:cNvPr id="355340" name="Text Box 12"/>
          <p:cNvSpPr txBox="1">
            <a:spLocks noChangeArrowheads="1"/>
          </p:cNvSpPr>
          <p:nvPr/>
        </p:nvSpPr>
        <p:spPr bwMode="auto">
          <a:xfrm>
            <a:off x="2590800" y="4648200"/>
            <a:ext cx="1062038" cy="3968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Decision</a:t>
            </a:r>
          </a:p>
        </p:txBody>
      </p:sp>
      <p:sp>
        <p:nvSpPr>
          <p:cNvPr id="355342" name="Line 14"/>
          <p:cNvSpPr>
            <a:spLocks noChangeShapeType="1"/>
          </p:cNvSpPr>
          <p:nvPr/>
        </p:nvSpPr>
        <p:spPr bwMode="auto">
          <a:xfrm>
            <a:off x="5334000" y="1828800"/>
            <a:ext cx="685800" cy="0"/>
          </a:xfrm>
          <a:prstGeom prst="line">
            <a:avLst/>
          </a:prstGeom>
          <a:noFill/>
          <a:ln w="9525">
            <a:solidFill>
              <a:schemeClr val="bg2"/>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355344" name="Line 16"/>
          <p:cNvSpPr>
            <a:spLocks noChangeShapeType="1"/>
          </p:cNvSpPr>
          <p:nvPr/>
        </p:nvSpPr>
        <p:spPr bwMode="auto">
          <a:xfrm>
            <a:off x="5562600" y="2209800"/>
            <a:ext cx="0" cy="533400"/>
          </a:xfrm>
          <a:prstGeom prst="line">
            <a:avLst/>
          </a:prstGeom>
          <a:noFill/>
          <a:ln w="9525">
            <a:solidFill>
              <a:schemeClr val="bg2"/>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355345" name="Line 17"/>
          <p:cNvSpPr>
            <a:spLocks noChangeShapeType="1"/>
          </p:cNvSpPr>
          <p:nvPr/>
        </p:nvSpPr>
        <p:spPr bwMode="auto">
          <a:xfrm flipH="1">
            <a:off x="5334000" y="3200400"/>
            <a:ext cx="685800" cy="0"/>
          </a:xfrm>
          <a:prstGeom prst="line">
            <a:avLst/>
          </a:prstGeom>
          <a:noFill/>
          <a:ln w="9525">
            <a:solidFill>
              <a:schemeClr val="bg2"/>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355346" name="Text Box 18"/>
          <p:cNvSpPr txBox="1">
            <a:spLocks noChangeArrowheads="1"/>
          </p:cNvSpPr>
          <p:nvPr/>
        </p:nvSpPr>
        <p:spPr bwMode="auto">
          <a:xfrm>
            <a:off x="6248400" y="2209800"/>
            <a:ext cx="1482222" cy="70788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t>Connecting</a:t>
            </a:r>
          </a:p>
          <a:p>
            <a:pPr eaLnBrk="1" hangingPunct="1"/>
            <a:r>
              <a:rPr lang="en-US" sz="2000" dirty="0" smtClean="0"/>
              <a:t> </a:t>
            </a:r>
            <a:r>
              <a:rPr lang="en-US" sz="2000" dirty="0"/>
              <a:t>lines</a:t>
            </a:r>
          </a:p>
        </p:txBody>
      </p:sp>
      <p:sp>
        <p:nvSpPr>
          <p:cNvPr id="40976" name="Text Box 24"/>
          <p:cNvSpPr txBox="1">
            <a:spLocks noChangeArrowheads="1"/>
          </p:cNvSpPr>
          <p:nvPr/>
        </p:nvSpPr>
        <p:spPr bwMode="auto">
          <a:xfrm>
            <a:off x="822325" y="6248400"/>
            <a:ext cx="1165225"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rPr>
              <a:t>Flowcharts</a:t>
            </a:r>
          </a:p>
        </p:txBody>
      </p:sp>
    </p:spTree>
    <p:extLst>
      <p:ext uri="{BB962C8B-B14F-4D97-AF65-F5344CB8AC3E}">
        <p14:creationId xmlns="" xmlns:p14="http://schemas.microsoft.com/office/powerpoint/2010/main" xmlns:mv="urn:schemas-microsoft-com:mac:vml" xmlns:mc="http://schemas.openxmlformats.org/markup-compatibility/2006" val="3731684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53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53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53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53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53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534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53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53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53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5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2" grpId="0" animBg="1"/>
      <p:bldP spid="355334" grpId="0" animBg="1"/>
      <p:bldP spid="355336" grpId="0" animBg="1"/>
      <p:bldP spid="355338" grpId="0"/>
      <p:bldP spid="355339" grpId="0"/>
      <p:bldP spid="355340" grpId="0"/>
      <p:bldP spid="355342" grpId="0" animBg="1"/>
      <p:bldP spid="355344" grpId="0" animBg="1"/>
      <p:bldP spid="355345" grpId="0" animBg="1"/>
      <p:bldP spid="3553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Grantee Examples</a:t>
            </a:r>
            <a:endParaRPr lang="en-US" dirty="0"/>
          </a:p>
        </p:txBody>
      </p:sp>
      <p:sp>
        <p:nvSpPr>
          <p:cNvPr id="3" name="TextBox 2"/>
          <p:cNvSpPr txBox="1"/>
          <p:nvPr/>
        </p:nvSpPr>
        <p:spPr>
          <a:xfrm>
            <a:off x="457200" y="1447800"/>
            <a:ext cx="8229600" cy="5755423"/>
          </a:xfrm>
          <a:prstGeom prst="rect">
            <a:avLst/>
          </a:prstGeom>
          <a:noFill/>
        </p:spPr>
        <p:txBody>
          <a:bodyPr wrap="square" rtlCol="0">
            <a:spAutoFit/>
          </a:bodyPr>
          <a:lstStyle/>
          <a:p>
            <a:r>
              <a:rPr lang="en-US" sz="2800" dirty="0" smtClean="0"/>
              <a:t>VL Suppression</a:t>
            </a:r>
          </a:p>
          <a:p>
            <a:pPr>
              <a:buFont typeface="Arial"/>
              <a:buChar char="•"/>
            </a:pPr>
            <a:endParaRPr lang="en-US" sz="2800" dirty="0" smtClean="0"/>
          </a:p>
          <a:p>
            <a:pPr>
              <a:buFont typeface="Arial"/>
              <a:buChar char="•"/>
            </a:pPr>
            <a:r>
              <a:rPr lang="en-US" sz="2800" dirty="0" smtClean="0"/>
              <a:t> Paul Cassidy – Greater New Bedford CHC, New</a:t>
            </a:r>
          </a:p>
          <a:p>
            <a:r>
              <a:rPr lang="en-US" sz="2800" dirty="0" smtClean="0"/>
              <a:t>	 Bedford, MA</a:t>
            </a:r>
          </a:p>
          <a:p>
            <a:endParaRPr lang="en-US" sz="2800" dirty="0" smtClean="0"/>
          </a:p>
          <a:p>
            <a:r>
              <a:rPr lang="en-US" sz="2800" dirty="0" smtClean="0"/>
              <a:t>Gap in Care and Patient Transition to a different clinic</a:t>
            </a:r>
          </a:p>
          <a:p>
            <a:endParaRPr lang="en-US" sz="2800" dirty="0" smtClean="0"/>
          </a:p>
          <a:p>
            <a:pPr>
              <a:buFont typeface="Arial"/>
              <a:buChar char="•"/>
            </a:pPr>
            <a:r>
              <a:rPr lang="en-US" sz="2800" dirty="0" smtClean="0"/>
              <a:t>  Erika Harding – Christian CHC, Chicago, IL</a:t>
            </a:r>
          </a:p>
          <a:p>
            <a:pPr>
              <a:buFont typeface="Arial"/>
              <a:buChar char="•"/>
            </a:pPr>
            <a:endParaRPr lang="en-US" dirty="0" smtClean="0"/>
          </a:p>
          <a:p>
            <a:pPr>
              <a:buFont typeface="Arial"/>
              <a:buChar char="•"/>
            </a:pPr>
            <a:endParaRPr lang="en-US" dirty="0" smtClean="0"/>
          </a:p>
          <a:p>
            <a:pPr>
              <a:buFont typeface="Arial"/>
              <a:buChar char="•"/>
            </a:pPr>
            <a:endParaRPr lang="en-US" dirty="0" smtClean="0"/>
          </a:p>
          <a:p>
            <a:pPr>
              <a:buFont typeface="Arial"/>
              <a:buChar char="•"/>
            </a:pPr>
            <a:endParaRPr lang="en-US" dirty="0" smtClean="0"/>
          </a:p>
          <a:p>
            <a:pPr>
              <a:buFont typeface="Arial"/>
              <a:buChar char="•"/>
            </a:pPr>
            <a:endParaRPr lang="en-US" dirty="0" smtClean="0"/>
          </a:p>
          <a:p>
            <a:pPr>
              <a:buFont typeface="Arial"/>
              <a:buChar char="•"/>
            </a:pPr>
            <a:endParaRPr lang="en-US" dirty="0" smtClean="0"/>
          </a:p>
          <a:p>
            <a:pPr>
              <a:buFont typeface="Arial"/>
              <a:buChar char="•"/>
            </a:pP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81000"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a:t>Greater New Bedford Community Health Center, MA</a:t>
            </a:r>
            <a:br>
              <a:rPr lang="en-US"/>
            </a:br>
            <a:r>
              <a:rPr lang="en-US"/>
              <a:t/>
            </a:r>
            <a:br>
              <a:rPr lang="en-US"/>
            </a:br>
            <a:endParaRPr lang="en-US"/>
          </a:p>
        </p:txBody>
      </p:sp>
      <p:pic>
        <p:nvPicPr>
          <p:cNvPr id="25603" name="Picture 3" descr="C:\Documents and Settings\PaulC\My Documents\My Pictures\gnbhc exterior 1 panoramic web.JPG"/>
          <p:cNvPicPr>
            <a:picLocks noChangeAspect="1" noChangeArrowheads="1"/>
          </p:cNvPicPr>
          <p:nvPr/>
        </p:nvPicPr>
        <p:blipFill>
          <a:blip r:embed="rId2" cstate="print"/>
          <a:srcRect/>
          <a:stretch>
            <a:fillRect/>
          </a:stretch>
        </p:blipFill>
        <p:spPr bwMode="auto">
          <a:xfrm>
            <a:off x="0" y="1371600"/>
            <a:ext cx="8869363" cy="3962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0"/>
            <a:ext cx="7924800" cy="1323439"/>
          </a:xfrm>
          <a:prstGeom prst="rect">
            <a:avLst/>
          </a:prstGeom>
          <a:noFill/>
        </p:spPr>
        <p:txBody>
          <a:bodyPr wrap="square" rtlCol="0">
            <a:spAutoFit/>
          </a:bodyPr>
          <a:lstStyle/>
          <a:p>
            <a:r>
              <a:rPr lang="en-US" sz="4000" dirty="0" smtClean="0"/>
              <a:t>Performance Measure for VL Suppression</a:t>
            </a:r>
            <a:endParaRPr lang="en-US" sz="4000" dirty="0"/>
          </a:p>
        </p:txBody>
      </p:sp>
      <p:sp>
        <p:nvSpPr>
          <p:cNvPr id="7" name="TextBox 6"/>
          <p:cNvSpPr txBox="1"/>
          <p:nvPr/>
        </p:nvSpPr>
        <p:spPr>
          <a:xfrm>
            <a:off x="457200" y="1676400"/>
            <a:ext cx="8382000" cy="2246769"/>
          </a:xfrm>
          <a:prstGeom prst="rect">
            <a:avLst/>
          </a:prstGeom>
          <a:noFill/>
        </p:spPr>
        <p:txBody>
          <a:bodyPr wrap="square" rtlCol="0">
            <a:spAutoFit/>
          </a:bodyPr>
          <a:lstStyle/>
          <a:p>
            <a:r>
              <a:rPr lang="en-US" sz="2800" b="1" dirty="0" smtClean="0"/>
              <a:t>Percentage of HIV patients, regardless of age, with a viral load less than 200 copies/ml at last viral load test during the measurement year.</a:t>
            </a:r>
          </a:p>
          <a:p>
            <a:endParaRPr lang="en-US" sz="2800" b="1" dirty="0" smtClean="0"/>
          </a:p>
          <a:p>
            <a:r>
              <a:rPr lang="en-US" sz="2800" b="1" dirty="0" smtClean="0"/>
              <a:t>Measurement year 2011</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447800" y="12954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4572000"/>
            <a:ext cx="3191204" cy="1600438"/>
          </a:xfrm>
          <a:prstGeom prst="rect">
            <a:avLst/>
          </a:prstGeom>
          <a:noFill/>
        </p:spPr>
        <p:txBody>
          <a:bodyPr wrap="square" rtlCol="0">
            <a:spAutoFit/>
          </a:bodyPr>
          <a:lstStyle/>
          <a:p>
            <a:r>
              <a:rPr lang="en-US" sz="2000" b="1" dirty="0" smtClean="0"/>
              <a:t>Number of Patients = 320</a:t>
            </a:r>
          </a:p>
          <a:p>
            <a:r>
              <a:rPr lang="en-US" sz="2000" b="1" dirty="0" smtClean="0"/>
              <a:t>Suppressed (Blue)= 236</a:t>
            </a:r>
          </a:p>
          <a:p>
            <a:r>
              <a:rPr lang="en-US" sz="2000" b="1" dirty="0" smtClean="0"/>
              <a:t>Not Suppressed (Red)=84</a:t>
            </a:r>
          </a:p>
          <a:p>
            <a:r>
              <a:rPr lang="en-US" sz="2000" b="1" dirty="0" smtClean="0"/>
              <a:t>Suppression Rate=73%</a:t>
            </a:r>
          </a:p>
          <a:p>
            <a:r>
              <a:rPr lang="en-US" dirty="0" smtClean="0"/>
              <a:t> </a:t>
            </a:r>
            <a:endParaRPr lang="en-US" dirty="0"/>
          </a:p>
        </p:txBody>
      </p:sp>
      <p:sp>
        <p:nvSpPr>
          <p:cNvPr id="4" name="TextBox 3"/>
          <p:cNvSpPr txBox="1"/>
          <p:nvPr/>
        </p:nvSpPr>
        <p:spPr>
          <a:xfrm>
            <a:off x="2743200" y="228600"/>
            <a:ext cx="5257800" cy="769441"/>
          </a:xfrm>
          <a:prstGeom prst="rect">
            <a:avLst/>
          </a:prstGeom>
          <a:noFill/>
        </p:spPr>
        <p:txBody>
          <a:bodyPr wrap="square" rtlCol="0">
            <a:spAutoFit/>
          </a:bodyPr>
          <a:lstStyle/>
          <a:p>
            <a:r>
              <a:rPr lang="en-US" sz="4400" dirty="0" smtClean="0"/>
              <a:t>Baseline Data</a:t>
            </a:r>
            <a:endParaRPr lang="en-US" sz="4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381000"/>
            <a:ext cx="5181600" cy="769441"/>
          </a:xfrm>
          <a:prstGeom prst="rect">
            <a:avLst/>
          </a:prstGeom>
          <a:noFill/>
        </p:spPr>
        <p:txBody>
          <a:bodyPr wrap="square" rtlCol="0">
            <a:spAutoFit/>
          </a:bodyPr>
          <a:lstStyle/>
          <a:p>
            <a:r>
              <a:rPr lang="en-US" sz="4400" dirty="0" smtClean="0"/>
              <a:t>Improvement Goal</a:t>
            </a:r>
            <a:endParaRPr lang="en-US" sz="4400" dirty="0"/>
          </a:p>
        </p:txBody>
      </p:sp>
      <p:sp>
        <p:nvSpPr>
          <p:cNvPr id="5" name="TextBox 4"/>
          <p:cNvSpPr txBox="1"/>
          <p:nvPr/>
        </p:nvSpPr>
        <p:spPr>
          <a:xfrm>
            <a:off x="533400" y="2057400"/>
            <a:ext cx="7772400" cy="1077218"/>
          </a:xfrm>
          <a:prstGeom prst="rect">
            <a:avLst/>
          </a:prstGeom>
          <a:noFill/>
        </p:spPr>
        <p:txBody>
          <a:bodyPr wrap="square" rtlCol="0">
            <a:spAutoFit/>
          </a:bodyPr>
          <a:lstStyle/>
          <a:p>
            <a:r>
              <a:rPr lang="en-US" sz="3200" dirty="0" smtClean="0"/>
              <a:t>To increase patients’ viral load suppression rate from 73% to 85% in six months.</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a:xfrm>
            <a:off x="381000" y="1295400"/>
            <a:ext cx="8229600" cy="4525963"/>
          </a:xfrm>
        </p:spPr>
        <p:txBody>
          <a:bodyPr/>
          <a:lstStyle/>
          <a:p>
            <a:pPr>
              <a:buNone/>
            </a:pPr>
            <a:r>
              <a:rPr lang="en-US" dirty="0">
                <a:latin typeface="Calibri" charset="0"/>
                <a:ea typeface="ＭＳ Ｐゴシック" charset="0"/>
                <a:cs typeface="ＭＳ Ｐゴシック" charset="0"/>
              </a:rPr>
              <a:t>Participants </a:t>
            </a:r>
            <a:r>
              <a:rPr lang="en-US" dirty="0" smtClean="0">
                <a:latin typeface="Calibri" charset="0"/>
                <a:ea typeface="ＭＳ Ｐゴシック" charset="0"/>
                <a:cs typeface="ＭＳ Ｐゴシック" charset="0"/>
              </a:rPr>
              <a:t>will be able to:</a:t>
            </a:r>
          </a:p>
          <a:p>
            <a:pPr>
              <a:buFont typeface="Arial"/>
              <a:buChar char="•"/>
            </a:pPr>
            <a:r>
              <a:rPr lang="en-US" dirty="0" smtClean="0">
                <a:latin typeface="Calibri" charset="0"/>
                <a:ea typeface="ＭＳ Ｐゴシック" charset="0"/>
                <a:cs typeface="ＭＳ Ｐゴシック" charset="0"/>
              </a:rPr>
              <a:t>Define the steps and symbols used in workflow process diagrams,</a:t>
            </a:r>
          </a:p>
          <a:p>
            <a:pPr>
              <a:buFont typeface="Arial"/>
              <a:buChar char="•"/>
            </a:pPr>
            <a:r>
              <a:rPr lang="en-US" dirty="0" smtClean="0">
                <a:latin typeface="Calibri" charset="0"/>
                <a:ea typeface="ＭＳ Ｐゴシック" charset="0"/>
                <a:cs typeface="ＭＳ Ｐゴシック" charset="0"/>
              </a:rPr>
              <a:t>Engage in discussion with grantees about their examples, and</a:t>
            </a:r>
          </a:p>
          <a:p>
            <a:pPr>
              <a:buFont typeface="Arial"/>
              <a:buChar char="•"/>
            </a:pPr>
            <a:r>
              <a:rPr lang="en-US" dirty="0" smtClean="0">
                <a:latin typeface="Calibri" charset="0"/>
                <a:ea typeface="ＭＳ Ｐゴシック" charset="0"/>
                <a:cs typeface="ＭＳ Ｐゴシック" charset="0"/>
              </a:rPr>
              <a:t>Begin to develop a workflow process diagram of their own work processes.</a:t>
            </a:r>
            <a:endParaRPr lang="en-US" dirty="0">
              <a:latin typeface="Calibri" charset="0"/>
              <a:ea typeface="ＭＳ Ｐゴシック" charset="0"/>
              <a:cs typeface="ＭＳ Ｐゴシック" charset="0"/>
            </a:endParaRPr>
          </a:p>
        </p:txBody>
      </p:sp>
    </p:spTree>
    <p:extLst>
      <p:ext uri="{BB962C8B-B14F-4D97-AF65-F5344CB8AC3E}">
        <p14:creationId xmlns="" xmlns:p14="http://schemas.microsoft.com/office/powerpoint/2010/main" xmlns:mv="urn:schemas-microsoft-com:mac:vml" xmlns:mc="http://schemas.openxmlformats.org/markup-compatibility/2006" val="1570302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381000"/>
            <a:ext cx="3733800" cy="707886"/>
          </a:xfrm>
          <a:prstGeom prst="rect">
            <a:avLst/>
          </a:prstGeom>
          <a:noFill/>
        </p:spPr>
        <p:txBody>
          <a:bodyPr wrap="square" rtlCol="0">
            <a:spAutoFit/>
          </a:bodyPr>
          <a:lstStyle/>
          <a:p>
            <a:r>
              <a:rPr lang="en-US" sz="4000" dirty="0" smtClean="0"/>
              <a:t>Causal Analysis </a:t>
            </a:r>
            <a:endParaRPr lang="en-US" sz="4000" dirty="0"/>
          </a:p>
        </p:txBody>
      </p:sp>
      <p:sp>
        <p:nvSpPr>
          <p:cNvPr id="6" name="TextBox 5"/>
          <p:cNvSpPr txBox="1"/>
          <p:nvPr/>
        </p:nvSpPr>
        <p:spPr>
          <a:xfrm>
            <a:off x="457200" y="1600200"/>
            <a:ext cx="8077200" cy="2708434"/>
          </a:xfrm>
          <a:prstGeom prst="rect">
            <a:avLst/>
          </a:prstGeom>
          <a:noFill/>
        </p:spPr>
        <p:txBody>
          <a:bodyPr wrap="square" rtlCol="0">
            <a:spAutoFit/>
          </a:bodyPr>
          <a:lstStyle/>
          <a:p>
            <a:r>
              <a:rPr lang="en-US" sz="2800" dirty="0" smtClean="0"/>
              <a:t>Problem Steps with Workflow processes on two levels:</a:t>
            </a:r>
          </a:p>
          <a:p>
            <a:endParaRPr lang="en-US" sz="2800" dirty="0" smtClean="0"/>
          </a:p>
          <a:p>
            <a:r>
              <a:rPr lang="en-US" sz="2400" b="1" dirty="0" smtClean="0"/>
              <a:t>Patient Level</a:t>
            </a:r>
          </a:p>
          <a:p>
            <a:pPr>
              <a:buFont typeface="Arial"/>
              <a:buChar char="•"/>
            </a:pPr>
            <a:r>
              <a:rPr lang="en-US" sz="2400" dirty="0" smtClean="0"/>
              <a:t>  Insufficient time for adherence education for patients not suppressed</a:t>
            </a:r>
          </a:p>
          <a:p>
            <a:pPr>
              <a:buFont typeface="Arial"/>
              <a:buChar char="•"/>
            </a:pPr>
            <a:endParaRPr lang="en-US" sz="2400" dirty="0" smtClean="0"/>
          </a:p>
          <a:p>
            <a:endParaRPr lang="en-US" dirty="0"/>
          </a:p>
        </p:txBody>
      </p:sp>
    </p:spTree>
    <p:extLst>
      <p:ext uri="{BB962C8B-B14F-4D97-AF65-F5344CB8AC3E}">
        <p14:creationId xmlns:mc="http://schemas.openxmlformats.org/markup-compatibility/2006" xmlns:mv="urn:schemas-microsoft-com:mac:vml" xmlns:p14="http://schemas.microsoft.com/office/powerpoint/2010/main" xmlns="" val="3975813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81000"/>
            <a:ext cx="4876800" cy="707886"/>
          </a:xfrm>
          <a:prstGeom prst="rect">
            <a:avLst/>
          </a:prstGeom>
          <a:noFill/>
        </p:spPr>
        <p:txBody>
          <a:bodyPr wrap="square" rtlCol="0">
            <a:spAutoFit/>
          </a:bodyPr>
          <a:lstStyle/>
          <a:p>
            <a:r>
              <a:rPr lang="en-US" sz="4000" dirty="0" smtClean="0"/>
              <a:t>Causal </a:t>
            </a:r>
            <a:r>
              <a:rPr lang="en-US" sz="4000" dirty="0" smtClean="0"/>
              <a:t>Analysis cont’d </a:t>
            </a:r>
            <a:endParaRPr lang="en-US" sz="4000" dirty="0"/>
          </a:p>
        </p:txBody>
      </p:sp>
      <p:sp>
        <p:nvSpPr>
          <p:cNvPr id="6" name="TextBox 5"/>
          <p:cNvSpPr txBox="1"/>
          <p:nvPr/>
        </p:nvSpPr>
        <p:spPr>
          <a:xfrm>
            <a:off x="533400" y="1371600"/>
            <a:ext cx="8077200" cy="4124206"/>
          </a:xfrm>
          <a:prstGeom prst="rect">
            <a:avLst/>
          </a:prstGeom>
          <a:noFill/>
        </p:spPr>
        <p:txBody>
          <a:bodyPr wrap="square" rtlCol="0">
            <a:spAutoFit/>
          </a:bodyPr>
          <a:lstStyle/>
          <a:p>
            <a:r>
              <a:rPr lang="en-US" sz="2800" dirty="0" smtClean="0"/>
              <a:t>Problem Steps with Workflow processes on two levels:</a:t>
            </a:r>
          </a:p>
          <a:p>
            <a:endParaRPr lang="en-US" sz="2400" dirty="0" smtClean="0"/>
          </a:p>
          <a:p>
            <a:r>
              <a:rPr lang="en-US" sz="2400" b="1" dirty="0" smtClean="0"/>
              <a:t>Program Level</a:t>
            </a:r>
          </a:p>
          <a:p>
            <a:pPr>
              <a:buFont typeface="Arial"/>
              <a:buChar char="•"/>
            </a:pPr>
            <a:r>
              <a:rPr lang="en-US" sz="2400" dirty="0" smtClean="0"/>
              <a:t>  Weekly (3x/month) multi disciplinary team meetings for patient review had stopped meeting for 6 months due to construction; thus a loss of focus on non suppressed patients</a:t>
            </a:r>
          </a:p>
          <a:p>
            <a:pPr>
              <a:buFont typeface="Arial"/>
              <a:buChar char="•"/>
            </a:pPr>
            <a:r>
              <a:rPr lang="en-US" sz="2400" dirty="0" smtClean="0"/>
              <a:t>   Minimal input of multidisciplinary team members ideas into tailored care plans for each non suppressed patient</a:t>
            </a:r>
          </a:p>
          <a:p>
            <a:pPr>
              <a:buFont typeface="Arial"/>
              <a:buChar char="•"/>
            </a:pPr>
            <a:r>
              <a:rPr lang="en-US" sz="2400" dirty="0" smtClean="0"/>
              <a:t>    No feedback loop for reporting results of the interventions back to the team.</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 val="397581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 name="AutoShape 15"/>
          <p:cNvSpPr>
            <a:spLocks noChangeArrowheads="1"/>
          </p:cNvSpPr>
          <p:nvPr/>
        </p:nvSpPr>
        <p:spPr bwMode="auto">
          <a:xfrm>
            <a:off x="1905000" y="3657600"/>
            <a:ext cx="1123950" cy="666750"/>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Lab Blood Draw</a:t>
            </a:r>
            <a:endParaRPr kumimoji="0" lang="en-US" sz="1800" b="0" i="0" u="none" strike="noStrike" cap="none" normalizeH="0" baseline="0" dirty="0" smtClean="0">
              <a:ln>
                <a:noFill/>
              </a:ln>
              <a:effectLst/>
              <a:latin typeface="Arial" pitchFamily="34" charset="0"/>
              <a:cs typeface="Arial" pitchFamily="34" charset="0"/>
            </a:endParaRPr>
          </a:p>
        </p:txBody>
      </p:sp>
      <p:sp>
        <p:nvSpPr>
          <p:cNvPr id="3076" name="Oval 4"/>
          <p:cNvSpPr>
            <a:spLocks noChangeArrowheads="1"/>
          </p:cNvSpPr>
          <p:nvPr/>
        </p:nvSpPr>
        <p:spPr bwMode="auto">
          <a:xfrm>
            <a:off x="7924800" y="5181600"/>
            <a:ext cx="1096963" cy="14478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effectLst/>
                <a:latin typeface="Calibri" pitchFamily="34" charset="0"/>
                <a:ea typeface="Calibri" pitchFamily="34" charset="0"/>
                <a:cs typeface="Times New Roman" pitchFamily="18" charset="0"/>
              </a:rPr>
              <a:t>Call patient and make earlier visit than previously scheduled</a:t>
            </a:r>
            <a:endParaRPr kumimoji="0" lang="en-US" sz="1800" b="0" i="0" u="none" strike="noStrike" cap="none" normalizeH="0" baseline="0" dirty="0" smtClean="0">
              <a:ln>
                <a:noFill/>
              </a:ln>
              <a:effectLst/>
              <a:latin typeface="Arial" pitchFamily="34" charset="0"/>
              <a:cs typeface="Arial" pitchFamily="34" charset="0"/>
            </a:endParaRPr>
          </a:p>
        </p:txBody>
      </p:sp>
      <p:sp>
        <p:nvSpPr>
          <p:cNvPr id="3106" name="Oval 34"/>
          <p:cNvSpPr>
            <a:spLocks noChangeArrowheads="1"/>
          </p:cNvSpPr>
          <p:nvPr/>
        </p:nvSpPr>
        <p:spPr bwMode="auto">
          <a:xfrm>
            <a:off x="152400" y="152400"/>
            <a:ext cx="990600" cy="8382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effectLst/>
                <a:latin typeface="Calibri" pitchFamily="34" charset="0"/>
                <a:ea typeface="Calibri" pitchFamily="34" charset="0"/>
                <a:cs typeface="Times New Roman" pitchFamily="18" charset="0"/>
              </a:rPr>
              <a:t>PATIENT REGISTERS</a:t>
            </a:r>
            <a:endParaRPr kumimoji="0" lang="en-US"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4" name="AutoShape 32"/>
          <p:cNvSpPr>
            <a:spLocks noChangeArrowheads="1"/>
          </p:cNvSpPr>
          <p:nvPr/>
        </p:nvSpPr>
        <p:spPr bwMode="auto">
          <a:xfrm>
            <a:off x="304800" y="1219200"/>
            <a:ext cx="717550" cy="457200"/>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effectLst/>
                <a:latin typeface="Calibri" pitchFamily="34" charset="0"/>
                <a:ea typeface="Calibri" pitchFamily="34" charset="0"/>
                <a:cs typeface="Times New Roman" pitchFamily="18" charset="0"/>
              </a:rPr>
              <a:t>MA TAKES</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effectLst/>
                <a:latin typeface="Calibri" pitchFamily="34" charset="0"/>
                <a:ea typeface="Calibri" pitchFamily="34" charset="0"/>
                <a:cs typeface="Times New Roman" pitchFamily="18" charset="0"/>
              </a:rPr>
              <a:t>VITALS</a:t>
            </a:r>
            <a:endParaRPr kumimoji="0" lang="en-US" sz="1800" b="0" i="0" u="none" strike="noStrike" cap="none" normalizeH="0" baseline="0" dirty="0" smtClean="0">
              <a:ln>
                <a:noFill/>
              </a:ln>
              <a:effectLst/>
              <a:latin typeface="Arial" pitchFamily="34" charset="0"/>
              <a:cs typeface="Arial" pitchFamily="34" charset="0"/>
            </a:endParaRPr>
          </a:p>
        </p:txBody>
      </p:sp>
      <p:sp>
        <p:nvSpPr>
          <p:cNvPr id="3100" name="AutoShape 28"/>
          <p:cNvSpPr>
            <a:spLocks noChangeArrowheads="1"/>
          </p:cNvSpPr>
          <p:nvPr/>
        </p:nvSpPr>
        <p:spPr bwMode="auto">
          <a:xfrm>
            <a:off x="228600" y="1828800"/>
            <a:ext cx="1096963" cy="731838"/>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effectLst/>
                <a:latin typeface="Calibri" pitchFamily="34" charset="0"/>
                <a:ea typeface="Calibri" pitchFamily="34" charset="0"/>
                <a:cs typeface="Times New Roman" pitchFamily="18" charset="0"/>
              </a:rPr>
              <a:t>PHYSICIAN EXAMINES</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effectLst/>
                <a:latin typeface="Calibri" pitchFamily="34" charset="0"/>
                <a:ea typeface="Calibri" pitchFamily="34" charset="0"/>
                <a:cs typeface="Times New Roman" pitchFamily="18" charset="0"/>
              </a:rPr>
              <a:t>PATIENT, REVIEWS </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effectLst/>
                <a:latin typeface="Calibri" pitchFamily="34" charset="0"/>
                <a:ea typeface="Calibri" pitchFamily="34" charset="0"/>
                <a:cs typeface="Times New Roman" pitchFamily="18" charset="0"/>
              </a:rPr>
              <a:t>RESULTS AND REGIMEN</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5" name="AutoShape 23"/>
          <p:cNvSpPr>
            <a:spLocks noChangeArrowheads="1"/>
          </p:cNvSpPr>
          <p:nvPr/>
        </p:nvSpPr>
        <p:spPr bwMode="auto">
          <a:xfrm>
            <a:off x="1676400" y="1447800"/>
            <a:ext cx="1219200" cy="1219200"/>
          </a:xfrm>
          <a:prstGeom prst="flowChartDecision">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latin typeface="Calibri" pitchFamily="34" charset="0"/>
                <a:ea typeface="Calibri" pitchFamily="34" charset="0"/>
                <a:cs typeface="Times New Roman" pitchFamily="18" charset="0"/>
              </a:rPr>
              <a:t>    </a:t>
            </a:r>
            <a:r>
              <a:rPr kumimoji="0" 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900" dirty="0" smtClean="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6" name="AutoShape 24"/>
          <p:cNvSpPr>
            <a:spLocks noChangeArrowheads="1"/>
          </p:cNvSpPr>
          <p:nvPr/>
        </p:nvSpPr>
        <p:spPr bwMode="auto">
          <a:xfrm>
            <a:off x="3200400" y="1143000"/>
            <a:ext cx="1189038" cy="1189037"/>
          </a:xfrm>
          <a:prstGeom prst="flowChartProcess">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effectLst/>
                <a:latin typeface="Calibri" pitchFamily="34" charset="0"/>
                <a:ea typeface="Calibri" pitchFamily="34" charset="0"/>
                <a:cs typeface="Times New Roman" pitchFamily="18" charset="0"/>
              </a:rPr>
              <a:t>Review Meds, barriers to adherence, based on                               barriers, pre-pack meds, deliver to house, review meds and fill pill box</a:t>
            </a:r>
            <a:endParaRPr kumimoji="0" lang="en-US" sz="1800" b="0" i="0" u="none" strike="noStrike" cap="none" normalizeH="0" baseline="0" dirty="0" smtClean="0">
              <a:ln>
                <a:noFill/>
              </a:ln>
              <a:effectLst/>
              <a:latin typeface="Arial" pitchFamily="34" charset="0"/>
              <a:cs typeface="Arial" pitchFamily="34" charset="0"/>
            </a:endParaRPr>
          </a:p>
        </p:txBody>
      </p:sp>
      <p:sp>
        <p:nvSpPr>
          <p:cNvPr id="3097" name="AutoShape 25"/>
          <p:cNvSpPr>
            <a:spLocks noChangeArrowheads="1"/>
          </p:cNvSpPr>
          <p:nvPr/>
        </p:nvSpPr>
        <p:spPr bwMode="auto">
          <a:xfrm>
            <a:off x="4724400" y="1219200"/>
            <a:ext cx="914400" cy="822325"/>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Determine next steps with patient                                             </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8" name="AutoShape 26"/>
          <p:cNvSpPr>
            <a:spLocks noChangeArrowheads="1"/>
          </p:cNvSpPr>
          <p:nvPr/>
        </p:nvSpPr>
        <p:spPr bwMode="auto">
          <a:xfrm>
            <a:off x="6781800" y="2514600"/>
            <a:ext cx="914400" cy="831850"/>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Give lab orders,                                                                      patient to Lab</a:t>
            </a:r>
            <a:endParaRPr kumimoji="0" lang="en-US" sz="1800" b="0" i="0" u="none" strike="noStrike" cap="none" normalizeH="0" baseline="0" dirty="0" smtClean="0">
              <a:ln>
                <a:noFill/>
              </a:ln>
              <a:effectLst/>
              <a:latin typeface="Arial" pitchFamily="34" charset="0"/>
              <a:cs typeface="Arial" pitchFamily="34" charset="0"/>
            </a:endParaRPr>
          </a:p>
        </p:txBody>
      </p:sp>
      <p:sp>
        <p:nvSpPr>
          <p:cNvPr id="3086" name="AutoShape 14"/>
          <p:cNvSpPr>
            <a:spLocks noChangeArrowheads="1"/>
          </p:cNvSpPr>
          <p:nvPr/>
        </p:nvSpPr>
        <p:spPr bwMode="auto">
          <a:xfrm>
            <a:off x="457200" y="3048000"/>
            <a:ext cx="1066800" cy="914400"/>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effectLst/>
                <a:latin typeface="Calibri" pitchFamily="34" charset="0"/>
                <a:ea typeface="Calibri" pitchFamily="34" charset="0"/>
                <a:cs typeface="Times New Roman" pitchFamily="18" charset="0"/>
              </a:rPr>
              <a:t>Order Blood work for next three month review</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8" name="AutoShape 16"/>
          <p:cNvSpPr>
            <a:spLocks noChangeArrowheads="1"/>
          </p:cNvSpPr>
          <p:nvPr/>
        </p:nvSpPr>
        <p:spPr bwMode="auto">
          <a:xfrm>
            <a:off x="3352800" y="3657600"/>
            <a:ext cx="914400" cy="714375"/>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Schedule next visit   </a:t>
            </a:r>
            <a:r>
              <a:rPr kumimoji="0" lang="en-US" sz="11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3089" name="AutoShape 17"/>
          <p:cNvSpPr>
            <a:spLocks noChangeArrowheads="1"/>
          </p:cNvSpPr>
          <p:nvPr/>
        </p:nvSpPr>
        <p:spPr bwMode="auto">
          <a:xfrm>
            <a:off x="4648200" y="3657600"/>
            <a:ext cx="914400" cy="666750"/>
          </a:xfrm>
          <a:prstGeom prst="flowChartProcess">
            <a:avLst/>
          </a:prstGeom>
          <a:solidFill>
            <a:srgbClr val="FF0000"/>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effectLst/>
                <a:latin typeface="Calibri" pitchFamily="34" charset="0"/>
                <a:ea typeface="Calibri" pitchFamily="34" charset="0"/>
                <a:cs typeface="Times New Roman" pitchFamily="18" charset="0"/>
              </a:rPr>
              <a:t>Lab Results sent to Physician</a:t>
            </a:r>
            <a:endParaRPr kumimoji="0" lang="en-US" sz="1800" b="0" i="0" u="none" strike="noStrike" cap="none" normalizeH="0" baseline="0" dirty="0" smtClean="0">
              <a:ln>
                <a:noFill/>
              </a:ln>
              <a:effectLst/>
              <a:latin typeface="Arial" pitchFamily="34" charset="0"/>
              <a:cs typeface="Arial" pitchFamily="34" charset="0"/>
            </a:endParaRPr>
          </a:p>
        </p:txBody>
      </p:sp>
      <p:sp>
        <p:nvSpPr>
          <p:cNvPr id="3081" name="AutoShape 9"/>
          <p:cNvSpPr>
            <a:spLocks noChangeArrowheads="1"/>
          </p:cNvSpPr>
          <p:nvPr/>
        </p:nvSpPr>
        <p:spPr bwMode="auto">
          <a:xfrm>
            <a:off x="5791200" y="4495800"/>
            <a:ext cx="822325" cy="639763"/>
          </a:xfrm>
          <a:prstGeom prst="flowChartProcess">
            <a:avLst/>
          </a:prstGeom>
          <a:solidFill>
            <a:srgbClr val="FF0000"/>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Lab Results Sent to RN</a:t>
            </a:r>
            <a:endParaRPr kumimoji="0" lang="en-US" sz="1800" b="0" i="0" u="none" strike="noStrike" cap="none" normalizeH="0" baseline="0" dirty="0" smtClean="0">
              <a:ln>
                <a:noFill/>
              </a:ln>
              <a:effectLst/>
              <a:latin typeface="Arial" pitchFamily="34" charset="0"/>
              <a:cs typeface="Arial" pitchFamily="34" charset="0"/>
            </a:endParaRPr>
          </a:p>
        </p:txBody>
      </p:sp>
      <p:sp>
        <p:nvSpPr>
          <p:cNvPr id="3079" name="AutoShape 7"/>
          <p:cNvSpPr>
            <a:spLocks noChangeArrowheads="1"/>
          </p:cNvSpPr>
          <p:nvPr/>
        </p:nvSpPr>
        <p:spPr bwMode="auto">
          <a:xfrm>
            <a:off x="3581400" y="4572000"/>
            <a:ext cx="1143000" cy="1143000"/>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Lab Results Sent to Data Entry. Blood work electronically entered into EHR</a:t>
            </a:r>
            <a:endParaRPr kumimoji="0" lang="en-US" sz="1800" b="0" i="0" u="none" strike="noStrike" cap="none" normalizeH="0" baseline="0" dirty="0" smtClean="0">
              <a:ln>
                <a:noFill/>
              </a:ln>
              <a:effectLst/>
              <a:latin typeface="Arial" pitchFamily="34" charset="0"/>
              <a:cs typeface="Arial" pitchFamily="34" charset="0"/>
            </a:endParaRPr>
          </a:p>
        </p:txBody>
      </p:sp>
      <p:sp>
        <p:nvSpPr>
          <p:cNvPr id="3102" name="AutoShape 30"/>
          <p:cNvSpPr>
            <a:spLocks noChangeShapeType="1"/>
          </p:cNvSpPr>
          <p:nvPr/>
        </p:nvSpPr>
        <p:spPr bwMode="auto">
          <a:xfrm>
            <a:off x="609600" y="990600"/>
            <a:ext cx="0" cy="207962"/>
          </a:xfrm>
          <a:prstGeom prst="straightConnector1">
            <a:avLst/>
          </a:prstGeom>
          <a:noFill/>
          <a:ln w="381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dirty="0"/>
          </a:p>
        </p:txBody>
      </p:sp>
      <p:sp>
        <p:nvSpPr>
          <p:cNvPr id="3103" name="AutoShape 31"/>
          <p:cNvSpPr>
            <a:spLocks noChangeShapeType="1"/>
          </p:cNvSpPr>
          <p:nvPr/>
        </p:nvSpPr>
        <p:spPr bwMode="auto">
          <a:xfrm flipH="1">
            <a:off x="1524000" y="2438400"/>
            <a:ext cx="533400" cy="53340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099" name="AutoShape 27"/>
          <p:cNvSpPr>
            <a:spLocks noChangeShapeType="1"/>
          </p:cNvSpPr>
          <p:nvPr/>
        </p:nvSpPr>
        <p:spPr bwMode="auto">
          <a:xfrm>
            <a:off x="609600" y="1676400"/>
            <a:ext cx="0" cy="21590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093" name="AutoShape 21"/>
          <p:cNvSpPr>
            <a:spLocks noChangeShapeType="1"/>
          </p:cNvSpPr>
          <p:nvPr/>
        </p:nvSpPr>
        <p:spPr bwMode="auto">
          <a:xfrm>
            <a:off x="4419600" y="1905000"/>
            <a:ext cx="323850" cy="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094" name="AutoShape 22"/>
          <p:cNvSpPr>
            <a:spLocks noChangeShapeType="1"/>
          </p:cNvSpPr>
          <p:nvPr/>
        </p:nvSpPr>
        <p:spPr bwMode="auto">
          <a:xfrm flipV="1">
            <a:off x="1524000" y="3886197"/>
            <a:ext cx="400050" cy="45719"/>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084" name="AutoShape 12"/>
          <p:cNvSpPr>
            <a:spLocks noChangeShapeType="1"/>
          </p:cNvSpPr>
          <p:nvPr/>
        </p:nvSpPr>
        <p:spPr bwMode="auto">
          <a:xfrm>
            <a:off x="2819400" y="2057400"/>
            <a:ext cx="371475" cy="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080" name="AutoShape 8"/>
          <p:cNvSpPr>
            <a:spLocks noChangeShapeType="1"/>
          </p:cNvSpPr>
          <p:nvPr/>
        </p:nvSpPr>
        <p:spPr bwMode="auto">
          <a:xfrm flipH="1">
            <a:off x="4495800" y="4343400"/>
            <a:ext cx="165100" cy="22860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082" name="AutoShape 10"/>
          <p:cNvSpPr>
            <a:spLocks noChangeShapeType="1"/>
          </p:cNvSpPr>
          <p:nvPr/>
        </p:nvSpPr>
        <p:spPr bwMode="auto">
          <a:xfrm>
            <a:off x="5486400" y="4267200"/>
            <a:ext cx="342900" cy="200025"/>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077" name="AutoShape 5"/>
          <p:cNvSpPr>
            <a:spLocks noChangeArrowheads="1"/>
          </p:cNvSpPr>
          <p:nvPr/>
        </p:nvSpPr>
        <p:spPr bwMode="auto">
          <a:xfrm>
            <a:off x="6705600" y="4419600"/>
            <a:ext cx="1371600" cy="1355725"/>
          </a:xfrm>
          <a:prstGeom prst="flowChartDecision">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ysClr val="windowText" lastClr="000000"/>
                </a:solidFill>
                <a:effectLst/>
                <a:latin typeface="Calibri" pitchFamily="34" charset="0"/>
                <a:ea typeface="Calibri" pitchFamily="34" charset="0"/>
                <a:cs typeface="Times New Roman" pitchFamily="18" charset="0"/>
              </a:rPr>
              <a:t>Concern with Results</a:t>
            </a:r>
            <a:endParaRPr kumimoji="0" lang="en-US" sz="1800" b="0"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3073" name="AutoShape 1"/>
          <p:cNvSpPr>
            <a:spLocks noChangeShapeType="1"/>
          </p:cNvSpPr>
          <p:nvPr/>
        </p:nvSpPr>
        <p:spPr bwMode="auto">
          <a:xfrm>
            <a:off x="7696200" y="5486400"/>
            <a:ext cx="304800" cy="30480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074" name="Oval 2"/>
          <p:cNvSpPr>
            <a:spLocks noChangeArrowheads="1"/>
          </p:cNvSpPr>
          <p:nvPr/>
        </p:nvSpPr>
        <p:spPr bwMode="auto">
          <a:xfrm>
            <a:off x="6248400" y="5638800"/>
            <a:ext cx="914400" cy="914400"/>
          </a:xfrm>
          <a:prstGeom prst="ellipse">
            <a:avLst/>
          </a:prstGeom>
          <a:solidFill>
            <a:srgbClr val="FF0000"/>
          </a:soli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 further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Follow-up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11" name="Rectangle 39"/>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12" name="Rectangle 40"/>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15" name="Rectangle 43"/>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16" name="Rectangle 44"/>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21" name="Rectangle 49"/>
          <p:cNvSpPr>
            <a:spLocks noChangeArrowheads="1"/>
          </p:cNvSpPr>
          <p:nvPr/>
        </p:nvSpPr>
        <p:spPr bwMode="auto">
          <a:xfrm>
            <a:off x="0" y="-923330"/>
            <a:ext cx="18138299"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22" name="Rectangle 50"/>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28" name="Rectangle 5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29" name="Rectangle 57"/>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32" name="Rectangle 60"/>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33" name="Rectangle 61"/>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35" name="Rectangle 63"/>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AutoShape 21"/>
          <p:cNvSpPr>
            <a:spLocks noChangeShapeType="1"/>
          </p:cNvSpPr>
          <p:nvPr/>
        </p:nvSpPr>
        <p:spPr bwMode="auto">
          <a:xfrm>
            <a:off x="3048000" y="3962400"/>
            <a:ext cx="323850" cy="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55" name="AutoShape 21"/>
          <p:cNvSpPr>
            <a:spLocks noChangeShapeType="1"/>
          </p:cNvSpPr>
          <p:nvPr/>
        </p:nvSpPr>
        <p:spPr bwMode="auto">
          <a:xfrm>
            <a:off x="4267200" y="4038600"/>
            <a:ext cx="323850" cy="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56" name="AutoShape 21"/>
          <p:cNvSpPr>
            <a:spLocks noChangeShapeType="1"/>
          </p:cNvSpPr>
          <p:nvPr/>
        </p:nvSpPr>
        <p:spPr bwMode="auto">
          <a:xfrm>
            <a:off x="6553200" y="4876800"/>
            <a:ext cx="323850" cy="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57" name="AutoShape 8"/>
          <p:cNvSpPr>
            <a:spLocks noChangeShapeType="1"/>
          </p:cNvSpPr>
          <p:nvPr/>
        </p:nvSpPr>
        <p:spPr bwMode="auto">
          <a:xfrm flipH="1">
            <a:off x="7010400" y="5562600"/>
            <a:ext cx="165100" cy="22860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58" name="TextBox 57"/>
          <p:cNvSpPr txBox="1"/>
          <p:nvPr/>
        </p:nvSpPr>
        <p:spPr>
          <a:xfrm>
            <a:off x="7772400" y="5334000"/>
            <a:ext cx="304800" cy="246221"/>
          </a:xfrm>
          <a:prstGeom prst="rect">
            <a:avLst/>
          </a:prstGeom>
          <a:noFill/>
        </p:spPr>
        <p:txBody>
          <a:bodyPr wrap="square" rtlCol="0">
            <a:spAutoFit/>
          </a:bodyPr>
          <a:lstStyle/>
          <a:p>
            <a:r>
              <a:rPr lang="en-US" sz="1000" dirty="0" smtClean="0"/>
              <a:t>Y</a:t>
            </a:r>
            <a:endParaRPr lang="en-US" sz="1000" dirty="0"/>
          </a:p>
        </p:txBody>
      </p:sp>
      <p:sp>
        <p:nvSpPr>
          <p:cNvPr id="59" name="TextBox 58"/>
          <p:cNvSpPr txBox="1"/>
          <p:nvPr/>
        </p:nvSpPr>
        <p:spPr>
          <a:xfrm>
            <a:off x="6781800" y="5410200"/>
            <a:ext cx="228600" cy="246221"/>
          </a:xfrm>
          <a:prstGeom prst="rect">
            <a:avLst/>
          </a:prstGeom>
          <a:noFill/>
        </p:spPr>
        <p:txBody>
          <a:bodyPr wrap="square" rtlCol="0">
            <a:spAutoFit/>
          </a:bodyPr>
          <a:lstStyle/>
          <a:p>
            <a:r>
              <a:rPr lang="en-US" sz="1000" dirty="0" smtClean="0"/>
              <a:t>N</a:t>
            </a:r>
            <a:endParaRPr lang="en-US" sz="1000" dirty="0"/>
          </a:p>
        </p:txBody>
      </p:sp>
      <p:sp>
        <p:nvSpPr>
          <p:cNvPr id="3147" name="Rectangle 75"/>
          <p:cNvSpPr>
            <a:spLocks noChangeArrowheads="1"/>
          </p:cNvSpPr>
          <p:nvPr/>
        </p:nvSpPr>
        <p:spPr bwMode="auto">
          <a:xfrm>
            <a:off x="1752600" y="0"/>
            <a:ext cx="7391400" cy="954107"/>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Calibri" pitchFamily="34" charset="0"/>
                <a:ea typeface="Calibri" pitchFamily="34" charset="0"/>
                <a:cs typeface="Times New Roman" pitchFamily="18" charset="0"/>
              </a:rPr>
              <a:t>GNBCHC </a:t>
            </a:r>
            <a:r>
              <a:rPr lang="en-US" sz="2800" b="1" dirty="0" smtClean="0">
                <a:latin typeface="Calibri" pitchFamily="34" charset="0"/>
                <a:ea typeface="Calibri" pitchFamily="34" charset="0"/>
                <a:cs typeface="Times New Roman" pitchFamily="18" charset="0"/>
              </a:rPr>
              <a:t>Workflow Process for Established</a:t>
            </a:r>
            <a:r>
              <a:rPr kumimoji="0" lang="en-US" sz="2800" b="1" i="0" u="none" strike="noStrike" cap="none" normalizeH="0" baseline="0" dirty="0" smtClean="0">
                <a:ln>
                  <a:noFill/>
                </a:ln>
                <a:effectLst/>
                <a:latin typeface="Calibri" pitchFamily="34" charset="0"/>
                <a:ea typeface="Calibri" pitchFamily="34" charset="0"/>
                <a:cs typeface="Times New Roman" pitchFamily="18" charset="0"/>
              </a:rPr>
              <a:t> Patients </a:t>
            </a:r>
            <a:r>
              <a:rPr kumimoji="0" lang="en-US" sz="2800" b="1" i="0" u="none" strike="noStrike" cap="none" normalizeH="0" dirty="0" smtClean="0">
                <a:ln>
                  <a:noFill/>
                </a:ln>
                <a:effectLst/>
                <a:latin typeface="Calibri" pitchFamily="34" charset="0"/>
                <a:ea typeface="Calibri" pitchFamily="34" charset="0"/>
                <a:cs typeface="Times New Roman" pitchFamily="18" charset="0"/>
              </a:rPr>
              <a:t> </a:t>
            </a:r>
            <a:endParaRPr kumimoji="0" lang="en-US" sz="2800" b="0" i="0" u="none" strike="noStrike" cap="none" normalizeH="0" baseline="0" dirty="0" smtClean="0">
              <a:ln>
                <a:noFill/>
              </a:ln>
              <a:effectLst/>
              <a:latin typeface="Arial" pitchFamily="34" charset="0"/>
              <a:cs typeface="Arial" pitchFamily="34" charset="0"/>
            </a:endParaRPr>
          </a:p>
        </p:txBody>
      </p:sp>
      <p:sp>
        <p:nvSpPr>
          <p:cNvPr id="67" name="AutoShape 12"/>
          <p:cNvSpPr>
            <a:spLocks noChangeShapeType="1"/>
          </p:cNvSpPr>
          <p:nvPr/>
        </p:nvSpPr>
        <p:spPr bwMode="auto">
          <a:xfrm>
            <a:off x="1295400" y="2057400"/>
            <a:ext cx="371475" cy="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68" name="AutoShape 8"/>
          <p:cNvSpPr>
            <a:spLocks noChangeShapeType="1"/>
          </p:cNvSpPr>
          <p:nvPr/>
        </p:nvSpPr>
        <p:spPr bwMode="auto">
          <a:xfrm flipH="1">
            <a:off x="4648200" y="2057400"/>
            <a:ext cx="241300" cy="45720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69" name="AutoShape 10"/>
          <p:cNvSpPr>
            <a:spLocks noChangeShapeType="1"/>
          </p:cNvSpPr>
          <p:nvPr/>
        </p:nvSpPr>
        <p:spPr bwMode="auto">
          <a:xfrm>
            <a:off x="5181600" y="2057400"/>
            <a:ext cx="304800" cy="30480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70" name="AutoShape 26"/>
          <p:cNvSpPr>
            <a:spLocks noChangeArrowheads="1"/>
          </p:cNvSpPr>
          <p:nvPr/>
        </p:nvSpPr>
        <p:spPr bwMode="auto">
          <a:xfrm>
            <a:off x="3886200" y="2514600"/>
            <a:ext cx="914400" cy="533400"/>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RN Adherence Visit</a:t>
            </a:r>
            <a:endParaRPr kumimoji="0" lang="en-US" sz="1800" b="0" i="0" u="none" strike="noStrike" cap="none" normalizeH="0" baseline="0" dirty="0" smtClean="0">
              <a:ln>
                <a:noFill/>
              </a:ln>
              <a:effectLst/>
              <a:latin typeface="Arial" pitchFamily="34" charset="0"/>
              <a:cs typeface="Arial" pitchFamily="34" charset="0"/>
            </a:endParaRPr>
          </a:p>
        </p:txBody>
      </p:sp>
      <p:sp>
        <p:nvSpPr>
          <p:cNvPr id="71" name="AutoShape 26"/>
          <p:cNvSpPr>
            <a:spLocks noChangeArrowheads="1"/>
          </p:cNvSpPr>
          <p:nvPr/>
        </p:nvSpPr>
        <p:spPr bwMode="auto">
          <a:xfrm>
            <a:off x="5029200" y="2362200"/>
            <a:ext cx="914400" cy="831850"/>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Multi-Disciplinary Team Review</a:t>
            </a:r>
            <a:endParaRPr kumimoji="0" lang="en-US" sz="1800" b="0" i="0" u="none" strike="noStrike" cap="none" normalizeH="0" baseline="0" dirty="0" smtClean="0">
              <a:ln>
                <a:noFill/>
              </a:ln>
              <a:effectLst/>
              <a:latin typeface="Arial" pitchFamily="34" charset="0"/>
              <a:cs typeface="Arial" pitchFamily="34" charset="0"/>
            </a:endParaRPr>
          </a:p>
        </p:txBody>
      </p:sp>
      <p:sp>
        <p:nvSpPr>
          <p:cNvPr id="75" name="AutoShape 12"/>
          <p:cNvSpPr>
            <a:spLocks noChangeShapeType="1"/>
          </p:cNvSpPr>
          <p:nvPr/>
        </p:nvSpPr>
        <p:spPr bwMode="auto">
          <a:xfrm>
            <a:off x="5638800" y="1905000"/>
            <a:ext cx="990600" cy="60960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76" name="TextBox 75"/>
          <p:cNvSpPr txBox="1"/>
          <p:nvPr/>
        </p:nvSpPr>
        <p:spPr>
          <a:xfrm>
            <a:off x="1905000" y="2209800"/>
            <a:ext cx="609600" cy="253916"/>
          </a:xfrm>
          <a:prstGeom prst="rect">
            <a:avLst/>
          </a:prstGeom>
          <a:noFill/>
        </p:spPr>
        <p:txBody>
          <a:bodyPr wrap="square" rtlCol="0">
            <a:spAutoFit/>
          </a:bodyPr>
          <a:lstStyle/>
          <a:p>
            <a:r>
              <a:rPr lang="en-US" sz="1050" dirty="0" smtClean="0"/>
              <a:t>&lt;200</a:t>
            </a:r>
            <a:endParaRPr lang="en-US" sz="1050" dirty="0"/>
          </a:p>
        </p:txBody>
      </p:sp>
      <p:sp>
        <p:nvSpPr>
          <p:cNvPr id="77" name="TextBox 76"/>
          <p:cNvSpPr txBox="1"/>
          <p:nvPr/>
        </p:nvSpPr>
        <p:spPr>
          <a:xfrm>
            <a:off x="2286000" y="1905000"/>
            <a:ext cx="533400" cy="253916"/>
          </a:xfrm>
          <a:prstGeom prst="rect">
            <a:avLst/>
          </a:prstGeom>
          <a:solidFill>
            <a:srgbClr val="FF0000"/>
          </a:solidFill>
        </p:spPr>
        <p:txBody>
          <a:bodyPr wrap="square" rtlCol="0">
            <a:spAutoFit/>
          </a:bodyPr>
          <a:lstStyle/>
          <a:p>
            <a:r>
              <a:rPr lang="en-US" sz="1050" dirty="0" smtClean="0"/>
              <a:t>&gt;200</a:t>
            </a:r>
            <a:endParaRPr lang="en-US" sz="1050" dirty="0"/>
          </a:p>
        </p:txBody>
      </p:sp>
      <p:cxnSp>
        <p:nvCxnSpPr>
          <p:cNvPr id="62" name="Straight Arrow Connector 61"/>
          <p:cNvCxnSpPr/>
          <p:nvPr/>
        </p:nvCxnSpPr>
        <p:spPr>
          <a:xfrm flipH="1">
            <a:off x="2971800" y="3276600"/>
            <a:ext cx="3733800" cy="381000"/>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3048000" y="3276600"/>
            <a:ext cx="36576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0" name="Rectangle 22"/>
          <p:cNvSpPr>
            <a:spLocks noChangeArrowheads="1"/>
          </p:cNvSpPr>
          <p:nvPr/>
        </p:nvSpPr>
        <p:spPr bwMode="auto">
          <a:xfrm>
            <a:off x="3352800" y="533400"/>
            <a:ext cx="2895600" cy="2193925"/>
          </a:xfrm>
          <a:prstGeom prst="rect">
            <a:avLst/>
          </a:prstGeom>
          <a:solidFill>
            <a:srgbClr val="00B0F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RE-</a:t>
            </a:r>
            <a:r>
              <a:rPr kumimoji="0" lang="en-US" sz="1100" b="1" i="0" u="none" strike="noStrike" cap="none" normalizeH="0" dirty="0" smtClean="0">
                <a:ln>
                  <a:noFill/>
                </a:ln>
                <a:effectLst/>
                <a:latin typeface="Calibri" pitchFamily="34" charset="0"/>
                <a:ea typeface="Calibri" pitchFamily="34" charset="0"/>
                <a:cs typeface="Times New Roman" pitchFamily="18" charset="0"/>
              </a:rPr>
              <a:t> START </a:t>
            </a: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WEEKLY MTGS-3/MONTH</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REVIEW PATIENTS</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TAKE NOTES</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DEVELOP CARE PLAN TEMPLATE</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DEVELOP PATIENT SPECIFIC CARE PLANS</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TEAM MAKES RECOMMENDATIONS</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ASSIGNED STAFF PRESENT PLAN TO PATIENT FOR PATIENT INPUT</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FOLLOW –UP ON RECCOMENDATIONS</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INTERVENTION IS INDIVIDUALIZED</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9" name="Oval 21"/>
          <p:cNvSpPr>
            <a:spLocks noChangeArrowheads="1"/>
          </p:cNvSpPr>
          <p:nvPr/>
        </p:nvSpPr>
        <p:spPr bwMode="auto">
          <a:xfrm>
            <a:off x="762000" y="457200"/>
            <a:ext cx="1466850" cy="1920875"/>
          </a:xfrm>
          <a:prstGeom prst="ellipse">
            <a:avLst/>
          </a:pr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dirty="0" smtClean="0">
                <a:latin typeface="Calibri" pitchFamily="34" charset="0"/>
                <a:cs typeface="Times New Roman" pitchFamily="18" charset="0"/>
              </a:rPr>
              <a:t>Prepare </a:t>
            </a:r>
          </a:p>
          <a:p>
            <a:pPr marL="0" marR="0" lvl="0" indent="0" algn="ctr" defTabSz="914400" rtl="0" eaLnBrk="1" fontAlgn="base" latinLnBrk="0" hangingPunct="1">
              <a:lnSpc>
                <a:spcPct val="100000"/>
              </a:lnSpc>
              <a:spcBef>
                <a:spcPct val="0"/>
              </a:spcBef>
              <a:spcAft>
                <a:spcPct val="0"/>
              </a:spcAft>
              <a:buClrTx/>
              <a:buSzTx/>
              <a:buFontTx/>
              <a:buNone/>
              <a:tabLst/>
            </a:pPr>
            <a:r>
              <a:rPr lang="en-US" sz="1100" dirty="0" smtClean="0">
                <a:latin typeface="Calibri" pitchFamily="34" charset="0"/>
                <a:cs typeface="Times New Roman" pitchFamily="18" charset="0"/>
              </a:rPr>
              <a:t>Reports Identifying Patients Not Suppressed.</a:t>
            </a:r>
            <a:endParaRPr kumimoji="0" lang="en-US" sz="800" b="0" i="0" u="none" strike="noStrike" cap="none" normalizeH="0" baseline="0" dirty="0" smtClean="0">
              <a:ln>
                <a:noFill/>
              </a:ln>
              <a:effectLst/>
              <a:latin typeface="Arial" pitchFamily="34" charset="0"/>
              <a:cs typeface="Arial" pitchFamily="34" charset="0"/>
            </a:endParaRPr>
          </a:p>
        </p:txBody>
      </p:sp>
      <p:sp>
        <p:nvSpPr>
          <p:cNvPr id="22548" name="AutoShape 20"/>
          <p:cNvSpPr>
            <a:spLocks noChangeShapeType="1"/>
          </p:cNvSpPr>
          <p:nvPr/>
        </p:nvSpPr>
        <p:spPr bwMode="auto">
          <a:xfrm flipV="1">
            <a:off x="2209800" y="1371601"/>
            <a:ext cx="1143000" cy="7620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2539" name="Rectangle 11"/>
          <p:cNvSpPr>
            <a:spLocks noChangeArrowheads="1"/>
          </p:cNvSpPr>
          <p:nvPr/>
        </p:nvSpPr>
        <p:spPr bwMode="auto">
          <a:xfrm>
            <a:off x="2209800" y="3352800"/>
            <a:ext cx="1828800" cy="1006475"/>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RN INTERVENTION</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DEVELOP AND IMPLEMENT CARE PLAN</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FOLLOW -UP</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0" name="Rectangle 12"/>
          <p:cNvSpPr>
            <a:spLocks noChangeArrowheads="1"/>
          </p:cNvSpPr>
          <p:nvPr/>
        </p:nvSpPr>
        <p:spPr bwMode="auto">
          <a:xfrm>
            <a:off x="4267200" y="3200400"/>
            <a:ext cx="1646238" cy="942975"/>
          </a:xfrm>
          <a:prstGeom prst="rect">
            <a:avLst/>
          </a:prstGeom>
          <a:solidFill>
            <a:srgbClr val="9BBB5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SOCIAL WORK INTERVENTION</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FOLLOW-UP ON PLAN</a:t>
            </a:r>
            <a:endParaRPr kumimoji="0" lang="en-US" sz="1800" b="0" i="0" u="none" strike="noStrike" cap="none" normalizeH="0" baseline="0" dirty="0" smtClean="0">
              <a:ln>
                <a:noFill/>
              </a:ln>
              <a:effectLst/>
              <a:latin typeface="Arial" pitchFamily="34" charset="0"/>
              <a:cs typeface="Arial" pitchFamily="34" charset="0"/>
            </a:endParaRPr>
          </a:p>
        </p:txBody>
      </p:sp>
      <p:sp>
        <p:nvSpPr>
          <p:cNvPr id="22541" name="Rectangle 13"/>
          <p:cNvSpPr>
            <a:spLocks noChangeArrowheads="1"/>
          </p:cNvSpPr>
          <p:nvPr/>
        </p:nvSpPr>
        <p:spPr bwMode="auto">
          <a:xfrm>
            <a:off x="6705600" y="3276600"/>
            <a:ext cx="1736725" cy="914400"/>
          </a:xfrm>
          <a:prstGeom prst="rect">
            <a:avLst/>
          </a:prstGeom>
          <a:solidFill>
            <a:srgbClr val="FBD4B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PEER NAVIGATOR</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INTERVENTION</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FOLLOW –UP ON PLAN</a:t>
            </a:r>
            <a:endParaRPr kumimoji="0" lang="en-US" sz="1800" b="0" i="0" u="none" strike="noStrike" cap="none" normalizeH="0" baseline="0" dirty="0" smtClean="0">
              <a:ln>
                <a:noFill/>
              </a:ln>
              <a:effectLst/>
              <a:latin typeface="Arial" pitchFamily="34" charset="0"/>
              <a:cs typeface="Arial" pitchFamily="34" charset="0"/>
            </a:endParaRPr>
          </a:p>
        </p:txBody>
      </p:sp>
      <p:sp>
        <p:nvSpPr>
          <p:cNvPr id="22545" name="AutoShape 17"/>
          <p:cNvSpPr>
            <a:spLocks noChangeShapeType="1"/>
          </p:cNvSpPr>
          <p:nvPr/>
        </p:nvSpPr>
        <p:spPr bwMode="auto">
          <a:xfrm flipV="1">
            <a:off x="2590800" y="2971800"/>
            <a:ext cx="4819650" cy="38100"/>
          </a:xfrm>
          <a:prstGeom prst="straightConnector1">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47" name="AutoShape 19"/>
          <p:cNvSpPr>
            <a:spLocks noChangeShapeType="1"/>
          </p:cNvSpPr>
          <p:nvPr/>
        </p:nvSpPr>
        <p:spPr bwMode="auto">
          <a:xfrm>
            <a:off x="4800600" y="2971800"/>
            <a:ext cx="0" cy="2127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2542" name="AutoShape 14"/>
          <p:cNvSpPr>
            <a:spLocks noChangeShapeType="1"/>
          </p:cNvSpPr>
          <p:nvPr/>
        </p:nvSpPr>
        <p:spPr bwMode="auto">
          <a:xfrm>
            <a:off x="4800600" y="2743200"/>
            <a:ext cx="0" cy="2762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2543" name="AutoShape 15"/>
          <p:cNvSpPr>
            <a:spLocks noChangeShapeType="1"/>
          </p:cNvSpPr>
          <p:nvPr/>
        </p:nvSpPr>
        <p:spPr bwMode="auto">
          <a:xfrm>
            <a:off x="2590800" y="3048000"/>
            <a:ext cx="0" cy="2762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2544" name="AutoShape 16"/>
          <p:cNvSpPr>
            <a:spLocks noChangeShapeType="1"/>
          </p:cNvSpPr>
          <p:nvPr/>
        </p:nvSpPr>
        <p:spPr bwMode="auto">
          <a:xfrm>
            <a:off x="7391400" y="2971800"/>
            <a:ext cx="19050" cy="3333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2535" name="AutoShape 7"/>
          <p:cNvSpPr>
            <a:spLocks noChangeShapeType="1"/>
          </p:cNvSpPr>
          <p:nvPr/>
        </p:nvSpPr>
        <p:spPr bwMode="auto">
          <a:xfrm>
            <a:off x="3048000" y="4419600"/>
            <a:ext cx="45719" cy="381000"/>
          </a:xfrm>
          <a:prstGeom prst="straightConnector1">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38" name="AutoShape 10"/>
          <p:cNvSpPr>
            <a:spLocks noChangeShapeType="1"/>
          </p:cNvSpPr>
          <p:nvPr/>
        </p:nvSpPr>
        <p:spPr bwMode="auto">
          <a:xfrm>
            <a:off x="5105400" y="4648200"/>
            <a:ext cx="9525" cy="441325"/>
          </a:xfrm>
          <a:prstGeom prst="straightConnector1">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31" name="AutoShape 3"/>
          <p:cNvSpPr>
            <a:spLocks noChangeShapeType="1"/>
          </p:cNvSpPr>
          <p:nvPr/>
        </p:nvSpPr>
        <p:spPr bwMode="auto">
          <a:xfrm flipV="1">
            <a:off x="3124200" y="4724400"/>
            <a:ext cx="4495800" cy="76200"/>
          </a:xfrm>
          <a:prstGeom prst="straightConnector1">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32" name="AutoShape 4"/>
          <p:cNvSpPr>
            <a:spLocks noChangeShapeType="1"/>
          </p:cNvSpPr>
          <p:nvPr/>
        </p:nvSpPr>
        <p:spPr bwMode="auto">
          <a:xfrm flipH="1">
            <a:off x="7543800" y="4267200"/>
            <a:ext cx="76200" cy="457200"/>
          </a:xfrm>
          <a:prstGeom prst="straightConnector1">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34" name="AutoShape 6"/>
          <p:cNvSpPr>
            <a:spLocks noChangeShapeType="1"/>
          </p:cNvSpPr>
          <p:nvPr/>
        </p:nvSpPr>
        <p:spPr bwMode="auto">
          <a:xfrm>
            <a:off x="1352550" y="1749425"/>
            <a:ext cx="0" cy="0"/>
          </a:xfrm>
          <a:prstGeom prst="straightConnector1">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36" name="AutoShape 8"/>
          <p:cNvSpPr>
            <a:spLocks noChangeShapeType="1"/>
          </p:cNvSpPr>
          <p:nvPr/>
        </p:nvSpPr>
        <p:spPr bwMode="auto">
          <a:xfrm>
            <a:off x="5105400" y="4114800"/>
            <a:ext cx="0" cy="504825"/>
          </a:xfrm>
          <a:prstGeom prst="straightConnector1">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33" name="Rectangle 5"/>
          <p:cNvSpPr>
            <a:spLocks noChangeArrowheads="1"/>
          </p:cNvSpPr>
          <p:nvPr/>
        </p:nvSpPr>
        <p:spPr bwMode="auto">
          <a:xfrm>
            <a:off x="4495800" y="5105400"/>
            <a:ext cx="2011363" cy="1371600"/>
          </a:xfrm>
          <a:prstGeom prst="rect">
            <a:avLst/>
          </a:prstGeom>
          <a:solidFill>
            <a:srgbClr val="00B0F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SCHEDULED TEAM MEETINGS-REVIEW RESULTS OF INTERVENTIONS</a:t>
            </a:r>
          </a:p>
          <a:p>
            <a:pPr marL="0" marR="0" lvl="0" indent="0" defTabSz="914400" rtl="0" eaLnBrk="1" fontAlgn="base" latinLnBrk="0" hangingPunct="1">
              <a:lnSpc>
                <a:spcPct val="100000"/>
              </a:lnSpc>
              <a:spcBef>
                <a:spcPct val="0"/>
              </a:spcBef>
              <a:spcAft>
                <a:spcPct val="0"/>
              </a:spcAft>
              <a:buClrTx/>
              <a:buSzTx/>
              <a:buFontTx/>
              <a:buNone/>
              <a:tabLst/>
            </a:pPr>
            <a:r>
              <a:rPr lang="en-US" sz="1100" dirty="0" smtClean="0">
                <a:latin typeface="Calibri" pitchFamily="34" charset="0"/>
                <a:ea typeface="Calibri" pitchFamily="34" charset="0"/>
                <a:cs typeface="Times New Roman" pitchFamily="18" charset="0"/>
              </a:rPr>
              <a:t># OF PATIENTS WITH VL &gt;200 REVIEWED</a:t>
            </a:r>
          </a:p>
          <a:p>
            <a:pPr marL="0" marR="0" lvl="0" indent="0" defTabSz="914400" rtl="0" eaLnBrk="1" fontAlgn="base" latinLnBrk="0" hangingPunct="1">
              <a:lnSpc>
                <a:spcPct val="100000"/>
              </a:lnSpc>
              <a:spcBef>
                <a:spcPct val="0"/>
              </a:spcBef>
              <a:spcAft>
                <a:spcPct val="0"/>
              </a:spcAft>
              <a:buClrTx/>
              <a:buSzTx/>
              <a:buFontTx/>
              <a:buNone/>
              <a:tabLst/>
            </a:pPr>
            <a:r>
              <a:rPr lang="en-US" sz="1100" dirty="0" smtClean="0">
                <a:latin typeface="Calibri" pitchFamily="34" charset="0"/>
                <a:ea typeface="Calibri" pitchFamily="34" charset="0"/>
                <a:cs typeface="Times New Roman" pitchFamily="18" charset="0"/>
              </a:rPr>
              <a:t># WITH TARGETED CARE PLANS</a:t>
            </a:r>
          </a:p>
          <a:p>
            <a:pPr marL="0" marR="0" lvl="0" indent="0" defTabSz="914400" rtl="0" eaLnBrk="1" fontAlgn="base" latinLnBrk="0" hangingPunct="1">
              <a:lnSpc>
                <a:spcPct val="100000"/>
              </a:lnSpc>
              <a:spcBef>
                <a:spcPct val="0"/>
              </a:spcBef>
              <a:spcAft>
                <a:spcPct val="0"/>
              </a:spcAft>
              <a:buClrTx/>
              <a:buSzTx/>
              <a:buFontTx/>
              <a:buNone/>
              <a:tabLst/>
            </a:pPr>
            <a:r>
              <a:rPr lang="en-US" sz="1100" dirty="0" smtClean="0">
                <a:latin typeface="Calibri" pitchFamily="34" charset="0"/>
                <a:ea typeface="Calibri" pitchFamily="34" charset="0"/>
                <a:cs typeface="Times New Roman" pitchFamily="18" charset="0"/>
              </a:rPr>
              <a:t>PATIENT RESPONSE TO INTERVENTION</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100" dirty="0" smtClean="0">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AutoShape 2"/>
          <p:cNvSpPr>
            <a:spLocks noChangeShapeType="1"/>
          </p:cNvSpPr>
          <p:nvPr/>
        </p:nvSpPr>
        <p:spPr bwMode="auto">
          <a:xfrm flipH="1">
            <a:off x="3657600" y="5562600"/>
            <a:ext cx="838200" cy="447675"/>
          </a:xfrm>
          <a:prstGeom prst="straightConnector1">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29" name="Oval 1"/>
          <p:cNvSpPr>
            <a:spLocks noChangeArrowheads="1"/>
          </p:cNvSpPr>
          <p:nvPr/>
        </p:nvSpPr>
        <p:spPr bwMode="auto">
          <a:xfrm>
            <a:off x="2514600" y="5410201"/>
            <a:ext cx="1066800" cy="1295399"/>
          </a:xfrm>
          <a:prstGeom prst="ellipse">
            <a:avLst/>
          </a:prstGeom>
          <a:solidFill>
            <a:srgbClr val="B2A1C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DATA </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ENTRY</a:t>
            </a:r>
            <a:endParaRPr kumimoji="0" lang="en-US" sz="1800" b="0" i="0" u="none" strike="noStrike" cap="none" normalizeH="0" baseline="0" dirty="0" smtClean="0">
              <a:ln>
                <a:noFill/>
              </a:ln>
              <a:effectLst/>
              <a:latin typeface="Arial" pitchFamily="34" charset="0"/>
              <a:cs typeface="Arial" pitchFamily="34" charset="0"/>
            </a:endParaRPr>
          </a:p>
        </p:txBody>
      </p:sp>
      <p:sp>
        <p:nvSpPr>
          <p:cNvPr id="22546" name="AutoShape 18"/>
          <p:cNvSpPr>
            <a:spLocks noChangeShapeType="1"/>
          </p:cNvSpPr>
          <p:nvPr/>
        </p:nvSpPr>
        <p:spPr bwMode="auto">
          <a:xfrm>
            <a:off x="1600200" y="2438400"/>
            <a:ext cx="914400" cy="3429000"/>
          </a:xfrm>
          <a:prstGeom prst="straightConnector1">
            <a:avLst/>
          </a:prstGeom>
          <a:noFill/>
          <a:ln w="38100">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2551" name="Rectangle 23"/>
          <p:cNvSpPr>
            <a:spLocks noChangeArrowheads="1"/>
          </p:cNvSpPr>
          <p:nvPr/>
        </p:nvSpPr>
        <p:spPr bwMode="auto">
          <a:xfrm>
            <a:off x="0" y="-179204"/>
            <a:ext cx="9144000"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Calibri" pitchFamily="34" charset="0"/>
                <a:ea typeface="Calibri" pitchFamily="34" charset="0"/>
                <a:cs typeface="Times New Roman" pitchFamily="18" charset="0"/>
              </a:rPr>
              <a:t>GNBCHC WEEKLY MULTI DISCIPLINARY MTGS</a:t>
            </a: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54" name="Rectangle 26"/>
          <p:cNvSpPr>
            <a:spLocks noChangeArrowheads="1"/>
          </p:cNvSpPr>
          <p:nvPr/>
        </p:nvSpPr>
        <p:spPr bwMode="auto">
          <a:xfrm>
            <a:off x="4495800" y="-22860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
            </a:r>
            <a:br>
              <a:rPr kumimoji="0" lang="en-US" sz="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55" name="Rectangle 27"/>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56" name="Rectangle 28"/>
          <p:cNvSpPr>
            <a:spLocks noChangeArrowheads="1"/>
          </p:cNvSpPr>
          <p:nvPr/>
        </p:nvSpPr>
        <p:spPr bwMode="auto">
          <a:xfrm>
            <a:off x="228600" y="0"/>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57" name="Rectangle 29"/>
          <p:cNvSpPr>
            <a:spLocks noChangeArrowheads="1"/>
          </p:cNvSpPr>
          <p:nvPr/>
        </p:nvSpPr>
        <p:spPr bwMode="auto">
          <a:xfrm>
            <a:off x="0" y="1371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60" name="Rectangle 32"/>
          <p:cNvSpPr>
            <a:spLocks noChangeArrowheads="1"/>
          </p:cNvSpPr>
          <p:nvPr/>
        </p:nvSpPr>
        <p:spPr bwMode="auto">
          <a:xfrm>
            <a:off x="0" y="1371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61" name="Rectangle 33"/>
          <p:cNvSpPr>
            <a:spLocks noChangeArrowheads="1"/>
          </p:cNvSpPr>
          <p:nvPr/>
        </p:nvSpPr>
        <p:spPr bwMode="auto">
          <a:xfrm>
            <a:off x="0"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63" name="Rectangle 35"/>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65" name="Rectangle 37"/>
          <p:cNvSpPr>
            <a:spLocks noChangeArrowheads="1"/>
          </p:cNvSpPr>
          <p:nvPr/>
        </p:nvSpPr>
        <p:spPr bwMode="auto">
          <a:xfrm>
            <a:off x="0" y="4267200"/>
            <a:ext cx="2406428" cy="16773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
            </a:r>
            <a:br>
              <a:rPr kumimoji="0" lang="en-US" sz="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BARRIERS TO VIRAL LOAD SUPRESSION</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SUBSTANCE ABUSE</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HOMELESSNESS</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NOT ATTENDING APPOINTMENTS</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MENTAL HEALTH ISSUES</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REFUSE MEDICATIONS</a:t>
            </a:r>
            <a:endParaRPr kumimoji="0" lang="en-US"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3582761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GNBCHC – Measurement</a:t>
            </a:r>
            <a:endParaRPr lang="en-US" dirty="0"/>
          </a:p>
        </p:txBody>
      </p:sp>
      <p:sp>
        <p:nvSpPr>
          <p:cNvPr id="3" name="Content Placeholder 2"/>
          <p:cNvSpPr>
            <a:spLocks noGrp="1"/>
          </p:cNvSpPr>
          <p:nvPr>
            <p:ph idx="1"/>
          </p:nvPr>
        </p:nvSpPr>
        <p:spPr>
          <a:xfrm>
            <a:off x="381000" y="1447800"/>
            <a:ext cx="8229600" cy="4525963"/>
          </a:xfrm>
        </p:spPr>
        <p:txBody>
          <a:bodyPr/>
          <a:lstStyle/>
          <a:p>
            <a:r>
              <a:rPr lang="en-US" dirty="0" smtClean="0"/>
              <a:t>Data Update</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2871096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229600" cy="769441"/>
          </a:xfrm>
          <a:prstGeom prst="rect">
            <a:avLst/>
          </a:prstGeom>
          <a:noFill/>
        </p:spPr>
        <p:txBody>
          <a:bodyPr wrap="square" rtlCol="0">
            <a:spAutoFit/>
          </a:bodyPr>
          <a:lstStyle/>
          <a:p>
            <a:r>
              <a:rPr lang="en-US" sz="4400" dirty="0" smtClean="0"/>
              <a:t>Christian CHC:  Improvement Goals</a:t>
            </a:r>
            <a:endParaRPr lang="en-US" sz="4400" dirty="0"/>
          </a:p>
        </p:txBody>
      </p:sp>
      <p:sp>
        <p:nvSpPr>
          <p:cNvPr id="5" name="TextBox 4"/>
          <p:cNvSpPr txBox="1"/>
          <p:nvPr/>
        </p:nvSpPr>
        <p:spPr>
          <a:xfrm>
            <a:off x="457200" y="1676400"/>
            <a:ext cx="8153400" cy="3539430"/>
          </a:xfrm>
          <a:prstGeom prst="rect">
            <a:avLst/>
          </a:prstGeom>
          <a:noFill/>
        </p:spPr>
        <p:txBody>
          <a:bodyPr wrap="square" rtlCol="0">
            <a:spAutoFit/>
          </a:bodyPr>
          <a:lstStyle/>
          <a:p>
            <a:r>
              <a:rPr lang="en-US" sz="3200" dirty="0" smtClean="0"/>
              <a:t>To reduce the gap in care rate from 13% to 5%.  (number of patients with a medical visit in the last 6 months of the measurement year)</a:t>
            </a:r>
          </a:p>
          <a:p>
            <a:endParaRPr lang="en-US" sz="3200" dirty="0" smtClean="0"/>
          </a:p>
          <a:p>
            <a:r>
              <a:rPr lang="en-US" sz="3200" dirty="0" smtClean="0"/>
              <a:t>To ensure 170 patients or 69% of our HIV+ population at the Monterey Clinic are successfully transitioned to the Halsted Clinic.</a:t>
            </a:r>
            <a:endParaRPr lang="en-U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69C40CE6-24A5-7043-BE0E-0341A2C8E8A9}" type="slidenum">
              <a:rPr lang="en-US"/>
              <a:pPr>
                <a:defRPr/>
              </a:pPr>
              <a:t>26</a:t>
            </a:fld>
            <a:endParaRPr lang="en-US"/>
          </a:p>
        </p:txBody>
      </p:sp>
      <p:sp>
        <p:nvSpPr>
          <p:cNvPr id="29698" name="Title 1"/>
          <p:cNvSpPr>
            <a:spLocks noGrp="1"/>
          </p:cNvSpPr>
          <p:nvPr>
            <p:ph type="title" idx="4294967295"/>
          </p:nvPr>
        </p:nvSpPr>
        <p:spPr bwMode="auto">
          <a:xfrm>
            <a:off x="457200" y="274638"/>
            <a:ext cx="8229600" cy="1020762"/>
          </a:xfrm>
          <a:prstGeom prst="rect">
            <a:avLst/>
          </a:prstGeom>
          <a:noFill/>
          <a:ln>
            <a:miter lim="800000"/>
            <a:headEnd/>
            <a:tailEnd/>
          </a:ln>
        </p:spPr>
        <p:txBody>
          <a:bodyPr>
            <a:prstTxWarp prst="textNoShape">
              <a:avLst/>
            </a:prstTxWarp>
          </a:bodyPr>
          <a:lstStyle/>
          <a:p>
            <a:pPr eaLnBrk="1" hangingPunct="1"/>
            <a:r>
              <a:rPr lang="en-US" sz="3600" b="1">
                <a:latin typeface="Calibri" charset="0"/>
                <a:ea typeface="ＭＳ Ｐゴシック" charset="-128"/>
                <a:cs typeface="ＭＳ Ｐゴシック" charset="-128"/>
              </a:rPr>
              <a:t>Quality Improvement Team</a:t>
            </a:r>
          </a:p>
        </p:txBody>
      </p:sp>
      <p:sp>
        <p:nvSpPr>
          <p:cNvPr id="29699" name="Text Box 5"/>
          <p:cNvSpPr txBox="1">
            <a:spLocks noChangeArrowheads="1"/>
          </p:cNvSpPr>
          <p:nvPr/>
        </p:nvSpPr>
        <p:spPr bwMode="auto">
          <a:xfrm>
            <a:off x="2438400" y="2286000"/>
            <a:ext cx="38100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29700" name="Rectangle 7"/>
          <p:cNvSpPr>
            <a:spLocks noChangeArrowheads="1"/>
          </p:cNvSpPr>
          <p:nvPr/>
        </p:nvSpPr>
        <p:spPr bwMode="auto">
          <a:xfrm>
            <a:off x="1752600" y="1524000"/>
            <a:ext cx="5562600" cy="3276600"/>
          </a:xfrm>
          <a:prstGeom prst="rect">
            <a:avLst/>
          </a:prstGeom>
          <a:solidFill>
            <a:schemeClr val="bg1"/>
          </a:solidFill>
          <a:ln w="57150" cmpd="thinThick">
            <a:solidFill>
              <a:schemeClr val="tx1"/>
            </a:solidFill>
            <a:miter lim="800000"/>
            <a:headEnd/>
            <a:tailEnd/>
          </a:ln>
        </p:spPr>
        <p:txBody>
          <a:bodyPr wrap="none" anchor="ctr">
            <a:prstTxWarp prst="textNoShape">
              <a:avLst/>
            </a:prstTxWarp>
          </a:bodyPr>
          <a:lstStyle/>
          <a:p>
            <a:pPr algn="ctr"/>
            <a:r>
              <a:rPr lang="en-US" sz="3200" b="1"/>
              <a:t>GROUP PHOTO HERE</a:t>
            </a:r>
          </a:p>
        </p:txBody>
      </p:sp>
      <p:pic>
        <p:nvPicPr>
          <p:cNvPr id="29701" name="Picture 5" descr="IMG_0883"/>
          <p:cNvPicPr>
            <a:picLocks noChangeAspect="1" noChangeArrowheads="1"/>
          </p:cNvPicPr>
          <p:nvPr/>
        </p:nvPicPr>
        <p:blipFill>
          <a:blip r:embed="rId2" cstate="print"/>
          <a:srcRect l="4625" t="10001" r="5376" b="5499"/>
          <a:stretch>
            <a:fillRect/>
          </a:stretch>
        </p:blipFill>
        <p:spPr bwMode="auto">
          <a:xfrm>
            <a:off x="990600" y="1143000"/>
            <a:ext cx="6858000" cy="4343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0F83D7B3-8701-4440-AA25-EC1E3E02BB1B}" type="slidenum">
              <a:rPr lang="en-US"/>
              <a:pPr>
                <a:defRPr/>
              </a:pPr>
              <a:t>27</a:t>
            </a:fld>
            <a:endParaRPr lang="en-US"/>
          </a:p>
        </p:txBody>
      </p:sp>
      <p:sp>
        <p:nvSpPr>
          <p:cNvPr id="37890" name="AutoShape 6"/>
          <p:cNvSpPr>
            <a:spLocks noChangeArrowheads="1"/>
          </p:cNvSpPr>
          <p:nvPr/>
        </p:nvSpPr>
        <p:spPr bwMode="auto">
          <a:xfrm>
            <a:off x="3962400" y="2438400"/>
            <a:ext cx="1828800" cy="1219200"/>
          </a:xfrm>
          <a:prstGeom prst="diamond">
            <a:avLst/>
          </a:prstGeom>
          <a:solidFill>
            <a:srgbClr val="FFFF00"/>
          </a:solidFill>
          <a:ln w="19050">
            <a:solidFill>
              <a:schemeClr val="tx1"/>
            </a:solidFill>
            <a:miter lim="800000"/>
            <a:headEnd/>
            <a:tailEnd/>
          </a:ln>
        </p:spPr>
        <p:txBody>
          <a:bodyPr anchor="ctr">
            <a:prstTxWarp prst="textNoShape">
              <a:avLst/>
            </a:prstTxWarp>
          </a:bodyPr>
          <a:lstStyle/>
          <a:p>
            <a:pPr algn="ctr"/>
            <a:r>
              <a:rPr lang="en-US"/>
              <a:t>Patient Makes Appt.?</a:t>
            </a:r>
          </a:p>
        </p:txBody>
      </p:sp>
      <p:sp>
        <p:nvSpPr>
          <p:cNvPr id="37891" name="AutoShape 10"/>
          <p:cNvSpPr>
            <a:spLocks noChangeArrowheads="1"/>
          </p:cNvSpPr>
          <p:nvPr/>
        </p:nvSpPr>
        <p:spPr bwMode="auto">
          <a:xfrm>
            <a:off x="4152900" y="4800600"/>
            <a:ext cx="1371600" cy="1066800"/>
          </a:xfrm>
          <a:prstGeom prst="diamond">
            <a:avLst/>
          </a:prstGeom>
          <a:solidFill>
            <a:srgbClr val="FFFF00"/>
          </a:solidFill>
          <a:ln w="9525">
            <a:solidFill>
              <a:schemeClr val="tx1"/>
            </a:solidFill>
            <a:miter lim="800000"/>
            <a:headEnd/>
            <a:tailEnd/>
          </a:ln>
        </p:spPr>
        <p:txBody>
          <a:bodyPr anchor="ctr">
            <a:prstTxWarp prst="textNoShape">
              <a:avLst/>
            </a:prstTxWarp>
          </a:bodyPr>
          <a:lstStyle/>
          <a:p>
            <a:pPr algn="ctr"/>
            <a:r>
              <a:rPr lang="en-US"/>
              <a:t>Appt Kept.?</a:t>
            </a:r>
          </a:p>
        </p:txBody>
      </p:sp>
      <p:sp>
        <p:nvSpPr>
          <p:cNvPr id="37892" name="Rectangle 11"/>
          <p:cNvSpPr>
            <a:spLocks noChangeArrowheads="1"/>
          </p:cNvSpPr>
          <p:nvPr/>
        </p:nvSpPr>
        <p:spPr bwMode="auto">
          <a:xfrm>
            <a:off x="6410325" y="4914900"/>
            <a:ext cx="1447800" cy="838200"/>
          </a:xfrm>
          <a:prstGeom prst="rect">
            <a:avLst/>
          </a:prstGeom>
          <a:noFill/>
          <a:ln w="19050">
            <a:solidFill>
              <a:srgbClr val="000000"/>
            </a:solidFill>
            <a:miter lim="800000"/>
            <a:headEnd/>
            <a:tailEnd/>
          </a:ln>
        </p:spPr>
        <p:txBody>
          <a:bodyPr anchor="ctr">
            <a:prstTxWarp prst="textNoShape">
              <a:avLst/>
            </a:prstTxWarp>
          </a:bodyPr>
          <a:lstStyle/>
          <a:p>
            <a:pPr algn="ctr"/>
            <a:r>
              <a:rPr lang="en-US"/>
              <a:t>Patient Registers</a:t>
            </a:r>
          </a:p>
        </p:txBody>
      </p:sp>
      <p:sp>
        <p:nvSpPr>
          <p:cNvPr id="37893" name="Rectangle 12"/>
          <p:cNvSpPr>
            <a:spLocks noChangeArrowheads="1"/>
          </p:cNvSpPr>
          <p:nvPr/>
        </p:nvSpPr>
        <p:spPr bwMode="auto">
          <a:xfrm>
            <a:off x="2133600" y="4953000"/>
            <a:ext cx="1524000" cy="762000"/>
          </a:xfrm>
          <a:prstGeom prst="rect">
            <a:avLst/>
          </a:prstGeom>
          <a:noFill/>
          <a:ln w="19050">
            <a:solidFill>
              <a:srgbClr val="000000"/>
            </a:solidFill>
            <a:miter lim="800000"/>
            <a:headEnd/>
            <a:tailEnd/>
          </a:ln>
        </p:spPr>
        <p:txBody>
          <a:bodyPr anchor="ctr">
            <a:prstTxWarp prst="textNoShape">
              <a:avLst/>
            </a:prstTxWarp>
          </a:bodyPr>
          <a:lstStyle/>
          <a:p>
            <a:pPr algn="ctr"/>
            <a:r>
              <a:rPr lang="en-US"/>
              <a:t>Repeat call from PHA</a:t>
            </a:r>
          </a:p>
        </p:txBody>
      </p:sp>
      <p:sp>
        <p:nvSpPr>
          <p:cNvPr id="37894" name="Oval 13"/>
          <p:cNvSpPr>
            <a:spLocks noChangeArrowheads="1"/>
          </p:cNvSpPr>
          <p:nvPr/>
        </p:nvSpPr>
        <p:spPr bwMode="auto">
          <a:xfrm>
            <a:off x="0" y="4953000"/>
            <a:ext cx="1676400" cy="762000"/>
          </a:xfrm>
          <a:prstGeom prst="ellipse">
            <a:avLst/>
          </a:prstGeom>
          <a:noFill/>
          <a:ln w="28575">
            <a:solidFill>
              <a:srgbClr val="FF0000"/>
            </a:solidFill>
            <a:round/>
            <a:headEnd/>
            <a:tailEnd/>
          </a:ln>
        </p:spPr>
        <p:txBody>
          <a:bodyPr anchor="ctr">
            <a:prstTxWarp prst="textNoShape">
              <a:avLst/>
            </a:prstTxWarp>
          </a:bodyPr>
          <a:lstStyle/>
          <a:p>
            <a:pPr algn="ctr"/>
            <a:r>
              <a:rPr lang="en-US"/>
              <a:t>Scheduler</a:t>
            </a:r>
          </a:p>
        </p:txBody>
      </p:sp>
      <p:sp>
        <p:nvSpPr>
          <p:cNvPr id="37895" name="Title 1"/>
          <p:cNvSpPr>
            <a:spLocks/>
          </p:cNvSpPr>
          <p:nvPr/>
        </p:nvSpPr>
        <p:spPr bwMode="auto">
          <a:xfrm>
            <a:off x="381000" y="0"/>
            <a:ext cx="8229600" cy="1020762"/>
          </a:xfrm>
          <a:prstGeom prst="rect">
            <a:avLst/>
          </a:prstGeom>
          <a:noFill/>
          <a:ln w="9525">
            <a:noFill/>
            <a:miter lim="800000"/>
            <a:headEnd/>
            <a:tailEnd/>
          </a:ln>
        </p:spPr>
        <p:txBody>
          <a:bodyPr>
            <a:prstTxWarp prst="textNoShape">
              <a:avLst/>
            </a:prstTxWarp>
          </a:bodyPr>
          <a:lstStyle/>
          <a:p>
            <a:pPr algn="ctr"/>
            <a:r>
              <a:rPr lang="en-US" sz="3600" b="1" dirty="0" smtClean="0">
                <a:latin typeface="Calibri" charset="0"/>
              </a:rPr>
              <a:t>Transition Care from Monterey to Halsted</a:t>
            </a:r>
            <a:endParaRPr lang="en-US" sz="3600" b="1" dirty="0">
              <a:latin typeface="Calibri" charset="0"/>
            </a:endParaRPr>
          </a:p>
        </p:txBody>
      </p:sp>
      <p:grpSp>
        <p:nvGrpSpPr>
          <p:cNvPr id="2" name="Group 29"/>
          <p:cNvGrpSpPr>
            <a:grpSpLocks/>
          </p:cNvGrpSpPr>
          <p:nvPr/>
        </p:nvGrpSpPr>
        <p:grpSpPr bwMode="auto">
          <a:xfrm>
            <a:off x="533400" y="1219200"/>
            <a:ext cx="6477000" cy="914400"/>
            <a:chOff x="336" y="624"/>
            <a:chExt cx="4080" cy="576"/>
          </a:xfrm>
        </p:grpSpPr>
        <p:sp>
          <p:nvSpPr>
            <p:cNvPr id="37909" name="Oval 4"/>
            <p:cNvSpPr>
              <a:spLocks noChangeArrowheads="1"/>
            </p:cNvSpPr>
            <p:nvPr/>
          </p:nvSpPr>
          <p:spPr bwMode="auto">
            <a:xfrm>
              <a:off x="336" y="624"/>
              <a:ext cx="816" cy="576"/>
            </a:xfrm>
            <a:prstGeom prst="ellipse">
              <a:avLst/>
            </a:prstGeom>
            <a:noFill/>
            <a:ln w="28575">
              <a:solidFill>
                <a:srgbClr val="FF0000"/>
              </a:solidFill>
              <a:round/>
              <a:headEnd/>
              <a:tailEnd/>
            </a:ln>
          </p:spPr>
          <p:txBody>
            <a:bodyPr wrap="none" anchor="ctr">
              <a:prstTxWarp prst="textNoShape">
                <a:avLst/>
              </a:prstTxWarp>
            </a:bodyPr>
            <a:lstStyle/>
            <a:p>
              <a:pPr algn="ctr"/>
              <a:r>
                <a:rPr lang="en-US" sz="2400" b="1"/>
                <a:t>CCHC</a:t>
              </a:r>
            </a:p>
          </p:txBody>
        </p:sp>
        <p:sp>
          <p:nvSpPr>
            <p:cNvPr id="37910" name="Rectangle 9"/>
            <p:cNvSpPr>
              <a:spLocks noChangeArrowheads="1"/>
            </p:cNvSpPr>
            <p:nvPr/>
          </p:nvSpPr>
          <p:spPr bwMode="auto">
            <a:xfrm>
              <a:off x="1728" y="672"/>
              <a:ext cx="2688" cy="480"/>
            </a:xfrm>
            <a:prstGeom prst="rect">
              <a:avLst/>
            </a:prstGeom>
            <a:noFill/>
            <a:ln w="12700">
              <a:solidFill>
                <a:srgbClr val="000000"/>
              </a:solidFill>
              <a:miter lim="800000"/>
              <a:headEnd/>
              <a:tailEnd/>
            </a:ln>
          </p:spPr>
          <p:txBody>
            <a:bodyPr anchor="ctr">
              <a:prstTxWarp prst="textNoShape">
                <a:avLst/>
              </a:prstTxWarp>
            </a:bodyPr>
            <a:lstStyle/>
            <a:p>
              <a:pPr algn="ctr"/>
              <a:r>
                <a:rPr lang="en-US"/>
                <a:t>Patients notified</a:t>
              </a:r>
            </a:p>
            <a:p>
              <a:pPr algn="ctr"/>
              <a:r>
                <a:rPr lang="en-US"/>
                <a:t>Instructed to make appt at different site</a:t>
              </a:r>
            </a:p>
          </p:txBody>
        </p:sp>
        <p:sp>
          <p:nvSpPr>
            <p:cNvPr id="37911" name="Line 15"/>
            <p:cNvSpPr>
              <a:spLocks noChangeShapeType="1"/>
            </p:cNvSpPr>
            <p:nvPr/>
          </p:nvSpPr>
          <p:spPr bwMode="auto">
            <a:xfrm>
              <a:off x="1200" y="912"/>
              <a:ext cx="480" cy="0"/>
            </a:xfrm>
            <a:prstGeom prst="line">
              <a:avLst/>
            </a:prstGeom>
            <a:noFill/>
            <a:ln w="47625">
              <a:solidFill>
                <a:schemeClr val="tx1"/>
              </a:solidFill>
              <a:round/>
              <a:headEnd/>
              <a:tailEnd type="triangle" w="med" len="med"/>
            </a:ln>
          </p:spPr>
          <p:txBody>
            <a:bodyPr>
              <a:prstTxWarp prst="textNoShape">
                <a:avLst/>
              </a:prstTxWarp>
            </a:bodyPr>
            <a:lstStyle/>
            <a:p>
              <a:endParaRPr lang="en-US"/>
            </a:p>
          </p:txBody>
        </p:sp>
      </p:grpSp>
      <p:sp>
        <p:nvSpPr>
          <p:cNvPr id="37897" name="Line 16"/>
          <p:cNvSpPr>
            <a:spLocks noChangeShapeType="1"/>
          </p:cNvSpPr>
          <p:nvPr/>
        </p:nvSpPr>
        <p:spPr bwMode="auto">
          <a:xfrm>
            <a:off x="4800600" y="2057400"/>
            <a:ext cx="38100" cy="366712"/>
          </a:xfrm>
          <a:prstGeom prst="line">
            <a:avLst/>
          </a:prstGeom>
          <a:noFill/>
          <a:ln w="47625">
            <a:solidFill>
              <a:schemeClr val="tx1"/>
            </a:solidFill>
            <a:round/>
            <a:headEnd/>
            <a:tailEnd type="triangle" w="med" len="med"/>
          </a:ln>
        </p:spPr>
        <p:txBody>
          <a:bodyPr>
            <a:prstTxWarp prst="textNoShape">
              <a:avLst/>
            </a:prstTxWarp>
          </a:bodyPr>
          <a:lstStyle/>
          <a:p>
            <a:endParaRPr lang="en-US"/>
          </a:p>
        </p:txBody>
      </p:sp>
      <p:sp>
        <p:nvSpPr>
          <p:cNvPr id="37898" name="Line 17"/>
          <p:cNvSpPr>
            <a:spLocks noChangeShapeType="1"/>
          </p:cNvSpPr>
          <p:nvPr/>
        </p:nvSpPr>
        <p:spPr bwMode="auto">
          <a:xfrm>
            <a:off x="4876800" y="3657600"/>
            <a:ext cx="0" cy="1143000"/>
          </a:xfrm>
          <a:prstGeom prst="line">
            <a:avLst/>
          </a:prstGeom>
          <a:noFill/>
          <a:ln w="47625">
            <a:solidFill>
              <a:schemeClr val="tx1"/>
            </a:solidFill>
            <a:round/>
            <a:headEnd/>
            <a:tailEnd type="triangle" w="med" len="med"/>
          </a:ln>
        </p:spPr>
        <p:txBody>
          <a:bodyPr>
            <a:prstTxWarp prst="textNoShape">
              <a:avLst/>
            </a:prstTxWarp>
          </a:bodyPr>
          <a:lstStyle/>
          <a:p>
            <a:endParaRPr lang="en-US"/>
          </a:p>
        </p:txBody>
      </p:sp>
      <p:sp>
        <p:nvSpPr>
          <p:cNvPr id="37899" name="Text Box 19"/>
          <p:cNvSpPr txBox="1">
            <a:spLocks noChangeArrowheads="1"/>
          </p:cNvSpPr>
          <p:nvPr/>
        </p:nvSpPr>
        <p:spPr bwMode="auto">
          <a:xfrm>
            <a:off x="5029200" y="3657600"/>
            <a:ext cx="6858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dirty="0"/>
              <a:t>Yes</a:t>
            </a:r>
          </a:p>
        </p:txBody>
      </p:sp>
      <p:sp>
        <p:nvSpPr>
          <p:cNvPr id="37900" name="Line 20"/>
          <p:cNvSpPr>
            <a:spLocks noChangeShapeType="1"/>
          </p:cNvSpPr>
          <p:nvPr/>
        </p:nvSpPr>
        <p:spPr bwMode="auto">
          <a:xfrm>
            <a:off x="5943600" y="3048000"/>
            <a:ext cx="581025" cy="0"/>
          </a:xfrm>
          <a:prstGeom prst="line">
            <a:avLst/>
          </a:prstGeom>
          <a:noFill/>
          <a:ln w="47625">
            <a:solidFill>
              <a:schemeClr val="tx1"/>
            </a:solidFill>
            <a:round/>
            <a:headEnd/>
            <a:tailEnd type="triangle" w="med" len="med"/>
          </a:ln>
        </p:spPr>
        <p:txBody>
          <a:bodyPr>
            <a:prstTxWarp prst="textNoShape">
              <a:avLst/>
            </a:prstTxWarp>
          </a:bodyPr>
          <a:lstStyle/>
          <a:p>
            <a:endParaRPr lang="en-US"/>
          </a:p>
        </p:txBody>
      </p:sp>
      <p:sp>
        <p:nvSpPr>
          <p:cNvPr id="37901" name="Text Box 21"/>
          <p:cNvSpPr txBox="1">
            <a:spLocks noChangeArrowheads="1"/>
          </p:cNvSpPr>
          <p:nvPr/>
        </p:nvSpPr>
        <p:spPr bwMode="auto">
          <a:xfrm>
            <a:off x="5867400" y="2971800"/>
            <a:ext cx="6858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No</a:t>
            </a:r>
          </a:p>
        </p:txBody>
      </p:sp>
      <p:sp>
        <p:nvSpPr>
          <p:cNvPr id="37902" name="Text Box 22"/>
          <p:cNvSpPr txBox="1">
            <a:spLocks noChangeArrowheads="1"/>
          </p:cNvSpPr>
          <p:nvPr/>
        </p:nvSpPr>
        <p:spPr bwMode="auto">
          <a:xfrm>
            <a:off x="5414963" y="4986338"/>
            <a:ext cx="6858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Yes</a:t>
            </a:r>
          </a:p>
        </p:txBody>
      </p:sp>
      <p:sp>
        <p:nvSpPr>
          <p:cNvPr id="37903" name="Line 24"/>
          <p:cNvSpPr>
            <a:spLocks noChangeShapeType="1"/>
          </p:cNvSpPr>
          <p:nvPr/>
        </p:nvSpPr>
        <p:spPr bwMode="auto">
          <a:xfrm>
            <a:off x="5557838" y="5334000"/>
            <a:ext cx="762000" cy="0"/>
          </a:xfrm>
          <a:prstGeom prst="line">
            <a:avLst/>
          </a:prstGeom>
          <a:noFill/>
          <a:ln w="47625">
            <a:solidFill>
              <a:schemeClr val="tx1"/>
            </a:solidFill>
            <a:round/>
            <a:headEnd/>
            <a:tailEnd type="triangle" w="med" len="med"/>
          </a:ln>
        </p:spPr>
        <p:txBody>
          <a:bodyPr>
            <a:prstTxWarp prst="textNoShape">
              <a:avLst/>
            </a:prstTxWarp>
          </a:bodyPr>
          <a:lstStyle/>
          <a:p>
            <a:endParaRPr lang="en-US"/>
          </a:p>
        </p:txBody>
      </p:sp>
      <p:sp>
        <p:nvSpPr>
          <p:cNvPr id="37904" name="Line 25"/>
          <p:cNvSpPr>
            <a:spLocks noChangeShapeType="1"/>
          </p:cNvSpPr>
          <p:nvPr/>
        </p:nvSpPr>
        <p:spPr bwMode="auto">
          <a:xfrm flipH="1">
            <a:off x="3713163" y="5334000"/>
            <a:ext cx="406400" cy="0"/>
          </a:xfrm>
          <a:prstGeom prst="line">
            <a:avLst/>
          </a:prstGeom>
          <a:noFill/>
          <a:ln w="47625">
            <a:solidFill>
              <a:schemeClr val="tx1"/>
            </a:solidFill>
            <a:round/>
            <a:headEnd/>
            <a:tailEnd type="triangle" w="med" len="med"/>
          </a:ln>
        </p:spPr>
        <p:txBody>
          <a:bodyPr>
            <a:prstTxWarp prst="textNoShape">
              <a:avLst/>
            </a:prstTxWarp>
          </a:bodyPr>
          <a:lstStyle/>
          <a:p>
            <a:endParaRPr lang="en-US"/>
          </a:p>
        </p:txBody>
      </p:sp>
      <p:sp>
        <p:nvSpPr>
          <p:cNvPr id="37905" name="Text Box 26"/>
          <p:cNvSpPr txBox="1">
            <a:spLocks noChangeArrowheads="1"/>
          </p:cNvSpPr>
          <p:nvPr/>
        </p:nvSpPr>
        <p:spPr bwMode="auto">
          <a:xfrm>
            <a:off x="3810000" y="4986338"/>
            <a:ext cx="6858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No</a:t>
            </a:r>
          </a:p>
        </p:txBody>
      </p:sp>
      <p:sp>
        <p:nvSpPr>
          <p:cNvPr id="37906" name="Line 27"/>
          <p:cNvSpPr>
            <a:spLocks noChangeShapeType="1"/>
          </p:cNvSpPr>
          <p:nvPr/>
        </p:nvSpPr>
        <p:spPr bwMode="auto">
          <a:xfrm flipH="1">
            <a:off x="1747838" y="5334000"/>
            <a:ext cx="304800" cy="0"/>
          </a:xfrm>
          <a:prstGeom prst="line">
            <a:avLst/>
          </a:prstGeom>
          <a:noFill/>
          <a:ln w="47625">
            <a:solidFill>
              <a:schemeClr val="tx1"/>
            </a:solidFill>
            <a:round/>
            <a:headEnd/>
            <a:tailEnd type="triangle" w="med" len="med"/>
          </a:ln>
        </p:spPr>
        <p:txBody>
          <a:bodyPr>
            <a:prstTxWarp prst="textNoShape">
              <a:avLst/>
            </a:prstTxWarp>
          </a:bodyPr>
          <a:lstStyle/>
          <a:p>
            <a:endParaRPr lang="en-US"/>
          </a:p>
        </p:txBody>
      </p:sp>
      <p:sp>
        <p:nvSpPr>
          <p:cNvPr id="37907" name="Oval 28"/>
          <p:cNvSpPr>
            <a:spLocks noChangeArrowheads="1"/>
          </p:cNvSpPr>
          <p:nvPr/>
        </p:nvSpPr>
        <p:spPr bwMode="auto">
          <a:xfrm>
            <a:off x="6629400" y="2743200"/>
            <a:ext cx="1752600" cy="762000"/>
          </a:xfrm>
          <a:prstGeom prst="ellipse">
            <a:avLst/>
          </a:prstGeom>
          <a:solidFill>
            <a:srgbClr val="CC3300"/>
          </a:solidFill>
          <a:ln w="28575">
            <a:solidFill>
              <a:srgbClr val="FF0000"/>
            </a:solidFill>
            <a:round/>
            <a:headEnd/>
            <a:tailEnd/>
          </a:ln>
        </p:spPr>
        <p:txBody>
          <a:bodyPr anchor="ctr">
            <a:prstTxWarp prst="textNoShape">
              <a:avLst/>
            </a:prstTxWarp>
          </a:bodyPr>
          <a:lstStyle/>
          <a:p>
            <a:pPr algn="ctr"/>
            <a:r>
              <a:rPr lang="en-US" b="1">
                <a:solidFill>
                  <a:schemeClr val="bg1"/>
                </a:solidFill>
              </a:rPr>
              <a:t>Requires Follow-up</a:t>
            </a:r>
          </a:p>
        </p:txBody>
      </p:sp>
      <p:sp>
        <p:nvSpPr>
          <p:cNvPr id="37908" name="Rectangle 5"/>
          <p:cNvSpPr>
            <a:spLocks noChangeArrowheads="1"/>
          </p:cNvSpPr>
          <p:nvPr/>
        </p:nvSpPr>
        <p:spPr bwMode="auto">
          <a:xfrm>
            <a:off x="2209800" y="3962400"/>
            <a:ext cx="5334000" cy="457200"/>
          </a:xfrm>
          <a:prstGeom prst="rect">
            <a:avLst/>
          </a:prstGeom>
          <a:solidFill>
            <a:schemeClr val="bg1"/>
          </a:solidFill>
          <a:ln w="19050">
            <a:noFill/>
            <a:miter lim="800000"/>
            <a:headEnd/>
            <a:tailEnd/>
          </a:ln>
        </p:spPr>
        <p:txBody>
          <a:bodyPr anchor="ctr">
            <a:prstTxWarp prst="textNoShape">
              <a:avLst/>
            </a:prstTxWarp>
          </a:bodyPr>
          <a:lstStyle/>
          <a:p>
            <a:pPr algn="ctr"/>
            <a:r>
              <a:rPr lang="en-US" dirty="0"/>
              <a:t>Receives reminder call from PHA – 1 day prior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22A96338-5EFC-4745-8C5A-328DBD4F3503}" type="slidenum">
              <a:rPr lang="en-US"/>
              <a:pPr>
                <a:defRPr/>
              </a:pPr>
              <a:t>28</a:t>
            </a:fld>
            <a:endParaRPr lang="en-US"/>
          </a:p>
        </p:txBody>
      </p:sp>
      <p:sp>
        <p:nvSpPr>
          <p:cNvPr id="65538" name="Rectangle 2"/>
          <p:cNvSpPr>
            <a:spLocks noGrp="1" noChangeArrowheads="1"/>
          </p:cNvSpPr>
          <p:nvPr>
            <p:ph type="title" idx="4294967295"/>
          </p:nvPr>
        </p:nvSpPr>
        <p:spPr bwMode="auto">
          <a:xfrm>
            <a:off x="457200" y="274638"/>
            <a:ext cx="8229600" cy="487362"/>
          </a:xfrm>
          <a:prstGeom prst="rect">
            <a:avLst/>
          </a:prstGeom>
          <a:noFill/>
          <a:ln>
            <a:miter lim="800000"/>
            <a:headEnd/>
            <a:tailEnd/>
          </a:ln>
        </p:spPr>
        <p:txBody>
          <a:bodyPr>
            <a:prstTxWarp prst="textNoShape">
              <a:avLst/>
            </a:prstTxWarp>
          </a:bodyPr>
          <a:lstStyle/>
          <a:p>
            <a:r>
              <a:rPr lang="en-US" sz="2800" b="1">
                <a:ea typeface="ＭＳ Ｐゴシック" charset="-128"/>
                <a:cs typeface="ＭＳ Ｐゴシック" charset="-128"/>
              </a:rPr>
              <a:t>Patient Follow-up</a:t>
            </a:r>
          </a:p>
        </p:txBody>
      </p:sp>
      <p:sp>
        <p:nvSpPr>
          <p:cNvPr id="65553" name="Rectangle 12"/>
          <p:cNvSpPr>
            <a:spLocks noChangeArrowheads="1"/>
          </p:cNvSpPr>
          <p:nvPr/>
        </p:nvSpPr>
        <p:spPr bwMode="auto">
          <a:xfrm>
            <a:off x="6400800" y="5105400"/>
            <a:ext cx="2133600" cy="533400"/>
          </a:xfrm>
          <a:prstGeom prst="rect">
            <a:avLst/>
          </a:prstGeom>
          <a:noFill/>
          <a:ln w="19050">
            <a:solidFill>
              <a:srgbClr val="000000"/>
            </a:solidFill>
            <a:miter lim="800000"/>
            <a:headEnd/>
            <a:tailEnd/>
          </a:ln>
        </p:spPr>
        <p:txBody>
          <a:bodyPr anchor="ctr">
            <a:prstTxWarp prst="textNoShape">
              <a:avLst/>
            </a:prstTxWarp>
          </a:bodyPr>
          <a:lstStyle/>
          <a:p>
            <a:pPr algn="ctr"/>
            <a:r>
              <a:rPr lang="en-US"/>
              <a:t>Document status in list and chart</a:t>
            </a:r>
          </a:p>
        </p:txBody>
      </p:sp>
      <p:sp>
        <p:nvSpPr>
          <p:cNvPr id="65556" name="Rectangle 12"/>
          <p:cNvSpPr>
            <a:spLocks noChangeArrowheads="1"/>
          </p:cNvSpPr>
          <p:nvPr/>
        </p:nvSpPr>
        <p:spPr bwMode="auto">
          <a:xfrm>
            <a:off x="4919663" y="5943600"/>
            <a:ext cx="3657600" cy="762000"/>
          </a:xfrm>
          <a:prstGeom prst="rect">
            <a:avLst/>
          </a:prstGeom>
          <a:solidFill>
            <a:schemeClr val="bg1"/>
          </a:solidFill>
          <a:ln w="19050">
            <a:solidFill>
              <a:srgbClr val="000000"/>
            </a:solidFill>
            <a:miter lim="800000"/>
            <a:headEnd/>
            <a:tailEnd/>
          </a:ln>
        </p:spPr>
        <p:txBody>
          <a:bodyPr anchor="ctr">
            <a:prstTxWarp prst="textNoShape">
              <a:avLst/>
            </a:prstTxWarp>
          </a:bodyPr>
          <a:lstStyle/>
          <a:p>
            <a:pPr algn="ctr"/>
            <a:r>
              <a:rPr lang="en-US"/>
              <a:t>PHA meets monthly with QI Team for patients’ status update</a:t>
            </a:r>
          </a:p>
        </p:txBody>
      </p:sp>
      <p:sp>
        <p:nvSpPr>
          <p:cNvPr id="65557" name="Oval 21"/>
          <p:cNvSpPr>
            <a:spLocks noChangeArrowheads="1"/>
          </p:cNvSpPr>
          <p:nvPr/>
        </p:nvSpPr>
        <p:spPr bwMode="auto">
          <a:xfrm>
            <a:off x="542925" y="4810125"/>
            <a:ext cx="2209800" cy="914400"/>
          </a:xfrm>
          <a:prstGeom prst="ellipse">
            <a:avLst/>
          </a:prstGeom>
          <a:noFill/>
          <a:ln w="28575">
            <a:solidFill>
              <a:srgbClr val="FF0000"/>
            </a:solidFill>
            <a:round/>
            <a:headEnd/>
            <a:tailEnd/>
          </a:ln>
          <a:effectLst/>
        </p:spPr>
        <p:txBody>
          <a:bodyPr wrap="none" anchor="ctr">
            <a:prstTxWarp prst="textNoShape">
              <a:avLst/>
            </a:prstTxWarp>
          </a:bodyPr>
          <a:lstStyle/>
          <a:p>
            <a:pPr algn="ctr"/>
            <a:r>
              <a:rPr lang="en-US"/>
              <a:t>Refer to Scheduler</a:t>
            </a:r>
          </a:p>
          <a:p>
            <a:pPr algn="ctr"/>
            <a:r>
              <a:rPr lang="en-US"/>
              <a:t>for appointment</a:t>
            </a:r>
          </a:p>
        </p:txBody>
      </p:sp>
      <p:grpSp>
        <p:nvGrpSpPr>
          <p:cNvPr id="2" name="Group 46"/>
          <p:cNvGrpSpPr>
            <a:grpSpLocks/>
          </p:cNvGrpSpPr>
          <p:nvPr/>
        </p:nvGrpSpPr>
        <p:grpSpPr bwMode="auto">
          <a:xfrm>
            <a:off x="2743200" y="1295400"/>
            <a:ext cx="5181600" cy="990600"/>
            <a:chOff x="1728" y="816"/>
            <a:chExt cx="3264" cy="624"/>
          </a:xfrm>
        </p:grpSpPr>
        <p:sp>
          <p:nvSpPr>
            <p:cNvPr id="65542" name="Rectangle 12"/>
            <p:cNvSpPr>
              <a:spLocks noChangeArrowheads="1"/>
            </p:cNvSpPr>
            <p:nvPr/>
          </p:nvSpPr>
          <p:spPr bwMode="auto">
            <a:xfrm>
              <a:off x="1728" y="816"/>
              <a:ext cx="3264" cy="432"/>
            </a:xfrm>
            <a:prstGeom prst="rect">
              <a:avLst/>
            </a:prstGeom>
            <a:noFill/>
            <a:ln w="19050">
              <a:solidFill>
                <a:srgbClr val="000000"/>
              </a:solidFill>
              <a:miter lim="800000"/>
              <a:headEnd/>
              <a:tailEnd/>
            </a:ln>
          </p:spPr>
          <p:txBody>
            <a:bodyPr anchor="ctr">
              <a:prstTxWarp prst="textNoShape">
                <a:avLst/>
              </a:prstTxWarp>
            </a:bodyPr>
            <a:lstStyle/>
            <a:p>
              <a:pPr algn="ctr"/>
              <a:r>
                <a:rPr lang="en-US"/>
                <a:t>Import list of patients from CAREWare who’s last visit &gt;45 days</a:t>
              </a:r>
            </a:p>
          </p:txBody>
        </p:sp>
        <p:sp>
          <p:nvSpPr>
            <p:cNvPr id="65559" name="Line 23"/>
            <p:cNvSpPr>
              <a:spLocks noChangeShapeType="1"/>
            </p:cNvSpPr>
            <p:nvPr/>
          </p:nvSpPr>
          <p:spPr bwMode="auto">
            <a:xfrm>
              <a:off x="2880" y="1248"/>
              <a:ext cx="0" cy="192"/>
            </a:xfrm>
            <a:prstGeom prst="line">
              <a:avLst/>
            </a:prstGeom>
            <a:noFill/>
            <a:ln w="57150">
              <a:solidFill>
                <a:schemeClr val="tx1"/>
              </a:solidFill>
              <a:round/>
              <a:headEnd/>
              <a:tailEnd type="triangle" w="med" len="med"/>
            </a:ln>
            <a:effectLst/>
          </p:spPr>
          <p:txBody>
            <a:bodyPr>
              <a:prstTxWarp prst="textNoShape">
                <a:avLst/>
              </a:prstTxWarp>
            </a:bodyPr>
            <a:lstStyle/>
            <a:p>
              <a:endParaRPr lang="en-US"/>
            </a:p>
          </p:txBody>
        </p:sp>
      </p:grpSp>
      <p:grpSp>
        <p:nvGrpSpPr>
          <p:cNvPr id="3" name="Group 49"/>
          <p:cNvGrpSpPr>
            <a:grpSpLocks/>
          </p:cNvGrpSpPr>
          <p:nvPr/>
        </p:nvGrpSpPr>
        <p:grpSpPr bwMode="auto">
          <a:xfrm>
            <a:off x="600075" y="2286000"/>
            <a:ext cx="6615113" cy="1943100"/>
            <a:chOff x="378" y="1440"/>
            <a:chExt cx="4167" cy="1224"/>
          </a:xfrm>
        </p:grpSpPr>
        <p:sp>
          <p:nvSpPr>
            <p:cNvPr id="65555" name="Oval 19"/>
            <p:cNvSpPr>
              <a:spLocks noChangeArrowheads="1"/>
            </p:cNvSpPr>
            <p:nvPr/>
          </p:nvSpPr>
          <p:spPr bwMode="auto">
            <a:xfrm>
              <a:off x="378" y="2088"/>
              <a:ext cx="1824" cy="576"/>
            </a:xfrm>
            <a:prstGeom prst="ellipse">
              <a:avLst/>
            </a:prstGeom>
            <a:noFill/>
            <a:ln w="28575">
              <a:solidFill>
                <a:srgbClr val="FF0000"/>
              </a:solidFill>
              <a:round/>
              <a:headEnd/>
              <a:tailEnd/>
            </a:ln>
            <a:effectLst/>
          </p:spPr>
          <p:txBody>
            <a:bodyPr wrap="none" anchor="ctr">
              <a:prstTxWarp prst="textNoShape">
                <a:avLst/>
              </a:prstTxWarp>
            </a:bodyPr>
            <a:lstStyle/>
            <a:p>
              <a:pPr algn="ctr"/>
              <a:r>
                <a:rPr lang="en-US"/>
                <a:t>Note appt date</a:t>
              </a:r>
            </a:p>
            <a:p>
              <a:pPr algn="ctr"/>
              <a:r>
                <a:rPr lang="en-US"/>
                <a:t>in Patient</a:t>
              </a:r>
            </a:p>
            <a:p>
              <a:pPr algn="ctr"/>
              <a:r>
                <a:rPr lang="en-US"/>
                <a:t>Tracking Tool</a:t>
              </a:r>
            </a:p>
          </p:txBody>
        </p:sp>
        <p:grpSp>
          <p:nvGrpSpPr>
            <p:cNvPr id="4" name="Group 48"/>
            <p:cNvGrpSpPr>
              <a:grpSpLocks/>
            </p:cNvGrpSpPr>
            <p:nvPr/>
          </p:nvGrpSpPr>
          <p:grpSpPr bwMode="auto">
            <a:xfrm>
              <a:off x="1296" y="1440"/>
              <a:ext cx="3249" cy="864"/>
              <a:chOff x="1296" y="1440"/>
              <a:chExt cx="3249" cy="864"/>
            </a:xfrm>
          </p:grpSpPr>
          <p:grpSp>
            <p:nvGrpSpPr>
              <p:cNvPr id="5" name="Group 47"/>
              <p:cNvGrpSpPr>
                <a:grpSpLocks/>
              </p:cNvGrpSpPr>
              <p:nvPr/>
            </p:nvGrpSpPr>
            <p:grpSpPr bwMode="auto">
              <a:xfrm>
                <a:off x="1296" y="1440"/>
                <a:ext cx="3249" cy="864"/>
                <a:chOff x="1296" y="1440"/>
                <a:chExt cx="3249" cy="864"/>
              </a:xfrm>
            </p:grpSpPr>
            <p:sp>
              <p:nvSpPr>
                <p:cNvPr id="65545" name="Rectangle 12"/>
                <p:cNvSpPr>
                  <a:spLocks noChangeArrowheads="1"/>
                </p:cNvSpPr>
                <p:nvPr/>
              </p:nvSpPr>
              <p:spPr bwMode="auto">
                <a:xfrm>
                  <a:off x="1557" y="1635"/>
                  <a:ext cx="768" cy="288"/>
                </a:xfrm>
                <a:prstGeom prst="rect">
                  <a:avLst/>
                </a:prstGeom>
                <a:noFill/>
                <a:ln w="19050">
                  <a:noFill/>
                  <a:miter lim="800000"/>
                  <a:headEnd/>
                  <a:tailEnd/>
                </a:ln>
              </p:spPr>
              <p:txBody>
                <a:bodyPr anchor="ctr">
                  <a:prstTxWarp prst="textNoShape">
                    <a:avLst/>
                  </a:prstTxWarp>
                </a:bodyPr>
                <a:lstStyle/>
                <a:p>
                  <a:pPr algn="ctr"/>
                  <a:r>
                    <a:rPr lang="en-US" sz="1600" b="1"/>
                    <a:t>Yes</a:t>
                  </a:r>
                </a:p>
              </p:txBody>
            </p:sp>
            <p:sp>
              <p:nvSpPr>
                <p:cNvPr id="65547" name="Rectangle 12"/>
                <p:cNvSpPr>
                  <a:spLocks noChangeArrowheads="1"/>
                </p:cNvSpPr>
                <p:nvPr/>
              </p:nvSpPr>
              <p:spPr bwMode="auto">
                <a:xfrm>
                  <a:off x="3429" y="1623"/>
                  <a:ext cx="672" cy="336"/>
                </a:xfrm>
                <a:prstGeom prst="rect">
                  <a:avLst/>
                </a:prstGeom>
                <a:noFill/>
                <a:ln w="19050">
                  <a:noFill/>
                  <a:miter lim="800000"/>
                  <a:headEnd/>
                  <a:tailEnd/>
                </a:ln>
              </p:spPr>
              <p:txBody>
                <a:bodyPr anchor="ctr">
                  <a:prstTxWarp prst="textNoShape">
                    <a:avLst/>
                  </a:prstTxWarp>
                </a:bodyPr>
                <a:lstStyle/>
                <a:p>
                  <a:pPr algn="ctr"/>
                  <a:r>
                    <a:rPr lang="en-US" sz="1600" b="1"/>
                    <a:t>No</a:t>
                  </a:r>
                </a:p>
              </p:txBody>
            </p:sp>
            <p:sp>
              <p:nvSpPr>
                <p:cNvPr id="65554" name="AutoShape 18"/>
                <p:cNvSpPr>
                  <a:spLocks noChangeArrowheads="1"/>
                </p:cNvSpPr>
                <p:nvPr/>
              </p:nvSpPr>
              <p:spPr bwMode="auto">
                <a:xfrm>
                  <a:off x="2082" y="1440"/>
                  <a:ext cx="1584" cy="864"/>
                </a:xfrm>
                <a:prstGeom prst="flowChartDecision">
                  <a:avLst/>
                </a:prstGeom>
                <a:solidFill>
                  <a:srgbClr val="FFFF00"/>
                </a:solidFill>
                <a:ln w="9525">
                  <a:solidFill>
                    <a:schemeClr val="tx1"/>
                  </a:solidFill>
                  <a:miter lim="800000"/>
                  <a:headEnd/>
                  <a:tailEnd/>
                </a:ln>
                <a:effectLst/>
              </p:spPr>
              <p:txBody>
                <a:bodyPr wrap="none" anchor="ctr">
                  <a:prstTxWarp prst="textNoShape">
                    <a:avLst/>
                  </a:prstTxWarp>
                </a:bodyPr>
                <a:lstStyle/>
                <a:p>
                  <a:pPr algn="ctr"/>
                  <a:r>
                    <a:rPr lang="en-US"/>
                    <a:t>Patient </a:t>
                  </a:r>
                </a:p>
                <a:p>
                  <a:pPr algn="ctr"/>
                  <a:r>
                    <a:rPr lang="en-US"/>
                    <a:t>Has a Scheduled</a:t>
                  </a:r>
                </a:p>
                <a:p>
                  <a:pPr algn="ctr"/>
                  <a:r>
                    <a:rPr lang="en-US"/>
                    <a:t>appt?</a:t>
                  </a:r>
                </a:p>
              </p:txBody>
            </p:sp>
            <p:sp>
              <p:nvSpPr>
                <p:cNvPr id="65560" name="Line 24"/>
                <p:cNvSpPr>
                  <a:spLocks noChangeShapeType="1"/>
                </p:cNvSpPr>
                <p:nvPr/>
              </p:nvSpPr>
              <p:spPr bwMode="auto">
                <a:xfrm flipH="1">
                  <a:off x="1296" y="1872"/>
                  <a:ext cx="76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65561" name="Line 25"/>
                <p:cNvSpPr>
                  <a:spLocks noChangeShapeType="1"/>
                </p:cNvSpPr>
                <p:nvPr/>
              </p:nvSpPr>
              <p:spPr bwMode="auto">
                <a:xfrm>
                  <a:off x="3681" y="1872"/>
                  <a:ext cx="864" cy="0"/>
                </a:xfrm>
                <a:prstGeom prst="line">
                  <a:avLst/>
                </a:prstGeom>
                <a:noFill/>
                <a:ln w="38100">
                  <a:solidFill>
                    <a:schemeClr val="tx1"/>
                  </a:solidFill>
                  <a:round/>
                  <a:headEnd/>
                  <a:tailEnd/>
                </a:ln>
                <a:effectLst/>
              </p:spPr>
              <p:txBody>
                <a:bodyPr>
                  <a:prstTxWarp prst="textNoShape">
                    <a:avLst/>
                  </a:prstTxWarp>
                </a:bodyPr>
                <a:lstStyle/>
                <a:p>
                  <a:endParaRPr lang="en-US"/>
                </a:p>
              </p:txBody>
            </p:sp>
          </p:grpSp>
          <p:sp>
            <p:nvSpPr>
              <p:cNvPr id="65562" name="Line 26"/>
              <p:cNvSpPr>
                <a:spLocks noChangeShapeType="1"/>
              </p:cNvSpPr>
              <p:nvPr/>
            </p:nvSpPr>
            <p:spPr bwMode="auto">
              <a:xfrm>
                <a:off x="1305" y="1857"/>
                <a:ext cx="0" cy="24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65563" name="Line 27"/>
              <p:cNvSpPr>
                <a:spLocks noChangeShapeType="1"/>
              </p:cNvSpPr>
              <p:nvPr/>
            </p:nvSpPr>
            <p:spPr bwMode="auto">
              <a:xfrm>
                <a:off x="4542" y="1854"/>
                <a:ext cx="0" cy="24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grpSp>
      </p:grpSp>
      <p:sp>
        <p:nvSpPr>
          <p:cNvPr id="65566" name="AutoShape 30"/>
          <p:cNvSpPr>
            <a:spLocks noChangeArrowheads="1"/>
          </p:cNvSpPr>
          <p:nvPr/>
        </p:nvSpPr>
        <p:spPr bwMode="auto">
          <a:xfrm>
            <a:off x="4038600" y="4267200"/>
            <a:ext cx="1752600" cy="1143000"/>
          </a:xfrm>
          <a:prstGeom prst="diamond">
            <a:avLst/>
          </a:prstGeom>
          <a:solidFill>
            <a:srgbClr val="FFFF00"/>
          </a:solidFill>
          <a:ln w="9525">
            <a:solidFill>
              <a:schemeClr val="tx1"/>
            </a:solidFill>
            <a:miter lim="800000"/>
            <a:headEnd/>
            <a:tailEnd/>
          </a:ln>
          <a:effectLst/>
        </p:spPr>
        <p:txBody>
          <a:bodyPr wrap="none" anchor="ctr">
            <a:prstTxWarp prst="textNoShape">
              <a:avLst/>
            </a:prstTxWarp>
          </a:bodyPr>
          <a:lstStyle/>
          <a:p>
            <a:pPr algn="ctr"/>
            <a:r>
              <a:rPr lang="en-US"/>
              <a:t>Active,</a:t>
            </a:r>
          </a:p>
          <a:p>
            <a:pPr algn="ctr"/>
            <a:r>
              <a:rPr lang="en-US"/>
              <a:t>Continuing?</a:t>
            </a:r>
          </a:p>
        </p:txBody>
      </p:sp>
      <p:sp>
        <p:nvSpPr>
          <p:cNvPr id="65570" name="Line 34"/>
          <p:cNvSpPr>
            <a:spLocks noChangeShapeType="1"/>
          </p:cNvSpPr>
          <p:nvPr/>
        </p:nvSpPr>
        <p:spPr bwMode="auto">
          <a:xfrm flipH="1">
            <a:off x="3352800" y="4843463"/>
            <a:ext cx="6858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65572" name="Line 36"/>
          <p:cNvSpPr>
            <a:spLocks noChangeShapeType="1"/>
          </p:cNvSpPr>
          <p:nvPr/>
        </p:nvSpPr>
        <p:spPr bwMode="auto">
          <a:xfrm>
            <a:off x="3367088" y="4833938"/>
            <a:ext cx="0" cy="423862"/>
          </a:xfrm>
          <a:prstGeom prst="line">
            <a:avLst/>
          </a:prstGeom>
          <a:noFill/>
          <a:ln w="57150">
            <a:solidFill>
              <a:schemeClr val="tx1"/>
            </a:solidFill>
            <a:round/>
            <a:headEnd/>
            <a:tailEnd/>
          </a:ln>
          <a:effectLst/>
        </p:spPr>
        <p:txBody>
          <a:bodyPr>
            <a:prstTxWarp prst="textNoShape">
              <a:avLst/>
            </a:prstTxWarp>
          </a:bodyPr>
          <a:lstStyle/>
          <a:p>
            <a:endParaRPr lang="en-US"/>
          </a:p>
        </p:txBody>
      </p:sp>
      <p:grpSp>
        <p:nvGrpSpPr>
          <p:cNvPr id="6" name="Group 52"/>
          <p:cNvGrpSpPr>
            <a:grpSpLocks/>
          </p:cNvGrpSpPr>
          <p:nvPr/>
        </p:nvGrpSpPr>
        <p:grpSpPr bwMode="auto">
          <a:xfrm>
            <a:off x="2771775" y="4514850"/>
            <a:ext cx="1647825" cy="714375"/>
            <a:chOff x="1746" y="2844"/>
            <a:chExt cx="1038" cy="450"/>
          </a:xfrm>
        </p:grpSpPr>
        <p:sp>
          <p:nvSpPr>
            <p:cNvPr id="65571" name="Rectangle 12"/>
            <p:cNvSpPr>
              <a:spLocks noChangeArrowheads="1"/>
            </p:cNvSpPr>
            <p:nvPr/>
          </p:nvSpPr>
          <p:spPr bwMode="auto">
            <a:xfrm>
              <a:off x="2016" y="2844"/>
              <a:ext cx="768" cy="240"/>
            </a:xfrm>
            <a:prstGeom prst="rect">
              <a:avLst/>
            </a:prstGeom>
            <a:noFill/>
            <a:ln w="19050">
              <a:noFill/>
              <a:miter lim="800000"/>
              <a:headEnd/>
              <a:tailEnd/>
            </a:ln>
          </p:spPr>
          <p:txBody>
            <a:bodyPr anchor="ctr">
              <a:prstTxWarp prst="textNoShape">
                <a:avLst/>
              </a:prstTxWarp>
            </a:bodyPr>
            <a:lstStyle/>
            <a:p>
              <a:pPr algn="ctr"/>
              <a:r>
                <a:rPr lang="en-US" sz="1600" b="1"/>
                <a:t>Yes</a:t>
              </a:r>
            </a:p>
          </p:txBody>
        </p:sp>
        <p:sp>
          <p:nvSpPr>
            <p:cNvPr id="65573" name="Line 37"/>
            <p:cNvSpPr>
              <a:spLocks noChangeShapeType="1"/>
            </p:cNvSpPr>
            <p:nvPr/>
          </p:nvSpPr>
          <p:spPr bwMode="auto">
            <a:xfrm flipH="1">
              <a:off x="1746" y="3294"/>
              <a:ext cx="384" cy="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grpSp>
      <p:grpSp>
        <p:nvGrpSpPr>
          <p:cNvPr id="7" name="Group 53"/>
          <p:cNvGrpSpPr>
            <a:grpSpLocks/>
          </p:cNvGrpSpPr>
          <p:nvPr/>
        </p:nvGrpSpPr>
        <p:grpSpPr bwMode="auto">
          <a:xfrm>
            <a:off x="5562600" y="4462463"/>
            <a:ext cx="1752600" cy="628650"/>
            <a:chOff x="3504" y="2811"/>
            <a:chExt cx="1104" cy="396"/>
          </a:xfrm>
        </p:grpSpPr>
        <p:sp>
          <p:nvSpPr>
            <p:cNvPr id="65574" name="Line 38"/>
            <p:cNvSpPr>
              <a:spLocks noChangeShapeType="1"/>
            </p:cNvSpPr>
            <p:nvPr/>
          </p:nvSpPr>
          <p:spPr bwMode="auto">
            <a:xfrm>
              <a:off x="3648" y="3051"/>
              <a:ext cx="951"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65575" name="Rectangle 12"/>
            <p:cNvSpPr>
              <a:spLocks noChangeArrowheads="1"/>
            </p:cNvSpPr>
            <p:nvPr/>
          </p:nvSpPr>
          <p:spPr bwMode="auto">
            <a:xfrm>
              <a:off x="3504" y="2811"/>
              <a:ext cx="516" cy="336"/>
            </a:xfrm>
            <a:prstGeom prst="rect">
              <a:avLst/>
            </a:prstGeom>
            <a:noFill/>
            <a:ln w="19050">
              <a:noFill/>
              <a:miter lim="800000"/>
              <a:headEnd/>
              <a:tailEnd/>
            </a:ln>
          </p:spPr>
          <p:txBody>
            <a:bodyPr anchor="ctr">
              <a:prstTxWarp prst="textNoShape">
                <a:avLst/>
              </a:prstTxWarp>
            </a:bodyPr>
            <a:lstStyle/>
            <a:p>
              <a:pPr algn="ctr"/>
              <a:r>
                <a:rPr lang="en-US" sz="1600" b="1"/>
                <a:t>No</a:t>
              </a:r>
            </a:p>
          </p:txBody>
        </p:sp>
        <p:sp>
          <p:nvSpPr>
            <p:cNvPr id="65576" name="Line 40"/>
            <p:cNvSpPr>
              <a:spLocks noChangeShapeType="1"/>
            </p:cNvSpPr>
            <p:nvPr/>
          </p:nvSpPr>
          <p:spPr bwMode="auto">
            <a:xfrm>
              <a:off x="4608" y="3033"/>
              <a:ext cx="0" cy="174"/>
            </a:xfrm>
            <a:prstGeom prst="line">
              <a:avLst/>
            </a:prstGeom>
            <a:noFill/>
            <a:ln w="57150">
              <a:solidFill>
                <a:schemeClr val="tx1"/>
              </a:solidFill>
              <a:round/>
              <a:headEnd/>
              <a:tailEnd type="triangle" w="med" len="med"/>
            </a:ln>
            <a:effectLst/>
          </p:spPr>
          <p:txBody>
            <a:bodyPr>
              <a:prstTxWarp prst="textNoShape">
                <a:avLst/>
              </a:prstTxWarp>
            </a:bodyPr>
            <a:lstStyle/>
            <a:p>
              <a:endParaRPr lang="en-US"/>
            </a:p>
          </p:txBody>
        </p:sp>
      </p:grpSp>
      <p:sp>
        <p:nvSpPr>
          <p:cNvPr id="65577" name="Line 41"/>
          <p:cNvSpPr>
            <a:spLocks noChangeShapeType="1"/>
          </p:cNvSpPr>
          <p:nvPr/>
        </p:nvSpPr>
        <p:spPr bwMode="auto">
          <a:xfrm>
            <a:off x="5562600" y="5305425"/>
            <a:ext cx="0" cy="6096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65578" name="Line 42"/>
          <p:cNvSpPr>
            <a:spLocks noChangeShapeType="1"/>
          </p:cNvSpPr>
          <p:nvPr/>
        </p:nvSpPr>
        <p:spPr bwMode="auto">
          <a:xfrm flipH="1">
            <a:off x="5562600" y="5334000"/>
            <a:ext cx="838200" cy="0"/>
          </a:xfrm>
          <a:prstGeom prst="line">
            <a:avLst/>
          </a:prstGeom>
          <a:noFill/>
          <a:ln w="38100">
            <a:solidFill>
              <a:schemeClr val="tx1"/>
            </a:solidFill>
            <a:round/>
            <a:headEnd/>
            <a:tailEnd/>
          </a:ln>
          <a:effectLst/>
        </p:spPr>
        <p:txBody>
          <a:bodyPr>
            <a:prstTxWarp prst="textNoShape">
              <a:avLst/>
            </a:prstTxWarp>
          </a:bodyPr>
          <a:lstStyle/>
          <a:p>
            <a:endParaRPr lang="en-US"/>
          </a:p>
        </p:txBody>
      </p:sp>
      <p:grpSp>
        <p:nvGrpSpPr>
          <p:cNvPr id="8" name="Group 45"/>
          <p:cNvGrpSpPr>
            <a:grpSpLocks/>
          </p:cNvGrpSpPr>
          <p:nvPr/>
        </p:nvGrpSpPr>
        <p:grpSpPr bwMode="auto">
          <a:xfrm>
            <a:off x="228600" y="381000"/>
            <a:ext cx="2500313" cy="1371600"/>
            <a:chOff x="144" y="240"/>
            <a:chExt cx="1575" cy="864"/>
          </a:xfrm>
        </p:grpSpPr>
        <p:sp>
          <p:nvSpPr>
            <p:cNvPr id="65540" name="Rectangle 12"/>
            <p:cNvSpPr>
              <a:spLocks noChangeArrowheads="1"/>
            </p:cNvSpPr>
            <p:nvPr/>
          </p:nvSpPr>
          <p:spPr bwMode="auto">
            <a:xfrm>
              <a:off x="144" y="240"/>
              <a:ext cx="1536" cy="672"/>
            </a:xfrm>
            <a:prstGeom prst="ellipse">
              <a:avLst/>
            </a:prstGeom>
            <a:noFill/>
            <a:ln w="28575">
              <a:solidFill>
                <a:srgbClr val="FF0000"/>
              </a:solidFill>
              <a:round/>
              <a:headEnd/>
              <a:tailEnd/>
            </a:ln>
          </p:spPr>
          <p:txBody>
            <a:bodyPr anchor="ctr">
              <a:prstTxWarp prst="textNoShape">
                <a:avLst/>
              </a:prstTxWarp>
            </a:bodyPr>
            <a:lstStyle/>
            <a:p>
              <a:pPr algn="ctr"/>
              <a:r>
                <a:rPr lang="en-US"/>
                <a:t>Data specialist initiates Patient Tracking Tool</a:t>
              </a:r>
            </a:p>
          </p:txBody>
        </p:sp>
        <p:grpSp>
          <p:nvGrpSpPr>
            <p:cNvPr id="9" name="Group 44"/>
            <p:cNvGrpSpPr>
              <a:grpSpLocks/>
            </p:cNvGrpSpPr>
            <p:nvPr/>
          </p:nvGrpSpPr>
          <p:grpSpPr bwMode="auto">
            <a:xfrm>
              <a:off x="951" y="912"/>
              <a:ext cx="768" cy="192"/>
              <a:chOff x="951" y="912"/>
              <a:chExt cx="768" cy="192"/>
            </a:xfrm>
          </p:grpSpPr>
          <p:sp>
            <p:nvSpPr>
              <p:cNvPr id="65558" name="Line 22"/>
              <p:cNvSpPr>
                <a:spLocks noChangeShapeType="1"/>
              </p:cNvSpPr>
              <p:nvPr/>
            </p:nvSpPr>
            <p:spPr bwMode="auto">
              <a:xfrm>
                <a:off x="951" y="1095"/>
                <a:ext cx="768" cy="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65579" name="Line 43"/>
              <p:cNvSpPr>
                <a:spLocks noChangeShapeType="1"/>
              </p:cNvSpPr>
              <p:nvPr/>
            </p:nvSpPr>
            <p:spPr bwMode="auto">
              <a:xfrm>
                <a:off x="960" y="912"/>
                <a:ext cx="0" cy="192"/>
              </a:xfrm>
              <a:prstGeom prst="line">
                <a:avLst/>
              </a:prstGeom>
              <a:noFill/>
              <a:ln w="38100">
                <a:solidFill>
                  <a:schemeClr val="tx1"/>
                </a:solidFill>
                <a:round/>
                <a:headEnd/>
                <a:tailEnd/>
              </a:ln>
              <a:effectLst/>
            </p:spPr>
            <p:txBody>
              <a:bodyPr>
                <a:prstTxWarp prst="textNoShape">
                  <a:avLst/>
                </a:prstTxWarp>
              </a:bodyPr>
              <a:lstStyle/>
              <a:p>
                <a:endParaRPr lang="en-US"/>
              </a:p>
            </p:txBody>
          </p:sp>
        </p:grpSp>
      </p:grpSp>
      <p:grpSp>
        <p:nvGrpSpPr>
          <p:cNvPr id="10" name="Group 51"/>
          <p:cNvGrpSpPr>
            <a:grpSpLocks/>
          </p:cNvGrpSpPr>
          <p:nvPr/>
        </p:nvGrpSpPr>
        <p:grpSpPr bwMode="auto">
          <a:xfrm>
            <a:off x="4876800" y="3309938"/>
            <a:ext cx="3986213" cy="942975"/>
            <a:chOff x="3072" y="2085"/>
            <a:chExt cx="2511" cy="594"/>
          </a:xfrm>
        </p:grpSpPr>
        <p:grpSp>
          <p:nvGrpSpPr>
            <p:cNvPr id="11" name="Group 50"/>
            <p:cNvGrpSpPr>
              <a:grpSpLocks/>
            </p:cNvGrpSpPr>
            <p:nvPr/>
          </p:nvGrpSpPr>
          <p:grpSpPr bwMode="auto">
            <a:xfrm>
              <a:off x="3072" y="2343"/>
              <a:ext cx="432" cy="336"/>
              <a:chOff x="3072" y="2343"/>
              <a:chExt cx="432" cy="336"/>
            </a:xfrm>
          </p:grpSpPr>
          <p:sp>
            <p:nvSpPr>
              <p:cNvPr id="65568" name="Line 32"/>
              <p:cNvSpPr>
                <a:spLocks noChangeShapeType="1"/>
              </p:cNvSpPr>
              <p:nvPr/>
            </p:nvSpPr>
            <p:spPr bwMode="auto">
              <a:xfrm flipH="1">
                <a:off x="3072" y="2352"/>
                <a:ext cx="432"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65569" name="Line 33"/>
              <p:cNvSpPr>
                <a:spLocks noChangeShapeType="1"/>
              </p:cNvSpPr>
              <p:nvPr/>
            </p:nvSpPr>
            <p:spPr bwMode="auto">
              <a:xfrm>
                <a:off x="3081" y="2343"/>
                <a:ext cx="0" cy="336"/>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grpSp>
        <p:sp>
          <p:nvSpPr>
            <p:cNvPr id="65548" name="Rectangle 12"/>
            <p:cNvSpPr>
              <a:spLocks noChangeArrowheads="1"/>
            </p:cNvSpPr>
            <p:nvPr/>
          </p:nvSpPr>
          <p:spPr bwMode="auto">
            <a:xfrm>
              <a:off x="3471" y="2085"/>
              <a:ext cx="2112" cy="480"/>
            </a:xfrm>
            <a:prstGeom prst="rect">
              <a:avLst/>
            </a:prstGeom>
            <a:solidFill>
              <a:schemeClr val="bg1"/>
            </a:solidFill>
            <a:ln w="19050">
              <a:solidFill>
                <a:srgbClr val="000000"/>
              </a:solidFill>
              <a:miter lim="800000"/>
              <a:headEnd/>
              <a:tailEnd/>
            </a:ln>
          </p:spPr>
          <p:txBody>
            <a:bodyPr anchor="ctr">
              <a:prstTxWarp prst="textNoShape">
                <a:avLst/>
              </a:prstTxWarp>
            </a:bodyPr>
            <a:lstStyle/>
            <a:p>
              <a:pPr algn="ctr"/>
              <a:r>
                <a:rPr lang="en-US"/>
                <a:t>Refer names to Patient Health Advocate for follow-up</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00165E3A-6AD1-DD43-8C25-71E49383695F}" type="slidenum">
              <a:rPr lang="en-US"/>
              <a:pPr>
                <a:defRPr/>
              </a:pPr>
              <a:t>29</a:t>
            </a:fld>
            <a:endParaRPr lang="en-US"/>
          </a:p>
        </p:txBody>
      </p:sp>
      <p:sp>
        <p:nvSpPr>
          <p:cNvPr id="63490"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prstTxWarp prst="textNoShape">
              <a:avLst/>
            </a:prstTxWarp>
          </a:bodyPr>
          <a:lstStyle/>
          <a:p>
            <a:r>
              <a:rPr lang="en-US" sz="4000" b="1" dirty="0" smtClean="0">
                <a:ea typeface="ＭＳ Ｐゴシック" charset="-128"/>
                <a:cs typeface="ＭＳ Ｐゴシック" charset="-128"/>
              </a:rPr>
              <a:t>Measurement Tracking Data</a:t>
            </a:r>
            <a:endParaRPr lang="en-US" sz="4000" b="1" dirty="0">
              <a:ea typeface="ＭＳ Ｐゴシック" charset="-128"/>
              <a:cs typeface="ＭＳ Ｐゴシック" charset="-128"/>
            </a:endParaRPr>
          </a:p>
        </p:txBody>
      </p:sp>
      <p:graphicFrame>
        <p:nvGraphicFramePr>
          <p:cNvPr id="63578" name="Group 90"/>
          <p:cNvGraphicFramePr>
            <a:graphicFrameLocks noGrp="1"/>
          </p:cNvGraphicFramePr>
          <p:nvPr>
            <p:ph idx="4294967295"/>
          </p:nvPr>
        </p:nvGraphicFramePr>
        <p:xfrm>
          <a:off x="381000" y="2362200"/>
          <a:ext cx="8229600" cy="1389063"/>
        </p:xfrm>
        <a:graphic>
          <a:graphicData uri="http://schemas.openxmlformats.org/drawingml/2006/table">
            <a:tbl>
              <a:tblPr/>
              <a:tblGrid>
                <a:gridCol w="1176338"/>
                <a:gridCol w="1174750"/>
                <a:gridCol w="1176337"/>
                <a:gridCol w="1174750"/>
                <a:gridCol w="1176338"/>
                <a:gridCol w="1174750"/>
                <a:gridCol w="1176337"/>
              </a:tblGrid>
              <a:tr h="6096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Yr Ending</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en-US" sz="2200" b="0" i="0" u="none" strike="noStrike" cap="none" normalizeH="0" baseline="0">
                          <a:ln>
                            <a:noFill/>
                          </a:ln>
                          <a:solidFill>
                            <a:schemeClr val="tx1"/>
                          </a:solidFill>
                          <a:effectLst/>
                          <a:latin typeface="Arial" charset="0"/>
                          <a:ea typeface="ＭＳ Ｐゴシック" charset="-128"/>
                          <a:cs typeface="ＭＳ Ｐゴシック" charset="-128"/>
                        </a:rPr>
                        <a:t>Sept 2011</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128"/>
                          <a:cs typeface="ＭＳ Ｐゴシック" charset="-128"/>
                        </a:rPr>
                        <a:t>Nov</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128"/>
                          <a:cs typeface="ＭＳ Ｐゴシック" charset="-128"/>
                        </a:rPr>
                        <a:t>2011</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en-US" sz="2200" b="0" i="0" u="none" strike="noStrike" cap="none" normalizeH="0" baseline="0">
                          <a:ln>
                            <a:noFill/>
                          </a:ln>
                          <a:solidFill>
                            <a:schemeClr val="tx1"/>
                          </a:solidFill>
                          <a:effectLst/>
                          <a:latin typeface="Arial" charset="0"/>
                          <a:ea typeface="ＭＳ Ｐゴシック" charset="-128"/>
                          <a:cs typeface="ＭＳ Ｐゴシック" charset="-128"/>
                        </a:rPr>
                        <a:t>Jan 2012</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en-US" sz="2200" b="0" i="0" u="none" strike="noStrike" cap="none" normalizeH="0" baseline="0">
                          <a:ln>
                            <a:noFill/>
                          </a:ln>
                          <a:solidFill>
                            <a:schemeClr val="tx1"/>
                          </a:solidFill>
                          <a:effectLst/>
                          <a:latin typeface="Arial" charset="0"/>
                          <a:ea typeface="ＭＳ Ｐゴシック" charset="-128"/>
                          <a:cs typeface="ＭＳ Ｐゴシック" charset="-128"/>
                        </a:rPr>
                        <a:t>Mar 2012</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en-US" sz="2200" b="0" i="0" u="none" strike="noStrike" cap="none" normalizeH="0" baseline="0">
                          <a:ln>
                            <a:noFill/>
                          </a:ln>
                          <a:solidFill>
                            <a:schemeClr val="tx1"/>
                          </a:solidFill>
                          <a:effectLst/>
                          <a:latin typeface="Arial" charset="0"/>
                          <a:ea typeface="ＭＳ Ｐゴシック" charset="-128"/>
                          <a:cs typeface="ＭＳ Ｐゴシック" charset="-128"/>
                        </a:rPr>
                        <a:t>Apr 2012</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en-US" sz="2200" b="0" i="0" u="none" strike="noStrike" cap="none" normalizeH="0" baseline="0">
                          <a:ln>
                            <a:noFill/>
                          </a:ln>
                          <a:solidFill>
                            <a:schemeClr val="tx1"/>
                          </a:solidFill>
                          <a:effectLst/>
                          <a:latin typeface="Arial" charset="0"/>
                          <a:ea typeface="ＭＳ Ｐゴシック" charset="-128"/>
                          <a:cs typeface="ＭＳ Ｐゴシック" charset="-128"/>
                        </a:rPr>
                        <a:t>May 2012</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Rate</a:t>
                      </a: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Arial" charset="0"/>
                          <a:ea typeface="ＭＳ Ｐゴシック" charset="-128"/>
                          <a:cs typeface="ＭＳ Ｐゴシック" charset="-128"/>
                        </a:rPr>
                        <a:t>13%</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Arial" charset="0"/>
                          <a:ea typeface="ＭＳ Ｐゴシック" charset="-128"/>
                          <a:cs typeface="ＭＳ Ｐゴシック" charset="-128"/>
                        </a:rPr>
                        <a:t>16%</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Arial" charset="0"/>
                          <a:ea typeface="ＭＳ Ｐゴシック" charset="-128"/>
                          <a:cs typeface="ＭＳ Ｐゴシック" charset="-128"/>
                        </a:rPr>
                        <a:t>18%</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Arial" charset="0"/>
                          <a:ea typeface="ＭＳ Ｐゴシック" charset="-128"/>
                          <a:cs typeface="ＭＳ Ｐゴシック" charset="-128"/>
                        </a:rPr>
                        <a:t>7%</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Arial" charset="0"/>
                          <a:ea typeface="ＭＳ Ｐゴシック" charset="-128"/>
                          <a:cs typeface="ＭＳ Ｐゴシック" charset="-128"/>
                        </a:rPr>
                        <a:t>6%</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Arial" charset="0"/>
                          <a:ea typeface="ＭＳ Ｐゴシック" charset="-128"/>
                          <a:cs typeface="ＭＳ Ｐゴシック" charset="-128"/>
                        </a:rPr>
                        <a:t>8%</a:t>
                      </a: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04800" y="1371600"/>
            <a:ext cx="8229600" cy="4525963"/>
          </a:xfrm>
        </p:spPr>
        <p:txBody>
          <a:bodyPr/>
          <a:lstStyle/>
          <a:p>
            <a:pPr>
              <a:buNone/>
            </a:pPr>
            <a:r>
              <a:rPr lang="en-US" dirty="0" smtClean="0"/>
              <a:t>QI Principles and Framework</a:t>
            </a:r>
          </a:p>
          <a:p>
            <a:pPr>
              <a:buNone/>
            </a:pPr>
            <a:r>
              <a:rPr lang="en-US" dirty="0" smtClean="0"/>
              <a:t>Workflow Diagrams	</a:t>
            </a:r>
          </a:p>
          <a:p>
            <a:pPr>
              <a:buNone/>
            </a:pPr>
            <a:r>
              <a:rPr lang="en-US" dirty="0" smtClean="0"/>
              <a:t>		The Basics</a:t>
            </a:r>
          </a:p>
          <a:p>
            <a:pPr>
              <a:buNone/>
            </a:pPr>
            <a:r>
              <a:rPr lang="en-US" dirty="0" smtClean="0"/>
              <a:t>		Examples</a:t>
            </a:r>
          </a:p>
          <a:p>
            <a:pPr>
              <a:buNone/>
            </a:pPr>
            <a:r>
              <a:rPr lang="en-US" dirty="0" smtClean="0"/>
              <a:t>Try it out!</a:t>
            </a:r>
          </a:p>
          <a:p>
            <a:pPr>
              <a:buNone/>
            </a:pPr>
            <a:r>
              <a:rPr lang="en-US" dirty="0" smtClean="0"/>
              <a:t>Post AGM</a:t>
            </a:r>
          </a:p>
          <a:p>
            <a:pPr>
              <a:buNone/>
            </a:pPr>
            <a:r>
              <a:rPr lang="en-US" dirty="0" smtClean="0"/>
              <a:t>Discuss and Revise with your Team.</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5A0AB93F-CE62-8040-83A1-E4A57840FB13}" type="slidenum">
              <a:rPr lang="en-US"/>
              <a:pPr>
                <a:defRPr/>
              </a:pPr>
              <a:t>30</a:t>
            </a:fld>
            <a:endParaRPr lang="en-US"/>
          </a:p>
        </p:txBody>
      </p:sp>
      <p:sp>
        <p:nvSpPr>
          <p:cNvPr id="83970"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prstTxWarp prst="textNoShape">
              <a:avLst/>
            </a:prstTxWarp>
          </a:bodyPr>
          <a:lstStyle/>
          <a:p>
            <a:pPr eaLnBrk="1" hangingPunct="1"/>
            <a:r>
              <a:rPr lang="en-US" sz="3600" b="1" dirty="0" smtClean="0">
                <a:latin typeface="Calibri" charset="0"/>
                <a:ea typeface="ＭＳ Ｐゴシック" charset="-128"/>
                <a:cs typeface="ＭＳ Ｐゴシック" charset="-128"/>
              </a:rPr>
              <a:t>Measurement Data</a:t>
            </a:r>
            <a:endParaRPr lang="en-US" sz="3600" b="1" dirty="0">
              <a:latin typeface="Calibri" charset="0"/>
              <a:ea typeface="ＭＳ Ｐゴシック" charset="-128"/>
              <a:cs typeface="ＭＳ Ｐゴシック" charset="-128"/>
            </a:endParaRPr>
          </a:p>
        </p:txBody>
      </p:sp>
      <p:pic>
        <p:nvPicPr>
          <p:cNvPr id="83971" name="Picture 3"/>
          <p:cNvPicPr>
            <a:picLocks noChangeAspect="1" noChangeArrowheads="1"/>
          </p:cNvPicPr>
          <p:nvPr/>
        </p:nvPicPr>
        <p:blipFill>
          <a:blip r:embed="rId2" cstate="print"/>
          <a:srcRect/>
          <a:stretch>
            <a:fillRect/>
          </a:stretch>
        </p:blipFill>
        <p:spPr bwMode="auto">
          <a:xfrm>
            <a:off x="533400" y="1609725"/>
            <a:ext cx="8382000" cy="3641725"/>
          </a:xfrm>
          <a:prstGeom prst="rect">
            <a:avLst/>
          </a:prstGeom>
          <a:noFill/>
          <a:ln w="9525">
            <a:noFill/>
            <a:miter lim="800000"/>
            <a:headEnd/>
            <a:tailEnd/>
          </a:ln>
          <a:effectLst/>
        </p:spPr>
      </p:pic>
      <p:sp>
        <p:nvSpPr>
          <p:cNvPr id="83972" name="Text Box 4"/>
          <p:cNvSpPr txBox="1">
            <a:spLocks noChangeArrowheads="1"/>
          </p:cNvSpPr>
          <p:nvPr/>
        </p:nvSpPr>
        <p:spPr bwMode="auto">
          <a:xfrm>
            <a:off x="5715000" y="3062288"/>
            <a:ext cx="1828800"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t>Cycle 1 Ends</a:t>
            </a:r>
          </a:p>
        </p:txBody>
      </p:sp>
      <p:sp>
        <p:nvSpPr>
          <p:cNvPr id="83973" name="Line 5"/>
          <p:cNvSpPr>
            <a:spLocks noChangeShapeType="1"/>
          </p:cNvSpPr>
          <p:nvPr/>
        </p:nvSpPr>
        <p:spPr bwMode="auto">
          <a:xfrm flipH="1">
            <a:off x="6629400" y="3429000"/>
            <a:ext cx="76200" cy="457200"/>
          </a:xfrm>
          <a:prstGeom prst="line">
            <a:avLst/>
          </a:prstGeom>
          <a:noFill/>
          <a:ln w="66675">
            <a:solidFill>
              <a:schemeClr val="tx1"/>
            </a:solidFill>
            <a:round/>
            <a:headEnd/>
            <a:tailEnd type="triangle" w="med" len="med"/>
          </a:ln>
          <a:effectLst/>
        </p:spPr>
        <p:txBody>
          <a:bodyPr>
            <a:prstTxWarp prst="textNoShape">
              <a:avLst/>
            </a:prstTxWarp>
          </a:bodyPr>
          <a:lstStyle/>
          <a:p>
            <a:endParaRPr lang="en-US"/>
          </a:p>
        </p:txBody>
      </p:sp>
      <p:sp>
        <p:nvSpPr>
          <p:cNvPr id="83974" name="Text Box 6"/>
          <p:cNvSpPr txBox="1">
            <a:spLocks noChangeArrowheads="1"/>
          </p:cNvSpPr>
          <p:nvPr/>
        </p:nvSpPr>
        <p:spPr bwMode="auto">
          <a:xfrm>
            <a:off x="6858000" y="5029200"/>
            <a:ext cx="16764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t>Cycle 2 Ends</a:t>
            </a:r>
          </a:p>
        </p:txBody>
      </p:sp>
      <p:sp>
        <p:nvSpPr>
          <p:cNvPr id="83975" name="Line 7"/>
          <p:cNvSpPr>
            <a:spLocks noChangeShapeType="1"/>
          </p:cNvSpPr>
          <p:nvPr/>
        </p:nvSpPr>
        <p:spPr bwMode="auto">
          <a:xfrm flipH="1" flipV="1">
            <a:off x="7543800" y="4343400"/>
            <a:ext cx="76200" cy="685800"/>
          </a:xfrm>
          <a:prstGeom prst="line">
            <a:avLst/>
          </a:prstGeom>
          <a:noFill/>
          <a:ln w="66675">
            <a:solidFill>
              <a:schemeClr val="tx1"/>
            </a:solidFill>
            <a:round/>
            <a:headEnd/>
            <a:tailEnd type="triangle" w="med" len="med"/>
          </a:ln>
          <a:effectLst/>
        </p:spPr>
        <p:txBody>
          <a:bodyPr>
            <a:prstTxWarp prst="textNoShape">
              <a:avLst/>
            </a:prstTxWarp>
          </a:bodyPr>
          <a:lstStyle/>
          <a:p>
            <a:endParaRPr lang="en-US"/>
          </a:p>
        </p:txBody>
      </p:sp>
      <p:sp>
        <p:nvSpPr>
          <p:cNvPr id="83976" name="Text Box 8"/>
          <p:cNvSpPr txBox="1">
            <a:spLocks noChangeArrowheads="1"/>
          </p:cNvSpPr>
          <p:nvPr/>
        </p:nvSpPr>
        <p:spPr bwMode="auto">
          <a:xfrm>
            <a:off x="4419600" y="1524000"/>
            <a:ext cx="16764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t>Start PSDA</a:t>
            </a:r>
          </a:p>
        </p:txBody>
      </p:sp>
      <p:sp>
        <p:nvSpPr>
          <p:cNvPr id="83977" name="Line 9"/>
          <p:cNvSpPr>
            <a:spLocks noChangeShapeType="1"/>
          </p:cNvSpPr>
          <p:nvPr/>
        </p:nvSpPr>
        <p:spPr bwMode="auto">
          <a:xfrm flipH="1">
            <a:off x="4953000" y="1828800"/>
            <a:ext cx="228600" cy="381000"/>
          </a:xfrm>
          <a:prstGeom prst="line">
            <a:avLst/>
          </a:prstGeom>
          <a:noFill/>
          <a:ln w="66675">
            <a:solidFill>
              <a:schemeClr val="tx1"/>
            </a:solidFill>
            <a:round/>
            <a:headEnd/>
            <a:tailEnd type="triangle" w="med" len="med"/>
          </a:ln>
          <a:effectLst/>
        </p:spPr>
        <p:txBody>
          <a:bodyPr>
            <a:prstTxWarp prst="textNoShape">
              <a:avLst/>
            </a:prstTxWarp>
          </a:bodyPr>
          <a:lstStyle/>
          <a:p>
            <a:endParaRPr lang="en-US"/>
          </a:p>
        </p:txBody>
      </p:sp>
      <p:sp>
        <p:nvSpPr>
          <p:cNvPr id="83978" name="Line 10"/>
          <p:cNvSpPr>
            <a:spLocks noChangeShapeType="1"/>
          </p:cNvSpPr>
          <p:nvPr/>
        </p:nvSpPr>
        <p:spPr bwMode="auto">
          <a:xfrm flipH="1">
            <a:off x="8382000" y="3429000"/>
            <a:ext cx="76200" cy="457200"/>
          </a:xfrm>
          <a:prstGeom prst="line">
            <a:avLst/>
          </a:prstGeom>
          <a:noFill/>
          <a:ln w="66675">
            <a:solidFill>
              <a:schemeClr val="tx1"/>
            </a:solidFill>
            <a:round/>
            <a:headEnd/>
            <a:tailEnd type="triangle" w="med" len="med"/>
          </a:ln>
          <a:effectLst/>
        </p:spPr>
        <p:txBody>
          <a:bodyPr>
            <a:prstTxWarp prst="textNoShape">
              <a:avLst/>
            </a:prstTxWarp>
          </a:bodyPr>
          <a:lstStyle/>
          <a:p>
            <a:endParaRPr lang="en-US"/>
          </a:p>
        </p:txBody>
      </p:sp>
      <p:sp>
        <p:nvSpPr>
          <p:cNvPr id="83979" name="Text Box 11"/>
          <p:cNvSpPr txBox="1">
            <a:spLocks noChangeArrowheads="1"/>
          </p:cNvSpPr>
          <p:nvPr/>
        </p:nvSpPr>
        <p:spPr bwMode="auto">
          <a:xfrm>
            <a:off x="7467600" y="2971800"/>
            <a:ext cx="16764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t>Cycle 3 Ends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457200" y="0"/>
            <a:ext cx="7772400" cy="762000"/>
          </a:xfrm>
        </p:spPr>
        <p:txBody>
          <a:bodyPr/>
          <a:lstStyle/>
          <a:p>
            <a:pPr eaLnBrk="1" hangingPunct="1"/>
            <a:r>
              <a:rPr lang="en-US" sz="4000" dirty="0" smtClean="0">
                <a:latin typeface="Calibri" charset="0"/>
                <a:ea typeface="ＭＳ Ｐゴシック" charset="0"/>
                <a:cs typeface="ＭＳ Ｐゴシック" charset="0"/>
              </a:rPr>
              <a:t>Task:  Draw a Workflow Process </a:t>
            </a:r>
            <a:r>
              <a:rPr lang="en-US" sz="4000" dirty="0">
                <a:latin typeface="Calibri" charset="0"/>
                <a:ea typeface="ＭＳ Ｐゴシック" charset="0"/>
                <a:cs typeface="ＭＳ Ｐゴシック" charset="0"/>
              </a:rPr>
              <a:t>Diagram</a:t>
            </a:r>
          </a:p>
        </p:txBody>
      </p:sp>
      <p:sp>
        <p:nvSpPr>
          <p:cNvPr id="35844" name="Rectangle 4"/>
          <p:cNvSpPr>
            <a:spLocks noGrp="1" noChangeArrowheads="1"/>
          </p:cNvSpPr>
          <p:nvPr>
            <p:ph idx="1"/>
          </p:nvPr>
        </p:nvSpPr>
        <p:spPr>
          <a:xfrm>
            <a:off x="381000" y="1371600"/>
            <a:ext cx="7772400" cy="4114800"/>
          </a:xfrm>
        </p:spPr>
        <p:txBody>
          <a:bodyPr rtlCol="0">
            <a:normAutofit/>
          </a:bodyPr>
          <a:lstStyle/>
          <a:p>
            <a:pPr marL="533400" indent="-533400" eaLnBrk="1" fontAlgn="auto" hangingPunct="1">
              <a:spcAft>
                <a:spcPts val="0"/>
              </a:spcAft>
              <a:buFontTx/>
              <a:buAutoNum type="arabicPeriod"/>
              <a:defRPr/>
            </a:pPr>
            <a:r>
              <a:rPr lang="en-US" dirty="0" smtClean="0">
                <a:ea typeface="+mn-ea"/>
                <a:cs typeface="+mn-cs"/>
              </a:rPr>
              <a:t>Select a process to improve. It can be just a few steps.</a:t>
            </a:r>
          </a:p>
          <a:p>
            <a:pPr marL="533400" indent="-533400" eaLnBrk="1" fontAlgn="auto" hangingPunct="1">
              <a:spcAft>
                <a:spcPts val="0"/>
              </a:spcAft>
              <a:buFontTx/>
              <a:buAutoNum type="arabicPeriod"/>
              <a:defRPr/>
            </a:pPr>
            <a:r>
              <a:rPr lang="en-US" dirty="0" smtClean="0">
                <a:ea typeface="+mn-ea"/>
                <a:cs typeface="+mn-cs"/>
              </a:rPr>
              <a:t>Agree on use and level of detail.</a:t>
            </a:r>
          </a:p>
          <a:p>
            <a:pPr marL="533400" indent="-533400" eaLnBrk="1" fontAlgn="auto" hangingPunct="1">
              <a:spcAft>
                <a:spcPts val="0"/>
              </a:spcAft>
              <a:buFontTx/>
              <a:buAutoNum type="arabicPeriod"/>
              <a:defRPr/>
            </a:pPr>
            <a:r>
              <a:rPr lang="en-US" dirty="0" smtClean="0">
                <a:ea typeface="+mn-ea"/>
                <a:cs typeface="+mn-cs"/>
              </a:rPr>
              <a:t>Define starting and ending points</a:t>
            </a:r>
          </a:p>
          <a:p>
            <a:pPr marL="533400" indent="-533400" eaLnBrk="1" fontAlgn="auto" hangingPunct="1">
              <a:spcAft>
                <a:spcPts val="0"/>
              </a:spcAft>
              <a:buFontTx/>
              <a:buAutoNum type="arabicPeriod"/>
              <a:defRPr/>
            </a:pPr>
            <a:r>
              <a:rPr lang="en-US" dirty="0" smtClean="0">
                <a:ea typeface="+mn-ea"/>
                <a:cs typeface="+mn-cs"/>
              </a:rPr>
              <a:t>Document each step. </a:t>
            </a:r>
            <a:r>
              <a:rPr lang="en-US" dirty="0" smtClean="0"/>
              <a:t>Use paper provided.</a:t>
            </a:r>
            <a:r>
              <a:rPr lang="en-US" dirty="0" smtClean="0">
                <a:ea typeface="+mn-ea"/>
                <a:cs typeface="+mn-cs"/>
              </a:rPr>
              <a:t>  </a:t>
            </a:r>
          </a:p>
          <a:p>
            <a:pPr marL="533400" indent="-533400" eaLnBrk="1" fontAlgn="auto" hangingPunct="1">
              <a:spcAft>
                <a:spcPts val="0"/>
              </a:spcAft>
              <a:buFontTx/>
              <a:buAutoNum type="arabicPeriod"/>
              <a:defRPr/>
            </a:pPr>
            <a:r>
              <a:rPr lang="en-US" dirty="0" smtClean="0">
                <a:ea typeface="+mn-ea"/>
                <a:cs typeface="+mn-cs"/>
              </a:rPr>
              <a:t>Follow each branch to the end </a:t>
            </a:r>
          </a:p>
          <a:p>
            <a:pPr marL="533400" indent="-533400" eaLnBrk="1" fontAlgn="auto" hangingPunct="1">
              <a:spcAft>
                <a:spcPts val="0"/>
              </a:spcAft>
              <a:buFontTx/>
              <a:buAutoNum type="arabicPeriod"/>
              <a:defRPr/>
            </a:pPr>
            <a:r>
              <a:rPr lang="en-US" dirty="0" smtClean="0">
                <a:ea typeface="+mn-ea"/>
                <a:cs typeface="+mn-cs"/>
              </a:rPr>
              <a:t>Review the chart</a:t>
            </a:r>
            <a:r>
              <a:rPr lang="en-US" dirty="0" smtClean="0"/>
              <a:t>.  </a:t>
            </a:r>
            <a:endParaRPr lang="en-US" dirty="0" smtClean="0">
              <a:ea typeface="+mn-ea"/>
              <a:cs typeface="+mn-cs"/>
            </a:endParaRPr>
          </a:p>
        </p:txBody>
      </p:sp>
      <p:sp>
        <p:nvSpPr>
          <p:cNvPr id="38917" name="Text Box 5"/>
          <p:cNvSpPr txBox="1">
            <a:spLocks noChangeArrowheads="1"/>
          </p:cNvSpPr>
          <p:nvPr/>
        </p:nvSpPr>
        <p:spPr bwMode="auto">
          <a:xfrm>
            <a:off x="822325" y="6248400"/>
            <a:ext cx="1165225"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latin typeface="Garamond" charset="0"/>
              </a:rPr>
              <a:t>Flowcharts</a:t>
            </a:r>
          </a:p>
        </p:txBody>
      </p:sp>
    </p:spTree>
    <p:extLst>
      <p:ext uri="{BB962C8B-B14F-4D97-AF65-F5344CB8AC3E}">
        <p14:creationId xmlns="" xmlns:p14="http://schemas.microsoft.com/office/powerpoint/2010/main" xmlns:mv="urn:schemas-microsoft-com:mac:vml" xmlns:mc="http://schemas.openxmlformats.org/markup-compatibility/2006" val="222068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457200" y="0"/>
            <a:ext cx="7772400" cy="762000"/>
          </a:xfrm>
        </p:spPr>
        <p:txBody>
          <a:bodyPr/>
          <a:lstStyle/>
          <a:p>
            <a:pPr eaLnBrk="1" hangingPunct="1"/>
            <a:r>
              <a:rPr lang="en-US" sz="4000" dirty="0" smtClean="0">
                <a:latin typeface="Calibri" charset="0"/>
                <a:ea typeface="ＭＳ Ｐゴシック" charset="0"/>
                <a:cs typeface="ＭＳ Ｐゴシック" charset="0"/>
              </a:rPr>
              <a:t>Large Group </a:t>
            </a:r>
            <a:r>
              <a:rPr lang="en-US" sz="4000" dirty="0" err="1" smtClean="0">
                <a:latin typeface="Calibri" charset="0"/>
                <a:ea typeface="ＭＳ Ｐゴシック" charset="0"/>
                <a:cs typeface="ＭＳ Ｐゴシック" charset="0"/>
              </a:rPr>
              <a:t>DeBrief</a:t>
            </a:r>
            <a:endParaRPr lang="en-US" sz="4000" dirty="0">
              <a:latin typeface="Calibri" charset="0"/>
              <a:ea typeface="ＭＳ Ｐゴシック" charset="0"/>
              <a:cs typeface="ＭＳ Ｐゴシック" charset="0"/>
            </a:endParaRPr>
          </a:p>
        </p:txBody>
      </p:sp>
      <p:sp>
        <p:nvSpPr>
          <p:cNvPr id="35844" name="Rectangle 4"/>
          <p:cNvSpPr>
            <a:spLocks noGrp="1" noChangeArrowheads="1"/>
          </p:cNvSpPr>
          <p:nvPr>
            <p:ph idx="1"/>
          </p:nvPr>
        </p:nvSpPr>
        <p:spPr>
          <a:xfrm>
            <a:off x="381000" y="1600200"/>
            <a:ext cx="8077200" cy="3733800"/>
          </a:xfrm>
        </p:spPr>
        <p:txBody>
          <a:bodyPr rtlCol="0">
            <a:normAutofit/>
          </a:bodyPr>
          <a:lstStyle/>
          <a:p>
            <a:pPr marL="533400" indent="-533400" eaLnBrk="1" fontAlgn="auto" hangingPunct="1">
              <a:spcAft>
                <a:spcPts val="0"/>
              </a:spcAft>
              <a:buNone/>
              <a:defRPr/>
            </a:pPr>
            <a:r>
              <a:rPr lang="en-US" dirty="0" smtClean="0">
                <a:ea typeface="+mn-ea"/>
                <a:cs typeface="+mn-cs"/>
              </a:rPr>
              <a:t>What improvement processes did you </a:t>
            </a:r>
            <a:r>
              <a:rPr lang="en-US" dirty="0" smtClean="0"/>
              <a:t>choose?</a:t>
            </a:r>
            <a:endParaRPr lang="en-US" dirty="0" smtClean="0">
              <a:ea typeface="+mn-ea"/>
              <a:cs typeface="+mn-cs"/>
            </a:endParaRPr>
          </a:p>
          <a:p>
            <a:pPr marL="533400" indent="-533400" eaLnBrk="1" fontAlgn="auto" hangingPunct="1">
              <a:spcAft>
                <a:spcPts val="0"/>
              </a:spcAft>
              <a:buNone/>
              <a:defRPr/>
            </a:pPr>
            <a:r>
              <a:rPr lang="en-US" dirty="0" smtClean="0">
                <a:ea typeface="+mn-ea"/>
                <a:cs typeface="+mn-cs"/>
              </a:rPr>
              <a:t>Who will  share your diagram?</a:t>
            </a:r>
          </a:p>
          <a:p>
            <a:pPr marL="533400" indent="-533400" eaLnBrk="1" fontAlgn="auto" hangingPunct="1">
              <a:spcAft>
                <a:spcPts val="0"/>
              </a:spcAft>
              <a:buNone/>
              <a:defRPr/>
            </a:pPr>
            <a:r>
              <a:rPr lang="en-US" dirty="0" smtClean="0"/>
              <a:t>What were some </a:t>
            </a:r>
            <a:r>
              <a:rPr lang="en-US" smtClean="0"/>
              <a:t>of your </a:t>
            </a:r>
            <a:r>
              <a:rPr lang="en-US" dirty="0" smtClean="0"/>
              <a:t>challenges?</a:t>
            </a:r>
          </a:p>
          <a:p>
            <a:pPr marL="533400" indent="-533400" eaLnBrk="1" fontAlgn="auto" hangingPunct="1">
              <a:spcAft>
                <a:spcPts val="0"/>
              </a:spcAft>
              <a:buNone/>
              <a:defRPr/>
            </a:pPr>
            <a:r>
              <a:rPr lang="en-US" dirty="0" smtClean="0">
                <a:ea typeface="+mn-ea"/>
                <a:cs typeface="+mn-cs"/>
              </a:rPr>
              <a:t>What do </a:t>
            </a:r>
            <a:r>
              <a:rPr lang="en-US" dirty="0" smtClean="0"/>
              <a:t>you think are</a:t>
            </a:r>
            <a:r>
              <a:rPr lang="en-US" dirty="0" smtClean="0">
                <a:ea typeface="+mn-ea"/>
                <a:cs typeface="+mn-cs"/>
              </a:rPr>
              <a:t> the benefits?</a:t>
            </a:r>
          </a:p>
          <a:p>
            <a:pPr marL="533400" indent="-533400" eaLnBrk="1" fontAlgn="auto" hangingPunct="1">
              <a:spcAft>
                <a:spcPts val="0"/>
              </a:spcAft>
              <a:buNone/>
              <a:defRPr/>
            </a:pPr>
            <a:r>
              <a:rPr lang="en-US" dirty="0" smtClean="0"/>
              <a:t>What can you do post AGM?</a:t>
            </a:r>
          </a:p>
          <a:p>
            <a:pPr marL="533400" indent="-533400" eaLnBrk="1" fontAlgn="auto" hangingPunct="1">
              <a:spcAft>
                <a:spcPts val="0"/>
              </a:spcAft>
              <a:buNone/>
              <a:defRPr/>
            </a:pPr>
            <a:endParaRPr lang="en-US" dirty="0" smtClean="0">
              <a:ea typeface="+mn-ea"/>
              <a:cs typeface="+mn-cs"/>
            </a:endParaRPr>
          </a:p>
          <a:p>
            <a:pPr marL="533400" indent="-533400" eaLnBrk="1" fontAlgn="auto" hangingPunct="1">
              <a:spcAft>
                <a:spcPts val="0"/>
              </a:spcAft>
              <a:buNone/>
              <a:defRPr/>
            </a:pPr>
            <a:endParaRPr lang="en-US" dirty="0" smtClean="0">
              <a:ea typeface="+mn-ea"/>
              <a:cs typeface="+mn-cs"/>
            </a:endParaRPr>
          </a:p>
        </p:txBody>
      </p:sp>
      <p:sp>
        <p:nvSpPr>
          <p:cNvPr id="38917" name="Text Box 5"/>
          <p:cNvSpPr txBox="1">
            <a:spLocks noChangeArrowheads="1"/>
          </p:cNvSpPr>
          <p:nvPr/>
        </p:nvSpPr>
        <p:spPr bwMode="auto">
          <a:xfrm>
            <a:off x="822325" y="6248400"/>
            <a:ext cx="1165225"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latin typeface="Garamond" charset="0"/>
              </a:rPr>
              <a:t>Flowcharts</a:t>
            </a:r>
          </a:p>
        </p:txBody>
      </p:sp>
    </p:spTree>
    <p:extLst>
      <p:ext uri="{BB962C8B-B14F-4D97-AF65-F5344CB8AC3E}">
        <p14:creationId xmlns="" xmlns:p14="http://schemas.microsoft.com/office/powerpoint/2010/main" xmlns:mv="urn:schemas-microsoft-com:mac:vml" xmlns:mc="http://schemas.openxmlformats.org/markup-compatibility/2006" val="222068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457200" y="457200"/>
            <a:ext cx="7772400" cy="762000"/>
          </a:xfrm>
        </p:spPr>
        <p:txBody>
          <a:bodyPr/>
          <a:lstStyle/>
          <a:p>
            <a:pPr eaLnBrk="1" hangingPunct="1"/>
            <a:r>
              <a:rPr lang="en-US" sz="4000" dirty="0" smtClean="0">
                <a:latin typeface="Calibri" charset="0"/>
                <a:ea typeface="ＭＳ Ｐゴシック" charset="0"/>
                <a:cs typeface="ＭＳ Ｐゴシック" charset="0"/>
              </a:rPr>
              <a:t>REMINDER</a:t>
            </a:r>
            <a:endParaRPr lang="en-US" sz="4000" dirty="0">
              <a:latin typeface="Calibri" charset="0"/>
              <a:ea typeface="ＭＳ Ｐゴシック" charset="0"/>
              <a:cs typeface="ＭＳ Ｐゴシック" charset="0"/>
            </a:endParaRPr>
          </a:p>
        </p:txBody>
      </p:sp>
      <p:sp>
        <p:nvSpPr>
          <p:cNvPr id="35844" name="Rectangle 4"/>
          <p:cNvSpPr>
            <a:spLocks noGrp="1" noChangeArrowheads="1"/>
          </p:cNvSpPr>
          <p:nvPr>
            <p:ph idx="1"/>
          </p:nvPr>
        </p:nvSpPr>
        <p:spPr>
          <a:xfrm>
            <a:off x="457200" y="2133600"/>
            <a:ext cx="7772400" cy="2133600"/>
          </a:xfrm>
        </p:spPr>
        <p:txBody>
          <a:bodyPr rtlCol="0">
            <a:normAutofit/>
          </a:bodyPr>
          <a:lstStyle/>
          <a:p>
            <a:pPr marL="533400" indent="-533400" algn="ctr" eaLnBrk="1" fontAlgn="auto" hangingPunct="1">
              <a:spcAft>
                <a:spcPts val="0"/>
              </a:spcAft>
              <a:buNone/>
              <a:defRPr/>
            </a:pPr>
            <a:r>
              <a:rPr lang="en-US" sz="4400" dirty="0" smtClean="0">
                <a:ea typeface="+mn-ea"/>
                <a:cs typeface="+mn-cs"/>
              </a:rPr>
              <a:t>This is a TEAM effort!</a:t>
            </a:r>
          </a:p>
          <a:p>
            <a:pPr marL="533400" indent="-533400" eaLnBrk="1" fontAlgn="auto" hangingPunct="1">
              <a:spcAft>
                <a:spcPts val="0"/>
              </a:spcAft>
              <a:buNone/>
              <a:defRPr/>
            </a:pPr>
            <a:endParaRPr lang="en-US" dirty="0" smtClean="0"/>
          </a:p>
          <a:p>
            <a:pPr marL="533400" indent="-533400" eaLnBrk="1" fontAlgn="auto" hangingPunct="1">
              <a:spcAft>
                <a:spcPts val="0"/>
              </a:spcAft>
              <a:buNone/>
              <a:defRPr/>
            </a:pPr>
            <a:endParaRPr lang="en-US" dirty="0" smtClean="0">
              <a:ea typeface="+mn-ea"/>
              <a:cs typeface="+mn-cs"/>
            </a:endParaRPr>
          </a:p>
          <a:p>
            <a:pPr marL="533400" indent="-533400" eaLnBrk="1" fontAlgn="auto" hangingPunct="1">
              <a:spcAft>
                <a:spcPts val="0"/>
              </a:spcAft>
              <a:buNone/>
              <a:defRPr/>
            </a:pPr>
            <a:endParaRPr lang="en-US" dirty="0" smtClean="0">
              <a:ea typeface="+mn-ea"/>
              <a:cs typeface="+mn-cs"/>
            </a:endParaRPr>
          </a:p>
        </p:txBody>
      </p:sp>
      <p:sp>
        <p:nvSpPr>
          <p:cNvPr id="38917" name="Text Box 5"/>
          <p:cNvSpPr txBox="1">
            <a:spLocks noChangeArrowheads="1"/>
          </p:cNvSpPr>
          <p:nvPr/>
        </p:nvSpPr>
        <p:spPr bwMode="auto">
          <a:xfrm>
            <a:off x="822325" y="6248400"/>
            <a:ext cx="1165225"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latin typeface="Garamond" charset="0"/>
              </a:rPr>
              <a:t>Flowcharts</a:t>
            </a:r>
          </a:p>
        </p:txBody>
      </p:sp>
    </p:spTree>
    <p:extLst>
      <p:ext uri="{BB962C8B-B14F-4D97-AF65-F5344CB8AC3E}">
        <p14:creationId xmlns="" xmlns:p14="http://schemas.microsoft.com/office/powerpoint/2010/main" xmlns:mv="urn:schemas-microsoft-com:mac:vml" xmlns:mc="http://schemas.openxmlformats.org/markup-compatibility/2006" val="2220688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457200" y="457200"/>
            <a:ext cx="7772400" cy="762000"/>
          </a:xfrm>
        </p:spPr>
        <p:txBody>
          <a:bodyPr/>
          <a:lstStyle/>
          <a:p>
            <a:pPr eaLnBrk="1" hangingPunct="1"/>
            <a:r>
              <a:rPr lang="en-US" sz="4000" dirty="0" smtClean="0">
                <a:latin typeface="Calibri" charset="0"/>
                <a:ea typeface="ＭＳ Ｐゴシック" charset="0"/>
                <a:cs typeface="ＭＳ Ｐゴシック" charset="0"/>
              </a:rPr>
              <a:t>Contact Information</a:t>
            </a:r>
            <a:endParaRPr lang="en-US" sz="4000" dirty="0">
              <a:latin typeface="Calibri" charset="0"/>
              <a:ea typeface="ＭＳ Ｐゴシック" charset="0"/>
              <a:cs typeface="ＭＳ Ｐゴシック" charset="0"/>
            </a:endParaRPr>
          </a:p>
        </p:txBody>
      </p:sp>
      <p:sp>
        <p:nvSpPr>
          <p:cNvPr id="35844" name="Rectangle 4"/>
          <p:cNvSpPr>
            <a:spLocks noGrp="1" noChangeArrowheads="1"/>
          </p:cNvSpPr>
          <p:nvPr>
            <p:ph idx="1"/>
          </p:nvPr>
        </p:nvSpPr>
        <p:spPr>
          <a:xfrm>
            <a:off x="381000" y="1447800"/>
            <a:ext cx="8458200" cy="4495800"/>
          </a:xfrm>
        </p:spPr>
        <p:txBody>
          <a:bodyPr rtlCol="0">
            <a:normAutofit/>
          </a:bodyPr>
          <a:lstStyle/>
          <a:p>
            <a:pPr marL="533400" indent="-533400">
              <a:buNone/>
              <a:defRPr/>
            </a:pPr>
            <a:r>
              <a:rPr lang="en-US" dirty="0" smtClean="0"/>
              <a:t>Paul Cassidy, </a:t>
            </a:r>
            <a:r>
              <a:rPr lang="en-US" smtClean="0"/>
              <a:t>Program </a:t>
            </a:r>
            <a:r>
              <a:rPr lang="en-US" smtClean="0"/>
              <a:t>Coordinator</a:t>
            </a:r>
            <a:r>
              <a:rPr lang="en-US" smtClean="0"/>
              <a:t>, </a:t>
            </a:r>
            <a:r>
              <a:rPr lang="en-US" dirty="0" smtClean="0"/>
              <a:t>Greater New Bedford Community Health Center, New Bedford, MA  </a:t>
            </a:r>
            <a:r>
              <a:rPr lang="en-US" dirty="0" smtClean="0">
                <a:hlinkClick r:id="rId3"/>
              </a:rPr>
              <a:t>pcassidy@gnbchc.org</a:t>
            </a:r>
            <a:endParaRPr lang="en-US" dirty="0" smtClean="0"/>
          </a:p>
          <a:p>
            <a:pPr marL="533400" indent="-533400">
              <a:buNone/>
              <a:defRPr/>
            </a:pPr>
            <a:endParaRPr lang="en-US" dirty="0" smtClean="0"/>
          </a:p>
          <a:p>
            <a:pPr marL="533400" indent="-533400">
              <a:buNone/>
              <a:defRPr/>
            </a:pPr>
            <a:r>
              <a:rPr lang="en-US" dirty="0" smtClean="0"/>
              <a:t>Erika Harding, MPH, Health Administrator, Christian Community Health Center, Chicago</a:t>
            </a:r>
          </a:p>
          <a:p>
            <a:pPr marL="533400" indent="-533400">
              <a:buNone/>
              <a:defRPr/>
            </a:pPr>
            <a:r>
              <a:rPr lang="en-US" dirty="0" smtClean="0"/>
              <a:t>	</a:t>
            </a:r>
            <a:r>
              <a:rPr lang="en-US" dirty="0" smtClean="0">
                <a:hlinkClick r:id="rId4"/>
              </a:rPr>
              <a:t>erika.harding@cchc-rchm.org</a:t>
            </a:r>
            <a:endParaRPr lang="en-US" dirty="0" smtClean="0"/>
          </a:p>
          <a:p>
            <a:pPr marL="533400" indent="-533400" eaLnBrk="1" fontAlgn="auto" hangingPunct="1">
              <a:spcAft>
                <a:spcPts val="0"/>
              </a:spcAft>
              <a:buNone/>
              <a:defRPr/>
            </a:pPr>
            <a:endParaRPr lang="en-US" dirty="0" smtClean="0">
              <a:ea typeface="+mn-ea"/>
              <a:cs typeface="+mn-cs"/>
            </a:endParaRPr>
          </a:p>
          <a:p>
            <a:pPr marL="533400" indent="-533400" eaLnBrk="1" fontAlgn="auto" hangingPunct="1">
              <a:spcAft>
                <a:spcPts val="0"/>
              </a:spcAft>
              <a:buNone/>
              <a:defRPr/>
            </a:pPr>
            <a:endParaRPr lang="en-US" dirty="0" smtClean="0">
              <a:ea typeface="+mn-ea"/>
              <a:cs typeface="+mn-cs"/>
            </a:endParaRPr>
          </a:p>
        </p:txBody>
      </p:sp>
      <p:sp>
        <p:nvSpPr>
          <p:cNvPr id="38917" name="Text Box 5"/>
          <p:cNvSpPr txBox="1">
            <a:spLocks noChangeArrowheads="1"/>
          </p:cNvSpPr>
          <p:nvPr/>
        </p:nvSpPr>
        <p:spPr bwMode="auto">
          <a:xfrm>
            <a:off x="822325" y="6248400"/>
            <a:ext cx="1165225"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latin typeface="Garamond" charset="0"/>
              </a:rPr>
              <a:t>Flowcharts</a:t>
            </a:r>
          </a:p>
        </p:txBody>
      </p:sp>
    </p:spTree>
    <p:extLst>
      <p:ext uri="{BB962C8B-B14F-4D97-AF65-F5344CB8AC3E}">
        <p14:creationId xmlns="" xmlns:p14="http://schemas.microsoft.com/office/powerpoint/2010/main" xmlns:mv="urn:schemas-microsoft-com:mac:vml" xmlns:mc="http://schemas.openxmlformats.org/markup-compatibility/2006" val="2220688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457200" y="457200"/>
            <a:ext cx="7772400" cy="762000"/>
          </a:xfrm>
        </p:spPr>
        <p:txBody>
          <a:bodyPr/>
          <a:lstStyle/>
          <a:p>
            <a:pPr eaLnBrk="1" hangingPunct="1"/>
            <a:r>
              <a:rPr lang="en-US" sz="4000" dirty="0" smtClean="0">
                <a:latin typeface="Calibri" charset="0"/>
                <a:ea typeface="ＭＳ Ｐゴシック" charset="0"/>
                <a:cs typeface="ＭＳ Ｐゴシック" charset="0"/>
              </a:rPr>
              <a:t>Contact Information</a:t>
            </a:r>
            <a:endParaRPr lang="en-US" sz="4000" dirty="0">
              <a:latin typeface="Calibri" charset="0"/>
              <a:ea typeface="ＭＳ Ｐゴシック" charset="0"/>
              <a:cs typeface="ＭＳ Ｐゴシック" charset="0"/>
            </a:endParaRPr>
          </a:p>
        </p:txBody>
      </p:sp>
      <p:sp>
        <p:nvSpPr>
          <p:cNvPr id="35844" name="Rectangle 4"/>
          <p:cNvSpPr>
            <a:spLocks noGrp="1" noChangeArrowheads="1"/>
          </p:cNvSpPr>
          <p:nvPr>
            <p:ph idx="1"/>
          </p:nvPr>
        </p:nvSpPr>
        <p:spPr>
          <a:xfrm>
            <a:off x="381000" y="1447800"/>
            <a:ext cx="8458200" cy="4495800"/>
          </a:xfrm>
        </p:spPr>
        <p:txBody>
          <a:bodyPr rtlCol="0">
            <a:normAutofit/>
          </a:bodyPr>
          <a:lstStyle/>
          <a:p>
            <a:pPr marL="533400" indent="-533400">
              <a:buNone/>
              <a:defRPr/>
            </a:pPr>
            <a:r>
              <a:rPr lang="en-US" dirty="0" smtClean="0"/>
              <a:t>Mindy </a:t>
            </a:r>
            <a:r>
              <a:rPr lang="en-US" dirty="0" err="1" smtClean="0"/>
              <a:t>Golatt</a:t>
            </a:r>
            <a:r>
              <a:rPr lang="en-US" dirty="0" smtClean="0"/>
              <a:t>, RN, MPH, Public Health Analyst, HRSA/HAB, Project Officer/Chicago, </a:t>
            </a:r>
            <a:r>
              <a:rPr lang="en-US" dirty="0" smtClean="0">
                <a:hlinkClick r:id="rId3"/>
              </a:rPr>
              <a:t>mgolatt@hrsa.gov</a:t>
            </a:r>
            <a:endParaRPr lang="en-US" dirty="0" smtClean="0"/>
          </a:p>
          <a:p>
            <a:pPr marL="533400" indent="-533400">
              <a:buNone/>
              <a:defRPr/>
            </a:pPr>
            <a:endParaRPr lang="en-US" dirty="0" smtClean="0"/>
          </a:p>
          <a:p>
            <a:pPr marL="533400" indent="-533400">
              <a:buNone/>
              <a:defRPr/>
            </a:pPr>
            <a:r>
              <a:rPr lang="en-US" dirty="0" smtClean="0"/>
              <a:t>Nanette </a:t>
            </a:r>
            <a:r>
              <a:rPr lang="en-US" dirty="0" err="1" smtClean="0"/>
              <a:t>Brey</a:t>
            </a:r>
            <a:r>
              <a:rPr lang="en-US" dirty="0" smtClean="0"/>
              <a:t> Magnani, </a:t>
            </a:r>
            <a:r>
              <a:rPr lang="en-US" dirty="0" err="1" smtClean="0"/>
              <a:t>EdD</a:t>
            </a:r>
            <a:r>
              <a:rPr lang="en-US" dirty="0" smtClean="0"/>
              <a:t>, Quality Management Consultant, NQC/HIVQUAL, </a:t>
            </a:r>
            <a:r>
              <a:rPr lang="en-US" dirty="0" smtClean="0">
                <a:hlinkClick r:id="rId4"/>
              </a:rPr>
              <a:t>breymagnan@aol.com</a:t>
            </a:r>
            <a:endParaRPr lang="en-US" dirty="0" smtClean="0"/>
          </a:p>
          <a:p>
            <a:pPr marL="533400" indent="-533400">
              <a:buNone/>
              <a:defRPr/>
            </a:pPr>
            <a:endParaRPr lang="en-US" dirty="0" smtClean="0"/>
          </a:p>
          <a:p>
            <a:pPr marL="533400" indent="-533400" eaLnBrk="1" fontAlgn="auto" hangingPunct="1">
              <a:spcAft>
                <a:spcPts val="0"/>
              </a:spcAft>
              <a:buNone/>
              <a:defRPr/>
            </a:pPr>
            <a:endParaRPr lang="en-US" dirty="0" smtClean="0">
              <a:ea typeface="+mn-ea"/>
              <a:cs typeface="+mn-cs"/>
            </a:endParaRPr>
          </a:p>
          <a:p>
            <a:pPr marL="533400" indent="-533400" eaLnBrk="1" fontAlgn="auto" hangingPunct="1">
              <a:spcAft>
                <a:spcPts val="0"/>
              </a:spcAft>
              <a:buNone/>
              <a:defRPr/>
            </a:pPr>
            <a:endParaRPr lang="en-US" dirty="0" smtClean="0">
              <a:ea typeface="+mn-ea"/>
              <a:cs typeface="+mn-cs"/>
            </a:endParaRPr>
          </a:p>
        </p:txBody>
      </p:sp>
      <p:sp>
        <p:nvSpPr>
          <p:cNvPr id="38917" name="Text Box 5"/>
          <p:cNvSpPr txBox="1">
            <a:spLocks noChangeArrowheads="1"/>
          </p:cNvSpPr>
          <p:nvPr/>
        </p:nvSpPr>
        <p:spPr bwMode="auto">
          <a:xfrm>
            <a:off x="822325" y="6248400"/>
            <a:ext cx="1165225"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latin typeface="Garamond" charset="0"/>
              </a:rPr>
              <a:t>Flowcharts</a:t>
            </a:r>
          </a:p>
        </p:txBody>
      </p:sp>
    </p:spTree>
    <p:extLst>
      <p:ext uri="{BB962C8B-B14F-4D97-AF65-F5344CB8AC3E}">
        <p14:creationId xmlns="" xmlns:p14="http://schemas.microsoft.com/office/powerpoint/2010/main" xmlns:mv="urn:schemas-microsoft-com:mac:vml" xmlns:mc="http://schemas.openxmlformats.org/markup-compatibility/2006" val="2220688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C31"/>
                </a:solidFill>
                <a:ea typeface="Times New Roman" charset="0"/>
                <a:cs typeface="Times New Roman" charset="0"/>
              </a:rPr>
              <a:t>Why Look at Processes?</a:t>
            </a:r>
            <a:endParaRPr lang="en-US" dirty="0"/>
          </a:p>
        </p:txBody>
      </p:sp>
      <p:sp>
        <p:nvSpPr>
          <p:cNvPr id="3" name="Content Placeholder 2"/>
          <p:cNvSpPr>
            <a:spLocks noGrp="1"/>
          </p:cNvSpPr>
          <p:nvPr>
            <p:ph idx="1"/>
          </p:nvPr>
        </p:nvSpPr>
        <p:spPr>
          <a:xfrm>
            <a:off x="381000" y="1295400"/>
            <a:ext cx="8229600" cy="4525963"/>
          </a:xfrm>
        </p:spPr>
        <p:txBody>
          <a:bodyPr/>
          <a:lstStyle/>
          <a:p>
            <a:pPr>
              <a:spcBef>
                <a:spcPct val="0"/>
              </a:spcBef>
              <a:buFont typeface="Arial" charset="0"/>
              <a:buNone/>
            </a:pPr>
            <a:r>
              <a:rPr lang="en-US" sz="2600" b="1" dirty="0" smtClean="0">
                <a:solidFill>
                  <a:schemeClr val="accent2"/>
                </a:solidFill>
                <a:ea typeface="Times New Roman" charset="0"/>
                <a:cs typeface="Times New Roman" charset="0"/>
              </a:rPr>
              <a:t>Fundamental Concept of Improvement: </a:t>
            </a:r>
            <a:br>
              <a:rPr lang="en-US" sz="2600" b="1" dirty="0" smtClean="0">
                <a:solidFill>
                  <a:schemeClr val="accent2"/>
                </a:solidFill>
                <a:ea typeface="Times New Roman" charset="0"/>
                <a:cs typeface="Times New Roman" charset="0"/>
              </a:rPr>
            </a:br>
            <a:r>
              <a:rPr lang="en-US" sz="2600" b="1" dirty="0" smtClean="0">
                <a:solidFill>
                  <a:schemeClr val="accent2"/>
                </a:solidFill>
                <a:ea typeface="Times New Roman" charset="0"/>
                <a:cs typeface="Times New Roman" charset="0"/>
              </a:rPr>
              <a:t>“</a:t>
            </a:r>
            <a:r>
              <a:rPr lang="en-US" sz="2600" b="1" dirty="0" smtClean="0">
                <a:ea typeface="Times New Roman" charset="0"/>
                <a:cs typeface="Times New Roman" charset="0"/>
              </a:rPr>
              <a:t>Every system is perfectly designed to achieve exactly the results it achieves”</a:t>
            </a:r>
          </a:p>
          <a:p>
            <a:pPr>
              <a:spcBef>
                <a:spcPct val="0"/>
              </a:spcBef>
              <a:buFont typeface="Arial" charset="0"/>
              <a:buNone/>
            </a:pPr>
            <a:endParaRPr lang="en-US" sz="1400" b="1" dirty="0" smtClean="0">
              <a:solidFill>
                <a:schemeClr val="accent2"/>
              </a:solidFill>
              <a:ea typeface="Times New Roman" charset="0"/>
              <a:cs typeface="Times New Roman" charset="0"/>
            </a:endParaRPr>
          </a:p>
          <a:p>
            <a:pPr>
              <a:spcBef>
                <a:spcPct val="0"/>
              </a:spcBef>
              <a:buFont typeface="Arial" charset="0"/>
              <a:buNone/>
            </a:pPr>
            <a:r>
              <a:rPr lang="en-US" sz="2600" b="1" dirty="0" smtClean="0">
                <a:solidFill>
                  <a:schemeClr val="accent2"/>
                </a:solidFill>
                <a:ea typeface="Times New Roman" charset="0"/>
                <a:cs typeface="Times New Roman" charset="0"/>
              </a:rPr>
              <a:t>Principles of Improvement:</a:t>
            </a:r>
          </a:p>
          <a:p>
            <a:pPr lvl="1"/>
            <a:r>
              <a:rPr lang="en-US" sz="2600" dirty="0" smtClean="0">
                <a:ea typeface="Times New Roman" charset="0"/>
                <a:cs typeface="Times New Roman" charset="0"/>
              </a:rPr>
              <a:t>Understanding work in terms of processes and systems</a:t>
            </a:r>
          </a:p>
          <a:p>
            <a:pPr lvl="1"/>
            <a:r>
              <a:rPr lang="en-US" sz="2600" dirty="0" smtClean="0">
                <a:ea typeface="Times New Roman" charset="0"/>
                <a:cs typeface="Times New Roman" charset="0"/>
              </a:rPr>
              <a:t>Developing solutions by teams of providers and patients</a:t>
            </a:r>
          </a:p>
          <a:p>
            <a:pPr lvl="1"/>
            <a:r>
              <a:rPr lang="en-US" sz="2600" dirty="0" smtClean="0">
                <a:ea typeface="Times New Roman" charset="0"/>
                <a:cs typeface="Times New Roman" charset="0"/>
              </a:rPr>
              <a:t>Focusing on patient needs</a:t>
            </a:r>
          </a:p>
          <a:p>
            <a:pPr lvl="1"/>
            <a:r>
              <a:rPr lang="en-US" sz="2600" dirty="0" smtClean="0">
                <a:ea typeface="Times New Roman" charset="0"/>
                <a:cs typeface="Times New Roman" charset="0"/>
              </a:rPr>
              <a:t>Testing and measuring effects of changes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001000" cy="685800"/>
          </a:xfrm>
        </p:spPr>
        <p:txBody>
          <a:bodyPr>
            <a:normAutofit fontScale="90000"/>
          </a:bodyPr>
          <a:lstStyle/>
          <a:p>
            <a:pPr eaLnBrk="1" hangingPunct="1"/>
            <a:r>
              <a:rPr lang="en-US" sz="3600" dirty="0" smtClean="0">
                <a:latin typeface="Calibri" charset="0"/>
                <a:ea typeface="ＭＳ Ｐゴシック" charset="0"/>
                <a:cs typeface="Arial" charset="0"/>
              </a:rPr>
              <a:t>Review:  QI Principle </a:t>
            </a:r>
            <a:r>
              <a:rPr lang="en-US" sz="3600" dirty="0">
                <a:latin typeface="Calibri" charset="0"/>
                <a:ea typeface="ＭＳ Ｐゴシック" charset="0"/>
                <a:cs typeface="Arial" charset="0"/>
              </a:rPr>
              <a:t/>
            </a:r>
            <a:br>
              <a:rPr lang="en-US" sz="3600" dirty="0">
                <a:latin typeface="Calibri" charset="0"/>
                <a:ea typeface="ＭＳ Ｐゴシック" charset="0"/>
                <a:cs typeface="Arial" charset="0"/>
              </a:rPr>
            </a:br>
            <a:r>
              <a:rPr lang="en-US" sz="3600" dirty="0">
                <a:latin typeface="Calibri" charset="0"/>
                <a:ea typeface="ＭＳ Ｐゴシック" charset="0"/>
                <a:cs typeface="Arial" charset="0"/>
              </a:rPr>
              <a:t>Most problems are found in processes </a:t>
            </a:r>
            <a:r>
              <a:rPr lang="en-US" sz="4000" dirty="0">
                <a:latin typeface="Calibri" charset="0"/>
                <a:ea typeface="ＭＳ Ｐゴシック" charset="0"/>
                <a:cs typeface="Arial" charset="0"/>
              </a:rPr>
              <a:t/>
            </a:r>
            <a:br>
              <a:rPr lang="en-US" sz="4000" dirty="0">
                <a:latin typeface="Calibri" charset="0"/>
                <a:ea typeface="ＭＳ Ｐゴシック" charset="0"/>
                <a:cs typeface="Arial" charset="0"/>
              </a:rPr>
            </a:br>
            <a:r>
              <a:rPr lang="en-US" sz="4000" dirty="0">
                <a:latin typeface="Calibri" charset="0"/>
                <a:ea typeface="ＭＳ Ｐゴシック" charset="0"/>
                <a:cs typeface="Arial" charset="0"/>
              </a:rPr>
              <a:t>not in people. </a:t>
            </a:r>
          </a:p>
        </p:txBody>
      </p:sp>
      <p:pic>
        <p:nvPicPr>
          <p:cNvPr id="19459" name="Picture 3" descr="oneway2"/>
          <p:cNvPicPr>
            <a:picLocks noGrp="1" noChangeAspect="1" noChangeArrowheads="1"/>
          </p:cNvPicPr>
          <p:nvPr>
            <p:ph sz="half" idx="2"/>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r="1735" b="11429"/>
          <a:stretch>
            <a:fillRect/>
          </a:stretch>
        </p:blipFill>
        <p:spPr>
          <a:xfrm>
            <a:off x="990600" y="1295400"/>
            <a:ext cx="6934200" cy="4657725"/>
          </a:xfrm>
        </p:spPr>
      </p:pic>
    </p:spTree>
    <p:custDataLst>
      <p:tags r:id="rId1"/>
    </p:custDataLst>
    <p:extLst>
      <p:ext uri="{BB962C8B-B14F-4D97-AF65-F5344CB8AC3E}">
        <p14:creationId xmlns:mc="http://schemas.openxmlformats.org/markup-compatibility/2006" xmlns:mv="urn:schemas-microsoft-com:mac:vml" xmlns:p14="http://schemas.microsoft.com/office/powerpoint/2010/main" xmlns="" val="4033360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sz="4000" dirty="0" smtClean="0"/>
              <a:t>Understanding Work in Terms of</a:t>
            </a:r>
            <a:br>
              <a:rPr lang="en-US" sz="4000" dirty="0" smtClean="0"/>
            </a:br>
            <a:r>
              <a:rPr lang="en-US" sz="4000" dirty="0" smtClean="0"/>
              <a:t>Processes and Systems</a:t>
            </a:r>
            <a:endParaRPr lang="en-US" sz="4000" dirty="0"/>
          </a:p>
        </p:txBody>
      </p:sp>
      <p:sp>
        <p:nvSpPr>
          <p:cNvPr id="3" name="Content Placeholder 2"/>
          <p:cNvSpPr>
            <a:spLocks noGrp="1"/>
          </p:cNvSpPr>
          <p:nvPr>
            <p:ph idx="1"/>
          </p:nvPr>
        </p:nvSpPr>
        <p:spPr>
          <a:xfrm>
            <a:off x="381000" y="1371600"/>
            <a:ext cx="8229600" cy="4525963"/>
          </a:xfrm>
        </p:spPr>
        <p:txBody>
          <a:bodyPr/>
          <a:lstStyle/>
          <a:p>
            <a:pPr>
              <a:buNone/>
            </a:pPr>
            <a:r>
              <a:rPr lang="en-US" dirty="0" smtClean="0"/>
              <a:t>Benefits</a:t>
            </a:r>
          </a:p>
          <a:p>
            <a:pPr lvl="1">
              <a:buFont typeface="Arial"/>
              <a:buChar char="•"/>
            </a:pPr>
            <a:r>
              <a:rPr lang="en-US" sz="2400" dirty="0" smtClean="0"/>
              <a:t>Clearer understanding of the overall system and processes</a:t>
            </a:r>
          </a:p>
          <a:p>
            <a:pPr lvl="1">
              <a:buFont typeface="Arial"/>
              <a:buChar char="•"/>
            </a:pPr>
            <a:r>
              <a:rPr lang="en-US" sz="2400" dirty="0" smtClean="0"/>
              <a:t>Target processes that need improvement</a:t>
            </a:r>
          </a:p>
          <a:p>
            <a:pPr lvl="1">
              <a:buFont typeface="Arial"/>
              <a:buChar char="•"/>
            </a:pPr>
            <a:r>
              <a:rPr lang="en-US" sz="2400" dirty="0" smtClean="0"/>
              <a:t>Efficient allocation of staff and resources</a:t>
            </a:r>
          </a:p>
          <a:p>
            <a:pPr lvl="1">
              <a:buFont typeface="Arial"/>
              <a:buChar char="•"/>
            </a:pPr>
            <a:r>
              <a:rPr lang="en-US" sz="2400" dirty="0" smtClean="0"/>
              <a:t>Effective use of team’s input and creative problem solving</a:t>
            </a:r>
          </a:p>
          <a:p>
            <a:pPr lvl="1">
              <a:buFont typeface="Arial"/>
              <a:buChar char="•"/>
            </a:pPr>
            <a:r>
              <a:rPr lang="en-US" sz="2400" dirty="0" smtClean="0"/>
              <a:t>Better understanding of each other’s roles</a:t>
            </a:r>
          </a:p>
          <a:p>
            <a:pPr lvl="1">
              <a:buFont typeface="Arial"/>
              <a:buChar char="•"/>
            </a:pPr>
            <a:r>
              <a:rPr lang="en-US" sz="2400" dirty="0" smtClean="0"/>
              <a:t>Reduction in waste and time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157287" y="1528762"/>
          <a:ext cx="6829425" cy="38004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flipH="1">
            <a:off x="457200" y="0"/>
            <a:ext cx="7924800" cy="1077218"/>
          </a:xfrm>
          <a:prstGeom prst="rect">
            <a:avLst/>
          </a:prstGeom>
          <a:noFill/>
        </p:spPr>
        <p:txBody>
          <a:bodyPr wrap="square" rtlCol="0">
            <a:spAutoFit/>
          </a:bodyPr>
          <a:lstStyle/>
          <a:p>
            <a:pPr algn="ctr"/>
            <a:r>
              <a:rPr lang="en-US" sz="3200" dirty="0" smtClean="0">
                <a:solidFill>
                  <a:schemeClr val="accent1"/>
                </a:solidFill>
              </a:rPr>
              <a:t>What are your initial thoughts about this improvement system?</a:t>
            </a:r>
            <a:endParaRPr lang="en-US" sz="3200" dirty="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4000" dirty="0" smtClean="0"/>
              <a:t>What are your initial thoughts about this improvement system?</a:t>
            </a:r>
            <a:br>
              <a:rPr lang="en-US" sz="4000" dirty="0" smtClean="0"/>
            </a:br>
            <a:endParaRPr lang="en-US" sz="40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1143000"/>
          </a:xfrm>
        </p:spPr>
        <p:txBody>
          <a:bodyPr/>
          <a:lstStyle/>
          <a:p>
            <a:pPr eaLnBrk="1" hangingPunct="1"/>
            <a:r>
              <a:rPr lang="en-US" sz="4000" dirty="0" smtClean="0">
                <a:ea typeface="ＭＳ Ｐゴシック" charset="-128"/>
              </a:rPr>
              <a:t>When do you develop your workflow  diagram?</a:t>
            </a:r>
            <a:endParaRPr lang="en-US" sz="4000" dirty="0">
              <a:ea typeface="ＭＳ Ｐゴシック" charset="-128"/>
            </a:endParaRPr>
          </a:p>
        </p:txBody>
      </p:sp>
      <p:sp>
        <p:nvSpPr>
          <p:cNvPr id="44035" name="Rectangle 3"/>
          <p:cNvSpPr>
            <a:spLocks noGrp="1" noChangeArrowheads="1"/>
          </p:cNvSpPr>
          <p:nvPr>
            <p:ph idx="1"/>
          </p:nvPr>
        </p:nvSpPr>
        <p:spPr>
          <a:xfrm>
            <a:off x="304800" y="1371600"/>
            <a:ext cx="8686800" cy="4333875"/>
          </a:xfrm>
        </p:spPr>
        <p:txBody>
          <a:bodyPr/>
          <a:lstStyle/>
          <a:p>
            <a:pPr eaLnBrk="1" hangingPunct="1">
              <a:buNone/>
            </a:pPr>
            <a:r>
              <a:rPr lang="en-US" sz="2800" dirty="0" smtClean="0">
                <a:ea typeface="ＭＳ Ｐゴシック" charset="-128"/>
              </a:rPr>
              <a:t>QI Project Steps</a:t>
            </a:r>
          </a:p>
          <a:p>
            <a:pPr eaLnBrk="1" hangingPunct="1">
              <a:buNone/>
            </a:pPr>
            <a:r>
              <a:rPr lang="en-US" sz="2800" dirty="0" smtClean="0">
                <a:ea typeface="ＭＳ Ｐゴシック" charset="-128"/>
              </a:rPr>
              <a:t>Step </a:t>
            </a:r>
            <a:r>
              <a:rPr lang="en-US" sz="2800" dirty="0">
                <a:ea typeface="ＭＳ Ｐゴシック" charset="-128"/>
              </a:rPr>
              <a:t>1: Review, Collect and Analyze Baseline Data</a:t>
            </a:r>
          </a:p>
          <a:p>
            <a:pPr eaLnBrk="1" hangingPunct="1">
              <a:buNone/>
            </a:pPr>
            <a:r>
              <a:rPr lang="en-US" sz="2800" dirty="0">
                <a:ea typeface="ＭＳ Ｐゴシック" charset="-128"/>
              </a:rPr>
              <a:t>Step 2: Develop a Project Team </a:t>
            </a:r>
            <a:r>
              <a:rPr lang="en-US" sz="2800" dirty="0" smtClean="0">
                <a:ea typeface="ＭＳ Ｐゴシック" charset="-128"/>
              </a:rPr>
              <a:t>Work Plan</a:t>
            </a:r>
            <a:endParaRPr lang="en-US" sz="2800" dirty="0">
              <a:ea typeface="ＭＳ Ｐゴシック" charset="-128"/>
            </a:endParaRPr>
          </a:p>
          <a:p>
            <a:pPr eaLnBrk="1" hangingPunct="1">
              <a:buNone/>
            </a:pPr>
            <a:r>
              <a:rPr lang="en-US" sz="2800" dirty="0">
                <a:solidFill>
                  <a:srgbClr val="FF0000"/>
                </a:solidFill>
                <a:ea typeface="ＭＳ Ｐゴシック" charset="-128"/>
              </a:rPr>
              <a:t>Step 3: Investigate the Process/Problem </a:t>
            </a:r>
          </a:p>
          <a:p>
            <a:pPr eaLnBrk="1" hangingPunct="1">
              <a:buNone/>
            </a:pPr>
            <a:r>
              <a:rPr lang="en-US" sz="2800" dirty="0">
                <a:ea typeface="ＭＳ Ｐゴシック" charset="-128"/>
              </a:rPr>
              <a:t>Step 4. Plan and Test Changes – PDSA Cycles</a:t>
            </a:r>
          </a:p>
          <a:p>
            <a:pPr eaLnBrk="1" hangingPunct="1">
              <a:buNone/>
            </a:pPr>
            <a:r>
              <a:rPr lang="en-US" sz="2800" dirty="0">
                <a:ea typeface="ＭＳ Ｐゴシック" charset="-128"/>
              </a:rPr>
              <a:t>Step 5: Evaluate Results with Key Stakeholders</a:t>
            </a:r>
          </a:p>
          <a:p>
            <a:pPr eaLnBrk="1" hangingPunct="1">
              <a:buNone/>
            </a:pPr>
            <a:r>
              <a:rPr lang="en-US" sz="2800" dirty="0">
                <a:ea typeface="ＭＳ Ｐゴシック" charset="-128"/>
              </a:rPr>
              <a:t>Step 6: Systematize Change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580</TotalTime>
  <Words>2786</Words>
  <Application>Microsoft Office PowerPoint</Application>
  <PresentationFormat>On-screen Show (4:3)</PresentationFormat>
  <Paragraphs>409</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Developing Workflow Process Diagrams To Target Interventions </vt:lpstr>
      <vt:lpstr>Learning Outcomes</vt:lpstr>
      <vt:lpstr>Agenda</vt:lpstr>
      <vt:lpstr>Why Look at Processes?</vt:lpstr>
      <vt:lpstr>Review:  QI Principle  Most problems are found in processes  not in people. </vt:lpstr>
      <vt:lpstr>Understanding Work in Terms of Processes and Systems</vt:lpstr>
      <vt:lpstr>Slide 7</vt:lpstr>
      <vt:lpstr>What are your initial thoughts about this improvement system? </vt:lpstr>
      <vt:lpstr>When do you develop your workflow  diagram?</vt:lpstr>
      <vt:lpstr>QI Principle  </vt:lpstr>
      <vt:lpstr>Workflow Diagram Definition</vt:lpstr>
      <vt:lpstr>Creating a Process Diagram</vt:lpstr>
      <vt:lpstr>Testing and Measuring a Workflow Process</vt:lpstr>
      <vt:lpstr>Most Commonly Used Flowchart Symbols</vt:lpstr>
      <vt:lpstr>Grantee Examples</vt:lpstr>
      <vt:lpstr>Greater New Bedford Community Health Center, MA  </vt:lpstr>
      <vt:lpstr>Slide 17</vt:lpstr>
      <vt:lpstr>Slide 18</vt:lpstr>
      <vt:lpstr>Slide 19</vt:lpstr>
      <vt:lpstr>Slide 20</vt:lpstr>
      <vt:lpstr>Slide 21</vt:lpstr>
      <vt:lpstr>Slide 22</vt:lpstr>
      <vt:lpstr>Slide 23</vt:lpstr>
      <vt:lpstr>GNBCHC – Measurement</vt:lpstr>
      <vt:lpstr>Slide 25</vt:lpstr>
      <vt:lpstr>Quality Improvement Team</vt:lpstr>
      <vt:lpstr>Slide 27</vt:lpstr>
      <vt:lpstr>Patient Follow-up</vt:lpstr>
      <vt:lpstr>Measurement Tracking Data</vt:lpstr>
      <vt:lpstr>Measurement Data</vt:lpstr>
      <vt:lpstr>Task:  Draw a Workflow Process Diagram</vt:lpstr>
      <vt:lpstr>Large Group DeBrief</vt:lpstr>
      <vt:lpstr>REMINDER</vt:lpstr>
      <vt:lpstr>Contact Information</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jeb16</dc:creator>
  <cp:lastModifiedBy>paulc</cp:lastModifiedBy>
  <cp:revision>33</cp:revision>
  <dcterms:created xsi:type="dcterms:W3CDTF">2012-10-19T00:12:21Z</dcterms:created>
  <dcterms:modified xsi:type="dcterms:W3CDTF">2012-10-19T16:01:43Z</dcterms:modified>
</cp:coreProperties>
</file>