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0.xml" ContentType="application/vnd.openxmlformats-officedocument.presentationml.notesSlide+xml"/>
  <Override PartName="/ppt/tags/tag26.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handoutMasterIdLst>
    <p:handoutMasterId r:id="rId50"/>
  </p:handoutMasterIdLst>
  <p:sldIdLst>
    <p:sldId id="256" r:id="rId2"/>
    <p:sldId id="257" r:id="rId3"/>
    <p:sldId id="431" r:id="rId4"/>
    <p:sldId id="333" r:id="rId5"/>
    <p:sldId id="334" r:id="rId6"/>
    <p:sldId id="427" r:id="rId7"/>
    <p:sldId id="430" r:id="rId8"/>
    <p:sldId id="428" r:id="rId9"/>
    <p:sldId id="343" r:id="rId10"/>
    <p:sldId id="452" r:id="rId11"/>
    <p:sldId id="453" r:id="rId12"/>
    <p:sldId id="344" r:id="rId13"/>
    <p:sldId id="345" r:id="rId14"/>
    <p:sldId id="307" r:id="rId15"/>
    <p:sldId id="425" r:id="rId16"/>
    <p:sldId id="388" r:id="rId17"/>
    <p:sldId id="458" r:id="rId18"/>
    <p:sldId id="459" r:id="rId19"/>
    <p:sldId id="338" r:id="rId20"/>
    <p:sldId id="460" r:id="rId21"/>
    <p:sldId id="461" r:id="rId22"/>
    <p:sldId id="456" r:id="rId23"/>
    <p:sldId id="457" r:id="rId24"/>
    <p:sldId id="432" r:id="rId25"/>
    <p:sldId id="455" r:id="rId26"/>
    <p:sldId id="433" r:id="rId27"/>
    <p:sldId id="451" r:id="rId28"/>
    <p:sldId id="434" r:id="rId29"/>
    <p:sldId id="436" r:id="rId30"/>
    <p:sldId id="437" r:id="rId31"/>
    <p:sldId id="438" r:id="rId32"/>
    <p:sldId id="439" r:id="rId33"/>
    <p:sldId id="448" r:id="rId34"/>
    <p:sldId id="449" r:id="rId35"/>
    <p:sldId id="450" r:id="rId36"/>
    <p:sldId id="454" r:id="rId37"/>
    <p:sldId id="429" r:id="rId38"/>
    <p:sldId id="440" r:id="rId39"/>
    <p:sldId id="441" r:id="rId40"/>
    <p:sldId id="443" r:id="rId41"/>
    <p:sldId id="442" r:id="rId42"/>
    <p:sldId id="444" r:id="rId43"/>
    <p:sldId id="445" r:id="rId44"/>
    <p:sldId id="446" r:id="rId45"/>
    <p:sldId id="447" r:id="rId46"/>
    <p:sldId id="411" r:id="rId47"/>
    <p:sldId id="326" r:id="rId48"/>
  </p:sldIdLst>
  <p:sldSz cx="9144000" cy="6858000" type="screen4x3"/>
  <p:notesSz cx="6858000" cy="9296400"/>
  <p:custDataLst>
    <p:tags r:id="rId51"/>
  </p:custDataLst>
  <p:defaultTextStyle>
    <a:defPPr>
      <a:defRPr lang="en-US"/>
    </a:defPPr>
    <a:lvl1pPr algn="l" rtl="0" fontAlgn="base">
      <a:spcBef>
        <a:spcPct val="0"/>
      </a:spcBef>
      <a:spcAft>
        <a:spcPct val="0"/>
      </a:spcAft>
      <a:defRPr kern="1200">
        <a:solidFill>
          <a:srgbClr val="000000"/>
        </a:solidFill>
        <a:latin typeface="Arial" pitchFamily="34" charset="0"/>
        <a:ea typeface="MS PGothic" pitchFamily="34" charset="-128"/>
        <a:cs typeface="+mn-cs"/>
        <a:sym typeface="Arial" pitchFamily="34" charset="0"/>
      </a:defRPr>
    </a:lvl1pPr>
    <a:lvl2pPr marL="457200" algn="l" rtl="0" fontAlgn="base">
      <a:spcBef>
        <a:spcPct val="0"/>
      </a:spcBef>
      <a:spcAft>
        <a:spcPct val="0"/>
      </a:spcAft>
      <a:defRPr kern="1200">
        <a:solidFill>
          <a:srgbClr val="000000"/>
        </a:solidFill>
        <a:latin typeface="Arial" pitchFamily="34" charset="0"/>
        <a:ea typeface="MS PGothic" pitchFamily="34" charset="-128"/>
        <a:cs typeface="+mn-cs"/>
        <a:sym typeface="Arial" pitchFamily="34" charset="0"/>
      </a:defRPr>
    </a:lvl2pPr>
    <a:lvl3pPr marL="914400" algn="l" rtl="0" fontAlgn="base">
      <a:spcBef>
        <a:spcPct val="0"/>
      </a:spcBef>
      <a:spcAft>
        <a:spcPct val="0"/>
      </a:spcAft>
      <a:defRPr kern="1200">
        <a:solidFill>
          <a:srgbClr val="000000"/>
        </a:solidFill>
        <a:latin typeface="Arial" pitchFamily="34" charset="0"/>
        <a:ea typeface="MS PGothic" pitchFamily="34" charset="-128"/>
        <a:cs typeface="+mn-cs"/>
        <a:sym typeface="Arial" pitchFamily="34" charset="0"/>
      </a:defRPr>
    </a:lvl3pPr>
    <a:lvl4pPr marL="1371600" algn="l" rtl="0" fontAlgn="base">
      <a:spcBef>
        <a:spcPct val="0"/>
      </a:spcBef>
      <a:spcAft>
        <a:spcPct val="0"/>
      </a:spcAft>
      <a:defRPr kern="1200">
        <a:solidFill>
          <a:srgbClr val="000000"/>
        </a:solidFill>
        <a:latin typeface="Arial" pitchFamily="34" charset="0"/>
        <a:ea typeface="MS PGothic" pitchFamily="34" charset="-128"/>
        <a:cs typeface="+mn-cs"/>
        <a:sym typeface="Arial" pitchFamily="34" charset="0"/>
      </a:defRPr>
    </a:lvl4pPr>
    <a:lvl5pPr marL="1828800" algn="l" rtl="0" fontAlgn="base">
      <a:spcBef>
        <a:spcPct val="0"/>
      </a:spcBef>
      <a:spcAft>
        <a:spcPct val="0"/>
      </a:spcAft>
      <a:defRPr kern="1200">
        <a:solidFill>
          <a:srgbClr val="000000"/>
        </a:solidFill>
        <a:latin typeface="Arial" pitchFamily="34" charset="0"/>
        <a:ea typeface="MS PGothic" pitchFamily="34" charset="-128"/>
        <a:cs typeface="+mn-cs"/>
        <a:sym typeface="Arial" pitchFamily="34" charset="0"/>
      </a:defRPr>
    </a:lvl5pPr>
    <a:lvl6pPr marL="2286000" algn="l" defTabSz="914400" rtl="0" eaLnBrk="1" latinLnBrk="0" hangingPunct="1">
      <a:defRPr kern="1200">
        <a:solidFill>
          <a:srgbClr val="000000"/>
        </a:solidFill>
        <a:latin typeface="Arial" pitchFamily="34" charset="0"/>
        <a:ea typeface="MS PGothic" pitchFamily="34" charset="-128"/>
        <a:cs typeface="+mn-cs"/>
        <a:sym typeface="Arial" pitchFamily="34" charset="0"/>
      </a:defRPr>
    </a:lvl6pPr>
    <a:lvl7pPr marL="2743200" algn="l" defTabSz="914400" rtl="0" eaLnBrk="1" latinLnBrk="0" hangingPunct="1">
      <a:defRPr kern="1200">
        <a:solidFill>
          <a:srgbClr val="000000"/>
        </a:solidFill>
        <a:latin typeface="Arial" pitchFamily="34" charset="0"/>
        <a:ea typeface="MS PGothic" pitchFamily="34" charset="-128"/>
        <a:cs typeface="+mn-cs"/>
        <a:sym typeface="Arial" pitchFamily="34" charset="0"/>
      </a:defRPr>
    </a:lvl7pPr>
    <a:lvl8pPr marL="3200400" algn="l" defTabSz="914400" rtl="0" eaLnBrk="1" latinLnBrk="0" hangingPunct="1">
      <a:defRPr kern="1200">
        <a:solidFill>
          <a:srgbClr val="000000"/>
        </a:solidFill>
        <a:latin typeface="Arial" pitchFamily="34" charset="0"/>
        <a:ea typeface="MS PGothic" pitchFamily="34" charset="-128"/>
        <a:cs typeface="+mn-cs"/>
        <a:sym typeface="Arial" pitchFamily="34" charset="0"/>
      </a:defRPr>
    </a:lvl8pPr>
    <a:lvl9pPr marL="3657600" algn="l" defTabSz="914400" rtl="0" eaLnBrk="1" latinLnBrk="0" hangingPunct="1">
      <a:defRPr kern="1200">
        <a:solidFill>
          <a:srgbClr val="000000"/>
        </a:solidFill>
        <a:latin typeface="Arial" pitchFamily="34" charset="0"/>
        <a:ea typeface="MS PGothic" pitchFamily="34" charset="-128"/>
        <a:cs typeface="+mn-cs"/>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226" autoAdjust="0"/>
    <p:restoredTop sz="90924" autoAdjust="0"/>
  </p:normalViewPr>
  <p:slideViewPr>
    <p:cSldViewPr>
      <p:cViewPr>
        <p:scale>
          <a:sx n="100" d="100"/>
          <a:sy n="100" d="100"/>
        </p:scale>
        <p:origin x="-7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99" d="100"/>
          <a:sy n="99" d="100"/>
        </p:scale>
        <p:origin x="-3576"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E7F559-7B78-4896-8F97-AF868124DD88}" type="doc">
      <dgm:prSet loTypeId="urn:microsoft.com/office/officeart/2005/8/layout/orgChart1" loCatId="hierarchy" qsTypeId="urn:microsoft.com/office/officeart/2005/8/quickstyle/simple1" qsCatId="simple" csTypeId="urn:microsoft.com/office/officeart/2005/8/colors/accent1_2" csCatId="accent1"/>
      <dgm:spPr/>
    </dgm:pt>
    <dgm:pt modelId="{EB71BA91-59D6-4B9F-B722-5569D57CDB69}">
      <dgm:prSet/>
      <dgm:spPr/>
      <dgm:t>
        <a:bodyPr/>
        <a:lstStyle/>
        <a:p>
          <a:pPr marL="508000" marR="0" lvl="0" indent="-392113"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003399"/>
              </a:solidFill>
              <a:effectLst/>
              <a:latin typeface="Arial" pitchFamily="34" charset="0"/>
              <a:ea typeface="MS PGothic" pitchFamily="34" charset="-128"/>
              <a:sym typeface="Arial" pitchFamily="34" charset="0"/>
            </a:rPr>
            <a:t>Migrant Clinicians Network</a:t>
          </a:r>
        </a:p>
        <a:p>
          <a:pPr marL="508000" marR="0" lvl="0" indent="-392113" algn="l" defTabSz="914400" rtl="0" eaLnBrk="1" fontAlgn="base" latinLnBrk="0" hangingPunct="1">
            <a:lnSpc>
              <a:spcPct val="100000"/>
            </a:lnSpc>
            <a:spcBef>
              <a:spcPct val="0"/>
            </a:spcBef>
            <a:spcAft>
              <a:spcPct val="0"/>
            </a:spcAft>
            <a:buClrTx/>
            <a:buSzTx/>
            <a:buFontTx/>
            <a:buChar char="•"/>
            <a:tabLst/>
          </a:pPr>
          <a:r>
            <a:rPr kumimoji="0" lang="en-US" b="0" i="0" u="none" strike="noStrike" cap="none" normalizeH="0" baseline="0" smtClean="0">
              <a:ln>
                <a:noFill/>
              </a:ln>
              <a:solidFill>
                <a:srgbClr val="003399"/>
              </a:solidFill>
              <a:effectLst/>
              <a:latin typeface="Arial" pitchFamily="34" charset="0"/>
              <a:ea typeface="MS PGothic" pitchFamily="34" charset="-128"/>
              <a:sym typeface="Arial" pitchFamily="34" charset="0"/>
            </a:rPr>
            <a:t>Founded 1984</a:t>
          </a:r>
        </a:p>
        <a:p>
          <a:pPr marL="508000" marR="0" lvl="0" indent="-392113" algn="l" defTabSz="914400" rtl="0" eaLnBrk="1" fontAlgn="base" latinLnBrk="0" hangingPunct="1">
            <a:lnSpc>
              <a:spcPct val="100000"/>
            </a:lnSpc>
            <a:spcBef>
              <a:spcPct val="0"/>
            </a:spcBef>
            <a:spcAft>
              <a:spcPct val="0"/>
            </a:spcAft>
            <a:buClrTx/>
            <a:buSzTx/>
            <a:buFontTx/>
            <a:buChar char="•"/>
            <a:tabLst/>
          </a:pPr>
          <a:r>
            <a:rPr kumimoji="0" lang="en-US" b="0" i="0" u="none" strike="noStrike" cap="none" normalizeH="0" baseline="0" smtClean="0">
              <a:ln>
                <a:noFill/>
              </a:ln>
              <a:solidFill>
                <a:srgbClr val="003399"/>
              </a:solidFill>
              <a:effectLst/>
              <a:latin typeface="Arial" pitchFamily="34" charset="0"/>
              <a:ea typeface="MS PGothic" pitchFamily="34" charset="-128"/>
              <a:sym typeface="Arial" pitchFamily="34" charset="0"/>
            </a:rPr>
            <a:t>Force for justice in health for the mobile poor</a:t>
          </a:r>
        </a:p>
        <a:p>
          <a:pPr marL="508000" marR="0" lvl="0" indent="-392113" algn="l" defTabSz="914400" rtl="0" eaLnBrk="1" fontAlgn="base" latinLnBrk="0" hangingPunct="1">
            <a:lnSpc>
              <a:spcPct val="100000"/>
            </a:lnSpc>
            <a:spcBef>
              <a:spcPct val="0"/>
            </a:spcBef>
            <a:spcAft>
              <a:spcPct val="0"/>
            </a:spcAft>
            <a:buClrTx/>
            <a:buSzTx/>
            <a:buFontTx/>
            <a:buChar char="•"/>
            <a:tabLst/>
          </a:pPr>
          <a:r>
            <a:rPr kumimoji="0" lang="en-US" b="0" i="0" u="none" strike="noStrike" cap="none" normalizeH="0" baseline="0" smtClean="0">
              <a:ln>
                <a:noFill/>
              </a:ln>
              <a:solidFill>
                <a:srgbClr val="003399"/>
              </a:solidFill>
              <a:effectLst/>
              <a:latin typeface="Arial" pitchFamily="34" charset="0"/>
              <a:ea typeface="MS PGothic" pitchFamily="34" charset="-128"/>
              <a:sym typeface="Arial" pitchFamily="34" charset="0"/>
            </a:rPr>
            <a:t>Clinical focus</a:t>
          </a:r>
        </a:p>
        <a:p>
          <a:pPr marL="508000" marR="0" lvl="0" indent="-392113" algn="l" defTabSz="914400" rtl="0" eaLnBrk="1" fontAlgn="base" latinLnBrk="0" hangingPunct="1">
            <a:lnSpc>
              <a:spcPct val="100000"/>
            </a:lnSpc>
            <a:spcBef>
              <a:spcPct val="0"/>
            </a:spcBef>
            <a:spcAft>
              <a:spcPct val="0"/>
            </a:spcAft>
            <a:buClrTx/>
            <a:buSzTx/>
            <a:buFontTx/>
            <a:buChar char="•"/>
            <a:tabLst/>
          </a:pPr>
          <a:r>
            <a:rPr kumimoji="0" lang="en-US" b="0" i="0" u="none" strike="noStrike" cap="none" normalizeH="0" baseline="0" smtClean="0">
              <a:ln>
                <a:noFill/>
              </a:ln>
              <a:solidFill>
                <a:srgbClr val="003399"/>
              </a:solidFill>
              <a:effectLst/>
              <a:latin typeface="Arial" pitchFamily="34" charset="0"/>
              <a:ea typeface="MS PGothic" pitchFamily="34" charset="-128"/>
              <a:sym typeface="Arial" pitchFamily="34" charset="0"/>
            </a:rPr>
            <a:t>&gt;10,000 constituents</a:t>
          </a:r>
          <a:endParaRPr kumimoji="0" lang="en-US" b="0" i="0" u="none" strike="noStrike" cap="none" normalizeH="0" baseline="0" smtClean="0">
            <a:ln>
              <a:noFill/>
            </a:ln>
            <a:solidFill>
              <a:srgbClr val="003399"/>
            </a:solidFill>
            <a:effectLst/>
            <a:latin typeface="Arial" pitchFamily="34" charset="0"/>
            <a:ea typeface="MS PGothic" pitchFamily="34" charset="-128"/>
            <a:sym typeface="Arial" pitchFamily="34" charset="0"/>
          </a:endParaRPr>
        </a:p>
      </dgm:t>
    </dgm:pt>
    <dgm:pt modelId="{97CDE5F0-7101-4949-8D7F-F213291E45DB}" type="parTrans" cxnId="{720DBB07-D016-4B84-8A3A-84231E48EE1E}">
      <dgm:prSet/>
      <dgm:spPr/>
    </dgm:pt>
    <dgm:pt modelId="{6F84AC01-6342-485E-8B06-DA360BD69A55}" type="sibTrans" cxnId="{720DBB07-D016-4B84-8A3A-84231E48EE1E}">
      <dgm:prSet/>
      <dgm:spPr/>
    </dgm:pt>
    <dgm:pt modelId="{761A2E8B-E5F3-4514-9C78-CA084158391F}">
      <dgm:prSet/>
      <dgm:spPr/>
      <dgm:t>
        <a:bodyPr/>
        <a:lstStyle/>
        <a:p>
          <a:pPr marL="1030288" marR="0" lvl="0" indent="-392113" algn="l" defTabSz="914400" rtl="0" eaLnBrk="1" fontAlgn="base" latinLnBrk="0" hangingPunct="1">
            <a:lnSpc>
              <a:spcPct val="100000"/>
            </a:lnSpc>
            <a:spcBef>
              <a:spcPct val="0"/>
            </a:spcBef>
            <a:spcAft>
              <a:spcPct val="0"/>
            </a:spcAft>
            <a:buClrTx/>
            <a:buSzTx/>
            <a:buFontTx/>
            <a:buNone/>
            <a:tabLst/>
          </a:pPr>
          <a:r>
            <a:rPr kumimoji="0" lang="en-US" b="0" i="1" u="none" strike="noStrike" cap="none" normalizeH="0" baseline="0" smtClean="0">
              <a:ln>
                <a:noFill/>
              </a:ln>
              <a:solidFill>
                <a:srgbClr val="001C54"/>
              </a:solidFill>
              <a:effectLst/>
              <a:latin typeface="Arial" pitchFamily="34" charset="0"/>
              <a:ea typeface="MS PGothic" pitchFamily="34" charset="-128"/>
              <a:sym typeface="Arial" pitchFamily="34" charset="0"/>
            </a:rPr>
            <a:t>MCN’s Health Network</a:t>
          </a:r>
        </a:p>
        <a:p>
          <a:pPr marL="1030288" marR="0" lvl="0" indent="-392113" algn="l" defTabSz="914400" rtl="0" eaLnBrk="1" fontAlgn="base" latinLnBrk="0" hangingPunct="1">
            <a:lnSpc>
              <a:spcPct val="100000"/>
            </a:lnSpc>
            <a:spcBef>
              <a:spcPct val="0"/>
            </a:spcBef>
            <a:spcAft>
              <a:spcPct val="0"/>
            </a:spcAft>
            <a:buClrTx/>
            <a:buSzTx/>
            <a:buFontTx/>
            <a:buChar char="•"/>
            <a:tabLst/>
          </a:pPr>
          <a:endParaRPr kumimoji="0" lang="en-US" b="0" i="0" u="none" strike="noStrike" cap="none" normalizeH="0" baseline="0" smtClean="0">
            <a:ln>
              <a:noFill/>
            </a:ln>
            <a:solidFill>
              <a:srgbClr val="001C54"/>
            </a:solidFill>
            <a:effectLst/>
            <a:latin typeface="Arial" pitchFamily="34" charset="0"/>
            <a:ea typeface="MS PGothic" pitchFamily="34" charset="-128"/>
            <a:sym typeface="Arial" pitchFamily="34" charset="0"/>
          </a:endParaRPr>
        </a:p>
        <a:p>
          <a:pPr marL="1030288" marR="0" lvl="0" indent="-392113" algn="l" defTabSz="914400" rtl="0" eaLnBrk="1" fontAlgn="base" latinLnBrk="0" hangingPunct="1">
            <a:lnSpc>
              <a:spcPct val="100000"/>
            </a:lnSpc>
            <a:spcBef>
              <a:spcPct val="0"/>
            </a:spcBef>
            <a:spcAft>
              <a:spcPct val="0"/>
            </a:spcAft>
            <a:buClrTx/>
            <a:buSzTx/>
            <a:buFontTx/>
            <a:buChar char="•"/>
            <a:tabLst/>
          </a:pPr>
          <a:r>
            <a:rPr kumimoji="0" lang="en-US" b="0" i="1" u="none" strike="noStrike" cap="none" normalizeH="0" baseline="0" smtClean="0">
              <a:ln>
                <a:noFill/>
              </a:ln>
              <a:solidFill>
                <a:srgbClr val="001C54"/>
              </a:solidFill>
              <a:effectLst/>
              <a:latin typeface="Arial" pitchFamily="34" charset="0"/>
              <a:ea typeface="MS PGothic" pitchFamily="34" charset="-128"/>
              <a:sym typeface="Arial" pitchFamily="34" charset="0"/>
            </a:rPr>
            <a:t>Bridge Case Management</a:t>
          </a:r>
        </a:p>
        <a:p>
          <a:pPr marL="1030288" marR="0" lvl="0" indent="-392113" algn="l" defTabSz="914400" rtl="0" eaLnBrk="1" fontAlgn="base" latinLnBrk="0" hangingPunct="1">
            <a:lnSpc>
              <a:spcPct val="100000"/>
            </a:lnSpc>
            <a:spcBef>
              <a:spcPct val="0"/>
            </a:spcBef>
            <a:spcAft>
              <a:spcPct val="0"/>
            </a:spcAft>
            <a:buClrTx/>
            <a:buSzTx/>
            <a:buFontTx/>
            <a:buChar char="•"/>
            <a:tabLst/>
          </a:pPr>
          <a:r>
            <a:rPr kumimoji="0" lang="en-US" b="0" i="1" u="none" strike="noStrike" cap="none" normalizeH="0" baseline="0" smtClean="0">
              <a:ln>
                <a:noFill/>
              </a:ln>
              <a:solidFill>
                <a:srgbClr val="001C54"/>
              </a:solidFill>
              <a:effectLst/>
              <a:latin typeface="Arial" pitchFamily="34" charset="0"/>
              <a:ea typeface="MS PGothic" pitchFamily="34" charset="-128"/>
              <a:sym typeface="Arial" pitchFamily="34" charset="0"/>
            </a:rPr>
            <a:t>Continuity of Care for mobile patients</a:t>
          </a:r>
        </a:p>
        <a:p>
          <a:pPr marL="1030288" marR="0" lvl="0" indent="-392113" algn="l" defTabSz="914400" rtl="0" eaLnBrk="1" fontAlgn="base" latinLnBrk="0" hangingPunct="1">
            <a:lnSpc>
              <a:spcPct val="100000"/>
            </a:lnSpc>
            <a:spcBef>
              <a:spcPct val="0"/>
            </a:spcBef>
            <a:spcAft>
              <a:spcPct val="0"/>
            </a:spcAft>
            <a:buClrTx/>
            <a:buSzTx/>
            <a:buFontTx/>
            <a:buChar char="•"/>
            <a:tabLst/>
          </a:pPr>
          <a:r>
            <a:rPr kumimoji="0" lang="en-US" b="0" i="1" u="none" strike="noStrike" cap="none" normalizeH="0" baseline="0" smtClean="0">
              <a:ln>
                <a:noFill/>
              </a:ln>
              <a:solidFill>
                <a:srgbClr val="001C54"/>
              </a:solidFill>
              <a:effectLst/>
              <a:latin typeface="Arial" pitchFamily="34" charset="0"/>
              <a:ea typeface="MS PGothic" pitchFamily="34" charset="-128"/>
              <a:sym typeface="Arial" pitchFamily="34" charset="0"/>
            </a:rPr>
            <a:t>National/International</a:t>
          </a:r>
        </a:p>
        <a:p>
          <a:pPr marL="1030288" marR="0" lvl="0" indent="-392113" algn="l" defTabSz="914400" rtl="0" eaLnBrk="1" fontAlgn="base" latinLnBrk="0" hangingPunct="1">
            <a:lnSpc>
              <a:spcPct val="100000"/>
            </a:lnSpc>
            <a:spcBef>
              <a:spcPct val="0"/>
            </a:spcBef>
            <a:spcAft>
              <a:spcPct val="0"/>
            </a:spcAft>
            <a:buClrTx/>
            <a:buSzTx/>
            <a:buFontTx/>
            <a:buChar char="•"/>
            <a:tabLst/>
          </a:pPr>
          <a:endParaRPr kumimoji="0" lang="en-US" b="0" i="0" u="none" strike="noStrike" cap="none" normalizeH="0" baseline="0" smtClean="0">
            <a:ln>
              <a:noFill/>
            </a:ln>
            <a:solidFill>
              <a:srgbClr val="001C54"/>
            </a:solidFill>
            <a:effectLst/>
            <a:latin typeface="Arial" pitchFamily="34" charset="0"/>
            <a:ea typeface="MS PGothic" pitchFamily="34" charset="-128"/>
            <a:sym typeface="Arial" pitchFamily="34" charset="0"/>
          </a:endParaRPr>
        </a:p>
      </dgm:t>
    </dgm:pt>
    <dgm:pt modelId="{23A89023-ACB1-47A9-9B70-64F6AC9C9A27}" type="parTrans" cxnId="{D50185C7-CAA2-4454-B360-FEA9F7BFC0D1}">
      <dgm:prSet/>
      <dgm:spPr/>
    </dgm:pt>
    <dgm:pt modelId="{E5CDD141-D497-42A2-A8CE-D45F94209652}" type="sibTrans" cxnId="{D50185C7-CAA2-4454-B360-FEA9F7BFC0D1}">
      <dgm:prSet/>
      <dgm:spPr/>
    </dgm:pt>
    <dgm:pt modelId="{0177AD70-4EAF-4165-A317-F4D1E5D18C19}" type="pres">
      <dgm:prSet presAssocID="{D1E7F559-7B78-4896-8F97-AF868124DD88}" presName="hierChild1" presStyleCnt="0">
        <dgm:presLayoutVars>
          <dgm:orgChart val="1"/>
          <dgm:chPref val="1"/>
          <dgm:dir/>
          <dgm:animOne val="branch"/>
          <dgm:animLvl val="lvl"/>
          <dgm:resizeHandles/>
        </dgm:presLayoutVars>
      </dgm:prSet>
      <dgm:spPr/>
    </dgm:pt>
    <dgm:pt modelId="{4C245394-7D6D-464F-A867-90B5E5AFD1BC}" type="pres">
      <dgm:prSet presAssocID="{EB71BA91-59D6-4B9F-B722-5569D57CDB69}" presName="hierRoot1" presStyleCnt="0">
        <dgm:presLayoutVars>
          <dgm:hierBranch/>
        </dgm:presLayoutVars>
      </dgm:prSet>
      <dgm:spPr/>
    </dgm:pt>
    <dgm:pt modelId="{615846DA-60A1-4E5F-BC94-486E672987C2}" type="pres">
      <dgm:prSet presAssocID="{EB71BA91-59D6-4B9F-B722-5569D57CDB69}" presName="rootComposite1" presStyleCnt="0"/>
      <dgm:spPr/>
    </dgm:pt>
    <dgm:pt modelId="{A5838FAE-29A8-404A-AE5B-91D5B300948C}" type="pres">
      <dgm:prSet presAssocID="{EB71BA91-59D6-4B9F-B722-5569D57CDB69}" presName="rootText1" presStyleLbl="node0" presStyleIdx="0" presStyleCnt="1">
        <dgm:presLayoutVars>
          <dgm:chPref val="3"/>
        </dgm:presLayoutVars>
      </dgm:prSet>
      <dgm:spPr/>
    </dgm:pt>
    <dgm:pt modelId="{77DD2F2C-6B71-4528-AAAE-EE7D590EB4E9}" type="pres">
      <dgm:prSet presAssocID="{EB71BA91-59D6-4B9F-B722-5569D57CDB69}" presName="rootConnector1" presStyleLbl="node1" presStyleIdx="0" presStyleCnt="0"/>
      <dgm:spPr/>
    </dgm:pt>
    <dgm:pt modelId="{F8E7DE91-7936-4961-95A6-26E2ABDFF0FA}" type="pres">
      <dgm:prSet presAssocID="{EB71BA91-59D6-4B9F-B722-5569D57CDB69}" presName="hierChild2" presStyleCnt="0"/>
      <dgm:spPr/>
    </dgm:pt>
    <dgm:pt modelId="{19F5A5CD-0967-499F-A291-57452E332538}" type="pres">
      <dgm:prSet presAssocID="{23A89023-ACB1-47A9-9B70-64F6AC9C9A27}" presName="Name35" presStyleLbl="parChTrans1D2" presStyleIdx="0" presStyleCnt="1"/>
      <dgm:spPr/>
    </dgm:pt>
    <dgm:pt modelId="{C0D0B01D-EB20-4732-A73A-01113DBF2C27}" type="pres">
      <dgm:prSet presAssocID="{761A2E8B-E5F3-4514-9C78-CA084158391F}" presName="hierRoot2" presStyleCnt="0">
        <dgm:presLayoutVars>
          <dgm:hierBranch/>
        </dgm:presLayoutVars>
      </dgm:prSet>
      <dgm:spPr/>
    </dgm:pt>
    <dgm:pt modelId="{7458E1D8-B242-4A2B-9AE0-0C8EE7A8F308}" type="pres">
      <dgm:prSet presAssocID="{761A2E8B-E5F3-4514-9C78-CA084158391F}" presName="rootComposite" presStyleCnt="0"/>
      <dgm:spPr/>
    </dgm:pt>
    <dgm:pt modelId="{7E854A2E-B42A-47B4-BF84-A0AE7D16840C}" type="pres">
      <dgm:prSet presAssocID="{761A2E8B-E5F3-4514-9C78-CA084158391F}" presName="rootText" presStyleLbl="node2" presStyleIdx="0" presStyleCnt="1">
        <dgm:presLayoutVars>
          <dgm:chPref val="3"/>
        </dgm:presLayoutVars>
      </dgm:prSet>
      <dgm:spPr/>
    </dgm:pt>
    <dgm:pt modelId="{684BCC88-7699-43E4-8032-7842C668A617}" type="pres">
      <dgm:prSet presAssocID="{761A2E8B-E5F3-4514-9C78-CA084158391F}" presName="rootConnector" presStyleLbl="node2" presStyleIdx="0" presStyleCnt="1"/>
      <dgm:spPr/>
    </dgm:pt>
    <dgm:pt modelId="{EE3BE090-8EA4-4CAD-A5B6-473559843531}" type="pres">
      <dgm:prSet presAssocID="{761A2E8B-E5F3-4514-9C78-CA084158391F}" presName="hierChild4" presStyleCnt="0"/>
      <dgm:spPr/>
    </dgm:pt>
    <dgm:pt modelId="{27B01B2A-BCD6-4054-8B1A-B287D70C4ABB}" type="pres">
      <dgm:prSet presAssocID="{761A2E8B-E5F3-4514-9C78-CA084158391F}" presName="hierChild5" presStyleCnt="0"/>
      <dgm:spPr/>
    </dgm:pt>
    <dgm:pt modelId="{ED302034-8A53-435C-B2EF-D8FF350814CB}" type="pres">
      <dgm:prSet presAssocID="{EB71BA91-59D6-4B9F-B722-5569D57CDB69}" presName="hierChild3" presStyleCnt="0"/>
      <dgm:spPr/>
    </dgm:pt>
  </dgm:ptLst>
  <dgm:cxnLst>
    <dgm:cxn modelId="{7951DA88-741D-440D-BAC1-BDDB09844DBF}" type="presOf" srcId="{EB71BA91-59D6-4B9F-B722-5569D57CDB69}" destId="{A5838FAE-29A8-404A-AE5B-91D5B300948C}" srcOrd="0" destOrd="0" presId="urn:microsoft.com/office/officeart/2005/8/layout/orgChart1"/>
    <dgm:cxn modelId="{E0B54DC1-FA17-4498-9675-87B653148468}" type="presOf" srcId="{761A2E8B-E5F3-4514-9C78-CA084158391F}" destId="{684BCC88-7699-43E4-8032-7842C668A617}" srcOrd="1" destOrd="0" presId="urn:microsoft.com/office/officeart/2005/8/layout/orgChart1"/>
    <dgm:cxn modelId="{34E8ED60-1C27-4738-927E-321DCEDAB68D}" type="presOf" srcId="{761A2E8B-E5F3-4514-9C78-CA084158391F}" destId="{7E854A2E-B42A-47B4-BF84-A0AE7D16840C}" srcOrd="0" destOrd="0" presId="urn:microsoft.com/office/officeart/2005/8/layout/orgChart1"/>
    <dgm:cxn modelId="{3D62FC30-F848-4219-BBFD-39DE332223D2}" type="presOf" srcId="{23A89023-ACB1-47A9-9B70-64F6AC9C9A27}" destId="{19F5A5CD-0967-499F-A291-57452E332538}" srcOrd="0" destOrd="0" presId="urn:microsoft.com/office/officeart/2005/8/layout/orgChart1"/>
    <dgm:cxn modelId="{ED085AF6-EC88-4118-9212-14974954504B}" type="presOf" srcId="{EB71BA91-59D6-4B9F-B722-5569D57CDB69}" destId="{77DD2F2C-6B71-4528-AAAE-EE7D590EB4E9}" srcOrd="1" destOrd="0" presId="urn:microsoft.com/office/officeart/2005/8/layout/orgChart1"/>
    <dgm:cxn modelId="{720DBB07-D016-4B84-8A3A-84231E48EE1E}" srcId="{D1E7F559-7B78-4896-8F97-AF868124DD88}" destId="{EB71BA91-59D6-4B9F-B722-5569D57CDB69}" srcOrd="0" destOrd="0" parTransId="{97CDE5F0-7101-4949-8D7F-F213291E45DB}" sibTransId="{6F84AC01-6342-485E-8B06-DA360BD69A55}"/>
    <dgm:cxn modelId="{35D3AF33-9442-427B-AAA5-622D57F6F991}" type="presOf" srcId="{D1E7F559-7B78-4896-8F97-AF868124DD88}" destId="{0177AD70-4EAF-4165-A317-F4D1E5D18C19}" srcOrd="0" destOrd="0" presId="urn:microsoft.com/office/officeart/2005/8/layout/orgChart1"/>
    <dgm:cxn modelId="{D50185C7-CAA2-4454-B360-FEA9F7BFC0D1}" srcId="{EB71BA91-59D6-4B9F-B722-5569D57CDB69}" destId="{761A2E8B-E5F3-4514-9C78-CA084158391F}" srcOrd="0" destOrd="0" parTransId="{23A89023-ACB1-47A9-9B70-64F6AC9C9A27}" sibTransId="{E5CDD141-D497-42A2-A8CE-D45F94209652}"/>
    <dgm:cxn modelId="{2F3FE27C-AD73-4432-8C33-5D40E173E63D}" type="presParOf" srcId="{0177AD70-4EAF-4165-A317-F4D1E5D18C19}" destId="{4C245394-7D6D-464F-A867-90B5E5AFD1BC}" srcOrd="0" destOrd="0" presId="urn:microsoft.com/office/officeart/2005/8/layout/orgChart1"/>
    <dgm:cxn modelId="{333B72AF-A9E4-49D5-AFC0-3827D1FE1BBC}" type="presParOf" srcId="{4C245394-7D6D-464F-A867-90B5E5AFD1BC}" destId="{615846DA-60A1-4E5F-BC94-486E672987C2}" srcOrd="0" destOrd="0" presId="urn:microsoft.com/office/officeart/2005/8/layout/orgChart1"/>
    <dgm:cxn modelId="{1DE92358-6904-4759-8B97-79FA99D73D6C}" type="presParOf" srcId="{615846DA-60A1-4E5F-BC94-486E672987C2}" destId="{A5838FAE-29A8-404A-AE5B-91D5B300948C}" srcOrd="0" destOrd="0" presId="urn:microsoft.com/office/officeart/2005/8/layout/orgChart1"/>
    <dgm:cxn modelId="{40296C87-65F2-4B4E-8606-28A5C84455AD}" type="presParOf" srcId="{615846DA-60A1-4E5F-BC94-486E672987C2}" destId="{77DD2F2C-6B71-4528-AAAE-EE7D590EB4E9}" srcOrd="1" destOrd="0" presId="urn:microsoft.com/office/officeart/2005/8/layout/orgChart1"/>
    <dgm:cxn modelId="{633897D3-47CF-405C-BAA5-720C924F4AF4}" type="presParOf" srcId="{4C245394-7D6D-464F-A867-90B5E5AFD1BC}" destId="{F8E7DE91-7936-4961-95A6-26E2ABDFF0FA}" srcOrd="1" destOrd="0" presId="urn:microsoft.com/office/officeart/2005/8/layout/orgChart1"/>
    <dgm:cxn modelId="{9C7CE4BC-AF50-4661-AA22-3B2F81D2ABF7}" type="presParOf" srcId="{F8E7DE91-7936-4961-95A6-26E2ABDFF0FA}" destId="{19F5A5CD-0967-499F-A291-57452E332538}" srcOrd="0" destOrd="0" presId="urn:microsoft.com/office/officeart/2005/8/layout/orgChart1"/>
    <dgm:cxn modelId="{E26A2182-D427-426B-AFD8-016C606E9D7F}" type="presParOf" srcId="{F8E7DE91-7936-4961-95A6-26E2ABDFF0FA}" destId="{C0D0B01D-EB20-4732-A73A-01113DBF2C27}" srcOrd="1" destOrd="0" presId="urn:microsoft.com/office/officeart/2005/8/layout/orgChart1"/>
    <dgm:cxn modelId="{41260B96-CF75-47F9-9514-EB86FCF312BE}" type="presParOf" srcId="{C0D0B01D-EB20-4732-A73A-01113DBF2C27}" destId="{7458E1D8-B242-4A2B-9AE0-0C8EE7A8F308}" srcOrd="0" destOrd="0" presId="urn:microsoft.com/office/officeart/2005/8/layout/orgChart1"/>
    <dgm:cxn modelId="{A0B56B6A-57EF-4360-BB83-45A1A4FDB6B0}" type="presParOf" srcId="{7458E1D8-B242-4A2B-9AE0-0C8EE7A8F308}" destId="{7E854A2E-B42A-47B4-BF84-A0AE7D16840C}" srcOrd="0" destOrd="0" presId="urn:microsoft.com/office/officeart/2005/8/layout/orgChart1"/>
    <dgm:cxn modelId="{A4E78C2A-0257-404F-955D-3F50F3BC8FAC}" type="presParOf" srcId="{7458E1D8-B242-4A2B-9AE0-0C8EE7A8F308}" destId="{684BCC88-7699-43E4-8032-7842C668A617}" srcOrd="1" destOrd="0" presId="urn:microsoft.com/office/officeart/2005/8/layout/orgChart1"/>
    <dgm:cxn modelId="{574723D6-2EBA-41B9-A7D8-23F1D6E53887}" type="presParOf" srcId="{C0D0B01D-EB20-4732-A73A-01113DBF2C27}" destId="{EE3BE090-8EA4-4CAD-A5B6-473559843531}" srcOrd="1" destOrd="0" presId="urn:microsoft.com/office/officeart/2005/8/layout/orgChart1"/>
    <dgm:cxn modelId="{09547227-CD51-4F4D-8D10-BD200DACE136}" type="presParOf" srcId="{C0D0B01D-EB20-4732-A73A-01113DBF2C27}" destId="{27B01B2A-BCD6-4054-8B1A-B287D70C4ABB}" srcOrd="2" destOrd="0" presId="urn:microsoft.com/office/officeart/2005/8/layout/orgChart1"/>
    <dgm:cxn modelId="{8661083A-064E-4C44-BA65-F3A9D8A88320}" type="presParOf" srcId="{4C245394-7D6D-464F-A867-90B5E5AFD1BC}" destId="{ED302034-8A53-435C-B2EF-D8FF350814C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ea typeface="+mn-ea"/>
                <a:sym typeface="Arial" charset="0"/>
              </a:defRPr>
            </a:lvl1pPr>
          </a:lstStyle>
          <a:p>
            <a:pPr>
              <a:defRPr/>
            </a:pPr>
            <a:endParaRPr lang="en-US"/>
          </a:p>
        </p:txBody>
      </p:sp>
      <p:sp>
        <p:nvSpPr>
          <p:cNvPr id="6758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ea typeface="+mn-ea"/>
                <a:sym typeface="Arial" charset="0"/>
              </a:defRPr>
            </a:lvl1pPr>
          </a:lstStyle>
          <a:p>
            <a:pPr>
              <a:defRPr/>
            </a:pPr>
            <a:endParaRPr lang="en-US"/>
          </a:p>
        </p:txBody>
      </p:sp>
      <p:sp>
        <p:nvSpPr>
          <p:cNvPr id="6758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ea typeface="+mn-ea"/>
                <a:sym typeface="Arial" charset="0"/>
              </a:defRPr>
            </a:lvl1pPr>
          </a:lstStyle>
          <a:p>
            <a:pPr>
              <a:defRPr/>
            </a:pPr>
            <a:endParaRPr lang="en-US"/>
          </a:p>
        </p:txBody>
      </p:sp>
      <p:sp>
        <p:nvSpPr>
          <p:cNvPr id="67589"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ea typeface="ＭＳ Ｐゴシック" pitchFamily="34" charset="-128"/>
              </a:defRPr>
            </a:lvl1pPr>
          </a:lstStyle>
          <a:p>
            <a:pPr>
              <a:defRPr/>
            </a:pPr>
            <a:fld id="{E84A9B13-10BC-4B86-8C12-386EBFBD5F49}" type="slidenum">
              <a:rPr lang="en-US"/>
              <a:pPr>
                <a:defRPr/>
              </a:pPr>
              <a:t>‹#›</a:t>
            </a:fld>
            <a:endParaRPr lang="en-US"/>
          </a:p>
        </p:txBody>
      </p:sp>
    </p:spTree>
    <p:extLst>
      <p:ext uri="{BB962C8B-B14F-4D97-AF65-F5344CB8AC3E}">
        <p14:creationId xmlns:p14="http://schemas.microsoft.com/office/powerpoint/2010/main" val="895498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1"/>
          <p:cNvSpPr>
            <a:spLocks noRot="1" noChangeArrowheads="1" noTextEdit="1"/>
          </p:cNvSpPr>
          <p:nvPr>
            <p:ph type="sldImg"/>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Rectangle 2"/>
          <p:cNvSpPr>
            <a:spLocks noGrp="1" noChangeArrowheads="1"/>
          </p:cNvSpPr>
          <p:nvPr>
            <p:ph type="body" sz="quarter" idx="1"/>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001267689"/>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4294967295"/>
          </p:nvPr>
        </p:nvSpPr>
        <p:spPr bwMode="auto">
          <a:xfrm>
            <a:off x="3884613" y="8829675"/>
            <a:ext cx="2971800"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itchFamily="34" charset="0"/>
                <a:ea typeface="MS PGothic" pitchFamily="34" charset="-128"/>
                <a:sym typeface="Arial" pitchFamily="34" charset="0"/>
              </a:defRPr>
            </a:lvl1pPr>
            <a:lvl2pPr marL="742950" indent="-285750" eaLnBrk="0" hangingPunct="0">
              <a:defRPr>
                <a:solidFill>
                  <a:srgbClr val="000000"/>
                </a:solidFill>
                <a:latin typeface="Arial" pitchFamily="34" charset="0"/>
                <a:ea typeface="MS PGothic" pitchFamily="34" charset="-128"/>
                <a:sym typeface="Arial" pitchFamily="34" charset="0"/>
              </a:defRPr>
            </a:lvl2pPr>
            <a:lvl3pPr marL="1143000" indent="-228600" eaLnBrk="0" hangingPunct="0">
              <a:defRPr>
                <a:solidFill>
                  <a:srgbClr val="000000"/>
                </a:solidFill>
                <a:latin typeface="Arial" pitchFamily="34" charset="0"/>
                <a:ea typeface="MS PGothic" pitchFamily="34" charset="-128"/>
                <a:sym typeface="Arial" pitchFamily="34" charset="0"/>
              </a:defRPr>
            </a:lvl3pPr>
            <a:lvl4pPr marL="1600200" indent="-228600" eaLnBrk="0" hangingPunct="0">
              <a:defRPr>
                <a:solidFill>
                  <a:srgbClr val="000000"/>
                </a:solidFill>
                <a:latin typeface="Arial" pitchFamily="34" charset="0"/>
                <a:ea typeface="MS PGothic" pitchFamily="34" charset="-128"/>
                <a:sym typeface="Arial" pitchFamily="34" charset="0"/>
              </a:defRPr>
            </a:lvl4pPr>
            <a:lvl5pPr marL="2057400" indent="-228600" eaLnBrk="0" hangingPunct="0">
              <a:defRPr>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9pPr>
          </a:lstStyle>
          <a:p>
            <a:pPr eaLnBrk="1" hangingPunct="1"/>
            <a:fld id="{E916CF72-BD22-4D5A-A642-CB6AA33A4010}" type="slidenum">
              <a:rPr lang="en-US">
                <a:cs typeface="Arial" pitchFamily="34" charset="0"/>
              </a:rPr>
              <a:pPr eaLnBrk="1" hangingPunct="1"/>
              <a:t>12</a:t>
            </a:fld>
            <a:endParaRPr lang="en-US">
              <a:cs typeface="Arial" pitchFamily="34" charset="0"/>
            </a:endParaRPr>
          </a:p>
        </p:txBody>
      </p:sp>
      <p:sp>
        <p:nvSpPr>
          <p:cNvPr id="61443" name="Rectangle 2"/>
          <p:cNvSpPr>
            <a:spLocks noRot="1" noChangeArrowheads="1" noTextEdit="1"/>
          </p:cNvSpPr>
          <p:nvPr>
            <p:ph type="sldImg"/>
          </p:nvPr>
        </p:nvSpPr>
        <p:spPr>
          <a:xfrm>
            <a:off x="1104900" y="696913"/>
            <a:ext cx="4649788" cy="3487737"/>
          </a:xfrm>
          <a:ln/>
        </p:spPr>
      </p:sp>
      <p:sp>
        <p:nvSpPr>
          <p:cNvPr id="61444" name="Rectangle 3"/>
          <p:cNvSpPr>
            <a:spLocks noGrp="1" noChangeArrowheads="1"/>
          </p:cNvSpPr>
          <p:nvPr>
            <p:ph type="body" idx="1"/>
          </p:nvPr>
        </p:nvSpPr>
        <p:spPr>
          <a:xfrm>
            <a:off x="912813" y="4416425"/>
            <a:ext cx="503237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13"/>
              </a:spcBef>
              <a:buClr>
                <a:srgbClr val="00542A"/>
              </a:buClr>
              <a:buFont typeface="Wingdings" pitchFamily="2" charset="2"/>
              <a:buChar char="§"/>
            </a:pPr>
            <a:r>
              <a:rPr lang="en-US" smtClean="0">
                <a:solidFill>
                  <a:srgbClr val="000000"/>
                </a:solidFill>
                <a:latin typeface="Microsoft Sans Serif" pitchFamily="34" charset="0"/>
                <a:cs typeface="Microsoft Sans Serif" pitchFamily="34" charset="0"/>
                <a:sym typeface="Microsoft Sans Serif" pitchFamily="34" charset="0"/>
              </a:rPr>
              <a:t>Engagement is the most challenge aspect. </a:t>
            </a:r>
          </a:p>
          <a:p>
            <a:pPr marL="39688" eaLnBrk="1" hangingPunct="1">
              <a:spcBef>
                <a:spcPts val="413"/>
              </a:spcBef>
              <a:buClr>
                <a:srgbClr val="00542A"/>
              </a:buClr>
              <a:buFont typeface="Wingdings" pitchFamily="2" charset="2"/>
              <a:buChar char="§"/>
            </a:pPr>
            <a:r>
              <a:rPr lang="en-US" smtClean="0">
                <a:solidFill>
                  <a:srgbClr val="000000"/>
                </a:solidFill>
                <a:latin typeface="Microsoft Sans Serif" pitchFamily="34" charset="0"/>
                <a:cs typeface="Microsoft Sans Serif" pitchFamily="34" charset="0"/>
                <a:sym typeface="Microsoft Sans Serif" pitchFamily="34" charset="0"/>
              </a:rPr>
              <a:t>Less well studied than linkage and retention</a:t>
            </a:r>
          </a:p>
          <a:p>
            <a:pPr marL="39688" eaLnBrk="1" hangingPunct="1">
              <a:spcBef>
                <a:spcPts val="413"/>
              </a:spcBef>
              <a:buClr>
                <a:srgbClr val="00542A"/>
              </a:buClr>
              <a:buFont typeface="Wingdings" pitchFamily="2" charset="2"/>
              <a:buChar char="§"/>
            </a:pPr>
            <a:r>
              <a:rPr lang="en-US" smtClean="0">
                <a:solidFill>
                  <a:srgbClr val="000000"/>
                </a:solidFill>
                <a:latin typeface="Microsoft Sans Serif" pitchFamily="34" charset="0"/>
                <a:cs typeface="Microsoft Sans Serif" pitchFamily="34" charset="0"/>
                <a:sym typeface="Microsoft Sans Serif" pitchFamily="34" charset="0"/>
              </a:rPr>
              <a:t>Typically focuses on patients with prior HIV care lost-to-follow-up </a:t>
            </a:r>
          </a:p>
          <a:p>
            <a:pPr marL="39688" eaLnBrk="1" hangingPunct="1">
              <a:spcBef>
                <a:spcPts val="413"/>
              </a:spcBef>
              <a:buClr>
                <a:srgbClr val="00542A"/>
              </a:buClr>
              <a:buFont typeface="Wingdings" pitchFamily="2" charset="2"/>
              <a:buChar char="§"/>
            </a:pPr>
            <a:r>
              <a:rPr lang="en-US" smtClean="0">
                <a:solidFill>
                  <a:srgbClr val="000000"/>
                </a:solidFill>
                <a:latin typeface="Microsoft Sans Serif" pitchFamily="34" charset="0"/>
                <a:cs typeface="Microsoft Sans Serif" pitchFamily="34" charset="0"/>
                <a:sym typeface="Microsoft Sans Serif" pitchFamily="34" charset="0"/>
              </a:rPr>
              <a:t>Recently incarcerated represents another priority population for re-engagement</a:t>
            </a:r>
          </a:p>
          <a:p>
            <a:pPr marL="39688" eaLnBrk="1" hangingPunct="1">
              <a:spcBef>
                <a:spcPts val="413"/>
              </a:spcBef>
              <a:buClr>
                <a:srgbClr val="00542A"/>
              </a:buClr>
              <a:buFont typeface="Wingdings" pitchFamily="2" charset="2"/>
              <a:buChar char="§"/>
            </a:pPr>
            <a:r>
              <a:rPr lang="en-US" smtClean="0">
                <a:solidFill>
                  <a:srgbClr val="000000"/>
                </a:solidFill>
                <a:latin typeface="Microsoft Sans Serif" pitchFamily="34" charset="0"/>
                <a:cs typeface="Microsoft Sans Serif" pitchFamily="34" charset="0"/>
                <a:sym typeface="Microsoft Sans Serif" pitchFamily="34" charset="0"/>
              </a:rPr>
              <a:t>Engagement in care is vital for HIV treatment success at individual &amp; population level </a:t>
            </a:r>
          </a:p>
          <a:p>
            <a:pPr marL="39688" eaLnBrk="1" hangingPunct="1">
              <a:spcBef>
                <a:spcPts val="413"/>
              </a:spcBef>
              <a:buClr>
                <a:srgbClr val="00542A"/>
              </a:buClr>
              <a:buFont typeface="Wingdings" pitchFamily="2" charset="2"/>
              <a:buChar char="§"/>
            </a:pPr>
            <a:r>
              <a:rPr lang="en-US" smtClean="0">
                <a:solidFill>
                  <a:srgbClr val="000000"/>
                </a:solidFill>
                <a:latin typeface="Microsoft Sans Serif" pitchFamily="34" charset="0"/>
                <a:cs typeface="Microsoft Sans Serif" pitchFamily="34" charset="0"/>
                <a:sym typeface="Microsoft Sans Serif" pitchFamily="34" charset="0"/>
              </a:rPr>
              <a:t>Engagement worse in groups bearing a disproportionate burden of US HIV epidemic</a:t>
            </a:r>
          </a:p>
          <a:p>
            <a:pPr marL="39688" eaLnBrk="1" hangingPunct="1">
              <a:spcBef>
                <a:spcPts val="413"/>
              </a:spcBef>
              <a:buClr>
                <a:srgbClr val="00542A"/>
              </a:buClr>
              <a:buFont typeface="Wingdings" pitchFamily="2" charset="2"/>
              <a:buChar char="§"/>
            </a:pPr>
            <a:r>
              <a:rPr lang="en-US" smtClean="0">
                <a:solidFill>
                  <a:srgbClr val="000000"/>
                </a:solidFill>
                <a:latin typeface="Microsoft Sans Serif" pitchFamily="34" charset="0"/>
                <a:cs typeface="Microsoft Sans Serif" pitchFamily="34" charset="0"/>
                <a:sym typeface="Microsoft Sans Serif" pitchFamily="34" charset="0"/>
              </a:rPr>
              <a:t>Critical role of nursing, outreach &amp; supportive services in improving engagement in care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Viral suppression using ART reduces morbidity and mortality for PLWHA, and has been shown to decrease sexual transmission  of HIV by over 95%.  However, most persons with HIV infection in the U.S. are not taking ART, either because they have not yet tested positive, or they encounter barriers to linkage and engagement in care and treatment.  This slide shows a model of the spectrum of engagement in care.  </a:t>
            </a:r>
          </a:p>
          <a:p>
            <a:r>
              <a:rPr lang="en-US" smtClean="0">
                <a:latin typeface="Arial" pitchFamily="34" charset="0"/>
              </a:rPr>
              <a:t>In December 2011, the CDC reported findings from a analysis, which used 3 surveillance datasets with data reported thru 2010  to estimate percentages of adults living with HIV along this continuum of care. CDC’s estimate was that 28% of all HIV-infected persons in the U.S. have a suppressed viral load. </a:t>
            </a:r>
          </a:p>
          <a:p>
            <a:endParaRPr lang="en-US" smtClean="0">
              <a:latin typeface="Arial" pitchFamily="34" charset="0"/>
            </a:endParaRPr>
          </a:p>
          <a:p>
            <a:r>
              <a:rPr lang="en-US" smtClean="0">
                <a:latin typeface="Arial" pitchFamily="34" charset="0"/>
              </a:rPr>
              <a:t>Interventions at all points along this spectrum are needed to slow the rate of HIV transmission.</a:t>
            </a:r>
          </a:p>
          <a:p>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4294967295"/>
          </p:nvPr>
        </p:nvSpPr>
        <p:spPr bwMode="auto">
          <a:xfrm>
            <a:off x="3884613" y="8829675"/>
            <a:ext cx="2971800"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itchFamily="34" charset="0"/>
                <a:ea typeface="MS PGothic" pitchFamily="34" charset="-128"/>
                <a:sym typeface="Arial" pitchFamily="34" charset="0"/>
              </a:defRPr>
            </a:lvl1pPr>
            <a:lvl2pPr marL="742950" indent="-285750" eaLnBrk="0" hangingPunct="0">
              <a:defRPr>
                <a:solidFill>
                  <a:srgbClr val="000000"/>
                </a:solidFill>
                <a:latin typeface="Arial" pitchFamily="34" charset="0"/>
                <a:ea typeface="MS PGothic" pitchFamily="34" charset="-128"/>
                <a:sym typeface="Arial" pitchFamily="34" charset="0"/>
              </a:defRPr>
            </a:lvl2pPr>
            <a:lvl3pPr marL="1143000" indent="-228600" eaLnBrk="0" hangingPunct="0">
              <a:defRPr>
                <a:solidFill>
                  <a:srgbClr val="000000"/>
                </a:solidFill>
                <a:latin typeface="Arial" pitchFamily="34" charset="0"/>
                <a:ea typeface="MS PGothic" pitchFamily="34" charset="-128"/>
                <a:sym typeface="Arial" pitchFamily="34" charset="0"/>
              </a:defRPr>
            </a:lvl3pPr>
            <a:lvl4pPr marL="1600200" indent="-228600" eaLnBrk="0" hangingPunct="0">
              <a:defRPr>
                <a:solidFill>
                  <a:srgbClr val="000000"/>
                </a:solidFill>
                <a:latin typeface="Arial" pitchFamily="34" charset="0"/>
                <a:ea typeface="MS PGothic" pitchFamily="34" charset="-128"/>
                <a:sym typeface="Arial" pitchFamily="34" charset="0"/>
              </a:defRPr>
            </a:lvl4pPr>
            <a:lvl5pPr marL="2057400" indent="-228600" eaLnBrk="0" hangingPunct="0">
              <a:defRPr>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9pPr>
          </a:lstStyle>
          <a:p>
            <a:pPr eaLnBrk="1" hangingPunct="1"/>
            <a:fld id="{A4145075-9A33-4813-8F31-FB4771397573}" type="slidenum">
              <a:rPr lang="en-US">
                <a:cs typeface="Arial" pitchFamily="34" charset="0"/>
              </a:rPr>
              <a:pPr eaLnBrk="1" hangingPunct="1"/>
              <a:t>16</a:t>
            </a:fld>
            <a:endParaRPr lang="en-US">
              <a:cs typeface="Arial" pitchFamily="34" charset="0"/>
            </a:endParaRPr>
          </a:p>
        </p:txBody>
      </p:sp>
      <p:sp>
        <p:nvSpPr>
          <p:cNvPr id="65539" name="Rectangle 2"/>
          <p:cNvSpPr>
            <a:spLocks noRot="1" noChangeArrowheads="1" noTextEdit="1"/>
          </p:cNvSpPr>
          <p:nvPr>
            <p:ph type="sldImg"/>
          </p:nvPr>
        </p:nvSpPr>
        <p:spPr>
          <a:xfrm>
            <a:off x="1020763" y="696913"/>
            <a:ext cx="2319337" cy="1741487"/>
          </a:xfrm>
          <a:ln/>
        </p:spPr>
      </p:sp>
      <p:sp>
        <p:nvSpPr>
          <p:cNvPr id="65540" name="Rectangle 3"/>
          <p:cNvSpPr>
            <a:spLocks noGrp="1" noChangeArrowheads="1"/>
          </p:cNvSpPr>
          <p:nvPr>
            <p:ph type="body" idx="1"/>
          </p:nvPr>
        </p:nvSpPr>
        <p:spPr>
          <a:xfrm>
            <a:off x="746125" y="2667000"/>
            <a:ext cx="5440363" cy="5932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indent="-114300" eaLnBrk="1" hangingPunct="1">
              <a:lnSpc>
                <a:spcPct val="90000"/>
              </a:lnSpc>
              <a:buFontTx/>
              <a:buChar char="•"/>
            </a:pPr>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4294967295"/>
          </p:nvPr>
        </p:nvSpPr>
        <p:spPr bwMode="auto">
          <a:xfrm>
            <a:off x="3884613" y="8829675"/>
            <a:ext cx="2971800"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itchFamily="34" charset="0"/>
                <a:ea typeface="MS PGothic" pitchFamily="34" charset="-128"/>
                <a:sym typeface="Arial" pitchFamily="34" charset="0"/>
              </a:defRPr>
            </a:lvl1pPr>
            <a:lvl2pPr marL="742950" indent="-285750" eaLnBrk="0" hangingPunct="0">
              <a:defRPr>
                <a:solidFill>
                  <a:srgbClr val="000000"/>
                </a:solidFill>
                <a:latin typeface="Arial" pitchFamily="34" charset="0"/>
                <a:ea typeface="MS PGothic" pitchFamily="34" charset="-128"/>
                <a:sym typeface="Arial" pitchFamily="34" charset="0"/>
              </a:defRPr>
            </a:lvl2pPr>
            <a:lvl3pPr marL="1143000" indent="-228600" eaLnBrk="0" hangingPunct="0">
              <a:defRPr>
                <a:solidFill>
                  <a:srgbClr val="000000"/>
                </a:solidFill>
                <a:latin typeface="Arial" pitchFamily="34" charset="0"/>
                <a:ea typeface="MS PGothic" pitchFamily="34" charset="-128"/>
                <a:sym typeface="Arial" pitchFamily="34" charset="0"/>
              </a:defRPr>
            </a:lvl3pPr>
            <a:lvl4pPr marL="1600200" indent="-228600" eaLnBrk="0" hangingPunct="0">
              <a:defRPr>
                <a:solidFill>
                  <a:srgbClr val="000000"/>
                </a:solidFill>
                <a:latin typeface="Arial" pitchFamily="34" charset="0"/>
                <a:ea typeface="MS PGothic" pitchFamily="34" charset="-128"/>
                <a:sym typeface="Arial" pitchFamily="34" charset="0"/>
              </a:defRPr>
            </a:lvl4pPr>
            <a:lvl5pPr marL="2057400" indent="-228600" eaLnBrk="0" hangingPunct="0">
              <a:defRPr>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9pPr>
          </a:lstStyle>
          <a:p>
            <a:pPr eaLnBrk="1" hangingPunct="1"/>
            <a:fld id="{2572658F-2DC8-4370-9647-C3E0BB0C8303}" type="slidenum">
              <a:rPr lang="en-US">
                <a:cs typeface="Arial" pitchFamily="34" charset="0"/>
              </a:rPr>
              <a:pPr eaLnBrk="1" hangingPunct="1"/>
              <a:t>19</a:t>
            </a:fld>
            <a:endParaRPr lang="en-US">
              <a:cs typeface="Arial" pitchFamily="34" charset="0"/>
            </a:endParaRPr>
          </a:p>
        </p:txBody>
      </p:sp>
      <p:sp>
        <p:nvSpPr>
          <p:cNvPr id="66563" name="Rectangle 2"/>
          <p:cNvSpPr>
            <a:spLocks noRot="1" noChangeArrowheads="1" noTextEdit="1"/>
          </p:cNvSpPr>
          <p:nvPr>
            <p:ph type="sldImg"/>
          </p:nvPr>
        </p:nvSpPr>
        <p:spPr>
          <a:xfrm>
            <a:off x="1020763" y="696913"/>
            <a:ext cx="2319337" cy="1741487"/>
          </a:xfrm>
          <a:ln/>
        </p:spPr>
      </p:sp>
      <p:sp>
        <p:nvSpPr>
          <p:cNvPr id="66564" name="Rectangle 3"/>
          <p:cNvSpPr>
            <a:spLocks noGrp="1" noChangeArrowheads="1"/>
          </p:cNvSpPr>
          <p:nvPr>
            <p:ph type="body" idx="1"/>
          </p:nvPr>
        </p:nvSpPr>
        <p:spPr>
          <a:xfrm>
            <a:off x="746125" y="2667000"/>
            <a:ext cx="5440363" cy="5932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indent="-114300" eaLnBrk="1" hangingPunct="1">
              <a:lnSpc>
                <a:spcPct val="90000"/>
              </a:lnSpc>
              <a:buFontTx/>
              <a:buChar char="•"/>
            </a:pPr>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4294967295"/>
          </p:nvPr>
        </p:nvSpPr>
        <p:spPr bwMode="auto">
          <a:xfrm>
            <a:off x="3884613" y="8829675"/>
            <a:ext cx="2971800"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itchFamily="34" charset="0"/>
                <a:ea typeface="MS PGothic" pitchFamily="34" charset="-128"/>
                <a:sym typeface="Arial" pitchFamily="34" charset="0"/>
              </a:defRPr>
            </a:lvl1pPr>
            <a:lvl2pPr marL="742950" indent="-285750" eaLnBrk="0" hangingPunct="0">
              <a:defRPr>
                <a:solidFill>
                  <a:srgbClr val="000000"/>
                </a:solidFill>
                <a:latin typeface="Arial" pitchFamily="34" charset="0"/>
                <a:ea typeface="MS PGothic" pitchFamily="34" charset="-128"/>
                <a:sym typeface="Arial" pitchFamily="34" charset="0"/>
              </a:defRPr>
            </a:lvl2pPr>
            <a:lvl3pPr marL="1143000" indent="-228600" eaLnBrk="0" hangingPunct="0">
              <a:defRPr>
                <a:solidFill>
                  <a:srgbClr val="000000"/>
                </a:solidFill>
                <a:latin typeface="Arial" pitchFamily="34" charset="0"/>
                <a:ea typeface="MS PGothic" pitchFamily="34" charset="-128"/>
                <a:sym typeface="Arial" pitchFamily="34" charset="0"/>
              </a:defRPr>
            </a:lvl3pPr>
            <a:lvl4pPr marL="1600200" indent="-228600" eaLnBrk="0" hangingPunct="0">
              <a:defRPr>
                <a:solidFill>
                  <a:srgbClr val="000000"/>
                </a:solidFill>
                <a:latin typeface="Arial" pitchFamily="34" charset="0"/>
                <a:ea typeface="MS PGothic" pitchFamily="34" charset="-128"/>
                <a:sym typeface="Arial" pitchFamily="34" charset="0"/>
              </a:defRPr>
            </a:lvl4pPr>
            <a:lvl5pPr marL="2057400" indent="-228600" eaLnBrk="0" hangingPunct="0">
              <a:defRPr>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9pPr>
          </a:lstStyle>
          <a:p>
            <a:pPr eaLnBrk="1" hangingPunct="1"/>
            <a:fld id="{3E11129F-13A7-40F1-889F-FB44F3FD3B80}" type="slidenum">
              <a:rPr lang="en-US">
                <a:cs typeface="Arial" pitchFamily="34" charset="0"/>
              </a:rPr>
              <a:pPr eaLnBrk="1" hangingPunct="1"/>
              <a:t>22</a:t>
            </a:fld>
            <a:endParaRPr lang="en-US">
              <a:cs typeface="Arial" pitchFamily="34" charset="0"/>
            </a:endParaRPr>
          </a:p>
        </p:txBody>
      </p:sp>
      <p:sp>
        <p:nvSpPr>
          <p:cNvPr id="67587" name="Rectangle 2"/>
          <p:cNvSpPr>
            <a:spLocks noRot="1" noChangeArrowheads="1" noTextEdit="1"/>
          </p:cNvSpPr>
          <p:nvPr>
            <p:ph type="sldImg"/>
          </p:nvPr>
        </p:nvSpPr>
        <p:spPr>
          <a:xfrm>
            <a:off x="1020763" y="696913"/>
            <a:ext cx="2319337" cy="1741487"/>
          </a:xfrm>
          <a:ln/>
        </p:spPr>
      </p:sp>
      <p:sp>
        <p:nvSpPr>
          <p:cNvPr id="49156" name="Rectangle 3"/>
          <p:cNvSpPr>
            <a:spLocks noGrp="1" noChangeArrowheads="1"/>
          </p:cNvSpPr>
          <p:nvPr>
            <p:ph type="body" idx="1"/>
          </p:nvPr>
        </p:nvSpPr>
        <p:spPr>
          <a:xfrm>
            <a:off x="746125" y="2667000"/>
            <a:ext cx="5440363" cy="59324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defRPr/>
            </a:pPr>
            <a:r>
              <a:rPr lang="en-US" dirty="0" smtClean="0">
                <a:latin typeface="Arial" pitchFamily="34" charset="0"/>
              </a:rPr>
              <a:t>MARIA’S PROVIDERS HAVE LIMITED TIME TO RECEIVE HIV UPDATES &amp; TRAINING.</a:t>
            </a:r>
          </a:p>
          <a:p>
            <a:pPr marL="114300" indent="-114300" eaLnBrk="1" hangingPunct="1">
              <a:lnSpc>
                <a:spcPct val="90000"/>
              </a:lnSpc>
              <a:buFontTx/>
              <a:buChar char="•"/>
              <a:defRPr/>
            </a:pPr>
            <a:endParaRPr lang="en-US" dirty="0" smtClean="0">
              <a:latin typeface="Arial" pitchFamily="34" charset="0"/>
            </a:endParaRPr>
          </a:p>
          <a:p>
            <a:pPr marL="114300" indent="-114300" eaLnBrk="1" hangingPunct="1">
              <a:lnSpc>
                <a:spcPct val="90000"/>
              </a:lnSpc>
              <a:buFontTx/>
              <a:buChar char="•"/>
              <a:defRPr/>
            </a:pPr>
            <a:r>
              <a:rPr lang="en-US" dirty="0" smtClean="0">
                <a:latin typeface="Arial" pitchFamily="34" charset="0"/>
              </a:rPr>
              <a:t>Social media – twitter, </a:t>
            </a:r>
            <a:r>
              <a:rPr lang="en-US" dirty="0" err="1" smtClean="0">
                <a:latin typeface="Arial" pitchFamily="34" charset="0"/>
              </a:rPr>
              <a:t>facebook</a:t>
            </a:r>
            <a:endParaRPr 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lvl="1" eaLnBrk="1" hangingPunct="1">
              <a:lnSpc>
                <a:spcPct val="90000"/>
              </a:lnSpc>
              <a:spcBef>
                <a:spcPts val="2000"/>
              </a:spcBef>
              <a:buClr>
                <a:srgbClr val="CCFF33"/>
              </a:buClr>
            </a:pPr>
            <a:r>
              <a:rPr lang="en-US" b="1" smtClean="0">
                <a:solidFill>
                  <a:srgbClr val="FFFFFF"/>
                </a:solidFill>
                <a:latin typeface="Arial" pitchFamily="34" charset="0"/>
                <a:cs typeface="Arial" pitchFamily="34" charset="0"/>
              </a:rPr>
              <a:t>Border challenge </a:t>
            </a:r>
            <a:r>
              <a:rPr lang="en-US" smtClean="0">
                <a:solidFill>
                  <a:srgbClr val="FFFFFF"/>
                </a:solidFill>
                <a:latin typeface="Arial" pitchFamily="34" charset="0"/>
                <a:cs typeface="Arial" pitchFamily="34" charset="0"/>
              </a:rPr>
              <a:t>= Health Professional Shortage Area (HPSA), clinicians are limited in time.</a:t>
            </a:r>
          </a:p>
          <a:p>
            <a:pPr marL="39688" lvl="1" eaLnBrk="1" hangingPunct="1">
              <a:lnSpc>
                <a:spcPct val="90000"/>
              </a:lnSpc>
              <a:spcBef>
                <a:spcPts val="2000"/>
              </a:spcBef>
              <a:buClr>
                <a:srgbClr val="CCFF33"/>
              </a:buClr>
            </a:pPr>
            <a:endParaRPr lang="en-US" smtClean="0">
              <a:solidFill>
                <a:srgbClr val="FFFFFF"/>
              </a:solidFill>
              <a:latin typeface="Arial" pitchFamily="34" charset="0"/>
              <a:cs typeface="Arial" pitchFamily="34" charset="0"/>
            </a:endParaRPr>
          </a:p>
          <a:p>
            <a:pPr marL="39688" lvl="1" eaLnBrk="1" hangingPunct="1">
              <a:lnSpc>
                <a:spcPct val="90000"/>
              </a:lnSpc>
              <a:spcBef>
                <a:spcPts val="2000"/>
              </a:spcBef>
              <a:buClr>
                <a:srgbClr val="CCFF33"/>
              </a:buClr>
            </a:pPr>
            <a:r>
              <a:rPr lang="en-US" b="1" smtClean="0">
                <a:solidFill>
                  <a:srgbClr val="FFFFFF"/>
                </a:solidFill>
                <a:latin typeface="Arial" pitchFamily="34" charset="0"/>
                <a:cs typeface="Arial" pitchFamily="34" charset="0"/>
              </a:rPr>
              <a:t>Distance learning </a:t>
            </a:r>
            <a:r>
              <a:rPr lang="en-US" smtClean="0">
                <a:solidFill>
                  <a:srgbClr val="FFFFFF"/>
                </a:solidFill>
                <a:latin typeface="Arial" pitchFamily="34" charset="0"/>
                <a:cs typeface="Arial" pitchFamily="34" charset="0"/>
              </a:rPr>
              <a:t>= opportunity to obtain information based on their schedule/availability.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“The patient-centered medical home is a model for care provided by primary care clinician practices that seeks to strengthen the clinician-patient relationship by replacing episodic care based on illnesses and patient complaints with coordinated care and a long-term healing relationship.” </a:t>
            </a:r>
            <a:r>
              <a:rPr lang="en-US" sz="700" smtClean="0">
                <a:latin typeface="Arial" pitchFamily="34" charset="0"/>
              </a:rPr>
              <a:t>NCQA (www.ncqa.org)</a:t>
            </a:r>
          </a:p>
          <a:p>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Support for Medical Home: The National Committee for Quality Assurance released a set of voluntary standards for the recognition of physician practices as medical homes. Updated January 2011</a:t>
            </a:r>
          </a:p>
          <a:p>
            <a:r>
              <a:rPr lang="en-US" smtClean="0">
                <a:latin typeface="Arial" pitchFamily="34" charset="0"/>
              </a:rPr>
              <a:t>There are other agencies that also have developed standards for PCMH recognition (JACHO; State programs)</a:t>
            </a:r>
          </a:p>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Diana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“The patient-centered medical home is a model for care provided by primary care clinician practices that seeks to strengthen the clinician-patient relationship by replacing episodic care based on illnesses and patient complaints with coordinated care and a long-term healing relationship.” </a:t>
            </a:r>
            <a:r>
              <a:rPr lang="en-US" sz="700" smtClean="0">
                <a:latin typeface="Arial" pitchFamily="34" charset="0"/>
              </a:rPr>
              <a:t>NCQA (www.ncqa.org)</a:t>
            </a:r>
          </a:p>
          <a:p>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1106488" y="696913"/>
            <a:ext cx="4648200" cy="3486150"/>
          </a:xfrm>
          <a:ln/>
        </p:spPr>
      </p:sp>
      <p:sp>
        <p:nvSpPr>
          <p:cNvPr id="75779" name="Notes Placeholder 2"/>
          <p:cNvSpPr>
            <a:spLocks noGrp="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endParaRPr lang="en-US" smtClean="0">
              <a:latin typeface="Arial" pitchFamily="34" charset="0"/>
            </a:endParaRPr>
          </a:p>
        </p:txBody>
      </p:sp>
      <p:sp>
        <p:nvSpPr>
          <p:cNvPr id="75780"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rgbClr val="000000"/>
                </a:solidFill>
                <a:latin typeface="Arial" pitchFamily="34" charset="0"/>
                <a:ea typeface="MS PGothic" pitchFamily="34" charset="-128"/>
                <a:sym typeface="Arial" pitchFamily="34" charset="0"/>
              </a:defRPr>
            </a:lvl1pPr>
            <a:lvl2pPr marL="742950" indent="-285750" eaLnBrk="0" hangingPunct="0">
              <a:defRPr>
                <a:solidFill>
                  <a:srgbClr val="000000"/>
                </a:solidFill>
                <a:latin typeface="Arial" pitchFamily="34" charset="0"/>
                <a:ea typeface="MS PGothic" pitchFamily="34" charset="-128"/>
                <a:sym typeface="Arial" pitchFamily="34" charset="0"/>
              </a:defRPr>
            </a:lvl2pPr>
            <a:lvl3pPr marL="1143000" indent="-228600" eaLnBrk="0" hangingPunct="0">
              <a:defRPr>
                <a:solidFill>
                  <a:srgbClr val="000000"/>
                </a:solidFill>
                <a:latin typeface="Arial" pitchFamily="34" charset="0"/>
                <a:ea typeface="MS PGothic" pitchFamily="34" charset="-128"/>
                <a:sym typeface="Arial" pitchFamily="34" charset="0"/>
              </a:defRPr>
            </a:lvl3pPr>
            <a:lvl4pPr marL="1600200" indent="-228600" eaLnBrk="0" hangingPunct="0">
              <a:defRPr>
                <a:solidFill>
                  <a:srgbClr val="000000"/>
                </a:solidFill>
                <a:latin typeface="Arial" pitchFamily="34" charset="0"/>
                <a:ea typeface="MS PGothic" pitchFamily="34" charset="-128"/>
                <a:sym typeface="Arial" pitchFamily="34" charset="0"/>
              </a:defRPr>
            </a:lvl4pPr>
            <a:lvl5pPr marL="2057400" indent="-228600" eaLnBrk="0" hangingPunct="0">
              <a:defRPr>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9pPr>
          </a:lstStyle>
          <a:p>
            <a:pPr algn="r" eaLnBrk="1" hangingPunct="1"/>
            <a:fld id="{688F761F-AD5A-40D2-AD7D-AB926A160CEB}" type="slidenum">
              <a:rPr lang="en-US" sz="1200">
                <a:latin typeface="Times New Roman" pitchFamily="18" charset="0"/>
              </a:rPr>
              <a:pPr algn="r" eaLnBrk="1" hangingPunct="1"/>
              <a:t>31</a:t>
            </a:fld>
            <a:endParaRPr lang="en-US" sz="120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The Substance Abuse and Mental Health Services Administration (or ‘SAMHSA’) funds regional Addiction Technology Transfer Centers, or ATTCs. The 2 ATTCs serving the 4 US border states are the Pacific Southwest ATTC and the Guld Coast ATTC. For more information on these ATTCs and what they can offer your programs, please visit their websites.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How can the ATTCs help this clinic address Maria’s issues?</a:t>
            </a:r>
          </a:p>
          <a:p>
            <a:r>
              <a:rPr lang="en-US" smtClean="0">
                <a:latin typeface="Arial" pitchFamily="34" charset="0"/>
              </a:rPr>
              <a:t>Before she fell out of care:</a:t>
            </a:r>
          </a:p>
          <a:p>
            <a:r>
              <a:rPr lang="en-US" smtClean="0">
                <a:latin typeface="Arial" pitchFamily="34" charset="0"/>
              </a:rPr>
              <a:t>The ATTCs can, for example, offer trainings in SBIRT, to help reduce the harm from Maria’s drug use and help refer her to evidence-based treatment interventions. The ATTCs can also offer trainings on linking and keeping patients in substance abuse treatment programs, including maintenance programs. They can also help you locate programs in different US cities and connect Maria to services in her new city. </a:t>
            </a:r>
          </a:p>
          <a:p>
            <a:endParaRPr lang="en-US" smtClean="0">
              <a:latin typeface="Arial" pitchFamily="34" charset="0"/>
            </a:endParaRPr>
          </a:p>
          <a:p>
            <a:r>
              <a:rPr lang="en-US" smtClean="0">
                <a:latin typeface="Arial" pitchFamily="34" charset="0"/>
              </a:rPr>
              <a:t>Also, the PS ATTC and the PAETC have developed a specific tool for HIV clinicians working with Methamphetamine Users. Please look on the resources page for a link to this updated tool called </a:t>
            </a:r>
            <a:r>
              <a:rPr lang="en-US" b="1" smtClean="0">
                <a:latin typeface="Arial" pitchFamily="34" charset="0"/>
              </a:rPr>
              <a:t>“Tips for HIV Clinicians Working with Meth Users.”</a:t>
            </a:r>
          </a:p>
          <a:p>
            <a:endParaRPr lang="en-US" b="1" smtClean="0">
              <a:latin typeface="Arial" pitchFamily="34" charset="0"/>
            </a:endParaRPr>
          </a:p>
          <a:p>
            <a:r>
              <a:rPr lang="en-US" b="1" smtClean="0">
                <a:latin typeface="Arial" pitchFamily="34" charset="0"/>
              </a:rPr>
              <a:t>You can find all these resources at AETCBorderHealth.org</a:t>
            </a:r>
          </a:p>
          <a:p>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These slide sets list SAMHSA and HRSA substance abuse treatment and FQHC locator sites, if you are helping Maria connect to services in a new US city. </a:t>
            </a:r>
          </a:p>
          <a:p>
            <a:endParaRPr lang="en-US" smtClean="0">
              <a:latin typeface="Arial" pitchFamily="34" charset="0"/>
            </a:endParaRPr>
          </a:p>
          <a:p>
            <a:r>
              <a:rPr lang="en-US" smtClean="0">
                <a:latin typeface="Arial" pitchFamily="34" charset="0"/>
              </a:rPr>
              <a:t>What if Maria is returning to Mexico?</a:t>
            </a:r>
          </a:p>
          <a:p>
            <a:r>
              <a:rPr lang="en-US" smtClean="0">
                <a:latin typeface="Arial" pitchFamily="34" charset="0"/>
              </a:rPr>
              <a:t>Unfortunately substance abuse treatment services are not offered as part of routine HIV care at the CAPASITS clinics in Mexico. However, it may be very useful to point out to Maria that 12-step programs are available throughout Mexico, often including small towns and rural areas. If she is connected to a 12-step program in the US she ill likely be able to connect to a new program in Mexico. </a:t>
            </a:r>
          </a:p>
          <a:p>
            <a:endParaRPr lang="en-US" smtClean="0">
              <a:latin typeface="Arial" pitchFamily="34" charset="0"/>
            </a:endParaRPr>
          </a:p>
          <a:p>
            <a:r>
              <a:rPr lang="en-US" smtClean="0">
                <a:latin typeface="Arial" pitchFamily="34" charset="0"/>
              </a:rPr>
              <a:t>These resources are also available at AETCBorderHealth.org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p:cNvSpPr>
            <a:spLocks noChangeArrowheads="1" noTextEdit="1"/>
          </p:cNvSpPr>
          <p:nvPr>
            <p:ph type="sldImg"/>
          </p:nvPr>
        </p:nvSpPr>
        <p:spPr>
          <a:solidFill>
            <a:srgbClr val="FFFFFF"/>
          </a:solidFill>
          <a:ln/>
        </p:spPr>
      </p:sp>
      <p:sp>
        <p:nvSpPr>
          <p:cNvPr id="80899" name="Rectangle 2"/>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13"/>
              </a:spcBef>
              <a:buClr>
                <a:srgbClr val="00542A"/>
              </a:buClr>
              <a:buFont typeface="Wingdings" pitchFamily="2" charset="2"/>
              <a:buChar char="§"/>
            </a:pPr>
            <a:r>
              <a:rPr lang="en-US" smtClean="0">
                <a:solidFill>
                  <a:srgbClr val="000000"/>
                </a:solidFill>
                <a:latin typeface="Microsoft Sans Serif" pitchFamily="34" charset="0"/>
                <a:cs typeface="Microsoft Sans Serif" pitchFamily="34" charset="0"/>
                <a:sym typeface="Microsoft Sans Serif" pitchFamily="34" charset="0"/>
              </a:rPr>
              <a:t>Most challenging aspect of engagement</a:t>
            </a:r>
          </a:p>
          <a:p>
            <a:pPr marL="39688" eaLnBrk="1" hangingPunct="1">
              <a:spcBef>
                <a:spcPts val="413"/>
              </a:spcBef>
              <a:buClr>
                <a:srgbClr val="00542A"/>
              </a:buClr>
              <a:buFont typeface="Wingdings" pitchFamily="2" charset="2"/>
              <a:buChar char="§"/>
            </a:pPr>
            <a:r>
              <a:rPr lang="en-US" smtClean="0">
                <a:solidFill>
                  <a:srgbClr val="000000"/>
                </a:solidFill>
                <a:latin typeface="Microsoft Sans Serif" pitchFamily="34" charset="0"/>
                <a:cs typeface="Microsoft Sans Serif" pitchFamily="34" charset="0"/>
                <a:sym typeface="Microsoft Sans Serif" pitchFamily="34" charset="0"/>
              </a:rPr>
              <a:t>Less well studied than linkage and retention</a:t>
            </a:r>
          </a:p>
          <a:p>
            <a:pPr marL="39688" eaLnBrk="1" hangingPunct="1">
              <a:spcBef>
                <a:spcPts val="413"/>
              </a:spcBef>
              <a:buClr>
                <a:srgbClr val="00542A"/>
              </a:buClr>
              <a:buFont typeface="Wingdings" pitchFamily="2" charset="2"/>
              <a:buChar char="§"/>
            </a:pPr>
            <a:r>
              <a:rPr lang="en-US" smtClean="0">
                <a:solidFill>
                  <a:srgbClr val="000000"/>
                </a:solidFill>
                <a:latin typeface="Microsoft Sans Serif" pitchFamily="34" charset="0"/>
                <a:cs typeface="Microsoft Sans Serif" pitchFamily="34" charset="0"/>
                <a:sym typeface="Microsoft Sans Serif" pitchFamily="34" charset="0"/>
              </a:rPr>
              <a:t>Typically focuses on patients with prior HIV care lost-to-follow-up </a:t>
            </a:r>
          </a:p>
          <a:p>
            <a:pPr marL="39688" eaLnBrk="1" hangingPunct="1">
              <a:spcBef>
                <a:spcPts val="413"/>
              </a:spcBef>
              <a:buClr>
                <a:srgbClr val="00542A"/>
              </a:buClr>
              <a:buFont typeface="Wingdings" pitchFamily="2" charset="2"/>
              <a:buChar char="§"/>
            </a:pPr>
            <a:r>
              <a:rPr lang="en-US" smtClean="0">
                <a:solidFill>
                  <a:srgbClr val="000000"/>
                </a:solidFill>
                <a:latin typeface="Microsoft Sans Serif" pitchFamily="34" charset="0"/>
                <a:cs typeface="Microsoft Sans Serif" pitchFamily="34" charset="0"/>
                <a:sym typeface="Microsoft Sans Serif" pitchFamily="34" charset="0"/>
              </a:rPr>
              <a:t>Recently incarcerated represents another priority population for re-engagement</a:t>
            </a:r>
          </a:p>
          <a:p>
            <a:pPr marL="39688" eaLnBrk="1" hangingPunct="1">
              <a:spcBef>
                <a:spcPts val="413"/>
              </a:spcBef>
              <a:buClr>
                <a:srgbClr val="00542A"/>
              </a:buClr>
              <a:buFont typeface="Wingdings" pitchFamily="2" charset="2"/>
              <a:buChar char="§"/>
            </a:pPr>
            <a:endParaRPr lang="en-US" smtClean="0">
              <a:solidFill>
                <a:srgbClr val="000000"/>
              </a:solidFill>
              <a:latin typeface="Microsoft Sans Serif" pitchFamily="34" charset="0"/>
              <a:cs typeface="Microsoft Sans Serif" pitchFamily="34" charset="0"/>
              <a:sym typeface="Microsoft Sans Serif" pitchFamily="34" charset="0"/>
            </a:endParaRPr>
          </a:p>
          <a:p>
            <a:pPr marL="39688" eaLnBrk="1" hangingPunct="1">
              <a:spcBef>
                <a:spcPts val="413"/>
              </a:spcBef>
            </a:pPr>
            <a:r>
              <a:rPr lang="en-US" u="sng" smtClean="0">
                <a:solidFill>
                  <a:srgbClr val="000000"/>
                </a:solidFill>
                <a:latin typeface="Arial" pitchFamily="34" charset="0"/>
                <a:cs typeface="Arial" pitchFamily="34" charset="0"/>
                <a:sym typeface="Arial" pitchFamily="34" charset="0"/>
              </a:rPr>
              <a:t>Notes from another slide</a:t>
            </a:r>
            <a:r>
              <a:rPr lang="en-US" smtClean="0">
                <a:solidFill>
                  <a:srgbClr val="000000"/>
                </a:solidFill>
                <a:latin typeface="Arial" pitchFamily="34" charset="0"/>
                <a:cs typeface="Arial" pitchFamily="34" charset="0"/>
                <a:sym typeface="Arial" pitchFamily="34" charset="0"/>
              </a:rPr>
              <a:t>:</a:t>
            </a:r>
          </a:p>
          <a:p>
            <a:pPr marL="39688" eaLnBrk="1" hangingPunct="1">
              <a:spcBef>
                <a:spcPts val="413"/>
              </a:spcBef>
              <a:buClr>
                <a:srgbClr val="00542A"/>
              </a:buClr>
              <a:buFont typeface="Wingdings" pitchFamily="2" charset="2"/>
              <a:buChar char="§"/>
            </a:pPr>
            <a:r>
              <a:rPr lang="en-US" smtClean="0">
                <a:solidFill>
                  <a:srgbClr val="000000"/>
                </a:solidFill>
                <a:latin typeface="Microsoft Sans Serif" pitchFamily="34" charset="0"/>
                <a:cs typeface="Microsoft Sans Serif" pitchFamily="34" charset="0"/>
                <a:sym typeface="Microsoft Sans Serif" pitchFamily="34" charset="0"/>
              </a:rPr>
              <a:t>Linkage, retention, and re-engagement in care are distinct processes</a:t>
            </a:r>
          </a:p>
          <a:p>
            <a:pPr marL="39688" eaLnBrk="1" hangingPunct="1">
              <a:spcBef>
                <a:spcPts val="413"/>
              </a:spcBef>
              <a:buClr>
                <a:srgbClr val="00542A"/>
              </a:buClr>
              <a:buFont typeface="Wingdings" pitchFamily="2" charset="2"/>
              <a:buChar char="§"/>
            </a:pPr>
            <a:r>
              <a:rPr lang="en-US" smtClean="0">
                <a:solidFill>
                  <a:srgbClr val="000000"/>
                </a:solidFill>
                <a:latin typeface="Microsoft Sans Serif" pitchFamily="34" charset="0"/>
                <a:cs typeface="Microsoft Sans Serif" pitchFamily="34" charset="0"/>
                <a:sym typeface="Microsoft Sans Serif" pitchFamily="34" charset="0"/>
              </a:rPr>
              <a:t>Engagement in care is vital for HIV treatment success at individual &amp; population level</a:t>
            </a:r>
          </a:p>
          <a:p>
            <a:pPr marL="39688" eaLnBrk="1" hangingPunct="1">
              <a:spcBef>
                <a:spcPts val="413"/>
              </a:spcBef>
              <a:buClr>
                <a:srgbClr val="00542A"/>
              </a:buClr>
              <a:buFont typeface="Wingdings" pitchFamily="2" charset="2"/>
              <a:buChar char="§"/>
            </a:pPr>
            <a:r>
              <a:rPr lang="en-US" smtClean="0">
                <a:solidFill>
                  <a:srgbClr val="000000"/>
                </a:solidFill>
                <a:latin typeface="Microsoft Sans Serif" pitchFamily="34" charset="0"/>
                <a:cs typeface="Microsoft Sans Serif" pitchFamily="34" charset="0"/>
                <a:sym typeface="Microsoft Sans Serif" pitchFamily="34" charset="0"/>
              </a:rPr>
              <a:t>Early missed visits may identify patients at risk for poor health outcomes</a:t>
            </a:r>
          </a:p>
          <a:p>
            <a:pPr marL="39688" eaLnBrk="1" hangingPunct="1">
              <a:spcBef>
                <a:spcPts val="413"/>
              </a:spcBef>
              <a:buClr>
                <a:srgbClr val="00542A"/>
              </a:buClr>
              <a:buFont typeface="Wingdings" pitchFamily="2" charset="2"/>
              <a:buChar char="§"/>
            </a:pPr>
            <a:r>
              <a:rPr lang="en-US" smtClean="0">
                <a:solidFill>
                  <a:srgbClr val="000000"/>
                </a:solidFill>
                <a:latin typeface="Microsoft Sans Serif" pitchFamily="34" charset="0"/>
                <a:cs typeface="Microsoft Sans Serif" pitchFamily="34" charset="0"/>
                <a:sym typeface="Microsoft Sans Serif" pitchFamily="34" charset="0"/>
              </a:rPr>
              <a:t>Engagement worse in groups bearing a disproportionate burden of US HIV epidemic</a:t>
            </a:r>
          </a:p>
          <a:p>
            <a:pPr marL="39688" eaLnBrk="1" hangingPunct="1">
              <a:spcBef>
                <a:spcPts val="413"/>
              </a:spcBef>
              <a:buClr>
                <a:srgbClr val="00542A"/>
              </a:buClr>
              <a:buFont typeface="Wingdings" pitchFamily="2" charset="2"/>
              <a:buChar char="§"/>
            </a:pPr>
            <a:r>
              <a:rPr lang="en-US" smtClean="0">
                <a:solidFill>
                  <a:srgbClr val="000000"/>
                </a:solidFill>
                <a:latin typeface="Microsoft Sans Serif" pitchFamily="34" charset="0"/>
                <a:cs typeface="Microsoft Sans Serif" pitchFamily="34" charset="0"/>
                <a:sym typeface="Microsoft Sans Serif" pitchFamily="34" charset="0"/>
              </a:rPr>
              <a:t>Critical role of nursing, outreach &amp; supportive services in improving engagement in care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Diana</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13"/>
              </a:spcBef>
            </a:pPr>
            <a:r>
              <a:rPr lang="en-US" smtClean="0">
                <a:solidFill>
                  <a:srgbClr val="000000"/>
                </a:solidFill>
                <a:latin typeface="Arial" pitchFamily="34" charset="0"/>
                <a:cs typeface="Arial" pitchFamily="34" charset="0"/>
                <a:sym typeface="Arial" pitchFamily="34" charset="0"/>
              </a:rPr>
              <a:t>** EVERY INTERACTION IS AN INTERVENTION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Diana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ChangeArrowheads="1" noTextEdit="1"/>
          </p:cNvSpPr>
          <p:nvPr>
            <p:ph type="sldImg"/>
          </p:nvPr>
        </p:nvSpPr>
        <p:spPr>
          <a:solidFill>
            <a:srgbClr val="FFFFFF"/>
          </a:solidFill>
          <a:ln/>
        </p:spPr>
      </p:sp>
      <p:sp>
        <p:nvSpPr>
          <p:cNvPr id="56323" name="Rectangle 2"/>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8288" indent="-228600" eaLnBrk="1" hangingPunct="1">
              <a:spcBef>
                <a:spcPts val="413"/>
              </a:spcBef>
            </a:pPr>
            <a:r>
              <a:rPr lang="en-US" u="sng" smtClean="0">
                <a:solidFill>
                  <a:srgbClr val="000000"/>
                </a:solidFill>
                <a:latin typeface="Arial" pitchFamily="34" charset="0"/>
                <a:cs typeface="Arial" pitchFamily="34" charset="0"/>
                <a:sym typeface="Arial" pitchFamily="34" charset="0"/>
              </a:rPr>
              <a:t>Action steps</a:t>
            </a:r>
            <a:r>
              <a:rPr lang="en-US" smtClean="0">
                <a:solidFill>
                  <a:srgbClr val="000000"/>
                </a:solidFill>
                <a:latin typeface="Arial" pitchFamily="34" charset="0"/>
                <a:cs typeface="Arial" pitchFamily="34" charset="0"/>
                <a:sym typeface="Arial" pitchFamily="34" charset="0"/>
              </a:rPr>
              <a:t>:</a:t>
            </a:r>
          </a:p>
          <a:p>
            <a:pPr marL="268288" indent="-228600" eaLnBrk="1" hangingPunct="1">
              <a:spcBef>
                <a:spcPts val="413"/>
              </a:spcBef>
              <a:buFontTx/>
              <a:buAutoNum type="arabicPeriod"/>
            </a:pPr>
            <a:r>
              <a:rPr lang="ja-JP" altLang="en-US" smtClean="0">
                <a:solidFill>
                  <a:srgbClr val="000000"/>
                </a:solidFill>
                <a:latin typeface="Arial" pitchFamily="34" charset="0"/>
                <a:cs typeface="Arial" pitchFamily="34" charset="0"/>
                <a:sym typeface="Arial" pitchFamily="34" charset="0"/>
              </a:rPr>
              <a:t>“</a:t>
            </a:r>
            <a:r>
              <a:rPr lang="en-US" altLang="ja-JP" smtClean="0">
                <a:solidFill>
                  <a:srgbClr val="000000"/>
                </a:solidFill>
                <a:latin typeface="Arial" pitchFamily="34" charset="0"/>
                <a:cs typeface="Arial" pitchFamily="34" charset="0"/>
                <a:sym typeface="Arial" pitchFamily="34" charset="0"/>
              </a:rPr>
              <a:t>HIV resources should be targeted to include support for linkage coordinators in a range of settings where at risk populations receive health and social services</a:t>
            </a:r>
            <a:r>
              <a:rPr lang="ja-JP" altLang="en-US" smtClean="0">
                <a:solidFill>
                  <a:srgbClr val="000000"/>
                </a:solidFill>
                <a:latin typeface="Arial" pitchFamily="34" charset="0"/>
                <a:cs typeface="Arial" pitchFamily="34" charset="0"/>
                <a:sym typeface="Arial" pitchFamily="34" charset="0"/>
              </a:rPr>
              <a:t>”</a:t>
            </a:r>
            <a:endParaRPr lang="en-US" altLang="ja-JP" smtClean="0">
              <a:solidFill>
                <a:srgbClr val="000000"/>
              </a:solidFill>
              <a:latin typeface="Arial" pitchFamily="34" charset="0"/>
              <a:cs typeface="Arial" pitchFamily="34" charset="0"/>
              <a:sym typeface="Arial" pitchFamily="34" charset="0"/>
            </a:endParaRPr>
          </a:p>
          <a:p>
            <a:pPr marL="268288" indent="-228600" eaLnBrk="1" hangingPunct="1">
              <a:spcBef>
                <a:spcPts val="413"/>
              </a:spcBef>
              <a:buFontTx/>
              <a:buAutoNum type="arabicPeriod"/>
            </a:pPr>
            <a:r>
              <a:rPr lang="ja-JP" altLang="en-US" smtClean="0">
                <a:solidFill>
                  <a:srgbClr val="000000"/>
                </a:solidFill>
                <a:latin typeface="Arial" pitchFamily="34" charset="0"/>
                <a:cs typeface="Arial" pitchFamily="34" charset="0"/>
                <a:sym typeface="Arial" pitchFamily="34" charset="0"/>
              </a:rPr>
              <a:t>“</a:t>
            </a:r>
            <a:r>
              <a:rPr lang="en-US" altLang="ja-JP" smtClean="0">
                <a:solidFill>
                  <a:srgbClr val="000000"/>
                </a:solidFill>
                <a:latin typeface="Arial" pitchFamily="34" charset="0"/>
                <a:cs typeface="Arial" pitchFamily="34" charset="0"/>
                <a:sym typeface="Arial" pitchFamily="34" charset="0"/>
              </a:rPr>
              <a:t>All levels of government should increase collaboration between HIV medical care providers and agencies providing HIV counseling and testing services, mental health treatment, substance abuse treatment, housing and supportive services to link people with HIV to care.</a:t>
            </a:r>
            <a:r>
              <a:rPr lang="ja-JP" altLang="en-US" smtClean="0">
                <a:solidFill>
                  <a:srgbClr val="000000"/>
                </a:solidFill>
                <a:latin typeface="Arial" pitchFamily="34" charset="0"/>
                <a:cs typeface="Arial" pitchFamily="34" charset="0"/>
                <a:sym typeface="Arial" pitchFamily="34" charset="0"/>
              </a:rPr>
              <a:t>”</a:t>
            </a:r>
            <a:endParaRPr lang="en-US" altLang="ja-JP" smtClean="0">
              <a:solidFill>
                <a:srgbClr val="000000"/>
              </a:solidFill>
              <a:latin typeface="Arial" pitchFamily="34" charset="0"/>
              <a:cs typeface="Arial" pitchFamily="34" charset="0"/>
              <a:sym typeface="Arial" pitchFamily="34" charset="0"/>
            </a:endParaRPr>
          </a:p>
          <a:p>
            <a:pPr marL="268288" indent="-228600" eaLnBrk="1" hangingPunct="1">
              <a:spcBef>
                <a:spcPts val="413"/>
              </a:spcBef>
              <a:buFontTx/>
              <a:buAutoNum type="arabicPeriod"/>
            </a:pPr>
            <a:r>
              <a:rPr lang="ja-JP" altLang="en-US" smtClean="0">
                <a:solidFill>
                  <a:srgbClr val="000000"/>
                </a:solidFill>
                <a:latin typeface="Arial" pitchFamily="34" charset="0"/>
                <a:cs typeface="Arial" pitchFamily="34" charset="0"/>
                <a:sym typeface="Arial" pitchFamily="34" charset="0"/>
              </a:rPr>
              <a:t>“</a:t>
            </a:r>
            <a:r>
              <a:rPr lang="en-US" altLang="ja-JP" smtClean="0">
                <a:solidFill>
                  <a:srgbClr val="000000"/>
                </a:solidFill>
                <a:latin typeface="Arial" pitchFamily="34" charset="0"/>
                <a:cs typeface="Arial" pitchFamily="34" charset="0"/>
                <a:sym typeface="Arial" pitchFamily="34" charset="0"/>
              </a:rPr>
              <a:t>Clinical care providers should ensure that all eligible HIV+ persons have access to ART. Those who start therapy need to be maintained on a medication regiment, as recommended by the HHS treatment guidelines.</a:t>
            </a:r>
            <a:r>
              <a:rPr lang="ja-JP" altLang="en-US" smtClean="0">
                <a:solidFill>
                  <a:srgbClr val="000000"/>
                </a:solidFill>
                <a:latin typeface="Arial" pitchFamily="34" charset="0"/>
                <a:cs typeface="Arial" pitchFamily="34" charset="0"/>
                <a:sym typeface="Arial" pitchFamily="34" charset="0"/>
              </a:rPr>
              <a:t>”</a:t>
            </a:r>
            <a:endParaRPr lang="en-US" smtClean="0">
              <a:solidFill>
                <a:srgbClr val="000000"/>
              </a:solidFill>
              <a:latin typeface="Arial" pitchFamily="34" charset="0"/>
              <a:cs typeface="Arial" pitchFamily="34" charset="0"/>
              <a:sym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Lucy Bradley-Springer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4294967295"/>
          </p:nvPr>
        </p:nvSpPr>
        <p:spPr bwMode="auto">
          <a:xfrm>
            <a:off x="3884613" y="8829675"/>
            <a:ext cx="2971800"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itchFamily="34" charset="0"/>
                <a:ea typeface="MS PGothic" pitchFamily="34" charset="-128"/>
                <a:sym typeface="Arial" pitchFamily="34" charset="0"/>
              </a:defRPr>
            </a:lvl1pPr>
            <a:lvl2pPr marL="742950" indent="-285750" eaLnBrk="0" hangingPunct="0">
              <a:defRPr>
                <a:solidFill>
                  <a:srgbClr val="000000"/>
                </a:solidFill>
                <a:latin typeface="Arial" pitchFamily="34" charset="0"/>
                <a:ea typeface="MS PGothic" pitchFamily="34" charset="-128"/>
                <a:sym typeface="Arial" pitchFamily="34" charset="0"/>
              </a:defRPr>
            </a:lvl2pPr>
            <a:lvl3pPr marL="1143000" indent="-228600" eaLnBrk="0" hangingPunct="0">
              <a:defRPr>
                <a:solidFill>
                  <a:srgbClr val="000000"/>
                </a:solidFill>
                <a:latin typeface="Arial" pitchFamily="34" charset="0"/>
                <a:ea typeface="MS PGothic" pitchFamily="34" charset="-128"/>
                <a:sym typeface="Arial" pitchFamily="34" charset="0"/>
              </a:defRPr>
            </a:lvl3pPr>
            <a:lvl4pPr marL="1600200" indent="-228600" eaLnBrk="0" hangingPunct="0">
              <a:defRPr>
                <a:solidFill>
                  <a:srgbClr val="000000"/>
                </a:solidFill>
                <a:latin typeface="Arial" pitchFamily="34" charset="0"/>
                <a:ea typeface="MS PGothic" pitchFamily="34" charset="-128"/>
                <a:sym typeface="Arial" pitchFamily="34" charset="0"/>
              </a:defRPr>
            </a:lvl4pPr>
            <a:lvl5pPr marL="2057400" indent="-228600" eaLnBrk="0" hangingPunct="0">
              <a:defRPr>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9pPr>
          </a:lstStyle>
          <a:p>
            <a:pPr eaLnBrk="1" hangingPunct="1"/>
            <a:fld id="{882BBD06-6A08-4C99-9FEB-6B2A01D7550D}" type="slidenum">
              <a:rPr lang="en-US"/>
              <a:pPr eaLnBrk="1" hangingPunct="1"/>
              <a:t>10</a:t>
            </a:fld>
            <a:endParaRPr lang="en-US"/>
          </a:p>
        </p:txBody>
      </p:sp>
      <p:sp>
        <p:nvSpPr>
          <p:cNvPr id="59395" name="Rectangle 2"/>
          <p:cNvSpPr>
            <a:spLocks noRot="1" noChangeArrowheads="1" noTextEdit="1"/>
          </p:cNvSpPr>
          <p:nvPr>
            <p:ph type="sldImg"/>
          </p:nvPr>
        </p:nvSpPr>
        <p:spPr>
          <a:xfrm>
            <a:off x="1104900" y="696913"/>
            <a:ext cx="4649788" cy="3487737"/>
          </a:xfrm>
          <a:ln/>
        </p:spPr>
      </p:sp>
      <p:sp>
        <p:nvSpPr>
          <p:cNvPr id="59396" name="Rectangle 3"/>
          <p:cNvSpPr>
            <a:spLocks noGrp="1" noChangeArrowheads="1"/>
          </p:cNvSpPr>
          <p:nvPr>
            <p:ph type="body" idx="1"/>
          </p:nvPr>
        </p:nvSpPr>
        <p:spPr>
          <a:xfrm>
            <a:off x="912813" y="4416425"/>
            <a:ext cx="503237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Char char="•"/>
            </a:pPr>
            <a:endParaRPr lang="en-US" smtClean="0">
              <a:latin typeface="Arial" pitchFamily="34" charset="0"/>
            </a:endParaRPr>
          </a:p>
          <a:p>
            <a:pPr marL="228600" indent="-228600">
              <a:buFontTx/>
              <a:buAutoNum type="arabicPeriod"/>
            </a:pPr>
            <a:endParaRPr lang="en-US" smtClean="0">
              <a:latin typeface="Arial" pitchFamily="34" charset="0"/>
            </a:endParaRPr>
          </a:p>
          <a:p>
            <a:pPr marL="228600" indent="-228600"/>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4294967295"/>
          </p:nvPr>
        </p:nvSpPr>
        <p:spPr bwMode="auto">
          <a:xfrm>
            <a:off x="3884613" y="8829675"/>
            <a:ext cx="2971800"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itchFamily="34" charset="0"/>
                <a:ea typeface="MS PGothic" pitchFamily="34" charset="-128"/>
                <a:sym typeface="Arial" pitchFamily="34" charset="0"/>
              </a:defRPr>
            </a:lvl1pPr>
            <a:lvl2pPr marL="742950" indent="-285750" eaLnBrk="0" hangingPunct="0">
              <a:defRPr>
                <a:solidFill>
                  <a:srgbClr val="000000"/>
                </a:solidFill>
                <a:latin typeface="Arial" pitchFamily="34" charset="0"/>
                <a:ea typeface="MS PGothic" pitchFamily="34" charset="-128"/>
                <a:sym typeface="Arial" pitchFamily="34" charset="0"/>
              </a:defRPr>
            </a:lvl2pPr>
            <a:lvl3pPr marL="1143000" indent="-228600" eaLnBrk="0" hangingPunct="0">
              <a:defRPr>
                <a:solidFill>
                  <a:srgbClr val="000000"/>
                </a:solidFill>
                <a:latin typeface="Arial" pitchFamily="34" charset="0"/>
                <a:ea typeface="MS PGothic" pitchFamily="34" charset="-128"/>
                <a:sym typeface="Arial" pitchFamily="34" charset="0"/>
              </a:defRPr>
            </a:lvl3pPr>
            <a:lvl4pPr marL="1600200" indent="-228600" eaLnBrk="0" hangingPunct="0">
              <a:defRPr>
                <a:solidFill>
                  <a:srgbClr val="000000"/>
                </a:solidFill>
                <a:latin typeface="Arial" pitchFamily="34" charset="0"/>
                <a:ea typeface="MS PGothic" pitchFamily="34" charset="-128"/>
                <a:sym typeface="Arial" pitchFamily="34" charset="0"/>
              </a:defRPr>
            </a:lvl4pPr>
            <a:lvl5pPr marL="2057400" indent="-228600" eaLnBrk="0" hangingPunct="0">
              <a:defRPr>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9pPr>
          </a:lstStyle>
          <a:p>
            <a:pPr eaLnBrk="1" hangingPunct="1"/>
            <a:fld id="{03356124-C7F8-46A2-B0ED-F013F3F44285}" type="slidenum">
              <a:rPr lang="en-US"/>
              <a:pPr eaLnBrk="1" hangingPunct="1"/>
              <a:t>11</a:t>
            </a:fld>
            <a:endParaRPr lang="en-US"/>
          </a:p>
        </p:txBody>
      </p:sp>
      <p:sp>
        <p:nvSpPr>
          <p:cNvPr id="60419" name="Rectangle 2"/>
          <p:cNvSpPr>
            <a:spLocks noRot="1" noChangeArrowheads="1" noTextEdit="1"/>
          </p:cNvSpPr>
          <p:nvPr>
            <p:ph type="sldImg"/>
          </p:nvPr>
        </p:nvSpPr>
        <p:spPr>
          <a:xfrm>
            <a:off x="1104900" y="696913"/>
            <a:ext cx="4649788" cy="3487737"/>
          </a:xfrm>
          <a:ln/>
        </p:spPr>
      </p:sp>
      <p:sp>
        <p:nvSpPr>
          <p:cNvPr id="60420" name="Rectangle 3"/>
          <p:cNvSpPr>
            <a:spLocks noGrp="1" noChangeArrowheads="1"/>
          </p:cNvSpPr>
          <p:nvPr>
            <p:ph type="body" idx="1"/>
          </p:nvPr>
        </p:nvSpPr>
        <p:spPr>
          <a:xfrm>
            <a:off x="912813" y="4416425"/>
            <a:ext cx="503237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Char char="•"/>
            </a:pPr>
            <a:endParaRPr lang="en-US" smtClean="0">
              <a:latin typeface="Arial" pitchFamily="34" charset="0"/>
            </a:endParaRPr>
          </a:p>
          <a:p>
            <a:pPr marL="228600" indent="-228600"/>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3496744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474A5B9-2727-40A0-8679-BFD9ACBF4280}" type="slidenum">
              <a:rPr lang="en-US"/>
              <a:pPr>
                <a:defRPr/>
              </a:pPr>
              <a:t>‹#›</a:t>
            </a:fld>
            <a:endParaRPr lang="en-US"/>
          </a:p>
        </p:txBody>
      </p:sp>
    </p:spTree>
    <p:extLst>
      <p:ext uri="{BB962C8B-B14F-4D97-AF65-F5344CB8AC3E}">
        <p14:creationId xmlns:p14="http://schemas.microsoft.com/office/powerpoint/2010/main" val="107847319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0"/>
            <a:ext cx="189865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39800" y="0"/>
            <a:ext cx="5546725"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2926856-BE12-4CD2-B0DE-BC2D83D844C7}" type="slidenum">
              <a:rPr lang="en-US"/>
              <a:pPr>
                <a:defRPr/>
              </a:pPr>
              <a:t>‹#›</a:t>
            </a:fld>
            <a:endParaRPr lang="en-US"/>
          </a:p>
        </p:txBody>
      </p:sp>
    </p:spTree>
    <p:extLst>
      <p:ext uri="{BB962C8B-B14F-4D97-AF65-F5344CB8AC3E}">
        <p14:creationId xmlns:p14="http://schemas.microsoft.com/office/powerpoint/2010/main" val="59718559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9800" y="0"/>
            <a:ext cx="7543800" cy="2133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2362200"/>
            <a:ext cx="3697288"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0288" y="2362200"/>
            <a:ext cx="3697287"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30914470-030B-409A-9010-901543D13E08}" type="slidenum">
              <a:rPr lang="en-US"/>
              <a:pPr>
                <a:defRPr/>
              </a:pPr>
              <a:t>‹#›</a:t>
            </a:fld>
            <a:endParaRPr lang="en-US"/>
          </a:p>
        </p:txBody>
      </p:sp>
    </p:spTree>
    <p:extLst>
      <p:ext uri="{BB962C8B-B14F-4D97-AF65-F5344CB8AC3E}">
        <p14:creationId xmlns:p14="http://schemas.microsoft.com/office/powerpoint/2010/main" val="69361102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4E05BF0-01B4-416B-AEE4-91EA60CC713D}" type="slidenum">
              <a:rPr lang="en-US"/>
              <a:pPr>
                <a:defRPr/>
              </a:pPr>
              <a:t>‹#›</a:t>
            </a:fld>
            <a:endParaRPr lang="en-US"/>
          </a:p>
        </p:txBody>
      </p:sp>
    </p:spTree>
    <p:extLst>
      <p:ext uri="{BB962C8B-B14F-4D97-AF65-F5344CB8AC3E}">
        <p14:creationId xmlns:p14="http://schemas.microsoft.com/office/powerpoint/2010/main" val="136979375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39800" y="0"/>
            <a:ext cx="7597775" cy="685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C9A8531D-979F-440C-AD18-E2CCA1C44CEC}" type="slidenum">
              <a:rPr lang="en-US"/>
              <a:pPr>
                <a:defRPr/>
              </a:pPr>
              <a:t>‹#›</a:t>
            </a:fld>
            <a:endParaRPr lang="en-US"/>
          </a:p>
        </p:txBody>
      </p:sp>
    </p:spTree>
    <p:extLst>
      <p:ext uri="{BB962C8B-B14F-4D97-AF65-F5344CB8AC3E}">
        <p14:creationId xmlns:p14="http://schemas.microsoft.com/office/powerpoint/2010/main" val="22337007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7950200" cy="838200"/>
          </a:xfrm>
        </p:spPr>
        <p:txBody>
          <a:bodyPr/>
          <a:lstStyle>
            <a:lvl1pPr algn="ctr">
              <a:defRPr sz="4000" baseline="0">
                <a:latin typeface=""/>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3400" y="1905000"/>
            <a:ext cx="8004175" cy="4953000"/>
          </a:xfrm>
        </p:spPr>
        <p:txBody>
          <a:bodyPr/>
          <a:lstStyle>
            <a:lvl1pPr>
              <a:spcBef>
                <a:spcPts val="18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Box 3"/>
          <p:cNvSpPr txBox="1">
            <a:spLocks noGrp="1" noChangeArrowheads="1"/>
          </p:cNvSpPr>
          <p:nvPr>
            <p:ph type="sldNum" sz="quarter" idx="10"/>
          </p:nvPr>
        </p:nvSpPr>
        <p:spPr>
          <a:ln/>
        </p:spPr>
        <p:txBody>
          <a:bodyPr/>
          <a:lstStyle>
            <a:lvl1pPr>
              <a:defRPr/>
            </a:lvl1pPr>
          </a:lstStyle>
          <a:p>
            <a:pPr>
              <a:defRPr/>
            </a:pPr>
            <a:fld id="{542B7B30-D729-4C1B-A458-90A8D2C7FE30}" type="slidenum">
              <a:rPr lang="en-US"/>
              <a:pPr>
                <a:defRPr/>
              </a:pPr>
              <a:t>‹#›</a:t>
            </a:fld>
            <a:endParaRPr lang="en-US"/>
          </a:p>
        </p:txBody>
      </p:sp>
    </p:spTree>
    <p:extLst>
      <p:ext uri="{BB962C8B-B14F-4D97-AF65-F5344CB8AC3E}">
        <p14:creationId xmlns:p14="http://schemas.microsoft.com/office/powerpoint/2010/main" val="348169383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84842240-F48A-422B-A503-392E1D3CD23D}" type="slidenum">
              <a:rPr lang="en-US"/>
              <a:pPr>
                <a:defRPr/>
              </a:pPr>
              <a:t>‹#›</a:t>
            </a:fld>
            <a:endParaRPr lang="en-US"/>
          </a:p>
        </p:txBody>
      </p:sp>
    </p:spTree>
    <p:extLst>
      <p:ext uri="{BB962C8B-B14F-4D97-AF65-F5344CB8AC3E}">
        <p14:creationId xmlns:p14="http://schemas.microsoft.com/office/powerpoint/2010/main" val="235383023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2362200"/>
            <a:ext cx="3697288"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0288" y="2362200"/>
            <a:ext cx="3697287"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F04D8904-3407-486F-9E4E-12269B643F16}" type="slidenum">
              <a:rPr lang="en-US"/>
              <a:pPr>
                <a:defRPr/>
              </a:pPr>
              <a:t>‹#›</a:t>
            </a:fld>
            <a:endParaRPr lang="en-US"/>
          </a:p>
        </p:txBody>
      </p:sp>
    </p:spTree>
    <p:extLst>
      <p:ext uri="{BB962C8B-B14F-4D97-AF65-F5344CB8AC3E}">
        <p14:creationId xmlns:p14="http://schemas.microsoft.com/office/powerpoint/2010/main" val="287937140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81676781-D1BF-4E51-B2B4-30A266662FFB}" type="slidenum">
              <a:rPr lang="en-US"/>
              <a:pPr>
                <a:defRPr/>
              </a:pPr>
              <a:t>‹#›</a:t>
            </a:fld>
            <a:endParaRPr lang="en-US"/>
          </a:p>
        </p:txBody>
      </p:sp>
    </p:spTree>
    <p:extLst>
      <p:ext uri="{BB962C8B-B14F-4D97-AF65-F5344CB8AC3E}">
        <p14:creationId xmlns:p14="http://schemas.microsoft.com/office/powerpoint/2010/main" val="69092868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7CA10B4F-C6EC-431B-BBDE-83DE8642D901}" type="slidenum">
              <a:rPr lang="en-US"/>
              <a:pPr>
                <a:defRPr/>
              </a:pPr>
              <a:t>‹#›</a:t>
            </a:fld>
            <a:endParaRPr lang="en-US"/>
          </a:p>
        </p:txBody>
      </p:sp>
    </p:spTree>
    <p:extLst>
      <p:ext uri="{BB962C8B-B14F-4D97-AF65-F5344CB8AC3E}">
        <p14:creationId xmlns:p14="http://schemas.microsoft.com/office/powerpoint/2010/main" val="7702303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CC9620F4-7210-4B46-8F9D-36F989D13A6D}" type="slidenum">
              <a:rPr lang="en-US"/>
              <a:pPr>
                <a:defRPr/>
              </a:pPr>
              <a:t>‹#›</a:t>
            </a:fld>
            <a:endParaRPr lang="en-US"/>
          </a:p>
        </p:txBody>
      </p:sp>
    </p:spTree>
    <p:extLst>
      <p:ext uri="{BB962C8B-B14F-4D97-AF65-F5344CB8AC3E}">
        <p14:creationId xmlns:p14="http://schemas.microsoft.com/office/powerpoint/2010/main" val="143503256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7EC6EA87-49B5-4F7D-B119-BE725C84E20A}" type="slidenum">
              <a:rPr lang="en-US"/>
              <a:pPr>
                <a:defRPr/>
              </a:pPr>
              <a:t>‹#›</a:t>
            </a:fld>
            <a:endParaRPr lang="en-US"/>
          </a:p>
        </p:txBody>
      </p:sp>
    </p:spTree>
    <p:extLst>
      <p:ext uri="{BB962C8B-B14F-4D97-AF65-F5344CB8AC3E}">
        <p14:creationId xmlns:p14="http://schemas.microsoft.com/office/powerpoint/2010/main" val="26860203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37AD1012-C944-42E1-BC6F-E3F568C096F7}" type="slidenum">
              <a:rPr lang="en-US"/>
              <a:pPr>
                <a:defRPr/>
              </a:pPr>
              <a:t>‹#›</a:t>
            </a:fld>
            <a:endParaRPr lang="en-US"/>
          </a:p>
        </p:txBody>
      </p:sp>
    </p:spTree>
    <p:extLst>
      <p:ext uri="{BB962C8B-B14F-4D97-AF65-F5344CB8AC3E}">
        <p14:creationId xmlns:p14="http://schemas.microsoft.com/office/powerpoint/2010/main" val="271863334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54D7B"/>
            </a:gs>
            <a:gs pos="100000">
              <a:srgbClr val="262338"/>
            </a:gs>
          </a:gsLst>
          <a:lin ang="5400000" scaled="1"/>
        </a:gradFill>
        <a:effectLst/>
      </p:bgPr>
    </p:bg>
    <p:spTree>
      <p:nvGrpSpPr>
        <p:cNvPr id="1" name=""/>
        <p:cNvGrpSpPr/>
        <p:nvPr/>
      </p:nvGrpSpPr>
      <p:grpSpPr>
        <a:xfrm>
          <a:off x="0" y="0"/>
          <a:ext cx="0" cy="0"/>
          <a:chOff x="0" y="0"/>
          <a:chExt cx="0" cy="0"/>
        </a:xfrm>
      </p:grpSpPr>
      <p:sp>
        <p:nvSpPr>
          <p:cNvPr id="2050" name="Rectangle 1"/>
          <p:cNvSpPr>
            <a:spLocks noChangeArrowheads="1"/>
          </p:cNvSpPr>
          <p:nvPr>
            <p:ph type="title"/>
          </p:nvPr>
        </p:nvSpPr>
        <p:spPr bwMode="auto">
          <a:xfrm>
            <a:off x="939800" y="0"/>
            <a:ext cx="7543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smtClean="0">
                <a:sym typeface="Arial Bold" charset="0"/>
              </a:rPr>
              <a:t>Click to edit Master title style</a:t>
            </a:r>
          </a:p>
        </p:txBody>
      </p:sp>
      <p:sp>
        <p:nvSpPr>
          <p:cNvPr id="2051" name="Rectangle 2"/>
          <p:cNvSpPr>
            <a:spLocks noChangeArrowheads="1"/>
          </p:cNvSpPr>
          <p:nvPr>
            <p:ph type="body" idx="1"/>
          </p:nvPr>
        </p:nvSpPr>
        <p:spPr bwMode="auto">
          <a:xfrm>
            <a:off x="990600" y="2362200"/>
            <a:ext cx="75469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
        <p:nvSpPr>
          <p:cNvPr id="2" name="Text Box 3"/>
          <p:cNvSpPr txBox="1">
            <a:spLocks noGrp="1" noChangeArrowheads="1"/>
          </p:cNvSpPr>
          <p:nvPr>
            <p:ph type="sldNum" sz="quarter" idx="4"/>
          </p:nvPr>
        </p:nvSpPr>
        <p:spPr bwMode="auto">
          <a:xfrm>
            <a:off x="1030288" y="6261100"/>
            <a:ext cx="452437" cy="444500"/>
          </a:xfrm>
          <a:prstGeom prst="rect">
            <a:avLst/>
          </a:prstGeom>
          <a:noFill/>
          <a:ln w="12700">
            <a:noFill/>
            <a:miter lim="800000"/>
            <a:headEnd/>
            <a:tailEnd/>
          </a:ln>
          <a:effectLst/>
        </p:spPr>
        <p:txBody>
          <a:bodyPr vert="horz" wrap="none" lIns="91440" tIns="45720" rIns="91440" bIns="45720" numCol="1" anchor="b" anchorCtr="0" compatLnSpc="1">
            <a:prstTxWarp prst="textNoShape">
              <a:avLst/>
            </a:prstTxWarp>
          </a:bodyPr>
          <a:lstStyle>
            <a:lvl1pPr algn="ctr">
              <a:defRPr sz="2400">
                <a:solidFill>
                  <a:schemeClr val="tx1"/>
                </a:solidFill>
                <a:ea typeface="ＭＳ Ｐゴシック" pitchFamily="34" charset="-128"/>
                <a:cs typeface="Arial" pitchFamily="34" charset="0"/>
              </a:defRPr>
            </a:lvl1pPr>
          </a:lstStyle>
          <a:p>
            <a:pPr>
              <a:defRPr/>
            </a:pPr>
            <a:fld id="{34A31054-0966-4145-AECC-FBEBD0428DBE}" type="slidenum">
              <a:rPr lang="en-US"/>
              <a:pPr>
                <a:defRPr/>
              </a:pPr>
              <a:t>‹#›</a:t>
            </a:fld>
            <a:endParaRPr lang="en-US"/>
          </a:p>
        </p:txBody>
      </p:sp>
      <p:pic>
        <p:nvPicPr>
          <p:cNvPr id="2053" name="Picture 5"/>
          <p:cNvPicPr>
            <a:picLocks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descr="\\FCM-BUFS\Users\abittenbender\Documents\Logos\FTCC Collaborative Geographical - Web Banner.jp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5867400" y="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77"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ransition/>
  <p:hf hdr="0" ftr="0" dt="0"/>
  <p:txStyles>
    <p:titleStyle>
      <a:lvl1pPr marL="39688" indent="-39688" algn="l" rtl="0" eaLnBrk="0" fontAlgn="base" hangingPunct="0">
        <a:spcBef>
          <a:spcPct val="0"/>
        </a:spcBef>
        <a:spcAft>
          <a:spcPct val="0"/>
        </a:spcAft>
        <a:defRPr sz="3400">
          <a:solidFill>
            <a:schemeClr val="tx1"/>
          </a:solidFill>
          <a:latin typeface="+mj-lt"/>
          <a:ea typeface="MS PGothic" pitchFamily="34" charset="-128"/>
          <a:cs typeface="+mj-cs"/>
          <a:sym typeface="Arial Bold" charset="0"/>
        </a:defRPr>
      </a:lvl1pPr>
      <a:lvl2pPr marL="39688" indent="-39688" algn="l" rtl="0" eaLnBrk="0" fontAlgn="base" hangingPunct="0">
        <a:spcBef>
          <a:spcPct val="0"/>
        </a:spcBef>
        <a:spcAft>
          <a:spcPct val="0"/>
        </a:spcAft>
        <a:defRPr sz="3400">
          <a:solidFill>
            <a:schemeClr val="tx1"/>
          </a:solidFill>
          <a:latin typeface="Arial Bold" charset="0"/>
          <a:ea typeface="MS PGothic" pitchFamily="34" charset="-128"/>
          <a:sym typeface="Arial Bold" charset="0"/>
        </a:defRPr>
      </a:lvl2pPr>
      <a:lvl3pPr marL="39688" indent="-39688" algn="l" rtl="0" eaLnBrk="0" fontAlgn="base" hangingPunct="0">
        <a:spcBef>
          <a:spcPct val="0"/>
        </a:spcBef>
        <a:spcAft>
          <a:spcPct val="0"/>
        </a:spcAft>
        <a:defRPr sz="3400">
          <a:solidFill>
            <a:schemeClr val="tx1"/>
          </a:solidFill>
          <a:latin typeface="Arial Bold" charset="0"/>
          <a:ea typeface="MS PGothic" pitchFamily="34" charset="-128"/>
          <a:sym typeface="Arial Bold" charset="0"/>
        </a:defRPr>
      </a:lvl3pPr>
      <a:lvl4pPr marL="39688" indent="-39688" algn="l" rtl="0" eaLnBrk="0" fontAlgn="base" hangingPunct="0">
        <a:spcBef>
          <a:spcPct val="0"/>
        </a:spcBef>
        <a:spcAft>
          <a:spcPct val="0"/>
        </a:spcAft>
        <a:defRPr sz="3400">
          <a:solidFill>
            <a:schemeClr val="tx1"/>
          </a:solidFill>
          <a:latin typeface="Arial Bold" charset="0"/>
          <a:ea typeface="MS PGothic" pitchFamily="34" charset="-128"/>
          <a:sym typeface="Arial Bold" charset="0"/>
        </a:defRPr>
      </a:lvl4pPr>
      <a:lvl5pPr marL="39688" indent="-39688" algn="l" rtl="0" eaLnBrk="0" fontAlgn="base" hangingPunct="0">
        <a:spcBef>
          <a:spcPct val="0"/>
        </a:spcBef>
        <a:spcAft>
          <a:spcPct val="0"/>
        </a:spcAft>
        <a:defRPr sz="3400">
          <a:solidFill>
            <a:schemeClr val="tx1"/>
          </a:solidFill>
          <a:latin typeface="Arial Bold" charset="0"/>
          <a:ea typeface="MS PGothic" pitchFamily="34" charset="-128"/>
          <a:sym typeface="Arial Bold" charset="0"/>
        </a:defRPr>
      </a:lvl5pPr>
      <a:lvl6pPr marL="496888" algn="l" rtl="0" fontAlgn="base">
        <a:spcBef>
          <a:spcPct val="0"/>
        </a:spcBef>
        <a:spcAft>
          <a:spcPct val="0"/>
        </a:spcAft>
        <a:defRPr sz="3400">
          <a:solidFill>
            <a:schemeClr val="tx1"/>
          </a:solidFill>
          <a:latin typeface="Arial Bold" charset="0"/>
          <a:sym typeface="Arial Bold" charset="0"/>
        </a:defRPr>
      </a:lvl6pPr>
      <a:lvl7pPr marL="954088" algn="l" rtl="0" fontAlgn="base">
        <a:spcBef>
          <a:spcPct val="0"/>
        </a:spcBef>
        <a:spcAft>
          <a:spcPct val="0"/>
        </a:spcAft>
        <a:defRPr sz="3400">
          <a:solidFill>
            <a:schemeClr val="tx1"/>
          </a:solidFill>
          <a:latin typeface="Arial Bold" charset="0"/>
          <a:sym typeface="Arial Bold" charset="0"/>
        </a:defRPr>
      </a:lvl7pPr>
      <a:lvl8pPr marL="1411288" algn="l" rtl="0" fontAlgn="base">
        <a:spcBef>
          <a:spcPct val="0"/>
        </a:spcBef>
        <a:spcAft>
          <a:spcPct val="0"/>
        </a:spcAft>
        <a:defRPr sz="3400">
          <a:solidFill>
            <a:schemeClr val="tx1"/>
          </a:solidFill>
          <a:latin typeface="Arial Bold" charset="0"/>
          <a:sym typeface="Arial Bold" charset="0"/>
        </a:defRPr>
      </a:lvl8pPr>
      <a:lvl9pPr marL="1868488" algn="l" rtl="0" fontAlgn="base">
        <a:spcBef>
          <a:spcPct val="0"/>
        </a:spcBef>
        <a:spcAft>
          <a:spcPct val="0"/>
        </a:spcAft>
        <a:defRPr sz="3400">
          <a:solidFill>
            <a:schemeClr val="tx1"/>
          </a:solidFill>
          <a:latin typeface="Arial Bold" charset="0"/>
          <a:sym typeface="Arial Bold" charset="0"/>
        </a:defRPr>
      </a:lvl9pPr>
    </p:titleStyle>
    <p:bodyStyle>
      <a:lvl1pPr marL="382588" indent="-342900" algn="l" rtl="0" eaLnBrk="0" fontAlgn="base" hangingPunct="0">
        <a:spcBef>
          <a:spcPts val="600"/>
        </a:spcBef>
        <a:spcAft>
          <a:spcPct val="0"/>
        </a:spcAft>
        <a:buClr>
          <a:srgbClr val="CCFF33"/>
        </a:buClr>
        <a:buSzPct val="100000"/>
        <a:buFont typeface="Wingdings" pitchFamily="2" charset="2"/>
        <a:buChar char="§"/>
        <a:defRPr sz="2800">
          <a:solidFill>
            <a:schemeClr val="tx1"/>
          </a:solidFill>
          <a:latin typeface="+mn-lt"/>
          <a:ea typeface="MS PGothic" pitchFamily="34" charset="-128"/>
          <a:cs typeface="+mn-cs"/>
          <a:sym typeface="Arial" pitchFamily="34" charset="0"/>
        </a:defRPr>
      </a:lvl1pPr>
      <a:lvl2pPr marL="731838" indent="-285750" algn="l" rtl="0" eaLnBrk="0" fontAlgn="base" hangingPunct="0">
        <a:spcBef>
          <a:spcPts val="600"/>
        </a:spcBef>
        <a:spcAft>
          <a:spcPct val="0"/>
        </a:spcAft>
        <a:buClr>
          <a:srgbClr val="FF0000"/>
        </a:buClr>
        <a:buSzPct val="100000"/>
        <a:buFont typeface="Wingdings" pitchFamily="2" charset="2"/>
        <a:buChar char="§"/>
        <a:defRPr sz="2400">
          <a:solidFill>
            <a:schemeClr val="tx1"/>
          </a:solidFill>
          <a:latin typeface="+mn-lt"/>
          <a:ea typeface="MS PGothic" pitchFamily="34" charset="-128"/>
          <a:sym typeface="Arial" pitchFamily="34" charset="0"/>
        </a:defRPr>
      </a:lvl2pPr>
      <a:lvl3pPr marL="1131888" indent="-228600" algn="l" rtl="0" eaLnBrk="0" fontAlgn="base" hangingPunct="0">
        <a:spcBef>
          <a:spcPts val="600"/>
        </a:spcBef>
        <a:spcAft>
          <a:spcPct val="0"/>
        </a:spcAft>
        <a:buClr>
          <a:srgbClr val="A3A5F1"/>
        </a:buClr>
        <a:buSzPct val="100000"/>
        <a:buFont typeface="Wingdings" pitchFamily="2" charset="2"/>
        <a:buChar char="§"/>
        <a:defRPr sz="2400">
          <a:solidFill>
            <a:schemeClr val="tx1"/>
          </a:solidFill>
          <a:latin typeface="+mn-lt"/>
          <a:ea typeface="MS PGothic" pitchFamily="34" charset="-128"/>
          <a:sym typeface="Arial" pitchFamily="34" charset="0"/>
        </a:defRPr>
      </a:lvl3pPr>
      <a:lvl4pPr marL="1589088" indent="-228600" algn="l" rtl="0" eaLnBrk="0" fontAlgn="base" hangingPunct="0">
        <a:spcBef>
          <a:spcPts val="600"/>
        </a:spcBef>
        <a:spcAft>
          <a:spcPct val="0"/>
        </a:spcAft>
        <a:buClr>
          <a:srgbClr val="BABB9F"/>
        </a:buClr>
        <a:buSzPct val="100000"/>
        <a:buFont typeface="Wingdings" pitchFamily="2" charset="2"/>
        <a:buChar char="§"/>
        <a:defRPr sz="2400">
          <a:solidFill>
            <a:schemeClr val="tx1"/>
          </a:solidFill>
          <a:latin typeface="+mn-lt"/>
          <a:ea typeface="MS PGothic" pitchFamily="34" charset="-128"/>
          <a:sym typeface="Arial" pitchFamily="34" charset="0"/>
        </a:defRPr>
      </a:lvl4pPr>
      <a:lvl5pPr marL="2046288" indent="-228600" algn="l" rtl="0" eaLnBrk="0" fontAlgn="base" hangingPunct="0">
        <a:spcBef>
          <a:spcPts val="600"/>
        </a:spcBef>
        <a:spcAft>
          <a:spcPct val="0"/>
        </a:spcAft>
        <a:buClr>
          <a:srgbClr val="A1A1C1"/>
        </a:buClr>
        <a:buSzPct val="100000"/>
        <a:buFont typeface="Wingdings" pitchFamily="2" charset="2"/>
        <a:buChar char="§"/>
        <a:defRPr sz="2400">
          <a:solidFill>
            <a:schemeClr val="tx1"/>
          </a:solidFill>
          <a:latin typeface="+mn-lt"/>
          <a:ea typeface="MS PGothic" pitchFamily="34" charset="-128"/>
          <a:sym typeface="Arial" pitchFamily="34" charset="0"/>
        </a:defRPr>
      </a:lvl5pPr>
      <a:lvl6pPr marL="2503488" indent="-228600" algn="l" rtl="0" fontAlgn="base">
        <a:spcBef>
          <a:spcPts val="600"/>
        </a:spcBef>
        <a:spcAft>
          <a:spcPct val="0"/>
        </a:spcAft>
        <a:buClr>
          <a:srgbClr val="A1A1C1"/>
        </a:buClr>
        <a:buSzPct val="100000"/>
        <a:buFont typeface="Wingdings" charset="2"/>
        <a:buChar char="§"/>
        <a:defRPr sz="2400">
          <a:solidFill>
            <a:schemeClr val="tx1"/>
          </a:solidFill>
          <a:latin typeface="+mn-lt"/>
          <a:sym typeface="Arial" charset="0"/>
        </a:defRPr>
      </a:lvl6pPr>
      <a:lvl7pPr marL="2960688" indent="-228600" algn="l" rtl="0" fontAlgn="base">
        <a:spcBef>
          <a:spcPts val="600"/>
        </a:spcBef>
        <a:spcAft>
          <a:spcPct val="0"/>
        </a:spcAft>
        <a:buClr>
          <a:srgbClr val="A1A1C1"/>
        </a:buClr>
        <a:buSzPct val="100000"/>
        <a:buFont typeface="Wingdings" charset="2"/>
        <a:buChar char="§"/>
        <a:defRPr sz="2400">
          <a:solidFill>
            <a:schemeClr val="tx1"/>
          </a:solidFill>
          <a:latin typeface="+mn-lt"/>
          <a:sym typeface="Arial" charset="0"/>
        </a:defRPr>
      </a:lvl7pPr>
      <a:lvl8pPr marL="3417888" indent="-228600" algn="l" rtl="0" fontAlgn="base">
        <a:spcBef>
          <a:spcPts val="600"/>
        </a:spcBef>
        <a:spcAft>
          <a:spcPct val="0"/>
        </a:spcAft>
        <a:buClr>
          <a:srgbClr val="A1A1C1"/>
        </a:buClr>
        <a:buSzPct val="100000"/>
        <a:buFont typeface="Wingdings" charset="2"/>
        <a:buChar char="§"/>
        <a:defRPr sz="2400">
          <a:solidFill>
            <a:schemeClr val="tx1"/>
          </a:solidFill>
          <a:latin typeface="+mn-lt"/>
          <a:sym typeface="Arial" charset="0"/>
        </a:defRPr>
      </a:lvl8pPr>
      <a:lvl9pPr marL="3875088" indent="-228600" algn="l" rtl="0" fontAlgn="base">
        <a:spcBef>
          <a:spcPts val="600"/>
        </a:spcBef>
        <a:spcAft>
          <a:spcPct val="0"/>
        </a:spcAft>
        <a:buClr>
          <a:srgbClr val="A1A1C1"/>
        </a:buClr>
        <a:buSzPct val="100000"/>
        <a:buFont typeface="Wingdings" charset="2"/>
        <a:buChar char="§"/>
        <a:defRPr sz="2400">
          <a:solidFill>
            <a:schemeClr val="tx1"/>
          </a:solidFill>
          <a:latin typeface="+mn-lt"/>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http://www.borderhealth.org/border_region.php"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2.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mailto:pacificsoutwestca@attcnetwork.org" TargetMode="External"/><Relationship Id="rId7"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mailto:gulfcoast@attcnetwork.org" TargetMode="External"/><Relationship Id="rId4" Type="http://schemas.openxmlformats.org/officeDocument/2006/relationships/hyperlink" Target="mailto:pacificsouthwestaz@attcnetwork.or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www.bphc.hrsa.gov/" TargetMode="External"/><Relationship Id="rId4" Type="http://schemas.openxmlformats.org/officeDocument/2006/relationships/hyperlink" Target="http://findtreatment.samhsa.gov/"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21.emf"/><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Layout" Target="../slideLayouts/slideLayout13.xml"/><Relationship Id="rId4" Type="http://schemas.openxmlformats.org/officeDocument/2006/relationships/tags" Target="../tags/tag13.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5.xml"/><Relationship Id="rId7" Type="http://schemas.openxmlformats.org/officeDocument/2006/relationships/image" Target="../media/image24.emf"/><Relationship Id="rId2" Type="http://schemas.openxmlformats.org/officeDocument/2006/relationships/tags" Target="../tags/tag1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Layout" Target="../slideLayouts/slideLayout2.xml"/><Relationship Id="rId4" Type="http://schemas.openxmlformats.org/officeDocument/2006/relationships/tags" Target="../tags/tag16.xml"/></Relationships>
</file>

<file path=ppt/slides/_rels/slide4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8.xml"/><Relationship Id="rId7" Type="http://schemas.openxmlformats.org/officeDocument/2006/relationships/image" Target="../media/image25.emf"/><Relationship Id="rId2" Type="http://schemas.openxmlformats.org/officeDocument/2006/relationships/tags" Target="../tags/tag17.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Layout" Target="../slideLayouts/slideLayout2.xml"/><Relationship Id="rId4" Type="http://schemas.openxmlformats.org/officeDocument/2006/relationships/tags" Target="../tags/tag19.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2.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3.emf"/><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13.xml"/><Relationship Id="rId4"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p:cNvSpPr>
          <p:nvPr/>
        </p:nvSpPr>
        <p:spPr bwMode="auto">
          <a:xfrm>
            <a:off x="0" y="914400"/>
            <a:ext cx="9144000" cy="762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pic>
        <p:nvPicPr>
          <p:cNvPr id="4099"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Grp="1" noChangeArrowheads="1"/>
          </p:cNvSpPr>
          <p:nvPr>
            <p:ph type="ctrTitle"/>
          </p:nvPr>
        </p:nvSpPr>
        <p:spPr>
          <a:xfrm>
            <a:off x="685800" y="1905000"/>
            <a:ext cx="7772400" cy="1470025"/>
          </a:xfrm>
        </p:spPr>
        <p:txBody>
          <a:bodyPr rIns="132080"/>
          <a:lstStyle/>
          <a:p>
            <a:pPr marL="0" indent="0" algn="ctr"/>
            <a:r>
              <a:rPr lang="en-US" sz="3600" smtClean="0">
                <a:latin typeface="Arial" pitchFamily="34" charset="0"/>
              </a:rPr>
              <a:t>Guidance to Different Approaches to </a:t>
            </a:r>
            <a:br>
              <a:rPr lang="en-US" sz="3600" smtClean="0">
                <a:latin typeface="Arial" pitchFamily="34" charset="0"/>
              </a:rPr>
            </a:br>
            <a:r>
              <a:rPr lang="en-US" sz="3600" smtClean="0">
                <a:latin typeface="Arial" pitchFamily="34" charset="0"/>
              </a:rPr>
              <a:t>Clinical Capacity Building on the </a:t>
            </a:r>
            <a:br>
              <a:rPr lang="en-US" sz="3600" smtClean="0">
                <a:latin typeface="Arial" pitchFamily="34" charset="0"/>
              </a:rPr>
            </a:br>
            <a:r>
              <a:rPr lang="en-US" sz="3600" smtClean="0">
                <a:latin typeface="Arial" pitchFamily="34" charset="0"/>
              </a:rPr>
              <a:t>United States/Mexico Border</a:t>
            </a:r>
            <a:endParaRPr lang="en-US" sz="4800" smtClean="0">
              <a:latin typeface="Arial" pitchFamily="34" charset="0"/>
            </a:endParaRPr>
          </a:p>
        </p:txBody>
      </p:sp>
      <p:sp>
        <p:nvSpPr>
          <p:cNvPr id="4101" name="Rectangle 5"/>
          <p:cNvSpPr>
            <a:spLocks noGrp="1" noChangeArrowheads="1"/>
          </p:cNvSpPr>
          <p:nvPr>
            <p:ph type="subTitle" idx="1"/>
          </p:nvPr>
        </p:nvSpPr>
        <p:spPr>
          <a:xfrm>
            <a:off x="1371600" y="3657600"/>
            <a:ext cx="6400800" cy="1752600"/>
          </a:xfrm>
        </p:spPr>
        <p:txBody>
          <a:bodyPr rIns="132080"/>
          <a:lstStyle/>
          <a:p>
            <a:pPr eaLnBrk="1" hangingPunct="1">
              <a:lnSpc>
                <a:spcPct val="90000"/>
              </a:lnSpc>
            </a:pPr>
            <a:endParaRPr lang="en-US" sz="2100" smtClean="0">
              <a:latin typeface="Arial Bold" charset="0"/>
              <a:sym typeface="Arial Bold" charset="0"/>
            </a:endParaRPr>
          </a:p>
          <a:p>
            <a:pPr eaLnBrk="1" hangingPunct="1">
              <a:lnSpc>
                <a:spcPct val="90000"/>
              </a:lnSpc>
            </a:pPr>
            <a:r>
              <a:rPr lang="en-US" smtClean="0">
                <a:latin typeface="Arial Bold" charset="0"/>
                <a:sym typeface="Arial Bold" charset="0"/>
              </a:rPr>
              <a:t>Wednesday November 28, 2012</a:t>
            </a:r>
          </a:p>
          <a:p>
            <a:pPr eaLnBrk="1" hangingPunct="1">
              <a:lnSpc>
                <a:spcPct val="90000"/>
              </a:lnSpc>
            </a:pPr>
            <a:r>
              <a:rPr lang="en-US" smtClean="0">
                <a:latin typeface="Arial Bold" charset="0"/>
                <a:sym typeface="Arial Bold" charset="0"/>
              </a:rPr>
              <a:t>3:30-5:00 pm</a:t>
            </a:r>
          </a:p>
          <a:p>
            <a:pPr eaLnBrk="1" hangingPunct="1">
              <a:lnSpc>
                <a:spcPct val="90000"/>
              </a:lnSpc>
            </a:pPr>
            <a:r>
              <a:rPr lang="en-US" smtClean="0"/>
              <a:t>Nathan Hale Room</a:t>
            </a:r>
            <a:endParaRPr lang="en-US" smtClean="0">
              <a:latin typeface="Arial Bold" charset="0"/>
              <a:sym typeface="Arial Bold" charset="0"/>
            </a:endParaRPr>
          </a:p>
          <a:p>
            <a:pPr eaLnBrk="1" hangingPunct="1">
              <a:lnSpc>
                <a:spcPct val="90000"/>
              </a:lnSpc>
            </a:pPr>
            <a:endParaRPr lang="en-US" sz="2100" smtClean="0">
              <a:latin typeface="Arial Bold" charset="0"/>
              <a:sym typeface="Arial Bold" charset="0"/>
            </a:endParaRPr>
          </a:p>
          <a:p>
            <a:pPr eaLnBrk="1" hangingPunct="1">
              <a:lnSpc>
                <a:spcPct val="90000"/>
              </a:lnSpc>
            </a:pPr>
            <a:r>
              <a:rPr lang="en-US" sz="3600" smtClean="0">
                <a:solidFill>
                  <a:srgbClr val="FFFF00"/>
                </a:solidFill>
                <a:cs typeface="Arial" pitchFamily="34" charset="0"/>
                <a:sym typeface="Arial Bold" charset="0"/>
              </a:rPr>
              <a:t>AETCBorderHealth.org</a:t>
            </a:r>
          </a:p>
          <a:p>
            <a:pPr eaLnBrk="1" hangingPunct="1">
              <a:lnSpc>
                <a:spcPct val="90000"/>
              </a:lnSpc>
            </a:pPr>
            <a:endParaRPr lang="en-US" sz="1800" smtClean="0">
              <a:latin typeface="Arial Bold" charset="0"/>
              <a:sym typeface="Arial Bold" charset="0"/>
            </a:endParaRPr>
          </a:p>
          <a:p>
            <a:pPr eaLnBrk="1" hangingPunct="1">
              <a:lnSpc>
                <a:spcPct val="90000"/>
              </a:lnSpc>
            </a:pPr>
            <a:endParaRPr lang="en-US" sz="1500" smtClean="0">
              <a:latin typeface="Arial Bold" charset="0"/>
              <a:sym typeface="Arial Bold" charset="0"/>
            </a:endParaRPr>
          </a:p>
          <a:p>
            <a:pPr algn="r" eaLnBrk="1" hangingPunct="1">
              <a:lnSpc>
                <a:spcPct val="90000"/>
              </a:lnSpc>
            </a:pPr>
            <a:endParaRPr lang="en-US" sz="1500" smtClean="0">
              <a:latin typeface="Arial Bold" charset="0"/>
              <a:sym typeface="Arial Bold" charset="0"/>
            </a:endParaRPr>
          </a:p>
        </p:txBody>
      </p:sp>
      <p:pic>
        <p:nvPicPr>
          <p:cNvPr id="4102" name="Picture 7" descr="\\FCM-BUFS\Users\abittenbender\Documents\Logos\FTCC Collaborative Geographical - Web 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mn-lt"/>
              </a:rPr>
              <a:t>U.S. Border Challenges</a:t>
            </a:r>
            <a:endParaRPr lang="en-US" dirty="0">
              <a:latin typeface="+mn-lt"/>
            </a:endParaRPr>
          </a:p>
        </p:txBody>
      </p:sp>
      <p:sp>
        <p:nvSpPr>
          <p:cNvPr id="13315" name="Rectangle 2"/>
          <p:cNvSpPr>
            <a:spLocks noGrp="1" noChangeArrowheads="1"/>
          </p:cNvSpPr>
          <p:nvPr>
            <p:ph idx="1"/>
          </p:nvPr>
        </p:nvSpPr>
        <p:spPr>
          <a:xfrm>
            <a:off x="533400" y="1905000"/>
            <a:ext cx="8153400" cy="4343400"/>
          </a:xfrm>
        </p:spPr>
        <p:txBody>
          <a:bodyPr/>
          <a:lstStyle/>
          <a:p>
            <a:pPr marL="346075" indent="-346075" eaLnBrk="1" hangingPunct="1">
              <a:spcBef>
                <a:spcPct val="0"/>
              </a:spcBef>
              <a:spcAft>
                <a:spcPct val="10000"/>
              </a:spcAft>
            </a:pPr>
            <a:r>
              <a:rPr lang="en-US" smtClean="0"/>
              <a:t>3 of the 10 poorest counties in the U.S.</a:t>
            </a:r>
          </a:p>
          <a:p>
            <a:pPr marL="346075" indent="-346075" eaLnBrk="1" hangingPunct="1">
              <a:spcBef>
                <a:spcPct val="0"/>
              </a:spcBef>
              <a:spcAft>
                <a:spcPct val="10000"/>
              </a:spcAft>
            </a:pPr>
            <a:r>
              <a:rPr lang="en-US" smtClean="0"/>
              <a:t>21 counties designated as economically distressed areas</a:t>
            </a:r>
          </a:p>
          <a:p>
            <a:pPr marL="346075" indent="-346075" eaLnBrk="1" hangingPunct="1">
              <a:spcBef>
                <a:spcPct val="0"/>
              </a:spcBef>
              <a:spcAft>
                <a:spcPct val="10000"/>
              </a:spcAft>
            </a:pPr>
            <a:r>
              <a:rPr lang="en-US" smtClean="0"/>
              <a:t>Unemployment rate 250-300% higher than U.S. average</a:t>
            </a:r>
          </a:p>
          <a:p>
            <a:pPr marL="346075" indent="-346075" eaLnBrk="1" hangingPunct="1">
              <a:spcBef>
                <a:spcPct val="0"/>
              </a:spcBef>
              <a:spcAft>
                <a:spcPct val="10000"/>
              </a:spcAft>
            </a:pPr>
            <a:r>
              <a:rPr lang="en-US" smtClean="0"/>
              <a:t>432,000 people live in 1,200 colonias in </a:t>
            </a:r>
            <a:br>
              <a:rPr lang="en-US" smtClean="0"/>
            </a:br>
            <a:r>
              <a:rPr lang="en-US" smtClean="0"/>
              <a:t>TX &amp; NM; unincorporated, semi-rural communities, often with unsafe water supplies and substandard housing</a:t>
            </a:r>
          </a:p>
        </p:txBody>
      </p:sp>
      <p:sp>
        <p:nvSpPr>
          <p:cNvPr id="61443" name="Text Box 3"/>
          <p:cNvSpPr txBox="1">
            <a:spLocks noChangeArrowheads="1"/>
          </p:cNvSpPr>
          <p:nvPr/>
        </p:nvSpPr>
        <p:spPr bwMode="auto">
          <a:xfrm>
            <a:off x="609600" y="6400800"/>
            <a:ext cx="8382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1200" dirty="0">
                <a:solidFill>
                  <a:schemeClr val="tx1"/>
                </a:solidFill>
                <a:ea typeface="+mn-ea"/>
                <a:cs typeface="Arial" pitchFamily="34" charset="0"/>
              </a:rPr>
              <a:t>United States Mexico Border Health Commission, 2008  </a:t>
            </a:r>
            <a:r>
              <a:rPr lang="en-US" sz="1200" dirty="0">
                <a:solidFill>
                  <a:schemeClr val="tx1"/>
                </a:solidFill>
                <a:ea typeface="+mn-ea"/>
                <a:cs typeface="Arial" pitchFamily="34" charset="0"/>
                <a:hlinkClick r:id="rId4"/>
              </a:rPr>
              <a:t>http://www.borderhealth.org/border_region.php</a:t>
            </a:r>
            <a:r>
              <a:rPr lang="en-US" sz="1200" dirty="0">
                <a:solidFill>
                  <a:schemeClr val="tx1"/>
                </a:solidFill>
                <a:ea typeface="+mn-ea"/>
                <a:cs typeface="Arial" pitchFamily="34" charset="0"/>
              </a:rPr>
              <a:t> </a:t>
            </a:r>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latin typeface="Arial Bold" charset="0"/>
              </a:rPr>
              <a:t>U.S. Border Challenges</a:t>
            </a:r>
          </a:p>
        </p:txBody>
      </p:sp>
      <p:sp>
        <p:nvSpPr>
          <p:cNvPr id="14339" name="Rectangle 2"/>
          <p:cNvSpPr>
            <a:spLocks noGrp="1" noChangeArrowheads="1"/>
          </p:cNvSpPr>
          <p:nvPr>
            <p:ph idx="1"/>
          </p:nvPr>
        </p:nvSpPr>
        <p:spPr/>
        <p:txBody>
          <a:bodyPr/>
          <a:lstStyle/>
          <a:p>
            <a:pPr marL="406400" indent="-406400" defTabSz="855663" eaLnBrk="1" hangingPunct="1">
              <a:lnSpc>
                <a:spcPct val="90000"/>
              </a:lnSpc>
            </a:pPr>
            <a:r>
              <a:rPr lang="en-US" smtClean="0"/>
              <a:t>Higher incidence of infectious diseases compared with U.S. average</a:t>
            </a:r>
          </a:p>
          <a:p>
            <a:pPr marL="406400" indent="-406400" defTabSz="855663" eaLnBrk="1" hangingPunct="1">
              <a:lnSpc>
                <a:spcPct val="90000"/>
              </a:lnSpc>
            </a:pPr>
            <a:r>
              <a:rPr lang="en-US" smtClean="0"/>
              <a:t>If made a state, border region would rank:</a:t>
            </a:r>
            <a:endParaRPr lang="en-US" sz="3200" smtClean="0"/>
          </a:p>
          <a:p>
            <a:pPr marL="908050" lvl="1" indent="-387350" defTabSz="855663" eaLnBrk="1" hangingPunct="1">
              <a:lnSpc>
                <a:spcPct val="90000"/>
              </a:lnSpc>
              <a:buSzPct val="75000"/>
              <a:buFont typeface="Wingdings" pitchFamily="2" charset="2"/>
              <a:buChar char="è"/>
            </a:pPr>
            <a:r>
              <a:rPr lang="en-US" smtClean="0"/>
              <a:t>Last in access to health care</a:t>
            </a:r>
          </a:p>
          <a:p>
            <a:pPr marL="908050" lvl="1" indent="-387350" defTabSz="855663" eaLnBrk="1" hangingPunct="1">
              <a:lnSpc>
                <a:spcPct val="90000"/>
              </a:lnSpc>
              <a:buSzPct val="75000"/>
              <a:buFont typeface="Wingdings" pitchFamily="2" charset="2"/>
              <a:buChar char="è"/>
            </a:pPr>
            <a:r>
              <a:rPr lang="en-US" smtClean="0"/>
              <a:t>2nd in death rates due to hepatitis</a:t>
            </a:r>
          </a:p>
          <a:p>
            <a:pPr marL="908050" lvl="1" indent="-387350" defTabSz="855663" eaLnBrk="1" hangingPunct="1">
              <a:lnSpc>
                <a:spcPct val="90000"/>
              </a:lnSpc>
              <a:buSzPct val="75000"/>
              <a:buFont typeface="Wingdings" pitchFamily="2" charset="2"/>
              <a:buChar char="è"/>
            </a:pPr>
            <a:r>
              <a:rPr lang="en-US" smtClean="0"/>
              <a:t>3rd in deaths related to diabetes</a:t>
            </a:r>
          </a:p>
          <a:p>
            <a:pPr marL="908050" lvl="1" indent="-387350" defTabSz="855663" eaLnBrk="1" hangingPunct="1">
              <a:lnSpc>
                <a:spcPct val="90000"/>
              </a:lnSpc>
              <a:buSzPct val="75000"/>
              <a:buFont typeface="Wingdings" pitchFamily="2" charset="2"/>
              <a:buChar char="è"/>
            </a:pPr>
            <a:r>
              <a:rPr lang="en-US" smtClean="0"/>
              <a:t>Last in per capita income</a:t>
            </a:r>
          </a:p>
          <a:p>
            <a:pPr marL="908050" lvl="1" indent="-387350" defTabSz="855663" eaLnBrk="1" hangingPunct="1">
              <a:lnSpc>
                <a:spcPct val="90000"/>
              </a:lnSpc>
              <a:buSzPct val="75000"/>
              <a:buFont typeface="Wingdings" pitchFamily="2" charset="2"/>
              <a:buChar char="è"/>
            </a:pPr>
            <a:r>
              <a:rPr lang="en-US" smtClean="0"/>
              <a:t>1st in number of school children living in poverty</a:t>
            </a:r>
          </a:p>
          <a:p>
            <a:pPr marL="908050" lvl="1" indent="-387350" defTabSz="855663" eaLnBrk="1" hangingPunct="1">
              <a:lnSpc>
                <a:spcPct val="90000"/>
              </a:lnSpc>
              <a:buSzPct val="75000"/>
              <a:buFont typeface="Wingdings" pitchFamily="2" charset="2"/>
              <a:buChar char="è"/>
            </a:pPr>
            <a:r>
              <a:rPr lang="en-US" smtClean="0"/>
              <a:t>1st in number of uninsured children</a:t>
            </a:r>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7"/>
          <p:cNvGrpSpPr>
            <a:grpSpLocks/>
          </p:cNvGrpSpPr>
          <p:nvPr/>
        </p:nvGrpSpPr>
        <p:grpSpPr bwMode="auto">
          <a:xfrm>
            <a:off x="0" y="914400"/>
            <a:ext cx="9144000" cy="5943600"/>
            <a:chOff x="0" y="816"/>
            <a:chExt cx="5760" cy="3504"/>
          </a:xfrm>
        </p:grpSpPr>
        <p:pic>
          <p:nvPicPr>
            <p:cNvPr id="15369" name="Picture 2" descr="Map of AET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16"/>
              <a:ext cx="5760" cy="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4"/>
            <p:cNvSpPr>
              <a:spLocks noChangeArrowheads="1"/>
            </p:cNvSpPr>
            <p:nvPr/>
          </p:nvSpPr>
          <p:spPr bwMode="auto">
            <a:xfrm>
              <a:off x="1920" y="1152"/>
              <a:ext cx="912" cy="480"/>
            </a:xfrm>
            <a:prstGeom prst="ellipse">
              <a:avLst/>
            </a:prstGeom>
            <a:noFill/>
            <a:ln w="38100">
              <a:solidFill>
                <a:srgbClr val="E0004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b="1" baseline="-25000">
                <a:ea typeface="+mn-ea"/>
                <a:cs typeface="Arial" pitchFamily="34" charset="0"/>
              </a:endParaRPr>
            </a:p>
          </p:txBody>
        </p:sp>
        <p:sp>
          <p:nvSpPr>
            <p:cNvPr id="4" name="Oval 5"/>
            <p:cNvSpPr>
              <a:spLocks noChangeArrowheads="1"/>
            </p:cNvSpPr>
            <p:nvPr/>
          </p:nvSpPr>
          <p:spPr bwMode="auto">
            <a:xfrm>
              <a:off x="144" y="2928"/>
              <a:ext cx="912" cy="480"/>
            </a:xfrm>
            <a:prstGeom prst="ellipse">
              <a:avLst/>
            </a:prstGeom>
            <a:noFill/>
            <a:ln w="38100">
              <a:solidFill>
                <a:srgbClr val="E0004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b="1" baseline="-25000">
                <a:ea typeface="+mn-ea"/>
                <a:cs typeface="Arial" pitchFamily="34" charset="0"/>
              </a:endParaRPr>
            </a:p>
          </p:txBody>
        </p:sp>
        <p:sp>
          <p:nvSpPr>
            <p:cNvPr id="3" name="Oval 6"/>
            <p:cNvSpPr>
              <a:spLocks noChangeArrowheads="1"/>
            </p:cNvSpPr>
            <p:nvPr/>
          </p:nvSpPr>
          <p:spPr bwMode="auto">
            <a:xfrm>
              <a:off x="1344" y="3696"/>
              <a:ext cx="1104" cy="480"/>
            </a:xfrm>
            <a:prstGeom prst="ellipse">
              <a:avLst/>
            </a:prstGeom>
            <a:noFill/>
            <a:ln w="38100">
              <a:solidFill>
                <a:srgbClr val="E0004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b="1" baseline="-25000">
                <a:ea typeface="+mn-ea"/>
                <a:cs typeface="Arial" pitchFamily="34" charset="0"/>
              </a:endParaRPr>
            </a:p>
          </p:txBody>
        </p:sp>
      </p:grpSp>
      <p:sp>
        <p:nvSpPr>
          <p:cNvPr id="41987" name="Oval 3"/>
          <p:cNvSpPr>
            <a:spLocks noChangeArrowheads="1"/>
          </p:cNvSpPr>
          <p:nvPr/>
        </p:nvSpPr>
        <p:spPr bwMode="auto">
          <a:xfrm rot="1463031">
            <a:off x="1143000" y="4724400"/>
            <a:ext cx="3429000" cy="1090613"/>
          </a:xfrm>
          <a:prstGeom prst="ellipse">
            <a:avLst/>
          </a:prstGeom>
          <a:solidFill>
            <a:srgbClr val="F9E917">
              <a:alpha val="34901"/>
            </a:srgbClr>
          </a:solidFill>
          <a:ln w="5715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b="1" baseline="-25000">
              <a:ea typeface="+mn-ea"/>
              <a:cs typeface="Arial" pitchFamily="34" charset="0"/>
            </a:endParaRPr>
          </a:p>
        </p:txBody>
      </p:sp>
      <p:sp>
        <p:nvSpPr>
          <p:cNvPr id="15364" name="Text Box 8"/>
          <p:cNvSpPr txBox="1">
            <a:spLocks noChangeArrowheads="1"/>
          </p:cNvSpPr>
          <p:nvPr/>
        </p:nvSpPr>
        <p:spPr bwMode="auto">
          <a:xfrm>
            <a:off x="495300" y="3581400"/>
            <a:ext cx="6286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rgbClr val="000000"/>
                </a:solidFill>
                <a:latin typeface="Arial" pitchFamily="34" charset="0"/>
                <a:ea typeface="MS PGothic" pitchFamily="34" charset="-128"/>
                <a:sym typeface="Arial" pitchFamily="34" charset="0"/>
              </a:defRPr>
            </a:lvl1pPr>
            <a:lvl2pPr marL="742950" indent="-285750" eaLnBrk="0" hangingPunct="0">
              <a:defRPr>
                <a:solidFill>
                  <a:srgbClr val="000000"/>
                </a:solidFill>
                <a:latin typeface="Arial" pitchFamily="34" charset="0"/>
                <a:ea typeface="MS PGothic" pitchFamily="34" charset="-128"/>
                <a:sym typeface="Arial" pitchFamily="34" charset="0"/>
              </a:defRPr>
            </a:lvl2pPr>
            <a:lvl3pPr marL="1143000" indent="-228600" eaLnBrk="0" hangingPunct="0">
              <a:defRPr>
                <a:solidFill>
                  <a:srgbClr val="000000"/>
                </a:solidFill>
                <a:latin typeface="Arial" pitchFamily="34" charset="0"/>
                <a:ea typeface="MS PGothic" pitchFamily="34" charset="-128"/>
                <a:sym typeface="Arial" pitchFamily="34" charset="0"/>
              </a:defRPr>
            </a:lvl3pPr>
            <a:lvl4pPr marL="1600200" indent="-228600" eaLnBrk="0" hangingPunct="0">
              <a:defRPr>
                <a:solidFill>
                  <a:srgbClr val="000000"/>
                </a:solidFill>
                <a:latin typeface="Arial" pitchFamily="34" charset="0"/>
                <a:ea typeface="MS PGothic" pitchFamily="34" charset="-128"/>
                <a:sym typeface="Arial" pitchFamily="34" charset="0"/>
              </a:defRPr>
            </a:lvl4pPr>
            <a:lvl5pPr marL="2057400" indent="-228600" eaLnBrk="0" hangingPunct="0">
              <a:defRPr>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9pPr>
          </a:lstStyle>
          <a:p>
            <a:pPr algn="ctr" eaLnBrk="1" hangingPunct="1"/>
            <a:r>
              <a:rPr lang="en-US" sz="4000" b="1">
                <a:solidFill>
                  <a:srgbClr val="FFFF00"/>
                </a:solidFill>
                <a:cs typeface="Arial" pitchFamily="34" charset="0"/>
              </a:rPr>
              <a:t>Regional AETCs</a:t>
            </a:r>
          </a:p>
        </p:txBody>
      </p:sp>
      <p:sp>
        <p:nvSpPr>
          <p:cNvPr id="41989" name="Text Box 9"/>
          <p:cNvSpPr txBox="1">
            <a:spLocks noChangeArrowheads="1"/>
          </p:cNvSpPr>
          <p:nvPr/>
        </p:nvSpPr>
        <p:spPr bwMode="auto">
          <a:xfrm>
            <a:off x="7696200" y="6324600"/>
            <a:ext cx="1524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b="1" baseline="-25000">
                <a:solidFill>
                  <a:schemeClr val="tx1"/>
                </a:solidFill>
                <a:latin typeface="Arial" pitchFamily="34" charset="0"/>
                <a:cs typeface="Arial" pitchFamily="34" charset="0"/>
              </a:defRPr>
            </a:lvl1pPr>
            <a:lvl2pPr marL="742950" indent="-285750" eaLnBrk="0" hangingPunct="0">
              <a:defRPr b="1" baseline="-25000">
                <a:solidFill>
                  <a:schemeClr val="tx1"/>
                </a:solidFill>
                <a:latin typeface="Arial" pitchFamily="34" charset="0"/>
                <a:cs typeface="Arial" pitchFamily="34" charset="0"/>
              </a:defRPr>
            </a:lvl2pPr>
            <a:lvl3pPr marL="1143000" indent="-228600" eaLnBrk="0" hangingPunct="0">
              <a:defRPr b="1" baseline="-25000">
                <a:solidFill>
                  <a:schemeClr val="tx1"/>
                </a:solidFill>
                <a:latin typeface="Arial" pitchFamily="34" charset="0"/>
                <a:cs typeface="Arial" pitchFamily="34" charset="0"/>
              </a:defRPr>
            </a:lvl3pPr>
            <a:lvl4pPr marL="1600200" indent="-228600" eaLnBrk="0" hangingPunct="0">
              <a:defRPr b="1" baseline="-25000">
                <a:solidFill>
                  <a:schemeClr val="tx1"/>
                </a:solidFill>
                <a:latin typeface="Arial" pitchFamily="34" charset="0"/>
                <a:cs typeface="Arial" pitchFamily="34" charset="0"/>
              </a:defRPr>
            </a:lvl4pPr>
            <a:lvl5pPr marL="2057400" indent="-228600" eaLnBrk="0" hangingPunct="0">
              <a:defRPr b="1" baseline="-25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b="1" baseline="-25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b="1" baseline="-25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b="1" baseline="-25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b="1" baseline="-25000">
                <a:solidFill>
                  <a:schemeClr val="tx1"/>
                </a:solidFill>
                <a:latin typeface="Arial" pitchFamily="34" charset="0"/>
                <a:cs typeface="Arial" pitchFamily="34" charset="0"/>
              </a:defRPr>
            </a:lvl9pPr>
          </a:lstStyle>
          <a:p>
            <a:pPr algn="ctr" eaLnBrk="1" hangingPunct="1">
              <a:spcBef>
                <a:spcPct val="50000"/>
              </a:spcBef>
              <a:defRPr/>
            </a:pPr>
            <a:r>
              <a:rPr lang="en-US" smtClean="0">
                <a:solidFill>
                  <a:srgbClr val="000000"/>
                </a:solidFill>
                <a:ea typeface="+mn-ea"/>
              </a:rPr>
              <a:t>L</a:t>
            </a:r>
          </a:p>
        </p:txBody>
      </p:sp>
      <p:pic>
        <p:nvPicPr>
          <p:cNvPr id="15366"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FCM-BUFS\Users\abittenbender\Documents\Logos\FTCC Collaborative Geographical - Web Bann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ctangle 1"/>
          <p:cNvSpPr>
            <a:spLocks/>
          </p:cNvSpPr>
          <p:nvPr/>
        </p:nvSpPr>
        <p:spPr bwMode="auto">
          <a:xfrm>
            <a:off x="0" y="914400"/>
            <a:ext cx="9144000" cy="762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
          <p:cNvSpPr>
            <a:spLocks/>
          </p:cNvSpPr>
          <p:nvPr/>
        </p:nvSpPr>
        <p:spPr bwMode="auto">
          <a:xfrm>
            <a:off x="0" y="838200"/>
            <a:ext cx="9144000" cy="762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pic>
        <p:nvPicPr>
          <p:cNvPr id="16387"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title"/>
          </p:nvPr>
        </p:nvSpPr>
        <p:spPr>
          <a:xfrm>
            <a:off x="533400" y="1371600"/>
            <a:ext cx="7950200" cy="838200"/>
          </a:xfrm>
        </p:spPr>
        <p:txBody>
          <a:bodyPr rIns="132080"/>
          <a:lstStyle/>
          <a:p>
            <a:pPr indent="0" eaLnBrk="1" hangingPunct="1">
              <a:defRPr/>
            </a:pPr>
            <a:r>
              <a:rPr lang="en-US" dirty="0" smtClean="0">
                <a:latin typeface="+mn-lt"/>
              </a:rPr>
              <a:t>Federal Training Centers </a:t>
            </a:r>
            <a:br>
              <a:rPr lang="en-US" dirty="0" smtClean="0">
                <a:latin typeface="+mn-lt"/>
              </a:rPr>
            </a:br>
            <a:r>
              <a:rPr lang="en-US" dirty="0" smtClean="0">
                <a:latin typeface="+mn-lt"/>
              </a:rPr>
              <a:t>Border Collaborative</a:t>
            </a:r>
          </a:p>
        </p:txBody>
      </p:sp>
      <p:sp>
        <p:nvSpPr>
          <p:cNvPr id="16389" name="Rectangle 5"/>
          <p:cNvSpPr>
            <a:spLocks noGrp="1" noChangeArrowheads="1"/>
          </p:cNvSpPr>
          <p:nvPr>
            <p:ph idx="1"/>
          </p:nvPr>
        </p:nvSpPr>
        <p:spPr>
          <a:xfrm>
            <a:off x="457200" y="2362200"/>
            <a:ext cx="8534400" cy="4191000"/>
          </a:xfrm>
        </p:spPr>
        <p:txBody>
          <a:bodyPr rIns="132080"/>
          <a:lstStyle/>
          <a:p>
            <a:pPr eaLnBrk="1" hangingPunct="1">
              <a:lnSpc>
                <a:spcPct val="80000"/>
              </a:lnSpc>
              <a:spcBef>
                <a:spcPct val="0"/>
              </a:spcBef>
              <a:buClr>
                <a:srgbClr val="99FF33"/>
              </a:buClr>
            </a:pPr>
            <a:r>
              <a:rPr lang="en-US" smtClean="0"/>
              <a:t>AIDS Education and Training Center (HRSA)</a:t>
            </a:r>
          </a:p>
          <a:p>
            <a:pPr eaLnBrk="1" hangingPunct="1">
              <a:lnSpc>
                <a:spcPct val="80000"/>
              </a:lnSpc>
              <a:spcBef>
                <a:spcPct val="0"/>
              </a:spcBef>
              <a:buClr>
                <a:srgbClr val="99FF33"/>
              </a:buClr>
            </a:pPr>
            <a:endParaRPr lang="en-US" smtClean="0"/>
          </a:p>
          <a:p>
            <a:pPr eaLnBrk="1" hangingPunct="1">
              <a:lnSpc>
                <a:spcPct val="80000"/>
              </a:lnSpc>
              <a:spcBef>
                <a:spcPct val="0"/>
              </a:spcBef>
              <a:buClr>
                <a:srgbClr val="99FF33"/>
              </a:buClr>
            </a:pPr>
            <a:r>
              <a:rPr lang="en-US" smtClean="0"/>
              <a:t>Prevention Training Centers (CDC)</a:t>
            </a:r>
          </a:p>
          <a:p>
            <a:pPr eaLnBrk="1" hangingPunct="1">
              <a:lnSpc>
                <a:spcPct val="80000"/>
              </a:lnSpc>
              <a:spcBef>
                <a:spcPct val="0"/>
              </a:spcBef>
              <a:buClr>
                <a:srgbClr val="99FF33"/>
              </a:buClr>
            </a:pPr>
            <a:endParaRPr lang="en-US" smtClean="0"/>
          </a:p>
          <a:p>
            <a:pPr eaLnBrk="1" hangingPunct="1">
              <a:lnSpc>
                <a:spcPct val="80000"/>
              </a:lnSpc>
              <a:spcBef>
                <a:spcPct val="0"/>
              </a:spcBef>
              <a:buClr>
                <a:srgbClr val="99FF33"/>
              </a:buClr>
            </a:pPr>
            <a:r>
              <a:rPr lang="en-US" smtClean="0"/>
              <a:t>TB Training Centers (CDC)</a:t>
            </a:r>
          </a:p>
          <a:p>
            <a:pPr eaLnBrk="1" hangingPunct="1">
              <a:lnSpc>
                <a:spcPct val="80000"/>
              </a:lnSpc>
              <a:spcBef>
                <a:spcPct val="0"/>
              </a:spcBef>
              <a:buClr>
                <a:srgbClr val="99FF33"/>
              </a:buClr>
            </a:pPr>
            <a:endParaRPr lang="en-US" smtClean="0"/>
          </a:p>
          <a:p>
            <a:pPr eaLnBrk="1" hangingPunct="1">
              <a:lnSpc>
                <a:spcPct val="80000"/>
              </a:lnSpc>
              <a:spcBef>
                <a:spcPct val="0"/>
              </a:spcBef>
              <a:buClr>
                <a:srgbClr val="99FF33"/>
              </a:buClr>
            </a:pPr>
            <a:r>
              <a:rPr lang="en-US" smtClean="0"/>
              <a:t>Addiction Technology Transfer Centers (SAMHSA)</a:t>
            </a:r>
          </a:p>
          <a:p>
            <a:pPr eaLnBrk="1" hangingPunct="1">
              <a:lnSpc>
                <a:spcPct val="80000"/>
              </a:lnSpc>
              <a:spcBef>
                <a:spcPct val="0"/>
              </a:spcBef>
              <a:buClr>
                <a:srgbClr val="99FF33"/>
              </a:buClr>
            </a:pPr>
            <a:endParaRPr lang="en-US" smtClean="0"/>
          </a:p>
          <a:p>
            <a:pPr eaLnBrk="1" hangingPunct="1">
              <a:lnSpc>
                <a:spcPct val="80000"/>
              </a:lnSpc>
              <a:spcBef>
                <a:spcPct val="0"/>
              </a:spcBef>
              <a:buClr>
                <a:srgbClr val="99FF33"/>
              </a:buClr>
            </a:pPr>
            <a:r>
              <a:rPr lang="en-US" smtClean="0"/>
              <a:t>CARDEA Services </a:t>
            </a:r>
            <a:br>
              <a:rPr lang="en-US" smtClean="0"/>
            </a:br>
            <a:r>
              <a:rPr lang="en-US" smtClean="0"/>
              <a:t>(Office of Population Affairs)</a:t>
            </a:r>
          </a:p>
        </p:txBody>
      </p:sp>
      <p:pic>
        <p:nvPicPr>
          <p:cNvPr id="16390" name="Picture 7" descr="\\FCM-BUFS\Users\abittenbender\Documents\Logos\FTCC Collaborative Geographical - Web 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p:cNvSpPr>
          <p:nvPr/>
        </p:nvSpPr>
        <p:spPr bwMode="auto">
          <a:xfrm>
            <a:off x="0" y="914400"/>
            <a:ext cx="9144000" cy="762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pic>
        <p:nvPicPr>
          <p:cNvPr id="1741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5"/>
          <p:cNvSpPr>
            <a:spLocks noGrp="1" noChangeArrowheads="1"/>
          </p:cNvSpPr>
          <p:nvPr>
            <p:ph type="title"/>
          </p:nvPr>
        </p:nvSpPr>
        <p:spPr>
          <a:xfrm>
            <a:off x="1066800" y="1371600"/>
            <a:ext cx="7543800" cy="1828800"/>
          </a:xfrm>
        </p:spPr>
        <p:txBody>
          <a:bodyPr rIns="132080"/>
          <a:lstStyle/>
          <a:p>
            <a:pPr indent="0" eaLnBrk="1" hangingPunct="1"/>
            <a:endParaRPr lang="en-US" sz="3600" smtClean="0">
              <a:solidFill>
                <a:srgbClr val="F9E917"/>
              </a:solidFill>
              <a:latin typeface="Arial Bold" charset="0"/>
            </a:endParaRPr>
          </a:p>
        </p:txBody>
      </p:sp>
      <p:sp>
        <p:nvSpPr>
          <p:cNvPr id="17413" name="Slide Number Placeholder 11"/>
          <p:cNvSpPr>
            <a:spLocks noGrp="1"/>
          </p:cNvSpPr>
          <p:nvPr>
            <p:ph type="sldNum" sz="quarter" idx="10"/>
          </p:nvPr>
        </p:nvSpPr>
        <p:spPr>
          <a:xfrm>
            <a:off x="3200400" y="241300"/>
            <a:ext cx="452438" cy="4445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rgbClr val="000000"/>
                </a:solidFill>
                <a:latin typeface="Arial" pitchFamily="34" charset="0"/>
                <a:ea typeface="MS PGothic" pitchFamily="34" charset="-128"/>
                <a:sym typeface="Arial" pitchFamily="34" charset="0"/>
              </a:defRPr>
            </a:lvl1pPr>
            <a:lvl2pPr marL="742950" indent="-285750" eaLnBrk="0" hangingPunct="0">
              <a:defRPr>
                <a:solidFill>
                  <a:srgbClr val="000000"/>
                </a:solidFill>
                <a:latin typeface="Arial" pitchFamily="34" charset="0"/>
                <a:ea typeface="MS PGothic" pitchFamily="34" charset="-128"/>
                <a:sym typeface="Arial" pitchFamily="34" charset="0"/>
              </a:defRPr>
            </a:lvl2pPr>
            <a:lvl3pPr marL="1143000" indent="-228600" eaLnBrk="0" hangingPunct="0">
              <a:defRPr>
                <a:solidFill>
                  <a:srgbClr val="000000"/>
                </a:solidFill>
                <a:latin typeface="Arial" pitchFamily="34" charset="0"/>
                <a:ea typeface="MS PGothic" pitchFamily="34" charset="-128"/>
                <a:sym typeface="Arial" pitchFamily="34" charset="0"/>
              </a:defRPr>
            </a:lvl3pPr>
            <a:lvl4pPr marL="1600200" indent="-228600" eaLnBrk="0" hangingPunct="0">
              <a:defRPr>
                <a:solidFill>
                  <a:srgbClr val="000000"/>
                </a:solidFill>
                <a:latin typeface="Arial" pitchFamily="34" charset="0"/>
                <a:ea typeface="MS PGothic" pitchFamily="34" charset="-128"/>
                <a:sym typeface="Arial" pitchFamily="34" charset="0"/>
              </a:defRPr>
            </a:lvl4pPr>
            <a:lvl5pPr marL="2057400" indent="-228600" eaLnBrk="0" hangingPunct="0">
              <a:defRPr>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9pPr>
          </a:lstStyle>
          <a:p>
            <a:pPr eaLnBrk="1" hangingPunct="1"/>
            <a:fld id="{584566D5-CADF-446C-9DEC-DA87B9D02AF9}" type="slidenum">
              <a:rPr lang="en-US" sz="3300" b="1" smtClean="0">
                <a:solidFill>
                  <a:schemeClr val="tx1"/>
                </a:solidFill>
              </a:rPr>
              <a:pPr eaLnBrk="1" hangingPunct="1"/>
              <a:t>14</a:t>
            </a:fld>
            <a:endParaRPr lang="en-US" sz="3300" b="1" smtClean="0">
              <a:solidFill>
                <a:schemeClr val="tx1"/>
              </a:solidFill>
            </a:endParaRPr>
          </a:p>
        </p:txBody>
      </p:sp>
      <p:pic>
        <p:nvPicPr>
          <p:cNvPr id="17414" name="Picture 7" descr="\\FCM-BUFS\Users\abittenbender\Documents\Logos\FTCC Collaborative Geographical - Web 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p:cNvPicPr>
            <a:picLocks noChangeAspect="1"/>
          </p:cNvPicPr>
          <p:nvPr/>
        </p:nvPicPr>
        <p:blipFill>
          <a:blip r:embed="rId5">
            <a:extLst>
              <a:ext uri="{28A0092B-C50C-407E-A947-70E740481C1C}">
                <a14:useLocalDpi xmlns:a14="http://schemas.microsoft.com/office/drawing/2010/main" val="0"/>
              </a:ext>
            </a:extLst>
          </a:blip>
          <a:srcRect l="3847" t="7564" r="42885" b="3168"/>
          <a:stretch>
            <a:fillRect/>
          </a:stretch>
        </p:blipFill>
        <p:spPr bwMode="auto">
          <a:xfrm>
            <a:off x="0" y="0"/>
            <a:ext cx="9144000" cy="67818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a:spLocks noGrp="1"/>
          </p:cNvSpPr>
          <p:nvPr>
            <p:ph type="title"/>
          </p:nvPr>
        </p:nvSpPr>
        <p:spPr>
          <a:xfrm>
            <a:off x="457200" y="1371600"/>
            <a:ext cx="8229600" cy="4267200"/>
          </a:xfrm>
        </p:spPr>
        <p:txBody>
          <a:bodyPr/>
          <a:lstStyle/>
          <a:p>
            <a:pPr algn="ctr">
              <a:defRPr/>
            </a:pPr>
            <a:r>
              <a:rPr lang="en-GB" sz="4000" dirty="0" smtClean="0">
                <a:latin typeface="+mn-lt"/>
                <a:ea typeface="msgothic"/>
                <a:cs typeface="msgothic"/>
              </a:rPr>
              <a:t>Clinical Capacity Building &amp; Technology</a:t>
            </a:r>
            <a:br>
              <a:rPr lang="en-GB" sz="4000" dirty="0" smtClean="0">
                <a:latin typeface="+mn-lt"/>
                <a:ea typeface="msgothic"/>
                <a:cs typeface="msgothic"/>
              </a:rPr>
            </a:br>
            <a:r>
              <a:rPr lang="en-GB" sz="4000" dirty="0" smtClean="0">
                <a:latin typeface="+mn-lt"/>
                <a:ea typeface="msgothic"/>
                <a:cs typeface="msgothic"/>
              </a:rPr>
              <a:t/>
            </a:r>
            <a:br>
              <a:rPr lang="en-GB" sz="4000" dirty="0" smtClean="0">
                <a:latin typeface="+mn-lt"/>
                <a:ea typeface="msgothic"/>
                <a:cs typeface="msgothic"/>
              </a:rPr>
            </a:br>
            <a:r>
              <a:rPr lang="en-GB" sz="4000" dirty="0" smtClean="0">
                <a:latin typeface="+mn-lt"/>
                <a:ea typeface="msgothic"/>
                <a:cs typeface="msgothic"/>
              </a:rPr>
              <a:t/>
            </a:r>
            <a:br>
              <a:rPr lang="en-GB" sz="4000" dirty="0" smtClean="0">
                <a:latin typeface="+mn-lt"/>
                <a:ea typeface="msgothic"/>
                <a:cs typeface="msgothic"/>
              </a:rPr>
            </a:br>
            <a:r>
              <a:rPr lang="en-GB" sz="3200" dirty="0" smtClean="0">
                <a:latin typeface="+mn-lt"/>
                <a:ea typeface="msgothic"/>
                <a:cs typeface="msgothic"/>
              </a:rPr>
              <a:t>Using the Internet for collaborating, sharing and learning…and helping Maria</a:t>
            </a:r>
            <a:endParaRPr lang="en-US" sz="2800" b="1" dirty="0" smtClean="0"/>
          </a:p>
        </p:txBody>
      </p:sp>
      <p:pic>
        <p:nvPicPr>
          <p:cNvPr id="18435"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7" descr="\\FCM-BUFS\Users\abittenbender\Documents\Logos\FTCC Collaborative Geographical - Web Bann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7" descr="\\FCM-BUFS\Users\abittenbender\Documents\Logos\FTCC Collaborative Geographical - Web Bann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1"/>
          <p:cNvSpPr>
            <a:spLocks/>
          </p:cNvSpPr>
          <p:nvPr/>
        </p:nvSpPr>
        <p:spPr bwMode="auto">
          <a:xfrm>
            <a:off x="0" y="914400"/>
            <a:ext cx="9144000" cy="762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57200" y="1066800"/>
            <a:ext cx="822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3800" b="1">
              <a:solidFill>
                <a:srgbClr val="FFFF00"/>
              </a:solidFill>
              <a:latin typeface="Calibri" pitchFamily="34" charset="0"/>
              <a:cs typeface="Arial" pitchFamily="34" charset="0"/>
            </a:endParaRPr>
          </a:p>
        </p:txBody>
      </p:sp>
      <p:sp>
        <p:nvSpPr>
          <p:cNvPr id="19459" name="Rectangle 3"/>
          <p:cNvSpPr>
            <a:spLocks noChangeArrowheads="1"/>
          </p:cNvSpPr>
          <p:nvPr/>
        </p:nvSpPr>
        <p:spPr bwMode="auto">
          <a:xfrm>
            <a:off x="381000" y="2057400"/>
            <a:ext cx="8077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just">
              <a:spcAft>
                <a:spcPct val="25000"/>
              </a:spcAft>
              <a:buFont typeface="Arial" pitchFamily="34" charset="0"/>
              <a:buChar char="•"/>
            </a:pPr>
            <a:endParaRPr lang="en-US" sz="1500" i="1">
              <a:solidFill>
                <a:srgbClr val="FFFFFF"/>
              </a:solidFill>
              <a:cs typeface="Arial" pitchFamily="34" charset="0"/>
            </a:endParaRPr>
          </a:p>
          <a:p>
            <a:pPr marL="457200" indent="-457200" algn="just">
              <a:spcAft>
                <a:spcPct val="25000"/>
              </a:spcAft>
              <a:buFont typeface="Arial" pitchFamily="34" charset="0"/>
              <a:buChar char="•"/>
            </a:pPr>
            <a:endParaRPr lang="en-US" sz="2900">
              <a:solidFill>
                <a:schemeClr val="bg1"/>
              </a:solidFill>
              <a:cs typeface="Arial" pitchFamily="34" charset="0"/>
            </a:endParaRPr>
          </a:p>
          <a:p>
            <a:pPr marL="457200" indent="-457200" algn="just">
              <a:spcAft>
                <a:spcPct val="25000"/>
              </a:spcAft>
              <a:buFont typeface="Wingdings" pitchFamily="2" charset="2"/>
              <a:buNone/>
            </a:pPr>
            <a:endParaRPr lang="en-US" sz="2900">
              <a:solidFill>
                <a:schemeClr val="bg1"/>
              </a:solidFill>
              <a:cs typeface="Arial" pitchFamily="34" charset="0"/>
            </a:endParaRPr>
          </a:p>
          <a:p>
            <a:pPr marL="457200" indent="-457200" algn="just">
              <a:spcAft>
                <a:spcPct val="25000"/>
              </a:spcAft>
              <a:buFont typeface="Wingdings" pitchFamily="2" charset="2"/>
              <a:buNone/>
            </a:pPr>
            <a:endParaRPr lang="en-US" sz="2800">
              <a:solidFill>
                <a:schemeClr val="bg1"/>
              </a:solidFill>
              <a:cs typeface="Arial" pitchFamily="34" charset="0"/>
            </a:endParaRPr>
          </a:p>
        </p:txBody>
      </p:sp>
      <p:pic>
        <p:nvPicPr>
          <p:cNvPr id="1946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FCM-BUFS\Users\abittenbender\Documents\Logos\FTCC Collaborative Geographical - Web 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1"/>
          <p:cNvSpPr>
            <a:spLocks/>
          </p:cNvSpPr>
          <p:nvPr/>
        </p:nvSpPr>
        <p:spPr bwMode="auto">
          <a:xfrm>
            <a:off x="0" y="914400"/>
            <a:ext cx="9144000" cy="762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19463" name="Title 4"/>
          <p:cNvSpPr>
            <a:spLocks noGrp="1"/>
          </p:cNvSpPr>
          <p:nvPr>
            <p:ph type="title"/>
          </p:nvPr>
        </p:nvSpPr>
        <p:spPr/>
        <p:txBody>
          <a:bodyPr/>
          <a:lstStyle/>
          <a:p>
            <a:r>
              <a:rPr lang="en-US" smtClean="0">
                <a:latin typeface="Arial Bold" charset="0"/>
              </a:rPr>
              <a:t>AETCBorderHealth.org </a:t>
            </a:r>
          </a:p>
        </p:txBody>
      </p:sp>
      <p:sp>
        <p:nvSpPr>
          <p:cNvPr id="19464" name="Content Placeholder 5"/>
          <p:cNvSpPr>
            <a:spLocks noGrp="1"/>
          </p:cNvSpPr>
          <p:nvPr>
            <p:ph idx="1"/>
          </p:nvPr>
        </p:nvSpPr>
        <p:spPr>
          <a:xfrm>
            <a:off x="533400" y="1905000"/>
            <a:ext cx="8004175" cy="4800600"/>
          </a:xfrm>
        </p:spPr>
        <p:txBody>
          <a:bodyPr/>
          <a:lstStyle/>
          <a:p>
            <a:r>
              <a:rPr lang="en-US" smtClean="0"/>
              <a:t>Training and technical assistance resource library</a:t>
            </a:r>
          </a:p>
          <a:p>
            <a:pPr lvl="1"/>
            <a:r>
              <a:rPr lang="en-US" smtClean="0"/>
              <a:t>Fact sheets, curricula, reports, links</a:t>
            </a:r>
          </a:p>
          <a:p>
            <a:r>
              <a:rPr lang="en-US" smtClean="0"/>
              <a:t>Calendar of training events for border providers</a:t>
            </a:r>
          </a:p>
          <a:p>
            <a:r>
              <a:rPr lang="en-US" smtClean="0"/>
              <a:t>Directory of border HIV/AIDS treatment and prevention agencies</a:t>
            </a:r>
          </a:p>
          <a:p>
            <a:r>
              <a:rPr lang="en-US" smtClean="0"/>
              <a:t>Border Blog</a:t>
            </a:r>
          </a:p>
          <a:p>
            <a:r>
              <a:rPr lang="en-US" smtClean="0"/>
              <a:t>Summaries of HIV/AIDS in the border states and counties</a:t>
            </a:r>
          </a:p>
          <a:p>
            <a:endParaRPr lang="en-US"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smtClean="0">
              <a:latin typeface="Arial Bold" charset="0"/>
            </a:endParaRPr>
          </a:p>
        </p:txBody>
      </p:sp>
      <p:pic>
        <p:nvPicPr>
          <p:cNvPr id="2048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304800"/>
            <a:ext cx="9150350" cy="6172200"/>
          </a:xfr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latin typeface="Arial Bold" charset="0"/>
              </a:rPr>
              <a:t>Resource Map on Google</a:t>
            </a:r>
          </a:p>
        </p:txBody>
      </p:sp>
      <p:pic>
        <p:nvPicPr>
          <p:cNvPr id="2150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113" y="304800"/>
            <a:ext cx="9096375" cy="4187825"/>
          </a:xfrm>
        </p:spPr>
      </p:pic>
      <p:pic>
        <p:nvPicPr>
          <p:cNvPr id="2150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93950"/>
            <a:ext cx="5334000" cy="41497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457200" y="3581400"/>
            <a:ext cx="84582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Aft>
                <a:spcPct val="25000"/>
              </a:spcAft>
            </a:pPr>
            <a:endParaRPr lang="en-US" sz="1600" i="1">
              <a:solidFill>
                <a:srgbClr val="FFFFFF"/>
              </a:solidFill>
              <a:cs typeface="Arial" pitchFamily="34" charset="0"/>
            </a:endParaRPr>
          </a:p>
        </p:txBody>
      </p:sp>
      <p:pic>
        <p:nvPicPr>
          <p:cNvPr id="22531"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2540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7" descr="\\FCM-BUFS\Users\abittenbender\Documents\Logos\FTCC Collaborative Geographical - Web 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1"/>
          <p:cNvSpPr>
            <a:spLocks/>
          </p:cNvSpPr>
          <p:nvPr/>
        </p:nvSpPr>
        <p:spPr bwMode="auto">
          <a:xfrm>
            <a:off x="0" y="914400"/>
            <a:ext cx="9144000" cy="762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pic>
        <p:nvPicPr>
          <p:cNvPr id="2253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030288"/>
            <a:ext cx="6583363" cy="575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1"/>
          <p:cNvSpPr>
            <a:spLocks/>
          </p:cNvSpPr>
          <p:nvPr/>
        </p:nvSpPr>
        <p:spPr bwMode="auto">
          <a:xfrm>
            <a:off x="0" y="914400"/>
            <a:ext cx="9144000" cy="762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pic>
        <p:nvPicPr>
          <p:cNvPr id="5123"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4"/>
          <p:cNvSpPr>
            <a:spLocks noGrp="1" noChangeArrowheads="1"/>
          </p:cNvSpPr>
          <p:nvPr>
            <p:ph type="title"/>
          </p:nvPr>
        </p:nvSpPr>
        <p:spPr>
          <a:xfrm>
            <a:off x="457200" y="1295400"/>
            <a:ext cx="7950200" cy="838200"/>
          </a:xfrm>
        </p:spPr>
        <p:txBody>
          <a:bodyPr rIns="132080"/>
          <a:lstStyle/>
          <a:p>
            <a:pPr indent="0" eaLnBrk="1" hangingPunct="1">
              <a:defRPr/>
            </a:pPr>
            <a:r>
              <a:rPr lang="en-US" dirty="0" smtClean="0">
                <a:latin typeface="+mn-lt"/>
              </a:rPr>
              <a:t>Educational Objectives</a:t>
            </a:r>
            <a:r>
              <a:rPr lang="en-US" sz="3500" dirty="0" smtClean="0"/>
              <a:t/>
            </a:r>
            <a:br>
              <a:rPr lang="en-US" sz="3500" dirty="0" smtClean="0"/>
            </a:br>
            <a:r>
              <a:rPr lang="en-US" sz="2500" dirty="0" smtClean="0">
                <a:latin typeface="+mn-lt"/>
              </a:rPr>
              <a:t>At the end of this workshop, you will be able to:</a:t>
            </a:r>
          </a:p>
        </p:txBody>
      </p:sp>
      <p:sp>
        <p:nvSpPr>
          <p:cNvPr id="5125" name="Rectangle 5"/>
          <p:cNvSpPr>
            <a:spLocks noGrp="1" noChangeArrowheads="1"/>
          </p:cNvSpPr>
          <p:nvPr>
            <p:ph idx="1"/>
          </p:nvPr>
        </p:nvSpPr>
        <p:spPr>
          <a:xfrm>
            <a:off x="457200" y="2209800"/>
            <a:ext cx="8004175" cy="4953000"/>
          </a:xfrm>
        </p:spPr>
        <p:txBody>
          <a:bodyPr rIns="132080"/>
          <a:lstStyle/>
          <a:p>
            <a:pPr>
              <a:spcAft>
                <a:spcPts val="1200"/>
              </a:spcAft>
            </a:pPr>
            <a:r>
              <a:rPr lang="en-US" sz="2400" smtClean="0"/>
              <a:t>Describe health and economic disparities in the border region and challenges faced by the border HIV and health care workforces.</a:t>
            </a:r>
          </a:p>
          <a:p>
            <a:pPr>
              <a:spcAft>
                <a:spcPts val="1200"/>
              </a:spcAft>
            </a:pPr>
            <a:r>
              <a:rPr lang="en-US" sz="2400" smtClean="0"/>
              <a:t>Discuss the impact that new modalities and technology can have on collaborative organizing and dissemination efforts, and for delivering HIV training and technical assistance.</a:t>
            </a:r>
          </a:p>
          <a:p>
            <a:pPr>
              <a:spcAft>
                <a:spcPts val="1200"/>
              </a:spcAft>
            </a:pPr>
            <a:r>
              <a:rPr lang="en-US" sz="2400" smtClean="0"/>
              <a:t>Apply best practices for interagency collaboration to serve a common underserved constituency.</a:t>
            </a:r>
          </a:p>
        </p:txBody>
      </p:sp>
      <p:pic>
        <p:nvPicPr>
          <p:cNvPr id="5126" name="Picture 7" descr="\\FCM-BUFS\Users\abittenbender\Documents\Logos\FTCC Collaborative Geographical - Web 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http://aidsetc.org/pdf/etres/umbast-mexico-06-12.pdf - Windows Internet Explorer"/>
          <p:cNvPicPr>
            <a:picLocks noChangeAspect="1"/>
          </p:cNvPicPr>
          <p:nvPr/>
        </p:nvPicPr>
        <p:blipFill>
          <a:blip r:embed="rId2">
            <a:extLst>
              <a:ext uri="{28A0092B-C50C-407E-A947-70E740481C1C}">
                <a14:useLocalDpi xmlns:a14="http://schemas.microsoft.com/office/drawing/2010/main" val="0"/>
              </a:ext>
            </a:extLst>
          </a:blip>
          <a:srcRect l="22836" t="14586" r="24030" b="5692"/>
          <a:stretch>
            <a:fillRect/>
          </a:stretch>
        </p:blipFill>
        <p:spPr bwMode="auto">
          <a:xfrm>
            <a:off x="1295400" y="914400"/>
            <a:ext cx="653097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r>
              <a:rPr lang="en-US" smtClean="0">
                <a:latin typeface="Arial Bold" charset="0"/>
              </a:rPr>
              <a:t>For Maria</a:t>
            </a:r>
          </a:p>
        </p:txBody>
      </p:sp>
      <p:sp>
        <p:nvSpPr>
          <p:cNvPr id="24579" name="Content Placeholder 3"/>
          <p:cNvSpPr>
            <a:spLocks noGrp="1"/>
          </p:cNvSpPr>
          <p:nvPr>
            <p:ph idx="1"/>
          </p:nvPr>
        </p:nvSpPr>
        <p:spPr/>
        <p:txBody>
          <a:bodyPr/>
          <a:lstStyle/>
          <a:p>
            <a:r>
              <a:rPr lang="en-US" smtClean="0"/>
              <a:t>Directly	</a:t>
            </a:r>
          </a:p>
          <a:p>
            <a:pPr lvl="1"/>
            <a:r>
              <a:rPr lang="en-US" smtClean="0"/>
              <a:t>She can find an HIV care provider on the map</a:t>
            </a:r>
          </a:p>
          <a:p>
            <a:r>
              <a:rPr lang="en-US" smtClean="0"/>
              <a:t>Indirectly</a:t>
            </a:r>
          </a:p>
          <a:p>
            <a:pPr lvl="1"/>
            <a:r>
              <a:rPr lang="en-US" smtClean="0"/>
              <a:t>The quality of care that she receives will be better with a well-trained health workforce</a:t>
            </a:r>
          </a:p>
          <a:p>
            <a:pPr lvl="1"/>
            <a:r>
              <a:rPr lang="en-US" smtClean="0"/>
              <a:t>Her providers can use the map to find referrals to other community services</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371600" y="-114300"/>
            <a:ext cx="822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US" sz="4000" dirty="0">
                <a:solidFill>
                  <a:schemeClr val="tx1"/>
                </a:solidFill>
                <a:latin typeface="+mn-lt"/>
                <a:cs typeface="Arial" pitchFamily="34" charset="0"/>
              </a:rPr>
              <a:t>Online Trainings/Education</a:t>
            </a:r>
          </a:p>
        </p:txBody>
      </p:sp>
      <p:sp>
        <p:nvSpPr>
          <p:cNvPr id="49155" name="Rectangle 3"/>
          <p:cNvSpPr>
            <a:spLocks noChangeArrowheads="1"/>
          </p:cNvSpPr>
          <p:nvPr/>
        </p:nvSpPr>
        <p:spPr bwMode="auto">
          <a:xfrm>
            <a:off x="-1063625" y="2895600"/>
            <a:ext cx="8915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1313">
              <a:spcAft>
                <a:spcPct val="25000"/>
              </a:spcAft>
              <a:defRPr/>
            </a:pPr>
            <a:endParaRPr lang="en-US" sz="2800" i="1" dirty="0">
              <a:solidFill>
                <a:srgbClr val="FFFFFF"/>
              </a:solidFill>
              <a:latin typeface="+mn-lt"/>
              <a:cs typeface="Arial" pitchFamily="34" charset="0"/>
            </a:endParaRPr>
          </a:p>
        </p:txBody>
      </p:sp>
      <p:pic>
        <p:nvPicPr>
          <p:cNvPr id="25604"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7" descr="\\FCM-BUFS\Users\abittenbender\Documents\Logos\FTCC Collaborative Geographical - Web 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1"/>
          <p:cNvSpPr>
            <a:spLocks/>
          </p:cNvSpPr>
          <p:nvPr/>
        </p:nvSpPr>
        <p:spPr bwMode="auto">
          <a:xfrm>
            <a:off x="0" y="914400"/>
            <a:ext cx="9144000" cy="762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pic>
        <p:nvPicPr>
          <p:cNvPr id="25607" name="Picture 8"/>
          <p:cNvPicPr>
            <a:picLocks noChangeAspect="1"/>
          </p:cNvPicPr>
          <p:nvPr/>
        </p:nvPicPr>
        <p:blipFill>
          <a:blip r:embed="rId5">
            <a:extLst>
              <a:ext uri="{28A0092B-C50C-407E-A947-70E740481C1C}">
                <a14:useLocalDpi xmlns:a14="http://schemas.microsoft.com/office/drawing/2010/main" val="0"/>
              </a:ext>
            </a:extLst>
          </a:blip>
          <a:srcRect l="52255" t="25745" r="30376" b="53436"/>
          <a:stretch>
            <a:fillRect/>
          </a:stretch>
        </p:blipFill>
        <p:spPr bwMode="auto">
          <a:xfrm>
            <a:off x="6223000" y="1049338"/>
            <a:ext cx="2870200" cy="215106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8" name="Title 1"/>
          <p:cNvSpPr>
            <a:spLocks noGrp="1"/>
          </p:cNvSpPr>
          <p:nvPr>
            <p:ph type="title"/>
          </p:nvPr>
        </p:nvSpPr>
        <p:spPr>
          <a:xfrm>
            <a:off x="381000" y="914400"/>
            <a:ext cx="6400800" cy="914400"/>
          </a:xfrm>
        </p:spPr>
        <p:txBody>
          <a:bodyPr/>
          <a:lstStyle/>
          <a:p>
            <a:pPr algn="l"/>
            <a:r>
              <a:rPr lang="en-US" smtClean="0">
                <a:latin typeface="Arial" pitchFamily="34" charset="0"/>
                <a:cs typeface="Arial" pitchFamily="34" charset="0"/>
              </a:rPr>
              <a:t>Online Education</a:t>
            </a:r>
          </a:p>
        </p:txBody>
      </p:sp>
      <p:sp>
        <p:nvSpPr>
          <p:cNvPr id="25609" name="Content Placeholder 2"/>
          <p:cNvSpPr>
            <a:spLocks noGrp="1"/>
          </p:cNvSpPr>
          <p:nvPr>
            <p:ph idx="1"/>
          </p:nvPr>
        </p:nvSpPr>
        <p:spPr>
          <a:xfrm>
            <a:off x="76200" y="1981200"/>
            <a:ext cx="8382000" cy="4572000"/>
          </a:xfrm>
        </p:spPr>
        <p:txBody>
          <a:bodyPr/>
          <a:lstStyle/>
          <a:p>
            <a:pPr marL="341313">
              <a:spcAft>
                <a:spcPct val="25000"/>
              </a:spcAft>
            </a:pPr>
            <a:r>
              <a:rPr lang="en-US" smtClean="0">
                <a:solidFill>
                  <a:srgbClr val="FFFFFF"/>
                </a:solidFill>
                <a:cs typeface="Arial" pitchFamily="34" charset="0"/>
              </a:rPr>
              <a:t>What we can offer Maria’s providers</a:t>
            </a:r>
          </a:p>
          <a:p>
            <a:pPr marL="803275" lvl="1" indent="-346075">
              <a:spcAft>
                <a:spcPct val="25000"/>
              </a:spcAft>
            </a:pPr>
            <a:r>
              <a:rPr lang="en-US" smtClean="0">
                <a:solidFill>
                  <a:srgbClr val="FFFFFF"/>
                </a:solidFill>
                <a:cs typeface="Arial" pitchFamily="34" charset="0"/>
              </a:rPr>
              <a:t>Online registration/viewing of trainings</a:t>
            </a:r>
          </a:p>
          <a:p>
            <a:pPr marL="803275" lvl="1" indent="-346075">
              <a:spcAft>
                <a:spcPct val="25000"/>
              </a:spcAft>
            </a:pPr>
            <a:r>
              <a:rPr lang="en-US" smtClean="0">
                <a:solidFill>
                  <a:srgbClr val="FFFFFF"/>
                </a:solidFill>
                <a:cs typeface="Arial" pitchFamily="34" charset="0"/>
              </a:rPr>
              <a:t>Marketing: e-mail, social media, target, cross collaboration</a:t>
            </a:r>
          </a:p>
          <a:p>
            <a:pPr marL="803275" lvl="1" indent="-346075">
              <a:spcAft>
                <a:spcPct val="25000"/>
              </a:spcAft>
            </a:pPr>
            <a:r>
              <a:rPr lang="en-US" smtClean="0">
                <a:solidFill>
                  <a:srgbClr val="FFFFFF"/>
                </a:solidFill>
                <a:cs typeface="Arial" pitchFamily="34" charset="0"/>
              </a:rPr>
              <a:t>LIVE vs. Recordings vs. On demand modules</a:t>
            </a:r>
          </a:p>
          <a:p>
            <a:pPr marL="803275" lvl="1" indent="-346075">
              <a:spcAft>
                <a:spcPct val="25000"/>
              </a:spcAft>
            </a:pPr>
            <a:r>
              <a:rPr lang="en-US" smtClean="0">
                <a:solidFill>
                  <a:srgbClr val="FFFFFF"/>
                </a:solidFill>
                <a:cs typeface="Arial" pitchFamily="34" charset="0"/>
              </a:rPr>
              <a:t>Use of pods allow “chatting” and “speaker questions”</a:t>
            </a:r>
          </a:p>
          <a:p>
            <a:pPr marL="803275" lvl="1" indent="-346075">
              <a:spcAft>
                <a:spcPct val="25000"/>
              </a:spcAft>
            </a:pPr>
            <a:r>
              <a:rPr lang="en-US" smtClean="0">
                <a:solidFill>
                  <a:srgbClr val="FFFFFF"/>
                </a:solidFill>
                <a:cs typeface="Arial" pitchFamily="34" charset="0"/>
              </a:rPr>
              <a:t>Encourage interaction/engagement (polling questions)</a:t>
            </a:r>
          </a:p>
          <a:p>
            <a:pPr marL="803275" lvl="1" indent="-346075">
              <a:spcAft>
                <a:spcPct val="25000"/>
              </a:spcAft>
            </a:pPr>
            <a:r>
              <a:rPr lang="en-US" smtClean="0">
                <a:solidFill>
                  <a:srgbClr val="FFFFFF"/>
                </a:solidFill>
                <a:cs typeface="Arial" pitchFamily="34" charset="0"/>
              </a:rPr>
              <a:t>Immediate marketing and posting of recordings</a:t>
            </a:r>
            <a:endParaRPr lang="en-US"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p:cNvSpPr>
          <p:nvPr/>
        </p:nvSpPr>
        <p:spPr bwMode="auto">
          <a:xfrm>
            <a:off x="0" y="914400"/>
            <a:ext cx="9144000" cy="762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pic>
        <p:nvPicPr>
          <p:cNvPr id="26627"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4"/>
          <p:cNvSpPr>
            <a:spLocks noGrp="1" noChangeArrowheads="1"/>
          </p:cNvSpPr>
          <p:nvPr>
            <p:ph type="title"/>
          </p:nvPr>
        </p:nvSpPr>
        <p:spPr>
          <a:xfrm>
            <a:off x="381000" y="990600"/>
            <a:ext cx="8382000" cy="762000"/>
          </a:xfrm>
        </p:spPr>
        <p:txBody>
          <a:bodyPr rIns="132080"/>
          <a:lstStyle/>
          <a:p>
            <a:pPr>
              <a:defRPr/>
            </a:pPr>
            <a:r>
              <a:rPr lang="en-US" dirty="0" smtClean="0">
                <a:latin typeface="+mn-lt"/>
              </a:rPr>
              <a:t>Lessons Learned</a:t>
            </a:r>
            <a:endParaRPr lang="en-US" sz="4600" dirty="0" smtClean="0">
              <a:latin typeface="+mn-lt"/>
            </a:endParaRPr>
          </a:p>
        </p:txBody>
      </p:sp>
      <p:sp>
        <p:nvSpPr>
          <p:cNvPr id="26629" name="Rectangle 5"/>
          <p:cNvSpPr>
            <a:spLocks noGrp="1" noChangeArrowheads="1"/>
          </p:cNvSpPr>
          <p:nvPr>
            <p:ph idx="1"/>
          </p:nvPr>
        </p:nvSpPr>
        <p:spPr>
          <a:xfrm>
            <a:off x="3657600" y="2057400"/>
            <a:ext cx="4953000" cy="4419600"/>
          </a:xfrm>
        </p:spPr>
        <p:txBody>
          <a:bodyPr rIns="132080"/>
          <a:lstStyle/>
          <a:p>
            <a:pPr marL="39688" lvl="1" indent="0" eaLnBrk="1" hangingPunct="1">
              <a:lnSpc>
                <a:spcPct val="90000"/>
              </a:lnSpc>
              <a:spcBef>
                <a:spcPts val="2000"/>
              </a:spcBef>
              <a:buClr>
                <a:srgbClr val="CCFF33"/>
              </a:buClr>
              <a:buFont typeface="Wingdings" pitchFamily="2" charset="2"/>
              <a:buNone/>
              <a:defRPr/>
            </a:pPr>
            <a:r>
              <a:rPr lang="en-US" sz="2800" b="1" dirty="0" smtClean="0">
                <a:solidFill>
                  <a:srgbClr val="FFFFFF"/>
                </a:solidFill>
                <a:ea typeface="Verdana" pitchFamily="34" charset="0"/>
                <a:cs typeface="Verdana" pitchFamily="34" charset="0"/>
              </a:rPr>
              <a:t>Border challenge …       </a:t>
            </a:r>
            <a:r>
              <a:rPr lang="en-US" sz="2800" dirty="0" smtClean="0">
                <a:solidFill>
                  <a:srgbClr val="FFFFFF"/>
                </a:solidFill>
                <a:cs typeface="Arial" pitchFamily="34" charset="0"/>
              </a:rPr>
              <a:t>limited time to attend continuing education &amp; training events.</a:t>
            </a:r>
            <a:endParaRPr lang="en-US" sz="2800" dirty="0">
              <a:solidFill>
                <a:srgbClr val="FFFFFF"/>
              </a:solidFill>
              <a:cs typeface="Arial" pitchFamily="34" charset="0"/>
            </a:endParaRPr>
          </a:p>
          <a:p>
            <a:pPr marL="382588" lvl="1" indent="-342900" eaLnBrk="1" hangingPunct="1">
              <a:lnSpc>
                <a:spcPct val="90000"/>
              </a:lnSpc>
              <a:spcBef>
                <a:spcPts val="2000"/>
              </a:spcBef>
              <a:buClr>
                <a:srgbClr val="CCFF33"/>
              </a:buClr>
              <a:defRPr/>
            </a:pPr>
            <a:endParaRPr lang="en-US" dirty="0" smtClean="0">
              <a:solidFill>
                <a:srgbClr val="FFFFFF"/>
              </a:solidFill>
              <a:cs typeface="Arial" pitchFamily="34" charset="0"/>
            </a:endParaRPr>
          </a:p>
          <a:p>
            <a:pPr marL="39688" lvl="1" indent="0" eaLnBrk="1" hangingPunct="1">
              <a:lnSpc>
                <a:spcPct val="90000"/>
              </a:lnSpc>
              <a:spcBef>
                <a:spcPts val="2000"/>
              </a:spcBef>
              <a:buClr>
                <a:srgbClr val="CCFF33"/>
              </a:buClr>
              <a:buFont typeface="Wingdings" pitchFamily="2" charset="2"/>
              <a:buNone/>
              <a:defRPr/>
            </a:pPr>
            <a:r>
              <a:rPr lang="en-US" sz="2800" b="1" dirty="0" smtClean="0">
                <a:solidFill>
                  <a:srgbClr val="FFFFFF"/>
                </a:solidFill>
                <a:ea typeface="Verdana" pitchFamily="34" charset="0"/>
                <a:cs typeface="Verdana" pitchFamily="34" charset="0"/>
              </a:rPr>
              <a:t>Distance </a:t>
            </a:r>
            <a:r>
              <a:rPr lang="en-US" sz="2800" b="1" dirty="0">
                <a:solidFill>
                  <a:srgbClr val="FFFFFF"/>
                </a:solidFill>
                <a:ea typeface="Verdana" pitchFamily="34" charset="0"/>
                <a:cs typeface="Verdana" pitchFamily="34" charset="0"/>
              </a:rPr>
              <a:t>l</a:t>
            </a:r>
            <a:r>
              <a:rPr lang="en-US" sz="2800" b="1" dirty="0" smtClean="0">
                <a:solidFill>
                  <a:srgbClr val="FFFFFF"/>
                </a:solidFill>
                <a:ea typeface="Verdana" pitchFamily="34" charset="0"/>
                <a:cs typeface="Verdana" pitchFamily="34" charset="0"/>
              </a:rPr>
              <a:t>earning =    </a:t>
            </a:r>
            <a:r>
              <a:rPr lang="en-US" sz="2800" dirty="0" smtClean="0">
                <a:solidFill>
                  <a:srgbClr val="FFFFFF"/>
                </a:solidFill>
                <a:cs typeface="Arial" pitchFamily="34" charset="0"/>
              </a:rPr>
              <a:t>effective delivery of needed HIV updates, education on recipient’s schedule.</a:t>
            </a:r>
            <a:endParaRPr lang="en-US" sz="3200" dirty="0" smtClean="0">
              <a:sym typeface="Arial Bold" charset="0"/>
            </a:endParaRPr>
          </a:p>
          <a:p>
            <a:pPr algn="r" eaLnBrk="1" hangingPunct="1">
              <a:lnSpc>
                <a:spcPct val="90000"/>
              </a:lnSpc>
              <a:buFont typeface="Wingdings" pitchFamily="2" charset="2"/>
              <a:buNone/>
              <a:defRPr/>
            </a:pPr>
            <a:endParaRPr lang="en-US" sz="3200" dirty="0" smtClean="0">
              <a:latin typeface="Arial Bold" charset="0"/>
              <a:sym typeface="Arial Bold" charset="0"/>
            </a:endParaRPr>
          </a:p>
        </p:txBody>
      </p:sp>
      <p:pic>
        <p:nvPicPr>
          <p:cNvPr id="26630" name="Picture 7" descr="\\FCM-BUFS\Users\abittenbender\Documents\Logos\FTCC Collaborative Geographical - Web 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6" descr="http://www.ludumdare.com/compo/wp-content/uploads/2009/05/who-cares-about-time.jpg"/>
          <p:cNvPicPr>
            <a:picLocks noChangeAspect="1" noChangeArrowheads="1"/>
          </p:cNvPicPr>
          <p:nvPr/>
        </p:nvPicPr>
        <p:blipFill>
          <a:blip r:embed="rId5">
            <a:extLst>
              <a:ext uri="{28A0092B-C50C-407E-A947-70E740481C1C}">
                <a14:useLocalDpi xmlns:a14="http://schemas.microsoft.com/office/drawing/2010/main" val="0"/>
              </a:ext>
            </a:extLst>
          </a:blip>
          <a:srcRect l="10468" t="10483" r="9612" b="11015"/>
          <a:stretch>
            <a:fillRect/>
          </a:stretch>
        </p:blipFill>
        <p:spPr bwMode="auto">
          <a:xfrm>
            <a:off x="1295400" y="4572000"/>
            <a:ext cx="17843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24" descr="http://www.juddborakove.com/wp-content/uploads/2012/10/no-time-48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2057400"/>
            <a:ext cx="18478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81000" y="990600"/>
            <a:ext cx="7696200" cy="762000"/>
          </a:xfrm>
        </p:spPr>
        <p:txBody>
          <a:bodyPr/>
          <a:lstStyle/>
          <a:p>
            <a:pPr>
              <a:defRPr/>
            </a:pPr>
            <a:r>
              <a:rPr lang="en-US" dirty="0" smtClean="0">
                <a:latin typeface="+mn-lt"/>
              </a:rPr>
              <a:t>Using Distance Learning</a:t>
            </a:r>
          </a:p>
        </p:txBody>
      </p:sp>
      <p:sp>
        <p:nvSpPr>
          <p:cNvPr id="27651" name="Rectangle 3"/>
          <p:cNvSpPr>
            <a:spLocks noGrp="1" noChangeArrowheads="1"/>
          </p:cNvSpPr>
          <p:nvPr>
            <p:ph idx="1"/>
          </p:nvPr>
        </p:nvSpPr>
        <p:spPr>
          <a:xfrm>
            <a:off x="381000" y="1905000"/>
            <a:ext cx="8232775" cy="4800600"/>
          </a:xfrm>
        </p:spPr>
        <p:txBody>
          <a:bodyPr/>
          <a:lstStyle/>
          <a:p>
            <a:pPr>
              <a:defRPr/>
            </a:pPr>
            <a:r>
              <a:rPr lang="en-US" dirty="0" smtClean="0"/>
              <a:t>Project ECHO (Extension for Community Healthcare Outcomes) </a:t>
            </a:r>
          </a:p>
          <a:p>
            <a:pPr marL="446088" lvl="1" indent="0">
              <a:buFont typeface="Wingdings" pitchFamily="2" charset="2"/>
              <a:buNone/>
              <a:defRPr/>
            </a:pPr>
            <a:r>
              <a:rPr lang="en-US" dirty="0"/>
              <a:t>	</a:t>
            </a:r>
            <a:r>
              <a:rPr lang="en-US" dirty="0" smtClean="0"/>
              <a:t>Mission: to expand access to specialized care for 	vulnerable populations and underserved areas</a:t>
            </a:r>
          </a:p>
          <a:p>
            <a:pPr marL="446088" lvl="1" indent="0">
              <a:buFont typeface="Wingdings" pitchFamily="2" charset="2"/>
              <a:buNone/>
              <a:defRPr/>
            </a:pPr>
            <a:endParaRPr lang="en-US" sz="800" dirty="0" smtClean="0"/>
          </a:p>
          <a:p>
            <a:pPr>
              <a:defRPr/>
            </a:pPr>
            <a:r>
              <a:rPr lang="en-US" dirty="0" smtClean="0"/>
              <a:t>Uses </a:t>
            </a:r>
            <a:r>
              <a:rPr lang="en-US" dirty="0" err="1" smtClean="0"/>
              <a:t>telehealth</a:t>
            </a:r>
            <a:r>
              <a:rPr lang="en-US" dirty="0" smtClean="0"/>
              <a:t> technology to reach providers</a:t>
            </a:r>
          </a:p>
          <a:p>
            <a:pPr lvl="1" indent="182563">
              <a:buFont typeface="Arial" pitchFamily="34" charset="0"/>
              <a:buChar char="•"/>
              <a:defRPr/>
            </a:pPr>
            <a:r>
              <a:rPr lang="en-US" dirty="0" smtClean="0"/>
              <a:t>Use of technology to leverage specialized resources</a:t>
            </a:r>
          </a:p>
          <a:p>
            <a:pPr lvl="1" indent="182563">
              <a:buFont typeface="Arial" pitchFamily="34" charset="0"/>
              <a:buChar char="•"/>
              <a:defRPr/>
            </a:pPr>
            <a:r>
              <a:rPr lang="en-US" dirty="0" smtClean="0"/>
              <a:t>Teaching best-practices care</a:t>
            </a:r>
          </a:p>
          <a:p>
            <a:pPr lvl="1" indent="182563">
              <a:buFont typeface="Arial" pitchFamily="34" charset="0"/>
              <a:buChar char="•"/>
              <a:defRPr/>
            </a:pPr>
            <a:r>
              <a:rPr lang="en-US" dirty="0"/>
              <a:t>C</a:t>
            </a:r>
            <a:r>
              <a:rPr lang="en-US" dirty="0" smtClean="0"/>
              <a:t>ase-based learning</a:t>
            </a:r>
          </a:p>
          <a:p>
            <a:pPr lvl="1" indent="182563">
              <a:buFont typeface="Arial" pitchFamily="34" charset="0"/>
              <a:buChar char="•"/>
              <a:defRPr/>
            </a:pPr>
            <a:r>
              <a:rPr lang="en-US" dirty="0" smtClean="0"/>
              <a:t>Outcomes monitoring</a:t>
            </a:r>
          </a:p>
        </p:txBody>
      </p:sp>
      <p:pic>
        <p:nvPicPr>
          <p:cNvPr id="27652" name="Picture 7" descr="\\FCM-BUFS\Users\abittenbender\Documents\Logos\FTCC Collaborative Geographical - Web 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1"/>
          <p:cNvSpPr>
            <a:spLocks/>
          </p:cNvSpPr>
          <p:nvPr/>
        </p:nvSpPr>
        <p:spPr bwMode="auto">
          <a:xfrm>
            <a:off x="0" y="914400"/>
            <a:ext cx="9144000" cy="762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3" descr="FTTC-MCN May 30 2012 Webinar Final.pdf - Adobe Acrobat Pro"/>
          <p:cNvPicPr>
            <a:picLocks noChangeAspect="1"/>
          </p:cNvPicPr>
          <p:nvPr/>
        </p:nvPicPr>
        <p:blipFill>
          <a:blip r:embed="rId2">
            <a:extLst>
              <a:ext uri="{28A0092B-C50C-407E-A947-70E740481C1C}">
                <a14:useLocalDpi xmlns:a14="http://schemas.microsoft.com/office/drawing/2010/main" val="0"/>
              </a:ext>
            </a:extLst>
          </a:blip>
          <a:srcRect l="14479" t="15054" r="13229"/>
          <a:stretch>
            <a:fillRect/>
          </a:stretch>
        </p:blipFill>
        <p:spPr bwMode="auto">
          <a:xfrm>
            <a:off x="152400" y="76200"/>
            <a:ext cx="8839200" cy="663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1028700"/>
            <a:ext cx="8153400" cy="723900"/>
          </a:xfrm>
        </p:spPr>
        <p:txBody>
          <a:bodyPr/>
          <a:lstStyle/>
          <a:p>
            <a:pPr>
              <a:defRPr/>
            </a:pPr>
            <a:r>
              <a:rPr lang="en-US" dirty="0" smtClean="0">
                <a:latin typeface="+mn-lt"/>
              </a:rPr>
              <a:t>Outcomes and Lessons Learned</a:t>
            </a:r>
          </a:p>
        </p:txBody>
      </p:sp>
      <p:sp>
        <p:nvSpPr>
          <p:cNvPr id="28675" name="Rectangle 3"/>
          <p:cNvSpPr>
            <a:spLocks noGrp="1" noChangeArrowheads="1"/>
          </p:cNvSpPr>
          <p:nvPr>
            <p:ph idx="1"/>
          </p:nvPr>
        </p:nvSpPr>
        <p:spPr>
          <a:xfrm>
            <a:off x="228600" y="1752600"/>
            <a:ext cx="8610600" cy="4495800"/>
          </a:xfrm>
        </p:spPr>
        <p:txBody>
          <a:bodyPr/>
          <a:lstStyle/>
          <a:p>
            <a:pPr>
              <a:defRPr/>
            </a:pPr>
            <a:r>
              <a:rPr lang="en-US" sz="2400" dirty="0" smtClean="0"/>
              <a:t>HIV knowledge test scores improved from 68.5% to 76.4% (p= 0.03). </a:t>
            </a:r>
          </a:p>
          <a:p>
            <a:pPr>
              <a:defRPr/>
            </a:pPr>
            <a:r>
              <a:rPr lang="en-US" sz="2400" dirty="0" smtClean="0"/>
              <a:t>95% reported using information received</a:t>
            </a:r>
          </a:p>
          <a:p>
            <a:pPr>
              <a:defRPr/>
            </a:pPr>
            <a:r>
              <a:rPr lang="en-US" sz="2400" dirty="0" smtClean="0"/>
              <a:t>89% reported they believed attending the sessions influenced their practice. </a:t>
            </a:r>
          </a:p>
          <a:p>
            <a:pPr>
              <a:defRPr/>
            </a:pPr>
            <a:r>
              <a:rPr lang="en-US" sz="2400" dirty="0" smtClean="0"/>
              <a:t>Participants reported increased self-efficacy to treat PLWHA.  </a:t>
            </a:r>
          </a:p>
          <a:p>
            <a:pPr>
              <a:defRPr/>
            </a:pPr>
            <a:r>
              <a:rPr lang="en-US" sz="2400" dirty="0" smtClean="0"/>
              <a:t>Perceived benefits of participating in the clinics included readily available expert consultation and continual practice. </a:t>
            </a:r>
          </a:p>
          <a:p>
            <a:pPr marL="446088" lvl="1" indent="0" algn="ctr">
              <a:buFont typeface="Wingdings" pitchFamily="2" charset="2"/>
              <a:buNone/>
              <a:defRPr/>
            </a:pPr>
            <a:r>
              <a:rPr lang="en-US" sz="2800" dirty="0" smtClean="0">
                <a:solidFill>
                  <a:srgbClr val="FFFF00"/>
                </a:solidFill>
              </a:rPr>
              <a:t>How can we use this program to help Maria? </a:t>
            </a:r>
          </a:p>
          <a:p>
            <a:pPr lvl="1">
              <a:defRPr/>
            </a:pPr>
            <a:endParaRPr lang="en-US" sz="2800" dirty="0" smtClean="0"/>
          </a:p>
        </p:txBody>
      </p:sp>
      <p:pic>
        <p:nvPicPr>
          <p:cNvPr id="2970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descr="\\FCM-BUFS\Users\abittenbender\Documents\Logos\FTCC Collaborative Geographical - Web 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1"/>
          <p:cNvSpPr>
            <a:spLocks/>
          </p:cNvSpPr>
          <p:nvPr/>
        </p:nvSpPr>
        <p:spPr bwMode="auto">
          <a:xfrm>
            <a:off x="0" y="914400"/>
            <a:ext cx="9144000" cy="762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p:cNvSpPr>
          <p:nvPr/>
        </p:nvSpPr>
        <p:spPr bwMode="auto">
          <a:xfrm>
            <a:off x="0" y="914400"/>
            <a:ext cx="9144000" cy="762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pic>
        <p:nvPicPr>
          <p:cNvPr id="30723"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4"/>
          <p:cNvSpPr>
            <a:spLocks noGrp="1" noChangeArrowheads="1"/>
          </p:cNvSpPr>
          <p:nvPr>
            <p:ph type="ctrTitle"/>
          </p:nvPr>
        </p:nvSpPr>
        <p:spPr/>
        <p:txBody>
          <a:bodyPr rIns="132080"/>
          <a:lstStyle/>
          <a:p>
            <a:pPr marL="0" indent="0" algn="ctr"/>
            <a:r>
              <a:rPr lang="en-US" sz="4000" smtClean="0">
                <a:latin typeface="Arial" pitchFamily="34" charset="0"/>
              </a:rPr>
              <a:t>Keeping Mobile Patients in Care</a:t>
            </a:r>
            <a:br>
              <a:rPr lang="en-US" sz="4000" smtClean="0">
                <a:latin typeface="Arial" pitchFamily="34" charset="0"/>
              </a:rPr>
            </a:br>
            <a:r>
              <a:rPr lang="en-US" sz="4000" smtClean="0">
                <a:latin typeface="Arial" pitchFamily="34" charset="0"/>
              </a:rPr>
              <a:t>Across and Between Borders</a:t>
            </a:r>
            <a:r>
              <a:rPr lang="en-US" sz="3300" b="1" smtClean="0">
                <a:latin typeface="Arial" pitchFamily="34" charset="0"/>
              </a:rPr>
              <a:t/>
            </a:r>
            <a:br>
              <a:rPr lang="en-US" sz="3300" b="1" smtClean="0">
                <a:latin typeface="Arial" pitchFamily="34" charset="0"/>
              </a:rPr>
            </a:br>
            <a:r>
              <a:rPr lang="en-US" sz="2500" smtClean="0">
                <a:latin typeface="Arial" pitchFamily="34" charset="0"/>
              </a:rPr>
              <a:t/>
            </a:r>
            <a:br>
              <a:rPr lang="en-US" sz="2500" smtClean="0">
                <a:latin typeface="Arial" pitchFamily="34" charset="0"/>
              </a:rPr>
            </a:br>
            <a:r>
              <a:rPr lang="en-US" sz="1800" i="1" smtClean="0">
                <a:latin typeface="Arial" pitchFamily="34" charset="0"/>
              </a:rPr>
              <a:t>Focus on HIV, STD, TB, Addiction, family planning, and others</a:t>
            </a:r>
            <a:r>
              <a:rPr lang="en-US" sz="4800" smtClean="0">
                <a:latin typeface="Arial" pitchFamily="34" charset="0"/>
              </a:rPr>
              <a:t/>
            </a:r>
            <a:br>
              <a:rPr lang="en-US" sz="4800" smtClean="0">
                <a:latin typeface="Arial" pitchFamily="34" charset="0"/>
              </a:rPr>
            </a:br>
            <a:endParaRPr lang="en-US" sz="4600" smtClean="0">
              <a:latin typeface="Arial" pitchFamily="34" charset="0"/>
            </a:endParaRPr>
          </a:p>
        </p:txBody>
      </p:sp>
      <p:sp>
        <p:nvSpPr>
          <p:cNvPr id="30725" name="Rectangle 5"/>
          <p:cNvSpPr>
            <a:spLocks noGrp="1" noChangeArrowheads="1"/>
          </p:cNvSpPr>
          <p:nvPr>
            <p:ph type="subTitle" idx="1"/>
          </p:nvPr>
        </p:nvSpPr>
        <p:spPr/>
        <p:txBody>
          <a:bodyPr rIns="132080"/>
          <a:lstStyle/>
          <a:p>
            <a:pPr eaLnBrk="1" hangingPunct="1">
              <a:lnSpc>
                <a:spcPct val="90000"/>
              </a:lnSpc>
            </a:pPr>
            <a:r>
              <a:rPr lang="en-US" sz="2100" smtClean="0">
                <a:latin typeface="Arial Bold" charset="0"/>
                <a:sym typeface="Arial Bold" charset="0"/>
              </a:rPr>
              <a:t>Federal Training Centers Collaborative (FTCC) for the US/Mexico Border Region</a:t>
            </a:r>
          </a:p>
          <a:p>
            <a:pPr eaLnBrk="1" hangingPunct="1">
              <a:lnSpc>
                <a:spcPct val="90000"/>
              </a:lnSpc>
            </a:pPr>
            <a:r>
              <a:rPr lang="en-US" sz="2100" smtClean="0">
                <a:latin typeface="Arial Bold" charset="0"/>
                <a:sym typeface="Arial Bold" charset="0"/>
              </a:rPr>
              <a:t>Webinar</a:t>
            </a:r>
          </a:p>
          <a:p>
            <a:pPr eaLnBrk="1" hangingPunct="1">
              <a:lnSpc>
                <a:spcPct val="90000"/>
              </a:lnSpc>
            </a:pPr>
            <a:r>
              <a:rPr lang="en-US" sz="2100" smtClean="0">
                <a:latin typeface="Arial Bold" charset="0"/>
                <a:sym typeface="Arial Bold" charset="0"/>
              </a:rPr>
              <a:t>Wednesday May 30, 2012</a:t>
            </a:r>
          </a:p>
          <a:p>
            <a:pPr eaLnBrk="1" hangingPunct="1">
              <a:lnSpc>
                <a:spcPct val="90000"/>
              </a:lnSpc>
            </a:pPr>
            <a:endParaRPr lang="en-US" sz="2100" smtClean="0">
              <a:latin typeface="Arial Bold" charset="0"/>
              <a:sym typeface="Arial Bold" charset="0"/>
            </a:endParaRPr>
          </a:p>
          <a:p>
            <a:pPr eaLnBrk="1" hangingPunct="1">
              <a:lnSpc>
                <a:spcPct val="90000"/>
              </a:lnSpc>
            </a:pPr>
            <a:endParaRPr lang="en-US" sz="2100" smtClean="0">
              <a:latin typeface="Arial Bold" charset="0"/>
              <a:sym typeface="Arial Bold" charset="0"/>
            </a:endParaRPr>
          </a:p>
          <a:p>
            <a:pPr eaLnBrk="1" hangingPunct="1">
              <a:lnSpc>
                <a:spcPct val="90000"/>
              </a:lnSpc>
            </a:pPr>
            <a:r>
              <a:rPr lang="en-US" sz="2100" smtClean="0">
                <a:latin typeface="Arial Bold" charset="0"/>
                <a:sym typeface="Arial Bold" charset="0"/>
              </a:rPr>
              <a:t>AETCBorderHealth.org</a:t>
            </a:r>
          </a:p>
          <a:p>
            <a:pPr eaLnBrk="1" hangingPunct="1">
              <a:lnSpc>
                <a:spcPct val="90000"/>
              </a:lnSpc>
            </a:pPr>
            <a:endParaRPr lang="en-US" sz="1800" smtClean="0">
              <a:latin typeface="Arial Bold" charset="0"/>
              <a:sym typeface="Arial Bold" charset="0"/>
            </a:endParaRPr>
          </a:p>
          <a:p>
            <a:pPr eaLnBrk="1" hangingPunct="1">
              <a:lnSpc>
                <a:spcPct val="90000"/>
              </a:lnSpc>
            </a:pPr>
            <a:endParaRPr lang="en-US" sz="1500" smtClean="0">
              <a:latin typeface="Arial Bold" charset="0"/>
              <a:sym typeface="Arial Bold" charset="0"/>
            </a:endParaRPr>
          </a:p>
          <a:p>
            <a:pPr algn="r" eaLnBrk="1" hangingPunct="1">
              <a:lnSpc>
                <a:spcPct val="90000"/>
              </a:lnSpc>
            </a:pPr>
            <a:endParaRPr lang="en-US" sz="1500" smtClean="0">
              <a:latin typeface="Arial Bold" charset="0"/>
              <a:sym typeface="Arial Bold" charset="0"/>
            </a:endParaRPr>
          </a:p>
        </p:txBody>
      </p:sp>
      <p:sp>
        <p:nvSpPr>
          <p:cNvPr id="30726" name="Rectangle 6"/>
          <p:cNvSpPr>
            <a:spLocks/>
          </p:cNvSpPr>
          <p:nvPr/>
        </p:nvSpPr>
        <p:spPr bwMode="auto">
          <a:xfrm>
            <a:off x="2882900" y="5181600"/>
            <a:ext cx="62611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lstStyle/>
          <a:p>
            <a:pPr marL="331788" indent="-331788" algn="ctr">
              <a:lnSpc>
                <a:spcPct val="90000"/>
              </a:lnSpc>
              <a:spcBef>
                <a:spcPts val="213"/>
              </a:spcBef>
              <a:buClr>
                <a:srgbClr val="CCFF33"/>
              </a:buClr>
              <a:buSzPct val="100000"/>
              <a:buFont typeface="Wingdings" pitchFamily="2" charset="2"/>
              <a:buChar char="§"/>
            </a:pPr>
            <a:endParaRPr lang="en-US" sz="1000">
              <a:solidFill>
                <a:srgbClr val="FFFFFF"/>
              </a:solidFill>
              <a:cs typeface="Arial" pitchFamily="34" charset="0"/>
            </a:endParaRPr>
          </a:p>
          <a:p>
            <a:pPr marL="331788" indent="-331788" algn="r">
              <a:lnSpc>
                <a:spcPct val="90000"/>
              </a:lnSpc>
              <a:spcBef>
                <a:spcPts val="450"/>
              </a:spcBef>
            </a:pPr>
            <a:endParaRPr lang="en-US" sz="1300">
              <a:solidFill>
                <a:srgbClr val="FFFFFF"/>
              </a:solidFill>
              <a:latin typeface="Arial Bold" charset="0"/>
              <a:sym typeface="Arial Bold" charset="0"/>
            </a:endParaRPr>
          </a:p>
        </p:txBody>
      </p:sp>
      <p:pic>
        <p:nvPicPr>
          <p:cNvPr id="30727" name="Picture 7" descr="\\FCM-BUFS\Users\abittenbender\Documents\Logos\FTCC Collaborative Geographical - Web 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81000" y="2209800"/>
            <a:ext cx="7924800" cy="2590800"/>
          </a:xfrm>
        </p:spPr>
        <p:txBody>
          <a:bodyPr/>
          <a:lstStyle/>
          <a:p>
            <a:pPr>
              <a:defRPr/>
            </a:pPr>
            <a:r>
              <a:rPr lang="en-US" dirty="0" smtClean="0">
                <a:latin typeface="+mn-lt"/>
              </a:rPr>
              <a:t>Using the </a:t>
            </a:r>
            <a:br>
              <a:rPr lang="en-US" dirty="0" smtClean="0">
                <a:latin typeface="+mn-lt"/>
              </a:rPr>
            </a:br>
            <a:r>
              <a:rPr lang="en-US" i="1" dirty="0" smtClean="0">
                <a:latin typeface="+mn-lt"/>
              </a:rPr>
              <a:t>Migrant Clinicians’ Network </a:t>
            </a:r>
            <a:br>
              <a:rPr lang="en-US" i="1" dirty="0" smtClean="0">
                <a:latin typeface="+mn-lt"/>
              </a:rPr>
            </a:br>
            <a:r>
              <a:rPr lang="en-US" dirty="0" smtClean="0">
                <a:latin typeface="+mn-lt"/>
              </a:rPr>
              <a:t>and other </a:t>
            </a:r>
            <a:br>
              <a:rPr lang="en-US" dirty="0" smtClean="0">
                <a:latin typeface="+mn-lt"/>
              </a:rPr>
            </a:br>
            <a:r>
              <a:rPr lang="en-US" dirty="0" smtClean="0">
                <a:latin typeface="+mn-lt"/>
              </a:rPr>
              <a:t>Federal Training Centers    </a:t>
            </a:r>
            <a:br>
              <a:rPr lang="en-US" dirty="0" smtClean="0">
                <a:latin typeface="+mn-lt"/>
              </a:rPr>
            </a:br>
            <a:r>
              <a:rPr lang="en-US" dirty="0" smtClean="0">
                <a:latin typeface="+mn-lt"/>
              </a:rPr>
              <a:t>…to help Maria</a:t>
            </a:r>
          </a:p>
        </p:txBody>
      </p:sp>
      <p:pic>
        <p:nvPicPr>
          <p:cNvPr id="31747"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7" descr="\\FCM-BUFS\Users\abittenbender\Documents\Logos\FTCC Collaborative Geographical - Web 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1"/>
          <p:cNvSpPr>
            <a:spLocks/>
          </p:cNvSpPr>
          <p:nvPr/>
        </p:nvSpPr>
        <p:spPr bwMode="auto">
          <a:xfrm>
            <a:off x="0" y="914400"/>
            <a:ext cx="9144000" cy="762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Content Placeholder 209935"/>
          <p:cNvGrpSpPr>
            <a:grpSpLocks/>
          </p:cNvGrpSpPr>
          <p:nvPr/>
        </p:nvGrpSpPr>
        <p:grpSpPr bwMode="auto">
          <a:xfrm>
            <a:off x="304800" y="1143000"/>
            <a:ext cx="8709025" cy="5183188"/>
            <a:chOff x="192" y="720"/>
            <a:chExt cx="5485" cy="3265"/>
          </a:xfrm>
        </p:grpSpPr>
        <p:graphicFrame>
          <p:nvGraphicFramePr>
            <p:cNvPr id="5" name="Diagram 4"/>
            <p:cNvGraphicFramePr/>
            <p:nvPr/>
          </p:nvGraphicFramePr>
          <p:xfrm>
            <a:off x="192" y="720"/>
            <a:ext cx="5485" cy="3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Line 26"/>
            <p:cNvSpPr>
              <a:spLocks noChangeShapeType="1"/>
            </p:cNvSpPr>
            <p:nvPr/>
          </p:nvSpPr>
          <p:spPr bwMode="auto">
            <a:xfrm>
              <a:off x="2832" y="2036"/>
              <a:ext cx="2" cy="652"/>
            </a:xfrm>
            <a:prstGeom prst="line">
              <a:avLst/>
            </a:prstGeom>
            <a:noFill/>
            <a:ln w="76200">
              <a:solidFill>
                <a:srgbClr val="00008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 name="Rectangle 29" descr="50%"/>
            <p:cNvSpPr>
              <a:spLocks/>
            </p:cNvSpPr>
            <p:nvPr/>
          </p:nvSpPr>
          <p:spPr bwMode="auto">
            <a:xfrm>
              <a:off x="192" y="2661"/>
              <a:ext cx="911" cy="1323"/>
            </a:xfrm>
            <a:prstGeom prst="rect">
              <a:avLst/>
            </a:prstGeom>
            <a:pattFill prst="pct50">
              <a:fgClr>
                <a:srgbClr val="333399"/>
              </a:fgClr>
              <a:bgClr>
                <a:schemeClr val="bg1"/>
              </a:bgClr>
            </a:patt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a:p>
          </p:txBody>
        </p:sp>
      </p:grpSp>
      <p:sp>
        <p:nvSpPr>
          <p:cNvPr id="1034" name="Rectangle 27" descr="50%"/>
          <p:cNvSpPr>
            <a:spLocks/>
          </p:cNvSpPr>
          <p:nvPr/>
        </p:nvSpPr>
        <p:spPr bwMode="auto">
          <a:xfrm>
            <a:off x="228600" y="1143000"/>
            <a:ext cx="1447800" cy="2133600"/>
          </a:xfrm>
          <a:prstGeom prst="rect">
            <a:avLst/>
          </a:prstGeom>
          <a:pattFill prst="pct50">
            <a:fgClr>
              <a:srgbClr val="333399"/>
            </a:fgClr>
            <a:bgClr>
              <a:schemeClr val="bg1"/>
            </a:bgClr>
          </a:patt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35" name="Picture 30" descr="biglogopathsSMALL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152400"/>
            <a:ext cx="2260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09600" y="990600"/>
            <a:ext cx="7874000" cy="838200"/>
          </a:xfrm>
        </p:spPr>
        <p:txBody>
          <a:bodyPr/>
          <a:lstStyle/>
          <a:p>
            <a:pPr marL="0" indent="0" algn="ctr">
              <a:defRPr/>
            </a:pPr>
            <a:r>
              <a:rPr lang="en-US" sz="4000" dirty="0" smtClean="0">
                <a:latin typeface="+mn-lt"/>
              </a:rPr>
              <a:t>Who are we?</a:t>
            </a:r>
          </a:p>
        </p:txBody>
      </p:sp>
      <p:sp>
        <p:nvSpPr>
          <p:cNvPr id="6147" name="Subtitle 2"/>
          <p:cNvSpPr>
            <a:spLocks noGrp="1"/>
          </p:cNvSpPr>
          <p:nvPr>
            <p:ph sz="half" idx="1"/>
          </p:nvPr>
        </p:nvSpPr>
        <p:spPr>
          <a:xfrm>
            <a:off x="304800" y="1981200"/>
            <a:ext cx="4495800" cy="4114800"/>
          </a:xfrm>
        </p:spPr>
        <p:txBody>
          <a:bodyPr/>
          <a:lstStyle/>
          <a:p>
            <a:pPr marL="342900">
              <a:buFont typeface="Arial" pitchFamily="34" charset="0"/>
              <a:buChar char="•"/>
            </a:pPr>
            <a:r>
              <a:rPr lang="en-US" sz="2400" smtClean="0"/>
              <a:t>Diana Palow, MPH, MS, RN</a:t>
            </a:r>
            <a:br>
              <a:rPr lang="en-US" sz="2400" smtClean="0"/>
            </a:br>
            <a:r>
              <a:rPr lang="en-US" sz="2400" smtClean="0"/>
              <a:t>HRSA HIV/AIDS Bureau</a:t>
            </a:r>
          </a:p>
          <a:p>
            <a:pPr marL="342900">
              <a:buFont typeface="Arial" pitchFamily="34" charset="0"/>
              <a:buChar char="•"/>
            </a:pPr>
            <a:r>
              <a:rPr lang="en-US" sz="2400" smtClean="0"/>
              <a:t>Lucy Bradley-Springer, PhD, RN, ACRN, FAAN </a:t>
            </a:r>
            <a:br>
              <a:rPr lang="en-US" sz="2400" smtClean="0"/>
            </a:br>
            <a:r>
              <a:rPr lang="en-US" sz="2400" smtClean="0"/>
              <a:t>Mountain-Plains AETC</a:t>
            </a:r>
          </a:p>
          <a:p>
            <a:pPr marL="342900">
              <a:buFont typeface="Arial" pitchFamily="34" charset="0"/>
              <a:buChar char="•"/>
            </a:pPr>
            <a:r>
              <a:rPr lang="en-US" sz="2400" smtClean="0"/>
              <a:t>Tom Donohoe, MBA </a:t>
            </a:r>
            <a:br>
              <a:rPr lang="en-US" sz="2400" smtClean="0"/>
            </a:br>
            <a:r>
              <a:rPr lang="en-US" sz="2400" smtClean="0"/>
              <a:t>Pacific AETC, UCLA</a:t>
            </a:r>
          </a:p>
          <a:p>
            <a:pPr marL="342900">
              <a:buFont typeface="Arial" pitchFamily="34" charset="0"/>
              <a:buChar char="•"/>
            </a:pPr>
            <a:r>
              <a:rPr lang="en-US" sz="2400" smtClean="0"/>
              <a:t>Nicolé Mandel </a:t>
            </a:r>
            <a:br>
              <a:rPr lang="en-US" sz="2400" smtClean="0"/>
            </a:br>
            <a:r>
              <a:rPr lang="en-US" sz="2400" smtClean="0"/>
              <a:t>AETC National Resource Center</a:t>
            </a:r>
          </a:p>
          <a:p>
            <a:pPr marL="342900">
              <a:buFont typeface="Arial" pitchFamily="34" charset="0"/>
              <a:buChar char="•"/>
            </a:pPr>
            <a:endParaRPr lang="en-US" sz="2400" smtClean="0"/>
          </a:p>
        </p:txBody>
      </p:sp>
      <p:sp>
        <p:nvSpPr>
          <p:cNvPr id="6148" name="Content Placeholder 1"/>
          <p:cNvSpPr>
            <a:spLocks noGrp="1"/>
          </p:cNvSpPr>
          <p:nvPr>
            <p:ph sz="half" idx="2"/>
          </p:nvPr>
        </p:nvSpPr>
        <p:spPr>
          <a:xfrm>
            <a:off x="4800600" y="1981200"/>
            <a:ext cx="4267200" cy="3657600"/>
          </a:xfrm>
        </p:spPr>
        <p:txBody>
          <a:bodyPr/>
          <a:lstStyle/>
          <a:p>
            <a:pPr marL="342900">
              <a:buFont typeface="Arial" pitchFamily="34" charset="0"/>
              <a:buChar char="•"/>
            </a:pPr>
            <a:r>
              <a:rPr lang="en-US" sz="2400" smtClean="0"/>
              <a:t>Martha Guerrero</a:t>
            </a:r>
            <a:br>
              <a:rPr lang="en-US" sz="2400" smtClean="0"/>
            </a:br>
            <a:r>
              <a:rPr lang="en-US" sz="2400" smtClean="0"/>
              <a:t>Texas/Oklahoma AETC</a:t>
            </a:r>
          </a:p>
          <a:p>
            <a:pPr marL="342900">
              <a:buFont typeface="Arial" pitchFamily="34" charset="0"/>
              <a:buChar char="•"/>
            </a:pPr>
            <a:r>
              <a:rPr lang="en-US" sz="2400" smtClean="0"/>
              <a:t>Tracy Tessman, MA</a:t>
            </a:r>
            <a:br>
              <a:rPr lang="en-US" sz="2400" smtClean="0"/>
            </a:br>
            <a:r>
              <a:rPr lang="en-US" sz="2400" smtClean="0"/>
              <a:t>Mountain-Plains AETC, New Mexico </a:t>
            </a:r>
          </a:p>
          <a:p>
            <a:pPr marL="342900">
              <a:buFont typeface="Arial" pitchFamily="34" charset="0"/>
              <a:buChar char="•"/>
            </a:pPr>
            <a:r>
              <a:rPr lang="en-US" sz="2400" smtClean="0"/>
              <a:t>Mona Bernstein, MPH </a:t>
            </a:r>
            <a:br>
              <a:rPr lang="en-US" sz="2400" smtClean="0"/>
            </a:br>
            <a:r>
              <a:rPr lang="en-US" sz="2400" smtClean="0"/>
              <a:t>Pacific AETC</a:t>
            </a:r>
          </a:p>
          <a:p>
            <a:pPr marL="342900">
              <a:buFont typeface="Arial" pitchFamily="34" charset="0"/>
              <a:buChar char="•"/>
            </a:pPr>
            <a:endParaRPr lang="en-US" sz="2400" smtClean="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381000" y="1066800"/>
            <a:ext cx="8382000" cy="762000"/>
          </a:xfrm>
        </p:spPr>
        <p:txBody>
          <a:bodyPr/>
          <a:lstStyle/>
          <a:p>
            <a:pPr>
              <a:defRPr/>
            </a:pPr>
            <a:r>
              <a:rPr lang="en-US" sz="4000" dirty="0" smtClean="0">
                <a:latin typeface="+mn-lt"/>
              </a:rPr>
              <a:t>How Does </a:t>
            </a:r>
            <a:r>
              <a:rPr lang="en-US" sz="4000" i="1" dirty="0" smtClean="0">
                <a:latin typeface="+mn-lt"/>
              </a:rPr>
              <a:t>Health Network </a:t>
            </a:r>
            <a:r>
              <a:rPr lang="en-US" sz="4000" dirty="0" smtClean="0">
                <a:latin typeface="+mn-lt"/>
              </a:rPr>
              <a:t>Work?</a:t>
            </a:r>
          </a:p>
        </p:txBody>
      </p:sp>
      <p:sp>
        <p:nvSpPr>
          <p:cNvPr id="199683" name="Rectangle 3"/>
          <p:cNvSpPr>
            <a:spLocks noGrp="1" noChangeArrowheads="1"/>
          </p:cNvSpPr>
          <p:nvPr>
            <p:ph type="body" sz="half" idx="1"/>
          </p:nvPr>
        </p:nvSpPr>
        <p:spPr>
          <a:xfrm>
            <a:off x="381000" y="1966913"/>
            <a:ext cx="8534400" cy="4814887"/>
          </a:xfrm>
        </p:spPr>
        <p:txBody>
          <a:bodyPr/>
          <a:lstStyle/>
          <a:p>
            <a:r>
              <a:rPr lang="en-US" sz="2600" smtClean="0">
                <a:solidFill>
                  <a:srgbClr val="FFFF00"/>
                </a:solidFill>
              </a:rPr>
              <a:t>Free!</a:t>
            </a:r>
          </a:p>
          <a:p>
            <a:r>
              <a:rPr lang="en-US" sz="2600" smtClean="0"/>
              <a:t>Clinicians enroll patients</a:t>
            </a:r>
          </a:p>
          <a:p>
            <a:r>
              <a:rPr lang="en-US" sz="2600" smtClean="0"/>
              <a:t>Records transfer when a patient moves</a:t>
            </a:r>
          </a:p>
          <a:p>
            <a:pPr>
              <a:buSzPct val="75000"/>
            </a:pPr>
            <a:r>
              <a:rPr lang="en-US" sz="2600" smtClean="0"/>
              <a:t>Contacting patients on a scheduled basis.  Diabetes patients are contacted every three months, TB patients monthly, etc.</a:t>
            </a:r>
          </a:p>
          <a:p>
            <a:pPr>
              <a:buSzPct val="75000"/>
            </a:pPr>
            <a:r>
              <a:rPr lang="en-US" sz="2600" smtClean="0"/>
              <a:t>Providing patients with test results</a:t>
            </a:r>
          </a:p>
          <a:p>
            <a:pPr>
              <a:buSzPct val="75000"/>
            </a:pPr>
            <a:r>
              <a:rPr lang="en-US" sz="2600" smtClean="0"/>
              <a:t>Assisting patients in locating services and resources</a:t>
            </a:r>
          </a:p>
          <a:p>
            <a:pPr>
              <a:buSzPct val="75000"/>
            </a:pPr>
            <a:r>
              <a:rPr lang="en-US" sz="2600" smtClean="0"/>
              <a:t>Reporting back to the enrolling clinic and notifying of patient status. </a:t>
            </a:r>
          </a:p>
        </p:txBody>
      </p:sp>
      <p:pic>
        <p:nvPicPr>
          <p:cNvPr id="32772"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7" descr="\\FCM-BUFS\Users\abittenbender\Documents\Logos\FTCC Collaborative Geographical - Web 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Rectangle 1"/>
          <p:cNvSpPr>
            <a:spLocks/>
          </p:cNvSpPr>
          <p:nvPr/>
        </p:nvSpPr>
        <p:spPr bwMode="auto">
          <a:xfrm>
            <a:off x="0" y="914400"/>
            <a:ext cx="9144000" cy="762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9682"/>
                                        </p:tgtEl>
                                        <p:attrNameLst>
                                          <p:attrName>style.visibility</p:attrName>
                                        </p:attrNameLst>
                                      </p:cBhvr>
                                      <p:to>
                                        <p:strVal val="visible"/>
                                      </p:to>
                                    </p:set>
                                    <p:animEffect transition="in" filter="fade">
                                      <p:cBhvr>
                                        <p:cTn id="7" dur="2000"/>
                                        <p:tgtEl>
                                          <p:spTgt spid="199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0"/>
                                  </p:iterate>
                                  <p:childTnLst>
                                    <p:set>
                                      <p:cBhvr>
                                        <p:cTn id="11" dur="1" fill="hold">
                                          <p:stCondLst>
                                            <p:cond delay="0"/>
                                          </p:stCondLst>
                                        </p:cTn>
                                        <p:tgtEl>
                                          <p:spTgt spid="199683">
                                            <p:txEl>
                                              <p:pRg st="0" end="0"/>
                                            </p:txEl>
                                          </p:spTgt>
                                        </p:tgtEl>
                                        <p:attrNameLst>
                                          <p:attrName>style.visibility</p:attrName>
                                        </p:attrNameLst>
                                      </p:cBhvr>
                                      <p:to>
                                        <p:strVal val="visible"/>
                                      </p:to>
                                    </p:set>
                                    <p:animEffect transition="in" filter="fade">
                                      <p:cBhvr>
                                        <p:cTn id="12" dur="2000"/>
                                        <p:tgtEl>
                                          <p:spTgt spid="1996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0"/>
                                  </p:iterate>
                                  <p:childTnLst>
                                    <p:set>
                                      <p:cBhvr>
                                        <p:cTn id="16" dur="1" fill="hold">
                                          <p:stCondLst>
                                            <p:cond delay="0"/>
                                          </p:stCondLst>
                                        </p:cTn>
                                        <p:tgtEl>
                                          <p:spTgt spid="199683">
                                            <p:txEl>
                                              <p:pRg st="1" end="1"/>
                                            </p:txEl>
                                          </p:spTgt>
                                        </p:tgtEl>
                                        <p:attrNameLst>
                                          <p:attrName>style.visibility</p:attrName>
                                        </p:attrNameLst>
                                      </p:cBhvr>
                                      <p:to>
                                        <p:strVal val="visible"/>
                                      </p:to>
                                    </p:set>
                                    <p:animEffect transition="in" filter="fade">
                                      <p:cBhvr>
                                        <p:cTn id="17" dur="2000"/>
                                        <p:tgtEl>
                                          <p:spTgt spid="1996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0"/>
                                  </p:iterate>
                                  <p:childTnLst>
                                    <p:set>
                                      <p:cBhvr>
                                        <p:cTn id="21" dur="1" fill="hold">
                                          <p:stCondLst>
                                            <p:cond delay="0"/>
                                          </p:stCondLst>
                                        </p:cTn>
                                        <p:tgtEl>
                                          <p:spTgt spid="199683">
                                            <p:txEl>
                                              <p:pRg st="2" end="2"/>
                                            </p:txEl>
                                          </p:spTgt>
                                        </p:tgtEl>
                                        <p:attrNameLst>
                                          <p:attrName>style.visibility</p:attrName>
                                        </p:attrNameLst>
                                      </p:cBhvr>
                                      <p:to>
                                        <p:strVal val="visible"/>
                                      </p:to>
                                    </p:set>
                                    <p:animEffect transition="in" filter="fade">
                                      <p:cBhvr>
                                        <p:cTn id="22" dur="2000"/>
                                        <p:tgtEl>
                                          <p:spTgt spid="1996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0"/>
                                  </p:iterate>
                                  <p:childTnLst>
                                    <p:set>
                                      <p:cBhvr>
                                        <p:cTn id="26" dur="1" fill="hold">
                                          <p:stCondLst>
                                            <p:cond delay="0"/>
                                          </p:stCondLst>
                                        </p:cTn>
                                        <p:tgtEl>
                                          <p:spTgt spid="199683">
                                            <p:txEl>
                                              <p:pRg st="3" end="3"/>
                                            </p:txEl>
                                          </p:spTgt>
                                        </p:tgtEl>
                                        <p:attrNameLst>
                                          <p:attrName>style.visibility</p:attrName>
                                        </p:attrNameLst>
                                      </p:cBhvr>
                                      <p:to>
                                        <p:strVal val="visible"/>
                                      </p:to>
                                    </p:set>
                                    <p:animEffect transition="in" filter="fade">
                                      <p:cBhvr>
                                        <p:cTn id="27" dur="2000"/>
                                        <p:tgtEl>
                                          <p:spTgt spid="19968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iterate type="lt">
                                    <p:tmPct val="0"/>
                                  </p:iterate>
                                  <p:childTnLst>
                                    <p:set>
                                      <p:cBhvr>
                                        <p:cTn id="31" dur="1" fill="hold">
                                          <p:stCondLst>
                                            <p:cond delay="0"/>
                                          </p:stCondLst>
                                        </p:cTn>
                                        <p:tgtEl>
                                          <p:spTgt spid="199683">
                                            <p:txEl>
                                              <p:pRg st="4" end="4"/>
                                            </p:txEl>
                                          </p:spTgt>
                                        </p:tgtEl>
                                        <p:attrNameLst>
                                          <p:attrName>style.visibility</p:attrName>
                                        </p:attrNameLst>
                                      </p:cBhvr>
                                      <p:to>
                                        <p:strVal val="visible"/>
                                      </p:to>
                                    </p:set>
                                    <p:animEffect transition="in" filter="fade">
                                      <p:cBhvr>
                                        <p:cTn id="32" dur="2000"/>
                                        <p:tgtEl>
                                          <p:spTgt spid="19968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iterate type="lt">
                                    <p:tmPct val="0"/>
                                  </p:iterate>
                                  <p:childTnLst>
                                    <p:set>
                                      <p:cBhvr>
                                        <p:cTn id="36" dur="1" fill="hold">
                                          <p:stCondLst>
                                            <p:cond delay="0"/>
                                          </p:stCondLst>
                                        </p:cTn>
                                        <p:tgtEl>
                                          <p:spTgt spid="199683">
                                            <p:txEl>
                                              <p:pRg st="5" end="5"/>
                                            </p:txEl>
                                          </p:spTgt>
                                        </p:tgtEl>
                                        <p:attrNameLst>
                                          <p:attrName>style.visibility</p:attrName>
                                        </p:attrNameLst>
                                      </p:cBhvr>
                                      <p:to>
                                        <p:strVal val="visible"/>
                                      </p:to>
                                    </p:set>
                                    <p:animEffect transition="in" filter="fade">
                                      <p:cBhvr>
                                        <p:cTn id="37" dur="2000"/>
                                        <p:tgtEl>
                                          <p:spTgt spid="19968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iterate type="lt">
                                    <p:tmPct val="0"/>
                                  </p:iterate>
                                  <p:childTnLst>
                                    <p:set>
                                      <p:cBhvr>
                                        <p:cTn id="41" dur="1" fill="hold">
                                          <p:stCondLst>
                                            <p:cond delay="0"/>
                                          </p:stCondLst>
                                        </p:cTn>
                                        <p:tgtEl>
                                          <p:spTgt spid="199683">
                                            <p:txEl>
                                              <p:pRg st="6" end="6"/>
                                            </p:txEl>
                                          </p:spTgt>
                                        </p:tgtEl>
                                        <p:attrNameLst>
                                          <p:attrName>style.visibility</p:attrName>
                                        </p:attrNameLst>
                                      </p:cBhvr>
                                      <p:to>
                                        <p:strVal val="visible"/>
                                      </p:to>
                                    </p:set>
                                    <p:animEffect transition="in" filter="fade">
                                      <p:cBhvr>
                                        <p:cTn id="42" dur="2000"/>
                                        <p:tgtEl>
                                          <p:spTgt spid="1996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2" grpId="0"/>
      <p:bldP spid="19968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txBox="1">
            <a:spLocks noGrp="1"/>
          </p:cNvSpPr>
          <p:nvPr/>
        </p:nvSpPr>
        <p:spPr bwMode="auto">
          <a:xfrm>
            <a:off x="65532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rgbClr val="000000"/>
                </a:solidFill>
                <a:latin typeface="Arial" pitchFamily="34" charset="0"/>
                <a:ea typeface="MS PGothic" pitchFamily="34" charset="-128"/>
                <a:sym typeface="Arial" pitchFamily="34" charset="0"/>
              </a:defRPr>
            </a:lvl1pPr>
            <a:lvl2pPr marL="742950" indent="-285750" eaLnBrk="0" hangingPunct="0">
              <a:defRPr>
                <a:solidFill>
                  <a:srgbClr val="000000"/>
                </a:solidFill>
                <a:latin typeface="Arial" pitchFamily="34" charset="0"/>
                <a:ea typeface="MS PGothic" pitchFamily="34" charset="-128"/>
                <a:sym typeface="Arial" pitchFamily="34" charset="0"/>
              </a:defRPr>
            </a:lvl2pPr>
            <a:lvl3pPr marL="1143000" indent="-228600" eaLnBrk="0" hangingPunct="0">
              <a:defRPr>
                <a:solidFill>
                  <a:srgbClr val="000000"/>
                </a:solidFill>
                <a:latin typeface="Arial" pitchFamily="34" charset="0"/>
                <a:ea typeface="MS PGothic" pitchFamily="34" charset="-128"/>
                <a:sym typeface="Arial" pitchFamily="34" charset="0"/>
              </a:defRPr>
            </a:lvl3pPr>
            <a:lvl4pPr marL="1600200" indent="-228600" eaLnBrk="0" hangingPunct="0">
              <a:defRPr>
                <a:solidFill>
                  <a:srgbClr val="000000"/>
                </a:solidFill>
                <a:latin typeface="Arial" pitchFamily="34" charset="0"/>
                <a:ea typeface="MS PGothic" pitchFamily="34" charset="-128"/>
                <a:sym typeface="Arial" pitchFamily="34" charset="0"/>
              </a:defRPr>
            </a:lvl4pPr>
            <a:lvl5pPr marL="2057400" indent="-228600" eaLnBrk="0" hangingPunct="0">
              <a:defRPr>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9pPr>
          </a:lstStyle>
          <a:p>
            <a:pPr algn="r" eaLnBrk="1" hangingPunct="1"/>
            <a:fld id="{542D0E00-6952-4220-B5DC-79C1766F2351}" type="slidenum">
              <a:rPr lang="en-US" sz="1400">
                <a:solidFill>
                  <a:srgbClr val="FFFFFF"/>
                </a:solidFill>
                <a:latin typeface="Arial Bold" charset="0"/>
              </a:rPr>
              <a:pPr algn="r" eaLnBrk="1" hangingPunct="1"/>
              <a:t>31</a:t>
            </a:fld>
            <a:endParaRPr lang="en-US" sz="1400">
              <a:solidFill>
                <a:srgbClr val="FFFFFF"/>
              </a:solidFill>
              <a:latin typeface="Arial Bold" charset="0"/>
            </a:endParaRPr>
          </a:p>
        </p:txBody>
      </p:sp>
      <p:sp>
        <p:nvSpPr>
          <p:cNvPr id="57347" name="Rectangle 2"/>
          <p:cNvSpPr>
            <a:spLocks noGrp="1" noChangeArrowheads="1"/>
          </p:cNvSpPr>
          <p:nvPr>
            <p:ph type="title" idx="4294967295"/>
          </p:nvPr>
        </p:nvSpPr>
        <p:spPr>
          <a:xfrm>
            <a:off x="0" y="533400"/>
            <a:ext cx="3886200" cy="5791200"/>
          </a:xfrm>
        </p:spPr>
        <p:txBody>
          <a:bodyPr lIns="91440" tIns="45720" bIns="45720" anchor="ctr"/>
          <a:lstStyle/>
          <a:p>
            <a:pPr algn="ctr">
              <a:defRPr/>
            </a:pPr>
            <a:r>
              <a:rPr lang="en-US" sz="4000" dirty="0" smtClean="0">
                <a:latin typeface="+mn-lt"/>
              </a:rPr>
              <a:t>Two easy options for enrollment</a:t>
            </a:r>
          </a:p>
        </p:txBody>
      </p:sp>
      <p:pic>
        <p:nvPicPr>
          <p:cNvPr id="33796" name="Picture 7" descr="Print_HN-Enrollment-Packet_Spanish_Page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113" y="914400"/>
            <a:ext cx="4941887"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7" descr="\\FCM-BUFS\Users\abittenbender\Documents\Logos\FTCC Collaborative Geographical - Web Bann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1"/>
          <p:cNvSpPr>
            <a:spLocks/>
          </p:cNvSpPr>
          <p:nvPr/>
        </p:nvSpPr>
        <p:spPr bwMode="auto">
          <a:xfrm>
            <a:off x="0" y="914400"/>
            <a:ext cx="9144000" cy="762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1143000"/>
            <a:ext cx="8001000" cy="838200"/>
          </a:xfrm>
        </p:spPr>
        <p:txBody>
          <a:bodyPr/>
          <a:lstStyle/>
          <a:p>
            <a:r>
              <a:rPr lang="en-US" smtClean="0">
                <a:solidFill>
                  <a:srgbClr val="FFFF00"/>
                </a:solidFill>
                <a:latin typeface="Arial Bold" charset="0"/>
              </a:rPr>
              <a:t>Contact Health Network</a:t>
            </a:r>
          </a:p>
        </p:txBody>
      </p:sp>
      <p:sp>
        <p:nvSpPr>
          <p:cNvPr id="34819" name="Rectangle 3"/>
          <p:cNvSpPr>
            <a:spLocks noGrp="1" noChangeArrowheads="1"/>
          </p:cNvSpPr>
          <p:nvPr>
            <p:ph idx="1"/>
          </p:nvPr>
        </p:nvSpPr>
        <p:spPr>
          <a:xfrm>
            <a:off x="609600" y="1828800"/>
            <a:ext cx="7924800" cy="4114800"/>
          </a:xfrm>
        </p:spPr>
        <p:txBody>
          <a:bodyPr/>
          <a:lstStyle/>
          <a:p>
            <a:pPr marL="58738" indent="-19050">
              <a:lnSpc>
                <a:spcPct val="80000"/>
              </a:lnSpc>
              <a:buFont typeface="Wingdings" pitchFamily="2" charset="2"/>
              <a:buNone/>
            </a:pPr>
            <a:endParaRPr lang="en-US" sz="2400" smtClean="0"/>
          </a:p>
          <a:p>
            <a:pPr marL="58738" indent="-19050" algn="ctr">
              <a:lnSpc>
                <a:spcPct val="80000"/>
              </a:lnSpc>
              <a:buFont typeface="Wingdings" pitchFamily="2" charset="2"/>
              <a:buNone/>
            </a:pPr>
            <a:r>
              <a:rPr lang="en-US" sz="3200" smtClean="0"/>
              <a:t>1-800-825-8205 (U.S.)</a:t>
            </a:r>
          </a:p>
          <a:p>
            <a:pPr marL="58738" indent="-19050" algn="ctr">
              <a:lnSpc>
                <a:spcPct val="80000"/>
              </a:lnSpc>
              <a:buFont typeface="Wingdings" pitchFamily="2" charset="2"/>
              <a:buNone/>
            </a:pPr>
            <a:r>
              <a:rPr lang="en-US" sz="3200" smtClean="0"/>
              <a:t>01-800-681-9508 (from Mexico)</a:t>
            </a:r>
          </a:p>
          <a:p>
            <a:pPr marL="58738" indent="-19050" algn="ctr">
              <a:lnSpc>
                <a:spcPct val="80000"/>
              </a:lnSpc>
              <a:buFont typeface="Wingdings" pitchFamily="2" charset="2"/>
              <a:buNone/>
            </a:pPr>
            <a:r>
              <a:rPr lang="en-US" sz="3600" smtClean="0"/>
              <a:t>http://www.migrantclinician.org</a:t>
            </a:r>
          </a:p>
          <a:p>
            <a:pPr marL="58738" indent="-19050">
              <a:lnSpc>
                <a:spcPct val="80000"/>
              </a:lnSpc>
              <a:buFont typeface="Wingdings" pitchFamily="2" charset="2"/>
              <a:buNone/>
            </a:pPr>
            <a:endParaRPr lang="en-US" sz="2400" smtClean="0"/>
          </a:p>
          <a:p>
            <a:pPr marL="58738" indent="-19050">
              <a:lnSpc>
                <a:spcPct val="80000"/>
              </a:lnSpc>
              <a:buFont typeface="Wingdings" pitchFamily="2" charset="2"/>
              <a:buNone/>
            </a:pPr>
            <a:r>
              <a:rPr lang="en-US" sz="2400" smtClean="0"/>
              <a:t>If you have additional questions about the program, you may also contact Ricardo Garay:  512-579-4508 or rgaray@migrantclinician.org</a:t>
            </a:r>
          </a:p>
        </p:txBody>
      </p:sp>
      <p:sp>
        <p:nvSpPr>
          <p:cNvPr id="34820" name="Rectangle 4"/>
          <p:cNvSpPr>
            <a:spLocks/>
          </p:cNvSpPr>
          <p:nvPr/>
        </p:nvSpPr>
        <p:spPr bwMode="auto">
          <a:xfrm>
            <a:off x="0" y="6248400"/>
            <a:ext cx="9144000" cy="609600"/>
          </a:xfrm>
          <a:prstGeom prst="rect">
            <a:avLst/>
          </a:pr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4821" name="Picture 5" descr="biglogopathsSMAL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324600"/>
            <a:ext cx="12954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descr="\\FCM-BUFS\Users\abittenbender\Documents\Logos\FTCC Collaborative Geographical - Web Bann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Rectangle 1"/>
          <p:cNvSpPr>
            <a:spLocks/>
          </p:cNvSpPr>
          <p:nvPr/>
        </p:nvSpPr>
        <p:spPr bwMode="auto">
          <a:xfrm>
            <a:off x="0" y="914400"/>
            <a:ext cx="9144000" cy="762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p:cNvSpPr>
          <p:nvPr/>
        </p:nvSpPr>
        <p:spPr bwMode="auto">
          <a:xfrm>
            <a:off x="0" y="914400"/>
            <a:ext cx="9144000" cy="762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30723" name="Rectangle 4"/>
          <p:cNvSpPr>
            <a:spLocks noGrp="1" noChangeArrowheads="1"/>
          </p:cNvSpPr>
          <p:nvPr>
            <p:ph type="title"/>
          </p:nvPr>
        </p:nvSpPr>
        <p:spPr>
          <a:xfrm>
            <a:off x="246063" y="1295400"/>
            <a:ext cx="5164137" cy="1676400"/>
          </a:xfrm>
        </p:spPr>
        <p:txBody>
          <a:bodyPr rIns="132080"/>
          <a:lstStyle/>
          <a:p>
            <a:pPr>
              <a:defRPr/>
            </a:pPr>
            <a:r>
              <a:rPr lang="en-US" sz="3600" dirty="0" smtClean="0">
                <a:latin typeface="+mn-lt"/>
              </a:rPr>
              <a:t>Continuity of Care and </a:t>
            </a:r>
            <a:br>
              <a:rPr lang="en-US" sz="3600" dirty="0" smtClean="0">
                <a:latin typeface="+mn-lt"/>
              </a:rPr>
            </a:br>
            <a:r>
              <a:rPr lang="en-US" sz="3600" dirty="0" smtClean="0">
                <a:latin typeface="+mn-lt"/>
              </a:rPr>
              <a:t>Substance Use</a:t>
            </a:r>
            <a:br>
              <a:rPr lang="en-US" sz="3600" dirty="0" smtClean="0">
                <a:latin typeface="+mn-lt"/>
              </a:rPr>
            </a:br>
            <a:endParaRPr lang="en-US" sz="3600" dirty="0" smtClean="0">
              <a:latin typeface="+mn-lt"/>
            </a:endParaRPr>
          </a:p>
        </p:txBody>
      </p:sp>
      <p:sp>
        <p:nvSpPr>
          <p:cNvPr id="35844" name="Rectangle 5"/>
          <p:cNvSpPr>
            <a:spLocks noGrp="1" noChangeArrowheads="1"/>
          </p:cNvSpPr>
          <p:nvPr>
            <p:ph idx="1"/>
          </p:nvPr>
        </p:nvSpPr>
        <p:spPr>
          <a:xfrm>
            <a:off x="609600" y="2590800"/>
            <a:ext cx="8153400" cy="3390900"/>
          </a:xfrm>
        </p:spPr>
        <p:txBody>
          <a:bodyPr rIns="132080"/>
          <a:lstStyle/>
          <a:p>
            <a:pPr eaLnBrk="1" hangingPunct="1">
              <a:lnSpc>
                <a:spcPct val="90000"/>
              </a:lnSpc>
              <a:buFont typeface="Wingdings" pitchFamily="2" charset="2"/>
              <a:buNone/>
            </a:pPr>
            <a:r>
              <a:rPr lang="en-US" smtClean="0">
                <a:solidFill>
                  <a:srgbClr val="FFFF00"/>
                </a:solidFill>
                <a:sym typeface="Arial Bold" charset="0"/>
              </a:rPr>
              <a:t>Pacific Southwest ATTC (CA, AZ)</a:t>
            </a:r>
          </a:p>
          <a:p>
            <a:pPr eaLnBrk="1" hangingPunct="1">
              <a:lnSpc>
                <a:spcPct val="90000"/>
              </a:lnSpc>
            </a:pPr>
            <a:r>
              <a:rPr lang="en-US" sz="2100" smtClean="0">
                <a:solidFill>
                  <a:srgbClr val="FFFF00"/>
                </a:solidFill>
                <a:latin typeface="Arial Bold" charset="0"/>
                <a:sym typeface="Arial Bold" charset="0"/>
              </a:rPr>
              <a:t>In California:</a:t>
            </a:r>
            <a:r>
              <a:rPr lang="en-US" sz="2100" smtClean="0">
                <a:latin typeface="Arial Bold" charset="0"/>
                <a:sym typeface="Arial Bold" charset="0"/>
              </a:rPr>
              <a:t> </a:t>
            </a:r>
            <a:r>
              <a:rPr lang="en-US" sz="2100" smtClean="0">
                <a:latin typeface="Arial Bold" charset="0"/>
                <a:sym typeface="Arial Bold" charset="0"/>
                <a:hlinkClick r:id="rId3"/>
              </a:rPr>
              <a:t>pacificsoutwestca@attcnetwork.org</a:t>
            </a:r>
            <a:endParaRPr lang="en-US" sz="2100" smtClean="0">
              <a:latin typeface="Arial Bold" charset="0"/>
              <a:sym typeface="Arial Bold" charset="0"/>
            </a:endParaRPr>
          </a:p>
          <a:p>
            <a:pPr eaLnBrk="1" hangingPunct="1">
              <a:lnSpc>
                <a:spcPct val="90000"/>
              </a:lnSpc>
            </a:pPr>
            <a:r>
              <a:rPr lang="en-US" sz="2100" smtClean="0">
                <a:solidFill>
                  <a:srgbClr val="FFFF00"/>
                </a:solidFill>
                <a:latin typeface="Arial Bold" charset="0"/>
                <a:sym typeface="Arial Bold" charset="0"/>
              </a:rPr>
              <a:t>In Arizona:</a:t>
            </a:r>
            <a:r>
              <a:rPr lang="en-US" sz="2100" smtClean="0">
                <a:latin typeface="Arial Bold" charset="0"/>
                <a:sym typeface="Arial Bold" charset="0"/>
              </a:rPr>
              <a:t> </a:t>
            </a:r>
            <a:r>
              <a:rPr lang="en-US" sz="2100" smtClean="0">
                <a:latin typeface="Arial Bold" charset="0"/>
                <a:sym typeface="Arial Bold" charset="0"/>
                <a:hlinkClick r:id="rId4"/>
              </a:rPr>
              <a:t>pacificsouthwestaz@attcnetwork.org</a:t>
            </a:r>
            <a:r>
              <a:rPr lang="en-US" sz="2100" smtClean="0">
                <a:latin typeface="Arial Bold" charset="0"/>
                <a:sym typeface="Arial Bold" charset="0"/>
              </a:rPr>
              <a:t> </a:t>
            </a:r>
          </a:p>
          <a:p>
            <a:pPr algn="ctr" eaLnBrk="1" hangingPunct="1">
              <a:lnSpc>
                <a:spcPct val="90000"/>
              </a:lnSpc>
              <a:buFont typeface="Wingdings" pitchFamily="2" charset="2"/>
              <a:buNone/>
            </a:pPr>
            <a:endParaRPr lang="en-US" sz="2100" smtClean="0">
              <a:latin typeface="Arial Bold" charset="0"/>
              <a:sym typeface="Arial Bold" charset="0"/>
            </a:endParaRPr>
          </a:p>
          <a:p>
            <a:pPr eaLnBrk="1" hangingPunct="1">
              <a:lnSpc>
                <a:spcPct val="90000"/>
              </a:lnSpc>
              <a:buFont typeface="Wingdings" pitchFamily="2" charset="2"/>
              <a:buNone/>
            </a:pPr>
            <a:r>
              <a:rPr lang="en-US" smtClean="0">
                <a:solidFill>
                  <a:srgbClr val="FFFF00"/>
                </a:solidFill>
                <a:cs typeface="Arabic Typesetting" pitchFamily="66" charset="-78"/>
                <a:sym typeface="Arial Bold" charset="0"/>
              </a:rPr>
              <a:t>South Southwest ATTC (NM, TX)</a:t>
            </a:r>
          </a:p>
          <a:p>
            <a:pPr eaLnBrk="1" hangingPunct="1">
              <a:lnSpc>
                <a:spcPct val="90000"/>
              </a:lnSpc>
            </a:pPr>
            <a:r>
              <a:rPr lang="en-US" sz="2100" smtClean="0">
                <a:latin typeface="Arial Bold" charset="0"/>
                <a:sym typeface="Arial Bold" charset="0"/>
                <a:hlinkClick r:id="rId5"/>
              </a:rPr>
              <a:t>gulfcoast@attcnetwork.org</a:t>
            </a:r>
            <a:r>
              <a:rPr lang="en-US" sz="2100" smtClean="0">
                <a:latin typeface="Arial Bold" charset="0"/>
                <a:sym typeface="Arial Bold" charset="0"/>
              </a:rPr>
              <a:t> </a:t>
            </a:r>
          </a:p>
          <a:p>
            <a:pPr algn="ctr" eaLnBrk="1" hangingPunct="1">
              <a:lnSpc>
                <a:spcPct val="90000"/>
              </a:lnSpc>
              <a:buFont typeface="Wingdings" pitchFamily="2" charset="2"/>
              <a:buNone/>
            </a:pPr>
            <a:endParaRPr lang="en-US" sz="2100" smtClean="0">
              <a:latin typeface="Arial Bold" charset="0"/>
              <a:sym typeface="Arial Bold" charset="0"/>
            </a:endParaRPr>
          </a:p>
          <a:p>
            <a:pPr algn="ctr" eaLnBrk="1" hangingPunct="1">
              <a:lnSpc>
                <a:spcPct val="90000"/>
              </a:lnSpc>
              <a:buFont typeface="Wingdings" pitchFamily="2" charset="2"/>
              <a:buNone/>
            </a:pPr>
            <a:endParaRPr lang="en-US" sz="2100" smtClean="0">
              <a:latin typeface="Arial Bold" charset="0"/>
              <a:sym typeface="Arial Bold" charset="0"/>
            </a:endParaRPr>
          </a:p>
          <a:p>
            <a:pPr algn="ctr" eaLnBrk="1" hangingPunct="1">
              <a:lnSpc>
                <a:spcPct val="90000"/>
              </a:lnSpc>
              <a:buFont typeface="Wingdings" pitchFamily="2" charset="2"/>
              <a:buNone/>
            </a:pPr>
            <a:endParaRPr lang="en-US" sz="2100" smtClean="0">
              <a:latin typeface="Arial Bold" charset="0"/>
              <a:sym typeface="Arial Bold" charset="0"/>
            </a:endParaRPr>
          </a:p>
          <a:p>
            <a:pPr algn="ctr" eaLnBrk="1" hangingPunct="1">
              <a:lnSpc>
                <a:spcPct val="90000"/>
              </a:lnSpc>
              <a:buFont typeface="Wingdings" pitchFamily="2" charset="2"/>
              <a:buNone/>
            </a:pPr>
            <a:endParaRPr lang="en-US" sz="2100" smtClean="0">
              <a:latin typeface="Arial Bold" charset="0"/>
              <a:sym typeface="Arial Bold" charset="0"/>
            </a:endParaRPr>
          </a:p>
          <a:p>
            <a:pPr algn="ctr" eaLnBrk="1" hangingPunct="1">
              <a:lnSpc>
                <a:spcPct val="90000"/>
              </a:lnSpc>
              <a:buFont typeface="Wingdings" pitchFamily="2" charset="2"/>
              <a:buNone/>
            </a:pPr>
            <a:endParaRPr lang="en-US" sz="1800" smtClean="0">
              <a:latin typeface="Arial Bold" charset="0"/>
              <a:sym typeface="Arial Bold" charset="0"/>
            </a:endParaRPr>
          </a:p>
          <a:p>
            <a:pPr algn="ctr" eaLnBrk="1" hangingPunct="1">
              <a:lnSpc>
                <a:spcPct val="90000"/>
              </a:lnSpc>
              <a:buFont typeface="Wingdings" pitchFamily="2" charset="2"/>
              <a:buNone/>
            </a:pPr>
            <a:endParaRPr lang="en-US" sz="1500" smtClean="0">
              <a:latin typeface="Arial Bold" charset="0"/>
              <a:sym typeface="Arial Bold" charset="0"/>
            </a:endParaRPr>
          </a:p>
          <a:p>
            <a:pPr algn="r" eaLnBrk="1" hangingPunct="1">
              <a:lnSpc>
                <a:spcPct val="90000"/>
              </a:lnSpc>
              <a:buFont typeface="Wingdings" pitchFamily="2" charset="2"/>
              <a:buNone/>
            </a:pPr>
            <a:endParaRPr lang="en-US" sz="1500" smtClean="0">
              <a:latin typeface="Arial Bold" charset="0"/>
              <a:sym typeface="Arial Bold" charset="0"/>
            </a:endParaRPr>
          </a:p>
        </p:txBody>
      </p:sp>
      <p:grpSp>
        <p:nvGrpSpPr>
          <p:cNvPr id="35845" name="Group 11"/>
          <p:cNvGrpSpPr>
            <a:grpSpLocks/>
          </p:cNvGrpSpPr>
          <p:nvPr/>
        </p:nvGrpSpPr>
        <p:grpSpPr bwMode="auto">
          <a:xfrm>
            <a:off x="0" y="0"/>
            <a:ext cx="9144000" cy="927100"/>
            <a:chOff x="0" y="0"/>
            <a:chExt cx="5760" cy="584"/>
          </a:xfrm>
        </p:grpSpPr>
        <p:pic>
          <p:nvPicPr>
            <p:cNvPr id="35847"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76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7" descr="\\FCM-BUFS\Users\abittenbender\Documents\Logos\FTCC Collaborative Geographical - Web Bann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6" y="0"/>
              <a:ext cx="206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846"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18225" y="1295400"/>
            <a:ext cx="24923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p:cNvSpPr>
          <p:nvPr/>
        </p:nvSpPr>
        <p:spPr bwMode="auto">
          <a:xfrm>
            <a:off x="0" y="914400"/>
            <a:ext cx="9144000" cy="762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pic>
        <p:nvPicPr>
          <p:cNvPr id="36867"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5"/>
          <p:cNvSpPr>
            <a:spLocks noGrp="1" noChangeArrowheads="1"/>
          </p:cNvSpPr>
          <p:nvPr>
            <p:ph idx="1"/>
          </p:nvPr>
        </p:nvSpPr>
        <p:spPr>
          <a:xfrm>
            <a:off x="533400" y="2324100"/>
            <a:ext cx="8305800" cy="4610100"/>
          </a:xfrm>
        </p:spPr>
        <p:txBody>
          <a:bodyPr rIns="132080"/>
          <a:lstStyle/>
          <a:p>
            <a:pPr eaLnBrk="1" hangingPunct="1">
              <a:lnSpc>
                <a:spcPct val="90000"/>
              </a:lnSpc>
            </a:pPr>
            <a:r>
              <a:rPr lang="en-US" sz="2400" smtClean="0">
                <a:solidFill>
                  <a:srgbClr val="FFFF00"/>
                </a:solidFill>
                <a:sym typeface="Arial Bold" charset="0"/>
              </a:rPr>
              <a:t>SBIRT</a:t>
            </a:r>
          </a:p>
          <a:p>
            <a:pPr lvl="1" eaLnBrk="1" hangingPunct="1">
              <a:lnSpc>
                <a:spcPct val="90000"/>
              </a:lnSpc>
            </a:pPr>
            <a:r>
              <a:rPr lang="en-US" sz="2000" u="sng" smtClean="0">
                <a:solidFill>
                  <a:srgbClr val="FFFFFF"/>
                </a:solidFill>
                <a:sym typeface="Arial Bold" charset="0"/>
              </a:rPr>
              <a:t>Screen</a:t>
            </a:r>
            <a:r>
              <a:rPr lang="en-US" sz="2000" smtClean="0">
                <a:solidFill>
                  <a:srgbClr val="FFFFFF"/>
                </a:solidFill>
                <a:sym typeface="Arial Bold" charset="0"/>
              </a:rPr>
              <a:t> for a history of or current substance use</a:t>
            </a:r>
          </a:p>
          <a:p>
            <a:pPr lvl="2" eaLnBrk="1" hangingPunct="1">
              <a:lnSpc>
                <a:spcPct val="90000"/>
              </a:lnSpc>
            </a:pPr>
            <a:r>
              <a:rPr lang="en-US" sz="2000" smtClean="0">
                <a:solidFill>
                  <a:srgbClr val="FFFFFF"/>
                </a:solidFill>
                <a:sym typeface="Arial Bold" charset="0"/>
              </a:rPr>
              <a:t>AUDIT, CAGE, ASSIST, DAST, etc.</a:t>
            </a:r>
          </a:p>
          <a:p>
            <a:pPr lvl="1" eaLnBrk="1" hangingPunct="1">
              <a:lnSpc>
                <a:spcPct val="90000"/>
              </a:lnSpc>
            </a:pPr>
            <a:r>
              <a:rPr lang="en-US" sz="2000" u="sng" smtClean="0">
                <a:solidFill>
                  <a:srgbClr val="FFFFFF"/>
                </a:solidFill>
                <a:sym typeface="Arial Bold" charset="0"/>
              </a:rPr>
              <a:t>Brief intervention </a:t>
            </a:r>
            <a:r>
              <a:rPr lang="en-US" sz="2000" smtClean="0">
                <a:solidFill>
                  <a:srgbClr val="FFFFFF"/>
                </a:solidFill>
                <a:sym typeface="Arial Bold" charset="0"/>
              </a:rPr>
              <a:t>to reduce risky substance use</a:t>
            </a:r>
          </a:p>
          <a:p>
            <a:pPr lvl="1" eaLnBrk="1" hangingPunct="1">
              <a:lnSpc>
                <a:spcPct val="90000"/>
              </a:lnSpc>
            </a:pPr>
            <a:r>
              <a:rPr lang="en-US" sz="2000" u="sng" smtClean="0">
                <a:solidFill>
                  <a:srgbClr val="FFFFFF"/>
                </a:solidFill>
                <a:sym typeface="Arial Bold" charset="0"/>
              </a:rPr>
              <a:t>Referral</a:t>
            </a:r>
            <a:r>
              <a:rPr lang="en-US" sz="2000" smtClean="0">
                <a:solidFill>
                  <a:srgbClr val="FFFFFF"/>
                </a:solidFill>
                <a:sym typeface="Arial Bold" charset="0"/>
              </a:rPr>
              <a:t> to SUD treatment, if indicated by results of screening</a:t>
            </a:r>
          </a:p>
          <a:p>
            <a:pPr eaLnBrk="1" hangingPunct="1">
              <a:lnSpc>
                <a:spcPct val="90000"/>
              </a:lnSpc>
            </a:pPr>
            <a:r>
              <a:rPr lang="en-US" sz="2400" smtClean="0">
                <a:solidFill>
                  <a:srgbClr val="FFFF00"/>
                </a:solidFill>
                <a:sym typeface="Arial Bold" charset="0"/>
              </a:rPr>
              <a:t>Patient Engagement Strategies</a:t>
            </a:r>
          </a:p>
          <a:p>
            <a:pPr lvl="1" eaLnBrk="1" hangingPunct="1">
              <a:lnSpc>
                <a:spcPct val="90000"/>
              </a:lnSpc>
            </a:pPr>
            <a:r>
              <a:rPr lang="en-US" sz="2000" smtClean="0">
                <a:solidFill>
                  <a:srgbClr val="FFFFFF"/>
                </a:solidFill>
                <a:cs typeface="Arial" pitchFamily="34" charset="0"/>
                <a:sym typeface="Arial Bold" charset="0"/>
              </a:rPr>
              <a:t>Same day SUD assessment</a:t>
            </a:r>
          </a:p>
          <a:p>
            <a:pPr lvl="1" eaLnBrk="1" hangingPunct="1">
              <a:lnSpc>
                <a:spcPct val="90000"/>
              </a:lnSpc>
            </a:pPr>
            <a:r>
              <a:rPr lang="en-US" sz="2000" smtClean="0">
                <a:solidFill>
                  <a:srgbClr val="FFFFFF"/>
                </a:solidFill>
                <a:cs typeface="Arial" pitchFamily="34" charset="0"/>
                <a:sym typeface="Arial Bold" charset="0"/>
              </a:rPr>
              <a:t>Reminder calls for scheduled appointments</a:t>
            </a:r>
          </a:p>
          <a:p>
            <a:pPr lvl="1" eaLnBrk="1" hangingPunct="1">
              <a:lnSpc>
                <a:spcPct val="90000"/>
              </a:lnSpc>
            </a:pPr>
            <a:r>
              <a:rPr lang="en-US" sz="2000" smtClean="0">
                <a:solidFill>
                  <a:srgbClr val="FFFFFF"/>
                </a:solidFill>
                <a:cs typeface="Arial" pitchFamily="34" charset="0"/>
                <a:sym typeface="Arial Bold" charset="0"/>
              </a:rPr>
              <a:t>Linking to a primary counselor immediately</a:t>
            </a:r>
          </a:p>
          <a:p>
            <a:pPr lvl="1" eaLnBrk="1" hangingPunct="1">
              <a:lnSpc>
                <a:spcPct val="90000"/>
              </a:lnSpc>
            </a:pPr>
            <a:r>
              <a:rPr lang="en-US" sz="2000" smtClean="0">
                <a:solidFill>
                  <a:srgbClr val="FFFFFF"/>
                </a:solidFill>
                <a:cs typeface="Arial" pitchFamily="34" charset="0"/>
                <a:sym typeface="Arial Bold" charset="0"/>
              </a:rPr>
              <a:t>Orientation groups (before enrolled in formal treatment)</a:t>
            </a:r>
          </a:p>
          <a:p>
            <a:pPr lvl="1" eaLnBrk="1" hangingPunct="1">
              <a:lnSpc>
                <a:spcPct val="90000"/>
              </a:lnSpc>
            </a:pPr>
            <a:r>
              <a:rPr lang="en-US" sz="2000" smtClean="0">
                <a:solidFill>
                  <a:srgbClr val="FFFFFF"/>
                </a:solidFill>
                <a:cs typeface="Arial" pitchFamily="34" charset="0"/>
                <a:sym typeface="Arial Bold" charset="0"/>
              </a:rPr>
              <a:t>Incentives to enter and continue in treatment</a:t>
            </a:r>
          </a:p>
          <a:p>
            <a:pPr algn="ctr" eaLnBrk="1" hangingPunct="1">
              <a:lnSpc>
                <a:spcPct val="90000"/>
              </a:lnSpc>
              <a:buFont typeface="Wingdings" pitchFamily="2" charset="2"/>
              <a:buNone/>
            </a:pPr>
            <a:endParaRPr lang="en-US" sz="2000" smtClean="0">
              <a:solidFill>
                <a:srgbClr val="FFFFFF"/>
              </a:solidFill>
              <a:cs typeface="Arial" pitchFamily="34" charset="0"/>
              <a:sym typeface="Arial Bold" charset="0"/>
            </a:endParaRPr>
          </a:p>
          <a:p>
            <a:pPr algn="ctr" eaLnBrk="1" hangingPunct="1">
              <a:lnSpc>
                <a:spcPct val="90000"/>
              </a:lnSpc>
              <a:buFont typeface="Wingdings" pitchFamily="2" charset="2"/>
              <a:buNone/>
            </a:pPr>
            <a:endParaRPr lang="en-US" sz="2000" smtClean="0">
              <a:cs typeface="Arial" pitchFamily="34" charset="0"/>
              <a:sym typeface="Arial Bold" charset="0"/>
            </a:endParaRPr>
          </a:p>
          <a:p>
            <a:pPr algn="r" eaLnBrk="1" hangingPunct="1">
              <a:lnSpc>
                <a:spcPct val="90000"/>
              </a:lnSpc>
              <a:buFont typeface="Wingdings" pitchFamily="2" charset="2"/>
              <a:buNone/>
            </a:pPr>
            <a:endParaRPr lang="en-US" sz="2000" smtClean="0">
              <a:cs typeface="Arial" pitchFamily="34" charset="0"/>
              <a:sym typeface="Arial Bold" charset="0"/>
            </a:endParaRPr>
          </a:p>
        </p:txBody>
      </p:sp>
      <p:sp>
        <p:nvSpPr>
          <p:cNvPr id="36869" name="Rectangle 6"/>
          <p:cNvSpPr>
            <a:spLocks/>
          </p:cNvSpPr>
          <p:nvPr/>
        </p:nvSpPr>
        <p:spPr bwMode="auto">
          <a:xfrm>
            <a:off x="2882900" y="5181600"/>
            <a:ext cx="62611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lstStyle/>
          <a:p>
            <a:pPr marL="331788" indent="-331788" algn="ctr">
              <a:lnSpc>
                <a:spcPct val="90000"/>
              </a:lnSpc>
              <a:spcBef>
                <a:spcPts val="213"/>
              </a:spcBef>
              <a:buClr>
                <a:srgbClr val="CCFF33"/>
              </a:buClr>
              <a:buSzPct val="100000"/>
              <a:buFont typeface="Wingdings" pitchFamily="2" charset="2"/>
              <a:buChar char="§"/>
            </a:pPr>
            <a:endParaRPr lang="en-US" sz="1000">
              <a:solidFill>
                <a:srgbClr val="FFFFFF"/>
              </a:solidFill>
              <a:cs typeface="Arial" pitchFamily="34" charset="0"/>
            </a:endParaRPr>
          </a:p>
          <a:p>
            <a:pPr marL="331788" indent="-331788" algn="r">
              <a:lnSpc>
                <a:spcPct val="90000"/>
              </a:lnSpc>
              <a:spcBef>
                <a:spcPts val="450"/>
              </a:spcBef>
            </a:pPr>
            <a:endParaRPr lang="en-US" sz="1300">
              <a:solidFill>
                <a:srgbClr val="FFFFFF"/>
              </a:solidFill>
              <a:latin typeface="Arial Bold" charset="0"/>
              <a:sym typeface="Arial Bold" charset="0"/>
            </a:endParaRPr>
          </a:p>
        </p:txBody>
      </p:sp>
      <p:pic>
        <p:nvPicPr>
          <p:cNvPr id="36870" name="Picture 7" descr="\\FCM-BUFS\Users\abittenbender\Documents\Logos\FTCC Collaborative Geographical - Web 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236663"/>
            <a:ext cx="2492375"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txBox="1">
            <a:spLocks noChangeArrowheads="1"/>
          </p:cNvSpPr>
          <p:nvPr/>
        </p:nvSpPr>
        <p:spPr bwMode="auto">
          <a:xfrm>
            <a:off x="228600" y="609600"/>
            <a:ext cx="51641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132080" bIns="50800" anchor="b"/>
          <a:lstStyle>
            <a:lvl1pPr marL="39688" indent="-39688" algn="ctr" rtl="0" eaLnBrk="0" fontAlgn="base" hangingPunct="0">
              <a:spcBef>
                <a:spcPct val="0"/>
              </a:spcBef>
              <a:spcAft>
                <a:spcPct val="0"/>
              </a:spcAft>
              <a:defRPr sz="4000" baseline="0">
                <a:solidFill>
                  <a:schemeClr val="tx1"/>
                </a:solidFill>
                <a:latin typeface=""/>
                <a:ea typeface="MS PGothic" pitchFamily="34" charset="-128"/>
                <a:cs typeface="+mj-cs"/>
                <a:sym typeface="Arial Bold" charset="0"/>
              </a:defRPr>
            </a:lvl1pPr>
            <a:lvl2pPr marL="39688" indent="-39688" algn="l" rtl="0" eaLnBrk="0" fontAlgn="base" hangingPunct="0">
              <a:spcBef>
                <a:spcPct val="0"/>
              </a:spcBef>
              <a:spcAft>
                <a:spcPct val="0"/>
              </a:spcAft>
              <a:defRPr sz="3400">
                <a:solidFill>
                  <a:schemeClr val="tx1"/>
                </a:solidFill>
                <a:latin typeface="Arial Bold" charset="0"/>
                <a:ea typeface="MS PGothic" pitchFamily="34" charset="-128"/>
                <a:sym typeface="Arial Bold" charset="0"/>
              </a:defRPr>
            </a:lvl2pPr>
            <a:lvl3pPr marL="39688" indent="-39688" algn="l" rtl="0" eaLnBrk="0" fontAlgn="base" hangingPunct="0">
              <a:spcBef>
                <a:spcPct val="0"/>
              </a:spcBef>
              <a:spcAft>
                <a:spcPct val="0"/>
              </a:spcAft>
              <a:defRPr sz="3400">
                <a:solidFill>
                  <a:schemeClr val="tx1"/>
                </a:solidFill>
                <a:latin typeface="Arial Bold" charset="0"/>
                <a:ea typeface="MS PGothic" pitchFamily="34" charset="-128"/>
                <a:sym typeface="Arial Bold" charset="0"/>
              </a:defRPr>
            </a:lvl3pPr>
            <a:lvl4pPr marL="39688" indent="-39688" algn="l" rtl="0" eaLnBrk="0" fontAlgn="base" hangingPunct="0">
              <a:spcBef>
                <a:spcPct val="0"/>
              </a:spcBef>
              <a:spcAft>
                <a:spcPct val="0"/>
              </a:spcAft>
              <a:defRPr sz="3400">
                <a:solidFill>
                  <a:schemeClr val="tx1"/>
                </a:solidFill>
                <a:latin typeface="Arial Bold" charset="0"/>
                <a:ea typeface="MS PGothic" pitchFamily="34" charset="-128"/>
                <a:sym typeface="Arial Bold" charset="0"/>
              </a:defRPr>
            </a:lvl4pPr>
            <a:lvl5pPr marL="39688" indent="-39688" algn="l" rtl="0" eaLnBrk="0" fontAlgn="base" hangingPunct="0">
              <a:spcBef>
                <a:spcPct val="0"/>
              </a:spcBef>
              <a:spcAft>
                <a:spcPct val="0"/>
              </a:spcAft>
              <a:defRPr sz="3400">
                <a:solidFill>
                  <a:schemeClr val="tx1"/>
                </a:solidFill>
                <a:latin typeface="Arial Bold" charset="0"/>
                <a:ea typeface="MS PGothic" pitchFamily="34" charset="-128"/>
                <a:sym typeface="Arial Bold" charset="0"/>
              </a:defRPr>
            </a:lvl5pPr>
            <a:lvl6pPr marL="496888" algn="l" rtl="0" fontAlgn="base">
              <a:spcBef>
                <a:spcPct val="0"/>
              </a:spcBef>
              <a:spcAft>
                <a:spcPct val="0"/>
              </a:spcAft>
              <a:defRPr sz="3400">
                <a:solidFill>
                  <a:schemeClr val="tx1"/>
                </a:solidFill>
                <a:latin typeface="Arial Bold" charset="0"/>
                <a:sym typeface="Arial Bold" charset="0"/>
              </a:defRPr>
            </a:lvl6pPr>
            <a:lvl7pPr marL="954088" algn="l" rtl="0" fontAlgn="base">
              <a:spcBef>
                <a:spcPct val="0"/>
              </a:spcBef>
              <a:spcAft>
                <a:spcPct val="0"/>
              </a:spcAft>
              <a:defRPr sz="3400">
                <a:solidFill>
                  <a:schemeClr val="tx1"/>
                </a:solidFill>
                <a:latin typeface="Arial Bold" charset="0"/>
                <a:sym typeface="Arial Bold" charset="0"/>
              </a:defRPr>
            </a:lvl7pPr>
            <a:lvl8pPr marL="1411288" algn="l" rtl="0" fontAlgn="base">
              <a:spcBef>
                <a:spcPct val="0"/>
              </a:spcBef>
              <a:spcAft>
                <a:spcPct val="0"/>
              </a:spcAft>
              <a:defRPr sz="3400">
                <a:solidFill>
                  <a:schemeClr val="tx1"/>
                </a:solidFill>
                <a:latin typeface="Arial Bold" charset="0"/>
                <a:sym typeface="Arial Bold" charset="0"/>
              </a:defRPr>
            </a:lvl8pPr>
            <a:lvl9pPr marL="1868488" algn="l" rtl="0" fontAlgn="base">
              <a:spcBef>
                <a:spcPct val="0"/>
              </a:spcBef>
              <a:spcAft>
                <a:spcPct val="0"/>
              </a:spcAft>
              <a:defRPr sz="3400">
                <a:solidFill>
                  <a:schemeClr val="tx1"/>
                </a:solidFill>
                <a:latin typeface="Arial Bold" charset="0"/>
                <a:sym typeface="Arial Bold" charset="0"/>
              </a:defRPr>
            </a:lvl9pPr>
          </a:lstStyle>
          <a:p>
            <a:pPr>
              <a:defRPr/>
            </a:pPr>
            <a:r>
              <a:rPr lang="en-US" sz="3600" dirty="0" smtClean="0">
                <a:latin typeface="+mn-lt"/>
              </a:rPr>
              <a:t>Continuity of Care and </a:t>
            </a:r>
            <a:br>
              <a:rPr lang="en-US" sz="3600" dirty="0" smtClean="0">
                <a:latin typeface="+mn-lt"/>
              </a:rPr>
            </a:br>
            <a:r>
              <a:rPr lang="en-US" sz="3600" dirty="0" smtClean="0">
                <a:latin typeface="+mn-lt"/>
              </a:rPr>
              <a:t>Substance Use</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p:cNvSpPr>
          <p:nvPr/>
        </p:nvSpPr>
        <p:spPr bwMode="auto">
          <a:xfrm>
            <a:off x="0" y="914400"/>
            <a:ext cx="9144000" cy="762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pic>
        <p:nvPicPr>
          <p:cNvPr id="37891"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5"/>
          <p:cNvSpPr>
            <a:spLocks noGrp="1" noChangeArrowheads="1"/>
          </p:cNvSpPr>
          <p:nvPr>
            <p:ph idx="1"/>
          </p:nvPr>
        </p:nvSpPr>
        <p:spPr>
          <a:xfrm>
            <a:off x="533400" y="2590800"/>
            <a:ext cx="8077200" cy="3390900"/>
          </a:xfrm>
        </p:spPr>
        <p:txBody>
          <a:bodyPr rIns="132080"/>
          <a:lstStyle/>
          <a:p>
            <a:pPr eaLnBrk="1" hangingPunct="1">
              <a:lnSpc>
                <a:spcPct val="90000"/>
              </a:lnSpc>
              <a:buFont typeface="Wingdings" pitchFamily="2" charset="2"/>
              <a:buNone/>
            </a:pPr>
            <a:r>
              <a:rPr lang="en-US" sz="2400" smtClean="0">
                <a:solidFill>
                  <a:srgbClr val="FFFF00"/>
                </a:solidFill>
                <a:sym typeface="Arial Bold" charset="0"/>
              </a:rPr>
              <a:t>Searching for Available Treatment Programs</a:t>
            </a:r>
          </a:p>
          <a:p>
            <a:pPr eaLnBrk="1" hangingPunct="1">
              <a:lnSpc>
                <a:spcPct val="90000"/>
              </a:lnSpc>
              <a:buFont typeface="Wingdings" pitchFamily="2" charset="2"/>
              <a:buNone/>
            </a:pPr>
            <a:r>
              <a:rPr lang="en-US" sz="2100" smtClean="0">
                <a:latin typeface="Arial Bold" charset="0"/>
                <a:sym typeface="Arial Bold" charset="0"/>
              </a:rPr>
              <a:t>	</a:t>
            </a:r>
            <a:r>
              <a:rPr lang="en-US" sz="2400" smtClean="0">
                <a:solidFill>
                  <a:srgbClr val="FFFFFF"/>
                </a:solidFill>
                <a:sym typeface="Arial Bold" charset="0"/>
              </a:rPr>
              <a:t>SAMHSA’s Treatment Locator:</a:t>
            </a:r>
            <a:r>
              <a:rPr lang="en-US" sz="2400" smtClean="0">
                <a:solidFill>
                  <a:srgbClr val="FFC000"/>
                </a:solidFill>
                <a:sym typeface="Arial Bold" charset="0"/>
              </a:rPr>
              <a:t> </a:t>
            </a:r>
            <a:r>
              <a:rPr lang="en-US" sz="2400" smtClean="0">
                <a:sym typeface="Arial Bold" charset="0"/>
                <a:hlinkClick r:id="rId4"/>
              </a:rPr>
              <a:t>http://findtreatment.samhsa.gov/</a:t>
            </a:r>
            <a:r>
              <a:rPr lang="en-US" sz="2400" smtClean="0">
                <a:sym typeface="Arial Bold" charset="0"/>
              </a:rPr>
              <a:t> </a:t>
            </a:r>
          </a:p>
          <a:p>
            <a:pPr eaLnBrk="1" hangingPunct="1">
              <a:lnSpc>
                <a:spcPct val="90000"/>
              </a:lnSpc>
              <a:buFont typeface="Wingdings" pitchFamily="2" charset="2"/>
              <a:buNone/>
            </a:pPr>
            <a:r>
              <a:rPr lang="en-US" sz="2400" smtClean="0">
                <a:sym typeface="Arial Bold" charset="0"/>
              </a:rPr>
              <a:t>	</a:t>
            </a:r>
            <a:r>
              <a:rPr lang="en-US" sz="2400" smtClean="0">
                <a:solidFill>
                  <a:srgbClr val="FFFFFF"/>
                </a:solidFill>
                <a:sym typeface="Arial Bold" charset="0"/>
              </a:rPr>
              <a:t>HRSA’s FQHC Program Locator:</a:t>
            </a:r>
            <a:r>
              <a:rPr lang="en-US" sz="2400" smtClean="0">
                <a:solidFill>
                  <a:srgbClr val="FFC000"/>
                </a:solidFill>
                <a:sym typeface="Arial Bold" charset="0"/>
              </a:rPr>
              <a:t> </a:t>
            </a:r>
            <a:r>
              <a:rPr lang="en-US" sz="2400" smtClean="0">
                <a:sym typeface="Arial Bold" charset="0"/>
                <a:hlinkClick r:id="rId5"/>
              </a:rPr>
              <a:t>http://www.bphc.hrsa.gov/</a:t>
            </a:r>
            <a:r>
              <a:rPr lang="en-US" sz="2400" smtClean="0">
                <a:sym typeface="Arial Bold" charset="0"/>
              </a:rPr>
              <a:t> </a:t>
            </a:r>
          </a:p>
          <a:p>
            <a:pPr eaLnBrk="1" hangingPunct="1">
              <a:lnSpc>
                <a:spcPct val="90000"/>
              </a:lnSpc>
              <a:buFont typeface="Wingdings" pitchFamily="2" charset="2"/>
              <a:buNone/>
            </a:pPr>
            <a:endParaRPr lang="en-US" sz="2100" smtClean="0">
              <a:latin typeface="Arial Bold" charset="0"/>
              <a:sym typeface="Arial Bold" charset="0"/>
            </a:endParaRPr>
          </a:p>
          <a:p>
            <a:pPr eaLnBrk="1" hangingPunct="1">
              <a:lnSpc>
                <a:spcPct val="90000"/>
              </a:lnSpc>
              <a:buFont typeface="Wingdings" pitchFamily="2" charset="2"/>
              <a:buNone/>
            </a:pPr>
            <a:r>
              <a:rPr lang="en-US" sz="2400" smtClean="0">
                <a:solidFill>
                  <a:srgbClr val="FFFF00"/>
                </a:solidFill>
                <a:sym typeface="Arial Bold" charset="0"/>
              </a:rPr>
              <a:t>Types of services Maria could be referred to: 12-Step Meetings, Outpatient counseling, residential treatment</a:t>
            </a:r>
          </a:p>
          <a:p>
            <a:pPr eaLnBrk="1" hangingPunct="1">
              <a:lnSpc>
                <a:spcPct val="90000"/>
              </a:lnSpc>
              <a:buFont typeface="Wingdings" pitchFamily="2" charset="2"/>
              <a:buNone/>
            </a:pPr>
            <a:endParaRPr lang="en-US" sz="2100" smtClean="0">
              <a:solidFill>
                <a:srgbClr val="FFFF00"/>
              </a:solidFill>
              <a:latin typeface="Arial Bold" charset="0"/>
              <a:sym typeface="Arial Bold" charset="0"/>
            </a:endParaRPr>
          </a:p>
          <a:p>
            <a:pPr algn="ctr" eaLnBrk="1" hangingPunct="1">
              <a:lnSpc>
                <a:spcPct val="90000"/>
              </a:lnSpc>
              <a:buFont typeface="Wingdings" pitchFamily="2" charset="2"/>
              <a:buNone/>
            </a:pPr>
            <a:endParaRPr lang="en-US" sz="1800" smtClean="0">
              <a:latin typeface="Arial Bold" charset="0"/>
              <a:sym typeface="Arial Bold" charset="0"/>
            </a:endParaRPr>
          </a:p>
          <a:p>
            <a:pPr algn="ctr" eaLnBrk="1" hangingPunct="1">
              <a:lnSpc>
                <a:spcPct val="90000"/>
              </a:lnSpc>
              <a:buFont typeface="Wingdings" pitchFamily="2" charset="2"/>
              <a:buNone/>
            </a:pPr>
            <a:endParaRPr lang="en-US" sz="1500" smtClean="0">
              <a:latin typeface="Arial Bold" charset="0"/>
              <a:sym typeface="Arial Bold" charset="0"/>
            </a:endParaRPr>
          </a:p>
          <a:p>
            <a:pPr algn="r" eaLnBrk="1" hangingPunct="1">
              <a:lnSpc>
                <a:spcPct val="90000"/>
              </a:lnSpc>
              <a:buFont typeface="Wingdings" pitchFamily="2" charset="2"/>
              <a:buNone/>
            </a:pPr>
            <a:endParaRPr lang="en-US" sz="1500" smtClean="0">
              <a:latin typeface="Arial Bold" charset="0"/>
              <a:sym typeface="Arial Bold" charset="0"/>
            </a:endParaRPr>
          </a:p>
        </p:txBody>
      </p:sp>
      <p:sp>
        <p:nvSpPr>
          <p:cNvPr id="37893" name="Slide Number Placeholder 8"/>
          <p:cNvSpPr>
            <a:spLocks noGrp="1"/>
          </p:cNvSpPr>
          <p:nvPr>
            <p:ph type="sldNum" sz="quarter" idx="10"/>
          </p:nvPr>
        </p:nvSpPr>
        <p:spPr>
          <a:xfrm>
            <a:off x="457200" y="6356350"/>
            <a:ext cx="2133600" cy="3651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rgbClr val="000000"/>
                </a:solidFill>
                <a:latin typeface="Arial" pitchFamily="34" charset="0"/>
                <a:ea typeface="MS PGothic" pitchFamily="34" charset="-128"/>
                <a:sym typeface="Arial" pitchFamily="34" charset="0"/>
              </a:defRPr>
            </a:lvl1pPr>
            <a:lvl2pPr marL="742950" indent="-285750" eaLnBrk="0" hangingPunct="0">
              <a:defRPr>
                <a:solidFill>
                  <a:srgbClr val="000000"/>
                </a:solidFill>
                <a:latin typeface="Arial" pitchFamily="34" charset="0"/>
                <a:ea typeface="MS PGothic" pitchFamily="34" charset="-128"/>
                <a:sym typeface="Arial" pitchFamily="34" charset="0"/>
              </a:defRPr>
            </a:lvl2pPr>
            <a:lvl3pPr marL="1143000" indent="-228600" eaLnBrk="0" hangingPunct="0">
              <a:defRPr>
                <a:solidFill>
                  <a:srgbClr val="000000"/>
                </a:solidFill>
                <a:latin typeface="Arial" pitchFamily="34" charset="0"/>
                <a:ea typeface="MS PGothic" pitchFamily="34" charset="-128"/>
                <a:sym typeface="Arial" pitchFamily="34" charset="0"/>
              </a:defRPr>
            </a:lvl3pPr>
            <a:lvl4pPr marL="1600200" indent="-228600" eaLnBrk="0" hangingPunct="0">
              <a:defRPr>
                <a:solidFill>
                  <a:srgbClr val="000000"/>
                </a:solidFill>
                <a:latin typeface="Arial" pitchFamily="34" charset="0"/>
                <a:ea typeface="MS PGothic" pitchFamily="34" charset="-128"/>
                <a:sym typeface="Arial" pitchFamily="34" charset="0"/>
              </a:defRPr>
            </a:lvl4pPr>
            <a:lvl5pPr marL="2057400" indent="-228600" eaLnBrk="0" hangingPunct="0">
              <a:defRPr>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9pPr>
          </a:lstStyle>
          <a:p>
            <a:pPr algn="l" eaLnBrk="1" hangingPunct="1"/>
            <a:fld id="{19340502-2916-49E3-8D72-A4E8294A9846}" type="slidenum">
              <a:rPr lang="en-US" smtClean="0">
                <a:solidFill>
                  <a:srgbClr val="FFFFFF"/>
                </a:solidFill>
              </a:rPr>
              <a:pPr algn="l" eaLnBrk="1" hangingPunct="1"/>
              <a:t>35</a:t>
            </a:fld>
            <a:endParaRPr lang="en-US" smtClean="0">
              <a:solidFill>
                <a:srgbClr val="FFFFFF"/>
              </a:solidFill>
            </a:endParaRPr>
          </a:p>
        </p:txBody>
      </p:sp>
      <p:sp>
        <p:nvSpPr>
          <p:cNvPr id="37894" name="Rectangle 6"/>
          <p:cNvSpPr>
            <a:spLocks/>
          </p:cNvSpPr>
          <p:nvPr/>
        </p:nvSpPr>
        <p:spPr bwMode="auto">
          <a:xfrm>
            <a:off x="2882900" y="5181600"/>
            <a:ext cx="62611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lstStyle/>
          <a:p>
            <a:pPr marL="331788" indent="-331788" algn="ctr">
              <a:lnSpc>
                <a:spcPct val="90000"/>
              </a:lnSpc>
              <a:spcBef>
                <a:spcPts val="213"/>
              </a:spcBef>
              <a:buClr>
                <a:srgbClr val="CCFF33"/>
              </a:buClr>
              <a:buSzPct val="100000"/>
              <a:buFont typeface="Wingdings" pitchFamily="2" charset="2"/>
              <a:buChar char="§"/>
            </a:pPr>
            <a:endParaRPr lang="en-US" sz="1000">
              <a:solidFill>
                <a:srgbClr val="FFFFFF"/>
              </a:solidFill>
              <a:cs typeface="Arial" pitchFamily="34" charset="0"/>
            </a:endParaRPr>
          </a:p>
          <a:p>
            <a:pPr marL="331788" indent="-331788" algn="r">
              <a:lnSpc>
                <a:spcPct val="90000"/>
              </a:lnSpc>
              <a:spcBef>
                <a:spcPts val="450"/>
              </a:spcBef>
            </a:pPr>
            <a:endParaRPr lang="en-US" sz="1300">
              <a:solidFill>
                <a:srgbClr val="FFFFFF"/>
              </a:solidFill>
              <a:latin typeface="Arial Bold" charset="0"/>
              <a:sym typeface="Arial Bold" charset="0"/>
            </a:endParaRPr>
          </a:p>
        </p:txBody>
      </p:sp>
      <p:pic>
        <p:nvPicPr>
          <p:cNvPr id="37895" name="Picture 7" descr="\\FCM-BUFS\Users\abittenbender\Documents\Logos\FTCC Collaborative Geographical - Web Bann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18225" y="1236663"/>
            <a:ext cx="2492375"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txBox="1">
            <a:spLocks noChangeArrowheads="1"/>
          </p:cNvSpPr>
          <p:nvPr/>
        </p:nvSpPr>
        <p:spPr bwMode="auto">
          <a:xfrm>
            <a:off x="228600" y="609600"/>
            <a:ext cx="51641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132080" bIns="50800" anchor="b"/>
          <a:lstStyle>
            <a:lvl1pPr marL="39688" indent="-39688" algn="ctr" rtl="0" eaLnBrk="0" fontAlgn="base" hangingPunct="0">
              <a:spcBef>
                <a:spcPct val="0"/>
              </a:spcBef>
              <a:spcAft>
                <a:spcPct val="0"/>
              </a:spcAft>
              <a:defRPr sz="4000" baseline="0">
                <a:solidFill>
                  <a:schemeClr val="tx1"/>
                </a:solidFill>
                <a:latin typeface=""/>
                <a:ea typeface="MS PGothic" pitchFamily="34" charset="-128"/>
                <a:cs typeface="+mj-cs"/>
                <a:sym typeface="Arial Bold" charset="0"/>
              </a:defRPr>
            </a:lvl1pPr>
            <a:lvl2pPr marL="39688" indent="-39688" algn="l" rtl="0" eaLnBrk="0" fontAlgn="base" hangingPunct="0">
              <a:spcBef>
                <a:spcPct val="0"/>
              </a:spcBef>
              <a:spcAft>
                <a:spcPct val="0"/>
              </a:spcAft>
              <a:defRPr sz="3400">
                <a:solidFill>
                  <a:schemeClr val="tx1"/>
                </a:solidFill>
                <a:latin typeface="Arial Bold" charset="0"/>
                <a:ea typeface="MS PGothic" pitchFamily="34" charset="-128"/>
                <a:sym typeface="Arial Bold" charset="0"/>
              </a:defRPr>
            </a:lvl2pPr>
            <a:lvl3pPr marL="39688" indent="-39688" algn="l" rtl="0" eaLnBrk="0" fontAlgn="base" hangingPunct="0">
              <a:spcBef>
                <a:spcPct val="0"/>
              </a:spcBef>
              <a:spcAft>
                <a:spcPct val="0"/>
              </a:spcAft>
              <a:defRPr sz="3400">
                <a:solidFill>
                  <a:schemeClr val="tx1"/>
                </a:solidFill>
                <a:latin typeface="Arial Bold" charset="0"/>
                <a:ea typeface="MS PGothic" pitchFamily="34" charset="-128"/>
                <a:sym typeface="Arial Bold" charset="0"/>
              </a:defRPr>
            </a:lvl3pPr>
            <a:lvl4pPr marL="39688" indent="-39688" algn="l" rtl="0" eaLnBrk="0" fontAlgn="base" hangingPunct="0">
              <a:spcBef>
                <a:spcPct val="0"/>
              </a:spcBef>
              <a:spcAft>
                <a:spcPct val="0"/>
              </a:spcAft>
              <a:defRPr sz="3400">
                <a:solidFill>
                  <a:schemeClr val="tx1"/>
                </a:solidFill>
                <a:latin typeface="Arial Bold" charset="0"/>
                <a:ea typeface="MS PGothic" pitchFamily="34" charset="-128"/>
                <a:sym typeface="Arial Bold" charset="0"/>
              </a:defRPr>
            </a:lvl4pPr>
            <a:lvl5pPr marL="39688" indent="-39688" algn="l" rtl="0" eaLnBrk="0" fontAlgn="base" hangingPunct="0">
              <a:spcBef>
                <a:spcPct val="0"/>
              </a:spcBef>
              <a:spcAft>
                <a:spcPct val="0"/>
              </a:spcAft>
              <a:defRPr sz="3400">
                <a:solidFill>
                  <a:schemeClr val="tx1"/>
                </a:solidFill>
                <a:latin typeface="Arial Bold" charset="0"/>
                <a:ea typeface="MS PGothic" pitchFamily="34" charset="-128"/>
                <a:sym typeface="Arial Bold" charset="0"/>
              </a:defRPr>
            </a:lvl5pPr>
            <a:lvl6pPr marL="496888" algn="l" rtl="0" fontAlgn="base">
              <a:spcBef>
                <a:spcPct val="0"/>
              </a:spcBef>
              <a:spcAft>
                <a:spcPct val="0"/>
              </a:spcAft>
              <a:defRPr sz="3400">
                <a:solidFill>
                  <a:schemeClr val="tx1"/>
                </a:solidFill>
                <a:latin typeface="Arial Bold" charset="0"/>
                <a:sym typeface="Arial Bold" charset="0"/>
              </a:defRPr>
            </a:lvl6pPr>
            <a:lvl7pPr marL="954088" algn="l" rtl="0" fontAlgn="base">
              <a:spcBef>
                <a:spcPct val="0"/>
              </a:spcBef>
              <a:spcAft>
                <a:spcPct val="0"/>
              </a:spcAft>
              <a:defRPr sz="3400">
                <a:solidFill>
                  <a:schemeClr val="tx1"/>
                </a:solidFill>
                <a:latin typeface="Arial Bold" charset="0"/>
                <a:sym typeface="Arial Bold" charset="0"/>
              </a:defRPr>
            </a:lvl7pPr>
            <a:lvl8pPr marL="1411288" algn="l" rtl="0" fontAlgn="base">
              <a:spcBef>
                <a:spcPct val="0"/>
              </a:spcBef>
              <a:spcAft>
                <a:spcPct val="0"/>
              </a:spcAft>
              <a:defRPr sz="3400">
                <a:solidFill>
                  <a:schemeClr val="tx1"/>
                </a:solidFill>
                <a:latin typeface="Arial Bold" charset="0"/>
                <a:sym typeface="Arial Bold" charset="0"/>
              </a:defRPr>
            </a:lvl8pPr>
            <a:lvl9pPr marL="1868488" algn="l" rtl="0" fontAlgn="base">
              <a:spcBef>
                <a:spcPct val="0"/>
              </a:spcBef>
              <a:spcAft>
                <a:spcPct val="0"/>
              </a:spcAft>
              <a:defRPr sz="3400">
                <a:solidFill>
                  <a:schemeClr val="tx1"/>
                </a:solidFill>
                <a:latin typeface="Arial Bold" charset="0"/>
                <a:sym typeface="Arial Bold" charset="0"/>
              </a:defRPr>
            </a:lvl9pPr>
          </a:lstStyle>
          <a:p>
            <a:pPr>
              <a:defRPr/>
            </a:pPr>
            <a:r>
              <a:rPr lang="en-US" sz="3600" dirty="0" smtClean="0">
                <a:latin typeface="+mn-lt"/>
              </a:rPr>
              <a:t>Continuity of Care and </a:t>
            </a:r>
            <a:br>
              <a:rPr lang="en-US" sz="3600" dirty="0" smtClean="0">
                <a:latin typeface="+mn-lt"/>
              </a:rPr>
            </a:br>
            <a:r>
              <a:rPr lang="en-US" sz="3600" dirty="0" smtClean="0">
                <a:latin typeface="+mn-lt"/>
              </a:rPr>
              <a:t>Substance Use</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Slide Number Placeholder 1"/>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itchFamily="34" charset="0"/>
                <a:ea typeface="MS PGothic" pitchFamily="34" charset="-128"/>
                <a:sym typeface="Arial" pitchFamily="34" charset="0"/>
              </a:defRPr>
            </a:lvl1pPr>
            <a:lvl2pPr marL="742950" indent="-285750" eaLnBrk="0" hangingPunct="0">
              <a:defRPr>
                <a:solidFill>
                  <a:srgbClr val="000000"/>
                </a:solidFill>
                <a:latin typeface="Arial" pitchFamily="34" charset="0"/>
                <a:ea typeface="MS PGothic" pitchFamily="34" charset="-128"/>
                <a:sym typeface="Arial" pitchFamily="34" charset="0"/>
              </a:defRPr>
            </a:lvl2pPr>
            <a:lvl3pPr marL="1143000" indent="-228600" eaLnBrk="0" hangingPunct="0">
              <a:defRPr>
                <a:solidFill>
                  <a:srgbClr val="000000"/>
                </a:solidFill>
                <a:latin typeface="Arial" pitchFamily="34" charset="0"/>
                <a:ea typeface="MS PGothic" pitchFamily="34" charset="-128"/>
                <a:sym typeface="Arial" pitchFamily="34" charset="0"/>
              </a:defRPr>
            </a:lvl3pPr>
            <a:lvl4pPr marL="1600200" indent="-228600" eaLnBrk="0" hangingPunct="0">
              <a:defRPr>
                <a:solidFill>
                  <a:srgbClr val="000000"/>
                </a:solidFill>
                <a:latin typeface="Arial" pitchFamily="34" charset="0"/>
                <a:ea typeface="MS PGothic" pitchFamily="34" charset="-128"/>
                <a:sym typeface="Arial" pitchFamily="34" charset="0"/>
              </a:defRPr>
            </a:lvl4pPr>
            <a:lvl5pPr marL="2057400" indent="-228600" eaLnBrk="0" hangingPunct="0">
              <a:defRPr>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9pPr>
          </a:lstStyle>
          <a:p>
            <a:pPr eaLnBrk="1" hangingPunct="1"/>
            <a:fld id="{AB316AFC-66BB-4734-9D4F-6855E3E7AAF7}" type="slidenum">
              <a:rPr lang="en-US" smtClean="0">
                <a:solidFill>
                  <a:srgbClr val="898989"/>
                </a:solidFill>
                <a:latin typeface="Calibri" pitchFamily="34" charset="0"/>
              </a:rPr>
              <a:pPr eaLnBrk="1" hangingPunct="1"/>
              <a:t>36</a:t>
            </a:fld>
            <a:endParaRPr lang="en-US" smtClean="0">
              <a:solidFill>
                <a:srgbClr val="898989"/>
              </a:solidFill>
              <a:latin typeface="Calibri" pitchFamily="34" charset="0"/>
            </a:endParaRPr>
          </a:p>
        </p:txBody>
      </p:sp>
      <p:pic>
        <p:nvPicPr>
          <p:cNvPr id="38915" name="Picture 1" descr="www.aidsetc.org/pdf/p02-et/methusers.pdf - Google Chrome"/>
          <p:cNvPicPr>
            <a:picLocks noChangeAspect="1"/>
          </p:cNvPicPr>
          <p:nvPr/>
        </p:nvPicPr>
        <p:blipFill>
          <a:blip r:embed="rId2">
            <a:extLst>
              <a:ext uri="{28A0092B-C50C-407E-A947-70E740481C1C}">
                <a14:useLocalDpi xmlns:a14="http://schemas.microsoft.com/office/drawing/2010/main" val="0"/>
              </a:ext>
            </a:extLst>
          </a:blip>
          <a:srcRect l="12686" t="9996" r="13432"/>
          <a:stretch>
            <a:fillRect/>
          </a:stretch>
        </p:blipFill>
        <p:spPr bwMode="auto">
          <a:xfrm>
            <a:off x="228600" y="19050"/>
            <a:ext cx="8702675"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PQuestion"/>
          <p:cNvSpPr>
            <a:spLocks noGrp="1"/>
          </p:cNvSpPr>
          <p:nvPr>
            <p:ph type="title"/>
          </p:nvPr>
        </p:nvSpPr>
        <p:spPr>
          <a:xfrm>
            <a:off x="457200" y="304800"/>
            <a:ext cx="7543800" cy="2133600"/>
          </a:xfrm>
        </p:spPr>
        <p:txBody>
          <a:bodyPr/>
          <a:lstStyle/>
          <a:p>
            <a:r>
              <a:rPr lang="en-US" smtClean="0"/>
              <a:t>In MY OPINION, the #1 reason patients keep coming back  is…</a:t>
            </a:r>
          </a:p>
        </p:txBody>
      </p:sp>
      <p:sp>
        <p:nvSpPr>
          <p:cNvPr id="39939" name="TPAnswers"/>
          <p:cNvSpPr>
            <a:spLocks noGrp="1"/>
          </p:cNvSpPr>
          <p:nvPr>
            <p:ph type="body" idx="1"/>
            <p:custDataLst>
              <p:tags r:id="rId3"/>
            </p:custDataLst>
          </p:nvPr>
        </p:nvSpPr>
        <p:spPr>
          <a:xfrm>
            <a:off x="1397000" y="2590800"/>
            <a:ext cx="8229600" cy="3535363"/>
          </a:xfrm>
        </p:spPr>
        <p:txBody>
          <a:bodyPr tIns="45720" bIns="45720"/>
          <a:lstStyle/>
          <a:p>
            <a:pPr marL="554038" indent="-514350">
              <a:spcBef>
                <a:spcPct val="20000"/>
              </a:spcBef>
              <a:buFont typeface="Wingdings" pitchFamily="2" charset="2"/>
              <a:buAutoNum type="arabicPeriod"/>
            </a:pPr>
            <a:r>
              <a:rPr lang="en-US" sz="3200" smtClean="0"/>
              <a:t>Better Health Outcomes</a:t>
            </a:r>
          </a:p>
          <a:p>
            <a:pPr marL="554038" indent="-514350">
              <a:spcBef>
                <a:spcPct val="20000"/>
              </a:spcBef>
              <a:buFont typeface="Wingdings" pitchFamily="2" charset="2"/>
              <a:buAutoNum type="arabicPeriod"/>
            </a:pPr>
            <a:r>
              <a:rPr lang="en-US" sz="3200" smtClean="0"/>
              <a:t>Strong Clinic Relationships </a:t>
            </a:r>
          </a:p>
          <a:p>
            <a:pPr marL="554038" indent="-514350">
              <a:spcBef>
                <a:spcPct val="20000"/>
              </a:spcBef>
              <a:buFont typeface="Wingdings" pitchFamily="2" charset="2"/>
              <a:buAutoNum type="arabicPeriod"/>
            </a:pPr>
            <a:r>
              <a:rPr lang="en-US" sz="3200" smtClean="0"/>
              <a:t>Ancillary Services at Clinic</a:t>
            </a:r>
          </a:p>
          <a:p>
            <a:pPr marL="554038" indent="-514350">
              <a:spcBef>
                <a:spcPct val="20000"/>
              </a:spcBef>
              <a:buFont typeface="Wingdings" pitchFamily="2" charset="2"/>
              <a:buAutoNum type="arabicPeriod"/>
            </a:pPr>
            <a:r>
              <a:rPr lang="en-US" sz="3200" smtClean="0"/>
              <a:t>Fear of declining health</a:t>
            </a:r>
          </a:p>
          <a:p>
            <a:pPr marL="554038" indent="-514350">
              <a:spcBef>
                <a:spcPct val="20000"/>
              </a:spcBef>
              <a:buFont typeface="Wingdings" pitchFamily="2" charset="2"/>
              <a:buAutoNum type="arabicPeriod"/>
            </a:pPr>
            <a:r>
              <a:rPr lang="en-US" sz="3200" smtClean="0"/>
              <a:t>Other</a:t>
            </a:r>
          </a:p>
        </p:txBody>
      </p:sp>
      <p:sp>
        <p:nvSpPr>
          <p:cNvPr id="3994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rgbClr val="000000"/>
                </a:solidFill>
                <a:latin typeface="Arial" pitchFamily="34" charset="0"/>
                <a:ea typeface="MS PGothic" pitchFamily="34" charset="-128"/>
                <a:sym typeface="Arial" pitchFamily="34" charset="0"/>
              </a:defRPr>
            </a:lvl1pPr>
            <a:lvl2pPr marL="742950" indent="-285750" eaLnBrk="0" hangingPunct="0">
              <a:defRPr>
                <a:solidFill>
                  <a:srgbClr val="000000"/>
                </a:solidFill>
                <a:latin typeface="Arial" pitchFamily="34" charset="0"/>
                <a:ea typeface="MS PGothic" pitchFamily="34" charset="-128"/>
                <a:sym typeface="Arial" pitchFamily="34" charset="0"/>
              </a:defRPr>
            </a:lvl2pPr>
            <a:lvl3pPr marL="1143000" indent="-228600" eaLnBrk="0" hangingPunct="0">
              <a:defRPr>
                <a:solidFill>
                  <a:srgbClr val="000000"/>
                </a:solidFill>
                <a:latin typeface="Arial" pitchFamily="34" charset="0"/>
                <a:ea typeface="MS PGothic" pitchFamily="34" charset="-128"/>
                <a:sym typeface="Arial" pitchFamily="34" charset="0"/>
              </a:defRPr>
            </a:lvl3pPr>
            <a:lvl4pPr marL="1600200" indent="-228600" eaLnBrk="0" hangingPunct="0">
              <a:defRPr>
                <a:solidFill>
                  <a:srgbClr val="000000"/>
                </a:solidFill>
                <a:latin typeface="Arial" pitchFamily="34" charset="0"/>
                <a:ea typeface="MS PGothic" pitchFamily="34" charset="-128"/>
                <a:sym typeface="Arial" pitchFamily="34" charset="0"/>
              </a:defRPr>
            </a:lvl4pPr>
            <a:lvl5pPr marL="2057400" indent="-228600" eaLnBrk="0" hangingPunct="0">
              <a:defRPr>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MS PGothic" pitchFamily="34" charset="-128"/>
                <a:sym typeface="Arial" pitchFamily="34" charset="0"/>
              </a:defRPr>
            </a:lvl9pPr>
          </a:lstStyle>
          <a:p>
            <a:pPr eaLnBrk="1" hangingPunct="1"/>
            <a:fld id="{B9DC5344-0BA7-4BE4-9857-49E2A64F7557}" type="slidenum">
              <a:rPr lang="en-US" smtClean="0">
                <a:solidFill>
                  <a:schemeClr val="tx1"/>
                </a:solidFill>
              </a:rPr>
              <a:pPr eaLnBrk="1" hangingPunct="1"/>
              <a:t>37</a:t>
            </a:fld>
            <a:endParaRPr lang="en-US" smtClean="0">
              <a:solidFill>
                <a:schemeClr val="tx1"/>
              </a:solidFill>
            </a:endParaRPr>
          </a:p>
        </p:txBody>
      </p:sp>
      <p:graphicFrame>
        <p:nvGraphicFramePr>
          <p:cNvPr id="5" name="TPChart"/>
          <p:cNvGraphicFramePr>
            <a:graphicFrameLocks/>
          </p:cNvGraphicFramePr>
          <p:nvPr>
            <p:custDataLst>
              <p:tags r:id="rId4"/>
            </p:custDataLst>
          </p:nvPr>
        </p:nvGraphicFramePr>
        <p:xfrm>
          <a:off x="127000" y="2463800"/>
          <a:ext cx="9144000" cy="3114675"/>
        </p:xfrm>
        <a:graphic>
          <a:graphicData uri="http://schemas.openxmlformats.org/presentationml/2006/ole">
            <mc:AlternateContent xmlns:mc="http://schemas.openxmlformats.org/markup-compatibility/2006">
              <mc:Choice xmlns:v="urn:schemas-microsoft-com:vml" Requires="v">
                <p:oleObj spid="_x0000_s39942" name="Chart" r:id="rId6" imgW="9143905" imgH="3114764" progId="MSGraph.Chart.8">
                  <p:embed followColorScheme="full"/>
                </p:oleObj>
              </mc:Choice>
              <mc:Fallback>
                <p:oleObj name="Chart" r:id="rId6" imgW="9143905" imgH="3114764" progId="MSGraph.Chart.8">
                  <p:embed followColorScheme="full"/>
                  <p:pic>
                    <p:nvPicPr>
                      <p:cNvPr id="0" name="TPChart"/>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000" y="2463800"/>
                        <a:ext cx="91440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p:cNvSpPr>
          <p:nvPr/>
        </p:nvSpPr>
        <p:spPr bwMode="auto">
          <a:xfrm>
            <a:off x="0" y="914400"/>
            <a:ext cx="9144000" cy="762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pic>
        <p:nvPicPr>
          <p:cNvPr id="40963"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4"/>
          <p:cNvSpPr>
            <a:spLocks noGrp="1" noChangeArrowheads="1"/>
          </p:cNvSpPr>
          <p:nvPr>
            <p:ph type="ctrTitle"/>
          </p:nvPr>
        </p:nvSpPr>
        <p:spPr/>
        <p:txBody>
          <a:bodyPr rIns="132080"/>
          <a:lstStyle/>
          <a:p>
            <a:pPr marL="0" indent="39688" algn="ctr" eaLnBrk="1" hangingPunct="1"/>
            <a:r>
              <a:rPr lang="en-US" sz="4000" smtClean="0">
                <a:latin typeface="Arial" pitchFamily="34" charset="0"/>
              </a:rPr>
              <a:t>Engagement in HIV Care on the </a:t>
            </a:r>
            <a:br>
              <a:rPr lang="en-US" sz="4000" smtClean="0">
                <a:latin typeface="Arial" pitchFamily="34" charset="0"/>
              </a:rPr>
            </a:br>
            <a:r>
              <a:rPr lang="en-US" sz="4000" smtClean="0">
                <a:latin typeface="Arial" pitchFamily="34" charset="0"/>
              </a:rPr>
              <a:t>United States-Mexico Border</a:t>
            </a:r>
          </a:p>
        </p:txBody>
      </p:sp>
      <p:sp>
        <p:nvSpPr>
          <p:cNvPr id="40965" name="Rectangle 5"/>
          <p:cNvSpPr>
            <a:spLocks noGrp="1" noChangeArrowheads="1"/>
          </p:cNvSpPr>
          <p:nvPr>
            <p:ph type="subTitle" idx="1"/>
          </p:nvPr>
        </p:nvSpPr>
        <p:spPr/>
        <p:txBody>
          <a:bodyPr rIns="132080"/>
          <a:lstStyle/>
          <a:p>
            <a:pPr eaLnBrk="1" hangingPunct="1">
              <a:lnSpc>
                <a:spcPct val="90000"/>
              </a:lnSpc>
            </a:pPr>
            <a:endParaRPr lang="en-US" sz="1000" smtClean="0"/>
          </a:p>
          <a:p>
            <a:pPr eaLnBrk="1" hangingPunct="1">
              <a:lnSpc>
                <a:spcPct val="90000"/>
              </a:lnSpc>
            </a:pPr>
            <a:endParaRPr lang="en-US" sz="2400" smtClean="0">
              <a:latin typeface="Arial Bold" charset="0"/>
              <a:sym typeface="Arial Bold" charset="0"/>
            </a:endParaRPr>
          </a:p>
          <a:p>
            <a:pPr eaLnBrk="1" hangingPunct="1">
              <a:lnSpc>
                <a:spcPct val="90000"/>
              </a:lnSpc>
            </a:pPr>
            <a:r>
              <a:rPr lang="en-US" sz="2500" smtClean="0">
                <a:latin typeface="Arial Bold" charset="0"/>
                <a:cs typeface="Arial Bold" charset="0"/>
                <a:sym typeface="Arial Bold" charset="0"/>
              </a:rPr>
              <a:t>MICRO WORKSHOP</a:t>
            </a:r>
          </a:p>
          <a:p>
            <a:pPr eaLnBrk="1" hangingPunct="1">
              <a:lnSpc>
                <a:spcPct val="90000"/>
              </a:lnSpc>
            </a:pPr>
            <a:endParaRPr lang="en-US" sz="1500" smtClean="0">
              <a:latin typeface="Arial Bold" charset="0"/>
              <a:sym typeface="Arial Bold" charset="0"/>
            </a:endParaRPr>
          </a:p>
          <a:p>
            <a:pPr algn="r" eaLnBrk="1" hangingPunct="1">
              <a:lnSpc>
                <a:spcPct val="90000"/>
              </a:lnSpc>
            </a:pPr>
            <a:endParaRPr lang="en-US" sz="1500" smtClean="0">
              <a:latin typeface="Arial Bold" charset="0"/>
              <a:sym typeface="Arial Bold" charset="0"/>
            </a:endParaRPr>
          </a:p>
        </p:txBody>
      </p:sp>
      <p:sp>
        <p:nvSpPr>
          <p:cNvPr id="40966" name="Rectangle 6"/>
          <p:cNvSpPr>
            <a:spLocks/>
          </p:cNvSpPr>
          <p:nvPr/>
        </p:nvSpPr>
        <p:spPr bwMode="auto">
          <a:xfrm>
            <a:off x="2882900" y="5181600"/>
            <a:ext cx="62611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lstStyle/>
          <a:p>
            <a:pPr marL="331788" indent="-331788" algn="ctr">
              <a:lnSpc>
                <a:spcPct val="90000"/>
              </a:lnSpc>
              <a:spcBef>
                <a:spcPts val="213"/>
              </a:spcBef>
              <a:buClr>
                <a:srgbClr val="CCFF33"/>
              </a:buClr>
              <a:buSzPct val="100000"/>
              <a:buFont typeface="Wingdings" pitchFamily="2" charset="2"/>
              <a:buChar char="§"/>
            </a:pPr>
            <a:endParaRPr lang="en-US" sz="1000">
              <a:solidFill>
                <a:schemeClr val="tx1"/>
              </a:solidFill>
              <a:cs typeface="Arial" pitchFamily="34" charset="0"/>
            </a:endParaRPr>
          </a:p>
          <a:p>
            <a:pPr marL="331788" indent="-331788" algn="r">
              <a:lnSpc>
                <a:spcPct val="90000"/>
              </a:lnSpc>
              <a:spcBef>
                <a:spcPts val="450"/>
              </a:spcBef>
            </a:pPr>
            <a:endParaRPr lang="en-US" sz="1300">
              <a:solidFill>
                <a:schemeClr val="tx1"/>
              </a:solidFill>
              <a:latin typeface="Arial Bold" charset="0"/>
              <a:cs typeface="Arial Bold" charset="0"/>
              <a:sym typeface="Arial Bold"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p:cNvSpPr>
          <p:nvPr/>
        </p:nvSpPr>
        <p:spPr bwMode="auto">
          <a:xfrm>
            <a:off x="0" y="914400"/>
            <a:ext cx="9144000" cy="762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defRPr/>
            </a:pPr>
            <a:endParaRPr lang="en-US">
              <a:ea typeface="+mn-ea"/>
            </a:endParaRPr>
          </a:p>
        </p:txBody>
      </p:sp>
      <p:pic>
        <p:nvPicPr>
          <p:cNvPr id="41987"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4"/>
          <p:cNvSpPr>
            <a:spLocks noGrp="1" noChangeArrowheads="1"/>
          </p:cNvSpPr>
          <p:nvPr>
            <p:ph type="title"/>
          </p:nvPr>
        </p:nvSpPr>
        <p:spPr>
          <a:xfrm>
            <a:off x="228600" y="990600"/>
            <a:ext cx="8763000" cy="838200"/>
          </a:xfrm>
        </p:spPr>
        <p:txBody>
          <a:bodyPr rIns="132080"/>
          <a:lstStyle/>
          <a:p>
            <a:pPr indent="0" eaLnBrk="1" hangingPunct="1"/>
            <a:r>
              <a:rPr lang="en-US" smtClean="0">
                <a:latin typeface="Arial" pitchFamily="34" charset="0"/>
                <a:cs typeface="Arial" pitchFamily="34" charset="0"/>
              </a:rPr>
              <a:t>HRSA Continuum of Engagement</a:t>
            </a:r>
          </a:p>
        </p:txBody>
      </p:sp>
      <p:sp>
        <p:nvSpPr>
          <p:cNvPr id="15366" name="Rectangle 5"/>
          <p:cNvSpPr>
            <a:spLocks/>
          </p:cNvSpPr>
          <p:nvPr/>
        </p:nvSpPr>
        <p:spPr bwMode="auto">
          <a:xfrm>
            <a:off x="228600" y="5257800"/>
            <a:ext cx="8394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lstStyle/>
          <a:p>
            <a:pPr>
              <a:spcBef>
                <a:spcPts val="700"/>
              </a:spcBef>
              <a:defRPr/>
            </a:pPr>
            <a:r>
              <a:rPr lang="en-US" sz="1200">
                <a:solidFill>
                  <a:srgbClr val="FFFFFF"/>
                </a:solidFill>
                <a:latin typeface="Microsoft Sans Serif" pitchFamily="34" charset="0"/>
                <a:ea typeface="+mn-ea"/>
                <a:cs typeface="Microsoft Sans Serif" pitchFamily="34" charset="0"/>
                <a:sym typeface="Microsoft Sans Serif" pitchFamily="34" charset="0"/>
              </a:rPr>
              <a:t>Source: Cheever. Clin Infect Dis 2007;44:1500-1502 </a:t>
            </a:r>
          </a:p>
        </p:txBody>
      </p:sp>
      <p:graphicFrame>
        <p:nvGraphicFramePr>
          <p:cNvPr id="11270" name="Group 6"/>
          <p:cNvGraphicFramePr>
            <a:graphicFrameLocks noGrp="1"/>
          </p:cNvGraphicFramePr>
          <p:nvPr/>
        </p:nvGraphicFramePr>
        <p:xfrm>
          <a:off x="152400" y="3124200"/>
          <a:ext cx="8763000" cy="1981200"/>
        </p:xfrm>
        <a:graphic>
          <a:graphicData uri="http://schemas.openxmlformats.org/drawingml/2006/table">
            <a:tbl>
              <a:tblPr/>
              <a:tblGrid>
                <a:gridCol w="1306513"/>
                <a:gridCol w="1306512"/>
                <a:gridCol w="1730375"/>
                <a:gridCol w="1728788"/>
                <a:gridCol w="1460500"/>
                <a:gridCol w="1230312"/>
              </a:tblGrid>
              <a:tr h="1981200">
                <a:tc>
                  <a:txBody>
                    <a:bodyPr/>
                    <a:lstStyle/>
                    <a:p>
                      <a:pPr marL="39688" marR="0" lvl="0" indent="0" algn="ctr" defTabSz="914400" rtl="0" eaLnBrk="1" fontAlgn="base" latinLnBrk="0" hangingPunct="1">
                        <a:lnSpc>
                          <a:spcPct val="100000"/>
                        </a:lnSpc>
                        <a:spcBef>
                          <a:spcPct val="0"/>
                        </a:spcBef>
                        <a:spcAft>
                          <a:spcPct val="0"/>
                        </a:spcAft>
                        <a:buClr>
                          <a:srgbClr val="CCFF33"/>
                        </a:buClr>
                        <a:buSzPct val="100000"/>
                        <a:buFont typeface="Wingdings" charset="2"/>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sym typeface="Arial Bold" charset="0"/>
                      </a:endParaRPr>
                    </a:p>
                    <a:p>
                      <a:pPr marL="39688" marR="0" lvl="0" indent="0" algn="ctr" defTabSz="914400" rtl="0" eaLnBrk="1" fontAlgn="base" latinLnBrk="0" hangingPunct="1">
                        <a:lnSpc>
                          <a:spcPct val="100000"/>
                        </a:lnSpc>
                        <a:spcBef>
                          <a:spcPct val="0"/>
                        </a:spcBef>
                        <a:spcAft>
                          <a:spcPct val="0"/>
                        </a:spcAft>
                        <a:buClr>
                          <a:srgbClr val="CCFF33"/>
                        </a:buClr>
                        <a:buSzPct val="100000"/>
                        <a:buFont typeface="Wingdings"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sym typeface="Arial Bold" charset="0"/>
                        </a:rPr>
                        <a:t>Unaware of HIV status</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9688" marR="0" lvl="0" indent="0" algn="ctr" defTabSz="914400" rtl="0" eaLnBrk="1" fontAlgn="base" latinLnBrk="0" hangingPunct="1">
                        <a:lnSpc>
                          <a:spcPct val="100000"/>
                        </a:lnSpc>
                        <a:spcBef>
                          <a:spcPct val="0"/>
                        </a:spcBef>
                        <a:spcAft>
                          <a:spcPct val="0"/>
                        </a:spcAft>
                        <a:buClr>
                          <a:srgbClr val="CCFF33"/>
                        </a:buClr>
                        <a:buSzPct val="100000"/>
                        <a:buFont typeface="Wingdings" charset="2"/>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sym typeface="Arial Bold" charset="0"/>
                      </a:endParaRPr>
                    </a:p>
                    <a:p>
                      <a:pPr marL="39688" marR="0" lvl="0" indent="0" algn="ctr" defTabSz="914400" rtl="0" eaLnBrk="1" fontAlgn="base" latinLnBrk="0" hangingPunct="1">
                        <a:lnSpc>
                          <a:spcPct val="100000"/>
                        </a:lnSpc>
                        <a:spcBef>
                          <a:spcPct val="0"/>
                        </a:spcBef>
                        <a:spcAft>
                          <a:spcPct val="0"/>
                        </a:spcAft>
                        <a:buClr>
                          <a:srgbClr val="CCFF33"/>
                        </a:buClr>
                        <a:buSzPct val="100000"/>
                        <a:buFont typeface="Wingdings"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sym typeface="Arial Bold" charset="0"/>
                        </a:rPr>
                        <a:t>Aware of HIV status</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9688" marR="0" lvl="0" indent="0" algn="ctr" defTabSz="914400" rtl="0" eaLnBrk="1" fontAlgn="base" latinLnBrk="0" hangingPunct="1">
                        <a:lnSpc>
                          <a:spcPct val="100000"/>
                        </a:lnSpc>
                        <a:spcBef>
                          <a:spcPct val="0"/>
                        </a:spcBef>
                        <a:spcAft>
                          <a:spcPct val="0"/>
                        </a:spcAft>
                        <a:buClr>
                          <a:srgbClr val="CCFF33"/>
                        </a:buClr>
                        <a:buSzPct val="100000"/>
                        <a:buFont typeface="Wingdings" charset="2"/>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sym typeface="Arial Bold" charset="0"/>
                      </a:endParaRPr>
                    </a:p>
                    <a:p>
                      <a:pPr marL="39688" marR="0" lvl="0" indent="0" algn="ctr" defTabSz="914400" rtl="0" eaLnBrk="1" fontAlgn="base" latinLnBrk="0" hangingPunct="1">
                        <a:lnSpc>
                          <a:spcPct val="100000"/>
                        </a:lnSpc>
                        <a:spcBef>
                          <a:spcPct val="0"/>
                        </a:spcBef>
                        <a:spcAft>
                          <a:spcPct val="0"/>
                        </a:spcAft>
                        <a:buClr>
                          <a:srgbClr val="CCFF33"/>
                        </a:buClr>
                        <a:buSzPct val="100000"/>
                        <a:buFont typeface="Wingdings"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sym typeface="Arial Bold" charset="0"/>
                        </a:rPr>
                        <a:t>May be receiving other medical care but </a:t>
                      </a:r>
                      <a:r>
                        <a:rPr kumimoji="0" lang="en-US" sz="1800" b="0" i="0" u="sng" strike="noStrike" cap="none" normalizeH="0" baseline="0" dirty="0" smtClean="0">
                          <a:ln>
                            <a:noFill/>
                          </a:ln>
                          <a:solidFill>
                            <a:schemeClr val="tx1"/>
                          </a:solidFill>
                          <a:effectLst/>
                          <a:latin typeface="Arial" pitchFamily="34" charset="0"/>
                          <a:cs typeface="Arial" pitchFamily="34" charset="0"/>
                          <a:sym typeface="Arial Bold" charset="0"/>
                        </a:rPr>
                        <a:t>not</a:t>
                      </a:r>
                      <a:r>
                        <a:rPr kumimoji="0" lang="en-US" sz="1800" b="0" i="0" u="none" strike="noStrike" cap="none" normalizeH="0" baseline="0" dirty="0" smtClean="0">
                          <a:ln>
                            <a:noFill/>
                          </a:ln>
                          <a:solidFill>
                            <a:schemeClr val="tx1"/>
                          </a:solidFill>
                          <a:effectLst/>
                          <a:latin typeface="Arial" pitchFamily="34" charset="0"/>
                          <a:cs typeface="Arial" pitchFamily="34" charset="0"/>
                          <a:sym typeface="Arial Bold" charset="0"/>
                        </a:rPr>
                        <a:t> HIV care</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9688" marR="0" lvl="0" indent="0" algn="ctr" defTabSz="914400" rtl="0" eaLnBrk="1" fontAlgn="base" latinLnBrk="0" hangingPunct="1">
                        <a:lnSpc>
                          <a:spcPct val="100000"/>
                        </a:lnSpc>
                        <a:spcBef>
                          <a:spcPct val="0"/>
                        </a:spcBef>
                        <a:spcAft>
                          <a:spcPct val="0"/>
                        </a:spcAft>
                        <a:buClr>
                          <a:srgbClr val="CCFF33"/>
                        </a:buClr>
                        <a:buSzPct val="100000"/>
                        <a:buFont typeface="Wingdings" charset="2"/>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sym typeface="Arial Bold" charset="0"/>
                      </a:endParaRPr>
                    </a:p>
                    <a:p>
                      <a:pPr marL="39688" marR="0" lvl="0" indent="0" algn="ctr" defTabSz="914400" rtl="0" eaLnBrk="1" fontAlgn="base" latinLnBrk="0" hangingPunct="1">
                        <a:lnSpc>
                          <a:spcPct val="100000"/>
                        </a:lnSpc>
                        <a:spcBef>
                          <a:spcPct val="0"/>
                        </a:spcBef>
                        <a:spcAft>
                          <a:spcPct val="0"/>
                        </a:spcAft>
                        <a:buClr>
                          <a:srgbClr val="CCFF33"/>
                        </a:buClr>
                        <a:buSzPct val="100000"/>
                        <a:buFont typeface="Wingdings"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sym typeface="Arial Bold" charset="0"/>
                        </a:rPr>
                        <a:t>Entered HIV medical care but dropped out</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9688" marR="0" lvl="0" indent="0" algn="ctr" defTabSz="914400" rtl="0" eaLnBrk="1" fontAlgn="base" latinLnBrk="0" hangingPunct="1">
                        <a:lnSpc>
                          <a:spcPct val="100000"/>
                        </a:lnSpc>
                        <a:spcBef>
                          <a:spcPct val="0"/>
                        </a:spcBef>
                        <a:spcAft>
                          <a:spcPct val="0"/>
                        </a:spcAft>
                        <a:buClr>
                          <a:srgbClr val="CCFF33"/>
                        </a:buClr>
                        <a:buSzPct val="100000"/>
                        <a:buFont typeface="Wingdings" charset="2"/>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sym typeface="Arial Bold" charset="0"/>
                      </a:endParaRPr>
                    </a:p>
                    <a:p>
                      <a:pPr marL="39688" marR="0" lvl="0" indent="0" algn="ctr" defTabSz="914400" rtl="0" eaLnBrk="1" fontAlgn="base" latinLnBrk="0" hangingPunct="1">
                        <a:lnSpc>
                          <a:spcPct val="100000"/>
                        </a:lnSpc>
                        <a:spcBef>
                          <a:spcPct val="0"/>
                        </a:spcBef>
                        <a:spcAft>
                          <a:spcPct val="0"/>
                        </a:spcAft>
                        <a:buClr>
                          <a:srgbClr val="CCFF33"/>
                        </a:buClr>
                        <a:buSzPct val="100000"/>
                        <a:buFont typeface="Wingdings"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sym typeface="Arial Bold" charset="0"/>
                        </a:rPr>
                        <a:t>In and out of HIV care or infrequent user</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9688" marR="0" lvl="0" indent="0" algn="ctr" defTabSz="914400" rtl="0" eaLnBrk="1" fontAlgn="base" latinLnBrk="0" hangingPunct="1">
                        <a:lnSpc>
                          <a:spcPct val="100000"/>
                        </a:lnSpc>
                        <a:spcBef>
                          <a:spcPct val="0"/>
                        </a:spcBef>
                        <a:spcAft>
                          <a:spcPct val="0"/>
                        </a:spcAft>
                        <a:buClr>
                          <a:srgbClr val="CCFF33"/>
                        </a:buClr>
                        <a:buSzPct val="100000"/>
                        <a:buFont typeface="Wingdings" charset="2"/>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sym typeface="Arial Bold" charset="0"/>
                      </a:endParaRPr>
                    </a:p>
                    <a:p>
                      <a:pPr marL="39688" marR="0" lvl="0" indent="0" algn="ctr" defTabSz="914400" rtl="0" eaLnBrk="1" fontAlgn="base" latinLnBrk="0" hangingPunct="1">
                        <a:lnSpc>
                          <a:spcPct val="100000"/>
                        </a:lnSpc>
                        <a:spcBef>
                          <a:spcPct val="0"/>
                        </a:spcBef>
                        <a:spcAft>
                          <a:spcPct val="0"/>
                        </a:spcAft>
                        <a:buClr>
                          <a:srgbClr val="CCFF33"/>
                        </a:buClr>
                        <a:buSzPct val="100000"/>
                        <a:buFont typeface="Wingdings"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sym typeface="Arial Bold" charset="0"/>
                        </a:rPr>
                        <a:t>Fully engaged in HIV medical care</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15376" name="AutoShape 32"/>
          <p:cNvSpPr>
            <a:spLocks/>
          </p:cNvSpPr>
          <p:nvPr/>
        </p:nvSpPr>
        <p:spPr bwMode="auto">
          <a:xfrm>
            <a:off x="2743200" y="2279650"/>
            <a:ext cx="3429000" cy="457200"/>
          </a:xfrm>
          <a:prstGeom prst="leftRightArrow">
            <a:avLst>
              <a:gd name="adj1" fmla="val 50000"/>
              <a:gd name="adj2" fmla="val 150000"/>
            </a:avLst>
          </a:prstGeom>
          <a:solidFill>
            <a:srgbClr val="4F56AD"/>
          </a:solidFill>
          <a:ln w="9525">
            <a:solidFill>
              <a:schemeClr val="tx1"/>
            </a:solidFill>
            <a:round/>
            <a:headEnd/>
            <a:tailEnd/>
          </a:ln>
        </p:spPr>
        <p:txBody>
          <a:bodyPr lIns="0" tIns="0" rIns="0" bIns="0"/>
          <a:lstStyle/>
          <a:p>
            <a:pPr>
              <a:defRPr/>
            </a:pPr>
            <a:endParaRPr lang="en-US">
              <a:ea typeface="+mn-ea"/>
            </a:endParaRPr>
          </a:p>
        </p:txBody>
      </p:sp>
      <p:sp>
        <p:nvSpPr>
          <p:cNvPr id="15377" name="Rectangle 33"/>
          <p:cNvSpPr>
            <a:spLocks/>
          </p:cNvSpPr>
          <p:nvPr/>
        </p:nvSpPr>
        <p:spPr bwMode="auto">
          <a:xfrm>
            <a:off x="-12700" y="2171700"/>
            <a:ext cx="26035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lstStyle/>
          <a:p>
            <a:pPr algn="ctr">
              <a:spcBef>
                <a:spcPts val="1600"/>
              </a:spcBef>
              <a:defRPr/>
            </a:pPr>
            <a:r>
              <a:rPr lang="en-US" sz="2800" dirty="0">
                <a:solidFill>
                  <a:srgbClr val="F9E917"/>
                </a:solidFill>
                <a:latin typeface="Arial Bold" charset="0"/>
                <a:ea typeface="+mn-ea"/>
                <a:cs typeface="Arial Bold" charset="0"/>
                <a:sym typeface="Arial Bold" charset="0"/>
              </a:rPr>
              <a:t>Not in Care</a:t>
            </a:r>
          </a:p>
        </p:txBody>
      </p:sp>
      <p:sp>
        <p:nvSpPr>
          <p:cNvPr id="15378" name="Rectangle 34"/>
          <p:cNvSpPr>
            <a:spLocks/>
          </p:cNvSpPr>
          <p:nvPr/>
        </p:nvSpPr>
        <p:spPr bwMode="auto">
          <a:xfrm>
            <a:off x="6400800" y="2171700"/>
            <a:ext cx="26035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lstStyle/>
          <a:p>
            <a:pPr algn="ctr">
              <a:spcBef>
                <a:spcPts val="1600"/>
              </a:spcBef>
              <a:defRPr/>
            </a:pPr>
            <a:r>
              <a:rPr lang="en-US" sz="2800" dirty="0">
                <a:solidFill>
                  <a:srgbClr val="F9E917"/>
                </a:solidFill>
                <a:latin typeface="Arial Bold" charset="0"/>
                <a:ea typeface="+mn-ea"/>
                <a:cs typeface="Arial Bold" charset="0"/>
                <a:sym typeface="Arial Bold" charset="0"/>
              </a:rPr>
              <a:t>Fully engaged</a:t>
            </a:r>
          </a:p>
        </p:txBody>
      </p:sp>
      <p:sp>
        <p:nvSpPr>
          <p:cNvPr id="11300" name="Text Box 36"/>
          <p:cNvSpPr txBox="1">
            <a:spLocks/>
          </p:cNvSpPr>
          <p:nvPr/>
        </p:nvSpPr>
        <p:spPr bwMode="auto">
          <a:xfrm>
            <a:off x="4419600" y="5638800"/>
            <a:ext cx="3965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0000"/>
                </a:solidFill>
                <a:latin typeface="Arial" pitchFamily="34" charset="0"/>
                <a:sym typeface="Arial" pitchFamily="34" charset="0"/>
              </a:defRPr>
            </a:lvl1pPr>
            <a:lvl2pPr marL="742950" indent="-285750" eaLnBrk="0" hangingPunct="0">
              <a:defRPr>
                <a:solidFill>
                  <a:srgbClr val="000000"/>
                </a:solidFill>
                <a:latin typeface="Arial" pitchFamily="34" charset="0"/>
                <a:sym typeface="Arial" pitchFamily="34" charset="0"/>
              </a:defRPr>
            </a:lvl2pPr>
            <a:lvl3pPr marL="1143000" indent="-228600" eaLnBrk="0" hangingPunct="0">
              <a:defRPr>
                <a:solidFill>
                  <a:srgbClr val="000000"/>
                </a:solidFill>
                <a:latin typeface="Arial" pitchFamily="34" charset="0"/>
                <a:sym typeface="Arial" pitchFamily="34" charset="0"/>
              </a:defRPr>
            </a:lvl3pPr>
            <a:lvl4pPr marL="1600200" indent="-228600" eaLnBrk="0" hangingPunct="0">
              <a:defRPr>
                <a:solidFill>
                  <a:srgbClr val="000000"/>
                </a:solidFill>
                <a:latin typeface="Arial" pitchFamily="34" charset="0"/>
                <a:sym typeface="Arial" pitchFamily="34" charset="0"/>
              </a:defRPr>
            </a:lvl4pPr>
            <a:lvl5pPr marL="2057400" indent="-228600" eaLnBrk="0" hangingPunct="0">
              <a:defRPr>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sym typeface="Arial" pitchFamily="34" charset="0"/>
              </a:defRPr>
            </a:lvl9pPr>
          </a:lstStyle>
          <a:p>
            <a:pPr eaLnBrk="1" hangingPunct="1">
              <a:defRPr/>
            </a:pPr>
            <a:r>
              <a:rPr lang="en-US" sz="2800" smtClean="0">
                <a:solidFill>
                  <a:srgbClr val="FFFF00"/>
                </a:solidFill>
                <a:ea typeface="+mn-ea"/>
              </a:rPr>
              <a:t>What about the Border?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00"/>
                                        </p:tgtEl>
                                        <p:attrNameLst>
                                          <p:attrName>style.visibility</p:attrName>
                                        </p:attrNameLst>
                                      </p:cBhvr>
                                      <p:to>
                                        <p:strVal val="visible"/>
                                      </p:to>
                                    </p:set>
                                    <p:anim calcmode="lin" valueType="num">
                                      <p:cBhvr additive="base">
                                        <p:cTn id="7" dur="500" fill="hold"/>
                                        <p:tgtEl>
                                          <p:spTgt spid="11300"/>
                                        </p:tgtEl>
                                        <p:attrNameLst>
                                          <p:attrName>ppt_x</p:attrName>
                                        </p:attrNameLst>
                                      </p:cBhvr>
                                      <p:tavLst>
                                        <p:tav tm="0">
                                          <p:val>
                                            <p:strVal val="#ppt_x"/>
                                          </p:val>
                                        </p:tav>
                                        <p:tav tm="100000">
                                          <p:val>
                                            <p:strVal val="#ppt_x"/>
                                          </p:val>
                                        </p:tav>
                                      </p:tavLst>
                                    </p:anim>
                                    <p:anim calcmode="lin" valueType="num">
                                      <p:cBhvr additive="base">
                                        <p:cTn id="8" dur="500" fill="hold"/>
                                        <p:tgtEl>
                                          <p:spTgt spid="113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0" y="914400"/>
            <a:ext cx="9144000" cy="762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pic>
        <p:nvPicPr>
          <p:cNvPr id="7171"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4"/>
          <p:cNvSpPr>
            <a:spLocks noGrp="1" noChangeArrowheads="1"/>
          </p:cNvSpPr>
          <p:nvPr>
            <p:ph type="title"/>
          </p:nvPr>
        </p:nvSpPr>
        <p:spPr/>
        <p:txBody>
          <a:bodyPr rIns="132080"/>
          <a:lstStyle/>
          <a:p>
            <a:pPr indent="0" eaLnBrk="1" hangingPunct="1">
              <a:defRPr/>
            </a:pPr>
            <a:r>
              <a:rPr lang="en-US" dirty="0" smtClean="0">
                <a:latin typeface="+mn-lt"/>
              </a:rPr>
              <a:t>Agenda</a:t>
            </a:r>
            <a:endParaRPr lang="en-US" sz="2200" b="1" dirty="0" smtClean="0">
              <a:latin typeface="+mn-lt"/>
            </a:endParaRPr>
          </a:p>
        </p:txBody>
      </p:sp>
      <p:sp>
        <p:nvSpPr>
          <p:cNvPr id="7173" name="Rectangle 5"/>
          <p:cNvSpPr>
            <a:spLocks noGrp="1" noChangeArrowheads="1"/>
          </p:cNvSpPr>
          <p:nvPr>
            <p:ph idx="1"/>
          </p:nvPr>
        </p:nvSpPr>
        <p:spPr/>
        <p:txBody>
          <a:bodyPr rIns="132080"/>
          <a:lstStyle/>
          <a:p>
            <a:r>
              <a:rPr lang="en-US" sz="2400" b="1" smtClean="0"/>
              <a:t>Welcome and Introductions </a:t>
            </a:r>
          </a:p>
          <a:p>
            <a:pPr lvl="1"/>
            <a:r>
              <a:rPr lang="en-US" sz="2000" smtClean="0"/>
              <a:t>Who are you?  Why are you here? </a:t>
            </a:r>
          </a:p>
          <a:p>
            <a:pPr lvl="1"/>
            <a:r>
              <a:rPr lang="en-US" sz="2000" smtClean="0"/>
              <a:t>What is “the border”? What are challenges on the border?</a:t>
            </a:r>
          </a:p>
          <a:p>
            <a:pPr lvl="1"/>
            <a:r>
              <a:rPr lang="en-US" sz="2000" smtClean="0"/>
              <a:t>Why a FTCC border collaborative?</a:t>
            </a:r>
            <a:endParaRPr lang="en-US" u="sng" smtClean="0"/>
          </a:p>
          <a:p>
            <a:r>
              <a:rPr lang="en-US" sz="2400" b="1" smtClean="0"/>
              <a:t>How the FTCC Border Collaborative uses technology to help Maria </a:t>
            </a:r>
            <a:r>
              <a:rPr lang="en-US" sz="2400" b="1" i="1" smtClean="0"/>
              <a:t> </a:t>
            </a:r>
            <a:r>
              <a:rPr lang="en-US" sz="2400" i="1" smtClean="0"/>
              <a:t>(and how these border efforts can help and inform your HIV work)</a:t>
            </a:r>
          </a:p>
          <a:p>
            <a:pPr lvl="1"/>
            <a:r>
              <a:rPr lang="en-US" sz="2000" smtClean="0"/>
              <a:t>Using AETCBorderHealth.org</a:t>
            </a:r>
          </a:p>
          <a:p>
            <a:pPr lvl="1"/>
            <a:r>
              <a:rPr lang="en-US" sz="2000" smtClean="0"/>
              <a:t>Using webinars to expand training and collaboration	</a:t>
            </a:r>
          </a:p>
          <a:p>
            <a:pPr lvl="1"/>
            <a:r>
              <a:rPr lang="en-US" sz="2000" smtClean="0"/>
              <a:t>Using distance learning: Project ECHO	</a:t>
            </a:r>
          </a:p>
          <a:p>
            <a:pPr lvl="1"/>
            <a:r>
              <a:rPr lang="en-US" sz="2000" smtClean="0"/>
              <a:t>Using MCN and other FTCs (note: Meth fact sheets)</a:t>
            </a:r>
          </a:p>
        </p:txBody>
      </p:sp>
      <p:pic>
        <p:nvPicPr>
          <p:cNvPr id="7174" name="Picture 7" descr="\\FCM-BUFS\Users\abittenbender\Documents\Logos\FTCC Collaborative Geographical - Web 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p:cNvSpPr>
          <p:nvPr/>
        </p:nvSpPr>
        <p:spPr bwMode="auto">
          <a:xfrm>
            <a:off x="0" y="914400"/>
            <a:ext cx="9144000" cy="762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defRPr/>
            </a:pPr>
            <a:endParaRPr lang="en-US">
              <a:ea typeface="+mn-ea"/>
            </a:endParaRPr>
          </a:p>
        </p:txBody>
      </p:sp>
      <p:pic>
        <p:nvPicPr>
          <p:cNvPr id="43011"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0700" y="-25400"/>
            <a:ext cx="6731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3013" name="Rectangle 4"/>
          <p:cNvSpPr>
            <a:spLocks noGrp="1" noChangeArrowheads="1"/>
          </p:cNvSpPr>
          <p:nvPr>
            <p:ph type="title"/>
          </p:nvPr>
        </p:nvSpPr>
        <p:spPr>
          <a:xfrm>
            <a:off x="152400" y="1219200"/>
            <a:ext cx="8661400" cy="990600"/>
          </a:xfrm>
        </p:spPr>
        <p:txBody>
          <a:bodyPr rIns="132080"/>
          <a:lstStyle/>
          <a:p>
            <a:pPr indent="0" eaLnBrk="1" hangingPunct="1"/>
            <a:r>
              <a:rPr lang="en-US" sz="3600" smtClean="0">
                <a:latin typeface="Arial" pitchFamily="34" charset="0"/>
                <a:cs typeface="Arial" pitchFamily="34" charset="0"/>
              </a:rPr>
              <a:t>National HIV/AIDS Strategy for the U.S.</a:t>
            </a:r>
            <a:br>
              <a:rPr lang="en-US" sz="3600" smtClean="0">
                <a:latin typeface="Arial" pitchFamily="34" charset="0"/>
                <a:cs typeface="Arial" pitchFamily="34" charset="0"/>
              </a:rPr>
            </a:br>
            <a:r>
              <a:rPr lang="en-US" sz="2400" smtClean="0">
                <a:latin typeface="Arial" pitchFamily="34" charset="0"/>
                <a:cs typeface="Arial" pitchFamily="34" charset="0"/>
              </a:rPr>
              <a:t>The White House Office of National AIDS Policy (July 2010)</a:t>
            </a:r>
          </a:p>
        </p:txBody>
      </p:sp>
      <p:sp>
        <p:nvSpPr>
          <p:cNvPr id="43014" name="Rectangle 5"/>
          <p:cNvSpPr>
            <a:spLocks noGrp="1" noChangeArrowheads="1"/>
          </p:cNvSpPr>
          <p:nvPr>
            <p:ph idx="1"/>
          </p:nvPr>
        </p:nvSpPr>
        <p:spPr>
          <a:xfrm>
            <a:off x="457200" y="2362200"/>
            <a:ext cx="8356600" cy="4191000"/>
          </a:xfrm>
        </p:spPr>
        <p:txBody>
          <a:bodyPr rIns="132080"/>
          <a:lstStyle/>
          <a:p>
            <a:pPr marL="573088" indent="-533400" eaLnBrk="1" hangingPunct="1">
              <a:buFont typeface="Wingdings" pitchFamily="2" charset="2"/>
              <a:buNone/>
            </a:pPr>
            <a:r>
              <a:rPr lang="en-US" u="sng" smtClean="0"/>
              <a:t>Primary goals</a:t>
            </a:r>
            <a:r>
              <a:rPr lang="en-US" smtClean="0"/>
              <a:t>:</a:t>
            </a:r>
          </a:p>
          <a:p>
            <a:pPr marL="954088" lvl="1" indent="-457200" eaLnBrk="1" hangingPunct="1">
              <a:buSzPct val="99000"/>
              <a:buFont typeface="Wingdings" pitchFamily="2" charset="2"/>
              <a:buAutoNum type="arabicPeriod"/>
            </a:pPr>
            <a:r>
              <a:rPr lang="en-US" smtClean="0"/>
              <a:t>Reduce new HIV infections</a:t>
            </a:r>
          </a:p>
          <a:p>
            <a:pPr marL="954088" lvl="1" indent="-457200" eaLnBrk="1" hangingPunct="1">
              <a:buSzPct val="99000"/>
              <a:buFont typeface="Wingdings" pitchFamily="2" charset="2"/>
              <a:buAutoNum type="arabicPeriod"/>
            </a:pPr>
            <a:r>
              <a:rPr lang="en-US" smtClean="0"/>
              <a:t>Increase access to care and improve health outcomes for people living with HIV</a:t>
            </a:r>
          </a:p>
          <a:p>
            <a:pPr marL="954088" lvl="1" indent="-457200" eaLnBrk="1" hangingPunct="1">
              <a:buSzPct val="99000"/>
              <a:buFont typeface="Wingdings" pitchFamily="2" charset="2"/>
              <a:buAutoNum type="arabicPeriod"/>
            </a:pPr>
            <a:r>
              <a:rPr lang="en-US" smtClean="0"/>
              <a:t>Reduce HIV-related health disparities</a:t>
            </a:r>
          </a:p>
        </p:txBody>
      </p:sp>
      <p:pic>
        <p:nvPicPr>
          <p:cNvPr id="43015"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5410200"/>
            <a:ext cx="1943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PQuestion"/>
          <p:cNvSpPr>
            <a:spLocks noGrp="1" noChangeArrowheads="1"/>
          </p:cNvSpPr>
          <p:nvPr>
            <p:ph type="title"/>
          </p:nvPr>
        </p:nvSpPr>
        <p:spPr>
          <a:xfrm>
            <a:off x="152400" y="1066800"/>
            <a:ext cx="8763000" cy="1219200"/>
          </a:xfrm>
        </p:spPr>
        <p:txBody>
          <a:bodyPr/>
          <a:lstStyle/>
          <a:p>
            <a:pPr indent="0" eaLnBrk="1" hangingPunct="1"/>
            <a:r>
              <a:rPr lang="en-US" sz="3600" smtClean="0">
                <a:latin typeface="Arial" pitchFamily="34" charset="0"/>
                <a:cs typeface="Arial" pitchFamily="34" charset="0"/>
              </a:rPr>
              <a:t>Have you ever lost contact with an HIV client/patient (or they fell out of care)?</a:t>
            </a:r>
          </a:p>
        </p:txBody>
      </p:sp>
      <p:sp>
        <p:nvSpPr>
          <p:cNvPr id="44035" name="TPAnswers"/>
          <p:cNvSpPr>
            <a:spLocks noGrp="1" noChangeArrowheads="1"/>
          </p:cNvSpPr>
          <p:nvPr>
            <p:ph idx="1"/>
            <p:custDataLst>
              <p:tags r:id="rId3"/>
            </p:custDataLst>
          </p:nvPr>
        </p:nvSpPr>
        <p:spPr>
          <a:xfrm>
            <a:off x="1371600" y="2641600"/>
            <a:ext cx="7162800" cy="2922588"/>
          </a:xfrm>
        </p:spPr>
        <p:txBody>
          <a:bodyPr tIns="45720" bIns="45720"/>
          <a:lstStyle/>
          <a:p>
            <a:pPr marL="573088" indent="-533400" eaLnBrk="1" hangingPunct="1">
              <a:spcBef>
                <a:spcPct val="20000"/>
              </a:spcBef>
              <a:buFont typeface="Wingdings" pitchFamily="2" charset="2"/>
              <a:buAutoNum type="arabicPeriod"/>
            </a:pPr>
            <a:r>
              <a:rPr lang="en-US" sz="3200" smtClean="0"/>
              <a:t>I’m not involved in HIV care.</a:t>
            </a:r>
          </a:p>
          <a:p>
            <a:pPr marL="573088" indent="-533400" eaLnBrk="1" hangingPunct="1">
              <a:spcBef>
                <a:spcPct val="20000"/>
              </a:spcBef>
              <a:buFont typeface="Wingdings" pitchFamily="2" charset="2"/>
              <a:buAutoNum type="arabicPeriod"/>
            </a:pPr>
            <a:r>
              <a:rPr lang="en-US" sz="3200" smtClean="0"/>
              <a:t>Nope, never.</a:t>
            </a:r>
          </a:p>
          <a:p>
            <a:pPr marL="573088" indent="-533400" eaLnBrk="1" hangingPunct="1">
              <a:spcBef>
                <a:spcPct val="20000"/>
              </a:spcBef>
              <a:buFont typeface="Wingdings" pitchFamily="2" charset="2"/>
              <a:buAutoNum type="arabicPeriod"/>
            </a:pPr>
            <a:r>
              <a:rPr lang="en-US" sz="3200" smtClean="0"/>
              <a:t>Yes, once</a:t>
            </a:r>
          </a:p>
          <a:p>
            <a:pPr marL="573088" indent="-533400" eaLnBrk="1" hangingPunct="1">
              <a:spcBef>
                <a:spcPct val="20000"/>
              </a:spcBef>
              <a:buFont typeface="Wingdings" pitchFamily="2" charset="2"/>
              <a:buAutoNum type="arabicPeriod"/>
            </a:pPr>
            <a:r>
              <a:rPr lang="en-US" sz="3200" smtClean="0"/>
              <a:t>Yes, 2-5 patients</a:t>
            </a:r>
          </a:p>
          <a:p>
            <a:pPr marL="573088" indent="-533400" eaLnBrk="1" hangingPunct="1">
              <a:spcBef>
                <a:spcPct val="20000"/>
              </a:spcBef>
              <a:buFont typeface="Wingdings" pitchFamily="2" charset="2"/>
              <a:buAutoNum type="arabicPeriod"/>
            </a:pPr>
            <a:r>
              <a:rPr lang="en-US" sz="3200" smtClean="0"/>
              <a:t>Yes, more than 5 patients</a:t>
            </a:r>
          </a:p>
        </p:txBody>
      </p:sp>
      <p:graphicFrame>
        <p:nvGraphicFramePr>
          <p:cNvPr id="69635" name="TPChart"/>
          <p:cNvGraphicFramePr>
            <a:graphicFrameLocks/>
          </p:cNvGraphicFramePr>
          <p:nvPr>
            <p:custDataLst>
              <p:tags r:id="rId4"/>
            </p:custDataLst>
          </p:nvPr>
        </p:nvGraphicFramePr>
        <p:xfrm>
          <a:off x="101600" y="2514600"/>
          <a:ext cx="9829800" cy="2389188"/>
        </p:xfrm>
        <a:graphic>
          <a:graphicData uri="http://schemas.openxmlformats.org/presentationml/2006/ole">
            <mc:AlternateContent xmlns:mc="http://schemas.openxmlformats.org/markup-compatibility/2006">
              <mc:Choice xmlns:v="urn:schemas-microsoft-com:vml" Requires="v">
                <p:oleObj spid="_x0000_s44038" name="Chart" r:id="rId6" imgW="9144000" imgH="2537399" progId="MSGraph.Chart.8">
                  <p:embed followColorScheme="full"/>
                </p:oleObj>
              </mc:Choice>
              <mc:Fallback>
                <p:oleObj name="Chart" r:id="rId6" imgW="9144000" imgH="2537399" progId="MSGraph.Chart.8">
                  <p:embed followColorScheme="full"/>
                  <p:pic>
                    <p:nvPicPr>
                      <p:cNvPr id="0" name="TPChart"/>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00" y="2514600"/>
                        <a:ext cx="9829800" cy="238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4037" name="Picture 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63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PQuestion"/>
          <p:cNvSpPr>
            <a:spLocks noGrp="1" noChangeArrowheads="1"/>
          </p:cNvSpPr>
          <p:nvPr>
            <p:ph type="title"/>
          </p:nvPr>
        </p:nvSpPr>
        <p:spPr>
          <a:xfrm>
            <a:off x="304800" y="990600"/>
            <a:ext cx="8458200" cy="1295400"/>
          </a:xfrm>
        </p:spPr>
        <p:txBody>
          <a:bodyPr/>
          <a:lstStyle/>
          <a:p>
            <a:pPr indent="0" eaLnBrk="1" hangingPunct="1"/>
            <a:r>
              <a:rPr lang="en-US" sz="3600" smtClean="0">
                <a:latin typeface="Arial" pitchFamily="34" charset="0"/>
                <a:cs typeface="Arial" pitchFamily="34" charset="0"/>
              </a:rPr>
              <a:t>If this were your agency, who would be responsible for (re)contacting Maria?</a:t>
            </a:r>
          </a:p>
        </p:txBody>
      </p:sp>
      <p:sp>
        <p:nvSpPr>
          <p:cNvPr id="45059" name="TPAnswers"/>
          <p:cNvSpPr>
            <a:spLocks noGrp="1" noChangeArrowheads="1"/>
          </p:cNvSpPr>
          <p:nvPr>
            <p:ph idx="1"/>
            <p:custDataLst>
              <p:tags r:id="rId3"/>
            </p:custDataLst>
          </p:nvPr>
        </p:nvSpPr>
        <p:spPr>
          <a:xfrm>
            <a:off x="1371600" y="2667000"/>
            <a:ext cx="7391400" cy="2922588"/>
          </a:xfrm>
        </p:spPr>
        <p:txBody>
          <a:bodyPr tIns="45720" bIns="45720"/>
          <a:lstStyle/>
          <a:p>
            <a:pPr marL="573088" indent="-533400" eaLnBrk="1" hangingPunct="1">
              <a:spcBef>
                <a:spcPct val="20000"/>
              </a:spcBef>
              <a:buFont typeface="Wingdings" pitchFamily="2" charset="2"/>
              <a:buAutoNum type="arabicPeriod"/>
            </a:pPr>
            <a:r>
              <a:rPr lang="en-US" sz="3200" smtClean="0"/>
              <a:t>Case manager</a:t>
            </a:r>
          </a:p>
          <a:p>
            <a:pPr marL="573088" indent="-533400" eaLnBrk="1" hangingPunct="1">
              <a:spcBef>
                <a:spcPct val="20000"/>
              </a:spcBef>
              <a:buFont typeface="Wingdings" pitchFamily="2" charset="2"/>
              <a:buAutoNum type="arabicPeriod"/>
            </a:pPr>
            <a:r>
              <a:rPr lang="en-US" sz="3200" smtClean="0"/>
              <a:t>Front office staff</a:t>
            </a:r>
          </a:p>
          <a:p>
            <a:pPr marL="573088" indent="-533400" eaLnBrk="1" hangingPunct="1">
              <a:spcBef>
                <a:spcPct val="20000"/>
              </a:spcBef>
              <a:buFont typeface="Wingdings" pitchFamily="2" charset="2"/>
              <a:buAutoNum type="arabicPeriod"/>
            </a:pPr>
            <a:r>
              <a:rPr lang="en-US" sz="3200" smtClean="0"/>
              <a:t>Nobody</a:t>
            </a:r>
          </a:p>
          <a:p>
            <a:pPr marL="573088" indent="-533400" eaLnBrk="1" hangingPunct="1">
              <a:spcBef>
                <a:spcPct val="20000"/>
              </a:spcBef>
              <a:buFont typeface="Wingdings" pitchFamily="2" charset="2"/>
              <a:buAutoNum type="arabicPeriod"/>
            </a:pPr>
            <a:r>
              <a:rPr lang="en-US" sz="3200" smtClean="0"/>
              <a:t>Nurse</a:t>
            </a:r>
          </a:p>
          <a:p>
            <a:pPr marL="573088" indent="-533400" eaLnBrk="1" hangingPunct="1">
              <a:spcBef>
                <a:spcPct val="20000"/>
              </a:spcBef>
              <a:buFont typeface="Wingdings" pitchFamily="2" charset="2"/>
              <a:buAutoNum type="arabicPeriod"/>
            </a:pPr>
            <a:r>
              <a:rPr lang="en-US" sz="3200" smtClean="0"/>
              <a:t>Other/unsure</a:t>
            </a:r>
          </a:p>
        </p:txBody>
      </p:sp>
      <p:graphicFrame>
        <p:nvGraphicFramePr>
          <p:cNvPr id="73731" name="TPChart"/>
          <p:cNvGraphicFramePr>
            <a:graphicFrameLocks/>
          </p:cNvGraphicFramePr>
          <p:nvPr>
            <p:custDataLst>
              <p:tags r:id="rId4"/>
            </p:custDataLst>
          </p:nvPr>
        </p:nvGraphicFramePr>
        <p:xfrm>
          <a:off x="304800" y="2514600"/>
          <a:ext cx="9910763" cy="3200400"/>
        </p:xfrm>
        <a:graphic>
          <a:graphicData uri="http://schemas.openxmlformats.org/presentationml/2006/ole">
            <mc:AlternateContent xmlns:mc="http://schemas.openxmlformats.org/markup-compatibility/2006">
              <mc:Choice xmlns:v="urn:schemas-microsoft-com:vml" Requires="v">
                <p:oleObj spid="_x0000_s45062" name="Chart" r:id="rId6" imgW="9144000" imgH="3230880" progId="MSGraph.Chart.8">
                  <p:embed followColorScheme="full"/>
                </p:oleObj>
              </mc:Choice>
              <mc:Fallback>
                <p:oleObj name="Chart" r:id="rId6" imgW="9144000" imgH="3230880" progId="MSGraph.Chart.8">
                  <p:embed followColorScheme="full"/>
                  <p:pic>
                    <p:nvPicPr>
                      <p:cNvPr id="0" name="TPChart"/>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2514600"/>
                        <a:ext cx="9910763"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5061" name="Picture 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373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PQuestion"/>
          <p:cNvSpPr>
            <a:spLocks noGrp="1" noChangeArrowheads="1"/>
          </p:cNvSpPr>
          <p:nvPr>
            <p:ph type="title"/>
          </p:nvPr>
        </p:nvSpPr>
        <p:spPr>
          <a:xfrm>
            <a:off x="533400" y="685800"/>
            <a:ext cx="8077200" cy="2133600"/>
          </a:xfrm>
        </p:spPr>
        <p:txBody>
          <a:bodyPr/>
          <a:lstStyle/>
          <a:p>
            <a:pPr indent="0" eaLnBrk="1" hangingPunct="1"/>
            <a:r>
              <a:rPr lang="en-US" sz="3600" smtClean="0">
                <a:latin typeface="Arial" pitchFamily="34" charset="0"/>
                <a:cs typeface="Arial" pitchFamily="34" charset="0"/>
              </a:rPr>
              <a:t>Do you think the community clinic would have an email address for Maria?</a:t>
            </a:r>
          </a:p>
        </p:txBody>
      </p:sp>
      <p:sp>
        <p:nvSpPr>
          <p:cNvPr id="46083" name="TPAnswers"/>
          <p:cNvSpPr>
            <a:spLocks noGrp="1" noChangeArrowheads="1"/>
          </p:cNvSpPr>
          <p:nvPr>
            <p:ph idx="1"/>
            <p:custDataLst>
              <p:tags r:id="rId2"/>
            </p:custDataLst>
          </p:nvPr>
        </p:nvSpPr>
        <p:spPr>
          <a:xfrm>
            <a:off x="762000" y="3021013"/>
            <a:ext cx="7620000" cy="2922587"/>
          </a:xfrm>
        </p:spPr>
        <p:txBody>
          <a:bodyPr tIns="45720" bIns="45720"/>
          <a:lstStyle/>
          <a:p>
            <a:pPr marL="573088" indent="-533400" eaLnBrk="1" hangingPunct="1">
              <a:spcBef>
                <a:spcPct val="20000"/>
              </a:spcBef>
              <a:buFont typeface="Wingdings" pitchFamily="2" charset="2"/>
              <a:buAutoNum type="arabicPeriod"/>
            </a:pPr>
            <a:r>
              <a:rPr lang="en-US" sz="3200" smtClean="0"/>
              <a:t>YES</a:t>
            </a:r>
          </a:p>
          <a:p>
            <a:pPr marL="573088" indent="-533400" eaLnBrk="1" hangingPunct="1">
              <a:spcBef>
                <a:spcPct val="20000"/>
              </a:spcBef>
              <a:buFont typeface="Wingdings" pitchFamily="2" charset="2"/>
              <a:buAutoNum type="arabicPeriod"/>
            </a:pPr>
            <a:r>
              <a:rPr lang="en-US" sz="3200" smtClean="0"/>
              <a:t>NO</a:t>
            </a:r>
          </a:p>
          <a:p>
            <a:pPr marL="573088" indent="-533400" eaLnBrk="1" hangingPunct="1">
              <a:spcBef>
                <a:spcPct val="20000"/>
              </a:spcBef>
              <a:buFont typeface="Wingdings" pitchFamily="2" charset="2"/>
              <a:buAutoNum type="arabicPeriod"/>
            </a:pPr>
            <a:r>
              <a:rPr lang="en-US" sz="3200" smtClean="0"/>
              <a:t>I’m not sure</a:t>
            </a:r>
          </a:p>
        </p:txBody>
      </p:sp>
      <p:pic>
        <p:nvPicPr>
          <p:cNvPr id="46084"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PQuestion"/>
          <p:cNvSpPr>
            <a:spLocks noGrp="1" noChangeArrowheads="1"/>
          </p:cNvSpPr>
          <p:nvPr>
            <p:ph type="title"/>
          </p:nvPr>
        </p:nvSpPr>
        <p:spPr>
          <a:xfrm>
            <a:off x="533400" y="990600"/>
            <a:ext cx="8077200" cy="1377950"/>
          </a:xfrm>
        </p:spPr>
        <p:txBody>
          <a:bodyPr/>
          <a:lstStyle/>
          <a:p>
            <a:pPr indent="0" eaLnBrk="1" hangingPunct="1"/>
            <a:r>
              <a:rPr lang="en-US" sz="3600" smtClean="0">
                <a:latin typeface="Arial" pitchFamily="34" charset="0"/>
                <a:cs typeface="Arial" pitchFamily="34" charset="0"/>
              </a:rPr>
              <a:t>Do you think Maria could access HIV medications in the ICE facility?</a:t>
            </a:r>
          </a:p>
        </p:txBody>
      </p:sp>
      <p:sp>
        <p:nvSpPr>
          <p:cNvPr id="47107" name="TPAnswers"/>
          <p:cNvSpPr>
            <a:spLocks noGrp="1" noChangeArrowheads="1"/>
          </p:cNvSpPr>
          <p:nvPr>
            <p:ph idx="1"/>
            <p:custDataLst>
              <p:tags r:id="rId2"/>
            </p:custDataLst>
          </p:nvPr>
        </p:nvSpPr>
        <p:spPr>
          <a:xfrm>
            <a:off x="838200" y="2743200"/>
            <a:ext cx="7620000" cy="2922588"/>
          </a:xfrm>
        </p:spPr>
        <p:txBody>
          <a:bodyPr tIns="45720" bIns="45720"/>
          <a:lstStyle/>
          <a:p>
            <a:pPr marL="573088" indent="-533400" eaLnBrk="1" hangingPunct="1">
              <a:spcBef>
                <a:spcPct val="20000"/>
              </a:spcBef>
              <a:buFont typeface="Wingdings" pitchFamily="2" charset="2"/>
              <a:buAutoNum type="arabicPeriod"/>
            </a:pPr>
            <a:r>
              <a:rPr lang="en-US" sz="3200" smtClean="0"/>
              <a:t>YES</a:t>
            </a:r>
          </a:p>
          <a:p>
            <a:pPr marL="573088" indent="-533400" eaLnBrk="1" hangingPunct="1">
              <a:spcBef>
                <a:spcPct val="20000"/>
              </a:spcBef>
              <a:buFont typeface="Wingdings" pitchFamily="2" charset="2"/>
              <a:buAutoNum type="arabicPeriod"/>
            </a:pPr>
            <a:r>
              <a:rPr lang="en-US" sz="3200" smtClean="0"/>
              <a:t>NO</a:t>
            </a:r>
          </a:p>
          <a:p>
            <a:pPr marL="573088" indent="-533400" eaLnBrk="1" hangingPunct="1">
              <a:spcBef>
                <a:spcPct val="20000"/>
              </a:spcBef>
              <a:buFont typeface="Wingdings" pitchFamily="2" charset="2"/>
              <a:buAutoNum type="arabicPeriod"/>
            </a:pPr>
            <a:r>
              <a:rPr lang="en-US" sz="3200" smtClean="0"/>
              <a:t>I’m not sure</a:t>
            </a:r>
          </a:p>
        </p:txBody>
      </p:sp>
      <p:pic>
        <p:nvPicPr>
          <p:cNvPr id="47108"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PQuestion"/>
          <p:cNvSpPr>
            <a:spLocks noGrp="1" noChangeArrowheads="1"/>
          </p:cNvSpPr>
          <p:nvPr>
            <p:ph type="title"/>
          </p:nvPr>
        </p:nvSpPr>
        <p:spPr>
          <a:xfrm>
            <a:off x="533400" y="1066800"/>
            <a:ext cx="8077200" cy="1301750"/>
          </a:xfrm>
        </p:spPr>
        <p:txBody>
          <a:bodyPr/>
          <a:lstStyle/>
          <a:p>
            <a:pPr indent="0" eaLnBrk="1" hangingPunct="1"/>
            <a:r>
              <a:rPr lang="en-US" sz="3600" smtClean="0">
                <a:latin typeface="Arial" pitchFamily="34" charset="0"/>
                <a:cs typeface="Arial" pitchFamily="34" charset="0"/>
              </a:rPr>
              <a:t>Do you think Maria could access HIV medications in Mexico?</a:t>
            </a:r>
          </a:p>
        </p:txBody>
      </p:sp>
      <p:sp>
        <p:nvSpPr>
          <p:cNvPr id="48131" name="TPAnswers"/>
          <p:cNvSpPr>
            <a:spLocks noGrp="1" noChangeArrowheads="1"/>
          </p:cNvSpPr>
          <p:nvPr>
            <p:ph idx="1"/>
            <p:custDataLst>
              <p:tags r:id="rId2"/>
            </p:custDataLst>
          </p:nvPr>
        </p:nvSpPr>
        <p:spPr>
          <a:xfrm>
            <a:off x="838200" y="2590800"/>
            <a:ext cx="7620000" cy="2922588"/>
          </a:xfrm>
        </p:spPr>
        <p:txBody>
          <a:bodyPr tIns="45720" bIns="45720"/>
          <a:lstStyle/>
          <a:p>
            <a:pPr marL="573088" indent="-533400" eaLnBrk="1" hangingPunct="1">
              <a:spcBef>
                <a:spcPct val="20000"/>
              </a:spcBef>
              <a:buFont typeface="Wingdings" pitchFamily="2" charset="2"/>
              <a:buAutoNum type="arabicPeriod"/>
            </a:pPr>
            <a:r>
              <a:rPr lang="en-US" sz="3200" smtClean="0"/>
              <a:t>YES</a:t>
            </a:r>
          </a:p>
          <a:p>
            <a:pPr marL="573088" indent="-533400" eaLnBrk="1" hangingPunct="1">
              <a:spcBef>
                <a:spcPct val="20000"/>
              </a:spcBef>
              <a:buFont typeface="Wingdings" pitchFamily="2" charset="2"/>
              <a:buAutoNum type="arabicPeriod"/>
            </a:pPr>
            <a:r>
              <a:rPr lang="en-US" sz="3200" smtClean="0"/>
              <a:t>NO</a:t>
            </a:r>
          </a:p>
          <a:p>
            <a:pPr marL="573088" indent="-533400" eaLnBrk="1" hangingPunct="1">
              <a:spcBef>
                <a:spcPct val="20000"/>
              </a:spcBef>
              <a:buFont typeface="Wingdings" pitchFamily="2" charset="2"/>
              <a:buAutoNum type="arabicPeriod"/>
            </a:pPr>
            <a:r>
              <a:rPr lang="en-US" sz="3200" smtClean="0"/>
              <a:t>I’m not sure</a:t>
            </a:r>
          </a:p>
        </p:txBody>
      </p:sp>
      <p:pic>
        <p:nvPicPr>
          <p:cNvPr id="48132"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Rectangle 2"/>
          <p:cNvSpPr>
            <a:spLocks noGrp="1" noChangeArrowheads="1"/>
          </p:cNvSpPr>
          <p:nvPr>
            <p:ph type="ctrTitle"/>
          </p:nvPr>
        </p:nvSpPr>
        <p:spPr>
          <a:xfrm>
            <a:off x="533400" y="1676400"/>
            <a:ext cx="8077200" cy="1470025"/>
          </a:xfrm>
        </p:spPr>
        <p:txBody>
          <a:bodyPr/>
          <a:lstStyle/>
          <a:p>
            <a:pPr marL="0" indent="0" algn="ctr"/>
            <a:r>
              <a:rPr lang="en-US" sz="4000" smtClean="0">
                <a:latin typeface="Arial" pitchFamily="34" charset="0"/>
              </a:rPr>
              <a:t>How can the border-region Federal Training Centers help you?</a:t>
            </a:r>
            <a:br>
              <a:rPr lang="en-US" sz="4000" smtClean="0">
                <a:latin typeface="Arial" pitchFamily="34" charset="0"/>
              </a:rPr>
            </a:br>
            <a:endParaRPr lang="en-US" sz="4000" smtClean="0">
              <a:latin typeface="Arial" pitchFamily="34" charset="0"/>
            </a:endParaRPr>
          </a:p>
        </p:txBody>
      </p:sp>
      <p:pic>
        <p:nvPicPr>
          <p:cNvPr id="49155"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7" descr="\\FCM-BUFS\Users\abittenbender\Documents\Logos\FTCC Collaborative Geographical - Web 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1"/>
          <p:cNvSpPr>
            <a:spLocks/>
          </p:cNvSpPr>
          <p:nvPr/>
        </p:nvSpPr>
        <p:spPr bwMode="auto">
          <a:xfrm>
            <a:off x="0" y="914400"/>
            <a:ext cx="9144000" cy="762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9682"/>
                                        </p:tgtEl>
                                        <p:attrNameLst>
                                          <p:attrName>style.visibility</p:attrName>
                                        </p:attrNameLst>
                                      </p:cBhvr>
                                      <p:to>
                                        <p:strVal val="visible"/>
                                      </p:to>
                                    </p:set>
                                    <p:animEffect transition="in" filter="fade">
                                      <p:cBhvr>
                                        <p:cTn id="7" dur="2000"/>
                                        <p:tgtEl>
                                          <p:spTgt spid="199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p:cNvSpPr>
          <p:nvPr>
            <p:ph type="title"/>
          </p:nvPr>
        </p:nvSpPr>
        <p:spPr>
          <a:xfrm>
            <a:off x="266700" y="1143000"/>
            <a:ext cx="8610600" cy="3924300"/>
          </a:xfrm>
        </p:spPr>
        <p:txBody>
          <a:bodyPr rIns="132080"/>
          <a:lstStyle/>
          <a:p>
            <a:pPr eaLnBrk="1" hangingPunct="1">
              <a:defRPr/>
            </a:pPr>
            <a:r>
              <a:rPr lang="en-US" dirty="0" smtClean="0">
                <a:latin typeface="+mn-lt"/>
              </a:rPr>
              <a:t>  Questions &amp; Evaluation </a:t>
            </a:r>
            <a:br>
              <a:rPr lang="en-US" dirty="0" smtClean="0">
                <a:latin typeface="+mn-lt"/>
              </a:rPr>
            </a:br>
            <a:r>
              <a:rPr lang="en-US" dirty="0">
                <a:latin typeface="+mn-lt"/>
              </a:rPr>
              <a:t/>
            </a:r>
            <a:br>
              <a:rPr lang="en-US" dirty="0">
                <a:latin typeface="+mn-lt"/>
              </a:rPr>
            </a:br>
            <a:r>
              <a:rPr lang="en-US" i="1" dirty="0" smtClean="0">
                <a:latin typeface="+mn-lt"/>
              </a:rPr>
              <a:t>AETCBorderHealth.org</a:t>
            </a:r>
            <a:br>
              <a:rPr lang="en-US" i="1" dirty="0" smtClean="0">
                <a:latin typeface="+mn-lt"/>
              </a:rPr>
            </a:br>
            <a:r>
              <a:rPr lang="en-US" dirty="0" smtClean="0">
                <a:latin typeface="+mn-lt"/>
              </a:rPr>
              <a:t/>
            </a:r>
            <a:br>
              <a:rPr lang="en-US" dirty="0" smtClean="0">
                <a:latin typeface="+mn-lt"/>
              </a:rPr>
            </a:br>
            <a:endParaRPr lang="en-US" u="sng" dirty="0" smtClean="0">
              <a:latin typeface="+mn-lt"/>
            </a:endParaRPr>
          </a:p>
        </p:txBody>
      </p:sp>
      <p:grpSp>
        <p:nvGrpSpPr>
          <p:cNvPr id="50179" name="Group 7"/>
          <p:cNvGrpSpPr>
            <a:grpSpLocks/>
          </p:cNvGrpSpPr>
          <p:nvPr/>
        </p:nvGrpSpPr>
        <p:grpSpPr bwMode="auto">
          <a:xfrm>
            <a:off x="0" y="0"/>
            <a:ext cx="9144000" cy="927100"/>
            <a:chOff x="0" y="0"/>
            <a:chExt cx="5760" cy="584"/>
          </a:xfrm>
        </p:grpSpPr>
        <p:pic>
          <p:nvPicPr>
            <p:cNvPr id="50183"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7" descr="\\FCM-BUFS\Users\abittenbender\Documents\Logos\FTCC Collaborative Geographical - Web Bann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6" y="0"/>
              <a:ext cx="206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0180"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7" descr="\\FCM-BUFS\Users\abittenbender\Documents\Logos\FTCC Collaborative Geographical - Web Bann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ctangle 1"/>
          <p:cNvSpPr>
            <a:spLocks/>
          </p:cNvSpPr>
          <p:nvPr/>
        </p:nvSpPr>
        <p:spPr bwMode="auto">
          <a:xfrm>
            <a:off x="0" y="914400"/>
            <a:ext cx="9144000" cy="762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p:cNvSpPr>
          <p:nvPr/>
        </p:nvSpPr>
        <p:spPr bwMode="auto">
          <a:xfrm>
            <a:off x="0" y="914400"/>
            <a:ext cx="9144000" cy="762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pic>
        <p:nvPicPr>
          <p:cNvPr id="8195"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itle 1"/>
          <p:cNvSpPr>
            <a:spLocks noGrp="1"/>
          </p:cNvSpPr>
          <p:nvPr>
            <p:ph type="title"/>
          </p:nvPr>
        </p:nvSpPr>
        <p:spPr/>
        <p:txBody>
          <a:bodyPr/>
          <a:lstStyle/>
          <a:p>
            <a:r>
              <a:rPr lang="en-US" smtClean="0">
                <a:latin typeface="Arial Bold" charset="0"/>
              </a:rPr>
              <a:t>Agenda (cont)</a:t>
            </a:r>
          </a:p>
        </p:txBody>
      </p:sp>
      <p:sp>
        <p:nvSpPr>
          <p:cNvPr id="8197" name="Rectangle 5"/>
          <p:cNvSpPr>
            <a:spLocks noGrp="1" noChangeArrowheads="1"/>
          </p:cNvSpPr>
          <p:nvPr>
            <p:ph idx="1"/>
          </p:nvPr>
        </p:nvSpPr>
        <p:spPr>
          <a:xfrm>
            <a:off x="533400" y="1905000"/>
            <a:ext cx="8004175" cy="3429000"/>
          </a:xfrm>
        </p:spPr>
        <p:txBody>
          <a:bodyPr rIns="132080"/>
          <a:lstStyle/>
          <a:p>
            <a:r>
              <a:rPr lang="en-US" sz="2400" b="1" smtClean="0"/>
              <a:t>Clinical Capacity Skills-Building Workshops</a:t>
            </a:r>
          </a:p>
          <a:p>
            <a:pPr lvl="1"/>
            <a:r>
              <a:rPr lang="en-US" sz="1800" smtClean="0"/>
              <a:t>Enhancing </a:t>
            </a:r>
            <a:r>
              <a:rPr lang="en-US" sz="1800" i="1" smtClean="0"/>
              <a:t>Engagement in HIV Care</a:t>
            </a:r>
            <a:r>
              <a:rPr lang="en-US" sz="1800" smtClean="0"/>
              <a:t> on the US/Mexico Border (a micro, interactive workshop example)</a:t>
            </a:r>
            <a:endParaRPr lang="en-US" smtClean="0"/>
          </a:p>
          <a:p>
            <a:r>
              <a:rPr lang="en-US" sz="2400" b="1" smtClean="0"/>
              <a:t>Questions and Evaluation</a:t>
            </a:r>
          </a:p>
          <a:p>
            <a:pPr lvl="1"/>
            <a:r>
              <a:rPr lang="en-US" sz="1800" smtClean="0"/>
              <a:t>How can our FTCC Border Collaborative help you?	   	</a:t>
            </a:r>
          </a:p>
          <a:p>
            <a:pPr lvl="1"/>
            <a:r>
              <a:rPr lang="en-US" sz="1800" smtClean="0"/>
              <a:t>Identify ‘one thing’ to do when you get home</a:t>
            </a:r>
          </a:p>
        </p:txBody>
      </p:sp>
      <p:pic>
        <p:nvPicPr>
          <p:cNvPr id="8198" name="Picture 7" descr="\\FCM-BUFS\Users\abittenbender\Documents\Logos\FTCC Collaborative Geographical - Web 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4"/>
          <p:cNvSpPr>
            <a:spLocks noChangeArrowheads="1"/>
          </p:cNvSpPr>
          <p:nvPr/>
        </p:nvSpPr>
        <p:spPr bwMode="auto">
          <a:xfrm>
            <a:off x="0" y="-304800"/>
            <a:ext cx="914400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132080" bIns="50800" anchor="b"/>
          <a:lstStyle/>
          <a:p>
            <a:pPr marL="39688" algn="ctr"/>
            <a:endParaRPr lang="en-US" sz="2200" b="1">
              <a:solidFill>
                <a:srgbClr val="F9E917"/>
              </a:solidFill>
              <a:latin typeface="Calibri" pitchFamily="34" charset="0"/>
              <a:sym typeface="Arial Bold"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96900" y="1143000"/>
            <a:ext cx="7950200" cy="685800"/>
          </a:xfrm>
        </p:spPr>
        <p:txBody>
          <a:bodyPr rIns="132080"/>
          <a:lstStyle/>
          <a:p>
            <a:pPr indent="0" eaLnBrk="1" hangingPunct="1">
              <a:defRPr/>
            </a:pPr>
            <a:r>
              <a:rPr lang="en-US" dirty="0" smtClean="0">
                <a:solidFill>
                  <a:srgbClr val="F9E917"/>
                </a:solidFill>
                <a:latin typeface="+mn-lt"/>
              </a:rPr>
              <a:t/>
            </a:r>
            <a:br>
              <a:rPr lang="en-US" dirty="0" smtClean="0">
                <a:solidFill>
                  <a:srgbClr val="F9E917"/>
                </a:solidFill>
                <a:latin typeface="+mn-lt"/>
              </a:rPr>
            </a:br>
            <a:r>
              <a:rPr lang="en-US" dirty="0" smtClean="0">
                <a:latin typeface="+mn-lt"/>
              </a:rPr>
              <a:t>Welcome &amp; Introductions </a:t>
            </a:r>
            <a:endParaRPr lang="en-US" dirty="0" smtClean="0">
              <a:solidFill>
                <a:srgbClr val="F9E917"/>
              </a:solidFill>
              <a:latin typeface="+mn-lt"/>
            </a:endParaRPr>
          </a:p>
        </p:txBody>
      </p:sp>
      <p:sp>
        <p:nvSpPr>
          <p:cNvPr id="9219" name="Content Placeholder 2"/>
          <p:cNvSpPr>
            <a:spLocks noGrp="1"/>
          </p:cNvSpPr>
          <p:nvPr>
            <p:ph idx="1"/>
          </p:nvPr>
        </p:nvSpPr>
        <p:spPr>
          <a:xfrm>
            <a:off x="533400" y="1981200"/>
            <a:ext cx="8004175" cy="4648200"/>
          </a:xfrm>
        </p:spPr>
        <p:txBody>
          <a:bodyPr/>
          <a:lstStyle/>
          <a:p>
            <a:r>
              <a:rPr lang="en-US" smtClean="0"/>
              <a:t>Who are you  </a:t>
            </a:r>
          </a:p>
          <a:p>
            <a:r>
              <a:rPr lang="en-US" smtClean="0"/>
              <a:t>Why did you attend this session? </a:t>
            </a:r>
          </a:p>
        </p:txBody>
      </p:sp>
      <p:pic>
        <p:nvPicPr>
          <p:cNvPr id="9220" name="Picture 7" descr="\\FCM-BUFS\Users\abittenbender\Documents\Logos\FTCC Collaborative Geographical - Web 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1"/>
          <p:cNvSpPr>
            <a:spLocks/>
          </p:cNvSpPr>
          <p:nvPr/>
        </p:nvSpPr>
        <p:spPr bwMode="auto">
          <a:xfrm>
            <a:off x="0" y="914400"/>
            <a:ext cx="9144000" cy="762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685800" y="1447800"/>
            <a:ext cx="7772400" cy="1295400"/>
          </a:xfrm>
        </p:spPr>
        <p:txBody>
          <a:bodyPr/>
          <a:lstStyle/>
          <a:p>
            <a:pPr marL="0" indent="0" algn="ctr"/>
            <a:r>
              <a:rPr lang="en-US" sz="4000" smtClean="0">
                <a:latin typeface="Arial" pitchFamily="34" charset="0"/>
              </a:rPr>
              <a:t>What is the border?</a:t>
            </a:r>
          </a:p>
        </p:txBody>
      </p:sp>
      <p:sp>
        <p:nvSpPr>
          <p:cNvPr id="10243" name="Subtitle 1"/>
          <p:cNvSpPr>
            <a:spLocks noGrp="1"/>
          </p:cNvSpPr>
          <p:nvPr>
            <p:ph type="subTitle" idx="1"/>
          </p:nvPr>
        </p:nvSpPr>
        <p:spPr/>
        <p:txBody>
          <a:bodyPr/>
          <a:lstStyle/>
          <a:p>
            <a:r>
              <a:rPr lang="en-US" smtClean="0"/>
              <a:t>Tom Donohoe, MBA</a:t>
            </a:r>
          </a:p>
          <a:p>
            <a:r>
              <a:rPr lang="en-US" smtClean="0"/>
              <a:t>Pacific AETC, UCLA</a:t>
            </a:r>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PQuestion"/>
          <p:cNvSpPr>
            <a:spLocks noGrp="1"/>
          </p:cNvSpPr>
          <p:nvPr>
            <p:ph type="title"/>
          </p:nvPr>
        </p:nvSpPr>
        <p:spPr>
          <a:xfrm>
            <a:off x="457200" y="1143000"/>
            <a:ext cx="8763000" cy="914400"/>
          </a:xfrm>
        </p:spPr>
        <p:txBody>
          <a:bodyPr/>
          <a:lstStyle/>
          <a:p>
            <a:r>
              <a:rPr lang="en-US" sz="2800" smtClean="0"/>
              <a:t>The HRSA/Federal definition of ‘the U.S. border region’ is how many miles from Mexico?</a:t>
            </a:r>
          </a:p>
        </p:txBody>
      </p:sp>
      <p:sp>
        <p:nvSpPr>
          <p:cNvPr id="11267" name="TPAnswers"/>
          <p:cNvSpPr>
            <a:spLocks noGrp="1"/>
          </p:cNvSpPr>
          <p:nvPr>
            <p:ph type="body" idx="1"/>
            <p:custDataLst>
              <p:tags r:id="rId3"/>
            </p:custDataLst>
          </p:nvPr>
        </p:nvSpPr>
        <p:spPr>
          <a:xfrm>
            <a:off x="1524000" y="2332038"/>
            <a:ext cx="8229600" cy="4525962"/>
          </a:xfrm>
        </p:spPr>
        <p:txBody>
          <a:bodyPr tIns="45720" bIns="45720"/>
          <a:lstStyle/>
          <a:p>
            <a:pPr marL="554038" indent="-514350">
              <a:spcBef>
                <a:spcPct val="20000"/>
              </a:spcBef>
              <a:buFont typeface="Wingdings" pitchFamily="2" charset="2"/>
              <a:buAutoNum type="arabicPeriod"/>
            </a:pPr>
            <a:r>
              <a:rPr lang="en-US" sz="3200" smtClean="0"/>
              <a:t>5</a:t>
            </a:r>
          </a:p>
          <a:p>
            <a:pPr marL="554038" indent="-514350">
              <a:spcBef>
                <a:spcPct val="20000"/>
              </a:spcBef>
              <a:buFont typeface="Wingdings" pitchFamily="2" charset="2"/>
              <a:buAutoNum type="arabicPeriod"/>
            </a:pPr>
            <a:r>
              <a:rPr lang="en-US" sz="3200" smtClean="0"/>
              <a:t>75</a:t>
            </a:r>
          </a:p>
          <a:p>
            <a:pPr marL="554038" indent="-514350">
              <a:spcBef>
                <a:spcPct val="20000"/>
              </a:spcBef>
              <a:buFont typeface="Wingdings" pitchFamily="2" charset="2"/>
              <a:buAutoNum type="arabicPeriod"/>
            </a:pPr>
            <a:r>
              <a:rPr lang="en-US" sz="3200" smtClean="0"/>
              <a:t>62</a:t>
            </a:r>
          </a:p>
          <a:p>
            <a:pPr marL="554038" indent="-514350">
              <a:spcBef>
                <a:spcPct val="20000"/>
              </a:spcBef>
              <a:buFont typeface="Wingdings" pitchFamily="2" charset="2"/>
              <a:buAutoNum type="arabicPeriod"/>
            </a:pPr>
            <a:r>
              <a:rPr lang="en-US" sz="3200" smtClean="0"/>
              <a:t>100</a:t>
            </a:r>
          </a:p>
          <a:p>
            <a:pPr marL="554038" indent="-514350">
              <a:spcBef>
                <a:spcPct val="20000"/>
              </a:spcBef>
              <a:buFont typeface="Wingdings" pitchFamily="2" charset="2"/>
              <a:buAutoNum type="arabicPeriod"/>
            </a:pPr>
            <a:r>
              <a:rPr lang="en-US" sz="3200" smtClean="0"/>
              <a:t>I have no idea!</a:t>
            </a:r>
          </a:p>
        </p:txBody>
      </p:sp>
      <p:graphicFrame>
        <p:nvGraphicFramePr>
          <p:cNvPr id="5" name="TPChart"/>
          <p:cNvGraphicFramePr>
            <a:graphicFrameLocks/>
          </p:cNvGraphicFramePr>
          <p:nvPr>
            <p:custDataLst>
              <p:tags r:id="rId4"/>
            </p:custDataLst>
          </p:nvPr>
        </p:nvGraphicFramePr>
        <p:xfrm>
          <a:off x="533400" y="2133600"/>
          <a:ext cx="9144000" cy="3276600"/>
        </p:xfrm>
        <a:graphic>
          <a:graphicData uri="http://schemas.openxmlformats.org/presentationml/2006/ole">
            <mc:AlternateContent xmlns:mc="http://schemas.openxmlformats.org/markup-compatibility/2006">
              <mc:Choice xmlns:v="urn:schemas-microsoft-com:vml" Requires="v">
                <p:oleObj spid="_x0000_s11269" name="Chart" r:id="rId6" imgW="9143905" imgH="3105046" progId="MSGraph.Chart.8">
                  <p:embed followColorScheme="full"/>
                </p:oleObj>
              </mc:Choice>
              <mc:Fallback>
                <p:oleObj name="Chart" r:id="rId6" imgW="9143905" imgH="3105046" progId="MSGraph.Chart.8">
                  <p:embed followColorScheme="full"/>
                  <p:pic>
                    <p:nvPicPr>
                      <p:cNvPr id="0" name="TPChart"/>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133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952500" y="6248400"/>
            <a:ext cx="7239000" cy="493713"/>
          </a:xfrm>
        </p:spPr>
        <p:txBody>
          <a:bodyPr/>
          <a:lstStyle/>
          <a:p>
            <a:pPr marL="39688" indent="0" algn="ctr" eaLnBrk="1" hangingPunct="1">
              <a:lnSpc>
                <a:spcPct val="80000"/>
              </a:lnSpc>
              <a:buFont typeface="Wingdings" pitchFamily="2" charset="2"/>
              <a:buNone/>
            </a:pPr>
            <a:r>
              <a:rPr lang="en-US" sz="4000" b="1" smtClean="0">
                <a:solidFill>
                  <a:srgbClr val="FFFF00"/>
                </a:solidFill>
              </a:rPr>
              <a:t>The Border</a:t>
            </a:r>
          </a:p>
        </p:txBody>
      </p:sp>
      <p:pic>
        <p:nvPicPr>
          <p:cNvPr id="12291" name="Picture 4" descr="mapnce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668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descr="\\FCM-BUFS\Users\abittenbender\Documents\Logos\FTCC Collaborative Geographical - Web Bann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1"/>
          <p:cNvSpPr>
            <a:spLocks/>
          </p:cNvSpPr>
          <p:nvPr/>
        </p:nvSpPr>
        <p:spPr bwMode="auto">
          <a:xfrm>
            <a:off x="0" y="914400"/>
            <a:ext cx="9144000" cy="762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POLLINGCYCLE" val="2"/>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0"/>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00"/>
  <p:tag name="USESECONDARYMONITOR" val="True"/>
  <p:tag name="PARTICIPANTSINLEADERBOARD" val="5"/>
  <p:tag name="INCLUDENONRESPONDERS" val="False"/>
  <p:tag name="SAVECSVWITHSESSION" val="True"/>
  <p:tag name="DISPLAYNAME" val="True"/>
  <p:tag name="PRRESPONSE7" val="4"/>
  <p:tag name="GRIDFONTSIZE" val="12"/>
  <p:tag name="STDCHART" val="1"/>
  <p:tag name="RESPTABLESTYLE" val="-1"/>
  <p:tag name="CUSTOMCELLBACKCOLOR1" val="-657956"/>
  <p:tag name="PRRESPONSE4" val="7"/>
  <p:tag name="ADVANCEDSETTINGSVIEW" val="False"/>
  <p:tag name="DELIMITERS" val="3.1"/>
  <p:tag name="EXPANDSHOWBAR" val="True"/>
  <p:tag name="TASKPANEKEY" val="3aad4b9b-efbb-40b9-ac00-ee166d33201b"/>
  <p:tag name="POWERPOINTVERSION" val="14.0"/>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SLIDEGUID" val="AC3414F9192548E39516CD7891346368"/>
  <p:tag name="SLIDEID" val="AC3414F9192548E39516CD7891346368"/>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QUESTIONALIAS" val="Ars question 2"/>
  <p:tag name="ANSWERSALIAS" val="Answer a|smicln|B|smicln|C|smicln|D|smicln|E"/>
  <p:tag name="VALUES" val="No Value|smicln|No Value|smicln|No Value|smicln|No Value|smicln|No Value"/>
</p:tagLst>
</file>

<file path=ppt/tags/tag12.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16"/>
  <p:tag name="FONTSIZE" val="32"/>
  <p:tag name="BULLETTYPE" val="ppBulletArabicPeriod"/>
  <p:tag name="ANSWERTEXT" val="Answer a&#10;B&#10;C&#10;D&#10;E"/>
</p:tagLst>
</file>

<file path=ppt/tags/tag13.xml><?xml version="1.0" encoding="utf-8"?>
<p:tagLst xmlns:a="http://schemas.openxmlformats.org/drawingml/2006/main" xmlns:r="http://schemas.openxmlformats.org/officeDocument/2006/relationships" xmlns:p="http://schemas.openxmlformats.org/presentationml/2006/main">
  <p:tag name="CHARTTYPE" val="3"/>
</p:tagLst>
</file>

<file path=ppt/tags/tag14.xml><?xml version="1.0" encoding="utf-8"?>
<p:tagLst xmlns:a="http://schemas.openxmlformats.org/drawingml/2006/main" xmlns:r="http://schemas.openxmlformats.org/officeDocument/2006/relationships" xmlns:p="http://schemas.openxmlformats.org/presentationml/2006/main">
  <p:tag name="SLIDEGUID" val="1AA5D1593BA04D7590B5A2DD45573F8A"/>
  <p:tag name="SLIDEID" val="1AA5D1593BA04D7590B5A2DD45573F8A"/>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Have you ever lost contact with an HIV client/patient (or they fell out of care)?"/>
  <p:tag name="ANSWERSALIAS" val="I’m not involved in HIV care.|smicln|Nope, never.|smicln|Yes, once|smicln|Yes, 2-5 patients|smicln|Yes, more than 5 patients"/>
  <p:tag name="VALUES" val="No Value|smicln|No Value|smicln|No Value|smicln|No Value|smicln|No Value"/>
  <p:tag name="RESPONSESGATHERED" val="False"/>
  <p:tag name="ANONYMOUSTEMP" val="False"/>
</p:tagLst>
</file>

<file path=ppt/tags/tag15.xml><?xml version="1.0" encoding="utf-8"?>
<p:tagLst xmlns:a="http://schemas.openxmlformats.org/drawingml/2006/main" xmlns:r="http://schemas.openxmlformats.org/officeDocument/2006/relationships" xmlns:p="http://schemas.openxmlformats.org/presentationml/2006/main">
  <p:tag name="TEXTLENGTH" val="100"/>
  <p:tag name="FONTSIZE" val="32"/>
  <p:tag name="BULLETTYPE" val="ppBulletArabicPeriod"/>
  <p:tag name="ANSWERTEXT" val="I’m not involved in HIV care.&#10;Nope, never.&#10;Yes, once&#10;Yes, 2-5 patients&#10;Yes, more than 5 patients"/>
  <p:tag name="ANSWERBULLETS" val="3"/>
  <p:tag name="OLDNUMANSWERS" val="5"/>
</p:tagLst>
</file>

<file path=ppt/tags/tag16.xml><?xml version="1.0" encoding="utf-8"?>
<p:tagLst xmlns:a="http://schemas.openxmlformats.org/drawingml/2006/main" xmlns:r="http://schemas.openxmlformats.org/officeDocument/2006/relationships" xmlns:p="http://schemas.openxmlformats.org/presentationml/2006/main">
  <p:tag name="CHARTTYPE" val="3"/>
</p:tagLst>
</file>

<file path=ppt/tags/tag17.xml><?xml version="1.0" encoding="utf-8"?>
<p:tagLst xmlns:a="http://schemas.openxmlformats.org/drawingml/2006/main" xmlns:r="http://schemas.openxmlformats.org/officeDocument/2006/relationships" xmlns:p="http://schemas.openxmlformats.org/presentationml/2006/main">
  <p:tag name="SLIDEGUID" val="FE0D1D82F89641C4BD05E36779F8C3BF"/>
  <p:tag name="SLIDEID" val="FE0D1D82F89641C4BD05E36779F8C3BF"/>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If this were your agency, who would be responsible for (re)contacting this patient/client?"/>
  <p:tag name="ANSWERSALIAS" val="Case manager|smicln|Front office staff|smicln|Nobody|smicln|Nurse|smicln|Other/unsure"/>
  <p:tag name="VALUES" val="No Value|smicln|No Value|smicln|No Value|smicln|No Value|smicln|No Value"/>
  <p:tag name="RESPONSESGATHERED" val="False"/>
  <p:tag name="ANONYMOUSTEMP" val="False"/>
</p:tagLst>
</file>

<file path=ppt/tags/tag18.xml><?xml version="1.0" encoding="utf-8"?>
<p:tagLst xmlns:a="http://schemas.openxmlformats.org/drawingml/2006/main" xmlns:r="http://schemas.openxmlformats.org/officeDocument/2006/relationships" xmlns:p="http://schemas.openxmlformats.org/presentationml/2006/main">
  <p:tag name="ANSWERBULLETS" val="3"/>
  <p:tag name="TEXTLENGTH" val="61"/>
  <p:tag name="FONTSIZE" val="32"/>
  <p:tag name="BULLETTYPE" val="ppBulletArabicPeriod"/>
  <p:tag name="ANSWERTEXT" val="Case manager&#10;Front office staff&#10;Nobody&#10;Nurse&#10;Other/unsure"/>
  <p:tag name="OLDNUMANSWERS" val="5"/>
</p:tagLst>
</file>

<file path=ppt/tags/tag19.xml><?xml version="1.0" encoding="utf-8"?>
<p:tagLst xmlns:a="http://schemas.openxmlformats.org/drawingml/2006/main" xmlns:r="http://schemas.openxmlformats.org/officeDocument/2006/relationships" xmlns:p="http://schemas.openxmlformats.org/presentationml/2006/main">
  <p:tag name="CHARTTYPE" val="3"/>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SLIDEGUID" val="5E7822C281894318B7BC809DD0F58BA2"/>
  <p:tag name="SLIDEID" val="5E7822C281894318B7BC809DD0F58BA2"/>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How are patients contacted at your clinic?"/>
  <p:tag name="ANSWERSALIAS" val="Phone call (landline, cell)|smicln|Text|smicln|E-mail/mail|smicln|Home visit|smicln|Other"/>
  <p:tag name="VALUES" val="No Value|smicln|No Value|smicln|No Value|smicln|No Value|smicln|No Value"/>
  <p:tag name="RESPONSESGATHERED" val="False"/>
  <p:tag name="ANONYMOUSTEMP" val="False"/>
</p:tagLst>
</file>

<file path=ppt/tags/tag21.xml><?xml version="1.0" encoding="utf-8"?>
<p:tagLst xmlns:a="http://schemas.openxmlformats.org/drawingml/2006/main" xmlns:r="http://schemas.openxmlformats.org/officeDocument/2006/relationships" xmlns:p="http://schemas.openxmlformats.org/presentationml/2006/main">
  <p:tag name="ANSWERBULLETS" val="3"/>
  <p:tag name="TEXTLENGTH" val="65"/>
  <p:tag name="FONTSIZE" val="32"/>
  <p:tag name="BULLETTYPE" val="ppBulletArabicPeriod"/>
  <p:tag name="ANSWERTEXT" val="Phone call (landline, cell)&#10;Text&#10;E-mail/mail&#10;Home visit&#10;Other"/>
  <p:tag name="OLDNUMANSWERS" val="5"/>
</p:tagLst>
</file>

<file path=ppt/tags/tag22.xml><?xml version="1.0" encoding="utf-8"?>
<p:tagLst xmlns:a="http://schemas.openxmlformats.org/drawingml/2006/main" xmlns:r="http://schemas.openxmlformats.org/officeDocument/2006/relationships" xmlns:p="http://schemas.openxmlformats.org/presentationml/2006/main">
  <p:tag name="SLIDEGUID" val="5E7822C281894318B7BC809DD0F58BA2"/>
  <p:tag name="SLIDEID" val="5E7822C281894318B7BC809DD0F58BA2"/>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How are patients contacted at your clinic?"/>
  <p:tag name="ANSWERSALIAS" val="Phone call (landline, cell)|smicln|Text|smicln|E-mail/mail|smicln|Home visit|smicln|Other"/>
  <p:tag name="VALUES" val="No Value|smicln|No Value|smicln|No Value|smicln|No Value|smicln|No Value"/>
  <p:tag name="RESPONSESGATHERED" val="False"/>
  <p:tag name="ANONYMOUSTEMP" val="False"/>
</p:tagLst>
</file>

<file path=ppt/tags/tag23.xml><?xml version="1.0" encoding="utf-8"?>
<p:tagLst xmlns:a="http://schemas.openxmlformats.org/drawingml/2006/main" xmlns:r="http://schemas.openxmlformats.org/officeDocument/2006/relationships" xmlns:p="http://schemas.openxmlformats.org/presentationml/2006/main">
  <p:tag name="ANSWERBULLETS" val="3"/>
  <p:tag name="TEXTLENGTH" val="65"/>
  <p:tag name="FONTSIZE" val="32"/>
  <p:tag name="BULLETTYPE" val="ppBulletArabicPeriod"/>
  <p:tag name="ANSWERTEXT" val="Phone call (landline, cell)&#10;Text&#10;E-mail/mail&#10;Home visit&#10;Other"/>
  <p:tag name="OLDNUMANSWERS" val="5"/>
</p:tagLst>
</file>

<file path=ppt/tags/tag24.xml><?xml version="1.0" encoding="utf-8"?>
<p:tagLst xmlns:a="http://schemas.openxmlformats.org/drawingml/2006/main" xmlns:r="http://schemas.openxmlformats.org/officeDocument/2006/relationships" xmlns:p="http://schemas.openxmlformats.org/presentationml/2006/main">
  <p:tag name="SLIDEGUID" val="5E7822C281894318B7BC809DD0F58BA2"/>
  <p:tag name="SLIDEID" val="5E7822C281894318B7BC809DD0F58BA2"/>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How are patients contacted at your clinic?"/>
  <p:tag name="ANSWERSALIAS" val="Phone call (landline, cell)|smicln|Text|smicln|E-mail/mail|smicln|Home visit|smicln|Other"/>
  <p:tag name="VALUES" val="No Value|smicln|No Value|smicln|No Value|smicln|No Value|smicln|No Value"/>
  <p:tag name="RESPONSESGATHERED" val="False"/>
  <p:tag name="ANONYMOUSTEMP" val="False"/>
</p:tagLst>
</file>

<file path=ppt/tags/tag25.xml><?xml version="1.0" encoding="utf-8"?>
<p:tagLst xmlns:a="http://schemas.openxmlformats.org/drawingml/2006/main" xmlns:r="http://schemas.openxmlformats.org/officeDocument/2006/relationships" xmlns:p="http://schemas.openxmlformats.org/presentationml/2006/main">
  <p:tag name="ANSWERBULLETS" val="3"/>
  <p:tag name="TEXTLENGTH" val="65"/>
  <p:tag name="FONTSIZE" val="32"/>
  <p:tag name="BULLETTYPE" val="ppBulletArabicPeriod"/>
  <p:tag name="ANSWERTEXT" val="Phone call (landline, cell)&#10;Text&#10;E-mail/mail&#10;Home visit&#10;Other"/>
  <p:tag name="OLDNUMANSWERS" val="5"/>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SLIDEGUID" val="66DCF8EC18B34E33AA0E785A993B9564"/>
  <p:tag name="SLIDEID" val="66DCF8EC18B34E33AA0E785A993B9564"/>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QUESTIONALIAS" val="ARS question 1"/>
  <p:tag name="ANSWERSALIAS" val="Answer a|smicln|B|smicln|C|smicln|D|smicln|e"/>
  <p:tag name="VALUES" val="No Value|smicln|No Value|smicln|No Value|smicln|No Value|smicln|No Value"/>
</p:tagLst>
</file>

<file path=ppt/tags/tag4.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16"/>
  <p:tag name="FONTSIZE" val="32"/>
  <p:tag name="BULLETTYPE" val="ppBulletArabicPeriod"/>
  <p:tag name="ANSWERTEXT" val="Answer a&#10;B&#10;C&#10;D&#10;e"/>
</p:tagLst>
</file>

<file path=ppt/tags/tag5.xml><?xml version="1.0" encoding="utf-8"?>
<p:tagLst xmlns:a="http://schemas.openxmlformats.org/drawingml/2006/main" xmlns:r="http://schemas.openxmlformats.org/officeDocument/2006/relationships" xmlns:p="http://schemas.openxmlformats.org/presentationml/2006/main">
  <p:tag name="CHARTTYPE" val="3"/>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aetcnrc">
  <a:themeElements>
    <a:clrScheme name="">
      <a:dk1>
        <a:srgbClr val="000000"/>
      </a:dk1>
      <a:lt1>
        <a:srgbClr val="FFFFFF"/>
      </a:lt1>
      <a:dk2>
        <a:srgbClr val="000000"/>
      </a:dk2>
      <a:lt2>
        <a:srgbClr val="000000"/>
      </a:lt2>
      <a:accent1>
        <a:srgbClr val="8D8DB3"/>
      </a:accent1>
      <a:accent2>
        <a:srgbClr val="333399"/>
      </a:accent2>
      <a:accent3>
        <a:srgbClr val="AAAAAA"/>
      </a:accent3>
      <a:accent4>
        <a:srgbClr val="DADADA"/>
      </a:accent4>
      <a:accent5>
        <a:srgbClr val="C5C5D6"/>
      </a:accent5>
      <a:accent6>
        <a:srgbClr val="2D2D8A"/>
      </a:accent6>
      <a:hlink>
        <a:srgbClr val="009999"/>
      </a:hlink>
      <a:folHlink>
        <a:srgbClr val="99CC00"/>
      </a:folHlink>
    </a:clrScheme>
    <a:fontScheme name="aetcnrc">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sym typeface="Arial" charset="0"/>
          </a:defRPr>
        </a:defPPr>
      </a:lstStyle>
    </a:lnDef>
  </a:objectDefaults>
  <a:extraClrSchemeLst>
    <a:extraClrScheme>
      <a:clrScheme name="aetcnr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6668</TotalTime>
  <Pages>0</Pages>
  <Words>2052</Words>
  <Characters>0</Characters>
  <Application>Microsoft Office PowerPoint</Application>
  <PresentationFormat>On-screen Show (4:3)</PresentationFormat>
  <Lines>0</Lines>
  <Paragraphs>316</Paragraphs>
  <Slides>47</Slides>
  <Notes>31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9" baseType="lpstr">
      <vt:lpstr>Arial</vt:lpstr>
      <vt:lpstr>MS PGothic</vt:lpstr>
      <vt:lpstr>Arial Bold</vt:lpstr>
      <vt:lpstr>Wingdings</vt:lpstr>
      <vt:lpstr>Calibri</vt:lpstr>
      <vt:lpstr>msgothic</vt:lpstr>
      <vt:lpstr>Verdana</vt:lpstr>
      <vt:lpstr>Arabic Typesetting</vt:lpstr>
      <vt:lpstr>Microsoft Sans Serif</vt:lpstr>
      <vt:lpstr>Times New Roman</vt:lpstr>
      <vt:lpstr>aetcnrc</vt:lpstr>
      <vt:lpstr>Microsoft Graph Chart</vt:lpstr>
      <vt:lpstr>Guidance to Different Approaches to  Clinical Capacity Building on the  United States/Mexico Border</vt:lpstr>
      <vt:lpstr>Educational Objectives At the end of this workshop, you will be able to:</vt:lpstr>
      <vt:lpstr>Who are we?</vt:lpstr>
      <vt:lpstr>Agenda</vt:lpstr>
      <vt:lpstr>Agenda (cont)</vt:lpstr>
      <vt:lpstr> Welcome &amp; Introductions </vt:lpstr>
      <vt:lpstr>What is the border?</vt:lpstr>
      <vt:lpstr>The HRSA/Federal definition of ‘the U.S. border region’ is how many miles from Mexico?</vt:lpstr>
      <vt:lpstr>PowerPoint Presentation</vt:lpstr>
      <vt:lpstr>U.S. Border Challenges</vt:lpstr>
      <vt:lpstr>U.S. Border Challenges</vt:lpstr>
      <vt:lpstr>PowerPoint Presentation</vt:lpstr>
      <vt:lpstr>Federal Training Centers  Border Collaborative</vt:lpstr>
      <vt:lpstr>PowerPoint Presentation</vt:lpstr>
      <vt:lpstr>Clinical Capacity Building &amp; Technology   Using the Internet for collaborating, sharing and learning…and helping Maria</vt:lpstr>
      <vt:lpstr>AETCBorderHealth.org </vt:lpstr>
      <vt:lpstr>PowerPoint Presentation</vt:lpstr>
      <vt:lpstr>Resource Map on Google</vt:lpstr>
      <vt:lpstr>PowerPoint Presentation</vt:lpstr>
      <vt:lpstr>PowerPoint Presentation</vt:lpstr>
      <vt:lpstr>For Maria</vt:lpstr>
      <vt:lpstr>Online Education</vt:lpstr>
      <vt:lpstr>Lessons Learned</vt:lpstr>
      <vt:lpstr>Using Distance Learning</vt:lpstr>
      <vt:lpstr>PowerPoint Presentation</vt:lpstr>
      <vt:lpstr>Outcomes and Lessons Learned</vt:lpstr>
      <vt:lpstr>Keeping Mobile Patients in Care Across and Between Borders  Focus on HIV, STD, TB, Addiction, family planning, and others </vt:lpstr>
      <vt:lpstr>Using the  Migrant Clinicians’ Network  and other  Federal Training Centers     …to help Maria</vt:lpstr>
      <vt:lpstr>PowerPoint Presentation</vt:lpstr>
      <vt:lpstr>How Does Health Network Work?</vt:lpstr>
      <vt:lpstr>Two easy options for enrollment</vt:lpstr>
      <vt:lpstr>Contact Health Network</vt:lpstr>
      <vt:lpstr>Continuity of Care and  Substance Use </vt:lpstr>
      <vt:lpstr>PowerPoint Presentation</vt:lpstr>
      <vt:lpstr>PowerPoint Presentation</vt:lpstr>
      <vt:lpstr>PowerPoint Presentation</vt:lpstr>
      <vt:lpstr>In MY OPINION, the #1 reason patients keep coming back  is…</vt:lpstr>
      <vt:lpstr>Engagement in HIV Care on the  United States-Mexico Border</vt:lpstr>
      <vt:lpstr>HRSA Continuum of Engagement</vt:lpstr>
      <vt:lpstr>National HIV/AIDS Strategy for the U.S. The White House Office of National AIDS Policy (July 2010)</vt:lpstr>
      <vt:lpstr>Have you ever lost contact with an HIV client/patient (or they fell out of care)?</vt:lpstr>
      <vt:lpstr>If this were your agency, who would be responsible for (re)contacting Maria?</vt:lpstr>
      <vt:lpstr>Do you think the community clinic would have an email address for Maria?</vt:lpstr>
      <vt:lpstr>Do you think Maria could access HIV medications in the ICE facility?</vt:lpstr>
      <vt:lpstr>Do you think Maria could access HIV medications in Mexico?</vt:lpstr>
      <vt:lpstr>How can the border-region Federal Training Centers help you? </vt:lpstr>
      <vt:lpstr>  Questions &amp; Evaluation   AETCBorderHealth.org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Lucy</dc:creator>
  <cp:lastModifiedBy>Nicole Mandel</cp:lastModifiedBy>
  <cp:revision>348</cp:revision>
  <dcterms:modified xsi:type="dcterms:W3CDTF">2012-12-04T00:38:58Z</dcterms:modified>
</cp:coreProperties>
</file>