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notesSlides/notesSlide63.xml" ContentType="application/vnd.openxmlformats-officedocument.presentationml.notesSlide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notesSlides/notesSlide30.xml" ContentType="application/vnd.openxmlformats-officedocument.presentationml.notesSlide+xml"/>
  <Override PartName="/ppt/tags/tag52.xml" ContentType="application/vnd.openxmlformats-officedocument.presentationml.tags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57.xml" ContentType="application/vnd.openxmlformats-officedocument.presentationml.notesSlide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tags/tag68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57.xml" ContentType="application/vnd.openxmlformats-officedocument.presentationml.tags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notesSlides/notesSlide60.xml" ContentType="application/vnd.openxmlformats-officedocument.presentationml.notesSlide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tags/tag98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wmf" ContentType="image/x-wmf"/>
  <Override PartName="/ppt/notesSlides/notesSlide65.xml" ContentType="application/vnd.openxmlformats-officedocument.presentationml.notesSlide+xml"/>
  <Override PartName="/ppt/tags/tag87.xml" ContentType="application/vnd.openxmlformats-officedocument.presentationml.tag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notesSlides/notesSlide43.xml" ContentType="application/vnd.openxmlformats-officedocument.presentationml.notesSlide+xml"/>
  <Override PartName="/ppt/tags/tag47.xml" ContentType="application/vnd.openxmlformats-officedocument.presentationml.tags+xml"/>
  <Override PartName="/ppt/notesSlides/notesSlide54.xml" ContentType="application/vnd.openxmlformats-officedocument.presentationml.notesSlide+xml"/>
  <Override PartName="/ppt/tags/tag76.xml" ContentType="application/vnd.openxmlformats-officedocument.presentationml.tags+xml"/>
  <Override PartName="/ppt/notesSlides/notesSlide72.xml" ContentType="application/vnd.openxmlformats-officedocument.presentationml.notesSlide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notesSlides/notesSlide61.xml" ContentType="application/vnd.openxmlformats-officedocument.presentationml.notesSlide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notesSlides/notesSlide50.xml" ContentType="application/vnd.openxmlformats-officedocument.presentationml.notesSlide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tags/tag99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tags/tag37.xml" ContentType="application/vnd.openxmlformats-officedocument.presentationml.tags+xml"/>
  <Override PartName="/ppt/notesSlides/notesSlide44.xml" ContentType="application/vnd.openxmlformats-officedocument.presentationml.notesSlide+xml"/>
  <Override PartName="/ppt/tags/tag48.xml" ContentType="application/vnd.openxmlformats-officedocument.presentationml.tags+xml"/>
  <Override PartName="/ppt/notesSlides/notesSlide62.xml" ContentType="application/vnd.openxmlformats-officedocument.presentationml.notesSlide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notesSlides/notesSlide73.xml" ContentType="application/vnd.openxmlformats-officedocument.presentationml.notesSlide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notesSlides/notesSlide40.xml" ContentType="application/vnd.openxmlformats-officedocument.presentationml.notesSlide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67.xml" ContentType="application/vnd.openxmlformats-officedocument.presentationml.notesSlide+xml"/>
  <Override PartName="/ppt/tags/tag89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tags/tag45.xml" ContentType="application/vnd.openxmlformats-officedocument.presentationml.tags+xml"/>
  <Override PartName="/ppt/notesSlides/notesSlide70.xml" ContentType="application/vnd.openxmlformats-officedocument.presentationml.notesSlide+xml"/>
  <Override PartName="/ppt/tags/tag92.xml" ContentType="application/vnd.openxmlformats-officedocument.presentationml.tags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39.xml" ContentType="application/vnd.openxmlformats-officedocument.presentationml.tags+xml"/>
  <Override PartName="/ppt/notesSlides/notesSlide64.xml" ContentType="application/vnd.openxmlformats-officedocument.presentationml.notesSlide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notesSlides/notesSlide53.xml" ContentType="application/vnd.openxmlformats-officedocument.presentationml.notesSlide+xml"/>
  <Override PartName="/ppt/tags/tag75.xml" ContentType="application/vnd.openxmlformats-officedocument.presentationml.tags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notesSlides/notesSlide42.xml" ContentType="application/vnd.openxmlformats-officedocument.presentationml.notesSlide+xml"/>
  <Override PartName="/ppt/tags/tag6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Default Extension="vml" ContentType="application/vnd.openxmlformats-officedocument.vmlDrawing"/>
  <Override PartName="/ppt/tags/tag53.xml" ContentType="application/vnd.openxmlformats-officedocument.presentationml.tags+xml"/>
  <Override PartName="/ppt/slides/slide89.xml" ContentType="application/vnd.openxmlformats-officedocument.presentationml.slide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slides/slide78.xml" ContentType="application/vnd.openxmlformats-officedocument.presentationml.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363" r:id="rId2"/>
    <p:sldId id="364" r:id="rId3"/>
    <p:sldId id="365" r:id="rId4"/>
    <p:sldId id="366" r:id="rId5"/>
    <p:sldId id="367" r:id="rId6"/>
    <p:sldId id="368" r:id="rId7"/>
    <p:sldId id="369" r:id="rId8"/>
    <p:sldId id="370" r:id="rId9"/>
    <p:sldId id="371" r:id="rId10"/>
    <p:sldId id="372" r:id="rId11"/>
    <p:sldId id="373" r:id="rId12"/>
    <p:sldId id="374" r:id="rId13"/>
    <p:sldId id="375" r:id="rId14"/>
    <p:sldId id="376" r:id="rId15"/>
    <p:sldId id="377" r:id="rId16"/>
    <p:sldId id="378" r:id="rId17"/>
    <p:sldId id="379" r:id="rId18"/>
    <p:sldId id="380" r:id="rId19"/>
    <p:sldId id="381" r:id="rId20"/>
    <p:sldId id="382" r:id="rId21"/>
    <p:sldId id="383" r:id="rId22"/>
    <p:sldId id="384" r:id="rId23"/>
    <p:sldId id="385" r:id="rId24"/>
    <p:sldId id="386" r:id="rId25"/>
    <p:sldId id="387" r:id="rId26"/>
    <p:sldId id="388" r:id="rId27"/>
    <p:sldId id="389" r:id="rId28"/>
    <p:sldId id="390" r:id="rId29"/>
    <p:sldId id="391" r:id="rId30"/>
    <p:sldId id="392" r:id="rId31"/>
    <p:sldId id="393" r:id="rId32"/>
    <p:sldId id="394" r:id="rId33"/>
    <p:sldId id="395" r:id="rId34"/>
    <p:sldId id="396" r:id="rId35"/>
    <p:sldId id="397" r:id="rId36"/>
    <p:sldId id="398" r:id="rId37"/>
    <p:sldId id="399" r:id="rId38"/>
    <p:sldId id="400" r:id="rId39"/>
    <p:sldId id="401" r:id="rId40"/>
    <p:sldId id="402" r:id="rId41"/>
    <p:sldId id="403" r:id="rId42"/>
    <p:sldId id="404" r:id="rId43"/>
    <p:sldId id="405" r:id="rId44"/>
    <p:sldId id="406" r:id="rId45"/>
    <p:sldId id="407" r:id="rId46"/>
    <p:sldId id="408" r:id="rId47"/>
    <p:sldId id="409" r:id="rId48"/>
    <p:sldId id="410" r:id="rId49"/>
    <p:sldId id="411" r:id="rId50"/>
    <p:sldId id="412" r:id="rId51"/>
    <p:sldId id="413" r:id="rId52"/>
    <p:sldId id="414" r:id="rId53"/>
    <p:sldId id="415" r:id="rId54"/>
    <p:sldId id="416" r:id="rId55"/>
    <p:sldId id="417" r:id="rId56"/>
    <p:sldId id="418" r:id="rId57"/>
    <p:sldId id="419" r:id="rId58"/>
    <p:sldId id="420" r:id="rId59"/>
    <p:sldId id="421" r:id="rId60"/>
    <p:sldId id="422" r:id="rId61"/>
    <p:sldId id="423" r:id="rId62"/>
    <p:sldId id="424" r:id="rId63"/>
    <p:sldId id="362" r:id="rId64"/>
    <p:sldId id="427" r:id="rId65"/>
    <p:sldId id="325" r:id="rId66"/>
    <p:sldId id="326" r:id="rId67"/>
    <p:sldId id="327" r:id="rId68"/>
    <p:sldId id="425" r:id="rId69"/>
    <p:sldId id="328" r:id="rId70"/>
    <p:sldId id="329" r:id="rId71"/>
    <p:sldId id="330" r:id="rId72"/>
    <p:sldId id="331" r:id="rId73"/>
    <p:sldId id="332" r:id="rId74"/>
    <p:sldId id="333" r:id="rId75"/>
    <p:sldId id="426" r:id="rId76"/>
    <p:sldId id="334" r:id="rId77"/>
    <p:sldId id="361" r:id="rId78"/>
    <p:sldId id="336" r:id="rId79"/>
    <p:sldId id="337" r:id="rId80"/>
    <p:sldId id="359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428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8" r:id="rId98"/>
    <p:sldId id="355" r:id="rId99"/>
    <p:sldId id="356" r:id="rId100"/>
    <p:sldId id="357" r:id="rId101"/>
  </p:sldIdLst>
  <p:sldSz cx="9144000" cy="6858000" type="screen4x3"/>
  <p:notesSz cx="6858000" cy="9144000"/>
  <p:custDataLst>
    <p:tags r:id="rId10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60"/>
  </p:normalViewPr>
  <p:slideViewPr>
    <p:cSldViewPr>
      <p:cViewPr>
        <p:scale>
          <a:sx n="106" d="100"/>
          <a:sy n="106" d="100"/>
        </p:scale>
        <p:origin x="-58" y="1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1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FDCB4971-1AA8-4176-84DE-C401144EB42F}" type="datetimeFigureOut">
              <a:rPr lang="en-US"/>
              <a:pPr>
                <a:defRPr/>
              </a:pPr>
              <a:t>10/12/2012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F6453D55-A077-45BF-A3CA-2846B3ADF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28035C0-21BC-4CCE-ADA1-B3FF2ED726BD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48421C-2D70-40E7-A087-9F593FA15F46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4ABD4AC-1701-4086-BDE5-5B0E6ABEE5C3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Right answer d) ovary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A92ACD-9996-4DCB-B479-BB2CAFB13C3F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FBA0CC-BD77-4B0E-AAE2-45B75074F42C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A462A4-085D-4ABB-B558-249EFE44DD75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851603-7DFA-469A-A057-4E77226E76C0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Right answer:d (9)</a:t>
            </a: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7E7BFD-4F73-4997-A773-592110FD2227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smtClean="0"/>
              <a:t>Patient Population Under Consideration</a:t>
            </a:r>
          </a:p>
          <a:p>
            <a:pPr>
              <a:spcBef>
                <a:spcPct val="0"/>
              </a:spcBef>
            </a:pPr>
            <a:r>
              <a:rPr lang="en-US" smtClean="0"/>
              <a:t>This recommendation statement applies to all women</a:t>
            </a:r>
          </a:p>
          <a:p>
            <a:pPr>
              <a:spcBef>
                <a:spcPct val="0"/>
              </a:spcBef>
            </a:pPr>
            <a:r>
              <a:rPr lang="en-US" smtClean="0"/>
              <a:t>who have a cervix, regardless of sexual history. This recommendation</a:t>
            </a:r>
          </a:p>
          <a:p>
            <a:pPr>
              <a:spcBef>
                <a:spcPct val="0"/>
              </a:spcBef>
            </a:pPr>
            <a:r>
              <a:rPr lang="en-US" smtClean="0"/>
              <a:t>statement does not apply to women who have</a:t>
            </a:r>
          </a:p>
          <a:p>
            <a:pPr>
              <a:spcBef>
                <a:spcPct val="0"/>
              </a:spcBef>
            </a:pPr>
            <a:r>
              <a:rPr lang="en-US" smtClean="0"/>
              <a:t>received a diagnosis of a high-grade precancerous cervical</a:t>
            </a:r>
          </a:p>
          <a:p>
            <a:pPr>
              <a:spcBef>
                <a:spcPct val="0"/>
              </a:spcBef>
            </a:pPr>
            <a:r>
              <a:rPr lang="en-US" smtClean="0"/>
              <a:t>lesion or cervical cancer, women with in utero exposure to</a:t>
            </a:r>
          </a:p>
          <a:p>
            <a:pPr>
              <a:spcBef>
                <a:spcPct val="0"/>
              </a:spcBef>
            </a:pPr>
            <a:r>
              <a:rPr lang="en-US" smtClean="0"/>
              <a:t>diethylstilbestrol, or women who are immunocompromised</a:t>
            </a:r>
          </a:p>
          <a:p>
            <a:pPr>
              <a:spcBef>
                <a:spcPct val="0"/>
              </a:spcBef>
            </a:pPr>
            <a:r>
              <a:rPr lang="en-US" smtClean="0"/>
              <a:t>(such as those who are HIV positive).</a:t>
            </a: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1996740-15A2-40C6-9CCB-0DC66FE71EF6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E127E1-B2AC-4304-A351-4CB19B200C9F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B82D76-B93C-4092-A76C-10E7D3E0B4A7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1BF410F-F59A-4AB9-9391-8247F9569A49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743FBC-F122-40B2-9111-2D405F909532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F1BBEA-D886-4A39-918B-4FFC31A10368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575953-D3E7-4F20-86FC-751CB772F8A5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841A63-5704-4E13-8C44-A2EB0A0D61C8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4CD94E1-6C75-43B4-9701-C64A67DAC246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Update on Cervical Screening, R. Boling, DO[Insert Lecture Name Here]</a:t>
            </a:r>
          </a:p>
        </p:txBody>
      </p:sp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/>
              <a:t>Slide </a:t>
            </a:r>
            <a:fld id="{869B2FEF-2D52-4AF5-9A56-BABFD4DDEE1E}" type="slidenum">
              <a:rPr lang="en-US"/>
              <a:pPr/>
              <a:t>25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73587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7013" indent="-227013">
              <a:spcBef>
                <a:spcPct val="0"/>
              </a:spcBef>
              <a:buFontTx/>
              <a:buChar char="•"/>
            </a:pPr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Update on Cervical Screening, R. Boling, DO[Insert Lecture Name Here]</a:t>
            </a:r>
          </a:p>
        </p:txBody>
      </p:sp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/>
              <a:t>Slide </a:t>
            </a:r>
            <a:fld id="{8932BE18-0A3A-4CE5-9ECF-B4E39EE8A49C}" type="slidenum">
              <a:rPr lang="en-US"/>
              <a:pPr/>
              <a:t>26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7013" indent="-227013">
              <a:spcBef>
                <a:spcPct val="0"/>
              </a:spcBef>
            </a:pPr>
            <a:endParaRPr lang="en-US" sz="8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9DC122-FC7A-4679-8891-33B702E07B1F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12D483-2F73-4018-AD4D-D5AD68AC4063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4BBC9D-8D3C-464A-ABA3-0FE00443D1EE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CF7359-C693-446A-BFD1-C0B1CA1D91DE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5E5905-43D2-4F2B-B647-4C2A6DC1BF8C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65142A-F0BF-4C80-A15D-E6E9927FA8D2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054FCD-762D-47DC-A507-F4A995DE51E4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7002AD-072B-4D8C-8A70-4B389F8E1400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58D6C8-8D31-44E7-BB84-FC11880D3362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A891C6-75C5-4DA6-9237-F202A7C60A76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85BD0B-5EB3-4C93-9DBE-C8648777E85F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07F889-B9D5-475C-86CC-6EF0BD4D12D5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6D3F4B-BF99-422B-9727-9512ABD9714E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16826E-DD42-46E4-BBB6-A521F03B9944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61BCFB-20E3-4241-BCE1-EF58103A29FB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FEF2EE-DF29-4328-9C0E-CDD62B4FE471}" type="slidenum">
              <a:rPr lang="en-US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F6A6C0-ECB8-41CD-B13C-695DF4ACB74C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CF88D3-BBFB-4E96-BBFA-6C7D8DDF97A0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Correct answer #3 (c) is glycophilic</a:t>
            </a: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0C2DCC8-0271-4E42-8E76-C078EDA28AF2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E37B11-43B3-44E9-B460-C1967A0AE802}" type="slidenum">
              <a:rPr lang="en-US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CB6EB5-627B-4F88-B07C-F9A4B3201752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0FD825-FEBE-483A-83A6-6CE1A1C65293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73FBE5-FB2D-4A6A-95D5-D7F81F4379D2}" type="slidenum">
              <a:rPr lang="en-US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6DC40E-4A3C-4A56-BD80-B435CC87500C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514AB1-36F3-4FE5-B6F8-C59FB94BBD05}" type="slidenum">
              <a:rPr lang="en-US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HPV 16 – 50% of cervical cancers</a:t>
            </a:r>
          </a:p>
          <a:p>
            <a:pPr>
              <a:spcBef>
                <a:spcPct val="0"/>
              </a:spcBef>
            </a:pPr>
            <a:r>
              <a:rPr lang="en-US" smtClean="0"/>
              <a:t>HPV 18 – 10-15%</a:t>
            </a:r>
          </a:p>
          <a:p>
            <a:pPr>
              <a:spcBef>
                <a:spcPct val="0"/>
              </a:spcBef>
            </a:pPr>
            <a:r>
              <a:rPr lang="en-US" smtClean="0"/>
              <a:t>HPV 6, 11 – 90% genital warts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414864-5EA6-4400-905E-927D1C16D5BC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E8C124-1EC9-4B0A-860F-DBA70A5C0AE7}" type="slidenum">
              <a:rPr lang="en-US"/>
              <a:pPr/>
              <a:t>50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87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97EF88-65A6-49F4-8817-3849E28705F7}" type="slidenum">
              <a:rPr lang="en-US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08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41E46F-66D7-485A-B214-FEE4EA4612F6}" type="slidenum">
              <a:rPr lang="en-US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28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D89AB63-8366-4A56-A42C-CBF87E7506ED}" type="slidenum">
              <a:rPr lang="en-US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49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DE2113-01BE-46E7-8723-B42F190FC321}" type="slidenum">
              <a:rPr lang="en-US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79655A1-122B-4C84-8B3C-C3EB169F4266}" type="slidenum">
              <a:rPr lang="en-US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00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A542524-867D-49E5-AAF6-9AA26FCE24E1}" type="slidenum">
              <a:rPr lang="en-US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Correct answer #2 (b) Trichloroacetic acid</a:t>
            </a:r>
          </a:p>
        </p:txBody>
      </p:sp>
      <p:sp>
        <p:nvSpPr>
          <p:cNvPr id="132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2EEFD4-3D59-4537-9E24-CF381E01A7A0}" type="slidenum">
              <a:rPr lang="en-US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4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B87C26-CBE5-4663-9C7B-8B0D23912FC8}" type="slidenum">
              <a:rPr lang="en-US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6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BC6BF5-2796-4B84-AFA0-A3C4C51AB4D1}" type="slidenum">
              <a:rPr lang="en-US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2FE864-C1C8-4080-8035-1B7BF37137E6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Correct answer #5 (e) all of the above</a:t>
            </a:r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D8767D-E136-4A07-9108-E8E52E8BDA16}" type="slidenum">
              <a:rPr lang="en-US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0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FF1BF1-586B-4E6E-ABAC-22296136DF1F}" type="slidenum">
              <a:rPr lang="en-US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3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49CC29-1E59-4E7B-96F1-F5E29C69C810}" type="slidenum">
              <a:rPr lang="en-US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FC3809-91E8-49E2-A20C-38DFDAB37A7E}" type="slidenum">
              <a:rPr lang="en-US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Right answer: C</a:t>
            </a:r>
          </a:p>
        </p:txBody>
      </p:sp>
      <p:sp>
        <p:nvSpPr>
          <p:cNvPr id="149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20844C-438F-408B-84D2-6DAF03EDD4FB}" type="slidenum">
              <a:rPr lang="en-US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Both answers are acceptable.</a:t>
            </a:r>
          </a:p>
        </p:txBody>
      </p:sp>
      <p:sp>
        <p:nvSpPr>
          <p:cNvPr id="159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2428ED-B2AF-454F-A9EE-1BA38D8583E9}" type="slidenum">
              <a:rPr lang="en-US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5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C2C19D-3BC5-42CC-A86E-85269D5A3E11}" type="slidenum">
              <a:rPr lang="en-US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7B0AD2-78F2-47FC-B1BD-F5837DFD6529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  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alternative screening methods such as direct visualization or ‘optical biopsy’ of the anal mucosa (e.g. akin to digital cervicography and speculoscopy),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91BF36-0EAF-42D2-9D2F-47A0001918E2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724BD8-CBDC-43FD-9875-E39CD7EF0BAC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2895600"/>
            <a:ext cx="6172200" cy="3429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09800" y="304800"/>
            <a:ext cx="6931404" cy="259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29200"/>
            <a:ext cx="7620000" cy="3381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62000" y="990599"/>
            <a:ext cx="7620000" cy="3962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5367338"/>
            <a:ext cx="6477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6BF0E-66B5-471E-A9E4-360DEACA1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490787"/>
            <a:ext cx="7924801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990600"/>
            <a:ext cx="79248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90600"/>
            <a:ext cx="37338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990600"/>
            <a:ext cx="37338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066800"/>
            <a:ext cx="37338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828800"/>
            <a:ext cx="3733800" cy="4297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066800"/>
            <a:ext cx="3812786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828800"/>
            <a:ext cx="3812786" cy="4297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RE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990600"/>
            <a:ext cx="3276600" cy="79393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990601"/>
            <a:ext cx="4572000" cy="51417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828800"/>
            <a:ext cx="3276600" cy="4343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12700"/>
            <a:ext cx="9144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77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990600"/>
            <a:ext cx="7924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61" r:id="rId7"/>
    <p:sldLayoutId id="2147483662" r:id="rId8"/>
    <p:sldLayoutId id="2147483654" r:id="rId9"/>
    <p:sldLayoutId id="2147483653" r:id="rId10"/>
    <p:sldLayoutId id="21474836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1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1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4" Type="http://schemas.openxmlformats.org/officeDocument/2006/relationships/image" Target="../media/image2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2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2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30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3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4" Type="http://schemas.openxmlformats.org/officeDocument/2006/relationships/image" Target="../media/image3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4.xml"/><Relationship Id="rId5" Type="http://schemas.openxmlformats.org/officeDocument/2006/relationships/image" Target="../media/image36.png"/><Relationship Id="rId4" Type="http://schemas.openxmlformats.org/officeDocument/2006/relationships/image" Target="../media/image35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5.xml"/><Relationship Id="rId5" Type="http://schemas.openxmlformats.org/officeDocument/2006/relationships/image" Target="../media/image38.png"/><Relationship Id="rId4" Type="http://schemas.openxmlformats.org/officeDocument/2006/relationships/image" Target="../media/image37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6.xml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4" Type="http://schemas.openxmlformats.org/officeDocument/2006/relationships/image" Target="../media/image4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4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.xml"/><Relationship Id="rId4" Type="http://schemas.openxmlformats.org/officeDocument/2006/relationships/image" Target="../media/image4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0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2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4" Type="http://schemas.openxmlformats.org/officeDocument/2006/relationships/image" Target="../media/image5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6.xml"/><Relationship Id="rId4" Type="http://schemas.openxmlformats.org/officeDocument/2006/relationships/image" Target="../media/image6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6934200" cy="25908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HIV and HPV:</a:t>
            </a:r>
            <a:br>
              <a:rPr lang="en-US" smtClean="0">
                <a:latin typeface="Arial" charset="0"/>
              </a:rPr>
            </a:br>
            <a:r>
              <a:rPr lang="en-US" smtClean="0">
                <a:latin typeface="Arial" charset="0"/>
              </a:rPr>
              <a:t>What’s New for Men &amp; Women</a:t>
            </a:r>
          </a:p>
        </p:txBody>
      </p:sp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smtClean="0">
                <a:latin typeface="Arial" charset="0"/>
              </a:rPr>
              <a:t>Karla Maguire MD, MPH</a:t>
            </a:r>
          </a:p>
          <a:p>
            <a:r>
              <a:rPr lang="en-US" sz="2000" smtClean="0">
                <a:latin typeface="Arial" charset="0"/>
              </a:rPr>
              <a:t>Jorge Garcia, MD</a:t>
            </a:r>
          </a:p>
          <a:p>
            <a:r>
              <a:rPr lang="en-US" sz="2000" smtClean="0">
                <a:latin typeface="Arial" charset="0"/>
              </a:rPr>
              <a:t>Isabella Rosa-Cunha MD</a:t>
            </a:r>
          </a:p>
          <a:p>
            <a:r>
              <a:rPr lang="en-US" sz="2000" smtClean="0">
                <a:latin typeface="Arial" charset="0"/>
              </a:rPr>
              <a:t>JoNell Potter PhD, RN</a:t>
            </a:r>
          </a:p>
          <a:p>
            <a:r>
              <a:rPr lang="en-US" sz="2000" smtClean="0">
                <a:latin typeface="Arial" charset="0"/>
              </a:rPr>
              <a:t>University of Miami, Miller School of Medicine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HPV and HIV – Higher levels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4400" y="1981200"/>
          <a:ext cx="7239000" cy="1905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Measure of Expression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HIV positive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HIV negative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PR</a:t>
                      </a:r>
                      <a:r>
                        <a:rPr lang="en-US" baseline="0" dirty="0" smtClean="0">
                          <a:latin typeface="Arial Black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Arial Black" pitchFamily="34" charset="0"/>
                        </a:rPr>
                        <a:t>(95 CI)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PCR signal intensity </a:t>
                      </a:r>
                    </a:p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(3 or 4)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80.6%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62.6%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1.3 </a:t>
                      </a:r>
                    </a:p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(1.1 – 1.5)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787" name="TextBox 4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Jamieson DJ,  </a:t>
            </a:r>
            <a:r>
              <a:rPr lang="en-US" sz="1400" i="1"/>
              <a:t>AJOG</a:t>
            </a:r>
            <a:r>
              <a:rPr lang="en-US" sz="1400"/>
              <a:t>, 2012.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0" y="152400"/>
            <a:ext cx="8128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38" name="TextBox 2"/>
          <p:cNvSpPr txBox="1">
            <a:spLocks noChangeArrowheads="1"/>
          </p:cNvSpPr>
          <p:nvPr/>
        </p:nvSpPr>
        <p:spPr bwMode="auto">
          <a:xfrm>
            <a:off x="0" y="5638800"/>
            <a:ext cx="7848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/>
              <a:t>    Thank you!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HPV and HIV – Multiple infections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4400" y="1981200"/>
          <a:ext cx="7239000" cy="1905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Measure of Expression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HIV positive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HIV negative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PR</a:t>
                      </a:r>
                      <a:r>
                        <a:rPr lang="en-US" baseline="0" dirty="0" smtClean="0">
                          <a:latin typeface="Arial Black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Arial Black" pitchFamily="34" charset="0"/>
                        </a:rPr>
                        <a:t>(95 CI)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≥ 2 HPV infections by PCR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37.8%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19.6%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1.9 </a:t>
                      </a:r>
                    </a:p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(1.3 – 2.9)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835" name="TextBox 4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Jamieson DJ,  </a:t>
            </a:r>
            <a:r>
              <a:rPr lang="en-US" sz="1400" i="1"/>
              <a:t>AJOG</a:t>
            </a:r>
            <a:r>
              <a:rPr lang="en-US" sz="1400"/>
              <a:t>, 2012.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Audience Response Question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Which cancer is </a:t>
            </a:r>
            <a:r>
              <a:rPr lang="en-US" b="1" smtClean="0">
                <a:latin typeface="Arial" charset="0"/>
              </a:rPr>
              <a:t>NOT</a:t>
            </a:r>
            <a:r>
              <a:rPr lang="en-US" smtClean="0">
                <a:latin typeface="Arial" charset="0"/>
              </a:rPr>
              <a:t> associated with HPV infection?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smtClean="0">
                <a:latin typeface="Arial" charset="0"/>
              </a:rPr>
              <a:t>Cervix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smtClean="0">
                <a:latin typeface="Arial" charset="0"/>
              </a:rPr>
              <a:t>Vulva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smtClean="0">
                <a:latin typeface="Arial" charset="0"/>
              </a:rPr>
              <a:t>Vagina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smtClean="0">
                <a:latin typeface="Arial" charset="0"/>
              </a:rPr>
              <a:t>Ovary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smtClean="0">
                <a:latin typeface="Arial" charset="0"/>
              </a:rPr>
              <a:t>Penis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smtClean="0">
                <a:latin typeface="Arial" charset="0"/>
              </a:rPr>
              <a:t>Oral cavity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smtClean="0">
                <a:latin typeface="Arial" charset="0"/>
              </a:rPr>
              <a:t>Oropharynx</a:t>
            </a:r>
          </a:p>
          <a:p>
            <a:pPr marL="914400" lvl="1" indent="-514350">
              <a:buFont typeface="Calibri" pitchFamily="34" charset="0"/>
              <a:buAutoNum type="alphaLcParenR"/>
            </a:pPr>
            <a:endParaRPr lang="en-US" smtClean="0">
              <a:latin typeface="Arial" charset="0"/>
            </a:endParaRPr>
          </a:p>
        </p:txBody>
      </p:sp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0" y="58674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CDC Guidelines for Prevention and Treatment of Opportunistic Infections </a:t>
            </a:r>
          </a:p>
          <a:p>
            <a:r>
              <a:rPr lang="en-US" sz="1400"/>
              <a:t>in HIV-infected adults and adolescents, </a:t>
            </a:r>
            <a:r>
              <a:rPr lang="en-US" sz="1400" i="1"/>
              <a:t>MMWR</a:t>
            </a:r>
            <a:r>
              <a:rPr lang="en-US" sz="1400"/>
              <a:t>, 2009.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HPV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609600" y="685800"/>
            <a:ext cx="7924800" cy="53340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Persistent HPV infection can lead to:</a:t>
            </a:r>
          </a:p>
          <a:p>
            <a:pPr lvl="1"/>
            <a:r>
              <a:rPr lang="en-US" smtClean="0">
                <a:latin typeface="Arial" charset="0"/>
              </a:rPr>
              <a:t>Warts</a:t>
            </a:r>
          </a:p>
          <a:p>
            <a:pPr lvl="2"/>
            <a:r>
              <a:rPr lang="en-US" sz="1400" smtClean="0">
                <a:latin typeface="Arial" charset="0"/>
              </a:rPr>
              <a:t>Genital</a:t>
            </a:r>
          </a:p>
          <a:p>
            <a:pPr lvl="2"/>
            <a:r>
              <a:rPr lang="en-US" sz="1400" smtClean="0">
                <a:latin typeface="Arial" charset="0"/>
              </a:rPr>
              <a:t>Anal </a:t>
            </a:r>
          </a:p>
          <a:p>
            <a:pPr lvl="2"/>
            <a:r>
              <a:rPr lang="en-US" sz="1400" smtClean="0">
                <a:latin typeface="Arial" charset="0"/>
              </a:rPr>
              <a:t>Oral</a:t>
            </a:r>
          </a:p>
          <a:p>
            <a:pPr lvl="1"/>
            <a:r>
              <a:rPr lang="en-US" smtClean="0">
                <a:latin typeface="Arial" charset="0"/>
              </a:rPr>
              <a:t>Cancer precursors</a:t>
            </a:r>
          </a:p>
          <a:p>
            <a:pPr lvl="2"/>
            <a:r>
              <a:rPr lang="en-US" sz="1400" smtClean="0">
                <a:latin typeface="Arial" charset="0"/>
              </a:rPr>
              <a:t>CIN</a:t>
            </a:r>
          </a:p>
          <a:p>
            <a:pPr lvl="2"/>
            <a:r>
              <a:rPr lang="en-US" sz="1400" smtClean="0">
                <a:latin typeface="Arial" charset="0"/>
              </a:rPr>
              <a:t>VIN</a:t>
            </a:r>
          </a:p>
          <a:p>
            <a:pPr lvl="2"/>
            <a:r>
              <a:rPr lang="en-US" sz="1400" smtClean="0">
                <a:latin typeface="Arial" charset="0"/>
              </a:rPr>
              <a:t>VAIN</a:t>
            </a:r>
          </a:p>
          <a:p>
            <a:pPr lvl="2"/>
            <a:r>
              <a:rPr lang="en-US" sz="1400" smtClean="0">
                <a:latin typeface="Arial" charset="0"/>
              </a:rPr>
              <a:t>AIN</a:t>
            </a:r>
          </a:p>
          <a:p>
            <a:pPr lvl="1"/>
            <a:r>
              <a:rPr lang="en-US" smtClean="0">
                <a:latin typeface="Arial" charset="0"/>
              </a:rPr>
              <a:t>Cancer (squamous and adeno)	</a:t>
            </a:r>
          </a:p>
          <a:p>
            <a:pPr lvl="2"/>
            <a:r>
              <a:rPr lang="en-US" sz="1400" smtClean="0">
                <a:latin typeface="Arial" charset="0"/>
              </a:rPr>
              <a:t>Cervix</a:t>
            </a:r>
          </a:p>
          <a:p>
            <a:pPr lvl="2"/>
            <a:r>
              <a:rPr lang="en-US" sz="1400" smtClean="0">
                <a:latin typeface="Arial" charset="0"/>
              </a:rPr>
              <a:t>Vulva</a:t>
            </a:r>
          </a:p>
          <a:p>
            <a:pPr lvl="2"/>
            <a:r>
              <a:rPr lang="en-US" sz="1400" smtClean="0">
                <a:latin typeface="Arial" charset="0"/>
              </a:rPr>
              <a:t>Vagina</a:t>
            </a:r>
          </a:p>
          <a:p>
            <a:pPr lvl="2"/>
            <a:r>
              <a:rPr lang="en-US" sz="1400" smtClean="0">
                <a:latin typeface="Arial" charset="0"/>
              </a:rPr>
              <a:t>Oral cavity</a:t>
            </a:r>
          </a:p>
          <a:p>
            <a:pPr lvl="2"/>
            <a:r>
              <a:rPr lang="en-US" sz="1400" smtClean="0">
                <a:latin typeface="Arial" charset="0"/>
              </a:rPr>
              <a:t>Penis</a:t>
            </a:r>
          </a:p>
          <a:p>
            <a:pPr lvl="2"/>
            <a:r>
              <a:rPr lang="en-US" sz="1400" smtClean="0">
                <a:latin typeface="Arial" charset="0"/>
              </a:rPr>
              <a:t>Oropharynx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HPV Symptoms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53340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Warts</a:t>
            </a:r>
          </a:p>
          <a:p>
            <a:pPr lvl="1"/>
            <a:r>
              <a:rPr lang="en-US" smtClean="0">
                <a:latin typeface="Arial" charset="0"/>
              </a:rPr>
              <a:t>Flat, papular, pedunculated growths</a:t>
            </a:r>
          </a:p>
          <a:p>
            <a:pPr lvl="1"/>
            <a:r>
              <a:rPr lang="en-US" smtClean="0">
                <a:latin typeface="Arial" charset="0"/>
              </a:rPr>
              <a:t>Millimeters to centimeters</a:t>
            </a:r>
          </a:p>
          <a:p>
            <a:pPr lvl="1"/>
            <a:r>
              <a:rPr lang="en-US" smtClean="0">
                <a:latin typeface="Arial" charset="0"/>
              </a:rPr>
              <a:t>Multiple or single</a:t>
            </a:r>
          </a:p>
          <a:p>
            <a:pPr lvl="1"/>
            <a:r>
              <a:rPr lang="en-US" smtClean="0">
                <a:latin typeface="Arial" charset="0"/>
              </a:rPr>
              <a:t>Asymptomatic, itching, discomfort</a:t>
            </a:r>
          </a:p>
          <a:p>
            <a:r>
              <a:rPr lang="en-US" smtClean="0">
                <a:latin typeface="Arial" charset="0"/>
              </a:rPr>
              <a:t>Cancer precursors</a:t>
            </a:r>
          </a:p>
          <a:p>
            <a:pPr lvl="1"/>
            <a:r>
              <a:rPr lang="en-US" smtClean="0">
                <a:latin typeface="Arial" charset="0"/>
              </a:rPr>
              <a:t>Asymptomatic</a:t>
            </a:r>
          </a:p>
          <a:p>
            <a:r>
              <a:rPr lang="en-US" smtClean="0">
                <a:latin typeface="Arial" charset="0"/>
              </a:rPr>
              <a:t>Cancer</a:t>
            </a:r>
          </a:p>
          <a:p>
            <a:pPr lvl="1"/>
            <a:r>
              <a:rPr lang="en-US" smtClean="0">
                <a:latin typeface="Arial" charset="0"/>
              </a:rPr>
              <a:t>Asymptomatic, bleeding, pain, mass</a:t>
            </a:r>
          </a:p>
        </p:txBody>
      </p: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0" y="58674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CDC Guidelines for Prevention and Treatment of Opportunistic Infections </a:t>
            </a:r>
          </a:p>
          <a:p>
            <a:r>
              <a:rPr lang="en-US" sz="1400"/>
              <a:t>in HIV-infected adults and adolescents, </a:t>
            </a:r>
            <a:r>
              <a:rPr lang="en-US" sz="1400" i="1"/>
              <a:t>MMWR</a:t>
            </a:r>
            <a:r>
              <a:rPr lang="en-US" sz="1400"/>
              <a:t>, 2009.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HPV and Cancer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66800" y="1066800"/>
          <a:ext cx="7010400" cy="4267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36800"/>
                <a:gridCol w="2336800"/>
                <a:gridCol w="2336800"/>
              </a:tblGrid>
              <a:tr h="105074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Anatomic site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Total cancers*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% estimated HPV attributable</a:t>
                      </a:r>
                      <a:r>
                        <a:rPr lang="en-US" baseline="0" dirty="0" smtClean="0">
                          <a:latin typeface="Arial Black" pitchFamily="34" charset="0"/>
                        </a:rPr>
                        <a:t> fraction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Helvetica LT Std" charset="0"/>
                        </a:rPr>
                        <a:t>†</a:t>
                      </a:r>
                      <a:endParaRPr lang="en-US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426136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Cervix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11,820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100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426136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Anus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4,187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85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426136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Vulva/vagina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4,577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40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426136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Penis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1,059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40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426136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Oral/pharyngeal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29,627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15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1085772"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* CDC. 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Quadrivalent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human 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papillomavirus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vaccine: recommendations of the Advisory Committee on Immunization Practices. MMWR 2007;56(No. RR-2):1–24.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† 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Parkin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M. Presented at the International 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Papillomavirus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Conference, Vancouver, Canada, 2005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3042" name="TextBox 6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U.S. Cancer Statistics Working Group, http://www.cdc.gov/vaccines/pubs/surv-manual/chpt05-hpv.pdf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Audience Response Question</a:t>
            </a: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en-US" smtClean="0">
                <a:latin typeface="Arial" charset="0"/>
              </a:rPr>
              <a:t>The incidence rate of cervical cancer in women with AIDS is how many times more than the general population?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smtClean="0">
                <a:latin typeface="Arial" charset="0"/>
              </a:rPr>
              <a:t>2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smtClean="0">
                <a:latin typeface="Arial" charset="0"/>
              </a:rPr>
              <a:t>3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smtClean="0">
                <a:latin typeface="Arial" charset="0"/>
              </a:rPr>
              <a:t>5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smtClean="0">
                <a:latin typeface="Arial" charset="0"/>
              </a:rPr>
              <a:t>9  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smtClean="0">
                <a:latin typeface="Arial" charset="0"/>
              </a:rPr>
              <a:t>20</a:t>
            </a:r>
          </a:p>
        </p:txBody>
      </p:sp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Mbulaiteye SM, </a:t>
            </a:r>
            <a:r>
              <a:rPr lang="en-US" sz="1400" i="1"/>
              <a:t>J Acquir Immune Defic Syndr</a:t>
            </a:r>
            <a:r>
              <a:rPr lang="en-US" sz="1400"/>
              <a:t>, 2003.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Cervical Cancer Screening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7924800" cy="53340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USPTF recommendations for routine screening</a:t>
            </a:r>
          </a:p>
        </p:txBody>
      </p:sp>
      <p:pic>
        <p:nvPicPr>
          <p:cNvPr id="47107" name="Picture 13" descr="Cover"/>
          <p:cNvPicPr>
            <a:picLocks noChangeAspect="1" noChangeArrowheads="1"/>
          </p:cNvPicPr>
          <p:nvPr/>
        </p:nvPicPr>
        <p:blipFill>
          <a:blip r:embed="rId4"/>
          <a:srcRect b="57272"/>
          <a:stretch>
            <a:fillRect/>
          </a:stretch>
        </p:blipFill>
        <p:spPr bwMode="auto">
          <a:xfrm>
            <a:off x="533400" y="1981200"/>
            <a:ext cx="8001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Box 4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Moyer VA, </a:t>
            </a:r>
            <a:r>
              <a:rPr lang="en-US" sz="1400" i="1"/>
              <a:t>Ann Intern Med</a:t>
            </a:r>
            <a:r>
              <a:rPr lang="en-US" sz="1400"/>
              <a:t>, 2012.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Screening 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However, these new recommendations do not apply to:</a:t>
            </a:r>
          </a:p>
          <a:p>
            <a:pPr lvl="1"/>
            <a:r>
              <a:rPr lang="en-US" smtClean="0">
                <a:latin typeface="Arial" charset="0"/>
              </a:rPr>
              <a:t>Women who have received a diagnosis of high grade precancerous cervical lesion or cancer</a:t>
            </a:r>
          </a:p>
          <a:p>
            <a:pPr lvl="1"/>
            <a:r>
              <a:rPr lang="en-US" smtClean="0">
                <a:latin typeface="Arial" charset="0"/>
              </a:rPr>
              <a:t>In utero exposure to DES</a:t>
            </a:r>
          </a:p>
          <a:p>
            <a:pPr lvl="1"/>
            <a:r>
              <a:rPr lang="en-US" b="1" smtClean="0">
                <a:latin typeface="Arial" charset="0"/>
              </a:rPr>
              <a:t>Immunocompromised women</a:t>
            </a:r>
          </a:p>
        </p:txBody>
      </p:sp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Moyer VA, </a:t>
            </a:r>
            <a:r>
              <a:rPr lang="en-US" sz="1400" i="1"/>
              <a:t>Ann Intern Med</a:t>
            </a:r>
            <a:r>
              <a:rPr lang="en-US" sz="1400"/>
              <a:t>, 2012.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Screening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Screening for HIV positive women</a:t>
            </a:r>
          </a:p>
          <a:p>
            <a:pPr lvl="1"/>
            <a:r>
              <a:rPr lang="en-US" smtClean="0">
                <a:latin typeface="Arial" charset="0"/>
              </a:rPr>
              <a:t>Twice the first year after diagnosis</a:t>
            </a:r>
          </a:p>
          <a:p>
            <a:pPr lvl="1"/>
            <a:r>
              <a:rPr lang="en-US" smtClean="0">
                <a:latin typeface="Arial" charset="0"/>
              </a:rPr>
              <a:t>Annually thereafter</a:t>
            </a:r>
          </a:p>
        </p:txBody>
      </p:sp>
      <p:sp>
        <p:nvSpPr>
          <p:cNvPr id="51203" name="TextBox 3"/>
          <p:cNvSpPr txBox="1">
            <a:spLocks noChangeArrowheads="1"/>
          </p:cNvSpPr>
          <p:nvPr/>
        </p:nvSpPr>
        <p:spPr bwMode="auto">
          <a:xfrm>
            <a:off x="0" y="58674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CDC Guidelines for Prevention and Treatment of Opportunistic Infections </a:t>
            </a:r>
          </a:p>
          <a:p>
            <a:r>
              <a:rPr lang="en-US" sz="1400"/>
              <a:t>in HIV-infected adults and adolescents, </a:t>
            </a:r>
            <a:r>
              <a:rPr lang="en-US" sz="1400" i="1"/>
              <a:t>MMWR</a:t>
            </a:r>
            <a:r>
              <a:rPr lang="en-US" sz="1400"/>
              <a:t>, 2009.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90788"/>
            <a:ext cx="8001000" cy="1776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Epidemiology of HPV and HIV &amp; SCREENING FOR CERVICAL CANCER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b="0" dirty="0" smtClean="0"/>
              <a:t>Karla Maguire MD, MPH</a:t>
            </a:r>
            <a:endParaRPr lang="en-US" sz="2000" b="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Screening</a:t>
            </a: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HIV positive women should be referred to colposcopy if their pap result is:</a:t>
            </a:r>
          </a:p>
          <a:p>
            <a:pPr lvl="1"/>
            <a:r>
              <a:rPr lang="en-US" smtClean="0">
                <a:latin typeface="Arial" charset="0"/>
              </a:rPr>
              <a:t>ASCUS</a:t>
            </a:r>
          </a:p>
          <a:p>
            <a:pPr lvl="1"/>
            <a:r>
              <a:rPr lang="en-US" smtClean="0">
                <a:latin typeface="Arial" charset="0"/>
              </a:rPr>
              <a:t>ASC-H</a:t>
            </a:r>
          </a:p>
          <a:p>
            <a:pPr lvl="1"/>
            <a:r>
              <a:rPr lang="en-US" smtClean="0">
                <a:latin typeface="Arial" charset="0"/>
              </a:rPr>
              <a:t>AGC</a:t>
            </a:r>
          </a:p>
          <a:p>
            <a:pPr lvl="1"/>
            <a:r>
              <a:rPr lang="en-US" smtClean="0">
                <a:latin typeface="Arial" charset="0"/>
              </a:rPr>
              <a:t>LSIL</a:t>
            </a:r>
          </a:p>
          <a:p>
            <a:pPr lvl="1"/>
            <a:r>
              <a:rPr lang="en-US" smtClean="0">
                <a:latin typeface="Arial" charset="0"/>
              </a:rPr>
              <a:t>HSIL</a:t>
            </a:r>
          </a:p>
          <a:p>
            <a:r>
              <a:rPr lang="en-US" smtClean="0">
                <a:latin typeface="Arial" charset="0"/>
              </a:rPr>
              <a:t>Currently insufficient evidence for use of HPV as an adjunct to testing</a:t>
            </a:r>
          </a:p>
        </p:txBody>
      </p:sp>
      <p:sp>
        <p:nvSpPr>
          <p:cNvPr id="53251" name="TextBox 3"/>
          <p:cNvSpPr txBox="1">
            <a:spLocks noChangeArrowheads="1"/>
          </p:cNvSpPr>
          <p:nvPr/>
        </p:nvSpPr>
        <p:spPr bwMode="auto">
          <a:xfrm>
            <a:off x="0" y="58674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CDC Guidelines for Prevention and Treatment of Opportunistic Infections </a:t>
            </a:r>
          </a:p>
          <a:p>
            <a:r>
              <a:rPr lang="en-US" sz="1400"/>
              <a:t>in HIV-infected adults and adolescents, </a:t>
            </a:r>
            <a:r>
              <a:rPr lang="en-US" sz="1400" i="1"/>
              <a:t>MMWR</a:t>
            </a:r>
            <a:r>
              <a:rPr lang="en-US" sz="1400"/>
              <a:t>, 2009.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Screening</a:t>
            </a:r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09600" y="1295400"/>
            <a:ext cx="7924800" cy="3554413"/>
          </a:xfrm>
        </p:spPr>
      </p:pic>
      <p:sp>
        <p:nvSpPr>
          <p:cNvPr id="55299" name="TextBox 4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Massad LS, </a:t>
            </a:r>
            <a:r>
              <a:rPr lang="en-US" sz="1400" i="1"/>
              <a:t>JAIDS</a:t>
            </a:r>
            <a:r>
              <a:rPr lang="en-US" sz="1400"/>
              <a:t>, 1999.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Results of screening</a:t>
            </a:r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7924800" cy="16002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Approximately 40 percent of HIV positive women will need follow-up with colposcopy!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90788"/>
            <a:ext cx="8001000" cy="1776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EVALUATION AND TREATMENT OF ANOGENITAL HPV INFECTIONS IN HIV POSITIVE WOMEN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b="0" dirty="0" smtClean="0"/>
              <a:t>Jorge J </a:t>
            </a:r>
            <a:r>
              <a:rPr lang="en-US" sz="2000" b="0" dirty="0" err="1" smtClean="0"/>
              <a:t>GaRCIA</a:t>
            </a:r>
            <a:r>
              <a:rPr lang="en-US" sz="2000" b="0" dirty="0" smtClean="0"/>
              <a:t> MD</a:t>
            </a:r>
            <a:endParaRPr lang="en-US" sz="2000" b="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12065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Objectives</a:t>
            </a: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7848600" cy="44196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Identify the clinical findings associated with anogenital HPV infections</a:t>
            </a:r>
          </a:p>
          <a:p>
            <a:endParaRPr lang="en-US" sz="2000" smtClean="0">
              <a:latin typeface="Arial" charset="0"/>
            </a:endParaRPr>
          </a:p>
          <a:p>
            <a:r>
              <a:rPr lang="en-US" smtClean="0">
                <a:latin typeface="Arial" charset="0"/>
              </a:rPr>
              <a:t>Understand the histologic basis of abnormal colposcopic/anoscopic patterns</a:t>
            </a:r>
          </a:p>
          <a:p>
            <a:endParaRPr lang="en-US" sz="2000" smtClean="0">
              <a:latin typeface="Arial" charset="0"/>
            </a:endParaRPr>
          </a:p>
          <a:p>
            <a:r>
              <a:rPr lang="en-US" smtClean="0">
                <a:latin typeface="Arial" charset="0"/>
              </a:rPr>
              <a:t>Discuss treatment options for managing anogenital intraepithelial neoplasia</a:t>
            </a:r>
          </a:p>
          <a:p>
            <a:pPr>
              <a:buFont typeface="Arial" charset="0"/>
              <a:buNone/>
            </a:pPr>
            <a:endParaRPr lang="en-US" smtClean="0">
              <a:latin typeface="Arial" charset="0"/>
            </a:endParaRPr>
          </a:p>
          <a:p>
            <a:endParaRPr lang="en-US" smtClean="0">
              <a:latin typeface="Arial" charset="0"/>
            </a:endParaRPr>
          </a:p>
          <a:p>
            <a:endParaRPr lang="en-US" smtClean="0"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76200"/>
            <a:ext cx="8229600" cy="19812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 Goals of Anogenital Cancer</a:t>
            </a:r>
            <a:br>
              <a:rPr lang="en-US" smtClean="0">
                <a:latin typeface="Arial" charset="0"/>
              </a:rPr>
            </a:br>
            <a:r>
              <a:rPr lang="en-US" smtClean="0">
                <a:latin typeface="Arial" charset="0"/>
              </a:rPr>
              <a:t>Screening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0888" y="1676400"/>
            <a:ext cx="7631112" cy="40386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Identify and treat high-grade cancer precursors.</a:t>
            </a:r>
          </a:p>
          <a:p>
            <a:r>
              <a:rPr lang="en-US" smtClean="0">
                <a:latin typeface="Arial" charset="0"/>
              </a:rPr>
              <a:t>Reduce a woman’s risk of developing invasive cancer.</a:t>
            </a:r>
          </a:p>
          <a:p>
            <a:r>
              <a:rPr lang="en-US" smtClean="0">
                <a:latin typeface="Arial" charset="0"/>
              </a:rPr>
              <a:t>Prevent unnecessary and potentially hazardous evaluations and treatment.</a:t>
            </a:r>
          </a:p>
          <a:p>
            <a:r>
              <a:rPr lang="en-US" smtClean="0">
                <a:latin typeface="Arial" charset="0"/>
              </a:rPr>
              <a:t>Minimize costs to healthcare system.</a:t>
            </a:r>
          </a:p>
          <a:p>
            <a:pPr>
              <a:buFont typeface="Arial" charset="0"/>
              <a:buNone/>
            </a:pPr>
            <a:endParaRPr lang="en-US" smtClean="0"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229600" cy="17526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Current Approach to Anogenital Cancer Prevention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402638" cy="446563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>
                <a:latin typeface="Arial" charset="0"/>
              </a:rPr>
              <a:t>Requires 3 separate but linked components</a:t>
            </a:r>
          </a:p>
          <a:p>
            <a:pPr lvl="1"/>
            <a:r>
              <a:rPr lang="en-US" smtClean="0">
                <a:latin typeface="Arial" charset="0"/>
              </a:rPr>
              <a:t>Screening (cytology with or without HPV DNA testing)</a:t>
            </a:r>
          </a:p>
          <a:p>
            <a:pPr lvl="1"/>
            <a:r>
              <a:rPr lang="en-US" smtClean="0">
                <a:latin typeface="Arial" charset="0"/>
              </a:rPr>
              <a:t>Evaluation of screen positive women using colposcopy/anoscopy and biopsy</a:t>
            </a:r>
          </a:p>
          <a:p>
            <a:pPr lvl="1"/>
            <a:r>
              <a:rPr lang="en-US" smtClean="0">
                <a:latin typeface="Arial" charset="0"/>
              </a:rPr>
              <a:t>Treatment of women with biopsy-confirmed high-grade cancer precursors</a:t>
            </a:r>
          </a:p>
        </p:txBody>
      </p:sp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292100" y="6051550"/>
            <a:ext cx="7785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1400">
              <a:latin typeface="Constantia" pitchFamily="18" charset="0"/>
            </a:endParaRPr>
          </a:p>
        </p:txBody>
      </p:sp>
      <p:sp>
        <p:nvSpPr>
          <p:cNvPr id="65540" name="TextBox 6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Wright T, </a:t>
            </a:r>
            <a:r>
              <a:rPr lang="en-US" sz="1400" i="1"/>
              <a:t>Obst Gynecol</a:t>
            </a:r>
            <a:r>
              <a:rPr lang="en-US" sz="1400"/>
              <a:t>, 2004.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15113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Hans Hinselmann</a:t>
            </a:r>
          </a:p>
        </p:txBody>
      </p:sp>
      <p:pic>
        <p:nvPicPr>
          <p:cNvPr id="67586" name="Picture 2" descr="F:\Documents\tosh031010\conferences 6-72010\Academic day 72210\colposcopy pictures\images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524000" y="1676400"/>
            <a:ext cx="2457450" cy="3686175"/>
          </a:xfrm>
          <a:ln w="25400">
            <a:solidFill>
              <a:schemeClr val="tx1"/>
            </a:solidFill>
          </a:ln>
        </p:spPr>
      </p:pic>
      <p:pic>
        <p:nvPicPr>
          <p:cNvPr id="67587" name="Picture 3" descr="F:\Documents\tosh031010\conferences 6-72010\Academic day 72210\colposcopy pictures\199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1714500"/>
            <a:ext cx="1762125" cy="3543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7588" name="TextBox 5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http://commons.wikimedia.org/wiki/File.HansHinselmann.png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12827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  Georgios N. Papanikolaou </a:t>
            </a:r>
          </a:p>
        </p:txBody>
      </p:sp>
      <p:pic>
        <p:nvPicPr>
          <p:cNvPr id="69634" name="Picture 2" descr="F:\Documents\tosh031010\conferences 6-72010\Academic day 72210\colposcopy pictures\pop_small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85800" y="1524000"/>
            <a:ext cx="4910138" cy="3771900"/>
          </a:xfrm>
          <a:ln w="25400">
            <a:solidFill>
              <a:schemeClr val="tx1"/>
            </a:solidFill>
          </a:ln>
        </p:spPr>
      </p:pic>
      <p:pic>
        <p:nvPicPr>
          <p:cNvPr id="69635" name="Picture 4" descr="http://t2.gstatic.com/images?q=tbn:ANd9GcR1b6a3Mz38AySUezR1mKyYTMakYFPkowwLDNRSNcKUpzTjdiw&amp;t=1&amp;usg=__cpOyb-TLxz03Lv2UI6PEt9G_bxA=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1371600"/>
            <a:ext cx="2424113" cy="213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9636" name="Picture 6" descr="http://t1.gstatic.com/images?q=tbn:ANd9GcRo196vaJ8I_TJ_NJhWDvkR-9-w3jYAKiZTAS-yJj4kEJ0oh40&amp;t=1&amp;usg=__6BSfYDX-od4cwlUWVWIDT-ZMLuI=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3600" y="3657600"/>
            <a:ext cx="2349500" cy="15779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9637" name="TextBox 7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http://medicalhistory.blogspot.com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Harald zur Hausen</a:t>
            </a:r>
          </a:p>
        </p:txBody>
      </p:sp>
      <p:pic>
        <p:nvPicPr>
          <p:cNvPr id="71682" name="Content Placeholder 3" descr="zurhausen1_dpa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52600" y="1149350"/>
            <a:ext cx="5765800" cy="4337050"/>
          </a:xfrm>
          <a:ln w="25400">
            <a:solidFill>
              <a:schemeClr val="tx1"/>
            </a:solidFill>
          </a:ln>
        </p:spPr>
      </p:pic>
      <p:sp>
        <p:nvSpPr>
          <p:cNvPr id="71683" name="TextBox 5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http://www.bestontop10.org/?p=636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Financial Disclosures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None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16637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Anogenital Cancer Screening Today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7924800" cy="4800600"/>
          </a:xfrm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latin typeface="Arial" charset="0"/>
            </a:endParaRPr>
          </a:p>
          <a:p>
            <a:r>
              <a:rPr lang="en-US" smtClean="0">
                <a:latin typeface="Arial" charset="0"/>
              </a:rPr>
              <a:t>Liquid media and sampling devices</a:t>
            </a:r>
          </a:p>
          <a:p>
            <a:r>
              <a:rPr lang="en-US" smtClean="0">
                <a:latin typeface="Arial" charset="0"/>
              </a:rPr>
              <a:t>Bethesda Classification</a:t>
            </a:r>
          </a:p>
          <a:p>
            <a:r>
              <a:rPr lang="en-US" smtClean="0">
                <a:latin typeface="Arial" charset="0"/>
              </a:rPr>
              <a:t>HPV testing</a:t>
            </a:r>
          </a:p>
          <a:p>
            <a:r>
              <a:rPr lang="en-US" smtClean="0">
                <a:latin typeface="Arial" charset="0"/>
              </a:rPr>
              <a:t>New screening guidelines</a:t>
            </a:r>
          </a:p>
          <a:p>
            <a:r>
              <a:rPr lang="en-US" smtClean="0">
                <a:latin typeface="Arial" charset="0"/>
              </a:rPr>
              <a:t>ASCCP algorithms</a:t>
            </a:r>
          </a:p>
          <a:p>
            <a:r>
              <a:rPr lang="en-US" smtClean="0">
                <a:latin typeface="Arial" charset="0"/>
              </a:rPr>
              <a:t>Anal screening- no guidelines</a:t>
            </a:r>
          </a:p>
          <a:p>
            <a:pPr>
              <a:buFont typeface="Arial" charset="0"/>
              <a:buNone/>
            </a:pPr>
            <a:endParaRPr lang="en-US" smtClean="0">
              <a:latin typeface="Arial" charset="0"/>
            </a:endParaRPr>
          </a:p>
          <a:p>
            <a:endParaRPr lang="en-US" smtClean="0">
              <a:latin typeface="Arial" charset="0"/>
            </a:endParaRPr>
          </a:p>
          <a:p>
            <a:endParaRPr lang="en-US" smtClean="0">
              <a:latin typeface="Arial" charset="0"/>
            </a:endParaRPr>
          </a:p>
          <a:p>
            <a:endParaRPr lang="en-US" smtClean="0">
              <a:latin typeface="Arial" charset="0"/>
            </a:endParaRPr>
          </a:p>
          <a:p>
            <a:endParaRPr lang="en-US" smtClean="0">
              <a:latin typeface="Arial" charset="0"/>
            </a:endParaRPr>
          </a:p>
        </p:txBody>
      </p:sp>
      <p:pic>
        <p:nvPicPr>
          <p:cNvPr id="73731" name="Picture 2" descr="http://t3.gstatic.com/images?q=tbn:ANd9GcT6kbhHQCMK0T-LBzSpd8RhGOizcMFt6I5wuKBrMuIOusYNQIw&amp;t=1&amp;usg=__0pLD_TytWj_kvjmMBGxg0KPHmm8=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2667000"/>
            <a:ext cx="1524000" cy="1524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3732" name="Picture 4" descr="http://www.laboratoryalliance.com/images/hp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962400"/>
            <a:ext cx="828675" cy="19716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3733" name="TextBox 6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http://www.wcpl.com/physician_supplies.asp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Evaluation</a:t>
            </a:r>
          </a:p>
        </p:txBody>
      </p:sp>
      <p:sp>
        <p:nvSpPr>
          <p:cNvPr id="757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latin typeface="Arial" charset="0"/>
            </a:endParaRPr>
          </a:p>
          <a:p>
            <a:r>
              <a:rPr lang="en-US" smtClean="0">
                <a:latin typeface="Arial" charset="0"/>
              </a:rPr>
              <a:t>Inspection</a:t>
            </a:r>
          </a:p>
          <a:p>
            <a:r>
              <a:rPr lang="en-US" smtClean="0">
                <a:latin typeface="Arial" charset="0"/>
              </a:rPr>
              <a:t>Bimanual examination</a:t>
            </a:r>
          </a:p>
          <a:p>
            <a:r>
              <a:rPr lang="en-US" smtClean="0">
                <a:latin typeface="Arial" charset="0"/>
              </a:rPr>
              <a:t>DRE (digital rectal examination)</a:t>
            </a:r>
          </a:p>
          <a:p>
            <a:r>
              <a:rPr lang="en-US" smtClean="0">
                <a:latin typeface="Arial" charset="0"/>
              </a:rPr>
              <a:t>Colposcopy</a:t>
            </a:r>
          </a:p>
          <a:p>
            <a:r>
              <a:rPr lang="en-US" smtClean="0">
                <a:latin typeface="Arial" charset="0"/>
              </a:rPr>
              <a:t>Digital imagining</a:t>
            </a:r>
          </a:p>
          <a:p>
            <a:r>
              <a:rPr lang="en-US" smtClean="0">
                <a:latin typeface="Arial" charset="0"/>
              </a:rPr>
              <a:t>Biopsies</a:t>
            </a:r>
          </a:p>
          <a:p>
            <a:endParaRPr lang="en-US" smtClean="0"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Anatomy</a:t>
            </a:r>
          </a:p>
        </p:txBody>
      </p:sp>
      <p:pic>
        <p:nvPicPr>
          <p:cNvPr id="77826" name="Content Placeholder 3" descr="vagina diagram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209800" y="990600"/>
            <a:ext cx="4591050" cy="4691063"/>
          </a:xfrm>
          <a:ln w="25400">
            <a:solidFill>
              <a:schemeClr val="tx1"/>
            </a:solidFill>
          </a:ln>
        </p:spPr>
      </p:pic>
      <p:sp>
        <p:nvSpPr>
          <p:cNvPr id="77827" name="TextBox 5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http://healthy-life-for-all.blogspot.com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Clinical Findings</a:t>
            </a:r>
          </a:p>
        </p:txBody>
      </p:sp>
      <p:pic>
        <p:nvPicPr>
          <p:cNvPr id="79874" name="Content Placeholder 3" descr="condyloma-hpv-genital.gif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895600" y="838200"/>
            <a:ext cx="3562350" cy="4984750"/>
          </a:xfrm>
          <a:ln w="25400">
            <a:solidFill>
              <a:schemeClr val="tx1"/>
            </a:solidFill>
          </a:ln>
        </p:spPr>
      </p:pic>
      <p:sp>
        <p:nvSpPr>
          <p:cNvPr id="79875" name="TextBox 5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http://genital-warts-medication.com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Clinical Findings</a:t>
            </a:r>
          </a:p>
        </p:txBody>
      </p:sp>
      <p:pic>
        <p:nvPicPr>
          <p:cNvPr id="81922" name="Content Placeholder 3" descr="vaginal-condyloma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819400" y="914400"/>
            <a:ext cx="3429000" cy="4827588"/>
          </a:xfrm>
          <a:ln w="25400">
            <a:solidFill>
              <a:schemeClr val="tx1"/>
            </a:solidFill>
          </a:ln>
        </p:spPr>
      </p:pic>
      <p:sp>
        <p:nvSpPr>
          <p:cNvPr id="81923" name="TextBox 5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http://genital-warts-medication.com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Clinical Findings</a:t>
            </a:r>
          </a:p>
        </p:txBody>
      </p:sp>
      <p:pic>
        <p:nvPicPr>
          <p:cNvPr id="83970" name="Content Placeholder 3" descr="condyloma-vaginal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52600" y="1295400"/>
            <a:ext cx="5805488" cy="4133850"/>
          </a:xfrm>
          <a:ln w="25400">
            <a:solidFill>
              <a:schemeClr val="tx1"/>
            </a:solidFill>
          </a:ln>
        </p:spPr>
      </p:pic>
      <p:sp>
        <p:nvSpPr>
          <p:cNvPr id="83971" name="TextBox 5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http://genital-warts-medication.com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Clinical Findings</a:t>
            </a:r>
          </a:p>
        </p:txBody>
      </p:sp>
      <p:pic>
        <p:nvPicPr>
          <p:cNvPr id="86018" name="Content Placeholder 3" descr="Condylomata%20acuminata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90600" y="838200"/>
            <a:ext cx="7162800" cy="4779963"/>
          </a:xfrm>
          <a:ln w="25400">
            <a:solidFill>
              <a:schemeClr val="tx1"/>
            </a:solidFill>
          </a:ln>
        </p:spPr>
      </p:pic>
      <p:sp>
        <p:nvSpPr>
          <p:cNvPr id="86019" name="TextBox 5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http://www.shifa2006.net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Clinical Findings</a:t>
            </a:r>
          </a:p>
        </p:txBody>
      </p:sp>
      <p:pic>
        <p:nvPicPr>
          <p:cNvPr id="88066" name="Content Placeholder 3" descr="soa-aids-amsterdam-condylomata-acuminata-warts-around-anus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438400" y="1219200"/>
            <a:ext cx="4391025" cy="3709988"/>
          </a:xfrm>
          <a:ln w="25400">
            <a:solidFill>
              <a:schemeClr val="tx1"/>
            </a:solidFill>
          </a:ln>
        </p:spPr>
      </p:pic>
      <p:sp>
        <p:nvSpPr>
          <p:cNvPr id="88067" name="TextBox 5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http://genital-warts-medication.com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Bimanual Exam</a:t>
            </a:r>
          </a:p>
        </p:txBody>
      </p:sp>
      <p:pic>
        <p:nvPicPr>
          <p:cNvPr id="90114" name="Content Placeholder 3" descr="bimanual exam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438400" y="1219200"/>
            <a:ext cx="4267200" cy="4267200"/>
          </a:xfrm>
          <a:ln w="25400">
            <a:solidFill>
              <a:schemeClr val="tx1"/>
            </a:solidFill>
          </a:ln>
        </p:spPr>
      </p:pic>
      <p:sp>
        <p:nvSpPr>
          <p:cNvPr id="90115" name="TextBox 5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http://www.epubbud.com/read.php?g=XWL9CAZ3&amp;p=1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DRE (digital rectal exam)</a:t>
            </a:r>
          </a:p>
        </p:txBody>
      </p:sp>
      <p:pic>
        <p:nvPicPr>
          <p:cNvPr id="92162" name="Content Placeholder 3" descr="indexfinger-dre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667000" y="1524000"/>
            <a:ext cx="3381375" cy="3381375"/>
          </a:xfrm>
        </p:spPr>
      </p:pic>
      <p:sp>
        <p:nvSpPr>
          <p:cNvPr id="92163" name="TextBox 5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http://artofanesthesia.blogspot.com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Objectives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en-US" smtClean="0">
                <a:latin typeface="Arial" charset="0"/>
              </a:rPr>
              <a:t>Discuss HPV and its association with cancer</a:t>
            </a:r>
          </a:p>
          <a:p>
            <a:pPr marL="514350" indent="-514350"/>
            <a:endParaRPr lang="en-US" sz="2000" smtClean="0">
              <a:latin typeface="Arial" charset="0"/>
            </a:endParaRPr>
          </a:p>
          <a:p>
            <a:pPr marL="514350" indent="-514350"/>
            <a:r>
              <a:rPr lang="en-US" smtClean="0">
                <a:latin typeface="Arial" charset="0"/>
              </a:rPr>
              <a:t>Describe the ways HPV is different in HIV positive women</a:t>
            </a:r>
          </a:p>
          <a:p>
            <a:pPr marL="514350" indent="-514350"/>
            <a:endParaRPr lang="en-US" sz="2000" smtClean="0">
              <a:latin typeface="Arial" charset="0"/>
            </a:endParaRPr>
          </a:p>
          <a:p>
            <a:pPr marL="514350" indent="-514350"/>
            <a:r>
              <a:rPr lang="en-US" smtClean="0">
                <a:latin typeface="Arial" charset="0"/>
              </a:rPr>
              <a:t>Understand screening for cervical cancer in HIV negative and HIV positive women</a:t>
            </a:r>
          </a:p>
          <a:p>
            <a:pPr marL="514350" indent="-514350">
              <a:buFont typeface="Calibri" pitchFamily="34" charset="0"/>
              <a:buAutoNum type="arabicPeriod" startAt="2"/>
            </a:pPr>
            <a:endParaRPr lang="en-US" smtClean="0"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12700"/>
            <a:ext cx="9144000" cy="12065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Colposcopy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19200"/>
            <a:ext cx="7924800" cy="39624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Localize the T-zone (squamo-columnar junction.</a:t>
            </a:r>
          </a:p>
          <a:p>
            <a:r>
              <a:rPr lang="en-US" smtClean="0">
                <a:latin typeface="Arial" charset="0"/>
              </a:rPr>
              <a:t>Evaluate the extent of the disease.</a:t>
            </a:r>
          </a:p>
          <a:p>
            <a:r>
              <a:rPr lang="en-US" smtClean="0">
                <a:latin typeface="Arial" charset="0"/>
              </a:rPr>
              <a:t>Locate the area most suspicious (for biopsy).</a:t>
            </a:r>
          </a:p>
          <a:p>
            <a:r>
              <a:rPr lang="en-US" smtClean="0">
                <a:latin typeface="Arial" charset="0"/>
              </a:rPr>
              <a:t>Determine if invasive cancer exists.</a:t>
            </a:r>
          </a:p>
          <a:p>
            <a:endParaRPr lang="en-US" smtClean="0"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7" name="Group 9"/>
          <p:cNvGrpSpPr>
            <a:grpSpLocks/>
          </p:cNvGrpSpPr>
          <p:nvPr/>
        </p:nvGrpSpPr>
        <p:grpSpPr bwMode="auto">
          <a:xfrm>
            <a:off x="1981200" y="914400"/>
            <a:ext cx="5334000" cy="5181600"/>
            <a:chOff x="914400" y="914400"/>
            <a:chExt cx="5334000" cy="5181600"/>
          </a:xfrm>
        </p:grpSpPr>
        <p:pic>
          <p:nvPicPr>
            <p:cNvPr id="96260" name="Picture 2" descr="http://screening.iarc.fr/colpo/fig4-1.jpg"/>
            <p:cNvPicPr>
              <a:picLocks noChangeAspect="1" noChangeArrowheads="1"/>
            </p:cNvPicPr>
            <p:nvPr/>
          </p:nvPicPr>
          <p:blipFill>
            <a:blip r:embed="rId4"/>
            <a:srcRect l="9091" t="3873" r="6061" b="8344"/>
            <a:stretch>
              <a:fillRect/>
            </a:stretch>
          </p:blipFill>
          <p:spPr bwMode="auto">
            <a:xfrm>
              <a:off x="1600200" y="914400"/>
              <a:ext cx="4267495" cy="518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ight Arrow 2"/>
            <p:cNvSpPr/>
            <p:nvPr/>
          </p:nvSpPr>
          <p:spPr>
            <a:xfrm rot="10800000">
              <a:off x="5562600" y="1295400"/>
              <a:ext cx="685800" cy="3317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ight Arrow 5"/>
            <p:cNvSpPr/>
            <p:nvPr/>
          </p:nvSpPr>
          <p:spPr>
            <a:xfrm>
              <a:off x="1447800" y="1219200"/>
              <a:ext cx="685800" cy="3317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ight Arrow 6"/>
            <p:cNvSpPr/>
            <p:nvPr/>
          </p:nvSpPr>
          <p:spPr>
            <a:xfrm>
              <a:off x="914400" y="3962400"/>
              <a:ext cx="685800" cy="3317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9625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Colposcope</a:t>
            </a:r>
          </a:p>
        </p:txBody>
      </p:sp>
      <p:sp>
        <p:nvSpPr>
          <p:cNvPr id="96259" name="TextBox 8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http://screening.iarc.fr/colpo.php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http://screening.iarc.fr/colpo/fig4-3.jpg"/>
          <p:cNvPicPr>
            <a:picLocks noChangeAspect="1" noChangeArrowheads="1"/>
          </p:cNvPicPr>
          <p:nvPr/>
        </p:nvPicPr>
        <p:blipFill>
          <a:blip r:embed="rId4"/>
          <a:srcRect t="3751" r="4726"/>
          <a:stretch>
            <a:fillRect/>
          </a:stretch>
        </p:blipFill>
        <p:spPr bwMode="auto">
          <a:xfrm>
            <a:off x="152400" y="76200"/>
            <a:ext cx="88963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6" name="TextBox 3"/>
          <p:cNvSpPr txBox="1"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http://screening.iarc.fr/colpo.php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Audience Response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   Acetic acid has all of the following properties </a:t>
            </a:r>
            <a:r>
              <a:rPr lang="en-US" b="1" dirty="0" smtClean="0"/>
              <a:t>except</a:t>
            </a:r>
            <a:r>
              <a:rPr lang="en-US" dirty="0" smtClean="0"/>
              <a:t>: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dirty="0" smtClean="0"/>
              <a:t>Coagulates and clears the mucous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dirty="0" smtClean="0"/>
              <a:t>Causes swelling of tissue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dirty="0" smtClean="0"/>
              <a:t>Is </a:t>
            </a:r>
            <a:r>
              <a:rPr lang="en-US" dirty="0" err="1" smtClean="0"/>
              <a:t>glycophilic</a:t>
            </a:r>
            <a:endParaRPr lang="en-US" dirty="0" smtClean="0"/>
          </a:p>
          <a:p>
            <a:pPr marL="514350" indent="-514350">
              <a:buFont typeface="+mj-lt"/>
              <a:buAutoNum type="alphaLcParenR"/>
              <a:defRPr/>
            </a:pPr>
            <a:r>
              <a:rPr lang="en-US" dirty="0" smtClean="0"/>
              <a:t>Causes a reversible coagulation and  precipitation of the nuclear proteins and </a:t>
            </a:r>
            <a:r>
              <a:rPr lang="en-US" dirty="0" err="1" smtClean="0"/>
              <a:t>cytokeratins</a:t>
            </a: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rtlCol="0">
            <a:normAutofit fontScale="9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Acetic Acid</a:t>
            </a:r>
            <a:br>
              <a:rPr lang="en-US" dirty="0" smtClean="0"/>
            </a:br>
            <a:r>
              <a:rPr lang="en-US" dirty="0" smtClean="0"/>
              <a:t>3-5 %</a:t>
            </a:r>
          </a:p>
        </p:txBody>
      </p:sp>
      <p:sp>
        <p:nvSpPr>
          <p:cNvPr id="102402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Reversible precipitation of nuclear proteins and cytokeratins.</a:t>
            </a:r>
          </a:p>
          <a:p>
            <a:pPr lvl="1"/>
            <a:r>
              <a:rPr lang="en-US" smtClean="0">
                <a:latin typeface="Arial" charset="0"/>
              </a:rPr>
              <a:t>Reaction known as </a:t>
            </a:r>
            <a:r>
              <a:rPr lang="en-US" i="1" smtClean="0">
                <a:latin typeface="Arial" charset="0"/>
              </a:rPr>
              <a:t>Acetowhitening</a:t>
            </a:r>
            <a:r>
              <a:rPr lang="en-US" smtClean="0">
                <a:latin typeface="Arial" charset="0"/>
              </a:rPr>
              <a:t>.</a:t>
            </a:r>
          </a:p>
          <a:p>
            <a:pPr lvl="1"/>
            <a:r>
              <a:rPr lang="en-US" smtClean="0">
                <a:latin typeface="Arial" charset="0"/>
              </a:rPr>
              <a:t>Directly related to the nuclear density </a:t>
            </a:r>
          </a:p>
          <a:p>
            <a:pPr lvl="1">
              <a:buFont typeface="Arial" charset="0"/>
              <a:buNone/>
            </a:pPr>
            <a:endParaRPr lang="en-US" smtClean="0">
              <a:latin typeface="Arial" charset="0"/>
            </a:endParaRPr>
          </a:p>
        </p:txBody>
      </p:sp>
      <p:pic>
        <p:nvPicPr>
          <p:cNvPr id="102403" name="Picture 2" descr="http://www.fpnotebook.com/_media/GynCervicalColposcopyAcetowhite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3505200"/>
            <a:ext cx="2514600" cy="20589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04" name="Picture 4" descr="http://www.fpnotebook.com/_media/GynCervicalColposcopyAcetowhite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581400"/>
            <a:ext cx="2286000" cy="19097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05" name="TextBox 6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Vazquez E.  General Principles of Colposcopy, Residents Academic Day 7/22/2010 #7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13283"/>
            <a:ext cx="9144000" cy="1434517"/>
          </a:xfrm>
        </p:spPr>
        <p:txBody>
          <a:bodyPr rtlCol="0"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Schiller’s (</a:t>
            </a:r>
            <a:r>
              <a:rPr lang="en-US" dirty="0" err="1" smtClean="0"/>
              <a:t>Lugol’s</a:t>
            </a:r>
            <a:r>
              <a:rPr lang="en-US" dirty="0" smtClean="0"/>
              <a:t>) iodine test</a:t>
            </a:r>
          </a:p>
        </p:txBody>
      </p:sp>
      <p:sp>
        <p:nvSpPr>
          <p:cNvPr id="104450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382000" cy="2667000"/>
          </a:xfrm>
        </p:spPr>
        <p:txBody>
          <a:bodyPr/>
          <a:lstStyle/>
          <a:p>
            <a:r>
              <a:rPr lang="en-US" sz="2400" smtClean="0">
                <a:latin typeface="Arial" charset="0"/>
              </a:rPr>
              <a:t>Mature squamous epithelium = glycogen</a:t>
            </a:r>
          </a:p>
          <a:p>
            <a:r>
              <a:rPr lang="en-US" sz="2400" smtClean="0">
                <a:latin typeface="Arial" charset="0"/>
              </a:rPr>
              <a:t>CIN and invasive Cancer = no glycogen</a:t>
            </a:r>
          </a:p>
          <a:p>
            <a:r>
              <a:rPr lang="en-US" sz="2400" smtClean="0">
                <a:latin typeface="Arial" charset="0"/>
              </a:rPr>
              <a:t>Iodine is glycophilic</a:t>
            </a:r>
          </a:p>
          <a:p>
            <a:r>
              <a:rPr lang="en-US" sz="2400" smtClean="0">
                <a:latin typeface="Arial" charset="0"/>
              </a:rPr>
              <a:t>No uptake looks yellow (mustard color)</a:t>
            </a:r>
          </a:p>
        </p:txBody>
      </p:sp>
      <p:pic>
        <p:nvPicPr>
          <p:cNvPr id="104451" name="Picture 6" descr="http://screening.iarc.fr/colpo/fig16-18.jpg"/>
          <p:cNvPicPr>
            <a:picLocks noChangeAspect="1" noChangeArrowheads="1"/>
          </p:cNvPicPr>
          <p:nvPr/>
        </p:nvPicPr>
        <p:blipFill>
          <a:blip r:embed="rId4"/>
          <a:srcRect l="18771" t="4546" r="20578" b="18182"/>
          <a:stretch>
            <a:fillRect/>
          </a:stretch>
        </p:blipFill>
        <p:spPr bwMode="auto">
          <a:xfrm>
            <a:off x="3352800" y="3657600"/>
            <a:ext cx="2635250" cy="213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4452" name="TextBox 5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Vazquez E.  General Principles of Colposcopy, Residents Academic Day 7/22/2010 #7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1282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Colposcopy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Normal Cervix</a:t>
            </a:r>
            <a:endParaRPr lang="en-US" dirty="0"/>
          </a:p>
        </p:txBody>
      </p:sp>
      <p:pic>
        <p:nvPicPr>
          <p:cNvPr id="106498" name="Picture 2" descr="http://screening.iarc.fr/colpo/fig6-1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5818" r="11273" b="20206"/>
          <a:stretch>
            <a:fillRect/>
          </a:stretch>
        </p:blipFill>
        <p:spPr>
          <a:xfrm>
            <a:off x="1676400" y="1676400"/>
            <a:ext cx="5791200" cy="3962400"/>
          </a:xfrm>
        </p:spPr>
      </p:pic>
      <p:sp>
        <p:nvSpPr>
          <p:cNvPr id="106499" name="TextBox 5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http://screening.iarc.fr/colpo.php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700"/>
            <a:ext cx="9144000" cy="10541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Squamocolumnar</a:t>
            </a:r>
            <a:r>
              <a:rPr lang="en-US" smtClean="0">
                <a:latin typeface="Garamond" pitchFamily="18" charset="0"/>
              </a:rPr>
              <a:t> </a:t>
            </a:r>
            <a:r>
              <a:rPr lang="en-US" smtClean="0">
                <a:latin typeface="Arial" charset="0"/>
                <a:cs typeface="Arial" charset="0"/>
              </a:rPr>
              <a:t>Junction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153400" cy="43434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dirty="0"/>
              <a:t>Intersection between cervical glandular columnar epithelium and </a:t>
            </a:r>
            <a:r>
              <a:rPr lang="en-US" sz="2800" dirty="0" err="1"/>
              <a:t>squamous</a:t>
            </a:r>
            <a:r>
              <a:rPr lang="en-US" sz="2800" dirty="0"/>
              <a:t> </a:t>
            </a:r>
            <a:r>
              <a:rPr lang="en-US" sz="2800" dirty="0" smtClean="0"/>
              <a:t>epithelium</a:t>
            </a:r>
          </a:p>
          <a:p>
            <a:pPr>
              <a:lnSpc>
                <a:spcPct val="90000"/>
              </a:lnSpc>
              <a:defRPr/>
            </a:pPr>
            <a:endParaRPr lang="en-US" sz="1100" dirty="0"/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Exposed columnar epithelium undergoes gradual replacement by </a:t>
            </a:r>
            <a:r>
              <a:rPr lang="en-US" sz="2800" dirty="0" err="1" smtClean="0"/>
              <a:t>squamous</a:t>
            </a:r>
            <a:r>
              <a:rPr lang="en-US" sz="2800" dirty="0" smtClean="0"/>
              <a:t> epithelium (</a:t>
            </a:r>
            <a:r>
              <a:rPr lang="en-US" sz="2800" dirty="0" err="1" smtClean="0"/>
              <a:t>squamous</a:t>
            </a:r>
            <a:r>
              <a:rPr lang="en-US" sz="2800" dirty="0" smtClean="0"/>
              <a:t> </a:t>
            </a:r>
            <a:r>
              <a:rPr lang="en-US" sz="2800" dirty="0" err="1" smtClean="0"/>
              <a:t>metaplasia</a:t>
            </a:r>
            <a:r>
              <a:rPr lang="en-US" sz="2800" dirty="0" smtClean="0"/>
              <a:t>)= </a:t>
            </a:r>
            <a:r>
              <a:rPr lang="en-US" sz="2800" u="sng" dirty="0" smtClean="0"/>
              <a:t>Transformation Zone</a:t>
            </a:r>
          </a:p>
          <a:p>
            <a:pPr>
              <a:lnSpc>
                <a:spcPct val="90000"/>
              </a:lnSpc>
              <a:defRPr/>
            </a:pPr>
            <a:endParaRPr lang="en-US" sz="1100" u="sng" dirty="0" smtClean="0"/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Location </a:t>
            </a:r>
            <a:r>
              <a:rPr lang="en-US" sz="2800" dirty="0"/>
              <a:t>of </a:t>
            </a:r>
            <a:r>
              <a:rPr lang="en-US" sz="2800" dirty="0" err="1"/>
              <a:t>neoplastic</a:t>
            </a:r>
            <a:r>
              <a:rPr lang="en-US" sz="2800" dirty="0"/>
              <a:t>  </a:t>
            </a:r>
            <a:r>
              <a:rPr lang="en-US" sz="2800" dirty="0" smtClean="0"/>
              <a:t>change</a:t>
            </a:r>
          </a:p>
          <a:p>
            <a:pPr>
              <a:lnSpc>
                <a:spcPct val="90000"/>
              </a:lnSpc>
              <a:defRPr/>
            </a:pPr>
            <a:endParaRPr lang="en-US" sz="1200" dirty="0"/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Important </a:t>
            </a:r>
            <a:r>
              <a:rPr lang="en-US" sz="2800" dirty="0"/>
              <a:t>landmark for </a:t>
            </a:r>
            <a:endParaRPr lang="en-US" sz="2800" dirty="0" smtClean="0"/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n-US" sz="2800" dirty="0" smtClean="0"/>
              <a:t>    </a:t>
            </a:r>
            <a:r>
              <a:rPr lang="en-US" sz="2800" dirty="0" err="1" smtClean="0"/>
              <a:t>colposcopy</a:t>
            </a:r>
            <a:endParaRPr lang="en-US" sz="2800" dirty="0" smtClean="0"/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n-US" sz="2800" i="1" dirty="0" smtClean="0"/>
              <a:t> </a:t>
            </a:r>
            <a:endParaRPr lang="en-US" sz="2800" dirty="0" smtClean="0"/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endParaRPr lang="en-US" sz="2800" dirty="0"/>
          </a:p>
        </p:txBody>
      </p:sp>
      <p:pic>
        <p:nvPicPr>
          <p:cNvPr id="10854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4114800"/>
            <a:ext cx="3363913" cy="213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8548" name="TextBox 5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Auerbach R, www.coopersurgical.com/pages/residencyprograms.aspx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12065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Stratified Squamous Epithelium</a:t>
            </a:r>
          </a:p>
        </p:txBody>
      </p:sp>
      <p:pic>
        <p:nvPicPr>
          <p:cNvPr id="110594" name="Picture 13" descr="NormalCervi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1219200"/>
            <a:ext cx="5715000" cy="42862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595" name="TextBox 4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Vazquez E.  General Principles of Colposcopy, Residents Academic Day 7/22/2010 #7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12065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Dysplasia</a:t>
            </a:r>
          </a:p>
        </p:txBody>
      </p:sp>
      <p:pic>
        <p:nvPicPr>
          <p:cNvPr id="112642" name="Picture 4" descr="chapter6_figure6c_histologycin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828800" y="1371600"/>
            <a:ext cx="5322888" cy="4024313"/>
          </a:xfrm>
          <a:ln w="25400">
            <a:solidFill>
              <a:schemeClr val="tx1"/>
            </a:solidFill>
          </a:ln>
        </p:spPr>
      </p:pic>
      <p:sp>
        <p:nvSpPr>
          <p:cNvPr id="112643" name="TextBox 5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Vazquez E.  General Principles of Colposcopy, Residents Academic Day 7/22/2010 #7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Human Papilloma Virus (HPV)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924800" cy="39624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Common sexually transmitted infection</a:t>
            </a:r>
          </a:p>
          <a:p>
            <a:pPr>
              <a:buFont typeface="Arial" charset="0"/>
              <a:buNone/>
            </a:pPr>
            <a:endParaRPr lang="en-US" sz="1000" smtClean="0">
              <a:latin typeface="Arial" charset="0"/>
            </a:endParaRPr>
          </a:p>
          <a:p>
            <a:r>
              <a:rPr lang="en-US" smtClean="0">
                <a:latin typeface="Arial" charset="0"/>
              </a:rPr>
              <a:t>&gt; 100 types</a:t>
            </a:r>
          </a:p>
          <a:p>
            <a:pPr lvl="1"/>
            <a:r>
              <a:rPr lang="en-US" smtClean="0">
                <a:latin typeface="Arial" charset="0"/>
              </a:rPr>
              <a:t>40 infect cervix</a:t>
            </a:r>
          </a:p>
          <a:p>
            <a:pPr lvl="1"/>
            <a:r>
              <a:rPr lang="en-US" smtClean="0">
                <a:latin typeface="Arial" charset="0"/>
              </a:rPr>
              <a:t>13 oncogenic (16, 18, 31, 33…)  </a:t>
            </a:r>
            <a:r>
              <a:rPr lang="en-US" smtClean="0">
                <a:latin typeface="Arial" charset="0"/>
                <a:sym typeface="Wingdings" pitchFamily="2" charset="2"/>
              </a:rPr>
              <a:t> cancer</a:t>
            </a:r>
          </a:p>
          <a:p>
            <a:pPr lvl="1"/>
            <a:r>
              <a:rPr lang="en-US" smtClean="0">
                <a:latin typeface="Arial" charset="0"/>
              </a:rPr>
              <a:t>6, 11 </a:t>
            </a:r>
            <a:r>
              <a:rPr lang="en-US" smtClean="0">
                <a:latin typeface="Arial" charset="0"/>
                <a:sym typeface="Wingdings" pitchFamily="2" charset="2"/>
              </a:rPr>
              <a:t> genital warts</a:t>
            </a:r>
            <a:endParaRPr lang="en-US" smtClean="0">
              <a:latin typeface="Arial" charset="0"/>
            </a:endParaRPr>
          </a:p>
          <a:p>
            <a:pPr>
              <a:buFont typeface="Arial" charset="0"/>
              <a:buNone/>
            </a:pPr>
            <a:endParaRPr lang="en-US" smtClean="0">
              <a:latin typeface="Arial" charset="0"/>
            </a:endParaRPr>
          </a:p>
        </p:txBody>
      </p:sp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0" y="58674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CDC Guidelines for Prevention and Treatment of Opportunistic Infections </a:t>
            </a:r>
          </a:p>
          <a:p>
            <a:r>
              <a:rPr lang="en-US" sz="1400"/>
              <a:t>in HIV-infected adults and adolescents, </a:t>
            </a:r>
            <a:r>
              <a:rPr lang="en-US" sz="1400" i="1"/>
              <a:t>MMWR</a:t>
            </a:r>
            <a:r>
              <a:rPr lang="en-US" sz="1400"/>
              <a:t>, 2009.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Colposcopic Findings</a:t>
            </a:r>
          </a:p>
        </p:txBody>
      </p:sp>
      <p:sp>
        <p:nvSpPr>
          <p:cNvPr id="1146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>
                <a:latin typeface="Arial" charset="0"/>
              </a:rPr>
              <a:t>   The colposcopic diagnosis of cervical neoplasia depends on the recognition of four main features:</a:t>
            </a:r>
          </a:p>
          <a:p>
            <a:pPr>
              <a:buFont typeface="Arial" charset="0"/>
              <a:buNone/>
            </a:pPr>
            <a:endParaRPr lang="en-US" sz="1000" smtClean="0">
              <a:latin typeface="Arial" charset="0"/>
            </a:endParaRPr>
          </a:p>
          <a:p>
            <a:r>
              <a:rPr lang="en-US" smtClean="0">
                <a:latin typeface="Arial" charset="0"/>
              </a:rPr>
              <a:t>Intensity (color tone) of acetowhitening</a:t>
            </a:r>
          </a:p>
          <a:p>
            <a:r>
              <a:rPr lang="en-US" smtClean="0">
                <a:latin typeface="Arial" charset="0"/>
              </a:rPr>
              <a:t>Margins and surface contour of acetowhite areas </a:t>
            </a:r>
          </a:p>
          <a:p>
            <a:r>
              <a:rPr lang="en-US" smtClean="0">
                <a:latin typeface="Arial" charset="0"/>
              </a:rPr>
              <a:t>Vascular features </a:t>
            </a:r>
          </a:p>
          <a:p>
            <a:r>
              <a:rPr lang="en-US" smtClean="0">
                <a:latin typeface="Arial" charset="0"/>
              </a:rPr>
              <a:t>Color changes after iodine application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AutoShape 4"/>
          <p:cNvSpPr>
            <a:spLocks noGrp="1" noChangeArrowheads="1"/>
          </p:cNvSpPr>
          <p:nvPr>
            <p:ph type="title"/>
          </p:nvPr>
        </p:nvSpPr>
        <p:spPr>
          <a:xfrm>
            <a:off x="0" y="12700"/>
            <a:ext cx="9144000" cy="12827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Aceto-White Epithelium</a:t>
            </a:r>
          </a:p>
        </p:txBody>
      </p:sp>
      <p:graphicFrame>
        <p:nvGraphicFramePr>
          <p:cNvPr id="1035" name="Object 11"/>
          <p:cNvGraphicFramePr>
            <a:graphicFrameLocks noGrp="1" noChangeAspect="1"/>
          </p:cNvGraphicFramePr>
          <p:nvPr>
            <p:ph idx="1"/>
          </p:nvPr>
        </p:nvGraphicFramePr>
        <p:xfrm>
          <a:off x="3124200" y="1143000"/>
          <a:ext cx="3079750" cy="4387850"/>
        </p:xfrm>
        <a:graphic>
          <a:graphicData uri="http://schemas.openxmlformats.org/presentationml/2006/ole">
            <p:oleObj spid="_x0000_s1035" name="Photo Editor Photo" r:id="rId5" imgW="3095238" imgH="4409524" progId="">
              <p:embed/>
            </p:oleObj>
          </a:graphicData>
        </a:graphic>
      </p:graphicFrame>
      <p:sp>
        <p:nvSpPr>
          <p:cNvPr id="1037" name="TextBox 4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Auerbach R, www.coopersurgical.com/pages/residencyprograms.aspx</a:t>
            </a: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Normal Vascular Patterns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19810" name="Picture 2" descr="C:\Documents and Settings\jgarcia3\My Documents\My Pictures\fig6-2 vascular patterns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048000" y="838200"/>
            <a:ext cx="2876550" cy="5334000"/>
          </a:xfrm>
        </p:spPr>
      </p:pic>
      <p:sp>
        <p:nvSpPr>
          <p:cNvPr id="119811" name="TextBox 5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http://screening.iarc.fr/colpo.php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76200" y="2133600"/>
            <a:ext cx="6553200" cy="2286000"/>
          </a:xfrm>
        </p:spPr>
      </p:pic>
      <p:pic>
        <p:nvPicPr>
          <p:cNvPr id="121858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6781800" y="2133600"/>
            <a:ext cx="2136775" cy="2209800"/>
          </a:xfrm>
          <a:ln w="25400"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Abnormal Vascular Patterns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21860" name="TextBox 6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Auerbach R, www.coopersurgical.com/pages/residencyprograms.aspx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AutoShape 8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Punctations</a:t>
            </a:r>
          </a:p>
        </p:txBody>
      </p:sp>
      <p:pic>
        <p:nvPicPr>
          <p:cNvPr id="12390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33400" y="2514600"/>
            <a:ext cx="4038600" cy="2493963"/>
          </a:xfrm>
          <a:ln w="25400">
            <a:solidFill>
              <a:schemeClr val="tx1"/>
            </a:solidFill>
          </a:ln>
        </p:spPr>
      </p:pic>
      <p:pic>
        <p:nvPicPr>
          <p:cNvPr id="12390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5486400" y="2667000"/>
            <a:ext cx="2330450" cy="2182813"/>
          </a:xfrm>
          <a:ln w="25400">
            <a:solidFill>
              <a:schemeClr val="tx1"/>
            </a:solidFill>
          </a:ln>
        </p:spPr>
      </p:pic>
      <p:sp>
        <p:nvSpPr>
          <p:cNvPr id="123908" name="TextBox 5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Auerbach R, www.coopersurgical.com/pages/residencyprograms.aspx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Mosaicism</a:t>
            </a:r>
          </a:p>
        </p:txBody>
      </p:sp>
      <p:pic>
        <p:nvPicPr>
          <p:cNvPr id="12595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33400" y="1752600"/>
            <a:ext cx="4038600" cy="3748088"/>
          </a:xfrm>
          <a:ln w="25400">
            <a:solidFill>
              <a:schemeClr val="tx1"/>
            </a:solidFill>
          </a:ln>
        </p:spPr>
      </p:pic>
      <p:pic>
        <p:nvPicPr>
          <p:cNvPr id="125955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5029200" y="2362200"/>
            <a:ext cx="3286125" cy="2563813"/>
          </a:xfrm>
          <a:ln w="25400">
            <a:solidFill>
              <a:schemeClr val="tx1"/>
            </a:solidFill>
          </a:ln>
        </p:spPr>
      </p:pic>
      <p:sp>
        <p:nvSpPr>
          <p:cNvPr id="125956" name="TextBox 5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Auerbach R, www.coopersurgical.com/pages/residencyprograms.aspx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/>
          <p:cNvSpPr>
            <a:spLocks noGrp="1"/>
          </p:cNvSpPr>
          <p:nvPr>
            <p:ph type="title"/>
          </p:nvPr>
        </p:nvSpPr>
        <p:spPr>
          <a:xfrm>
            <a:off x="-533400" y="12700"/>
            <a:ext cx="9677400" cy="12065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Schiller’s test</a:t>
            </a:r>
          </a:p>
        </p:txBody>
      </p:sp>
      <p:pic>
        <p:nvPicPr>
          <p:cNvPr id="128002" name="Picture 6" descr="http://screening.iarc.fr/colpo/fig16-1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8771" t="4546" r="20578" b="18182"/>
          <a:stretch>
            <a:fillRect/>
          </a:stretch>
        </p:blipFill>
        <p:spPr>
          <a:xfrm>
            <a:off x="2133600" y="1676400"/>
            <a:ext cx="4768850" cy="3860800"/>
          </a:xfrm>
          <a:ln w="25400">
            <a:solidFill>
              <a:schemeClr val="tx1"/>
            </a:solidFill>
          </a:ln>
        </p:spPr>
      </p:pic>
      <p:sp>
        <p:nvSpPr>
          <p:cNvPr id="128003" name="Rectangle 6"/>
          <p:cNvSpPr>
            <a:spLocks noChangeArrowheads="1"/>
          </p:cNvSpPr>
          <p:nvPr/>
        </p:nvSpPr>
        <p:spPr bwMode="auto">
          <a:xfrm>
            <a:off x="0" y="6019800"/>
            <a:ext cx="7315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Vazquez E.  General Principles of Colposcopy, Residents Academic Day 7/22/2010 #7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14351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Cervical Biopsy</a:t>
            </a:r>
          </a:p>
        </p:txBody>
      </p:sp>
      <p:pic>
        <p:nvPicPr>
          <p:cNvPr id="129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52500" y="2095500"/>
            <a:ext cx="7239000" cy="3124200"/>
          </a:xfrm>
        </p:spPr>
      </p:pic>
      <p:sp>
        <p:nvSpPr>
          <p:cNvPr id="129027" name="TextBox 5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http://screening.iarc.fr/colpo.php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Audience Response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7848600" cy="4648200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 All of the following are treatment options for cervical dysplasia </a:t>
            </a:r>
            <a:r>
              <a:rPr lang="en-US" b="1" dirty="0" smtClean="0"/>
              <a:t>except</a:t>
            </a:r>
            <a:r>
              <a:rPr lang="en-US" dirty="0" smtClean="0"/>
              <a:t>:</a:t>
            </a:r>
          </a:p>
          <a:p>
            <a:pPr>
              <a:buFont typeface="Arial" charset="0"/>
              <a:buNone/>
              <a:defRPr/>
            </a:pPr>
            <a:endParaRPr lang="en-US" sz="1000" dirty="0" smtClean="0"/>
          </a:p>
          <a:p>
            <a:pPr marL="514350" indent="-514350">
              <a:buFont typeface="+mj-lt"/>
              <a:buAutoNum type="alphaLcParenR"/>
              <a:defRPr/>
            </a:pPr>
            <a:r>
              <a:rPr lang="en-US" dirty="0" err="1" smtClean="0"/>
              <a:t>Cryotherapy</a:t>
            </a:r>
            <a:r>
              <a:rPr lang="en-US" dirty="0" smtClean="0"/>
              <a:t> 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dirty="0" err="1" smtClean="0"/>
              <a:t>Trichloroacetic</a:t>
            </a:r>
            <a:r>
              <a:rPr lang="en-US" dirty="0" smtClean="0"/>
              <a:t> acid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dirty="0" smtClean="0"/>
              <a:t>LEEP (loop </a:t>
            </a:r>
            <a:r>
              <a:rPr lang="en-US" dirty="0" err="1" smtClean="0"/>
              <a:t>electrocoagulation</a:t>
            </a:r>
            <a:r>
              <a:rPr lang="en-US" dirty="0" smtClean="0"/>
              <a:t> excision  procedure)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dirty="0" smtClean="0"/>
              <a:t>Laser vaporization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dirty="0" smtClean="0"/>
              <a:t>CKC (cold knife </a:t>
            </a:r>
            <a:r>
              <a:rPr lang="en-US" dirty="0" err="1" smtClean="0"/>
              <a:t>conization</a:t>
            </a:r>
            <a:r>
              <a:rPr lang="en-US" dirty="0" smtClean="0"/>
              <a:t>)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12827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Cryotherapy</a:t>
            </a:r>
          </a:p>
        </p:txBody>
      </p:sp>
      <p:pic>
        <p:nvPicPr>
          <p:cNvPr id="133122" name="Content Placeholder 3" descr="cryotherapy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895600" y="1905000"/>
            <a:ext cx="3184525" cy="2946400"/>
          </a:xfrm>
          <a:ln w="25400">
            <a:solidFill>
              <a:schemeClr val="tx1"/>
            </a:solidFill>
          </a:ln>
        </p:spPr>
      </p:pic>
      <p:sp>
        <p:nvSpPr>
          <p:cNvPr id="133123" name="TextBox 5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http://screening.iarc.fr/colpo.php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HPV is common</a:t>
            </a:r>
          </a:p>
        </p:txBody>
      </p:sp>
      <p:sp>
        <p:nvSpPr>
          <p:cNvPr id="24578" name="TextBox 3"/>
          <p:cNvSpPr txBox="1">
            <a:spLocks noChangeArrowheads="1"/>
          </p:cNvSpPr>
          <p:nvPr/>
        </p:nvSpPr>
        <p:spPr bwMode="auto">
          <a:xfrm>
            <a:off x="609600" y="1290638"/>
            <a:ext cx="807720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4163" indent="-284163">
              <a:buFont typeface="Arial" charset="0"/>
              <a:buChar char="•"/>
            </a:pPr>
            <a:r>
              <a:rPr lang="en-US" sz="3200">
                <a:latin typeface="Arial" charset="0"/>
              </a:rPr>
              <a:t>Estimated Incidence: 6.2 million/year</a:t>
            </a:r>
            <a:r>
              <a:rPr lang="en-US" sz="3200" baseline="30000">
                <a:latin typeface="Arial" charset="0"/>
              </a:rPr>
              <a:t>1</a:t>
            </a:r>
            <a:endParaRPr lang="en-US" sz="3200">
              <a:latin typeface="Arial" charset="0"/>
            </a:endParaRPr>
          </a:p>
          <a:p>
            <a:pPr marL="284163" indent="-284163">
              <a:buFont typeface="Arial" charset="0"/>
              <a:buChar char="•"/>
            </a:pPr>
            <a:endParaRPr lang="en-US" sz="1000">
              <a:latin typeface="Arial" charset="0"/>
            </a:endParaRPr>
          </a:p>
          <a:p>
            <a:pPr marL="284163" indent="-284163">
              <a:buFont typeface="Arial" charset="0"/>
              <a:buChar char="•"/>
            </a:pPr>
            <a:r>
              <a:rPr lang="en-US" sz="3200">
                <a:latin typeface="Arial" charset="0"/>
              </a:rPr>
              <a:t>Estimated prevalence: 20 million</a:t>
            </a:r>
            <a:r>
              <a:rPr lang="en-US" sz="3200" baseline="30000">
                <a:latin typeface="Arial" charset="0"/>
              </a:rPr>
              <a:t>1</a:t>
            </a:r>
            <a:endParaRPr lang="en-US" sz="3200">
              <a:latin typeface="Arial" charset="0"/>
            </a:endParaRPr>
          </a:p>
          <a:p>
            <a:pPr marL="284163" indent="-284163">
              <a:buFont typeface="Arial" charset="0"/>
              <a:buChar char="•"/>
            </a:pPr>
            <a:endParaRPr lang="en-US" sz="1000">
              <a:latin typeface="Arial" charset="0"/>
            </a:endParaRPr>
          </a:p>
          <a:p>
            <a:pPr marL="284163" indent="-284163">
              <a:buFont typeface="Arial" charset="0"/>
              <a:buChar char="•"/>
            </a:pPr>
            <a:r>
              <a:rPr lang="en-US" sz="3200">
                <a:latin typeface="Arial" charset="0"/>
              </a:rPr>
              <a:t>Women 50 years of age: 80% will have acquired genital HPV infection</a:t>
            </a:r>
            <a:r>
              <a:rPr lang="en-US" sz="3200" baseline="30000">
                <a:latin typeface="Arial" charset="0"/>
              </a:rPr>
              <a:t>2</a:t>
            </a:r>
            <a:r>
              <a:rPr lang="en-US" sz="3200">
                <a:latin typeface="Arial" charset="0"/>
              </a:rPr>
              <a:t>   </a:t>
            </a:r>
            <a:endParaRPr lang="en-US" sz="3200" baseline="30000">
              <a:latin typeface="Arial" charset="0"/>
            </a:endParaRPr>
          </a:p>
          <a:p>
            <a:pPr marL="284163" indent="-284163">
              <a:buFont typeface="Arial" charset="0"/>
              <a:buChar char="•"/>
            </a:pPr>
            <a:endParaRPr lang="en-US" sz="1000">
              <a:latin typeface="Arial" charset="0"/>
            </a:endParaRPr>
          </a:p>
          <a:p>
            <a:pPr marL="284163" indent="-284163">
              <a:buFont typeface="Arial" charset="0"/>
              <a:buChar char="•"/>
            </a:pPr>
            <a:r>
              <a:rPr lang="en-US" sz="3200">
                <a:latin typeface="Arial" charset="0"/>
              </a:rPr>
              <a:t>Sexually active,15-24 years old, currently infected: 9.2 million</a:t>
            </a:r>
            <a:r>
              <a:rPr lang="en-US" sz="3200" baseline="30000">
                <a:latin typeface="Arial" charset="0"/>
              </a:rPr>
              <a:t>3</a:t>
            </a:r>
            <a:endParaRPr lang="en-US" sz="3200">
              <a:latin typeface="Arial" charset="0"/>
            </a:endParaRPr>
          </a:p>
          <a:p>
            <a:pPr marL="284163" indent="-284163"/>
            <a:endParaRPr lang="en-US" sz="1000">
              <a:latin typeface="Arial" charset="0"/>
            </a:endParaRPr>
          </a:p>
        </p:txBody>
      </p:sp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0" y="58007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1.  CDC National prevention Information network, 2004.     2. Cates W, </a:t>
            </a:r>
            <a:r>
              <a:rPr lang="en-US" sz="1400" i="1"/>
              <a:t>Sex Transm Dis, </a:t>
            </a:r>
            <a:r>
              <a:rPr lang="en-US" sz="1400"/>
              <a:t>1999.</a:t>
            </a:r>
          </a:p>
          <a:p>
            <a:r>
              <a:rPr lang="en-US" sz="1400"/>
              <a:t>3. Weinstock H, </a:t>
            </a:r>
            <a:r>
              <a:rPr lang="en-US" sz="1400" i="1"/>
              <a:t>Perspect Sex Reprod Health, </a:t>
            </a:r>
            <a:r>
              <a:rPr lang="en-US" sz="1400"/>
              <a:t>2004.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19685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Loop Electrocoagulation</a:t>
            </a:r>
            <a:br>
              <a:rPr lang="en-US" smtClean="0">
                <a:latin typeface="Arial" charset="0"/>
              </a:rPr>
            </a:br>
            <a:r>
              <a:rPr lang="en-US" smtClean="0">
                <a:latin typeface="Arial" charset="0"/>
              </a:rPr>
              <a:t> Excision Procedure</a:t>
            </a:r>
            <a:br>
              <a:rPr lang="en-US" smtClean="0">
                <a:latin typeface="Arial" charset="0"/>
              </a:rPr>
            </a:br>
            <a:r>
              <a:rPr lang="en-US" smtClean="0">
                <a:latin typeface="Arial" charset="0"/>
              </a:rPr>
              <a:t>LEEP</a:t>
            </a:r>
          </a:p>
        </p:txBody>
      </p:sp>
      <p:pic>
        <p:nvPicPr>
          <p:cNvPr id="135170" name="Content Placeholder 3" descr="hic-leep-procedure.gif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895600" y="2286000"/>
            <a:ext cx="3367088" cy="3019425"/>
          </a:xfrm>
        </p:spPr>
      </p:pic>
      <p:sp>
        <p:nvSpPr>
          <p:cNvPr id="135171" name="TextBox 5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http://my.clevelandclinic.org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Audience Response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New technologies likely to play a significant role in </a:t>
            </a:r>
            <a:r>
              <a:rPr lang="en-US" dirty="0" err="1" smtClean="0"/>
              <a:t>anogenital</a:t>
            </a:r>
            <a:r>
              <a:rPr lang="en-US" dirty="0" smtClean="0"/>
              <a:t> cancer screening in the future are:</a:t>
            </a:r>
          </a:p>
          <a:p>
            <a:pPr>
              <a:buFont typeface="Arial" charset="0"/>
              <a:buNone/>
              <a:defRPr/>
            </a:pPr>
            <a:endParaRPr lang="en-US" sz="1100" dirty="0" smtClean="0"/>
          </a:p>
          <a:p>
            <a:pPr marL="514350" indent="-514350">
              <a:buFont typeface="+mj-lt"/>
              <a:buAutoNum type="alphaLcParenR"/>
              <a:defRPr/>
            </a:pPr>
            <a:r>
              <a:rPr lang="en-US" dirty="0" smtClean="0"/>
              <a:t>p16 staining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dirty="0" smtClean="0"/>
              <a:t>Digital imaging and computerized wavelength analysis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dirty="0" smtClean="0"/>
              <a:t>Viral DNA </a:t>
            </a:r>
            <a:r>
              <a:rPr lang="en-US" dirty="0" err="1" smtClean="0"/>
              <a:t>methylation</a:t>
            </a:r>
            <a:endParaRPr lang="en-US" dirty="0" smtClean="0"/>
          </a:p>
          <a:p>
            <a:pPr marL="514350" indent="-514350">
              <a:buFont typeface="+mj-lt"/>
              <a:buAutoNum type="alphaLcParenR"/>
              <a:defRPr/>
            </a:pPr>
            <a:r>
              <a:rPr lang="en-US" dirty="0" smtClean="0"/>
              <a:t>Anal cytology and </a:t>
            </a:r>
            <a:r>
              <a:rPr lang="en-US" dirty="0" err="1" smtClean="0"/>
              <a:t>anoscopy</a:t>
            </a:r>
            <a:r>
              <a:rPr lang="en-US" dirty="0" smtClean="0"/>
              <a:t> for high risk patients 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dirty="0" smtClean="0"/>
              <a:t>All of the above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13589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Anal Screening</a:t>
            </a:r>
          </a:p>
        </p:txBody>
      </p:sp>
      <p:sp>
        <p:nvSpPr>
          <p:cNvPr id="139266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8001000" cy="39624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Women with CIN, VIN, VAIN, and EGW may also present with AIN. </a:t>
            </a:r>
          </a:p>
          <a:p>
            <a:r>
              <a:rPr lang="en-US" smtClean="0">
                <a:latin typeface="Arial" charset="0"/>
              </a:rPr>
              <a:t>We should consider AIN as part of a</a:t>
            </a:r>
          </a:p>
          <a:p>
            <a:pPr>
              <a:buFont typeface="Arial" charset="0"/>
              <a:buNone/>
            </a:pPr>
            <a:r>
              <a:rPr lang="en-US" smtClean="0">
                <a:latin typeface="Arial" charset="0"/>
              </a:rPr>
              <a:t>   multicentric disease of the lower genital tract .  </a:t>
            </a:r>
          </a:p>
          <a:p>
            <a:r>
              <a:rPr lang="en-US" smtClean="0">
                <a:latin typeface="Arial" charset="0"/>
              </a:rPr>
              <a:t>Anal cytologic screening should be offered to these women.</a:t>
            </a:r>
          </a:p>
          <a:p>
            <a:pPr>
              <a:buFont typeface="Arial" charset="0"/>
              <a:buNone/>
            </a:pPr>
            <a:endParaRPr lang="en-US" smtClean="0">
              <a:latin typeface="Arial" charset="0"/>
            </a:endParaRPr>
          </a:p>
          <a:p>
            <a:pPr>
              <a:buFont typeface="Arial" charset="0"/>
              <a:buNone/>
            </a:pPr>
            <a:endParaRPr lang="en-US" smtClean="0">
              <a:latin typeface="Arial" charset="0"/>
            </a:endParaRPr>
          </a:p>
          <a:p>
            <a:pPr>
              <a:buFont typeface="Arial" charset="0"/>
              <a:buNone/>
            </a:pPr>
            <a:endParaRPr lang="en-US" smtClean="0">
              <a:latin typeface="Arial" charset="0"/>
            </a:endParaRPr>
          </a:p>
          <a:p>
            <a:endParaRPr lang="en-US" smtClean="0"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38400"/>
            <a:ext cx="8001000" cy="1776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Anal HPV and HIV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b="0" dirty="0" err="1" smtClean="0"/>
              <a:t>isabella</a:t>
            </a:r>
            <a:r>
              <a:rPr lang="en-US" sz="2000" b="0" dirty="0" smtClean="0"/>
              <a:t> Rosa-Cunha, </a:t>
            </a:r>
            <a:r>
              <a:rPr lang="en-US" sz="2000" b="0" dirty="0" err="1" smtClean="0"/>
              <a:t>Md</a:t>
            </a:r>
            <a:endParaRPr lang="en-US" sz="2000" b="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Financial Disclosures</a:t>
            </a:r>
          </a:p>
        </p:txBody>
      </p:sp>
      <p:sp>
        <p:nvSpPr>
          <p:cNvPr id="142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None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latin typeface="Calibri" pitchFamily="34" charset="0"/>
              </a:rPr>
              <a:t>OBJECTIVES</a:t>
            </a:r>
          </a:p>
        </p:txBody>
      </p:sp>
      <p:sp>
        <p:nvSpPr>
          <p:cNvPr id="144386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086600" cy="4572000"/>
          </a:xfrm>
        </p:spPr>
        <p:txBody>
          <a:bodyPr/>
          <a:lstStyle/>
          <a:p>
            <a:pPr marL="514350" indent="-514350">
              <a:buFontTx/>
              <a:buChar char="•"/>
            </a:pPr>
            <a:r>
              <a:rPr lang="en-US" smtClean="0">
                <a:latin typeface="Calibri" pitchFamily="34" charset="0"/>
              </a:rPr>
              <a:t>Anal Dysplasia and HIV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smtClean="0">
              <a:latin typeface="Calibri" pitchFamily="34" charset="0"/>
            </a:endParaRPr>
          </a:p>
          <a:p>
            <a:pPr marL="514350" indent="-514350">
              <a:buFont typeface="Arial" charset="0"/>
              <a:buNone/>
            </a:pPr>
            <a:endParaRPr lang="en-US" smtClean="0">
              <a:latin typeface="Calibri" pitchFamily="34" charset="0"/>
            </a:endParaRPr>
          </a:p>
          <a:p>
            <a:pPr marL="514350" indent="-514350">
              <a:buFontTx/>
              <a:buChar char="•"/>
            </a:pPr>
            <a:r>
              <a:rPr lang="en-US" smtClean="0">
                <a:latin typeface="Calibri" pitchFamily="34" charset="0"/>
              </a:rPr>
              <a:t>Screening anal dysplasia</a:t>
            </a:r>
          </a:p>
          <a:p>
            <a:pPr marL="514350" indent="-514350">
              <a:buFont typeface="Calibri" pitchFamily="34" charset="0"/>
              <a:buAutoNum type="arabicPeriod" startAt="2"/>
            </a:pPr>
            <a:endParaRPr lang="en-US" smtClean="0">
              <a:latin typeface="Calibri" pitchFamily="34" charset="0"/>
            </a:endParaRPr>
          </a:p>
          <a:p>
            <a:pPr marL="514350" indent="-514350">
              <a:buFont typeface="Calibri" pitchFamily="34" charset="0"/>
              <a:buAutoNum type="arabicPeriod" startAt="2"/>
            </a:pPr>
            <a:endParaRPr lang="en-US" smtClean="0">
              <a:latin typeface="Calibri" pitchFamily="34" charset="0"/>
            </a:endParaRPr>
          </a:p>
          <a:p>
            <a:pPr marL="514350" indent="-514350">
              <a:buFontTx/>
              <a:buChar char="•"/>
            </a:pPr>
            <a:r>
              <a:rPr lang="en-US" smtClean="0">
                <a:latin typeface="Calibri" pitchFamily="34" charset="0"/>
              </a:rPr>
              <a:t>Setting up anal dysplasia clinic</a:t>
            </a:r>
            <a:r>
              <a:rPr lang="en-US" sz="2800" smtClean="0">
                <a:latin typeface="Calibri" pitchFamily="34" charset="0"/>
              </a:rPr>
              <a:t> </a:t>
            </a:r>
          </a:p>
          <a:p>
            <a:pPr marL="514350" indent="-514350">
              <a:buFont typeface="Calibri" pitchFamily="34" charset="0"/>
              <a:buAutoNum type="arabicPeriod" startAt="2"/>
            </a:pPr>
            <a:endParaRPr lang="en-US" sz="2800" smtClean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457200"/>
            <a:ext cx="8991600" cy="49530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2400" y="2971800"/>
            <a:ext cx="86868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5411" name="Text Box 4"/>
          <p:cNvSpPr txBox="1">
            <a:spLocks noChangeArrowheads="1"/>
          </p:cNvSpPr>
          <p:nvPr/>
        </p:nvSpPr>
        <p:spPr bwMode="auto">
          <a:xfrm>
            <a:off x="123825" y="5943600"/>
            <a:ext cx="20859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Patel P et al. Annals of Int Med 2008.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228600"/>
            <a:ext cx="4953000" cy="5762625"/>
          </a:xfrm>
          <a:prstGeom prst="rect">
            <a:avLst/>
          </a:prstGeom>
          <a:noFill/>
          <a:ln w="317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47458" name="Rectangle 4"/>
          <p:cNvSpPr>
            <a:spLocks noChangeArrowheads="1"/>
          </p:cNvSpPr>
          <p:nvPr/>
        </p:nvSpPr>
        <p:spPr bwMode="auto">
          <a:xfrm>
            <a:off x="76200" y="6002338"/>
            <a:ext cx="15986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Johnson et al. Cancer 2004.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Audience Response Question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153400" cy="46482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dirty="0" smtClean="0">
                <a:latin typeface="Arial" charset="0"/>
              </a:rPr>
              <a:t> HIV-infected individuals at risk for anal dysplasia are… </a:t>
            </a:r>
          </a:p>
          <a:p>
            <a:pPr marL="0" indent="0">
              <a:buFont typeface="Arial" charset="0"/>
              <a:buNone/>
              <a:defRPr/>
            </a:pPr>
            <a:endParaRPr lang="en-US" dirty="0" smtClean="0">
              <a:latin typeface="Arial" charset="0"/>
            </a:endParaRP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>
                <a:latin typeface="Arial" charset="0"/>
              </a:rPr>
              <a:t>HIV-infected men who have sex with men.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>
                <a:latin typeface="Arial" charset="0"/>
              </a:rPr>
              <a:t>HIV-infected men and women engaging in anal sex.  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>
                <a:latin typeface="Arial" charset="0"/>
              </a:rPr>
              <a:t>HIV-infected men and women.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>
                <a:latin typeface="Arial" charset="0"/>
              </a:rPr>
              <a:t>A+B.</a:t>
            </a:r>
          </a:p>
          <a:p>
            <a:pPr marL="400050" lvl="1" indent="0">
              <a:buFont typeface="Arial" charset="0"/>
              <a:buNone/>
              <a:defRPr/>
            </a:pPr>
            <a:endParaRPr lang="en-US" dirty="0" smtClean="0"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"/>
            <a:ext cx="8686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2057400"/>
            <a:ext cx="6705600" cy="38004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50531" name="TextBox 4"/>
          <p:cNvSpPr txBox="1">
            <a:spLocks noChangeArrowheads="1"/>
          </p:cNvSpPr>
          <p:nvPr/>
        </p:nvSpPr>
        <p:spPr bwMode="auto">
          <a:xfrm>
            <a:off x="111125" y="6003925"/>
            <a:ext cx="2022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Piketty C et al. Ann Inter Med 2003.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71600" y="4343400"/>
            <a:ext cx="42672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HPV and HIV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924800" cy="53340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HPV is more persistent in HIV positive women</a:t>
            </a:r>
          </a:p>
          <a:p>
            <a:pPr>
              <a:buFont typeface="Arial" charset="0"/>
              <a:buNone/>
            </a:pPr>
            <a:endParaRPr lang="en-US" sz="2000" smtClean="0">
              <a:latin typeface="Arial" charset="0"/>
            </a:endParaRPr>
          </a:p>
          <a:p>
            <a:r>
              <a:rPr lang="en-US" smtClean="0">
                <a:latin typeface="Arial" charset="0"/>
              </a:rPr>
              <a:t>Higher levels of HPV are detected in HIV positive women</a:t>
            </a:r>
          </a:p>
          <a:p>
            <a:endParaRPr lang="en-US" sz="2000" smtClean="0">
              <a:latin typeface="Arial" charset="0"/>
            </a:endParaRPr>
          </a:p>
          <a:p>
            <a:r>
              <a:rPr lang="en-US" smtClean="0">
                <a:latin typeface="Arial" charset="0"/>
              </a:rPr>
              <a:t>Multiple HPV infections are more common in HIV positive women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04800"/>
            <a:ext cx="6477000" cy="56388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51554" name="TextBox 3"/>
          <p:cNvSpPr txBox="1">
            <a:spLocks noChangeArrowheads="1"/>
          </p:cNvSpPr>
          <p:nvPr/>
        </p:nvSpPr>
        <p:spPr bwMode="auto">
          <a:xfrm>
            <a:off x="76200" y="6019800"/>
            <a:ext cx="2057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Holly E et al. J Natl Cancer Inst 2001.</a:t>
            </a:r>
          </a:p>
        </p:txBody>
      </p:sp>
      <p:sp>
        <p:nvSpPr>
          <p:cNvPr id="151555" name="Rectangle 5"/>
          <p:cNvSpPr>
            <a:spLocks noChangeArrowheads="1"/>
          </p:cNvSpPr>
          <p:nvPr/>
        </p:nvSpPr>
        <p:spPr bwMode="auto">
          <a:xfrm>
            <a:off x="1600200" y="2057400"/>
            <a:ext cx="3505200" cy="457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4"/>
          <p:cNvSpPr>
            <a:spLocks noChangeArrowheads="1"/>
          </p:cNvSpPr>
          <p:nvPr/>
        </p:nvSpPr>
        <p:spPr bwMode="auto">
          <a:xfrm>
            <a:off x="2438400" y="381000"/>
            <a:ext cx="38084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/>
              <a:t>ANAL HPV DISEASE</a:t>
            </a:r>
          </a:p>
        </p:txBody>
      </p:sp>
      <p:grpSp>
        <p:nvGrpSpPr>
          <p:cNvPr id="152578" name="Group 2"/>
          <p:cNvGrpSpPr>
            <a:grpSpLocks/>
          </p:cNvGrpSpPr>
          <p:nvPr/>
        </p:nvGrpSpPr>
        <p:grpSpPr bwMode="auto">
          <a:xfrm>
            <a:off x="685800" y="1371600"/>
            <a:ext cx="7543800" cy="4114800"/>
            <a:chOff x="672" y="1248"/>
            <a:chExt cx="6789" cy="744"/>
          </a:xfrm>
        </p:grpSpPr>
        <p:sp>
          <p:nvSpPr>
            <p:cNvPr id="152579" name="AutoShape 3"/>
            <p:cNvSpPr>
              <a:spLocks noChangeAspect="1" noChangeArrowheads="1" noTextEdit="1"/>
            </p:cNvSpPr>
            <p:nvPr/>
          </p:nvSpPr>
          <p:spPr bwMode="auto">
            <a:xfrm>
              <a:off x="672" y="1248"/>
              <a:ext cx="6789" cy="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152580" name="_s28676"/>
            <p:cNvCxnSpPr>
              <a:cxnSpLocks noChangeShapeType="1"/>
              <a:stCxn id="152586" idx="0"/>
              <a:endCxn id="152583" idx="2"/>
            </p:cNvCxnSpPr>
            <p:nvPr/>
          </p:nvCxnSpPr>
          <p:spPr bwMode="auto">
            <a:xfrm rot="5400000" flipH="1">
              <a:off x="5151" y="464"/>
              <a:ext cx="144" cy="2311"/>
            </a:xfrm>
            <a:prstGeom prst="bentConnector3">
              <a:avLst>
                <a:gd name="adj1" fmla="val 1434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52581" name="_s28677"/>
            <p:cNvCxnSpPr>
              <a:cxnSpLocks noChangeShapeType="1"/>
              <a:stCxn id="152585" idx="0"/>
              <a:endCxn id="152583" idx="2"/>
            </p:cNvCxnSpPr>
            <p:nvPr/>
          </p:nvCxnSpPr>
          <p:spPr bwMode="auto">
            <a:xfrm rot="-5400000">
              <a:off x="3996" y="1619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52582" name="_s28678"/>
            <p:cNvCxnSpPr>
              <a:cxnSpLocks noChangeShapeType="1"/>
              <a:stCxn id="152584" idx="0"/>
              <a:endCxn id="152583" idx="2"/>
            </p:cNvCxnSpPr>
            <p:nvPr/>
          </p:nvCxnSpPr>
          <p:spPr bwMode="auto">
            <a:xfrm rot="-5400000">
              <a:off x="2840" y="464"/>
              <a:ext cx="144" cy="2311"/>
            </a:xfrm>
            <a:prstGeom prst="bentConnector3">
              <a:avLst>
                <a:gd name="adj1" fmla="val 1434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152583" name="_s28679"/>
            <p:cNvSpPr>
              <a:spLocks noChangeArrowheads="1"/>
            </p:cNvSpPr>
            <p:nvPr/>
          </p:nvSpPr>
          <p:spPr bwMode="auto">
            <a:xfrm>
              <a:off x="3553" y="1248"/>
              <a:ext cx="1027" cy="3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39448" tIns="19725" rIns="39448" bIns="19725" anchor="ctr"/>
            <a:lstStyle/>
            <a:p>
              <a:pPr algn="ctr" eaLnBrk="0" hangingPunct="0"/>
              <a:r>
                <a:rPr lang="en-US" sz="1200" b="1">
                  <a:solidFill>
                    <a:srgbClr val="000000"/>
                  </a:solidFill>
                  <a:ea typeface="ＭＳ Ｐゴシック"/>
                  <a:cs typeface="ＭＳ Ｐゴシック"/>
                </a:rPr>
                <a:t>ANAL</a:t>
              </a:r>
            </a:p>
            <a:p>
              <a:pPr algn="ctr" eaLnBrk="0" hangingPunct="0"/>
              <a:r>
                <a:rPr lang="en-US" sz="1200" b="1">
                  <a:solidFill>
                    <a:srgbClr val="000000"/>
                  </a:solidFill>
                  <a:ea typeface="ＭＳ Ｐゴシック"/>
                  <a:cs typeface="ＭＳ Ｐゴシック"/>
                </a:rPr>
                <a:t>HPV INFECTION</a:t>
              </a:r>
            </a:p>
          </p:txBody>
        </p:sp>
        <p:sp>
          <p:nvSpPr>
            <p:cNvPr id="152584" name="_s28680"/>
            <p:cNvSpPr>
              <a:spLocks noChangeArrowheads="1"/>
            </p:cNvSpPr>
            <p:nvPr/>
          </p:nvSpPr>
          <p:spPr bwMode="auto">
            <a:xfrm>
              <a:off x="672" y="1692"/>
              <a:ext cx="2167" cy="3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39448" tIns="19725" rIns="39448" bIns="19725" anchor="ctr"/>
            <a:lstStyle/>
            <a:p>
              <a:pPr algn="ctr" eaLnBrk="0" hangingPunct="0"/>
              <a:r>
                <a:rPr lang="en-US" sz="1200" b="1">
                  <a:solidFill>
                    <a:srgbClr val="000000"/>
                  </a:solidFill>
                  <a:ea typeface="ＭＳ Ｐゴシック"/>
                  <a:cs typeface="ＭＳ Ｐゴシック"/>
                </a:rPr>
                <a:t>CONDYLOMA</a:t>
              </a:r>
            </a:p>
          </p:txBody>
        </p:sp>
        <p:sp>
          <p:nvSpPr>
            <p:cNvPr id="152585" name="_s28681"/>
            <p:cNvSpPr>
              <a:spLocks noChangeArrowheads="1"/>
            </p:cNvSpPr>
            <p:nvPr/>
          </p:nvSpPr>
          <p:spPr bwMode="auto">
            <a:xfrm>
              <a:off x="2983" y="1692"/>
              <a:ext cx="2167" cy="3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39448" tIns="19725" rIns="39448" bIns="19725" anchor="ctr"/>
            <a:lstStyle/>
            <a:p>
              <a:pPr algn="ctr" eaLnBrk="0" hangingPunct="0"/>
              <a:r>
                <a:rPr lang="en-US" sz="1200" b="1">
                  <a:solidFill>
                    <a:srgbClr val="000000"/>
                  </a:solidFill>
                  <a:ea typeface="ＭＳ Ｐゴシック"/>
                  <a:cs typeface="ＭＳ Ｐゴシック"/>
                </a:rPr>
                <a:t>ANAL INTRAEPITHELIAL NEOPLASIA</a:t>
              </a:r>
            </a:p>
            <a:p>
              <a:pPr algn="ctr" eaLnBrk="0" hangingPunct="0"/>
              <a:r>
                <a:rPr lang="en-US" sz="1200" b="1">
                  <a:solidFill>
                    <a:srgbClr val="000000"/>
                  </a:solidFill>
                  <a:ea typeface="ＭＳ Ｐゴシック"/>
                  <a:cs typeface="ＭＳ Ｐゴシック"/>
                </a:rPr>
                <a:t>AIN I,II,III</a:t>
              </a:r>
            </a:p>
          </p:txBody>
        </p:sp>
        <p:sp>
          <p:nvSpPr>
            <p:cNvPr id="152586" name="_s28682"/>
            <p:cNvSpPr>
              <a:spLocks noChangeArrowheads="1"/>
            </p:cNvSpPr>
            <p:nvPr/>
          </p:nvSpPr>
          <p:spPr bwMode="auto">
            <a:xfrm>
              <a:off x="5294" y="1692"/>
              <a:ext cx="2167" cy="3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39448" tIns="19725" rIns="39448" bIns="19725" anchor="ctr"/>
            <a:lstStyle/>
            <a:p>
              <a:pPr algn="ctr" eaLnBrk="0" hangingPunct="0"/>
              <a:r>
                <a:rPr lang="en-US" sz="1200" b="1">
                  <a:solidFill>
                    <a:srgbClr val="000000"/>
                  </a:solidFill>
                  <a:ea typeface="ＭＳ Ｐゴシック"/>
                  <a:cs typeface="ＭＳ Ｐゴシック"/>
                </a:rPr>
                <a:t>ANAL CANCER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3"/>
          <p:cNvSpPr>
            <a:spLocks noChangeArrowheads="1"/>
          </p:cNvSpPr>
          <p:nvPr/>
        </p:nvSpPr>
        <p:spPr bwMode="auto">
          <a:xfrm>
            <a:off x="304800" y="1143000"/>
            <a:ext cx="67818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b="1"/>
              <a:t>IN A STUDY FROM SAN FRANCISCO</a:t>
            </a:r>
          </a:p>
          <a:p>
            <a:r>
              <a:rPr lang="en-US" sz="2000"/>
              <a:t>277 HIV-positive, 211 HIV-negative MSM</a:t>
            </a:r>
          </a:p>
          <a:p>
            <a:r>
              <a:rPr lang="en-US" sz="2000"/>
              <a:t>4 year follow up</a:t>
            </a:r>
          </a:p>
          <a:p>
            <a:endParaRPr lang="en-US" sz="2000"/>
          </a:p>
          <a:p>
            <a:r>
              <a:rPr lang="en-US" sz="2000"/>
              <a:t>Baseline anal cytology: normal, ASCUS or Low grade dysplasia. </a:t>
            </a:r>
          </a:p>
          <a:p>
            <a:r>
              <a:rPr lang="en-US" sz="2000" b="1">
                <a:solidFill>
                  <a:srgbClr val="FF0000"/>
                </a:solidFill>
              </a:rPr>
              <a:t>49% HIV-positive progressed to high grade dysplasia.</a:t>
            </a:r>
          </a:p>
          <a:p>
            <a:r>
              <a:rPr lang="en-US" sz="2000"/>
              <a:t>17% HIV-negative progressed to high grade dysplasia.</a:t>
            </a:r>
          </a:p>
          <a:p>
            <a:pPr>
              <a:buFont typeface="Wingdings" pitchFamily="2" charset="2"/>
              <a:buNone/>
            </a:pPr>
            <a:endParaRPr lang="en-US" sz="2000" b="1"/>
          </a:p>
          <a:p>
            <a:pPr>
              <a:buFontTx/>
              <a:buChar char="•"/>
            </a:pPr>
            <a:r>
              <a:rPr lang="en-US" sz="2000" b="1"/>
              <a:t>IN A STUDY FROM SEATTLE</a:t>
            </a:r>
          </a:p>
          <a:p>
            <a:pPr>
              <a:buFont typeface="Wingdings" pitchFamily="2" charset="2"/>
              <a:buNone/>
            </a:pPr>
            <a:r>
              <a:rPr lang="en-US" sz="2000"/>
              <a:t>158 HIV-positive, 147 HIV-negative MSM </a:t>
            </a:r>
          </a:p>
          <a:p>
            <a:pPr>
              <a:buFont typeface="Wingdings" pitchFamily="2" charset="2"/>
              <a:buNone/>
            </a:pPr>
            <a:r>
              <a:rPr lang="en-US" sz="2000"/>
              <a:t>No anal dysplasia at baseline</a:t>
            </a:r>
          </a:p>
          <a:p>
            <a:pPr>
              <a:buFont typeface="Wingdings" pitchFamily="2" charset="2"/>
              <a:buNone/>
            </a:pPr>
            <a:r>
              <a:rPr lang="en-US" sz="2000"/>
              <a:t>21 months follow up</a:t>
            </a:r>
          </a:p>
          <a:p>
            <a:pPr>
              <a:buFont typeface="Wingdings" pitchFamily="2" charset="2"/>
              <a:buNone/>
            </a:pPr>
            <a:r>
              <a:rPr lang="en-US" sz="2000"/>
              <a:t> </a:t>
            </a:r>
          </a:p>
          <a:p>
            <a:pPr>
              <a:buFont typeface="Wingdings" pitchFamily="2" charset="2"/>
              <a:buNone/>
            </a:pPr>
            <a:r>
              <a:rPr lang="en-US" sz="2000" b="1">
                <a:solidFill>
                  <a:srgbClr val="FF0000"/>
                </a:solidFill>
              </a:rPr>
              <a:t>15% HIV-positive developed high grade dysplasia.</a:t>
            </a:r>
          </a:p>
          <a:p>
            <a:pPr>
              <a:buFont typeface="Wingdings" pitchFamily="2" charset="2"/>
              <a:buNone/>
            </a:pPr>
            <a:r>
              <a:rPr lang="en-US" sz="2000"/>
              <a:t>5 % HIV-negative developed high grade dysplasia. </a:t>
            </a:r>
          </a:p>
        </p:txBody>
      </p:sp>
      <p:sp>
        <p:nvSpPr>
          <p:cNvPr id="153602" name="Rectangle 4"/>
          <p:cNvSpPr>
            <a:spLocks noChangeArrowheads="1"/>
          </p:cNvSpPr>
          <p:nvPr/>
        </p:nvSpPr>
        <p:spPr bwMode="auto">
          <a:xfrm>
            <a:off x="152400" y="273050"/>
            <a:ext cx="883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/>
              <a:t>ANAL INTRAEPITHELIAL NEOPLASIA (AIN)</a:t>
            </a:r>
          </a:p>
        </p:txBody>
      </p:sp>
      <p:sp>
        <p:nvSpPr>
          <p:cNvPr id="153603" name="Rectangle 3"/>
          <p:cNvSpPr>
            <a:spLocks noChangeArrowheads="1"/>
          </p:cNvSpPr>
          <p:nvPr/>
        </p:nvSpPr>
        <p:spPr bwMode="auto">
          <a:xfrm>
            <a:off x="76200" y="6003925"/>
            <a:ext cx="2305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Palefsky AIDS 1998; Critchlow AIDS 1995.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4"/>
          <p:cNvSpPr>
            <a:spLocks noChangeArrowheads="1"/>
          </p:cNvSpPr>
          <p:nvPr/>
        </p:nvSpPr>
        <p:spPr bwMode="auto">
          <a:xfrm>
            <a:off x="1905000" y="152400"/>
            <a:ext cx="490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</a:rPr>
              <a:t>CERVICAL</a:t>
            </a:r>
            <a:r>
              <a:rPr lang="en-US" sz="3600" b="1"/>
              <a:t>/ANAL </a:t>
            </a:r>
            <a:r>
              <a:rPr lang="en-US" sz="3600" b="1">
                <a:solidFill>
                  <a:srgbClr val="7030A0"/>
                </a:solidFill>
              </a:rPr>
              <a:t>CANCER</a:t>
            </a:r>
          </a:p>
        </p:txBody>
      </p:sp>
      <p:sp>
        <p:nvSpPr>
          <p:cNvPr id="155650" name="Rectangle 10"/>
          <p:cNvSpPr>
            <a:spLocks noChangeArrowheads="1"/>
          </p:cNvSpPr>
          <p:nvPr/>
        </p:nvSpPr>
        <p:spPr bwMode="auto">
          <a:xfrm>
            <a:off x="76200" y="6003925"/>
            <a:ext cx="1762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http//www.lab.anhb.uwa.edu.</a:t>
            </a:r>
          </a:p>
        </p:txBody>
      </p:sp>
      <p:pic>
        <p:nvPicPr>
          <p:cNvPr id="155651" name="Picture 12" descr="DA7C27FF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1524000"/>
            <a:ext cx="4419600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2" name="Rectangle 13"/>
          <p:cNvSpPr>
            <a:spLocks noChangeArrowheads="1"/>
          </p:cNvSpPr>
          <p:nvPr/>
        </p:nvSpPr>
        <p:spPr bwMode="auto">
          <a:xfrm>
            <a:off x="7010400" y="1828800"/>
            <a:ext cx="838200" cy="129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/>
          </a:p>
        </p:txBody>
      </p:sp>
      <p:sp>
        <p:nvSpPr>
          <p:cNvPr id="155653" name="Text Box 14"/>
          <p:cNvSpPr txBox="1">
            <a:spLocks noChangeArrowheads="1"/>
          </p:cNvSpPr>
          <p:nvPr/>
        </p:nvSpPr>
        <p:spPr bwMode="auto">
          <a:xfrm>
            <a:off x="304800" y="3052763"/>
            <a:ext cx="33924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400" b="1"/>
              <a:t>Arise at the transitional </a:t>
            </a:r>
          </a:p>
          <a:p>
            <a:r>
              <a:rPr lang="en-US" sz="2400" b="1"/>
              <a:t>zone from columnar to </a:t>
            </a:r>
          </a:p>
          <a:p>
            <a:r>
              <a:rPr lang="en-US" sz="2400" b="1"/>
              <a:t>squamous epithelium.</a:t>
            </a:r>
          </a:p>
        </p:txBody>
      </p:sp>
      <p:sp>
        <p:nvSpPr>
          <p:cNvPr id="155654" name="Rectangle 15"/>
          <p:cNvSpPr>
            <a:spLocks noChangeArrowheads="1"/>
          </p:cNvSpPr>
          <p:nvPr/>
        </p:nvSpPr>
        <p:spPr bwMode="auto">
          <a:xfrm>
            <a:off x="304800" y="2001838"/>
            <a:ext cx="2312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400" b="1"/>
              <a:t>Caused by HPV.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3"/>
          <p:cNvSpPr>
            <a:spLocks noChangeArrowheads="1"/>
          </p:cNvSpPr>
          <p:nvPr/>
        </p:nvSpPr>
        <p:spPr bwMode="auto">
          <a:xfrm>
            <a:off x="990600" y="2209800"/>
            <a:ext cx="7315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folHlink"/>
                </a:solidFill>
              </a:rPr>
              <a:t>Anal cancer like cervical cancer is a potentially preventable disease… 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Audience Response Question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153400" cy="46482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dirty="0" smtClean="0">
                <a:latin typeface="Arial" charset="0"/>
              </a:rPr>
              <a:t> Does your HIV practice offer anal dysplasia/cancer screening? </a:t>
            </a:r>
          </a:p>
          <a:p>
            <a:pPr marL="400050" lvl="1" indent="0">
              <a:buFont typeface="Arial" charset="0"/>
              <a:buNone/>
              <a:defRPr/>
            </a:pPr>
            <a:endParaRPr lang="en-US" dirty="0" smtClean="0">
              <a:latin typeface="Arial" charset="0"/>
            </a:endParaRP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>
                <a:latin typeface="Arial" charset="0"/>
              </a:rPr>
              <a:t>Yes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>
                <a:latin typeface="Arial" charset="0"/>
              </a:rPr>
              <a:t>No</a:t>
            </a:r>
          </a:p>
          <a:p>
            <a:pPr marL="400050" lvl="1" indent="0">
              <a:buFont typeface="Arial" charset="0"/>
              <a:buNone/>
              <a:defRPr/>
            </a:pPr>
            <a:endParaRPr lang="en-US" dirty="0" smtClean="0">
              <a:latin typeface="Arial" charset="0"/>
            </a:endParaRPr>
          </a:p>
        </p:txBody>
      </p:sp>
      <p:sp>
        <p:nvSpPr>
          <p:cNvPr id="158723" name="TextBox 3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Mbulaiteye SM, </a:t>
            </a:r>
            <a:r>
              <a:rPr lang="en-US" sz="1400" i="1"/>
              <a:t>J Acquir Immune Defic Syndr</a:t>
            </a:r>
            <a:r>
              <a:rPr lang="en-US" sz="1400"/>
              <a:t>, 2003.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Box 3"/>
          <p:cNvSpPr txBox="1">
            <a:spLocks noChangeArrowheads="1"/>
          </p:cNvSpPr>
          <p:nvPr/>
        </p:nvSpPr>
        <p:spPr bwMode="auto">
          <a:xfrm>
            <a:off x="1066800" y="2057400"/>
            <a:ext cx="6172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folHlink"/>
                </a:solidFill>
              </a:rPr>
              <a:t>There are no national and/</a:t>
            </a:r>
          </a:p>
          <a:p>
            <a:r>
              <a:rPr lang="en-US" sz="4000" b="1">
                <a:solidFill>
                  <a:schemeClr val="folHlink"/>
                </a:solidFill>
              </a:rPr>
              <a:t>or international guidelines…</a:t>
            </a:r>
          </a:p>
          <a:p>
            <a:endParaRPr lang="en-US" sz="4000">
              <a:solidFill>
                <a:srgbClr val="7030A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3"/>
          <p:cNvSpPr>
            <a:spLocks noChangeArrowheads="1"/>
          </p:cNvSpPr>
          <p:nvPr/>
        </p:nvSpPr>
        <p:spPr bwMode="auto">
          <a:xfrm>
            <a:off x="914400" y="685800"/>
            <a:ext cx="68580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FontTx/>
              <a:buChar char="•"/>
            </a:pPr>
            <a:r>
              <a:rPr lang="en-US" sz="2400" b="1">
                <a:solidFill>
                  <a:srgbClr val="800080"/>
                </a:solidFill>
              </a:rPr>
              <a:t>New York HIV Clinical guidelines</a:t>
            </a:r>
          </a:p>
          <a:p>
            <a:pPr>
              <a:buClr>
                <a:srgbClr val="FF0000"/>
              </a:buClr>
            </a:pPr>
            <a:r>
              <a:rPr lang="en-US" sz="2400">
                <a:solidFill>
                  <a:srgbClr val="000000"/>
                </a:solidFill>
              </a:rPr>
              <a:t>In order to receive state or Federal HIV funding, health centers</a:t>
            </a:r>
          </a:p>
          <a:p>
            <a:pPr>
              <a:buClr>
                <a:srgbClr val="FF0000"/>
              </a:buClr>
            </a:pPr>
            <a:r>
              <a:rPr lang="en-US" sz="2400">
                <a:solidFill>
                  <a:srgbClr val="000000"/>
                </a:solidFill>
              </a:rPr>
              <a:t>must perform routine anal pap smear in HIV-infected individuals: </a:t>
            </a:r>
          </a:p>
          <a:p>
            <a:pPr>
              <a:buClr>
                <a:srgbClr val="FF0000"/>
              </a:buClr>
            </a:pPr>
            <a:r>
              <a:rPr lang="en-US" sz="2400">
                <a:solidFill>
                  <a:srgbClr val="000000"/>
                </a:solidFill>
              </a:rPr>
              <a:t>MSM, h/o anogenital condyloma and women with abnormal </a:t>
            </a:r>
          </a:p>
          <a:p>
            <a:pPr>
              <a:buClr>
                <a:srgbClr val="FF0000"/>
              </a:buClr>
            </a:pPr>
            <a:r>
              <a:rPr lang="en-US" sz="2400">
                <a:solidFill>
                  <a:srgbClr val="000000"/>
                </a:solidFill>
              </a:rPr>
              <a:t>cervical and/or vulvar histology. </a:t>
            </a:r>
          </a:p>
          <a:p>
            <a:pPr>
              <a:buClr>
                <a:srgbClr val="FF0000"/>
              </a:buClr>
            </a:pPr>
            <a:endParaRPr lang="en-US" sz="2400">
              <a:solidFill>
                <a:srgbClr val="000000"/>
              </a:solidFill>
            </a:endParaRPr>
          </a:p>
          <a:p>
            <a:pPr>
              <a:buClr>
                <a:srgbClr val="FF0000"/>
              </a:buClr>
            </a:pPr>
            <a:endParaRPr lang="en-US" sz="240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FontTx/>
              <a:buChar char="•"/>
            </a:pPr>
            <a:r>
              <a:rPr lang="en-US" sz="2400" b="1">
                <a:solidFill>
                  <a:srgbClr val="800080"/>
                </a:solidFill>
              </a:rPr>
              <a:t>Newly established society</a:t>
            </a:r>
          </a:p>
          <a:p>
            <a:pPr>
              <a:buClr>
                <a:srgbClr val="FF0000"/>
              </a:buClr>
            </a:pPr>
            <a:r>
              <a:rPr lang="en-US" sz="2400">
                <a:solidFill>
                  <a:srgbClr val="000000"/>
                </a:solidFill>
              </a:rPr>
              <a:t>International Anal Neoplasia Society (IANS).</a:t>
            </a:r>
          </a:p>
          <a:p>
            <a:pPr>
              <a:buClr>
                <a:srgbClr val="FF0000"/>
              </a:buClr>
            </a:pPr>
            <a:r>
              <a:rPr lang="en-US" b="1">
                <a:solidFill>
                  <a:srgbClr val="000000"/>
                </a:solidFill>
              </a:rPr>
              <a:t>http://ians.memberlodge.org</a:t>
            </a:r>
            <a:r>
              <a:rPr lang="en-US" sz="2400">
                <a:solidFill>
                  <a:srgbClr val="000000"/>
                </a:solidFill>
              </a:rPr>
              <a:t> 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7" descr="9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609600"/>
            <a:ext cx="351948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18" name="Text Box 8"/>
          <p:cNvSpPr txBox="1">
            <a:spLocks noChangeArrowheads="1"/>
          </p:cNvSpPr>
          <p:nvPr/>
        </p:nvSpPr>
        <p:spPr bwMode="auto">
          <a:xfrm>
            <a:off x="2362200" y="5715000"/>
            <a:ext cx="3862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Joel Palefsky, MD. UCSF Medical Center</a:t>
            </a:r>
          </a:p>
        </p:txBody>
      </p:sp>
      <p:sp>
        <p:nvSpPr>
          <p:cNvPr id="162819" name="Text Box 4"/>
          <p:cNvSpPr txBox="1">
            <a:spLocks noChangeArrowheads="1"/>
          </p:cNvSpPr>
          <p:nvPr/>
        </p:nvSpPr>
        <p:spPr bwMode="auto">
          <a:xfrm>
            <a:off x="228600" y="5943600"/>
            <a:ext cx="20796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www.ucsfhealth.org/images/doctors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91" name="Object 19"/>
          <p:cNvGraphicFramePr>
            <a:graphicFrameLocks noChangeAspect="1"/>
          </p:cNvGraphicFramePr>
          <p:nvPr/>
        </p:nvGraphicFramePr>
        <p:xfrm>
          <a:off x="6286500" y="6096000"/>
          <a:ext cx="2857500" cy="762000"/>
        </p:xfrm>
        <a:graphic>
          <a:graphicData uri="http://schemas.openxmlformats.org/presentationml/2006/ole">
            <p:oleObj spid="_x0000_s3091" name="Document" r:id="rId5" imgW="8218346" imgH="2017712" progId="Word.Document.8">
              <p:embed/>
            </p:oleObj>
          </a:graphicData>
        </a:graphic>
      </p:graphicFrame>
      <p:sp>
        <p:nvSpPr>
          <p:cNvPr id="3092" name="TextBox 2"/>
          <p:cNvSpPr txBox="1">
            <a:spLocks noChangeArrowheads="1"/>
          </p:cNvSpPr>
          <p:nvPr/>
        </p:nvSpPr>
        <p:spPr bwMode="auto">
          <a:xfrm>
            <a:off x="1676400" y="762000"/>
            <a:ext cx="6057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/>
              <a:t>Anal Pap Smear Screening</a:t>
            </a:r>
          </a:p>
        </p:txBody>
      </p:sp>
      <p:pic>
        <p:nvPicPr>
          <p:cNvPr id="3093" name="Picture 6" descr="fg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4" name="TextBox 1"/>
          <p:cNvSpPr txBox="1">
            <a:spLocks noChangeArrowheads="1"/>
          </p:cNvSpPr>
          <p:nvPr/>
        </p:nvSpPr>
        <p:spPr bwMode="auto">
          <a:xfrm>
            <a:off x="76200" y="6611938"/>
            <a:ext cx="17335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Chin-Hong and Palefsky 2006.</a:t>
            </a: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HPV and HIV - Persistence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990600"/>
          <a:ext cx="8001000" cy="46609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00250"/>
                <a:gridCol w="3000375"/>
                <a:gridCol w="3000375"/>
              </a:tblGrid>
              <a:tr h="7493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HPV Type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HIV Positive : Persistent</a:t>
                      </a:r>
                      <a:r>
                        <a:rPr lang="en-US" baseline="0" dirty="0" smtClean="0">
                          <a:latin typeface="Arial Black" pitchFamily="34" charset="0"/>
                        </a:rPr>
                        <a:t> HPV Infection (%)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HIV Negative</a:t>
                      </a:r>
                      <a:r>
                        <a:rPr lang="en-US" baseline="0" dirty="0" smtClean="0">
                          <a:latin typeface="Arial Black" pitchFamily="34" charset="0"/>
                        </a:rPr>
                        <a:t> : Persistent HPV Infection (%)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7493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High risk: HPV 16 associated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14.1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3.0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7493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High risk: HPV 18</a:t>
                      </a:r>
                      <a:r>
                        <a:rPr lang="en-US" baseline="0" dirty="0" smtClean="0">
                          <a:latin typeface="Arial Black" pitchFamily="34" charset="0"/>
                        </a:rPr>
                        <a:t> associated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8.2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0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7493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Intermediate risk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6.4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0.9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7493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Low risk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1.8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0.4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7493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Any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24.1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3.9</a:t>
                      </a:r>
                      <a:endParaRPr lang="en-US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704" name="TextBox 4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Sun XW,  </a:t>
            </a:r>
            <a:r>
              <a:rPr lang="en-US" sz="1400" i="1"/>
              <a:t>NEJM</a:t>
            </a:r>
            <a:r>
              <a:rPr lang="en-US" sz="1400"/>
              <a:t>, 1997.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Content Placeholder 3" descr="indexfinger-dr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1430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4" name="Rectangle 4"/>
          <p:cNvSpPr>
            <a:spLocks noChangeArrowheads="1"/>
          </p:cNvSpPr>
          <p:nvPr/>
        </p:nvSpPr>
        <p:spPr bwMode="auto">
          <a:xfrm>
            <a:off x="1676400" y="228600"/>
            <a:ext cx="5622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latin typeface="Arial" charset="0"/>
              </a:rPr>
              <a:t>DRE (digital rectal exam)</a:t>
            </a:r>
            <a:endParaRPr lang="en-US" sz="3600" b="1"/>
          </a:p>
        </p:txBody>
      </p:sp>
      <p:sp>
        <p:nvSpPr>
          <p:cNvPr id="166915" name="TextBox 5"/>
          <p:cNvSpPr txBox="1">
            <a:spLocks noChangeArrowheads="1"/>
          </p:cNvSpPr>
          <p:nvPr/>
        </p:nvSpPr>
        <p:spPr bwMode="auto">
          <a:xfrm>
            <a:off x="87313" y="6019800"/>
            <a:ext cx="21224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http://artofanesthesia.blogspot.com.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1"/>
          <p:cNvSpPr>
            <a:spLocks noChangeArrowheads="1"/>
          </p:cNvSpPr>
          <p:nvPr/>
        </p:nvSpPr>
        <p:spPr bwMode="auto">
          <a:xfrm>
            <a:off x="2825750" y="381000"/>
            <a:ext cx="3575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/>
              <a:t>ANAL PAP SMEAR</a:t>
            </a:r>
          </a:p>
        </p:txBody>
      </p:sp>
      <p:pic>
        <p:nvPicPr>
          <p:cNvPr id="167938" name="Picture 6" descr="http://images.hayneedle.com/mgen/master:SMX0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981200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39" name="Picture 4" descr="http://www.wcpl.com/SupImg/thinprep_broo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5240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0" name="Picture 2"/>
          <p:cNvPicPr>
            <a:picLocks noChangeAspect="1" noChangeArrowheads="1"/>
          </p:cNvPicPr>
          <p:nvPr/>
        </p:nvPicPr>
        <p:blipFill>
          <a:blip r:embed="rId6"/>
          <a:srcRect t="6000"/>
          <a:stretch>
            <a:fillRect/>
          </a:stretch>
        </p:blipFill>
        <p:spPr bwMode="auto">
          <a:xfrm>
            <a:off x="381000" y="3886200"/>
            <a:ext cx="3505200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143000" y="2971800"/>
            <a:ext cx="2286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Liquid Media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4343400"/>
            <a:ext cx="1981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Polyester Swab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533400"/>
            <a:ext cx="7086600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6" name="TextBox 4"/>
          <p:cNvSpPr txBox="1">
            <a:spLocks noChangeArrowheads="1"/>
          </p:cNvSpPr>
          <p:nvPr/>
        </p:nvSpPr>
        <p:spPr bwMode="auto">
          <a:xfrm>
            <a:off x="76200" y="6019800"/>
            <a:ext cx="1828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Pennsylvania/MidAtlantic AETC.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6"/>
          <p:cNvSpPr>
            <a:spLocks noChangeArrowheads="1"/>
          </p:cNvSpPr>
          <p:nvPr/>
        </p:nvSpPr>
        <p:spPr bwMode="auto">
          <a:xfrm>
            <a:off x="1879600" y="1439863"/>
            <a:ext cx="65786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2696" bIns="33327" anchor="ctr">
            <a:spAutoFit/>
          </a:bodyPr>
          <a:lstStyle/>
          <a:p>
            <a:pPr algn="ctr"/>
            <a:r>
              <a:rPr lang="en-US" sz="2400"/>
              <a:t>Anal Pap Smear: A Simple, Fast and Easy Procedure</a:t>
            </a:r>
          </a:p>
          <a:p>
            <a:pPr algn="ctr"/>
            <a:r>
              <a:rPr lang="en-US" sz="2400" i="1"/>
              <a:t>Source: </a:t>
            </a:r>
            <a:r>
              <a:rPr lang="en-US" sz="2400"/>
              <a:t>Pennsylvania/MidAtlantic AETC</a:t>
            </a:r>
            <a:br>
              <a:rPr lang="en-US" sz="2400"/>
            </a:br>
            <a:endParaRPr lang="en-US" sz="2400"/>
          </a:p>
        </p:txBody>
      </p:sp>
      <p:sp>
        <p:nvSpPr>
          <p:cNvPr id="171010" name="Rectangle 7"/>
          <p:cNvSpPr>
            <a:spLocks noChangeArrowheads="1"/>
          </p:cNvSpPr>
          <p:nvPr/>
        </p:nvSpPr>
        <p:spPr bwMode="auto">
          <a:xfrm>
            <a:off x="1219200" y="3284538"/>
            <a:ext cx="7237413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2696" anchor="ctr">
            <a:spAutoFit/>
          </a:bodyPr>
          <a:lstStyle/>
          <a:p>
            <a:r>
              <a:rPr lang="en-US" sz="2000"/>
              <a:t>Instructional video on performing anal Pap smears. </a:t>
            </a:r>
          </a:p>
          <a:p>
            <a:r>
              <a:rPr lang="en-US" sz="2000"/>
              <a:t>Available on CD-ROM. Call the Johns Hopkins Local Performance site </a:t>
            </a:r>
          </a:p>
          <a:p>
            <a:r>
              <a:rPr lang="en-US" sz="2000"/>
              <a:t>to order: 888-333-2855 (toll-free). </a:t>
            </a:r>
          </a:p>
        </p:txBody>
      </p:sp>
      <p:pic>
        <p:nvPicPr>
          <p:cNvPr id="171011" name="Picture 9" descr="AETC National Resource Center Ho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6688" y="2476500"/>
            <a:ext cx="1190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2" name="Picture 11" descr="AETC National Resource Center Ho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6688" y="2476500"/>
            <a:ext cx="1190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3" name="Picture 13" descr="aetcnrc-logo_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838200"/>
            <a:ext cx="13049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1358900"/>
          </a:xfrm>
        </p:spPr>
        <p:txBody>
          <a:bodyPr/>
          <a:lstStyle/>
          <a:p>
            <a:r>
              <a:rPr lang="en-US" sz="3600" b="1" smtClean="0">
                <a:latin typeface="Calibri" pitchFamily="34" charset="0"/>
              </a:rPr>
              <a:t>ANAL CYTOLOGY</a:t>
            </a:r>
          </a:p>
        </p:txBody>
      </p:sp>
      <p:pic>
        <p:nvPicPr>
          <p:cNvPr id="172034" name="Content Placeholder 3" descr="anal  cytology2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705100" y="1784350"/>
            <a:ext cx="3733800" cy="3746500"/>
          </a:xfrm>
        </p:spPr>
      </p:pic>
      <p:sp>
        <p:nvSpPr>
          <p:cNvPr id="172035" name="Text Box 4"/>
          <p:cNvSpPr txBox="1">
            <a:spLocks noChangeArrowheads="1"/>
          </p:cNvSpPr>
          <p:nvPr/>
        </p:nvSpPr>
        <p:spPr bwMode="auto">
          <a:xfrm>
            <a:off x="76200" y="5943600"/>
            <a:ext cx="15986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http://5minuteconsult.com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extBox 2"/>
          <p:cNvSpPr txBox="1">
            <a:spLocks noChangeArrowheads="1"/>
          </p:cNvSpPr>
          <p:nvPr/>
        </p:nvSpPr>
        <p:spPr bwMode="auto">
          <a:xfrm>
            <a:off x="533400" y="5486400"/>
            <a:ext cx="7366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Bethesda Criteria: no malignant cells, AS-CUS, LSIL, HSIL.</a:t>
            </a:r>
          </a:p>
        </p:txBody>
      </p:sp>
      <p:pic>
        <p:nvPicPr>
          <p:cNvPr id="173058" name="Picture 5" descr="1-s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04800"/>
            <a:ext cx="624840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Text Box 6"/>
          <p:cNvSpPr txBox="1">
            <a:spLocks noChangeArrowheads="1"/>
          </p:cNvSpPr>
          <p:nvPr/>
        </p:nvSpPr>
        <p:spPr bwMode="auto">
          <a:xfrm>
            <a:off x="60325" y="6007100"/>
            <a:ext cx="1863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Adam et al. Gynecol Oncol 2012.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extBox 3"/>
          <p:cNvSpPr txBox="1">
            <a:spLocks noChangeArrowheads="1"/>
          </p:cNvSpPr>
          <p:nvPr/>
        </p:nvSpPr>
        <p:spPr bwMode="auto">
          <a:xfrm>
            <a:off x="2667000" y="425450"/>
            <a:ext cx="3387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/>
              <a:t>ANAL CYTOLOGY</a:t>
            </a:r>
          </a:p>
        </p:txBody>
      </p:sp>
      <p:sp>
        <p:nvSpPr>
          <p:cNvPr id="175106" name="TextBox 4"/>
          <p:cNvSpPr txBox="1">
            <a:spLocks noChangeArrowheads="1"/>
          </p:cNvSpPr>
          <p:nvPr/>
        </p:nvSpPr>
        <p:spPr bwMode="auto">
          <a:xfrm>
            <a:off x="914400" y="1905000"/>
            <a:ext cx="326866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400"/>
              <a:t>Sensitivity- 69% to 93%</a:t>
            </a:r>
          </a:p>
          <a:p>
            <a:endParaRPr lang="en-US" sz="2400"/>
          </a:p>
          <a:p>
            <a:endParaRPr lang="en-US" sz="2400"/>
          </a:p>
          <a:p>
            <a:pPr>
              <a:buFontTx/>
              <a:buChar char="•"/>
            </a:pPr>
            <a:r>
              <a:rPr lang="en-US" sz="2400"/>
              <a:t>Specificity- 32% to 59% </a:t>
            </a:r>
          </a:p>
        </p:txBody>
      </p:sp>
      <p:sp>
        <p:nvSpPr>
          <p:cNvPr id="175107" name="TextBox 5"/>
          <p:cNvSpPr txBox="1">
            <a:spLocks noChangeArrowheads="1"/>
          </p:cNvSpPr>
          <p:nvPr/>
        </p:nvSpPr>
        <p:spPr bwMode="auto">
          <a:xfrm>
            <a:off x="609600" y="5562600"/>
            <a:ext cx="71278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Palefsky et al. J Acquir Immune Defic Synd Hum Retrovirol 1997; Mathews et al. J Acquir Immune Defic Syndr 2004;</a:t>
            </a:r>
          </a:p>
          <a:p>
            <a:r>
              <a:rPr lang="en-US" sz="1000"/>
              <a:t>Lee et al. Int Conf AIDS 2004; Panther et al. CID 2004; Fox et al. Sex Transm Infect 2005; Salit at al. Annual Conference in Retroviruses </a:t>
            </a:r>
          </a:p>
          <a:p>
            <a:r>
              <a:rPr lang="en-US" sz="1000"/>
              <a:t>and Opportunistic Infections 2005.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228600"/>
            <a:ext cx="4419600" cy="59166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3" descr="Isabella clinic setu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57200"/>
            <a:ext cx="7243763" cy="5410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4" descr="http://www.consultantlive.com/image/image_gallery?img_id=1408055&amp;t=12411162053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863" y="533400"/>
            <a:ext cx="897413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2" name="TextBox 3"/>
          <p:cNvSpPr txBox="1">
            <a:spLocks noChangeArrowheads="1"/>
          </p:cNvSpPr>
          <p:nvPr/>
        </p:nvSpPr>
        <p:spPr bwMode="auto">
          <a:xfrm>
            <a:off x="76200" y="5927725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AIDS Reader 2009. vol19 No5.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HPV and HIV - Persistence</a:t>
            </a:r>
          </a:p>
        </p:txBody>
      </p:sp>
      <p:pic>
        <p:nvPicPr>
          <p:cNvPr id="30722" name="Picture 4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685800"/>
            <a:ext cx="4095750" cy="5448300"/>
          </a:xfrm>
          <a:prstGeom prst="rect">
            <a:avLst/>
          </a:prstGeom>
          <a:noFill/>
          <a:ln w="6350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0" y="60166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Jamieson DJ,  </a:t>
            </a:r>
            <a:r>
              <a:rPr lang="en-US" sz="1400" i="1"/>
              <a:t>AJOG</a:t>
            </a:r>
            <a:r>
              <a:rPr lang="en-US" sz="1400"/>
              <a:t>, 2012.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4"/>
          <p:cNvSpPr>
            <a:spLocks noChangeArrowheads="1"/>
          </p:cNvSpPr>
          <p:nvPr/>
        </p:nvSpPr>
        <p:spPr bwMode="auto">
          <a:xfrm>
            <a:off x="2741613" y="1676400"/>
            <a:ext cx="640238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400"/>
              <a:t>AIN I (mild dysplasia)</a:t>
            </a:r>
          </a:p>
          <a:p>
            <a:endParaRPr lang="en-US" sz="2400"/>
          </a:p>
          <a:p>
            <a:endParaRPr lang="en-US" sz="2400"/>
          </a:p>
          <a:p>
            <a:r>
              <a:rPr lang="en-US" sz="2400"/>
              <a:t>AIN II (moderate dysplasia) </a:t>
            </a:r>
          </a:p>
          <a:p>
            <a:endParaRPr lang="en-US" sz="2400"/>
          </a:p>
          <a:p>
            <a:endParaRPr lang="en-US" sz="2400"/>
          </a:p>
          <a:p>
            <a:r>
              <a:rPr lang="en-US" sz="2400"/>
              <a:t>AIN III (severe dysplasia or carcinoma </a:t>
            </a:r>
            <a:r>
              <a:rPr lang="en-US" sz="2400" i="1"/>
              <a:t>in situ</a:t>
            </a:r>
            <a:r>
              <a:rPr lang="en-US" sz="2400"/>
              <a:t> (CIS)) </a:t>
            </a:r>
          </a:p>
        </p:txBody>
      </p:sp>
      <p:sp>
        <p:nvSpPr>
          <p:cNvPr id="180226" name="Line 6"/>
          <p:cNvSpPr>
            <a:spLocks noChangeShapeType="1"/>
          </p:cNvSpPr>
          <p:nvPr/>
        </p:nvSpPr>
        <p:spPr bwMode="auto">
          <a:xfrm flipH="1">
            <a:off x="1981200" y="2971800"/>
            <a:ext cx="762000" cy="4572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27" name="Line 7"/>
          <p:cNvSpPr>
            <a:spLocks noChangeShapeType="1"/>
          </p:cNvSpPr>
          <p:nvPr/>
        </p:nvSpPr>
        <p:spPr bwMode="auto">
          <a:xfrm>
            <a:off x="1981200" y="3429000"/>
            <a:ext cx="762000" cy="6096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28" name="Line 8"/>
          <p:cNvSpPr>
            <a:spLocks noChangeShapeType="1"/>
          </p:cNvSpPr>
          <p:nvPr/>
        </p:nvSpPr>
        <p:spPr bwMode="auto">
          <a:xfrm flipH="1">
            <a:off x="1981200" y="1905000"/>
            <a:ext cx="6858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29" name="Rectangle 9"/>
          <p:cNvSpPr>
            <a:spLocks noChangeArrowheads="1"/>
          </p:cNvSpPr>
          <p:nvPr/>
        </p:nvSpPr>
        <p:spPr bwMode="auto">
          <a:xfrm>
            <a:off x="304800" y="3200400"/>
            <a:ext cx="19081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b="1">
                <a:solidFill>
                  <a:schemeClr val="folHlink"/>
                </a:solidFill>
              </a:rPr>
              <a:t>High-grade </a:t>
            </a:r>
          </a:p>
          <a:p>
            <a:r>
              <a:rPr lang="en-US" b="1">
                <a:solidFill>
                  <a:schemeClr val="folHlink"/>
                </a:solidFill>
              </a:rPr>
              <a:t>squamous lesions </a:t>
            </a:r>
          </a:p>
          <a:p>
            <a:r>
              <a:rPr lang="en-US" b="1">
                <a:solidFill>
                  <a:schemeClr val="folHlink"/>
                </a:solidFill>
              </a:rPr>
              <a:t>(HGAIN)</a:t>
            </a:r>
            <a:r>
              <a:rPr lang="en-US" b="1"/>
              <a:t> </a:t>
            </a:r>
          </a:p>
        </p:txBody>
      </p:sp>
      <p:sp>
        <p:nvSpPr>
          <p:cNvPr id="180230" name="Rectangle 10"/>
          <p:cNvSpPr>
            <a:spLocks noChangeArrowheads="1"/>
          </p:cNvSpPr>
          <p:nvPr/>
        </p:nvSpPr>
        <p:spPr bwMode="auto">
          <a:xfrm>
            <a:off x="228600" y="1616075"/>
            <a:ext cx="18176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b="1">
                <a:solidFill>
                  <a:schemeClr val="folHlink"/>
                </a:solidFill>
              </a:rPr>
              <a:t>Low-grade</a:t>
            </a:r>
          </a:p>
          <a:p>
            <a:r>
              <a:rPr lang="en-US" b="1">
                <a:solidFill>
                  <a:schemeClr val="folHlink"/>
                </a:solidFill>
              </a:rPr>
              <a:t>squamous lesion </a:t>
            </a:r>
          </a:p>
          <a:p>
            <a:r>
              <a:rPr lang="en-US" b="1">
                <a:solidFill>
                  <a:schemeClr val="folHlink"/>
                </a:solidFill>
              </a:rPr>
              <a:t>(LGAIN)</a:t>
            </a:r>
            <a:r>
              <a:rPr lang="en-US" b="1"/>
              <a:t> </a:t>
            </a:r>
          </a:p>
        </p:txBody>
      </p:sp>
      <p:sp>
        <p:nvSpPr>
          <p:cNvPr id="180231" name="Text Box 8"/>
          <p:cNvSpPr txBox="1">
            <a:spLocks noChangeArrowheads="1"/>
          </p:cNvSpPr>
          <p:nvPr/>
        </p:nvSpPr>
        <p:spPr bwMode="auto">
          <a:xfrm>
            <a:off x="3028950" y="273050"/>
            <a:ext cx="2381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/>
              <a:t>HISTOLOGY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extBox 1"/>
          <p:cNvSpPr txBox="1">
            <a:spLocks noChangeArrowheads="1"/>
          </p:cNvSpPr>
          <p:nvPr/>
        </p:nvSpPr>
        <p:spPr bwMode="auto">
          <a:xfrm>
            <a:off x="2971800" y="381000"/>
            <a:ext cx="2546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/>
              <a:t>TREATMENT</a:t>
            </a:r>
          </a:p>
        </p:txBody>
      </p:sp>
      <p:sp>
        <p:nvSpPr>
          <p:cNvPr id="181250" name="TextBox 2"/>
          <p:cNvSpPr txBox="1">
            <a:spLocks noChangeArrowheads="1"/>
          </p:cNvSpPr>
          <p:nvPr/>
        </p:nvSpPr>
        <p:spPr bwMode="auto">
          <a:xfrm>
            <a:off x="1219200" y="1600200"/>
            <a:ext cx="27686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400" b="1"/>
              <a:t>Patient-applied:</a:t>
            </a:r>
          </a:p>
          <a:p>
            <a:r>
              <a:rPr lang="en-US" sz="2400"/>
              <a:t>5% imiquimod</a:t>
            </a:r>
          </a:p>
          <a:p>
            <a:r>
              <a:rPr lang="en-US" sz="2400"/>
              <a:t>0.5% podofilox  gel</a:t>
            </a:r>
          </a:p>
          <a:p>
            <a:r>
              <a:rPr lang="en-US" sz="2400"/>
              <a:t>5% fluoracil cream</a:t>
            </a:r>
          </a:p>
          <a:p>
            <a:endParaRPr lang="en-US" sz="2400"/>
          </a:p>
          <a:p>
            <a:pPr>
              <a:buFontTx/>
              <a:buChar char="•"/>
            </a:pPr>
            <a:r>
              <a:rPr lang="en-US" sz="2400" b="1"/>
              <a:t>Clinician-applied:</a:t>
            </a:r>
          </a:p>
          <a:p>
            <a:r>
              <a:rPr lang="en-US" sz="2400"/>
              <a:t>Cryotherapy</a:t>
            </a:r>
          </a:p>
          <a:p>
            <a:r>
              <a:rPr lang="en-US" sz="2400"/>
              <a:t>Infra red coagulation</a:t>
            </a:r>
          </a:p>
          <a:p>
            <a:r>
              <a:rPr lang="en-US" sz="2400"/>
              <a:t>Electrocautery</a:t>
            </a:r>
          </a:p>
          <a:p>
            <a:r>
              <a:rPr lang="en-US" sz="2400"/>
              <a:t>Laser ablation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5"/>
          <p:cNvSpPr>
            <a:spLocks noChangeArrowheads="1"/>
          </p:cNvSpPr>
          <p:nvPr/>
        </p:nvSpPr>
        <p:spPr bwMode="auto">
          <a:xfrm>
            <a:off x="381000" y="1601788"/>
            <a:ext cx="88519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en-US" sz="2000"/>
              <a:t>Anal cytology has previously been shown to be a cost-effective screening method </a:t>
            </a:r>
          </a:p>
          <a:p>
            <a:r>
              <a:rPr lang="en-US" sz="2000"/>
              <a:t>for the detection of squamous intraepithelial lesions </a:t>
            </a:r>
          </a:p>
          <a:p>
            <a:r>
              <a:rPr lang="en-US" sz="2000"/>
              <a:t>in populations at high-risk for developing anal carcinoma. </a:t>
            </a:r>
          </a:p>
          <a:p>
            <a:endParaRPr lang="en-US" sz="2000"/>
          </a:p>
          <a:p>
            <a:pPr>
              <a:buFontTx/>
              <a:buChar char="•"/>
            </a:pPr>
            <a:r>
              <a:rPr lang="en-US" sz="2000"/>
              <a:t>Annual screening of HIV-positive MSM with anal Pap tests </a:t>
            </a:r>
          </a:p>
          <a:p>
            <a:r>
              <a:rPr lang="en-US" sz="2000"/>
              <a:t>provided an incremental cost-effectiveness ratio of $16,600 per quality-adjusted </a:t>
            </a:r>
          </a:p>
          <a:p>
            <a:r>
              <a:rPr lang="en-US" sz="2000"/>
              <a:t>life year saved. </a:t>
            </a:r>
          </a:p>
          <a:p>
            <a:endParaRPr lang="en-US" sz="2000"/>
          </a:p>
          <a:p>
            <a:pPr>
              <a:buFontTx/>
              <a:buChar char="•"/>
            </a:pPr>
            <a:r>
              <a:rPr lang="en-US" sz="2000"/>
              <a:t>This ratio is comparable with other widely accepted </a:t>
            </a:r>
          </a:p>
          <a:p>
            <a:r>
              <a:rPr lang="en-US" sz="2000"/>
              <a:t>screening procedures, such as screening for colon cancer in the general population. </a:t>
            </a:r>
          </a:p>
        </p:txBody>
      </p:sp>
      <p:sp>
        <p:nvSpPr>
          <p:cNvPr id="183298" name="Rectangle 6"/>
          <p:cNvSpPr>
            <a:spLocks noChangeArrowheads="1"/>
          </p:cNvSpPr>
          <p:nvPr/>
        </p:nvSpPr>
        <p:spPr bwMode="auto">
          <a:xfrm>
            <a:off x="304800" y="5486400"/>
            <a:ext cx="45831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000"/>
              <a:t>Goldie SJ et al. JAMA 1999; 281:1822–1829; Inadomi. Curr Opin Gatroenterol 2003.</a:t>
            </a:r>
            <a:endParaRPr lang="en-US"/>
          </a:p>
        </p:txBody>
      </p:sp>
      <p:sp>
        <p:nvSpPr>
          <p:cNvPr id="183299" name="Text Box 8"/>
          <p:cNvSpPr txBox="1">
            <a:spLocks noChangeArrowheads="1"/>
          </p:cNvSpPr>
          <p:nvPr/>
        </p:nvSpPr>
        <p:spPr bwMode="auto">
          <a:xfrm>
            <a:off x="2001838" y="273050"/>
            <a:ext cx="4322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/>
              <a:t>COST- EFFECTIVENESS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ext Box 5"/>
          <p:cNvSpPr txBox="1">
            <a:spLocks noChangeArrowheads="1"/>
          </p:cNvSpPr>
          <p:nvPr/>
        </p:nvSpPr>
        <p:spPr bwMode="auto">
          <a:xfrm>
            <a:off x="1752600" y="304800"/>
            <a:ext cx="533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/>
              <a:t>DOES IT MAKE A DIFFERENCE? </a:t>
            </a:r>
          </a:p>
        </p:txBody>
      </p:sp>
      <p:pic>
        <p:nvPicPr>
          <p:cNvPr id="1853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143000"/>
            <a:ext cx="7459663" cy="4572000"/>
          </a:xfrm>
          <a:prstGeom prst="rect">
            <a:avLst/>
          </a:prstGeom>
          <a:noFill/>
          <a:ln w="317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85800" y="1905000"/>
            <a:ext cx="7315200" cy="457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381000" y="5943600"/>
            <a:ext cx="21066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Chiao EY et al. CID 2006: 43(15 July).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extBox 1"/>
          <p:cNvSpPr txBox="1">
            <a:spLocks noChangeArrowheads="1"/>
          </p:cNvSpPr>
          <p:nvPr/>
        </p:nvSpPr>
        <p:spPr bwMode="auto">
          <a:xfrm>
            <a:off x="2895600" y="381000"/>
            <a:ext cx="30527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/>
              <a:t>CERTIFICATION</a:t>
            </a:r>
          </a:p>
        </p:txBody>
      </p:sp>
      <p:sp>
        <p:nvSpPr>
          <p:cNvPr id="186370" name="TextBox 2"/>
          <p:cNvSpPr txBox="1">
            <a:spLocks noChangeArrowheads="1"/>
          </p:cNvSpPr>
          <p:nvPr/>
        </p:nvSpPr>
        <p:spPr bwMode="auto">
          <a:xfrm>
            <a:off x="533400" y="1600200"/>
            <a:ext cx="807720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/>
              <a:t>Currently there are no national and/or international specific requirements </a:t>
            </a:r>
          </a:p>
          <a:p>
            <a:r>
              <a:rPr lang="en-US" sz="2400"/>
              <a:t>or board  certification to perform HRA.</a:t>
            </a:r>
          </a:p>
          <a:p>
            <a:endParaRPr lang="en-US" sz="2400"/>
          </a:p>
          <a:p>
            <a:pPr>
              <a:buFontTx/>
              <a:buChar char="•"/>
            </a:pPr>
            <a:r>
              <a:rPr lang="en-US" sz="2400"/>
              <a:t>You will need to work with your institution to request privilege.</a:t>
            </a:r>
          </a:p>
          <a:p>
            <a:endParaRPr lang="en-US" sz="2400"/>
          </a:p>
          <a:p>
            <a:pPr>
              <a:buFontTx/>
              <a:buChar char="•"/>
            </a:pPr>
            <a:r>
              <a:rPr lang="en-US" sz="2400"/>
              <a:t>There are colposcopy and HRA courses by ASCCP.</a:t>
            </a:r>
          </a:p>
          <a:p>
            <a:endParaRPr lang="en-US" sz="2000"/>
          </a:p>
          <a:p>
            <a:endParaRPr lang="en-US" sz="2000" b="1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extBox 1"/>
          <p:cNvSpPr txBox="1">
            <a:spLocks noChangeArrowheads="1"/>
          </p:cNvSpPr>
          <p:nvPr/>
        </p:nvSpPr>
        <p:spPr bwMode="auto">
          <a:xfrm>
            <a:off x="3352800" y="609600"/>
            <a:ext cx="16795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/>
              <a:t>BILLING</a:t>
            </a:r>
          </a:p>
        </p:txBody>
      </p:sp>
      <p:sp>
        <p:nvSpPr>
          <p:cNvPr id="187394" name="TextBox 2"/>
          <p:cNvSpPr txBox="1">
            <a:spLocks noChangeArrowheads="1"/>
          </p:cNvSpPr>
          <p:nvPr/>
        </p:nvSpPr>
        <p:spPr bwMode="auto">
          <a:xfrm>
            <a:off x="609600" y="1905000"/>
            <a:ext cx="8601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>
                <a:solidFill>
                  <a:srgbClr val="7030A0"/>
                </a:solidFill>
              </a:rPr>
              <a:t>There is no billing code for a visit for anal cytology collection.</a:t>
            </a:r>
          </a:p>
          <a:p>
            <a:endParaRPr lang="en-US" sz="2200" b="1"/>
          </a:p>
          <a:p>
            <a:r>
              <a:rPr lang="en-US" sz="2200" b="1"/>
              <a:t>There are billing codes for the cytology billing:</a:t>
            </a:r>
          </a:p>
          <a:p>
            <a:r>
              <a:rPr lang="en-US" sz="2200" b="1"/>
              <a:t>88108 for liquid based cytology.</a:t>
            </a:r>
          </a:p>
          <a:p>
            <a:endParaRPr lang="en-US" sz="2200" b="1"/>
          </a:p>
          <a:p>
            <a:r>
              <a:rPr lang="en-US" sz="2200" b="1">
                <a:solidFill>
                  <a:srgbClr val="7030A0"/>
                </a:solidFill>
              </a:rPr>
              <a:t>88104</a:t>
            </a:r>
            <a:r>
              <a:rPr lang="en-US" sz="2200" b="1"/>
              <a:t> for conventional brushing.</a:t>
            </a:r>
          </a:p>
          <a:p>
            <a:endParaRPr lang="en-US" sz="2200" b="1"/>
          </a:p>
          <a:p>
            <a:r>
              <a:rPr lang="en-US" sz="2200" b="1">
                <a:solidFill>
                  <a:srgbClr val="7030A0"/>
                </a:solidFill>
              </a:rPr>
              <a:t>88160</a:t>
            </a:r>
            <a:r>
              <a:rPr lang="en-US" sz="2200" b="1"/>
              <a:t> for anal-rectal smears using Dacron® swab.</a:t>
            </a:r>
          </a:p>
          <a:p>
            <a:endParaRPr lang="en-US" sz="2200" b="1"/>
          </a:p>
          <a:p>
            <a:r>
              <a:rPr lang="en-US" sz="2200" b="1">
                <a:solidFill>
                  <a:srgbClr val="7030A0"/>
                </a:solidFill>
              </a:rPr>
              <a:t>88112</a:t>
            </a:r>
            <a:r>
              <a:rPr lang="en-US" sz="2200" b="1"/>
              <a:t> for selective cellular enhancement technique with interpretation.</a:t>
            </a:r>
          </a:p>
          <a:p>
            <a:endParaRPr lang="en-US" sz="2200" b="1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extBox 1"/>
          <p:cNvSpPr txBox="1">
            <a:spLocks noChangeArrowheads="1"/>
          </p:cNvSpPr>
          <p:nvPr/>
        </p:nvSpPr>
        <p:spPr bwMode="auto">
          <a:xfrm>
            <a:off x="3352800" y="609600"/>
            <a:ext cx="16652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/>
              <a:t>BILLING</a:t>
            </a:r>
          </a:p>
        </p:txBody>
      </p:sp>
      <p:sp>
        <p:nvSpPr>
          <p:cNvPr id="188418" name="TextBox 2"/>
          <p:cNvSpPr txBox="1">
            <a:spLocks noChangeArrowheads="1"/>
          </p:cNvSpPr>
          <p:nvPr/>
        </p:nvSpPr>
        <p:spPr bwMode="auto">
          <a:xfrm>
            <a:off x="609600" y="1905000"/>
            <a:ext cx="684371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>
                <a:solidFill>
                  <a:srgbClr val="7030A0"/>
                </a:solidFill>
              </a:rPr>
              <a:t>High resolution Anoscopy CPT Codes:</a:t>
            </a:r>
          </a:p>
          <a:p>
            <a:endParaRPr lang="en-US" sz="2200" b="1">
              <a:solidFill>
                <a:srgbClr val="7030A0"/>
              </a:solidFill>
            </a:endParaRPr>
          </a:p>
          <a:p>
            <a:r>
              <a:rPr lang="en-US" sz="2200" b="1">
                <a:solidFill>
                  <a:srgbClr val="7030A0"/>
                </a:solidFill>
              </a:rPr>
              <a:t>Category I</a:t>
            </a:r>
          </a:p>
          <a:p>
            <a:r>
              <a:rPr lang="en-US" sz="2200" b="1">
                <a:solidFill>
                  <a:srgbClr val="7030A0"/>
                </a:solidFill>
              </a:rPr>
              <a:t>46600</a:t>
            </a:r>
            <a:r>
              <a:rPr lang="en-US" sz="2200" b="1"/>
              <a:t>- Anoscopy w/wo collection specimen. </a:t>
            </a:r>
          </a:p>
          <a:p>
            <a:endParaRPr lang="en-US" sz="2200" b="1"/>
          </a:p>
          <a:p>
            <a:r>
              <a:rPr lang="en-US" sz="2200" b="1">
                <a:solidFill>
                  <a:srgbClr val="7030A0"/>
                </a:solidFill>
              </a:rPr>
              <a:t>46606</a:t>
            </a:r>
            <a:r>
              <a:rPr lang="en-US" sz="2200" b="1"/>
              <a:t>- Anoscopy w/Biopsy, single or multiple. </a:t>
            </a:r>
          </a:p>
          <a:p>
            <a:endParaRPr lang="en-US" sz="2200" b="1"/>
          </a:p>
          <a:p>
            <a:r>
              <a:rPr lang="en-US" sz="2200" b="1">
                <a:solidFill>
                  <a:srgbClr val="7030A0"/>
                </a:solidFill>
              </a:rPr>
              <a:t>Category III</a:t>
            </a:r>
          </a:p>
          <a:p>
            <a:r>
              <a:rPr lang="en-US" sz="2200" b="1">
                <a:solidFill>
                  <a:srgbClr val="7030A0"/>
                </a:solidFill>
              </a:rPr>
              <a:t>0226T</a:t>
            </a:r>
            <a:r>
              <a:rPr lang="en-US" sz="2200" b="1"/>
              <a:t>- anoscopy High Resolution w/specimen collection.</a:t>
            </a:r>
          </a:p>
          <a:p>
            <a:endParaRPr lang="en-US" sz="2200" b="1"/>
          </a:p>
          <a:p>
            <a:r>
              <a:rPr lang="en-US" sz="2200" b="1">
                <a:solidFill>
                  <a:srgbClr val="7030A0"/>
                </a:solidFill>
              </a:rPr>
              <a:t>0227T</a:t>
            </a:r>
            <a:r>
              <a:rPr lang="en-US" sz="2200" b="1"/>
              <a:t>- anoscopy High Resolution w/biopsy.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ChangeArrowheads="1"/>
          </p:cNvSpPr>
          <p:nvPr/>
        </p:nvSpPr>
        <p:spPr bwMode="auto">
          <a:xfrm>
            <a:off x="533400" y="2087563"/>
            <a:ext cx="8458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/>
              <a:t>The goal of screening is to detect anal dysplasia early and eradicate AIN, preventing the progression of such lesions to invasive squamous cell carcinoma.</a:t>
            </a:r>
            <a:r>
              <a:rPr lang="en-US"/>
              <a:t>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ChangeArrowheads="1"/>
          </p:cNvSpPr>
          <p:nvPr/>
        </p:nvSpPr>
        <p:spPr bwMode="auto">
          <a:xfrm>
            <a:off x="914400" y="1676400"/>
            <a:ext cx="75469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400"/>
              <a:t>The optimum use of HPV testing, </a:t>
            </a:r>
          </a:p>
          <a:p>
            <a:r>
              <a:rPr lang="en-US" sz="2400"/>
              <a:t>alternative screening methods </a:t>
            </a:r>
          </a:p>
          <a:p>
            <a:r>
              <a:rPr lang="en-US" sz="2400"/>
              <a:t>and impact of HPV vaccination on anogenital HPV infection </a:t>
            </a:r>
          </a:p>
          <a:p>
            <a:r>
              <a:rPr lang="en-US" sz="2400"/>
              <a:t>are yet to be defined.</a:t>
            </a:r>
            <a:r>
              <a:rPr lang="en-US"/>
              <a:t>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extBox 3"/>
          <p:cNvSpPr txBox="1">
            <a:spLocks noChangeArrowheads="1"/>
          </p:cNvSpPr>
          <p:nvPr/>
        </p:nvSpPr>
        <p:spPr bwMode="auto">
          <a:xfrm>
            <a:off x="654050" y="2305050"/>
            <a:ext cx="7651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A heighted awareness of anal cancer among HIV-infected </a:t>
            </a:r>
          </a:p>
          <a:p>
            <a:r>
              <a:rPr lang="en-US" sz="2400"/>
              <a:t>individuals  is warranted and anal health should be an issue </a:t>
            </a:r>
          </a:p>
          <a:p>
            <a:r>
              <a:rPr lang="en-US" sz="2400"/>
              <a:t>of priority in HIV care. 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SKPANEKEY" val="ff01e71d-fa69-4bff-a273-e64914e27a0d"/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COLORS" val="0"/>
  <p:tag name="MULTIRESPDIVISOR" val="1"/>
  <p:tag name="INCORRECTPOINTVALUE" val="0"/>
  <p:tag name="AUTOADJUSTPARTRANGE" val="True"/>
  <p:tag name="FIBNUMRESULTS" val="5"/>
  <p:tag name="PRRESPONSE2" val="9"/>
  <p:tag name="PRRESPONSE6" val="5"/>
  <p:tag name="PRRESPONSE10" val="1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/object&gt;&lt;/object&gt;&lt;/database&gt;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CHARTLABELS" val="0"/>
  <p:tag name="ALLOWUSERFEEDBACK" val="True"/>
  <p:tag name="ZEROBASED" val="False"/>
  <p:tag name="FIBINCLUDEOTHER" val="True"/>
  <p:tag name="PRRESPONSE4" val="7"/>
  <p:tag name="PRRESPONSE9" val="2"/>
  <p:tag name="SECTOMILLISECCONVERTED" val="1"/>
  <p:tag name="SAVECSVWITHSESSION" val="True"/>
  <p:tag name="RESPCOUNTERFORMAT" val="0"/>
  <p:tag name="CHARTVALUEFORMAT" val="0%"/>
  <p:tag name="RACEENDPOINTS" val="100"/>
  <p:tag name="BUBBLENAMEVISIBLE" val="True"/>
  <p:tag name="CUSTOMCELLBACKCOLOR2" val="-13395457"/>
  <p:tag name="GRIDOPACITY" val="90"/>
  <p:tag name="POLLINGCYCLE" val="2"/>
  <p:tag name="CORRECTPOINTVALUE" val="100"/>
  <p:tag name="ADVANCEDSETTINGSVIEW" val="False"/>
  <p:tag name="PRRESPONSE3" val="8"/>
  <p:tag name="SHOWFLASHWARNING" val="True"/>
  <p:tag name="POWERPOINTVERSION" val="14.0"/>
  <p:tag name="COUNTDOWNSTYLE" val="-1"/>
  <p:tag name="AUTOADVANCE" val="False"/>
  <p:tag name="PARTICIPANTSINLEADERBOARD" val="5"/>
  <p:tag name="CUSTOMGRIDBACKCOLOR" val="-2830136"/>
  <p:tag name="GRIDROTATIONINTERVAL" val="2"/>
  <p:tag name="INCLUDENONRESPONDERS" val="False"/>
  <p:tag name="CHARTSCALE" val="True"/>
  <p:tag name="PRRESPONSE5" val="6"/>
  <p:tag name="MMPROD_NEXTUNIQUEID" val="10009"/>
  <p:tag name="ANSWERNOWTEXT" val="Answer Now"/>
  <p:tag name="REVIEWONLY" val="False"/>
  <p:tag name="BUBBLEGROUPING" val="3"/>
  <p:tag name="DISPLAYDEVICENUMBER" val="True"/>
  <p:tag name="INCLUDEPPT" val="True"/>
  <p:tag name="FIBDISPLAYKEYWORDS" val="True"/>
  <p:tag name="ALWAYSOPENPOLL" val="True"/>
  <p:tag name="COUNTDOWNSECONDS" val="10"/>
  <p:tag name="RACEANIMATIONSPEED" val="3"/>
  <p:tag name="USESCHEMECOLORS" val="True"/>
  <p:tag name="REALTIMEBACKUP" val="False"/>
  <p:tag name="PRRESPONSE7" val="4"/>
  <p:tag name="CSVFORMAT" val="0"/>
  <p:tag name="MAXRESPONDERS" val="5"/>
  <p:tag name="GRIDFONTSIZE" val="12"/>
  <p:tag name="PRRESPONSE1" val="10"/>
  <p:tag name="NUMRESPONSES" val="1"/>
  <p:tag name="CUSTOMCELLBACKCOLOR3" val="-268652"/>
  <p:tag name="FIBDISPLAYRESULTS" val="True"/>
  <p:tag name="ALLOWDUPLICATES" val="False"/>
  <p:tag name="RESETCHARTS" val="True"/>
  <p:tag name="USESECONDARYMONITOR" val="True"/>
  <p:tag name="REALTIMEBACKUPPATH" val="(None)"/>
  <p:tag name="DEFAULTNUMTEAMS" val="5"/>
  <p:tag name="STDCHART" val="1"/>
  <p:tag name="GRIDPOSITION" val="1"/>
  <p:tag name="TPVERSION" val="2008"/>
  <p:tag name="PRRESPONSE8" val="3"/>
  <p:tag name="DELIMITERS" val="3.1"/>
  <p:tag name="TPFULLVERSION" val="4.3.2.117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21stHIVConfSlideTemplate970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21stHIVConfSlideTemplate9703</Template>
  <TotalTime>1062</TotalTime>
  <Words>2206</Words>
  <Application>Microsoft Office PowerPoint</Application>
  <PresentationFormat>On-screen Show (4:3)</PresentationFormat>
  <Paragraphs>620</Paragraphs>
  <Slides>100</Slides>
  <Notes>74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Design Template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100</vt:i4>
      </vt:variant>
    </vt:vector>
  </HeadingPairs>
  <TitlesOfParts>
    <vt:vector size="116" baseType="lpstr">
      <vt:lpstr>Calibri</vt:lpstr>
      <vt:lpstr>Arial</vt:lpstr>
      <vt:lpstr>Wingdings</vt:lpstr>
      <vt:lpstr>Arial Black</vt:lpstr>
      <vt:lpstr>Times New Roman</vt:lpstr>
      <vt:lpstr>Helvetica LT Std</vt:lpstr>
      <vt:lpstr>Constantia</vt:lpstr>
      <vt:lpstr>Garamond</vt:lpstr>
      <vt:lpstr>ＭＳ Ｐゴシック</vt:lpstr>
      <vt:lpstr>21stHIVConfSlideTemplate9703</vt:lpstr>
      <vt:lpstr>21stHIVConfSlideTemplate9703</vt:lpstr>
      <vt:lpstr>21stHIVConfSlideTemplate9703</vt:lpstr>
      <vt:lpstr>21stHIVConfSlideTemplate9703</vt:lpstr>
      <vt:lpstr>21stHIVConfSlideTemplate9703</vt:lpstr>
      <vt:lpstr>Photo Editor Photo</vt:lpstr>
      <vt:lpstr>Document</vt:lpstr>
      <vt:lpstr>HIV and HPV: What’s New for Men &amp; Women</vt:lpstr>
      <vt:lpstr>EPIDEMIOLOGY OF HPV AND HIV &amp; SCREENING FOR CERVICAL CANCER  KARLA MAGUIRE MD, MPH</vt:lpstr>
      <vt:lpstr>Financial Disclosures</vt:lpstr>
      <vt:lpstr>Objectives</vt:lpstr>
      <vt:lpstr>Human Papilloma Virus (HPV)</vt:lpstr>
      <vt:lpstr>HPV is common</vt:lpstr>
      <vt:lpstr>HPV and HIV</vt:lpstr>
      <vt:lpstr>HPV and HIV - Persistence</vt:lpstr>
      <vt:lpstr>HPV and HIV - Persistence</vt:lpstr>
      <vt:lpstr>HPV and HIV – Higher levels</vt:lpstr>
      <vt:lpstr>HPV and HIV – Multiple infections</vt:lpstr>
      <vt:lpstr>Audience Response Question</vt:lpstr>
      <vt:lpstr>HPV</vt:lpstr>
      <vt:lpstr>HPV Symptoms</vt:lpstr>
      <vt:lpstr>HPV and Cancer</vt:lpstr>
      <vt:lpstr>Audience Response Question</vt:lpstr>
      <vt:lpstr>Cervical Cancer Screening</vt:lpstr>
      <vt:lpstr>Screening </vt:lpstr>
      <vt:lpstr>Screening</vt:lpstr>
      <vt:lpstr>Screening</vt:lpstr>
      <vt:lpstr>Screening</vt:lpstr>
      <vt:lpstr>Results of screening</vt:lpstr>
      <vt:lpstr>EVALUATION AND TREATMENT OF ANOGENITAL HPV INFECTIONS IN HIV POSITIVE WOMEN  JORGE J GARCIA MD</vt:lpstr>
      <vt:lpstr>Objectives</vt:lpstr>
      <vt:lpstr> Goals of Anogenital Cancer Screening</vt:lpstr>
      <vt:lpstr>Current Approach to Anogenital Cancer Prevention</vt:lpstr>
      <vt:lpstr>Hans Hinselmann</vt:lpstr>
      <vt:lpstr>  Georgios N. Papanikolaou </vt:lpstr>
      <vt:lpstr>Harald zur Hausen</vt:lpstr>
      <vt:lpstr>Anogenital Cancer Screening Today</vt:lpstr>
      <vt:lpstr>Evaluation</vt:lpstr>
      <vt:lpstr>Anatomy</vt:lpstr>
      <vt:lpstr>Clinical Findings</vt:lpstr>
      <vt:lpstr>Clinical Findings</vt:lpstr>
      <vt:lpstr>Clinical Findings</vt:lpstr>
      <vt:lpstr>Clinical Findings</vt:lpstr>
      <vt:lpstr>Clinical Findings</vt:lpstr>
      <vt:lpstr>Bimanual Exam</vt:lpstr>
      <vt:lpstr>DRE (digital rectal exam)</vt:lpstr>
      <vt:lpstr>Colposcopy</vt:lpstr>
      <vt:lpstr>Colposcope</vt:lpstr>
      <vt:lpstr>Slide 42</vt:lpstr>
      <vt:lpstr>Audience Response Question</vt:lpstr>
      <vt:lpstr>Slide 44</vt:lpstr>
      <vt:lpstr>Slide 45</vt:lpstr>
      <vt:lpstr>Colposcopy  Normal Cervix</vt:lpstr>
      <vt:lpstr>Squamocolumnar Junction</vt:lpstr>
      <vt:lpstr>Stratified Squamous Epithelium</vt:lpstr>
      <vt:lpstr>Dysplasia</vt:lpstr>
      <vt:lpstr>Colposcopic Findings</vt:lpstr>
      <vt:lpstr>Aceto-White Epithelium</vt:lpstr>
      <vt:lpstr>Normal Vascular Patterns </vt:lpstr>
      <vt:lpstr>Abnormal Vascular Patterns </vt:lpstr>
      <vt:lpstr>Punctations</vt:lpstr>
      <vt:lpstr>Mosaicism</vt:lpstr>
      <vt:lpstr>Schiller’s test</vt:lpstr>
      <vt:lpstr>Cervical Biopsy</vt:lpstr>
      <vt:lpstr>Audience Response Question</vt:lpstr>
      <vt:lpstr>Cryotherapy</vt:lpstr>
      <vt:lpstr>Loop Electrocoagulation  Excision Procedure LEEP</vt:lpstr>
      <vt:lpstr>Audience Response Question</vt:lpstr>
      <vt:lpstr>Anal Screening</vt:lpstr>
      <vt:lpstr>ANAL HPV AND HIV  ISABELLA ROSA-CUNHA, MD</vt:lpstr>
      <vt:lpstr>Financial Disclosures</vt:lpstr>
      <vt:lpstr>OBJECTIVES</vt:lpstr>
      <vt:lpstr>Slide 66</vt:lpstr>
      <vt:lpstr>Slide 67</vt:lpstr>
      <vt:lpstr>Audience Response Question</vt:lpstr>
      <vt:lpstr>Slide 69</vt:lpstr>
      <vt:lpstr>Slide 70</vt:lpstr>
      <vt:lpstr>Slide 71</vt:lpstr>
      <vt:lpstr>Slide 72</vt:lpstr>
      <vt:lpstr>Slide 73</vt:lpstr>
      <vt:lpstr>Slide 74</vt:lpstr>
      <vt:lpstr>Audience Response Question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ANAL CYTOLOGY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</vt:vector>
  </TitlesOfParts>
  <Company>Miller School Of Medicine (University Of Miami)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HIV and HPV: What’s New for Men and women</dc:title>
  <dc:creator>Administrator</dc:creator>
  <cp:lastModifiedBy>agodur</cp:lastModifiedBy>
  <cp:revision>508</cp:revision>
  <dcterms:created xsi:type="dcterms:W3CDTF">2012-08-28T16:58:19Z</dcterms:created>
  <dcterms:modified xsi:type="dcterms:W3CDTF">2012-10-12T16:24:06Z</dcterms:modified>
  <cp:contentType>Document</cp:contentTyp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0x010100C52069B0696BDF4CB658B334E8A9E3CF</vt:lpwstr>
  </property>
</Properties>
</file>