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6"/>
  </p:notesMasterIdLst>
  <p:handoutMasterIdLst>
    <p:handoutMasterId r:id="rId57"/>
  </p:handoutMasterIdLst>
  <p:sldIdLst>
    <p:sldId id="265" r:id="rId2"/>
    <p:sldId id="266" r:id="rId3"/>
    <p:sldId id="277" r:id="rId4"/>
    <p:sldId id="278" r:id="rId5"/>
    <p:sldId id="274" r:id="rId6"/>
    <p:sldId id="325" r:id="rId7"/>
    <p:sldId id="299" r:id="rId8"/>
    <p:sldId id="300" r:id="rId9"/>
    <p:sldId id="301" r:id="rId10"/>
    <p:sldId id="302" r:id="rId11"/>
    <p:sldId id="303" r:id="rId12"/>
    <p:sldId id="304" r:id="rId13"/>
    <p:sldId id="305" r:id="rId14"/>
    <p:sldId id="306" r:id="rId15"/>
    <p:sldId id="307" r:id="rId16"/>
    <p:sldId id="308" r:id="rId17"/>
    <p:sldId id="327" r:id="rId18"/>
    <p:sldId id="328" r:id="rId19"/>
    <p:sldId id="329" r:id="rId20"/>
    <p:sldId id="330" r:id="rId21"/>
    <p:sldId id="331" r:id="rId22"/>
    <p:sldId id="332" r:id="rId23"/>
    <p:sldId id="333" r:id="rId24"/>
    <p:sldId id="334" r:id="rId25"/>
    <p:sldId id="335" r:id="rId26"/>
    <p:sldId id="336" r:id="rId27"/>
    <p:sldId id="309" r:id="rId28"/>
    <p:sldId id="310" r:id="rId29"/>
    <p:sldId id="311" r:id="rId30"/>
    <p:sldId id="312" r:id="rId31"/>
    <p:sldId id="313" r:id="rId32"/>
    <p:sldId id="314" r:id="rId33"/>
    <p:sldId id="315" r:id="rId34"/>
    <p:sldId id="316" r:id="rId35"/>
    <p:sldId id="317" r:id="rId36"/>
    <p:sldId id="318" r:id="rId37"/>
    <p:sldId id="319" r:id="rId38"/>
    <p:sldId id="320" r:id="rId39"/>
    <p:sldId id="321" r:id="rId40"/>
    <p:sldId id="322" r:id="rId41"/>
    <p:sldId id="323" r:id="rId42"/>
    <p:sldId id="324" r:id="rId43"/>
    <p:sldId id="326" r:id="rId44"/>
    <p:sldId id="288" r:id="rId45"/>
    <p:sldId id="289" r:id="rId46"/>
    <p:sldId id="290" r:id="rId47"/>
    <p:sldId id="291" r:id="rId48"/>
    <p:sldId id="292" r:id="rId49"/>
    <p:sldId id="294" r:id="rId50"/>
    <p:sldId id="295" r:id="rId51"/>
    <p:sldId id="285" r:id="rId52"/>
    <p:sldId id="286" r:id="rId53"/>
    <p:sldId id="287" r:id="rId54"/>
    <p:sldId id="256" r:id="rId5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835" autoAdjust="0"/>
  </p:normalViewPr>
  <p:slideViewPr>
    <p:cSldViewPr>
      <p:cViewPr varScale="1">
        <p:scale>
          <a:sx n="83" d="100"/>
          <a:sy n="83" d="100"/>
        </p:scale>
        <p:origin x="-178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1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FD04E0-FE44-4D7B-8A78-C94672168498}" type="doc">
      <dgm:prSet loTypeId="urn:microsoft.com/office/officeart/2005/8/layout/venn1" loCatId="relationship" qsTypeId="urn:microsoft.com/office/officeart/2005/8/quickstyle/simple5" qsCatId="simple" csTypeId="urn:microsoft.com/office/officeart/2005/8/colors/accent1_2" csCatId="accent1" phldr="1"/>
      <dgm:spPr/>
    </dgm:pt>
    <dgm:pt modelId="{95D7477D-5EBD-40C4-A0AF-B16CA8459D54}">
      <dgm:prSet phldrT="[Text]" custT="1"/>
      <dgm:spPr/>
      <dgm:t>
        <a:bodyPr/>
        <a:lstStyle/>
        <a:p>
          <a:r>
            <a:rPr lang="en-US" sz="1800" dirty="0" smtClean="0"/>
            <a:t>Didactic Education</a:t>
          </a:r>
        </a:p>
        <a:p>
          <a:r>
            <a:rPr lang="en-US" sz="1800" dirty="0" smtClean="0"/>
            <a:t>Baseline Knowledge</a:t>
          </a:r>
          <a:endParaRPr lang="en-US" sz="1800" dirty="0"/>
        </a:p>
      </dgm:t>
    </dgm:pt>
    <dgm:pt modelId="{113D8B58-315A-4E81-9C6E-25E5868CB155}" type="parTrans" cxnId="{036002C9-A0D5-44EC-9461-12C5C06F5F8F}">
      <dgm:prSet/>
      <dgm:spPr/>
      <dgm:t>
        <a:bodyPr/>
        <a:lstStyle/>
        <a:p>
          <a:endParaRPr lang="en-US"/>
        </a:p>
      </dgm:t>
    </dgm:pt>
    <dgm:pt modelId="{AB167BBD-FCF3-4C9F-B3EC-5F77E103D973}" type="sibTrans" cxnId="{036002C9-A0D5-44EC-9461-12C5C06F5F8F}">
      <dgm:prSet/>
      <dgm:spPr/>
      <dgm:t>
        <a:bodyPr/>
        <a:lstStyle/>
        <a:p>
          <a:endParaRPr lang="en-US"/>
        </a:p>
      </dgm:t>
    </dgm:pt>
    <dgm:pt modelId="{0C858A8E-B860-4752-B8FC-4625CC7DF16B}">
      <dgm:prSet phldrT="[Text]" custT="1"/>
      <dgm:spPr/>
      <dgm:t>
        <a:bodyPr/>
        <a:lstStyle/>
        <a:p>
          <a:r>
            <a:rPr lang="en-US" sz="1800" dirty="0" smtClean="0"/>
            <a:t>  </a:t>
          </a:r>
          <a:r>
            <a:rPr lang="en-US" sz="1600" dirty="0" smtClean="0"/>
            <a:t>Inter-professional </a:t>
          </a:r>
        </a:p>
        <a:p>
          <a:r>
            <a:rPr lang="en-US" sz="1600" dirty="0" smtClean="0"/>
            <a:t>Team Member</a:t>
          </a:r>
          <a:endParaRPr lang="en-US" sz="1600" dirty="0"/>
        </a:p>
      </dgm:t>
    </dgm:pt>
    <dgm:pt modelId="{F5F410F4-8E9E-4E15-B6D8-21927CDF3CB8}" type="parTrans" cxnId="{CB7EDDE7-EB7B-442C-A885-19A990B62B6F}">
      <dgm:prSet/>
      <dgm:spPr/>
      <dgm:t>
        <a:bodyPr/>
        <a:lstStyle/>
        <a:p>
          <a:endParaRPr lang="en-US"/>
        </a:p>
      </dgm:t>
    </dgm:pt>
    <dgm:pt modelId="{E1A88DEF-65DC-4182-9E3A-C4DA89C50048}" type="sibTrans" cxnId="{CB7EDDE7-EB7B-442C-A885-19A990B62B6F}">
      <dgm:prSet/>
      <dgm:spPr/>
      <dgm:t>
        <a:bodyPr/>
        <a:lstStyle/>
        <a:p>
          <a:endParaRPr lang="en-US"/>
        </a:p>
      </dgm:t>
    </dgm:pt>
    <dgm:pt modelId="{49EAD304-D875-40A9-8986-13C68B4E1056}">
      <dgm:prSet phldrT="[Text]" custT="1"/>
      <dgm:spPr/>
      <dgm:t>
        <a:bodyPr/>
        <a:lstStyle/>
        <a:p>
          <a:r>
            <a:rPr lang="en-US" sz="1800" dirty="0" smtClean="0"/>
            <a:t>Clinical Education</a:t>
          </a:r>
        </a:p>
        <a:p>
          <a:r>
            <a:rPr lang="en-US" sz="1800" dirty="0" smtClean="0"/>
            <a:t>Patient-Centered Care</a:t>
          </a:r>
          <a:endParaRPr lang="en-US" sz="1800" dirty="0"/>
        </a:p>
      </dgm:t>
    </dgm:pt>
    <dgm:pt modelId="{007BB14E-E2E6-47B5-879E-6392EB44AB58}" type="parTrans" cxnId="{833DEBEC-AF9E-4440-BAF7-8463D23BE2BE}">
      <dgm:prSet/>
      <dgm:spPr/>
      <dgm:t>
        <a:bodyPr/>
        <a:lstStyle/>
        <a:p>
          <a:endParaRPr lang="en-US"/>
        </a:p>
      </dgm:t>
    </dgm:pt>
    <dgm:pt modelId="{016BD7EA-BDCD-4204-8548-AACCC8F5B1B2}" type="sibTrans" cxnId="{833DEBEC-AF9E-4440-BAF7-8463D23BE2BE}">
      <dgm:prSet/>
      <dgm:spPr/>
      <dgm:t>
        <a:bodyPr/>
        <a:lstStyle/>
        <a:p>
          <a:endParaRPr lang="en-US"/>
        </a:p>
      </dgm:t>
    </dgm:pt>
    <dgm:pt modelId="{5442DE5E-01A2-4133-AE27-2653BDDF5497}" type="pres">
      <dgm:prSet presAssocID="{52FD04E0-FE44-4D7B-8A78-C94672168498}" presName="compositeShape" presStyleCnt="0">
        <dgm:presLayoutVars>
          <dgm:chMax val="7"/>
          <dgm:dir/>
          <dgm:resizeHandles val="exact"/>
        </dgm:presLayoutVars>
      </dgm:prSet>
      <dgm:spPr/>
    </dgm:pt>
    <dgm:pt modelId="{695D721A-3716-44F3-A08D-E3442E390E2A}" type="pres">
      <dgm:prSet presAssocID="{95D7477D-5EBD-40C4-A0AF-B16CA8459D54}" presName="circ1" presStyleLbl="vennNode1" presStyleIdx="0" presStyleCnt="3"/>
      <dgm:spPr/>
      <dgm:t>
        <a:bodyPr/>
        <a:lstStyle/>
        <a:p>
          <a:endParaRPr lang="en-US"/>
        </a:p>
      </dgm:t>
    </dgm:pt>
    <dgm:pt modelId="{F6E805F0-3361-4A6F-B3ED-D8D841219FD2}" type="pres">
      <dgm:prSet presAssocID="{95D7477D-5EBD-40C4-A0AF-B16CA8459D54}" presName="circ1Tx" presStyleLbl="revTx" presStyleIdx="0" presStyleCnt="0">
        <dgm:presLayoutVars>
          <dgm:chMax val="0"/>
          <dgm:chPref val="0"/>
          <dgm:bulletEnabled val="1"/>
        </dgm:presLayoutVars>
      </dgm:prSet>
      <dgm:spPr/>
      <dgm:t>
        <a:bodyPr/>
        <a:lstStyle/>
        <a:p>
          <a:endParaRPr lang="en-US"/>
        </a:p>
      </dgm:t>
    </dgm:pt>
    <dgm:pt modelId="{7EB1C352-1CC9-498F-8A6B-803E99D7079A}" type="pres">
      <dgm:prSet presAssocID="{0C858A8E-B860-4752-B8FC-4625CC7DF16B}" presName="circ2" presStyleLbl="vennNode1" presStyleIdx="1" presStyleCnt="3"/>
      <dgm:spPr/>
      <dgm:t>
        <a:bodyPr/>
        <a:lstStyle/>
        <a:p>
          <a:endParaRPr lang="en-US"/>
        </a:p>
      </dgm:t>
    </dgm:pt>
    <dgm:pt modelId="{4A1FF3C0-67C7-4E97-85EA-7FF2591E14E9}" type="pres">
      <dgm:prSet presAssocID="{0C858A8E-B860-4752-B8FC-4625CC7DF16B}" presName="circ2Tx" presStyleLbl="revTx" presStyleIdx="0" presStyleCnt="0">
        <dgm:presLayoutVars>
          <dgm:chMax val="0"/>
          <dgm:chPref val="0"/>
          <dgm:bulletEnabled val="1"/>
        </dgm:presLayoutVars>
      </dgm:prSet>
      <dgm:spPr/>
      <dgm:t>
        <a:bodyPr/>
        <a:lstStyle/>
        <a:p>
          <a:endParaRPr lang="en-US"/>
        </a:p>
      </dgm:t>
    </dgm:pt>
    <dgm:pt modelId="{EB33E5DA-12C1-4ADC-82E3-060686350ADD}" type="pres">
      <dgm:prSet presAssocID="{49EAD304-D875-40A9-8986-13C68B4E1056}" presName="circ3" presStyleLbl="vennNode1" presStyleIdx="2" presStyleCnt="3" custLinFactNeighborX="2425" custLinFactNeighborY="563"/>
      <dgm:spPr/>
      <dgm:t>
        <a:bodyPr/>
        <a:lstStyle/>
        <a:p>
          <a:endParaRPr lang="en-US"/>
        </a:p>
      </dgm:t>
    </dgm:pt>
    <dgm:pt modelId="{18C12C8F-F777-4847-A70A-D706AE17C80F}" type="pres">
      <dgm:prSet presAssocID="{49EAD304-D875-40A9-8986-13C68B4E1056}" presName="circ3Tx" presStyleLbl="revTx" presStyleIdx="0" presStyleCnt="0">
        <dgm:presLayoutVars>
          <dgm:chMax val="0"/>
          <dgm:chPref val="0"/>
          <dgm:bulletEnabled val="1"/>
        </dgm:presLayoutVars>
      </dgm:prSet>
      <dgm:spPr/>
      <dgm:t>
        <a:bodyPr/>
        <a:lstStyle/>
        <a:p>
          <a:endParaRPr lang="en-US"/>
        </a:p>
      </dgm:t>
    </dgm:pt>
  </dgm:ptLst>
  <dgm:cxnLst>
    <dgm:cxn modelId="{4B51D492-64C4-4D88-B8BB-561F1A01D38A}" type="presOf" srcId="{95D7477D-5EBD-40C4-A0AF-B16CA8459D54}" destId="{695D721A-3716-44F3-A08D-E3442E390E2A}" srcOrd="0" destOrd="0" presId="urn:microsoft.com/office/officeart/2005/8/layout/venn1"/>
    <dgm:cxn modelId="{CE166928-61DD-4F6A-94E3-F39E2E3BB2E9}" type="presOf" srcId="{49EAD304-D875-40A9-8986-13C68B4E1056}" destId="{18C12C8F-F777-4847-A70A-D706AE17C80F}" srcOrd="1" destOrd="0" presId="urn:microsoft.com/office/officeart/2005/8/layout/venn1"/>
    <dgm:cxn modelId="{036002C9-A0D5-44EC-9461-12C5C06F5F8F}" srcId="{52FD04E0-FE44-4D7B-8A78-C94672168498}" destId="{95D7477D-5EBD-40C4-A0AF-B16CA8459D54}" srcOrd="0" destOrd="0" parTransId="{113D8B58-315A-4E81-9C6E-25E5868CB155}" sibTransId="{AB167BBD-FCF3-4C9F-B3EC-5F77E103D973}"/>
    <dgm:cxn modelId="{CB7EDDE7-EB7B-442C-A885-19A990B62B6F}" srcId="{52FD04E0-FE44-4D7B-8A78-C94672168498}" destId="{0C858A8E-B860-4752-B8FC-4625CC7DF16B}" srcOrd="1" destOrd="0" parTransId="{F5F410F4-8E9E-4E15-B6D8-21927CDF3CB8}" sibTransId="{E1A88DEF-65DC-4182-9E3A-C4DA89C50048}"/>
    <dgm:cxn modelId="{833DEBEC-AF9E-4440-BAF7-8463D23BE2BE}" srcId="{52FD04E0-FE44-4D7B-8A78-C94672168498}" destId="{49EAD304-D875-40A9-8986-13C68B4E1056}" srcOrd="2" destOrd="0" parTransId="{007BB14E-E2E6-47B5-879E-6392EB44AB58}" sibTransId="{016BD7EA-BDCD-4204-8548-AACCC8F5B1B2}"/>
    <dgm:cxn modelId="{AF982FE6-A157-4ED3-AEEB-F863FE2047D6}" type="presOf" srcId="{52FD04E0-FE44-4D7B-8A78-C94672168498}" destId="{5442DE5E-01A2-4133-AE27-2653BDDF5497}" srcOrd="0" destOrd="0" presId="urn:microsoft.com/office/officeart/2005/8/layout/venn1"/>
    <dgm:cxn modelId="{B55994F8-F03D-42F2-9112-AD44DE2F5AC3}" type="presOf" srcId="{0C858A8E-B860-4752-B8FC-4625CC7DF16B}" destId="{4A1FF3C0-67C7-4E97-85EA-7FF2591E14E9}" srcOrd="1" destOrd="0" presId="urn:microsoft.com/office/officeart/2005/8/layout/venn1"/>
    <dgm:cxn modelId="{B26CDCE2-B331-4328-8B4E-C019E1BAC422}" type="presOf" srcId="{95D7477D-5EBD-40C4-A0AF-B16CA8459D54}" destId="{F6E805F0-3361-4A6F-B3ED-D8D841219FD2}" srcOrd="1" destOrd="0" presId="urn:microsoft.com/office/officeart/2005/8/layout/venn1"/>
    <dgm:cxn modelId="{D3BCCC63-0B12-4104-ACA4-73090614E71D}" type="presOf" srcId="{49EAD304-D875-40A9-8986-13C68B4E1056}" destId="{EB33E5DA-12C1-4ADC-82E3-060686350ADD}" srcOrd="0" destOrd="0" presId="urn:microsoft.com/office/officeart/2005/8/layout/venn1"/>
    <dgm:cxn modelId="{770C9A02-558F-4B1A-816D-DE2664D447C2}" type="presOf" srcId="{0C858A8E-B860-4752-B8FC-4625CC7DF16B}" destId="{7EB1C352-1CC9-498F-8A6B-803E99D7079A}" srcOrd="0" destOrd="0" presId="urn:microsoft.com/office/officeart/2005/8/layout/venn1"/>
    <dgm:cxn modelId="{7DB56157-141E-4F08-BA7D-03B2C5563F0C}" type="presParOf" srcId="{5442DE5E-01A2-4133-AE27-2653BDDF5497}" destId="{695D721A-3716-44F3-A08D-E3442E390E2A}" srcOrd="0" destOrd="0" presId="urn:microsoft.com/office/officeart/2005/8/layout/venn1"/>
    <dgm:cxn modelId="{C920E7C4-088A-43BA-AC3F-A04BDB3928AC}" type="presParOf" srcId="{5442DE5E-01A2-4133-AE27-2653BDDF5497}" destId="{F6E805F0-3361-4A6F-B3ED-D8D841219FD2}" srcOrd="1" destOrd="0" presId="urn:microsoft.com/office/officeart/2005/8/layout/venn1"/>
    <dgm:cxn modelId="{C93CAA9D-7168-4BA0-AA81-98A6A6607601}" type="presParOf" srcId="{5442DE5E-01A2-4133-AE27-2653BDDF5497}" destId="{7EB1C352-1CC9-498F-8A6B-803E99D7079A}" srcOrd="2" destOrd="0" presId="urn:microsoft.com/office/officeart/2005/8/layout/venn1"/>
    <dgm:cxn modelId="{16A0184D-0239-4E6D-8187-C465AD9AB43D}" type="presParOf" srcId="{5442DE5E-01A2-4133-AE27-2653BDDF5497}" destId="{4A1FF3C0-67C7-4E97-85EA-7FF2591E14E9}" srcOrd="3" destOrd="0" presId="urn:microsoft.com/office/officeart/2005/8/layout/venn1"/>
    <dgm:cxn modelId="{F970EFE0-4988-4395-8924-5EFEE8CD49C6}" type="presParOf" srcId="{5442DE5E-01A2-4133-AE27-2653BDDF5497}" destId="{EB33E5DA-12C1-4ADC-82E3-060686350ADD}" srcOrd="4" destOrd="0" presId="urn:microsoft.com/office/officeart/2005/8/layout/venn1"/>
    <dgm:cxn modelId="{EB3BF45E-080A-4E8F-BA7C-59950E5D5C9B}" type="presParOf" srcId="{5442DE5E-01A2-4133-AE27-2653BDDF5497}" destId="{18C12C8F-F777-4847-A70A-D706AE17C80F}"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ECA3A14-B392-46DA-8872-119C4CFC93BB}" type="datetimeFigureOut">
              <a:rPr lang="en-US" smtClean="0"/>
              <a:pPr/>
              <a:t>10/15/2012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964D92B-5A81-4545-BC7F-953CDA48DC40}" type="slidenum">
              <a:rPr lang="en-US" smtClean="0"/>
              <a:pPr/>
              <a:t>‹#›</a:t>
            </a:fld>
            <a:endParaRPr lang="en-US" dirty="0"/>
          </a:p>
        </p:txBody>
      </p:sp>
    </p:spTree>
    <p:extLst>
      <p:ext uri="{BB962C8B-B14F-4D97-AF65-F5344CB8AC3E}">
        <p14:creationId xmlns:p14="http://schemas.microsoft.com/office/powerpoint/2010/main" val="950340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FA20B73-A099-4F74-9C2C-EBF90E7FF817}" type="datetimeFigureOut">
              <a:rPr lang="en-US" smtClean="0"/>
              <a:pPr/>
              <a:t>10/15/2012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832793B-8471-4AD7-9FB2-0AA13AE52297}" type="slidenum">
              <a:rPr lang="en-US" smtClean="0"/>
              <a:pPr/>
              <a:t>‹#›</a:t>
            </a:fld>
            <a:endParaRPr lang="en-US" dirty="0"/>
          </a:p>
        </p:txBody>
      </p:sp>
    </p:spTree>
    <p:extLst>
      <p:ext uri="{BB962C8B-B14F-4D97-AF65-F5344CB8AC3E}">
        <p14:creationId xmlns:p14="http://schemas.microsoft.com/office/powerpoint/2010/main" val="3931782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A5D129-1B7F-4500-8D2B-498CD3C26E3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32793B-8471-4AD7-9FB2-0AA13AE52297}" type="slidenum">
              <a:rPr lang="en-US" smtClean="0"/>
              <a:pPr/>
              <a:t>19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A5D129-1B7F-4500-8D2B-498CD3C26E3E}" type="slidenum">
              <a:rPr lang="en-US" smtClean="0"/>
              <a:pPr/>
              <a:t>27</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Wonderful grant from HRSA helping add extramural for reality based</a:t>
            </a:r>
            <a:r>
              <a:rPr lang="en-US" baseline="0" dirty="0" smtClean="0"/>
              <a:t> learning etc</a:t>
            </a:r>
            <a:endParaRPr lang="en-US" dirty="0"/>
          </a:p>
        </p:txBody>
      </p:sp>
      <p:sp>
        <p:nvSpPr>
          <p:cNvPr id="4" name="Slide Number Placeholder 3"/>
          <p:cNvSpPr>
            <a:spLocks noGrp="1"/>
          </p:cNvSpPr>
          <p:nvPr>
            <p:ph type="sldNum" sz="quarter" idx="10"/>
          </p:nvPr>
        </p:nvSpPr>
        <p:spPr/>
        <p:txBody>
          <a:bodyPr/>
          <a:lstStyle/>
          <a:p>
            <a:fld id="{8832793B-8471-4AD7-9FB2-0AA13AE52297}" type="slidenum">
              <a:rPr lang="en-US" smtClean="0"/>
              <a:pPr/>
              <a:t>31</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a:t>
            </a:r>
            <a:r>
              <a:rPr lang="en-US" baseline="0" dirty="0" smtClean="0"/>
              <a:t> of a private practice setting, </a:t>
            </a:r>
            <a:endParaRPr lang="en-US" dirty="0"/>
          </a:p>
        </p:txBody>
      </p:sp>
      <p:sp>
        <p:nvSpPr>
          <p:cNvPr id="4" name="Slide Number Placeholder 3"/>
          <p:cNvSpPr>
            <a:spLocks noGrp="1"/>
          </p:cNvSpPr>
          <p:nvPr>
            <p:ph type="sldNum" sz="quarter" idx="10"/>
          </p:nvPr>
        </p:nvSpPr>
        <p:spPr/>
        <p:txBody>
          <a:bodyPr/>
          <a:lstStyle/>
          <a:p>
            <a:fld id="{8832793B-8471-4AD7-9FB2-0AA13AE52297}" type="slidenum">
              <a:rPr lang="en-US" smtClean="0"/>
              <a:pPr/>
              <a:t>33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students at a time, informal</a:t>
            </a:r>
            <a:r>
              <a:rPr lang="en-US" baseline="0" dirty="0" smtClean="0"/>
              <a:t> learning/ </a:t>
            </a:r>
            <a:r>
              <a:rPr lang="en-US" dirty="0" smtClean="0"/>
              <a:t>Undetectable, range of values,</a:t>
            </a:r>
            <a:r>
              <a:rPr lang="en-US" baseline="0" dirty="0" smtClean="0"/>
              <a:t> bringing attention to South Florida’s high rates,</a:t>
            </a:r>
            <a:endParaRPr lang="en-US" dirty="0"/>
          </a:p>
        </p:txBody>
      </p:sp>
      <p:sp>
        <p:nvSpPr>
          <p:cNvPr id="4" name="Slide Number Placeholder 3"/>
          <p:cNvSpPr>
            <a:spLocks noGrp="1"/>
          </p:cNvSpPr>
          <p:nvPr>
            <p:ph type="sldNum" sz="quarter" idx="10"/>
          </p:nvPr>
        </p:nvSpPr>
        <p:spPr/>
        <p:txBody>
          <a:bodyPr/>
          <a:lstStyle/>
          <a:p>
            <a:fld id="{8832793B-8471-4AD7-9FB2-0AA13AE52297}" type="slidenum">
              <a:rPr lang="en-US" smtClean="0"/>
              <a:pPr/>
              <a:t>34</a:t>
            </a:fld>
            <a:endParaRPr lang="en-US" dirty="0"/>
          </a:p>
        </p:txBody>
      </p:sp>
    </p:spTree>
    <p:extLst>
      <p:ext uri="{BB962C8B-B14F-4D97-AF65-F5344CB8AC3E}">
        <p14:creationId xmlns:p14="http://schemas.microsoft.com/office/powerpoint/2010/main" val="2358391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Lessons learned</a:t>
            </a:r>
            <a:r>
              <a:rPr lang="en-US" baseline="0" dirty="0" smtClean="0"/>
              <a:t> by us via two tools ….</a:t>
            </a:r>
            <a:endParaRPr lang="en-US" dirty="0"/>
          </a:p>
        </p:txBody>
      </p:sp>
      <p:sp>
        <p:nvSpPr>
          <p:cNvPr id="4" name="Slide Number Placeholder 3"/>
          <p:cNvSpPr>
            <a:spLocks noGrp="1"/>
          </p:cNvSpPr>
          <p:nvPr>
            <p:ph type="sldNum" sz="quarter" idx="10"/>
          </p:nvPr>
        </p:nvSpPr>
        <p:spPr/>
        <p:txBody>
          <a:bodyPr/>
          <a:lstStyle/>
          <a:p>
            <a:fld id="{8832793B-8471-4AD7-9FB2-0AA13AE52297}" type="slidenum">
              <a:rPr lang="en-US" smtClean="0"/>
              <a:pPr/>
              <a:t>36</a:t>
            </a:fld>
            <a:endParaRPr lang="en-US" dirty="0"/>
          </a:p>
        </p:txBody>
      </p:sp>
    </p:spTree>
    <p:extLst>
      <p:ext uri="{BB962C8B-B14F-4D97-AF65-F5344CB8AC3E}">
        <p14:creationId xmlns:p14="http://schemas.microsoft.com/office/powerpoint/2010/main" val="2384081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32793B-8471-4AD7-9FB2-0AA13AE52297}" type="slidenum">
              <a:rPr lang="en-US" smtClean="0"/>
              <a:pPr/>
              <a:t>41</a:t>
            </a:fld>
            <a:endParaRPr lang="en-US" dirty="0"/>
          </a:p>
        </p:txBody>
      </p:sp>
    </p:spTree>
    <p:extLst>
      <p:ext uri="{BB962C8B-B14F-4D97-AF65-F5344CB8AC3E}">
        <p14:creationId xmlns:p14="http://schemas.microsoft.com/office/powerpoint/2010/main" val="2017852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A5D129-1B7F-4500-8D2B-498CD3C26E3E}" type="slidenum">
              <a:rPr lang="en-US" smtClean="0"/>
              <a:pPr/>
              <a:t>42</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A5D129-1B7F-4500-8D2B-498CD3C26E3E}" type="slidenum">
              <a:rPr lang="en-US" smtClean="0"/>
              <a:pPr/>
              <a:t>44</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A5D129-1B7F-4500-8D2B-498CD3C26E3E}" type="slidenum">
              <a:rPr lang="en-US" smtClean="0"/>
              <a:pPr/>
              <a:t>45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Session Learning Objectives:</a:t>
            </a:r>
          </a:p>
          <a:p>
            <a:pPr lvl="0"/>
            <a:r>
              <a:rPr lang="en-US" sz="1200" kern="1200" dirty="0" smtClean="0">
                <a:solidFill>
                  <a:schemeClr val="tx1"/>
                </a:solidFill>
                <a:latin typeface="+mn-lt"/>
                <a:ea typeface="+mn-ea"/>
                <a:cs typeface="+mn-cs"/>
              </a:rPr>
              <a:t>Describe the CBDP program’s role in training dental students in working with HIV infected patients in the dental setting.</a:t>
            </a:r>
          </a:p>
          <a:p>
            <a:pPr lvl="0"/>
            <a:r>
              <a:rPr lang="en-US" sz="1200" kern="1200" dirty="0" smtClean="0">
                <a:solidFill>
                  <a:schemeClr val="tx1"/>
                </a:solidFill>
                <a:latin typeface="+mn-lt"/>
                <a:ea typeface="+mn-ea"/>
                <a:cs typeface="+mn-cs"/>
              </a:rPr>
              <a:t>Discuss findings related to changes in students’ attitudes and knowledge in providing dental care to HIV-infected patients. </a:t>
            </a:r>
          </a:p>
          <a:p>
            <a:pPr lvl="0"/>
            <a:r>
              <a:rPr lang="en-US" sz="1200" kern="1200" dirty="0" smtClean="0">
                <a:solidFill>
                  <a:schemeClr val="tx1"/>
                </a:solidFill>
                <a:latin typeface="+mn-lt"/>
                <a:ea typeface="+mn-ea"/>
                <a:cs typeface="+mn-cs"/>
              </a:rPr>
              <a:t>Review recommendations for educational methodologies in training future dentists to provide oral health care to HIV-infected patients.</a:t>
            </a:r>
          </a:p>
          <a:p>
            <a:endParaRPr lang="en-US" dirty="0"/>
          </a:p>
        </p:txBody>
      </p:sp>
      <p:sp>
        <p:nvSpPr>
          <p:cNvPr id="4" name="Slide Number Placeholder 3"/>
          <p:cNvSpPr>
            <a:spLocks noGrp="1"/>
          </p:cNvSpPr>
          <p:nvPr>
            <p:ph type="sldNum" sz="quarter" idx="10"/>
          </p:nvPr>
        </p:nvSpPr>
        <p:spPr/>
        <p:txBody>
          <a:bodyPr/>
          <a:lstStyle/>
          <a:p>
            <a:fld id="{BDA5D129-1B7F-4500-8D2B-498CD3C26E3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A5D129-1B7F-4500-8D2B-498CD3C26E3E}" type="slidenum">
              <a:rPr lang="en-US" smtClean="0"/>
              <a:pPr/>
              <a:t>46</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was a significant change in knowledge.  The overall pre-test mean score was 8.6 and the overall post-test score was 9.5.</a:t>
            </a:r>
          </a:p>
          <a:p>
            <a:endParaRPr lang="en-US" dirty="0" smtClean="0"/>
          </a:p>
          <a:p>
            <a:r>
              <a:rPr lang="en-US" dirty="0" smtClean="0"/>
              <a:t>Examined these</a:t>
            </a:r>
            <a:r>
              <a:rPr lang="en-US" baseline="0" dirty="0" smtClean="0"/>
              <a:t> changes in knowledge by prior work experience in HIV and training in HIV  and there was not difference between those who had prior work experience or training and improved knowledge. </a:t>
            </a:r>
            <a:endParaRPr lang="en-US" dirty="0"/>
          </a:p>
        </p:txBody>
      </p:sp>
      <p:sp>
        <p:nvSpPr>
          <p:cNvPr id="4" name="Slide Number Placeholder 3"/>
          <p:cNvSpPr>
            <a:spLocks noGrp="1"/>
          </p:cNvSpPr>
          <p:nvPr>
            <p:ph type="sldNum" sz="quarter" idx="10"/>
          </p:nvPr>
        </p:nvSpPr>
        <p:spPr/>
        <p:txBody>
          <a:bodyPr/>
          <a:lstStyle/>
          <a:p>
            <a:fld id="{BDA5D129-1B7F-4500-8D2B-498CD3C26E3E}" type="slidenum">
              <a:rPr lang="en-US" smtClean="0"/>
              <a:pPr/>
              <a:t>47</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 not significant from per to post very interesting findings for </a:t>
            </a:r>
          </a:p>
          <a:p>
            <a:pPr fontAlgn="t"/>
            <a:r>
              <a:rPr lang="en-US" dirty="0" smtClean="0"/>
              <a:t>If it became known that patients with HIV/AIDS are treated in my dental practice, some patients might leave my practice.</a:t>
            </a:r>
          </a:p>
          <a:p>
            <a:pPr fontAlgn="t"/>
            <a:r>
              <a:rPr lang="en-US" dirty="0" smtClean="0"/>
              <a:t>I am very concerned about contracting HIV from a patient.</a:t>
            </a:r>
          </a:p>
          <a:p>
            <a:endParaRPr lang="en-US" dirty="0"/>
          </a:p>
        </p:txBody>
      </p:sp>
      <p:sp>
        <p:nvSpPr>
          <p:cNvPr id="4" name="Slide Number Placeholder 3"/>
          <p:cNvSpPr>
            <a:spLocks noGrp="1"/>
          </p:cNvSpPr>
          <p:nvPr>
            <p:ph type="sldNum" sz="quarter" idx="10"/>
          </p:nvPr>
        </p:nvSpPr>
        <p:spPr/>
        <p:txBody>
          <a:bodyPr/>
          <a:lstStyle/>
          <a:p>
            <a:fld id="{BDA5D129-1B7F-4500-8D2B-498CD3C26E3E}" type="slidenum">
              <a:rPr lang="en-US" smtClean="0"/>
              <a:pPr/>
              <a:t>48</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Looked at students</a:t>
            </a:r>
            <a:r>
              <a:rPr lang="en-US" baseline="0" dirty="0" smtClean="0"/>
              <a:t> with an overall POSITVE attitude and we did find a significant difference between those who had prior work experience and those who did not.  (p&lt;.05) So again may show the program attracts the students who may be more inclined to working in public health dentistry but the CBDP experience maybe contributing to working with this population.</a:t>
            </a:r>
            <a:endParaRPr lang="en-US" dirty="0"/>
          </a:p>
        </p:txBody>
      </p:sp>
      <p:sp>
        <p:nvSpPr>
          <p:cNvPr id="4" name="Slide Number Placeholder 3"/>
          <p:cNvSpPr>
            <a:spLocks noGrp="1"/>
          </p:cNvSpPr>
          <p:nvPr>
            <p:ph type="sldNum" sz="quarter" idx="10"/>
          </p:nvPr>
        </p:nvSpPr>
        <p:spPr/>
        <p:txBody>
          <a:bodyPr/>
          <a:lstStyle/>
          <a:p>
            <a:fld id="{BDA5D129-1B7F-4500-8D2B-498CD3C26E3E}" type="slidenum">
              <a:rPr lang="en-US" smtClean="0"/>
              <a:pPr/>
              <a:t>49</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A5D129-1B7F-4500-8D2B-498CD3C26E3E}" type="slidenum">
              <a:rPr lang="en-US" smtClean="0"/>
              <a:pPr/>
              <a:t>50</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32793B-8471-4AD7-9FB2-0AA13AE52297}" type="slidenum">
              <a:rPr lang="en-US" smtClean="0"/>
              <a:pPr/>
              <a:t>51</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Clinical training should be full days- at least full week  or a day/semester</a:t>
            </a:r>
          </a:p>
          <a:p>
            <a:endParaRPr lang="en-US" dirty="0"/>
          </a:p>
        </p:txBody>
      </p:sp>
      <p:sp>
        <p:nvSpPr>
          <p:cNvPr id="4" name="Slide Number Placeholder 3"/>
          <p:cNvSpPr>
            <a:spLocks noGrp="1"/>
          </p:cNvSpPr>
          <p:nvPr>
            <p:ph type="sldNum" sz="quarter" idx="10"/>
          </p:nvPr>
        </p:nvSpPr>
        <p:spPr/>
        <p:txBody>
          <a:bodyPr/>
          <a:lstStyle/>
          <a:p>
            <a:fld id="{8832793B-8471-4AD7-9FB2-0AA13AE52297}" type="slidenum">
              <a:rPr lang="en-US" smtClean="0"/>
              <a:pPr/>
              <a:t>52</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Create a Resource tool box: Organized training modules on HIV outside of oral health care; case studies; self-teaching tools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Build capacity of dental faculty and practitioners: continuing education courses on HIV; create checklist flowcharts what to discuss with students (i.e. lab data) BU offers a conference for externship faculty</a:t>
            </a:r>
          </a:p>
          <a:p>
            <a:endParaRPr lang="en-US" dirty="0"/>
          </a:p>
        </p:txBody>
      </p:sp>
      <p:sp>
        <p:nvSpPr>
          <p:cNvPr id="4" name="Slide Number Placeholder 3"/>
          <p:cNvSpPr>
            <a:spLocks noGrp="1"/>
          </p:cNvSpPr>
          <p:nvPr>
            <p:ph type="sldNum" sz="quarter" idx="10"/>
          </p:nvPr>
        </p:nvSpPr>
        <p:spPr/>
        <p:txBody>
          <a:bodyPr/>
          <a:lstStyle/>
          <a:p>
            <a:fld id="{8832793B-8471-4AD7-9FB2-0AA13AE52297}" type="slidenum">
              <a:rPr lang="en-US" smtClean="0"/>
              <a:pPr/>
              <a:t>53</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32793B-8471-4AD7-9FB2-0AA13AE52297}" type="slidenum">
              <a:rPr lang="en-US" smtClean="0"/>
              <a:pPr/>
              <a:t>54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A5D129-1B7F-4500-8D2B-498CD3C26E3E}"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A5D129-1B7F-4500-8D2B-498CD3C26E3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A5D129-1B7F-4500-8D2B-498CD3C26E3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A5D129-1B7F-4500-8D2B-498CD3C26E3E}"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A5D129-1B7F-4500-8D2B-498CD3C26E3E}"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A5D129-1B7F-4500-8D2B-498CD3C26E3E}" type="slidenum">
              <a:rPr lang="en-US" smtClean="0"/>
              <a:pPr/>
              <a:t>15</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CD874E-A671-4962-A1FB-9DEA89AC9895}" type="slidenum">
              <a:rPr lang="en-US"/>
              <a:pPr/>
              <a:t>16</a:t>
            </a:fld>
            <a:endParaRPr lang="en-US" dirty="0"/>
          </a:p>
        </p:txBody>
      </p:sp>
      <p:sp>
        <p:nvSpPr>
          <p:cNvPr id="12290" name="Rectangle 2"/>
          <p:cNvSpPr>
            <a:spLocks noGrp="1" noRot="1" noChangeAspect="1" noChangeArrowheads="1" noTextEdit="1"/>
          </p:cNvSpPr>
          <p:nvPr>
            <p:ph type="sldImg"/>
          </p:nvPr>
        </p:nvSpPr>
        <p:spPr>
          <a:xfrm>
            <a:off x="1195388" y="706438"/>
            <a:ext cx="4621212" cy="3465512"/>
          </a:xfrm>
          <a:ln/>
        </p:spPr>
      </p:sp>
      <p:sp>
        <p:nvSpPr>
          <p:cNvPr id="12291" name="Rectangle 3"/>
          <p:cNvSpPr>
            <a:spLocks noGrp="1" noChangeArrowheads="1"/>
          </p:cNvSpPr>
          <p:nvPr>
            <p:ph type="body" idx="1"/>
          </p:nvPr>
        </p:nvSpPr>
        <p:spPr>
          <a:xfrm>
            <a:off x="877924" y="4415790"/>
            <a:ext cx="5252931" cy="4178539"/>
          </a:xfrm>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1D12F6A-3D7E-4E6A-8182-AAF44742EFBA}" type="datetime1">
              <a:rPr lang="en-US" smtClean="0"/>
              <a:pPr/>
              <a:t>10/15/2012</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5EB3E4B6-8427-4565-9283-E7BE45C4FA4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2C93BF-5D83-4D53-9826-7878D7E06AB9}" type="datetime1">
              <a:rPr lang="en-US" smtClean="0"/>
              <a:pPr/>
              <a:t>10/15/2012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B3E4B6-8427-4565-9283-E7BE45C4FA4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DF3273-F503-45B5-AA25-4EF739717503}" type="datetime1">
              <a:rPr lang="en-US" smtClean="0"/>
              <a:pPr/>
              <a:t>10/15/2012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B3E4B6-8427-4565-9283-E7BE45C4FA4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7CD532-2BBB-4995-A3BE-69700B3E16AD}" type="datetime1">
              <a:rPr lang="en-US" smtClean="0"/>
              <a:pPr/>
              <a:t>10/15/2012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B3E4B6-8427-4565-9283-E7BE45C4FA4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24BF19F-8188-4870-9F16-C754D022A0FE}" type="datetime1">
              <a:rPr lang="en-US" smtClean="0"/>
              <a:pPr/>
              <a:t>10/15/2012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B3E4B6-8427-4565-9283-E7BE45C4FA4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2D224CA-C708-459F-AE4B-D096E5308B97}" type="datetime1">
              <a:rPr lang="en-US" smtClean="0"/>
              <a:pPr/>
              <a:t>10/15/2012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B3E4B6-8427-4565-9283-E7BE45C4FA4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8E22421-9801-4FF0-94FC-E3805BE5CF12}" type="datetime1">
              <a:rPr lang="en-US" smtClean="0"/>
              <a:pPr/>
              <a:t>10/15/2012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EB3E4B6-8427-4565-9283-E7BE45C4FA4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E12ED2E-11A4-4291-BA64-C18DC2DA1379}" type="datetime1">
              <a:rPr lang="en-US" smtClean="0"/>
              <a:pPr/>
              <a:t>10/15/2012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EB3E4B6-8427-4565-9283-E7BE45C4FA4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550CED-9B59-448A-A214-B9D13688AF36}" type="datetime1">
              <a:rPr lang="en-US" smtClean="0"/>
              <a:pPr/>
              <a:t>10/15/2012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EB3E4B6-8427-4565-9283-E7BE45C4FA4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908D482-C250-443D-9F04-D02FB12AEA94}" type="datetime1">
              <a:rPr lang="en-US" smtClean="0"/>
              <a:pPr/>
              <a:t>10/15/2012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B3E4B6-8427-4565-9283-E7BE45C4FA4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17EEB67-9286-4169-B4EA-80A51EBFA27D}" type="datetime1">
              <a:rPr lang="en-US" smtClean="0"/>
              <a:pPr/>
              <a:t>10/15/2012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5EB3E4B6-8427-4565-9283-E7BE45C4FA4B}"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0D8E4DE-2A5E-40A3-AC6B-4D8385848205}" type="datetime1">
              <a:rPr lang="en-US" smtClean="0"/>
              <a:pPr/>
              <a:t>10/15/2012</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EB3E4B6-8427-4565-9283-E7BE45C4FA4B}"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851648" cy="2971800"/>
          </a:xfrm>
        </p:spPr>
        <p:txBody>
          <a:bodyPr>
            <a:noAutofit/>
          </a:bodyPr>
          <a:lstStyle/>
          <a:p>
            <a:r>
              <a:rPr lang="en-US" sz="4000" dirty="0" smtClean="0"/>
              <a:t>The Impact of the Community-Based Dental Partnership Program on Changes in Dental Student HIV Knowledge, Attitudes and Clinical Practice</a:t>
            </a:r>
            <a:endParaRPr lang="en-US" sz="4000" dirty="0"/>
          </a:p>
        </p:txBody>
      </p:sp>
      <p:sp>
        <p:nvSpPr>
          <p:cNvPr id="3" name="Subtitle 2"/>
          <p:cNvSpPr>
            <a:spLocks noGrp="1"/>
          </p:cNvSpPr>
          <p:nvPr>
            <p:ph type="subTitle" idx="1"/>
          </p:nvPr>
        </p:nvSpPr>
        <p:spPr>
          <a:xfrm>
            <a:off x="609600" y="4114800"/>
            <a:ext cx="7854696" cy="2514600"/>
          </a:xfrm>
        </p:spPr>
        <p:txBody>
          <a:bodyPr>
            <a:normAutofit fontScale="85000" lnSpcReduction="20000"/>
          </a:bodyPr>
          <a:lstStyle/>
          <a:p>
            <a:pPr algn="l"/>
            <a:r>
              <a:rPr lang="en-US" sz="2800" dirty="0" smtClean="0"/>
              <a:t>Presenters:</a:t>
            </a:r>
          </a:p>
          <a:p>
            <a:pPr algn="l"/>
            <a:r>
              <a:rPr lang="en-US" sz="2800" dirty="0" smtClean="0"/>
              <a:t>Jane Fox, MPH, Boston University</a:t>
            </a:r>
          </a:p>
          <a:p>
            <a:pPr algn="l"/>
            <a:r>
              <a:rPr lang="en-US" sz="2800" dirty="0" smtClean="0"/>
              <a:t>Jill York, DDS, MAS, University of Medical and Dental Medicine, New Jersey</a:t>
            </a:r>
          </a:p>
          <a:p>
            <a:pPr algn="l"/>
            <a:r>
              <a:rPr lang="en-US" sz="2800" dirty="0" smtClean="0"/>
              <a:t>Theresa Mayfield, DDS, University of Louisville</a:t>
            </a:r>
          </a:p>
          <a:p>
            <a:pPr algn="l"/>
            <a:r>
              <a:rPr lang="en-US" sz="2800" dirty="0" smtClean="0"/>
              <a:t>Aki Papatzimas, DDS, Nova Southeastern University</a:t>
            </a:r>
          </a:p>
          <a:p>
            <a:pPr algn="l"/>
            <a:r>
              <a:rPr lang="en-US" sz="2800" dirty="0" smtClean="0"/>
              <a:t>Serena Rajabiun, MA, MPH, Boston University</a:t>
            </a:r>
            <a:endParaRPr lang="en-US" sz="2800" dirty="0"/>
          </a:p>
        </p:txBody>
      </p:sp>
      <p:sp>
        <p:nvSpPr>
          <p:cNvPr id="4" name="Slide Number Placeholder 3"/>
          <p:cNvSpPr>
            <a:spLocks noGrp="1"/>
          </p:cNvSpPr>
          <p:nvPr>
            <p:ph type="sldNum" sz="quarter" idx="12"/>
          </p:nvPr>
        </p:nvSpPr>
        <p:spPr/>
        <p:txBody>
          <a:bodyPr/>
          <a:lstStyle/>
          <a:p>
            <a:fld id="{5EB3E4B6-8427-4565-9283-E7BE45C4FA4B}"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pPr marL="342900" marR="0" lvl="0" indent="-342900" algn="just">
              <a:spcBef>
                <a:spcPts val="0"/>
              </a:spcBef>
              <a:spcAft>
                <a:spcPts val="0"/>
              </a:spcAft>
              <a:buFont typeface="Symbol"/>
              <a:buChar char=""/>
            </a:pPr>
            <a:r>
              <a:rPr lang="en-US" sz="2800" dirty="0">
                <a:latin typeface="Tahoma" pitchFamily="34" charset="0"/>
                <a:ea typeface="Times New Roman"/>
                <a:cs typeface="Tahoma" pitchFamily="34" charset="0"/>
              </a:rPr>
              <a:t>Understand dental needs of HIV/AIDS patients in a broader medical/social context</a:t>
            </a:r>
          </a:p>
          <a:p>
            <a:pPr marL="342900" marR="0" lvl="0" indent="-342900" algn="just">
              <a:spcBef>
                <a:spcPts val="0"/>
              </a:spcBef>
              <a:spcAft>
                <a:spcPts val="0"/>
              </a:spcAft>
              <a:buFont typeface="Symbol"/>
              <a:buChar char=""/>
            </a:pPr>
            <a:r>
              <a:rPr lang="en-US" sz="2800" dirty="0">
                <a:latin typeface="Tahoma" pitchFamily="34" charset="0"/>
                <a:ea typeface="Times New Roman"/>
                <a:cs typeface="Tahoma" pitchFamily="34" charset="0"/>
              </a:rPr>
              <a:t>Provide comprehensive care to patients with HIV/AIDS</a:t>
            </a:r>
          </a:p>
          <a:p>
            <a:pPr marL="342900" marR="0" lvl="0" indent="-342900" algn="just">
              <a:spcBef>
                <a:spcPts val="0"/>
              </a:spcBef>
              <a:spcAft>
                <a:spcPts val="0"/>
              </a:spcAft>
              <a:buFont typeface="Symbol"/>
              <a:buChar char=""/>
            </a:pPr>
            <a:r>
              <a:rPr lang="en-US" sz="2800" dirty="0">
                <a:latin typeface="Tahoma" pitchFamily="34" charset="0"/>
                <a:ea typeface="Times New Roman"/>
                <a:cs typeface="Tahoma" pitchFamily="34" charset="0"/>
              </a:rPr>
              <a:t>Evaluate medical information (including lab reports) to render dental care in a safe manner</a:t>
            </a:r>
          </a:p>
          <a:p>
            <a:pPr marL="342900" marR="0" lvl="0" indent="-342900" algn="just">
              <a:spcBef>
                <a:spcPts val="0"/>
              </a:spcBef>
              <a:spcAft>
                <a:spcPts val="0"/>
              </a:spcAft>
              <a:buFont typeface="Symbol"/>
              <a:buChar char=""/>
            </a:pPr>
            <a:r>
              <a:rPr lang="en-US" sz="2800" dirty="0">
                <a:latin typeface="Tahoma" pitchFamily="34" charset="0"/>
                <a:ea typeface="Times New Roman"/>
                <a:cs typeface="Tahoma" pitchFamily="34" charset="0"/>
              </a:rPr>
              <a:t>Develop an enhanced comfort level and understanding of the population of HIV/AIDS individuals</a:t>
            </a:r>
          </a:p>
          <a:p>
            <a:endParaRPr lang="en-US" dirty="0"/>
          </a:p>
        </p:txBody>
      </p:sp>
      <p:sp>
        <p:nvSpPr>
          <p:cNvPr id="4" name="Slide Number Placeholder 3"/>
          <p:cNvSpPr>
            <a:spLocks noGrp="1"/>
          </p:cNvSpPr>
          <p:nvPr>
            <p:ph type="sldNum" sz="quarter" idx="12"/>
          </p:nvPr>
        </p:nvSpPr>
        <p:spPr/>
        <p:txBody>
          <a:bodyPr/>
          <a:lstStyle/>
          <a:p>
            <a:fld id="{5EB3E4B6-8427-4565-9283-E7BE45C4FA4B}" type="slidenum">
              <a:rPr lang="en-US" smtClean="0"/>
              <a:pPr/>
              <a:t>10</a:t>
            </a:fld>
            <a:endParaRPr lang="en-US" dirty="0"/>
          </a:p>
        </p:txBody>
      </p:sp>
    </p:spTree>
    <p:extLst>
      <p:ext uri="{BB962C8B-B14F-4D97-AF65-F5344CB8AC3E}">
        <p14:creationId xmlns:p14="http://schemas.microsoft.com/office/powerpoint/2010/main" val="20828844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a:t>
            </a:r>
            <a:endParaRPr lang="en-US" dirty="0"/>
          </a:p>
        </p:txBody>
      </p:sp>
      <p:sp>
        <p:nvSpPr>
          <p:cNvPr id="3" name="Content Placeholder 2"/>
          <p:cNvSpPr>
            <a:spLocks noGrp="1"/>
          </p:cNvSpPr>
          <p:nvPr>
            <p:ph idx="1"/>
          </p:nvPr>
        </p:nvSpPr>
        <p:spPr>
          <a:xfrm>
            <a:off x="457200" y="1935480"/>
            <a:ext cx="8229600" cy="4922520"/>
          </a:xfrm>
        </p:spPr>
        <p:txBody>
          <a:bodyPr>
            <a:normAutofit lnSpcReduction="10000"/>
          </a:bodyPr>
          <a:lstStyle/>
          <a:p>
            <a:r>
              <a:rPr lang="en-US" sz="2800" dirty="0" smtClean="0">
                <a:latin typeface="Tahoma" pitchFamily="34" charset="0"/>
                <a:cs typeface="Tahoma" pitchFamily="34" charset="0"/>
              </a:rPr>
              <a:t>First-year: Cultural Dynamics and Humanism in Dentistry Course</a:t>
            </a:r>
          </a:p>
          <a:p>
            <a:r>
              <a:rPr lang="en-US" sz="2800" dirty="0" smtClean="0">
                <a:latin typeface="Tahoma" pitchFamily="34" charset="0"/>
                <a:cs typeface="Tahoma" pitchFamily="34" charset="0"/>
              </a:rPr>
              <a:t>Second-year: Communication in Health Care</a:t>
            </a:r>
          </a:p>
          <a:p>
            <a:r>
              <a:rPr lang="en-US" sz="2800" dirty="0" smtClean="0">
                <a:latin typeface="Tahoma" pitchFamily="34" charset="0"/>
                <a:cs typeface="Tahoma" pitchFamily="34" charset="0"/>
              </a:rPr>
              <a:t>Third-year: Dentistry in the Community</a:t>
            </a:r>
          </a:p>
          <a:p>
            <a:r>
              <a:rPr lang="en-US" sz="2800" dirty="0" smtClean="0">
                <a:latin typeface="Tahoma" pitchFamily="34" charset="0"/>
                <a:cs typeface="Tahoma" pitchFamily="34" charset="0"/>
              </a:rPr>
              <a:t>Fourth-year: Ryan White Program Orientation</a:t>
            </a:r>
          </a:p>
          <a:p>
            <a:pPr lvl="1"/>
            <a:r>
              <a:rPr lang="en-US" dirty="0" smtClean="0">
                <a:latin typeface="Tahoma" pitchFamily="34" charset="0"/>
                <a:cs typeface="Tahoma" pitchFamily="34" charset="0"/>
              </a:rPr>
              <a:t>CODE (minimum of 10 hours of didactic training)</a:t>
            </a:r>
          </a:p>
          <a:p>
            <a:pPr lvl="2"/>
            <a:r>
              <a:rPr lang="en-US" dirty="0" smtClean="0">
                <a:latin typeface="Tahoma" pitchFamily="34" charset="0"/>
                <a:cs typeface="Tahoma" pitchFamily="34" charset="0"/>
              </a:rPr>
              <a:t>Substance Abuse and the HIV Patient</a:t>
            </a:r>
          </a:p>
          <a:p>
            <a:pPr lvl="2"/>
            <a:r>
              <a:rPr lang="en-US" dirty="0" smtClean="0">
                <a:latin typeface="Tahoma" pitchFamily="34" charset="0"/>
                <a:cs typeface="Tahoma" pitchFamily="34" charset="0"/>
              </a:rPr>
              <a:t>HIV: Politics, Gender and Religion -- A Global View</a:t>
            </a:r>
          </a:p>
          <a:p>
            <a:pPr lvl="2"/>
            <a:r>
              <a:rPr lang="en-US" dirty="0" smtClean="0">
                <a:latin typeface="Tahoma" pitchFamily="34" charset="0"/>
                <a:cs typeface="Tahoma" pitchFamily="34" charset="0"/>
              </a:rPr>
              <a:t>30 Years of Research…and the Berlin Patient</a:t>
            </a:r>
          </a:p>
          <a:p>
            <a:pPr lvl="2"/>
            <a:r>
              <a:rPr lang="en-US" dirty="0" smtClean="0">
                <a:latin typeface="Tahoma" pitchFamily="34" charset="0"/>
                <a:cs typeface="Tahoma" pitchFamily="34" charset="0"/>
              </a:rPr>
              <a:t>HIV in Persons Over 50</a:t>
            </a:r>
          </a:p>
          <a:p>
            <a:pPr lvl="2"/>
            <a:r>
              <a:rPr lang="en-US" dirty="0" smtClean="0">
                <a:latin typeface="Tahoma" pitchFamily="34" charset="0"/>
                <a:cs typeface="Tahoma" pitchFamily="34" charset="0"/>
              </a:rPr>
              <a:t>HIV and Oral Medicine: Case Reports</a:t>
            </a:r>
          </a:p>
          <a:p>
            <a:pPr lvl="2"/>
            <a:r>
              <a:rPr lang="en-US" dirty="0" smtClean="0">
                <a:latin typeface="Tahoma" pitchFamily="34" charset="0"/>
                <a:cs typeface="Tahoma" pitchFamily="34" charset="0"/>
              </a:rPr>
              <a:t>Update on HIV Medications</a:t>
            </a:r>
          </a:p>
        </p:txBody>
      </p:sp>
      <p:sp>
        <p:nvSpPr>
          <p:cNvPr id="4" name="Slide Number Placeholder 3"/>
          <p:cNvSpPr>
            <a:spLocks noGrp="1"/>
          </p:cNvSpPr>
          <p:nvPr>
            <p:ph type="sldNum" sz="quarter" idx="12"/>
          </p:nvPr>
        </p:nvSpPr>
        <p:spPr/>
        <p:txBody>
          <a:bodyPr/>
          <a:lstStyle/>
          <a:p>
            <a:fld id="{5EB3E4B6-8427-4565-9283-E7BE45C4FA4B}" type="slidenum">
              <a:rPr lang="en-US" smtClean="0"/>
              <a:pPr/>
              <a:t>11</a:t>
            </a:fld>
            <a:endParaRPr lang="en-US" dirty="0"/>
          </a:p>
        </p:txBody>
      </p:sp>
    </p:spTree>
    <p:extLst>
      <p:ext uri="{BB962C8B-B14F-4D97-AF65-F5344CB8AC3E}">
        <p14:creationId xmlns:p14="http://schemas.microsoft.com/office/powerpoint/2010/main" val="702849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Rotations</a:t>
            </a:r>
            <a:endParaRPr lang="en-US" dirty="0"/>
          </a:p>
        </p:txBody>
      </p:sp>
      <p:sp>
        <p:nvSpPr>
          <p:cNvPr id="3" name="Content Placeholder 2"/>
          <p:cNvSpPr>
            <a:spLocks noGrp="1"/>
          </p:cNvSpPr>
          <p:nvPr>
            <p:ph idx="1"/>
          </p:nvPr>
        </p:nvSpPr>
        <p:spPr>
          <a:xfrm>
            <a:off x="457200" y="1935480"/>
            <a:ext cx="8229600" cy="4770120"/>
          </a:xfrm>
        </p:spPr>
        <p:txBody>
          <a:bodyPr>
            <a:normAutofit/>
          </a:bodyPr>
          <a:lstStyle/>
          <a:p>
            <a:r>
              <a:rPr lang="en-US" sz="2800" dirty="0" smtClean="0">
                <a:latin typeface="Tahoma" pitchFamily="34" charset="0"/>
                <a:cs typeface="Tahoma" pitchFamily="34" charset="0"/>
              </a:rPr>
              <a:t>Direct patient care at one of the School’s community based dental centers</a:t>
            </a:r>
          </a:p>
          <a:p>
            <a:r>
              <a:rPr lang="en-US" sz="2800" dirty="0" smtClean="0">
                <a:latin typeface="Tahoma" pitchFamily="34" charset="0"/>
                <a:cs typeface="Tahoma" pitchFamily="34" charset="0"/>
              </a:rPr>
              <a:t>Delivering a full range of services </a:t>
            </a:r>
          </a:p>
          <a:p>
            <a:r>
              <a:rPr lang="en-US" sz="2800" dirty="0" smtClean="0">
                <a:latin typeface="Tahoma" pitchFamily="34" charset="0"/>
                <a:cs typeface="Tahoma" pitchFamily="34" charset="0"/>
              </a:rPr>
              <a:t>Full mix of patients </a:t>
            </a:r>
          </a:p>
          <a:p>
            <a:r>
              <a:rPr lang="en-US" sz="2800" dirty="0" smtClean="0">
                <a:latin typeface="Tahoma" pitchFamily="34" charset="0"/>
                <a:cs typeface="Tahoma" pitchFamily="34" charset="0"/>
              </a:rPr>
              <a:t>Patient population</a:t>
            </a:r>
            <a:endParaRPr lang="en-US" sz="2800" dirty="0" smtClean="0"/>
          </a:p>
        </p:txBody>
      </p:sp>
      <p:sp>
        <p:nvSpPr>
          <p:cNvPr id="4" name="Slide Number Placeholder 3"/>
          <p:cNvSpPr>
            <a:spLocks noGrp="1"/>
          </p:cNvSpPr>
          <p:nvPr>
            <p:ph type="sldNum" sz="quarter" idx="12"/>
          </p:nvPr>
        </p:nvSpPr>
        <p:spPr/>
        <p:txBody>
          <a:bodyPr/>
          <a:lstStyle/>
          <a:p>
            <a:fld id="{5EB3E4B6-8427-4565-9283-E7BE45C4FA4B}" type="slidenum">
              <a:rPr lang="en-US" smtClean="0"/>
              <a:pPr/>
              <a:t>12</a:t>
            </a:fld>
            <a:endParaRPr lang="en-US" dirty="0"/>
          </a:p>
        </p:txBody>
      </p:sp>
    </p:spTree>
    <p:extLst>
      <p:ext uri="{BB962C8B-B14F-4D97-AF65-F5344CB8AC3E}">
        <p14:creationId xmlns:p14="http://schemas.microsoft.com/office/powerpoint/2010/main" val="1070571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a:t>
            </a:r>
            <a:endParaRPr lang="en-US" dirty="0"/>
          </a:p>
        </p:txBody>
      </p:sp>
      <p:sp>
        <p:nvSpPr>
          <p:cNvPr id="3" name="Content Placeholder 2"/>
          <p:cNvSpPr>
            <a:spLocks noGrp="1"/>
          </p:cNvSpPr>
          <p:nvPr>
            <p:ph idx="1"/>
          </p:nvPr>
        </p:nvSpPr>
        <p:spPr/>
        <p:txBody>
          <a:bodyPr/>
          <a:lstStyle/>
          <a:p>
            <a:r>
              <a:rPr lang="en-US" sz="2800" dirty="0" smtClean="0">
                <a:latin typeface="Tahoma" pitchFamily="34" charset="0"/>
                <a:cs typeface="Tahoma" pitchFamily="34" charset="0"/>
              </a:rPr>
              <a:t>Attendance</a:t>
            </a:r>
          </a:p>
          <a:p>
            <a:r>
              <a:rPr lang="en-US" sz="2800" dirty="0" smtClean="0">
                <a:latin typeface="Tahoma" pitchFamily="34" charset="0"/>
                <a:cs typeface="Tahoma" pitchFamily="34" charset="0"/>
              </a:rPr>
              <a:t>Clinical Sessions – Performance Based</a:t>
            </a:r>
          </a:p>
          <a:p>
            <a:r>
              <a:rPr lang="en-US" sz="2800" dirty="0" smtClean="0">
                <a:latin typeface="Tahoma" pitchFamily="34" charset="0"/>
                <a:cs typeface="Tahoma" pitchFamily="34" charset="0"/>
              </a:rPr>
              <a:t>Participation during Lectures</a:t>
            </a:r>
          </a:p>
          <a:p>
            <a:r>
              <a:rPr lang="en-US" sz="2800" dirty="0" smtClean="0">
                <a:latin typeface="Tahoma" pitchFamily="34" charset="0"/>
                <a:cs typeface="Tahoma" pitchFamily="34" charset="0"/>
              </a:rPr>
              <a:t>Pre- and Post-Test Surveys</a:t>
            </a:r>
          </a:p>
          <a:p>
            <a:r>
              <a:rPr lang="en-US" sz="2800" dirty="0" smtClean="0">
                <a:latin typeface="Tahoma" pitchFamily="34" charset="0"/>
                <a:cs typeface="Tahoma" pitchFamily="34" charset="0"/>
              </a:rPr>
              <a:t>Reflective Assignment</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5EB3E4B6-8427-4565-9283-E7BE45C4FA4B}" type="slidenum">
              <a:rPr lang="en-US" smtClean="0"/>
              <a:pPr/>
              <a:t>13</a:t>
            </a:fld>
            <a:endParaRPr lang="en-US" dirty="0"/>
          </a:p>
        </p:txBody>
      </p:sp>
    </p:spTree>
    <p:extLst>
      <p:ext uri="{BB962C8B-B14F-4D97-AF65-F5344CB8AC3E}">
        <p14:creationId xmlns:p14="http://schemas.microsoft.com/office/powerpoint/2010/main" val="30479614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 Students</a:t>
            </a:r>
            <a:endParaRPr lang="en-US" dirty="0"/>
          </a:p>
        </p:txBody>
      </p:sp>
      <p:sp>
        <p:nvSpPr>
          <p:cNvPr id="3" name="Content Placeholder 2"/>
          <p:cNvSpPr>
            <a:spLocks noGrp="1"/>
          </p:cNvSpPr>
          <p:nvPr>
            <p:ph idx="1"/>
          </p:nvPr>
        </p:nvSpPr>
        <p:spPr>
          <a:xfrm>
            <a:off x="457200" y="1935480"/>
            <a:ext cx="8229600" cy="4922520"/>
          </a:xfrm>
        </p:spPr>
        <p:txBody>
          <a:bodyPr>
            <a:normAutofit fontScale="77500" lnSpcReduction="20000"/>
          </a:bodyPr>
          <a:lstStyle/>
          <a:p>
            <a:r>
              <a:rPr lang="en-US" sz="3400" dirty="0" smtClean="0">
                <a:latin typeface="Tahoma" pitchFamily="34" charset="0"/>
                <a:cs typeface="Tahoma" pitchFamily="34" charset="0"/>
              </a:rPr>
              <a:t>“Probably seeing an 11 year old </a:t>
            </a:r>
            <a:r>
              <a:rPr lang="en-US" sz="3400" dirty="0">
                <a:latin typeface="Tahoma" pitchFamily="34" charset="0"/>
                <a:cs typeface="Tahoma" pitchFamily="34" charset="0"/>
              </a:rPr>
              <a:t>boy who was HIV positive. It’s one of those things, you only read about, but it definitively changed me for the better.”</a:t>
            </a:r>
          </a:p>
          <a:p>
            <a:r>
              <a:rPr lang="en-US" sz="3400" dirty="0" smtClean="0">
                <a:latin typeface="Tahoma" pitchFamily="34" charset="0"/>
                <a:cs typeface="Tahoma" pitchFamily="34" charset="0"/>
              </a:rPr>
              <a:t>“The diversity in the patient need base and how each patient has different priorities with respect to their dental health, or in some cases, lack thereof.”</a:t>
            </a:r>
          </a:p>
          <a:p>
            <a:r>
              <a:rPr lang="en-US" sz="3400" dirty="0" smtClean="0">
                <a:latin typeface="Tahoma" pitchFamily="34" charset="0"/>
                <a:cs typeface="Tahoma" pitchFamily="34" charset="0"/>
              </a:rPr>
              <a:t>“I took her (28 year old habitual drug user, HIV+, HEP C female) to a mirror and she started to cry. ‘You really gave me a second chance at life… I’m a new person.’ I felt her sincere reaction and it changed me.”</a:t>
            </a:r>
          </a:p>
          <a:p>
            <a:r>
              <a:rPr lang="en-US" sz="3400" dirty="0" smtClean="0">
                <a:latin typeface="Tahoma" pitchFamily="34" charset="0"/>
                <a:cs typeface="Tahoma" pitchFamily="34" charset="0"/>
              </a:rPr>
              <a:t>“The dental practice is a team work between patient, doctor and staff. This understanding will help me in my future practice.”</a:t>
            </a:r>
          </a:p>
          <a:p>
            <a:endParaRPr lang="en-US" dirty="0"/>
          </a:p>
        </p:txBody>
      </p:sp>
      <p:sp>
        <p:nvSpPr>
          <p:cNvPr id="4" name="Slide Number Placeholder 3"/>
          <p:cNvSpPr>
            <a:spLocks noGrp="1"/>
          </p:cNvSpPr>
          <p:nvPr>
            <p:ph type="sldNum" sz="quarter" idx="12"/>
          </p:nvPr>
        </p:nvSpPr>
        <p:spPr/>
        <p:txBody>
          <a:bodyPr/>
          <a:lstStyle/>
          <a:p>
            <a:fld id="{5EB3E4B6-8427-4565-9283-E7BE45C4FA4B}" type="slidenum">
              <a:rPr lang="en-US" smtClean="0">
                <a:solidFill>
                  <a:srgbClr val="04617B">
                    <a:shade val="90000"/>
                  </a:srgbClr>
                </a:solidFill>
              </a:rPr>
              <a:pPr/>
              <a:t>14</a:t>
            </a:fld>
            <a:endParaRPr lang="en-US" dirty="0">
              <a:solidFill>
                <a:srgbClr val="04617B">
                  <a:shade val="90000"/>
                </a:srgbClr>
              </a:solidFill>
            </a:endParaRPr>
          </a:p>
        </p:txBody>
      </p:sp>
    </p:spTree>
    <p:extLst>
      <p:ext uri="{BB962C8B-B14F-4D97-AF65-F5344CB8AC3E}">
        <p14:creationId xmlns:p14="http://schemas.microsoft.com/office/powerpoint/2010/main" val="3884040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 UMDNJ</a:t>
            </a:r>
            <a:endParaRPr lang="en-US" dirty="0"/>
          </a:p>
        </p:txBody>
      </p:sp>
      <p:sp>
        <p:nvSpPr>
          <p:cNvPr id="3" name="Content Placeholder 2"/>
          <p:cNvSpPr>
            <a:spLocks noGrp="1"/>
          </p:cNvSpPr>
          <p:nvPr>
            <p:ph idx="1"/>
          </p:nvPr>
        </p:nvSpPr>
        <p:spPr>
          <a:xfrm>
            <a:off x="457200" y="1935480"/>
            <a:ext cx="8229600" cy="4922520"/>
          </a:xfrm>
        </p:spPr>
        <p:txBody>
          <a:bodyPr>
            <a:normAutofit fontScale="77500" lnSpcReduction="20000"/>
          </a:bodyPr>
          <a:lstStyle/>
          <a:p>
            <a:r>
              <a:rPr lang="en-US" sz="3400" dirty="0">
                <a:latin typeface="Tahoma" pitchFamily="34" charset="0"/>
                <a:cs typeface="Tahoma" pitchFamily="34" charset="0"/>
              </a:rPr>
              <a:t>S</a:t>
            </a:r>
            <a:r>
              <a:rPr lang="en-US" sz="3400" dirty="0" smtClean="0">
                <a:latin typeface="Tahoma" pitchFamily="34" charset="0"/>
                <a:cs typeface="Tahoma" pitchFamily="34" charset="0"/>
              </a:rPr>
              <a:t>ubstantial </a:t>
            </a:r>
            <a:r>
              <a:rPr lang="en-US" sz="3400" dirty="0">
                <a:latin typeface="Tahoma" pitchFamily="34" charset="0"/>
                <a:cs typeface="Tahoma" pitchFamily="34" charset="0"/>
              </a:rPr>
              <a:t>potential for affecting the values and </a:t>
            </a:r>
            <a:r>
              <a:rPr lang="en-US" sz="3400" dirty="0" smtClean="0">
                <a:latin typeface="Tahoma" pitchFamily="34" charset="0"/>
                <a:cs typeface="Tahoma" pitchFamily="34" charset="0"/>
              </a:rPr>
              <a:t>behaviors </a:t>
            </a:r>
            <a:r>
              <a:rPr lang="en-US" sz="3400" dirty="0">
                <a:latin typeface="Tahoma" pitchFamily="34" charset="0"/>
                <a:cs typeface="Tahoma" pitchFamily="34" charset="0"/>
              </a:rPr>
              <a:t>for dental students relative to health care access for underserved populations.</a:t>
            </a:r>
          </a:p>
          <a:p>
            <a:r>
              <a:rPr lang="en-US" sz="3400" dirty="0" smtClean="0">
                <a:latin typeface="Tahoma" pitchFamily="34" charset="0"/>
                <a:cs typeface="Tahoma" pitchFamily="34" charset="0"/>
              </a:rPr>
              <a:t>Effective integration requires </a:t>
            </a:r>
            <a:r>
              <a:rPr lang="en-US" sz="3400" dirty="0">
                <a:latin typeface="Tahoma" pitchFamily="34" charset="0"/>
                <a:cs typeface="Tahoma" pitchFamily="34" charset="0"/>
              </a:rPr>
              <a:t>specific student preparation in cultural awareness, communication skills, and the social and behavioral sciences. </a:t>
            </a:r>
          </a:p>
          <a:p>
            <a:r>
              <a:rPr lang="en-US" sz="3400" dirty="0">
                <a:latin typeface="Tahoma" pitchFamily="34" charset="0"/>
                <a:cs typeface="Tahoma" pitchFamily="34" charset="0"/>
              </a:rPr>
              <a:t>Reflective components, </a:t>
            </a:r>
            <a:r>
              <a:rPr lang="en-US" sz="3400" dirty="0" smtClean="0">
                <a:latin typeface="Tahoma" pitchFamily="34" charset="0"/>
                <a:cs typeface="Tahoma" pitchFamily="34" charset="0"/>
              </a:rPr>
              <a:t>evaluation</a:t>
            </a:r>
            <a:r>
              <a:rPr lang="en-US" sz="3400" dirty="0">
                <a:latin typeface="Tahoma" pitchFamily="34" charset="0"/>
                <a:cs typeface="Tahoma" pitchFamily="34" charset="0"/>
              </a:rPr>
              <a:t>, and highly organized community-based </a:t>
            </a:r>
            <a:r>
              <a:rPr lang="en-US" sz="3400" dirty="0" smtClean="0">
                <a:latin typeface="Tahoma" pitchFamily="34" charset="0"/>
                <a:cs typeface="Tahoma" pitchFamily="34" charset="0"/>
              </a:rPr>
              <a:t>experiences </a:t>
            </a:r>
            <a:r>
              <a:rPr lang="en-US" sz="3400" dirty="0">
                <a:latin typeface="Tahoma" pitchFamily="34" charset="0"/>
                <a:cs typeface="Tahoma" pitchFamily="34" charset="0"/>
              </a:rPr>
              <a:t>ensure that student learning is maximized. </a:t>
            </a:r>
          </a:p>
          <a:p>
            <a:r>
              <a:rPr lang="en-US" sz="3400" dirty="0">
                <a:latin typeface="Tahoma" pitchFamily="34" charset="0"/>
                <a:cs typeface="Tahoma" pitchFamily="34" charset="0"/>
              </a:rPr>
              <a:t>P</a:t>
            </a:r>
            <a:r>
              <a:rPr lang="en-US" sz="3400" dirty="0" smtClean="0">
                <a:latin typeface="Tahoma" pitchFamily="34" charset="0"/>
                <a:cs typeface="Tahoma" pitchFamily="34" charset="0"/>
              </a:rPr>
              <a:t>rovides </a:t>
            </a:r>
            <a:r>
              <a:rPr lang="en-US" sz="3400" dirty="0">
                <a:latin typeface="Tahoma" pitchFamily="34" charset="0"/>
                <a:cs typeface="Tahoma" pitchFamily="34" charset="0"/>
              </a:rPr>
              <a:t>dentistry with an opportunity to guide values of the dental faculty and students and orient them towards public service, engagement, ethics, and the health of the public.</a:t>
            </a:r>
          </a:p>
          <a:p>
            <a:endParaRPr lang="en-US" dirty="0"/>
          </a:p>
        </p:txBody>
      </p:sp>
      <p:sp>
        <p:nvSpPr>
          <p:cNvPr id="4" name="Slide Number Placeholder 3"/>
          <p:cNvSpPr>
            <a:spLocks noGrp="1"/>
          </p:cNvSpPr>
          <p:nvPr>
            <p:ph type="sldNum" sz="quarter" idx="12"/>
          </p:nvPr>
        </p:nvSpPr>
        <p:spPr/>
        <p:txBody>
          <a:bodyPr/>
          <a:lstStyle/>
          <a:p>
            <a:fld id="{5EB3E4B6-8427-4565-9283-E7BE45C4FA4B}" type="slidenum">
              <a:rPr lang="en-US" smtClean="0"/>
              <a:pPr/>
              <a:t>15</a:t>
            </a:fld>
            <a:endParaRPr lang="en-US" dirty="0"/>
          </a:p>
        </p:txBody>
      </p:sp>
    </p:spTree>
    <p:extLst>
      <p:ext uri="{BB962C8B-B14F-4D97-AF65-F5344CB8AC3E}">
        <p14:creationId xmlns:p14="http://schemas.microsoft.com/office/powerpoint/2010/main" val="32371882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0434" y="1219200"/>
            <a:ext cx="9008317" cy="5451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241912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1362456"/>
          </a:xfrm>
        </p:spPr>
        <p:txBody>
          <a:bodyPr/>
          <a:lstStyle/>
          <a:p>
            <a:pPr algn="ctr"/>
            <a:r>
              <a:rPr lang="en-US" sz="4800" dirty="0" smtClean="0"/>
              <a:t>University of Louisville </a:t>
            </a:r>
            <a:br>
              <a:rPr lang="en-US" sz="4800" dirty="0" smtClean="0"/>
            </a:br>
            <a:r>
              <a:rPr lang="en-US" sz="4800" dirty="0" smtClean="0"/>
              <a:t>School of Dentistry</a:t>
            </a:r>
            <a:endParaRPr lang="en-US" sz="4800" dirty="0"/>
          </a:p>
        </p:txBody>
      </p:sp>
      <p:sp>
        <p:nvSpPr>
          <p:cNvPr id="3" name="Text Placeholder 2"/>
          <p:cNvSpPr>
            <a:spLocks noGrp="1"/>
          </p:cNvSpPr>
          <p:nvPr>
            <p:ph type="body" idx="1"/>
          </p:nvPr>
        </p:nvSpPr>
        <p:spPr>
          <a:xfrm>
            <a:off x="1143000" y="5805488"/>
            <a:ext cx="6858000" cy="1509712"/>
          </a:xfrm>
        </p:spPr>
        <p:txBody>
          <a:bodyPr>
            <a:noAutofit/>
          </a:bodyPr>
          <a:lstStyle/>
          <a:p>
            <a:pPr algn="ctr">
              <a:spcBef>
                <a:spcPts val="0"/>
              </a:spcBef>
            </a:pPr>
            <a:r>
              <a:rPr lang="en-US" sz="2400" dirty="0" smtClean="0"/>
              <a:t>Theresa G. Mayfield, D.M.D.</a:t>
            </a:r>
          </a:p>
        </p:txBody>
      </p:sp>
      <p:sp>
        <p:nvSpPr>
          <p:cNvPr id="4" name="Slide Number Placeholder 3"/>
          <p:cNvSpPr>
            <a:spLocks noGrp="1"/>
          </p:cNvSpPr>
          <p:nvPr>
            <p:ph type="sldNum" sz="quarter" idx="12"/>
          </p:nvPr>
        </p:nvSpPr>
        <p:spPr/>
        <p:txBody>
          <a:bodyPr/>
          <a:lstStyle/>
          <a:p>
            <a:fld id="{5EB3E4B6-8427-4565-9283-E7BE45C4FA4B}" type="slidenum">
              <a:rPr lang="en-US" smtClean="0"/>
              <a:pPr/>
              <a:t>17</a:t>
            </a:fld>
            <a:endParaRPr lang="en-US" dirty="0"/>
          </a:p>
        </p:txBody>
      </p:sp>
      <p:pic>
        <p:nvPicPr>
          <p:cNvPr id="5" name="Content Placeholder 10" descr="Grawemeyer_Hall_&amp;_Sign2_5MB.jpg"/>
          <p:cNvPicPr>
            <a:picLocks noChangeAspect="1"/>
          </p:cNvPicPr>
          <p:nvPr/>
        </p:nvPicPr>
        <p:blipFill>
          <a:blip r:embed="rId2" cstate="print"/>
          <a:stretch>
            <a:fillRect/>
          </a:stretch>
        </p:blipFill>
        <p:spPr>
          <a:xfrm>
            <a:off x="1828800" y="2209801"/>
            <a:ext cx="5410200" cy="3505199"/>
          </a:xfrm>
          <a:prstGeom prst="rect">
            <a:avLst/>
          </a:prstGeom>
          <a:ln w="76200" cap="sq">
            <a:solidFill>
              <a:schemeClr val="accent4">
                <a:lumMod val="60000"/>
                <a:lumOff val="40000"/>
              </a:schemeClr>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7328726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5" name="Rectangle 3"/>
          <p:cNvSpPr>
            <a:spLocks noGrp="1" noChangeArrowheads="1"/>
          </p:cNvSpPr>
          <p:nvPr>
            <p:ph type="body" sz="half" idx="1"/>
          </p:nvPr>
        </p:nvSpPr>
        <p:spPr>
          <a:xfrm>
            <a:off x="1066800" y="1600200"/>
            <a:ext cx="7086600" cy="4724400"/>
          </a:xfrm>
          <a:ln w="38100">
            <a:noFill/>
          </a:ln>
        </p:spPr>
        <p:txBody>
          <a:bodyPr>
            <a:normAutofit lnSpcReduction="10000"/>
          </a:bodyPr>
          <a:lstStyle/>
          <a:p>
            <a:pPr>
              <a:lnSpc>
                <a:spcPct val="80000"/>
              </a:lnSpc>
              <a:buFontTx/>
              <a:buNone/>
            </a:pPr>
            <a:endParaRPr lang="en-US" sz="900" dirty="0" smtClean="0">
              <a:solidFill>
                <a:schemeClr val="accent6">
                  <a:lumMod val="60000"/>
                  <a:lumOff val="40000"/>
                </a:schemeClr>
              </a:solidFill>
            </a:endParaRPr>
          </a:p>
          <a:p>
            <a:pPr>
              <a:lnSpc>
                <a:spcPct val="80000"/>
              </a:lnSpc>
              <a:buFontTx/>
              <a:buNone/>
            </a:pPr>
            <a:endParaRPr lang="en-US" sz="1800" dirty="0" smtClean="0">
              <a:solidFill>
                <a:schemeClr val="accent6">
                  <a:lumMod val="60000"/>
                  <a:lumOff val="40000"/>
                </a:schemeClr>
              </a:solidFill>
            </a:endParaRPr>
          </a:p>
          <a:p>
            <a:pPr>
              <a:lnSpc>
                <a:spcPct val="80000"/>
              </a:lnSpc>
              <a:buFontTx/>
              <a:buNone/>
            </a:pPr>
            <a:r>
              <a:rPr lang="en-US" sz="2000" b="1" i="1" dirty="0" smtClean="0">
                <a:solidFill>
                  <a:schemeClr val="bg2">
                    <a:lumMod val="50000"/>
                  </a:schemeClr>
                </a:solidFill>
              </a:rPr>
              <a:t>Dental Service Delivery Sites</a:t>
            </a:r>
            <a:endParaRPr lang="en-US" sz="2000" b="1" i="1" dirty="0">
              <a:solidFill>
                <a:schemeClr val="bg2">
                  <a:lumMod val="50000"/>
                </a:schemeClr>
              </a:solidFill>
            </a:endParaRPr>
          </a:p>
          <a:p>
            <a:pPr>
              <a:lnSpc>
                <a:spcPct val="80000"/>
              </a:lnSpc>
            </a:pPr>
            <a:r>
              <a:rPr lang="en-US" sz="2000" dirty="0" smtClean="0"/>
              <a:t>Lo</a:t>
            </a:r>
            <a:r>
              <a:rPr lang="en-US" sz="1800" dirty="0" smtClean="0"/>
              <a:t>uisville, KY – Family Health Centers, Portland </a:t>
            </a:r>
            <a:r>
              <a:rPr lang="en-US" sz="1800" dirty="0"/>
              <a:t>Dental </a:t>
            </a:r>
            <a:r>
              <a:rPr lang="en-US" sz="1800" dirty="0" smtClean="0"/>
              <a:t>Clinic and Phoenix Health Center </a:t>
            </a:r>
          </a:p>
          <a:p>
            <a:pPr>
              <a:lnSpc>
                <a:spcPct val="80000"/>
              </a:lnSpc>
            </a:pPr>
            <a:r>
              <a:rPr lang="en-US" sz="1800" dirty="0" smtClean="0"/>
              <a:t>Elizabethtown, KY - Richard L. Miller Oral Health Clinic</a:t>
            </a:r>
          </a:p>
          <a:p>
            <a:pPr>
              <a:lnSpc>
                <a:spcPct val="80000"/>
              </a:lnSpc>
            </a:pPr>
            <a:endParaRPr lang="en-US" sz="800" dirty="0"/>
          </a:p>
          <a:p>
            <a:pPr>
              <a:lnSpc>
                <a:spcPct val="80000"/>
              </a:lnSpc>
              <a:buFontTx/>
              <a:buNone/>
            </a:pPr>
            <a:r>
              <a:rPr lang="en-US" sz="1800" b="1" i="1" dirty="0" smtClean="0">
                <a:solidFill>
                  <a:schemeClr val="bg2">
                    <a:lumMod val="50000"/>
                  </a:schemeClr>
                </a:solidFill>
              </a:rPr>
              <a:t>Co-Educators </a:t>
            </a:r>
            <a:r>
              <a:rPr lang="en-US" sz="1800" b="1" i="1" dirty="0">
                <a:solidFill>
                  <a:schemeClr val="bg2">
                    <a:lumMod val="50000"/>
                  </a:schemeClr>
                </a:solidFill>
              </a:rPr>
              <a:t>and Partners</a:t>
            </a:r>
          </a:p>
          <a:p>
            <a:pPr>
              <a:lnSpc>
                <a:spcPct val="80000"/>
              </a:lnSpc>
            </a:pPr>
            <a:r>
              <a:rPr lang="en-US" sz="1800" dirty="0" smtClean="0"/>
              <a:t>WINGS (Part C)</a:t>
            </a:r>
            <a:endParaRPr lang="en-US" sz="1800" dirty="0"/>
          </a:p>
          <a:p>
            <a:pPr>
              <a:lnSpc>
                <a:spcPct val="80000"/>
              </a:lnSpc>
            </a:pPr>
            <a:r>
              <a:rPr lang="en-US" sz="1800" dirty="0" smtClean="0"/>
              <a:t>Kentucky AIDS Education and Training Center (Part F)</a:t>
            </a:r>
          </a:p>
          <a:p>
            <a:pPr>
              <a:lnSpc>
                <a:spcPct val="80000"/>
              </a:lnSpc>
            </a:pPr>
            <a:r>
              <a:rPr lang="en-US" sz="1800" dirty="0" smtClean="0"/>
              <a:t>Family </a:t>
            </a:r>
            <a:r>
              <a:rPr lang="en-US" sz="1800" dirty="0"/>
              <a:t>Health Centers, Inc</a:t>
            </a:r>
            <a:r>
              <a:rPr lang="en-US" sz="1800" dirty="0" smtClean="0"/>
              <a:t>.</a:t>
            </a:r>
            <a:r>
              <a:rPr lang="en-US" sz="1800" dirty="0" smtClean="0">
                <a:solidFill>
                  <a:schemeClr val="accent6">
                    <a:lumMod val="60000"/>
                    <a:lumOff val="40000"/>
                  </a:schemeClr>
                </a:solidFill>
              </a:rPr>
              <a:t> </a:t>
            </a:r>
            <a:r>
              <a:rPr lang="en-US" sz="1800" dirty="0" smtClean="0"/>
              <a:t>(Federally Qualified Health Center)</a:t>
            </a:r>
            <a:endParaRPr lang="en-US" sz="1800" dirty="0" smtClean="0">
              <a:solidFill>
                <a:schemeClr val="accent6">
                  <a:lumMod val="60000"/>
                  <a:lumOff val="40000"/>
                </a:schemeClr>
              </a:solidFill>
            </a:endParaRPr>
          </a:p>
          <a:p>
            <a:pPr>
              <a:lnSpc>
                <a:spcPct val="80000"/>
              </a:lnSpc>
            </a:pPr>
            <a:endParaRPr lang="en-US" sz="800" dirty="0" smtClean="0">
              <a:solidFill>
                <a:schemeClr val="accent6">
                  <a:lumMod val="60000"/>
                  <a:lumOff val="40000"/>
                </a:schemeClr>
              </a:solidFill>
            </a:endParaRPr>
          </a:p>
          <a:p>
            <a:pPr>
              <a:lnSpc>
                <a:spcPct val="80000"/>
              </a:lnSpc>
              <a:buFontTx/>
              <a:buNone/>
            </a:pPr>
            <a:r>
              <a:rPr lang="en-US" sz="1800" b="1" i="1" dirty="0" smtClean="0">
                <a:solidFill>
                  <a:schemeClr val="bg2">
                    <a:lumMod val="50000"/>
                  </a:schemeClr>
                </a:solidFill>
              </a:rPr>
              <a:t>Referral and Outreach Partners</a:t>
            </a:r>
          </a:p>
          <a:p>
            <a:pPr>
              <a:lnSpc>
                <a:spcPct val="80000"/>
              </a:lnSpc>
            </a:pPr>
            <a:r>
              <a:rPr lang="en-US" sz="1800" dirty="0" smtClean="0"/>
              <a:t>WINGS (Part C and D)</a:t>
            </a:r>
          </a:p>
          <a:p>
            <a:pPr>
              <a:lnSpc>
                <a:spcPct val="80000"/>
              </a:lnSpc>
            </a:pPr>
            <a:r>
              <a:rPr lang="en-US" sz="1800" dirty="0" smtClean="0"/>
              <a:t>Volunteers of America (Part B)</a:t>
            </a:r>
          </a:p>
          <a:p>
            <a:pPr>
              <a:lnSpc>
                <a:spcPct val="80000"/>
              </a:lnSpc>
            </a:pPr>
            <a:r>
              <a:rPr lang="en-US" sz="1800" dirty="0" smtClean="0"/>
              <a:t>Matthew 25 (Part B and C)</a:t>
            </a:r>
          </a:p>
          <a:p>
            <a:pPr>
              <a:lnSpc>
                <a:spcPct val="80000"/>
              </a:lnSpc>
            </a:pPr>
            <a:r>
              <a:rPr lang="en-US" sz="1800" dirty="0" smtClean="0"/>
              <a:t>Northern KY Health Department (Part B)</a:t>
            </a:r>
          </a:p>
          <a:p>
            <a:pPr>
              <a:lnSpc>
                <a:spcPct val="80000"/>
              </a:lnSpc>
            </a:pPr>
            <a:endParaRPr lang="en-US" sz="800" dirty="0" smtClean="0"/>
          </a:p>
          <a:p>
            <a:pPr>
              <a:lnSpc>
                <a:spcPct val="80000"/>
              </a:lnSpc>
              <a:buFontTx/>
              <a:buNone/>
            </a:pPr>
            <a:r>
              <a:rPr lang="en-US" sz="1800" b="1" i="1" dirty="0" smtClean="0">
                <a:solidFill>
                  <a:schemeClr val="bg2">
                    <a:lumMod val="50000"/>
                  </a:schemeClr>
                </a:solidFill>
              </a:rPr>
              <a:t>Referral Area</a:t>
            </a:r>
          </a:p>
          <a:p>
            <a:pPr>
              <a:lnSpc>
                <a:spcPct val="80000"/>
              </a:lnSpc>
            </a:pPr>
            <a:r>
              <a:rPr lang="en-US" sz="1800" dirty="0" smtClean="0"/>
              <a:t>Louisville, Henderson, Owensboro, Nashville, Evansville, Bowling Green</a:t>
            </a:r>
          </a:p>
          <a:p>
            <a:pPr>
              <a:lnSpc>
                <a:spcPct val="80000"/>
              </a:lnSpc>
            </a:pPr>
            <a:endParaRPr lang="en-US" sz="1600" dirty="0" smtClean="0"/>
          </a:p>
          <a:p>
            <a:pPr>
              <a:lnSpc>
                <a:spcPct val="80000"/>
              </a:lnSpc>
            </a:pPr>
            <a:endParaRPr lang="en-US" sz="1600" dirty="0"/>
          </a:p>
          <a:p>
            <a:pPr>
              <a:lnSpc>
                <a:spcPct val="80000"/>
              </a:lnSpc>
            </a:pPr>
            <a:endParaRPr lang="en-US" sz="1600" dirty="0"/>
          </a:p>
        </p:txBody>
      </p:sp>
      <p:sp>
        <p:nvSpPr>
          <p:cNvPr id="6" name="Title 5"/>
          <p:cNvSpPr>
            <a:spLocks noGrp="1"/>
          </p:cNvSpPr>
          <p:nvPr>
            <p:ph type="title"/>
          </p:nvPr>
        </p:nvSpPr>
        <p:spPr>
          <a:xfrm>
            <a:off x="457200" y="609600"/>
            <a:ext cx="8229600" cy="1143000"/>
          </a:xfrm>
        </p:spPr>
        <p:txBody>
          <a:bodyPr>
            <a:normAutofit/>
          </a:bodyPr>
          <a:lstStyle/>
          <a:p>
            <a:pPr lvl="0"/>
            <a:r>
              <a:rPr lang="en-US" sz="3200" dirty="0" smtClean="0"/>
              <a:t>University of Louisville School of Dentistry</a:t>
            </a:r>
            <a:br>
              <a:rPr lang="en-US" sz="3200" dirty="0" smtClean="0"/>
            </a:br>
            <a:r>
              <a:rPr lang="en-US" sz="3200" dirty="0" smtClean="0"/>
              <a:t>Community-Based Dental Partnership Program</a:t>
            </a:r>
            <a:endParaRPr lang="en-US" sz="3200" dirty="0"/>
          </a:p>
        </p:txBody>
      </p:sp>
    </p:spTree>
    <p:extLst>
      <p:ext uri="{BB962C8B-B14F-4D97-AF65-F5344CB8AC3E}">
        <p14:creationId xmlns:p14="http://schemas.microsoft.com/office/powerpoint/2010/main" val="380936294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3297" b="4182"/>
          <a:stretch>
            <a:fillRect/>
          </a:stretch>
        </p:blipFill>
        <p:spPr bwMode="auto">
          <a:xfrm>
            <a:off x="3352800" y="2286000"/>
            <a:ext cx="5410200" cy="2971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8" name="TextBox 17"/>
          <p:cNvSpPr txBox="1"/>
          <p:nvPr/>
        </p:nvSpPr>
        <p:spPr>
          <a:xfrm>
            <a:off x="478476" y="2209800"/>
            <a:ext cx="2645724" cy="873444"/>
          </a:xfrm>
          <a:prstGeom prst="rect">
            <a:avLst/>
          </a:prstGeom>
          <a:noFill/>
        </p:spPr>
        <p:txBody>
          <a:bodyPr wrap="none" rtlCol="0">
            <a:spAutoFit/>
          </a:bodyPr>
          <a:lstStyle/>
          <a:p>
            <a:pPr lvl="0">
              <a:lnSpc>
                <a:spcPct val="80000"/>
              </a:lnSpc>
              <a:spcBef>
                <a:spcPct val="20000"/>
              </a:spcBef>
              <a:buClr>
                <a:schemeClr val="accent3"/>
              </a:buClr>
              <a:buSzPct val="95000"/>
              <a:defRPr/>
            </a:pPr>
            <a:r>
              <a:rPr lang="en-US" b="1" dirty="0" smtClean="0"/>
              <a:t>Family Health Centers </a:t>
            </a:r>
          </a:p>
          <a:p>
            <a:pPr lvl="0">
              <a:lnSpc>
                <a:spcPct val="80000"/>
              </a:lnSpc>
              <a:spcBef>
                <a:spcPct val="20000"/>
              </a:spcBef>
              <a:buClr>
                <a:schemeClr val="accent3"/>
              </a:buClr>
              <a:buSzPct val="95000"/>
              <a:defRPr/>
            </a:pPr>
            <a:r>
              <a:rPr lang="en-US" b="1" dirty="0" smtClean="0"/>
              <a:t>Portland Dental Clinic</a:t>
            </a:r>
            <a:endParaRPr lang="en-US" dirty="0" smtClean="0"/>
          </a:p>
          <a:p>
            <a:pPr lvl="0">
              <a:lnSpc>
                <a:spcPct val="80000"/>
              </a:lnSpc>
              <a:spcBef>
                <a:spcPct val="20000"/>
              </a:spcBef>
              <a:buClr>
                <a:schemeClr val="accent3"/>
              </a:buClr>
              <a:buSzPct val="95000"/>
              <a:defRPr/>
            </a:pPr>
            <a:r>
              <a:rPr lang="en-US" dirty="0" smtClean="0"/>
              <a:t>Louisville, KY </a:t>
            </a:r>
          </a:p>
        </p:txBody>
      </p:sp>
      <p:sp>
        <p:nvSpPr>
          <p:cNvPr id="20" name="TextBox 19"/>
          <p:cNvSpPr txBox="1"/>
          <p:nvPr/>
        </p:nvSpPr>
        <p:spPr>
          <a:xfrm>
            <a:off x="487413" y="3200400"/>
            <a:ext cx="2712987" cy="873444"/>
          </a:xfrm>
          <a:prstGeom prst="rect">
            <a:avLst/>
          </a:prstGeom>
          <a:noFill/>
        </p:spPr>
        <p:txBody>
          <a:bodyPr wrap="none" rtlCol="0">
            <a:spAutoFit/>
          </a:bodyPr>
          <a:lstStyle/>
          <a:p>
            <a:pPr lvl="0">
              <a:lnSpc>
                <a:spcPct val="80000"/>
              </a:lnSpc>
              <a:spcBef>
                <a:spcPct val="20000"/>
              </a:spcBef>
              <a:buClr>
                <a:schemeClr val="accent3"/>
              </a:buClr>
              <a:buSzPct val="95000"/>
              <a:defRPr/>
            </a:pPr>
            <a:r>
              <a:rPr lang="en-US" b="1" dirty="0" smtClean="0"/>
              <a:t>Family Health Centers </a:t>
            </a:r>
          </a:p>
          <a:p>
            <a:pPr lvl="0">
              <a:lnSpc>
                <a:spcPct val="80000"/>
              </a:lnSpc>
              <a:spcBef>
                <a:spcPct val="20000"/>
              </a:spcBef>
              <a:buClr>
                <a:schemeClr val="accent3"/>
              </a:buClr>
              <a:buSzPct val="95000"/>
              <a:defRPr/>
            </a:pPr>
            <a:r>
              <a:rPr lang="en-US" b="1" dirty="0" smtClean="0"/>
              <a:t>Phoenix Health Center </a:t>
            </a:r>
          </a:p>
          <a:p>
            <a:pPr marL="274320" lvl="0" indent="-274320">
              <a:lnSpc>
                <a:spcPct val="80000"/>
              </a:lnSpc>
              <a:spcBef>
                <a:spcPct val="20000"/>
              </a:spcBef>
              <a:buClr>
                <a:schemeClr val="accent3"/>
              </a:buClr>
              <a:buSzPct val="95000"/>
              <a:defRPr/>
            </a:pPr>
            <a:r>
              <a:rPr lang="en-US" dirty="0" smtClean="0"/>
              <a:t>Louisville, KY</a:t>
            </a:r>
          </a:p>
        </p:txBody>
      </p:sp>
      <p:sp>
        <p:nvSpPr>
          <p:cNvPr id="21" name="TextBox 20"/>
          <p:cNvSpPr txBox="1"/>
          <p:nvPr/>
        </p:nvSpPr>
        <p:spPr>
          <a:xfrm>
            <a:off x="533400" y="4191000"/>
            <a:ext cx="2163541" cy="873444"/>
          </a:xfrm>
          <a:prstGeom prst="rect">
            <a:avLst/>
          </a:prstGeom>
          <a:noFill/>
        </p:spPr>
        <p:txBody>
          <a:bodyPr wrap="none" rtlCol="0">
            <a:spAutoFit/>
          </a:bodyPr>
          <a:lstStyle/>
          <a:p>
            <a:pPr lvl="0">
              <a:lnSpc>
                <a:spcPct val="80000"/>
              </a:lnSpc>
              <a:spcBef>
                <a:spcPct val="20000"/>
              </a:spcBef>
              <a:buClr>
                <a:schemeClr val="accent3"/>
              </a:buClr>
              <a:buSzPct val="95000"/>
              <a:defRPr/>
            </a:pPr>
            <a:r>
              <a:rPr lang="en-US" b="1" dirty="0" smtClean="0"/>
              <a:t>Richard L. Miller </a:t>
            </a:r>
          </a:p>
          <a:p>
            <a:pPr lvl="0">
              <a:lnSpc>
                <a:spcPct val="80000"/>
              </a:lnSpc>
              <a:spcBef>
                <a:spcPct val="20000"/>
              </a:spcBef>
              <a:buClr>
                <a:schemeClr val="accent3"/>
              </a:buClr>
              <a:buSzPct val="95000"/>
              <a:defRPr/>
            </a:pPr>
            <a:r>
              <a:rPr lang="en-US" b="1" dirty="0" smtClean="0"/>
              <a:t>Oral Health Clinic</a:t>
            </a:r>
          </a:p>
          <a:p>
            <a:pPr lvl="0">
              <a:lnSpc>
                <a:spcPct val="80000"/>
              </a:lnSpc>
              <a:spcBef>
                <a:spcPct val="20000"/>
              </a:spcBef>
              <a:buClr>
                <a:schemeClr val="accent3"/>
              </a:buClr>
              <a:buSzPct val="95000"/>
              <a:defRPr/>
            </a:pPr>
            <a:r>
              <a:rPr lang="en-US" dirty="0" smtClean="0"/>
              <a:t>Elizabethtown, KY </a:t>
            </a:r>
          </a:p>
        </p:txBody>
      </p:sp>
      <p:sp>
        <p:nvSpPr>
          <p:cNvPr id="30" name="5-Point Star 29"/>
          <p:cNvSpPr/>
          <p:nvPr/>
        </p:nvSpPr>
        <p:spPr>
          <a:xfrm>
            <a:off x="5791200" y="3733800"/>
            <a:ext cx="152400" cy="228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5-Point Star 36"/>
          <p:cNvSpPr/>
          <p:nvPr/>
        </p:nvSpPr>
        <p:spPr>
          <a:xfrm>
            <a:off x="5943600" y="3200400"/>
            <a:ext cx="152400" cy="228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5-Point Star 37"/>
          <p:cNvSpPr/>
          <p:nvPr/>
        </p:nvSpPr>
        <p:spPr>
          <a:xfrm>
            <a:off x="304800" y="2514600"/>
            <a:ext cx="152400" cy="228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5-Point Star 38"/>
          <p:cNvSpPr/>
          <p:nvPr/>
        </p:nvSpPr>
        <p:spPr>
          <a:xfrm>
            <a:off x="304800" y="3505200"/>
            <a:ext cx="152400" cy="228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5-Point Star 39"/>
          <p:cNvSpPr/>
          <p:nvPr/>
        </p:nvSpPr>
        <p:spPr>
          <a:xfrm>
            <a:off x="304800" y="4495800"/>
            <a:ext cx="152400" cy="228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itle 5"/>
          <p:cNvSpPr txBox="1">
            <a:spLocks/>
          </p:cNvSpPr>
          <p:nvPr/>
        </p:nvSpPr>
        <p:spPr>
          <a:xfrm>
            <a:off x="457200" y="60960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2"/>
                </a:solidFill>
                <a:effectLst/>
                <a:uLnTx/>
                <a:uFillTx/>
                <a:latin typeface="+mj-lt"/>
                <a:ea typeface="+mj-ea"/>
                <a:cs typeface="+mj-cs"/>
              </a:rPr>
              <a:t>University of Louisville School of Dentistry</a:t>
            </a:r>
            <a:br>
              <a:rPr kumimoji="0" lang="en-US" sz="3200" b="0" i="0" u="none" strike="noStrike" kern="1200" cap="none" spc="0" normalizeH="0" baseline="0" noProof="0" dirty="0" smtClean="0">
                <a:ln>
                  <a:noFill/>
                </a:ln>
                <a:solidFill>
                  <a:schemeClr val="tx2"/>
                </a:solidFill>
                <a:effectLst/>
                <a:uLnTx/>
                <a:uFillTx/>
                <a:latin typeface="+mj-lt"/>
                <a:ea typeface="+mj-ea"/>
                <a:cs typeface="+mj-cs"/>
              </a:rPr>
            </a:br>
            <a:r>
              <a:rPr kumimoji="0" lang="en-US" sz="3200" b="0" i="0" u="none" strike="noStrike" kern="1200" cap="none" spc="0" normalizeH="0" baseline="0" noProof="0" dirty="0" smtClean="0">
                <a:ln>
                  <a:noFill/>
                </a:ln>
                <a:solidFill>
                  <a:schemeClr val="tx2"/>
                </a:solidFill>
                <a:effectLst/>
                <a:uLnTx/>
                <a:uFillTx/>
                <a:latin typeface="+mj-lt"/>
                <a:ea typeface="+mj-ea"/>
                <a:cs typeface="+mj-cs"/>
              </a:rPr>
              <a:t>Community-Based Dental Partnership Program</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301304315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dirty="0" smtClean="0"/>
              <a:t>Project Background</a:t>
            </a:r>
            <a:endParaRPr lang="en-US" dirty="0"/>
          </a:p>
        </p:txBody>
      </p:sp>
      <p:sp>
        <p:nvSpPr>
          <p:cNvPr id="5" name="Slide Number Placeholder 4"/>
          <p:cNvSpPr>
            <a:spLocks noGrp="1"/>
          </p:cNvSpPr>
          <p:nvPr>
            <p:ph type="sldNum" sz="quarter" idx="12"/>
          </p:nvPr>
        </p:nvSpPr>
        <p:spPr/>
        <p:txBody>
          <a:bodyPr/>
          <a:lstStyle/>
          <a:p>
            <a:fld id="{5EB3E4B6-8427-4565-9283-E7BE45C4FA4B}" type="slidenum">
              <a:rPr lang="en-US" smtClean="0"/>
              <a:pPr/>
              <a:t>2</a:t>
            </a:fld>
            <a:endParaRPr lang="en-US" dirty="0"/>
          </a:p>
        </p:txBody>
      </p:sp>
      <p:sp>
        <p:nvSpPr>
          <p:cNvPr id="6" name="Content Placeholder 5"/>
          <p:cNvSpPr>
            <a:spLocks noGrp="1"/>
          </p:cNvSpPr>
          <p:nvPr>
            <p:ph idx="1"/>
          </p:nvPr>
        </p:nvSpPr>
        <p:spPr/>
        <p:txBody>
          <a:bodyPr>
            <a:normAutofit/>
          </a:bodyPr>
          <a:lstStyle/>
          <a:p>
            <a:r>
              <a:rPr lang="en-US" sz="2800" dirty="0" smtClean="0">
                <a:latin typeface="Tahoma" pitchFamily="34" charset="0"/>
                <a:cs typeface="Tahoma" pitchFamily="34" charset="0"/>
              </a:rPr>
              <a:t>HRSA/Ryan White HIV/AIDS program Part F funded since 2002</a:t>
            </a:r>
          </a:p>
          <a:p>
            <a:r>
              <a:rPr lang="en-US" sz="2800" dirty="0" smtClean="0">
                <a:latin typeface="Tahoma" pitchFamily="34" charset="0"/>
                <a:cs typeface="Tahoma" pitchFamily="34" charset="0"/>
              </a:rPr>
              <a:t>Expand the Nation’s capacity to deliver oral health care to PLWHA</a:t>
            </a:r>
          </a:p>
          <a:p>
            <a:r>
              <a:rPr lang="en-US" sz="2800" dirty="0" smtClean="0">
                <a:latin typeface="Tahoma" pitchFamily="34" charset="0"/>
                <a:cs typeface="Tahoma" pitchFamily="34" charset="0"/>
              </a:rPr>
              <a:t>12 grantees training dental professionals (4</a:t>
            </a:r>
            <a:r>
              <a:rPr lang="en-US" sz="2800" baseline="30000" dirty="0" smtClean="0">
                <a:latin typeface="Tahoma" pitchFamily="34" charset="0"/>
                <a:cs typeface="Tahoma" pitchFamily="34" charset="0"/>
              </a:rPr>
              <a:t>th</a:t>
            </a:r>
            <a:r>
              <a:rPr lang="en-US" sz="2800" dirty="0" smtClean="0">
                <a:latin typeface="Tahoma" pitchFamily="34" charset="0"/>
                <a:cs typeface="Tahoma" pitchFamily="34" charset="0"/>
              </a:rPr>
              <a:t> yr students and residents) while providing oral health care to PLWHA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Educational Methodology</a:t>
            </a:r>
            <a:endParaRPr lang="en-US" dirty="0"/>
          </a:p>
        </p:txBody>
      </p:sp>
      <p:sp>
        <p:nvSpPr>
          <p:cNvPr id="3" name="Content Placeholder 2"/>
          <p:cNvSpPr>
            <a:spLocks noGrp="1"/>
          </p:cNvSpPr>
          <p:nvPr>
            <p:ph idx="1"/>
          </p:nvPr>
        </p:nvSpPr>
        <p:spPr>
          <a:xfrm>
            <a:off x="304800" y="1935480"/>
            <a:ext cx="8686800" cy="4389120"/>
          </a:xfrm>
        </p:spPr>
        <p:txBody>
          <a:bodyPr>
            <a:normAutofit fontScale="70000" lnSpcReduction="20000"/>
          </a:bodyPr>
          <a:lstStyle/>
          <a:p>
            <a:pPr marL="0" indent="0">
              <a:buNone/>
            </a:pPr>
            <a:r>
              <a:rPr lang="en-US" b="1" i="1" dirty="0" smtClean="0"/>
              <a:t>Our goal is to provide educational experiences to dental students, dental hygiene students, post-graduate general practice residents and community dentists in providing culturally competent, quality oral health care in urban and rural community-based settings for persons living with HIV/AIDS.</a:t>
            </a:r>
          </a:p>
          <a:p>
            <a:pPr>
              <a:buNone/>
            </a:pPr>
            <a:endParaRPr lang="en-US" dirty="0" smtClean="0"/>
          </a:p>
          <a:p>
            <a:pPr marL="0" indent="0">
              <a:buNone/>
            </a:pPr>
            <a:r>
              <a:rPr lang="en-US" b="1" dirty="0" smtClean="0"/>
              <a:t>Program Objectives for Competency in Providing Care for Persons Living With HIV/AIDS:</a:t>
            </a:r>
            <a:endParaRPr lang="en-US" dirty="0" smtClean="0"/>
          </a:p>
          <a:p>
            <a:pPr marL="0" lvl="0">
              <a:lnSpc>
                <a:spcPct val="120000"/>
              </a:lnSpc>
              <a:spcBef>
                <a:spcPts val="0"/>
              </a:spcBef>
            </a:pPr>
            <a:r>
              <a:rPr lang="en-US" dirty="0" smtClean="0"/>
              <a:t>Understand how HIV infection effects oral health</a:t>
            </a:r>
          </a:p>
          <a:p>
            <a:pPr marL="273050" lvl="0" indent="-273050">
              <a:lnSpc>
                <a:spcPct val="120000"/>
              </a:lnSpc>
              <a:spcBef>
                <a:spcPts val="0"/>
              </a:spcBef>
            </a:pPr>
            <a:r>
              <a:rPr lang="en-US" dirty="0" smtClean="0"/>
              <a:t>Competently evaluate and diagnosis common oral manifestations associated with HIV infection</a:t>
            </a:r>
          </a:p>
          <a:p>
            <a:pPr marL="0" lvl="0">
              <a:lnSpc>
                <a:spcPct val="120000"/>
              </a:lnSpc>
              <a:spcBef>
                <a:spcPts val="0"/>
              </a:spcBef>
            </a:pPr>
            <a:r>
              <a:rPr lang="en-US" dirty="0" smtClean="0"/>
              <a:t>Manage oral complications commonly encountered in persons living with HIV</a:t>
            </a:r>
          </a:p>
          <a:p>
            <a:pPr marL="273050" lvl="0" indent="-273050">
              <a:lnSpc>
                <a:spcPct val="120000"/>
              </a:lnSpc>
              <a:spcBef>
                <a:spcPts val="0"/>
              </a:spcBef>
            </a:pPr>
            <a:r>
              <a:rPr lang="en-US" dirty="0" smtClean="0"/>
              <a:t>Gain increased knowledge of HIV medications and possible drug interactions when treating HIV and oral   disease in combination</a:t>
            </a:r>
          </a:p>
          <a:p>
            <a:pPr marL="0">
              <a:lnSpc>
                <a:spcPct val="120000"/>
              </a:lnSpc>
              <a:spcBef>
                <a:spcPts val="0"/>
              </a:spcBef>
            </a:pPr>
            <a:r>
              <a:rPr lang="en-US" dirty="0" smtClean="0"/>
              <a:t>Understand occupational exposure management and follow-up</a:t>
            </a:r>
          </a:p>
          <a:p>
            <a:pPr marL="273050" lvl="0" indent="-273050">
              <a:lnSpc>
                <a:spcPct val="120000"/>
              </a:lnSpc>
              <a:spcBef>
                <a:spcPts val="0"/>
              </a:spcBef>
            </a:pPr>
            <a:r>
              <a:rPr lang="en-US" dirty="0" smtClean="0"/>
              <a:t>Feel positive and comfortable providing care consistent with an individual’s cultural belief</a:t>
            </a:r>
          </a:p>
          <a:p>
            <a:pPr>
              <a:buNone/>
            </a:pPr>
            <a:endParaRPr lang="en-US" dirty="0"/>
          </a:p>
        </p:txBody>
      </p:sp>
      <p:sp>
        <p:nvSpPr>
          <p:cNvPr id="4" name="Slide Number Placeholder 3"/>
          <p:cNvSpPr>
            <a:spLocks noGrp="1"/>
          </p:cNvSpPr>
          <p:nvPr>
            <p:ph type="sldNum" sz="quarter" idx="12"/>
          </p:nvPr>
        </p:nvSpPr>
        <p:spPr/>
        <p:txBody>
          <a:bodyPr/>
          <a:lstStyle/>
          <a:p>
            <a:fld id="{5EB3E4B6-8427-4565-9283-E7BE45C4FA4B}" type="slidenum">
              <a:rPr lang="en-US" smtClean="0"/>
              <a:pPr/>
              <a:t>20</a:t>
            </a:fld>
            <a:endParaRPr lang="en-US" dirty="0"/>
          </a:p>
        </p:txBody>
      </p:sp>
    </p:spTree>
    <p:extLst>
      <p:ext uri="{BB962C8B-B14F-4D97-AF65-F5344CB8AC3E}">
        <p14:creationId xmlns:p14="http://schemas.microsoft.com/office/powerpoint/2010/main" val="16892202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Educational Methodology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Dental Students and Dental Hygiene Students</a:t>
            </a:r>
          </a:p>
          <a:p>
            <a:pPr lvl="1"/>
            <a:r>
              <a:rPr lang="en-US" dirty="0" smtClean="0"/>
              <a:t>Didactic courses</a:t>
            </a:r>
          </a:p>
          <a:p>
            <a:pPr lvl="2"/>
            <a:r>
              <a:rPr lang="en-US" dirty="0" smtClean="0"/>
              <a:t>Infection Control</a:t>
            </a:r>
          </a:p>
          <a:p>
            <a:pPr lvl="2"/>
            <a:r>
              <a:rPr lang="en-US" dirty="0" smtClean="0"/>
              <a:t>Basic Science Courses – Microbiology, Biochemistry, Physiology</a:t>
            </a:r>
          </a:p>
          <a:p>
            <a:pPr lvl="2"/>
            <a:r>
              <a:rPr lang="en-US" dirty="0" smtClean="0"/>
              <a:t>General Pathology and Oral Pathology</a:t>
            </a:r>
          </a:p>
          <a:p>
            <a:pPr lvl="2"/>
            <a:r>
              <a:rPr lang="en-US" dirty="0" smtClean="0"/>
              <a:t>Cultural Competency Day</a:t>
            </a:r>
          </a:p>
          <a:p>
            <a:pPr lvl="1"/>
            <a:r>
              <a:rPr lang="en-US" dirty="0" smtClean="0"/>
              <a:t>Clinical Care</a:t>
            </a:r>
          </a:p>
          <a:p>
            <a:pPr lvl="2"/>
            <a:r>
              <a:rPr lang="en-US" dirty="0" smtClean="0"/>
              <a:t>School-based and community-based clinics</a:t>
            </a:r>
          </a:p>
          <a:p>
            <a:r>
              <a:rPr lang="en-US" dirty="0" smtClean="0"/>
              <a:t>General Practice Residents</a:t>
            </a:r>
          </a:p>
          <a:p>
            <a:pPr lvl="1"/>
            <a:r>
              <a:rPr lang="en-US" dirty="0" smtClean="0"/>
              <a:t>Pre and post assessment of knowledge, skills, and attitudes</a:t>
            </a:r>
          </a:p>
          <a:p>
            <a:pPr lvl="1"/>
            <a:r>
              <a:rPr lang="en-US" dirty="0" smtClean="0"/>
              <a:t>Orientation Day</a:t>
            </a:r>
          </a:p>
          <a:p>
            <a:pPr lvl="1"/>
            <a:r>
              <a:rPr lang="en-US" dirty="0" smtClean="0"/>
              <a:t>Oral medicine and treatment planning seminars</a:t>
            </a:r>
          </a:p>
          <a:p>
            <a:pPr lvl="1"/>
            <a:r>
              <a:rPr lang="en-US" dirty="0" smtClean="0"/>
              <a:t>Qualitative assessment of experience – exit interview</a:t>
            </a:r>
            <a:endParaRPr lang="en-US" dirty="0"/>
          </a:p>
        </p:txBody>
      </p:sp>
      <p:sp>
        <p:nvSpPr>
          <p:cNvPr id="4" name="Slide Number Placeholder 3"/>
          <p:cNvSpPr>
            <a:spLocks noGrp="1"/>
          </p:cNvSpPr>
          <p:nvPr>
            <p:ph type="sldNum" sz="quarter" idx="12"/>
          </p:nvPr>
        </p:nvSpPr>
        <p:spPr/>
        <p:txBody>
          <a:bodyPr/>
          <a:lstStyle/>
          <a:p>
            <a:fld id="{5EB3E4B6-8427-4565-9283-E7BE45C4FA4B}" type="slidenum">
              <a:rPr lang="en-US" smtClean="0"/>
              <a:pPr/>
              <a:t>21</a:t>
            </a:fld>
            <a:endParaRPr lang="en-US" dirty="0"/>
          </a:p>
        </p:txBody>
      </p:sp>
    </p:spTree>
    <p:extLst>
      <p:ext uri="{BB962C8B-B14F-4D97-AF65-F5344CB8AC3E}">
        <p14:creationId xmlns:p14="http://schemas.microsoft.com/office/powerpoint/2010/main" val="41294887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Rotations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Dental Hygiene Students</a:t>
            </a:r>
          </a:p>
          <a:p>
            <a:pPr lvl="1"/>
            <a:r>
              <a:rPr lang="en-US" dirty="0" smtClean="0"/>
              <a:t>30 fourth year dental hygiene students</a:t>
            </a:r>
          </a:p>
          <a:p>
            <a:pPr lvl="1"/>
            <a:r>
              <a:rPr lang="en-US" dirty="0" smtClean="0"/>
              <a:t>Each student has 8-16 hours of clinical experience at the community-based sites</a:t>
            </a:r>
          </a:p>
          <a:p>
            <a:r>
              <a:rPr lang="en-US" dirty="0" smtClean="0"/>
              <a:t>Dental Students</a:t>
            </a:r>
          </a:p>
          <a:p>
            <a:pPr lvl="1"/>
            <a:r>
              <a:rPr lang="en-US" dirty="0" smtClean="0"/>
              <a:t>8 Students per year in the Community Outreach Scholars Program</a:t>
            </a:r>
          </a:p>
          <a:p>
            <a:pPr lvl="1"/>
            <a:r>
              <a:rPr lang="en-US" dirty="0" smtClean="0"/>
              <a:t>Each student has 8-16 hours of clinical experience at the community-based sites</a:t>
            </a:r>
          </a:p>
          <a:p>
            <a:r>
              <a:rPr lang="en-US" dirty="0" smtClean="0"/>
              <a:t>General Practice Residents</a:t>
            </a:r>
          </a:p>
          <a:p>
            <a:pPr lvl="1"/>
            <a:r>
              <a:rPr lang="en-US" dirty="0" smtClean="0"/>
              <a:t>6 General Practice Residents</a:t>
            </a:r>
          </a:p>
          <a:p>
            <a:pPr lvl="1"/>
            <a:r>
              <a:rPr lang="en-US" dirty="0" smtClean="0"/>
              <a:t>Each resident has 6-8 weeks of rotation to the Miller Clinic community-based site </a:t>
            </a:r>
          </a:p>
          <a:p>
            <a:pPr marL="57150" lvl="1" indent="0">
              <a:buNone/>
            </a:pPr>
            <a:r>
              <a:rPr lang="en-US" i="1" dirty="0" smtClean="0">
                <a:sym typeface="Symbol"/>
              </a:rPr>
              <a:t></a:t>
            </a:r>
            <a:r>
              <a:rPr lang="en-US" i="1" dirty="0" smtClean="0"/>
              <a:t>Note: All dental hygiene, dental students, and post graduate residents have the opportunity to care for patients living with HIV in the school-based clinics as well as the community-based clinics.</a:t>
            </a:r>
          </a:p>
          <a:p>
            <a:pPr lvl="1"/>
            <a:endParaRPr lang="en-US" dirty="0" smtClean="0"/>
          </a:p>
          <a:p>
            <a:pPr lvl="1"/>
            <a:endParaRPr lang="en-US" dirty="0" smtClean="0"/>
          </a:p>
          <a:p>
            <a:pPr lvl="1"/>
            <a:endParaRPr lang="en-US" dirty="0" smtClean="0"/>
          </a:p>
          <a:p>
            <a:pPr lvl="1"/>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5EB3E4B6-8427-4565-9283-E7BE45C4FA4B}" type="slidenum">
              <a:rPr lang="en-US" smtClean="0"/>
              <a:pPr/>
              <a:t>22</a:t>
            </a:fld>
            <a:endParaRPr lang="en-US" dirty="0"/>
          </a:p>
        </p:txBody>
      </p:sp>
    </p:spTree>
    <p:extLst>
      <p:ext uri="{BB962C8B-B14F-4D97-AF65-F5344CB8AC3E}">
        <p14:creationId xmlns:p14="http://schemas.microsoft.com/office/powerpoint/2010/main" val="5560311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295400" y="1676400"/>
          <a:ext cx="68580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838200" y="3524071"/>
            <a:ext cx="7473586" cy="1200329"/>
          </a:xfrm>
          <a:prstGeom prst="rect">
            <a:avLst/>
          </a:prstGeom>
          <a:noFill/>
          <a:ln>
            <a:noFill/>
          </a:ln>
          <a:effectLst>
            <a:outerShdw blurRad="50800" dist="50800" dir="5400000" algn="ctr" rotWithShape="0">
              <a:schemeClr val="bg2">
                <a:lumMod val="75000"/>
              </a:schemeClr>
            </a:outerShdw>
          </a:effectLst>
        </p:spPr>
        <p:txBody>
          <a:bodyPr wrap="square" lIns="91440" tIns="45720" rIns="91440" bIns="45720">
            <a:spAutoFit/>
          </a:bodyPr>
          <a:lstStyle/>
          <a:p>
            <a:pPr algn="ctr"/>
            <a:r>
              <a:rPr lang="en-US" sz="2400" b="1" i="1" cap="none"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Educating </a:t>
            </a:r>
            <a:r>
              <a:rPr lang="en-US" sz="2400" b="1" i="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Future Dentists in the </a:t>
            </a:r>
            <a:r>
              <a:rPr lang="en-US" sz="2400" b="1" i="1" cap="none"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Provision of Oral Care </a:t>
            </a:r>
          </a:p>
          <a:p>
            <a:pPr algn="ctr"/>
            <a:r>
              <a:rPr lang="en-US" sz="2400" b="1" i="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For Persons Living With HIV/AIDS</a:t>
            </a:r>
            <a:endParaRPr lang="en-US" sz="2400" b="1" i="1" cap="none"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
        <p:nvSpPr>
          <p:cNvPr id="5" name="Title 4"/>
          <p:cNvSpPr>
            <a:spLocks noGrp="1"/>
          </p:cNvSpPr>
          <p:nvPr>
            <p:ph type="title"/>
          </p:nvPr>
        </p:nvSpPr>
        <p:spPr>
          <a:xfrm>
            <a:off x="457200" y="533400"/>
            <a:ext cx="8229600" cy="1143000"/>
          </a:xfrm>
        </p:spPr>
        <p:txBody>
          <a:bodyPr>
            <a:normAutofit/>
          </a:bodyPr>
          <a:lstStyle/>
          <a:p>
            <a:r>
              <a:rPr lang="en-US" dirty="0" smtClean="0"/>
              <a:t>Lessons Learned as an Educator </a:t>
            </a:r>
            <a:endParaRPr lang="en-US" dirty="0"/>
          </a:p>
        </p:txBody>
      </p:sp>
    </p:spTree>
    <p:extLst>
      <p:ext uri="{BB962C8B-B14F-4D97-AF65-F5344CB8AC3E}">
        <p14:creationId xmlns:p14="http://schemas.microsoft.com/office/powerpoint/2010/main" val="423240263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Lessons Learned - Reflections</a:t>
            </a:r>
            <a:endParaRPr lang="en-US" dirty="0"/>
          </a:p>
        </p:txBody>
      </p:sp>
      <p:sp>
        <p:nvSpPr>
          <p:cNvPr id="3" name="Content Placeholder 2"/>
          <p:cNvSpPr>
            <a:spLocks noGrp="1"/>
          </p:cNvSpPr>
          <p:nvPr>
            <p:ph sz="half" idx="1"/>
          </p:nvPr>
        </p:nvSpPr>
        <p:spPr/>
        <p:txBody>
          <a:bodyPr>
            <a:normAutofit fontScale="92500" lnSpcReduction="10000"/>
          </a:bodyPr>
          <a:lstStyle/>
          <a:p>
            <a:pPr lvl="0">
              <a:buNone/>
            </a:pPr>
            <a:r>
              <a:rPr lang="en-US" dirty="0" smtClean="0"/>
              <a:t>	“All patients are treated with respect and encouraged to take ownership in their oral health. The Miller Clinic provides quality care and makes each patient feel comfortable, welcome, and confident in the clinic. The most important strength is that the patients want to come in for their treatment.”</a:t>
            </a:r>
            <a:endParaRPr lang="en-US" dirty="0"/>
          </a:p>
        </p:txBody>
      </p:sp>
      <p:sp>
        <p:nvSpPr>
          <p:cNvPr id="4" name="Slide Number Placeholder 3"/>
          <p:cNvSpPr>
            <a:spLocks noGrp="1"/>
          </p:cNvSpPr>
          <p:nvPr>
            <p:ph type="sldNum" sz="quarter" idx="12"/>
          </p:nvPr>
        </p:nvSpPr>
        <p:spPr/>
        <p:txBody>
          <a:bodyPr/>
          <a:lstStyle/>
          <a:p>
            <a:fld id="{5EB3E4B6-8427-4565-9283-E7BE45C4FA4B}" type="slidenum">
              <a:rPr lang="en-US" smtClean="0"/>
              <a:pPr/>
              <a:t>24</a:t>
            </a:fld>
            <a:endParaRPr lang="en-US" dirty="0"/>
          </a:p>
        </p:txBody>
      </p:sp>
      <p:pic>
        <p:nvPicPr>
          <p:cNvPr id="5" name="Picture 13" descr="Picture 019"/>
          <p:cNvPicPr>
            <a:picLocks noChangeAspect="1" noChangeArrowheads="1"/>
          </p:cNvPicPr>
          <p:nvPr/>
        </p:nvPicPr>
        <p:blipFill>
          <a:blip r:embed="rId2" cstate="print"/>
          <a:srcRect/>
          <a:stretch>
            <a:fillRect/>
          </a:stretch>
        </p:blipFill>
        <p:spPr>
          <a:xfrm>
            <a:off x="4648200" y="2286000"/>
            <a:ext cx="4064000"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78609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 Reflections  </a:t>
            </a:r>
            <a:endParaRPr lang="en-US" dirty="0"/>
          </a:p>
        </p:txBody>
      </p:sp>
      <p:sp>
        <p:nvSpPr>
          <p:cNvPr id="3" name="Content Placeholder 2"/>
          <p:cNvSpPr>
            <a:spLocks noGrp="1"/>
          </p:cNvSpPr>
          <p:nvPr>
            <p:ph sz="half" idx="1"/>
          </p:nvPr>
        </p:nvSpPr>
        <p:spPr/>
        <p:txBody>
          <a:bodyPr>
            <a:normAutofit fontScale="85000" lnSpcReduction="10000"/>
          </a:bodyPr>
          <a:lstStyle/>
          <a:p>
            <a:pPr lvl="0">
              <a:buNone/>
            </a:pPr>
            <a:r>
              <a:rPr lang="en-US" dirty="0" smtClean="0"/>
              <a:t>	“I have had the opportunity to meet a population of people that I might not have otherwise had the privilege of meeting. The patients have shared stories that help put life in perspective and focus. Having this experience, I’m more comfortable treating the (HIV) patients’ dental needs. As I go forward in my career this will help me with every patient I treat.”</a:t>
            </a:r>
          </a:p>
          <a:p>
            <a:endParaRPr lang="en-US" dirty="0"/>
          </a:p>
        </p:txBody>
      </p:sp>
      <p:sp>
        <p:nvSpPr>
          <p:cNvPr id="4" name="Slide Number Placeholder 3"/>
          <p:cNvSpPr>
            <a:spLocks noGrp="1"/>
          </p:cNvSpPr>
          <p:nvPr>
            <p:ph type="sldNum" sz="quarter" idx="12"/>
          </p:nvPr>
        </p:nvSpPr>
        <p:spPr/>
        <p:txBody>
          <a:bodyPr/>
          <a:lstStyle/>
          <a:p>
            <a:fld id="{5EB3E4B6-8427-4565-9283-E7BE45C4FA4B}" type="slidenum">
              <a:rPr lang="en-US" smtClean="0"/>
              <a:pPr/>
              <a:t>25</a:t>
            </a:fld>
            <a:endParaRPr lang="en-US" dirty="0"/>
          </a:p>
        </p:txBody>
      </p:sp>
      <p:pic>
        <p:nvPicPr>
          <p:cNvPr id="5" name="Picture 17" descr="Patient care"/>
          <p:cNvPicPr>
            <a:picLocks noChangeAspect="1" noChangeArrowheads="1"/>
          </p:cNvPicPr>
          <p:nvPr/>
        </p:nvPicPr>
        <p:blipFill>
          <a:blip r:embed="rId2" cstate="print">
            <a:lum contrast="18000"/>
          </a:blip>
          <a:srcRect/>
          <a:stretch>
            <a:fillRect/>
          </a:stretch>
        </p:blipFill>
        <p:spPr bwMode="auto">
          <a:xfrm>
            <a:off x="4876800" y="1955800"/>
            <a:ext cx="3657600" cy="426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428996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074979"/>
            <a:ext cx="2971800" cy="1582621"/>
          </a:xfrm>
        </p:spPr>
        <p:txBody>
          <a:bodyPr>
            <a:noAutofit/>
          </a:bodyPr>
          <a:lstStyle/>
          <a:p>
            <a:r>
              <a:rPr lang="en-US" dirty="0" smtClean="0">
                <a:solidFill>
                  <a:srgbClr val="04617B"/>
                </a:solidFill>
                <a:latin typeface="Calibri" pitchFamily="34" charset="0"/>
                <a:cs typeface="Calibri" pitchFamily="34" charset="0"/>
              </a:rPr>
              <a:t>University of Louisville School of Dentistry</a:t>
            </a:r>
            <a:br>
              <a:rPr lang="en-US" dirty="0" smtClean="0">
                <a:solidFill>
                  <a:srgbClr val="04617B"/>
                </a:solidFill>
                <a:latin typeface="Calibri" pitchFamily="34" charset="0"/>
                <a:cs typeface="Calibri" pitchFamily="34" charset="0"/>
              </a:rPr>
            </a:br>
            <a:r>
              <a:rPr lang="en-US" dirty="0" smtClean="0">
                <a:solidFill>
                  <a:srgbClr val="04617B"/>
                </a:solidFill>
                <a:latin typeface="Calibri" pitchFamily="34" charset="0"/>
                <a:cs typeface="Calibri" pitchFamily="34" charset="0"/>
              </a:rPr>
              <a:t>Community-Based Dental Partnership Program</a:t>
            </a:r>
            <a:r>
              <a:rPr lang="en-US" dirty="0" smtClean="0">
                <a:latin typeface="Calibri" pitchFamily="34" charset="0"/>
                <a:cs typeface="Calibri" pitchFamily="34" charset="0"/>
              </a:rPr>
              <a:t/>
            </a:r>
            <a:br>
              <a:rPr lang="en-US" dirty="0" smtClean="0">
                <a:latin typeface="Calibri" pitchFamily="34" charset="0"/>
                <a:cs typeface="Calibri" pitchFamily="34" charset="0"/>
              </a:rPr>
            </a:br>
            <a:r>
              <a:rPr lang="en-US" dirty="0" smtClean="0"/>
              <a:t/>
            </a:r>
            <a:br>
              <a:rPr lang="en-US" dirty="0" smtClean="0"/>
            </a:br>
            <a:r>
              <a:rPr lang="en-US" dirty="0" smtClean="0"/>
              <a:t/>
            </a:r>
            <a:br>
              <a:rPr lang="en-US" dirty="0" smtClean="0"/>
            </a:br>
            <a:endParaRPr lang="en-US" dirty="0"/>
          </a:p>
        </p:txBody>
      </p:sp>
      <p:pic>
        <p:nvPicPr>
          <p:cNvPr id="7" name="Picture 5" descr="GPR Pic 2008-09"/>
          <p:cNvPicPr>
            <a:picLocks noGrp="1" noChangeAspect="1" noChangeArrowheads="1"/>
          </p:cNvPicPr>
          <p:nvPr>
            <p:ph type="pic" idx="1"/>
          </p:nvPr>
        </p:nvPicPr>
        <p:blipFill>
          <a:blip r:embed="rId2" cstate="print"/>
          <a:srcRect t="19749" b="174"/>
          <a:stretch>
            <a:fillRect/>
          </a:stretch>
        </p:blipFill>
        <p:spPr bwMode="auto">
          <a:xfrm rot="420000">
            <a:off x="3476149" y="1460050"/>
            <a:ext cx="4700714" cy="3447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3048001" y="5257800"/>
            <a:ext cx="3276600" cy="1200329"/>
          </a:xfrm>
          <a:prstGeom prst="rect">
            <a:avLst/>
          </a:prstGeom>
          <a:noFill/>
        </p:spPr>
        <p:txBody>
          <a:bodyPr wrap="square" rtlCol="0">
            <a:spAutoFit/>
          </a:bodyPr>
          <a:lstStyle/>
          <a:p>
            <a:r>
              <a:rPr lang="en-US" dirty="0" smtClean="0"/>
              <a:t/>
            </a:r>
            <a:br>
              <a:rPr lang="en-US" dirty="0" smtClean="0"/>
            </a:br>
            <a:r>
              <a:rPr lang="en-US" dirty="0" smtClean="0">
                <a:solidFill>
                  <a:schemeClr val="accent2">
                    <a:lumMod val="75000"/>
                  </a:schemeClr>
                </a:solidFill>
              </a:rPr>
              <a:t/>
            </a:r>
            <a:br>
              <a:rPr lang="en-US" dirty="0" smtClean="0">
                <a:solidFill>
                  <a:schemeClr val="accent2">
                    <a:lumMod val="75000"/>
                  </a:schemeClr>
                </a:solidFill>
              </a:rPr>
            </a:br>
            <a:r>
              <a:rPr lang="en-US" dirty="0" smtClean="0">
                <a:solidFill>
                  <a:schemeClr val="accent2">
                    <a:lumMod val="75000"/>
                  </a:schemeClr>
                </a:solidFill>
              </a:rPr>
              <a:t/>
            </a:r>
            <a:br>
              <a:rPr lang="en-US" dirty="0" smtClean="0">
                <a:solidFill>
                  <a:schemeClr val="accent2">
                    <a:lumMod val="75000"/>
                  </a:schemeClr>
                </a:solidFill>
              </a:rPr>
            </a:br>
            <a:endParaRPr lang="en-US" dirty="0">
              <a:solidFill>
                <a:schemeClr val="accent2">
                  <a:lumMod val="75000"/>
                </a:schemeClr>
              </a:solidFill>
            </a:endParaRPr>
          </a:p>
        </p:txBody>
      </p:sp>
      <p:sp>
        <p:nvSpPr>
          <p:cNvPr id="10" name="Title 1"/>
          <p:cNvSpPr txBox="1">
            <a:spLocks/>
          </p:cNvSpPr>
          <p:nvPr/>
        </p:nvSpPr>
        <p:spPr>
          <a:xfrm>
            <a:off x="457200" y="228600"/>
            <a:ext cx="8229600" cy="1143000"/>
          </a:xfrm>
          <a:prstGeom prst="rect">
            <a:avLst/>
          </a:prstGeom>
        </p:spPr>
        <p:txBody>
          <a:bodyPr vert="horz" lIns="45720" tIns="45720" rIns="45720" bIns="45720" anchor="b">
            <a:normAutofit/>
          </a:bodyPr>
          <a:lstStyle/>
          <a:p>
            <a:pPr>
              <a:spcBef>
                <a:spcPct val="0"/>
              </a:spcBef>
            </a:pPr>
            <a:endParaRPr kumimoji="0" lang="en-US" sz="2800" i="0" u="none" strike="noStrike" kern="1200" cap="none" spc="0" normalizeH="0" baseline="0" noProof="0" dirty="0">
              <a:ln>
                <a:noFill/>
              </a:ln>
              <a:solidFill>
                <a:schemeClr val="tx2"/>
              </a:solidFill>
              <a:effectLst/>
              <a:uLnTx/>
              <a:uFillTx/>
              <a:latin typeface="Calibri" pitchFamily="34" charset="0"/>
              <a:ea typeface="+mj-ea"/>
              <a:cs typeface="Calibri" pitchFamily="34" charset="0"/>
            </a:endParaRPr>
          </a:p>
        </p:txBody>
      </p:sp>
      <p:sp>
        <p:nvSpPr>
          <p:cNvPr id="11" name="Rectangle 10"/>
          <p:cNvSpPr/>
          <p:nvPr/>
        </p:nvSpPr>
        <p:spPr>
          <a:xfrm>
            <a:off x="2590800" y="5477470"/>
            <a:ext cx="6629400" cy="923330"/>
          </a:xfrm>
          <a:prstGeom prst="rect">
            <a:avLst/>
          </a:prstGeom>
        </p:spPr>
        <p:txBody>
          <a:bodyPr wrap="square">
            <a:spAutoFit/>
          </a:bodyPr>
          <a:lstStyle/>
          <a:p>
            <a:r>
              <a:rPr lang="en-US" b="1" i="1" dirty="0" smtClean="0"/>
              <a:t>“You must be the change you wish to see in the world.”</a:t>
            </a:r>
            <a:r>
              <a:rPr lang="en-US" dirty="0" smtClean="0"/>
              <a:t/>
            </a:r>
            <a:br>
              <a:rPr lang="en-US" dirty="0" smtClean="0"/>
            </a:br>
            <a:r>
              <a:rPr lang="en-US" dirty="0" smtClean="0"/>
              <a:t>  </a:t>
            </a:r>
            <a:r>
              <a:rPr lang="en-US" sz="1400" dirty="0" smtClean="0"/>
              <a:t>Mahatma Gandhi </a:t>
            </a:r>
            <a:r>
              <a:rPr lang="en-US" dirty="0" smtClean="0"/>
              <a:t/>
            </a:r>
            <a:br>
              <a:rPr lang="en-US" dirty="0" smtClean="0"/>
            </a:br>
            <a:endParaRPr lang="en-US" dirty="0"/>
          </a:p>
        </p:txBody>
      </p:sp>
    </p:spTree>
    <p:extLst>
      <p:ext uri="{BB962C8B-B14F-4D97-AF65-F5344CB8AC3E}">
        <p14:creationId xmlns:p14="http://schemas.microsoft.com/office/powerpoint/2010/main" val="40409706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001000" cy="1161288"/>
          </a:xfrm>
        </p:spPr>
        <p:txBody>
          <a:bodyPr>
            <a:noAutofit/>
          </a:bodyPr>
          <a:lstStyle/>
          <a:p>
            <a:r>
              <a:rPr lang="en-US" sz="3600" dirty="0" smtClean="0"/>
              <a:t/>
            </a:r>
            <a:br>
              <a:rPr lang="en-US" sz="3600" dirty="0" smtClean="0"/>
            </a:br>
            <a:r>
              <a:rPr lang="en-US" sz="3600" dirty="0"/>
              <a:t/>
            </a:r>
            <a:br>
              <a:rPr lang="en-US" sz="3600" dirty="0"/>
            </a:br>
            <a:r>
              <a:rPr lang="en-US" sz="3600" dirty="0" smtClean="0"/>
              <a:t>Nova Southeastern University</a:t>
            </a:r>
            <a:r>
              <a:rPr lang="en-US" sz="2800" dirty="0" smtClean="0"/>
              <a:t/>
            </a:r>
            <a:br>
              <a:rPr lang="en-US" sz="2800" dirty="0" smtClean="0"/>
            </a:br>
            <a:r>
              <a:rPr lang="en-US" sz="2400" dirty="0" smtClean="0"/>
              <a:t>College </a:t>
            </a:r>
            <a:r>
              <a:rPr lang="en-US" sz="2400" dirty="0"/>
              <a:t>of Dental </a:t>
            </a:r>
            <a:r>
              <a:rPr lang="en-US" sz="2400" dirty="0" smtClean="0"/>
              <a:t>Medicine</a:t>
            </a:r>
            <a:br>
              <a:rPr lang="en-US" sz="2400" dirty="0" smtClean="0"/>
            </a:br>
            <a:r>
              <a:rPr lang="en-US" sz="2400" dirty="0" smtClean="0"/>
              <a:t>Aki </a:t>
            </a:r>
            <a:r>
              <a:rPr lang="en-US" sz="2400" dirty="0" err="1" smtClean="0"/>
              <a:t>Papatzimas</a:t>
            </a:r>
            <a:r>
              <a:rPr lang="en-US" sz="2400" smtClean="0"/>
              <a:t>, DDS</a:t>
            </a:r>
            <a:endParaRPr lang="en-US" sz="2400" dirty="0"/>
          </a:p>
        </p:txBody>
      </p:sp>
      <p:sp>
        <p:nvSpPr>
          <p:cNvPr id="4" name="Slide Number Placeholder 3"/>
          <p:cNvSpPr>
            <a:spLocks noGrp="1"/>
          </p:cNvSpPr>
          <p:nvPr>
            <p:ph type="sldNum" sz="quarter" idx="12"/>
          </p:nvPr>
        </p:nvSpPr>
        <p:spPr/>
        <p:txBody>
          <a:bodyPr/>
          <a:lstStyle/>
          <a:p>
            <a:fld id="{5EB3E4B6-8427-4565-9283-E7BE45C4FA4B}" type="slidenum">
              <a:rPr lang="en-US" smtClean="0"/>
              <a:pPr/>
              <a:t>27</a:t>
            </a:fld>
            <a:endParaRPr lang="en-US"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2209800"/>
            <a:ext cx="5257800" cy="3443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5559425"/>
            <a:ext cx="2109787"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56152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2133600"/>
          </a:xfrm>
        </p:spPr>
        <p:txBody>
          <a:bodyPr>
            <a:normAutofit/>
          </a:bodyPr>
          <a:lstStyle/>
          <a:p>
            <a:r>
              <a:rPr lang="en-US" dirty="0" smtClean="0"/>
              <a:t>Dental School:</a:t>
            </a:r>
            <a:br>
              <a:rPr lang="en-US" dirty="0" smtClean="0"/>
            </a:br>
            <a:r>
              <a:rPr lang="en-US" sz="3600" dirty="0" smtClean="0"/>
              <a:t>How do they learn?</a:t>
            </a:r>
            <a:r>
              <a:rPr lang="en-US" dirty="0" smtClean="0"/>
              <a:t/>
            </a:r>
            <a:br>
              <a:rPr lang="en-US" dirty="0" smtClean="0"/>
            </a:br>
            <a:endParaRPr lang="en-US" sz="2700" dirty="0"/>
          </a:p>
        </p:txBody>
      </p:sp>
      <p:sp>
        <p:nvSpPr>
          <p:cNvPr id="3" name="Content Placeholder 2"/>
          <p:cNvSpPr>
            <a:spLocks noGrp="1"/>
          </p:cNvSpPr>
          <p:nvPr>
            <p:ph idx="1"/>
          </p:nvPr>
        </p:nvSpPr>
        <p:spPr>
          <a:xfrm>
            <a:off x="304800" y="2286000"/>
            <a:ext cx="8229600" cy="4038600"/>
          </a:xfrm>
        </p:spPr>
        <p:txBody>
          <a:bodyPr>
            <a:normAutofit fontScale="92500" lnSpcReduction="10000"/>
          </a:bodyPr>
          <a:lstStyle/>
          <a:p>
            <a:pPr>
              <a:buNone/>
            </a:pPr>
            <a:r>
              <a:rPr lang="en-US" b="1" dirty="0" smtClean="0">
                <a:solidFill>
                  <a:srgbClr val="002060"/>
                </a:solidFill>
              </a:rPr>
              <a:t>  </a:t>
            </a:r>
            <a:r>
              <a:rPr lang="en-US" dirty="0" smtClean="0">
                <a:solidFill>
                  <a:schemeClr val="tx2"/>
                </a:solidFill>
                <a:latin typeface="Tahoma" pitchFamily="34" charset="0"/>
                <a:cs typeface="Tahoma" pitchFamily="34" charset="0"/>
              </a:rPr>
              <a:t>DIDACTIC</a:t>
            </a:r>
            <a:r>
              <a:rPr lang="en-US" dirty="0" smtClean="0">
                <a:latin typeface="Tahoma" pitchFamily="34" charset="0"/>
                <a:cs typeface="Tahoma" pitchFamily="34" charset="0"/>
              </a:rPr>
              <a:t> </a:t>
            </a:r>
            <a:r>
              <a:rPr lang="en-US" sz="2200" dirty="0" smtClean="0">
                <a:latin typeface="Tahoma" pitchFamily="34" charset="0"/>
                <a:cs typeface="Tahoma" pitchFamily="34" charset="0"/>
              </a:rPr>
              <a:t>Component:</a:t>
            </a:r>
          </a:p>
          <a:p>
            <a:pPr marL="0" indent="0">
              <a:buNone/>
            </a:pPr>
            <a:r>
              <a:rPr lang="en-US" sz="2200" dirty="0" smtClean="0">
                <a:latin typeface="Tahoma" pitchFamily="34" charset="0"/>
                <a:cs typeface="Tahoma" pitchFamily="34" charset="0"/>
              </a:rPr>
              <a:t>	 Lectures  on campus for Four years.</a:t>
            </a:r>
          </a:p>
          <a:p>
            <a:pPr marL="0" indent="0">
              <a:buNone/>
            </a:pPr>
            <a:endParaRPr lang="en-US" dirty="0" smtClean="0">
              <a:latin typeface="Tahoma" pitchFamily="34" charset="0"/>
              <a:cs typeface="Tahoma" pitchFamily="34" charset="0"/>
            </a:endParaRPr>
          </a:p>
          <a:p>
            <a:pPr marL="0" indent="0">
              <a:buNone/>
            </a:pPr>
            <a:r>
              <a:rPr lang="en-US" dirty="0" smtClean="0">
                <a:latin typeface="Tahoma" pitchFamily="34" charset="0"/>
                <a:cs typeface="Tahoma" pitchFamily="34" charset="0"/>
              </a:rPr>
              <a:t>  </a:t>
            </a:r>
            <a:r>
              <a:rPr lang="en-US" dirty="0" smtClean="0">
                <a:solidFill>
                  <a:schemeClr val="tx2"/>
                </a:solidFill>
                <a:latin typeface="Tahoma" pitchFamily="34" charset="0"/>
                <a:cs typeface="Tahoma" pitchFamily="34" charset="0"/>
              </a:rPr>
              <a:t>MANNEQUIN SIMULATION</a:t>
            </a:r>
            <a:r>
              <a:rPr lang="en-US" b="1" dirty="0" smtClean="0">
                <a:solidFill>
                  <a:schemeClr val="tx2"/>
                </a:solidFill>
                <a:latin typeface="Tahoma" pitchFamily="34" charset="0"/>
                <a:cs typeface="Tahoma" pitchFamily="34" charset="0"/>
              </a:rPr>
              <a:t> </a:t>
            </a:r>
            <a:r>
              <a:rPr lang="en-US" sz="2200" dirty="0" smtClean="0">
                <a:latin typeface="Tahoma" pitchFamily="34" charset="0"/>
                <a:cs typeface="Tahoma" pitchFamily="34" charset="0"/>
              </a:rPr>
              <a:t>Component:</a:t>
            </a:r>
          </a:p>
          <a:p>
            <a:pPr marL="0" indent="0">
              <a:buNone/>
            </a:pPr>
            <a:r>
              <a:rPr lang="en-US" sz="2200" dirty="0" smtClean="0">
                <a:latin typeface="Tahoma" pitchFamily="34" charset="0"/>
                <a:cs typeface="Tahoma" pitchFamily="34" charset="0"/>
              </a:rPr>
              <a:t>           Practicing in lab on campus Freshman/Sophomore 		years.	</a:t>
            </a:r>
            <a:r>
              <a:rPr lang="en-US" dirty="0" smtClean="0">
                <a:latin typeface="Tahoma" pitchFamily="34" charset="0"/>
                <a:cs typeface="Tahoma" pitchFamily="34" charset="0"/>
              </a:rPr>
              <a:t> </a:t>
            </a:r>
          </a:p>
          <a:p>
            <a:pPr marL="0" indent="0">
              <a:buNone/>
            </a:pPr>
            <a:endParaRPr lang="en-US" dirty="0" smtClean="0">
              <a:latin typeface="Tahoma" pitchFamily="34" charset="0"/>
              <a:cs typeface="Tahoma" pitchFamily="34" charset="0"/>
            </a:endParaRPr>
          </a:p>
          <a:p>
            <a:pPr marL="0" indent="0">
              <a:buNone/>
            </a:pPr>
            <a:r>
              <a:rPr lang="en-US" dirty="0" smtClean="0">
                <a:latin typeface="Tahoma" pitchFamily="34" charset="0"/>
                <a:cs typeface="Tahoma" pitchFamily="34" charset="0"/>
              </a:rPr>
              <a:t>  </a:t>
            </a:r>
            <a:r>
              <a:rPr lang="en-US" dirty="0" smtClean="0">
                <a:solidFill>
                  <a:schemeClr val="tx2"/>
                </a:solidFill>
                <a:latin typeface="Tahoma" pitchFamily="34" charset="0"/>
                <a:cs typeface="Tahoma" pitchFamily="34" charset="0"/>
              </a:rPr>
              <a:t>CLINICAL</a:t>
            </a:r>
            <a:r>
              <a:rPr lang="en-US" dirty="0" smtClean="0">
                <a:latin typeface="Tahoma" pitchFamily="34" charset="0"/>
                <a:cs typeface="Tahoma" pitchFamily="34" charset="0"/>
              </a:rPr>
              <a:t> </a:t>
            </a:r>
            <a:r>
              <a:rPr lang="en-US" sz="2200" dirty="0" smtClean="0">
                <a:latin typeface="Tahoma" pitchFamily="34" charset="0"/>
                <a:cs typeface="Tahoma" pitchFamily="34" charset="0"/>
              </a:rPr>
              <a:t>Component:</a:t>
            </a:r>
          </a:p>
          <a:p>
            <a:pPr lvl="2">
              <a:buNone/>
            </a:pPr>
            <a:r>
              <a:rPr lang="en-US" dirty="0" smtClean="0">
                <a:latin typeface="Tahoma" pitchFamily="34" charset="0"/>
                <a:cs typeface="Tahoma" pitchFamily="34" charset="0"/>
              </a:rPr>
              <a:t>    </a:t>
            </a:r>
            <a:r>
              <a:rPr lang="en-US" sz="2200" dirty="0" smtClean="0">
                <a:latin typeface="Tahoma" pitchFamily="34" charset="0"/>
                <a:cs typeface="Tahoma" pitchFamily="34" charset="0"/>
              </a:rPr>
              <a:t>Campus /School  Clinic in Junior  year (100 dental chairs)</a:t>
            </a:r>
          </a:p>
          <a:p>
            <a:pPr lvl="2">
              <a:buNone/>
            </a:pPr>
            <a:r>
              <a:rPr lang="en-US" sz="2200" dirty="0" smtClean="0">
                <a:latin typeface="Tahoma" pitchFamily="34" charset="0"/>
                <a:cs typeface="Tahoma" pitchFamily="34" charset="0"/>
              </a:rPr>
              <a:t>    Extramural Rotation Clinics  </a:t>
            </a:r>
            <a:r>
              <a:rPr lang="en-US" sz="2200" i="1" dirty="0" smtClean="0">
                <a:latin typeface="Tahoma" pitchFamily="34" charset="0"/>
                <a:cs typeface="Tahoma" pitchFamily="34" charset="0"/>
              </a:rPr>
              <a:t>only </a:t>
            </a:r>
            <a:r>
              <a:rPr lang="en-US" sz="2200" dirty="0" smtClean="0">
                <a:latin typeface="Tahoma" pitchFamily="34" charset="0"/>
                <a:cs typeface="Tahoma" pitchFamily="34" charset="0"/>
              </a:rPr>
              <a:t> in Senior  year. </a:t>
            </a:r>
          </a:p>
          <a:p>
            <a:pPr lvl="2">
              <a:buNone/>
            </a:pPr>
            <a:r>
              <a:rPr lang="en-US" sz="2200" i="1" dirty="0" smtClean="0">
                <a:latin typeface="Tahoma" pitchFamily="34" charset="0"/>
                <a:cs typeface="Tahoma" pitchFamily="34" charset="0"/>
              </a:rPr>
              <a:t>    (reality based?)</a:t>
            </a:r>
            <a:endParaRPr lang="en-US" sz="2200" i="1" dirty="0">
              <a:latin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5EB3E4B6-8427-4565-9283-E7BE45C4FA4B}" type="slidenum">
              <a:rPr lang="en-US" smtClean="0"/>
              <a:pPr/>
              <a:t>28</a:t>
            </a:fld>
            <a:endParaRPr lang="en-US" dirty="0"/>
          </a:p>
        </p:txBody>
      </p:sp>
    </p:spTree>
    <p:extLst>
      <p:ext uri="{BB962C8B-B14F-4D97-AF65-F5344CB8AC3E}">
        <p14:creationId xmlns:p14="http://schemas.microsoft.com/office/powerpoint/2010/main" val="25640604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lstStyle/>
          <a:p>
            <a:r>
              <a:rPr lang="en-US" dirty="0" smtClean="0"/>
              <a:t>What are extramural rotations?</a:t>
            </a:r>
            <a:endParaRPr lang="en-US" dirty="0"/>
          </a:p>
        </p:txBody>
      </p:sp>
      <p:sp>
        <p:nvSpPr>
          <p:cNvPr id="3" name="Content Placeholder 2"/>
          <p:cNvSpPr>
            <a:spLocks noGrp="1"/>
          </p:cNvSpPr>
          <p:nvPr>
            <p:ph idx="1"/>
          </p:nvPr>
        </p:nvSpPr>
        <p:spPr/>
        <p:txBody>
          <a:bodyPr/>
          <a:lstStyle/>
          <a:p>
            <a:pPr marL="0" indent="0">
              <a:buNone/>
            </a:pPr>
            <a:r>
              <a:rPr lang="en-US" dirty="0" smtClean="0">
                <a:latin typeface="Tahoma" pitchFamily="34" charset="0"/>
                <a:cs typeface="Tahoma" pitchFamily="34" charset="0"/>
              </a:rPr>
              <a:t>Students sent to off campus dental clinics to </a:t>
            </a:r>
            <a:r>
              <a:rPr lang="en-US" b="1" dirty="0" smtClean="0">
                <a:solidFill>
                  <a:srgbClr val="FF0000"/>
                </a:solidFill>
                <a:latin typeface="Tahoma" pitchFamily="34" charset="0"/>
                <a:cs typeface="Tahoma" pitchFamily="34" charset="0"/>
              </a:rPr>
              <a:t>treat</a:t>
            </a:r>
            <a:r>
              <a:rPr lang="en-US" dirty="0" smtClean="0">
                <a:latin typeface="Tahoma" pitchFamily="34" charset="0"/>
                <a:cs typeface="Tahoma" pitchFamily="34" charset="0"/>
              </a:rPr>
              <a:t> patients</a:t>
            </a:r>
          </a:p>
          <a:p>
            <a:pPr marL="0" indent="0" algn="ctr">
              <a:buNone/>
            </a:pPr>
            <a:endParaRPr lang="en-US" dirty="0" smtClean="0">
              <a:solidFill>
                <a:schemeClr val="tx2"/>
              </a:solidFill>
              <a:latin typeface="Tahoma" pitchFamily="34" charset="0"/>
              <a:cs typeface="Tahoma" pitchFamily="34" charset="0"/>
            </a:endParaRPr>
          </a:p>
          <a:p>
            <a:pPr marL="0" indent="0" algn="ctr">
              <a:buNone/>
            </a:pPr>
            <a:r>
              <a:rPr lang="en-US" b="1" dirty="0" smtClean="0">
                <a:solidFill>
                  <a:schemeClr val="tx2"/>
                </a:solidFill>
                <a:latin typeface="Tahoma" pitchFamily="34" charset="0"/>
                <a:cs typeface="Tahoma" pitchFamily="34" charset="0"/>
              </a:rPr>
              <a:t>Goals</a:t>
            </a:r>
            <a:r>
              <a:rPr lang="en-US" dirty="0" smtClean="0">
                <a:solidFill>
                  <a:schemeClr val="tx2"/>
                </a:solidFill>
                <a:latin typeface="Tahoma" pitchFamily="34" charset="0"/>
                <a:cs typeface="Tahoma" pitchFamily="34" charset="0"/>
              </a:rPr>
              <a:t>:</a:t>
            </a:r>
          </a:p>
          <a:p>
            <a:r>
              <a:rPr lang="en-US" dirty="0" smtClean="0">
                <a:latin typeface="Tahoma" pitchFamily="34" charset="0"/>
                <a:cs typeface="Tahoma" pitchFamily="34" charset="0"/>
              </a:rPr>
              <a:t>Expose students to different segments of population   </a:t>
            </a:r>
          </a:p>
          <a:p>
            <a:r>
              <a:rPr lang="en-US" dirty="0" smtClean="0">
                <a:latin typeface="Tahoma" pitchFamily="34" charset="0"/>
                <a:cs typeface="Tahoma" pitchFamily="34" charset="0"/>
              </a:rPr>
              <a:t>Encourage students to think ‘outside the box’</a:t>
            </a:r>
          </a:p>
          <a:p>
            <a:r>
              <a:rPr lang="en-US" dirty="0" smtClean="0">
                <a:latin typeface="Tahoma" pitchFamily="34" charset="0"/>
                <a:cs typeface="Tahoma" pitchFamily="34" charset="0"/>
              </a:rPr>
              <a:t>Experience </a:t>
            </a:r>
            <a:r>
              <a:rPr lang="en-US" dirty="0">
                <a:latin typeface="Tahoma" pitchFamily="34" charset="0"/>
                <a:cs typeface="Tahoma" pitchFamily="34" charset="0"/>
              </a:rPr>
              <a:t>different methods of delivering dental </a:t>
            </a:r>
            <a:r>
              <a:rPr lang="en-US" dirty="0" smtClean="0">
                <a:latin typeface="Tahoma" pitchFamily="34" charset="0"/>
                <a:cs typeface="Tahoma" pitchFamily="34" charset="0"/>
              </a:rPr>
              <a:t>treatment</a:t>
            </a:r>
            <a:endParaRPr lang="en-US" dirty="0">
              <a:latin typeface="Tahoma" pitchFamily="34" charset="0"/>
              <a:cs typeface="Tahoma" pitchFamily="34" charset="0"/>
            </a:endParaRPr>
          </a:p>
          <a:p>
            <a:r>
              <a:rPr lang="en-US" dirty="0" smtClean="0">
                <a:latin typeface="Tahoma" pitchFamily="34" charset="0"/>
                <a:cs typeface="Tahoma" pitchFamily="34" charset="0"/>
              </a:rPr>
              <a:t>Reality based vs. textbook based</a:t>
            </a:r>
            <a:endParaRPr lang="en-US" dirty="0"/>
          </a:p>
        </p:txBody>
      </p:sp>
      <p:sp>
        <p:nvSpPr>
          <p:cNvPr id="4" name="Slide Number Placeholder 3"/>
          <p:cNvSpPr>
            <a:spLocks noGrp="1"/>
          </p:cNvSpPr>
          <p:nvPr>
            <p:ph type="sldNum" sz="quarter" idx="12"/>
          </p:nvPr>
        </p:nvSpPr>
        <p:spPr/>
        <p:txBody>
          <a:bodyPr/>
          <a:lstStyle/>
          <a:p>
            <a:fld id="{5EB3E4B6-8427-4565-9283-E7BE45C4FA4B}" type="slidenum">
              <a:rPr lang="en-US" smtClean="0"/>
              <a:pPr/>
              <a:t>29</a:t>
            </a:fld>
            <a:endParaRPr lang="en-US" dirty="0"/>
          </a:p>
        </p:txBody>
      </p:sp>
    </p:spTree>
    <p:extLst>
      <p:ext uri="{BB962C8B-B14F-4D97-AF65-F5344CB8AC3E}">
        <p14:creationId xmlns:p14="http://schemas.microsoft.com/office/powerpoint/2010/main" val="3035583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dirty="0" smtClean="0"/>
              <a:t>Evaluation</a:t>
            </a:r>
            <a:endParaRPr lang="en-US" dirty="0"/>
          </a:p>
        </p:txBody>
      </p:sp>
      <p:sp>
        <p:nvSpPr>
          <p:cNvPr id="5" name="Slide Number Placeholder 4"/>
          <p:cNvSpPr>
            <a:spLocks noGrp="1"/>
          </p:cNvSpPr>
          <p:nvPr>
            <p:ph type="sldNum" sz="quarter" idx="12"/>
          </p:nvPr>
        </p:nvSpPr>
        <p:spPr/>
        <p:txBody>
          <a:bodyPr/>
          <a:lstStyle/>
          <a:p>
            <a:fld id="{5EB3E4B6-8427-4565-9283-E7BE45C4FA4B}" type="slidenum">
              <a:rPr lang="en-US" smtClean="0"/>
              <a:pPr/>
              <a:t>3</a:t>
            </a:fld>
            <a:endParaRPr lang="en-US" dirty="0"/>
          </a:p>
        </p:txBody>
      </p:sp>
      <p:sp>
        <p:nvSpPr>
          <p:cNvPr id="6" name="Content Placeholder 5"/>
          <p:cNvSpPr>
            <a:spLocks noGrp="1"/>
          </p:cNvSpPr>
          <p:nvPr>
            <p:ph idx="1"/>
          </p:nvPr>
        </p:nvSpPr>
        <p:spPr/>
        <p:txBody>
          <a:bodyPr>
            <a:normAutofit/>
          </a:bodyPr>
          <a:lstStyle/>
          <a:p>
            <a:r>
              <a:rPr lang="en-US" sz="2800" dirty="0" smtClean="0">
                <a:latin typeface="Tahoma" pitchFamily="34" charset="0"/>
                <a:cs typeface="Tahoma" pitchFamily="34" charset="0"/>
              </a:rPr>
              <a:t>HDWG/ECHO project supplemental grant in 2010</a:t>
            </a:r>
          </a:p>
          <a:p>
            <a:r>
              <a:rPr lang="en-US" sz="2800" dirty="0" smtClean="0">
                <a:latin typeface="Tahoma" pitchFamily="34" charset="0"/>
                <a:cs typeface="Tahoma" pitchFamily="34" charset="0"/>
              </a:rPr>
              <a:t>Year one = 5 sites</a:t>
            </a:r>
          </a:p>
          <a:p>
            <a:pPr lvl="1"/>
            <a:r>
              <a:rPr lang="en-US" dirty="0" smtClean="0">
                <a:latin typeface="Tahoma" pitchFamily="34" charset="0"/>
                <a:cs typeface="Tahoma" pitchFamily="34" charset="0"/>
              </a:rPr>
              <a:t>UMDNJ</a:t>
            </a:r>
          </a:p>
          <a:p>
            <a:pPr lvl="1"/>
            <a:r>
              <a:rPr lang="en-US" dirty="0" smtClean="0">
                <a:latin typeface="Tahoma" pitchFamily="34" charset="0"/>
                <a:cs typeface="Tahoma" pitchFamily="34" charset="0"/>
              </a:rPr>
              <a:t>University of Louisville</a:t>
            </a:r>
          </a:p>
          <a:p>
            <a:pPr lvl="1"/>
            <a:r>
              <a:rPr lang="en-US" dirty="0" smtClean="0">
                <a:latin typeface="Tahoma" pitchFamily="34" charset="0"/>
                <a:cs typeface="Tahoma" pitchFamily="34" charset="0"/>
              </a:rPr>
              <a:t>Nova Southeastern</a:t>
            </a:r>
          </a:p>
          <a:p>
            <a:pPr lvl="1"/>
            <a:r>
              <a:rPr lang="en-US" dirty="0" smtClean="0">
                <a:latin typeface="Tahoma" pitchFamily="34" charset="0"/>
                <a:cs typeface="Tahoma" pitchFamily="34" charset="0"/>
              </a:rPr>
              <a:t>Columbia</a:t>
            </a:r>
          </a:p>
          <a:p>
            <a:pPr lvl="1"/>
            <a:r>
              <a:rPr lang="en-US" dirty="0" smtClean="0">
                <a:latin typeface="Tahoma" pitchFamily="34" charset="0"/>
                <a:cs typeface="Tahoma" pitchFamily="34" charset="0"/>
              </a:rPr>
              <a:t>Bu</a:t>
            </a:r>
          </a:p>
          <a:p>
            <a:r>
              <a:rPr lang="en-US" sz="2800" dirty="0" smtClean="0">
                <a:latin typeface="Tahoma" pitchFamily="34" charset="0"/>
                <a:cs typeface="Tahoma" pitchFamily="34" charset="0"/>
              </a:rPr>
              <a:t>Year two = 6 sites</a:t>
            </a:r>
          </a:p>
          <a:p>
            <a:pPr lvl="1"/>
            <a:r>
              <a:rPr lang="en-US" dirty="0" smtClean="0">
                <a:latin typeface="Tahoma" pitchFamily="34" charset="0"/>
                <a:cs typeface="Tahoma" pitchFamily="34" charset="0"/>
              </a:rPr>
              <a:t>Loma Linda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86" y="457200"/>
            <a:ext cx="8229600" cy="1143000"/>
          </a:xfrm>
        </p:spPr>
        <p:txBody>
          <a:bodyPr/>
          <a:lstStyle/>
          <a:p>
            <a:r>
              <a:rPr lang="en-US" dirty="0" smtClean="0"/>
              <a:t>Various Extramural Dental Sites</a:t>
            </a:r>
            <a:endParaRPr lang="en-US" dirty="0"/>
          </a:p>
        </p:txBody>
      </p:sp>
      <p:sp>
        <p:nvSpPr>
          <p:cNvPr id="4" name="Slide Number Placeholder 3"/>
          <p:cNvSpPr>
            <a:spLocks noGrp="1"/>
          </p:cNvSpPr>
          <p:nvPr>
            <p:ph type="sldNum" sz="quarter" idx="12"/>
          </p:nvPr>
        </p:nvSpPr>
        <p:spPr/>
        <p:txBody>
          <a:bodyPr/>
          <a:lstStyle/>
          <a:p>
            <a:fld id="{5EB3E4B6-8427-4565-9283-E7BE45C4FA4B}" type="slidenum">
              <a:rPr lang="en-US" smtClean="0"/>
              <a:pPr/>
              <a:t>30</a:t>
            </a:fld>
            <a:endParaRPr lang="en-US" dirty="0"/>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529094" y="4124269"/>
            <a:ext cx="1620464" cy="1634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343399"/>
            <a:ext cx="236220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7352" y="1948933"/>
            <a:ext cx="3097213"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246" y="1894895"/>
            <a:ext cx="3671154" cy="149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61059" y="5758543"/>
            <a:ext cx="2554482" cy="369332"/>
          </a:xfrm>
          <a:prstGeom prst="rect">
            <a:avLst/>
          </a:prstGeom>
          <a:noFill/>
        </p:spPr>
        <p:txBody>
          <a:bodyPr wrap="none" rtlCol="0">
            <a:spAutoFit/>
          </a:bodyPr>
          <a:lstStyle/>
          <a:p>
            <a:r>
              <a:rPr lang="en-US" dirty="0" smtClean="0"/>
              <a:t>Pediatric Special Needs </a:t>
            </a:r>
            <a:endParaRPr lang="en-US" dirty="0"/>
          </a:p>
        </p:txBody>
      </p:sp>
      <p:sp>
        <p:nvSpPr>
          <p:cNvPr id="6" name="TextBox 5"/>
          <p:cNvSpPr txBox="1"/>
          <p:nvPr/>
        </p:nvSpPr>
        <p:spPr>
          <a:xfrm>
            <a:off x="6445899" y="5867400"/>
            <a:ext cx="2046009" cy="369332"/>
          </a:xfrm>
          <a:prstGeom prst="rect">
            <a:avLst/>
          </a:prstGeom>
          <a:noFill/>
        </p:spPr>
        <p:txBody>
          <a:bodyPr wrap="none" rtlCol="0">
            <a:spAutoFit/>
          </a:bodyPr>
          <a:lstStyle/>
          <a:p>
            <a:r>
              <a:rPr lang="en-US" dirty="0" smtClean="0"/>
              <a:t>Inmate Population</a:t>
            </a:r>
            <a:endParaRPr lang="en-US" dirty="0"/>
          </a:p>
        </p:txBody>
      </p:sp>
      <p:sp>
        <p:nvSpPr>
          <p:cNvPr id="7" name="TextBox 6"/>
          <p:cNvSpPr txBox="1"/>
          <p:nvPr/>
        </p:nvSpPr>
        <p:spPr>
          <a:xfrm>
            <a:off x="5589584" y="3393559"/>
            <a:ext cx="2772747" cy="369332"/>
          </a:xfrm>
          <a:prstGeom prst="rect">
            <a:avLst/>
          </a:prstGeom>
          <a:noFill/>
        </p:spPr>
        <p:txBody>
          <a:bodyPr wrap="none" rtlCol="0">
            <a:spAutoFit/>
          </a:bodyPr>
          <a:lstStyle/>
          <a:p>
            <a:r>
              <a:rPr lang="en-US" dirty="0" smtClean="0"/>
              <a:t>Pediatric Autism Disorder</a:t>
            </a:r>
            <a:endParaRPr lang="en-US" dirty="0"/>
          </a:p>
        </p:txBody>
      </p:sp>
      <p:sp>
        <p:nvSpPr>
          <p:cNvPr id="8" name="TextBox 7"/>
          <p:cNvSpPr txBox="1"/>
          <p:nvPr/>
        </p:nvSpPr>
        <p:spPr>
          <a:xfrm>
            <a:off x="990003" y="3393558"/>
            <a:ext cx="3035639" cy="369332"/>
          </a:xfrm>
          <a:prstGeom prst="rect">
            <a:avLst/>
          </a:prstGeom>
          <a:noFill/>
        </p:spPr>
        <p:txBody>
          <a:bodyPr wrap="none" rtlCol="0">
            <a:spAutoFit/>
          </a:bodyPr>
          <a:lstStyle/>
          <a:p>
            <a:r>
              <a:rPr lang="en-US" dirty="0" smtClean="0"/>
              <a:t>Domestic Violence Survivors</a:t>
            </a:r>
            <a:endParaRPr lang="en-US" dirty="0"/>
          </a:p>
        </p:txBody>
      </p:sp>
      <p:pic>
        <p:nvPicPr>
          <p:cNvPr id="615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9000" y="3975777"/>
            <a:ext cx="2384425" cy="97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716156" y="4957984"/>
            <a:ext cx="1810111" cy="369332"/>
          </a:xfrm>
          <a:prstGeom prst="rect">
            <a:avLst/>
          </a:prstGeom>
          <a:noFill/>
        </p:spPr>
        <p:txBody>
          <a:bodyPr wrap="none" rtlCol="0">
            <a:spAutoFit/>
          </a:bodyPr>
          <a:lstStyle/>
          <a:p>
            <a:r>
              <a:rPr lang="en-US" dirty="0" smtClean="0"/>
              <a:t>HIV Population</a:t>
            </a:r>
            <a:endParaRPr lang="en-US" dirty="0"/>
          </a:p>
        </p:txBody>
      </p:sp>
    </p:spTree>
    <p:extLst>
      <p:ext uri="{BB962C8B-B14F-4D97-AF65-F5344CB8AC3E}">
        <p14:creationId xmlns:p14="http://schemas.microsoft.com/office/powerpoint/2010/main" val="21625504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pPr algn="ctr"/>
            <a:r>
              <a:rPr lang="en-US" sz="4000" u="sng" dirty="0" smtClean="0"/>
              <a:t>HRSA/Community Based Dental Partnership</a:t>
            </a:r>
            <a:br>
              <a:rPr lang="en-US" sz="4000" u="sng" dirty="0" smtClean="0"/>
            </a:br>
            <a:r>
              <a:rPr lang="en-US" sz="4000" u="sng" dirty="0" smtClean="0"/>
              <a:t> T</a:t>
            </a:r>
            <a:r>
              <a:rPr lang="en-US" sz="3600" u="sng" dirty="0" smtClean="0"/>
              <a:t>hree Way Partnership</a:t>
            </a:r>
            <a:endParaRPr lang="en-US" sz="3600" u="sng" dirty="0"/>
          </a:p>
        </p:txBody>
      </p:sp>
      <p:sp>
        <p:nvSpPr>
          <p:cNvPr id="3" name="Content Placeholder 2"/>
          <p:cNvSpPr>
            <a:spLocks noGrp="1"/>
          </p:cNvSpPr>
          <p:nvPr>
            <p:ph idx="1"/>
          </p:nvPr>
        </p:nvSpPr>
        <p:spPr>
          <a:xfrm>
            <a:off x="457200" y="1935480"/>
            <a:ext cx="8229600" cy="4770120"/>
          </a:xfrm>
        </p:spPr>
        <p:txBody>
          <a:bodyPr/>
          <a:lstStyle/>
          <a:p>
            <a:pPr marL="0" indent="0" algn="ctr">
              <a:buNone/>
            </a:pPr>
            <a:r>
              <a:rPr lang="en-US" dirty="0" smtClean="0"/>
              <a:t>   </a:t>
            </a:r>
          </a:p>
          <a:p>
            <a:pPr marL="0" indent="0" algn="ctr">
              <a:buNone/>
            </a:pPr>
            <a:r>
              <a:rPr lang="en-US" dirty="0" smtClean="0">
                <a:solidFill>
                  <a:srgbClr val="FF0000"/>
                </a:solidFill>
                <a:latin typeface="Tahoma" pitchFamily="34" charset="0"/>
                <a:cs typeface="Tahoma" pitchFamily="34" charset="0"/>
              </a:rPr>
              <a:t>NSU College of Dental Medicine</a:t>
            </a:r>
          </a:p>
          <a:p>
            <a:pPr marL="0" indent="0" algn="ctr">
              <a:buNone/>
            </a:pPr>
            <a:r>
              <a:rPr lang="en-US" sz="2400" dirty="0" smtClean="0">
                <a:latin typeface="Tahoma" pitchFamily="34" charset="0"/>
                <a:cs typeface="Tahoma" pitchFamily="34" charset="0"/>
              </a:rPr>
              <a:t>Fort Lauderdale, FL</a:t>
            </a:r>
          </a:p>
        </p:txBody>
      </p:sp>
      <p:sp>
        <p:nvSpPr>
          <p:cNvPr id="4" name="Slide Number Placeholder 3"/>
          <p:cNvSpPr>
            <a:spLocks noGrp="1"/>
          </p:cNvSpPr>
          <p:nvPr>
            <p:ph type="sldNum" sz="quarter" idx="12"/>
          </p:nvPr>
        </p:nvSpPr>
        <p:spPr/>
        <p:txBody>
          <a:bodyPr/>
          <a:lstStyle/>
          <a:p>
            <a:fld id="{5EB3E4B6-8427-4565-9283-E7BE45C4FA4B}" type="slidenum">
              <a:rPr lang="en-US" smtClean="0"/>
              <a:pPr/>
              <a:t>31</a:t>
            </a:fld>
            <a:endParaRPr lang="en-US" dirty="0"/>
          </a:p>
        </p:txBody>
      </p:sp>
      <p:sp>
        <p:nvSpPr>
          <p:cNvPr id="14" name="TextBox 13"/>
          <p:cNvSpPr txBox="1"/>
          <p:nvPr/>
        </p:nvSpPr>
        <p:spPr>
          <a:xfrm>
            <a:off x="1143000" y="4299856"/>
            <a:ext cx="3200400" cy="2031325"/>
          </a:xfrm>
          <a:prstGeom prst="rect">
            <a:avLst/>
          </a:prstGeom>
          <a:noFill/>
        </p:spPr>
        <p:txBody>
          <a:bodyPr wrap="square" rtlCol="0">
            <a:spAutoFit/>
          </a:bodyPr>
          <a:lstStyle/>
          <a:p>
            <a:r>
              <a:rPr lang="en-US" dirty="0" smtClean="0">
                <a:solidFill>
                  <a:srgbClr val="FF0000"/>
                </a:solidFill>
                <a:latin typeface="Tahoma" pitchFamily="34" charset="0"/>
                <a:cs typeface="Tahoma" pitchFamily="34" charset="0"/>
              </a:rPr>
              <a:t>CARE RESOURCE</a:t>
            </a:r>
          </a:p>
          <a:p>
            <a:r>
              <a:rPr lang="en-US" dirty="0" smtClean="0">
                <a:latin typeface="Tahoma" pitchFamily="34" charset="0"/>
                <a:cs typeface="Tahoma" pitchFamily="34" charset="0"/>
              </a:rPr>
              <a:t>Fort </a:t>
            </a:r>
            <a:r>
              <a:rPr lang="en-US" dirty="0">
                <a:latin typeface="Tahoma" pitchFamily="34" charset="0"/>
                <a:cs typeface="Tahoma" pitchFamily="34" charset="0"/>
              </a:rPr>
              <a:t>L</a:t>
            </a:r>
            <a:r>
              <a:rPr lang="en-US" dirty="0" smtClean="0">
                <a:latin typeface="Tahoma" pitchFamily="34" charset="0"/>
                <a:cs typeface="Tahoma" pitchFamily="34" charset="0"/>
              </a:rPr>
              <a:t>auderdale, FL</a:t>
            </a:r>
          </a:p>
          <a:p>
            <a:endParaRPr lang="en-US" dirty="0" smtClean="0">
              <a:latin typeface="Tahoma" pitchFamily="34" charset="0"/>
              <a:cs typeface="Tahoma" pitchFamily="34" charset="0"/>
            </a:endParaRPr>
          </a:p>
          <a:p>
            <a:r>
              <a:rPr lang="en-US" dirty="0" smtClean="0">
                <a:latin typeface="Tahoma" pitchFamily="34" charset="0"/>
                <a:cs typeface="Tahoma" pitchFamily="34" charset="0"/>
              </a:rPr>
              <a:t>Community Based </a:t>
            </a:r>
          </a:p>
          <a:p>
            <a:r>
              <a:rPr lang="en-US" dirty="0" smtClean="0">
                <a:latin typeface="Tahoma" pitchFamily="34" charset="0"/>
                <a:cs typeface="Tahoma" pitchFamily="34" charset="0"/>
              </a:rPr>
              <a:t>HIV Non–Profit Organization</a:t>
            </a:r>
          </a:p>
          <a:p>
            <a:endParaRPr lang="en-US" dirty="0" smtClean="0">
              <a:latin typeface="Tahoma" pitchFamily="34" charset="0"/>
              <a:cs typeface="Tahoma" pitchFamily="34" charset="0"/>
            </a:endParaRPr>
          </a:p>
          <a:p>
            <a:r>
              <a:rPr lang="en-US" dirty="0" smtClean="0">
                <a:latin typeface="Tahoma" pitchFamily="34" charset="0"/>
                <a:cs typeface="Tahoma" pitchFamily="34" charset="0"/>
              </a:rPr>
              <a:t>Four Chair Dental Clinic</a:t>
            </a:r>
            <a:endParaRPr lang="en-US" dirty="0">
              <a:latin typeface="Tahoma" pitchFamily="34" charset="0"/>
              <a:cs typeface="Tahoma" pitchFamily="34" charset="0"/>
            </a:endParaRPr>
          </a:p>
        </p:txBody>
      </p:sp>
      <p:sp>
        <p:nvSpPr>
          <p:cNvPr id="16" name="TextBox 15"/>
          <p:cNvSpPr txBox="1"/>
          <p:nvPr/>
        </p:nvSpPr>
        <p:spPr>
          <a:xfrm>
            <a:off x="4724400" y="4299855"/>
            <a:ext cx="2914580" cy="2031325"/>
          </a:xfrm>
          <a:prstGeom prst="rect">
            <a:avLst/>
          </a:prstGeom>
          <a:noFill/>
        </p:spPr>
        <p:txBody>
          <a:bodyPr wrap="none" rtlCol="0">
            <a:spAutoFit/>
          </a:bodyPr>
          <a:lstStyle/>
          <a:p>
            <a:r>
              <a:rPr lang="en-US" dirty="0" smtClean="0">
                <a:solidFill>
                  <a:srgbClr val="FF0000"/>
                </a:solidFill>
                <a:latin typeface="Tahoma" pitchFamily="34" charset="0"/>
                <a:cs typeface="Tahoma" pitchFamily="34" charset="0"/>
              </a:rPr>
              <a:t>ALBANY MEDICAL CENTER</a:t>
            </a:r>
          </a:p>
          <a:p>
            <a:r>
              <a:rPr lang="en-US" dirty="0" smtClean="0">
                <a:latin typeface="Tahoma" pitchFamily="34" charset="0"/>
                <a:cs typeface="Tahoma" pitchFamily="34" charset="0"/>
              </a:rPr>
              <a:t>Albany, NY</a:t>
            </a:r>
          </a:p>
          <a:p>
            <a:endParaRPr lang="en-US" dirty="0" smtClean="0">
              <a:latin typeface="Tahoma" pitchFamily="34" charset="0"/>
              <a:cs typeface="Tahoma" pitchFamily="34" charset="0"/>
            </a:endParaRPr>
          </a:p>
          <a:p>
            <a:r>
              <a:rPr lang="en-US" dirty="0" smtClean="0">
                <a:latin typeface="Tahoma" pitchFamily="34" charset="0"/>
                <a:cs typeface="Tahoma" pitchFamily="34" charset="0"/>
              </a:rPr>
              <a:t>Hospital Based</a:t>
            </a:r>
          </a:p>
          <a:p>
            <a:r>
              <a:rPr lang="en-US" dirty="0" smtClean="0">
                <a:latin typeface="Tahoma" pitchFamily="34" charset="0"/>
                <a:cs typeface="Tahoma" pitchFamily="34" charset="0"/>
              </a:rPr>
              <a:t>HIV Treatment Center </a:t>
            </a:r>
          </a:p>
          <a:p>
            <a:endParaRPr lang="en-US" dirty="0">
              <a:latin typeface="Tahoma" pitchFamily="34" charset="0"/>
              <a:cs typeface="Tahoma" pitchFamily="34" charset="0"/>
            </a:endParaRPr>
          </a:p>
          <a:p>
            <a:r>
              <a:rPr lang="en-US" dirty="0" smtClean="0">
                <a:latin typeface="Tahoma" pitchFamily="34" charset="0"/>
                <a:cs typeface="Tahoma" pitchFamily="34" charset="0"/>
              </a:rPr>
              <a:t>Three Chair Dental Clinic</a:t>
            </a:r>
          </a:p>
        </p:txBody>
      </p:sp>
      <p:cxnSp>
        <p:nvCxnSpPr>
          <p:cNvPr id="7" name="Straight Arrow Connector 6"/>
          <p:cNvCxnSpPr>
            <a:endCxn id="14" idx="0"/>
          </p:cNvCxnSpPr>
          <p:nvPr/>
        </p:nvCxnSpPr>
        <p:spPr>
          <a:xfrm flipH="1">
            <a:off x="2743200" y="3461656"/>
            <a:ext cx="990600" cy="83820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724400" y="3461656"/>
            <a:ext cx="876300" cy="83820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3325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7848600" cy="1353312"/>
          </a:xfrm>
        </p:spPr>
        <p:txBody>
          <a:bodyPr>
            <a:noAutofit/>
          </a:bodyPr>
          <a:lstStyle/>
          <a:p>
            <a:r>
              <a:rPr lang="en-US" sz="4000" dirty="0" smtClean="0"/>
              <a:t>CARE RESOURCE CLINIC </a:t>
            </a:r>
            <a:br>
              <a:rPr lang="en-US" sz="4000" dirty="0" smtClean="0"/>
            </a:br>
            <a:endParaRPr lang="en-US" sz="4000" dirty="0"/>
          </a:p>
        </p:txBody>
      </p:sp>
      <p:sp>
        <p:nvSpPr>
          <p:cNvPr id="3" name="Content Placeholder 2"/>
          <p:cNvSpPr>
            <a:spLocks noGrp="1"/>
          </p:cNvSpPr>
          <p:nvPr>
            <p:ph idx="1"/>
          </p:nvPr>
        </p:nvSpPr>
        <p:spPr>
          <a:xfrm>
            <a:off x="457200" y="1752600"/>
            <a:ext cx="8229600" cy="4953000"/>
          </a:xfrm>
        </p:spPr>
        <p:txBody>
          <a:bodyPr>
            <a:normAutofit fontScale="92500" lnSpcReduction="10000"/>
          </a:bodyPr>
          <a:lstStyle/>
          <a:p>
            <a:r>
              <a:rPr lang="en-US" dirty="0" smtClean="0">
                <a:latin typeface="Tahoma" pitchFamily="34" charset="0"/>
                <a:cs typeface="Tahoma" pitchFamily="34" charset="0"/>
              </a:rPr>
              <a:t>Mandatory Rotation</a:t>
            </a:r>
          </a:p>
          <a:p>
            <a:r>
              <a:rPr lang="en-US" dirty="0" smtClean="0">
                <a:latin typeface="Tahoma" pitchFamily="34" charset="0"/>
                <a:cs typeface="Tahoma" pitchFamily="34" charset="0"/>
              </a:rPr>
              <a:t>60 students  total (out of 120 class)</a:t>
            </a:r>
          </a:p>
          <a:p>
            <a:r>
              <a:rPr lang="en-US" dirty="0">
                <a:latin typeface="Tahoma" pitchFamily="34" charset="0"/>
                <a:cs typeface="Tahoma" pitchFamily="34" charset="0"/>
              </a:rPr>
              <a:t>O</a:t>
            </a:r>
            <a:r>
              <a:rPr lang="en-US" dirty="0" smtClean="0">
                <a:latin typeface="Tahoma" pitchFamily="34" charset="0"/>
                <a:cs typeface="Tahoma" pitchFamily="34" charset="0"/>
              </a:rPr>
              <a:t>nce a week </a:t>
            </a:r>
          </a:p>
          <a:p>
            <a:r>
              <a:rPr lang="en-US" dirty="0" smtClean="0">
                <a:latin typeface="Tahoma" pitchFamily="34" charset="0"/>
                <a:cs typeface="Tahoma" pitchFamily="34" charset="0"/>
              </a:rPr>
              <a:t>Six consecutive weeks</a:t>
            </a:r>
          </a:p>
          <a:p>
            <a:endParaRPr lang="en-US" dirty="0" smtClean="0"/>
          </a:p>
          <a:p>
            <a:pPr marL="0" indent="0">
              <a:buNone/>
            </a:pPr>
            <a:r>
              <a:rPr lang="en-US" sz="4000" dirty="0" smtClean="0">
                <a:solidFill>
                  <a:schemeClr val="tx2"/>
                </a:solidFill>
                <a:latin typeface="+mj-lt"/>
              </a:rPr>
              <a:t>ALBANY MEDICAL CENTER</a:t>
            </a:r>
          </a:p>
          <a:p>
            <a:r>
              <a:rPr lang="en-US" dirty="0" smtClean="0">
                <a:latin typeface="Tahoma" pitchFamily="34" charset="0"/>
                <a:cs typeface="Tahoma" pitchFamily="34" charset="0"/>
              </a:rPr>
              <a:t>Optional Rotation</a:t>
            </a:r>
          </a:p>
          <a:p>
            <a:r>
              <a:rPr lang="en-US" dirty="0" smtClean="0">
                <a:latin typeface="Tahoma" pitchFamily="34" charset="0"/>
                <a:cs typeface="Tahoma" pitchFamily="34" charset="0"/>
              </a:rPr>
              <a:t>6 students total</a:t>
            </a:r>
          </a:p>
          <a:p>
            <a:r>
              <a:rPr lang="en-US" dirty="0" smtClean="0">
                <a:latin typeface="Tahoma" pitchFamily="34" charset="0"/>
                <a:cs typeface="Tahoma" pitchFamily="34" charset="0"/>
              </a:rPr>
              <a:t>One full week</a:t>
            </a:r>
          </a:p>
          <a:p>
            <a:r>
              <a:rPr lang="en-US" dirty="0" smtClean="0">
                <a:latin typeface="Tahoma" pitchFamily="34" charset="0"/>
                <a:cs typeface="Tahoma" pitchFamily="34" charset="0"/>
              </a:rPr>
              <a:t>Once a month</a:t>
            </a:r>
          </a:p>
          <a:p>
            <a:pPr marL="0" indent="0">
              <a:buNone/>
            </a:pPr>
            <a:r>
              <a:rPr lang="en-US" sz="3500" dirty="0" smtClean="0">
                <a:solidFill>
                  <a:schemeClr val="tx2"/>
                </a:solidFill>
                <a:latin typeface="+mj-lt"/>
              </a:rPr>
              <a:t> </a:t>
            </a:r>
            <a:endParaRPr lang="en-US" sz="3500"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5EB3E4B6-8427-4565-9283-E7BE45C4FA4B}" type="slidenum">
              <a:rPr lang="en-US" smtClean="0"/>
              <a:pPr/>
              <a:t>32</a:t>
            </a:fld>
            <a:endParaRPr lang="en-US" dirty="0"/>
          </a:p>
        </p:txBody>
      </p:sp>
    </p:spTree>
    <p:extLst>
      <p:ext uri="{BB962C8B-B14F-4D97-AF65-F5344CB8AC3E}">
        <p14:creationId xmlns:p14="http://schemas.microsoft.com/office/powerpoint/2010/main" val="13500861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r>
              <a:rPr lang="en-US" sz="4400" dirty="0"/>
              <a:t>CARE RESOURCE </a:t>
            </a:r>
            <a:r>
              <a:rPr lang="en-US" sz="4400" dirty="0" smtClean="0"/>
              <a:t>CLINIC </a:t>
            </a:r>
            <a:endParaRPr lang="en-US" sz="4400" dirty="0"/>
          </a:p>
        </p:txBody>
      </p:sp>
      <p:sp>
        <p:nvSpPr>
          <p:cNvPr id="3" name="Content Placeholder 2"/>
          <p:cNvSpPr>
            <a:spLocks noGrp="1"/>
          </p:cNvSpPr>
          <p:nvPr>
            <p:ph idx="1"/>
          </p:nvPr>
        </p:nvSpPr>
        <p:spPr/>
        <p:txBody>
          <a:bodyPr>
            <a:normAutofit fontScale="92500"/>
          </a:bodyPr>
          <a:lstStyle/>
          <a:p>
            <a:r>
              <a:rPr lang="en-US" sz="2400" dirty="0" smtClean="0">
                <a:latin typeface="Tahoma" pitchFamily="34" charset="0"/>
                <a:cs typeface="Tahoma" pitchFamily="34" charset="0"/>
              </a:rPr>
              <a:t>Treat </a:t>
            </a:r>
            <a:r>
              <a:rPr lang="en-US" sz="2400" b="1" dirty="0" smtClean="0">
                <a:solidFill>
                  <a:schemeClr val="tx2"/>
                </a:solidFill>
                <a:latin typeface="Tahoma" pitchFamily="34" charset="0"/>
                <a:cs typeface="Tahoma" pitchFamily="34" charset="0"/>
              </a:rPr>
              <a:t>four</a:t>
            </a:r>
            <a:r>
              <a:rPr lang="en-US" sz="2400" dirty="0" smtClean="0">
                <a:latin typeface="Tahoma" pitchFamily="34" charset="0"/>
                <a:cs typeface="Tahoma" pitchFamily="34" charset="0"/>
              </a:rPr>
              <a:t> patients per day instead of one or two</a:t>
            </a:r>
          </a:p>
          <a:p>
            <a:pPr marL="0" indent="0" algn="ctr">
              <a:buNone/>
            </a:pPr>
            <a:r>
              <a:rPr lang="en-US" sz="2400" dirty="0" smtClean="0">
                <a:latin typeface="Tahoma" pitchFamily="34" charset="0"/>
                <a:cs typeface="Tahoma" pitchFamily="34" charset="0"/>
              </a:rPr>
              <a:t> </a:t>
            </a:r>
            <a:r>
              <a:rPr lang="en-US" sz="2000" dirty="0" smtClean="0">
                <a:solidFill>
                  <a:srgbClr val="C00000"/>
                </a:solidFill>
                <a:latin typeface="Tahoma" pitchFamily="34" charset="0"/>
                <a:cs typeface="Tahoma" pitchFamily="34" charset="0"/>
              </a:rPr>
              <a:t>Reality Shock!</a:t>
            </a:r>
          </a:p>
          <a:p>
            <a:pPr marL="0" indent="0">
              <a:buNone/>
            </a:pPr>
            <a:endParaRPr lang="en-US" sz="2000" dirty="0" smtClean="0">
              <a:solidFill>
                <a:srgbClr val="C00000"/>
              </a:solidFill>
              <a:latin typeface="Tahoma" pitchFamily="34" charset="0"/>
              <a:cs typeface="Tahoma" pitchFamily="34" charset="0"/>
            </a:endParaRPr>
          </a:p>
          <a:p>
            <a:r>
              <a:rPr lang="en-US" sz="2400" dirty="0" smtClean="0">
                <a:latin typeface="Tahoma" pitchFamily="34" charset="0"/>
                <a:cs typeface="Tahoma" pitchFamily="34" charset="0"/>
              </a:rPr>
              <a:t>All types of general dentistry performed.</a:t>
            </a:r>
          </a:p>
          <a:p>
            <a:r>
              <a:rPr lang="en-US" sz="2400" dirty="0" smtClean="0">
                <a:latin typeface="Tahoma" pitchFamily="34" charset="0"/>
                <a:cs typeface="Tahoma" pitchFamily="34" charset="0"/>
              </a:rPr>
              <a:t>Allowed to return for more than the required 6 days 				</a:t>
            </a:r>
            <a:r>
              <a:rPr lang="en-US" sz="2400" i="1" dirty="0" smtClean="0">
                <a:latin typeface="Tahoma" pitchFamily="34" charset="0"/>
                <a:cs typeface="Tahoma" pitchFamily="34" charset="0"/>
              </a:rPr>
              <a:t>thus:</a:t>
            </a:r>
          </a:p>
          <a:p>
            <a:pPr marL="0" indent="0">
              <a:buNone/>
            </a:pPr>
            <a:r>
              <a:rPr lang="en-US" sz="2400" dirty="0" smtClean="0">
                <a:latin typeface="Tahoma" pitchFamily="34" charset="0"/>
                <a:cs typeface="Tahoma" pitchFamily="34" charset="0"/>
              </a:rPr>
              <a:t>    Finishing complex procedures (</a:t>
            </a:r>
            <a:r>
              <a:rPr lang="en-US" sz="2000" dirty="0" smtClean="0">
                <a:latin typeface="Tahoma" pitchFamily="34" charset="0"/>
                <a:cs typeface="Tahoma" pitchFamily="34" charset="0"/>
              </a:rPr>
              <a:t>dentures/crowns/root canal</a:t>
            </a:r>
            <a:r>
              <a:rPr lang="en-US" sz="2400" dirty="0" smtClean="0">
                <a:latin typeface="Tahoma" pitchFamily="34" charset="0"/>
                <a:cs typeface="Tahoma" pitchFamily="34" charset="0"/>
              </a:rPr>
              <a:t>) </a:t>
            </a:r>
          </a:p>
          <a:p>
            <a:pPr marL="0" indent="0">
              <a:buNone/>
            </a:pPr>
            <a:r>
              <a:rPr lang="en-US" sz="2400" dirty="0" smtClean="0">
                <a:latin typeface="Tahoma" pitchFamily="34" charset="0"/>
                <a:cs typeface="Tahoma" pitchFamily="34" charset="0"/>
              </a:rPr>
              <a:t>       A) Receiving full graduation credit for these procedures</a:t>
            </a:r>
          </a:p>
          <a:p>
            <a:pPr marL="0" indent="0">
              <a:buNone/>
            </a:pPr>
            <a:r>
              <a:rPr lang="en-US" sz="2400" dirty="0" smtClean="0">
                <a:latin typeface="Tahoma" pitchFamily="34" charset="0"/>
                <a:cs typeface="Tahoma" pitchFamily="34" charset="0"/>
              </a:rPr>
              <a:t>       B) Continuity of care for our patients by seeing same 	student. </a:t>
            </a:r>
          </a:p>
          <a:p>
            <a:pPr marL="0" indent="0" algn="ctr">
              <a:buNone/>
            </a:pPr>
            <a:r>
              <a:rPr lang="en-US" sz="2400" dirty="0">
                <a:solidFill>
                  <a:srgbClr val="C00000"/>
                </a:solidFill>
                <a:latin typeface="Tahoma" pitchFamily="34" charset="0"/>
                <a:cs typeface="Tahoma" pitchFamily="34" charset="0"/>
              </a:rPr>
              <a:t> </a:t>
            </a:r>
            <a:r>
              <a:rPr lang="en-US" sz="2800" dirty="0" smtClean="0">
                <a:solidFill>
                  <a:srgbClr val="C00000"/>
                </a:solidFill>
                <a:latin typeface="Tahoma" pitchFamily="34" charset="0"/>
                <a:cs typeface="Tahoma" pitchFamily="34" charset="0"/>
              </a:rPr>
              <a:t>EVERYONE IS HAPPY!</a:t>
            </a:r>
          </a:p>
          <a:p>
            <a:pPr lvl="3"/>
            <a:endParaRPr lang="en-US" dirty="0" smtClean="0"/>
          </a:p>
          <a:p>
            <a:pPr marL="978408" lvl="3" indent="0">
              <a:buNone/>
            </a:pP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5EB3E4B6-8427-4565-9283-E7BE45C4FA4B}" type="slidenum">
              <a:rPr lang="en-US" smtClean="0"/>
              <a:pPr/>
              <a:t>33</a:t>
            </a:fld>
            <a:endParaRPr lang="en-US" dirty="0"/>
          </a:p>
        </p:txBody>
      </p:sp>
    </p:spTree>
    <p:extLst>
      <p:ext uri="{BB962C8B-B14F-4D97-AF65-F5344CB8AC3E}">
        <p14:creationId xmlns:p14="http://schemas.microsoft.com/office/powerpoint/2010/main" val="42038955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“LUNCH n LEARN” </a:t>
            </a:r>
            <a:r>
              <a:rPr lang="en-US" sz="3200" dirty="0" smtClean="0"/>
              <a:t>IN CLINIC</a:t>
            </a:r>
            <a:br>
              <a:rPr lang="en-US" sz="3200" dirty="0" smtClean="0"/>
            </a:br>
            <a:endParaRPr lang="en-US" sz="3600" dirty="0"/>
          </a:p>
        </p:txBody>
      </p:sp>
      <p:sp>
        <p:nvSpPr>
          <p:cNvPr id="3" name="Content Placeholder 2"/>
          <p:cNvSpPr>
            <a:spLocks noGrp="1"/>
          </p:cNvSpPr>
          <p:nvPr>
            <p:ph idx="1"/>
          </p:nvPr>
        </p:nvSpPr>
        <p:spPr>
          <a:xfrm>
            <a:off x="457200" y="1752600"/>
            <a:ext cx="8229600" cy="4572000"/>
          </a:xfrm>
        </p:spPr>
        <p:txBody>
          <a:bodyPr>
            <a:normAutofit fontScale="92500"/>
          </a:bodyPr>
          <a:lstStyle/>
          <a:p>
            <a:pPr marL="1737360" lvl="6" indent="0">
              <a:buNone/>
            </a:pPr>
            <a:r>
              <a:rPr lang="en-US" sz="2800" dirty="0" smtClean="0"/>
              <a:t>“</a:t>
            </a:r>
            <a:r>
              <a:rPr lang="en-US" sz="3200" dirty="0" smtClean="0">
                <a:latin typeface="Tahoma" pitchFamily="34" charset="0"/>
                <a:cs typeface="Tahoma" pitchFamily="34" charset="0"/>
              </a:rPr>
              <a:t>HIV 101” PowerPoint</a:t>
            </a:r>
            <a:r>
              <a:rPr lang="en-US" dirty="0" smtClean="0">
                <a:latin typeface="Tahoma" pitchFamily="34" charset="0"/>
                <a:cs typeface="Tahoma" pitchFamily="34" charset="0"/>
              </a:rPr>
              <a:t>:</a:t>
            </a:r>
          </a:p>
          <a:p>
            <a:pPr lvl="1">
              <a:buClr>
                <a:schemeClr val="bg2">
                  <a:lumMod val="50000"/>
                </a:schemeClr>
              </a:buClr>
            </a:pPr>
            <a:r>
              <a:rPr lang="en-US" dirty="0" smtClean="0">
                <a:latin typeface="Tahoma" pitchFamily="34" charset="0"/>
                <a:cs typeface="Tahoma" pitchFamily="34" charset="0"/>
              </a:rPr>
              <a:t>What/Who is Ryan White and his legacy.</a:t>
            </a:r>
          </a:p>
          <a:p>
            <a:pPr lvl="1">
              <a:buClr>
                <a:schemeClr val="bg2">
                  <a:lumMod val="50000"/>
                </a:schemeClr>
              </a:buClr>
            </a:pPr>
            <a:r>
              <a:rPr lang="en-US" dirty="0" smtClean="0">
                <a:latin typeface="Tahoma" pitchFamily="34" charset="0"/>
                <a:cs typeface="Tahoma" pitchFamily="34" charset="0"/>
              </a:rPr>
              <a:t>Definitions: Viral Load, CD4 count, Lypodystrophy, etc.</a:t>
            </a:r>
          </a:p>
          <a:p>
            <a:pPr lvl="1">
              <a:buClr>
                <a:schemeClr val="bg2">
                  <a:lumMod val="50000"/>
                </a:schemeClr>
              </a:buClr>
            </a:pPr>
            <a:r>
              <a:rPr lang="en-US" dirty="0" smtClean="0">
                <a:latin typeface="Tahoma" pitchFamily="34" charset="0"/>
                <a:cs typeface="Tahoma" pitchFamily="34" charset="0"/>
              </a:rPr>
              <a:t>Interpretation of Blood Lab Reports.</a:t>
            </a:r>
          </a:p>
          <a:p>
            <a:pPr lvl="1">
              <a:buClr>
                <a:schemeClr val="bg2">
                  <a:lumMod val="50000"/>
                </a:schemeClr>
              </a:buClr>
            </a:pPr>
            <a:r>
              <a:rPr lang="en-US" dirty="0" smtClean="0">
                <a:latin typeface="Tahoma" pitchFamily="34" charset="0"/>
                <a:cs typeface="Tahoma" pitchFamily="34" charset="0"/>
              </a:rPr>
              <a:t>HAART Principles (when start, why fail, toxicities, etc.)</a:t>
            </a:r>
          </a:p>
          <a:p>
            <a:pPr lvl="1">
              <a:buClr>
                <a:schemeClr val="bg2">
                  <a:lumMod val="50000"/>
                </a:schemeClr>
              </a:buClr>
            </a:pPr>
            <a:r>
              <a:rPr lang="en-US" dirty="0" smtClean="0">
                <a:latin typeface="Tahoma" pitchFamily="34" charset="0"/>
                <a:cs typeface="Tahoma" pitchFamily="34" charset="0"/>
              </a:rPr>
              <a:t>Medication overview and via what pathways they work.</a:t>
            </a:r>
          </a:p>
          <a:p>
            <a:pPr lvl="1">
              <a:buClr>
                <a:schemeClr val="bg2">
                  <a:lumMod val="50000"/>
                </a:schemeClr>
              </a:buClr>
            </a:pPr>
            <a:r>
              <a:rPr lang="en-US" dirty="0" smtClean="0">
                <a:latin typeface="Tahoma" pitchFamily="34" charset="0"/>
                <a:cs typeface="Tahoma" pitchFamily="34" charset="0"/>
              </a:rPr>
              <a:t>Basic principles of pt. management (abx prophy, etc.)</a:t>
            </a:r>
          </a:p>
          <a:p>
            <a:pPr lvl="1">
              <a:buClr>
                <a:schemeClr val="bg2">
                  <a:lumMod val="50000"/>
                </a:schemeClr>
              </a:buClr>
            </a:pPr>
            <a:r>
              <a:rPr lang="en-US" dirty="0" smtClean="0">
                <a:latin typeface="Tahoma" pitchFamily="34" charset="0"/>
                <a:cs typeface="Tahoma" pitchFamily="34" charset="0"/>
              </a:rPr>
              <a:t>PEP vs. PrEP.</a:t>
            </a:r>
          </a:p>
          <a:p>
            <a:pPr lvl="1">
              <a:buClr>
                <a:schemeClr val="bg2">
                  <a:lumMod val="50000"/>
                </a:schemeClr>
              </a:buClr>
            </a:pPr>
            <a:r>
              <a:rPr lang="en-US" dirty="0" smtClean="0">
                <a:solidFill>
                  <a:schemeClr val="tx2"/>
                </a:solidFill>
                <a:latin typeface="Tahoma" pitchFamily="34" charset="0"/>
                <a:cs typeface="Tahoma" pitchFamily="34" charset="0"/>
              </a:rPr>
              <a:t>Hep C </a:t>
            </a:r>
            <a:r>
              <a:rPr lang="en-US" dirty="0" smtClean="0">
                <a:latin typeface="Tahoma" pitchFamily="34" charset="0"/>
                <a:cs typeface="Tahoma" pitchFamily="34" charset="0"/>
              </a:rPr>
              <a:t>vs. HIV transmission stats &amp; facts </a:t>
            </a:r>
          </a:p>
          <a:p>
            <a:pPr lvl="1">
              <a:buClr>
                <a:schemeClr val="bg2">
                  <a:lumMod val="50000"/>
                </a:schemeClr>
              </a:buClr>
            </a:pPr>
            <a:r>
              <a:rPr lang="en-US" sz="2000" dirty="0">
                <a:latin typeface="Tahoma" pitchFamily="34" charset="0"/>
                <a:cs typeface="Tahoma" pitchFamily="34" charset="0"/>
              </a:rPr>
              <a:t> </a:t>
            </a:r>
            <a:r>
              <a:rPr lang="en-US" sz="2000" dirty="0" smtClean="0">
                <a:latin typeface="Tahoma" pitchFamily="34" charset="0"/>
                <a:cs typeface="Tahoma" pitchFamily="34" charset="0"/>
              </a:rPr>
              <a:t>	(taking the fear out of HIV!)</a:t>
            </a:r>
          </a:p>
          <a:p>
            <a:pPr lvl="1">
              <a:buClr>
                <a:schemeClr val="bg2">
                  <a:lumMod val="50000"/>
                </a:schemeClr>
              </a:buClr>
            </a:pPr>
            <a:r>
              <a:rPr lang="en-US" dirty="0" smtClean="0">
                <a:latin typeface="Tahoma" pitchFamily="34" charset="0"/>
                <a:cs typeface="Tahoma" pitchFamily="34" charset="0"/>
              </a:rPr>
              <a:t>Statistical Graphs: US vs. Florida.</a:t>
            </a:r>
          </a:p>
          <a:p>
            <a:pPr lvl="1">
              <a:buClr>
                <a:schemeClr val="bg2">
                  <a:lumMod val="50000"/>
                </a:schemeClr>
              </a:buClr>
            </a:pPr>
            <a:endParaRPr lang="en-US" dirty="0" smtClean="0"/>
          </a:p>
          <a:p>
            <a:endParaRPr lang="en-US" dirty="0"/>
          </a:p>
        </p:txBody>
      </p:sp>
      <p:sp>
        <p:nvSpPr>
          <p:cNvPr id="4" name="Slide Number Placeholder 3"/>
          <p:cNvSpPr>
            <a:spLocks noGrp="1"/>
          </p:cNvSpPr>
          <p:nvPr>
            <p:ph type="sldNum" sz="quarter" idx="12"/>
          </p:nvPr>
        </p:nvSpPr>
        <p:spPr/>
        <p:txBody>
          <a:bodyPr/>
          <a:lstStyle/>
          <a:p>
            <a:fld id="{5EB3E4B6-8427-4565-9283-E7BE45C4FA4B}" type="slidenum">
              <a:rPr lang="en-US" smtClean="0"/>
              <a:pPr/>
              <a:t>34</a:t>
            </a:fld>
            <a:endParaRPr lang="en-US" dirty="0"/>
          </a:p>
        </p:txBody>
      </p:sp>
    </p:spTree>
    <p:extLst>
      <p:ext uri="{BB962C8B-B14F-4D97-AF65-F5344CB8AC3E}">
        <p14:creationId xmlns:p14="http://schemas.microsoft.com/office/powerpoint/2010/main" val="31659611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normAutofit/>
          </a:bodyPr>
          <a:lstStyle/>
          <a:p>
            <a:r>
              <a:rPr lang="en-US" sz="4400" dirty="0" smtClean="0"/>
              <a:t>INFORMATION WALL </a:t>
            </a:r>
            <a:r>
              <a:rPr lang="en-US" sz="2800" dirty="0" smtClean="0"/>
              <a:t>IN CLINIC</a:t>
            </a:r>
            <a:endParaRPr lang="en-US" sz="2800" dirty="0"/>
          </a:p>
        </p:txBody>
      </p:sp>
      <p:sp>
        <p:nvSpPr>
          <p:cNvPr id="3" name="Content Placeholder 2"/>
          <p:cNvSpPr>
            <a:spLocks noGrp="1"/>
          </p:cNvSpPr>
          <p:nvPr>
            <p:ph idx="1"/>
          </p:nvPr>
        </p:nvSpPr>
        <p:spPr/>
        <p:txBody>
          <a:bodyPr/>
          <a:lstStyle/>
          <a:p>
            <a:r>
              <a:rPr lang="en-US" sz="2400" dirty="0" smtClean="0"/>
              <a:t>Permanent whiteboard exhibiting:</a:t>
            </a:r>
          </a:p>
          <a:p>
            <a:pPr marL="0" indent="0">
              <a:buNone/>
            </a:pPr>
            <a:r>
              <a:rPr lang="en-US" sz="2400" dirty="0"/>
              <a:t> </a:t>
            </a:r>
            <a:r>
              <a:rPr lang="en-US" sz="2400" dirty="0" smtClean="0"/>
              <a:t>       definitions/facts/stats/pictures/drawings</a:t>
            </a:r>
          </a:p>
          <a:p>
            <a:r>
              <a:rPr lang="en-US" sz="2400" dirty="0" smtClean="0"/>
              <a:t>Constant visual exposure!</a:t>
            </a:r>
          </a:p>
          <a:p>
            <a:r>
              <a:rPr lang="en-US" sz="2400" dirty="0" smtClean="0"/>
              <a:t>Reinforcing previously learned concepts!</a:t>
            </a:r>
            <a:endParaRPr lang="en-US" sz="2400" dirty="0"/>
          </a:p>
        </p:txBody>
      </p:sp>
      <p:sp>
        <p:nvSpPr>
          <p:cNvPr id="4" name="Slide Number Placeholder 3"/>
          <p:cNvSpPr>
            <a:spLocks noGrp="1"/>
          </p:cNvSpPr>
          <p:nvPr>
            <p:ph type="sldNum" sz="quarter" idx="12"/>
          </p:nvPr>
        </p:nvSpPr>
        <p:spPr/>
        <p:txBody>
          <a:bodyPr/>
          <a:lstStyle/>
          <a:p>
            <a:fld id="{5EB3E4B6-8427-4565-9283-E7BE45C4FA4B}" type="slidenum">
              <a:rPr lang="en-US" smtClean="0"/>
              <a:pPr/>
              <a:t>35</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3886200"/>
            <a:ext cx="7620000" cy="26326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403336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5480"/>
            <a:ext cx="8229600" cy="4541520"/>
          </a:xfrm>
        </p:spPr>
        <p:txBody>
          <a:bodyPr>
            <a:normAutofit lnSpcReduction="10000"/>
          </a:bodyPr>
          <a:lstStyle/>
          <a:p>
            <a:pPr marL="0" indent="0" algn="ctr">
              <a:buNone/>
            </a:pPr>
            <a:endParaRPr lang="en-US" sz="2800" dirty="0" smtClean="0">
              <a:latin typeface="Tahoma" pitchFamily="34" charset="0"/>
              <a:cs typeface="Tahoma" pitchFamily="34" charset="0"/>
            </a:endParaRPr>
          </a:p>
          <a:p>
            <a:pPr marL="0" indent="0" algn="ctr">
              <a:buNone/>
            </a:pPr>
            <a:r>
              <a:rPr lang="en-US" sz="2800" dirty="0" smtClean="0">
                <a:latin typeface="Tahoma" pitchFamily="34" charset="0"/>
                <a:cs typeface="Tahoma" pitchFamily="34" charset="0"/>
              </a:rPr>
              <a:t>Reflective Essay</a:t>
            </a:r>
            <a:r>
              <a:rPr lang="en-US" dirty="0">
                <a:latin typeface="Tahoma" pitchFamily="34" charset="0"/>
                <a:cs typeface="Tahoma" pitchFamily="34" charset="0"/>
              </a:rPr>
              <a:t>:</a:t>
            </a:r>
            <a:endParaRPr lang="en-US" dirty="0" smtClean="0">
              <a:latin typeface="Tahoma" pitchFamily="34" charset="0"/>
              <a:cs typeface="Tahoma" pitchFamily="34" charset="0"/>
            </a:endParaRPr>
          </a:p>
          <a:p>
            <a:pPr lvl="2">
              <a:buClr>
                <a:schemeClr val="bg2">
                  <a:lumMod val="50000"/>
                </a:schemeClr>
              </a:buClr>
            </a:pPr>
            <a:r>
              <a:rPr lang="en-US" dirty="0" smtClean="0">
                <a:latin typeface="Tahoma" pitchFamily="34" charset="0"/>
                <a:cs typeface="Tahoma" pitchFamily="34" charset="0"/>
              </a:rPr>
              <a:t>Mandatory  feedback from students!</a:t>
            </a:r>
          </a:p>
          <a:p>
            <a:pPr lvl="2">
              <a:buClr>
                <a:schemeClr val="bg2">
                  <a:lumMod val="50000"/>
                </a:schemeClr>
              </a:buClr>
            </a:pPr>
            <a:r>
              <a:rPr lang="en-US" dirty="0" smtClean="0">
                <a:latin typeface="Tahoma" pitchFamily="34" charset="0"/>
                <a:cs typeface="Tahoma" pitchFamily="34" charset="0"/>
              </a:rPr>
              <a:t>They are asked to reflect </a:t>
            </a:r>
            <a:r>
              <a:rPr lang="en-US" dirty="0">
                <a:latin typeface="Tahoma" pitchFamily="34" charset="0"/>
                <a:cs typeface="Tahoma" pitchFamily="34" charset="0"/>
              </a:rPr>
              <a:t>on the impact of </a:t>
            </a:r>
            <a:r>
              <a:rPr lang="en-US" dirty="0" smtClean="0">
                <a:latin typeface="Tahoma" pitchFamily="34" charset="0"/>
                <a:cs typeface="Tahoma" pitchFamily="34" charset="0"/>
              </a:rPr>
              <a:t>the </a:t>
            </a:r>
            <a:r>
              <a:rPr lang="en-US" dirty="0">
                <a:latin typeface="Tahoma" pitchFamily="34" charset="0"/>
                <a:cs typeface="Tahoma" pitchFamily="34" charset="0"/>
              </a:rPr>
              <a:t>rotation and how it influenced  </a:t>
            </a:r>
            <a:r>
              <a:rPr lang="en-US" dirty="0" smtClean="0">
                <a:latin typeface="Tahoma" pitchFamily="34" charset="0"/>
                <a:cs typeface="Tahoma" pitchFamily="34" charset="0"/>
              </a:rPr>
              <a:t>their  thinking  regarding </a:t>
            </a:r>
            <a:r>
              <a:rPr lang="en-US" dirty="0">
                <a:latin typeface="Tahoma" pitchFamily="34" charset="0"/>
                <a:cs typeface="Tahoma" pitchFamily="34" charset="0"/>
              </a:rPr>
              <a:t>patient care.</a:t>
            </a:r>
          </a:p>
          <a:p>
            <a:pPr lvl="2">
              <a:buClr>
                <a:schemeClr val="bg2">
                  <a:lumMod val="50000"/>
                </a:schemeClr>
              </a:buClr>
            </a:pPr>
            <a:r>
              <a:rPr lang="en-US" dirty="0" smtClean="0">
                <a:latin typeface="Tahoma" pitchFamily="34" charset="0"/>
                <a:cs typeface="Tahoma" pitchFamily="34" charset="0"/>
              </a:rPr>
              <a:t>They  must contemplate how this rotation helped to mold them as a health professional.</a:t>
            </a:r>
          </a:p>
          <a:p>
            <a:pPr lvl="6"/>
            <a:endParaRPr lang="en-US" dirty="0" smtClean="0">
              <a:latin typeface="Tahoma" pitchFamily="34" charset="0"/>
              <a:cs typeface="Tahoma" pitchFamily="34" charset="0"/>
            </a:endParaRPr>
          </a:p>
          <a:p>
            <a:pPr marL="2011680" lvl="7" indent="0">
              <a:buNone/>
            </a:pPr>
            <a:r>
              <a:rPr lang="en-US" sz="2800" dirty="0" smtClean="0">
                <a:latin typeface="Tahoma" pitchFamily="34" charset="0"/>
                <a:cs typeface="Tahoma" pitchFamily="34" charset="0"/>
              </a:rPr>
              <a:t>Research Questionnaire :</a:t>
            </a:r>
          </a:p>
          <a:p>
            <a:pPr lvl="2">
              <a:buClr>
                <a:schemeClr val="bg2">
                  <a:lumMod val="50000"/>
                </a:schemeClr>
              </a:buClr>
            </a:pPr>
            <a:r>
              <a:rPr lang="en-US" dirty="0">
                <a:latin typeface="Tahoma" pitchFamily="34" charset="0"/>
                <a:cs typeface="Tahoma" pitchFamily="34" charset="0"/>
              </a:rPr>
              <a:t>Voluntary participation.</a:t>
            </a:r>
          </a:p>
          <a:p>
            <a:pPr lvl="2">
              <a:buClr>
                <a:schemeClr val="bg2">
                  <a:lumMod val="50000"/>
                </a:schemeClr>
              </a:buClr>
            </a:pPr>
            <a:r>
              <a:rPr lang="en-US" dirty="0">
                <a:latin typeface="Tahoma" pitchFamily="34" charset="0"/>
                <a:cs typeface="Tahoma" pitchFamily="34" charset="0"/>
              </a:rPr>
              <a:t>Pre  and Post clinical rotation survey.  </a:t>
            </a:r>
          </a:p>
          <a:p>
            <a:pPr lvl="2">
              <a:buClr>
                <a:schemeClr val="bg2">
                  <a:lumMod val="50000"/>
                </a:schemeClr>
              </a:buClr>
            </a:pPr>
            <a:r>
              <a:rPr lang="en-US" dirty="0">
                <a:latin typeface="Tahoma" pitchFamily="34" charset="0"/>
                <a:cs typeface="Tahoma" pitchFamily="34" charset="0"/>
              </a:rPr>
              <a:t>Measuring </a:t>
            </a:r>
            <a:r>
              <a:rPr lang="en-US" dirty="0" smtClean="0">
                <a:latin typeface="Tahoma" pitchFamily="34" charset="0"/>
                <a:cs typeface="Tahoma" pitchFamily="34" charset="0"/>
              </a:rPr>
              <a:t>changes </a:t>
            </a:r>
            <a:r>
              <a:rPr lang="en-US" dirty="0">
                <a:latin typeface="Tahoma" pitchFamily="34" charset="0"/>
                <a:cs typeface="Tahoma" pitchFamily="34" charset="0"/>
              </a:rPr>
              <a:t>in </a:t>
            </a:r>
            <a:r>
              <a:rPr lang="en-US" dirty="0" smtClean="0">
                <a:latin typeface="Tahoma" pitchFamily="34" charset="0"/>
                <a:cs typeface="Tahoma" pitchFamily="34" charset="0"/>
              </a:rPr>
              <a:t>students attitudes </a:t>
            </a:r>
            <a:r>
              <a:rPr lang="en-US" dirty="0">
                <a:latin typeface="Tahoma" pitchFamily="34" charset="0"/>
                <a:cs typeface="Tahoma" pitchFamily="34" charset="0"/>
              </a:rPr>
              <a:t>and </a:t>
            </a:r>
            <a:r>
              <a:rPr lang="en-US" dirty="0" smtClean="0">
                <a:latin typeface="Tahoma" pitchFamily="34" charset="0"/>
                <a:cs typeface="Tahoma" pitchFamily="34" charset="0"/>
              </a:rPr>
              <a:t>knowledge.</a:t>
            </a:r>
            <a:endParaRPr lang="en-US" dirty="0">
              <a:latin typeface="Tahoma" pitchFamily="34" charset="0"/>
              <a:cs typeface="Tahoma" pitchFamily="34" charset="0"/>
            </a:endParaRPr>
          </a:p>
          <a:p>
            <a:pPr marL="667512" lvl="2" indent="0">
              <a:buNone/>
            </a:pPr>
            <a:endParaRPr lang="en-US" dirty="0" smtClean="0"/>
          </a:p>
          <a:p>
            <a:pPr marL="667512" lvl="2" indent="0">
              <a:buNone/>
            </a:pPr>
            <a:endParaRPr lang="en-US" dirty="0" smtClean="0"/>
          </a:p>
        </p:txBody>
      </p:sp>
      <p:sp>
        <p:nvSpPr>
          <p:cNvPr id="4" name="Slide Number Placeholder 3"/>
          <p:cNvSpPr>
            <a:spLocks noGrp="1"/>
          </p:cNvSpPr>
          <p:nvPr>
            <p:ph type="sldNum" sz="quarter" idx="12"/>
          </p:nvPr>
        </p:nvSpPr>
        <p:spPr/>
        <p:txBody>
          <a:bodyPr/>
          <a:lstStyle/>
          <a:p>
            <a:fld id="{5EB3E4B6-8427-4565-9283-E7BE45C4FA4B}" type="slidenum">
              <a:rPr lang="en-US" smtClean="0"/>
              <a:pPr/>
              <a:t>36</a:t>
            </a:fld>
            <a:endParaRPr lang="en-US" dirty="0"/>
          </a:p>
        </p:txBody>
      </p:sp>
      <p:sp>
        <p:nvSpPr>
          <p:cNvPr id="5" name="Title 4"/>
          <p:cNvSpPr>
            <a:spLocks noGrp="1"/>
          </p:cNvSpPr>
          <p:nvPr>
            <p:ph type="title"/>
          </p:nvPr>
        </p:nvSpPr>
        <p:spPr>
          <a:xfrm>
            <a:off x="457200" y="228600"/>
            <a:ext cx="8229600" cy="19050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LESSONS LEARNED </a:t>
            </a:r>
            <a:br>
              <a:rPr lang="en-US" dirty="0" smtClean="0"/>
            </a:br>
            <a:r>
              <a:rPr lang="en-US" sz="4000" dirty="0" smtClean="0"/>
              <a:t>How </a:t>
            </a:r>
            <a:r>
              <a:rPr lang="en-US" sz="4000" dirty="0"/>
              <a:t>do we know? </a:t>
            </a:r>
            <a:r>
              <a:rPr lang="en-US" dirty="0"/>
              <a:t>	</a:t>
            </a:r>
          </a:p>
        </p:txBody>
      </p:sp>
    </p:spTree>
    <p:extLst>
      <p:ext uri="{BB962C8B-B14F-4D97-AF65-F5344CB8AC3E}">
        <p14:creationId xmlns:p14="http://schemas.microsoft.com/office/powerpoint/2010/main" val="5285135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62000"/>
          </a:xfrm>
        </p:spPr>
        <p:txBody>
          <a:bodyPr>
            <a:noAutofit/>
          </a:bodyPr>
          <a:lstStyle/>
          <a:p>
            <a:r>
              <a:rPr lang="en-US" sz="4000" dirty="0" smtClean="0"/>
              <a:t>Reflective Essay: </a:t>
            </a:r>
            <a:endParaRPr lang="en-US" sz="4000" dirty="0"/>
          </a:p>
        </p:txBody>
      </p:sp>
      <p:sp>
        <p:nvSpPr>
          <p:cNvPr id="3" name="Content Placeholder 2"/>
          <p:cNvSpPr>
            <a:spLocks noGrp="1"/>
          </p:cNvSpPr>
          <p:nvPr>
            <p:ph idx="1"/>
          </p:nvPr>
        </p:nvSpPr>
        <p:spPr>
          <a:xfrm>
            <a:off x="457200" y="2209800"/>
            <a:ext cx="8229600" cy="4191000"/>
          </a:xfrm>
        </p:spPr>
        <p:txBody>
          <a:bodyPr>
            <a:normAutofit/>
          </a:bodyPr>
          <a:lstStyle/>
          <a:p>
            <a:r>
              <a:rPr lang="en-US" sz="2000" dirty="0" smtClean="0">
                <a:latin typeface="Tahoma" pitchFamily="34" charset="0"/>
                <a:cs typeface="Tahoma" pitchFamily="34" charset="0"/>
              </a:rPr>
              <a:t>“I enjoyed experiencing the strong sense of community in this unique clinic atmosphere... I can say that I learned more about dentistry there in 6 days than I did in months at the Campus clinic. There is something very effective about being thrust into a schedule of delivering focused, quality care to  appreciative patients”.</a:t>
            </a:r>
          </a:p>
          <a:p>
            <a:endParaRPr lang="en-US" sz="2000" dirty="0" smtClean="0">
              <a:latin typeface="Tahoma" pitchFamily="34" charset="0"/>
              <a:cs typeface="Tahoma" pitchFamily="34" charset="0"/>
            </a:endParaRPr>
          </a:p>
          <a:p>
            <a:r>
              <a:rPr lang="en-US" sz="2000" dirty="0" smtClean="0">
                <a:latin typeface="Tahoma" pitchFamily="34" charset="0"/>
                <a:cs typeface="Tahoma" pitchFamily="34" charset="0"/>
              </a:rPr>
              <a:t>“During lunch, he gave an informal lecture regarding HIV, for example, the infection's rates, what to do after a needle stick, the meaning of CD4 count and viral load. </a:t>
            </a:r>
          </a:p>
        </p:txBody>
      </p:sp>
      <p:sp>
        <p:nvSpPr>
          <p:cNvPr id="4" name="Slide Number Placeholder 3"/>
          <p:cNvSpPr>
            <a:spLocks noGrp="1"/>
          </p:cNvSpPr>
          <p:nvPr>
            <p:ph type="sldNum" sz="quarter" idx="12"/>
          </p:nvPr>
        </p:nvSpPr>
        <p:spPr/>
        <p:txBody>
          <a:bodyPr/>
          <a:lstStyle/>
          <a:p>
            <a:fld id="{5EB3E4B6-8427-4565-9283-E7BE45C4FA4B}" type="slidenum">
              <a:rPr lang="en-US" smtClean="0"/>
              <a:pPr/>
              <a:t>37</a:t>
            </a:fld>
            <a:endParaRPr lang="en-US" dirty="0"/>
          </a:p>
        </p:txBody>
      </p:sp>
    </p:spTree>
    <p:extLst>
      <p:ext uri="{BB962C8B-B14F-4D97-AF65-F5344CB8AC3E}">
        <p14:creationId xmlns:p14="http://schemas.microsoft.com/office/powerpoint/2010/main" val="36300673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19912"/>
          </a:xfrm>
        </p:spPr>
        <p:txBody>
          <a:bodyPr/>
          <a:lstStyle/>
          <a:p>
            <a:r>
              <a:rPr lang="en-US" dirty="0" smtClean="0"/>
              <a:t>Reflective Essay</a:t>
            </a:r>
            <a:endParaRPr lang="en-US" dirty="0"/>
          </a:p>
        </p:txBody>
      </p:sp>
      <p:sp>
        <p:nvSpPr>
          <p:cNvPr id="3" name="Content Placeholder 2"/>
          <p:cNvSpPr>
            <a:spLocks noGrp="1"/>
          </p:cNvSpPr>
          <p:nvPr>
            <p:ph idx="1"/>
          </p:nvPr>
        </p:nvSpPr>
        <p:spPr>
          <a:xfrm>
            <a:off x="457200" y="1524000"/>
            <a:ext cx="8229600" cy="4876800"/>
          </a:xfrm>
        </p:spPr>
        <p:txBody>
          <a:bodyPr>
            <a:normAutofit/>
          </a:bodyPr>
          <a:lstStyle/>
          <a:p>
            <a:endParaRPr lang="en-US" sz="1800" dirty="0" smtClean="0">
              <a:latin typeface="Tahoma" pitchFamily="34" charset="0"/>
              <a:cs typeface="Tahoma" pitchFamily="34" charset="0"/>
            </a:endParaRPr>
          </a:p>
          <a:p>
            <a:endParaRPr lang="en-US" sz="1800" dirty="0">
              <a:latin typeface="Tahoma" pitchFamily="34" charset="0"/>
              <a:cs typeface="Tahoma" pitchFamily="34" charset="0"/>
            </a:endParaRPr>
          </a:p>
          <a:p>
            <a:r>
              <a:rPr lang="en-US" sz="2000" dirty="0" smtClean="0">
                <a:latin typeface="Tahoma" pitchFamily="34" charset="0"/>
                <a:cs typeface="Tahoma" pitchFamily="34" charset="0"/>
              </a:rPr>
              <a:t>“I learned a lot on this rotation through Dr. Aki: in general about AIDS/HIV, and what it would be like to see a higher volume of patients and being efficient, how to interact with patients... I have a great experience on this particular rotation and I only wish it was longer. I must take the time to mention the learning board in the back of the clinic.   Dr. Aki does a great job of keeping the information current and relevant. It was a great tool in helping me understand a lot of the misconceptions that even I personally had about HIV. I was able to learn a lot about HIV and the progress in treatment it has made in the past few decades. In summary, this rotation is one of the best the school has to offer.”</a:t>
            </a:r>
            <a:endParaRPr lang="en-US" sz="2000" dirty="0">
              <a:latin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5EB3E4B6-8427-4565-9283-E7BE45C4FA4B}" type="slidenum">
              <a:rPr lang="en-US" smtClean="0"/>
              <a:pPr/>
              <a:t>38</a:t>
            </a:fld>
            <a:endParaRPr lang="en-US" dirty="0"/>
          </a:p>
        </p:txBody>
      </p:sp>
    </p:spTree>
    <p:extLst>
      <p:ext uri="{BB962C8B-B14F-4D97-AF65-F5344CB8AC3E}">
        <p14:creationId xmlns:p14="http://schemas.microsoft.com/office/powerpoint/2010/main" val="6247912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0"/>
            <a:ext cx="8229600" cy="627888"/>
          </a:xfrm>
        </p:spPr>
        <p:txBody>
          <a:bodyPr>
            <a:normAutofit fontScale="90000"/>
          </a:bodyPr>
          <a:lstStyle/>
          <a:p>
            <a:r>
              <a:rPr lang="en-US" sz="4400" dirty="0"/>
              <a:t>Reflective </a:t>
            </a:r>
            <a:r>
              <a:rPr lang="en-US" sz="4400" dirty="0" smtClean="0"/>
              <a:t>Essay</a:t>
            </a:r>
            <a:endParaRPr lang="en-US" dirty="0"/>
          </a:p>
        </p:txBody>
      </p:sp>
      <p:sp>
        <p:nvSpPr>
          <p:cNvPr id="3" name="Content Placeholder 2"/>
          <p:cNvSpPr>
            <a:spLocks noGrp="1"/>
          </p:cNvSpPr>
          <p:nvPr>
            <p:ph idx="1"/>
          </p:nvPr>
        </p:nvSpPr>
        <p:spPr>
          <a:xfrm>
            <a:off x="457200" y="1905000"/>
            <a:ext cx="8229600" cy="4572000"/>
          </a:xfrm>
        </p:spPr>
        <p:txBody>
          <a:bodyPr>
            <a:normAutofit/>
          </a:bodyPr>
          <a:lstStyle/>
          <a:p>
            <a:pPr marL="0" indent="0">
              <a:buNone/>
            </a:pPr>
            <a:endParaRPr lang="en-US" sz="1800" dirty="0">
              <a:latin typeface="Tahoma" pitchFamily="34" charset="0"/>
              <a:cs typeface="Tahoma" pitchFamily="34" charset="0"/>
            </a:endParaRPr>
          </a:p>
          <a:p>
            <a:pPr marL="0" indent="0">
              <a:buNone/>
            </a:pPr>
            <a:endParaRPr lang="en-US" sz="1800" dirty="0" smtClean="0">
              <a:latin typeface="Tahoma" pitchFamily="34" charset="0"/>
              <a:cs typeface="Tahoma" pitchFamily="34" charset="0"/>
            </a:endParaRPr>
          </a:p>
          <a:p>
            <a:r>
              <a:rPr lang="en-US" sz="2000" dirty="0" smtClean="0">
                <a:latin typeface="Tahoma" pitchFamily="34" charset="0"/>
                <a:cs typeface="Tahoma" pitchFamily="34" charset="0"/>
              </a:rPr>
              <a:t>“I expected to find people dying looking for the last source of oral care. I also expected to see in all my patients  Kaposi Sarcoma. Maybe my mind took me a little too far from reality. But it was the opposite. Very nice people, full of hope and normal life. People taking care of themselves, making me think about the fortune of being healthy. As the days went by, I realized that all my fears were based in ignorance…  As part of the rotation, I learned many details about AIDS….after understanding that my probabilities of getting the disease via a needle stick were minimal, I felt more comfortable treating these patients. My only regret is that I only had this rotation for 6 days. I wish I could attend this rotation every day.”</a:t>
            </a:r>
            <a:endParaRPr lang="en-US" sz="2000" dirty="0"/>
          </a:p>
        </p:txBody>
      </p:sp>
      <p:sp>
        <p:nvSpPr>
          <p:cNvPr id="4" name="Slide Number Placeholder 3"/>
          <p:cNvSpPr>
            <a:spLocks noGrp="1"/>
          </p:cNvSpPr>
          <p:nvPr>
            <p:ph type="sldNum" sz="quarter" idx="12"/>
          </p:nvPr>
        </p:nvSpPr>
        <p:spPr/>
        <p:txBody>
          <a:bodyPr/>
          <a:lstStyle/>
          <a:p>
            <a:fld id="{5EB3E4B6-8427-4565-9283-E7BE45C4FA4B}" type="slidenum">
              <a:rPr lang="en-US" smtClean="0"/>
              <a:pPr/>
              <a:t>39</a:t>
            </a:fld>
            <a:endParaRPr lang="en-US" dirty="0"/>
          </a:p>
        </p:txBody>
      </p:sp>
    </p:spTree>
    <p:extLst>
      <p:ext uri="{BB962C8B-B14F-4D97-AF65-F5344CB8AC3E}">
        <p14:creationId xmlns:p14="http://schemas.microsoft.com/office/powerpoint/2010/main" val="3861838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dirty="0" smtClean="0"/>
              <a:t>Methodology</a:t>
            </a:r>
            <a:endParaRPr lang="en-US" dirty="0"/>
          </a:p>
        </p:txBody>
      </p:sp>
      <p:sp>
        <p:nvSpPr>
          <p:cNvPr id="5" name="Slide Number Placeholder 4"/>
          <p:cNvSpPr>
            <a:spLocks noGrp="1"/>
          </p:cNvSpPr>
          <p:nvPr>
            <p:ph type="sldNum" sz="quarter" idx="12"/>
          </p:nvPr>
        </p:nvSpPr>
        <p:spPr/>
        <p:txBody>
          <a:bodyPr/>
          <a:lstStyle/>
          <a:p>
            <a:fld id="{5EB3E4B6-8427-4565-9283-E7BE45C4FA4B}" type="slidenum">
              <a:rPr lang="en-US" smtClean="0"/>
              <a:pPr/>
              <a:t>4</a:t>
            </a:fld>
            <a:endParaRPr lang="en-US" dirty="0"/>
          </a:p>
        </p:txBody>
      </p:sp>
      <p:sp>
        <p:nvSpPr>
          <p:cNvPr id="6" name="Content Placeholder 5"/>
          <p:cNvSpPr>
            <a:spLocks noGrp="1"/>
          </p:cNvSpPr>
          <p:nvPr>
            <p:ph idx="1"/>
          </p:nvPr>
        </p:nvSpPr>
        <p:spPr/>
        <p:txBody>
          <a:bodyPr>
            <a:normAutofit/>
          </a:bodyPr>
          <a:lstStyle/>
          <a:p>
            <a:r>
              <a:rPr lang="en-US" dirty="0" smtClean="0">
                <a:latin typeface="Tahoma" pitchFamily="34" charset="0"/>
                <a:cs typeface="Tahoma" pitchFamily="34" charset="0"/>
              </a:rPr>
              <a:t>Pre test prior to starting the CBDP experience</a:t>
            </a:r>
          </a:p>
          <a:p>
            <a:pPr lvl="1"/>
            <a:r>
              <a:rPr lang="en-US" dirty="0" smtClean="0">
                <a:latin typeface="Tahoma" pitchFamily="34" charset="0"/>
                <a:cs typeface="Tahoma" pitchFamily="34" charset="0"/>
              </a:rPr>
              <a:t>Assessment of knowledge attitudes and practices</a:t>
            </a:r>
          </a:p>
          <a:p>
            <a:pPr lvl="1"/>
            <a:r>
              <a:rPr lang="en-US" dirty="0" smtClean="0">
                <a:latin typeface="Tahoma" pitchFamily="34" charset="0"/>
                <a:cs typeface="Tahoma" pitchFamily="34" charset="0"/>
              </a:rPr>
              <a:t>Assessment of preparation</a:t>
            </a:r>
          </a:p>
          <a:p>
            <a:endParaRPr lang="en-US" dirty="0" smtClean="0">
              <a:latin typeface="Tahoma" pitchFamily="34" charset="0"/>
              <a:cs typeface="Tahoma" pitchFamily="34" charset="0"/>
            </a:endParaRPr>
          </a:p>
          <a:p>
            <a:r>
              <a:rPr lang="en-US" dirty="0" smtClean="0">
                <a:latin typeface="Tahoma" pitchFamily="34" charset="0"/>
                <a:cs typeface="Tahoma" pitchFamily="34" charset="0"/>
              </a:rPr>
              <a:t>Post test after completing the CBDP experience</a:t>
            </a:r>
          </a:p>
          <a:p>
            <a:pPr lvl="1"/>
            <a:r>
              <a:rPr lang="en-US" dirty="0" smtClean="0">
                <a:latin typeface="Tahoma" pitchFamily="34" charset="0"/>
                <a:cs typeface="Tahoma" pitchFamily="34" charset="0"/>
              </a:rPr>
              <a:t>Changes in knowledge attitudes and practices</a:t>
            </a:r>
          </a:p>
          <a:p>
            <a:pPr lvl="1"/>
            <a:r>
              <a:rPr lang="en-US" dirty="0" smtClean="0">
                <a:latin typeface="Tahoma" pitchFamily="34" charset="0"/>
                <a:cs typeface="Tahoma" pitchFamily="34" charset="0"/>
              </a:rPr>
              <a:t>Post assessment of preparation</a:t>
            </a:r>
          </a:p>
          <a:p>
            <a:pPr lvl="1">
              <a:buNone/>
            </a:pPr>
            <a:endParaRPr lang="en-US" dirty="0" smtClean="0">
              <a:latin typeface="Tahoma" pitchFamily="34" charset="0"/>
              <a:cs typeface="Tahoma" pitchFamily="34" charset="0"/>
            </a:endParaRPr>
          </a:p>
          <a:p>
            <a:r>
              <a:rPr lang="en-US" dirty="0" smtClean="0">
                <a:latin typeface="Tahoma" pitchFamily="34" charset="0"/>
                <a:cs typeface="Tahoma" pitchFamily="34" charset="0"/>
              </a:rPr>
              <a:t>Post graduation survey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667512"/>
          </a:xfrm>
        </p:spPr>
        <p:txBody>
          <a:bodyPr>
            <a:normAutofit fontScale="90000"/>
          </a:bodyPr>
          <a:lstStyle/>
          <a:p>
            <a:r>
              <a:rPr lang="en-US" dirty="0" smtClean="0"/>
              <a:t/>
            </a:r>
            <a:br>
              <a:rPr lang="en-US" dirty="0" smtClean="0"/>
            </a:br>
            <a:r>
              <a:rPr lang="en-US" dirty="0" smtClean="0"/>
              <a:t>Reflective Essay</a:t>
            </a:r>
            <a:endParaRPr lang="en-US" dirty="0"/>
          </a:p>
        </p:txBody>
      </p:sp>
      <p:sp>
        <p:nvSpPr>
          <p:cNvPr id="3" name="Content Placeholder 2"/>
          <p:cNvSpPr>
            <a:spLocks noGrp="1"/>
          </p:cNvSpPr>
          <p:nvPr>
            <p:ph idx="1"/>
          </p:nvPr>
        </p:nvSpPr>
        <p:spPr>
          <a:xfrm>
            <a:off x="381000" y="2057400"/>
            <a:ext cx="8229600" cy="4495800"/>
          </a:xfrm>
        </p:spPr>
        <p:txBody>
          <a:bodyPr>
            <a:normAutofit/>
          </a:bodyPr>
          <a:lstStyle/>
          <a:p>
            <a:r>
              <a:rPr lang="en-US" sz="2000" dirty="0" smtClean="0">
                <a:latin typeface="Tahoma" pitchFamily="34" charset="0"/>
                <a:cs typeface="Tahoma" pitchFamily="34" charset="0"/>
              </a:rPr>
              <a:t>“To see a young woman like her going through that, while knowing the burden that she bore with her disease stuck a cord in me. I was glad that the Ryan White grant existed for her, which helped to overcome some of the animosity which I had previously held. These experiences helped me to learn those principles.”</a:t>
            </a:r>
          </a:p>
          <a:p>
            <a:endParaRPr lang="en-US" sz="2000" dirty="0" smtClean="0">
              <a:latin typeface="Tahoma" pitchFamily="34" charset="0"/>
              <a:cs typeface="Tahoma" pitchFamily="34" charset="0"/>
            </a:endParaRPr>
          </a:p>
          <a:p>
            <a:r>
              <a:rPr lang="en-US" sz="2000" dirty="0" smtClean="0">
                <a:latin typeface="Tahoma" pitchFamily="34" charset="0"/>
                <a:cs typeface="Tahoma" pitchFamily="34" charset="0"/>
              </a:rPr>
              <a:t>“When I went to Broward Care Resource I was a little afraid because I felt insecure and I did not want any kind of contact with HIV patient. After talking with Dr. Aki Papatzimas I started to feeling more confident and secure about how I can treat patient with and without infectious diseases. I want to Thanks Dr. Papatzimas for all the information he gave regarding HIV/ AIDS patients words cannot express how wonderful experience I had</a:t>
            </a:r>
          </a:p>
          <a:p>
            <a:endParaRPr lang="en-US" sz="2000" dirty="0">
              <a:latin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5EB3E4B6-8427-4565-9283-E7BE45C4FA4B}" type="slidenum">
              <a:rPr lang="en-US" smtClean="0"/>
              <a:pPr/>
              <a:t>40</a:t>
            </a:fld>
            <a:endParaRPr lang="en-US" dirty="0"/>
          </a:p>
        </p:txBody>
      </p:sp>
    </p:spTree>
    <p:extLst>
      <p:ext uri="{BB962C8B-B14F-4D97-AF65-F5344CB8AC3E}">
        <p14:creationId xmlns:p14="http://schemas.microsoft.com/office/powerpoint/2010/main" val="14297754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Resource Dental Clinic</a:t>
            </a:r>
            <a:endParaRPr lang="en-US" dirty="0"/>
          </a:p>
        </p:txBody>
      </p:sp>
      <p:sp>
        <p:nvSpPr>
          <p:cNvPr id="4" name="Slide Number Placeholder 3"/>
          <p:cNvSpPr>
            <a:spLocks noGrp="1"/>
          </p:cNvSpPr>
          <p:nvPr>
            <p:ph type="sldNum" sz="quarter" idx="12"/>
          </p:nvPr>
        </p:nvSpPr>
        <p:spPr/>
        <p:txBody>
          <a:bodyPr/>
          <a:lstStyle/>
          <a:p>
            <a:fld id="{5EB3E4B6-8427-4565-9283-E7BE45C4FA4B}" type="slidenum">
              <a:rPr lang="en-US" smtClean="0"/>
              <a:pPr/>
              <a:t>41</a:t>
            </a:fld>
            <a:endParaRPr lang="en-US" dirty="0"/>
          </a:p>
        </p:txBody>
      </p:sp>
      <p:pic>
        <p:nvPicPr>
          <p:cNvPr id="3074" name="Picture 2" descr="F:\clinic2.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14399" y="1905001"/>
            <a:ext cx="7239001"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5867400"/>
            <a:ext cx="2109787"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07913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Care Resource Dental Clinic (cont.)</a:t>
            </a:r>
            <a:endParaRPr lang="en-US" dirty="0"/>
          </a:p>
        </p:txBody>
      </p:sp>
      <p:sp>
        <p:nvSpPr>
          <p:cNvPr id="4" name="Slide Number Placeholder 3"/>
          <p:cNvSpPr>
            <a:spLocks noGrp="1"/>
          </p:cNvSpPr>
          <p:nvPr>
            <p:ph type="sldNum" sz="quarter" idx="12"/>
          </p:nvPr>
        </p:nvSpPr>
        <p:spPr/>
        <p:txBody>
          <a:bodyPr/>
          <a:lstStyle/>
          <a:p>
            <a:fld id="{5EB3E4B6-8427-4565-9283-E7BE45C4FA4B}" type="slidenum">
              <a:rPr lang="en-US" smtClean="0"/>
              <a:pPr/>
              <a:t>42</a:t>
            </a:fld>
            <a:endParaRPr lang="en-US" dirty="0"/>
          </a:p>
        </p:txBody>
      </p:sp>
      <p:pic>
        <p:nvPicPr>
          <p:cNvPr id="2050" name="Picture 2" descr="F:\delete.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42999" y="1935163"/>
            <a:ext cx="6629401" cy="39322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5943600"/>
            <a:ext cx="2109787"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45929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14600"/>
            <a:ext cx="7772400" cy="1362456"/>
          </a:xfrm>
        </p:spPr>
        <p:txBody>
          <a:bodyPr/>
          <a:lstStyle/>
          <a:p>
            <a:pPr algn="ctr"/>
            <a:r>
              <a:rPr lang="en-US" sz="4000" dirty="0" smtClean="0"/>
              <a:t>Results of  multisite evaluation of Community-based partnership programs</a:t>
            </a:r>
            <a:br>
              <a:rPr lang="en-US" sz="4000" dirty="0" smtClean="0"/>
            </a:br>
            <a:endParaRPr lang="en-US" sz="4000" dirty="0"/>
          </a:p>
        </p:txBody>
      </p:sp>
      <p:sp>
        <p:nvSpPr>
          <p:cNvPr id="4" name="Slide Number Placeholder 3"/>
          <p:cNvSpPr>
            <a:spLocks noGrp="1"/>
          </p:cNvSpPr>
          <p:nvPr>
            <p:ph type="sldNum" sz="quarter" idx="12"/>
          </p:nvPr>
        </p:nvSpPr>
        <p:spPr/>
        <p:txBody>
          <a:bodyPr/>
          <a:lstStyle/>
          <a:p>
            <a:fld id="{5EB3E4B6-8427-4565-9283-E7BE45C4FA4B}" type="slidenum">
              <a:rPr lang="en-US" smtClean="0"/>
              <a:pPr/>
              <a:t>43</a:t>
            </a:fld>
            <a:endParaRPr lang="en-US" dirty="0"/>
          </a:p>
        </p:txBody>
      </p:sp>
      <p:sp>
        <p:nvSpPr>
          <p:cNvPr id="5" name="Rectangle 4"/>
          <p:cNvSpPr/>
          <p:nvPr/>
        </p:nvSpPr>
        <p:spPr>
          <a:xfrm>
            <a:off x="685800" y="3581400"/>
            <a:ext cx="8001000" cy="1077218"/>
          </a:xfrm>
          <a:prstGeom prst="rect">
            <a:avLst/>
          </a:prstGeom>
        </p:spPr>
        <p:txBody>
          <a:bodyPr wrap="square">
            <a:spAutoFit/>
          </a:bodyPr>
          <a:lstStyle/>
          <a:p>
            <a:r>
              <a:rPr lang="en-US" sz="2800" dirty="0"/>
              <a:t>Serena</a:t>
            </a:r>
            <a:r>
              <a:rPr lang="en-US" sz="3200" dirty="0"/>
              <a:t> Rajabiun, MA, </a:t>
            </a:r>
            <a:r>
              <a:rPr lang="en-US" sz="3200" dirty="0" smtClean="0"/>
              <a:t>MPH </a:t>
            </a:r>
          </a:p>
          <a:p>
            <a:r>
              <a:rPr lang="en-US" sz="3200" dirty="0" smtClean="0"/>
              <a:t>Boston University School of Public Health</a:t>
            </a:r>
            <a:endParaRPr lang="en-US" sz="3200" dirty="0"/>
          </a:p>
        </p:txBody>
      </p:sp>
    </p:spTree>
    <p:extLst>
      <p:ext uri="{BB962C8B-B14F-4D97-AF65-F5344CB8AC3E}">
        <p14:creationId xmlns:p14="http://schemas.microsoft.com/office/powerpoint/2010/main" val="18874050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dirty="0" smtClean="0"/>
              <a:t>Sample size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5081700"/>
              </p:ext>
            </p:extLst>
          </p:nvPr>
        </p:nvGraphicFramePr>
        <p:xfrm>
          <a:off x="457200" y="1676400"/>
          <a:ext cx="8229600" cy="443484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500" dirty="0" smtClean="0"/>
                        <a:t>Baseline sample:</a:t>
                      </a:r>
                    </a:p>
                  </a:txBody>
                  <a:tcPr/>
                </a:tc>
                <a:tc>
                  <a:txBody>
                    <a:bodyPr/>
                    <a:lstStyle/>
                    <a:p>
                      <a:pPr algn="l"/>
                      <a:r>
                        <a:rPr lang="en-US" sz="1500" dirty="0" smtClean="0"/>
                        <a:t>Year 2</a:t>
                      </a:r>
                      <a:endParaRPr lang="en-US" sz="1500" dirty="0"/>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500" dirty="0" smtClean="0"/>
                        <a:t>Total survey sample: </a:t>
                      </a:r>
                    </a:p>
                  </a:txBody>
                  <a:tcPr/>
                </a:tc>
                <a:tc>
                  <a:txBody>
                    <a:bodyPr/>
                    <a:lstStyle/>
                    <a:p>
                      <a:pPr algn="l"/>
                      <a:r>
                        <a:rPr lang="en-US" sz="1500" dirty="0" smtClean="0"/>
                        <a:t>229</a:t>
                      </a:r>
                      <a:endParaRPr lang="en-US" sz="1500" dirty="0"/>
                    </a:p>
                  </a:txBody>
                  <a:tcPr/>
                </a:tc>
              </a:tr>
              <a:tr h="370840">
                <a:tc>
                  <a:txBody>
                    <a:bodyPr/>
                    <a:lstStyle/>
                    <a:p>
                      <a:pPr lvl="0"/>
                      <a:r>
                        <a:rPr lang="en-US" sz="1500" dirty="0" smtClean="0"/>
                        <a:t>Completed entries (both baseline and follow-up</a:t>
                      </a:r>
                      <a:r>
                        <a:rPr lang="en-US" sz="1500" baseline="0" dirty="0" smtClean="0"/>
                        <a:t> surveys)</a:t>
                      </a:r>
                      <a:r>
                        <a:rPr lang="en-US" sz="1500" dirty="0" smtClean="0"/>
                        <a:t>:  	</a:t>
                      </a:r>
                    </a:p>
                  </a:txBody>
                  <a:tcPr/>
                </a:tc>
                <a:tc>
                  <a:txBody>
                    <a:bodyPr/>
                    <a:lstStyle/>
                    <a:p>
                      <a:pPr lvl="0" algn="l"/>
                      <a:r>
                        <a:rPr lang="en-US" sz="1500" dirty="0" smtClean="0"/>
                        <a:t>207</a:t>
                      </a:r>
                    </a:p>
                  </a:txBody>
                  <a:tcPr/>
                </a:tc>
              </a:tr>
              <a:tr h="370840">
                <a:tc>
                  <a:txBody>
                    <a:bodyPr/>
                    <a:lstStyle/>
                    <a:p>
                      <a:r>
                        <a:rPr lang="en-US" sz="1500" dirty="0" smtClean="0"/>
                        <a:t>Post grad survey: </a:t>
                      </a:r>
                      <a:endParaRPr lang="en-US" sz="1500" dirty="0"/>
                    </a:p>
                  </a:txBody>
                  <a:tcPr/>
                </a:tc>
                <a:tc>
                  <a:txBody>
                    <a:bodyPr/>
                    <a:lstStyle/>
                    <a:p>
                      <a:pPr algn="l"/>
                      <a:r>
                        <a:rPr lang="en-US" sz="1500" dirty="0" smtClean="0"/>
                        <a:t>pending</a:t>
                      </a:r>
                      <a:endParaRPr lang="en-US" sz="1500" dirty="0"/>
                    </a:p>
                  </a:txBody>
                  <a:tcPr/>
                </a:tc>
              </a:tr>
              <a:tr h="370840">
                <a:tc>
                  <a:txBody>
                    <a:bodyPr/>
                    <a:lstStyle/>
                    <a:p>
                      <a:r>
                        <a:rPr lang="en-US" sz="1500" dirty="0" smtClean="0">
                          <a:solidFill>
                            <a:schemeClr val="bg1"/>
                          </a:solidFill>
                        </a:rPr>
                        <a:t>Site</a:t>
                      </a:r>
                      <a:r>
                        <a:rPr lang="en-US" sz="1500" baseline="0" dirty="0" smtClean="0">
                          <a:solidFill>
                            <a:schemeClr val="bg1"/>
                          </a:solidFill>
                        </a:rPr>
                        <a:t> sample sizes</a:t>
                      </a:r>
                      <a:endParaRPr lang="en-US" sz="1500" dirty="0">
                        <a:solidFill>
                          <a:schemeClr val="bg1"/>
                        </a:solidFill>
                      </a:endParaRPr>
                    </a:p>
                  </a:txBody>
                  <a:tcPr>
                    <a:solidFill>
                      <a:schemeClr val="accent1"/>
                    </a:solidFill>
                  </a:tcPr>
                </a:tc>
                <a:tc>
                  <a:txBody>
                    <a:bodyPr/>
                    <a:lstStyle/>
                    <a:p>
                      <a:pPr algn="l"/>
                      <a:endParaRPr lang="en-US" sz="1500" dirty="0"/>
                    </a:p>
                  </a:txBody>
                  <a:tcPr>
                    <a:solidFill>
                      <a:schemeClr val="accent1"/>
                    </a:solidFill>
                  </a:tcPr>
                </a:tc>
              </a:tr>
              <a:tr h="370840">
                <a:tc>
                  <a:txBody>
                    <a:bodyPr/>
                    <a:lstStyle/>
                    <a:p>
                      <a:r>
                        <a:rPr lang="en-US" sz="1500" dirty="0" smtClean="0"/>
                        <a:t>BU Goldman</a:t>
                      </a:r>
                      <a:r>
                        <a:rPr lang="en-US" sz="1500" baseline="0" dirty="0" smtClean="0"/>
                        <a:t> School of Dental Medicine</a:t>
                      </a:r>
                      <a:endParaRPr lang="en-US" sz="1500" dirty="0"/>
                    </a:p>
                  </a:txBody>
                  <a:tcPr/>
                </a:tc>
                <a:tc>
                  <a:txBody>
                    <a:bodyPr/>
                    <a:lstStyle/>
                    <a:p>
                      <a:pPr algn="l"/>
                      <a:r>
                        <a:rPr lang="en-US" sz="1500" dirty="0" smtClean="0"/>
                        <a:t>6</a:t>
                      </a:r>
                      <a:endParaRPr lang="en-US" sz="1500" dirty="0"/>
                    </a:p>
                  </a:txBody>
                  <a:tcPr/>
                </a:tc>
              </a:tr>
              <a:tr h="370840">
                <a:tc>
                  <a:txBody>
                    <a:bodyPr/>
                    <a:lstStyle/>
                    <a:p>
                      <a:r>
                        <a:rPr lang="en-US" sz="1500" dirty="0" smtClean="0"/>
                        <a:t>Columbia</a:t>
                      </a:r>
                      <a:r>
                        <a:rPr lang="en-US" sz="1500" baseline="0" dirty="0" smtClean="0"/>
                        <a:t> School of Dental Medicine</a:t>
                      </a:r>
                      <a:endParaRPr lang="en-US" sz="1500" dirty="0"/>
                    </a:p>
                  </a:txBody>
                  <a:tcPr/>
                </a:tc>
                <a:tc>
                  <a:txBody>
                    <a:bodyPr/>
                    <a:lstStyle/>
                    <a:p>
                      <a:pPr algn="l"/>
                      <a:r>
                        <a:rPr lang="en-US" sz="1500" dirty="0" smtClean="0"/>
                        <a:t>9</a:t>
                      </a:r>
                      <a:endParaRPr lang="en-US" sz="1500" dirty="0"/>
                    </a:p>
                  </a:txBody>
                  <a:tcPr/>
                </a:tc>
              </a:tr>
              <a:tr h="370840">
                <a:tc>
                  <a:txBody>
                    <a:bodyPr/>
                    <a:lstStyle/>
                    <a:p>
                      <a:r>
                        <a:rPr lang="en-US" sz="1500" dirty="0" smtClean="0"/>
                        <a:t>Loma Linda</a:t>
                      </a:r>
                      <a:endParaRPr lang="en-US" sz="1500" dirty="0"/>
                    </a:p>
                  </a:txBody>
                  <a:tcPr/>
                </a:tc>
                <a:tc>
                  <a:txBody>
                    <a:bodyPr/>
                    <a:lstStyle/>
                    <a:p>
                      <a:r>
                        <a:rPr lang="en-US" sz="1500" dirty="0" smtClean="0"/>
                        <a:t>74 </a:t>
                      </a:r>
                    </a:p>
                  </a:txBody>
                  <a:tcPr/>
                </a:tc>
              </a:tr>
              <a:tr h="370840">
                <a:tc>
                  <a:txBody>
                    <a:bodyPr/>
                    <a:lstStyle/>
                    <a:p>
                      <a:r>
                        <a:rPr lang="en-US" sz="1500" dirty="0" smtClean="0"/>
                        <a:t>Nova Southeastern University</a:t>
                      </a:r>
                      <a:endParaRPr lang="en-US" sz="1500" dirty="0"/>
                    </a:p>
                  </a:txBody>
                  <a:tcPr/>
                </a:tc>
                <a:tc>
                  <a:txBody>
                    <a:bodyPr/>
                    <a:lstStyle/>
                    <a:p>
                      <a:pPr algn="l"/>
                      <a:r>
                        <a:rPr lang="en-US" sz="1500" dirty="0" smtClean="0"/>
                        <a:t>49</a:t>
                      </a:r>
                      <a:endParaRPr lang="en-US" sz="1500" dirty="0"/>
                    </a:p>
                  </a:txBody>
                  <a:tcPr/>
                </a:tc>
              </a:tr>
              <a:tr h="370840">
                <a:tc>
                  <a:txBody>
                    <a:bodyPr/>
                    <a:lstStyle/>
                    <a:p>
                      <a:r>
                        <a:rPr lang="en-US" sz="1500" dirty="0" smtClean="0"/>
                        <a:t>University of Louisville</a:t>
                      </a:r>
                      <a:r>
                        <a:rPr lang="en-US" sz="1500" baseline="0" dirty="0" smtClean="0"/>
                        <a:t> School of Dentistry</a:t>
                      </a:r>
                      <a:endParaRPr lang="en-US" sz="1500" dirty="0"/>
                    </a:p>
                  </a:txBody>
                  <a:tcPr/>
                </a:tc>
                <a:tc>
                  <a:txBody>
                    <a:bodyPr/>
                    <a:lstStyle/>
                    <a:p>
                      <a:r>
                        <a:rPr lang="en-US" sz="1500" dirty="0" smtClean="0"/>
                        <a:t>20</a:t>
                      </a:r>
                      <a:endParaRPr lang="en-US" sz="1500" dirty="0"/>
                    </a:p>
                  </a:txBody>
                  <a:tcPr/>
                </a:tc>
              </a:tr>
              <a:tr h="370840">
                <a:tc>
                  <a:txBody>
                    <a:bodyPr/>
                    <a:lstStyle/>
                    <a:p>
                      <a:r>
                        <a:rPr lang="en-US" sz="1500" dirty="0" smtClean="0"/>
                        <a:t>University</a:t>
                      </a:r>
                      <a:r>
                        <a:rPr lang="en-US" sz="1500" baseline="0" dirty="0" smtClean="0"/>
                        <a:t> of  Medicine &amp; Dentistry of New Jersey</a:t>
                      </a:r>
                      <a:endParaRPr lang="en-US" sz="1500" dirty="0"/>
                    </a:p>
                  </a:txBody>
                  <a:tcPr/>
                </a:tc>
                <a:tc>
                  <a:txBody>
                    <a:bodyPr/>
                    <a:lstStyle/>
                    <a:p>
                      <a:r>
                        <a:rPr lang="en-US" sz="1500" dirty="0" smtClean="0"/>
                        <a:t>49</a:t>
                      </a:r>
                      <a:endParaRPr lang="en-US" sz="1500" dirty="0"/>
                    </a:p>
                  </a:txBody>
                  <a:tcPr/>
                </a:tc>
              </a:tr>
            </a:tbl>
          </a:graphicData>
        </a:graphic>
      </p:graphicFrame>
      <p:sp>
        <p:nvSpPr>
          <p:cNvPr id="5" name="Slide Number Placeholder 4"/>
          <p:cNvSpPr>
            <a:spLocks noGrp="1"/>
          </p:cNvSpPr>
          <p:nvPr>
            <p:ph type="sldNum" sz="quarter" idx="12"/>
          </p:nvPr>
        </p:nvSpPr>
        <p:spPr/>
        <p:txBody>
          <a:bodyPr/>
          <a:lstStyle/>
          <a:p>
            <a:fld id="{5EB3E4B6-8427-4565-9283-E7BE45C4FA4B}" type="slidenum">
              <a:rPr lang="en-US" smtClean="0"/>
              <a:pPr/>
              <a:t>44</a:t>
            </a:fld>
            <a:endParaRPr lang="en-US" dirty="0"/>
          </a:p>
        </p:txBody>
      </p:sp>
    </p:spTree>
    <p:extLst>
      <p:ext uri="{BB962C8B-B14F-4D97-AF65-F5344CB8AC3E}">
        <p14:creationId xmlns:p14="http://schemas.microsoft.com/office/powerpoint/2010/main" val="5667402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990600"/>
          </a:xfrm>
        </p:spPr>
        <p:txBody>
          <a:bodyPr>
            <a:normAutofit/>
          </a:bodyPr>
          <a:lstStyle/>
          <a:p>
            <a:r>
              <a:rPr lang="en-US" sz="4000" dirty="0" smtClean="0"/>
              <a:t>Participant characteristics (n=207)</a:t>
            </a:r>
            <a:endParaRPr lang="en-US" sz="4000" dirty="0"/>
          </a:p>
        </p:txBody>
      </p:sp>
      <p:graphicFrame>
        <p:nvGraphicFramePr>
          <p:cNvPr id="4" name="Content Placeholder 3"/>
          <p:cNvGraphicFramePr>
            <a:graphicFrameLocks noGrp="1"/>
          </p:cNvGraphicFramePr>
          <p:nvPr>
            <p:ph idx="1"/>
          </p:nvPr>
        </p:nvGraphicFramePr>
        <p:xfrm>
          <a:off x="228600" y="1295400"/>
          <a:ext cx="8610600" cy="5400040"/>
        </p:xfrm>
        <a:graphic>
          <a:graphicData uri="http://schemas.openxmlformats.org/drawingml/2006/table">
            <a:tbl>
              <a:tblPr firstRow="1" bandRow="1">
                <a:tableStyleId>{5C22544A-7EE6-4342-B048-85BDC9FD1C3A}</a:tableStyleId>
              </a:tblPr>
              <a:tblGrid>
                <a:gridCol w="5410200"/>
                <a:gridCol w="3200400"/>
              </a:tblGrid>
              <a:tr h="370840">
                <a:tc>
                  <a:txBody>
                    <a:bodyPr/>
                    <a:lstStyle/>
                    <a:p>
                      <a:r>
                        <a:rPr lang="en-US" dirty="0" smtClean="0"/>
                        <a:t>Characteristic</a:t>
                      </a:r>
                      <a:endParaRPr lang="en-US" dirty="0"/>
                    </a:p>
                  </a:txBody>
                  <a:tcPr/>
                </a:tc>
                <a:tc>
                  <a:txBody>
                    <a:bodyPr/>
                    <a:lstStyle/>
                    <a:p>
                      <a:r>
                        <a:rPr lang="en-US" dirty="0" smtClean="0"/>
                        <a:t>Frequency</a:t>
                      </a:r>
                      <a:r>
                        <a:rPr lang="en-US" baseline="0" dirty="0" smtClean="0"/>
                        <a:t> (%)</a:t>
                      </a:r>
                      <a:endParaRPr lang="en-US" dirty="0"/>
                    </a:p>
                  </a:txBody>
                  <a:tcPr/>
                </a:tc>
              </a:tr>
              <a:tr h="370840">
                <a:tc>
                  <a:txBody>
                    <a:bodyPr/>
                    <a:lstStyle/>
                    <a:p>
                      <a:r>
                        <a:rPr lang="en-US" sz="1800" b="1" dirty="0" smtClean="0"/>
                        <a:t>Gender</a:t>
                      </a:r>
                    </a:p>
                    <a:p>
                      <a:pPr lvl="1"/>
                      <a:r>
                        <a:rPr lang="en-US" sz="1800" dirty="0" smtClean="0"/>
                        <a:t>Male</a:t>
                      </a:r>
                    </a:p>
                    <a:p>
                      <a:pPr lvl="1"/>
                      <a:r>
                        <a:rPr lang="en-US" sz="1800" dirty="0" smtClean="0"/>
                        <a:t>Female</a:t>
                      </a:r>
                      <a:endParaRPr lang="en-US" sz="1800" dirty="0"/>
                    </a:p>
                  </a:txBody>
                  <a:tcPr/>
                </a:tc>
                <a:tc>
                  <a:txBody>
                    <a:bodyPr/>
                    <a:lstStyle/>
                    <a:p>
                      <a:endParaRPr lang="en-US" sz="1800" dirty="0" smtClean="0"/>
                    </a:p>
                    <a:p>
                      <a:pPr marL="342900" indent="-342900">
                        <a:buNone/>
                      </a:pPr>
                      <a:r>
                        <a:rPr lang="en-US" sz="1800" dirty="0" smtClean="0"/>
                        <a:t>119 (57.5)</a:t>
                      </a:r>
                    </a:p>
                    <a:p>
                      <a:pPr marL="342900" indent="-342900">
                        <a:buNone/>
                      </a:pPr>
                      <a:r>
                        <a:rPr lang="en-US" sz="1800" baseline="0" dirty="0" smtClean="0"/>
                        <a:t>88 (42.5)</a:t>
                      </a:r>
                      <a:endParaRPr lang="en-US" sz="1800" dirty="0"/>
                    </a:p>
                  </a:txBody>
                  <a:tcPr/>
                </a:tc>
              </a:tr>
              <a:tr h="370840">
                <a:tc>
                  <a:txBody>
                    <a:bodyPr/>
                    <a:lstStyle/>
                    <a:p>
                      <a:r>
                        <a:rPr lang="en-US" sz="1800" b="1" dirty="0" smtClean="0"/>
                        <a:t>Age</a:t>
                      </a:r>
                      <a:r>
                        <a:rPr lang="en-US" sz="1800" b="1" baseline="0" dirty="0" smtClean="0"/>
                        <a:t> (n=205)</a:t>
                      </a:r>
                    </a:p>
                    <a:p>
                      <a:pPr lvl="1"/>
                      <a:r>
                        <a:rPr lang="en-US" sz="1800" baseline="0" dirty="0" smtClean="0"/>
                        <a:t>Less than 30 years</a:t>
                      </a:r>
                    </a:p>
                    <a:p>
                      <a:pPr lvl="1"/>
                      <a:r>
                        <a:rPr lang="en-US" sz="1800" dirty="0" smtClean="0"/>
                        <a:t>30-39 years</a:t>
                      </a:r>
                    </a:p>
                    <a:p>
                      <a:pPr lvl="1"/>
                      <a:r>
                        <a:rPr lang="en-US" sz="1800" dirty="0" smtClean="0"/>
                        <a:t>40+ years</a:t>
                      </a:r>
                      <a:endParaRPr lang="en-US" sz="1800" dirty="0"/>
                    </a:p>
                  </a:txBody>
                  <a:tcPr/>
                </a:tc>
                <a:tc>
                  <a:txBody>
                    <a:bodyPr/>
                    <a:lstStyle/>
                    <a:p>
                      <a:endParaRPr lang="en-US" sz="1800" dirty="0" smtClean="0"/>
                    </a:p>
                    <a:p>
                      <a:r>
                        <a:rPr lang="en-US" sz="1800" dirty="0" smtClean="0"/>
                        <a:t>157 (76.6)</a:t>
                      </a:r>
                    </a:p>
                    <a:p>
                      <a:r>
                        <a:rPr lang="en-US" sz="1800" dirty="0" smtClean="0"/>
                        <a:t> 46 (22.4)</a:t>
                      </a:r>
                    </a:p>
                    <a:p>
                      <a:r>
                        <a:rPr lang="en-US" sz="1800" dirty="0" smtClean="0"/>
                        <a:t>   2  (1.0)</a:t>
                      </a:r>
                      <a:endParaRPr lang="en-US" sz="1800" dirty="0"/>
                    </a:p>
                  </a:txBody>
                  <a:tcPr/>
                </a:tc>
              </a:tr>
              <a:tr h="1991360">
                <a:tc>
                  <a:txBody>
                    <a:bodyPr/>
                    <a:lstStyle/>
                    <a:p>
                      <a:r>
                        <a:rPr lang="en-US" sz="1800" b="1" dirty="0" smtClean="0"/>
                        <a:t>Race (n</a:t>
                      </a:r>
                      <a:r>
                        <a:rPr lang="en-US" sz="1800" b="1" baseline="0" dirty="0" smtClean="0"/>
                        <a:t>=206)</a:t>
                      </a:r>
                      <a:endParaRPr lang="en-US" sz="1800" b="1" dirty="0" smtClean="0"/>
                    </a:p>
                    <a:p>
                      <a:pPr lvl="1"/>
                      <a:r>
                        <a:rPr lang="en-US" sz="1800" dirty="0" smtClean="0"/>
                        <a:t>Asian</a:t>
                      </a:r>
                    </a:p>
                    <a:p>
                      <a:pPr lvl="1"/>
                      <a:r>
                        <a:rPr lang="en-US" sz="1800" dirty="0" smtClean="0"/>
                        <a:t>Black</a:t>
                      </a:r>
                    </a:p>
                    <a:p>
                      <a:pPr lvl="1"/>
                      <a:r>
                        <a:rPr lang="en-US" sz="1800" dirty="0" smtClean="0"/>
                        <a:t>Hispanic</a:t>
                      </a:r>
                    </a:p>
                    <a:p>
                      <a:pPr lvl="1"/>
                      <a:r>
                        <a:rPr lang="en-US" sz="1800" dirty="0" smtClean="0"/>
                        <a:t>White</a:t>
                      </a:r>
                    </a:p>
                    <a:p>
                      <a:pPr lvl="1"/>
                      <a:r>
                        <a:rPr lang="en-US" sz="1800" dirty="0" smtClean="0"/>
                        <a:t>Native/Pacific</a:t>
                      </a:r>
                      <a:r>
                        <a:rPr lang="en-US" sz="1800" baseline="0" dirty="0" smtClean="0"/>
                        <a:t> Islander</a:t>
                      </a:r>
                      <a:endParaRPr lang="en-US" sz="1800" dirty="0" smtClean="0"/>
                    </a:p>
                    <a:p>
                      <a:pPr lvl="1"/>
                      <a:r>
                        <a:rPr lang="en-US" sz="1800" dirty="0" smtClean="0"/>
                        <a:t>Other (</a:t>
                      </a:r>
                      <a:r>
                        <a:rPr lang="en-US" sz="1800" baseline="0" dirty="0" smtClean="0"/>
                        <a:t>Egyptian)</a:t>
                      </a:r>
                      <a:endParaRPr lang="en-US" sz="1800" dirty="0" smtClean="0"/>
                    </a:p>
                  </a:txBody>
                  <a:tcPr/>
                </a:tc>
                <a:tc>
                  <a:txBody>
                    <a:bodyPr/>
                    <a:lstStyle/>
                    <a:p>
                      <a:endParaRPr lang="en-US" sz="1800" dirty="0" smtClean="0"/>
                    </a:p>
                    <a:p>
                      <a:r>
                        <a:rPr lang="en-US" sz="1800" dirty="0" smtClean="0"/>
                        <a:t>73 (35.4)</a:t>
                      </a:r>
                    </a:p>
                    <a:p>
                      <a:r>
                        <a:rPr lang="en-US" sz="1800" baseline="0" dirty="0" smtClean="0"/>
                        <a:t> 12 (5.8)</a:t>
                      </a:r>
                    </a:p>
                    <a:p>
                      <a:r>
                        <a:rPr lang="en-US" sz="1800" baseline="0" dirty="0" smtClean="0"/>
                        <a:t>16 (7.8)</a:t>
                      </a:r>
                    </a:p>
                    <a:p>
                      <a:r>
                        <a:rPr lang="en-US" sz="1800" baseline="0" dirty="0" smtClean="0"/>
                        <a:t>100 (48.5)</a:t>
                      </a:r>
                    </a:p>
                    <a:p>
                      <a:r>
                        <a:rPr lang="en-US" sz="1800" baseline="0" dirty="0" smtClean="0"/>
                        <a:t>3 (1.5)</a:t>
                      </a:r>
                      <a:endParaRPr lang="en-US" sz="1800" dirty="0"/>
                    </a:p>
                  </a:txBody>
                  <a:tcPr/>
                </a:tc>
              </a:tr>
              <a:tr h="254000">
                <a:tc>
                  <a:txBody>
                    <a:bodyPr/>
                    <a:lstStyle/>
                    <a:p>
                      <a:r>
                        <a:rPr lang="en-US" sz="1800" b="1" dirty="0" smtClean="0"/>
                        <a:t>Country of origin (n=206)</a:t>
                      </a:r>
                    </a:p>
                    <a:p>
                      <a:pPr lvl="1"/>
                      <a:r>
                        <a:rPr lang="en-US" sz="1800" dirty="0" smtClean="0"/>
                        <a:t>US</a:t>
                      </a:r>
                    </a:p>
                    <a:p>
                      <a:pPr lvl="1"/>
                      <a:r>
                        <a:rPr lang="en-US" sz="1800" dirty="0" smtClean="0"/>
                        <a:t>Other</a:t>
                      </a:r>
                      <a:endParaRPr lang="en-US" sz="1800" dirty="0"/>
                    </a:p>
                  </a:txBody>
                  <a:tcPr/>
                </a:tc>
                <a:tc>
                  <a:txBody>
                    <a:bodyPr/>
                    <a:lstStyle/>
                    <a:p>
                      <a:endParaRPr lang="en-US" sz="1800" dirty="0" smtClean="0"/>
                    </a:p>
                    <a:p>
                      <a:r>
                        <a:rPr lang="en-US" sz="1800" dirty="0" smtClean="0"/>
                        <a:t>131</a:t>
                      </a:r>
                      <a:r>
                        <a:rPr lang="en-US" sz="1800" baseline="0" dirty="0" smtClean="0"/>
                        <a:t>(63.6)</a:t>
                      </a:r>
                    </a:p>
                    <a:p>
                      <a:r>
                        <a:rPr lang="en-US" sz="1800" baseline="0" dirty="0" smtClean="0"/>
                        <a:t>75 (36.4)</a:t>
                      </a:r>
                      <a:endParaRPr lang="en-US" sz="1800" dirty="0"/>
                    </a:p>
                  </a:txBody>
                  <a:tcPr/>
                </a:tc>
              </a:tr>
            </a:tbl>
          </a:graphicData>
        </a:graphic>
      </p:graphicFrame>
      <p:sp>
        <p:nvSpPr>
          <p:cNvPr id="5" name="Slide Number Placeholder 4"/>
          <p:cNvSpPr>
            <a:spLocks noGrp="1"/>
          </p:cNvSpPr>
          <p:nvPr>
            <p:ph type="sldNum" sz="quarter" idx="12"/>
          </p:nvPr>
        </p:nvSpPr>
        <p:spPr/>
        <p:txBody>
          <a:bodyPr/>
          <a:lstStyle/>
          <a:p>
            <a:fld id="{5EB3E4B6-8427-4565-9283-E7BE45C4FA4B}" type="slidenum">
              <a:rPr lang="en-US" smtClean="0"/>
              <a:pPr/>
              <a:t>45</a:t>
            </a:fld>
            <a:endParaRPr lang="en-US" dirty="0"/>
          </a:p>
        </p:txBody>
      </p:sp>
    </p:spTree>
    <p:extLst>
      <p:ext uri="{BB962C8B-B14F-4D97-AF65-F5344CB8AC3E}">
        <p14:creationId xmlns:p14="http://schemas.microsoft.com/office/powerpoint/2010/main" val="42774648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1143000"/>
          </a:xfrm>
        </p:spPr>
        <p:txBody>
          <a:bodyPr>
            <a:normAutofit/>
          </a:bodyPr>
          <a:lstStyle/>
          <a:p>
            <a:r>
              <a:rPr lang="en-US" sz="4000" dirty="0" smtClean="0"/>
              <a:t>Participant characteristics (n=207)</a:t>
            </a:r>
            <a:endParaRPr lang="en-US" sz="4000" dirty="0"/>
          </a:p>
        </p:txBody>
      </p:sp>
      <p:graphicFrame>
        <p:nvGraphicFramePr>
          <p:cNvPr id="4" name="Content Placeholder 3"/>
          <p:cNvGraphicFramePr>
            <a:graphicFrameLocks noGrp="1"/>
          </p:cNvGraphicFramePr>
          <p:nvPr>
            <p:ph idx="1"/>
          </p:nvPr>
        </p:nvGraphicFramePr>
        <p:xfrm>
          <a:off x="228600" y="1752600"/>
          <a:ext cx="8610600" cy="3307080"/>
        </p:xfrm>
        <a:graphic>
          <a:graphicData uri="http://schemas.openxmlformats.org/drawingml/2006/table">
            <a:tbl>
              <a:tblPr firstRow="1" bandRow="1">
                <a:tableStyleId>{5C22544A-7EE6-4342-B048-85BDC9FD1C3A}</a:tableStyleId>
              </a:tblPr>
              <a:tblGrid>
                <a:gridCol w="5410200"/>
                <a:gridCol w="3200400"/>
              </a:tblGrid>
              <a:tr h="370840">
                <a:tc>
                  <a:txBody>
                    <a:bodyPr/>
                    <a:lstStyle/>
                    <a:p>
                      <a:r>
                        <a:rPr lang="en-US" dirty="0" smtClean="0"/>
                        <a:t>Characteristic</a:t>
                      </a:r>
                      <a:endParaRPr lang="en-US" dirty="0"/>
                    </a:p>
                  </a:txBody>
                  <a:tcPr/>
                </a:tc>
                <a:tc>
                  <a:txBody>
                    <a:bodyPr/>
                    <a:lstStyle/>
                    <a:p>
                      <a:r>
                        <a:rPr lang="en-US" dirty="0" smtClean="0"/>
                        <a:t>Frequency</a:t>
                      </a:r>
                      <a:r>
                        <a:rPr lang="en-US" baseline="0" dirty="0" smtClean="0"/>
                        <a:t> (%)</a:t>
                      </a:r>
                      <a:endParaRPr lang="en-US" dirty="0"/>
                    </a:p>
                  </a:txBody>
                  <a:tcPr/>
                </a:tc>
              </a:tr>
              <a:tr h="370840">
                <a:tc>
                  <a:txBody>
                    <a:bodyPr/>
                    <a:lstStyle/>
                    <a:p>
                      <a:r>
                        <a:rPr lang="en-US" sz="1800" b="1" dirty="0" smtClean="0"/>
                        <a:t>Primary Language (n=206)</a:t>
                      </a:r>
                    </a:p>
                    <a:p>
                      <a:pPr lvl="1"/>
                      <a:r>
                        <a:rPr lang="en-US" sz="1800" dirty="0" smtClean="0"/>
                        <a:t>English</a:t>
                      </a:r>
                    </a:p>
                    <a:p>
                      <a:pPr lvl="1"/>
                      <a:r>
                        <a:rPr lang="en-US" sz="1800" dirty="0" smtClean="0"/>
                        <a:t>Korean</a:t>
                      </a:r>
                    </a:p>
                    <a:p>
                      <a:pPr lvl="1"/>
                      <a:r>
                        <a:rPr lang="en-US" sz="1800" dirty="0" smtClean="0"/>
                        <a:t>Other</a:t>
                      </a:r>
                      <a:endParaRPr lang="en-US" sz="1800" dirty="0"/>
                    </a:p>
                  </a:txBody>
                  <a:tcPr/>
                </a:tc>
                <a:tc>
                  <a:txBody>
                    <a:bodyPr/>
                    <a:lstStyle/>
                    <a:p>
                      <a:endParaRPr lang="en-US" sz="1800" dirty="0" smtClean="0"/>
                    </a:p>
                    <a:p>
                      <a:r>
                        <a:rPr lang="en-US" sz="1800" dirty="0" smtClean="0"/>
                        <a:t>150 (72.8)</a:t>
                      </a:r>
                    </a:p>
                    <a:p>
                      <a:r>
                        <a:rPr lang="en-US" sz="1800" dirty="0" smtClean="0"/>
                        <a:t>15  (7.3)</a:t>
                      </a:r>
                    </a:p>
                    <a:p>
                      <a:r>
                        <a:rPr lang="en-US" sz="1800" dirty="0" smtClean="0"/>
                        <a:t>41 (19.9)</a:t>
                      </a:r>
                    </a:p>
                  </a:txBody>
                  <a:tcPr/>
                </a:tc>
              </a:tr>
              <a:tr h="370840">
                <a:tc>
                  <a:txBody>
                    <a:bodyPr/>
                    <a:lstStyle/>
                    <a:p>
                      <a:r>
                        <a:rPr lang="en-US" sz="1800" b="1" dirty="0" smtClean="0"/>
                        <a:t>Prior dental experience (n=206)</a:t>
                      </a:r>
                    </a:p>
                    <a:p>
                      <a:pPr lvl="1"/>
                      <a:endParaRPr lang="en-US" sz="1800" dirty="0"/>
                    </a:p>
                  </a:txBody>
                  <a:tcPr/>
                </a:tc>
                <a:tc>
                  <a:txBody>
                    <a:bodyPr/>
                    <a:lstStyle/>
                    <a:p>
                      <a:r>
                        <a:rPr lang="en-US" sz="1800" dirty="0" smtClean="0"/>
                        <a:t>19 (9.2)</a:t>
                      </a:r>
                    </a:p>
                  </a:txBody>
                  <a:tcPr/>
                </a:tc>
              </a:tr>
              <a:tr h="467360">
                <a:tc>
                  <a:txBody>
                    <a:bodyPr/>
                    <a:lstStyle/>
                    <a:p>
                      <a:r>
                        <a:rPr lang="en-US" sz="1800" b="1" dirty="0" smtClean="0"/>
                        <a:t>Prior</a:t>
                      </a:r>
                      <a:r>
                        <a:rPr lang="en-US" sz="1800" b="1" baseline="0" dirty="0" smtClean="0"/>
                        <a:t> HIV/AIDS training or education (n=206)</a:t>
                      </a:r>
                      <a:endParaRPr lang="en-US" sz="1800" b="1" dirty="0" smtClean="0"/>
                    </a:p>
                  </a:txBody>
                  <a:tcPr/>
                </a:tc>
                <a:tc>
                  <a:txBody>
                    <a:bodyPr/>
                    <a:lstStyle/>
                    <a:p>
                      <a:r>
                        <a:rPr lang="en-US" sz="1800" dirty="0" smtClean="0"/>
                        <a:t>142 (68.9)</a:t>
                      </a:r>
                      <a:endParaRPr lang="en-US" sz="1800" dirty="0"/>
                    </a:p>
                  </a:txBody>
                  <a:tcPr/>
                </a:tc>
              </a:tr>
              <a:tr h="254000">
                <a:tc>
                  <a:txBody>
                    <a:bodyPr/>
                    <a:lstStyle/>
                    <a:p>
                      <a:r>
                        <a:rPr lang="en-US" sz="1800" b="1" dirty="0" smtClean="0"/>
                        <a:t>Prior</a:t>
                      </a:r>
                      <a:r>
                        <a:rPr lang="en-US" sz="1800" b="1" baseline="0" dirty="0" smtClean="0"/>
                        <a:t> work experience with persons living with HIV/AIDS (n=206)</a:t>
                      </a:r>
                      <a:endParaRPr lang="en-US" sz="1800" b="1" dirty="0"/>
                    </a:p>
                  </a:txBody>
                  <a:tcPr/>
                </a:tc>
                <a:tc>
                  <a:txBody>
                    <a:bodyPr/>
                    <a:lstStyle/>
                    <a:p>
                      <a:r>
                        <a:rPr lang="en-US" sz="1800" dirty="0" smtClean="0"/>
                        <a:t>16 (7.8)</a:t>
                      </a:r>
                    </a:p>
                  </a:txBody>
                  <a:tcPr/>
                </a:tc>
              </a:tr>
            </a:tbl>
          </a:graphicData>
        </a:graphic>
      </p:graphicFrame>
      <p:sp>
        <p:nvSpPr>
          <p:cNvPr id="5" name="Slide Number Placeholder 4"/>
          <p:cNvSpPr>
            <a:spLocks noGrp="1"/>
          </p:cNvSpPr>
          <p:nvPr>
            <p:ph type="sldNum" sz="quarter" idx="12"/>
          </p:nvPr>
        </p:nvSpPr>
        <p:spPr/>
        <p:txBody>
          <a:bodyPr/>
          <a:lstStyle/>
          <a:p>
            <a:fld id="{5EB3E4B6-8427-4565-9283-E7BE45C4FA4B}" type="slidenum">
              <a:rPr lang="en-US" smtClean="0"/>
              <a:pPr/>
              <a:t>46</a:t>
            </a:fld>
            <a:endParaRPr lang="en-US" dirty="0"/>
          </a:p>
        </p:txBody>
      </p:sp>
    </p:spTree>
    <p:extLst>
      <p:ext uri="{BB962C8B-B14F-4D97-AF65-F5344CB8AC3E}">
        <p14:creationId xmlns:p14="http://schemas.microsoft.com/office/powerpoint/2010/main" val="33826639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a:normAutofit/>
          </a:bodyPr>
          <a:lstStyle/>
          <a:p>
            <a:r>
              <a:rPr lang="en-US" sz="3600" dirty="0" smtClean="0"/>
              <a:t>Changes in knowledge by item</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00624196"/>
              </p:ext>
            </p:extLst>
          </p:nvPr>
        </p:nvGraphicFramePr>
        <p:xfrm>
          <a:off x="609600" y="1110268"/>
          <a:ext cx="7467600" cy="5691852"/>
        </p:xfrm>
        <a:graphic>
          <a:graphicData uri="http://schemas.openxmlformats.org/drawingml/2006/table">
            <a:tbl>
              <a:tblPr firstRow="1" bandRow="1">
                <a:tableStyleId>{5C22544A-7EE6-4342-B048-85BDC9FD1C3A}</a:tableStyleId>
              </a:tblPr>
              <a:tblGrid>
                <a:gridCol w="5705582"/>
                <a:gridCol w="1000018"/>
                <a:gridCol w="762000"/>
              </a:tblGrid>
              <a:tr h="615078">
                <a:tc>
                  <a:txBody>
                    <a:bodyPr/>
                    <a:lstStyle/>
                    <a:p>
                      <a:r>
                        <a:rPr lang="en-US" dirty="0" smtClean="0"/>
                        <a:t>Knowledge</a:t>
                      </a:r>
                      <a:r>
                        <a:rPr lang="en-US" baseline="0" dirty="0" smtClean="0"/>
                        <a:t> item</a:t>
                      </a:r>
                      <a:endParaRPr lang="en-US" dirty="0"/>
                    </a:p>
                  </a:txBody>
                  <a:tcPr/>
                </a:tc>
                <a:tc gridSpan="2">
                  <a:txBody>
                    <a:bodyPr/>
                    <a:lstStyle/>
                    <a:p>
                      <a:r>
                        <a:rPr lang="en-US" dirty="0" smtClean="0"/>
                        <a:t>%</a:t>
                      </a:r>
                      <a:r>
                        <a:rPr lang="en-US" baseline="0" dirty="0" smtClean="0"/>
                        <a:t> Correct </a:t>
                      </a:r>
                      <a:r>
                        <a:rPr lang="en-US" dirty="0" smtClean="0"/>
                        <a:t>Pre         Post</a:t>
                      </a:r>
                      <a:endParaRPr lang="en-US" dirty="0"/>
                    </a:p>
                  </a:txBody>
                  <a:tcPr/>
                </a:tc>
                <a:tc hMerge="1">
                  <a:txBody>
                    <a:bodyPr/>
                    <a:lstStyle/>
                    <a:p>
                      <a:endParaRPr lang="en-US" dirty="0"/>
                    </a:p>
                  </a:txBody>
                  <a:tcPr/>
                </a:tc>
              </a:tr>
              <a:tr h="332252">
                <a:tc>
                  <a:txBody>
                    <a:bodyPr/>
                    <a:lstStyle/>
                    <a:p>
                      <a:r>
                        <a:rPr kumimoji="0" lang="en-US" sz="1100" b="0" kern="1200" dirty="0" smtClean="0">
                          <a:solidFill>
                            <a:schemeClr val="dk1"/>
                          </a:solidFill>
                          <a:latin typeface="+mn-lt"/>
                          <a:ea typeface="+mn-ea"/>
                          <a:cs typeface="+mn-cs"/>
                        </a:rPr>
                        <a:t>Saliva is a vehicle for the transmission of HIV.</a:t>
                      </a:r>
                      <a:endParaRPr lang="en-US" sz="1100" b="0" dirty="0"/>
                    </a:p>
                  </a:txBody>
                  <a:tcPr/>
                </a:tc>
                <a:tc>
                  <a:txBody>
                    <a:bodyPr/>
                    <a:lstStyle/>
                    <a:p>
                      <a:pPr marL="0" marR="0">
                        <a:lnSpc>
                          <a:spcPct val="115000"/>
                        </a:lnSpc>
                        <a:spcBef>
                          <a:spcPts val="0"/>
                        </a:spcBef>
                        <a:spcAft>
                          <a:spcPts val="0"/>
                        </a:spcAft>
                      </a:pPr>
                      <a:r>
                        <a:rPr lang="en-US" sz="1100" b="0" dirty="0" smtClean="0">
                          <a:solidFill>
                            <a:srgbClr val="000000"/>
                          </a:solidFill>
                          <a:latin typeface="Calibri"/>
                          <a:ea typeface="Calibri"/>
                          <a:cs typeface="Times New Roman"/>
                        </a:rPr>
                        <a:t>82.1</a:t>
                      </a:r>
                      <a:endParaRPr lang="en-US" sz="1100" b="0"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0" dirty="0" smtClean="0">
                          <a:solidFill>
                            <a:srgbClr val="000000"/>
                          </a:solidFill>
                          <a:latin typeface="Calibri"/>
                          <a:ea typeface="Calibri"/>
                          <a:cs typeface="Times New Roman"/>
                        </a:rPr>
                        <a:t>87.4</a:t>
                      </a:r>
                      <a:endParaRPr lang="en-US" sz="1100" b="0" dirty="0">
                        <a:solidFill>
                          <a:srgbClr val="000000"/>
                        </a:solidFill>
                        <a:latin typeface="Calibri"/>
                        <a:ea typeface="Calibri"/>
                        <a:cs typeface="Times New Roman"/>
                      </a:endParaRPr>
                    </a:p>
                  </a:txBody>
                  <a:tcPr marL="68580" marR="68580" marT="0" marB="0"/>
                </a:tc>
              </a:tr>
              <a:tr h="248960">
                <a:tc>
                  <a:txBody>
                    <a:bodyPr/>
                    <a:lstStyle/>
                    <a:p>
                      <a:r>
                        <a:rPr kumimoji="0" lang="en-US" sz="1100" b="1" kern="1200" dirty="0" smtClean="0">
                          <a:solidFill>
                            <a:schemeClr val="dk1"/>
                          </a:solidFill>
                          <a:latin typeface="+mn-lt"/>
                          <a:ea typeface="+mn-ea"/>
                          <a:cs typeface="+mn-cs"/>
                        </a:rPr>
                        <a:t>All patients should be considered potentially infectious.</a:t>
                      </a:r>
                      <a:endParaRPr lang="en-US" sz="1100" b="1" dirty="0"/>
                    </a:p>
                  </a:txBody>
                  <a:tcPr/>
                </a:tc>
                <a:tc>
                  <a:txBody>
                    <a:bodyPr/>
                    <a:lstStyle/>
                    <a:p>
                      <a:pPr marL="0" marR="0">
                        <a:lnSpc>
                          <a:spcPct val="115000"/>
                        </a:lnSpc>
                        <a:spcBef>
                          <a:spcPts val="0"/>
                        </a:spcBef>
                        <a:spcAft>
                          <a:spcPts val="0"/>
                        </a:spcAft>
                      </a:pPr>
                      <a:r>
                        <a:rPr lang="en-US" sz="1100" b="1" dirty="0" smtClean="0">
                          <a:solidFill>
                            <a:srgbClr val="000000"/>
                          </a:solidFill>
                          <a:latin typeface="Calibri"/>
                          <a:ea typeface="Calibri"/>
                          <a:cs typeface="Times New Roman"/>
                        </a:rPr>
                        <a:t>98.1</a:t>
                      </a:r>
                      <a:endParaRPr lang="en-US" sz="1100" b="1"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1" dirty="0" smtClean="0">
                          <a:solidFill>
                            <a:srgbClr val="000000"/>
                          </a:solidFill>
                          <a:latin typeface="Calibri"/>
                          <a:ea typeface="Calibri"/>
                          <a:cs typeface="Times New Roman"/>
                        </a:rPr>
                        <a:t>100.0</a:t>
                      </a:r>
                      <a:endParaRPr lang="en-US" sz="1100" b="1" dirty="0">
                        <a:solidFill>
                          <a:srgbClr val="000000"/>
                        </a:solidFill>
                        <a:latin typeface="Calibri"/>
                        <a:ea typeface="Calibri"/>
                        <a:cs typeface="Times New Roman"/>
                      </a:endParaRPr>
                    </a:p>
                  </a:txBody>
                  <a:tcPr marL="68580" marR="68580" marT="0" marB="0"/>
                </a:tc>
              </a:tr>
              <a:tr h="410052">
                <a:tc>
                  <a:txBody>
                    <a:bodyPr/>
                    <a:lstStyle/>
                    <a:p>
                      <a:r>
                        <a:rPr kumimoji="0" lang="en-US" sz="1100" b="0" kern="1200" dirty="0" smtClean="0">
                          <a:solidFill>
                            <a:schemeClr val="dk1"/>
                          </a:solidFill>
                          <a:latin typeface="+mn-lt"/>
                          <a:ea typeface="+mn-ea"/>
                          <a:cs typeface="+mn-cs"/>
                        </a:rPr>
                        <a:t>Standard universal precautions provide minimal protection against the transmission of HIV and other blood-born pathogens.</a:t>
                      </a:r>
                      <a:endParaRPr lang="en-US" sz="1100" b="0" dirty="0"/>
                    </a:p>
                  </a:txBody>
                  <a:tcPr/>
                </a:tc>
                <a:tc>
                  <a:txBody>
                    <a:bodyPr/>
                    <a:lstStyle/>
                    <a:p>
                      <a:pPr marL="0" marR="0">
                        <a:lnSpc>
                          <a:spcPct val="115000"/>
                        </a:lnSpc>
                        <a:spcBef>
                          <a:spcPts val="0"/>
                        </a:spcBef>
                        <a:spcAft>
                          <a:spcPts val="0"/>
                        </a:spcAft>
                      </a:pPr>
                      <a:r>
                        <a:rPr lang="en-US" sz="1100" b="0" dirty="0">
                          <a:solidFill>
                            <a:srgbClr val="000000"/>
                          </a:solidFill>
                          <a:latin typeface="Calibri"/>
                          <a:ea typeface="Calibri"/>
                          <a:cs typeface="Times New Roman"/>
                        </a:rPr>
                        <a:t>65.7</a:t>
                      </a:r>
                    </a:p>
                  </a:txBody>
                  <a:tcPr marL="68580" marR="68580" marT="0" marB="0"/>
                </a:tc>
                <a:tc>
                  <a:txBody>
                    <a:bodyPr/>
                    <a:lstStyle/>
                    <a:p>
                      <a:pPr marL="0" marR="0">
                        <a:lnSpc>
                          <a:spcPct val="115000"/>
                        </a:lnSpc>
                        <a:spcBef>
                          <a:spcPts val="0"/>
                        </a:spcBef>
                        <a:spcAft>
                          <a:spcPts val="0"/>
                        </a:spcAft>
                      </a:pPr>
                      <a:r>
                        <a:rPr lang="en-US" sz="1100" b="0" dirty="0" smtClean="0">
                          <a:solidFill>
                            <a:srgbClr val="000000"/>
                          </a:solidFill>
                          <a:latin typeface="Calibri"/>
                          <a:ea typeface="Calibri"/>
                          <a:cs typeface="Times New Roman"/>
                        </a:rPr>
                        <a:t>71.0</a:t>
                      </a:r>
                      <a:endParaRPr lang="en-US" sz="1100" b="0" dirty="0">
                        <a:solidFill>
                          <a:srgbClr val="000000"/>
                        </a:solidFill>
                        <a:latin typeface="Calibri"/>
                        <a:ea typeface="Calibri"/>
                        <a:cs typeface="Times New Roman"/>
                      </a:endParaRPr>
                    </a:p>
                  </a:txBody>
                  <a:tcPr marL="68580" marR="68580" marT="0" marB="0"/>
                </a:tc>
              </a:tr>
              <a:tr h="410052">
                <a:tc>
                  <a:txBody>
                    <a:bodyPr/>
                    <a:lstStyle/>
                    <a:p>
                      <a:r>
                        <a:rPr kumimoji="0" lang="en-US" sz="1100" b="0" kern="1200" dirty="0" smtClean="0">
                          <a:solidFill>
                            <a:schemeClr val="dk1"/>
                          </a:solidFill>
                          <a:latin typeface="+mn-lt"/>
                          <a:ea typeface="+mn-ea"/>
                          <a:cs typeface="+mn-cs"/>
                        </a:rPr>
                        <a:t>Oral lesions found in HIV patients may also be found in other immune-compromised patients.</a:t>
                      </a:r>
                      <a:endParaRPr lang="en-US" sz="1100" b="0" dirty="0"/>
                    </a:p>
                  </a:txBody>
                  <a:tcPr/>
                </a:tc>
                <a:tc>
                  <a:txBody>
                    <a:bodyPr/>
                    <a:lstStyle/>
                    <a:p>
                      <a:pPr marL="0" marR="0">
                        <a:lnSpc>
                          <a:spcPct val="115000"/>
                        </a:lnSpc>
                        <a:spcBef>
                          <a:spcPts val="0"/>
                        </a:spcBef>
                        <a:spcAft>
                          <a:spcPts val="0"/>
                        </a:spcAft>
                      </a:pPr>
                      <a:r>
                        <a:rPr lang="en-US" sz="1100" b="0" dirty="0">
                          <a:solidFill>
                            <a:srgbClr val="000000"/>
                          </a:solidFill>
                          <a:latin typeface="Calibri"/>
                          <a:ea typeface="Calibri"/>
                          <a:cs typeface="Times New Roman"/>
                        </a:rPr>
                        <a:t>97.1</a:t>
                      </a:r>
                    </a:p>
                  </a:txBody>
                  <a:tcPr marL="68580" marR="68580" marT="0" marB="0"/>
                </a:tc>
                <a:tc>
                  <a:txBody>
                    <a:bodyPr/>
                    <a:lstStyle/>
                    <a:p>
                      <a:pPr marL="0" marR="0">
                        <a:lnSpc>
                          <a:spcPct val="115000"/>
                        </a:lnSpc>
                        <a:spcBef>
                          <a:spcPts val="0"/>
                        </a:spcBef>
                        <a:spcAft>
                          <a:spcPts val="0"/>
                        </a:spcAft>
                      </a:pPr>
                      <a:r>
                        <a:rPr lang="en-US" sz="1100" b="0" dirty="0" smtClean="0">
                          <a:solidFill>
                            <a:srgbClr val="000000"/>
                          </a:solidFill>
                          <a:latin typeface="Calibri"/>
                          <a:ea typeface="Calibri"/>
                          <a:cs typeface="Times New Roman"/>
                        </a:rPr>
                        <a:t>97.6</a:t>
                      </a:r>
                      <a:endParaRPr lang="en-US" sz="1100" b="0" dirty="0">
                        <a:solidFill>
                          <a:srgbClr val="000000"/>
                        </a:solidFill>
                        <a:latin typeface="Calibri"/>
                        <a:ea typeface="Calibri"/>
                        <a:cs typeface="Times New Roman"/>
                      </a:endParaRPr>
                    </a:p>
                  </a:txBody>
                  <a:tcPr marL="68580" marR="68580" marT="0" marB="0"/>
                </a:tc>
              </a:tr>
              <a:tr h="410052">
                <a:tc>
                  <a:txBody>
                    <a:bodyPr/>
                    <a:lstStyle/>
                    <a:p>
                      <a:r>
                        <a:rPr kumimoji="0" lang="en-US" sz="1100" b="0" kern="1200" dirty="0" smtClean="0">
                          <a:solidFill>
                            <a:schemeClr val="dk1"/>
                          </a:solidFill>
                          <a:latin typeface="+mn-lt"/>
                          <a:ea typeface="+mn-ea"/>
                          <a:cs typeface="+mn-cs"/>
                        </a:rPr>
                        <a:t>The risk of HIV infection after a needle stick injury involving an HIV-positive patient is about 45 – 50%.</a:t>
                      </a:r>
                      <a:endParaRPr lang="en-US" sz="1100" b="0" dirty="0"/>
                    </a:p>
                  </a:txBody>
                  <a:tcPr/>
                </a:tc>
                <a:tc>
                  <a:txBody>
                    <a:bodyPr/>
                    <a:lstStyle/>
                    <a:p>
                      <a:pPr marL="0" marR="0">
                        <a:lnSpc>
                          <a:spcPct val="115000"/>
                        </a:lnSpc>
                        <a:spcBef>
                          <a:spcPts val="0"/>
                        </a:spcBef>
                        <a:spcAft>
                          <a:spcPts val="0"/>
                        </a:spcAft>
                      </a:pPr>
                      <a:r>
                        <a:rPr lang="en-US" sz="1100" b="0" dirty="0" smtClean="0">
                          <a:solidFill>
                            <a:srgbClr val="000000"/>
                          </a:solidFill>
                          <a:latin typeface="Calibri"/>
                          <a:ea typeface="Calibri"/>
                          <a:cs typeface="Times New Roman"/>
                        </a:rPr>
                        <a:t>78.3</a:t>
                      </a:r>
                      <a:endParaRPr lang="en-US" sz="1100" b="0"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0" dirty="0" smtClean="0">
                          <a:solidFill>
                            <a:srgbClr val="000000"/>
                          </a:solidFill>
                          <a:latin typeface="Calibri"/>
                          <a:ea typeface="Calibri"/>
                          <a:cs typeface="Times New Roman"/>
                        </a:rPr>
                        <a:t>78.3</a:t>
                      </a:r>
                      <a:endParaRPr lang="en-US" sz="1100" b="0" dirty="0">
                        <a:solidFill>
                          <a:srgbClr val="000000"/>
                        </a:solidFill>
                        <a:latin typeface="Calibri"/>
                        <a:ea typeface="Calibri"/>
                        <a:cs typeface="Times New Roman"/>
                      </a:endParaRPr>
                    </a:p>
                  </a:txBody>
                  <a:tcPr marL="68580" marR="68580" marT="0" marB="0"/>
                </a:tc>
              </a:tr>
              <a:tr h="248960">
                <a:tc>
                  <a:txBody>
                    <a:bodyPr/>
                    <a:lstStyle/>
                    <a:p>
                      <a:r>
                        <a:rPr kumimoji="0" lang="en-US" sz="1100" b="1" kern="1200" dirty="0" smtClean="0">
                          <a:solidFill>
                            <a:schemeClr val="dk1"/>
                          </a:solidFill>
                          <a:latin typeface="+mn-lt"/>
                          <a:ea typeface="+mn-ea"/>
                          <a:cs typeface="+mn-cs"/>
                        </a:rPr>
                        <a:t>Hepatitis C is more infectious than is HIV/AIDS as a blood-born pathogen.</a:t>
                      </a:r>
                      <a:endParaRPr lang="en-US" sz="1100" b="1" dirty="0"/>
                    </a:p>
                  </a:txBody>
                  <a:tcPr/>
                </a:tc>
                <a:tc>
                  <a:txBody>
                    <a:bodyPr/>
                    <a:lstStyle/>
                    <a:p>
                      <a:pPr marL="0" marR="0">
                        <a:lnSpc>
                          <a:spcPct val="115000"/>
                        </a:lnSpc>
                        <a:spcBef>
                          <a:spcPts val="0"/>
                        </a:spcBef>
                        <a:spcAft>
                          <a:spcPts val="0"/>
                        </a:spcAft>
                      </a:pPr>
                      <a:r>
                        <a:rPr lang="en-US" sz="1100" b="1" dirty="0" smtClean="0">
                          <a:solidFill>
                            <a:srgbClr val="000000"/>
                          </a:solidFill>
                          <a:latin typeface="Calibri"/>
                          <a:ea typeface="Calibri"/>
                          <a:cs typeface="Times New Roman"/>
                        </a:rPr>
                        <a:t>89.4</a:t>
                      </a:r>
                      <a:endParaRPr lang="en-US" sz="1100" b="1"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1" dirty="0" smtClean="0">
                          <a:solidFill>
                            <a:srgbClr val="000000"/>
                          </a:solidFill>
                          <a:latin typeface="Calibri"/>
                          <a:ea typeface="Calibri"/>
                          <a:cs typeface="Times New Roman"/>
                        </a:rPr>
                        <a:t>96.1</a:t>
                      </a:r>
                      <a:endParaRPr lang="en-US" sz="1100" b="1" dirty="0">
                        <a:solidFill>
                          <a:srgbClr val="000000"/>
                        </a:solidFill>
                        <a:latin typeface="Calibri"/>
                        <a:ea typeface="Calibri"/>
                        <a:cs typeface="Times New Roman"/>
                      </a:endParaRPr>
                    </a:p>
                  </a:txBody>
                  <a:tcPr marL="68580" marR="68580" marT="0" marB="0"/>
                </a:tc>
              </a:tr>
              <a:tr h="571144">
                <a:tc>
                  <a:txBody>
                    <a:bodyPr/>
                    <a:lstStyle/>
                    <a:p>
                      <a:r>
                        <a:rPr kumimoji="0" lang="en-US" sz="1100" b="1" kern="1200" dirty="0" smtClean="0">
                          <a:solidFill>
                            <a:schemeClr val="dk1"/>
                          </a:solidFill>
                          <a:latin typeface="+mn-lt"/>
                          <a:ea typeface="+mn-ea"/>
                          <a:cs typeface="+mn-cs"/>
                        </a:rPr>
                        <a:t>The decision whether or not to prescribe antibiotic prophylaxis to HIV+ patients prior to invasive dental care is best determined by the patient’s CD4 count and viral load.</a:t>
                      </a:r>
                      <a:endParaRPr lang="en-US" sz="1100" b="1" dirty="0"/>
                    </a:p>
                  </a:txBody>
                  <a:tcPr/>
                </a:tc>
                <a:tc>
                  <a:txBody>
                    <a:bodyPr/>
                    <a:lstStyle/>
                    <a:p>
                      <a:pPr marL="0" marR="0">
                        <a:lnSpc>
                          <a:spcPct val="115000"/>
                        </a:lnSpc>
                        <a:spcBef>
                          <a:spcPts val="0"/>
                        </a:spcBef>
                        <a:spcAft>
                          <a:spcPts val="0"/>
                        </a:spcAft>
                      </a:pPr>
                      <a:r>
                        <a:rPr lang="en-US" sz="1100" b="1" dirty="0" smtClean="0">
                          <a:solidFill>
                            <a:srgbClr val="000000"/>
                          </a:solidFill>
                          <a:latin typeface="Calibri"/>
                          <a:ea typeface="Calibri"/>
                          <a:cs typeface="Times New Roman"/>
                        </a:rPr>
                        <a:t>15.5</a:t>
                      </a:r>
                      <a:endParaRPr lang="en-US" sz="1100" b="1"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1" dirty="0" smtClean="0">
                          <a:solidFill>
                            <a:srgbClr val="000000"/>
                          </a:solidFill>
                          <a:latin typeface="Calibri"/>
                          <a:ea typeface="Calibri"/>
                          <a:cs typeface="Times New Roman"/>
                        </a:rPr>
                        <a:t>23.2</a:t>
                      </a:r>
                      <a:endParaRPr lang="en-US" sz="1100" b="1" dirty="0">
                        <a:solidFill>
                          <a:srgbClr val="000000"/>
                        </a:solidFill>
                        <a:latin typeface="Calibri"/>
                        <a:ea typeface="Calibri"/>
                        <a:cs typeface="Times New Roman"/>
                      </a:endParaRPr>
                    </a:p>
                  </a:txBody>
                  <a:tcPr marL="68580" marR="68580" marT="0" marB="0"/>
                </a:tc>
              </a:tr>
              <a:tr h="263605">
                <a:tc>
                  <a:txBody>
                    <a:bodyPr/>
                    <a:lstStyle/>
                    <a:p>
                      <a:r>
                        <a:rPr kumimoji="0" lang="en-US" sz="1100" b="1" kern="1200" dirty="0" smtClean="0">
                          <a:solidFill>
                            <a:schemeClr val="dk1"/>
                          </a:solidFill>
                          <a:latin typeface="+mn-lt"/>
                          <a:ea typeface="+mn-ea"/>
                          <a:cs typeface="+mn-cs"/>
                        </a:rPr>
                        <a:t>The normal CD4 range for a healthy person is 300 – 500 mm</a:t>
                      </a:r>
                      <a:r>
                        <a:rPr kumimoji="0" lang="en-US" sz="1100" b="1" kern="1200" baseline="30000" dirty="0" smtClean="0">
                          <a:solidFill>
                            <a:schemeClr val="dk1"/>
                          </a:solidFill>
                          <a:latin typeface="+mn-lt"/>
                          <a:ea typeface="+mn-ea"/>
                          <a:cs typeface="+mn-cs"/>
                        </a:rPr>
                        <a:t>3</a:t>
                      </a:r>
                      <a:r>
                        <a:rPr kumimoji="0" lang="en-US" sz="1100" b="1" kern="1200" dirty="0" smtClean="0">
                          <a:solidFill>
                            <a:schemeClr val="dk1"/>
                          </a:solidFill>
                          <a:latin typeface="+mn-lt"/>
                          <a:ea typeface="+mn-ea"/>
                          <a:cs typeface="+mn-cs"/>
                        </a:rPr>
                        <a:t>.</a:t>
                      </a:r>
                      <a:endParaRPr lang="en-US" sz="1100" b="1" dirty="0"/>
                    </a:p>
                  </a:txBody>
                  <a:tcPr/>
                </a:tc>
                <a:tc>
                  <a:txBody>
                    <a:bodyPr/>
                    <a:lstStyle/>
                    <a:p>
                      <a:pPr marL="0" marR="0">
                        <a:lnSpc>
                          <a:spcPct val="115000"/>
                        </a:lnSpc>
                        <a:spcBef>
                          <a:spcPts val="0"/>
                        </a:spcBef>
                        <a:spcAft>
                          <a:spcPts val="0"/>
                        </a:spcAft>
                      </a:pPr>
                      <a:r>
                        <a:rPr lang="en-US" sz="1100" b="1" dirty="0" smtClean="0">
                          <a:solidFill>
                            <a:srgbClr val="000000"/>
                          </a:solidFill>
                          <a:latin typeface="Calibri"/>
                          <a:ea typeface="Calibri"/>
                          <a:cs typeface="Times New Roman"/>
                        </a:rPr>
                        <a:t>50.2</a:t>
                      </a:r>
                      <a:endParaRPr lang="en-US" sz="1100" b="1"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1" dirty="0" smtClean="0">
                          <a:solidFill>
                            <a:srgbClr val="000000"/>
                          </a:solidFill>
                          <a:latin typeface="Calibri"/>
                          <a:ea typeface="Calibri"/>
                          <a:cs typeface="Times New Roman"/>
                        </a:rPr>
                        <a:t>68.6</a:t>
                      </a:r>
                      <a:endParaRPr lang="en-US" sz="1100" b="1" dirty="0">
                        <a:solidFill>
                          <a:srgbClr val="000000"/>
                        </a:solidFill>
                        <a:latin typeface="Calibri"/>
                        <a:ea typeface="Calibri"/>
                        <a:cs typeface="Times New Roman"/>
                      </a:endParaRPr>
                    </a:p>
                  </a:txBody>
                  <a:tcPr marL="68580" marR="68580" marT="0" marB="0"/>
                </a:tc>
              </a:tr>
              <a:tr h="410052">
                <a:tc>
                  <a:txBody>
                    <a:bodyPr/>
                    <a:lstStyle/>
                    <a:p>
                      <a:r>
                        <a:rPr kumimoji="0" lang="en-US" sz="1100" b="0" kern="1200" dirty="0" smtClean="0">
                          <a:solidFill>
                            <a:schemeClr val="dk1"/>
                          </a:solidFill>
                          <a:latin typeface="+mn-lt"/>
                          <a:ea typeface="+mn-ea"/>
                          <a:cs typeface="+mn-cs"/>
                        </a:rPr>
                        <a:t>It is important to review an HIV+ patient’s diagnostic lab values, platelet and neutrophil count before providing invasive treatment.</a:t>
                      </a:r>
                      <a:endParaRPr lang="en-US" sz="1100" b="0" dirty="0"/>
                    </a:p>
                  </a:txBody>
                  <a:tcPr/>
                </a:tc>
                <a:tc>
                  <a:txBody>
                    <a:bodyPr/>
                    <a:lstStyle/>
                    <a:p>
                      <a:pPr marL="0" marR="0">
                        <a:lnSpc>
                          <a:spcPct val="115000"/>
                        </a:lnSpc>
                        <a:spcBef>
                          <a:spcPts val="0"/>
                        </a:spcBef>
                        <a:spcAft>
                          <a:spcPts val="0"/>
                        </a:spcAft>
                      </a:pPr>
                      <a:r>
                        <a:rPr lang="en-US" sz="1100" b="0" dirty="0" smtClean="0">
                          <a:solidFill>
                            <a:srgbClr val="000000"/>
                          </a:solidFill>
                          <a:latin typeface="Calibri"/>
                          <a:ea typeface="Calibri"/>
                          <a:cs typeface="Times New Roman"/>
                        </a:rPr>
                        <a:t>95.7</a:t>
                      </a:r>
                      <a:endParaRPr lang="en-US" sz="1100" b="0"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0" dirty="0" smtClean="0">
                          <a:solidFill>
                            <a:srgbClr val="000000"/>
                          </a:solidFill>
                          <a:latin typeface="Calibri"/>
                          <a:ea typeface="Calibri"/>
                          <a:cs typeface="Times New Roman"/>
                        </a:rPr>
                        <a:t>96.6</a:t>
                      </a:r>
                      <a:endParaRPr lang="en-US" sz="1100" b="0" dirty="0">
                        <a:solidFill>
                          <a:srgbClr val="000000"/>
                        </a:solidFill>
                        <a:latin typeface="Calibri"/>
                        <a:ea typeface="Calibri"/>
                        <a:cs typeface="Times New Roman"/>
                      </a:endParaRPr>
                    </a:p>
                  </a:txBody>
                  <a:tcPr marL="68580" marR="68580" marT="0" marB="0"/>
                </a:tc>
              </a:tr>
              <a:tr h="410052">
                <a:tc>
                  <a:txBody>
                    <a:bodyPr/>
                    <a:lstStyle/>
                    <a:p>
                      <a:r>
                        <a:rPr kumimoji="0" lang="en-US" sz="1100" b="0" kern="1200" dirty="0" smtClean="0">
                          <a:solidFill>
                            <a:schemeClr val="dk1"/>
                          </a:solidFill>
                          <a:latin typeface="+mn-lt"/>
                          <a:ea typeface="+mn-ea"/>
                          <a:cs typeface="+mn-cs"/>
                        </a:rPr>
                        <a:t>A patient’s health, in general, is improving when his CD4 count is decreased and his viral load is increased.</a:t>
                      </a:r>
                      <a:endParaRPr lang="en-US" sz="1100" b="0" dirty="0"/>
                    </a:p>
                  </a:txBody>
                  <a:tcPr/>
                </a:tc>
                <a:tc>
                  <a:txBody>
                    <a:bodyPr/>
                    <a:lstStyle/>
                    <a:p>
                      <a:pPr marL="0" marR="0">
                        <a:lnSpc>
                          <a:spcPct val="115000"/>
                        </a:lnSpc>
                        <a:spcBef>
                          <a:spcPts val="0"/>
                        </a:spcBef>
                        <a:spcAft>
                          <a:spcPts val="0"/>
                        </a:spcAft>
                      </a:pPr>
                      <a:r>
                        <a:rPr lang="en-US" sz="1100" b="0" dirty="0" smtClean="0">
                          <a:solidFill>
                            <a:srgbClr val="000000"/>
                          </a:solidFill>
                          <a:latin typeface="Calibri"/>
                          <a:ea typeface="Calibri"/>
                          <a:cs typeface="Times New Roman"/>
                        </a:rPr>
                        <a:t>92.3</a:t>
                      </a:r>
                      <a:endParaRPr lang="en-US" sz="1100" b="0"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0" dirty="0" smtClean="0">
                          <a:solidFill>
                            <a:srgbClr val="000000"/>
                          </a:solidFill>
                          <a:latin typeface="Calibri"/>
                          <a:ea typeface="Calibri"/>
                          <a:cs typeface="Times New Roman"/>
                        </a:rPr>
                        <a:t>95.2</a:t>
                      </a:r>
                      <a:endParaRPr lang="en-US" sz="1100" b="0" dirty="0">
                        <a:solidFill>
                          <a:srgbClr val="000000"/>
                        </a:solidFill>
                        <a:latin typeface="Calibri"/>
                        <a:ea typeface="Calibri"/>
                        <a:cs typeface="Times New Roman"/>
                      </a:endParaRPr>
                    </a:p>
                  </a:txBody>
                  <a:tcPr marL="68580" marR="68580" marT="0" marB="0"/>
                </a:tc>
              </a:tr>
              <a:tr h="410052">
                <a:tc>
                  <a:txBody>
                    <a:bodyPr/>
                    <a:lstStyle/>
                    <a:p>
                      <a:r>
                        <a:rPr kumimoji="0" lang="en-US" sz="1100" b="1" kern="1200" dirty="0" smtClean="0">
                          <a:solidFill>
                            <a:schemeClr val="dk1"/>
                          </a:solidFill>
                          <a:latin typeface="+mn-lt"/>
                          <a:ea typeface="+mn-ea"/>
                          <a:cs typeface="+mn-cs"/>
                        </a:rPr>
                        <a:t>According to the CDC, women of color represent the majority of new HIV infections and AIDS cases among women in the United States.</a:t>
                      </a:r>
                      <a:endParaRPr lang="en-US" sz="1100" b="1" dirty="0"/>
                    </a:p>
                  </a:txBody>
                  <a:tcPr/>
                </a:tc>
                <a:tc>
                  <a:txBody>
                    <a:bodyPr/>
                    <a:lstStyle/>
                    <a:p>
                      <a:pPr marL="0" marR="0">
                        <a:lnSpc>
                          <a:spcPct val="115000"/>
                        </a:lnSpc>
                        <a:spcBef>
                          <a:spcPts val="0"/>
                        </a:spcBef>
                        <a:spcAft>
                          <a:spcPts val="0"/>
                        </a:spcAft>
                      </a:pPr>
                      <a:r>
                        <a:rPr lang="en-US" sz="1100" b="1" dirty="0" smtClean="0">
                          <a:solidFill>
                            <a:srgbClr val="000000"/>
                          </a:solidFill>
                          <a:latin typeface="Calibri"/>
                          <a:ea typeface="Calibri"/>
                          <a:cs typeface="Times New Roman"/>
                        </a:rPr>
                        <a:t>49.3</a:t>
                      </a:r>
                      <a:endParaRPr lang="en-US" sz="1100" b="1"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1" dirty="0" smtClean="0">
                          <a:solidFill>
                            <a:srgbClr val="000000"/>
                          </a:solidFill>
                          <a:latin typeface="Calibri"/>
                          <a:ea typeface="Calibri"/>
                          <a:cs typeface="Times New Roman"/>
                        </a:rPr>
                        <a:t>57.5</a:t>
                      </a:r>
                      <a:endParaRPr lang="en-US" sz="1100" b="1" dirty="0">
                        <a:solidFill>
                          <a:srgbClr val="000000"/>
                        </a:solidFill>
                        <a:latin typeface="Calibri"/>
                        <a:ea typeface="Calibri"/>
                        <a:cs typeface="Times New Roman"/>
                      </a:endParaRPr>
                    </a:p>
                  </a:txBody>
                  <a:tcPr marL="68580" marR="68580" marT="0" marB="0"/>
                </a:tc>
              </a:tr>
              <a:tr h="410052">
                <a:tc>
                  <a:txBody>
                    <a:bodyPr/>
                    <a:lstStyle/>
                    <a:p>
                      <a:r>
                        <a:rPr kumimoji="0" lang="en-US" sz="1100" b="1" kern="1200" dirty="0" smtClean="0">
                          <a:solidFill>
                            <a:schemeClr val="dk1"/>
                          </a:solidFill>
                          <a:latin typeface="+mn-lt"/>
                          <a:ea typeface="+mn-ea"/>
                          <a:cs typeface="+mn-cs"/>
                        </a:rPr>
                        <a:t>Protease inhibitors prevent cells from creating new HIV virus by blocking the attachment of HIV to the healthy cell.</a:t>
                      </a:r>
                      <a:endParaRPr lang="en-US" sz="1100" b="1" dirty="0"/>
                    </a:p>
                  </a:txBody>
                  <a:tcPr/>
                </a:tc>
                <a:tc>
                  <a:txBody>
                    <a:bodyPr/>
                    <a:lstStyle/>
                    <a:p>
                      <a:pPr marL="0" marR="0">
                        <a:lnSpc>
                          <a:spcPct val="115000"/>
                        </a:lnSpc>
                        <a:spcBef>
                          <a:spcPts val="0"/>
                        </a:spcBef>
                        <a:spcAft>
                          <a:spcPts val="0"/>
                        </a:spcAft>
                      </a:pPr>
                      <a:r>
                        <a:rPr lang="en-US" sz="1100" b="1" dirty="0" smtClean="0">
                          <a:solidFill>
                            <a:srgbClr val="000000"/>
                          </a:solidFill>
                          <a:latin typeface="Calibri"/>
                          <a:ea typeface="Calibri"/>
                          <a:cs typeface="Times New Roman"/>
                        </a:rPr>
                        <a:t>26.1</a:t>
                      </a:r>
                      <a:endParaRPr lang="en-US" sz="1100" b="1"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1" dirty="0" smtClean="0">
                          <a:solidFill>
                            <a:srgbClr val="000000"/>
                          </a:solidFill>
                          <a:latin typeface="Calibri"/>
                          <a:ea typeface="Calibri"/>
                          <a:cs typeface="Times New Roman"/>
                        </a:rPr>
                        <a:t>34.8</a:t>
                      </a:r>
                      <a:endParaRPr lang="en-US" sz="1100" b="1" dirty="0">
                        <a:solidFill>
                          <a:srgbClr val="000000"/>
                        </a:solidFill>
                        <a:latin typeface="Calibri"/>
                        <a:ea typeface="Calibri"/>
                        <a:cs typeface="Times New Roman"/>
                      </a:endParaRPr>
                    </a:p>
                  </a:txBody>
                  <a:tcPr marL="68580" marR="68580" marT="0" marB="0"/>
                </a:tc>
              </a:tr>
              <a:tr h="356355">
                <a:tc>
                  <a:txBody>
                    <a:bodyPr/>
                    <a:lstStyle/>
                    <a:p>
                      <a:r>
                        <a:rPr kumimoji="0" lang="en-US" sz="1100" b="1" kern="1200" dirty="0" smtClean="0">
                          <a:solidFill>
                            <a:schemeClr val="dk1"/>
                          </a:solidFill>
                          <a:latin typeface="+mn-lt"/>
                          <a:ea typeface="+mn-ea"/>
                          <a:cs typeface="+mn-cs"/>
                        </a:rPr>
                        <a:t>Thrush is an HIV-related opportunistic infection.</a:t>
                      </a:r>
                      <a:endParaRPr lang="en-US" sz="1100" b="1" dirty="0"/>
                    </a:p>
                  </a:txBody>
                  <a:tcPr/>
                </a:tc>
                <a:tc>
                  <a:txBody>
                    <a:bodyPr/>
                    <a:lstStyle/>
                    <a:p>
                      <a:pPr marL="0" marR="0">
                        <a:lnSpc>
                          <a:spcPct val="115000"/>
                        </a:lnSpc>
                        <a:spcBef>
                          <a:spcPts val="0"/>
                        </a:spcBef>
                        <a:spcAft>
                          <a:spcPts val="0"/>
                        </a:spcAft>
                      </a:pPr>
                      <a:r>
                        <a:rPr lang="en-US" sz="1100" b="1" dirty="0" smtClean="0">
                          <a:solidFill>
                            <a:srgbClr val="000000"/>
                          </a:solidFill>
                          <a:latin typeface="Calibri"/>
                          <a:ea typeface="Calibri"/>
                          <a:cs typeface="Times New Roman"/>
                        </a:rPr>
                        <a:t>79.7</a:t>
                      </a:r>
                      <a:endParaRPr lang="en-US" sz="1100" b="1"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1" dirty="0" smtClean="0">
                          <a:solidFill>
                            <a:srgbClr val="000000"/>
                          </a:solidFill>
                          <a:latin typeface="Calibri"/>
                          <a:ea typeface="Calibri"/>
                          <a:cs typeface="Times New Roman"/>
                        </a:rPr>
                        <a:t>88.4</a:t>
                      </a:r>
                      <a:endParaRPr lang="en-US" sz="1100" b="1" dirty="0">
                        <a:solidFill>
                          <a:srgbClr val="000000"/>
                        </a:solidFill>
                        <a:latin typeface="Calibri"/>
                        <a:ea typeface="Calibri"/>
                        <a:cs typeface="Times New Roman"/>
                      </a:endParaRPr>
                    </a:p>
                  </a:txBody>
                  <a:tcPr marL="68580" marR="68580" marT="0" marB="0"/>
                </a:tc>
              </a:tr>
            </a:tbl>
          </a:graphicData>
        </a:graphic>
      </p:graphicFrame>
      <p:sp>
        <p:nvSpPr>
          <p:cNvPr id="5" name="Slide Number Placeholder 4"/>
          <p:cNvSpPr>
            <a:spLocks noGrp="1"/>
          </p:cNvSpPr>
          <p:nvPr>
            <p:ph type="sldNum" sz="quarter" idx="12"/>
          </p:nvPr>
        </p:nvSpPr>
        <p:spPr/>
        <p:txBody>
          <a:bodyPr/>
          <a:lstStyle/>
          <a:p>
            <a:fld id="{5EB3E4B6-8427-4565-9283-E7BE45C4FA4B}" type="slidenum">
              <a:rPr lang="en-US" smtClean="0"/>
              <a:pPr/>
              <a:t>47</a:t>
            </a:fld>
            <a:endParaRPr lang="en-US" dirty="0"/>
          </a:p>
        </p:txBody>
      </p:sp>
    </p:spTree>
    <p:extLst>
      <p:ext uri="{BB962C8B-B14F-4D97-AF65-F5344CB8AC3E}">
        <p14:creationId xmlns:p14="http://schemas.microsoft.com/office/powerpoint/2010/main" val="41582353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sz="3200" dirty="0" smtClean="0"/>
              <a:t>Changes in Attitude by item</a:t>
            </a:r>
            <a:endParaRPr lang="en-US" sz="3200" dirty="0"/>
          </a:p>
        </p:txBody>
      </p:sp>
      <p:graphicFrame>
        <p:nvGraphicFramePr>
          <p:cNvPr id="4" name="Content Placeholder 3"/>
          <p:cNvGraphicFramePr>
            <a:graphicFrameLocks noGrp="1"/>
          </p:cNvGraphicFramePr>
          <p:nvPr>
            <p:ph idx="1"/>
          </p:nvPr>
        </p:nvGraphicFramePr>
        <p:xfrm>
          <a:off x="381000" y="1102599"/>
          <a:ext cx="8077200" cy="5537399"/>
        </p:xfrm>
        <a:graphic>
          <a:graphicData uri="http://schemas.openxmlformats.org/drawingml/2006/table">
            <a:tbl>
              <a:tblPr firstRow="1" bandRow="1">
                <a:tableStyleId>{5C22544A-7EE6-4342-B048-85BDC9FD1C3A}</a:tableStyleId>
              </a:tblPr>
              <a:tblGrid>
                <a:gridCol w="4324801"/>
                <a:gridCol w="699600"/>
                <a:gridCol w="635999"/>
                <a:gridCol w="604200"/>
                <a:gridCol w="604200"/>
                <a:gridCol w="604200"/>
                <a:gridCol w="604200"/>
              </a:tblGrid>
              <a:tr h="650001">
                <a:tc>
                  <a:txBody>
                    <a:bodyPr/>
                    <a:lstStyle/>
                    <a:p>
                      <a:r>
                        <a:rPr lang="en-US" sz="1400" dirty="0" smtClean="0">
                          <a:latin typeface="+mj-lt"/>
                        </a:rPr>
                        <a:t>Attitude</a:t>
                      </a:r>
                      <a:r>
                        <a:rPr lang="en-US" sz="1400" baseline="0" dirty="0" smtClean="0">
                          <a:latin typeface="+mj-lt"/>
                        </a:rPr>
                        <a:t> item (n=207)</a:t>
                      </a:r>
                    </a:p>
                    <a:p>
                      <a:r>
                        <a:rPr lang="en-US" sz="1400" baseline="0" dirty="0" smtClean="0">
                          <a:latin typeface="+mj-lt"/>
                        </a:rPr>
                        <a:t>(*Significant p-value for McNemar test)</a:t>
                      </a:r>
                      <a:endParaRPr lang="en-US" sz="1400" dirty="0">
                        <a:latin typeface="+mj-lt"/>
                      </a:endParaRPr>
                    </a:p>
                  </a:txBody>
                  <a:tcPr/>
                </a:tc>
                <a:tc gridSpan="2">
                  <a:txBody>
                    <a:bodyPr/>
                    <a:lstStyle/>
                    <a:p>
                      <a:pPr algn="ctr"/>
                      <a:r>
                        <a:rPr lang="en-US" sz="1400" dirty="0" smtClean="0">
                          <a:latin typeface="+mj-lt"/>
                        </a:rPr>
                        <a:t>Disagree</a:t>
                      </a:r>
                    </a:p>
                    <a:p>
                      <a:pPr algn="ctr"/>
                      <a:r>
                        <a:rPr lang="en-US" sz="1400" dirty="0" smtClean="0">
                          <a:latin typeface="+mj-lt"/>
                        </a:rPr>
                        <a:t>%</a:t>
                      </a:r>
                      <a:r>
                        <a:rPr lang="en-US" sz="1400" baseline="0" dirty="0" smtClean="0">
                          <a:latin typeface="+mj-lt"/>
                        </a:rPr>
                        <a:t> </a:t>
                      </a:r>
                    </a:p>
                    <a:p>
                      <a:pPr algn="ctr"/>
                      <a:r>
                        <a:rPr lang="en-US" sz="1400" dirty="0" smtClean="0">
                          <a:latin typeface="+mj-lt"/>
                        </a:rPr>
                        <a:t>Pre         Post</a:t>
                      </a:r>
                      <a:endParaRPr lang="en-US" sz="1400" dirty="0">
                        <a:latin typeface="+mj-lt"/>
                      </a:endParaRPr>
                    </a:p>
                  </a:txBody>
                  <a:tcPr/>
                </a:tc>
                <a:tc hMerge="1">
                  <a:txBody>
                    <a:bodyPr/>
                    <a:lstStyle/>
                    <a:p>
                      <a:endParaRPr lang="en-US" dirty="0"/>
                    </a:p>
                  </a:txBody>
                  <a:tcPr/>
                </a:tc>
                <a:tc gridSpan="2">
                  <a:txBody>
                    <a:bodyPr/>
                    <a:lstStyle/>
                    <a:p>
                      <a:pPr algn="ctr"/>
                      <a:r>
                        <a:rPr lang="en-US" sz="1400" dirty="0" smtClean="0">
                          <a:latin typeface="+mj-lt"/>
                        </a:rPr>
                        <a:t>Neutral</a:t>
                      </a:r>
                    </a:p>
                    <a:p>
                      <a:pPr algn="ctr"/>
                      <a:r>
                        <a:rPr lang="en-US" sz="1400" dirty="0" smtClean="0">
                          <a:latin typeface="+mj-lt"/>
                        </a:rPr>
                        <a:t>%</a:t>
                      </a:r>
                    </a:p>
                    <a:p>
                      <a:pPr algn="ctr"/>
                      <a:r>
                        <a:rPr lang="en-US" sz="1400" dirty="0" smtClean="0">
                          <a:latin typeface="+mj-lt"/>
                        </a:rPr>
                        <a:t>Pre</a:t>
                      </a:r>
                      <a:r>
                        <a:rPr lang="en-US" sz="1400" baseline="0" dirty="0" smtClean="0">
                          <a:latin typeface="+mj-lt"/>
                        </a:rPr>
                        <a:t>        Post</a:t>
                      </a:r>
                      <a:endParaRPr lang="en-US" sz="1400" dirty="0">
                        <a:latin typeface="+mj-lt"/>
                      </a:endParaRPr>
                    </a:p>
                  </a:txBody>
                  <a:tcPr/>
                </a:tc>
                <a:tc hMerge="1">
                  <a:txBody>
                    <a:bodyPr/>
                    <a:lstStyle/>
                    <a:p>
                      <a:endParaRPr lang="en-US"/>
                    </a:p>
                  </a:txBody>
                  <a:tcPr/>
                </a:tc>
                <a:tc gridSpan="2">
                  <a:txBody>
                    <a:bodyPr/>
                    <a:lstStyle/>
                    <a:p>
                      <a:pPr algn="ctr"/>
                      <a:r>
                        <a:rPr kumimoji="0" lang="en-US" sz="1400" b="1" kern="1200" dirty="0" smtClean="0">
                          <a:solidFill>
                            <a:schemeClr val="lt1"/>
                          </a:solidFill>
                          <a:latin typeface="+mj-lt"/>
                          <a:ea typeface="+mn-ea"/>
                          <a:cs typeface="+mn-cs"/>
                        </a:rPr>
                        <a:t>Agree</a:t>
                      </a:r>
                    </a:p>
                    <a:p>
                      <a:pPr algn="ctr"/>
                      <a:r>
                        <a:rPr kumimoji="0" lang="en-US" sz="1400" b="1" kern="1200" dirty="0" smtClean="0">
                          <a:solidFill>
                            <a:schemeClr val="lt1"/>
                          </a:solidFill>
                          <a:latin typeface="+mj-lt"/>
                          <a:ea typeface="+mn-ea"/>
                          <a:cs typeface="+mn-cs"/>
                        </a:rPr>
                        <a:t>%</a:t>
                      </a:r>
                    </a:p>
                    <a:p>
                      <a:pPr algn="ctr"/>
                      <a:r>
                        <a:rPr kumimoji="0" lang="en-US" sz="1400" b="1" kern="1200" dirty="0" smtClean="0">
                          <a:solidFill>
                            <a:schemeClr val="lt1"/>
                          </a:solidFill>
                          <a:latin typeface="+mj-lt"/>
                          <a:ea typeface="+mn-ea"/>
                          <a:cs typeface="+mn-cs"/>
                        </a:rPr>
                        <a:t>Pre</a:t>
                      </a:r>
                      <a:r>
                        <a:rPr kumimoji="0" lang="en-US" sz="1400" b="1" kern="1200" baseline="0" dirty="0" smtClean="0">
                          <a:solidFill>
                            <a:schemeClr val="lt1"/>
                          </a:solidFill>
                          <a:latin typeface="+mj-lt"/>
                          <a:ea typeface="+mn-ea"/>
                          <a:cs typeface="+mn-cs"/>
                        </a:rPr>
                        <a:t>        Post</a:t>
                      </a:r>
                      <a:endParaRPr lang="en-US" sz="1400" dirty="0">
                        <a:latin typeface="+mj-lt"/>
                      </a:endParaRPr>
                    </a:p>
                  </a:txBody>
                  <a:tcPr/>
                </a:tc>
                <a:tc hMerge="1">
                  <a:txBody>
                    <a:bodyPr/>
                    <a:lstStyle/>
                    <a:p>
                      <a:endParaRPr lang="en-US"/>
                    </a:p>
                  </a:txBody>
                  <a:tcPr/>
                </a:tc>
              </a:tr>
              <a:tr h="410775">
                <a:tc>
                  <a:txBody>
                    <a:bodyPr/>
                    <a:lstStyle/>
                    <a:p>
                      <a:r>
                        <a:rPr kumimoji="0" lang="en-US" sz="1100" b="0" kern="1200" dirty="0" smtClean="0">
                          <a:solidFill>
                            <a:schemeClr val="dk1"/>
                          </a:solidFill>
                          <a:latin typeface="+mj-lt"/>
                          <a:ea typeface="+mn-ea"/>
                          <a:cs typeface="+mn-cs"/>
                        </a:rPr>
                        <a:t>It is important for patients to disclose their HIV/AIDS status to their dental providers.</a:t>
                      </a:r>
                      <a:endParaRPr lang="en-US" sz="1100" b="0" dirty="0">
                        <a:latin typeface="+mj-lt"/>
                      </a:endParaRPr>
                    </a:p>
                  </a:txBody>
                  <a:tcPr/>
                </a:tc>
                <a:tc>
                  <a:txBody>
                    <a:bodyPr/>
                    <a:lstStyle/>
                    <a:p>
                      <a:pPr marL="0" marR="0">
                        <a:lnSpc>
                          <a:spcPct val="115000"/>
                        </a:lnSpc>
                        <a:spcBef>
                          <a:spcPts val="0"/>
                        </a:spcBef>
                        <a:spcAft>
                          <a:spcPts val="0"/>
                        </a:spcAft>
                      </a:pPr>
                      <a:r>
                        <a:rPr lang="en-US" sz="1100" b="0" dirty="0" smtClean="0">
                          <a:solidFill>
                            <a:srgbClr val="000000"/>
                          </a:solidFill>
                          <a:latin typeface="Calibri"/>
                          <a:ea typeface="Calibri"/>
                          <a:cs typeface="Times New Roman"/>
                        </a:rPr>
                        <a:t>1.5</a:t>
                      </a:r>
                      <a:endParaRPr lang="en-US" sz="1100" b="0" dirty="0">
                        <a:solidFill>
                          <a:srgbClr val="000000"/>
                        </a:solidFill>
                        <a:latin typeface="Calibri"/>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0" dirty="0" smtClean="0">
                          <a:solidFill>
                            <a:srgbClr val="000000"/>
                          </a:solidFill>
                          <a:latin typeface="Calibri"/>
                          <a:ea typeface="Calibri"/>
                          <a:cs typeface="Times New Roman"/>
                        </a:rPr>
                        <a:t>1.0</a:t>
                      </a:r>
                      <a:endParaRPr lang="en-US" sz="1100" b="0"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0" dirty="0" smtClean="0">
                          <a:solidFill>
                            <a:srgbClr val="000000"/>
                          </a:solidFill>
                          <a:latin typeface="Calibri"/>
                          <a:ea typeface="Calibri"/>
                          <a:cs typeface="Times New Roman"/>
                        </a:rPr>
                        <a:t>7.8</a:t>
                      </a:r>
                      <a:endParaRPr lang="en-US" sz="1100" b="0"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0" dirty="0" smtClean="0">
                          <a:solidFill>
                            <a:srgbClr val="000000"/>
                          </a:solidFill>
                          <a:latin typeface="Calibri"/>
                          <a:ea typeface="Calibri"/>
                          <a:cs typeface="Times New Roman"/>
                        </a:rPr>
                        <a:t>7.3</a:t>
                      </a:r>
                      <a:endParaRPr lang="en-US" sz="1100" b="0"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0" dirty="0" smtClean="0">
                          <a:solidFill>
                            <a:srgbClr val="000000"/>
                          </a:solidFill>
                          <a:latin typeface="Calibri"/>
                          <a:ea typeface="Calibri"/>
                          <a:cs typeface="Times New Roman"/>
                        </a:rPr>
                        <a:t>90.7</a:t>
                      </a:r>
                      <a:endParaRPr lang="en-US" sz="1100" b="0"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0" dirty="0" smtClean="0">
                          <a:solidFill>
                            <a:srgbClr val="000000"/>
                          </a:solidFill>
                          <a:latin typeface="Calibri"/>
                          <a:ea typeface="Calibri"/>
                          <a:cs typeface="Times New Roman"/>
                        </a:rPr>
                        <a:t>91.7</a:t>
                      </a:r>
                      <a:endParaRPr lang="en-US" sz="1100" b="0" dirty="0">
                        <a:solidFill>
                          <a:srgbClr val="000000"/>
                        </a:solidFill>
                        <a:latin typeface="Calibri"/>
                        <a:ea typeface="Calibri"/>
                        <a:cs typeface="Times New Roman"/>
                      </a:endParaRPr>
                    </a:p>
                  </a:txBody>
                  <a:tcPr marL="68580" marR="68580" marT="0" marB="0"/>
                </a:tc>
              </a:tr>
              <a:tr h="410775">
                <a:tc>
                  <a:txBody>
                    <a:bodyPr/>
                    <a:lstStyle/>
                    <a:p>
                      <a:r>
                        <a:rPr kumimoji="0" lang="en-US" sz="1100" b="1" kern="1200" dirty="0" smtClean="0">
                          <a:solidFill>
                            <a:schemeClr val="dk1"/>
                          </a:solidFill>
                          <a:latin typeface="+mj-lt"/>
                          <a:ea typeface="+mn-ea"/>
                          <a:cs typeface="+mn-cs"/>
                        </a:rPr>
                        <a:t>*I am comfortable providing dental treatment for a person with a chemical dependency.</a:t>
                      </a:r>
                      <a:endParaRPr lang="en-US" sz="1100" b="1" dirty="0">
                        <a:latin typeface="+mj-lt"/>
                      </a:endParaRPr>
                    </a:p>
                  </a:txBody>
                  <a:tcPr/>
                </a:tc>
                <a:tc>
                  <a:txBody>
                    <a:bodyPr/>
                    <a:lstStyle/>
                    <a:p>
                      <a:pPr marL="0" marR="0">
                        <a:lnSpc>
                          <a:spcPct val="115000"/>
                        </a:lnSpc>
                        <a:spcBef>
                          <a:spcPts val="0"/>
                        </a:spcBef>
                        <a:spcAft>
                          <a:spcPts val="0"/>
                        </a:spcAft>
                      </a:pPr>
                      <a:r>
                        <a:rPr lang="en-US" sz="1100" b="1" dirty="0" smtClean="0">
                          <a:solidFill>
                            <a:srgbClr val="000000"/>
                          </a:solidFill>
                          <a:latin typeface="Calibri"/>
                          <a:ea typeface="Calibri"/>
                          <a:cs typeface="Times New Roman"/>
                        </a:rPr>
                        <a:t>10.2</a:t>
                      </a:r>
                      <a:endParaRPr lang="en-US" sz="1100" b="1"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1" dirty="0" smtClean="0">
                          <a:solidFill>
                            <a:srgbClr val="000000"/>
                          </a:solidFill>
                          <a:latin typeface="Calibri"/>
                          <a:ea typeface="Calibri"/>
                          <a:cs typeface="Times New Roman"/>
                        </a:rPr>
                        <a:t>11.2</a:t>
                      </a:r>
                      <a:endParaRPr lang="en-US" sz="1100" b="1"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1" dirty="0" smtClean="0">
                          <a:solidFill>
                            <a:srgbClr val="000000"/>
                          </a:solidFill>
                          <a:latin typeface="Calibri"/>
                          <a:ea typeface="Calibri"/>
                          <a:cs typeface="Times New Roman"/>
                        </a:rPr>
                        <a:t>33.7</a:t>
                      </a:r>
                      <a:endParaRPr lang="en-US" sz="1100" b="1"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1" dirty="0" smtClean="0">
                          <a:solidFill>
                            <a:srgbClr val="000000"/>
                          </a:solidFill>
                          <a:latin typeface="Calibri"/>
                          <a:ea typeface="Calibri"/>
                          <a:cs typeface="Times New Roman"/>
                        </a:rPr>
                        <a:t>18.9</a:t>
                      </a:r>
                      <a:endParaRPr lang="en-US" sz="1100" b="1"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1" dirty="0" smtClean="0">
                          <a:solidFill>
                            <a:srgbClr val="000000"/>
                          </a:solidFill>
                          <a:latin typeface="Calibri"/>
                          <a:ea typeface="Calibri"/>
                          <a:cs typeface="Times New Roman"/>
                        </a:rPr>
                        <a:t>56.1</a:t>
                      </a:r>
                      <a:endParaRPr lang="en-US" sz="1100" b="1"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1" dirty="0" smtClean="0">
                          <a:solidFill>
                            <a:srgbClr val="000000"/>
                          </a:solidFill>
                          <a:latin typeface="Calibri"/>
                          <a:ea typeface="Calibri"/>
                          <a:cs typeface="Times New Roman"/>
                        </a:rPr>
                        <a:t>69.9</a:t>
                      </a:r>
                      <a:endParaRPr lang="en-US" sz="1100" b="1" dirty="0">
                        <a:solidFill>
                          <a:srgbClr val="000000"/>
                        </a:solidFill>
                        <a:latin typeface="Calibri"/>
                        <a:ea typeface="Calibri"/>
                        <a:cs typeface="Times New Roman"/>
                      </a:endParaRPr>
                    </a:p>
                  </a:txBody>
                  <a:tcPr marL="68580" marR="68580" marT="0" marB="0"/>
                </a:tc>
              </a:tr>
              <a:tr h="410775">
                <a:tc>
                  <a:txBody>
                    <a:bodyPr/>
                    <a:lstStyle/>
                    <a:p>
                      <a:r>
                        <a:rPr kumimoji="0" lang="en-US" sz="1100" b="0" kern="1200" dirty="0" smtClean="0">
                          <a:solidFill>
                            <a:schemeClr val="dk1"/>
                          </a:solidFill>
                          <a:latin typeface="+mj-lt"/>
                          <a:ea typeface="+mn-ea"/>
                          <a:cs typeface="+mn-cs"/>
                        </a:rPr>
                        <a:t>I am comfortable providing dental treatment for a person who is gay/bisexual/transgender.</a:t>
                      </a:r>
                      <a:endParaRPr lang="en-US" sz="1100" b="0" dirty="0">
                        <a:latin typeface="+mj-lt"/>
                      </a:endParaRPr>
                    </a:p>
                  </a:txBody>
                  <a:tcPr/>
                </a:tc>
                <a:tc>
                  <a:txBody>
                    <a:bodyPr/>
                    <a:lstStyle/>
                    <a:p>
                      <a:pPr marL="0" marR="0">
                        <a:lnSpc>
                          <a:spcPct val="115000"/>
                        </a:lnSpc>
                        <a:spcBef>
                          <a:spcPts val="0"/>
                        </a:spcBef>
                        <a:spcAft>
                          <a:spcPts val="0"/>
                        </a:spcAft>
                      </a:pPr>
                      <a:r>
                        <a:rPr lang="en-US" sz="1100" b="0" dirty="0" smtClean="0">
                          <a:solidFill>
                            <a:srgbClr val="000000"/>
                          </a:solidFill>
                          <a:latin typeface="Calibri"/>
                          <a:ea typeface="Calibri"/>
                          <a:cs typeface="Times New Roman"/>
                        </a:rPr>
                        <a:t>3.9</a:t>
                      </a:r>
                      <a:endParaRPr lang="en-US" sz="1100" b="0"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0" dirty="0" smtClean="0">
                          <a:solidFill>
                            <a:srgbClr val="000000"/>
                          </a:solidFill>
                          <a:latin typeface="Calibri"/>
                          <a:ea typeface="Calibri"/>
                          <a:cs typeface="Times New Roman"/>
                        </a:rPr>
                        <a:t>1.0</a:t>
                      </a:r>
                      <a:endParaRPr lang="en-US" sz="1100" b="0"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0" dirty="0" smtClean="0">
                          <a:solidFill>
                            <a:srgbClr val="000000"/>
                          </a:solidFill>
                          <a:latin typeface="Calibri"/>
                          <a:ea typeface="Calibri"/>
                          <a:cs typeface="Times New Roman"/>
                        </a:rPr>
                        <a:t>11.7</a:t>
                      </a:r>
                      <a:endParaRPr lang="en-US" sz="1100" b="0"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0" dirty="0" smtClean="0">
                          <a:solidFill>
                            <a:srgbClr val="000000"/>
                          </a:solidFill>
                          <a:latin typeface="Calibri"/>
                          <a:ea typeface="Calibri"/>
                          <a:cs typeface="Times New Roman"/>
                        </a:rPr>
                        <a:t>9.7</a:t>
                      </a:r>
                      <a:endParaRPr lang="en-US" sz="1100" b="0"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0" dirty="0" smtClean="0">
                          <a:solidFill>
                            <a:srgbClr val="000000"/>
                          </a:solidFill>
                          <a:latin typeface="Calibri"/>
                          <a:ea typeface="Calibri"/>
                          <a:cs typeface="Times New Roman"/>
                        </a:rPr>
                        <a:t>84.5</a:t>
                      </a:r>
                      <a:endParaRPr lang="en-US" sz="1100" b="0"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0" dirty="0" smtClean="0">
                          <a:solidFill>
                            <a:srgbClr val="000000"/>
                          </a:solidFill>
                          <a:latin typeface="Calibri"/>
                          <a:ea typeface="Calibri"/>
                          <a:cs typeface="Times New Roman"/>
                        </a:rPr>
                        <a:t>89.3</a:t>
                      </a:r>
                      <a:endParaRPr lang="en-US" sz="1100" b="0" dirty="0">
                        <a:solidFill>
                          <a:srgbClr val="000000"/>
                        </a:solidFill>
                        <a:latin typeface="Calibri"/>
                        <a:ea typeface="Calibri"/>
                        <a:cs typeface="Times New Roman"/>
                      </a:endParaRPr>
                    </a:p>
                  </a:txBody>
                  <a:tcPr marL="68580" marR="68580" marT="0" marB="0"/>
                </a:tc>
              </a:tr>
              <a:tr h="360284">
                <a:tc>
                  <a:txBody>
                    <a:bodyPr/>
                    <a:lstStyle/>
                    <a:p>
                      <a:pPr marL="0" marR="0">
                        <a:lnSpc>
                          <a:spcPct val="115000"/>
                        </a:lnSpc>
                        <a:spcBef>
                          <a:spcPts val="0"/>
                        </a:spcBef>
                        <a:spcAft>
                          <a:spcPts val="0"/>
                        </a:spcAft>
                      </a:pPr>
                      <a:r>
                        <a:rPr lang="en-US" sz="1100" b="1" dirty="0" smtClean="0">
                          <a:solidFill>
                            <a:srgbClr val="000000"/>
                          </a:solidFill>
                          <a:latin typeface="+mj-lt"/>
                          <a:ea typeface="Calibri"/>
                          <a:cs typeface="Times New Roman"/>
                        </a:rPr>
                        <a:t>*I </a:t>
                      </a:r>
                      <a:r>
                        <a:rPr lang="en-US" sz="1100" b="1" dirty="0">
                          <a:solidFill>
                            <a:srgbClr val="000000"/>
                          </a:solidFill>
                          <a:latin typeface="+mj-lt"/>
                          <a:ea typeface="Calibri"/>
                          <a:cs typeface="Times New Roman"/>
                        </a:rPr>
                        <a:t>am comfortable providing dental treatment for a person with HIV infection (but not AIDS).</a:t>
                      </a:r>
                    </a:p>
                  </a:txBody>
                  <a:tcPr marL="68580" marR="68580" marT="0" marB="0"/>
                </a:tc>
                <a:tc>
                  <a:txBody>
                    <a:bodyPr/>
                    <a:lstStyle/>
                    <a:p>
                      <a:pPr marL="0" marR="0">
                        <a:lnSpc>
                          <a:spcPct val="115000"/>
                        </a:lnSpc>
                        <a:spcBef>
                          <a:spcPts val="0"/>
                        </a:spcBef>
                        <a:spcAft>
                          <a:spcPts val="0"/>
                        </a:spcAft>
                      </a:pPr>
                      <a:r>
                        <a:rPr lang="en-US" sz="1100" b="1" dirty="0" smtClean="0">
                          <a:solidFill>
                            <a:srgbClr val="000000"/>
                          </a:solidFill>
                          <a:latin typeface="Calibri"/>
                          <a:ea typeface="Calibri"/>
                          <a:cs typeface="Times New Roman"/>
                        </a:rPr>
                        <a:t>9.7</a:t>
                      </a:r>
                      <a:endParaRPr lang="en-US" sz="1100" b="1"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1" dirty="0" smtClean="0">
                          <a:solidFill>
                            <a:srgbClr val="000000"/>
                          </a:solidFill>
                          <a:latin typeface="Calibri"/>
                          <a:ea typeface="Calibri"/>
                          <a:cs typeface="Times New Roman"/>
                        </a:rPr>
                        <a:t>5.8</a:t>
                      </a:r>
                      <a:endParaRPr lang="en-US" sz="1100" b="1"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1" dirty="0" smtClean="0">
                          <a:solidFill>
                            <a:srgbClr val="000000"/>
                          </a:solidFill>
                          <a:latin typeface="Calibri"/>
                          <a:ea typeface="Calibri"/>
                          <a:cs typeface="Times New Roman"/>
                        </a:rPr>
                        <a:t>23.8</a:t>
                      </a:r>
                      <a:endParaRPr lang="en-US" sz="1100" b="1"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1" dirty="0" smtClean="0">
                          <a:solidFill>
                            <a:srgbClr val="000000"/>
                          </a:solidFill>
                          <a:latin typeface="Calibri"/>
                          <a:ea typeface="Calibri"/>
                          <a:cs typeface="Times New Roman"/>
                        </a:rPr>
                        <a:t>14.1</a:t>
                      </a:r>
                      <a:endParaRPr lang="en-US" sz="1100" b="1"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1" dirty="0" smtClean="0">
                          <a:solidFill>
                            <a:srgbClr val="000000"/>
                          </a:solidFill>
                          <a:latin typeface="Calibri"/>
                          <a:ea typeface="Calibri"/>
                          <a:cs typeface="Times New Roman"/>
                        </a:rPr>
                        <a:t>66.5</a:t>
                      </a:r>
                      <a:endParaRPr lang="en-US" sz="1100" b="1"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1" dirty="0" smtClean="0">
                          <a:solidFill>
                            <a:srgbClr val="000000"/>
                          </a:solidFill>
                          <a:latin typeface="Calibri"/>
                          <a:ea typeface="Calibri"/>
                          <a:cs typeface="Times New Roman"/>
                        </a:rPr>
                        <a:t>80.1</a:t>
                      </a:r>
                      <a:endParaRPr lang="en-US" sz="1100" b="1" dirty="0">
                        <a:solidFill>
                          <a:srgbClr val="000000"/>
                        </a:solidFill>
                        <a:latin typeface="Calibri"/>
                        <a:ea typeface="Calibri"/>
                        <a:cs typeface="Times New Roman"/>
                      </a:endParaRPr>
                    </a:p>
                  </a:txBody>
                  <a:tcPr marL="68580" marR="68580" marT="0" marB="0"/>
                </a:tc>
              </a:tr>
              <a:tr h="410775">
                <a:tc>
                  <a:txBody>
                    <a:bodyPr/>
                    <a:lstStyle/>
                    <a:p>
                      <a:r>
                        <a:rPr kumimoji="0" lang="en-US" sz="1100" b="1" kern="1200" dirty="0" smtClean="0">
                          <a:solidFill>
                            <a:schemeClr val="dk1"/>
                          </a:solidFill>
                          <a:latin typeface="+mj-lt"/>
                          <a:ea typeface="+mn-ea"/>
                          <a:cs typeface="+mn-cs"/>
                        </a:rPr>
                        <a:t>*I am comfortable providing dental treatment for a person diagnosed with AIDS.</a:t>
                      </a:r>
                      <a:endParaRPr lang="en-US" sz="1100" b="1" dirty="0">
                        <a:latin typeface="+mj-lt"/>
                      </a:endParaRPr>
                    </a:p>
                  </a:txBody>
                  <a:tcPr/>
                </a:tc>
                <a:tc>
                  <a:txBody>
                    <a:bodyPr/>
                    <a:lstStyle/>
                    <a:p>
                      <a:pPr marL="0" marR="0">
                        <a:lnSpc>
                          <a:spcPct val="115000"/>
                        </a:lnSpc>
                        <a:spcBef>
                          <a:spcPts val="0"/>
                        </a:spcBef>
                        <a:spcAft>
                          <a:spcPts val="0"/>
                        </a:spcAft>
                      </a:pPr>
                      <a:r>
                        <a:rPr lang="en-US" sz="1100" b="1" dirty="0" smtClean="0">
                          <a:solidFill>
                            <a:srgbClr val="000000"/>
                          </a:solidFill>
                          <a:latin typeface="Calibri"/>
                          <a:ea typeface="Calibri"/>
                          <a:cs typeface="Times New Roman"/>
                        </a:rPr>
                        <a:t>14.6</a:t>
                      </a:r>
                      <a:endParaRPr lang="en-US" sz="1100" b="1"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1" dirty="0" smtClean="0">
                          <a:solidFill>
                            <a:srgbClr val="000000"/>
                          </a:solidFill>
                          <a:latin typeface="Calibri"/>
                          <a:ea typeface="Calibri"/>
                          <a:cs typeface="Times New Roman"/>
                        </a:rPr>
                        <a:t>8.7</a:t>
                      </a:r>
                      <a:endParaRPr lang="en-US" sz="1100" b="1"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1" dirty="0" smtClean="0">
                          <a:solidFill>
                            <a:srgbClr val="000000"/>
                          </a:solidFill>
                          <a:latin typeface="Calibri"/>
                          <a:ea typeface="Calibri"/>
                          <a:cs typeface="Times New Roman"/>
                        </a:rPr>
                        <a:t>28.6</a:t>
                      </a:r>
                      <a:endParaRPr lang="en-US" sz="1100" b="1"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1" dirty="0" smtClean="0">
                          <a:solidFill>
                            <a:srgbClr val="000000"/>
                          </a:solidFill>
                          <a:latin typeface="Calibri"/>
                          <a:ea typeface="Calibri"/>
                          <a:cs typeface="Times New Roman"/>
                        </a:rPr>
                        <a:t>19.4</a:t>
                      </a:r>
                      <a:endParaRPr lang="en-US" sz="1100" b="1"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1" dirty="0" smtClean="0">
                          <a:solidFill>
                            <a:srgbClr val="000000"/>
                          </a:solidFill>
                          <a:latin typeface="Calibri"/>
                          <a:ea typeface="Calibri"/>
                          <a:cs typeface="Times New Roman"/>
                        </a:rPr>
                        <a:t>56.8</a:t>
                      </a:r>
                      <a:endParaRPr lang="en-US" sz="1100" b="1"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1" dirty="0" smtClean="0">
                          <a:solidFill>
                            <a:srgbClr val="000000"/>
                          </a:solidFill>
                          <a:latin typeface="Calibri"/>
                          <a:ea typeface="Calibri"/>
                          <a:cs typeface="Times New Roman"/>
                        </a:rPr>
                        <a:t>71.8</a:t>
                      </a:r>
                      <a:endParaRPr lang="en-US" sz="1100" b="1" dirty="0">
                        <a:solidFill>
                          <a:srgbClr val="000000"/>
                        </a:solidFill>
                        <a:latin typeface="Calibri"/>
                        <a:ea typeface="Calibri"/>
                        <a:cs typeface="Times New Roman"/>
                      </a:endParaRPr>
                    </a:p>
                  </a:txBody>
                  <a:tcPr marL="68580" marR="68580" marT="0" marB="0"/>
                </a:tc>
              </a:tr>
              <a:tr h="410775">
                <a:tc>
                  <a:txBody>
                    <a:bodyPr/>
                    <a:lstStyle/>
                    <a:p>
                      <a:r>
                        <a:rPr kumimoji="0" lang="en-US" sz="1100" b="0" kern="1200" dirty="0" smtClean="0">
                          <a:solidFill>
                            <a:schemeClr val="dk1"/>
                          </a:solidFill>
                          <a:latin typeface="+mj-lt"/>
                          <a:ea typeface="+mn-ea"/>
                          <a:cs typeface="+mn-cs"/>
                        </a:rPr>
                        <a:t>If it became known that patients with HIV/AIDS are treated in my dental practice, some patients might leave my practice.</a:t>
                      </a:r>
                      <a:endParaRPr lang="en-US" sz="1100" b="0" dirty="0">
                        <a:latin typeface="+mj-lt"/>
                      </a:endParaRPr>
                    </a:p>
                  </a:txBody>
                  <a:tcPr/>
                </a:tc>
                <a:tc>
                  <a:txBody>
                    <a:bodyPr/>
                    <a:lstStyle/>
                    <a:p>
                      <a:pPr marL="0" marR="0">
                        <a:lnSpc>
                          <a:spcPct val="115000"/>
                        </a:lnSpc>
                        <a:spcBef>
                          <a:spcPts val="0"/>
                        </a:spcBef>
                        <a:spcAft>
                          <a:spcPts val="0"/>
                        </a:spcAft>
                      </a:pPr>
                      <a:r>
                        <a:rPr lang="en-US" sz="1100" b="0" dirty="0" smtClean="0">
                          <a:solidFill>
                            <a:srgbClr val="000000"/>
                          </a:solidFill>
                          <a:latin typeface="Calibri"/>
                          <a:ea typeface="Calibri"/>
                          <a:cs typeface="Times New Roman"/>
                        </a:rPr>
                        <a:t>23.3</a:t>
                      </a:r>
                      <a:endParaRPr lang="en-US" sz="1100" b="0"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0" dirty="0" smtClean="0">
                          <a:solidFill>
                            <a:srgbClr val="000000"/>
                          </a:solidFill>
                          <a:latin typeface="Calibri"/>
                          <a:ea typeface="Calibri"/>
                          <a:cs typeface="Times New Roman"/>
                        </a:rPr>
                        <a:t>21.5</a:t>
                      </a:r>
                      <a:endParaRPr lang="en-US" sz="1100" b="0"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0" dirty="0" smtClean="0">
                          <a:solidFill>
                            <a:srgbClr val="000000"/>
                          </a:solidFill>
                          <a:latin typeface="Calibri"/>
                          <a:ea typeface="Calibri"/>
                          <a:cs typeface="Times New Roman"/>
                        </a:rPr>
                        <a:t>37.4</a:t>
                      </a:r>
                      <a:endParaRPr lang="en-US" sz="1100" b="0"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0" dirty="0" smtClean="0">
                          <a:solidFill>
                            <a:srgbClr val="000000"/>
                          </a:solidFill>
                          <a:latin typeface="Calibri"/>
                          <a:ea typeface="Calibri"/>
                          <a:cs typeface="Times New Roman"/>
                        </a:rPr>
                        <a:t>37.1</a:t>
                      </a:r>
                      <a:endParaRPr lang="en-US" sz="1100" b="0"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0" dirty="0" smtClean="0">
                          <a:solidFill>
                            <a:srgbClr val="000000"/>
                          </a:solidFill>
                          <a:latin typeface="Calibri"/>
                          <a:ea typeface="Calibri"/>
                          <a:cs typeface="Times New Roman"/>
                        </a:rPr>
                        <a:t>39.3</a:t>
                      </a:r>
                      <a:endParaRPr lang="en-US" sz="1100" b="0"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0" dirty="0" smtClean="0">
                          <a:solidFill>
                            <a:srgbClr val="000000"/>
                          </a:solidFill>
                          <a:latin typeface="Calibri"/>
                          <a:ea typeface="Calibri"/>
                          <a:cs typeface="Times New Roman"/>
                        </a:rPr>
                        <a:t>41.5</a:t>
                      </a:r>
                      <a:endParaRPr lang="en-US" sz="1100" b="0" dirty="0">
                        <a:solidFill>
                          <a:srgbClr val="000000"/>
                        </a:solidFill>
                        <a:latin typeface="Calibri"/>
                        <a:ea typeface="Calibri"/>
                        <a:cs typeface="Times New Roman"/>
                      </a:endParaRPr>
                    </a:p>
                  </a:txBody>
                  <a:tcPr marL="68580" marR="68580" marT="0" marB="0"/>
                </a:tc>
              </a:tr>
              <a:tr h="297886">
                <a:tc>
                  <a:txBody>
                    <a:bodyPr/>
                    <a:lstStyle/>
                    <a:p>
                      <a:r>
                        <a:rPr kumimoji="0" lang="en-US" sz="1100" b="0" kern="1200" dirty="0" smtClean="0">
                          <a:solidFill>
                            <a:schemeClr val="dk1"/>
                          </a:solidFill>
                          <a:latin typeface="+mj-lt"/>
                          <a:ea typeface="+mn-ea"/>
                          <a:cs typeface="+mn-cs"/>
                        </a:rPr>
                        <a:t>I am very concerned about contracting HIV from a patient.</a:t>
                      </a:r>
                      <a:endParaRPr lang="en-US" sz="1100" b="0" dirty="0">
                        <a:latin typeface="+mj-lt"/>
                      </a:endParaRPr>
                    </a:p>
                  </a:txBody>
                  <a:tcPr/>
                </a:tc>
                <a:tc>
                  <a:txBody>
                    <a:bodyPr/>
                    <a:lstStyle/>
                    <a:p>
                      <a:pPr marL="0" marR="0">
                        <a:lnSpc>
                          <a:spcPct val="115000"/>
                        </a:lnSpc>
                        <a:spcBef>
                          <a:spcPts val="0"/>
                        </a:spcBef>
                        <a:spcAft>
                          <a:spcPts val="0"/>
                        </a:spcAft>
                      </a:pPr>
                      <a:r>
                        <a:rPr lang="en-US" sz="1100" b="0" dirty="0" smtClean="0">
                          <a:solidFill>
                            <a:srgbClr val="000000"/>
                          </a:solidFill>
                          <a:latin typeface="Calibri"/>
                          <a:ea typeface="Calibri"/>
                          <a:cs typeface="Times New Roman"/>
                        </a:rPr>
                        <a:t>29.1</a:t>
                      </a:r>
                      <a:endParaRPr lang="en-US" sz="1100" b="0"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0" dirty="0" smtClean="0">
                          <a:solidFill>
                            <a:srgbClr val="000000"/>
                          </a:solidFill>
                          <a:latin typeface="Calibri"/>
                          <a:ea typeface="Calibri"/>
                          <a:cs typeface="Times New Roman"/>
                        </a:rPr>
                        <a:t>39.2</a:t>
                      </a:r>
                      <a:endParaRPr lang="en-US" sz="1100" b="0"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0" dirty="0" smtClean="0">
                          <a:solidFill>
                            <a:srgbClr val="000000"/>
                          </a:solidFill>
                          <a:latin typeface="Calibri"/>
                          <a:ea typeface="Calibri"/>
                          <a:cs typeface="Times New Roman"/>
                        </a:rPr>
                        <a:t>32.0</a:t>
                      </a:r>
                      <a:endParaRPr lang="en-US" sz="1100" b="0"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0" dirty="0" smtClean="0">
                          <a:solidFill>
                            <a:srgbClr val="000000"/>
                          </a:solidFill>
                          <a:latin typeface="Calibri"/>
                          <a:ea typeface="Calibri"/>
                          <a:cs typeface="Times New Roman"/>
                        </a:rPr>
                        <a:t>28.9</a:t>
                      </a:r>
                      <a:endParaRPr lang="en-US" sz="1100" b="0"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0" dirty="0" smtClean="0">
                          <a:solidFill>
                            <a:srgbClr val="000000"/>
                          </a:solidFill>
                          <a:latin typeface="Calibri"/>
                          <a:ea typeface="Calibri"/>
                          <a:cs typeface="Times New Roman"/>
                        </a:rPr>
                        <a:t>38.8</a:t>
                      </a:r>
                      <a:endParaRPr lang="en-US" sz="1100" b="0"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0" dirty="0" smtClean="0">
                          <a:solidFill>
                            <a:srgbClr val="000000"/>
                          </a:solidFill>
                          <a:latin typeface="Calibri"/>
                          <a:ea typeface="Calibri"/>
                          <a:cs typeface="Times New Roman"/>
                        </a:rPr>
                        <a:t>31.9</a:t>
                      </a:r>
                      <a:endParaRPr lang="en-US" sz="1100" b="0" dirty="0">
                        <a:solidFill>
                          <a:srgbClr val="000000"/>
                        </a:solidFill>
                        <a:latin typeface="Calibri"/>
                        <a:ea typeface="Calibri"/>
                        <a:cs typeface="Times New Roman"/>
                      </a:endParaRPr>
                    </a:p>
                  </a:txBody>
                  <a:tcPr marL="68580" marR="68580" marT="0" marB="0"/>
                </a:tc>
              </a:tr>
              <a:tr h="410775">
                <a:tc>
                  <a:txBody>
                    <a:bodyPr/>
                    <a:lstStyle/>
                    <a:p>
                      <a:r>
                        <a:rPr kumimoji="0" lang="en-US" sz="1100" b="1" kern="1200" dirty="0" smtClean="0">
                          <a:solidFill>
                            <a:schemeClr val="dk1"/>
                          </a:solidFill>
                          <a:latin typeface="+mj-lt"/>
                          <a:ea typeface="+mn-ea"/>
                          <a:cs typeface="+mn-cs"/>
                        </a:rPr>
                        <a:t>*I am not concerned about treating patients with HIV/AIDS but members of my family are concerned about it.</a:t>
                      </a:r>
                      <a:endParaRPr lang="en-US" sz="1100" b="1" dirty="0">
                        <a:latin typeface="+mj-lt"/>
                      </a:endParaRPr>
                    </a:p>
                  </a:txBody>
                  <a:tcPr/>
                </a:tc>
                <a:tc>
                  <a:txBody>
                    <a:bodyPr/>
                    <a:lstStyle/>
                    <a:p>
                      <a:pPr marL="0" marR="0">
                        <a:lnSpc>
                          <a:spcPct val="115000"/>
                        </a:lnSpc>
                        <a:spcBef>
                          <a:spcPts val="0"/>
                        </a:spcBef>
                        <a:spcAft>
                          <a:spcPts val="0"/>
                        </a:spcAft>
                      </a:pPr>
                      <a:r>
                        <a:rPr lang="en-US" sz="1100" b="1" dirty="0" smtClean="0">
                          <a:solidFill>
                            <a:srgbClr val="000000"/>
                          </a:solidFill>
                          <a:latin typeface="Calibri"/>
                          <a:ea typeface="Calibri"/>
                          <a:cs typeface="Times New Roman"/>
                        </a:rPr>
                        <a:t>23.8</a:t>
                      </a:r>
                      <a:endParaRPr lang="en-US" sz="1100" b="1"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1" dirty="0" smtClean="0">
                          <a:solidFill>
                            <a:srgbClr val="000000"/>
                          </a:solidFill>
                          <a:latin typeface="Calibri"/>
                          <a:ea typeface="Calibri"/>
                          <a:cs typeface="Times New Roman"/>
                        </a:rPr>
                        <a:t>16.5</a:t>
                      </a:r>
                      <a:endParaRPr lang="en-US" sz="1100" b="1"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1" dirty="0" smtClean="0">
                          <a:solidFill>
                            <a:srgbClr val="000000"/>
                          </a:solidFill>
                          <a:latin typeface="Calibri"/>
                          <a:ea typeface="Calibri"/>
                          <a:cs typeface="Times New Roman"/>
                        </a:rPr>
                        <a:t>40.3</a:t>
                      </a:r>
                      <a:endParaRPr lang="en-US" sz="1100" b="1"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1" dirty="0" smtClean="0">
                          <a:solidFill>
                            <a:srgbClr val="000000"/>
                          </a:solidFill>
                          <a:latin typeface="Calibri"/>
                          <a:ea typeface="Calibri"/>
                          <a:cs typeface="Times New Roman"/>
                        </a:rPr>
                        <a:t>35.0</a:t>
                      </a:r>
                      <a:endParaRPr lang="en-US" sz="1100" b="1"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1" dirty="0" smtClean="0">
                          <a:solidFill>
                            <a:srgbClr val="000000"/>
                          </a:solidFill>
                          <a:latin typeface="Calibri"/>
                          <a:ea typeface="Calibri"/>
                          <a:cs typeface="Times New Roman"/>
                        </a:rPr>
                        <a:t>35.9</a:t>
                      </a:r>
                      <a:endParaRPr lang="en-US" sz="1100" b="1"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1" dirty="0" smtClean="0">
                          <a:solidFill>
                            <a:srgbClr val="000000"/>
                          </a:solidFill>
                          <a:latin typeface="Calibri"/>
                          <a:ea typeface="Calibri"/>
                          <a:cs typeface="Times New Roman"/>
                        </a:rPr>
                        <a:t>48.5</a:t>
                      </a:r>
                      <a:endParaRPr lang="en-US" sz="1100" b="1" dirty="0">
                        <a:solidFill>
                          <a:srgbClr val="000000"/>
                        </a:solidFill>
                        <a:latin typeface="Calibri"/>
                        <a:ea typeface="Calibri"/>
                        <a:cs typeface="Times New Roman"/>
                      </a:endParaRPr>
                    </a:p>
                  </a:txBody>
                  <a:tcPr marL="68580" marR="68580" marT="0" marB="0"/>
                </a:tc>
              </a:tr>
              <a:tr h="410775">
                <a:tc>
                  <a:txBody>
                    <a:bodyPr/>
                    <a:lstStyle/>
                    <a:p>
                      <a:r>
                        <a:rPr kumimoji="0" lang="en-US" sz="1100" b="1" kern="1200" dirty="0" smtClean="0">
                          <a:solidFill>
                            <a:schemeClr val="dk1"/>
                          </a:solidFill>
                          <a:latin typeface="+mj-lt"/>
                          <a:ea typeface="+mn-ea"/>
                          <a:cs typeface="+mn-cs"/>
                        </a:rPr>
                        <a:t>*My knowledge of infection control procedures make me more confident in treating HIV-positive patients.</a:t>
                      </a:r>
                      <a:endParaRPr lang="en-US" sz="1100" b="1" dirty="0">
                        <a:latin typeface="+mj-lt"/>
                      </a:endParaRPr>
                    </a:p>
                  </a:txBody>
                  <a:tcPr/>
                </a:tc>
                <a:tc>
                  <a:txBody>
                    <a:bodyPr/>
                    <a:lstStyle/>
                    <a:p>
                      <a:pPr marL="0" marR="0">
                        <a:lnSpc>
                          <a:spcPct val="115000"/>
                        </a:lnSpc>
                        <a:spcBef>
                          <a:spcPts val="0"/>
                        </a:spcBef>
                        <a:spcAft>
                          <a:spcPts val="0"/>
                        </a:spcAft>
                      </a:pPr>
                      <a:r>
                        <a:rPr lang="en-US" sz="1100" b="1" dirty="0" smtClean="0">
                          <a:solidFill>
                            <a:srgbClr val="000000"/>
                          </a:solidFill>
                          <a:latin typeface="Calibri"/>
                          <a:ea typeface="Calibri"/>
                          <a:cs typeface="Times New Roman"/>
                        </a:rPr>
                        <a:t>4.9</a:t>
                      </a:r>
                      <a:endParaRPr lang="en-US" sz="1100" b="1"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1" dirty="0" smtClean="0">
                          <a:solidFill>
                            <a:srgbClr val="000000"/>
                          </a:solidFill>
                          <a:latin typeface="Calibri"/>
                          <a:ea typeface="Calibri"/>
                          <a:cs typeface="Times New Roman"/>
                        </a:rPr>
                        <a:t>0.5</a:t>
                      </a:r>
                      <a:endParaRPr lang="en-US" sz="1100" b="1"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1" dirty="0" smtClean="0">
                          <a:solidFill>
                            <a:srgbClr val="000000"/>
                          </a:solidFill>
                          <a:latin typeface="Calibri"/>
                          <a:ea typeface="Calibri"/>
                          <a:cs typeface="Times New Roman"/>
                        </a:rPr>
                        <a:t>22.3</a:t>
                      </a:r>
                      <a:endParaRPr lang="en-US" sz="1100" b="1"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1" dirty="0" smtClean="0">
                          <a:solidFill>
                            <a:srgbClr val="000000"/>
                          </a:solidFill>
                          <a:latin typeface="Calibri"/>
                          <a:ea typeface="Calibri"/>
                          <a:cs typeface="Times New Roman"/>
                        </a:rPr>
                        <a:t>11.7</a:t>
                      </a:r>
                      <a:endParaRPr lang="en-US" sz="1100" b="1"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1" dirty="0" smtClean="0">
                          <a:solidFill>
                            <a:srgbClr val="000000"/>
                          </a:solidFill>
                          <a:latin typeface="Calibri"/>
                          <a:ea typeface="Calibri"/>
                          <a:cs typeface="Times New Roman"/>
                        </a:rPr>
                        <a:t>72.8</a:t>
                      </a:r>
                      <a:endParaRPr lang="en-US" sz="1100" b="1"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1" dirty="0" smtClean="0">
                          <a:solidFill>
                            <a:srgbClr val="000000"/>
                          </a:solidFill>
                          <a:latin typeface="Calibri"/>
                          <a:ea typeface="Calibri"/>
                          <a:cs typeface="Times New Roman"/>
                        </a:rPr>
                        <a:t>87.9</a:t>
                      </a:r>
                      <a:endParaRPr lang="en-US" sz="1100" b="1" dirty="0">
                        <a:solidFill>
                          <a:srgbClr val="000000"/>
                        </a:solidFill>
                        <a:latin typeface="Calibri"/>
                        <a:ea typeface="Calibri"/>
                        <a:cs typeface="Times New Roman"/>
                      </a:endParaRPr>
                    </a:p>
                  </a:txBody>
                  <a:tcPr marL="68580" marR="68580" marT="0" marB="0"/>
                </a:tc>
              </a:tr>
              <a:tr h="410775">
                <a:tc>
                  <a:txBody>
                    <a:bodyPr/>
                    <a:lstStyle/>
                    <a:p>
                      <a:r>
                        <a:rPr kumimoji="0" lang="en-US" sz="1100" b="0" kern="1200" dirty="0" smtClean="0">
                          <a:solidFill>
                            <a:schemeClr val="dk1"/>
                          </a:solidFill>
                          <a:latin typeface="+mj-lt"/>
                          <a:ea typeface="+mn-ea"/>
                          <a:cs typeface="+mn-cs"/>
                        </a:rPr>
                        <a:t>Dentists have a professional obligation to treat patients with blood-borne infectious diseases such as HIV/AIDS.</a:t>
                      </a:r>
                      <a:endParaRPr lang="en-US" sz="1100" b="0" dirty="0">
                        <a:latin typeface="+mj-lt"/>
                      </a:endParaRPr>
                    </a:p>
                  </a:txBody>
                  <a:tcPr/>
                </a:tc>
                <a:tc>
                  <a:txBody>
                    <a:bodyPr/>
                    <a:lstStyle/>
                    <a:p>
                      <a:pPr marL="0" marR="0">
                        <a:lnSpc>
                          <a:spcPct val="115000"/>
                        </a:lnSpc>
                        <a:spcBef>
                          <a:spcPts val="0"/>
                        </a:spcBef>
                        <a:spcAft>
                          <a:spcPts val="0"/>
                        </a:spcAft>
                      </a:pPr>
                      <a:r>
                        <a:rPr lang="en-US" sz="1100" b="0" dirty="0" smtClean="0">
                          <a:solidFill>
                            <a:srgbClr val="000000"/>
                          </a:solidFill>
                          <a:latin typeface="Calibri"/>
                          <a:ea typeface="Calibri"/>
                          <a:cs typeface="Times New Roman"/>
                        </a:rPr>
                        <a:t>2.5</a:t>
                      </a:r>
                      <a:endParaRPr lang="en-US" sz="1100" b="0"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0" dirty="0" smtClean="0">
                          <a:solidFill>
                            <a:srgbClr val="000000"/>
                          </a:solidFill>
                          <a:latin typeface="Calibri"/>
                          <a:ea typeface="Calibri"/>
                          <a:cs typeface="Times New Roman"/>
                        </a:rPr>
                        <a:t>1.9</a:t>
                      </a:r>
                      <a:endParaRPr lang="en-US" sz="1100" b="0"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0" dirty="0" smtClean="0">
                          <a:solidFill>
                            <a:srgbClr val="000000"/>
                          </a:solidFill>
                          <a:latin typeface="Calibri"/>
                          <a:ea typeface="Calibri"/>
                          <a:cs typeface="Times New Roman"/>
                        </a:rPr>
                        <a:t>7.4</a:t>
                      </a:r>
                      <a:endParaRPr lang="en-US" sz="1100" b="0"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0" dirty="0" smtClean="0">
                          <a:solidFill>
                            <a:srgbClr val="000000"/>
                          </a:solidFill>
                          <a:latin typeface="Calibri"/>
                          <a:ea typeface="Calibri"/>
                          <a:cs typeface="Times New Roman"/>
                        </a:rPr>
                        <a:t>8.3</a:t>
                      </a:r>
                      <a:endParaRPr lang="en-US" sz="1100" b="0"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0" dirty="0" smtClean="0">
                          <a:solidFill>
                            <a:srgbClr val="000000"/>
                          </a:solidFill>
                          <a:latin typeface="Calibri"/>
                          <a:ea typeface="Calibri"/>
                          <a:cs typeface="Times New Roman"/>
                        </a:rPr>
                        <a:t>90.2</a:t>
                      </a:r>
                      <a:endParaRPr lang="en-US" sz="1100" b="0"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0" dirty="0" smtClean="0">
                          <a:solidFill>
                            <a:srgbClr val="000000"/>
                          </a:solidFill>
                          <a:latin typeface="Calibri"/>
                          <a:ea typeface="Calibri"/>
                          <a:cs typeface="Times New Roman"/>
                        </a:rPr>
                        <a:t>89.8</a:t>
                      </a:r>
                      <a:endParaRPr lang="en-US" sz="1100" b="0" dirty="0">
                        <a:solidFill>
                          <a:srgbClr val="000000"/>
                        </a:solidFill>
                        <a:latin typeface="Calibri"/>
                        <a:ea typeface="Calibri"/>
                        <a:cs typeface="Times New Roman"/>
                      </a:endParaRPr>
                    </a:p>
                  </a:txBody>
                  <a:tcPr marL="68580" marR="68580" marT="0" marB="0"/>
                </a:tc>
              </a:tr>
              <a:tr h="297886">
                <a:tc>
                  <a:txBody>
                    <a:bodyPr/>
                    <a:lstStyle/>
                    <a:p>
                      <a:r>
                        <a:rPr kumimoji="0" lang="en-US" sz="1100" b="0" kern="1200" dirty="0" smtClean="0">
                          <a:solidFill>
                            <a:schemeClr val="dk1"/>
                          </a:solidFill>
                          <a:latin typeface="+mj-lt"/>
                          <a:ea typeface="+mn-ea"/>
                          <a:cs typeface="+mn-cs"/>
                        </a:rPr>
                        <a:t>I am comfortable asking patients about their health history.</a:t>
                      </a:r>
                      <a:endParaRPr lang="en-US" sz="1100" b="0" dirty="0">
                        <a:latin typeface="+mj-lt"/>
                      </a:endParaRPr>
                    </a:p>
                  </a:txBody>
                  <a:tcPr/>
                </a:tc>
                <a:tc>
                  <a:txBody>
                    <a:bodyPr/>
                    <a:lstStyle/>
                    <a:p>
                      <a:pPr marL="0" marR="0">
                        <a:lnSpc>
                          <a:spcPct val="115000"/>
                        </a:lnSpc>
                        <a:spcBef>
                          <a:spcPts val="0"/>
                        </a:spcBef>
                        <a:spcAft>
                          <a:spcPts val="0"/>
                        </a:spcAft>
                      </a:pPr>
                      <a:r>
                        <a:rPr lang="en-US" sz="1100" b="0" dirty="0" smtClean="0">
                          <a:solidFill>
                            <a:srgbClr val="000000"/>
                          </a:solidFill>
                          <a:latin typeface="Calibri"/>
                          <a:ea typeface="Calibri"/>
                          <a:cs typeface="Times New Roman"/>
                        </a:rPr>
                        <a:t>2.0</a:t>
                      </a:r>
                      <a:endParaRPr lang="en-US" sz="1100" b="0"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0" dirty="0" smtClean="0">
                          <a:solidFill>
                            <a:srgbClr val="000000"/>
                          </a:solidFill>
                          <a:latin typeface="Calibri"/>
                          <a:ea typeface="Calibri"/>
                          <a:cs typeface="Times New Roman"/>
                        </a:rPr>
                        <a:t>1.4</a:t>
                      </a:r>
                      <a:endParaRPr lang="en-US" sz="1100" b="0"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0" dirty="0" smtClean="0">
                          <a:solidFill>
                            <a:srgbClr val="000000"/>
                          </a:solidFill>
                          <a:latin typeface="Calibri"/>
                          <a:ea typeface="Calibri"/>
                          <a:cs typeface="Times New Roman"/>
                        </a:rPr>
                        <a:t>5.9</a:t>
                      </a:r>
                      <a:endParaRPr lang="en-US" sz="1100" b="0"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0" dirty="0" smtClean="0">
                          <a:solidFill>
                            <a:srgbClr val="000000"/>
                          </a:solidFill>
                          <a:latin typeface="Calibri"/>
                          <a:ea typeface="Calibri"/>
                          <a:cs typeface="Times New Roman"/>
                        </a:rPr>
                        <a:t>6.8</a:t>
                      </a:r>
                      <a:endParaRPr lang="en-US" sz="1100" b="0"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0" dirty="0" smtClean="0">
                          <a:solidFill>
                            <a:srgbClr val="000000"/>
                          </a:solidFill>
                          <a:latin typeface="Calibri"/>
                          <a:ea typeface="Calibri"/>
                          <a:cs typeface="Times New Roman"/>
                        </a:rPr>
                        <a:t>92.2</a:t>
                      </a:r>
                      <a:endParaRPr lang="en-US" sz="1100" b="0"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0" dirty="0" smtClean="0">
                          <a:solidFill>
                            <a:srgbClr val="000000"/>
                          </a:solidFill>
                          <a:latin typeface="Calibri"/>
                          <a:ea typeface="Calibri"/>
                          <a:cs typeface="Times New Roman"/>
                        </a:rPr>
                        <a:t>91.8</a:t>
                      </a:r>
                      <a:endParaRPr lang="en-US" sz="1100" b="0" dirty="0">
                        <a:solidFill>
                          <a:srgbClr val="000000"/>
                        </a:solidFill>
                        <a:latin typeface="Calibri"/>
                        <a:ea typeface="Calibri"/>
                        <a:cs typeface="Times New Roman"/>
                      </a:endParaRPr>
                    </a:p>
                  </a:txBody>
                  <a:tcPr marL="68580" marR="68580" marT="0" marB="0"/>
                </a:tc>
              </a:tr>
              <a:tr h="410775">
                <a:tc>
                  <a:txBody>
                    <a:bodyPr/>
                    <a:lstStyle/>
                    <a:p>
                      <a:r>
                        <a:rPr kumimoji="0" lang="en-US" sz="1100" b="0" kern="1200" dirty="0" smtClean="0">
                          <a:solidFill>
                            <a:schemeClr val="dk1"/>
                          </a:solidFill>
                          <a:latin typeface="+mj-lt"/>
                          <a:ea typeface="+mn-ea"/>
                          <a:cs typeface="+mn-cs"/>
                        </a:rPr>
                        <a:t>I am comfortable asking patients about their HIV-related risk behaviors.</a:t>
                      </a:r>
                      <a:endParaRPr lang="en-US" sz="1100" b="0" dirty="0">
                        <a:latin typeface="+mj-lt"/>
                      </a:endParaRPr>
                    </a:p>
                  </a:txBody>
                  <a:tcPr/>
                </a:tc>
                <a:tc>
                  <a:txBody>
                    <a:bodyPr/>
                    <a:lstStyle/>
                    <a:p>
                      <a:pPr marL="0" marR="0">
                        <a:lnSpc>
                          <a:spcPct val="115000"/>
                        </a:lnSpc>
                        <a:spcBef>
                          <a:spcPts val="0"/>
                        </a:spcBef>
                        <a:spcAft>
                          <a:spcPts val="0"/>
                        </a:spcAft>
                      </a:pPr>
                      <a:r>
                        <a:rPr lang="en-US" sz="1100" b="0" dirty="0" smtClean="0">
                          <a:solidFill>
                            <a:srgbClr val="000000"/>
                          </a:solidFill>
                          <a:latin typeface="Calibri"/>
                          <a:ea typeface="Calibri"/>
                          <a:cs typeface="Times New Roman"/>
                        </a:rPr>
                        <a:t>20.4</a:t>
                      </a:r>
                      <a:endParaRPr lang="en-US" sz="1100" b="0"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0" dirty="0" smtClean="0">
                          <a:solidFill>
                            <a:srgbClr val="000000"/>
                          </a:solidFill>
                          <a:latin typeface="Calibri"/>
                          <a:ea typeface="Calibri"/>
                          <a:cs typeface="Times New Roman"/>
                        </a:rPr>
                        <a:t>13.5</a:t>
                      </a:r>
                      <a:endParaRPr lang="en-US" sz="1100" b="0"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0" dirty="0" smtClean="0">
                          <a:solidFill>
                            <a:srgbClr val="000000"/>
                          </a:solidFill>
                          <a:latin typeface="Calibri"/>
                          <a:ea typeface="Calibri"/>
                          <a:cs typeface="Times New Roman"/>
                        </a:rPr>
                        <a:t>17.5</a:t>
                      </a:r>
                      <a:endParaRPr lang="en-US" sz="1100" b="0"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0" dirty="0" smtClean="0">
                          <a:solidFill>
                            <a:srgbClr val="000000"/>
                          </a:solidFill>
                          <a:latin typeface="Calibri"/>
                          <a:ea typeface="Calibri"/>
                          <a:cs typeface="Times New Roman"/>
                        </a:rPr>
                        <a:t>17.4</a:t>
                      </a:r>
                      <a:endParaRPr lang="en-US" sz="1100" b="0"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0" dirty="0" smtClean="0">
                          <a:solidFill>
                            <a:srgbClr val="000000"/>
                          </a:solidFill>
                          <a:latin typeface="Calibri"/>
                          <a:ea typeface="Calibri"/>
                          <a:cs typeface="Times New Roman"/>
                        </a:rPr>
                        <a:t>62.1</a:t>
                      </a:r>
                      <a:endParaRPr lang="en-US" sz="1100" b="0"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0" dirty="0" smtClean="0">
                          <a:solidFill>
                            <a:srgbClr val="000000"/>
                          </a:solidFill>
                          <a:latin typeface="Calibri"/>
                          <a:ea typeface="Calibri"/>
                          <a:cs typeface="Times New Roman"/>
                        </a:rPr>
                        <a:t>69.1</a:t>
                      </a:r>
                      <a:endParaRPr lang="en-US" sz="1100" b="0" dirty="0">
                        <a:solidFill>
                          <a:srgbClr val="000000"/>
                        </a:solidFill>
                        <a:latin typeface="Calibri"/>
                        <a:ea typeface="Calibri"/>
                        <a:cs typeface="Times New Roman"/>
                      </a:endParaRPr>
                    </a:p>
                  </a:txBody>
                  <a:tcPr marL="68580" marR="68580" marT="0" marB="0"/>
                </a:tc>
              </a:tr>
            </a:tbl>
          </a:graphicData>
        </a:graphic>
      </p:graphicFrame>
      <p:sp>
        <p:nvSpPr>
          <p:cNvPr id="5" name="Slide Number Placeholder 4"/>
          <p:cNvSpPr>
            <a:spLocks noGrp="1"/>
          </p:cNvSpPr>
          <p:nvPr>
            <p:ph type="sldNum" sz="quarter" idx="12"/>
          </p:nvPr>
        </p:nvSpPr>
        <p:spPr/>
        <p:txBody>
          <a:bodyPr/>
          <a:lstStyle/>
          <a:p>
            <a:fld id="{5EB3E4B6-8427-4565-9283-E7BE45C4FA4B}" type="slidenum">
              <a:rPr lang="en-US" smtClean="0"/>
              <a:pPr/>
              <a:t>48</a:t>
            </a:fld>
            <a:endParaRPr lang="en-US" dirty="0"/>
          </a:p>
        </p:txBody>
      </p:sp>
    </p:spTree>
    <p:extLst>
      <p:ext uri="{BB962C8B-B14F-4D97-AF65-F5344CB8AC3E}">
        <p14:creationId xmlns:p14="http://schemas.microsoft.com/office/powerpoint/2010/main" val="32684516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sz="3200" dirty="0" smtClean="0"/>
              <a:t>Changes in Attitude by item</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34336649"/>
              </p:ext>
            </p:extLst>
          </p:nvPr>
        </p:nvGraphicFramePr>
        <p:xfrm>
          <a:off x="304800" y="1905000"/>
          <a:ext cx="8077200" cy="2284465"/>
        </p:xfrm>
        <a:graphic>
          <a:graphicData uri="http://schemas.openxmlformats.org/drawingml/2006/table">
            <a:tbl>
              <a:tblPr firstRow="1" bandRow="1">
                <a:tableStyleId>{5C22544A-7EE6-4342-B048-85BDC9FD1C3A}</a:tableStyleId>
              </a:tblPr>
              <a:tblGrid>
                <a:gridCol w="4324801"/>
                <a:gridCol w="1335599"/>
                <a:gridCol w="1208400"/>
                <a:gridCol w="1208400"/>
              </a:tblGrid>
              <a:tr h="882385">
                <a:tc>
                  <a:txBody>
                    <a:bodyPr/>
                    <a:lstStyle/>
                    <a:p>
                      <a:r>
                        <a:rPr lang="en-US" sz="1600" baseline="0" dirty="0" smtClean="0">
                          <a:latin typeface="+mj-lt"/>
                        </a:rPr>
                        <a:t>Attitudes toward future employment (n=207) </a:t>
                      </a:r>
                    </a:p>
                    <a:p>
                      <a:endParaRPr lang="en-US" sz="1400" baseline="0" dirty="0" smtClean="0">
                        <a:latin typeface="+mj-lt"/>
                      </a:endParaRPr>
                    </a:p>
                  </a:txBody>
                  <a:tcPr/>
                </a:tc>
                <a:tc>
                  <a:txBody>
                    <a:bodyPr/>
                    <a:lstStyle/>
                    <a:p>
                      <a:pPr algn="ctr"/>
                      <a:r>
                        <a:rPr lang="en-US" sz="1400" dirty="0" smtClean="0">
                          <a:latin typeface="+mj-lt"/>
                        </a:rPr>
                        <a:t>Disagree</a:t>
                      </a:r>
                    </a:p>
                    <a:p>
                      <a:pPr algn="ctr"/>
                      <a:r>
                        <a:rPr lang="en-US" sz="1400" dirty="0" smtClean="0">
                          <a:latin typeface="+mj-lt"/>
                        </a:rPr>
                        <a:t>%</a:t>
                      </a:r>
                      <a:r>
                        <a:rPr lang="en-US" sz="1400" baseline="0" dirty="0" smtClean="0">
                          <a:latin typeface="+mj-lt"/>
                        </a:rPr>
                        <a:t> </a:t>
                      </a:r>
                    </a:p>
                    <a:p>
                      <a:pPr algn="ctr"/>
                      <a:r>
                        <a:rPr lang="en-US" sz="1400" dirty="0" smtClean="0">
                          <a:latin typeface="+mj-lt"/>
                        </a:rPr>
                        <a:t>Post</a:t>
                      </a:r>
                      <a:endParaRPr lang="en-US" sz="1400" dirty="0">
                        <a:latin typeface="+mj-lt"/>
                      </a:endParaRPr>
                    </a:p>
                  </a:txBody>
                  <a:tcPr/>
                </a:tc>
                <a:tc>
                  <a:txBody>
                    <a:bodyPr/>
                    <a:lstStyle/>
                    <a:p>
                      <a:pPr algn="ctr"/>
                      <a:r>
                        <a:rPr lang="en-US" sz="1400" dirty="0" smtClean="0">
                          <a:latin typeface="+mj-lt"/>
                        </a:rPr>
                        <a:t>Neutral</a:t>
                      </a:r>
                    </a:p>
                    <a:p>
                      <a:pPr algn="ctr"/>
                      <a:r>
                        <a:rPr lang="en-US" sz="1400" dirty="0" smtClean="0">
                          <a:latin typeface="+mj-lt"/>
                        </a:rPr>
                        <a:t>%</a:t>
                      </a:r>
                    </a:p>
                    <a:p>
                      <a:pPr algn="ctr"/>
                      <a:r>
                        <a:rPr lang="en-US" sz="1400" baseline="0" dirty="0" smtClean="0">
                          <a:latin typeface="+mj-lt"/>
                        </a:rPr>
                        <a:t>Post</a:t>
                      </a:r>
                      <a:endParaRPr lang="en-US" sz="1400" dirty="0">
                        <a:latin typeface="+mj-lt"/>
                      </a:endParaRPr>
                    </a:p>
                  </a:txBody>
                  <a:tcPr/>
                </a:tc>
                <a:tc>
                  <a:txBody>
                    <a:bodyPr/>
                    <a:lstStyle/>
                    <a:p>
                      <a:pPr algn="ctr"/>
                      <a:r>
                        <a:rPr kumimoji="0" lang="en-US" sz="1400" b="1" kern="1200" dirty="0" smtClean="0">
                          <a:solidFill>
                            <a:schemeClr val="lt1"/>
                          </a:solidFill>
                          <a:latin typeface="+mj-lt"/>
                          <a:ea typeface="+mn-ea"/>
                          <a:cs typeface="+mn-cs"/>
                        </a:rPr>
                        <a:t>Agree</a:t>
                      </a:r>
                    </a:p>
                    <a:p>
                      <a:pPr algn="ctr"/>
                      <a:r>
                        <a:rPr kumimoji="0" lang="en-US" sz="1400" b="1" kern="1200" baseline="0" dirty="0" smtClean="0">
                          <a:solidFill>
                            <a:schemeClr val="lt1"/>
                          </a:solidFill>
                          <a:latin typeface="+mj-lt"/>
                          <a:ea typeface="+mn-ea"/>
                          <a:cs typeface="+mn-cs"/>
                        </a:rPr>
                        <a:t>%</a:t>
                      </a:r>
                    </a:p>
                    <a:p>
                      <a:pPr algn="ctr"/>
                      <a:r>
                        <a:rPr kumimoji="0" lang="en-US" sz="1400" b="1" kern="1200" baseline="0" dirty="0" smtClean="0">
                          <a:solidFill>
                            <a:schemeClr val="lt1"/>
                          </a:solidFill>
                          <a:latin typeface="+mj-lt"/>
                          <a:ea typeface="+mn-ea"/>
                          <a:cs typeface="+mn-cs"/>
                        </a:rPr>
                        <a:t>Post</a:t>
                      </a:r>
                      <a:endParaRPr lang="en-US" sz="1400" dirty="0">
                        <a:latin typeface="+mj-lt"/>
                      </a:endParaRPr>
                    </a:p>
                  </a:txBody>
                  <a:tcPr/>
                </a:tc>
              </a:tr>
              <a:tr h="398496">
                <a:tc>
                  <a:txBody>
                    <a:bodyPr/>
                    <a:lstStyle/>
                    <a:p>
                      <a:r>
                        <a:rPr lang="en-US" sz="1600" dirty="0" smtClean="0">
                          <a:latin typeface="+mj-lt"/>
                        </a:rPr>
                        <a:t>I would like to pursue a job that allows me to treat HIV/AIDS patients in a specialty</a:t>
                      </a:r>
                      <a:r>
                        <a:rPr lang="en-US" sz="1600" baseline="0" dirty="0" smtClean="0">
                          <a:latin typeface="+mj-lt"/>
                        </a:rPr>
                        <a:t> care setting (i.e. public health dentistry)</a:t>
                      </a:r>
                      <a:endParaRPr lang="en-US" sz="1600" dirty="0">
                        <a:latin typeface="+mj-lt"/>
                      </a:endParaRPr>
                    </a:p>
                  </a:txBody>
                  <a:tcPr/>
                </a:tc>
                <a:tc>
                  <a:txBody>
                    <a:bodyPr/>
                    <a:lstStyle/>
                    <a:p>
                      <a:pPr marL="0" marR="0" algn="ctr">
                        <a:lnSpc>
                          <a:spcPct val="115000"/>
                        </a:lnSpc>
                        <a:spcBef>
                          <a:spcPts val="0"/>
                        </a:spcBef>
                        <a:spcAft>
                          <a:spcPts val="0"/>
                        </a:spcAft>
                      </a:pPr>
                      <a:r>
                        <a:rPr lang="en-US" sz="1400" dirty="0" smtClean="0">
                          <a:solidFill>
                            <a:srgbClr val="000000"/>
                          </a:solidFill>
                          <a:latin typeface="Calibri"/>
                          <a:ea typeface="Calibri"/>
                          <a:cs typeface="Times New Roman"/>
                        </a:rPr>
                        <a:t> 28.6%</a:t>
                      </a:r>
                      <a:endParaRPr lang="en-US" sz="1400" dirty="0">
                        <a:solidFill>
                          <a:srgbClr val="00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smtClean="0">
                          <a:solidFill>
                            <a:srgbClr val="000000"/>
                          </a:solidFill>
                          <a:latin typeface="Calibri"/>
                          <a:ea typeface="Calibri"/>
                          <a:cs typeface="Times New Roman"/>
                        </a:rPr>
                        <a:t>47.6%</a:t>
                      </a:r>
                      <a:endParaRPr lang="en-US" sz="1400" dirty="0">
                        <a:solidFill>
                          <a:srgbClr val="00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smtClean="0">
                          <a:solidFill>
                            <a:srgbClr val="FF0000"/>
                          </a:solidFill>
                          <a:latin typeface="Calibri"/>
                          <a:ea typeface="Calibri"/>
                          <a:cs typeface="Times New Roman"/>
                        </a:rPr>
                        <a:t>23.8%</a:t>
                      </a:r>
                      <a:endParaRPr lang="en-US" sz="1400" dirty="0">
                        <a:solidFill>
                          <a:srgbClr val="FF0000"/>
                        </a:solidFill>
                        <a:latin typeface="Calibri"/>
                        <a:ea typeface="Calibri"/>
                        <a:cs typeface="Times New Roman"/>
                      </a:endParaRPr>
                    </a:p>
                  </a:txBody>
                  <a:tcPr marL="68580" marR="68580" marT="0" marB="0"/>
                </a:tc>
              </a:tr>
              <a:tr h="398496">
                <a:tc>
                  <a:txBody>
                    <a:bodyPr/>
                    <a:lstStyle/>
                    <a:p>
                      <a:r>
                        <a:rPr lang="en-US" sz="1600" b="0" dirty="0" smtClean="0">
                          <a:latin typeface="+mj-lt"/>
                        </a:rPr>
                        <a:t>I will pursue a job in the private sector,</a:t>
                      </a:r>
                      <a:r>
                        <a:rPr lang="en-US" sz="1600" b="0" baseline="0" dirty="0" smtClean="0">
                          <a:latin typeface="+mj-lt"/>
                        </a:rPr>
                        <a:t> but I will accept patients with HIV/AIDS</a:t>
                      </a:r>
                      <a:endParaRPr lang="en-US" sz="1600" b="0" dirty="0">
                        <a:latin typeface="+mj-lt"/>
                      </a:endParaRPr>
                    </a:p>
                  </a:txBody>
                  <a:tcPr/>
                </a:tc>
                <a:tc>
                  <a:txBody>
                    <a:bodyPr/>
                    <a:lstStyle/>
                    <a:p>
                      <a:pPr marL="0" marR="0" algn="ctr">
                        <a:lnSpc>
                          <a:spcPct val="115000"/>
                        </a:lnSpc>
                        <a:spcBef>
                          <a:spcPts val="0"/>
                        </a:spcBef>
                        <a:spcAft>
                          <a:spcPts val="0"/>
                        </a:spcAft>
                      </a:pPr>
                      <a:r>
                        <a:rPr lang="en-US" sz="1400" dirty="0" smtClean="0">
                          <a:solidFill>
                            <a:srgbClr val="000000"/>
                          </a:solidFill>
                          <a:latin typeface="Calibri"/>
                          <a:ea typeface="Calibri"/>
                          <a:cs typeface="Times New Roman"/>
                        </a:rPr>
                        <a:t>1.4%</a:t>
                      </a:r>
                      <a:endParaRPr lang="en-US" sz="1400" dirty="0">
                        <a:solidFill>
                          <a:srgbClr val="00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smtClean="0">
                          <a:solidFill>
                            <a:srgbClr val="000000"/>
                          </a:solidFill>
                          <a:latin typeface="Calibri"/>
                          <a:ea typeface="Calibri"/>
                          <a:cs typeface="Times New Roman"/>
                        </a:rPr>
                        <a:t>15.9%</a:t>
                      </a:r>
                      <a:endParaRPr lang="en-US" sz="1400" dirty="0">
                        <a:solidFill>
                          <a:srgbClr val="00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smtClean="0">
                          <a:solidFill>
                            <a:srgbClr val="C00000"/>
                          </a:solidFill>
                          <a:latin typeface="Calibri"/>
                          <a:ea typeface="Calibri"/>
                          <a:cs typeface="Times New Roman"/>
                        </a:rPr>
                        <a:t>82.6%</a:t>
                      </a:r>
                      <a:endParaRPr lang="en-US" sz="1400" dirty="0">
                        <a:solidFill>
                          <a:srgbClr val="C00000"/>
                        </a:solidFill>
                        <a:latin typeface="Calibri"/>
                        <a:ea typeface="Calibri"/>
                        <a:cs typeface="Times New Roman"/>
                      </a:endParaRPr>
                    </a:p>
                  </a:txBody>
                  <a:tcPr marL="68580" marR="68580" marT="0" marB="0"/>
                </a:tc>
              </a:tr>
            </a:tbl>
          </a:graphicData>
        </a:graphic>
      </p:graphicFrame>
      <p:sp>
        <p:nvSpPr>
          <p:cNvPr id="5" name="Slide Number Placeholder 4"/>
          <p:cNvSpPr>
            <a:spLocks noGrp="1"/>
          </p:cNvSpPr>
          <p:nvPr>
            <p:ph type="sldNum" sz="quarter" idx="12"/>
          </p:nvPr>
        </p:nvSpPr>
        <p:spPr/>
        <p:txBody>
          <a:bodyPr/>
          <a:lstStyle/>
          <a:p>
            <a:fld id="{5EB3E4B6-8427-4565-9283-E7BE45C4FA4B}" type="slidenum">
              <a:rPr lang="en-US" smtClean="0"/>
              <a:pPr/>
              <a:t>49</a:t>
            </a:fld>
            <a:endParaRPr lang="en-US" dirty="0"/>
          </a:p>
        </p:txBody>
      </p:sp>
    </p:spTree>
    <p:extLst>
      <p:ext uri="{BB962C8B-B14F-4D97-AF65-F5344CB8AC3E}">
        <p14:creationId xmlns:p14="http://schemas.microsoft.com/office/powerpoint/2010/main" val="1219985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rmAutofit/>
          </a:bodyPr>
          <a:lstStyle/>
          <a:p>
            <a:r>
              <a:rPr lang="en-US" dirty="0" smtClean="0"/>
              <a:t>Methodology (cont)</a:t>
            </a:r>
            <a:endParaRPr lang="en-US" dirty="0"/>
          </a:p>
        </p:txBody>
      </p:sp>
      <p:sp>
        <p:nvSpPr>
          <p:cNvPr id="3" name="Content Placeholder 2"/>
          <p:cNvSpPr>
            <a:spLocks noGrp="1"/>
          </p:cNvSpPr>
          <p:nvPr>
            <p:ph idx="1"/>
          </p:nvPr>
        </p:nvSpPr>
        <p:spPr/>
        <p:txBody>
          <a:bodyPr/>
          <a:lstStyle/>
          <a:p>
            <a:r>
              <a:rPr lang="en-US" dirty="0" smtClean="0">
                <a:latin typeface="Tahoma" pitchFamily="34" charset="0"/>
                <a:cs typeface="Tahoma" pitchFamily="34" charset="0"/>
              </a:rPr>
              <a:t>Qualitative interviews</a:t>
            </a:r>
          </a:p>
          <a:p>
            <a:pPr lvl="1"/>
            <a:r>
              <a:rPr lang="en-US" dirty="0" smtClean="0">
                <a:latin typeface="Tahoma" pitchFamily="34" charset="0"/>
                <a:cs typeface="Tahoma" pitchFamily="34" charset="0"/>
              </a:rPr>
              <a:t>Group interview with project staff</a:t>
            </a:r>
          </a:p>
          <a:p>
            <a:pPr lvl="2"/>
            <a:r>
              <a:rPr lang="en-US" dirty="0" smtClean="0">
                <a:latin typeface="Tahoma" pitchFamily="34" charset="0"/>
                <a:cs typeface="Tahoma" pitchFamily="34" charset="0"/>
              </a:rPr>
              <a:t>Length of rotation</a:t>
            </a:r>
          </a:p>
          <a:p>
            <a:pPr lvl="2"/>
            <a:r>
              <a:rPr lang="en-US" dirty="0" smtClean="0">
                <a:latin typeface="Tahoma" pitchFamily="34" charset="0"/>
                <a:cs typeface="Tahoma" pitchFamily="34" charset="0"/>
              </a:rPr>
              <a:t>Methods for teaching about HIV</a:t>
            </a:r>
          </a:p>
          <a:p>
            <a:pPr lvl="2"/>
            <a:r>
              <a:rPr lang="en-US" dirty="0" smtClean="0">
                <a:latin typeface="Tahoma" pitchFamily="34" charset="0"/>
                <a:cs typeface="Tahoma" pitchFamily="34" charset="0"/>
              </a:rPr>
              <a:t>Supervised clinical experience for the students</a:t>
            </a:r>
          </a:p>
          <a:p>
            <a:pPr lvl="2"/>
            <a:r>
              <a:rPr lang="en-US" dirty="0" smtClean="0">
                <a:latin typeface="Tahoma" pitchFamily="34" charset="0"/>
                <a:cs typeface="Tahoma" pitchFamily="34" charset="0"/>
              </a:rPr>
              <a:t>Perceptions of this program on students</a:t>
            </a:r>
          </a:p>
          <a:p>
            <a:pPr lvl="2"/>
            <a:r>
              <a:rPr lang="en-US" dirty="0" smtClean="0">
                <a:latin typeface="Tahoma" pitchFamily="34" charset="0"/>
                <a:cs typeface="Tahoma" pitchFamily="34" charset="0"/>
              </a:rPr>
              <a:t>Suggestions for modification of their CBDP program or curriculum</a:t>
            </a:r>
          </a:p>
          <a:p>
            <a:pPr lvl="2"/>
            <a:endParaRPr lang="en-US" dirty="0" smtClean="0"/>
          </a:p>
          <a:p>
            <a:pPr lvl="2"/>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5EB3E4B6-8427-4565-9283-E7BE45C4FA4B}" type="slidenum">
              <a:rPr lang="en-US" smtClean="0"/>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838200"/>
          </a:xfrm>
        </p:spPr>
        <p:txBody>
          <a:bodyPr>
            <a:normAutofit/>
          </a:bodyPr>
          <a:lstStyle/>
          <a:p>
            <a:r>
              <a:rPr lang="en-US" sz="3200" dirty="0" smtClean="0"/>
              <a:t>Clinical &amp; Education Methodology (all sites)</a:t>
            </a:r>
            <a:endParaRPr lang="en-US" sz="3200" dirty="0"/>
          </a:p>
        </p:txBody>
      </p:sp>
      <p:graphicFrame>
        <p:nvGraphicFramePr>
          <p:cNvPr id="4" name="Content Placeholder 3"/>
          <p:cNvGraphicFramePr>
            <a:graphicFrameLocks noGrp="1"/>
          </p:cNvGraphicFramePr>
          <p:nvPr>
            <p:ph idx="1"/>
          </p:nvPr>
        </p:nvGraphicFramePr>
        <p:xfrm>
          <a:off x="152400" y="1905000"/>
          <a:ext cx="8820387" cy="3627120"/>
        </p:xfrm>
        <a:graphic>
          <a:graphicData uri="http://schemas.openxmlformats.org/drawingml/2006/table">
            <a:tbl>
              <a:tblPr firstRow="1" bandRow="1">
                <a:tableStyleId>{5C22544A-7EE6-4342-B048-85BDC9FD1C3A}</a:tableStyleId>
              </a:tblPr>
              <a:tblGrid>
                <a:gridCol w="5417883"/>
                <a:gridCol w="628297"/>
                <a:gridCol w="505871"/>
                <a:gridCol w="628297"/>
                <a:gridCol w="505871"/>
                <a:gridCol w="628297"/>
                <a:gridCol w="505871"/>
              </a:tblGrid>
              <a:tr h="723153">
                <a:tc>
                  <a:txBody>
                    <a:bodyPr/>
                    <a:lstStyle/>
                    <a:p>
                      <a:r>
                        <a:rPr lang="en-US" sz="1400" dirty="0" smtClean="0">
                          <a:latin typeface="+mj-lt"/>
                        </a:rPr>
                        <a:t>Item</a:t>
                      </a:r>
                      <a:endParaRPr lang="en-US" sz="1400" dirty="0">
                        <a:latin typeface="+mj-lt"/>
                      </a:endParaRPr>
                    </a:p>
                  </a:txBody>
                  <a:tcPr/>
                </a:tc>
                <a:tc gridSpan="2">
                  <a:txBody>
                    <a:bodyPr/>
                    <a:lstStyle/>
                    <a:p>
                      <a:pPr algn="ctr"/>
                      <a:r>
                        <a:rPr kumimoji="0" lang="en-US" sz="1400" b="1" kern="1200" dirty="0" smtClean="0">
                          <a:solidFill>
                            <a:schemeClr val="lt1"/>
                          </a:solidFill>
                          <a:latin typeface="+mj-lt"/>
                          <a:ea typeface="+mn-ea"/>
                          <a:cs typeface="+mn-cs"/>
                        </a:rPr>
                        <a:t>Disagree</a:t>
                      </a:r>
                    </a:p>
                    <a:p>
                      <a:pPr algn="ctr"/>
                      <a:r>
                        <a:rPr kumimoji="0" lang="en-US" sz="1400" b="1" kern="1200" dirty="0" smtClean="0">
                          <a:solidFill>
                            <a:schemeClr val="lt1"/>
                          </a:solidFill>
                          <a:latin typeface="+mj-lt"/>
                          <a:ea typeface="+mn-ea"/>
                          <a:cs typeface="+mn-cs"/>
                        </a:rPr>
                        <a:t>%</a:t>
                      </a:r>
                    </a:p>
                    <a:p>
                      <a:pPr algn="ctr"/>
                      <a:r>
                        <a:rPr kumimoji="0" lang="en-US" sz="1400" b="1" kern="1200" dirty="0" smtClean="0">
                          <a:solidFill>
                            <a:schemeClr val="lt1"/>
                          </a:solidFill>
                          <a:latin typeface="+mj-lt"/>
                          <a:ea typeface="+mn-ea"/>
                          <a:cs typeface="+mn-cs"/>
                        </a:rPr>
                        <a:t>Pre</a:t>
                      </a:r>
                      <a:r>
                        <a:rPr kumimoji="0" lang="en-US" sz="1400" b="1" kern="1200" baseline="0" dirty="0" smtClean="0">
                          <a:solidFill>
                            <a:schemeClr val="lt1"/>
                          </a:solidFill>
                          <a:latin typeface="+mj-lt"/>
                          <a:ea typeface="+mn-ea"/>
                          <a:cs typeface="+mn-cs"/>
                        </a:rPr>
                        <a:t>        Post</a:t>
                      </a:r>
                      <a:endParaRPr kumimoji="0" lang="en-US" sz="1400" b="1" kern="1200" dirty="0" smtClean="0">
                        <a:solidFill>
                          <a:schemeClr val="lt1"/>
                        </a:solidFill>
                        <a:latin typeface="+mj-lt"/>
                        <a:ea typeface="+mn-ea"/>
                        <a:cs typeface="+mn-cs"/>
                      </a:endParaRPr>
                    </a:p>
                  </a:txBody>
                  <a:tcPr/>
                </a:tc>
                <a:tc hMerge="1">
                  <a:txBody>
                    <a:bodyPr/>
                    <a:lstStyle/>
                    <a:p>
                      <a:endParaRPr lang="en-US" dirty="0"/>
                    </a:p>
                  </a:txBody>
                  <a:tcPr/>
                </a:tc>
                <a:tc gridSpan="2">
                  <a:txBody>
                    <a:bodyPr/>
                    <a:lstStyle/>
                    <a:p>
                      <a:pPr algn="ctr"/>
                      <a:r>
                        <a:rPr kumimoji="0" lang="en-US" sz="1400" b="1" kern="1200" dirty="0" smtClean="0">
                          <a:solidFill>
                            <a:schemeClr val="lt1"/>
                          </a:solidFill>
                          <a:latin typeface="+mj-lt"/>
                          <a:ea typeface="+mn-ea"/>
                          <a:cs typeface="+mn-cs"/>
                        </a:rPr>
                        <a:t>Neutral</a:t>
                      </a:r>
                    </a:p>
                    <a:p>
                      <a:pPr algn="ctr"/>
                      <a:r>
                        <a:rPr kumimoji="0" lang="en-US" sz="1400" b="1" kern="1200" dirty="0" smtClean="0">
                          <a:solidFill>
                            <a:schemeClr val="lt1"/>
                          </a:solidFill>
                          <a:latin typeface="+mj-lt"/>
                          <a:ea typeface="+mn-ea"/>
                          <a:cs typeface="+mn-cs"/>
                        </a:rPr>
                        <a:t>%</a:t>
                      </a:r>
                    </a:p>
                    <a:p>
                      <a:pPr algn="ctr"/>
                      <a:r>
                        <a:rPr kumimoji="0" lang="en-US" sz="1400" b="1" kern="1200" dirty="0" smtClean="0">
                          <a:solidFill>
                            <a:schemeClr val="lt1"/>
                          </a:solidFill>
                          <a:latin typeface="+mj-lt"/>
                          <a:ea typeface="+mn-ea"/>
                          <a:cs typeface="+mn-cs"/>
                        </a:rPr>
                        <a:t>Pre</a:t>
                      </a:r>
                      <a:r>
                        <a:rPr kumimoji="0" lang="en-US" sz="1400" b="1" kern="1200" baseline="0" dirty="0" smtClean="0">
                          <a:solidFill>
                            <a:schemeClr val="lt1"/>
                          </a:solidFill>
                          <a:latin typeface="+mj-lt"/>
                          <a:ea typeface="+mn-ea"/>
                          <a:cs typeface="+mn-cs"/>
                        </a:rPr>
                        <a:t>        Post</a:t>
                      </a:r>
                      <a:endParaRPr kumimoji="0" lang="en-US" sz="1400" b="1" kern="1200" dirty="0" smtClean="0">
                        <a:solidFill>
                          <a:schemeClr val="lt1"/>
                        </a:solidFill>
                        <a:latin typeface="+mj-lt"/>
                        <a:ea typeface="+mn-ea"/>
                        <a:cs typeface="+mn-cs"/>
                      </a:endParaRPr>
                    </a:p>
                  </a:txBody>
                  <a:tcPr/>
                </a:tc>
                <a:tc hMerge="1">
                  <a:txBody>
                    <a:bodyPr/>
                    <a:lstStyle/>
                    <a:p>
                      <a:pPr algn="ctr"/>
                      <a:endParaRPr lang="en-US" sz="1600" dirty="0">
                        <a:latin typeface="+mj-lt"/>
                      </a:endParaRPr>
                    </a:p>
                  </a:txBody>
                  <a:tcPr/>
                </a:tc>
                <a:tc gridSpan="2">
                  <a:txBody>
                    <a:bodyPr/>
                    <a:lstStyle/>
                    <a:p>
                      <a:pPr algn="ctr"/>
                      <a:r>
                        <a:rPr kumimoji="0" lang="en-US" sz="1400" b="1" kern="1200" dirty="0" smtClean="0">
                          <a:solidFill>
                            <a:schemeClr val="lt1"/>
                          </a:solidFill>
                          <a:latin typeface="+mj-lt"/>
                          <a:ea typeface="+mn-ea"/>
                          <a:cs typeface="+mn-cs"/>
                        </a:rPr>
                        <a:t>Agree</a:t>
                      </a:r>
                    </a:p>
                    <a:p>
                      <a:pPr algn="ctr"/>
                      <a:r>
                        <a:rPr kumimoji="0" lang="en-US" sz="1400" b="1" kern="1200" dirty="0" smtClean="0">
                          <a:solidFill>
                            <a:schemeClr val="lt1"/>
                          </a:solidFill>
                          <a:latin typeface="+mj-lt"/>
                          <a:ea typeface="+mn-ea"/>
                          <a:cs typeface="+mn-cs"/>
                        </a:rPr>
                        <a:t>%</a:t>
                      </a:r>
                    </a:p>
                    <a:p>
                      <a:pPr algn="ctr"/>
                      <a:r>
                        <a:rPr kumimoji="0" lang="en-US" sz="1400" b="1" kern="1200" dirty="0" smtClean="0">
                          <a:solidFill>
                            <a:schemeClr val="lt1"/>
                          </a:solidFill>
                          <a:latin typeface="+mj-lt"/>
                          <a:ea typeface="+mn-ea"/>
                          <a:cs typeface="+mn-cs"/>
                        </a:rPr>
                        <a:t>Pre</a:t>
                      </a:r>
                      <a:r>
                        <a:rPr kumimoji="0" lang="en-US" sz="1400" b="1" kern="1200" baseline="0" dirty="0" smtClean="0">
                          <a:solidFill>
                            <a:schemeClr val="lt1"/>
                          </a:solidFill>
                          <a:latin typeface="+mj-lt"/>
                          <a:ea typeface="+mn-ea"/>
                          <a:cs typeface="+mn-cs"/>
                        </a:rPr>
                        <a:t>        Post</a:t>
                      </a:r>
                      <a:endParaRPr lang="en-US" sz="1400" dirty="0">
                        <a:latin typeface="+mj-lt"/>
                      </a:endParaRPr>
                    </a:p>
                  </a:txBody>
                  <a:tcPr/>
                </a:tc>
                <a:tc hMerge="1">
                  <a:txBody>
                    <a:bodyPr/>
                    <a:lstStyle/>
                    <a:p>
                      <a:endParaRPr lang="en-US"/>
                    </a:p>
                  </a:txBody>
                  <a:tcPr/>
                </a:tc>
              </a:tr>
              <a:tr h="561712">
                <a:tc>
                  <a:txBody>
                    <a:bodyPr/>
                    <a:lstStyle/>
                    <a:p>
                      <a:r>
                        <a:rPr kumimoji="0" lang="en-US" sz="1600" b="1" kern="1200" dirty="0" smtClean="0">
                          <a:solidFill>
                            <a:schemeClr val="dk1"/>
                          </a:solidFill>
                          <a:latin typeface="+mj-lt"/>
                          <a:ea typeface="+mn-ea"/>
                          <a:cs typeface="+mn-cs"/>
                        </a:rPr>
                        <a:t>To date, my classes prepared me well for treating patients from backgrounds different from mine. </a:t>
                      </a:r>
                      <a:endParaRPr lang="en-US" sz="1600" b="1" dirty="0">
                        <a:latin typeface="+mj-lt"/>
                      </a:endParaRPr>
                    </a:p>
                  </a:txBody>
                  <a:tcPr/>
                </a:tc>
                <a:tc>
                  <a:txBody>
                    <a:bodyPr/>
                    <a:lstStyle/>
                    <a:p>
                      <a:pPr marL="0" marR="0" algn="ctr">
                        <a:lnSpc>
                          <a:spcPct val="115000"/>
                        </a:lnSpc>
                        <a:spcBef>
                          <a:spcPts val="0"/>
                        </a:spcBef>
                        <a:spcAft>
                          <a:spcPts val="0"/>
                        </a:spcAft>
                      </a:pPr>
                      <a:r>
                        <a:rPr lang="en-US" sz="1400" b="1" dirty="0" smtClean="0">
                          <a:solidFill>
                            <a:srgbClr val="000000"/>
                          </a:solidFill>
                          <a:latin typeface="+mj-lt"/>
                          <a:ea typeface="Calibri"/>
                          <a:cs typeface="Times New Roman"/>
                        </a:rPr>
                        <a:t>4.8</a:t>
                      </a:r>
                      <a:endParaRPr lang="en-US" sz="1400" b="1" dirty="0">
                        <a:solidFill>
                          <a:srgbClr val="000000"/>
                        </a:solidFill>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smtClean="0">
                          <a:solidFill>
                            <a:srgbClr val="000000"/>
                          </a:solidFill>
                          <a:latin typeface="+mj-lt"/>
                          <a:ea typeface="Calibri"/>
                          <a:cs typeface="Times New Roman"/>
                        </a:rPr>
                        <a:t>1.9</a:t>
                      </a:r>
                      <a:endParaRPr lang="en-US" sz="1400" b="1" dirty="0">
                        <a:solidFill>
                          <a:srgbClr val="000000"/>
                        </a:solidFill>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smtClean="0">
                          <a:solidFill>
                            <a:srgbClr val="000000"/>
                          </a:solidFill>
                          <a:latin typeface="+mj-lt"/>
                          <a:ea typeface="Calibri"/>
                          <a:cs typeface="Times New Roman"/>
                        </a:rPr>
                        <a:t>27.1</a:t>
                      </a:r>
                      <a:endParaRPr lang="en-US" sz="1400" b="1" dirty="0">
                        <a:solidFill>
                          <a:srgbClr val="000000"/>
                        </a:solidFill>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smtClean="0">
                          <a:solidFill>
                            <a:srgbClr val="000000"/>
                          </a:solidFill>
                          <a:latin typeface="+mj-lt"/>
                          <a:ea typeface="Calibri"/>
                          <a:cs typeface="Times New Roman"/>
                        </a:rPr>
                        <a:t>16.0</a:t>
                      </a:r>
                      <a:endParaRPr lang="en-US" sz="1400" b="1" dirty="0">
                        <a:solidFill>
                          <a:srgbClr val="000000"/>
                        </a:solidFill>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smtClean="0">
                          <a:solidFill>
                            <a:srgbClr val="000000"/>
                          </a:solidFill>
                          <a:latin typeface="+mj-lt"/>
                          <a:ea typeface="Calibri"/>
                          <a:cs typeface="Times New Roman"/>
                        </a:rPr>
                        <a:t>68.1</a:t>
                      </a:r>
                      <a:endParaRPr lang="en-US" sz="1400" b="1" dirty="0">
                        <a:solidFill>
                          <a:srgbClr val="000000"/>
                        </a:solidFill>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smtClean="0">
                          <a:solidFill>
                            <a:srgbClr val="000000"/>
                          </a:solidFill>
                          <a:latin typeface="+mj-lt"/>
                          <a:ea typeface="Calibri"/>
                          <a:cs typeface="Times New Roman"/>
                        </a:rPr>
                        <a:t>82.0</a:t>
                      </a:r>
                      <a:endParaRPr lang="en-US" sz="1400" b="1" dirty="0">
                        <a:solidFill>
                          <a:srgbClr val="000000"/>
                        </a:solidFill>
                        <a:latin typeface="+mj-lt"/>
                        <a:ea typeface="Calibri"/>
                        <a:cs typeface="Times New Roman"/>
                      </a:endParaRPr>
                    </a:p>
                  </a:txBody>
                  <a:tcPr marL="68580" marR="68580" marT="0" marB="0"/>
                </a:tc>
              </a:tr>
              <a:tr h="561712">
                <a:tc>
                  <a:txBody>
                    <a:bodyPr/>
                    <a:lstStyle/>
                    <a:p>
                      <a:r>
                        <a:rPr kumimoji="0" lang="en-US" sz="1600" b="1" kern="1200" dirty="0" smtClean="0">
                          <a:solidFill>
                            <a:schemeClr val="dk1"/>
                          </a:solidFill>
                          <a:latin typeface="+mj-lt"/>
                          <a:ea typeface="+mn-ea"/>
                          <a:cs typeface="+mn-cs"/>
                        </a:rPr>
                        <a:t>To date, my classes prepared me well for treating patients with HIV/AIDS.</a:t>
                      </a:r>
                      <a:endParaRPr lang="en-US" sz="1600" b="1" dirty="0">
                        <a:latin typeface="+mj-lt"/>
                      </a:endParaRPr>
                    </a:p>
                  </a:txBody>
                  <a:tcPr/>
                </a:tc>
                <a:tc>
                  <a:txBody>
                    <a:bodyPr/>
                    <a:lstStyle/>
                    <a:p>
                      <a:pPr marL="0" marR="0" algn="ctr">
                        <a:lnSpc>
                          <a:spcPct val="115000"/>
                        </a:lnSpc>
                        <a:spcBef>
                          <a:spcPts val="0"/>
                        </a:spcBef>
                        <a:spcAft>
                          <a:spcPts val="0"/>
                        </a:spcAft>
                      </a:pPr>
                      <a:r>
                        <a:rPr lang="en-US" sz="1400" b="1" dirty="0" smtClean="0">
                          <a:solidFill>
                            <a:srgbClr val="000000"/>
                          </a:solidFill>
                          <a:latin typeface="+mj-lt"/>
                          <a:ea typeface="Calibri"/>
                          <a:cs typeface="Times New Roman"/>
                        </a:rPr>
                        <a:t>11.2</a:t>
                      </a:r>
                      <a:endParaRPr lang="en-US" sz="1400" b="1" dirty="0">
                        <a:solidFill>
                          <a:srgbClr val="000000"/>
                        </a:solidFill>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smtClean="0">
                          <a:solidFill>
                            <a:srgbClr val="000000"/>
                          </a:solidFill>
                          <a:latin typeface="+mj-lt"/>
                          <a:ea typeface="Calibri"/>
                          <a:cs typeface="Times New Roman"/>
                        </a:rPr>
                        <a:t>2.4</a:t>
                      </a:r>
                      <a:endParaRPr lang="en-US" sz="1400" b="1" dirty="0">
                        <a:solidFill>
                          <a:srgbClr val="000000"/>
                        </a:solidFill>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smtClean="0">
                          <a:solidFill>
                            <a:srgbClr val="000000"/>
                          </a:solidFill>
                          <a:latin typeface="+mj-lt"/>
                          <a:ea typeface="Calibri"/>
                          <a:cs typeface="Times New Roman"/>
                        </a:rPr>
                        <a:t>32.5</a:t>
                      </a:r>
                      <a:endParaRPr lang="en-US" sz="1400" b="1" dirty="0">
                        <a:solidFill>
                          <a:srgbClr val="000000"/>
                        </a:solidFill>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smtClean="0">
                          <a:solidFill>
                            <a:srgbClr val="000000"/>
                          </a:solidFill>
                          <a:latin typeface="+mj-lt"/>
                          <a:ea typeface="Calibri"/>
                          <a:cs typeface="Times New Roman"/>
                        </a:rPr>
                        <a:t>18.5</a:t>
                      </a:r>
                      <a:endParaRPr lang="en-US" sz="1400" b="1" dirty="0">
                        <a:solidFill>
                          <a:srgbClr val="000000"/>
                        </a:solidFill>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smtClean="0">
                          <a:solidFill>
                            <a:srgbClr val="000000"/>
                          </a:solidFill>
                          <a:latin typeface="+mj-lt"/>
                          <a:ea typeface="Calibri"/>
                          <a:cs typeface="Times New Roman"/>
                        </a:rPr>
                        <a:t>56.3</a:t>
                      </a:r>
                      <a:endParaRPr lang="en-US" sz="1400" b="1" dirty="0">
                        <a:solidFill>
                          <a:srgbClr val="000000"/>
                        </a:solidFill>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smtClean="0">
                          <a:solidFill>
                            <a:srgbClr val="000000"/>
                          </a:solidFill>
                          <a:latin typeface="+mj-lt"/>
                          <a:ea typeface="Calibri"/>
                          <a:cs typeface="Times New Roman"/>
                        </a:rPr>
                        <a:t>79.0</a:t>
                      </a:r>
                      <a:endParaRPr lang="en-US" sz="1400" b="1" dirty="0">
                        <a:solidFill>
                          <a:srgbClr val="000000"/>
                        </a:solidFill>
                        <a:latin typeface="+mj-lt"/>
                        <a:ea typeface="Calibri"/>
                        <a:cs typeface="Times New Roman"/>
                      </a:endParaRPr>
                    </a:p>
                  </a:txBody>
                  <a:tcPr marL="68580" marR="68580" marT="0" marB="0"/>
                </a:tc>
              </a:tr>
              <a:tr h="561712">
                <a:tc>
                  <a:txBody>
                    <a:bodyPr/>
                    <a:lstStyle/>
                    <a:p>
                      <a:r>
                        <a:rPr kumimoji="0" lang="en-US" sz="1600" b="1" kern="1200" dirty="0" smtClean="0">
                          <a:solidFill>
                            <a:schemeClr val="dk1"/>
                          </a:solidFill>
                          <a:latin typeface="+mj-lt"/>
                          <a:ea typeface="+mn-ea"/>
                          <a:cs typeface="+mn-cs"/>
                        </a:rPr>
                        <a:t>I know what to do in the event of an occupational exposure to blood.</a:t>
                      </a:r>
                      <a:endParaRPr lang="en-US" sz="1600" b="1" dirty="0">
                        <a:latin typeface="+mj-lt"/>
                      </a:endParaRPr>
                    </a:p>
                  </a:txBody>
                  <a:tcPr/>
                </a:tc>
                <a:tc>
                  <a:txBody>
                    <a:bodyPr/>
                    <a:lstStyle/>
                    <a:p>
                      <a:pPr marL="0" marR="0" algn="ctr">
                        <a:lnSpc>
                          <a:spcPct val="115000"/>
                        </a:lnSpc>
                        <a:spcBef>
                          <a:spcPts val="0"/>
                        </a:spcBef>
                        <a:spcAft>
                          <a:spcPts val="0"/>
                        </a:spcAft>
                      </a:pPr>
                      <a:r>
                        <a:rPr lang="en-US" sz="1400" b="1" dirty="0" smtClean="0">
                          <a:solidFill>
                            <a:srgbClr val="000000"/>
                          </a:solidFill>
                          <a:latin typeface="+mj-lt"/>
                          <a:ea typeface="Calibri"/>
                          <a:cs typeface="Times New Roman"/>
                        </a:rPr>
                        <a:t>6.3</a:t>
                      </a:r>
                      <a:endParaRPr lang="en-US" sz="1400" b="1" dirty="0">
                        <a:solidFill>
                          <a:srgbClr val="000000"/>
                        </a:solidFill>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smtClean="0">
                          <a:solidFill>
                            <a:srgbClr val="000000"/>
                          </a:solidFill>
                          <a:latin typeface="+mj-lt"/>
                          <a:ea typeface="Calibri"/>
                          <a:cs typeface="Times New Roman"/>
                        </a:rPr>
                        <a:t>.5</a:t>
                      </a:r>
                      <a:endParaRPr lang="en-US" sz="1400" b="1" dirty="0">
                        <a:solidFill>
                          <a:srgbClr val="000000"/>
                        </a:solidFill>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smtClean="0">
                          <a:solidFill>
                            <a:srgbClr val="000000"/>
                          </a:solidFill>
                          <a:latin typeface="+mj-lt"/>
                          <a:ea typeface="Calibri"/>
                          <a:cs typeface="Times New Roman"/>
                        </a:rPr>
                        <a:t>17.6</a:t>
                      </a:r>
                      <a:endParaRPr lang="en-US" sz="1400" b="1" dirty="0">
                        <a:solidFill>
                          <a:srgbClr val="000000"/>
                        </a:solidFill>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smtClean="0">
                          <a:solidFill>
                            <a:srgbClr val="000000"/>
                          </a:solidFill>
                          <a:latin typeface="+mj-lt"/>
                          <a:ea typeface="Calibri"/>
                          <a:cs typeface="Times New Roman"/>
                        </a:rPr>
                        <a:t>10.2</a:t>
                      </a:r>
                      <a:endParaRPr lang="en-US" sz="1400" b="1" dirty="0">
                        <a:solidFill>
                          <a:srgbClr val="000000"/>
                        </a:solidFill>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smtClean="0">
                          <a:solidFill>
                            <a:srgbClr val="000000"/>
                          </a:solidFill>
                          <a:latin typeface="+mj-lt"/>
                          <a:ea typeface="Calibri"/>
                          <a:cs typeface="Times New Roman"/>
                        </a:rPr>
                        <a:t>76.1</a:t>
                      </a:r>
                      <a:endParaRPr lang="en-US" sz="1400" b="1" dirty="0">
                        <a:solidFill>
                          <a:srgbClr val="000000"/>
                        </a:solidFill>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smtClean="0">
                          <a:solidFill>
                            <a:srgbClr val="000000"/>
                          </a:solidFill>
                          <a:latin typeface="+mj-lt"/>
                          <a:ea typeface="Calibri"/>
                          <a:cs typeface="Times New Roman"/>
                        </a:rPr>
                        <a:t>89.3</a:t>
                      </a:r>
                      <a:endParaRPr lang="en-US" sz="1400" b="1" dirty="0">
                        <a:solidFill>
                          <a:srgbClr val="000000"/>
                        </a:solidFill>
                        <a:latin typeface="+mj-lt"/>
                        <a:ea typeface="Calibri"/>
                        <a:cs typeface="Times New Roman"/>
                      </a:endParaRPr>
                    </a:p>
                  </a:txBody>
                  <a:tcPr marL="68580" marR="68580" marT="0" marB="0"/>
                </a:tc>
              </a:tr>
              <a:tr h="561712">
                <a:tc>
                  <a:txBody>
                    <a:bodyPr/>
                    <a:lstStyle/>
                    <a:p>
                      <a:r>
                        <a:rPr kumimoji="0" lang="en-US" sz="1600" b="1" kern="1200" dirty="0" smtClean="0">
                          <a:solidFill>
                            <a:schemeClr val="dk1"/>
                          </a:solidFill>
                          <a:latin typeface="+mj-lt"/>
                          <a:ea typeface="+mn-ea"/>
                          <a:cs typeface="+mn-cs"/>
                        </a:rPr>
                        <a:t>Meeting an individual who is HIV+ would influence my decision to treat HIV+ patients.</a:t>
                      </a:r>
                      <a:endParaRPr lang="en-US" sz="1600" b="1" dirty="0">
                        <a:latin typeface="+mj-lt"/>
                      </a:endParaRPr>
                    </a:p>
                  </a:txBody>
                  <a:tcPr/>
                </a:tc>
                <a:tc>
                  <a:txBody>
                    <a:bodyPr/>
                    <a:lstStyle/>
                    <a:p>
                      <a:pPr marL="0" marR="0" algn="ctr">
                        <a:lnSpc>
                          <a:spcPct val="115000"/>
                        </a:lnSpc>
                        <a:spcBef>
                          <a:spcPts val="0"/>
                        </a:spcBef>
                        <a:spcAft>
                          <a:spcPts val="0"/>
                        </a:spcAft>
                      </a:pPr>
                      <a:r>
                        <a:rPr lang="en-US" sz="1400" b="1" dirty="0" smtClean="0">
                          <a:solidFill>
                            <a:srgbClr val="000000"/>
                          </a:solidFill>
                          <a:latin typeface="+mj-lt"/>
                          <a:ea typeface="Calibri"/>
                          <a:cs typeface="Times New Roman"/>
                        </a:rPr>
                        <a:t>33.7</a:t>
                      </a:r>
                      <a:endParaRPr lang="en-US" sz="1400" b="1" dirty="0">
                        <a:solidFill>
                          <a:srgbClr val="000000"/>
                        </a:solidFill>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smtClean="0">
                          <a:solidFill>
                            <a:srgbClr val="000000"/>
                          </a:solidFill>
                          <a:latin typeface="+mj-lt"/>
                          <a:ea typeface="Calibri"/>
                          <a:cs typeface="Times New Roman"/>
                        </a:rPr>
                        <a:t>25.2</a:t>
                      </a:r>
                      <a:endParaRPr lang="en-US" sz="1400" b="1" dirty="0">
                        <a:solidFill>
                          <a:srgbClr val="000000"/>
                        </a:solidFill>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smtClean="0">
                          <a:solidFill>
                            <a:srgbClr val="000000"/>
                          </a:solidFill>
                          <a:latin typeface="+mj-lt"/>
                          <a:ea typeface="Calibri"/>
                          <a:cs typeface="Times New Roman"/>
                        </a:rPr>
                        <a:t>30.7</a:t>
                      </a:r>
                      <a:endParaRPr lang="en-US" sz="1400" b="1" dirty="0">
                        <a:solidFill>
                          <a:srgbClr val="000000"/>
                        </a:solidFill>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smtClean="0">
                          <a:solidFill>
                            <a:srgbClr val="000000"/>
                          </a:solidFill>
                          <a:latin typeface="+mj-lt"/>
                          <a:ea typeface="Calibri"/>
                          <a:cs typeface="Times New Roman"/>
                        </a:rPr>
                        <a:t>28.2</a:t>
                      </a:r>
                      <a:endParaRPr lang="en-US" sz="1400" b="1" dirty="0">
                        <a:solidFill>
                          <a:srgbClr val="000000"/>
                        </a:solidFill>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smtClean="0">
                          <a:solidFill>
                            <a:srgbClr val="000000"/>
                          </a:solidFill>
                          <a:latin typeface="+mj-lt"/>
                          <a:ea typeface="Calibri"/>
                          <a:cs typeface="Times New Roman"/>
                        </a:rPr>
                        <a:t>35.6</a:t>
                      </a:r>
                      <a:endParaRPr lang="en-US" sz="1400" b="1" dirty="0">
                        <a:solidFill>
                          <a:srgbClr val="000000"/>
                        </a:solidFill>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smtClean="0">
                          <a:solidFill>
                            <a:srgbClr val="000000"/>
                          </a:solidFill>
                          <a:latin typeface="+mj-lt"/>
                          <a:ea typeface="Calibri"/>
                          <a:cs typeface="Times New Roman"/>
                        </a:rPr>
                        <a:t>46.6</a:t>
                      </a:r>
                      <a:endParaRPr lang="en-US" sz="1400" b="1" dirty="0">
                        <a:solidFill>
                          <a:srgbClr val="000000"/>
                        </a:solidFill>
                        <a:latin typeface="+mj-lt"/>
                        <a:ea typeface="Calibri"/>
                        <a:cs typeface="Times New Roman"/>
                      </a:endParaRPr>
                    </a:p>
                  </a:txBody>
                  <a:tcPr marL="68580" marR="68580" marT="0" marB="0"/>
                </a:tc>
              </a:tr>
              <a:tr h="561712">
                <a:tc>
                  <a:txBody>
                    <a:bodyPr/>
                    <a:lstStyle/>
                    <a:p>
                      <a:r>
                        <a:rPr lang="en-US" sz="1600" b="0" i="1" dirty="0" smtClean="0">
                          <a:latin typeface="+mj-lt"/>
                        </a:rPr>
                        <a:t>Treating a known HIV+ patient</a:t>
                      </a:r>
                      <a:r>
                        <a:rPr lang="en-US" sz="1600" b="0" i="1" baseline="0" dirty="0" smtClean="0">
                          <a:latin typeface="+mj-lt"/>
                        </a:rPr>
                        <a:t> with clinical supervision would give me more confidence treating HIV+ patients in the future.</a:t>
                      </a:r>
                      <a:endParaRPr lang="en-US" sz="1600" b="0" i="1" dirty="0">
                        <a:latin typeface="+mj-lt"/>
                      </a:endParaRPr>
                    </a:p>
                  </a:txBody>
                  <a:tcPr/>
                </a:tc>
                <a:tc>
                  <a:txBody>
                    <a:bodyPr/>
                    <a:lstStyle/>
                    <a:p>
                      <a:pPr marL="0" marR="0" algn="ctr">
                        <a:lnSpc>
                          <a:spcPct val="115000"/>
                        </a:lnSpc>
                        <a:spcBef>
                          <a:spcPts val="0"/>
                        </a:spcBef>
                        <a:spcAft>
                          <a:spcPts val="0"/>
                        </a:spcAft>
                      </a:pPr>
                      <a:r>
                        <a:rPr lang="en-US" sz="1400" b="0" i="1" dirty="0" smtClean="0">
                          <a:solidFill>
                            <a:srgbClr val="000000"/>
                          </a:solidFill>
                          <a:latin typeface="+mj-lt"/>
                          <a:ea typeface="Calibri"/>
                          <a:cs typeface="Times New Roman"/>
                        </a:rPr>
                        <a:t>6.3</a:t>
                      </a:r>
                      <a:endParaRPr lang="en-US" sz="1400" b="0" i="1" dirty="0">
                        <a:solidFill>
                          <a:srgbClr val="000000"/>
                        </a:solidFill>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0" i="1" dirty="0" smtClean="0">
                          <a:solidFill>
                            <a:srgbClr val="000000"/>
                          </a:solidFill>
                          <a:latin typeface="+mj-lt"/>
                          <a:ea typeface="Calibri"/>
                          <a:cs typeface="Times New Roman"/>
                        </a:rPr>
                        <a:t>6.8</a:t>
                      </a:r>
                      <a:endParaRPr lang="en-US" sz="1400" b="0" i="1" dirty="0">
                        <a:solidFill>
                          <a:srgbClr val="000000"/>
                        </a:solidFill>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0" i="1" dirty="0" smtClean="0">
                          <a:solidFill>
                            <a:srgbClr val="000000"/>
                          </a:solidFill>
                          <a:latin typeface="+mj-lt"/>
                          <a:ea typeface="Calibri"/>
                          <a:cs typeface="Times New Roman"/>
                        </a:rPr>
                        <a:t>19.9</a:t>
                      </a:r>
                      <a:endParaRPr lang="en-US" sz="1400" b="0" i="1" dirty="0">
                        <a:solidFill>
                          <a:srgbClr val="000000"/>
                        </a:solidFill>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0" i="1" dirty="0" smtClean="0">
                          <a:solidFill>
                            <a:srgbClr val="000000"/>
                          </a:solidFill>
                          <a:latin typeface="+mj-lt"/>
                          <a:ea typeface="Calibri"/>
                          <a:cs typeface="Times New Roman"/>
                        </a:rPr>
                        <a:t>19.9</a:t>
                      </a:r>
                      <a:endParaRPr lang="en-US" sz="1400" b="0" i="1" dirty="0">
                        <a:solidFill>
                          <a:srgbClr val="000000"/>
                        </a:solidFill>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0" i="1" dirty="0" smtClean="0">
                          <a:solidFill>
                            <a:srgbClr val="000000"/>
                          </a:solidFill>
                          <a:latin typeface="+mj-lt"/>
                          <a:ea typeface="Calibri"/>
                          <a:cs typeface="Times New Roman"/>
                        </a:rPr>
                        <a:t>73.8</a:t>
                      </a:r>
                      <a:endParaRPr lang="en-US" sz="1400" b="0" i="1" dirty="0">
                        <a:solidFill>
                          <a:srgbClr val="000000"/>
                        </a:solidFill>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0" i="1" dirty="0" smtClean="0">
                          <a:solidFill>
                            <a:srgbClr val="000000"/>
                          </a:solidFill>
                          <a:latin typeface="+mj-lt"/>
                          <a:ea typeface="Calibri"/>
                          <a:cs typeface="Times New Roman"/>
                        </a:rPr>
                        <a:t>73.3</a:t>
                      </a:r>
                      <a:endParaRPr lang="en-US" sz="1400" b="0" i="1" dirty="0">
                        <a:solidFill>
                          <a:srgbClr val="000000"/>
                        </a:solidFill>
                        <a:latin typeface="+mj-lt"/>
                        <a:ea typeface="Calibri"/>
                        <a:cs typeface="Times New Roman"/>
                      </a:endParaRPr>
                    </a:p>
                  </a:txBody>
                  <a:tcPr marL="68580" marR="68580" marT="0" marB="0"/>
                </a:tc>
              </a:tr>
            </a:tbl>
          </a:graphicData>
        </a:graphic>
      </p:graphicFrame>
      <p:sp>
        <p:nvSpPr>
          <p:cNvPr id="5" name="Slide Number Placeholder 4"/>
          <p:cNvSpPr>
            <a:spLocks noGrp="1"/>
          </p:cNvSpPr>
          <p:nvPr>
            <p:ph type="sldNum" sz="quarter" idx="12"/>
          </p:nvPr>
        </p:nvSpPr>
        <p:spPr/>
        <p:txBody>
          <a:bodyPr/>
          <a:lstStyle/>
          <a:p>
            <a:fld id="{5EB3E4B6-8427-4565-9283-E7BE45C4FA4B}" type="slidenum">
              <a:rPr lang="en-US" smtClean="0"/>
              <a:pPr/>
              <a:t>50</a:t>
            </a:fld>
            <a:endParaRPr lang="en-US" dirty="0"/>
          </a:p>
        </p:txBody>
      </p:sp>
    </p:spTree>
    <p:extLst>
      <p:ext uri="{BB962C8B-B14F-4D97-AF65-F5344CB8AC3E}">
        <p14:creationId xmlns:p14="http://schemas.microsoft.com/office/powerpoint/2010/main" val="6958988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Findings from </a:t>
            </a:r>
            <a:r>
              <a:rPr lang="en-US" sz="4000" dirty="0" smtClean="0"/>
              <a:t>interviews </a:t>
            </a:r>
            <a:r>
              <a:rPr lang="en-US" sz="4000" dirty="0"/>
              <a:t>with faculty &amp; staff on CBDP curriculum</a:t>
            </a:r>
          </a:p>
        </p:txBody>
      </p:sp>
      <p:sp>
        <p:nvSpPr>
          <p:cNvPr id="3" name="Content Placeholder 2"/>
          <p:cNvSpPr>
            <a:spLocks noGrp="1"/>
          </p:cNvSpPr>
          <p:nvPr>
            <p:ph idx="1"/>
          </p:nvPr>
        </p:nvSpPr>
        <p:spPr/>
        <p:txBody>
          <a:bodyPr>
            <a:normAutofit fontScale="70000" lnSpcReduction="20000"/>
          </a:bodyPr>
          <a:lstStyle/>
          <a:p>
            <a:r>
              <a:rPr lang="en-US" b="1" dirty="0" smtClean="0"/>
              <a:t>Challenges</a:t>
            </a:r>
          </a:p>
          <a:p>
            <a:pPr marL="457200" lvl="1" indent="0">
              <a:buNone/>
            </a:pPr>
            <a:r>
              <a:rPr lang="en-US" dirty="0" smtClean="0"/>
              <a:t>Students</a:t>
            </a:r>
          </a:p>
          <a:p>
            <a:pPr lvl="1"/>
            <a:r>
              <a:rPr lang="en-US" dirty="0" smtClean="0"/>
              <a:t>Fears about treating HIV patient or substance use treatment </a:t>
            </a:r>
          </a:p>
          <a:p>
            <a:pPr lvl="1"/>
            <a:r>
              <a:rPr lang="en-US" dirty="0" smtClean="0"/>
              <a:t>Limited </a:t>
            </a:r>
            <a:r>
              <a:rPr lang="en-US" dirty="0"/>
              <a:t>resources and time for students to learn HIV treatment side</a:t>
            </a:r>
          </a:p>
          <a:p>
            <a:pPr lvl="1"/>
            <a:r>
              <a:rPr lang="en-US" dirty="0" smtClean="0"/>
              <a:t>Ability to cope with vulnerable population (patient no shows; poor compliance with treatment; homeless issues)</a:t>
            </a:r>
          </a:p>
          <a:p>
            <a:pPr lvl="1"/>
            <a:r>
              <a:rPr lang="en-US" dirty="0" smtClean="0"/>
              <a:t>Comfort and ability with taking a medical history to assess risk factors</a:t>
            </a:r>
          </a:p>
          <a:p>
            <a:pPr marL="457200" lvl="1" indent="0">
              <a:buNone/>
            </a:pPr>
            <a:endParaRPr lang="en-US" dirty="0" smtClean="0"/>
          </a:p>
          <a:p>
            <a:r>
              <a:rPr lang="en-US" b="1" dirty="0" smtClean="0"/>
              <a:t>System/organizational</a:t>
            </a:r>
          </a:p>
          <a:p>
            <a:pPr lvl="1"/>
            <a:r>
              <a:rPr lang="en-US" dirty="0" smtClean="0"/>
              <a:t>Matching patient needs with student interests (i.e. need to fulfill a requirement of X extractions but not have the patient need)</a:t>
            </a:r>
          </a:p>
          <a:p>
            <a:pPr lvl="1"/>
            <a:r>
              <a:rPr lang="en-US" dirty="0" smtClean="0"/>
              <a:t>Documentation and quality assessment of student work and practice</a:t>
            </a:r>
          </a:p>
          <a:p>
            <a:pPr lvl="1">
              <a:buNone/>
            </a:pPr>
            <a:r>
              <a:rPr lang="en-US" b="1" dirty="0" smtClean="0"/>
              <a:t>Potential Strategies</a:t>
            </a:r>
          </a:p>
          <a:p>
            <a:pPr lvl="1"/>
            <a:r>
              <a:rPr lang="en-US" dirty="0" smtClean="0"/>
              <a:t>Developing quality assurance tools to improve dental service indicators</a:t>
            </a:r>
          </a:p>
          <a:p>
            <a:pPr lvl="1"/>
            <a:r>
              <a:rPr lang="en-US" dirty="0" smtClean="0"/>
              <a:t>Developing a tool that assesses dental competencies and complements the reflective essay</a:t>
            </a:r>
          </a:p>
        </p:txBody>
      </p:sp>
      <p:sp>
        <p:nvSpPr>
          <p:cNvPr id="4" name="Slide Number Placeholder 3"/>
          <p:cNvSpPr>
            <a:spLocks noGrp="1"/>
          </p:cNvSpPr>
          <p:nvPr>
            <p:ph type="sldNum" sz="quarter" idx="12"/>
          </p:nvPr>
        </p:nvSpPr>
        <p:spPr/>
        <p:txBody>
          <a:bodyPr/>
          <a:lstStyle/>
          <a:p>
            <a:fld id="{5EB3E4B6-8427-4565-9283-E7BE45C4FA4B}" type="slidenum">
              <a:rPr lang="en-US" smtClean="0"/>
              <a:pPr/>
              <a:t>51</a:t>
            </a:fld>
            <a:endParaRPr lang="en-US" dirty="0"/>
          </a:p>
        </p:txBody>
      </p:sp>
    </p:spTree>
    <p:extLst>
      <p:ext uri="{BB962C8B-B14F-4D97-AF65-F5344CB8AC3E}">
        <p14:creationId xmlns:p14="http://schemas.microsoft.com/office/powerpoint/2010/main" val="12359152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Autofit/>
          </a:bodyPr>
          <a:lstStyle/>
          <a:p>
            <a:r>
              <a:rPr lang="en-US" sz="4000" dirty="0"/>
              <a:t>Findings from </a:t>
            </a:r>
            <a:r>
              <a:rPr lang="en-US" sz="4000" dirty="0" smtClean="0"/>
              <a:t>interviews </a:t>
            </a:r>
            <a:r>
              <a:rPr lang="en-US" sz="4000" dirty="0"/>
              <a:t>with faculty &amp; staff on CBDP curriculum</a:t>
            </a:r>
          </a:p>
        </p:txBody>
      </p:sp>
      <p:sp>
        <p:nvSpPr>
          <p:cNvPr id="3" name="Content Placeholder 2"/>
          <p:cNvSpPr>
            <a:spLocks noGrp="1"/>
          </p:cNvSpPr>
          <p:nvPr>
            <p:ph idx="1"/>
          </p:nvPr>
        </p:nvSpPr>
        <p:spPr/>
        <p:txBody>
          <a:bodyPr>
            <a:normAutofit fontScale="77500" lnSpcReduction="20000"/>
          </a:bodyPr>
          <a:lstStyle/>
          <a:p>
            <a:r>
              <a:rPr lang="en-US" b="1" dirty="0" smtClean="0"/>
              <a:t>Recommendations</a:t>
            </a:r>
          </a:p>
          <a:p>
            <a:pPr marL="0" indent="0">
              <a:buNone/>
            </a:pPr>
            <a:r>
              <a:rPr lang="en-US" dirty="0" smtClean="0"/>
              <a:t>Topics to be addressed for students</a:t>
            </a:r>
          </a:p>
          <a:p>
            <a:pPr lvl="1"/>
            <a:r>
              <a:rPr lang="en-US" dirty="0" smtClean="0"/>
              <a:t>Managing a complex patient with variety of needs not just HIV, but co-infection  with Hepatitis C, mental health substance use, homelessness</a:t>
            </a:r>
          </a:p>
          <a:p>
            <a:pPr lvl="1"/>
            <a:r>
              <a:rPr lang="en-US" dirty="0" smtClean="0"/>
              <a:t>Linking medical and dental care—importance of understand lab values</a:t>
            </a:r>
          </a:p>
          <a:p>
            <a:pPr lvl="1"/>
            <a:r>
              <a:rPr lang="en-US" dirty="0" smtClean="0"/>
              <a:t>Implementing rapid testing; share with patients at risk for HIV</a:t>
            </a:r>
          </a:p>
          <a:p>
            <a:pPr lvl="1"/>
            <a:r>
              <a:rPr lang="en-US" dirty="0" smtClean="0"/>
              <a:t>Educating about risk groups (i.e. youth) </a:t>
            </a:r>
          </a:p>
          <a:p>
            <a:pPr lvl="1"/>
            <a:r>
              <a:rPr lang="en-US" dirty="0" smtClean="0"/>
              <a:t>Continuing emphasis on infection control procedures</a:t>
            </a:r>
          </a:p>
          <a:p>
            <a:pPr lvl="1"/>
            <a:r>
              <a:rPr lang="en-US" dirty="0" smtClean="0"/>
              <a:t>Identifying medications and contraindications to dental prescriptions</a:t>
            </a:r>
          </a:p>
          <a:p>
            <a:pPr marL="393192" lvl="1" indent="0">
              <a:buNone/>
            </a:pPr>
            <a:endParaRPr lang="en-US" dirty="0" smtClean="0"/>
          </a:p>
          <a:p>
            <a:r>
              <a:rPr lang="en-US" dirty="0" smtClean="0"/>
              <a:t>Structural changes</a:t>
            </a:r>
          </a:p>
          <a:p>
            <a:pPr lvl="1"/>
            <a:r>
              <a:rPr lang="en-US" dirty="0" smtClean="0"/>
              <a:t>Full clinical rotations</a:t>
            </a:r>
          </a:p>
          <a:p>
            <a:pPr lvl="1"/>
            <a:r>
              <a:rPr lang="en-US" dirty="0" smtClean="0"/>
              <a:t>Graduation requirements </a:t>
            </a:r>
            <a:endParaRPr lang="en-US" dirty="0"/>
          </a:p>
        </p:txBody>
      </p:sp>
      <p:sp>
        <p:nvSpPr>
          <p:cNvPr id="4" name="Slide Number Placeholder 3"/>
          <p:cNvSpPr>
            <a:spLocks noGrp="1"/>
          </p:cNvSpPr>
          <p:nvPr>
            <p:ph type="sldNum" sz="quarter" idx="12"/>
          </p:nvPr>
        </p:nvSpPr>
        <p:spPr/>
        <p:txBody>
          <a:bodyPr/>
          <a:lstStyle/>
          <a:p>
            <a:fld id="{5EB3E4B6-8427-4565-9283-E7BE45C4FA4B}" type="slidenum">
              <a:rPr lang="en-US" smtClean="0"/>
              <a:pPr/>
              <a:t>52</a:t>
            </a:fld>
            <a:endParaRPr lang="en-US" dirty="0"/>
          </a:p>
        </p:txBody>
      </p:sp>
    </p:spTree>
    <p:extLst>
      <p:ext uri="{BB962C8B-B14F-4D97-AF65-F5344CB8AC3E}">
        <p14:creationId xmlns:p14="http://schemas.microsoft.com/office/powerpoint/2010/main" val="20343346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534400" cy="1143000"/>
          </a:xfrm>
        </p:spPr>
        <p:txBody>
          <a:bodyPr>
            <a:noAutofit/>
          </a:bodyPr>
          <a:lstStyle/>
          <a:p>
            <a:r>
              <a:rPr lang="en-US" sz="4000" dirty="0"/>
              <a:t>Findings from </a:t>
            </a:r>
            <a:r>
              <a:rPr lang="en-US" sz="4000" dirty="0" smtClean="0"/>
              <a:t>interviews </a:t>
            </a:r>
            <a:r>
              <a:rPr lang="en-US" sz="4000" dirty="0"/>
              <a:t>with faculty &amp; staff on CBDP curriculum</a:t>
            </a:r>
          </a:p>
        </p:txBody>
      </p:sp>
      <p:sp>
        <p:nvSpPr>
          <p:cNvPr id="3" name="Content Placeholder 2"/>
          <p:cNvSpPr>
            <a:spLocks noGrp="1"/>
          </p:cNvSpPr>
          <p:nvPr>
            <p:ph idx="1"/>
          </p:nvPr>
        </p:nvSpPr>
        <p:spPr/>
        <p:txBody>
          <a:bodyPr>
            <a:normAutofit/>
          </a:bodyPr>
          <a:lstStyle/>
          <a:p>
            <a:r>
              <a:rPr lang="en-US" dirty="0" smtClean="0"/>
              <a:t>Create a Resource tool box </a:t>
            </a:r>
            <a:r>
              <a:rPr lang="en-US" i="1" dirty="0" smtClean="0"/>
              <a:t>(web-based)</a:t>
            </a:r>
          </a:p>
          <a:p>
            <a:pPr marL="0" indent="0">
              <a:buNone/>
            </a:pPr>
            <a:endParaRPr lang="en-US" dirty="0" smtClean="0"/>
          </a:p>
          <a:p>
            <a:r>
              <a:rPr lang="en-US" dirty="0" smtClean="0"/>
              <a:t>Student conference calls</a:t>
            </a:r>
          </a:p>
          <a:p>
            <a:pPr marL="0" indent="0">
              <a:buNone/>
            </a:pPr>
            <a:endParaRPr lang="en-US" dirty="0" smtClean="0"/>
          </a:p>
          <a:p>
            <a:r>
              <a:rPr lang="en-US" dirty="0" smtClean="0"/>
              <a:t>Build capacity of clinical dental faculty practitioners</a:t>
            </a:r>
          </a:p>
          <a:p>
            <a:pPr marL="0" indent="0">
              <a:buNone/>
            </a:pPr>
            <a:endParaRPr lang="en-US" dirty="0" smtClean="0"/>
          </a:p>
          <a:p>
            <a:r>
              <a:rPr lang="en-US" dirty="0" smtClean="0"/>
              <a:t>Continue/additional </a:t>
            </a:r>
            <a:r>
              <a:rPr lang="en-US" dirty="0"/>
              <a:t>funding to support demand for students to have external </a:t>
            </a:r>
            <a:r>
              <a:rPr lang="en-US" dirty="0" smtClean="0"/>
              <a:t>opportunities</a:t>
            </a:r>
            <a:endParaRPr lang="en-US" dirty="0"/>
          </a:p>
        </p:txBody>
      </p:sp>
      <p:sp>
        <p:nvSpPr>
          <p:cNvPr id="4" name="Slide Number Placeholder 3"/>
          <p:cNvSpPr>
            <a:spLocks noGrp="1"/>
          </p:cNvSpPr>
          <p:nvPr>
            <p:ph type="sldNum" sz="quarter" idx="12"/>
          </p:nvPr>
        </p:nvSpPr>
        <p:spPr/>
        <p:txBody>
          <a:bodyPr/>
          <a:lstStyle/>
          <a:p>
            <a:fld id="{5EB3E4B6-8427-4565-9283-E7BE45C4FA4B}" type="slidenum">
              <a:rPr lang="en-US" smtClean="0"/>
              <a:pPr/>
              <a:t>53</a:t>
            </a:fld>
            <a:endParaRPr lang="en-US" dirty="0"/>
          </a:p>
        </p:txBody>
      </p:sp>
    </p:spTree>
    <p:extLst>
      <p:ext uri="{BB962C8B-B14F-4D97-AF65-F5344CB8AC3E}">
        <p14:creationId xmlns:p14="http://schemas.microsoft.com/office/powerpoint/2010/main" val="42930540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Contact information</a:t>
            </a:r>
            <a:endParaRPr lang="en-US" dirty="0"/>
          </a:p>
        </p:txBody>
      </p:sp>
      <p:sp>
        <p:nvSpPr>
          <p:cNvPr id="5" name="Slide Number Placeholder 4"/>
          <p:cNvSpPr>
            <a:spLocks noGrp="1"/>
          </p:cNvSpPr>
          <p:nvPr>
            <p:ph type="sldNum" sz="quarter" idx="12"/>
          </p:nvPr>
        </p:nvSpPr>
        <p:spPr/>
        <p:txBody>
          <a:bodyPr/>
          <a:lstStyle/>
          <a:p>
            <a:fld id="{5EB3E4B6-8427-4565-9283-E7BE45C4FA4B}" type="slidenum">
              <a:rPr lang="en-US" smtClean="0"/>
              <a:pPr/>
              <a:t>54</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08594864"/>
              </p:ext>
            </p:extLst>
          </p:nvPr>
        </p:nvGraphicFramePr>
        <p:xfrm>
          <a:off x="457200" y="1935163"/>
          <a:ext cx="8229600" cy="2225040"/>
        </p:xfrm>
        <a:graphic>
          <a:graphicData uri="http://schemas.openxmlformats.org/drawingml/2006/table">
            <a:tbl>
              <a:tblPr firstRow="1" bandRow="1">
                <a:tableStyleId>{5C22544A-7EE6-4342-B048-85BDC9FD1C3A}</a:tableStyleId>
              </a:tblPr>
              <a:tblGrid>
                <a:gridCol w="2971800"/>
                <a:gridCol w="2514600"/>
                <a:gridCol w="2743200"/>
              </a:tblGrid>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Jane Fox,</a:t>
                      </a:r>
                      <a:r>
                        <a:rPr lang="en-US" baseline="0" dirty="0" smtClean="0"/>
                        <a:t> MPH</a:t>
                      </a:r>
                      <a:endParaRPr lang="en-US" dirty="0"/>
                    </a:p>
                  </a:txBody>
                  <a:tcPr/>
                </a:tc>
                <a:tc>
                  <a:txBody>
                    <a:bodyPr/>
                    <a:lstStyle/>
                    <a:p>
                      <a:r>
                        <a:rPr lang="en-US" dirty="0" smtClean="0"/>
                        <a:t>617-638-1937</a:t>
                      </a:r>
                      <a:endParaRPr lang="en-US" dirty="0"/>
                    </a:p>
                  </a:txBody>
                  <a:tcPr/>
                </a:tc>
                <a:tc>
                  <a:txBody>
                    <a:bodyPr/>
                    <a:lstStyle/>
                    <a:p>
                      <a:r>
                        <a:rPr lang="en-US" dirty="0" smtClean="0"/>
                        <a:t>janefox@bu.edu </a:t>
                      </a:r>
                      <a:endParaRPr lang="en-US" dirty="0"/>
                    </a:p>
                  </a:txBody>
                  <a:tcPr/>
                </a:tc>
              </a:tr>
              <a:tr h="370840">
                <a:tc>
                  <a:txBody>
                    <a:bodyPr/>
                    <a:lstStyle/>
                    <a:p>
                      <a:r>
                        <a:rPr lang="en-US" dirty="0" smtClean="0"/>
                        <a:t>Jill York, </a:t>
                      </a:r>
                      <a:r>
                        <a:rPr lang="en-US" dirty="0" smtClean="0"/>
                        <a:t>DDS,MAS</a:t>
                      </a:r>
                      <a:endParaRPr lang="en-US" dirty="0"/>
                    </a:p>
                  </a:txBody>
                  <a:tcPr/>
                </a:tc>
                <a:tc>
                  <a:txBody>
                    <a:bodyPr/>
                    <a:lstStyle/>
                    <a:p>
                      <a:r>
                        <a:rPr lang="en-US" dirty="0" smtClean="0"/>
                        <a:t>973-972-0190</a:t>
                      </a:r>
                      <a:endParaRPr lang="en-US" dirty="0"/>
                    </a:p>
                  </a:txBody>
                  <a:tcPr/>
                </a:tc>
                <a:tc>
                  <a:txBody>
                    <a:bodyPr/>
                    <a:lstStyle/>
                    <a:p>
                      <a:r>
                        <a:rPr lang="en-US" dirty="0" smtClean="0"/>
                        <a:t>yorkja@umdnj.edu</a:t>
                      </a:r>
                      <a:endParaRPr lang="en-US" dirty="0"/>
                    </a:p>
                  </a:txBody>
                  <a:tcPr/>
                </a:tc>
              </a:tr>
              <a:tr h="370840">
                <a:tc>
                  <a:txBody>
                    <a:bodyPr/>
                    <a:lstStyle/>
                    <a:p>
                      <a:r>
                        <a:rPr lang="en-US" dirty="0" smtClean="0"/>
                        <a:t>Theresa </a:t>
                      </a:r>
                      <a:r>
                        <a:rPr lang="en-US" smtClean="0"/>
                        <a:t>G. Mayfield</a:t>
                      </a:r>
                      <a:r>
                        <a:rPr lang="en-US" dirty="0" smtClean="0"/>
                        <a:t>,</a:t>
                      </a:r>
                      <a:r>
                        <a:rPr lang="en-US" baseline="0" dirty="0" smtClean="0"/>
                        <a:t> </a:t>
                      </a:r>
                      <a:r>
                        <a:rPr lang="en-US" baseline="0" dirty="0" smtClean="0"/>
                        <a:t>DMD</a:t>
                      </a:r>
                      <a:endParaRPr lang="en-US" dirty="0"/>
                    </a:p>
                  </a:txBody>
                  <a:tcPr/>
                </a:tc>
                <a:tc>
                  <a:txBody>
                    <a:bodyPr/>
                    <a:lstStyle/>
                    <a:p>
                      <a:r>
                        <a:rPr kumimoji="0" lang="en-US" sz="1800" kern="1200" dirty="0" smtClean="0">
                          <a:solidFill>
                            <a:schemeClr val="dk1"/>
                          </a:solidFill>
                          <a:effectLst/>
                          <a:latin typeface="+mn-lt"/>
                          <a:ea typeface="+mn-ea"/>
                          <a:cs typeface="+mn-cs"/>
                        </a:rPr>
                        <a:t>502-852-5128</a:t>
                      </a:r>
                      <a:endParaRPr lang="en-US" dirty="0"/>
                    </a:p>
                  </a:txBody>
                  <a:tcPr/>
                </a:tc>
                <a:tc>
                  <a:txBody>
                    <a:bodyPr/>
                    <a:lstStyle/>
                    <a:p>
                      <a:r>
                        <a:rPr lang="en-US" dirty="0" smtClean="0"/>
                        <a:t>tgmayf01@louisville.edu</a:t>
                      </a:r>
                      <a:endParaRPr lang="en-US" dirty="0"/>
                    </a:p>
                  </a:txBody>
                  <a:tcPr/>
                </a:tc>
              </a:tr>
              <a:tr h="370840">
                <a:tc>
                  <a:txBody>
                    <a:bodyPr/>
                    <a:lstStyle/>
                    <a:p>
                      <a:r>
                        <a:rPr lang="en-US" dirty="0" smtClean="0"/>
                        <a:t>Aki Papatzimas, DDS</a:t>
                      </a:r>
                      <a:endParaRPr lang="en-US" dirty="0"/>
                    </a:p>
                  </a:txBody>
                  <a:tcPr/>
                </a:tc>
                <a:tc>
                  <a:txBody>
                    <a:bodyPr/>
                    <a:lstStyle/>
                    <a:p>
                      <a:r>
                        <a:rPr kumimoji="0" lang="en-US" sz="1800" kern="1200" dirty="0" smtClean="0">
                          <a:solidFill>
                            <a:schemeClr val="dk1"/>
                          </a:solidFill>
                          <a:effectLst/>
                          <a:latin typeface="+mn-lt"/>
                          <a:ea typeface="+mn-ea"/>
                          <a:cs typeface="+mn-cs"/>
                        </a:rPr>
                        <a:t>917-583-0440</a:t>
                      </a:r>
                      <a:endParaRPr lang="en-US" dirty="0"/>
                    </a:p>
                  </a:txBody>
                  <a:tcPr/>
                </a:tc>
                <a:tc>
                  <a:txBody>
                    <a:bodyPr/>
                    <a:lstStyle/>
                    <a:p>
                      <a:r>
                        <a:rPr lang="en-US" dirty="0" smtClean="0"/>
                        <a:t>papatzim@nova.edu</a:t>
                      </a:r>
                      <a:endParaRPr lang="en-US" dirty="0"/>
                    </a:p>
                  </a:txBody>
                  <a:tcPr/>
                </a:tc>
              </a:tr>
              <a:tr h="370840">
                <a:tc>
                  <a:txBody>
                    <a:bodyPr/>
                    <a:lstStyle/>
                    <a:p>
                      <a:r>
                        <a:rPr lang="en-US" dirty="0" smtClean="0"/>
                        <a:t>Serena</a:t>
                      </a:r>
                      <a:r>
                        <a:rPr lang="en-US" baseline="0" dirty="0" smtClean="0"/>
                        <a:t> Rajabiun, MA, MPH</a:t>
                      </a:r>
                      <a:endParaRPr lang="en-US" dirty="0"/>
                    </a:p>
                  </a:txBody>
                  <a:tcPr/>
                </a:tc>
                <a:tc>
                  <a:txBody>
                    <a:bodyPr/>
                    <a:lstStyle/>
                    <a:p>
                      <a:r>
                        <a:rPr lang="en-US" dirty="0" smtClean="0"/>
                        <a:t>617-638-1934</a:t>
                      </a:r>
                      <a:endParaRPr lang="en-US" dirty="0"/>
                    </a:p>
                  </a:txBody>
                  <a:tcPr/>
                </a:tc>
                <a:tc>
                  <a:txBody>
                    <a:bodyPr/>
                    <a:lstStyle/>
                    <a:p>
                      <a:r>
                        <a:rPr lang="en-US" dirty="0" smtClean="0"/>
                        <a:t>rajabiun@bu.edu</a:t>
                      </a:r>
                      <a:endParaRPr lang="en-US" dirty="0"/>
                    </a:p>
                  </a:txBody>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447800"/>
            <a:ext cx="7772400" cy="1362456"/>
          </a:xfrm>
        </p:spPr>
        <p:txBody>
          <a:bodyPr/>
          <a:lstStyle/>
          <a:p>
            <a:pPr algn="ctr"/>
            <a:r>
              <a:rPr lang="en-US" sz="4400" dirty="0" smtClean="0"/>
              <a:t>University of Medical and Dental Medicine of New Jersey</a:t>
            </a:r>
            <a:endParaRPr lang="en-US" sz="4400" dirty="0"/>
          </a:p>
        </p:txBody>
      </p:sp>
      <p:sp>
        <p:nvSpPr>
          <p:cNvPr id="3" name="Text Placeholder 2"/>
          <p:cNvSpPr>
            <a:spLocks noGrp="1"/>
          </p:cNvSpPr>
          <p:nvPr>
            <p:ph type="body" idx="1"/>
          </p:nvPr>
        </p:nvSpPr>
        <p:spPr>
          <a:xfrm>
            <a:off x="533400" y="3886200"/>
            <a:ext cx="7772400" cy="1509712"/>
          </a:xfrm>
        </p:spPr>
        <p:txBody>
          <a:bodyPr>
            <a:normAutofit/>
          </a:bodyPr>
          <a:lstStyle/>
          <a:p>
            <a:pPr algn="ctr"/>
            <a:r>
              <a:rPr lang="en-US" sz="3600" dirty="0"/>
              <a:t>Jill York, </a:t>
            </a:r>
            <a:r>
              <a:rPr lang="en-US" sz="3600" dirty="0" smtClean="0"/>
              <a:t>DDS, MAS</a:t>
            </a:r>
            <a:endParaRPr lang="en-US" sz="3600" dirty="0"/>
          </a:p>
        </p:txBody>
      </p:sp>
      <p:sp>
        <p:nvSpPr>
          <p:cNvPr id="4" name="Slide Number Placeholder 3"/>
          <p:cNvSpPr>
            <a:spLocks noGrp="1"/>
          </p:cNvSpPr>
          <p:nvPr>
            <p:ph type="sldNum" sz="quarter" idx="12"/>
          </p:nvPr>
        </p:nvSpPr>
        <p:spPr/>
        <p:txBody>
          <a:bodyPr/>
          <a:lstStyle/>
          <a:p>
            <a:fld id="{5EB3E4B6-8427-4565-9283-E7BE45C4FA4B}" type="slidenum">
              <a:rPr lang="en-US" smtClean="0"/>
              <a:pPr/>
              <a:t>6</a:t>
            </a:fld>
            <a:endParaRPr lang="en-US" dirty="0"/>
          </a:p>
        </p:txBody>
      </p:sp>
    </p:spTree>
    <p:extLst>
      <p:ext uri="{BB962C8B-B14F-4D97-AF65-F5344CB8AC3E}">
        <p14:creationId xmlns:p14="http://schemas.microsoft.com/office/powerpoint/2010/main" val="312776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dirty="0" smtClean="0"/>
              <a:t>UMDNJ CBDPP Overview</a:t>
            </a:r>
            <a:endParaRPr lang="en-US" dirty="0"/>
          </a:p>
        </p:txBody>
      </p:sp>
      <p:sp>
        <p:nvSpPr>
          <p:cNvPr id="5" name="Slide Number Placeholder 4"/>
          <p:cNvSpPr>
            <a:spLocks noGrp="1"/>
          </p:cNvSpPr>
          <p:nvPr>
            <p:ph type="sldNum" sz="quarter" idx="12"/>
          </p:nvPr>
        </p:nvSpPr>
        <p:spPr/>
        <p:txBody>
          <a:bodyPr/>
          <a:lstStyle/>
          <a:p>
            <a:fld id="{5EB3E4B6-8427-4565-9283-E7BE45C4FA4B}" type="slidenum">
              <a:rPr lang="en-US" smtClean="0"/>
              <a:pPr/>
              <a:t>7</a:t>
            </a:fld>
            <a:endParaRPr lang="en-US" dirty="0"/>
          </a:p>
        </p:txBody>
      </p:sp>
      <p:sp>
        <p:nvSpPr>
          <p:cNvPr id="6" name="Content Placeholder 5"/>
          <p:cNvSpPr>
            <a:spLocks noGrp="1"/>
          </p:cNvSpPr>
          <p:nvPr>
            <p:ph idx="1"/>
          </p:nvPr>
        </p:nvSpPr>
        <p:spPr>
          <a:xfrm>
            <a:off x="457200" y="1935480"/>
            <a:ext cx="8229600" cy="4922520"/>
          </a:xfrm>
        </p:spPr>
        <p:txBody>
          <a:bodyPr>
            <a:normAutofit/>
          </a:bodyPr>
          <a:lstStyle/>
          <a:p>
            <a:r>
              <a:rPr lang="en-US" sz="2800" dirty="0" smtClean="0">
                <a:latin typeface="Tahoma" pitchFamily="34" charset="0"/>
                <a:cs typeface="Tahoma" pitchFamily="34" charset="0"/>
              </a:rPr>
              <a:t>NJDS: Only dental school in the state</a:t>
            </a:r>
          </a:p>
          <a:p>
            <a:r>
              <a:rPr lang="en-US" sz="2800" dirty="0" smtClean="0">
                <a:latin typeface="Tahoma" pitchFamily="34" charset="0"/>
                <a:cs typeface="Tahoma" pitchFamily="34" charset="0"/>
              </a:rPr>
              <a:t>Partner Organization: Access One, Inc.</a:t>
            </a:r>
          </a:p>
          <a:p>
            <a:pPr lvl="0">
              <a:buClr>
                <a:srgbClr val="0BD0D9"/>
              </a:buClr>
            </a:pPr>
            <a:r>
              <a:rPr lang="en-US" sz="2800" dirty="0">
                <a:solidFill>
                  <a:prstClr val="black"/>
                </a:solidFill>
                <a:latin typeface="Tahoma" pitchFamily="34" charset="0"/>
                <a:cs typeface="Tahoma" pitchFamily="34" charset="0"/>
              </a:rPr>
              <a:t>Collaborative Initiatives</a:t>
            </a:r>
          </a:p>
          <a:p>
            <a:pPr lvl="1">
              <a:buClr>
                <a:srgbClr val="0F6FC6"/>
              </a:buClr>
            </a:pPr>
            <a:r>
              <a:rPr lang="en-US" sz="2200" dirty="0">
                <a:solidFill>
                  <a:prstClr val="black"/>
                </a:solidFill>
                <a:latin typeface="Tahoma" pitchFamily="34" charset="0"/>
                <a:cs typeface="Tahoma" pitchFamily="34" charset="0"/>
              </a:rPr>
              <a:t>UMDNJ-School of Osteopathic Medicine</a:t>
            </a:r>
          </a:p>
          <a:p>
            <a:pPr lvl="1">
              <a:buClr>
                <a:srgbClr val="0F6FC6"/>
              </a:buClr>
            </a:pPr>
            <a:r>
              <a:rPr lang="en-US" sz="2200" dirty="0">
                <a:solidFill>
                  <a:prstClr val="black"/>
                </a:solidFill>
                <a:latin typeface="Tahoma" pitchFamily="34" charset="0"/>
                <a:cs typeface="Tahoma" pitchFamily="34" charset="0"/>
              </a:rPr>
              <a:t>Cooper Health Systems Early Intervention Program</a:t>
            </a:r>
          </a:p>
          <a:p>
            <a:pPr lvl="1">
              <a:buClr>
                <a:srgbClr val="0F6FC6"/>
              </a:buClr>
            </a:pPr>
            <a:r>
              <a:rPr lang="en-US" sz="2200" dirty="0">
                <a:solidFill>
                  <a:prstClr val="black"/>
                </a:solidFill>
                <a:latin typeface="Tahoma" pitchFamily="34" charset="0"/>
                <a:cs typeface="Tahoma" pitchFamily="34" charset="0"/>
              </a:rPr>
              <a:t>Kennedy Health Systems Early Intervention Program</a:t>
            </a:r>
          </a:p>
          <a:p>
            <a:pPr lvl="1">
              <a:buClr>
                <a:srgbClr val="0F6FC6"/>
              </a:buClr>
            </a:pPr>
            <a:r>
              <a:rPr lang="en-US" sz="2200" dirty="0">
                <a:solidFill>
                  <a:prstClr val="black"/>
                </a:solidFill>
                <a:latin typeface="Tahoma" pitchFamily="34" charset="0"/>
                <a:cs typeface="Tahoma" pitchFamily="34" charset="0"/>
              </a:rPr>
              <a:t>South Jersey AIDS Alliance</a:t>
            </a:r>
          </a:p>
          <a:p>
            <a:pPr lvl="1">
              <a:buClr>
                <a:srgbClr val="0F6FC6"/>
              </a:buClr>
            </a:pPr>
            <a:r>
              <a:rPr lang="en-US" sz="2200" dirty="0">
                <a:solidFill>
                  <a:prstClr val="black"/>
                </a:solidFill>
                <a:latin typeface="Tahoma" pitchFamily="34" charset="0"/>
                <a:cs typeface="Tahoma" pitchFamily="34" charset="0"/>
              </a:rPr>
              <a:t>Metropolitan Area Neighborhood Nutrition Alliance</a:t>
            </a:r>
          </a:p>
          <a:p>
            <a:pPr lvl="1">
              <a:buClr>
                <a:srgbClr val="0F6FC6"/>
              </a:buClr>
            </a:pPr>
            <a:r>
              <a:rPr lang="en-US" sz="2200" dirty="0">
                <a:solidFill>
                  <a:prstClr val="black"/>
                </a:solidFill>
                <a:latin typeface="Tahoma" pitchFamily="34" charset="0"/>
                <a:cs typeface="Tahoma" pitchFamily="34" charset="0"/>
              </a:rPr>
              <a:t>New York/New Jersey AIDS  Education and Training Center</a:t>
            </a:r>
          </a:p>
          <a:p>
            <a:r>
              <a:rPr lang="en-US" sz="2800" dirty="0" smtClean="0">
                <a:latin typeface="Tahoma" pitchFamily="34" charset="0"/>
                <a:cs typeface="Tahoma" pitchFamily="34" charset="0"/>
              </a:rPr>
              <a:t>Community Based Dental Centers</a:t>
            </a:r>
          </a:p>
          <a:p>
            <a:pPr lvl="1"/>
            <a:endParaRPr lang="en-US" dirty="0" smtClean="0">
              <a:latin typeface="Tahoma" pitchFamily="34" charset="0"/>
              <a:cs typeface="Tahoma" pitchFamily="34" charset="0"/>
            </a:endParaRPr>
          </a:p>
        </p:txBody>
      </p:sp>
    </p:spTree>
    <p:extLst>
      <p:ext uri="{BB962C8B-B14F-4D97-AF65-F5344CB8AC3E}">
        <p14:creationId xmlns:p14="http://schemas.microsoft.com/office/powerpoint/2010/main" val="4205877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B3E4B6-8427-4565-9283-E7BE45C4FA4B}" type="slidenum">
              <a:rPr lang="en-US" smtClean="0"/>
              <a:pPr/>
              <a:t>8</a:t>
            </a:fld>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378315"/>
            <a:ext cx="2530799" cy="2027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362200"/>
            <a:ext cx="2626466"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2372" y="4644414"/>
            <a:ext cx="2569228" cy="1832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990600"/>
            <a:ext cx="3200400" cy="5792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descr="http://www.umdnj.edu/fpcweb/portfolio/newark/images/dsextensi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520" y="1158875"/>
            <a:ext cx="3305756" cy="1767100"/>
          </a:xfrm>
          <a:prstGeom prst="rect">
            <a:avLst/>
          </a:prstGeom>
          <a:noFill/>
          <a:extLst>
            <a:ext uri="{909E8E84-426E-40DD-AFC4-6F175D3DCCD1}">
              <a14:hiddenFill xmlns:a14="http://schemas.microsoft.com/office/drawing/2010/main">
                <a:solidFill>
                  <a:srgbClr val="FFFFFF"/>
                </a:solidFill>
              </a14:hiddenFill>
            </a:ext>
          </a:extLst>
        </p:spPr>
      </p:pic>
      <p:sp>
        <p:nvSpPr>
          <p:cNvPr id="18" name="Line 9"/>
          <p:cNvSpPr>
            <a:spLocks noChangeShapeType="1"/>
          </p:cNvSpPr>
          <p:nvPr/>
        </p:nvSpPr>
        <p:spPr bwMode="auto">
          <a:xfrm>
            <a:off x="3343276" y="2343807"/>
            <a:ext cx="2099298" cy="25786"/>
          </a:xfrm>
          <a:prstGeom prst="line">
            <a:avLst/>
          </a:prstGeom>
          <a:noFill/>
          <a:ln w="12700" cap="sq">
            <a:solidFill>
              <a:sysClr val="windowText" lastClr="000000">
                <a:lumMod val="95000"/>
                <a:lumOff val="5000"/>
              </a:sys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 name="Line 9"/>
          <p:cNvSpPr>
            <a:spLocks noChangeShapeType="1"/>
          </p:cNvSpPr>
          <p:nvPr/>
        </p:nvSpPr>
        <p:spPr bwMode="auto">
          <a:xfrm>
            <a:off x="4788297" y="5638800"/>
            <a:ext cx="1634075" cy="76200"/>
          </a:xfrm>
          <a:prstGeom prst="line">
            <a:avLst/>
          </a:prstGeom>
          <a:noFill/>
          <a:ln w="12700" cap="sq">
            <a:solidFill>
              <a:sysClr val="windowText" lastClr="000000">
                <a:lumMod val="95000"/>
                <a:lumOff val="5000"/>
              </a:sys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 name="Line 9"/>
          <p:cNvSpPr>
            <a:spLocks noChangeShapeType="1"/>
          </p:cNvSpPr>
          <p:nvPr/>
        </p:nvSpPr>
        <p:spPr bwMode="auto">
          <a:xfrm flipV="1">
            <a:off x="2667001" y="4391918"/>
            <a:ext cx="1352550" cy="408681"/>
          </a:xfrm>
          <a:prstGeom prst="line">
            <a:avLst/>
          </a:prstGeom>
          <a:noFill/>
          <a:ln w="12700" cap="sq">
            <a:solidFill>
              <a:sysClr val="windowText" lastClr="000000">
                <a:lumMod val="95000"/>
                <a:lumOff val="5000"/>
              </a:sys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 name="Line 9"/>
          <p:cNvSpPr>
            <a:spLocks noChangeShapeType="1"/>
          </p:cNvSpPr>
          <p:nvPr/>
        </p:nvSpPr>
        <p:spPr bwMode="auto">
          <a:xfrm flipV="1">
            <a:off x="4788296" y="4114800"/>
            <a:ext cx="2145904" cy="1290722"/>
          </a:xfrm>
          <a:prstGeom prst="line">
            <a:avLst/>
          </a:prstGeom>
          <a:noFill/>
          <a:ln w="12700" cap="sq">
            <a:solidFill>
              <a:sysClr val="windowText" lastClr="000000">
                <a:lumMod val="95000"/>
                <a:lumOff val="5000"/>
              </a:sys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Rectangle 4"/>
          <p:cNvSpPr/>
          <p:nvPr/>
        </p:nvSpPr>
        <p:spPr>
          <a:xfrm>
            <a:off x="5280510" y="2164152"/>
            <a:ext cx="324128" cy="410882"/>
          </a:xfrm>
          <a:prstGeom prst="rect">
            <a:avLst/>
          </a:prstGeom>
        </p:spPr>
        <p:txBody>
          <a:bodyPr wrap="none">
            <a:spAutoFit/>
          </a:bodyPr>
          <a:lstStyle/>
          <a:p>
            <a:pPr>
              <a:lnSpc>
                <a:spcPct val="115000"/>
              </a:lnSpc>
              <a:spcAft>
                <a:spcPts val="1000"/>
              </a:spcAft>
            </a:pPr>
            <a:r>
              <a:rPr lang="en-US" dirty="0">
                <a:latin typeface="Calibri"/>
                <a:ea typeface="Calibri"/>
                <a:cs typeface="Calibri"/>
              </a:rPr>
              <a:t>●</a:t>
            </a:r>
            <a:endParaRPr lang="en-US" sz="1050" dirty="0">
              <a:effectLst/>
              <a:latin typeface="Calibri"/>
              <a:ea typeface="Calibri"/>
              <a:cs typeface="Times New Roman"/>
            </a:endParaRPr>
          </a:p>
        </p:txBody>
      </p:sp>
      <p:sp>
        <p:nvSpPr>
          <p:cNvPr id="6" name="Rectangle 5"/>
          <p:cNvSpPr/>
          <p:nvPr/>
        </p:nvSpPr>
        <p:spPr>
          <a:xfrm>
            <a:off x="3810000" y="4191000"/>
            <a:ext cx="324128" cy="410882"/>
          </a:xfrm>
          <a:prstGeom prst="rect">
            <a:avLst/>
          </a:prstGeom>
        </p:spPr>
        <p:txBody>
          <a:bodyPr wrap="none">
            <a:spAutoFit/>
          </a:bodyPr>
          <a:lstStyle/>
          <a:p>
            <a:pPr>
              <a:lnSpc>
                <a:spcPct val="115000"/>
              </a:lnSpc>
              <a:spcAft>
                <a:spcPts val="1000"/>
              </a:spcAft>
            </a:pPr>
            <a:r>
              <a:rPr lang="en-US" dirty="0">
                <a:latin typeface="Calibri"/>
                <a:ea typeface="Calibri"/>
                <a:cs typeface="Calibri"/>
              </a:rPr>
              <a:t>●</a:t>
            </a:r>
            <a:endParaRPr lang="en-US" sz="1050" dirty="0">
              <a:effectLst/>
              <a:latin typeface="Calibri"/>
              <a:ea typeface="Calibri"/>
              <a:cs typeface="Times New Roman"/>
            </a:endParaRPr>
          </a:p>
        </p:txBody>
      </p:sp>
      <p:sp>
        <p:nvSpPr>
          <p:cNvPr id="7" name="Rectangle 6"/>
          <p:cNvSpPr/>
          <p:nvPr/>
        </p:nvSpPr>
        <p:spPr>
          <a:xfrm>
            <a:off x="4628872" y="5181600"/>
            <a:ext cx="324128" cy="410882"/>
          </a:xfrm>
          <a:prstGeom prst="rect">
            <a:avLst/>
          </a:prstGeom>
        </p:spPr>
        <p:txBody>
          <a:bodyPr wrap="none">
            <a:spAutoFit/>
          </a:bodyPr>
          <a:lstStyle/>
          <a:p>
            <a:pPr>
              <a:lnSpc>
                <a:spcPct val="115000"/>
              </a:lnSpc>
              <a:spcAft>
                <a:spcPts val="1000"/>
              </a:spcAft>
            </a:pPr>
            <a:r>
              <a:rPr lang="en-US" dirty="0">
                <a:latin typeface="Calibri"/>
                <a:ea typeface="Calibri"/>
                <a:cs typeface="Calibri"/>
              </a:rPr>
              <a:t>●</a:t>
            </a:r>
            <a:endParaRPr lang="en-US" sz="1050" dirty="0">
              <a:effectLst/>
              <a:latin typeface="Calibri"/>
              <a:ea typeface="Calibri"/>
              <a:cs typeface="Times New Roman"/>
            </a:endParaRPr>
          </a:p>
        </p:txBody>
      </p:sp>
      <p:sp>
        <p:nvSpPr>
          <p:cNvPr id="8" name="Rectangle 7"/>
          <p:cNvSpPr/>
          <p:nvPr/>
        </p:nvSpPr>
        <p:spPr>
          <a:xfrm>
            <a:off x="4584204" y="5440752"/>
            <a:ext cx="324128" cy="410882"/>
          </a:xfrm>
          <a:prstGeom prst="rect">
            <a:avLst/>
          </a:prstGeom>
        </p:spPr>
        <p:txBody>
          <a:bodyPr wrap="none">
            <a:spAutoFit/>
          </a:bodyPr>
          <a:lstStyle/>
          <a:p>
            <a:pPr>
              <a:lnSpc>
                <a:spcPct val="115000"/>
              </a:lnSpc>
              <a:spcAft>
                <a:spcPts val="1000"/>
              </a:spcAft>
            </a:pPr>
            <a:r>
              <a:rPr lang="en-US" dirty="0">
                <a:latin typeface="Calibri"/>
                <a:ea typeface="Calibri"/>
                <a:cs typeface="Calibri"/>
              </a:rPr>
              <a:t>●</a:t>
            </a:r>
            <a:endParaRPr lang="en-US" sz="1050" dirty="0">
              <a:effectLst/>
              <a:latin typeface="Calibri"/>
              <a:ea typeface="Calibri"/>
              <a:cs typeface="Times New Roman"/>
            </a:endParaRPr>
          </a:p>
        </p:txBody>
      </p:sp>
    </p:spTree>
    <p:extLst>
      <p:ext uri="{BB962C8B-B14F-4D97-AF65-F5344CB8AC3E}">
        <p14:creationId xmlns:p14="http://schemas.microsoft.com/office/powerpoint/2010/main" val="2980260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Service Learning Experience</a:t>
            </a:r>
            <a:endParaRPr lang="en-US" dirty="0"/>
          </a:p>
        </p:txBody>
      </p:sp>
      <p:sp>
        <p:nvSpPr>
          <p:cNvPr id="3" name="Content Placeholder 2"/>
          <p:cNvSpPr>
            <a:spLocks noGrp="1"/>
          </p:cNvSpPr>
          <p:nvPr>
            <p:ph idx="1"/>
          </p:nvPr>
        </p:nvSpPr>
        <p:spPr>
          <a:xfrm>
            <a:off x="457200" y="1935480"/>
            <a:ext cx="8229600" cy="5151120"/>
          </a:xfrm>
        </p:spPr>
        <p:txBody>
          <a:bodyPr>
            <a:normAutofit/>
          </a:bodyPr>
          <a:lstStyle/>
          <a:p>
            <a:r>
              <a:rPr lang="en-US" sz="2800" dirty="0" smtClean="0">
                <a:latin typeface="Tahoma" pitchFamily="34" charset="0"/>
                <a:cs typeface="Tahoma" pitchFamily="34" charset="0"/>
              </a:rPr>
              <a:t>Purpose:</a:t>
            </a:r>
          </a:p>
          <a:p>
            <a:pPr lvl="1"/>
            <a:r>
              <a:rPr lang="en-US" dirty="0">
                <a:latin typeface="Tahoma" pitchFamily="34" charset="0"/>
                <a:cs typeface="Tahoma" pitchFamily="34" charset="0"/>
              </a:rPr>
              <a:t>To educate the fourth-year dental students to care for the HIV-infected patient in the clinical setting</a:t>
            </a:r>
          </a:p>
          <a:p>
            <a:pPr lvl="1"/>
            <a:r>
              <a:rPr lang="en-US" dirty="0">
                <a:latin typeface="Tahoma" pitchFamily="34" charset="0"/>
                <a:cs typeface="Tahoma" pitchFamily="34" charset="0"/>
              </a:rPr>
              <a:t>To better understand the broader medical and social challenges affecting this population</a:t>
            </a:r>
          </a:p>
          <a:p>
            <a:r>
              <a:rPr lang="en-US" sz="2800" dirty="0" smtClean="0">
                <a:latin typeface="Tahoma" pitchFamily="34" charset="0"/>
                <a:cs typeface="Tahoma" pitchFamily="34" charset="0"/>
              </a:rPr>
              <a:t>Programs:</a:t>
            </a:r>
          </a:p>
          <a:p>
            <a:pPr lvl="1"/>
            <a:r>
              <a:rPr lang="en-US" dirty="0" smtClean="0">
                <a:latin typeface="Tahoma" pitchFamily="34" charset="0"/>
                <a:cs typeface="Tahoma" pitchFamily="34" charset="0"/>
              </a:rPr>
              <a:t>CODE (1994-Present) – majority </a:t>
            </a:r>
            <a:r>
              <a:rPr lang="en-US" dirty="0">
                <a:latin typeface="Tahoma" pitchFamily="34" charset="0"/>
                <a:cs typeface="Tahoma" pitchFamily="34" charset="0"/>
              </a:rPr>
              <a:t>of </a:t>
            </a:r>
            <a:r>
              <a:rPr lang="en-US" dirty="0" smtClean="0">
                <a:latin typeface="Tahoma" pitchFamily="34" charset="0"/>
                <a:cs typeface="Tahoma" pitchFamily="34" charset="0"/>
              </a:rPr>
              <a:t>the academic </a:t>
            </a:r>
            <a:r>
              <a:rPr lang="en-US" dirty="0">
                <a:latin typeface="Tahoma" pitchFamily="34" charset="0"/>
                <a:cs typeface="Tahoma" pitchFamily="34" charset="0"/>
              </a:rPr>
              <a:t>year (37.5 hours per </a:t>
            </a:r>
            <a:r>
              <a:rPr lang="en-US" dirty="0" smtClean="0">
                <a:latin typeface="Tahoma" pitchFamily="34" charset="0"/>
                <a:cs typeface="Tahoma" pitchFamily="34" charset="0"/>
              </a:rPr>
              <a:t>week for </a:t>
            </a:r>
            <a:r>
              <a:rPr lang="en-US" dirty="0">
                <a:latin typeface="Tahoma" pitchFamily="34" charset="0"/>
                <a:cs typeface="Tahoma" pitchFamily="34" charset="0"/>
              </a:rPr>
              <a:t>approximately 32 </a:t>
            </a:r>
            <a:r>
              <a:rPr lang="en-US" dirty="0" smtClean="0">
                <a:latin typeface="Tahoma" pitchFamily="34" charset="0"/>
                <a:cs typeface="Tahoma" pitchFamily="34" charset="0"/>
              </a:rPr>
              <a:t>weeks) </a:t>
            </a:r>
            <a:r>
              <a:rPr lang="en-US" dirty="0">
                <a:latin typeface="Tahoma" pitchFamily="34" charset="0"/>
                <a:cs typeface="Tahoma" pitchFamily="34" charset="0"/>
              </a:rPr>
              <a:t>at community based site </a:t>
            </a:r>
            <a:endParaRPr lang="en-US" dirty="0" smtClean="0">
              <a:latin typeface="Tahoma" pitchFamily="34" charset="0"/>
              <a:cs typeface="Tahoma" pitchFamily="34" charset="0"/>
            </a:endParaRPr>
          </a:p>
          <a:p>
            <a:pPr lvl="1"/>
            <a:r>
              <a:rPr lang="en-US" dirty="0" smtClean="0">
                <a:latin typeface="Tahoma" pitchFamily="34" charset="0"/>
                <a:cs typeface="Tahoma" pitchFamily="34" charset="0"/>
              </a:rPr>
              <a:t>CODE II (2008-Present) – a </a:t>
            </a:r>
            <a:r>
              <a:rPr lang="en-US" dirty="0">
                <a:latin typeface="Tahoma" pitchFamily="34" charset="0"/>
                <a:cs typeface="Tahoma" pitchFamily="34" charset="0"/>
              </a:rPr>
              <a:t>minimum of two consecutive weeks (75 hours) at a community based site </a:t>
            </a:r>
            <a:endParaRPr lang="en-US" dirty="0" smtClean="0">
              <a:latin typeface="Tahoma" pitchFamily="34" charset="0"/>
              <a:cs typeface="Tahoma" pitchFamily="34" charset="0"/>
            </a:endParaRPr>
          </a:p>
          <a:p>
            <a:pPr marL="393192" lvl="1" indent="0">
              <a:buNone/>
            </a:pPr>
            <a:endParaRPr lang="en-US" dirty="0"/>
          </a:p>
        </p:txBody>
      </p:sp>
      <p:sp>
        <p:nvSpPr>
          <p:cNvPr id="4" name="Slide Number Placeholder 3"/>
          <p:cNvSpPr>
            <a:spLocks noGrp="1"/>
          </p:cNvSpPr>
          <p:nvPr>
            <p:ph type="sldNum" sz="quarter" idx="12"/>
          </p:nvPr>
        </p:nvSpPr>
        <p:spPr/>
        <p:txBody>
          <a:bodyPr/>
          <a:lstStyle/>
          <a:p>
            <a:fld id="{5EB3E4B6-8427-4565-9283-E7BE45C4FA4B}" type="slidenum">
              <a:rPr lang="en-US" smtClean="0"/>
              <a:pPr/>
              <a:t>9</a:t>
            </a:fld>
            <a:endParaRPr lang="en-US" dirty="0"/>
          </a:p>
        </p:txBody>
      </p:sp>
    </p:spTree>
    <p:extLst>
      <p:ext uri="{BB962C8B-B14F-4D97-AF65-F5344CB8AC3E}">
        <p14:creationId xmlns:p14="http://schemas.microsoft.com/office/powerpoint/2010/main" val="7917957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606</TotalTime>
  <Words>3908</Words>
  <Application>Microsoft Office PowerPoint</Application>
  <PresentationFormat>On-screen Show (4:3)</PresentationFormat>
  <Paragraphs>731</Paragraphs>
  <Slides>54</Slides>
  <Notes>28</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Flow</vt:lpstr>
      <vt:lpstr>The Impact of the Community-Based Dental Partnership Program on Changes in Dental Student HIV Knowledge, Attitudes and Clinical Practice</vt:lpstr>
      <vt:lpstr>Project Background</vt:lpstr>
      <vt:lpstr>Evaluation</vt:lpstr>
      <vt:lpstr>Methodology</vt:lpstr>
      <vt:lpstr>Methodology (cont)</vt:lpstr>
      <vt:lpstr>University of Medical and Dental Medicine of New Jersey</vt:lpstr>
      <vt:lpstr>UMDNJ CBDPP Overview</vt:lpstr>
      <vt:lpstr>PowerPoint Presentation</vt:lpstr>
      <vt:lpstr>Service Learning Experience</vt:lpstr>
      <vt:lpstr>Objectives</vt:lpstr>
      <vt:lpstr>Curriculum</vt:lpstr>
      <vt:lpstr>Clinical Rotations</vt:lpstr>
      <vt:lpstr>Evaluation </vt:lpstr>
      <vt:lpstr>Lessons Learned - Students</vt:lpstr>
      <vt:lpstr>Lessons Learned - UMDNJ</vt:lpstr>
      <vt:lpstr>PowerPoint Presentation</vt:lpstr>
      <vt:lpstr>University of Louisville  School of Dentistry</vt:lpstr>
      <vt:lpstr>University of Louisville School of Dentistry Community-Based Dental Partnership Program</vt:lpstr>
      <vt:lpstr>PowerPoint Presentation</vt:lpstr>
      <vt:lpstr>Educational Methodology</vt:lpstr>
      <vt:lpstr>Educational Methodology</vt:lpstr>
      <vt:lpstr>Rotations</vt:lpstr>
      <vt:lpstr>Lessons Learned as an Educator </vt:lpstr>
      <vt:lpstr>Lessons Learned - Reflections</vt:lpstr>
      <vt:lpstr>Lessons Learned - Reflections  </vt:lpstr>
      <vt:lpstr>University of Louisville School of Dentistry Community-Based Dental Partnership Program   </vt:lpstr>
      <vt:lpstr>  Nova Southeastern University College of Dental Medicine Aki Papatzimas, DDS</vt:lpstr>
      <vt:lpstr>Dental School: How do they learn? </vt:lpstr>
      <vt:lpstr>What are extramural rotations?</vt:lpstr>
      <vt:lpstr>Various Extramural Dental Sites</vt:lpstr>
      <vt:lpstr>HRSA/Community Based Dental Partnership  Three Way Partnership</vt:lpstr>
      <vt:lpstr>CARE RESOURCE CLINIC  </vt:lpstr>
      <vt:lpstr>CARE RESOURCE CLINIC </vt:lpstr>
      <vt:lpstr>“LUNCH n LEARN” IN CLINIC </vt:lpstr>
      <vt:lpstr>INFORMATION WALL IN CLINIC</vt:lpstr>
      <vt:lpstr>    LESSONS LEARNED  How do we know?  </vt:lpstr>
      <vt:lpstr>Reflective Essay: </vt:lpstr>
      <vt:lpstr>Reflective Essay</vt:lpstr>
      <vt:lpstr>Reflective Essay</vt:lpstr>
      <vt:lpstr> Reflective Essay</vt:lpstr>
      <vt:lpstr>Care Resource Dental Clinic</vt:lpstr>
      <vt:lpstr>Care Resource Dental Clinic (cont.)</vt:lpstr>
      <vt:lpstr>Results of  multisite evaluation of Community-based partnership programs </vt:lpstr>
      <vt:lpstr>Sample size</vt:lpstr>
      <vt:lpstr>Participant characteristics (n=207)</vt:lpstr>
      <vt:lpstr>Participant characteristics (n=207)</vt:lpstr>
      <vt:lpstr>Changes in knowledge by item</vt:lpstr>
      <vt:lpstr>Changes in Attitude by item</vt:lpstr>
      <vt:lpstr>Changes in Attitude by item</vt:lpstr>
      <vt:lpstr>Clinical &amp; Education Methodology (all sites)</vt:lpstr>
      <vt:lpstr>Findings from interviews with faculty &amp; staff on CBDP curriculum</vt:lpstr>
      <vt:lpstr>Findings from interviews with faculty &amp; staff on CBDP curriculum</vt:lpstr>
      <vt:lpstr>Findings from interviews with faculty &amp; staff on CBDP curriculum</vt:lpstr>
      <vt:lpstr>Contact information</vt:lpstr>
    </vt:vector>
  </TitlesOfParts>
  <Company>Boston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vs. Year 2 (no Loma Linda)</dc:title>
  <dc:creator>rhamer</dc:creator>
  <cp:lastModifiedBy>Rajabiun, Serena</cp:lastModifiedBy>
  <cp:revision>80</cp:revision>
  <cp:lastPrinted>2012-10-12T15:07:59Z</cp:lastPrinted>
  <dcterms:created xsi:type="dcterms:W3CDTF">2012-09-10T21:10:12Z</dcterms:created>
  <dcterms:modified xsi:type="dcterms:W3CDTF">2012-10-15T17:56:58Z</dcterms:modified>
</cp:coreProperties>
</file>