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notesMasterIdLst>
    <p:notesMasterId r:id="rId78"/>
  </p:notesMasterIdLst>
  <p:handoutMasterIdLst>
    <p:handoutMasterId r:id="rId79"/>
  </p:handoutMasterIdLst>
  <p:sldIdLst>
    <p:sldId id="263" r:id="rId2"/>
    <p:sldId id="265" r:id="rId3"/>
    <p:sldId id="451" r:id="rId4"/>
    <p:sldId id="331" r:id="rId5"/>
    <p:sldId id="339" r:id="rId6"/>
    <p:sldId id="454" r:id="rId7"/>
    <p:sldId id="270" r:id="rId8"/>
    <p:sldId id="271" r:id="rId9"/>
    <p:sldId id="335" r:id="rId10"/>
    <p:sldId id="337" r:id="rId11"/>
    <p:sldId id="283" r:id="rId12"/>
    <p:sldId id="284" r:id="rId13"/>
    <p:sldId id="285" r:id="rId14"/>
    <p:sldId id="332" r:id="rId15"/>
    <p:sldId id="449" r:id="rId16"/>
    <p:sldId id="450" r:id="rId17"/>
    <p:sldId id="453" r:id="rId18"/>
    <p:sldId id="444" r:id="rId19"/>
    <p:sldId id="455" r:id="rId20"/>
    <p:sldId id="288" r:id="rId21"/>
    <p:sldId id="290" r:id="rId22"/>
    <p:sldId id="299" r:id="rId23"/>
    <p:sldId id="293" r:id="rId24"/>
    <p:sldId id="292" r:id="rId25"/>
    <p:sldId id="300" r:id="rId26"/>
    <p:sldId id="301" r:id="rId27"/>
    <p:sldId id="302" r:id="rId28"/>
    <p:sldId id="303" r:id="rId29"/>
    <p:sldId id="304" r:id="rId30"/>
    <p:sldId id="334" r:id="rId31"/>
    <p:sldId id="485" r:id="rId32"/>
    <p:sldId id="479" r:id="rId33"/>
    <p:sldId id="475" r:id="rId34"/>
    <p:sldId id="476" r:id="rId35"/>
    <p:sldId id="477" r:id="rId36"/>
    <p:sldId id="478" r:id="rId37"/>
    <p:sldId id="306" r:id="rId38"/>
    <p:sldId id="310" r:id="rId39"/>
    <p:sldId id="312" r:id="rId40"/>
    <p:sldId id="307" r:id="rId41"/>
    <p:sldId id="456" r:id="rId42"/>
    <p:sldId id="333" r:id="rId43"/>
    <p:sldId id="480" r:id="rId44"/>
    <p:sldId id="481" r:id="rId45"/>
    <p:sldId id="482" r:id="rId46"/>
    <p:sldId id="483" r:id="rId47"/>
    <p:sldId id="484" r:id="rId48"/>
    <p:sldId id="315" r:id="rId49"/>
    <p:sldId id="378" r:id="rId50"/>
    <p:sldId id="413" r:id="rId51"/>
    <p:sldId id="416" r:id="rId52"/>
    <p:sldId id="490" r:id="rId53"/>
    <p:sldId id="425" r:id="rId54"/>
    <p:sldId id="428" r:id="rId55"/>
    <p:sldId id="439" r:id="rId56"/>
    <p:sldId id="316" r:id="rId57"/>
    <p:sldId id="457" r:id="rId58"/>
    <p:sldId id="486" r:id="rId59"/>
    <p:sldId id="487" r:id="rId60"/>
    <p:sldId id="488" r:id="rId61"/>
    <p:sldId id="489" r:id="rId62"/>
    <p:sldId id="463" r:id="rId63"/>
    <p:sldId id="470" r:id="rId64"/>
    <p:sldId id="464" r:id="rId65"/>
    <p:sldId id="471" r:id="rId66"/>
    <p:sldId id="472" r:id="rId67"/>
    <p:sldId id="322" r:id="rId68"/>
    <p:sldId id="319" r:id="rId69"/>
    <p:sldId id="320" r:id="rId70"/>
    <p:sldId id="460" r:id="rId71"/>
    <p:sldId id="462" r:id="rId72"/>
    <p:sldId id="443" r:id="rId73"/>
    <p:sldId id="473" r:id="rId74"/>
    <p:sldId id="442" r:id="rId75"/>
    <p:sldId id="459" r:id="rId76"/>
    <p:sldId id="327" r:id="rId7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0000FF"/>
    <a:srgbClr val="3C6096"/>
    <a:srgbClr val="ACC0DE"/>
    <a:srgbClr val="6D9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71403" autoAdjust="0"/>
  </p:normalViewPr>
  <p:slideViewPr>
    <p:cSldViewPr snapToGrid="0">
      <p:cViewPr varScale="1">
        <p:scale>
          <a:sx n="48" d="100"/>
          <a:sy n="48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24"/>
    </p:cViewPr>
  </p:sorterViewPr>
  <p:notesViewPr>
    <p:cSldViewPr snapToGrid="0">
      <p:cViewPr varScale="1">
        <p:scale>
          <a:sx n="54" d="100"/>
          <a:sy n="54" d="100"/>
        </p:scale>
        <p:origin x="-181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EFCD5-1172-4379-9035-85BCA10C49A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9E13E7F5-5FCC-408E-80BE-5834AF87CD28}">
      <dgm:prSet phldrT="[Text]"/>
      <dgm:spPr/>
      <dgm:t>
        <a:bodyPr/>
        <a:lstStyle/>
        <a:p>
          <a:r>
            <a:rPr lang="en-US" dirty="0" smtClean="0"/>
            <a:t>Review RSR Instruction Manual &amp; HAB Policy </a:t>
          </a:r>
          <a:r>
            <a:rPr lang="en-US" dirty="0" smtClean="0"/>
            <a:t>Notices</a:t>
          </a:r>
          <a:endParaRPr lang="en-US" dirty="0" smtClean="0"/>
        </a:p>
      </dgm:t>
    </dgm:pt>
    <dgm:pt modelId="{1B81997D-7574-423B-BECC-3FA672E37AC8}" type="parTrans" cxnId="{3B156B76-C293-425A-84CF-4ECCE1727526}">
      <dgm:prSet/>
      <dgm:spPr/>
      <dgm:t>
        <a:bodyPr/>
        <a:lstStyle/>
        <a:p>
          <a:endParaRPr lang="en-US"/>
        </a:p>
      </dgm:t>
    </dgm:pt>
    <dgm:pt modelId="{D2D67E9C-DC5E-4C64-ADC6-3775FE66457E}" type="sibTrans" cxnId="{3B156B76-C293-425A-84CF-4ECCE1727526}">
      <dgm:prSet/>
      <dgm:spPr/>
      <dgm:t>
        <a:bodyPr/>
        <a:lstStyle/>
        <a:p>
          <a:endParaRPr lang="en-US"/>
        </a:p>
      </dgm:t>
    </dgm:pt>
    <dgm:pt modelId="{34A76758-070C-48B0-B946-64FCFAFED717}">
      <dgm:prSet phldrT="[Text]"/>
      <dgm:spPr/>
      <dgm:t>
        <a:bodyPr/>
        <a:lstStyle/>
        <a:p>
          <a:r>
            <a:rPr lang="en-US" dirty="0" smtClean="0"/>
            <a:t>Confirm you are collecting the required client-level </a:t>
          </a:r>
          <a:r>
            <a:rPr lang="en-US" dirty="0" smtClean="0"/>
            <a:t>data</a:t>
          </a:r>
          <a:endParaRPr lang="en-US" dirty="0" smtClean="0"/>
        </a:p>
      </dgm:t>
    </dgm:pt>
    <dgm:pt modelId="{626C4DFA-B023-41EF-9149-2CFECF8F5A1B}" type="parTrans" cxnId="{721F72A6-9FC9-43CC-9FA3-D4ECF423712C}">
      <dgm:prSet/>
      <dgm:spPr/>
      <dgm:t>
        <a:bodyPr/>
        <a:lstStyle/>
        <a:p>
          <a:endParaRPr lang="en-US"/>
        </a:p>
      </dgm:t>
    </dgm:pt>
    <dgm:pt modelId="{C5C0679A-6434-4E0D-B3C6-8705BAD41788}" type="sibTrans" cxnId="{721F72A6-9FC9-43CC-9FA3-D4ECF423712C}">
      <dgm:prSet/>
      <dgm:spPr/>
      <dgm:t>
        <a:bodyPr/>
        <a:lstStyle/>
        <a:p>
          <a:endParaRPr lang="en-US"/>
        </a:p>
      </dgm:t>
    </dgm:pt>
    <dgm:pt modelId="{882A4F78-C3C0-4451-801D-24F245782F85}">
      <dgm:prSet phldrT="[Text]"/>
      <dgm:spPr/>
      <dgm:t>
        <a:bodyPr/>
        <a:lstStyle/>
        <a:p>
          <a:r>
            <a:rPr lang="en-US" dirty="0" smtClean="0"/>
            <a:t>Train your staff on data </a:t>
          </a:r>
          <a:r>
            <a:rPr lang="en-US" dirty="0" smtClean="0"/>
            <a:t>entry</a:t>
          </a:r>
          <a:endParaRPr lang="en-US" dirty="0" smtClean="0"/>
        </a:p>
      </dgm:t>
    </dgm:pt>
    <dgm:pt modelId="{BE2DEDDA-4266-46AC-9BBA-9FDF5A9DE090}" type="parTrans" cxnId="{D14213AB-9669-48DF-A575-788DFBAD9062}">
      <dgm:prSet/>
      <dgm:spPr/>
      <dgm:t>
        <a:bodyPr/>
        <a:lstStyle/>
        <a:p>
          <a:endParaRPr lang="en-US"/>
        </a:p>
      </dgm:t>
    </dgm:pt>
    <dgm:pt modelId="{3D6BFB76-EEA5-44F1-933A-B0547831447F}" type="sibTrans" cxnId="{D14213AB-9669-48DF-A575-788DFBAD9062}">
      <dgm:prSet/>
      <dgm:spPr/>
      <dgm:t>
        <a:bodyPr/>
        <a:lstStyle/>
        <a:p>
          <a:endParaRPr lang="en-US"/>
        </a:p>
      </dgm:t>
    </dgm:pt>
    <dgm:pt modelId="{EAACCBF0-11BD-4AB7-AB9B-466E6AC1F9C9}" type="pres">
      <dgm:prSet presAssocID="{727EFCD5-1172-4379-9035-85BCA10C49AA}" presName="CompostProcess" presStyleCnt="0">
        <dgm:presLayoutVars>
          <dgm:dir/>
          <dgm:resizeHandles val="exact"/>
        </dgm:presLayoutVars>
      </dgm:prSet>
      <dgm:spPr/>
    </dgm:pt>
    <dgm:pt modelId="{3C702142-48BA-4D7E-A71F-FCC5CC764DD2}" type="pres">
      <dgm:prSet presAssocID="{727EFCD5-1172-4379-9035-85BCA10C49AA}" presName="arrow" presStyleLbl="bgShp" presStyleIdx="0" presStyleCnt="1"/>
      <dgm:spPr/>
    </dgm:pt>
    <dgm:pt modelId="{E6FB504C-32E3-4928-BF02-B56E6BC2D36C}" type="pres">
      <dgm:prSet presAssocID="{727EFCD5-1172-4379-9035-85BCA10C49AA}" presName="linearProcess" presStyleCnt="0"/>
      <dgm:spPr/>
    </dgm:pt>
    <dgm:pt modelId="{76ED50CF-AFFA-4FFE-9C9E-43407BE11505}" type="pres">
      <dgm:prSet presAssocID="{9E13E7F5-5FCC-408E-80BE-5834AF87CD2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752CA-D6D2-41A2-8AD8-B6CA96C2CCB1}" type="pres">
      <dgm:prSet presAssocID="{D2D67E9C-DC5E-4C64-ADC6-3775FE66457E}" presName="sibTrans" presStyleCnt="0"/>
      <dgm:spPr/>
    </dgm:pt>
    <dgm:pt modelId="{138B434A-8B22-4D61-BB36-5D183721C5D0}" type="pres">
      <dgm:prSet presAssocID="{34A76758-070C-48B0-B946-64FCFAFED7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75810-59E7-457E-9AF5-CB515182FA8A}" type="pres">
      <dgm:prSet presAssocID="{C5C0679A-6434-4E0D-B3C6-8705BAD41788}" presName="sibTrans" presStyleCnt="0"/>
      <dgm:spPr/>
    </dgm:pt>
    <dgm:pt modelId="{59473494-1DDA-459D-9200-468028736249}" type="pres">
      <dgm:prSet presAssocID="{882A4F78-C3C0-4451-801D-24F245782F8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C791EB-F1FE-42BB-AEB7-D2BB25710320}" type="presOf" srcId="{727EFCD5-1172-4379-9035-85BCA10C49AA}" destId="{EAACCBF0-11BD-4AB7-AB9B-466E6AC1F9C9}" srcOrd="0" destOrd="0" presId="urn:microsoft.com/office/officeart/2005/8/layout/hProcess9"/>
    <dgm:cxn modelId="{95F0BF0C-F59D-4605-9AAF-28C265CC93EC}" type="presOf" srcId="{9E13E7F5-5FCC-408E-80BE-5834AF87CD28}" destId="{76ED50CF-AFFA-4FFE-9C9E-43407BE11505}" srcOrd="0" destOrd="0" presId="urn:microsoft.com/office/officeart/2005/8/layout/hProcess9"/>
    <dgm:cxn modelId="{60E6F9FE-58C8-44AD-9C25-1E60E21E1081}" type="presOf" srcId="{882A4F78-C3C0-4451-801D-24F245782F85}" destId="{59473494-1DDA-459D-9200-468028736249}" srcOrd="0" destOrd="0" presId="urn:microsoft.com/office/officeart/2005/8/layout/hProcess9"/>
    <dgm:cxn modelId="{721F72A6-9FC9-43CC-9FA3-D4ECF423712C}" srcId="{727EFCD5-1172-4379-9035-85BCA10C49AA}" destId="{34A76758-070C-48B0-B946-64FCFAFED717}" srcOrd="1" destOrd="0" parTransId="{626C4DFA-B023-41EF-9149-2CFECF8F5A1B}" sibTransId="{C5C0679A-6434-4E0D-B3C6-8705BAD41788}"/>
    <dgm:cxn modelId="{3B156B76-C293-425A-84CF-4ECCE1727526}" srcId="{727EFCD5-1172-4379-9035-85BCA10C49AA}" destId="{9E13E7F5-5FCC-408E-80BE-5834AF87CD28}" srcOrd="0" destOrd="0" parTransId="{1B81997D-7574-423B-BECC-3FA672E37AC8}" sibTransId="{D2D67E9C-DC5E-4C64-ADC6-3775FE66457E}"/>
    <dgm:cxn modelId="{0628AE35-74DE-4E7E-B0ED-4167A1848E18}" type="presOf" srcId="{34A76758-070C-48B0-B946-64FCFAFED717}" destId="{138B434A-8B22-4D61-BB36-5D183721C5D0}" srcOrd="0" destOrd="0" presId="urn:microsoft.com/office/officeart/2005/8/layout/hProcess9"/>
    <dgm:cxn modelId="{D14213AB-9669-48DF-A575-788DFBAD9062}" srcId="{727EFCD5-1172-4379-9035-85BCA10C49AA}" destId="{882A4F78-C3C0-4451-801D-24F245782F85}" srcOrd="2" destOrd="0" parTransId="{BE2DEDDA-4266-46AC-9BBA-9FDF5A9DE090}" sibTransId="{3D6BFB76-EEA5-44F1-933A-B0547831447F}"/>
    <dgm:cxn modelId="{0F6A4D29-92EE-4E3F-B456-E39E831737D1}" type="presParOf" srcId="{EAACCBF0-11BD-4AB7-AB9B-466E6AC1F9C9}" destId="{3C702142-48BA-4D7E-A71F-FCC5CC764DD2}" srcOrd="0" destOrd="0" presId="urn:microsoft.com/office/officeart/2005/8/layout/hProcess9"/>
    <dgm:cxn modelId="{944EFD9E-EE37-41AF-AC53-E95F10876D58}" type="presParOf" srcId="{EAACCBF0-11BD-4AB7-AB9B-466E6AC1F9C9}" destId="{E6FB504C-32E3-4928-BF02-B56E6BC2D36C}" srcOrd="1" destOrd="0" presId="urn:microsoft.com/office/officeart/2005/8/layout/hProcess9"/>
    <dgm:cxn modelId="{A7F3E2FE-DC84-4FB5-B4E2-5AE094A78386}" type="presParOf" srcId="{E6FB504C-32E3-4928-BF02-B56E6BC2D36C}" destId="{76ED50CF-AFFA-4FFE-9C9E-43407BE11505}" srcOrd="0" destOrd="0" presId="urn:microsoft.com/office/officeart/2005/8/layout/hProcess9"/>
    <dgm:cxn modelId="{97A8B46D-C121-445C-B1BC-91598FEC2BFA}" type="presParOf" srcId="{E6FB504C-32E3-4928-BF02-B56E6BC2D36C}" destId="{019752CA-D6D2-41A2-8AD8-B6CA96C2CCB1}" srcOrd="1" destOrd="0" presId="urn:microsoft.com/office/officeart/2005/8/layout/hProcess9"/>
    <dgm:cxn modelId="{B1235071-F133-4781-AADA-B108783D464F}" type="presParOf" srcId="{E6FB504C-32E3-4928-BF02-B56E6BC2D36C}" destId="{138B434A-8B22-4D61-BB36-5D183721C5D0}" srcOrd="2" destOrd="0" presId="urn:microsoft.com/office/officeart/2005/8/layout/hProcess9"/>
    <dgm:cxn modelId="{4D960670-3F7B-4D33-A8DC-BC3F2539CD99}" type="presParOf" srcId="{E6FB504C-32E3-4928-BF02-B56E6BC2D36C}" destId="{C9F75810-59E7-457E-9AF5-CB515182FA8A}" srcOrd="3" destOrd="0" presId="urn:microsoft.com/office/officeart/2005/8/layout/hProcess9"/>
    <dgm:cxn modelId="{949D97E1-1967-46E5-86F7-DDB0601C1F8E}" type="presParOf" srcId="{E6FB504C-32E3-4928-BF02-B56E6BC2D36C}" destId="{59473494-1DDA-459D-9200-4680287362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EFCD5-1172-4379-9035-85BCA10C49A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9E13E7F5-5FCC-408E-80BE-5834AF87CD28}">
      <dgm:prSet phldrT="[Text]"/>
      <dgm:spPr/>
      <dgm:t>
        <a:bodyPr/>
        <a:lstStyle/>
        <a:p>
          <a:r>
            <a:rPr lang="en-US" dirty="0" smtClean="0"/>
            <a:t>Begin/continue collecting </a:t>
          </a:r>
          <a:br>
            <a:rPr lang="en-US" dirty="0" smtClean="0"/>
          </a:br>
          <a:r>
            <a:rPr lang="en-US" dirty="0" smtClean="0"/>
            <a:t>client-­level </a:t>
          </a:r>
          <a:r>
            <a:rPr lang="en-US" dirty="0" smtClean="0"/>
            <a:t>data</a:t>
          </a:r>
          <a:endParaRPr lang="en-US" dirty="0" smtClean="0"/>
        </a:p>
      </dgm:t>
    </dgm:pt>
    <dgm:pt modelId="{1B81997D-7574-423B-BECC-3FA672E37AC8}" type="parTrans" cxnId="{3B156B76-C293-425A-84CF-4ECCE1727526}">
      <dgm:prSet/>
      <dgm:spPr/>
      <dgm:t>
        <a:bodyPr/>
        <a:lstStyle/>
        <a:p>
          <a:endParaRPr lang="en-US"/>
        </a:p>
      </dgm:t>
    </dgm:pt>
    <dgm:pt modelId="{D2D67E9C-DC5E-4C64-ADC6-3775FE66457E}" type="sibTrans" cxnId="{3B156B76-C293-425A-84CF-4ECCE1727526}">
      <dgm:prSet/>
      <dgm:spPr/>
      <dgm:t>
        <a:bodyPr/>
        <a:lstStyle/>
        <a:p>
          <a:endParaRPr lang="en-US"/>
        </a:p>
      </dgm:t>
    </dgm:pt>
    <dgm:pt modelId="{34A76758-070C-48B0-B946-64FCFAFED717}">
      <dgm:prSet phldrT="[Text]"/>
      <dgm:spPr/>
      <dgm:t>
        <a:bodyPr/>
        <a:lstStyle/>
        <a:p>
          <a:r>
            <a:rPr lang="en-US" dirty="0" smtClean="0"/>
            <a:t>Review and clean your data at regular </a:t>
          </a:r>
          <a:r>
            <a:rPr lang="en-US" dirty="0" smtClean="0"/>
            <a:t>intervals (e.g., Monthly </a:t>
          </a:r>
          <a:r>
            <a:rPr lang="en-US" dirty="0" smtClean="0"/>
            <a:t>or </a:t>
          </a:r>
          <a:r>
            <a:rPr lang="en-US" dirty="0" smtClean="0"/>
            <a:t>Quarterly)</a:t>
          </a:r>
          <a:endParaRPr lang="en-US" dirty="0" smtClean="0"/>
        </a:p>
      </dgm:t>
    </dgm:pt>
    <dgm:pt modelId="{626C4DFA-B023-41EF-9149-2CFECF8F5A1B}" type="parTrans" cxnId="{721F72A6-9FC9-43CC-9FA3-D4ECF423712C}">
      <dgm:prSet/>
      <dgm:spPr/>
      <dgm:t>
        <a:bodyPr/>
        <a:lstStyle/>
        <a:p>
          <a:endParaRPr lang="en-US"/>
        </a:p>
      </dgm:t>
    </dgm:pt>
    <dgm:pt modelId="{C5C0679A-6434-4E0D-B3C6-8705BAD41788}" type="sibTrans" cxnId="{721F72A6-9FC9-43CC-9FA3-D4ECF423712C}">
      <dgm:prSet/>
      <dgm:spPr/>
      <dgm:t>
        <a:bodyPr/>
        <a:lstStyle/>
        <a:p>
          <a:endParaRPr lang="en-US"/>
        </a:p>
      </dgm:t>
    </dgm:pt>
    <dgm:pt modelId="{882A4F78-C3C0-4451-801D-24F245782F85}">
      <dgm:prSet phldrT="[Text]"/>
      <dgm:spPr/>
      <dgm:t>
        <a:bodyPr/>
        <a:lstStyle/>
        <a:p>
          <a:r>
            <a:rPr lang="en-US" dirty="0" smtClean="0"/>
            <a:t>Prepare your list of provider </a:t>
          </a:r>
          <a:r>
            <a:rPr lang="en-US" dirty="0" smtClean="0"/>
            <a:t>contracts (No later than November)</a:t>
          </a:r>
          <a:endParaRPr lang="en-US" dirty="0"/>
        </a:p>
      </dgm:t>
    </dgm:pt>
    <dgm:pt modelId="{BE2DEDDA-4266-46AC-9BBA-9FDF5A9DE090}" type="parTrans" cxnId="{D14213AB-9669-48DF-A575-788DFBAD9062}">
      <dgm:prSet/>
      <dgm:spPr/>
      <dgm:t>
        <a:bodyPr/>
        <a:lstStyle/>
        <a:p>
          <a:endParaRPr lang="en-US"/>
        </a:p>
      </dgm:t>
    </dgm:pt>
    <dgm:pt modelId="{3D6BFB76-EEA5-44F1-933A-B0547831447F}" type="sibTrans" cxnId="{D14213AB-9669-48DF-A575-788DFBAD9062}">
      <dgm:prSet/>
      <dgm:spPr/>
      <dgm:t>
        <a:bodyPr/>
        <a:lstStyle/>
        <a:p>
          <a:endParaRPr lang="en-US"/>
        </a:p>
      </dgm:t>
    </dgm:pt>
    <dgm:pt modelId="{EAACCBF0-11BD-4AB7-AB9B-466E6AC1F9C9}" type="pres">
      <dgm:prSet presAssocID="{727EFCD5-1172-4379-9035-85BCA10C49AA}" presName="CompostProcess" presStyleCnt="0">
        <dgm:presLayoutVars>
          <dgm:dir/>
          <dgm:resizeHandles val="exact"/>
        </dgm:presLayoutVars>
      </dgm:prSet>
      <dgm:spPr/>
    </dgm:pt>
    <dgm:pt modelId="{3C702142-48BA-4D7E-A71F-FCC5CC764DD2}" type="pres">
      <dgm:prSet presAssocID="{727EFCD5-1172-4379-9035-85BCA10C49AA}" presName="arrow" presStyleLbl="bgShp" presStyleIdx="0" presStyleCnt="1"/>
      <dgm:spPr/>
    </dgm:pt>
    <dgm:pt modelId="{E6FB504C-32E3-4928-BF02-B56E6BC2D36C}" type="pres">
      <dgm:prSet presAssocID="{727EFCD5-1172-4379-9035-85BCA10C49AA}" presName="linearProcess" presStyleCnt="0"/>
      <dgm:spPr/>
    </dgm:pt>
    <dgm:pt modelId="{76ED50CF-AFFA-4FFE-9C9E-43407BE11505}" type="pres">
      <dgm:prSet presAssocID="{9E13E7F5-5FCC-408E-80BE-5834AF87CD2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752CA-D6D2-41A2-8AD8-B6CA96C2CCB1}" type="pres">
      <dgm:prSet presAssocID="{D2D67E9C-DC5E-4C64-ADC6-3775FE66457E}" presName="sibTrans" presStyleCnt="0"/>
      <dgm:spPr/>
    </dgm:pt>
    <dgm:pt modelId="{138B434A-8B22-4D61-BB36-5D183721C5D0}" type="pres">
      <dgm:prSet presAssocID="{34A76758-070C-48B0-B946-64FCFAFED7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75810-59E7-457E-9AF5-CB515182FA8A}" type="pres">
      <dgm:prSet presAssocID="{C5C0679A-6434-4E0D-B3C6-8705BAD41788}" presName="sibTrans" presStyleCnt="0"/>
      <dgm:spPr/>
    </dgm:pt>
    <dgm:pt modelId="{59473494-1DDA-459D-9200-468028736249}" type="pres">
      <dgm:prSet presAssocID="{882A4F78-C3C0-4451-801D-24F245782F8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FF769-6BED-4499-8094-98C1345CCE99}" type="presOf" srcId="{34A76758-070C-48B0-B946-64FCFAFED717}" destId="{138B434A-8B22-4D61-BB36-5D183721C5D0}" srcOrd="0" destOrd="0" presId="urn:microsoft.com/office/officeart/2005/8/layout/hProcess9"/>
    <dgm:cxn modelId="{721F72A6-9FC9-43CC-9FA3-D4ECF423712C}" srcId="{727EFCD5-1172-4379-9035-85BCA10C49AA}" destId="{34A76758-070C-48B0-B946-64FCFAFED717}" srcOrd="1" destOrd="0" parTransId="{626C4DFA-B023-41EF-9149-2CFECF8F5A1B}" sibTransId="{C5C0679A-6434-4E0D-B3C6-8705BAD41788}"/>
    <dgm:cxn modelId="{3B156B76-C293-425A-84CF-4ECCE1727526}" srcId="{727EFCD5-1172-4379-9035-85BCA10C49AA}" destId="{9E13E7F5-5FCC-408E-80BE-5834AF87CD28}" srcOrd="0" destOrd="0" parTransId="{1B81997D-7574-423B-BECC-3FA672E37AC8}" sibTransId="{D2D67E9C-DC5E-4C64-ADC6-3775FE66457E}"/>
    <dgm:cxn modelId="{D14213AB-9669-48DF-A575-788DFBAD9062}" srcId="{727EFCD5-1172-4379-9035-85BCA10C49AA}" destId="{882A4F78-C3C0-4451-801D-24F245782F85}" srcOrd="2" destOrd="0" parTransId="{BE2DEDDA-4266-46AC-9BBA-9FDF5A9DE090}" sibTransId="{3D6BFB76-EEA5-44F1-933A-B0547831447F}"/>
    <dgm:cxn modelId="{3B0287C0-6007-486A-9475-2DC4BC8CF013}" type="presOf" srcId="{882A4F78-C3C0-4451-801D-24F245782F85}" destId="{59473494-1DDA-459D-9200-468028736249}" srcOrd="0" destOrd="0" presId="urn:microsoft.com/office/officeart/2005/8/layout/hProcess9"/>
    <dgm:cxn modelId="{07D20108-5D60-4866-8DD8-0EC4089CC619}" type="presOf" srcId="{727EFCD5-1172-4379-9035-85BCA10C49AA}" destId="{EAACCBF0-11BD-4AB7-AB9B-466E6AC1F9C9}" srcOrd="0" destOrd="0" presId="urn:microsoft.com/office/officeart/2005/8/layout/hProcess9"/>
    <dgm:cxn modelId="{E23C7E03-0814-40AB-8E39-700D2C468F46}" type="presOf" srcId="{9E13E7F5-5FCC-408E-80BE-5834AF87CD28}" destId="{76ED50CF-AFFA-4FFE-9C9E-43407BE11505}" srcOrd="0" destOrd="0" presId="urn:microsoft.com/office/officeart/2005/8/layout/hProcess9"/>
    <dgm:cxn modelId="{9988D225-B535-48B0-9138-ABAA270ACDB5}" type="presParOf" srcId="{EAACCBF0-11BD-4AB7-AB9B-466E6AC1F9C9}" destId="{3C702142-48BA-4D7E-A71F-FCC5CC764DD2}" srcOrd="0" destOrd="0" presId="urn:microsoft.com/office/officeart/2005/8/layout/hProcess9"/>
    <dgm:cxn modelId="{EE50D0A4-E6B6-4800-81C6-34AC3DFC2D16}" type="presParOf" srcId="{EAACCBF0-11BD-4AB7-AB9B-466E6AC1F9C9}" destId="{E6FB504C-32E3-4928-BF02-B56E6BC2D36C}" srcOrd="1" destOrd="0" presId="urn:microsoft.com/office/officeart/2005/8/layout/hProcess9"/>
    <dgm:cxn modelId="{5CD646DA-2948-4B73-BA55-BB05BAC908EB}" type="presParOf" srcId="{E6FB504C-32E3-4928-BF02-B56E6BC2D36C}" destId="{76ED50CF-AFFA-4FFE-9C9E-43407BE11505}" srcOrd="0" destOrd="0" presId="urn:microsoft.com/office/officeart/2005/8/layout/hProcess9"/>
    <dgm:cxn modelId="{67889512-999A-413B-A073-3942F4606634}" type="presParOf" srcId="{E6FB504C-32E3-4928-BF02-B56E6BC2D36C}" destId="{019752CA-D6D2-41A2-8AD8-B6CA96C2CCB1}" srcOrd="1" destOrd="0" presId="urn:microsoft.com/office/officeart/2005/8/layout/hProcess9"/>
    <dgm:cxn modelId="{BF3E5D66-E3AD-4B01-9B88-A078A7337836}" type="presParOf" srcId="{E6FB504C-32E3-4928-BF02-B56E6BC2D36C}" destId="{138B434A-8B22-4D61-BB36-5D183721C5D0}" srcOrd="2" destOrd="0" presId="urn:microsoft.com/office/officeart/2005/8/layout/hProcess9"/>
    <dgm:cxn modelId="{33839A05-EF5D-4036-8D16-C06F5588F1E2}" type="presParOf" srcId="{E6FB504C-32E3-4928-BF02-B56E6BC2D36C}" destId="{C9F75810-59E7-457E-9AF5-CB515182FA8A}" srcOrd="3" destOrd="0" presId="urn:microsoft.com/office/officeart/2005/8/layout/hProcess9"/>
    <dgm:cxn modelId="{89118057-BFAB-4B8D-99A5-381B16B7C310}" type="presParOf" srcId="{E6FB504C-32E3-4928-BF02-B56E6BC2D36C}" destId="{59473494-1DDA-459D-9200-4680287362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EFCD5-1172-4379-9035-85BCA10C49A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9E13E7F5-5FCC-408E-80BE-5834AF87CD28}">
      <dgm:prSet phldrT="[Text]"/>
      <dgm:spPr/>
      <dgm:t>
        <a:bodyPr/>
        <a:lstStyle/>
        <a:p>
          <a:r>
            <a:rPr lang="en-US" dirty="0" smtClean="0"/>
            <a:t>Complete your Grantee Report and notify your providers about the </a:t>
          </a:r>
          <a:r>
            <a:rPr lang="en-US" dirty="0" smtClean="0"/>
            <a:t>RSR</a:t>
          </a:r>
          <a:br>
            <a:rPr lang="en-US" dirty="0" smtClean="0"/>
          </a:br>
          <a:r>
            <a:rPr lang="en-US" dirty="0" smtClean="0"/>
            <a:t>(December)</a:t>
          </a:r>
          <a:endParaRPr lang="en-US" dirty="0"/>
        </a:p>
      </dgm:t>
    </dgm:pt>
    <dgm:pt modelId="{1B81997D-7574-423B-BECC-3FA672E37AC8}" type="parTrans" cxnId="{3B156B76-C293-425A-84CF-4ECCE1727526}">
      <dgm:prSet/>
      <dgm:spPr/>
      <dgm:t>
        <a:bodyPr/>
        <a:lstStyle/>
        <a:p>
          <a:endParaRPr lang="en-US"/>
        </a:p>
      </dgm:t>
    </dgm:pt>
    <dgm:pt modelId="{D2D67E9C-DC5E-4C64-ADC6-3775FE66457E}" type="sibTrans" cxnId="{3B156B76-C293-425A-84CF-4ECCE1727526}">
      <dgm:prSet/>
      <dgm:spPr/>
      <dgm:t>
        <a:bodyPr/>
        <a:lstStyle/>
        <a:p>
          <a:endParaRPr lang="en-US"/>
        </a:p>
      </dgm:t>
    </dgm:pt>
    <dgm:pt modelId="{34A76758-070C-48B0-B946-64FCFAFED717}">
      <dgm:prSet phldrT="[Text]"/>
      <dgm:spPr/>
      <dgm:t>
        <a:bodyPr/>
        <a:lstStyle/>
        <a:p>
          <a:r>
            <a:rPr lang="en-US" dirty="0" smtClean="0"/>
            <a:t>Create your Provider Report</a:t>
          </a:r>
          <a:r>
            <a:rPr lang="en-US" dirty="0" smtClean="0"/>
            <a:t>* (January/February)</a:t>
          </a:r>
          <a:endParaRPr lang="en-US" dirty="0"/>
        </a:p>
      </dgm:t>
    </dgm:pt>
    <dgm:pt modelId="{626C4DFA-B023-41EF-9149-2CFECF8F5A1B}" type="parTrans" cxnId="{721F72A6-9FC9-43CC-9FA3-D4ECF423712C}">
      <dgm:prSet/>
      <dgm:spPr/>
      <dgm:t>
        <a:bodyPr/>
        <a:lstStyle/>
        <a:p>
          <a:endParaRPr lang="en-US"/>
        </a:p>
      </dgm:t>
    </dgm:pt>
    <dgm:pt modelId="{C5C0679A-6434-4E0D-B3C6-8705BAD41788}" type="sibTrans" cxnId="{721F72A6-9FC9-43CC-9FA3-D4ECF423712C}">
      <dgm:prSet/>
      <dgm:spPr/>
      <dgm:t>
        <a:bodyPr/>
        <a:lstStyle/>
        <a:p>
          <a:endParaRPr lang="en-US"/>
        </a:p>
      </dgm:t>
    </dgm:pt>
    <dgm:pt modelId="{882A4F78-C3C0-4451-801D-24F245782F85}">
      <dgm:prSet phldrT="[Text]"/>
      <dgm:spPr/>
      <dgm:t>
        <a:bodyPr/>
        <a:lstStyle/>
        <a:p>
          <a:r>
            <a:rPr lang="en-US" dirty="0" smtClean="0"/>
            <a:t>Review your submission </a:t>
          </a:r>
          <a:r>
            <a:rPr lang="en-US" dirty="0" smtClean="0"/>
            <a:t> (January–March)</a:t>
          </a:r>
          <a:endParaRPr lang="en-US" dirty="0"/>
        </a:p>
      </dgm:t>
    </dgm:pt>
    <dgm:pt modelId="{BE2DEDDA-4266-46AC-9BBA-9FDF5A9DE090}" type="parTrans" cxnId="{D14213AB-9669-48DF-A575-788DFBAD9062}">
      <dgm:prSet/>
      <dgm:spPr/>
      <dgm:t>
        <a:bodyPr/>
        <a:lstStyle/>
        <a:p>
          <a:endParaRPr lang="en-US"/>
        </a:p>
      </dgm:t>
    </dgm:pt>
    <dgm:pt modelId="{3D6BFB76-EEA5-44F1-933A-B0547831447F}" type="sibTrans" cxnId="{D14213AB-9669-48DF-A575-788DFBAD9062}">
      <dgm:prSet/>
      <dgm:spPr/>
      <dgm:t>
        <a:bodyPr/>
        <a:lstStyle/>
        <a:p>
          <a:endParaRPr lang="en-US"/>
        </a:p>
      </dgm:t>
    </dgm:pt>
    <dgm:pt modelId="{EC6D3B2F-C6FE-431C-962C-01384A46AF1E}">
      <dgm:prSet/>
      <dgm:spPr/>
      <dgm:t>
        <a:bodyPr/>
        <a:lstStyle/>
        <a:p>
          <a:r>
            <a:rPr lang="en-US" dirty="0" smtClean="0"/>
            <a:t>Submit the RSR</a:t>
          </a:r>
          <a:r>
            <a:rPr lang="en-US" baseline="30000" dirty="0" smtClean="0">
              <a:latin typeface="Calibri"/>
              <a:cs typeface="Calibri"/>
            </a:rPr>
            <a:t>†</a:t>
          </a:r>
          <a:endParaRPr lang="en-US" baseline="30000" dirty="0" smtClean="0"/>
        </a:p>
        <a:p>
          <a:r>
            <a:rPr lang="en-US" dirty="0" smtClean="0"/>
            <a:t>Last Monday in March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6:00 PM ET</a:t>
          </a:r>
          <a:endParaRPr lang="en-US" dirty="0"/>
        </a:p>
      </dgm:t>
    </dgm:pt>
    <dgm:pt modelId="{9571A0FF-71F1-4F7D-BC25-BE28D81F8723}" type="parTrans" cxnId="{B6A0816D-BF22-4D1E-81C9-EC56186AA4D2}">
      <dgm:prSet/>
      <dgm:spPr/>
      <dgm:t>
        <a:bodyPr/>
        <a:lstStyle/>
        <a:p>
          <a:endParaRPr lang="en-US"/>
        </a:p>
      </dgm:t>
    </dgm:pt>
    <dgm:pt modelId="{E8BF37FC-9C70-45D7-A6A1-7F99591DAD32}" type="sibTrans" cxnId="{B6A0816D-BF22-4D1E-81C9-EC56186AA4D2}">
      <dgm:prSet/>
      <dgm:spPr/>
      <dgm:t>
        <a:bodyPr/>
        <a:lstStyle/>
        <a:p>
          <a:endParaRPr lang="en-US"/>
        </a:p>
      </dgm:t>
    </dgm:pt>
    <dgm:pt modelId="{EAACCBF0-11BD-4AB7-AB9B-466E6AC1F9C9}" type="pres">
      <dgm:prSet presAssocID="{727EFCD5-1172-4379-9035-85BCA10C49AA}" presName="CompostProcess" presStyleCnt="0">
        <dgm:presLayoutVars>
          <dgm:dir/>
          <dgm:resizeHandles val="exact"/>
        </dgm:presLayoutVars>
      </dgm:prSet>
      <dgm:spPr/>
    </dgm:pt>
    <dgm:pt modelId="{3C702142-48BA-4D7E-A71F-FCC5CC764DD2}" type="pres">
      <dgm:prSet presAssocID="{727EFCD5-1172-4379-9035-85BCA10C49AA}" presName="arrow" presStyleLbl="bgShp" presStyleIdx="0" presStyleCnt="1"/>
      <dgm:spPr/>
    </dgm:pt>
    <dgm:pt modelId="{E6FB504C-32E3-4928-BF02-B56E6BC2D36C}" type="pres">
      <dgm:prSet presAssocID="{727EFCD5-1172-4379-9035-85BCA10C49AA}" presName="linearProcess" presStyleCnt="0"/>
      <dgm:spPr/>
    </dgm:pt>
    <dgm:pt modelId="{76ED50CF-AFFA-4FFE-9C9E-43407BE11505}" type="pres">
      <dgm:prSet presAssocID="{9E13E7F5-5FCC-408E-80BE-5834AF87CD2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752CA-D6D2-41A2-8AD8-B6CA96C2CCB1}" type="pres">
      <dgm:prSet presAssocID="{D2D67E9C-DC5E-4C64-ADC6-3775FE66457E}" presName="sibTrans" presStyleCnt="0"/>
      <dgm:spPr/>
    </dgm:pt>
    <dgm:pt modelId="{138B434A-8B22-4D61-BB36-5D183721C5D0}" type="pres">
      <dgm:prSet presAssocID="{34A76758-070C-48B0-B946-64FCFAFED71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75810-59E7-457E-9AF5-CB515182FA8A}" type="pres">
      <dgm:prSet presAssocID="{C5C0679A-6434-4E0D-B3C6-8705BAD41788}" presName="sibTrans" presStyleCnt="0"/>
      <dgm:spPr/>
    </dgm:pt>
    <dgm:pt modelId="{59473494-1DDA-459D-9200-468028736249}" type="pres">
      <dgm:prSet presAssocID="{882A4F78-C3C0-4451-801D-24F245782F8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E4834-B701-4F0E-A3C3-1493786BB38D}" type="pres">
      <dgm:prSet presAssocID="{3D6BFB76-EEA5-44F1-933A-B0547831447F}" presName="sibTrans" presStyleCnt="0"/>
      <dgm:spPr/>
    </dgm:pt>
    <dgm:pt modelId="{4075B002-5445-4ADA-BB38-DF6A7BB90B05}" type="pres">
      <dgm:prSet presAssocID="{EC6D3B2F-C6FE-431C-962C-01384A46AF1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39C4C-70EE-4E62-B509-3C718685BA97}" type="presOf" srcId="{34A76758-070C-48B0-B946-64FCFAFED717}" destId="{138B434A-8B22-4D61-BB36-5D183721C5D0}" srcOrd="0" destOrd="0" presId="urn:microsoft.com/office/officeart/2005/8/layout/hProcess9"/>
    <dgm:cxn modelId="{A0A75460-41F6-43FC-B3F0-FBF04B6457AD}" type="presOf" srcId="{EC6D3B2F-C6FE-431C-962C-01384A46AF1E}" destId="{4075B002-5445-4ADA-BB38-DF6A7BB90B05}" srcOrd="0" destOrd="0" presId="urn:microsoft.com/office/officeart/2005/8/layout/hProcess9"/>
    <dgm:cxn modelId="{D1C75899-C6E9-40FD-B8C0-AB725B7BDB78}" type="presOf" srcId="{9E13E7F5-5FCC-408E-80BE-5834AF87CD28}" destId="{76ED50CF-AFFA-4FFE-9C9E-43407BE11505}" srcOrd="0" destOrd="0" presId="urn:microsoft.com/office/officeart/2005/8/layout/hProcess9"/>
    <dgm:cxn modelId="{721F72A6-9FC9-43CC-9FA3-D4ECF423712C}" srcId="{727EFCD5-1172-4379-9035-85BCA10C49AA}" destId="{34A76758-070C-48B0-B946-64FCFAFED717}" srcOrd="1" destOrd="0" parTransId="{626C4DFA-B023-41EF-9149-2CFECF8F5A1B}" sibTransId="{C5C0679A-6434-4E0D-B3C6-8705BAD41788}"/>
    <dgm:cxn modelId="{D14213AB-9669-48DF-A575-788DFBAD9062}" srcId="{727EFCD5-1172-4379-9035-85BCA10C49AA}" destId="{882A4F78-C3C0-4451-801D-24F245782F85}" srcOrd="2" destOrd="0" parTransId="{BE2DEDDA-4266-46AC-9BBA-9FDF5A9DE090}" sibTransId="{3D6BFB76-EEA5-44F1-933A-B0547831447F}"/>
    <dgm:cxn modelId="{D085FC9B-DD2E-47C0-9083-21FEA7CB64F0}" type="presOf" srcId="{882A4F78-C3C0-4451-801D-24F245782F85}" destId="{59473494-1DDA-459D-9200-468028736249}" srcOrd="0" destOrd="0" presId="urn:microsoft.com/office/officeart/2005/8/layout/hProcess9"/>
    <dgm:cxn modelId="{B6A0816D-BF22-4D1E-81C9-EC56186AA4D2}" srcId="{727EFCD5-1172-4379-9035-85BCA10C49AA}" destId="{EC6D3B2F-C6FE-431C-962C-01384A46AF1E}" srcOrd="3" destOrd="0" parTransId="{9571A0FF-71F1-4F7D-BC25-BE28D81F8723}" sibTransId="{E8BF37FC-9C70-45D7-A6A1-7F99591DAD32}"/>
    <dgm:cxn modelId="{75BC89BB-81B3-451C-B415-60812B0D378D}" type="presOf" srcId="{727EFCD5-1172-4379-9035-85BCA10C49AA}" destId="{EAACCBF0-11BD-4AB7-AB9B-466E6AC1F9C9}" srcOrd="0" destOrd="0" presId="urn:microsoft.com/office/officeart/2005/8/layout/hProcess9"/>
    <dgm:cxn modelId="{3B156B76-C293-425A-84CF-4ECCE1727526}" srcId="{727EFCD5-1172-4379-9035-85BCA10C49AA}" destId="{9E13E7F5-5FCC-408E-80BE-5834AF87CD28}" srcOrd="0" destOrd="0" parTransId="{1B81997D-7574-423B-BECC-3FA672E37AC8}" sibTransId="{D2D67E9C-DC5E-4C64-ADC6-3775FE66457E}"/>
    <dgm:cxn modelId="{F02A00CC-7CA9-497C-94B0-1A13FDFEC35D}" type="presParOf" srcId="{EAACCBF0-11BD-4AB7-AB9B-466E6AC1F9C9}" destId="{3C702142-48BA-4D7E-A71F-FCC5CC764DD2}" srcOrd="0" destOrd="0" presId="urn:microsoft.com/office/officeart/2005/8/layout/hProcess9"/>
    <dgm:cxn modelId="{07AAF0AD-D509-4255-AF77-95487BDF9F68}" type="presParOf" srcId="{EAACCBF0-11BD-4AB7-AB9B-466E6AC1F9C9}" destId="{E6FB504C-32E3-4928-BF02-B56E6BC2D36C}" srcOrd="1" destOrd="0" presId="urn:microsoft.com/office/officeart/2005/8/layout/hProcess9"/>
    <dgm:cxn modelId="{491D689B-8A7B-463B-9714-323DD7149060}" type="presParOf" srcId="{E6FB504C-32E3-4928-BF02-B56E6BC2D36C}" destId="{76ED50CF-AFFA-4FFE-9C9E-43407BE11505}" srcOrd="0" destOrd="0" presId="urn:microsoft.com/office/officeart/2005/8/layout/hProcess9"/>
    <dgm:cxn modelId="{2CF57F92-8DCB-4525-869A-2A0A90D9E925}" type="presParOf" srcId="{E6FB504C-32E3-4928-BF02-B56E6BC2D36C}" destId="{019752CA-D6D2-41A2-8AD8-B6CA96C2CCB1}" srcOrd="1" destOrd="0" presId="urn:microsoft.com/office/officeart/2005/8/layout/hProcess9"/>
    <dgm:cxn modelId="{82D4A64B-0063-4AD9-B7B8-1BD2E388FB7F}" type="presParOf" srcId="{E6FB504C-32E3-4928-BF02-B56E6BC2D36C}" destId="{138B434A-8B22-4D61-BB36-5D183721C5D0}" srcOrd="2" destOrd="0" presId="urn:microsoft.com/office/officeart/2005/8/layout/hProcess9"/>
    <dgm:cxn modelId="{4FDDEE1D-4EF3-485B-839F-B70F20C2567E}" type="presParOf" srcId="{E6FB504C-32E3-4928-BF02-B56E6BC2D36C}" destId="{C9F75810-59E7-457E-9AF5-CB515182FA8A}" srcOrd="3" destOrd="0" presId="urn:microsoft.com/office/officeart/2005/8/layout/hProcess9"/>
    <dgm:cxn modelId="{4AB397A2-70DA-4D50-B971-F23486EF11F1}" type="presParOf" srcId="{E6FB504C-32E3-4928-BF02-B56E6BC2D36C}" destId="{59473494-1DDA-459D-9200-468028736249}" srcOrd="4" destOrd="0" presId="urn:microsoft.com/office/officeart/2005/8/layout/hProcess9"/>
    <dgm:cxn modelId="{5879761D-F674-4057-A65E-5F1C36AC6042}" type="presParOf" srcId="{E6FB504C-32E3-4928-BF02-B56E6BC2D36C}" destId="{44AE4834-B701-4F0E-A3C3-1493786BB38D}" srcOrd="5" destOrd="0" presId="urn:microsoft.com/office/officeart/2005/8/layout/hProcess9"/>
    <dgm:cxn modelId="{C3142A78-C11C-4EE2-9D9F-D7A4323B22AC}" type="presParOf" srcId="{E6FB504C-32E3-4928-BF02-B56E6BC2D36C}" destId="{4075B002-5445-4ADA-BB38-DF6A7BB90B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2142-48BA-4D7E-A71F-FCC5CC764DD2}">
      <dsp:nvSpPr>
        <dsp:cNvPr id="0" name=""/>
        <dsp:cNvSpPr/>
      </dsp:nvSpPr>
      <dsp:spPr>
        <a:xfrm>
          <a:off x="591859" y="0"/>
          <a:ext cx="6707742" cy="427831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D50CF-AFFA-4FFE-9C9E-43407BE11505}">
      <dsp:nvSpPr>
        <dsp:cNvPr id="0" name=""/>
        <dsp:cNvSpPr/>
      </dsp:nvSpPr>
      <dsp:spPr>
        <a:xfrm>
          <a:off x="267415" y="1283493"/>
          <a:ext cx="2367438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Review RSR Instruction Manual &amp; HAB Policy </a:t>
          </a:r>
          <a:r>
            <a:rPr lang="en-US" sz="2500" kern="1200" dirty="0" smtClean="0"/>
            <a:t>Notices</a:t>
          </a:r>
          <a:endParaRPr lang="en-US" sz="2500" kern="1200" dirty="0" smtClean="0"/>
        </a:p>
      </dsp:txBody>
      <dsp:txXfrm>
        <a:off x="350955" y="1367033"/>
        <a:ext cx="2200358" cy="1544244"/>
      </dsp:txXfrm>
    </dsp:sp>
    <dsp:sp modelId="{138B434A-8B22-4D61-BB36-5D183721C5D0}">
      <dsp:nvSpPr>
        <dsp:cNvPr id="0" name=""/>
        <dsp:cNvSpPr/>
      </dsp:nvSpPr>
      <dsp:spPr>
        <a:xfrm>
          <a:off x="2762011" y="1283493"/>
          <a:ext cx="2367438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Confirm you are collecting the required client-level </a:t>
          </a:r>
          <a:r>
            <a:rPr lang="en-US" sz="2500" kern="1200" dirty="0" smtClean="0"/>
            <a:t>data</a:t>
          </a:r>
          <a:endParaRPr lang="en-US" sz="2500" kern="1200" dirty="0" smtClean="0"/>
        </a:p>
      </dsp:txBody>
      <dsp:txXfrm>
        <a:off x="2845551" y="1367033"/>
        <a:ext cx="2200358" cy="1544244"/>
      </dsp:txXfrm>
    </dsp:sp>
    <dsp:sp modelId="{59473494-1DDA-459D-9200-468028736249}">
      <dsp:nvSpPr>
        <dsp:cNvPr id="0" name=""/>
        <dsp:cNvSpPr/>
      </dsp:nvSpPr>
      <dsp:spPr>
        <a:xfrm>
          <a:off x="5256607" y="1283493"/>
          <a:ext cx="2367438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Train your staff on data </a:t>
          </a:r>
          <a:r>
            <a:rPr lang="en-US" sz="2500" kern="1200" dirty="0" smtClean="0"/>
            <a:t>entry</a:t>
          </a:r>
          <a:endParaRPr lang="en-US" sz="2500" kern="1200" dirty="0" smtClean="0"/>
        </a:p>
      </dsp:txBody>
      <dsp:txXfrm>
        <a:off x="5340147" y="1367033"/>
        <a:ext cx="2200358" cy="1544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2142-48BA-4D7E-A71F-FCC5CC764DD2}">
      <dsp:nvSpPr>
        <dsp:cNvPr id="0" name=""/>
        <dsp:cNvSpPr/>
      </dsp:nvSpPr>
      <dsp:spPr>
        <a:xfrm>
          <a:off x="591859" y="0"/>
          <a:ext cx="6707742" cy="427831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D50CF-AFFA-4FFE-9C9E-43407BE11505}">
      <dsp:nvSpPr>
        <dsp:cNvPr id="0" name=""/>
        <dsp:cNvSpPr/>
      </dsp:nvSpPr>
      <dsp:spPr>
        <a:xfrm>
          <a:off x="8477" y="1283493"/>
          <a:ext cx="2540064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Begin/continue collecting </a:t>
          </a:r>
          <a:br>
            <a:rPr lang="en-US" sz="2200" kern="1200" dirty="0" smtClean="0"/>
          </a:br>
          <a:r>
            <a:rPr lang="en-US" sz="2200" kern="1200" dirty="0" smtClean="0"/>
            <a:t>client-­level </a:t>
          </a:r>
          <a:r>
            <a:rPr lang="en-US" sz="2200" kern="1200" dirty="0" smtClean="0"/>
            <a:t>data</a:t>
          </a:r>
          <a:endParaRPr lang="en-US" sz="2200" kern="1200" dirty="0" smtClean="0"/>
        </a:p>
      </dsp:txBody>
      <dsp:txXfrm>
        <a:off x="92017" y="1367033"/>
        <a:ext cx="2372984" cy="1544244"/>
      </dsp:txXfrm>
    </dsp:sp>
    <dsp:sp modelId="{138B434A-8B22-4D61-BB36-5D183721C5D0}">
      <dsp:nvSpPr>
        <dsp:cNvPr id="0" name=""/>
        <dsp:cNvSpPr/>
      </dsp:nvSpPr>
      <dsp:spPr>
        <a:xfrm>
          <a:off x="2675698" y="1283493"/>
          <a:ext cx="2540064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Review and clean your data at regular </a:t>
          </a:r>
          <a:r>
            <a:rPr lang="en-US" sz="2200" kern="1200" dirty="0" smtClean="0"/>
            <a:t>intervals (e.g., Monthly </a:t>
          </a:r>
          <a:r>
            <a:rPr lang="en-US" sz="2200" kern="1200" dirty="0" smtClean="0"/>
            <a:t>or </a:t>
          </a:r>
          <a:r>
            <a:rPr lang="en-US" sz="2200" kern="1200" dirty="0" smtClean="0"/>
            <a:t>Quarterly)</a:t>
          </a:r>
          <a:endParaRPr lang="en-US" sz="2200" kern="1200" dirty="0" smtClean="0"/>
        </a:p>
      </dsp:txBody>
      <dsp:txXfrm>
        <a:off x="2759238" y="1367033"/>
        <a:ext cx="2372984" cy="1544244"/>
      </dsp:txXfrm>
    </dsp:sp>
    <dsp:sp modelId="{59473494-1DDA-459D-9200-468028736249}">
      <dsp:nvSpPr>
        <dsp:cNvPr id="0" name=""/>
        <dsp:cNvSpPr/>
      </dsp:nvSpPr>
      <dsp:spPr>
        <a:xfrm>
          <a:off x="5342920" y="1283493"/>
          <a:ext cx="2540064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Prepare your list of provider </a:t>
          </a:r>
          <a:r>
            <a:rPr lang="en-US" sz="2200" kern="1200" dirty="0" smtClean="0"/>
            <a:t>contracts (No later than November)</a:t>
          </a:r>
          <a:endParaRPr lang="en-US" sz="2200" kern="1200" dirty="0"/>
        </a:p>
      </dsp:txBody>
      <dsp:txXfrm>
        <a:off x="5426460" y="1367033"/>
        <a:ext cx="2372984" cy="1544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2142-48BA-4D7E-A71F-FCC5CC764DD2}">
      <dsp:nvSpPr>
        <dsp:cNvPr id="0" name=""/>
        <dsp:cNvSpPr/>
      </dsp:nvSpPr>
      <dsp:spPr>
        <a:xfrm>
          <a:off x="591859" y="0"/>
          <a:ext cx="6707742" cy="427831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D50CF-AFFA-4FFE-9C9E-43407BE11505}">
      <dsp:nvSpPr>
        <dsp:cNvPr id="0" name=""/>
        <dsp:cNvSpPr/>
      </dsp:nvSpPr>
      <dsp:spPr>
        <a:xfrm>
          <a:off x="3949" y="1283493"/>
          <a:ext cx="1899653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Complete your Grantee Report and notify your providers about the </a:t>
          </a:r>
          <a:r>
            <a:rPr lang="en-US" sz="1700" kern="1200" dirty="0" smtClean="0"/>
            <a:t>RSR</a:t>
          </a:r>
          <a:br>
            <a:rPr lang="en-US" sz="1700" kern="1200" dirty="0" smtClean="0"/>
          </a:br>
          <a:r>
            <a:rPr lang="en-US" sz="1700" kern="1200" dirty="0" smtClean="0"/>
            <a:t>(December)</a:t>
          </a:r>
          <a:endParaRPr lang="en-US" sz="1700" kern="1200" dirty="0"/>
        </a:p>
      </dsp:txBody>
      <dsp:txXfrm>
        <a:off x="87489" y="1367033"/>
        <a:ext cx="1732573" cy="1544244"/>
      </dsp:txXfrm>
    </dsp:sp>
    <dsp:sp modelId="{138B434A-8B22-4D61-BB36-5D183721C5D0}">
      <dsp:nvSpPr>
        <dsp:cNvPr id="0" name=""/>
        <dsp:cNvSpPr/>
      </dsp:nvSpPr>
      <dsp:spPr>
        <a:xfrm>
          <a:off x="1998585" y="1283493"/>
          <a:ext cx="1899653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 your Provider Report</a:t>
          </a:r>
          <a:r>
            <a:rPr lang="en-US" sz="1700" kern="1200" dirty="0" smtClean="0"/>
            <a:t>* (January/February)</a:t>
          </a:r>
          <a:endParaRPr lang="en-US" sz="1700" kern="1200" dirty="0"/>
        </a:p>
      </dsp:txBody>
      <dsp:txXfrm>
        <a:off x="2082125" y="1367033"/>
        <a:ext cx="1732573" cy="1544244"/>
      </dsp:txXfrm>
    </dsp:sp>
    <dsp:sp modelId="{59473494-1DDA-459D-9200-468028736249}">
      <dsp:nvSpPr>
        <dsp:cNvPr id="0" name=""/>
        <dsp:cNvSpPr/>
      </dsp:nvSpPr>
      <dsp:spPr>
        <a:xfrm>
          <a:off x="3993222" y="1283493"/>
          <a:ext cx="1899653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Review your submission </a:t>
          </a:r>
          <a:r>
            <a:rPr lang="en-US" sz="1700" kern="1200" dirty="0" smtClean="0"/>
            <a:t> (January–March)</a:t>
          </a:r>
          <a:endParaRPr lang="en-US" sz="1700" kern="1200" dirty="0"/>
        </a:p>
      </dsp:txBody>
      <dsp:txXfrm>
        <a:off x="4076762" y="1367033"/>
        <a:ext cx="1732573" cy="1544244"/>
      </dsp:txXfrm>
    </dsp:sp>
    <dsp:sp modelId="{4075B002-5445-4ADA-BB38-DF6A7BB90B05}">
      <dsp:nvSpPr>
        <dsp:cNvPr id="0" name=""/>
        <dsp:cNvSpPr/>
      </dsp:nvSpPr>
      <dsp:spPr>
        <a:xfrm>
          <a:off x="5987858" y="1283493"/>
          <a:ext cx="1899653" cy="1711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Submit the RSR</a:t>
          </a:r>
          <a:r>
            <a:rPr lang="en-US" sz="1700" kern="1200" baseline="30000" dirty="0" smtClean="0">
              <a:latin typeface="Calibri"/>
              <a:cs typeface="Calibri"/>
            </a:rPr>
            <a:t>†</a:t>
          </a:r>
          <a:endParaRPr lang="en-US" sz="1700" kern="1200" baseline="300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Last Monday in March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700" kern="1200" dirty="0" smtClean="0"/>
            <a:t>6:00 PM ET</a:t>
          </a:r>
          <a:endParaRPr lang="en-US" sz="1700" kern="1200" dirty="0"/>
        </a:p>
      </dsp:txBody>
      <dsp:txXfrm>
        <a:off x="6071398" y="1367033"/>
        <a:ext cx="1732573" cy="154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2011 Annual Ryan White HIV/AIDS Program Regional Data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3B1426-0CD3-4E1A-8F98-F9BD56E70D5A}" type="datetimeFigureOut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377DC6-7289-4F31-B72F-A8D4C30C59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4723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B14713-572B-4DFD-99B7-EFED450EAB48}" type="datetimeFigureOut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/>
            </a:lvl1pPr>
          </a:lstStyle>
          <a:p>
            <a:fld id="{CEE0B04F-C6A4-4CAD-AA03-24B9434F7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888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37C7CC-B6F8-46A4-AA6A-3D0232024050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95D8-C4BC-467B-A17A-6460D1970E7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4" name="Slide Image Placeholder 3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" name="Notes Placeholder 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Header Placeholder 3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9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1197773-3C15-457C-B622-3CAA64D68F1E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7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475B-2110-434C-B21D-4289C23B1C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FCE4C9-E153-47E4-AAD3-05C3FAC19EB7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2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D78DAE-1A66-4755-A1D2-079BEBAADB2F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475B-2110-434C-B21D-4289C23B1C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BEBB0D4-F5AE-4DB5-B089-5CA4B55E7AB3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99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B1C47B-98F5-4DD9-BFB8-B7B264F069F8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348A12-5EBC-4E47-AD8F-142D1725C28C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54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F7E1813-24D8-4F5B-9054-B12585F980E4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143829" y="9119890"/>
            <a:ext cx="3171371" cy="4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88" tIns="48345" rIns="96688" bIns="48345" anchor="b"/>
          <a:lstStyle>
            <a:lvl1pPr defTabSz="965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FD9F124A-0843-4F78-A7E7-A412BB2D29CA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763" y="4560988"/>
            <a:ext cx="5851676" cy="4321373"/>
          </a:xfrm>
          <a:noFill/>
        </p:spPr>
        <p:txBody>
          <a:bodyPr lIns="96688" tIns="48345" rIns="96688" bIns="48345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C20D41-A60C-4356-A9FC-2444133940BE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3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2A7CA0D-18AD-4358-A5AB-77ACAFC16201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A92736D-3FCC-4ACA-AD47-5F3D80EEA35F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4143830" y="9119890"/>
            <a:ext cx="3171372" cy="4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09" tIns="51105" rIns="102209" bIns="51105" anchor="b"/>
          <a:lstStyle>
            <a:lvl1pPr defTabSz="965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79911732-EF77-43A3-9A17-736F75510450}" type="slidenum">
              <a:rPr lang="en-US" sz="1300"/>
              <a:pPr algn="r"/>
              <a:t>21</a:t>
            </a:fld>
            <a:endParaRPr lang="en-US" sz="13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40CB66-819E-4A64-BAFB-97ABA71626DC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4143830" y="9119890"/>
            <a:ext cx="3171372" cy="4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209" tIns="51105" rIns="102209" bIns="51105" anchor="b"/>
          <a:lstStyle>
            <a:lvl1pPr defTabSz="965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311F923C-6780-47EA-83E7-4416C887B718}" type="slidenum">
              <a:rPr lang="en-US" sz="1300"/>
              <a:pPr algn="r"/>
              <a:t>22</a:t>
            </a:fld>
            <a:endParaRPr lang="en-US" sz="13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A2D6A5-95DE-4F00-9855-DC5DFD9836C6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Header Placeholder 3"/>
          <p:cNvSpPr txBox="1">
            <a:spLocks noGrp="1"/>
          </p:cNvSpPr>
          <p:nvPr/>
        </p:nvSpPr>
        <p:spPr bwMode="auto">
          <a:xfrm>
            <a:off x="1" y="1"/>
            <a:ext cx="3173791" cy="47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48" tIns="50676" rIns="101348" bIns="50676"/>
          <a:lstStyle>
            <a:lvl1pPr defTabSz="9604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1300" dirty="0">
                <a:latin typeface="Arial" pitchFamily="34" charset="0"/>
              </a:rPr>
              <a:t>RSR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49BBFE-A4D5-4CA8-8243-044050E3D63A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243FC0-2DA7-49D0-A8B5-218DB876A9BC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C60E63A-5BF1-4FD6-B4F9-0D2D6A6B4256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362136-0363-4AF5-BEA3-DA254DBEF98A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AE2D72-98D2-4802-8705-182FBC7058EE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1AFB55-9D28-4226-AB39-14FCE7A85877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475B-2110-434C-B21D-4289C23B1CC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4D3B85-5B98-4B5A-A826-A942C01105FD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80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0D0529-39B5-46D1-A45B-F904517B680D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80C101-7CE0-4DC5-90CE-9D715BAB9DD1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73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there are no more questions, let’s move on the next round of “Test Your RSR Knowledge” questions.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78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Note</a:t>
            </a:r>
            <a:r>
              <a:rPr lang="en-US"/>
              <a:t>: The answer is worth 50 points per block that is filled in correctly.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96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Note</a:t>
            </a:r>
            <a:r>
              <a:rPr lang="en-US"/>
              <a:t>: The answer is worth 50 points per block that is filled in correctly.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96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the final question in this segment. And, it’s another chance to increase the number of points you hold by a little or a lot. You can also loose everything. Like before, please take a moment to think about your wager.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6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763" y="4560988"/>
            <a:ext cx="5851677" cy="4321374"/>
          </a:xfrm>
          <a:noFill/>
        </p:spPr>
        <p:txBody>
          <a:bodyPr/>
          <a:lstStyle/>
          <a:p>
            <a:pPr>
              <a:defRPr/>
            </a:pPr>
            <a:r>
              <a:rPr lang="en-US" dirty="0"/>
              <a:t>[</a:t>
            </a:r>
            <a:r>
              <a:rPr lang="en-US"/>
              <a:t>Read questions on the slide. Allow approximately 30 seconds for people to get the answers written down. Then, display the answer and respond to any follow-up questions.]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763" y="4560988"/>
            <a:ext cx="5851677" cy="4321374"/>
          </a:xfrm>
          <a:noFill/>
        </p:spPr>
        <p:txBody>
          <a:bodyPr/>
          <a:lstStyle/>
          <a:p>
            <a:r>
              <a:rPr lang="en-US" dirty="0"/>
              <a:t>Unlike the previous question, you must enter the information in each block correctly to win your points. It’s all or nothing!</a:t>
            </a:r>
          </a:p>
          <a:p>
            <a:endParaRPr lang="en-US" dirty="0"/>
          </a:p>
          <a:p>
            <a:r>
              <a:rPr lang="en-US" dirty="0"/>
              <a:t>Note: </a:t>
            </a:r>
          </a:p>
          <a:p>
            <a:r>
              <a:rPr lang="en-US" dirty="0"/>
              <a:t>Health and Happiness Project is not included in Part A’s grantee report because it does not receive Part A funds.</a:t>
            </a:r>
          </a:p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Header Placeholder 3"/>
          <p:cNvSpPr txBox="1">
            <a:spLocks noGrp="1"/>
          </p:cNvSpPr>
          <p:nvPr/>
        </p:nvSpPr>
        <p:spPr bwMode="auto">
          <a:xfrm>
            <a:off x="1" y="1"/>
            <a:ext cx="3173791" cy="47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48" tIns="50676" rIns="101348" bIns="50676"/>
          <a:lstStyle>
            <a:lvl1pPr defTabSz="9604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1300" dirty="0">
                <a:latin typeface="Arial" pitchFamily="34" charset="0"/>
              </a:rPr>
              <a:t>RSR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E3A59F-0FB5-460B-A31D-C08E62EBBC9B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F4936F1-4277-4F74-9F75-C3DECF285234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BF5549-6A14-4AFD-B6F3-40D895F5530C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2C8343-A9C9-4F5B-8F5A-7AB4603EEE90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2011 Annual Ryan White HIV/AIDS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F7A32B-9DDA-46E8-9AF3-B6EE13512AB6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95D8-C4BC-467B-A17A-6460D1970E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Slide Image Placeholder 1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" name="Notes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10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2C8343-A9C9-4F5B-8F5A-7AB4603EEE90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266833-E803-472F-B381-091495830F11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there are no more questions, let’s move on the next round of “Test Your RSR Knowledge” questions.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78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r>
              <a:rPr lang="en-US"/>
              <a:t>Read questions on the slide. Allow approximately 10 seconds for people to get the answers written down. Then, display the answer and respond to any follow-up questions.]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48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r>
              <a:rPr lang="en-US"/>
              <a:t>Read questions on the slide. Allow approximately 10 seconds for people to get the answers written down. Then, display the answer and respond to any follow-up questions.]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156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</a:t>
            </a:r>
            <a:r>
              <a:rPr lang="en-US"/>
              <a:t>Read questions on the slide. Allow approximately 10 seconds for people to get the answers written down. Then, display the answer and respond to any follow-up questions.]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378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</a:t>
            </a:r>
            <a:r>
              <a:rPr lang="en-US"/>
              <a:t> is the final question in this segment. And, it’s another chance to pull ahead of your colleagues. As before, please take a moment to think about your wager.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/>
              <a:t>[Read the question on the slide. Allow approximately 10 seconds for people to get their answers written down. Then, display the answer and respond to any follow-up questions.]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37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ACFC7F8-1D76-4CFA-83F8-AD3BD0A3F274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ACFC7F8-1D76-4CFA-83F8-AD3BD0A3F274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4143588" y="9118880"/>
            <a:ext cx="3171613" cy="4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5" tIns="48223" rIns="96445" bIns="48223" anchor="b"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9CDB2C45-2F18-4FA5-9C5D-27731DC7592A}" type="slidenum">
              <a:rPr lang="en-US" sz="1300"/>
              <a:pPr algn="r"/>
              <a:t>50</a:t>
            </a:fld>
            <a:endParaRPr lang="en-US" sz="1300" dirty="0"/>
          </a:p>
        </p:txBody>
      </p:sp>
      <p:sp>
        <p:nvSpPr>
          <p:cNvPr id="737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2538" y="714375"/>
            <a:ext cx="4808537" cy="3606800"/>
          </a:xfrm>
          <a:ln/>
        </p:spPr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>
          <a:xfrm>
            <a:off x="892387" y="4652388"/>
            <a:ext cx="5498253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3" tIns="47818" rIns="95633" bIns="47818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E0E947-9EEB-4029-8DA6-BA98C83927CB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6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588" y="9118880"/>
            <a:ext cx="3171613" cy="4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5" tIns="48223" rIns="96445" bIns="48223" anchor="b"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6C6D710B-1337-451C-9207-63C1B4AD02AB}" type="slidenum">
              <a:rPr lang="en-US" sz="1300"/>
              <a:pPr algn="r"/>
              <a:t>51</a:t>
            </a:fld>
            <a:endParaRPr lang="en-US" sz="1300" dirty="0"/>
          </a:p>
        </p:txBody>
      </p:sp>
      <p:sp>
        <p:nvSpPr>
          <p:cNvPr id="7680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2538" y="714375"/>
            <a:ext cx="4808537" cy="3606800"/>
          </a:xfrm>
          <a:ln/>
        </p:spPr>
      </p:sp>
      <p:sp>
        <p:nvSpPr>
          <p:cNvPr id="76804" name="Rectangle 3"/>
          <p:cNvSpPr>
            <a:spLocks noGrp="1"/>
          </p:cNvSpPr>
          <p:nvPr>
            <p:ph type="body" idx="1"/>
          </p:nvPr>
        </p:nvSpPr>
        <p:spPr>
          <a:xfrm>
            <a:off x="892387" y="4652388"/>
            <a:ext cx="5498253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3" tIns="47818" rIns="95633" bIns="47818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05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465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143588" y="9118880"/>
            <a:ext cx="3171613" cy="4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5" tIns="48223" rIns="96445" bIns="48223" anchor="b"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7AB613BA-06AE-4928-876D-643DA5785D2D}" type="slidenum">
              <a:rPr lang="en-US" sz="1300"/>
              <a:pPr algn="r"/>
              <a:t>53</a:t>
            </a:fld>
            <a:endParaRPr lang="en-US" sz="1300" dirty="0"/>
          </a:p>
        </p:txBody>
      </p:sp>
      <p:sp>
        <p:nvSpPr>
          <p:cNvPr id="860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2538" y="714375"/>
            <a:ext cx="4808537" cy="3606800"/>
          </a:xfrm>
          <a:ln/>
        </p:spPr>
      </p:sp>
      <p:sp>
        <p:nvSpPr>
          <p:cNvPr id="86020" name="Rectangle 3"/>
          <p:cNvSpPr>
            <a:spLocks noGrp="1"/>
          </p:cNvSpPr>
          <p:nvPr>
            <p:ph type="body" idx="1"/>
          </p:nvPr>
        </p:nvSpPr>
        <p:spPr>
          <a:xfrm>
            <a:off x="975360" y="4565302"/>
            <a:ext cx="5364480" cy="4320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3" tIns="47818" rIns="95633" bIns="47818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4143588" y="9118880"/>
            <a:ext cx="3171613" cy="4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5" tIns="48223" rIns="96445" bIns="48223" anchor="b"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AD054DDE-AD2E-48E4-87B6-5EC2203E1760}" type="slidenum">
              <a:rPr lang="en-US" sz="1300"/>
              <a:pPr algn="r"/>
              <a:t>55</a:t>
            </a:fld>
            <a:endParaRPr lang="en-US" sz="1300" dirty="0"/>
          </a:p>
        </p:txBody>
      </p:sp>
      <p:sp>
        <p:nvSpPr>
          <p:cNvPr id="10035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2538" y="714375"/>
            <a:ext cx="4808537" cy="3606800"/>
          </a:xfrm>
          <a:ln/>
        </p:spPr>
      </p:sp>
      <p:sp>
        <p:nvSpPr>
          <p:cNvPr id="100356" name="Rectangle 3"/>
          <p:cNvSpPr>
            <a:spLocks noGrp="1"/>
          </p:cNvSpPr>
          <p:nvPr>
            <p:ph type="body" idx="1"/>
          </p:nvPr>
        </p:nvSpPr>
        <p:spPr>
          <a:xfrm>
            <a:off x="975360" y="4565302"/>
            <a:ext cx="5364480" cy="4320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3" tIns="47818" rIns="95633" bIns="47818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3CB519-CE8C-4892-BF59-3CB7A348B97F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266833-E803-472F-B381-091495830F11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are no more questions, let’s move on the final round of “Test Your RSR Knowledge” questions.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385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[Read questions on the slide. Allow approximately 10 seconds for people to get the answers written down. Then, display the answer and respond to any follow-up questions.]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17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[Read questions on the slide. Allow approximately 10 seconds for people to get the answers written down. Then, display the answer and respond to any follow-up questions.]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0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FC0087B-7D95-46A7-A36C-CC73681A48CA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158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[Read question 25 on the slide. Allow approximately 10 seconds for people to get the answers written down. Then, display the answer and respond to any follow-up questions.]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And, here it is. The final question of the final section. This is </a:t>
            </a:r>
            <a:r>
              <a:rPr lang="en-US" dirty="0" smtClean="0"/>
              <a:t>your </a:t>
            </a:r>
            <a:r>
              <a:rPr lang="en-US" dirty="0"/>
              <a:t>last chance to win this lovely “Bragging Rights” certificate and this tiny bag of chocolates. Please, write down your wager.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[Read question 26 on the slide. Allow approximately 10 seconds for people to get the answers written down. Then, display the answer and respond to any follow-up questions.]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Before we find out who the winner is, let’s wrap up.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10/25/2012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the RSR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933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C20D41-A60C-4356-A9FC-2444133940BE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336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E21DFF-1820-4686-BBC7-BEF91EB5CE75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2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9764FD-6CE8-48B0-927A-2D0B78E5671D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72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9764FD-6CE8-48B0-927A-2D0B78E5671D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72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9764FD-6CE8-48B0-927A-2D0B78E5671D}" type="datetime1">
              <a:rPr lang="en-US" smtClean="0"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726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6E6F6F0-701B-462E-8FD0-74C31AB1953A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62C6A4C-A39A-4CBD-B676-95F43636C83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198305-E5A5-4164-B1FC-F88CC5B2A71D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283D85-7E17-4B9B-BB9D-0E44DAEBDF87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615F99-E3A7-47A5-8F3C-C285FC7067F1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F5E810-93D4-4B4D-923E-BE976D7A6D40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0F308C-DAE0-4CEB-B504-B1778216D91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59161F-3914-4972-97E3-9F4EEBFE66FD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E0E947-9EEB-4029-8DA6-BA98C83927CB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6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986BBE-BEB2-4AB4-B238-28882CC5D915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program questions, please contact your Project Officer. Please note that HAB has reorganized. The Part A and Part B programs are now housed in separate divisions.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4143831" y="9119890"/>
            <a:ext cx="3171372" cy="4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199" tIns="51100" rIns="102199" bIns="51100" anchor="b"/>
          <a:lstStyle>
            <a:lvl1pPr defTabSz="965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fld id="{17AC0874-56EC-41E0-803D-9B174229DF79}" type="slidenum">
              <a:rPr lang="en-US" sz="1300"/>
              <a:pPr algn="r"/>
              <a:t>74</a:t>
            </a:fld>
            <a:endParaRPr lang="en-US" sz="13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DFC032-75C0-4426-A127-91B122A44107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F5E810-93D4-4B4D-923E-BE976D7A6D40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2011 Annual Ryan White HIV/AIDS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088367-E9BB-4547-AF28-912521A0BD41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95D8-C4BC-467B-A17A-6460D1970E7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5" name="Slide Image Placeholder 1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" name="Notes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4576F40-61DD-4B09-9F22-BFBF05E6BBA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BF10BD-CF93-4121-9AF0-CA7360D4774E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2011 Annual Ryan White HIV/AIDS  Program Regional Data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81854B-15D8-4D9C-A557-046DD4AEFD89}" type="datetime1">
              <a:rPr lang="en-US" smtClean="0"/>
              <a:pPr/>
              <a:t>10/26/2012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B04F-C6A4-4CAD-AA03-24B9434F70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058" name="Picture 2" descr="ba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42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59" name="Line 3"/>
          <p:cNvSpPr>
            <a:spLocks noChangeShapeType="1"/>
          </p:cNvSpPr>
          <p:nvPr userDrawn="1"/>
        </p:nvSpPr>
        <p:spPr bwMode="auto">
          <a:xfrm>
            <a:off x="-1" y="6400800"/>
            <a:ext cx="91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7016" y="1382617"/>
            <a:ext cx="7964487" cy="1360583"/>
          </a:xfrm>
        </p:spPr>
        <p:txBody>
          <a:bodyPr anchor="b"/>
          <a:lstStyle>
            <a:lvl1pPr marL="0" indent="0" algn="ctr">
              <a:buNone/>
              <a:defRPr sz="2000" cap="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" y="18509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rgbClr val="6D91C5"/>
                </a:solidFill>
                <a:latin typeface="Arial" pitchFamily="34" charset="0"/>
                <a:cs typeface="Arial" pitchFamily="34" charset="0"/>
              </a:rPr>
              <a:t>2011 Annual </a:t>
            </a:r>
            <a:r>
              <a:rPr lang="en-US" sz="1400" b="1" cap="all" baseline="0" dirty="0" smtClean="0">
                <a:solidFill>
                  <a:srgbClr val="6D91C5"/>
                </a:solidFill>
                <a:latin typeface="Arial" pitchFamily="34" charset="0"/>
                <a:cs typeface="Arial" pitchFamily="34" charset="0"/>
              </a:rPr>
              <a:t>Ryan White HIV/AIDS Program</a:t>
            </a:r>
          </a:p>
          <a:p>
            <a:r>
              <a:rPr lang="en-US" sz="1400" b="1" cap="all" baseline="0" dirty="0" smtClean="0">
                <a:solidFill>
                  <a:srgbClr val="6D91C5"/>
                </a:solidFill>
                <a:latin typeface="Arial" pitchFamily="34" charset="0"/>
                <a:cs typeface="Arial" pitchFamily="34" charset="0"/>
              </a:rPr>
              <a:t>Regional Data Training</a:t>
            </a:r>
            <a:endParaRPr lang="en-US" sz="1400" b="1" cap="all" dirty="0">
              <a:solidFill>
                <a:srgbClr val="6D91C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486650" y="5810250"/>
            <a:ext cx="1333500" cy="82867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15233" y="226280"/>
            <a:ext cx="434274" cy="423021"/>
            <a:chOff x="215233" y="226280"/>
            <a:chExt cx="434274" cy="423021"/>
          </a:xfrm>
        </p:grpSpPr>
        <p:sp>
          <p:nvSpPr>
            <p:cNvPr id="24" name="Rectangle 23"/>
            <p:cNvSpPr/>
            <p:nvPr userDrawn="1"/>
          </p:nvSpPr>
          <p:spPr bwMode="auto">
            <a:xfrm>
              <a:off x="215233" y="230522"/>
              <a:ext cx="338017" cy="4187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25" name="Picture 2" descr="bar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6918" y="226280"/>
              <a:ext cx="232589" cy="42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547071" y="5861050"/>
            <a:ext cx="1211262" cy="727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222" y="2941504"/>
            <a:ext cx="8220075" cy="183981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000" cap="all" dirty="0"/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8001000" cy="685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2438401"/>
            <a:ext cx="8001000" cy="129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85800" y="3962401"/>
            <a:ext cx="8001000" cy="685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685800" y="4800601"/>
            <a:ext cx="8001000" cy="129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65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80010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800600"/>
            <a:ext cx="8001000" cy="132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7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779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5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1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4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6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349955"/>
            <a:ext cx="8220075" cy="110631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40500"/>
            <a:ext cx="406400" cy="292100"/>
          </a:xfrm>
        </p:spPr>
        <p:txBody>
          <a:bodyPr/>
          <a:lstStyle>
            <a:lvl1pPr algn="ctr">
              <a:defRPr sz="1100"/>
            </a:lvl1pPr>
          </a:lstStyle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40002" y="1693863"/>
            <a:ext cx="7891462" cy="4278312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6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C3B-5775-4D8B-86A8-D0ADBE09CA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1600201"/>
            <a:ext cx="8229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6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B37034-F134-4554-85D9-074569C3AC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9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058" name="Picture 2" descr="ba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42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59" name="Line 3"/>
          <p:cNvSpPr>
            <a:spLocks noChangeShapeType="1"/>
          </p:cNvSpPr>
          <p:nvPr userDrawn="1"/>
        </p:nvSpPr>
        <p:spPr bwMode="auto">
          <a:xfrm>
            <a:off x="-1" y="6400800"/>
            <a:ext cx="91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8297" y="1571149"/>
            <a:ext cx="7964487" cy="1817510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8297" y="3536576"/>
            <a:ext cx="7964487" cy="1382889"/>
          </a:xfrm>
        </p:spPr>
        <p:txBody>
          <a:bodyPr anchor="t" anchorCtr="0"/>
          <a:lstStyle>
            <a:lvl1pPr marL="0" indent="0" algn="ctr">
              <a:buNone/>
              <a:defRPr sz="2000" cap="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" y="185098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baseline="0" dirty="0" smtClean="0">
                <a:solidFill>
                  <a:srgbClr val="6D91C5"/>
                </a:solidFill>
                <a:latin typeface="Arial" pitchFamily="34" charset="0"/>
                <a:cs typeface="Arial" pitchFamily="34" charset="0"/>
              </a:rPr>
              <a:t>2012 Ryan White Grantee Meeting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29350" y="5810250"/>
            <a:ext cx="2590800" cy="82867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15233" y="226280"/>
            <a:ext cx="434274" cy="423021"/>
            <a:chOff x="215233" y="226280"/>
            <a:chExt cx="434274" cy="423021"/>
          </a:xfrm>
        </p:grpSpPr>
        <p:sp>
          <p:nvSpPr>
            <p:cNvPr id="24" name="Rectangle 23"/>
            <p:cNvSpPr/>
            <p:nvPr userDrawn="1"/>
          </p:nvSpPr>
          <p:spPr bwMode="auto">
            <a:xfrm>
              <a:off x="215233" y="230522"/>
              <a:ext cx="338017" cy="4187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25" name="Picture 2" descr="bar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6918" y="226280"/>
              <a:ext cx="232589" cy="42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919109" y="5861050"/>
            <a:ext cx="880833" cy="727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77577" y="5861050"/>
            <a:ext cx="880833" cy="727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7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807" y="224811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366B-2B14-4EE9-918E-79009D6A8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3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366B-2B14-4EE9-918E-79009D6A8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85215"/>
            <a:ext cx="7974947" cy="919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9588" y="1559859"/>
            <a:ext cx="7955150" cy="22009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3035" y="3913188"/>
            <a:ext cx="7941703" cy="2487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7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058" name="Picture 2" descr="ba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42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59" name="Line 3"/>
          <p:cNvSpPr>
            <a:spLocks noChangeShapeType="1"/>
          </p:cNvSpPr>
          <p:nvPr userDrawn="1"/>
        </p:nvSpPr>
        <p:spPr bwMode="auto">
          <a:xfrm>
            <a:off x="-1" y="6400800"/>
            <a:ext cx="91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8297" y="2957690"/>
            <a:ext cx="7964487" cy="1817510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8297" y="1371600"/>
            <a:ext cx="7964487" cy="1382889"/>
          </a:xfrm>
        </p:spPr>
        <p:txBody>
          <a:bodyPr anchor="b"/>
          <a:lstStyle>
            <a:lvl1pPr marL="0" indent="0" algn="ctr">
              <a:buNone/>
              <a:defRPr sz="2000" cap="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" y="18509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rgbClr val="6D91C5"/>
                </a:solidFill>
                <a:latin typeface="Arial" pitchFamily="34" charset="0"/>
                <a:cs typeface="Arial" pitchFamily="34" charset="0"/>
              </a:rPr>
              <a:t>2011 Annual </a:t>
            </a:r>
            <a:r>
              <a:rPr lang="en-US" sz="1400" b="1" cap="all" baseline="0" dirty="0" smtClean="0">
                <a:solidFill>
                  <a:srgbClr val="6D91C5"/>
                </a:solidFill>
                <a:latin typeface="Arial" pitchFamily="34" charset="0"/>
                <a:cs typeface="Arial" pitchFamily="34" charset="0"/>
              </a:rPr>
              <a:t>Ryan White HIV/AIDS Program</a:t>
            </a:r>
          </a:p>
          <a:p>
            <a:r>
              <a:rPr lang="en-US" sz="1400" b="1" cap="all" baseline="0" dirty="0" smtClean="0">
                <a:solidFill>
                  <a:srgbClr val="6D91C5"/>
                </a:solidFill>
                <a:latin typeface="Arial" pitchFamily="34" charset="0"/>
                <a:cs typeface="Arial" pitchFamily="34" charset="0"/>
              </a:rPr>
              <a:t>Regional Data Training</a:t>
            </a:r>
            <a:endParaRPr lang="en-US" sz="1400" b="1" cap="all" dirty="0">
              <a:solidFill>
                <a:srgbClr val="6D91C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5915378" y="5810250"/>
            <a:ext cx="2904772" cy="82867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215233" y="226280"/>
            <a:ext cx="434274" cy="423021"/>
            <a:chOff x="215233" y="226280"/>
            <a:chExt cx="434274" cy="423021"/>
          </a:xfrm>
        </p:grpSpPr>
        <p:sp>
          <p:nvSpPr>
            <p:cNvPr id="24" name="Rectangle 23"/>
            <p:cNvSpPr/>
            <p:nvPr userDrawn="1"/>
          </p:nvSpPr>
          <p:spPr bwMode="auto">
            <a:xfrm>
              <a:off x="215233" y="230522"/>
              <a:ext cx="338017" cy="4187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25" name="Picture 2" descr="bar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6918" y="226280"/>
              <a:ext cx="232589" cy="42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971659" y="5861050"/>
            <a:ext cx="880833" cy="727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930126" y="5861050"/>
            <a:ext cx="880833" cy="727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88594" y="5861050"/>
            <a:ext cx="880833" cy="727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Insert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349956"/>
            <a:ext cx="8220075" cy="1117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40500"/>
            <a:ext cx="406400" cy="292100"/>
          </a:xfrm>
        </p:spPr>
        <p:txBody>
          <a:bodyPr/>
          <a:lstStyle>
            <a:lvl1pPr algn="ctr">
              <a:defRPr sz="1100"/>
            </a:lvl1pPr>
          </a:lstStyle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40002" y="1693863"/>
            <a:ext cx="7891462" cy="4278312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6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0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349955"/>
            <a:ext cx="8220075" cy="110631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40500"/>
            <a:ext cx="406400" cy="292100"/>
          </a:xfrm>
        </p:spPr>
        <p:txBody>
          <a:bodyPr/>
          <a:lstStyle>
            <a:lvl1pPr algn="ctr">
              <a:defRPr sz="1100"/>
            </a:lvl1pPr>
          </a:lstStyle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40002" y="1693863"/>
            <a:ext cx="7891462" cy="4278312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6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3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910" y="1703388"/>
            <a:ext cx="3973689" cy="426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noProof="0" dirty="0" smtClean="0"/>
            </a:lvl1pPr>
            <a:lvl2pPr>
              <a:defRPr lang="en-US" sz="2600" noProof="0" dirty="0" smtClean="0"/>
            </a:lvl2pPr>
            <a:lvl3pPr>
              <a:defRPr lang="en-US" noProof="0" dirty="0" smtClean="0"/>
            </a:lvl3pPr>
            <a:lvl4pPr>
              <a:defRPr lang="en-US" sz="2400" noProof="0" dirty="0" smtClean="0"/>
            </a:lvl4pPr>
            <a:lvl5pPr>
              <a:defRPr lang="en-US" sz="2400" noProof="0" dirty="0"/>
            </a:lvl5pPr>
          </a:lstStyle>
          <a:p>
            <a:pPr lvl="0">
              <a:spcBef>
                <a:spcPts val="12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703388"/>
            <a:ext cx="4057650" cy="426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  <a:lvl5pPr>
              <a:def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5pPr>
          </a:lstStyle>
          <a:p>
            <a:pPr lvl="0">
              <a:spcBef>
                <a:spcPts val="12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44DBF8-7FE8-4D7C-84B6-AC3B1AE7E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8925"/>
            <a:ext cx="3962400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62200"/>
            <a:ext cx="3962400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70038"/>
            <a:ext cx="4194175" cy="715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362199"/>
            <a:ext cx="41941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4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8001000" cy="2194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62400"/>
            <a:ext cx="8001000" cy="2221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0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743200"/>
            <a:ext cx="4038600" cy="353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C3B-5775-4D8B-86A8-D0ADBE09CA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85800" y="1600201"/>
            <a:ext cx="8229600" cy="990599"/>
          </a:xfrm>
        </p:spPr>
        <p:txBody>
          <a:bodyPr/>
          <a:lstStyle>
            <a:lvl1pPr marL="0" indent="0">
              <a:buNone/>
              <a:defRPr sz="2800"/>
            </a:lvl1pPr>
            <a:lvl2pPr marL="471487" indent="0">
              <a:buFont typeface="Arial" pitchFamily="34" charset="0"/>
              <a:buNone/>
              <a:defRPr sz="2400"/>
            </a:lvl2pPr>
            <a:lvl3pPr marL="909637" indent="0">
              <a:buNone/>
              <a:defRPr sz="2000"/>
            </a:lvl3pPr>
            <a:lvl4pPr marL="1306512" indent="0">
              <a:buNone/>
              <a:defRPr sz="1800"/>
            </a:lvl4pPr>
            <a:lvl5pPr marL="169545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12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034" name="Picture 2" descr="bar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0"/>
            <a:ext cx="42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6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95324" y="349955"/>
            <a:ext cx="8220075" cy="110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96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633" y="1683732"/>
            <a:ext cx="7883525" cy="442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960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40500"/>
            <a:ext cx="417689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571FE36-8DB1-4E0E-9AA3-C28730DE2C66}" type="slidenum">
              <a:rPr 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/>
          <p:nvPr userDrawn="1"/>
        </p:nvGrpSpPr>
        <p:grpSpPr>
          <a:xfrm>
            <a:off x="215233" y="304799"/>
            <a:ext cx="434274" cy="1117601"/>
            <a:chOff x="215233" y="276226"/>
            <a:chExt cx="434274" cy="814907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215233" y="290514"/>
              <a:ext cx="218915" cy="8006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0" name="Picture 2" descr="bar"/>
            <p:cNvPicPr>
              <a:picLocks noChangeAspect="1" noChangeArrowheads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6918" y="276226"/>
              <a:ext cx="232589" cy="81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6038" name="Line 6"/>
          <p:cNvSpPr>
            <a:spLocks noChangeShapeType="1"/>
          </p:cNvSpPr>
          <p:nvPr userDrawn="1"/>
        </p:nvSpPr>
        <p:spPr bwMode="auto">
          <a:xfrm>
            <a:off x="0" y="310094"/>
            <a:ext cx="9144000" cy="7620"/>
          </a:xfrm>
          <a:prstGeom prst="line">
            <a:avLst/>
          </a:prstGeom>
          <a:noFill/>
          <a:ln w="50800">
            <a:solidFill>
              <a:srgbClr val="3C60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686" r:id="rId19"/>
    <p:sldLayoutId id="2147483687" r:id="rId20"/>
    <p:sldLayoutId id="2147483688" r:id="rId21"/>
    <p:sldLayoutId id="2147483701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3700"/>
        </a:lnSpc>
        <a:spcBef>
          <a:spcPct val="0"/>
        </a:spcBef>
        <a:spcAft>
          <a:spcPct val="0"/>
        </a:spcAft>
        <a:defRPr lang="en-US" sz="3600" b="1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6D91C5"/>
        </a:buClr>
        <a:buFont typeface="Wingdings" pitchFamily="2" charset="2"/>
        <a:buChar char="§"/>
        <a:defRPr lang="en-US" sz="3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00100" indent="-328613" algn="l" rtl="0" fontAlgn="base">
        <a:spcBef>
          <a:spcPts val="1200"/>
        </a:spcBef>
        <a:spcAft>
          <a:spcPct val="0"/>
        </a:spcAft>
        <a:buClr>
          <a:srgbClr val="3C6096"/>
        </a:buClr>
        <a:buFont typeface="Arial" charset="0"/>
        <a:buChar char="–"/>
        <a:defRPr lang="en-US" sz="2800" dirty="0" smtClean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200150" indent="-290513" algn="l" rtl="0" fontAlgn="base">
        <a:spcBef>
          <a:spcPts val="1200"/>
        </a:spcBef>
        <a:spcAft>
          <a:spcPct val="0"/>
        </a:spcAft>
        <a:buClrTx/>
        <a:buSzPct val="125000"/>
        <a:buFont typeface="Arial" pitchFamily="34" charset="0"/>
        <a:buChar char="•"/>
        <a:defRPr lang="en-US" sz="2400" dirty="0" smtClean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85900" indent="-179388" algn="l" rtl="0" fontAlgn="base">
        <a:spcBef>
          <a:spcPts val="1200"/>
        </a:spcBef>
        <a:spcAft>
          <a:spcPct val="0"/>
        </a:spcAft>
        <a:buClrTx/>
        <a:buFont typeface="Arial" pitchFamily="34" charset="0"/>
        <a:buChar char="̶"/>
        <a:defRPr sz="2000">
          <a:solidFill>
            <a:schemeClr val="tx1"/>
          </a:solidFill>
          <a:latin typeface="Arial" charset="0"/>
        </a:defRPr>
      </a:lvl4pPr>
      <a:lvl5pPr marL="1885950" indent="-190500" algn="l" rtl="0" fontAlgn="base">
        <a:spcBef>
          <a:spcPts val="1200"/>
        </a:spcBef>
        <a:spcAft>
          <a:spcPct val="0"/>
        </a:spcAft>
        <a:buClrTx/>
        <a:buFont typeface="Wingdings" pitchFamily="2" charset="2"/>
        <a:buChar char="§"/>
        <a:defRPr sz="1800">
          <a:solidFill>
            <a:schemeClr val="tx1"/>
          </a:solidFill>
          <a:latin typeface="Arial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800">
          <a:solidFill>
            <a:schemeClr val="tx1"/>
          </a:solidFill>
          <a:latin typeface="Arial" charset="0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800">
          <a:solidFill>
            <a:schemeClr val="tx1"/>
          </a:solidFill>
          <a:latin typeface="Arial" charset="0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800">
          <a:solidFill>
            <a:schemeClr val="tx1"/>
          </a:solidFill>
          <a:latin typeface="Arial" charset="0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acttarget.org/rsr.asp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hab.hrsa.gov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reacttarget.org/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ryanwhitedatasupport.wrma@csrincorporated.com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allCenter@HRSA.gov" TargetMode="External"/><Relationship Id="rId4" Type="http://schemas.openxmlformats.org/officeDocument/2006/relationships/hyperlink" Target="mailto:Data.TA@Cicatelli.org&#160;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Preparing for the RSR: </a:t>
            </a:r>
            <a:br>
              <a:rPr lang="en-US" dirty="0"/>
            </a:br>
            <a:r>
              <a:rPr lang="en-US" dirty="0"/>
              <a:t>A Year Long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Washington, DC</a:t>
            </a:r>
          </a:p>
          <a:p>
            <a:r>
              <a:rPr lang="en-US" dirty="0" smtClean="0"/>
              <a:t>11/28/2012</a:t>
            </a:r>
            <a:endParaRPr lang="en-US" dirty="0"/>
          </a:p>
        </p:txBody>
      </p:sp>
      <p:pic>
        <p:nvPicPr>
          <p:cNvPr id="7" name="Picture Placeholder 6" descr="WRMA green w_bar logo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3466" y="6119996"/>
            <a:ext cx="1142362" cy="361372"/>
          </a:xfrm>
        </p:spPr>
      </p:pic>
      <p:pic>
        <p:nvPicPr>
          <p:cNvPr id="6" name="Picture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74" y="5971220"/>
            <a:ext cx="1097280" cy="5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Provider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First-level Providers</a:t>
            </a:r>
          </a:p>
          <a:p>
            <a:r>
              <a:rPr lang="en-US" dirty="0" smtClean="0"/>
              <a:t>Second-level Providers</a:t>
            </a:r>
          </a:p>
          <a:p>
            <a:r>
              <a:rPr lang="en-US" dirty="0" smtClean="0"/>
              <a:t>Multilevel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First-Level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46F7-09F3-49AC-BA8E-38200B7B82D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11" y="1562792"/>
            <a:ext cx="1330398" cy="48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Second-Level Provider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55" y="1591718"/>
            <a:ext cx="3538410" cy="4663440"/>
          </a:xfr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159830" y="3804557"/>
            <a:ext cx="816427" cy="4082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976256" y="3318523"/>
            <a:ext cx="2253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Lucida Handwriting" pitchFamily="66" charset="0"/>
              </a:rPr>
              <a:t>Fiscal Intermediary Provider</a:t>
            </a:r>
            <a:endParaRPr lang="en-US" sz="20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Provider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diagram0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208" y="1429680"/>
            <a:ext cx="3491345" cy="49419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119447" y="4851400"/>
            <a:ext cx="597876" cy="4759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717323" y="4388675"/>
            <a:ext cx="225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Lucida Handwriting" pitchFamily="66" charset="0"/>
              </a:rPr>
              <a:t>Multilevel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Lucida Handwriting" pitchFamily="66" charset="0"/>
              </a:rPr>
              <a:t>Provider</a:t>
            </a:r>
            <a:endParaRPr lang="en-US" sz="20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B8EF7E3-9AC3-40C8-BEB7-960E58F845DD}" type="slidenum">
              <a:rPr lang="en-US" sz="1400">
                <a:solidFill>
                  <a:schemeClr val="bg1"/>
                </a:solidFill>
                <a:latin typeface="Arial" pitchFamily="34" charset="0"/>
              </a:rPr>
              <a:pPr/>
              <a:t>14</a:t>
            </a:fld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6" descr="C:\Documents and Settings\Owner\Local Settings\Temporary Internet Files\Content.IE5\PWNMSAE1\MC900442072[1].wmf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6" y="1912434"/>
            <a:ext cx="4764649" cy="34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do we call the agency that receives its funding directly from the HIV/AIDS Bureau</a:t>
            </a:r>
            <a:r>
              <a:rPr lang="en-US" dirty="0" smtClean="0"/>
              <a:t>? </a:t>
            </a:r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grantee</a:t>
            </a:r>
          </a:p>
          <a:p>
            <a:r>
              <a:rPr lang="en-US" dirty="0"/>
              <a:t>What do we call the agency that delivers services with Ryan White HIV/AIDS Program </a:t>
            </a:r>
            <a:r>
              <a:rPr lang="en-US" dirty="0" smtClean="0"/>
              <a:t>funds?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Provider</a:t>
            </a:r>
          </a:p>
        </p:txBody>
      </p:sp>
    </p:spTree>
    <p:extLst>
      <p:ext uri="{BB962C8B-B14F-4D97-AF65-F5344CB8AC3E}">
        <p14:creationId xmlns:p14="http://schemas.microsoft.com/office/powerpoint/2010/main" val="16640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Knowledge!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do we call agencies with a direct funding relationship with a HAB </a:t>
            </a:r>
            <a:r>
              <a:rPr lang="en-US" dirty="0" smtClean="0"/>
              <a:t>grantee?</a:t>
            </a:r>
            <a:endParaRPr lang="en-US" dirty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first-level provider</a:t>
            </a:r>
          </a:p>
          <a:p>
            <a:r>
              <a:rPr lang="en-US" dirty="0" smtClean="0"/>
              <a:t>What </a:t>
            </a:r>
            <a:r>
              <a:rPr lang="en-US" dirty="0"/>
              <a:t>do we call agencies with an indirect funding relationship with a HAB grantee</a:t>
            </a:r>
            <a:r>
              <a:rPr lang="en-US" dirty="0" smtClean="0"/>
              <a:t>?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second-level provider</a:t>
            </a:r>
          </a:p>
        </p:txBody>
      </p:sp>
    </p:spTree>
    <p:extLst>
      <p:ext uri="{BB962C8B-B14F-4D97-AF65-F5344CB8AC3E}">
        <p14:creationId xmlns:p14="http://schemas.microsoft.com/office/powerpoint/2010/main" val="15350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Knowledge! (continued)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These agencies receive </a:t>
            </a:r>
            <a:r>
              <a:rPr lang="en-US" dirty="0"/>
              <a:t>Ryan White HIV/AIDS Program </a:t>
            </a:r>
            <a:r>
              <a:rPr lang="en-US" dirty="0" smtClean="0"/>
              <a:t>funds </a:t>
            </a:r>
            <a:r>
              <a:rPr lang="en-US" dirty="0" smtClean="0"/>
              <a:t>from </a:t>
            </a:r>
            <a:r>
              <a:rPr lang="en-US" dirty="0"/>
              <a:t>more than </a:t>
            </a:r>
            <a:r>
              <a:rPr lang="en-US" dirty="0" smtClean="0"/>
              <a:t>one part?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Multiply-funded agencies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 (continued)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0" y="1703388"/>
            <a:ext cx="3835967" cy="42672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Wellness Institute is a:</a:t>
            </a:r>
          </a:p>
          <a:p>
            <a:pPr marL="457200" lvl="1" indent="-346075">
              <a:buClrTx/>
              <a:buFont typeface="+mj-lt"/>
              <a:buAutoNum type="alphaUcPeriod"/>
            </a:pPr>
            <a:r>
              <a:rPr lang="en-US" sz="2400" dirty="0"/>
              <a:t>First-level provider only</a:t>
            </a:r>
          </a:p>
          <a:p>
            <a:pPr marL="457200" lvl="1" indent="-346075">
              <a:buClrTx/>
              <a:buFont typeface="+mj-lt"/>
              <a:buAutoNum type="alphaUcPeriod"/>
            </a:pPr>
            <a:r>
              <a:rPr lang="en-US" sz="2400" dirty="0"/>
              <a:t>Second-level provider only</a:t>
            </a:r>
          </a:p>
          <a:p>
            <a:pPr marL="457200" lvl="1" indent="-346075">
              <a:buClrTx/>
              <a:buFont typeface="+mj-lt"/>
              <a:buAutoNum type="alphaUcPeriod"/>
            </a:pPr>
            <a:r>
              <a:rPr lang="en-US" sz="2400" dirty="0"/>
              <a:t>Multiply-funded provider</a:t>
            </a:r>
          </a:p>
          <a:p>
            <a:pPr marL="457200" lvl="1" indent="-346075">
              <a:buClrTx/>
              <a:buFont typeface="+mj-lt"/>
              <a:buAutoNum type="alphaUcPeriod"/>
            </a:pPr>
            <a:r>
              <a:rPr lang="en-US" sz="2400" dirty="0"/>
              <a:t>Grantee-provider</a:t>
            </a:r>
          </a:p>
          <a:p>
            <a:pPr marL="457200" lvl="1" indent="-346075">
              <a:buClrTx/>
              <a:buFont typeface="+mj-lt"/>
              <a:buAutoNum type="alphaUcPeriod"/>
            </a:pPr>
            <a:r>
              <a:rPr lang="en-US" sz="2400" dirty="0"/>
              <a:t>All of the above</a:t>
            </a:r>
          </a:p>
          <a:p>
            <a:pPr marL="457200" lvl="1" indent="-346075">
              <a:buClrTx/>
              <a:buFont typeface="+mj-lt"/>
              <a:buAutoNum type="alphaUcPeriod"/>
            </a:pPr>
            <a:r>
              <a:rPr lang="en-US" sz="2400" dirty="0"/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2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RSR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366B-2B14-4EE9-918E-79009D6A8DA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Session Overview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147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Overview of Terms</a:t>
            </a:r>
          </a:p>
          <a:p>
            <a:r>
              <a:rPr lang="en-US" dirty="0" smtClean="0"/>
              <a:t>Introduction to the RSR</a:t>
            </a:r>
          </a:p>
          <a:p>
            <a:pPr lvl="1"/>
            <a:r>
              <a:rPr lang="en-US" dirty="0" smtClean="0"/>
              <a:t>Overview of the Grantee Report</a:t>
            </a:r>
          </a:p>
          <a:p>
            <a:pPr lvl="1"/>
            <a:r>
              <a:rPr lang="en-US" dirty="0" smtClean="0"/>
              <a:t>Overview of the Provider Report</a:t>
            </a:r>
          </a:p>
          <a:p>
            <a:pPr lvl="1"/>
            <a:r>
              <a:rPr lang="en-US" dirty="0" smtClean="0"/>
              <a:t>Overview of the Client </a:t>
            </a:r>
            <a:r>
              <a:rPr lang="en-US" dirty="0" smtClean="0"/>
              <a:t>Report</a:t>
            </a:r>
            <a:endParaRPr lang="en-US" dirty="0" smtClean="0"/>
          </a:p>
          <a:p>
            <a:r>
              <a:rPr lang="en-US" dirty="0" smtClean="0"/>
              <a:t>Sequence of </a:t>
            </a:r>
            <a:r>
              <a:rPr lang="en-US" dirty="0"/>
              <a:t>a</a:t>
            </a:r>
            <a:r>
              <a:rPr lang="en-US" dirty="0" smtClean="0"/>
              <a:t>ctivities required to submit the RSR</a:t>
            </a:r>
          </a:p>
        </p:txBody>
      </p:sp>
    </p:spTree>
    <p:extLst>
      <p:ext uri="{BB962C8B-B14F-4D97-AF65-F5344CB8AC3E}">
        <p14:creationId xmlns:p14="http://schemas.microsoft.com/office/powerpoint/2010/main" val="1043293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Ryan White HIV/AIDS Program Services Report (RSR) 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651" name="Rectangle 8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 client-level report documenting the individuals served and services provided to RWHAP clients</a:t>
            </a:r>
          </a:p>
          <a:p>
            <a:r>
              <a:rPr lang="en-US" dirty="0" smtClean="0"/>
              <a:t>3 components of the RSR:</a:t>
            </a:r>
          </a:p>
          <a:p>
            <a:pPr lvl="1"/>
            <a:r>
              <a:rPr lang="en-US" dirty="0" smtClean="0"/>
              <a:t>Grantee Report</a:t>
            </a:r>
          </a:p>
          <a:p>
            <a:pPr lvl="1"/>
            <a:r>
              <a:rPr lang="en-US" dirty="0" smtClean="0"/>
              <a:t>Provider Report</a:t>
            </a:r>
          </a:p>
          <a:p>
            <a:pPr lvl="1"/>
            <a:r>
              <a:rPr lang="en-US" dirty="0" smtClean="0"/>
              <a:t>Client-Level Data (Client Report)</a:t>
            </a:r>
          </a:p>
        </p:txBody>
      </p:sp>
    </p:spTree>
    <p:extLst>
      <p:ext uri="{BB962C8B-B14F-4D97-AF65-F5344CB8AC3E}">
        <p14:creationId xmlns:p14="http://schemas.microsoft.com/office/powerpoint/2010/main" val="11569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557213" y="477838"/>
            <a:ext cx="789781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sz="3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Grantee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9700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Grantees complete a separate Grantee Report for each grant they receive.</a:t>
            </a:r>
          </a:p>
          <a:p>
            <a:r>
              <a:rPr lang="en-US" dirty="0" smtClean="0"/>
              <a:t>3 Sections:</a:t>
            </a:r>
          </a:p>
          <a:p>
            <a:pPr lvl="1"/>
            <a:r>
              <a:rPr lang="en-US" dirty="0" smtClean="0"/>
              <a:t>Basic Agency Information (4 Items)</a:t>
            </a:r>
          </a:p>
          <a:p>
            <a:pPr lvl="1"/>
            <a:r>
              <a:rPr lang="en-US" dirty="0" smtClean="0"/>
              <a:t>Providers Funded By Your Grant</a:t>
            </a:r>
          </a:p>
          <a:p>
            <a:pPr lvl="1"/>
            <a:r>
              <a:rPr lang="en-US" dirty="0" smtClean="0"/>
              <a:t>Providers Funded Through Your Fiscal Intermediaries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57213" y="477838"/>
            <a:ext cx="789781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sz="3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Agency Information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Agency Address</a:t>
            </a:r>
          </a:p>
          <a:p>
            <a:r>
              <a:rPr lang="en-US" dirty="0" smtClean="0"/>
              <a:t>DUNS Number</a:t>
            </a:r>
          </a:p>
          <a:p>
            <a:r>
              <a:rPr lang="en-US" dirty="0" smtClean="0"/>
              <a:t>Contact information for the person completing the report</a:t>
            </a:r>
          </a:p>
          <a:p>
            <a:r>
              <a:rPr lang="en-US" dirty="0" smtClean="0"/>
              <a:t>Clinical quality management program status</a:t>
            </a:r>
          </a:p>
        </p:txBody>
      </p:sp>
    </p:spTree>
    <p:extLst>
      <p:ext uri="{BB962C8B-B14F-4D97-AF65-F5344CB8AC3E}">
        <p14:creationId xmlns:p14="http://schemas.microsoft.com/office/powerpoint/2010/main" val="37650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Providers to Include on Your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ontract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ists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27" y="1868279"/>
            <a:ext cx="3237759" cy="4267200"/>
          </a:xfrm>
        </p:spPr>
      </p:pic>
      <p:sp>
        <p:nvSpPr>
          <p:cNvPr id="33796" name="Rectangle 19"/>
          <p:cNvSpPr>
            <a:spLocks noGrp="1" noChangeArrowheads="1"/>
          </p:cNvSpPr>
          <p:nvPr>
            <p:ph sz="half" idx="2"/>
          </p:nvPr>
        </p:nvSpPr>
        <p:spPr>
          <a:xfrm>
            <a:off x="4960912" y="1823309"/>
            <a:ext cx="3523521" cy="426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Include first-level providers on the “Providers Funded (Directly) by Your Grant” contract list.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Include second-level providers on the “Providers Funded through Your Fiscal Intermediaries” contract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DBF8-7FE8-4D7C-84B6-AC3B1AE7EE8F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Provider Contracts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A service provider contract that was active during the reporting period is a contract under which the following things happen:</a:t>
            </a:r>
          </a:p>
          <a:p>
            <a:pPr lvl="1"/>
            <a:r>
              <a:rPr lang="en-US" smtClean="0"/>
              <a:t>Services were delivered by the service provider during the reporting period; and/or </a:t>
            </a:r>
          </a:p>
          <a:p>
            <a:pPr lvl="1"/>
            <a:r>
              <a:rPr lang="en-US" smtClean="0"/>
              <a:t>Any portion of the contract period falls within the reporting period.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6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Up the Contract Lists (Part 1)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List all contracts that were active during the reporting period. </a:t>
            </a:r>
          </a:p>
          <a:p>
            <a:r>
              <a:rPr lang="en-US" dirty="0" smtClean="0"/>
              <a:t>If more than one contract was active with a provider, list those multiple contracts.</a:t>
            </a:r>
          </a:p>
          <a:p>
            <a:r>
              <a:rPr lang="en-US" dirty="0" smtClean="0"/>
              <a:t>If your agency provides RWHAP‒funded services, you must include a contract with your own agency.</a:t>
            </a:r>
          </a:p>
          <a:p>
            <a:pPr lvl="1"/>
            <a:r>
              <a:rPr lang="en-US" dirty="0" smtClean="0"/>
              <a:t>Grantees can’t be their own fiscal intermediaries!</a:t>
            </a:r>
          </a:p>
        </p:txBody>
      </p:sp>
    </p:spTree>
    <p:extLst>
      <p:ext uri="{BB962C8B-B14F-4D97-AF65-F5344CB8AC3E}">
        <p14:creationId xmlns:p14="http://schemas.microsoft.com/office/powerpoint/2010/main" val="4179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Up the Contract Lists (Part 2)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Report only contracts associated with your grant—not services contracted under another Program Part.</a:t>
            </a:r>
          </a:p>
          <a:p>
            <a:r>
              <a:rPr lang="en-US" dirty="0"/>
              <a:t>Fiscal intermediary grantee-providers should not include second-level providers on their contract lists unless those providers also receive funds from its program.</a:t>
            </a:r>
          </a:p>
        </p:txBody>
      </p:sp>
    </p:spTree>
    <p:extLst>
      <p:ext uri="{BB962C8B-B14F-4D97-AF65-F5344CB8AC3E}">
        <p14:creationId xmlns:p14="http://schemas.microsoft.com/office/powerpoint/2010/main" val="26087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Up the Contract Lists (Part 3)</a:t>
            </a:r>
            <a:endParaRPr lang="en-US" dirty="0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Enter the actual start date and end date for each contract. </a:t>
            </a:r>
          </a:p>
          <a:p>
            <a:r>
              <a:rPr lang="en-US" smtClean="0"/>
              <a:t>Enter the total contract award amount for each contract. </a:t>
            </a:r>
          </a:p>
          <a:p>
            <a:r>
              <a:rPr lang="en-US" smtClean="0"/>
              <a:t>Select the provider’s contracted services.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9685449"/>
              </p:ext>
            </p:extLst>
          </p:nvPr>
        </p:nvGraphicFramePr>
        <p:xfrm>
          <a:off x="685800" y="4578618"/>
          <a:ext cx="8239539" cy="1318260"/>
        </p:xfrm>
        <a:graphic>
          <a:graphicData uri="http://schemas.openxmlformats.org/drawingml/2006/table">
            <a:tbl>
              <a:tblPr firstRow="1"/>
              <a:tblGrid>
                <a:gridCol w="1958009"/>
                <a:gridCol w="1311965"/>
                <a:gridCol w="1331843"/>
                <a:gridCol w="1334042"/>
                <a:gridCol w="1215440"/>
                <a:gridCol w="1088240"/>
              </a:tblGrid>
              <a:tr h="482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Provider Name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36830" marB="36830" anchor="b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Reference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36830" marB="36830" anchor="b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Start Date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36830" marB="36830" anchor="b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End Date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36830" marB="36830" anchor="b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Contact Amount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36830" marB="36830" anchor="b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Services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36830" marB="36830" anchor="b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</a:tr>
              <a:tr h="34144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Happiness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Clinic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Contract 1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04/01/2011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3/31/2012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$809,216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Services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4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Happiness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Clinic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Contract 2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04/01/2012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3/31/2013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$812,989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Services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the Grantee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987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must validate your Grantee Report before you can certify it.</a:t>
            </a:r>
          </a:p>
          <a:p>
            <a:r>
              <a:rPr lang="en-US" dirty="0" smtClean="0"/>
              <a:t>You cannot submit the Grantee Report with errors.</a:t>
            </a:r>
          </a:p>
        </p:txBody>
      </p:sp>
    </p:spTree>
    <p:extLst>
      <p:ext uri="{BB962C8B-B14F-4D97-AF65-F5344CB8AC3E}">
        <p14:creationId xmlns:p14="http://schemas.microsoft.com/office/powerpoint/2010/main" val="31734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Certifying the Grantee Report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Grantee Reports must be certified before the information will be reflected in the Provider Reports.</a:t>
            </a:r>
          </a:p>
          <a:p>
            <a:r>
              <a:rPr lang="en-US" dirty="0" smtClean="0"/>
              <a:t>Grantee Reports must be certified before a provider can submit its Provider Report.</a:t>
            </a:r>
          </a:p>
          <a:p>
            <a:r>
              <a:rPr lang="en-US" dirty="0" smtClean="0"/>
              <a:t>Grantee Reports can be modified any time before February 4, 2013. </a:t>
            </a:r>
          </a:p>
        </p:txBody>
      </p:sp>
    </p:spTree>
    <p:extLst>
      <p:ext uri="{BB962C8B-B14F-4D97-AF65-F5344CB8AC3E}">
        <p14:creationId xmlns:p14="http://schemas.microsoft.com/office/powerpoint/2010/main" val="24068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Please set your cell phones to vibrate or silent.</a:t>
            </a:r>
          </a:p>
          <a:p>
            <a:r>
              <a:rPr lang="en-US" dirty="0" smtClean="0"/>
              <a:t>Please hold your questions until the designated Q&amp;A segments.</a:t>
            </a:r>
          </a:p>
          <a:p>
            <a:r>
              <a:rPr lang="en-US" dirty="0" smtClean="0"/>
              <a:t>Please try to attend some of the other RSR sessions.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B8EF7E3-9AC3-40C8-BEB7-960E58F845DD}" type="slidenum">
              <a:rPr lang="en-US" sz="1400">
                <a:solidFill>
                  <a:schemeClr val="bg1"/>
                </a:solidFill>
                <a:latin typeface="Arial" pitchFamily="34" charset="0"/>
              </a:rPr>
              <a:pPr/>
              <a:t>30</a:t>
            </a:fld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Grantee Report 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6" descr="C:\Documents and Settings\Owner\Local Settings\Temporary Internet Files\Content.IE5\PWNMSAE1\MC900442072[1].wmf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6" y="1912434"/>
            <a:ext cx="4764649" cy="34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Knowledge:</a:t>
            </a:r>
            <a:br>
              <a:rPr lang="en-US" dirty="0" smtClean="0"/>
            </a:br>
            <a:r>
              <a:rPr lang="en-US" dirty="0" smtClean="0"/>
              <a:t>RSR </a:t>
            </a:r>
            <a:r>
              <a:rPr lang="en-US" dirty="0" smtClean="0"/>
              <a:t>Grantee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5" name="Content Placeholder 4" descr="C:\Documents and Settings\Owner\Local Settings\Temporary Internet Files\Content.IE5\ZVUOK8FX\MC900432663[1]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26" y="1759226"/>
            <a:ext cx="3339548" cy="333954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0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</a:t>
            </a:r>
            <a:endParaRPr lang="en-US" dirty="0" smtClean="0"/>
          </a:p>
        </p:txBody>
      </p:sp>
      <p:sp>
        <p:nvSpPr>
          <p:cNvPr id="39991" name="Rectangle 55"/>
          <p:cNvSpPr>
            <a:spLocks noGrp="1" noChangeArrowheads="1"/>
          </p:cNvSpPr>
          <p:nvPr>
            <p:ph type="body" sz="half" idx="1"/>
          </p:nvPr>
        </p:nvSpPr>
        <p:spPr>
          <a:xfrm>
            <a:off x="739588" y="1470991"/>
            <a:ext cx="7955150" cy="28425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List the contracts for Superior Care Clinic that will appear in the 2012 RSR Grantee Report contract list for Part A </a:t>
            </a:r>
            <a:r>
              <a:rPr lang="en-US" dirty="0" smtClean="0"/>
              <a:t>assuming:</a:t>
            </a:r>
            <a:endParaRPr lang="en-US" dirty="0" smtClean="0"/>
          </a:p>
          <a:p>
            <a:pPr lvl="1"/>
            <a:r>
              <a:rPr lang="en-US" dirty="0" smtClean="0"/>
              <a:t>The contract periods begin on April 1 (This is the third option year of a five year contract.)</a:t>
            </a:r>
          </a:p>
          <a:p>
            <a:pPr lvl="1"/>
            <a:r>
              <a:rPr lang="en-US" dirty="0" smtClean="0"/>
              <a:t>Superior Care Clinic offers Outpatient/ambulatory medical care (OAMC), Medical case management (MCM), and Medical transportation services</a:t>
            </a:r>
          </a:p>
          <a:p>
            <a:pPr lvl="1"/>
            <a:r>
              <a:rPr lang="en-US" dirty="0" smtClean="0"/>
              <a:t>Superior Care Clinic’s budget is $55,000 per year</a:t>
            </a:r>
          </a:p>
        </p:txBody>
      </p:sp>
      <p:graphicFrame>
        <p:nvGraphicFramePr>
          <p:cNvPr id="8" name="Group 14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0004406"/>
              </p:ext>
            </p:extLst>
          </p:nvPr>
        </p:nvGraphicFramePr>
        <p:xfrm>
          <a:off x="813435" y="4412974"/>
          <a:ext cx="7942262" cy="2216426"/>
        </p:xfrm>
        <a:graphic>
          <a:graphicData uri="http://schemas.openxmlformats.org/drawingml/2006/table">
            <a:tbl>
              <a:tblPr/>
              <a:tblGrid>
                <a:gridCol w="1668300"/>
                <a:gridCol w="1114905"/>
                <a:gridCol w="1386840"/>
                <a:gridCol w="1374661"/>
                <a:gridCol w="2397556"/>
              </a:tblGrid>
              <a:tr h="3694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Provider </a:t>
                      </a:r>
                    </a:p>
                  </a:txBody>
                  <a:tcPr marL="87438" marR="87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Amount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Date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 Date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Services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0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RSR </a:t>
            </a:r>
            <a:r>
              <a:rPr lang="en-US" dirty="0" smtClean="0"/>
              <a:t>Knowledge (cont.)</a:t>
            </a:r>
            <a:endParaRPr lang="en-US" dirty="0" smtClean="0"/>
          </a:p>
        </p:txBody>
      </p:sp>
      <p:sp>
        <p:nvSpPr>
          <p:cNvPr id="39991" name="Rectangle 55"/>
          <p:cNvSpPr>
            <a:spLocks noGrp="1" noChangeArrowheads="1"/>
          </p:cNvSpPr>
          <p:nvPr>
            <p:ph type="body" sz="half" idx="1"/>
          </p:nvPr>
        </p:nvSpPr>
        <p:spPr>
          <a:xfrm>
            <a:off x="739588" y="1470990"/>
            <a:ext cx="7955150" cy="28823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List the contracts for Superior Care Clinic that will appear in the 2012 RSR Grantee Report contract list for Part A </a:t>
            </a:r>
            <a:r>
              <a:rPr lang="en-US" dirty="0" smtClean="0"/>
              <a:t>assuming:</a:t>
            </a:r>
            <a:endParaRPr lang="en-US" dirty="0" smtClean="0"/>
          </a:p>
          <a:p>
            <a:pPr lvl="1"/>
            <a:r>
              <a:rPr lang="en-US" dirty="0" smtClean="0"/>
              <a:t>The contract periods begin on April 1 (This is the third option year of a five year contract.)</a:t>
            </a:r>
          </a:p>
          <a:p>
            <a:pPr lvl="1"/>
            <a:r>
              <a:rPr lang="en-US" dirty="0" smtClean="0"/>
              <a:t>Superior Care Clinic offers Outpatient/ambulatory medical care (OAMC), Medical case management (MCM), and Medical transportation services</a:t>
            </a:r>
          </a:p>
          <a:p>
            <a:pPr lvl="1"/>
            <a:r>
              <a:rPr lang="en-US" dirty="0" smtClean="0"/>
              <a:t>Superior Care Clinic’s budget is $55,000 per year</a:t>
            </a:r>
          </a:p>
        </p:txBody>
      </p:sp>
      <p:graphicFrame>
        <p:nvGraphicFramePr>
          <p:cNvPr id="8" name="Group 14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7522682"/>
              </p:ext>
            </p:extLst>
          </p:nvPr>
        </p:nvGraphicFramePr>
        <p:xfrm>
          <a:off x="813435" y="4434840"/>
          <a:ext cx="7942262" cy="2194560"/>
        </p:xfrm>
        <a:graphic>
          <a:graphicData uri="http://schemas.openxmlformats.org/drawingml/2006/table">
            <a:tbl>
              <a:tblPr/>
              <a:tblGrid>
                <a:gridCol w="1668300"/>
                <a:gridCol w="1114905"/>
                <a:gridCol w="1386840"/>
                <a:gridCol w="1374661"/>
                <a:gridCol w="2397556"/>
              </a:tblGrid>
              <a:tr h="3627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Provider </a:t>
                      </a:r>
                    </a:p>
                  </a:txBody>
                  <a:tcPr marL="87438" marR="87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Amount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Date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 Date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Services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6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Superior Care</a:t>
                      </a:r>
                    </a:p>
                  </a:txBody>
                  <a:tcPr marL="87438" marR="87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$55,000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04/01/2011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03/31/2012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OAMC, MCM, Medical Transportation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6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Superior Care</a:t>
                      </a:r>
                    </a:p>
                  </a:txBody>
                  <a:tcPr marL="87438" marR="87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$55,000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04/01/2012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03/31/2013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rgbClr val="CF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OAMC, MCM, Medical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Transportation</a:t>
                      </a:r>
                    </a:p>
                  </a:txBody>
                  <a:tcPr marL="87438" marR="87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10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RSR </a:t>
            </a:r>
            <a:r>
              <a:rPr lang="en-US" dirty="0" smtClean="0"/>
              <a:t>Knowledge (cont.)</a:t>
            </a:r>
            <a:endParaRPr lang="en-US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324" y="1799827"/>
            <a:ext cx="6340390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8000" y="60960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Part B does not provide direct client services. Part A only provides fiscal intermediary services.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RSR </a:t>
            </a:r>
            <a:r>
              <a:rPr lang="en-US" dirty="0" smtClean="0"/>
              <a:t>Knowledge (cont.)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Study the diagram on the previous slide and write the names of the providers that will appear on the Part A and Part B grantees’ contract list in their Grantee </a:t>
            </a:r>
            <a:r>
              <a:rPr lang="en-US" dirty="0" smtClean="0"/>
              <a:t>Reports.</a:t>
            </a:r>
            <a:endParaRPr lang="en-US" dirty="0"/>
          </a:p>
        </p:txBody>
      </p:sp>
      <p:graphicFrame>
        <p:nvGraphicFramePr>
          <p:cNvPr id="6" name="Group 1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0360045"/>
              </p:ext>
            </p:extLst>
          </p:nvPr>
        </p:nvGraphicFramePr>
        <p:xfrm>
          <a:off x="685800" y="3962400"/>
          <a:ext cx="8000678" cy="2101374"/>
        </p:xfrm>
        <a:graphic>
          <a:graphicData uri="http://schemas.openxmlformats.org/drawingml/2006/table">
            <a:tbl>
              <a:tblPr/>
              <a:tblGrid>
                <a:gridCol w="1320800"/>
                <a:gridCol w="3276600"/>
                <a:gridCol w="3403278"/>
              </a:tblGrid>
              <a:tr h="536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Grantee</a:t>
                      </a:r>
                    </a:p>
                  </a:txBody>
                  <a:tcPr marL="92672" marR="9267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Providers Funded by Your Grant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Providers Funded through Your Fiscal Intermediaries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 A </a:t>
                      </a:r>
                    </a:p>
                  </a:txBody>
                  <a:tcPr marL="92672" marR="9267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 B</a:t>
                      </a:r>
                    </a:p>
                  </a:txBody>
                  <a:tcPr marL="92672" marR="9267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0422480"/>
              </p:ext>
            </p:extLst>
          </p:nvPr>
        </p:nvGraphicFramePr>
        <p:xfrm>
          <a:off x="685800" y="3917206"/>
          <a:ext cx="8000678" cy="2529840"/>
        </p:xfrm>
        <a:graphic>
          <a:graphicData uri="http://schemas.openxmlformats.org/drawingml/2006/table">
            <a:tbl>
              <a:tblPr/>
              <a:tblGrid>
                <a:gridCol w="1320800"/>
                <a:gridCol w="3276600"/>
                <a:gridCol w="3403278"/>
              </a:tblGrid>
              <a:tr h="536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Grantee</a:t>
                      </a:r>
                    </a:p>
                  </a:txBody>
                  <a:tcPr marL="92672" marR="9267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Providers Funded by Your Grant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Providers Funded through Your Fiscal Intermediaries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 A </a:t>
                      </a:r>
                    </a:p>
                  </a:txBody>
                  <a:tcPr marL="92672" marR="9267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John Doe University Clinic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Wellness Institute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Superior Care Clinic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0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 B</a:t>
                      </a:r>
                    </a:p>
                  </a:txBody>
                  <a:tcPr marL="92672" marR="9267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 A Grantee (Fiscal Intermediary Provider) 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John Doe University Clinic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Health &amp; Happiness Project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Wellness Institute</a:t>
                      </a:r>
                    </a:p>
                  </a:txBody>
                  <a:tcPr marL="92672" marR="926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5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 (cont.)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Study the diagram on the previous slide and write the names of the providers that will appear on the Part A and Part B grantees’ contract list in their Grantee </a:t>
            </a:r>
            <a:r>
              <a:rPr lang="en-US" dirty="0" smtClean="0"/>
              <a:t>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6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RSR Provider Report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5059" name="Rectangle 1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19 Items</a:t>
            </a:r>
          </a:p>
          <a:p>
            <a:r>
              <a:rPr lang="en-US" dirty="0" smtClean="0"/>
              <a:t>2 Sections</a:t>
            </a:r>
          </a:p>
          <a:p>
            <a:pPr lvl="1"/>
            <a:r>
              <a:rPr lang="en-US" dirty="0" smtClean="0"/>
              <a:t>Basic agency information </a:t>
            </a:r>
          </a:p>
          <a:p>
            <a:pPr lvl="1"/>
            <a:r>
              <a:rPr lang="en-US" dirty="0" smtClean="0"/>
              <a:t>HIV Counseling and Testing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09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Report: Item 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840002" y="1693862"/>
            <a:ext cx="7891462" cy="48063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Contract data are pre-populated with data from the Grantee Report(s). </a:t>
            </a:r>
          </a:p>
          <a:p>
            <a:r>
              <a:rPr lang="en-US" dirty="0" smtClean="0"/>
              <a:t>Indicate the services delivered with Ryan White funding:</a:t>
            </a:r>
          </a:p>
          <a:p>
            <a:pPr lvl="1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Services provided to clients with Ryan White funds; and/or</a:t>
            </a:r>
          </a:p>
          <a:p>
            <a:pPr lvl="1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Services provided by clinicians whose salaries are paid for with Ryan White funds.</a:t>
            </a:r>
          </a:p>
          <a:p>
            <a:r>
              <a:rPr lang="en-US" dirty="0" smtClean="0"/>
              <a:t>If you provide only administrative and technical services, you are now done with data entry! </a:t>
            </a:r>
          </a:p>
        </p:txBody>
      </p:sp>
    </p:spTree>
    <p:extLst>
      <p:ext uri="{BB962C8B-B14F-4D97-AF65-F5344CB8AC3E}">
        <p14:creationId xmlns:p14="http://schemas.microsoft.com/office/powerpoint/2010/main" val="399941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Provider Report HIV Counseling and Testing (HC&amp;T) Section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If you used RWHAP funds to provide HC&amp;T services, you must complete this section.</a:t>
            </a:r>
          </a:p>
          <a:p>
            <a:r>
              <a:rPr lang="en-US" dirty="0" smtClean="0"/>
              <a:t>Report </a:t>
            </a:r>
            <a:r>
              <a:rPr lang="en-US" b="1" dirty="0" smtClean="0"/>
              <a:t>ALL</a:t>
            </a:r>
            <a:r>
              <a:rPr lang="en-US" dirty="0" smtClean="0"/>
              <a:t> individuals tested regardless of funding source.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0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Gain general knowledge of the three components of the RSR</a:t>
            </a:r>
          </a:p>
          <a:p>
            <a:r>
              <a:rPr lang="en-US" dirty="0" smtClean="0"/>
              <a:t>Understand the RSR process for data collection to preparation to submission</a:t>
            </a:r>
          </a:p>
          <a:p>
            <a:r>
              <a:rPr lang="en-US" dirty="0" smtClean="0"/>
              <a:t>Know what technical assistance resources are available to grantees and providers</a:t>
            </a:r>
          </a:p>
        </p:txBody>
      </p:sp>
    </p:spTree>
    <p:extLst>
      <p:ext uri="{BB962C8B-B14F-4D97-AF65-F5344CB8AC3E}">
        <p14:creationId xmlns:p14="http://schemas.microsoft.com/office/powerpoint/2010/main" val="29093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RSR Provider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Every agency listed on a Grantee Report is expected to submit a Provider Report! </a:t>
            </a:r>
          </a:p>
          <a:p>
            <a:r>
              <a:rPr lang="en-US" dirty="0"/>
              <a:t>All providers complete one Provider Report.</a:t>
            </a:r>
          </a:p>
          <a:p>
            <a:r>
              <a:rPr lang="en-US" dirty="0" smtClean="0"/>
              <a:t>Accessing the Provider Report:</a:t>
            </a:r>
          </a:p>
          <a:p>
            <a:pPr lvl="1"/>
            <a:r>
              <a:rPr lang="en-US" dirty="0" smtClean="0"/>
              <a:t>All grantees access Provider Reports via the Electronic Handbooks (EHBs).</a:t>
            </a:r>
          </a:p>
          <a:p>
            <a:pPr lvl="1"/>
            <a:r>
              <a:rPr lang="en-US" dirty="0" smtClean="0"/>
              <a:t>Providers access their Provider Reports directly through the RSR Web system.</a:t>
            </a:r>
          </a:p>
        </p:txBody>
      </p:sp>
    </p:spTree>
    <p:extLst>
      <p:ext uri="{BB962C8B-B14F-4D97-AF65-F5344CB8AC3E}">
        <p14:creationId xmlns:p14="http://schemas.microsoft.com/office/powerpoint/2010/main" val="22644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RSR Provider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Data may be entered in two ways:</a:t>
            </a:r>
          </a:p>
          <a:p>
            <a:pPr lvl="1"/>
            <a:r>
              <a:rPr lang="en-US" dirty="0" smtClean="0"/>
              <a:t>Manually using the online forms; or</a:t>
            </a:r>
          </a:p>
          <a:p>
            <a:pPr lvl="1"/>
            <a:r>
              <a:rPr lang="en-US" dirty="0" smtClean="0"/>
              <a:t>Via XML file upload.</a:t>
            </a:r>
          </a:p>
        </p:txBody>
      </p:sp>
    </p:spTree>
    <p:extLst>
      <p:ext uri="{BB962C8B-B14F-4D97-AF65-F5344CB8AC3E}">
        <p14:creationId xmlns:p14="http://schemas.microsoft.com/office/powerpoint/2010/main" val="40953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B8EF7E3-9AC3-40C8-BEB7-960E58F845DD}" type="slidenum">
              <a:rPr lang="en-US" sz="1400">
                <a:solidFill>
                  <a:schemeClr val="bg1"/>
                </a:solidFill>
                <a:latin typeface="Arial" pitchFamily="34" charset="0"/>
              </a:rPr>
              <a:pPr/>
              <a:t>42</a:t>
            </a:fld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Report 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6" descr="C:\Documents and Settings\Owner\Local Settings\Temporary Internet Files\Content.IE5\PWNMSAE1\MC900442072[1].wmf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6" y="1912434"/>
            <a:ext cx="4764649" cy="34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Knowledge:</a:t>
            </a:r>
            <a:br>
              <a:rPr lang="en-US" dirty="0" smtClean="0"/>
            </a:br>
            <a:r>
              <a:rPr lang="en-US" dirty="0" smtClean="0"/>
              <a:t>RSR Provider Report</a:t>
            </a:r>
            <a:endParaRPr lang="en-US" dirty="0"/>
          </a:p>
        </p:txBody>
      </p:sp>
      <p:pic>
        <p:nvPicPr>
          <p:cNvPr id="5" name="Content Placeholder 4" descr="C:\Documents and Settings\Owner\Local Settings\Temporary Internet Files\Content.IE5\ZVUOK8FX\MC900432663[1]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87" y="1749287"/>
            <a:ext cx="3359426" cy="335942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False: All agencies listed on a Grantee Report must submit a Provider Report</a:t>
            </a:r>
            <a:r>
              <a:rPr lang="en-US" dirty="0" smtClean="0"/>
              <a:t>.</a:t>
            </a:r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The Health Clinic is funded by 3 RWHAP grants. How many provider reports are they required to submit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One </a:t>
            </a:r>
            <a:r>
              <a:rPr lang="en-US" dirty="0">
                <a:solidFill>
                  <a:srgbClr val="FF0000"/>
                </a:solidFill>
              </a:rPr>
              <a:t>RSR Provider Report which includes information on all of their </a:t>
            </a:r>
            <a:r>
              <a:rPr lang="en-US" dirty="0" smtClean="0">
                <a:solidFill>
                  <a:srgbClr val="FF0000"/>
                </a:solidFill>
              </a:rPr>
              <a:t>contracts.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Health and Happiness Program uses RWHAP funds to deliver HC&amp;T services.</a:t>
            </a:r>
          </a:p>
          <a:p>
            <a:r>
              <a:rPr lang="en-US" dirty="0" smtClean="0"/>
              <a:t>True or False: They must complete the HC&amp;T section</a:t>
            </a:r>
            <a:r>
              <a:rPr lang="en-US" dirty="0" smtClean="0"/>
              <a:t>?</a:t>
            </a:r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dirty="0" smtClean="0"/>
              <a:t>True </a:t>
            </a:r>
            <a:r>
              <a:rPr lang="en-US" dirty="0" smtClean="0"/>
              <a:t>or False: They will only report the individuals tested with RWHAP funds</a:t>
            </a:r>
            <a:r>
              <a:rPr lang="en-US" dirty="0" smtClean="0"/>
              <a:t>?</a:t>
            </a:r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False. If they use RWHAP funds to provide HC&amp;T services, the provider must report everyone they test.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840002" y="1693862"/>
            <a:ext cx="7891462" cy="4826207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dirty="0"/>
              <a:t>Agencies that provide only administrative and technical </a:t>
            </a:r>
            <a:r>
              <a:rPr lang="en-US" dirty="0" smtClean="0"/>
              <a:t>services:</a:t>
            </a:r>
            <a:endParaRPr lang="en-US" dirty="0"/>
          </a:p>
          <a:p>
            <a:pPr marL="985837" lvl="1" indent="-514350">
              <a:buClrTx/>
              <a:buFont typeface="+mj-lt"/>
              <a:buAutoNum type="alphaUcPeriod"/>
            </a:pPr>
            <a:r>
              <a:rPr lang="en-US" dirty="0"/>
              <a:t>Are required to upload client-level data.</a:t>
            </a:r>
          </a:p>
          <a:p>
            <a:pPr marL="985837" lvl="1" indent="-514350">
              <a:buClrTx/>
              <a:buFont typeface="+mj-lt"/>
              <a:buAutoNum type="alphaUcPeriod"/>
            </a:pPr>
            <a:r>
              <a:rPr lang="en-US" dirty="0"/>
              <a:t>Do not need to submit a Provider Report at all.</a:t>
            </a:r>
          </a:p>
          <a:p>
            <a:pPr marL="985837" lvl="1" indent="-514350">
              <a:buClrTx/>
              <a:buFont typeface="+mj-lt"/>
              <a:buAutoNum type="alphaUcPeriod"/>
            </a:pPr>
            <a:r>
              <a:rPr lang="en-US" dirty="0"/>
              <a:t>Submit a Provider Report but stop after completing Item 8.</a:t>
            </a:r>
          </a:p>
          <a:p>
            <a:pPr marL="985837" lvl="1" indent="-514350">
              <a:buClrTx/>
              <a:buFont typeface="+mj-lt"/>
              <a:buAutoNum type="alphaUcPeriod"/>
            </a:pPr>
            <a:r>
              <a:rPr lang="en-US" dirty="0"/>
              <a:t>Submit a Provider Report but stop after Item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/>
              <a:t>11.</a:t>
            </a:r>
          </a:p>
          <a:p>
            <a:pPr>
              <a:buClrTx/>
            </a:pPr>
            <a:r>
              <a:rPr lang="en-US" dirty="0" smtClean="0"/>
              <a:t>True or False: If a grantee exempts a provider from submitting a Provider Report, the grantee must ensure that the provider’s data are still submitted to HAB. 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False: A provider may select all of the services it delivers with RWHAP funds in Item 8 of its report, including the services funded by third-party payers if the salary of the clinician or staff member providing the service is RWHAP </a:t>
            </a:r>
            <a:r>
              <a:rPr lang="en-US" dirty="0" smtClean="0"/>
              <a:t>funded.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Report (Client-Level Data)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8371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Providers of core medical and support services must upload a client-level data file.</a:t>
            </a:r>
          </a:p>
          <a:p>
            <a:r>
              <a:rPr lang="en-US" dirty="0" smtClean="0"/>
              <a:t>The client-level data file should contain one record for each client who received a RWHAP-funded service during the reporting period. </a:t>
            </a:r>
          </a:p>
        </p:txBody>
      </p:sp>
    </p:spTree>
    <p:extLst>
      <p:ext uri="{BB962C8B-B14F-4D97-AF65-F5344CB8AC3E}">
        <p14:creationId xmlns:p14="http://schemas.microsoft.com/office/powerpoint/2010/main" val="15339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Records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8371" name="Rectangle 7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Each record will include up to 66 data elements, including these:</a:t>
            </a:r>
          </a:p>
          <a:p>
            <a:pPr lvl="1"/>
            <a:r>
              <a:rPr lang="en-US" dirty="0" smtClean="0"/>
              <a:t>Encrypted Unique Client Identifier (eUCI)</a:t>
            </a:r>
          </a:p>
          <a:p>
            <a:pPr lvl="1"/>
            <a:r>
              <a:rPr lang="en-US" dirty="0" smtClean="0"/>
              <a:t>Demographic Information</a:t>
            </a:r>
          </a:p>
          <a:p>
            <a:pPr lvl="1"/>
            <a:r>
              <a:rPr lang="en-US" dirty="0" smtClean="0"/>
              <a:t>RWHAP-funded Services</a:t>
            </a:r>
          </a:p>
          <a:p>
            <a:pPr lvl="1"/>
            <a:r>
              <a:rPr lang="en-US" dirty="0" smtClean="0"/>
              <a:t>Clinical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5732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Expectations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4" descr="C:\Documents and Settings\Owner\Local Settings\Temporary Internet Files\Content.IE5\ZVUOK8FX\MC900432663[1]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65" y="1726330"/>
            <a:ext cx="3771900" cy="3771900"/>
          </a:xfrm>
        </p:spPr>
      </p:pic>
    </p:spTree>
    <p:extLst>
      <p:ext uri="{BB962C8B-B14F-4D97-AF65-F5344CB8AC3E}">
        <p14:creationId xmlns:p14="http://schemas.microsoft.com/office/powerpoint/2010/main" val="31483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Unique Client Identifier (eUCI)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87" name="Rectangle 16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Distinguishes one Ryan White client from all others</a:t>
            </a:r>
          </a:p>
          <a:p>
            <a:r>
              <a:rPr lang="en-US" dirty="0" smtClean="0"/>
              <a:t>Is the same across all provider settings</a:t>
            </a:r>
          </a:p>
          <a:p>
            <a:r>
              <a:rPr lang="en-US" dirty="0" smtClean="0"/>
              <a:t>To learn more, visit the TARGET Center at </a:t>
            </a:r>
            <a:r>
              <a:rPr lang="en-US" dirty="0" smtClean="0">
                <a:hlinkClick r:id="rId3"/>
              </a:rPr>
              <a:t>http://www.careacttarget.org/topics/rsr.asp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8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Information Reporting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459" name="Rectangle 2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 Appendix A of the </a:t>
            </a:r>
            <a:r>
              <a:rPr lang="en-US" i="1" dirty="0"/>
              <a:t>RSR Instruction Manual </a:t>
            </a:r>
            <a:r>
              <a:rPr lang="en-US" dirty="0"/>
              <a:t>to determine the minimum Client-Level Data elements that must be reported for each client.</a:t>
            </a:r>
          </a:p>
          <a:p>
            <a:pPr lvl="1"/>
            <a:r>
              <a:rPr lang="en-US" dirty="0" smtClean="0"/>
              <a:t>Report </a:t>
            </a:r>
            <a:r>
              <a:rPr lang="en-US" dirty="0"/>
              <a:t>all demographic </a:t>
            </a:r>
            <a:r>
              <a:rPr lang="en-US" dirty="0" smtClean="0"/>
              <a:t>data for recipients of outpatient/ambulatory medical care (OAMC), medical case management (MCM), and non-medical case management (NMCM) services.</a:t>
            </a:r>
          </a:p>
          <a:p>
            <a:pPr lvl="1"/>
            <a:r>
              <a:rPr lang="en-US" dirty="0" smtClean="0"/>
              <a:t>Only report basic demographic information</a:t>
            </a:r>
            <a:r>
              <a:rPr lang="en-US" dirty="0"/>
              <a:t> </a:t>
            </a:r>
            <a:r>
              <a:rPr lang="en-US" dirty="0" smtClean="0"/>
              <a:t>for recipients of other services.</a:t>
            </a:r>
          </a:p>
        </p:txBody>
      </p:sp>
    </p:spTree>
    <p:extLst>
      <p:ext uri="{BB962C8B-B14F-4D97-AF65-F5344CB8AC3E}">
        <p14:creationId xmlns:p14="http://schemas.microsoft.com/office/powerpoint/2010/main" val="6807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879392"/>
            <a:ext cx="8001000" cy="508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9511-ABEE-4063-AEDC-B7A01812C2F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15950" y="1703388"/>
            <a:ext cx="8267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50000"/>
              </a:spcBef>
              <a:buClr>
                <a:srgbClr val="CF5959"/>
              </a:buClr>
              <a:buFont typeface="Arial" charset="0"/>
              <a:buChar char="●"/>
            </a:pPr>
            <a:endParaRPr lang="en-US" u="sng" dirty="0">
              <a:latin typeface="Arial Narrow" pitchFamily="34" charset="0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RWHAP-Funded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8676" name="Rectangle 8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Report at least one core or support service for each client.</a:t>
            </a:r>
          </a:p>
          <a:p>
            <a:r>
              <a:rPr lang="en-US" dirty="0" smtClean="0"/>
              <a:t>Only report RWHAP-funded services.</a:t>
            </a:r>
          </a:p>
          <a:p>
            <a:pPr lvl="1"/>
            <a:r>
              <a:rPr lang="en-US" dirty="0"/>
              <a:t>Do not report services that are paid for entirely by another third-party payer.</a:t>
            </a:r>
          </a:p>
          <a:p>
            <a:pPr lvl="1"/>
            <a:r>
              <a:rPr lang="en-US" dirty="0"/>
              <a:t>Report any RWHAP-funded service that is not otherwise reimbursed.</a:t>
            </a:r>
          </a:p>
          <a:p>
            <a:pPr lvl="1"/>
            <a:r>
              <a:rPr lang="en-US" dirty="0"/>
              <a:t>Do not balance bill the RWHAP.</a:t>
            </a:r>
          </a:p>
          <a:p>
            <a:pPr lvl="1"/>
            <a:r>
              <a:rPr lang="en-US" dirty="0"/>
              <a:t>Report service visits that are initially paid for with RWHAP funds as RWHAP-funded service visits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7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RWHAP–Funded Services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1747" name="Rectangle 10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 RWHAP-funded Core </a:t>
            </a:r>
            <a:r>
              <a:rPr lang="en-US" dirty="0" smtClean="0"/>
              <a:t>Medical Services</a:t>
            </a:r>
            <a:endParaRPr lang="en-US" dirty="0" smtClean="0"/>
          </a:p>
          <a:p>
            <a:pPr lvl="1"/>
            <a:r>
              <a:rPr lang="en-US" dirty="0" smtClean="0"/>
              <a:t>Report the number of visits (days of service) the client had during each quarter of the reporting period. </a:t>
            </a:r>
          </a:p>
          <a:p>
            <a:r>
              <a:rPr lang="en-US" dirty="0" smtClean="0"/>
              <a:t>Reporting </a:t>
            </a:r>
            <a:r>
              <a:rPr lang="en-US" dirty="0"/>
              <a:t>RWHAP-funded </a:t>
            </a:r>
            <a:r>
              <a:rPr lang="en-US" dirty="0" smtClean="0"/>
              <a:t>Support Services</a:t>
            </a:r>
          </a:p>
          <a:p>
            <a:pPr lvl="1"/>
            <a:r>
              <a:rPr lang="en-US" dirty="0" smtClean="0"/>
              <a:t>Report </a:t>
            </a:r>
            <a:r>
              <a:rPr lang="en-US" dirty="0"/>
              <a:t>whether or not the support service was received during each quarter of the reporting period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0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Information Reporting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011" name="Rectangle 1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Clinical information is only required for HIV-positive clients who received a RWHAP-funded outpatient/ambulatory medical care service.</a:t>
            </a:r>
          </a:p>
          <a:p>
            <a:r>
              <a:rPr lang="en-US" dirty="0" smtClean="0"/>
              <a:t>Report all clinical information for each client, regardless of who paid for or delivered those clinical services.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577850" y="1724025"/>
            <a:ext cx="8267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50000"/>
              </a:spcBef>
              <a:buClr>
                <a:srgbClr val="CF5959"/>
              </a:buClr>
              <a:buFont typeface="Arial" charset="0"/>
              <a:buChar char="●"/>
            </a:pP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Completing the RSR Provider Report 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Upload your client-level data.</a:t>
            </a:r>
          </a:p>
          <a:p>
            <a:r>
              <a:rPr lang="en-US" smtClean="0"/>
              <a:t>Validate your data:</a:t>
            </a:r>
          </a:p>
          <a:p>
            <a:pPr lvl="1"/>
            <a:r>
              <a:rPr lang="en-US" smtClean="0"/>
              <a:t>Review your client-level data upload confirmation report; and</a:t>
            </a:r>
          </a:p>
          <a:p>
            <a:pPr lvl="1"/>
            <a:r>
              <a:rPr lang="en-US" smtClean="0"/>
              <a:t>Resolve all errors and warnings.</a:t>
            </a:r>
          </a:p>
          <a:p>
            <a:r>
              <a:rPr lang="en-US" smtClean="0"/>
              <a:t>Submit your report.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1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B8EF7E3-9AC3-40C8-BEB7-960E58F845DD}" type="slidenum">
              <a:rPr lang="en-US" sz="1400">
                <a:solidFill>
                  <a:schemeClr val="bg1"/>
                </a:solidFill>
                <a:latin typeface="Arial" pitchFamily="34" charset="0"/>
              </a:rPr>
              <a:pPr/>
              <a:t>57</a:t>
            </a:fld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RSR 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57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6" descr="C:\Documents and Settings\Owner\Local Settings\Temporary Internet Files\Content.IE5\PWNMSAE1\MC900442072[1].wmf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6" y="1912434"/>
            <a:ext cx="4764649" cy="34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Knowledge:</a:t>
            </a:r>
            <a:br>
              <a:rPr lang="en-US" dirty="0" smtClean="0"/>
            </a:br>
            <a:r>
              <a:rPr lang="en-US" dirty="0" smtClean="0"/>
              <a:t>RSR Client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4" descr="C:\Documents and Settings\Owner\Local Settings\Temporary Internet Files\Content.IE5\ZVUOK8FX\MC900432663[1]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81" y="2177981"/>
            <a:ext cx="3310076" cy="3310076"/>
          </a:xfrm>
        </p:spPr>
      </p:pic>
    </p:spTree>
    <p:extLst>
      <p:ext uri="{BB962C8B-B14F-4D97-AF65-F5344CB8AC3E}">
        <p14:creationId xmlns:p14="http://schemas.microsoft.com/office/powerpoint/2010/main" val="22912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True or False: Every client record must include an </a:t>
            </a:r>
            <a:r>
              <a:rPr lang="en-US" dirty="0" err="1" smtClean="0"/>
              <a:t>eUCI</a:t>
            </a:r>
            <a:r>
              <a:rPr lang="en-US" dirty="0" smtClean="0"/>
              <a:t>?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dirty="0" smtClean="0"/>
              <a:t>True or False: Providers only need to report ALL of the demographic data elements for recipients of OAMC and MCM services.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False. Provider report all demographic data elements for recipients of OAMC, MCM, </a:t>
            </a:r>
            <a:r>
              <a:rPr lang="en-US" i="1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NMCM services.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59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Terms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366B-2B14-4EE9-918E-79009D6A8D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True or False: Providers should only report RWHAP-funded services for Items </a:t>
            </a:r>
            <a:r>
              <a:rPr lang="en-US" dirty="0" smtClean="0"/>
              <a:t>16-45.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dirty="0" smtClean="0"/>
              <a:t>True or False</a:t>
            </a:r>
            <a:r>
              <a:rPr lang="en-US" dirty="0"/>
              <a:t>: </a:t>
            </a:r>
            <a:r>
              <a:rPr lang="en-US" dirty="0" smtClean="0"/>
              <a:t>For Items 16-45, a </a:t>
            </a:r>
            <a:r>
              <a:rPr lang="en-US" dirty="0"/>
              <a:t>provider may report all of the services it delivers with RWHAP funds in its </a:t>
            </a:r>
            <a:r>
              <a:rPr lang="en-US" dirty="0" smtClean="0"/>
              <a:t>client‐level </a:t>
            </a:r>
            <a:r>
              <a:rPr lang="en-US" dirty="0"/>
              <a:t>data file, including the services funded by third-party payers if the salary of the clinician or staff member providing the service is RWHAP </a:t>
            </a:r>
            <a:r>
              <a:rPr lang="en-US" dirty="0" smtClean="0"/>
              <a:t>funded.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False. </a:t>
            </a:r>
            <a:r>
              <a:rPr lang="en-US" dirty="0">
                <a:solidFill>
                  <a:srgbClr val="FF0000"/>
                </a:solidFill>
              </a:rPr>
              <a:t>Providers should only report the services that were paid for with RWHAP </a:t>
            </a:r>
            <a:r>
              <a:rPr lang="en-US" dirty="0" smtClean="0">
                <a:solidFill>
                  <a:srgbClr val="FF0000"/>
                </a:solidFill>
              </a:rPr>
              <a:t>funds–without </a:t>
            </a:r>
            <a:r>
              <a:rPr lang="en-US" dirty="0">
                <a:solidFill>
                  <a:srgbClr val="FF0000"/>
                </a:solidFill>
              </a:rPr>
              <a:t>consideration for the clinician's </a:t>
            </a:r>
            <a:r>
              <a:rPr lang="en-US" dirty="0" smtClean="0">
                <a:solidFill>
                  <a:srgbClr val="FF0000"/>
                </a:solidFill>
              </a:rPr>
              <a:t>salary–for </a:t>
            </a:r>
            <a:r>
              <a:rPr lang="en-US" dirty="0">
                <a:solidFill>
                  <a:srgbClr val="FF0000"/>
                </a:solidFill>
              </a:rPr>
              <a:t>CLD Items </a:t>
            </a:r>
            <a:r>
              <a:rPr lang="en-US" dirty="0" smtClean="0">
                <a:solidFill>
                  <a:srgbClr val="FF0000"/>
                </a:solidFill>
              </a:rPr>
              <a:t>16-45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RSR Knowledge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False: Clinical information is only reported for HIV-positive clients who receive core medical </a:t>
            </a:r>
            <a:r>
              <a:rPr lang="en-US" dirty="0" smtClean="0"/>
              <a:t>services.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False. Clinical information is only reported for HIV-positive clients who receive a RWHAP-funded OAMC service.</a:t>
            </a:r>
          </a:p>
          <a:p>
            <a:pPr marL="528637" indent="-514350"/>
            <a:r>
              <a:rPr lang="en-US" dirty="0" smtClean="0"/>
              <a:t>What type of file is used to submit client-level data to </a:t>
            </a:r>
            <a:r>
              <a:rPr lang="en-US" dirty="0" smtClean="0"/>
              <a:t>HAB?</a:t>
            </a:r>
            <a:endParaRPr lang="en-US" dirty="0" smtClean="0"/>
          </a:p>
          <a:p>
            <a:pPr marL="471487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 XML file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the RSR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366B-2B14-4EE9-918E-79009D6A8DA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RSR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22004" y="2057400"/>
            <a:ext cx="4835901" cy="914400"/>
            <a:chOff x="622004" y="2057400"/>
            <a:chExt cx="4835901" cy="914400"/>
          </a:xfrm>
        </p:grpSpPr>
        <p:sp>
          <p:nvSpPr>
            <p:cNvPr id="33" name="Freeform 32"/>
            <p:cNvSpPr/>
            <p:nvPr/>
          </p:nvSpPr>
          <p:spPr>
            <a:xfrm>
              <a:off x="1608386" y="2057400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Collection</a:t>
              </a:r>
              <a:endParaRPr lang="en-US" sz="20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400505" y="2057400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Submission</a:t>
              </a:r>
              <a:endParaRPr lang="en-US" sz="2000" kern="12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22004" y="2057400"/>
              <a:ext cx="986382" cy="9144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2011 </a:t>
              </a:r>
              <a:r>
                <a:rPr lang="en-US" dirty="0"/>
                <a:t>RSR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2004" y="3276600"/>
            <a:ext cx="6606204" cy="964413"/>
            <a:chOff x="622004" y="3276600"/>
            <a:chExt cx="6606204" cy="964413"/>
          </a:xfrm>
        </p:grpSpPr>
        <p:sp>
          <p:nvSpPr>
            <p:cNvPr id="23" name="Freeform 22"/>
            <p:cNvSpPr/>
            <p:nvPr/>
          </p:nvSpPr>
          <p:spPr>
            <a:xfrm>
              <a:off x="1608386" y="3276600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Preparation</a:t>
              </a:r>
              <a:endParaRPr lang="en-US" sz="20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400505" y="3276600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Collection</a:t>
              </a:r>
              <a:endParaRPr lang="en-US" sz="20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70808" y="3276600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Submission</a:t>
              </a:r>
              <a:endParaRPr lang="en-US" sz="2000" kern="12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22004" y="3326613"/>
              <a:ext cx="986382" cy="9144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2012 </a:t>
              </a:r>
              <a:r>
                <a:rPr lang="en-US" dirty="0"/>
                <a:t>RSR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14123" y="4594502"/>
            <a:ext cx="6590125" cy="918937"/>
            <a:chOff x="2414123" y="4594502"/>
            <a:chExt cx="6590125" cy="918937"/>
          </a:xfrm>
        </p:grpSpPr>
        <p:sp>
          <p:nvSpPr>
            <p:cNvPr id="37" name="Oval 36"/>
            <p:cNvSpPr/>
            <p:nvPr/>
          </p:nvSpPr>
          <p:spPr>
            <a:xfrm>
              <a:off x="2414123" y="4599039"/>
              <a:ext cx="986382" cy="9144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2013 </a:t>
              </a:r>
              <a:r>
                <a:rPr lang="en-US" dirty="0"/>
                <a:t>RSR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400505" y="4594502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Preparation</a:t>
              </a:r>
              <a:endParaRPr lang="en-US" sz="20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70808" y="4594502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Collection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46848" y="4599039"/>
              <a:ext cx="2057400" cy="914400"/>
            </a:xfrm>
            <a:custGeom>
              <a:avLst/>
              <a:gdLst>
                <a:gd name="connsiteX0" fmla="*/ 0 w 2091622"/>
                <a:gd name="connsiteY0" fmla="*/ 0 h 836649"/>
                <a:gd name="connsiteX1" fmla="*/ 1673298 w 2091622"/>
                <a:gd name="connsiteY1" fmla="*/ 0 h 836649"/>
                <a:gd name="connsiteX2" fmla="*/ 2091622 w 2091622"/>
                <a:gd name="connsiteY2" fmla="*/ 418325 h 836649"/>
                <a:gd name="connsiteX3" fmla="*/ 1673298 w 2091622"/>
                <a:gd name="connsiteY3" fmla="*/ 836649 h 836649"/>
                <a:gd name="connsiteX4" fmla="*/ 0 w 2091622"/>
                <a:gd name="connsiteY4" fmla="*/ 836649 h 836649"/>
                <a:gd name="connsiteX5" fmla="*/ 418325 w 2091622"/>
                <a:gd name="connsiteY5" fmla="*/ 418325 h 836649"/>
                <a:gd name="connsiteX6" fmla="*/ 0 w 2091622"/>
                <a:gd name="connsiteY6" fmla="*/ 0 h 8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1622" h="836649">
                  <a:moveTo>
                    <a:pt x="0" y="0"/>
                  </a:moveTo>
                  <a:lnTo>
                    <a:pt x="1673298" y="0"/>
                  </a:lnTo>
                  <a:lnTo>
                    <a:pt x="2091622" y="418325"/>
                  </a:lnTo>
                  <a:lnTo>
                    <a:pt x="1673298" y="836649"/>
                  </a:lnTo>
                  <a:lnTo>
                    <a:pt x="0" y="836649"/>
                  </a:lnTo>
                  <a:lnTo>
                    <a:pt x="418325" y="418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3725" tIns="12700" rIns="418324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Submission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55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</a:t>
            </a:r>
            <a:r>
              <a:rPr lang="en-US" dirty="0" smtClean="0"/>
              <a:t>RSR</a:t>
            </a:r>
            <a:r>
              <a:rPr lang="en-US" dirty="0" smtClean="0"/>
              <a:t>: Timeline of Activities–Preparation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89322538"/>
              </p:ext>
            </p:extLst>
          </p:nvPr>
        </p:nvGraphicFramePr>
        <p:xfrm>
          <a:off x="839788" y="1693863"/>
          <a:ext cx="7891462" cy="427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7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</a:t>
            </a:r>
            <a:r>
              <a:rPr lang="en-US" dirty="0" smtClean="0"/>
              <a:t>RSR</a:t>
            </a:r>
            <a:r>
              <a:rPr lang="en-US" dirty="0" smtClean="0"/>
              <a:t>: Timeline of Activities–Collection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90908452"/>
              </p:ext>
            </p:extLst>
          </p:nvPr>
        </p:nvGraphicFramePr>
        <p:xfrm>
          <a:off x="839788" y="1693863"/>
          <a:ext cx="7891462" cy="427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4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</a:t>
            </a:r>
            <a:r>
              <a:rPr lang="en-US" dirty="0" smtClean="0"/>
              <a:t>the RSR</a:t>
            </a:r>
            <a:r>
              <a:rPr lang="en-US" dirty="0" smtClean="0"/>
              <a:t>: Timeline of Activities–Submission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24886415"/>
              </p:ext>
            </p:extLst>
          </p:nvPr>
        </p:nvGraphicFramePr>
        <p:xfrm>
          <a:off x="839788" y="1693863"/>
          <a:ext cx="7891462" cy="427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130" y="5849970"/>
            <a:ext cx="35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Includes uploading client-level data.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130" y="6119912"/>
            <a:ext cx="554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cs typeface="Calibri"/>
              </a:rPr>
              <a:t>† </a:t>
            </a:r>
            <a:r>
              <a:rPr lang="en-US" dirty="0" smtClean="0">
                <a:cs typeface="Calibri"/>
              </a:rPr>
              <a:t>Do not wait until the last minute to submit your RSR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RSR Submission Deadlines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659" name="Rectangle 6"/>
          <p:cNvSpPr>
            <a:spLocks noGrp="1" noChangeArrowheads="1"/>
          </p:cNvSpPr>
          <p:nvPr>
            <p:ph sz="quarter" idx="12"/>
          </p:nvPr>
        </p:nvSpPr>
        <p:spPr>
          <a:xfrm>
            <a:off x="840002" y="1693863"/>
            <a:ext cx="7659105" cy="4278312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400" b="1" dirty="0" smtClean="0"/>
              <a:t>December 3, 2012:</a:t>
            </a:r>
            <a:r>
              <a:rPr lang="en-US" sz="2400" dirty="0" smtClean="0"/>
              <a:t> RSR System opens for grantees.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400" b="1" dirty="0" smtClean="0"/>
              <a:t>January 7, 2013</a:t>
            </a:r>
            <a:r>
              <a:rPr lang="en-US" sz="2400" dirty="0" smtClean="0"/>
              <a:t>  RSR System opens for providers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400" b="1" dirty="0" smtClean="0"/>
              <a:t>February 4, 2013: </a:t>
            </a:r>
            <a:r>
              <a:rPr lang="en-US" sz="2400" dirty="0" smtClean="0"/>
              <a:t>RSR Grantee Reports due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400" b="1" dirty="0" smtClean="0"/>
              <a:t>March 4, 2013: </a:t>
            </a:r>
            <a:r>
              <a:rPr lang="en-US" sz="2400" dirty="0" smtClean="0"/>
              <a:t>Target submission date for all RSR Provider Reports and client-level data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400" b="1" dirty="0" smtClean="0"/>
              <a:t>March 18, 2013:</a:t>
            </a:r>
            <a:r>
              <a:rPr lang="en-US" sz="2400" dirty="0" smtClean="0"/>
              <a:t> Last day to return a Provider Report and client-level data to your providers for corrections or changes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400" b="1" dirty="0" smtClean="0"/>
              <a:t>March 25, </a:t>
            </a:r>
            <a:r>
              <a:rPr lang="en-US" sz="2400" b="1" dirty="0" smtClean="0"/>
              <a:t>2013:</a:t>
            </a:r>
            <a:r>
              <a:rPr lang="en-US" sz="2400" dirty="0" smtClean="0"/>
              <a:t> </a:t>
            </a:r>
            <a:r>
              <a:rPr lang="en-US" sz="2400" dirty="0" smtClean="0"/>
              <a:t>All RSRs must be in “Submitted” status by 6 p.m., ET</a:t>
            </a:r>
          </a:p>
        </p:txBody>
      </p:sp>
    </p:spTree>
    <p:extLst>
      <p:ext uri="{BB962C8B-B14F-4D97-AF65-F5344CB8AC3E}">
        <p14:creationId xmlns:p14="http://schemas.microsoft.com/office/powerpoint/2010/main" val="19332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</a:t>
            </a:r>
            <a:r>
              <a:rPr lang="en-US" dirty="0" smtClean="0"/>
              <a:t>2012 </a:t>
            </a:r>
            <a:r>
              <a:rPr lang="en-US" dirty="0" smtClean="0"/>
              <a:t>RSR</a:t>
            </a:r>
            <a:r>
              <a:rPr lang="en-US" dirty="0"/>
              <a:t>: </a:t>
            </a:r>
            <a:r>
              <a:rPr lang="en-US" dirty="0" smtClean="0"/>
              <a:t>Submission DOs . . 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14400" y="1690140"/>
            <a:ext cx="7629993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4675" indent="-574675"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  <a:buClr>
                <a:srgbClr val="11FF11"/>
              </a:buClr>
              <a:buSzPct val="200000"/>
              <a:buFont typeface="Wingdings" pitchFamily="2" charset="2"/>
              <a:buChar char="ü"/>
            </a:pPr>
            <a:r>
              <a:rPr lang="en-US" altLang="ja-JP" dirty="0" smtClean="0">
                <a:ea typeface="MS PGothic" pitchFamily="34" charset="-128"/>
              </a:rPr>
              <a:t>. . . work </a:t>
            </a:r>
            <a:r>
              <a:rPr lang="en-US" altLang="ja-JP" dirty="0">
                <a:ea typeface="MS PGothic" pitchFamily="34" charset="-128"/>
              </a:rPr>
              <a:t>with providers </a:t>
            </a:r>
            <a:r>
              <a:rPr lang="en-US" altLang="ja-JP" dirty="0" smtClean="0">
                <a:ea typeface="MS PGothic" pitchFamily="34" charset="-128"/>
              </a:rPr>
              <a:t>and other grantees to </a:t>
            </a:r>
            <a:r>
              <a:rPr lang="en-US" altLang="ja-JP" dirty="0">
                <a:ea typeface="MS PGothic" pitchFamily="34" charset="-128"/>
              </a:rPr>
              <a:t>develop a mutually </a:t>
            </a:r>
            <a:r>
              <a:rPr lang="en-US" altLang="ja-JP" dirty="0" smtClean="0">
                <a:ea typeface="MS PGothic" pitchFamily="34" charset="-128"/>
              </a:rPr>
              <a:t>agreed-upon </a:t>
            </a:r>
            <a:r>
              <a:rPr lang="en-US" altLang="ja-JP" dirty="0">
                <a:ea typeface="MS PGothic" pitchFamily="34" charset="-128"/>
              </a:rPr>
              <a:t>deadline to ensure </a:t>
            </a:r>
            <a:r>
              <a:rPr lang="en-US" altLang="ja-JP" dirty="0" smtClean="0">
                <a:ea typeface="MS PGothic" pitchFamily="34" charset="-128"/>
              </a:rPr>
              <a:t>that providers </a:t>
            </a:r>
            <a:r>
              <a:rPr lang="en-US" altLang="ja-JP" dirty="0">
                <a:ea typeface="MS PGothic" pitchFamily="34" charset="-128"/>
              </a:rPr>
              <a:t>have sufficient time to submit their RSR</a:t>
            </a:r>
            <a:r>
              <a:rPr lang="en-US" altLang="ja-JP" dirty="0" smtClean="0">
                <a:ea typeface="MS PGothic" pitchFamily="34" charset="-128"/>
              </a:rPr>
              <a:t>.</a:t>
            </a:r>
          </a:p>
          <a:p>
            <a:pPr marL="574675" indent="-574675"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  <a:buClr>
                <a:srgbClr val="11FF11"/>
              </a:buClr>
              <a:buSzPct val="200000"/>
              <a:buFont typeface="Wingdings" pitchFamily="2" charset="2"/>
              <a:buChar char="ü"/>
            </a:pPr>
            <a:r>
              <a:rPr lang="en-US" altLang="ja-JP" dirty="0" smtClean="0">
                <a:ea typeface="MS PGothic" pitchFamily="34" charset="-128"/>
              </a:rPr>
              <a:t>. . . ensure </a:t>
            </a:r>
            <a:r>
              <a:rPr lang="en-US" altLang="ja-JP" dirty="0">
                <a:ea typeface="MS PGothic" pitchFamily="34" charset="-128"/>
              </a:rPr>
              <a:t>providers begin their data reports on or soon after the RSR Web system opens </a:t>
            </a:r>
            <a:r>
              <a:rPr lang="en-US" altLang="ja-JP" dirty="0" smtClean="0">
                <a:ea typeface="MS PGothic" pitchFamily="34" charset="-128"/>
              </a:rPr>
              <a:t>in January </a:t>
            </a:r>
            <a:r>
              <a:rPr lang="en-US" altLang="ja-JP" dirty="0" smtClean="0">
                <a:ea typeface="MS PGothic" pitchFamily="34" charset="-128"/>
              </a:rPr>
              <a:t>7, 2013.</a:t>
            </a:r>
            <a:endParaRPr lang="en-US" altLang="ja-JP" dirty="0">
              <a:ea typeface="MS PGothic" pitchFamily="34" charset="-128"/>
            </a:endParaRPr>
          </a:p>
          <a:p>
            <a:pPr marL="574675" indent="-574675"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  <a:buClr>
                <a:srgbClr val="11FF11"/>
              </a:buClr>
              <a:buSzPct val="200000"/>
              <a:buFont typeface="Wingdings" pitchFamily="2" charset="2"/>
              <a:buChar char="ü"/>
            </a:pPr>
            <a:r>
              <a:rPr lang="en-US" altLang="ja-JP" dirty="0" smtClean="0">
                <a:ea typeface="MS PGothic" pitchFamily="34" charset="-128"/>
              </a:rPr>
              <a:t>. . . check </a:t>
            </a:r>
            <a:r>
              <a:rPr lang="en-US" altLang="ja-JP" dirty="0">
                <a:ea typeface="MS PGothic" pitchFamily="34" charset="-128"/>
              </a:rPr>
              <a:t>the status of your providers’ RSRs regularly through the EHBs</a:t>
            </a:r>
            <a:r>
              <a:rPr lang="en-US" altLang="ja-JP" dirty="0" smtClean="0">
                <a:ea typeface="MS PGothic" pitchFamily="34" charset="-128"/>
              </a:rPr>
              <a:t>.</a:t>
            </a:r>
            <a:endParaRPr lang="en-US" altLang="ja-JP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86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</a:t>
            </a:r>
            <a:r>
              <a:rPr lang="en-US" dirty="0" smtClean="0"/>
              <a:t>2012 </a:t>
            </a:r>
            <a:r>
              <a:rPr lang="en-US" dirty="0" smtClean="0"/>
              <a:t>RSR: Submission DOs . . .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69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900761" y="1707629"/>
            <a:ext cx="742823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74675" indent="-574675"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  <a:buClr>
                <a:srgbClr val="11FF11"/>
              </a:buClr>
              <a:buSzPct val="200000"/>
              <a:buFont typeface="Wingdings" pitchFamily="2" charset="2"/>
              <a:buChar char="ü"/>
            </a:pPr>
            <a:r>
              <a:rPr lang="en-US" altLang="ja-JP" dirty="0" smtClean="0">
                <a:ea typeface="MS PGothic" pitchFamily="34" charset="-128"/>
              </a:rPr>
              <a:t>. . . review each provider’s RSR to ensure accuracy and completeness. </a:t>
            </a:r>
          </a:p>
          <a:p>
            <a:pPr marL="574675" indent="-574675"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  <a:buClr>
                <a:srgbClr val="11FF11"/>
              </a:buClr>
              <a:buSzPct val="200000"/>
              <a:buFont typeface="Wingdings" pitchFamily="2" charset="2"/>
              <a:buChar char="ü"/>
            </a:pPr>
            <a:r>
              <a:rPr lang="en-US" altLang="ja-JP" dirty="0" smtClean="0">
                <a:ea typeface="MS PGothic" pitchFamily="34" charset="-128"/>
              </a:rPr>
              <a:t>. . . return RSRs with incorrect data early enough to allow your providers time to revise and resubmit their client-level data. </a:t>
            </a:r>
          </a:p>
          <a:p>
            <a:pPr marL="574675" indent="-574675">
              <a:lnSpc>
                <a:spcPts val="3000"/>
              </a:lnSpc>
              <a:spcBef>
                <a:spcPts val="1800"/>
              </a:spcBef>
              <a:spcAft>
                <a:spcPts val="1200"/>
              </a:spcAft>
              <a:buClr>
                <a:srgbClr val="11FF11"/>
              </a:buClr>
              <a:buSzPct val="200000"/>
              <a:buFont typeface="Wingdings" pitchFamily="2" charset="2"/>
              <a:buChar char="ü"/>
            </a:pPr>
            <a:r>
              <a:rPr lang="en-US" altLang="ja-JP" dirty="0" smtClean="0">
                <a:ea typeface="MS PGothic" pitchFamily="34" charset="-128"/>
              </a:rPr>
              <a:t>. . . approve Web submissions before the final deadline on </a:t>
            </a:r>
            <a:r>
              <a:rPr lang="en-US" altLang="ja-JP" dirty="0" smtClean="0"/>
              <a:t>March </a:t>
            </a:r>
            <a:r>
              <a:rPr lang="en-US" altLang="ja-JP" dirty="0" smtClean="0"/>
              <a:t>25, 2013</a:t>
            </a:r>
            <a:r>
              <a:rPr lang="en-US" altLang="ja-JP" dirty="0" smtClean="0">
                <a:ea typeface="MS PGothic" pitchFamily="34" charset="-128"/>
              </a:rPr>
              <a:t>.</a:t>
            </a:r>
            <a:endParaRPr lang="en-US" altLang="ja-JP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8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Grantee</a:t>
            </a:r>
            <a:endParaRPr lang="en-US" altLang="ja-JP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164600" y="1703388"/>
            <a:ext cx="4501680" cy="4267200"/>
          </a:xfrm>
        </p:spPr>
        <p:txBody>
          <a:bodyPr/>
          <a:lstStyle/>
          <a:p>
            <a:r>
              <a:rPr lang="en-US" altLang="ja-JP" dirty="0" smtClean="0"/>
              <a:t>Receives Federal funding directly from HRSA</a:t>
            </a:r>
          </a:p>
          <a:p>
            <a:r>
              <a:rPr lang="en-US" altLang="ja-JP" dirty="0" smtClean="0"/>
              <a:t>May provide RWHAP-funded services</a:t>
            </a:r>
          </a:p>
          <a:p>
            <a:r>
              <a:rPr lang="en-US" altLang="ja-JP" dirty="0" smtClean="0"/>
              <a:t>May contract with another agency to provide RWHAP-funded services</a:t>
            </a:r>
            <a:endParaRPr lang="en-US" altLang="ja-JP" dirty="0"/>
          </a:p>
        </p:txBody>
      </p:sp>
      <p:pic>
        <p:nvPicPr>
          <p:cNvPr id="6" name="Picture 8" descr="diagram0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71986" y="1795298"/>
            <a:ext cx="1645920" cy="420142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DBF8-7FE8-4D7C-84B6-AC3B1AE7E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38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B8EF7E3-9AC3-40C8-BEB7-960E58F845DD}" type="slidenum">
              <a:rPr lang="en-US" sz="1400">
                <a:solidFill>
                  <a:schemeClr val="bg1"/>
                </a:solidFill>
                <a:latin typeface="Arial" pitchFamily="34" charset="0"/>
              </a:rPr>
              <a:pPr/>
              <a:t>70</a:t>
            </a:fld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70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6" descr="C:\Documents and Settings\Owner\Local Settings\Temporary Internet Files\Content.IE5\PWNMSAE1\MC900442072[1].wmf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6" y="1912434"/>
            <a:ext cx="4764649" cy="34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the RSR: </a:t>
            </a:r>
            <a:br>
              <a:rPr lang="en-US" dirty="0" smtClean="0"/>
            </a:br>
            <a:r>
              <a:rPr lang="en-US" dirty="0" smtClean="0"/>
              <a:t>Setting </a:t>
            </a:r>
            <a:r>
              <a:rPr lang="en-US" dirty="0" smtClean="0"/>
              <a:t>Up </a:t>
            </a:r>
            <a:r>
              <a:rPr lang="en-US" dirty="0" smtClean="0"/>
              <a:t>Your 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71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4" descr="C:\Documents and Settings\Owner\Local Settings\Temporary Internet Files\Content.IE5\ZVUOK8FX\MC900432663[1]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65" y="1726330"/>
            <a:ext cx="3771900" cy="3771900"/>
          </a:xfrm>
        </p:spPr>
      </p:pic>
    </p:spTree>
    <p:extLst>
      <p:ext uri="{BB962C8B-B14F-4D97-AF65-F5344CB8AC3E}">
        <p14:creationId xmlns:p14="http://schemas.microsoft.com/office/powerpoint/2010/main" val="29376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Assistance Web Resources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HAB Web Site: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hlinkClick r:id="rId3"/>
              </a:rPr>
              <a:t>http://hab.hrsa.gov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Instructions, Forms, and HAB Information</a:t>
            </a:r>
            <a:br>
              <a:rPr lang="en-US" dirty="0" smtClean="0"/>
            </a:br>
            <a:r>
              <a:rPr lang="en-US" dirty="0" smtClean="0"/>
              <a:t>E-mails/Policy Notices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TARGET Center Web Site: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hlinkClick r:id="rId4"/>
              </a:rPr>
              <a:t>http://www.careacttarget.org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Important Notices, Dates to Remember, 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42907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More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HAB Project Officer</a:t>
            </a:r>
          </a:p>
          <a:p>
            <a:pPr lvl="1"/>
            <a:r>
              <a:rPr lang="en-US" dirty="0"/>
              <a:t>Division of  Metropolitan HIV/AIDS Programs (Part A): (301) 443-7136</a:t>
            </a:r>
          </a:p>
          <a:p>
            <a:pPr lvl="1"/>
            <a:r>
              <a:rPr lang="en-US" dirty="0"/>
              <a:t>Division of State HIV/AIDS Programs (Part B): (301) 443-3613</a:t>
            </a:r>
          </a:p>
          <a:p>
            <a:pPr lvl="1"/>
            <a:r>
              <a:rPr lang="en-US" dirty="0"/>
              <a:t>Division of Community-based HIV/AIDS Programs (Parts C &amp; D): (301) 443-1380 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88950" y="1703388"/>
            <a:ext cx="72913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8050" lvl="1" indent="-436563" eaLnBrk="1" hangingPunct="1">
              <a:lnSpc>
                <a:spcPct val="80000"/>
              </a:lnSpc>
              <a:spcBef>
                <a:spcPct val="100000"/>
              </a:spcBef>
              <a:buClr>
                <a:srgbClr val="CF5959"/>
              </a:buClr>
              <a:buFont typeface="Arial" pitchFamily="34" charset="0"/>
              <a:buChar char="–"/>
            </a:pPr>
            <a:endParaRPr 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74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683" name="Rectangle 7"/>
          <p:cNvSpPr>
            <a:spLocks noGrp="1" noChangeArrowheads="1"/>
          </p:cNvSpPr>
          <p:nvPr>
            <p:ph sz="quarter" idx="12"/>
          </p:nvPr>
        </p:nvSpPr>
        <p:spPr>
          <a:xfrm>
            <a:off x="838199" y="1693863"/>
            <a:ext cx="7924801" cy="42783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Support (WRMA/CSR):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(888) 640-9356, 9:00 a.m.</a:t>
            </a:r>
            <a:r>
              <a:rPr lang="en-US" dirty="0" smtClean="0">
                <a:latin typeface="Times New Roman"/>
                <a:cs typeface="Times New Roman"/>
              </a:rPr>
              <a:t>–</a:t>
            </a:r>
            <a:r>
              <a:rPr lang="en-US" dirty="0" smtClean="0"/>
              <a:t>5:30 p.m., ET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hlinkClick r:id="rId3"/>
              </a:rPr>
              <a:t>ryanwhitedatasupport.wrma@csrincorporated.com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/>
              <a:t>DART Team (</a:t>
            </a:r>
            <a:r>
              <a:rPr lang="en-US" dirty="0" err="1"/>
              <a:t>Cicatelli</a:t>
            </a:r>
            <a:r>
              <a:rPr lang="en-US" dirty="0"/>
              <a:t>/Mission/</a:t>
            </a:r>
            <a:r>
              <a:rPr lang="en-US" dirty="0" err="1"/>
              <a:t>Abt</a:t>
            </a:r>
            <a:r>
              <a:rPr lang="en-US" dirty="0"/>
              <a:t>):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  <a:hlinkClick r:id="rId4"/>
              </a:rPr>
              <a:t>Data.TA@Cicatelli.org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HRSA Contact Center: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(877) 464-4772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hlinkClick r:id="rId5"/>
              </a:rPr>
              <a:t>CallCenter@HRSA.gov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7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B8EF7E3-9AC3-40C8-BEB7-960E58F845DD}" type="slidenum">
              <a:rPr lang="en-US" sz="1400">
                <a:solidFill>
                  <a:schemeClr val="bg1"/>
                </a:solidFill>
                <a:latin typeface="Arial" pitchFamily="34" charset="0"/>
              </a:rPr>
              <a:pPr/>
              <a:t>75</a:t>
            </a:fld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>
                <a:solidFill>
                  <a:srgbClr val="FFFFFF"/>
                </a:solidFill>
              </a:rPr>
              <a:pPr/>
              <a:t>75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6" descr="C:\Documents and Settings\Owner\Local Settings\Temporary Internet Files\Content.IE5\PWNMSAE1\MC900442072[1].wmf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46" y="1912434"/>
            <a:ext cx="4764649" cy="34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There is nothing to fear about the RSR.</a:t>
            </a:r>
          </a:p>
          <a:p>
            <a:pPr lvl="1"/>
            <a:r>
              <a:rPr lang="en-US" dirty="0"/>
              <a:t>Read the instruction manual and other online TA resources.</a:t>
            </a:r>
          </a:p>
          <a:p>
            <a:pPr lvl="1"/>
            <a:r>
              <a:rPr lang="en-US" dirty="0" smtClean="0"/>
              <a:t>Start early!</a:t>
            </a:r>
          </a:p>
          <a:p>
            <a:pPr lvl="1"/>
            <a:r>
              <a:rPr lang="en-US" dirty="0" smtClean="0"/>
              <a:t>If you need help, call us!</a:t>
            </a:r>
          </a:p>
        </p:txBody>
      </p:sp>
    </p:spTree>
    <p:extLst>
      <p:ext uri="{BB962C8B-B14F-4D97-AF65-F5344CB8AC3E}">
        <p14:creationId xmlns:p14="http://schemas.microsoft.com/office/powerpoint/2010/main" val="5032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Provider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ja-JP" smtClean="0"/>
              <a:t>Provide Core Medical or Support Services to clients </a:t>
            </a:r>
          </a:p>
          <a:p>
            <a:r>
              <a:rPr lang="en-US" altLang="ja-JP" smtClean="0"/>
              <a:t>Provide Administrative and Technical Support Services to the grantee of record</a:t>
            </a:r>
          </a:p>
          <a:p>
            <a:r>
              <a:rPr lang="en-US" altLang="ja-JP" smtClean="0"/>
              <a:t>Provide HIV Counseling and Testing Services </a:t>
            </a:r>
          </a:p>
          <a:p>
            <a:r>
              <a:rPr lang="en-US" altLang="ja-JP" smtClean="0"/>
              <a:t>May be funded through subcontracts with HRSA grantees</a:t>
            </a:r>
          </a:p>
          <a:p>
            <a:r>
              <a:rPr lang="en-US" altLang="ja-JP" smtClean="0"/>
              <a:t>May be a grantee (grantee-provider)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105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Multiply-funded Agency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ED62-8382-46EA-8C46-9504A750DD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Receives funding under more than one Program Part</a:t>
            </a:r>
          </a:p>
          <a:p>
            <a:r>
              <a:rPr lang="en-US" dirty="0" smtClean="0"/>
              <a:t>Receives funding from more than one source</a:t>
            </a:r>
          </a:p>
        </p:txBody>
      </p:sp>
    </p:spTree>
    <p:extLst>
      <p:ext uri="{BB962C8B-B14F-4D97-AF65-F5344CB8AC3E}">
        <p14:creationId xmlns:p14="http://schemas.microsoft.com/office/powerpoint/2010/main" val="15537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ofile">
  <a:themeElements>
    <a:clrScheme name="1_Profile 2">
      <a:dk1>
        <a:srgbClr val="000000"/>
      </a:dk1>
      <a:lt1>
        <a:srgbClr val="FFFFFF"/>
      </a:lt1>
      <a:dk2>
        <a:srgbClr val="3C6096"/>
      </a:dk2>
      <a:lt2>
        <a:srgbClr val="B2B2B2"/>
      </a:lt2>
      <a:accent1>
        <a:srgbClr val="FF5050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B3B3"/>
      </a:accent5>
      <a:accent6>
        <a:srgbClr val="E7B95C"/>
      </a:accent6>
      <a:hlink>
        <a:srgbClr val="4C78B8"/>
      </a:hlink>
      <a:folHlink>
        <a:srgbClr val="339933"/>
      </a:folHlink>
    </a:clrScheme>
    <a:fontScheme name="1_Profil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Profile 1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FF5050"/>
        </a:accent1>
        <a:accent2>
          <a:srgbClr val="FFFF66"/>
        </a:accent2>
        <a:accent3>
          <a:srgbClr val="AAADB8"/>
        </a:accent3>
        <a:accent4>
          <a:srgbClr val="DADADA"/>
        </a:accent4>
        <a:accent5>
          <a:srgbClr val="FFB3B3"/>
        </a:accent5>
        <a:accent6>
          <a:srgbClr val="E7E75C"/>
        </a:accent6>
        <a:hlink>
          <a:srgbClr val="6699FF"/>
        </a:hlink>
        <a:folHlink>
          <a:srgbClr val="00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000000"/>
        </a:dk1>
        <a:lt1>
          <a:srgbClr val="FFFFFF"/>
        </a:lt1>
        <a:dk2>
          <a:srgbClr val="3C6096"/>
        </a:dk2>
        <a:lt2>
          <a:srgbClr val="B2B2B2"/>
        </a:lt2>
        <a:accent1>
          <a:srgbClr val="FF505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B95C"/>
        </a:accent6>
        <a:hlink>
          <a:srgbClr val="4C78B8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3990</Words>
  <Application>Microsoft Office PowerPoint</Application>
  <PresentationFormat>On-screen Show (4:3)</PresentationFormat>
  <Paragraphs>672</Paragraphs>
  <Slides>76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2_Profile</vt:lpstr>
      <vt:lpstr>Guidance for Preparing for the RSR:  A Year Long Approach</vt:lpstr>
      <vt:lpstr>Session Overview</vt:lpstr>
      <vt:lpstr>Housekeeping</vt:lpstr>
      <vt:lpstr>Learning Objectives</vt:lpstr>
      <vt:lpstr>Participant Expectations</vt:lpstr>
      <vt:lpstr>Overview of Terms</vt:lpstr>
      <vt:lpstr>Grantee</vt:lpstr>
      <vt:lpstr>Provider</vt:lpstr>
      <vt:lpstr>Multiply-funded Agency</vt:lpstr>
      <vt:lpstr>Service Provider Categories</vt:lpstr>
      <vt:lpstr>First-Level Provider</vt:lpstr>
      <vt:lpstr>Second-Level Provider</vt:lpstr>
      <vt:lpstr>Multilevel Provider</vt:lpstr>
      <vt:lpstr>Questions</vt:lpstr>
      <vt:lpstr>Test Your Knowledge!</vt:lpstr>
      <vt:lpstr>Test Your Knowledge! (continued)</vt:lpstr>
      <vt:lpstr>Test Your Knowledge! (continued)</vt:lpstr>
      <vt:lpstr>Test Your Knowledge (continued)</vt:lpstr>
      <vt:lpstr>Introduction to the RSR</vt:lpstr>
      <vt:lpstr>Ryan White HIV/AIDS Program Services Report (RSR) </vt:lpstr>
      <vt:lpstr>Overview of the Grantee Report</vt:lpstr>
      <vt:lpstr>Basic Agency Information</vt:lpstr>
      <vt:lpstr>Providers to Include on Your Contract Lists</vt:lpstr>
      <vt:lpstr>Active Provider Contracts</vt:lpstr>
      <vt:lpstr>Setting Up the Contract Lists (Part 1)</vt:lpstr>
      <vt:lpstr>Setting Up the Contract Lists (Part 2)</vt:lpstr>
      <vt:lpstr>Setting Up the Contract Lists (Part 3)</vt:lpstr>
      <vt:lpstr>Validating the Grantee Report</vt:lpstr>
      <vt:lpstr>Certifying the Grantee Report</vt:lpstr>
      <vt:lpstr>Grantee Report Questions</vt:lpstr>
      <vt:lpstr>Test Your RSR Knowledge: RSR Grantee Report</vt:lpstr>
      <vt:lpstr>Test Your RSR Knowledge</vt:lpstr>
      <vt:lpstr>Test Your RSR Knowledge (cont.)</vt:lpstr>
      <vt:lpstr>Test Your RSR Knowledge (cont.)</vt:lpstr>
      <vt:lpstr>Test Your RSR Knowledge (cont.)</vt:lpstr>
      <vt:lpstr>Test Your RSR Knowledge (cont.)</vt:lpstr>
      <vt:lpstr>RSR Provider Report</vt:lpstr>
      <vt:lpstr>Provider Report: Item 8</vt:lpstr>
      <vt:lpstr>Provider Report HIV Counseling and Testing (HC&amp;T) Section</vt:lpstr>
      <vt:lpstr>RSR Provider Report</vt:lpstr>
      <vt:lpstr>RSR Provider Report</vt:lpstr>
      <vt:lpstr>Provider Report Questions</vt:lpstr>
      <vt:lpstr>Test Your RSR Knowledge: RSR Provider Report</vt:lpstr>
      <vt:lpstr>Test Your RSR Knowledge</vt:lpstr>
      <vt:lpstr>Test Your RSR Knowledge</vt:lpstr>
      <vt:lpstr>Test Your RSR Knowledge</vt:lpstr>
      <vt:lpstr>Test Your RSR Knowledge</vt:lpstr>
      <vt:lpstr>Client Report (Client-Level Data)</vt:lpstr>
      <vt:lpstr>Client Records</vt:lpstr>
      <vt:lpstr>Encrypted Unique Client Identifier (eUCI)</vt:lpstr>
      <vt:lpstr>Demographic Information Reporting Requirements</vt:lpstr>
      <vt:lpstr>PowerPoint Presentation</vt:lpstr>
      <vt:lpstr>RWHAP-Funded Services</vt:lpstr>
      <vt:lpstr>RWHAP–Funded Services</vt:lpstr>
      <vt:lpstr>Clinical Information Reporting Requirements</vt:lpstr>
      <vt:lpstr>Completing the RSR Provider Report </vt:lpstr>
      <vt:lpstr>RSR Questions</vt:lpstr>
      <vt:lpstr>Test Your RSR Knowledge: RSR Client Report</vt:lpstr>
      <vt:lpstr>Test Your RSR Knowledge (cont.)</vt:lpstr>
      <vt:lpstr>Test Your RSR Knowledge (cont.)</vt:lpstr>
      <vt:lpstr>Test Your RSR Knowledge (cont.)</vt:lpstr>
      <vt:lpstr>Preparing for the RSR</vt:lpstr>
      <vt:lpstr>Preparing for the RSR</vt:lpstr>
      <vt:lpstr>Preparing for the RSR: Timeline of Activities–Preparation</vt:lpstr>
      <vt:lpstr>Preparing for the RSR: Timeline of Activities–Collection</vt:lpstr>
      <vt:lpstr>Preparing for the RSR: Timeline of Activities–Submission</vt:lpstr>
      <vt:lpstr>2012 RSR Submission Deadlines</vt:lpstr>
      <vt:lpstr>Preparing for the 2012 RSR: Submission DOs . . .</vt:lpstr>
      <vt:lpstr>Preparing for the 2012 RSR: Submission DOs . . .</vt:lpstr>
      <vt:lpstr>Questions</vt:lpstr>
      <vt:lpstr>Getting Ready for the RSR:  Setting Up Your Schedule</vt:lpstr>
      <vt:lpstr>Technical Assistance Web Resources</vt:lpstr>
      <vt:lpstr>For More Information</vt:lpstr>
      <vt:lpstr>Technical Assistance Resources</vt:lpstr>
      <vt:lpstr>Questions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2012-10-12T13:19:39Z</dcterms:created>
  <dcterms:modified xsi:type="dcterms:W3CDTF">2012-10-26T18:54:18Z</dcterms:modified>
</cp:coreProperties>
</file>