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4003" r:id="rId2"/>
    <p:sldMasterId id="2147484005" r:id="rId3"/>
    <p:sldMasterId id="2147484007" r:id="rId4"/>
    <p:sldMasterId id="2147484009" r:id="rId5"/>
    <p:sldMasterId id="2147484011" r:id="rId6"/>
    <p:sldMasterId id="2147484013" r:id="rId7"/>
    <p:sldMasterId id="2147484015" r:id="rId8"/>
    <p:sldMasterId id="2147484017" r:id="rId9"/>
    <p:sldMasterId id="2147484019" r:id="rId10"/>
    <p:sldMasterId id="2147484021" r:id="rId11"/>
    <p:sldMasterId id="2147484023" r:id="rId12"/>
    <p:sldMasterId id="2147484025" r:id="rId13"/>
    <p:sldMasterId id="2147484027" r:id="rId14"/>
    <p:sldMasterId id="2147484029" r:id="rId15"/>
    <p:sldMasterId id="2147484031" r:id="rId16"/>
    <p:sldMasterId id="2147484033" r:id="rId17"/>
    <p:sldMasterId id="2147484035" r:id="rId18"/>
    <p:sldMasterId id="2147484037" r:id="rId19"/>
    <p:sldMasterId id="2147484039" r:id="rId20"/>
  </p:sldMasterIdLst>
  <p:notesMasterIdLst>
    <p:notesMasterId r:id="rId98"/>
  </p:notesMasterIdLst>
  <p:handoutMasterIdLst>
    <p:handoutMasterId r:id="rId99"/>
  </p:handoutMasterIdLst>
  <p:sldIdLst>
    <p:sldId id="344" r:id="rId21"/>
    <p:sldId id="425" r:id="rId22"/>
    <p:sldId id="426" r:id="rId23"/>
    <p:sldId id="427" r:id="rId24"/>
    <p:sldId id="374" r:id="rId25"/>
    <p:sldId id="389" r:id="rId26"/>
    <p:sldId id="376" r:id="rId27"/>
    <p:sldId id="377" r:id="rId28"/>
    <p:sldId id="378" r:id="rId29"/>
    <p:sldId id="380" r:id="rId30"/>
    <p:sldId id="381" r:id="rId31"/>
    <p:sldId id="382" r:id="rId32"/>
    <p:sldId id="429" r:id="rId33"/>
    <p:sldId id="383" r:id="rId34"/>
    <p:sldId id="384" r:id="rId35"/>
    <p:sldId id="385" r:id="rId36"/>
    <p:sldId id="386" r:id="rId37"/>
    <p:sldId id="394" r:id="rId38"/>
    <p:sldId id="387" r:id="rId39"/>
    <p:sldId id="388" r:id="rId40"/>
    <p:sldId id="375"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391" r:id="rId91"/>
    <p:sldId id="430" r:id="rId92"/>
    <p:sldId id="392" r:id="rId93"/>
    <p:sldId id="431" r:id="rId94"/>
    <p:sldId id="432" r:id="rId95"/>
    <p:sldId id="393" r:id="rId96"/>
    <p:sldId id="428" r:id="rId9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1" autoAdjust="0"/>
  </p:normalViewPr>
  <p:slideViewPr>
    <p:cSldViewPr showGuides="1">
      <p:cViewPr varScale="1">
        <p:scale>
          <a:sx n="43" d="100"/>
          <a:sy n="43" d="100"/>
        </p:scale>
        <p:origin x="-120"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howGuides="1">
      <p:cViewPr varScale="1">
        <p:scale>
          <a:sx n="89" d="100"/>
          <a:sy n="89" d="100"/>
        </p:scale>
        <p:origin x="-243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16C55C38-338A-4A26-92D1-5C5BC59B4A4D}" type="datetimeFigureOut">
              <a:rPr lang="en-US"/>
              <a:pPr>
                <a:defRPr/>
              </a:pPr>
              <a:t>12/2/2012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C53AE55-2C03-4885-8D8A-CB8B7316ACD5}" type="slidenum">
              <a:rPr lang="en-US"/>
              <a:pPr>
                <a:defRPr/>
              </a:pPr>
              <a:t>‹#›</a:t>
            </a:fld>
            <a:endParaRPr lang="en-US"/>
          </a:p>
        </p:txBody>
      </p:sp>
    </p:spTree>
    <p:extLst>
      <p:ext uri="{BB962C8B-B14F-4D97-AF65-F5344CB8AC3E}">
        <p14:creationId xmlns:p14="http://schemas.microsoft.com/office/powerpoint/2010/main" val="294296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A8E0A28E-AB7D-4AE2-8300-52ECFF5112E9}" type="datetimeFigureOut">
              <a:rPr lang="en-US"/>
              <a:pPr>
                <a:defRPr/>
              </a:pPr>
              <a:t>12/2/2012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EF077988-CEA0-4FA9-B2A7-B8806C5250A1}" type="slidenum">
              <a:rPr lang="en-US"/>
              <a:pPr>
                <a:defRPr/>
              </a:pPr>
              <a:t>‹#›</a:t>
            </a:fld>
            <a:endParaRPr lang="en-US"/>
          </a:p>
        </p:txBody>
      </p:sp>
    </p:spTree>
    <p:extLst>
      <p:ext uri="{BB962C8B-B14F-4D97-AF65-F5344CB8AC3E}">
        <p14:creationId xmlns:p14="http://schemas.microsoft.com/office/powerpoint/2010/main" val="1613611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4E57C07-41F8-4755-A2D8-0FD51D254773}" type="slidenum">
              <a:rPr lang="en-US" smtClean="0">
                <a:latin typeface="Calibri" pitchFamily="34" charset="0"/>
              </a:rPr>
              <a:pPr eaLnBrk="1" hangingPunct="1"/>
              <a:t>20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F5320C-6E85-4458-94CB-C33769DBF220}" type="slidenum">
              <a:rPr lang="en-US" smtClean="0">
                <a:latin typeface="Calibri" pitchFamily="34" charset="0"/>
              </a:rPr>
              <a:pPr eaLnBrk="1" hangingPunct="1"/>
              <a:t>43</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DATA ** Epi and Care All 2012</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1B7DC4D-D44A-4DCD-BC4C-D8754970750D}" type="slidenum">
              <a:rPr lang="en-US" smtClean="0">
                <a:latin typeface="Calibri" pitchFamily="34" charset="0"/>
              </a:rPr>
              <a:pPr eaLnBrk="1" hangingPunct="1"/>
              <a:t>44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Using data from the </a:t>
            </a:r>
            <a:r>
              <a:rPr lang="en-US" dirty="0" err="1" smtClean="0"/>
              <a:t>Epi</a:t>
            </a:r>
            <a:r>
              <a:rPr lang="en-US" dirty="0" smtClean="0"/>
              <a:t> Profile for calendar year 2010: </a:t>
            </a:r>
          </a:p>
          <a:p>
            <a:pPr>
              <a:defRPr/>
            </a:pPr>
            <a:endParaRPr lang="en-US" dirty="0" smtClean="0"/>
          </a:p>
          <a:p>
            <a:pPr>
              <a:defRPr/>
            </a:pPr>
            <a:r>
              <a:rPr lang="en-US" dirty="0" smtClean="0"/>
              <a:t>-- 35000 individuals are believed to be alive,  infected with HIV and living in NC</a:t>
            </a:r>
          </a:p>
          <a:p>
            <a:pPr>
              <a:defRPr/>
            </a:pPr>
            <a:r>
              <a:rPr lang="en-US" dirty="0" smtClean="0"/>
              <a:t>-- 28,000  have been diagnosed</a:t>
            </a:r>
          </a:p>
          <a:p>
            <a:pPr>
              <a:defRPr/>
            </a:pPr>
            <a:r>
              <a:rPr lang="en-US" dirty="0" smtClean="0"/>
              <a:t>-- 21,000 have had  1 or more lab results reported to Public health data bases.</a:t>
            </a:r>
          </a:p>
          <a:p>
            <a:pPr>
              <a:defRPr/>
            </a:pPr>
            <a:endParaRPr lang="en-US" dirty="0" smtClean="0"/>
          </a:p>
          <a:p>
            <a:pPr>
              <a:defRPr/>
            </a:pPr>
            <a:r>
              <a:rPr lang="en-US" dirty="0" smtClean="0"/>
              <a:t>The purple line indicated the 100% of the HIV+ population at each cascade point in 2010.</a:t>
            </a:r>
          </a:p>
          <a:p>
            <a:pPr>
              <a:defRPr/>
            </a:pPr>
            <a:r>
              <a:rPr lang="en-US" dirty="0" smtClean="0"/>
              <a:t>-- these are estimates based on the USA cascade, where I did not have NC data, I used USA projections</a:t>
            </a:r>
          </a:p>
          <a:p>
            <a:pPr>
              <a:defRPr/>
            </a:pPr>
            <a:r>
              <a:rPr lang="en-US" dirty="0" smtClean="0"/>
              <a:t>-- about 28% of the HIV+ are diagnosed, in care and have a viral load &lt; 200.</a:t>
            </a:r>
          </a:p>
          <a:p>
            <a:pPr>
              <a:defRPr/>
            </a:pPr>
            <a:endParaRPr lang="en-US" dirty="0" smtClean="0"/>
          </a:p>
          <a:p>
            <a:pPr>
              <a:defRPr/>
            </a:pPr>
            <a:r>
              <a:rPr lang="en-US" dirty="0" smtClean="0"/>
              <a:t>To get to 50% of the population with a viral load of &lt;200,</a:t>
            </a:r>
          </a:p>
          <a:p>
            <a:pPr>
              <a:defRPr/>
            </a:pPr>
            <a:r>
              <a:rPr lang="en-US" dirty="0" smtClean="0"/>
              <a:t>-- we have to reduce the unaware from 21% to 10%</a:t>
            </a:r>
          </a:p>
          <a:p>
            <a:pPr>
              <a:defRPr/>
            </a:pPr>
            <a:r>
              <a:rPr lang="en-US" dirty="0" smtClean="0"/>
              <a:t>-- get 95% of the diagnosed linked to care</a:t>
            </a:r>
          </a:p>
          <a:p>
            <a:pPr>
              <a:defRPr/>
            </a:pPr>
            <a:r>
              <a:rPr lang="en-US" dirty="0" smtClean="0"/>
              <a:t>-- get 90% retained in care</a:t>
            </a:r>
          </a:p>
          <a:p>
            <a:pPr>
              <a:defRPr/>
            </a:pPr>
            <a:r>
              <a:rPr lang="en-US" dirty="0" smtClean="0"/>
              <a:t>-- use ART in 90% </a:t>
            </a:r>
          </a:p>
          <a:p>
            <a:pPr>
              <a:defRPr/>
            </a:pPr>
            <a:r>
              <a:rPr lang="en-US" dirty="0" smtClean="0"/>
              <a:t>-- have 75% of those on ART w/ VL &lt; 200.</a:t>
            </a:r>
          </a:p>
          <a:p>
            <a:pPr>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9DC54C-BB91-4758-B173-66B582F81A21}" type="slidenum">
              <a:rPr lang="en-US" smtClean="0">
                <a:latin typeface="Calibri" pitchFamily="34" charset="0"/>
              </a:rPr>
              <a:pPr eaLnBrk="1" hangingPunct="1"/>
              <a:t>45</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Using data from the </a:t>
            </a:r>
            <a:r>
              <a:rPr lang="en-US" dirty="0" err="1" smtClean="0"/>
              <a:t>Epi</a:t>
            </a:r>
            <a:r>
              <a:rPr lang="en-US" dirty="0" smtClean="0"/>
              <a:t> Profile for calendar year 2010: </a:t>
            </a:r>
          </a:p>
          <a:p>
            <a:pPr>
              <a:defRPr/>
            </a:pPr>
            <a:endParaRPr lang="en-US" dirty="0" smtClean="0"/>
          </a:p>
          <a:p>
            <a:pPr>
              <a:defRPr/>
            </a:pPr>
            <a:r>
              <a:rPr lang="en-US" dirty="0" smtClean="0"/>
              <a:t>-- 35000 individuals are believed to be alive,  infected with HIV and living in NC</a:t>
            </a:r>
          </a:p>
          <a:p>
            <a:pPr>
              <a:defRPr/>
            </a:pPr>
            <a:r>
              <a:rPr lang="en-US" dirty="0" smtClean="0"/>
              <a:t>-- 28,000  have been diagnosed</a:t>
            </a:r>
          </a:p>
          <a:p>
            <a:pPr>
              <a:defRPr/>
            </a:pPr>
            <a:r>
              <a:rPr lang="en-US" dirty="0" smtClean="0"/>
              <a:t>-- 21,000 have had  1 or more lab results reported to Public health data bases.</a:t>
            </a:r>
          </a:p>
          <a:p>
            <a:pPr>
              <a:defRPr/>
            </a:pPr>
            <a:endParaRPr lang="en-US" dirty="0" smtClean="0"/>
          </a:p>
          <a:p>
            <a:pPr>
              <a:defRPr/>
            </a:pPr>
            <a:r>
              <a:rPr lang="en-US" dirty="0" smtClean="0"/>
              <a:t>The purple line indicated the 100% of the HIV+ population at each cascade point in 2010.</a:t>
            </a:r>
          </a:p>
          <a:p>
            <a:pPr>
              <a:defRPr/>
            </a:pPr>
            <a:r>
              <a:rPr lang="en-US" dirty="0" smtClean="0"/>
              <a:t>-- these are estimates based on the USA cascade, where I did not have NC data, I used USA projections</a:t>
            </a:r>
          </a:p>
          <a:p>
            <a:pPr>
              <a:defRPr/>
            </a:pPr>
            <a:r>
              <a:rPr lang="en-US" dirty="0" smtClean="0"/>
              <a:t>-- about 28% of the HIV+ are diagnosed, in care and have a viral load &lt; 200.</a:t>
            </a:r>
          </a:p>
          <a:p>
            <a:pPr>
              <a:defRPr/>
            </a:pPr>
            <a:endParaRPr lang="en-US" dirty="0" smtClean="0"/>
          </a:p>
          <a:p>
            <a:pPr>
              <a:defRPr/>
            </a:pPr>
            <a:r>
              <a:rPr lang="en-US" dirty="0" smtClean="0"/>
              <a:t>To get to 50% of the population with a viral load of &lt;200,</a:t>
            </a:r>
          </a:p>
          <a:p>
            <a:pPr>
              <a:defRPr/>
            </a:pPr>
            <a:r>
              <a:rPr lang="en-US" dirty="0" smtClean="0"/>
              <a:t>-- we have to reduce the unaware from 21% to 10%</a:t>
            </a:r>
          </a:p>
          <a:p>
            <a:pPr>
              <a:defRPr/>
            </a:pPr>
            <a:r>
              <a:rPr lang="en-US" dirty="0" smtClean="0"/>
              <a:t>-- get 95% of the diagnosed linked to care</a:t>
            </a:r>
          </a:p>
          <a:p>
            <a:pPr>
              <a:defRPr/>
            </a:pPr>
            <a:r>
              <a:rPr lang="en-US" dirty="0" smtClean="0"/>
              <a:t>-- get 90% retained in care</a:t>
            </a:r>
          </a:p>
          <a:p>
            <a:pPr>
              <a:defRPr/>
            </a:pPr>
            <a:r>
              <a:rPr lang="en-US" dirty="0" smtClean="0"/>
              <a:t>-- use ART in 90% </a:t>
            </a:r>
          </a:p>
          <a:p>
            <a:pPr>
              <a:defRPr/>
            </a:pPr>
            <a:r>
              <a:rPr lang="en-US" dirty="0" smtClean="0"/>
              <a:t>-- have 75% of those on ART w/ VL &lt; 200.</a:t>
            </a: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139465-AC95-45B5-9875-D7ACFBB8EF20}" type="slidenum">
              <a:rPr lang="en-US" smtClean="0">
                <a:latin typeface="Calibri" pitchFamily="34" charset="0"/>
              </a:rPr>
              <a:pPr eaLnBrk="1" hangingPunct="1"/>
              <a:t>46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Using data from the </a:t>
            </a:r>
            <a:r>
              <a:rPr lang="en-US" dirty="0" err="1" smtClean="0"/>
              <a:t>Epi</a:t>
            </a:r>
            <a:r>
              <a:rPr lang="en-US" dirty="0" smtClean="0"/>
              <a:t> Profile for calendar year 2010: </a:t>
            </a:r>
          </a:p>
          <a:p>
            <a:pPr>
              <a:defRPr/>
            </a:pPr>
            <a:endParaRPr lang="en-US" dirty="0" smtClean="0"/>
          </a:p>
          <a:p>
            <a:pPr>
              <a:defRPr/>
            </a:pPr>
            <a:r>
              <a:rPr lang="en-US" dirty="0" smtClean="0"/>
              <a:t>-- 35000 individuals are believed to be alive,  infected with HIV and living in NC</a:t>
            </a:r>
          </a:p>
          <a:p>
            <a:pPr>
              <a:defRPr/>
            </a:pPr>
            <a:r>
              <a:rPr lang="en-US" dirty="0" smtClean="0"/>
              <a:t>-- 28,000  have been diagnosed</a:t>
            </a:r>
          </a:p>
          <a:p>
            <a:pPr>
              <a:defRPr/>
            </a:pPr>
            <a:r>
              <a:rPr lang="en-US" dirty="0" smtClean="0"/>
              <a:t>-- 21,000 have had  1 or more lab results reported to Public health data bases.</a:t>
            </a:r>
          </a:p>
          <a:p>
            <a:pPr>
              <a:defRPr/>
            </a:pPr>
            <a:endParaRPr lang="en-US" dirty="0" smtClean="0"/>
          </a:p>
          <a:p>
            <a:pPr>
              <a:defRPr/>
            </a:pPr>
            <a:r>
              <a:rPr lang="en-US" dirty="0" smtClean="0"/>
              <a:t>The purple line indicated the 100% of the HIV+ population at each cascade point in 2010.</a:t>
            </a:r>
          </a:p>
          <a:p>
            <a:pPr>
              <a:defRPr/>
            </a:pPr>
            <a:r>
              <a:rPr lang="en-US" dirty="0" smtClean="0"/>
              <a:t>-- these are estimates based on the USA cascade, where I did not have NC data, I used USA projections</a:t>
            </a:r>
          </a:p>
          <a:p>
            <a:pPr>
              <a:defRPr/>
            </a:pPr>
            <a:r>
              <a:rPr lang="en-US" dirty="0" smtClean="0"/>
              <a:t>-- about 28% of the HIV+ are diagnosed, in care and have a viral load &lt; 200.</a:t>
            </a:r>
          </a:p>
          <a:p>
            <a:pPr>
              <a:defRPr/>
            </a:pPr>
            <a:endParaRPr lang="en-US" dirty="0" smtClean="0"/>
          </a:p>
          <a:p>
            <a:pPr>
              <a:defRPr/>
            </a:pPr>
            <a:r>
              <a:rPr lang="en-US" dirty="0" smtClean="0"/>
              <a:t>To get to 50% of the population with a viral load of &lt;200,</a:t>
            </a:r>
          </a:p>
          <a:p>
            <a:pPr>
              <a:defRPr/>
            </a:pPr>
            <a:r>
              <a:rPr lang="en-US" dirty="0" smtClean="0"/>
              <a:t>-- we have to reduce the unaware from 21% to 10%</a:t>
            </a:r>
          </a:p>
          <a:p>
            <a:pPr>
              <a:defRPr/>
            </a:pPr>
            <a:r>
              <a:rPr lang="en-US" dirty="0" smtClean="0"/>
              <a:t>-- get 95% of the diagnosed linked to care</a:t>
            </a:r>
          </a:p>
          <a:p>
            <a:pPr>
              <a:defRPr/>
            </a:pPr>
            <a:r>
              <a:rPr lang="en-US" dirty="0" smtClean="0"/>
              <a:t>-- get 90% retained in care</a:t>
            </a:r>
          </a:p>
          <a:p>
            <a:pPr>
              <a:defRPr/>
            </a:pPr>
            <a:r>
              <a:rPr lang="en-US" dirty="0" smtClean="0"/>
              <a:t>-- use ART in 90% </a:t>
            </a:r>
          </a:p>
          <a:p>
            <a:pPr>
              <a:defRPr/>
            </a:pPr>
            <a:r>
              <a:rPr lang="en-US" dirty="0" smtClean="0"/>
              <a:t>-- have 75% of those on ART w/ VL &lt; 200.</a:t>
            </a:r>
          </a:p>
          <a:p>
            <a:pPr>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5177FF-5936-4DAF-9134-F94D9DE2B9E1}" type="slidenum">
              <a:rPr lang="en-US" smtClean="0">
                <a:latin typeface="Calibri" pitchFamily="34" charset="0"/>
              </a:rPr>
              <a:pPr eaLnBrk="1" hangingPunct="1"/>
              <a:t>48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Using data from the </a:t>
            </a:r>
            <a:r>
              <a:rPr lang="en-US" dirty="0" err="1" smtClean="0"/>
              <a:t>Epi</a:t>
            </a:r>
            <a:r>
              <a:rPr lang="en-US" dirty="0" smtClean="0"/>
              <a:t> Profile for calendar year 2010: </a:t>
            </a:r>
          </a:p>
          <a:p>
            <a:pPr>
              <a:defRPr/>
            </a:pPr>
            <a:endParaRPr lang="en-US" dirty="0" smtClean="0"/>
          </a:p>
          <a:p>
            <a:pPr>
              <a:defRPr/>
            </a:pPr>
            <a:r>
              <a:rPr lang="en-US" dirty="0" smtClean="0"/>
              <a:t>-- 35000 individuals are believed to be alive,  infected with HIV and living in NC</a:t>
            </a:r>
          </a:p>
          <a:p>
            <a:pPr>
              <a:defRPr/>
            </a:pPr>
            <a:r>
              <a:rPr lang="en-US" dirty="0" smtClean="0"/>
              <a:t>-- 28,000  have been diagnosed</a:t>
            </a:r>
          </a:p>
          <a:p>
            <a:pPr>
              <a:defRPr/>
            </a:pPr>
            <a:r>
              <a:rPr lang="en-US" dirty="0" smtClean="0"/>
              <a:t>-- 21,000 have had  1 or more lab results reported to Public health data bases.</a:t>
            </a:r>
          </a:p>
          <a:p>
            <a:pPr>
              <a:defRPr/>
            </a:pPr>
            <a:endParaRPr lang="en-US" dirty="0" smtClean="0"/>
          </a:p>
          <a:p>
            <a:pPr>
              <a:defRPr/>
            </a:pPr>
            <a:r>
              <a:rPr lang="en-US" dirty="0" smtClean="0"/>
              <a:t>The purple line indicated the 100% of the HIV+ population at each cascade point in 2010.</a:t>
            </a:r>
          </a:p>
          <a:p>
            <a:pPr>
              <a:defRPr/>
            </a:pPr>
            <a:r>
              <a:rPr lang="en-US" dirty="0" smtClean="0"/>
              <a:t>-- these are estimates based on the USA cascade, where I did not have NC data, I used USA projections</a:t>
            </a:r>
          </a:p>
          <a:p>
            <a:pPr>
              <a:defRPr/>
            </a:pPr>
            <a:r>
              <a:rPr lang="en-US" dirty="0" smtClean="0"/>
              <a:t>-- about 28% of the HIV+ are diagnosed, in care and have a viral load &lt; 200.</a:t>
            </a:r>
          </a:p>
          <a:p>
            <a:pPr>
              <a:defRPr/>
            </a:pPr>
            <a:endParaRPr lang="en-US" dirty="0" smtClean="0"/>
          </a:p>
          <a:p>
            <a:pPr>
              <a:defRPr/>
            </a:pPr>
            <a:r>
              <a:rPr lang="en-US" dirty="0" smtClean="0"/>
              <a:t>To get to 50% of the population with a viral load of &lt;200,</a:t>
            </a:r>
          </a:p>
          <a:p>
            <a:pPr>
              <a:defRPr/>
            </a:pPr>
            <a:r>
              <a:rPr lang="en-US" dirty="0" smtClean="0"/>
              <a:t>-- we have to reduce the unaware from 21% to 10%</a:t>
            </a:r>
          </a:p>
          <a:p>
            <a:pPr>
              <a:defRPr/>
            </a:pPr>
            <a:r>
              <a:rPr lang="en-US" dirty="0" smtClean="0"/>
              <a:t>-- get 95% of the diagnosed linked to care</a:t>
            </a:r>
          </a:p>
          <a:p>
            <a:pPr>
              <a:defRPr/>
            </a:pPr>
            <a:r>
              <a:rPr lang="en-US" dirty="0" smtClean="0"/>
              <a:t>-- get 90% retained in care</a:t>
            </a:r>
          </a:p>
          <a:p>
            <a:pPr>
              <a:defRPr/>
            </a:pPr>
            <a:r>
              <a:rPr lang="en-US" dirty="0" smtClean="0"/>
              <a:t>-- use ART in 90% </a:t>
            </a:r>
          </a:p>
          <a:p>
            <a:pPr>
              <a:defRPr/>
            </a:pPr>
            <a:r>
              <a:rPr lang="en-US" dirty="0" smtClean="0"/>
              <a:t>-- have 75% of those on ART w/ VL &lt; 200.</a:t>
            </a:r>
          </a:p>
          <a:p>
            <a:pPr>
              <a:defRPr/>
            </a:pPr>
            <a:endParaRPr 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1D4300E-EEF4-4C26-B611-7B6761A02821}" type="slidenum">
              <a:rPr lang="en-US" smtClean="0">
                <a:latin typeface="Calibri" pitchFamily="34" charset="0"/>
              </a:rPr>
              <a:pPr eaLnBrk="1" hangingPunct="1"/>
              <a:t>49</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Add rate to notes</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D73D4FE-7BED-4A16-8600-EAF660B2DBD9}" type="slidenum">
              <a:rPr lang="en-US" smtClean="0">
                <a:latin typeface="Calibri" pitchFamily="34" charset="0"/>
              </a:rPr>
              <a:pPr eaLnBrk="1" hangingPunct="1"/>
              <a:t>60</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Add rate to notes</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71C12C6-2EE9-4419-A789-B83DCBDB8FF3}" type="slidenum">
              <a:rPr lang="en-US" smtClean="0">
                <a:latin typeface="Calibri" pitchFamily="34" charset="0"/>
              </a:rPr>
              <a:pPr eaLnBrk="1" hangingPunct="1"/>
              <a:t>61</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Takes same MMWR data and looks at everything as a percentage of those diagnosed with HIV instead of as a percentage of the entire HIV infected population</a:t>
            </a:r>
          </a:p>
          <a:p>
            <a:endParaRPr lang="en-US" smtClean="0">
              <a:ea typeface="ＭＳ Ｐゴシック" pitchFamily="34" charset="-128"/>
            </a:endParaRPr>
          </a:p>
          <a:p>
            <a:r>
              <a:rPr lang="en-US" smtClean="0">
                <a:ea typeface="ＭＳ Ｐゴシック" pitchFamily="34" charset="-128"/>
              </a:rPr>
              <a:t>Better at linkage</a:t>
            </a:r>
          </a:p>
          <a:p>
            <a:r>
              <a:rPr lang="en-US" smtClean="0">
                <a:ea typeface="ＭＳ Ｐゴシック" pitchFamily="34" charset="-128"/>
              </a:rPr>
              <a:t>Worse at retention</a:t>
            </a:r>
          </a:p>
          <a:p>
            <a:r>
              <a:rPr lang="en-US" smtClean="0">
                <a:ea typeface="ＭＳ Ｐゴシック" pitchFamily="34" charset="-128"/>
              </a:rPr>
              <a:t>Better at viral load suppression</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05ABC9A-271B-4CE3-91F3-E895D09651FC}" type="slidenum">
              <a:rPr lang="en-US" smtClean="0"/>
              <a:pPr eaLnBrk="1" hangingPunct="1"/>
              <a:t>62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Partners: 10 LTCS at 5 agencies (3 clinical sites, 2 non-clinical sites) in Southern and Southeastern Wisconsin</a:t>
            </a:r>
          </a:p>
          <a:p>
            <a:endParaRPr lang="en-US" smtClean="0">
              <a:ea typeface="ＭＳ Ｐゴシック" pitchFamily="34" charset="-128"/>
            </a:endParaRP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9DD1A48-637F-4818-AF81-C25E0D34C63D}" type="slidenum">
              <a:rPr lang="en-US" smtClean="0">
                <a:latin typeface="Calibri" pitchFamily="34" charset="0"/>
              </a:rPr>
              <a:pPr eaLnBrk="1" hangingPunct="1"/>
              <a:t>63</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ea typeface="ＭＳ Ｐゴシック" pitchFamily="34" charset="-128"/>
              </a:rPr>
              <a:t>Corrections partnership and high corrections acceptance rate (38/39)</a:t>
            </a:r>
          </a:p>
          <a:p>
            <a:pPr marL="171450" indent="-171450">
              <a:buFontTx/>
              <a:buChar char="-"/>
            </a:pPr>
            <a:r>
              <a:rPr lang="en-US" smtClean="0">
                <a:ea typeface="ＭＳ Ｐゴシック" pitchFamily="34" charset="-128"/>
              </a:rPr>
              <a:t>Acceptance of the service</a:t>
            </a:r>
          </a:p>
          <a:p>
            <a:pPr marL="171450" indent="-171450">
              <a:buFontTx/>
              <a:buChar char="-"/>
            </a:pPr>
            <a:r>
              <a:rPr lang="en-US" smtClean="0">
                <a:ea typeface="ＭＳ Ｐゴシック" pitchFamily="34" charset="-128"/>
              </a:rPr>
              <a:t>Linkage to care rate:</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CC9A7E2-3459-4117-B4E0-DC62A04ACDCD}" type="slidenum">
              <a:rPr lang="en-US" smtClean="0">
                <a:latin typeface="Calibri" pitchFamily="34" charset="0"/>
              </a:rPr>
              <a:pPr eaLnBrk="1" hangingPunct="1"/>
              <a:t>64</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sz="2200" smtClean="0">
                <a:ea typeface="ＭＳ Ｐゴシック" pitchFamily="34" charset="-128"/>
              </a:rPr>
              <a:t>Acute Partners: 9 agencies offering acute testing in Southern and SE WI</a:t>
            </a:r>
          </a:p>
          <a:p>
            <a:pPr marL="0" lvl="1"/>
            <a:r>
              <a:rPr lang="en-US" sz="2200" smtClean="0">
                <a:ea typeface="ＭＳ Ｐゴシック" pitchFamily="34" charset="-128"/>
              </a:rPr>
              <a:t>SNS Partners: 9 agencies in Southern and SE WI, funded outside of this grant</a:t>
            </a:r>
          </a:p>
          <a:p>
            <a:pPr marL="0" lvl="1"/>
            <a:endParaRPr lang="en-US" sz="2200" smtClean="0">
              <a:ea typeface="ＭＳ Ｐゴシック" pitchFamily="34" charset="-128"/>
            </a:endParaRPr>
          </a:p>
          <a:p>
            <a:pPr marL="0" lvl="1"/>
            <a:r>
              <a:rPr lang="en-US" sz="2400" smtClean="0">
                <a:ea typeface="ＭＳ Ｐゴシック" pitchFamily="34" charset="-128"/>
              </a:rPr>
              <a:t>Acute target popn: MSM, non-identified MSM, MTF transgendered, female partners of known MSM or anyone with high risk behaviors within past 3 months</a:t>
            </a:r>
            <a:endParaRPr lang="en-US" sz="2200" smtClean="0">
              <a:ea typeface="ＭＳ Ｐゴシック" pitchFamily="34" charset="-128"/>
            </a:endParaRPr>
          </a:p>
          <a:p>
            <a:endParaRPr lang="en-US" smtClean="0">
              <a:ea typeface="ＭＳ Ｐゴシック" pitchFamily="34" charset="-128"/>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99D962F-31DE-4EB4-9276-3BC7B3C2310C}" type="slidenum">
              <a:rPr lang="en-US" smtClean="0">
                <a:latin typeface="Calibri" pitchFamily="34" charset="0"/>
              </a:rPr>
              <a:pPr eaLnBrk="1" hangingPunct="1"/>
              <a:t>65</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ea typeface="ＭＳ Ｐゴシック" pitchFamily="34" charset="-128"/>
              </a:rPr>
              <a:t>Other clinics</a:t>
            </a:r>
          </a:p>
          <a:p>
            <a:pPr marL="171450" indent="-171450">
              <a:buFontTx/>
              <a:buChar char="-"/>
            </a:pPr>
            <a:r>
              <a:rPr lang="en-US" smtClean="0">
                <a:ea typeface="ＭＳ Ｐゴシック" pitchFamily="34" charset="-128"/>
              </a:rPr>
              <a:t>Planned parenthood</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F60729-DEE3-4D65-92F0-E984F17C0045}" type="slidenum">
              <a:rPr lang="en-US" smtClean="0">
                <a:latin typeface="Calibri" pitchFamily="34" charset="0"/>
              </a:rPr>
              <a:pPr eaLnBrk="1" hangingPunct="1"/>
              <a:t>66</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1B11F8-26DD-4462-8EF7-246A9DDC2CD4}" type="slidenum">
              <a:rPr lang="en-US" smtClean="0">
                <a:latin typeface="Calibri" pitchFamily="34" charset="0"/>
              </a:rPr>
              <a:pPr eaLnBrk="1" hangingPunct="1"/>
              <a:t>67</a:t>
            </a:fld>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ea typeface="ＭＳ Ｐゴシック" pitchFamily="34" charset="-128"/>
              </a:rPr>
              <a:t>Using lab data:</a:t>
            </a:r>
          </a:p>
          <a:p>
            <a:pPr marL="628650" lvl="1" indent="-171450">
              <a:buFontTx/>
              <a:buChar char="-"/>
            </a:pPr>
            <a:r>
              <a:rPr lang="en-US" smtClean="0">
                <a:ea typeface="ＭＳ Ｐゴシック" pitchFamily="34" charset="-128"/>
              </a:rPr>
              <a:t>Patients get labs but don’t see provider.  How do we know that a lab really equals care?</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602086-A2E1-44C8-9383-FCC92321D263}" type="slidenum">
              <a:rPr lang="en-US" smtClean="0">
                <a:latin typeface="Calibri" pitchFamily="34" charset="0"/>
              </a:rPr>
              <a:pPr eaLnBrk="1" hangingPunct="1"/>
              <a:t>68</a:t>
            </a:fld>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arenBoth"/>
            </a:pPr>
            <a:r>
              <a:rPr lang="en-US" smtClean="0">
                <a:ea typeface="ＭＳ Ｐゴシック" pitchFamily="34" charset="-128"/>
              </a:rPr>
              <a:t>Acute testing- identify people earlier, but then takes long to report to surveillance and assign partner services, so are we really missing the systems gap?</a:t>
            </a:r>
          </a:p>
          <a:p>
            <a:pPr marL="228600" indent="-228600">
              <a:buFontTx/>
              <a:buAutoNum type="arabicParenBoth"/>
            </a:pPr>
            <a:r>
              <a:rPr lang="en-US" smtClean="0">
                <a:ea typeface="ＭＳ Ｐゴシック" pitchFamily="34" charset="-128"/>
              </a:rPr>
              <a:t>WI had over 80 prevention and care providers at a kick-off meeting to highlight the need and introduce the new ideas</a:t>
            </a:r>
          </a:p>
          <a:p>
            <a:pPr marL="228600" indent="-228600">
              <a:buFontTx/>
              <a:buAutoNum type="arabicParenBoth"/>
            </a:pPr>
            <a:r>
              <a:rPr lang="en-US" smtClean="0">
                <a:ea typeface="ＭＳ Ｐゴシック" pitchFamily="34" charset="-128"/>
              </a:rPr>
              <a:t>Lack of protocol for LTCS means that no one knew what they were doing</a:t>
            </a:r>
          </a:p>
          <a:p>
            <a:pPr marL="228600" indent="-228600">
              <a:buFontTx/>
              <a:buAutoNum type="arabicParenBoth"/>
            </a:pPr>
            <a:r>
              <a:rPr lang="en-US" smtClean="0">
                <a:ea typeface="ＭＳ Ｐゴシック" pitchFamily="34" charset="-128"/>
              </a:rPr>
              <a:t>Lack of regular check in for LTCS means we didn’t know what they were doing nor could we give them guidance</a:t>
            </a:r>
          </a:p>
          <a:p>
            <a:pPr marL="228600" indent="-228600">
              <a:buFontTx/>
              <a:buAutoNum type="arabicParenBoth"/>
            </a:pPr>
            <a:r>
              <a:rPr lang="en-US" smtClean="0">
                <a:ea typeface="ＭＳ Ｐゴシック" pitchFamily="34" charset="-128"/>
              </a:rPr>
              <a:t>Need for data sharing across providers who are also tracking the person’s linkage and retention, e.g. partner services, CTR sites, previous medical provider, case manager, etc.</a:t>
            </a:r>
          </a:p>
          <a:p>
            <a:pPr marL="228600" indent="-228600">
              <a:buFontTx/>
              <a:buAutoNum type="arabicParenBoth"/>
            </a:pPr>
            <a:endParaRPr lang="en-US" smtClean="0">
              <a:ea typeface="ＭＳ Ｐゴシック" pitchFamily="34" charset="-128"/>
            </a:endParaRPr>
          </a:p>
          <a:p>
            <a:pPr marL="228600" indent="-228600">
              <a:buFontTx/>
              <a:buAutoNum type="arabicParenBoth"/>
            </a:pPr>
            <a:r>
              <a:rPr lang="en-US" smtClean="0">
                <a:ea typeface="ＭＳ Ｐゴシック" pitchFamily="34" charset="-128"/>
              </a:rPr>
              <a:t>Partner with PREVENTION!!!</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D4E42CC-B8C5-40E4-9A5A-303EA6470B3B}" type="slidenum">
              <a:rPr lang="en-US" smtClean="0">
                <a:latin typeface="Calibri" pitchFamily="34" charset="0"/>
              </a:rPr>
              <a:pPr eaLnBrk="1" hangingPunct="1"/>
              <a:t>69</a:t>
            </a:fld>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45701B7-0A19-4FCC-B3FB-B3460F97FDB4}" type="slidenum">
              <a:rPr lang="en-US" smtClean="0">
                <a:latin typeface="Calibri" pitchFamily="34" charset="0"/>
              </a:rPr>
              <a:pPr eaLnBrk="1" hangingPunct="1"/>
              <a:t>72</a:t>
            </a:fld>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17693C-0C5A-4917-9BBB-080A59546249}" type="slidenum">
              <a:rPr lang="en-US" smtClean="0">
                <a:latin typeface="Calibri" pitchFamily="34" charset="0"/>
              </a:rPr>
              <a:pPr eaLnBrk="1" hangingPunct="1"/>
              <a:t>73</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3B62B8-28C2-4AC9-A5DD-503EBE49AF95}" type="slidenum">
              <a:rPr lang="en-US" smtClean="0">
                <a:latin typeface="Calibri" pitchFamily="34" charset="0"/>
              </a:rPr>
              <a:pPr eaLnBrk="1" hangingPunct="1"/>
              <a:t>74</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5A5D97D-0D4E-4B6A-B589-89DF9FC58111}" type="slidenum">
              <a:rPr lang="en-US" smtClean="0">
                <a:latin typeface="Calibri" pitchFamily="34" charset="0"/>
              </a:rPr>
              <a:pPr eaLnBrk="1" hangingPunct="1"/>
              <a:t>75</a:t>
            </a:fld>
            <a:endParaRPr lang="en-US"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Many of you have likely see this figure or something very similar.  It represents the so called “cascade” or continuum of care.  The left starts with the total number of individuals thought to be HIV-infected in the country.  Of those, there is a percentage that has been diagnosed, of those a percentage linked to care, of those a percentage retained in care, of those a percentage on ART, and of those a percentage who have suppressed viral load.  Ultimately, we are looking to have all HIV-infected people contained in the bars of the right side of the chart.  But as evidence by the ever smaller bars, we currently lose a subset of HIV-infected individuals at each step along this continuum.  </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88029E-F50A-4690-9247-61CA715C436A}"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Ultimately, we are looking to have all HIV-infected people contained in the bars of the right side of the chart.  But as evidence by the ever smaller bars, we currently lose a subset of HIV-infected individuals at each step along this continuum.  </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21A177D-56AE-4439-B065-539A07C74E1D}"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preceding gaps in the so-called cascade can be viewed from another lens, specifically, that of people’s engagement in care.  We have at one end individuals who are not in care and not even aware that they need care.  At the other end are those who are fully engaged in care.  And in the middle are those who not fully engaged and but not fully disengaged.  This includes people who were diagnosed but not referred to care or who didn’t keep their referral; those receiving medical services but not HIV care; those who entered HIV care by dropped out, and those in and out of care.  </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97415B0-3C2A-4090-86CB-E906ED71C4B1}"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These middle four categories correspond to the populations of interest for the SPNS initiative.  </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C14CA7-A673-44A1-9BCF-B6F487C37F63}" type="slidenum">
              <a:rPr lang="en-US" smtClean="0">
                <a:latin typeface="Calibri" pitchFamily="34" charset="0"/>
              </a:rPr>
              <a:pPr eaLnBrk="1" hangingPunct="1"/>
              <a:t>18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778FD8-96B3-48D6-888B-6D9295689827}" type="slidenum">
              <a:rPr lang="en-US" smtClean="0">
                <a:latin typeface="Calibri" pitchFamily="34" charset="0"/>
              </a:rPr>
              <a:pPr eaLnBrk="1" hangingPunct="1"/>
              <a:t>19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99141B2E-2B8D-4905-882A-F7713C3E0911}" type="datetime1">
              <a:rPr lang="en-US"/>
              <a:pPr>
                <a:defRPr/>
              </a:pPr>
              <a:t>12/2/2012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C7E03DCA-43B1-4167-8CFA-C669A0E5FA38}" type="slidenum">
              <a:rPr lang="en-US"/>
              <a:pPr>
                <a:defRPr/>
              </a:pPr>
              <a:t>‹#›</a:t>
            </a:fld>
            <a:endParaRPr lang="en-US"/>
          </a:p>
        </p:txBody>
      </p:sp>
    </p:spTree>
    <p:extLst>
      <p:ext uri="{BB962C8B-B14F-4D97-AF65-F5344CB8AC3E}">
        <p14:creationId xmlns:p14="http://schemas.microsoft.com/office/powerpoint/2010/main" val="21392360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75BA16B-E17A-4D67-B835-F5F5A2BFDA5A}"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E3DACB-5C7F-4032-825C-DC4AE4E06C5A}" type="slidenum">
              <a:rPr lang="en-US"/>
              <a:pPr>
                <a:defRPr/>
              </a:pPr>
              <a:t>‹#›</a:t>
            </a:fld>
            <a:endParaRPr lang="en-US"/>
          </a:p>
        </p:txBody>
      </p:sp>
    </p:spTree>
    <p:extLst>
      <p:ext uri="{BB962C8B-B14F-4D97-AF65-F5344CB8AC3E}">
        <p14:creationId xmlns:p14="http://schemas.microsoft.com/office/powerpoint/2010/main" val="231311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4BD7CA-20F5-43E4-96CC-364AB7F4F61D}"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210CAF-3B0F-4213-BBE6-462566566146}" type="slidenum">
              <a:rPr lang="en-US"/>
              <a:pPr>
                <a:defRPr/>
              </a:pPr>
              <a:t>‹#›</a:t>
            </a:fld>
            <a:endParaRPr lang="en-US"/>
          </a:p>
        </p:txBody>
      </p:sp>
    </p:spTree>
    <p:extLst>
      <p:ext uri="{BB962C8B-B14F-4D97-AF65-F5344CB8AC3E}">
        <p14:creationId xmlns:p14="http://schemas.microsoft.com/office/powerpoint/2010/main" val="224314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17" name="Slide Number Placeholder 2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FA210854-17B8-4BBE-B4EE-0C893E4B97A3}" type="slidenum">
              <a:rPr lang="en-US"/>
              <a:pPr>
                <a:defRPr/>
              </a:pPr>
              <a:t>‹#›</a:t>
            </a:fld>
            <a:endParaRPr lang="en-US"/>
          </a:p>
        </p:txBody>
      </p:sp>
    </p:spTree>
    <p:extLst>
      <p:ext uri="{BB962C8B-B14F-4D97-AF65-F5344CB8AC3E}">
        <p14:creationId xmlns:p14="http://schemas.microsoft.com/office/powerpoint/2010/main" val="155321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65DCCE12-70D3-4471-980A-0872F36D84BF}" type="slidenum">
              <a:rPr lang="en-US"/>
              <a:pPr>
                <a:defRPr/>
              </a:pPr>
              <a:t>‹#›</a:t>
            </a:fld>
            <a:endParaRPr lang="en-US"/>
          </a:p>
        </p:txBody>
      </p:sp>
    </p:spTree>
    <p:extLst>
      <p:ext uri="{BB962C8B-B14F-4D97-AF65-F5344CB8AC3E}">
        <p14:creationId xmlns:p14="http://schemas.microsoft.com/office/powerpoint/2010/main" val="143650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D6557231-3218-4405-8C83-F00AF73BEA4F}" type="slidenum">
              <a:rPr lang="en-US"/>
              <a:pPr>
                <a:defRPr/>
              </a:pPr>
              <a:t>‹#›</a:t>
            </a:fld>
            <a:endParaRPr lang="en-US"/>
          </a:p>
        </p:txBody>
      </p:sp>
    </p:spTree>
    <p:extLst>
      <p:ext uri="{BB962C8B-B14F-4D97-AF65-F5344CB8AC3E}">
        <p14:creationId xmlns:p14="http://schemas.microsoft.com/office/powerpoint/2010/main" val="389101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DC98CDD1-1D55-4714-9835-F47F00D70003}" type="slidenum">
              <a:rPr lang="en-US"/>
              <a:pPr>
                <a:defRPr/>
              </a:pPr>
              <a:t>‹#›</a:t>
            </a:fld>
            <a:endParaRPr lang="en-US"/>
          </a:p>
        </p:txBody>
      </p:sp>
    </p:spTree>
    <p:extLst>
      <p:ext uri="{BB962C8B-B14F-4D97-AF65-F5344CB8AC3E}">
        <p14:creationId xmlns:p14="http://schemas.microsoft.com/office/powerpoint/2010/main" val="188282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C0288655-7522-43A6-83BF-DAD8037C3EBC}" type="slidenum">
              <a:rPr lang="en-US"/>
              <a:pPr>
                <a:defRPr/>
              </a:pPr>
              <a:t>‹#›</a:t>
            </a:fld>
            <a:endParaRPr lang="en-US"/>
          </a:p>
        </p:txBody>
      </p:sp>
    </p:spTree>
    <p:extLst>
      <p:ext uri="{BB962C8B-B14F-4D97-AF65-F5344CB8AC3E}">
        <p14:creationId xmlns:p14="http://schemas.microsoft.com/office/powerpoint/2010/main" val="272212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CD643004-DB36-4E3C-9201-89AF3B18BB8C}" type="slidenum">
              <a:rPr lang="en-US"/>
              <a:pPr>
                <a:defRPr/>
              </a:pPr>
              <a:t>‹#›</a:t>
            </a:fld>
            <a:endParaRPr lang="en-US"/>
          </a:p>
        </p:txBody>
      </p:sp>
    </p:spTree>
    <p:extLst>
      <p:ext uri="{BB962C8B-B14F-4D97-AF65-F5344CB8AC3E}">
        <p14:creationId xmlns:p14="http://schemas.microsoft.com/office/powerpoint/2010/main" val="346607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BCC2071B-4DEF-4C77-8A2E-A323816C98D2}" type="slidenum">
              <a:rPr lang="en-US"/>
              <a:pPr>
                <a:defRPr/>
              </a:pPr>
              <a:t>‹#›</a:t>
            </a:fld>
            <a:endParaRPr lang="en-US"/>
          </a:p>
        </p:txBody>
      </p:sp>
    </p:spTree>
    <p:extLst>
      <p:ext uri="{BB962C8B-B14F-4D97-AF65-F5344CB8AC3E}">
        <p14:creationId xmlns:p14="http://schemas.microsoft.com/office/powerpoint/2010/main" val="3134858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6400F98B-AF78-4306-9B96-1B4075EB7854}" type="slidenum">
              <a:rPr lang="en-US"/>
              <a:pPr>
                <a:defRPr/>
              </a:pPr>
              <a:t>‹#›</a:t>
            </a:fld>
            <a:endParaRPr lang="en-US"/>
          </a:p>
        </p:txBody>
      </p:sp>
    </p:spTree>
    <p:extLst>
      <p:ext uri="{BB962C8B-B14F-4D97-AF65-F5344CB8AC3E}">
        <p14:creationId xmlns:p14="http://schemas.microsoft.com/office/powerpoint/2010/main" val="366627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D207D88-8714-4504-A0B2-6C52B212CC6B}" type="datetime1">
              <a:rPr lang="en-US"/>
              <a:pPr>
                <a:defRPr/>
              </a:pPr>
              <a:t>12/2/2012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EC2AFA7-FBA5-424B-8429-F5D1A56E77B9}" type="slidenum">
              <a:rPr lang="en-US"/>
              <a:pPr>
                <a:defRPr/>
              </a:pPr>
              <a:t>‹#›</a:t>
            </a:fld>
            <a:endParaRPr lang="en-US"/>
          </a:p>
        </p:txBody>
      </p:sp>
    </p:spTree>
    <p:extLst>
      <p:ext uri="{BB962C8B-B14F-4D97-AF65-F5344CB8AC3E}">
        <p14:creationId xmlns:p14="http://schemas.microsoft.com/office/powerpoint/2010/main" val="383538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7479383C-4285-475A-9C9F-4E901C91C060}" type="slidenum">
              <a:rPr lang="en-US"/>
              <a:pPr>
                <a:defRPr/>
              </a:pPr>
              <a:t>‹#›</a:t>
            </a:fld>
            <a:endParaRPr lang="en-US"/>
          </a:p>
        </p:txBody>
      </p:sp>
    </p:spTree>
    <p:extLst>
      <p:ext uri="{BB962C8B-B14F-4D97-AF65-F5344CB8AC3E}">
        <p14:creationId xmlns:p14="http://schemas.microsoft.com/office/powerpoint/2010/main" val="18816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06B423A6-1750-4470-BE28-6F002C1C7750}" type="slidenum">
              <a:rPr lang="en-US"/>
              <a:pPr>
                <a:defRPr/>
              </a:pPr>
              <a:t>‹#›</a:t>
            </a:fld>
            <a:endParaRPr lang="en-US"/>
          </a:p>
        </p:txBody>
      </p:sp>
    </p:spTree>
    <p:extLst>
      <p:ext uri="{BB962C8B-B14F-4D97-AF65-F5344CB8AC3E}">
        <p14:creationId xmlns:p14="http://schemas.microsoft.com/office/powerpoint/2010/main" val="1946691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0BFE1A92-8EE2-47CB-B148-6D61E694DE8A}" type="slidenum">
              <a:rPr lang="en-US"/>
              <a:pPr>
                <a:defRPr/>
              </a:pPr>
              <a:t>‹#›</a:t>
            </a:fld>
            <a:endParaRPr lang="en-US"/>
          </a:p>
        </p:txBody>
      </p:sp>
    </p:spTree>
    <p:extLst>
      <p:ext uri="{BB962C8B-B14F-4D97-AF65-F5344CB8AC3E}">
        <p14:creationId xmlns:p14="http://schemas.microsoft.com/office/powerpoint/2010/main" val="3312459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2A90BBA-7993-4110-A129-3C5D9542B7D4}" type="slidenum">
              <a:rPr lang="en-US"/>
              <a:pPr>
                <a:defRPr/>
              </a:pPr>
              <a:t>‹#›</a:t>
            </a:fld>
            <a:endParaRPr lang="en-US"/>
          </a:p>
        </p:txBody>
      </p:sp>
    </p:spTree>
    <p:extLst>
      <p:ext uri="{BB962C8B-B14F-4D97-AF65-F5344CB8AC3E}">
        <p14:creationId xmlns:p14="http://schemas.microsoft.com/office/powerpoint/2010/main" val="1218087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FC0D2391-59A3-40E9-8C74-824BA2757970}" type="slidenum">
              <a:rPr lang="en-US"/>
              <a:pPr>
                <a:defRPr/>
              </a:pPr>
              <a:t>‹#›</a:t>
            </a:fld>
            <a:endParaRPr lang="en-US"/>
          </a:p>
        </p:txBody>
      </p:sp>
    </p:spTree>
    <p:extLst>
      <p:ext uri="{BB962C8B-B14F-4D97-AF65-F5344CB8AC3E}">
        <p14:creationId xmlns:p14="http://schemas.microsoft.com/office/powerpoint/2010/main" val="3153251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533B8C9D-9F17-4151-B5A3-A9D43348EE5F}" type="slidenum">
              <a:rPr lang="en-US"/>
              <a:pPr>
                <a:defRPr/>
              </a:pPr>
              <a:t>‹#›</a:t>
            </a:fld>
            <a:endParaRPr lang="en-US"/>
          </a:p>
        </p:txBody>
      </p:sp>
    </p:spTree>
    <p:extLst>
      <p:ext uri="{BB962C8B-B14F-4D97-AF65-F5344CB8AC3E}">
        <p14:creationId xmlns:p14="http://schemas.microsoft.com/office/powerpoint/2010/main" val="3505202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56360EDB-8564-4099-B328-D553EDDFFD0F}" type="slidenum">
              <a:rPr lang="en-US"/>
              <a:pPr>
                <a:defRPr/>
              </a:pPr>
              <a:t>‹#›</a:t>
            </a:fld>
            <a:endParaRPr lang="en-US"/>
          </a:p>
        </p:txBody>
      </p:sp>
    </p:spTree>
    <p:extLst>
      <p:ext uri="{BB962C8B-B14F-4D97-AF65-F5344CB8AC3E}">
        <p14:creationId xmlns:p14="http://schemas.microsoft.com/office/powerpoint/2010/main" val="500251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A30E0CA1-7351-45E6-A293-7D60D46103D5}" type="slidenum">
              <a:rPr lang="en-US"/>
              <a:pPr>
                <a:defRPr/>
              </a:pPr>
              <a:t>‹#›</a:t>
            </a:fld>
            <a:endParaRPr lang="en-US"/>
          </a:p>
        </p:txBody>
      </p:sp>
    </p:spTree>
    <p:extLst>
      <p:ext uri="{BB962C8B-B14F-4D97-AF65-F5344CB8AC3E}">
        <p14:creationId xmlns:p14="http://schemas.microsoft.com/office/powerpoint/2010/main" val="107081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18730A35-42AE-440D-BFC1-C126449E262F}" type="slidenum">
              <a:rPr lang="en-US"/>
              <a:pPr>
                <a:defRPr/>
              </a:pPr>
              <a:t>‹#›</a:t>
            </a:fld>
            <a:endParaRPr lang="en-US"/>
          </a:p>
        </p:txBody>
      </p:sp>
    </p:spTree>
    <p:extLst>
      <p:ext uri="{BB962C8B-B14F-4D97-AF65-F5344CB8AC3E}">
        <p14:creationId xmlns:p14="http://schemas.microsoft.com/office/powerpoint/2010/main" val="2551116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A714E8BD-BE39-4281-962E-38E61C42A9E6}" type="slidenum">
              <a:rPr lang="en-US"/>
              <a:pPr>
                <a:defRPr/>
              </a:pPr>
              <a:t>‹#›</a:t>
            </a:fld>
            <a:endParaRPr lang="en-US"/>
          </a:p>
        </p:txBody>
      </p:sp>
    </p:spTree>
    <p:extLst>
      <p:ext uri="{BB962C8B-B14F-4D97-AF65-F5344CB8AC3E}">
        <p14:creationId xmlns:p14="http://schemas.microsoft.com/office/powerpoint/2010/main" val="10945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119188" cy="15240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219200"/>
            <a:ext cx="8305800" cy="1362456"/>
          </a:xfr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000" b="1" cap="none" baseline="0" dirty="0">
                <a:ln w="635">
                  <a:noFill/>
                </a:ln>
                <a:solidFill>
                  <a:schemeClr val="accent6">
                    <a:lumMod val="40000"/>
                    <a:lumOff val="60000"/>
                  </a:schemeClr>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590800"/>
            <a:ext cx="8305800" cy="3276600"/>
          </a:xfrm>
        </p:spPr>
        <p:txBody>
          <a:bodyPr lIns="45720" rIns="45720"/>
          <a:lstStyle>
            <a:lvl1pPr marL="0" indent="0">
              <a:buNone/>
              <a:defRPr sz="220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solidFill>
                  <a:srgbClr val="D1EAEE"/>
                </a:solidFill>
              </a:defRPr>
            </a:lvl1pPr>
          </a:lstStyle>
          <a:p>
            <a:pPr>
              <a:defRPr/>
            </a:pPr>
            <a:fld id="{648657C5-98C0-4414-8ECE-58F89FF7D4A7}" type="datetime1">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D1EAEE"/>
                </a:solidFill>
              </a:defRPr>
            </a:lvl1pPr>
          </a:lstStyle>
          <a:p>
            <a:pPr>
              <a:defRPr/>
            </a:pPr>
            <a:fld id="{FBB1D65B-B9F0-469A-89DB-9E806D90646F}" type="slidenum">
              <a:rPr lang="en-US"/>
              <a:pPr>
                <a:defRPr/>
              </a:pPr>
              <a:t>‹#›</a:t>
            </a:fld>
            <a:endParaRPr lang="en-US"/>
          </a:p>
        </p:txBody>
      </p:sp>
    </p:spTree>
    <p:extLst>
      <p:ext uri="{BB962C8B-B14F-4D97-AF65-F5344CB8AC3E}">
        <p14:creationId xmlns:p14="http://schemas.microsoft.com/office/powerpoint/2010/main" val="320661596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35DF6020-98E4-4FDF-A8B2-C27341E9D6E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extLst/>
          </a:lstStyle>
          <a:p>
            <a:pPr>
              <a:defRPr/>
            </a:pPr>
            <a:fld id="{EA2AF0C6-E021-4CE9-B3ED-8DB7E231FCD8}" type="slidenum">
              <a:rPr lang="en-US"/>
              <a:pPr>
                <a:defRPr/>
              </a:pPr>
              <a:t>‹#›</a:t>
            </a:fld>
            <a:endParaRPr lang="en-US"/>
          </a:p>
        </p:txBody>
      </p:sp>
    </p:spTree>
    <p:extLst>
      <p:ext uri="{BB962C8B-B14F-4D97-AF65-F5344CB8AC3E}">
        <p14:creationId xmlns:p14="http://schemas.microsoft.com/office/powerpoint/2010/main" val="96653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F0976C-B960-44CF-9D70-094E21FBEDF5}" type="datetime1">
              <a:rPr lang="en-US"/>
              <a:pPr>
                <a:defRPr/>
              </a:pPr>
              <a:t>12/2/2012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1CDE9E-DD2F-4AC3-B64B-70ED79602AA5}" type="slidenum">
              <a:rPr lang="en-US"/>
              <a:pPr>
                <a:defRPr/>
              </a:pPr>
              <a:t>‹#›</a:t>
            </a:fld>
            <a:endParaRPr lang="en-US"/>
          </a:p>
        </p:txBody>
      </p:sp>
    </p:spTree>
    <p:extLst>
      <p:ext uri="{BB962C8B-B14F-4D97-AF65-F5344CB8AC3E}">
        <p14:creationId xmlns:p14="http://schemas.microsoft.com/office/powerpoint/2010/main" val="269652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19EE5DA-C6B1-40F8-87A7-673733232463}" type="datetime1">
              <a:rPr lang="en-US"/>
              <a:pPr>
                <a:defRPr/>
              </a:pPr>
              <a:t>12/2/2012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FBD13C3-0679-4927-A55D-E757CCCD5CDA}" type="slidenum">
              <a:rPr lang="en-US"/>
              <a:pPr>
                <a:defRPr/>
              </a:pPr>
              <a:t>‹#›</a:t>
            </a:fld>
            <a:endParaRPr lang="en-US"/>
          </a:p>
        </p:txBody>
      </p:sp>
    </p:spTree>
    <p:extLst>
      <p:ext uri="{BB962C8B-B14F-4D97-AF65-F5344CB8AC3E}">
        <p14:creationId xmlns:p14="http://schemas.microsoft.com/office/powerpoint/2010/main" val="137685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60656C0-6E23-4542-AF87-00668AE5A882}" type="datetime1">
              <a:rPr lang="en-US"/>
              <a:pPr>
                <a:defRPr/>
              </a:pPr>
              <a:t>12/2/2012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242E5F2-AF63-4949-AEA2-D10C72F3F49B}" type="slidenum">
              <a:rPr lang="en-US"/>
              <a:pPr>
                <a:defRPr/>
              </a:pPr>
              <a:t>‹#›</a:t>
            </a:fld>
            <a:endParaRPr lang="en-US"/>
          </a:p>
        </p:txBody>
      </p:sp>
    </p:spTree>
    <p:extLst>
      <p:ext uri="{BB962C8B-B14F-4D97-AF65-F5344CB8AC3E}">
        <p14:creationId xmlns:p14="http://schemas.microsoft.com/office/powerpoint/2010/main" val="241185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545E485-CE55-4C44-8AEF-1FDE1998E415}" type="datetime1">
              <a:rPr lang="en-US"/>
              <a:pPr>
                <a:defRPr/>
              </a:pPr>
              <a:t>12/2/2012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B2A061B-BD02-45F3-B1FF-87713109AC6C}" type="slidenum">
              <a:rPr lang="en-US"/>
              <a:pPr>
                <a:defRPr/>
              </a:pPr>
              <a:t>‹#›</a:t>
            </a:fld>
            <a:endParaRPr lang="en-US"/>
          </a:p>
        </p:txBody>
      </p:sp>
    </p:spTree>
    <p:extLst>
      <p:ext uri="{BB962C8B-B14F-4D97-AF65-F5344CB8AC3E}">
        <p14:creationId xmlns:p14="http://schemas.microsoft.com/office/powerpoint/2010/main" val="9406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7BDB94-1FE6-4168-A83E-175E08E6D791}" type="datetime1">
              <a:rPr lang="en-US"/>
              <a:pPr>
                <a:defRPr/>
              </a:pPr>
              <a:t>12/2/2012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4706589-8C41-482F-AA28-F32968A87196}" type="slidenum">
              <a:rPr lang="en-US"/>
              <a:pPr>
                <a:defRPr/>
              </a:pPr>
              <a:t>‹#›</a:t>
            </a:fld>
            <a:endParaRPr lang="en-US"/>
          </a:p>
        </p:txBody>
      </p:sp>
    </p:spTree>
    <p:extLst>
      <p:ext uri="{BB962C8B-B14F-4D97-AF65-F5344CB8AC3E}">
        <p14:creationId xmlns:p14="http://schemas.microsoft.com/office/powerpoint/2010/main" val="76670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4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a:defRPr/>
            </a:pPr>
            <a:endParaRPr lang="en-US"/>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a:defRPr/>
            </a:pPr>
            <a:endParaRPr lang="en-US">
              <a:solidFill>
                <a:schemeClr val="lt1"/>
              </a:solidFill>
              <a:latin typeface="+mn-lt"/>
              <a:ea typeface="+mn-e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BC36010-3225-43E6-90BA-F75DA03AD0C5}" type="datetime1">
              <a:rPr lang="en-US"/>
              <a:pPr>
                <a:defRPr/>
              </a:pPr>
              <a:t>12/2/2012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3DF9AC5-742E-4E99-BA76-3B55DC2DFBF6}" type="slidenum">
              <a:rPr lang="en-US"/>
              <a:pPr>
                <a:defRPr/>
              </a:pPr>
              <a:t>‹#›</a:t>
            </a:fld>
            <a:endParaRPr lang="en-US"/>
          </a:p>
        </p:txBody>
      </p:sp>
    </p:spTree>
    <p:extLst>
      <p:ext uri="{BB962C8B-B14F-4D97-AF65-F5344CB8AC3E}">
        <p14:creationId xmlns:p14="http://schemas.microsoft.com/office/powerpoint/2010/main" val="379219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922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922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pitchFamily="34" charset="0"/>
              </a:defRPr>
            </a:lvl1pPr>
          </a:lstStyle>
          <a:p>
            <a:pPr>
              <a:defRPr/>
            </a:pPr>
            <a:fld id="{5D7D2ECB-DDEF-4279-8DC1-07A76EF74663}" type="datetime1">
              <a:rPr lang="en-US"/>
              <a:pPr>
                <a:defRPr/>
              </a:pPr>
              <a:t>12/2/2012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Arial" pitchFamily="34" charset="0"/>
              </a:defRPr>
            </a:lvl1pPr>
          </a:lstStyle>
          <a:p>
            <a:pPr>
              <a:defRPr/>
            </a:pPr>
            <a:fld id="{8290BC0A-AD6B-4ADE-87C6-1801E689D5D2}" type="slidenum">
              <a:rPr lang="en-US"/>
              <a:pPr>
                <a:defRPr/>
              </a:pPr>
              <a:t>‹#›</a:t>
            </a:fld>
            <a:endParaRPr lang="en-US"/>
          </a:p>
        </p:txBody>
      </p:sp>
      <p:grpSp>
        <p:nvGrpSpPr>
          <p:cNvPr id="92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mn-ea"/>
              </a:endParaRPr>
            </a:p>
          </p:txBody>
        </p:sp>
      </p:grpSp>
    </p:spTree>
  </p:cSld>
  <p:clrMap bg1="lt1" tx1="dk1" bg2="lt2" tx2="dk2" accent1="accent1" accent2="accent2" accent3="accent3" accent4="accent4" accent5="accent5" accent6="accent6" hlink="hlink" folHlink="folHlink"/>
  <p:sldLayoutIdLst>
    <p:sldLayoutId id="2147484071" r:id="rId1"/>
    <p:sldLayoutId id="2147484063" r:id="rId2"/>
    <p:sldLayoutId id="2147484072" r:id="rId3"/>
    <p:sldLayoutId id="2147484064" r:id="rId4"/>
    <p:sldLayoutId id="2147484065" r:id="rId5"/>
    <p:sldLayoutId id="2147484066" r:id="rId6"/>
    <p:sldLayoutId id="2147484067" r:id="rId7"/>
    <p:sldLayoutId id="2147484068" r:id="rId8"/>
    <p:sldLayoutId id="2147484073" r:id="rId9"/>
    <p:sldLayoutId id="2147484069" r:id="rId10"/>
    <p:sldLayoutId id="2147484070" r:id="rId11"/>
  </p:sldLayoutIdLst>
  <p:hf hdr="0" ft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844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2D870989-3B2E-4D40-8992-04E3D46D702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2"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946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AB3106DF-9829-4DC1-AC49-184925C0AA4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3"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49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656DCA5D-CC0B-4C4D-865A-2C4307B1927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4"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151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9DD428EE-B05D-4DE6-9F17-2DD7402688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5"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254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AB8A2D4F-87E3-43A1-AFD3-FF1C589C4E1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6"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356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4B63214B-EAD5-4D01-AB87-7A29F425D0F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7"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458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F6487A13-D24D-4A53-BE91-52644CE8DA9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8"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561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89261C44-1275-42B1-BBA1-8332D91C890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9"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66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7B59D7DF-ADB3-459E-B920-763D2976F92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90"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766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80591303-FAD2-40F5-90EE-727FE29622A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91"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25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08ABEAA4-226E-4380-807F-85974A21F34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4"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868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BFB3C839-CBBA-4617-B9EC-C21CD1B2DD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92"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127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DF0A2EBC-A58F-4ADD-BA27-76D5C2F1D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5"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230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6F0A4884-59B9-4284-8A75-EF45A6DEF54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6"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332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DDD568FA-A32F-48CA-BFA8-D47429EDA51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7"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434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8BE12D1D-0560-4096-9725-CC93BE5089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8"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5372"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65B0A2EF-5242-4A2F-B164-A3D47CB9F6F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79"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639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14357EFD-40DF-40B7-B2EE-C7B7C319F2A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0"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7420"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rgbClr val="FFF39D"/>
                </a:solidFill>
                <a:latin typeface="Arial"/>
                <a:ea typeface="+mn-ea"/>
              </a:defRPr>
            </a:lvl1pPr>
            <a:extLst/>
          </a:lstStyle>
          <a:p>
            <a:pPr>
              <a:defRPr/>
            </a:pPr>
            <a:fld id="{35DF6020-98E4-4FDF-A8B2-C27341E9D6EF}" type="datetimeFigureOut">
              <a:rPr lang="en-US"/>
              <a:pPr>
                <a:defRPr/>
              </a:pPr>
              <a:t>12/2/2012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FFF39D"/>
                </a:solidFill>
                <a:latin typeface="Arial"/>
                <a:ea typeface="+mn-ea"/>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rgbClr val="FFF39D"/>
                </a:solidFill>
                <a:latin typeface="Arial"/>
                <a:ea typeface="+mn-ea"/>
              </a:defRPr>
            </a:lvl1pPr>
            <a:extLst/>
          </a:lstStyle>
          <a:p>
            <a:pPr>
              <a:defRPr/>
            </a:pPr>
            <a:fld id="{80B8521F-CC44-4C64-90ED-18A73E067C8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1" r:id="rId1"/>
  </p:sldLayoutIdLst>
  <p:txStyles>
    <p:titleStyle>
      <a:lvl1pPr algn="l" rtl="0" fontAlgn="base">
        <a:spcBef>
          <a:spcPct val="0"/>
        </a:spcBef>
        <a:spcAft>
          <a:spcPct val="0"/>
        </a:spcAft>
        <a:defRPr sz="4000" kern="1200" spc="-100">
          <a:solidFill>
            <a:srgbClr val="FFFF6C"/>
          </a:solidFill>
          <a:latin typeface="+mj-lt"/>
          <a:ea typeface="+mj-ea"/>
          <a:cs typeface="+mj-cs"/>
        </a:defRPr>
      </a:lvl1pPr>
      <a:lvl2pPr algn="l" rtl="0" fontAlgn="base">
        <a:spcBef>
          <a:spcPct val="0"/>
        </a:spcBef>
        <a:spcAft>
          <a:spcPct val="0"/>
        </a:spcAft>
        <a:defRPr sz="4000">
          <a:solidFill>
            <a:srgbClr val="FFFF6C"/>
          </a:solidFill>
          <a:latin typeface="Arial" pitchFamily="34" charset="0"/>
        </a:defRPr>
      </a:lvl2pPr>
      <a:lvl3pPr algn="l" rtl="0" fontAlgn="base">
        <a:spcBef>
          <a:spcPct val="0"/>
        </a:spcBef>
        <a:spcAft>
          <a:spcPct val="0"/>
        </a:spcAft>
        <a:defRPr sz="4000">
          <a:solidFill>
            <a:srgbClr val="FFFF6C"/>
          </a:solidFill>
          <a:latin typeface="Arial" pitchFamily="34" charset="0"/>
        </a:defRPr>
      </a:lvl3pPr>
      <a:lvl4pPr algn="l" rtl="0" fontAlgn="base">
        <a:spcBef>
          <a:spcPct val="0"/>
        </a:spcBef>
        <a:spcAft>
          <a:spcPct val="0"/>
        </a:spcAft>
        <a:defRPr sz="4000">
          <a:solidFill>
            <a:srgbClr val="FFFF6C"/>
          </a:solidFill>
          <a:latin typeface="Arial" pitchFamily="34" charset="0"/>
        </a:defRPr>
      </a:lvl4pPr>
      <a:lvl5pPr algn="l" rtl="0" fontAlgn="base">
        <a:spcBef>
          <a:spcPct val="0"/>
        </a:spcBef>
        <a:spcAft>
          <a:spcPct val="0"/>
        </a:spcAft>
        <a:defRPr sz="4000">
          <a:solidFill>
            <a:srgbClr val="FFFF6C"/>
          </a:solidFill>
          <a:latin typeface="Arial" pitchFamily="34" charset="0"/>
        </a:defRPr>
      </a:lvl5pPr>
      <a:lvl6pPr marL="457200" algn="l" rtl="0" fontAlgn="base">
        <a:spcBef>
          <a:spcPct val="0"/>
        </a:spcBef>
        <a:spcAft>
          <a:spcPct val="0"/>
        </a:spcAft>
        <a:defRPr sz="4000">
          <a:solidFill>
            <a:srgbClr val="FFFF6C"/>
          </a:solidFill>
          <a:latin typeface="Arial" pitchFamily="34" charset="0"/>
        </a:defRPr>
      </a:lvl6pPr>
      <a:lvl7pPr marL="914400" algn="l" rtl="0" fontAlgn="base">
        <a:spcBef>
          <a:spcPct val="0"/>
        </a:spcBef>
        <a:spcAft>
          <a:spcPct val="0"/>
        </a:spcAft>
        <a:defRPr sz="4000">
          <a:solidFill>
            <a:srgbClr val="FFFF6C"/>
          </a:solidFill>
          <a:latin typeface="Arial" pitchFamily="34" charset="0"/>
        </a:defRPr>
      </a:lvl7pPr>
      <a:lvl8pPr marL="1371600" algn="l" rtl="0" fontAlgn="base">
        <a:spcBef>
          <a:spcPct val="0"/>
        </a:spcBef>
        <a:spcAft>
          <a:spcPct val="0"/>
        </a:spcAft>
        <a:defRPr sz="4000">
          <a:solidFill>
            <a:srgbClr val="FFFF6C"/>
          </a:solidFill>
          <a:latin typeface="Arial" pitchFamily="34" charset="0"/>
        </a:defRPr>
      </a:lvl8pPr>
      <a:lvl9pPr marL="1828800" algn="l" rtl="0" fontAlgn="base">
        <a:spcBef>
          <a:spcPct val="0"/>
        </a:spcBef>
        <a:spcAft>
          <a:spcPct val="0"/>
        </a:spcAft>
        <a:defRPr sz="4000">
          <a:solidFill>
            <a:srgbClr val="FFFF6C"/>
          </a:solidFill>
          <a:latin typeface="Arial" pitchFamily="34"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Karissa.page@la.gov" TargetMode="External"/><Relationship Id="rId2" Type="http://schemas.openxmlformats.org/officeDocument/2006/relationships/hyperlink" Target="mailto:deann.gruber@la.gov"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oleObject" Target="../embeddings/oleObject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3.png"/><Relationship Id="rId4" Type="http://schemas.openxmlformats.org/officeDocument/2006/relationships/oleObject" Target="../embeddings/oleObject8.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pesgce.com/RyanWhite2012"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a:ln>
            <a:miter lim="800000"/>
            <a:headEnd/>
            <a:tailEnd/>
          </a:ln>
          <a:extLst>
            <a:ext uri="{FAA26D3D-D897-4be2-8F04-BA451C77F1D7}"/>
          </a:extLst>
        </p:spPr>
        <p:txBody>
          <a:bodyPr anchor="ctr"/>
          <a:lstStyle/>
          <a:p>
            <a:pPr eaLnBrk="1" fontAlgn="auto" hangingPunct="1">
              <a:spcAft>
                <a:spcPts val="0"/>
              </a:spcAft>
              <a:defRPr/>
            </a:pPr>
            <a:r>
              <a:rPr sz="4400" smtClean="0">
                <a:solidFill>
                  <a:srgbClr val="DBE7B6"/>
                </a:solidFill>
              </a:rPr>
              <a:t>Model Interventions </a:t>
            </a:r>
            <a:br>
              <a:rPr sz="4400" smtClean="0">
                <a:solidFill>
                  <a:srgbClr val="DBE7B6"/>
                </a:solidFill>
              </a:rPr>
            </a:br>
            <a:r>
              <a:rPr sz="4400" smtClean="0">
                <a:solidFill>
                  <a:srgbClr val="DBE7B6"/>
                </a:solidFill>
              </a:rPr>
              <a:t>for Statewide Improvement </a:t>
            </a:r>
            <a:br>
              <a:rPr sz="4400" smtClean="0">
                <a:solidFill>
                  <a:srgbClr val="DBE7B6"/>
                </a:solidFill>
              </a:rPr>
            </a:br>
            <a:r>
              <a:rPr sz="4400" smtClean="0">
                <a:solidFill>
                  <a:srgbClr val="DBE7B6"/>
                </a:solidFill>
              </a:rPr>
              <a:t>of Linkage to </a:t>
            </a:r>
            <a:br>
              <a:rPr sz="4400" smtClean="0">
                <a:solidFill>
                  <a:srgbClr val="DBE7B6"/>
                </a:solidFill>
              </a:rPr>
            </a:br>
            <a:r>
              <a:rPr sz="4400" smtClean="0">
                <a:solidFill>
                  <a:srgbClr val="DBE7B6"/>
                </a:solidFill>
              </a:rPr>
              <a:t>and Retention in Care</a:t>
            </a:r>
            <a:br>
              <a:rPr sz="4400" smtClean="0">
                <a:solidFill>
                  <a:srgbClr val="DBE7B6"/>
                </a:solidFill>
              </a:rPr>
            </a:br>
            <a:r>
              <a:rPr smtClean="0">
                <a:solidFill>
                  <a:srgbClr val="DBE7B6"/>
                </a:solidFill>
              </a:rPr>
              <a:t/>
            </a:r>
            <a:br>
              <a:rPr smtClean="0">
                <a:solidFill>
                  <a:srgbClr val="DBE7B6"/>
                </a:solidFill>
              </a:rPr>
            </a:br>
            <a:r>
              <a:rPr sz="2800" smtClean="0">
                <a:solidFill>
                  <a:schemeClr val="tx1"/>
                </a:solidFill>
              </a:rPr>
              <a:t>DeAnn Gruber, PhD</a:t>
            </a:r>
            <a:br>
              <a:rPr sz="2800" smtClean="0">
                <a:solidFill>
                  <a:schemeClr val="tx1"/>
                </a:solidFill>
              </a:rPr>
            </a:br>
            <a:r>
              <a:rPr sz="2800" smtClean="0">
                <a:solidFill>
                  <a:schemeClr val="tx1"/>
                </a:solidFill>
              </a:rPr>
              <a:t>Evelyn Byrd Quinlivan, MD</a:t>
            </a:r>
            <a:br>
              <a:rPr sz="2800" smtClean="0">
                <a:solidFill>
                  <a:schemeClr val="tx1"/>
                </a:solidFill>
              </a:rPr>
            </a:br>
            <a:r>
              <a:rPr sz="2800" smtClean="0">
                <a:solidFill>
                  <a:schemeClr val="tx1"/>
                </a:solidFill>
              </a:rPr>
              <a:t>Casey Schumann, MS</a:t>
            </a:r>
            <a:br>
              <a:rPr sz="2800" smtClean="0">
                <a:solidFill>
                  <a:schemeClr val="tx1"/>
                </a:solidFill>
              </a:rPr>
            </a:br>
            <a:r>
              <a:rPr sz="2800" smtClean="0">
                <a:solidFill>
                  <a:schemeClr val="tx1"/>
                </a:solidFill>
              </a:rPr>
              <a:t>Wayne Steward, PhD, MPH</a:t>
            </a:r>
            <a:endParaRPr sz="2800" smtClean="0">
              <a:ln>
                <a:noFill/>
              </a:ln>
              <a:solidFill>
                <a:schemeClr val="tx1"/>
              </a:solidFill>
            </a:endParaRP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25C00E-00AE-4CCA-8185-8F6A19568656}" type="slidenum">
              <a:rPr lang="en-US" smtClean="0">
                <a:solidFill>
                  <a:srgbClr val="D1EAEE"/>
                </a:solidFill>
              </a:rPr>
              <a:pPr eaLnBrk="1" hangingPunct="1"/>
              <a:t>1</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lstStyle/>
          <a:p>
            <a:pPr algn="ctr">
              <a:defRPr/>
            </a:pPr>
            <a:r>
              <a:rPr lang="en-US" dirty="0" smtClean="0">
                <a:solidFill>
                  <a:srgbClr val="DBE7B6"/>
                </a:solidFill>
              </a:rPr>
              <a:t>Unique SPNS Design</a:t>
            </a:r>
            <a:endParaRPr lang="en-US" dirty="0"/>
          </a:p>
        </p:txBody>
      </p:sp>
      <p:sp>
        <p:nvSpPr>
          <p:cNvPr id="61443"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Large in Scope</a:t>
            </a: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Demonstration project funding was awarded to states’ Part B grantee</a:t>
            </a: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Intention is to facilitate linkage and retention by creating interventions that span systems of care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lstStyle/>
          <a:p>
            <a:pPr algn="ctr">
              <a:defRPr/>
            </a:pPr>
            <a:r>
              <a:rPr lang="en-US" dirty="0" smtClean="0">
                <a:solidFill>
                  <a:srgbClr val="DBE7B6"/>
                </a:solidFill>
              </a:rPr>
              <a:t>Unique SPNS Design</a:t>
            </a:r>
            <a:endParaRPr lang="en-US" dirty="0"/>
          </a:p>
        </p:txBody>
      </p:sp>
      <p:sp>
        <p:nvSpPr>
          <p:cNvPr id="62467"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Hybrid design</a:t>
            </a: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Initial </a:t>
            </a:r>
            <a:r>
              <a:rPr lang="en-US" sz="3200" smtClean="0">
                <a:ea typeface="ＭＳ Ｐゴシック" pitchFamily="34" charset="-128"/>
              </a:rPr>
              <a:t>two years use the Learning Collaborative Model to pilot test and select ideal systems linkage interventions</a:t>
            </a:r>
            <a:endParaRPr lang="en-US" sz="2900" smtClean="0">
              <a:ea typeface="ＭＳ Ｐゴシック" pitchFamily="34" charset="-128"/>
            </a:endParaRPr>
          </a:p>
          <a:p>
            <a:pPr lvl="2" indent="-457200" algn="l" eaLnBrk="1" hangingPunct="1">
              <a:lnSpc>
                <a:spcPct val="90000"/>
              </a:lnSpc>
              <a:buClr>
                <a:schemeClr val="tx1"/>
              </a:buClr>
              <a:buFont typeface="Arial" pitchFamily="34" charset="0"/>
              <a:buChar char="•"/>
            </a:pPr>
            <a:r>
              <a:rPr lang="en-US" sz="2900" smtClean="0">
                <a:ea typeface="ＭＳ Ｐゴシック" pitchFamily="34" charset="-128"/>
              </a:rPr>
              <a:t>Latter </a:t>
            </a:r>
            <a:r>
              <a:rPr lang="en-US" sz="3200" smtClean="0">
                <a:ea typeface="ＭＳ Ｐゴシック" pitchFamily="34" charset="-128"/>
              </a:rPr>
              <a:t>two years follow a traditional SPNS approach, with a wider-scale test of a set of systems linkage interventions in each state</a:t>
            </a:r>
            <a:endParaRPr lang="en-US" sz="29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p:spPr>
        <p:txBody>
          <a:bodyPr/>
          <a:lstStyle/>
          <a:p>
            <a:pPr algn="ctr">
              <a:defRPr/>
            </a:pPr>
            <a:r>
              <a:rPr lang="en-US" dirty="0" smtClean="0">
                <a:solidFill>
                  <a:srgbClr val="DBE7B6"/>
                </a:solidFill>
              </a:rPr>
              <a:t>Grantees</a:t>
            </a:r>
            <a:endParaRPr lang="en-US" dirty="0"/>
          </a:p>
        </p:txBody>
      </p:sp>
      <p:sp>
        <p:nvSpPr>
          <p:cNvPr id="63491" name="Subtitle 2"/>
          <p:cNvSpPr>
            <a:spLocks noGrp="1"/>
          </p:cNvSpPr>
          <p:nvPr>
            <p:ph type="subTitle" idx="1"/>
          </p:nvPr>
        </p:nvSpPr>
        <p:spPr>
          <a:xfrm>
            <a:off x="609600" y="1447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Demonstration States</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Louisiana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Massachusetts</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New York</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North Carolina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Pennsylvania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Virginia</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Wisconsin</a:t>
            </a:r>
          </a:p>
          <a:p>
            <a:pPr lvl="2" indent="-457200" algn="l" eaLnBrk="1" hangingPunct="1">
              <a:lnSpc>
                <a:spcPct val="90000"/>
              </a:lnSpc>
              <a:buClr>
                <a:schemeClr val="tx1"/>
              </a:buCl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2900" smtClean="0">
                <a:ea typeface="ＭＳ Ｐゴシック" pitchFamily="34" charset="-128"/>
              </a:rPr>
              <a:t>Evaluation and Technical Assistance Center</a:t>
            </a:r>
          </a:p>
          <a:p>
            <a:pPr lvl="2" indent="-457200" algn="l" eaLnBrk="1" hangingPunct="1">
              <a:lnSpc>
                <a:spcPct val="90000"/>
              </a:lnSpc>
              <a:buClr>
                <a:schemeClr val="tx1"/>
              </a:buClr>
              <a:buFont typeface="Arial" pitchFamily="34" charset="0"/>
              <a:buChar char="•"/>
            </a:pPr>
            <a:r>
              <a:rPr lang="en-US" sz="2600" smtClean="0">
                <a:ea typeface="ＭＳ Ｐゴシック" pitchFamily="34" charset="-128"/>
              </a:rPr>
              <a:t>University of California, San Francisco (UCSF)</a:t>
            </a:r>
          </a:p>
          <a:p>
            <a:pPr lvl="2"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851648" cy="914400"/>
          </a:xfrm>
          <a:ln>
            <a:miter lim="800000"/>
            <a:headEnd/>
            <a:tailEnd/>
          </a:ln>
        </p:spPr>
        <p:txBody>
          <a:bodyPr>
            <a:normAutofit fontScale="90000"/>
          </a:bodyPr>
          <a:lstStyle/>
          <a:p>
            <a:pPr algn="ctr">
              <a:defRPr/>
            </a:pPr>
            <a:r>
              <a:rPr lang="en-US" dirty="0" smtClean="0">
                <a:solidFill>
                  <a:srgbClr val="DBE7B6"/>
                </a:solidFill>
              </a:rPr>
              <a:t>Evaluation &amp; Technical Assistance Center</a:t>
            </a:r>
            <a:endParaRPr lang="en-US" dirty="0"/>
          </a:p>
        </p:txBody>
      </p:sp>
      <p:sp>
        <p:nvSpPr>
          <p:cNvPr id="64515" name="Subtitle 2"/>
          <p:cNvSpPr>
            <a:spLocks noGrp="1"/>
          </p:cNvSpPr>
          <p:nvPr>
            <p:ph type="subTitle" idx="1"/>
          </p:nvPr>
        </p:nvSpPr>
        <p:spPr>
          <a:xfrm>
            <a:off x="609600" y="1828800"/>
            <a:ext cx="7854950" cy="4267200"/>
          </a:xfrm>
        </p:spPr>
        <p:txBody>
          <a:bodyPr/>
          <a:lstStyle/>
          <a:p>
            <a:pPr lvl="1" indent="-457200" algn="l" eaLnBrk="1" hangingPunct="1">
              <a:lnSpc>
                <a:spcPct val="90000"/>
              </a:lnSpc>
              <a:buClr>
                <a:schemeClr val="tx1"/>
              </a:buClr>
              <a:buFont typeface="Arial" pitchFamily="34" charset="0"/>
              <a:buChar char="•"/>
            </a:pPr>
            <a:r>
              <a:rPr lang="en-US" smtClean="0">
                <a:ea typeface="ＭＳ Ｐゴシック" pitchFamily="34" charset="-128"/>
              </a:rPr>
              <a:t>ETAC Leadership</a:t>
            </a:r>
          </a:p>
          <a:p>
            <a:pPr lvl="2" indent="-457200" algn="l" eaLnBrk="1" hangingPunct="1">
              <a:lnSpc>
                <a:spcPct val="90000"/>
              </a:lnSpc>
              <a:buClr>
                <a:schemeClr val="tx1"/>
              </a:buClr>
              <a:buFont typeface="Arial" pitchFamily="34" charset="0"/>
              <a:buChar char="•"/>
            </a:pPr>
            <a:r>
              <a:rPr lang="en-US" sz="2400" smtClean="0">
                <a:ea typeface="ＭＳ Ｐゴシック" pitchFamily="34" charset="-128"/>
              </a:rPr>
              <a:t>Janet Myers, Principal Investigator</a:t>
            </a:r>
          </a:p>
          <a:p>
            <a:pPr lvl="2" indent="-457200" algn="l" eaLnBrk="1" hangingPunct="1">
              <a:lnSpc>
                <a:spcPct val="90000"/>
              </a:lnSpc>
              <a:buClr>
                <a:schemeClr val="tx1"/>
              </a:buClr>
              <a:buFont typeface="Arial" pitchFamily="34" charset="0"/>
              <a:buChar char="•"/>
            </a:pPr>
            <a:r>
              <a:rPr lang="en-US" sz="2400" smtClean="0">
                <a:ea typeface="ＭＳ Ｐゴシック" pitchFamily="34" charset="-128"/>
              </a:rPr>
              <a:t>Wayne Steward, Co-PI</a:t>
            </a:r>
          </a:p>
          <a:p>
            <a:pPr lvl="2" indent="-457200" algn="l" eaLnBrk="1" hangingPunct="1">
              <a:lnSpc>
                <a:spcPct val="90000"/>
              </a:lnSpc>
              <a:buClr>
                <a:schemeClr val="tx1"/>
              </a:buClr>
              <a:buFont typeface="Arial" pitchFamily="34" charset="0"/>
              <a:buChar char="•"/>
            </a:pPr>
            <a:r>
              <a:rPr lang="en-US" sz="2400" smtClean="0">
                <a:ea typeface="ＭＳ Ｐゴシック" pitchFamily="34" charset="-128"/>
              </a:rPr>
              <a:t>Steve Morin, Senior Scientist</a:t>
            </a:r>
          </a:p>
          <a:p>
            <a:pPr lvl="1" indent="-457200" algn="l" eaLnBrk="1" hangingPunct="1">
              <a:lnSpc>
                <a:spcPct val="90000"/>
              </a:lnSpc>
              <a:buClr>
                <a:schemeClr val="tx1"/>
              </a:buClr>
              <a:buFont typeface="Arial" pitchFamily="34" charset="0"/>
              <a:buChar char="•"/>
            </a:pPr>
            <a:r>
              <a:rPr lang="en-US" smtClean="0">
                <a:ea typeface="ＭＳ Ｐゴシック" pitchFamily="34" charset="-128"/>
              </a:rPr>
              <a:t>Learning Collaborative Implementation</a:t>
            </a:r>
          </a:p>
          <a:p>
            <a:pPr lvl="2" indent="-457200" algn="l" eaLnBrk="1" hangingPunct="1">
              <a:lnSpc>
                <a:spcPct val="90000"/>
              </a:lnSpc>
              <a:buClr>
                <a:schemeClr val="tx1"/>
              </a:buClr>
              <a:buFont typeface="Arial" pitchFamily="34" charset="0"/>
              <a:buChar char="•"/>
            </a:pPr>
            <a:r>
              <a:rPr lang="en-US" sz="2400" smtClean="0">
                <a:ea typeface="ＭＳ Ｐゴシック" pitchFamily="34" charset="-128"/>
              </a:rPr>
              <a:t>Lori DeLorenzo, Jane Fox, William Woods, Marliese Warren, Cara Safon</a:t>
            </a:r>
          </a:p>
          <a:p>
            <a:pPr lvl="1" indent="-457200" algn="l" eaLnBrk="1" hangingPunct="1">
              <a:lnSpc>
                <a:spcPct val="90000"/>
              </a:lnSpc>
              <a:buClr>
                <a:schemeClr val="tx1"/>
              </a:buClr>
              <a:buFont typeface="Arial" pitchFamily="34" charset="0"/>
              <a:buChar char="•"/>
            </a:pPr>
            <a:r>
              <a:rPr lang="en-US" smtClean="0">
                <a:ea typeface="ＭＳ Ｐゴシック" pitchFamily="34" charset="-128"/>
              </a:rPr>
              <a:t>Evaluation</a:t>
            </a:r>
          </a:p>
          <a:p>
            <a:pPr lvl="2" indent="-457200" algn="l" eaLnBrk="1" hangingPunct="1">
              <a:lnSpc>
                <a:spcPct val="90000"/>
              </a:lnSpc>
              <a:buClr>
                <a:schemeClr val="tx1"/>
              </a:buClr>
              <a:buFont typeface="Arial" pitchFamily="34" charset="0"/>
              <a:buChar char="•"/>
            </a:pPr>
            <a:r>
              <a:rPr lang="en-US" sz="2400" smtClean="0">
                <a:ea typeface="ＭＳ Ｐゴシック" pitchFamily="34" charset="-128"/>
              </a:rPr>
              <a:t>Edwin Charlebois, Kimberly Koester, Andre Maiorana, Hong-Ha Truong, Katerina Christopoulos, Shane Collins, Moupali Das</a:t>
            </a:r>
          </a:p>
          <a:p>
            <a:pPr lvl="1" indent="-457200" algn="l" eaLnBrk="1" hangingPunct="1">
              <a:lnSpc>
                <a:spcPct val="90000"/>
              </a:lnSpc>
              <a:buClr>
                <a:schemeClr val="tx1"/>
              </a:buClr>
              <a:buFont typeface="Arial" pitchFamily="34" charset="0"/>
              <a:buChar char="•"/>
            </a:pPr>
            <a:endParaRPr lang="en-US" sz="3100" smtClean="0">
              <a:ea typeface="ＭＳ Ｐゴシック" pitchFamily="34" charset="-128"/>
            </a:endParaRPr>
          </a:p>
          <a:p>
            <a:pPr lvl="2"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851648" cy="914400"/>
          </a:xfrm>
          <a:ln>
            <a:miter lim="800000"/>
            <a:headEnd/>
            <a:tailEnd/>
          </a:ln>
        </p:spPr>
        <p:txBody>
          <a:bodyPr/>
          <a:lstStyle/>
          <a:p>
            <a:pPr algn="ctr">
              <a:defRPr/>
            </a:pPr>
            <a:r>
              <a:rPr lang="en-US" dirty="0" smtClean="0">
                <a:solidFill>
                  <a:srgbClr val="DBE7B6"/>
                </a:solidFill>
              </a:rPr>
              <a:t>Background</a:t>
            </a:r>
            <a:endParaRPr lang="en-US" dirty="0"/>
          </a:p>
        </p:txBody>
      </p:sp>
      <p:sp>
        <p:nvSpPr>
          <p:cNvPr id="65539" name="Subtitle 2"/>
          <p:cNvSpPr>
            <a:spLocks noGrp="1"/>
          </p:cNvSpPr>
          <p:nvPr>
            <p:ph type="subTitle" idx="1"/>
          </p:nvPr>
        </p:nvSpPr>
        <p:spPr>
          <a:xfrm>
            <a:off x="609600" y="3276600"/>
            <a:ext cx="7854950" cy="2743200"/>
          </a:xfrm>
        </p:spPr>
        <p:txBody>
          <a:bodyPr/>
          <a:lstStyle/>
          <a:p>
            <a:pPr marR="0" algn="ctr"/>
            <a:r>
              <a:rPr lang="en-US" smtClean="0">
                <a:ea typeface="ＭＳ Ｐゴシック" pitchFamily="34" charset="-128"/>
              </a:rPr>
              <a:t>The Importance of Linkage and Retention Efforts</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p:spPr>
        <p:txBody>
          <a:bodyPr/>
          <a:lstStyle/>
          <a:p>
            <a:pPr algn="ctr">
              <a:defRPr/>
            </a:pPr>
            <a:r>
              <a:rPr lang="en-US" dirty="0" smtClean="0">
                <a:solidFill>
                  <a:srgbClr val="DBE7B6"/>
                </a:solidFill>
              </a:rPr>
              <a:t>Gaps in Care</a:t>
            </a:r>
            <a:endParaRPr lang="en-US" dirty="0"/>
          </a:p>
        </p:txBody>
      </p:sp>
      <p:sp>
        <p:nvSpPr>
          <p:cNvPr id="66563" name="Subtitle 2"/>
          <p:cNvSpPr>
            <a:spLocks noGrp="1"/>
          </p:cNvSpPr>
          <p:nvPr>
            <p:ph type="subTitle" idx="1"/>
          </p:nvPr>
        </p:nvSpPr>
        <p:spPr>
          <a:xfrm>
            <a:off x="457200" y="6019800"/>
            <a:ext cx="7854950" cy="533400"/>
          </a:xfrm>
        </p:spPr>
        <p:txBody>
          <a:bodyPr/>
          <a:lstStyle/>
          <a:p>
            <a:pPr marR="0" algn="l"/>
            <a:r>
              <a:rPr lang="en-US" sz="1400" i="1" smtClean="0">
                <a:ea typeface="ＭＳ Ｐゴシック" pitchFamily="34" charset="-128"/>
              </a:rPr>
              <a:t>MMWR / December 2, 2011 / Vol. 60 / No. 47 1621 </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pic>
        <p:nvPicPr>
          <p:cNvPr id="66564" name="Picture 3" descr="Screen Shot 2011-12-09 at 10.43.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6294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p:spPr>
        <p:txBody>
          <a:bodyPr/>
          <a:lstStyle/>
          <a:p>
            <a:pPr algn="ctr">
              <a:defRPr/>
            </a:pPr>
            <a:r>
              <a:rPr lang="en-US" dirty="0" smtClean="0">
                <a:solidFill>
                  <a:srgbClr val="DBE7B6"/>
                </a:solidFill>
              </a:rPr>
              <a:t>Gaps in Care</a:t>
            </a:r>
            <a:endParaRPr lang="en-US" dirty="0"/>
          </a:p>
        </p:txBody>
      </p:sp>
      <p:sp>
        <p:nvSpPr>
          <p:cNvPr id="67587" name="Subtitle 2"/>
          <p:cNvSpPr>
            <a:spLocks noGrp="1"/>
          </p:cNvSpPr>
          <p:nvPr>
            <p:ph type="subTitle" idx="1"/>
          </p:nvPr>
        </p:nvSpPr>
        <p:spPr>
          <a:xfrm>
            <a:off x="457200" y="6019800"/>
            <a:ext cx="7854950" cy="533400"/>
          </a:xfrm>
        </p:spPr>
        <p:txBody>
          <a:bodyPr/>
          <a:lstStyle/>
          <a:p>
            <a:pPr marR="0" algn="l"/>
            <a:r>
              <a:rPr lang="en-US" sz="1400" i="1" smtClean="0">
                <a:ea typeface="ＭＳ Ｐゴシック" pitchFamily="34" charset="-128"/>
              </a:rPr>
              <a:t>MMWR / December 2, 2011 / Vol. 60 / No. 47 1621 </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pic>
        <p:nvPicPr>
          <p:cNvPr id="67588" name="Picture 3" descr="Screen Shot 2011-12-09 at 10.43.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6294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14"/>
          <p:cNvCxnSpPr>
            <a:cxnSpLocks noChangeShapeType="1"/>
          </p:cNvCxnSpPr>
          <p:nvPr/>
        </p:nvCxnSpPr>
        <p:spPr bwMode="auto">
          <a:xfrm flipH="1">
            <a:off x="5156200" y="2362200"/>
            <a:ext cx="1244600" cy="1257300"/>
          </a:xfrm>
          <a:prstGeom prst="straightConnector1">
            <a:avLst/>
          </a:prstGeom>
          <a:noFill/>
          <a:ln w="25400">
            <a:solidFill>
              <a:srgbClr val="FF0000"/>
            </a:solidFill>
            <a:round/>
            <a:headEnd/>
            <a:tailEnd type="arrow" w="med" len="med"/>
          </a:ln>
          <a:effectLst>
            <a:outerShdw dist="38100" dir="5400000" algn="ctr" rotWithShape="0">
              <a:srgbClr val="002041">
                <a:alpha val="48000"/>
              </a:srgbClr>
            </a:outerShdw>
          </a:effectLst>
        </p:spPr>
      </p:cxnSp>
      <p:cxnSp>
        <p:nvCxnSpPr>
          <p:cNvPr id="6" name="Straight Arrow Connector 15"/>
          <p:cNvCxnSpPr>
            <a:cxnSpLocks noChangeShapeType="1"/>
          </p:cNvCxnSpPr>
          <p:nvPr/>
        </p:nvCxnSpPr>
        <p:spPr bwMode="auto">
          <a:xfrm flipH="1">
            <a:off x="4191000" y="2362200"/>
            <a:ext cx="2209800" cy="762000"/>
          </a:xfrm>
          <a:prstGeom prst="straightConnector1">
            <a:avLst/>
          </a:prstGeom>
          <a:noFill/>
          <a:ln w="25400">
            <a:solidFill>
              <a:srgbClr val="FF0000"/>
            </a:solidFill>
            <a:round/>
            <a:headEnd/>
            <a:tailEnd type="arrow" w="med" len="med"/>
          </a:ln>
          <a:effectLst>
            <a:outerShdw dist="38100" dir="5400000" algn="ctr" rotWithShape="0">
              <a:srgbClr val="002041">
                <a:alpha val="48000"/>
              </a:srgbClr>
            </a:outerShdw>
          </a:effectLst>
        </p:spPr>
      </p:cxnSp>
      <p:cxnSp>
        <p:nvCxnSpPr>
          <p:cNvPr id="7" name="Straight Arrow Connector 16"/>
          <p:cNvCxnSpPr>
            <a:cxnSpLocks noChangeShapeType="1"/>
          </p:cNvCxnSpPr>
          <p:nvPr/>
        </p:nvCxnSpPr>
        <p:spPr bwMode="auto">
          <a:xfrm flipH="1">
            <a:off x="3429000" y="2362200"/>
            <a:ext cx="2971800" cy="228600"/>
          </a:xfrm>
          <a:prstGeom prst="straightConnector1">
            <a:avLst/>
          </a:prstGeom>
          <a:noFill/>
          <a:ln w="25400">
            <a:solidFill>
              <a:srgbClr val="FF0000"/>
            </a:solidFill>
            <a:round/>
            <a:headEnd/>
            <a:tailEnd type="arrow" w="med" len="med"/>
          </a:ln>
          <a:effectLst>
            <a:outerShdw dist="38100" dir="5400000" algn="ctr" rotWithShape="0">
              <a:srgbClr val="002041">
                <a:alpha val="48000"/>
              </a:srgbClr>
            </a:outerShdw>
          </a:effectLst>
        </p:spPr>
      </p:cxnSp>
      <p:cxnSp>
        <p:nvCxnSpPr>
          <p:cNvPr id="8" name="Straight Arrow Connector 22"/>
          <p:cNvCxnSpPr>
            <a:cxnSpLocks noChangeShapeType="1"/>
          </p:cNvCxnSpPr>
          <p:nvPr/>
        </p:nvCxnSpPr>
        <p:spPr bwMode="auto">
          <a:xfrm flipH="1">
            <a:off x="5994400" y="2362200"/>
            <a:ext cx="406400" cy="1409700"/>
          </a:xfrm>
          <a:prstGeom prst="straightConnector1">
            <a:avLst/>
          </a:prstGeom>
          <a:noFill/>
          <a:ln w="25400">
            <a:solidFill>
              <a:srgbClr val="FF0000"/>
            </a:solidFill>
            <a:round/>
            <a:headEnd/>
            <a:tailEnd type="arrow" w="med" len="med"/>
          </a:ln>
          <a:effectLst>
            <a:outerShdw dist="38100" dir="5400000" algn="ctr" rotWithShape="0">
              <a:srgbClr val="002041">
                <a:alpha val="48000"/>
              </a:srgbClr>
            </a:outerShdw>
          </a:effectLst>
        </p:spPr>
      </p:cxnSp>
      <p:sp>
        <p:nvSpPr>
          <p:cNvPr id="9" name="TextBox 8"/>
          <p:cNvSpPr txBox="1"/>
          <p:nvPr/>
        </p:nvSpPr>
        <p:spPr>
          <a:xfrm>
            <a:off x="6375400" y="2019300"/>
            <a:ext cx="927100" cy="523875"/>
          </a:xfrm>
          <a:prstGeom prst="rect">
            <a:avLst/>
          </a:prstGeom>
          <a:noFill/>
        </p:spPr>
        <p:txBody>
          <a:bodyPr>
            <a:spAutoFit/>
          </a:bodyPr>
          <a:lstStyle/>
          <a:p>
            <a:pPr>
              <a:defRPr/>
            </a:pPr>
            <a:r>
              <a:rPr lang="en-US" sz="2800" b="1" dirty="0">
                <a:solidFill>
                  <a:srgbClr val="FF0000"/>
                </a:solidFill>
                <a:latin typeface="+mj-lt"/>
                <a:ea typeface="ＭＳ Ｐゴシック" charset="0"/>
              </a:rPr>
              <a:t>Gaps</a:t>
            </a:r>
          </a:p>
        </p:txBody>
      </p:sp>
      <p:cxnSp>
        <p:nvCxnSpPr>
          <p:cNvPr id="10" name="Straight Arrow Connector 7"/>
          <p:cNvCxnSpPr>
            <a:cxnSpLocks noChangeShapeType="1"/>
          </p:cNvCxnSpPr>
          <p:nvPr/>
        </p:nvCxnSpPr>
        <p:spPr bwMode="auto">
          <a:xfrm>
            <a:off x="6400800" y="2362200"/>
            <a:ext cx="431800" cy="1562100"/>
          </a:xfrm>
          <a:prstGeom prst="straightConnector1">
            <a:avLst/>
          </a:prstGeom>
          <a:noFill/>
          <a:ln w="25400">
            <a:solidFill>
              <a:srgbClr val="FF0000"/>
            </a:solidFill>
            <a:round/>
            <a:headEnd/>
            <a:tailEnd type="arrow" w="med" len="med"/>
          </a:ln>
          <a:effectLst>
            <a:outerShdw dist="38100" dir="5400000" algn="ctr" rotWithShape="0">
              <a:srgbClr val="002041">
                <a:alpha val="48000"/>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p:spPr>
        <p:txBody>
          <a:bodyPr/>
          <a:lstStyle/>
          <a:p>
            <a:pPr algn="ctr">
              <a:defRPr/>
            </a:pPr>
            <a:r>
              <a:rPr lang="en-US" dirty="0" smtClean="0">
                <a:solidFill>
                  <a:srgbClr val="DBE7B6"/>
                </a:solidFill>
              </a:rPr>
              <a:t>Engagement in Care</a:t>
            </a:r>
            <a:endParaRPr lang="en-US" dirty="0"/>
          </a:p>
        </p:txBody>
      </p:sp>
      <p:sp>
        <p:nvSpPr>
          <p:cNvPr id="68611" name="Subtitle 2"/>
          <p:cNvSpPr>
            <a:spLocks noGrp="1"/>
          </p:cNvSpPr>
          <p:nvPr>
            <p:ph type="subTitle" idx="1"/>
          </p:nvPr>
        </p:nvSpPr>
        <p:spPr>
          <a:xfrm>
            <a:off x="228600" y="5715000"/>
            <a:ext cx="2819400" cy="533400"/>
          </a:xfrm>
        </p:spPr>
        <p:txBody>
          <a:bodyPr/>
          <a:lstStyle/>
          <a:p>
            <a:pPr marR="0" algn="l"/>
            <a:r>
              <a:rPr lang="en-US" sz="1400" i="1" smtClean="0">
                <a:ea typeface="ＭＳ Ｐゴシック" pitchFamily="34" charset="-128"/>
              </a:rPr>
              <a:t>Cheever / 2007/Clinical Infectious Diseases/ Vol. 44 / pp 1500-1502</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pic>
        <p:nvPicPr>
          <p:cNvPr id="68612" name="Picture 10" descr="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45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914400"/>
          </a:xfrm>
          <a:ln>
            <a:miter lim="800000"/>
            <a:headEnd/>
            <a:tailEnd/>
          </a:ln>
        </p:spPr>
        <p:txBody>
          <a:bodyPr/>
          <a:lstStyle/>
          <a:p>
            <a:pPr algn="ctr">
              <a:defRPr/>
            </a:pPr>
            <a:r>
              <a:rPr lang="en-US" dirty="0" smtClean="0">
                <a:solidFill>
                  <a:srgbClr val="DBE7B6"/>
                </a:solidFill>
              </a:rPr>
              <a:t>Engagement in Care</a:t>
            </a:r>
            <a:endParaRPr lang="en-US" dirty="0"/>
          </a:p>
        </p:txBody>
      </p:sp>
      <p:sp>
        <p:nvSpPr>
          <p:cNvPr id="69635" name="Subtitle 2"/>
          <p:cNvSpPr>
            <a:spLocks noGrp="1"/>
          </p:cNvSpPr>
          <p:nvPr>
            <p:ph type="subTitle" idx="1"/>
          </p:nvPr>
        </p:nvSpPr>
        <p:spPr>
          <a:xfrm>
            <a:off x="228600" y="5715000"/>
            <a:ext cx="3276600" cy="533400"/>
          </a:xfrm>
        </p:spPr>
        <p:txBody>
          <a:bodyPr/>
          <a:lstStyle/>
          <a:p>
            <a:pPr marR="0" algn="l"/>
            <a:r>
              <a:rPr lang="en-US" sz="1400" i="1" smtClean="0">
                <a:ea typeface="ＭＳ Ｐゴシック" pitchFamily="34" charset="-128"/>
              </a:rPr>
              <a:t>Cheever / 2007/Clinical Infectious Diseases/ Vol. 44 / pp 1500-1502</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pic>
        <p:nvPicPr>
          <p:cNvPr id="69636" name="Picture 10" descr="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45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676400" y="2895600"/>
            <a:ext cx="5715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flipV="1">
            <a:off x="4267200" y="5334000"/>
            <a:ext cx="457200" cy="609600"/>
          </a:xfrm>
          <a:prstGeom prst="downArrow">
            <a:avLst>
              <a:gd name="adj1" fmla="val 7116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a:p>
        </p:txBody>
      </p:sp>
      <p:sp>
        <p:nvSpPr>
          <p:cNvPr id="69639" name="TextBox 8"/>
          <p:cNvSpPr txBox="1">
            <a:spLocks noChangeArrowheads="1"/>
          </p:cNvSpPr>
          <p:nvPr/>
        </p:nvSpPr>
        <p:spPr bwMode="auto">
          <a:xfrm>
            <a:off x="3657600" y="5943600"/>
            <a:ext cx="1722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400">
                <a:solidFill>
                  <a:srgbClr val="FF0000"/>
                </a:solidFill>
                <a:cs typeface="Arial" pitchFamily="34" charset="0"/>
              </a:rPr>
              <a:t>SPNS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851648" cy="914400"/>
          </a:xfrm>
          <a:ln>
            <a:miter lim="800000"/>
            <a:headEnd/>
            <a:tailEnd/>
          </a:ln>
        </p:spPr>
        <p:txBody>
          <a:bodyPr>
            <a:normAutofit fontScale="90000"/>
          </a:bodyPr>
          <a:lstStyle/>
          <a:p>
            <a:pPr algn="ctr">
              <a:defRPr/>
            </a:pPr>
            <a:r>
              <a:rPr lang="en-US" dirty="0" smtClean="0">
                <a:solidFill>
                  <a:srgbClr val="DBE7B6"/>
                </a:solidFill>
              </a:rPr>
              <a:t>Example Approaches:</a:t>
            </a:r>
            <a:br>
              <a:rPr lang="en-US" dirty="0" smtClean="0">
                <a:solidFill>
                  <a:srgbClr val="DBE7B6"/>
                </a:solidFill>
              </a:rPr>
            </a:br>
            <a:r>
              <a:rPr lang="en-US" dirty="0" smtClean="0">
                <a:solidFill>
                  <a:srgbClr val="DBE7B6"/>
                </a:solidFill>
              </a:rPr>
              <a:t>Ensuring People are Tested</a:t>
            </a:r>
            <a:endParaRPr lang="en-US" dirty="0"/>
          </a:p>
        </p:txBody>
      </p:sp>
      <p:sp>
        <p:nvSpPr>
          <p:cNvPr id="70659" name="Subtitle 2"/>
          <p:cNvSpPr>
            <a:spLocks noGrp="1"/>
          </p:cNvSpPr>
          <p:nvPr>
            <p:ph type="subTitle" idx="1"/>
          </p:nvPr>
        </p:nvSpPr>
        <p:spPr>
          <a:xfrm>
            <a:off x="609600" y="2362200"/>
            <a:ext cx="7854950" cy="3810000"/>
          </a:xfrm>
        </p:spPr>
        <p:txBody>
          <a:bodyPr/>
          <a:lstStyle/>
          <a:p>
            <a:pPr lvl="1" indent="-457200" algn="l" eaLnBrk="1" hangingPunct="1">
              <a:lnSpc>
                <a:spcPct val="90000"/>
              </a:lnSpc>
              <a:buClr>
                <a:schemeClr val="tx1"/>
              </a:buClr>
              <a:buFont typeface="Arial" pitchFamily="34" charset="0"/>
              <a:buChar char="•"/>
            </a:pPr>
            <a:r>
              <a:rPr lang="en-US" sz="2600" smtClean="0">
                <a:ea typeface="ＭＳ Ｐゴシック" pitchFamily="34" charset="-128"/>
              </a:rPr>
              <a:t>Structural/Policy Approaches (bring testing to clients)</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Implementing routine testing (e.g., in ERs, STI clinics)</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Routine testing in primary care</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Ensuring HIV testing is covered by insurance</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Partner referral and counseling</a:t>
            </a:r>
          </a:p>
          <a:p>
            <a:pPr lvl="2" indent="-457200" algn="l" eaLnBrk="1" hangingPunct="1">
              <a:lnSpc>
                <a:spcPct val="90000"/>
              </a:lnSpc>
              <a:buClr>
                <a:schemeClr val="tx1"/>
              </a:buClr>
              <a:buFont typeface="Arial" pitchFamily="34" charset="0"/>
              <a:buChar char="•"/>
            </a:pPr>
            <a:endParaRPr lang="en-US" sz="23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2600" smtClean="0">
                <a:ea typeface="ＭＳ Ｐゴシック" pitchFamily="34" charset="-128"/>
              </a:rPr>
              <a:t>Motivational (raise awareness about HIV and testing)</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Social network approaches </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Educational and social support programs</a:t>
            </a:r>
          </a:p>
          <a:p>
            <a:pPr lvl="1"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2"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ln>
            <a:miter lim="800000"/>
            <a:headEnd/>
            <a:tailEnd/>
          </a:ln>
        </p:spPr>
        <p:txBody>
          <a:bodyPr/>
          <a:lstStyle/>
          <a:p>
            <a:pPr eaLnBrk="1" hangingPunct="1">
              <a:defRPr/>
            </a:pPr>
            <a:r>
              <a:rPr smtClean="0">
                <a:ln>
                  <a:noFill/>
                </a:ln>
                <a:solidFill>
                  <a:srgbClr val="FFFF00"/>
                </a:solidFill>
              </a:rPr>
              <a:t>Disclosures</a:t>
            </a:r>
          </a:p>
        </p:txBody>
      </p:sp>
      <p:sp>
        <p:nvSpPr>
          <p:cNvPr id="53251" name="Rectangle 5"/>
          <p:cNvSpPr>
            <a:spLocks noGrp="1"/>
          </p:cNvSpPr>
          <p:nvPr>
            <p:ph type="body" idx="4294967295"/>
          </p:nvPr>
        </p:nvSpPr>
        <p:spPr>
          <a:xfrm>
            <a:off x="457200" y="1752600"/>
            <a:ext cx="8229600" cy="4389438"/>
          </a:xfrm>
        </p:spPr>
        <p:txBody>
          <a:bodyPr/>
          <a:lstStyle/>
          <a:p>
            <a:pPr lvl="1" eaLnBrk="1" hangingPunct="1">
              <a:buFont typeface="Wingdings 2" pitchFamily="18" charset="2"/>
              <a:buNone/>
            </a:pPr>
            <a:r>
              <a:rPr lang="en-US" smtClean="0">
                <a:ea typeface="ＭＳ Ｐゴシック" pitchFamily="34" charset="-128"/>
              </a:rPr>
              <a:t>This continuing education activity is managed and accredited by Professional Education Service Group.  The information presented in this activity represents the opinion of the author(s) or faculty. Neither PESG, nor any accrediting organization endorses any commercial product displayed or mentioned in conjunction with this activity.</a:t>
            </a:r>
          </a:p>
          <a:p>
            <a:pPr lvl="1" eaLnBrk="1" hangingPunct="1">
              <a:buFont typeface="Wingdings 2" pitchFamily="18" charset="2"/>
              <a:buNone/>
            </a:pPr>
            <a:endParaRPr lang="en-US" smtClean="0">
              <a:ea typeface="ＭＳ Ｐゴシック" pitchFamily="34" charset="-128"/>
            </a:endParaRPr>
          </a:p>
          <a:p>
            <a:pPr lvl="1" eaLnBrk="1" hangingPunct="1">
              <a:buFont typeface="Wingdings 2" pitchFamily="18" charset="2"/>
              <a:buNone/>
            </a:pPr>
            <a:r>
              <a:rPr lang="en-US" smtClean="0">
                <a:ea typeface="ＭＳ Ｐゴシック" pitchFamily="34" charset="-128"/>
              </a:rPr>
              <a:t>Commercial Support was not received for this activity.</a:t>
            </a:r>
          </a:p>
          <a:p>
            <a:pPr lvl="1" eaLnBrk="1" hangingPunct="1"/>
            <a:endParaRPr lang="en-US" smtClean="0">
              <a:ea typeface="ＭＳ Ｐゴシック" pitchFamily="34" charset="-128"/>
            </a:endParaRP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D92036B-1975-4DCA-991F-9275FB0E6246}" type="slidenum">
              <a:rPr lang="en-US" smtClean="0">
                <a:solidFill>
                  <a:srgbClr val="D1EAEE"/>
                </a:solidFill>
              </a:rPr>
              <a:pPr eaLnBrk="1" hangingPunct="1"/>
              <a:t>2</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851648" cy="914400"/>
          </a:xfrm>
          <a:ln>
            <a:miter lim="800000"/>
            <a:headEnd/>
            <a:tailEnd/>
          </a:ln>
        </p:spPr>
        <p:txBody>
          <a:bodyPr>
            <a:normAutofit fontScale="90000"/>
          </a:bodyPr>
          <a:lstStyle/>
          <a:p>
            <a:pPr algn="ctr">
              <a:defRPr/>
            </a:pPr>
            <a:r>
              <a:rPr lang="en-US" dirty="0" smtClean="0">
                <a:solidFill>
                  <a:srgbClr val="DBE7B6"/>
                </a:solidFill>
              </a:rPr>
              <a:t>Example Approaches:</a:t>
            </a:r>
            <a:br>
              <a:rPr lang="en-US" dirty="0" smtClean="0">
                <a:solidFill>
                  <a:srgbClr val="DBE7B6"/>
                </a:solidFill>
              </a:rPr>
            </a:br>
            <a:r>
              <a:rPr lang="en-US" dirty="0" smtClean="0">
                <a:solidFill>
                  <a:srgbClr val="DBE7B6"/>
                </a:solidFill>
              </a:rPr>
              <a:t>Promoting Linkage/Retention</a:t>
            </a:r>
            <a:endParaRPr lang="en-US" dirty="0"/>
          </a:p>
        </p:txBody>
      </p:sp>
      <p:sp>
        <p:nvSpPr>
          <p:cNvPr id="71683" name="Subtitle 2"/>
          <p:cNvSpPr>
            <a:spLocks noGrp="1"/>
          </p:cNvSpPr>
          <p:nvPr>
            <p:ph type="subTitle" idx="1"/>
          </p:nvPr>
        </p:nvSpPr>
        <p:spPr>
          <a:xfrm>
            <a:off x="609600" y="2362200"/>
            <a:ext cx="7854950" cy="4038600"/>
          </a:xfrm>
        </p:spPr>
        <p:txBody>
          <a:bodyPr/>
          <a:lstStyle/>
          <a:p>
            <a:pPr lvl="1" indent="-457200" algn="l" eaLnBrk="1" hangingPunct="1">
              <a:lnSpc>
                <a:spcPct val="90000"/>
              </a:lnSpc>
              <a:buClr>
                <a:schemeClr val="tx1"/>
              </a:buClr>
              <a:buFont typeface="Arial" pitchFamily="34" charset="0"/>
              <a:buChar char="•"/>
            </a:pPr>
            <a:r>
              <a:rPr lang="en-US" sz="2600" smtClean="0">
                <a:ea typeface="ＭＳ Ｐゴシック" pitchFamily="34" charset="-128"/>
              </a:rPr>
              <a:t>Improving system integration</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Co-location of services</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Developing procedures and programs that link multiple providers</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Use of electronic technologies to share patient health information</a:t>
            </a:r>
          </a:p>
          <a:p>
            <a:pPr lvl="2" indent="-457200" algn="l" eaLnBrk="1" hangingPunct="1">
              <a:lnSpc>
                <a:spcPct val="90000"/>
              </a:lnSpc>
              <a:buClr>
                <a:schemeClr val="tx1"/>
              </a:buClr>
              <a:buFont typeface="Arial" pitchFamily="34" charset="0"/>
              <a:buChar char="•"/>
            </a:pPr>
            <a:endParaRPr lang="en-US" sz="23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2600" smtClean="0">
                <a:ea typeface="ＭＳ Ｐゴシック" pitchFamily="34" charset="-128"/>
              </a:rPr>
              <a:t>Helping clients navigate the care system</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Linking newly diagnosed clients to care that they need</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Connecting clients to support services</a:t>
            </a:r>
          </a:p>
          <a:p>
            <a:pPr lvl="2" indent="-457200" algn="l" eaLnBrk="1" hangingPunct="1">
              <a:lnSpc>
                <a:spcPct val="90000"/>
              </a:lnSpc>
              <a:buClr>
                <a:schemeClr val="tx1"/>
              </a:buClr>
              <a:buFont typeface="Arial" pitchFamily="34" charset="0"/>
              <a:buChar char="•"/>
            </a:pPr>
            <a:r>
              <a:rPr lang="en-US" sz="2300" smtClean="0">
                <a:ea typeface="ＭＳ Ｐゴシック" pitchFamily="34" charset="-128"/>
              </a:rPr>
              <a:t>Helping clients understand care plans</a:t>
            </a:r>
          </a:p>
          <a:p>
            <a:pPr lvl="2" indent="-457200" algn="l" eaLnBrk="1" hangingPunct="1">
              <a:lnSpc>
                <a:spcPct val="90000"/>
              </a:lnSpc>
              <a:buClr>
                <a:schemeClr val="tx1"/>
              </a:buClr>
              <a:buFont typeface="Arial" pitchFamily="34" charset="0"/>
              <a:buChar char="•"/>
            </a:pPr>
            <a:endParaRPr lang="en-US" sz="2600" smtClean="0">
              <a:ea typeface="ＭＳ Ｐゴシック" pitchFamily="34" charset="-128"/>
            </a:endParaRP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851648" cy="914400"/>
          </a:xfrm>
          <a:ln>
            <a:miter lim="800000"/>
            <a:headEnd/>
            <a:tailEnd/>
          </a:ln>
        </p:spPr>
        <p:txBody>
          <a:bodyPr>
            <a:normAutofit fontScale="90000"/>
          </a:bodyPr>
          <a:lstStyle/>
          <a:p>
            <a:pPr algn="ctr">
              <a:defRPr/>
            </a:pPr>
            <a:r>
              <a:rPr lang="en-US" dirty="0" smtClean="0">
                <a:solidFill>
                  <a:srgbClr val="DBE7B6"/>
                </a:solidFill>
              </a:rPr>
              <a:t>Implementing Linkage and Retention Interventions in Three States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8077200" cy="1975104"/>
          </a:xfrm>
        </p:spPr>
        <p:txBody>
          <a:bodyPr/>
          <a:lstStyle/>
          <a:p>
            <a:pPr fontAlgn="auto">
              <a:spcAft>
                <a:spcPts val="0"/>
              </a:spcAft>
              <a:defRPr/>
            </a:pPr>
            <a:r>
              <a:rPr lang="en-US" dirty="0" smtClean="0">
                <a:solidFill>
                  <a:schemeClr val="tx2">
                    <a:satMod val="200000"/>
                  </a:schemeClr>
                </a:solidFill>
              </a:rPr>
              <a:t>Louisiana SPNS:  </a:t>
            </a:r>
            <a:br>
              <a:rPr lang="en-US" dirty="0" smtClean="0">
                <a:solidFill>
                  <a:schemeClr val="tx2">
                    <a:satMod val="200000"/>
                  </a:schemeClr>
                </a:solidFill>
              </a:rPr>
            </a:br>
            <a:r>
              <a:rPr lang="en-US" dirty="0" smtClean="0">
                <a:solidFill>
                  <a:schemeClr val="tx2">
                    <a:satMod val="200000"/>
                  </a:schemeClr>
                </a:solidFill>
              </a:rPr>
              <a:t>Systems Linkages Project  </a:t>
            </a:r>
            <a:endParaRPr lang="en-US" dirty="0">
              <a:solidFill>
                <a:schemeClr val="tx2">
                  <a:satMod val="200000"/>
                </a:schemeClr>
              </a:solidFill>
            </a:endParaRPr>
          </a:p>
        </p:txBody>
      </p:sp>
      <p:sp>
        <p:nvSpPr>
          <p:cNvPr id="73731" name="Subtitle 2"/>
          <p:cNvSpPr>
            <a:spLocks noGrp="1"/>
          </p:cNvSpPr>
          <p:nvPr>
            <p:ph type="subTitle" idx="1"/>
          </p:nvPr>
        </p:nvSpPr>
        <p:spPr>
          <a:xfrm>
            <a:off x="838200" y="3962400"/>
            <a:ext cx="7772400" cy="1508125"/>
          </a:xfrm>
        </p:spPr>
        <p:txBody>
          <a:bodyPr/>
          <a:lstStyle/>
          <a:p>
            <a:pPr>
              <a:spcBef>
                <a:spcPct val="0"/>
              </a:spcBef>
            </a:pPr>
            <a:r>
              <a:rPr lang="en-US" smtClean="0"/>
              <a:t>DeAnn Gruber, PhD</a:t>
            </a:r>
          </a:p>
          <a:p>
            <a:pPr>
              <a:spcBef>
                <a:spcPct val="0"/>
              </a:spcBef>
            </a:pPr>
            <a:r>
              <a:rPr lang="en-US" smtClean="0"/>
              <a:t>Louisiana Office of Public Health STD/HIV Program</a:t>
            </a:r>
          </a:p>
          <a:p>
            <a:pPr>
              <a:spcBef>
                <a:spcPct val="0"/>
              </a:spcBef>
            </a:pPr>
            <a:r>
              <a:rPr lang="en-US" smtClean="0"/>
              <a:t>Ryan White All Grantees Meeting</a:t>
            </a:r>
          </a:p>
          <a:p>
            <a:pPr>
              <a:spcBef>
                <a:spcPct val="0"/>
              </a:spcBef>
            </a:pPr>
            <a:r>
              <a:rPr lang="en-US" smtClean="0"/>
              <a:t>November 28, 2012</a:t>
            </a:r>
          </a:p>
          <a:p>
            <a:pPr>
              <a:spcBef>
                <a:spcPct val="0"/>
              </a:spcBef>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200000"/>
                  </a:schemeClr>
                </a:solidFill>
              </a:rPr>
              <a:t>Program Need – 2010 National Rankings</a:t>
            </a:r>
            <a:endParaRPr lang="en-US" dirty="0">
              <a:solidFill>
                <a:schemeClr val="tx2">
                  <a:satMod val="200000"/>
                </a:schemeClr>
              </a:solidFill>
            </a:endParaRPr>
          </a:p>
        </p:txBody>
      </p:sp>
      <p:sp>
        <p:nvSpPr>
          <p:cNvPr id="3" name="Content Placeholder 2"/>
          <p:cNvSpPr>
            <a:spLocks noGrp="1"/>
          </p:cNvSpPr>
          <p:nvPr>
            <p:ph idx="1"/>
          </p:nvPr>
        </p:nvSpPr>
        <p:spPr/>
        <p:txBody>
          <a:bodyPr>
            <a:normAutofit lnSpcReduction="10000"/>
          </a:bodyPr>
          <a:lstStyle/>
          <a:p>
            <a:pPr marL="411480" fontAlgn="auto">
              <a:spcAft>
                <a:spcPts val="0"/>
              </a:spcAft>
              <a:buFont typeface="Wingdings"/>
              <a:buNone/>
              <a:defRPr/>
            </a:pPr>
            <a:r>
              <a:rPr lang="en-US" sz="2400" b="1" dirty="0" smtClean="0">
                <a:latin typeface="Calibri" pitchFamily="34" charset="0"/>
              </a:rPr>
              <a:t>Among all 50 States</a:t>
            </a:r>
          </a:p>
          <a:p>
            <a:pPr marL="411480" fontAlgn="auto">
              <a:spcAft>
                <a:spcPts val="0"/>
              </a:spcAft>
              <a:buFont typeface="Wingdings"/>
              <a:buChar char=""/>
              <a:defRPr/>
            </a:pPr>
            <a:r>
              <a:rPr lang="en-US" sz="2400" dirty="0" smtClean="0">
                <a:latin typeface="Calibri" pitchFamily="34" charset="0"/>
              </a:rPr>
              <a:t>Louisiana ranked </a:t>
            </a:r>
            <a:r>
              <a:rPr lang="en-US" sz="2400" b="1" dirty="0" smtClean="0">
                <a:latin typeface="Calibri" pitchFamily="34" charset="0"/>
              </a:rPr>
              <a:t>4</a:t>
            </a:r>
            <a:r>
              <a:rPr lang="en-US" sz="2400" b="1" baseline="30000" dirty="0" smtClean="0">
                <a:latin typeface="Calibri" pitchFamily="34" charset="0"/>
              </a:rPr>
              <a:t>th</a:t>
            </a:r>
            <a:r>
              <a:rPr lang="en-US" sz="2400" b="1" dirty="0" smtClean="0">
                <a:latin typeface="Calibri" pitchFamily="34" charset="0"/>
              </a:rPr>
              <a:t> </a:t>
            </a:r>
            <a:r>
              <a:rPr lang="en-US" sz="2400" dirty="0" smtClean="0">
                <a:latin typeface="Calibri" pitchFamily="34" charset="0"/>
              </a:rPr>
              <a:t>highest in state AIDS case rates</a:t>
            </a:r>
          </a:p>
          <a:p>
            <a:pPr marL="740664" lvl="1" fontAlgn="auto">
              <a:spcAft>
                <a:spcPts val="0"/>
              </a:spcAft>
              <a:buFont typeface="Wingdings"/>
              <a:buChar char=""/>
              <a:defRPr/>
            </a:pPr>
            <a:r>
              <a:rPr lang="en-US" sz="2400" dirty="0" smtClean="0">
                <a:latin typeface="Calibri" pitchFamily="34" charset="0"/>
              </a:rPr>
              <a:t>20.0 AIDS Cases diagnosed in 2010 per 100,000 people</a:t>
            </a:r>
          </a:p>
          <a:p>
            <a:pPr marL="996696" lvl="2" fontAlgn="auto">
              <a:spcAft>
                <a:spcPts val="0"/>
              </a:spcAft>
              <a:buFont typeface="Wingdings 2"/>
              <a:buNone/>
              <a:defRPr/>
            </a:pPr>
            <a:endParaRPr lang="en-US" sz="1600" dirty="0" smtClean="0">
              <a:latin typeface="Calibri" pitchFamily="34" charset="0"/>
            </a:endParaRPr>
          </a:p>
          <a:p>
            <a:pPr marL="411480" fontAlgn="auto">
              <a:spcAft>
                <a:spcPts val="0"/>
              </a:spcAft>
              <a:buFont typeface="Wingdings"/>
              <a:buNone/>
              <a:defRPr/>
            </a:pPr>
            <a:r>
              <a:rPr lang="en-US" sz="2400" b="1" dirty="0" smtClean="0">
                <a:latin typeface="Calibri" pitchFamily="34" charset="0"/>
              </a:rPr>
              <a:t>Among large US cities (&gt;500,000 people)</a:t>
            </a:r>
          </a:p>
          <a:p>
            <a:pPr marL="411480" fontAlgn="auto">
              <a:spcAft>
                <a:spcPts val="0"/>
              </a:spcAft>
              <a:buFont typeface="Wingdings"/>
              <a:buChar char=""/>
              <a:defRPr/>
            </a:pPr>
            <a:r>
              <a:rPr lang="en-US" sz="2400" dirty="0" smtClean="0">
                <a:latin typeface="Calibri" pitchFamily="34" charset="0"/>
              </a:rPr>
              <a:t>Baton Rouge metro area ranked 1</a:t>
            </a:r>
            <a:r>
              <a:rPr lang="en-US" sz="2400" baseline="30000" dirty="0" smtClean="0">
                <a:latin typeface="Calibri" pitchFamily="34" charset="0"/>
              </a:rPr>
              <a:t>st</a:t>
            </a:r>
            <a:r>
              <a:rPr lang="en-US" sz="2400" dirty="0" smtClean="0">
                <a:latin typeface="Calibri" pitchFamily="34" charset="0"/>
              </a:rPr>
              <a:t> in AIDS Case Rates</a:t>
            </a:r>
          </a:p>
          <a:p>
            <a:pPr marL="740664" lvl="1" fontAlgn="auto">
              <a:spcAft>
                <a:spcPts val="0"/>
              </a:spcAft>
              <a:buFont typeface="Wingdings"/>
              <a:buChar char=""/>
              <a:defRPr/>
            </a:pPr>
            <a:r>
              <a:rPr lang="en-US" sz="2400" dirty="0" smtClean="0">
                <a:latin typeface="Calibri" pitchFamily="34" charset="0"/>
              </a:rPr>
              <a:t>33.7 AIDS Cases diagnosed in 2010 per 100,000 people in BR MSA</a:t>
            </a:r>
          </a:p>
          <a:p>
            <a:pPr marL="411480" fontAlgn="auto">
              <a:spcAft>
                <a:spcPts val="0"/>
              </a:spcAft>
              <a:buFont typeface="Wingdings"/>
              <a:buChar char=""/>
              <a:defRPr/>
            </a:pPr>
            <a:r>
              <a:rPr lang="en-US" sz="2400" dirty="0" smtClean="0">
                <a:latin typeface="Calibri" pitchFamily="34" charset="0"/>
              </a:rPr>
              <a:t>New Orleans metro area ranked 5</a:t>
            </a:r>
            <a:r>
              <a:rPr lang="en-US" sz="2400" baseline="30000" dirty="0" smtClean="0">
                <a:latin typeface="Calibri" pitchFamily="34" charset="0"/>
              </a:rPr>
              <a:t>th</a:t>
            </a:r>
            <a:r>
              <a:rPr lang="en-US" sz="2400" dirty="0" smtClean="0">
                <a:latin typeface="Calibri" pitchFamily="34" charset="0"/>
              </a:rPr>
              <a:t> in AIDS Case Rates</a:t>
            </a:r>
          </a:p>
          <a:p>
            <a:pPr marL="740664" lvl="1" fontAlgn="auto">
              <a:spcAft>
                <a:spcPts val="0"/>
              </a:spcAft>
              <a:buFont typeface="Wingdings"/>
              <a:buChar char=""/>
              <a:defRPr/>
            </a:pPr>
            <a:r>
              <a:rPr lang="en-US" sz="2400" dirty="0" smtClean="0">
                <a:latin typeface="Calibri" pitchFamily="34" charset="0"/>
              </a:rPr>
              <a:t>26.2 AIDS Cases diagnosed in 2010 per 100,000 people in NO MSA</a:t>
            </a:r>
          </a:p>
          <a:p>
            <a:pPr marL="411480" fontAlgn="auto">
              <a:spcAft>
                <a:spcPts val="0"/>
              </a:spcAft>
              <a:buFont typeface="Wingdings"/>
              <a:buChar cha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838200" y="512763"/>
            <a:ext cx="7848600" cy="914400"/>
          </a:xfrm>
        </p:spPr>
        <p:txBody>
          <a:bodyPr/>
          <a:lstStyle/>
          <a:p>
            <a:pPr fontAlgn="auto">
              <a:spcAft>
                <a:spcPts val="0"/>
              </a:spcAft>
              <a:defRPr/>
            </a:pPr>
            <a:r>
              <a:rPr lang="en-US" sz="3600" dirty="0" smtClean="0">
                <a:solidFill>
                  <a:schemeClr val="tx2">
                    <a:satMod val="200000"/>
                  </a:schemeClr>
                </a:solidFill>
              </a:rPr>
              <a:t>Louisiana and Baton Rouge Region:</a:t>
            </a:r>
            <a:br>
              <a:rPr lang="en-US" sz="3600" dirty="0" smtClean="0">
                <a:solidFill>
                  <a:schemeClr val="tx2">
                    <a:satMod val="200000"/>
                  </a:schemeClr>
                </a:solidFill>
              </a:rPr>
            </a:br>
            <a:r>
              <a:rPr lang="en-US" sz="3600" dirty="0" smtClean="0">
                <a:solidFill>
                  <a:schemeClr val="tx2">
                    <a:satMod val="200000"/>
                  </a:schemeClr>
                </a:solidFill>
              </a:rPr>
              <a:t>Persons Living with HIV</a:t>
            </a:r>
          </a:p>
        </p:txBody>
      </p:sp>
      <p:sp>
        <p:nvSpPr>
          <p:cNvPr id="75779" name="Rectangle 3"/>
          <p:cNvSpPr>
            <a:spLocks noGrp="1" noChangeArrowheads="1"/>
          </p:cNvSpPr>
          <p:nvPr>
            <p:ph idx="1"/>
          </p:nvPr>
        </p:nvSpPr>
        <p:spPr>
          <a:xfrm>
            <a:off x="762000" y="1981200"/>
            <a:ext cx="7772400" cy="4524375"/>
          </a:xfrm>
        </p:spPr>
        <p:txBody>
          <a:bodyPr/>
          <a:lstStyle/>
          <a:p>
            <a:pPr>
              <a:buFontTx/>
              <a:buNone/>
            </a:pPr>
            <a:r>
              <a:rPr lang="en-US" sz="3600" smtClean="0">
                <a:latin typeface="Calibri" pitchFamily="34" charset="0"/>
              </a:rPr>
              <a:t>In Louisiana, as of December 31, 2010:</a:t>
            </a:r>
          </a:p>
          <a:p>
            <a:r>
              <a:rPr lang="en-US" smtClean="0">
                <a:latin typeface="Calibri" pitchFamily="34" charset="0"/>
              </a:rPr>
              <a:t>17,679 persons were known to be living with HIV infection</a:t>
            </a:r>
          </a:p>
          <a:p>
            <a:pPr lvl="1"/>
            <a:r>
              <a:rPr lang="en-US" sz="3200" smtClean="0">
                <a:latin typeface="Calibri" pitchFamily="34" charset="0"/>
              </a:rPr>
              <a:t>4,402 (25%) in Baton Rouge Region</a:t>
            </a:r>
          </a:p>
          <a:p>
            <a:pPr lvl="2"/>
            <a:r>
              <a:rPr lang="en-US" sz="2800" smtClean="0">
                <a:latin typeface="Calibri" pitchFamily="34" charset="0"/>
              </a:rPr>
              <a:t>2,391 (54%) have an AIDS Diagnosis</a:t>
            </a:r>
            <a:endParaRPr lang="en-US" smtClean="0">
              <a:latin typeface="Calibri" pitchFamily="34" charset="0"/>
            </a:endParaRPr>
          </a:p>
          <a:p>
            <a:pPr>
              <a:buFont typeface="Wingdings" pitchFamily="2" charset="2"/>
              <a:buNone/>
            </a:pPr>
            <a:r>
              <a:rPr lang="en-US" sz="3600" smtClean="0">
                <a:latin typeface="Calibri"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200000"/>
                  </a:schemeClr>
                </a:solidFill>
              </a:rPr>
              <a:t>Late Testers</a:t>
            </a:r>
            <a:br>
              <a:rPr lang="en-US" dirty="0" smtClean="0">
                <a:solidFill>
                  <a:schemeClr val="tx2">
                    <a:satMod val="200000"/>
                  </a:schemeClr>
                </a:solidFill>
              </a:rPr>
            </a:br>
            <a:r>
              <a:rPr lang="en-US" dirty="0" smtClean="0">
                <a:solidFill>
                  <a:schemeClr val="tx2">
                    <a:satMod val="200000"/>
                  </a:schemeClr>
                </a:solidFill>
              </a:rPr>
              <a:t>Baton Rouge Region, 2010</a:t>
            </a:r>
            <a:endParaRPr lang="en-US" dirty="0">
              <a:solidFill>
                <a:schemeClr val="tx2">
                  <a:satMod val="200000"/>
                </a:schemeClr>
              </a:solidFill>
            </a:endParaRPr>
          </a:p>
        </p:txBody>
      </p:sp>
      <p:sp>
        <p:nvSpPr>
          <p:cNvPr id="3" name="Content Placeholder 2"/>
          <p:cNvSpPr>
            <a:spLocks noGrp="1"/>
          </p:cNvSpPr>
          <p:nvPr>
            <p:ph idx="1"/>
          </p:nvPr>
        </p:nvSpPr>
        <p:spPr>
          <a:xfrm>
            <a:off x="457200" y="1774825"/>
            <a:ext cx="8229600" cy="4625975"/>
          </a:xfrm>
        </p:spPr>
        <p:txBody>
          <a:bodyPr>
            <a:normAutofit/>
          </a:bodyPr>
          <a:lstStyle/>
          <a:p>
            <a:pPr marL="411480" fontAlgn="auto">
              <a:spcAft>
                <a:spcPts val="0"/>
              </a:spcAft>
              <a:buFont typeface="Wingdings"/>
              <a:buChar char=""/>
              <a:defRPr/>
            </a:pPr>
            <a:r>
              <a:rPr lang="en-US" sz="3200" dirty="0" smtClean="0">
                <a:latin typeface="Calibri" pitchFamily="34" charset="0"/>
                <a:cs typeface="Calibri" pitchFamily="34" charset="0"/>
              </a:rPr>
              <a:t>Persons who are diagnosed with AIDS within 6 months of having their initial HIV diagnosis</a:t>
            </a:r>
          </a:p>
          <a:p>
            <a:pPr marL="740664" lvl="1" fontAlgn="auto">
              <a:spcAft>
                <a:spcPts val="0"/>
              </a:spcAft>
              <a:buFont typeface="Wingdings"/>
              <a:buChar char=""/>
              <a:defRPr/>
            </a:pPr>
            <a:r>
              <a:rPr lang="en-US" sz="2800" dirty="0" smtClean="0">
                <a:latin typeface="Calibri" pitchFamily="34" charset="0"/>
                <a:cs typeface="Calibri" pitchFamily="34" charset="0"/>
              </a:rPr>
              <a:t>In 2010, </a:t>
            </a:r>
            <a:r>
              <a:rPr lang="en-US" sz="2800" b="1" dirty="0" smtClean="0">
                <a:solidFill>
                  <a:schemeClr val="tx1">
                    <a:lumMod val="95000"/>
                    <a:lumOff val="5000"/>
                  </a:schemeClr>
                </a:solidFill>
                <a:latin typeface="Calibri" pitchFamily="34" charset="0"/>
                <a:cs typeface="Calibri" pitchFamily="34" charset="0"/>
              </a:rPr>
              <a:t>34% </a:t>
            </a:r>
            <a:r>
              <a:rPr lang="en-US" sz="2800" dirty="0" smtClean="0">
                <a:latin typeface="Calibri" pitchFamily="34" charset="0"/>
                <a:cs typeface="Calibri" pitchFamily="34" charset="0"/>
              </a:rPr>
              <a:t>of persons newly diagnosed with HIV in the Baton Rouge Region had an AIDS diagnosis within 6 months</a:t>
            </a:r>
          </a:p>
          <a:p>
            <a:pPr marL="996696" lvl="2" fontAlgn="auto">
              <a:spcAft>
                <a:spcPts val="0"/>
              </a:spcAft>
              <a:buFont typeface="Wingdings 2"/>
              <a:buChar char=""/>
              <a:defRPr/>
            </a:pPr>
            <a:r>
              <a:rPr lang="en-US" sz="2600" b="1" dirty="0" smtClean="0">
                <a:latin typeface="Calibri" pitchFamily="34" charset="0"/>
                <a:cs typeface="Calibri" pitchFamily="34" charset="0"/>
              </a:rPr>
              <a:t>25% </a:t>
            </a:r>
            <a:r>
              <a:rPr lang="en-US" sz="2600" dirty="0" smtClean="0">
                <a:latin typeface="Calibri" pitchFamily="34" charset="0"/>
                <a:cs typeface="Calibri" pitchFamily="34" charset="0"/>
              </a:rPr>
              <a:t>had AIDS at the time of their initial HIV diagnosis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normAutofit fontScale="90000"/>
          </a:bodyPr>
          <a:lstStyle/>
          <a:p>
            <a:pPr fontAlgn="auto">
              <a:spcAft>
                <a:spcPts val="0"/>
              </a:spcAft>
              <a:defRPr/>
            </a:pPr>
            <a:r>
              <a:rPr lang="en-US" dirty="0" smtClean="0">
                <a:solidFill>
                  <a:schemeClr val="tx2">
                    <a:satMod val="200000"/>
                  </a:schemeClr>
                </a:solidFill>
              </a:rPr>
              <a:t>Unmet Need</a:t>
            </a:r>
            <a:br>
              <a:rPr lang="en-US" dirty="0" smtClean="0">
                <a:solidFill>
                  <a:schemeClr val="tx2">
                    <a:satMod val="200000"/>
                  </a:schemeClr>
                </a:solidFill>
              </a:rPr>
            </a:br>
            <a:r>
              <a:rPr lang="en-US" dirty="0" smtClean="0">
                <a:solidFill>
                  <a:schemeClr val="tx2">
                    <a:satMod val="200000"/>
                  </a:schemeClr>
                </a:solidFill>
              </a:rPr>
              <a:t>Baton Rouge Region, 2010</a:t>
            </a:r>
            <a:endParaRPr lang="en-US" dirty="0">
              <a:solidFill>
                <a:schemeClr val="tx2">
                  <a:satMod val="200000"/>
                </a:schemeClr>
              </a:solidFill>
            </a:endParaRPr>
          </a:p>
        </p:txBody>
      </p:sp>
      <p:sp>
        <p:nvSpPr>
          <p:cNvPr id="77827" name="Content Placeholder 3"/>
          <p:cNvSpPr>
            <a:spLocks noGrp="1"/>
          </p:cNvSpPr>
          <p:nvPr>
            <p:ph sz="half" idx="1"/>
          </p:nvPr>
        </p:nvSpPr>
        <p:spPr>
          <a:xfrm>
            <a:off x="609600" y="1600200"/>
            <a:ext cx="8077200" cy="4572000"/>
          </a:xfrm>
        </p:spPr>
        <p:txBody>
          <a:bodyPr/>
          <a:lstStyle/>
          <a:p>
            <a:r>
              <a:rPr lang="en-US" sz="3200" smtClean="0">
                <a:latin typeface="Calibri" pitchFamily="34" charset="0"/>
                <a:ea typeface="Calibri" pitchFamily="34" charset="0"/>
                <a:cs typeface="Calibri" pitchFamily="34" charset="0"/>
              </a:rPr>
              <a:t>Unmet need/Out of Care – Did not have a viral load or CD4 test reported in 2010</a:t>
            </a:r>
          </a:p>
          <a:p>
            <a:pPr lvl="1"/>
            <a:r>
              <a:rPr lang="en-US" sz="3200" b="1" smtClean="0">
                <a:latin typeface="Calibri" pitchFamily="34" charset="0"/>
                <a:ea typeface="Calibri" pitchFamily="34" charset="0"/>
                <a:cs typeface="Calibri" pitchFamily="34" charset="0"/>
              </a:rPr>
              <a:t>30%</a:t>
            </a:r>
            <a:r>
              <a:rPr lang="en-US" sz="3200" smtClean="0">
                <a:latin typeface="Calibri" pitchFamily="34" charset="0"/>
                <a:ea typeface="Calibri" pitchFamily="34" charset="0"/>
                <a:cs typeface="Calibri" pitchFamily="34" charset="0"/>
              </a:rPr>
              <a:t> of all persons living with HIV infection in the Baton Rouge Region had unmet need in 2010</a:t>
            </a:r>
          </a:p>
          <a:p>
            <a:pPr lvl="1"/>
            <a:r>
              <a:rPr lang="en-US" sz="3200" smtClean="0">
                <a:latin typeface="Calibri" pitchFamily="34" charset="0"/>
                <a:ea typeface="Calibri" pitchFamily="34" charset="0"/>
                <a:cs typeface="Calibri" pitchFamily="34" charset="0"/>
              </a:rPr>
              <a:t>In the Baton Rouge Region, </a:t>
            </a:r>
            <a:r>
              <a:rPr lang="en-US" sz="3200" b="1" smtClean="0">
                <a:latin typeface="Calibri" pitchFamily="34" charset="0"/>
                <a:ea typeface="Calibri" pitchFamily="34" charset="0"/>
                <a:cs typeface="Calibri" pitchFamily="34" charset="0"/>
              </a:rPr>
              <a:t>77%</a:t>
            </a:r>
            <a:r>
              <a:rPr lang="en-US" sz="3200" smtClean="0">
                <a:latin typeface="Calibri" pitchFamily="34" charset="0"/>
                <a:ea typeface="Calibri" pitchFamily="34" charset="0"/>
                <a:cs typeface="Calibri" pitchFamily="34" charset="0"/>
              </a:rPr>
              <a:t> of all new HIV diagnoses entered care within 3 months.</a:t>
            </a:r>
          </a:p>
          <a:p>
            <a:pPr lvl="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200000"/>
                  </a:schemeClr>
                </a:solidFill>
              </a:rPr>
              <a:t>Entry into Care Following Release from Prison</a:t>
            </a:r>
            <a:endParaRPr lang="en-US" dirty="0">
              <a:solidFill>
                <a:schemeClr val="tx2">
                  <a:satMod val="200000"/>
                </a:schemeClr>
              </a:solidFill>
            </a:endParaRPr>
          </a:p>
        </p:txBody>
      </p:sp>
      <p:sp>
        <p:nvSpPr>
          <p:cNvPr id="78851" name="Content Placeholder 2"/>
          <p:cNvSpPr>
            <a:spLocks noGrp="1"/>
          </p:cNvSpPr>
          <p:nvPr>
            <p:ph idx="1"/>
          </p:nvPr>
        </p:nvSpPr>
        <p:spPr>
          <a:xfrm>
            <a:off x="457200" y="1774825"/>
            <a:ext cx="8382000" cy="4625975"/>
          </a:xfrm>
        </p:spPr>
        <p:txBody>
          <a:bodyPr/>
          <a:lstStyle/>
          <a:p>
            <a:r>
              <a:rPr lang="en-US" sz="3200" smtClean="0">
                <a:latin typeface="Calibri" pitchFamily="34" charset="0"/>
                <a:ea typeface="Calibri" pitchFamily="34" charset="0"/>
                <a:cs typeface="Calibri" pitchFamily="34" charset="0"/>
              </a:rPr>
              <a:t>From 2009 through July 2011, there were 318 PLWH released from a State correctional facility</a:t>
            </a:r>
          </a:p>
          <a:p>
            <a:pPr lvl="1"/>
            <a:r>
              <a:rPr lang="en-US" sz="2800" smtClean="0">
                <a:latin typeface="Calibri" pitchFamily="34" charset="0"/>
                <a:ea typeface="Calibri" pitchFamily="34" charset="0"/>
                <a:cs typeface="Calibri" pitchFamily="34" charset="0"/>
              </a:rPr>
              <a:t>36.8% entered into HIV-related care within 30 days</a:t>
            </a:r>
          </a:p>
          <a:p>
            <a:pPr lvl="1"/>
            <a:r>
              <a:rPr lang="en-US" sz="2800" smtClean="0">
                <a:latin typeface="Calibri" pitchFamily="34" charset="0"/>
                <a:ea typeface="Calibri" pitchFamily="34" charset="0"/>
                <a:cs typeface="Calibri" pitchFamily="34" charset="0"/>
              </a:rPr>
              <a:t>22.3% entered within 31-90 days</a:t>
            </a:r>
          </a:p>
          <a:p>
            <a:pPr lvl="1"/>
            <a:r>
              <a:rPr lang="en-US" sz="2800" smtClean="0">
                <a:latin typeface="Calibri" pitchFamily="34" charset="0"/>
                <a:ea typeface="Calibri" pitchFamily="34" charset="0"/>
                <a:cs typeface="Calibri" pitchFamily="34" charset="0"/>
              </a:rPr>
              <a:t>12.6% entered within 91-180 days</a:t>
            </a:r>
          </a:p>
          <a:p>
            <a:pPr lvl="1"/>
            <a:r>
              <a:rPr lang="en-US" sz="2800" smtClean="0">
                <a:latin typeface="Calibri" pitchFamily="34" charset="0"/>
                <a:ea typeface="Calibri" pitchFamily="34" charset="0"/>
                <a:cs typeface="Calibri" pitchFamily="34" charset="0"/>
              </a:rPr>
              <a:t>13.5% entered over 180 days</a:t>
            </a:r>
          </a:p>
          <a:p>
            <a:pPr lvl="1"/>
            <a:r>
              <a:rPr lang="en-US" sz="2800" smtClean="0">
                <a:latin typeface="Calibri" pitchFamily="34" charset="0"/>
                <a:ea typeface="Calibri" pitchFamily="34" charset="0"/>
                <a:cs typeface="Calibri" pitchFamily="34" charset="0"/>
              </a:rPr>
              <a:t>15.4% never entered into care</a:t>
            </a:r>
          </a:p>
        </p:txBody>
      </p:sp>
      <p:sp>
        <p:nvSpPr>
          <p:cNvPr id="4" name="Oval 3"/>
          <p:cNvSpPr/>
          <p:nvPr/>
        </p:nvSpPr>
        <p:spPr>
          <a:xfrm>
            <a:off x="1066800" y="32766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
          <p:cNvSpPr txBox="1"/>
          <p:nvPr/>
        </p:nvSpPr>
        <p:spPr>
          <a:xfrm>
            <a:off x="6629400" y="5638800"/>
            <a:ext cx="2133600" cy="919401"/>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400" dirty="0">
                <a:ln w="12700">
                  <a:solidFill>
                    <a:prstClr val="white"/>
                  </a:solidFill>
                </a:ln>
                <a:solidFill>
                  <a:srgbClr val="FF0000"/>
                </a:solidFill>
              </a:rPr>
              <a:t>59.1% within 90 days</a:t>
            </a:r>
            <a:endParaRPr lang="en-US" sz="2400" dirty="0">
              <a:ln w="12700">
                <a:solidFill>
                  <a:prstClr val="white"/>
                </a:solidFill>
              </a:ln>
              <a:solidFill>
                <a:srgbClr val="FF0000"/>
              </a:solidFill>
            </a:endParaRPr>
          </a:p>
        </p:txBody>
      </p:sp>
      <p:cxnSp>
        <p:nvCxnSpPr>
          <p:cNvPr id="11" name="Straight Arrow Connector 10"/>
          <p:cNvCxnSpPr>
            <a:stCxn id="5" idx="1"/>
            <a:endCxn id="4" idx="7"/>
          </p:cNvCxnSpPr>
          <p:nvPr/>
        </p:nvCxnSpPr>
        <p:spPr>
          <a:xfrm flipH="1" flipV="1">
            <a:off x="2108200" y="3443288"/>
            <a:ext cx="4521200" cy="26558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200000"/>
                  </a:schemeClr>
                </a:solidFill>
              </a:rPr>
              <a:t>Linked to Care w/in 90 Days After Release from Baton Rouge-area Prison</a:t>
            </a:r>
            <a:endParaRPr lang="en-US"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381000" y="1752600"/>
          <a:ext cx="8458200" cy="4549775"/>
        </p:xfrm>
        <a:graphic>
          <a:graphicData uri="http://schemas.openxmlformats.org/drawingml/2006/table">
            <a:tbl>
              <a:tblPr firstRow="1" bandRow="1">
                <a:tableStyleId>{5C22544A-7EE6-4342-B048-85BDC9FD1C3A}</a:tableStyleId>
              </a:tblPr>
              <a:tblGrid>
                <a:gridCol w="3690850"/>
                <a:gridCol w="1605406"/>
                <a:gridCol w="1422875"/>
                <a:gridCol w="1739069"/>
              </a:tblGrid>
              <a:tr h="1333206">
                <a:tc>
                  <a:txBody>
                    <a:bodyPr/>
                    <a:lstStyle/>
                    <a:p>
                      <a:pPr algn="ctr"/>
                      <a:r>
                        <a:rPr lang="en-US" sz="2400" dirty="0" smtClean="0"/>
                        <a:t>Facility</a:t>
                      </a:r>
                      <a:endParaRPr lang="en-US" sz="2400" dirty="0"/>
                    </a:p>
                  </a:txBody>
                  <a:tcPr anchor="b"/>
                </a:tc>
                <a:tc>
                  <a:txBody>
                    <a:bodyPr/>
                    <a:lstStyle/>
                    <a:p>
                      <a:pPr algn="ctr"/>
                      <a:r>
                        <a:rPr lang="en-US" sz="2400" dirty="0" smtClean="0"/>
                        <a:t>Released</a:t>
                      </a:r>
                      <a:endParaRPr lang="en-US" sz="2400" dirty="0"/>
                    </a:p>
                  </a:txBody>
                  <a:tcPr anchor="b"/>
                </a:tc>
                <a:tc>
                  <a:txBody>
                    <a:bodyPr/>
                    <a:lstStyle/>
                    <a:p>
                      <a:pPr algn="ctr"/>
                      <a:r>
                        <a:rPr lang="en-US" sz="2400" dirty="0" smtClean="0"/>
                        <a:t>LTC within 90 days</a:t>
                      </a:r>
                      <a:endParaRPr lang="en-US" sz="2400" dirty="0"/>
                    </a:p>
                  </a:txBody>
                  <a:tcPr anchor="b"/>
                </a:tc>
                <a:tc>
                  <a:txBody>
                    <a:bodyPr/>
                    <a:lstStyle/>
                    <a:p>
                      <a:pPr algn="ctr"/>
                      <a:r>
                        <a:rPr lang="en-US" sz="2400" dirty="0" smtClean="0"/>
                        <a:t>% Linked to Care</a:t>
                      </a:r>
                      <a:endParaRPr lang="en-US" sz="2400" dirty="0"/>
                    </a:p>
                  </a:txBody>
                  <a:tcPr anchor="b"/>
                </a:tc>
              </a:tr>
              <a:tr h="678228">
                <a:tc>
                  <a:txBody>
                    <a:bodyPr/>
                    <a:lstStyle/>
                    <a:p>
                      <a:r>
                        <a:rPr lang="en-US" sz="2400" dirty="0" smtClean="0"/>
                        <a:t>Dixon </a:t>
                      </a:r>
                      <a:r>
                        <a:rPr lang="en-US" sz="2400" dirty="0" err="1" smtClean="0"/>
                        <a:t>Corr</a:t>
                      </a:r>
                      <a:r>
                        <a:rPr lang="en-US" sz="2400" dirty="0" smtClean="0"/>
                        <a:t> </a:t>
                      </a:r>
                      <a:r>
                        <a:rPr lang="en-US" sz="2400" dirty="0" err="1" smtClean="0"/>
                        <a:t>Ctr</a:t>
                      </a:r>
                      <a:endParaRPr lang="en-US" sz="2400" dirty="0"/>
                    </a:p>
                  </a:txBody>
                  <a:tcPr anchor="ctr"/>
                </a:tc>
                <a:tc>
                  <a:txBody>
                    <a:bodyPr/>
                    <a:lstStyle/>
                    <a:p>
                      <a:pPr algn="ctr"/>
                      <a:r>
                        <a:rPr lang="en-US" sz="2400" dirty="0" smtClean="0"/>
                        <a:t>40</a:t>
                      </a:r>
                      <a:endParaRPr lang="en-US" sz="2400" dirty="0"/>
                    </a:p>
                  </a:txBody>
                  <a:tcPr anchor="ctr"/>
                </a:tc>
                <a:tc>
                  <a:txBody>
                    <a:bodyPr/>
                    <a:lstStyle/>
                    <a:p>
                      <a:pPr algn="ctr"/>
                      <a:r>
                        <a:rPr lang="en-US" sz="2400" dirty="0" smtClean="0"/>
                        <a:t>23</a:t>
                      </a:r>
                      <a:endParaRPr lang="en-US" sz="2400" dirty="0"/>
                    </a:p>
                  </a:txBody>
                  <a:tcPr anchor="ctr"/>
                </a:tc>
                <a:tc>
                  <a:txBody>
                    <a:bodyPr/>
                    <a:lstStyle/>
                    <a:p>
                      <a:pPr algn="ctr"/>
                      <a:r>
                        <a:rPr lang="en-US" sz="2400" dirty="0" smtClean="0"/>
                        <a:t>57.5%</a:t>
                      </a:r>
                      <a:endParaRPr lang="en-US" sz="2400" dirty="0"/>
                    </a:p>
                  </a:txBody>
                  <a:tcPr anchor="ctr"/>
                </a:tc>
              </a:tr>
              <a:tr h="678228">
                <a:tc>
                  <a:txBody>
                    <a:bodyPr/>
                    <a:lstStyle/>
                    <a:p>
                      <a:r>
                        <a:rPr lang="en-US" sz="2400" dirty="0" smtClean="0"/>
                        <a:t>Hunt </a:t>
                      </a:r>
                      <a:r>
                        <a:rPr lang="en-US" sz="2400" dirty="0" err="1" smtClean="0"/>
                        <a:t>Corr</a:t>
                      </a:r>
                      <a:r>
                        <a:rPr lang="en-US" sz="2400" dirty="0" smtClean="0"/>
                        <a:t> </a:t>
                      </a:r>
                      <a:r>
                        <a:rPr lang="en-US" sz="2400" dirty="0" err="1" smtClean="0"/>
                        <a:t>Ctr</a:t>
                      </a:r>
                      <a:endParaRPr lang="en-US" sz="2400" dirty="0"/>
                    </a:p>
                  </a:txBody>
                  <a:tcPr anchor="ctr"/>
                </a:tc>
                <a:tc>
                  <a:txBody>
                    <a:bodyPr/>
                    <a:lstStyle/>
                    <a:p>
                      <a:pPr algn="ctr"/>
                      <a:r>
                        <a:rPr lang="en-US" sz="2400" dirty="0" smtClean="0"/>
                        <a:t>67</a:t>
                      </a:r>
                      <a:endParaRPr lang="en-US" sz="2400" dirty="0"/>
                    </a:p>
                  </a:txBody>
                  <a:tcPr anchor="ctr"/>
                </a:tc>
                <a:tc>
                  <a:txBody>
                    <a:bodyPr/>
                    <a:lstStyle/>
                    <a:p>
                      <a:pPr algn="ctr"/>
                      <a:r>
                        <a:rPr lang="en-US" sz="2400" dirty="0" smtClean="0"/>
                        <a:t>38</a:t>
                      </a:r>
                      <a:endParaRPr lang="en-US" sz="2400" dirty="0"/>
                    </a:p>
                  </a:txBody>
                  <a:tcPr anchor="ctr"/>
                </a:tc>
                <a:tc>
                  <a:txBody>
                    <a:bodyPr/>
                    <a:lstStyle/>
                    <a:p>
                      <a:pPr algn="ctr"/>
                      <a:r>
                        <a:rPr lang="en-US" sz="2400" dirty="0" smtClean="0"/>
                        <a:t>56.7%</a:t>
                      </a:r>
                      <a:endParaRPr lang="en-US" sz="2400" dirty="0"/>
                    </a:p>
                  </a:txBody>
                  <a:tcPr anchor="ctr"/>
                </a:tc>
              </a:tr>
              <a:tr h="678228">
                <a:tc>
                  <a:txBody>
                    <a:bodyPr/>
                    <a:lstStyle/>
                    <a:p>
                      <a:r>
                        <a:rPr lang="en-US" sz="2400" dirty="0" smtClean="0"/>
                        <a:t>LA </a:t>
                      </a:r>
                      <a:r>
                        <a:rPr lang="en-US" sz="2400" dirty="0" err="1" smtClean="0"/>
                        <a:t>Corr</a:t>
                      </a:r>
                      <a:r>
                        <a:rPr lang="en-US" sz="2400" dirty="0" smtClean="0"/>
                        <a:t> Inst for Women</a:t>
                      </a:r>
                      <a:endParaRPr lang="en-US" sz="2400" dirty="0"/>
                    </a:p>
                  </a:txBody>
                  <a:tcPr anchor="ctr"/>
                </a:tc>
                <a:tc>
                  <a:txBody>
                    <a:bodyPr/>
                    <a:lstStyle/>
                    <a:p>
                      <a:pPr algn="ctr"/>
                      <a:r>
                        <a:rPr lang="en-US" sz="2400" dirty="0" smtClean="0"/>
                        <a:t>64</a:t>
                      </a:r>
                      <a:endParaRPr lang="en-US" sz="2400" dirty="0"/>
                    </a:p>
                  </a:txBody>
                  <a:tcPr anchor="ctr"/>
                </a:tc>
                <a:tc>
                  <a:txBody>
                    <a:bodyPr/>
                    <a:lstStyle/>
                    <a:p>
                      <a:pPr algn="ctr"/>
                      <a:r>
                        <a:rPr lang="en-US" sz="2400" dirty="0" smtClean="0"/>
                        <a:t>42</a:t>
                      </a:r>
                      <a:endParaRPr lang="en-US" sz="2400" dirty="0"/>
                    </a:p>
                  </a:txBody>
                  <a:tcPr anchor="ctr"/>
                </a:tc>
                <a:tc>
                  <a:txBody>
                    <a:bodyPr/>
                    <a:lstStyle/>
                    <a:p>
                      <a:pPr algn="ctr"/>
                      <a:r>
                        <a:rPr lang="en-US" sz="2400" dirty="0" smtClean="0"/>
                        <a:t>65.6%</a:t>
                      </a:r>
                      <a:endParaRPr lang="en-US" sz="2400" dirty="0"/>
                    </a:p>
                  </a:txBody>
                  <a:tcPr anchor="ctr"/>
                </a:tc>
              </a:tr>
              <a:tr h="678228">
                <a:tc>
                  <a:txBody>
                    <a:bodyPr/>
                    <a:lstStyle/>
                    <a:p>
                      <a:r>
                        <a:rPr lang="en-US" sz="2400" dirty="0" smtClean="0"/>
                        <a:t>LA State Penitentiary</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100%</a:t>
                      </a:r>
                      <a:endParaRPr lang="en-US" sz="2400" dirty="0"/>
                    </a:p>
                  </a:txBody>
                  <a:tcPr anchor="ctr"/>
                </a:tc>
              </a:tr>
              <a:tr h="503656">
                <a:tc>
                  <a:txBody>
                    <a:bodyPr/>
                    <a:lstStyle/>
                    <a:p>
                      <a:r>
                        <a:rPr lang="en-US" sz="2400" b="1" dirty="0" smtClean="0"/>
                        <a:t>TOTAL</a:t>
                      </a:r>
                      <a:endParaRPr lang="en-US" sz="2400" b="1" dirty="0"/>
                    </a:p>
                  </a:txBody>
                  <a:tcPr anchor="ctr"/>
                </a:tc>
                <a:tc>
                  <a:txBody>
                    <a:bodyPr/>
                    <a:lstStyle/>
                    <a:p>
                      <a:pPr algn="ctr"/>
                      <a:r>
                        <a:rPr lang="en-US" sz="2400" b="1" dirty="0" smtClean="0"/>
                        <a:t>174</a:t>
                      </a:r>
                      <a:endParaRPr lang="en-US" sz="2400" b="1" dirty="0"/>
                    </a:p>
                  </a:txBody>
                  <a:tcPr anchor="ctr"/>
                </a:tc>
                <a:tc>
                  <a:txBody>
                    <a:bodyPr/>
                    <a:lstStyle/>
                    <a:p>
                      <a:pPr algn="ctr"/>
                      <a:r>
                        <a:rPr lang="en-US" sz="2400" b="1" dirty="0" smtClean="0"/>
                        <a:t>106</a:t>
                      </a:r>
                      <a:endParaRPr lang="en-US" sz="2400" b="1" dirty="0"/>
                    </a:p>
                  </a:txBody>
                  <a:tcPr anchor="ctr"/>
                </a:tc>
                <a:tc>
                  <a:txBody>
                    <a:bodyPr/>
                    <a:lstStyle/>
                    <a:p>
                      <a:pPr algn="ctr"/>
                      <a:r>
                        <a:rPr lang="en-US" sz="2400" b="1" dirty="0" smtClean="0"/>
                        <a:t>60.9%</a:t>
                      </a:r>
                      <a:endParaRPr lang="en-US" sz="2400" b="1" dirty="0"/>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solidFill>
                  <a:schemeClr val="tx2">
                    <a:satMod val="200000"/>
                  </a:schemeClr>
                </a:solidFill>
              </a:rPr>
              <a:t>Video Conferencing</a:t>
            </a:r>
            <a:endParaRPr lang="en-US" sz="3600" dirty="0">
              <a:solidFill>
                <a:schemeClr val="tx2">
                  <a:satMod val="200000"/>
                </a:schemeClr>
              </a:solidFill>
            </a:endParaRPr>
          </a:p>
        </p:txBody>
      </p:sp>
      <p:sp>
        <p:nvSpPr>
          <p:cNvPr id="80899" name="Content Placeholder 2"/>
          <p:cNvSpPr>
            <a:spLocks noGrp="1"/>
          </p:cNvSpPr>
          <p:nvPr>
            <p:ph idx="1"/>
          </p:nvPr>
        </p:nvSpPr>
        <p:spPr>
          <a:xfrm>
            <a:off x="457200" y="1371600"/>
            <a:ext cx="8382000" cy="5105400"/>
          </a:xfrm>
        </p:spPr>
        <p:txBody>
          <a:bodyPr/>
          <a:lstStyle/>
          <a:p>
            <a:r>
              <a:rPr lang="en-US" sz="2800" smtClean="0">
                <a:latin typeface="Calibri" pitchFamily="34" charset="0"/>
                <a:ea typeface="Calibri" pitchFamily="34" charset="0"/>
                <a:cs typeface="Calibri" pitchFamily="34" charset="0"/>
              </a:rPr>
              <a:t>Prior to release, HIV infected persons in DOC prison or parish jail will utilize video consultation to connect to case management and medical care services</a:t>
            </a:r>
          </a:p>
          <a:p>
            <a:pPr lvl="1"/>
            <a:r>
              <a:rPr lang="en-US" sz="2400" smtClean="0">
                <a:latin typeface="Calibri" pitchFamily="34" charset="0"/>
                <a:ea typeface="Calibri" pitchFamily="34" charset="0"/>
                <a:cs typeface="Calibri" pitchFamily="34" charset="0"/>
              </a:rPr>
              <a:t>DOC and jail have existing video conferencing equipment for telemedicine</a:t>
            </a:r>
          </a:p>
          <a:p>
            <a:pPr lvl="1"/>
            <a:r>
              <a:rPr lang="en-US" sz="2400" smtClean="0">
                <a:latin typeface="Calibri" pitchFamily="34" charset="0"/>
                <a:ea typeface="Calibri" pitchFamily="34" charset="0"/>
                <a:cs typeface="Calibri" pitchFamily="34" charset="0"/>
              </a:rPr>
              <a:t>Equipment to be implemented in CM agencies</a:t>
            </a:r>
          </a:p>
          <a:p>
            <a:r>
              <a:rPr lang="en-US" sz="2800" smtClean="0">
                <a:latin typeface="Calibri" pitchFamily="34" charset="0"/>
                <a:ea typeface="Calibri" pitchFamily="34" charset="0"/>
                <a:cs typeface="Calibri" pitchFamily="34" charset="0"/>
              </a:rPr>
              <a:t>Familiarity with case management agency prior to release will improve linkage to care and services since offenders will be informed of available resources and have a virtual “connection” to at least one provider in area</a:t>
            </a:r>
            <a:br>
              <a:rPr lang="en-US" sz="2800" smtClean="0">
                <a:latin typeface="Calibri" pitchFamily="34" charset="0"/>
                <a:ea typeface="Calibri" pitchFamily="34" charset="0"/>
                <a:cs typeface="Calibri" pitchFamily="34" charset="0"/>
              </a:rPr>
            </a:br>
            <a:endParaRPr lang="en-US" sz="2800" smtClean="0">
              <a:latin typeface="Calibri" pitchFamily="34" charset="0"/>
              <a:ea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ln>
            <a:miter lim="800000"/>
            <a:headEnd/>
            <a:tailEnd/>
          </a:ln>
        </p:spPr>
        <p:txBody>
          <a:bodyPr/>
          <a:lstStyle/>
          <a:p>
            <a:pPr eaLnBrk="1" hangingPunct="1">
              <a:defRPr/>
            </a:pPr>
            <a:r>
              <a:rPr smtClean="0">
                <a:ln>
                  <a:noFill/>
                </a:ln>
                <a:solidFill>
                  <a:srgbClr val="FFFF00"/>
                </a:solidFill>
              </a:rPr>
              <a:t>Disclosures</a:t>
            </a:r>
          </a:p>
        </p:txBody>
      </p:sp>
      <p:sp>
        <p:nvSpPr>
          <p:cNvPr id="54275" name="Rectangle 5"/>
          <p:cNvSpPr>
            <a:spLocks noGrp="1"/>
          </p:cNvSpPr>
          <p:nvPr>
            <p:ph type="body" idx="4294967295"/>
          </p:nvPr>
        </p:nvSpPr>
        <p:spPr>
          <a:xfrm>
            <a:off x="457200" y="1676400"/>
            <a:ext cx="8229600" cy="4389438"/>
          </a:xfrm>
        </p:spPr>
        <p:txBody>
          <a:bodyPr/>
          <a:lstStyle/>
          <a:p>
            <a:pPr lvl="1" eaLnBrk="1" hangingPunct="1"/>
            <a:r>
              <a:rPr lang="en-US" smtClean="0">
                <a:ea typeface="ＭＳ Ｐゴシック" pitchFamily="34" charset="-128"/>
              </a:rPr>
              <a:t>DeAnn Gruber, PhD</a:t>
            </a:r>
          </a:p>
          <a:p>
            <a:pPr lvl="1" eaLnBrk="1" hangingPunct="1">
              <a:buFont typeface="Wingdings 2" pitchFamily="18" charset="2"/>
              <a:buNone/>
            </a:pPr>
            <a:r>
              <a:rPr lang="en-US" smtClean="0">
                <a:ea typeface="ＭＳ Ｐゴシック" pitchFamily="34" charset="-128"/>
              </a:rPr>
              <a:t>		Has no financial interest or relationships to disclose</a:t>
            </a:r>
          </a:p>
          <a:p>
            <a:pPr lvl="1" eaLnBrk="1" hangingPunct="1">
              <a:buFont typeface="Wingdings 2" pitchFamily="18" charset="2"/>
              <a:buNone/>
            </a:pPr>
            <a:endParaRPr lang="en-US" smtClean="0">
              <a:ea typeface="ＭＳ Ｐゴシック" pitchFamily="34" charset="-128"/>
            </a:endParaRPr>
          </a:p>
          <a:p>
            <a:pPr lvl="1" eaLnBrk="1" hangingPunct="1"/>
            <a:r>
              <a:rPr lang="en-US" smtClean="0">
                <a:ea typeface="ＭＳ Ｐゴシック" pitchFamily="34" charset="-128"/>
              </a:rPr>
              <a:t>Evelyn Byrd Quinlivan, MD</a:t>
            </a:r>
          </a:p>
          <a:p>
            <a:pPr lvl="1" eaLnBrk="1" hangingPunct="1">
              <a:buFont typeface="Wingdings 2" pitchFamily="18" charset="2"/>
              <a:buNone/>
            </a:pPr>
            <a:r>
              <a:rPr lang="en-US" smtClean="0">
                <a:ea typeface="ＭＳ Ｐゴシック" pitchFamily="34" charset="-128"/>
              </a:rPr>
              <a:t>		Has no financial interest or relationships to disclose</a:t>
            </a:r>
          </a:p>
          <a:p>
            <a:pPr lvl="1" eaLnBrk="1" hangingPunct="1">
              <a:buFont typeface="Wingdings 2" pitchFamily="18" charset="2"/>
              <a:buNone/>
            </a:pPr>
            <a:endParaRPr lang="en-US" smtClean="0">
              <a:ea typeface="ＭＳ Ｐゴシック" pitchFamily="34" charset="-128"/>
            </a:endParaRPr>
          </a:p>
          <a:p>
            <a:pPr lvl="1" eaLnBrk="1" hangingPunct="1"/>
            <a:r>
              <a:rPr lang="en-US" smtClean="0">
                <a:ea typeface="ＭＳ Ｐゴシック" pitchFamily="34" charset="-128"/>
              </a:rPr>
              <a:t>Casey Schumann, MS</a:t>
            </a:r>
          </a:p>
          <a:p>
            <a:pPr lvl="1" eaLnBrk="1" hangingPunct="1">
              <a:buFont typeface="Wingdings 2" pitchFamily="18" charset="2"/>
              <a:buNone/>
            </a:pPr>
            <a:r>
              <a:rPr lang="en-US" smtClean="0">
                <a:ea typeface="ＭＳ Ｐゴシック" pitchFamily="34" charset="-128"/>
              </a:rPr>
              <a:t>		Has no financial interest or relationships to disclose</a:t>
            </a:r>
          </a:p>
          <a:p>
            <a:pPr lvl="1" eaLnBrk="1" hangingPunct="1">
              <a:buFont typeface="Wingdings 2" pitchFamily="18" charset="2"/>
              <a:buNone/>
            </a:pPr>
            <a:endParaRPr lang="en-US" smtClean="0">
              <a:ea typeface="ＭＳ Ｐゴシック" pitchFamily="34" charset="-128"/>
            </a:endParaRPr>
          </a:p>
          <a:p>
            <a:pPr lvl="1" eaLnBrk="1" hangingPunct="1"/>
            <a:r>
              <a:rPr lang="en-US" smtClean="0">
                <a:ea typeface="ＭＳ Ｐゴシック" pitchFamily="34" charset="-128"/>
              </a:rPr>
              <a:t>Wayne Steward, PhD, MPH		</a:t>
            </a:r>
          </a:p>
          <a:p>
            <a:pPr lvl="1" eaLnBrk="1" hangingPunct="1">
              <a:buFont typeface="Wingdings 2" pitchFamily="18" charset="2"/>
              <a:buNone/>
            </a:pPr>
            <a:r>
              <a:rPr lang="en-US" smtClean="0">
                <a:ea typeface="ＭＳ Ｐゴシック" pitchFamily="34" charset="-128"/>
              </a:rPr>
              <a:t>		Has no financial interest or relationships to disclose</a:t>
            </a:r>
          </a:p>
          <a:p>
            <a:pPr lvl="2" eaLnBrk="1" hangingPunct="1">
              <a:buFont typeface="Wingdings 2" pitchFamily="18" charset="2"/>
              <a:buNone/>
            </a:pPr>
            <a:endParaRPr lang="en-US" smtClean="0">
              <a:ea typeface="ＭＳ Ｐゴシック" pitchFamily="34" charset="-128"/>
            </a:endParaRP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9E5639-C992-41E2-BD60-6A5B31B7BC18}" type="slidenum">
              <a:rPr lang="en-US" smtClean="0">
                <a:solidFill>
                  <a:srgbClr val="D1EAEE"/>
                </a:solidFill>
              </a:rPr>
              <a:pPr eaLnBrk="1" hangingPunct="1"/>
              <a:t>3</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solidFill>
                  <a:schemeClr val="tx2">
                    <a:satMod val="200000"/>
                  </a:schemeClr>
                </a:solidFill>
              </a:rPr>
              <a:t>Video Conferencing</a:t>
            </a:r>
            <a:endParaRPr lang="en-US" sz="3600" dirty="0">
              <a:solidFill>
                <a:schemeClr val="tx2">
                  <a:satMod val="200000"/>
                </a:schemeClr>
              </a:solidFill>
            </a:endParaRPr>
          </a:p>
        </p:txBody>
      </p:sp>
      <p:sp>
        <p:nvSpPr>
          <p:cNvPr id="3" name="Content Placeholder 2"/>
          <p:cNvSpPr>
            <a:spLocks noGrp="1"/>
          </p:cNvSpPr>
          <p:nvPr>
            <p:ph idx="1"/>
          </p:nvPr>
        </p:nvSpPr>
        <p:spPr>
          <a:xfrm>
            <a:off x="533400" y="1219200"/>
            <a:ext cx="8382000" cy="5638800"/>
          </a:xfrm>
        </p:spPr>
        <p:txBody>
          <a:bodyPr>
            <a:normAutofit fontScale="92500" lnSpcReduction="20000"/>
          </a:bodyPr>
          <a:lstStyle/>
          <a:p>
            <a:pPr marL="411480" fontAlgn="auto">
              <a:spcAft>
                <a:spcPts val="0"/>
              </a:spcAft>
              <a:buFont typeface="Wingdings"/>
              <a:buChar char=""/>
              <a:defRPr/>
            </a:pPr>
            <a:r>
              <a:rPr lang="en-US" sz="3600" dirty="0" smtClean="0">
                <a:latin typeface="Calibri" pitchFamily="34" charset="0"/>
                <a:cs typeface="Calibri" pitchFamily="34" charset="0"/>
              </a:rPr>
              <a:t>Successes</a:t>
            </a:r>
          </a:p>
          <a:p>
            <a:pPr marL="740664" lvl="1" fontAlgn="auto">
              <a:spcAft>
                <a:spcPts val="0"/>
              </a:spcAft>
              <a:buFont typeface="Wingdings"/>
              <a:buChar char=""/>
              <a:defRPr/>
            </a:pPr>
            <a:r>
              <a:rPr lang="en-US" sz="3300" dirty="0" smtClean="0">
                <a:latin typeface="Calibri" pitchFamily="34" charset="0"/>
                <a:cs typeface="Calibri" pitchFamily="34" charset="0"/>
              </a:rPr>
              <a:t>Surveyed RW agencies across state to determine IT capabilities</a:t>
            </a:r>
          </a:p>
          <a:p>
            <a:pPr marL="740664" lvl="1" fontAlgn="auto">
              <a:spcAft>
                <a:spcPts val="0"/>
              </a:spcAft>
              <a:buFont typeface="Wingdings"/>
              <a:buChar char=""/>
              <a:defRPr/>
            </a:pPr>
            <a:r>
              <a:rPr lang="en-US" sz="3300" dirty="0" smtClean="0">
                <a:latin typeface="Calibri" pitchFamily="34" charset="0"/>
                <a:cs typeface="Calibri" pitchFamily="34" charset="0"/>
              </a:rPr>
              <a:t>Reviewed discharge data from DOC to determine regions with highest need</a:t>
            </a:r>
          </a:p>
          <a:p>
            <a:pPr marL="996696" lvl="2" fontAlgn="auto">
              <a:spcAft>
                <a:spcPts val="0"/>
              </a:spcAft>
              <a:buFont typeface="Wingdings 2"/>
              <a:buChar char=""/>
              <a:defRPr/>
            </a:pPr>
            <a:r>
              <a:rPr lang="en-US" sz="2700" dirty="0" smtClean="0">
                <a:latin typeface="Calibri" pitchFamily="34" charset="0"/>
                <a:cs typeface="Calibri" pitchFamily="34" charset="0"/>
              </a:rPr>
              <a:t>Most offenders return to New Orleans or Baton Rouge area</a:t>
            </a:r>
          </a:p>
          <a:p>
            <a:pPr marL="740664" lvl="1" fontAlgn="auto">
              <a:spcAft>
                <a:spcPts val="0"/>
              </a:spcAft>
              <a:buFont typeface="Wingdings"/>
              <a:buChar char=""/>
              <a:defRPr/>
            </a:pPr>
            <a:r>
              <a:rPr lang="en-US" sz="3000" dirty="0" smtClean="0">
                <a:latin typeface="Calibri" pitchFamily="34" charset="0"/>
                <a:cs typeface="Calibri" pitchFamily="34" charset="0"/>
              </a:rPr>
              <a:t>Selected and purchased equipment  </a:t>
            </a:r>
          </a:p>
          <a:p>
            <a:pPr marL="740664" lvl="1" fontAlgn="auto">
              <a:spcAft>
                <a:spcPts val="0"/>
              </a:spcAft>
              <a:buFont typeface="Wingdings"/>
              <a:buChar char=""/>
              <a:defRPr/>
            </a:pPr>
            <a:r>
              <a:rPr lang="en-US" sz="3000" dirty="0" smtClean="0">
                <a:latin typeface="Calibri" pitchFamily="34" charset="0"/>
                <a:cs typeface="Calibri" pitchFamily="34" charset="0"/>
              </a:rPr>
              <a:t>Created implementation plan</a:t>
            </a:r>
          </a:p>
          <a:p>
            <a:pPr marL="996696" lvl="2" fontAlgn="auto">
              <a:spcAft>
                <a:spcPts val="0"/>
              </a:spcAft>
              <a:buFont typeface="Wingdings 2"/>
              <a:buChar char=""/>
              <a:defRPr/>
            </a:pPr>
            <a:r>
              <a:rPr lang="en-US" sz="2800" dirty="0" smtClean="0">
                <a:latin typeface="Calibri" pitchFamily="34" charset="0"/>
                <a:cs typeface="Calibri" pitchFamily="34" charset="0"/>
              </a:rPr>
              <a:t>Phase I - RW CM agencies in New Orleans and Baton Rouge</a:t>
            </a:r>
          </a:p>
          <a:p>
            <a:pPr marL="996696" lvl="2" fontAlgn="auto">
              <a:spcAft>
                <a:spcPts val="0"/>
              </a:spcAft>
              <a:buFont typeface="Wingdings 2"/>
              <a:buChar char=""/>
              <a:defRPr/>
            </a:pPr>
            <a:r>
              <a:rPr lang="en-US" sz="2800" dirty="0" smtClean="0">
                <a:latin typeface="Calibri" pitchFamily="34" charset="0"/>
                <a:cs typeface="Calibri" pitchFamily="34" charset="0"/>
              </a:rPr>
              <a:t>Phase II – Remaining RW agencies in state</a:t>
            </a:r>
          </a:p>
          <a:p>
            <a:pPr marL="996696" lvl="2" fontAlgn="auto">
              <a:spcAft>
                <a:spcPts val="0"/>
              </a:spcAft>
              <a:buFont typeface="Wingdings 2"/>
              <a:buChar char=""/>
              <a:defRPr/>
            </a:pPr>
            <a:r>
              <a:rPr lang="en-US" sz="2800" dirty="0" smtClean="0">
                <a:latin typeface="Calibri" pitchFamily="34" charset="0"/>
                <a:cs typeface="Calibri" pitchFamily="34" charset="0"/>
              </a:rPr>
              <a:t>Phase III – Connect to other prisons in state</a:t>
            </a:r>
          </a:p>
          <a:p>
            <a:pPr marL="740664" lvl="1" fontAlgn="auto">
              <a:spcAft>
                <a:spcPts val="0"/>
              </a:spcAft>
              <a:buFont typeface="Wingdings"/>
              <a:buChar char=""/>
              <a:defRPr/>
            </a:pPr>
            <a:endParaRPr lang="en-US" sz="3000" dirty="0" smtClean="0"/>
          </a:p>
          <a:p>
            <a:pPr marL="411480" fontAlgn="auto">
              <a:spcAft>
                <a:spcPts val="0"/>
              </a:spcAft>
              <a:buFont typeface="Wingdings"/>
              <a:buChar char=""/>
              <a:defRPr/>
            </a:pPr>
            <a:endParaRPr lang="en-US" sz="3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Video Conferencing</a:t>
            </a:r>
            <a:endParaRPr lang="en-US" dirty="0">
              <a:solidFill>
                <a:schemeClr val="tx2">
                  <a:satMod val="200000"/>
                </a:schemeClr>
              </a:solidFill>
            </a:endParaRPr>
          </a:p>
        </p:txBody>
      </p:sp>
      <p:sp>
        <p:nvSpPr>
          <p:cNvPr id="82947" name="Content Placeholder 2"/>
          <p:cNvSpPr>
            <a:spLocks noGrp="1"/>
          </p:cNvSpPr>
          <p:nvPr>
            <p:ph idx="1"/>
          </p:nvPr>
        </p:nvSpPr>
        <p:spPr>
          <a:xfrm>
            <a:off x="609600" y="1600200"/>
            <a:ext cx="8077200" cy="4756150"/>
          </a:xfrm>
        </p:spPr>
        <p:txBody>
          <a:bodyPr/>
          <a:lstStyle/>
          <a:p>
            <a:r>
              <a:rPr lang="en-US" sz="3300" smtClean="0">
                <a:latin typeface="Calibri" pitchFamily="34" charset="0"/>
                <a:ea typeface="Calibri" pitchFamily="34" charset="0"/>
                <a:cs typeface="Calibri" pitchFamily="34" charset="0"/>
              </a:rPr>
              <a:t>Challenges</a:t>
            </a:r>
          </a:p>
          <a:p>
            <a:pPr marL="854075" lvl="3" indent="-331788"/>
            <a:r>
              <a:rPr lang="en-US" sz="2800" smtClean="0">
                <a:latin typeface="Calibri" pitchFamily="34" charset="0"/>
                <a:ea typeface="Calibri" pitchFamily="34" charset="0"/>
                <a:cs typeface="Calibri" pitchFamily="34" charset="0"/>
              </a:rPr>
              <a:t>Not all agencies have adequate bandwidth to support video conferencing</a:t>
            </a:r>
          </a:p>
          <a:p>
            <a:pPr marL="854075" lvl="3" indent="-331788"/>
            <a:r>
              <a:rPr lang="en-US" sz="2800" smtClean="0">
                <a:latin typeface="Calibri" pitchFamily="34" charset="0"/>
                <a:ea typeface="Calibri" pitchFamily="34" charset="0"/>
                <a:cs typeface="Calibri" pitchFamily="34" charset="0"/>
              </a:rPr>
              <a:t>Not all agencies have space or need for large equipment (Polycom)</a:t>
            </a:r>
          </a:p>
          <a:p>
            <a:pPr marL="854075" lvl="3" indent="-331788"/>
            <a:r>
              <a:rPr lang="en-US" sz="2800" smtClean="0">
                <a:latin typeface="Calibri" pitchFamily="34" charset="0"/>
                <a:ea typeface="Calibri" pitchFamily="34" charset="0"/>
                <a:cs typeface="Calibri" pitchFamily="34" charset="0"/>
              </a:rPr>
              <a:t>Purchase and installation of equipment is lengthy process</a:t>
            </a:r>
          </a:p>
          <a:p>
            <a:pPr lvl="1"/>
            <a:endParaRPr lang="en-US"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solidFill>
                  <a:schemeClr val="tx2">
                    <a:satMod val="200000"/>
                  </a:schemeClr>
                </a:solidFill>
              </a:rPr>
              <a:t>HIV Testing in Correctional Settings</a:t>
            </a:r>
            <a:endParaRPr lang="en-US" sz="3600" dirty="0">
              <a:solidFill>
                <a:schemeClr val="tx2">
                  <a:satMod val="200000"/>
                </a:schemeClr>
              </a:solidFill>
            </a:endParaRPr>
          </a:p>
        </p:txBody>
      </p:sp>
      <p:sp>
        <p:nvSpPr>
          <p:cNvPr id="8" name="Content Placeholder 7"/>
          <p:cNvSpPr>
            <a:spLocks noGrp="1"/>
          </p:cNvSpPr>
          <p:nvPr>
            <p:ph idx="1"/>
          </p:nvPr>
        </p:nvSpPr>
        <p:spPr>
          <a:xfrm>
            <a:off x="914400" y="1295400"/>
            <a:ext cx="7772400" cy="5334000"/>
          </a:xfrm>
        </p:spPr>
        <p:txBody>
          <a:bodyPr>
            <a:normAutofit lnSpcReduction="10000"/>
          </a:bodyPr>
          <a:lstStyle/>
          <a:p>
            <a:pPr marL="411480" fontAlgn="auto">
              <a:spcAft>
                <a:spcPts val="0"/>
              </a:spcAft>
              <a:buFont typeface="Wingdings"/>
              <a:buChar char=""/>
              <a:defRPr/>
            </a:pPr>
            <a:r>
              <a:rPr lang="en-US" dirty="0" smtClean="0">
                <a:latin typeface="Calibri" pitchFamily="34" charset="0"/>
                <a:cs typeface="Calibri" pitchFamily="34" charset="0"/>
              </a:rPr>
              <a:t>Increase testing at </a:t>
            </a:r>
            <a:r>
              <a:rPr lang="en-US" dirty="0" smtClean="0">
                <a:solidFill>
                  <a:schemeClr val="accent1">
                    <a:lumMod val="75000"/>
                  </a:schemeClr>
                </a:solidFill>
                <a:latin typeface="Calibri" pitchFamily="34" charset="0"/>
                <a:cs typeface="Calibri" pitchFamily="34" charset="0"/>
              </a:rPr>
              <a:t>EBR Parish Jail </a:t>
            </a:r>
            <a:endParaRPr lang="en-US" dirty="0" smtClean="0">
              <a:latin typeface="Calibri" pitchFamily="34" charset="0"/>
              <a:cs typeface="Calibri" pitchFamily="34" charset="0"/>
            </a:endParaRPr>
          </a:p>
          <a:p>
            <a:pPr marL="740664" lvl="1" fontAlgn="auto">
              <a:spcAft>
                <a:spcPts val="0"/>
              </a:spcAft>
              <a:buFont typeface="Wingdings"/>
              <a:buChar char=""/>
              <a:defRPr/>
            </a:pPr>
            <a:r>
              <a:rPr lang="en-US" dirty="0" smtClean="0">
                <a:latin typeface="Calibri" pitchFamily="34" charset="0"/>
                <a:cs typeface="Calibri" pitchFamily="34" charset="0"/>
              </a:rPr>
              <a:t>Increase offering of opt-in testing for HIV at intake</a:t>
            </a:r>
          </a:p>
          <a:p>
            <a:pPr marL="740664" lvl="1" fontAlgn="auto">
              <a:spcAft>
                <a:spcPts val="0"/>
              </a:spcAft>
              <a:buFont typeface="Wingdings"/>
              <a:buChar char=""/>
              <a:defRPr/>
            </a:pPr>
            <a:r>
              <a:rPr lang="en-US" dirty="0" smtClean="0">
                <a:latin typeface="Calibri" pitchFamily="34" charset="0"/>
                <a:cs typeface="Calibri" pitchFamily="34" charset="0"/>
              </a:rPr>
              <a:t>Offer syphilis test concurrent with HIV test</a:t>
            </a:r>
          </a:p>
          <a:p>
            <a:pPr marL="740664" lvl="1" fontAlgn="auto">
              <a:spcAft>
                <a:spcPts val="0"/>
              </a:spcAft>
              <a:buFont typeface="Wingdings"/>
              <a:buChar char=""/>
              <a:defRPr/>
            </a:pPr>
            <a:r>
              <a:rPr lang="en-US" dirty="0" smtClean="0">
                <a:latin typeface="Calibri" pitchFamily="34" charset="0"/>
                <a:cs typeface="Calibri" pitchFamily="34" charset="0"/>
              </a:rPr>
              <a:t>Increase staff time to conduct tests</a:t>
            </a:r>
          </a:p>
          <a:p>
            <a:pPr marL="411480" fontAlgn="auto">
              <a:spcAft>
                <a:spcPts val="0"/>
              </a:spcAft>
              <a:buFont typeface="Wingdings"/>
              <a:buChar char=""/>
              <a:defRPr/>
            </a:pPr>
            <a:r>
              <a:rPr lang="en-US" dirty="0" smtClean="0">
                <a:latin typeface="Calibri" pitchFamily="34" charset="0"/>
                <a:cs typeface="Calibri" pitchFamily="34" charset="0"/>
              </a:rPr>
              <a:t>Increase testing at </a:t>
            </a:r>
            <a:r>
              <a:rPr lang="en-US" dirty="0" smtClean="0">
                <a:solidFill>
                  <a:schemeClr val="accent1">
                    <a:lumMod val="75000"/>
                  </a:schemeClr>
                </a:solidFill>
                <a:latin typeface="Calibri" pitchFamily="34" charset="0"/>
                <a:cs typeface="Calibri" pitchFamily="34" charset="0"/>
              </a:rPr>
              <a:t>DOC facilities</a:t>
            </a:r>
          </a:p>
          <a:p>
            <a:pPr marL="740664" lvl="1" fontAlgn="auto">
              <a:spcAft>
                <a:spcPts val="0"/>
              </a:spcAft>
              <a:buFont typeface="Wingdings"/>
              <a:buChar char=""/>
              <a:defRPr/>
            </a:pPr>
            <a:r>
              <a:rPr lang="en-US" dirty="0" smtClean="0">
                <a:latin typeface="Calibri" pitchFamily="34" charset="0"/>
                <a:cs typeface="Calibri" pitchFamily="34" charset="0"/>
              </a:rPr>
              <a:t>All offenders tested at intake – data confirmed practice</a:t>
            </a:r>
          </a:p>
          <a:p>
            <a:pPr marL="740664" lvl="1" fontAlgn="auto">
              <a:spcAft>
                <a:spcPts val="0"/>
              </a:spcAft>
              <a:buFont typeface="Wingdings"/>
              <a:buChar char=""/>
              <a:defRPr/>
            </a:pPr>
            <a:r>
              <a:rPr lang="en-US" dirty="0" smtClean="0">
                <a:latin typeface="Calibri" pitchFamily="34" charset="0"/>
                <a:cs typeface="Calibri" pitchFamily="34" charset="0"/>
              </a:rPr>
              <a:t>Parolees – mandatory testing already in place, but no set timeframe of when test given before release</a:t>
            </a:r>
          </a:p>
          <a:p>
            <a:pPr marL="740664" lvl="1" fontAlgn="auto">
              <a:spcAft>
                <a:spcPts val="0"/>
              </a:spcAft>
              <a:buFont typeface="Wingdings"/>
              <a:buChar char=""/>
              <a:defRPr/>
            </a:pPr>
            <a:r>
              <a:rPr lang="en-US" dirty="0" smtClean="0">
                <a:latin typeface="Calibri" pitchFamily="34" charset="0"/>
                <a:cs typeface="Calibri" pitchFamily="34" charset="0"/>
              </a:rPr>
              <a:t>“Good time” &amp; “Full time” - </a:t>
            </a:r>
            <a:r>
              <a:rPr lang="en-US" dirty="0">
                <a:latin typeface="Calibri" pitchFamily="34" charset="0"/>
                <a:cs typeface="Calibri" pitchFamily="34" charset="0"/>
              </a:rPr>
              <a:t>Provide opt-out HIV </a:t>
            </a:r>
            <a:r>
              <a:rPr lang="en-US" dirty="0" smtClean="0">
                <a:latin typeface="Calibri" pitchFamily="34" charset="0"/>
                <a:cs typeface="Calibri" pitchFamily="34" charset="0"/>
              </a:rPr>
              <a:t>testing prior </a:t>
            </a:r>
            <a:r>
              <a:rPr lang="en-US" dirty="0">
                <a:latin typeface="Calibri" pitchFamily="34" charset="0"/>
                <a:cs typeface="Calibri" pitchFamily="34" charset="0"/>
              </a:rPr>
              <a:t>to release with sufficient time to establish linkage to </a:t>
            </a:r>
            <a:r>
              <a:rPr lang="en-US" dirty="0" smtClean="0">
                <a:latin typeface="Calibri" pitchFamily="34" charset="0"/>
                <a:cs typeface="Calibri" pitchFamily="34" charset="0"/>
              </a:rPr>
              <a:t>care – policy change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fontAlgn="auto">
              <a:spcAft>
                <a:spcPts val="0"/>
              </a:spcAft>
              <a:defRPr/>
            </a:pPr>
            <a:r>
              <a:rPr lang="en-US" sz="3600" dirty="0" smtClean="0">
                <a:solidFill>
                  <a:schemeClr val="tx2">
                    <a:satMod val="200000"/>
                  </a:schemeClr>
                </a:solidFill>
              </a:rPr>
              <a:t>HIV Testing in Correctional Settings</a:t>
            </a:r>
            <a:endParaRPr lang="en-US" sz="3600" dirty="0">
              <a:solidFill>
                <a:schemeClr val="tx2">
                  <a:satMod val="200000"/>
                </a:schemeClr>
              </a:solidFill>
            </a:endParaRPr>
          </a:p>
        </p:txBody>
      </p:sp>
      <p:sp>
        <p:nvSpPr>
          <p:cNvPr id="8" name="Content Placeholder 7"/>
          <p:cNvSpPr>
            <a:spLocks noGrp="1"/>
          </p:cNvSpPr>
          <p:nvPr>
            <p:ph idx="1"/>
          </p:nvPr>
        </p:nvSpPr>
        <p:spPr>
          <a:xfrm>
            <a:off x="914400" y="1143000"/>
            <a:ext cx="7772400" cy="5486400"/>
          </a:xfrm>
        </p:spPr>
        <p:txBody>
          <a:bodyPr>
            <a:normAutofit fontScale="70000" lnSpcReduction="20000"/>
          </a:bodyPr>
          <a:lstStyle/>
          <a:p>
            <a:pPr marL="411480" fontAlgn="auto">
              <a:spcAft>
                <a:spcPts val="0"/>
              </a:spcAft>
              <a:buFont typeface="Wingdings"/>
              <a:buChar char=""/>
              <a:defRPr/>
            </a:pPr>
            <a:r>
              <a:rPr lang="en-US" sz="4300" dirty="0" smtClean="0">
                <a:latin typeface="Calibri" pitchFamily="34" charset="0"/>
                <a:cs typeface="Calibri" pitchFamily="34" charset="0"/>
              </a:rPr>
              <a:t>Successes</a:t>
            </a:r>
          </a:p>
          <a:p>
            <a:pPr marL="740664" lvl="1" fontAlgn="auto">
              <a:spcAft>
                <a:spcPts val="0"/>
              </a:spcAft>
              <a:buFont typeface="Wingdings"/>
              <a:buChar char=""/>
              <a:defRPr/>
            </a:pPr>
            <a:r>
              <a:rPr lang="en-US" sz="3100" dirty="0" smtClean="0">
                <a:solidFill>
                  <a:schemeClr val="accent1">
                    <a:lumMod val="75000"/>
                  </a:schemeClr>
                </a:solidFill>
                <a:latin typeface="Calibri" pitchFamily="34" charset="0"/>
                <a:cs typeface="Calibri" pitchFamily="34" charset="0"/>
              </a:rPr>
              <a:t>EBR Parish Jail</a:t>
            </a:r>
          </a:p>
          <a:p>
            <a:pPr marL="996696" lvl="2" fontAlgn="auto">
              <a:spcAft>
                <a:spcPts val="0"/>
              </a:spcAft>
              <a:buFont typeface="Wingdings 2"/>
              <a:buChar char=""/>
              <a:defRPr/>
            </a:pPr>
            <a:r>
              <a:rPr lang="en-US" sz="3100" dirty="0" smtClean="0">
                <a:latin typeface="Calibri" pitchFamily="34" charset="0"/>
                <a:cs typeface="Calibri" pitchFamily="34" charset="0"/>
              </a:rPr>
              <a:t>Introduced 2</a:t>
            </a:r>
            <a:r>
              <a:rPr lang="en-US" sz="3100" baseline="30000" dirty="0" smtClean="0">
                <a:latin typeface="Calibri" pitchFamily="34" charset="0"/>
                <a:cs typeface="Calibri" pitchFamily="34" charset="0"/>
              </a:rPr>
              <a:t>nd</a:t>
            </a:r>
            <a:r>
              <a:rPr lang="en-US" sz="3100" dirty="0" smtClean="0">
                <a:latin typeface="Calibri" pitchFamily="34" charset="0"/>
                <a:cs typeface="Calibri" pitchFamily="34" charset="0"/>
              </a:rPr>
              <a:t> tester</a:t>
            </a:r>
          </a:p>
          <a:p>
            <a:pPr marL="996696" lvl="2" fontAlgn="auto">
              <a:spcAft>
                <a:spcPts val="0"/>
              </a:spcAft>
              <a:buFont typeface="Wingdings 2"/>
              <a:buChar char=""/>
              <a:defRPr/>
            </a:pPr>
            <a:r>
              <a:rPr lang="en-US" sz="3100" dirty="0" smtClean="0">
                <a:latin typeface="Calibri" pitchFamily="34" charset="0"/>
                <a:cs typeface="Calibri" pitchFamily="34" charset="0"/>
              </a:rPr>
              <a:t>Eliminated 2-week wait time to be tested</a:t>
            </a:r>
          </a:p>
          <a:p>
            <a:pPr marL="996696" lvl="2" fontAlgn="auto">
              <a:spcAft>
                <a:spcPts val="0"/>
              </a:spcAft>
              <a:buFont typeface="Wingdings 2"/>
              <a:buChar char=""/>
              <a:defRPr/>
            </a:pPr>
            <a:r>
              <a:rPr lang="en-US" sz="3100" dirty="0" smtClean="0">
                <a:latin typeface="Calibri" pitchFamily="34" charset="0"/>
                <a:cs typeface="Calibri" pitchFamily="34" charset="0"/>
              </a:rPr>
              <a:t>Offer HIV and syphilis tests at same time</a:t>
            </a:r>
          </a:p>
          <a:p>
            <a:pPr marL="996696" lvl="2" fontAlgn="auto">
              <a:spcAft>
                <a:spcPts val="0"/>
              </a:spcAft>
              <a:buFont typeface="Wingdings 2"/>
              <a:buChar char=""/>
              <a:defRPr/>
            </a:pPr>
            <a:r>
              <a:rPr lang="en-US" sz="3100" dirty="0" smtClean="0">
                <a:latin typeface="Calibri" pitchFamily="34" charset="0"/>
                <a:cs typeface="Calibri" pitchFamily="34" charset="0"/>
              </a:rPr>
              <a:t>Use one blood specimen for both HIV and syphilis test</a:t>
            </a:r>
          </a:p>
          <a:p>
            <a:pPr marL="996696" lvl="2" fontAlgn="auto">
              <a:spcAft>
                <a:spcPts val="0"/>
              </a:spcAft>
              <a:buFont typeface="Wingdings 2"/>
              <a:buChar char=""/>
              <a:defRPr/>
            </a:pPr>
            <a:r>
              <a:rPr lang="en-US" sz="3100" dirty="0" smtClean="0">
                <a:latin typeface="Calibri" pitchFamily="34" charset="0"/>
                <a:cs typeface="Calibri" pitchFamily="34" charset="0"/>
              </a:rPr>
              <a:t>Implemented screening protocol vs. counseling</a:t>
            </a:r>
          </a:p>
          <a:p>
            <a:pPr marL="996696" lvl="2" fontAlgn="auto">
              <a:spcAft>
                <a:spcPts val="0"/>
              </a:spcAft>
              <a:buFont typeface="Wingdings 2"/>
              <a:buChar char=""/>
              <a:defRPr/>
            </a:pPr>
            <a:r>
              <a:rPr lang="en-US" sz="3100" dirty="0" smtClean="0">
                <a:latin typeface="Calibri" pitchFamily="34" charset="0"/>
                <a:cs typeface="Calibri" pitchFamily="34" charset="0"/>
              </a:rPr>
              <a:t>Tested 197 offenders in first month; 16 tested positive for syphilis, 2 tested positive for HIV</a:t>
            </a:r>
          </a:p>
          <a:p>
            <a:pPr marL="411480" fontAlgn="auto">
              <a:spcAft>
                <a:spcPts val="0"/>
              </a:spcAft>
              <a:buFont typeface="Wingdings"/>
              <a:buChar char=""/>
              <a:defRPr/>
            </a:pPr>
            <a:r>
              <a:rPr lang="en-US" sz="4300" dirty="0" smtClean="0">
                <a:latin typeface="Calibri" pitchFamily="34" charset="0"/>
                <a:cs typeface="Calibri" pitchFamily="34" charset="0"/>
              </a:rPr>
              <a:t>Challenges</a:t>
            </a:r>
          </a:p>
          <a:p>
            <a:pPr marL="740664" lvl="1" fontAlgn="auto">
              <a:spcAft>
                <a:spcPts val="0"/>
              </a:spcAft>
              <a:buFont typeface="Wingdings"/>
              <a:buChar char=""/>
              <a:defRPr/>
            </a:pPr>
            <a:r>
              <a:rPr lang="en-US" sz="3100" dirty="0" smtClean="0">
                <a:solidFill>
                  <a:schemeClr val="accent1">
                    <a:lumMod val="75000"/>
                  </a:schemeClr>
                </a:solidFill>
                <a:latin typeface="Calibri" pitchFamily="34" charset="0"/>
                <a:cs typeface="Calibri" pitchFamily="34" charset="0"/>
              </a:rPr>
              <a:t>EBR Parish Jail</a:t>
            </a:r>
          </a:p>
          <a:p>
            <a:pPr marL="996696" lvl="2" fontAlgn="auto">
              <a:spcAft>
                <a:spcPts val="0"/>
              </a:spcAft>
              <a:buFont typeface="Wingdings 2"/>
              <a:buChar char=""/>
              <a:defRPr/>
            </a:pPr>
            <a:r>
              <a:rPr lang="en-US" sz="3100" dirty="0" smtClean="0">
                <a:latin typeface="Calibri" pitchFamily="34" charset="0"/>
                <a:cs typeface="Calibri" pitchFamily="34" charset="0"/>
              </a:rPr>
              <a:t>Testers are sometimes working faster than jail staff can enter test requests in EMR</a:t>
            </a:r>
          </a:p>
          <a:p>
            <a:pPr marL="740664" lvl="1" fontAlgn="auto">
              <a:spcAft>
                <a:spcPts val="0"/>
              </a:spcAft>
              <a:buFont typeface="Wingdings"/>
              <a:buChar char=""/>
              <a:defRPr/>
            </a:pPr>
            <a:r>
              <a:rPr lang="en-US" sz="3100" dirty="0" smtClean="0">
                <a:solidFill>
                  <a:schemeClr val="accent1">
                    <a:lumMod val="75000"/>
                  </a:schemeClr>
                </a:solidFill>
                <a:latin typeface="Calibri" pitchFamily="34" charset="0"/>
                <a:cs typeface="Calibri" pitchFamily="34" charset="0"/>
              </a:rPr>
              <a:t>DOC facilities</a:t>
            </a:r>
          </a:p>
          <a:p>
            <a:pPr marL="996696" lvl="2" fontAlgn="auto">
              <a:spcAft>
                <a:spcPts val="0"/>
              </a:spcAft>
              <a:buFont typeface="Wingdings 2"/>
              <a:buChar char=""/>
              <a:defRPr/>
            </a:pPr>
            <a:r>
              <a:rPr lang="en-US" sz="3100" dirty="0" smtClean="0">
                <a:latin typeface="Calibri" pitchFamily="34" charset="0"/>
                <a:cs typeface="Calibri" pitchFamily="34" charset="0"/>
              </a:rPr>
              <a:t>Due to DOC modifications and facility closures, limited progress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err="1" smtClean="0">
                <a:solidFill>
                  <a:schemeClr val="tx2">
                    <a:satMod val="200000"/>
                  </a:schemeClr>
                </a:solidFill>
              </a:rPr>
              <a:t>LaPHIE</a:t>
            </a:r>
            <a:r>
              <a:rPr lang="en-US" sz="3600" dirty="0" smtClean="0">
                <a:solidFill>
                  <a:schemeClr val="tx2">
                    <a:satMod val="200000"/>
                  </a:schemeClr>
                </a:solidFill>
              </a:rPr>
              <a:t> Expansion</a:t>
            </a:r>
            <a:endParaRPr lang="en-US" sz="3600" dirty="0">
              <a:solidFill>
                <a:schemeClr val="tx2">
                  <a:satMod val="200000"/>
                </a:schemeClr>
              </a:solidFill>
            </a:endParaRPr>
          </a:p>
        </p:txBody>
      </p:sp>
      <p:sp>
        <p:nvSpPr>
          <p:cNvPr id="3" name="Content Placeholder 2"/>
          <p:cNvSpPr>
            <a:spLocks noGrp="1"/>
          </p:cNvSpPr>
          <p:nvPr>
            <p:ph idx="1"/>
          </p:nvPr>
        </p:nvSpPr>
        <p:spPr>
          <a:xfrm>
            <a:off x="1066800" y="1524000"/>
            <a:ext cx="7772400" cy="4908550"/>
          </a:xfrm>
        </p:spPr>
        <p:txBody>
          <a:bodyPr>
            <a:normAutofit fontScale="92500" lnSpcReduction="10000"/>
          </a:bodyPr>
          <a:lstStyle/>
          <a:p>
            <a:pPr marL="411480" fontAlgn="auto">
              <a:spcAft>
                <a:spcPts val="0"/>
              </a:spcAft>
              <a:buFont typeface="Wingdings"/>
              <a:buChar char=""/>
              <a:defRPr/>
            </a:pPr>
            <a:r>
              <a:rPr lang="en-US" sz="2800" dirty="0" smtClean="0">
                <a:latin typeface="Calibri" pitchFamily="34" charset="0"/>
                <a:cs typeface="Calibri" pitchFamily="34" charset="0"/>
              </a:rPr>
              <a:t>LA Public Health Information Exchange</a:t>
            </a:r>
          </a:p>
          <a:p>
            <a:pPr marL="740664" lvl="1" fontAlgn="auto">
              <a:spcAft>
                <a:spcPts val="0"/>
              </a:spcAft>
              <a:buFont typeface="Wingdings"/>
              <a:buChar char=""/>
              <a:defRPr/>
            </a:pPr>
            <a:r>
              <a:rPr lang="en-US" sz="2400" dirty="0" smtClean="0">
                <a:latin typeface="Calibri" pitchFamily="34" charset="0"/>
                <a:cs typeface="Calibri" pitchFamily="34" charset="0"/>
              </a:rPr>
              <a:t>Former SPNS project with LSU, OPH, and LPHI partnership</a:t>
            </a:r>
          </a:p>
          <a:p>
            <a:pPr marL="411480" fontAlgn="auto">
              <a:spcAft>
                <a:spcPts val="0"/>
              </a:spcAft>
              <a:buFont typeface="Wingdings"/>
              <a:buChar char=""/>
              <a:defRPr/>
            </a:pPr>
            <a:r>
              <a:rPr lang="en-US" sz="2800" dirty="0" smtClean="0">
                <a:latin typeface="Calibri" pitchFamily="34" charset="0"/>
                <a:cs typeface="Calibri" pitchFamily="34" charset="0"/>
              </a:rPr>
              <a:t>Real time identification of persons with HIV who are out of care based on OPH’s HIV surveillance data</a:t>
            </a:r>
          </a:p>
          <a:p>
            <a:pPr marL="411480" fontAlgn="auto">
              <a:spcAft>
                <a:spcPts val="0"/>
              </a:spcAft>
              <a:buFont typeface="Wingdings"/>
              <a:buChar char=""/>
              <a:defRPr/>
            </a:pPr>
            <a:r>
              <a:rPr lang="en-US" sz="2800" dirty="0" smtClean="0">
                <a:latin typeface="Calibri" pitchFamily="34" charset="0"/>
                <a:cs typeface="Calibri" pitchFamily="34" charset="0"/>
              </a:rPr>
              <a:t>Electronic Medical Record bi-directional alert system</a:t>
            </a:r>
          </a:p>
          <a:p>
            <a:pPr marL="411480" fontAlgn="auto">
              <a:spcAft>
                <a:spcPts val="0"/>
              </a:spcAft>
              <a:buFont typeface="Wingdings"/>
              <a:buChar char=""/>
              <a:defRPr/>
            </a:pPr>
            <a:r>
              <a:rPr lang="en-US" sz="2800" dirty="0" smtClean="0">
                <a:latin typeface="Calibri" pitchFamily="34" charset="0"/>
                <a:cs typeface="Calibri" pitchFamily="34" charset="0"/>
              </a:rPr>
              <a:t>3 populations</a:t>
            </a:r>
          </a:p>
          <a:p>
            <a:pPr marL="740664" lvl="1" fontAlgn="auto">
              <a:spcAft>
                <a:spcPts val="0"/>
              </a:spcAft>
              <a:buFont typeface="Wingdings"/>
              <a:buChar char=""/>
              <a:defRPr/>
            </a:pPr>
            <a:r>
              <a:rPr lang="en-US" sz="2400" dirty="0" smtClean="0">
                <a:latin typeface="Calibri" pitchFamily="34" charset="0"/>
                <a:cs typeface="Calibri" pitchFamily="34" charset="0"/>
              </a:rPr>
              <a:t>not in care &gt; 12 </a:t>
            </a:r>
            <a:r>
              <a:rPr lang="en-US" sz="2400" dirty="0" err="1" smtClean="0">
                <a:latin typeface="Calibri" pitchFamily="34" charset="0"/>
                <a:cs typeface="Calibri" pitchFamily="34" charset="0"/>
              </a:rPr>
              <a:t>mos</a:t>
            </a:r>
            <a:endParaRPr lang="en-US" sz="2400" dirty="0" smtClean="0">
              <a:latin typeface="Calibri" pitchFamily="34" charset="0"/>
              <a:cs typeface="Calibri" pitchFamily="34" charset="0"/>
            </a:endParaRPr>
          </a:p>
          <a:p>
            <a:pPr marL="740664" lvl="1" fontAlgn="auto">
              <a:spcAft>
                <a:spcPts val="0"/>
              </a:spcAft>
              <a:buFont typeface="Wingdings"/>
              <a:buChar char=""/>
              <a:defRPr/>
            </a:pPr>
            <a:r>
              <a:rPr lang="en-US" sz="2400" dirty="0" smtClean="0">
                <a:latin typeface="Calibri" pitchFamily="34" charset="0"/>
                <a:cs typeface="Calibri" pitchFamily="34" charset="0"/>
              </a:rPr>
              <a:t>test results not received</a:t>
            </a:r>
          </a:p>
          <a:p>
            <a:pPr marL="740664" lvl="1" fontAlgn="auto">
              <a:spcAft>
                <a:spcPts val="0"/>
              </a:spcAft>
              <a:buFont typeface="Wingdings"/>
              <a:buChar char=""/>
              <a:defRPr/>
            </a:pPr>
            <a:r>
              <a:rPr lang="en-US" sz="2400" dirty="0" smtClean="0">
                <a:latin typeface="Calibri" pitchFamily="34" charset="0"/>
                <a:cs typeface="Calibri" pitchFamily="34" charset="0"/>
              </a:rPr>
              <a:t>exposed infants needing follow up</a:t>
            </a:r>
          </a:p>
          <a:p>
            <a:pPr marL="411480" fontAlgn="auto">
              <a:spcAft>
                <a:spcPts val="0"/>
              </a:spcAft>
              <a:buFont typeface="Wingdings"/>
              <a:buChar char=""/>
              <a:defRPr/>
            </a:pPr>
            <a:r>
              <a:rPr lang="en-US" sz="2800" dirty="0" smtClean="0">
                <a:latin typeface="Calibri" pitchFamily="34" charset="0"/>
                <a:cs typeface="Calibri" pitchFamily="34" charset="0"/>
              </a:rPr>
              <a:t>Prompts physicians, et al. medical staff to discuss HIV care and encourage patient to link to HIV care</a:t>
            </a:r>
          </a:p>
          <a:p>
            <a:pPr marL="411480" fontAlgn="auto">
              <a:spcAft>
                <a:spcPts val="0"/>
              </a:spcAft>
              <a:buFont typeface="Wingdings"/>
              <a:buChar char=""/>
              <a:defRPr/>
            </a:pPr>
            <a:r>
              <a:rPr lang="en-US" sz="2800" dirty="0" smtClean="0">
                <a:latin typeface="Calibri" pitchFamily="34" charset="0"/>
                <a:cs typeface="Calibri" pitchFamily="34" charset="0"/>
              </a:rPr>
              <a:t>Already in place at eight LSU hospitals (public)</a:t>
            </a:r>
            <a:endParaRPr lang="en-US" sz="2700" dirty="0" smtClean="0">
              <a:latin typeface="Calibri" pitchFamily="34"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LaPHIE</a:t>
            </a:r>
            <a:endParaRPr lang="en-US" dirty="0">
              <a:solidFill>
                <a:schemeClr val="tx2">
                  <a:satMod val="200000"/>
                </a:schemeClr>
              </a:solidFill>
            </a:endParaRPr>
          </a:p>
        </p:txBody>
      </p:sp>
      <p:pic>
        <p:nvPicPr>
          <p:cNvPr id="87043" name="Picture 3" descr="C:\Users\KPAGE\AppData\Local\Microsoft\Windows\Temporary Internet Files\Content.IE5\4ZUORTT7\MC9004316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http://kalb.images.worldnow.com/images/18699474_B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bwMode="auto">
          <a:xfrm>
            <a:off x="3581400" y="2667000"/>
            <a:ext cx="1524000" cy="609600"/>
          </a:xfrm>
          <a:prstGeom prst="rightArrow">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endParaRPr lang="en-US" sz="2400">
              <a:solidFill>
                <a:prstClr val="white"/>
              </a:solidFill>
              <a:latin typeface="Times New Roman" pitchFamily="18" charset="0"/>
              <a:ea typeface="+mn-ea"/>
            </a:endParaRPr>
          </a:p>
        </p:txBody>
      </p:sp>
      <p:pic>
        <p:nvPicPr>
          <p:cNvPr id="87046" name="Picture 3" descr="C:\Users\KPAGE\AppData\Local\Microsoft\Windows\Temporary Internet Files\Content.IE5\4ZUORTT7\MC9004316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7" descr="http://www.lafp.org/content/images/stories/Logos/DHH_LogoStacked.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533400"/>
            <a:ext cx="30495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8" descr="C:\Users\KPAGE\AppData\Local\Microsoft\Windows\Temporary Internet Files\Content.IE5\7RZI9HHG\MC90043484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5" descr="http://kalb.images.worldnow.com/images/18699474_B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xplosion 2 13"/>
          <p:cNvSpPr/>
          <p:nvPr/>
        </p:nvSpPr>
        <p:spPr bwMode="auto">
          <a:xfrm>
            <a:off x="3124200" y="4953000"/>
            <a:ext cx="1219200" cy="762000"/>
          </a:xfrm>
          <a:prstGeom prst="irregularSeal2">
            <a:avLst/>
          </a:prstGeom>
          <a:solidFill>
            <a:srgbClr val="FFFF00"/>
          </a:solidFill>
          <a:ln w="12700" cap="sq" cmpd="sng" algn="ctr">
            <a:solidFill>
              <a:schemeClr val="tx1"/>
            </a:solidFill>
            <a:prstDash val="solid"/>
            <a:round/>
            <a:headEnd type="none" w="sm" len="sm"/>
            <a:tailEnd type="none" w="sm" len="sm"/>
          </a:ln>
          <a:effectLst/>
        </p:spPr>
        <p:txBody>
          <a:bodyPr wrap="none"/>
          <a:lstStyle/>
          <a:p>
            <a:pPr algn="ctr">
              <a:defRPr/>
            </a:pPr>
            <a:endParaRPr lang="en-US" sz="2400">
              <a:solidFill>
                <a:prstClr val="white"/>
              </a:solidFill>
              <a:latin typeface="Times New Roman" pitchFamily="18" charset="0"/>
              <a:ea typeface="+mn-ea"/>
            </a:endParaRPr>
          </a:p>
        </p:txBody>
      </p:sp>
      <p:sp>
        <p:nvSpPr>
          <p:cNvPr id="15" name="TextBox 14"/>
          <p:cNvSpPr txBox="1"/>
          <p:nvPr/>
        </p:nvSpPr>
        <p:spPr>
          <a:xfrm>
            <a:off x="762000" y="4648200"/>
            <a:ext cx="1676400" cy="830263"/>
          </a:xfrm>
          <a:prstGeom prst="rect">
            <a:avLst/>
          </a:prstGeom>
          <a:noFill/>
        </p:spPr>
        <p:txBody>
          <a:bodyPr>
            <a:spAutoFit/>
          </a:bodyPr>
          <a:lstStyle/>
          <a:p>
            <a:pPr fontAlgn="auto">
              <a:spcBef>
                <a:spcPts val="0"/>
              </a:spcBef>
              <a:spcAft>
                <a:spcPts val="0"/>
              </a:spcAft>
              <a:defRPr/>
            </a:pPr>
            <a:r>
              <a:rPr lang="en-US" dirty="0">
                <a:solidFill>
                  <a:prstClr val="white"/>
                </a:solidFill>
                <a:latin typeface="Arial"/>
                <a:ea typeface="+mn-ea"/>
              </a:rPr>
              <a:t>LSU Registration</a:t>
            </a:r>
            <a:endParaRPr lang="en-US" dirty="0">
              <a:solidFill>
                <a:prstClr val="white"/>
              </a:solidFill>
              <a:latin typeface="Arial"/>
              <a:ea typeface="+mn-ea"/>
            </a:endParaRPr>
          </a:p>
        </p:txBody>
      </p:sp>
      <p:sp>
        <p:nvSpPr>
          <p:cNvPr id="16" name="TextBox 15"/>
          <p:cNvSpPr txBox="1"/>
          <p:nvPr/>
        </p:nvSpPr>
        <p:spPr>
          <a:xfrm>
            <a:off x="7239000" y="4114800"/>
            <a:ext cx="1905000" cy="461963"/>
          </a:xfrm>
          <a:prstGeom prst="rect">
            <a:avLst/>
          </a:prstGeom>
          <a:noFill/>
        </p:spPr>
        <p:txBody>
          <a:bodyPr>
            <a:spAutoFit/>
          </a:bodyPr>
          <a:lstStyle/>
          <a:p>
            <a:pPr fontAlgn="auto">
              <a:spcBef>
                <a:spcPts val="0"/>
              </a:spcBef>
              <a:spcAft>
                <a:spcPts val="0"/>
              </a:spcAft>
              <a:defRPr/>
            </a:pPr>
            <a:r>
              <a:rPr lang="en-US" dirty="0">
                <a:solidFill>
                  <a:prstClr val="white"/>
                </a:solidFill>
                <a:latin typeface="Arial"/>
                <a:ea typeface="+mn-ea"/>
              </a:rPr>
              <a:t>OPH- SHP</a:t>
            </a:r>
            <a:endParaRPr lang="en-US" dirty="0">
              <a:solidFill>
                <a:prstClr val="white"/>
              </a:solidFill>
              <a:latin typeface="Arial"/>
              <a:ea typeface="+mn-ea"/>
            </a:endParaRPr>
          </a:p>
        </p:txBody>
      </p:sp>
      <p:sp>
        <p:nvSpPr>
          <p:cNvPr id="17" name="TextBox 16"/>
          <p:cNvSpPr txBox="1"/>
          <p:nvPr/>
        </p:nvSpPr>
        <p:spPr>
          <a:xfrm>
            <a:off x="4953000" y="5791200"/>
            <a:ext cx="1676400" cy="830263"/>
          </a:xfrm>
          <a:prstGeom prst="rect">
            <a:avLst/>
          </a:prstGeom>
          <a:noFill/>
        </p:spPr>
        <p:txBody>
          <a:bodyPr>
            <a:spAutoFit/>
          </a:bodyPr>
          <a:lstStyle/>
          <a:p>
            <a:pPr fontAlgn="auto">
              <a:spcBef>
                <a:spcPts val="0"/>
              </a:spcBef>
              <a:spcAft>
                <a:spcPts val="0"/>
              </a:spcAft>
              <a:defRPr/>
            </a:pPr>
            <a:r>
              <a:rPr lang="en-US" dirty="0">
                <a:solidFill>
                  <a:prstClr val="white"/>
                </a:solidFill>
                <a:latin typeface="Arial"/>
                <a:ea typeface="+mn-ea"/>
              </a:rPr>
              <a:t>LSU Clinical</a:t>
            </a:r>
            <a:endParaRPr lang="en-US" dirty="0">
              <a:solidFill>
                <a:prstClr val="white"/>
              </a:solidFill>
              <a:latin typeface="Arial"/>
              <a:ea typeface="+mn-ea"/>
            </a:endParaRPr>
          </a:p>
        </p:txBody>
      </p:sp>
      <p:sp>
        <p:nvSpPr>
          <p:cNvPr id="18" name="Up-Down Arrow 17"/>
          <p:cNvSpPr/>
          <p:nvPr/>
        </p:nvSpPr>
        <p:spPr bwMode="auto">
          <a:xfrm rot="3274461">
            <a:off x="5262563" y="4314825"/>
            <a:ext cx="582612" cy="1481138"/>
          </a:xfrm>
          <a:prstGeom prst="upDownArrow">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endParaRPr lang="en-US" sz="2400">
              <a:solidFill>
                <a:prstClr val="white"/>
              </a:solidFill>
              <a:latin typeface="Times New Roman" pitchFamily="18" charset="0"/>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fontAlgn="auto">
              <a:spcAft>
                <a:spcPts val="0"/>
              </a:spcAft>
              <a:defRPr/>
            </a:pPr>
            <a:r>
              <a:rPr lang="en-US" dirty="0" err="1" smtClean="0">
                <a:solidFill>
                  <a:schemeClr val="tx2">
                    <a:satMod val="200000"/>
                  </a:schemeClr>
                </a:solidFill>
              </a:rPr>
              <a:t>LaPHIE</a:t>
            </a:r>
            <a:r>
              <a:rPr lang="en-US" dirty="0" smtClean="0">
                <a:solidFill>
                  <a:schemeClr val="tx2">
                    <a:satMod val="200000"/>
                  </a:schemeClr>
                </a:solidFill>
              </a:rPr>
              <a:t> Replication</a:t>
            </a:r>
            <a:endParaRPr lang="en-US" dirty="0">
              <a:solidFill>
                <a:schemeClr val="tx2">
                  <a:satMod val="200000"/>
                </a:schemeClr>
              </a:solidFill>
            </a:endParaRPr>
          </a:p>
        </p:txBody>
      </p:sp>
      <p:sp>
        <p:nvSpPr>
          <p:cNvPr id="3" name="Content Placeholder 2"/>
          <p:cNvSpPr>
            <a:spLocks noGrp="1"/>
          </p:cNvSpPr>
          <p:nvPr>
            <p:ph idx="1"/>
          </p:nvPr>
        </p:nvSpPr>
        <p:spPr>
          <a:xfrm>
            <a:off x="609600" y="1143000"/>
            <a:ext cx="8382000" cy="5213350"/>
          </a:xfrm>
        </p:spPr>
        <p:txBody>
          <a:bodyPr>
            <a:noAutofit/>
          </a:bodyPr>
          <a:lstStyle/>
          <a:p>
            <a:pPr marL="120650" indent="0" fontAlgn="auto">
              <a:spcAft>
                <a:spcPts val="0"/>
              </a:spcAft>
              <a:buFont typeface="Wingdings"/>
              <a:buNone/>
              <a:defRPr/>
            </a:pPr>
            <a:r>
              <a:rPr lang="en-US" sz="2800" b="1" i="1" dirty="0" smtClean="0">
                <a:latin typeface="Calibri" pitchFamily="34" charset="0"/>
                <a:cs typeface="Calibri" pitchFamily="34" charset="0"/>
              </a:rPr>
              <a:t>Implement </a:t>
            </a:r>
            <a:r>
              <a:rPr lang="en-US" sz="2800" b="1" i="1" dirty="0" err="1" smtClean="0">
                <a:latin typeface="Calibri" pitchFamily="34" charset="0"/>
                <a:cs typeface="Calibri" pitchFamily="34" charset="0"/>
              </a:rPr>
              <a:t>LaPHIE</a:t>
            </a:r>
            <a:r>
              <a:rPr lang="en-US" sz="2800" b="1" i="1" dirty="0" smtClean="0">
                <a:latin typeface="Calibri" pitchFamily="34" charset="0"/>
                <a:cs typeface="Calibri" pitchFamily="34" charset="0"/>
              </a:rPr>
              <a:t> at Our Lady of the Lake Hospital in Baton Rouge (private facility)</a:t>
            </a:r>
          </a:p>
          <a:p>
            <a:pPr marL="411480" fontAlgn="auto">
              <a:spcAft>
                <a:spcPts val="0"/>
              </a:spcAft>
              <a:buFont typeface="Wingdings"/>
              <a:buChar char=""/>
              <a:defRPr/>
            </a:pPr>
            <a:r>
              <a:rPr lang="en-US" sz="2800" dirty="0" smtClean="0">
                <a:latin typeface="Calibri" pitchFamily="34" charset="0"/>
                <a:cs typeface="Calibri" pitchFamily="34" charset="0"/>
              </a:rPr>
              <a:t>Successes</a:t>
            </a:r>
          </a:p>
          <a:p>
            <a:pPr marL="740664" lvl="1" fontAlgn="auto">
              <a:spcAft>
                <a:spcPts val="0"/>
              </a:spcAft>
              <a:buFont typeface="Wingdings"/>
              <a:buChar char=""/>
              <a:defRPr/>
            </a:pPr>
            <a:r>
              <a:rPr lang="en-US" sz="2400" dirty="0" smtClean="0">
                <a:latin typeface="Calibri" pitchFamily="34" charset="0"/>
                <a:cs typeface="Calibri" pitchFamily="34" charset="0"/>
              </a:rPr>
              <a:t>Formed and convened two work groups (Clinical and Technical)</a:t>
            </a:r>
          </a:p>
          <a:p>
            <a:pPr marL="740664" lvl="1" fontAlgn="auto">
              <a:spcAft>
                <a:spcPts val="0"/>
              </a:spcAft>
              <a:buFont typeface="Wingdings"/>
              <a:buChar char=""/>
              <a:defRPr/>
            </a:pPr>
            <a:r>
              <a:rPr lang="en-US" sz="2400" dirty="0" smtClean="0">
                <a:latin typeface="Calibri" pitchFamily="34" charset="0"/>
                <a:cs typeface="Calibri" pitchFamily="34" charset="0"/>
              </a:rPr>
              <a:t>Established </a:t>
            </a:r>
            <a:r>
              <a:rPr lang="en-US" sz="2400" dirty="0" err="1" smtClean="0">
                <a:latin typeface="Calibri" pitchFamily="34" charset="0"/>
                <a:cs typeface="Calibri" pitchFamily="34" charset="0"/>
              </a:rPr>
              <a:t>LaPHIE</a:t>
            </a:r>
            <a:r>
              <a:rPr lang="en-US" sz="2400" dirty="0" smtClean="0">
                <a:latin typeface="Calibri" pitchFamily="34" charset="0"/>
                <a:cs typeface="Calibri" pitchFamily="34" charset="0"/>
              </a:rPr>
              <a:t> messaging and protocols</a:t>
            </a:r>
          </a:p>
          <a:p>
            <a:pPr marL="740664" lvl="1" fontAlgn="auto">
              <a:spcAft>
                <a:spcPts val="0"/>
              </a:spcAft>
              <a:buFont typeface="Wingdings"/>
              <a:buChar char=""/>
              <a:defRPr/>
            </a:pPr>
            <a:r>
              <a:rPr lang="en-US" sz="2400" dirty="0" smtClean="0">
                <a:latin typeface="Calibri" pitchFamily="34" charset="0"/>
                <a:cs typeface="Calibri" pitchFamily="34" charset="0"/>
              </a:rPr>
              <a:t>Shared technical interface specs</a:t>
            </a:r>
          </a:p>
          <a:p>
            <a:pPr marL="740664" lvl="1" fontAlgn="auto">
              <a:spcAft>
                <a:spcPts val="0"/>
              </a:spcAft>
              <a:buFont typeface="Wingdings"/>
              <a:buChar char=""/>
              <a:defRPr/>
            </a:pPr>
            <a:r>
              <a:rPr lang="en-US" sz="2400" dirty="0" smtClean="0">
                <a:latin typeface="Calibri" pitchFamily="34" charset="0"/>
                <a:cs typeface="Calibri" pitchFamily="34" charset="0"/>
              </a:rPr>
              <a:t>Introduced ability for OLOL lab data to automatically feed into OPH’s surveillance system due to these activities</a:t>
            </a:r>
          </a:p>
          <a:p>
            <a:pPr marL="411480" fontAlgn="auto">
              <a:spcAft>
                <a:spcPts val="0"/>
              </a:spcAft>
              <a:buFont typeface="Wingdings"/>
              <a:buChar char=""/>
              <a:defRPr/>
            </a:pPr>
            <a:r>
              <a:rPr lang="en-US" sz="2800" dirty="0" smtClean="0">
                <a:latin typeface="Calibri" pitchFamily="34" charset="0"/>
                <a:cs typeface="Calibri" pitchFamily="34" charset="0"/>
              </a:rPr>
              <a:t>Challenges</a:t>
            </a:r>
          </a:p>
          <a:p>
            <a:pPr marL="740664" lvl="1" fontAlgn="auto">
              <a:spcAft>
                <a:spcPts val="0"/>
              </a:spcAft>
              <a:buFont typeface="Wingdings"/>
              <a:buChar char=""/>
              <a:defRPr/>
            </a:pPr>
            <a:r>
              <a:rPr lang="en-US" sz="2400" dirty="0" smtClean="0">
                <a:latin typeface="Calibri" pitchFamily="34" charset="0"/>
                <a:cs typeface="Calibri" pitchFamily="34" charset="0"/>
              </a:rPr>
              <a:t>OLOL technical group presently busy with pre-EMR work </a:t>
            </a:r>
          </a:p>
          <a:p>
            <a:pPr marL="740664" lvl="1" fontAlgn="auto">
              <a:spcAft>
                <a:spcPts val="0"/>
              </a:spcAft>
              <a:buFont typeface="Wingdings"/>
              <a:buChar char=""/>
              <a:defRPr/>
            </a:pPr>
            <a:r>
              <a:rPr lang="en-US" sz="2400" dirty="0" smtClean="0">
                <a:latin typeface="Calibri" pitchFamily="34" charset="0"/>
                <a:cs typeface="Calibri" pitchFamily="34" charset="0"/>
              </a:rPr>
              <a:t>Modifying the LaPHIE “bolt on” to properly communicate with their new EMR system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Partner Services/DIS</a:t>
            </a:r>
            <a:endParaRPr lang="en-US" dirty="0">
              <a:solidFill>
                <a:schemeClr val="tx2">
                  <a:satMod val="200000"/>
                </a:schemeClr>
              </a:solidFill>
            </a:endParaRPr>
          </a:p>
        </p:txBody>
      </p:sp>
      <p:sp>
        <p:nvSpPr>
          <p:cNvPr id="89091" name="Content Placeholder 2"/>
          <p:cNvSpPr>
            <a:spLocks noGrp="1"/>
          </p:cNvSpPr>
          <p:nvPr>
            <p:ph idx="1"/>
          </p:nvPr>
        </p:nvSpPr>
        <p:spPr>
          <a:xfrm>
            <a:off x="914400" y="1447800"/>
            <a:ext cx="7772400" cy="4908550"/>
          </a:xfrm>
        </p:spPr>
        <p:txBody>
          <a:bodyPr/>
          <a:lstStyle/>
          <a:p>
            <a:r>
              <a:rPr lang="en-US" smtClean="0">
                <a:latin typeface="Calibri" pitchFamily="34" charset="0"/>
                <a:ea typeface="Calibri" pitchFamily="34" charset="0"/>
                <a:cs typeface="Calibri" pitchFamily="34" charset="0"/>
              </a:rPr>
              <a:t>Enhanced Partner Services</a:t>
            </a:r>
          </a:p>
          <a:p>
            <a:pPr lvl="1"/>
            <a:r>
              <a:rPr lang="en-US" smtClean="0">
                <a:latin typeface="Calibri" pitchFamily="34" charset="0"/>
                <a:ea typeface="Calibri" pitchFamily="34" charset="0"/>
                <a:cs typeface="Calibri" pitchFamily="34" charset="0"/>
              </a:rPr>
              <a:t>Locate partners of incarcerated individuals</a:t>
            </a:r>
          </a:p>
          <a:p>
            <a:pPr lvl="1"/>
            <a:r>
              <a:rPr lang="en-US" smtClean="0">
                <a:latin typeface="Calibri" pitchFamily="34" charset="0"/>
                <a:ea typeface="Calibri" pitchFamily="34" charset="0"/>
                <a:cs typeface="Calibri" pitchFamily="34" charset="0"/>
              </a:rPr>
              <a:t>Provide HIV testing and linkage to care</a:t>
            </a:r>
          </a:p>
          <a:p>
            <a:pPr lvl="1"/>
            <a:r>
              <a:rPr lang="en-US" smtClean="0">
                <a:latin typeface="Calibri" pitchFamily="34" charset="0"/>
                <a:ea typeface="Calibri" pitchFamily="34" charset="0"/>
                <a:cs typeface="Calibri" pitchFamily="34" charset="0"/>
              </a:rPr>
              <a:t>Follow-up with persons identified through LaPHIE</a:t>
            </a:r>
          </a:p>
          <a:p>
            <a:r>
              <a:rPr lang="en-US" smtClean="0">
                <a:latin typeface="Calibri" pitchFamily="34" charset="0"/>
                <a:ea typeface="Calibri" pitchFamily="34" charset="0"/>
                <a:cs typeface="Calibri" pitchFamily="34" charset="0"/>
              </a:rPr>
              <a:t>Successes</a:t>
            </a:r>
          </a:p>
          <a:p>
            <a:pPr lvl="1"/>
            <a:r>
              <a:rPr lang="en-US" smtClean="0">
                <a:latin typeface="Calibri" pitchFamily="34" charset="0"/>
                <a:ea typeface="Calibri" pitchFamily="34" charset="0"/>
                <a:cs typeface="Calibri" pitchFamily="34" charset="0"/>
              </a:rPr>
              <a:t>Established position in State system</a:t>
            </a:r>
          </a:p>
          <a:p>
            <a:r>
              <a:rPr lang="en-US" smtClean="0">
                <a:latin typeface="Calibri" pitchFamily="34" charset="0"/>
                <a:ea typeface="Calibri" pitchFamily="34" charset="0"/>
                <a:cs typeface="Calibri" pitchFamily="34" charset="0"/>
              </a:rPr>
              <a:t>Challenges</a:t>
            </a:r>
          </a:p>
          <a:p>
            <a:pPr lvl="1"/>
            <a:r>
              <a:rPr lang="en-US" smtClean="0">
                <a:latin typeface="Calibri" pitchFamily="34" charset="0"/>
                <a:ea typeface="Calibri" pitchFamily="34" charset="0"/>
                <a:cs typeface="Calibri" pitchFamily="34" charset="0"/>
              </a:rPr>
              <a:t>State hiring freeze</a:t>
            </a:r>
          </a:p>
          <a:p>
            <a:pPr lvl="1"/>
            <a:r>
              <a:rPr lang="en-US" smtClean="0">
                <a:latin typeface="Calibri" pitchFamily="34" charset="0"/>
                <a:ea typeface="Calibri" pitchFamily="34" charset="0"/>
                <a:cs typeface="Calibri" pitchFamily="34" charset="0"/>
              </a:rPr>
              <a:t>Extended leave of staff – disruption in transition of duties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Structure:  Core Planning Group</a:t>
            </a:r>
            <a:endParaRPr lang="en-US" dirty="0">
              <a:solidFill>
                <a:schemeClr val="tx2">
                  <a:satMod val="200000"/>
                </a:schemeClr>
              </a:solidFill>
            </a:endParaRPr>
          </a:p>
        </p:txBody>
      </p:sp>
      <p:sp>
        <p:nvSpPr>
          <p:cNvPr id="3" name="Content Placeholder 2"/>
          <p:cNvSpPr>
            <a:spLocks noGrp="1"/>
          </p:cNvSpPr>
          <p:nvPr>
            <p:ph idx="1"/>
          </p:nvPr>
        </p:nvSpPr>
        <p:spPr>
          <a:xfrm>
            <a:off x="914400" y="1524000"/>
            <a:ext cx="7772400" cy="4832350"/>
          </a:xfrm>
        </p:spPr>
        <p:txBody>
          <a:bodyPr>
            <a:normAutofit lnSpcReduction="10000"/>
          </a:bodyPr>
          <a:lstStyle/>
          <a:p>
            <a:pPr marL="411480" fontAlgn="auto">
              <a:spcAft>
                <a:spcPts val="0"/>
              </a:spcAft>
              <a:buFont typeface="Wingdings"/>
              <a:buChar char=""/>
              <a:defRPr/>
            </a:pPr>
            <a:r>
              <a:rPr lang="en-US" dirty="0" smtClean="0"/>
              <a:t>Representatives from all Partner Org</a:t>
            </a:r>
          </a:p>
          <a:p>
            <a:pPr marL="411480" fontAlgn="auto">
              <a:spcAft>
                <a:spcPts val="0"/>
              </a:spcAft>
              <a:buFont typeface="Wingdings"/>
              <a:buChar char=""/>
              <a:defRPr/>
            </a:pPr>
            <a:r>
              <a:rPr lang="en-US" dirty="0" smtClean="0"/>
              <a:t>Learning Sessions – Collaborative Learning Approach</a:t>
            </a:r>
          </a:p>
          <a:p>
            <a:pPr marL="740664" lvl="1" fontAlgn="auto">
              <a:spcAft>
                <a:spcPts val="0"/>
              </a:spcAft>
              <a:buFont typeface="Wingdings"/>
              <a:buChar char=""/>
              <a:defRPr/>
            </a:pPr>
            <a:r>
              <a:rPr lang="en-US" dirty="0" smtClean="0"/>
              <a:t>Two sessions held (April and November)</a:t>
            </a:r>
          </a:p>
          <a:p>
            <a:pPr marL="740664" lvl="1" fontAlgn="auto">
              <a:spcAft>
                <a:spcPts val="0"/>
              </a:spcAft>
              <a:buFont typeface="Wingdings"/>
              <a:buChar char=""/>
              <a:defRPr/>
            </a:pPr>
            <a:r>
              <a:rPr lang="en-US" dirty="0" smtClean="0"/>
              <a:t>PDSA approach</a:t>
            </a:r>
          </a:p>
          <a:p>
            <a:pPr marL="411480" fontAlgn="auto">
              <a:spcAft>
                <a:spcPts val="0"/>
              </a:spcAft>
              <a:buFont typeface="Wingdings"/>
              <a:buChar char=""/>
              <a:defRPr/>
            </a:pPr>
            <a:r>
              <a:rPr lang="en-US" dirty="0" smtClean="0"/>
              <a:t>Next Steps for Project</a:t>
            </a:r>
          </a:p>
          <a:p>
            <a:pPr marL="740664" lvl="1" fontAlgn="auto">
              <a:spcAft>
                <a:spcPts val="0"/>
              </a:spcAft>
              <a:buFont typeface="Wingdings"/>
              <a:buChar char=""/>
              <a:defRPr/>
            </a:pPr>
            <a:r>
              <a:rPr lang="en-US" dirty="0" smtClean="0"/>
              <a:t>Continue to review PDSA data</a:t>
            </a:r>
          </a:p>
          <a:p>
            <a:pPr marL="740664" lvl="1" fontAlgn="auto">
              <a:spcAft>
                <a:spcPts val="0"/>
              </a:spcAft>
              <a:buFont typeface="Wingdings"/>
              <a:buChar char=""/>
              <a:defRPr/>
            </a:pPr>
            <a:r>
              <a:rPr lang="en-US" dirty="0" smtClean="0"/>
              <a:t>Fully implement all interventions</a:t>
            </a:r>
          </a:p>
          <a:p>
            <a:pPr marL="740664" lvl="1" fontAlgn="auto">
              <a:spcAft>
                <a:spcPts val="0"/>
              </a:spcAft>
              <a:buFont typeface="Wingdings"/>
              <a:buChar char=""/>
              <a:defRPr/>
            </a:pPr>
            <a:r>
              <a:rPr lang="en-US" dirty="0" smtClean="0"/>
              <a:t>Determine expansion</a:t>
            </a:r>
          </a:p>
          <a:p>
            <a:pPr marL="740664" lvl="1" fontAlgn="auto">
              <a:spcAft>
                <a:spcPts val="0"/>
              </a:spcAft>
              <a:buFont typeface="Wingdings"/>
              <a:buChar char=""/>
              <a:defRPr/>
            </a:pPr>
            <a:r>
              <a:rPr lang="en-US" dirty="0" smtClean="0"/>
              <a:t>Be patient!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200000"/>
                  </a:schemeClr>
                </a:solidFill>
              </a:rPr>
              <a:t>Acknowledgements</a:t>
            </a:r>
            <a:endParaRPr lang="en-US" dirty="0">
              <a:solidFill>
                <a:schemeClr val="tx2">
                  <a:satMod val="200000"/>
                </a:schemeClr>
              </a:solidFill>
            </a:endParaRPr>
          </a:p>
        </p:txBody>
      </p:sp>
      <p:sp>
        <p:nvSpPr>
          <p:cNvPr id="3" name="Content Placeholder 2"/>
          <p:cNvSpPr>
            <a:spLocks noGrp="1"/>
          </p:cNvSpPr>
          <p:nvPr>
            <p:ph idx="1"/>
          </p:nvPr>
        </p:nvSpPr>
        <p:spPr>
          <a:xfrm>
            <a:off x="914400" y="1295400"/>
            <a:ext cx="7772400" cy="5410200"/>
          </a:xfrm>
        </p:spPr>
        <p:txBody>
          <a:bodyPr>
            <a:normAutofit fontScale="77500" lnSpcReduction="20000"/>
          </a:bodyPr>
          <a:lstStyle/>
          <a:p>
            <a:pPr marL="411480" fontAlgn="auto">
              <a:spcAft>
                <a:spcPts val="0"/>
              </a:spcAft>
              <a:buFont typeface="Wingdings"/>
              <a:buChar char=""/>
              <a:defRPr/>
            </a:pPr>
            <a:r>
              <a:rPr lang="en-US" dirty="0" smtClean="0">
                <a:latin typeface="Calibri" pitchFamily="34" charset="0"/>
                <a:cs typeface="Calibri" pitchFamily="34" charset="0"/>
              </a:rPr>
              <a:t>DHH OPH STD/HIV Program</a:t>
            </a:r>
          </a:p>
          <a:p>
            <a:pPr marL="740664" lvl="1" fontAlgn="auto">
              <a:spcAft>
                <a:spcPts val="0"/>
              </a:spcAft>
              <a:buFont typeface="Wingdings"/>
              <a:buChar char=""/>
              <a:defRPr/>
            </a:pPr>
            <a:r>
              <a:rPr lang="en-US" dirty="0" smtClean="0">
                <a:latin typeface="Calibri" pitchFamily="34" charset="0"/>
                <a:cs typeface="Calibri" pitchFamily="34" charset="0"/>
              </a:rPr>
              <a:t>Karissa Page</a:t>
            </a:r>
          </a:p>
          <a:p>
            <a:pPr marL="740664" lvl="1" fontAlgn="auto">
              <a:spcAft>
                <a:spcPts val="0"/>
              </a:spcAft>
              <a:buFont typeface="Wingdings"/>
              <a:buChar char=""/>
              <a:defRPr/>
            </a:pPr>
            <a:r>
              <a:rPr lang="en-US" dirty="0" smtClean="0">
                <a:latin typeface="Calibri" pitchFamily="34" charset="0"/>
                <a:cs typeface="Calibri" pitchFamily="34" charset="0"/>
              </a:rPr>
              <a:t>Kira Radtke</a:t>
            </a:r>
          </a:p>
          <a:p>
            <a:pPr marL="740664" lvl="1" fontAlgn="auto">
              <a:spcAft>
                <a:spcPts val="0"/>
              </a:spcAft>
              <a:buFont typeface="Wingdings"/>
              <a:buChar char=""/>
              <a:defRPr/>
            </a:pPr>
            <a:r>
              <a:rPr lang="en-US" dirty="0" smtClean="0">
                <a:latin typeface="Calibri" pitchFamily="34" charset="0"/>
                <a:cs typeface="Calibri" pitchFamily="34" charset="0"/>
              </a:rPr>
              <a:t>Sam Burgess</a:t>
            </a:r>
          </a:p>
          <a:p>
            <a:pPr marL="740664" lvl="1" fontAlgn="auto">
              <a:spcAft>
                <a:spcPts val="0"/>
              </a:spcAft>
              <a:buFont typeface="Wingdings"/>
              <a:buChar char=""/>
              <a:defRPr/>
            </a:pPr>
            <a:r>
              <a:rPr lang="en-US" dirty="0" smtClean="0">
                <a:latin typeface="Calibri" pitchFamily="34" charset="0"/>
                <a:cs typeface="Calibri" pitchFamily="34" charset="0"/>
              </a:rPr>
              <a:t>Amy Busby</a:t>
            </a:r>
          </a:p>
          <a:p>
            <a:pPr marL="740664" lvl="1" fontAlgn="auto">
              <a:spcAft>
                <a:spcPts val="0"/>
              </a:spcAft>
              <a:buFont typeface="Wingdings"/>
              <a:buChar char=""/>
              <a:defRPr/>
            </a:pPr>
            <a:r>
              <a:rPr lang="en-US" dirty="0" smtClean="0">
                <a:latin typeface="Calibri" pitchFamily="34" charset="0"/>
                <a:cs typeface="Calibri" pitchFamily="34" charset="0"/>
              </a:rPr>
              <a:t>Debbie Wendell</a:t>
            </a:r>
          </a:p>
          <a:p>
            <a:pPr marL="411480" fontAlgn="auto">
              <a:spcAft>
                <a:spcPts val="0"/>
              </a:spcAft>
              <a:buFont typeface="Wingdings"/>
              <a:buChar char=""/>
              <a:defRPr/>
            </a:pPr>
            <a:r>
              <a:rPr lang="en-US" dirty="0" smtClean="0">
                <a:latin typeface="Calibri" pitchFamily="34" charset="0"/>
                <a:cs typeface="Calibri" pitchFamily="34" charset="0"/>
              </a:rPr>
              <a:t>LSU HCSD</a:t>
            </a:r>
          </a:p>
          <a:p>
            <a:pPr marL="411480" fontAlgn="auto">
              <a:spcAft>
                <a:spcPts val="0"/>
              </a:spcAft>
              <a:buFont typeface="Wingdings"/>
              <a:buChar char=""/>
              <a:defRPr/>
            </a:pPr>
            <a:r>
              <a:rPr lang="en-US" dirty="0" smtClean="0">
                <a:latin typeface="Calibri" pitchFamily="34" charset="0"/>
                <a:cs typeface="Calibri" pitchFamily="34" charset="0"/>
              </a:rPr>
              <a:t>Policy and Research Group</a:t>
            </a:r>
          </a:p>
          <a:p>
            <a:pPr marL="411480" fontAlgn="auto">
              <a:spcAft>
                <a:spcPts val="0"/>
              </a:spcAft>
              <a:buFont typeface="Wingdings"/>
              <a:buChar char=""/>
              <a:defRPr/>
            </a:pPr>
            <a:r>
              <a:rPr lang="en-US" dirty="0" smtClean="0">
                <a:latin typeface="Calibri" pitchFamily="34" charset="0"/>
                <a:cs typeface="Calibri" pitchFamily="34" charset="0"/>
              </a:rPr>
              <a:t>LPHI</a:t>
            </a:r>
          </a:p>
          <a:p>
            <a:pPr marL="411480" fontAlgn="auto">
              <a:spcAft>
                <a:spcPts val="0"/>
              </a:spcAft>
              <a:buFont typeface="Wingdings"/>
              <a:buChar char=""/>
              <a:defRPr/>
            </a:pPr>
            <a:r>
              <a:rPr lang="en-US" dirty="0" smtClean="0">
                <a:latin typeface="Calibri" pitchFamily="34" charset="0"/>
                <a:cs typeface="Calibri" pitchFamily="34" charset="0"/>
              </a:rPr>
              <a:t>City of Baton Rouge</a:t>
            </a:r>
          </a:p>
          <a:p>
            <a:pPr marL="411480" fontAlgn="auto">
              <a:spcAft>
                <a:spcPts val="0"/>
              </a:spcAft>
              <a:buFont typeface="Wingdings"/>
              <a:buChar char=""/>
              <a:defRPr/>
            </a:pPr>
            <a:r>
              <a:rPr lang="en-US" dirty="0" smtClean="0">
                <a:latin typeface="Calibri" pitchFamily="34" charset="0"/>
                <a:cs typeface="Calibri" pitchFamily="34" charset="0"/>
              </a:rPr>
              <a:t>E. Baton Rouge Parish Jail</a:t>
            </a:r>
          </a:p>
          <a:p>
            <a:pPr marL="411480" fontAlgn="auto">
              <a:spcAft>
                <a:spcPts val="0"/>
              </a:spcAft>
              <a:buFont typeface="Wingdings"/>
              <a:buChar char=""/>
              <a:defRPr/>
            </a:pPr>
            <a:r>
              <a:rPr lang="en-US" dirty="0" smtClean="0">
                <a:latin typeface="Calibri" pitchFamily="34" charset="0"/>
                <a:cs typeface="Calibri" pitchFamily="34" charset="0"/>
              </a:rPr>
              <a:t>Department of Corrections</a:t>
            </a:r>
          </a:p>
          <a:p>
            <a:pPr marL="411480" fontAlgn="auto">
              <a:spcAft>
                <a:spcPts val="0"/>
              </a:spcAft>
              <a:buFont typeface="Wingdings"/>
              <a:buChar char=""/>
              <a:defRPr/>
            </a:pPr>
            <a:r>
              <a:rPr lang="en-US" dirty="0" smtClean="0">
                <a:latin typeface="Calibri" pitchFamily="34" charset="0"/>
                <a:cs typeface="Calibri" pitchFamily="34" charset="0"/>
              </a:rPr>
              <a:t>Our Lady of the Lake Hospital</a:t>
            </a:r>
          </a:p>
          <a:p>
            <a:pPr marL="411480" fontAlgn="auto">
              <a:spcAft>
                <a:spcPts val="0"/>
              </a:spcAft>
              <a:buFont typeface="Wingdings"/>
              <a:buChar char=""/>
              <a:defRPr/>
            </a:pPr>
            <a:r>
              <a:rPr lang="en-US" dirty="0" smtClean="0">
                <a:latin typeface="Calibri" pitchFamily="34" charset="0"/>
                <a:cs typeface="Calibri" pitchFamily="34" charset="0"/>
              </a:rPr>
              <a:t>UCSF ETAC</a:t>
            </a:r>
          </a:p>
          <a:p>
            <a:pPr marL="411480" fontAlgn="auto">
              <a:spcAft>
                <a:spcPts val="0"/>
              </a:spcAft>
              <a:buFont typeface="Wingdings"/>
              <a:buChar char=""/>
              <a:defRPr/>
            </a:pPr>
            <a:r>
              <a:rPr lang="en-US" dirty="0" smtClean="0">
                <a:latin typeface="Calibri" pitchFamily="34" charset="0"/>
                <a:cs typeface="Calibri" pitchFamily="34" charset="0"/>
              </a:rPr>
              <a:t>HRSA HIV/AIDS Bureau</a:t>
            </a:r>
            <a:endParaRPr lang="en-US"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ln>
            <a:miter lim="800000"/>
            <a:headEnd/>
            <a:tailEnd/>
          </a:ln>
        </p:spPr>
        <p:txBody>
          <a:bodyPr/>
          <a:lstStyle/>
          <a:p>
            <a:pPr eaLnBrk="1" hangingPunct="1">
              <a:defRPr/>
            </a:pPr>
            <a:r>
              <a:rPr smtClean="0">
                <a:ln>
                  <a:noFill/>
                </a:ln>
                <a:solidFill>
                  <a:srgbClr val="FFFF00"/>
                </a:solidFill>
              </a:rPr>
              <a:t>Learning Objectives</a:t>
            </a:r>
          </a:p>
        </p:txBody>
      </p:sp>
      <p:sp>
        <p:nvSpPr>
          <p:cNvPr id="17410" name="Rectangle 5"/>
          <p:cNvSpPr>
            <a:spLocks noGrp="1"/>
          </p:cNvSpPr>
          <p:nvPr>
            <p:ph type="body" idx="4294967295"/>
          </p:nvPr>
        </p:nvSpPr>
        <p:spPr>
          <a:xfrm>
            <a:off x="457200" y="1676400"/>
            <a:ext cx="8229600" cy="4389438"/>
          </a:xfrm>
        </p:spPr>
        <p:txBody>
          <a:bodyPr/>
          <a:lstStyle/>
          <a:p>
            <a:pPr lvl="1" eaLnBrk="1" hangingPunct="1">
              <a:buFont typeface="Wingdings 2" pitchFamily="18" charset="2"/>
              <a:buNone/>
              <a:defRPr/>
            </a:pPr>
            <a:r>
              <a:rPr lang="en-US" dirty="0" smtClean="0"/>
              <a:t>At the conclusion of this activity, the participant will be able to:</a:t>
            </a:r>
          </a:p>
          <a:p>
            <a:pPr marL="850900" lvl="1" indent="-457200" eaLnBrk="1" hangingPunct="1">
              <a:buClr>
                <a:srgbClr val="FFFF00"/>
              </a:buClr>
              <a:buFont typeface="+mj-lt"/>
              <a:buAutoNum type="arabicPeriod"/>
              <a:defRPr/>
            </a:pPr>
            <a:r>
              <a:rPr lang="en-US" dirty="0" smtClean="0"/>
              <a:t>Describe why improvements in linkage to and retention in HIV care are critical to improve the US response to the epidemic.</a:t>
            </a:r>
          </a:p>
          <a:p>
            <a:pPr marL="850900" lvl="1" indent="-457200" eaLnBrk="1" hangingPunct="1">
              <a:buClr>
                <a:srgbClr val="FFFF00"/>
              </a:buClr>
              <a:buFont typeface="+mj-lt"/>
              <a:buAutoNum type="arabicPeriod"/>
              <a:defRPr/>
            </a:pPr>
            <a:r>
              <a:rPr lang="en-US" dirty="0" smtClean="0"/>
              <a:t>Identify the major categories of interventions for improving linkage and retention outcomes.</a:t>
            </a:r>
          </a:p>
          <a:p>
            <a:pPr marL="850900" lvl="1" indent="-457200" eaLnBrk="1" hangingPunct="1">
              <a:buClr>
                <a:srgbClr val="FFFF00"/>
              </a:buClr>
              <a:buFont typeface="+mj-lt"/>
              <a:buAutoNum type="arabicPeriod"/>
              <a:defRPr/>
            </a:pPr>
            <a:r>
              <a:rPr lang="en-US" dirty="0" smtClean="0"/>
              <a:t>Develop a set of questions to help determine what kinds of interventions would best address linkage and retention challenges in their local epidemic.</a:t>
            </a:r>
          </a:p>
          <a:p>
            <a:pPr lvl="1" eaLnBrk="1" hangingPunct="1">
              <a:defRPr/>
            </a:pPr>
            <a:endParaRPr lang="en-US" dirty="0" smtClean="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3153CB4-A1BC-4546-AA60-9C3EB29B1D51}" type="slidenum">
              <a:rPr lang="en-US" smtClean="0">
                <a:solidFill>
                  <a:srgbClr val="D1EAEE"/>
                </a:solidFill>
              </a:rPr>
              <a:pPr eaLnBrk="1" hangingPunct="1"/>
              <a:t>4</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763"/>
            <a:ext cx="8001000" cy="914400"/>
          </a:xfrm>
        </p:spPr>
        <p:txBody>
          <a:bodyPr/>
          <a:lstStyle/>
          <a:p>
            <a:pPr algn="ctr" fontAlgn="auto">
              <a:spcAft>
                <a:spcPts val="0"/>
              </a:spcAft>
              <a:defRPr/>
            </a:pPr>
            <a:r>
              <a:rPr lang="en-US" sz="4400" dirty="0" smtClean="0">
                <a:solidFill>
                  <a:schemeClr val="tx2">
                    <a:satMod val="200000"/>
                  </a:schemeClr>
                </a:solidFill>
              </a:rPr>
              <a:t>Questions?</a:t>
            </a:r>
            <a:endParaRPr lang="en-US" sz="4400" dirty="0">
              <a:solidFill>
                <a:schemeClr val="tx2">
                  <a:satMod val="200000"/>
                </a:schemeClr>
              </a:solidFill>
            </a:endParaRPr>
          </a:p>
        </p:txBody>
      </p:sp>
      <p:sp>
        <p:nvSpPr>
          <p:cNvPr id="92163" name="Content Placeholder 2"/>
          <p:cNvSpPr>
            <a:spLocks noGrp="1"/>
          </p:cNvSpPr>
          <p:nvPr>
            <p:ph idx="1"/>
          </p:nvPr>
        </p:nvSpPr>
        <p:spPr>
          <a:xfrm>
            <a:off x="609600" y="1784350"/>
            <a:ext cx="8077200" cy="4572000"/>
          </a:xfrm>
        </p:spPr>
        <p:txBody>
          <a:bodyPr/>
          <a:lstStyle/>
          <a:p>
            <a:pPr algn="ctr">
              <a:buFont typeface="Wingdings" pitchFamily="2" charset="2"/>
              <a:buNone/>
            </a:pPr>
            <a:r>
              <a:rPr lang="en-US" sz="2800" smtClean="0"/>
              <a:t>DeAnn Gruber, PhD</a:t>
            </a:r>
          </a:p>
          <a:p>
            <a:pPr lvl="1" algn="ctr">
              <a:buFont typeface="Wingdings" pitchFamily="2" charset="2"/>
              <a:buNone/>
            </a:pPr>
            <a:r>
              <a:rPr lang="en-US" sz="2400" smtClean="0"/>
              <a:t>Administrative Director</a:t>
            </a:r>
          </a:p>
          <a:p>
            <a:pPr lvl="1" algn="ctr">
              <a:buFont typeface="Wingdings" pitchFamily="2" charset="2"/>
              <a:buNone/>
            </a:pPr>
            <a:r>
              <a:rPr lang="en-US" sz="2400" smtClean="0"/>
              <a:t>504-568-7474</a:t>
            </a:r>
          </a:p>
          <a:p>
            <a:pPr lvl="1" algn="ctr">
              <a:buFont typeface="Wingdings" pitchFamily="2" charset="2"/>
              <a:buNone/>
            </a:pPr>
            <a:r>
              <a:rPr lang="en-US" sz="2400" smtClean="0">
                <a:hlinkClick r:id="rId2"/>
              </a:rPr>
              <a:t>deann.gruber@la.gov</a:t>
            </a:r>
            <a:endParaRPr lang="en-US" sz="2400" smtClean="0"/>
          </a:p>
          <a:p>
            <a:pPr lvl="1" algn="ctr">
              <a:buFont typeface="Wingdings" pitchFamily="2" charset="2"/>
              <a:buNone/>
            </a:pPr>
            <a:endParaRPr lang="en-US" sz="2400" smtClean="0"/>
          </a:p>
          <a:p>
            <a:pPr algn="ctr">
              <a:buFont typeface="Wingdings" pitchFamily="2" charset="2"/>
              <a:buNone/>
            </a:pPr>
            <a:r>
              <a:rPr lang="en-US" sz="2800" smtClean="0"/>
              <a:t>Karissa Page, MPH</a:t>
            </a:r>
          </a:p>
          <a:p>
            <a:pPr lvl="1" algn="ctr">
              <a:buFont typeface="Wingdings" pitchFamily="2" charset="2"/>
              <a:buNone/>
            </a:pPr>
            <a:r>
              <a:rPr lang="en-US" sz="2400" smtClean="0"/>
              <a:t>Project Coordinator</a:t>
            </a:r>
          </a:p>
          <a:p>
            <a:pPr lvl="1" algn="ctr">
              <a:buFont typeface="Wingdings" pitchFamily="2" charset="2"/>
              <a:buNone/>
            </a:pPr>
            <a:r>
              <a:rPr lang="en-US" sz="2400" smtClean="0"/>
              <a:t>225-925-4746</a:t>
            </a:r>
          </a:p>
          <a:p>
            <a:pPr lvl="1" algn="ctr">
              <a:buFont typeface="Wingdings" pitchFamily="2" charset="2"/>
              <a:buNone/>
            </a:pPr>
            <a:r>
              <a:rPr lang="en-US" sz="2400" smtClean="0">
                <a:hlinkClick r:id="rId3"/>
              </a:rPr>
              <a:t>karissa.page@la.gov</a:t>
            </a:r>
            <a:endParaRPr lang="en-US" smtClean="0"/>
          </a:p>
          <a:p>
            <a:pPr lvl="1"/>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0"/>
            <a:ext cx="6400800" cy="1704975"/>
          </a:xfrm>
          <a:ln>
            <a:miter lim="800000"/>
            <a:headEnd/>
            <a:tailEnd/>
          </a:ln>
          <a:extLst/>
        </p:spPr>
        <p:txBody>
          <a:bodyPr/>
          <a:lstStyle/>
          <a:p>
            <a:pPr eaLnBrk="1" fontAlgn="auto" hangingPunct="1">
              <a:spcAft>
                <a:spcPts val="0"/>
              </a:spcAft>
              <a:defRPr/>
            </a:pPr>
            <a:r>
              <a:rPr sz="5400" smtClean="0">
                <a:solidFill>
                  <a:srgbClr val="DBE7B6"/>
                </a:solidFill>
              </a:rPr>
              <a:t>North Carolina</a:t>
            </a:r>
            <a:br>
              <a:rPr sz="5400" smtClean="0">
                <a:solidFill>
                  <a:srgbClr val="DBE7B6"/>
                </a:solidFill>
              </a:rPr>
            </a:br>
            <a:r>
              <a:rPr sz="5400" smtClean="0">
                <a:solidFill>
                  <a:srgbClr val="DBE7B6"/>
                </a:solidFill>
              </a:rPr>
              <a:t>NC-LINK</a:t>
            </a:r>
            <a:endParaRPr sz="5400" smtClean="0">
              <a:ln>
                <a:noFill/>
              </a:ln>
              <a:solidFill>
                <a:srgbClr val="DBE7B6"/>
              </a:solidFill>
            </a:endParaRPr>
          </a:p>
        </p:txBody>
      </p:sp>
      <p:sp>
        <p:nvSpPr>
          <p:cNvPr id="107522" name="Rectangle 5"/>
          <p:cNvSpPr>
            <a:spLocks noGrp="1"/>
          </p:cNvSpPr>
          <p:nvPr>
            <p:ph type="body" idx="4294967295"/>
          </p:nvPr>
        </p:nvSpPr>
        <p:spPr>
          <a:xfrm>
            <a:off x="381000" y="2209800"/>
            <a:ext cx="8305800" cy="2438400"/>
          </a:xfrm>
        </p:spPr>
        <p:txBody>
          <a:bodyPr>
            <a:normAutofit lnSpcReduction="10000"/>
          </a:bodyPr>
          <a:lstStyle/>
          <a:p>
            <a:pPr algn="ctr" eaLnBrk="1" fontAlgn="auto" hangingPunct="1">
              <a:spcAft>
                <a:spcPts val="0"/>
              </a:spcAft>
              <a:buClr>
                <a:schemeClr val="tx1"/>
              </a:buClr>
              <a:buFont typeface="Wingdings 2"/>
              <a:buNone/>
              <a:defRPr/>
            </a:pPr>
            <a:r>
              <a:rPr lang="en-US" sz="2800" dirty="0" smtClean="0">
                <a:ea typeface="+mn-ea"/>
                <a:cs typeface="+mn-cs"/>
              </a:rPr>
              <a:t>Principal Investigator - Jacquelyn Clymore, MS</a:t>
            </a:r>
            <a:r>
              <a:rPr lang="en-US" sz="2800" baseline="30000" dirty="0" smtClean="0">
                <a:ea typeface="+mn-ea"/>
                <a:cs typeface="+mn-cs"/>
              </a:rPr>
              <a:t>1</a:t>
            </a:r>
            <a:r>
              <a:rPr lang="en-US" sz="2800" dirty="0" smtClean="0">
                <a:ea typeface="+mn-ea"/>
                <a:cs typeface="+mn-cs"/>
              </a:rPr>
              <a:t> </a:t>
            </a:r>
          </a:p>
          <a:p>
            <a:pPr algn="ctr" eaLnBrk="1" fontAlgn="auto" hangingPunct="1">
              <a:spcAft>
                <a:spcPts val="0"/>
              </a:spcAft>
              <a:buClr>
                <a:schemeClr val="tx1"/>
              </a:buClr>
              <a:buFont typeface="Wingdings 2"/>
              <a:buNone/>
              <a:defRPr/>
            </a:pPr>
            <a:r>
              <a:rPr lang="en-US" sz="2800" dirty="0" smtClean="0">
                <a:ea typeface="+mn-ea"/>
                <a:cs typeface="+mn-cs"/>
              </a:rPr>
              <a:t>Principal Investigator - E. Byrd Quinlivan, MD</a:t>
            </a:r>
            <a:r>
              <a:rPr lang="en-US" sz="2800" baseline="30000" dirty="0" smtClean="0">
                <a:ea typeface="+mn-ea"/>
                <a:cs typeface="+mn-cs"/>
              </a:rPr>
              <a:t>2</a:t>
            </a:r>
            <a:r>
              <a:rPr lang="en-US" sz="2800" dirty="0" smtClean="0">
                <a:ea typeface="+mn-ea"/>
                <a:cs typeface="+mn-cs"/>
              </a:rPr>
              <a:t> </a:t>
            </a:r>
          </a:p>
          <a:p>
            <a:pPr algn="ctr" eaLnBrk="1" fontAlgn="auto" hangingPunct="1">
              <a:spcAft>
                <a:spcPts val="0"/>
              </a:spcAft>
              <a:buClr>
                <a:schemeClr val="tx1"/>
              </a:buClr>
              <a:buFont typeface="Wingdings 2"/>
              <a:buNone/>
              <a:defRPr/>
            </a:pPr>
            <a:r>
              <a:rPr lang="en-US" sz="2800" dirty="0" smtClean="0">
                <a:ea typeface="+mn-ea"/>
                <a:cs typeface="+mn-cs"/>
              </a:rPr>
              <a:t>Principal Investigator – </a:t>
            </a:r>
            <a:r>
              <a:rPr lang="en-US" sz="2800" dirty="0">
                <a:ea typeface="+mn-ea"/>
                <a:cs typeface="+mn-cs"/>
              </a:rPr>
              <a:t>K</a:t>
            </a:r>
            <a:r>
              <a:rPr lang="en-US" sz="2800" dirty="0" smtClean="0">
                <a:ea typeface="+mn-ea"/>
                <a:cs typeface="+mn-cs"/>
              </a:rPr>
              <a:t>risten Sullivan, PhD</a:t>
            </a:r>
            <a:r>
              <a:rPr lang="en-US" sz="2800" baseline="30000" dirty="0" smtClean="0">
                <a:ea typeface="+mn-ea"/>
                <a:cs typeface="+mn-cs"/>
              </a:rPr>
              <a:t>3</a:t>
            </a:r>
            <a:r>
              <a:rPr lang="en-US" sz="2800" dirty="0" smtClean="0">
                <a:ea typeface="+mn-ea"/>
                <a:cs typeface="+mn-cs"/>
              </a:rPr>
              <a:t> </a:t>
            </a:r>
          </a:p>
          <a:p>
            <a:pPr algn="ctr" eaLnBrk="1" fontAlgn="auto" hangingPunct="1">
              <a:spcAft>
                <a:spcPts val="0"/>
              </a:spcAft>
              <a:buClr>
                <a:schemeClr val="tx1"/>
              </a:buClr>
              <a:buFont typeface="Wingdings 2"/>
              <a:buNone/>
              <a:defRPr/>
            </a:pPr>
            <a:r>
              <a:rPr lang="en-US" sz="2800" dirty="0" smtClean="0">
                <a:ea typeface="+mn-ea"/>
                <a:cs typeface="+mn-cs"/>
              </a:rPr>
              <a:t>Project Coordinator - Heather Parnell, MSW</a:t>
            </a:r>
            <a:r>
              <a:rPr lang="en-US" sz="2800" baseline="30000" dirty="0" smtClean="0">
                <a:ea typeface="+mn-ea"/>
                <a:cs typeface="+mn-cs"/>
              </a:rPr>
              <a:t>3</a:t>
            </a:r>
          </a:p>
          <a:p>
            <a:pPr algn="ctr" eaLnBrk="1" fontAlgn="auto" hangingPunct="1">
              <a:spcAft>
                <a:spcPts val="0"/>
              </a:spcAft>
              <a:buClr>
                <a:schemeClr val="tx1"/>
              </a:buClr>
              <a:defRPr/>
            </a:pPr>
            <a:r>
              <a:rPr lang="en-US" sz="2800" dirty="0" smtClean="0">
                <a:ea typeface="+mn-ea"/>
                <a:cs typeface="+mn-cs"/>
              </a:rPr>
              <a:t> </a:t>
            </a:r>
            <a:r>
              <a:rPr lang="en-US" sz="2800" dirty="0"/>
              <a:t>Project Coordinator </a:t>
            </a:r>
            <a:r>
              <a:rPr lang="en-US" sz="2800" dirty="0" smtClean="0"/>
              <a:t>– Elisa </a:t>
            </a:r>
            <a:r>
              <a:rPr lang="en-US" sz="2800" dirty="0"/>
              <a:t>K</a:t>
            </a:r>
            <a:r>
              <a:rPr lang="en-US" sz="2800" dirty="0" smtClean="0"/>
              <a:t>lein, </a:t>
            </a:r>
            <a:r>
              <a:rPr lang="en-US" sz="2800" dirty="0"/>
              <a:t>MSW</a:t>
            </a:r>
            <a:r>
              <a:rPr lang="en-US" sz="2800" baseline="30000" dirty="0"/>
              <a:t>3</a:t>
            </a:r>
          </a:p>
          <a:p>
            <a:pPr algn="ctr" eaLnBrk="1" fontAlgn="auto" hangingPunct="1">
              <a:spcAft>
                <a:spcPts val="0"/>
              </a:spcAft>
              <a:buClr>
                <a:schemeClr val="tx1"/>
              </a:buClr>
              <a:buFont typeface="Wingdings 2"/>
              <a:buNone/>
              <a:defRPr/>
            </a:pPr>
            <a:endParaRPr lang="en-US" sz="2800" dirty="0" smtClean="0">
              <a:ea typeface="+mn-ea"/>
              <a:cs typeface="+mn-cs"/>
            </a:endParaRPr>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F07952C-4D11-49F8-88A4-51121DFB8CC5}" type="slidenum">
              <a:rPr lang="en-US" smtClean="0">
                <a:solidFill>
                  <a:srgbClr val="D1EAEE"/>
                </a:solidFill>
              </a:rPr>
              <a:pPr eaLnBrk="1" hangingPunct="1"/>
              <a:t>41</a:t>
            </a:fld>
            <a:endParaRPr lang="en-US" smtClean="0">
              <a:solidFill>
                <a:srgbClr val="D1EAEE"/>
              </a:solidFill>
            </a:endParaRPr>
          </a:p>
        </p:txBody>
      </p:sp>
      <p:sp>
        <p:nvSpPr>
          <p:cNvPr id="93189" name="Rectangle 5"/>
          <p:cNvSpPr txBox="1">
            <a:spLocks/>
          </p:cNvSpPr>
          <p:nvPr/>
        </p:nvSpPr>
        <p:spPr bwMode="auto">
          <a:xfrm>
            <a:off x="0" y="6172200"/>
            <a:ext cx="5945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buClr>
                <a:schemeClr val="tx1"/>
              </a:buClr>
              <a:buSzPct val="95000"/>
              <a:buFont typeface="Wingdings 2" pitchFamily="18" charset="2"/>
              <a:buNone/>
            </a:pPr>
            <a:r>
              <a:rPr lang="en-US" sz="1400" baseline="30000">
                <a:latin typeface="Calibri" pitchFamily="34" charset="0"/>
              </a:rPr>
              <a:t>1</a:t>
            </a:r>
            <a:r>
              <a:rPr lang="en-US" sz="1400">
                <a:latin typeface="Calibri" pitchFamily="34" charset="0"/>
              </a:rPr>
              <a:t>NC HIV/STD Prevention and Care Unit, </a:t>
            </a:r>
            <a:r>
              <a:rPr lang="en-US" sz="1400" baseline="30000">
                <a:latin typeface="Calibri" pitchFamily="34" charset="0"/>
              </a:rPr>
              <a:t>2</a:t>
            </a:r>
            <a:r>
              <a:rPr lang="en-US" sz="1400">
                <a:latin typeface="Calibri" pitchFamily="34" charset="0"/>
              </a:rPr>
              <a:t>UNC- Infectious Diseases Clinic, </a:t>
            </a:r>
            <a:r>
              <a:rPr lang="en-US" sz="1400" baseline="30000">
                <a:latin typeface="Calibri" pitchFamily="34" charset="0"/>
              </a:rPr>
              <a:t>3</a:t>
            </a:r>
            <a:r>
              <a:rPr lang="en-US" sz="1400">
                <a:latin typeface="Calibri" pitchFamily="34" charset="0"/>
              </a:rPr>
              <a:t>Duke Global Health Institute, Center for Health Policy and Inequalities Research</a:t>
            </a:r>
          </a:p>
          <a:p>
            <a:pPr eaLnBrk="1" hangingPunct="1">
              <a:spcBef>
                <a:spcPct val="20000"/>
              </a:spcBef>
              <a:buClr>
                <a:schemeClr val="tx1"/>
              </a:buClr>
              <a:buSzPct val="95000"/>
              <a:buFont typeface="Wingdings 2" pitchFamily="18" charset="2"/>
              <a:buNone/>
            </a:pPr>
            <a:endParaRPr lang="en-US" sz="2800">
              <a:latin typeface="Calibri" pitchFamily="34" charset="0"/>
            </a:endParaRPr>
          </a:p>
        </p:txBody>
      </p:sp>
      <p:pic>
        <p:nvPicPr>
          <p:cNvPr id="931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41963"/>
            <a:ext cx="19145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2" descr="DUKE07001_small colo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551488"/>
            <a:ext cx="17875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9088" y="5541963"/>
            <a:ext cx="21193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592763"/>
            <a:ext cx="25003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67400" y="6126163"/>
            <a:ext cx="3186113" cy="523875"/>
          </a:xfrm>
          <a:prstGeom prst="rect">
            <a:avLst/>
          </a:prstGeom>
          <a:noFill/>
        </p:spPr>
        <p:txBody>
          <a:bodyPr>
            <a:spAutoFit/>
          </a:bodyPr>
          <a:lstStyle/>
          <a:p>
            <a:pPr algn="ctr">
              <a:defRPr/>
            </a:pPr>
            <a:r>
              <a:rPr lang="en-US" sz="1400" dirty="0">
                <a:latin typeface="+mj-lt"/>
                <a:ea typeface="+mn-ea"/>
              </a:rPr>
              <a:t>Presentation made possible through HRSA SPNS funded grant H97HA2695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5095875" cy="533400"/>
          </a:xfrm>
          <a:solidFill>
            <a:srgbClr val="FFFFFF"/>
          </a:solidFill>
          <a:ln>
            <a:miter lim="800000"/>
            <a:headEnd/>
            <a:tailEnd/>
          </a:ln>
          <a:extLst/>
        </p:spPr>
        <p:txBody>
          <a:bodyPr/>
          <a:lstStyle/>
          <a:p>
            <a:pPr eaLnBrk="1" fontAlgn="auto" hangingPunct="1">
              <a:spcAft>
                <a:spcPts val="0"/>
              </a:spcAft>
              <a:defRPr/>
            </a:pPr>
            <a:r>
              <a:rPr sz="3200" smtClean="0">
                <a:solidFill>
                  <a:srgbClr val="FF0000"/>
                </a:solidFill>
              </a:rPr>
              <a:t>NC</a:t>
            </a:r>
            <a:r>
              <a:rPr sz="3200">
                <a:solidFill>
                  <a:srgbClr val="FF0000"/>
                </a:solidFill>
              </a:rPr>
              <a:t>-</a:t>
            </a:r>
            <a:r>
              <a:rPr sz="3200" smtClean="0">
                <a:solidFill>
                  <a:srgbClr val="FF0000"/>
                </a:solidFill>
              </a:rPr>
              <a:t>LINK Teams</a:t>
            </a:r>
            <a:endParaRPr sz="3000" smtClean="0">
              <a:ln>
                <a:noFill/>
              </a:ln>
              <a:solidFill>
                <a:srgbClr val="FF0000"/>
              </a:solidFill>
            </a:endParaRPr>
          </a:p>
        </p:txBody>
      </p:sp>
      <p:sp>
        <p:nvSpPr>
          <p:cNvPr id="942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C4C3BF-FEE5-44EB-9213-7341B2F76DF6}" type="slidenum">
              <a:rPr lang="en-US" smtClean="0">
                <a:solidFill>
                  <a:srgbClr val="D1EAEE"/>
                </a:solidFill>
              </a:rPr>
              <a:pPr eaLnBrk="1" hangingPunct="1"/>
              <a:t>42</a:t>
            </a:fld>
            <a:endParaRPr lang="en-US" smtClean="0">
              <a:solidFill>
                <a:srgbClr val="D1EAEE"/>
              </a:solidFill>
            </a:endParaRPr>
          </a:p>
        </p:txBody>
      </p:sp>
      <p:grpSp>
        <p:nvGrpSpPr>
          <p:cNvPr id="94212" name="Group 3"/>
          <p:cNvGrpSpPr>
            <a:grpSpLocks/>
          </p:cNvGrpSpPr>
          <p:nvPr/>
        </p:nvGrpSpPr>
        <p:grpSpPr bwMode="auto">
          <a:xfrm>
            <a:off x="1724025" y="904875"/>
            <a:ext cx="7162800" cy="3248025"/>
            <a:chOff x="1724025" y="904875"/>
            <a:chExt cx="7162800" cy="3248025"/>
          </a:xfrm>
        </p:grpSpPr>
        <p:pic>
          <p:nvPicPr>
            <p:cNvPr id="942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904875"/>
              <a:ext cx="7162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572000" y="1981200"/>
              <a:ext cx="728663" cy="706438"/>
            </a:xfrm>
            <a:custGeom>
              <a:avLst/>
              <a:gdLst>
                <a:gd name="connsiteX0" fmla="*/ 221734 w 1199378"/>
                <a:gd name="connsiteY0" fmla="*/ 10125 h 1501926"/>
                <a:gd name="connsiteX1" fmla="*/ 221734 w 1199378"/>
                <a:gd name="connsiteY1" fmla="*/ 10125 h 1501926"/>
                <a:gd name="connsiteX2" fmla="*/ 544256 w 1199378"/>
                <a:gd name="connsiteY2" fmla="*/ 46 h 1501926"/>
                <a:gd name="connsiteX3" fmla="*/ 584571 w 1199378"/>
                <a:gd name="connsiteY3" fmla="*/ 20205 h 1501926"/>
                <a:gd name="connsiteX4" fmla="*/ 725674 w 1199378"/>
                <a:gd name="connsiteY4" fmla="*/ 30285 h 1501926"/>
                <a:gd name="connsiteX5" fmla="*/ 1159063 w 1199378"/>
                <a:gd name="connsiteY5" fmla="*/ 50444 h 1501926"/>
                <a:gd name="connsiteX6" fmla="*/ 1179221 w 1199378"/>
                <a:gd name="connsiteY6" fmla="*/ 161321 h 1501926"/>
                <a:gd name="connsiteX7" fmla="*/ 1189300 w 1199378"/>
                <a:gd name="connsiteY7" fmla="*/ 352836 h 1501926"/>
                <a:gd name="connsiteX8" fmla="*/ 1199378 w 1199378"/>
                <a:gd name="connsiteY8" fmla="*/ 614909 h 1501926"/>
                <a:gd name="connsiteX9" fmla="*/ 1199378 w 1199378"/>
                <a:gd name="connsiteY9" fmla="*/ 614909 h 1501926"/>
                <a:gd name="connsiteX10" fmla="*/ 1169142 w 1199378"/>
                <a:gd name="connsiteY10" fmla="*/ 786265 h 1501926"/>
                <a:gd name="connsiteX11" fmla="*/ 1169142 w 1199378"/>
                <a:gd name="connsiteY11" fmla="*/ 786265 h 1501926"/>
                <a:gd name="connsiteX12" fmla="*/ 1159063 w 1199378"/>
                <a:gd name="connsiteY12" fmla="*/ 1098737 h 1501926"/>
                <a:gd name="connsiteX13" fmla="*/ 1159063 w 1199378"/>
                <a:gd name="connsiteY13" fmla="*/ 1098737 h 1501926"/>
                <a:gd name="connsiteX14" fmla="*/ 1138905 w 1199378"/>
                <a:gd name="connsiteY14" fmla="*/ 1300331 h 1501926"/>
                <a:gd name="connsiteX15" fmla="*/ 1138905 w 1199378"/>
                <a:gd name="connsiteY15" fmla="*/ 1471687 h 1501926"/>
                <a:gd name="connsiteX16" fmla="*/ 1138905 w 1199378"/>
                <a:gd name="connsiteY16" fmla="*/ 1471687 h 1501926"/>
                <a:gd name="connsiteX17" fmla="*/ 1138905 w 1199378"/>
                <a:gd name="connsiteY17" fmla="*/ 1471687 h 1501926"/>
                <a:gd name="connsiteX18" fmla="*/ 846620 w 1199378"/>
                <a:gd name="connsiteY18" fmla="*/ 1501926 h 1501926"/>
                <a:gd name="connsiteX19" fmla="*/ 382995 w 1199378"/>
                <a:gd name="connsiteY19" fmla="*/ 1491846 h 1501926"/>
                <a:gd name="connsiteX20" fmla="*/ 241891 w 1199378"/>
                <a:gd name="connsiteY20" fmla="*/ 1481767 h 1501926"/>
                <a:gd name="connsiteX21" fmla="*/ 241891 w 1199378"/>
                <a:gd name="connsiteY21" fmla="*/ 1481767 h 1501926"/>
                <a:gd name="connsiteX22" fmla="*/ 110867 w 1199378"/>
                <a:gd name="connsiteY22" fmla="*/ 1461607 h 1501926"/>
                <a:gd name="connsiteX23" fmla="*/ 110867 w 1199378"/>
                <a:gd name="connsiteY23" fmla="*/ 1461607 h 1501926"/>
                <a:gd name="connsiteX24" fmla="*/ 151182 w 1199378"/>
                <a:gd name="connsiteY24" fmla="*/ 1310411 h 1501926"/>
                <a:gd name="connsiteX25" fmla="*/ 151182 w 1199378"/>
                <a:gd name="connsiteY25" fmla="*/ 1310411 h 1501926"/>
                <a:gd name="connsiteX26" fmla="*/ 50394 w 1199378"/>
                <a:gd name="connsiteY26" fmla="*/ 1209614 h 1501926"/>
                <a:gd name="connsiteX27" fmla="*/ 50394 w 1199378"/>
                <a:gd name="connsiteY27" fmla="*/ 1209614 h 1501926"/>
                <a:gd name="connsiteX28" fmla="*/ 0 w 1199378"/>
                <a:gd name="connsiteY28" fmla="*/ 1128976 h 1501926"/>
                <a:gd name="connsiteX29" fmla="*/ 0 w 1199378"/>
                <a:gd name="connsiteY29" fmla="*/ 1128976 h 1501926"/>
                <a:gd name="connsiteX30" fmla="*/ 10079 w 1199378"/>
                <a:gd name="connsiteY30" fmla="*/ 1008019 h 1501926"/>
                <a:gd name="connsiteX31" fmla="*/ 10079 w 1199378"/>
                <a:gd name="connsiteY31" fmla="*/ 1008019 h 1501926"/>
                <a:gd name="connsiteX32" fmla="*/ 70552 w 1199378"/>
                <a:gd name="connsiteY32" fmla="*/ 846743 h 1501926"/>
                <a:gd name="connsiteX33" fmla="*/ 60473 w 1199378"/>
                <a:gd name="connsiteY33" fmla="*/ 756026 h 1501926"/>
                <a:gd name="connsiteX34" fmla="*/ 60473 w 1199378"/>
                <a:gd name="connsiteY34" fmla="*/ 756026 h 1501926"/>
                <a:gd name="connsiteX35" fmla="*/ 60473 w 1199378"/>
                <a:gd name="connsiteY35" fmla="*/ 756026 h 1501926"/>
                <a:gd name="connsiteX36" fmla="*/ 161261 w 1199378"/>
                <a:gd name="connsiteY36" fmla="*/ 715707 h 1501926"/>
                <a:gd name="connsiteX37" fmla="*/ 161261 w 1199378"/>
                <a:gd name="connsiteY37" fmla="*/ 715707 h 1501926"/>
                <a:gd name="connsiteX38" fmla="*/ 241891 w 1199378"/>
                <a:gd name="connsiteY38" fmla="*/ 604830 h 1501926"/>
                <a:gd name="connsiteX39" fmla="*/ 241891 w 1199378"/>
                <a:gd name="connsiteY39" fmla="*/ 453634 h 1501926"/>
                <a:gd name="connsiteX40" fmla="*/ 241891 w 1199378"/>
                <a:gd name="connsiteY40" fmla="*/ 352836 h 1501926"/>
                <a:gd name="connsiteX41" fmla="*/ 241891 w 1199378"/>
                <a:gd name="connsiteY41" fmla="*/ 352836 h 1501926"/>
                <a:gd name="connsiteX42" fmla="*/ 161261 w 1199378"/>
                <a:gd name="connsiteY42" fmla="*/ 272198 h 1501926"/>
                <a:gd name="connsiteX43" fmla="*/ 141103 w 1199378"/>
                <a:gd name="connsiteY43" fmla="*/ 181481 h 1501926"/>
                <a:gd name="connsiteX44" fmla="*/ 141103 w 1199378"/>
                <a:gd name="connsiteY44" fmla="*/ 181481 h 1501926"/>
                <a:gd name="connsiteX45" fmla="*/ 141103 w 1199378"/>
                <a:gd name="connsiteY45" fmla="*/ 181481 h 1501926"/>
                <a:gd name="connsiteX46" fmla="*/ 201576 w 1199378"/>
                <a:gd name="connsiteY46" fmla="*/ 60524 h 1501926"/>
                <a:gd name="connsiteX47" fmla="*/ 221734 w 1199378"/>
                <a:gd name="connsiteY47" fmla="*/ 10125 h 150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99378" h="1501926">
                  <a:moveTo>
                    <a:pt x="221734" y="10125"/>
                  </a:moveTo>
                  <a:lnTo>
                    <a:pt x="221734" y="10125"/>
                  </a:lnTo>
                  <a:cubicBezTo>
                    <a:pt x="483754" y="-1267"/>
                    <a:pt x="376202" y="46"/>
                    <a:pt x="544256" y="46"/>
                  </a:cubicBezTo>
                  <a:lnTo>
                    <a:pt x="584571" y="20205"/>
                  </a:lnTo>
                  <a:cubicBezTo>
                    <a:pt x="712213" y="30843"/>
                    <a:pt x="665062" y="30285"/>
                    <a:pt x="725674" y="30285"/>
                  </a:cubicBezTo>
                  <a:lnTo>
                    <a:pt x="1159063" y="50444"/>
                  </a:lnTo>
                  <a:lnTo>
                    <a:pt x="1179221" y="161321"/>
                  </a:lnTo>
                  <a:lnTo>
                    <a:pt x="1189300" y="352836"/>
                  </a:lnTo>
                  <a:lnTo>
                    <a:pt x="1199378" y="614909"/>
                  </a:lnTo>
                  <a:lnTo>
                    <a:pt x="1199378" y="614909"/>
                  </a:lnTo>
                  <a:lnTo>
                    <a:pt x="1169142" y="786265"/>
                  </a:lnTo>
                  <a:lnTo>
                    <a:pt x="1169142" y="786265"/>
                  </a:lnTo>
                  <a:lnTo>
                    <a:pt x="1159063" y="1098737"/>
                  </a:lnTo>
                  <a:lnTo>
                    <a:pt x="1159063" y="1098737"/>
                  </a:lnTo>
                  <a:lnTo>
                    <a:pt x="1138905" y="1300331"/>
                  </a:lnTo>
                  <a:lnTo>
                    <a:pt x="1138905" y="1471687"/>
                  </a:lnTo>
                  <a:lnTo>
                    <a:pt x="1138905" y="1471687"/>
                  </a:lnTo>
                  <a:lnTo>
                    <a:pt x="1138905" y="1471687"/>
                  </a:lnTo>
                  <a:lnTo>
                    <a:pt x="846620" y="1501926"/>
                  </a:lnTo>
                  <a:lnTo>
                    <a:pt x="382995" y="1491846"/>
                  </a:lnTo>
                  <a:lnTo>
                    <a:pt x="241891" y="1481767"/>
                  </a:lnTo>
                  <a:lnTo>
                    <a:pt x="241891" y="1481767"/>
                  </a:lnTo>
                  <a:lnTo>
                    <a:pt x="110867" y="1461607"/>
                  </a:lnTo>
                  <a:lnTo>
                    <a:pt x="110867" y="1461607"/>
                  </a:lnTo>
                  <a:lnTo>
                    <a:pt x="151182" y="1310411"/>
                  </a:lnTo>
                  <a:lnTo>
                    <a:pt x="151182" y="1310411"/>
                  </a:lnTo>
                  <a:lnTo>
                    <a:pt x="50394" y="1209614"/>
                  </a:lnTo>
                  <a:lnTo>
                    <a:pt x="50394" y="1209614"/>
                  </a:lnTo>
                  <a:lnTo>
                    <a:pt x="0" y="1128976"/>
                  </a:lnTo>
                  <a:lnTo>
                    <a:pt x="0" y="1128976"/>
                  </a:lnTo>
                  <a:lnTo>
                    <a:pt x="10079" y="1008019"/>
                  </a:lnTo>
                  <a:lnTo>
                    <a:pt x="10079" y="1008019"/>
                  </a:lnTo>
                  <a:lnTo>
                    <a:pt x="70552" y="846743"/>
                  </a:lnTo>
                  <a:lnTo>
                    <a:pt x="60473" y="756026"/>
                  </a:lnTo>
                  <a:lnTo>
                    <a:pt x="60473" y="756026"/>
                  </a:lnTo>
                  <a:lnTo>
                    <a:pt x="60473" y="756026"/>
                  </a:lnTo>
                  <a:lnTo>
                    <a:pt x="161261" y="715707"/>
                  </a:lnTo>
                  <a:lnTo>
                    <a:pt x="161261" y="715707"/>
                  </a:lnTo>
                  <a:lnTo>
                    <a:pt x="241891" y="604830"/>
                  </a:lnTo>
                  <a:lnTo>
                    <a:pt x="241891" y="453634"/>
                  </a:lnTo>
                  <a:lnTo>
                    <a:pt x="241891" y="352836"/>
                  </a:lnTo>
                  <a:lnTo>
                    <a:pt x="241891" y="352836"/>
                  </a:lnTo>
                  <a:lnTo>
                    <a:pt x="161261" y="272198"/>
                  </a:lnTo>
                  <a:lnTo>
                    <a:pt x="141103" y="181481"/>
                  </a:lnTo>
                  <a:lnTo>
                    <a:pt x="141103" y="181481"/>
                  </a:lnTo>
                  <a:lnTo>
                    <a:pt x="141103" y="181481"/>
                  </a:lnTo>
                  <a:lnTo>
                    <a:pt x="201576" y="60524"/>
                  </a:lnTo>
                  <a:lnTo>
                    <a:pt x="221734" y="10125"/>
                  </a:lnTo>
                  <a:close/>
                </a:path>
              </a:pathLst>
            </a:custGeom>
            <a:noFill/>
            <a:ln w="7620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8"/>
            <p:cNvSpPr/>
            <p:nvPr/>
          </p:nvSpPr>
          <p:spPr>
            <a:xfrm>
              <a:off x="6553200" y="2286000"/>
              <a:ext cx="1447800" cy="928688"/>
            </a:xfrm>
            <a:custGeom>
              <a:avLst/>
              <a:gdLst>
                <a:gd name="connsiteX0" fmla="*/ 1466978 w 3121021"/>
                <a:gd name="connsiteY0" fmla="*/ 0 h 2008300"/>
                <a:gd name="connsiteX1" fmla="*/ 1466978 w 3121021"/>
                <a:gd name="connsiteY1" fmla="*/ 0 h 2008300"/>
                <a:gd name="connsiteX2" fmla="*/ 1398060 w 3121021"/>
                <a:gd name="connsiteY2" fmla="*/ 49223 h 2008300"/>
                <a:gd name="connsiteX3" fmla="*/ 1338987 w 3121021"/>
                <a:gd name="connsiteY3" fmla="*/ 78756 h 2008300"/>
                <a:gd name="connsiteX4" fmla="*/ 1457133 w 3121021"/>
                <a:gd name="connsiteY4" fmla="*/ 226426 h 2008300"/>
                <a:gd name="connsiteX5" fmla="*/ 1457133 w 3121021"/>
                <a:gd name="connsiteY5" fmla="*/ 364250 h 2008300"/>
                <a:gd name="connsiteX6" fmla="*/ 738412 w 3121021"/>
                <a:gd name="connsiteY6" fmla="*/ 748190 h 2008300"/>
                <a:gd name="connsiteX7" fmla="*/ 374129 w 3121021"/>
                <a:gd name="connsiteY7" fmla="*/ 718656 h 2008300"/>
                <a:gd name="connsiteX8" fmla="*/ 206755 w 3121021"/>
                <a:gd name="connsiteY8" fmla="*/ 1004150 h 2008300"/>
                <a:gd name="connsiteX9" fmla="*/ 206755 w 3121021"/>
                <a:gd name="connsiteY9" fmla="*/ 1004150 h 2008300"/>
                <a:gd name="connsiteX10" fmla="*/ 206755 w 3121021"/>
                <a:gd name="connsiteY10" fmla="*/ 1004150 h 2008300"/>
                <a:gd name="connsiteX11" fmla="*/ 0 w 3121021"/>
                <a:gd name="connsiteY11" fmla="*/ 1181353 h 2008300"/>
                <a:gd name="connsiteX12" fmla="*/ 187064 w 3121021"/>
                <a:gd name="connsiteY12" fmla="*/ 1329022 h 2008300"/>
                <a:gd name="connsiteX13" fmla="*/ 187064 w 3121021"/>
                <a:gd name="connsiteY13" fmla="*/ 1329022 h 2008300"/>
                <a:gd name="connsiteX14" fmla="*/ 383974 w 3121021"/>
                <a:gd name="connsiteY14" fmla="*/ 1338866 h 2008300"/>
                <a:gd name="connsiteX15" fmla="*/ 472584 w 3121021"/>
                <a:gd name="connsiteY15" fmla="*/ 1319177 h 2008300"/>
                <a:gd name="connsiteX16" fmla="*/ 571039 w 3121021"/>
                <a:gd name="connsiteY16" fmla="*/ 1338866 h 2008300"/>
                <a:gd name="connsiteX17" fmla="*/ 571039 w 3121021"/>
                <a:gd name="connsiteY17" fmla="*/ 1338866 h 2008300"/>
                <a:gd name="connsiteX18" fmla="*/ 699030 w 3121021"/>
                <a:gd name="connsiteY18" fmla="*/ 1358555 h 2008300"/>
                <a:gd name="connsiteX19" fmla="*/ 787639 w 3121021"/>
                <a:gd name="connsiteY19" fmla="*/ 1358555 h 2008300"/>
                <a:gd name="connsiteX20" fmla="*/ 787639 w 3121021"/>
                <a:gd name="connsiteY20" fmla="*/ 1358555 h 2008300"/>
                <a:gd name="connsiteX21" fmla="*/ 905785 w 3121021"/>
                <a:gd name="connsiteY21" fmla="*/ 1457002 h 2008300"/>
                <a:gd name="connsiteX22" fmla="*/ 886094 w 3121021"/>
                <a:gd name="connsiteY22" fmla="*/ 1545603 h 2008300"/>
                <a:gd name="connsiteX23" fmla="*/ 886094 w 3121021"/>
                <a:gd name="connsiteY23" fmla="*/ 1545603 h 2008300"/>
                <a:gd name="connsiteX24" fmla="*/ 984549 w 3121021"/>
                <a:gd name="connsiteY24" fmla="*/ 1624360 h 2008300"/>
                <a:gd name="connsiteX25" fmla="*/ 1142077 w 3121021"/>
                <a:gd name="connsiteY25" fmla="*/ 1644049 h 2008300"/>
                <a:gd name="connsiteX26" fmla="*/ 1299605 w 3121021"/>
                <a:gd name="connsiteY26" fmla="*/ 1683428 h 2008300"/>
                <a:gd name="connsiteX27" fmla="*/ 1417751 w 3121021"/>
                <a:gd name="connsiteY27" fmla="*/ 1722806 h 2008300"/>
                <a:gd name="connsiteX28" fmla="*/ 1417751 w 3121021"/>
                <a:gd name="connsiteY28" fmla="*/ 1722806 h 2008300"/>
                <a:gd name="connsiteX29" fmla="*/ 1526051 w 3121021"/>
                <a:gd name="connsiteY29" fmla="*/ 1703117 h 2008300"/>
                <a:gd name="connsiteX30" fmla="*/ 1526051 w 3121021"/>
                <a:gd name="connsiteY30" fmla="*/ 1703117 h 2008300"/>
                <a:gd name="connsiteX31" fmla="*/ 1663888 w 3121021"/>
                <a:gd name="connsiteY31" fmla="*/ 1742495 h 2008300"/>
                <a:gd name="connsiteX32" fmla="*/ 1762343 w 3121021"/>
                <a:gd name="connsiteY32" fmla="*/ 1821252 h 2008300"/>
                <a:gd name="connsiteX33" fmla="*/ 1791879 w 3121021"/>
                <a:gd name="connsiteY33" fmla="*/ 1909854 h 2008300"/>
                <a:gd name="connsiteX34" fmla="*/ 1850952 w 3121021"/>
                <a:gd name="connsiteY34" fmla="*/ 2008300 h 2008300"/>
                <a:gd name="connsiteX35" fmla="*/ 1978944 w 3121021"/>
                <a:gd name="connsiteY35" fmla="*/ 2008300 h 2008300"/>
                <a:gd name="connsiteX36" fmla="*/ 2195545 w 3121021"/>
                <a:gd name="connsiteY36" fmla="*/ 1968921 h 2008300"/>
                <a:gd name="connsiteX37" fmla="*/ 2372763 w 3121021"/>
                <a:gd name="connsiteY37" fmla="*/ 2008300 h 2008300"/>
                <a:gd name="connsiteX38" fmla="*/ 2569673 w 3121021"/>
                <a:gd name="connsiteY38" fmla="*/ 1968921 h 2008300"/>
                <a:gd name="connsiteX39" fmla="*/ 2697665 w 3121021"/>
                <a:gd name="connsiteY39" fmla="*/ 1890164 h 2008300"/>
                <a:gd name="connsiteX40" fmla="*/ 2697665 w 3121021"/>
                <a:gd name="connsiteY40" fmla="*/ 1890164 h 2008300"/>
                <a:gd name="connsiteX41" fmla="*/ 2805965 w 3121021"/>
                <a:gd name="connsiteY41" fmla="*/ 1949232 h 2008300"/>
                <a:gd name="connsiteX42" fmla="*/ 2805965 w 3121021"/>
                <a:gd name="connsiteY42" fmla="*/ 1949232 h 2008300"/>
                <a:gd name="connsiteX43" fmla="*/ 2914265 w 3121021"/>
                <a:gd name="connsiteY43" fmla="*/ 1840941 h 2008300"/>
                <a:gd name="connsiteX44" fmla="*/ 2963493 w 3121021"/>
                <a:gd name="connsiteY44" fmla="*/ 1772029 h 2008300"/>
                <a:gd name="connsiteX45" fmla="*/ 2963493 w 3121021"/>
                <a:gd name="connsiteY45" fmla="*/ 1772029 h 2008300"/>
                <a:gd name="connsiteX46" fmla="*/ 3071793 w 3121021"/>
                <a:gd name="connsiteY46" fmla="*/ 1712961 h 2008300"/>
                <a:gd name="connsiteX47" fmla="*/ 3121021 w 3121021"/>
                <a:gd name="connsiteY47" fmla="*/ 1614515 h 2008300"/>
                <a:gd name="connsiteX48" fmla="*/ 3121021 w 3121021"/>
                <a:gd name="connsiteY48" fmla="*/ 1614515 h 2008300"/>
                <a:gd name="connsiteX49" fmla="*/ 3121021 w 3121021"/>
                <a:gd name="connsiteY49" fmla="*/ 1614515 h 2008300"/>
                <a:gd name="connsiteX50" fmla="*/ 3071793 w 3121021"/>
                <a:gd name="connsiteY50" fmla="*/ 1486535 h 2008300"/>
                <a:gd name="connsiteX51" fmla="*/ 3071793 w 3121021"/>
                <a:gd name="connsiteY51" fmla="*/ 1486535 h 2008300"/>
                <a:gd name="connsiteX52" fmla="*/ 2983184 w 3121021"/>
                <a:gd name="connsiteY52" fmla="*/ 1614515 h 2008300"/>
                <a:gd name="connsiteX53" fmla="*/ 2983184 w 3121021"/>
                <a:gd name="connsiteY53" fmla="*/ 1614515 h 2008300"/>
                <a:gd name="connsiteX54" fmla="*/ 2914265 w 3121021"/>
                <a:gd name="connsiteY54" fmla="*/ 1506225 h 2008300"/>
                <a:gd name="connsiteX55" fmla="*/ 2914265 w 3121021"/>
                <a:gd name="connsiteY55" fmla="*/ 1506225 h 2008300"/>
                <a:gd name="connsiteX56" fmla="*/ 2815811 w 3121021"/>
                <a:gd name="connsiteY56" fmla="*/ 1437312 h 2008300"/>
                <a:gd name="connsiteX57" fmla="*/ 2815811 w 3121021"/>
                <a:gd name="connsiteY57" fmla="*/ 1535758 h 2008300"/>
                <a:gd name="connsiteX58" fmla="*/ 2815811 w 3121021"/>
                <a:gd name="connsiteY58" fmla="*/ 1535758 h 2008300"/>
                <a:gd name="connsiteX59" fmla="*/ 2677974 w 3121021"/>
                <a:gd name="connsiteY59" fmla="*/ 1575137 h 2008300"/>
                <a:gd name="connsiteX60" fmla="*/ 2746892 w 3121021"/>
                <a:gd name="connsiteY60" fmla="*/ 1653894 h 2008300"/>
                <a:gd name="connsiteX61" fmla="*/ 2746892 w 3121021"/>
                <a:gd name="connsiteY61" fmla="*/ 1653894 h 2008300"/>
                <a:gd name="connsiteX62" fmla="*/ 2658283 w 3121021"/>
                <a:gd name="connsiteY62" fmla="*/ 1634205 h 2008300"/>
                <a:gd name="connsiteX63" fmla="*/ 2658283 w 3121021"/>
                <a:gd name="connsiteY63" fmla="*/ 1634205 h 2008300"/>
                <a:gd name="connsiteX64" fmla="*/ 2569673 w 3121021"/>
                <a:gd name="connsiteY64" fmla="*/ 1634205 h 2008300"/>
                <a:gd name="connsiteX65" fmla="*/ 2569673 w 3121021"/>
                <a:gd name="connsiteY65" fmla="*/ 1634205 h 2008300"/>
                <a:gd name="connsiteX66" fmla="*/ 2569673 w 3121021"/>
                <a:gd name="connsiteY66" fmla="*/ 1634205 h 2008300"/>
                <a:gd name="connsiteX67" fmla="*/ 2569673 w 3121021"/>
                <a:gd name="connsiteY67" fmla="*/ 1634205 h 2008300"/>
                <a:gd name="connsiteX68" fmla="*/ 2481064 w 3121021"/>
                <a:gd name="connsiteY68" fmla="*/ 1624360 h 2008300"/>
                <a:gd name="connsiteX69" fmla="*/ 2481064 w 3121021"/>
                <a:gd name="connsiteY69" fmla="*/ 1624360 h 2008300"/>
                <a:gd name="connsiteX70" fmla="*/ 2402300 w 3121021"/>
                <a:gd name="connsiteY70" fmla="*/ 1693272 h 2008300"/>
                <a:gd name="connsiteX71" fmla="*/ 2402300 w 3121021"/>
                <a:gd name="connsiteY71" fmla="*/ 1693272 h 2008300"/>
                <a:gd name="connsiteX72" fmla="*/ 2195545 w 3121021"/>
                <a:gd name="connsiteY72" fmla="*/ 1663738 h 2008300"/>
                <a:gd name="connsiteX73" fmla="*/ 2136472 w 3121021"/>
                <a:gd name="connsiteY73" fmla="*/ 1594826 h 2008300"/>
                <a:gd name="connsiteX74" fmla="*/ 2057708 w 3121021"/>
                <a:gd name="connsiteY74" fmla="*/ 1555448 h 2008300"/>
                <a:gd name="connsiteX75" fmla="*/ 2057708 w 3121021"/>
                <a:gd name="connsiteY75" fmla="*/ 1555448 h 2008300"/>
                <a:gd name="connsiteX76" fmla="*/ 2057708 w 3121021"/>
                <a:gd name="connsiteY76" fmla="*/ 1555448 h 2008300"/>
                <a:gd name="connsiteX77" fmla="*/ 2254618 w 3121021"/>
                <a:gd name="connsiteY77" fmla="*/ 1555448 h 2008300"/>
                <a:gd name="connsiteX78" fmla="*/ 2343227 w 3121021"/>
                <a:gd name="connsiteY78" fmla="*/ 1594826 h 2008300"/>
                <a:gd name="connsiteX79" fmla="*/ 2441682 w 3121021"/>
                <a:gd name="connsiteY79" fmla="*/ 1584981 h 2008300"/>
                <a:gd name="connsiteX80" fmla="*/ 2441682 w 3121021"/>
                <a:gd name="connsiteY80" fmla="*/ 1584981 h 2008300"/>
                <a:gd name="connsiteX81" fmla="*/ 2520446 w 3121021"/>
                <a:gd name="connsiteY81" fmla="*/ 1506225 h 2008300"/>
                <a:gd name="connsiteX82" fmla="*/ 2520446 w 3121021"/>
                <a:gd name="connsiteY82" fmla="*/ 1506225 h 2008300"/>
                <a:gd name="connsiteX83" fmla="*/ 2609055 w 3121021"/>
                <a:gd name="connsiteY83" fmla="*/ 1466846 h 2008300"/>
                <a:gd name="connsiteX84" fmla="*/ 2687819 w 3121021"/>
                <a:gd name="connsiteY84" fmla="*/ 1417623 h 2008300"/>
                <a:gd name="connsiteX85" fmla="*/ 2766583 w 3121021"/>
                <a:gd name="connsiteY85" fmla="*/ 1368400 h 2008300"/>
                <a:gd name="connsiteX86" fmla="*/ 2766583 w 3121021"/>
                <a:gd name="connsiteY86" fmla="*/ 1368400 h 2008300"/>
                <a:gd name="connsiteX87" fmla="*/ 2756738 w 3121021"/>
                <a:gd name="connsiteY87" fmla="*/ 1279799 h 2008300"/>
                <a:gd name="connsiteX88" fmla="*/ 2756738 w 3121021"/>
                <a:gd name="connsiteY88" fmla="*/ 1279799 h 2008300"/>
                <a:gd name="connsiteX89" fmla="*/ 2825656 w 3121021"/>
                <a:gd name="connsiteY89" fmla="*/ 1161663 h 2008300"/>
                <a:gd name="connsiteX90" fmla="*/ 2825656 w 3121021"/>
                <a:gd name="connsiteY90" fmla="*/ 1161663 h 2008300"/>
                <a:gd name="connsiteX91" fmla="*/ 2825656 w 3121021"/>
                <a:gd name="connsiteY91" fmla="*/ 1161663 h 2008300"/>
                <a:gd name="connsiteX92" fmla="*/ 2717356 w 3121021"/>
                <a:gd name="connsiteY92" fmla="*/ 1073062 h 2008300"/>
                <a:gd name="connsiteX93" fmla="*/ 2628746 w 3121021"/>
                <a:gd name="connsiteY93" fmla="*/ 1073062 h 2008300"/>
                <a:gd name="connsiteX94" fmla="*/ 2628746 w 3121021"/>
                <a:gd name="connsiteY94" fmla="*/ 1073062 h 2008300"/>
                <a:gd name="connsiteX95" fmla="*/ 2500755 w 3121021"/>
                <a:gd name="connsiteY95" fmla="*/ 1063217 h 2008300"/>
                <a:gd name="connsiteX96" fmla="*/ 2500755 w 3121021"/>
                <a:gd name="connsiteY96" fmla="*/ 1063217 h 2008300"/>
                <a:gd name="connsiteX97" fmla="*/ 2353072 w 3121021"/>
                <a:gd name="connsiteY97" fmla="*/ 994305 h 2008300"/>
                <a:gd name="connsiteX98" fmla="*/ 2225081 w 3121021"/>
                <a:gd name="connsiteY98" fmla="*/ 925393 h 2008300"/>
                <a:gd name="connsiteX99" fmla="*/ 2126626 w 3121021"/>
                <a:gd name="connsiteY99" fmla="*/ 925393 h 2008300"/>
                <a:gd name="connsiteX100" fmla="*/ 2126626 w 3121021"/>
                <a:gd name="connsiteY100" fmla="*/ 925393 h 2008300"/>
                <a:gd name="connsiteX101" fmla="*/ 2028171 w 3121021"/>
                <a:gd name="connsiteY101" fmla="*/ 856480 h 2008300"/>
                <a:gd name="connsiteX102" fmla="*/ 2028171 w 3121021"/>
                <a:gd name="connsiteY102" fmla="*/ 856480 h 2008300"/>
                <a:gd name="connsiteX103" fmla="*/ 2116781 w 3121021"/>
                <a:gd name="connsiteY103" fmla="*/ 836791 h 2008300"/>
                <a:gd name="connsiteX104" fmla="*/ 2254618 w 3121021"/>
                <a:gd name="connsiteY104" fmla="*/ 895859 h 2008300"/>
                <a:gd name="connsiteX105" fmla="*/ 2382609 w 3121021"/>
                <a:gd name="connsiteY105" fmla="*/ 925393 h 2008300"/>
                <a:gd name="connsiteX106" fmla="*/ 2540137 w 3121021"/>
                <a:gd name="connsiteY106" fmla="*/ 974616 h 2008300"/>
                <a:gd name="connsiteX107" fmla="*/ 2540137 w 3121021"/>
                <a:gd name="connsiteY107" fmla="*/ 974616 h 2008300"/>
                <a:gd name="connsiteX108" fmla="*/ 2658283 w 3121021"/>
                <a:gd name="connsiteY108" fmla="*/ 935237 h 2008300"/>
                <a:gd name="connsiteX109" fmla="*/ 2658283 w 3121021"/>
                <a:gd name="connsiteY109" fmla="*/ 935237 h 2008300"/>
                <a:gd name="connsiteX110" fmla="*/ 2618901 w 3121021"/>
                <a:gd name="connsiteY110" fmla="*/ 846636 h 2008300"/>
                <a:gd name="connsiteX111" fmla="*/ 2618901 w 3121021"/>
                <a:gd name="connsiteY111" fmla="*/ 846636 h 2008300"/>
                <a:gd name="connsiteX112" fmla="*/ 2618901 w 3121021"/>
                <a:gd name="connsiteY112" fmla="*/ 846636 h 2008300"/>
                <a:gd name="connsiteX113" fmla="*/ 2618901 w 3121021"/>
                <a:gd name="connsiteY113" fmla="*/ 846636 h 2008300"/>
                <a:gd name="connsiteX114" fmla="*/ 2677974 w 3121021"/>
                <a:gd name="connsiteY114" fmla="*/ 777724 h 2008300"/>
                <a:gd name="connsiteX115" fmla="*/ 2766583 w 3121021"/>
                <a:gd name="connsiteY115" fmla="*/ 807257 h 2008300"/>
                <a:gd name="connsiteX116" fmla="*/ 2766583 w 3121021"/>
                <a:gd name="connsiteY116" fmla="*/ 807257 h 2008300"/>
                <a:gd name="connsiteX117" fmla="*/ 2766583 w 3121021"/>
                <a:gd name="connsiteY117" fmla="*/ 807257 h 2008300"/>
                <a:gd name="connsiteX118" fmla="*/ 2796120 w 3121021"/>
                <a:gd name="connsiteY118" fmla="*/ 728501 h 2008300"/>
                <a:gd name="connsiteX119" fmla="*/ 2697665 w 3121021"/>
                <a:gd name="connsiteY119" fmla="*/ 689122 h 2008300"/>
                <a:gd name="connsiteX120" fmla="*/ 2697665 w 3121021"/>
                <a:gd name="connsiteY120" fmla="*/ 689122 h 2008300"/>
                <a:gd name="connsiteX121" fmla="*/ 2589364 w 3121021"/>
                <a:gd name="connsiteY121" fmla="*/ 610365 h 2008300"/>
                <a:gd name="connsiteX122" fmla="*/ 2589364 w 3121021"/>
                <a:gd name="connsiteY122" fmla="*/ 610365 h 2008300"/>
                <a:gd name="connsiteX123" fmla="*/ 2559828 w 3121021"/>
                <a:gd name="connsiteY123" fmla="*/ 531608 h 2008300"/>
                <a:gd name="connsiteX124" fmla="*/ 2894574 w 3121021"/>
                <a:gd name="connsiteY124" fmla="*/ 521764 h 2008300"/>
                <a:gd name="connsiteX125" fmla="*/ 2904420 w 3121021"/>
                <a:gd name="connsiteY125" fmla="*/ 433162 h 2008300"/>
                <a:gd name="connsiteX126" fmla="*/ 2904420 w 3121021"/>
                <a:gd name="connsiteY126" fmla="*/ 433162 h 2008300"/>
                <a:gd name="connsiteX127" fmla="*/ 3022566 w 3121021"/>
                <a:gd name="connsiteY127" fmla="*/ 305182 h 2008300"/>
                <a:gd name="connsiteX128" fmla="*/ 2963493 w 3121021"/>
                <a:gd name="connsiteY128" fmla="*/ 187047 h 2008300"/>
                <a:gd name="connsiteX129" fmla="*/ 2914265 w 3121021"/>
                <a:gd name="connsiteY129" fmla="*/ 118135 h 2008300"/>
                <a:gd name="connsiteX130" fmla="*/ 2914265 w 3121021"/>
                <a:gd name="connsiteY130" fmla="*/ 118135 h 2008300"/>
                <a:gd name="connsiteX131" fmla="*/ 2786274 w 3121021"/>
                <a:gd name="connsiteY131" fmla="*/ 147669 h 2008300"/>
                <a:gd name="connsiteX132" fmla="*/ 2618901 w 3121021"/>
                <a:gd name="connsiteY132" fmla="*/ 196892 h 2008300"/>
                <a:gd name="connsiteX133" fmla="*/ 2510600 w 3121021"/>
                <a:gd name="connsiteY133" fmla="*/ 206736 h 2008300"/>
                <a:gd name="connsiteX134" fmla="*/ 2510600 w 3121021"/>
                <a:gd name="connsiteY134" fmla="*/ 206736 h 2008300"/>
                <a:gd name="connsiteX135" fmla="*/ 2392454 w 3121021"/>
                <a:gd name="connsiteY135" fmla="*/ 187047 h 2008300"/>
                <a:gd name="connsiteX136" fmla="*/ 2382609 w 3121021"/>
                <a:gd name="connsiteY136" fmla="*/ 285493 h 2008300"/>
                <a:gd name="connsiteX137" fmla="*/ 2382609 w 3121021"/>
                <a:gd name="connsiteY137" fmla="*/ 285493 h 2008300"/>
                <a:gd name="connsiteX138" fmla="*/ 2274309 w 3121021"/>
                <a:gd name="connsiteY138" fmla="*/ 236270 h 2008300"/>
                <a:gd name="connsiteX139" fmla="*/ 2274309 w 3121021"/>
                <a:gd name="connsiteY139" fmla="*/ 236270 h 2008300"/>
                <a:gd name="connsiteX140" fmla="*/ 2175854 w 3121021"/>
                <a:gd name="connsiteY140" fmla="*/ 354405 h 2008300"/>
                <a:gd name="connsiteX141" fmla="*/ 2175854 w 3121021"/>
                <a:gd name="connsiteY141" fmla="*/ 354405 h 2008300"/>
                <a:gd name="connsiteX142" fmla="*/ 2126626 w 3121021"/>
                <a:gd name="connsiteY142" fmla="*/ 255959 h 2008300"/>
                <a:gd name="connsiteX143" fmla="*/ 2126626 w 3121021"/>
                <a:gd name="connsiteY143" fmla="*/ 255959 h 2008300"/>
                <a:gd name="connsiteX144" fmla="*/ 1978944 w 3121021"/>
                <a:gd name="connsiteY144" fmla="*/ 265804 h 2008300"/>
                <a:gd name="connsiteX145" fmla="*/ 1939562 w 3121021"/>
                <a:gd name="connsiteY145" fmla="*/ 157513 h 2008300"/>
                <a:gd name="connsiteX146" fmla="*/ 1821416 w 3121021"/>
                <a:gd name="connsiteY146" fmla="*/ 187047 h 2008300"/>
                <a:gd name="connsiteX147" fmla="*/ 1693425 w 3121021"/>
                <a:gd name="connsiteY147" fmla="*/ 177203 h 2008300"/>
                <a:gd name="connsiteX148" fmla="*/ 1654043 w 3121021"/>
                <a:gd name="connsiteY148" fmla="*/ 68912 h 2008300"/>
                <a:gd name="connsiteX149" fmla="*/ 1535897 w 3121021"/>
                <a:gd name="connsiteY149" fmla="*/ 29533 h 2008300"/>
                <a:gd name="connsiteX150" fmla="*/ 1466978 w 3121021"/>
                <a:gd name="connsiteY150" fmla="*/ 0 h 20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121021" h="2008300">
                  <a:moveTo>
                    <a:pt x="1466978" y="0"/>
                  </a:moveTo>
                  <a:lnTo>
                    <a:pt x="1466978" y="0"/>
                  </a:lnTo>
                  <a:cubicBezTo>
                    <a:pt x="1444005" y="16408"/>
                    <a:pt x="1421878" y="34068"/>
                    <a:pt x="1398060" y="49223"/>
                  </a:cubicBezTo>
                  <a:cubicBezTo>
                    <a:pt x="1398051" y="49228"/>
                    <a:pt x="1348837" y="73832"/>
                    <a:pt x="1338987" y="78756"/>
                  </a:cubicBezTo>
                  <a:lnTo>
                    <a:pt x="1457133" y="226426"/>
                  </a:lnTo>
                  <a:lnTo>
                    <a:pt x="1457133" y="364250"/>
                  </a:lnTo>
                  <a:lnTo>
                    <a:pt x="738412" y="748190"/>
                  </a:lnTo>
                  <a:lnTo>
                    <a:pt x="374129" y="718656"/>
                  </a:lnTo>
                  <a:lnTo>
                    <a:pt x="206755" y="1004150"/>
                  </a:lnTo>
                  <a:lnTo>
                    <a:pt x="206755" y="1004150"/>
                  </a:lnTo>
                  <a:lnTo>
                    <a:pt x="206755" y="1004150"/>
                  </a:lnTo>
                  <a:lnTo>
                    <a:pt x="0" y="1181353"/>
                  </a:lnTo>
                  <a:lnTo>
                    <a:pt x="187064" y="1329022"/>
                  </a:lnTo>
                  <a:lnTo>
                    <a:pt x="187064" y="1329022"/>
                  </a:lnTo>
                  <a:lnTo>
                    <a:pt x="383974" y="1338866"/>
                  </a:lnTo>
                  <a:lnTo>
                    <a:pt x="472584" y="1319177"/>
                  </a:lnTo>
                  <a:lnTo>
                    <a:pt x="571039" y="1338866"/>
                  </a:lnTo>
                  <a:lnTo>
                    <a:pt x="571039" y="1338866"/>
                  </a:lnTo>
                  <a:lnTo>
                    <a:pt x="699030" y="1358555"/>
                  </a:lnTo>
                  <a:lnTo>
                    <a:pt x="787639" y="1358555"/>
                  </a:lnTo>
                  <a:lnTo>
                    <a:pt x="787639" y="1358555"/>
                  </a:lnTo>
                  <a:lnTo>
                    <a:pt x="905785" y="1457002"/>
                  </a:lnTo>
                  <a:lnTo>
                    <a:pt x="886094" y="1545603"/>
                  </a:lnTo>
                  <a:lnTo>
                    <a:pt x="886094" y="1545603"/>
                  </a:lnTo>
                  <a:lnTo>
                    <a:pt x="984549" y="1624360"/>
                  </a:lnTo>
                  <a:lnTo>
                    <a:pt x="1142077" y="1644049"/>
                  </a:lnTo>
                  <a:lnTo>
                    <a:pt x="1299605" y="1683428"/>
                  </a:lnTo>
                  <a:lnTo>
                    <a:pt x="1417751" y="1722806"/>
                  </a:lnTo>
                  <a:lnTo>
                    <a:pt x="1417751" y="1722806"/>
                  </a:lnTo>
                  <a:lnTo>
                    <a:pt x="1526051" y="1703117"/>
                  </a:lnTo>
                  <a:lnTo>
                    <a:pt x="1526051" y="1703117"/>
                  </a:lnTo>
                  <a:lnTo>
                    <a:pt x="1663888" y="1742495"/>
                  </a:lnTo>
                  <a:lnTo>
                    <a:pt x="1762343" y="1821252"/>
                  </a:lnTo>
                  <a:lnTo>
                    <a:pt x="1791879" y="1909854"/>
                  </a:lnTo>
                  <a:lnTo>
                    <a:pt x="1850952" y="2008300"/>
                  </a:lnTo>
                  <a:lnTo>
                    <a:pt x="1978944" y="2008300"/>
                  </a:lnTo>
                  <a:lnTo>
                    <a:pt x="2195545" y="1968921"/>
                  </a:lnTo>
                  <a:lnTo>
                    <a:pt x="2372763" y="2008300"/>
                  </a:lnTo>
                  <a:lnTo>
                    <a:pt x="2569673" y="1968921"/>
                  </a:lnTo>
                  <a:lnTo>
                    <a:pt x="2697665" y="1890164"/>
                  </a:lnTo>
                  <a:lnTo>
                    <a:pt x="2697665" y="1890164"/>
                  </a:lnTo>
                  <a:lnTo>
                    <a:pt x="2805965" y="1949232"/>
                  </a:lnTo>
                  <a:lnTo>
                    <a:pt x="2805965" y="1949232"/>
                  </a:lnTo>
                  <a:lnTo>
                    <a:pt x="2914265" y="1840941"/>
                  </a:lnTo>
                  <a:lnTo>
                    <a:pt x="2963493" y="1772029"/>
                  </a:lnTo>
                  <a:lnTo>
                    <a:pt x="2963493" y="1772029"/>
                  </a:lnTo>
                  <a:lnTo>
                    <a:pt x="3071793" y="1712961"/>
                  </a:lnTo>
                  <a:lnTo>
                    <a:pt x="3121021" y="1614515"/>
                  </a:lnTo>
                  <a:lnTo>
                    <a:pt x="3121021" y="1614515"/>
                  </a:lnTo>
                  <a:lnTo>
                    <a:pt x="3121021" y="1614515"/>
                  </a:lnTo>
                  <a:lnTo>
                    <a:pt x="3071793" y="1486535"/>
                  </a:lnTo>
                  <a:lnTo>
                    <a:pt x="3071793" y="1486535"/>
                  </a:lnTo>
                  <a:lnTo>
                    <a:pt x="2983184" y="1614515"/>
                  </a:lnTo>
                  <a:lnTo>
                    <a:pt x="2983184" y="1614515"/>
                  </a:lnTo>
                  <a:lnTo>
                    <a:pt x="2914265" y="1506225"/>
                  </a:lnTo>
                  <a:lnTo>
                    <a:pt x="2914265" y="1506225"/>
                  </a:lnTo>
                  <a:lnTo>
                    <a:pt x="2815811" y="1437312"/>
                  </a:lnTo>
                  <a:lnTo>
                    <a:pt x="2815811" y="1535758"/>
                  </a:lnTo>
                  <a:lnTo>
                    <a:pt x="2815811" y="1535758"/>
                  </a:lnTo>
                  <a:lnTo>
                    <a:pt x="2677974" y="1575137"/>
                  </a:lnTo>
                  <a:lnTo>
                    <a:pt x="2746892" y="1653894"/>
                  </a:lnTo>
                  <a:lnTo>
                    <a:pt x="2746892" y="1653894"/>
                  </a:lnTo>
                  <a:lnTo>
                    <a:pt x="2658283" y="1634205"/>
                  </a:lnTo>
                  <a:lnTo>
                    <a:pt x="2658283" y="1634205"/>
                  </a:lnTo>
                  <a:lnTo>
                    <a:pt x="2569673" y="1634205"/>
                  </a:lnTo>
                  <a:lnTo>
                    <a:pt x="2569673" y="1634205"/>
                  </a:lnTo>
                  <a:lnTo>
                    <a:pt x="2569673" y="1634205"/>
                  </a:lnTo>
                  <a:lnTo>
                    <a:pt x="2569673" y="1634205"/>
                  </a:lnTo>
                  <a:lnTo>
                    <a:pt x="2481064" y="1624360"/>
                  </a:lnTo>
                  <a:lnTo>
                    <a:pt x="2481064" y="1624360"/>
                  </a:lnTo>
                  <a:lnTo>
                    <a:pt x="2402300" y="1693272"/>
                  </a:lnTo>
                  <a:lnTo>
                    <a:pt x="2402300" y="1693272"/>
                  </a:lnTo>
                  <a:lnTo>
                    <a:pt x="2195545" y="1663738"/>
                  </a:lnTo>
                  <a:lnTo>
                    <a:pt x="2136472" y="1594826"/>
                  </a:lnTo>
                  <a:lnTo>
                    <a:pt x="2057708" y="1555448"/>
                  </a:lnTo>
                  <a:lnTo>
                    <a:pt x="2057708" y="1555448"/>
                  </a:lnTo>
                  <a:lnTo>
                    <a:pt x="2057708" y="1555448"/>
                  </a:lnTo>
                  <a:lnTo>
                    <a:pt x="2254618" y="1555448"/>
                  </a:lnTo>
                  <a:lnTo>
                    <a:pt x="2343227" y="1594826"/>
                  </a:lnTo>
                  <a:lnTo>
                    <a:pt x="2441682" y="1584981"/>
                  </a:lnTo>
                  <a:lnTo>
                    <a:pt x="2441682" y="1584981"/>
                  </a:lnTo>
                  <a:lnTo>
                    <a:pt x="2520446" y="1506225"/>
                  </a:lnTo>
                  <a:lnTo>
                    <a:pt x="2520446" y="1506225"/>
                  </a:lnTo>
                  <a:lnTo>
                    <a:pt x="2609055" y="1466846"/>
                  </a:lnTo>
                  <a:lnTo>
                    <a:pt x="2687819" y="1417623"/>
                  </a:lnTo>
                  <a:lnTo>
                    <a:pt x="2766583" y="1368400"/>
                  </a:lnTo>
                  <a:lnTo>
                    <a:pt x="2766583" y="1368400"/>
                  </a:lnTo>
                  <a:lnTo>
                    <a:pt x="2756738" y="1279799"/>
                  </a:lnTo>
                  <a:lnTo>
                    <a:pt x="2756738" y="1279799"/>
                  </a:lnTo>
                  <a:lnTo>
                    <a:pt x="2825656" y="1161663"/>
                  </a:lnTo>
                  <a:lnTo>
                    <a:pt x="2825656" y="1161663"/>
                  </a:lnTo>
                  <a:lnTo>
                    <a:pt x="2825656" y="1161663"/>
                  </a:lnTo>
                  <a:lnTo>
                    <a:pt x="2717356" y="1073062"/>
                  </a:lnTo>
                  <a:lnTo>
                    <a:pt x="2628746" y="1073062"/>
                  </a:lnTo>
                  <a:lnTo>
                    <a:pt x="2628746" y="1073062"/>
                  </a:lnTo>
                  <a:lnTo>
                    <a:pt x="2500755" y="1063217"/>
                  </a:lnTo>
                  <a:lnTo>
                    <a:pt x="2500755" y="1063217"/>
                  </a:lnTo>
                  <a:lnTo>
                    <a:pt x="2353072" y="994305"/>
                  </a:lnTo>
                  <a:lnTo>
                    <a:pt x="2225081" y="925393"/>
                  </a:lnTo>
                  <a:lnTo>
                    <a:pt x="2126626" y="925393"/>
                  </a:lnTo>
                  <a:lnTo>
                    <a:pt x="2126626" y="925393"/>
                  </a:lnTo>
                  <a:lnTo>
                    <a:pt x="2028171" y="856480"/>
                  </a:lnTo>
                  <a:lnTo>
                    <a:pt x="2028171" y="856480"/>
                  </a:lnTo>
                  <a:lnTo>
                    <a:pt x="2116781" y="836791"/>
                  </a:lnTo>
                  <a:lnTo>
                    <a:pt x="2254618" y="895859"/>
                  </a:lnTo>
                  <a:lnTo>
                    <a:pt x="2382609" y="925393"/>
                  </a:lnTo>
                  <a:lnTo>
                    <a:pt x="2540137" y="974616"/>
                  </a:lnTo>
                  <a:lnTo>
                    <a:pt x="2540137" y="974616"/>
                  </a:lnTo>
                  <a:lnTo>
                    <a:pt x="2658283" y="935237"/>
                  </a:lnTo>
                  <a:lnTo>
                    <a:pt x="2658283" y="935237"/>
                  </a:lnTo>
                  <a:lnTo>
                    <a:pt x="2618901" y="846636"/>
                  </a:lnTo>
                  <a:lnTo>
                    <a:pt x="2618901" y="846636"/>
                  </a:lnTo>
                  <a:lnTo>
                    <a:pt x="2618901" y="846636"/>
                  </a:lnTo>
                  <a:lnTo>
                    <a:pt x="2618901" y="846636"/>
                  </a:lnTo>
                  <a:lnTo>
                    <a:pt x="2677974" y="777724"/>
                  </a:lnTo>
                  <a:lnTo>
                    <a:pt x="2766583" y="807257"/>
                  </a:lnTo>
                  <a:lnTo>
                    <a:pt x="2766583" y="807257"/>
                  </a:lnTo>
                  <a:lnTo>
                    <a:pt x="2766583" y="807257"/>
                  </a:lnTo>
                  <a:lnTo>
                    <a:pt x="2796120" y="728501"/>
                  </a:lnTo>
                  <a:lnTo>
                    <a:pt x="2697665" y="689122"/>
                  </a:lnTo>
                  <a:lnTo>
                    <a:pt x="2697665" y="689122"/>
                  </a:lnTo>
                  <a:lnTo>
                    <a:pt x="2589364" y="610365"/>
                  </a:lnTo>
                  <a:lnTo>
                    <a:pt x="2589364" y="610365"/>
                  </a:lnTo>
                  <a:lnTo>
                    <a:pt x="2559828" y="531608"/>
                  </a:lnTo>
                  <a:lnTo>
                    <a:pt x="2894574" y="521764"/>
                  </a:lnTo>
                  <a:lnTo>
                    <a:pt x="2904420" y="433162"/>
                  </a:lnTo>
                  <a:lnTo>
                    <a:pt x="2904420" y="433162"/>
                  </a:lnTo>
                  <a:lnTo>
                    <a:pt x="3022566" y="305182"/>
                  </a:lnTo>
                  <a:lnTo>
                    <a:pt x="2963493" y="187047"/>
                  </a:lnTo>
                  <a:lnTo>
                    <a:pt x="2914265" y="118135"/>
                  </a:lnTo>
                  <a:lnTo>
                    <a:pt x="2914265" y="118135"/>
                  </a:lnTo>
                  <a:lnTo>
                    <a:pt x="2786274" y="147669"/>
                  </a:lnTo>
                  <a:lnTo>
                    <a:pt x="2618901" y="196892"/>
                  </a:lnTo>
                  <a:lnTo>
                    <a:pt x="2510600" y="206736"/>
                  </a:lnTo>
                  <a:lnTo>
                    <a:pt x="2510600" y="206736"/>
                  </a:lnTo>
                  <a:lnTo>
                    <a:pt x="2392454" y="187047"/>
                  </a:lnTo>
                  <a:lnTo>
                    <a:pt x="2382609" y="285493"/>
                  </a:lnTo>
                  <a:lnTo>
                    <a:pt x="2382609" y="285493"/>
                  </a:lnTo>
                  <a:lnTo>
                    <a:pt x="2274309" y="236270"/>
                  </a:lnTo>
                  <a:lnTo>
                    <a:pt x="2274309" y="236270"/>
                  </a:lnTo>
                  <a:lnTo>
                    <a:pt x="2175854" y="354405"/>
                  </a:lnTo>
                  <a:lnTo>
                    <a:pt x="2175854" y="354405"/>
                  </a:lnTo>
                  <a:lnTo>
                    <a:pt x="2126626" y="255959"/>
                  </a:lnTo>
                  <a:lnTo>
                    <a:pt x="2126626" y="255959"/>
                  </a:lnTo>
                  <a:lnTo>
                    <a:pt x="1978944" y="265804"/>
                  </a:lnTo>
                  <a:lnTo>
                    <a:pt x="1939562" y="157513"/>
                  </a:lnTo>
                  <a:lnTo>
                    <a:pt x="1821416" y="187047"/>
                  </a:lnTo>
                  <a:lnTo>
                    <a:pt x="1693425" y="177203"/>
                  </a:lnTo>
                  <a:lnTo>
                    <a:pt x="1654043" y="68912"/>
                  </a:lnTo>
                  <a:lnTo>
                    <a:pt x="1535897" y="29533"/>
                  </a:lnTo>
                  <a:lnTo>
                    <a:pt x="1466978" y="0"/>
                  </a:lnTo>
                  <a:close/>
                </a:path>
              </a:pathLst>
            </a:cu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p:cNvSpPr/>
            <p:nvPr/>
          </p:nvSpPr>
          <p:spPr>
            <a:xfrm>
              <a:off x="5105400" y="21336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7086600" y="25146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Rectangle 5"/>
          <p:cNvSpPr>
            <a:spLocks noGrp="1"/>
          </p:cNvSpPr>
          <p:nvPr>
            <p:ph type="body" idx="4294967295"/>
          </p:nvPr>
        </p:nvSpPr>
        <p:spPr>
          <a:xfrm>
            <a:off x="762000" y="4267200"/>
            <a:ext cx="3962400" cy="2438400"/>
          </a:xfrm>
        </p:spPr>
        <p:txBody>
          <a:bodyPr>
            <a:normAutofit fontScale="85000" lnSpcReduction="20000"/>
          </a:bodyPr>
          <a:lstStyle/>
          <a:p>
            <a:pPr algn="ctr" eaLnBrk="1" fontAlgn="auto" hangingPunct="1">
              <a:spcAft>
                <a:spcPts val="0"/>
              </a:spcAft>
              <a:buClr>
                <a:schemeClr val="tx1"/>
              </a:buClr>
              <a:buFont typeface="Wingdings 2"/>
              <a:buNone/>
              <a:defRPr/>
            </a:pPr>
            <a:r>
              <a:rPr lang="en-US" sz="2800" u="sng" dirty="0" smtClean="0">
                <a:ea typeface="+mn-ea"/>
                <a:cs typeface="+mn-cs"/>
              </a:rPr>
              <a:t>Region 3 </a:t>
            </a:r>
          </a:p>
          <a:p>
            <a:pPr algn="ctr" eaLnBrk="1" fontAlgn="auto" hangingPunct="1">
              <a:spcAft>
                <a:spcPts val="0"/>
              </a:spcAft>
              <a:buClr>
                <a:schemeClr val="tx1"/>
              </a:buClr>
              <a:buFont typeface="Wingdings 2"/>
              <a:buNone/>
              <a:defRPr/>
            </a:pPr>
            <a:r>
              <a:rPr lang="en-US" sz="2800" dirty="0" smtClean="0">
                <a:ea typeface="+mn-ea"/>
                <a:cs typeface="+mn-cs"/>
              </a:rPr>
              <a:t>PI: Aimee Wilkin, MD</a:t>
            </a:r>
          </a:p>
          <a:p>
            <a:pPr algn="ctr" eaLnBrk="1" fontAlgn="auto" hangingPunct="1">
              <a:spcAft>
                <a:spcPts val="0"/>
              </a:spcAft>
              <a:buClr>
                <a:schemeClr val="tx1"/>
              </a:buClr>
              <a:buFont typeface="Wingdings 2"/>
              <a:buNone/>
              <a:defRPr/>
            </a:pPr>
            <a:r>
              <a:rPr lang="en-US" sz="2800" dirty="0" smtClean="0">
                <a:ea typeface="+mn-ea"/>
                <a:cs typeface="+mn-cs"/>
              </a:rPr>
              <a:t>PC: Jennifer Keller</a:t>
            </a:r>
          </a:p>
          <a:p>
            <a:pPr algn="ctr" eaLnBrk="1" fontAlgn="auto" hangingPunct="1">
              <a:spcAft>
                <a:spcPts val="0"/>
              </a:spcAft>
              <a:buClr>
                <a:schemeClr val="tx1"/>
              </a:buClr>
              <a:buFont typeface="Wingdings 2"/>
              <a:buNone/>
              <a:defRPr/>
            </a:pPr>
            <a:endParaRPr lang="en-US" sz="1300" dirty="0" smtClean="0">
              <a:ea typeface="+mn-ea"/>
              <a:cs typeface="+mn-cs"/>
            </a:endParaRPr>
          </a:p>
          <a:p>
            <a:pPr algn="ctr" eaLnBrk="1" fontAlgn="auto" hangingPunct="1">
              <a:spcAft>
                <a:spcPts val="0"/>
              </a:spcAft>
              <a:buClr>
                <a:schemeClr val="tx1"/>
              </a:buClr>
              <a:buFont typeface="Wingdings 2"/>
              <a:buNone/>
              <a:defRPr/>
            </a:pPr>
            <a:r>
              <a:rPr lang="en-US" sz="2800" u="sng" dirty="0" smtClean="0">
                <a:ea typeface="+mn-ea"/>
                <a:cs typeface="+mn-cs"/>
              </a:rPr>
              <a:t>Region 10 </a:t>
            </a:r>
          </a:p>
          <a:p>
            <a:pPr algn="ctr" eaLnBrk="1" fontAlgn="auto" hangingPunct="1">
              <a:spcAft>
                <a:spcPts val="0"/>
              </a:spcAft>
              <a:buClr>
                <a:schemeClr val="tx1"/>
              </a:buClr>
              <a:buFont typeface="Wingdings 2"/>
              <a:buNone/>
              <a:defRPr/>
            </a:pPr>
            <a:r>
              <a:rPr lang="en-US" sz="2800" dirty="0" smtClean="0">
                <a:ea typeface="+mn-ea"/>
                <a:cs typeface="+mn-cs"/>
              </a:rPr>
              <a:t>PI: Dianne Campbell, MD</a:t>
            </a:r>
          </a:p>
          <a:p>
            <a:pPr algn="ctr" eaLnBrk="1" fontAlgn="auto" hangingPunct="1">
              <a:spcAft>
                <a:spcPts val="0"/>
              </a:spcAft>
              <a:buClr>
                <a:schemeClr val="tx1"/>
              </a:buClr>
              <a:buFont typeface="Wingdings 2"/>
              <a:buNone/>
              <a:defRPr/>
            </a:pPr>
            <a:r>
              <a:rPr lang="en-US" sz="2800" dirty="0" smtClean="0">
                <a:ea typeface="+mn-ea"/>
                <a:cs typeface="+mn-cs"/>
              </a:rPr>
              <a:t>PC: </a:t>
            </a:r>
            <a:r>
              <a:rPr lang="en-US" sz="2800" dirty="0" err="1" smtClean="0">
                <a:ea typeface="+mn-ea"/>
                <a:cs typeface="+mn-cs"/>
              </a:rPr>
              <a:t>LaWanda</a:t>
            </a:r>
            <a:r>
              <a:rPr lang="en-US" sz="2800" dirty="0" smtClean="0">
                <a:ea typeface="+mn-ea"/>
                <a:cs typeface="+mn-cs"/>
              </a:rPr>
              <a:t> Todd</a:t>
            </a:r>
          </a:p>
        </p:txBody>
      </p:sp>
      <p:sp>
        <p:nvSpPr>
          <p:cNvPr id="94214" name="Rectangle 6"/>
          <p:cNvSpPr>
            <a:spLocks noChangeArrowheads="1"/>
          </p:cNvSpPr>
          <p:nvPr/>
        </p:nvSpPr>
        <p:spPr bwMode="auto">
          <a:xfrm>
            <a:off x="1905000" y="10668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latin typeface="Calibri" pitchFamily="34" charset="0"/>
              </a:rPr>
              <a:t>Care Region 3 – Winston-Salem</a:t>
            </a:r>
          </a:p>
        </p:txBody>
      </p:sp>
      <p:sp>
        <p:nvSpPr>
          <p:cNvPr id="94215" name="Rectangle 7"/>
          <p:cNvSpPr>
            <a:spLocks noChangeArrowheads="1"/>
          </p:cNvSpPr>
          <p:nvPr/>
        </p:nvSpPr>
        <p:spPr bwMode="auto">
          <a:xfrm>
            <a:off x="6172200" y="9906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latin typeface="Calibri" pitchFamily="34" charset="0"/>
              </a:rPr>
              <a:t>Care Region 10 - Greenville</a:t>
            </a:r>
          </a:p>
        </p:txBody>
      </p:sp>
      <p:sp>
        <p:nvSpPr>
          <p:cNvPr id="16" name="Rectangle 5"/>
          <p:cNvSpPr txBox="1">
            <a:spLocks/>
          </p:cNvSpPr>
          <p:nvPr/>
        </p:nvSpPr>
        <p:spPr bwMode="auto">
          <a:xfrm>
            <a:off x="4724400" y="4191000"/>
            <a:ext cx="3962400" cy="2438400"/>
          </a:xfrm>
          <a:prstGeom prst="rect">
            <a:avLst/>
          </a:prstGeom>
          <a:noFill/>
          <a:ln>
            <a:noFill/>
          </a:ln>
          <a:extLst>
            <a:ext uri="{FAA26D3D-D897-4be2-8F04-BA451C77F1D7}"/>
          </a:extLst>
        </p:spPr>
        <p:txBody>
          <a:bodyPr lIns="45720" rIns="45720">
            <a:normAutofit fontScale="92500" lnSpcReduction="20000"/>
          </a:bodyPr>
          <a:lstStyle>
            <a:lvl1pPr marL="0" indent="0" algn="l" rtl="0" eaLnBrk="0" fontAlgn="base" hangingPunct="0">
              <a:spcBef>
                <a:spcPct val="20000"/>
              </a:spcBef>
              <a:spcAft>
                <a:spcPct val="0"/>
              </a:spcAft>
              <a:buClr>
                <a:srgbClr val="0BD0D9"/>
              </a:buClr>
              <a:buSzPct val="95000"/>
              <a:buFont typeface="Wingdings 2" charset="0"/>
              <a:buNone/>
              <a:defRPr sz="2200" kern="1200">
                <a:solidFill>
                  <a:schemeClr val="tx1"/>
                </a:solidFill>
                <a:latin typeface="+mj-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None/>
              <a:defRPr sz="1800" kern="1200">
                <a:solidFill>
                  <a:schemeClr val="tx1">
                    <a:tint val="75000"/>
                  </a:schemeClr>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None/>
              <a:defRPr sz="1600" kern="1200">
                <a:solidFill>
                  <a:schemeClr val="tx1">
                    <a:tint val="75000"/>
                  </a:schemeClr>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None/>
              <a:defRPr sz="1400" kern="1200">
                <a:solidFill>
                  <a:schemeClr val="tx1">
                    <a:tint val="75000"/>
                  </a:schemeClr>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None/>
              <a:defRPr sz="1400" kern="1200">
                <a:solidFill>
                  <a:schemeClr val="tx1">
                    <a:tint val="75000"/>
                  </a:schemeClr>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eaLnBrk="1" fontAlgn="auto" hangingPunct="1">
              <a:spcAft>
                <a:spcPts val="0"/>
              </a:spcAft>
              <a:buClr>
                <a:schemeClr val="tx1"/>
              </a:buClr>
              <a:buFont typeface="Wingdings 2"/>
              <a:buNone/>
              <a:defRPr/>
            </a:pPr>
            <a:r>
              <a:rPr lang="en-US" sz="2800" u="sng" dirty="0" smtClean="0">
                <a:ea typeface="+mn-ea"/>
                <a:cs typeface="+mn-cs"/>
              </a:rPr>
              <a:t>Content Faculty</a:t>
            </a:r>
          </a:p>
          <a:p>
            <a:pPr algn="ctr" eaLnBrk="1" fontAlgn="auto" hangingPunct="1">
              <a:spcAft>
                <a:spcPts val="0"/>
              </a:spcAft>
              <a:buClr>
                <a:schemeClr val="tx1"/>
              </a:buClr>
              <a:defRPr/>
            </a:pPr>
            <a:r>
              <a:rPr lang="en-US" sz="2800" dirty="0"/>
              <a:t>Cindy Gay, MD</a:t>
            </a:r>
          </a:p>
          <a:p>
            <a:pPr algn="ctr" eaLnBrk="1" fontAlgn="auto" hangingPunct="1">
              <a:spcAft>
                <a:spcPts val="0"/>
              </a:spcAft>
              <a:buClr>
                <a:schemeClr val="tx1"/>
              </a:buClr>
              <a:buFont typeface="Wingdings 2"/>
              <a:buNone/>
              <a:defRPr/>
            </a:pPr>
            <a:r>
              <a:rPr lang="en-US" sz="2800" dirty="0" smtClean="0">
                <a:ea typeface="+mn-ea"/>
                <a:cs typeface="+mn-cs"/>
              </a:rPr>
              <a:t>Amy Heine, NP</a:t>
            </a:r>
          </a:p>
          <a:p>
            <a:pPr algn="ctr" eaLnBrk="1" fontAlgn="auto" hangingPunct="1">
              <a:spcAft>
                <a:spcPts val="0"/>
              </a:spcAft>
              <a:buClr>
                <a:schemeClr val="tx1"/>
              </a:buClr>
              <a:defRPr/>
            </a:pPr>
            <a:r>
              <a:rPr lang="en-US" sz="2800" dirty="0"/>
              <a:t>Lisa </a:t>
            </a:r>
            <a:r>
              <a:rPr lang="en-US" sz="2800" dirty="0" err="1"/>
              <a:t>Hightow-Weidman,MD</a:t>
            </a:r>
            <a:endParaRPr lang="en-US" sz="2800" dirty="0"/>
          </a:p>
          <a:p>
            <a:pPr algn="ctr" eaLnBrk="1" fontAlgn="auto" hangingPunct="1">
              <a:spcAft>
                <a:spcPts val="0"/>
              </a:spcAft>
              <a:buClr>
                <a:schemeClr val="tx1"/>
              </a:buClr>
              <a:buFont typeface="Wingdings 2"/>
              <a:buNone/>
              <a:defRPr/>
            </a:pPr>
            <a:r>
              <a:rPr lang="en-US" sz="2800" dirty="0" smtClean="0">
                <a:ea typeface="+mn-ea"/>
                <a:cs typeface="+mn-cs"/>
              </a:rPr>
              <a:t>Arlene </a:t>
            </a:r>
            <a:r>
              <a:rPr lang="en-US" sz="2800" dirty="0" err="1" smtClean="0">
                <a:ea typeface="+mn-ea"/>
                <a:cs typeface="+mn-cs"/>
              </a:rPr>
              <a:t>Sena</a:t>
            </a:r>
            <a:r>
              <a:rPr lang="en-US" sz="2800" dirty="0" smtClean="0">
                <a:ea typeface="+mn-ea"/>
                <a:cs typeface="+mn-cs"/>
              </a:rPr>
              <a:t>, MD</a:t>
            </a:r>
          </a:p>
          <a:p>
            <a:pPr algn="ctr" eaLnBrk="1" fontAlgn="auto" hangingPunct="1">
              <a:spcAft>
                <a:spcPts val="0"/>
              </a:spcAft>
              <a:buClr>
                <a:schemeClr val="tx1"/>
              </a:buClr>
              <a:buFont typeface="Wingdings 2"/>
              <a:buNone/>
              <a:defRPr/>
            </a:pPr>
            <a:r>
              <a:rPr lang="en-US" sz="2800" dirty="0" smtClean="0">
                <a:ea typeface="+mn-ea"/>
                <a:cs typeface="+mn-cs"/>
              </a:rPr>
              <a:t>Heidi </a:t>
            </a:r>
            <a:r>
              <a:rPr lang="en-US" sz="2800" dirty="0" err="1" smtClean="0">
                <a:ea typeface="+mn-ea"/>
                <a:cs typeface="+mn-cs"/>
              </a:rPr>
              <a:t>Swygard</a:t>
            </a:r>
            <a:r>
              <a:rPr lang="en-US" sz="2800" dirty="0" smtClean="0">
                <a:ea typeface="+mn-ea"/>
                <a:cs typeface="+mn-cs"/>
              </a:rPr>
              <a:t>, MD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58"/>
          <p:cNvGrpSpPr>
            <a:grpSpLocks/>
          </p:cNvGrpSpPr>
          <p:nvPr/>
        </p:nvGrpSpPr>
        <p:grpSpPr bwMode="auto">
          <a:xfrm>
            <a:off x="546100" y="117475"/>
            <a:ext cx="8337550" cy="6600825"/>
            <a:chOff x="545785" y="117480"/>
            <a:chExt cx="8337274" cy="6601360"/>
          </a:xfrm>
        </p:grpSpPr>
        <p:sp>
          <p:nvSpPr>
            <p:cNvPr id="9" name="Oval 8"/>
            <p:cNvSpPr/>
            <p:nvPr/>
          </p:nvSpPr>
          <p:spPr>
            <a:xfrm>
              <a:off x="977571" y="5337603"/>
              <a:ext cx="2200202" cy="1163732"/>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HIV providers</a:t>
              </a:r>
            </a:p>
            <a:p>
              <a:pPr algn="ctr">
                <a:defRPr/>
              </a:pPr>
              <a:endParaRPr lang="en-US" dirty="0">
                <a:solidFill>
                  <a:schemeClr val="tx1"/>
                </a:solidFill>
              </a:endParaRPr>
            </a:p>
          </p:txBody>
        </p:sp>
        <p:sp>
          <p:nvSpPr>
            <p:cNvPr id="23" name="Right Arrow 22"/>
            <p:cNvSpPr/>
            <p:nvPr/>
          </p:nvSpPr>
          <p:spPr>
            <a:xfrm>
              <a:off x="3177773" y="2216325"/>
              <a:ext cx="854047" cy="173052"/>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Down Arrow 3"/>
            <p:cNvSpPr/>
            <p:nvPr/>
          </p:nvSpPr>
          <p:spPr>
            <a:xfrm>
              <a:off x="6441565" y="117480"/>
              <a:ext cx="2441494" cy="6601360"/>
            </a:xfrm>
            <a:prstGeom prst="downArrow">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defRPr/>
              </a:pPr>
              <a:r>
                <a:rPr lang="en-US" sz="2400" b="1" dirty="0">
                  <a:solidFill>
                    <a:srgbClr val="000000"/>
                  </a:solidFill>
                </a:rPr>
                <a:t>PLWHA</a:t>
              </a:r>
            </a:p>
          </p:txBody>
        </p:sp>
        <p:sp>
          <p:nvSpPr>
            <p:cNvPr id="5" name="Down Arrow 4"/>
            <p:cNvSpPr/>
            <p:nvPr/>
          </p:nvSpPr>
          <p:spPr>
            <a:xfrm>
              <a:off x="633095" y="284182"/>
              <a:ext cx="2890741" cy="4947051"/>
            </a:xfrm>
            <a:prstGeom prst="downArrow">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lstStyle/>
            <a:p>
              <a:pPr algn="ctr">
                <a:defRPr/>
              </a:pPr>
              <a:r>
                <a:rPr lang="en-US" b="1" dirty="0">
                  <a:solidFill>
                    <a:srgbClr val="000000"/>
                  </a:solidFill>
                </a:rPr>
                <a:t>DATA</a:t>
              </a:r>
            </a:p>
          </p:txBody>
        </p:sp>
        <p:sp>
          <p:nvSpPr>
            <p:cNvPr id="95240" name="Rectangle 5"/>
            <p:cNvSpPr>
              <a:spLocks noChangeArrowheads="1"/>
            </p:cNvSpPr>
            <p:nvPr/>
          </p:nvSpPr>
          <p:spPr bwMode="auto">
            <a:xfrm>
              <a:off x="7038417" y="563345"/>
              <a:ext cx="1244805" cy="523220"/>
            </a:xfrm>
            <a:prstGeom prst="rect">
              <a:avLst/>
            </a:prstGeom>
            <a:solidFill>
              <a:srgbClr val="FFFFFF"/>
            </a:solidFill>
            <a:ln w="28575">
              <a:solidFill>
                <a:srgbClr val="000000"/>
              </a:solidFill>
              <a:round/>
              <a:headEnd/>
              <a:tailEnd/>
            </a:ln>
          </p:spPr>
          <p:txBody>
            <a:bodyPr>
              <a:spAutoFit/>
            </a:bodyPr>
            <a:lstStyle/>
            <a:p>
              <a:pPr algn="ctr"/>
              <a:r>
                <a:rPr lang="en-US" sz="1400" b="1" u="sng"/>
                <a:t>1</a:t>
              </a:r>
              <a:r>
                <a:rPr lang="en-US" sz="1400" b="1" u="sng" baseline="30000"/>
                <a:t>st</a:t>
              </a:r>
              <a:r>
                <a:rPr lang="en-US" sz="1400" b="1" u="sng"/>
                <a:t> GAP</a:t>
              </a:r>
            </a:p>
            <a:p>
              <a:pPr algn="ctr"/>
              <a:r>
                <a:rPr lang="en-US" sz="1400"/>
                <a:t>The unaware </a:t>
              </a:r>
            </a:p>
          </p:txBody>
        </p:sp>
        <p:sp>
          <p:nvSpPr>
            <p:cNvPr id="7" name="Oval 6"/>
            <p:cNvSpPr/>
            <p:nvPr/>
          </p:nvSpPr>
          <p:spPr>
            <a:xfrm>
              <a:off x="828351" y="1719398"/>
              <a:ext cx="2498642" cy="90494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i="1" dirty="0">
                  <a:solidFill>
                    <a:srgbClr val="000000"/>
                  </a:solidFill>
                </a:rPr>
                <a:t>HIV/AIDS Reporting System (eHARS)</a:t>
              </a:r>
            </a:p>
          </p:txBody>
        </p:sp>
        <p:sp>
          <p:nvSpPr>
            <p:cNvPr id="8" name="Oval 7"/>
            <p:cNvSpPr/>
            <p:nvPr/>
          </p:nvSpPr>
          <p:spPr>
            <a:xfrm>
              <a:off x="545785" y="3905562"/>
              <a:ext cx="3063774" cy="1085938"/>
            </a:xfrm>
            <a:prstGeom prst="ellipse">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i="1" dirty="0">
                  <a:solidFill>
                    <a:srgbClr val="000000"/>
                  </a:solidFill>
                </a:rPr>
                <a:t>Unmet Need Determination</a:t>
              </a:r>
              <a:endParaRPr lang="en-US" sz="1400" b="1" dirty="0">
                <a:solidFill>
                  <a:srgbClr val="000000"/>
                </a:solidFill>
              </a:endParaRPr>
            </a:p>
            <a:p>
              <a:pPr algn="ctr">
                <a:defRPr/>
              </a:pPr>
              <a:r>
                <a:rPr lang="en-US" sz="1400" dirty="0">
                  <a:solidFill>
                    <a:srgbClr val="000000"/>
                  </a:solidFill>
                </a:rPr>
                <a:t>HIV+:   VL, CD4, MEDS &gt;12M</a:t>
              </a:r>
            </a:p>
            <a:p>
              <a:pPr algn="ctr">
                <a:defRPr/>
              </a:pPr>
              <a:r>
                <a:rPr lang="en-US" sz="1400" dirty="0">
                  <a:solidFill>
                    <a:srgbClr val="000000"/>
                  </a:solidFill>
                </a:rPr>
                <a:t>No follow-up</a:t>
              </a:r>
            </a:p>
          </p:txBody>
        </p:sp>
        <p:sp>
          <p:nvSpPr>
            <p:cNvPr id="10" name="Rectangle 9"/>
            <p:cNvSpPr/>
            <p:nvPr/>
          </p:nvSpPr>
          <p:spPr>
            <a:xfrm>
              <a:off x="4025470" y="1576511"/>
              <a:ext cx="2749459" cy="1151030"/>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u="sng" dirty="0">
                  <a:solidFill>
                    <a:srgbClr val="000000"/>
                  </a:solidFill>
                </a:rPr>
                <a:t>Disease Intervention Specialists</a:t>
              </a:r>
            </a:p>
            <a:p>
              <a:pPr algn="ctr">
                <a:defRPr/>
              </a:pPr>
              <a:r>
                <a:rPr lang="en-US" sz="1400" b="1" dirty="0">
                  <a:solidFill>
                    <a:srgbClr val="000000"/>
                  </a:solidFill>
                </a:rPr>
                <a:t> </a:t>
              </a:r>
              <a:r>
                <a:rPr lang="en-US" sz="1400" dirty="0">
                  <a:solidFill>
                    <a:srgbClr val="000000"/>
                  </a:solidFill>
                </a:rPr>
                <a:t>Notification, </a:t>
              </a:r>
            </a:p>
            <a:p>
              <a:pPr algn="ctr">
                <a:defRPr/>
              </a:pPr>
              <a:r>
                <a:rPr lang="en-US" sz="1400" dirty="0">
                  <a:solidFill>
                    <a:srgbClr val="000000"/>
                  </a:solidFill>
                </a:rPr>
                <a:t>Partner counseling, referral</a:t>
              </a:r>
            </a:p>
            <a:p>
              <a:pPr algn="ctr">
                <a:defRPr/>
              </a:pPr>
              <a:r>
                <a:rPr lang="en-US" sz="1400" dirty="0">
                  <a:solidFill>
                    <a:srgbClr val="000000"/>
                  </a:solidFill>
                </a:rPr>
                <a:t>Card to Care</a:t>
              </a:r>
            </a:p>
          </p:txBody>
        </p:sp>
        <p:sp>
          <p:nvSpPr>
            <p:cNvPr id="11" name="Oval 10"/>
            <p:cNvSpPr/>
            <p:nvPr/>
          </p:nvSpPr>
          <p:spPr>
            <a:xfrm>
              <a:off x="566422" y="738243"/>
              <a:ext cx="3022500" cy="992267"/>
            </a:xfrm>
            <a:prstGeom prst="ellipse">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rPr>
                <a:t>24 hour reporting of HIV+</a:t>
              </a:r>
              <a:endParaRPr lang="en-US" sz="1400" dirty="0">
                <a:solidFill>
                  <a:srgbClr val="000000"/>
                </a:solidFill>
              </a:endParaRPr>
            </a:p>
            <a:p>
              <a:pPr algn="ctr">
                <a:defRPr/>
              </a:pPr>
              <a:r>
                <a:rPr lang="en-US" sz="1400" dirty="0">
                  <a:solidFill>
                    <a:srgbClr val="000000"/>
                  </a:solidFill>
                </a:rPr>
                <a:t> Laboratory ( and “other” </a:t>
              </a:r>
            </a:p>
            <a:p>
              <a:pPr algn="ctr">
                <a:defRPr/>
              </a:pPr>
              <a:r>
                <a:rPr lang="en-US" sz="1400" dirty="0">
                  <a:solidFill>
                    <a:srgbClr val="000000"/>
                  </a:solidFill>
                </a:rPr>
                <a:t>Provider-based HIV reports</a:t>
              </a:r>
            </a:p>
          </p:txBody>
        </p:sp>
        <p:sp>
          <p:nvSpPr>
            <p:cNvPr id="12" name="Rectangle 11"/>
            <p:cNvSpPr/>
            <p:nvPr/>
          </p:nvSpPr>
          <p:spPr>
            <a:xfrm>
              <a:off x="7038445" y="2133768"/>
              <a:ext cx="1242972" cy="1436804"/>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rgbClr val="000000"/>
                  </a:solidFill>
                </a:rPr>
                <a:t>2</a:t>
              </a:r>
              <a:r>
                <a:rPr lang="en-US" sz="1400" b="1" u="sng" baseline="30000" dirty="0">
                  <a:solidFill>
                    <a:srgbClr val="000000"/>
                  </a:solidFill>
                </a:rPr>
                <a:t>nd</a:t>
              </a:r>
              <a:r>
                <a:rPr lang="en-US" sz="1400" b="1" u="sng" dirty="0">
                  <a:solidFill>
                    <a:srgbClr val="000000"/>
                  </a:solidFill>
                </a:rPr>
                <a:t> GAP</a:t>
              </a:r>
            </a:p>
            <a:p>
              <a:pPr algn="ctr">
                <a:defRPr/>
              </a:pPr>
              <a:r>
                <a:rPr lang="en-US" sz="1400" dirty="0">
                  <a:solidFill>
                    <a:srgbClr val="000000"/>
                  </a:solidFill>
                </a:rPr>
                <a:t>Newly Aware</a:t>
              </a:r>
            </a:p>
            <a:p>
              <a:pPr algn="ctr">
                <a:defRPr/>
              </a:pPr>
              <a:r>
                <a:rPr lang="en-US" sz="1400" dirty="0">
                  <a:solidFill>
                    <a:srgbClr val="000000"/>
                  </a:solidFill>
                </a:rPr>
                <a:t> Not in Care  </a:t>
              </a:r>
            </a:p>
          </p:txBody>
        </p:sp>
        <p:sp>
          <p:nvSpPr>
            <p:cNvPr id="13" name="Left Arrow 12"/>
            <p:cNvSpPr/>
            <p:nvPr/>
          </p:nvSpPr>
          <p:spPr>
            <a:xfrm>
              <a:off x="3569873" y="1036717"/>
              <a:ext cx="3468572" cy="477876"/>
            </a:xfrm>
            <a:prstGeom prst="lef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rPr>
                <a:t>Testing and Reporting</a:t>
              </a:r>
            </a:p>
          </p:txBody>
        </p:sp>
        <p:sp>
          <p:nvSpPr>
            <p:cNvPr id="14" name="Oval 13"/>
            <p:cNvSpPr/>
            <p:nvPr/>
          </p:nvSpPr>
          <p:spPr>
            <a:xfrm>
              <a:off x="6473314" y="5910738"/>
              <a:ext cx="2200202" cy="59059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Quality Care</a:t>
              </a:r>
            </a:p>
          </p:txBody>
        </p:sp>
        <p:grpSp>
          <p:nvGrpSpPr>
            <p:cNvPr id="95248" name="Group 48"/>
            <p:cNvGrpSpPr>
              <a:grpSpLocks/>
            </p:cNvGrpSpPr>
            <p:nvPr/>
          </p:nvGrpSpPr>
          <p:grpSpPr bwMode="auto">
            <a:xfrm>
              <a:off x="7057657" y="3849299"/>
              <a:ext cx="1220593" cy="1449210"/>
              <a:chOff x="7057657" y="3406687"/>
              <a:chExt cx="1220593" cy="1449210"/>
            </a:xfrm>
          </p:grpSpPr>
          <p:sp>
            <p:nvSpPr>
              <p:cNvPr id="15" name="Rectangle 14"/>
              <p:cNvSpPr/>
              <p:nvPr/>
            </p:nvSpPr>
            <p:spPr>
              <a:xfrm>
                <a:off x="7057494" y="3407383"/>
                <a:ext cx="1220748" cy="760473"/>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rgbClr val="000000"/>
                    </a:solidFill>
                  </a:rPr>
                  <a:t>3</a:t>
                </a:r>
                <a:r>
                  <a:rPr lang="en-US" sz="1400" b="1" u="sng" baseline="30000" dirty="0">
                    <a:solidFill>
                      <a:srgbClr val="000000"/>
                    </a:solidFill>
                  </a:rPr>
                  <a:t>rd</a:t>
                </a:r>
                <a:r>
                  <a:rPr lang="en-US" sz="1400" b="1" u="sng" dirty="0">
                    <a:solidFill>
                      <a:srgbClr val="000000"/>
                    </a:solidFill>
                  </a:rPr>
                  <a:t>  GAP</a:t>
                </a:r>
              </a:p>
              <a:p>
                <a:pPr algn="ctr">
                  <a:defRPr/>
                </a:pPr>
                <a:r>
                  <a:rPr lang="en-US" sz="1400" dirty="0">
                    <a:solidFill>
                      <a:srgbClr val="000000"/>
                    </a:solidFill>
                  </a:rPr>
                  <a:t>HIV+ Lost-to-Care</a:t>
                </a:r>
              </a:p>
            </p:txBody>
          </p:sp>
          <p:sp>
            <p:nvSpPr>
              <p:cNvPr id="16" name="Rectangle 15"/>
              <p:cNvSpPr/>
              <p:nvPr/>
            </p:nvSpPr>
            <p:spPr>
              <a:xfrm>
                <a:off x="7057494" y="4131342"/>
                <a:ext cx="1220748" cy="723958"/>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rgbClr val="000000"/>
                    </a:solidFill>
                  </a:rPr>
                  <a:t>4th GAP</a:t>
                </a:r>
                <a:endParaRPr lang="en-US" sz="1400" u="sng" dirty="0">
                  <a:solidFill>
                    <a:srgbClr val="000000"/>
                  </a:solidFill>
                </a:endParaRPr>
              </a:p>
              <a:p>
                <a:pPr algn="ctr">
                  <a:defRPr/>
                </a:pPr>
                <a:r>
                  <a:rPr lang="en-US" sz="1200" b="1" dirty="0">
                    <a:solidFill>
                      <a:srgbClr val="000000"/>
                    </a:solidFill>
                  </a:rPr>
                  <a:t>HIV+ Sporadic Care</a:t>
                </a:r>
              </a:p>
            </p:txBody>
          </p:sp>
        </p:grpSp>
        <p:sp>
          <p:nvSpPr>
            <p:cNvPr id="24" name="Right Arrow 23"/>
            <p:cNvSpPr/>
            <p:nvPr/>
          </p:nvSpPr>
          <p:spPr>
            <a:xfrm rot="392348">
              <a:off x="3055540" y="5845644"/>
              <a:ext cx="3370150" cy="209567"/>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652144" y="2667212"/>
              <a:ext cx="2851056" cy="1095464"/>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rPr>
                <a:t>One-Time Combined Dataset </a:t>
              </a:r>
            </a:p>
            <a:p>
              <a:pPr algn="ctr">
                <a:defRPr/>
              </a:pPr>
              <a:r>
                <a:rPr lang="en-US" sz="1400" dirty="0" err="1">
                  <a:solidFill>
                    <a:srgbClr val="000000"/>
                  </a:solidFill>
                </a:rPr>
                <a:t>eHARS</a:t>
              </a:r>
              <a:r>
                <a:rPr lang="en-US" sz="1400" dirty="0">
                  <a:solidFill>
                    <a:srgbClr val="000000"/>
                  </a:solidFill>
                </a:rPr>
                <a:t>, Meds: Medicaid, Medicare, ADAP, CAREWare</a:t>
              </a:r>
            </a:p>
          </p:txBody>
        </p:sp>
        <p:sp>
          <p:nvSpPr>
            <p:cNvPr id="36" name="Rectangle 35"/>
            <p:cNvSpPr/>
            <p:nvPr/>
          </p:nvSpPr>
          <p:spPr>
            <a:xfrm>
              <a:off x="3569873" y="4813686"/>
              <a:ext cx="1095339" cy="638227"/>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sz="1400" b="1" dirty="0">
                  <a:solidFill>
                    <a:srgbClr val="000000"/>
                  </a:solidFill>
                </a:rPr>
                <a:t>CAREWare</a:t>
              </a:r>
            </a:p>
            <a:p>
              <a:pPr algn="ctr">
                <a:defRPr/>
              </a:pPr>
              <a:r>
                <a:rPr lang="en-US" sz="1400" b="1" dirty="0">
                  <a:solidFill>
                    <a:srgbClr val="000000"/>
                  </a:solidFill>
                </a:rPr>
                <a:t>Reports</a:t>
              </a:r>
            </a:p>
          </p:txBody>
        </p:sp>
        <p:sp>
          <p:nvSpPr>
            <p:cNvPr id="19" name="Right Arrow 18"/>
            <p:cNvSpPr/>
            <p:nvPr/>
          </p:nvSpPr>
          <p:spPr>
            <a:xfrm rot="19212031">
              <a:off x="2888857" y="5518593"/>
              <a:ext cx="698477" cy="190515"/>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Down Arrow 48"/>
            <p:cNvSpPr/>
            <p:nvPr/>
          </p:nvSpPr>
          <p:spPr>
            <a:xfrm>
              <a:off x="5136683" y="3991294"/>
              <a:ext cx="320664" cy="806515"/>
            </a:xfrm>
            <a:prstGeom prst="downArrow">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Left Arrow 50"/>
            <p:cNvSpPr>
              <a:spLocks/>
            </p:cNvSpPr>
            <p:nvPr/>
          </p:nvSpPr>
          <p:spPr>
            <a:xfrm>
              <a:off x="2903145" y="3143500"/>
              <a:ext cx="490521" cy="408021"/>
            </a:xfrm>
            <a:prstGeom prst="leftArrow">
              <a:avLst/>
            </a:prstGeom>
            <a:solidFill>
              <a:srgbClr val="BFBFB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Rectangle 53"/>
            <p:cNvSpPr/>
            <p:nvPr/>
          </p:nvSpPr>
          <p:spPr>
            <a:xfrm>
              <a:off x="4665212" y="4812098"/>
              <a:ext cx="1184236" cy="639814"/>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sz="1400" b="1" dirty="0">
                  <a:solidFill>
                    <a:srgbClr val="000000"/>
                  </a:solidFill>
                </a:rPr>
                <a:t>CAREWare</a:t>
              </a:r>
            </a:p>
            <a:p>
              <a:pPr algn="ctr">
                <a:defRPr/>
              </a:pPr>
              <a:r>
                <a:rPr lang="en-US" sz="1400" b="1" dirty="0">
                  <a:solidFill>
                    <a:srgbClr val="000000"/>
                  </a:solidFill>
                </a:rPr>
                <a:t>Reports</a:t>
              </a:r>
            </a:p>
          </p:txBody>
        </p:sp>
        <p:sp>
          <p:nvSpPr>
            <p:cNvPr id="38" name="Arc 37"/>
            <p:cNvSpPr/>
            <p:nvPr/>
          </p:nvSpPr>
          <p:spPr>
            <a:xfrm rot="19797581">
              <a:off x="2488821" y="3153026"/>
              <a:ext cx="2077969" cy="3419752"/>
            </a:xfrm>
            <a:prstGeom prst="arc">
              <a:avLst>
                <a:gd name="adj1" fmla="val 17662721"/>
                <a:gd name="adj2" fmla="val 1989834"/>
              </a:avLst>
            </a:prstGeom>
            <a:noFill/>
            <a:ln w="228600" cap="flat" cmpd="sng" algn="ctr">
              <a:solidFill>
                <a:schemeClr val="bg1">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95257" name="Group 60"/>
            <p:cNvGrpSpPr>
              <a:grpSpLocks/>
            </p:cNvGrpSpPr>
            <p:nvPr/>
          </p:nvGrpSpPr>
          <p:grpSpPr bwMode="auto">
            <a:xfrm>
              <a:off x="4665358" y="3205434"/>
              <a:ext cx="2261609" cy="981254"/>
              <a:chOff x="4045208" y="3667290"/>
              <a:chExt cx="2939479" cy="981254"/>
            </a:xfrm>
          </p:grpSpPr>
          <p:sp>
            <p:nvSpPr>
              <p:cNvPr id="37" name="Rectangle 36"/>
              <p:cNvSpPr/>
              <p:nvPr/>
            </p:nvSpPr>
            <p:spPr>
              <a:xfrm>
                <a:off x="5516116" y="3667274"/>
                <a:ext cx="1469035" cy="981155"/>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rPr>
                  <a:t>Regional Bridge Counselors</a:t>
                </a:r>
              </a:p>
              <a:p>
                <a:pPr algn="ctr">
                  <a:defRPr/>
                </a:pPr>
                <a:endParaRPr lang="en-US" sz="1600" b="1" dirty="0">
                  <a:solidFill>
                    <a:srgbClr val="000000"/>
                  </a:solidFill>
                </a:endParaRPr>
              </a:p>
            </p:txBody>
          </p:sp>
          <p:sp>
            <p:nvSpPr>
              <p:cNvPr id="35" name="Rectangle 34"/>
              <p:cNvSpPr/>
              <p:nvPr/>
            </p:nvSpPr>
            <p:spPr>
              <a:xfrm>
                <a:off x="4045018" y="3667274"/>
                <a:ext cx="1471098" cy="981155"/>
              </a:xfrm>
              <a:prstGeom prst="rect">
                <a:avLst/>
              </a:prstGeom>
              <a:solidFill>
                <a:srgbClr val="FFFFFF"/>
              </a:solid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0000"/>
                    </a:solidFill>
                  </a:rPr>
                  <a:t>Regional Networks of Care</a:t>
                </a:r>
              </a:p>
              <a:p>
                <a:pPr algn="ctr">
                  <a:defRPr/>
                </a:pPr>
                <a:endParaRPr lang="en-US" sz="1600" b="1" dirty="0">
                  <a:solidFill>
                    <a:srgbClr val="000000"/>
                  </a:solidFill>
                </a:endParaRPr>
              </a:p>
            </p:txBody>
          </p:sp>
        </p:grpSp>
        <p:sp>
          <p:nvSpPr>
            <p:cNvPr id="56" name="Right Arrow 55"/>
            <p:cNvSpPr/>
            <p:nvPr/>
          </p:nvSpPr>
          <p:spPr>
            <a:xfrm rot="1345197">
              <a:off x="6408229" y="4159583"/>
              <a:ext cx="923894" cy="180990"/>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Right Arrow 56"/>
            <p:cNvSpPr/>
            <p:nvPr/>
          </p:nvSpPr>
          <p:spPr>
            <a:xfrm rot="19956427">
              <a:off x="6773342" y="3380057"/>
              <a:ext cx="615930" cy="188927"/>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ight Arrow 25"/>
            <p:cNvSpPr/>
            <p:nvPr/>
          </p:nvSpPr>
          <p:spPr>
            <a:xfrm>
              <a:off x="6401879" y="2208387"/>
              <a:ext cx="615930" cy="188927"/>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extBox 1"/>
          <p:cNvSpPr txBox="1"/>
          <p:nvPr/>
        </p:nvSpPr>
        <p:spPr>
          <a:xfrm>
            <a:off x="2914650" y="304800"/>
            <a:ext cx="4019550" cy="646113"/>
          </a:xfrm>
          <a:prstGeom prst="rect">
            <a:avLst/>
          </a:prstGeom>
          <a:solidFill>
            <a:schemeClr val="tx2">
              <a:lumMod val="40000"/>
              <a:lumOff val="60000"/>
            </a:schemeClr>
          </a:solidFill>
        </p:spPr>
        <p:txBody>
          <a:bodyPr wrap="none">
            <a:spAutoFit/>
          </a:bodyPr>
          <a:lstStyle/>
          <a:p>
            <a:pPr algn="ctr">
              <a:defRPr/>
            </a:pPr>
            <a:r>
              <a:rPr lang="en-US" dirty="0">
                <a:latin typeface="Arial" charset="0"/>
              </a:rPr>
              <a:t>CONTINUUMS OF CARE AND DATA</a:t>
            </a:r>
          </a:p>
          <a:p>
            <a:pPr algn="ctr">
              <a:defRPr/>
            </a:pPr>
            <a:r>
              <a:rPr lang="en-US" dirty="0">
                <a:latin typeface="Arial" charset="0"/>
              </a:rPr>
              <a:t>NORTH CAROLINA 2010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79500" y="2108200"/>
          <a:ext cx="6985000" cy="4216400"/>
        </p:xfrm>
        <a:graphic>
          <a:graphicData uri="http://schemas.openxmlformats.org/presentationml/2006/ole">
            <mc:AlternateContent xmlns:mc="http://schemas.openxmlformats.org/markup-compatibility/2006">
              <mc:Choice xmlns:v="urn:schemas-microsoft-com:vml" Requires="v">
                <p:oleObj spid="_x0000_s1033" name="Worksheet" r:id="rId4" imgW="6984127" imgH="4215873" progId="Excel.Sheet.12">
                  <p:embed/>
                </p:oleObj>
              </mc:Choice>
              <mc:Fallback>
                <p:oleObj name="Worksheet" r:id="rId4" imgW="6984127" imgH="4215873"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2108200"/>
                        <a:ext cx="6985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7A4A2C-B559-4F19-9D61-38212CCF42B9}" type="slidenum">
              <a:rPr lang="en-US" smtClean="0">
                <a:solidFill>
                  <a:srgbClr val="D1EAEE"/>
                </a:solidFill>
              </a:rPr>
              <a:pPr eaLnBrk="1" hangingPunct="1"/>
              <a:t>44</a:t>
            </a:fld>
            <a:endParaRPr lang="en-US" smtClean="0">
              <a:solidFill>
                <a:srgbClr val="D1EAEE"/>
              </a:solidFill>
            </a:endParaRPr>
          </a:p>
        </p:txBody>
      </p:sp>
      <p:sp>
        <p:nvSpPr>
          <p:cNvPr id="1028" name="TextBox 8"/>
          <p:cNvSpPr txBox="1">
            <a:spLocks noChangeArrowheads="1"/>
          </p:cNvSpPr>
          <p:nvPr/>
        </p:nvSpPr>
        <p:spPr bwMode="auto">
          <a:xfrm>
            <a:off x="1981200" y="762000"/>
            <a:ext cx="6713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000"/>
              <a:t>North Carolina Epidemiology </a:t>
            </a:r>
          </a:p>
        </p:txBody>
      </p:sp>
      <p:sp>
        <p:nvSpPr>
          <p:cNvPr id="3" name="Explosion 2 2"/>
          <p:cNvSpPr/>
          <p:nvPr/>
        </p:nvSpPr>
        <p:spPr>
          <a:xfrm>
            <a:off x="6705600" y="2743200"/>
            <a:ext cx="381000" cy="228600"/>
          </a:xfrm>
          <a:prstGeom prst="irregularSeal2">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0" name="TextBox 8"/>
          <p:cNvSpPr txBox="1">
            <a:spLocks noChangeArrowheads="1"/>
          </p:cNvSpPr>
          <p:nvPr/>
        </p:nvSpPr>
        <p:spPr bwMode="auto">
          <a:xfrm>
            <a:off x="6324600" y="2362200"/>
            <a:ext cx="1006475" cy="369888"/>
          </a:xfrm>
          <a:prstGeom prst="rect">
            <a:avLst/>
          </a:prstGeom>
          <a:solidFill>
            <a:schemeClr val="tx1"/>
          </a:solidFill>
          <a:ln w="19050">
            <a:solidFill>
              <a:srgbClr val="FF0000"/>
            </a:solidFill>
            <a:miter lim="800000"/>
            <a:headEnd/>
            <a:tailEnd/>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FF0000"/>
                </a:solidFill>
              </a:rPr>
              <a:t>Infected</a:t>
            </a:r>
          </a:p>
        </p:txBody>
      </p:sp>
      <p:sp>
        <p:nvSpPr>
          <p:cNvPr id="1031" name="TextBox 10"/>
          <p:cNvSpPr txBox="1">
            <a:spLocks noChangeArrowheads="1"/>
          </p:cNvSpPr>
          <p:nvPr/>
        </p:nvSpPr>
        <p:spPr bwMode="auto">
          <a:xfrm rot="-5400000">
            <a:off x="6953250" y="3783013"/>
            <a:ext cx="2922588"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a:solidFill>
                  <a:srgbClr val="0FFF0D"/>
                </a:solidFill>
              </a:rPr>
              <a:t>New Cases / Year --</a:t>
            </a:r>
          </a:p>
        </p:txBody>
      </p:sp>
      <p:sp>
        <p:nvSpPr>
          <p:cNvPr id="1032" name="TextBox 12"/>
          <p:cNvSpPr txBox="1">
            <a:spLocks noChangeArrowheads="1"/>
          </p:cNvSpPr>
          <p:nvPr/>
        </p:nvSpPr>
        <p:spPr bwMode="auto">
          <a:xfrm rot="-5400000">
            <a:off x="-850106" y="3972719"/>
            <a:ext cx="32289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a:solidFill>
                  <a:srgbClr val="008000"/>
                </a:solidFill>
              </a:rPr>
              <a:t>Cummulative Cases</a:t>
            </a:r>
            <a:r>
              <a:rPr lang="en-US" sz="2400">
                <a:solidFill>
                  <a:schemeClr val="bg1"/>
                </a:solidFill>
              </a:rPr>
              <a:t> </a:t>
            </a:r>
            <a:r>
              <a:rPr lang="en-US" sz="2400">
                <a:solidFill>
                  <a:srgbClr val="008000"/>
                </a:solidFil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829056"/>
          </a:xfrm>
          <a:ln>
            <a:miter lim="800000"/>
            <a:headEnd/>
            <a:tailEnd/>
          </a:ln>
          <a:extLst/>
        </p:spPr>
        <p:txBody>
          <a:bodyPr/>
          <a:lstStyle/>
          <a:p>
            <a:pPr>
              <a:defRPr/>
            </a:pPr>
            <a:r>
              <a:rPr smtClean="0"/>
              <a:t>NC 2010 Cascade of Care</a:t>
            </a:r>
            <a:endParaRPr/>
          </a:p>
        </p:txBody>
      </p:sp>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3A9793A-2A80-4A9D-ABB3-CD9263D82358}" type="slidenum">
              <a:rPr lang="en-US" smtClean="0">
                <a:solidFill>
                  <a:srgbClr val="D1EAEE"/>
                </a:solidFill>
              </a:rPr>
              <a:pPr eaLnBrk="1" hangingPunct="1"/>
              <a:t>45</a:t>
            </a:fld>
            <a:endParaRPr lang="en-US" smtClean="0">
              <a:solidFill>
                <a:srgbClr val="D1EAEE"/>
              </a:solidFill>
            </a:endParaRPr>
          </a:p>
        </p:txBody>
      </p:sp>
      <p:sp>
        <p:nvSpPr>
          <p:cNvPr id="2053" name="TextBox 16"/>
          <p:cNvSpPr txBox="1">
            <a:spLocks noChangeArrowheads="1"/>
          </p:cNvSpPr>
          <p:nvPr/>
        </p:nvSpPr>
        <p:spPr bwMode="auto">
          <a:xfrm>
            <a:off x="152400" y="1752600"/>
            <a:ext cx="43434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200000"/>
              </a:lnSpc>
            </a:pPr>
            <a:r>
              <a:rPr lang="en-US" sz="2400"/>
              <a:t>-- 35000 = Living in NC</a:t>
            </a:r>
          </a:p>
          <a:p>
            <a:pPr eaLnBrk="1" hangingPunct="1">
              <a:lnSpc>
                <a:spcPct val="200000"/>
              </a:lnSpc>
            </a:pPr>
            <a:r>
              <a:rPr lang="en-US" sz="2400"/>
              <a:t>-- 28,000  = Aware</a:t>
            </a:r>
          </a:p>
          <a:p>
            <a:pPr eaLnBrk="1" hangingPunct="1">
              <a:lnSpc>
                <a:spcPct val="200000"/>
              </a:lnSpc>
            </a:pPr>
            <a:r>
              <a:rPr lang="en-US" sz="2400"/>
              <a:t>-- 21,000 = Some Care</a:t>
            </a:r>
          </a:p>
          <a:p>
            <a:pPr eaLnBrk="1" hangingPunct="1">
              <a:lnSpc>
                <a:spcPct val="80000"/>
              </a:lnSpc>
            </a:pPr>
            <a:r>
              <a:rPr lang="en-US" sz="2400"/>
              <a:t>    </a:t>
            </a:r>
            <a:r>
              <a:rPr lang="en-US" sz="2000"/>
              <a:t>[1 lab in 2009]</a:t>
            </a:r>
          </a:p>
          <a:p>
            <a:pPr eaLnBrk="1" hangingPunct="1">
              <a:lnSpc>
                <a:spcPct val="80000"/>
              </a:lnSpc>
            </a:pPr>
            <a:endParaRPr lang="en-US" sz="2000"/>
          </a:p>
          <a:p>
            <a:pPr eaLnBrk="1" hangingPunct="1">
              <a:lnSpc>
                <a:spcPct val="80000"/>
              </a:lnSpc>
            </a:pPr>
            <a:r>
              <a:rPr lang="en-US" sz="2000"/>
              <a:t>-- </a:t>
            </a:r>
            <a:r>
              <a:rPr lang="en-US" sz="2400"/>
              <a:t>89% in Care w/ ART</a:t>
            </a:r>
          </a:p>
          <a:p>
            <a:pPr eaLnBrk="1" hangingPunct="1">
              <a:lnSpc>
                <a:spcPct val="80000"/>
              </a:lnSpc>
            </a:pPr>
            <a:endParaRPr lang="en-US" sz="2000"/>
          </a:p>
          <a:p>
            <a:pPr eaLnBrk="1" hangingPunct="1">
              <a:lnSpc>
                <a:spcPct val="80000"/>
              </a:lnSpc>
            </a:pPr>
            <a:r>
              <a:rPr lang="en-US" sz="2000"/>
              <a:t>-- </a:t>
            </a:r>
            <a:r>
              <a:rPr lang="en-US" sz="2400"/>
              <a:t>77% on ART w/ VL&lt;200</a:t>
            </a:r>
          </a:p>
          <a:p>
            <a:pPr eaLnBrk="1" hangingPunct="1">
              <a:lnSpc>
                <a:spcPct val="80000"/>
              </a:lnSpc>
            </a:pPr>
            <a:r>
              <a:rPr lang="en-US" sz="2000"/>
              <a:t>      est. from USA data</a:t>
            </a:r>
          </a:p>
          <a:p>
            <a:pPr eaLnBrk="1" hangingPunct="1">
              <a:lnSpc>
                <a:spcPct val="80000"/>
              </a:lnSpc>
            </a:pPr>
            <a:endParaRPr lang="en-US" sz="2000"/>
          </a:p>
          <a:p>
            <a:pPr eaLnBrk="1" hangingPunct="1">
              <a:lnSpc>
                <a:spcPct val="80000"/>
              </a:lnSpc>
            </a:pPr>
            <a:r>
              <a:rPr lang="en-US" sz="2400"/>
              <a:t>-- 14,500 w/ VL &lt;200</a:t>
            </a:r>
          </a:p>
          <a:p>
            <a:pPr eaLnBrk="1" hangingPunct="1">
              <a:lnSpc>
                <a:spcPct val="80000"/>
              </a:lnSpc>
            </a:pPr>
            <a:r>
              <a:rPr lang="en-US" sz="2400"/>
              <a:t>	</a:t>
            </a:r>
          </a:p>
        </p:txBody>
      </p:sp>
      <p:graphicFrame>
        <p:nvGraphicFramePr>
          <p:cNvPr id="2050" name="Object 2"/>
          <p:cNvGraphicFramePr>
            <a:graphicFrameLocks noChangeAspect="1"/>
          </p:cNvGraphicFramePr>
          <p:nvPr/>
        </p:nvGraphicFramePr>
        <p:xfrm>
          <a:off x="4343400" y="1447800"/>
          <a:ext cx="4356100" cy="4572000"/>
        </p:xfrm>
        <a:graphic>
          <a:graphicData uri="http://schemas.openxmlformats.org/presentationml/2006/ole">
            <mc:AlternateContent xmlns:mc="http://schemas.openxmlformats.org/markup-compatibility/2006">
              <mc:Choice xmlns:v="urn:schemas-microsoft-com:vml" Requires="v">
                <p:oleObj spid="_x0000_s2055" name="Worksheet" r:id="rId4" imgW="4355556" imgH="4571429" progId="Excel.Sheet.12">
                  <p:embed/>
                </p:oleObj>
              </mc:Choice>
              <mc:Fallback>
                <p:oleObj name="Worksheet" r:id="rId4" imgW="4355556" imgH="4571429"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47800"/>
                        <a:ext cx="4356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7162800" y="3962400"/>
            <a:ext cx="1931988" cy="400050"/>
          </a:xfrm>
          <a:prstGeom prst="rect">
            <a:avLst/>
          </a:prstGeom>
          <a:solidFill>
            <a:schemeClr val="accent1">
              <a:lumMod val="20000"/>
              <a:lumOff val="80000"/>
            </a:schemeClr>
          </a:solidFill>
        </p:spPr>
        <p:txBody>
          <a:bodyPr wrap="none">
            <a:spAutoFit/>
          </a:bodyPr>
          <a:lstStyle/>
          <a:p>
            <a:pPr>
              <a:defRPr/>
            </a:pPr>
            <a:r>
              <a:rPr lang="en-US" sz="2000" dirty="0">
                <a:solidFill>
                  <a:srgbClr val="FF0000"/>
                </a:solidFill>
                <a:latin typeface="Arial" charset="0"/>
              </a:rPr>
              <a:t>14,500 VL&lt;200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26" y="381000"/>
            <a:ext cx="8305800" cy="752856"/>
          </a:xfrm>
          <a:ln>
            <a:miter lim="800000"/>
            <a:headEnd/>
            <a:tailEnd/>
          </a:ln>
          <a:extLst/>
        </p:spPr>
        <p:txBody>
          <a:bodyPr/>
          <a:lstStyle/>
          <a:p>
            <a:pPr>
              <a:defRPr/>
            </a:pPr>
            <a:r>
              <a:rPr smtClean="0"/>
              <a:t>NC 2010 Cascade of Care</a:t>
            </a:r>
            <a:endParaRP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3BF860E-27AE-4245-89B3-15CC4E26791F}" type="slidenum">
              <a:rPr lang="en-US" smtClean="0">
                <a:solidFill>
                  <a:srgbClr val="D1EAEE"/>
                </a:solidFill>
              </a:rPr>
              <a:pPr eaLnBrk="1" hangingPunct="1"/>
              <a:t>46</a:t>
            </a:fld>
            <a:endParaRPr lang="en-US" smtClean="0">
              <a:solidFill>
                <a:srgbClr val="D1EAEE"/>
              </a:solidFill>
            </a:endParaRPr>
          </a:p>
        </p:txBody>
      </p:sp>
      <p:sp>
        <p:nvSpPr>
          <p:cNvPr id="3077" name="Content Placeholder 6"/>
          <p:cNvSpPr>
            <a:spLocks noGrp="1"/>
          </p:cNvSpPr>
          <p:nvPr>
            <p:ph idx="4294967295"/>
          </p:nvPr>
        </p:nvSpPr>
        <p:spPr>
          <a:xfrm>
            <a:off x="228600" y="1828800"/>
            <a:ext cx="3733800" cy="4267200"/>
          </a:xfrm>
        </p:spPr>
        <p:txBody>
          <a:bodyPr/>
          <a:lstStyle/>
          <a:p>
            <a:pPr eaLnBrk="1" hangingPunct="1">
              <a:lnSpc>
                <a:spcPct val="150000"/>
              </a:lnSpc>
            </a:pPr>
            <a:r>
              <a:rPr lang="en-US" b="1" smtClean="0">
                <a:latin typeface="Arial" pitchFamily="34" charset="0"/>
                <a:ea typeface="ＭＳ Ｐゴシック" pitchFamily="34" charset="-128"/>
                <a:cs typeface="Arial" pitchFamily="34" charset="0"/>
              </a:rPr>
              <a:t>-- 100% Infected</a:t>
            </a:r>
          </a:p>
          <a:p>
            <a:pPr eaLnBrk="1" hangingPunct="1">
              <a:lnSpc>
                <a:spcPct val="150000"/>
              </a:lnSpc>
            </a:pPr>
            <a:r>
              <a:rPr lang="en-US" b="1" smtClean="0">
                <a:latin typeface="Arial" pitchFamily="34" charset="0"/>
                <a:ea typeface="ＭＳ Ｐゴシック" pitchFamily="34" charset="-128"/>
                <a:cs typeface="Arial" pitchFamily="34" charset="0"/>
              </a:rPr>
              <a:t>-- 80% Aware</a:t>
            </a:r>
          </a:p>
          <a:p>
            <a:pPr eaLnBrk="1" hangingPunct="1">
              <a:lnSpc>
                <a:spcPct val="150000"/>
              </a:lnSpc>
            </a:pPr>
            <a:r>
              <a:rPr lang="en-US" b="1" smtClean="0">
                <a:latin typeface="Arial" pitchFamily="34" charset="0"/>
                <a:ea typeface="ＭＳ Ｐゴシック" pitchFamily="34" charset="-128"/>
                <a:cs typeface="Arial" pitchFamily="34" charset="0"/>
              </a:rPr>
              <a:t>-- 96% Linked</a:t>
            </a:r>
          </a:p>
          <a:p>
            <a:pPr eaLnBrk="1" hangingPunct="1">
              <a:lnSpc>
                <a:spcPct val="150000"/>
              </a:lnSpc>
            </a:pPr>
            <a:r>
              <a:rPr lang="en-US" b="1" smtClean="0">
                <a:latin typeface="Arial" pitchFamily="34" charset="0"/>
                <a:ea typeface="ＭＳ Ｐゴシック" pitchFamily="34" charset="-128"/>
                <a:cs typeface="Arial" pitchFamily="34" charset="0"/>
              </a:rPr>
              <a:t>-- 62% Some Care</a:t>
            </a:r>
          </a:p>
          <a:p>
            <a:pPr eaLnBrk="1" hangingPunct="1">
              <a:lnSpc>
                <a:spcPct val="150000"/>
              </a:lnSpc>
            </a:pPr>
            <a:r>
              <a:rPr lang="en-US" b="1" smtClean="0">
                <a:latin typeface="Arial" pitchFamily="34" charset="0"/>
                <a:ea typeface="ＭＳ Ｐゴシック" pitchFamily="34" charset="-128"/>
                <a:cs typeface="Arial" pitchFamily="34" charset="0"/>
              </a:rPr>
              <a:t>-- 58% ART</a:t>
            </a:r>
          </a:p>
          <a:p>
            <a:pPr eaLnBrk="1" hangingPunct="1">
              <a:lnSpc>
                <a:spcPct val="150000"/>
              </a:lnSpc>
            </a:pPr>
            <a:r>
              <a:rPr lang="en-US" b="1" smtClean="0">
                <a:latin typeface="Arial" pitchFamily="34" charset="0"/>
                <a:ea typeface="ＭＳ Ｐゴシック" pitchFamily="34" charset="-128"/>
                <a:cs typeface="Arial" pitchFamily="34" charset="0"/>
              </a:rPr>
              <a:t>-- 42% VL &lt;200</a:t>
            </a:r>
          </a:p>
          <a:p>
            <a:pPr>
              <a:lnSpc>
                <a:spcPct val="150000"/>
              </a:lnSpc>
            </a:pPr>
            <a:endParaRPr lang="en-US" b="1" smtClean="0">
              <a:latin typeface="Arial" pitchFamily="34" charset="0"/>
              <a:ea typeface="ＭＳ Ｐゴシック" pitchFamily="34" charset="-128"/>
              <a:cs typeface="Arial" pitchFamily="34" charset="0"/>
            </a:endParaRPr>
          </a:p>
        </p:txBody>
      </p:sp>
      <p:graphicFrame>
        <p:nvGraphicFramePr>
          <p:cNvPr id="3074" name="Object 2"/>
          <p:cNvGraphicFramePr>
            <a:graphicFrameLocks noChangeAspect="1"/>
          </p:cNvGraphicFramePr>
          <p:nvPr/>
        </p:nvGraphicFramePr>
        <p:xfrm>
          <a:off x="3962400" y="1600200"/>
          <a:ext cx="4584700" cy="4762500"/>
        </p:xfrm>
        <a:graphic>
          <a:graphicData uri="http://schemas.openxmlformats.org/presentationml/2006/ole">
            <mc:AlternateContent xmlns:mc="http://schemas.openxmlformats.org/markup-compatibility/2006">
              <mc:Choice xmlns:v="urn:schemas-microsoft-com:vml" Requires="v">
                <p:oleObj spid="_x0000_s3079" name="Worksheet" r:id="rId4" imgW="4584127" imgH="4761905" progId="Excel.Sheet.12">
                  <p:embed/>
                </p:oleObj>
              </mc:Choice>
              <mc:Fallback>
                <p:oleObj name="Worksheet" r:id="rId4" imgW="4584127" imgH="4761905"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600200"/>
                        <a:ext cx="4584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7162800" y="3962400"/>
            <a:ext cx="1731963" cy="400050"/>
          </a:xfrm>
          <a:prstGeom prst="rect">
            <a:avLst/>
          </a:prstGeom>
          <a:solidFill>
            <a:schemeClr val="accent1">
              <a:lumMod val="20000"/>
              <a:lumOff val="80000"/>
            </a:schemeClr>
          </a:solidFill>
        </p:spPr>
        <p:txBody>
          <a:bodyPr wrap="none">
            <a:spAutoFit/>
          </a:bodyPr>
          <a:lstStyle/>
          <a:p>
            <a:pPr>
              <a:defRPr/>
            </a:pPr>
            <a:r>
              <a:rPr lang="en-US" sz="2000" dirty="0">
                <a:solidFill>
                  <a:srgbClr val="FF0000"/>
                </a:solidFill>
                <a:latin typeface="Arial" charset="0"/>
              </a:rPr>
              <a:t>42%  VL&lt;200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14400"/>
          </a:xfrm>
          <a:ln>
            <a:miter lim="800000"/>
            <a:headEnd/>
            <a:tailEnd/>
          </a:ln>
          <a:extLst/>
        </p:spPr>
        <p:txBody>
          <a:bodyPr/>
          <a:lstStyle/>
          <a:p>
            <a:pPr eaLnBrk="1" fontAlgn="auto" hangingPunct="1">
              <a:spcAft>
                <a:spcPts val="0"/>
              </a:spcAft>
              <a:defRPr/>
            </a:pPr>
            <a:r>
              <a:rPr smtClean="0">
                <a:solidFill>
                  <a:srgbClr val="DBE7B6"/>
                </a:solidFill>
              </a:rPr>
              <a:t>Purpose Statement</a:t>
            </a:r>
            <a:endParaRPr smtClean="0">
              <a:ln>
                <a:noFill/>
              </a:ln>
              <a:solidFill>
                <a:srgbClr val="DBE7B6"/>
              </a:solidFill>
            </a:endParaRPr>
          </a:p>
        </p:txBody>
      </p:sp>
      <p:sp>
        <p:nvSpPr>
          <p:cNvPr id="96259" name="Rectangle 5"/>
          <p:cNvSpPr>
            <a:spLocks noGrp="1"/>
          </p:cNvSpPr>
          <p:nvPr>
            <p:ph type="body" idx="4294967295"/>
          </p:nvPr>
        </p:nvSpPr>
        <p:spPr>
          <a:xfrm>
            <a:off x="1295400" y="1066800"/>
            <a:ext cx="7620000" cy="5105400"/>
          </a:xfrm>
        </p:spPr>
        <p:txBody>
          <a:bodyPr/>
          <a:lstStyle/>
          <a:p>
            <a:pPr marL="0" indent="0" algn="ctr" eaLnBrk="1" hangingPunct="1">
              <a:lnSpc>
                <a:spcPct val="120000"/>
              </a:lnSpc>
              <a:buFont typeface="Wingdings 2" pitchFamily="18" charset="2"/>
              <a:buNone/>
            </a:pPr>
            <a:r>
              <a:rPr lang="en-US" sz="4000" smtClean="0">
                <a:latin typeface="Calibri" pitchFamily="34" charset="0"/>
                <a:ea typeface="ＭＳ Ｐゴシック" pitchFamily="34" charset="-128"/>
              </a:rPr>
              <a:t>The goals of NC – LINK are to increase the number of people living with HIV (PLWH) who are engaged in consistent care:</a:t>
            </a:r>
          </a:p>
          <a:p>
            <a:pPr marL="0" indent="0" algn="ctr" eaLnBrk="1" hangingPunct="1">
              <a:lnSpc>
                <a:spcPct val="120000"/>
              </a:lnSpc>
              <a:buFont typeface="Wingdings 2" pitchFamily="18" charset="2"/>
              <a:buNone/>
            </a:pPr>
            <a:r>
              <a:rPr lang="en-US" sz="4000" smtClean="0">
                <a:latin typeface="Calibri" pitchFamily="34" charset="0"/>
                <a:ea typeface="ＭＳ Ｐゴシック" pitchFamily="34" charset="-128"/>
              </a:rPr>
              <a:t>-receiving ART</a:t>
            </a:r>
          </a:p>
          <a:p>
            <a:pPr marL="0" indent="0" algn="ctr" eaLnBrk="1" hangingPunct="1">
              <a:lnSpc>
                <a:spcPct val="120000"/>
              </a:lnSpc>
              <a:buFont typeface="Wingdings 2" pitchFamily="18" charset="2"/>
              <a:buNone/>
            </a:pPr>
            <a:r>
              <a:rPr lang="en-US" sz="4000" smtClean="0">
                <a:latin typeface="Calibri" pitchFamily="34" charset="0"/>
                <a:ea typeface="ＭＳ Ｐゴシック" pitchFamily="34" charset="-128"/>
              </a:rPr>
              <a:t>-VL &lt;200 </a:t>
            </a:r>
          </a:p>
        </p:txBody>
      </p:sp>
      <p:sp>
        <p:nvSpPr>
          <p:cNvPr id="962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9426936-41C0-4066-842A-7CCB096C8E7E}" type="slidenum">
              <a:rPr lang="en-US" smtClean="0">
                <a:solidFill>
                  <a:srgbClr val="D1EAEE"/>
                </a:solidFill>
              </a:rPr>
              <a:pPr eaLnBrk="1" hangingPunct="1"/>
              <a:t>47</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3" y="457200"/>
            <a:ext cx="8305800" cy="752856"/>
          </a:xfrm>
          <a:ln>
            <a:miter lim="800000"/>
            <a:headEnd/>
            <a:tailEnd/>
          </a:ln>
          <a:extLst/>
        </p:spPr>
        <p:txBody>
          <a:bodyPr/>
          <a:lstStyle/>
          <a:p>
            <a:pPr>
              <a:defRPr/>
            </a:pPr>
            <a:r>
              <a:rPr smtClean="0"/>
              <a:t>National HIV/AIDS Strategy</a:t>
            </a:r>
            <a:endParaRP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B63A4D4-45FF-451A-9DE1-40A3B66FF85E}" type="slidenum">
              <a:rPr lang="en-US" smtClean="0">
                <a:solidFill>
                  <a:srgbClr val="D1EAEE"/>
                </a:solidFill>
              </a:rPr>
              <a:pPr eaLnBrk="1" hangingPunct="1"/>
              <a:t>48</a:t>
            </a:fld>
            <a:endParaRPr lang="en-US" smtClean="0">
              <a:solidFill>
                <a:srgbClr val="D1EAEE"/>
              </a:solidFill>
            </a:endParaRPr>
          </a:p>
        </p:txBody>
      </p:sp>
      <p:graphicFrame>
        <p:nvGraphicFramePr>
          <p:cNvPr id="4098" name="Object 2"/>
          <p:cNvGraphicFramePr>
            <a:graphicFrameLocks noChangeAspect="1"/>
          </p:cNvGraphicFramePr>
          <p:nvPr/>
        </p:nvGraphicFramePr>
        <p:xfrm>
          <a:off x="3733800" y="1524000"/>
          <a:ext cx="5181600" cy="4762500"/>
        </p:xfrm>
        <a:graphic>
          <a:graphicData uri="http://schemas.openxmlformats.org/presentationml/2006/ole">
            <mc:AlternateContent xmlns:mc="http://schemas.openxmlformats.org/markup-compatibility/2006">
              <mc:Choice xmlns:v="urn:schemas-microsoft-com:vml" Requires="v">
                <p:oleObj spid="_x0000_s4103" name="Worksheet" r:id="rId4" imgW="4584127" imgH="4761905" progId="Excel.Sheet.12">
                  <p:embed/>
                </p:oleObj>
              </mc:Choice>
              <mc:Fallback>
                <p:oleObj name="Worksheet" r:id="rId4" imgW="4584127" imgH="4761905"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24000"/>
                        <a:ext cx="51816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idx="4294967295"/>
          </p:nvPr>
        </p:nvSpPr>
        <p:spPr>
          <a:xfrm>
            <a:off x="228600" y="1828800"/>
            <a:ext cx="3733800" cy="4724400"/>
          </a:xfrm>
        </p:spPr>
        <p:txBody>
          <a:bodyPr/>
          <a:lstStyle/>
          <a:p>
            <a:pPr marL="0" indent="0" eaLnBrk="1" hangingPunct="1">
              <a:lnSpc>
                <a:spcPct val="150000"/>
              </a:lnSpc>
              <a:buFont typeface="Wingdings 2" pitchFamily="18" charset="2"/>
              <a:buNone/>
              <a:defRPr/>
            </a:pPr>
            <a:r>
              <a:rPr lang="en-US" sz="2000" b="1" dirty="0" smtClean="0">
                <a:latin typeface="Arial"/>
                <a:cs typeface="Arial"/>
              </a:rPr>
              <a:t>2015</a:t>
            </a:r>
          </a:p>
          <a:p>
            <a:pPr eaLnBrk="1" hangingPunct="1">
              <a:lnSpc>
                <a:spcPct val="150000"/>
              </a:lnSpc>
              <a:defRPr/>
            </a:pPr>
            <a:r>
              <a:rPr lang="en-US" sz="2000" b="1" dirty="0" smtClean="0">
                <a:latin typeface="Arial"/>
                <a:cs typeface="Arial"/>
              </a:rPr>
              <a:t>Reduce unaware</a:t>
            </a:r>
          </a:p>
          <a:p>
            <a:pPr eaLnBrk="1" hangingPunct="1">
              <a:lnSpc>
                <a:spcPct val="150000"/>
              </a:lnSpc>
              <a:defRPr/>
            </a:pPr>
            <a:r>
              <a:rPr lang="en-US" sz="2000" b="1" dirty="0" smtClean="0">
                <a:latin typeface="Arial"/>
                <a:cs typeface="Arial"/>
              </a:rPr>
              <a:t>Link to Care</a:t>
            </a:r>
          </a:p>
          <a:p>
            <a:pPr eaLnBrk="1" hangingPunct="1">
              <a:lnSpc>
                <a:spcPct val="150000"/>
              </a:lnSpc>
              <a:defRPr/>
            </a:pPr>
            <a:r>
              <a:rPr lang="en-US" sz="2000" b="1" dirty="0" smtClean="0">
                <a:latin typeface="Arial"/>
                <a:cs typeface="Arial"/>
              </a:rPr>
              <a:t>Reduce disparity in care by 20%</a:t>
            </a:r>
          </a:p>
          <a:p>
            <a:pPr eaLnBrk="1" hangingPunct="1">
              <a:lnSpc>
                <a:spcPct val="150000"/>
              </a:lnSpc>
              <a:defRPr/>
            </a:pPr>
            <a:r>
              <a:rPr lang="en-US" sz="2000" b="1" dirty="0" smtClean="0">
                <a:latin typeface="Arial"/>
                <a:cs typeface="Arial"/>
              </a:rPr>
              <a:t>20% increase in VL &lt;200</a:t>
            </a:r>
          </a:p>
          <a:p>
            <a:pPr eaLnBrk="1" hangingPunct="1">
              <a:lnSpc>
                <a:spcPct val="150000"/>
              </a:lnSpc>
              <a:defRPr/>
            </a:pPr>
            <a:r>
              <a:rPr lang="en-US" sz="2000" b="1" dirty="0" smtClean="0">
                <a:latin typeface="Arial"/>
                <a:cs typeface="Arial"/>
              </a:rPr>
              <a:t>50% of NC HIV infected</a:t>
            </a:r>
          </a:p>
          <a:p>
            <a:pPr eaLnBrk="1" hangingPunct="1">
              <a:lnSpc>
                <a:spcPct val="150000"/>
              </a:lnSpc>
              <a:defRPr/>
            </a:pPr>
            <a:r>
              <a:rPr lang="en-US" sz="2000" b="1" dirty="0" smtClean="0">
                <a:latin typeface="Arial"/>
                <a:cs typeface="Arial"/>
              </a:rPr>
              <a:t>How do we get there? </a:t>
            </a:r>
          </a:p>
          <a:p>
            <a:pPr eaLnBrk="1" hangingPunct="1">
              <a:lnSpc>
                <a:spcPct val="150000"/>
              </a:lnSpc>
              <a:defRPr/>
            </a:pPr>
            <a:endParaRPr lang="en-US" sz="2000" b="1" dirty="0">
              <a:latin typeface="Arial"/>
              <a:cs typeface="Arial"/>
            </a:endParaRPr>
          </a:p>
        </p:txBody>
      </p:sp>
      <p:sp>
        <p:nvSpPr>
          <p:cNvPr id="4102" name="TextBox 5"/>
          <p:cNvSpPr txBox="1">
            <a:spLocks noChangeArrowheads="1"/>
          </p:cNvSpPr>
          <p:nvPr/>
        </p:nvSpPr>
        <p:spPr bwMode="auto">
          <a:xfrm>
            <a:off x="7010400" y="2286000"/>
            <a:ext cx="1981200" cy="6461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solidFill>
                  <a:srgbClr val="FF0000"/>
                </a:solidFill>
              </a:rPr>
              <a:t>TARGET</a:t>
            </a:r>
          </a:p>
          <a:p>
            <a:pPr algn="ctr" eaLnBrk="1" hangingPunct="1"/>
            <a:r>
              <a:rPr lang="en-US">
                <a:solidFill>
                  <a:srgbClr val="FF0000"/>
                </a:solidFill>
              </a:rPr>
              <a:t>50% with VL&lt;200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343400" y="1524000"/>
          <a:ext cx="4584700" cy="4711700"/>
        </p:xfrm>
        <a:graphic>
          <a:graphicData uri="http://schemas.openxmlformats.org/presentationml/2006/ole">
            <mc:AlternateContent xmlns:mc="http://schemas.openxmlformats.org/markup-compatibility/2006">
              <mc:Choice xmlns:v="urn:schemas-microsoft-com:vml" Requires="v">
                <p:oleObj spid="_x0000_s5133" name="Worksheet" r:id="rId4" imgW="4584127" imgH="4711111" progId="Excel.Sheet.12">
                  <p:embed/>
                </p:oleObj>
              </mc:Choice>
              <mc:Fallback>
                <p:oleObj name="Worksheet" r:id="rId4" imgW="4584127" imgH="4711111"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0"/>
                        <a:ext cx="45847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816863" y="457200"/>
            <a:ext cx="8305800" cy="752856"/>
          </a:xfrm>
          <a:ln>
            <a:miter lim="800000"/>
            <a:headEnd/>
            <a:tailEnd/>
          </a:ln>
          <a:extLst/>
        </p:spPr>
        <p:txBody>
          <a:bodyPr/>
          <a:lstStyle/>
          <a:p>
            <a:pPr>
              <a:defRPr/>
            </a:pPr>
            <a:r>
              <a:rPr smtClean="0"/>
              <a:t>Getting to 50%</a:t>
            </a:r>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A7287D7-16FD-4E8F-8E71-545111D8BD5E}" type="slidenum">
              <a:rPr lang="en-US" smtClean="0">
                <a:solidFill>
                  <a:srgbClr val="D1EAEE"/>
                </a:solidFill>
              </a:rPr>
              <a:pPr eaLnBrk="1" hangingPunct="1"/>
              <a:t>49</a:t>
            </a:fld>
            <a:endParaRPr lang="en-US" smtClean="0">
              <a:solidFill>
                <a:srgbClr val="D1EAEE"/>
              </a:solidFill>
            </a:endParaRPr>
          </a:p>
        </p:txBody>
      </p:sp>
      <p:sp>
        <p:nvSpPr>
          <p:cNvPr id="5125" name="TextBox 5"/>
          <p:cNvSpPr txBox="1">
            <a:spLocks noChangeArrowheads="1"/>
          </p:cNvSpPr>
          <p:nvPr/>
        </p:nvSpPr>
        <p:spPr bwMode="auto">
          <a:xfrm>
            <a:off x="6934200" y="3962400"/>
            <a:ext cx="1981200" cy="6461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solidFill>
                  <a:srgbClr val="FF0000"/>
                </a:solidFill>
              </a:rPr>
              <a:t>TARGET</a:t>
            </a:r>
          </a:p>
          <a:p>
            <a:pPr algn="ctr" eaLnBrk="1" hangingPunct="1"/>
            <a:r>
              <a:rPr lang="en-US">
                <a:solidFill>
                  <a:srgbClr val="FF0000"/>
                </a:solidFill>
              </a:rPr>
              <a:t>50% with VL&lt;200</a:t>
            </a:r>
          </a:p>
        </p:txBody>
      </p:sp>
      <p:sp>
        <p:nvSpPr>
          <p:cNvPr id="9" name="Content Placeholder 6"/>
          <p:cNvSpPr>
            <a:spLocks noGrp="1"/>
          </p:cNvSpPr>
          <p:nvPr>
            <p:ph idx="4294967295"/>
          </p:nvPr>
        </p:nvSpPr>
        <p:spPr>
          <a:xfrm>
            <a:off x="152400" y="1676400"/>
            <a:ext cx="3733800" cy="2514600"/>
          </a:xfrm>
          <a:solidFill>
            <a:schemeClr val="bg1"/>
          </a:solidFill>
        </p:spPr>
        <p:txBody>
          <a:bodyPr/>
          <a:lstStyle/>
          <a:p>
            <a:pPr marL="0" indent="0" eaLnBrk="1" hangingPunct="1">
              <a:lnSpc>
                <a:spcPct val="130000"/>
              </a:lnSpc>
              <a:buFont typeface="Wingdings 2" pitchFamily="18" charset="2"/>
              <a:buNone/>
              <a:defRPr/>
            </a:pPr>
            <a:r>
              <a:rPr lang="en-US" sz="2400" b="1" u="sng" dirty="0" smtClean="0">
                <a:solidFill>
                  <a:srgbClr val="FFFF00"/>
                </a:solidFill>
                <a:latin typeface="Arial"/>
                <a:cs typeface="Arial"/>
              </a:rPr>
              <a:t>Reductions of</a:t>
            </a:r>
          </a:p>
          <a:p>
            <a:pPr marL="457200" indent="-457200" eaLnBrk="1" hangingPunct="1">
              <a:lnSpc>
                <a:spcPct val="130000"/>
              </a:lnSpc>
              <a:buFont typeface="+mj-lt"/>
              <a:buAutoNum type="arabicPeriod"/>
              <a:defRPr/>
            </a:pPr>
            <a:r>
              <a:rPr lang="en-US" sz="2000" b="1" dirty="0" smtClean="0">
                <a:solidFill>
                  <a:srgbClr val="FFFF00"/>
                </a:solidFill>
                <a:latin typeface="Arial"/>
                <a:cs typeface="Arial"/>
              </a:rPr>
              <a:t>25% in unaware </a:t>
            </a:r>
          </a:p>
          <a:p>
            <a:pPr marL="393700" lvl="1" indent="0" eaLnBrk="1" hangingPunct="1">
              <a:lnSpc>
                <a:spcPct val="130000"/>
              </a:lnSpc>
              <a:buFont typeface="Wingdings 2" pitchFamily="18" charset="2"/>
              <a:buNone/>
              <a:defRPr/>
            </a:pPr>
            <a:r>
              <a:rPr lang="en-US" sz="1800" b="1" dirty="0" smtClean="0">
                <a:solidFill>
                  <a:srgbClr val="FFFF00"/>
                </a:solidFill>
                <a:latin typeface="Arial"/>
                <a:cs typeface="Arial"/>
              </a:rPr>
              <a:t>= 85% Aware </a:t>
            </a:r>
            <a:endParaRPr lang="en-US" sz="1800" b="1" dirty="0">
              <a:solidFill>
                <a:srgbClr val="FFFF00"/>
              </a:solidFill>
              <a:latin typeface="Arial"/>
              <a:cs typeface="Arial"/>
            </a:endParaRPr>
          </a:p>
          <a:p>
            <a:pPr marL="457200" indent="-457200" eaLnBrk="1" hangingPunct="1">
              <a:lnSpc>
                <a:spcPct val="130000"/>
              </a:lnSpc>
              <a:buFont typeface="+mj-lt"/>
              <a:buAutoNum type="arabicPeriod"/>
              <a:defRPr/>
            </a:pPr>
            <a:r>
              <a:rPr lang="en-US" sz="2000" b="1" dirty="0" smtClean="0">
                <a:solidFill>
                  <a:srgbClr val="FFFF00"/>
                </a:solidFill>
                <a:latin typeface="Arial"/>
                <a:cs typeface="Arial"/>
              </a:rPr>
              <a:t>50% in out-of-care </a:t>
            </a:r>
          </a:p>
          <a:p>
            <a:pPr marL="393700" lvl="1" indent="0" eaLnBrk="1" hangingPunct="1">
              <a:lnSpc>
                <a:spcPct val="130000"/>
              </a:lnSpc>
              <a:buFont typeface="Wingdings 2" pitchFamily="18" charset="2"/>
              <a:buNone/>
              <a:defRPr/>
            </a:pPr>
            <a:r>
              <a:rPr lang="en-US" sz="1800" b="1" dirty="0" smtClean="0">
                <a:solidFill>
                  <a:srgbClr val="FFFF00"/>
                </a:solidFill>
                <a:latin typeface="Arial"/>
                <a:cs typeface="Arial"/>
              </a:rPr>
              <a:t>=73% with some care</a:t>
            </a:r>
          </a:p>
        </p:txBody>
      </p:sp>
      <p:sp>
        <p:nvSpPr>
          <p:cNvPr id="11" name="Rectangle 10"/>
          <p:cNvSpPr/>
          <p:nvPr/>
        </p:nvSpPr>
        <p:spPr>
          <a:xfrm>
            <a:off x="5181600" y="1981200"/>
            <a:ext cx="533400" cy="523220"/>
          </a:xfrm>
          <a:prstGeom prst="rect">
            <a:avLst/>
          </a:prstGeom>
          <a:solidFill>
            <a:schemeClr val="bg1"/>
          </a:solidFill>
        </p:spPr>
        <p:txBody>
          <a:bodyPr>
            <a:spAutoFit/>
          </a:bodyPr>
          <a:lstStyle/>
          <a:p>
            <a:pPr algn="ctr">
              <a:defRPr/>
            </a:pPr>
            <a:r>
              <a:rPr lang="en-US" sz="2800" b="1"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Arial" charset="0"/>
              </a:rPr>
              <a:t>1</a:t>
            </a:r>
          </a:p>
        </p:txBody>
      </p:sp>
      <p:sp>
        <p:nvSpPr>
          <p:cNvPr id="12" name="Rectangle 11"/>
          <p:cNvSpPr/>
          <p:nvPr/>
        </p:nvSpPr>
        <p:spPr>
          <a:xfrm>
            <a:off x="6934200" y="1905000"/>
            <a:ext cx="437301" cy="523220"/>
          </a:xfrm>
          <a:prstGeom prst="rect">
            <a:avLst/>
          </a:prstGeom>
          <a:solidFill>
            <a:schemeClr val="bg1"/>
          </a:solidFill>
        </p:spPr>
        <p:txBody>
          <a:bodyPr>
            <a:spAutoFit/>
          </a:bodyPr>
          <a:lstStyle/>
          <a:p>
            <a:pPr algn="ctr">
              <a:defRPr/>
            </a:pPr>
            <a:r>
              <a:rPr lang="en-US" sz="2800" b="1"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Arial" charset="0"/>
              </a:rPr>
              <a:t>2</a:t>
            </a:r>
          </a:p>
        </p:txBody>
      </p:sp>
      <p:sp>
        <p:nvSpPr>
          <p:cNvPr id="13" name="Rectangle 12"/>
          <p:cNvSpPr/>
          <p:nvPr/>
        </p:nvSpPr>
        <p:spPr>
          <a:xfrm>
            <a:off x="6172200" y="2438400"/>
            <a:ext cx="304800" cy="400110"/>
          </a:xfrm>
          <a:prstGeom prst="rect">
            <a:avLst/>
          </a:prstGeom>
          <a:solidFill>
            <a:srgbClr val="0000FF"/>
          </a:solidFill>
          <a:ln>
            <a:solidFill>
              <a:srgbClr val="0000FF"/>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a:ln w="50800"/>
                <a:latin typeface="Arial" charset="0"/>
              </a:rPr>
              <a:t>3</a:t>
            </a:r>
          </a:p>
        </p:txBody>
      </p:sp>
      <p:sp>
        <p:nvSpPr>
          <p:cNvPr id="14" name="Rectangle 13"/>
          <p:cNvSpPr/>
          <p:nvPr/>
        </p:nvSpPr>
        <p:spPr>
          <a:xfrm>
            <a:off x="7315200" y="3124200"/>
            <a:ext cx="304800" cy="400110"/>
          </a:xfrm>
          <a:prstGeom prst="rect">
            <a:avLst/>
          </a:prstGeom>
          <a:solidFill>
            <a:srgbClr val="0000FF"/>
          </a:solidFill>
          <a:ln>
            <a:solidFill>
              <a:srgbClr val="0000FF"/>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a:ln w="50800"/>
                <a:latin typeface="Arial" charset="0"/>
              </a:rPr>
              <a:t>4</a:t>
            </a:r>
          </a:p>
        </p:txBody>
      </p:sp>
      <p:sp>
        <p:nvSpPr>
          <p:cNvPr id="15" name="Rectangle 14"/>
          <p:cNvSpPr/>
          <p:nvPr/>
        </p:nvSpPr>
        <p:spPr>
          <a:xfrm>
            <a:off x="7924800" y="3429000"/>
            <a:ext cx="304800" cy="400110"/>
          </a:xfrm>
          <a:prstGeom prst="rect">
            <a:avLst/>
          </a:prstGeom>
          <a:solidFill>
            <a:srgbClr val="0000FF"/>
          </a:solidFill>
          <a:ln>
            <a:solidFill>
              <a:srgbClr val="0000FF"/>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000" b="1" dirty="0">
                <a:ln w="50800"/>
                <a:latin typeface="Arial" charset="0"/>
              </a:rPr>
              <a:t>5</a:t>
            </a:r>
          </a:p>
        </p:txBody>
      </p:sp>
      <p:sp>
        <p:nvSpPr>
          <p:cNvPr id="16" name="Content Placeholder 6"/>
          <p:cNvSpPr txBox="1">
            <a:spLocks/>
          </p:cNvSpPr>
          <p:nvPr/>
        </p:nvSpPr>
        <p:spPr bwMode="auto">
          <a:xfrm>
            <a:off x="152400" y="4267200"/>
            <a:ext cx="3733800" cy="2286000"/>
          </a:xfrm>
          <a:prstGeom prst="rect">
            <a:avLst/>
          </a:prstGeom>
          <a:solidFill>
            <a:srgbClr val="0000FF"/>
          </a:solidFill>
          <a:ln>
            <a:noFill/>
          </a:ln>
          <a:extLst>
            <a:ext uri="{FAA26D3D-D897-4be2-8F04-BA451C77F1D7}"/>
          </a:extLst>
        </p:spPr>
        <p:txBody>
          <a:bodyPr/>
          <a:lstStyle>
            <a:lvl1pPr marL="273050" indent="-273050" algn="l" rtl="0" eaLnBrk="0" fontAlgn="base" hangingPunct="0">
              <a:spcBef>
                <a:spcPct val="20000"/>
              </a:spcBef>
              <a:spcAft>
                <a:spcPct val="0"/>
              </a:spcAft>
              <a:buClr>
                <a:srgbClr val="FFFF00"/>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rgbClr val="FF6FCF"/>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rgbClr val="66FF66"/>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FF8000"/>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CC66FF"/>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lnSpc>
                <a:spcPct val="130000"/>
              </a:lnSpc>
              <a:buFont typeface="Wingdings 2" charset="0"/>
              <a:buNone/>
              <a:defRPr/>
            </a:pPr>
            <a:r>
              <a:rPr lang="en-US" sz="2400" b="1" u="sng" dirty="0">
                <a:latin typeface="Arial"/>
                <a:cs typeface="Arial"/>
              </a:rPr>
              <a:t>Continue</a:t>
            </a:r>
          </a:p>
          <a:p>
            <a:pPr marL="736600" lvl="1" indent="-342900" eaLnBrk="1" hangingPunct="1">
              <a:lnSpc>
                <a:spcPct val="130000"/>
              </a:lnSpc>
              <a:buClr>
                <a:schemeClr val="tx1"/>
              </a:buClr>
              <a:buFont typeface="+mj-lt"/>
              <a:buAutoNum type="arabicPeriod" startAt="3"/>
              <a:defRPr/>
            </a:pPr>
            <a:r>
              <a:rPr lang="en-US" sz="2000" dirty="0">
                <a:latin typeface="Arial"/>
                <a:cs typeface="Arial"/>
              </a:rPr>
              <a:t>96% Linked</a:t>
            </a:r>
          </a:p>
          <a:p>
            <a:pPr marL="850900" lvl="1" indent="-457200" eaLnBrk="1" hangingPunct="1">
              <a:lnSpc>
                <a:spcPct val="130000"/>
              </a:lnSpc>
              <a:buClr>
                <a:schemeClr val="tx1"/>
              </a:buClr>
              <a:buFont typeface="+mj-lt"/>
              <a:buAutoNum type="arabicPeriod" startAt="3"/>
              <a:defRPr/>
            </a:pPr>
            <a:r>
              <a:rPr lang="en-US" sz="2000" dirty="0">
                <a:latin typeface="Arial"/>
                <a:cs typeface="Arial"/>
              </a:rPr>
              <a:t>89% ART</a:t>
            </a:r>
          </a:p>
          <a:p>
            <a:pPr marL="850900" lvl="1" indent="-457200" eaLnBrk="1" hangingPunct="1">
              <a:lnSpc>
                <a:spcPct val="130000"/>
              </a:lnSpc>
              <a:buClr>
                <a:schemeClr val="tx1"/>
              </a:buClr>
              <a:buFont typeface="+mj-lt"/>
              <a:buAutoNum type="arabicPeriod" startAt="3"/>
              <a:defRPr/>
            </a:pPr>
            <a:r>
              <a:rPr lang="en-US" sz="2000" dirty="0">
                <a:latin typeface="Arial"/>
                <a:cs typeface="Arial"/>
              </a:rPr>
              <a:t>77% VL &lt;200</a:t>
            </a:r>
          </a:p>
          <a:p>
            <a:pPr>
              <a:lnSpc>
                <a:spcPct val="200000"/>
              </a:lnSpc>
              <a:defRPr/>
            </a:pPr>
            <a:endParaRPr lang="en-US" sz="2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lstStyle/>
          <a:p>
            <a:pPr algn="ctr">
              <a:defRPr/>
            </a:pPr>
            <a:r>
              <a:rPr lang="en-US" dirty="0" smtClean="0">
                <a:solidFill>
                  <a:srgbClr val="DBE7B6"/>
                </a:solidFill>
              </a:rPr>
              <a:t>Overview of Session</a:t>
            </a:r>
            <a:endParaRPr lang="en-US" dirty="0"/>
          </a:p>
        </p:txBody>
      </p:sp>
      <p:sp>
        <p:nvSpPr>
          <p:cNvPr id="56323"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Introduction to the SPNS Systems Linkages and Access to Care Initiative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Background: Importance of Linkage and Retention</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Implementing linkage/retention interventions in three states</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Summary</a:t>
            </a:r>
          </a:p>
          <a:p>
            <a:pPr lvl="1" indent="-457200" algn="just" eaLnBrk="1" hangingPunct="1">
              <a:lnSpc>
                <a:spcPct val="90000"/>
              </a:lnSpc>
              <a:buClr>
                <a:schemeClr val="tx1"/>
              </a:buClr>
              <a:buFont typeface="Arial" pitchFamily="34" charset="0"/>
              <a:buChar char="•"/>
            </a:pPr>
            <a:r>
              <a:rPr lang="en-US" sz="3200" smtClean="0">
                <a:ea typeface="ＭＳ Ｐゴシック" pitchFamily="34" charset="-128"/>
              </a:rPr>
              <a:t>Question-and-Answer Period</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a:ln>
            <a:miter lim="800000"/>
            <a:headEnd/>
            <a:tailEnd/>
          </a:ln>
          <a:extLst/>
        </p:spPr>
        <p:txBody>
          <a:bodyPr/>
          <a:lstStyle/>
          <a:p>
            <a:pPr eaLnBrk="1" fontAlgn="auto" hangingPunct="1">
              <a:spcAft>
                <a:spcPts val="0"/>
              </a:spcAft>
              <a:defRPr/>
            </a:pPr>
            <a:r>
              <a:rPr smtClean="0">
                <a:solidFill>
                  <a:srgbClr val="DBE7B6"/>
                </a:solidFill>
              </a:rPr>
              <a:t>Target Population</a:t>
            </a:r>
            <a:endParaRPr smtClean="0">
              <a:ln>
                <a:noFill/>
              </a:ln>
              <a:solidFill>
                <a:srgbClr val="DBE7B6"/>
              </a:solidFill>
            </a:endParaRPr>
          </a:p>
        </p:txBody>
      </p:sp>
      <p:sp>
        <p:nvSpPr>
          <p:cNvPr id="107522" name="Rectangle 5"/>
          <p:cNvSpPr>
            <a:spLocks noGrp="1"/>
          </p:cNvSpPr>
          <p:nvPr>
            <p:ph type="body" idx="4294967295"/>
          </p:nvPr>
        </p:nvSpPr>
        <p:spPr>
          <a:xfrm>
            <a:off x="304800" y="1828800"/>
            <a:ext cx="6400800" cy="2667000"/>
          </a:xfrm>
        </p:spPr>
        <p:txBody>
          <a:bodyPr>
            <a:noAutofit/>
          </a:bodyPr>
          <a:lstStyle/>
          <a:p>
            <a:pPr marL="393700" lvl="1" indent="0" eaLnBrk="1" fontAlgn="auto" hangingPunct="1">
              <a:spcBef>
                <a:spcPts val="600"/>
              </a:spcBef>
              <a:spcAft>
                <a:spcPts val="0"/>
              </a:spcAft>
              <a:buClr>
                <a:schemeClr val="tx1"/>
              </a:buClr>
              <a:buFont typeface="Wingdings 2" pitchFamily="18" charset="2"/>
              <a:buNone/>
              <a:defRPr/>
            </a:pPr>
            <a:r>
              <a:rPr lang="en-US" sz="2800" dirty="0" smtClean="0">
                <a:latin typeface="+mj-lt"/>
                <a:ea typeface="+mn-ea"/>
              </a:rPr>
              <a:t>Primary Population:</a:t>
            </a:r>
          </a:p>
          <a:p>
            <a:pPr marL="1182687" lvl="2" indent="-514350" eaLnBrk="1" fontAlgn="auto" hangingPunct="1">
              <a:spcBef>
                <a:spcPts val="600"/>
              </a:spcBef>
              <a:spcAft>
                <a:spcPts val="0"/>
              </a:spcAft>
              <a:buClr>
                <a:schemeClr val="tx1"/>
              </a:buClr>
              <a:buFont typeface="Arial" pitchFamily="34" charset="0"/>
              <a:buChar char="•"/>
              <a:defRPr/>
            </a:pPr>
            <a:r>
              <a:rPr lang="en-US" sz="2800" dirty="0" smtClean="0">
                <a:latin typeface="+mj-lt"/>
                <a:ea typeface="+mn-ea"/>
              </a:rPr>
              <a:t>Persons </a:t>
            </a:r>
            <a:r>
              <a:rPr lang="en-US" sz="2800" dirty="0">
                <a:latin typeface="+mj-lt"/>
                <a:ea typeface="+mn-ea"/>
              </a:rPr>
              <a:t>unaware of their HIV </a:t>
            </a:r>
            <a:r>
              <a:rPr lang="en-US" sz="2800" dirty="0" smtClean="0">
                <a:latin typeface="+mj-lt"/>
                <a:ea typeface="+mn-ea"/>
              </a:rPr>
              <a:t>status</a:t>
            </a:r>
          </a:p>
          <a:p>
            <a:pPr marL="1182687" lvl="2" indent="-514350" eaLnBrk="1" fontAlgn="auto" hangingPunct="1">
              <a:spcBef>
                <a:spcPts val="600"/>
              </a:spcBef>
              <a:spcAft>
                <a:spcPts val="0"/>
              </a:spcAft>
              <a:buClr>
                <a:schemeClr val="tx1"/>
              </a:buClr>
              <a:buFont typeface="Arial" pitchFamily="34" charset="0"/>
              <a:buChar char="•"/>
              <a:defRPr/>
            </a:pPr>
            <a:r>
              <a:rPr lang="en-US" sz="2800" dirty="0" smtClean="0">
                <a:latin typeface="+mj-lt"/>
                <a:ea typeface="+mn-ea"/>
              </a:rPr>
              <a:t>HIV</a:t>
            </a:r>
            <a:r>
              <a:rPr lang="en-US" sz="2800" dirty="0">
                <a:latin typeface="+mj-lt"/>
                <a:ea typeface="+mn-ea"/>
              </a:rPr>
              <a:t>+ persons with known status not receiving </a:t>
            </a:r>
            <a:r>
              <a:rPr lang="en-US" sz="2800" dirty="0" smtClean="0">
                <a:latin typeface="+mj-lt"/>
                <a:ea typeface="+mn-ea"/>
              </a:rPr>
              <a:t>consistent HIV care</a:t>
            </a:r>
          </a:p>
        </p:txBody>
      </p:sp>
      <p:sp>
        <p:nvSpPr>
          <p:cNvPr id="972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C8AF3FB-339B-4592-AC11-DA675F22E0D1}" type="slidenum">
              <a:rPr lang="en-US" smtClean="0">
                <a:solidFill>
                  <a:srgbClr val="D1EAEE"/>
                </a:solidFill>
              </a:rPr>
              <a:pPr eaLnBrk="1" hangingPunct="1"/>
              <a:t>50</a:t>
            </a:fld>
            <a:endParaRPr lang="en-US" smtClean="0">
              <a:solidFill>
                <a:srgbClr val="D1EAEE"/>
              </a:solidFill>
            </a:endParaRPr>
          </a:p>
        </p:txBody>
      </p:sp>
      <p:pic>
        <p:nvPicPr>
          <p:cNvPr id="97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971800"/>
            <a:ext cx="1276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4572000"/>
            <a:ext cx="7467600" cy="1446213"/>
          </a:xfrm>
          <a:prstGeom prst="rect">
            <a:avLst/>
          </a:prstGeom>
          <a:noFill/>
        </p:spPr>
        <p:txBody>
          <a:bodyPr>
            <a:spAutoFit/>
          </a:bodyPr>
          <a:lstStyle/>
          <a:p>
            <a:pPr>
              <a:spcBef>
                <a:spcPts val="600"/>
              </a:spcBef>
              <a:defRPr/>
            </a:pPr>
            <a:r>
              <a:rPr lang="en-US" sz="2600" dirty="0">
                <a:latin typeface="+mj-lt"/>
                <a:ea typeface="+mn-ea"/>
              </a:rPr>
              <a:t>Secondary Population:</a:t>
            </a:r>
          </a:p>
          <a:p>
            <a:pPr marL="914400" lvl="1" indent="-457200">
              <a:spcBef>
                <a:spcPts val="600"/>
              </a:spcBef>
              <a:buSzPct val="75000"/>
              <a:buFont typeface="Arial" pitchFamily="34" charset="0"/>
              <a:buChar char="•"/>
              <a:defRPr/>
            </a:pPr>
            <a:r>
              <a:rPr lang="en-US" sz="2600" dirty="0">
                <a:latin typeface="+mj-lt"/>
                <a:ea typeface="+mn-ea"/>
              </a:rPr>
              <a:t>Young Minority MSM</a:t>
            </a:r>
          </a:p>
          <a:p>
            <a:pPr marL="914400" lvl="1" indent="-457200">
              <a:spcBef>
                <a:spcPts val="600"/>
              </a:spcBef>
              <a:buSzPct val="75000"/>
              <a:buFont typeface="Arial" pitchFamily="34" charset="0"/>
              <a:buChar char="•"/>
              <a:defRPr/>
            </a:pPr>
            <a:r>
              <a:rPr lang="en-US" sz="2600" dirty="0">
                <a:latin typeface="+mj-lt"/>
                <a:ea typeface="+mn-ea"/>
              </a:rPr>
              <a:t>All HIV+ persons living and receiving care in NC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857250"/>
          </a:xfrm>
          <a:ln>
            <a:miter lim="800000"/>
            <a:headEnd/>
            <a:tailEnd/>
          </a:ln>
          <a:extLst/>
        </p:spPr>
        <p:txBody>
          <a:bodyPr/>
          <a:lstStyle/>
          <a:p>
            <a:pPr eaLnBrk="1" fontAlgn="auto" hangingPunct="1">
              <a:spcAft>
                <a:spcPts val="0"/>
              </a:spcAft>
              <a:defRPr/>
            </a:pPr>
            <a:r>
              <a:rPr smtClean="0">
                <a:solidFill>
                  <a:srgbClr val="DBE7B6"/>
                </a:solidFill>
              </a:rPr>
              <a:t>Proposed Interventions</a:t>
            </a:r>
            <a:endParaRPr smtClean="0">
              <a:ln>
                <a:noFill/>
              </a:ln>
              <a:solidFill>
                <a:srgbClr val="DBE7B6"/>
              </a:solidFill>
            </a:endParaRPr>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6B17D5-7A16-444B-970F-DB16598B3796}" type="slidenum">
              <a:rPr lang="en-US" smtClean="0">
                <a:solidFill>
                  <a:srgbClr val="D1EAEE"/>
                </a:solidFill>
              </a:rPr>
              <a:pPr eaLnBrk="1" hangingPunct="1"/>
              <a:t>51</a:t>
            </a:fld>
            <a:endParaRPr lang="en-US" smtClean="0">
              <a:solidFill>
                <a:srgbClr val="D1EAEE"/>
              </a:solidFill>
            </a:endParaRPr>
          </a:p>
        </p:txBody>
      </p:sp>
      <p:sp>
        <p:nvSpPr>
          <p:cNvPr id="4" name="Rectangle 3"/>
          <p:cNvSpPr/>
          <p:nvPr/>
        </p:nvSpPr>
        <p:spPr>
          <a:xfrm>
            <a:off x="219075" y="1676400"/>
            <a:ext cx="8848725" cy="2062163"/>
          </a:xfrm>
          <a:prstGeom prst="rect">
            <a:avLst/>
          </a:prstGeom>
        </p:spPr>
        <p:txBody>
          <a:bodyPr>
            <a:spAutoFit/>
          </a:bodyPr>
          <a:lstStyle/>
          <a:p>
            <a:pPr fontAlgn="auto">
              <a:spcAft>
                <a:spcPts val="0"/>
              </a:spcAft>
              <a:buClr>
                <a:schemeClr val="accent3"/>
              </a:buClr>
              <a:defRPr/>
            </a:pPr>
            <a:r>
              <a:rPr lang="en-US" sz="2000" u="sng" dirty="0">
                <a:latin typeface="+mj-lt"/>
                <a:ea typeface="+mn-ea"/>
              </a:rPr>
              <a:t>Goal 1: </a:t>
            </a:r>
            <a:r>
              <a:rPr lang="en-US" sz="2000" dirty="0">
                <a:latin typeface="+mj-lt"/>
                <a:ea typeface="+mn-ea"/>
              </a:rPr>
              <a:t>To promote surveillance of HIV care as well as cases, CD4 count and HIV viral load reporting throughout the state will be increased and used for surveillance of care.  </a:t>
            </a:r>
          </a:p>
          <a:p>
            <a:pPr fontAlgn="auto">
              <a:spcAft>
                <a:spcPts val="0"/>
              </a:spcAft>
              <a:buClr>
                <a:schemeClr val="accent3"/>
              </a:buClr>
              <a:defRPr/>
            </a:pPr>
            <a:endParaRPr lang="en-US" sz="800" dirty="0">
              <a:latin typeface="+mj-lt"/>
              <a:ea typeface="+mn-ea"/>
            </a:endParaRPr>
          </a:p>
          <a:p>
            <a:pPr fontAlgn="auto">
              <a:spcAft>
                <a:spcPts val="0"/>
              </a:spcAft>
              <a:buClr>
                <a:schemeClr val="accent3"/>
              </a:buClr>
              <a:defRPr/>
            </a:pPr>
            <a:r>
              <a:rPr lang="en-US" sz="2000" u="sng" dirty="0">
                <a:latin typeface="+mj-lt"/>
                <a:ea typeface="+mn-ea"/>
              </a:rPr>
              <a:t>Goal 4: </a:t>
            </a:r>
            <a:r>
              <a:rPr lang="en-US" sz="2000" dirty="0">
                <a:latin typeface="+mj-lt"/>
                <a:ea typeface="+mn-ea"/>
              </a:rPr>
              <a:t>To improve the delivery of quality care by multiple providers, shared data systems for service documentation will be implemented so that at a minimum lab results are available to all providers for the purpose of delivering coordinated care.   </a:t>
            </a:r>
          </a:p>
        </p:txBody>
      </p:sp>
      <p:pic>
        <p:nvPicPr>
          <p:cNvPr id="98309" name="Picture 7" descr="K:\PROJECTS\NC-LINK\Administrative\Project Meetings\2011 SPNS Meeting\Pictures\December 2011 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738563"/>
            <a:ext cx="26098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71800" y="3810000"/>
            <a:ext cx="3810000" cy="2541588"/>
          </a:xfrm>
          <a:prstGeom prst="rect">
            <a:avLst/>
          </a:prstGeom>
        </p:spPr>
        <p:txBody>
          <a:bodyPr>
            <a:spAutoFit/>
          </a:bodyPr>
          <a:lstStyle/>
          <a:p>
            <a:pPr fontAlgn="auto">
              <a:lnSpc>
                <a:spcPct val="114000"/>
              </a:lnSpc>
              <a:spcAft>
                <a:spcPts val="0"/>
              </a:spcAft>
              <a:buClr>
                <a:schemeClr val="accent3"/>
              </a:buClr>
              <a:defRPr/>
            </a:pPr>
            <a:r>
              <a:rPr lang="en-US" sz="2000" u="sng" dirty="0">
                <a:latin typeface="+mj-lt"/>
                <a:ea typeface="+mn-ea"/>
              </a:rPr>
              <a:t>Intervention: </a:t>
            </a:r>
            <a:r>
              <a:rPr lang="en-US" sz="2000" dirty="0">
                <a:latin typeface="+mj-lt"/>
                <a:ea typeface="+mn-ea"/>
              </a:rPr>
              <a:t>Electronic interfaces will be created between lab result datasets and HIV case report data to make surveillance data available for public health use as well provide patient level data to HIV care providers.  </a:t>
            </a:r>
            <a:r>
              <a:rPr lang="en-US" sz="2000" u="sng" dirty="0">
                <a:latin typeface="+mj-lt"/>
                <a:ea typeface="+mn-ea"/>
              </a:rPr>
              <a:t> </a:t>
            </a:r>
          </a:p>
        </p:txBody>
      </p:sp>
      <p:sp>
        <p:nvSpPr>
          <p:cNvPr id="98311" name="TextBox 6"/>
          <p:cNvSpPr txBox="1">
            <a:spLocks noChangeArrowheads="1"/>
          </p:cNvSpPr>
          <p:nvPr/>
        </p:nvSpPr>
        <p:spPr bwMode="auto">
          <a:xfrm>
            <a:off x="152400" y="55626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t>NC CAREWare Team: Meika McEachern and Brian Berte</a:t>
            </a:r>
          </a:p>
        </p:txBody>
      </p:sp>
      <p:pic>
        <p:nvPicPr>
          <p:cNvPr id="98312" name="Picture 3" descr="K:\PROJECTS\NC-LINK\Administrative\Project Meetings\2011 SPNS Meeting\Pictures\December 2011 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419600"/>
            <a:ext cx="1981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TextBox 6"/>
          <p:cNvSpPr txBox="1">
            <a:spLocks noChangeArrowheads="1"/>
          </p:cNvSpPr>
          <p:nvPr/>
        </p:nvSpPr>
        <p:spPr bwMode="auto">
          <a:xfrm>
            <a:off x="6858000" y="5638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t>Duke Team members: Renee Huffaker, heather Parnell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229600" cy="857250"/>
          </a:xfrm>
          <a:ln>
            <a:miter lim="800000"/>
            <a:headEnd/>
            <a:tailEnd/>
          </a:ln>
          <a:extLst/>
        </p:spPr>
        <p:txBody>
          <a:bodyPr/>
          <a:lstStyle/>
          <a:p>
            <a:pPr eaLnBrk="1" fontAlgn="auto" hangingPunct="1">
              <a:spcAft>
                <a:spcPts val="0"/>
              </a:spcAft>
              <a:defRPr/>
            </a:pPr>
            <a:r>
              <a:rPr smtClean="0">
                <a:solidFill>
                  <a:srgbClr val="DBE7B6"/>
                </a:solidFill>
              </a:rPr>
              <a:t>Proposed Interventions</a:t>
            </a:r>
            <a:endParaRPr smtClean="0">
              <a:ln>
                <a:noFill/>
              </a:ln>
              <a:solidFill>
                <a:srgbClr val="DBE7B6"/>
              </a:solidFill>
            </a:endParaRPr>
          </a:p>
        </p:txBody>
      </p:sp>
      <p:sp>
        <p:nvSpPr>
          <p:cNvPr id="993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0F9BF9-276F-43AF-A572-0CC309D23499}" type="slidenum">
              <a:rPr lang="en-US" smtClean="0">
                <a:solidFill>
                  <a:srgbClr val="D1EAEE"/>
                </a:solidFill>
              </a:rPr>
              <a:pPr eaLnBrk="1" hangingPunct="1"/>
              <a:t>52</a:t>
            </a:fld>
            <a:endParaRPr lang="en-US" smtClean="0">
              <a:solidFill>
                <a:srgbClr val="D1EAEE"/>
              </a:solidFill>
            </a:endParaRPr>
          </a:p>
        </p:txBody>
      </p:sp>
      <p:sp>
        <p:nvSpPr>
          <p:cNvPr id="6" name="Rectangle 5"/>
          <p:cNvSpPr/>
          <p:nvPr/>
        </p:nvSpPr>
        <p:spPr>
          <a:xfrm>
            <a:off x="152400" y="4440238"/>
            <a:ext cx="8229600" cy="2247900"/>
          </a:xfrm>
          <a:prstGeom prst="rect">
            <a:avLst/>
          </a:prstGeom>
        </p:spPr>
        <p:txBody>
          <a:bodyPr>
            <a:spAutoFit/>
          </a:bodyPr>
          <a:lstStyle/>
          <a:p>
            <a:pPr fontAlgn="auto">
              <a:spcAft>
                <a:spcPts val="0"/>
              </a:spcAft>
              <a:buClr>
                <a:schemeClr val="accent3"/>
              </a:buClr>
              <a:defRPr/>
            </a:pPr>
            <a:r>
              <a:rPr lang="en-US" sz="2000" u="sng" dirty="0">
                <a:latin typeface="+mj-lt"/>
                <a:ea typeface="+mn-ea"/>
              </a:rPr>
              <a:t>Goal 2: </a:t>
            </a:r>
            <a:r>
              <a:rPr lang="en-US" sz="2000" dirty="0">
                <a:latin typeface="+mj-lt"/>
                <a:ea typeface="+mn-ea"/>
              </a:rPr>
              <a:t>To reduce the number of people who are unaware of their HIV infection, the most-at-risk social and sexual networks of PLWH and high-risk patients in healthcare settings will be targeted for testing.  </a:t>
            </a:r>
          </a:p>
          <a:p>
            <a:pPr fontAlgn="auto">
              <a:spcAft>
                <a:spcPts val="0"/>
              </a:spcAft>
              <a:buClr>
                <a:schemeClr val="accent3"/>
              </a:buClr>
              <a:defRPr/>
            </a:pPr>
            <a:endParaRPr lang="en-US" sz="2000" dirty="0">
              <a:latin typeface="+mj-lt"/>
              <a:ea typeface="+mn-ea"/>
            </a:endParaRPr>
          </a:p>
          <a:p>
            <a:pPr fontAlgn="auto">
              <a:spcAft>
                <a:spcPts val="0"/>
              </a:spcAft>
              <a:buClr>
                <a:schemeClr val="accent3"/>
              </a:buClr>
              <a:defRPr/>
            </a:pPr>
            <a:r>
              <a:rPr lang="en-US" sz="2000" u="sng" dirty="0">
                <a:latin typeface="+mj-lt"/>
                <a:ea typeface="+mn-ea"/>
              </a:rPr>
              <a:t>Intervention: </a:t>
            </a:r>
            <a:r>
              <a:rPr lang="en-US" sz="2000" dirty="0">
                <a:latin typeface="+mj-lt"/>
                <a:ea typeface="+mn-ea"/>
              </a:rPr>
              <a:t>Novel and enhanced internet-based prevention services including contact tracing and testing will be offered. Targeted HIV testing efforts in healthcare settings will also be increased. </a:t>
            </a:r>
          </a:p>
        </p:txBody>
      </p:sp>
      <p:pic>
        <p:nvPicPr>
          <p:cNvPr id="99333" name="Picture 8" descr="K:\PROJECTS\NC-LINK\Administrative\Project Meetings\2011 SPNS Meeting\Pictures\December 2011 024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4841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3571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TextBox 2"/>
          <p:cNvSpPr txBox="1">
            <a:spLocks noChangeArrowheads="1"/>
          </p:cNvSpPr>
          <p:nvPr/>
        </p:nvSpPr>
        <p:spPr bwMode="auto">
          <a:xfrm>
            <a:off x="4476750" y="4010025"/>
            <a:ext cx="396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100"/>
              <a:t>Cindy Gay, Lisa Hightow-Weidman, Arlene Sena- Soberano, </a:t>
            </a:r>
          </a:p>
          <a:p>
            <a:pPr algn="ctr" eaLnBrk="1" hangingPunct="1"/>
            <a:r>
              <a:rPr lang="en-US" sz="1100"/>
              <a:t>Peter Leone, and Heidi Swygard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933450"/>
          </a:xfrm>
          <a:ln>
            <a:miter lim="800000"/>
            <a:headEnd/>
            <a:tailEnd/>
          </a:ln>
          <a:extLst/>
        </p:spPr>
        <p:txBody>
          <a:bodyPr/>
          <a:lstStyle/>
          <a:p>
            <a:pPr eaLnBrk="1" fontAlgn="auto" hangingPunct="1">
              <a:spcAft>
                <a:spcPts val="0"/>
              </a:spcAft>
              <a:defRPr/>
            </a:pPr>
            <a:r>
              <a:rPr smtClean="0">
                <a:solidFill>
                  <a:srgbClr val="DBE7B6"/>
                </a:solidFill>
              </a:rPr>
              <a:t>Proposed Interventions</a:t>
            </a:r>
            <a:endParaRPr smtClean="0">
              <a:ln>
                <a:noFill/>
              </a:ln>
              <a:solidFill>
                <a:srgbClr val="DBE7B6"/>
              </a:solidFill>
            </a:endParaRPr>
          </a:p>
        </p:txBody>
      </p:sp>
      <p:sp>
        <p:nvSpPr>
          <p:cNvPr id="107522" name="Rectangle 5"/>
          <p:cNvSpPr>
            <a:spLocks noGrp="1"/>
          </p:cNvSpPr>
          <p:nvPr>
            <p:ph type="body" idx="4294967295"/>
          </p:nvPr>
        </p:nvSpPr>
        <p:spPr>
          <a:xfrm>
            <a:off x="457200" y="1905000"/>
            <a:ext cx="6705600" cy="3200400"/>
          </a:xfrm>
        </p:spPr>
        <p:txBody>
          <a:bodyPr>
            <a:normAutofit/>
          </a:bodyPr>
          <a:lstStyle/>
          <a:p>
            <a:pPr eaLnBrk="1" fontAlgn="auto" hangingPunct="1">
              <a:spcAft>
                <a:spcPts val="0"/>
              </a:spcAft>
              <a:buClr>
                <a:schemeClr val="accent3"/>
              </a:buClr>
              <a:buFont typeface="Wingdings 2" pitchFamily="18" charset="2"/>
              <a:buNone/>
              <a:defRPr/>
            </a:pPr>
            <a:r>
              <a:rPr lang="en-US" sz="2500" u="sng" dirty="0" smtClean="0">
                <a:ea typeface="+mn-ea"/>
                <a:cs typeface="+mn-cs"/>
              </a:rPr>
              <a:t>Goal 3: </a:t>
            </a:r>
            <a:r>
              <a:rPr lang="en-US" sz="2500" dirty="0" smtClean="0">
                <a:ea typeface="+mn-ea"/>
                <a:cs typeface="+mn-cs"/>
              </a:rPr>
              <a:t>To </a:t>
            </a:r>
            <a:r>
              <a:rPr lang="en-US" sz="2500" dirty="0">
                <a:ea typeface="+mn-ea"/>
                <a:cs typeface="+mn-cs"/>
              </a:rPr>
              <a:t>reduce the number of PLWH who do not enter care for more than 3 </a:t>
            </a:r>
            <a:r>
              <a:rPr lang="en-US" sz="2500" dirty="0" smtClean="0">
                <a:ea typeface="+mn-ea"/>
                <a:cs typeface="+mn-cs"/>
              </a:rPr>
              <a:t>months, </a:t>
            </a:r>
            <a:r>
              <a:rPr lang="en-US" sz="2500" dirty="0">
                <a:ea typeface="+mn-ea"/>
                <a:cs typeface="+mn-cs"/>
              </a:rPr>
              <a:t>rapid referrals to care will be established. </a:t>
            </a:r>
            <a:endParaRPr lang="en-US" sz="2500" dirty="0" smtClean="0">
              <a:ea typeface="+mn-ea"/>
              <a:cs typeface="+mn-cs"/>
            </a:endParaRPr>
          </a:p>
          <a:p>
            <a:pPr eaLnBrk="1" fontAlgn="auto" hangingPunct="1">
              <a:spcAft>
                <a:spcPts val="0"/>
              </a:spcAft>
              <a:buClr>
                <a:schemeClr val="accent3"/>
              </a:buClr>
              <a:buFont typeface="Wingdings 2" pitchFamily="18" charset="2"/>
              <a:buNone/>
              <a:defRPr/>
            </a:pPr>
            <a:endParaRPr lang="en-US" sz="800" u="sng" dirty="0" smtClean="0">
              <a:ea typeface="+mn-ea"/>
              <a:cs typeface="+mn-cs"/>
            </a:endParaRPr>
          </a:p>
          <a:p>
            <a:pPr eaLnBrk="1" fontAlgn="auto" hangingPunct="1">
              <a:spcAft>
                <a:spcPts val="0"/>
              </a:spcAft>
              <a:buClr>
                <a:schemeClr val="accent3"/>
              </a:buClr>
              <a:buFont typeface="Wingdings 2" pitchFamily="18" charset="2"/>
              <a:buNone/>
              <a:defRPr/>
            </a:pPr>
            <a:r>
              <a:rPr lang="en-US" sz="2500" u="sng" dirty="0" smtClean="0">
                <a:ea typeface="+mn-ea"/>
                <a:cs typeface="+mn-cs"/>
              </a:rPr>
              <a:t>Intervention: </a:t>
            </a:r>
            <a:r>
              <a:rPr lang="en-US" sz="2500" dirty="0" smtClean="0">
                <a:ea typeface="+mn-ea"/>
                <a:cs typeface="+mn-cs"/>
              </a:rPr>
              <a:t>A </a:t>
            </a:r>
            <a:r>
              <a:rPr lang="en-US" sz="2500" dirty="0">
                <a:ea typeface="+mn-ea"/>
                <a:cs typeface="+mn-cs"/>
              </a:rPr>
              <a:t>statewide nurse advice hotline and a bridge counselor team to facilitate linkage of newly diagnosed persons to HIV care within 15 days of diagnosis.  </a:t>
            </a:r>
            <a:endParaRPr lang="en-US" sz="2500" dirty="0" smtClean="0">
              <a:ea typeface="+mn-ea"/>
              <a:cs typeface="+mn-cs"/>
            </a:endParaRPr>
          </a:p>
          <a:p>
            <a:pPr eaLnBrk="1" fontAlgn="auto" hangingPunct="1">
              <a:spcAft>
                <a:spcPts val="0"/>
              </a:spcAft>
              <a:buClr>
                <a:schemeClr val="accent3"/>
              </a:buClr>
              <a:buFont typeface="Wingdings 2" pitchFamily="18" charset="2"/>
              <a:buNone/>
              <a:defRPr/>
            </a:pPr>
            <a:endParaRPr lang="en-US" sz="2500" dirty="0" smtClean="0">
              <a:ea typeface="+mn-ea"/>
              <a:cs typeface="+mn-cs"/>
            </a:endParaRPr>
          </a:p>
          <a:p>
            <a:pPr eaLnBrk="1" fontAlgn="auto" hangingPunct="1">
              <a:spcAft>
                <a:spcPts val="0"/>
              </a:spcAft>
              <a:buClr>
                <a:schemeClr val="accent3"/>
              </a:buClr>
              <a:buFont typeface="Wingdings 2" pitchFamily="18" charset="2"/>
              <a:buNone/>
              <a:defRPr/>
            </a:pPr>
            <a:endParaRPr lang="en-US" sz="2500" dirty="0" smtClean="0">
              <a:ea typeface="+mn-ea"/>
              <a:cs typeface="+mn-cs"/>
            </a:endParaRPr>
          </a:p>
          <a:p>
            <a:pPr eaLnBrk="1" fontAlgn="auto" hangingPunct="1">
              <a:spcAft>
                <a:spcPts val="0"/>
              </a:spcAft>
              <a:buClr>
                <a:schemeClr val="accent3"/>
              </a:buClr>
              <a:buFont typeface="Wingdings 2"/>
              <a:buNone/>
              <a:defRPr/>
            </a:pPr>
            <a:endParaRPr lang="en-US" dirty="0" smtClean="0">
              <a:ea typeface="+mn-ea"/>
              <a:cs typeface="+mn-cs"/>
            </a:endParaRPr>
          </a:p>
        </p:txBody>
      </p:sp>
      <p:sp>
        <p:nvSpPr>
          <p:cNvPr id="1003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A718F68-04FE-42C7-A901-FD12B368333E}" type="slidenum">
              <a:rPr lang="en-US" smtClean="0">
                <a:solidFill>
                  <a:srgbClr val="D1EAEE"/>
                </a:solidFill>
              </a:rPr>
              <a:pPr eaLnBrk="1" hangingPunct="1"/>
              <a:t>53</a:t>
            </a:fld>
            <a:endParaRPr lang="en-US" smtClean="0">
              <a:solidFill>
                <a:srgbClr val="D1EAEE"/>
              </a:solidFill>
            </a:endParaRPr>
          </a:p>
        </p:txBody>
      </p:sp>
      <p:pic>
        <p:nvPicPr>
          <p:cNvPr id="100357" name="Picture 4" descr="K:\PROJECTS\NC-LINK\Administrative\Project Meetings\2011 SPNS Meeting\Pictures\December 2011 023.JPG"/>
          <p:cNvPicPr>
            <a:picLocks noChangeAspect="1" noChangeArrowheads="1"/>
          </p:cNvPicPr>
          <p:nvPr/>
        </p:nvPicPr>
        <p:blipFill>
          <a:blip r:embed="rId3">
            <a:extLst>
              <a:ext uri="{28A0092B-C50C-407E-A947-70E740481C1C}">
                <a14:useLocalDpi xmlns:a14="http://schemas.microsoft.com/office/drawing/2010/main" val="0"/>
              </a:ext>
            </a:extLst>
          </a:blip>
          <a:srcRect l="36842" r="-36842"/>
          <a:stretch>
            <a:fillRect/>
          </a:stretch>
        </p:blipFill>
        <p:spPr bwMode="auto">
          <a:xfrm>
            <a:off x="609600" y="4953000"/>
            <a:ext cx="43434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2"/>
          <p:cNvSpPr txBox="1">
            <a:spLocks noChangeArrowheads="1"/>
          </p:cNvSpPr>
          <p:nvPr/>
        </p:nvSpPr>
        <p:spPr bwMode="auto">
          <a:xfrm>
            <a:off x="993775" y="6472238"/>
            <a:ext cx="1754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t>Amy Heine, Cindy Gay</a:t>
            </a:r>
          </a:p>
        </p:txBody>
      </p:sp>
      <p:pic>
        <p:nvPicPr>
          <p:cNvPr id="100359" name="Picture 2" descr="K:\PROJECTS\NC-LINK\Administrative\Project Meetings\2011 SPNS Meeting\Pictures\December 2011 030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648200"/>
            <a:ext cx="33162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Box 2"/>
          <p:cNvSpPr txBox="1">
            <a:spLocks noChangeArrowheads="1"/>
          </p:cNvSpPr>
          <p:nvPr/>
        </p:nvSpPr>
        <p:spPr bwMode="auto">
          <a:xfrm>
            <a:off x="5105400" y="6400800"/>
            <a:ext cx="3617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t>Lynne Messer, Byrd Quinlivan, Jacquelyn Clymore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28575"/>
            <a:ext cx="8229600" cy="838200"/>
          </a:xfrm>
          <a:ln>
            <a:miter lim="800000"/>
            <a:headEnd/>
            <a:tailEnd/>
          </a:ln>
          <a:extLst/>
        </p:spPr>
        <p:txBody>
          <a:bodyPr/>
          <a:lstStyle/>
          <a:p>
            <a:pPr eaLnBrk="1" fontAlgn="auto" hangingPunct="1">
              <a:spcAft>
                <a:spcPts val="0"/>
              </a:spcAft>
              <a:defRPr/>
            </a:pPr>
            <a:r>
              <a:rPr smtClean="0">
                <a:solidFill>
                  <a:srgbClr val="DBE7B6"/>
                </a:solidFill>
              </a:rPr>
              <a:t>Proposed Interventions</a:t>
            </a:r>
            <a:endParaRPr smtClean="0">
              <a:ln>
                <a:noFill/>
              </a:ln>
              <a:solidFill>
                <a:srgbClr val="DBE7B6"/>
              </a:solidFill>
            </a:endParaRPr>
          </a:p>
        </p:txBody>
      </p:sp>
      <p:sp>
        <p:nvSpPr>
          <p:cNvPr id="1013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39D32A9-69E1-4989-BE1D-015A5E3994CF}" type="slidenum">
              <a:rPr lang="en-US" smtClean="0">
                <a:solidFill>
                  <a:srgbClr val="D1EAEE"/>
                </a:solidFill>
              </a:rPr>
              <a:pPr eaLnBrk="1" hangingPunct="1"/>
              <a:t>54</a:t>
            </a:fld>
            <a:endParaRPr lang="en-US" smtClean="0">
              <a:solidFill>
                <a:srgbClr val="D1EAEE"/>
              </a:solidFill>
            </a:endParaRPr>
          </a:p>
        </p:txBody>
      </p:sp>
      <p:sp>
        <p:nvSpPr>
          <p:cNvPr id="101380" name="Rectangle 2"/>
          <p:cNvSpPr>
            <a:spLocks noChangeArrowheads="1"/>
          </p:cNvSpPr>
          <p:nvPr/>
        </p:nvSpPr>
        <p:spPr bwMode="auto">
          <a:xfrm>
            <a:off x="123825" y="4313238"/>
            <a:ext cx="88392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BD0D9"/>
              </a:buClr>
            </a:pPr>
            <a:r>
              <a:rPr lang="en-US" sz="2000" u="sng">
                <a:latin typeface="Calibri" pitchFamily="34" charset="0"/>
              </a:rPr>
              <a:t>Goal 5:</a:t>
            </a:r>
            <a:r>
              <a:rPr lang="en-US" sz="2000">
                <a:latin typeface="Calibri" pitchFamily="34" charset="0"/>
              </a:rPr>
              <a:t> To reduce the number of PLWH who do not receive a minimal level of continuous care, providers will be notified about patients without labs in the last 6 or 12 months using patient-level surveillance data.  </a:t>
            </a:r>
          </a:p>
          <a:p>
            <a:pPr>
              <a:buClr>
                <a:srgbClr val="0BD0D9"/>
              </a:buClr>
            </a:pPr>
            <a:endParaRPr lang="en-US" sz="800">
              <a:latin typeface="Calibri" pitchFamily="34" charset="0"/>
            </a:endParaRPr>
          </a:p>
          <a:p>
            <a:pPr>
              <a:buClr>
                <a:srgbClr val="0BD0D9"/>
              </a:buClr>
            </a:pPr>
            <a:r>
              <a:rPr lang="en-US" sz="2000" u="sng">
                <a:latin typeface="Calibri" pitchFamily="34" charset="0"/>
              </a:rPr>
              <a:t>Intervention:</a:t>
            </a:r>
            <a:r>
              <a:rPr lang="en-US" sz="2000">
                <a:latin typeface="Calibri" pitchFamily="34" charset="0"/>
              </a:rPr>
              <a:t> NCEDSS and Regional CAREWare databases will be used to generate </a:t>
            </a:r>
            <a:r>
              <a:rPr lang="ja-JP" altLang="en-US" sz="2000">
                <a:latin typeface="Calibri" pitchFamily="34" charset="0"/>
              </a:rPr>
              <a:t>“</a:t>
            </a:r>
            <a:r>
              <a:rPr lang="en-US" altLang="ja-JP" sz="2000">
                <a:latin typeface="Calibri" pitchFamily="34" charset="0"/>
              </a:rPr>
              <a:t>insufficient care</a:t>
            </a:r>
            <a:r>
              <a:rPr lang="ja-JP" altLang="en-US" sz="2000">
                <a:latin typeface="Calibri" pitchFamily="34" charset="0"/>
              </a:rPr>
              <a:t>”</a:t>
            </a:r>
            <a:r>
              <a:rPr lang="en-US" altLang="ja-JP" sz="2000">
                <a:latin typeface="Calibri" pitchFamily="34" charset="0"/>
              </a:rPr>
              <a:t> reports for each patient care network.  Providers will use these data for outreach activities including working with regional bridge counselors to re-engage patients in care.</a:t>
            </a:r>
            <a:endParaRPr lang="en-US" sz="2000">
              <a:latin typeface="Calibri" pitchFamily="34" charset="0"/>
            </a:endParaRPr>
          </a:p>
        </p:txBody>
      </p:sp>
      <p:pic>
        <p:nvPicPr>
          <p:cNvPr id="101381"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8350"/>
            <a:ext cx="8001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058164-CCD5-470C-8196-85992EEF2060}" type="slidenum">
              <a:rPr lang="en-US" smtClean="0">
                <a:solidFill>
                  <a:srgbClr val="D1EAEE"/>
                </a:solidFill>
              </a:rPr>
              <a:pPr eaLnBrk="1" hangingPunct="1"/>
              <a:t>55</a:t>
            </a:fld>
            <a:endParaRPr lang="en-US" smtClean="0">
              <a:solidFill>
                <a:srgbClr val="D1EAEE"/>
              </a:solidFill>
            </a:endParaRPr>
          </a:p>
        </p:txBody>
      </p:sp>
      <p:sp>
        <p:nvSpPr>
          <p:cNvPr id="12" name="Title 1"/>
          <p:cNvSpPr>
            <a:spLocks noGrp="1"/>
          </p:cNvSpPr>
          <p:nvPr>
            <p:ph type="title"/>
          </p:nvPr>
        </p:nvSpPr>
        <p:spPr>
          <a:xfrm>
            <a:off x="914400" y="685800"/>
            <a:ext cx="8229600" cy="781050"/>
          </a:xfrm>
          <a:ln>
            <a:miter lim="800000"/>
            <a:headEnd/>
            <a:tailEnd/>
          </a:ln>
          <a:extLst/>
        </p:spPr>
        <p:txBody>
          <a:bodyPr/>
          <a:lstStyle/>
          <a:p>
            <a:pPr eaLnBrk="1" fontAlgn="auto" hangingPunct="1">
              <a:spcAft>
                <a:spcPts val="0"/>
              </a:spcAft>
              <a:defRPr/>
            </a:pPr>
            <a:r>
              <a:rPr smtClean="0">
                <a:solidFill>
                  <a:srgbClr val="DBE7B6"/>
                </a:solidFill>
              </a:rPr>
              <a:t>Overview of Project</a:t>
            </a:r>
            <a:endParaRPr smtClean="0">
              <a:ln>
                <a:noFill/>
              </a:ln>
              <a:solidFill>
                <a:srgbClr val="DBE7B6"/>
              </a:solidFill>
            </a:endParaRPr>
          </a:p>
        </p:txBody>
      </p:sp>
      <p:sp>
        <p:nvSpPr>
          <p:cNvPr id="2" name="Rectangle 1"/>
          <p:cNvSpPr/>
          <p:nvPr/>
        </p:nvSpPr>
        <p:spPr>
          <a:xfrm>
            <a:off x="1524000" y="1371600"/>
            <a:ext cx="7391400" cy="400050"/>
          </a:xfrm>
          <a:prstGeom prst="rect">
            <a:avLst/>
          </a:prstGeom>
        </p:spPr>
        <p:txBody>
          <a:bodyPr>
            <a:spAutoFit/>
          </a:bodyPr>
          <a:lstStyle/>
          <a:p>
            <a:pPr>
              <a:defRPr/>
            </a:pPr>
            <a:r>
              <a:rPr lang="en-US" sz="2000" b="1" dirty="0">
                <a:latin typeface="+mj-lt"/>
                <a:ea typeface="+mn-ea"/>
              </a:rPr>
              <a:t>N.C. Communicable Disease Branch HIV Databases and Linkages</a:t>
            </a:r>
            <a:endParaRPr lang="en-US" sz="2000" dirty="0">
              <a:latin typeface="+mj-lt"/>
              <a:ea typeface="+mn-ea"/>
            </a:endParaRPr>
          </a:p>
        </p:txBody>
      </p:sp>
      <p:pic>
        <p:nvPicPr>
          <p:cNvPr id="6" name="Picture 5"/>
          <p:cNvPicPr/>
          <p:nvPr/>
        </p:nvPicPr>
        <p:blipFill>
          <a:blip r:embed="rId3"/>
          <a:srcRect/>
          <a:stretch>
            <a:fillRect/>
          </a:stretch>
        </p:blipFill>
        <p:spPr bwMode="auto">
          <a:xfrm>
            <a:off x="1447800" y="1981200"/>
            <a:ext cx="6286500" cy="4652963"/>
          </a:xfrm>
          <a:prstGeom prst="rect">
            <a:avLst/>
          </a:prstGeom>
          <a:ln w="25400">
            <a:solidFill>
              <a:schemeClr val="tx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125CAD-CA99-481D-9710-FE54E6DAB3FE}" type="slidenum">
              <a:rPr lang="en-US" smtClean="0">
                <a:solidFill>
                  <a:srgbClr val="D1EAEE"/>
                </a:solidFill>
              </a:rPr>
              <a:pPr eaLnBrk="1" hangingPunct="1"/>
              <a:t>56</a:t>
            </a:fld>
            <a:endParaRPr lang="en-US" smtClean="0">
              <a:solidFill>
                <a:srgbClr val="D1EAEE"/>
              </a:solidFill>
            </a:endParaRPr>
          </a:p>
        </p:txBody>
      </p:sp>
      <p:graphicFrame>
        <p:nvGraphicFramePr>
          <p:cNvPr id="7" name="Table 6"/>
          <p:cNvGraphicFramePr>
            <a:graphicFrameLocks noGrp="1"/>
          </p:cNvGraphicFramePr>
          <p:nvPr/>
        </p:nvGraphicFramePr>
        <p:xfrm>
          <a:off x="1295400" y="609600"/>
          <a:ext cx="7620002" cy="5990903"/>
        </p:xfrm>
        <a:graphic>
          <a:graphicData uri="http://schemas.openxmlformats.org/drawingml/2006/table">
            <a:tbl>
              <a:tblPr firstRow="1" bandRow="1">
                <a:tableStyleId>{284E427A-3D55-4303-BF80-6455036E1DE7}</a:tableStyleId>
              </a:tblPr>
              <a:tblGrid>
                <a:gridCol w="1371601"/>
                <a:gridCol w="3110753"/>
                <a:gridCol w="3137648"/>
              </a:tblGrid>
              <a:tr h="387347">
                <a:tc>
                  <a:txBody>
                    <a:bodyPr/>
                    <a:lstStyle/>
                    <a:p>
                      <a:r>
                        <a:rPr lang="en-US" sz="2400" dirty="0" smtClean="0">
                          <a:latin typeface="Arial"/>
                          <a:cs typeface="Arial"/>
                        </a:rPr>
                        <a:t>GAP</a:t>
                      </a:r>
                      <a:endParaRPr lang="en-US" sz="2400" dirty="0">
                        <a:latin typeface="Arial"/>
                        <a:cs typeface="Arial"/>
                      </a:endParaRPr>
                    </a:p>
                  </a:txBody>
                  <a:tcPr/>
                </a:tc>
                <a:tc>
                  <a:txBody>
                    <a:bodyPr/>
                    <a:lstStyle/>
                    <a:p>
                      <a:r>
                        <a:rPr lang="en-US" sz="2400" dirty="0" smtClean="0">
                          <a:latin typeface="Arial"/>
                          <a:cs typeface="Arial"/>
                        </a:rPr>
                        <a:t>INTERVENTION</a:t>
                      </a:r>
                      <a:endParaRPr lang="en-US" sz="2400" dirty="0">
                        <a:latin typeface="Arial"/>
                        <a:cs typeface="Arial"/>
                      </a:endParaRPr>
                    </a:p>
                  </a:txBody>
                  <a:tcPr/>
                </a:tc>
                <a:tc>
                  <a:txBody>
                    <a:bodyPr/>
                    <a:lstStyle/>
                    <a:p>
                      <a:r>
                        <a:rPr lang="en-US" sz="2400" dirty="0" smtClean="0">
                          <a:latin typeface="Arial"/>
                          <a:cs typeface="Arial"/>
                        </a:rPr>
                        <a:t>PROGRESS</a:t>
                      </a:r>
                      <a:endParaRPr lang="en-US" sz="2400" dirty="0">
                        <a:latin typeface="Arial"/>
                        <a:cs typeface="Arial"/>
                      </a:endParaRPr>
                    </a:p>
                  </a:txBody>
                  <a:tcPr/>
                </a:tc>
              </a:tr>
              <a:tr h="770957">
                <a:tc>
                  <a:txBody>
                    <a:bodyPr/>
                    <a:lstStyle/>
                    <a:p>
                      <a:endParaRPr lang="en-US" sz="1600" dirty="0">
                        <a:latin typeface="Arial"/>
                        <a:cs typeface="Arial"/>
                      </a:endParaRPr>
                    </a:p>
                  </a:txBody>
                  <a:tcPr>
                    <a:solidFill>
                      <a:schemeClr val="accent2">
                        <a:lumMod val="20000"/>
                        <a:lumOff val="80000"/>
                        <a:alpha val="40000"/>
                      </a:schemeClr>
                    </a:solidFill>
                  </a:tcPr>
                </a:tc>
                <a:tc>
                  <a:txBody>
                    <a:bodyPr/>
                    <a:lstStyle/>
                    <a:p>
                      <a:pPr marL="18288" indent="0">
                        <a:buFont typeface="Arial"/>
                        <a:buNone/>
                      </a:pPr>
                      <a:r>
                        <a:rPr lang="en-US" sz="1600" u="sng" dirty="0" smtClean="0">
                          <a:latin typeface="Arial"/>
                          <a:cs typeface="Arial"/>
                        </a:rPr>
                        <a:t>1. Surveillance data</a:t>
                      </a:r>
                    </a:p>
                    <a:p>
                      <a:pPr marL="109728" indent="-91440">
                        <a:buFont typeface="Arial"/>
                        <a:buChar char="•"/>
                      </a:pPr>
                      <a:r>
                        <a:rPr lang="en-US" sz="1600" dirty="0" smtClean="0">
                          <a:latin typeface="Arial"/>
                          <a:cs typeface="Arial"/>
                        </a:rPr>
                        <a:t>Bridges between surveillance and care data</a:t>
                      </a:r>
                      <a:endParaRPr lang="en-US" sz="1600" dirty="0">
                        <a:latin typeface="Arial"/>
                        <a:cs typeface="Arial"/>
                      </a:endParaRPr>
                    </a:p>
                  </a:txBody>
                  <a:tcPr>
                    <a:solidFill>
                      <a:schemeClr val="accent2">
                        <a:lumMod val="20000"/>
                        <a:lumOff val="80000"/>
                        <a:alpha val="40000"/>
                      </a:schemeClr>
                    </a:solidFill>
                  </a:tcPr>
                </a:tc>
                <a:tc>
                  <a:txBody>
                    <a:bodyPr/>
                    <a:lstStyle/>
                    <a:p>
                      <a:pPr marL="109728" indent="-91440">
                        <a:buFont typeface="Arial"/>
                        <a:buChar char="•"/>
                      </a:pPr>
                      <a:r>
                        <a:rPr lang="en-US" sz="1600" dirty="0" smtClean="0">
                          <a:latin typeface="Arial"/>
                          <a:cs typeface="Arial"/>
                        </a:rPr>
                        <a:t>Design change</a:t>
                      </a:r>
                    </a:p>
                    <a:p>
                      <a:pPr marL="109728" indent="-91440">
                        <a:buFont typeface="Arial"/>
                        <a:buChar char="•"/>
                      </a:pPr>
                      <a:r>
                        <a:rPr lang="en-US" sz="1600" dirty="0" smtClean="0">
                          <a:latin typeface="Arial"/>
                          <a:cs typeface="Arial"/>
                        </a:rPr>
                        <a:t>Expansion</a:t>
                      </a:r>
                      <a:r>
                        <a:rPr lang="en-US" sz="1600" baseline="0" dirty="0" smtClean="0">
                          <a:latin typeface="Arial"/>
                          <a:cs typeface="Arial"/>
                        </a:rPr>
                        <a:t> of partners</a:t>
                      </a:r>
                    </a:p>
                    <a:p>
                      <a:pPr marL="109728" indent="-91440">
                        <a:buFont typeface="Arial"/>
                        <a:buChar char="•"/>
                      </a:pPr>
                      <a:r>
                        <a:rPr lang="en-US" sz="1600" baseline="0" dirty="0" smtClean="0">
                          <a:latin typeface="Arial"/>
                          <a:cs typeface="Arial"/>
                        </a:rPr>
                        <a:t>Buy-in from new partners</a:t>
                      </a:r>
                      <a:endParaRPr lang="en-US" sz="1600" dirty="0">
                        <a:latin typeface="Arial"/>
                        <a:cs typeface="Arial"/>
                      </a:endParaRPr>
                    </a:p>
                  </a:txBody>
                  <a:tcPr>
                    <a:solidFill>
                      <a:schemeClr val="accent2">
                        <a:lumMod val="20000"/>
                        <a:lumOff val="80000"/>
                        <a:alpha val="40000"/>
                      </a:schemeClr>
                    </a:solidFill>
                  </a:tcPr>
                </a:tc>
              </a:tr>
              <a:tr h="828949">
                <a:tc>
                  <a:txBody>
                    <a:bodyPr/>
                    <a:lstStyle/>
                    <a:p>
                      <a:pPr indent="-91440" algn="ctr"/>
                      <a:r>
                        <a:rPr lang="en-US" sz="2000" dirty="0" smtClean="0">
                          <a:latin typeface="Arial"/>
                          <a:cs typeface="Arial"/>
                        </a:rPr>
                        <a:t>1</a:t>
                      </a:r>
                    </a:p>
                    <a:p>
                      <a:pPr indent="-91440" algn="ctr"/>
                      <a:r>
                        <a:rPr lang="en-US" sz="2000" dirty="0" smtClean="0">
                          <a:latin typeface="Arial"/>
                          <a:cs typeface="Arial"/>
                        </a:rPr>
                        <a:t>Unaware</a:t>
                      </a:r>
                      <a:endParaRPr lang="en-US" sz="2000" dirty="0">
                        <a:latin typeface="Arial"/>
                        <a:cs typeface="Arial"/>
                      </a:endParaRPr>
                    </a:p>
                  </a:txBody>
                  <a:tcPr/>
                </a:tc>
                <a:tc>
                  <a:txBody>
                    <a:bodyPr/>
                    <a:lstStyle/>
                    <a:p>
                      <a:pPr marL="18288" indent="0">
                        <a:buFont typeface="Arial"/>
                        <a:buNone/>
                      </a:pPr>
                      <a:r>
                        <a:rPr lang="en-US" sz="1600" u="sng" dirty="0" smtClean="0">
                          <a:latin typeface="Arial"/>
                          <a:cs typeface="Arial"/>
                        </a:rPr>
                        <a:t>2. Targeted Testing</a:t>
                      </a:r>
                    </a:p>
                    <a:p>
                      <a:pPr marL="109728" indent="-91440">
                        <a:buFont typeface="Arial"/>
                        <a:buChar char="•"/>
                      </a:pPr>
                      <a:r>
                        <a:rPr lang="en-US" sz="1600" dirty="0" smtClean="0">
                          <a:latin typeface="Arial"/>
                          <a:cs typeface="Arial"/>
                        </a:rPr>
                        <a:t>HIV Testing in Networks</a:t>
                      </a:r>
                    </a:p>
                    <a:p>
                      <a:pPr marL="109728" indent="-91440">
                        <a:buFont typeface="Arial"/>
                        <a:buChar char="•"/>
                      </a:pPr>
                      <a:r>
                        <a:rPr lang="en-US" sz="1600" dirty="0" smtClean="0">
                          <a:latin typeface="Arial"/>
                          <a:cs typeface="Arial"/>
                        </a:rPr>
                        <a:t>Healthcare testing</a:t>
                      </a:r>
                      <a:endParaRPr lang="en-US" sz="1600" dirty="0">
                        <a:latin typeface="Arial"/>
                        <a:cs typeface="Arial"/>
                      </a:endParaRPr>
                    </a:p>
                  </a:txBody>
                  <a:tcPr/>
                </a:tc>
                <a:tc>
                  <a:txBody>
                    <a:bodyPr/>
                    <a:lstStyle/>
                    <a:p>
                      <a:pPr marL="109728" indent="-91440">
                        <a:buFont typeface="Arial"/>
                        <a:buChar char="•"/>
                      </a:pPr>
                      <a:r>
                        <a:rPr lang="en-US" sz="1600" dirty="0" smtClean="0">
                          <a:latin typeface="Arial"/>
                          <a:cs typeface="Arial"/>
                        </a:rPr>
                        <a:t>Testing at house parties</a:t>
                      </a:r>
                    </a:p>
                    <a:p>
                      <a:pPr marL="109728" indent="-91440">
                        <a:buFont typeface="Arial"/>
                        <a:buChar char="•"/>
                      </a:pPr>
                      <a:r>
                        <a:rPr lang="en-US" sz="1600" dirty="0" smtClean="0">
                          <a:latin typeface="Arial"/>
                          <a:cs typeface="Arial"/>
                        </a:rPr>
                        <a:t>Procedures for ED, clinic testing</a:t>
                      </a:r>
                    </a:p>
                  </a:txBody>
                  <a:tcPr/>
                </a:tc>
              </a:tr>
              <a:tr h="1713162">
                <a:tc>
                  <a:txBody>
                    <a:bodyPr/>
                    <a:lstStyle/>
                    <a:p>
                      <a:pPr indent="-91440" algn="ctr"/>
                      <a:r>
                        <a:rPr lang="en-US" sz="2000" dirty="0" smtClean="0">
                          <a:latin typeface="Arial"/>
                          <a:cs typeface="Arial"/>
                        </a:rPr>
                        <a:t>2</a:t>
                      </a:r>
                    </a:p>
                    <a:p>
                      <a:pPr indent="-91440" algn="ctr"/>
                      <a:r>
                        <a:rPr lang="en-US" sz="2000" dirty="0" smtClean="0">
                          <a:latin typeface="Arial"/>
                          <a:cs typeface="Arial"/>
                        </a:rPr>
                        <a:t>Newly Aware</a:t>
                      </a:r>
                      <a:endParaRPr lang="en-US" sz="2000" dirty="0">
                        <a:latin typeface="Arial"/>
                        <a:cs typeface="Arial"/>
                      </a:endParaRPr>
                    </a:p>
                  </a:txBody>
                  <a:tcPr>
                    <a:solidFill>
                      <a:srgbClr val="C4EFFF">
                        <a:alpha val="40000"/>
                      </a:srgbClr>
                    </a:solidFill>
                  </a:tcPr>
                </a:tc>
                <a:tc>
                  <a:txBody>
                    <a:bodyPr/>
                    <a:lstStyle/>
                    <a:p>
                      <a:pPr marL="18288" indent="0">
                        <a:buFont typeface="Arial"/>
                        <a:buNone/>
                      </a:pPr>
                      <a:r>
                        <a:rPr lang="en-US" sz="1600" u="sng" dirty="0" smtClean="0">
                          <a:latin typeface="Arial"/>
                          <a:cs typeface="Arial"/>
                        </a:rPr>
                        <a:t>3. Rapid Linkage to Care</a:t>
                      </a:r>
                    </a:p>
                    <a:p>
                      <a:pPr marL="109728" indent="-91440">
                        <a:buFont typeface="Arial"/>
                        <a:buChar char="•"/>
                      </a:pPr>
                      <a:r>
                        <a:rPr lang="en-US" sz="1600" dirty="0" smtClean="0">
                          <a:latin typeface="Arial"/>
                          <a:cs typeface="Arial"/>
                        </a:rPr>
                        <a:t>Bridge</a:t>
                      </a:r>
                      <a:r>
                        <a:rPr lang="en-US" sz="1600" baseline="0" dirty="0" smtClean="0">
                          <a:latin typeface="Arial"/>
                          <a:cs typeface="Arial"/>
                        </a:rPr>
                        <a:t> Counseling</a:t>
                      </a:r>
                    </a:p>
                    <a:p>
                      <a:pPr marL="109728" indent="-91440">
                        <a:buFont typeface="Arial"/>
                        <a:buChar char="•"/>
                      </a:pPr>
                      <a:r>
                        <a:rPr lang="en-US" sz="1600" dirty="0" smtClean="0">
                          <a:latin typeface="Arial"/>
                          <a:cs typeface="Arial"/>
                        </a:rPr>
                        <a:t>Nurse Call Center</a:t>
                      </a:r>
                      <a:endParaRPr lang="en-US" sz="1600" dirty="0">
                        <a:latin typeface="Arial"/>
                        <a:cs typeface="Arial"/>
                      </a:endParaRPr>
                    </a:p>
                  </a:txBody>
                  <a:tcPr>
                    <a:solidFill>
                      <a:srgbClr val="C4EFFF">
                        <a:alpha val="40000"/>
                      </a:srgbClr>
                    </a:solidFill>
                  </a:tcPr>
                </a:tc>
                <a:tc>
                  <a:txBody>
                    <a:bodyPr/>
                    <a:lstStyle/>
                    <a:p>
                      <a:pPr marL="18288" indent="0">
                        <a:buFont typeface="Arial"/>
                        <a:buNone/>
                      </a:pPr>
                      <a:r>
                        <a:rPr lang="en-US" sz="1600" u="sng" dirty="0" smtClean="0">
                          <a:latin typeface="Arial"/>
                          <a:cs typeface="Arial"/>
                        </a:rPr>
                        <a:t>Bridge Counseling</a:t>
                      </a:r>
                    </a:p>
                    <a:p>
                      <a:pPr marL="109728" indent="-91440">
                        <a:buFont typeface="Arial"/>
                        <a:buChar char="•"/>
                      </a:pPr>
                      <a:r>
                        <a:rPr lang="en-US" sz="1600" dirty="0" smtClean="0">
                          <a:latin typeface="Arial"/>
                          <a:cs typeface="Arial"/>
                        </a:rPr>
                        <a:t>Training</a:t>
                      </a:r>
                    </a:p>
                    <a:p>
                      <a:pPr marL="109728" indent="-91440">
                        <a:buFont typeface="Arial"/>
                        <a:buChar char="•"/>
                      </a:pPr>
                      <a:r>
                        <a:rPr lang="en-US" sz="1600" baseline="0" dirty="0" smtClean="0">
                          <a:latin typeface="Arial"/>
                          <a:cs typeface="Arial"/>
                        </a:rPr>
                        <a:t>Procedures</a:t>
                      </a:r>
                    </a:p>
                    <a:p>
                      <a:pPr marL="109728" indent="-91440">
                        <a:buFont typeface="Arial"/>
                        <a:buChar char="•"/>
                      </a:pPr>
                      <a:r>
                        <a:rPr lang="en-US" sz="1600" baseline="0" dirty="0" smtClean="0">
                          <a:latin typeface="Arial"/>
                          <a:cs typeface="Arial"/>
                        </a:rPr>
                        <a:t>Pilot testing</a:t>
                      </a:r>
                    </a:p>
                    <a:p>
                      <a:pPr marL="109728" indent="-91440">
                        <a:buFont typeface="Arial"/>
                        <a:buChar char="•"/>
                      </a:pPr>
                      <a:endParaRPr lang="en-US" sz="1600" baseline="0" dirty="0" smtClean="0">
                        <a:latin typeface="Arial"/>
                        <a:cs typeface="Arial"/>
                      </a:endParaRPr>
                    </a:p>
                    <a:p>
                      <a:pPr marL="18288" indent="0">
                        <a:buFont typeface="Arial"/>
                        <a:buNone/>
                      </a:pPr>
                      <a:r>
                        <a:rPr lang="en-US" sz="1600" u="sng" baseline="0" dirty="0" smtClean="0">
                          <a:latin typeface="Arial"/>
                          <a:cs typeface="Arial"/>
                        </a:rPr>
                        <a:t>RN Hotline</a:t>
                      </a:r>
                    </a:p>
                    <a:p>
                      <a:pPr marL="109728" indent="-91440">
                        <a:buFont typeface="Arial"/>
                        <a:buChar char="•"/>
                      </a:pPr>
                      <a:r>
                        <a:rPr lang="en-US" sz="1600" u="sng" baseline="0" dirty="0" smtClean="0">
                          <a:latin typeface="Arial"/>
                          <a:cs typeface="Arial"/>
                        </a:rPr>
                        <a:t>Procedures</a:t>
                      </a:r>
                      <a:endParaRPr lang="en-US" sz="1600" u="sng" dirty="0">
                        <a:latin typeface="Arial"/>
                        <a:cs typeface="Arial"/>
                      </a:endParaRPr>
                    </a:p>
                  </a:txBody>
                  <a:tcPr>
                    <a:solidFill>
                      <a:srgbClr val="C4EFFF">
                        <a:alpha val="40000"/>
                      </a:srgbClr>
                    </a:solidFill>
                  </a:tcPr>
                </a:tc>
              </a:tr>
              <a:tr h="1077634">
                <a:tc>
                  <a:txBody>
                    <a:bodyPr/>
                    <a:lstStyle/>
                    <a:p>
                      <a:pPr indent="-91440" algn="ctr"/>
                      <a:r>
                        <a:rPr lang="en-US" sz="2000" dirty="0" smtClean="0">
                          <a:latin typeface="Arial"/>
                          <a:cs typeface="Arial"/>
                        </a:rPr>
                        <a:t>3</a:t>
                      </a:r>
                    </a:p>
                    <a:p>
                      <a:pPr indent="-91440" algn="ctr"/>
                      <a:r>
                        <a:rPr lang="en-US" sz="2000" dirty="0" smtClean="0">
                          <a:latin typeface="Arial"/>
                          <a:cs typeface="Arial"/>
                        </a:rPr>
                        <a:t>Lost-to-Care</a:t>
                      </a:r>
                      <a:endParaRPr lang="en-US" sz="2000" dirty="0">
                        <a:latin typeface="Arial"/>
                        <a:cs typeface="Arial"/>
                      </a:endParaRPr>
                    </a:p>
                  </a:txBody>
                  <a:tcPr>
                    <a:solidFill>
                      <a:srgbClr val="FFFFFF"/>
                    </a:solidFill>
                  </a:tcPr>
                </a:tc>
                <a:tc>
                  <a:txBody>
                    <a:bodyPr/>
                    <a:lstStyle/>
                    <a:p>
                      <a:pPr marL="18288" indent="0">
                        <a:buFont typeface="Arial"/>
                        <a:buNone/>
                      </a:pPr>
                      <a:r>
                        <a:rPr lang="en-US" sz="1600" u="sng" dirty="0" smtClean="0">
                          <a:latin typeface="Arial"/>
                          <a:cs typeface="Arial"/>
                        </a:rPr>
                        <a:t>4. Care Ware Links</a:t>
                      </a:r>
                    </a:p>
                    <a:p>
                      <a:pPr marL="109728" indent="-91440">
                        <a:buFont typeface="Arial"/>
                        <a:buChar char="•"/>
                      </a:pPr>
                      <a:r>
                        <a:rPr lang="en-US" sz="1600" dirty="0" smtClean="0">
                          <a:latin typeface="Arial"/>
                          <a:cs typeface="Arial"/>
                        </a:rPr>
                        <a:t>BC use </a:t>
                      </a:r>
                    </a:p>
                    <a:p>
                      <a:pPr marL="109728" indent="-91440">
                        <a:buFont typeface="Arial"/>
                        <a:buChar char="•"/>
                      </a:pPr>
                      <a:r>
                        <a:rPr lang="en-US" sz="1600" dirty="0" smtClean="0">
                          <a:latin typeface="Arial"/>
                          <a:cs typeface="Arial"/>
                        </a:rPr>
                        <a:t>Creation of regional networks</a:t>
                      </a:r>
                      <a:endParaRPr lang="en-US" sz="1600" dirty="0">
                        <a:latin typeface="Arial"/>
                        <a:cs typeface="Arial"/>
                      </a:endParaRPr>
                    </a:p>
                  </a:txBody>
                  <a:tcPr>
                    <a:solidFill>
                      <a:srgbClr val="FFFFFF"/>
                    </a:solidFill>
                  </a:tcPr>
                </a:tc>
                <a:tc>
                  <a:txBody>
                    <a:bodyPr/>
                    <a:lstStyle/>
                    <a:p>
                      <a:pPr marL="18288" indent="0">
                        <a:buFont typeface="Arial"/>
                        <a:buNone/>
                      </a:pPr>
                      <a:r>
                        <a:rPr lang="en-US" sz="1600" u="sng" dirty="0" smtClean="0">
                          <a:latin typeface="Arial"/>
                          <a:cs typeface="Arial"/>
                        </a:rPr>
                        <a:t>Shared</a:t>
                      </a:r>
                      <a:r>
                        <a:rPr lang="en-US" sz="1600" u="sng" baseline="0" dirty="0" smtClean="0">
                          <a:latin typeface="Arial"/>
                          <a:cs typeface="Arial"/>
                        </a:rPr>
                        <a:t> </a:t>
                      </a:r>
                      <a:r>
                        <a:rPr lang="en-US" sz="1600" u="sng" baseline="0" dirty="0" err="1" smtClean="0">
                          <a:latin typeface="Arial"/>
                          <a:cs typeface="Arial"/>
                        </a:rPr>
                        <a:t>CareWare</a:t>
                      </a:r>
                      <a:endParaRPr lang="en-US" sz="1600" u="sng" baseline="0" dirty="0" smtClean="0">
                        <a:latin typeface="Arial"/>
                        <a:cs typeface="Arial"/>
                      </a:endParaRPr>
                    </a:p>
                    <a:p>
                      <a:pPr marL="109728" indent="-91440">
                        <a:buFont typeface="Arial"/>
                        <a:buChar char="•"/>
                      </a:pPr>
                      <a:r>
                        <a:rPr lang="en-US" sz="1600" dirty="0" smtClean="0">
                          <a:latin typeface="Arial"/>
                          <a:cs typeface="Arial"/>
                        </a:rPr>
                        <a:t>Regional Usage</a:t>
                      </a:r>
                    </a:p>
                    <a:p>
                      <a:pPr marL="109728" indent="-91440">
                        <a:buFont typeface="Arial"/>
                        <a:buChar char="•"/>
                      </a:pPr>
                      <a:r>
                        <a:rPr lang="en-US" sz="1600" dirty="0" smtClean="0">
                          <a:latin typeface="Arial"/>
                          <a:cs typeface="Arial"/>
                        </a:rPr>
                        <a:t>SBC use</a:t>
                      </a:r>
                    </a:p>
                  </a:txBody>
                  <a:tcPr>
                    <a:solidFill>
                      <a:schemeClr val="tx1"/>
                    </a:solidFill>
                  </a:tcPr>
                </a:tc>
              </a:tr>
              <a:tr h="828949">
                <a:tc>
                  <a:txBody>
                    <a:bodyPr/>
                    <a:lstStyle/>
                    <a:p>
                      <a:pPr indent="-91440" algn="ctr"/>
                      <a:r>
                        <a:rPr lang="en-US" sz="2000" dirty="0" smtClean="0">
                          <a:latin typeface="Arial"/>
                          <a:cs typeface="Arial"/>
                        </a:rPr>
                        <a:t>4</a:t>
                      </a:r>
                    </a:p>
                    <a:p>
                      <a:pPr indent="-91440" algn="ctr"/>
                      <a:r>
                        <a:rPr lang="en-US" sz="2000" dirty="0" smtClean="0">
                          <a:latin typeface="Arial"/>
                          <a:cs typeface="Arial"/>
                        </a:rPr>
                        <a:t>Sporadic care</a:t>
                      </a:r>
                      <a:endParaRPr lang="en-US" sz="2000" dirty="0">
                        <a:latin typeface="Arial"/>
                        <a:cs typeface="Arial"/>
                      </a:endParaRPr>
                    </a:p>
                  </a:txBody>
                  <a:tcPr>
                    <a:solidFill>
                      <a:srgbClr val="C4EFFF">
                        <a:alpha val="40000"/>
                      </a:srgbClr>
                    </a:solidFill>
                  </a:tcPr>
                </a:tc>
                <a:tc>
                  <a:txBody>
                    <a:bodyPr/>
                    <a:lstStyle/>
                    <a:p>
                      <a:pPr marL="107950" indent="-90488">
                        <a:buFont typeface="Arial"/>
                        <a:buNone/>
                      </a:pPr>
                      <a:r>
                        <a:rPr lang="en-US" sz="1600" dirty="0" smtClean="0">
                          <a:latin typeface="Arial"/>
                          <a:cs typeface="Arial"/>
                        </a:rPr>
                        <a:t>5. </a:t>
                      </a:r>
                      <a:r>
                        <a:rPr lang="en-US" sz="1600" u="sng" dirty="0" smtClean="0">
                          <a:latin typeface="Arial"/>
                          <a:cs typeface="Arial"/>
                        </a:rPr>
                        <a:t>Out-of-Care</a:t>
                      </a:r>
                      <a:r>
                        <a:rPr lang="en-US" sz="1600" u="sng" baseline="0" dirty="0" smtClean="0">
                          <a:latin typeface="Arial"/>
                          <a:cs typeface="Arial"/>
                        </a:rPr>
                        <a:t> </a:t>
                      </a:r>
                      <a:r>
                        <a:rPr lang="en-US" sz="1600" u="sng" dirty="0" smtClean="0">
                          <a:latin typeface="Arial"/>
                          <a:cs typeface="Arial"/>
                        </a:rPr>
                        <a:t>Surveillance</a:t>
                      </a:r>
                      <a:endParaRPr lang="en-US" sz="1600" u="sng" dirty="0">
                        <a:latin typeface="Arial"/>
                        <a:cs typeface="Arial"/>
                      </a:endParaRPr>
                    </a:p>
                  </a:txBody>
                  <a:tcPr>
                    <a:solidFill>
                      <a:srgbClr val="C4EFFF">
                        <a:alpha val="40000"/>
                      </a:srgbClr>
                    </a:solidFill>
                  </a:tcPr>
                </a:tc>
                <a:tc>
                  <a:txBody>
                    <a:bodyPr/>
                    <a:lstStyle/>
                    <a:p>
                      <a:pPr marL="18288" indent="0">
                        <a:buFont typeface="Arial"/>
                        <a:buNone/>
                      </a:pPr>
                      <a:r>
                        <a:rPr lang="en-US" sz="1600" u="sng" dirty="0" smtClean="0">
                          <a:latin typeface="Arial"/>
                          <a:cs typeface="Arial"/>
                        </a:rPr>
                        <a:t>Active Search</a:t>
                      </a:r>
                    </a:p>
                    <a:p>
                      <a:pPr marL="109728" indent="-91440">
                        <a:buFont typeface="Arial"/>
                        <a:buChar char="•"/>
                      </a:pPr>
                      <a:r>
                        <a:rPr lang="en-US" sz="1600" baseline="0" dirty="0" smtClean="0">
                          <a:latin typeface="Arial"/>
                          <a:cs typeface="Arial"/>
                        </a:rPr>
                        <a:t>Procedures</a:t>
                      </a:r>
                    </a:p>
                    <a:p>
                      <a:pPr marL="109728" indent="-91440">
                        <a:buFont typeface="Arial"/>
                        <a:buChar char="•"/>
                      </a:pPr>
                      <a:r>
                        <a:rPr lang="en-US" sz="1600" baseline="0" dirty="0" smtClean="0">
                          <a:latin typeface="Arial"/>
                          <a:cs typeface="Arial"/>
                        </a:rPr>
                        <a:t>Pilot testing</a:t>
                      </a:r>
                    </a:p>
                  </a:txBody>
                  <a:tcPr>
                    <a:solidFill>
                      <a:srgbClr val="C4EFFF">
                        <a:alpha val="40000"/>
                      </a:srgbClr>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305800" cy="676656"/>
          </a:xfrm>
          <a:ln>
            <a:miter lim="800000"/>
            <a:headEnd/>
            <a:tailEnd/>
          </a:ln>
        </p:spPr>
        <p:txBody>
          <a:bodyPr/>
          <a:lstStyle/>
          <a:p>
            <a:pPr>
              <a:defRPr/>
            </a:pPr>
            <a:r>
              <a:rPr smtClean="0"/>
              <a:t>Lessons Learned</a:t>
            </a:r>
            <a:endParaRPr/>
          </a:p>
        </p:txBody>
      </p:sp>
      <p:sp>
        <p:nvSpPr>
          <p:cNvPr id="1044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9BADA32-40E2-4720-A728-E54B49768819}" type="slidenum">
              <a:rPr lang="en-US" smtClean="0">
                <a:solidFill>
                  <a:srgbClr val="D1EAEE"/>
                </a:solidFill>
              </a:rPr>
              <a:pPr eaLnBrk="1" hangingPunct="1"/>
              <a:t>57</a:t>
            </a:fld>
            <a:endParaRPr lang="en-US" smtClean="0">
              <a:solidFill>
                <a:srgbClr val="D1EAEE"/>
              </a:solidFill>
            </a:endParaRPr>
          </a:p>
        </p:txBody>
      </p:sp>
      <p:sp>
        <p:nvSpPr>
          <p:cNvPr id="3" name="Text Placeholder 2"/>
          <p:cNvSpPr>
            <a:spLocks noGrp="1"/>
          </p:cNvSpPr>
          <p:nvPr>
            <p:ph idx="4294967295"/>
          </p:nvPr>
        </p:nvSpPr>
        <p:spPr>
          <a:xfrm>
            <a:off x="1447800" y="1676400"/>
            <a:ext cx="6705600" cy="4953000"/>
          </a:xfrm>
        </p:spPr>
        <p:txBody>
          <a:bodyPr/>
          <a:lstStyle/>
          <a:p>
            <a:pPr marL="109728" indent="-91440">
              <a:lnSpc>
                <a:spcPct val="60000"/>
              </a:lnSpc>
              <a:buFont typeface="Arial"/>
              <a:buChar char="•"/>
              <a:defRPr/>
            </a:pPr>
            <a:r>
              <a:rPr lang="en-US" sz="2800" dirty="0" smtClean="0">
                <a:latin typeface="Arial"/>
                <a:cs typeface="Arial"/>
              </a:rPr>
              <a:t>Staffing</a:t>
            </a:r>
          </a:p>
          <a:p>
            <a:pPr marL="476441" lvl="1" indent="-91440">
              <a:lnSpc>
                <a:spcPct val="60000"/>
              </a:lnSpc>
              <a:buFont typeface="Arial"/>
              <a:buChar char="•"/>
              <a:defRPr/>
            </a:pPr>
            <a:r>
              <a:rPr lang="en-US" dirty="0" smtClean="0">
                <a:latin typeface="Arial"/>
                <a:cs typeface="Arial"/>
              </a:rPr>
              <a:t>Need </a:t>
            </a:r>
            <a:r>
              <a:rPr lang="en-US" dirty="0">
                <a:latin typeface="Arial"/>
                <a:cs typeface="Arial"/>
              </a:rPr>
              <a:t>for more </a:t>
            </a:r>
            <a:r>
              <a:rPr lang="en-US" dirty="0" smtClean="0">
                <a:latin typeface="Arial"/>
                <a:cs typeface="Arial"/>
              </a:rPr>
              <a:t>partnerships</a:t>
            </a:r>
          </a:p>
          <a:p>
            <a:pPr marL="476441" lvl="1" indent="-91440">
              <a:lnSpc>
                <a:spcPct val="60000"/>
              </a:lnSpc>
              <a:buFont typeface="Arial"/>
              <a:buChar char="•"/>
              <a:defRPr/>
            </a:pPr>
            <a:r>
              <a:rPr lang="en-US" dirty="0" smtClean="0">
                <a:latin typeface="Arial"/>
                <a:cs typeface="Arial"/>
              </a:rPr>
              <a:t>Build time for staffing changes and hires</a:t>
            </a:r>
            <a:endParaRPr lang="en-US" dirty="0">
              <a:latin typeface="Arial"/>
              <a:cs typeface="Arial"/>
            </a:endParaRPr>
          </a:p>
          <a:p>
            <a:pPr marL="109728" indent="-91440">
              <a:lnSpc>
                <a:spcPct val="60000"/>
              </a:lnSpc>
              <a:buFont typeface="Arial"/>
              <a:buChar char="•"/>
              <a:defRPr/>
            </a:pPr>
            <a:endParaRPr lang="en-US" sz="2800" dirty="0">
              <a:latin typeface="Arial"/>
              <a:cs typeface="Arial"/>
            </a:endParaRPr>
          </a:p>
          <a:p>
            <a:pPr marL="109728" indent="-91440">
              <a:lnSpc>
                <a:spcPct val="60000"/>
              </a:lnSpc>
              <a:buFont typeface="Arial"/>
              <a:buChar char="•"/>
              <a:defRPr/>
            </a:pPr>
            <a:r>
              <a:rPr lang="en-US" sz="2800" dirty="0" smtClean="0">
                <a:latin typeface="Arial"/>
                <a:cs typeface="Arial"/>
              </a:rPr>
              <a:t>Designs</a:t>
            </a:r>
          </a:p>
          <a:p>
            <a:pPr marL="476441" lvl="1" indent="-91440">
              <a:lnSpc>
                <a:spcPct val="60000"/>
              </a:lnSpc>
              <a:buFont typeface="Arial"/>
              <a:buChar char="•"/>
              <a:defRPr/>
            </a:pPr>
            <a:r>
              <a:rPr lang="en-US" dirty="0" smtClean="0">
                <a:latin typeface="Arial"/>
                <a:cs typeface="Arial"/>
              </a:rPr>
              <a:t>Flexibility</a:t>
            </a:r>
          </a:p>
          <a:p>
            <a:pPr marL="476441" lvl="1" indent="-91440">
              <a:lnSpc>
                <a:spcPct val="60000"/>
              </a:lnSpc>
              <a:buFont typeface="Arial"/>
              <a:buChar char="•"/>
              <a:defRPr/>
            </a:pPr>
            <a:r>
              <a:rPr lang="en-US" dirty="0" smtClean="0">
                <a:latin typeface="Arial"/>
                <a:cs typeface="Arial"/>
              </a:rPr>
              <a:t>Modifications</a:t>
            </a:r>
            <a:endParaRPr lang="en-US" dirty="0">
              <a:latin typeface="Arial"/>
              <a:cs typeface="Arial"/>
            </a:endParaRPr>
          </a:p>
          <a:p>
            <a:pPr marL="109728" indent="-91440">
              <a:lnSpc>
                <a:spcPct val="60000"/>
              </a:lnSpc>
              <a:buFont typeface="Arial"/>
              <a:buChar char="•"/>
              <a:defRPr/>
            </a:pPr>
            <a:endParaRPr lang="en-US" sz="2800" dirty="0">
              <a:latin typeface="Arial"/>
              <a:cs typeface="Arial"/>
            </a:endParaRPr>
          </a:p>
          <a:p>
            <a:pPr marL="109728" indent="-91440">
              <a:lnSpc>
                <a:spcPct val="60000"/>
              </a:lnSpc>
              <a:buFont typeface="Arial"/>
              <a:buChar char="•"/>
              <a:defRPr/>
            </a:pPr>
            <a:r>
              <a:rPr lang="en-US" sz="2800" dirty="0" smtClean="0">
                <a:latin typeface="Arial"/>
                <a:cs typeface="Arial"/>
              </a:rPr>
              <a:t>Unexpected events</a:t>
            </a:r>
          </a:p>
          <a:p>
            <a:pPr marL="476441" lvl="1" indent="-91440">
              <a:lnSpc>
                <a:spcPct val="60000"/>
              </a:lnSpc>
              <a:buFont typeface="Arial"/>
              <a:buChar char="•"/>
              <a:defRPr/>
            </a:pPr>
            <a:r>
              <a:rPr lang="en-US" dirty="0" smtClean="0">
                <a:latin typeface="Arial"/>
                <a:cs typeface="Arial"/>
              </a:rPr>
              <a:t>EMR </a:t>
            </a:r>
            <a:r>
              <a:rPr lang="en-US" dirty="0">
                <a:latin typeface="Arial"/>
                <a:cs typeface="Arial"/>
              </a:rPr>
              <a:t>change disrupts entire system</a:t>
            </a:r>
          </a:p>
          <a:p>
            <a:pPr marL="109728" indent="-91440">
              <a:lnSpc>
                <a:spcPct val="60000"/>
              </a:lnSpc>
              <a:buFont typeface="Arial"/>
              <a:buChar char="•"/>
              <a:defRPr/>
            </a:pPr>
            <a:endParaRPr lang="en-US" sz="2800" dirty="0">
              <a:latin typeface="Arial"/>
              <a:cs typeface="Arial"/>
            </a:endParaRPr>
          </a:p>
          <a:p>
            <a:pPr marL="109728" indent="-91440">
              <a:lnSpc>
                <a:spcPct val="60000"/>
              </a:lnSpc>
              <a:buFont typeface="Arial"/>
              <a:buChar char="•"/>
              <a:defRPr/>
            </a:pPr>
            <a:r>
              <a:rPr lang="en-US" sz="2800" dirty="0" smtClean="0">
                <a:latin typeface="Arial"/>
                <a:cs typeface="Arial"/>
              </a:rPr>
              <a:t>Communications</a:t>
            </a:r>
          </a:p>
          <a:p>
            <a:pPr marL="476441" lvl="1" indent="-91440">
              <a:lnSpc>
                <a:spcPct val="60000"/>
              </a:lnSpc>
              <a:buFont typeface="Arial"/>
              <a:buChar char="•"/>
              <a:defRPr/>
            </a:pPr>
            <a:r>
              <a:rPr lang="en-US" dirty="0" smtClean="0">
                <a:latin typeface="Arial"/>
                <a:cs typeface="Arial"/>
              </a:rPr>
              <a:t>More participants on steering committee</a:t>
            </a:r>
          </a:p>
          <a:p>
            <a:pPr marL="476441" lvl="1" indent="-91440">
              <a:lnSpc>
                <a:spcPct val="60000"/>
              </a:lnSpc>
              <a:buFont typeface="Arial"/>
              <a:buChar char="•"/>
              <a:defRPr/>
            </a:pPr>
            <a:r>
              <a:rPr lang="en-US" dirty="0" smtClean="0">
                <a:latin typeface="Arial"/>
                <a:cs typeface="Arial"/>
              </a:rPr>
              <a:t>Dual representations</a:t>
            </a:r>
          </a:p>
          <a:p>
            <a:pPr marL="476441" lvl="1" indent="-91440">
              <a:lnSpc>
                <a:spcPct val="60000"/>
              </a:lnSpc>
              <a:buFont typeface="Arial"/>
              <a:buChar char="•"/>
              <a:defRPr/>
            </a:pPr>
            <a:r>
              <a:rPr lang="en-US" dirty="0" smtClean="0">
                <a:latin typeface="Arial"/>
                <a:cs typeface="Arial"/>
              </a:rPr>
              <a:t>Email summaries</a:t>
            </a:r>
            <a:endParaRPr lang="en-US" dirty="0">
              <a:latin typeface="Arial"/>
              <a:cs typeface="Arial"/>
            </a:endParaRPr>
          </a:p>
          <a:p>
            <a:pPr>
              <a:lnSpc>
                <a:spcPct val="60000"/>
              </a:lnSpc>
              <a:defRPr/>
            </a:pPr>
            <a:endParaRPr lang="en-US" sz="2800" dirty="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1295400"/>
            <a:ext cx="7851648" cy="3200400"/>
          </a:xfrm>
          <a:ln>
            <a:miter lim="800000"/>
            <a:headEnd/>
            <a:tailEnd/>
          </a:ln>
          <a:extLst>
            <a:ext uri="{FAA26D3D-D897-4be2-8F04-BA451C77F1D7}"/>
          </a:extLst>
        </p:spPr>
        <p:txBody>
          <a:bodyPr>
            <a:normAutofit fontScale="90000"/>
          </a:bodyPr>
          <a:lstStyle/>
          <a:p>
            <a:pPr algn="ctr" eaLnBrk="1" fontAlgn="auto" hangingPunct="1">
              <a:spcAft>
                <a:spcPts val="0"/>
              </a:spcAft>
              <a:defRPr/>
            </a:pPr>
            <a:r>
              <a:rPr dirty="0" smtClean="0">
                <a:solidFill>
                  <a:srgbClr val="DBE7B6"/>
                </a:solidFill>
              </a:rPr>
              <a:t>Wisconsin SPNS: Systems Interventions to Improve Linkage and Retention to Care</a:t>
            </a:r>
          </a:p>
        </p:txBody>
      </p:sp>
      <p:sp>
        <p:nvSpPr>
          <p:cNvPr id="105475" name="Subtitle 4"/>
          <p:cNvSpPr>
            <a:spLocks noGrp="1"/>
          </p:cNvSpPr>
          <p:nvPr>
            <p:ph type="subTitle" idx="1"/>
          </p:nvPr>
        </p:nvSpPr>
        <p:spPr>
          <a:xfrm>
            <a:off x="609600" y="5257800"/>
            <a:ext cx="7854950" cy="1066800"/>
          </a:xfrm>
        </p:spPr>
        <p:txBody>
          <a:bodyPr/>
          <a:lstStyle/>
          <a:p>
            <a:pPr marR="0" algn="ctr"/>
            <a:r>
              <a:rPr lang="en-US" sz="2000" smtClean="0">
                <a:ea typeface="ＭＳ Ｐゴシック" pitchFamily="34" charset="-128"/>
              </a:rPr>
              <a:t>Casey Schumann, MS</a:t>
            </a:r>
          </a:p>
          <a:p>
            <a:pPr marR="0" algn="ctr"/>
            <a:r>
              <a:rPr lang="en-US" sz="2000" smtClean="0">
                <a:ea typeface="ＭＳ Ｐゴシック" pitchFamily="34" charset="-128"/>
              </a:rPr>
              <a:t>AIDS/HIV Program, Wisconsin Division of Public Health</a:t>
            </a:r>
          </a:p>
          <a:p>
            <a:pPr marR="0" algn="ctr"/>
            <a:endParaRPr lang="en-US" sz="2000" smtClean="0">
              <a:ea typeface="ＭＳ Ｐゴシック" pitchFamily="34" charset="-128"/>
            </a:endParaRPr>
          </a:p>
          <a:p>
            <a:pPr marR="0" algn="ctr"/>
            <a:endParaRPr lang="en-US" sz="2000" smtClean="0">
              <a:ea typeface="ＭＳ Ｐゴシック" pitchFamily="34" charset="-128"/>
            </a:endParaRPr>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C314C74-6754-4D5F-8019-EE12A75717E1}" type="slidenum">
              <a:rPr lang="en-US" smtClean="0">
                <a:solidFill>
                  <a:srgbClr val="D1EAEE"/>
                </a:solidFill>
              </a:rPr>
              <a:pPr eaLnBrk="1" hangingPunct="1"/>
              <a:t>58</a:t>
            </a:fld>
            <a:endParaRPr lang="en-US" smtClean="0">
              <a:solidFill>
                <a:srgbClr val="D1EAEE"/>
              </a:solidFill>
            </a:endParaRPr>
          </a:p>
        </p:txBody>
      </p:sp>
      <p:pic>
        <p:nvPicPr>
          <p:cNvPr id="10547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01600"/>
            <a:ext cx="9636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28600"/>
            <a:ext cx="8229600" cy="1143000"/>
          </a:xfrm>
        </p:spPr>
        <p:txBody>
          <a:bodyPr/>
          <a:lstStyle/>
          <a:p>
            <a:pPr algn="ctr"/>
            <a:r>
              <a:rPr lang="en-US" smtClean="0">
                <a:ea typeface="ＭＳ Ｐゴシック" pitchFamily="34" charset="-128"/>
              </a:rPr>
              <a:t>Presentation Outline</a:t>
            </a:r>
          </a:p>
        </p:txBody>
      </p:sp>
      <p:sp>
        <p:nvSpPr>
          <p:cNvPr id="106499" name="Content Placeholder 2"/>
          <p:cNvSpPr>
            <a:spLocks noGrp="1"/>
          </p:cNvSpPr>
          <p:nvPr>
            <p:ph idx="1"/>
          </p:nvPr>
        </p:nvSpPr>
        <p:spPr/>
        <p:txBody>
          <a:bodyPr/>
          <a:lstStyle/>
          <a:p>
            <a:r>
              <a:rPr lang="en-US" smtClean="0">
                <a:ea typeface="ＭＳ Ｐゴシック" pitchFamily="34" charset="-128"/>
              </a:rPr>
              <a:t>Need for improved linkage and retention in Wisconsin</a:t>
            </a:r>
          </a:p>
          <a:p>
            <a:r>
              <a:rPr lang="en-US" smtClean="0">
                <a:ea typeface="ＭＳ Ｐゴシック" pitchFamily="34" charset="-128"/>
              </a:rPr>
              <a:t>Intervention Descriptions</a:t>
            </a:r>
          </a:p>
          <a:p>
            <a:pPr lvl="1"/>
            <a:r>
              <a:rPr lang="en-US" smtClean="0">
                <a:ea typeface="ＭＳ Ｐゴシック" pitchFamily="34" charset="-128"/>
              </a:rPr>
              <a:t>Linkage to Care Specialists</a:t>
            </a:r>
          </a:p>
          <a:p>
            <a:pPr lvl="1"/>
            <a:r>
              <a:rPr lang="en-US" smtClean="0">
                <a:ea typeface="ＭＳ Ｐゴシック" pitchFamily="34" charset="-128"/>
              </a:rPr>
              <a:t>Enhanced HIV Testing</a:t>
            </a:r>
          </a:p>
          <a:p>
            <a:pPr lvl="2"/>
            <a:r>
              <a:rPr lang="en-US" smtClean="0">
                <a:ea typeface="ＭＳ Ｐゴシック" pitchFamily="34" charset="-128"/>
              </a:rPr>
              <a:t>Acute HIV Testing</a:t>
            </a:r>
          </a:p>
          <a:p>
            <a:pPr lvl="2"/>
            <a:r>
              <a:rPr lang="en-US" smtClean="0">
                <a:ea typeface="ＭＳ Ｐゴシック" pitchFamily="34" charset="-128"/>
              </a:rPr>
              <a:t>Improved Social Networks Testing</a:t>
            </a:r>
          </a:p>
          <a:p>
            <a:pPr lvl="1"/>
            <a:r>
              <a:rPr lang="en-US" smtClean="0">
                <a:ea typeface="ＭＳ Ｐゴシック" pitchFamily="34" charset="-128"/>
              </a:rPr>
              <a:t>Using data to promote linkage and retention</a:t>
            </a:r>
          </a:p>
          <a:p>
            <a:r>
              <a:rPr lang="en-US" smtClean="0">
                <a:ea typeface="ＭＳ Ｐゴシック" pitchFamily="34" charset="-128"/>
              </a:rPr>
              <a:t>Lessons Learned</a:t>
            </a:r>
          </a:p>
        </p:txBody>
      </p:sp>
      <p:sp>
        <p:nvSpPr>
          <p:cNvPr id="1065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8C2E070-843F-4812-9784-6ADFCD6AD866}" type="slidenum">
              <a:rPr lang="en-US" smtClean="0">
                <a:solidFill>
                  <a:srgbClr val="045C75"/>
                </a:solidFill>
              </a:rPr>
              <a:pPr eaLnBrk="1" hangingPunct="1"/>
              <a:t>59</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851648" cy="914400"/>
          </a:xfrm>
          <a:ln>
            <a:miter lim="800000"/>
            <a:headEnd/>
            <a:tailEnd/>
          </a:ln>
        </p:spPr>
        <p:txBody>
          <a:bodyPr>
            <a:normAutofit fontScale="90000"/>
          </a:bodyPr>
          <a:lstStyle/>
          <a:p>
            <a:pPr algn="ctr">
              <a:defRPr/>
            </a:pPr>
            <a:r>
              <a:rPr lang="en-US" dirty="0" smtClean="0">
                <a:solidFill>
                  <a:srgbClr val="DBE7B6"/>
                </a:solidFill>
              </a:rPr>
              <a:t>Introduction to the SPNS Systems Linkages and Access to Care Initiative</a:t>
            </a:r>
            <a:endParaRPr lang="en-US" dirty="0"/>
          </a:p>
        </p:txBody>
      </p:sp>
      <p:sp>
        <p:nvSpPr>
          <p:cNvPr id="57347" name="Subtitle 2"/>
          <p:cNvSpPr>
            <a:spLocks noGrp="1"/>
          </p:cNvSpPr>
          <p:nvPr>
            <p:ph type="subTitle" idx="1"/>
          </p:nvPr>
        </p:nvSpPr>
        <p:spPr>
          <a:xfrm>
            <a:off x="609600" y="3276600"/>
            <a:ext cx="7854950" cy="2743200"/>
          </a:xfrm>
        </p:spPr>
        <p:txBody>
          <a:bodyPr/>
          <a:lstStyle/>
          <a:p>
            <a:pPr marR="0" algn="ctr"/>
            <a:r>
              <a:rPr lang="en-US" smtClean="0">
                <a:ea typeface="ＭＳ Ｐゴシック" pitchFamily="34" charset="-128"/>
              </a:rPr>
              <a:t>Wayne T. Steward, PhD, MPH</a:t>
            </a:r>
          </a:p>
          <a:p>
            <a:pPr marR="0" algn="ctr"/>
            <a:r>
              <a:rPr lang="en-US" smtClean="0">
                <a:ea typeface="ＭＳ Ｐゴシック" pitchFamily="34" charset="-128"/>
              </a:rPr>
              <a:t>Co-Principal Investigator</a:t>
            </a:r>
          </a:p>
          <a:p>
            <a:pPr marR="0" algn="ctr"/>
            <a:r>
              <a:rPr lang="en-US" smtClean="0">
                <a:ea typeface="ＭＳ Ｐゴシック" pitchFamily="34" charset="-128"/>
              </a:rPr>
              <a:t>Evaluation &amp; Technical Assistance Center*</a:t>
            </a:r>
          </a:p>
          <a:p>
            <a:pPr marR="0" algn="ctr"/>
            <a:r>
              <a:rPr lang="en-US" smtClean="0">
                <a:ea typeface="ＭＳ Ｐゴシック" pitchFamily="34" charset="-128"/>
              </a:rPr>
              <a:t>Center for AIDS Prevention Studies</a:t>
            </a:r>
          </a:p>
          <a:p>
            <a:pPr marR="0" algn="ctr"/>
            <a:r>
              <a:rPr lang="en-US" smtClean="0">
                <a:ea typeface="ＭＳ Ｐゴシック" pitchFamily="34" charset="-128"/>
              </a:rPr>
              <a:t>University of California, San Francisco</a:t>
            </a:r>
          </a:p>
          <a:p>
            <a:pPr marR="0" algn="l">
              <a:buFont typeface="Arial" pitchFamily="34" charset="0"/>
              <a:buChar char="•"/>
            </a:pPr>
            <a:endParaRPr lang="en-US" smtClean="0">
              <a:ea typeface="ＭＳ Ｐゴシック" pitchFamily="34" charset="-128"/>
            </a:endParaRPr>
          </a:p>
          <a:p>
            <a:pPr marR="0" algn="l"/>
            <a:r>
              <a:rPr lang="en-US" sz="2000" smtClean="0">
                <a:ea typeface="ＭＳ Ｐゴシック" pitchFamily="34" charset="-128"/>
              </a:rPr>
              <a:t>*Funded by HRSA SPNS Grant U90HA22702</a:t>
            </a:r>
          </a:p>
        </p:txBody>
      </p:sp>
      <p:pic>
        <p:nvPicPr>
          <p:cNvPr id="573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19800"/>
            <a:ext cx="1050925" cy="609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0"/>
            <a:ext cx="8229600" cy="1143000"/>
          </a:xfrm>
        </p:spPr>
        <p:txBody>
          <a:bodyPr/>
          <a:lstStyle/>
          <a:p>
            <a:pPr algn="ctr"/>
            <a:r>
              <a:rPr lang="en-US" sz="2800" b="1" smtClean="0">
                <a:ea typeface="ＭＳ Ｐゴシック" pitchFamily="34" charset="-128"/>
              </a:rPr>
              <a:t>Estimated HIV Prevalence within Risk Groups, </a:t>
            </a:r>
            <a:br>
              <a:rPr lang="en-US" sz="2800" b="1" smtClean="0">
                <a:ea typeface="ＭＳ Ｐゴシック" pitchFamily="34" charset="-128"/>
              </a:rPr>
            </a:br>
            <a:r>
              <a:rPr lang="en-US" sz="2800" b="1" smtClean="0">
                <a:ea typeface="ＭＳ Ｐゴシック" pitchFamily="34" charset="-128"/>
              </a:rPr>
              <a:t>ages 15-59 years, Wisconsin, as of 12/31/2011 </a:t>
            </a: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564DDA9-435D-4386-9F67-39A48EBDFE71}" type="slidenum">
              <a:rPr lang="en-US" smtClean="0">
                <a:solidFill>
                  <a:srgbClr val="045C75"/>
                </a:solidFill>
              </a:rPr>
              <a:pPr eaLnBrk="1" hangingPunct="1"/>
              <a:t>60</a:t>
            </a:fld>
            <a:endParaRPr lang="en-US" smtClean="0">
              <a:solidFill>
                <a:srgbClr val="045C75"/>
              </a:solidFill>
            </a:endParaRPr>
          </a:p>
        </p:txBody>
      </p:sp>
      <p:graphicFrame>
        <p:nvGraphicFramePr>
          <p:cNvPr id="6146" name="Object 4"/>
          <p:cNvGraphicFramePr>
            <a:graphicFrameLocks noChangeAspect="1"/>
          </p:cNvGraphicFramePr>
          <p:nvPr/>
        </p:nvGraphicFramePr>
        <p:xfrm>
          <a:off x="-34925" y="1320800"/>
          <a:ext cx="9193213" cy="4826000"/>
        </p:xfrm>
        <a:graphic>
          <a:graphicData uri="http://schemas.openxmlformats.org/presentationml/2006/ole">
            <mc:AlternateContent xmlns:mc="http://schemas.openxmlformats.org/markup-compatibility/2006">
              <mc:Choice xmlns:v="urn:schemas-microsoft-com:vml" Requires="v">
                <p:oleObj spid="_x0000_s6150" r:id="rId4" imgW="9193565" imgH="4822354" progId="Excel.Chart.8">
                  <p:embed/>
                </p:oleObj>
              </mc:Choice>
              <mc:Fallback>
                <p:oleObj r:id="rId4" imgW="9193565" imgH="4822354"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320800"/>
                        <a:ext cx="9193213"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Rectangle 6"/>
          <p:cNvSpPr>
            <a:spLocks noChangeArrowheads="1"/>
          </p:cNvSpPr>
          <p:nvPr/>
        </p:nvSpPr>
        <p:spPr bwMode="auto">
          <a:xfrm>
            <a:off x="0" y="6096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6688" indent="-166688"/>
            <a:r>
              <a:rPr lang="en-US" sz="1200" b="1"/>
              <a:t>*  The estimated prevalence is adjusted to account for the CDC’s estimate that 21% of HIV-infected persons are unaware of their infection and therefore not reported. The MSM population for each racial ethnic group uses the CDC’s estimate that 4% of adult males are MSM.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57200" y="0"/>
            <a:ext cx="8229600" cy="1143000"/>
          </a:xfrm>
        </p:spPr>
        <p:txBody>
          <a:bodyPr/>
          <a:lstStyle/>
          <a:p>
            <a:pPr algn="ctr"/>
            <a:r>
              <a:rPr lang="en-US" sz="2800" b="1" smtClean="0">
                <a:ea typeface="ＭＳ Ｐゴシック" pitchFamily="34" charset="-128"/>
              </a:rPr>
              <a:t>Reported cases of HIV infection, MSM ages 15-29 years, by race/ethnicity, Wisconsin, 2002-2011</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7687E90-D474-46A2-8D89-6AC5599B5C2E}" type="slidenum">
              <a:rPr lang="en-US" smtClean="0">
                <a:solidFill>
                  <a:srgbClr val="045C75"/>
                </a:solidFill>
              </a:rPr>
              <a:pPr eaLnBrk="1" hangingPunct="1"/>
              <a:t>61</a:t>
            </a:fld>
            <a:endParaRPr lang="en-US" smtClean="0">
              <a:solidFill>
                <a:srgbClr val="045C75"/>
              </a:solidFill>
            </a:endParaRPr>
          </a:p>
        </p:txBody>
      </p:sp>
      <p:graphicFrame>
        <p:nvGraphicFramePr>
          <p:cNvPr id="7170" name="Object 2"/>
          <p:cNvGraphicFramePr>
            <a:graphicFrameLocks noChangeAspect="1"/>
          </p:cNvGraphicFramePr>
          <p:nvPr/>
        </p:nvGraphicFramePr>
        <p:xfrm>
          <a:off x="-28575" y="1244600"/>
          <a:ext cx="9247188" cy="5130800"/>
        </p:xfrm>
        <a:graphic>
          <a:graphicData uri="http://schemas.openxmlformats.org/presentationml/2006/ole">
            <mc:AlternateContent xmlns:mc="http://schemas.openxmlformats.org/markup-compatibility/2006">
              <mc:Choice xmlns:v="urn:schemas-microsoft-com:vml" Requires="v">
                <p:oleObj spid="_x0000_s7174" r:id="rId4" imgW="9248434" imgH="5133277" progId="Excel.Chart.8">
                  <p:embed/>
                </p:oleObj>
              </mc:Choice>
              <mc:Fallback>
                <p:oleObj r:id="rId4" imgW="9248434" imgH="5133277"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244600"/>
                        <a:ext cx="9247188"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20"/>
          <p:cNvSpPr>
            <a:spLocks noChangeArrowheads="1"/>
          </p:cNvSpPr>
          <p:nvPr/>
        </p:nvSpPr>
        <p:spPr bwMode="auto">
          <a:xfrm>
            <a:off x="0" y="6553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chemeClr val="tx2"/>
                </a:solidFill>
              </a:rPr>
              <a:t>Data have been statistically adjusted to account for unknown risk. </a:t>
            </a:r>
          </a:p>
          <a:p>
            <a:endParaRPr lang="en-US" sz="1200" b="1">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idx="4294967295"/>
          </p:nvPr>
        </p:nvSpPr>
        <p:spPr>
          <a:xfrm>
            <a:off x="457200" y="-228600"/>
            <a:ext cx="8229600" cy="1143000"/>
          </a:xfrm>
        </p:spPr>
        <p:txBody>
          <a:bodyPr/>
          <a:lstStyle/>
          <a:p>
            <a:pPr algn="ctr"/>
            <a:r>
              <a:rPr lang="en-US" smtClean="0">
                <a:ea typeface="ＭＳ Ｐゴシック" pitchFamily="34" charset="-128"/>
              </a:rPr>
              <a:t>HIV Cascade: WI vs. Nation</a:t>
            </a:r>
          </a:p>
        </p:txBody>
      </p:sp>
      <p:sp>
        <p:nvSpPr>
          <p:cNvPr id="8196" name="TextBox 4"/>
          <p:cNvSpPr txBox="1">
            <a:spLocks noChangeArrowheads="1"/>
          </p:cNvSpPr>
          <p:nvPr/>
        </p:nvSpPr>
        <p:spPr bwMode="auto">
          <a:xfrm>
            <a:off x="228600" y="6172200"/>
            <a:ext cx="741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Tx/>
              <a:buAutoNum type="arabicParenBoth"/>
            </a:pPr>
            <a:r>
              <a:rPr lang="en-US" sz="1200">
                <a:latin typeface="Garamond" pitchFamily="18" charset="0"/>
              </a:rPr>
              <a:t>Linkage based on individuals diagnosed in Wisconsin during 2010 and linked to care within 12 months of diagnosis.</a:t>
            </a:r>
          </a:p>
          <a:p>
            <a:pPr eaLnBrk="1" hangingPunct="1">
              <a:buFontTx/>
              <a:buAutoNum type="arabicParenBoth"/>
            </a:pPr>
            <a:r>
              <a:rPr lang="en-US" sz="1200">
                <a:latin typeface="Garamond" pitchFamily="18" charset="0"/>
              </a:rPr>
              <a:t>Retention based on two or more visits during 2011 among 2010 prevalent cases.</a:t>
            </a:r>
          </a:p>
          <a:p>
            <a:pPr eaLnBrk="1" hangingPunct="1">
              <a:buFontTx/>
              <a:buAutoNum type="arabicParenBoth"/>
            </a:pPr>
            <a:r>
              <a:rPr lang="en-US" sz="1200">
                <a:latin typeface="Garamond" pitchFamily="18" charset="0"/>
              </a:rPr>
              <a:t>VL suppression based on 2010 prevalent cases whose last VL test during 2011 was ≤ 200 copies/mL.</a:t>
            </a:r>
          </a:p>
        </p:txBody>
      </p:sp>
      <p:graphicFrame>
        <p:nvGraphicFramePr>
          <p:cNvPr id="8194" name="Object 7"/>
          <p:cNvGraphicFramePr>
            <a:graphicFrameLocks noChangeAspect="1"/>
          </p:cNvGraphicFramePr>
          <p:nvPr/>
        </p:nvGraphicFramePr>
        <p:xfrm>
          <a:off x="533400" y="976313"/>
          <a:ext cx="8305800" cy="5195887"/>
        </p:xfrm>
        <a:graphic>
          <a:graphicData uri="http://schemas.openxmlformats.org/presentationml/2006/ole">
            <mc:AlternateContent xmlns:mc="http://schemas.openxmlformats.org/markup-compatibility/2006">
              <mc:Choice xmlns:v="urn:schemas-microsoft-com:vml" Requires="v">
                <p:oleObj spid="_x0000_s8197" r:id="rId4" imgW="8303472" imgH="5200339" progId="Excel.Chart.8">
                  <p:embed/>
                </p:oleObj>
              </mc:Choice>
              <mc:Fallback>
                <p:oleObj r:id="rId4" imgW="8303472" imgH="5200339"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76313"/>
                        <a:ext cx="8305800" cy="5195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28600" y="152400"/>
            <a:ext cx="8915400" cy="1143000"/>
          </a:xfrm>
        </p:spPr>
        <p:txBody>
          <a:bodyPr/>
          <a:lstStyle/>
          <a:p>
            <a:pPr algn="ctr"/>
            <a:r>
              <a:rPr lang="en-US" smtClean="0">
                <a:ea typeface="ＭＳ Ｐゴシック" pitchFamily="34" charset="-128"/>
              </a:rPr>
              <a:t>Linkage to Care Specialists (LTCS)</a:t>
            </a:r>
          </a:p>
        </p:txBody>
      </p:sp>
      <p:sp>
        <p:nvSpPr>
          <p:cNvPr id="107523" name="Content Placeholder 2"/>
          <p:cNvSpPr>
            <a:spLocks noGrp="1"/>
          </p:cNvSpPr>
          <p:nvPr>
            <p:ph idx="1"/>
          </p:nvPr>
        </p:nvSpPr>
        <p:spPr>
          <a:xfrm>
            <a:off x="304800" y="1600200"/>
            <a:ext cx="8382000" cy="4267200"/>
          </a:xfrm>
        </p:spPr>
        <p:txBody>
          <a:bodyPr/>
          <a:lstStyle/>
          <a:p>
            <a:r>
              <a:rPr lang="en-US" smtClean="0">
                <a:ea typeface="ＭＳ Ｐゴシック" pitchFamily="34" charset="-128"/>
              </a:rPr>
              <a:t>Goal: Provide time-limited, intensive navigation services and work with client to reduce barriers to care.</a:t>
            </a:r>
          </a:p>
          <a:p>
            <a:r>
              <a:rPr lang="en-US" smtClean="0">
                <a:ea typeface="ＭＳ Ｐゴシック" pitchFamily="34" charset="-128"/>
              </a:rPr>
              <a:t>Intervention Characteristics:</a:t>
            </a:r>
          </a:p>
          <a:p>
            <a:pPr lvl="1"/>
            <a:r>
              <a:rPr lang="en-US" smtClean="0">
                <a:ea typeface="ＭＳ Ｐゴシック" pitchFamily="34" charset="-128"/>
              </a:rPr>
              <a:t>Work with clients who have fallen out of care or are at risk of falling out of care to address barriers and re-engage in care (includes Corrections release).</a:t>
            </a:r>
          </a:p>
          <a:p>
            <a:pPr lvl="1"/>
            <a:r>
              <a:rPr lang="en-US" smtClean="0">
                <a:ea typeface="ＭＳ Ｐゴシック" pitchFamily="34" charset="-128"/>
              </a:rPr>
              <a:t>Link newly diagnosed and out of care clients to care and supportive services.</a:t>
            </a:r>
          </a:p>
          <a:p>
            <a:pPr lvl="1"/>
            <a:r>
              <a:rPr lang="en-US" smtClean="0">
                <a:ea typeface="ＭＳ Ｐゴシック" pitchFamily="34" charset="-128"/>
              </a:rPr>
              <a:t>Assist clients in developing the skills and knowledge needed to successfully adhere to care.</a:t>
            </a:r>
          </a:p>
          <a:p>
            <a:pPr lvl="1"/>
            <a:r>
              <a:rPr lang="en-US" smtClean="0">
                <a:ea typeface="ＭＳ Ｐゴシック" pitchFamily="34" charset="-128"/>
              </a:rPr>
              <a:t>Transition clients to case management or self-management.</a:t>
            </a:r>
          </a:p>
        </p:txBody>
      </p:sp>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EF5631-4E57-4D42-8C96-C8DE0B578AA0}" type="slidenum">
              <a:rPr lang="en-US" smtClean="0">
                <a:solidFill>
                  <a:srgbClr val="045C75"/>
                </a:solidFill>
              </a:rPr>
              <a:pPr eaLnBrk="1" hangingPunct="1"/>
              <a:t>63</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304800"/>
            <a:ext cx="8229600" cy="1143000"/>
          </a:xfrm>
        </p:spPr>
        <p:txBody>
          <a:bodyPr/>
          <a:lstStyle/>
          <a:p>
            <a:pPr algn="ctr"/>
            <a:r>
              <a:rPr lang="en-US" smtClean="0">
                <a:ea typeface="ＭＳ Ｐゴシック" pitchFamily="34" charset="-128"/>
              </a:rPr>
              <a:t>LTCS Successes &amp; Challenges</a:t>
            </a:r>
          </a:p>
        </p:txBody>
      </p:sp>
      <p:sp>
        <p:nvSpPr>
          <p:cNvPr id="108547" name="Text Placeholder 4"/>
          <p:cNvSpPr>
            <a:spLocks noGrp="1"/>
          </p:cNvSpPr>
          <p:nvPr>
            <p:ph type="body" idx="1"/>
          </p:nvPr>
        </p:nvSpPr>
        <p:spPr>
          <a:xfrm>
            <a:off x="152400" y="685800"/>
            <a:ext cx="4344988" cy="838200"/>
          </a:xfrm>
        </p:spPr>
        <p:txBody>
          <a:bodyPr/>
          <a:lstStyle/>
          <a:p>
            <a:pPr algn="ctr"/>
            <a:r>
              <a:rPr lang="en-US" smtClean="0">
                <a:ea typeface="ＭＳ Ｐゴシック" pitchFamily="34" charset="-128"/>
              </a:rPr>
              <a:t>Successes</a:t>
            </a:r>
          </a:p>
        </p:txBody>
      </p:sp>
      <p:sp>
        <p:nvSpPr>
          <p:cNvPr id="108548" name="Text Placeholder 6"/>
          <p:cNvSpPr>
            <a:spLocks noGrp="1"/>
          </p:cNvSpPr>
          <p:nvPr>
            <p:ph type="body" sz="half" idx="3"/>
          </p:nvPr>
        </p:nvSpPr>
        <p:spPr>
          <a:xfrm>
            <a:off x="4416425" y="685800"/>
            <a:ext cx="4346575" cy="862013"/>
          </a:xfrm>
        </p:spPr>
        <p:txBody>
          <a:bodyPr/>
          <a:lstStyle/>
          <a:p>
            <a:pPr algn="ctr"/>
            <a:r>
              <a:rPr lang="en-US" smtClean="0">
                <a:ea typeface="ＭＳ Ｐゴシック" pitchFamily="34" charset="-128"/>
              </a:rPr>
              <a:t>Challenges</a:t>
            </a:r>
          </a:p>
        </p:txBody>
      </p:sp>
      <p:sp>
        <p:nvSpPr>
          <p:cNvPr id="6" name="Content Placeholder 5"/>
          <p:cNvSpPr>
            <a:spLocks noGrp="1"/>
          </p:cNvSpPr>
          <p:nvPr>
            <p:ph sz="quarter" idx="2"/>
          </p:nvPr>
        </p:nvSpPr>
        <p:spPr>
          <a:xfrm>
            <a:off x="152400" y="1344613"/>
            <a:ext cx="4114800" cy="5360987"/>
          </a:xfrm>
        </p:spPr>
        <p:txBody>
          <a:bodyPr/>
          <a:lstStyle/>
          <a:p>
            <a:pPr>
              <a:defRPr/>
            </a:pPr>
            <a:r>
              <a:rPr lang="en-US" sz="2400" dirty="0" smtClean="0"/>
              <a:t>LTCS brochure to market new service.</a:t>
            </a:r>
          </a:p>
          <a:p>
            <a:pPr>
              <a:defRPr/>
            </a:pPr>
            <a:r>
              <a:rPr lang="en-US" sz="2400" dirty="0" smtClean="0"/>
              <a:t>Partnership with Department of Corrections and high acceptance rate     (38 of 39 offered).</a:t>
            </a:r>
          </a:p>
          <a:p>
            <a:pPr>
              <a:defRPr/>
            </a:pPr>
            <a:r>
              <a:rPr lang="en-US" sz="2400" dirty="0" smtClean="0"/>
              <a:t>85% of active clients linked to care, ¾ within 3 weeks of enrollment.</a:t>
            </a:r>
          </a:p>
          <a:p>
            <a:pPr>
              <a:defRPr/>
            </a:pPr>
            <a:r>
              <a:rPr lang="en-US" sz="2400" dirty="0" smtClean="0"/>
              <a:t>Engagement of non-Ryan White providers.</a:t>
            </a:r>
          </a:p>
          <a:p>
            <a:pPr>
              <a:defRPr/>
            </a:pPr>
            <a:r>
              <a:rPr lang="en-US" sz="2400" dirty="0" smtClean="0"/>
              <a:t>Support of the Ryan White provider community.</a:t>
            </a:r>
          </a:p>
          <a:p>
            <a:pPr marL="0" indent="0">
              <a:buFont typeface="Wingdings 2" pitchFamily="18" charset="2"/>
              <a:buNone/>
              <a:defRPr/>
            </a:pPr>
            <a:endParaRPr lang="en-US" sz="2400" dirty="0"/>
          </a:p>
        </p:txBody>
      </p:sp>
      <p:sp>
        <p:nvSpPr>
          <p:cNvPr id="108550" name="Content Placeholder 7"/>
          <p:cNvSpPr>
            <a:spLocks noGrp="1"/>
          </p:cNvSpPr>
          <p:nvPr>
            <p:ph sz="quarter" idx="4"/>
          </p:nvPr>
        </p:nvSpPr>
        <p:spPr>
          <a:xfrm>
            <a:off x="4267200" y="1339850"/>
            <a:ext cx="4727575" cy="5060950"/>
          </a:xfrm>
        </p:spPr>
        <p:txBody>
          <a:bodyPr/>
          <a:lstStyle/>
          <a:p>
            <a:r>
              <a:rPr lang="en-US" sz="2400" smtClean="0">
                <a:ea typeface="ＭＳ Ｐゴシック" pitchFamily="34" charset="-128"/>
              </a:rPr>
              <a:t>Identifying target demographic.</a:t>
            </a:r>
          </a:p>
          <a:p>
            <a:r>
              <a:rPr lang="en-US" sz="2400" smtClean="0">
                <a:ea typeface="ＭＳ Ｐゴシック" pitchFamily="34" charset="-128"/>
              </a:rPr>
              <a:t>Best locations for the LTCS: clinical vs. non-clinical.</a:t>
            </a:r>
          </a:p>
          <a:p>
            <a:r>
              <a:rPr lang="en-US" sz="2400" smtClean="0">
                <a:ea typeface="ＭＳ Ｐゴシック" pitchFamily="34" charset="-128"/>
              </a:rPr>
              <a:t>Difficulty reaching retention clients to offer the service.</a:t>
            </a:r>
          </a:p>
          <a:p>
            <a:r>
              <a:rPr lang="en-US" sz="2400" smtClean="0">
                <a:ea typeface="ＭＳ Ｐゴシック" pitchFamily="34" charset="-128"/>
              </a:rPr>
              <a:t>Defining interactions with medical and non-medical case managers.</a:t>
            </a:r>
          </a:p>
          <a:p>
            <a:r>
              <a:rPr lang="en-US" sz="2400" smtClean="0">
                <a:ea typeface="ＭＳ Ｐゴシック" pitchFamily="34" charset="-128"/>
              </a:rPr>
              <a:t>Promoting client self-management.</a:t>
            </a:r>
          </a:p>
          <a:p>
            <a:r>
              <a:rPr lang="en-US" sz="2400" smtClean="0">
                <a:ea typeface="ＭＳ Ｐゴシック" pitchFamily="34" charset="-128"/>
              </a:rPr>
              <a:t>The need to share client information vs. HIV statutes and HIPAA.</a:t>
            </a:r>
          </a:p>
        </p:txBody>
      </p:sp>
      <p:sp>
        <p:nvSpPr>
          <p:cNvPr id="1085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6061BFA-C008-4544-8F8F-AAB92FA44AE8}" type="slidenum">
              <a:rPr lang="en-US" smtClean="0">
                <a:solidFill>
                  <a:srgbClr val="045C75"/>
                </a:solidFill>
              </a:rPr>
              <a:pPr eaLnBrk="1" hangingPunct="1"/>
              <a:t>64</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28600"/>
            <a:ext cx="8229600" cy="1143000"/>
          </a:xfrm>
        </p:spPr>
        <p:txBody>
          <a:bodyPr/>
          <a:lstStyle/>
          <a:p>
            <a:pPr algn="ctr"/>
            <a:r>
              <a:rPr lang="en-US" smtClean="0">
                <a:ea typeface="ＭＳ Ｐゴシック" pitchFamily="34" charset="-128"/>
              </a:rPr>
              <a:t>Enhanced HIV Testing</a:t>
            </a:r>
          </a:p>
        </p:txBody>
      </p:sp>
      <p:sp>
        <p:nvSpPr>
          <p:cNvPr id="3" name="Content Placeholder 2"/>
          <p:cNvSpPr>
            <a:spLocks noGrp="1"/>
          </p:cNvSpPr>
          <p:nvPr>
            <p:ph idx="1"/>
          </p:nvPr>
        </p:nvSpPr>
        <p:spPr>
          <a:xfrm>
            <a:off x="152400" y="1066800"/>
            <a:ext cx="8915400" cy="5638800"/>
          </a:xfrm>
        </p:spPr>
        <p:txBody>
          <a:bodyPr/>
          <a:lstStyle/>
          <a:p>
            <a:pPr>
              <a:defRPr/>
            </a:pPr>
            <a:r>
              <a:rPr lang="en-US" dirty="0" smtClean="0"/>
              <a:t>Acute Testing </a:t>
            </a:r>
          </a:p>
          <a:p>
            <a:pPr lvl="1">
              <a:defRPr/>
            </a:pPr>
            <a:r>
              <a:rPr lang="en-US" dirty="0" smtClean="0"/>
              <a:t>Goal: implement acute HIV testing to identify individuals in acute HIV infection and link them to care and partner services earlier in the disease course.</a:t>
            </a:r>
          </a:p>
          <a:p>
            <a:pPr lvl="1">
              <a:defRPr/>
            </a:pPr>
            <a:r>
              <a:rPr lang="en-US" dirty="0" smtClean="0"/>
              <a:t>Intervention characteristics</a:t>
            </a:r>
            <a:r>
              <a:rPr lang="en-US" dirty="0"/>
              <a:t>: offer the target population antigen/antibody (Ag/</a:t>
            </a:r>
            <a:r>
              <a:rPr lang="en-US" dirty="0" err="1"/>
              <a:t>Ab</a:t>
            </a:r>
            <a:r>
              <a:rPr lang="en-US" dirty="0"/>
              <a:t>) testing in addition to or as an alternative to rapid HIV antibody testing.</a:t>
            </a:r>
          </a:p>
          <a:p>
            <a:pPr marL="393700" lvl="1" indent="0">
              <a:buFont typeface="Wingdings 2" pitchFamily="18" charset="2"/>
              <a:buNone/>
              <a:defRPr/>
            </a:pPr>
            <a:endParaRPr lang="en-US" dirty="0" smtClean="0"/>
          </a:p>
          <a:p>
            <a:pPr>
              <a:defRPr/>
            </a:pPr>
            <a:r>
              <a:rPr lang="en-US" dirty="0" smtClean="0"/>
              <a:t>Improved Social Networks (SNS) Testing</a:t>
            </a:r>
          </a:p>
          <a:p>
            <a:pPr lvl="1">
              <a:defRPr/>
            </a:pPr>
            <a:r>
              <a:rPr lang="en-US" dirty="0" smtClean="0"/>
              <a:t>Goals: </a:t>
            </a:r>
          </a:p>
          <a:p>
            <a:pPr lvl="2">
              <a:defRPr/>
            </a:pPr>
            <a:r>
              <a:rPr lang="en-US" dirty="0" smtClean="0"/>
              <a:t>Better reach MSM </a:t>
            </a:r>
            <a:r>
              <a:rPr lang="en-US" b="1" dirty="0" smtClean="0"/>
              <a:t>sexual</a:t>
            </a:r>
            <a:r>
              <a:rPr lang="en-US" dirty="0" smtClean="0"/>
              <a:t> networks .</a:t>
            </a:r>
          </a:p>
          <a:p>
            <a:pPr lvl="2">
              <a:defRPr/>
            </a:pPr>
            <a:r>
              <a:rPr lang="en-US" dirty="0" smtClean="0"/>
              <a:t>Better engage Latinos in Social Networks testing.</a:t>
            </a:r>
          </a:p>
          <a:p>
            <a:pPr lvl="1">
              <a:defRPr/>
            </a:pPr>
            <a:r>
              <a:rPr lang="en-US" dirty="0" smtClean="0"/>
              <a:t>Intervention Characteristics: work with two agencies to implement new strategies to reach desired populations.</a:t>
            </a:r>
          </a:p>
          <a:p>
            <a:pPr>
              <a:defRPr/>
            </a:pPr>
            <a:endParaRPr lang="en-US" dirty="0"/>
          </a:p>
        </p:txBody>
      </p:sp>
      <p:sp>
        <p:nvSpPr>
          <p:cNvPr id="1095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C67FA8-B62F-4B59-9D29-D3FAF4D2F121}" type="slidenum">
              <a:rPr lang="en-US" smtClean="0">
                <a:solidFill>
                  <a:srgbClr val="045C75"/>
                </a:solidFill>
              </a:rPr>
              <a:pPr eaLnBrk="1" hangingPunct="1"/>
              <a:t>65</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457200"/>
            <a:ext cx="8229600" cy="1143000"/>
          </a:xfrm>
        </p:spPr>
        <p:txBody>
          <a:bodyPr/>
          <a:lstStyle/>
          <a:p>
            <a:pPr algn="ctr"/>
            <a:r>
              <a:rPr lang="en-US" smtClean="0">
                <a:ea typeface="ＭＳ Ｐゴシック" pitchFamily="34" charset="-128"/>
              </a:rPr>
              <a:t>Testing Successes &amp; Challenges</a:t>
            </a:r>
          </a:p>
        </p:txBody>
      </p:sp>
      <p:sp>
        <p:nvSpPr>
          <p:cNvPr id="110595" name="Text Placeholder 4"/>
          <p:cNvSpPr>
            <a:spLocks noGrp="1"/>
          </p:cNvSpPr>
          <p:nvPr>
            <p:ph type="body" idx="1"/>
          </p:nvPr>
        </p:nvSpPr>
        <p:spPr>
          <a:xfrm>
            <a:off x="152400" y="484188"/>
            <a:ext cx="4344988" cy="838200"/>
          </a:xfrm>
        </p:spPr>
        <p:txBody>
          <a:bodyPr/>
          <a:lstStyle/>
          <a:p>
            <a:pPr algn="ctr"/>
            <a:r>
              <a:rPr lang="en-US" sz="2300" smtClean="0">
                <a:ea typeface="ＭＳ Ｐゴシック" pitchFamily="34" charset="-128"/>
              </a:rPr>
              <a:t>Successes</a:t>
            </a:r>
          </a:p>
        </p:txBody>
      </p:sp>
      <p:sp>
        <p:nvSpPr>
          <p:cNvPr id="110596" name="Text Placeholder 6"/>
          <p:cNvSpPr>
            <a:spLocks noGrp="1"/>
          </p:cNvSpPr>
          <p:nvPr>
            <p:ph type="body" sz="half" idx="3"/>
          </p:nvPr>
        </p:nvSpPr>
        <p:spPr>
          <a:xfrm>
            <a:off x="5102225" y="457200"/>
            <a:ext cx="4346575" cy="862013"/>
          </a:xfrm>
        </p:spPr>
        <p:txBody>
          <a:bodyPr/>
          <a:lstStyle/>
          <a:p>
            <a:pPr algn="ctr"/>
            <a:r>
              <a:rPr lang="en-US" sz="2300" smtClean="0">
                <a:ea typeface="ＭＳ Ｐゴシック" pitchFamily="34" charset="-128"/>
              </a:rPr>
              <a:t>Challenges</a:t>
            </a:r>
          </a:p>
        </p:txBody>
      </p:sp>
      <p:sp>
        <p:nvSpPr>
          <p:cNvPr id="110597" name="Content Placeholder 5"/>
          <p:cNvSpPr>
            <a:spLocks noGrp="1"/>
          </p:cNvSpPr>
          <p:nvPr>
            <p:ph sz="quarter" idx="2"/>
          </p:nvPr>
        </p:nvSpPr>
        <p:spPr>
          <a:xfrm>
            <a:off x="152400" y="1143000"/>
            <a:ext cx="4953000" cy="5132388"/>
          </a:xfrm>
        </p:spPr>
        <p:txBody>
          <a:bodyPr/>
          <a:lstStyle/>
          <a:p>
            <a:r>
              <a:rPr lang="en-US" sz="2300" smtClean="0">
                <a:ea typeface="ＭＳ Ｐゴシック" pitchFamily="34" charset="-128"/>
              </a:rPr>
              <a:t>New acute HIV testing protocol.</a:t>
            </a:r>
          </a:p>
          <a:p>
            <a:r>
              <a:rPr lang="en-US" sz="2300" smtClean="0">
                <a:ea typeface="ＭＳ Ｐゴシック" pitchFamily="34" charset="-128"/>
              </a:rPr>
              <a:t>Greater community awareness of HIV testing technologies and acute HIV infection.</a:t>
            </a:r>
          </a:p>
          <a:p>
            <a:r>
              <a:rPr lang="en-US" sz="2300" smtClean="0">
                <a:ea typeface="ＭＳ Ｐゴシック" pitchFamily="34" charset="-128"/>
              </a:rPr>
              <a:t>High return rates for Ag/Ab test despite receipt of rapid test results.</a:t>
            </a:r>
          </a:p>
          <a:p>
            <a:r>
              <a:rPr lang="en-US" sz="2300" smtClean="0">
                <a:ea typeface="ＭＳ Ｐゴシック" pitchFamily="34" charset="-128"/>
              </a:rPr>
              <a:t>Use of PDSA cycle to evaluate changes: impact on agency creativity and engagement.</a:t>
            </a:r>
          </a:p>
          <a:p>
            <a:r>
              <a:rPr lang="en-US" sz="2300" smtClean="0">
                <a:ea typeface="ＭＳ Ｐゴシック" pitchFamily="34" charset="-128"/>
              </a:rPr>
              <a:t>Increased proportion of SNS tests among all HIV tests.</a:t>
            </a:r>
          </a:p>
          <a:p>
            <a:r>
              <a:rPr lang="en-US" sz="2300" smtClean="0">
                <a:ea typeface="ＭＳ Ｐゴシック" pitchFamily="34" charset="-128"/>
              </a:rPr>
              <a:t>Identifying additional venues to conduct HIV testing.</a:t>
            </a:r>
          </a:p>
          <a:p>
            <a:r>
              <a:rPr lang="en-US" sz="2300" smtClean="0">
                <a:ea typeface="ＭＳ Ｐゴシック" pitchFamily="34" charset="-128"/>
              </a:rPr>
              <a:t>Access to “House” scene.</a:t>
            </a:r>
          </a:p>
        </p:txBody>
      </p:sp>
      <p:sp>
        <p:nvSpPr>
          <p:cNvPr id="110598" name="Content Placeholder 7"/>
          <p:cNvSpPr>
            <a:spLocks noGrp="1"/>
          </p:cNvSpPr>
          <p:nvPr>
            <p:ph sz="quarter" idx="4"/>
          </p:nvPr>
        </p:nvSpPr>
        <p:spPr>
          <a:xfrm>
            <a:off x="5029200" y="1111250"/>
            <a:ext cx="3965575" cy="5594350"/>
          </a:xfrm>
        </p:spPr>
        <p:txBody>
          <a:bodyPr/>
          <a:lstStyle/>
          <a:p>
            <a:r>
              <a:rPr lang="en-US" sz="2300" smtClean="0">
                <a:ea typeface="ＭＳ Ｐゴシック" pitchFamily="34" charset="-128"/>
              </a:rPr>
              <a:t>Client acceptance of blood draws for Ag/Ab test.</a:t>
            </a:r>
          </a:p>
          <a:p>
            <a:r>
              <a:rPr lang="en-US" sz="2300" smtClean="0">
                <a:ea typeface="ＭＳ Ｐゴシック" pitchFamily="34" charset="-128"/>
              </a:rPr>
              <a:t>No acute positives identified: cost/benefit of acute HIV testing.</a:t>
            </a:r>
          </a:p>
          <a:p>
            <a:r>
              <a:rPr lang="en-US" sz="2300" smtClean="0">
                <a:ea typeface="ＭＳ Ｐゴシック" pitchFamily="34" charset="-128"/>
              </a:rPr>
              <a:t>Participating in SNS testing for incentives.</a:t>
            </a:r>
          </a:p>
          <a:p>
            <a:r>
              <a:rPr lang="en-US" sz="2300" smtClean="0">
                <a:ea typeface="ＭＳ Ｐゴシック" pitchFamily="34" charset="-128"/>
              </a:rPr>
              <a:t>Managing SNS recruiters.</a:t>
            </a:r>
          </a:p>
          <a:p>
            <a:r>
              <a:rPr lang="en-US" sz="2300" smtClean="0">
                <a:ea typeface="ＭＳ Ｐゴシック" pitchFamily="34" charset="-128"/>
              </a:rPr>
              <a:t>Identifying highest risk individuals for SNS testing.</a:t>
            </a:r>
          </a:p>
          <a:p>
            <a:r>
              <a:rPr lang="en-US" sz="2300" smtClean="0">
                <a:ea typeface="ＭＳ Ｐゴシック" pitchFamily="34" charset="-128"/>
              </a:rPr>
              <a:t>Some new testing venues taking longer to be successful.</a:t>
            </a:r>
          </a:p>
        </p:txBody>
      </p:sp>
      <p:sp>
        <p:nvSpPr>
          <p:cNvPr id="1105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CD0111-7B4C-4DE4-9368-4215B29F11F5}" type="slidenum">
              <a:rPr lang="en-US" smtClean="0">
                <a:solidFill>
                  <a:srgbClr val="045C75"/>
                </a:solidFill>
              </a:rPr>
              <a:pPr eaLnBrk="1" hangingPunct="1"/>
              <a:t>66</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76200"/>
            <a:ext cx="8229600" cy="1143000"/>
          </a:xfrm>
        </p:spPr>
        <p:txBody>
          <a:bodyPr/>
          <a:lstStyle/>
          <a:p>
            <a:pPr algn="ctr"/>
            <a:r>
              <a:rPr lang="en-US" smtClean="0">
                <a:ea typeface="ＭＳ Ｐゴシック" pitchFamily="34" charset="-128"/>
              </a:rPr>
              <a:t>Data Systems</a:t>
            </a:r>
          </a:p>
        </p:txBody>
      </p:sp>
      <p:sp>
        <p:nvSpPr>
          <p:cNvPr id="111619" name="Content Placeholder 2"/>
          <p:cNvSpPr>
            <a:spLocks noGrp="1"/>
          </p:cNvSpPr>
          <p:nvPr>
            <p:ph idx="1"/>
          </p:nvPr>
        </p:nvSpPr>
        <p:spPr>
          <a:xfrm>
            <a:off x="228600" y="1706563"/>
            <a:ext cx="8610600" cy="5227637"/>
          </a:xfrm>
        </p:spPr>
        <p:txBody>
          <a:bodyPr/>
          <a:lstStyle/>
          <a:p>
            <a:r>
              <a:rPr lang="en-US" smtClean="0">
                <a:ea typeface="ＭＳ Ｐゴシック" pitchFamily="34" charset="-128"/>
              </a:rPr>
              <a:t>Goal: improve use of data to measure, monitor, evaluate, and support linkage and retention to HIV care.</a:t>
            </a:r>
          </a:p>
          <a:p>
            <a:r>
              <a:rPr lang="en-US" smtClean="0">
                <a:ea typeface="ＭＳ Ｐゴシック" pitchFamily="34" charset="-128"/>
              </a:rPr>
              <a:t>Intervention Characteristics:</a:t>
            </a:r>
          </a:p>
          <a:p>
            <a:pPr lvl="1"/>
            <a:r>
              <a:rPr lang="en-US" sz="2200" smtClean="0">
                <a:ea typeface="ＭＳ Ｐゴシック" pitchFamily="34" charset="-128"/>
              </a:rPr>
              <a:t>Develop mechanisms to routinely monitor linkage and retention to care at the clinical level.</a:t>
            </a:r>
          </a:p>
          <a:p>
            <a:pPr lvl="1"/>
            <a:r>
              <a:rPr lang="en-US" sz="2200" smtClean="0">
                <a:ea typeface="ＭＳ Ｐゴシック" pitchFamily="34" charset="-128"/>
              </a:rPr>
              <a:t>Develop mechanisms to routinely monitor linkage and retention to care using data available at the State. </a:t>
            </a:r>
          </a:p>
          <a:p>
            <a:pPr lvl="1"/>
            <a:r>
              <a:rPr lang="en-US" sz="2200" smtClean="0">
                <a:ea typeface="ＭＳ Ｐゴシック" pitchFamily="34" charset="-128"/>
              </a:rPr>
              <a:t>Use State data sources (e.g., ADAP, HIV surveillance, Partner Services) to assist clinics in classifying patients as out of care, deceased, out of state or transferred care.</a:t>
            </a:r>
          </a:p>
          <a:p>
            <a:endParaRPr lang="en-US" smtClean="0">
              <a:ea typeface="ＭＳ Ｐゴシック" pitchFamily="34" charset="-128"/>
            </a:endParaRPr>
          </a:p>
        </p:txBody>
      </p:sp>
      <p:sp>
        <p:nvSpPr>
          <p:cNvPr id="1116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EF8D25-09A7-4A29-90D9-DAB06DCB4CDC}" type="slidenum">
              <a:rPr lang="en-US" smtClean="0">
                <a:solidFill>
                  <a:srgbClr val="045C75"/>
                </a:solidFill>
              </a:rPr>
              <a:pPr eaLnBrk="1" hangingPunct="1"/>
              <a:t>67</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304800"/>
            <a:ext cx="8229600" cy="1143000"/>
          </a:xfrm>
        </p:spPr>
        <p:txBody>
          <a:bodyPr/>
          <a:lstStyle/>
          <a:p>
            <a:pPr algn="ctr"/>
            <a:r>
              <a:rPr lang="en-US" smtClean="0">
                <a:ea typeface="ＭＳ Ｐゴシック" pitchFamily="34" charset="-128"/>
              </a:rPr>
              <a:t>Data Successes &amp; Challenges</a:t>
            </a:r>
          </a:p>
        </p:txBody>
      </p:sp>
      <p:sp>
        <p:nvSpPr>
          <p:cNvPr id="112643" name="Text Placeholder 4"/>
          <p:cNvSpPr>
            <a:spLocks noGrp="1"/>
          </p:cNvSpPr>
          <p:nvPr>
            <p:ph type="body" idx="1"/>
          </p:nvPr>
        </p:nvSpPr>
        <p:spPr>
          <a:xfrm>
            <a:off x="152400" y="990600"/>
            <a:ext cx="4344988" cy="838200"/>
          </a:xfrm>
        </p:spPr>
        <p:txBody>
          <a:bodyPr/>
          <a:lstStyle/>
          <a:p>
            <a:pPr algn="ctr"/>
            <a:r>
              <a:rPr lang="en-US" smtClean="0">
                <a:ea typeface="ＭＳ Ｐゴシック" pitchFamily="34" charset="-128"/>
              </a:rPr>
              <a:t>Successes</a:t>
            </a:r>
          </a:p>
        </p:txBody>
      </p:sp>
      <p:sp>
        <p:nvSpPr>
          <p:cNvPr id="112644" name="Text Placeholder 6"/>
          <p:cNvSpPr>
            <a:spLocks noGrp="1"/>
          </p:cNvSpPr>
          <p:nvPr>
            <p:ph type="body" sz="half" idx="3"/>
          </p:nvPr>
        </p:nvSpPr>
        <p:spPr>
          <a:xfrm>
            <a:off x="4648200" y="990600"/>
            <a:ext cx="4346575" cy="862013"/>
          </a:xfrm>
        </p:spPr>
        <p:txBody>
          <a:bodyPr/>
          <a:lstStyle/>
          <a:p>
            <a:pPr algn="ctr"/>
            <a:r>
              <a:rPr lang="en-US" smtClean="0">
                <a:ea typeface="ＭＳ Ｐゴシック" pitchFamily="34" charset="-128"/>
              </a:rPr>
              <a:t>Challenges</a:t>
            </a:r>
          </a:p>
        </p:txBody>
      </p:sp>
      <p:sp>
        <p:nvSpPr>
          <p:cNvPr id="112645" name="Content Placeholder 5"/>
          <p:cNvSpPr>
            <a:spLocks noGrp="1"/>
          </p:cNvSpPr>
          <p:nvPr>
            <p:ph sz="quarter" idx="2"/>
          </p:nvPr>
        </p:nvSpPr>
        <p:spPr>
          <a:xfrm>
            <a:off x="152400" y="1649413"/>
            <a:ext cx="4344988" cy="5132387"/>
          </a:xfrm>
        </p:spPr>
        <p:txBody>
          <a:bodyPr/>
          <a:lstStyle/>
          <a:p>
            <a:r>
              <a:rPr lang="en-US" sz="2400" smtClean="0">
                <a:ea typeface="ＭＳ Ｐゴシック" pitchFamily="34" charset="-128"/>
              </a:rPr>
              <a:t>Clinics regularly looking for out of care patients.</a:t>
            </a:r>
          </a:p>
          <a:p>
            <a:r>
              <a:rPr lang="en-US" sz="2400" smtClean="0">
                <a:ea typeface="ＭＳ Ｐゴシック" pitchFamily="34" charset="-128"/>
              </a:rPr>
              <a:t>State able to provide some indication of care status.</a:t>
            </a:r>
          </a:p>
          <a:p>
            <a:r>
              <a:rPr lang="en-US" sz="2400" smtClean="0">
                <a:ea typeface="ＭＳ Ｐゴシック" pitchFamily="34" charset="-128"/>
              </a:rPr>
              <a:t>State developing an analysis tool to use surveillance laboratory data to identify HIV cases who were never linked to care or are out of care.</a:t>
            </a:r>
          </a:p>
        </p:txBody>
      </p:sp>
      <p:sp>
        <p:nvSpPr>
          <p:cNvPr id="112646" name="Content Placeholder 7"/>
          <p:cNvSpPr>
            <a:spLocks noGrp="1"/>
          </p:cNvSpPr>
          <p:nvPr>
            <p:ph sz="quarter" idx="4"/>
          </p:nvPr>
        </p:nvSpPr>
        <p:spPr>
          <a:xfrm>
            <a:off x="4648200" y="1644650"/>
            <a:ext cx="4346575" cy="5060950"/>
          </a:xfrm>
        </p:spPr>
        <p:txBody>
          <a:bodyPr/>
          <a:lstStyle/>
          <a:p>
            <a:r>
              <a:rPr lang="en-US" sz="2400" smtClean="0">
                <a:ea typeface="ＭＳ Ｐゴシック" pitchFamily="34" charset="-128"/>
              </a:rPr>
              <a:t>Flaws in using laboratory data as a proxy to medical care.</a:t>
            </a:r>
          </a:p>
          <a:p>
            <a:r>
              <a:rPr lang="en-US" sz="2400" smtClean="0">
                <a:ea typeface="ＭＳ Ｐゴシック" pitchFamily="34" charset="-128"/>
              </a:rPr>
              <a:t>Re-linking patients to care post- hospitalization, institutionalization.</a:t>
            </a:r>
          </a:p>
          <a:p>
            <a:r>
              <a:rPr lang="en-US" sz="2400" smtClean="0">
                <a:ea typeface="ＭＳ Ｐゴシック" pitchFamily="34" charset="-128"/>
              </a:rPr>
              <a:t>Next steps for those identified by State as out of care or never linked to care.</a:t>
            </a:r>
          </a:p>
        </p:txBody>
      </p:sp>
      <p:sp>
        <p:nvSpPr>
          <p:cNvPr id="1126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AC3C071-38DB-4263-823B-05C03AACCD14}" type="slidenum">
              <a:rPr lang="en-US" smtClean="0">
                <a:solidFill>
                  <a:srgbClr val="045C75"/>
                </a:solidFill>
              </a:rPr>
              <a:pPr eaLnBrk="1" hangingPunct="1"/>
              <a:t>68</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457200"/>
            <a:ext cx="8229600" cy="1143000"/>
          </a:xfrm>
        </p:spPr>
        <p:txBody>
          <a:bodyPr/>
          <a:lstStyle/>
          <a:p>
            <a:pPr algn="ctr"/>
            <a:r>
              <a:rPr lang="en-US" smtClean="0">
                <a:ea typeface="ＭＳ Ｐゴシック" pitchFamily="34" charset="-128"/>
              </a:rPr>
              <a:t>Lessons Learned</a:t>
            </a:r>
          </a:p>
        </p:txBody>
      </p:sp>
      <p:sp>
        <p:nvSpPr>
          <p:cNvPr id="113667" name="Content Placeholder 2"/>
          <p:cNvSpPr>
            <a:spLocks noGrp="1"/>
          </p:cNvSpPr>
          <p:nvPr>
            <p:ph idx="1"/>
          </p:nvPr>
        </p:nvSpPr>
        <p:spPr>
          <a:xfrm>
            <a:off x="152400" y="762000"/>
            <a:ext cx="8763000" cy="5334000"/>
          </a:xfrm>
        </p:spPr>
        <p:txBody>
          <a:bodyPr/>
          <a:lstStyle/>
          <a:p>
            <a:r>
              <a:rPr lang="en-US" smtClean="0">
                <a:ea typeface="ＭＳ Ｐゴシック" pitchFamily="34" charset="-128"/>
              </a:rPr>
              <a:t>Know the barriers well so that interventions can be tailored to address the specific barriers.</a:t>
            </a:r>
          </a:p>
          <a:p>
            <a:r>
              <a:rPr lang="en-US" smtClean="0">
                <a:ea typeface="ＭＳ Ｐゴシック" pitchFamily="34" charset="-128"/>
              </a:rPr>
              <a:t>Ensure that you have buy-in of key community partners and providers prior to initiating the intervention.</a:t>
            </a:r>
          </a:p>
          <a:p>
            <a:r>
              <a:rPr lang="en-US" smtClean="0">
                <a:ea typeface="ＭＳ Ｐゴシック" pitchFamily="34" charset="-128"/>
              </a:rPr>
              <a:t>Develop a protocol for the intervention in advance, if possible.</a:t>
            </a:r>
          </a:p>
          <a:p>
            <a:r>
              <a:rPr lang="en-US" smtClean="0">
                <a:ea typeface="ＭＳ Ｐゴシック" pitchFamily="34" charset="-128"/>
              </a:rPr>
              <a:t>Have a mechanism for checking in regularly with the partners implementing the intervention; be flexible based on their feedback.</a:t>
            </a:r>
          </a:p>
          <a:p>
            <a:r>
              <a:rPr lang="en-US" smtClean="0">
                <a:ea typeface="ＭＳ Ｐゴシック" pitchFamily="34" charset="-128"/>
              </a:rPr>
              <a:t>Think about how patient data can be shared across providers.</a:t>
            </a:r>
          </a:p>
          <a:p>
            <a:r>
              <a:rPr lang="en-US" smtClean="0">
                <a:ea typeface="ＭＳ Ｐゴシック" pitchFamily="34" charset="-128"/>
              </a:rPr>
              <a:t>Develop a formal or informal (PDSA) plan for determining whether your intervention was successful overall, and what parts of the intervention made it successful.</a:t>
            </a:r>
          </a:p>
        </p:txBody>
      </p:sp>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FDA729-FB42-495C-BB63-05C6FFF6F3F4}" type="slidenum">
              <a:rPr lang="en-US" smtClean="0">
                <a:solidFill>
                  <a:srgbClr val="045C75"/>
                </a:solidFill>
              </a:rPr>
              <a:pPr eaLnBrk="1" hangingPunct="1"/>
              <a:t>69</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normAutofit fontScale="90000"/>
          </a:bodyPr>
          <a:lstStyle/>
          <a:p>
            <a:pPr algn="ctr">
              <a:defRPr/>
            </a:pPr>
            <a:r>
              <a:rPr lang="en-US" dirty="0" smtClean="0">
                <a:solidFill>
                  <a:srgbClr val="DBE7B6"/>
                </a:solidFill>
              </a:rPr>
              <a:t>Systems Linkages Initiative</a:t>
            </a:r>
            <a:endParaRPr lang="en-US" dirty="0"/>
          </a:p>
        </p:txBody>
      </p:sp>
      <p:sp>
        <p:nvSpPr>
          <p:cNvPr id="58371"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Four-year Special Project of National Significance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Purpose: To identify, implement, &amp; evaluate successful for improving linkage to and retention in high quality HIV care</a:t>
            </a: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228600"/>
            <a:ext cx="8229600" cy="1143000"/>
          </a:xfrm>
        </p:spPr>
        <p:txBody>
          <a:bodyPr/>
          <a:lstStyle/>
          <a:p>
            <a:r>
              <a:rPr lang="en-US" smtClean="0">
                <a:ea typeface="ＭＳ Ｐゴシック" pitchFamily="34" charset="-128"/>
              </a:rPr>
              <a:t>Acknowledgements</a:t>
            </a:r>
          </a:p>
        </p:txBody>
      </p:sp>
      <p:sp>
        <p:nvSpPr>
          <p:cNvPr id="114691" name="Content Placeholder 2"/>
          <p:cNvSpPr>
            <a:spLocks noGrp="1"/>
          </p:cNvSpPr>
          <p:nvPr>
            <p:ph idx="1"/>
          </p:nvPr>
        </p:nvSpPr>
        <p:spPr>
          <a:xfrm>
            <a:off x="457200" y="914400"/>
            <a:ext cx="8229600" cy="4389438"/>
          </a:xfrm>
        </p:spPr>
        <p:txBody>
          <a:bodyPr/>
          <a:lstStyle/>
          <a:p>
            <a:r>
              <a:rPr lang="en-US" smtClean="0">
                <a:ea typeface="ＭＳ Ｐゴシック" pitchFamily="34" charset="-128"/>
              </a:rPr>
              <a:t>Wisconsin Department of Health Services</a:t>
            </a:r>
          </a:p>
          <a:p>
            <a:pPr lvl="1"/>
            <a:r>
              <a:rPr lang="en-US" smtClean="0">
                <a:ea typeface="ＭＳ Ｐゴシック" pitchFamily="34" charset="-128"/>
              </a:rPr>
              <a:t>Jim Vergeront, MD</a:t>
            </a:r>
          </a:p>
          <a:p>
            <a:pPr lvl="1"/>
            <a:r>
              <a:rPr lang="en-US" smtClean="0">
                <a:ea typeface="ＭＳ Ｐゴシック" pitchFamily="34" charset="-128"/>
              </a:rPr>
              <a:t>Mari Ruetten</a:t>
            </a:r>
          </a:p>
          <a:p>
            <a:pPr lvl="1"/>
            <a:r>
              <a:rPr lang="en-US" smtClean="0">
                <a:ea typeface="ＭＳ Ｐゴシック" pitchFamily="34" charset="-128"/>
              </a:rPr>
              <a:t>Leslie Anderson</a:t>
            </a:r>
          </a:p>
          <a:p>
            <a:pPr lvl="1"/>
            <a:r>
              <a:rPr lang="en-US" smtClean="0">
                <a:ea typeface="ＭＳ Ｐゴシック" pitchFamily="34" charset="-128"/>
              </a:rPr>
              <a:t>Kathleen Krchnavek</a:t>
            </a:r>
          </a:p>
          <a:p>
            <a:pPr lvl="1"/>
            <a:r>
              <a:rPr lang="en-US" smtClean="0">
                <a:ea typeface="ＭＳ Ｐゴシック" pitchFamily="34" charset="-128"/>
              </a:rPr>
              <a:t>Jim Stodola</a:t>
            </a:r>
          </a:p>
          <a:p>
            <a:pPr lvl="1"/>
            <a:r>
              <a:rPr lang="en-US" smtClean="0">
                <a:ea typeface="ＭＳ Ｐゴシック" pitchFamily="34" charset="-128"/>
              </a:rPr>
              <a:t>Karen Johnson</a:t>
            </a:r>
          </a:p>
          <a:p>
            <a:pPr lvl="1"/>
            <a:r>
              <a:rPr lang="en-US" smtClean="0">
                <a:ea typeface="ＭＳ Ｐゴシック" pitchFamily="34" charset="-128"/>
              </a:rPr>
              <a:t>Christina Hanna</a:t>
            </a:r>
          </a:p>
          <a:p>
            <a:r>
              <a:rPr lang="en-US" smtClean="0">
                <a:ea typeface="ＭＳ Ｐゴシック" pitchFamily="34" charset="-128"/>
              </a:rPr>
              <a:t>Partnering Agencies</a:t>
            </a:r>
          </a:p>
          <a:p>
            <a:r>
              <a:rPr lang="en-US" smtClean="0">
                <a:ea typeface="ＭＳ Ｐゴシック" pitchFamily="34" charset="-128"/>
              </a:rPr>
              <a:t>Jane Fox and ETAC</a:t>
            </a:r>
          </a:p>
          <a:p>
            <a:r>
              <a:rPr lang="en-US" smtClean="0">
                <a:ea typeface="ＭＳ Ｐゴシック" pitchFamily="34" charset="-128"/>
              </a:rPr>
              <a:t>Center for AIDS Intervention Research</a:t>
            </a:r>
          </a:p>
          <a:p>
            <a:r>
              <a:rPr lang="en-US" smtClean="0">
                <a:ea typeface="ＭＳ Ｐゴシック" pitchFamily="34" charset="-128"/>
              </a:rPr>
              <a:t>HRSA</a:t>
            </a:r>
          </a:p>
          <a:p>
            <a:r>
              <a:rPr lang="en-US" smtClean="0">
                <a:ea typeface="ＭＳ Ｐゴシック" pitchFamily="34" charset="-128"/>
              </a:rPr>
              <a:t>Steering Committee</a:t>
            </a:r>
          </a:p>
        </p:txBody>
      </p:sp>
      <p:sp>
        <p:nvSpPr>
          <p:cNvPr id="1146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5A97F4-2B71-485B-A2AB-659E94BB58E9}" type="slidenum">
              <a:rPr lang="en-US" smtClean="0">
                <a:solidFill>
                  <a:srgbClr val="045C75"/>
                </a:solidFill>
              </a:rPr>
              <a:pPr eaLnBrk="1" hangingPunct="1"/>
              <a:t>70</a:t>
            </a:fld>
            <a:endParaRPr lang="en-US" smtClean="0">
              <a:solidFill>
                <a:srgbClr val="045C75"/>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851648" cy="914400"/>
          </a:xfrm>
          <a:ln>
            <a:miter lim="800000"/>
            <a:headEnd/>
            <a:tailEnd/>
          </a:ln>
        </p:spPr>
        <p:txBody>
          <a:bodyPr/>
          <a:lstStyle/>
          <a:p>
            <a:pPr algn="ctr">
              <a:defRPr/>
            </a:pPr>
            <a:r>
              <a:rPr lang="en-US" dirty="0" smtClean="0">
                <a:solidFill>
                  <a:srgbClr val="DBE7B6"/>
                </a:solidFill>
              </a:rPr>
              <a:t>Summary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851648" cy="914400"/>
          </a:xfrm>
          <a:ln>
            <a:miter lim="800000"/>
            <a:headEnd/>
            <a:tailEnd/>
          </a:ln>
        </p:spPr>
        <p:txBody>
          <a:bodyPr/>
          <a:lstStyle/>
          <a:p>
            <a:pPr algn="ctr">
              <a:defRPr/>
            </a:pPr>
            <a:r>
              <a:rPr lang="en-US" dirty="0" smtClean="0">
                <a:solidFill>
                  <a:srgbClr val="DBE7B6"/>
                </a:solidFill>
              </a:rPr>
              <a:t>Identifying the Gaps</a:t>
            </a:r>
            <a:endParaRPr lang="en-US" dirty="0"/>
          </a:p>
        </p:txBody>
      </p:sp>
      <p:sp>
        <p:nvSpPr>
          <p:cNvPr id="116739" name="Subtitle 2"/>
          <p:cNvSpPr>
            <a:spLocks noGrp="1"/>
          </p:cNvSpPr>
          <p:nvPr>
            <p:ph type="subTitle" idx="1"/>
          </p:nvPr>
        </p:nvSpPr>
        <p:spPr>
          <a:xfrm>
            <a:off x="609600" y="2057400"/>
            <a:ext cx="7854950" cy="4038600"/>
          </a:xfrm>
        </p:spPr>
        <p:txBody>
          <a:bodyPr/>
          <a:lstStyle/>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Each state or locality has its own HIV disease profile</a:t>
            </a:r>
          </a:p>
          <a:p>
            <a:pPr lvl="1" indent="-457200" algn="l" eaLnBrk="1" hangingPunct="1">
              <a:lnSpc>
                <a:spcPct val="90000"/>
              </a:lnSpc>
              <a:buClr>
                <a:schemeClr val="tx1"/>
              </a:buClr>
              <a:buFont typeface="Arial" pitchFamily="34" charset="0"/>
              <a:buChar char="•"/>
            </a:pPr>
            <a:endParaRPr lang="en-US" sz="3500" smtClean="0">
              <a:ea typeface="ＭＳ Ｐゴシック" pitchFamily="34" charset="-128"/>
            </a:endParaRPr>
          </a:p>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Key questions to consider: </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Who has HIV in your area?</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Who is being missed by the current systems of care?</a:t>
            </a:r>
          </a:p>
          <a:p>
            <a:pPr marR="0" algn="l">
              <a:buFont typeface="Arial" pitchFamily="34" charset="0"/>
              <a:buChar cha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851648" cy="914400"/>
          </a:xfrm>
          <a:ln>
            <a:miter lim="800000"/>
            <a:headEnd/>
            <a:tailEnd/>
          </a:ln>
        </p:spPr>
        <p:txBody>
          <a:bodyPr/>
          <a:lstStyle/>
          <a:p>
            <a:pPr algn="ctr">
              <a:defRPr/>
            </a:pPr>
            <a:r>
              <a:rPr lang="en-US" dirty="0" smtClean="0">
                <a:solidFill>
                  <a:srgbClr val="DBE7B6"/>
                </a:solidFill>
              </a:rPr>
              <a:t>Identifying the Resources</a:t>
            </a:r>
            <a:endParaRPr lang="en-US" dirty="0"/>
          </a:p>
        </p:txBody>
      </p:sp>
      <p:sp>
        <p:nvSpPr>
          <p:cNvPr id="117763" name="Subtitle 2"/>
          <p:cNvSpPr>
            <a:spLocks noGrp="1"/>
          </p:cNvSpPr>
          <p:nvPr>
            <p:ph type="subTitle" idx="1"/>
          </p:nvPr>
        </p:nvSpPr>
        <p:spPr>
          <a:xfrm>
            <a:off x="609600" y="2057400"/>
            <a:ext cx="7854950" cy="4038600"/>
          </a:xfrm>
        </p:spPr>
        <p:txBody>
          <a:bodyPr/>
          <a:lstStyle/>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Linkage and retention challenges ideally addressed through systemic interventions </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Involving multiple partners increases chances of identifying and intervening with those not in care</a:t>
            </a:r>
          </a:p>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Key question: Who are the critical partners in your area?</a:t>
            </a:r>
          </a:p>
          <a:p>
            <a:pPr marR="0" algn="l">
              <a:buFont typeface="Arial" pitchFamily="34" charset="0"/>
              <a:buChar cha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51648" cy="914400"/>
          </a:xfrm>
          <a:ln>
            <a:miter lim="800000"/>
            <a:headEnd/>
            <a:tailEnd/>
          </a:ln>
        </p:spPr>
        <p:txBody>
          <a:bodyPr>
            <a:normAutofit fontScale="90000"/>
          </a:bodyPr>
          <a:lstStyle/>
          <a:p>
            <a:pPr algn="ctr">
              <a:defRPr/>
            </a:pPr>
            <a:r>
              <a:rPr lang="en-US" dirty="0" smtClean="0">
                <a:solidFill>
                  <a:srgbClr val="DBE7B6"/>
                </a:solidFill>
              </a:rPr>
              <a:t>Selecting the Interventions</a:t>
            </a:r>
            <a:endParaRPr lang="en-US" dirty="0"/>
          </a:p>
        </p:txBody>
      </p:sp>
      <p:sp>
        <p:nvSpPr>
          <p:cNvPr id="118787" name="Subtitle 2"/>
          <p:cNvSpPr>
            <a:spLocks noGrp="1"/>
          </p:cNvSpPr>
          <p:nvPr>
            <p:ph type="subTitle" idx="1"/>
          </p:nvPr>
        </p:nvSpPr>
        <p:spPr>
          <a:xfrm>
            <a:off x="609600" y="1905000"/>
            <a:ext cx="7854950" cy="4038600"/>
          </a:xfrm>
        </p:spPr>
        <p:txBody>
          <a:bodyPr/>
          <a:lstStyle/>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Multiple potential strategies </a:t>
            </a:r>
          </a:p>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Most ideal strategy affected by:</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Target population characteristics</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Available resources</a:t>
            </a:r>
          </a:p>
          <a:p>
            <a:pPr lvl="2" indent="-457200" algn="l" eaLnBrk="1" hangingPunct="1">
              <a:lnSpc>
                <a:spcPct val="90000"/>
              </a:lnSpc>
              <a:buClr>
                <a:schemeClr val="tx1"/>
              </a:buClr>
              <a:buFont typeface="Arial" pitchFamily="34" charset="0"/>
              <a:buChar char="•"/>
            </a:pPr>
            <a:r>
              <a:rPr lang="en-US" sz="3200" smtClean="0">
                <a:ea typeface="ＭＳ Ｐゴシック" pitchFamily="34" charset="-128"/>
              </a:rPr>
              <a:t>Characteristics of environment (e.g., rural vs. urban)</a:t>
            </a:r>
          </a:p>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Key questions: Which interventions are best for your community? Which interventions are feasible?</a:t>
            </a:r>
          </a:p>
          <a:p>
            <a:pPr lvl="1" indent="-457200" algn="l" eaLnBrk="1" hangingPunct="1">
              <a:lnSpc>
                <a:spcPct val="90000"/>
              </a:lnSpc>
              <a:buClr>
                <a:schemeClr val="tx1"/>
              </a:buClr>
              <a:buFont typeface="Arial" pitchFamily="34" charset="0"/>
              <a:buChar char="•"/>
            </a:pPr>
            <a:endParaRPr lang="en-US" sz="35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851648" cy="914400"/>
          </a:xfrm>
          <a:ln>
            <a:miter lim="800000"/>
            <a:headEnd/>
            <a:tailEnd/>
          </a:ln>
        </p:spPr>
        <p:txBody>
          <a:bodyPr/>
          <a:lstStyle/>
          <a:p>
            <a:pPr algn="ctr">
              <a:defRPr/>
            </a:pPr>
            <a:r>
              <a:rPr lang="en-US" dirty="0" smtClean="0">
                <a:solidFill>
                  <a:srgbClr val="DBE7B6"/>
                </a:solidFill>
              </a:rPr>
              <a:t>Overcoming Challenges</a:t>
            </a:r>
            <a:endParaRPr lang="en-US" dirty="0"/>
          </a:p>
        </p:txBody>
      </p:sp>
      <p:sp>
        <p:nvSpPr>
          <p:cNvPr id="119811" name="Subtitle 2"/>
          <p:cNvSpPr>
            <a:spLocks noGrp="1"/>
          </p:cNvSpPr>
          <p:nvPr>
            <p:ph type="subTitle" idx="1"/>
          </p:nvPr>
        </p:nvSpPr>
        <p:spPr>
          <a:xfrm>
            <a:off x="609600" y="1676400"/>
            <a:ext cx="7854950" cy="4038600"/>
          </a:xfrm>
        </p:spPr>
        <p:txBody>
          <a:bodyPr/>
          <a:lstStyle/>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Systemic interventions have unique challenges.  Require:</a:t>
            </a:r>
          </a:p>
          <a:p>
            <a:pPr lvl="2" indent="-457200" algn="l" eaLnBrk="1" hangingPunct="1">
              <a:lnSpc>
                <a:spcPct val="90000"/>
              </a:lnSpc>
              <a:buClr>
                <a:schemeClr val="tx1"/>
              </a:buClr>
              <a:buFont typeface="Arial" pitchFamily="34" charset="0"/>
              <a:buChar char="•"/>
            </a:pPr>
            <a:r>
              <a:rPr lang="en-US" sz="2800" smtClean="0">
                <a:ea typeface="ＭＳ Ｐゴシック" pitchFamily="34" charset="-128"/>
              </a:rPr>
              <a:t>Common vision</a:t>
            </a:r>
          </a:p>
          <a:p>
            <a:pPr lvl="2" indent="-457200" algn="l" eaLnBrk="1" hangingPunct="1">
              <a:lnSpc>
                <a:spcPct val="90000"/>
              </a:lnSpc>
              <a:buClr>
                <a:schemeClr val="tx1"/>
              </a:buClr>
              <a:buFont typeface="Arial" pitchFamily="34" charset="0"/>
              <a:buChar char="•"/>
            </a:pPr>
            <a:r>
              <a:rPr lang="en-US" sz="2800" smtClean="0">
                <a:ea typeface="ＭＳ Ｐゴシック" pitchFamily="34" charset="-128"/>
              </a:rPr>
              <a:t>Complementary protocols</a:t>
            </a:r>
          </a:p>
          <a:p>
            <a:pPr lvl="2" indent="-457200" algn="l" eaLnBrk="1" hangingPunct="1">
              <a:lnSpc>
                <a:spcPct val="90000"/>
              </a:lnSpc>
              <a:buClr>
                <a:schemeClr val="tx1"/>
              </a:buClr>
              <a:buFont typeface="Arial" pitchFamily="34" charset="0"/>
              <a:buChar char="•"/>
            </a:pPr>
            <a:r>
              <a:rPr lang="en-US" sz="2800" smtClean="0">
                <a:ea typeface="ＭＳ Ｐゴシック" pitchFamily="34" charset="-128"/>
              </a:rPr>
              <a:t>Common or compatible infrastructures (e.g., IT systems)</a:t>
            </a:r>
          </a:p>
          <a:p>
            <a:pPr lvl="2" indent="-457200" algn="l" eaLnBrk="1" hangingPunct="1">
              <a:lnSpc>
                <a:spcPct val="90000"/>
              </a:lnSpc>
              <a:buClr>
                <a:schemeClr val="tx1"/>
              </a:buClr>
              <a:buFont typeface="Arial" pitchFamily="34" charset="0"/>
              <a:buChar char="•"/>
            </a:pPr>
            <a:r>
              <a:rPr lang="en-US" sz="2800" smtClean="0">
                <a:ea typeface="ＭＳ Ｐゴシック" pitchFamily="34" charset="-128"/>
              </a:rPr>
              <a:t>Supportive policies and laws</a:t>
            </a:r>
          </a:p>
          <a:p>
            <a:pPr lvl="1" indent="-457200" algn="l" eaLnBrk="1" hangingPunct="1">
              <a:lnSpc>
                <a:spcPct val="90000"/>
              </a:lnSpc>
              <a:buClr>
                <a:schemeClr val="tx1"/>
              </a:buClr>
              <a:buFont typeface="Arial" pitchFamily="34" charset="0"/>
              <a:buChar char="•"/>
            </a:pPr>
            <a:r>
              <a:rPr lang="en-US" sz="3500" smtClean="0">
                <a:ea typeface="ＭＳ Ｐゴシック" pitchFamily="34" charset="-128"/>
              </a:rPr>
              <a:t>Key questions: What are the key challenges in your community? What are the potential solutions?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851648" cy="914400"/>
          </a:xfrm>
          <a:ln>
            <a:miter lim="800000"/>
            <a:headEnd/>
            <a:tailEnd/>
          </a:ln>
        </p:spPr>
        <p:txBody>
          <a:bodyPr>
            <a:normAutofit fontScale="90000"/>
          </a:bodyPr>
          <a:lstStyle/>
          <a:p>
            <a:pPr algn="ctr">
              <a:defRPr/>
            </a:pPr>
            <a:r>
              <a:rPr lang="en-US" dirty="0" smtClean="0">
                <a:solidFill>
                  <a:srgbClr val="DBE7B6"/>
                </a:solidFill>
              </a:rPr>
              <a:t>Question-&amp;-Answer Period</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ln>
            <a:miter lim="800000"/>
            <a:headEnd/>
            <a:tailEnd/>
          </a:ln>
        </p:spPr>
        <p:txBody>
          <a:bodyPr/>
          <a:lstStyle/>
          <a:p>
            <a:pPr eaLnBrk="1" hangingPunct="1">
              <a:defRPr/>
            </a:pPr>
            <a:r>
              <a:rPr smtClean="0">
                <a:ln>
                  <a:noFill/>
                </a:ln>
                <a:solidFill>
                  <a:srgbClr val="FFFF00"/>
                </a:solidFill>
              </a:rPr>
              <a:t>Obtaining CME/CE Credit</a:t>
            </a:r>
          </a:p>
        </p:txBody>
      </p:sp>
      <p:sp>
        <p:nvSpPr>
          <p:cNvPr id="121859" name="Rectangle 5"/>
          <p:cNvSpPr>
            <a:spLocks noGrp="1"/>
          </p:cNvSpPr>
          <p:nvPr>
            <p:ph type="body" idx="4294967295"/>
          </p:nvPr>
        </p:nvSpPr>
        <p:spPr/>
        <p:txBody>
          <a:bodyPr/>
          <a:lstStyle/>
          <a:p>
            <a:pPr marL="514350" indent="-514350" eaLnBrk="1" hangingPunct="1">
              <a:buClr>
                <a:schemeClr val="tx1"/>
              </a:buClr>
              <a:buFont typeface="Wingdings 2" pitchFamily="18" charset="2"/>
              <a:buNone/>
            </a:pPr>
            <a:endParaRPr lang="en-US" smtClean="0">
              <a:ea typeface="ＭＳ Ｐゴシック" pitchFamily="34" charset="-128"/>
            </a:endParaRPr>
          </a:p>
          <a:p>
            <a:pPr marL="514350" indent="-514350" eaLnBrk="1" hangingPunct="1">
              <a:buClr>
                <a:schemeClr val="tx1"/>
              </a:buClr>
              <a:buFont typeface="Wingdings 2" pitchFamily="18" charset="2"/>
              <a:buNone/>
            </a:pPr>
            <a:r>
              <a:rPr lang="en-US" smtClean="0">
                <a:ea typeface="ＭＳ Ｐゴシック" pitchFamily="34" charset="-128"/>
              </a:rPr>
              <a:t>If you would like to receive continuing education credit for this activity, please visit:</a:t>
            </a:r>
          </a:p>
          <a:p>
            <a:pPr marL="514350" indent="-514350" eaLnBrk="1" hangingPunct="1">
              <a:buClr>
                <a:schemeClr val="tx1"/>
              </a:buClr>
              <a:buFont typeface="Wingdings 2" pitchFamily="18" charset="2"/>
              <a:buNone/>
            </a:pPr>
            <a:endParaRPr lang="en-US" smtClean="0">
              <a:ea typeface="ＭＳ Ｐゴシック" pitchFamily="34" charset="-128"/>
            </a:endParaRPr>
          </a:p>
          <a:p>
            <a:pPr marL="514350" indent="-514350" eaLnBrk="1" hangingPunct="1">
              <a:buClr>
                <a:schemeClr val="tx1"/>
              </a:buClr>
              <a:buFont typeface="Wingdings 2" pitchFamily="18" charset="2"/>
              <a:buNone/>
            </a:pPr>
            <a:r>
              <a:rPr lang="en-US" smtClean="0">
                <a:ea typeface="ＭＳ Ｐゴシック" pitchFamily="34" charset="-128"/>
              </a:rPr>
              <a:t>		</a:t>
            </a:r>
            <a:r>
              <a:rPr lang="en-US" smtClean="0">
                <a:solidFill>
                  <a:srgbClr val="FFFF00"/>
                </a:solidFill>
                <a:ea typeface="ＭＳ Ｐゴシック" pitchFamily="34" charset="-128"/>
                <a:hlinkClick r:id="rId3"/>
              </a:rPr>
              <a:t>http://www.pesgce.com/RyanWhite2012</a:t>
            </a:r>
            <a:r>
              <a:rPr lang="en-US" smtClean="0">
                <a:solidFill>
                  <a:srgbClr val="FFFF00"/>
                </a:solidFill>
                <a:ea typeface="ＭＳ Ｐゴシック" pitchFamily="34" charset="-128"/>
              </a:rPr>
              <a:t> </a:t>
            </a:r>
          </a:p>
        </p:txBody>
      </p:sp>
      <p:sp>
        <p:nvSpPr>
          <p:cNvPr id="1218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6A5FC9C-6BDC-43F5-9B9E-3EF1B4368537}" type="slidenum">
              <a:rPr lang="en-US" smtClean="0">
                <a:solidFill>
                  <a:srgbClr val="D1EAEE"/>
                </a:solidFill>
              </a:rPr>
              <a:pPr eaLnBrk="1" hangingPunct="1"/>
              <a:t>77</a:t>
            </a:fld>
            <a:endParaRPr lang="en-US" smtClean="0">
              <a:solidFill>
                <a:srgbClr val="D1EAE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lstStyle/>
          <a:p>
            <a:pPr algn="ctr">
              <a:defRPr/>
            </a:pPr>
            <a:r>
              <a:rPr lang="en-US" dirty="0" smtClean="0">
                <a:solidFill>
                  <a:srgbClr val="DBE7B6"/>
                </a:solidFill>
              </a:rPr>
              <a:t>Populations of Interest</a:t>
            </a:r>
            <a:endParaRPr lang="en-US" dirty="0"/>
          </a:p>
        </p:txBody>
      </p:sp>
      <p:sp>
        <p:nvSpPr>
          <p:cNvPr id="59395"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Those who are aware of HIV-positive status but have yet to be linked to HIV care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Those who may be receiving other medical care but not HIV care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Those who entered HIV care but later dropped out of care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Those who are in and out of HIV care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914400"/>
          </a:xfrm>
          <a:ln>
            <a:miter lim="800000"/>
            <a:headEnd/>
            <a:tailEnd/>
          </a:ln>
        </p:spPr>
        <p:txBody>
          <a:bodyPr/>
          <a:lstStyle/>
          <a:p>
            <a:pPr algn="ctr">
              <a:defRPr/>
            </a:pPr>
            <a:r>
              <a:rPr lang="en-US" dirty="0" smtClean="0">
                <a:solidFill>
                  <a:srgbClr val="DBE7B6"/>
                </a:solidFill>
              </a:rPr>
              <a:t>Primary Outcomes</a:t>
            </a:r>
            <a:endParaRPr lang="en-US" dirty="0"/>
          </a:p>
        </p:txBody>
      </p:sp>
      <p:sp>
        <p:nvSpPr>
          <p:cNvPr id="60419" name="Subtitle 2"/>
          <p:cNvSpPr>
            <a:spLocks noGrp="1"/>
          </p:cNvSpPr>
          <p:nvPr>
            <p:ph type="subTitle" idx="1"/>
          </p:nvPr>
        </p:nvSpPr>
        <p:spPr>
          <a:xfrm>
            <a:off x="609600" y="1828800"/>
            <a:ext cx="7854950" cy="4419600"/>
          </a:xfrm>
        </p:spPr>
        <p:txBody>
          <a:bodyPr/>
          <a:lstStyle/>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Increase in number of people living with HIV who know their status</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Increase in number of newly-diagnosed linked to care</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Increase in number of HIV-positive individuals who are virally suppressed</a:t>
            </a:r>
          </a:p>
          <a:p>
            <a:pPr lvl="1" indent="-457200" algn="l" eaLnBrk="1" hangingPunct="1">
              <a:lnSpc>
                <a:spcPct val="90000"/>
              </a:lnSpc>
              <a:buClr>
                <a:schemeClr val="tx1"/>
              </a:buClr>
              <a:buFont typeface="Arial" pitchFamily="34" charset="0"/>
              <a:buChar char="•"/>
            </a:pPr>
            <a:r>
              <a:rPr lang="en-US" sz="3200" smtClean="0">
                <a:ea typeface="ＭＳ Ｐゴシック" pitchFamily="34" charset="-128"/>
              </a:rPr>
              <a:t>Increase in number of HIV-positive individuals retained in quality HIV care</a:t>
            </a:r>
          </a:p>
          <a:p>
            <a:pPr lvl="1" indent="-457200" algn="l" eaLnBrk="1" hangingPunct="1">
              <a:lnSpc>
                <a:spcPct val="90000"/>
              </a:lnSpc>
              <a:buClr>
                <a:schemeClr val="tx1"/>
              </a:buClr>
              <a:buFont typeface="Arial" pitchFamily="34" charset="0"/>
              <a:buChar char="•"/>
            </a:pPr>
            <a:endParaRPr lang="en-US" sz="3200" smtClean="0">
              <a:ea typeface="ＭＳ Ｐゴシック" pitchFamily="34" charset="-128"/>
            </a:endParaRPr>
          </a:p>
          <a:p>
            <a:pPr marR="0" algn="l">
              <a:buFont typeface="Arial" pitchFamily="34" charset="0"/>
              <a:buChar char="•"/>
            </a:pPr>
            <a:endParaRPr lang="en-US" smtClean="0">
              <a:ea typeface="ＭＳ Ｐゴシック"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8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9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10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11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12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13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14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15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16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7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18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3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4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5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6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7_Metr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2836</TotalTime>
  <Words>5298</Words>
  <Application>Microsoft Office PowerPoint</Application>
  <PresentationFormat>On-screen Show (4:3)</PresentationFormat>
  <Paragraphs>788</Paragraphs>
  <Slides>77</Slides>
  <Notes>41</Notes>
  <HiddenSlides>0</HiddenSlides>
  <MMClips>0</MMClips>
  <ScaleCrop>false</ScaleCrop>
  <HeadingPairs>
    <vt:vector size="8" baseType="variant">
      <vt:variant>
        <vt:lpstr>Fonts Used</vt:lpstr>
      </vt:variant>
      <vt:variant>
        <vt:i4>9</vt:i4>
      </vt:variant>
      <vt:variant>
        <vt:lpstr>Theme</vt:lpstr>
      </vt:variant>
      <vt:variant>
        <vt:i4>20</vt:i4>
      </vt:variant>
      <vt:variant>
        <vt:lpstr>Embedded OLE Servers</vt:lpstr>
      </vt:variant>
      <vt:variant>
        <vt:i4>2</vt:i4>
      </vt:variant>
      <vt:variant>
        <vt:lpstr>Slide Titles</vt:lpstr>
      </vt:variant>
      <vt:variant>
        <vt:i4>77</vt:i4>
      </vt:variant>
    </vt:vector>
  </HeadingPairs>
  <TitlesOfParts>
    <vt:vector size="108" baseType="lpstr">
      <vt:lpstr>Arial</vt:lpstr>
      <vt:lpstr>ＭＳ Ｐゴシック</vt:lpstr>
      <vt:lpstr>Calibri</vt:lpstr>
      <vt:lpstr>Constantia</vt:lpstr>
      <vt:lpstr>Wingdings 2</vt:lpstr>
      <vt:lpstr>Wingdings</vt:lpstr>
      <vt:lpstr>Wingdings 3</vt:lpstr>
      <vt:lpstr>Times New Roman</vt:lpstr>
      <vt:lpstr>Garamond</vt:lpstr>
      <vt:lpstr>Flow</vt:lpstr>
      <vt:lpstr>1_Metro</vt:lpstr>
      <vt:lpstr>Metro</vt:lpstr>
      <vt:lpstr>2_Metro</vt:lpstr>
      <vt:lpstr>3_Metro</vt:lpstr>
      <vt:lpstr>4_Metro</vt:lpstr>
      <vt:lpstr>5_Metro</vt:lpstr>
      <vt:lpstr>6_Metro</vt:lpstr>
      <vt:lpstr>7_Metro</vt:lpstr>
      <vt:lpstr>8_Metro</vt:lpstr>
      <vt:lpstr>9_Metro</vt:lpstr>
      <vt:lpstr>10_Metro</vt:lpstr>
      <vt:lpstr>11_Metro</vt:lpstr>
      <vt:lpstr>12_Metro</vt:lpstr>
      <vt:lpstr>13_Metro</vt:lpstr>
      <vt:lpstr>14_Metro</vt:lpstr>
      <vt:lpstr>15_Metro</vt:lpstr>
      <vt:lpstr>16_Metro</vt:lpstr>
      <vt:lpstr>17_Metro</vt:lpstr>
      <vt:lpstr>18_Metro</vt:lpstr>
      <vt:lpstr>Worksheet</vt:lpstr>
      <vt:lpstr>Microsoft Office Excel Chart</vt:lpstr>
      <vt:lpstr>Model Interventions  for Statewide Improvement  of Linkage to  and Retention in Care  DeAnn Gruber, PhD Evelyn Byrd Quinlivan, MD Casey Schumann, MS Wayne Steward, PhD, MPH</vt:lpstr>
      <vt:lpstr>Disclosures</vt:lpstr>
      <vt:lpstr>Disclosures</vt:lpstr>
      <vt:lpstr>Learning Objectives</vt:lpstr>
      <vt:lpstr>Overview of Session</vt:lpstr>
      <vt:lpstr>Introduction to the SPNS Systems Linkages and Access to Care Initiative</vt:lpstr>
      <vt:lpstr>Systems Linkages Initiative</vt:lpstr>
      <vt:lpstr>Populations of Interest</vt:lpstr>
      <vt:lpstr>Primary Outcomes</vt:lpstr>
      <vt:lpstr>Unique SPNS Design</vt:lpstr>
      <vt:lpstr>Unique SPNS Design</vt:lpstr>
      <vt:lpstr>Grantees</vt:lpstr>
      <vt:lpstr>Evaluation &amp; Technical Assistance Center</vt:lpstr>
      <vt:lpstr>Background</vt:lpstr>
      <vt:lpstr>Gaps in Care</vt:lpstr>
      <vt:lpstr>Gaps in Care</vt:lpstr>
      <vt:lpstr>Engagement in Care</vt:lpstr>
      <vt:lpstr>Engagement in Care</vt:lpstr>
      <vt:lpstr>Example Approaches: Ensuring People are Tested</vt:lpstr>
      <vt:lpstr>Example Approaches: Promoting Linkage/Retention</vt:lpstr>
      <vt:lpstr>Implementing Linkage and Retention Interventions in Three States</vt:lpstr>
      <vt:lpstr>Louisiana SPNS:   Systems Linkages Project  </vt:lpstr>
      <vt:lpstr>Program Need – 2010 National Rankings</vt:lpstr>
      <vt:lpstr>Louisiana and Baton Rouge Region: Persons Living with HIV</vt:lpstr>
      <vt:lpstr>Late Testers Baton Rouge Region, 2010</vt:lpstr>
      <vt:lpstr>Unmet Need Baton Rouge Region, 2010</vt:lpstr>
      <vt:lpstr>Entry into Care Following Release from Prison</vt:lpstr>
      <vt:lpstr>Linked to Care w/in 90 Days After Release from Baton Rouge-area Prison</vt:lpstr>
      <vt:lpstr>Video Conferencing</vt:lpstr>
      <vt:lpstr>Video Conferencing</vt:lpstr>
      <vt:lpstr>Video Conferencing</vt:lpstr>
      <vt:lpstr>HIV Testing in Correctional Settings</vt:lpstr>
      <vt:lpstr>HIV Testing in Correctional Settings</vt:lpstr>
      <vt:lpstr>LaPHIE Expansion</vt:lpstr>
      <vt:lpstr>LaPHIE</vt:lpstr>
      <vt:lpstr>LaPHIE Replication</vt:lpstr>
      <vt:lpstr>Partner Services/DIS</vt:lpstr>
      <vt:lpstr>Structure:  Core Planning Group</vt:lpstr>
      <vt:lpstr>Acknowledgements</vt:lpstr>
      <vt:lpstr>Questions?</vt:lpstr>
      <vt:lpstr>North Carolina NC-LINK</vt:lpstr>
      <vt:lpstr>NC-LINK Teams</vt:lpstr>
      <vt:lpstr>PowerPoint Presentation</vt:lpstr>
      <vt:lpstr>PowerPoint Presentation</vt:lpstr>
      <vt:lpstr>NC 2010 Cascade of Care</vt:lpstr>
      <vt:lpstr>NC 2010 Cascade of Care</vt:lpstr>
      <vt:lpstr>Purpose Statement</vt:lpstr>
      <vt:lpstr>National HIV/AIDS Strategy</vt:lpstr>
      <vt:lpstr>Getting to 50%</vt:lpstr>
      <vt:lpstr>Target Population</vt:lpstr>
      <vt:lpstr>Proposed Interventions</vt:lpstr>
      <vt:lpstr>Proposed Interventions</vt:lpstr>
      <vt:lpstr>Proposed Interventions</vt:lpstr>
      <vt:lpstr>Proposed Interventions</vt:lpstr>
      <vt:lpstr>Overview of Project</vt:lpstr>
      <vt:lpstr>PowerPoint Presentation</vt:lpstr>
      <vt:lpstr>Lessons Learned</vt:lpstr>
      <vt:lpstr>Wisconsin SPNS: Systems Interventions to Improve Linkage and Retention to Care</vt:lpstr>
      <vt:lpstr>Presentation Outline</vt:lpstr>
      <vt:lpstr>Estimated HIV Prevalence within Risk Groups,  ages 15-59 years, Wisconsin, as of 12/31/2011 </vt:lpstr>
      <vt:lpstr>Reported cases of HIV infection, MSM ages 15-29 years, by race/ethnicity, Wisconsin, 2002-2011</vt:lpstr>
      <vt:lpstr>HIV Cascade: WI vs. Nation</vt:lpstr>
      <vt:lpstr>Linkage to Care Specialists (LTCS)</vt:lpstr>
      <vt:lpstr>LTCS Successes &amp; Challenges</vt:lpstr>
      <vt:lpstr>Enhanced HIV Testing</vt:lpstr>
      <vt:lpstr>Testing Successes &amp; Challenges</vt:lpstr>
      <vt:lpstr>Data Systems</vt:lpstr>
      <vt:lpstr>Data Successes &amp; Challenges</vt:lpstr>
      <vt:lpstr>Lessons Learned</vt:lpstr>
      <vt:lpstr>Acknowledgements</vt:lpstr>
      <vt:lpstr>Summary</vt:lpstr>
      <vt:lpstr>Identifying the Gaps</vt:lpstr>
      <vt:lpstr>Identifying the Resources</vt:lpstr>
      <vt:lpstr>Selecting the Interventions</vt:lpstr>
      <vt:lpstr>Overcoming Challenges</vt:lpstr>
      <vt:lpstr>Question-&amp;-Answer Period</vt:lpstr>
      <vt:lpstr>Obtaining CME/CE Credit</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Health Information Technology Evaluation Center (HITEC)</dc:title>
  <dc:creator>cadmin</dc:creator>
  <cp:lastModifiedBy>Nicole Mandel</cp:lastModifiedBy>
  <cp:revision>237</cp:revision>
  <dcterms:created xsi:type="dcterms:W3CDTF">2011-06-17T16:57:56Z</dcterms:created>
  <dcterms:modified xsi:type="dcterms:W3CDTF">2012-12-02T18:43:27Z</dcterms:modified>
</cp:coreProperties>
</file>