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B4D0A-2DF0-40FC-AEC9-E2E20970C471}" type="datetimeFigureOut">
              <a:rPr lang="en-US" smtClean="0"/>
              <a:pPr/>
              <a:t>10/15/2012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BB098-EF67-4DF2-B1CB-8551CD634EA3}" type="slidenum">
              <a:rPr lang="en-US" smtClean="0"/>
              <a:pPr/>
              <a:t>‹#›</a:t>
            </a:fld>
            <a:endParaRPr lang="en-US"/>
          </a:p>
        </p:txBody>
      </p:sp>
    </p:spTree>
    <p:extLst>
      <p:ext uri="{BB962C8B-B14F-4D97-AF65-F5344CB8AC3E}">
        <p14:creationId xmlns:p14="http://schemas.microsoft.com/office/powerpoint/2010/main" xmlns="" val="309673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Full Reauthorization – at that time assumed would be in different place</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0000CC"/>
                </a:solidFill>
                <a:latin typeface="Times" pitchFamily="18" charset="0"/>
              </a:defRPr>
            </a:lvl1pPr>
            <a:lvl2pPr marL="734480" indent="-282492">
              <a:defRPr sz="2400">
                <a:solidFill>
                  <a:srgbClr val="0000CC"/>
                </a:solidFill>
                <a:latin typeface="Times" pitchFamily="18" charset="0"/>
              </a:defRPr>
            </a:lvl2pPr>
            <a:lvl3pPr marL="1129970" indent="-225994">
              <a:defRPr sz="2400">
                <a:solidFill>
                  <a:srgbClr val="0000CC"/>
                </a:solidFill>
                <a:latin typeface="Times" pitchFamily="18" charset="0"/>
              </a:defRPr>
            </a:lvl3pPr>
            <a:lvl4pPr marL="1581958" indent="-225994">
              <a:defRPr sz="2400">
                <a:solidFill>
                  <a:srgbClr val="0000CC"/>
                </a:solidFill>
                <a:latin typeface="Times" pitchFamily="18" charset="0"/>
              </a:defRPr>
            </a:lvl4pPr>
            <a:lvl5pPr marL="2033946" indent="-225994">
              <a:defRPr sz="2400">
                <a:solidFill>
                  <a:srgbClr val="0000CC"/>
                </a:solidFill>
                <a:latin typeface="Times" pitchFamily="18" charset="0"/>
              </a:defRPr>
            </a:lvl5pPr>
            <a:lvl6pPr marL="2485934" indent="-225994" eaLnBrk="0" fontAlgn="base" hangingPunct="0">
              <a:spcBef>
                <a:spcPct val="0"/>
              </a:spcBef>
              <a:spcAft>
                <a:spcPct val="0"/>
              </a:spcAft>
              <a:defRPr sz="2400">
                <a:solidFill>
                  <a:srgbClr val="0000CC"/>
                </a:solidFill>
                <a:latin typeface="Times" pitchFamily="18" charset="0"/>
              </a:defRPr>
            </a:lvl6pPr>
            <a:lvl7pPr marL="2937921" indent="-225994" eaLnBrk="0" fontAlgn="base" hangingPunct="0">
              <a:spcBef>
                <a:spcPct val="0"/>
              </a:spcBef>
              <a:spcAft>
                <a:spcPct val="0"/>
              </a:spcAft>
              <a:defRPr sz="2400">
                <a:solidFill>
                  <a:srgbClr val="0000CC"/>
                </a:solidFill>
                <a:latin typeface="Times" pitchFamily="18" charset="0"/>
              </a:defRPr>
            </a:lvl7pPr>
            <a:lvl8pPr marL="3389909" indent="-225994" eaLnBrk="0" fontAlgn="base" hangingPunct="0">
              <a:spcBef>
                <a:spcPct val="0"/>
              </a:spcBef>
              <a:spcAft>
                <a:spcPct val="0"/>
              </a:spcAft>
              <a:defRPr sz="2400">
                <a:solidFill>
                  <a:srgbClr val="0000CC"/>
                </a:solidFill>
                <a:latin typeface="Times" pitchFamily="18" charset="0"/>
              </a:defRPr>
            </a:lvl8pPr>
            <a:lvl9pPr marL="3841897" indent="-225994" eaLnBrk="0" fontAlgn="base" hangingPunct="0">
              <a:spcBef>
                <a:spcPct val="0"/>
              </a:spcBef>
              <a:spcAft>
                <a:spcPct val="0"/>
              </a:spcAft>
              <a:defRPr sz="2400">
                <a:solidFill>
                  <a:srgbClr val="0000CC"/>
                </a:solidFill>
                <a:latin typeface="Times" pitchFamily="18" charset="0"/>
              </a:defRPr>
            </a:lvl9pPr>
          </a:lstStyle>
          <a:p>
            <a:fld id="{6CCD12CD-62F9-45E8-A4A1-BDAF83273CD1}" type="slidenum">
              <a:rPr lang="en-US" sz="1200">
                <a:solidFill>
                  <a:schemeClr val="tx1"/>
                </a:solidFill>
              </a:rPr>
              <a:pPr/>
              <a:t>9</a:t>
            </a:fld>
            <a:endParaRPr 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lvl="1"/>
            <a:r>
              <a:rPr lang="en-US" sz="1800"/>
              <a:t>In light of Congressional interest expressed in Senate Report 111-243 concerning how the Ryan White Program will transition into a larger system of care with the implementation of the Affordable Care Act, these interviews will help ASPE to understand the potential impact of the Affordable Care Act from the perspectives of Ryan White grantees and service providers. </a:t>
            </a:r>
          </a:p>
          <a:p>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0000CC"/>
                </a:solidFill>
                <a:latin typeface="Times" pitchFamily="18" charset="0"/>
              </a:defRPr>
            </a:lvl1pPr>
            <a:lvl2pPr marL="734480" indent="-282492">
              <a:defRPr sz="2400">
                <a:solidFill>
                  <a:srgbClr val="0000CC"/>
                </a:solidFill>
                <a:latin typeface="Times" pitchFamily="18" charset="0"/>
              </a:defRPr>
            </a:lvl2pPr>
            <a:lvl3pPr marL="1129970" indent="-225994">
              <a:defRPr sz="2400">
                <a:solidFill>
                  <a:srgbClr val="0000CC"/>
                </a:solidFill>
                <a:latin typeface="Times" pitchFamily="18" charset="0"/>
              </a:defRPr>
            </a:lvl3pPr>
            <a:lvl4pPr marL="1581958" indent="-225994">
              <a:defRPr sz="2400">
                <a:solidFill>
                  <a:srgbClr val="0000CC"/>
                </a:solidFill>
                <a:latin typeface="Times" pitchFamily="18" charset="0"/>
              </a:defRPr>
            </a:lvl4pPr>
            <a:lvl5pPr marL="2033946" indent="-225994">
              <a:defRPr sz="2400">
                <a:solidFill>
                  <a:srgbClr val="0000CC"/>
                </a:solidFill>
                <a:latin typeface="Times" pitchFamily="18" charset="0"/>
              </a:defRPr>
            </a:lvl5pPr>
            <a:lvl6pPr marL="2485934" indent="-225994" eaLnBrk="0" fontAlgn="base" hangingPunct="0">
              <a:spcBef>
                <a:spcPct val="0"/>
              </a:spcBef>
              <a:spcAft>
                <a:spcPct val="0"/>
              </a:spcAft>
              <a:defRPr sz="2400">
                <a:solidFill>
                  <a:srgbClr val="0000CC"/>
                </a:solidFill>
                <a:latin typeface="Times" pitchFamily="18" charset="0"/>
              </a:defRPr>
            </a:lvl6pPr>
            <a:lvl7pPr marL="2937921" indent="-225994" eaLnBrk="0" fontAlgn="base" hangingPunct="0">
              <a:spcBef>
                <a:spcPct val="0"/>
              </a:spcBef>
              <a:spcAft>
                <a:spcPct val="0"/>
              </a:spcAft>
              <a:defRPr sz="2400">
                <a:solidFill>
                  <a:srgbClr val="0000CC"/>
                </a:solidFill>
                <a:latin typeface="Times" pitchFamily="18" charset="0"/>
              </a:defRPr>
            </a:lvl7pPr>
            <a:lvl8pPr marL="3389909" indent="-225994" eaLnBrk="0" fontAlgn="base" hangingPunct="0">
              <a:spcBef>
                <a:spcPct val="0"/>
              </a:spcBef>
              <a:spcAft>
                <a:spcPct val="0"/>
              </a:spcAft>
              <a:defRPr sz="2400">
                <a:solidFill>
                  <a:srgbClr val="0000CC"/>
                </a:solidFill>
                <a:latin typeface="Times" pitchFamily="18" charset="0"/>
              </a:defRPr>
            </a:lvl8pPr>
            <a:lvl9pPr marL="3841897" indent="-225994" eaLnBrk="0" fontAlgn="base" hangingPunct="0">
              <a:spcBef>
                <a:spcPct val="0"/>
              </a:spcBef>
              <a:spcAft>
                <a:spcPct val="0"/>
              </a:spcAft>
              <a:defRPr sz="2400">
                <a:solidFill>
                  <a:srgbClr val="0000CC"/>
                </a:solidFill>
                <a:latin typeface="Times" pitchFamily="18" charset="0"/>
              </a:defRPr>
            </a:lvl9pPr>
          </a:lstStyle>
          <a:p>
            <a:fld id="{9887A0FC-0209-430B-8C19-9F1C791D6B8E}" type="slidenum">
              <a:rPr lang="en-US" sz="1200">
                <a:solidFill>
                  <a:schemeClr val="tx1"/>
                </a:solidFill>
              </a:rPr>
              <a:pPr/>
              <a:t>21</a:t>
            </a:fld>
            <a:endParaRPr 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376A85-F162-4348-8C39-EFC2CE1BB72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76A85-F162-4348-8C39-EFC2CE1BB7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1376A85-F162-4348-8C39-EFC2CE1BB72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1376A85-F162-4348-8C39-EFC2CE1BB72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376A85-F162-4348-8C39-EFC2CE1BB72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3ACD867-948E-48DC-9E4E-7C72B20F095B}"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76A85-F162-4348-8C39-EFC2CE1BB72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1376A85-F162-4348-8C39-EFC2CE1BB72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1376A85-F162-4348-8C39-EFC2CE1BB7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1376A85-F162-4348-8C39-EFC2CE1BB7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1376A85-F162-4348-8C39-EFC2CE1BB7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3ACD867-948E-48DC-9E4E-7C72B20F095B}" type="datetimeFigureOut">
              <a:rPr lang="en-US" smtClean="0"/>
              <a:pPr/>
              <a:t>10/15/2012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1376A85-F162-4348-8C39-EFC2CE1BB72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3ACD867-948E-48DC-9E4E-7C72B20F095B}" type="datetimeFigureOut">
              <a:rPr lang="en-US" smtClean="0"/>
              <a:pPr/>
              <a:t>10/15/2012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ACD867-948E-48DC-9E4E-7C72B20F095B}" type="datetimeFigureOut">
              <a:rPr lang="en-US" smtClean="0"/>
              <a:pPr/>
              <a:t>10/15/2012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376A85-F162-4348-8C39-EFC2CE1BB72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wmccoll@aidsunited.org" TargetMode="External"/><Relationship Id="rId2" Type="http://schemas.openxmlformats.org/officeDocument/2006/relationships/hyperlink" Target="mailto:alefert@nasta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ubtitle 2"/>
          <p:cNvSpPr>
            <a:spLocks noGrp="1"/>
          </p:cNvSpPr>
          <p:nvPr>
            <p:ph type="subTitle" idx="1"/>
          </p:nvPr>
        </p:nvSpPr>
        <p:spPr>
          <a:xfrm>
            <a:off x="533400" y="4038600"/>
            <a:ext cx="6662605" cy="2286000"/>
          </a:xfrm>
        </p:spPr>
        <p:txBody>
          <a:bodyPr>
            <a:noAutofit/>
          </a:bodyPr>
          <a:lstStyle/>
          <a:p>
            <a:pPr algn="l"/>
            <a:r>
              <a:rPr lang="en-US" sz="1400" dirty="0" smtClean="0"/>
              <a:t>Ann Lefert, National Alliance of state &amp; Territorial AIDS directors</a:t>
            </a:r>
            <a:br>
              <a:rPr lang="en-US" sz="1400" dirty="0" smtClean="0"/>
            </a:br>
            <a:endParaRPr lang="en-US" sz="1400" dirty="0" smtClean="0"/>
          </a:p>
          <a:p>
            <a:pPr algn="l"/>
            <a:r>
              <a:rPr lang="en-US" sz="1400" dirty="0" smtClean="0"/>
              <a:t>Bill McColl, AIDS United</a:t>
            </a:r>
          </a:p>
          <a:p>
            <a:pPr algn="l"/>
            <a:endParaRPr lang="en-US" sz="1400" dirty="0" smtClean="0"/>
          </a:p>
          <a:p>
            <a:pPr algn="l"/>
            <a:r>
              <a:rPr lang="en-US" sz="1400" dirty="0" smtClean="0"/>
              <a:t>Ryan white HIV/AIDS Grantee Meeting</a:t>
            </a:r>
          </a:p>
          <a:p>
            <a:pPr algn="l"/>
            <a:endParaRPr lang="en-US" sz="1400" dirty="0"/>
          </a:p>
          <a:p>
            <a:pPr algn="l"/>
            <a:r>
              <a:rPr lang="en-US" sz="1400" dirty="0" smtClean="0"/>
              <a:t>October 20, 2012</a:t>
            </a:r>
          </a:p>
          <a:p>
            <a:pPr algn="l"/>
            <a:endParaRPr lang="en-US" sz="1400" dirty="0"/>
          </a:p>
          <a:p>
            <a:pPr algn="l"/>
            <a:endParaRPr lang="en-US" sz="1400" dirty="0" smtClean="0"/>
          </a:p>
        </p:txBody>
      </p:sp>
      <p:sp>
        <p:nvSpPr>
          <p:cNvPr id="2" name="Title 1"/>
          <p:cNvSpPr>
            <a:spLocks noGrp="1"/>
          </p:cNvSpPr>
          <p:nvPr>
            <p:ph type="ctrTitle"/>
          </p:nvPr>
        </p:nvSpPr>
        <p:spPr>
          <a:xfrm>
            <a:off x="609600" y="2667000"/>
            <a:ext cx="7620000" cy="1219200"/>
          </a:xfrm>
        </p:spPr>
        <p:txBody>
          <a:bodyPr>
            <a:normAutofit/>
          </a:bodyPr>
          <a:lstStyle/>
          <a:p>
            <a:pPr>
              <a:defRPr/>
            </a:pPr>
            <a:r>
              <a:rPr lang="en-US" sz="3600" dirty="0" smtClean="0"/>
              <a:t>The Ryan White Program and Health </a:t>
            </a:r>
            <a:r>
              <a:rPr lang="en-US" sz="3600" dirty="0"/>
              <a:t>C</a:t>
            </a:r>
            <a:r>
              <a:rPr lang="en-US" sz="3600" dirty="0" smtClean="0"/>
              <a:t>are </a:t>
            </a:r>
            <a:r>
              <a:rPr lang="en-US" sz="3600" dirty="0"/>
              <a:t>R</a:t>
            </a:r>
            <a:r>
              <a:rPr lang="en-US" sz="3600" dirty="0" smtClean="0"/>
              <a:t>eform</a:t>
            </a:r>
            <a:endParaRPr lang="en-US" sz="3600" dirty="0"/>
          </a:p>
        </p:txBody>
      </p:sp>
    </p:spTree>
    <p:extLst>
      <p:ext uri="{BB962C8B-B14F-4D97-AF65-F5344CB8AC3E}">
        <p14:creationId xmlns:p14="http://schemas.microsoft.com/office/powerpoint/2010/main" xmlns="" val="1319194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Community Consensus Process</a:t>
            </a:r>
          </a:p>
        </p:txBody>
      </p:sp>
      <p:sp>
        <p:nvSpPr>
          <p:cNvPr id="13315" name="Content Placeholder 2"/>
          <p:cNvSpPr>
            <a:spLocks noGrp="1"/>
          </p:cNvSpPr>
          <p:nvPr>
            <p:ph sz="quarter" idx="1"/>
          </p:nvPr>
        </p:nvSpPr>
        <p:spPr/>
        <p:txBody>
          <a:bodyPr/>
          <a:lstStyle/>
          <a:p>
            <a:r>
              <a:rPr lang="en-US" smtClean="0"/>
              <a:t>Consensus Document Agreement</a:t>
            </a:r>
          </a:p>
          <a:p>
            <a:pPr lvl="1"/>
            <a:r>
              <a:rPr lang="en-US" smtClean="0"/>
              <a:t>Final document six specific extension requests and four “technical fixes”</a:t>
            </a:r>
          </a:p>
          <a:p>
            <a:pPr lvl="2"/>
            <a:r>
              <a:rPr lang="en-US" smtClean="0"/>
              <a:t>Initial release on March 10, 2009</a:t>
            </a:r>
          </a:p>
          <a:p>
            <a:pPr lvl="2"/>
            <a:r>
              <a:rPr lang="en-US" smtClean="0"/>
              <a:t>Technical fixes previously released</a:t>
            </a:r>
          </a:p>
          <a:p>
            <a:pPr lvl="1"/>
            <a:r>
              <a:rPr lang="en-US" smtClean="0"/>
              <a:t>323 organizations signed on</a:t>
            </a:r>
          </a:p>
          <a:p>
            <a:pPr lvl="1"/>
            <a:r>
              <a:rPr lang="en-US" smtClean="0"/>
              <a:t>Had support from almost every state</a:t>
            </a:r>
          </a:p>
          <a:p>
            <a:pPr lvl="1"/>
            <a:r>
              <a:rPr lang="en-US" smtClean="0"/>
              <a:t>Unprecedented level of support</a:t>
            </a:r>
          </a:p>
          <a:p>
            <a:endParaRPr lang="en-US" smtClean="0"/>
          </a:p>
        </p:txBody>
      </p:sp>
    </p:spTree>
    <p:extLst>
      <p:ext uri="{BB962C8B-B14F-4D97-AF65-F5344CB8AC3E}">
        <p14:creationId xmlns:p14="http://schemas.microsoft.com/office/powerpoint/2010/main" xmlns="" val="241811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Community Consensus Process</a:t>
            </a:r>
          </a:p>
        </p:txBody>
      </p:sp>
      <p:sp>
        <p:nvSpPr>
          <p:cNvPr id="14339" name="Content Placeholder 2"/>
          <p:cNvSpPr>
            <a:spLocks noGrp="1"/>
          </p:cNvSpPr>
          <p:nvPr>
            <p:ph sz="quarter" idx="1"/>
          </p:nvPr>
        </p:nvSpPr>
        <p:spPr/>
        <p:txBody>
          <a:bodyPr>
            <a:normAutofit/>
          </a:bodyPr>
          <a:lstStyle/>
          <a:p>
            <a:r>
              <a:rPr lang="en-US" smtClean="0"/>
              <a:t>In September 2009, HRSA testified before Congress and recommended essentially the same changes made by the community</a:t>
            </a:r>
          </a:p>
          <a:p>
            <a:pPr lvl="1"/>
            <a:r>
              <a:rPr lang="en-US" smtClean="0"/>
              <a:t>Biggest difference was four year authorization period</a:t>
            </a:r>
          </a:p>
          <a:p>
            <a:r>
              <a:rPr lang="en-US" smtClean="0"/>
              <a:t>Consensus document became basis for legislation introduced by Senator Harkin and Representative Waxman</a:t>
            </a:r>
          </a:p>
          <a:p>
            <a:r>
              <a:rPr lang="en-US" smtClean="0"/>
              <a:t>Signed into law Oct 30, 2009</a:t>
            </a:r>
          </a:p>
          <a:p>
            <a:pPr lvl="1"/>
            <a:r>
              <a:rPr lang="en-US" smtClean="0"/>
              <a:t>Signing ceremony with HIV community leaders</a:t>
            </a:r>
          </a:p>
        </p:txBody>
      </p:sp>
    </p:spTree>
    <p:extLst>
      <p:ext uri="{BB962C8B-B14F-4D97-AF65-F5344CB8AC3E}">
        <p14:creationId xmlns:p14="http://schemas.microsoft.com/office/powerpoint/2010/main" xmlns="" val="3348542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Ryan White Extension of 2009</a:t>
            </a:r>
          </a:p>
        </p:txBody>
      </p:sp>
      <p:sp>
        <p:nvSpPr>
          <p:cNvPr id="15363" name="Content Placeholder 2"/>
          <p:cNvSpPr>
            <a:spLocks noGrp="1"/>
          </p:cNvSpPr>
          <p:nvPr>
            <p:ph sz="quarter" idx="1"/>
          </p:nvPr>
        </p:nvSpPr>
        <p:spPr/>
        <p:txBody>
          <a:bodyPr>
            <a:normAutofit/>
          </a:bodyPr>
          <a:lstStyle/>
          <a:p>
            <a:r>
              <a:rPr lang="en-US" smtClean="0"/>
              <a:t>“Ryan White HIV/AIDS Treatment Extension Act of 2009”</a:t>
            </a:r>
          </a:p>
          <a:p>
            <a:pPr lvl="1"/>
            <a:r>
              <a:rPr lang="en-US" smtClean="0"/>
              <a:t>Authorized the program for four years (FY10-FY13)</a:t>
            </a:r>
          </a:p>
          <a:p>
            <a:pPr lvl="1"/>
            <a:r>
              <a:rPr lang="en-US" smtClean="0"/>
              <a:t>Removed “sunset” provision allowing program to remain funded at end of authorization period</a:t>
            </a:r>
          </a:p>
          <a:p>
            <a:pPr lvl="1"/>
            <a:r>
              <a:rPr lang="en-US" smtClean="0"/>
              <a:t>Extended hold harmless protections</a:t>
            </a:r>
          </a:p>
          <a:p>
            <a:pPr lvl="1"/>
            <a:r>
              <a:rPr lang="en-US" smtClean="0"/>
              <a:t>Extended protection for code-based states during final transition to name-based HIV reporting</a:t>
            </a:r>
          </a:p>
          <a:p>
            <a:pPr lvl="1"/>
            <a:r>
              <a:rPr lang="en-US" smtClean="0"/>
              <a:t>Increased unobligated amounts from 2 to 5 percent</a:t>
            </a:r>
          </a:p>
          <a:p>
            <a:pPr lvl="1"/>
            <a:r>
              <a:rPr lang="en-US" smtClean="0"/>
              <a:t>Included ADAP rebate language</a:t>
            </a:r>
          </a:p>
          <a:p>
            <a:endParaRPr lang="en-US" smtClean="0"/>
          </a:p>
        </p:txBody>
      </p:sp>
    </p:spTree>
    <p:extLst>
      <p:ext uri="{BB962C8B-B14F-4D97-AF65-F5344CB8AC3E}">
        <p14:creationId xmlns:p14="http://schemas.microsoft.com/office/powerpoint/2010/main" xmlns="" val="127019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Ryan White Extension of 2009</a:t>
            </a:r>
          </a:p>
        </p:txBody>
      </p:sp>
      <p:sp>
        <p:nvSpPr>
          <p:cNvPr id="6147" name="Content Placeholder 2"/>
          <p:cNvSpPr>
            <a:spLocks noGrp="1"/>
          </p:cNvSpPr>
          <p:nvPr>
            <p:ph sz="quarter" idx="1"/>
          </p:nvPr>
        </p:nvSpPr>
        <p:spPr/>
        <p:txBody>
          <a:bodyPr>
            <a:normAutofit/>
          </a:bodyPr>
          <a:lstStyle/>
          <a:p>
            <a:pPr lvl="1">
              <a:defRPr/>
            </a:pPr>
            <a:r>
              <a:rPr lang="en-US" dirty="0" smtClean="0"/>
              <a:t>Included prevention provisions: EIIHA, 1/3 of Part A supplemental criteria</a:t>
            </a:r>
          </a:p>
          <a:p>
            <a:pPr marL="457200" lvl="1" indent="0">
              <a:buFontTx/>
              <a:buNone/>
              <a:defRPr/>
            </a:pPr>
            <a:endParaRPr lang="en-US" dirty="0" smtClean="0"/>
          </a:p>
          <a:p>
            <a:pPr>
              <a:defRPr/>
            </a:pPr>
            <a:r>
              <a:rPr lang="en-US" dirty="0" smtClean="0"/>
              <a:t>Changes to Ryan White Program with FY13 awards</a:t>
            </a:r>
          </a:p>
          <a:p>
            <a:pPr lvl="1">
              <a:defRPr/>
            </a:pPr>
            <a:r>
              <a:rPr lang="en-US" dirty="0" smtClean="0"/>
              <a:t>Hold harmless will decrease to 92.5 percent of FY12 award  </a:t>
            </a:r>
          </a:p>
          <a:p>
            <a:pPr lvl="1">
              <a:defRPr/>
            </a:pPr>
            <a:r>
              <a:rPr lang="en-US" dirty="0" smtClean="0"/>
              <a:t>FY13 funding distributed on names-based cases reported to CDC.  States can no longer report cases directly to HRSA and 5 percent penalty and cap will be eliminated.  </a:t>
            </a:r>
          </a:p>
          <a:p>
            <a:pPr lvl="1">
              <a:defRPr/>
            </a:pPr>
            <a:endParaRPr lang="en-US" dirty="0" smtClean="0"/>
          </a:p>
        </p:txBody>
      </p:sp>
    </p:spTree>
    <p:extLst>
      <p:ext uri="{BB962C8B-B14F-4D97-AF65-F5344CB8AC3E}">
        <p14:creationId xmlns:p14="http://schemas.microsoft.com/office/powerpoint/2010/main" xmlns="" val="1958570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Issues for Consideration</a:t>
            </a:r>
          </a:p>
        </p:txBody>
      </p:sp>
      <p:sp>
        <p:nvSpPr>
          <p:cNvPr id="17411" name="Content Placeholder 2"/>
          <p:cNvSpPr>
            <a:spLocks noGrp="1"/>
          </p:cNvSpPr>
          <p:nvPr>
            <p:ph sz="quarter" idx="1"/>
          </p:nvPr>
        </p:nvSpPr>
        <p:spPr>
          <a:xfrm>
            <a:off x="381000" y="1447800"/>
            <a:ext cx="8305800" cy="4419600"/>
          </a:xfrm>
        </p:spPr>
        <p:txBody>
          <a:bodyPr>
            <a:normAutofit fontScale="92500"/>
          </a:bodyPr>
          <a:lstStyle/>
          <a:p>
            <a:r>
              <a:rPr lang="en-US" dirty="0" smtClean="0"/>
              <a:t>November 2012 election</a:t>
            </a:r>
          </a:p>
          <a:p>
            <a:pPr lvl="1"/>
            <a:r>
              <a:rPr lang="en-US" dirty="0" smtClean="0"/>
              <a:t>Results will affect many organizations’ and Congressional offices’ thoughts on Ryan White action</a:t>
            </a:r>
          </a:p>
          <a:p>
            <a:r>
              <a:rPr lang="en-US" dirty="0" smtClean="0"/>
              <a:t>Less and less appetite in Congress to work on disease-specific legislation</a:t>
            </a:r>
          </a:p>
          <a:p>
            <a:r>
              <a:rPr lang="en-US" dirty="0" smtClean="0"/>
              <a:t>Fiscal environment continues to be quite constrained and Members looking at all programs for funds</a:t>
            </a:r>
          </a:p>
          <a:p>
            <a:r>
              <a:rPr lang="en-US" dirty="0" smtClean="0"/>
              <a:t>Discretionary health programs continue to be target for offices not supportive of health reform</a:t>
            </a:r>
          </a:p>
          <a:p>
            <a:r>
              <a:rPr lang="en-US" dirty="0" smtClean="0"/>
              <a:t>Impacts of sequestration and deficit reduction</a:t>
            </a:r>
          </a:p>
        </p:txBody>
      </p:sp>
    </p:spTree>
    <p:extLst>
      <p:ext uri="{BB962C8B-B14F-4D97-AF65-F5344CB8AC3E}">
        <p14:creationId xmlns:p14="http://schemas.microsoft.com/office/powerpoint/2010/main" xmlns="" val="4129305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Issues for Consideration</a:t>
            </a:r>
          </a:p>
        </p:txBody>
      </p:sp>
      <p:sp>
        <p:nvSpPr>
          <p:cNvPr id="18435" name="Content Placeholder 2"/>
          <p:cNvSpPr>
            <a:spLocks noGrp="1"/>
          </p:cNvSpPr>
          <p:nvPr>
            <p:ph sz="quarter" idx="1"/>
          </p:nvPr>
        </p:nvSpPr>
        <p:spPr/>
        <p:txBody>
          <a:bodyPr>
            <a:normAutofit/>
          </a:bodyPr>
          <a:lstStyle/>
          <a:p>
            <a:r>
              <a:rPr lang="en-US" smtClean="0"/>
              <a:t>Implementation of health reform is not a magic bullet and will not be actualized over night</a:t>
            </a:r>
          </a:p>
          <a:p>
            <a:pPr lvl="1"/>
            <a:r>
              <a:rPr lang="en-US" smtClean="0"/>
              <a:t>Systems will not be fully functioning with kinks worked out for some time</a:t>
            </a:r>
          </a:p>
          <a:p>
            <a:pPr lvl="1"/>
            <a:r>
              <a:rPr lang="en-US" smtClean="0"/>
              <a:t>Not all services currently provided through Ryan White will be covered</a:t>
            </a:r>
          </a:p>
          <a:p>
            <a:pPr lvl="1"/>
            <a:r>
              <a:rPr lang="en-US" smtClean="0"/>
              <a:t>Gaps will not be immediately visible</a:t>
            </a:r>
          </a:p>
          <a:p>
            <a:pPr lvl="1"/>
            <a:r>
              <a:rPr lang="en-US" smtClean="0"/>
              <a:t>There will still be a need for a mechanism to provide care to those unable to access health insurance as well as “wrap-around” services to cover high costs of insurance</a:t>
            </a:r>
          </a:p>
          <a:p>
            <a:endParaRPr lang="en-US" smtClean="0"/>
          </a:p>
        </p:txBody>
      </p:sp>
    </p:spTree>
    <p:extLst>
      <p:ext uri="{BB962C8B-B14F-4D97-AF65-F5344CB8AC3E}">
        <p14:creationId xmlns:p14="http://schemas.microsoft.com/office/powerpoint/2010/main" xmlns="" val="2837359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Issues for Consideration</a:t>
            </a:r>
          </a:p>
        </p:txBody>
      </p:sp>
      <p:sp>
        <p:nvSpPr>
          <p:cNvPr id="19459" name="Content Placeholder 2"/>
          <p:cNvSpPr>
            <a:spLocks noGrp="1"/>
          </p:cNvSpPr>
          <p:nvPr>
            <p:ph sz="quarter" idx="1"/>
          </p:nvPr>
        </p:nvSpPr>
        <p:spPr/>
        <p:txBody>
          <a:bodyPr/>
          <a:lstStyle/>
          <a:p>
            <a:r>
              <a:rPr lang="en-US" smtClean="0"/>
              <a:t>Many unknowns with health reform implementation</a:t>
            </a:r>
          </a:p>
          <a:p>
            <a:pPr lvl="1"/>
            <a:r>
              <a:rPr lang="en-US" smtClean="0"/>
              <a:t>How many states will expand Medicaid</a:t>
            </a:r>
          </a:p>
          <a:p>
            <a:pPr lvl="2"/>
            <a:r>
              <a:rPr lang="en-US" smtClean="0"/>
              <a:t>Opting out could magnify differences in care between states</a:t>
            </a:r>
          </a:p>
          <a:p>
            <a:pPr lvl="1"/>
            <a:r>
              <a:rPr lang="en-US" smtClean="0"/>
              <a:t>Essential health benefits</a:t>
            </a:r>
          </a:p>
          <a:p>
            <a:pPr lvl="2"/>
            <a:r>
              <a:rPr lang="en-US" smtClean="0"/>
              <a:t>Drug coverage – one drug per class, cost-sharing levels</a:t>
            </a:r>
          </a:p>
          <a:p>
            <a:pPr lvl="1"/>
            <a:r>
              <a:rPr lang="en-US" smtClean="0"/>
              <a:t>Inclusion of Ryan White providers in insurance networks</a:t>
            </a:r>
          </a:p>
          <a:p>
            <a:pPr lvl="1"/>
            <a:endParaRPr lang="en-US" smtClean="0"/>
          </a:p>
        </p:txBody>
      </p:sp>
    </p:spTree>
    <p:extLst>
      <p:ext uri="{BB962C8B-B14F-4D97-AF65-F5344CB8AC3E}">
        <p14:creationId xmlns:p14="http://schemas.microsoft.com/office/powerpoint/2010/main" xmlns="" val="414973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Ryan White Post-FY13 Paths Forward</a:t>
            </a:r>
            <a:endParaRPr lang="en-US" dirty="0" smtClean="0"/>
          </a:p>
        </p:txBody>
      </p:sp>
      <p:sp>
        <p:nvSpPr>
          <p:cNvPr id="20483" name="Content Placeholder 2"/>
          <p:cNvSpPr>
            <a:spLocks noGrp="1"/>
          </p:cNvSpPr>
          <p:nvPr>
            <p:ph sz="quarter" idx="1"/>
          </p:nvPr>
        </p:nvSpPr>
        <p:spPr/>
        <p:txBody>
          <a:bodyPr>
            <a:normAutofit/>
          </a:bodyPr>
          <a:lstStyle/>
          <a:p>
            <a:r>
              <a:rPr lang="en-US" dirty="0" smtClean="0"/>
              <a:t>Full reauthorization</a:t>
            </a:r>
          </a:p>
          <a:p>
            <a:pPr lvl="1"/>
            <a:r>
              <a:rPr lang="en-US" dirty="0" smtClean="0"/>
              <a:t>Would open up legislation completely for changes from community and Congress</a:t>
            </a:r>
          </a:p>
          <a:p>
            <a:pPr lvl="1"/>
            <a:r>
              <a:rPr lang="en-US" dirty="0" smtClean="0"/>
              <a:t>Potentially risky as Members of Congress may think there’s no need for Ryan White post-health reform</a:t>
            </a:r>
          </a:p>
          <a:p>
            <a:r>
              <a:rPr lang="en-US" dirty="0" smtClean="0"/>
              <a:t>Do nothing</a:t>
            </a:r>
          </a:p>
          <a:p>
            <a:pPr lvl="1"/>
            <a:r>
              <a:rPr lang="en-US" dirty="0" smtClean="0"/>
              <a:t>Since current law does not contain sunset provision it is possible to do nothing</a:t>
            </a:r>
          </a:p>
          <a:p>
            <a:pPr lvl="1"/>
            <a:r>
              <a:rPr lang="en-US" dirty="0" smtClean="0"/>
              <a:t>Congress can still appropriate funding</a:t>
            </a:r>
          </a:p>
          <a:p>
            <a:pPr lvl="1"/>
            <a:r>
              <a:rPr lang="en-US" dirty="0" smtClean="0"/>
              <a:t>Potentially risky in this fiscal environment</a:t>
            </a:r>
          </a:p>
        </p:txBody>
      </p:sp>
    </p:spTree>
    <p:extLst>
      <p:ext uri="{BB962C8B-B14F-4D97-AF65-F5344CB8AC3E}">
        <p14:creationId xmlns:p14="http://schemas.microsoft.com/office/powerpoint/2010/main" xmlns="" val="2561987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dirty="0"/>
              <a:t>Ryan White Post-FY13 Paths Forward</a:t>
            </a:r>
            <a:endParaRPr lang="en-US" dirty="0" smtClean="0"/>
          </a:p>
        </p:txBody>
      </p:sp>
      <p:sp>
        <p:nvSpPr>
          <p:cNvPr id="21507" name="Content Placeholder 2"/>
          <p:cNvSpPr>
            <a:spLocks noGrp="1"/>
          </p:cNvSpPr>
          <p:nvPr>
            <p:ph sz="quarter" idx="1"/>
          </p:nvPr>
        </p:nvSpPr>
        <p:spPr/>
        <p:txBody>
          <a:bodyPr/>
          <a:lstStyle/>
          <a:p>
            <a:r>
              <a:rPr lang="en-US" smtClean="0"/>
              <a:t>Extension with a few minor agreed upon modifications</a:t>
            </a:r>
          </a:p>
          <a:p>
            <a:pPr lvl="1"/>
            <a:r>
              <a:rPr lang="en-US" smtClean="0"/>
              <a:t>Would allow Congress to weigh-in, but hopefully with community input on changes</a:t>
            </a:r>
          </a:p>
          <a:p>
            <a:pPr lvl="1"/>
            <a:r>
              <a:rPr lang="en-US" smtClean="0"/>
              <a:t>Would entail much work with community to ensure modifications were well crafted and virtually non-controversial</a:t>
            </a:r>
          </a:p>
          <a:p>
            <a:pPr lvl="1"/>
            <a:r>
              <a:rPr lang="en-US" smtClean="0"/>
              <a:t>“Less is more” approach</a:t>
            </a:r>
          </a:p>
          <a:p>
            <a:pPr lvl="1"/>
            <a:endParaRPr lang="en-US" smtClean="0"/>
          </a:p>
        </p:txBody>
      </p:sp>
    </p:spTree>
    <p:extLst>
      <p:ext uri="{BB962C8B-B14F-4D97-AF65-F5344CB8AC3E}">
        <p14:creationId xmlns:p14="http://schemas.microsoft.com/office/powerpoint/2010/main" xmlns="" val="773134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Partners in Process</a:t>
            </a:r>
          </a:p>
        </p:txBody>
      </p:sp>
      <p:sp>
        <p:nvSpPr>
          <p:cNvPr id="22531" name="Content Placeholder 2"/>
          <p:cNvSpPr>
            <a:spLocks noGrp="1"/>
          </p:cNvSpPr>
          <p:nvPr>
            <p:ph sz="quarter" idx="1"/>
          </p:nvPr>
        </p:nvSpPr>
        <p:spPr/>
        <p:txBody>
          <a:bodyPr/>
          <a:lstStyle/>
          <a:p>
            <a:r>
              <a:rPr lang="en-US" smtClean="0"/>
              <a:t>Key Congressional Offices</a:t>
            </a:r>
          </a:p>
          <a:p>
            <a:pPr lvl="1"/>
            <a:r>
              <a:rPr lang="en-US" smtClean="0"/>
              <a:t>Senate HELP Committee</a:t>
            </a:r>
          </a:p>
          <a:p>
            <a:pPr lvl="2"/>
            <a:r>
              <a:rPr lang="en-US" smtClean="0"/>
              <a:t>Tom Harkin (D-IA), Chair</a:t>
            </a:r>
          </a:p>
          <a:p>
            <a:pPr lvl="2"/>
            <a:r>
              <a:rPr lang="en-US" smtClean="0"/>
              <a:t>Mike Enzi (R-WY), Ranking Member</a:t>
            </a:r>
          </a:p>
          <a:p>
            <a:pPr lvl="1"/>
            <a:r>
              <a:rPr lang="en-US" smtClean="0"/>
              <a:t>House Energy &amp; Commerce Committee</a:t>
            </a:r>
          </a:p>
          <a:p>
            <a:pPr lvl="2"/>
            <a:r>
              <a:rPr lang="en-US" smtClean="0"/>
              <a:t>Fred Upton (R-MI), Chair</a:t>
            </a:r>
          </a:p>
          <a:p>
            <a:pPr lvl="2"/>
            <a:r>
              <a:rPr lang="en-US" smtClean="0"/>
              <a:t>Henry Waxman (D-CA), Ranking Member</a:t>
            </a:r>
          </a:p>
          <a:p>
            <a:pPr lvl="1"/>
            <a:r>
              <a:rPr lang="en-US" smtClean="0"/>
              <a:t>House E&amp;C Health Subcommittee</a:t>
            </a:r>
          </a:p>
          <a:p>
            <a:pPr lvl="2"/>
            <a:r>
              <a:rPr lang="en-US" smtClean="0"/>
              <a:t>Joe Pitts (R-PA), Chair</a:t>
            </a:r>
          </a:p>
          <a:p>
            <a:pPr lvl="2"/>
            <a:r>
              <a:rPr lang="en-US" smtClean="0"/>
              <a:t>Frank Pallone (D-NJ), Ranking Member</a:t>
            </a:r>
          </a:p>
        </p:txBody>
      </p:sp>
    </p:spTree>
    <p:extLst>
      <p:ext uri="{BB962C8B-B14F-4D97-AF65-F5344CB8AC3E}">
        <p14:creationId xmlns:p14="http://schemas.microsoft.com/office/powerpoint/2010/main" xmlns="" val="2922042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Presentation Overview</a:t>
            </a:r>
          </a:p>
        </p:txBody>
      </p:sp>
      <p:sp>
        <p:nvSpPr>
          <p:cNvPr id="5123" name="Content Placeholder 2"/>
          <p:cNvSpPr>
            <a:spLocks noGrp="1"/>
          </p:cNvSpPr>
          <p:nvPr>
            <p:ph sz="quarter" idx="1"/>
          </p:nvPr>
        </p:nvSpPr>
        <p:spPr>
          <a:xfrm>
            <a:off x="609600" y="1447800"/>
            <a:ext cx="8001000" cy="4267200"/>
          </a:xfrm>
        </p:spPr>
        <p:txBody>
          <a:bodyPr>
            <a:normAutofit fontScale="92500" lnSpcReduction="20000"/>
          </a:bodyPr>
          <a:lstStyle/>
          <a:p>
            <a:endParaRPr lang="en-US" dirty="0" smtClean="0"/>
          </a:p>
          <a:p>
            <a:r>
              <a:rPr lang="en-US" dirty="0" smtClean="0"/>
              <a:t>History of Ryan White</a:t>
            </a:r>
          </a:p>
          <a:p>
            <a:r>
              <a:rPr lang="en-US" dirty="0" smtClean="0"/>
              <a:t>Overview of 2009 community consensus process</a:t>
            </a:r>
          </a:p>
          <a:p>
            <a:r>
              <a:rPr lang="en-US" dirty="0" smtClean="0"/>
              <a:t>Overview of changes made in 2009 Ryan White extension</a:t>
            </a:r>
          </a:p>
          <a:p>
            <a:r>
              <a:rPr lang="en-US" dirty="0" smtClean="0"/>
              <a:t>Issues for consideration</a:t>
            </a:r>
          </a:p>
          <a:p>
            <a:r>
              <a:rPr lang="en-US" dirty="0" smtClean="0"/>
              <a:t>Ryan White post-FY13 paths forward</a:t>
            </a:r>
          </a:p>
          <a:p>
            <a:r>
              <a:rPr lang="en-US" dirty="0" smtClean="0"/>
              <a:t>Partners in process</a:t>
            </a:r>
          </a:p>
          <a:p>
            <a:pPr lvl="1"/>
            <a:r>
              <a:rPr lang="en-US" dirty="0" smtClean="0"/>
              <a:t>Congress</a:t>
            </a:r>
          </a:p>
          <a:p>
            <a:pPr lvl="1"/>
            <a:r>
              <a:rPr lang="en-US" dirty="0" smtClean="0"/>
              <a:t>Administration</a:t>
            </a:r>
          </a:p>
          <a:p>
            <a:r>
              <a:rPr lang="en-US" dirty="0" smtClean="0"/>
              <a:t>Next steps</a:t>
            </a:r>
          </a:p>
        </p:txBody>
      </p:sp>
    </p:spTree>
    <p:extLst>
      <p:ext uri="{BB962C8B-B14F-4D97-AF65-F5344CB8AC3E}">
        <p14:creationId xmlns:p14="http://schemas.microsoft.com/office/powerpoint/2010/main" xmlns="" val="1805435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Partners in Process</a:t>
            </a:r>
          </a:p>
        </p:txBody>
      </p:sp>
      <p:sp>
        <p:nvSpPr>
          <p:cNvPr id="23555" name="Content Placeholder 2"/>
          <p:cNvSpPr>
            <a:spLocks noGrp="1"/>
          </p:cNvSpPr>
          <p:nvPr>
            <p:ph sz="quarter" idx="1"/>
          </p:nvPr>
        </p:nvSpPr>
        <p:spPr>
          <a:xfrm>
            <a:off x="381000" y="1447800"/>
            <a:ext cx="8305800" cy="4419600"/>
          </a:xfrm>
        </p:spPr>
        <p:txBody>
          <a:bodyPr>
            <a:normAutofit/>
          </a:bodyPr>
          <a:lstStyle/>
          <a:p>
            <a:r>
              <a:rPr lang="en-US" smtClean="0"/>
              <a:t>Administration (White House, HHS, HRSA):</a:t>
            </a:r>
          </a:p>
          <a:p>
            <a:pPr lvl="1"/>
            <a:r>
              <a:rPr lang="en-US" smtClean="0"/>
              <a:t>The HRSA HIV/AIDS Bureau (HAB) has begun process to engage community in future of Ryan White</a:t>
            </a:r>
          </a:p>
          <a:p>
            <a:pPr lvl="2"/>
            <a:r>
              <a:rPr lang="en-US" smtClean="0"/>
              <a:t>Over 200 comments received in response to Federal Register notice</a:t>
            </a:r>
          </a:p>
          <a:p>
            <a:pPr lvl="2"/>
            <a:r>
              <a:rPr lang="en-US" smtClean="0"/>
              <a:t>4 listening sessions held over summer</a:t>
            </a:r>
          </a:p>
          <a:p>
            <a:pPr lvl="2"/>
            <a:r>
              <a:rPr lang="en-US" smtClean="0"/>
              <a:t>HAB currently compiling information received</a:t>
            </a:r>
          </a:p>
          <a:p>
            <a:pPr lvl="1"/>
            <a:r>
              <a:rPr lang="en-US" smtClean="0"/>
              <a:t>Both HRSA and HHS Assistant Secretary for Planning &amp; Evaluation (ASPE) have engaged Mathematica on studies focusing on health reform and future of Ryan White</a:t>
            </a:r>
          </a:p>
          <a:p>
            <a:endParaRPr lang="en-US" smtClean="0"/>
          </a:p>
        </p:txBody>
      </p:sp>
    </p:spTree>
    <p:extLst>
      <p:ext uri="{BB962C8B-B14F-4D97-AF65-F5344CB8AC3E}">
        <p14:creationId xmlns:p14="http://schemas.microsoft.com/office/powerpoint/2010/main" xmlns="" val="2421330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Partners in Process</a:t>
            </a:r>
          </a:p>
        </p:txBody>
      </p:sp>
      <p:sp>
        <p:nvSpPr>
          <p:cNvPr id="24579" name="Content Placeholder 2"/>
          <p:cNvSpPr>
            <a:spLocks noGrp="1"/>
          </p:cNvSpPr>
          <p:nvPr>
            <p:ph sz="quarter" idx="1"/>
          </p:nvPr>
        </p:nvSpPr>
        <p:spPr>
          <a:xfrm>
            <a:off x="228600" y="1295400"/>
            <a:ext cx="8610600" cy="4724400"/>
          </a:xfrm>
        </p:spPr>
        <p:txBody>
          <a:bodyPr>
            <a:normAutofit/>
          </a:bodyPr>
          <a:lstStyle/>
          <a:p>
            <a:r>
              <a:rPr lang="en-US" smtClean="0"/>
              <a:t>ASPE Study, Federal Register Notice</a:t>
            </a:r>
          </a:p>
          <a:p>
            <a:pPr lvl="1"/>
            <a:r>
              <a:rPr lang="en-US" sz="2000" smtClean="0"/>
              <a:t>“Will examine the service needs under the Ryan White HIV/AIDS Program as the provisions of the Affordable Care Act are implemented, and identify strategies for ensuring that available federal resources are directed to areas of greatest need</a:t>
            </a:r>
          </a:p>
          <a:p>
            <a:pPr lvl="1"/>
            <a:r>
              <a:rPr lang="en-US" sz="2000" smtClean="0"/>
              <a:t>Analysis of existing quantitative data sources, including Ryan White HIV/AIDS Program data, Medicaid enrollment and claims data, and HIV surveillance data</a:t>
            </a:r>
          </a:p>
          <a:p>
            <a:pPr lvl="1"/>
            <a:r>
              <a:rPr lang="en-US" sz="2000" smtClean="0"/>
              <a:t>2 year project, data collection via telephone interviews with administrators of Ryan White grants and providers of HIV care services</a:t>
            </a:r>
          </a:p>
          <a:p>
            <a:pPr lvl="1"/>
            <a:r>
              <a:rPr lang="en-US" sz="2000" smtClean="0"/>
              <a:t>Interviews will help ASPE understand the potential impact of the Affordable Care Act from the perspectives of Ryan White grantees and service providers” </a:t>
            </a:r>
          </a:p>
          <a:p>
            <a:endParaRPr lang="en-US" smtClean="0"/>
          </a:p>
        </p:txBody>
      </p:sp>
    </p:spTree>
    <p:extLst>
      <p:ext uri="{BB962C8B-B14F-4D97-AF65-F5344CB8AC3E}">
        <p14:creationId xmlns:p14="http://schemas.microsoft.com/office/powerpoint/2010/main" xmlns="" val="2705835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Partners in Process</a:t>
            </a:r>
          </a:p>
        </p:txBody>
      </p:sp>
      <p:sp>
        <p:nvSpPr>
          <p:cNvPr id="25603" name="Content Placeholder 2"/>
          <p:cNvSpPr>
            <a:spLocks noGrp="1"/>
          </p:cNvSpPr>
          <p:nvPr>
            <p:ph sz="quarter" idx="1"/>
          </p:nvPr>
        </p:nvSpPr>
        <p:spPr/>
        <p:txBody>
          <a:bodyPr/>
          <a:lstStyle/>
          <a:p>
            <a:r>
              <a:rPr lang="en-US" smtClean="0"/>
              <a:t>Many organizations having conversations regarding future of Ryan White</a:t>
            </a:r>
          </a:p>
          <a:p>
            <a:pPr lvl="1"/>
            <a:r>
              <a:rPr lang="en-US" smtClean="0"/>
              <a:t>Seem to have two-prong strategy:</a:t>
            </a:r>
          </a:p>
          <a:p>
            <a:pPr lvl="2"/>
            <a:r>
              <a:rPr lang="en-US" smtClean="0"/>
              <a:t>Short-term - action for 2013</a:t>
            </a:r>
          </a:p>
          <a:p>
            <a:pPr lvl="3"/>
            <a:r>
              <a:rPr lang="en-US" smtClean="0"/>
              <a:t>“Less is more” approach</a:t>
            </a:r>
          </a:p>
          <a:p>
            <a:pPr lvl="2"/>
            <a:r>
              <a:rPr lang="en-US" smtClean="0"/>
              <a:t>Longer-term – action down the road which would involve larger overhaul of the Program</a:t>
            </a:r>
          </a:p>
          <a:p>
            <a:pPr lvl="3"/>
            <a:r>
              <a:rPr lang="en-US" smtClean="0"/>
              <a:t>Could include review of funding formulas, Part structure, etc.</a:t>
            </a:r>
          </a:p>
        </p:txBody>
      </p:sp>
    </p:spTree>
    <p:extLst>
      <p:ext uri="{BB962C8B-B14F-4D97-AF65-F5344CB8AC3E}">
        <p14:creationId xmlns:p14="http://schemas.microsoft.com/office/powerpoint/2010/main" xmlns="" val="1720364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Next Steps</a:t>
            </a:r>
          </a:p>
        </p:txBody>
      </p:sp>
      <p:sp>
        <p:nvSpPr>
          <p:cNvPr id="26627" name="Content Placeholder 2"/>
          <p:cNvSpPr>
            <a:spLocks noGrp="1"/>
          </p:cNvSpPr>
          <p:nvPr>
            <p:ph sz="quarter" idx="1"/>
          </p:nvPr>
        </p:nvSpPr>
        <p:spPr/>
        <p:txBody>
          <a:bodyPr>
            <a:normAutofit/>
          </a:bodyPr>
          <a:lstStyle/>
          <a:p>
            <a:r>
              <a:rPr lang="en-US" dirty="0" smtClean="0"/>
              <a:t>Role of the Ryan White Work Group</a:t>
            </a:r>
          </a:p>
          <a:p>
            <a:pPr lvl="1"/>
            <a:r>
              <a:rPr lang="en-US" dirty="0" smtClean="0"/>
              <a:t>Currently meeting monthly to discuss Ryan White Program and possibilities</a:t>
            </a:r>
          </a:p>
          <a:p>
            <a:pPr lvl="1"/>
            <a:r>
              <a:rPr lang="en-US" dirty="0" smtClean="0"/>
              <a:t>Will hold day-long meeting on November 30, 2012 to begin “community agreement” process</a:t>
            </a:r>
          </a:p>
          <a:p>
            <a:pPr lvl="2"/>
            <a:r>
              <a:rPr lang="en-US" dirty="0" smtClean="0"/>
              <a:t>After HRSA All Grantees Meeting in DC</a:t>
            </a:r>
          </a:p>
          <a:p>
            <a:pPr lvl="1"/>
            <a:r>
              <a:rPr lang="en-US" dirty="0" smtClean="0"/>
              <a:t>Will conduct workshop at All Grantees meeting to discuss Ryan White post health reform with Program grantees</a:t>
            </a:r>
          </a:p>
          <a:p>
            <a:r>
              <a:rPr lang="en-US" dirty="0" smtClean="0"/>
              <a:t>Email if interested in joining Ryan White Work Group</a:t>
            </a:r>
          </a:p>
          <a:p>
            <a:endParaRPr lang="en-US" dirty="0" smtClean="0"/>
          </a:p>
        </p:txBody>
      </p:sp>
    </p:spTree>
    <p:extLst>
      <p:ext uri="{BB962C8B-B14F-4D97-AF65-F5344CB8AC3E}">
        <p14:creationId xmlns:p14="http://schemas.microsoft.com/office/powerpoint/2010/main" xmlns="" val="1833839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Next Steps</a:t>
            </a:r>
          </a:p>
        </p:txBody>
      </p:sp>
      <p:sp>
        <p:nvSpPr>
          <p:cNvPr id="27651" name="Content Placeholder 2"/>
          <p:cNvSpPr>
            <a:spLocks noGrp="1"/>
          </p:cNvSpPr>
          <p:nvPr>
            <p:ph sz="quarter" idx="1"/>
          </p:nvPr>
        </p:nvSpPr>
        <p:spPr/>
        <p:txBody>
          <a:bodyPr/>
          <a:lstStyle/>
          <a:p>
            <a:r>
              <a:rPr lang="en-US" dirty="0" smtClean="0"/>
              <a:t>Issues for consideration:</a:t>
            </a:r>
          </a:p>
          <a:p>
            <a:pPr lvl="1"/>
            <a:r>
              <a:rPr lang="en-US" dirty="0" smtClean="0"/>
              <a:t>What is the minimum that would have to be changed in legislation?</a:t>
            </a:r>
          </a:p>
          <a:p>
            <a:pPr lvl="1"/>
            <a:r>
              <a:rPr lang="en-US" dirty="0" smtClean="0"/>
              <a:t>Payer of last resort</a:t>
            </a:r>
          </a:p>
          <a:p>
            <a:pPr lvl="1"/>
            <a:r>
              <a:rPr lang="en-US" dirty="0" smtClean="0"/>
              <a:t>75/25 process – can we rework waiver process to make it easier to use</a:t>
            </a:r>
          </a:p>
          <a:p>
            <a:pPr lvl="1"/>
            <a:r>
              <a:rPr lang="en-US" dirty="0" smtClean="0"/>
              <a:t>Transition of clients to other forms of coverage</a:t>
            </a:r>
          </a:p>
          <a:p>
            <a:pPr lvl="1"/>
            <a:r>
              <a:rPr lang="en-US" dirty="0" smtClean="0"/>
              <a:t>Provision of support services</a:t>
            </a:r>
          </a:p>
          <a:p>
            <a:pPr lvl="1"/>
            <a:endParaRPr lang="en-US" dirty="0" smtClean="0"/>
          </a:p>
          <a:p>
            <a:endParaRPr lang="en-US" dirty="0" smtClean="0"/>
          </a:p>
        </p:txBody>
      </p:sp>
    </p:spTree>
    <p:extLst>
      <p:ext uri="{BB962C8B-B14F-4D97-AF65-F5344CB8AC3E}">
        <p14:creationId xmlns:p14="http://schemas.microsoft.com/office/powerpoint/2010/main" xmlns="" val="1171478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sz="quarter" idx="1"/>
          </p:nvPr>
        </p:nvSpPr>
        <p:spPr/>
        <p:txBody>
          <a:bodyPr numCol="1">
            <a:normAutofit fontScale="92500" lnSpcReduction="10000"/>
          </a:bodyPr>
          <a:lstStyle/>
          <a:p>
            <a:pPr marL="0" indent="0" algn="ctr">
              <a:buFont typeface="Wingdings" pitchFamily="2" charset="2"/>
              <a:buNone/>
            </a:pPr>
            <a:endParaRPr lang="en-US" dirty="0" smtClean="0"/>
          </a:p>
          <a:p>
            <a:pPr marL="0" indent="0" algn="ctr">
              <a:buFont typeface="Wingdings" pitchFamily="2" charset="2"/>
              <a:buNone/>
            </a:pPr>
            <a:r>
              <a:rPr lang="en-US" sz="2000" dirty="0" smtClean="0"/>
              <a:t>Ann Lefert</a:t>
            </a:r>
          </a:p>
          <a:p>
            <a:pPr marL="0" indent="0" algn="ctr">
              <a:buFont typeface="Wingdings" pitchFamily="2" charset="2"/>
              <a:buNone/>
            </a:pPr>
            <a:r>
              <a:rPr lang="en-US" sz="2000" dirty="0" smtClean="0"/>
              <a:t>National Alliance of State &amp; Territorial AIDS Directors</a:t>
            </a:r>
          </a:p>
          <a:p>
            <a:pPr marL="0" indent="0" algn="ctr">
              <a:buFont typeface="Wingdings" pitchFamily="2" charset="2"/>
              <a:buNone/>
            </a:pPr>
            <a:r>
              <a:rPr lang="en-US" sz="2000" dirty="0" smtClean="0"/>
              <a:t>Director, Policy &amp; Health Care Access</a:t>
            </a:r>
          </a:p>
          <a:p>
            <a:pPr marL="0" indent="0" algn="ctr">
              <a:buFont typeface="Wingdings" pitchFamily="2" charset="2"/>
              <a:buNone/>
            </a:pPr>
            <a:r>
              <a:rPr lang="en-US" sz="2000" dirty="0" smtClean="0">
                <a:hlinkClick r:id="rId2"/>
              </a:rPr>
              <a:t>alefert@nastad.org</a:t>
            </a:r>
            <a:endParaRPr lang="en-US" sz="2000" dirty="0" smtClean="0"/>
          </a:p>
          <a:p>
            <a:pPr marL="0" indent="0" algn="ctr">
              <a:buFont typeface="Wingdings" pitchFamily="2" charset="2"/>
              <a:buNone/>
            </a:pPr>
            <a:r>
              <a:rPr lang="en-US" sz="2000" dirty="0" smtClean="0"/>
              <a:t>				202.434.7138					</a:t>
            </a:r>
            <a:endParaRPr lang="en-US" sz="2000" dirty="0"/>
          </a:p>
          <a:p>
            <a:pPr marL="0" indent="0" algn="ctr">
              <a:buFont typeface="Wingdings" pitchFamily="2" charset="2"/>
              <a:buNone/>
            </a:pPr>
            <a:endParaRPr lang="en-US" sz="2000" dirty="0"/>
          </a:p>
          <a:p>
            <a:pPr marL="0" indent="0" algn="ctr">
              <a:buFont typeface="Wingdings" pitchFamily="2" charset="2"/>
              <a:buNone/>
            </a:pPr>
            <a:r>
              <a:rPr lang="en-US" sz="2000" dirty="0" smtClean="0"/>
              <a:t>Bill McColl</a:t>
            </a:r>
          </a:p>
          <a:p>
            <a:pPr marL="0" indent="0" algn="ctr">
              <a:buFont typeface="Wingdings" pitchFamily="2" charset="2"/>
              <a:buNone/>
            </a:pPr>
            <a:r>
              <a:rPr lang="en-US" sz="2000" dirty="0" smtClean="0"/>
              <a:t>AIDS United</a:t>
            </a:r>
          </a:p>
          <a:p>
            <a:pPr marL="0" indent="0" algn="ctr">
              <a:buFont typeface="Wingdings" pitchFamily="2" charset="2"/>
              <a:buNone/>
            </a:pPr>
            <a:r>
              <a:rPr lang="en-US" sz="2000" dirty="0" smtClean="0"/>
              <a:t>Director of Political Affairs</a:t>
            </a:r>
          </a:p>
          <a:p>
            <a:pPr marL="0" indent="0" algn="ctr">
              <a:buFont typeface="Wingdings" pitchFamily="2" charset="2"/>
              <a:buNone/>
            </a:pPr>
            <a:r>
              <a:rPr lang="en-US" sz="2000" dirty="0" smtClean="0">
                <a:hlinkClick r:id="rId3"/>
              </a:rPr>
              <a:t>wmccoll@aidsunited.org</a:t>
            </a:r>
            <a:endParaRPr lang="en-US" sz="2000" dirty="0" smtClean="0"/>
          </a:p>
          <a:p>
            <a:pPr marL="0" indent="0" algn="ctr">
              <a:buFont typeface="Wingdings" pitchFamily="2" charset="2"/>
              <a:buNone/>
            </a:pPr>
            <a:r>
              <a:rPr lang="en-US" sz="2000" dirty="0" smtClean="0"/>
              <a:t>202.408.4848 x247</a:t>
            </a:r>
          </a:p>
        </p:txBody>
      </p:sp>
    </p:spTree>
    <p:extLst>
      <p:ext uri="{BB962C8B-B14F-4D97-AF65-F5344CB8AC3E}">
        <p14:creationId xmlns:p14="http://schemas.microsoft.com/office/powerpoint/2010/main" xmlns="" val="88768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History of Ryan White</a:t>
            </a:r>
          </a:p>
        </p:txBody>
      </p:sp>
      <p:sp>
        <p:nvSpPr>
          <p:cNvPr id="3" name="Content Placeholder 2"/>
          <p:cNvSpPr>
            <a:spLocks noGrp="1"/>
          </p:cNvSpPr>
          <p:nvPr>
            <p:ph sz="quarter" idx="1"/>
          </p:nvPr>
        </p:nvSpPr>
        <p:spPr>
          <a:xfrm>
            <a:off x="381000" y="1447800"/>
            <a:ext cx="8305800" cy="4419600"/>
          </a:xfrm>
        </p:spPr>
        <p:txBody>
          <a:bodyPr>
            <a:normAutofit lnSpcReduction="10000"/>
          </a:bodyPr>
          <a:lstStyle/>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1985 - AIDS/HIV Service Demonstration Project - funds urban areas, such as New </a:t>
            </a: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           York, San Francisco, and Los Angeles in need of emergency relief</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1987 - Three community health centers funded to provide HIV treatment services</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1987 - “One time” assistance fund to provide AZT </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1988 - HIV Planning Grants - statewide planning system in 11 states (and ten cities) </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1988 - Pediatric AIDS Demonstration Grant program </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1988 - AIDS Education and Training Centers</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1989 - Home and Community Based Care grant program</a:t>
            </a:r>
          </a:p>
          <a:p>
            <a:pPr marL="0" indent="0" eaLnBrk="1" fontAlgn="auto" hangingPunct="1">
              <a:lnSpc>
                <a:spcPct val="80000"/>
              </a:lnSpc>
              <a:spcAft>
                <a:spcPts val="0"/>
              </a:spcAft>
              <a:buFont typeface="Wingdings" pitchFamily="2" charset="2"/>
              <a:buNone/>
              <a:defRPr/>
            </a:pPr>
            <a:endParaRPr lang="en-US" sz="1800" b="0" kern="1200" dirty="0" smtClean="0">
              <a:latin typeface="Times New Roman" pitchFamily="18" charset="0"/>
            </a:endParaRPr>
          </a:p>
          <a:p>
            <a:pPr marL="0" indent="0" eaLnBrk="1" fontAlgn="auto" hangingPunct="1">
              <a:lnSpc>
                <a:spcPct val="80000"/>
              </a:lnSpc>
              <a:spcAft>
                <a:spcPts val="0"/>
              </a:spcAft>
              <a:buFont typeface="Wingdings" pitchFamily="2" charset="2"/>
              <a:buNone/>
              <a:defRPr/>
            </a:pPr>
            <a:r>
              <a:rPr lang="en-US" sz="1800" b="0" kern="1200" dirty="0" smtClean="0">
                <a:latin typeface="Times New Roman" pitchFamily="18" charset="0"/>
              </a:rPr>
              <a:t>1990 – </a:t>
            </a:r>
            <a:r>
              <a:rPr lang="en-US" sz="1800" kern="1200" dirty="0">
                <a:latin typeface="Times New Roman" pitchFamily="18" charset="0"/>
              </a:rPr>
              <a:t>Ryan White CARE Act</a:t>
            </a:r>
          </a:p>
          <a:p>
            <a:pPr>
              <a:defRPr/>
            </a:pPr>
            <a:endParaRPr lang="en-US" dirty="0"/>
          </a:p>
        </p:txBody>
      </p:sp>
    </p:spTree>
    <p:extLst>
      <p:ext uri="{BB962C8B-B14F-4D97-AF65-F5344CB8AC3E}">
        <p14:creationId xmlns:p14="http://schemas.microsoft.com/office/powerpoint/2010/main" xmlns="" val="196524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Federal Funding for HIV</a:t>
            </a:r>
          </a:p>
        </p:txBody>
      </p:sp>
      <p:pic>
        <p:nvPicPr>
          <p:cNvPr id="7171"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634696" y="1651270"/>
            <a:ext cx="7838096" cy="432381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02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Ryan White Funding History</a:t>
            </a:r>
          </a:p>
        </p:txBody>
      </p:sp>
      <p:pic>
        <p:nvPicPr>
          <p:cNvPr id="8195"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564395" y="1527175"/>
            <a:ext cx="7978697" cy="45720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6" name="TextBox 1"/>
          <p:cNvSpPr txBox="1">
            <a:spLocks noChangeArrowheads="1"/>
          </p:cNvSpPr>
          <p:nvPr/>
        </p:nvSpPr>
        <p:spPr bwMode="auto">
          <a:xfrm>
            <a:off x="428625" y="1431925"/>
            <a:ext cx="7620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0000CC"/>
                </a:solidFill>
                <a:latin typeface="Times" pitchFamily="18" charset="0"/>
              </a:defRPr>
            </a:lvl1pPr>
            <a:lvl2pPr marL="742950" indent="-285750">
              <a:defRPr sz="2400">
                <a:solidFill>
                  <a:srgbClr val="0000CC"/>
                </a:solidFill>
                <a:latin typeface="Times" pitchFamily="18" charset="0"/>
              </a:defRPr>
            </a:lvl2pPr>
            <a:lvl3pPr marL="1143000" indent="-228600">
              <a:defRPr sz="2400">
                <a:solidFill>
                  <a:srgbClr val="0000CC"/>
                </a:solidFill>
                <a:latin typeface="Times" pitchFamily="18" charset="0"/>
              </a:defRPr>
            </a:lvl3pPr>
            <a:lvl4pPr marL="1600200" indent="-228600">
              <a:defRPr sz="2400">
                <a:solidFill>
                  <a:srgbClr val="0000CC"/>
                </a:solidFill>
                <a:latin typeface="Times" pitchFamily="18" charset="0"/>
              </a:defRPr>
            </a:lvl4pPr>
            <a:lvl5pPr marL="2057400" indent="-228600">
              <a:defRPr sz="2400">
                <a:solidFill>
                  <a:srgbClr val="0000CC"/>
                </a:solidFill>
                <a:latin typeface="Times" pitchFamily="18" charset="0"/>
              </a:defRPr>
            </a:lvl5pPr>
            <a:lvl6pPr marL="2514600" indent="-228600" eaLnBrk="0" fontAlgn="base" hangingPunct="0">
              <a:spcBef>
                <a:spcPct val="0"/>
              </a:spcBef>
              <a:spcAft>
                <a:spcPct val="0"/>
              </a:spcAft>
              <a:defRPr sz="2400">
                <a:solidFill>
                  <a:srgbClr val="0000CC"/>
                </a:solidFill>
                <a:latin typeface="Times" pitchFamily="18" charset="0"/>
              </a:defRPr>
            </a:lvl6pPr>
            <a:lvl7pPr marL="2971800" indent="-228600" eaLnBrk="0" fontAlgn="base" hangingPunct="0">
              <a:spcBef>
                <a:spcPct val="0"/>
              </a:spcBef>
              <a:spcAft>
                <a:spcPct val="0"/>
              </a:spcAft>
              <a:defRPr sz="2400">
                <a:solidFill>
                  <a:srgbClr val="0000CC"/>
                </a:solidFill>
                <a:latin typeface="Times" pitchFamily="18" charset="0"/>
              </a:defRPr>
            </a:lvl7pPr>
            <a:lvl8pPr marL="3429000" indent="-228600" eaLnBrk="0" fontAlgn="base" hangingPunct="0">
              <a:spcBef>
                <a:spcPct val="0"/>
              </a:spcBef>
              <a:spcAft>
                <a:spcPct val="0"/>
              </a:spcAft>
              <a:defRPr sz="2400">
                <a:solidFill>
                  <a:srgbClr val="0000CC"/>
                </a:solidFill>
                <a:latin typeface="Times" pitchFamily="18" charset="0"/>
              </a:defRPr>
            </a:lvl8pPr>
            <a:lvl9pPr marL="3886200" indent="-228600" eaLnBrk="0" fontAlgn="base" hangingPunct="0">
              <a:spcBef>
                <a:spcPct val="0"/>
              </a:spcBef>
              <a:spcAft>
                <a:spcPct val="0"/>
              </a:spcAft>
              <a:defRPr sz="2400">
                <a:solidFill>
                  <a:srgbClr val="0000CC"/>
                </a:solidFill>
                <a:latin typeface="Times" pitchFamily="18" charset="0"/>
              </a:defRPr>
            </a:lvl9pPr>
          </a:lstStyle>
          <a:p>
            <a:r>
              <a:rPr lang="en-US" sz="1200">
                <a:solidFill>
                  <a:schemeClr val="tx1"/>
                </a:solidFill>
              </a:rPr>
              <a:t>$900 m</a:t>
            </a:r>
          </a:p>
        </p:txBody>
      </p:sp>
    </p:spTree>
    <p:extLst>
      <p:ext uri="{BB962C8B-B14F-4D97-AF65-F5344CB8AC3E}">
        <p14:creationId xmlns:p14="http://schemas.microsoft.com/office/powerpoint/2010/main" xmlns="" val="1655777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smtClean="0"/>
              <a:t>Community Consensus Process</a:t>
            </a:r>
          </a:p>
        </p:txBody>
      </p:sp>
      <p:sp>
        <p:nvSpPr>
          <p:cNvPr id="9219" name="Content Placeholder 2"/>
          <p:cNvSpPr>
            <a:spLocks noGrp="1"/>
          </p:cNvSpPr>
          <p:nvPr>
            <p:ph sz="quarter" idx="1"/>
          </p:nvPr>
        </p:nvSpPr>
        <p:spPr/>
        <p:txBody>
          <a:bodyPr>
            <a:normAutofit/>
          </a:bodyPr>
          <a:lstStyle/>
          <a:p>
            <a:r>
              <a:rPr lang="en-US" smtClean="0"/>
              <a:t>Ryan White Work Group</a:t>
            </a:r>
          </a:p>
          <a:p>
            <a:pPr lvl="1"/>
            <a:r>
              <a:rPr lang="en-US" smtClean="0"/>
              <a:t>Original Working Group of the Federal AIDS Policy Partnership (FAPP) (2003)</a:t>
            </a:r>
          </a:p>
          <a:p>
            <a:r>
              <a:rPr lang="en-US" smtClean="0"/>
              <a:t>Coalition of national, local and community-based service providers and HIV/AIDS organizations </a:t>
            </a:r>
          </a:p>
          <a:p>
            <a:pPr lvl="1"/>
            <a:r>
              <a:rPr lang="en-US" smtClean="0"/>
              <a:t>HIV/AIDS service and medical providers</a:t>
            </a:r>
          </a:p>
          <a:p>
            <a:pPr lvl="1"/>
            <a:r>
              <a:rPr lang="en-US" smtClean="0"/>
              <a:t>Public health advocates </a:t>
            </a:r>
          </a:p>
          <a:p>
            <a:pPr lvl="1"/>
            <a:r>
              <a:rPr lang="en-US" smtClean="0"/>
              <a:t>People living with HIV/AIDS</a:t>
            </a:r>
          </a:p>
          <a:p>
            <a:r>
              <a:rPr lang="en-US" smtClean="0"/>
              <a:t>Consensus/Sign-on Process</a:t>
            </a:r>
          </a:p>
          <a:p>
            <a:endParaRPr lang="en-US" smtClean="0"/>
          </a:p>
        </p:txBody>
      </p:sp>
    </p:spTree>
    <p:extLst>
      <p:ext uri="{BB962C8B-B14F-4D97-AF65-F5344CB8AC3E}">
        <p14:creationId xmlns:p14="http://schemas.microsoft.com/office/powerpoint/2010/main" xmlns="" val="3360159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US" smtClean="0"/>
              <a:t>Community Consensus Process</a:t>
            </a:r>
          </a:p>
        </p:txBody>
      </p:sp>
      <p:sp>
        <p:nvSpPr>
          <p:cNvPr id="10243" name="Content Placeholder 2"/>
          <p:cNvSpPr>
            <a:spLocks noGrp="1"/>
          </p:cNvSpPr>
          <p:nvPr>
            <p:ph sz="quarter" idx="1"/>
          </p:nvPr>
        </p:nvSpPr>
        <p:spPr/>
        <p:txBody>
          <a:bodyPr>
            <a:normAutofit/>
          </a:bodyPr>
          <a:lstStyle/>
          <a:p>
            <a:r>
              <a:rPr lang="en-US" smtClean="0"/>
              <a:t>2006 reauthorization process was very difficult</a:t>
            </a:r>
          </a:p>
          <a:p>
            <a:pPr lvl="1"/>
            <a:r>
              <a:rPr lang="en-US" smtClean="0"/>
              <a:t>Late political and community compromise</a:t>
            </a:r>
          </a:p>
          <a:p>
            <a:pPr lvl="1"/>
            <a:r>
              <a:rPr lang="en-US" smtClean="0"/>
              <a:t>Multiple position statements </a:t>
            </a:r>
          </a:p>
          <a:p>
            <a:pPr lvl="1"/>
            <a:r>
              <a:rPr lang="en-US" smtClean="0"/>
              <a:t>Lack of community process</a:t>
            </a:r>
          </a:p>
          <a:p>
            <a:r>
              <a:rPr lang="en-US" smtClean="0"/>
              <a:t>Implementation issues</a:t>
            </a:r>
          </a:p>
          <a:p>
            <a:pPr lvl="1"/>
            <a:r>
              <a:rPr lang="en-US" smtClean="0"/>
              <a:t>Switch to HIV/AIDS data</a:t>
            </a:r>
          </a:p>
          <a:p>
            <a:pPr lvl="1"/>
            <a:r>
              <a:rPr lang="en-US" smtClean="0"/>
              <a:t>Late grants for Minority AIDS Initiative </a:t>
            </a:r>
          </a:p>
          <a:p>
            <a:pPr lvl="1"/>
            <a:r>
              <a:rPr lang="en-US" smtClean="0"/>
              <a:t>Housing</a:t>
            </a:r>
          </a:p>
          <a:p>
            <a:r>
              <a:rPr lang="en-US" smtClean="0"/>
              <a:t>Sunset provision meant that action had to be taken before September 30, 2009</a:t>
            </a:r>
          </a:p>
          <a:p>
            <a:endParaRPr lang="en-US" smtClean="0"/>
          </a:p>
        </p:txBody>
      </p:sp>
    </p:spTree>
    <p:extLst>
      <p:ext uri="{BB962C8B-B14F-4D97-AF65-F5344CB8AC3E}">
        <p14:creationId xmlns:p14="http://schemas.microsoft.com/office/powerpoint/2010/main" xmlns="" val="275230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smtClean="0"/>
              <a:t>Community Consensus Process</a:t>
            </a:r>
          </a:p>
        </p:txBody>
      </p:sp>
      <p:sp>
        <p:nvSpPr>
          <p:cNvPr id="11267" name="Content Placeholder 2"/>
          <p:cNvSpPr>
            <a:spLocks noGrp="1"/>
          </p:cNvSpPr>
          <p:nvPr>
            <p:ph sz="quarter" idx="1"/>
          </p:nvPr>
        </p:nvSpPr>
        <p:spPr/>
        <p:txBody>
          <a:bodyPr>
            <a:normAutofit/>
          </a:bodyPr>
          <a:lstStyle/>
          <a:p>
            <a:r>
              <a:rPr lang="en-US" smtClean="0"/>
              <a:t>Organizations committed to a united approach to reauthorization/extension</a:t>
            </a:r>
          </a:p>
          <a:p>
            <a:r>
              <a:rPr lang="en-US" smtClean="0"/>
              <a:t>Face-to-face meeting convened in September, 2008</a:t>
            </a:r>
          </a:p>
          <a:p>
            <a:pPr lvl="1"/>
            <a:r>
              <a:rPr lang="en-US" smtClean="0"/>
              <a:t>Implementation issues – case by case </a:t>
            </a:r>
          </a:p>
          <a:p>
            <a:pPr lvl="1"/>
            <a:r>
              <a:rPr lang="en-US" smtClean="0"/>
              <a:t>Sorted issues into “baskets”</a:t>
            </a:r>
          </a:p>
          <a:p>
            <a:pPr lvl="1"/>
            <a:r>
              <a:rPr lang="en-US" smtClean="0"/>
              <a:t>Agreement to develop sign-on consensus document</a:t>
            </a:r>
          </a:p>
          <a:p>
            <a:pPr lvl="1"/>
            <a:r>
              <a:rPr lang="en-US" smtClean="0"/>
              <a:t>Operating under extension for three years</a:t>
            </a:r>
          </a:p>
          <a:p>
            <a:pPr lvl="1"/>
            <a:r>
              <a:rPr lang="en-US" smtClean="0"/>
              <a:t>Agreement to revisit after elections</a:t>
            </a:r>
          </a:p>
          <a:p>
            <a:pPr lvl="1"/>
            <a:r>
              <a:rPr lang="en-US" smtClean="0"/>
              <a:t>Subgroups on hold harmless, core services, etc.</a:t>
            </a:r>
          </a:p>
          <a:p>
            <a:pPr lvl="1"/>
            <a:r>
              <a:rPr lang="en-US" smtClean="0"/>
              <a:t>Additional meetings through December</a:t>
            </a:r>
          </a:p>
          <a:p>
            <a:endParaRPr lang="en-US" smtClean="0"/>
          </a:p>
        </p:txBody>
      </p:sp>
    </p:spTree>
    <p:extLst>
      <p:ext uri="{BB962C8B-B14F-4D97-AF65-F5344CB8AC3E}">
        <p14:creationId xmlns:p14="http://schemas.microsoft.com/office/powerpoint/2010/main" xmlns="" val="3868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US" smtClean="0"/>
              <a:t>Community Consensus Process</a:t>
            </a:r>
          </a:p>
        </p:txBody>
      </p:sp>
      <p:sp>
        <p:nvSpPr>
          <p:cNvPr id="12291" name="Content Placeholder 2"/>
          <p:cNvSpPr>
            <a:spLocks noGrp="1"/>
          </p:cNvSpPr>
          <p:nvPr>
            <p:ph sz="quarter" idx="1"/>
          </p:nvPr>
        </p:nvSpPr>
        <p:spPr>
          <a:xfrm>
            <a:off x="381000" y="1447800"/>
            <a:ext cx="8305800" cy="4343400"/>
          </a:xfrm>
        </p:spPr>
        <p:txBody>
          <a:bodyPr>
            <a:normAutofit/>
          </a:bodyPr>
          <a:lstStyle/>
          <a:p>
            <a:r>
              <a:rPr lang="en-US" dirty="0" smtClean="0"/>
              <a:t>Issue Division:</a:t>
            </a:r>
          </a:p>
          <a:p>
            <a:pPr lvl="1"/>
            <a:r>
              <a:rPr lang="en-US" dirty="0" smtClean="0"/>
              <a:t>Implementation fixes needed before extension</a:t>
            </a:r>
          </a:p>
          <a:p>
            <a:pPr lvl="2"/>
            <a:r>
              <a:rPr lang="en-US" dirty="0" smtClean="0"/>
              <a:t>Legislative or “technical” fixes</a:t>
            </a:r>
          </a:p>
          <a:p>
            <a:pPr lvl="2"/>
            <a:r>
              <a:rPr lang="en-US" dirty="0" smtClean="0"/>
              <a:t>Regulatory fixes</a:t>
            </a:r>
          </a:p>
          <a:p>
            <a:pPr lvl="1"/>
            <a:r>
              <a:rPr lang="en-US" dirty="0" smtClean="0"/>
              <a:t>Issues to address in extension</a:t>
            </a:r>
          </a:p>
          <a:p>
            <a:pPr lvl="1"/>
            <a:r>
              <a:rPr lang="en-US" dirty="0" smtClean="0"/>
              <a:t>Issues for full reauthorization (2012)</a:t>
            </a:r>
          </a:p>
          <a:p>
            <a:pPr lvl="1"/>
            <a:r>
              <a:rPr lang="en-US" dirty="0" smtClean="0"/>
              <a:t>Issues addressed through other processes</a:t>
            </a:r>
          </a:p>
          <a:p>
            <a:pPr lvl="2"/>
            <a:r>
              <a:rPr lang="en-US" dirty="0" smtClean="0"/>
              <a:t>1st 100 Days – new Obama Administration</a:t>
            </a:r>
          </a:p>
          <a:p>
            <a:pPr lvl="2"/>
            <a:r>
              <a:rPr lang="en-US" dirty="0" smtClean="0"/>
              <a:t>National HIV/AIDS Strategy</a:t>
            </a:r>
          </a:p>
          <a:p>
            <a:pPr lvl="2"/>
            <a:r>
              <a:rPr lang="en-US" dirty="0" smtClean="0"/>
              <a:t>Health reform</a:t>
            </a:r>
          </a:p>
          <a:p>
            <a:endParaRPr lang="en-US" dirty="0" smtClean="0"/>
          </a:p>
        </p:txBody>
      </p:sp>
    </p:spTree>
    <p:extLst>
      <p:ext uri="{BB962C8B-B14F-4D97-AF65-F5344CB8AC3E}">
        <p14:creationId xmlns:p14="http://schemas.microsoft.com/office/powerpoint/2010/main" xmlns="" val="542322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175</TotalTime>
  <Words>1411</Words>
  <Application>Microsoft Office PowerPoint</Application>
  <PresentationFormat>On-screen Show (4:3)</PresentationFormat>
  <Paragraphs>199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The Ryan White Program and Health Care Reform</vt:lpstr>
      <vt:lpstr>Presentation Overview</vt:lpstr>
      <vt:lpstr>History of Ryan White</vt:lpstr>
      <vt:lpstr>Federal Funding for HIV</vt:lpstr>
      <vt:lpstr>Ryan White Funding History</vt:lpstr>
      <vt:lpstr>Community Consensus Process</vt:lpstr>
      <vt:lpstr>Community Consensus Process</vt:lpstr>
      <vt:lpstr>Community Consensus Process</vt:lpstr>
      <vt:lpstr>Community Consensus Process</vt:lpstr>
      <vt:lpstr>Community Consensus Process</vt:lpstr>
      <vt:lpstr>Community Consensus Process</vt:lpstr>
      <vt:lpstr>Ryan White Extension of 2009</vt:lpstr>
      <vt:lpstr>Ryan White Extension of 2009</vt:lpstr>
      <vt:lpstr>Issues for Consideration</vt:lpstr>
      <vt:lpstr>Issues for Consideration</vt:lpstr>
      <vt:lpstr>Issues for Consideration</vt:lpstr>
      <vt:lpstr>       Ryan White Post-FY13 Paths Forward</vt:lpstr>
      <vt:lpstr>Ryan White Post-FY13 Paths Forward</vt:lpstr>
      <vt:lpstr>Partners in Process</vt:lpstr>
      <vt:lpstr>Partners in Process</vt:lpstr>
      <vt:lpstr>Partners in Process</vt:lpstr>
      <vt:lpstr>Partners in Process</vt:lpstr>
      <vt:lpstr>Next Steps</vt:lpstr>
      <vt:lpstr>Next Steps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McColl</dc:creator>
  <cp:lastModifiedBy>William McColl</cp:lastModifiedBy>
  <cp:revision>3</cp:revision>
  <cp:lastPrinted>2012-10-15T16:54:10Z</cp:lastPrinted>
  <dcterms:created xsi:type="dcterms:W3CDTF">2012-10-15T13:59:13Z</dcterms:created>
  <dcterms:modified xsi:type="dcterms:W3CDTF">2012-10-15T19:11:49Z</dcterms:modified>
</cp:coreProperties>
</file>