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2"/>
  </p:notesMasterIdLst>
  <p:sldIdLst>
    <p:sldId id="256" r:id="rId2"/>
    <p:sldId id="309" r:id="rId3"/>
    <p:sldId id="280" r:id="rId4"/>
    <p:sldId id="257" r:id="rId5"/>
    <p:sldId id="258" r:id="rId6"/>
    <p:sldId id="265" r:id="rId7"/>
    <p:sldId id="261" r:id="rId8"/>
    <p:sldId id="260" r:id="rId9"/>
    <p:sldId id="268" r:id="rId10"/>
    <p:sldId id="264" r:id="rId11"/>
    <p:sldId id="270" r:id="rId12"/>
    <p:sldId id="272" r:id="rId13"/>
    <p:sldId id="271" r:id="rId14"/>
    <p:sldId id="273" r:id="rId15"/>
    <p:sldId id="269" r:id="rId16"/>
    <p:sldId id="276" r:id="rId17"/>
    <p:sldId id="274" r:id="rId18"/>
    <p:sldId id="259" r:id="rId19"/>
    <p:sldId id="282" r:id="rId20"/>
    <p:sldId id="275" r:id="rId21"/>
    <p:sldId id="277" r:id="rId22"/>
    <p:sldId id="279" r:id="rId23"/>
    <p:sldId id="263" r:id="rId24"/>
    <p:sldId id="283" r:id="rId25"/>
    <p:sldId id="278" r:id="rId26"/>
    <p:sldId id="284" r:id="rId27"/>
    <p:sldId id="285" r:id="rId28"/>
    <p:sldId id="267" r:id="rId29"/>
    <p:sldId id="286" r:id="rId30"/>
    <p:sldId id="287" r:id="rId31"/>
    <p:sldId id="288" r:id="rId32"/>
    <p:sldId id="291" r:id="rId33"/>
    <p:sldId id="290" r:id="rId34"/>
    <p:sldId id="292" r:id="rId35"/>
    <p:sldId id="293" r:id="rId36"/>
    <p:sldId id="294" r:id="rId37"/>
    <p:sldId id="297" r:id="rId38"/>
    <p:sldId id="296" r:id="rId39"/>
    <p:sldId id="299" r:id="rId40"/>
    <p:sldId id="295" r:id="rId41"/>
    <p:sldId id="301" r:id="rId42"/>
    <p:sldId id="298" r:id="rId43"/>
    <p:sldId id="302" r:id="rId44"/>
    <p:sldId id="303" r:id="rId45"/>
    <p:sldId id="306" r:id="rId46"/>
    <p:sldId id="307" r:id="rId47"/>
    <p:sldId id="308" r:id="rId48"/>
    <p:sldId id="304" r:id="rId49"/>
    <p:sldId id="266" r:id="rId50"/>
    <p:sldId id="26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74481" autoAdjust="0"/>
  </p:normalViewPr>
  <p:slideViewPr>
    <p:cSldViewPr>
      <p:cViewPr>
        <p:scale>
          <a:sx n="33" d="100"/>
          <a:sy n="33" d="100"/>
        </p:scale>
        <p:origin x="-2208" y="-11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501E79-591F-4F72-97AC-1C4BF28D9A98}" type="datetimeFigureOut">
              <a:rPr lang="en-US" smtClean="0"/>
              <a:t>10/24/2012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645DCB-E9FF-4B05-9C59-628422D9DFD5}" type="slidenum">
              <a:rPr lang="en-US" smtClean="0"/>
              <a:t>‹#›</a:t>
            </a:fld>
            <a:endParaRPr lang="en-US"/>
          </a:p>
        </p:txBody>
      </p:sp>
    </p:spTree>
    <p:extLst>
      <p:ext uri="{BB962C8B-B14F-4D97-AF65-F5344CB8AC3E}">
        <p14:creationId xmlns:p14="http://schemas.microsoft.com/office/powerpoint/2010/main" val="257005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Preface</a:t>
            </a:r>
          </a:p>
          <a:p>
            <a:r>
              <a:rPr lang="en-US" dirty="0" smtClean="0"/>
              <a:t>I am not an expert, but I have knowledge and experience you may find helpful</a:t>
            </a:r>
          </a:p>
          <a:p>
            <a:endParaRPr lang="en-US" dirty="0" smtClean="0"/>
          </a:p>
          <a:p>
            <a:r>
              <a:rPr lang="en-US" dirty="0" smtClean="0"/>
              <a:t>I have biases, opinions and preferences, and will share these openly and honestly.</a:t>
            </a:r>
            <a:r>
              <a:rPr lang="en-US" baseline="0" dirty="0" smtClean="0"/>
              <a:t> </a:t>
            </a:r>
            <a:r>
              <a:rPr lang="en-US" dirty="0" smtClean="0"/>
              <a:t>You may disagree – that’s OK, and it doesn’t make either of us wrong.</a:t>
            </a:r>
          </a:p>
          <a:p>
            <a:endParaRPr lang="en-US" dirty="0" smtClean="0"/>
          </a:p>
          <a:p>
            <a:r>
              <a:rPr lang="en-US" dirty="0" smtClean="0"/>
              <a:t>Please feel free to ask</a:t>
            </a:r>
            <a:r>
              <a:rPr lang="en-US" baseline="0" dirty="0" smtClean="0"/>
              <a:t> questions as they come to you, or wait until the end.</a:t>
            </a:r>
            <a:endParaRPr lang="en-US" dirty="0" smtClean="0"/>
          </a:p>
          <a:p>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2</a:t>
            </a:fld>
            <a:endParaRPr lang="en-US"/>
          </a:p>
        </p:txBody>
      </p:sp>
    </p:spTree>
    <p:extLst>
      <p:ext uri="{BB962C8B-B14F-4D97-AF65-F5344CB8AC3E}">
        <p14:creationId xmlns:p14="http://schemas.microsoft.com/office/powerpoint/2010/main" val="1383253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 was supported conceptually,</a:t>
            </a:r>
            <a:r>
              <a:rPr lang="en-US" baseline="0" dirty="0" smtClean="0"/>
              <a:t> there were barriers…</a:t>
            </a:r>
          </a:p>
          <a:p>
            <a:endParaRPr lang="en-US" baseline="0" dirty="0" smtClean="0"/>
          </a:p>
          <a:p>
            <a:r>
              <a:rPr lang="en-US" dirty="0" smtClean="0"/>
              <a:t>Explain the County process…</a:t>
            </a:r>
          </a:p>
          <a:p>
            <a:endParaRPr lang="en-US" dirty="0" smtClean="0"/>
          </a:p>
          <a:p>
            <a:r>
              <a:rPr lang="en-US" baseline="0" dirty="0" smtClean="0"/>
              <a:t>Access restrictions to content sites (</a:t>
            </a:r>
            <a:r>
              <a:rPr lang="en-US" baseline="0" dirty="0" err="1" smtClean="0"/>
              <a:t>Youtube</a:t>
            </a:r>
            <a:r>
              <a:rPr lang="en-US" baseline="0" dirty="0" smtClean="0"/>
              <a:t>, RSS feeds, etc.) won’t support third party programs,  and outdated proprietary software for web development..</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11</a:t>
            </a:fld>
            <a:endParaRPr lang="en-US"/>
          </a:p>
        </p:txBody>
      </p:sp>
    </p:spTree>
    <p:extLst>
      <p:ext uri="{BB962C8B-B14F-4D97-AF65-F5344CB8AC3E}">
        <p14:creationId xmlns:p14="http://schemas.microsoft.com/office/powerpoint/2010/main" val="46707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made</a:t>
            </a:r>
            <a:r>
              <a:rPr lang="en-US" baseline="0" dirty="0" smtClean="0"/>
              <a:t> me sad. I realized I had to find an outside partner.</a:t>
            </a:r>
          </a:p>
          <a:p>
            <a:endParaRPr lang="en-US" baseline="0" dirty="0" smtClean="0"/>
          </a:p>
          <a:p>
            <a:r>
              <a:rPr lang="en-US" baseline="0" dirty="0" smtClean="0"/>
              <a:t>But who would I get that would be willing to spend funds on this project?</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12</a:t>
            </a:fld>
            <a:endParaRPr lang="en-US"/>
          </a:p>
        </p:txBody>
      </p:sp>
    </p:spTree>
    <p:extLst>
      <p:ext uri="{BB962C8B-B14F-4D97-AF65-F5344CB8AC3E}">
        <p14:creationId xmlns:p14="http://schemas.microsoft.com/office/powerpoint/2010/main" val="402542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baseline="0" dirty="0" smtClean="0">
                <a:solidFill>
                  <a:schemeClr val="accent1">
                    <a:lumMod val="75000"/>
                  </a:schemeClr>
                </a:solidFill>
              </a:rPr>
              <a:t>Consistent themes had emerged from our needs assessments and other studies…</a:t>
            </a:r>
          </a:p>
          <a:p>
            <a:endParaRPr lang="en-US" sz="1200" b="0" i="0" baseline="0" dirty="0" smtClean="0">
              <a:solidFill>
                <a:schemeClr val="accent1">
                  <a:lumMod val="75000"/>
                </a:schemeClr>
              </a:solidFill>
            </a:endParaRPr>
          </a:p>
          <a:p>
            <a:r>
              <a:rPr lang="en-US" sz="1200" b="0" i="0" dirty="0" smtClean="0">
                <a:solidFill>
                  <a:schemeClr val="accent1">
                    <a:lumMod val="75000"/>
                  </a:schemeClr>
                </a:solidFill>
              </a:rPr>
              <a:t>“My doctor told me not to go to _______, because all of their clients were poor and had mental health or drug problems” – newly</a:t>
            </a:r>
            <a:r>
              <a:rPr lang="en-US" sz="1200" b="0" i="0" baseline="0" dirty="0" smtClean="0">
                <a:solidFill>
                  <a:schemeClr val="accent1">
                    <a:lumMod val="75000"/>
                  </a:schemeClr>
                </a:solidFill>
              </a:rPr>
              <a:t> </a:t>
            </a:r>
            <a:r>
              <a:rPr lang="en-US" sz="1200" b="0" i="0" dirty="0" smtClean="0">
                <a:solidFill>
                  <a:schemeClr val="accent1">
                    <a:lumMod val="75000"/>
                  </a:schemeClr>
                </a:solidFill>
              </a:rPr>
              <a:t>diagnosed insured client feedback</a:t>
            </a:r>
          </a:p>
          <a:p>
            <a:endParaRPr lang="en-US" sz="1200" b="0" i="0" dirty="0" smtClean="0">
              <a:solidFill>
                <a:schemeClr val="accent1">
                  <a:lumMod val="75000"/>
                </a:schemeClr>
              </a:solidFill>
            </a:endParaRPr>
          </a:p>
          <a:p>
            <a:r>
              <a:rPr lang="en-US" sz="1200" b="0" i="0" dirty="0" smtClean="0">
                <a:solidFill>
                  <a:schemeClr val="accent6">
                    <a:lumMod val="75000"/>
                  </a:schemeClr>
                </a:solidFill>
              </a:rPr>
              <a:t>“We’ve been doing this for 15 years. I’m not training them (a new case </a:t>
            </a:r>
            <a:r>
              <a:rPr lang="en-US" sz="1200" b="0" i="0" dirty="0" err="1" smtClean="0">
                <a:solidFill>
                  <a:schemeClr val="accent6">
                    <a:lumMod val="75000"/>
                  </a:schemeClr>
                </a:solidFill>
              </a:rPr>
              <a:t>mgt</a:t>
            </a:r>
            <a:r>
              <a:rPr lang="en-US" sz="1200" b="0" i="0" dirty="0" smtClean="0">
                <a:solidFill>
                  <a:schemeClr val="accent6">
                    <a:lumMod val="75000"/>
                  </a:schemeClr>
                </a:solidFill>
              </a:rPr>
              <a:t> org) – they can learn like we did” – provider comment</a:t>
            </a:r>
          </a:p>
          <a:p>
            <a:endParaRPr lang="en-US" sz="1200" b="0" i="0"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srgbClr val="7030A0"/>
                </a:solidFill>
              </a:rPr>
              <a:t>“I send anyone who is newly diagnosed to _______. I don’t know any other organizations” – non-RW provider</a:t>
            </a:r>
          </a:p>
          <a:p>
            <a:endParaRPr lang="en-US" sz="1200" b="0" i="0" dirty="0" smtClean="0">
              <a:solidFill>
                <a:schemeClr val="accent6">
                  <a:lumMod val="75000"/>
                </a:schemeClr>
              </a:solidFill>
            </a:endParaRPr>
          </a:p>
          <a:p>
            <a:r>
              <a:rPr lang="en-US" sz="1200" b="0" i="0" dirty="0" smtClean="0">
                <a:solidFill>
                  <a:schemeClr val="accent6">
                    <a:lumMod val="75000"/>
                  </a:schemeClr>
                </a:solidFill>
              </a:rPr>
              <a:t>“I don’t want to have to go</a:t>
            </a:r>
            <a:r>
              <a:rPr lang="en-US" sz="1200" b="0" i="0" baseline="0" dirty="0" smtClean="0">
                <a:solidFill>
                  <a:schemeClr val="accent6">
                    <a:lumMod val="75000"/>
                  </a:schemeClr>
                </a:solidFill>
              </a:rPr>
              <a:t> to a case manager every time I need something.” – client response</a:t>
            </a:r>
          </a:p>
          <a:p>
            <a:endParaRPr lang="en-US" sz="1200" b="0" i="0" baseline="0" dirty="0" smtClean="0">
              <a:solidFill>
                <a:schemeClr val="accent6">
                  <a:lumMod val="75000"/>
                </a:schemeClr>
              </a:solidFill>
            </a:endParaRPr>
          </a:p>
          <a:p>
            <a:r>
              <a:rPr lang="en-US" sz="1200" b="0" i="0" baseline="0" dirty="0" smtClean="0">
                <a:solidFill>
                  <a:schemeClr val="accent6">
                    <a:lumMod val="75000"/>
                  </a:schemeClr>
                </a:solidFill>
              </a:rPr>
              <a:t>We never know about changes to services, guidelines, or other important info. Providers don’t share information.  There’s no way to communicate to everyone- all</a:t>
            </a:r>
          </a:p>
          <a:p>
            <a:endParaRPr lang="en-US" sz="1200" b="0" i="0" baseline="0" dirty="0" smtClean="0">
              <a:solidFill>
                <a:schemeClr val="accent6">
                  <a:lumMod val="75000"/>
                </a:schemeClr>
              </a:solidFill>
            </a:endParaRPr>
          </a:p>
          <a:p>
            <a:endParaRPr lang="en-US" sz="1200" b="0" i="0" dirty="0" smtClean="0">
              <a:solidFill>
                <a:schemeClr val="accent6">
                  <a:lumMod val="75000"/>
                </a:schemeClr>
              </a:solidFill>
            </a:endParaRPr>
          </a:p>
          <a:p>
            <a:endParaRPr lang="en-US" sz="1200" b="0" i="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45645DCB-E9FF-4B05-9C59-628422D9DFD5}" type="slidenum">
              <a:rPr lang="en-US" smtClean="0"/>
              <a:t>13</a:t>
            </a:fld>
            <a:endParaRPr lang="en-US"/>
          </a:p>
        </p:txBody>
      </p:sp>
    </p:spTree>
    <p:extLst>
      <p:ext uri="{BB962C8B-B14F-4D97-AF65-F5344CB8AC3E}">
        <p14:creationId xmlns:p14="http://schemas.microsoft.com/office/powerpoint/2010/main" val="46707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baseline="0" dirty="0" smtClean="0">
                <a:solidFill>
                  <a:schemeClr val="accent1">
                    <a:lumMod val="75000"/>
                  </a:schemeClr>
                </a:solidFill>
              </a:rPr>
              <a:t>Everyone – RW providers, non-RW providers, RW clients, non-RW clients, people in other states – needed access to the same, consistent HIV care info</a:t>
            </a:r>
          </a:p>
          <a:p>
            <a:endParaRPr lang="en-US" sz="1200" b="0" i="0" baseline="0" dirty="0" smtClean="0">
              <a:solidFill>
                <a:schemeClr val="accent1">
                  <a:lumMod val="75000"/>
                </a:schemeClr>
              </a:solidFill>
            </a:endParaRPr>
          </a:p>
          <a:p>
            <a:endParaRPr lang="en-US" sz="1200" b="0" i="0" baseline="0" dirty="0" smtClean="0">
              <a:solidFill>
                <a:schemeClr val="accent6">
                  <a:lumMod val="75000"/>
                </a:schemeClr>
              </a:solidFill>
            </a:endParaRPr>
          </a:p>
          <a:p>
            <a:r>
              <a:rPr lang="en-US" sz="1200" b="0" i="0" baseline="0" dirty="0" smtClean="0">
                <a:solidFill>
                  <a:schemeClr val="accent6">
                    <a:lumMod val="75000"/>
                  </a:schemeClr>
                </a:solidFill>
              </a:rPr>
              <a:t>What was happening – gatekeepers, hoarders, clients tiring of providers and dropping out of care, perceived lack of diversity of services. Etc.</a:t>
            </a:r>
          </a:p>
          <a:p>
            <a:endParaRPr lang="en-US" sz="1200" b="0" i="0" baseline="0" dirty="0" smtClean="0">
              <a:solidFill>
                <a:schemeClr val="accent6">
                  <a:lumMod val="75000"/>
                </a:schemeClr>
              </a:solidFill>
            </a:endParaRPr>
          </a:p>
          <a:p>
            <a:r>
              <a:rPr lang="en-US" sz="1200" b="0" i="0" baseline="0" dirty="0" smtClean="0">
                <a:solidFill>
                  <a:schemeClr val="accent6">
                    <a:lumMod val="75000"/>
                  </a:schemeClr>
                </a:solidFill>
              </a:rPr>
              <a:t>So I added some questions regarding internet access and usage to our next client-based needs assessment. </a:t>
            </a:r>
          </a:p>
          <a:p>
            <a:endParaRPr lang="en-US" sz="1200" b="0" i="0" baseline="0" dirty="0" smtClean="0">
              <a:solidFill>
                <a:schemeClr val="accent6">
                  <a:lumMod val="75000"/>
                </a:schemeClr>
              </a:solidFill>
            </a:endParaRPr>
          </a:p>
          <a:p>
            <a:r>
              <a:rPr lang="en-US" baseline="0" dirty="0" smtClean="0"/>
              <a:t>Popular perception: Clients had no email address, no dedicated computer = no web access or knowledge</a:t>
            </a:r>
          </a:p>
          <a:p>
            <a:endParaRPr lang="en-US" baseline="0" dirty="0" smtClean="0"/>
          </a:p>
          <a:p>
            <a:r>
              <a:rPr lang="en-US" baseline="0" dirty="0" smtClean="0"/>
              <a:t>Reality: NOT TRUE</a:t>
            </a:r>
            <a:endParaRPr lang="en-US" dirty="0" smtClean="0"/>
          </a:p>
          <a:p>
            <a:endParaRPr lang="en-US" sz="1200" b="0" i="0" baseline="0" dirty="0" smtClean="0">
              <a:solidFill>
                <a:schemeClr val="accent6">
                  <a:lumMod val="75000"/>
                </a:schemeClr>
              </a:solidFill>
            </a:endParaRPr>
          </a:p>
          <a:p>
            <a:endParaRPr lang="en-US" sz="1200" b="0" i="0" dirty="0" smtClean="0">
              <a:solidFill>
                <a:schemeClr val="accent6">
                  <a:lumMod val="75000"/>
                </a:schemeClr>
              </a:solidFill>
            </a:endParaRPr>
          </a:p>
          <a:p>
            <a:endParaRPr lang="en-US" sz="1200" b="0" i="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45645DCB-E9FF-4B05-9C59-628422D9DFD5}" type="slidenum">
              <a:rPr lang="en-US" smtClean="0"/>
              <a:t>14</a:t>
            </a:fld>
            <a:endParaRPr lang="en-US"/>
          </a:p>
        </p:txBody>
      </p:sp>
    </p:spTree>
    <p:extLst>
      <p:ext uri="{BB962C8B-B14F-4D97-AF65-F5344CB8AC3E}">
        <p14:creationId xmlns:p14="http://schemas.microsoft.com/office/powerpoint/2010/main" val="467071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 of the Ryan White Part A clients we surveyed had internet access</a:t>
            </a:r>
            <a:r>
              <a:rPr lang="en-US" baseline="0" dirty="0" smtClean="0"/>
              <a:t> of some sort – phone, computer, friends computer, work, library – and some had multiple methods of access. </a:t>
            </a:r>
          </a:p>
        </p:txBody>
      </p:sp>
      <p:sp>
        <p:nvSpPr>
          <p:cNvPr id="4" name="Slide Number Placeholder 3"/>
          <p:cNvSpPr>
            <a:spLocks noGrp="1"/>
          </p:cNvSpPr>
          <p:nvPr>
            <p:ph type="sldNum" sz="quarter" idx="10"/>
          </p:nvPr>
        </p:nvSpPr>
        <p:spPr/>
        <p:txBody>
          <a:bodyPr/>
          <a:lstStyle/>
          <a:p>
            <a:fld id="{45645DCB-E9FF-4B05-9C59-628422D9DFD5}" type="slidenum">
              <a:rPr lang="en-US" smtClean="0"/>
              <a:t>15</a:t>
            </a:fld>
            <a:endParaRPr lang="en-US"/>
          </a:p>
        </p:txBody>
      </p:sp>
    </p:spTree>
    <p:extLst>
      <p:ext uri="{BB962C8B-B14F-4D97-AF65-F5344CB8AC3E}">
        <p14:creationId xmlns:p14="http://schemas.microsoft.com/office/powerpoint/2010/main" val="269095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Supported by national research</a:t>
            </a:r>
          </a:p>
          <a:p>
            <a:endParaRPr lang="en-US" dirty="0" smtClean="0"/>
          </a:p>
          <a:p>
            <a:r>
              <a:rPr lang="en-US" dirty="0" smtClean="0"/>
              <a:t>Important to remember that for many people who are economically disadvantaged,</a:t>
            </a:r>
            <a:r>
              <a:rPr lang="en-US" baseline="0" dirty="0" smtClean="0"/>
              <a:t> mobile devices are now a phone and internet resource – just not constantly active.</a:t>
            </a:r>
          </a:p>
          <a:p>
            <a:endParaRPr lang="en-US" baseline="0" dirty="0" smtClean="0"/>
          </a:p>
          <a:p>
            <a:r>
              <a:rPr lang="en-US" baseline="0" dirty="0" smtClean="0"/>
              <a:t>AIDS.gov has some great resources about internet use, both from a creator and end-user perspective.</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16</a:t>
            </a:fld>
            <a:endParaRPr lang="en-US"/>
          </a:p>
        </p:txBody>
      </p:sp>
    </p:spTree>
    <p:extLst>
      <p:ext uri="{BB962C8B-B14F-4D97-AF65-F5344CB8AC3E}">
        <p14:creationId xmlns:p14="http://schemas.microsoft.com/office/powerpoint/2010/main" val="790597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Around this </a:t>
            </a:r>
            <a:r>
              <a:rPr lang="en-US" baseline="0" dirty="0" smtClean="0"/>
              <a:t>time, the National HIV/AIDS Strategy had been released, with three primary goals.</a:t>
            </a:r>
          </a:p>
          <a:p>
            <a:endParaRPr lang="en-US" baseline="0" dirty="0" smtClean="0"/>
          </a:p>
          <a:p>
            <a:r>
              <a:rPr lang="en-US" baseline="0" dirty="0" smtClean="0"/>
              <a:t>Coincidentally, Part A had released guidelines for Early Intervention Services, which had a similar focus, and the EMA were working hard to implement activities in our community.</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17</a:t>
            </a:fld>
            <a:endParaRPr lang="en-US"/>
          </a:p>
        </p:txBody>
      </p:sp>
    </p:spTree>
    <p:extLst>
      <p:ext uri="{BB962C8B-B14F-4D97-AF65-F5344CB8AC3E}">
        <p14:creationId xmlns:p14="http://schemas.microsoft.com/office/powerpoint/2010/main" val="269095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also</a:t>
            </a:r>
            <a:r>
              <a:rPr lang="en-US" sz="1200" kern="1200" baseline="0" dirty="0" smtClean="0">
                <a:solidFill>
                  <a:schemeClr val="tx1"/>
                </a:solidFill>
                <a:effectLst/>
                <a:latin typeface="+mn-lt"/>
                <a:ea typeface="+mn-ea"/>
                <a:cs typeface="+mn-cs"/>
              </a:rPr>
              <a:t> about this time, Aunt Rita’s Foundation approached 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Aunt Rita’s Foundation was formed in the late 1980s by four friends who witnessed an increasing number of people close to them dying of AIDS. To help offset the care and funeral expenses of these individuals, the friends began to hold bake sales and other small fundraisers at Phoenix area bars and nightclubs. To represent the spirit of this new organization, the friends created Rita – a fictitious, caring “Auntie” that symbolized the compassion of the entire community. Aunt Rita’s Foundation was born.</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a:t>
            </a:r>
            <a:r>
              <a:rPr lang="en-US" sz="1200" kern="1200" dirty="0" smtClean="0">
                <a:solidFill>
                  <a:schemeClr val="tx1"/>
                </a:solidFill>
                <a:effectLst/>
                <a:latin typeface="+mn-lt"/>
                <a:ea typeface="+mn-ea"/>
                <a:cs typeface="+mn-cs"/>
              </a:rPr>
              <a:t>Aunt Rita’s Foundation offers free fundraising assistance to a coalition of 19 organizations that provide HIV education and prevention services</a:t>
            </a:r>
            <a:r>
              <a:rPr lang="en-US" sz="1200" kern="1200" baseline="0" dirty="0" smtClean="0">
                <a:solidFill>
                  <a:schemeClr val="tx1"/>
                </a:solidFill>
                <a:effectLst/>
                <a:latin typeface="+mn-lt"/>
                <a:ea typeface="+mn-ea"/>
                <a:cs typeface="+mn-cs"/>
              </a:rPr>
              <a:t> in </a:t>
            </a:r>
            <a:r>
              <a:rPr lang="en-US" sz="1200" kern="1200" baseline="0" dirty="0" smtClean="0">
                <a:solidFill>
                  <a:schemeClr val="tx1"/>
                </a:solidFill>
                <a:effectLst/>
                <a:latin typeface="+mn-lt"/>
                <a:ea typeface="+mn-ea"/>
                <a:cs typeface="+mn-cs"/>
              </a:rPr>
              <a:t>Maricopa and Pinal Counties</a:t>
            </a:r>
            <a:r>
              <a:rPr lang="en-US" sz="1200" kern="1200" baseline="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was asked to develop the awareness strategy</a:t>
            </a:r>
            <a:r>
              <a:rPr lang="en-US" sz="1200" kern="1200" baseline="0" dirty="0" smtClean="0">
                <a:solidFill>
                  <a:schemeClr val="tx1"/>
                </a:solidFill>
                <a:effectLst/>
                <a:latin typeface="+mn-lt"/>
                <a:ea typeface="+mn-ea"/>
                <a:cs typeface="+mn-cs"/>
              </a:rPr>
              <a:t> because the Foundation was donors needed the organization to provide direct service in order to grant funds.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Objectives: Increase fundraising opportunities, develop infrastructure, increase local awareness of HIV, create educational programming.</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18</a:t>
            </a:fld>
            <a:endParaRPr lang="en-US"/>
          </a:p>
        </p:txBody>
      </p:sp>
    </p:spTree>
    <p:extLst>
      <p:ext uri="{BB962C8B-B14F-4D97-AF65-F5344CB8AC3E}">
        <p14:creationId xmlns:p14="http://schemas.microsoft.com/office/powerpoint/2010/main" val="2690954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ARF’s objectives and mine were perfectly matched. I </a:t>
            </a:r>
            <a:r>
              <a:rPr lang="en-US" smtClean="0"/>
              <a:t>had found my partner</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19</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Thoughts began to align –</a:t>
            </a:r>
            <a:r>
              <a:rPr lang="en-US" baseline="0" dirty="0" smtClean="0"/>
              <a:t> </a:t>
            </a:r>
            <a:r>
              <a:rPr lang="en-US" dirty="0" smtClean="0"/>
              <a:t>I could</a:t>
            </a:r>
            <a:r>
              <a:rPr lang="en-US" baseline="0" dirty="0" smtClean="0"/>
              <a:t> create a web-based resource for the EMA that was easily accessible, supported the national HIV/AIDS Strategy, helped people quickly find local resources, established equity of information among our providers and clients, and create infrastructure for ARF’s community education and awareness initiatives.</a:t>
            </a:r>
          </a:p>
          <a:p>
            <a:endParaRPr lang="en-US" baseline="0" dirty="0" smtClean="0"/>
          </a:p>
          <a:p>
            <a:r>
              <a:rPr lang="en-US" baseline="0" dirty="0" smtClean="0"/>
              <a:t>So, what would that look like?</a:t>
            </a:r>
          </a:p>
        </p:txBody>
      </p:sp>
      <p:sp>
        <p:nvSpPr>
          <p:cNvPr id="4" name="Slide Number Placeholder 3"/>
          <p:cNvSpPr>
            <a:spLocks noGrp="1"/>
          </p:cNvSpPr>
          <p:nvPr>
            <p:ph type="sldNum" sz="quarter" idx="10"/>
          </p:nvPr>
        </p:nvSpPr>
        <p:spPr/>
        <p:txBody>
          <a:bodyPr/>
          <a:lstStyle/>
          <a:p>
            <a:fld id="{45645DCB-E9FF-4B05-9C59-628422D9DFD5}" type="slidenum">
              <a:rPr lang="en-US" smtClean="0"/>
              <a:t>20</a:t>
            </a:fld>
            <a:endParaRPr lang="en-US"/>
          </a:p>
        </p:txBody>
      </p:sp>
    </p:spTree>
    <p:extLst>
      <p:ext uri="{BB962C8B-B14F-4D97-AF65-F5344CB8AC3E}">
        <p14:creationId xmlns:p14="http://schemas.microsoft.com/office/powerpoint/2010/main" val="329341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Preface</a:t>
            </a:r>
          </a:p>
          <a:p>
            <a:r>
              <a:rPr lang="en-US" dirty="0" smtClean="0"/>
              <a:t>I am not an expert, but I have knowledge and experience you may find helpful</a:t>
            </a:r>
          </a:p>
          <a:p>
            <a:endParaRPr lang="en-US" dirty="0" smtClean="0"/>
          </a:p>
          <a:p>
            <a:r>
              <a:rPr lang="en-US" dirty="0" smtClean="0"/>
              <a:t>I have biases, opinions and preferences, and will share these openly and honestly.</a:t>
            </a:r>
            <a:r>
              <a:rPr lang="en-US" baseline="0" dirty="0" smtClean="0"/>
              <a:t> </a:t>
            </a:r>
            <a:r>
              <a:rPr lang="en-US" dirty="0" smtClean="0"/>
              <a:t>You may disagree – that’s OK, and it doesn’t make either of us wrong.</a:t>
            </a:r>
          </a:p>
          <a:p>
            <a:endParaRPr lang="en-US" dirty="0" smtClean="0"/>
          </a:p>
          <a:p>
            <a:r>
              <a:rPr lang="en-US" dirty="0" smtClean="0"/>
              <a:t>Please feel free to ask</a:t>
            </a:r>
            <a:r>
              <a:rPr lang="en-US" baseline="0" dirty="0" smtClean="0"/>
              <a:t> questions as they come to you, or wait until the end.</a:t>
            </a:r>
          </a:p>
          <a:p>
            <a:endParaRPr lang="en-US" baseline="0" dirty="0" smtClean="0"/>
          </a:p>
          <a:p>
            <a:r>
              <a:rPr lang="en-US" baseline="0" dirty="0" smtClean="0"/>
              <a:t>Additionally, I’m not going to discuss web protocols, debate the merits of HTML5, or explain any development tools. This is meant to provide you with a real world example, for you to use as a reference in your future work.</a:t>
            </a:r>
            <a:endParaRPr lang="en-US" dirty="0" smtClean="0"/>
          </a:p>
          <a:p>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3</a:t>
            </a:fld>
            <a:endParaRPr lang="en-US"/>
          </a:p>
        </p:txBody>
      </p:sp>
    </p:spTree>
    <p:extLst>
      <p:ext uri="{BB962C8B-B14F-4D97-AF65-F5344CB8AC3E}">
        <p14:creationId xmlns:p14="http://schemas.microsoft.com/office/powerpoint/2010/main" val="1383253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i</a:t>
            </a:r>
            <a:r>
              <a:rPr lang="en-US" dirty="0" smtClean="0"/>
              <a:t>t might look like this - and many other well established sites</a:t>
            </a:r>
            <a:r>
              <a:rPr lang="en-US" baseline="0" dirty="0" smtClean="0"/>
              <a:t> with paid staff, advertisers, and large reference libraries. </a:t>
            </a:r>
          </a:p>
          <a:p>
            <a:endParaRPr lang="en-US" baseline="0" dirty="0" smtClean="0"/>
          </a:p>
          <a:p>
            <a:r>
              <a:rPr lang="en-US" baseline="0" dirty="0" smtClean="0"/>
              <a:t>Examples: AIDS.gov, theBody.com, HIVLA.org - How was my idea any different than these?</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21</a:t>
            </a:fld>
            <a:endParaRPr lang="en-US"/>
          </a:p>
        </p:txBody>
      </p:sp>
    </p:spTree>
    <p:extLst>
      <p:ext uri="{BB962C8B-B14F-4D97-AF65-F5344CB8AC3E}">
        <p14:creationId xmlns:p14="http://schemas.microsoft.com/office/powerpoint/2010/main" val="3075124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 a unique </a:t>
            </a:r>
            <a:r>
              <a:rPr lang="en-US" baseline="0" dirty="0" smtClean="0"/>
              <a:t>vision.</a:t>
            </a:r>
          </a:p>
          <a:p>
            <a:endParaRPr lang="en-US" baseline="0" dirty="0" smtClean="0"/>
          </a:p>
          <a:p>
            <a:r>
              <a:rPr lang="en-US" baseline="0" dirty="0" smtClean="0"/>
              <a:t>Do not reinvent the wheel.</a:t>
            </a:r>
          </a:p>
          <a:p>
            <a:endParaRPr lang="en-US" baseline="0" dirty="0" smtClean="0"/>
          </a:p>
          <a:p>
            <a:r>
              <a:rPr lang="en-US" baseline="0" dirty="0" smtClean="0"/>
              <a:t>Create based on what you need to do, not what you want to do, or can do.</a:t>
            </a:r>
          </a:p>
          <a:p>
            <a:endParaRPr lang="en-US" baseline="0" dirty="0" smtClean="0"/>
          </a:p>
          <a:p>
            <a:r>
              <a:rPr lang="en-US" baseline="0" dirty="0" smtClean="0"/>
              <a:t>All too often, I see people reinvent the wheel simply because they want to say they did it themselves.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5645DCB-E9FF-4B05-9C59-628422D9DFD5}" type="slidenum">
              <a:rPr lang="en-US" smtClean="0"/>
              <a:t>22</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a:t>
            </a:r>
            <a:r>
              <a:rPr lang="en-US" baseline="0" dirty="0" smtClean="0"/>
              <a:t>unique vision: A gateway, not a destination</a:t>
            </a:r>
          </a:p>
          <a:p>
            <a:endParaRPr lang="en-US" baseline="0" dirty="0" smtClean="0"/>
          </a:p>
          <a:p>
            <a:r>
              <a:rPr lang="en-US" baseline="0" dirty="0" smtClean="0"/>
              <a:t>Consumer centric, connection focused. I wanted them to get just enough information to be engaged to connect to a provider.</a:t>
            </a:r>
          </a:p>
          <a:p>
            <a:endParaRPr lang="en-US" baseline="0" dirty="0" smtClean="0"/>
          </a:p>
        </p:txBody>
      </p:sp>
      <p:sp>
        <p:nvSpPr>
          <p:cNvPr id="4" name="Slide Number Placeholder 3"/>
          <p:cNvSpPr>
            <a:spLocks noGrp="1"/>
          </p:cNvSpPr>
          <p:nvPr>
            <p:ph type="sldNum" sz="quarter" idx="10"/>
          </p:nvPr>
        </p:nvSpPr>
        <p:spPr/>
        <p:txBody>
          <a:bodyPr/>
          <a:lstStyle/>
          <a:p>
            <a:fld id="{45645DCB-E9FF-4B05-9C59-628422D9DFD5}" type="slidenum">
              <a:rPr lang="en-US" smtClean="0"/>
              <a:t>23</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 on rationale behind these choices</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24</a:t>
            </a:fld>
            <a:endParaRPr lang="en-US"/>
          </a:p>
        </p:txBody>
      </p:sp>
    </p:spTree>
    <p:extLst>
      <p:ext uri="{BB962C8B-B14F-4D97-AF65-F5344CB8AC3E}">
        <p14:creationId xmlns:p14="http://schemas.microsoft.com/office/powerpoint/2010/main" val="4108859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had my vision defined… there was just one little problem…</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25</a:t>
            </a:fld>
            <a:endParaRPr lang="en-US"/>
          </a:p>
        </p:txBody>
      </p:sp>
    </p:spTree>
    <p:extLst>
      <p:ext uri="{BB962C8B-B14F-4D97-AF65-F5344CB8AC3E}">
        <p14:creationId xmlns:p14="http://schemas.microsoft.com/office/powerpoint/2010/main" val="4108859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money!</a:t>
            </a:r>
          </a:p>
          <a:p>
            <a:endParaRPr lang="en-US" dirty="0" smtClean="0"/>
          </a:p>
          <a:p>
            <a:r>
              <a:rPr lang="en-US" dirty="0" smtClean="0"/>
              <a:t>So, using the</a:t>
            </a:r>
            <a:r>
              <a:rPr lang="en-US" baseline="0" dirty="0" smtClean="0"/>
              <a:t> Project Profile/Planning Worksheet from a </a:t>
            </a:r>
            <a:r>
              <a:rPr lang="en-US" baseline="0" dirty="0" err="1" smtClean="0"/>
              <a:t>grantsmanship</a:t>
            </a:r>
            <a:r>
              <a:rPr lang="en-US" baseline="0" dirty="0" smtClean="0"/>
              <a:t> essentials training conducted by the Alliance of Arizona Nonprofits, I created a case study for the initiative.</a:t>
            </a:r>
          </a:p>
          <a:p>
            <a:endParaRPr lang="en-US" baseline="0" dirty="0" smtClean="0"/>
          </a:p>
          <a:p>
            <a:r>
              <a:rPr lang="en-US" baseline="0" dirty="0" smtClean="0"/>
              <a:t>REVIEW WORKSHEET</a:t>
            </a:r>
          </a:p>
          <a:p>
            <a:endParaRPr lang="en-US" baseline="0" dirty="0" smtClean="0"/>
          </a:p>
          <a:p>
            <a:r>
              <a:rPr lang="en-US" baseline="0" dirty="0" smtClean="0"/>
              <a:t>Make Case Study available at the presentation or info at end of presentation to request a copy.</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26</a:t>
            </a:fld>
            <a:endParaRPr lang="en-US"/>
          </a:p>
        </p:txBody>
      </p:sp>
    </p:spTree>
    <p:extLst>
      <p:ext uri="{BB962C8B-B14F-4D97-AF65-F5344CB8AC3E}">
        <p14:creationId xmlns:p14="http://schemas.microsoft.com/office/powerpoint/2010/main" val="3540131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budget that I</a:t>
            </a:r>
            <a:r>
              <a:rPr lang="en-US" baseline="0" dirty="0" smtClean="0"/>
              <a:t> prepared for the case study, and what was ultimately funded (but not spent – at least not yet).</a:t>
            </a:r>
          </a:p>
          <a:p>
            <a:endParaRPr lang="en-US" baseline="0" dirty="0" smtClean="0"/>
          </a:p>
          <a:p>
            <a:r>
              <a:rPr lang="en-US" baseline="0" dirty="0" smtClean="0"/>
              <a:t>Anticipated timeline – one year.</a:t>
            </a:r>
          </a:p>
          <a:p>
            <a:endParaRPr lang="en-US" baseline="0" dirty="0" smtClean="0"/>
          </a:p>
          <a:p>
            <a:r>
              <a:rPr lang="en-US" baseline="0" dirty="0" smtClean="0"/>
              <a:t>Actual timeline: 1.5 years so far…</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27</a:t>
            </a:fld>
            <a:endParaRPr lang="en-US"/>
          </a:p>
        </p:txBody>
      </p:sp>
    </p:spTree>
    <p:extLst>
      <p:ext uri="{BB962C8B-B14F-4D97-AF65-F5344CB8AC3E}">
        <p14:creationId xmlns:p14="http://schemas.microsoft.com/office/powerpoint/2010/main" val="83906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story of the site:</a:t>
            </a:r>
          </a:p>
          <a:p>
            <a:endParaRPr lang="en-US" dirty="0" smtClean="0"/>
          </a:p>
          <a:p>
            <a:pPr marL="171450" indent="-171450">
              <a:lnSpc>
                <a:spcPct val="150000"/>
              </a:lnSpc>
              <a:buFont typeface="Arial" pitchFamily="34" charset="0"/>
              <a:buChar char="•"/>
            </a:pPr>
            <a:r>
              <a:rPr lang="en-US" dirty="0" smtClean="0"/>
              <a:t>Site Models used</a:t>
            </a:r>
          </a:p>
          <a:p>
            <a:pPr marL="171450" indent="-171450">
              <a:lnSpc>
                <a:spcPct val="150000"/>
              </a:lnSpc>
              <a:buFont typeface="Arial" pitchFamily="34" charset="0"/>
              <a:buChar char="•"/>
            </a:pPr>
            <a:r>
              <a:rPr lang="en-US" dirty="0" smtClean="0"/>
              <a:t>Navigation model – GPS  and three clicks</a:t>
            </a:r>
          </a:p>
          <a:p>
            <a:pPr marL="171450" indent="-171450">
              <a:lnSpc>
                <a:spcPct val="150000"/>
              </a:lnSpc>
              <a:buFont typeface="Arial" pitchFamily="34" charset="0"/>
              <a:buChar char="•"/>
            </a:pPr>
            <a:r>
              <a:rPr lang="en-US" dirty="0" smtClean="0"/>
              <a:t>Rationale for content/brevity/statewide inclusion</a:t>
            </a:r>
          </a:p>
          <a:p>
            <a:pPr marL="171450" indent="-171450">
              <a:lnSpc>
                <a:spcPct val="150000"/>
              </a:lnSpc>
              <a:buFont typeface="Arial" pitchFamily="34" charset="0"/>
              <a:buChar char="•"/>
            </a:pPr>
            <a:r>
              <a:rPr lang="en-US" dirty="0" smtClean="0"/>
              <a:t>Telling a story</a:t>
            </a:r>
          </a:p>
          <a:p>
            <a:pPr marL="171450" indent="-171450">
              <a:lnSpc>
                <a:spcPct val="150000"/>
              </a:lnSpc>
              <a:buFont typeface="Arial" pitchFamily="34" charset="0"/>
              <a:buChar char="•"/>
            </a:pPr>
            <a:r>
              <a:rPr lang="en-US" baseline="0" dirty="0" smtClean="0"/>
              <a:t>Data collection/data entry – 16,000 blocks of data entry</a:t>
            </a:r>
          </a:p>
          <a:p>
            <a:pPr marL="171450" indent="-171450">
              <a:lnSpc>
                <a:spcPct val="150000"/>
              </a:lnSpc>
              <a:buFont typeface="Arial" pitchFamily="34" charset="0"/>
              <a:buChar char="•"/>
            </a:pPr>
            <a:r>
              <a:rPr lang="en-US" baseline="0" dirty="0" smtClean="0"/>
              <a:t>Video needs/desires</a:t>
            </a:r>
          </a:p>
          <a:p>
            <a:pPr marL="171450" indent="-171450">
              <a:lnSpc>
                <a:spcPct val="150000"/>
              </a:lnSpc>
              <a:buFont typeface="Arial" pitchFamily="34" charset="0"/>
              <a:buChar char="•"/>
            </a:pPr>
            <a:r>
              <a:rPr lang="en-US" baseline="0" dirty="0" smtClean="0"/>
              <a:t>Identifying the right partners</a:t>
            </a:r>
          </a:p>
          <a:p>
            <a:pPr marL="171450" indent="-171450">
              <a:lnSpc>
                <a:spcPct val="150000"/>
              </a:lnSpc>
              <a:buFont typeface="Arial" pitchFamily="34" charset="0"/>
              <a:buChar char="•"/>
            </a:pPr>
            <a:r>
              <a:rPr lang="en-US" baseline="0" dirty="0" smtClean="0"/>
              <a:t>Training for bloggers</a:t>
            </a:r>
          </a:p>
          <a:p>
            <a:pPr marL="171450" indent="-171450">
              <a:lnSpc>
                <a:spcPct val="150000"/>
              </a:lnSpc>
              <a:buFont typeface="Arial" pitchFamily="34" charset="0"/>
              <a:buChar char="•"/>
            </a:pPr>
            <a:r>
              <a:rPr lang="en-US" baseline="0" dirty="0" smtClean="0"/>
              <a:t>Crowd sourcing</a:t>
            </a:r>
          </a:p>
          <a:p>
            <a:pPr marL="171450" indent="-171450">
              <a:lnSpc>
                <a:spcPct val="150000"/>
              </a:lnSpc>
              <a:buFont typeface="Arial" pitchFamily="34" charset="0"/>
              <a:buChar char="•"/>
            </a:pPr>
            <a:r>
              <a:rPr lang="en-US" baseline="0" dirty="0" smtClean="0"/>
              <a:t>Phone and tablet optimized</a:t>
            </a:r>
          </a:p>
          <a:p>
            <a:pPr marL="171450" indent="-171450">
              <a:lnSpc>
                <a:spcPct val="150000"/>
              </a:lnSpc>
              <a:buFont typeface="Arial" pitchFamily="34" charset="0"/>
              <a:buChar char="•"/>
            </a:pPr>
            <a:endParaRPr lang="en-US" baseline="0" dirty="0" smtClean="0"/>
          </a:p>
          <a:p>
            <a:pPr marL="0" indent="0">
              <a:lnSpc>
                <a:spcPct val="150000"/>
              </a:lnSpc>
              <a:buFont typeface="Arial" pitchFamily="34" charset="0"/>
              <a:buNone/>
            </a:pPr>
            <a:r>
              <a:rPr lang="en-US" baseline="0" dirty="0" smtClean="0"/>
              <a:t>For the future</a:t>
            </a:r>
          </a:p>
          <a:p>
            <a:pPr marL="0" indent="0">
              <a:lnSpc>
                <a:spcPct val="150000"/>
              </a:lnSpc>
              <a:buFont typeface="Arial" pitchFamily="34" charset="0"/>
              <a:buNone/>
            </a:pPr>
            <a:r>
              <a:rPr lang="en-US" baseline="0" dirty="0" smtClean="0"/>
              <a:t>Local video walk throughs</a:t>
            </a:r>
          </a:p>
          <a:p>
            <a:pPr marL="0" indent="0">
              <a:lnSpc>
                <a:spcPct val="150000"/>
              </a:lnSpc>
              <a:buFont typeface="Arial" pitchFamily="34" charset="0"/>
              <a:buNone/>
            </a:pPr>
            <a:r>
              <a:rPr lang="en-US" baseline="0" dirty="0" smtClean="0"/>
              <a:t>Local peer blogs</a:t>
            </a:r>
          </a:p>
          <a:p>
            <a:pPr marL="0" indent="0">
              <a:lnSpc>
                <a:spcPct val="150000"/>
              </a:lnSpc>
              <a:buFont typeface="Arial" pitchFamily="34" charset="0"/>
              <a:buNone/>
            </a:pPr>
            <a:r>
              <a:rPr lang="en-US" baseline="0" dirty="0" smtClean="0"/>
              <a:t>Refined calendar</a:t>
            </a:r>
          </a:p>
          <a:p>
            <a:pPr marL="0" indent="0">
              <a:lnSpc>
                <a:spcPct val="150000"/>
              </a:lnSpc>
              <a:buFont typeface="Arial" pitchFamily="34" charset="0"/>
              <a:buNone/>
            </a:pPr>
            <a:r>
              <a:rPr lang="en-US" baseline="0" dirty="0" err="1" smtClean="0"/>
              <a:t>Parternship</a:t>
            </a:r>
            <a:r>
              <a:rPr lang="en-US" baseline="0" dirty="0" smtClean="0"/>
              <a:t> with AIDS.gov?</a:t>
            </a:r>
          </a:p>
          <a:p>
            <a:pPr marL="171450" indent="-171450">
              <a:lnSpc>
                <a:spcPct val="150000"/>
              </a:lnSpc>
              <a:buFont typeface="Arial" pitchFamily="34" charset="0"/>
              <a:buChar char="•"/>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28</a:t>
            </a:fld>
            <a:endParaRPr lang="en-US"/>
          </a:p>
        </p:txBody>
      </p:sp>
    </p:spTree>
    <p:extLst>
      <p:ext uri="{BB962C8B-B14F-4D97-AF65-F5344CB8AC3E}">
        <p14:creationId xmlns:p14="http://schemas.microsoft.com/office/powerpoint/2010/main" val="3380105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features</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29</a:t>
            </a:fld>
            <a:endParaRPr lang="en-US"/>
          </a:p>
        </p:txBody>
      </p:sp>
    </p:spTree>
    <p:extLst>
      <p:ext uri="{BB962C8B-B14F-4D97-AF65-F5344CB8AC3E}">
        <p14:creationId xmlns:p14="http://schemas.microsoft.com/office/powerpoint/2010/main" val="3473380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features</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30</a:t>
            </a:fld>
            <a:endParaRPr lang="en-US"/>
          </a:p>
        </p:txBody>
      </p:sp>
    </p:spTree>
    <p:extLst>
      <p:ext uri="{BB962C8B-B14F-4D97-AF65-F5344CB8AC3E}">
        <p14:creationId xmlns:p14="http://schemas.microsoft.com/office/powerpoint/2010/main" val="118690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will be a </a:t>
            </a:r>
            <a:r>
              <a:rPr lang="en-US" dirty="0" smtClean="0"/>
              <a:t>common theme among my presentation. There are many sources</a:t>
            </a:r>
            <a:r>
              <a:rPr lang="en-US" baseline="0" dirty="0" smtClean="0"/>
              <a:t> of information waiting for us to use – careacttarget.org, AIDS.gov, nationalqualitycenter.org, each other… Do not hesitate utilize what others have done and make it suit your needs!</a:t>
            </a:r>
            <a:endParaRPr lang="en-US" dirty="0" smtClean="0"/>
          </a:p>
          <a:p>
            <a:endParaRPr lang="en-US" dirty="0" smtClean="0"/>
          </a:p>
          <a:p>
            <a:r>
              <a:rPr lang="en-US" dirty="0" smtClean="0"/>
              <a:t>But when</a:t>
            </a:r>
            <a:r>
              <a:rPr lang="en-US" baseline="0" dirty="0" smtClean="0"/>
              <a:t> doing so, acknowledge the hard work of others, pay for things that have a cost, and don’t violate copyrights or other protections. </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4</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feature</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31</a:t>
            </a:fld>
            <a:endParaRPr lang="en-US"/>
          </a:p>
        </p:txBody>
      </p:sp>
    </p:spTree>
    <p:extLst>
      <p:ext uri="{BB962C8B-B14F-4D97-AF65-F5344CB8AC3E}">
        <p14:creationId xmlns:p14="http://schemas.microsoft.com/office/powerpoint/2010/main" val="1529135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 of Participation steps to strategic planning</a:t>
            </a:r>
          </a:p>
          <a:p>
            <a:endParaRPr lang="en-US" dirty="0" smtClean="0"/>
          </a:p>
        </p:txBody>
      </p:sp>
      <p:sp>
        <p:nvSpPr>
          <p:cNvPr id="4" name="Slide Number Placeholder 3"/>
          <p:cNvSpPr>
            <a:spLocks noGrp="1"/>
          </p:cNvSpPr>
          <p:nvPr>
            <p:ph type="sldNum" sz="quarter" idx="10"/>
          </p:nvPr>
        </p:nvSpPr>
        <p:spPr/>
        <p:txBody>
          <a:bodyPr/>
          <a:lstStyle/>
          <a:p>
            <a:fld id="{45645DCB-E9FF-4B05-9C59-628422D9DFD5}" type="slidenum">
              <a:rPr lang="en-US" smtClean="0"/>
              <a:t>32</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Practical</a:t>
            </a:r>
            <a:r>
              <a:rPr lang="en-US" baseline="0" dirty="0" smtClean="0"/>
              <a:t> Vision</a:t>
            </a:r>
            <a:endParaRPr lang="en-US" dirty="0" smtClean="0"/>
          </a:p>
        </p:txBody>
      </p:sp>
      <p:sp>
        <p:nvSpPr>
          <p:cNvPr id="4" name="Slide Number Placeholder 3"/>
          <p:cNvSpPr>
            <a:spLocks noGrp="1"/>
          </p:cNvSpPr>
          <p:nvPr>
            <p:ph type="sldNum" sz="quarter" idx="10"/>
          </p:nvPr>
        </p:nvSpPr>
        <p:spPr/>
        <p:txBody>
          <a:bodyPr/>
          <a:lstStyle/>
          <a:p>
            <a:fld id="{45645DCB-E9FF-4B05-9C59-628422D9DFD5}" type="slidenum">
              <a:rPr lang="en-US" smtClean="0"/>
              <a:t>33</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Underlying contradictions</a:t>
            </a:r>
          </a:p>
        </p:txBody>
      </p:sp>
      <p:sp>
        <p:nvSpPr>
          <p:cNvPr id="4" name="Slide Number Placeholder 3"/>
          <p:cNvSpPr>
            <a:spLocks noGrp="1"/>
          </p:cNvSpPr>
          <p:nvPr>
            <p:ph type="sldNum" sz="quarter" idx="10"/>
          </p:nvPr>
        </p:nvSpPr>
        <p:spPr/>
        <p:txBody>
          <a:bodyPr/>
          <a:lstStyle/>
          <a:p>
            <a:fld id="{45645DCB-E9FF-4B05-9C59-628422D9DFD5}" type="slidenum">
              <a:rPr lang="en-US" smtClean="0"/>
              <a:t>34</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Strategic Directions</a:t>
            </a:r>
          </a:p>
        </p:txBody>
      </p:sp>
      <p:sp>
        <p:nvSpPr>
          <p:cNvPr id="4" name="Slide Number Placeholder 3"/>
          <p:cNvSpPr>
            <a:spLocks noGrp="1"/>
          </p:cNvSpPr>
          <p:nvPr>
            <p:ph type="sldNum" sz="quarter" idx="10"/>
          </p:nvPr>
        </p:nvSpPr>
        <p:spPr/>
        <p:txBody>
          <a:bodyPr/>
          <a:lstStyle/>
          <a:p>
            <a:fld id="{45645DCB-E9FF-4B05-9C59-628422D9DFD5}" type="slidenum">
              <a:rPr lang="en-US" smtClean="0"/>
              <a:t>35</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Focused implementation</a:t>
            </a:r>
          </a:p>
        </p:txBody>
      </p:sp>
      <p:sp>
        <p:nvSpPr>
          <p:cNvPr id="4" name="Slide Number Placeholder 3"/>
          <p:cNvSpPr>
            <a:spLocks noGrp="1"/>
          </p:cNvSpPr>
          <p:nvPr>
            <p:ph type="sldNum" sz="quarter" idx="10"/>
          </p:nvPr>
        </p:nvSpPr>
        <p:spPr/>
        <p:txBody>
          <a:bodyPr/>
          <a:lstStyle/>
          <a:p>
            <a:fld id="{45645DCB-E9FF-4B05-9C59-628422D9DFD5}" type="slidenum">
              <a:rPr lang="en-US" smtClean="0"/>
              <a:t>36</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 a unique </a:t>
            </a:r>
            <a:r>
              <a:rPr lang="en-US" baseline="0" dirty="0" smtClean="0"/>
              <a:t>vision.</a:t>
            </a:r>
          </a:p>
          <a:p>
            <a:endParaRPr lang="en-US" baseline="0" dirty="0" smtClean="0"/>
          </a:p>
          <a:p>
            <a:r>
              <a:rPr lang="en-US" baseline="0" dirty="0" smtClean="0"/>
              <a:t>Do not reinvent the wheel.</a:t>
            </a:r>
          </a:p>
          <a:p>
            <a:endParaRPr lang="en-US" baseline="0" dirty="0" smtClean="0"/>
          </a:p>
          <a:p>
            <a:r>
              <a:rPr lang="en-US" baseline="0" dirty="0" smtClean="0"/>
              <a:t>Create based on what you need to do, not what you want to do, or can do.</a:t>
            </a:r>
          </a:p>
          <a:p>
            <a:endParaRPr lang="en-US" baseline="0" dirty="0" smtClean="0"/>
          </a:p>
          <a:p>
            <a:r>
              <a:rPr lang="en-US" baseline="0" dirty="0" smtClean="0"/>
              <a:t>All too often, I see people reinvent the wheel simply because they want to say they did it themselves.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5645DCB-E9FF-4B05-9C59-628422D9DFD5}" type="slidenum">
              <a:rPr lang="en-US" smtClean="0"/>
              <a:t>38</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established your vision, do not deviate from it. If people in your guiding</a:t>
            </a:r>
            <a:r>
              <a:rPr lang="en-US" baseline="0" dirty="0" smtClean="0"/>
              <a:t> coalition do, they need to move on.</a:t>
            </a:r>
            <a:endParaRPr lang="en-US" dirty="0" smtClean="0"/>
          </a:p>
        </p:txBody>
      </p:sp>
      <p:sp>
        <p:nvSpPr>
          <p:cNvPr id="4" name="Slide Number Placeholder 3"/>
          <p:cNvSpPr>
            <a:spLocks noGrp="1"/>
          </p:cNvSpPr>
          <p:nvPr>
            <p:ph type="sldNum" sz="quarter" idx="10"/>
          </p:nvPr>
        </p:nvSpPr>
        <p:spPr/>
        <p:txBody>
          <a:bodyPr/>
          <a:lstStyle/>
          <a:p>
            <a:fld id="{45645DCB-E9FF-4B05-9C59-628422D9DFD5}" type="slidenum">
              <a:rPr lang="en-US" smtClean="0"/>
              <a:t>39</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Less is more.</a:t>
            </a:r>
            <a:br>
              <a:rPr lang="en-US" dirty="0" smtClean="0"/>
            </a:br>
            <a:r>
              <a:rPr lang="en-US" dirty="0" smtClean="0"/>
              <a:t/>
            </a:r>
            <a:br>
              <a:rPr lang="en-US" dirty="0" smtClean="0"/>
            </a:br>
            <a:r>
              <a:rPr lang="en-US" dirty="0" smtClean="0"/>
              <a:t>Think of a</a:t>
            </a:r>
            <a:r>
              <a:rPr lang="en-US" baseline="0" dirty="0" smtClean="0"/>
              <a:t> home depot ad and what that looks like.</a:t>
            </a:r>
            <a:br>
              <a:rPr lang="en-US" baseline="0" dirty="0" smtClean="0"/>
            </a:br>
            <a:r>
              <a:rPr lang="en-US" baseline="0" dirty="0" smtClean="0"/>
              <a:t/>
            </a:r>
            <a:br>
              <a:rPr lang="en-US" baseline="0" dirty="0" smtClean="0"/>
            </a:br>
            <a:r>
              <a:rPr lang="en-US" baseline="0" dirty="0" smtClean="0"/>
              <a:t>Now imagine a tiffany’s ad. What are the differences between the two?</a:t>
            </a:r>
          </a:p>
          <a:p>
            <a:endParaRPr lang="en-US" baseline="0" dirty="0" smtClean="0"/>
          </a:p>
          <a:p>
            <a:r>
              <a:rPr lang="en-US" baseline="0" dirty="0" smtClean="0"/>
              <a:t>Discuss the importance of space around your message. Also about limiting text, and reading level</a:t>
            </a:r>
            <a:endParaRPr lang="en-US" dirty="0" smtClean="0"/>
          </a:p>
        </p:txBody>
      </p:sp>
      <p:sp>
        <p:nvSpPr>
          <p:cNvPr id="4" name="Slide Number Placeholder 3"/>
          <p:cNvSpPr>
            <a:spLocks noGrp="1"/>
          </p:cNvSpPr>
          <p:nvPr>
            <p:ph type="sldNum" sz="quarter" idx="10"/>
          </p:nvPr>
        </p:nvSpPr>
        <p:spPr/>
        <p:txBody>
          <a:bodyPr/>
          <a:lstStyle/>
          <a:p>
            <a:fld id="{45645DCB-E9FF-4B05-9C59-628422D9DFD5}" type="slidenum">
              <a:rPr lang="en-US" smtClean="0"/>
              <a:t>40</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Importance of concise</a:t>
            </a:r>
            <a:r>
              <a:rPr lang="en-US" baseline="0" dirty="0" smtClean="0"/>
              <a:t> thought. Example: This presentation – pictures, few words.</a:t>
            </a:r>
            <a:endParaRPr lang="en-US" dirty="0" smtClean="0"/>
          </a:p>
        </p:txBody>
      </p:sp>
      <p:sp>
        <p:nvSpPr>
          <p:cNvPr id="4" name="Slide Number Placeholder 3"/>
          <p:cNvSpPr>
            <a:spLocks noGrp="1"/>
          </p:cNvSpPr>
          <p:nvPr>
            <p:ph type="sldNum" sz="quarter" idx="10"/>
          </p:nvPr>
        </p:nvSpPr>
        <p:spPr/>
        <p:txBody>
          <a:bodyPr/>
          <a:lstStyle/>
          <a:p>
            <a:fld id="{45645DCB-E9FF-4B05-9C59-628422D9DFD5}" type="slidenum">
              <a:rPr lang="en-US" smtClean="0"/>
              <a:t>41</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Phoenix EMA is comprised of Maricopa and Pinal Counties, located in central Arizona. The two counties have a combined land area of approximately 15,000 square miles, and a combined estimated population of 4,192,887 in 2010. This represents 66 percent of the state’s total population. To put this into perspective, our Part A service area</a:t>
            </a:r>
            <a:r>
              <a:rPr lang="en-US" sz="1200" kern="1200" baseline="0" dirty="0" smtClean="0">
                <a:solidFill>
                  <a:schemeClr val="tx1"/>
                </a:solidFill>
                <a:effectLst/>
                <a:latin typeface="+mn-lt"/>
                <a:ea typeface="+mn-ea"/>
                <a:cs typeface="+mn-cs"/>
              </a:rPr>
              <a:t> is about the size of Washington DC, Maryland and Delaware combined. The city of Phoenix alone is five times larger than Philadelphia, despite competing populations.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a:t>
            </a:r>
            <a:r>
              <a:rPr lang="en-US" sz="1200" kern="1200" baseline="0" dirty="0" smtClean="0">
                <a:solidFill>
                  <a:schemeClr val="tx1"/>
                </a:solidFill>
                <a:effectLst/>
                <a:latin typeface="+mn-lt"/>
                <a:ea typeface="+mn-ea"/>
                <a:cs typeface="+mn-cs"/>
              </a:rPr>
              <a:t> the EMAs large size, our Ryan White provider base is quite small. We have two Primary medical care clinics (one in central Phoenix and one in Case Grande), and our entire Ryan White continuum has around 19 providers. I say “around” because we are losing some providers due to issues I’ll discuss later on.</a:t>
            </a:r>
          </a:p>
          <a:p>
            <a:endParaRPr lang="en-US" sz="1200" kern="1200" baseline="0" dirty="0" smtClean="0">
              <a:solidFill>
                <a:schemeClr val="tx1"/>
              </a:solidFill>
              <a:effectLst/>
              <a:latin typeface="+mn-lt"/>
              <a:ea typeface="+mn-ea"/>
              <a:cs typeface="+mn-cs"/>
            </a:endParaRPr>
          </a:p>
          <a:p>
            <a:endParaRPr lang="en-US" sz="1200" kern="1200" baseline="300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645DCB-E9FF-4B05-9C59-628422D9DFD5}" type="slidenum">
              <a:rPr lang="en-US" smtClean="0"/>
              <a:t>5</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Discuss addressing your need versus doing everything simply because you can (because often, you can’t).</a:t>
            </a:r>
          </a:p>
        </p:txBody>
      </p:sp>
      <p:sp>
        <p:nvSpPr>
          <p:cNvPr id="4" name="Slide Number Placeholder 3"/>
          <p:cNvSpPr>
            <a:spLocks noGrp="1"/>
          </p:cNvSpPr>
          <p:nvPr>
            <p:ph type="sldNum" sz="quarter" idx="10"/>
          </p:nvPr>
        </p:nvSpPr>
        <p:spPr/>
        <p:txBody>
          <a:bodyPr/>
          <a:lstStyle/>
          <a:p>
            <a:fld id="{45645DCB-E9FF-4B05-9C59-628422D9DFD5}" type="slidenum">
              <a:rPr lang="en-US" smtClean="0"/>
              <a:t>42</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Discuss addressing your need versus doing everything simply because you can (because often, you can’t).</a:t>
            </a:r>
          </a:p>
        </p:txBody>
      </p:sp>
      <p:sp>
        <p:nvSpPr>
          <p:cNvPr id="4" name="Slide Number Placeholder 3"/>
          <p:cNvSpPr>
            <a:spLocks noGrp="1"/>
          </p:cNvSpPr>
          <p:nvPr>
            <p:ph type="sldNum" sz="quarter" idx="10"/>
          </p:nvPr>
        </p:nvSpPr>
        <p:spPr/>
        <p:txBody>
          <a:bodyPr/>
          <a:lstStyle/>
          <a:p>
            <a:fld id="{45645DCB-E9FF-4B05-9C59-628422D9DFD5}" type="slidenum">
              <a:rPr lang="en-US" smtClean="0"/>
              <a:t>43</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Keep your guiding group small – mine was only five to eight people who shared a</a:t>
            </a:r>
            <a:r>
              <a:rPr lang="en-US" baseline="0" dirty="0" smtClean="0"/>
              <a:t> similar vision. Additionally, one of the best parts of this work was involving youth and people outside of my normal sphere of influence. I truly believe we would have been bogged down if the usual suspects had been involved.</a:t>
            </a:r>
            <a:endParaRPr lang="en-US" dirty="0" smtClean="0"/>
          </a:p>
        </p:txBody>
      </p:sp>
      <p:sp>
        <p:nvSpPr>
          <p:cNvPr id="4" name="Slide Number Placeholder 3"/>
          <p:cNvSpPr>
            <a:spLocks noGrp="1"/>
          </p:cNvSpPr>
          <p:nvPr>
            <p:ph type="sldNum" sz="quarter" idx="10"/>
          </p:nvPr>
        </p:nvSpPr>
        <p:spPr/>
        <p:txBody>
          <a:bodyPr/>
          <a:lstStyle/>
          <a:p>
            <a:fld id="{45645DCB-E9FF-4B05-9C59-628422D9DFD5}" type="slidenum">
              <a:rPr lang="en-US" smtClean="0"/>
              <a:t>44</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5645DCB-E9FF-4B05-9C59-628422D9DFD5}" type="slidenum">
              <a:rPr lang="en-US" smtClean="0"/>
              <a:t>45</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5645DCB-E9FF-4B05-9C59-628422D9DFD5}" type="slidenum">
              <a:rPr lang="en-US" smtClean="0"/>
              <a:t>46</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5645DCB-E9FF-4B05-9C59-628422D9DFD5}" type="slidenum">
              <a:rPr lang="en-US" smtClean="0"/>
              <a:t>47</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common theme among my presentation.</a:t>
            </a:r>
          </a:p>
          <a:p>
            <a:endParaRPr lang="en-US" dirty="0" smtClean="0"/>
          </a:p>
          <a:p>
            <a:r>
              <a:rPr lang="en-US" dirty="0" smtClean="0"/>
              <a:t>But when</a:t>
            </a:r>
            <a:r>
              <a:rPr lang="en-US" baseline="0" dirty="0" smtClean="0"/>
              <a:t> doing so, acknowledge the hard work of others, pay for things that have a cost, and don’t violate copyrights or other protections. </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48</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Q&amp; A</a:t>
            </a:r>
            <a:endParaRPr lang="en-US" baseline="0" dirty="0" smtClean="0"/>
          </a:p>
        </p:txBody>
      </p:sp>
      <p:sp>
        <p:nvSpPr>
          <p:cNvPr id="4" name="Slide Number Placeholder 3"/>
          <p:cNvSpPr>
            <a:spLocks noGrp="1"/>
          </p:cNvSpPr>
          <p:nvPr>
            <p:ph type="sldNum" sz="quarter" idx="10"/>
          </p:nvPr>
        </p:nvSpPr>
        <p:spPr/>
        <p:txBody>
          <a:bodyPr/>
          <a:lstStyle/>
          <a:p>
            <a:fld id="{45645DCB-E9FF-4B05-9C59-628422D9DFD5}" type="slidenum">
              <a:rPr lang="en-US" smtClean="0"/>
              <a:t>49</a:t>
            </a:fld>
            <a:endParaRPr lang="en-US"/>
          </a:p>
        </p:txBody>
      </p:sp>
    </p:spTree>
    <p:extLst>
      <p:ext uri="{BB962C8B-B14F-4D97-AF65-F5344CB8AC3E}">
        <p14:creationId xmlns:p14="http://schemas.microsoft.com/office/powerpoint/2010/main" val="1224417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Bye!</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50</a:t>
            </a:fld>
            <a:endParaRPr lang="en-US"/>
          </a:p>
        </p:txBody>
      </p:sp>
    </p:spTree>
    <p:extLst>
      <p:ext uri="{BB962C8B-B14F-4D97-AF65-F5344CB8AC3E}">
        <p14:creationId xmlns:p14="http://schemas.microsoft.com/office/powerpoint/2010/main" val="25460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Review </a:t>
            </a:r>
            <a:r>
              <a:rPr lang="en-US" sz="1200" kern="1200" dirty="0" err="1" smtClean="0">
                <a:solidFill>
                  <a:schemeClr val="tx1"/>
                </a:solidFill>
                <a:effectLst/>
                <a:latin typeface="+mn-lt"/>
                <a:ea typeface="+mn-ea"/>
                <a:cs typeface="+mn-cs"/>
              </a:rPr>
              <a:t>epi</a:t>
            </a:r>
            <a:r>
              <a:rPr lang="en-US" sz="1200" kern="1200" baseline="0" dirty="0" smtClean="0">
                <a:solidFill>
                  <a:schemeClr val="tx1"/>
                </a:solidFill>
                <a:effectLst/>
                <a:latin typeface="+mn-lt"/>
                <a:ea typeface="+mn-ea"/>
                <a:cs typeface="+mn-cs"/>
              </a:rPr>
              <a:t> stats on screen.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Over 40% are Out of Care.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There are currently 3,154 Part A clients as of November 2012, with similar demographics</a:t>
            </a:r>
            <a:r>
              <a:rPr lang="en-US" sz="1200" kern="1200" baseline="0" dirty="0" smtClean="0">
                <a:solidFill>
                  <a:schemeClr val="tx1"/>
                </a:solidFill>
                <a:effectLst/>
                <a:latin typeface="+mn-lt"/>
                <a:ea typeface="+mn-ea"/>
                <a:cs typeface="+mn-cs"/>
              </a:rPr>
              <a:t>. Discuss AA disparity.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645DCB-E9FF-4B05-9C59-628422D9DFD5}" type="slidenum">
              <a:rPr lang="en-US" smtClean="0"/>
              <a:t>6</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you know a bit about the</a:t>
            </a:r>
            <a:r>
              <a:rPr lang="en-US" baseline="0" dirty="0" smtClean="0"/>
              <a:t> Phoenix EMA – I’ll tell you my story.</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7</a:t>
            </a:fld>
            <a:endParaRPr lang="en-US"/>
          </a:p>
        </p:txBody>
      </p:sp>
    </p:spTree>
    <p:extLst>
      <p:ext uri="{BB962C8B-B14F-4D97-AF65-F5344CB8AC3E}">
        <p14:creationId xmlns:p14="http://schemas.microsoft.com/office/powerpoint/2010/main" val="352948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all started when I opened a book. </a:t>
            </a:r>
            <a:r>
              <a:rPr lang="en-US" dirty="0" smtClean="0"/>
              <a:t>Our </a:t>
            </a:r>
            <a:r>
              <a:rPr lang="en-US" dirty="0" smtClean="0"/>
              <a:t>original consumer Resource Handbook guide was huge,</a:t>
            </a:r>
            <a:r>
              <a:rPr lang="en-US" baseline="0" dirty="0" smtClean="0"/>
              <a:t> had a giant red ribbon on the front, plastered with “HIV” on the front and back cover multiple times. Exhaustive, diverse content, 1/3 of the book was non-resource material (How HIV Works, Asset Conversion, Immigration Law, </a:t>
            </a:r>
            <a:r>
              <a:rPr lang="en-US" baseline="0" dirty="0" smtClean="0"/>
              <a:t>etc.).</a:t>
            </a:r>
          </a:p>
          <a:p>
            <a:endParaRPr lang="en-US" baseline="0" dirty="0" smtClean="0"/>
          </a:p>
          <a:p>
            <a:r>
              <a:rPr lang="en-US" baseline="0" dirty="0" smtClean="0"/>
              <a:t>Content on both RW-HIV care and other non-HIV services (WIC, etc.)</a:t>
            </a:r>
            <a:endParaRPr lang="en-US" baseline="0" dirty="0" smtClean="0"/>
          </a:p>
          <a:p>
            <a:endParaRPr lang="en-US" baseline="0" dirty="0" smtClean="0"/>
          </a:p>
          <a:p>
            <a:r>
              <a:rPr lang="en-US" baseline="0" dirty="0" smtClean="0"/>
              <a:t>2007 to 2010: Based on consumer focus groups, I reduced the guide to a smaller 5X7 booklet (green at bottom), lost all references to HIV on the cover, included pockets inside the cover to hold eligibility paperwork, stickers for appointment reminders, tools to track lab values, etc. The Care Planner was so popular we had to reprint 6 months after the first release. I then collaborated with Part B to produce Northern and Southern AZ versions. Each version was fully translated into Spanish (simply called Agenda). Of note, many non-HIV organizations began requesting copies to give to clients, especially prison social workers.</a:t>
            </a:r>
          </a:p>
          <a:p>
            <a:endParaRPr lang="en-US" baseline="0" dirty="0" smtClean="0"/>
          </a:p>
          <a:p>
            <a:r>
              <a:rPr lang="en-US" baseline="0" dirty="0" smtClean="0"/>
              <a:t>2011: Consumer feedback on the Care Planner was that only about 10-12% were using the health management tools, due in part to the bulkiness of the book. While working with the National Quality Center, I was exposed to a booklet called </a:t>
            </a:r>
            <a:r>
              <a:rPr lang="en-US" sz="1200" b="0" i="0" u="none" strike="noStrike" kern="1200" baseline="0" dirty="0" smtClean="0">
                <a:solidFill>
                  <a:schemeClr val="tx1"/>
                </a:solidFill>
                <a:latin typeface="+mn-lt"/>
                <a:ea typeface="+mn-ea"/>
                <a:cs typeface="+mn-cs"/>
              </a:rPr>
              <a:t>Choosing Health for Life. It was an expanded version of the tools I had in the Care Planner and I loved it. I contacted NQC to request the ability to use the content (steal shamelessly – share seamlessly), and develop my own version for the Phoenix EMA. My intent was to split the Care Planner into two 4 X 6 booklets – the Health Journal (tracking tools) and a similarly sized Resource Guide (contact info).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Providers and consumers loved the Health Journal. Again, because the book isn’t branded HIV, we had many outside requests as well. I’m already starting to run low on stock.</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So I began work on the Resource Guide…</a:t>
            </a:r>
          </a:p>
        </p:txBody>
      </p:sp>
      <p:sp>
        <p:nvSpPr>
          <p:cNvPr id="4" name="Slide Number Placeholder 3"/>
          <p:cNvSpPr>
            <a:spLocks noGrp="1"/>
          </p:cNvSpPr>
          <p:nvPr>
            <p:ph type="sldNum" sz="quarter" idx="10"/>
          </p:nvPr>
        </p:nvSpPr>
        <p:spPr/>
        <p:txBody>
          <a:bodyPr/>
          <a:lstStyle/>
          <a:p>
            <a:fld id="{45645DCB-E9FF-4B05-9C59-628422D9DFD5}" type="slidenum">
              <a:rPr lang="en-US" smtClean="0"/>
              <a:t>8</a:t>
            </a:fld>
            <a:endParaRPr lang="en-US"/>
          </a:p>
        </p:txBody>
      </p:sp>
    </p:spTree>
    <p:extLst>
      <p:ext uri="{BB962C8B-B14F-4D97-AF65-F5344CB8AC3E}">
        <p14:creationId xmlns:p14="http://schemas.microsoft.com/office/powerpoint/2010/main" val="122441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July</a:t>
            </a:r>
            <a:r>
              <a:rPr lang="en-US" baseline="0" dirty="0" smtClean="0"/>
              <a:t> </a:t>
            </a:r>
            <a:r>
              <a:rPr lang="en-US" baseline="0" dirty="0" smtClean="0"/>
              <a:t>2011 – Eligibility changes to Arizona Health Care Cost Containment System (Medicaid) – discuss</a:t>
            </a:r>
          </a:p>
          <a:p>
            <a:endParaRPr lang="en-US" baseline="0" dirty="0" smtClean="0"/>
          </a:p>
          <a:p>
            <a:r>
              <a:rPr lang="en-US" baseline="0" dirty="0" smtClean="0"/>
              <a:t>Effect: All newly diagnosed that were formerly Medicaid eligible now RY Part A clients</a:t>
            </a:r>
          </a:p>
          <a:p>
            <a:endParaRPr lang="en-US" baseline="0" dirty="0" smtClean="0"/>
          </a:p>
          <a:p>
            <a:r>
              <a:rPr lang="en-US" baseline="0" dirty="0" smtClean="0"/>
              <a:t>All disenrolled Medicaid clients now RY Part A clients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 </a:t>
            </a:r>
            <a:r>
              <a:rPr lang="en-US" sz="1200" kern="1200" dirty="0" smtClean="0">
                <a:solidFill>
                  <a:schemeClr val="tx1"/>
                </a:solidFill>
                <a:effectLst/>
                <a:latin typeface="+mn-lt"/>
                <a:ea typeface="+mn-ea"/>
                <a:cs typeface="+mn-cs"/>
              </a:rPr>
              <a:t>Since November, 2011, the EMA has experienced growth of an average of 40 new clients/month enrolling in Primary Medical Care, compared to an average of 10/month in the previous year.  The additional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funding that has been needed for Primary Medical Care in 2012 is approximately $885,990</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smtClean="0"/>
          </a:p>
          <a:p>
            <a:r>
              <a:rPr lang="en-US" dirty="0" smtClean="0"/>
              <a:t>As</a:t>
            </a:r>
            <a:r>
              <a:rPr lang="en-US" baseline="0" dirty="0" smtClean="0"/>
              <a:t> you can guess, funds from the PCS budget were moved to direct service, including those needed to print the new Resource Guide. I had always planned on adding </a:t>
            </a:r>
            <a:r>
              <a:rPr lang="en-US" baseline="0" dirty="0" smtClean="0"/>
              <a:t>an </a:t>
            </a:r>
            <a:r>
              <a:rPr lang="en-US" baseline="0" dirty="0" smtClean="0"/>
              <a:t>online component, and would now focus on this exclusively.</a:t>
            </a:r>
            <a:endParaRPr lang="en-US" dirty="0"/>
          </a:p>
        </p:txBody>
      </p:sp>
      <p:sp>
        <p:nvSpPr>
          <p:cNvPr id="4" name="Slide Number Placeholder 3"/>
          <p:cNvSpPr>
            <a:spLocks noGrp="1"/>
          </p:cNvSpPr>
          <p:nvPr>
            <p:ph type="sldNum" sz="quarter" idx="10"/>
          </p:nvPr>
        </p:nvSpPr>
        <p:spPr/>
        <p:txBody>
          <a:bodyPr/>
          <a:lstStyle/>
          <a:p>
            <a:fld id="{45645DCB-E9FF-4B05-9C59-628422D9DFD5}" type="slidenum">
              <a:rPr lang="en-US" smtClean="0"/>
              <a:t>9</a:t>
            </a:fld>
            <a:endParaRPr lang="en-US"/>
          </a:p>
        </p:txBody>
      </p:sp>
    </p:spTree>
    <p:extLst>
      <p:ext uri="{BB962C8B-B14F-4D97-AF65-F5344CB8AC3E}">
        <p14:creationId xmlns:p14="http://schemas.microsoft.com/office/powerpoint/2010/main" val="2751684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I learned that </a:t>
            </a:r>
            <a:r>
              <a:rPr lang="en-US" baseline="0" dirty="0" smtClean="0"/>
              <a:t>the County was not my friend.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5645DCB-E9FF-4B05-9C59-628422D9DFD5}" type="slidenum">
              <a:rPr lang="en-US" smtClean="0"/>
              <a:t>10</a:t>
            </a:fld>
            <a:endParaRPr lang="en-US"/>
          </a:p>
        </p:txBody>
      </p:sp>
    </p:spTree>
    <p:extLst>
      <p:ext uri="{BB962C8B-B14F-4D97-AF65-F5344CB8AC3E}">
        <p14:creationId xmlns:p14="http://schemas.microsoft.com/office/powerpoint/2010/main" val="269095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62AB9B-68D6-4C1F-ABA0-7E84E7658D8A}"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9D922-EF71-4E7A-868D-865F2DF676CA}" type="slidenum">
              <a:rPr lang="en-US" smtClean="0"/>
              <a:t>‹#›</a:t>
            </a:fld>
            <a:endParaRPr lang="en-US"/>
          </a:p>
        </p:txBody>
      </p:sp>
    </p:spTree>
    <p:extLst>
      <p:ext uri="{BB962C8B-B14F-4D97-AF65-F5344CB8AC3E}">
        <p14:creationId xmlns:p14="http://schemas.microsoft.com/office/powerpoint/2010/main" val="258461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2AB9B-68D6-4C1F-ABA0-7E84E7658D8A}"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9D922-EF71-4E7A-868D-865F2DF676CA}" type="slidenum">
              <a:rPr lang="en-US" smtClean="0"/>
              <a:t>‹#›</a:t>
            </a:fld>
            <a:endParaRPr lang="en-US"/>
          </a:p>
        </p:txBody>
      </p:sp>
    </p:spTree>
    <p:extLst>
      <p:ext uri="{BB962C8B-B14F-4D97-AF65-F5344CB8AC3E}">
        <p14:creationId xmlns:p14="http://schemas.microsoft.com/office/powerpoint/2010/main" val="110265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2AB9B-68D6-4C1F-ABA0-7E84E7658D8A}"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9D922-EF71-4E7A-868D-865F2DF676CA}" type="slidenum">
              <a:rPr lang="en-US" smtClean="0"/>
              <a:t>‹#›</a:t>
            </a:fld>
            <a:endParaRPr lang="en-US"/>
          </a:p>
        </p:txBody>
      </p:sp>
    </p:spTree>
    <p:extLst>
      <p:ext uri="{BB962C8B-B14F-4D97-AF65-F5344CB8AC3E}">
        <p14:creationId xmlns:p14="http://schemas.microsoft.com/office/powerpoint/2010/main" val="267833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2AB9B-68D6-4C1F-ABA0-7E84E7658D8A}"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9D922-EF71-4E7A-868D-865F2DF676CA}" type="slidenum">
              <a:rPr lang="en-US" smtClean="0"/>
              <a:t>‹#›</a:t>
            </a:fld>
            <a:endParaRPr lang="en-US"/>
          </a:p>
        </p:txBody>
      </p:sp>
    </p:spTree>
    <p:extLst>
      <p:ext uri="{BB962C8B-B14F-4D97-AF65-F5344CB8AC3E}">
        <p14:creationId xmlns:p14="http://schemas.microsoft.com/office/powerpoint/2010/main" val="384047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62AB9B-68D6-4C1F-ABA0-7E84E7658D8A}"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9D922-EF71-4E7A-868D-865F2DF676CA}" type="slidenum">
              <a:rPr lang="en-US" smtClean="0"/>
              <a:t>‹#›</a:t>
            </a:fld>
            <a:endParaRPr lang="en-US"/>
          </a:p>
        </p:txBody>
      </p:sp>
    </p:spTree>
    <p:extLst>
      <p:ext uri="{BB962C8B-B14F-4D97-AF65-F5344CB8AC3E}">
        <p14:creationId xmlns:p14="http://schemas.microsoft.com/office/powerpoint/2010/main" val="177401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62AB9B-68D6-4C1F-ABA0-7E84E7658D8A}" type="datetimeFigureOut">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9D922-EF71-4E7A-868D-865F2DF676CA}" type="slidenum">
              <a:rPr lang="en-US" smtClean="0"/>
              <a:t>‹#›</a:t>
            </a:fld>
            <a:endParaRPr lang="en-US"/>
          </a:p>
        </p:txBody>
      </p:sp>
    </p:spTree>
    <p:extLst>
      <p:ext uri="{BB962C8B-B14F-4D97-AF65-F5344CB8AC3E}">
        <p14:creationId xmlns:p14="http://schemas.microsoft.com/office/powerpoint/2010/main" val="68120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62AB9B-68D6-4C1F-ABA0-7E84E7658D8A}" type="datetimeFigureOut">
              <a:rPr lang="en-US" smtClean="0"/>
              <a:t>10/24/2012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9D922-EF71-4E7A-868D-865F2DF676CA}" type="slidenum">
              <a:rPr lang="en-US" smtClean="0"/>
              <a:t>‹#›</a:t>
            </a:fld>
            <a:endParaRPr lang="en-US"/>
          </a:p>
        </p:txBody>
      </p:sp>
    </p:spTree>
    <p:extLst>
      <p:ext uri="{BB962C8B-B14F-4D97-AF65-F5344CB8AC3E}">
        <p14:creationId xmlns:p14="http://schemas.microsoft.com/office/powerpoint/2010/main" val="142792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62AB9B-68D6-4C1F-ABA0-7E84E7658D8A}" type="datetimeFigureOut">
              <a:rPr lang="en-US" smtClean="0"/>
              <a:t>10/24/2012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9D922-EF71-4E7A-868D-865F2DF676CA}" type="slidenum">
              <a:rPr lang="en-US" smtClean="0"/>
              <a:t>‹#›</a:t>
            </a:fld>
            <a:endParaRPr lang="en-US"/>
          </a:p>
        </p:txBody>
      </p:sp>
    </p:spTree>
    <p:extLst>
      <p:ext uri="{BB962C8B-B14F-4D97-AF65-F5344CB8AC3E}">
        <p14:creationId xmlns:p14="http://schemas.microsoft.com/office/powerpoint/2010/main" val="394856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2AB9B-68D6-4C1F-ABA0-7E84E7658D8A}" type="datetimeFigureOut">
              <a:rPr lang="en-US" smtClean="0"/>
              <a:t>10/24/2012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9D922-EF71-4E7A-868D-865F2DF676CA}" type="slidenum">
              <a:rPr lang="en-US" smtClean="0"/>
              <a:t>‹#›</a:t>
            </a:fld>
            <a:endParaRPr lang="en-US"/>
          </a:p>
        </p:txBody>
      </p:sp>
    </p:spTree>
    <p:extLst>
      <p:ext uri="{BB962C8B-B14F-4D97-AF65-F5344CB8AC3E}">
        <p14:creationId xmlns:p14="http://schemas.microsoft.com/office/powerpoint/2010/main" val="278166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2AB9B-68D6-4C1F-ABA0-7E84E7658D8A}" type="datetimeFigureOut">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9D922-EF71-4E7A-868D-865F2DF676CA}" type="slidenum">
              <a:rPr lang="en-US" smtClean="0"/>
              <a:t>‹#›</a:t>
            </a:fld>
            <a:endParaRPr lang="en-US"/>
          </a:p>
        </p:txBody>
      </p:sp>
    </p:spTree>
    <p:extLst>
      <p:ext uri="{BB962C8B-B14F-4D97-AF65-F5344CB8AC3E}">
        <p14:creationId xmlns:p14="http://schemas.microsoft.com/office/powerpoint/2010/main" val="293824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2AB9B-68D6-4C1F-ABA0-7E84E7658D8A}" type="datetimeFigureOut">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9D922-EF71-4E7A-868D-865F2DF676CA}" type="slidenum">
              <a:rPr lang="en-US" smtClean="0"/>
              <a:t>‹#›</a:t>
            </a:fld>
            <a:endParaRPr lang="en-US"/>
          </a:p>
        </p:txBody>
      </p:sp>
    </p:spTree>
    <p:extLst>
      <p:ext uri="{BB962C8B-B14F-4D97-AF65-F5344CB8AC3E}">
        <p14:creationId xmlns:p14="http://schemas.microsoft.com/office/powerpoint/2010/main" val="20159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2AB9B-68D6-4C1F-ABA0-7E84E7658D8A}" type="datetimeFigureOut">
              <a:rPr lang="en-US" smtClean="0"/>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9D922-EF71-4E7A-868D-865F2DF676CA}" type="slidenum">
              <a:rPr lang="en-US" smtClean="0"/>
              <a:t>‹#›</a:t>
            </a:fld>
            <a:endParaRPr lang="en-US"/>
          </a:p>
        </p:txBody>
      </p:sp>
    </p:spTree>
    <p:extLst>
      <p:ext uri="{BB962C8B-B14F-4D97-AF65-F5344CB8AC3E}">
        <p14:creationId xmlns:p14="http://schemas.microsoft.com/office/powerpoint/2010/main" val="337178761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auntritas.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657600"/>
            <a:ext cx="8458200" cy="1470025"/>
          </a:xfrm>
        </p:spPr>
        <p:txBody>
          <a:bodyPr>
            <a:normAutofit fontScale="90000"/>
          </a:bodyPr>
          <a:lstStyle/>
          <a:p>
            <a:pPr algn="l"/>
            <a:r>
              <a:rPr lang="en-US" b="1" dirty="0" smtClean="0">
                <a:solidFill>
                  <a:srgbClr val="C00000"/>
                </a:solidFill>
              </a:rPr>
              <a:t>Establishing an HIV Services </a:t>
            </a:r>
            <a:br>
              <a:rPr lang="en-US" b="1" dirty="0" smtClean="0">
                <a:solidFill>
                  <a:srgbClr val="C00000"/>
                </a:solidFill>
              </a:rPr>
            </a:br>
            <a:r>
              <a:rPr lang="en-US" b="1" dirty="0" smtClean="0">
                <a:solidFill>
                  <a:srgbClr val="C00000"/>
                </a:solidFill>
              </a:rPr>
              <a:t>Internet Portal to Enhance Access</a:t>
            </a:r>
            <a:br>
              <a:rPr lang="en-US" b="1" dirty="0" smtClean="0">
                <a:solidFill>
                  <a:srgbClr val="C00000"/>
                </a:solidFill>
              </a:rPr>
            </a:br>
            <a:r>
              <a:rPr lang="en-US" b="1" dirty="0" smtClean="0">
                <a:solidFill>
                  <a:srgbClr val="C00000"/>
                </a:solidFill>
              </a:rPr>
              <a:t>and Retention in Care</a:t>
            </a:r>
            <a:endParaRPr lang="en-US" b="1" dirty="0">
              <a:solidFill>
                <a:srgbClr val="C00000"/>
              </a:solidFill>
            </a:endParaRPr>
          </a:p>
        </p:txBody>
      </p:sp>
      <p:sp>
        <p:nvSpPr>
          <p:cNvPr id="5" name="Text Box 9"/>
          <p:cNvSpPr txBox="1">
            <a:spLocks noChangeArrowheads="1"/>
          </p:cNvSpPr>
          <p:nvPr/>
        </p:nvSpPr>
        <p:spPr bwMode="auto">
          <a:xfrm>
            <a:off x="457200" y="5486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chemeClr val="accent6">
                    <a:lumMod val="75000"/>
                  </a:schemeClr>
                </a:solidFill>
                <a:latin typeface="Calibri" pitchFamily="34" charset="0"/>
              </a:rPr>
              <a:t>John </a:t>
            </a:r>
            <a:r>
              <a:rPr lang="en-US" sz="3000" b="1" dirty="0" smtClean="0">
                <a:solidFill>
                  <a:schemeClr val="accent6">
                    <a:lumMod val="75000"/>
                  </a:schemeClr>
                </a:solidFill>
                <a:latin typeface="Calibri" pitchFamily="34" charset="0"/>
              </a:rPr>
              <a:t>Sapero</a:t>
            </a:r>
            <a:r>
              <a:rPr lang="en-US" sz="2200" b="1" dirty="0" smtClean="0">
                <a:solidFill>
                  <a:schemeClr val="accent6">
                    <a:lumMod val="75000"/>
                  </a:schemeClr>
                </a:solidFill>
                <a:latin typeface="Calibri" pitchFamily="34" charset="0"/>
              </a:rPr>
              <a:t/>
            </a:r>
            <a:br>
              <a:rPr lang="en-US" sz="2200" b="1" dirty="0" smtClean="0">
                <a:solidFill>
                  <a:schemeClr val="accent6">
                    <a:lumMod val="75000"/>
                  </a:schemeClr>
                </a:solidFill>
                <a:latin typeface="Calibri" pitchFamily="34" charset="0"/>
              </a:rPr>
            </a:br>
            <a:r>
              <a:rPr lang="en-US" sz="1700" b="1" dirty="0" smtClean="0">
                <a:solidFill>
                  <a:schemeClr val="accent6">
                    <a:lumMod val="75000"/>
                  </a:schemeClr>
                </a:solidFill>
                <a:latin typeface="Calibri" pitchFamily="34" charset="0"/>
              </a:rPr>
              <a:t>Program </a:t>
            </a:r>
            <a:r>
              <a:rPr lang="en-US" sz="1700" b="1" dirty="0">
                <a:solidFill>
                  <a:schemeClr val="accent6">
                    <a:lumMod val="75000"/>
                  </a:schemeClr>
                </a:solidFill>
                <a:latin typeface="Calibri" pitchFamily="34" charset="0"/>
              </a:rPr>
              <a:t>Coordinator, Phoenix EMA Ryan White Planning Council     </a:t>
            </a:r>
            <a:r>
              <a:rPr lang="en-US" sz="1700" b="1" dirty="0" smtClean="0">
                <a:solidFill>
                  <a:schemeClr val="accent6">
                    <a:lumMod val="75000"/>
                  </a:schemeClr>
                </a:solidFill>
                <a:latin typeface="Calibri" pitchFamily="34" charset="0"/>
              </a:rPr>
              <a:t>November 29, 2012</a:t>
            </a:r>
            <a:endParaRPr lang="en-US" sz="1700" b="1" dirty="0">
              <a:solidFill>
                <a:schemeClr val="accent6">
                  <a:lumMod val="75000"/>
                </a:schemeClr>
              </a:solidFill>
              <a:latin typeface="Calibri" pitchFamily="34" charset="0"/>
            </a:endParaRPr>
          </a:p>
        </p:txBody>
      </p:sp>
      <p:pic>
        <p:nvPicPr>
          <p:cNvPr id="11266" name="2351f870-c374-4e91-bf7f-4aba49a29fda" descr="3082B68C-6F99-4BCD-9EBC-17A099E9AD5E@Cisco"/>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2449" y="76200"/>
            <a:ext cx="803768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086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1447800" y="1447800"/>
            <a:ext cx="6400800" cy="3785652"/>
            <a:chOff x="1524000" y="1600200"/>
            <a:chExt cx="6400800" cy="3785652"/>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2255044"/>
              <a:ext cx="2347912" cy="2347912"/>
            </a:xfrm>
            <a:prstGeom prst="rect">
              <a:avLst/>
            </a:prstGeom>
          </p:spPr>
        </p:pic>
        <p:sp>
          <p:nvSpPr>
            <p:cNvPr id="6" name="TextBox 5"/>
            <p:cNvSpPr txBox="1"/>
            <p:nvPr/>
          </p:nvSpPr>
          <p:spPr>
            <a:xfrm>
              <a:off x="5181600" y="1600200"/>
              <a:ext cx="2743200" cy="3785652"/>
            </a:xfrm>
            <a:prstGeom prst="rect">
              <a:avLst/>
            </a:prstGeom>
            <a:noFill/>
          </p:spPr>
          <p:txBody>
            <a:bodyPr wrap="square" rtlCol="0">
              <a:spAutoFit/>
            </a:bodyPr>
            <a:lstStyle/>
            <a:p>
              <a:r>
                <a:rPr lang="en-US" sz="24000" dirty="0" smtClean="0">
                  <a:solidFill>
                    <a:srgbClr val="C00000"/>
                  </a:solidFill>
                  <a:sym typeface="Wingdings" pitchFamily="2" charset="2"/>
                </a:rPr>
                <a:t></a:t>
              </a:r>
              <a:endParaRPr lang="en-US" sz="24000" dirty="0">
                <a:solidFill>
                  <a:srgbClr val="C00000"/>
                </a:solidFill>
              </a:endParaRPr>
            </a:p>
          </p:txBody>
        </p:sp>
        <p:sp>
          <p:nvSpPr>
            <p:cNvPr id="7" name="TextBox 6"/>
            <p:cNvSpPr txBox="1"/>
            <p:nvPr/>
          </p:nvSpPr>
          <p:spPr>
            <a:xfrm>
              <a:off x="4024312" y="2057400"/>
              <a:ext cx="1371600" cy="2554545"/>
            </a:xfrm>
            <a:prstGeom prst="rect">
              <a:avLst/>
            </a:prstGeom>
            <a:noFill/>
          </p:spPr>
          <p:txBody>
            <a:bodyPr wrap="square" rtlCol="0">
              <a:spAutoFit/>
            </a:bodyPr>
            <a:lstStyle/>
            <a:p>
              <a:r>
                <a:rPr lang="en-US" sz="16000" dirty="0" smtClean="0"/>
                <a:t>=</a:t>
              </a:r>
              <a:endParaRPr lang="en-US" sz="16000" dirty="0"/>
            </a:p>
          </p:txBody>
        </p:sp>
      </p:grpSp>
    </p:spTree>
    <p:extLst>
      <p:ext uri="{BB962C8B-B14F-4D97-AF65-F5344CB8AC3E}">
        <p14:creationId xmlns:p14="http://schemas.microsoft.com/office/powerpoint/2010/main" val="2385261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91188" y="1088886"/>
            <a:ext cx="1143000" cy="1143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43588" y="1306443"/>
            <a:ext cx="914400" cy="707886"/>
          </a:xfrm>
          <a:prstGeom prst="rect">
            <a:avLst/>
          </a:prstGeom>
          <a:noFill/>
        </p:spPr>
        <p:txBody>
          <a:bodyPr wrap="square" rtlCol="0">
            <a:spAutoFit/>
          </a:bodyPr>
          <a:lstStyle/>
          <a:p>
            <a:r>
              <a:rPr lang="en-US" sz="4000" b="1" dirty="0" smtClean="0">
                <a:solidFill>
                  <a:schemeClr val="bg1"/>
                </a:solidFill>
              </a:rPr>
              <a:t>ME</a:t>
            </a:r>
            <a:endParaRPr lang="en-US" sz="4000" b="1" dirty="0">
              <a:solidFill>
                <a:schemeClr val="bg1"/>
              </a:solidFill>
            </a:endParaRPr>
          </a:p>
        </p:txBody>
      </p:sp>
      <p:sp>
        <p:nvSpPr>
          <p:cNvPr id="5" name="Oval 4"/>
          <p:cNvSpPr/>
          <p:nvPr/>
        </p:nvSpPr>
        <p:spPr>
          <a:xfrm>
            <a:off x="4586788" y="1088886"/>
            <a:ext cx="1143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86788" y="1306443"/>
            <a:ext cx="1346200" cy="707886"/>
          </a:xfrm>
          <a:prstGeom prst="rect">
            <a:avLst/>
          </a:prstGeom>
          <a:noFill/>
        </p:spPr>
        <p:txBody>
          <a:bodyPr wrap="square" rtlCol="0">
            <a:spAutoFit/>
          </a:bodyPr>
          <a:lstStyle/>
          <a:p>
            <a:r>
              <a:rPr lang="en-US" sz="4000" b="1" dirty="0" smtClean="0">
                <a:solidFill>
                  <a:schemeClr val="bg1"/>
                </a:solidFill>
              </a:rPr>
              <a:t>PPIO</a:t>
            </a:r>
            <a:endParaRPr lang="en-US" sz="4000" b="1" dirty="0">
              <a:solidFill>
                <a:schemeClr val="bg1"/>
              </a:solidFill>
            </a:endParaRPr>
          </a:p>
        </p:txBody>
      </p:sp>
      <p:sp>
        <p:nvSpPr>
          <p:cNvPr id="7" name="Oval 6"/>
          <p:cNvSpPr/>
          <p:nvPr/>
        </p:nvSpPr>
        <p:spPr>
          <a:xfrm>
            <a:off x="6796588" y="2279372"/>
            <a:ext cx="1143000" cy="1143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96588" y="2496929"/>
            <a:ext cx="1447800" cy="707886"/>
          </a:xfrm>
          <a:prstGeom prst="rect">
            <a:avLst/>
          </a:prstGeom>
          <a:noFill/>
        </p:spPr>
        <p:txBody>
          <a:bodyPr wrap="square" rtlCol="0">
            <a:spAutoFit/>
          </a:bodyPr>
          <a:lstStyle/>
          <a:p>
            <a:r>
              <a:rPr lang="en-US" sz="4000" b="1" dirty="0" smtClean="0">
                <a:solidFill>
                  <a:schemeClr val="bg1"/>
                </a:solidFill>
              </a:rPr>
              <a:t>CPIO</a:t>
            </a:r>
            <a:endParaRPr lang="en-US" sz="4000" b="1" dirty="0">
              <a:solidFill>
                <a:schemeClr val="bg1"/>
              </a:solidFill>
            </a:endParaRPr>
          </a:p>
        </p:txBody>
      </p:sp>
      <p:sp>
        <p:nvSpPr>
          <p:cNvPr id="9" name="Oval 8"/>
          <p:cNvSpPr/>
          <p:nvPr/>
        </p:nvSpPr>
        <p:spPr>
          <a:xfrm>
            <a:off x="3431088" y="3070086"/>
            <a:ext cx="1143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83488" y="3287643"/>
            <a:ext cx="914400" cy="707886"/>
          </a:xfrm>
          <a:prstGeom prst="rect">
            <a:avLst/>
          </a:prstGeom>
          <a:noFill/>
        </p:spPr>
        <p:txBody>
          <a:bodyPr wrap="square" rtlCol="0">
            <a:spAutoFit/>
          </a:bodyPr>
          <a:lstStyle/>
          <a:p>
            <a:r>
              <a:rPr lang="en-US" sz="4000" b="1" dirty="0" smtClean="0">
                <a:solidFill>
                  <a:schemeClr val="bg1"/>
                </a:solidFill>
              </a:rPr>
              <a:t>PIT</a:t>
            </a:r>
            <a:endParaRPr lang="en-US" sz="4000" b="1" dirty="0">
              <a:solidFill>
                <a:schemeClr val="bg1"/>
              </a:solidFill>
            </a:endParaRPr>
          </a:p>
        </p:txBody>
      </p:sp>
      <p:cxnSp>
        <p:nvCxnSpPr>
          <p:cNvPr id="12" name="Straight Arrow Connector 11"/>
          <p:cNvCxnSpPr/>
          <p:nvPr/>
        </p:nvCxnSpPr>
        <p:spPr>
          <a:xfrm>
            <a:off x="3011988" y="1663560"/>
            <a:ext cx="1485900" cy="0"/>
          </a:xfrm>
          <a:prstGeom prst="straightConnector1">
            <a:avLst/>
          </a:prstGeom>
          <a:ln>
            <a:solidFill>
              <a:srgbClr val="00B050"/>
            </a:solidFill>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p:nvPr/>
        </p:nvCxnSpPr>
        <p:spPr>
          <a:xfrm>
            <a:off x="5780588" y="2000525"/>
            <a:ext cx="1016000" cy="4627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110788" y="2850872"/>
            <a:ext cx="519466"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p:nvPr/>
        </p:nvCxnSpPr>
        <p:spPr>
          <a:xfrm flipH="1">
            <a:off x="4358188" y="2316782"/>
            <a:ext cx="533400" cy="677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2834188" y="2231886"/>
            <a:ext cx="7493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2834188" y="745986"/>
            <a:ext cx="596900" cy="495300"/>
          </a:xfrm>
          <a:prstGeom prst="straightConnector1">
            <a:avLst/>
          </a:prstGeom>
          <a:ln>
            <a:solidFill>
              <a:srgbClr val="00B050"/>
            </a:solidFill>
            <a:tailEnd type="arrow"/>
          </a:ln>
        </p:spPr>
        <p:style>
          <a:lnRef idx="3">
            <a:schemeClr val="accent4"/>
          </a:lnRef>
          <a:fillRef idx="0">
            <a:schemeClr val="accent4"/>
          </a:fillRef>
          <a:effectRef idx="2">
            <a:schemeClr val="accent4"/>
          </a:effectRef>
          <a:fontRef idx="minor">
            <a:schemeClr val="tx1"/>
          </a:fontRef>
        </p:style>
      </p:cxnSp>
      <p:sp>
        <p:nvSpPr>
          <p:cNvPr id="28" name="TextBox 27"/>
          <p:cNvSpPr txBox="1"/>
          <p:nvPr/>
        </p:nvSpPr>
        <p:spPr>
          <a:xfrm>
            <a:off x="3481888" y="304800"/>
            <a:ext cx="914400" cy="707886"/>
          </a:xfrm>
          <a:prstGeom prst="rect">
            <a:avLst/>
          </a:prstGeom>
          <a:noFill/>
        </p:spPr>
        <p:txBody>
          <a:bodyPr wrap="square" rtlCol="0">
            <a:spAutoFit/>
          </a:bodyPr>
          <a:lstStyle/>
          <a:p>
            <a:r>
              <a:rPr lang="en-US" sz="4000" b="1" dirty="0" smtClean="0"/>
              <a:t>OK</a:t>
            </a:r>
            <a:endParaRPr lang="en-US" sz="4000" b="1" dirty="0"/>
          </a:p>
        </p:txBody>
      </p:sp>
      <p:cxnSp>
        <p:nvCxnSpPr>
          <p:cNvPr id="32" name="Straight Arrow Connector 31"/>
          <p:cNvCxnSpPr/>
          <p:nvPr/>
        </p:nvCxnSpPr>
        <p:spPr>
          <a:xfrm>
            <a:off x="4358188" y="745986"/>
            <a:ext cx="381000" cy="266700"/>
          </a:xfrm>
          <a:prstGeom prst="straightConnector1">
            <a:avLst/>
          </a:prstGeom>
          <a:ln>
            <a:solidFill>
              <a:srgbClr val="00B050"/>
            </a:solidFill>
            <a:tailEnd type="arrow"/>
          </a:ln>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p:nvPr/>
        </p:nvCxnSpPr>
        <p:spPr>
          <a:xfrm flipV="1">
            <a:off x="5894888" y="1241286"/>
            <a:ext cx="901700" cy="152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a:stCxn id="41" idx="2"/>
          </p:cNvCxnSpPr>
          <p:nvPr/>
        </p:nvCxnSpPr>
        <p:spPr>
          <a:xfrm>
            <a:off x="7368088" y="1622286"/>
            <a:ext cx="0" cy="46313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9" name="Oval 38"/>
          <p:cNvSpPr/>
          <p:nvPr/>
        </p:nvSpPr>
        <p:spPr>
          <a:xfrm>
            <a:off x="5424988" y="3658096"/>
            <a:ext cx="1143000" cy="1143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577388" y="3875653"/>
            <a:ext cx="914400" cy="707886"/>
          </a:xfrm>
          <a:prstGeom prst="rect">
            <a:avLst/>
          </a:prstGeom>
          <a:noFill/>
        </p:spPr>
        <p:txBody>
          <a:bodyPr wrap="square" rtlCol="0">
            <a:spAutoFit/>
          </a:bodyPr>
          <a:lstStyle/>
          <a:p>
            <a:r>
              <a:rPr lang="en-US" sz="4000" b="1" dirty="0" smtClean="0">
                <a:solidFill>
                  <a:schemeClr val="bg1"/>
                </a:solidFill>
              </a:rPr>
              <a:t>CIT</a:t>
            </a:r>
            <a:endParaRPr lang="en-US" sz="4000" b="1" dirty="0">
              <a:solidFill>
                <a:schemeClr val="bg1"/>
              </a:solidFill>
            </a:endParaRPr>
          </a:p>
        </p:txBody>
      </p:sp>
      <p:sp>
        <p:nvSpPr>
          <p:cNvPr id="41" name="TextBox 40"/>
          <p:cNvSpPr txBox="1"/>
          <p:nvPr/>
        </p:nvSpPr>
        <p:spPr>
          <a:xfrm>
            <a:off x="6910888" y="914400"/>
            <a:ext cx="914400" cy="707886"/>
          </a:xfrm>
          <a:prstGeom prst="rect">
            <a:avLst/>
          </a:prstGeom>
          <a:noFill/>
        </p:spPr>
        <p:txBody>
          <a:bodyPr wrap="square" rtlCol="0">
            <a:spAutoFit/>
          </a:bodyPr>
          <a:lstStyle/>
          <a:p>
            <a:r>
              <a:rPr lang="en-US" sz="4000" b="1" dirty="0" smtClean="0"/>
              <a:t>OK</a:t>
            </a:r>
            <a:endParaRPr lang="en-US" sz="4000" b="1" dirty="0"/>
          </a:p>
        </p:txBody>
      </p:sp>
      <p:sp>
        <p:nvSpPr>
          <p:cNvPr id="43" name="Oval 42"/>
          <p:cNvSpPr/>
          <p:nvPr/>
        </p:nvSpPr>
        <p:spPr>
          <a:xfrm>
            <a:off x="1866814" y="2016021"/>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a:off x="7520488" y="3527286"/>
            <a:ext cx="317500" cy="9017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51" name="TextBox 50"/>
          <p:cNvSpPr txBox="1"/>
          <p:nvPr/>
        </p:nvSpPr>
        <p:spPr>
          <a:xfrm>
            <a:off x="7799888" y="4428986"/>
            <a:ext cx="914400" cy="707886"/>
          </a:xfrm>
          <a:prstGeom prst="rect">
            <a:avLst/>
          </a:prstGeom>
          <a:noFill/>
        </p:spPr>
        <p:txBody>
          <a:bodyPr wrap="square" rtlCol="0">
            <a:spAutoFit/>
          </a:bodyPr>
          <a:lstStyle/>
          <a:p>
            <a:r>
              <a:rPr lang="en-US" sz="4000" b="1" dirty="0" smtClean="0"/>
              <a:t>OK</a:t>
            </a:r>
            <a:endParaRPr lang="en-US" sz="4000" b="1" dirty="0"/>
          </a:p>
        </p:txBody>
      </p:sp>
      <p:cxnSp>
        <p:nvCxnSpPr>
          <p:cNvPr id="54" name="Straight Arrow Connector 53"/>
          <p:cNvCxnSpPr/>
          <p:nvPr/>
        </p:nvCxnSpPr>
        <p:spPr>
          <a:xfrm flipH="1" flipV="1">
            <a:off x="6630254" y="4428986"/>
            <a:ext cx="1080734" cy="35560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57" name="Picture 56"/>
          <p:cNvPicPr/>
          <p:nvPr/>
        </p:nvPicPr>
        <p:blipFill rotWithShape="1">
          <a:blip r:embed="rId3" cstate="email">
            <a:extLst>
              <a:ext uri="{28A0092B-C50C-407E-A947-70E740481C1C}">
                <a14:useLocalDpi xmlns:a14="http://schemas.microsoft.com/office/drawing/2010/main"/>
              </a:ext>
            </a:extLst>
          </a:blip>
          <a:srcRect/>
          <a:stretch/>
        </p:blipFill>
        <p:spPr bwMode="auto">
          <a:xfrm>
            <a:off x="6474154" y="5441672"/>
            <a:ext cx="2011534" cy="754992"/>
          </a:xfrm>
          <a:prstGeom prst="rect">
            <a:avLst/>
          </a:prstGeom>
          <a:ln>
            <a:noFill/>
          </a:ln>
          <a:extLst>
            <a:ext uri="{53640926-AAD7-44D8-BBD7-CCE9431645EC}">
              <a14:shadowObscured xmlns:a14="http://schemas.microsoft.com/office/drawing/2010/main"/>
            </a:ext>
          </a:extLst>
        </p:spPr>
      </p:pic>
      <p:cxnSp>
        <p:nvCxnSpPr>
          <p:cNvPr id="58" name="Straight Arrow Connector 57"/>
          <p:cNvCxnSpPr/>
          <p:nvPr/>
        </p:nvCxnSpPr>
        <p:spPr>
          <a:xfrm>
            <a:off x="6630254" y="4782929"/>
            <a:ext cx="394934" cy="55156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2" name="TextBox 61"/>
          <p:cNvSpPr txBox="1"/>
          <p:nvPr/>
        </p:nvSpPr>
        <p:spPr>
          <a:xfrm>
            <a:off x="457200" y="4572000"/>
            <a:ext cx="5181600" cy="1990288"/>
          </a:xfrm>
          <a:prstGeom prst="rect">
            <a:avLst/>
          </a:prstGeom>
          <a:noFill/>
        </p:spPr>
        <p:txBody>
          <a:bodyPr wrap="square" rtlCol="0">
            <a:spAutoFit/>
          </a:bodyPr>
          <a:lstStyle/>
          <a:p>
            <a:r>
              <a:rPr lang="en-US" sz="4000" b="1" dirty="0" smtClean="0">
                <a:solidFill>
                  <a:schemeClr val="accent3">
                    <a:lumMod val="75000"/>
                  </a:schemeClr>
                </a:solidFill>
              </a:rPr>
              <a:t>the department of</a:t>
            </a:r>
          </a:p>
          <a:p>
            <a:pPr>
              <a:lnSpc>
                <a:spcPts val="7000"/>
              </a:lnSpc>
            </a:pPr>
            <a:r>
              <a:rPr lang="en-US" sz="8000" b="1" dirty="0" smtClean="0">
                <a:solidFill>
                  <a:schemeClr val="accent5">
                    <a:lumMod val="60000"/>
                    <a:lumOff val="40000"/>
                  </a:schemeClr>
                </a:solidFill>
              </a:rPr>
              <a:t>redundancy</a:t>
            </a:r>
          </a:p>
          <a:p>
            <a:pPr>
              <a:lnSpc>
                <a:spcPts val="3000"/>
              </a:lnSpc>
            </a:pPr>
            <a:r>
              <a:rPr lang="en-US" sz="4000" b="1" dirty="0" smtClean="0">
                <a:solidFill>
                  <a:schemeClr val="accent3">
                    <a:lumMod val="75000"/>
                  </a:schemeClr>
                </a:solidFill>
              </a:rPr>
              <a:t>department</a:t>
            </a:r>
            <a:endParaRPr lang="en-US" sz="4000" b="1" dirty="0">
              <a:solidFill>
                <a:schemeClr val="accent3">
                  <a:lumMod val="75000"/>
                </a:schemeClr>
              </a:solidFill>
            </a:endParaRPr>
          </a:p>
        </p:txBody>
      </p:sp>
      <p:cxnSp>
        <p:nvCxnSpPr>
          <p:cNvPr id="63" name="Straight Arrow Connector 62"/>
          <p:cNvCxnSpPr/>
          <p:nvPr/>
        </p:nvCxnSpPr>
        <p:spPr>
          <a:xfrm flipH="1">
            <a:off x="3291388" y="1421555"/>
            <a:ext cx="1219200" cy="0"/>
          </a:xfrm>
          <a:prstGeom prst="straightConnector1">
            <a:avLst/>
          </a:prstGeom>
          <a:ln>
            <a:prstDash val="lgDash"/>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flipV="1">
            <a:off x="5958388" y="1853853"/>
            <a:ext cx="972966" cy="417860"/>
          </a:xfrm>
          <a:prstGeom prst="straightConnector1">
            <a:avLst/>
          </a:prstGeom>
          <a:ln>
            <a:prstDash val="lgDash"/>
            <a:tailEnd type="arrow"/>
          </a:ln>
        </p:spPr>
        <p:style>
          <a:lnRef idx="2">
            <a:schemeClr val="accent3"/>
          </a:lnRef>
          <a:fillRef idx="0">
            <a:schemeClr val="accent3"/>
          </a:fillRef>
          <a:effectRef idx="1">
            <a:schemeClr val="accent3"/>
          </a:effectRef>
          <a:fontRef idx="minor">
            <a:schemeClr val="tx1"/>
          </a:fontRef>
        </p:style>
      </p:cxnSp>
      <p:cxnSp>
        <p:nvCxnSpPr>
          <p:cNvPr id="67" name="Straight Arrow Connector 66"/>
          <p:cNvCxnSpPr/>
          <p:nvPr/>
        </p:nvCxnSpPr>
        <p:spPr>
          <a:xfrm flipV="1">
            <a:off x="6444871" y="3287643"/>
            <a:ext cx="370767" cy="370453"/>
          </a:xfrm>
          <a:prstGeom prst="straightConnector1">
            <a:avLst/>
          </a:prstGeom>
          <a:ln>
            <a:prstDash val="lgDash"/>
            <a:tailEnd type="arrow"/>
          </a:ln>
        </p:spPr>
        <p:style>
          <a:lnRef idx="2">
            <a:schemeClr val="accent3"/>
          </a:lnRef>
          <a:fillRef idx="0">
            <a:schemeClr val="accent3"/>
          </a:fillRef>
          <a:effectRef idx="1">
            <a:schemeClr val="accent3"/>
          </a:effectRef>
          <a:fontRef idx="minor">
            <a:schemeClr val="tx1"/>
          </a:fontRef>
        </p:style>
      </p:cxnSp>
      <p:cxnSp>
        <p:nvCxnSpPr>
          <p:cNvPr id="75" name="Straight Arrow Connector 74"/>
          <p:cNvCxnSpPr/>
          <p:nvPr/>
        </p:nvCxnSpPr>
        <p:spPr>
          <a:xfrm>
            <a:off x="2592888" y="2360458"/>
            <a:ext cx="838200" cy="846828"/>
          </a:xfrm>
          <a:prstGeom prst="straightConnector1">
            <a:avLst/>
          </a:prstGeom>
          <a:ln>
            <a:solidFill>
              <a:srgbClr val="00B050"/>
            </a:solidFill>
            <a:prstDash val="lgDash"/>
            <a:tailEnd type="arrow"/>
          </a:ln>
        </p:spPr>
        <p:style>
          <a:lnRef idx="2">
            <a:schemeClr val="accent4"/>
          </a:lnRef>
          <a:fillRef idx="0">
            <a:schemeClr val="accent4"/>
          </a:fillRef>
          <a:effectRef idx="1">
            <a:schemeClr val="accent4"/>
          </a:effectRef>
          <a:fontRef idx="minor">
            <a:schemeClr val="tx1"/>
          </a:fontRef>
        </p:style>
      </p:cxnSp>
      <p:sp>
        <p:nvSpPr>
          <p:cNvPr id="81" name="TextBox 80"/>
          <p:cNvSpPr txBox="1"/>
          <p:nvPr/>
        </p:nvSpPr>
        <p:spPr>
          <a:xfrm>
            <a:off x="5272588" y="2579757"/>
            <a:ext cx="914400" cy="707886"/>
          </a:xfrm>
          <a:prstGeom prst="rect">
            <a:avLst/>
          </a:prstGeom>
          <a:noFill/>
        </p:spPr>
        <p:txBody>
          <a:bodyPr wrap="square" rtlCol="0">
            <a:spAutoFit/>
          </a:bodyPr>
          <a:lstStyle/>
          <a:p>
            <a:r>
              <a:rPr lang="en-US" sz="4000" b="1" dirty="0" smtClean="0"/>
              <a:t>OK</a:t>
            </a:r>
            <a:endParaRPr lang="en-US" sz="4000" b="1" dirty="0"/>
          </a:p>
        </p:txBody>
      </p:sp>
      <p:cxnSp>
        <p:nvCxnSpPr>
          <p:cNvPr id="84" name="Straight Arrow Connector 83"/>
          <p:cNvCxnSpPr/>
          <p:nvPr/>
        </p:nvCxnSpPr>
        <p:spPr>
          <a:xfrm flipH="1" flipV="1">
            <a:off x="5424989" y="2271714"/>
            <a:ext cx="259732" cy="38362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89" name="Oval 88"/>
          <p:cNvSpPr/>
          <p:nvPr/>
        </p:nvSpPr>
        <p:spPr>
          <a:xfrm>
            <a:off x="1170488" y="3886200"/>
            <a:ext cx="414752" cy="41475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t>P</a:t>
            </a:r>
            <a:endParaRPr lang="en-US" sz="3000" b="1" dirty="0"/>
          </a:p>
        </p:txBody>
      </p:sp>
      <p:cxnSp>
        <p:nvCxnSpPr>
          <p:cNvPr id="91" name="Straight Arrow Connector 90"/>
          <p:cNvCxnSpPr/>
          <p:nvPr/>
        </p:nvCxnSpPr>
        <p:spPr>
          <a:xfrm flipV="1">
            <a:off x="1371600" y="2397021"/>
            <a:ext cx="444414" cy="8077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2" name="Oval 91"/>
          <p:cNvSpPr/>
          <p:nvPr/>
        </p:nvSpPr>
        <p:spPr>
          <a:xfrm>
            <a:off x="1551488" y="3471448"/>
            <a:ext cx="414752" cy="41475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t>P</a:t>
            </a:r>
            <a:endParaRPr lang="en-US" sz="3000" b="1" dirty="0"/>
          </a:p>
        </p:txBody>
      </p:sp>
      <p:sp>
        <p:nvSpPr>
          <p:cNvPr id="93" name="Oval 92"/>
          <p:cNvSpPr/>
          <p:nvPr/>
        </p:nvSpPr>
        <p:spPr>
          <a:xfrm>
            <a:off x="1018088" y="3319048"/>
            <a:ext cx="414752" cy="41475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t>P</a:t>
            </a:r>
            <a:endParaRPr lang="en-US" sz="3000" b="1" dirty="0"/>
          </a:p>
        </p:txBody>
      </p:sp>
      <p:cxnSp>
        <p:nvCxnSpPr>
          <p:cNvPr id="95" name="Straight Arrow Connector 94"/>
          <p:cNvCxnSpPr/>
          <p:nvPr/>
        </p:nvCxnSpPr>
        <p:spPr>
          <a:xfrm flipH="1">
            <a:off x="1585240" y="2342907"/>
            <a:ext cx="429712" cy="1014310"/>
          </a:xfrm>
          <a:prstGeom prst="straightConnector1">
            <a:avLst/>
          </a:prstGeom>
          <a:ln>
            <a:solidFill>
              <a:srgbClr val="00B050"/>
            </a:solidFill>
            <a:tailEnd type="arrow"/>
          </a:ln>
        </p:spPr>
        <p:style>
          <a:lnRef idx="2">
            <a:schemeClr val="accent4"/>
          </a:lnRef>
          <a:fillRef idx="0">
            <a:schemeClr val="accent4"/>
          </a:fillRef>
          <a:effectRef idx="1">
            <a:schemeClr val="accent4"/>
          </a:effectRef>
          <a:fontRef idx="minor">
            <a:schemeClr val="tx1"/>
          </a:fontRef>
        </p:style>
      </p:cxnSp>
      <p:cxnSp>
        <p:nvCxnSpPr>
          <p:cNvPr id="101" name="Straight Arrow Connector 100"/>
          <p:cNvCxnSpPr/>
          <p:nvPr/>
        </p:nvCxnSpPr>
        <p:spPr>
          <a:xfrm flipH="1" flipV="1">
            <a:off x="831850" y="2498586"/>
            <a:ext cx="186238" cy="70622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02" name="TextBox 101"/>
          <p:cNvSpPr txBox="1"/>
          <p:nvPr/>
        </p:nvSpPr>
        <p:spPr>
          <a:xfrm>
            <a:off x="457200" y="1852578"/>
            <a:ext cx="914400" cy="707886"/>
          </a:xfrm>
          <a:prstGeom prst="rect">
            <a:avLst/>
          </a:prstGeom>
          <a:noFill/>
        </p:spPr>
        <p:txBody>
          <a:bodyPr wrap="square" rtlCol="0">
            <a:spAutoFit/>
          </a:bodyPr>
          <a:lstStyle/>
          <a:p>
            <a:r>
              <a:rPr lang="en-US" sz="4000" b="1" dirty="0" smtClean="0"/>
              <a:t>OK</a:t>
            </a:r>
            <a:endParaRPr lang="en-US" sz="4000" b="1" dirty="0"/>
          </a:p>
        </p:txBody>
      </p:sp>
      <p:cxnSp>
        <p:nvCxnSpPr>
          <p:cNvPr id="103" name="Straight Arrow Connector 102"/>
          <p:cNvCxnSpPr>
            <a:stCxn id="102" idx="0"/>
          </p:cNvCxnSpPr>
          <p:nvPr/>
        </p:nvCxnSpPr>
        <p:spPr>
          <a:xfrm flipV="1">
            <a:off x="914400" y="1473060"/>
            <a:ext cx="630824" cy="37951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2" name="Straight Arrow Connector 111"/>
          <p:cNvCxnSpPr/>
          <p:nvPr/>
        </p:nvCxnSpPr>
        <p:spPr>
          <a:xfrm flipV="1">
            <a:off x="1866814" y="2560465"/>
            <a:ext cx="190500" cy="758583"/>
          </a:xfrm>
          <a:prstGeom prst="straightConnector1">
            <a:avLst/>
          </a:prstGeom>
          <a:ln>
            <a:prstDash val="lgDash"/>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468551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APEROJ\AppData\Local\Microsoft\Windows\Temporary Internet Files\Content.IE5\T5T4P47A\MP900400294[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745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2490519"/>
            <a:ext cx="7924800" cy="1631216"/>
          </a:xfrm>
          <a:prstGeom prst="rect">
            <a:avLst/>
          </a:prstGeom>
          <a:noFill/>
        </p:spPr>
        <p:txBody>
          <a:bodyPr wrap="square" rtlCol="0">
            <a:spAutoFit/>
          </a:bodyPr>
          <a:lstStyle/>
          <a:p>
            <a:r>
              <a:rPr lang="en-US" sz="10000" b="1" dirty="0" smtClean="0">
                <a:solidFill>
                  <a:schemeClr val="bg1"/>
                </a:solidFill>
              </a:rPr>
              <a:t>meanwhile…</a:t>
            </a:r>
            <a:endParaRPr lang="en-US" sz="10000" b="1" dirty="0">
              <a:solidFill>
                <a:schemeClr val="bg1"/>
              </a:solidFill>
            </a:endParaRPr>
          </a:p>
        </p:txBody>
      </p:sp>
    </p:spTree>
    <p:extLst>
      <p:ext uri="{BB962C8B-B14F-4D97-AF65-F5344CB8AC3E}">
        <p14:creationId xmlns:p14="http://schemas.microsoft.com/office/powerpoint/2010/main" val="1424784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990600"/>
            <a:ext cx="8839200" cy="5093702"/>
          </a:xfrm>
          <a:prstGeom prst="rect">
            <a:avLst/>
          </a:prstGeom>
          <a:noFill/>
        </p:spPr>
        <p:txBody>
          <a:bodyPr wrap="square" rtlCol="0">
            <a:spAutoFit/>
          </a:bodyPr>
          <a:lstStyle/>
          <a:p>
            <a:pPr algn="ctr">
              <a:lnSpc>
                <a:spcPts val="12000"/>
              </a:lnSpc>
            </a:pPr>
            <a:r>
              <a:rPr lang="en-US" sz="9000" b="1" dirty="0">
                <a:solidFill>
                  <a:schemeClr val="bg1"/>
                </a:solidFill>
              </a:rPr>
              <a:t>w</a:t>
            </a:r>
            <a:r>
              <a:rPr lang="en-US" sz="9000" b="1" dirty="0" smtClean="0">
                <a:solidFill>
                  <a:schemeClr val="bg1"/>
                </a:solidFill>
              </a:rPr>
              <a:t>e </a:t>
            </a:r>
            <a:r>
              <a:rPr lang="en-US" sz="15000" b="1" dirty="0" smtClean="0">
                <a:solidFill>
                  <a:srgbClr val="FFC000"/>
                </a:solidFill>
              </a:rPr>
              <a:t>all</a:t>
            </a:r>
            <a:r>
              <a:rPr lang="en-US" sz="10000" b="1" dirty="0" smtClean="0">
                <a:solidFill>
                  <a:schemeClr val="bg1"/>
                </a:solidFill>
              </a:rPr>
              <a:t> </a:t>
            </a:r>
            <a:r>
              <a:rPr lang="en-US" sz="9000" b="1" dirty="0" smtClean="0">
                <a:solidFill>
                  <a:schemeClr val="bg1"/>
                </a:solidFill>
              </a:rPr>
              <a:t>wanted</a:t>
            </a:r>
          </a:p>
          <a:p>
            <a:pPr algn="ctr">
              <a:lnSpc>
                <a:spcPts val="12000"/>
              </a:lnSpc>
            </a:pPr>
            <a:r>
              <a:rPr lang="en-US" sz="9000" b="1" dirty="0" smtClean="0">
                <a:solidFill>
                  <a:schemeClr val="bg1"/>
                </a:solidFill>
              </a:rPr>
              <a:t>the same</a:t>
            </a:r>
          </a:p>
          <a:p>
            <a:pPr algn="ctr">
              <a:lnSpc>
                <a:spcPts val="15000"/>
              </a:lnSpc>
            </a:pPr>
            <a:r>
              <a:rPr lang="en-US" sz="15000" b="1" dirty="0" smtClean="0">
                <a:solidFill>
                  <a:srgbClr val="FF0000"/>
                </a:solidFill>
              </a:rPr>
              <a:t>      </a:t>
            </a:r>
            <a:endParaRPr lang="en-US" sz="20000" b="1" dirty="0">
              <a:solidFill>
                <a:srgbClr val="FFC000"/>
              </a:solidFill>
            </a:endParaRPr>
          </a:p>
        </p:txBody>
      </p:sp>
      <p:sp>
        <p:nvSpPr>
          <p:cNvPr id="2" name="TextBox 1"/>
          <p:cNvSpPr txBox="1"/>
          <p:nvPr/>
        </p:nvSpPr>
        <p:spPr>
          <a:xfrm>
            <a:off x="2286000" y="3505200"/>
            <a:ext cx="4741876" cy="3754874"/>
          </a:xfrm>
          <a:prstGeom prst="rect">
            <a:avLst/>
          </a:prstGeom>
          <a:noFill/>
        </p:spPr>
        <p:txBody>
          <a:bodyPr wrap="none" rtlCol="0">
            <a:spAutoFit/>
          </a:bodyPr>
          <a:lstStyle/>
          <a:p>
            <a:r>
              <a:rPr lang="en-US" sz="22000" b="1" dirty="0">
                <a:solidFill>
                  <a:srgbClr val="FFC000"/>
                </a:solidFill>
              </a:rPr>
              <a:t>info</a:t>
            </a:r>
          </a:p>
          <a:p>
            <a:endParaRPr lang="en-US" dirty="0"/>
          </a:p>
        </p:txBody>
      </p:sp>
    </p:spTree>
    <p:extLst>
      <p:ext uri="{BB962C8B-B14F-4D97-AF65-F5344CB8AC3E}">
        <p14:creationId xmlns:p14="http://schemas.microsoft.com/office/powerpoint/2010/main" val="48382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647700" y="76200"/>
            <a:ext cx="9105900" cy="5478423"/>
          </a:xfrm>
          <a:prstGeom prst="rect">
            <a:avLst/>
          </a:prstGeom>
          <a:noFill/>
        </p:spPr>
        <p:txBody>
          <a:bodyPr wrap="square" rtlCol="0">
            <a:spAutoFit/>
          </a:bodyPr>
          <a:lstStyle/>
          <a:p>
            <a:r>
              <a:rPr lang="en-US" sz="35000" b="1" dirty="0" smtClean="0">
                <a:solidFill>
                  <a:schemeClr val="bg1"/>
                </a:solidFill>
              </a:rPr>
              <a:t>90%</a:t>
            </a:r>
            <a:endParaRPr lang="en-US" sz="35000" b="1" dirty="0">
              <a:solidFill>
                <a:schemeClr val="bg1"/>
              </a:solidFill>
            </a:endParaRPr>
          </a:p>
        </p:txBody>
      </p:sp>
      <p:sp>
        <p:nvSpPr>
          <p:cNvPr id="10" name="TextBox 9"/>
          <p:cNvSpPr txBox="1"/>
          <p:nvPr/>
        </p:nvSpPr>
        <p:spPr>
          <a:xfrm>
            <a:off x="381000" y="4848761"/>
            <a:ext cx="8648700" cy="1169551"/>
          </a:xfrm>
          <a:prstGeom prst="rect">
            <a:avLst/>
          </a:prstGeom>
          <a:noFill/>
        </p:spPr>
        <p:txBody>
          <a:bodyPr wrap="square" rtlCol="0">
            <a:spAutoFit/>
          </a:bodyPr>
          <a:lstStyle/>
          <a:p>
            <a:pPr algn="ctr"/>
            <a:r>
              <a:rPr lang="en-US" sz="7000" b="1" dirty="0">
                <a:solidFill>
                  <a:schemeClr val="accent2">
                    <a:lumMod val="60000"/>
                    <a:lumOff val="40000"/>
                  </a:schemeClr>
                </a:solidFill>
              </a:rPr>
              <a:t>h</a:t>
            </a:r>
            <a:r>
              <a:rPr lang="en-US" sz="7000" b="1" dirty="0" smtClean="0">
                <a:solidFill>
                  <a:schemeClr val="accent2">
                    <a:lumMod val="60000"/>
                    <a:lumOff val="40000"/>
                  </a:schemeClr>
                </a:solidFill>
              </a:rPr>
              <a:t>ad internet access</a:t>
            </a:r>
            <a:endParaRPr lang="en-US" sz="7000" b="1" dirty="0">
              <a:solidFill>
                <a:schemeClr val="accent2">
                  <a:lumMod val="60000"/>
                  <a:lumOff val="40000"/>
                </a:schemeClr>
              </a:solidFill>
            </a:endParaRPr>
          </a:p>
        </p:txBody>
      </p:sp>
    </p:spTree>
    <p:extLst>
      <p:ext uri="{BB962C8B-B14F-4D97-AF65-F5344CB8AC3E}">
        <p14:creationId xmlns:p14="http://schemas.microsoft.com/office/powerpoint/2010/main" val="1460382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19723"/>
            <a:ext cx="8458200" cy="6678722"/>
          </a:xfrm>
          <a:prstGeom prst="rect">
            <a:avLst/>
          </a:prstGeom>
        </p:spPr>
      </p:pic>
    </p:spTree>
    <p:extLst>
      <p:ext uri="{BB962C8B-B14F-4D97-AF65-F5344CB8AC3E}">
        <p14:creationId xmlns:p14="http://schemas.microsoft.com/office/powerpoint/2010/main" val="3322436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12700" y="-25400"/>
            <a:ext cx="9144000" cy="5172185"/>
          </a:xfrm>
          <a:prstGeom prst="rect">
            <a:avLst/>
          </a:prstGeom>
          <a:noFill/>
        </p:spPr>
        <p:txBody>
          <a:bodyPr wrap="square" rtlCol="0">
            <a:spAutoFit/>
          </a:bodyPr>
          <a:lstStyle/>
          <a:p>
            <a:pPr algn="ctr">
              <a:lnSpc>
                <a:spcPts val="15000"/>
              </a:lnSpc>
            </a:pPr>
            <a:r>
              <a:rPr lang="en-US" sz="8000" b="1" dirty="0" smtClean="0">
                <a:solidFill>
                  <a:schemeClr val="bg1"/>
                </a:solidFill>
              </a:rPr>
              <a:t>National</a:t>
            </a:r>
            <a:br>
              <a:rPr lang="en-US" sz="8000" b="1" dirty="0" smtClean="0">
                <a:solidFill>
                  <a:schemeClr val="bg1"/>
                </a:solidFill>
              </a:rPr>
            </a:br>
            <a:r>
              <a:rPr lang="en-US" sz="15000" b="1" dirty="0" smtClean="0">
                <a:solidFill>
                  <a:schemeClr val="bg1"/>
                </a:solidFill>
              </a:rPr>
              <a:t>HIV/AIDS</a:t>
            </a:r>
            <a:endParaRPr lang="en-US" sz="8000" b="1" dirty="0">
              <a:solidFill>
                <a:schemeClr val="bg1"/>
              </a:solidFill>
            </a:endParaRPr>
          </a:p>
          <a:p>
            <a:pPr algn="ctr">
              <a:lnSpc>
                <a:spcPts val="10000"/>
              </a:lnSpc>
            </a:pPr>
            <a:r>
              <a:rPr lang="en-US" sz="8000" b="1" dirty="0" smtClean="0">
                <a:solidFill>
                  <a:schemeClr val="bg1"/>
                </a:solidFill>
              </a:rPr>
              <a:t>Strategy</a:t>
            </a:r>
            <a:endParaRPr lang="en-US" sz="8000" b="1" dirty="0">
              <a:solidFill>
                <a:schemeClr val="bg1"/>
              </a:solidFill>
            </a:endParaRPr>
          </a:p>
        </p:txBody>
      </p:sp>
      <p:sp>
        <p:nvSpPr>
          <p:cNvPr id="10" name="TextBox 9"/>
          <p:cNvSpPr txBox="1"/>
          <p:nvPr/>
        </p:nvSpPr>
        <p:spPr>
          <a:xfrm>
            <a:off x="0" y="5562600"/>
            <a:ext cx="9144000" cy="553998"/>
          </a:xfrm>
          <a:prstGeom prst="rect">
            <a:avLst/>
          </a:prstGeom>
          <a:noFill/>
        </p:spPr>
        <p:txBody>
          <a:bodyPr wrap="square" rtlCol="0">
            <a:spAutoFit/>
          </a:bodyPr>
          <a:lstStyle/>
          <a:p>
            <a:pPr algn="ctr"/>
            <a:r>
              <a:rPr lang="en-US" sz="3000" b="1" dirty="0">
                <a:solidFill>
                  <a:schemeClr val="accent2">
                    <a:lumMod val="60000"/>
                    <a:lumOff val="40000"/>
                  </a:schemeClr>
                </a:solidFill>
              </a:rPr>
              <a:t>r</a:t>
            </a:r>
            <a:r>
              <a:rPr lang="en-US" sz="3000" b="1" dirty="0" smtClean="0">
                <a:solidFill>
                  <a:schemeClr val="accent2">
                    <a:lumMod val="60000"/>
                    <a:lumOff val="40000"/>
                  </a:schemeClr>
                </a:solidFill>
              </a:rPr>
              <a:t>educe incidence | increase access| reduce disparities </a:t>
            </a:r>
            <a:endParaRPr lang="en-US" sz="3000" b="1" dirty="0">
              <a:solidFill>
                <a:schemeClr val="accent2">
                  <a:lumMod val="60000"/>
                  <a:lumOff val="40000"/>
                </a:schemeClr>
              </a:solidFill>
            </a:endParaRPr>
          </a:p>
        </p:txBody>
      </p:sp>
    </p:spTree>
    <p:extLst>
      <p:ext uri="{BB962C8B-B14F-4D97-AF65-F5344CB8AC3E}">
        <p14:creationId xmlns:p14="http://schemas.microsoft.com/office/powerpoint/2010/main" val="1001537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26" name="Picture 2" descr="Aunt Rita's ribbon logo">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62200" y="1143000"/>
            <a:ext cx="427382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9141" y="4114800"/>
            <a:ext cx="7825718" cy="1219200"/>
          </a:xfrm>
          <a:prstGeom prst="rect">
            <a:avLst/>
          </a:prstGeom>
        </p:spPr>
      </p:pic>
    </p:spTree>
    <p:extLst>
      <p:ext uri="{BB962C8B-B14F-4D97-AF65-F5344CB8AC3E}">
        <p14:creationId xmlns:p14="http://schemas.microsoft.com/office/powerpoint/2010/main" val="85235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0" y="-1"/>
            <a:ext cx="9144000" cy="6934201"/>
          </a:xfrm>
          <a:prstGeom prst="rect">
            <a:avLst/>
          </a:prstGeom>
        </p:spPr>
      </p:pic>
    </p:spTree>
    <p:extLst>
      <p:ext uri="{BB962C8B-B14F-4D97-AF65-F5344CB8AC3E}">
        <p14:creationId xmlns:p14="http://schemas.microsoft.com/office/powerpoint/2010/main" val="610314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p:cNvSpPr txBox="1"/>
          <p:nvPr/>
        </p:nvSpPr>
        <p:spPr>
          <a:xfrm>
            <a:off x="457200" y="228600"/>
            <a:ext cx="8305800" cy="8094524"/>
          </a:xfrm>
          <a:prstGeom prst="rect">
            <a:avLst/>
          </a:prstGeom>
          <a:noFill/>
        </p:spPr>
        <p:txBody>
          <a:bodyPr wrap="square" rtlCol="0">
            <a:spAutoFit/>
          </a:bodyPr>
          <a:lstStyle/>
          <a:p>
            <a:r>
              <a:rPr lang="en-US" sz="5000" b="1" dirty="0" smtClean="0">
                <a:solidFill>
                  <a:srgbClr val="FFC000"/>
                </a:solidFill>
              </a:rPr>
              <a:t>Purpose</a:t>
            </a:r>
            <a:endParaRPr lang="en-US" sz="5000" b="1" dirty="0">
              <a:solidFill>
                <a:srgbClr val="FFC000"/>
              </a:solidFill>
            </a:endParaRPr>
          </a:p>
          <a:p>
            <a:r>
              <a:rPr lang="en-US" sz="3000" dirty="0" smtClean="0">
                <a:solidFill>
                  <a:schemeClr val="bg1"/>
                </a:solidFill>
              </a:rPr>
              <a:t>To provide you with an understanding of the experience I have had leading the development of a statewide online HIV resource</a:t>
            </a:r>
          </a:p>
          <a:p>
            <a:r>
              <a:rPr lang="en-US" sz="5000" b="1" dirty="0" smtClean="0">
                <a:solidFill>
                  <a:srgbClr val="FFC000"/>
                </a:solidFill>
              </a:rPr>
              <a:t>Process</a:t>
            </a:r>
            <a:endParaRPr lang="en-US" sz="5000" b="1" dirty="0">
              <a:solidFill>
                <a:srgbClr val="FFC000"/>
              </a:solidFill>
            </a:endParaRPr>
          </a:p>
          <a:p>
            <a:r>
              <a:rPr lang="en-US" sz="3000" dirty="0" smtClean="0">
                <a:solidFill>
                  <a:schemeClr val="bg1"/>
                </a:solidFill>
              </a:rPr>
              <a:t>I’ll provide an overview of the Phoenix EMA, the rationale used to define the site, the development process, and some takeaway thoughts</a:t>
            </a:r>
          </a:p>
          <a:p>
            <a:r>
              <a:rPr lang="en-US" sz="5000" b="1" dirty="0" smtClean="0">
                <a:solidFill>
                  <a:srgbClr val="FFC000"/>
                </a:solidFill>
              </a:rPr>
              <a:t>Payoff</a:t>
            </a:r>
            <a:endParaRPr lang="en-US" sz="5000" b="1" dirty="0">
              <a:solidFill>
                <a:srgbClr val="FFC000"/>
              </a:solidFill>
            </a:endParaRPr>
          </a:p>
          <a:p>
            <a:r>
              <a:rPr lang="en-US" sz="3000" dirty="0" smtClean="0">
                <a:solidFill>
                  <a:schemeClr val="bg1"/>
                </a:solidFill>
              </a:rPr>
              <a:t>You’ll be better prepared when you begin to start your own initiative</a:t>
            </a:r>
            <a:endParaRPr lang="en-US" sz="3000" dirty="0">
              <a:solidFill>
                <a:schemeClr val="bg1"/>
              </a:solidFill>
            </a:endParaRPr>
          </a:p>
          <a:p>
            <a:endParaRPr lang="en-US" sz="3000" dirty="0">
              <a:solidFill>
                <a:schemeClr val="bg1"/>
              </a:solidFill>
            </a:endParaRPr>
          </a:p>
          <a:p>
            <a:r>
              <a:rPr lang="en-US" sz="3000" dirty="0" smtClean="0">
                <a:solidFill>
                  <a:schemeClr val="bg1"/>
                </a:solidFill>
              </a:rPr>
              <a:t> </a:t>
            </a:r>
            <a:endParaRPr lang="en-US" sz="3000" dirty="0">
              <a:solidFill>
                <a:schemeClr val="bg1"/>
              </a:solidFill>
            </a:endParaRPr>
          </a:p>
          <a:p>
            <a:pPr marL="457200" indent="-457200">
              <a:buFont typeface="Arial" pitchFamily="34" charset="0"/>
              <a:buChar char="•"/>
            </a:pPr>
            <a:endParaRPr lang="en-US" sz="3000" dirty="0">
              <a:solidFill>
                <a:schemeClr val="bg1"/>
              </a:solidFill>
            </a:endParaRPr>
          </a:p>
          <a:p>
            <a:endParaRPr lang="en-US" sz="4000" dirty="0"/>
          </a:p>
        </p:txBody>
      </p:sp>
    </p:spTree>
    <p:extLst>
      <p:ext uri="{BB962C8B-B14F-4D97-AF65-F5344CB8AC3E}">
        <p14:creationId xmlns:p14="http://schemas.microsoft.com/office/powerpoint/2010/main" val="3265862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APEROJ\AppData\Local\Microsoft\Windows\Temporary Internet Files\Content.IE5\T5T4P47A\MP900440921[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83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email">
            <a:extLst>
              <a:ext uri="{28A0092B-C50C-407E-A947-70E740481C1C}">
                <a14:useLocalDpi xmlns:a14="http://schemas.microsoft.com/office/drawing/2010/main"/>
              </a:ext>
            </a:extLst>
          </a:blip>
          <a:srcRect/>
          <a:stretch/>
        </p:blipFill>
        <p:spPr bwMode="auto">
          <a:xfrm>
            <a:off x="-38100" y="1"/>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9211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84759"/>
            <a:ext cx="9134475" cy="4580741"/>
          </a:xfrm>
          <a:prstGeom prst="rect">
            <a:avLst/>
          </a:prstGeom>
          <a:noFill/>
        </p:spPr>
        <p:txBody>
          <a:bodyPr wrap="square" rtlCol="0">
            <a:spAutoFit/>
          </a:bodyPr>
          <a:lstStyle/>
          <a:p>
            <a:pPr algn="ctr">
              <a:lnSpc>
                <a:spcPts val="15000"/>
              </a:lnSpc>
            </a:pPr>
            <a:r>
              <a:rPr lang="en-US" sz="8000" b="1" dirty="0" smtClean="0">
                <a:solidFill>
                  <a:srgbClr val="C00000"/>
                </a:solidFill>
              </a:rPr>
              <a:t>what was my</a:t>
            </a:r>
            <a:endParaRPr lang="en-US" sz="8000" b="1" dirty="0" smtClean="0">
              <a:solidFill>
                <a:srgbClr val="C00000"/>
              </a:solidFill>
            </a:endParaRPr>
          </a:p>
          <a:p>
            <a:pPr algn="ctr">
              <a:lnSpc>
                <a:spcPts val="20000"/>
              </a:lnSpc>
            </a:pPr>
            <a:r>
              <a:rPr lang="en-US" sz="22000" b="1" dirty="0" smtClean="0">
                <a:solidFill>
                  <a:schemeClr val="accent6">
                    <a:lumMod val="60000"/>
                    <a:lumOff val="40000"/>
                  </a:schemeClr>
                </a:solidFill>
              </a:rPr>
              <a:t>vision?</a:t>
            </a:r>
            <a:endParaRPr lang="en-US" sz="22000" b="1" dirty="0" smtClean="0">
              <a:solidFill>
                <a:schemeClr val="accent6">
                  <a:lumMod val="60000"/>
                  <a:lumOff val="40000"/>
                </a:schemeClr>
              </a:solidFill>
            </a:endParaRPr>
          </a:p>
        </p:txBody>
      </p:sp>
    </p:spTree>
    <p:extLst>
      <p:ext uri="{BB962C8B-B14F-4D97-AF65-F5344CB8AC3E}">
        <p14:creationId xmlns:p14="http://schemas.microsoft.com/office/powerpoint/2010/main" val="1455001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06801" y="2151251"/>
            <a:ext cx="2794000" cy="1805879"/>
          </a:xfrm>
          <a:prstGeom prst="rect">
            <a:avLst/>
          </a:prstGeom>
          <a:noFill/>
        </p:spPr>
        <p:txBody>
          <a:bodyPr wrap="square" rtlCol="0">
            <a:spAutoFit/>
          </a:bodyPr>
          <a:lstStyle/>
          <a:p>
            <a:pPr>
              <a:lnSpc>
                <a:spcPts val="15000"/>
              </a:lnSpc>
            </a:pPr>
            <a:r>
              <a:rPr lang="en-US" sz="8000" b="1" dirty="0" smtClean="0">
                <a:solidFill>
                  <a:schemeClr val="accent2">
                    <a:lumMod val="40000"/>
                    <a:lumOff val="60000"/>
                  </a:schemeClr>
                </a:solidFill>
              </a:rPr>
              <a:t>not a</a:t>
            </a:r>
            <a:endParaRPr lang="en-US" sz="33000" b="1" dirty="0">
              <a:solidFill>
                <a:schemeClr val="accent2">
                  <a:lumMod val="40000"/>
                  <a:lumOff val="60000"/>
                </a:schemeClr>
              </a:solidFill>
            </a:endParaRPr>
          </a:p>
        </p:txBody>
      </p:sp>
      <p:sp>
        <p:nvSpPr>
          <p:cNvPr id="3" name="TextBox 2"/>
          <p:cNvSpPr txBox="1"/>
          <p:nvPr/>
        </p:nvSpPr>
        <p:spPr>
          <a:xfrm>
            <a:off x="1752600" y="838200"/>
            <a:ext cx="6934200" cy="2369880"/>
          </a:xfrm>
          <a:prstGeom prst="rect">
            <a:avLst/>
          </a:prstGeom>
          <a:noFill/>
        </p:spPr>
        <p:txBody>
          <a:bodyPr wrap="square" rtlCol="0">
            <a:spAutoFit/>
          </a:bodyPr>
          <a:lstStyle/>
          <a:p>
            <a:r>
              <a:rPr lang="en-US" sz="13000" b="1" dirty="0" smtClean="0">
                <a:solidFill>
                  <a:schemeClr val="bg1"/>
                </a:solidFill>
              </a:rPr>
              <a:t>gateway</a:t>
            </a:r>
            <a:endParaRPr lang="en-US" sz="13000" b="1" dirty="0">
              <a:solidFill>
                <a:schemeClr val="bg1"/>
              </a:solidFill>
            </a:endParaRPr>
          </a:p>
          <a:p>
            <a:endParaRPr lang="en-US" dirty="0"/>
          </a:p>
        </p:txBody>
      </p:sp>
      <p:sp>
        <p:nvSpPr>
          <p:cNvPr id="5" name="TextBox 4"/>
          <p:cNvSpPr txBox="1"/>
          <p:nvPr/>
        </p:nvSpPr>
        <p:spPr>
          <a:xfrm>
            <a:off x="685800" y="3476171"/>
            <a:ext cx="8153400" cy="2369880"/>
          </a:xfrm>
          <a:prstGeom prst="rect">
            <a:avLst/>
          </a:prstGeom>
          <a:noFill/>
        </p:spPr>
        <p:txBody>
          <a:bodyPr wrap="square" rtlCol="0">
            <a:spAutoFit/>
          </a:bodyPr>
          <a:lstStyle/>
          <a:p>
            <a:r>
              <a:rPr lang="en-US" sz="13000" b="1" dirty="0" smtClean="0">
                <a:solidFill>
                  <a:schemeClr val="bg1"/>
                </a:solidFill>
              </a:rPr>
              <a:t>destination</a:t>
            </a:r>
            <a:endParaRPr lang="en-US" sz="13000" b="1" dirty="0">
              <a:solidFill>
                <a:schemeClr val="bg1"/>
              </a:solidFill>
            </a:endParaRPr>
          </a:p>
          <a:p>
            <a:endParaRPr lang="en-US" dirty="0"/>
          </a:p>
        </p:txBody>
      </p:sp>
      <p:sp>
        <p:nvSpPr>
          <p:cNvPr id="6" name="TextBox 5"/>
          <p:cNvSpPr txBox="1"/>
          <p:nvPr/>
        </p:nvSpPr>
        <p:spPr>
          <a:xfrm>
            <a:off x="914400" y="1295400"/>
            <a:ext cx="744114" cy="1323439"/>
          </a:xfrm>
          <a:prstGeom prst="rect">
            <a:avLst/>
          </a:prstGeom>
          <a:noFill/>
        </p:spPr>
        <p:txBody>
          <a:bodyPr wrap="none" rtlCol="0">
            <a:spAutoFit/>
          </a:bodyPr>
          <a:lstStyle/>
          <a:p>
            <a:r>
              <a:rPr lang="en-US" b="1" dirty="0">
                <a:solidFill>
                  <a:schemeClr val="accent5">
                    <a:lumMod val="60000"/>
                    <a:lumOff val="40000"/>
                  </a:schemeClr>
                </a:solidFill>
              </a:rPr>
              <a:t> </a:t>
            </a:r>
            <a:r>
              <a:rPr lang="en-US" sz="8000" b="1" dirty="0">
                <a:solidFill>
                  <a:schemeClr val="accent2">
                    <a:lumMod val="40000"/>
                    <a:lumOff val="60000"/>
                  </a:schemeClr>
                </a:solidFill>
              </a:rPr>
              <a:t>a</a:t>
            </a:r>
            <a:endParaRPr lang="en-US" sz="8000" dirty="0">
              <a:solidFill>
                <a:schemeClr val="accent2">
                  <a:lumMod val="40000"/>
                  <a:lumOff val="60000"/>
                </a:schemeClr>
              </a:solidFill>
            </a:endParaRPr>
          </a:p>
        </p:txBody>
      </p:sp>
    </p:spTree>
    <p:extLst>
      <p:ext uri="{BB962C8B-B14F-4D97-AF65-F5344CB8AC3E}">
        <p14:creationId xmlns:p14="http://schemas.microsoft.com/office/powerpoint/2010/main" val="98215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609600"/>
            <a:ext cx="8305800" cy="6196568"/>
          </a:xfrm>
          <a:prstGeom prst="rect">
            <a:avLst/>
          </a:prstGeom>
          <a:noFill/>
        </p:spPr>
        <p:txBody>
          <a:bodyPr wrap="square" rtlCol="0">
            <a:spAutoFit/>
          </a:bodyPr>
          <a:lstStyle/>
          <a:p>
            <a:pPr marL="342900" indent="-342900">
              <a:lnSpc>
                <a:spcPts val="3400"/>
              </a:lnSpc>
              <a:buFont typeface="Arial" pitchFamily="34" charset="0"/>
              <a:buChar char="•"/>
            </a:pPr>
            <a:r>
              <a:rPr lang="en-US" sz="3600" b="1" dirty="0" smtClean="0">
                <a:solidFill>
                  <a:schemeClr val="bg1"/>
                </a:solidFill>
              </a:rPr>
              <a:t>Up-to-date</a:t>
            </a:r>
            <a:r>
              <a:rPr lang="en-US" sz="3600" dirty="0" smtClean="0">
                <a:solidFill>
                  <a:schemeClr val="bg1"/>
                </a:solidFill>
              </a:rPr>
              <a:t> local testing/provider locator</a:t>
            </a:r>
            <a:br>
              <a:rPr lang="en-US" sz="3600" dirty="0" smtClean="0">
                <a:solidFill>
                  <a:schemeClr val="bg1"/>
                </a:solidFill>
              </a:rPr>
            </a:br>
            <a:endParaRPr lang="en-US" sz="3600" dirty="0" smtClean="0">
              <a:solidFill>
                <a:schemeClr val="bg1"/>
              </a:solidFill>
            </a:endParaRPr>
          </a:p>
          <a:p>
            <a:pPr marL="342900" indent="-342900">
              <a:lnSpc>
                <a:spcPts val="3400"/>
              </a:lnSpc>
              <a:buFont typeface="Arial" pitchFamily="34" charset="0"/>
              <a:buChar char="•"/>
            </a:pPr>
            <a:r>
              <a:rPr lang="en-US" sz="3600" dirty="0" smtClean="0">
                <a:solidFill>
                  <a:schemeClr val="bg1"/>
                </a:solidFill>
              </a:rPr>
              <a:t>Crowd-sourced providers (“</a:t>
            </a:r>
            <a:r>
              <a:rPr lang="en-US" sz="3600" b="1" dirty="0" err="1" smtClean="0">
                <a:solidFill>
                  <a:schemeClr val="bg1"/>
                </a:solidFill>
              </a:rPr>
              <a:t>Yelpish</a:t>
            </a:r>
            <a:r>
              <a:rPr lang="en-US" sz="3600" dirty="0" smtClean="0">
                <a:solidFill>
                  <a:schemeClr val="bg1"/>
                </a:solidFill>
              </a:rPr>
              <a:t>”)</a:t>
            </a:r>
            <a:br>
              <a:rPr lang="en-US" sz="3600" dirty="0" smtClean="0">
                <a:solidFill>
                  <a:schemeClr val="bg1"/>
                </a:solidFill>
              </a:rPr>
            </a:br>
            <a:endParaRPr lang="en-US" sz="3600" dirty="0" smtClean="0">
              <a:solidFill>
                <a:schemeClr val="bg1"/>
              </a:solidFill>
            </a:endParaRPr>
          </a:p>
          <a:p>
            <a:pPr marL="342900" indent="-342900">
              <a:lnSpc>
                <a:spcPts val="3400"/>
              </a:lnSpc>
              <a:buFont typeface="Arial" pitchFamily="34" charset="0"/>
              <a:buChar char="•"/>
            </a:pPr>
            <a:r>
              <a:rPr lang="en-US" sz="3600" b="1" dirty="0" smtClean="0">
                <a:solidFill>
                  <a:schemeClr val="bg1"/>
                </a:solidFill>
              </a:rPr>
              <a:t>Info sharing </a:t>
            </a:r>
            <a:r>
              <a:rPr lang="en-US" sz="3600" dirty="0" smtClean="0">
                <a:solidFill>
                  <a:schemeClr val="bg1"/>
                </a:solidFill>
              </a:rPr>
              <a:t>– providers and clients</a:t>
            </a:r>
            <a:endParaRPr lang="en-US" sz="3600" dirty="0">
              <a:solidFill>
                <a:schemeClr val="bg1"/>
              </a:solidFill>
            </a:endParaRPr>
          </a:p>
          <a:p>
            <a:pPr marL="342900" indent="-342900">
              <a:lnSpc>
                <a:spcPts val="3400"/>
              </a:lnSpc>
              <a:buFont typeface="Arial" pitchFamily="34" charset="0"/>
              <a:buChar char="•"/>
            </a:pPr>
            <a:endParaRPr lang="en-US" sz="3600" dirty="0">
              <a:solidFill>
                <a:schemeClr val="bg1"/>
              </a:solidFill>
            </a:endParaRPr>
          </a:p>
          <a:p>
            <a:pPr marL="342900" indent="-342900">
              <a:lnSpc>
                <a:spcPts val="3400"/>
              </a:lnSpc>
              <a:buFont typeface="Arial" pitchFamily="34" charset="0"/>
              <a:buChar char="•"/>
            </a:pPr>
            <a:r>
              <a:rPr lang="en-US" sz="3600" dirty="0" smtClean="0">
                <a:solidFill>
                  <a:schemeClr val="bg1"/>
                </a:solidFill>
              </a:rPr>
              <a:t>Streamlined – </a:t>
            </a:r>
            <a:r>
              <a:rPr lang="en-US" sz="3600" b="1" dirty="0" smtClean="0">
                <a:solidFill>
                  <a:schemeClr val="bg1"/>
                </a:solidFill>
              </a:rPr>
              <a:t>simple</a:t>
            </a:r>
            <a:r>
              <a:rPr lang="en-US" sz="3600" dirty="0" smtClean="0">
                <a:solidFill>
                  <a:schemeClr val="bg1"/>
                </a:solidFill>
              </a:rPr>
              <a:t>, clean, elegant</a:t>
            </a:r>
          </a:p>
          <a:p>
            <a:pPr marL="342900" indent="-342900">
              <a:lnSpc>
                <a:spcPts val="3400"/>
              </a:lnSpc>
              <a:buFont typeface="Arial" pitchFamily="34" charset="0"/>
              <a:buChar char="•"/>
            </a:pPr>
            <a:endParaRPr lang="en-US" sz="3600" dirty="0">
              <a:solidFill>
                <a:schemeClr val="bg1"/>
              </a:solidFill>
            </a:endParaRPr>
          </a:p>
          <a:p>
            <a:pPr marL="342900" indent="-342900">
              <a:lnSpc>
                <a:spcPts val="3400"/>
              </a:lnSpc>
              <a:buFont typeface="Arial" pitchFamily="34" charset="0"/>
              <a:buChar char="•"/>
            </a:pPr>
            <a:r>
              <a:rPr lang="en-US" sz="3600" dirty="0" smtClean="0">
                <a:solidFill>
                  <a:schemeClr val="bg1"/>
                </a:solidFill>
              </a:rPr>
              <a:t>Quickly connect to </a:t>
            </a:r>
            <a:r>
              <a:rPr lang="en-US" sz="3600" b="1" dirty="0" smtClean="0">
                <a:solidFill>
                  <a:schemeClr val="bg1"/>
                </a:solidFill>
              </a:rPr>
              <a:t>people</a:t>
            </a:r>
            <a:r>
              <a:rPr lang="en-US" sz="3600" dirty="0" smtClean="0">
                <a:solidFill>
                  <a:schemeClr val="bg1"/>
                </a:solidFill>
              </a:rPr>
              <a:t>, not info</a:t>
            </a:r>
          </a:p>
          <a:p>
            <a:pPr marL="342900" indent="-342900">
              <a:lnSpc>
                <a:spcPts val="3400"/>
              </a:lnSpc>
              <a:buFont typeface="Arial" pitchFamily="34" charset="0"/>
              <a:buChar char="•"/>
            </a:pPr>
            <a:endParaRPr lang="en-US" sz="3600" dirty="0">
              <a:solidFill>
                <a:schemeClr val="bg1"/>
              </a:solidFill>
            </a:endParaRPr>
          </a:p>
          <a:p>
            <a:pPr marL="342900" indent="-342900">
              <a:lnSpc>
                <a:spcPts val="3400"/>
              </a:lnSpc>
              <a:buFont typeface="Arial" pitchFamily="34" charset="0"/>
              <a:buChar char="•"/>
            </a:pPr>
            <a:r>
              <a:rPr lang="en-US" sz="3600" b="1" dirty="0" smtClean="0">
                <a:solidFill>
                  <a:schemeClr val="bg1"/>
                </a:solidFill>
              </a:rPr>
              <a:t>Video</a:t>
            </a:r>
            <a:r>
              <a:rPr lang="en-US" sz="3600" dirty="0" smtClean="0">
                <a:solidFill>
                  <a:schemeClr val="bg1"/>
                </a:solidFill>
              </a:rPr>
              <a:t> walk-throughs – </a:t>
            </a:r>
            <a:r>
              <a:rPr lang="en-US" sz="3600" dirty="0" err="1" smtClean="0">
                <a:solidFill>
                  <a:schemeClr val="bg1"/>
                </a:solidFill>
              </a:rPr>
              <a:t>appts</a:t>
            </a:r>
            <a:r>
              <a:rPr lang="en-US" sz="3600" dirty="0" smtClean="0">
                <a:solidFill>
                  <a:schemeClr val="bg1"/>
                </a:solidFill>
              </a:rPr>
              <a:t>, testing, etc.</a:t>
            </a:r>
          </a:p>
          <a:p>
            <a:pPr marL="342900" indent="-342900">
              <a:lnSpc>
                <a:spcPts val="3400"/>
              </a:lnSpc>
              <a:buFont typeface="Arial" pitchFamily="34" charset="0"/>
              <a:buChar char="•"/>
            </a:pPr>
            <a:endParaRPr lang="en-US" sz="3600" dirty="0">
              <a:solidFill>
                <a:schemeClr val="bg1"/>
              </a:solidFill>
            </a:endParaRPr>
          </a:p>
          <a:p>
            <a:pPr marL="342900" indent="-342900">
              <a:lnSpc>
                <a:spcPts val="3400"/>
              </a:lnSpc>
              <a:buFont typeface="Arial" pitchFamily="34" charset="0"/>
              <a:buChar char="•"/>
            </a:pPr>
            <a:r>
              <a:rPr lang="en-US" sz="3600" b="1" dirty="0" smtClean="0">
                <a:solidFill>
                  <a:schemeClr val="bg1"/>
                </a:solidFill>
              </a:rPr>
              <a:t>Bilingual</a:t>
            </a:r>
          </a:p>
          <a:p>
            <a:pPr marL="342900" indent="-342900">
              <a:lnSpc>
                <a:spcPts val="3400"/>
              </a:lnSpc>
              <a:buFont typeface="Arial" pitchFamily="34" charset="0"/>
              <a:buChar char="•"/>
            </a:pPr>
            <a:endParaRPr lang="en-US" sz="3600" dirty="0"/>
          </a:p>
        </p:txBody>
      </p:sp>
    </p:spTree>
    <p:extLst>
      <p:ext uri="{BB962C8B-B14F-4D97-AF65-F5344CB8AC3E}">
        <p14:creationId xmlns:p14="http://schemas.microsoft.com/office/powerpoint/2010/main" val="1201824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609600"/>
            <a:ext cx="8305800" cy="4016484"/>
          </a:xfrm>
          <a:prstGeom prst="rect">
            <a:avLst/>
          </a:prstGeom>
          <a:noFill/>
        </p:spPr>
        <p:txBody>
          <a:bodyPr wrap="square" rtlCol="0">
            <a:spAutoFit/>
          </a:bodyPr>
          <a:lstStyle/>
          <a:p>
            <a:pPr marL="342900" indent="-342900">
              <a:lnSpc>
                <a:spcPts val="3400"/>
              </a:lnSpc>
              <a:buFont typeface="Arial" pitchFamily="34" charset="0"/>
              <a:buChar char="•"/>
            </a:pPr>
            <a:r>
              <a:rPr lang="en-US" sz="3600" dirty="0" smtClean="0">
                <a:solidFill>
                  <a:schemeClr val="bg1"/>
                </a:solidFill>
              </a:rPr>
              <a:t>Not a community-wide referral source</a:t>
            </a:r>
            <a:br>
              <a:rPr lang="en-US" sz="3600" dirty="0" smtClean="0">
                <a:solidFill>
                  <a:schemeClr val="bg1"/>
                </a:solidFill>
              </a:rPr>
            </a:br>
            <a:endParaRPr lang="en-US" sz="3600" dirty="0" smtClean="0">
              <a:solidFill>
                <a:schemeClr val="bg1"/>
              </a:solidFill>
            </a:endParaRPr>
          </a:p>
          <a:p>
            <a:pPr marL="342900" indent="-342900">
              <a:lnSpc>
                <a:spcPts val="3400"/>
              </a:lnSpc>
              <a:buFont typeface="Arial" pitchFamily="34" charset="0"/>
              <a:buChar char="•"/>
            </a:pPr>
            <a:r>
              <a:rPr lang="en-US" sz="3600" dirty="0" smtClean="0">
                <a:solidFill>
                  <a:schemeClr val="bg1"/>
                </a:solidFill>
              </a:rPr>
              <a:t>Not a forum to bash providers</a:t>
            </a:r>
            <a:br>
              <a:rPr lang="en-US" sz="3600" dirty="0" smtClean="0">
                <a:solidFill>
                  <a:schemeClr val="bg1"/>
                </a:solidFill>
              </a:rPr>
            </a:br>
            <a:endParaRPr lang="en-US" sz="3600" dirty="0" smtClean="0">
              <a:solidFill>
                <a:schemeClr val="bg1"/>
              </a:solidFill>
            </a:endParaRPr>
          </a:p>
          <a:p>
            <a:pPr marL="342900" indent="-342900">
              <a:lnSpc>
                <a:spcPts val="3400"/>
              </a:lnSpc>
              <a:buFont typeface="Arial" pitchFamily="34" charset="0"/>
              <a:buChar char="•"/>
            </a:pPr>
            <a:r>
              <a:rPr lang="en-US" sz="3600" dirty="0" smtClean="0">
                <a:solidFill>
                  <a:schemeClr val="bg1"/>
                </a:solidFill>
              </a:rPr>
              <a:t>No personals</a:t>
            </a:r>
            <a:endParaRPr lang="en-US" sz="3600" dirty="0">
              <a:solidFill>
                <a:schemeClr val="bg1"/>
              </a:solidFill>
            </a:endParaRPr>
          </a:p>
          <a:p>
            <a:pPr marL="342900" indent="-342900">
              <a:lnSpc>
                <a:spcPts val="3400"/>
              </a:lnSpc>
              <a:buFont typeface="Arial" pitchFamily="34" charset="0"/>
              <a:buChar char="•"/>
            </a:pPr>
            <a:endParaRPr lang="en-US" sz="3600" dirty="0">
              <a:solidFill>
                <a:schemeClr val="bg1"/>
              </a:solidFill>
            </a:endParaRPr>
          </a:p>
          <a:p>
            <a:pPr marL="342900" indent="-342900">
              <a:lnSpc>
                <a:spcPts val="3400"/>
              </a:lnSpc>
              <a:buFont typeface="Arial" pitchFamily="34" charset="0"/>
              <a:buChar char="•"/>
            </a:pPr>
            <a:r>
              <a:rPr lang="en-US" sz="3600" dirty="0" smtClean="0">
                <a:solidFill>
                  <a:schemeClr val="bg1"/>
                </a:solidFill>
              </a:rPr>
              <a:t>No politics</a:t>
            </a:r>
          </a:p>
          <a:p>
            <a:pPr marL="342900" indent="-342900">
              <a:lnSpc>
                <a:spcPts val="3400"/>
              </a:lnSpc>
              <a:buFont typeface="Arial" pitchFamily="34" charset="0"/>
              <a:buChar char="•"/>
            </a:pPr>
            <a:endParaRPr lang="en-US" sz="3600" dirty="0">
              <a:solidFill>
                <a:schemeClr val="bg1"/>
              </a:solidFill>
            </a:endParaRPr>
          </a:p>
          <a:p>
            <a:pPr marL="342900" indent="-342900">
              <a:lnSpc>
                <a:spcPts val="3400"/>
              </a:lnSpc>
              <a:buFont typeface="Arial" pitchFamily="34" charset="0"/>
              <a:buChar char="•"/>
            </a:pPr>
            <a:r>
              <a:rPr lang="en-US" sz="3600" dirty="0" smtClean="0">
                <a:solidFill>
                  <a:schemeClr val="bg1"/>
                </a:solidFill>
              </a:rPr>
              <a:t>Not meant to the “library of Alexandria”</a:t>
            </a:r>
          </a:p>
        </p:txBody>
      </p:sp>
    </p:spTree>
    <p:extLst>
      <p:ext uri="{BB962C8B-B14F-4D97-AF65-F5344CB8AC3E}">
        <p14:creationId xmlns:p14="http://schemas.microsoft.com/office/powerpoint/2010/main" val="1812262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APEROJ\AppData\Local\Microsoft\Windows\Temporary Internet Files\Content.IE5\RIJUQL1C\MP90028993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297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6424176"/>
              </p:ext>
            </p:extLst>
          </p:nvPr>
        </p:nvGraphicFramePr>
        <p:xfrm>
          <a:off x="533400" y="381000"/>
          <a:ext cx="8153400" cy="6172198"/>
        </p:xfrm>
        <a:graphic>
          <a:graphicData uri="http://schemas.openxmlformats.org/drawingml/2006/table">
            <a:tbl>
              <a:tblPr>
                <a:tableStyleId>{5C22544A-7EE6-4342-B048-85BDC9FD1C3A}</a:tableStyleId>
              </a:tblPr>
              <a:tblGrid>
                <a:gridCol w="6803872"/>
                <a:gridCol w="1349528"/>
              </a:tblGrid>
              <a:tr h="583856">
                <a:tc>
                  <a:txBody>
                    <a:bodyPr/>
                    <a:lstStyle/>
                    <a:p>
                      <a:pPr algn="ctr" fontAlgn="ctr"/>
                      <a:r>
                        <a:rPr lang="en-US" sz="2400" b="1" u="none" strike="noStrike" dirty="0">
                          <a:effectLst/>
                        </a:rPr>
                        <a:t>Goal/Activity</a:t>
                      </a:r>
                      <a:endParaRPr lang="en-US" sz="2400" b="1" i="0" u="none" strike="noStrike" dirty="0">
                        <a:solidFill>
                          <a:srgbClr val="FFFFFF"/>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2400" b="1" u="none" strike="noStrike" dirty="0">
                          <a:effectLst/>
                        </a:rPr>
                        <a:t>Cost</a:t>
                      </a:r>
                      <a:endParaRPr lang="en-US" sz="2400" b="1" i="0" u="none" strike="noStrike" dirty="0">
                        <a:solidFill>
                          <a:srgbClr val="FFFFFF"/>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r>
              <a:tr h="556054">
                <a:tc>
                  <a:txBody>
                    <a:bodyPr/>
                    <a:lstStyle/>
                    <a:p>
                      <a:pPr algn="l" fontAlgn="ctr"/>
                      <a:r>
                        <a:rPr lang="en-US" sz="2000" u="none" strike="noStrike" dirty="0">
                          <a:effectLst/>
                        </a:rPr>
                        <a:t>Content Development: Consumer &amp; Provider Input</a:t>
                      </a:r>
                      <a:endParaRPr lang="en-US" sz="2000" b="1" i="0" u="none" strike="noStrike" dirty="0">
                        <a:solidFill>
                          <a:srgbClr val="000000"/>
                        </a:solidFill>
                        <a:effectLst/>
                        <a:latin typeface="Calibri"/>
                      </a:endParaRPr>
                    </a:p>
                  </a:txBody>
                  <a:tcPr marL="182880" marR="9525" marT="9525"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2000" u="none" strike="noStrike" dirty="0">
                          <a:effectLst/>
                        </a:rPr>
                        <a:t>$1,300 </a:t>
                      </a:r>
                      <a:endParaRPr lang="en-US" sz="2000" b="1" i="0" u="none" strike="noStrike" dirty="0">
                        <a:solidFill>
                          <a:srgbClr val="000000"/>
                        </a:solidFill>
                        <a:effectLst/>
                        <a:latin typeface="Calibri"/>
                      </a:endParaRPr>
                    </a:p>
                  </a:txBody>
                  <a:tcPr marL="9525" marR="182880" marT="9525"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56054">
                <a:tc>
                  <a:txBody>
                    <a:bodyPr/>
                    <a:lstStyle/>
                    <a:p>
                      <a:pPr algn="l" fontAlgn="ctr"/>
                      <a:r>
                        <a:rPr lang="en-US" sz="2000" u="none" strike="noStrike" dirty="0" smtClean="0">
                          <a:effectLst/>
                        </a:rPr>
                        <a:t>Content </a:t>
                      </a:r>
                      <a:r>
                        <a:rPr lang="en-US" sz="2000" u="none" strike="noStrike" dirty="0">
                          <a:effectLst/>
                        </a:rPr>
                        <a:t>Development: Research/Compilation of Content</a:t>
                      </a:r>
                      <a:endParaRPr lang="en-US" sz="2000" b="1" i="0" u="none" strike="noStrike" dirty="0">
                        <a:solidFill>
                          <a:srgbClr val="000000"/>
                        </a:solidFill>
                        <a:effectLst/>
                        <a:latin typeface="Calibri"/>
                      </a:endParaRPr>
                    </a:p>
                  </a:txBody>
                  <a:tcPr marL="182880"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2000" u="none" strike="noStrike" dirty="0">
                          <a:effectLst/>
                        </a:rPr>
                        <a:t>$5,000 </a:t>
                      </a:r>
                      <a:endParaRPr lang="en-US" sz="2000" b="1" i="0" u="none" strike="noStrike" dirty="0">
                        <a:solidFill>
                          <a:srgbClr val="000000"/>
                        </a:solidFill>
                        <a:effectLst/>
                        <a:latin typeface="Calibri"/>
                      </a:endParaRPr>
                    </a:p>
                  </a:txBody>
                  <a:tcPr marL="9525" marR="18288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56054">
                <a:tc>
                  <a:txBody>
                    <a:bodyPr/>
                    <a:lstStyle/>
                    <a:p>
                      <a:pPr algn="l" fontAlgn="ctr"/>
                      <a:r>
                        <a:rPr lang="en-US" sz="2000" u="none" strike="noStrike" dirty="0">
                          <a:effectLst/>
                        </a:rPr>
                        <a:t>First Year Project Support: ARF Staff</a:t>
                      </a:r>
                      <a:endParaRPr lang="en-US" sz="2000" b="1" i="0" u="none" strike="noStrike" dirty="0">
                        <a:solidFill>
                          <a:srgbClr val="000000"/>
                        </a:solidFill>
                        <a:effectLst/>
                        <a:latin typeface="Calibri"/>
                      </a:endParaRPr>
                    </a:p>
                  </a:txBody>
                  <a:tcPr marL="182880"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2000" u="none" strike="noStrike" dirty="0">
                          <a:effectLst/>
                        </a:rPr>
                        <a:t>$4,300 </a:t>
                      </a:r>
                      <a:endParaRPr lang="en-US" sz="2000" b="1" i="0" u="none" strike="noStrike" dirty="0">
                        <a:solidFill>
                          <a:srgbClr val="000000"/>
                        </a:solidFill>
                        <a:effectLst/>
                        <a:latin typeface="Calibri"/>
                      </a:endParaRPr>
                    </a:p>
                  </a:txBody>
                  <a:tcPr marL="9525" marR="18288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56054">
                <a:tc>
                  <a:txBody>
                    <a:bodyPr/>
                    <a:lstStyle/>
                    <a:p>
                      <a:pPr algn="l" fontAlgn="ctr"/>
                      <a:r>
                        <a:rPr lang="en-US" sz="2000" u="none" strike="noStrike" dirty="0">
                          <a:effectLst/>
                        </a:rPr>
                        <a:t>Establish Advisory Board &amp; Conduct Meetings</a:t>
                      </a:r>
                      <a:endParaRPr lang="en-US" sz="2000" b="1" i="0" u="none" strike="noStrike" dirty="0">
                        <a:solidFill>
                          <a:srgbClr val="000000"/>
                        </a:solidFill>
                        <a:effectLst/>
                        <a:latin typeface="Calibri"/>
                      </a:endParaRPr>
                    </a:p>
                  </a:txBody>
                  <a:tcPr marL="182880"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2000" u="none" strike="noStrike" dirty="0">
                          <a:effectLst/>
                        </a:rPr>
                        <a:t>$650 </a:t>
                      </a:r>
                      <a:endParaRPr lang="en-US" sz="2000" b="1" i="0" u="none" strike="noStrike" dirty="0">
                        <a:solidFill>
                          <a:srgbClr val="000000"/>
                        </a:solidFill>
                        <a:effectLst/>
                        <a:latin typeface="Calibri"/>
                      </a:endParaRPr>
                    </a:p>
                  </a:txBody>
                  <a:tcPr marL="9525" marR="18288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56054">
                <a:tc>
                  <a:txBody>
                    <a:bodyPr/>
                    <a:lstStyle/>
                    <a:p>
                      <a:pPr algn="l" fontAlgn="ctr"/>
                      <a:r>
                        <a:rPr lang="en-US" sz="2000" u="none" strike="noStrike" dirty="0">
                          <a:effectLst/>
                        </a:rPr>
                        <a:t>Development of Policies and Procedures</a:t>
                      </a:r>
                      <a:endParaRPr lang="en-US" sz="2000" b="1" i="0" u="none" strike="noStrike" dirty="0">
                        <a:solidFill>
                          <a:srgbClr val="000000"/>
                        </a:solidFill>
                        <a:effectLst/>
                        <a:latin typeface="Calibri"/>
                      </a:endParaRPr>
                    </a:p>
                  </a:txBody>
                  <a:tcPr marL="182880"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2000" u="none" strike="noStrike" dirty="0">
                          <a:effectLst/>
                        </a:rPr>
                        <a:t>$100 </a:t>
                      </a:r>
                      <a:endParaRPr lang="en-US" sz="2000" b="1" i="0" u="none" strike="noStrike" dirty="0">
                        <a:solidFill>
                          <a:srgbClr val="000000"/>
                        </a:solidFill>
                        <a:effectLst/>
                        <a:latin typeface="Calibri"/>
                      </a:endParaRPr>
                    </a:p>
                  </a:txBody>
                  <a:tcPr marL="9525" marR="18288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56054">
                <a:tc>
                  <a:txBody>
                    <a:bodyPr/>
                    <a:lstStyle/>
                    <a:p>
                      <a:pPr algn="l" fontAlgn="ctr"/>
                      <a:r>
                        <a:rPr lang="en-US" sz="2000" u="none" strike="noStrike" dirty="0">
                          <a:effectLst/>
                        </a:rPr>
                        <a:t>Website Development</a:t>
                      </a:r>
                      <a:endParaRPr lang="en-US" sz="2000" b="1" i="0" u="none" strike="noStrike" dirty="0">
                        <a:solidFill>
                          <a:srgbClr val="000000"/>
                        </a:solidFill>
                        <a:effectLst/>
                        <a:latin typeface="Calibri"/>
                      </a:endParaRPr>
                    </a:p>
                  </a:txBody>
                  <a:tcPr marL="182880"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2000" u="none" strike="noStrike" dirty="0">
                          <a:effectLst/>
                        </a:rPr>
                        <a:t>$22,500 </a:t>
                      </a:r>
                      <a:endParaRPr lang="en-US" sz="2000" b="1" i="0" u="none" strike="noStrike" dirty="0">
                        <a:solidFill>
                          <a:srgbClr val="000000"/>
                        </a:solidFill>
                        <a:effectLst/>
                        <a:latin typeface="Calibri"/>
                      </a:endParaRPr>
                    </a:p>
                  </a:txBody>
                  <a:tcPr marL="9525" marR="18288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56054">
                <a:tc>
                  <a:txBody>
                    <a:bodyPr/>
                    <a:lstStyle/>
                    <a:p>
                      <a:pPr algn="l" fontAlgn="ctr"/>
                      <a:r>
                        <a:rPr lang="en-US" sz="2000" u="none" strike="noStrike" dirty="0">
                          <a:effectLst/>
                        </a:rPr>
                        <a:t>Training and Development</a:t>
                      </a:r>
                      <a:endParaRPr lang="en-US" sz="2000" b="1" i="0" u="none" strike="noStrike" dirty="0">
                        <a:solidFill>
                          <a:srgbClr val="000000"/>
                        </a:solidFill>
                        <a:effectLst/>
                        <a:latin typeface="Calibri"/>
                      </a:endParaRPr>
                    </a:p>
                  </a:txBody>
                  <a:tcPr marL="182880"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2000" u="none" strike="noStrike" dirty="0">
                          <a:effectLst/>
                        </a:rPr>
                        <a:t>$1,250 </a:t>
                      </a:r>
                      <a:endParaRPr lang="en-US" sz="2000" b="1" i="0" u="none" strike="noStrike" dirty="0">
                        <a:solidFill>
                          <a:srgbClr val="000000"/>
                        </a:solidFill>
                        <a:effectLst/>
                        <a:latin typeface="Calibri"/>
                      </a:endParaRPr>
                    </a:p>
                  </a:txBody>
                  <a:tcPr marL="9525" marR="18288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56054">
                <a:tc>
                  <a:txBody>
                    <a:bodyPr/>
                    <a:lstStyle/>
                    <a:p>
                      <a:pPr algn="l" fontAlgn="ctr"/>
                      <a:r>
                        <a:rPr lang="en-US" sz="2000" u="none" strike="noStrike" dirty="0">
                          <a:effectLst/>
                        </a:rPr>
                        <a:t>Marketing and Promotion</a:t>
                      </a:r>
                      <a:endParaRPr lang="en-US" sz="2000" b="1" i="0" u="none" strike="noStrike" dirty="0">
                        <a:solidFill>
                          <a:srgbClr val="000000"/>
                        </a:solidFill>
                        <a:effectLst/>
                        <a:latin typeface="Calibri"/>
                      </a:endParaRPr>
                    </a:p>
                  </a:txBody>
                  <a:tcPr marL="182880"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2000" u="none" strike="noStrike" dirty="0">
                          <a:effectLst/>
                        </a:rPr>
                        <a:t>$10,500 </a:t>
                      </a:r>
                      <a:endParaRPr lang="en-US" sz="2000" b="1" i="0" u="none" strike="noStrike" dirty="0">
                        <a:solidFill>
                          <a:srgbClr val="000000"/>
                        </a:solidFill>
                        <a:effectLst/>
                        <a:latin typeface="Calibri"/>
                      </a:endParaRPr>
                    </a:p>
                  </a:txBody>
                  <a:tcPr marL="9525" marR="18288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56054">
                <a:tc>
                  <a:txBody>
                    <a:bodyPr/>
                    <a:lstStyle/>
                    <a:p>
                      <a:pPr algn="l" fontAlgn="ctr"/>
                      <a:r>
                        <a:rPr lang="en-US" sz="2000" u="none" strike="noStrike" dirty="0">
                          <a:effectLst/>
                        </a:rPr>
                        <a:t>Translation Services</a:t>
                      </a:r>
                      <a:endParaRPr lang="en-US" sz="2000" b="1" i="0" u="none" strike="noStrike" dirty="0">
                        <a:solidFill>
                          <a:srgbClr val="000000"/>
                        </a:solidFill>
                        <a:effectLst/>
                        <a:latin typeface="Calibri"/>
                      </a:endParaRPr>
                    </a:p>
                  </a:txBody>
                  <a:tcPr marL="182880"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en-US" sz="2000" u="none" strike="noStrike" dirty="0">
                          <a:effectLst/>
                        </a:rPr>
                        <a:t>$3,000 </a:t>
                      </a:r>
                      <a:endParaRPr lang="en-US" sz="2000" b="1" i="0" u="none" strike="noStrike" dirty="0">
                        <a:solidFill>
                          <a:srgbClr val="000000"/>
                        </a:solidFill>
                        <a:effectLst/>
                        <a:latin typeface="Calibri"/>
                      </a:endParaRPr>
                    </a:p>
                  </a:txBody>
                  <a:tcPr marL="9525" marR="182880" marT="9525"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r>
              <a:tr h="583856">
                <a:tc>
                  <a:txBody>
                    <a:bodyPr/>
                    <a:lstStyle/>
                    <a:p>
                      <a:pPr algn="r" fontAlgn="ctr"/>
                      <a:r>
                        <a:rPr lang="en-US" sz="2000" b="1" u="none" strike="noStrike" dirty="0">
                          <a:effectLst/>
                        </a:rPr>
                        <a:t>Total Project Budget</a:t>
                      </a:r>
                      <a:endParaRPr lang="en-US" sz="2000" b="1" i="0" u="none" strike="noStrike" dirty="0">
                        <a:solidFill>
                          <a:srgbClr val="FFFFFF"/>
                        </a:solidFill>
                        <a:effectLst/>
                        <a:latin typeface="Calibri"/>
                      </a:endParaRPr>
                    </a:p>
                  </a:txBody>
                  <a:tcPr marL="9525" marR="2743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r" fontAlgn="ctr"/>
                      <a:r>
                        <a:rPr lang="en-US" sz="2000" b="1" u="none" strike="noStrike" dirty="0">
                          <a:effectLst/>
                        </a:rPr>
                        <a:t>$47,350 </a:t>
                      </a:r>
                      <a:endParaRPr lang="en-US" sz="2000" b="1" i="0" u="none" strike="noStrike" dirty="0">
                        <a:solidFill>
                          <a:srgbClr val="FFFFFF"/>
                        </a:solidFill>
                        <a:effectLst/>
                        <a:latin typeface="Calibri"/>
                      </a:endParaRP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r>
            </a:tbl>
          </a:graphicData>
        </a:graphic>
      </p:graphicFrame>
    </p:spTree>
    <p:extLst>
      <p:ext uri="{BB962C8B-B14F-4D97-AF65-F5344CB8AC3E}">
        <p14:creationId xmlns:p14="http://schemas.microsoft.com/office/powerpoint/2010/main" val="4252483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127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cstate="email">
            <a:extLst>
              <a:ext uri="{28A0092B-C50C-407E-A947-70E740481C1C}">
                <a14:useLocalDpi xmlns:a14="http://schemas.microsoft.com/office/drawing/2010/main"/>
              </a:ext>
            </a:extLst>
          </a:blip>
          <a:srcRect/>
          <a:stretch/>
        </p:blipFill>
        <p:spPr bwMode="auto">
          <a:xfrm>
            <a:off x="-76200" y="0"/>
            <a:ext cx="9220200" cy="72584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3588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p:cNvSpPr txBox="1"/>
          <p:nvPr/>
        </p:nvSpPr>
        <p:spPr>
          <a:xfrm>
            <a:off x="457200" y="228600"/>
            <a:ext cx="8305800" cy="6555641"/>
          </a:xfrm>
          <a:prstGeom prst="rect">
            <a:avLst/>
          </a:prstGeom>
          <a:noFill/>
        </p:spPr>
        <p:txBody>
          <a:bodyPr wrap="square" rtlCol="0">
            <a:spAutoFit/>
          </a:bodyPr>
          <a:lstStyle/>
          <a:p>
            <a:r>
              <a:rPr lang="en-US" sz="8000" b="1" dirty="0">
                <a:solidFill>
                  <a:srgbClr val="FFC000"/>
                </a:solidFill>
              </a:rPr>
              <a:t>Preface</a:t>
            </a:r>
          </a:p>
          <a:p>
            <a:pPr marL="457200" indent="-457200">
              <a:buFont typeface="Arial" pitchFamily="34" charset="0"/>
              <a:buChar char="•"/>
            </a:pPr>
            <a:endParaRPr lang="en-US" sz="3000" dirty="0">
              <a:solidFill>
                <a:schemeClr val="bg1"/>
              </a:solidFill>
            </a:endParaRPr>
          </a:p>
          <a:p>
            <a:r>
              <a:rPr lang="en-US" sz="3000" dirty="0" smtClean="0">
                <a:solidFill>
                  <a:schemeClr val="bg1"/>
                </a:solidFill>
              </a:rPr>
              <a:t>I </a:t>
            </a:r>
            <a:r>
              <a:rPr lang="en-US" sz="3000" dirty="0">
                <a:solidFill>
                  <a:schemeClr val="bg1"/>
                </a:solidFill>
              </a:rPr>
              <a:t>am not an expert, but I have knowledge and experience you may find helpful</a:t>
            </a:r>
          </a:p>
          <a:p>
            <a:pPr marL="457200" indent="-457200">
              <a:buFont typeface="Arial" pitchFamily="34" charset="0"/>
              <a:buChar char="•"/>
            </a:pPr>
            <a:endParaRPr lang="en-US" sz="3000" dirty="0">
              <a:solidFill>
                <a:schemeClr val="bg1"/>
              </a:solidFill>
            </a:endParaRPr>
          </a:p>
          <a:p>
            <a:r>
              <a:rPr lang="en-US" sz="3000" dirty="0">
                <a:solidFill>
                  <a:schemeClr val="bg1"/>
                </a:solidFill>
              </a:rPr>
              <a:t>I have biases, opinions and preferences, and will share these openly and honestly. You may disagree – that’s OK, and it doesn’t make either of us </a:t>
            </a:r>
            <a:r>
              <a:rPr lang="en-US" sz="3000" dirty="0" smtClean="0">
                <a:solidFill>
                  <a:schemeClr val="bg1"/>
                </a:solidFill>
              </a:rPr>
              <a:t>wrong</a:t>
            </a:r>
            <a:endParaRPr lang="en-US" sz="3000" dirty="0">
              <a:solidFill>
                <a:schemeClr val="bg1"/>
              </a:solidFill>
            </a:endParaRPr>
          </a:p>
          <a:p>
            <a:pPr marL="457200" indent="-457200">
              <a:buFont typeface="Arial" pitchFamily="34" charset="0"/>
              <a:buChar char="•"/>
            </a:pPr>
            <a:endParaRPr lang="en-US" sz="3000" dirty="0">
              <a:solidFill>
                <a:schemeClr val="bg1"/>
              </a:solidFill>
            </a:endParaRPr>
          </a:p>
          <a:p>
            <a:r>
              <a:rPr lang="en-US" sz="3000" dirty="0">
                <a:solidFill>
                  <a:schemeClr val="bg1"/>
                </a:solidFill>
              </a:rPr>
              <a:t>Please feel free to ask questions as they come to you, or wait until the </a:t>
            </a:r>
            <a:r>
              <a:rPr lang="en-US" sz="3000" dirty="0" smtClean="0">
                <a:solidFill>
                  <a:schemeClr val="bg1"/>
                </a:solidFill>
              </a:rPr>
              <a:t>end</a:t>
            </a:r>
            <a:endParaRPr lang="en-US" sz="3000" dirty="0">
              <a:solidFill>
                <a:schemeClr val="bg1"/>
              </a:solidFill>
            </a:endParaRPr>
          </a:p>
          <a:p>
            <a:endParaRPr lang="en-US" sz="4000" dirty="0"/>
          </a:p>
        </p:txBody>
      </p:sp>
    </p:spTree>
    <p:extLst>
      <p:ext uri="{BB962C8B-B14F-4D97-AF65-F5344CB8AC3E}">
        <p14:creationId xmlns:p14="http://schemas.microsoft.com/office/powerpoint/2010/main" val="210614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email">
            <a:extLst>
              <a:ext uri="{28A0092B-C50C-407E-A947-70E740481C1C}">
                <a14:useLocalDpi xmlns:a14="http://schemas.microsoft.com/office/drawing/2010/main"/>
              </a:ext>
            </a:extLst>
          </a:blip>
          <a:srcRect/>
          <a:stretch/>
        </p:blipFill>
        <p:spPr bwMode="auto">
          <a:xfrm>
            <a:off x="32657" y="25400"/>
            <a:ext cx="9111343" cy="6832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9125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921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84759"/>
            <a:ext cx="9144001" cy="6504345"/>
          </a:xfrm>
          <a:prstGeom prst="rect">
            <a:avLst/>
          </a:prstGeom>
          <a:noFill/>
        </p:spPr>
        <p:txBody>
          <a:bodyPr wrap="square" rtlCol="0">
            <a:spAutoFit/>
          </a:bodyPr>
          <a:lstStyle/>
          <a:p>
            <a:pPr algn="ctr">
              <a:lnSpc>
                <a:spcPts val="15000"/>
              </a:lnSpc>
            </a:pPr>
            <a:r>
              <a:rPr lang="en-US" sz="8000" b="1" dirty="0" smtClean="0">
                <a:solidFill>
                  <a:srgbClr val="C00000"/>
                </a:solidFill>
              </a:rPr>
              <a:t>developing your </a:t>
            </a:r>
            <a:endParaRPr lang="en-US" sz="8000" b="1" dirty="0" smtClean="0">
              <a:solidFill>
                <a:srgbClr val="C00000"/>
              </a:solidFill>
            </a:endParaRPr>
          </a:p>
          <a:p>
            <a:pPr algn="ctr">
              <a:lnSpc>
                <a:spcPts val="20000"/>
              </a:lnSpc>
            </a:pPr>
            <a:r>
              <a:rPr lang="en-US" sz="24000" b="1" dirty="0" smtClean="0">
                <a:solidFill>
                  <a:schemeClr val="accent6">
                    <a:lumMod val="60000"/>
                    <a:lumOff val="40000"/>
                  </a:schemeClr>
                </a:solidFill>
              </a:rPr>
              <a:t>vision</a:t>
            </a:r>
            <a:endParaRPr lang="en-US" sz="24000" b="1" dirty="0" smtClean="0">
              <a:solidFill>
                <a:schemeClr val="accent6">
                  <a:lumMod val="60000"/>
                  <a:lumOff val="40000"/>
                </a:schemeClr>
              </a:solidFill>
            </a:endParaRPr>
          </a:p>
          <a:p>
            <a:pPr>
              <a:lnSpc>
                <a:spcPts val="15000"/>
              </a:lnSpc>
            </a:pPr>
            <a:endParaRPr lang="en-US" sz="33000" b="1" dirty="0">
              <a:solidFill>
                <a:schemeClr val="accent3">
                  <a:lumMod val="75000"/>
                </a:schemeClr>
              </a:solidFill>
            </a:endParaRPr>
          </a:p>
        </p:txBody>
      </p:sp>
      <p:sp>
        <p:nvSpPr>
          <p:cNvPr id="2" name="TextBox 1"/>
          <p:cNvSpPr txBox="1"/>
          <p:nvPr/>
        </p:nvSpPr>
        <p:spPr>
          <a:xfrm>
            <a:off x="2819400" y="5791200"/>
            <a:ext cx="5562600" cy="369332"/>
          </a:xfrm>
          <a:prstGeom prst="rect">
            <a:avLst/>
          </a:prstGeom>
          <a:noFill/>
        </p:spPr>
        <p:txBody>
          <a:bodyPr wrap="square" rtlCol="0">
            <a:spAutoFit/>
          </a:bodyPr>
          <a:lstStyle/>
          <a:p>
            <a:r>
              <a:rPr lang="en-US" dirty="0" smtClean="0"/>
              <a:t>ToP Strategic Planning    ©The Institute of Cultural Affairs</a:t>
            </a:r>
            <a:endParaRPr lang="en-US" dirty="0"/>
          </a:p>
        </p:txBody>
      </p:sp>
    </p:spTree>
    <p:extLst>
      <p:ext uri="{BB962C8B-B14F-4D97-AF65-F5344CB8AC3E}">
        <p14:creationId xmlns:p14="http://schemas.microsoft.com/office/powerpoint/2010/main" val="1012488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84759"/>
            <a:ext cx="9144001" cy="6247864"/>
          </a:xfrm>
          <a:prstGeom prst="rect">
            <a:avLst/>
          </a:prstGeom>
          <a:noFill/>
        </p:spPr>
        <p:txBody>
          <a:bodyPr wrap="square" rtlCol="0">
            <a:spAutoFit/>
          </a:bodyPr>
          <a:lstStyle/>
          <a:p>
            <a:pPr algn="ctr">
              <a:lnSpc>
                <a:spcPts val="8000"/>
              </a:lnSpc>
            </a:pPr>
            <a:r>
              <a:rPr lang="en-US" sz="8000" b="1" dirty="0" smtClean="0">
                <a:solidFill>
                  <a:srgbClr val="C00000"/>
                </a:solidFill>
              </a:rPr>
              <a:t>what do you want</a:t>
            </a:r>
          </a:p>
          <a:p>
            <a:pPr algn="ctr">
              <a:lnSpc>
                <a:spcPts val="8000"/>
              </a:lnSpc>
            </a:pPr>
            <a:r>
              <a:rPr lang="en-US" sz="8000" b="1" dirty="0" smtClean="0">
                <a:solidFill>
                  <a:srgbClr val="C00000"/>
                </a:solidFill>
              </a:rPr>
              <a:t>to see in</a:t>
            </a:r>
            <a:endParaRPr lang="en-US" sz="8000" b="1" dirty="0" smtClean="0">
              <a:solidFill>
                <a:srgbClr val="C00000"/>
              </a:solidFill>
            </a:endParaRPr>
          </a:p>
          <a:p>
            <a:pPr algn="ctr">
              <a:lnSpc>
                <a:spcPts val="17000"/>
              </a:lnSpc>
            </a:pPr>
            <a:r>
              <a:rPr lang="en-US" sz="16000" b="1" dirty="0" smtClean="0">
                <a:solidFill>
                  <a:schemeClr val="accent6">
                    <a:lumMod val="60000"/>
                    <a:lumOff val="40000"/>
                  </a:schemeClr>
                </a:solidFill>
              </a:rPr>
              <a:t>3-5 years?</a:t>
            </a:r>
            <a:endParaRPr lang="en-US" sz="16000" b="1" dirty="0" smtClean="0">
              <a:solidFill>
                <a:schemeClr val="accent6">
                  <a:lumMod val="60000"/>
                  <a:lumOff val="40000"/>
                </a:schemeClr>
              </a:solidFill>
            </a:endParaRPr>
          </a:p>
          <a:p>
            <a:pPr>
              <a:lnSpc>
                <a:spcPts val="15000"/>
              </a:lnSpc>
            </a:pPr>
            <a:endParaRPr lang="en-US" sz="33000" b="1" dirty="0">
              <a:solidFill>
                <a:schemeClr val="accent3">
                  <a:lumMod val="75000"/>
                </a:schemeClr>
              </a:solidFill>
            </a:endParaRPr>
          </a:p>
        </p:txBody>
      </p:sp>
    </p:spTree>
    <p:extLst>
      <p:ext uri="{BB962C8B-B14F-4D97-AF65-F5344CB8AC3E}">
        <p14:creationId xmlns:p14="http://schemas.microsoft.com/office/powerpoint/2010/main" val="938279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84759"/>
            <a:ext cx="9144001" cy="6247864"/>
          </a:xfrm>
          <a:prstGeom prst="rect">
            <a:avLst/>
          </a:prstGeom>
          <a:noFill/>
        </p:spPr>
        <p:txBody>
          <a:bodyPr wrap="square" rtlCol="0">
            <a:spAutoFit/>
          </a:bodyPr>
          <a:lstStyle/>
          <a:p>
            <a:pPr algn="ctr">
              <a:lnSpc>
                <a:spcPts val="8000"/>
              </a:lnSpc>
            </a:pPr>
            <a:r>
              <a:rPr lang="en-US" sz="8000" b="1" dirty="0">
                <a:solidFill>
                  <a:srgbClr val="C00000"/>
                </a:solidFill>
              </a:rPr>
              <a:t>w</a:t>
            </a:r>
            <a:r>
              <a:rPr lang="en-US" sz="8000" b="1" dirty="0" smtClean="0">
                <a:solidFill>
                  <a:srgbClr val="C00000"/>
                </a:solidFill>
              </a:rPr>
              <a:t>hat is blocking you from your</a:t>
            </a:r>
            <a:endParaRPr lang="en-US" sz="8000" b="1" dirty="0" smtClean="0">
              <a:solidFill>
                <a:srgbClr val="C00000"/>
              </a:solidFill>
            </a:endParaRPr>
          </a:p>
          <a:p>
            <a:pPr algn="ctr">
              <a:lnSpc>
                <a:spcPts val="17000"/>
              </a:lnSpc>
            </a:pPr>
            <a:r>
              <a:rPr lang="en-US" sz="16000" b="1" dirty="0">
                <a:solidFill>
                  <a:schemeClr val="accent6">
                    <a:lumMod val="60000"/>
                    <a:lumOff val="40000"/>
                  </a:schemeClr>
                </a:solidFill>
              </a:rPr>
              <a:t>v</a:t>
            </a:r>
            <a:r>
              <a:rPr lang="en-US" sz="16000" b="1" dirty="0" smtClean="0">
                <a:solidFill>
                  <a:schemeClr val="accent6">
                    <a:lumMod val="60000"/>
                    <a:lumOff val="40000"/>
                  </a:schemeClr>
                </a:solidFill>
              </a:rPr>
              <a:t>ision?</a:t>
            </a:r>
            <a:endParaRPr lang="en-US" sz="16000" b="1" dirty="0" smtClean="0">
              <a:solidFill>
                <a:schemeClr val="accent6">
                  <a:lumMod val="60000"/>
                  <a:lumOff val="40000"/>
                </a:schemeClr>
              </a:solidFill>
            </a:endParaRPr>
          </a:p>
          <a:p>
            <a:pPr>
              <a:lnSpc>
                <a:spcPts val="15000"/>
              </a:lnSpc>
            </a:pPr>
            <a:endParaRPr lang="en-US" sz="33000" b="1" dirty="0">
              <a:solidFill>
                <a:schemeClr val="accent3">
                  <a:lumMod val="75000"/>
                </a:schemeClr>
              </a:solidFill>
            </a:endParaRPr>
          </a:p>
        </p:txBody>
      </p:sp>
      <p:sp>
        <p:nvSpPr>
          <p:cNvPr id="3" name="TextBox 2"/>
          <p:cNvSpPr txBox="1"/>
          <p:nvPr/>
        </p:nvSpPr>
        <p:spPr>
          <a:xfrm>
            <a:off x="2819400" y="5562600"/>
            <a:ext cx="5562600" cy="707886"/>
          </a:xfrm>
          <a:prstGeom prst="rect">
            <a:avLst/>
          </a:prstGeom>
          <a:noFill/>
        </p:spPr>
        <p:txBody>
          <a:bodyPr wrap="square" rtlCol="0">
            <a:spAutoFit/>
          </a:bodyPr>
          <a:lstStyle/>
          <a:p>
            <a:r>
              <a:rPr lang="en-US" sz="4000" b="1" dirty="0" smtClean="0">
                <a:solidFill>
                  <a:srgbClr val="C00000"/>
                </a:solidFill>
              </a:rPr>
              <a:t>No “lack of” statements!</a:t>
            </a:r>
            <a:endParaRPr lang="en-US" sz="4000" b="1" dirty="0">
              <a:solidFill>
                <a:srgbClr val="C00000"/>
              </a:solidFill>
            </a:endParaRPr>
          </a:p>
        </p:txBody>
      </p:sp>
    </p:spTree>
    <p:extLst>
      <p:ext uri="{BB962C8B-B14F-4D97-AF65-F5344CB8AC3E}">
        <p14:creationId xmlns:p14="http://schemas.microsoft.com/office/powerpoint/2010/main" val="2829225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84759"/>
            <a:ext cx="9144001" cy="7273786"/>
          </a:xfrm>
          <a:prstGeom prst="rect">
            <a:avLst/>
          </a:prstGeom>
          <a:noFill/>
        </p:spPr>
        <p:txBody>
          <a:bodyPr wrap="square" rtlCol="0">
            <a:spAutoFit/>
          </a:bodyPr>
          <a:lstStyle/>
          <a:p>
            <a:pPr algn="ctr">
              <a:lnSpc>
                <a:spcPts val="8000"/>
              </a:lnSpc>
            </a:pPr>
            <a:r>
              <a:rPr lang="en-US" sz="8000" b="1" dirty="0">
                <a:solidFill>
                  <a:srgbClr val="C00000"/>
                </a:solidFill>
              </a:rPr>
              <a:t>w</a:t>
            </a:r>
            <a:r>
              <a:rPr lang="en-US" sz="8000" b="1" dirty="0" smtClean="0">
                <a:solidFill>
                  <a:srgbClr val="C00000"/>
                </a:solidFill>
              </a:rPr>
              <a:t>hat innovative, substantial actions will move you</a:t>
            </a:r>
            <a:endParaRPr lang="en-US" sz="8000" b="1" dirty="0" smtClean="0">
              <a:solidFill>
                <a:srgbClr val="C00000"/>
              </a:solidFill>
            </a:endParaRPr>
          </a:p>
          <a:p>
            <a:pPr algn="ctr">
              <a:lnSpc>
                <a:spcPts val="17000"/>
              </a:lnSpc>
            </a:pPr>
            <a:r>
              <a:rPr lang="en-US" sz="16000" b="1" dirty="0" smtClean="0">
                <a:solidFill>
                  <a:schemeClr val="accent6">
                    <a:lumMod val="60000"/>
                    <a:lumOff val="40000"/>
                  </a:schemeClr>
                </a:solidFill>
              </a:rPr>
              <a:t>forward</a:t>
            </a:r>
            <a:r>
              <a:rPr lang="en-US" sz="16000" b="1" dirty="0" smtClean="0">
                <a:solidFill>
                  <a:schemeClr val="accent6">
                    <a:lumMod val="60000"/>
                    <a:lumOff val="40000"/>
                  </a:schemeClr>
                </a:solidFill>
              </a:rPr>
              <a:t>?</a:t>
            </a:r>
            <a:endParaRPr lang="en-US" sz="16000" b="1" dirty="0" smtClean="0">
              <a:solidFill>
                <a:schemeClr val="accent6">
                  <a:lumMod val="60000"/>
                  <a:lumOff val="40000"/>
                </a:schemeClr>
              </a:solidFill>
            </a:endParaRPr>
          </a:p>
          <a:p>
            <a:pPr>
              <a:lnSpc>
                <a:spcPts val="15000"/>
              </a:lnSpc>
            </a:pPr>
            <a:endParaRPr lang="en-US" sz="33000" b="1" dirty="0">
              <a:solidFill>
                <a:schemeClr val="accent3">
                  <a:lumMod val="75000"/>
                </a:schemeClr>
              </a:solidFill>
            </a:endParaRPr>
          </a:p>
        </p:txBody>
      </p:sp>
    </p:spTree>
    <p:extLst>
      <p:ext uri="{BB962C8B-B14F-4D97-AF65-F5344CB8AC3E}">
        <p14:creationId xmlns:p14="http://schemas.microsoft.com/office/powerpoint/2010/main" val="37706429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9144001" cy="8299708"/>
          </a:xfrm>
          <a:prstGeom prst="rect">
            <a:avLst/>
          </a:prstGeom>
          <a:noFill/>
        </p:spPr>
        <p:txBody>
          <a:bodyPr wrap="square" rtlCol="0">
            <a:spAutoFit/>
          </a:bodyPr>
          <a:lstStyle/>
          <a:p>
            <a:pPr algn="ctr">
              <a:lnSpc>
                <a:spcPts val="8000"/>
              </a:lnSpc>
            </a:pPr>
            <a:r>
              <a:rPr lang="en-US" sz="8000" b="1" dirty="0">
                <a:solidFill>
                  <a:srgbClr val="C00000"/>
                </a:solidFill>
              </a:rPr>
              <a:t>w</a:t>
            </a:r>
            <a:r>
              <a:rPr lang="en-US" sz="8000" b="1" dirty="0" smtClean="0">
                <a:solidFill>
                  <a:srgbClr val="C00000"/>
                </a:solidFill>
              </a:rPr>
              <a:t>hat will be your specific, measurable accomplishments</a:t>
            </a:r>
            <a:br>
              <a:rPr lang="en-US" sz="8000" b="1" dirty="0" smtClean="0">
                <a:solidFill>
                  <a:srgbClr val="C00000"/>
                </a:solidFill>
              </a:rPr>
            </a:br>
            <a:r>
              <a:rPr lang="en-US" sz="8000" b="1" dirty="0" smtClean="0">
                <a:solidFill>
                  <a:srgbClr val="C00000"/>
                </a:solidFill>
              </a:rPr>
              <a:t>for the</a:t>
            </a:r>
          </a:p>
          <a:p>
            <a:pPr algn="ctr">
              <a:lnSpc>
                <a:spcPts val="17000"/>
              </a:lnSpc>
            </a:pPr>
            <a:r>
              <a:rPr lang="en-US" sz="16000" b="1" dirty="0">
                <a:solidFill>
                  <a:schemeClr val="accent6">
                    <a:lumMod val="60000"/>
                    <a:lumOff val="40000"/>
                  </a:schemeClr>
                </a:solidFill>
              </a:rPr>
              <a:t>f</a:t>
            </a:r>
            <a:r>
              <a:rPr lang="en-US" sz="16000" b="1" dirty="0" smtClean="0">
                <a:solidFill>
                  <a:schemeClr val="accent6">
                    <a:lumMod val="60000"/>
                    <a:lumOff val="40000"/>
                  </a:schemeClr>
                </a:solidFill>
              </a:rPr>
              <a:t>irst year</a:t>
            </a:r>
            <a:r>
              <a:rPr lang="en-US" sz="16000" b="1" dirty="0" smtClean="0">
                <a:solidFill>
                  <a:schemeClr val="accent6">
                    <a:lumMod val="60000"/>
                    <a:lumOff val="40000"/>
                  </a:schemeClr>
                </a:solidFill>
              </a:rPr>
              <a:t>?</a:t>
            </a:r>
            <a:endParaRPr lang="en-US" sz="16000" b="1" dirty="0" smtClean="0">
              <a:solidFill>
                <a:schemeClr val="accent6">
                  <a:lumMod val="60000"/>
                  <a:lumOff val="40000"/>
                </a:schemeClr>
              </a:solidFill>
            </a:endParaRPr>
          </a:p>
          <a:p>
            <a:pPr>
              <a:lnSpc>
                <a:spcPts val="15000"/>
              </a:lnSpc>
            </a:pPr>
            <a:endParaRPr lang="en-US" sz="33000" b="1" dirty="0">
              <a:solidFill>
                <a:schemeClr val="accent3">
                  <a:lumMod val="75000"/>
                </a:schemeClr>
              </a:solidFill>
            </a:endParaRPr>
          </a:p>
        </p:txBody>
      </p:sp>
    </p:spTree>
    <p:extLst>
      <p:ext uri="{BB962C8B-B14F-4D97-AF65-F5344CB8AC3E}">
        <p14:creationId xmlns:p14="http://schemas.microsoft.com/office/powerpoint/2010/main" val="478031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webstaurantstore.com/16-oz-microwavable-chinese-asian-take-out-500-cs/16-oz-microwavable-chinese-asian-take-out-500-c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92534">
            <a:off x="3632707" y="377905"/>
            <a:ext cx="5921933" cy="5921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2219" y="4705467"/>
            <a:ext cx="9134475" cy="4575868"/>
          </a:xfrm>
          <a:prstGeom prst="rect">
            <a:avLst/>
          </a:prstGeom>
          <a:noFill/>
        </p:spPr>
        <p:txBody>
          <a:bodyPr wrap="square" rtlCol="0">
            <a:spAutoFit/>
          </a:bodyPr>
          <a:lstStyle/>
          <a:p>
            <a:pPr>
              <a:lnSpc>
                <a:spcPts val="15000"/>
              </a:lnSpc>
            </a:pPr>
            <a:r>
              <a:rPr lang="en-US" sz="12000" b="1" dirty="0" smtClean="0">
                <a:solidFill>
                  <a:srgbClr val="C00000"/>
                </a:solidFill>
              </a:rPr>
              <a:t>takeaways</a:t>
            </a:r>
            <a:endParaRPr lang="en-US" sz="12000" b="1" dirty="0" smtClean="0">
              <a:solidFill>
                <a:srgbClr val="C00000"/>
              </a:solidFill>
            </a:endParaRPr>
          </a:p>
          <a:p>
            <a:pPr>
              <a:lnSpc>
                <a:spcPts val="15000"/>
              </a:lnSpc>
            </a:pPr>
            <a:endParaRPr lang="en-US" sz="33000" b="1" dirty="0">
              <a:solidFill>
                <a:schemeClr val="accent3">
                  <a:lumMod val="75000"/>
                </a:schemeClr>
              </a:solidFill>
            </a:endParaRPr>
          </a:p>
        </p:txBody>
      </p:sp>
    </p:spTree>
    <p:extLst>
      <p:ext uri="{BB962C8B-B14F-4D97-AF65-F5344CB8AC3E}">
        <p14:creationId xmlns:p14="http://schemas.microsoft.com/office/powerpoint/2010/main" val="2628676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884759"/>
            <a:ext cx="9144000" cy="6504345"/>
          </a:xfrm>
          <a:prstGeom prst="rect">
            <a:avLst/>
          </a:prstGeom>
          <a:noFill/>
        </p:spPr>
        <p:txBody>
          <a:bodyPr wrap="square" rtlCol="0">
            <a:spAutoFit/>
          </a:bodyPr>
          <a:lstStyle/>
          <a:p>
            <a:pPr algn="ctr">
              <a:lnSpc>
                <a:spcPts val="15000"/>
              </a:lnSpc>
            </a:pPr>
            <a:r>
              <a:rPr lang="en-US" sz="8000" b="1" dirty="0" smtClean="0">
                <a:solidFill>
                  <a:srgbClr val="0070C0"/>
                </a:solidFill>
              </a:rPr>
              <a:t>                   </a:t>
            </a:r>
            <a:r>
              <a:rPr lang="en-US" sz="8000" b="1" dirty="0" smtClean="0">
                <a:solidFill>
                  <a:srgbClr val="C00000"/>
                </a:solidFill>
              </a:rPr>
              <a:t>#1</a:t>
            </a:r>
            <a:endParaRPr lang="en-US" sz="8000" b="1" dirty="0" smtClean="0">
              <a:solidFill>
                <a:srgbClr val="C00000"/>
              </a:solidFill>
            </a:endParaRPr>
          </a:p>
          <a:p>
            <a:pPr algn="ctr">
              <a:lnSpc>
                <a:spcPts val="20000"/>
              </a:lnSpc>
            </a:pPr>
            <a:r>
              <a:rPr lang="en-US" sz="24000" b="1" dirty="0" smtClean="0">
                <a:solidFill>
                  <a:srgbClr val="0070C0"/>
                </a:solidFill>
              </a:rPr>
              <a:t>focus!</a:t>
            </a:r>
            <a:endParaRPr lang="en-US" sz="24000" b="1" dirty="0" smtClean="0">
              <a:solidFill>
                <a:srgbClr val="0070C0"/>
              </a:solidFill>
            </a:endParaRPr>
          </a:p>
          <a:p>
            <a:pPr>
              <a:lnSpc>
                <a:spcPts val="15000"/>
              </a:lnSpc>
            </a:pPr>
            <a:endParaRPr lang="en-US" sz="33000" b="1" dirty="0">
              <a:solidFill>
                <a:schemeClr val="accent3">
                  <a:lumMod val="75000"/>
                </a:schemeClr>
              </a:solidFill>
            </a:endParaRPr>
          </a:p>
        </p:txBody>
      </p:sp>
    </p:spTree>
    <p:extLst>
      <p:ext uri="{BB962C8B-B14F-4D97-AF65-F5344CB8AC3E}">
        <p14:creationId xmlns:p14="http://schemas.microsoft.com/office/powerpoint/2010/main" val="3660382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84759"/>
            <a:ext cx="9144001" cy="7658507"/>
          </a:xfrm>
          <a:prstGeom prst="rect">
            <a:avLst/>
          </a:prstGeom>
          <a:noFill/>
        </p:spPr>
        <p:txBody>
          <a:bodyPr wrap="square" rtlCol="0">
            <a:spAutoFit/>
          </a:bodyPr>
          <a:lstStyle/>
          <a:p>
            <a:pPr algn="ctr">
              <a:lnSpc>
                <a:spcPts val="10000"/>
              </a:lnSpc>
            </a:pPr>
            <a:r>
              <a:rPr lang="en-US" sz="8000" b="1" dirty="0" smtClean="0">
                <a:solidFill>
                  <a:srgbClr val="C00000"/>
                </a:solidFill>
              </a:rPr>
              <a:t>                    #2</a:t>
            </a:r>
            <a:r>
              <a:rPr lang="en-US" sz="8000" b="1" dirty="0" smtClean="0">
                <a:solidFill>
                  <a:schemeClr val="accent5">
                    <a:lumMod val="60000"/>
                    <a:lumOff val="40000"/>
                  </a:schemeClr>
                </a:solidFill>
              </a:rPr>
              <a:t/>
            </a:r>
            <a:br>
              <a:rPr lang="en-US" sz="8000" b="1" dirty="0" smtClean="0">
                <a:solidFill>
                  <a:schemeClr val="accent5">
                    <a:lumMod val="60000"/>
                    <a:lumOff val="40000"/>
                  </a:schemeClr>
                </a:solidFill>
              </a:rPr>
            </a:br>
            <a:r>
              <a:rPr lang="en-US" sz="8000" b="1" dirty="0" smtClean="0">
                <a:solidFill>
                  <a:schemeClr val="accent5">
                    <a:lumMod val="60000"/>
                    <a:lumOff val="40000"/>
                  </a:schemeClr>
                </a:solidFill>
              </a:rPr>
              <a:t>adhere to your</a:t>
            </a:r>
            <a:endParaRPr lang="en-US" sz="8000" b="1" dirty="0">
              <a:solidFill>
                <a:schemeClr val="accent5">
                  <a:lumMod val="60000"/>
                  <a:lumOff val="40000"/>
                </a:schemeClr>
              </a:solidFill>
            </a:endParaRPr>
          </a:p>
          <a:p>
            <a:pPr algn="ctr">
              <a:lnSpc>
                <a:spcPts val="24000"/>
              </a:lnSpc>
            </a:pPr>
            <a:r>
              <a:rPr lang="en-US" sz="24000" b="1" dirty="0" smtClean="0">
                <a:solidFill>
                  <a:srgbClr val="0070C0"/>
                </a:solidFill>
              </a:rPr>
              <a:t>vision</a:t>
            </a:r>
            <a:endParaRPr lang="en-US" sz="24000" b="1" dirty="0" smtClean="0">
              <a:solidFill>
                <a:srgbClr val="0070C0"/>
              </a:solidFill>
            </a:endParaRPr>
          </a:p>
          <a:p>
            <a:pPr>
              <a:lnSpc>
                <a:spcPts val="15000"/>
              </a:lnSpc>
            </a:pPr>
            <a:endParaRPr lang="en-US" sz="33000" b="1" dirty="0">
              <a:solidFill>
                <a:schemeClr val="accent3">
                  <a:lumMod val="75000"/>
                </a:schemeClr>
              </a:solidFill>
            </a:endParaRPr>
          </a:p>
        </p:txBody>
      </p:sp>
    </p:spTree>
    <p:extLst>
      <p:ext uri="{BB962C8B-B14F-4D97-AF65-F5344CB8AC3E}">
        <p14:creationId xmlns:p14="http://schemas.microsoft.com/office/powerpoint/2010/main" val="3383714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838200"/>
            <a:ext cx="8610600" cy="2657138"/>
          </a:xfrm>
          <a:prstGeom prst="rect">
            <a:avLst/>
          </a:prstGeom>
          <a:noFill/>
        </p:spPr>
        <p:txBody>
          <a:bodyPr wrap="square" rtlCol="0">
            <a:spAutoFit/>
          </a:bodyPr>
          <a:lstStyle/>
          <a:p>
            <a:pPr>
              <a:lnSpc>
                <a:spcPts val="10000"/>
              </a:lnSpc>
            </a:pPr>
            <a:r>
              <a:rPr lang="en-US" sz="18000" b="1" dirty="0" smtClean="0">
                <a:solidFill>
                  <a:schemeClr val="accent1">
                    <a:lumMod val="20000"/>
                    <a:lumOff val="80000"/>
                  </a:schemeClr>
                </a:solidFill>
              </a:rPr>
              <a:t>steal</a:t>
            </a:r>
            <a:endParaRPr lang="en-US" sz="18000" b="1" dirty="0" smtClean="0">
              <a:solidFill>
                <a:schemeClr val="accent1">
                  <a:lumMod val="20000"/>
                  <a:lumOff val="80000"/>
                </a:schemeClr>
              </a:solidFill>
            </a:endParaRPr>
          </a:p>
          <a:p>
            <a:pPr algn="r">
              <a:lnSpc>
                <a:spcPts val="10000"/>
              </a:lnSpc>
            </a:pPr>
            <a:r>
              <a:rPr lang="en-US" sz="12000" b="1" dirty="0" smtClean="0">
                <a:solidFill>
                  <a:schemeClr val="accent5">
                    <a:lumMod val="40000"/>
                    <a:lumOff val="60000"/>
                  </a:schemeClr>
                </a:solidFill>
              </a:rPr>
              <a:t>shamelessly</a:t>
            </a:r>
            <a:endParaRPr lang="en-US" sz="12000" b="1" dirty="0">
              <a:solidFill>
                <a:schemeClr val="accent5">
                  <a:lumMod val="40000"/>
                  <a:lumOff val="60000"/>
                </a:schemeClr>
              </a:solidFill>
            </a:endParaRPr>
          </a:p>
        </p:txBody>
      </p:sp>
      <p:sp>
        <p:nvSpPr>
          <p:cNvPr id="3" name="TextBox 2"/>
          <p:cNvSpPr txBox="1"/>
          <p:nvPr/>
        </p:nvSpPr>
        <p:spPr>
          <a:xfrm>
            <a:off x="304800" y="3962400"/>
            <a:ext cx="8610600" cy="2657138"/>
          </a:xfrm>
          <a:prstGeom prst="rect">
            <a:avLst/>
          </a:prstGeom>
          <a:noFill/>
        </p:spPr>
        <p:txBody>
          <a:bodyPr wrap="square" rtlCol="0">
            <a:spAutoFit/>
          </a:bodyPr>
          <a:lstStyle/>
          <a:p>
            <a:pPr>
              <a:lnSpc>
                <a:spcPts val="10000"/>
              </a:lnSpc>
            </a:pPr>
            <a:r>
              <a:rPr lang="en-US" sz="20000" b="1" dirty="0" smtClean="0">
                <a:solidFill>
                  <a:schemeClr val="accent5">
                    <a:lumMod val="60000"/>
                    <a:lumOff val="40000"/>
                  </a:schemeClr>
                </a:solidFill>
              </a:rPr>
              <a:t>    </a:t>
            </a:r>
            <a:r>
              <a:rPr lang="en-US" sz="18000" b="1" dirty="0" smtClean="0">
                <a:solidFill>
                  <a:schemeClr val="accent1">
                    <a:lumMod val="20000"/>
                    <a:lumOff val="80000"/>
                  </a:schemeClr>
                </a:solidFill>
              </a:rPr>
              <a:t>share</a:t>
            </a:r>
            <a:endParaRPr lang="en-US" sz="18000" b="1" dirty="0" smtClean="0">
              <a:solidFill>
                <a:schemeClr val="accent1">
                  <a:lumMod val="20000"/>
                  <a:lumOff val="80000"/>
                </a:schemeClr>
              </a:solidFill>
            </a:endParaRPr>
          </a:p>
          <a:p>
            <a:pPr algn="r">
              <a:lnSpc>
                <a:spcPts val="10000"/>
              </a:lnSpc>
            </a:pPr>
            <a:r>
              <a:rPr lang="en-US" sz="12000" b="1" dirty="0" smtClean="0">
                <a:solidFill>
                  <a:schemeClr val="accent5">
                    <a:lumMod val="40000"/>
                    <a:lumOff val="60000"/>
                  </a:schemeClr>
                </a:solidFill>
              </a:rPr>
              <a:t>seamlessly</a:t>
            </a:r>
            <a:r>
              <a:rPr lang="en-US" sz="10000" b="1" dirty="0" smtClean="0">
                <a:solidFill>
                  <a:schemeClr val="accent5">
                    <a:lumMod val="40000"/>
                    <a:lumOff val="60000"/>
                  </a:schemeClr>
                </a:solidFill>
              </a:rPr>
              <a:t>*</a:t>
            </a:r>
            <a:endParaRPr lang="en-US" sz="12000" b="1" dirty="0">
              <a:solidFill>
                <a:schemeClr val="accent5">
                  <a:lumMod val="40000"/>
                  <a:lumOff val="60000"/>
                </a:schemeClr>
              </a:solidFill>
            </a:endParaRPr>
          </a:p>
        </p:txBody>
      </p:sp>
    </p:spTree>
    <p:extLst>
      <p:ext uri="{BB962C8B-B14F-4D97-AF65-F5344CB8AC3E}">
        <p14:creationId xmlns:p14="http://schemas.microsoft.com/office/powerpoint/2010/main" val="32245722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84759"/>
            <a:ext cx="9144001" cy="7658507"/>
          </a:xfrm>
          <a:prstGeom prst="rect">
            <a:avLst/>
          </a:prstGeom>
          <a:noFill/>
        </p:spPr>
        <p:txBody>
          <a:bodyPr wrap="square" rtlCol="0">
            <a:spAutoFit/>
          </a:bodyPr>
          <a:lstStyle/>
          <a:p>
            <a:pPr algn="ctr">
              <a:lnSpc>
                <a:spcPts val="10000"/>
              </a:lnSpc>
            </a:pPr>
            <a:r>
              <a:rPr lang="en-US" sz="8000" b="1" dirty="0" smtClean="0">
                <a:solidFill>
                  <a:srgbClr val="0070C0"/>
                </a:solidFill>
              </a:rPr>
              <a:t>                    </a:t>
            </a:r>
            <a:r>
              <a:rPr lang="en-US" sz="8000" b="1" dirty="0" smtClean="0">
                <a:solidFill>
                  <a:srgbClr val="C00000"/>
                </a:solidFill>
              </a:rPr>
              <a:t>#3</a:t>
            </a:r>
            <a:r>
              <a:rPr lang="en-US" sz="8000" b="1" dirty="0" smtClean="0">
                <a:solidFill>
                  <a:schemeClr val="accent5">
                    <a:lumMod val="60000"/>
                    <a:lumOff val="40000"/>
                  </a:schemeClr>
                </a:solidFill>
              </a:rPr>
              <a:t/>
            </a:r>
            <a:br>
              <a:rPr lang="en-US" sz="8000" b="1" dirty="0" smtClean="0">
                <a:solidFill>
                  <a:schemeClr val="accent5">
                    <a:lumMod val="60000"/>
                    <a:lumOff val="40000"/>
                  </a:schemeClr>
                </a:solidFill>
              </a:rPr>
            </a:br>
            <a:r>
              <a:rPr lang="en-US" sz="8000" b="1" dirty="0" smtClean="0">
                <a:solidFill>
                  <a:schemeClr val="accent5">
                    <a:lumMod val="60000"/>
                    <a:lumOff val="40000"/>
                  </a:schemeClr>
                </a:solidFill>
              </a:rPr>
              <a:t>w</a:t>
            </a:r>
            <a:r>
              <a:rPr lang="en-US" sz="8000" b="1" dirty="0" smtClean="0">
                <a:solidFill>
                  <a:schemeClr val="accent5">
                    <a:lumMod val="60000"/>
                    <a:lumOff val="40000"/>
                  </a:schemeClr>
                </a:solidFill>
              </a:rPr>
              <a:t>hite space is your</a:t>
            </a:r>
            <a:endParaRPr lang="en-US" sz="8000" b="1" dirty="0">
              <a:solidFill>
                <a:schemeClr val="accent5">
                  <a:lumMod val="60000"/>
                  <a:lumOff val="40000"/>
                </a:schemeClr>
              </a:solidFill>
            </a:endParaRPr>
          </a:p>
          <a:p>
            <a:pPr algn="ctr">
              <a:lnSpc>
                <a:spcPts val="24000"/>
              </a:lnSpc>
            </a:pPr>
            <a:r>
              <a:rPr lang="en-US" sz="24000" b="1" dirty="0" smtClean="0">
                <a:solidFill>
                  <a:srgbClr val="0070C0"/>
                </a:solidFill>
              </a:rPr>
              <a:t>friend</a:t>
            </a:r>
            <a:endParaRPr lang="en-US" sz="24000" b="1" dirty="0" smtClean="0">
              <a:solidFill>
                <a:srgbClr val="0070C0"/>
              </a:solidFill>
            </a:endParaRPr>
          </a:p>
          <a:p>
            <a:pPr>
              <a:lnSpc>
                <a:spcPts val="15000"/>
              </a:lnSpc>
            </a:pPr>
            <a:endParaRPr lang="en-US" sz="33000" b="1" dirty="0">
              <a:solidFill>
                <a:schemeClr val="accent3">
                  <a:lumMod val="75000"/>
                </a:schemeClr>
              </a:solidFill>
            </a:endParaRPr>
          </a:p>
        </p:txBody>
      </p:sp>
    </p:spTree>
    <p:extLst>
      <p:ext uri="{BB962C8B-B14F-4D97-AF65-F5344CB8AC3E}">
        <p14:creationId xmlns:p14="http://schemas.microsoft.com/office/powerpoint/2010/main" val="427531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884759"/>
            <a:ext cx="9144000" cy="6760825"/>
          </a:xfrm>
          <a:prstGeom prst="rect">
            <a:avLst/>
          </a:prstGeom>
          <a:noFill/>
        </p:spPr>
        <p:txBody>
          <a:bodyPr wrap="square" rtlCol="0">
            <a:spAutoFit/>
          </a:bodyPr>
          <a:lstStyle/>
          <a:p>
            <a:pPr algn="ctr">
              <a:lnSpc>
                <a:spcPts val="15000"/>
              </a:lnSpc>
            </a:pPr>
            <a:r>
              <a:rPr lang="en-US" sz="8000" b="1" dirty="0" smtClean="0">
                <a:solidFill>
                  <a:srgbClr val="0070C0"/>
                </a:solidFill>
              </a:rPr>
              <a:t>                  </a:t>
            </a:r>
            <a:r>
              <a:rPr lang="en-US" sz="8000" b="1" dirty="0" smtClean="0">
                <a:solidFill>
                  <a:srgbClr val="C00000"/>
                </a:solidFill>
              </a:rPr>
              <a:t>#4</a:t>
            </a:r>
            <a:endParaRPr lang="en-US" sz="8000" b="1" dirty="0" smtClean="0">
              <a:solidFill>
                <a:srgbClr val="C00000"/>
              </a:solidFill>
            </a:endParaRPr>
          </a:p>
          <a:p>
            <a:pPr algn="ctr">
              <a:lnSpc>
                <a:spcPts val="22000"/>
              </a:lnSpc>
            </a:pPr>
            <a:r>
              <a:rPr lang="en-US" sz="24000" b="1" dirty="0" smtClean="0">
                <a:solidFill>
                  <a:srgbClr val="0070C0"/>
                </a:solidFill>
              </a:rPr>
              <a:t>brevity</a:t>
            </a:r>
            <a:endParaRPr lang="en-US" sz="24000" b="1" dirty="0" smtClean="0">
              <a:solidFill>
                <a:srgbClr val="0070C0"/>
              </a:solidFill>
            </a:endParaRPr>
          </a:p>
          <a:p>
            <a:pPr>
              <a:lnSpc>
                <a:spcPts val="15000"/>
              </a:lnSpc>
            </a:pPr>
            <a:endParaRPr lang="en-US" sz="33000" b="1" dirty="0">
              <a:solidFill>
                <a:schemeClr val="accent3">
                  <a:lumMod val="75000"/>
                </a:schemeClr>
              </a:solidFill>
            </a:endParaRPr>
          </a:p>
        </p:txBody>
      </p:sp>
    </p:spTree>
    <p:extLst>
      <p:ext uri="{BB962C8B-B14F-4D97-AF65-F5344CB8AC3E}">
        <p14:creationId xmlns:p14="http://schemas.microsoft.com/office/powerpoint/2010/main" val="1672373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43000"/>
            <a:ext cx="9144001" cy="7658507"/>
          </a:xfrm>
          <a:prstGeom prst="rect">
            <a:avLst/>
          </a:prstGeom>
          <a:noFill/>
        </p:spPr>
        <p:txBody>
          <a:bodyPr wrap="square" rtlCol="0">
            <a:spAutoFit/>
          </a:bodyPr>
          <a:lstStyle/>
          <a:p>
            <a:pPr algn="ctr">
              <a:lnSpc>
                <a:spcPts val="10000"/>
              </a:lnSpc>
            </a:pPr>
            <a:r>
              <a:rPr lang="en-US" sz="8000" b="1" dirty="0" smtClean="0">
                <a:solidFill>
                  <a:srgbClr val="0070C0"/>
                </a:solidFill>
              </a:rPr>
              <a:t>                   </a:t>
            </a:r>
            <a:r>
              <a:rPr lang="en-US" sz="8000" b="1" dirty="0" smtClean="0">
                <a:solidFill>
                  <a:srgbClr val="C00000"/>
                </a:solidFill>
              </a:rPr>
              <a:t>#5</a:t>
            </a:r>
            <a:r>
              <a:rPr lang="en-US" sz="8000" b="1" dirty="0" smtClean="0">
                <a:solidFill>
                  <a:schemeClr val="accent5">
                    <a:lumMod val="60000"/>
                    <a:lumOff val="40000"/>
                  </a:schemeClr>
                </a:solidFill>
              </a:rPr>
              <a:t/>
            </a:r>
            <a:br>
              <a:rPr lang="en-US" sz="8000" b="1" dirty="0" smtClean="0">
                <a:solidFill>
                  <a:schemeClr val="accent5">
                    <a:lumMod val="60000"/>
                    <a:lumOff val="40000"/>
                  </a:schemeClr>
                </a:solidFill>
              </a:rPr>
            </a:br>
            <a:r>
              <a:rPr lang="en-US" sz="8000" b="1" dirty="0" smtClean="0">
                <a:solidFill>
                  <a:schemeClr val="accent5">
                    <a:lumMod val="60000"/>
                    <a:lumOff val="40000"/>
                  </a:schemeClr>
                </a:solidFill>
              </a:rPr>
              <a:t>do only what you</a:t>
            </a:r>
            <a:endParaRPr lang="en-US" sz="8000" b="1" dirty="0">
              <a:solidFill>
                <a:schemeClr val="accent5">
                  <a:lumMod val="60000"/>
                  <a:lumOff val="40000"/>
                </a:schemeClr>
              </a:solidFill>
            </a:endParaRPr>
          </a:p>
          <a:p>
            <a:pPr algn="ctr">
              <a:lnSpc>
                <a:spcPts val="24000"/>
              </a:lnSpc>
            </a:pPr>
            <a:r>
              <a:rPr lang="en-US" sz="24000" b="1" dirty="0" smtClean="0">
                <a:solidFill>
                  <a:srgbClr val="0070C0"/>
                </a:solidFill>
              </a:rPr>
              <a:t>need</a:t>
            </a:r>
            <a:endParaRPr lang="en-US" sz="24000" b="1" dirty="0" smtClean="0">
              <a:solidFill>
                <a:srgbClr val="0070C0"/>
              </a:solidFill>
            </a:endParaRPr>
          </a:p>
          <a:p>
            <a:pPr>
              <a:lnSpc>
                <a:spcPts val="15000"/>
              </a:lnSpc>
            </a:pPr>
            <a:endParaRPr lang="en-US" sz="33000" b="1" dirty="0">
              <a:solidFill>
                <a:schemeClr val="accent3">
                  <a:lumMod val="75000"/>
                </a:schemeClr>
              </a:solidFill>
            </a:endParaRPr>
          </a:p>
        </p:txBody>
      </p:sp>
    </p:spTree>
    <p:extLst>
      <p:ext uri="{BB962C8B-B14F-4D97-AF65-F5344CB8AC3E}">
        <p14:creationId xmlns:p14="http://schemas.microsoft.com/office/powerpoint/2010/main" val="31292673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43000"/>
            <a:ext cx="9144001" cy="7658507"/>
          </a:xfrm>
          <a:prstGeom prst="rect">
            <a:avLst/>
          </a:prstGeom>
          <a:noFill/>
        </p:spPr>
        <p:txBody>
          <a:bodyPr wrap="square" rtlCol="0">
            <a:spAutoFit/>
          </a:bodyPr>
          <a:lstStyle/>
          <a:p>
            <a:pPr algn="ctr">
              <a:lnSpc>
                <a:spcPts val="10000"/>
              </a:lnSpc>
            </a:pPr>
            <a:r>
              <a:rPr lang="en-US" sz="8000" b="1" dirty="0" smtClean="0">
                <a:solidFill>
                  <a:srgbClr val="0070C0"/>
                </a:solidFill>
              </a:rPr>
              <a:t>                  </a:t>
            </a:r>
            <a:r>
              <a:rPr lang="en-US" sz="8000" b="1" dirty="0" smtClean="0">
                <a:solidFill>
                  <a:srgbClr val="C00000"/>
                </a:solidFill>
              </a:rPr>
              <a:t>#6</a:t>
            </a:r>
            <a:r>
              <a:rPr lang="en-US" sz="8000" b="1" dirty="0" smtClean="0">
                <a:solidFill>
                  <a:schemeClr val="accent5">
                    <a:lumMod val="60000"/>
                    <a:lumOff val="40000"/>
                  </a:schemeClr>
                </a:solidFill>
              </a:rPr>
              <a:t/>
            </a:r>
            <a:br>
              <a:rPr lang="en-US" sz="8000" b="1" dirty="0" smtClean="0">
                <a:solidFill>
                  <a:schemeClr val="accent5">
                    <a:lumMod val="60000"/>
                    <a:lumOff val="40000"/>
                  </a:schemeClr>
                </a:solidFill>
              </a:rPr>
            </a:br>
            <a:r>
              <a:rPr lang="en-US" sz="8000" b="1" dirty="0" smtClean="0">
                <a:solidFill>
                  <a:schemeClr val="accent5">
                    <a:lumMod val="60000"/>
                    <a:lumOff val="40000"/>
                  </a:schemeClr>
                </a:solidFill>
              </a:rPr>
              <a:t>develop a unique</a:t>
            </a:r>
            <a:endParaRPr lang="en-US" sz="8000" b="1" dirty="0">
              <a:solidFill>
                <a:schemeClr val="accent5">
                  <a:lumMod val="60000"/>
                  <a:lumOff val="40000"/>
                </a:schemeClr>
              </a:solidFill>
            </a:endParaRPr>
          </a:p>
          <a:p>
            <a:pPr algn="ctr">
              <a:lnSpc>
                <a:spcPts val="24000"/>
              </a:lnSpc>
            </a:pPr>
            <a:r>
              <a:rPr lang="en-US" sz="24000" b="1" dirty="0" smtClean="0">
                <a:solidFill>
                  <a:srgbClr val="0070C0"/>
                </a:solidFill>
              </a:rPr>
              <a:t>voice</a:t>
            </a:r>
            <a:endParaRPr lang="en-US" sz="24000" b="1" dirty="0" smtClean="0">
              <a:solidFill>
                <a:srgbClr val="0070C0"/>
              </a:solidFill>
            </a:endParaRPr>
          </a:p>
          <a:p>
            <a:pPr>
              <a:lnSpc>
                <a:spcPts val="15000"/>
              </a:lnSpc>
            </a:pPr>
            <a:endParaRPr lang="en-US" sz="33000" b="1" dirty="0">
              <a:solidFill>
                <a:schemeClr val="accent3">
                  <a:lumMod val="75000"/>
                </a:schemeClr>
              </a:solidFill>
            </a:endParaRPr>
          </a:p>
        </p:txBody>
      </p:sp>
    </p:spTree>
    <p:extLst>
      <p:ext uri="{BB962C8B-B14F-4D97-AF65-F5344CB8AC3E}">
        <p14:creationId xmlns:p14="http://schemas.microsoft.com/office/powerpoint/2010/main" val="4049886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43000"/>
            <a:ext cx="9144001" cy="7145546"/>
          </a:xfrm>
          <a:prstGeom prst="rect">
            <a:avLst/>
          </a:prstGeom>
          <a:noFill/>
        </p:spPr>
        <p:txBody>
          <a:bodyPr wrap="square" rtlCol="0">
            <a:spAutoFit/>
          </a:bodyPr>
          <a:lstStyle/>
          <a:p>
            <a:pPr algn="ctr">
              <a:lnSpc>
                <a:spcPts val="10000"/>
              </a:lnSpc>
            </a:pPr>
            <a:r>
              <a:rPr lang="en-US" sz="8000" b="1" dirty="0" smtClean="0">
                <a:solidFill>
                  <a:srgbClr val="0070C0"/>
                </a:solidFill>
              </a:rPr>
              <a:t>                  </a:t>
            </a:r>
            <a:r>
              <a:rPr lang="en-US" sz="8000" b="1" dirty="0" smtClean="0">
                <a:solidFill>
                  <a:srgbClr val="C00000"/>
                </a:solidFill>
              </a:rPr>
              <a:t>#7</a:t>
            </a:r>
            <a:r>
              <a:rPr lang="en-US" sz="8000" b="1" dirty="0" smtClean="0">
                <a:solidFill>
                  <a:schemeClr val="accent5">
                    <a:lumMod val="60000"/>
                    <a:lumOff val="40000"/>
                  </a:schemeClr>
                </a:solidFill>
              </a:rPr>
              <a:t/>
            </a:r>
            <a:br>
              <a:rPr lang="en-US" sz="8000" b="1" dirty="0" smtClean="0">
                <a:solidFill>
                  <a:schemeClr val="accent5">
                    <a:lumMod val="60000"/>
                    <a:lumOff val="40000"/>
                  </a:schemeClr>
                </a:solidFill>
              </a:rPr>
            </a:br>
            <a:r>
              <a:rPr lang="en-US" sz="8000" b="1" dirty="0" smtClean="0">
                <a:solidFill>
                  <a:schemeClr val="accent5">
                    <a:lumMod val="60000"/>
                    <a:lumOff val="40000"/>
                  </a:schemeClr>
                </a:solidFill>
              </a:rPr>
              <a:t>avoid the usual</a:t>
            </a:r>
            <a:endParaRPr lang="en-US" sz="8000" b="1" dirty="0">
              <a:solidFill>
                <a:schemeClr val="accent5">
                  <a:lumMod val="60000"/>
                  <a:lumOff val="40000"/>
                </a:schemeClr>
              </a:solidFill>
            </a:endParaRPr>
          </a:p>
          <a:p>
            <a:pPr algn="ctr">
              <a:lnSpc>
                <a:spcPts val="20000"/>
              </a:lnSpc>
            </a:pPr>
            <a:r>
              <a:rPr lang="en-US" sz="19000" b="1" dirty="0" smtClean="0">
                <a:solidFill>
                  <a:srgbClr val="0070C0"/>
                </a:solidFill>
              </a:rPr>
              <a:t>suspects</a:t>
            </a:r>
            <a:endParaRPr lang="en-US" sz="19000" b="1" dirty="0" smtClean="0">
              <a:solidFill>
                <a:srgbClr val="0070C0"/>
              </a:solidFill>
            </a:endParaRPr>
          </a:p>
          <a:p>
            <a:pPr>
              <a:lnSpc>
                <a:spcPts val="15000"/>
              </a:lnSpc>
            </a:pPr>
            <a:endParaRPr lang="en-US" sz="33000" b="1" dirty="0">
              <a:solidFill>
                <a:schemeClr val="accent3">
                  <a:lumMod val="75000"/>
                </a:schemeClr>
              </a:solidFill>
            </a:endParaRPr>
          </a:p>
        </p:txBody>
      </p:sp>
    </p:spTree>
    <p:extLst>
      <p:ext uri="{BB962C8B-B14F-4D97-AF65-F5344CB8AC3E}">
        <p14:creationId xmlns:p14="http://schemas.microsoft.com/office/powerpoint/2010/main" val="19228092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43000"/>
            <a:ext cx="9144001" cy="6889065"/>
          </a:xfrm>
          <a:prstGeom prst="rect">
            <a:avLst/>
          </a:prstGeom>
          <a:noFill/>
        </p:spPr>
        <p:txBody>
          <a:bodyPr wrap="square" rtlCol="0">
            <a:spAutoFit/>
          </a:bodyPr>
          <a:lstStyle/>
          <a:p>
            <a:pPr algn="ctr">
              <a:lnSpc>
                <a:spcPts val="10000"/>
              </a:lnSpc>
            </a:pPr>
            <a:r>
              <a:rPr lang="en-US" sz="8000" b="1" dirty="0" smtClean="0">
                <a:solidFill>
                  <a:srgbClr val="0070C0"/>
                </a:solidFill>
              </a:rPr>
              <a:t>                 </a:t>
            </a:r>
            <a:r>
              <a:rPr lang="en-US" sz="8000" b="1" dirty="0" smtClean="0">
                <a:solidFill>
                  <a:srgbClr val="C00000"/>
                </a:solidFill>
              </a:rPr>
              <a:t>#8</a:t>
            </a:r>
            <a:r>
              <a:rPr lang="en-US" sz="8000" b="1" dirty="0" smtClean="0">
                <a:solidFill>
                  <a:schemeClr val="accent5">
                    <a:lumMod val="60000"/>
                    <a:lumOff val="40000"/>
                  </a:schemeClr>
                </a:solidFill>
              </a:rPr>
              <a:t/>
            </a:r>
            <a:br>
              <a:rPr lang="en-US" sz="8000" b="1" dirty="0" smtClean="0">
                <a:solidFill>
                  <a:schemeClr val="accent5">
                    <a:lumMod val="60000"/>
                    <a:lumOff val="40000"/>
                  </a:schemeClr>
                </a:solidFill>
              </a:rPr>
            </a:br>
            <a:r>
              <a:rPr lang="en-US" sz="8000" b="1" dirty="0" smtClean="0">
                <a:solidFill>
                  <a:schemeClr val="accent5">
                    <a:lumMod val="60000"/>
                    <a:lumOff val="40000"/>
                  </a:schemeClr>
                </a:solidFill>
              </a:rPr>
              <a:t>define every </a:t>
            </a:r>
            <a:endParaRPr lang="en-US" sz="8000" b="1" dirty="0">
              <a:solidFill>
                <a:schemeClr val="accent5">
                  <a:lumMod val="60000"/>
                  <a:lumOff val="40000"/>
                </a:schemeClr>
              </a:solidFill>
            </a:endParaRPr>
          </a:p>
          <a:p>
            <a:pPr algn="ctr">
              <a:lnSpc>
                <a:spcPts val="18000"/>
              </a:lnSpc>
            </a:pPr>
            <a:r>
              <a:rPr lang="en-US" sz="21000" b="1" dirty="0" smtClean="0">
                <a:solidFill>
                  <a:srgbClr val="0070C0"/>
                </a:solidFill>
              </a:rPr>
              <a:t>process</a:t>
            </a:r>
            <a:endParaRPr lang="en-US" sz="21000" b="1" dirty="0" smtClean="0">
              <a:solidFill>
                <a:srgbClr val="0070C0"/>
              </a:solidFill>
            </a:endParaRPr>
          </a:p>
          <a:p>
            <a:pPr>
              <a:lnSpc>
                <a:spcPts val="15000"/>
              </a:lnSpc>
            </a:pPr>
            <a:endParaRPr lang="en-US" sz="33000" b="1" dirty="0">
              <a:solidFill>
                <a:schemeClr val="accent3">
                  <a:lumMod val="75000"/>
                </a:schemeClr>
              </a:solidFill>
            </a:endParaRPr>
          </a:p>
        </p:txBody>
      </p:sp>
    </p:spTree>
    <p:extLst>
      <p:ext uri="{BB962C8B-B14F-4D97-AF65-F5344CB8AC3E}">
        <p14:creationId xmlns:p14="http://schemas.microsoft.com/office/powerpoint/2010/main" val="25685397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43000"/>
            <a:ext cx="9144001" cy="7658507"/>
          </a:xfrm>
          <a:prstGeom prst="rect">
            <a:avLst/>
          </a:prstGeom>
          <a:noFill/>
        </p:spPr>
        <p:txBody>
          <a:bodyPr wrap="square" rtlCol="0">
            <a:spAutoFit/>
          </a:bodyPr>
          <a:lstStyle/>
          <a:p>
            <a:pPr algn="ctr">
              <a:lnSpc>
                <a:spcPts val="10000"/>
              </a:lnSpc>
            </a:pPr>
            <a:r>
              <a:rPr lang="en-US" sz="8000" b="1" dirty="0" smtClean="0">
                <a:solidFill>
                  <a:srgbClr val="0070C0"/>
                </a:solidFill>
              </a:rPr>
              <a:t>                 </a:t>
            </a:r>
            <a:r>
              <a:rPr lang="en-US" sz="8000" b="1" dirty="0" smtClean="0">
                <a:solidFill>
                  <a:srgbClr val="C00000"/>
                </a:solidFill>
              </a:rPr>
              <a:t>#9</a:t>
            </a:r>
            <a:r>
              <a:rPr lang="en-US" sz="8000" b="1" dirty="0" smtClean="0">
                <a:solidFill>
                  <a:schemeClr val="accent5">
                    <a:lumMod val="60000"/>
                    <a:lumOff val="40000"/>
                  </a:schemeClr>
                </a:solidFill>
              </a:rPr>
              <a:t/>
            </a:r>
            <a:br>
              <a:rPr lang="en-US" sz="8000" b="1" dirty="0" smtClean="0">
                <a:solidFill>
                  <a:schemeClr val="accent5">
                    <a:lumMod val="60000"/>
                    <a:lumOff val="40000"/>
                  </a:schemeClr>
                </a:solidFill>
              </a:rPr>
            </a:br>
            <a:r>
              <a:rPr lang="en-US" sz="8000" b="1" dirty="0" smtClean="0">
                <a:solidFill>
                  <a:schemeClr val="accent5">
                    <a:lumMod val="60000"/>
                    <a:lumOff val="40000"/>
                  </a:schemeClr>
                </a:solidFill>
              </a:rPr>
              <a:t>welcome</a:t>
            </a:r>
            <a:endParaRPr lang="en-US" sz="8000" b="1" dirty="0">
              <a:solidFill>
                <a:schemeClr val="accent5">
                  <a:lumMod val="60000"/>
                  <a:lumOff val="40000"/>
                </a:schemeClr>
              </a:solidFill>
            </a:endParaRPr>
          </a:p>
          <a:p>
            <a:pPr algn="ctr">
              <a:lnSpc>
                <a:spcPts val="24000"/>
              </a:lnSpc>
            </a:pPr>
            <a:r>
              <a:rPr lang="en-US" sz="24000" b="1" dirty="0" smtClean="0">
                <a:solidFill>
                  <a:srgbClr val="0070C0"/>
                </a:solidFill>
              </a:rPr>
              <a:t>failure</a:t>
            </a:r>
            <a:endParaRPr lang="en-US" sz="24000" b="1" dirty="0" smtClean="0">
              <a:solidFill>
                <a:srgbClr val="0070C0"/>
              </a:solidFill>
            </a:endParaRPr>
          </a:p>
          <a:p>
            <a:pPr>
              <a:lnSpc>
                <a:spcPts val="15000"/>
              </a:lnSpc>
            </a:pPr>
            <a:endParaRPr lang="en-US" sz="33000" b="1" dirty="0">
              <a:solidFill>
                <a:schemeClr val="accent3">
                  <a:lumMod val="75000"/>
                </a:schemeClr>
              </a:solidFill>
            </a:endParaRPr>
          </a:p>
        </p:txBody>
      </p:sp>
    </p:spTree>
    <p:extLst>
      <p:ext uri="{BB962C8B-B14F-4D97-AF65-F5344CB8AC3E}">
        <p14:creationId xmlns:p14="http://schemas.microsoft.com/office/powerpoint/2010/main" val="734473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43000"/>
            <a:ext cx="9144001" cy="6889065"/>
          </a:xfrm>
          <a:prstGeom prst="rect">
            <a:avLst/>
          </a:prstGeom>
          <a:noFill/>
        </p:spPr>
        <p:txBody>
          <a:bodyPr wrap="square" rtlCol="0">
            <a:spAutoFit/>
          </a:bodyPr>
          <a:lstStyle/>
          <a:p>
            <a:pPr algn="ctr">
              <a:lnSpc>
                <a:spcPts val="10000"/>
              </a:lnSpc>
            </a:pPr>
            <a:r>
              <a:rPr lang="en-US" sz="8000" b="1" dirty="0" smtClean="0">
                <a:solidFill>
                  <a:srgbClr val="0070C0"/>
                </a:solidFill>
              </a:rPr>
              <a:t>                    </a:t>
            </a:r>
            <a:r>
              <a:rPr lang="en-US" sz="8000" b="1" dirty="0" smtClean="0">
                <a:solidFill>
                  <a:srgbClr val="C00000"/>
                </a:solidFill>
              </a:rPr>
              <a:t>#10</a:t>
            </a:r>
            <a:r>
              <a:rPr lang="en-US" sz="8000" b="1" dirty="0" smtClean="0">
                <a:solidFill>
                  <a:srgbClr val="0070C0"/>
                </a:solidFill>
              </a:rPr>
              <a:t/>
            </a:r>
            <a:br>
              <a:rPr lang="en-US" sz="8000" b="1" dirty="0" smtClean="0">
                <a:solidFill>
                  <a:srgbClr val="0070C0"/>
                </a:solidFill>
              </a:rPr>
            </a:br>
            <a:r>
              <a:rPr lang="en-US" sz="8000" b="1" dirty="0" smtClean="0">
                <a:solidFill>
                  <a:schemeClr val="accent5">
                    <a:lumMod val="60000"/>
                    <a:lumOff val="40000"/>
                  </a:schemeClr>
                </a:solidFill>
              </a:rPr>
              <a:t>celebrate your</a:t>
            </a:r>
            <a:endParaRPr lang="en-US" sz="8000" b="1" dirty="0">
              <a:solidFill>
                <a:schemeClr val="accent5">
                  <a:lumMod val="60000"/>
                  <a:lumOff val="40000"/>
                </a:schemeClr>
              </a:solidFill>
            </a:endParaRPr>
          </a:p>
          <a:p>
            <a:pPr algn="ctr">
              <a:lnSpc>
                <a:spcPts val="18000"/>
              </a:lnSpc>
            </a:pPr>
            <a:r>
              <a:rPr lang="en-US" sz="21000" b="1" dirty="0" smtClean="0">
                <a:solidFill>
                  <a:srgbClr val="0070C0"/>
                </a:solidFill>
              </a:rPr>
              <a:t>success</a:t>
            </a:r>
            <a:endParaRPr lang="en-US" sz="21000" b="1" dirty="0" smtClean="0">
              <a:solidFill>
                <a:srgbClr val="0070C0"/>
              </a:solidFill>
            </a:endParaRPr>
          </a:p>
          <a:p>
            <a:pPr>
              <a:lnSpc>
                <a:spcPts val="15000"/>
              </a:lnSpc>
            </a:pPr>
            <a:endParaRPr lang="en-US" sz="33000" b="1" dirty="0">
              <a:solidFill>
                <a:schemeClr val="accent3">
                  <a:lumMod val="75000"/>
                </a:schemeClr>
              </a:solidFill>
            </a:endParaRPr>
          </a:p>
        </p:txBody>
      </p:sp>
    </p:spTree>
    <p:extLst>
      <p:ext uri="{BB962C8B-B14F-4D97-AF65-F5344CB8AC3E}">
        <p14:creationId xmlns:p14="http://schemas.microsoft.com/office/powerpoint/2010/main" val="34781115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838200"/>
            <a:ext cx="8610600" cy="2657138"/>
          </a:xfrm>
          <a:prstGeom prst="rect">
            <a:avLst/>
          </a:prstGeom>
          <a:noFill/>
        </p:spPr>
        <p:txBody>
          <a:bodyPr wrap="square" rtlCol="0">
            <a:spAutoFit/>
          </a:bodyPr>
          <a:lstStyle/>
          <a:p>
            <a:pPr>
              <a:lnSpc>
                <a:spcPts val="10000"/>
              </a:lnSpc>
            </a:pPr>
            <a:r>
              <a:rPr lang="en-US" sz="18000" b="1" dirty="0" smtClean="0">
                <a:solidFill>
                  <a:schemeClr val="accent1">
                    <a:lumMod val="20000"/>
                    <a:lumOff val="80000"/>
                  </a:schemeClr>
                </a:solidFill>
              </a:rPr>
              <a:t>steal</a:t>
            </a:r>
            <a:endParaRPr lang="en-US" sz="18000" b="1" dirty="0" smtClean="0">
              <a:solidFill>
                <a:schemeClr val="accent1">
                  <a:lumMod val="20000"/>
                  <a:lumOff val="80000"/>
                </a:schemeClr>
              </a:solidFill>
            </a:endParaRPr>
          </a:p>
          <a:p>
            <a:pPr algn="r">
              <a:lnSpc>
                <a:spcPts val="10000"/>
              </a:lnSpc>
            </a:pPr>
            <a:r>
              <a:rPr lang="en-US" sz="12000" b="1" dirty="0" smtClean="0">
                <a:solidFill>
                  <a:schemeClr val="accent5">
                    <a:lumMod val="40000"/>
                    <a:lumOff val="60000"/>
                  </a:schemeClr>
                </a:solidFill>
              </a:rPr>
              <a:t>shamelessly</a:t>
            </a:r>
            <a:endParaRPr lang="en-US" sz="12000" b="1" dirty="0">
              <a:solidFill>
                <a:schemeClr val="accent5">
                  <a:lumMod val="40000"/>
                  <a:lumOff val="60000"/>
                </a:schemeClr>
              </a:solidFill>
            </a:endParaRPr>
          </a:p>
        </p:txBody>
      </p:sp>
      <p:sp>
        <p:nvSpPr>
          <p:cNvPr id="3" name="TextBox 2"/>
          <p:cNvSpPr txBox="1"/>
          <p:nvPr/>
        </p:nvSpPr>
        <p:spPr>
          <a:xfrm>
            <a:off x="304800" y="3962400"/>
            <a:ext cx="8610600" cy="2657138"/>
          </a:xfrm>
          <a:prstGeom prst="rect">
            <a:avLst/>
          </a:prstGeom>
          <a:noFill/>
        </p:spPr>
        <p:txBody>
          <a:bodyPr wrap="square" rtlCol="0">
            <a:spAutoFit/>
          </a:bodyPr>
          <a:lstStyle/>
          <a:p>
            <a:pPr>
              <a:lnSpc>
                <a:spcPts val="10000"/>
              </a:lnSpc>
            </a:pPr>
            <a:r>
              <a:rPr lang="en-US" sz="20000" b="1" dirty="0" smtClean="0">
                <a:solidFill>
                  <a:schemeClr val="accent5">
                    <a:lumMod val="60000"/>
                    <a:lumOff val="40000"/>
                  </a:schemeClr>
                </a:solidFill>
              </a:rPr>
              <a:t>    </a:t>
            </a:r>
            <a:r>
              <a:rPr lang="en-US" sz="18000" b="1" dirty="0" smtClean="0">
                <a:solidFill>
                  <a:schemeClr val="accent1">
                    <a:lumMod val="20000"/>
                    <a:lumOff val="80000"/>
                  </a:schemeClr>
                </a:solidFill>
              </a:rPr>
              <a:t>share</a:t>
            </a:r>
            <a:endParaRPr lang="en-US" sz="18000" b="1" dirty="0" smtClean="0">
              <a:solidFill>
                <a:schemeClr val="accent1">
                  <a:lumMod val="20000"/>
                  <a:lumOff val="80000"/>
                </a:schemeClr>
              </a:solidFill>
            </a:endParaRPr>
          </a:p>
          <a:p>
            <a:pPr algn="r">
              <a:lnSpc>
                <a:spcPts val="10000"/>
              </a:lnSpc>
            </a:pPr>
            <a:r>
              <a:rPr lang="en-US" sz="12000" b="1" dirty="0" smtClean="0">
                <a:solidFill>
                  <a:schemeClr val="accent5">
                    <a:lumMod val="40000"/>
                    <a:lumOff val="60000"/>
                  </a:schemeClr>
                </a:solidFill>
              </a:rPr>
              <a:t>seamlessly</a:t>
            </a:r>
            <a:r>
              <a:rPr lang="en-US" sz="10000" b="1" dirty="0" smtClean="0">
                <a:solidFill>
                  <a:schemeClr val="accent5">
                    <a:lumMod val="40000"/>
                    <a:lumOff val="60000"/>
                  </a:schemeClr>
                </a:solidFill>
              </a:rPr>
              <a:t>*</a:t>
            </a:r>
            <a:endParaRPr lang="en-US" sz="12000" b="1" dirty="0">
              <a:solidFill>
                <a:schemeClr val="accent5">
                  <a:lumMod val="40000"/>
                  <a:lumOff val="60000"/>
                </a:schemeClr>
              </a:solidFill>
            </a:endParaRPr>
          </a:p>
        </p:txBody>
      </p:sp>
    </p:spTree>
    <p:extLst>
      <p:ext uri="{BB962C8B-B14F-4D97-AF65-F5344CB8AC3E}">
        <p14:creationId xmlns:p14="http://schemas.microsoft.com/office/powerpoint/2010/main" val="5240888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j043953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4876800"/>
            <a:ext cx="6019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4694872"/>
            <a:ext cx="5562600" cy="1477328"/>
          </a:xfrm>
          <a:prstGeom prst="rect">
            <a:avLst/>
          </a:prstGeom>
          <a:noFill/>
        </p:spPr>
        <p:txBody>
          <a:bodyPr wrap="square" rtlCol="0">
            <a:spAutoFit/>
          </a:bodyPr>
          <a:lstStyle/>
          <a:p>
            <a:r>
              <a:rPr lang="en-US" sz="9000" dirty="0" smtClean="0"/>
              <a:t>Questions?</a:t>
            </a:r>
            <a:endParaRPr lang="en-US" sz="9000" dirty="0"/>
          </a:p>
        </p:txBody>
      </p:sp>
    </p:spTree>
    <p:extLst>
      <p:ext uri="{BB962C8B-B14F-4D97-AF65-F5344CB8AC3E}">
        <p14:creationId xmlns:p14="http://schemas.microsoft.com/office/powerpoint/2010/main" val="49924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iStock_000008210497Lar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1"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686479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52400"/>
            <a:ext cx="10278969" cy="7010400"/>
          </a:xfrm>
          <a:prstGeom prst="rect">
            <a:avLst/>
          </a:prstGeom>
        </p:spPr>
      </p:pic>
      <p:sp>
        <p:nvSpPr>
          <p:cNvPr id="7" name="TextBox 6"/>
          <p:cNvSpPr txBox="1"/>
          <p:nvPr/>
        </p:nvSpPr>
        <p:spPr>
          <a:xfrm>
            <a:off x="2590800" y="533400"/>
            <a:ext cx="7010400" cy="1446550"/>
          </a:xfrm>
          <a:prstGeom prst="rect">
            <a:avLst/>
          </a:prstGeom>
          <a:noFill/>
        </p:spPr>
        <p:txBody>
          <a:bodyPr wrap="square" rtlCol="0">
            <a:spAutoFit/>
          </a:bodyPr>
          <a:lstStyle/>
          <a:p>
            <a:r>
              <a:rPr lang="en-US" sz="4000" b="1" dirty="0">
                <a:solidFill>
                  <a:srgbClr val="C00000"/>
                </a:solidFill>
              </a:rPr>
              <a:t>John Sapero</a:t>
            </a:r>
            <a:r>
              <a:rPr lang="en-US" sz="4000" dirty="0">
                <a:solidFill>
                  <a:srgbClr val="C00000"/>
                </a:solidFill>
              </a:rPr>
              <a:t/>
            </a:r>
            <a:br>
              <a:rPr lang="en-US" sz="4000" dirty="0">
                <a:solidFill>
                  <a:srgbClr val="C00000"/>
                </a:solidFill>
              </a:rPr>
            </a:br>
            <a:r>
              <a:rPr lang="en-US" sz="2400" b="1" dirty="0" smtClean="0">
                <a:solidFill>
                  <a:srgbClr val="C00000"/>
                </a:solidFill>
              </a:rPr>
              <a:t>602-506-6321</a:t>
            </a:r>
            <a:r>
              <a:rPr lang="en-US" sz="4000" b="1" dirty="0">
                <a:solidFill>
                  <a:srgbClr val="C00000"/>
                </a:solidFill>
              </a:rPr>
              <a:t/>
            </a:r>
            <a:br>
              <a:rPr lang="en-US" sz="4000" b="1" dirty="0">
                <a:solidFill>
                  <a:srgbClr val="C00000"/>
                </a:solidFill>
              </a:rPr>
            </a:br>
            <a:r>
              <a:rPr lang="en-US" sz="2400" b="1" dirty="0">
                <a:solidFill>
                  <a:srgbClr val="C00000"/>
                </a:solidFill>
              </a:rPr>
              <a:t>JohnSapero@mail.maricopa.gov</a:t>
            </a:r>
          </a:p>
        </p:txBody>
      </p:sp>
    </p:spTree>
    <p:extLst>
      <p:ext uri="{BB962C8B-B14F-4D97-AF65-F5344CB8AC3E}">
        <p14:creationId xmlns:p14="http://schemas.microsoft.com/office/powerpoint/2010/main" val="34746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87839208"/>
              </p:ext>
            </p:extLst>
          </p:nvPr>
        </p:nvGraphicFramePr>
        <p:xfrm>
          <a:off x="380999" y="457200"/>
          <a:ext cx="7924800" cy="6284214"/>
        </p:xfrm>
        <a:graphic>
          <a:graphicData uri="http://schemas.openxmlformats.org/drawingml/2006/table">
            <a:tbl>
              <a:tblPr>
                <a:tableStyleId>{5C22544A-7EE6-4342-B048-85BDC9FD1C3A}</a:tableStyleId>
              </a:tblPr>
              <a:tblGrid>
                <a:gridCol w="4495801"/>
                <a:gridCol w="1752600"/>
                <a:gridCol w="1676399"/>
              </a:tblGrid>
              <a:tr h="533400">
                <a:tc>
                  <a:txBody>
                    <a:bodyPr/>
                    <a:lstStyle/>
                    <a:p>
                      <a:pPr algn="l" fontAlgn="ctr"/>
                      <a:r>
                        <a:rPr lang="en-US" sz="2400" b="1" u="none" strike="noStrike" dirty="0">
                          <a:solidFill>
                            <a:schemeClr val="bg1"/>
                          </a:solidFill>
                          <a:effectLst/>
                        </a:rPr>
                        <a:t>Prevalent </a:t>
                      </a:r>
                      <a:r>
                        <a:rPr lang="en-US" sz="2400" b="1" u="none" strike="noStrike" dirty="0" smtClean="0">
                          <a:solidFill>
                            <a:schemeClr val="bg1"/>
                          </a:solidFill>
                          <a:effectLst/>
                        </a:rPr>
                        <a:t>HIV &amp; AIDS</a:t>
                      </a:r>
                      <a:endParaRPr lang="en-US" sz="2400" b="1" i="0" u="none" strike="noStrike" dirty="0">
                        <a:solidFill>
                          <a:schemeClr val="bg1"/>
                        </a:solidFill>
                        <a:effectLst/>
                        <a:latin typeface="Calibri"/>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2400" b="1" u="none" strike="noStrike" dirty="0">
                          <a:solidFill>
                            <a:schemeClr val="bg1"/>
                          </a:solidFill>
                          <a:effectLst/>
                        </a:rPr>
                        <a:t>Cases</a:t>
                      </a:r>
                      <a:endParaRPr lang="en-US" sz="2400" b="1" i="0" u="none" strike="noStrike" dirty="0">
                        <a:solidFill>
                          <a:schemeClr val="bg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2400" b="1" i="0" u="none" strike="noStrike" dirty="0" smtClean="0">
                          <a:solidFill>
                            <a:schemeClr val="bg1"/>
                          </a:solidFill>
                          <a:effectLst/>
                          <a:latin typeface="Calibri"/>
                        </a:rPr>
                        <a:t>%</a:t>
                      </a:r>
                      <a:endParaRPr lang="en-US" sz="2400" b="1" i="0" u="none" strike="noStrike" dirty="0">
                        <a:solidFill>
                          <a:schemeClr val="bg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r>
              <a:tr h="280737">
                <a:tc>
                  <a:txBody>
                    <a:bodyPr/>
                    <a:lstStyle/>
                    <a:p>
                      <a:pPr algn="l" fontAlgn="ctr"/>
                      <a:r>
                        <a:rPr lang="en-US" sz="1800" b="1" i="1" u="none" strike="noStrike" dirty="0">
                          <a:effectLst/>
                        </a:rPr>
                        <a:t>By Gender</a:t>
                      </a:r>
                      <a:endParaRPr lang="en-US" sz="1800" b="1" i="1" u="none" strike="noStrike" dirty="0">
                        <a:solidFill>
                          <a:srgbClr val="000000"/>
                        </a:solidFill>
                        <a:effectLst/>
                        <a:latin typeface="Calibri"/>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endParaRPr lang="en-US" sz="1800" b="0"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280737">
                <a:tc>
                  <a:txBody>
                    <a:bodyPr/>
                    <a:lstStyle/>
                    <a:p>
                      <a:pPr algn="l" fontAlgn="ctr"/>
                      <a:r>
                        <a:rPr lang="en-US" sz="1800" u="none" strike="noStrike" dirty="0">
                          <a:effectLst/>
                        </a:rPr>
                        <a:t>Male</a:t>
                      </a:r>
                      <a:endParaRPr lang="en-US" sz="1800" b="0" i="0" u="none" strike="noStrike" dirty="0">
                        <a:solidFill>
                          <a:srgbClr val="000000"/>
                        </a:solidFill>
                        <a:effectLst/>
                        <a:latin typeface="Calibri"/>
                      </a:endParaRPr>
                    </a:p>
                  </a:txBody>
                  <a:tcPr marR="9525" marT="9525"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rPr>
                        <a:t>9086</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b="0" i="0" u="none" strike="noStrike" dirty="0" smtClean="0">
                          <a:solidFill>
                            <a:srgbClr val="000000"/>
                          </a:solidFill>
                          <a:effectLst/>
                          <a:latin typeface="Calibri"/>
                        </a:rPr>
                        <a:t>86.6</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194310">
                <a:tc>
                  <a:txBody>
                    <a:bodyPr/>
                    <a:lstStyle/>
                    <a:p>
                      <a:pPr algn="l" fontAlgn="ctr"/>
                      <a:r>
                        <a:rPr lang="en-US" sz="1800" u="none" strike="noStrike" dirty="0">
                          <a:effectLst/>
                        </a:rPr>
                        <a:t>Female</a:t>
                      </a:r>
                      <a:endParaRPr lang="en-US" sz="1800" b="0" i="0" u="none" strike="noStrike" dirty="0">
                        <a:solidFill>
                          <a:srgbClr val="000000"/>
                        </a:solidFill>
                        <a:effectLst/>
                        <a:latin typeface="Calibri"/>
                      </a:endParaRPr>
                    </a:p>
                  </a:txBody>
                  <a:tcPr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rPr>
                        <a:t>1406</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sz="1800" b="0" i="0" u="none" strike="noStrike" dirty="0" smtClean="0">
                          <a:solidFill>
                            <a:srgbClr val="000000"/>
                          </a:solidFill>
                          <a:effectLst/>
                          <a:latin typeface="Calibri"/>
                        </a:rPr>
                        <a:t>13.4</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7665">
                <a:tc>
                  <a:txBody>
                    <a:bodyPr/>
                    <a:lstStyle/>
                    <a:p>
                      <a:pPr algn="l" fontAlgn="ctr"/>
                      <a:r>
                        <a:rPr lang="en-US" sz="1800" b="1" i="1" u="none" strike="noStrike" dirty="0">
                          <a:effectLst/>
                        </a:rPr>
                        <a:t>By Race/Ethnicity</a:t>
                      </a:r>
                      <a:endParaRPr lang="en-US" sz="1800" b="1" i="1" u="none" strike="noStrike" dirty="0">
                        <a:solidFill>
                          <a:srgbClr val="000000"/>
                        </a:solidFill>
                        <a:effectLst/>
                        <a:latin typeface="Calibri"/>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en-US" sz="1800" u="none" strike="noStrike" dirty="0">
                          <a:effectLst/>
                        </a:rPr>
                        <a:t> </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a:endParaRPr lang="en-US" dirty="0"/>
                    </a:p>
                  </a:txBody>
                  <a:tcPr marL="68580" marR="54864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280737">
                <a:tc>
                  <a:txBody>
                    <a:bodyPr/>
                    <a:lstStyle/>
                    <a:p>
                      <a:pPr algn="l" fontAlgn="ctr"/>
                      <a:r>
                        <a:rPr lang="en-US" sz="1800" u="none" strike="noStrike" dirty="0">
                          <a:effectLst/>
                        </a:rPr>
                        <a:t>White Non-Hispanic</a:t>
                      </a:r>
                      <a:endParaRPr lang="en-US" sz="1800" b="0" i="0" u="none" strike="noStrike" dirty="0">
                        <a:solidFill>
                          <a:srgbClr val="000000"/>
                        </a:solidFill>
                        <a:effectLst/>
                        <a:latin typeface="Calibri"/>
                      </a:endParaRPr>
                    </a:p>
                  </a:txBody>
                  <a:tcPr marR="9525" marT="9525"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rPr>
                        <a:t>5971</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115000"/>
                        </a:lnSpc>
                        <a:spcBef>
                          <a:spcPts val="0"/>
                        </a:spcBef>
                        <a:spcAft>
                          <a:spcPts val="0"/>
                        </a:spcAft>
                        <a:tabLst>
                          <a:tab pos="457200" algn="l"/>
                        </a:tabLst>
                      </a:pPr>
                      <a:r>
                        <a:rPr lang="en-US" sz="1800" dirty="0">
                          <a:effectLst/>
                          <a:latin typeface="Calibri"/>
                          <a:ea typeface="Calibri"/>
                          <a:cs typeface="Calibri"/>
                        </a:rPr>
                        <a:t>56.9</a:t>
                      </a:r>
                      <a:endParaRPr lang="en-US" sz="1800" dirty="0">
                        <a:effectLst/>
                        <a:latin typeface="Calibri"/>
                        <a:ea typeface="Calibri"/>
                        <a:cs typeface="Times New Roman"/>
                      </a:endParaRPr>
                    </a:p>
                  </a:txBody>
                  <a:tcPr marL="68580" marR="548640" marT="0" marB="0" anchor="b">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280737">
                <a:tc>
                  <a:txBody>
                    <a:bodyPr/>
                    <a:lstStyle/>
                    <a:p>
                      <a:pPr algn="l" fontAlgn="ctr"/>
                      <a:r>
                        <a:rPr lang="en-US" sz="1800" u="none" strike="noStrike" dirty="0">
                          <a:effectLst/>
                        </a:rPr>
                        <a:t>Black Non-Hispanic</a:t>
                      </a:r>
                      <a:endParaRPr lang="en-US" sz="1800" b="0" i="0" u="none" strike="noStrike" dirty="0">
                        <a:solidFill>
                          <a:srgbClr val="000000"/>
                        </a:solidFill>
                        <a:effectLst/>
                        <a:latin typeface="Calibri"/>
                      </a:endParaRPr>
                    </a:p>
                  </a:txBody>
                  <a:tcPr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rPr>
                        <a:t>1293</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115000"/>
                        </a:lnSpc>
                        <a:spcBef>
                          <a:spcPts val="0"/>
                        </a:spcBef>
                        <a:spcAft>
                          <a:spcPts val="0"/>
                        </a:spcAft>
                        <a:tabLst>
                          <a:tab pos="457200" algn="l"/>
                        </a:tabLst>
                      </a:pPr>
                      <a:r>
                        <a:rPr lang="en-US" sz="1800" b="1" dirty="0">
                          <a:solidFill>
                            <a:schemeClr val="bg1"/>
                          </a:solidFill>
                          <a:effectLst/>
                          <a:latin typeface="Calibri"/>
                          <a:ea typeface="Calibri"/>
                          <a:cs typeface="Calibri"/>
                        </a:rPr>
                        <a:t>12.3</a:t>
                      </a:r>
                      <a:endParaRPr lang="en-US" sz="1800" b="1" dirty="0">
                        <a:solidFill>
                          <a:schemeClr val="bg1"/>
                        </a:solidFill>
                        <a:effectLst/>
                        <a:latin typeface="Calibri"/>
                        <a:ea typeface="Calibri"/>
                        <a:cs typeface="Times New Roman"/>
                      </a:endParaRPr>
                    </a:p>
                  </a:txBody>
                  <a:tcPr marL="68580" marR="548640" marT="0" marB="0" anchor="b">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0000"/>
                    </a:solidFill>
                  </a:tcPr>
                </a:tc>
              </a:tr>
              <a:tr h="280737">
                <a:tc>
                  <a:txBody>
                    <a:bodyPr/>
                    <a:lstStyle/>
                    <a:p>
                      <a:pPr algn="l" fontAlgn="ctr"/>
                      <a:r>
                        <a:rPr lang="en-US" sz="1800" u="none" strike="noStrike" dirty="0">
                          <a:effectLst/>
                        </a:rPr>
                        <a:t>Hispanic </a:t>
                      </a:r>
                      <a:endParaRPr lang="en-US" sz="1800" b="0" i="0" u="none" strike="noStrike" dirty="0">
                        <a:solidFill>
                          <a:srgbClr val="000000"/>
                        </a:solidFill>
                        <a:effectLst/>
                        <a:latin typeface="Calibri"/>
                      </a:endParaRPr>
                    </a:p>
                  </a:txBody>
                  <a:tcPr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rPr>
                        <a:t>2678</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115000"/>
                        </a:lnSpc>
                        <a:spcBef>
                          <a:spcPts val="0"/>
                        </a:spcBef>
                        <a:spcAft>
                          <a:spcPts val="0"/>
                        </a:spcAft>
                        <a:tabLst>
                          <a:tab pos="457200" algn="l"/>
                        </a:tabLst>
                      </a:pPr>
                      <a:r>
                        <a:rPr lang="en-US" sz="1800" dirty="0">
                          <a:effectLst/>
                          <a:latin typeface="Calibri"/>
                          <a:ea typeface="Calibri"/>
                          <a:cs typeface="Calibri"/>
                        </a:rPr>
                        <a:t>25.5</a:t>
                      </a:r>
                      <a:endParaRPr lang="en-US" sz="1800" dirty="0">
                        <a:effectLst/>
                        <a:latin typeface="Calibri"/>
                        <a:ea typeface="Calibri"/>
                        <a:cs typeface="Times New Roman"/>
                      </a:endParaRPr>
                    </a:p>
                  </a:txBody>
                  <a:tcPr marL="68580" marR="548640" marT="0" marB="0" anchor="b">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280737">
                <a:tc>
                  <a:txBody>
                    <a:bodyPr/>
                    <a:lstStyle/>
                    <a:p>
                      <a:pPr algn="l" fontAlgn="ctr"/>
                      <a:r>
                        <a:rPr lang="en-US" sz="1800" u="none" strike="noStrike" dirty="0">
                          <a:effectLst/>
                        </a:rPr>
                        <a:t>A/PI/H Non-Hispanic</a:t>
                      </a:r>
                      <a:endParaRPr lang="en-US" sz="1800" b="0" i="0" u="none" strike="noStrike" dirty="0">
                        <a:solidFill>
                          <a:srgbClr val="000000"/>
                        </a:solidFill>
                        <a:effectLst/>
                        <a:latin typeface="Calibri"/>
                      </a:endParaRPr>
                    </a:p>
                  </a:txBody>
                  <a:tcPr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rPr>
                        <a:t>135</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115000"/>
                        </a:lnSpc>
                        <a:spcBef>
                          <a:spcPts val="0"/>
                        </a:spcBef>
                        <a:spcAft>
                          <a:spcPts val="0"/>
                        </a:spcAft>
                        <a:tabLst>
                          <a:tab pos="457200" algn="l"/>
                        </a:tabLst>
                      </a:pPr>
                      <a:r>
                        <a:rPr lang="en-US" sz="1800" dirty="0">
                          <a:effectLst/>
                          <a:latin typeface="Calibri"/>
                          <a:ea typeface="Calibri"/>
                          <a:cs typeface="Calibri"/>
                        </a:rPr>
                        <a:t>1.3</a:t>
                      </a:r>
                      <a:endParaRPr lang="en-US" sz="1800" dirty="0">
                        <a:effectLst/>
                        <a:latin typeface="Calibri"/>
                        <a:ea typeface="Calibri"/>
                        <a:cs typeface="Times New Roman"/>
                      </a:endParaRPr>
                    </a:p>
                  </a:txBody>
                  <a:tcPr marL="68580" marR="548640" marT="0" marB="0" anchor="b">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280737">
                <a:tc>
                  <a:txBody>
                    <a:bodyPr/>
                    <a:lstStyle/>
                    <a:p>
                      <a:pPr algn="l" fontAlgn="ctr"/>
                      <a:r>
                        <a:rPr lang="en-US" sz="1800" u="none" strike="noStrike" dirty="0">
                          <a:effectLst/>
                        </a:rPr>
                        <a:t>AI/AN Non-Hispanic</a:t>
                      </a:r>
                      <a:endParaRPr lang="en-US" sz="1800" b="0" i="0" u="none" strike="noStrike" dirty="0">
                        <a:solidFill>
                          <a:srgbClr val="000000"/>
                        </a:solidFill>
                        <a:effectLst/>
                        <a:latin typeface="Calibri"/>
                      </a:endParaRPr>
                    </a:p>
                  </a:txBody>
                  <a:tcPr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rPr>
                        <a:t>271</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115000"/>
                        </a:lnSpc>
                        <a:spcBef>
                          <a:spcPts val="0"/>
                        </a:spcBef>
                        <a:spcAft>
                          <a:spcPts val="0"/>
                        </a:spcAft>
                        <a:tabLst>
                          <a:tab pos="457200" algn="l"/>
                        </a:tabLst>
                      </a:pPr>
                      <a:r>
                        <a:rPr lang="en-US" sz="1800" dirty="0">
                          <a:effectLst/>
                          <a:latin typeface="Calibri"/>
                          <a:ea typeface="Calibri"/>
                          <a:cs typeface="Calibri"/>
                        </a:rPr>
                        <a:t>2.6</a:t>
                      </a:r>
                      <a:endParaRPr lang="en-US" sz="1800" dirty="0">
                        <a:effectLst/>
                        <a:latin typeface="Calibri"/>
                        <a:ea typeface="Calibri"/>
                        <a:cs typeface="Times New Roman"/>
                      </a:endParaRPr>
                    </a:p>
                  </a:txBody>
                  <a:tcPr marL="68580" marR="548640" marT="0" marB="0" anchor="b">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280737">
                <a:tc>
                  <a:txBody>
                    <a:bodyPr/>
                    <a:lstStyle/>
                    <a:p>
                      <a:pPr algn="l" fontAlgn="ctr"/>
                      <a:r>
                        <a:rPr lang="en-US" sz="1800" u="none" strike="noStrike" dirty="0">
                          <a:effectLst/>
                        </a:rPr>
                        <a:t>MR/O Non-Hispanic</a:t>
                      </a:r>
                      <a:endParaRPr lang="en-US" sz="1800" b="0" i="0" u="none" strike="noStrike" dirty="0">
                        <a:solidFill>
                          <a:srgbClr val="000000"/>
                        </a:solidFill>
                        <a:effectLst/>
                        <a:latin typeface="Calibri"/>
                      </a:endParaRPr>
                    </a:p>
                  </a:txBody>
                  <a:tcPr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rPr>
                        <a:t>144</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algn="r">
                        <a:lnSpc>
                          <a:spcPct val="115000"/>
                        </a:lnSpc>
                        <a:spcBef>
                          <a:spcPts val="0"/>
                        </a:spcBef>
                        <a:spcAft>
                          <a:spcPts val="0"/>
                        </a:spcAft>
                        <a:tabLst>
                          <a:tab pos="457200" algn="l"/>
                        </a:tabLst>
                      </a:pPr>
                      <a:r>
                        <a:rPr lang="en-US" sz="1800" dirty="0">
                          <a:effectLst/>
                          <a:latin typeface="Calibri"/>
                          <a:ea typeface="Calibri"/>
                          <a:cs typeface="Calibri"/>
                        </a:rPr>
                        <a:t>1.4</a:t>
                      </a:r>
                      <a:endParaRPr lang="en-US" sz="1800" dirty="0">
                        <a:effectLst/>
                        <a:latin typeface="Calibri"/>
                        <a:ea typeface="Calibri"/>
                        <a:cs typeface="Times New Roman"/>
                      </a:endParaRPr>
                    </a:p>
                  </a:txBody>
                  <a:tcPr marL="68580" marR="548640" marT="0" marB="0" anchor="b">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430530">
                <a:tc>
                  <a:txBody>
                    <a:bodyPr/>
                    <a:lstStyle/>
                    <a:p>
                      <a:pPr algn="l" fontAlgn="ctr"/>
                      <a:r>
                        <a:rPr lang="en-US" sz="1800" b="1" i="1" u="none" strike="noStrike" dirty="0">
                          <a:effectLst/>
                        </a:rPr>
                        <a:t>By Mode of Transmission</a:t>
                      </a:r>
                      <a:endParaRPr lang="en-US" sz="1800" b="1" i="1" u="none" strike="noStrike" dirty="0">
                        <a:solidFill>
                          <a:srgbClr val="000000"/>
                        </a:solidFill>
                        <a:effectLst/>
                        <a:latin typeface="Calibri"/>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en-US" sz="1800" u="none" strike="noStrike" dirty="0">
                          <a:effectLst/>
                        </a:rPr>
                        <a:t> </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lnSpc>
                          <a:spcPct val="115000"/>
                        </a:lnSpc>
                        <a:spcBef>
                          <a:spcPts val="0"/>
                        </a:spcBef>
                        <a:spcAft>
                          <a:spcPts val="0"/>
                        </a:spcAft>
                        <a:tabLst>
                          <a:tab pos="457200" algn="l"/>
                        </a:tabLst>
                      </a:pPr>
                      <a:r>
                        <a:rPr lang="en-US" sz="900" dirty="0">
                          <a:effectLst/>
                          <a:latin typeface="Calibri"/>
                          <a:ea typeface="Calibri"/>
                          <a:cs typeface="Calibri"/>
                        </a:rPr>
                        <a:t> </a:t>
                      </a:r>
                      <a:endParaRPr lang="en-US" sz="1100" dirty="0">
                        <a:effectLst/>
                        <a:latin typeface="Calibri"/>
                        <a:ea typeface="Calibri"/>
                        <a:cs typeface="Times New Roman"/>
                      </a:endParaRPr>
                    </a:p>
                  </a:txBody>
                  <a:tcPr marL="68580" marR="54864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280737">
                <a:tc>
                  <a:txBody>
                    <a:bodyPr/>
                    <a:lstStyle/>
                    <a:p>
                      <a:pPr algn="l" fontAlgn="ctr"/>
                      <a:r>
                        <a:rPr lang="en-US" sz="1800" u="none" strike="noStrike" dirty="0">
                          <a:effectLst/>
                        </a:rPr>
                        <a:t>MSM</a:t>
                      </a:r>
                      <a:endParaRPr lang="en-US" sz="1800" b="0" i="0" u="none" strike="noStrike" dirty="0">
                        <a:solidFill>
                          <a:srgbClr val="000000"/>
                        </a:solidFill>
                        <a:effectLst/>
                        <a:latin typeface="Calibri"/>
                      </a:endParaRPr>
                    </a:p>
                  </a:txBody>
                  <a:tcPr marR="9525" marT="9525"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rPr>
                        <a:t>6397</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115000"/>
                        </a:lnSpc>
                        <a:spcBef>
                          <a:spcPts val="0"/>
                        </a:spcBef>
                        <a:spcAft>
                          <a:spcPts val="0"/>
                        </a:spcAft>
                        <a:tabLst>
                          <a:tab pos="457200" algn="l"/>
                        </a:tabLst>
                      </a:pPr>
                      <a:r>
                        <a:rPr lang="en-US" sz="1800" dirty="0">
                          <a:effectLst/>
                          <a:latin typeface="Calibri"/>
                          <a:ea typeface="Calibri"/>
                          <a:cs typeface="Calibri"/>
                        </a:rPr>
                        <a:t>61.0</a:t>
                      </a:r>
                      <a:endParaRPr lang="en-US" sz="1800" dirty="0">
                        <a:effectLst/>
                        <a:latin typeface="Calibri"/>
                        <a:ea typeface="Calibri"/>
                        <a:cs typeface="Times New Roman"/>
                      </a:endParaRPr>
                    </a:p>
                  </a:txBody>
                  <a:tcPr marL="68580" marR="548640" marT="0" marB="0" anchor="b">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280737">
                <a:tc>
                  <a:txBody>
                    <a:bodyPr/>
                    <a:lstStyle/>
                    <a:p>
                      <a:pPr algn="l" fontAlgn="ctr"/>
                      <a:r>
                        <a:rPr lang="en-US" sz="1800" u="none" strike="noStrike" dirty="0">
                          <a:effectLst/>
                        </a:rPr>
                        <a:t>IDU</a:t>
                      </a:r>
                      <a:endParaRPr lang="en-US" sz="1800" b="0" i="0" u="none" strike="noStrike" dirty="0">
                        <a:solidFill>
                          <a:srgbClr val="000000"/>
                        </a:solidFill>
                        <a:effectLst/>
                        <a:latin typeface="Calibri"/>
                      </a:endParaRPr>
                    </a:p>
                  </a:txBody>
                  <a:tcPr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rPr>
                        <a:t>1096</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115000"/>
                        </a:lnSpc>
                        <a:spcBef>
                          <a:spcPts val="0"/>
                        </a:spcBef>
                        <a:spcAft>
                          <a:spcPts val="0"/>
                        </a:spcAft>
                        <a:tabLst>
                          <a:tab pos="457200" algn="l"/>
                        </a:tabLst>
                      </a:pPr>
                      <a:r>
                        <a:rPr lang="en-US" sz="1800" dirty="0">
                          <a:effectLst/>
                          <a:latin typeface="Calibri"/>
                          <a:ea typeface="Calibri"/>
                          <a:cs typeface="Calibri"/>
                        </a:rPr>
                        <a:t>10.4</a:t>
                      </a:r>
                      <a:endParaRPr lang="en-US" sz="1800" dirty="0">
                        <a:effectLst/>
                        <a:latin typeface="Calibri"/>
                        <a:ea typeface="Calibri"/>
                        <a:cs typeface="Times New Roman"/>
                      </a:endParaRPr>
                    </a:p>
                  </a:txBody>
                  <a:tcPr marL="68580" marR="548640" marT="0" marB="0" anchor="b">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280737">
                <a:tc>
                  <a:txBody>
                    <a:bodyPr/>
                    <a:lstStyle/>
                    <a:p>
                      <a:pPr algn="l" fontAlgn="ctr"/>
                      <a:r>
                        <a:rPr lang="en-US" sz="1800" u="none" strike="noStrike" dirty="0">
                          <a:effectLst/>
                        </a:rPr>
                        <a:t>MSM / IDU</a:t>
                      </a:r>
                      <a:endParaRPr lang="en-US" sz="1800" b="0" i="0" u="none" strike="noStrike" dirty="0">
                        <a:solidFill>
                          <a:srgbClr val="000000"/>
                        </a:solidFill>
                        <a:effectLst/>
                        <a:latin typeface="Calibri"/>
                      </a:endParaRPr>
                    </a:p>
                  </a:txBody>
                  <a:tcPr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rPr>
                        <a:t>887</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115000"/>
                        </a:lnSpc>
                        <a:spcBef>
                          <a:spcPts val="0"/>
                        </a:spcBef>
                        <a:spcAft>
                          <a:spcPts val="0"/>
                        </a:spcAft>
                        <a:tabLst>
                          <a:tab pos="457200" algn="l"/>
                        </a:tabLst>
                      </a:pPr>
                      <a:r>
                        <a:rPr lang="en-US" sz="1800" dirty="0">
                          <a:effectLst/>
                          <a:latin typeface="Calibri"/>
                          <a:ea typeface="Calibri"/>
                          <a:cs typeface="Calibri"/>
                        </a:rPr>
                        <a:t>8.5</a:t>
                      </a:r>
                      <a:endParaRPr lang="en-US" sz="1800" dirty="0">
                        <a:effectLst/>
                        <a:latin typeface="Calibri"/>
                        <a:ea typeface="Calibri"/>
                        <a:cs typeface="Times New Roman"/>
                      </a:endParaRPr>
                    </a:p>
                  </a:txBody>
                  <a:tcPr marL="68580" marR="548640" marT="0" marB="0" anchor="b">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280737">
                <a:tc>
                  <a:txBody>
                    <a:bodyPr/>
                    <a:lstStyle/>
                    <a:p>
                      <a:pPr algn="l" fontAlgn="ctr"/>
                      <a:r>
                        <a:rPr lang="en-US" sz="1800" u="none" strike="noStrike" dirty="0">
                          <a:effectLst/>
                        </a:rPr>
                        <a:t>Heterosexual</a:t>
                      </a:r>
                      <a:endParaRPr lang="en-US" sz="1800" b="0" i="0" u="none" strike="noStrike" dirty="0">
                        <a:solidFill>
                          <a:srgbClr val="000000"/>
                        </a:solidFill>
                        <a:effectLst/>
                        <a:latin typeface="Calibri"/>
                      </a:endParaRPr>
                    </a:p>
                  </a:txBody>
                  <a:tcPr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rPr>
                        <a:t>1014</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115000"/>
                        </a:lnSpc>
                        <a:spcBef>
                          <a:spcPts val="0"/>
                        </a:spcBef>
                        <a:spcAft>
                          <a:spcPts val="0"/>
                        </a:spcAft>
                        <a:tabLst>
                          <a:tab pos="457200" algn="l"/>
                        </a:tabLst>
                      </a:pPr>
                      <a:r>
                        <a:rPr lang="en-US" sz="1800" dirty="0">
                          <a:effectLst/>
                          <a:latin typeface="Calibri"/>
                          <a:ea typeface="Calibri"/>
                          <a:cs typeface="Calibri"/>
                        </a:rPr>
                        <a:t>9.7</a:t>
                      </a:r>
                      <a:endParaRPr lang="en-US" sz="1800" dirty="0">
                        <a:effectLst/>
                        <a:latin typeface="Calibri"/>
                        <a:ea typeface="Calibri"/>
                        <a:cs typeface="Times New Roman"/>
                      </a:endParaRPr>
                    </a:p>
                  </a:txBody>
                  <a:tcPr marL="68580" marR="548640" marT="0" marB="0" anchor="b">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280737">
                <a:tc>
                  <a:txBody>
                    <a:bodyPr/>
                    <a:lstStyle/>
                    <a:p>
                      <a:pPr algn="l" fontAlgn="ctr"/>
                      <a:r>
                        <a:rPr lang="en-US" sz="1800" u="none" strike="noStrike" dirty="0">
                          <a:effectLst/>
                        </a:rPr>
                        <a:t>Other/Hemophilia/Blood Product/Transfusion</a:t>
                      </a:r>
                      <a:endParaRPr lang="en-US" sz="1800" b="0" i="0" u="none" strike="noStrike" dirty="0">
                        <a:solidFill>
                          <a:srgbClr val="000000"/>
                        </a:solidFill>
                        <a:effectLst/>
                        <a:latin typeface="Calibri"/>
                      </a:endParaRPr>
                    </a:p>
                  </a:txBody>
                  <a:tcPr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rPr>
                        <a:t>121</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115000"/>
                        </a:lnSpc>
                        <a:spcBef>
                          <a:spcPts val="0"/>
                        </a:spcBef>
                        <a:spcAft>
                          <a:spcPts val="0"/>
                        </a:spcAft>
                        <a:tabLst>
                          <a:tab pos="457200" algn="l"/>
                        </a:tabLst>
                      </a:pPr>
                      <a:r>
                        <a:rPr lang="en-US" sz="1800" dirty="0">
                          <a:effectLst/>
                          <a:latin typeface="Calibri"/>
                          <a:ea typeface="Calibri"/>
                          <a:cs typeface="Calibri"/>
                        </a:rPr>
                        <a:t>1.2</a:t>
                      </a:r>
                      <a:endParaRPr lang="en-US" sz="1800" dirty="0">
                        <a:effectLst/>
                        <a:latin typeface="Calibri"/>
                        <a:ea typeface="Calibri"/>
                        <a:cs typeface="Times New Roman"/>
                      </a:endParaRPr>
                    </a:p>
                  </a:txBody>
                  <a:tcPr marL="68580" marR="548640" marT="0" marB="0" anchor="b">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280737">
                <a:tc>
                  <a:txBody>
                    <a:bodyPr/>
                    <a:lstStyle/>
                    <a:p>
                      <a:pPr algn="l" fontAlgn="ctr"/>
                      <a:r>
                        <a:rPr lang="en-US" sz="1800" u="none" strike="noStrike" dirty="0">
                          <a:effectLst/>
                        </a:rPr>
                        <a:t>No Reported Risk/Unknown Risk</a:t>
                      </a:r>
                      <a:endParaRPr lang="en-US" sz="1800" b="0" i="0" u="none" strike="noStrike" dirty="0">
                        <a:solidFill>
                          <a:srgbClr val="000000"/>
                        </a:solidFill>
                        <a:effectLst/>
                        <a:latin typeface="Calibri"/>
                      </a:endParaRPr>
                    </a:p>
                  </a:txBody>
                  <a:tcPr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800" u="none" strike="noStrike" dirty="0">
                          <a:effectLst/>
                        </a:rPr>
                        <a:t>977</a:t>
                      </a:r>
                      <a:endParaRPr lang="en-US" sz="1800" b="0" i="0" u="none" strike="noStrike" dirty="0">
                        <a:solidFill>
                          <a:srgbClr val="000000"/>
                        </a:solidFill>
                        <a:effectLst/>
                        <a:latin typeface="Calibri"/>
                      </a:endParaRPr>
                    </a:p>
                  </a:txBody>
                  <a:tcPr marL="9525" marR="548640" marT="9525" marB="0"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lnSpc>
                          <a:spcPct val="115000"/>
                        </a:lnSpc>
                        <a:spcBef>
                          <a:spcPts val="0"/>
                        </a:spcBef>
                        <a:spcAft>
                          <a:spcPts val="0"/>
                        </a:spcAft>
                        <a:tabLst>
                          <a:tab pos="457200" algn="l"/>
                        </a:tabLst>
                      </a:pPr>
                      <a:r>
                        <a:rPr lang="en-US" sz="1800" dirty="0">
                          <a:effectLst/>
                          <a:latin typeface="Calibri"/>
                          <a:ea typeface="Calibri"/>
                          <a:cs typeface="Calibri"/>
                        </a:rPr>
                        <a:t>9.3</a:t>
                      </a:r>
                      <a:endParaRPr lang="en-US" sz="1800" dirty="0">
                        <a:effectLst/>
                        <a:latin typeface="Calibri"/>
                        <a:ea typeface="Calibri"/>
                        <a:cs typeface="Times New Roman"/>
                      </a:endParaRPr>
                    </a:p>
                  </a:txBody>
                  <a:tcPr marL="68580" marR="548640" marT="0" marB="0" anchor="b">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280737">
                <a:tc>
                  <a:txBody>
                    <a:bodyPr/>
                    <a:lstStyle/>
                    <a:p>
                      <a:pPr algn="r" fontAlgn="ctr"/>
                      <a:r>
                        <a:rPr lang="en-US" sz="1800" b="1" u="none" strike="noStrike" dirty="0">
                          <a:effectLst/>
                        </a:rPr>
                        <a:t>TOTAL</a:t>
                      </a:r>
                      <a:endParaRPr lang="en-US" sz="1800" b="1" i="0" u="none" strike="noStrike" dirty="0">
                        <a:solidFill>
                          <a:srgbClr val="000000"/>
                        </a:solidFill>
                        <a:effectLst/>
                        <a:latin typeface="Calibri"/>
                      </a:endParaRPr>
                    </a:p>
                  </a:txBody>
                  <a:tcPr marL="9525" marR="9525" marT="9525"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sz="1800" b="1" u="none" strike="noStrike" dirty="0">
                          <a:effectLst/>
                        </a:rPr>
                        <a:t>10492</a:t>
                      </a:r>
                      <a:endParaRPr lang="en-US" sz="1800" b="1" i="0" u="none" strike="noStrike" dirty="0">
                        <a:solidFill>
                          <a:srgbClr val="000000"/>
                        </a:solidFill>
                        <a:effectLst/>
                        <a:latin typeface="Calibri"/>
                      </a:endParaRPr>
                    </a:p>
                  </a:txBody>
                  <a:tcPr marL="9525" marR="548640" marT="9525" marB="0"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algn="r">
                        <a:lnSpc>
                          <a:spcPct val="115000"/>
                        </a:lnSpc>
                        <a:spcBef>
                          <a:spcPts val="0"/>
                        </a:spcBef>
                        <a:spcAft>
                          <a:spcPts val="0"/>
                        </a:spcAft>
                        <a:tabLst>
                          <a:tab pos="457200" algn="l"/>
                        </a:tabLst>
                      </a:pPr>
                      <a:r>
                        <a:rPr lang="en-US" sz="1800" b="1" dirty="0" smtClean="0">
                          <a:effectLst/>
                          <a:latin typeface="Calibri"/>
                          <a:ea typeface="Calibri"/>
                          <a:cs typeface="Calibri"/>
                        </a:rPr>
                        <a:t>100%</a:t>
                      </a:r>
                      <a:endParaRPr lang="en-US" sz="1800" dirty="0">
                        <a:effectLst/>
                        <a:latin typeface="Calibri"/>
                        <a:ea typeface="Calibri"/>
                        <a:cs typeface="Times New Roman"/>
                      </a:endParaRPr>
                    </a:p>
                  </a:txBody>
                  <a:tcPr marL="68580" marR="548640" marT="0" marB="0" anchor="b">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584339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35677" y="1331178"/>
            <a:ext cx="8755923" cy="5755422"/>
          </a:xfrm>
          <a:prstGeom prst="rect">
            <a:avLst/>
          </a:prstGeom>
          <a:noFill/>
        </p:spPr>
        <p:txBody>
          <a:bodyPr wrap="none" rtlCol="0">
            <a:spAutoFit/>
          </a:bodyPr>
          <a:lstStyle/>
          <a:p>
            <a:r>
              <a:rPr lang="en-US" sz="35000" b="1" dirty="0">
                <a:solidFill>
                  <a:srgbClr val="FF0000"/>
                </a:solidFill>
              </a:rPr>
              <a:t>time</a:t>
            </a:r>
          </a:p>
          <a:p>
            <a:endParaRPr lang="en-US" dirty="0"/>
          </a:p>
        </p:txBody>
      </p:sp>
      <p:sp>
        <p:nvSpPr>
          <p:cNvPr id="4" name="TextBox 3"/>
          <p:cNvSpPr txBox="1"/>
          <p:nvPr/>
        </p:nvSpPr>
        <p:spPr>
          <a:xfrm>
            <a:off x="2971800" y="1828800"/>
            <a:ext cx="8458200" cy="1517338"/>
          </a:xfrm>
          <a:prstGeom prst="rect">
            <a:avLst/>
          </a:prstGeom>
          <a:noFill/>
        </p:spPr>
        <p:txBody>
          <a:bodyPr wrap="square" rtlCol="0">
            <a:spAutoFit/>
          </a:bodyPr>
          <a:lstStyle/>
          <a:p>
            <a:pPr>
              <a:lnSpc>
                <a:spcPts val="12000"/>
              </a:lnSpc>
            </a:pPr>
            <a:r>
              <a:rPr lang="en-US" sz="8000" b="1" dirty="0" smtClean="0">
                <a:solidFill>
                  <a:schemeClr val="bg1"/>
                </a:solidFill>
              </a:rPr>
              <a:t>Once upon a</a:t>
            </a:r>
            <a:endParaRPr lang="en-US" sz="8000" b="1" dirty="0" smtClean="0">
              <a:solidFill>
                <a:schemeClr val="bg1"/>
              </a:solidFill>
            </a:endParaRPr>
          </a:p>
        </p:txBody>
      </p:sp>
    </p:spTree>
    <p:extLst>
      <p:ext uri="{BB962C8B-B14F-4D97-AF65-F5344CB8AC3E}">
        <p14:creationId xmlns:p14="http://schemas.microsoft.com/office/powerpoint/2010/main" val="1884477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PEROJ\AppData\Local\Microsoft\Windows\Temporary Internet Files\Content.Outlook\Y8TQ0HWZ\phot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0800000">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327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PEROJ\AppData\Local\Microsoft\Windows\Temporary Internet Files\Content.IE5\U5NORFMI\MP900399159[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 y="4191000"/>
            <a:ext cx="2324100" cy="2246769"/>
          </a:xfrm>
          <a:prstGeom prst="rect">
            <a:avLst/>
          </a:prstGeom>
          <a:noFill/>
        </p:spPr>
        <p:txBody>
          <a:bodyPr wrap="square" rtlCol="0">
            <a:spAutoFit/>
          </a:bodyPr>
          <a:lstStyle/>
          <a:p>
            <a:pPr algn="ctr"/>
            <a:r>
              <a:rPr lang="en-US" sz="7000" b="1" dirty="0" smtClean="0"/>
              <a:t>July</a:t>
            </a:r>
          </a:p>
          <a:p>
            <a:pPr algn="ctr"/>
            <a:r>
              <a:rPr lang="en-US" sz="7000" b="1" dirty="0" smtClean="0"/>
              <a:t>2011</a:t>
            </a:r>
            <a:endParaRPr lang="en-US" sz="7000" b="1" dirty="0"/>
          </a:p>
        </p:txBody>
      </p:sp>
    </p:spTree>
    <p:extLst>
      <p:ext uri="{BB962C8B-B14F-4D97-AF65-F5344CB8AC3E}">
        <p14:creationId xmlns:p14="http://schemas.microsoft.com/office/powerpoint/2010/main" val="3524607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1153</TotalTime>
  <Words>2725</Words>
  <Application>Microsoft Office PowerPoint</Application>
  <PresentationFormat>On-screen Show (4:3)</PresentationFormat>
  <Paragraphs>420</Paragraphs>
  <Slides>50</Slides>
  <Notes>48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Establishing an HIV Services  Internet Portal to Enhance Access and Retention in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Maricopa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Sapero</dc:creator>
  <cp:lastModifiedBy>John Sapero</cp:lastModifiedBy>
  <cp:revision>113</cp:revision>
  <dcterms:created xsi:type="dcterms:W3CDTF">2012-10-22T16:54:26Z</dcterms:created>
  <dcterms:modified xsi:type="dcterms:W3CDTF">2012-10-24T22:18:28Z</dcterms:modified>
</cp:coreProperties>
</file>