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16" r:id="rId1"/>
  </p:sldMasterIdLst>
  <p:notesMasterIdLst>
    <p:notesMasterId r:id="rId62"/>
  </p:notesMasterIdLst>
  <p:handoutMasterIdLst>
    <p:handoutMasterId r:id="rId63"/>
  </p:handoutMasterIdLst>
  <p:sldIdLst>
    <p:sldId id="376" r:id="rId2"/>
    <p:sldId id="353" r:id="rId3"/>
    <p:sldId id="354" r:id="rId4"/>
    <p:sldId id="355" r:id="rId5"/>
    <p:sldId id="356" r:id="rId6"/>
    <p:sldId id="357" r:id="rId7"/>
    <p:sldId id="358" r:id="rId8"/>
    <p:sldId id="361" r:id="rId9"/>
    <p:sldId id="287" r:id="rId10"/>
    <p:sldId id="365" r:id="rId11"/>
    <p:sldId id="366" r:id="rId12"/>
    <p:sldId id="367" r:id="rId13"/>
    <p:sldId id="292" r:id="rId14"/>
    <p:sldId id="369" r:id="rId15"/>
    <p:sldId id="368" r:id="rId16"/>
    <p:sldId id="370" r:id="rId17"/>
    <p:sldId id="372" r:id="rId18"/>
    <p:sldId id="373" r:id="rId19"/>
    <p:sldId id="374" r:id="rId20"/>
    <p:sldId id="299" r:id="rId21"/>
    <p:sldId id="300" r:id="rId22"/>
    <p:sldId id="375" r:id="rId23"/>
    <p:sldId id="301" r:id="rId24"/>
    <p:sldId id="302" r:id="rId25"/>
    <p:sldId id="360" r:id="rId26"/>
    <p:sldId id="359" r:id="rId27"/>
    <p:sldId id="264" r:id="rId28"/>
    <p:sldId id="266" r:id="rId29"/>
    <p:sldId id="351" r:id="rId30"/>
    <p:sldId id="267" r:id="rId31"/>
    <p:sldId id="283" r:id="rId32"/>
    <p:sldId id="378" r:id="rId33"/>
    <p:sldId id="379" r:id="rId34"/>
    <p:sldId id="380" r:id="rId35"/>
    <p:sldId id="285" r:id="rId36"/>
    <p:sldId id="381" r:id="rId37"/>
    <p:sldId id="362" r:id="rId38"/>
    <p:sldId id="320" r:id="rId39"/>
    <p:sldId id="382" r:id="rId40"/>
    <p:sldId id="321" r:id="rId41"/>
    <p:sldId id="322" r:id="rId42"/>
    <p:sldId id="383" r:id="rId43"/>
    <p:sldId id="326" r:id="rId44"/>
    <p:sldId id="327" r:id="rId45"/>
    <p:sldId id="328" r:id="rId46"/>
    <p:sldId id="331" r:id="rId47"/>
    <p:sldId id="384" r:id="rId48"/>
    <p:sldId id="330" r:id="rId49"/>
    <p:sldId id="333" r:id="rId50"/>
    <p:sldId id="363" r:id="rId51"/>
    <p:sldId id="364" r:id="rId52"/>
    <p:sldId id="337" r:id="rId53"/>
    <p:sldId id="338" r:id="rId54"/>
    <p:sldId id="385" r:id="rId55"/>
    <p:sldId id="339" r:id="rId56"/>
    <p:sldId id="340" r:id="rId57"/>
    <p:sldId id="346" r:id="rId58"/>
    <p:sldId id="347" r:id="rId59"/>
    <p:sldId id="348" r:id="rId60"/>
    <p:sldId id="349" r:id="rId6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E4C9FF"/>
    <a:srgbClr val="E1E9F3"/>
    <a:srgbClr val="898989"/>
    <a:srgbClr val="D8E3F0"/>
    <a:srgbClr val="CC99FF"/>
    <a:srgbClr val="C8D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2899" autoAdjust="0"/>
  </p:normalViewPr>
  <p:slideViewPr>
    <p:cSldViewPr showGuides="1">
      <p:cViewPr>
        <p:scale>
          <a:sx n="100" d="100"/>
          <a:sy n="100" d="100"/>
        </p:scale>
        <p:origin x="-72" y="-72"/>
      </p:cViewPr>
      <p:guideLst>
        <p:guide orient="horz" pos="960"/>
        <p:guide pos="2880"/>
      </p:guideLst>
    </p:cSldViewPr>
  </p:slideViewPr>
  <p:outlineViewPr>
    <p:cViewPr>
      <p:scale>
        <a:sx n="33" d="100"/>
        <a:sy n="33" d="100"/>
      </p:scale>
      <p:origin x="0" y="42114"/>
    </p:cViewPr>
  </p:outlineViewPr>
  <p:notesTextViewPr>
    <p:cViewPr>
      <p:scale>
        <a:sx n="100" d="100"/>
        <a:sy n="100" d="100"/>
      </p:scale>
      <p:origin x="0" y="0"/>
    </p:cViewPr>
  </p:notesTextViewPr>
  <p:sorterViewPr>
    <p:cViewPr>
      <p:scale>
        <a:sx n="100" d="100"/>
        <a:sy n="100" d="100"/>
      </p:scale>
      <p:origin x="0" y="54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9507"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9508"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9509"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58FF8E0-1A65-4D29-BBC3-AC36EE7F46D0}" type="slidenum">
              <a:rPr lang="en-US"/>
              <a:pPr>
                <a:defRPr/>
              </a:pPr>
              <a:t>‹#›</a:t>
            </a:fld>
            <a:endParaRPr lang="en-US" dirty="0"/>
          </a:p>
        </p:txBody>
      </p:sp>
    </p:spTree>
    <p:extLst>
      <p:ext uri="{BB962C8B-B14F-4D97-AF65-F5344CB8AC3E}">
        <p14:creationId xmlns:p14="http://schemas.microsoft.com/office/powerpoint/2010/main" val="1595190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185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168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186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186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A68273E1-8C9A-4B6F-B10B-664C64B3A480}" type="slidenum">
              <a:rPr lang="en-US"/>
              <a:pPr>
                <a:defRPr/>
              </a:pPr>
              <a:t>‹#›</a:t>
            </a:fld>
            <a:endParaRPr lang="en-US" dirty="0"/>
          </a:p>
        </p:txBody>
      </p:sp>
    </p:spTree>
    <p:extLst>
      <p:ext uri="{BB962C8B-B14F-4D97-AF65-F5344CB8AC3E}">
        <p14:creationId xmlns:p14="http://schemas.microsoft.com/office/powerpoint/2010/main" val="3545478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F93CC04-F00A-44E2-B207-5D36DAA8CF84}" type="slidenum">
              <a:rPr lang="en-US" smtClean="0"/>
              <a:pPr/>
              <a:t>0</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r>
              <a:rPr lang="en-US" smtClean="0">
                <a:latin typeface="Arial" pitchFamily="34" charset="0"/>
              </a:rPr>
              <a:t>Prison system problems also include lack of central location for release</a:t>
            </a:r>
          </a:p>
          <a:p>
            <a:r>
              <a:rPr lang="en-US" smtClean="0">
                <a:latin typeface="Arial" pitchFamily="34" charset="0"/>
              </a:rPr>
              <a:t>NC expansion of outreach nurse role = to address other diseases</a:t>
            </a:r>
          </a:p>
          <a:p>
            <a:endParaRPr lang="en-US" smtClean="0">
              <a:latin typeface="Arial" pitchFamily="34" charset="0"/>
            </a:endParaRPr>
          </a:p>
        </p:txBody>
      </p:sp>
      <p:sp>
        <p:nvSpPr>
          <p:cNvPr id="8192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51491BC-7C02-48E8-B2B8-12972004DFBF}" type="slidenum">
              <a:rPr lang="en-US" smtClean="0"/>
              <a:pPr/>
              <a:t>19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endParaRPr lang="en-US" smtClean="0">
              <a:latin typeface="Arial" pitchFamily="34" charset="0"/>
            </a:endParaRPr>
          </a:p>
        </p:txBody>
      </p:sp>
      <p:sp>
        <p:nvSpPr>
          <p:cNvPr id="8294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6C3AA48-BC95-4F50-87F3-753B0789BC45}" type="slidenum">
              <a:rPr lang="en-US" smtClean="0"/>
              <a:pPr/>
              <a:t>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8397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AE35403-79D7-49AF-91E4-5EF42ACA12B2}" type="slidenum">
              <a:rPr lang="en-US" smtClean="0"/>
              <a:pPr/>
              <a:t>26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pPr eaLnBrk="1" hangingPunct="1"/>
            <a:endParaRPr lang="en-US" smtClean="0">
              <a:latin typeface="Arial" pitchFamily="34" charset="0"/>
            </a:endParaRPr>
          </a:p>
        </p:txBody>
      </p:sp>
      <p:sp>
        <p:nvSpPr>
          <p:cNvPr id="8499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85DBBA3-07FF-43B0-A41A-712E1DAEF241}" type="slidenum">
              <a:rPr lang="en-US" smtClean="0"/>
              <a:pPr/>
              <a:t>29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8602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9245D02-EA7D-4512-9EDE-400640CE77D4}" type="slidenum">
              <a:rPr lang="en-US" smtClean="0"/>
              <a:pPr/>
              <a:t>39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8704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5B45420-47C8-4118-97FD-3160F722A8CC}" type="slidenum">
              <a:rPr lang="en-US" smtClean="0"/>
              <a:pPr/>
              <a:t>40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1" smtClean="0">
              <a:latin typeface="Arial" pitchFamily="34" charset="0"/>
            </a:endParaRPr>
          </a:p>
          <a:p>
            <a:pPr eaLnBrk="1" hangingPunct="1">
              <a:spcBef>
                <a:spcPct val="0"/>
              </a:spcBef>
            </a:pPr>
            <a:r>
              <a:rPr lang="en-US" b="1" smtClean="0">
                <a:latin typeface="Arial" pitchFamily="34" charset="0"/>
              </a:rPr>
              <a:t>Alias eUCI w date check—utility of date check as confirmatory not exclusion criterion</a:t>
            </a:r>
          </a:p>
          <a:p>
            <a:pPr eaLnBrk="1" hangingPunct="1">
              <a:spcBef>
                <a:spcPct val="0"/>
              </a:spcBef>
            </a:pPr>
            <a:r>
              <a:rPr lang="en-US" b="1" smtClean="0">
                <a:latin typeface="Arial" pitchFamily="34" charset="0"/>
              </a:rPr>
              <a:t>-lack of service date during incarceration (but one prior and/or post) is necessary and sufficient/helpful confirmation of match (and linkage, if post)</a:t>
            </a:r>
          </a:p>
          <a:p>
            <a:pPr eaLnBrk="1" hangingPunct="1">
              <a:spcBef>
                <a:spcPct val="0"/>
              </a:spcBef>
            </a:pPr>
            <a:r>
              <a:rPr lang="en-US" b="1" smtClean="0">
                <a:latin typeface="Arial" pitchFamily="34" charset="0"/>
              </a:rPr>
              <a:t>-HOWEVER, existence of a service date during incarceration is necessary but not sufficient evidence of NO MATCH </a:t>
            </a:r>
          </a:p>
        </p:txBody>
      </p:sp>
      <p:sp>
        <p:nvSpPr>
          <p:cNvPr id="8806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93DAF4C-E351-4EC2-A595-4F7131ED7A0D}" type="slidenum">
              <a:rPr lang="en-US" smtClean="0"/>
              <a:pPr/>
              <a:t>41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1" smtClean="0">
              <a:latin typeface="Arial" pitchFamily="34" charset="0"/>
            </a:endParaRPr>
          </a:p>
        </p:txBody>
      </p:sp>
      <p:sp>
        <p:nvSpPr>
          <p:cNvPr id="8909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1C95801-5F76-47A4-9599-66DAC2AA7C0C}" type="slidenum">
              <a:rPr lang="en-US" smtClean="0"/>
              <a:pPr/>
              <a:t>42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1" smtClean="0">
              <a:latin typeface="Arial" pitchFamily="34" charset="0"/>
            </a:endParaRPr>
          </a:p>
        </p:txBody>
      </p:sp>
      <p:sp>
        <p:nvSpPr>
          <p:cNvPr id="9011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BA2EB0F-5120-47D1-ACEA-0CF4314D087C}" type="slidenum">
              <a:rPr lang="en-US" smtClean="0"/>
              <a:pPr/>
              <a:t>43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latin typeface="Arial" pitchFamily="34" charset="0"/>
              </a:rPr>
              <a:t>False negative linkage = HIV + and linked but not recognized by given assessment</a:t>
            </a:r>
          </a:p>
        </p:txBody>
      </p:sp>
      <p:sp>
        <p:nvSpPr>
          <p:cNvPr id="9114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FAFF0CF-9BB3-435D-BC4D-9C3B2B6BB1BE}" type="slidenum">
              <a:rPr lang="en-US" smtClean="0"/>
              <a:pPr/>
              <a:t>44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smtClean="0">
              <a:latin typeface="Arial" pitchFamily="34" charset="0"/>
            </a:endParaRPr>
          </a:p>
        </p:txBody>
      </p:sp>
      <p:sp>
        <p:nvSpPr>
          <p:cNvPr id="7373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7DB20F4-3F57-4562-AFF8-F2970600812C}" type="slidenum">
              <a:rPr lang="en-US" smtClean="0"/>
              <a:pPr/>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9216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CA023B9-6E15-4B31-88E5-25A2E3F92410}" type="slidenum">
              <a:rPr lang="en-US" smtClean="0"/>
              <a:pPr/>
              <a:t>51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9318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3B490CD-28F6-4E83-85AA-39B9D83921D8}" type="slidenum">
              <a:rPr lang="en-US" smtClean="0"/>
              <a:pPr/>
              <a:t>54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9421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5E4D969-65A7-49AF-AD9B-3A14F6CCCCDC}" type="slidenum">
              <a:rPr lang="en-US" smtClean="0"/>
              <a:pPr/>
              <a:t>56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smtClean="0">
                <a:latin typeface="Arial" pitchFamily="34" charset="0"/>
              </a:rPr>
              <a:t>“</a:t>
            </a:r>
            <a:r>
              <a:rPr lang="en-US" smtClean="0">
                <a:latin typeface="Arial" pitchFamily="34" charset="0"/>
              </a:rPr>
              <a:t>Four different gender codes were assigned to all the people in clinic data and each person has four different eUCI. Then match clinic data and ACI data by eUCI.  However, there are only two transgender individuals in the clinic data during the study period; neither were found on any matching by name or alias related eUCI approach to have a history of incarceration during the study period.”  Need to replicate on a larger population (or simulate), where transgender population is higher</a:t>
            </a:r>
          </a:p>
        </p:txBody>
      </p:sp>
      <p:sp>
        <p:nvSpPr>
          <p:cNvPr id="9523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985B0D-F729-4115-87CD-9B3BC6222DCA}" type="slidenum">
              <a:rPr lang="en-US" smtClean="0"/>
              <a:pPr/>
              <a:t>58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pPr eaLnBrk="1" hangingPunct="1">
              <a:spcAft>
                <a:spcPts val="1225"/>
              </a:spcAft>
            </a:pPr>
            <a:endParaRPr lang="en-US" smtClean="0">
              <a:latin typeface="Arial" pitchFamily="34" charset="0"/>
            </a:endParaRPr>
          </a:p>
        </p:txBody>
      </p:sp>
      <p:sp>
        <p:nvSpPr>
          <p:cNvPr id="7475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4228BE6-18A1-4F18-8B02-6BF790FD56C3}"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pPr eaLnBrk="1" hangingPunct="1">
              <a:spcAft>
                <a:spcPts val="1225"/>
              </a:spcAft>
            </a:pPr>
            <a:endParaRPr lang="en-US" smtClean="0">
              <a:latin typeface="Arial" pitchFamily="34" charset="0"/>
            </a:endParaRPr>
          </a:p>
        </p:txBody>
      </p:sp>
      <p:sp>
        <p:nvSpPr>
          <p:cNvPr id="7578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B02B54D-5363-4B8D-B6C2-77049B0F36F4}" type="slidenum">
              <a:rPr lang="en-US" smtClean="0"/>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endParaRPr lang="en-US" smtClean="0">
              <a:latin typeface="Arial" pitchFamily="34" charset="0"/>
            </a:endParaRPr>
          </a:p>
        </p:txBody>
      </p:sp>
      <p:sp>
        <p:nvSpPr>
          <p:cNvPr id="76804"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65B333C-93A9-4789-9511-FB5CCC73F7E3}"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smtClean="0">
              <a:latin typeface="Arial" pitchFamily="34" charset="0"/>
            </a:endParaRPr>
          </a:p>
        </p:txBody>
      </p:sp>
      <p:sp>
        <p:nvSpPr>
          <p:cNvPr id="7782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1FEDA70-CF58-4D69-B99A-A55C3665C656}" type="slidenum">
              <a:rPr lang="en-US" smtClean="0"/>
              <a:pPr/>
              <a:t>14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endParaRPr lang="en-US" smtClean="0">
              <a:latin typeface="Arial" pitchFamily="34" charset="0"/>
            </a:endParaRPr>
          </a:p>
        </p:txBody>
      </p:sp>
      <p:sp>
        <p:nvSpPr>
          <p:cNvPr id="7885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72E3965-C96C-4D10-BC9A-6D9D55CAE8AE}" type="slidenum">
              <a:rPr lang="en-US" smtClean="0"/>
              <a:pPr/>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smtClean="0">
              <a:latin typeface="Arial" pitchFamily="34" charset="0"/>
            </a:endParaRPr>
          </a:p>
        </p:txBody>
      </p:sp>
      <p:sp>
        <p:nvSpPr>
          <p:cNvPr id="79876"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B4605D7-B795-4D86-A8FE-0A350D9C7C3A}" type="slidenum">
              <a:rPr lang="en-US" smtClean="0"/>
              <a:pPr/>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smtClean="0">
              <a:latin typeface="Arial" pitchFamily="34" charset="0"/>
            </a:endParaRPr>
          </a:p>
        </p:txBody>
      </p:sp>
      <p:sp>
        <p:nvSpPr>
          <p:cNvPr id="80900"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65C6A7E-ECDA-451A-8A69-81844A431C7C}" type="slidenum">
              <a:rPr lang="en-US" smtClean="0"/>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ostam\AppData\Local\Temp\wz1d85\non-vector logos\Abt-logo-primary-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000" y="6084888"/>
            <a:ext cx="622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58000" y="6096000"/>
            <a:ext cx="1714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2C_Medlogo_revers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5150" y="6096000"/>
            <a:ext cx="1670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D6B963-67CD-4E1A-9CF2-A5609B90AC8E}" type="slidenum">
              <a:rPr lang="en-US"/>
              <a:pPr>
                <a:defRPr/>
              </a:pPr>
              <a:t>‹#›</a:t>
            </a:fld>
            <a:endParaRPr lang="en-US" dirty="0"/>
          </a:p>
        </p:txBody>
      </p:sp>
    </p:spTree>
    <p:extLst>
      <p:ext uri="{BB962C8B-B14F-4D97-AF65-F5344CB8AC3E}">
        <p14:creationId xmlns:p14="http://schemas.microsoft.com/office/powerpoint/2010/main" val="2224748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A00C44-F59A-40B6-8D43-0490FA2B204C}" type="slidenum">
              <a:rPr lang="en-US"/>
              <a:pPr>
                <a:defRPr/>
              </a:pPr>
              <a:t>‹#›</a:t>
            </a:fld>
            <a:endParaRPr lang="en-US" dirty="0"/>
          </a:p>
        </p:txBody>
      </p:sp>
    </p:spTree>
    <p:extLst>
      <p:ext uri="{BB962C8B-B14F-4D97-AF65-F5344CB8AC3E}">
        <p14:creationId xmlns:p14="http://schemas.microsoft.com/office/powerpoint/2010/main" val="170697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CAA6DD-4CCF-4DCE-A33C-B623238EE395}" type="slidenum">
              <a:rPr lang="en-US"/>
              <a:pPr>
                <a:defRPr/>
              </a:pPr>
              <a:t>‹#›</a:t>
            </a:fld>
            <a:endParaRPr lang="en-US" dirty="0"/>
          </a:p>
        </p:txBody>
      </p:sp>
    </p:spTree>
    <p:extLst>
      <p:ext uri="{BB962C8B-B14F-4D97-AF65-F5344CB8AC3E}">
        <p14:creationId xmlns:p14="http://schemas.microsoft.com/office/powerpoint/2010/main" val="31460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ostam\AppData\Local\Temp\wz1d85\non-vector logos\Abt-logo-primary-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6161088"/>
            <a:ext cx="622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29400" y="6210300"/>
            <a:ext cx="1714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2C_Medlogo_revers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5150" y="6146800"/>
            <a:ext cx="1670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userDrawn="1"/>
        </p:nvSpPr>
        <p:spPr bwMode="auto">
          <a:xfrm>
            <a:off x="304800" y="1219200"/>
            <a:ext cx="8839200" cy="46038"/>
          </a:xfrm>
          <a:prstGeom prst="rect">
            <a:avLst/>
          </a:prstGeom>
          <a:gradFill rotWithShape="1">
            <a:gsLst>
              <a:gs pos="0">
                <a:srgbClr val="54709E"/>
              </a:gs>
              <a:gs pos="100000">
                <a:srgbClr val="FCFCF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atin typeface="Garamond"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59FA9159-13C7-4931-96FD-FC9C5AC8E5ED}" type="slidenum">
              <a:rPr lang="en-US"/>
              <a:pPr>
                <a:defRPr/>
              </a:pPr>
              <a:t>‹#›</a:t>
            </a:fld>
            <a:endParaRPr lang="en-US" dirty="0"/>
          </a:p>
        </p:txBody>
      </p:sp>
    </p:spTree>
    <p:extLst>
      <p:ext uri="{BB962C8B-B14F-4D97-AF65-F5344CB8AC3E}">
        <p14:creationId xmlns:p14="http://schemas.microsoft.com/office/powerpoint/2010/main" val="398611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ostam\AppData\Local\Temp\wz1d85\non-vector logos\Abt-logo-primary-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6161088"/>
            <a:ext cx="622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29400" y="6210300"/>
            <a:ext cx="1714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2C_Medlogo_revers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5150" y="6146800"/>
            <a:ext cx="1670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EAA815-1098-4ABC-80BC-6A8AD8E3325A}" type="slidenum">
              <a:rPr lang="en-US"/>
              <a:pPr>
                <a:defRPr/>
              </a:pPr>
              <a:t>‹#›</a:t>
            </a:fld>
            <a:endParaRPr lang="en-US" dirty="0"/>
          </a:p>
        </p:txBody>
      </p:sp>
    </p:spTree>
    <p:extLst>
      <p:ext uri="{BB962C8B-B14F-4D97-AF65-F5344CB8AC3E}">
        <p14:creationId xmlns:p14="http://schemas.microsoft.com/office/powerpoint/2010/main" val="111477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ostam\AppData\Local\Temp\wz1d85\non-vector logos\Abt-logo-primary-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6161088"/>
            <a:ext cx="622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29400" y="6210300"/>
            <a:ext cx="1714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2C_Medlogo_revers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5150" y="6146800"/>
            <a:ext cx="1670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userDrawn="1"/>
        </p:nvSpPr>
        <p:spPr bwMode="auto">
          <a:xfrm>
            <a:off x="304800" y="1219200"/>
            <a:ext cx="8839200" cy="46038"/>
          </a:xfrm>
          <a:prstGeom prst="rect">
            <a:avLst/>
          </a:prstGeom>
          <a:gradFill rotWithShape="1">
            <a:gsLst>
              <a:gs pos="0">
                <a:srgbClr val="54709E"/>
              </a:gs>
              <a:gs pos="100000">
                <a:srgbClr val="FCFCF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atin typeface="Garamond"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2983B3BD-3148-4917-A9A7-3D17B233035E}" type="slidenum">
              <a:rPr lang="en-US"/>
              <a:pPr>
                <a:defRPr/>
              </a:pPr>
              <a:t>‹#›</a:t>
            </a:fld>
            <a:endParaRPr lang="en-US" dirty="0"/>
          </a:p>
        </p:txBody>
      </p:sp>
    </p:spTree>
    <p:extLst>
      <p:ext uri="{BB962C8B-B14F-4D97-AF65-F5344CB8AC3E}">
        <p14:creationId xmlns:p14="http://schemas.microsoft.com/office/powerpoint/2010/main" val="3385864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ostam\AppData\Local\Temp\wz1d85\non-vector logos\Abt-logo-primary-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6161088"/>
            <a:ext cx="622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29400" y="6210300"/>
            <a:ext cx="1714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2C_Medlogo_revers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5150" y="6146800"/>
            <a:ext cx="1670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userDrawn="1"/>
        </p:nvSpPr>
        <p:spPr bwMode="auto">
          <a:xfrm>
            <a:off x="304800" y="1219200"/>
            <a:ext cx="8839200" cy="46038"/>
          </a:xfrm>
          <a:prstGeom prst="rect">
            <a:avLst/>
          </a:prstGeom>
          <a:gradFill rotWithShape="1">
            <a:gsLst>
              <a:gs pos="0">
                <a:srgbClr val="54709E"/>
              </a:gs>
              <a:gs pos="100000">
                <a:srgbClr val="FCFCF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atin typeface="Garamond" pitchFamily="18"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42BE6A85-210A-45AD-97EF-E31B0F70362F}" type="slidenum">
              <a:rPr lang="en-US"/>
              <a:pPr>
                <a:defRPr/>
              </a:pPr>
              <a:t>‹#›</a:t>
            </a:fld>
            <a:endParaRPr lang="en-US" dirty="0"/>
          </a:p>
        </p:txBody>
      </p:sp>
    </p:spTree>
    <p:extLst>
      <p:ext uri="{BB962C8B-B14F-4D97-AF65-F5344CB8AC3E}">
        <p14:creationId xmlns:p14="http://schemas.microsoft.com/office/powerpoint/2010/main" val="163897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ostam\AppData\Local\Temp\wz1d85\non-vector logos\Abt-logo-primary-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6161088"/>
            <a:ext cx="622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29400" y="6210300"/>
            <a:ext cx="1714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2C_Medlogo_revers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5150" y="6146800"/>
            <a:ext cx="1670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userDrawn="1"/>
        </p:nvSpPr>
        <p:spPr bwMode="auto">
          <a:xfrm>
            <a:off x="304800" y="1219200"/>
            <a:ext cx="8839200" cy="46038"/>
          </a:xfrm>
          <a:prstGeom prst="rect">
            <a:avLst/>
          </a:prstGeom>
          <a:gradFill rotWithShape="1">
            <a:gsLst>
              <a:gs pos="0">
                <a:srgbClr val="54709E"/>
              </a:gs>
              <a:gs pos="100000">
                <a:srgbClr val="FCFCF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atin typeface="Garamond" pitchFamily="18"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A5774D-25BD-4EEF-A045-849DD9596457}" type="slidenum">
              <a:rPr lang="en-US"/>
              <a:pPr>
                <a:defRPr/>
              </a:pPr>
              <a:t>‹#›</a:t>
            </a:fld>
            <a:endParaRPr lang="en-US" dirty="0"/>
          </a:p>
        </p:txBody>
      </p:sp>
    </p:spTree>
    <p:extLst>
      <p:ext uri="{BB962C8B-B14F-4D97-AF65-F5344CB8AC3E}">
        <p14:creationId xmlns:p14="http://schemas.microsoft.com/office/powerpoint/2010/main" val="82277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C:\Users\costam\AppData\Local\Temp\wz1d85\non-vector logos\Abt-logo-primary-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6161088"/>
            <a:ext cx="622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29400" y="6210300"/>
            <a:ext cx="1714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2C_Medlogo_revers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5150" y="6146800"/>
            <a:ext cx="1670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userDrawn="1"/>
        </p:nvSpPr>
        <p:spPr bwMode="auto">
          <a:xfrm>
            <a:off x="304800" y="1219200"/>
            <a:ext cx="8839200" cy="46038"/>
          </a:xfrm>
          <a:prstGeom prst="rect">
            <a:avLst/>
          </a:prstGeom>
          <a:gradFill rotWithShape="1">
            <a:gsLst>
              <a:gs pos="0">
                <a:srgbClr val="54709E"/>
              </a:gs>
              <a:gs pos="100000">
                <a:srgbClr val="FCFCF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atin typeface="Garamond" pitchFamily="18" charset="0"/>
            </a:endParaRP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DBC6493-A454-4634-8CF9-96255F9C33F4}" type="slidenum">
              <a:rPr lang="en-US"/>
              <a:pPr>
                <a:defRPr/>
              </a:pPr>
              <a:t>‹#›</a:t>
            </a:fld>
            <a:endParaRPr lang="en-US" dirty="0"/>
          </a:p>
        </p:txBody>
      </p:sp>
    </p:spTree>
    <p:extLst>
      <p:ext uri="{BB962C8B-B14F-4D97-AF65-F5344CB8AC3E}">
        <p14:creationId xmlns:p14="http://schemas.microsoft.com/office/powerpoint/2010/main" val="3070131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ostam\AppData\Local\Temp\wz1d85\non-vector logos\Abt-logo-primary-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38600" y="6161088"/>
            <a:ext cx="6223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29400" y="6210300"/>
            <a:ext cx="1714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2C_Medlogo_reversed"/>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5150" y="6146800"/>
            <a:ext cx="16700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userDrawn="1"/>
        </p:nvSpPr>
        <p:spPr bwMode="auto">
          <a:xfrm>
            <a:off x="304800" y="1219200"/>
            <a:ext cx="8839200" cy="46038"/>
          </a:xfrm>
          <a:prstGeom prst="rect">
            <a:avLst/>
          </a:prstGeom>
          <a:gradFill rotWithShape="1">
            <a:gsLst>
              <a:gs pos="0">
                <a:srgbClr val="54709E"/>
              </a:gs>
              <a:gs pos="100000">
                <a:srgbClr val="FCFCF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atin typeface="Garamond" pitchFamily="18"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AB9D39DE-C891-4799-AE17-E5BBA03753A4}" type="slidenum">
              <a:rPr lang="en-US"/>
              <a:pPr>
                <a:defRPr/>
              </a:pPr>
              <a:t>‹#›</a:t>
            </a:fld>
            <a:endParaRPr lang="en-US" dirty="0"/>
          </a:p>
        </p:txBody>
      </p:sp>
    </p:spTree>
    <p:extLst>
      <p:ext uri="{BB962C8B-B14F-4D97-AF65-F5344CB8AC3E}">
        <p14:creationId xmlns:p14="http://schemas.microsoft.com/office/powerpoint/2010/main" val="40650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F7218F-766B-4A6B-B12B-48643D435FFF}" type="slidenum">
              <a:rPr lang="en-US"/>
              <a:pPr>
                <a:defRPr/>
              </a:pPr>
              <a:t>‹#›</a:t>
            </a:fld>
            <a:endParaRPr lang="en-US" dirty="0"/>
          </a:p>
        </p:txBody>
      </p:sp>
    </p:spTree>
    <p:extLst>
      <p:ext uri="{BB962C8B-B14F-4D97-AF65-F5344CB8AC3E}">
        <p14:creationId xmlns:p14="http://schemas.microsoft.com/office/powerpoint/2010/main" val="184464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C98AFCCF-23ED-495D-8D82-CC8855F2B57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00" r:id="rId9"/>
    <p:sldLayoutId id="2147483901" r:id="rId10"/>
    <p:sldLayoutId id="214748390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685800" y="685800"/>
            <a:ext cx="7772400" cy="2209800"/>
          </a:xfrm>
        </p:spPr>
        <p:txBody>
          <a:bodyPr/>
          <a:lstStyle/>
          <a:p>
            <a:pPr eaLnBrk="1" hangingPunct="1"/>
            <a:r>
              <a:rPr lang="en-US" sz="4800" smtClean="0"/>
              <a:t>Developing an Indicator of Linkage to HIV Care After Incarceration: The LINCS Study</a:t>
            </a:r>
            <a:endParaRPr lang="en-US" sz="3600" smtClean="0"/>
          </a:p>
        </p:txBody>
      </p:sp>
      <p:sp>
        <p:nvSpPr>
          <p:cNvPr id="3" name="Subtitle 2"/>
          <p:cNvSpPr>
            <a:spLocks noGrp="1"/>
          </p:cNvSpPr>
          <p:nvPr>
            <p:ph type="subTitle" idx="1"/>
          </p:nvPr>
        </p:nvSpPr>
        <p:spPr>
          <a:xfrm>
            <a:off x="457200" y="3429000"/>
            <a:ext cx="8458200" cy="2438400"/>
          </a:xfrm>
        </p:spPr>
        <p:txBody>
          <a:bodyPr rtlCol="0">
            <a:normAutofit fontScale="47500" lnSpcReduction="20000"/>
          </a:bodyPr>
          <a:lstStyle/>
          <a:p>
            <a:pPr eaLnBrk="1" fontAlgn="auto" hangingPunct="1">
              <a:spcAft>
                <a:spcPts val="0"/>
              </a:spcAft>
              <a:defRPr/>
            </a:pPr>
            <a:r>
              <a:rPr lang="en-US" sz="4400" dirty="0">
                <a:solidFill>
                  <a:schemeClr val="tx1"/>
                </a:solidFill>
                <a:cs typeface="Arial" charset="0"/>
              </a:rPr>
              <a:t>Brian Montague, DO MS MPH</a:t>
            </a:r>
            <a:endParaRPr lang="en-US" sz="2800" dirty="0">
              <a:solidFill>
                <a:schemeClr val="tx1"/>
              </a:solidFill>
              <a:cs typeface="Arial" charset="0"/>
            </a:endParaRPr>
          </a:p>
          <a:p>
            <a:pPr eaLnBrk="1" fontAlgn="auto" hangingPunct="1">
              <a:spcAft>
                <a:spcPts val="0"/>
              </a:spcAft>
              <a:defRPr/>
            </a:pPr>
            <a:r>
              <a:rPr lang="en-US" sz="2900" dirty="0" smtClean="0"/>
              <a:t>Assistant Professor of Medicine</a:t>
            </a:r>
          </a:p>
          <a:p>
            <a:pPr eaLnBrk="1" fontAlgn="auto" hangingPunct="1">
              <a:spcAft>
                <a:spcPts val="0"/>
              </a:spcAft>
              <a:defRPr/>
            </a:pPr>
            <a:r>
              <a:rPr lang="en-US" sz="2900" dirty="0"/>
              <a:t>Alpert School of Medicine at Brown </a:t>
            </a:r>
            <a:r>
              <a:rPr lang="en-US" sz="2900" dirty="0" smtClean="0"/>
              <a:t>University</a:t>
            </a:r>
          </a:p>
          <a:p>
            <a:pPr eaLnBrk="1" fontAlgn="auto" hangingPunct="1">
              <a:spcAft>
                <a:spcPts val="0"/>
              </a:spcAft>
              <a:defRPr/>
            </a:pPr>
            <a:r>
              <a:rPr lang="en-US" sz="4400" dirty="0" smtClean="0">
                <a:solidFill>
                  <a:schemeClr val="tx1"/>
                </a:solidFill>
              </a:rPr>
              <a:t>Sara </a:t>
            </a:r>
            <a:r>
              <a:rPr lang="en-US" sz="4400" dirty="0">
                <a:solidFill>
                  <a:schemeClr val="tx1"/>
                </a:solidFill>
              </a:rPr>
              <a:t>Donahue, </a:t>
            </a:r>
            <a:r>
              <a:rPr lang="en-US" sz="4400" dirty="0" err="1" smtClean="0">
                <a:solidFill>
                  <a:schemeClr val="tx1"/>
                </a:solidFill>
              </a:rPr>
              <a:t>DrPH</a:t>
            </a:r>
            <a:r>
              <a:rPr lang="en-US" sz="4400" dirty="0" smtClean="0">
                <a:solidFill>
                  <a:schemeClr val="tx1"/>
                </a:solidFill>
              </a:rPr>
              <a:t> MPH</a:t>
            </a:r>
          </a:p>
          <a:p>
            <a:pPr eaLnBrk="1" fontAlgn="auto" hangingPunct="1">
              <a:spcAft>
                <a:spcPts val="0"/>
              </a:spcAft>
              <a:defRPr/>
            </a:pPr>
            <a:r>
              <a:rPr lang="en-US" sz="2900" dirty="0" smtClean="0"/>
              <a:t>Senior Analyst</a:t>
            </a:r>
          </a:p>
          <a:p>
            <a:pPr eaLnBrk="1" fontAlgn="auto" hangingPunct="1">
              <a:spcAft>
                <a:spcPts val="0"/>
              </a:spcAft>
              <a:defRPr/>
            </a:pPr>
            <a:r>
              <a:rPr lang="en-US" sz="2900" dirty="0" smtClean="0"/>
              <a:t>Abt Associates</a:t>
            </a:r>
          </a:p>
          <a:p>
            <a:pPr eaLnBrk="1" fontAlgn="auto" hangingPunct="1">
              <a:spcAft>
                <a:spcPts val="0"/>
              </a:spcAft>
              <a:buFont typeface="Arial" charset="0"/>
              <a:buNone/>
              <a:defRPr/>
            </a:pPr>
            <a:r>
              <a:rPr lang="en-US" sz="4400" dirty="0">
                <a:solidFill>
                  <a:schemeClr val="tx1"/>
                </a:solidFill>
              </a:rPr>
              <a:t>Michael Costa, MPH</a:t>
            </a:r>
          </a:p>
          <a:p>
            <a:pPr eaLnBrk="1" fontAlgn="auto" hangingPunct="1">
              <a:spcAft>
                <a:spcPts val="0"/>
              </a:spcAft>
              <a:buFont typeface="Arial" charset="0"/>
              <a:buNone/>
              <a:defRPr/>
            </a:pPr>
            <a:r>
              <a:rPr lang="en-US" sz="2900" dirty="0"/>
              <a:t>Senior Associate</a:t>
            </a:r>
          </a:p>
          <a:p>
            <a:pPr eaLnBrk="1" fontAlgn="auto" hangingPunct="1">
              <a:spcAft>
                <a:spcPts val="0"/>
              </a:spcAft>
              <a:buFont typeface="Arial" charset="0"/>
              <a:buNone/>
              <a:defRPr/>
            </a:pPr>
            <a:r>
              <a:rPr lang="en-US" sz="2900" dirty="0"/>
              <a:t>Abt </a:t>
            </a:r>
            <a:r>
              <a:rPr lang="en-US" sz="2900" dirty="0" smtClean="0"/>
              <a:t>Associates</a:t>
            </a:r>
            <a:endParaRPr lang="en-US" sz="2900" dirty="0"/>
          </a:p>
        </p:txBody>
      </p:sp>
      <p:pic>
        <p:nvPicPr>
          <p:cNvPr id="1024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715000"/>
            <a:ext cx="342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3"/>
          <p:cNvSpPr txBox="1">
            <a:spLocks noChangeArrowheads="1"/>
          </p:cNvSpPr>
          <p:nvPr/>
        </p:nvSpPr>
        <p:spPr bwMode="auto">
          <a:xfrm>
            <a:off x="1295400" y="6400800"/>
            <a:ext cx="262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674" tIns="53337" rIns="106674" bIns="53337"/>
          <a:lstStyle>
            <a:lvl1pPr marL="400050" indent="-400050" defTabSz="4389438">
              <a:defRPr>
                <a:solidFill>
                  <a:schemeClr val="tx1"/>
                </a:solidFill>
                <a:latin typeface="Arial" charset="0"/>
              </a:defRPr>
            </a:lvl1pPr>
            <a:lvl2pPr marL="742950" indent="-285750" defTabSz="4389438">
              <a:defRPr>
                <a:solidFill>
                  <a:schemeClr val="tx1"/>
                </a:solidFill>
                <a:latin typeface="Arial" charset="0"/>
              </a:defRPr>
            </a:lvl2pPr>
            <a:lvl3pPr marL="1143000" indent="-228600" defTabSz="4389438">
              <a:defRPr>
                <a:solidFill>
                  <a:schemeClr val="tx1"/>
                </a:solidFill>
                <a:latin typeface="Arial" charset="0"/>
              </a:defRPr>
            </a:lvl3pPr>
            <a:lvl4pPr marL="1600200" indent="-228600" defTabSz="4389438">
              <a:defRPr>
                <a:solidFill>
                  <a:schemeClr val="tx1"/>
                </a:solidFill>
                <a:latin typeface="Arial" charset="0"/>
              </a:defRPr>
            </a:lvl4pPr>
            <a:lvl5pPr marL="2057400" indent="-228600" defTabSz="4389438">
              <a:defRPr>
                <a:solidFill>
                  <a:schemeClr val="tx1"/>
                </a:solidFill>
                <a:latin typeface="Arial" charset="0"/>
              </a:defRPr>
            </a:lvl5pPr>
            <a:lvl6pPr marL="2514600" indent="-228600" defTabSz="4389438" eaLnBrk="0" fontAlgn="base" hangingPunct="0">
              <a:spcBef>
                <a:spcPct val="0"/>
              </a:spcBef>
              <a:spcAft>
                <a:spcPct val="0"/>
              </a:spcAft>
              <a:defRPr>
                <a:solidFill>
                  <a:schemeClr val="tx1"/>
                </a:solidFill>
                <a:latin typeface="Arial" charset="0"/>
              </a:defRPr>
            </a:lvl6pPr>
            <a:lvl7pPr marL="2971800" indent="-228600" defTabSz="4389438" eaLnBrk="0" fontAlgn="base" hangingPunct="0">
              <a:spcBef>
                <a:spcPct val="0"/>
              </a:spcBef>
              <a:spcAft>
                <a:spcPct val="0"/>
              </a:spcAft>
              <a:defRPr>
                <a:solidFill>
                  <a:schemeClr val="tx1"/>
                </a:solidFill>
                <a:latin typeface="Arial" charset="0"/>
              </a:defRPr>
            </a:lvl7pPr>
            <a:lvl8pPr marL="3429000" indent="-228600" defTabSz="4389438" eaLnBrk="0" fontAlgn="base" hangingPunct="0">
              <a:spcBef>
                <a:spcPct val="0"/>
              </a:spcBef>
              <a:spcAft>
                <a:spcPct val="0"/>
              </a:spcAft>
              <a:defRPr>
                <a:solidFill>
                  <a:schemeClr val="tx1"/>
                </a:solidFill>
                <a:latin typeface="Arial" charset="0"/>
              </a:defRPr>
            </a:lvl8pPr>
            <a:lvl9pPr marL="3886200" indent="-228600" defTabSz="4389438" eaLnBrk="0" fontAlgn="base" hangingPunct="0">
              <a:spcBef>
                <a:spcPct val="0"/>
              </a:spcBef>
              <a:spcAft>
                <a:spcPct val="0"/>
              </a:spcAft>
              <a:defRPr>
                <a:solidFill>
                  <a:schemeClr val="tx1"/>
                </a:solidFill>
                <a:latin typeface="Arial" charset="0"/>
              </a:defRPr>
            </a:lvl9pPr>
          </a:lstStyle>
          <a:p>
            <a:pPr eaLnBrk="1" hangingPunct="1">
              <a:defRPr/>
            </a:pPr>
            <a:r>
              <a:rPr lang="en-US" sz="1400" b="1" i="1" u="sng" dirty="0" smtClean="0">
                <a:latin typeface="+mn-lt"/>
                <a:cs typeface="Times New Roman" pitchFamily="18" charset="0"/>
              </a:rPr>
              <a:t>Funding</a:t>
            </a:r>
            <a:r>
              <a:rPr lang="en-US" sz="1400" b="1" i="1" dirty="0" smtClean="0">
                <a:latin typeface="+mn-lt"/>
                <a:cs typeface="Times New Roman" pitchFamily="18" charset="0"/>
              </a:rPr>
              <a:t>:  NIDA </a:t>
            </a:r>
            <a:r>
              <a:rPr lang="en-US" sz="1400" b="1" dirty="0" smtClean="0">
                <a:latin typeface="+mn-lt"/>
                <a:cs typeface="Arial" charset="0"/>
              </a:rPr>
              <a:t>1R01DA030778</a:t>
            </a:r>
          </a:p>
        </p:txBody>
      </p:sp>
      <p:pic>
        <p:nvPicPr>
          <p:cNvPr id="10246" name="Picture 47" descr="http://t3.gstatic.com/images?q=tbn:ANd9GcTGUGj2RbI-vDR5SAdGi5lHk9rKZyj6s5fRu1T12BPP7Zwxd5A5t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5848350"/>
            <a:ext cx="81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spcBef>
                <a:spcPts val="600"/>
              </a:spcBef>
              <a:spcAft>
                <a:spcPts val="600"/>
              </a:spcAft>
            </a:pPr>
            <a:r>
              <a:rPr lang="en-US" smtClean="0"/>
              <a:t>Goals of Mixed-Methods Analysis</a:t>
            </a:r>
          </a:p>
        </p:txBody>
      </p:sp>
      <p:sp>
        <p:nvSpPr>
          <p:cNvPr id="19459" name="Content Placeholder 2"/>
          <p:cNvSpPr>
            <a:spLocks noGrp="1"/>
          </p:cNvSpPr>
          <p:nvPr>
            <p:ph idx="1"/>
          </p:nvPr>
        </p:nvSpPr>
        <p:spPr>
          <a:xfrm>
            <a:off x="460375" y="1524000"/>
            <a:ext cx="8305800" cy="4343400"/>
          </a:xfrm>
        </p:spPr>
        <p:txBody>
          <a:bodyPr/>
          <a:lstStyle/>
          <a:p>
            <a:pPr eaLnBrk="1" hangingPunct="1">
              <a:spcBef>
                <a:spcPts val="600"/>
              </a:spcBef>
              <a:spcAft>
                <a:spcPts val="600"/>
              </a:spcAft>
            </a:pPr>
            <a:r>
              <a:rPr lang="en-US" smtClean="0"/>
              <a:t>Learn if, how, and why linkage to care succeeds</a:t>
            </a:r>
          </a:p>
          <a:p>
            <a:pPr eaLnBrk="1" hangingPunct="1">
              <a:spcBef>
                <a:spcPts val="600"/>
              </a:spcBef>
              <a:spcAft>
                <a:spcPts val="600"/>
              </a:spcAft>
            </a:pPr>
            <a:r>
              <a:rPr lang="en-US" smtClean="0"/>
              <a:t>Contextualize cross-site comparisons of linkage successes/challenges</a:t>
            </a:r>
          </a:p>
          <a:p>
            <a:pPr eaLnBrk="1" hangingPunct="1">
              <a:spcBef>
                <a:spcPts val="600"/>
              </a:spcBef>
              <a:spcAft>
                <a:spcPts val="600"/>
              </a:spcAft>
            </a:pPr>
            <a:r>
              <a:rPr lang="en-US" smtClean="0"/>
              <a:t>Better understand observed correlates of successful engagement into care</a:t>
            </a:r>
          </a:p>
        </p:txBody>
      </p:sp>
      <p:sp>
        <p:nvSpPr>
          <p:cNvPr id="194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7881516-AA9D-4EB3-99E1-725D427B967D}" type="slidenum">
              <a:rPr lang="en-US" smtClean="0">
                <a:solidFill>
                  <a:srgbClr val="898989"/>
                </a:solidFill>
              </a:rPr>
              <a:pPr/>
              <a:t>9</a:t>
            </a:fld>
            <a:endParaRPr lang="en-US" smtClean="0">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09538"/>
            <a:ext cx="8229600" cy="1143000"/>
          </a:xfrm>
        </p:spPr>
        <p:txBody>
          <a:bodyPr/>
          <a:lstStyle/>
          <a:p>
            <a:pPr eaLnBrk="1" hangingPunct="1">
              <a:lnSpc>
                <a:spcPct val="90000"/>
              </a:lnSpc>
            </a:pPr>
            <a:r>
              <a:rPr lang="en-US" sz="3600" smtClean="0"/>
              <a:t>Linkage to Community HIV Care: </a:t>
            </a:r>
            <a:br>
              <a:rPr lang="en-US" sz="3600" smtClean="0"/>
            </a:br>
            <a:r>
              <a:rPr lang="en-US" sz="3600" smtClean="0"/>
              <a:t>Qualitative Research Domains and Topics</a:t>
            </a:r>
          </a:p>
        </p:txBody>
      </p:sp>
      <p:graphicFrame>
        <p:nvGraphicFramePr>
          <p:cNvPr id="4" name="Content Placeholder 3"/>
          <p:cNvGraphicFramePr>
            <a:graphicFrameLocks noGrp="1"/>
          </p:cNvGraphicFramePr>
          <p:nvPr>
            <p:ph idx="1"/>
          </p:nvPr>
        </p:nvGraphicFramePr>
        <p:xfrm>
          <a:off x="381000" y="1524000"/>
          <a:ext cx="8458200" cy="4327578"/>
        </p:xfrm>
        <a:graphic>
          <a:graphicData uri="http://schemas.openxmlformats.org/drawingml/2006/table">
            <a:tbl>
              <a:tblPr firstRow="1" bandRow="1">
                <a:tableStyleId>{B301B821-A1FF-4177-AEE7-76D212191A09}</a:tableStyleId>
              </a:tblPr>
              <a:tblGrid>
                <a:gridCol w="3020786"/>
                <a:gridCol w="5437414"/>
              </a:tblGrid>
              <a:tr h="822887">
                <a:tc>
                  <a:txBody>
                    <a:bodyPr/>
                    <a:lstStyle/>
                    <a:p>
                      <a:pPr algn="ctr"/>
                      <a:r>
                        <a:rPr lang="en-US" sz="2400" dirty="0" smtClean="0"/>
                        <a:t>Domain</a:t>
                      </a:r>
                      <a:endParaRPr lang="en-US" sz="2400" dirty="0"/>
                    </a:p>
                  </a:txBody>
                  <a:tcPr marT="45689" marB="45689"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400" dirty="0" smtClean="0"/>
                        <a:t>Example Topics </a:t>
                      </a:r>
                    </a:p>
                    <a:p>
                      <a:pPr algn="ctr"/>
                      <a:r>
                        <a:rPr lang="en-US" sz="2400" dirty="0" smtClean="0"/>
                        <a:t>(Linkage to Care</a:t>
                      </a:r>
                      <a:r>
                        <a:rPr lang="en-US" sz="2400" baseline="0" dirty="0" smtClean="0"/>
                        <a:t> Facilitator or Barrier)</a:t>
                      </a:r>
                      <a:endParaRPr lang="en-US" sz="1800" dirty="0"/>
                    </a:p>
                  </a:txBody>
                  <a:tcPr marT="45689" marB="45689"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761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Correctional facility</a:t>
                      </a:r>
                      <a:r>
                        <a:rPr lang="en-US" sz="2200" baseline="0" dirty="0" smtClean="0"/>
                        <a:t> policies</a:t>
                      </a:r>
                      <a:endParaRPr lang="en-US" sz="2200" b="1" dirty="0" smtClean="0"/>
                    </a:p>
                  </a:txBody>
                  <a:tcPr marT="45689" marB="456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Medical care for HIV-positive people in correctional facilities</a:t>
                      </a:r>
                      <a:endParaRPr lang="en-US" sz="2200" dirty="0"/>
                    </a:p>
                  </a:txBody>
                  <a:tcPr marT="45689" marB="456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r>
              <a:tr h="456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Community medical care</a:t>
                      </a:r>
                      <a:endParaRPr lang="en-US" sz="2200" b="1" dirty="0" smtClean="0"/>
                    </a:p>
                  </a:txBody>
                  <a:tcPr marT="45689" marB="456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Ryan White program services and policies</a:t>
                      </a:r>
                      <a:endParaRPr lang="en-US" sz="2200" b="0" dirty="0" smtClean="0"/>
                    </a:p>
                  </a:txBody>
                  <a:tcPr marT="45689" marB="456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r>
              <a:tr h="761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State policies</a:t>
                      </a:r>
                      <a:endParaRPr lang="en-US" sz="2200" b="1" dirty="0" smtClean="0"/>
                    </a:p>
                  </a:txBody>
                  <a:tcPr marT="45689" marB="456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effectLst/>
                        </a:rPr>
                        <a:t>State AIDS Drug Assistance Program (ADAP) policies and protocols</a:t>
                      </a:r>
                      <a:endParaRPr lang="en-US" sz="2200" b="0" dirty="0" smtClean="0"/>
                    </a:p>
                  </a:txBody>
                  <a:tcPr marT="45689" marB="456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r>
              <a:tr h="761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t>Releasee</a:t>
                      </a:r>
                      <a:r>
                        <a:rPr lang="en-US" sz="2200" dirty="0" smtClean="0"/>
                        <a:t> Risk Factors/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Community Conditions</a:t>
                      </a:r>
                      <a:endParaRPr lang="en-US" sz="2200" b="1" dirty="0" smtClean="0"/>
                    </a:p>
                  </a:txBody>
                  <a:tcPr marT="45689" marB="456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dirty="0" smtClean="0"/>
                        <a:t>Mental health, substance use</a:t>
                      </a:r>
                      <a:endParaRPr lang="en-US" sz="2200" b="0" dirty="0" smtClean="0"/>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200" dirty="0" smtClean="0"/>
                        <a:t>Housing and residential mobility</a:t>
                      </a:r>
                      <a:endParaRPr lang="en-US" sz="2200" b="0" dirty="0" smtClean="0"/>
                    </a:p>
                  </a:txBody>
                  <a:tcPr marT="45689" marB="456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DF4"/>
                    </a:solidFill>
                  </a:tcPr>
                </a:tc>
              </a:tr>
              <a:tr h="761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Interventions</a:t>
                      </a:r>
                      <a:endParaRPr lang="en-US" sz="2200" b="1" dirty="0" smtClean="0"/>
                    </a:p>
                  </a:txBody>
                  <a:tcPr marT="45689" marB="456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Linkage to care programs,</a:t>
                      </a:r>
                      <a:r>
                        <a:rPr lang="en-US" sz="2200" baseline="0" dirty="0" smtClean="0"/>
                        <a:t> including </a:t>
                      </a:r>
                      <a:r>
                        <a:rPr lang="en-US" sz="2200" dirty="0" smtClean="0"/>
                        <a:t>demonstrations and standard practices</a:t>
                      </a:r>
                      <a:endParaRPr lang="en-US" sz="2200" b="0" dirty="0" smtClean="0"/>
                    </a:p>
                  </a:txBody>
                  <a:tcPr marT="45689" marB="4568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r>
            </a:tbl>
          </a:graphicData>
        </a:graphic>
      </p:graphicFrame>
      <p:sp>
        <p:nvSpPr>
          <p:cNvPr id="2" name="Slide Number Placeholder 1"/>
          <p:cNvSpPr>
            <a:spLocks noGrp="1"/>
          </p:cNvSpPr>
          <p:nvPr>
            <p:ph type="sldNum" sz="quarter" idx="12"/>
          </p:nvPr>
        </p:nvSpPr>
        <p:spPr/>
        <p:txBody>
          <a:bodyPr/>
          <a:lstStyle/>
          <a:p>
            <a:pPr>
              <a:defRPr/>
            </a:pPr>
            <a:fld id="{76EDEA97-0A29-457E-BF66-43341AA90D35}"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457200" y="66675"/>
            <a:ext cx="8229600" cy="1143000"/>
          </a:xfrm>
        </p:spPr>
        <p:txBody>
          <a:bodyPr rtlCol="0">
            <a:normAutofit fontScale="90000"/>
          </a:bodyPr>
          <a:lstStyle/>
          <a:p>
            <a:pPr eaLnBrk="1" fontAlgn="auto" hangingPunct="1">
              <a:lnSpc>
                <a:spcPct val="90000"/>
              </a:lnSpc>
              <a:spcAft>
                <a:spcPts val="0"/>
              </a:spcAft>
              <a:defRPr/>
            </a:pPr>
            <a:r>
              <a:rPr lang="en-US" dirty="0" smtClean="0"/>
              <a:t>First Analyses: North Carolina and Rhode Island Correctional Staff</a:t>
            </a:r>
          </a:p>
        </p:txBody>
      </p:sp>
      <p:sp>
        <p:nvSpPr>
          <p:cNvPr id="21507" name="Content Placeholder 5"/>
          <p:cNvSpPr>
            <a:spLocks noGrp="1"/>
          </p:cNvSpPr>
          <p:nvPr>
            <p:ph sz="half" idx="1"/>
          </p:nvPr>
        </p:nvSpPr>
        <p:spPr>
          <a:xfrm>
            <a:off x="457200" y="1524000"/>
            <a:ext cx="3200400" cy="4525963"/>
          </a:xfrm>
        </p:spPr>
        <p:txBody>
          <a:bodyPr/>
          <a:lstStyle/>
          <a:p>
            <a:pPr eaLnBrk="1" hangingPunct="1"/>
            <a:r>
              <a:rPr lang="en-US" smtClean="0"/>
              <a:t>Purposive sample of individuals working within North Carolina and Rhode Island correctional systems</a:t>
            </a:r>
          </a:p>
          <a:p>
            <a:pPr eaLnBrk="1" hangingPunct="1"/>
            <a:endParaRPr lang="en-US" smtClean="0"/>
          </a:p>
        </p:txBody>
      </p:sp>
      <p:graphicFrame>
        <p:nvGraphicFramePr>
          <p:cNvPr id="8" name="Content Placeholder 7"/>
          <p:cNvGraphicFramePr>
            <a:graphicFrameLocks noGrp="1"/>
          </p:cNvGraphicFramePr>
          <p:nvPr>
            <p:ph sz="half" idx="2"/>
          </p:nvPr>
        </p:nvGraphicFramePr>
        <p:xfrm>
          <a:off x="3733800" y="1573213"/>
          <a:ext cx="5181600" cy="4327780"/>
        </p:xfrm>
        <a:graphic>
          <a:graphicData uri="http://schemas.openxmlformats.org/drawingml/2006/table">
            <a:tbl>
              <a:tblPr firstRow="1" bandRow="1">
                <a:tableStyleId>{5C22544A-7EE6-4342-B048-85BDC9FD1C3A}</a:tableStyleId>
              </a:tblPr>
              <a:tblGrid>
                <a:gridCol w="2590800"/>
                <a:gridCol w="1177636"/>
                <a:gridCol w="1413164"/>
              </a:tblGrid>
              <a:tr h="579045">
                <a:tc>
                  <a:txBody>
                    <a:bodyPr/>
                    <a:lstStyle/>
                    <a:p>
                      <a:r>
                        <a:rPr lang="en-US" sz="1600" dirty="0" smtClean="0"/>
                        <a:t>Correctional</a:t>
                      </a:r>
                      <a:r>
                        <a:rPr lang="en-US" sz="1600" baseline="0" dirty="0" smtClean="0"/>
                        <a:t> Administrator/Staff</a:t>
                      </a:r>
                      <a:endParaRPr lang="en-US" sz="1600" dirty="0"/>
                    </a:p>
                  </a:txBody>
                  <a:tcPr marT="45701" marB="45701"/>
                </a:tc>
                <a:tc>
                  <a:txBody>
                    <a:bodyPr/>
                    <a:lstStyle/>
                    <a:p>
                      <a:pPr algn="ctr"/>
                      <a:r>
                        <a:rPr lang="en-US" sz="1600" dirty="0" smtClean="0"/>
                        <a:t>NC</a:t>
                      </a:r>
                      <a:endParaRPr lang="en-US" sz="1600" dirty="0"/>
                    </a:p>
                  </a:txBody>
                  <a:tcPr marT="45701" marB="45701" anchor="ctr"/>
                </a:tc>
                <a:tc>
                  <a:txBody>
                    <a:bodyPr/>
                    <a:lstStyle/>
                    <a:p>
                      <a:pPr algn="ctr"/>
                      <a:r>
                        <a:rPr lang="en-US" sz="1600" dirty="0" smtClean="0"/>
                        <a:t>RI</a:t>
                      </a:r>
                      <a:endParaRPr lang="en-US" sz="1600" dirty="0"/>
                    </a:p>
                  </a:txBody>
                  <a:tcPr marT="45701" marB="45701" anchor="ctr"/>
                </a:tc>
              </a:tr>
              <a:tr h="274269">
                <a:tc>
                  <a:txBody>
                    <a:bodyPr/>
                    <a:lstStyle/>
                    <a:p>
                      <a:r>
                        <a:rPr lang="en-US" sz="1200" dirty="0" smtClean="0"/>
                        <a:t>HIV care provider</a:t>
                      </a:r>
                      <a:endParaRPr lang="en-US" sz="1200" dirty="0"/>
                    </a:p>
                  </a:txBody>
                  <a:tcPr marT="45701" marB="45701" anchor="ctr"/>
                </a:tc>
                <a:tc>
                  <a:txBody>
                    <a:bodyPr/>
                    <a:lstStyle/>
                    <a:p>
                      <a:pPr algn="ctr"/>
                      <a:r>
                        <a:rPr lang="en-US" sz="1200" dirty="0" smtClean="0"/>
                        <a:t>✓</a:t>
                      </a:r>
                      <a:endParaRPr lang="en-US" sz="1200" dirty="0"/>
                    </a:p>
                  </a:txBody>
                  <a:tcPr marT="45701" marB="45701" anchor="ctr"/>
                </a:tc>
                <a:tc>
                  <a:txBody>
                    <a:bodyPr/>
                    <a:lstStyle/>
                    <a:p>
                      <a:pPr algn="ctr"/>
                      <a:r>
                        <a:rPr lang="en-US" sz="1200" dirty="0" smtClean="0"/>
                        <a:t>✓</a:t>
                      </a:r>
                      <a:endParaRPr lang="en-US" sz="1200" dirty="0"/>
                    </a:p>
                  </a:txBody>
                  <a:tcPr marT="45701" marB="45701" anchor="ctr"/>
                </a:tc>
              </a:tr>
              <a:tr h="274269">
                <a:tc>
                  <a:txBody>
                    <a:bodyPr/>
                    <a:lstStyle/>
                    <a:p>
                      <a:r>
                        <a:rPr lang="en-US" sz="1200" dirty="0" smtClean="0"/>
                        <a:t>Primary care provider</a:t>
                      </a:r>
                      <a:endParaRPr lang="en-US" sz="1200" dirty="0"/>
                    </a:p>
                  </a:txBody>
                  <a:tcPr marT="45701" marB="45701" anchor="ctr"/>
                </a:tc>
                <a:tc>
                  <a:txBody>
                    <a:bodyPr/>
                    <a:lstStyle/>
                    <a:p>
                      <a:pPr algn="ctr"/>
                      <a:endParaRPr lang="en-US" sz="1200" dirty="0"/>
                    </a:p>
                  </a:txBody>
                  <a:tcPr marT="45701" marB="45701" anchor="ctr"/>
                </a:tc>
                <a:tc>
                  <a:txBody>
                    <a:bodyPr/>
                    <a:lstStyle/>
                    <a:p>
                      <a:pPr algn="ctr"/>
                      <a:r>
                        <a:rPr lang="en-US" sz="1200" dirty="0" smtClean="0"/>
                        <a:t>✓</a:t>
                      </a:r>
                      <a:endParaRPr lang="en-US" sz="1200" dirty="0"/>
                    </a:p>
                  </a:txBody>
                  <a:tcPr marT="45701" marB="45701" anchor="ctr"/>
                </a:tc>
              </a:tr>
              <a:tr h="274269">
                <a:tc>
                  <a:txBody>
                    <a:bodyPr/>
                    <a:lstStyle/>
                    <a:p>
                      <a:r>
                        <a:rPr lang="en-US" sz="1200" dirty="0" smtClean="0"/>
                        <a:t>Medical and nursing directors</a:t>
                      </a:r>
                      <a:endParaRPr lang="en-US" sz="1200" dirty="0"/>
                    </a:p>
                  </a:txBody>
                  <a:tcPr marT="45701" marB="45701" anchor="ctr"/>
                </a:tc>
                <a:tc>
                  <a:txBody>
                    <a:bodyPr/>
                    <a:lstStyle/>
                    <a:p>
                      <a:pPr algn="ctr"/>
                      <a:r>
                        <a:rPr lang="en-US" sz="1200" dirty="0" smtClean="0"/>
                        <a:t>✓</a:t>
                      </a:r>
                      <a:endParaRPr lang="en-US" sz="1200" dirty="0"/>
                    </a:p>
                  </a:txBody>
                  <a:tcPr marT="45701" marB="45701" anchor="ctr"/>
                </a:tc>
                <a:tc>
                  <a:txBody>
                    <a:bodyPr/>
                    <a:lstStyle/>
                    <a:p>
                      <a:pPr algn="ctr"/>
                      <a:r>
                        <a:rPr lang="en-US" sz="1200" dirty="0" smtClean="0"/>
                        <a:t>✓</a:t>
                      </a:r>
                      <a:endParaRPr lang="en-US" sz="1200" dirty="0"/>
                    </a:p>
                  </a:txBody>
                  <a:tcPr marT="45701" marB="45701" anchor="ctr"/>
                </a:tc>
              </a:tr>
              <a:tr h="274269">
                <a:tc>
                  <a:txBody>
                    <a:bodyPr/>
                    <a:lstStyle/>
                    <a:p>
                      <a:r>
                        <a:rPr lang="en-US" sz="1200" dirty="0" smtClean="0"/>
                        <a:t>Pharmacy administrators and staff</a:t>
                      </a:r>
                      <a:endParaRPr lang="en-US" sz="1200" dirty="0"/>
                    </a:p>
                  </a:txBody>
                  <a:tcPr marT="45701" marB="45701" anchor="ctr"/>
                </a:tc>
                <a:tc>
                  <a:txBody>
                    <a:bodyPr/>
                    <a:lstStyle/>
                    <a:p>
                      <a:pPr algn="ctr"/>
                      <a:r>
                        <a:rPr lang="en-US" sz="1200" dirty="0" smtClean="0"/>
                        <a:t>✓</a:t>
                      </a:r>
                      <a:endParaRPr lang="en-US" sz="1200" dirty="0"/>
                    </a:p>
                  </a:txBody>
                  <a:tcPr marT="45701" marB="45701" anchor="ctr"/>
                </a:tc>
                <a:tc>
                  <a:txBody>
                    <a:bodyPr/>
                    <a:lstStyle/>
                    <a:p>
                      <a:pPr algn="ctr"/>
                      <a:endParaRPr lang="en-US" sz="1200" dirty="0"/>
                    </a:p>
                  </a:txBody>
                  <a:tcPr marT="45701" marB="45701" anchor="ctr"/>
                </a:tc>
              </a:tr>
              <a:tr h="457135">
                <a:tc>
                  <a:txBody>
                    <a:bodyPr/>
                    <a:lstStyle/>
                    <a:p>
                      <a:r>
                        <a:rPr lang="en-US" sz="1200" dirty="0" smtClean="0"/>
                        <a:t>Social work/public health education administrators and staff</a:t>
                      </a:r>
                      <a:endParaRPr lang="en-US" sz="1200" dirty="0"/>
                    </a:p>
                  </a:txBody>
                  <a:tcPr marT="45701" marB="45701" anchor="ctr"/>
                </a:tc>
                <a:tc>
                  <a:txBody>
                    <a:bodyPr/>
                    <a:lstStyle/>
                    <a:p>
                      <a:pPr algn="ctr"/>
                      <a:r>
                        <a:rPr lang="en-US" sz="1200" dirty="0" smtClean="0"/>
                        <a:t>✓</a:t>
                      </a:r>
                      <a:endParaRPr lang="en-US" sz="1200" dirty="0"/>
                    </a:p>
                  </a:txBody>
                  <a:tcPr marT="45701" marB="45701" anchor="ctr"/>
                </a:tc>
                <a:tc>
                  <a:txBody>
                    <a:bodyPr/>
                    <a:lstStyle/>
                    <a:p>
                      <a:pPr algn="ctr"/>
                      <a:r>
                        <a:rPr lang="en-US" sz="1200" dirty="0" smtClean="0"/>
                        <a:t>✓</a:t>
                      </a:r>
                      <a:endParaRPr lang="en-US" sz="1200" dirty="0"/>
                    </a:p>
                  </a:txBody>
                  <a:tcPr marT="45701" marB="45701" anchor="ctr"/>
                </a:tc>
              </a:tr>
              <a:tr h="457135">
                <a:tc>
                  <a:txBody>
                    <a:bodyPr/>
                    <a:lstStyle/>
                    <a:p>
                      <a:r>
                        <a:rPr lang="en-US" sz="1200" dirty="0" smtClean="0"/>
                        <a:t>Behavioral health/substance abuse treatment administrators and staff</a:t>
                      </a:r>
                      <a:endParaRPr lang="en-US" sz="1200" dirty="0"/>
                    </a:p>
                  </a:txBody>
                  <a:tcPr marT="45701" marB="45701" anchor="ctr"/>
                </a:tc>
                <a:tc>
                  <a:txBody>
                    <a:bodyPr/>
                    <a:lstStyle/>
                    <a:p>
                      <a:pPr algn="ctr"/>
                      <a:r>
                        <a:rPr lang="en-US" sz="1200" dirty="0" smtClean="0"/>
                        <a:t>✓</a:t>
                      </a:r>
                      <a:endParaRPr lang="en-US" sz="1200" dirty="0"/>
                    </a:p>
                  </a:txBody>
                  <a:tcPr marT="45701" marB="45701" anchor="ctr"/>
                </a:tc>
                <a:tc>
                  <a:txBody>
                    <a:bodyPr/>
                    <a:lstStyle/>
                    <a:p>
                      <a:pPr algn="ctr"/>
                      <a:r>
                        <a:rPr lang="en-US" sz="1200" dirty="0" smtClean="0"/>
                        <a:t>✓</a:t>
                      </a:r>
                      <a:endParaRPr lang="en-US" sz="1200" dirty="0"/>
                    </a:p>
                  </a:txBody>
                  <a:tcPr marT="45701" marB="45701" anchor="ctr"/>
                </a:tc>
              </a:tr>
              <a:tr h="640000">
                <a:tc>
                  <a:txBody>
                    <a:bodyPr/>
                    <a:lstStyle/>
                    <a:p>
                      <a:r>
                        <a:rPr lang="en-US" sz="1200" dirty="0" smtClean="0"/>
                        <a:t>Correctional case management/rehabilitation and reentry programming administrators </a:t>
                      </a:r>
                      <a:endParaRPr lang="en-US" sz="1200" dirty="0"/>
                    </a:p>
                  </a:txBody>
                  <a:tcPr marT="45701" marB="45701" anchor="ctr"/>
                </a:tc>
                <a:tc>
                  <a:txBody>
                    <a:bodyPr/>
                    <a:lstStyle/>
                    <a:p>
                      <a:pPr algn="ctr"/>
                      <a:r>
                        <a:rPr lang="en-US" sz="1200" dirty="0" smtClean="0"/>
                        <a:t>✓</a:t>
                      </a:r>
                      <a:endParaRPr lang="en-US" sz="1200" dirty="0"/>
                    </a:p>
                  </a:txBody>
                  <a:tcPr marT="45701" marB="45701" anchor="ctr"/>
                </a:tc>
                <a:tc>
                  <a:txBody>
                    <a:bodyPr/>
                    <a:lstStyle/>
                    <a:p>
                      <a:pPr algn="ctr"/>
                      <a:r>
                        <a:rPr lang="en-US" sz="1200" dirty="0" smtClean="0"/>
                        <a:t>✓</a:t>
                      </a:r>
                      <a:endParaRPr lang="en-US" sz="1200" dirty="0"/>
                    </a:p>
                  </a:txBody>
                  <a:tcPr marT="45701" marB="45701" anchor="ctr"/>
                </a:tc>
              </a:tr>
              <a:tr h="274269">
                <a:tc>
                  <a:txBody>
                    <a:bodyPr/>
                    <a:lstStyle/>
                    <a:p>
                      <a:r>
                        <a:rPr lang="en-US" sz="1200" dirty="0" smtClean="0"/>
                        <a:t>Community corrections administrators </a:t>
                      </a:r>
                      <a:endParaRPr lang="en-US" sz="1200" dirty="0"/>
                    </a:p>
                  </a:txBody>
                  <a:tcPr marT="45701" marB="45701" anchor="ctr"/>
                </a:tc>
                <a:tc>
                  <a:txBody>
                    <a:bodyPr/>
                    <a:lstStyle/>
                    <a:p>
                      <a:pPr algn="ctr"/>
                      <a:r>
                        <a:rPr lang="en-US" sz="1200" dirty="0" smtClean="0"/>
                        <a:t>✓</a:t>
                      </a:r>
                      <a:endParaRPr lang="en-US" sz="1200" dirty="0"/>
                    </a:p>
                  </a:txBody>
                  <a:tcPr marT="45701" marB="45701" anchor="ctr"/>
                </a:tc>
                <a:tc>
                  <a:txBody>
                    <a:bodyPr/>
                    <a:lstStyle/>
                    <a:p>
                      <a:pPr algn="ctr"/>
                      <a:endParaRPr lang="en-US" sz="1200" dirty="0"/>
                    </a:p>
                  </a:txBody>
                  <a:tcPr marT="45701" marB="45701" anchor="ctr"/>
                </a:tc>
              </a:tr>
              <a:tr h="822866">
                <a:tc>
                  <a:txBody>
                    <a:bodyPr/>
                    <a:lstStyle/>
                    <a:p>
                      <a:r>
                        <a:rPr lang="en-US" sz="1200" dirty="0" smtClean="0"/>
                        <a:t>HIV care linkage/outreach interventions administrators and</a:t>
                      </a:r>
                      <a:r>
                        <a:rPr lang="en-US" sz="1200" baseline="0" dirty="0" smtClean="0"/>
                        <a:t> staff</a:t>
                      </a:r>
                      <a:endParaRPr lang="en-US" sz="1200" dirty="0"/>
                    </a:p>
                  </a:txBody>
                  <a:tcPr marT="45701" marB="45701" anchor="ctr"/>
                </a:tc>
                <a:tc>
                  <a:txBody>
                    <a:bodyPr/>
                    <a:lstStyle/>
                    <a:p>
                      <a:pPr algn="ctr"/>
                      <a:r>
                        <a:rPr lang="en-US" sz="1200" dirty="0" smtClean="0"/>
                        <a:t>✓</a:t>
                      </a:r>
                    </a:p>
                    <a:p>
                      <a:pPr algn="ctr"/>
                      <a:r>
                        <a:rPr lang="en-US" sz="1200" dirty="0" smtClean="0"/>
                        <a:t>[HIV/AIDS outreach nurs</a:t>
                      </a:r>
                      <a:r>
                        <a:rPr lang="en-US" sz="1200" baseline="0" dirty="0" smtClean="0"/>
                        <a:t>e clinician</a:t>
                      </a:r>
                      <a:r>
                        <a:rPr lang="en-US" sz="1200" dirty="0" smtClean="0"/>
                        <a:t>s]</a:t>
                      </a:r>
                      <a:endParaRPr lang="en-US" sz="1200" dirty="0"/>
                    </a:p>
                  </a:txBody>
                  <a:tcPr marT="45701" marB="45701" anchor="ctr"/>
                </a:tc>
                <a:tc>
                  <a:txBody>
                    <a:bodyPr/>
                    <a:lstStyle/>
                    <a:p>
                      <a:pPr algn="ctr"/>
                      <a:r>
                        <a:rPr lang="en-US" sz="1200" dirty="0" smtClean="0"/>
                        <a:t>✓</a:t>
                      </a:r>
                    </a:p>
                    <a:p>
                      <a:pPr algn="ctr"/>
                      <a:r>
                        <a:rPr lang="en-US" sz="1200" dirty="0" smtClean="0"/>
                        <a:t>[Project Bridge case management program</a:t>
                      </a:r>
                      <a:r>
                        <a:rPr lang="en-US" sz="1200" baseline="0" dirty="0" smtClean="0"/>
                        <a:t>]</a:t>
                      </a:r>
                      <a:endParaRPr lang="en-US" sz="1200" dirty="0"/>
                    </a:p>
                  </a:txBody>
                  <a:tcPr marT="45701" marB="45701" anchor="ctr"/>
                </a:tc>
              </a:tr>
            </a:tbl>
          </a:graphicData>
        </a:graphic>
      </p:graphicFrame>
      <p:sp>
        <p:nvSpPr>
          <p:cNvPr id="4" name="Slide Number Placeholder 3"/>
          <p:cNvSpPr>
            <a:spLocks noGrp="1"/>
          </p:cNvSpPr>
          <p:nvPr>
            <p:ph type="sldNum" sz="quarter" idx="12"/>
          </p:nvPr>
        </p:nvSpPr>
        <p:spPr/>
        <p:txBody>
          <a:bodyPr/>
          <a:lstStyle/>
          <a:p>
            <a:pPr>
              <a:defRPr/>
            </a:pPr>
            <a:fld id="{295F4D22-F06E-4D0E-ABBA-F8023F6B1B54}"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457200" y="23813"/>
            <a:ext cx="8229600" cy="1143000"/>
          </a:xfrm>
        </p:spPr>
        <p:txBody>
          <a:bodyPr/>
          <a:lstStyle/>
          <a:p>
            <a:pPr eaLnBrk="1" hangingPunct="1">
              <a:lnSpc>
                <a:spcPct val="90000"/>
              </a:lnSpc>
            </a:pPr>
            <a:r>
              <a:rPr lang="en-US" smtClean="0"/>
              <a:t>North Carolina and </a:t>
            </a:r>
            <a:br>
              <a:rPr lang="en-US" smtClean="0"/>
            </a:br>
            <a:r>
              <a:rPr lang="en-US" smtClean="0"/>
              <a:t>Rhode Island Prisons</a:t>
            </a:r>
          </a:p>
        </p:txBody>
      </p:sp>
      <p:sp>
        <p:nvSpPr>
          <p:cNvPr id="22531" name="Text Placeholder 6"/>
          <p:cNvSpPr>
            <a:spLocks noGrp="1"/>
          </p:cNvSpPr>
          <p:nvPr>
            <p:ph type="body" idx="1"/>
          </p:nvPr>
        </p:nvSpPr>
        <p:spPr>
          <a:xfrm>
            <a:off x="457200" y="1336675"/>
            <a:ext cx="4040188" cy="381000"/>
          </a:xfrm>
        </p:spPr>
        <p:txBody>
          <a:bodyPr anchor="t">
            <a:spAutoFit/>
          </a:bodyPr>
          <a:lstStyle/>
          <a:p>
            <a:pPr algn="ctr" eaLnBrk="1" hangingPunct="1"/>
            <a:r>
              <a:rPr lang="en-US" smtClean="0"/>
              <a:t>North Carolina</a:t>
            </a:r>
          </a:p>
        </p:txBody>
      </p:sp>
      <p:sp>
        <p:nvSpPr>
          <p:cNvPr id="22532" name="Text Placeholder 7"/>
          <p:cNvSpPr>
            <a:spLocks noGrp="1"/>
          </p:cNvSpPr>
          <p:nvPr>
            <p:ph type="body" sz="quarter" idx="3"/>
          </p:nvPr>
        </p:nvSpPr>
        <p:spPr>
          <a:xfrm>
            <a:off x="4645025" y="1336675"/>
            <a:ext cx="4041775" cy="381000"/>
          </a:xfrm>
        </p:spPr>
        <p:txBody>
          <a:bodyPr anchor="t">
            <a:spAutoFit/>
          </a:bodyPr>
          <a:lstStyle/>
          <a:p>
            <a:pPr algn="ctr" eaLnBrk="1" hangingPunct="1"/>
            <a:r>
              <a:rPr lang="en-US" smtClean="0"/>
              <a:t>Rhode Island</a:t>
            </a:r>
          </a:p>
        </p:txBody>
      </p:sp>
      <p:sp>
        <p:nvSpPr>
          <p:cNvPr id="17415" name="Content Placeholder 8"/>
          <p:cNvSpPr>
            <a:spLocks noGrp="1"/>
          </p:cNvSpPr>
          <p:nvPr>
            <p:ph sz="quarter" idx="4"/>
          </p:nvPr>
        </p:nvSpPr>
        <p:spPr>
          <a:xfrm>
            <a:off x="4495800" y="1828800"/>
            <a:ext cx="4549775" cy="1844675"/>
          </a:xfrm>
        </p:spPr>
        <p:txBody>
          <a:bodyPr rtlCol="0">
            <a:normAutofit fontScale="70000" lnSpcReduction="20000"/>
          </a:bodyPr>
          <a:lstStyle/>
          <a:p>
            <a:pPr eaLnBrk="1" fontAlgn="auto" hangingPunct="1">
              <a:lnSpc>
                <a:spcPct val="110000"/>
              </a:lnSpc>
              <a:spcBef>
                <a:spcPts val="600"/>
              </a:spcBef>
              <a:spcAft>
                <a:spcPts val="0"/>
              </a:spcAft>
              <a:defRPr/>
            </a:pPr>
            <a:r>
              <a:rPr lang="en-US" sz="2000" dirty="0" smtClean="0"/>
              <a:t>Unified correctional system of prison and jail </a:t>
            </a:r>
          </a:p>
          <a:p>
            <a:pPr eaLnBrk="1" fontAlgn="auto" hangingPunct="1">
              <a:lnSpc>
                <a:spcPct val="110000"/>
              </a:lnSpc>
              <a:spcBef>
                <a:spcPts val="600"/>
              </a:spcBef>
              <a:spcAft>
                <a:spcPts val="0"/>
              </a:spcAft>
              <a:defRPr/>
            </a:pPr>
            <a:r>
              <a:rPr lang="en-US" sz="2000" dirty="0" smtClean="0"/>
              <a:t>Seven housing facilities located on the same campus (Cranston)</a:t>
            </a:r>
          </a:p>
          <a:p>
            <a:pPr eaLnBrk="1" fontAlgn="auto" hangingPunct="1">
              <a:lnSpc>
                <a:spcPct val="110000"/>
              </a:lnSpc>
              <a:spcBef>
                <a:spcPts val="600"/>
              </a:spcBef>
              <a:spcAft>
                <a:spcPts val="0"/>
              </a:spcAft>
              <a:defRPr/>
            </a:pPr>
            <a:r>
              <a:rPr lang="en-US" sz="2000" dirty="0" smtClean="0"/>
              <a:t>Over half (43%) </a:t>
            </a:r>
            <a:br>
              <a:rPr lang="en-US" sz="2000" dirty="0" smtClean="0"/>
            </a:br>
            <a:r>
              <a:rPr lang="en-US" sz="2000" dirty="0" smtClean="0"/>
              <a:t>of </a:t>
            </a:r>
            <a:r>
              <a:rPr lang="en-US" sz="2000" dirty="0" err="1" smtClean="0"/>
              <a:t>releasees</a:t>
            </a:r>
            <a:r>
              <a:rPr lang="en-US" sz="2000" dirty="0" smtClean="0"/>
              <a:t> to </a:t>
            </a:r>
            <a:br>
              <a:rPr lang="en-US" sz="2000" dirty="0" smtClean="0"/>
            </a:br>
            <a:r>
              <a:rPr lang="en-US" sz="2000" dirty="0" smtClean="0"/>
              <a:t>Rhode Island </a:t>
            </a:r>
            <a:br>
              <a:rPr lang="en-US" sz="2000" dirty="0" smtClean="0"/>
            </a:br>
            <a:r>
              <a:rPr lang="en-US" sz="2000" dirty="0" smtClean="0"/>
              <a:t>return to two</a:t>
            </a:r>
            <a:br>
              <a:rPr lang="en-US" sz="2000" dirty="0" smtClean="0"/>
            </a:br>
            <a:r>
              <a:rPr lang="en-US" sz="2000" dirty="0" smtClean="0"/>
              <a:t>major cities</a:t>
            </a:r>
          </a:p>
          <a:p>
            <a:pPr eaLnBrk="1" fontAlgn="auto" hangingPunct="1">
              <a:lnSpc>
                <a:spcPct val="110000"/>
              </a:lnSpc>
              <a:spcBef>
                <a:spcPts val="600"/>
              </a:spcBef>
              <a:spcAft>
                <a:spcPts val="0"/>
              </a:spcAft>
              <a:defRPr/>
            </a:pPr>
            <a:endParaRPr lang="en-US" sz="2000" dirty="0" smtClean="0"/>
          </a:p>
        </p:txBody>
      </p:sp>
      <p:sp>
        <p:nvSpPr>
          <p:cNvPr id="2" name="Slide Number Placeholder 1"/>
          <p:cNvSpPr>
            <a:spLocks noGrp="1"/>
          </p:cNvSpPr>
          <p:nvPr>
            <p:ph type="sldNum" sz="quarter" idx="12"/>
          </p:nvPr>
        </p:nvSpPr>
        <p:spPr/>
        <p:txBody>
          <a:bodyPr/>
          <a:lstStyle/>
          <a:p>
            <a:pPr>
              <a:defRPr/>
            </a:pPr>
            <a:fld id="{6A844E37-D81F-489A-8EFC-3C574EE1E24A}" type="slidenum">
              <a:rPr lang="en-US" smtClean="0"/>
              <a:pPr>
                <a:defRPr/>
              </a:pPr>
              <a:t>12</a:t>
            </a:fld>
            <a:endParaRPr lang="en-US" dirty="0"/>
          </a:p>
        </p:txBody>
      </p:sp>
      <p:grpSp>
        <p:nvGrpSpPr>
          <p:cNvPr id="22535" name="Group 4"/>
          <p:cNvGrpSpPr>
            <a:grpSpLocks/>
          </p:cNvGrpSpPr>
          <p:nvPr/>
        </p:nvGrpSpPr>
        <p:grpSpPr bwMode="auto">
          <a:xfrm>
            <a:off x="6172200" y="2551113"/>
            <a:ext cx="2819400" cy="3436937"/>
            <a:chOff x="6248400" y="2819400"/>
            <a:chExt cx="2819400" cy="3437096"/>
          </a:xfrm>
        </p:grpSpPr>
        <p:pic>
          <p:nvPicPr>
            <p:cNvPr id="225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200400"/>
              <a:ext cx="21780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57975" y="6010423"/>
              <a:ext cx="2135188" cy="246073"/>
            </a:xfrm>
            <a:prstGeom prst="rect">
              <a:avLst/>
            </a:prstGeom>
            <a:noFill/>
            <a:ln>
              <a:noFill/>
            </a:ln>
          </p:spPr>
          <p:txBody>
            <a:bodyPr wrap="none">
              <a:spAutoFit/>
            </a:bodyPr>
            <a:lstStyle/>
            <a:p>
              <a:pPr>
                <a:defRPr/>
              </a:pPr>
              <a:r>
                <a:rPr lang="en-US" sz="1000" dirty="0">
                  <a:latin typeface="+mn-lt"/>
                </a:rPr>
                <a:t>Source: RI Department of Corrections</a:t>
              </a:r>
            </a:p>
          </p:txBody>
        </p:sp>
        <p:sp>
          <p:nvSpPr>
            <p:cNvPr id="4" name="TextBox 3"/>
            <p:cNvSpPr txBox="1"/>
            <p:nvPr/>
          </p:nvSpPr>
          <p:spPr>
            <a:xfrm>
              <a:off x="6248400" y="2819400"/>
              <a:ext cx="2819400" cy="461983"/>
            </a:xfrm>
            <a:prstGeom prst="rect">
              <a:avLst/>
            </a:prstGeom>
            <a:noFill/>
            <a:ln>
              <a:noFill/>
            </a:ln>
          </p:spPr>
          <p:txBody>
            <a:bodyPr>
              <a:spAutoFit/>
            </a:bodyPr>
            <a:lstStyle/>
            <a:p>
              <a:pPr algn="ctr">
                <a:defRPr/>
              </a:pPr>
              <a:r>
                <a:rPr lang="en-US" sz="1200" b="1" dirty="0">
                  <a:latin typeface="+mn-lt"/>
                </a:rPr>
                <a:t>Distribution of FY12 Sentence </a:t>
              </a:r>
            </a:p>
            <a:p>
              <a:pPr algn="ctr">
                <a:defRPr/>
              </a:pPr>
              <a:r>
                <a:rPr lang="en-US" sz="1200" b="1" dirty="0">
                  <a:latin typeface="+mn-lt"/>
                </a:rPr>
                <a:t>Released Offenders, Rhode Island</a:t>
              </a:r>
            </a:p>
          </p:txBody>
        </p:sp>
      </p:grpSp>
      <p:pic>
        <p:nvPicPr>
          <p:cNvPr id="22536"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200" y="2397125"/>
            <a:ext cx="4294188" cy="1717675"/>
          </a:xfrm>
        </p:spPr>
      </p:pic>
      <p:sp>
        <p:nvSpPr>
          <p:cNvPr id="8" name="TextBox 7"/>
          <p:cNvSpPr txBox="1"/>
          <p:nvPr/>
        </p:nvSpPr>
        <p:spPr>
          <a:xfrm>
            <a:off x="533400" y="2057400"/>
            <a:ext cx="3532188" cy="276225"/>
          </a:xfrm>
          <a:prstGeom prst="rect">
            <a:avLst/>
          </a:prstGeom>
          <a:noFill/>
        </p:spPr>
        <p:txBody>
          <a:bodyPr wrap="none">
            <a:spAutoFit/>
          </a:bodyPr>
          <a:lstStyle/>
          <a:p>
            <a:pPr>
              <a:defRPr/>
            </a:pPr>
            <a:r>
              <a:rPr lang="en-US" sz="1200" b="1" dirty="0">
                <a:latin typeface="+mn-lt"/>
              </a:rPr>
              <a:t>North Carolina Department of Public Safety Prisons*</a:t>
            </a:r>
            <a:endParaRPr lang="en-US" sz="1200" dirty="0">
              <a:latin typeface="+mn-lt"/>
            </a:endParaRPr>
          </a:p>
        </p:txBody>
      </p:sp>
      <p:grpSp>
        <p:nvGrpSpPr>
          <p:cNvPr id="22538" name="Group 36"/>
          <p:cNvGrpSpPr>
            <a:grpSpLocks/>
          </p:cNvGrpSpPr>
          <p:nvPr/>
        </p:nvGrpSpPr>
        <p:grpSpPr bwMode="auto">
          <a:xfrm>
            <a:off x="200025" y="3732213"/>
            <a:ext cx="2462213" cy="1917700"/>
            <a:chOff x="966978" y="4137009"/>
            <a:chExt cx="2747772" cy="2078627"/>
          </a:xfrm>
        </p:grpSpPr>
        <p:grpSp>
          <p:nvGrpSpPr>
            <p:cNvPr id="22540" name="Group 37"/>
            <p:cNvGrpSpPr>
              <a:grpSpLocks/>
            </p:cNvGrpSpPr>
            <p:nvPr/>
          </p:nvGrpSpPr>
          <p:grpSpPr bwMode="auto">
            <a:xfrm>
              <a:off x="966978" y="4400191"/>
              <a:ext cx="2747772" cy="300069"/>
              <a:chOff x="1600200" y="5401017"/>
              <a:chExt cx="2747772" cy="300069"/>
            </a:xfrm>
          </p:grpSpPr>
          <p:sp>
            <p:nvSpPr>
              <p:cNvPr id="58" name="Oval 57"/>
              <p:cNvSpPr/>
              <p:nvPr/>
            </p:nvSpPr>
            <p:spPr>
              <a:xfrm>
                <a:off x="1600200" y="5487141"/>
                <a:ext cx="152359" cy="151423"/>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TextBox 58"/>
              <p:cNvSpPr txBox="1"/>
              <p:nvPr/>
            </p:nvSpPr>
            <p:spPr>
              <a:xfrm>
                <a:off x="1772047" y="5401105"/>
                <a:ext cx="2575925" cy="299405"/>
              </a:xfrm>
              <a:prstGeom prst="rect">
                <a:avLst/>
              </a:prstGeom>
              <a:noFill/>
            </p:spPr>
            <p:txBody>
              <a:bodyPr>
                <a:spAutoFit/>
              </a:bodyPr>
              <a:lstStyle/>
              <a:p>
                <a:pPr>
                  <a:defRPr/>
                </a:pPr>
                <a:r>
                  <a:rPr lang="en-US" sz="1200" dirty="0">
                    <a:latin typeface="+mn-lt"/>
                  </a:rPr>
                  <a:t>Female Command Region (6) </a:t>
                </a:r>
              </a:p>
            </p:txBody>
          </p:sp>
        </p:grpSp>
        <p:grpSp>
          <p:nvGrpSpPr>
            <p:cNvPr id="22541" name="Group 38"/>
            <p:cNvGrpSpPr>
              <a:grpSpLocks/>
            </p:cNvGrpSpPr>
            <p:nvPr/>
          </p:nvGrpSpPr>
          <p:grpSpPr bwMode="auto">
            <a:xfrm>
              <a:off x="966978" y="4137009"/>
              <a:ext cx="2334767" cy="2078627"/>
              <a:chOff x="966978" y="4137009"/>
              <a:chExt cx="2334767" cy="2078627"/>
            </a:xfrm>
          </p:grpSpPr>
          <p:grpSp>
            <p:nvGrpSpPr>
              <p:cNvPr id="22542" name="Group 39"/>
              <p:cNvGrpSpPr>
                <a:grpSpLocks/>
              </p:cNvGrpSpPr>
              <p:nvPr/>
            </p:nvGrpSpPr>
            <p:grpSpPr bwMode="auto">
              <a:xfrm>
                <a:off x="966978" y="4137009"/>
                <a:ext cx="1981200" cy="300069"/>
                <a:chOff x="1600200" y="5401017"/>
                <a:chExt cx="1981200" cy="300069"/>
              </a:xfrm>
            </p:grpSpPr>
            <p:sp>
              <p:nvSpPr>
                <p:cNvPr id="56" name="Oval 55"/>
                <p:cNvSpPr/>
                <p:nvPr/>
              </p:nvSpPr>
              <p:spPr>
                <a:xfrm>
                  <a:off x="1600200" y="5487053"/>
                  <a:ext cx="152359" cy="151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1772047" y="5401017"/>
                  <a:ext cx="1808816" cy="299405"/>
                </a:xfrm>
                <a:prstGeom prst="rect">
                  <a:avLst/>
                </a:prstGeom>
                <a:noFill/>
              </p:spPr>
              <p:txBody>
                <a:bodyPr>
                  <a:spAutoFit/>
                </a:bodyPr>
                <a:lstStyle/>
                <a:p>
                  <a:pPr>
                    <a:defRPr/>
                  </a:pPr>
                  <a:r>
                    <a:rPr lang="en-US" sz="1200" dirty="0">
                      <a:latin typeface="+mn-lt"/>
                    </a:rPr>
                    <a:t>Western Region (14) </a:t>
                  </a:r>
                </a:p>
              </p:txBody>
            </p:sp>
          </p:grpSp>
          <p:grpSp>
            <p:nvGrpSpPr>
              <p:cNvPr id="22543" name="Group 40"/>
              <p:cNvGrpSpPr>
                <a:grpSpLocks/>
              </p:cNvGrpSpPr>
              <p:nvPr/>
            </p:nvGrpSpPr>
            <p:grpSpPr bwMode="auto">
              <a:xfrm>
                <a:off x="966978" y="4686626"/>
                <a:ext cx="2045208" cy="300069"/>
                <a:chOff x="1600200" y="5401017"/>
                <a:chExt cx="2045208" cy="300069"/>
              </a:xfrm>
            </p:grpSpPr>
            <p:sp>
              <p:nvSpPr>
                <p:cNvPr id="54" name="Oval 53"/>
                <p:cNvSpPr/>
                <p:nvPr/>
              </p:nvSpPr>
              <p:spPr>
                <a:xfrm>
                  <a:off x="1600200" y="5486344"/>
                  <a:ext cx="152359" cy="15314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4"/>
                <p:cNvSpPr txBox="1"/>
                <p:nvPr/>
              </p:nvSpPr>
              <p:spPr>
                <a:xfrm>
                  <a:off x="1772047" y="5400308"/>
                  <a:ext cx="1876138" cy="301126"/>
                </a:xfrm>
                <a:prstGeom prst="rect">
                  <a:avLst/>
                </a:prstGeom>
                <a:noFill/>
              </p:spPr>
              <p:txBody>
                <a:bodyPr>
                  <a:spAutoFit/>
                </a:bodyPr>
                <a:lstStyle/>
                <a:p>
                  <a:pPr>
                    <a:defRPr/>
                  </a:pPr>
                  <a:r>
                    <a:rPr lang="en-US" sz="1200" dirty="0">
                      <a:latin typeface="+mn-lt"/>
                    </a:rPr>
                    <a:t>Piedmont Region (12) </a:t>
                  </a:r>
                </a:p>
              </p:txBody>
            </p:sp>
          </p:grpSp>
          <p:grpSp>
            <p:nvGrpSpPr>
              <p:cNvPr id="22544" name="Group 41"/>
              <p:cNvGrpSpPr>
                <a:grpSpLocks/>
              </p:cNvGrpSpPr>
              <p:nvPr/>
            </p:nvGrpSpPr>
            <p:grpSpPr bwMode="auto">
              <a:xfrm>
                <a:off x="967359" y="4983083"/>
                <a:ext cx="2334386" cy="300069"/>
                <a:chOff x="1600200" y="5401017"/>
                <a:chExt cx="2334386" cy="300069"/>
              </a:xfrm>
            </p:grpSpPr>
            <p:sp>
              <p:nvSpPr>
                <p:cNvPr id="52" name="Oval 51"/>
                <p:cNvSpPr/>
                <p:nvPr/>
              </p:nvSpPr>
              <p:spPr>
                <a:xfrm>
                  <a:off x="1599819" y="5487572"/>
                  <a:ext cx="152359" cy="15142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52"/>
                <p:cNvSpPr txBox="1"/>
                <p:nvPr/>
              </p:nvSpPr>
              <p:spPr>
                <a:xfrm>
                  <a:off x="1771666" y="5401536"/>
                  <a:ext cx="2163138" cy="299405"/>
                </a:xfrm>
                <a:prstGeom prst="rect">
                  <a:avLst/>
                </a:prstGeom>
                <a:noFill/>
              </p:spPr>
              <p:txBody>
                <a:bodyPr>
                  <a:spAutoFit/>
                </a:bodyPr>
                <a:lstStyle/>
                <a:p>
                  <a:pPr>
                    <a:defRPr/>
                  </a:pPr>
                  <a:r>
                    <a:rPr lang="en-US" sz="1200" dirty="0">
                      <a:latin typeface="+mn-lt"/>
                    </a:rPr>
                    <a:t>South Central Region (11) </a:t>
                  </a:r>
                </a:p>
              </p:txBody>
            </p:sp>
          </p:grpSp>
          <p:grpSp>
            <p:nvGrpSpPr>
              <p:cNvPr id="22545" name="Group 42"/>
              <p:cNvGrpSpPr>
                <a:grpSpLocks/>
              </p:cNvGrpSpPr>
              <p:nvPr/>
            </p:nvGrpSpPr>
            <p:grpSpPr bwMode="auto">
              <a:xfrm>
                <a:off x="966978" y="5287602"/>
                <a:ext cx="2334386" cy="300069"/>
                <a:chOff x="1600200" y="5401017"/>
                <a:chExt cx="2334386" cy="300069"/>
              </a:xfrm>
            </p:grpSpPr>
            <p:sp>
              <p:nvSpPr>
                <p:cNvPr id="50" name="Oval 49"/>
                <p:cNvSpPr/>
                <p:nvPr/>
              </p:nvSpPr>
              <p:spPr>
                <a:xfrm>
                  <a:off x="1600200" y="5487620"/>
                  <a:ext cx="152359" cy="15142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50"/>
                <p:cNvSpPr txBox="1"/>
                <p:nvPr/>
              </p:nvSpPr>
              <p:spPr>
                <a:xfrm>
                  <a:off x="1772047" y="5401584"/>
                  <a:ext cx="2163138" cy="299405"/>
                </a:xfrm>
                <a:prstGeom prst="rect">
                  <a:avLst/>
                </a:prstGeom>
                <a:noFill/>
              </p:spPr>
              <p:txBody>
                <a:bodyPr>
                  <a:spAutoFit/>
                </a:bodyPr>
                <a:lstStyle/>
                <a:p>
                  <a:pPr>
                    <a:defRPr/>
                  </a:pPr>
                  <a:r>
                    <a:rPr lang="en-US" sz="1200" dirty="0">
                      <a:latin typeface="+mn-lt"/>
                    </a:rPr>
                    <a:t>Central Region (12) </a:t>
                  </a:r>
                </a:p>
              </p:txBody>
            </p:sp>
          </p:grpSp>
          <p:grpSp>
            <p:nvGrpSpPr>
              <p:cNvPr id="22546" name="Group 43"/>
              <p:cNvGrpSpPr>
                <a:grpSpLocks/>
              </p:cNvGrpSpPr>
              <p:nvPr/>
            </p:nvGrpSpPr>
            <p:grpSpPr bwMode="auto">
              <a:xfrm>
                <a:off x="966978" y="5601585"/>
                <a:ext cx="2334386" cy="300069"/>
                <a:chOff x="1600200" y="5401017"/>
                <a:chExt cx="2334386" cy="300069"/>
              </a:xfrm>
            </p:grpSpPr>
            <p:sp>
              <p:nvSpPr>
                <p:cNvPr id="48" name="Oval 47"/>
                <p:cNvSpPr/>
                <p:nvPr/>
              </p:nvSpPr>
              <p:spPr>
                <a:xfrm>
                  <a:off x="1600200" y="5486807"/>
                  <a:ext cx="152359" cy="15314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772047" y="5400771"/>
                  <a:ext cx="2163138" cy="301126"/>
                </a:xfrm>
                <a:prstGeom prst="rect">
                  <a:avLst/>
                </a:prstGeom>
                <a:noFill/>
              </p:spPr>
              <p:txBody>
                <a:bodyPr>
                  <a:spAutoFit/>
                </a:bodyPr>
                <a:lstStyle/>
                <a:p>
                  <a:pPr>
                    <a:defRPr/>
                  </a:pPr>
                  <a:r>
                    <a:rPr lang="en-US" sz="1200" dirty="0">
                      <a:latin typeface="+mn-lt"/>
                    </a:rPr>
                    <a:t>Eastern Region (11) </a:t>
                  </a:r>
                </a:p>
              </p:txBody>
            </p:sp>
          </p:grpSp>
          <p:grpSp>
            <p:nvGrpSpPr>
              <p:cNvPr id="22547" name="Group 44"/>
              <p:cNvGrpSpPr>
                <a:grpSpLocks/>
              </p:cNvGrpSpPr>
              <p:nvPr/>
            </p:nvGrpSpPr>
            <p:grpSpPr bwMode="auto">
              <a:xfrm>
                <a:off x="967359" y="5915567"/>
                <a:ext cx="2334005" cy="300069"/>
                <a:chOff x="967359" y="5915567"/>
                <a:chExt cx="2334005" cy="300069"/>
              </a:xfrm>
            </p:grpSpPr>
            <p:sp>
              <p:nvSpPr>
                <p:cNvPr id="46" name="TextBox 45"/>
                <p:cNvSpPr txBox="1"/>
                <p:nvPr/>
              </p:nvSpPr>
              <p:spPr>
                <a:xfrm>
                  <a:off x="1138825" y="5916231"/>
                  <a:ext cx="2163139" cy="299405"/>
                </a:xfrm>
                <a:prstGeom prst="rect">
                  <a:avLst/>
                </a:prstGeom>
                <a:noFill/>
              </p:spPr>
              <p:txBody>
                <a:bodyPr>
                  <a:spAutoFit/>
                </a:bodyPr>
                <a:lstStyle/>
                <a:p>
                  <a:pPr>
                    <a:defRPr/>
                  </a:pPr>
                  <a:r>
                    <a:rPr lang="en-US" sz="1200" dirty="0">
                      <a:latin typeface="+mn-lt"/>
                    </a:rPr>
                    <a:t>Private Contract Facility </a:t>
                  </a:r>
                </a:p>
              </p:txBody>
            </p:sp>
            <p:sp>
              <p:nvSpPr>
                <p:cNvPr id="47" name="Isosceles Triangle 46"/>
                <p:cNvSpPr/>
                <p:nvPr/>
              </p:nvSpPr>
              <p:spPr>
                <a:xfrm>
                  <a:off x="966978" y="6000546"/>
                  <a:ext cx="182477" cy="1548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sp>
        <p:nvSpPr>
          <p:cNvPr id="60" name="TextBox 59"/>
          <p:cNvSpPr txBox="1"/>
          <p:nvPr/>
        </p:nvSpPr>
        <p:spPr>
          <a:xfrm>
            <a:off x="2743200" y="4270375"/>
            <a:ext cx="1235075" cy="246063"/>
          </a:xfrm>
          <a:prstGeom prst="rect">
            <a:avLst/>
          </a:prstGeom>
          <a:noFill/>
        </p:spPr>
        <p:txBody>
          <a:bodyPr wrap="none">
            <a:spAutoFit/>
          </a:bodyPr>
          <a:lstStyle/>
          <a:p>
            <a:pPr>
              <a:defRPr/>
            </a:pPr>
            <a:r>
              <a:rPr lang="en-US" sz="1000" dirty="0">
                <a:latin typeface="+mn-lt"/>
              </a:rPr>
              <a:t>*as of May 24, 2012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7788"/>
            <a:ext cx="8229600" cy="1143000"/>
          </a:xfrm>
        </p:spPr>
        <p:txBody>
          <a:bodyPr rtlCol="0">
            <a:normAutofit fontScale="90000"/>
          </a:bodyPr>
          <a:lstStyle/>
          <a:p>
            <a:pPr eaLnBrk="1" fontAlgn="auto" hangingPunct="1">
              <a:lnSpc>
                <a:spcPct val="90000"/>
              </a:lnSpc>
              <a:spcAft>
                <a:spcPts val="0"/>
              </a:spcAft>
              <a:defRPr/>
            </a:pPr>
            <a:r>
              <a:rPr lang="en-US" dirty="0" smtClean="0"/>
              <a:t>HIV/AIDS and Incarceration, </a:t>
            </a:r>
            <a:br>
              <a:rPr lang="en-US" dirty="0" smtClean="0"/>
            </a:br>
            <a:r>
              <a:rPr lang="en-US" dirty="0" smtClean="0"/>
              <a:t>North Carolina and Rhode Island</a:t>
            </a:r>
          </a:p>
        </p:txBody>
      </p:sp>
      <p:graphicFrame>
        <p:nvGraphicFramePr>
          <p:cNvPr id="4" name="Content Placeholder 3"/>
          <p:cNvGraphicFramePr>
            <a:graphicFrameLocks noGrp="1"/>
          </p:cNvGraphicFramePr>
          <p:nvPr>
            <p:ph idx="1"/>
          </p:nvPr>
        </p:nvGraphicFramePr>
        <p:xfrm>
          <a:off x="381000" y="1600200"/>
          <a:ext cx="8458200" cy="3002170"/>
        </p:xfrm>
        <a:graphic>
          <a:graphicData uri="http://schemas.openxmlformats.org/drawingml/2006/table">
            <a:tbl>
              <a:tblPr firstRow="1" bandRow="1">
                <a:tableStyleId>{5C22544A-7EE6-4342-B048-85BDC9FD1C3A}</a:tableStyleId>
              </a:tblPr>
              <a:tblGrid>
                <a:gridCol w="3775982"/>
                <a:gridCol w="2416629"/>
                <a:gridCol w="2265589"/>
              </a:tblGrid>
              <a:tr h="502898">
                <a:tc>
                  <a:txBody>
                    <a:bodyPr/>
                    <a:lstStyle/>
                    <a:p>
                      <a:endParaRPr lang="en-US" sz="2400" dirty="0"/>
                    </a:p>
                  </a:txBody>
                  <a:tcPr marT="45709" marB="45709">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sz="2400" dirty="0" smtClean="0"/>
                        <a:t>NC</a:t>
                      </a:r>
                      <a:endParaRPr lang="en-US" sz="2400" dirty="0"/>
                    </a:p>
                  </a:txBody>
                  <a:tcPr marT="45709" marB="45709">
                    <a:lnT w="12700" cap="flat" cmpd="sng" algn="ctr">
                      <a:solidFill>
                        <a:schemeClr val="bg1"/>
                      </a:solidFill>
                      <a:prstDash val="solid"/>
                      <a:round/>
                      <a:headEnd type="none" w="med" len="med"/>
                      <a:tailEnd type="none" w="med" len="med"/>
                    </a:lnT>
                  </a:tcPr>
                </a:tc>
                <a:tc>
                  <a:txBody>
                    <a:bodyPr/>
                    <a:lstStyle/>
                    <a:p>
                      <a:pPr algn="ctr"/>
                      <a:r>
                        <a:rPr lang="en-US" sz="2400" dirty="0" smtClean="0"/>
                        <a:t>RI</a:t>
                      </a:r>
                      <a:endParaRPr lang="en-US" sz="2400" dirty="0"/>
                    </a:p>
                  </a:txBody>
                  <a:tcPr marT="45709" marB="45709">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r>
              <a:tr h="396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Incarcerated</a:t>
                      </a:r>
                      <a:r>
                        <a:rPr lang="en-US" sz="2000" baseline="0" dirty="0" smtClean="0"/>
                        <a:t> population, 2009</a:t>
                      </a:r>
                      <a:r>
                        <a:rPr lang="en-US" sz="2000" dirty="0" smtClean="0"/>
                        <a:t>*</a:t>
                      </a:r>
                    </a:p>
                  </a:txBody>
                  <a:tcPr marT="45709" marB="45709" anchor="ctr">
                    <a:lnL w="12700" cap="flat" cmpd="sng" algn="ctr">
                      <a:solidFill>
                        <a:schemeClr val="bg1"/>
                      </a:solidFill>
                      <a:prstDash val="solid"/>
                      <a:round/>
                      <a:headEnd type="none" w="med" len="med"/>
                      <a:tailEnd type="none" w="med" len="med"/>
                    </a:lnL>
                  </a:tcPr>
                </a:tc>
                <a:tc>
                  <a:txBody>
                    <a:bodyPr/>
                    <a:lstStyle/>
                    <a:p>
                      <a:pPr algn="ctr"/>
                      <a:r>
                        <a:rPr lang="en-US" sz="2000" dirty="0" smtClean="0"/>
                        <a:t>39,482</a:t>
                      </a:r>
                      <a:endParaRPr lang="en-US" sz="2000" dirty="0"/>
                    </a:p>
                  </a:txBody>
                  <a:tcPr marT="45709" marB="45709" anchor="ctr"/>
                </a:tc>
                <a:tc>
                  <a:txBody>
                    <a:bodyPr/>
                    <a:lstStyle/>
                    <a:p>
                      <a:pPr algn="ctr"/>
                      <a:r>
                        <a:rPr lang="en-US" sz="2000" dirty="0" smtClean="0"/>
                        <a:t>3,674</a:t>
                      </a:r>
                      <a:endParaRPr lang="en-US" sz="2000" dirty="0"/>
                    </a:p>
                  </a:txBody>
                  <a:tcPr marT="45709" marB="45709" anchor="ctr">
                    <a:lnR w="12700" cap="flat" cmpd="sng" algn="ctr">
                      <a:solidFill>
                        <a:schemeClr val="bg1"/>
                      </a:solidFill>
                      <a:prstDash val="solid"/>
                      <a:round/>
                      <a:headEnd type="none" w="med" len="med"/>
                      <a:tailEnd type="none" w="med" len="med"/>
                    </a:lnR>
                  </a:tcPr>
                </a:tc>
              </a:tr>
              <a:tr h="700959">
                <a:tc>
                  <a:txBody>
                    <a:bodyPr/>
                    <a:lstStyle/>
                    <a:p>
                      <a:r>
                        <a:rPr lang="en-US" sz="2000" dirty="0" smtClean="0"/>
                        <a:t>Incarceration rate per 100,000 US residents, 2009*</a:t>
                      </a:r>
                      <a:endParaRPr lang="en-US" sz="2000" dirty="0"/>
                    </a:p>
                  </a:txBody>
                  <a:tcPr marT="45709" marB="45709" anchor="ctr">
                    <a:lnL w="12700" cap="flat" cmpd="sng" algn="ctr">
                      <a:solidFill>
                        <a:schemeClr val="bg1"/>
                      </a:solidFill>
                      <a:prstDash val="solid"/>
                      <a:round/>
                      <a:headEnd type="none" w="med" len="med"/>
                      <a:tailEnd type="none" w="med" len="med"/>
                    </a:lnL>
                  </a:tcPr>
                </a:tc>
                <a:tc>
                  <a:txBody>
                    <a:bodyPr/>
                    <a:lstStyle/>
                    <a:p>
                      <a:pPr algn="ctr"/>
                      <a:r>
                        <a:rPr lang="en-US" sz="2000" dirty="0" smtClean="0"/>
                        <a:t>369</a:t>
                      </a:r>
                      <a:endParaRPr lang="en-US" sz="2000" dirty="0"/>
                    </a:p>
                  </a:txBody>
                  <a:tcPr marT="45709" marB="45709" anchor="ctr"/>
                </a:tc>
                <a:tc>
                  <a:txBody>
                    <a:bodyPr/>
                    <a:lstStyle/>
                    <a:p>
                      <a:pPr algn="ctr"/>
                      <a:r>
                        <a:rPr lang="en-US" sz="2000" dirty="0" smtClean="0"/>
                        <a:t>211</a:t>
                      </a:r>
                      <a:endParaRPr lang="en-US" sz="2000" dirty="0"/>
                    </a:p>
                  </a:txBody>
                  <a:tcPr marT="45709" marB="45709" anchor="ctr">
                    <a:lnR w="12700" cap="flat" cmpd="sng" algn="ctr">
                      <a:solidFill>
                        <a:schemeClr val="bg1"/>
                      </a:solidFill>
                      <a:prstDash val="solid"/>
                      <a:round/>
                      <a:headEnd type="none" w="med" len="med"/>
                      <a:tailEnd type="none" w="med" len="med"/>
                    </a:lnR>
                  </a:tcPr>
                </a:tc>
              </a:tr>
              <a:tr h="700959">
                <a:tc>
                  <a:txBody>
                    <a:bodyPr/>
                    <a:lstStyle/>
                    <a:p>
                      <a:r>
                        <a:rPr lang="en-US" sz="2000" b="0" i="0" u="none" strike="noStrike" kern="1200" baseline="0" dirty="0" smtClean="0">
                          <a:solidFill>
                            <a:schemeClr val="dk1"/>
                          </a:solidFill>
                          <a:latin typeface="+mn-lt"/>
                          <a:ea typeface="+mn-ea"/>
                          <a:cs typeface="+mn-cs"/>
                        </a:rPr>
                        <a:t>Adults and adolescents living with a diagnosis of HIV or AIDS, 2009</a:t>
                      </a:r>
                      <a:r>
                        <a:rPr lang="en-US" sz="2000" b="0" i="0" u="none" strike="noStrike" kern="1200" baseline="30000" dirty="0" smtClean="0">
                          <a:solidFill>
                            <a:schemeClr val="dk1"/>
                          </a:solidFill>
                          <a:latin typeface="+mn-lt"/>
                          <a:ea typeface="+mn-ea"/>
                          <a:cs typeface="+mn-cs"/>
                        </a:rPr>
                        <a:t>†</a:t>
                      </a:r>
                      <a:endParaRPr lang="en-US" sz="2000" b="0" baseline="30000" dirty="0"/>
                    </a:p>
                  </a:txBody>
                  <a:tcPr marT="45709" marB="45709" anchor="ctr">
                    <a:lnL w="12700" cap="flat" cmpd="sng" algn="ctr">
                      <a:solidFill>
                        <a:schemeClr val="bg1"/>
                      </a:solidFill>
                      <a:prstDash val="solid"/>
                      <a:round/>
                      <a:headEnd type="none" w="med" len="med"/>
                      <a:tailEnd type="none" w="med" len="med"/>
                    </a:lnL>
                  </a:tcPr>
                </a:tc>
                <a:tc>
                  <a:txBody>
                    <a:bodyPr/>
                    <a:lstStyle/>
                    <a:p>
                      <a:pPr algn="ctr"/>
                      <a:r>
                        <a:rPr lang="en-US" sz="2000" dirty="0" smtClean="0"/>
                        <a:t>33,566</a:t>
                      </a:r>
                      <a:endParaRPr lang="en-US" sz="2000" dirty="0"/>
                    </a:p>
                  </a:txBody>
                  <a:tcPr marT="45709" marB="45709" anchor="ctr"/>
                </a:tc>
                <a:tc>
                  <a:txBody>
                    <a:bodyPr/>
                    <a:lstStyle/>
                    <a:p>
                      <a:pPr algn="ctr"/>
                      <a:r>
                        <a:rPr lang="en-US" sz="2000" dirty="0" smtClean="0"/>
                        <a:t>3,199</a:t>
                      </a:r>
                      <a:endParaRPr lang="en-US" sz="2000" dirty="0"/>
                    </a:p>
                  </a:txBody>
                  <a:tcPr marT="45709" marB="45709" anchor="ctr">
                    <a:lnR w="12700" cap="flat" cmpd="sng" algn="ctr">
                      <a:solidFill>
                        <a:schemeClr val="bg1"/>
                      </a:solidFill>
                      <a:prstDash val="solid"/>
                      <a:round/>
                      <a:headEnd type="none" w="med" len="med"/>
                      <a:tailEnd type="none" w="med" len="med"/>
                    </a:lnR>
                  </a:tcPr>
                </a:tc>
              </a:tr>
              <a:tr h="700959">
                <a:tc>
                  <a:txBody>
                    <a:bodyPr/>
                    <a:lstStyle/>
                    <a:p>
                      <a:r>
                        <a:rPr lang="en-US" sz="2000" dirty="0" smtClean="0"/>
                        <a:t>Inmates with HIV/AIDS,</a:t>
                      </a:r>
                      <a:r>
                        <a:rPr lang="en-US" sz="2000" baseline="0" dirty="0" smtClean="0"/>
                        <a:t> 2009</a:t>
                      </a:r>
                      <a:r>
                        <a:rPr lang="en-US" sz="2000" baseline="30000" dirty="0" smtClean="0"/>
                        <a:t>‡</a:t>
                      </a:r>
                      <a:endParaRPr lang="en-US" sz="2000" baseline="30000" dirty="0"/>
                    </a:p>
                  </a:txBody>
                  <a:tcPr marT="45709" marB="45709"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sz="2000" dirty="0" smtClean="0"/>
                        <a:t>791 (2.0% of total custody population)</a:t>
                      </a:r>
                      <a:endParaRPr lang="en-US" sz="2000" dirty="0"/>
                    </a:p>
                  </a:txBody>
                  <a:tcPr marT="45709" marB="45709" anchor="ctr">
                    <a:lnB w="12700" cap="flat" cmpd="sng" algn="ctr">
                      <a:solidFill>
                        <a:schemeClr val="bg1"/>
                      </a:solidFill>
                      <a:prstDash val="solid"/>
                      <a:round/>
                      <a:headEnd type="none" w="med" len="med"/>
                      <a:tailEnd type="none" w="med" len="med"/>
                    </a:lnB>
                  </a:tcPr>
                </a:tc>
                <a:tc>
                  <a:txBody>
                    <a:bodyPr/>
                    <a:lstStyle/>
                    <a:p>
                      <a:pPr algn="ctr"/>
                      <a:r>
                        <a:rPr lang="en-US" sz="2000" dirty="0" smtClean="0"/>
                        <a:t>48 (1.4% of total custody population)</a:t>
                      </a:r>
                      <a:endParaRPr lang="en-US" sz="2000" dirty="0"/>
                    </a:p>
                  </a:txBody>
                  <a:tcPr marT="45709" marB="45709"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bl>
          </a:graphicData>
        </a:graphic>
      </p:graphicFrame>
      <p:sp>
        <p:nvSpPr>
          <p:cNvPr id="17437" name="TextBox 4"/>
          <p:cNvSpPr txBox="1">
            <a:spLocks noChangeArrowheads="1"/>
          </p:cNvSpPr>
          <p:nvPr/>
        </p:nvSpPr>
        <p:spPr bwMode="auto">
          <a:xfrm>
            <a:off x="331788" y="4697413"/>
            <a:ext cx="8534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1100" dirty="0" smtClean="0">
                <a:latin typeface="+mn-lt"/>
              </a:rPr>
              <a:t>*Source: West HC, Sabol WJ. Prisoners in 2009. Bureau of Justice Statistics. December 2010, NCJ 231675. Revised 10/27/2011 . Available at: http://www.bjs.gov/index.cfm?ty=pbdetail&amp;iid=2232. Incarceration rate is number of prisoners sentenced to more than 1 year per 100,000 U.S. residents. Note that RI prisons and jails form one integrated system and data include total jail and prison populations. </a:t>
            </a:r>
          </a:p>
          <a:p>
            <a:pPr>
              <a:defRPr/>
            </a:pPr>
            <a:r>
              <a:rPr lang="en-US" sz="1100" baseline="30000" dirty="0" smtClean="0">
                <a:solidFill>
                  <a:srgbClr val="000000"/>
                </a:solidFill>
                <a:latin typeface="+mn-lt"/>
              </a:rPr>
              <a:t>†</a:t>
            </a:r>
            <a:r>
              <a:rPr lang="en-US" sz="1100" dirty="0" smtClean="0">
                <a:latin typeface="+mn-lt"/>
              </a:rPr>
              <a:t>Source: Centers for Disease Control and Prevention. HIV Surveillance Report, 2010; vol. 22. http://www.cdc.gov/hiv/topics/surveillance/resources/reports/. Published March 2012. Accessed October 18, 2012.</a:t>
            </a:r>
          </a:p>
          <a:p>
            <a:pPr>
              <a:defRPr/>
            </a:pPr>
            <a:r>
              <a:rPr lang="en-US" sz="1100" baseline="30000" dirty="0" smtClean="0">
                <a:latin typeface="+mn-lt"/>
              </a:rPr>
              <a:t>‡</a:t>
            </a:r>
            <a:r>
              <a:rPr lang="en-US" sz="1100" dirty="0" smtClean="0">
                <a:latin typeface="+mn-lt"/>
              </a:rPr>
              <a:t>Source: </a:t>
            </a:r>
            <a:r>
              <a:rPr lang="en-US" sz="1100" dirty="0" err="1" smtClean="0">
                <a:latin typeface="+mn-lt"/>
              </a:rPr>
              <a:t>Maruschak</a:t>
            </a:r>
            <a:r>
              <a:rPr lang="en-US" sz="1100" dirty="0" smtClean="0">
                <a:latin typeface="+mn-lt"/>
              </a:rPr>
              <a:t> L. HIV in Prisons, 2001-2010 . Bureau of Justice Statistics. September 2012, NCJ 238877. http://bjs.ojp.usdoj.gov/content/pub/pdf/hivp10.pdf</a:t>
            </a:r>
            <a:endParaRPr lang="en-US" sz="1100" baseline="30000" dirty="0" smtClean="0">
              <a:latin typeface="+mn-lt"/>
            </a:endParaRPr>
          </a:p>
        </p:txBody>
      </p:sp>
      <p:sp>
        <p:nvSpPr>
          <p:cNvPr id="2" name="Slide Number Placeholder 1"/>
          <p:cNvSpPr>
            <a:spLocks noGrp="1"/>
          </p:cNvSpPr>
          <p:nvPr>
            <p:ph type="sldNum" sz="quarter" idx="12"/>
          </p:nvPr>
        </p:nvSpPr>
        <p:spPr/>
        <p:txBody>
          <a:bodyPr/>
          <a:lstStyle/>
          <a:p>
            <a:pPr>
              <a:defRPr/>
            </a:pPr>
            <a:fld id="{53C13B89-A1A8-4ECB-B137-5CF92F7385B4}"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381000" y="44450"/>
            <a:ext cx="8229600" cy="1143000"/>
          </a:xfrm>
        </p:spPr>
        <p:txBody>
          <a:bodyPr/>
          <a:lstStyle/>
          <a:p>
            <a:pPr eaLnBrk="1" hangingPunct="1">
              <a:lnSpc>
                <a:spcPct val="90000"/>
              </a:lnSpc>
            </a:pPr>
            <a:r>
              <a:rPr lang="en-US" smtClean="0"/>
              <a:t>Key Components of Linkage</a:t>
            </a:r>
            <a:br>
              <a:rPr lang="en-US" smtClean="0"/>
            </a:br>
            <a:r>
              <a:rPr lang="en-US" smtClean="0"/>
              <a:t>to HIV Care</a:t>
            </a:r>
          </a:p>
        </p:txBody>
      </p:sp>
      <p:sp>
        <p:nvSpPr>
          <p:cNvPr id="2" name="Oval 1"/>
          <p:cNvSpPr/>
          <p:nvPr/>
        </p:nvSpPr>
        <p:spPr>
          <a:xfrm>
            <a:off x="358775" y="1333500"/>
            <a:ext cx="2286000" cy="1911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Correctional System</a:t>
            </a:r>
          </a:p>
        </p:txBody>
      </p:sp>
      <p:sp>
        <p:nvSpPr>
          <p:cNvPr id="3" name="Oval 2"/>
          <p:cNvSpPr/>
          <p:nvPr/>
        </p:nvSpPr>
        <p:spPr>
          <a:xfrm>
            <a:off x="2187575" y="1504950"/>
            <a:ext cx="1930400" cy="1504950"/>
          </a:xfrm>
          <a:prstGeom prst="ellipse">
            <a:avLst/>
          </a:prstGeom>
          <a:solidFill>
            <a:schemeClr val="accent4">
              <a:alpha val="40000"/>
            </a:schemeClr>
          </a:solid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rPr>
              <a:t>Interventions</a:t>
            </a:r>
          </a:p>
          <a:p>
            <a:pPr algn="ctr">
              <a:defRPr/>
            </a:pPr>
            <a:r>
              <a:rPr lang="en-US" sz="1300" dirty="0">
                <a:solidFill>
                  <a:schemeClr val="tx1"/>
                </a:solidFill>
              </a:rPr>
              <a:t>• Pre-release planning</a:t>
            </a:r>
          </a:p>
          <a:p>
            <a:pPr algn="ctr">
              <a:defRPr/>
            </a:pPr>
            <a:r>
              <a:rPr lang="en-US" sz="1300" dirty="0">
                <a:solidFill>
                  <a:schemeClr val="tx1"/>
                </a:solidFill>
              </a:rPr>
              <a:t>• Reentry initiatives</a:t>
            </a:r>
          </a:p>
        </p:txBody>
      </p:sp>
      <p:sp>
        <p:nvSpPr>
          <p:cNvPr id="5" name="Oval 4"/>
          <p:cNvSpPr/>
          <p:nvPr/>
        </p:nvSpPr>
        <p:spPr>
          <a:xfrm>
            <a:off x="6797675" y="1349375"/>
            <a:ext cx="1889125" cy="1803400"/>
          </a:xfrm>
          <a:prstGeom prst="ellipse">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Community HIV Care</a:t>
            </a:r>
          </a:p>
        </p:txBody>
      </p:sp>
      <p:grpSp>
        <p:nvGrpSpPr>
          <p:cNvPr id="24582" name="Group 7"/>
          <p:cNvGrpSpPr>
            <a:grpSpLocks/>
          </p:cNvGrpSpPr>
          <p:nvPr/>
        </p:nvGrpSpPr>
        <p:grpSpPr bwMode="auto">
          <a:xfrm>
            <a:off x="6048375" y="3679825"/>
            <a:ext cx="1778000" cy="2476500"/>
            <a:chOff x="6047987" y="3603273"/>
            <a:chExt cx="1778706" cy="2476361"/>
          </a:xfrm>
        </p:grpSpPr>
        <p:sp>
          <p:nvSpPr>
            <p:cNvPr id="35" name="Rectangle 34"/>
            <p:cNvSpPr/>
            <p:nvPr/>
          </p:nvSpPr>
          <p:spPr>
            <a:xfrm>
              <a:off x="6171861" y="3885832"/>
              <a:ext cx="381151" cy="21938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4600" name="Group 25"/>
            <p:cNvGrpSpPr>
              <a:grpSpLocks/>
            </p:cNvGrpSpPr>
            <p:nvPr/>
          </p:nvGrpSpPr>
          <p:grpSpPr bwMode="auto">
            <a:xfrm>
              <a:off x="6047987" y="3603273"/>
              <a:ext cx="1778706" cy="2299544"/>
              <a:chOff x="2286000" y="3631355"/>
              <a:chExt cx="1778706" cy="2299544"/>
            </a:xfrm>
          </p:grpSpPr>
          <p:sp>
            <p:nvSpPr>
              <p:cNvPr id="10" name="Rectangle 9"/>
              <p:cNvSpPr/>
              <p:nvPr/>
            </p:nvSpPr>
            <p:spPr>
              <a:xfrm>
                <a:off x="2286000" y="3631355"/>
                <a:ext cx="1778706" cy="304783"/>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t>State Policies</a:t>
                </a:r>
              </a:p>
            </p:txBody>
          </p:sp>
          <p:sp>
            <p:nvSpPr>
              <p:cNvPr id="11" name="Rectangle 10"/>
              <p:cNvSpPr/>
              <p:nvPr/>
            </p:nvSpPr>
            <p:spPr>
              <a:xfrm>
                <a:off x="2557571" y="4126627"/>
                <a:ext cx="1233977" cy="457174"/>
              </a:xfrm>
              <a:prstGeom prst="rect">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Medicaid/</a:t>
                </a:r>
              </a:p>
              <a:p>
                <a:pPr algn="ctr">
                  <a:defRPr/>
                </a:pPr>
                <a:r>
                  <a:rPr lang="en-US" sz="1400" dirty="0"/>
                  <a:t>Medicare</a:t>
                </a:r>
              </a:p>
            </p:txBody>
          </p:sp>
          <p:sp>
            <p:nvSpPr>
              <p:cNvPr id="12" name="Rectangle 11"/>
              <p:cNvSpPr/>
              <p:nvPr/>
            </p:nvSpPr>
            <p:spPr>
              <a:xfrm>
                <a:off x="2552806" y="4666347"/>
                <a:ext cx="1214920" cy="341294"/>
              </a:xfrm>
              <a:prstGeom prst="rect">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ADAP</a:t>
                </a:r>
              </a:p>
            </p:txBody>
          </p:sp>
          <p:sp>
            <p:nvSpPr>
              <p:cNvPr id="13" name="Rectangle 12"/>
              <p:cNvSpPr/>
              <p:nvPr/>
            </p:nvSpPr>
            <p:spPr>
              <a:xfrm>
                <a:off x="2557571" y="5136221"/>
                <a:ext cx="1233977" cy="380979"/>
              </a:xfrm>
              <a:prstGeom prst="rect">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Housing</a:t>
                </a:r>
              </a:p>
            </p:txBody>
          </p:sp>
          <p:sp>
            <p:nvSpPr>
              <p:cNvPr id="14" name="Rectangle 13"/>
              <p:cNvSpPr/>
              <p:nvPr/>
            </p:nvSpPr>
            <p:spPr>
              <a:xfrm>
                <a:off x="2557571" y="5591808"/>
                <a:ext cx="1233977" cy="339706"/>
              </a:xfrm>
              <a:prstGeom prst="rect">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Employment</a:t>
                </a:r>
              </a:p>
            </p:txBody>
          </p:sp>
        </p:grpSp>
      </p:grpSp>
      <p:grpSp>
        <p:nvGrpSpPr>
          <p:cNvPr id="24583" name="Group 6"/>
          <p:cNvGrpSpPr>
            <a:grpSpLocks/>
          </p:cNvGrpSpPr>
          <p:nvPr/>
        </p:nvGrpSpPr>
        <p:grpSpPr bwMode="auto">
          <a:xfrm>
            <a:off x="1501775" y="3679825"/>
            <a:ext cx="4114800" cy="2476500"/>
            <a:chOff x="1502093" y="3603273"/>
            <a:chExt cx="4114800" cy="2476361"/>
          </a:xfrm>
        </p:grpSpPr>
        <p:sp>
          <p:nvSpPr>
            <p:cNvPr id="33" name="Rectangle 32"/>
            <p:cNvSpPr/>
            <p:nvPr/>
          </p:nvSpPr>
          <p:spPr>
            <a:xfrm>
              <a:off x="3746818" y="3885832"/>
              <a:ext cx="381000" cy="21938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913256" y="3885832"/>
              <a:ext cx="381000" cy="21938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4591" name="Group 26"/>
            <p:cNvGrpSpPr>
              <a:grpSpLocks/>
            </p:cNvGrpSpPr>
            <p:nvPr/>
          </p:nvGrpSpPr>
          <p:grpSpPr bwMode="auto">
            <a:xfrm>
              <a:off x="1502093" y="3603273"/>
              <a:ext cx="4114800" cy="2301520"/>
              <a:chOff x="4395577" y="3623735"/>
              <a:chExt cx="4114800" cy="2301520"/>
            </a:xfrm>
          </p:grpSpPr>
          <p:sp>
            <p:nvSpPr>
              <p:cNvPr id="16" name="Rectangle 15"/>
              <p:cNvSpPr/>
              <p:nvPr/>
            </p:nvSpPr>
            <p:spPr>
              <a:xfrm>
                <a:off x="4395577" y="3623735"/>
                <a:ext cx="4114800" cy="304783"/>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t>Releasee Risk Factors/Community Conditions</a:t>
                </a:r>
              </a:p>
            </p:txBody>
          </p:sp>
          <p:sp>
            <p:nvSpPr>
              <p:cNvPr id="17" name="Rectangle 16"/>
              <p:cNvSpPr/>
              <p:nvPr/>
            </p:nvSpPr>
            <p:spPr>
              <a:xfrm>
                <a:off x="4990890" y="4125357"/>
                <a:ext cx="1477962" cy="458762"/>
              </a:xfrm>
              <a:prstGeom prst="rect">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Behavioral Health (MH, SUD)</a:t>
                </a:r>
              </a:p>
            </p:txBody>
          </p:sp>
          <p:sp>
            <p:nvSpPr>
              <p:cNvPr id="18" name="Rectangle 17"/>
              <p:cNvSpPr/>
              <p:nvPr/>
            </p:nvSpPr>
            <p:spPr>
              <a:xfrm>
                <a:off x="4997240" y="4666665"/>
                <a:ext cx="1471612" cy="711160"/>
              </a:xfrm>
              <a:prstGeom prst="rect">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Other Medical Health (Co-morbidities)</a:t>
                </a:r>
              </a:p>
            </p:txBody>
          </p:sp>
          <p:sp>
            <p:nvSpPr>
              <p:cNvPr id="22" name="Rectangle 21"/>
              <p:cNvSpPr/>
              <p:nvPr/>
            </p:nvSpPr>
            <p:spPr>
              <a:xfrm>
                <a:off x="6811752" y="4125357"/>
                <a:ext cx="1393825" cy="458762"/>
              </a:xfrm>
              <a:prstGeom prst="rect">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Unemployment</a:t>
                </a:r>
              </a:p>
            </p:txBody>
          </p:sp>
          <p:sp>
            <p:nvSpPr>
              <p:cNvPr id="23" name="Rectangle 22"/>
              <p:cNvSpPr/>
              <p:nvPr/>
            </p:nvSpPr>
            <p:spPr>
              <a:xfrm>
                <a:off x="6811752" y="4666665"/>
                <a:ext cx="1393825" cy="711160"/>
              </a:xfrm>
              <a:prstGeom prst="rect">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Unstable Housing/</a:t>
                </a:r>
              </a:p>
              <a:p>
                <a:pPr algn="ctr">
                  <a:defRPr/>
                </a:pPr>
                <a:r>
                  <a:rPr lang="en-US" sz="1400" dirty="0"/>
                  <a:t>Homelessness</a:t>
                </a:r>
              </a:p>
            </p:txBody>
          </p:sp>
          <p:sp>
            <p:nvSpPr>
              <p:cNvPr id="24" name="Rectangle 23"/>
              <p:cNvSpPr/>
              <p:nvPr/>
            </p:nvSpPr>
            <p:spPr>
              <a:xfrm>
                <a:off x="4997240" y="5468307"/>
                <a:ext cx="1471612" cy="457174"/>
              </a:xfrm>
              <a:prstGeom prst="rect">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Transportation</a:t>
                </a:r>
              </a:p>
            </p:txBody>
          </p:sp>
          <p:sp>
            <p:nvSpPr>
              <p:cNvPr id="25" name="Rectangle 24"/>
              <p:cNvSpPr/>
              <p:nvPr/>
            </p:nvSpPr>
            <p:spPr>
              <a:xfrm>
                <a:off x="6830802" y="5468307"/>
                <a:ext cx="1374775" cy="457174"/>
              </a:xfrm>
              <a:prstGeom prst="rect">
                <a:avLst/>
              </a:prstGeom>
              <a:solidFill>
                <a:schemeClr val="tx1">
                  <a:lumMod val="65000"/>
                  <a:lumOff val="3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Geography</a:t>
                </a:r>
              </a:p>
            </p:txBody>
          </p:sp>
        </p:grpSp>
      </p:grpSp>
      <p:cxnSp>
        <p:nvCxnSpPr>
          <p:cNvPr id="34" name="Straight Arrow Connector 33"/>
          <p:cNvCxnSpPr/>
          <p:nvPr/>
        </p:nvCxnSpPr>
        <p:spPr>
          <a:xfrm>
            <a:off x="4222750" y="2251075"/>
            <a:ext cx="2414588" cy="0"/>
          </a:xfrm>
          <a:prstGeom prst="straightConnector1">
            <a:avLst/>
          </a:prstGeom>
          <a:ln w="762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nvGrpSpPr>
          <p:cNvPr id="24585" name="Group 64"/>
          <p:cNvGrpSpPr>
            <a:grpSpLocks/>
          </p:cNvGrpSpPr>
          <p:nvPr/>
        </p:nvGrpSpPr>
        <p:grpSpPr bwMode="auto">
          <a:xfrm>
            <a:off x="4117975" y="2362200"/>
            <a:ext cx="2779713" cy="1317625"/>
            <a:chOff x="3987798" y="2286001"/>
            <a:chExt cx="2779366" cy="1317280"/>
          </a:xfrm>
        </p:grpSpPr>
        <p:cxnSp>
          <p:nvCxnSpPr>
            <p:cNvPr id="49" name="Elbow Connector 48"/>
            <p:cNvCxnSpPr/>
            <p:nvPr/>
          </p:nvCxnSpPr>
          <p:spPr>
            <a:xfrm rot="5400000" flipH="1" flipV="1">
              <a:off x="3985508" y="2288291"/>
              <a:ext cx="1317280" cy="1312699"/>
            </a:xfrm>
            <a:prstGeom prst="bentConnector3">
              <a:avLst>
                <a:gd name="adj1" fmla="val 50000"/>
              </a:avLst>
            </a:prstGeom>
            <a:ln w="76200">
              <a:solidFill>
                <a:schemeClr val="accent2">
                  <a:lumMod val="50000"/>
                </a:schemeClr>
              </a:solidFill>
              <a:prstDash val="sysDot"/>
              <a:tailEnd type="triangle" w="med" len="sm"/>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a:off x="5316370" y="2944641"/>
              <a:ext cx="1450794" cy="658640"/>
            </a:xfrm>
            <a:prstGeom prst="bentConnector2">
              <a:avLst/>
            </a:prstGeom>
            <a:ln w="76200">
              <a:solidFill>
                <a:schemeClr val="accent2">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pPr>
              <a:defRPr/>
            </a:pPr>
            <a:fld id="{95A5DD13-8CC9-440C-837C-CB2B38A7DACC}"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381000" y="87313"/>
            <a:ext cx="8229600" cy="1143000"/>
          </a:xfrm>
        </p:spPr>
        <p:txBody>
          <a:bodyPr/>
          <a:lstStyle/>
          <a:p>
            <a:pPr eaLnBrk="1" hangingPunct="1">
              <a:lnSpc>
                <a:spcPct val="90000"/>
              </a:lnSpc>
            </a:pPr>
            <a:r>
              <a:rPr lang="en-US" sz="3600" smtClean="0"/>
              <a:t>HIV Medical Care In Correctional Facilities, North Carolina and Rhode Island</a:t>
            </a:r>
            <a:endParaRPr lang="en-US" sz="3600" b="1" smtClean="0"/>
          </a:p>
        </p:txBody>
      </p:sp>
      <p:sp>
        <p:nvSpPr>
          <p:cNvPr id="11" name="Oval 10"/>
          <p:cNvSpPr/>
          <p:nvPr/>
        </p:nvSpPr>
        <p:spPr>
          <a:xfrm>
            <a:off x="496186" y="1336163"/>
            <a:ext cx="2551814" cy="2133600"/>
          </a:xfrm>
          <a:prstGeom prst="ellipse">
            <a:avLst/>
          </a:prstGeom>
          <a:solidFill>
            <a:schemeClr val="accent1">
              <a:lumMod val="60000"/>
              <a:lumOff val="40000"/>
            </a:schemeClr>
          </a:solidFill>
          <a:effectLst>
            <a:glow rad="127000">
              <a:schemeClr val="accent1">
                <a:alpha val="5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b="1" dirty="0">
                <a:solidFill>
                  <a:schemeClr val="tx1"/>
                </a:solidFill>
              </a:rPr>
              <a:t>Correctional System</a:t>
            </a:r>
          </a:p>
        </p:txBody>
      </p:sp>
      <p:cxnSp>
        <p:nvCxnSpPr>
          <p:cNvPr id="14" name="Straight Arrow Connector 13"/>
          <p:cNvCxnSpPr/>
          <p:nvPr/>
        </p:nvCxnSpPr>
        <p:spPr>
          <a:xfrm>
            <a:off x="5057775" y="2373313"/>
            <a:ext cx="1647825" cy="0"/>
          </a:xfrm>
          <a:prstGeom prst="straightConnector1">
            <a:avLst/>
          </a:prstGeom>
          <a:ln w="76200">
            <a:solidFill>
              <a:schemeClr val="tx1">
                <a:alpha val="4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667000" y="1499943"/>
            <a:ext cx="2286000" cy="1829319"/>
          </a:xfrm>
          <a:prstGeom prst="ellipse">
            <a:avLst/>
          </a:prstGeom>
          <a:solidFill>
            <a:schemeClr val="accent4">
              <a:alpha val="15000"/>
            </a:schemeClr>
          </a:solidFill>
          <a:ln>
            <a:solidFill>
              <a:schemeClr val="accent4">
                <a:lumMod val="40000"/>
                <a:lumOff val="60000"/>
                <a:alpha val="70000"/>
              </a:schemeClr>
            </a:solidFill>
            <a:prstDash val="dash"/>
          </a:ln>
          <a:effectLst>
            <a:glow>
              <a:schemeClr val="accent4">
                <a:lumMod val="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50000"/>
                  </a:schemeClr>
                </a:solidFill>
              </a:rPr>
              <a:t>Interventions</a:t>
            </a:r>
          </a:p>
          <a:p>
            <a:pPr algn="ctr">
              <a:defRPr/>
            </a:pPr>
            <a:r>
              <a:rPr lang="en-US" dirty="0">
                <a:solidFill>
                  <a:schemeClr val="bg1">
                    <a:lumMod val="50000"/>
                  </a:schemeClr>
                </a:solidFill>
              </a:rPr>
              <a:t>• Pre-release planning</a:t>
            </a:r>
          </a:p>
          <a:p>
            <a:pPr algn="ctr">
              <a:defRPr/>
            </a:pPr>
            <a:r>
              <a:rPr lang="en-US" dirty="0">
                <a:solidFill>
                  <a:schemeClr val="bg1">
                    <a:lumMod val="50000"/>
                  </a:schemeClr>
                </a:solidFill>
              </a:rPr>
              <a:t>• Reentry initiatives</a:t>
            </a:r>
          </a:p>
        </p:txBody>
      </p:sp>
      <p:sp>
        <p:nvSpPr>
          <p:cNvPr id="27" name="Oval 26"/>
          <p:cNvSpPr/>
          <p:nvPr/>
        </p:nvSpPr>
        <p:spPr>
          <a:xfrm>
            <a:off x="6835775" y="1412875"/>
            <a:ext cx="2003425" cy="1946275"/>
          </a:xfrm>
          <a:prstGeom prst="ellipse">
            <a:avLst/>
          </a:prstGeom>
          <a:solidFill>
            <a:schemeClr val="accent2">
              <a:lumMod val="40000"/>
              <a:lumOff val="60000"/>
              <a:alpha val="45000"/>
            </a:schemeClr>
          </a:solidFill>
          <a:ln>
            <a:solidFill>
              <a:schemeClr val="accent2">
                <a:lumMod val="50000"/>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lumMod val="50000"/>
                    <a:lumOff val="50000"/>
                  </a:schemeClr>
                </a:solidFill>
              </a:rPr>
              <a:t>Community HIV Care</a:t>
            </a:r>
          </a:p>
        </p:txBody>
      </p:sp>
      <p:sp>
        <p:nvSpPr>
          <p:cNvPr id="2" name="Slide Number Placeholder 1"/>
          <p:cNvSpPr>
            <a:spLocks noGrp="1"/>
          </p:cNvSpPr>
          <p:nvPr>
            <p:ph type="sldNum" sz="quarter" idx="12"/>
          </p:nvPr>
        </p:nvSpPr>
        <p:spPr/>
        <p:txBody>
          <a:bodyPr/>
          <a:lstStyle/>
          <a:p>
            <a:pPr>
              <a:defRPr/>
            </a:pPr>
            <a:fld id="{89C0A737-D89E-4A0B-A8D0-A439420D217B}" type="slidenum">
              <a:rPr lang="en-US" smtClean="0"/>
              <a:pPr>
                <a:defRPr/>
              </a:pPr>
              <a:t>15</a:t>
            </a:fld>
            <a:endParaRPr lang="en-US" dirty="0"/>
          </a:p>
        </p:txBody>
      </p:sp>
      <p:sp>
        <p:nvSpPr>
          <p:cNvPr id="19" name="Isosceles Triangle 18"/>
          <p:cNvSpPr/>
          <p:nvPr/>
        </p:nvSpPr>
        <p:spPr bwMode="auto">
          <a:xfrm>
            <a:off x="1600200" y="2895600"/>
            <a:ext cx="1066800" cy="762000"/>
          </a:xfrm>
          <a:prstGeom prst="triangle">
            <a:avLst>
              <a:gd name="adj" fmla="val 23163"/>
            </a:avLst>
          </a:prstGeom>
          <a:solidFill>
            <a:srgbClr val="C8D7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bwMode="auto">
          <a:xfrm>
            <a:off x="152400" y="3565525"/>
            <a:ext cx="8839200" cy="2530475"/>
          </a:xfrm>
          <a:prstGeom prst="roundRect">
            <a:avLst/>
          </a:prstGeom>
          <a:solidFill>
            <a:srgbClr val="C8D7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3" name="Rectangle 2"/>
          <p:cNvSpPr/>
          <p:nvPr/>
        </p:nvSpPr>
        <p:spPr bwMode="auto">
          <a:xfrm>
            <a:off x="231775" y="3711575"/>
            <a:ext cx="4327525" cy="2308225"/>
          </a:xfrm>
          <a:prstGeom prst="rect">
            <a:avLst/>
          </a:prstGeom>
        </p:spPr>
        <p:txBody>
          <a:bodyPr>
            <a:spAutoFit/>
          </a:bodyPr>
          <a:lstStyle/>
          <a:p>
            <a:pPr marL="233363" indent="-233363">
              <a:buFont typeface="Arial" pitchFamily="34" charset="0"/>
              <a:buChar char="•"/>
              <a:defRPr/>
            </a:pPr>
            <a:r>
              <a:rPr lang="en-US" dirty="0">
                <a:latin typeface="+mn-lt"/>
              </a:rPr>
              <a:t>HIV testing: opt-out (NC), mandatory upon sentencing (RI)</a:t>
            </a:r>
          </a:p>
          <a:p>
            <a:pPr marL="233363" indent="-233363">
              <a:buFont typeface="Arial" pitchFamily="34" charset="0"/>
              <a:buChar char="•"/>
              <a:defRPr/>
            </a:pPr>
            <a:r>
              <a:rPr lang="en-US" dirty="0">
                <a:latin typeface="+mn-lt"/>
              </a:rPr>
              <a:t>HIV medical care: delivered by contracted providers supported by correctional nurses</a:t>
            </a:r>
          </a:p>
          <a:p>
            <a:pPr marL="233363" indent="-233363">
              <a:buFont typeface="Arial" pitchFamily="34" charset="0"/>
              <a:buChar char="•"/>
              <a:defRPr/>
            </a:pPr>
            <a:r>
              <a:rPr lang="en-US" dirty="0">
                <a:latin typeface="+mn-lt"/>
              </a:rPr>
              <a:t>Medications: filled at central pharmacy (NC), provided by out-of-state contract pharmacy service (RI)</a:t>
            </a:r>
          </a:p>
        </p:txBody>
      </p:sp>
      <p:sp>
        <p:nvSpPr>
          <p:cNvPr id="4" name="Rectangle 3"/>
          <p:cNvSpPr/>
          <p:nvPr/>
        </p:nvSpPr>
        <p:spPr bwMode="auto">
          <a:xfrm>
            <a:off x="4676775" y="3711575"/>
            <a:ext cx="4241800" cy="2032000"/>
          </a:xfrm>
          <a:prstGeom prst="rect">
            <a:avLst/>
          </a:prstGeom>
        </p:spPr>
        <p:txBody>
          <a:bodyPr>
            <a:spAutoFit/>
          </a:bodyPr>
          <a:lstStyle/>
          <a:p>
            <a:pPr marL="233363" indent="-233363">
              <a:buFont typeface="Arial" pitchFamily="34" charset="0"/>
              <a:buChar char="•"/>
              <a:defRPr/>
            </a:pPr>
            <a:r>
              <a:rPr lang="en-US" dirty="0">
                <a:latin typeface="+mn-lt"/>
              </a:rPr>
              <a:t>Primary care: delivered by physicians and nurses at all prisons/facilities</a:t>
            </a:r>
          </a:p>
          <a:p>
            <a:pPr marL="233363" indent="-233363">
              <a:buFont typeface="Arial" pitchFamily="34" charset="0"/>
              <a:buChar char="•"/>
              <a:defRPr/>
            </a:pPr>
            <a:r>
              <a:rPr lang="en-US" dirty="0">
                <a:latin typeface="+mn-lt"/>
              </a:rPr>
              <a:t>Care and support for risk factors: mental health and substance abuse treatment, health education, institutional programs (e.g., education), social work case management (NC)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381000" y="109538"/>
            <a:ext cx="8229600" cy="1143000"/>
          </a:xfrm>
        </p:spPr>
        <p:txBody>
          <a:bodyPr/>
          <a:lstStyle/>
          <a:p>
            <a:pPr eaLnBrk="1" hangingPunct="1">
              <a:lnSpc>
                <a:spcPct val="90000"/>
              </a:lnSpc>
            </a:pPr>
            <a:r>
              <a:rPr lang="en-US" sz="3600" smtClean="0"/>
              <a:t>Pre-release Planning and Linkage Activities, North Carolina and Rhode Island</a:t>
            </a:r>
            <a:endParaRPr lang="en-US" sz="3600" b="1" smtClean="0"/>
          </a:p>
        </p:txBody>
      </p:sp>
      <p:sp>
        <p:nvSpPr>
          <p:cNvPr id="10" name="Oval 9"/>
          <p:cNvSpPr/>
          <p:nvPr/>
        </p:nvSpPr>
        <p:spPr>
          <a:xfrm>
            <a:off x="472373" y="1327299"/>
            <a:ext cx="2551814" cy="2133600"/>
          </a:xfrm>
          <a:prstGeom prst="ellipse">
            <a:avLst/>
          </a:prstGeom>
          <a:solidFill>
            <a:schemeClr val="accent1">
              <a:lumMod val="60000"/>
              <a:lumOff val="40000"/>
            </a:schemeClr>
          </a:solidFill>
          <a:effectLst>
            <a:glow rad="127000">
              <a:schemeClr val="accent1">
                <a:alpha val="5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b="1" dirty="0">
                <a:solidFill>
                  <a:schemeClr val="tx1"/>
                </a:solidFill>
              </a:rPr>
              <a:t>Correctional System</a:t>
            </a:r>
          </a:p>
        </p:txBody>
      </p:sp>
      <p:sp>
        <p:nvSpPr>
          <p:cNvPr id="11" name="Oval 10"/>
          <p:cNvSpPr/>
          <p:nvPr/>
        </p:nvSpPr>
        <p:spPr>
          <a:xfrm>
            <a:off x="2667000" y="1519920"/>
            <a:ext cx="2286000" cy="1829319"/>
          </a:xfrm>
          <a:prstGeom prst="ellipse">
            <a:avLst/>
          </a:prstGeom>
          <a:solidFill>
            <a:schemeClr val="accent4">
              <a:alpha val="25000"/>
            </a:schemeClr>
          </a:solidFill>
          <a:ln>
            <a:solidFill>
              <a:schemeClr val="accent4">
                <a:lumMod val="75000"/>
                <a:alpha val="89000"/>
              </a:schemeClr>
            </a:solidFill>
            <a:prstDash val="dash"/>
          </a:ln>
          <a:effectLst>
            <a:glow rad="165100">
              <a:schemeClr val="accent4">
                <a:lumMod val="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Interventions</a:t>
            </a:r>
          </a:p>
          <a:p>
            <a:pPr algn="ctr">
              <a:defRPr/>
            </a:pPr>
            <a:r>
              <a:rPr lang="en-US" dirty="0">
                <a:solidFill>
                  <a:schemeClr val="tx1"/>
                </a:solidFill>
              </a:rPr>
              <a:t>• Pre-release planning</a:t>
            </a:r>
          </a:p>
          <a:p>
            <a:pPr algn="ctr">
              <a:defRPr/>
            </a:pPr>
            <a:r>
              <a:rPr lang="en-US" dirty="0">
                <a:solidFill>
                  <a:schemeClr val="tx1"/>
                </a:solidFill>
              </a:rPr>
              <a:t>• Reentry initiatives</a:t>
            </a:r>
          </a:p>
        </p:txBody>
      </p:sp>
      <p:sp>
        <p:nvSpPr>
          <p:cNvPr id="12" name="Oval 11"/>
          <p:cNvSpPr/>
          <p:nvPr/>
        </p:nvSpPr>
        <p:spPr>
          <a:xfrm>
            <a:off x="6757988" y="1403350"/>
            <a:ext cx="2003425" cy="1946275"/>
          </a:xfrm>
          <a:prstGeom prst="ellipse">
            <a:avLst/>
          </a:prstGeom>
          <a:solidFill>
            <a:schemeClr val="accent2">
              <a:lumMod val="40000"/>
              <a:lumOff val="60000"/>
              <a:alpha val="45000"/>
            </a:schemeClr>
          </a:solidFill>
          <a:ln>
            <a:solidFill>
              <a:schemeClr val="accent2">
                <a:lumMod val="50000"/>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lumMod val="50000"/>
                    <a:lumOff val="50000"/>
                  </a:schemeClr>
                </a:solidFill>
              </a:rPr>
              <a:t>Community HIV Care</a:t>
            </a:r>
          </a:p>
        </p:txBody>
      </p:sp>
      <p:cxnSp>
        <p:nvCxnSpPr>
          <p:cNvPr id="13" name="Straight Arrow Connector 12"/>
          <p:cNvCxnSpPr/>
          <p:nvPr/>
        </p:nvCxnSpPr>
        <p:spPr>
          <a:xfrm>
            <a:off x="5133975" y="2390775"/>
            <a:ext cx="1419225" cy="0"/>
          </a:xfrm>
          <a:prstGeom prst="straightConnector1">
            <a:avLst/>
          </a:prstGeom>
          <a:ln w="76200">
            <a:solidFill>
              <a:schemeClr val="tx1">
                <a:alpha val="4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8BF88DE5-11C0-484F-BDF3-6DEBC2E303D0}" type="slidenum">
              <a:rPr lang="en-US" smtClean="0"/>
              <a:pPr>
                <a:defRPr/>
              </a:pPr>
              <a:t>16</a:t>
            </a:fld>
            <a:endParaRPr lang="en-US" dirty="0"/>
          </a:p>
        </p:txBody>
      </p:sp>
      <p:sp>
        <p:nvSpPr>
          <p:cNvPr id="15" name="Isosceles Triangle 14"/>
          <p:cNvSpPr/>
          <p:nvPr/>
        </p:nvSpPr>
        <p:spPr bwMode="auto">
          <a:xfrm>
            <a:off x="2133600" y="2895600"/>
            <a:ext cx="1371600" cy="963613"/>
          </a:xfrm>
          <a:prstGeom prst="triangle">
            <a:avLst/>
          </a:prstGeom>
          <a:solidFill>
            <a:srgbClr val="D8E3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bwMode="auto">
          <a:xfrm>
            <a:off x="161925" y="3586163"/>
            <a:ext cx="8842375" cy="2560637"/>
          </a:xfrm>
          <a:prstGeom prst="roundRect">
            <a:avLst/>
          </a:prstGeom>
          <a:gradFill>
            <a:gsLst>
              <a:gs pos="0">
                <a:srgbClr val="D8E3F0"/>
              </a:gs>
              <a:gs pos="64000">
                <a:srgbClr val="E4C9FF"/>
              </a:gs>
              <a:gs pos="43000">
                <a:srgbClr val="E1E9F3"/>
              </a:gs>
              <a:gs pos="100000">
                <a:srgbClr val="E4C9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bwMode="auto">
          <a:xfrm>
            <a:off x="271463" y="3622675"/>
            <a:ext cx="3995737" cy="2584450"/>
          </a:xfrm>
          <a:prstGeom prst="rect">
            <a:avLst/>
          </a:prstGeom>
        </p:spPr>
        <p:txBody>
          <a:bodyPr>
            <a:spAutoFit/>
          </a:bodyPr>
          <a:lstStyle/>
          <a:p>
            <a:pPr>
              <a:defRPr/>
            </a:pPr>
            <a:r>
              <a:rPr lang="en-US" dirty="0">
                <a:latin typeface="+mn-lt"/>
              </a:rPr>
              <a:t>HIV care linkage-focused activities</a:t>
            </a:r>
          </a:p>
          <a:p>
            <a:pPr marL="228600" lvl="1" indent="-228600">
              <a:buFont typeface="Arial" pitchFamily="34" charset="0"/>
              <a:buChar char="•"/>
              <a:defRPr/>
            </a:pPr>
            <a:r>
              <a:rPr lang="en-US" dirty="0">
                <a:latin typeface="+mn-lt"/>
              </a:rPr>
              <a:t>In RI, Project Bridge HIV case management program services offered in prison and for 6 months after release</a:t>
            </a:r>
          </a:p>
          <a:p>
            <a:pPr marL="228600" lvl="1" indent="-228600">
              <a:buFont typeface="Arial" pitchFamily="34" charset="0"/>
              <a:buChar char="•"/>
              <a:defRPr/>
            </a:pPr>
            <a:r>
              <a:rPr lang="en-US" dirty="0">
                <a:latin typeface="+mn-lt"/>
              </a:rPr>
              <a:t>In NC, HIV outreach nurses provide  in-prison case management, education, and community appointment  scheduling</a:t>
            </a:r>
          </a:p>
        </p:txBody>
      </p:sp>
      <p:sp>
        <p:nvSpPr>
          <p:cNvPr id="4" name="Rectangle 3"/>
          <p:cNvSpPr/>
          <p:nvPr/>
        </p:nvSpPr>
        <p:spPr bwMode="auto">
          <a:xfrm>
            <a:off x="4343400" y="3622675"/>
            <a:ext cx="4724400" cy="2584450"/>
          </a:xfrm>
          <a:prstGeom prst="rect">
            <a:avLst/>
          </a:prstGeom>
        </p:spPr>
        <p:txBody>
          <a:bodyPr>
            <a:spAutoFit/>
          </a:bodyPr>
          <a:lstStyle/>
          <a:p>
            <a:pPr>
              <a:defRPr/>
            </a:pPr>
            <a:r>
              <a:rPr lang="en-US" dirty="0">
                <a:latin typeface="+mj-lt"/>
              </a:rPr>
              <a:t>Discharge plan </a:t>
            </a:r>
          </a:p>
          <a:p>
            <a:pPr marL="228600" lvl="1" indent="-228600">
              <a:buFont typeface="Arial" pitchFamily="34" charset="0"/>
              <a:buChar char="•"/>
              <a:defRPr/>
            </a:pPr>
            <a:r>
              <a:rPr lang="en-US" dirty="0">
                <a:latin typeface="+mj-lt"/>
              </a:rPr>
              <a:t>Developed based on in-prison screening, needs assessment, and/or case management activities</a:t>
            </a:r>
          </a:p>
          <a:p>
            <a:pPr marL="228600" lvl="1" indent="-228600">
              <a:buFont typeface="Arial" pitchFamily="34" charset="0"/>
              <a:buChar char="•"/>
              <a:defRPr/>
            </a:pPr>
            <a:r>
              <a:rPr lang="en-US" dirty="0">
                <a:latin typeface="+mj-lt"/>
              </a:rPr>
              <a:t>Implemented with corrections case manager/counselor</a:t>
            </a:r>
          </a:p>
          <a:p>
            <a:pPr marL="228600" lvl="1" indent="-228600">
              <a:buFont typeface="Arial" pitchFamily="34" charset="0"/>
              <a:buChar char="•"/>
              <a:defRPr/>
            </a:pPr>
            <a:r>
              <a:rPr lang="en-US" dirty="0">
                <a:latin typeface="+mj-lt"/>
              </a:rPr>
              <a:t>In RI, region-based discharge planners finalize plan and coordinate with community reentry council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161925" y="3586163"/>
            <a:ext cx="8842375" cy="2560637"/>
          </a:xfrm>
          <a:prstGeom prst="roundRect">
            <a:avLst/>
          </a:prstGeom>
          <a:gradFill>
            <a:gsLst>
              <a:gs pos="0">
                <a:srgbClr val="D8E3F0"/>
              </a:gs>
              <a:gs pos="64000">
                <a:srgbClr val="E4C9FF"/>
              </a:gs>
              <a:gs pos="43000">
                <a:srgbClr val="E1E9F3"/>
              </a:gs>
              <a:gs pos="100000">
                <a:srgbClr val="E4C9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1" name="Title 3"/>
          <p:cNvSpPr>
            <a:spLocks noGrp="1"/>
          </p:cNvSpPr>
          <p:nvPr>
            <p:ph type="title"/>
          </p:nvPr>
        </p:nvSpPr>
        <p:spPr>
          <a:xfrm>
            <a:off x="396875" y="127000"/>
            <a:ext cx="8229600" cy="1143000"/>
          </a:xfrm>
        </p:spPr>
        <p:txBody>
          <a:bodyPr/>
          <a:lstStyle/>
          <a:p>
            <a:pPr eaLnBrk="1" hangingPunct="1">
              <a:lnSpc>
                <a:spcPct val="90000"/>
              </a:lnSpc>
            </a:pPr>
            <a:r>
              <a:rPr lang="en-US" sz="3600" smtClean="0"/>
              <a:t>Reentry Activities, </a:t>
            </a:r>
            <a:br>
              <a:rPr lang="en-US" sz="3600" smtClean="0"/>
            </a:br>
            <a:r>
              <a:rPr lang="en-US" sz="3600" smtClean="0"/>
              <a:t>North Carolina and Rhode Island</a:t>
            </a:r>
            <a:endParaRPr lang="en-US" sz="3600" b="1" smtClean="0"/>
          </a:p>
        </p:txBody>
      </p:sp>
      <p:sp>
        <p:nvSpPr>
          <p:cNvPr id="3" name="Rectangle 2"/>
          <p:cNvSpPr/>
          <p:nvPr/>
        </p:nvSpPr>
        <p:spPr bwMode="auto">
          <a:xfrm>
            <a:off x="304800" y="3625850"/>
            <a:ext cx="3581400" cy="2032000"/>
          </a:xfrm>
          <a:prstGeom prst="rect">
            <a:avLst/>
          </a:prstGeom>
        </p:spPr>
        <p:txBody>
          <a:bodyPr>
            <a:spAutoFit/>
          </a:bodyPr>
          <a:lstStyle/>
          <a:p>
            <a:pPr>
              <a:defRPr/>
            </a:pPr>
            <a:r>
              <a:rPr lang="en-US" dirty="0">
                <a:latin typeface="+mj-lt"/>
              </a:rPr>
              <a:t>At release:</a:t>
            </a:r>
          </a:p>
          <a:p>
            <a:pPr marL="228600" indent="-228600">
              <a:buFont typeface="Arial" pitchFamily="34" charset="0"/>
              <a:buChar char="•"/>
              <a:defRPr/>
            </a:pPr>
            <a:r>
              <a:rPr lang="en-US" dirty="0" err="1">
                <a:latin typeface="+mj-lt"/>
              </a:rPr>
              <a:t>Releasee</a:t>
            </a:r>
            <a:r>
              <a:rPr lang="en-US" dirty="0">
                <a:latin typeface="+mj-lt"/>
              </a:rPr>
              <a:t> receives discharge envelope/packet with medical and other personal documents, appointment information </a:t>
            </a:r>
          </a:p>
          <a:p>
            <a:pPr marL="228600" indent="-228600">
              <a:buFont typeface="Arial" pitchFamily="34" charset="0"/>
              <a:buChar char="•"/>
              <a:defRPr/>
            </a:pPr>
            <a:r>
              <a:rPr lang="en-US" dirty="0">
                <a:latin typeface="+mj-lt"/>
              </a:rPr>
              <a:t>Medications provided: 30 day supply (NC), 7 day supply (RI)</a:t>
            </a:r>
          </a:p>
        </p:txBody>
      </p:sp>
      <p:sp>
        <p:nvSpPr>
          <p:cNvPr id="6" name="Rectangle 5"/>
          <p:cNvSpPr/>
          <p:nvPr/>
        </p:nvSpPr>
        <p:spPr bwMode="auto">
          <a:xfrm>
            <a:off x="3810000" y="3625850"/>
            <a:ext cx="5257800" cy="2586038"/>
          </a:xfrm>
          <a:prstGeom prst="rect">
            <a:avLst/>
          </a:prstGeom>
        </p:spPr>
        <p:txBody>
          <a:bodyPr>
            <a:spAutoFit/>
          </a:bodyPr>
          <a:lstStyle/>
          <a:p>
            <a:pPr>
              <a:defRPr/>
            </a:pPr>
            <a:r>
              <a:rPr lang="en-US" dirty="0">
                <a:latin typeface="+mj-lt"/>
              </a:rPr>
              <a:t>Post-release: </a:t>
            </a:r>
          </a:p>
          <a:p>
            <a:pPr marL="233363" lvl="1" indent="-228600">
              <a:buFont typeface="Arial" pitchFamily="34" charset="0"/>
              <a:buChar char="•"/>
              <a:defRPr/>
            </a:pPr>
            <a:r>
              <a:rPr lang="en-US" dirty="0">
                <a:latin typeface="+mj-lt"/>
              </a:rPr>
              <a:t>In RI, region-based discharge planners and/or Project Bridge staff provide follow-up care for up to 6 months</a:t>
            </a:r>
          </a:p>
          <a:p>
            <a:pPr marL="233363" lvl="1" indent="-228600">
              <a:buFont typeface="Arial" pitchFamily="34" charset="0"/>
              <a:buChar char="•"/>
              <a:defRPr/>
            </a:pPr>
            <a:r>
              <a:rPr lang="en-US" dirty="0" err="1">
                <a:latin typeface="+mj-lt"/>
              </a:rPr>
              <a:t>Releasee</a:t>
            </a:r>
            <a:r>
              <a:rPr lang="en-US" dirty="0">
                <a:latin typeface="+mj-lt"/>
              </a:rPr>
              <a:t> accesses AIDS Drug Assistance Program via community provider (NC, RI) and/or Project Bridge staff (RI)</a:t>
            </a:r>
          </a:p>
          <a:p>
            <a:pPr marL="233363" lvl="1" indent="-228600">
              <a:buFont typeface="Arial" pitchFamily="34" charset="0"/>
              <a:buChar char="•"/>
              <a:defRPr/>
            </a:pPr>
            <a:r>
              <a:rPr lang="en-US" dirty="0">
                <a:latin typeface="+mj-lt"/>
              </a:rPr>
              <a:t>Parole/probation staff implement case plans/monitoring</a:t>
            </a:r>
          </a:p>
        </p:txBody>
      </p:sp>
      <p:sp>
        <p:nvSpPr>
          <p:cNvPr id="2" name="Slide Number Placeholder 1"/>
          <p:cNvSpPr>
            <a:spLocks noGrp="1"/>
          </p:cNvSpPr>
          <p:nvPr>
            <p:ph type="sldNum" sz="quarter" idx="12"/>
          </p:nvPr>
        </p:nvSpPr>
        <p:spPr/>
        <p:txBody>
          <a:bodyPr/>
          <a:lstStyle/>
          <a:p>
            <a:pPr>
              <a:defRPr/>
            </a:pPr>
            <a:fld id="{C600B1C2-8A21-4B16-9D93-CAF73056D021}" type="slidenum">
              <a:rPr lang="en-US" smtClean="0"/>
              <a:pPr>
                <a:defRPr/>
              </a:pPr>
              <a:t>17</a:t>
            </a:fld>
            <a:endParaRPr lang="en-US" dirty="0"/>
          </a:p>
        </p:txBody>
      </p:sp>
      <p:sp>
        <p:nvSpPr>
          <p:cNvPr id="15" name="Oval 14"/>
          <p:cNvSpPr/>
          <p:nvPr/>
        </p:nvSpPr>
        <p:spPr>
          <a:xfrm>
            <a:off x="472373" y="1327299"/>
            <a:ext cx="2551814" cy="2133600"/>
          </a:xfrm>
          <a:prstGeom prst="ellipse">
            <a:avLst/>
          </a:prstGeom>
          <a:solidFill>
            <a:schemeClr val="accent1">
              <a:lumMod val="60000"/>
              <a:lumOff val="40000"/>
            </a:schemeClr>
          </a:solidFill>
          <a:effectLst>
            <a:glow rad="127000">
              <a:schemeClr val="accent1">
                <a:alpha val="53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500" b="1" dirty="0">
                <a:solidFill>
                  <a:schemeClr val="tx1"/>
                </a:solidFill>
              </a:rPr>
              <a:t>Correctional System</a:t>
            </a:r>
          </a:p>
        </p:txBody>
      </p:sp>
      <p:sp>
        <p:nvSpPr>
          <p:cNvPr id="16" name="Oval 15"/>
          <p:cNvSpPr/>
          <p:nvPr/>
        </p:nvSpPr>
        <p:spPr>
          <a:xfrm>
            <a:off x="2667000" y="1519920"/>
            <a:ext cx="2286000" cy="1829319"/>
          </a:xfrm>
          <a:prstGeom prst="ellipse">
            <a:avLst/>
          </a:prstGeom>
          <a:solidFill>
            <a:schemeClr val="accent4">
              <a:alpha val="25000"/>
            </a:schemeClr>
          </a:solidFill>
          <a:ln>
            <a:solidFill>
              <a:schemeClr val="accent4">
                <a:lumMod val="75000"/>
                <a:alpha val="89000"/>
              </a:schemeClr>
            </a:solidFill>
            <a:prstDash val="dash"/>
          </a:ln>
          <a:effectLst>
            <a:glow rad="165100">
              <a:schemeClr val="accent4">
                <a:lumMod val="75000"/>
                <a:alpha val="3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Interventions</a:t>
            </a:r>
          </a:p>
          <a:p>
            <a:pPr algn="ctr">
              <a:defRPr/>
            </a:pPr>
            <a:r>
              <a:rPr lang="en-US" dirty="0">
                <a:solidFill>
                  <a:schemeClr val="tx1"/>
                </a:solidFill>
              </a:rPr>
              <a:t>• Pre-release planning</a:t>
            </a:r>
          </a:p>
          <a:p>
            <a:pPr algn="ctr">
              <a:defRPr/>
            </a:pPr>
            <a:r>
              <a:rPr lang="en-US" dirty="0">
                <a:solidFill>
                  <a:schemeClr val="tx1"/>
                </a:solidFill>
              </a:rPr>
              <a:t>• Reentry initiatives</a:t>
            </a:r>
          </a:p>
        </p:txBody>
      </p:sp>
      <p:sp>
        <p:nvSpPr>
          <p:cNvPr id="17" name="Oval 16"/>
          <p:cNvSpPr/>
          <p:nvPr/>
        </p:nvSpPr>
        <p:spPr>
          <a:xfrm>
            <a:off x="6757988" y="1403350"/>
            <a:ext cx="2003425" cy="1946275"/>
          </a:xfrm>
          <a:prstGeom prst="ellipse">
            <a:avLst/>
          </a:prstGeom>
          <a:solidFill>
            <a:schemeClr val="accent2">
              <a:lumMod val="40000"/>
              <a:lumOff val="60000"/>
              <a:alpha val="45000"/>
            </a:schemeClr>
          </a:solidFill>
          <a:ln>
            <a:solidFill>
              <a:schemeClr val="accent2">
                <a:lumMod val="50000"/>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lumMod val="50000"/>
                    <a:lumOff val="50000"/>
                  </a:schemeClr>
                </a:solidFill>
              </a:rPr>
              <a:t>Community HIV Care</a:t>
            </a:r>
          </a:p>
        </p:txBody>
      </p:sp>
      <p:cxnSp>
        <p:nvCxnSpPr>
          <p:cNvPr id="18" name="Straight Arrow Connector 17"/>
          <p:cNvCxnSpPr/>
          <p:nvPr/>
        </p:nvCxnSpPr>
        <p:spPr>
          <a:xfrm>
            <a:off x="5133975" y="2390775"/>
            <a:ext cx="1419225" cy="0"/>
          </a:xfrm>
          <a:prstGeom prst="straightConnector1">
            <a:avLst/>
          </a:prstGeom>
          <a:ln w="76200">
            <a:solidFill>
              <a:schemeClr val="tx1">
                <a:alpha val="40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bwMode="auto">
          <a:xfrm>
            <a:off x="2133600" y="2895600"/>
            <a:ext cx="1371600" cy="963613"/>
          </a:xfrm>
          <a:prstGeom prst="triangle">
            <a:avLst/>
          </a:prstGeom>
          <a:solidFill>
            <a:srgbClr val="D8E3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6200"/>
            <a:ext cx="8229600" cy="1143000"/>
          </a:xfrm>
        </p:spPr>
        <p:txBody>
          <a:bodyPr rtlCol="0">
            <a:normAutofit fontScale="90000"/>
          </a:bodyPr>
          <a:lstStyle/>
          <a:p>
            <a:pPr eaLnBrk="1" fontAlgn="auto" hangingPunct="1">
              <a:lnSpc>
                <a:spcPct val="90000"/>
              </a:lnSpc>
              <a:spcAft>
                <a:spcPts val="0"/>
              </a:spcAft>
              <a:defRPr/>
            </a:pPr>
            <a:r>
              <a:rPr lang="en-US" dirty="0" smtClean="0"/>
              <a:t>Key Collaborations Used by Correctional Programs and Staff</a:t>
            </a:r>
          </a:p>
        </p:txBody>
      </p:sp>
      <p:sp>
        <p:nvSpPr>
          <p:cNvPr id="23555" name="Content Placeholder 2"/>
          <p:cNvSpPr>
            <a:spLocks noGrp="1"/>
          </p:cNvSpPr>
          <p:nvPr>
            <p:ph sz="half" idx="1"/>
          </p:nvPr>
        </p:nvSpPr>
        <p:spPr>
          <a:xfrm>
            <a:off x="457200" y="1536700"/>
            <a:ext cx="4038600" cy="4525963"/>
          </a:xfrm>
        </p:spPr>
        <p:txBody>
          <a:bodyPr rtlCol="0">
            <a:normAutofit lnSpcReduction="10000"/>
          </a:bodyPr>
          <a:lstStyle/>
          <a:p>
            <a:pPr eaLnBrk="1" fontAlgn="auto" hangingPunct="1">
              <a:spcAft>
                <a:spcPts val="0"/>
              </a:spcAft>
              <a:defRPr/>
            </a:pPr>
            <a:r>
              <a:rPr lang="en-US" sz="2400" dirty="0" smtClean="0"/>
              <a:t>HIV care</a:t>
            </a:r>
          </a:p>
          <a:p>
            <a:pPr lvl="1" eaLnBrk="1" fontAlgn="auto" hangingPunct="1">
              <a:spcAft>
                <a:spcPts val="0"/>
              </a:spcAft>
              <a:defRPr/>
            </a:pPr>
            <a:r>
              <a:rPr lang="en-US" sz="2000" dirty="0" smtClean="0"/>
              <a:t>Community HIV providers</a:t>
            </a:r>
          </a:p>
          <a:p>
            <a:pPr lvl="1" eaLnBrk="1" fontAlgn="auto" hangingPunct="1">
              <a:spcAft>
                <a:spcPts val="0"/>
              </a:spcAft>
              <a:defRPr/>
            </a:pPr>
            <a:r>
              <a:rPr lang="en-US" sz="2000" dirty="0" smtClean="0"/>
              <a:t>Health departments</a:t>
            </a:r>
          </a:p>
          <a:p>
            <a:pPr eaLnBrk="1" fontAlgn="auto" hangingPunct="1">
              <a:spcAft>
                <a:spcPts val="0"/>
              </a:spcAft>
              <a:defRPr/>
            </a:pPr>
            <a:r>
              <a:rPr lang="en-US" sz="2400" dirty="0" smtClean="0"/>
              <a:t>Local programs and medical/health services</a:t>
            </a:r>
          </a:p>
          <a:p>
            <a:pPr lvl="1" eaLnBrk="1" fontAlgn="auto" hangingPunct="1">
              <a:spcAft>
                <a:spcPts val="0"/>
              </a:spcAft>
              <a:defRPr/>
            </a:pPr>
            <a:r>
              <a:rPr lang="en-US" sz="2000" dirty="0" smtClean="0"/>
              <a:t>Substance abuse treatment and mental health care</a:t>
            </a:r>
          </a:p>
          <a:p>
            <a:pPr lvl="1" eaLnBrk="1" fontAlgn="auto" hangingPunct="1">
              <a:spcAft>
                <a:spcPts val="0"/>
              </a:spcAft>
              <a:defRPr/>
            </a:pPr>
            <a:r>
              <a:rPr lang="en-US" sz="2000" dirty="0" smtClean="0"/>
              <a:t>Housing programs and shelters</a:t>
            </a:r>
          </a:p>
          <a:p>
            <a:pPr lvl="1" eaLnBrk="1" fontAlgn="auto" hangingPunct="1">
              <a:spcAft>
                <a:spcPts val="0"/>
              </a:spcAft>
              <a:defRPr/>
            </a:pPr>
            <a:r>
              <a:rPr lang="en-US" sz="2000" dirty="0" smtClean="0"/>
              <a:t>Reentry initiatives and services</a:t>
            </a:r>
          </a:p>
          <a:p>
            <a:pPr lvl="1" eaLnBrk="1" fontAlgn="auto" hangingPunct="1">
              <a:spcAft>
                <a:spcPts val="0"/>
              </a:spcAft>
              <a:defRPr/>
            </a:pPr>
            <a:r>
              <a:rPr lang="en-US" sz="2000" dirty="0" smtClean="0"/>
              <a:t>Primary care</a:t>
            </a:r>
          </a:p>
        </p:txBody>
      </p:sp>
      <p:sp>
        <p:nvSpPr>
          <p:cNvPr id="23556" name="Content Placeholder 3"/>
          <p:cNvSpPr>
            <a:spLocks noGrp="1"/>
          </p:cNvSpPr>
          <p:nvPr>
            <p:ph sz="half" idx="2"/>
          </p:nvPr>
        </p:nvSpPr>
        <p:spPr>
          <a:xfrm>
            <a:off x="4648200" y="1536700"/>
            <a:ext cx="4343400" cy="4525963"/>
          </a:xfrm>
        </p:spPr>
        <p:txBody>
          <a:bodyPr rtlCol="0">
            <a:normAutofit lnSpcReduction="10000"/>
          </a:bodyPr>
          <a:lstStyle/>
          <a:p>
            <a:pPr eaLnBrk="1" fontAlgn="auto" hangingPunct="1">
              <a:spcAft>
                <a:spcPts val="0"/>
              </a:spcAft>
              <a:defRPr/>
            </a:pPr>
            <a:r>
              <a:rPr lang="en-US" sz="2400" dirty="0" smtClean="0"/>
              <a:t>State agencies</a:t>
            </a:r>
          </a:p>
          <a:p>
            <a:pPr lvl="1" eaLnBrk="1" fontAlgn="auto" hangingPunct="1">
              <a:spcAft>
                <a:spcPts val="0"/>
              </a:spcAft>
              <a:defRPr/>
            </a:pPr>
            <a:r>
              <a:rPr lang="en-US" sz="2000" dirty="0" smtClean="0"/>
              <a:t>State Public Health Department Office of HIV/AIDS</a:t>
            </a:r>
          </a:p>
          <a:p>
            <a:pPr lvl="1" eaLnBrk="1" fontAlgn="auto" hangingPunct="1">
              <a:spcAft>
                <a:spcPts val="0"/>
              </a:spcAft>
              <a:defRPr/>
            </a:pPr>
            <a:r>
              <a:rPr lang="en-US" sz="2000" dirty="0" smtClean="0"/>
              <a:t>Department of Behavioral Health/Division of Mental Health, Developmental Disabilities, and Substance Abuse Services </a:t>
            </a:r>
          </a:p>
          <a:p>
            <a:pPr lvl="1" eaLnBrk="1" fontAlgn="auto" hangingPunct="1">
              <a:spcAft>
                <a:spcPts val="0"/>
              </a:spcAft>
              <a:defRPr/>
            </a:pPr>
            <a:r>
              <a:rPr lang="en-US" sz="2000" dirty="0" smtClean="0"/>
              <a:t>Division of Medical Assistance (Medicaid)</a:t>
            </a:r>
          </a:p>
          <a:p>
            <a:pPr lvl="1" eaLnBrk="1" fontAlgn="auto" hangingPunct="1">
              <a:spcAft>
                <a:spcPts val="0"/>
              </a:spcAft>
              <a:defRPr/>
            </a:pPr>
            <a:r>
              <a:rPr lang="en-US" sz="2000" dirty="0" smtClean="0"/>
              <a:t>Vocational rehabilitation</a:t>
            </a:r>
          </a:p>
          <a:p>
            <a:pPr lvl="1" eaLnBrk="1" fontAlgn="auto" hangingPunct="1">
              <a:spcAft>
                <a:spcPts val="0"/>
              </a:spcAft>
              <a:defRPr/>
            </a:pPr>
            <a:r>
              <a:rPr lang="en-US" sz="2000" dirty="0" smtClean="0"/>
              <a:t>Employment Security Commission, </a:t>
            </a:r>
            <a:r>
              <a:rPr lang="en-US" sz="2000" dirty="0" err="1" smtClean="0"/>
              <a:t>JobLink</a:t>
            </a:r>
            <a:r>
              <a:rPr lang="en-US" sz="2000" dirty="0" smtClean="0"/>
              <a:t>, Community Colleges</a:t>
            </a:r>
          </a:p>
        </p:txBody>
      </p:sp>
      <p:sp>
        <p:nvSpPr>
          <p:cNvPr id="2" name="Slide Number Placeholder 1"/>
          <p:cNvSpPr>
            <a:spLocks noGrp="1"/>
          </p:cNvSpPr>
          <p:nvPr>
            <p:ph type="sldNum" sz="quarter" idx="12"/>
          </p:nvPr>
        </p:nvSpPr>
        <p:spPr/>
        <p:txBody>
          <a:bodyPr/>
          <a:lstStyle/>
          <a:p>
            <a:pPr>
              <a:defRPr/>
            </a:pPr>
            <a:fld id="{FCA6A2A7-7AA7-49D0-8BE0-20451CA92B8A}"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Outline</a:t>
            </a:r>
          </a:p>
        </p:txBody>
      </p:sp>
      <p:sp>
        <p:nvSpPr>
          <p:cNvPr id="11267" name="Content Placeholder 2"/>
          <p:cNvSpPr>
            <a:spLocks noGrp="1"/>
          </p:cNvSpPr>
          <p:nvPr>
            <p:ph idx="1"/>
          </p:nvPr>
        </p:nvSpPr>
        <p:spPr>
          <a:xfrm>
            <a:off x="457200" y="1525588"/>
            <a:ext cx="8229600" cy="4525962"/>
          </a:xfrm>
        </p:spPr>
        <p:txBody>
          <a:bodyPr/>
          <a:lstStyle/>
          <a:p>
            <a:pPr eaLnBrk="1" hangingPunct="1"/>
            <a:r>
              <a:rPr lang="en-US" sz="2400" smtClean="0"/>
              <a:t>HIV, Corrections and Linkage to Care: Scope of the Problem</a:t>
            </a:r>
          </a:p>
          <a:p>
            <a:pPr eaLnBrk="1" hangingPunct="1"/>
            <a:r>
              <a:rPr lang="en-US" sz="2400" smtClean="0"/>
              <a:t>Understanding the Problem of Linkage to Care: RI and NC</a:t>
            </a:r>
          </a:p>
          <a:p>
            <a:pPr eaLnBrk="1" hangingPunct="1"/>
            <a:r>
              <a:rPr lang="en-US" sz="2400" smtClean="0"/>
              <a:t>Ryan White Client Level Data Reporting: Opportunities for New Metrics</a:t>
            </a:r>
          </a:p>
          <a:p>
            <a:pPr eaLnBrk="1" hangingPunct="1"/>
            <a:r>
              <a:rPr lang="en-US" sz="2400" smtClean="0"/>
              <a:t>Validating Use of the Ryan White Client Level Data in RI</a:t>
            </a:r>
          </a:p>
          <a:p>
            <a:pPr eaLnBrk="1" hangingPunct="1"/>
            <a:r>
              <a:rPr lang="en-US" sz="2400" smtClean="0"/>
              <a:t>Small Group Discussion:</a:t>
            </a:r>
          </a:p>
          <a:p>
            <a:pPr lvl="1" eaLnBrk="1" hangingPunct="1"/>
            <a:r>
              <a:rPr lang="en-US" sz="2000" smtClean="0"/>
              <a:t>What constitutes adequate linkage to care on release? </a:t>
            </a:r>
          </a:p>
          <a:p>
            <a:pPr lvl="1" eaLnBrk="1" hangingPunct="1"/>
            <a:r>
              <a:rPr lang="en-US" sz="2000" smtClean="0"/>
              <a:t>Can we expect Ryan White to be the first provider on release? </a:t>
            </a:r>
          </a:p>
          <a:p>
            <a:pPr lvl="1" eaLnBrk="1" hangingPunct="1"/>
            <a:r>
              <a:rPr lang="en-US" sz="2000" smtClean="0"/>
              <a:t>How can assessments of linkage to care be used by providers?</a:t>
            </a:r>
          </a:p>
          <a:p>
            <a:pPr eaLnBrk="1" hangingPunct="1"/>
            <a:r>
              <a:rPr lang="en-US" sz="2400" smtClean="0"/>
              <a:t>Discussion</a:t>
            </a:r>
          </a:p>
          <a:p>
            <a:pPr eaLnBrk="1" hangingPunct="1"/>
            <a:endParaRPr lang="en-US" sz="1600" smtClean="0"/>
          </a:p>
        </p:txBody>
      </p:sp>
      <p:sp>
        <p:nvSpPr>
          <p:cNvPr id="2" name="Slide Number Placeholder 1"/>
          <p:cNvSpPr>
            <a:spLocks noGrp="1"/>
          </p:cNvSpPr>
          <p:nvPr>
            <p:ph type="sldNum" sz="quarter" idx="12"/>
          </p:nvPr>
        </p:nvSpPr>
        <p:spPr/>
        <p:txBody>
          <a:bodyPr/>
          <a:lstStyle/>
          <a:p>
            <a:pPr>
              <a:defRPr/>
            </a:pPr>
            <a:fld id="{3BE6C067-8E1F-45AA-92F7-0C6A8E678FBD}"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 y="165100"/>
            <a:ext cx="8915400" cy="1143000"/>
          </a:xfrm>
        </p:spPr>
        <p:txBody>
          <a:bodyPr/>
          <a:lstStyle/>
          <a:p>
            <a:pPr eaLnBrk="1" hangingPunct="1">
              <a:lnSpc>
                <a:spcPct val="90000"/>
              </a:lnSpc>
            </a:pPr>
            <a:r>
              <a:rPr lang="en-US" sz="3100" smtClean="0"/>
              <a:t>Corrections Staff Perspectives on Challenges to Linking Releasees With Community Providers and Services</a:t>
            </a:r>
          </a:p>
        </p:txBody>
      </p:sp>
      <p:sp>
        <p:nvSpPr>
          <p:cNvPr id="3" name="Content Placeholder 2"/>
          <p:cNvSpPr>
            <a:spLocks noGrp="1"/>
          </p:cNvSpPr>
          <p:nvPr>
            <p:ph idx="1"/>
          </p:nvPr>
        </p:nvSpPr>
        <p:spPr>
          <a:xfrm>
            <a:off x="228600" y="1524000"/>
            <a:ext cx="8763000" cy="4419600"/>
          </a:xfrm>
          <a:extLst/>
        </p:spPr>
        <p:txBody>
          <a:bodyPr numCol="3" rtlCol="0">
            <a:noAutofit/>
          </a:bodyPr>
          <a:lstStyle/>
          <a:p>
            <a:pPr marL="0" indent="0" eaLnBrk="1" fontAlgn="auto" hangingPunct="1">
              <a:spcAft>
                <a:spcPts val="0"/>
              </a:spcAft>
              <a:buFont typeface="Arial" pitchFamily="34" charset="0"/>
              <a:buNone/>
              <a:defRPr/>
            </a:pPr>
            <a:r>
              <a:rPr lang="en-US" sz="2400" b="1" dirty="0" smtClean="0"/>
              <a:t>Both sites</a:t>
            </a:r>
          </a:p>
          <a:p>
            <a:pPr marL="228600" indent="-228600" eaLnBrk="1" fontAlgn="auto" hangingPunct="1">
              <a:spcAft>
                <a:spcPts val="0"/>
              </a:spcAft>
              <a:buSzPct val="100000"/>
              <a:defRPr/>
            </a:pPr>
            <a:r>
              <a:rPr lang="en-US" sz="2000" dirty="0" smtClean="0"/>
              <a:t>Prison system characteristics, e.g., unexpected changes to release date</a:t>
            </a:r>
          </a:p>
          <a:p>
            <a:pPr marL="228600" indent="-228600" eaLnBrk="1" fontAlgn="auto" hangingPunct="1">
              <a:spcAft>
                <a:spcPts val="0"/>
              </a:spcAft>
              <a:buSzPct val="100000"/>
              <a:defRPr/>
            </a:pPr>
            <a:r>
              <a:rPr lang="en-US" sz="2000" dirty="0"/>
              <a:t>Lack of community </a:t>
            </a:r>
            <a:r>
              <a:rPr lang="en-US" sz="2000" dirty="0" smtClean="0"/>
              <a:t>medical care, substance abuse treatment, and subsistence resources </a:t>
            </a:r>
            <a:r>
              <a:rPr lang="en-US" sz="2000" dirty="0"/>
              <a:t>to address </a:t>
            </a:r>
            <a:r>
              <a:rPr lang="en-US" sz="2000" dirty="0" err="1"/>
              <a:t>releasee</a:t>
            </a:r>
            <a:r>
              <a:rPr lang="en-US" sz="2000" dirty="0"/>
              <a:t> needs</a:t>
            </a:r>
          </a:p>
          <a:p>
            <a:pPr marL="228600" indent="-228600" eaLnBrk="1" fontAlgn="auto" hangingPunct="1">
              <a:spcAft>
                <a:spcPts val="0"/>
              </a:spcAft>
              <a:buSzPct val="100000"/>
              <a:defRPr/>
            </a:pPr>
            <a:r>
              <a:rPr lang="en-US" sz="2000" dirty="0" err="1" smtClean="0"/>
              <a:t>Releasee</a:t>
            </a:r>
            <a:r>
              <a:rPr lang="en-US" sz="2000" dirty="0" smtClean="0"/>
              <a:t> </a:t>
            </a:r>
            <a:r>
              <a:rPr lang="en-US" sz="2000" dirty="0"/>
              <a:t>prioritization of health and medical care vs. competing demands</a:t>
            </a:r>
          </a:p>
          <a:p>
            <a:pPr marL="114300" indent="0" eaLnBrk="1" fontAlgn="auto" hangingPunct="1">
              <a:spcAft>
                <a:spcPts val="0"/>
              </a:spcAft>
              <a:buFont typeface="Arial" pitchFamily="34" charset="0"/>
              <a:buNone/>
              <a:defRPr/>
            </a:pPr>
            <a:r>
              <a:rPr lang="en-US" sz="2400" b="1" dirty="0" smtClean="0"/>
              <a:t>North Carolina</a:t>
            </a:r>
          </a:p>
          <a:p>
            <a:pPr indent="-228600" eaLnBrk="1" fontAlgn="auto" hangingPunct="1">
              <a:spcAft>
                <a:spcPts val="0"/>
              </a:spcAft>
              <a:buSzPct val="100000"/>
              <a:defRPr/>
            </a:pPr>
            <a:r>
              <a:rPr lang="en-US" sz="2000" dirty="0" smtClean="0"/>
              <a:t>Movement </a:t>
            </a:r>
            <a:r>
              <a:rPr lang="en-US" sz="2000" dirty="0"/>
              <a:t>of prisoners from facility to </a:t>
            </a:r>
            <a:r>
              <a:rPr lang="en-US" sz="2000" dirty="0" smtClean="0"/>
              <a:t>facility</a:t>
            </a:r>
            <a:endParaRPr lang="en-US" sz="2000" dirty="0"/>
          </a:p>
          <a:p>
            <a:pPr indent="-228600" eaLnBrk="1" fontAlgn="auto" hangingPunct="1">
              <a:spcAft>
                <a:spcPts val="0"/>
              </a:spcAft>
              <a:buSzPct val="100000"/>
              <a:defRPr/>
            </a:pPr>
            <a:r>
              <a:rPr lang="en-US" sz="2000" dirty="0" smtClean="0"/>
              <a:t>Demands on staff and infrastructure, in particular expansion of HIV outreach nurse role</a:t>
            </a:r>
          </a:p>
          <a:p>
            <a:pPr indent="-228600" eaLnBrk="1" fontAlgn="auto" hangingPunct="1">
              <a:spcAft>
                <a:spcPts val="0"/>
              </a:spcAft>
              <a:buSzPct val="100000"/>
              <a:defRPr/>
            </a:pPr>
            <a:r>
              <a:rPr lang="en-US" sz="2000" dirty="0" smtClean="0"/>
              <a:t>Processes for sharing information within prison and to outside providers</a:t>
            </a:r>
          </a:p>
          <a:p>
            <a:pPr marL="228600" lvl="1" indent="0" eaLnBrk="1" fontAlgn="auto" hangingPunct="1">
              <a:spcAft>
                <a:spcPts val="0"/>
              </a:spcAft>
              <a:buFont typeface="Arial" pitchFamily="34" charset="0"/>
              <a:buNone/>
              <a:defRPr/>
            </a:pPr>
            <a:endParaRPr lang="en-US" sz="2400" b="1" dirty="0" smtClean="0"/>
          </a:p>
          <a:p>
            <a:pPr marL="228600" lvl="1" indent="0" eaLnBrk="1" fontAlgn="auto" hangingPunct="1">
              <a:spcAft>
                <a:spcPts val="0"/>
              </a:spcAft>
              <a:buFont typeface="Arial" pitchFamily="34" charset="0"/>
              <a:buNone/>
              <a:defRPr/>
            </a:pPr>
            <a:r>
              <a:rPr lang="en-US" sz="2400" b="1" dirty="0" smtClean="0"/>
              <a:t>Rhode Island</a:t>
            </a:r>
          </a:p>
          <a:p>
            <a:pPr marL="457200" lvl="1" indent="-228600" eaLnBrk="1" fontAlgn="auto" hangingPunct="1">
              <a:spcAft>
                <a:spcPts val="0"/>
              </a:spcAft>
              <a:buSzPct val="100000"/>
              <a:buFont typeface="Arial" pitchFamily="34" charset="0"/>
              <a:buChar char="•"/>
              <a:defRPr/>
            </a:pPr>
            <a:r>
              <a:rPr lang="en-US" sz="2000" dirty="0" err="1" smtClean="0"/>
              <a:t>Releasee</a:t>
            </a:r>
            <a:r>
              <a:rPr lang="en-US" sz="2000" dirty="0" smtClean="0"/>
              <a:t> post-release instability (e.g., change of address) and substance abuse problems</a:t>
            </a:r>
          </a:p>
          <a:p>
            <a:pPr marL="457200" lvl="1" indent="-228600" eaLnBrk="1" fontAlgn="auto" hangingPunct="1">
              <a:spcAft>
                <a:spcPts val="0"/>
              </a:spcAft>
              <a:buSzPct val="100000"/>
              <a:buFont typeface="Arial" pitchFamily="34" charset="0"/>
              <a:buChar char="•"/>
              <a:defRPr/>
            </a:pPr>
            <a:r>
              <a:rPr lang="en-US" sz="2000" dirty="0" smtClean="0"/>
              <a:t>Coordination of multiple case managers</a:t>
            </a:r>
            <a:endParaRPr lang="en-US" sz="2000" dirty="0"/>
          </a:p>
          <a:p>
            <a:pPr eaLnBrk="1" fontAlgn="auto" hangingPunct="1">
              <a:spcAft>
                <a:spcPts val="0"/>
              </a:spcAft>
              <a:defRPr/>
            </a:pPr>
            <a:endParaRPr lang="en-US" sz="1100" dirty="0" smtClean="0"/>
          </a:p>
        </p:txBody>
      </p:sp>
      <p:sp>
        <p:nvSpPr>
          <p:cNvPr id="2" name="Slide Number Placeholder 1"/>
          <p:cNvSpPr>
            <a:spLocks noGrp="1"/>
          </p:cNvSpPr>
          <p:nvPr>
            <p:ph type="sldNum" sz="quarter" idx="12"/>
          </p:nvPr>
        </p:nvSpPr>
        <p:spPr/>
        <p:txBody>
          <a:bodyPr/>
          <a:lstStyle/>
          <a:p>
            <a:pPr>
              <a:defRPr/>
            </a:pPr>
            <a:fld id="{46B79639-99D4-46DB-AB8A-DF39FE630087}"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00013"/>
            <a:ext cx="8229600" cy="1143000"/>
          </a:xfrm>
        </p:spPr>
        <p:txBody>
          <a:bodyPr/>
          <a:lstStyle/>
          <a:p>
            <a:r>
              <a:rPr lang="en-US" sz="3200" smtClean="0"/>
              <a:t>Corrections Staff Perspectives on Features of Good Linkages to Community HIV Care</a:t>
            </a:r>
          </a:p>
        </p:txBody>
      </p:sp>
      <p:sp>
        <p:nvSpPr>
          <p:cNvPr id="3" name="Content Placeholder 2"/>
          <p:cNvSpPr>
            <a:spLocks noGrp="1"/>
          </p:cNvSpPr>
          <p:nvPr>
            <p:ph idx="1"/>
          </p:nvPr>
        </p:nvSpPr>
        <p:spPr>
          <a:xfrm>
            <a:off x="457200" y="1524000"/>
            <a:ext cx="8229600" cy="4525963"/>
          </a:xfrm>
        </p:spPr>
        <p:txBody>
          <a:bodyPr/>
          <a:lstStyle/>
          <a:p>
            <a:pPr marL="0" indent="0">
              <a:buFont typeface="Arial" charset="0"/>
              <a:buNone/>
              <a:defRPr/>
            </a:pPr>
            <a:r>
              <a:rPr lang="en-US" sz="2400" b="1" dirty="0" smtClean="0"/>
              <a:t>Both sites</a:t>
            </a:r>
          </a:p>
          <a:p>
            <a:pPr>
              <a:buFont typeface="Arial" charset="0"/>
              <a:buChar char="•"/>
              <a:defRPr/>
            </a:pPr>
            <a:r>
              <a:rPr lang="en-US" sz="2400" dirty="0" smtClean="0"/>
              <a:t>Steps taken during prison stay</a:t>
            </a:r>
          </a:p>
          <a:p>
            <a:pPr lvl="1">
              <a:buFont typeface="Arial" charset="0"/>
              <a:buChar char="–"/>
              <a:defRPr/>
            </a:pPr>
            <a:r>
              <a:rPr lang="en-US" sz="2000" dirty="0" smtClean="0"/>
              <a:t>Start planning linkage before release</a:t>
            </a:r>
          </a:p>
          <a:p>
            <a:pPr lvl="1">
              <a:buFont typeface="Arial" charset="0"/>
              <a:buChar char="–"/>
              <a:defRPr/>
            </a:pPr>
            <a:r>
              <a:rPr lang="en-US" sz="2000" dirty="0" smtClean="0"/>
              <a:t>Develop an individualized plan</a:t>
            </a:r>
          </a:p>
          <a:p>
            <a:pPr lvl="1">
              <a:buFont typeface="Arial" charset="0"/>
              <a:buChar char="–"/>
              <a:defRPr/>
            </a:pPr>
            <a:r>
              <a:rPr lang="en-US" sz="2000" dirty="0" smtClean="0"/>
              <a:t>Obtain and/or share information about </a:t>
            </a:r>
            <a:r>
              <a:rPr lang="en-US" sz="2000" dirty="0" err="1" smtClean="0"/>
              <a:t>releasee</a:t>
            </a:r>
            <a:r>
              <a:rPr lang="en-US" sz="2000" dirty="0" smtClean="0"/>
              <a:t> plans, needs and community resources</a:t>
            </a:r>
          </a:p>
          <a:p>
            <a:pPr>
              <a:buFont typeface="Arial" charset="0"/>
              <a:buChar char="•"/>
              <a:defRPr/>
            </a:pPr>
            <a:r>
              <a:rPr lang="en-US" sz="2400" dirty="0" smtClean="0"/>
              <a:t>Use of a tailored treatment and case management approach</a:t>
            </a:r>
          </a:p>
          <a:p>
            <a:pPr lvl="1">
              <a:buFont typeface="Arial" charset="0"/>
              <a:buChar char="–"/>
              <a:defRPr/>
            </a:pPr>
            <a:r>
              <a:rPr lang="en-US" sz="2000" dirty="0" smtClean="0"/>
              <a:t>Prison HIV care providers</a:t>
            </a:r>
          </a:p>
          <a:p>
            <a:pPr lvl="1">
              <a:buFont typeface="Arial" charset="0"/>
              <a:buChar char="–"/>
              <a:defRPr/>
            </a:pPr>
            <a:r>
              <a:rPr lang="en-US" sz="2000" dirty="0" smtClean="0"/>
              <a:t>NC: HIV nurse outreach program</a:t>
            </a:r>
          </a:p>
          <a:p>
            <a:pPr lvl="1">
              <a:buFont typeface="Arial" charset="0"/>
              <a:buChar char="–"/>
              <a:defRPr/>
            </a:pPr>
            <a:r>
              <a:rPr lang="en-US" sz="2000" dirty="0" smtClean="0"/>
              <a:t>RI: Project Bridge case management program</a:t>
            </a:r>
          </a:p>
        </p:txBody>
      </p:sp>
      <p:sp>
        <p:nvSpPr>
          <p:cNvPr id="2" name="Slide Number Placeholder 1"/>
          <p:cNvSpPr>
            <a:spLocks noGrp="1"/>
          </p:cNvSpPr>
          <p:nvPr>
            <p:ph type="sldNum" sz="quarter" idx="12"/>
          </p:nvPr>
        </p:nvSpPr>
        <p:spPr/>
        <p:txBody>
          <a:bodyPr/>
          <a:lstStyle/>
          <a:p>
            <a:pPr>
              <a:defRPr/>
            </a:pPr>
            <a:fld id="{A7390835-81D0-4423-8723-8F8C6F19CE18}"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09538"/>
            <a:ext cx="8229600" cy="1143000"/>
          </a:xfrm>
        </p:spPr>
        <p:txBody>
          <a:bodyPr rtlCol="0">
            <a:normAutofit fontScale="90000"/>
          </a:bodyPr>
          <a:lstStyle/>
          <a:p>
            <a:pPr eaLnBrk="1" fontAlgn="auto" hangingPunct="1">
              <a:spcAft>
                <a:spcPts val="0"/>
              </a:spcAft>
              <a:defRPr/>
            </a:pPr>
            <a:r>
              <a:rPr lang="en-US" sz="3600" dirty="0" smtClean="0"/>
              <a:t>Corrections Staff Perspectives on Features of Good Linkages to Community HIV Care</a:t>
            </a:r>
          </a:p>
        </p:txBody>
      </p:sp>
      <p:sp>
        <p:nvSpPr>
          <p:cNvPr id="4" name="Content Placeholder 3"/>
          <p:cNvSpPr>
            <a:spLocks noGrp="1"/>
          </p:cNvSpPr>
          <p:nvPr>
            <p:ph idx="1"/>
          </p:nvPr>
        </p:nvSpPr>
        <p:spPr>
          <a:xfrm>
            <a:off x="457200" y="1524000"/>
            <a:ext cx="8229600" cy="4525963"/>
          </a:xfrm>
          <a:extLst/>
        </p:spPr>
        <p:txBody>
          <a:bodyPr rtlCol="0">
            <a:normAutofit fontScale="92500" lnSpcReduction="20000"/>
          </a:bodyPr>
          <a:lstStyle/>
          <a:p>
            <a:pPr marL="0" indent="0" eaLnBrk="1" fontAlgn="auto" hangingPunct="1">
              <a:lnSpc>
                <a:spcPct val="120000"/>
              </a:lnSpc>
              <a:spcBef>
                <a:spcPts val="0"/>
              </a:spcBef>
              <a:spcAft>
                <a:spcPts val="0"/>
              </a:spcAft>
              <a:buFont typeface="Arial" pitchFamily="34" charset="0"/>
              <a:buNone/>
              <a:defRPr/>
            </a:pPr>
            <a:r>
              <a:rPr lang="en-US" sz="2600" b="1" dirty="0"/>
              <a:t>North Carolina</a:t>
            </a:r>
          </a:p>
          <a:p>
            <a:pPr marL="342900" lvl="1" indent="-342900" eaLnBrk="1" fontAlgn="auto" hangingPunct="1">
              <a:lnSpc>
                <a:spcPct val="120000"/>
              </a:lnSpc>
              <a:spcBef>
                <a:spcPts val="0"/>
              </a:spcBef>
              <a:spcAft>
                <a:spcPts val="0"/>
              </a:spcAft>
              <a:buSzPct val="100000"/>
              <a:buFont typeface="Arial" pitchFamily="34" charset="0"/>
              <a:buChar char="•"/>
              <a:defRPr/>
            </a:pPr>
            <a:r>
              <a:rPr lang="en-US" sz="2600" dirty="0"/>
              <a:t>Resources provided to </a:t>
            </a:r>
            <a:r>
              <a:rPr lang="en-US" sz="2600" dirty="0" smtClean="0"/>
              <a:t>prisoners/</a:t>
            </a:r>
            <a:r>
              <a:rPr lang="en-US" sz="2600" dirty="0" err="1" smtClean="0"/>
              <a:t>releasees</a:t>
            </a:r>
            <a:endParaRPr lang="en-US" sz="2600" dirty="0"/>
          </a:p>
          <a:p>
            <a:pPr marL="742950" lvl="2" indent="-342900" eaLnBrk="1" fontAlgn="auto" hangingPunct="1">
              <a:lnSpc>
                <a:spcPct val="120000"/>
              </a:lnSpc>
              <a:spcBef>
                <a:spcPts val="0"/>
              </a:spcBef>
              <a:spcAft>
                <a:spcPts val="0"/>
              </a:spcAft>
              <a:buSzPct val="100000"/>
              <a:buFontTx/>
              <a:buChar char="-"/>
              <a:defRPr/>
            </a:pPr>
            <a:r>
              <a:rPr lang="en-US" sz="2200" dirty="0" smtClean="0"/>
              <a:t>Education related to HIV disease management</a:t>
            </a:r>
            <a:endParaRPr lang="en-US" sz="2200" dirty="0"/>
          </a:p>
          <a:p>
            <a:pPr marL="742950" lvl="2" indent="-342900" eaLnBrk="1" fontAlgn="auto" hangingPunct="1">
              <a:lnSpc>
                <a:spcPct val="120000"/>
              </a:lnSpc>
              <a:spcBef>
                <a:spcPts val="0"/>
              </a:spcBef>
              <a:spcAft>
                <a:spcPts val="0"/>
              </a:spcAft>
              <a:buSzPct val="100000"/>
              <a:buFontTx/>
              <a:buChar char="-"/>
              <a:defRPr/>
            </a:pPr>
            <a:r>
              <a:rPr lang="en-US" sz="2200" dirty="0" smtClean="0"/>
              <a:t>Medication </a:t>
            </a:r>
            <a:r>
              <a:rPr lang="en-US" sz="2200" dirty="0"/>
              <a:t>provided upon </a:t>
            </a:r>
            <a:r>
              <a:rPr lang="en-US" sz="2200" dirty="0" smtClean="0"/>
              <a:t>release</a:t>
            </a:r>
          </a:p>
          <a:p>
            <a:pPr marL="342900" lvl="1" indent="-342900" eaLnBrk="1" fontAlgn="auto" hangingPunct="1">
              <a:lnSpc>
                <a:spcPct val="120000"/>
              </a:lnSpc>
              <a:spcBef>
                <a:spcPts val="0"/>
              </a:spcBef>
              <a:spcAft>
                <a:spcPts val="0"/>
              </a:spcAft>
              <a:buSzPct val="100000"/>
              <a:buFont typeface="Arial" pitchFamily="34" charset="0"/>
              <a:buChar char="•"/>
              <a:defRPr/>
            </a:pPr>
            <a:r>
              <a:rPr lang="en-US" sz="2600" dirty="0" smtClean="0"/>
              <a:t>Prisoner/</a:t>
            </a:r>
            <a:r>
              <a:rPr lang="en-US" sz="2600" dirty="0" err="1" smtClean="0"/>
              <a:t>releasee</a:t>
            </a:r>
            <a:r>
              <a:rPr lang="en-US" sz="2600" dirty="0" smtClean="0"/>
              <a:t> </a:t>
            </a:r>
            <a:r>
              <a:rPr lang="en-US" sz="2600" dirty="0"/>
              <a:t>investment or engagement in care</a:t>
            </a:r>
          </a:p>
          <a:p>
            <a:pPr marL="0" lvl="1" indent="0" eaLnBrk="1" fontAlgn="auto" hangingPunct="1">
              <a:lnSpc>
                <a:spcPct val="120000"/>
              </a:lnSpc>
              <a:spcBef>
                <a:spcPts val="0"/>
              </a:spcBef>
              <a:spcAft>
                <a:spcPts val="0"/>
              </a:spcAft>
              <a:buFont typeface="Arial" pitchFamily="34" charset="0"/>
              <a:buNone/>
              <a:defRPr/>
            </a:pPr>
            <a:endParaRPr lang="en-US" sz="2400" b="1" dirty="0" smtClean="0"/>
          </a:p>
          <a:p>
            <a:pPr marL="0" lvl="1" indent="0" eaLnBrk="1" fontAlgn="auto" hangingPunct="1">
              <a:lnSpc>
                <a:spcPct val="120000"/>
              </a:lnSpc>
              <a:spcBef>
                <a:spcPts val="0"/>
              </a:spcBef>
              <a:spcAft>
                <a:spcPts val="0"/>
              </a:spcAft>
              <a:buFont typeface="Arial" pitchFamily="34" charset="0"/>
              <a:buNone/>
              <a:defRPr/>
            </a:pPr>
            <a:r>
              <a:rPr lang="en-US" sz="2600" b="1" dirty="0" smtClean="0"/>
              <a:t>Rhode </a:t>
            </a:r>
            <a:r>
              <a:rPr lang="en-US" sz="2600" b="1" dirty="0"/>
              <a:t>Island</a:t>
            </a:r>
          </a:p>
          <a:p>
            <a:pPr marL="342900" lvl="1" indent="-342900" eaLnBrk="1" fontAlgn="auto" hangingPunct="1">
              <a:lnSpc>
                <a:spcPct val="120000"/>
              </a:lnSpc>
              <a:spcBef>
                <a:spcPts val="0"/>
              </a:spcBef>
              <a:spcAft>
                <a:spcPts val="0"/>
              </a:spcAft>
              <a:buSzPct val="100000"/>
              <a:buFont typeface="Arial" pitchFamily="34" charset="0"/>
              <a:buChar char="•"/>
              <a:defRPr/>
            </a:pPr>
            <a:r>
              <a:rPr lang="en-US" sz="2600" dirty="0"/>
              <a:t>Robust communication and connections between prison and community </a:t>
            </a:r>
            <a:r>
              <a:rPr lang="en-US" sz="2600" dirty="0" smtClean="0"/>
              <a:t>providers</a:t>
            </a:r>
          </a:p>
          <a:p>
            <a:pPr marL="742950" lvl="2" indent="-342900" eaLnBrk="1" fontAlgn="auto" hangingPunct="1">
              <a:lnSpc>
                <a:spcPct val="120000"/>
              </a:lnSpc>
              <a:spcBef>
                <a:spcPts val="0"/>
              </a:spcBef>
              <a:spcAft>
                <a:spcPts val="0"/>
              </a:spcAft>
              <a:buSzPct val="100000"/>
              <a:buFontTx/>
              <a:buChar char="-"/>
              <a:defRPr/>
            </a:pPr>
            <a:r>
              <a:rPr lang="en-US" sz="2000" dirty="0" smtClean="0"/>
              <a:t>Provider rapport with prisoner, developed prior to release</a:t>
            </a:r>
            <a:endParaRPr lang="en-US" sz="2000" dirty="0"/>
          </a:p>
          <a:p>
            <a:pPr marL="742950" lvl="2" indent="-342900" eaLnBrk="1" fontAlgn="auto" hangingPunct="1">
              <a:lnSpc>
                <a:spcPct val="120000"/>
              </a:lnSpc>
              <a:spcBef>
                <a:spcPts val="0"/>
              </a:spcBef>
              <a:spcAft>
                <a:spcPts val="0"/>
              </a:spcAft>
              <a:buSzPct val="100000"/>
              <a:buFontTx/>
              <a:buChar char="-"/>
              <a:defRPr/>
            </a:pPr>
            <a:r>
              <a:rPr lang="en-US" sz="2000" dirty="0" smtClean="0"/>
              <a:t>Many good working relationships among prison administrators, staff, </a:t>
            </a:r>
            <a:r>
              <a:rPr lang="en-US" sz="2000" dirty="0"/>
              <a:t>and </a:t>
            </a:r>
            <a:r>
              <a:rPr lang="en-US" sz="2000" dirty="0" smtClean="0"/>
              <a:t>providers</a:t>
            </a:r>
          </a:p>
          <a:p>
            <a:pPr marL="342900" lvl="1" indent="-342900" eaLnBrk="1" fontAlgn="auto" hangingPunct="1">
              <a:lnSpc>
                <a:spcPct val="120000"/>
              </a:lnSpc>
              <a:spcBef>
                <a:spcPts val="0"/>
              </a:spcBef>
              <a:spcAft>
                <a:spcPts val="0"/>
              </a:spcAft>
              <a:buSzPct val="100000"/>
              <a:buFont typeface="Arial" pitchFamily="34" charset="0"/>
              <a:buChar char="•"/>
              <a:defRPr/>
            </a:pPr>
            <a:r>
              <a:rPr lang="en-US" sz="2600" dirty="0" smtClean="0"/>
              <a:t>State’s </a:t>
            </a:r>
            <a:r>
              <a:rPr lang="en-US" sz="2600" dirty="0"/>
              <a:t>small size helps facilitate </a:t>
            </a:r>
            <a:r>
              <a:rPr lang="en-US" sz="2600" dirty="0" smtClean="0"/>
              <a:t>connections</a:t>
            </a:r>
            <a:endParaRPr lang="en-US" sz="2600" dirty="0"/>
          </a:p>
        </p:txBody>
      </p:sp>
      <p:sp>
        <p:nvSpPr>
          <p:cNvPr id="2" name="Slide Number Placeholder 1"/>
          <p:cNvSpPr>
            <a:spLocks noGrp="1"/>
          </p:cNvSpPr>
          <p:nvPr>
            <p:ph type="sldNum" sz="quarter" idx="12"/>
          </p:nvPr>
        </p:nvSpPr>
        <p:spPr/>
        <p:txBody>
          <a:bodyPr/>
          <a:lstStyle/>
          <a:p>
            <a:pPr>
              <a:defRPr/>
            </a:pPr>
            <a:fld id="{7F597066-FACE-4181-B11B-F94AD1EEA084}"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88900"/>
            <a:ext cx="8229600" cy="1143000"/>
          </a:xfrm>
        </p:spPr>
        <p:txBody>
          <a:bodyPr rtlCol="0">
            <a:normAutofit fontScale="90000"/>
          </a:bodyPr>
          <a:lstStyle/>
          <a:p>
            <a:pPr eaLnBrk="1" fontAlgn="auto" hangingPunct="1">
              <a:lnSpc>
                <a:spcPct val="90000"/>
              </a:lnSpc>
              <a:spcAft>
                <a:spcPts val="0"/>
              </a:spcAft>
              <a:defRPr/>
            </a:pPr>
            <a:r>
              <a:rPr lang="en-US" i="1" dirty="0" smtClean="0"/>
              <a:t>“What makes a good linkage?” </a:t>
            </a:r>
            <a:br>
              <a:rPr lang="en-US" i="1" dirty="0" smtClean="0"/>
            </a:br>
            <a:r>
              <a:rPr lang="en-US" dirty="0" smtClean="0"/>
              <a:t>Illustrative quotes</a:t>
            </a:r>
          </a:p>
        </p:txBody>
      </p:sp>
      <p:sp>
        <p:nvSpPr>
          <p:cNvPr id="3" name="Content Placeholder 2"/>
          <p:cNvSpPr>
            <a:spLocks noGrp="1"/>
          </p:cNvSpPr>
          <p:nvPr>
            <p:ph idx="1"/>
          </p:nvPr>
        </p:nvSpPr>
        <p:spPr>
          <a:xfrm>
            <a:off x="457200" y="1524000"/>
            <a:ext cx="8229600" cy="4114800"/>
          </a:xfrm>
        </p:spPr>
        <p:txBody>
          <a:bodyPr rtlCol="0">
            <a:normAutofit fontScale="85000" lnSpcReduction="20000"/>
          </a:bodyPr>
          <a:lstStyle/>
          <a:p>
            <a:pPr eaLnBrk="1" fontAlgn="auto" hangingPunct="1">
              <a:lnSpc>
                <a:spcPct val="110000"/>
              </a:lnSpc>
              <a:spcBef>
                <a:spcPts val="600"/>
              </a:spcBef>
              <a:spcAft>
                <a:spcPts val="0"/>
              </a:spcAft>
              <a:defRPr/>
            </a:pPr>
            <a:r>
              <a:rPr lang="en-US" dirty="0" smtClean="0"/>
              <a:t>Well-timed: “it starts when they come in the door. …talk about their plans upon release, and you put things in place to make sure this is successful” </a:t>
            </a:r>
          </a:p>
          <a:p>
            <a:pPr eaLnBrk="1" fontAlgn="auto" hangingPunct="1">
              <a:lnSpc>
                <a:spcPct val="110000"/>
              </a:lnSpc>
              <a:spcBef>
                <a:spcPts val="600"/>
              </a:spcBef>
              <a:spcAft>
                <a:spcPts val="0"/>
              </a:spcAft>
              <a:defRPr/>
            </a:pPr>
            <a:r>
              <a:rPr lang="en-US" dirty="0" smtClean="0"/>
              <a:t>Individual investment: “it’s really what we do to get them engaged in their own care in the system that dictates what happens after release.”</a:t>
            </a:r>
          </a:p>
          <a:p>
            <a:pPr eaLnBrk="1" fontAlgn="auto" hangingPunct="1">
              <a:lnSpc>
                <a:spcPct val="110000"/>
              </a:lnSpc>
              <a:spcBef>
                <a:spcPts val="600"/>
              </a:spcBef>
              <a:spcAft>
                <a:spcPts val="0"/>
              </a:spcAft>
              <a:defRPr/>
            </a:pPr>
            <a:r>
              <a:rPr lang="en-US" dirty="0" smtClean="0"/>
              <a:t>Comprehensive: “It has to be a holistic plan that looks at every aspect of the individual. …It doesn’t help to get a medical appointment …if they don’t have Medicaid or transportation.”</a:t>
            </a:r>
          </a:p>
          <a:p>
            <a:pPr eaLnBrk="1" fontAlgn="auto" hangingPunct="1">
              <a:lnSpc>
                <a:spcPct val="110000"/>
              </a:lnSpc>
              <a:spcBef>
                <a:spcPts val="600"/>
              </a:spcBef>
              <a:spcAft>
                <a:spcPts val="0"/>
              </a:spcAft>
              <a:defRPr/>
            </a:pPr>
            <a:endParaRPr lang="en-US" dirty="0"/>
          </a:p>
        </p:txBody>
      </p:sp>
      <p:sp>
        <p:nvSpPr>
          <p:cNvPr id="2" name="Slide Number Placeholder 1"/>
          <p:cNvSpPr>
            <a:spLocks noGrp="1"/>
          </p:cNvSpPr>
          <p:nvPr>
            <p:ph type="sldNum" sz="quarter" idx="12"/>
          </p:nvPr>
        </p:nvSpPr>
        <p:spPr/>
        <p:txBody>
          <a:bodyPr/>
          <a:lstStyle/>
          <a:p>
            <a:pPr>
              <a:defRPr/>
            </a:pPr>
            <a:fld id="{6F956E01-CD11-429B-86F3-9733175E5CD5}"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Summary and Next Steps</a:t>
            </a:r>
          </a:p>
        </p:txBody>
      </p:sp>
      <p:sp>
        <p:nvSpPr>
          <p:cNvPr id="3" name="Content Placeholder 2"/>
          <p:cNvSpPr>
            <a:spLocks noGrp="1"/>
          </p:cNvSpPr>
          <p:nvPr>
            <p:ph idx="1"/>
          </p:nvPr>
        </p:nvSpPr>
        <p:spPr>
          <a:xfrm>
            <a:off x="457200" y="1524000"/>
            <a:ext cx="8229600" cy="4343400"/>
          </a:xfrm>
        </p:spPr>
        <p:txBody>
          <a:bodyPr rtlCol="0">
            <a:normAutofit fontScale="70000" lnSpcReduction="20000"/>
          </a:bodyPr>
          <a:lstStyle/>
          <a:p>
            <a:pPr eaLnBrk="1" fontAlgn="auto" hangingPunct="1">
              <a:lnSpc>
                <a:spcPct val="120000"/>
              </a:lnSpc>
              <a:spcBef>
                <a:spcPts val="0"/>
              </a:spcBef>
              <a:spcAft>
                <a:spcPts val="0"/>
              </a:spcAft>
              <a:defRPr/>
            </a:pPr>
            <a:r>
              <a:rPr lang="en-US" sz="3100" dirty="0" smtClean="0"/>
              <a:t>Post release linkage to care </a:t>
            </a:r>
          </a:p>
          <a:p>
            <a:pPr lvl="1" eaLnBrk="1" fontAlgn="auto" hangingPunct="1">
              <a:lnSpc>
                <a:spcPct val="120000"/>
              </a:lnSpc>
              <a:spcBef>
                <a:spcPts val="0"/>
              </a:spcBef>
              <a:spcAft>
                <a:spcPts val="0"/>
              </a:spcAft>
              <a:defRPr/>
            </a:pPr>
            <a:r>
              <a:rPr lang="en-US" dirty="0"/>
              <a:t>North Carolina: linkage completion </a:t>
            </a:r>
            <a:r>
              <a:rPr lang="en-US" dirty="0" smtClean="0"/>
              <a:t>depends </a:t>
            </a:r>
            <a:r>
              <a:rPr lang="en-US" dirty="0"/>
              <a:t>on </a:t>
            </a:r>
            <a:r>
              <a:rPr lang="en-US" dirty="0" err="1"/>
              <a:t>releasee</a:t>
            </a:r>
            <a:r>
              <a:rPr lang="en-US" dirty="0"/>
              <a:t>, community provider and/or </a:t>
            </a:r>
            <a:r>
              <a:rPr lang="en-US" dirty="0" smtClean="0"/>
              <a:t>community case </a:t>
            </a:r>
            <a:r>
              <a:rPr lang="en-US" dirty="0"/>
              <a:t>manager</a:t>
            </a:r>
          </a:p>
          <a:p>
            <a:pPr lvl="1" eaLnBrk="1" fontAlgn="auto" hangingPunct="1">
              <a:lnSpc>
                <a:spcPct val="120000"/>
              </a:lnSpc>
              <a:spcBef>
                <a:spcPts val="0"/>
              </a:spcBef>
              <a:spcAft>
                <a:spcPts val="0"/>
              </a:spcAft>
              <a:defRPr/>
            </a:pPr>
            <a:r>
              <a:rPr lang="en-US" dirty="0"/>
              <a:t>Rhode Island: Project Bridge participants continue to receive case </a:t>
            </a:r>
            <a:r>
              <a:rPr lang="en-US" dirty="0" smtClean="0"/>
              <a:t>management, </a:t>
            </a:r>
            <a:r>
              <a:rPr lang="en-US" dirty="0"/>
              <a:t>including linkage to services, for up to 6 months</a:t>
            </a:r>
          </a:p>
          <a:p>
            <a:pPr eaLnBrk="1" fontAlgn="auto" hangingPunct="1">
              <a:lnSpc>
                <a:spcPct val="120000"/>
              </a:lnSpc>
              <a:spcBef>
                <a:spcPts val="0"/>
              </a:spcBef>
              <a:spcAft>
                <a:spcPts val="0"/>
              </a:spcAft>
              <a:defRPr/>
            </a:pPr>
            <a:r>
              <a:rPr lang="en-US" sz="3100" dirty="0" smtClean="0"/>
              <a:t>Next steps</a:t>
            </a:r>
          </a:p>
          <a:p>
            <a:pPr lvl="1" eaLnBrk="1" fontAlgn="auto" hangingPunct="1">
              <a:lnSpc>
                <a:spcPct val="120000"/>
              </a:lnSpc>
              <a:spcBef>
                <a:spcPts val="0"/>
              </a:spcBef>
              <a:spcAft>
                <a:spcPts val="0"/>
              </a:spcAft>
              <a:defRPr/>
            </a:pPr>
            <a:r>
              <a:rPr lang="en-US" dirty="0"/>
              <a:t>Determine rates of linkage using quantitative data</a:t>
            </a:r>
          </a:p>
          <a:p>
            <a:pPr lvl="1" eaLnBrk="1" fontAlgn="auto" hangingPunct="1">
              <a:lnSpc>
                <a:spcPct val="120000"/>
              </a:lnSpc>
              <a:spcBef>
                <a:spcPts val="0"/>
              </a:spcBef>
              <a:spcAft>
                <a:spcPts val="0"/>
              </a:spcAft>
              <a:defRPr/>
            </a:pPr>
            <a:r>
              <a:rPr lang="en-US" dirty="0"/>
              <a:t>Additional qualitative interviews in current sites</a:t>
            </a:r>
          </a:p>
          <a:p>
            <a:pPr lvl="2" eaLnBrk="1" fontAlgn="auto" hangingPunct="1">
              <a:lnSpc>
                <a:spcPct val="120000"/>
              </a:lnSpc>
              <a:spcBef>
                <a:spcPts val="0"/>
              </a:spcBef>
              <a:spcAft>
                <a:spcPts val="0"/>
              </a:spcAft>
              <a:defRPr/>
            </a:pPr>
            <a:r>
              <a:rPr lang="en-US" sz="2600" dirty="0" smtClean="0"/>
              <a:t>Including Ryan White state and local program staff</a:t>
            </a:r>
          </a:p>
          <a:p>
            <a:pPr lvl="1" eaLnBrk="1" fontAlgn="auto" hangingPunct="1">
              <a:lnSpc>
                <a:spcPct val="120000"/>
              </a:lnSpc>
              <a:spcBef>
                <a:spcPts val="0"/>
              </a:spcBef>
              <a:spcAft>
                <a:spcPts val="0"/>
              </a:spcAft>
              <a:defRPr/>
            </a:pPr>
            <a:r>
              <a:rPr lang="en-US" dirty="0"/>
              <a:t>Interpret </a:t>
            </a:r>
            <a:r>
              <a:rPr lang="en-US" dirty="0" smtClean="0"/>
              <a:t>quantitative results </a:t>
            </a:r>
            <a:r>
              <a:rPr lang="en-US" dirty="0"/>
              <a:t>in context of qualitative findings</a:t>
            </a:r>
          </a:p>
          <a:p>
            <a:pPr lvl="1" eaLnBrk="1" fontAlgn="auto" hangingPunct="1">
              <a:lnSpc>
                <a:spcPct val="120000"/>
              </a:lnSpc>
              <a:spcBef>
                <a:spcPts val="0"/>
              </a:spcBef>
              <a:spcAft>
                <a:spcPts val="0"/>
              </a:spcAft>
              <a:defRPr/>
            </a:pPr>
            <a:r>
              <a:rPr lang="en-US" dirty="0" smtClean="0"/>
              <a:t>Parallel research in other sites</a:t>
            </a:r>
          </a:p>
          <a:p>
            <a:pPr lvl="1" eaLnBrk="1" fontAlgn="auto" hangingPunct="1">
              <a:lnSpc>
                <a:spcPct val="120000"/>
              </a:lnSpc>
              <a:spcBef>
                <a:spcPts val="0"/>
              </a:spcBef>
              <a:spcAft>
                <a:spcPts val="0"/>
              </a:spcAft>
              <a:defRPr/>
            </a:pPr>
            <a:r>
              <a:rPr lang="en-US" dirty="0" smtClean="0"/>
              <a:t>Within-site </a:t>
            </a:r>
            <a:r>
              <a:rPr lang="en-US" dirty="0"/>
              <a:t>and cross-site analyses</a:t>
            </a:r>
          </a:p>
          <a:p>
            <a:pPr eaLnBrk="1" fontAlgn="auto" hangingPunct="1">
              <a:lnSpc>
                <a:spcPct val="120000"/>
              </a:lnSpc>
              <a:spcBef>
                <a:spcPts val="0"/>
              </a:spcBef>
              <a:spcAft>
                <a:spcPts val="0"/>
              </a:spcAft>
              <a:defRPr/>
            </a:pPr>
            <a:endParaRPr lang="en-US" dirty="0"/>
          </a:p>
        </p:txBody>
      </p:sp>
      <p:sp>
        <p:nvSpPr>
          <p:cNvPr id="2" name="Slide Number Placeholder 1"/>
          <p:cNvSpPr>
            <a:spLocks noGrp="1"/>
          </p:cNvSpPr>
          <p:nvPr>
            <p:ph type="sldNum" sz="quarter" idx="12"/>
          </p:nvPr>
        </p:nvSpPr>
        <p:spPr/>
        <p:txBody>
          <a:bodyPr/>
          <a:lstStyle/>
          <a:p>
            <a:pPr>
              <a:defRPr/>
            </a:pPr>
            <a:fld id="{B734BFED-D749-4EFF-8C41-3446300797F5}"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rtlCol="0">
            <a:noAutofit/>
          </a:bodyPr>
          <a:lstStyle/>
          <a:p>
            <a:pPr eaLnBrk="1" fontAlgn="auto" hangingPunct="1">
              <a:spcAft>
                <a:spcPts val="0"/>
              </a:spcAft>
              <a:defRPr/>
            </a:pPr>
            <a:r>
              <a:rPr lang="en-US" dirty="0" smtClean="0"/>
              <a:t>Leveraging client level data reporting to support linkage to care</a:t>
            </a:r>
          </a:p>
        </p:txBody>
      </p:sp>
      <p:sp>
        <p:nvSpPr>
          <p:cNvPr id="4" name="Slide Number Placeholder 3"/>
          <p:cNvSpPr>
            <a:spLocks noGrp="1"/>
          </p:cNvSpPr>
          <p:nvPr>
            <p:ph type="sldNum" sz="quarter" idx="12"/>
          </p:nvPr>
        </p:nvSpPr>
        <p:spPr/>
        <p:txBody>
          <a:bodyPr/>
          <a:lstStyle/>
          <a:p>
            <a:pPr>
              <a:defRPr/>
            </a:pPr>
            <a:fld id="{D29D33AC-1EE5-4E26-91BB-06D993D78D03}"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The Problem of Data Linkage</a:t>
            </a:r>
          </a:p>
        </p:txBody>
      </p:sp>
      <p:pic>
        <p:nvPicPr>
          <p:cNvPr id="35843" name="Picture 7" descr="http://www.inhabitat.com/wp-content/uploads/climbingsilo-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80088" y="2286000"/>
            <a:ext cx="3046412" cy="2286000"/>
          </a:xfrm>
          <a:ln>
            <a:solidFill>
              <a:schemeClr val="tx1"/>
            </a:solidFill>
            <a:miter lim="800000"/>
            <a:headEnd/>
            <a:tailEnd/>
          </a:ln>
        </p:spPr>
      </p:pic>
      <p:sp>
        <p:nvSpPr>
          <p:cNvPr id="35844" name="Rectangle 4"/>
          <p:cNvSpPr>
            <a:spLocks noChangeArrowheads="1"/>
          </p:cNvSpPr>
          <p:nvPr/>
        </p:nvSpPr>
        <p:spPr bwMode="auto">
          <a:xfrm>
            <a:off x="5856288" y="4648200"/>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a:latin typeface="Calibri" pitchFamily="34" charset="0"/>
              </a:rPr>
              <a:t>http://inhabitat.com/abandoned-silos-transformed-into-a-climbing-gym/</a:t>
            </a:r>
          </a:p>
        </p:txBody>
      </p:sp>
      <p:pic>
        <p:nvPicPr>
          <p:cNvPr id="35845" name="Picture 2" descr="http://t0.gstatic.com/images?q=tbn:ANd9GcRicsNRdej0oTjWulrgZGr0xTlCkgW_78FgSlfsoy4ta0tN6UI14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 y="2325688"/>
            <a:ext cx="1370013" cy="2170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6" name="TextBox 6"/>
          <p:cNvSpPr txBox="1">
            <a:spLocks noChangeArrowheads="1"/>
          </p:cNvSpPr>
          <p:nvPr/>
        </p:nvSpPr>
        <p:spPr bwMode="auto">
          <a:xfrm>
            <a:off x="293688" y="1868488"/>
            <a:ext cx="175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cs typeface="Arial" pitchFamily="34" charset="0"/>
              </a:rPr>
              <a:t>Corrections Data</a:t>
            </a:r>
          </a:p>
        </p:txBody>
      </p:sp>
      <p:sp>
        <p:nvSpPr>
          <p:cNvPr id="35847" name="TextBox 7"/>
          <p:cNvSpPr txBox="1">
            <a:spLocks noChangeArrowheads="1"/>
          </p:cNvSpPr>
          <p:nvPr/>
        </p:nvSpPr>
        <p:spPr bwMode="auto">
          <a:xfrm>
            <a:off x="1893888" y="2286000"/>
            <a:ext cx="14176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cs typeface="Arial" pitchFamily="34" charset="0"/>
              </a:rPr>
              <a:t>Incarceration</a:t>
            </a:r>
          </a:p>
          <a:p>
            <a:pPr eaLnBrk="1" hangingPunct="1"/>
            <a:r>
              <a:rPr lang="en-US">
                <a:latin typeface="Calibri" pitchFamily="34" charset="0"/>
                <a:cs typeface="Arial" pitchFamily="34" charset="0"/>
              </a:rPr>
              <a:t>Release</a:t>
            </a:r>
          </a:p>
          <a:p>
            <a:pPr eaLnBrk="1" hangingPunct="1"/>
            <a:r>
              <a:rPr lang="en-US">
                <a:latin typeface="Calibri" pitchFamily="34" charset="0"/>
                <a:cs typeface="Arial" pitchFamily="34" charset="0"/>
              </a:rPr>
              <a:t>HIV Care</a:t>
            </a:r>
          </a:p>
        </p:txBody>
      </p:sp>
      <p:sp>
        <p:nvSpPr>
          <p:cNvPr id="35848" name="TextBox 9"/>
          <p:cNvSpPr txBox="1">
            <a:spLocks noChangeArrowheads="1"/>
          </p:cNvSpPr>
          <p:nvPr/>
        </p:nvSpPr>
        <p:spPr bwMode="auto">
          <a:xfrm>
            <a:off x="5780088" y="1828800"/>
            <a:ext cx="133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cs typeface="Arial" pitchFamily="34" charset="0"/>
              </a:rPr>
              <a:t>Clinical Data</a:t>
            </a:r>
          </a:p>
        </p:txBody>
      </p:sp>
      <p:sp>
        <p:nvSpPr>
          <p:cNvPr id="35849" name="TextBox 10"/>
          <p:cNvSpPr txBox="1">
            <a:spLocks noChangeArrowheads="1"/>
          </p:cNvSpPr>
          <p:nvPr/>
        </p:nvSpPr>
        <p:spPr bwMode="auto">
          <a:xfrm>
            <a:off x="3875088" y="2286000"/>
            <a:ext cx="1828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cs typeface="Arial" pitchFamily="34" charset="0"/>
              </a:rPr>
              <a:t>Clinical Services</a:t>
            </a:r>
          </a:p>
          <a:p>
            <a:pPr eaLnBrk="1" hangingPunct="1"/>
            <a:r>
              <a:rPr lang="en-US">
                <a:latin typeface="Calibri" pitchFamily="34" charset="0"/>
                <a:cs typeface="Arial" pitchFamily="34" charset="0"/>
              </a:rPr>
              <a:t>Prescription</a:t>
            </a:r>
          </a:p>
          <a:p>
            <a:pPr eaLnBrk="1" hangingPunct="1"/>
            <a:r>
              <a:rPr lang="en-US">
                <a:latin typeface="Calibri" pitchFamily="34" charset="0"/>
                <a:cs typeface="Arial" pitchFamily="34" charset="0"/>
              </a:rPr>
              <a:t>HIV Status &amp; Care</a:t>
            </a:r>
          </a:p>
        </p:txBody>
      </p:sp>
      <p:sp>
        <p:nvSpPr>
          <p:cNvPr id="12" name="Rectangle 11"/>
          <p:cNvSpPr/>
          <p:nvPr/>
        </p:nvSpPr>
        <p:spPr>
          <a:xfrm>
            <a:off x="1893888" y="2286000"/>
            <a:ext cx="38100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4" name="TextBox 12"/>
          <p:cNvSpPr txBox="1">
            <a:spLocks noChangeArrowheads="1"/>
          </p:cNvSpPr>
          <p:nvPr/>
        </p:nvSpPr>
        <p:spPr bwMode="auto">
          <a:xfrm>
            <a:off x="1893888" y="3392488"/>
            <a:ext cx="3429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1200"/>
              </a:spcAft>
            </a:pPr>
            <a:r>
              <a:rPr lang="en-US" u="sng">
                <a:latin typeface="Calibri" pitchFamily="34" charset="0"/>
                <a:cs typeface="Arial" pitchFamily="34" charset="0"/>
              </a:rPr>
              <a:t>Barriers:</a:t>
            </a:r>
          </a:p>
          <a:p>
            <a:pPr algn="ctr" eaLnBrk="1" hangingPunct="1"/>
            <a:r>
              <a:rPr lang="en-US">
                <a:latin typeface="Calibri" pitchFamily="34" charset="0"/>
                <a:cs typeface="Arial" pitchFamily="34" charset="0"/>
              </a:rPr>
              <a:t>Procedural</a:t>
            </a:r>
          </a:p>
          <a:p>
            <a:pPr algn="ctr" eaLnBrk="1" hangingPunct="1"/>
            <a:r>
              <a:rPr lang="en-US">
                <a:latin typeface="Calibri" pitchFamily="34" charset="0"/>
                <a:cs typeface="Arial" pitchFamily="34" charset="0"/>
              </a:rPr>
              <a:t>Confidentiality/HIPAA</a:t>
            </a:r>
          </a:p>
          <a:p>
            <a:pPr algn="ctr" eaLnBrk="1" hangingPunct="1"/>
            <a:r>
              <a:rPr lang="en-US">
                <a:latin typeface="Calibri" pitchFamily="34" charset="0"/>
                <a:cs typeface="Arial" pitchFamily="34" charset="0"/>
              </a:rPr>
              <a:t>Legal</a:t>
            </a:r>
          </a:p>
          <a:p>
            <a:pPr algn="ctr" eaLnBrk="1" hangingPunct="1"/>
            <a:r>
              <a:rPr lang="en-US">
                <a:latin typeface="Calibri" pitchFamily="34" charset="0"/>
                <a:cs typeface="Arial" pitchFamily="34" charset="0"/>
              </a:rPr>
              <a:t>Motivational</a:t>
            </a:r>
          </a:p>
        </p:txBody>
      </p:sp>
      <p:sp>
        <p:nvSpPr>
          <p:cNvPr id="20491" name="TextBox 13"/>
          <p:cNvSpPr txBox="1">
            <a:spLocks noChangeArrowheads="1"/>
          </p:cNvSpPr>
          <p:nvPr/>
        </p:nvSpPr>
        <p:spPr bwMode="auto">
          <a:xfrm>
            <a:off x="3189288" y="1828800"/>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cs typeface="Arial" pitchFamily="34" charset="0"/>
              </a:rPr>
              <a:t>Linkage</a:t>
            </a:r>
          </a:p>
        </p:txBody>
      </p:sp>
      <p:sp>
        <p:nvSpPr>
          <p:cNvPr id="2" name="Slide Number Placeholder 1"/>
          <p:cNvSpPr>
            <a:spLocks noGrp="1"/>
          </p:cNvSpPr>
          <p:nvPr>
            <p:ph type="sldNum" sz="quarter" idx="12"/>
          </p:nvPr>
        </p:nvSpPr>
        <p:spPr/>
        <p:txBody>
          <a:bodyPr/>
          <a:lstStyle/>
          <a:p>
            <a:pPr>
              <a:defRPr/>
            </a:pPr>
            <a:fld id="{0D413E29-72D2-4120-82B5-34EA06FF4875}" type="slidenum">
              <a:rPr lang="en-US" smtClean="0"/>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91"/>
                                        </p:tgtEl>
                                        <p:attrNameLst>
                                          <p:attrName>style.visibility</p:attrName>
                                        </p:attrNameLst>
                                      </p:cBhvr>
                                      <p:to>
                                        <p:strVal val="visible"/>
                                      </p:to>
                                    </p:set>
                                    <p:animEffect transition="in" filter="blinds(horizontal)">
                                      <p:cBhvr>
                                        <p:cTn id="7" dur="500"/>
                                        <p:tgtEl>
                                          <p:spTgt spid="204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514"/>
                                        </p:tgtEl>
                                        <p:attrNameLst>
                                          <p:attrName>style.visibility</p:attrName>
                                        </p:attrNameLst>
                                      </p:cBhvr>
                                      <p:to>
                                        <p:strVal val="visible"/>
                                      </p:to>
                                    </p:set>
                                    <p:animEffect transition="in" filter="blinds(horizontal)">
                                      <p:cBhvr>
                                        <p:cTn id="15"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514" grpId="0"/>
      <p:bldP spid="204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31863" y="139700"/>
            <a:ext cx="7602537" cy="1412875"/>
          </a:xfrm>
        </p:spPr>
        <p:txBody>
          <a:bodyPr/>
          <a:lstStyle/>
          <a:p>
            <a:pPr eaLnBrk="1" hangingPunct="1"/>
            <a:r>
              <a:rPr lang="en-US" smtClean="0"/>
              <a:t>Assessing Linkage to Care</a:t>
            </a:r>
          </a:p>
        </p:txBody>
      </p:sp>
      <p:sp>
        <p:nvSpPr>
          <p:cNvPr id="36867" name="Content Placeholder 2"/>
          <p:cNvSpPr>
            <a:spLocks noGrp="1"/>
          </p:cNvSpPr>
          <p:nvPr>
            <p:ph idx="1"/>
          </p:nvPr>
        </p:nvSpPr>
        <p:spPr>
          <a:xfrm>
            <a:off x="457200" y="1524000"/>
            <a:ext cx="7661275" cy="4114800"/>
          </a:xfrm>
        </p:spPr>
        <p:txBody>
          <a:bodyPr/>
          <a:lstStyle/>
          <a:p>
            <a:pPr eaLnBrk="1" hangingPunct="1">
              <a:spcBef>
                <a:spcPts val="600"/>
              </a:spcBef>
            </a:pPr>
            <a:r>
              <a:rPr lang="en-US" sz="2800" smtClean="0"/>
              <a:t>Lack of scalable metrics to assess linkage to care </a:t>
            </a:r>
          </a:p>
          <a:p>
            <a:pPr lvl="1" eaLnBrk="1" hangingPunct="1">
              <a:spcBef>
                <a:spcPts val="600"/>
              </a:spcBef>
            </a:pPr>
            <a:r>
              <a:rPr lang="en-US" sz="2400" smtClean="0"/>
              <a:t>How were they at the time of release?</a:t>
            </a:r>
          </a:p>
          <a:p>
            <a:pPr lvl="1" eaLnBrk="1" hangingPunct="1">
              <a:spcBef>
                <a:spcPts val="600"/>
              </a:spcBef>
            </a:pPr>
            <a:r>
              <a:rPr lang="en-US" sz="2400" smtClean="0"/>
              <a:t>How long did it take on reentry to return to care?</a:t>
            </a:r>
          </a:p>
          <a:p>
            <a:pPr lvl="1" eaLnBrk="1" hangingPunct="1">
              <a:spcBef>
                <a:spcPts val="600"/>
              </a:spcBef>
            </a:pPr>
            <a:r>
              <a:rPr lang="en-US" sz="2400" smtClean="0"/>
              <a:t>What was their condition at the time of the first visit?</a:t>
            </a:r>
          </a:p>
          <a:p>
            <a:pPr eaLnBrk="1" hangingPunct="1">
              <a:spcBef>
                <a:spcPts val="600"/>
              </a:spcBef>
            </a:pPr>
            <a:r>
              <a:rPr lang="en-US" sz="2800" smtClean="0">
                <a:solidFill>
                  <a:srgbClr val="292929"/>
                </a:solidFill>
              </a:rPr>
              <a:t>Ryan White Reporting System (RSR)</a:t>
            </a:r>
            <a:r>
              <a:rPr lang="en-US" sz="2800" smtClean="0"/>
              <a:t> offers a unique opportunity to assess linkage and retention</a:t>
            </a:r>
          </a:p>
          <a:p>
            <a:pPr eaLnBrk="1" hangingPunct="1">
              <a:spcBef>
                <a:spcPts val="600"/>
              </a:spcBef>
            </a:pPr>
            <a:r>
              <a:rPr lang="en-US" sz="2800" smtClean="0"/>
              <a:t>National Corrections Reporting Program (NCRP) provides case-level data on released prisoners</a:t>
            </a:r>
          </a:p>
          <a:p>
            <a:pPr eaLnBrk="1" hangingPunct="1">
              <a:spcBef>
                <a:spcPts val="600"/>
              </a:spcBef>
            </a:pPr>
            <a:endParaRPr lang="en-US" smtClean="0"/>
          </a:p>
        </p:txBody>
      </p:sp>
      <p:sp>
        <p:nvSpPr>
          <p:cNvPr id="368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84EFBAD-7D91-4E94-A9AB-992FF6BE35F3}"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96838"/>
            <a:ext cx="8229600" cy="1143000"/>
          </a:xfrm>
        </p:spPr>
        <p:txBody>
          <a:bodyPr rtlCol="0">
            <a:normAutofit fontScale="90000"/>
          </a:bodyPr>
          <a:lstStyle/>
          <a:p>
            <a:pPr eaLnBrk="1" fontAlgn="auto" hangingPunct="1">
              <a:lnSpc>
                <a:spcPct val="90000"/>
              </a:lnSpc>
              <a:spcAft>
                <a:spcPts val="0"/>
              </a:spcAft>
              <a:defRPr/>
            </a:pPr>
            <a:r>
              <a:rPr lang="en-US" dirty="0" smtClean="0"/>
              <a:t>National Corrections Reporting Program (NCRP)</a:t>
            </a:r>
          </a:p>
        </p:txBody>
      </p:sp>
      <p:sp>
        <p:nvSpPr>
          <p:cNvPr id="6147" name="Content Placeholder 2"/>
          <p:cNvSpPr>
            <a:spLocks noGrp="1"/>
          </p:cNvSpPr>
          <p:nvPr>
            <p:ph idx="1"/>
          </p:nvPr>
        </p:nvSpPr>
        <p:spPr>
          <a:xfrm>
            <a:off x="457200" y="1524000"/>
            <a:ext cx="8001000" cy="4114800"/>
          </a:xfrm>
        </p:spPr>
        <p:txBody>
          <a:bodyPr rtlCol="0">
            <a:normAutofit lnSpcReduction="10000"/>
          </a:bodyPr>
          <a:lstStyle/>
          <a:p>
            <a:pPr eaLnBrk="1" fontAlgn="auto" hangingPunct="1">
              <a:spcAft>
                <a:spcPts val="0"/>
              </a:spcAft>
              <a:defRPr/>
            </a:pPr>
            <a:r>
              <a:rPr lang="en-US" dirty="0" smtClean="0"/>
              <a:t>Centralized incarceration/release data developed through Bureau of Justice Statistics</a:t>
            </a:r>
          </a:p>
          <a:p>
            <a:pPr eaLnBrk="1" fontAlgn="auto" hangingPunct="1">
              <a:spcAft>
                <a:spcPts val="0"/>
              </a:spcAft>
              <a:defRPr/>
            </a:pPr>
            <a:r>
              <a:rPr lang="en-US" dirty="0" smtClean="0"/>
              <a:t>Contains data on sentenced persons in 46 states – case level:</a:t>
            </a:r>
          </a:p>
          <a:p>
            <a:pPr lvl="1" eaLnBrk="1" fontAlgn="auto" hangingPunct="1">
              <a:spcAft>
                <a:spcPts val="0"/>
              </a:spcAft>
              <a:defRPr/>
            </a:pPr>
            <a:r>
              <a:rPr lang="en-US" dirty="0" smtClean="0"/>
              <a:t>Demographics</a:t>
            </a:r>
          </a:p>
          <a:p>
            <a:pPr lvl="1" eaLnBrk="1" fontAlgn="auto" hangingPunct="1">
              <a:spcAft>
                <a:spcPts val="0"/>
              </a:spcAft>
              <a:defRPr/>
            </a:pPr>
            <a:r>
              <a:rPr lang="en-US" dirty="0" smtClean="0"/>
              <a:t>Sentence</a:t>
            </a:r>
          </a:p>
          <a:p>
            <a:pPr lvl="1" eaLnBrk="1" fontAlgn="auto" hangingPunct="1">
              <a:spcAft>
                <a:spcPts val="0"/>
              </a:spcAft>
              <a:defRPr/>
            </a:pPr>
            <a:r>
              <a:rPr lang="en-US" dirty="0" smtClean="0"/>
              <a:t>Incarceration/release dates</a:t>
            </a:r>
          </a:p>
        </p:txBody>
      </p:sp>
      <p:sp>
        <p:nvSpPr>
          <p:cNvPr id="378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9FFA4B6-9C65-413D-A8D3-A8941F1F38E8}"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descr="Correctionalproliferation1900-2000.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176213"/>
            <a:ext cx="4865688" cy="665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9F84552-8B6F-4D8D-8268-A396E82D50C3}"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HIV in Corrections</a:t>
            </a:r>
          </a:p>
        </p:txBody>
      </p:sp>
      <p:sp>
        <p:nvSpPr>
          <p:cNvPr id="12291" name="Content Placeholder 2"/>
          <p:cNvSpPr>
            <a:spLocks noGrp="1"/>
          </p:cNvSpPr>
          <p:nvPr>
            <p:ph idx="1"/>
          </p:nvPr>
        </p:nvSpPr>
        <p:spPr>
          <a:xfrm>
            <a:off x="457200" y="1525588"/>
            <a:ext cx="8229600" cy="4191000"/>
          </a:xfrm>
        </p:spPr>
        <p:txBody>
          <a:bodyPr/>
          <a:lstStyle/>
          <a:p>
            <a:pPr eaLnBrk="1" hangingPunct="1">
              <a:spcBef>
                <a:spcPct val="0"/>
              </a:spcBef>
            </a:pPr>
            <a:r>
              <a:rPr lang="en-US" sz="2000" smtClean="0"/>
              <a:t>Since the early years of the HIV epidemic, HIV has disproportionately impacted prisoners.  </a:t>
            </a:r>
          </a:p>
          <a:p>
            <a:pPr eaLnBrk="1" hangingPunct="1">
              <a:spcBef>
                <a:spcPct val="0"/>
              </a:spcBef>
            </a:pPr>
            <a:r>
              <a:rPr lang="en-US" sz="2000" smtClean="0"/>
              <a:t>In 2008, the HIV prevalence was 1.6% among US state prisoners, representing 20,449 people.</a:t>
            </a:r>
            <a:r>
              <a:rPr lang="en-US" sz="2000" baseline="30000" smtClean="0"/>
              <a:t>1</a:t>
            </a:r>
            <a:r>
              <a:rPr lang="en-US" sz="2000" smtClean="0"/>
              <a:t> </a:t>
            </a:r>
          </a:p>
          <a:p>
            <a:pPr eaLnBrk="1" hangingPunct="1">
              <a:spcBef>
                <a:spcPct val="0"/>
              </a:spcBef>
            </a:pPr>
            <a:r>
              <a:rPr lang="en-US" sz="2000" smtClean="0"/>
              <a:t>Approximately 150,000 HIV-infected persons, 14% of all Americans with HIV, pass through corrections each year.</a:t>
            </a:r>
            <a:r>
              <a:rPr lang="en-US" sz="2000" baseline="30000" smtClean="0"/>
              <a:t>2, 3</a:t>
            </a:r>
            <a:r>
              <a:rPr lang="en-US" sz="2000" smtClean="0"/>
              <a:t>  </a:t>
            </a:r>
          </a:p>
          <a:p>
            <a:pPr eaLnBrk="1" hangingPunct="1">
              <a:spcBef>
                <a:spcPct val="0"/>
              </a:spcBef>
            </a:pPr>
            <a:r>
              <a:rPr lang="en-US" sz="2000" smtClean="0"/>
              <a:t>The prevalence of HIV within correctional settings ranges from 2.5 to more than 3 times that of the general population, with prevalence in high prevalence communities such as Baltimore and Washington D.C. as high as 6.6%.</a:t>
            </a:r>
            <a:r>
              <a:rPr lang="en-US" sz="2000" baseline="30000" smtClean="0"/>
              <a:t>1, 3, 4</a:t>
            </a:r>
            <a:r>
              <a:rPr lang="en-US" sz="2000" smtClean="0"/>
              <a:t>  </a:t>
            </a:r>
          </a:p>
          <a:p>
            <a:pPr eaLnBrk="1" hangingPunct="1">
              <a:spcBef>
                <a:spcPct val="0"/>
              </a:spcBef>
            </a:pPr>
            <a:r>
              <a:rPr lang="en-US" sz="2000" smtClean="0"/>
              <a:t>Minority disparities in HIV care are amplified in corrections.</a:t>
            </a:r>
          </a:p>
        </p:txBody>
      </p:sp>
      <p:sp>
        <p:nvSpPr>
          <p:cNvPr id="6148" name="Rectangle 2"/>
          <p:cNvSpPr>
            <a:spLocks noChangeArrowheads="1"/>
          </p:cNvSpPr>
          <p:nvPr/>
        </p:nvSpPr>
        <p:spPr bwMode="auto">
          <a:xfrm>
            <a:off x="838200" y="5019675"/>
            <a:ext cx="822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114300" indent="-114300">
              <a:buFont typeface="+mj-lt"/>
              <a:buAutoNum type="arabicPeriod"/>
              <a:defRPr/>
            </a:pPr>
            <a:r>
              <a:rPr lang="en-US" sz="900" dirty="0" err="1">
                <a:latin typeface="+mn-lt"/>
                <a:ea typeface="Calibri" pitchFamily="34" charset="0"/>
                <a:cs typeface="Times New Roman" pitchFamily="18" charset="0"/>
              </a:rPr>
              <a:t>Maruschak</a:t>
            </a:r>
            <a:r>
              <a:rPr lang="en-US" sz="900" dirty="0">
                <a:latin typeface="+mn-lt"/>
                <a:ea typeface="Calibri" pitchFamily="34" charset="0"/>
                <a:cs typeface="Times New Roman" pitchFamily="18" charset="0"/>
              </a:rPr>
              <a:t> </a:t>
            </a:r>
            <a:r>
              <a:rPr lang="en-US" sz="900" dirty="0">
                <a:latin typeface="+mn-lt"/>
                <a:ea typeface="Calibri" pitchFamily="34" charset="0"/>
                <a:cs typeface="Times New Roman" pitchFamily="18" charset="0"/>
              </a:rPr>
              <a:t>LM. December 2009, revised 1/28/10. Bureau of Justice Statistics Bulletin: HIV in Prisons 2007-2008. Washington, DC: US Department of Justice</a:t>
            </a:r>
            <a:r>
              <a:rPr lang="fr-FR" sz="900" dirty="0">
                <a:latin typeface="+mn-lt"/>
                <a:ea typeface="Calibri" pitchFamily="34" charset="0"/>
                <a:cs typeface="Times New Roman" pitchFamily="18" charset="0"/>
              </a:rPr>
              <a:t>.</a:t>
            </a:r>
            <a:endParaRPr lang="en-US" sz="900" dirty="0">
              <a:latin typeface="+mn-lt"/>
              <a:ea typeface="Calibri" pitchFamily="34" charset="0"/>
              <a:cs typeface="Times New Roman" pitchFamily="18" charset="0"/>
            </a:endParaRPr>
          </a:p>
          <a:p>
            <a:pPr marL="114300" indent="-114300">
              <a:buFont typeface="+mj-lt"/>
              <a:buAutoNum type="arabicPeriod"/>
              <a:defRPr/>
            </a:pPr>
            <a:r>
              <a:rPr lang="fr-FR" sz="900" dirty="0" err="1">
                <a:latin typeface="+mn-lt"/>
                <a:ea typeface="Calibri" pitchFamily="34" charset="0"/>
                <a:cs typeface="Times New Roman" pitchFamily="18" charset="0"/>
              </a:rPr>
              <a:t>Spaulding</a:t>
            </a:r>
            <a:r>
              <a:rPr lang="fr-FR" sz="900" dirty="0">
                <a:latin typeface="+mn-lt"/>
                <a:ea typeface="Calibri" pitchFamily="34" charset="0"/>
                <a:cs typeface="Times New Roman" pitchFamily="18" charset="0"/>
              </a:rPr>
              <a:t> AC, </a:t>
            </a:r>
            <a:r>
              <a:rPr lang="fr-FR" sz="900" dirty="0" err="1">
                <a:latin typeface="+mn-lt"/>
                <a:ea typeface="Calibri" pitchFamily="34" charset="0"/>
                <a:cs typeface="Times New Roman" pitchFamily="18" charset="0"/>
              </a:rPr>
              <a:t>Seals</a:t>
            </a:r>
            <a:r>
              <a:rPr lang="fr-FR" sz="900" dirty="0">
                <a:latin typeface="+mn-lt"/>
                <a:ea typeface="Calibri" pitchFamily="34" charset="0"/>
                <a:cs typeface="Times New Roman" pitchFamily="18" charset="0"/>
              </a:rPr>
              <a:t> RM, Page MJ, </a:t>
            </a:r>
            <a:r>
              <a:rPr lang="fr-FR" sz="900" dirty="0" err="1">
                <a:latin typeface="+mn-lt"/>
                <a:ea typeface="Calibri" pitchFamily="34" charset="0"/>
                <a:cs typeface="Times New Roman" pitchFamily="18" charset="0"/>
              </a:rPr>
              <a:t>Brzozowski</a:t>
            </a:r>
            <a:r>
              <a:rPr lang="fr-FR" sz="900" dirty="0">
                <a:latin typeface="+mn-lt"/>
                <a:ea typeface="Calibri" pitchFamily="34" charset="0"/>
                <a:cs typeface="Times New Roman" pitchFamily="18" charset="0"/>
              </a:rPr>
              <a:t> AK, Rhodes W, et al. (2009) HIV/AIDS </a:t>
            </a:r>
            <a:r>
              <a:rPr lang="fr-FR" sz="900" dirty="0" err="1">
                <a:latin typeface="+mn-lt"/>
                <a:ea typeface="Calibri" pitchFamily="34" charset="0"/>
                <a:cs typeface="Times New Roman" pitchFamily="18" charset="0"/>
              </a:rPr>
              <a:t>among</a:t>
            </a:r>
            <a:r>
              <a:rPr lang="fr-FR" sz="900" dirty="0">
                <a:latin typeface="+mn-lt"/>
                <a:ea typeface="Calibri" pitchFamily="34" charset="0"/>
                <a:cs typeface="Times New Roman" pitchFamily="18" charset="0"/>
              </a:rPr>
              <a:t> </a:t>
            </a:r>
            <a:r>
              <a:rPr lang="fr-FR" sz="900" dirty="0" err="1">
                <a:latin typeface="+mn-lt"/>
                <a:ea typeface="Calibri" pitchFamily="34" charset="0"/>
                <a:cs typeface="Times New Roman" pitchFamily="18" charset="0"/>
              </a:rPr>
              <a:t>Inmates</a:t>
            </a:r>
            <a:r>
              <a:rPr lang="fr-FR" sz="900" dirty="0">
                <a:latin typeface="+mn-lt"/>
                <a:ea typeface="Calibri" pitchFamily="34" charset="0"/>
                <a:cs typeface="Times New Roman" pitchFamily="18" charset="0"/>
              </a:rPr>
              <a:t> of and </a:t>
            </a:r>
            <a:r>
              <a:rPr lang="fr-FR" sz="900" dirty="0" err="1">
                <a:latin typeface="+mn-lt"/>
                <a:ea typeface="Calibri" pitchFamily="34" charset="0"/>
                <a:cs typeface="Times New Roman" pitchFamily="18" charset="0"/>
              </a:rPr>
              <a:t>Releasees</a:t>
            </a:r>
            <a:r>
              <a:rPr lang="fr-FR" sz="900" dirty="0">
                <a:latin typeface="+mn-lt"/>
                <a:ea typeface="Calibri" pitchFamily="34" charset="0"/>
                <a:cs typeface="Times New Roman" pitchFamily="18" charset="0"/>
              </a:rPr>
              <a:t> </a:t>
            </a:r>
            <a:r>
              <a:rPr lang="fr-FR" sz="900" dirty="0" err="1">
                <a:latin typeface="+mn-lt"/>
                <a:ea typeface="Calibri" pitchFamily="34" charset="0"/>
                <a:cs typeface="Times New Roman" pitchFamily="18" charset="0"/>
              </a:rPr>
              <a:t>from</a:t>
            </a:r>
            <a:r>
              <a:rPr lang="fr-FR" sz="900" dirty="0">
                <a:latin typeface="+mn-lt"/>
                <a:ea typeface="Calibri" pitchFamily="34" charset="0"/>
                <a:cs typeface="Times New Roman" pitchFamily="18" charset="0"/>
              </a:rPr>
              <a:t> US </a:t>
            </a:r>
            <a:r>
              <a:rPr lang="fr-FR" sz="900" dirty="0" err="1">
                <a:latin typeface="+mn-lt"/>
                <a:ea typeface="Calibri" pitchFamily="34" charset="0"/>
                <a:cs typeface="Times New Roman" pitchFamily="18" charset="0"/>
              </a:rPr>
              <a:t>Correctional</a:t>
            </a:r>
            <a:r>
              <a:rPr lang="fr-FR" sz="900" dirty="0">
                <a:latin typeface="+mn-lt"/>
                <a:ea typeface="Calibri" pitchFamily="34" charset="0"/>
                <a:cs typeface="Times New Roman" pitchFamily="18" charset="0"/>
              </a:rPr>
              <a:t> </a:t>
            </a:r>
            <a:r>
              <a:rPr lang="fr-FR" sz="900" dirty="0" err="1">
                <a:latin typeface="+mn-lt"/>
                <a:ea typeface="Calibri" pitchFamily="34" charset="0"/>
                <a:cs typeface="Times New Roman" pitchFamily="18" charset="0"/>
              </a:rPr>
              <a:t>Facilities</a:t>
            </a:r>
            <a:r>
              <a:rPr lang="fr-FR" sz="900" dirty="0">
                <a:latin typeface="+mn-lt"/>
                <a:ea typeface="Calibri" pitchFamily="34" charset="0"/>
                <a:cs typeface="Times New Roman" pitchFamily="18" charset="0"/>
              </a:rPr>
              <a:t>, 2006: </a:t>
            </a:r>
            <a:r>
              <a:rPr lang="fr-FR" sz="900" dirty="0" err="1">
                <a:latin typeface="+mn-lt"/>
                <a:ea typeface="Calibri" pitchFamily="34" charset="0"/>
                <a:cs typeface="Times New Roman" pitchFamily="18" charset="0"/>
              </a:rPr>
              <a:t>Declining</a:t>
            </a:r>
            <a:r>
              <a:rPr lang="fr-FR" sz="900" dirty="0">
                <a:latin typeface="+mn-lt"/>
                <a:ea typeface="Calibri" pitchFamily="34" charset="0"/>
                <a:cs typeface="Times New Roman" pitchFamily="18" charset="0"/>
              </a:rPr>
              <a:t> </a:t>
            </a:r>
            <a:r>
              <a:rPr lang="fr-FR" sz="900" dirty="0" err="1">
                <a:latin typeface="+mn-lt"/>
                <a:ea typeface="Calibri" pitchFamily="34" charset="0"/>
                <a:cs typeface="Times New Roman" pitchFamily="18" charset="0"/>
              </a:rPr>
              <a:t>Share</a:t>
            </a:r>
            <a:r>
              <a:rPr lang="fr-FR" sz="900" dirty="0">
                <a:latin typeface="+mn-lt"/>
                <a:ea typeface="Calibri" pitchFamily="34" charset="0"/>
                <a:cs typeface="Times New Roman" pitchFamily="18" charset="0"/>
              </a:rPr>
              <a:t> of </a:t>
            </a:r>
            <a:r>
              <a:rPr lang="fr-FR" sz="900" dirty="0" err="1">
                <a:latin typeface="+mn-lt"/>
                <a:ea typeface="Calibri" pitchFamily="34" charset="0"/>
                <a:cs typeface="Times New Roman" pitchFamily="18" charset="0"/>
              </a:rPr>
              <a:t>Epidemic</a:t>
            </a:r>
            <a:r>
              <a:rPr lang="fr-FR" sz="900" dirty="0">
                <a:latin typeface="+mn-lt"/>
                <a:ea typeface="Calibri" pitchFamily="34" charset="0"/>
                <a:cs typeface="Times New Roman" pitchFamily="18" charset="0"/>
              </a:rPr>
              <a:t> but Persistent Public </a:t>
            </a:r>
            <a:r>
              <a:rPr lang="fr-FR" sz="900" dirty="0" err="1">
                <a:latin typeface="+mn-lt"/>
                <a:ea typeface="Calibri" pitchFamily="34" charset="0"/>
                <a:cs typeface="Times New Roman" pitchFamily="18" charset="0"/>
              </a:rPr>
              <a:t>Health</a:t>
            </a:r>
            <a:r>
              <a:rPr lang="fr-FR" sz="900" dirty="0">
                <a:latin typeface="+mn-lt"/>
                <a:ea typeface="Calibri" pitchFamily="34" charset="0"/>
                <a:cs typeface="Times New Roman" pitchFamily="18" charset="0"/>
              </a:rPr>
              <a:t> </a:t>
            </a:r>
            <a:r>
              <a:rPr lang="fr-FR" sz="900" dirty="0" err="1">
                <a:latin typeface="+mn-lt"/>
                <a:ea typeface="Calibri" pitchFamily="34" charset="0"/>
                <a:cs typeface="Times New Roman" pitchFamily="18" charset="0"/>
              </a:rPr>
              <a:t>Opportunity</a:t>
            </a:r>
            <a:r>
              <a:rPr lang="fr-FR" sz="900" dirty="0">
                <a:latin typeface="+mn-lt"/>
                <a:ea typeface="Calibri" pitchFamily="34" charset="0"/>
                <a:cs typeface="Times New Roman" pitchFamily="18" charset="0"/>
              </a:rPr>
              <a:t>. </a:t>
            </a:r>
            <a:r>
              <a:rPr lang="fr-FR" sz="900" dirty="0" err="1">
                <a:latin typeface="+mn-lt"/>
                <a:ea typeface="Calibri" pitchFamily="34" charset="0"/>
                <a:cs typeface="Times New Roman" pitchFamily="18" charset="0"/>
              </a:rPr>
              <a:t>PLoS</a:t>
            </a:r>
            <a:r>
              <a:rPr lang="fr-FR" sz="900" dirty="0">
                <a:latin typeface="+mn-lt"/>
                <a:ea typeface="Calibri" pitchFamily="34" charset="0"/>
                <a:cs typeface="Times New Roman" pitchFamily="18" charset="0"/>
              </a:rPr>
              <a:t> ONE 4(11): e7558.</a:t>
            </a:r>
            <a:endParaRPr lang="en-US" sz="900" dirty="0">
              <a:latin typeface="+mn-lt"/>
              <a:ea typeface="Calibri" pitchFamily="34" charset="0"/>
              <a:cs typeface="Times New Roman" pitchFamily="18" charset="0"/>
            </a:endParaRPr>
          </a:p>
          <a:p>
            <a:pPr marL="114300" indent="-114300">
              <a:buFont typeface="+mj-lt"/>
              <a:buAutoNum type="arabicPeriod"/>
              <a:defRPr/>
            </a:pPr>
            <a:r>
              <a:rPr lang="en-US" sz="900" dirty="0" err="1">
                <a:latin typeface="+mn-lt"/>
                <a:ea typeface="Calibri" pitchFamily="34" charset="0"/>
                <a:cs typeface="Times New Roman" pitchFamily="18" charset="0"/>
              </a:rPr>
              <a:t>Boutwell</a:t>
            </a:r>
            <a:r>
              <a:rPr lang="en-US" sz="900" dirty="0">
                <a:latin typeface="+mn-lt"/>
                <a:ea typeface="Calibri" pitchFamily="34" charset="0"/>
                <a:cs typeface="Times New Roman" pitchFamily="18" charset="0"/>
              </a:rPr>
              <a:t> A, Rich JD. HIV infection behind bars. </a:t>
            </a:r>
            <a:r>
              <a:rPr lang="en-US" sz="900" dirty="0" err="1">
                <a:latin typeface="+mn-lt"/>
                <a:ea typeface="Calibri" pitchFamily="34" charset="0"/>
                <a:cs typeface="Times New Roman" pitchFamily="18" charset="0"/>
              </a:rPr>
              <a:t>Clin</a:t>
            </a:r>
            <a:r>
              <a:rPr lang="en-US" sz="900" dirty="0">
                <a:latin typeface="+mn-lt"/>
                <a:ea typeface="Calibri" pitchFamily="34" charset="0"/>
                <a:cs typeface="Times New Roman" pitchFamily="18" charset="0"/>
              </a:rPr>
              <a:t> Infect Dis. 2004 Jun 15;38(12):1761-3</a:t>
            </a:r>
            <a:r>
              <a:rPr lang="fr-FR" sz="900" dirty="0">
                <a:latin typeface="+mn-lt"/>
                <a:ea typeface="Calibri" pitchFamily="34" charset="0"/>
                <a:cs typeface="Times New Roman" pitchFamily="18" charset="0"/>
              </a:rPr>
              <a:t>.</a:t>
            </a:r>
            <a:endParaRPr lang="en-US" sz="900" dirty="0">
              <a:latin typeface="+mn-lt"/>
              <a:ea typeface="Calibri" pitchFamily="34" charset="0"/>
              <a:cs typeface="Times New Roman" pitchFamily="18" charset="0"/>
            </a:endParaRPr>
          </a:p>
          <a:p>
            <a:pPr marL="114300" indent="-114300">
              <a:buFont typeface="+mj-lt"/>
              <a:buAutoNum type="arabicPeriod"/>
              <a:defRPr/>
            </a:pPr>
            <a:r>
              <a:rPr lang="fr-FR" sz="900" dirty="0">
                <a:latin typeface="+mn-lt"/>
                <a:ea typeface="Calibri" pitchFamily="34" charset="0"/>
                <a:cs typeface="Times New Roman" pitchFamily="18" charset="0"/>
              </a:rPr>
              <a:t>Solomon L, Flynn C, </a:t>
            </a:r>
            <a:r>
              <a:rPr lang="fr-FR" sz="900" dirty="0" err="1">
                <a:latin typeface="+mn-lt"/>
                <a:ea typeface="Calibri" pitchFamily="34" charset="0"/>
                <a:cs typeface="Times New Roman" pitchFamily="18" charset="0"/>
              </a:rPr>
              <a:t>Muck</a:t>
            </a:r>
            <a:r>
              <a:rPr lang="fr-FR" sz="900" dirty="0">
                <a:latin typeface="+mn-lt"/>
                <a:ea typeface="Calibri" pitchFamily="34" charset="0"/>
                <a:cs typeface="Times New Roman" pitchFamily="18" charset="0"/>
              </a:rPr>
              <a:t> K, </a:t>
            </a:r>
            <a:r>
              <a:rPr lang="fr-FR" sz="900" dirty="0" err="1">
                <a:latin typeface="+mn-lt"/>
                <a:ea typeface="Calibri" pitchFamily="34" charset="0"/>
                <a:cs typeface="Times New Roman" pitchFamily="18" charset="0"/>
              </a:rPr>
              <a:t>Vertefeuille</a:t>
            </a:r>
            <a:r>
              <a:rPr lang="fr-FR" sz="900" dirty="0">
                <a:latin typeface="+mn-lt"/>
                <a:ea typeface="Calibri" pitchFamily="34" charset="0"/>
                <a:cs typeface="Times New Roman" pitchFamily="18" charset="0"/>
              </a:rPr>
              <a:t> J. </a:t>
            </a:r>
            <a:r>
              <a:rPr lang="fr-FR" sz="900" dirty="0" err="1">
                <a:latin typeface="+mn-lt"/>
                <a:ea typeface="Calibri" pitchFamily="34" charset="0"/>
                <a:cs typeface="Times New Roman" pitchFamily="18" charset="0"/>
              </a:rPr>
              <a:t>Prevalence</a:t>
            </a:r>
            <a:r>
              <a:rPr lang="fr-FR" sz="900" dirty="0">
                <a:latin typeface="+mn-lt"/>
                <a:ea typeface="Calibri" pitchFamily="34" charset="0"/>
                <a:cs typeface="Times New Roman" pitchFamily="18" charset="0"/>
              </a:rPr>
              <a:t> of HIV, syphilis, </a:t>
            </a:r>
            <a:r>
              <a:rPr lang="fr-FR" sz="900" dirty="0" err="1">
                <a:latin typeface="+mn-lt"/>
                <a:ea typeface="Calibri" pitchFamily="34" charset="0"/>
                <a:cs typeface="Times New Roman" pitchFamily="18" charset="0"/>
              </a:rPr>
              <a:t>hepatitis</a:t>
            </a:r>
            <a:r>
              <a:rPr lang="fr-FR" sz="900" dirty="0">
                <a:latin typeface="+mn-lt"/>
                <a:ea typeface="Calibri" pitchFamily="34" charset="0"/>
                <a:cs typeface="Times New Roman" pitchFamily="18" charset="0"/>
              </a:rPr>
              <a:t> B, and </a:t>
            </a:r>
            <a:r>
              <a:rPr lang="fr-FR" sz="900" dirty="0" err="1">
                <a:latin typeface="+mn-lt"/>
                <a:ea typeface="Calibri" pitchFamily="34" charset="0"/>
                <a:cs typeface="Times New Roman" pitchFamily="18" charset="0"/>
              </a:rPr>
              <a:t>hepatitis</a:t>
            </a:r>
            <a:r>
              <a:rPr lang="fr-FR" sz="900" dirty="0">
                <a:latin typeface="+mn-lt"/>
                <a:ea typeface="Calibri" pitchFamily="34" charset="0"/>
                <a:cs typeface="Times New Roman" pitchFamily="18" charset="0"/>
              </a:rPr>
              <a:t> C </a:t>
            </a:r>
            <a:r>
              <a:rPr lang="fr-FR" sz="900" dirty="0" err="1">
                <a:latin typeface="+mn-lt"/>
                <a:ea typeface="Calibri" pitchFamily="34" charset="0"/>
                <a:cs typeface="Times New Roman" pitchFamily="18" charset="0"/>
              </a:rPr>
              <a:t>among</a:t>
            </a:r>
            <a:r>
              <a:rPr lang="fr-FR" sz="900" dirty="0">
                <a:latin typeface="+mn-lt"/>
                <a:ea typeface="Calibri" pitchFamily="34" charset="0"/>
                <a:cs typeface="Times New Roman" pitchFamily="18" charset="0"/>
              </a:rPr>
              <a:t> entrants to Maryland </a:t>
            </a:r>
            <a:r>
              <a:rPr lang="fr-FR" sz="900" dirty="0" err="1">
                <a:latin typeface="+mn-lt"/>
                <a:ea typeface="Calibri" pitchFamily="34" charset="0"/>
                <a:cs typeface="Times New Roman" pitchFamily="18" charset="0"/>
              </a:rPr>
              <a:t>correctional</a:t>
            </a:r>
            <a:r>
              <a:rPr lang="fr-FR" sz="900" dirty="0">
                <a:latin typeface="+mn-lt"/>
                <a:ea typeface="Calibri" pitchFamily="34" charset="0"/>
                <a:cs typeface="Times New Roman" pitchFamily="18" charset="0"/>
              </a:rPr>
              <a:t> </a:t>
            </a:r>
            <a:r>
              <a:rPr lang="fr-FR" sz="900" dirty="0" err="1">
                <a:latin typeface="+mn-lt"/>
                <a:ea typeface="Calibri" pitchFamily="34" charset="0"/>
                <a:cs typeface="Times New Roman" pitchFamily="18" charset="0"/>
              </a:rPr>
              <a:t>facilities</a:t>
            </a:r>
            <a:r>
              <a:rPr lang="fr-FR" sz="900" dirty="0">
                <a:latin typeface="+mn-lt"/>
                <a:ea typeface="Calibri" pitchFamily="34" charset="0"/>
                <a:cs typeface="Times New Roman" pitchFamily="18" charset="0"/>
              </a:rPr>
              <a:t>. J </a:t>
            </a:r>
            <a:r>
              <a:rPr lang="fr-FR" sz="900" dirty="0" err="1">
                <a:latin typeface="+mn-lt"/>
                <a:ea typeface="Calibri" pitchFamily="34" charset="0"/>
                <a:cs typeface="Times New Roman" pitchFamily="18" charset="0"/>
              </a:rPr>
              <a:t>Urban</a:t>
            </a:r>
            <a:r>
              <a:rPr lang="fr-FR" sz="900" dirty="0">
                <a:latin typeface="+mn-lt"/>
                <a:ea typeface="Calibri" pitchFamily="34" charset="0"/>
                <a:cs typeface="Times New Roman" pitchFamily="18" charset="0"/>
              </a:rPr>
              <a:t> </a:t>
            </a:r>
            <a:r>
              <a:rPr lang="fr-FR" sz="900" dirty="0" err="1">
                <a:latin typeface="+mn-lt"/>
                <a:ea typeface="Calibri" pitchFamily="34" charset="0"/>
                <a:cs typeface="Times New Roman" pitchFamily="18" charset="0"/>
              </a:rPr>
              <a:t>Health</a:t>
            </a:r>
            <a:r>
              <a:rPr lang="fr-FR" sz="900" dirty="0">
                <a:latin typeface="+mn-lt"/>
                <a:ea typeface="Calibri" pitchFamily="34" charset="0"/>
                <a:cs typeface="Times New Roman" pitchFamily="18" charset="0"/>
              </a:rPr>
              <a:t>. 2004 Mar;81(1):25-37.</a:t>
            </a:r>
            <a:endParaRPr lang="en-US" sz="900" dirty="0">
              <a:latin typeface="+mn-lt"/>
              <a:ea typeface="Calibri" pitchFamily="34"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F6EFB47A-DC8F-41CB-AE00-76BD6E66443B}"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RSR</a:t>
            </a:r>
          </a:p>
        </p:txBody>
      </p:sp>
      <p:sp>
        <p:nvSpPr>
          <p:cNvPr id="3" name="Content Placeholder 2"/>
          <p:cNvSpPr>
            <a:spLocks noGrp="1"/>
          </p:cNvSpPr>
          <p:nvPr>
            <p:ph idx="1"/>
          </p:nvPr>
        </p:nvSpPr>
        <p:spPr>
          <a:xfrm>
            <a:off x="457200" y="1524000"/>
            <a:ext cx="8229600" cy="4419600"/>
          </a:xfrm>
        </p:spPr>
        <p:txBody>
          <a:bodyPr rtlCol="0">
            <a:normAutofit fontScale="47500" lnSpcReduction="20000"/>
          </a:bodyPr>
          <a:lstStyle/>
          <a:p>
            <a:pPr eaLnBrk="1" fontAlgn="auto" hangingPunct="1">
              <a:lnSpc>
                <a:spcPct val="120000"/>
              </a:lnSpc>
              <a:spcBef>
                <a:spcPts val="600"/>
              </a:spcBef>
              <a:spcAft>
                <a:spcPts val="600"/>
              </a:spcAft>
              <a:defRPr/>
            </a:pPr>
            <a:r>
              <a:rPr lang="en-US" sz="5800" dirty="0" smtClean="0">
                <a:solidFill>
                  <a:srgbClr val="292929"/>
                </a:solidFill>
              </a:rPr>
              <a:t>Ryan White Program is likely to be only care option open to most recent releasees</a:t>
            </a:r>
          </a:p>
          <a:p>
            <a:pPr eaLnBrk="1" fontAlgn="auto" hangingPunct="1">
              <a:lnSpc>
                <a:spcPct val="120000"/>
              </a:lnSpc>
              <a:spcBef>
                <a:spcPts val="600"/>
              </a:spcBef>
              <a:spcAft>
                <a:spcPts val="600"/>
              </a:spcAft>
              <a:defRPr/>
            </a:pPr>
            <a:r>
              <a:rPr lang="en-US" sz="5800" dirty="0" smtClean="0">
                <a:solidFill>
                  <a:srgbClr val="292929"/>
                </a:solidFill>
              </a:rPr>
              <a:t>RSR provides key client level data:</a:t>
            </a:r>
          </a:p>
          <a:p>
            <a:pPr lvl="1" eaLnBrk="1" fontAlgn="auto" hangingPunct="1">
              <a:lnSpc>
                <a:spcPct val="120000"/>
              </a:lnSpc>
              <a:spcBef>
                <a:spcPts val="600"/>
              </a:spcBef>
              <a:spcAft>
                <a:spcPts val="600"/>
              </a:spcAft>
              <a:defRPr/>
            </a:pPr>
            <a:r>
              <a:rPr lang="en-US" sz="5100" dirty="0" smtClean="0"/>
              <a:t>Demographics</a:t>
            </a:r>
          </a:p>
          <a:p>
            <a:pPr lvl="1" eaLnBrk="1" fontAlgn="auto" hangingPunct="1">
              <a:lnSpc>
                <a:spcPct val="120000"/>
              </a:lnSpc>
              <a:spcBef>
                <a:spcPts val="600"/>
              </a:spcBef>
              <a:spcAft>
                <a:spcPts val="600"/>
              </a:spcAft>
              <a:defRPr/>
            </a:pPr>
            <a:r>
              <a:rPr lang="en-US" sz="5100" dirty="0" smtClean="0"/>
              <a:t>Dates of service</a:t>
            </a:r>
          </a:p>
          <a:p>
            <a:pPr lvl="1" eaLnBrk="1" fontAlgn="auto" hangingPunct="1">
              <a:lnSpc>
                <a:spcPct val="120000"/>
              </a:lnSpc>
              <a:spcBef>
                <a:spcPts val="600"/>
              </a:spcBef>
              <a:spcAft>
                <a:spcPts val="600"/>
              </a:spcAft>
              <a:defRPr/>
            </a:pPr>
            <a:r>
              <a:rPr lang="en-US" sz="5100" dirty="0" smtClean="0"/>
              <a:t>Key clinical variables (CD4, viral load)</a:t>
            </a:r>
          </a:p>
          <a:p>
            <a:pPr lvl="1" eaLnBrk="1" fontAlgn="auto" hangingPunct="1">
              <a:lnSpc>
                <a:spcPct val="120000"/>
              </a:lnSpc>
              <a:spcBef>
                <a:spcPts val="600"/>
              </a:spcBef>
              <a:spcAft>
                <a:spcPts val="600"/>
              </a:spcAft>
              <a:defRPr/>
            </a:pPr>
            <a:r>
              <a:rPr lang="en-US" sz="5100" dirty="0" smtClean="0"/>
              <a:t>Other services provided (support, screening and preventive services)</a:t>
            </a:r>
          </a:p>
          <a:p>
            <a:pPr eaLnBrk="1" fontAlgn="auto" hangingPunct="1">
              <a:lnSpc>
                <a:spcPct val="120000"/>
              </a:lnSpc>
              <a:spcBef>
                <a:spcPts val="600"/>
              </a:spcBef>
              <a:spcAft>
                <a:spcPts val="600"/>
              </a:spcAft>
              <a:defRPr/>
            </a:pPr>
            <a:endParaRPr lang="en-US" sz="2500" dirty="0"/>
          </a:p>
          <a:p>
            <a:pPr eaLnBrk="1" fontAlgn="auto" hangingPunct="1">
              <a:lnSpc>
                <a:spcPct val="120000"/>
              </a:lnSpc>
              <a:spcBef>
                <a:spcPts val="600"/>
              </a:spcBef>
              <a:spcAft>
                <a:spcPts val="600"/>
              </a:spcAft>
              <a:buClr>
                <a:srgbClr val="CC9900"/>
              </a:buClr>
              <a:defRPr/>
            </a:pPr>
            <a:endParaRPr lang="en-US" sz="3700" dirty="0" smtClean="0">
              <a:solidFill>
                <a:srgbClr val="292929"/>
              </a:solidFill>
            </a:endParaRPr>
          </a:p>
        </p:txBody>
      </p:sp>
      <p:sp>
        <p:nvSpPr>
          <p:cNvPr id="399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2D6DB58-2E5A-464D-9CD6-B11FBA70F475}"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Analytic Opportunities</a:t>
            </a:r>
          </a:p>
        </p:txBody>
      </p:sp>
      <p:sp>
        <p:nvSpPr>
          <p:cNvPr id="40963" name="Content Placeholder 2"/>
          <p:cNvSpPr>
            <a:spLocks noGrp="1"/>
          </p:cNvSpPr>
          <p:nvPr>
            <p:ph idx="1"/>
          </p:nvPr>
        </p:nvSpPr>
        <p:spPr>
          <a:xfrm>
            <a:off x="457200" y="1524000"/>
            <a:ext cx="8077200" cy="4419600"/>
          </a:xfrm>
        </p:spPr>
        <p:txBody>
          <a:bodyPr/>
          <a:lstStyle/>
          <a:p>
            <a:pPr eaLnBrk="1" hangingPunct="1">
              <a:spcBef>
                <a:spcPts val="600"/>
              </a:spcBef>
            </a:pPr>
            <a:r>
              <a:rPr lang="en-US" smtClean="0"/>
              <a:t>Link RSR and NCRP data to monitor linkage</a:t>
            </a:r>
          </a:p>
          <a:p>
            <a:pPr eaLnBrk="1" hangingPunct="1">
              <a:spcBef>
                <a:spcPts val="600"/>
              </a:spcBef>
            </a:pPr>
            <a:r>
              <a:rPr lang="en-US" smtClean="0"/>
              <a:t>Measures of linkage success</a:t>
            </a:r>
          </a:p>
          <a:p>
            <a:pPr lvl="1" eaLnBrk="1" hangingPunct="1">
              <a:spcBef>
                <a:spcPts val="600"/>
              </a:spcBef>
            </a:pPr>
            <a:r>
              <a:rPr lang="en-US" smtClean="0"/>
              <a:t>Time to first service</a:t>
            </a:r>
          </a:p>
          <a:p>
            <a:pPr lvl="1" eaLnBrk="1" hangingPunct="1">
              <a:spcBef>
                <a:spcPts val="600"/>
              </a:spcBef>
            </a:pPr>
            <a:r>
              <a:rPr lang="en-US" smtClean="0"/>
              <a:t>Clinical status at linkage</a:t>
            </a:r>
          </a:p>
          <a:p>
            <a:pPr lvl="2" eaLnBrk="1" hangingPunct="1">
              <a:spcBef>
                <a:spcPts val="600"/>
              </a:spcBef>
            </a:pPr>
            <a:r>
              <a:rPr lang="en-US" smtClean="0"/>
              <a:t>HIV viral load</a:t>
            </a:r>
          </a:p>
          <a:p>
            <a:pPr lvl="2" eaLnBrk="1" hangingPunct="1">
              <a:spcBef>
                <a:spcPts val="600"/>
              </a:spcBef>
            </a:pPr>
            <a:r>
              <a:rPr lang="en-US" smtClean="0"/>
              <a:t>CD4</a:t>
            </a:r>
          </a:p>
          <a:p>
            <a:pPr eaLnBrk="1" hangingPunct="1">
              <a:spcBef>
                <a:spcPts val="600"/>
              </a:spcBef>
            </a:pPr>
            <a:r>
              <a:rPr lang="en-US" smtClean="0"/>
              <a:t>Measure of retention care</a:t>
            </a:r>
          </a:p>
          <a:p>
            <a:pPr lvl="1" eaLnBrk="1" hangingPunct="1">
              <a:spcBef>
                <a:spcPts val="600"/>
              </a:spcBef>
            </a:pPr>
            <a:r>
              <a:rPr lang="en-US" smtClean="0"/>
              <a:t>Number and type of care visits within 12 months</a:t>
            </a:r>
          </a:p>
          <a:p>
            <a:pPr lvl="1" eaLnBrk="1" hangingPunct="1">
              <a:spcBef>
                <a:spcPts val="600"/>
              </a:spcBef>
            </a:pPr>
            <a:r>
              <a:rPr lang="en-US" smtClean="0"/>
              <a:t>Clinical outcomes over time</a:t>
            </a:r>
          </a:p>
          <a:p>
            <a:pPr eaLnBrk="1" hangingPunct="1">
              <a:lnSpc>
                <a:spcPct val="120000"/>
              </a:lnSpc>
              <a:spcBef>
                <a:spcPts val="600"/>
              </a:spcBef>
            </a:pPr>
            <a:endParaRPr lang="en-US" sz="1600" smtClean="0"/>
          </a:p>
        </p:txBody>
      </p:sp>
      <p:sp>
        <p:nvSpPr>
          <p:cNvPr id="409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13E9EFE-6687-46A6-AD4E-457D6CCEDEBD}"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Confidentiality in RSR Data</a:t>
            </a:r>
          </a:p>
        </p:txBody>
      </p:sp>
      <p:sp>
        <p:nvSpPr>
          <p:cNvPr id="41987" name="Content Placeholder 2"/>
          <p:cNvSpPr>
            <a:spLocks noGrp="1"/>
          </p:cNvSpPr>
          <p:nvPr>
            <p:ph idx="1"/>
          </p:nvPr>
        </p:nvSpPr>
        <p:spPr>
          <a:xfrm>
            <a:off x="457200" y="1524000"/>
            <a:ext cx="7924800" cy="4114800"/>
          </a:xfrm>
        </p:spPr>
        <p:txBody>
          <a:bodyPr/>
          <a:lstStyle/>
          <a:p>
            <a:pPr eaLnBrk="1" hangingPunct="1">
              <a:spcBef>
                <a:spcPts val="600"/>
              </a:spcBef>
              <a:spcAft>
                <a:spcPts val="600"/>
              </a:spcAft>
            </a:pPr>
            <a:r>
              <a:rPr lang="en-US" smtClean="0"/>
              <a:t>Client level data records identified by electronic Unique Client Identifier (eUCI)</a:t>
            </a:r>
          </a:p>
          <a:p>
            <a:pPr eaLnBrk="1" hangingPunct="1">
              <a:spcBef>
                <a:spcPts val="600"/>
              </a:spcBef>
              <a:spcAft>
                <a:spcPts val="600"/>
              </a:spcAft>
            </a:pPr>
            <a:r>
              <a:rPr lang="en-US" smtClean="0">
                <a:solidFill>
                  <a:srgbClr val="292929"/>
                </a:solidFill>
              </a:rPr>
              <a:t>The RSR data for this study is provided directly by participating  RW grantees </a:t>
            </a:r>
          </a:p>
          <a:p>
            <a:pPr eaLnBrk="1" hangingPunct="1">
              <a:spcBef>
                <a:spcPts val="600"/>
              </a:spcBef>
              <a:spcAft>
                <a:spcPts val="600"/>
              </a:spcAft>
            </a:pPr>
            <a:r>
              <a:rPr lang="en-US" smtClean="0">
                <a:solidFill>
                  <a:srgbClr val="292929"/>
                </a:solidFill>
              </a:rPr>
              <a:t>HAB does not provide any data</a:t>
            </a:r>
          </a:p>
          <a:p>
            <a:pPr eaLnBrk="1" hangingPunct="1">
              <a:spcBef>
                <a:spcPts val="600"/>
              </a:spcBef>
              <a:spcAft>
                <a:spcPts val="600"/>
              </a:spcAft>
            </a:pPr>
            <a:r>
              <a:rPr lang="en-US" b="1" u="sng" smtClean="0"/>
              <a:t>Grantees own and determine the use of their data for such studies</a:t>
            </a:r>
          </a:p>
          <a:p>
            <a:pPr eaLnBrk="1" hangingPunct="1">
              <a:lnSpc>
                <a:spcPct val="80000"/>
              </a:lnSpc>
              <a:spcAft>
                <a:spcPts val="1200"/>
              </a:spcAft>
            </a:pPr>
            <a:endParaRPr lang="en-US" sz="2700" smtClean="0"/>
          </a:p>
        </p:txBody>
      </p:sp>
      <p:sp>
        <p:nvSpPr>
          <p:cNvPr id="419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B771D62-059D-4664-826B-B40C8152A75D}"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LINCS Confidentiality Protections</a:t>
            </a:r>
          </a:p>
        </p:txBody>
      </p:sp>
      <p:sp>
        <p:nvSpPr>
          <p:cNvPr id="43011" name="Content Placeholder 2"/>
          <p:cNvSpPr>
            <a:spLocks noGrp="1"/>
          </p:cNvSpPr>
          <p:nvPr>
            <p:ph idx="1"/>
          </p:nvPr>
        </p:nvSpPr>
        <p:spPr>
          <a:xfrm>
            <a:off x="457200" y="1524000"/>
            <a:ext cx="8077200" cy="4419600"/>
          </a:xfrm>
        </p:spPr>
        <p:txBody>
          <a:bodyPr/>
          <a:lstStyle/>
          <a:p>
            <a:pPr marL="342900" lvl="1" indent="-342900" eaLnBrk="1" hangingPunct="1">
              <a:spcBef>
                <a:spcPts val="600"/>
              </a:spcBef>
              <a:buFont typeface="Arial" pitchFamily="34" charset="0"/>
              <a:buChar char="•"/>
            </a:pPr>
            <a:r>
              <a:rPr lang="en-US" smtClean="0"/>
              <a:t>All data files transferred using a secure FTP protocol in encrypted format</a:t>
            </a:r>
          </a:p>
          <a:p>
            <a:pPr marL="342900" lvl="1" indent="-342900" eaLnBrk="1" hangingPunct="1">
              <a:spcBef>
                <a:spcPts val="600"/>
              </a:spcBef>
              <a:buFont typeface="Arial" pitchFamily="34" charset="0"/>
              <a:buChar char="•"/>
            </a:pPr>
            <a:r>
              <a:rPr lang="en-US" smtClean="0"/>
              <a:t>All data maintained using a secure server that meets Federal Information Processing Standard 140-2 encryption standards</a:t>
            </a:r>
          </a:p>
          <a:p>
            <a:pPr marL="342900" lvl="1" indent="-342900" eaLnBrk="1" hangingPunct="1">
              <a:spcBef>
                <a:spcPts val="600"/>
              </a:spcBef>
              <a:buFont typeface="Arial" pitchFamily="34" charset="0"/>
              <a:buChar char="•"/>
            </a:pPr>
            <a:r>
              <a:rPr lang="en-US" smtClean="0"/>
              <a:t>Project directory access governed by Abt IT security administrator</a:t>
            </a:r>
          </a:p>
        </p:txBody>
      </p:sp>
      <p:sp>
        <p:nvSpPr>
          <p:cNvPr id="430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542347D-7FAB-49E4-A03E-1D41188AF55E}"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LINCS Confidentiality Protections</a:t>
            </a:r>
          </a:p>
        </p:txBody>
      </p:sp>
      <p:sp>
        <p:nvSpPr>
          <p:cNvPr id="44035" name="Content Placeholder 2"/>
          <p:cNvSpPr>
            <a:spLocks noGrp="1"/>
          </p:cNvSpPr>
          <p:nvPr>
            <p:ph idx="1"/>
          </p:nvPr>
        </p:nvSpPr>
        <p:spPr>
          <a:xfrm>
            <a:off x="457200" y="1524000"/>
            <a:ext cx="8382000" cy="4419600"/>
          </a:xfrm>
        </p:spPr>
        <p:txBody>
          <a:bodyPr/>
          <a:lstStyle/>
          <a:p>
            <a:pPr marL="457200" lvl="1" indent="-457200" eaLnBrk="1" hangingPunct="1">
              <a:spcBef>
                <a:spcPts val="600"/>
              </a:spcBef>
              <a:buFont typeface="Arial" pitchFamily="34" charset="0"/>
              <a:buChar char="•"/>
            </a:pPr>
            <a:r>
              <a:rPr lang="en-US" smtClean="0"/>
              <a:t>NCRP cases have eUCIs created</a:t>
            </a:r>
          </a:p>
          <a:p>
            <a:pPr marL="457200" lvl="1" indent="-457200" eaLnBrk="1" hangingPunct="1">
              <a:spcBef>
                <a:spcPts val="600"/>
              </a:spcBef>
              <a:buFont typeface="Arial" pitchFamily="34" charset="0"/>
              <a:buChar char="•"/>
            </a:pPr>
            <a:r>
              <a:rPr lang="en-US" smtClean="0"/>
              <a:t>After creating the eUCIs all direct PII (Personally Identifiable Information) is removed, e.g., name, corrections ID numbers</a:t>
            </a:r>
          </a:p>
          <a:p>
            <a:pPr marL="457200" lvl="1" indent="-457200" eaLnBrk="1" hangingPunct="1">
              <a:spcBef>
                <a:spcPts val="600"/>
              </a:spcBef>
              <a:buFont typeface="Arial" pitchFamily="34" charset="0"/>
              <a:buChar char="•"/>
            </a:pPr>
            <a:r>
              <a:rPr lang="en-US" smtClean="0"/>
              <a:t>RSR and NCRP files are then matched on eUCI</a:t>
            </a:r>
          </a:p>
          <a:p>
            <a:pPr marL="457200" lvl="1" indent="-457200" eaLnBrk="1" hangingPunct="1">
              <a:spcBef>
                <a:spcPts val="600"/>
              </a:spcBef>
              <a:buFont typeface="Arial" pitchFamily="34" charset="0"/>
              <a:buChar char="•"/>
            </a:pPr>
            <a:r>
              <a:rPr lang="en-US" smtClean="0"/>
              <a:t>Source NCRP file is then erased from study data files</a:t>
            </a:r>
          </a:p>
          <a:p>
            <a:pPr marL="457200" lvl="1" indent="-457200" eaLnBrk="1" hangingPunct="1">
              <a:spcBef>
                <a:spcPts val="600"/>
              </a:spcBef>
              <a:buFont typeface="Arial" pitchFamily="34" charset="0"/>
              <a:buChar char="•"/>
            </a:pPr>
            <a:r>
              <a:rPr lang="en-US" smtClean="0"/>
              <a:t>All RSR and NCRP dates (e.g., release dates, service dates) are transformed by adding a random number sufficiently large to change both the month and day</a:t>
            </a:r>
          </a:p>
          <a:p>
            <a:pPr eaLnBrk="1" hangingPunct="1">
              <a:spcBef>
                <a:spcPts val="600"/>
              </a:spcBef>
            </a:pPr>
            <a:endParaRPr lang="en-US" sz="2800" smtClean="0"/>
          </a:p>
        </p:txBody>
      </p:sp>
      <p:sp>
        <p:nvSpPr>
          <p:cNvPr id="440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0237EC8-E83D-47F0-B331-0F3B5EB0DEC2}"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LINCS Confidentiality Protections</a:t>
            </a:r>
          </a:p>
        </p:txBody>
      </p:sp>
      <p:sp>
        <p:nvSpPr>
          <p:cNvPr id="45059" name="Content Placeholder 2"/>
          <p:cNvSpPr>
            <a:spLocks noGrp="1"/>
          </p:cNvSpPr>
          <p:nvPr>
            <p:ph idx="1"/>
          </p:nvPr>
        </p:nvSpPr>
        <p:spPr>
          <a:xfrm>
            <a:off x="457200" y="1524000"/>
            <a:ext cx="8077200" cy="4419600"/>
          </a:xfrm>
        </p:spPr>
        <p:txBody>
          <a:bodyPr/>
          <a:lstStyle/>
          <a:p>
            <a:pPr marL="447675" lvl="1" indent="-447675" eaLnBrk="1" hangingPunct="1">
              <a:spcBef>
                <a:spcPts val="600"/>
              </a:spcBef>
              <a:spcAft>
                <a:spcPts val="600"/>
              </a:spcAft>
              <a:buFont typeface="Arial" pitchFamily="34" charset="0"/>
              <a:buChar char="•"/>
            </a:pPr>
            <a:r>
              <a:rPr lang="en-US" smtClean="0"/>
              <a:t>Prior to the release of the analytic files to the Abt/Miriam analysis team, the eUCIs are replaced with a new set of random matched IDs</a:t>
            </a:r>
          </a:p>
          <a:p>
            <a:pPr marL="447675" lvl="1" indent="-447675" eaLnBrk="1" hangingPunct="1">
              <a:spcBef>
                <a:spcPts val="600"/>
              </a:spcBef>
              <a:spcAft>
                <a:spcPts val="600"/>
              </a:spcAft>
              <a:buFont typeface="Arial" pitchFamily="34" charset="0"/>
              <a:buChar char="•"/>
            </a:pPr>
            <a:r>
              <a:rPr lang="en-US" smtClean="0"/>
              <a:t>Only the study Lead Programmer Analyst has access to the crosswalk between the dummy codes and the original eUCIs</a:t>
            </a:r>
          </a:p>
          <a:p>
            <a:pPr marL="447675" lvl="1" indent="-447675" eaLnBrk="1" hangingPunct="1">
              <a:spcBef>
                <a:spcPts val="600"/>
              </a:spcBef>
              <a:spcAft>
                <a:spcPts val="600"/>
              </a:spcAft>
              <a:buFont typeface="Arial" pitchFamily="34" charset="0"/>
              <a:buChar char="•"/>
            </a:pPr>
            <a:r>
              <a:rPr lang="en-US" b="1" u="sng" smtClean="0"/>
              <a:t>No PII/PHI is maintained – only fully HIPAA-deidentified data files</a:t>
            </a:r>
          </a:p>
        </p:txBody>
      </p:sp>
      <p:sp>
        <p:nvSpPr>
          <p:cNvPr id="4506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C502A24-11DF-4409-B939-9C91554EDE22}"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Using the Data</a:t>
            </a:r>
          </a:p>
        </p:txBody>
      </p:sp>
      <p:sp>
        <p:nvSpPr>
          <p:cNvPr id="46083" name="Content Placeholder 2"/>
          <p:cNvSpPr>
            <a:spLocks noGrp="1"/>
          </p:cNvSpPr>
          <p:nvPr>
            <p:ph idx="1"/>
          </p:nvPr>
        </p:nvSpPr>
        <p:spPr>
          <a:xfrm>
            <a:off x="457200" y="1524000"/>
            <a:ext cx="8229600" cy="4525963"/>
          </a:xfrm>
        </p:spPr>
        <p:txBody>
          <a:bodyPr/>
          <a:lstStyle/>
          <a:p>
            <a:pPr eaLnBrk="1" hangingPunct="1"/>
            <a:r>
              <a:rPr lang="en-US" sz="2800" smtClean="0"/>
              <a:t>At what level can monitoring and analysis take place?</a:t>
            </a:r>
          </a:p>
          <a:p>
            <a:pPr lvl="1" eaLnBrk="1" hangingPunct="1"/>
            <a:r>
              <a:rPr lang="en-US" sz="2400" smtClean="0"/>
              <a:t>State</a:t>
            </a:r>
          </a:p>
          <a:p>
            <a:pPr lvl="1" eaLnBrk="1" hangingPunct="1"/>
            <a:r>
              <a:rPr lang="en-US" sz="2400" smtClean="0"/>
              <a:t>County</a:t>
            </a:r>
          </a:p>
          <a:p>
            <a:pPr lvl="1" eaLnBrk="1" hangingPunct="1"/>
            <a:r>
              <a:rPr lang="en-US" sz="2400" smtClean="0"/>
              <a:t>City</a:t>
            </a:r>
          </a:p>
          <a:p>
            <a:pPr eaLnBrk="1" hangingPunct="1"/>
            <a:r>
              <a:rPr lang="en-US" sz="2800" smtClean="0"/>
              <a:t>Who can benefit from data?</a:t>
            </a:r>
          </a:p>
          <a:p>
            <a:pPr lvl="1" eaLnBrk="1" hangingPunct="1"/>
            <a:r>
              <a:rPr lang="en-US" sz="2400" smtClean="0"/>
              <a:t>State and local DPH</a:t>
            </a:r>
          </a:p>
          <a:p>
            <a:pPr lvl="1" eaLnBrk="1" hangingPunct="1"/>
            <a:r>
              <a:rPr lang="en-US" sz="2400" smtClean="0"/>
              <a:t>Corrections reentry staff</a:t>
            </a:r>
          </a:p>
          <a:p>
            <a:pPr lvl="1" eaLnBrk="1" hangingPunct="1"/>
            <a:r>
              <a:rPr lang="en-US" sz="2400" smtClean="0"/>
              <a:t>Ryan White planning councils</a:t>
            </a:r>
          </a:p>
          <a:p>
            <a:pPr lvl="1" eaLnBrk="1" hangingPunct="1"/>
            <a:r>
              <a:rPr lang="en-US" sz="2400" smtClean="0"/>
              <a:t>Community providers</a:t>
            </a:r>
          </a:p>
        </p:txBody>
      </p:sp>
      <p:sp>
        <p:nvSpPr>
          <p:cNvPr id="4" name="Slide Number Placeholder 3"/>
          <p:cNvSpPr>
            <a:spLocks noGrp="1"/>
          </p:cNvSpPr>
          <p:nvPr>
            <p:ph type="sldNum" sz="quarter" idx="12"/>
          </p:nvPr>
        </p:nvSpPr>
        <p:spPr/>
        <p:txBody>
          <a:bodyPr/>
          <a:lstStyle/>
          <a:p>
            <a:pPr>
              <a:defRPr/>
            </a:pPr>
            <a:fld id="{5EA1518C-C596-418E-A708-F3E90DC1DF85}" type="slidenum">
              <a:rPr lang="en-US"/>
              <a:pPr>
                <a:defRPr/>
              </a:pPr>
              <a:t>35</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0" y="2895600"/>
            <a:ext cx="7772400" cy="1362075"/>
          </a:xfrm>
        </p:spPr>
        <p:txBody>
          <a:bodyPr rtlCol="0">
            <a:normAutofit/>
          </a:bodyPr>
          <a:lstStyle/>
          <a:p>
            <a:pPr eaLnBrk="1" fontAlgn="auto" hangingPunct="1">
              <a:spcAft>
                <a:spcPts val="0"/>
              </a:spcAft>
              <a:defRPr/>
            </a:pPr>
            <a:r>
              <a:rPr lang="en-US" dirty="0" smtClean="0"/>
              <a:t>the use of RSR data to assess linkage in RI</a:t>
            </a:r>
          </a:p>
        </p:txBody>
      </p:sp>
      <p:sp>
        <p:nvSpPr>
          <p:cNvPr id="4" name="Slide Number Placeholder 3"/>
          <p:cNvSpPr>
            <a:spLocks noGrp="1"/>
          </p:cNvSpPr>
          <p:nvPr>
            <p:ph type="sldNum" sz="quarter" idx="12"/>
          </p:nvPr>
        </p:nvSpPr>
        <p:spPr/>
        <p:txBody>
          <a:bodyPr/>
          <a:lstStyle/>
          <a:p>
            <a:pPr>
              <a:defRPr/>
            </a:pPr>
            <a:fld id="{7841F5C5-E406-4C3C-81C3-DA1CE2F4C7AE}" type="slidenum">
              <a:rPr lang="en-US"/>
              <a:pPr>
                <a:defRPr/>
              </a:pPr>
              <a:t>36</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Validating eUCI as Linkage Strategy</a:t>
            </a:r>
          </a:p>
        </p:txBody>
      </p:sp>
      <p:sp>
        <p:nvSpPr>
          <p:cNvPr id="48131" name="Content Placeholder 2"/>
          <p:cNvSpPr>
            <a:spLocks noGrp="1"/>
          </p:cNvSpPr>
          <p:nvPr>
            <p:ph idx="1"/>
          </p:nvPr>
        </p:nvSpPr>
        <p:spPr>
          <a:xfrm>
            <a:off x="457200" y="1524000"/>
            <a:ext cx="8229600" cy="4525963"/>
          </a:xfrm>
        </p:spPr>
        <p:txBody>
          <a:bodyPr/>
          <a:lstStyle/>
          <a:p>
            <a:pPr eaLnBrk="1" hangingPunct="1">
              <a:spcBef>
                <a:spcPts val="600"/>
              </a:spcBef>
              <a:spcAft>
                <a:spcPts val="600"/>
              </a:spcAft>
            </a:pPr>
            <a:r>
              <a:rPr lang="en-US" smtClean="0"/>
              <a:t>Creation of gold standards: true match, true linkage</a:t>
            </a:r>
          </a:p>
          <a:p>
            <a:pPr lvl="1" eaLnBrk="1" hangingPunct="1">
              <a:spcBef>
                <a:spcPts val="600"/>
              </a:spcBef>
              <a:spcAft>
                <a:spcPts val="600"/>
              </a:spcAft>
            </a:pPr>
            <a:r>
              <a:rPr lang="en-US" smtClean="0"/>
              <a:t>Database matching, logic checks, clinic record review, prison HIV EMR verification </a:t>
            </a:r>
          </a:p>
          <a:p>
            <a:pPr eaLnBrk="1" hangingPunct="1">
              <a:spcBef>
                <a:spcPts val="600"/>
              </a:spcBef>
              <a:spcAft>
                <a:spcPts val="600"/>
              </a:spcAft>
            </a:pPr>
            <a:r>
              <a:rPr lang="en-US" smtClean="0"/>
              <a:t>Comparing eUCI to other methods</a:t>
            </a:r>
          </a:p>
          <a:p>
            <a:pPr lvl="1" eaLnBrk="1" hangingPunct="1">
              <a:spcBef>
                <a:spcPts val="600"/>
              </a:spcBef>
              <a:spcAft>
                <a:spcPts val="600"/>
              </a:spcAft>
            </a:pPr>
            <a:r>
              <a:rPr lang="en-US" smtClean="0"/>
              <a:t>False positive, False negative, Kappa statistics</a:t>
            </a:r>
          </a:p>
          <a:p>
            <a:pPr lvl="1" eaLnBrk="1" hangingPunct="1">
              <a:spcBef>
                <a:spcPts val="600"/>
              </a:spcBef>
              <a:spcAft>
                <a:spcPts val="600"/>
              </a:spcAft>
              <a:buFont typeface="Arial" pitchFamily="34" charset="0"/>
              <a:buNone/>
            </a:pPr>
            <a:endParaRPr lang="en-US" smtClean="0"/>
          </a:p>
        </p:txBody>
      </p:sp>
      <p:sp>
        <p:nvSpPr>
          <p:cNvPr id="2" name="Slide Number Placeholder 1"/>
          <p:cNvSpPr>
            <a:spLocks noGrp="1"/>
          </p:cNvSpPr>
          <p:nvPr>
            <p:ph type="sldNum" sz="quarter" idx="12"/>
          </p:nvPr>
        </p:nvSpPr>
        <p:spPr/>
        <p:txBody>
          <a:bodyPr/>
          <a:lstStyle/>
          <a:p>
            <a:pPr>
              <a:defRPr/>
            </a:pPr>
            <a:fld id="{852C26E2-B0FF-43F6-AA6C-6F1AAC68B6A1}"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eUCI </a:t>
            </a:r>
          </a:p>
        </p:txBody>
      </p:sp>
      <p:sp>
        <p:nvSpPr>
          <p:cNvPr id="4" name="Slide Number Placeholder 3"/>
          <p:cNvSpPr>
            <a:spLocks noGrp="1"/>
          </p:cNvSpPr>
          <p:nvPr>
            <p:ph type="sldNum" sz="quarter" idx="12"/>
          </p:nvPr>
        </p:nvSpPr>
        <p:spPr/>
        <p:txBody>
          <a:bodyPr/>
          <a:lstStyle/>
          <a:p>
            <a:pPr>
              <a:defRPr/>
            </a:pPr>
            <a:fld id="{A351C7F2-5779-47E1-A351-506F4E0E8CC1}" type="slidenum">
              <a:rPr lang="en-US" smtClean="0"/>
              <a:pPr>
                <a:defRPr/>
              </a:pPr>
              <a:t>38</a:t>
            </a:fld>
            <a:endParaRPr lang="en-US" dirty="0"/>
          </a:p>
        </p:txBody>
      </p:sp>
      <p:pic>
        <p:nvPicPr>
          <p:cNvPr id="4915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36" t="1785" r="1425" b="17856"/>
          <a:stretch>
            <a:fillRect/>
          </a:stretch>
        </p:blipFill>
        <p:spPr>
          <a:xfrm>
            <a:off x="1900238" y="1371600"/>
            <a:ext cx="5486400" cy="3429000"/>
          </a:xfrm>
        </p:spPr>
      </p:pic>
      <p:sp>
        <p:nvSpPr>
          <p:cNvPr id="49157" name="TextBox 5"/>
          <p:cNvSpPr txBox="1">
            <a:spLocks noChangeArrowheads="1"/>
          </p:cNvSpPr>
          <p:nvPr/>
        </p:nvSpPr>
        <p:spPr bwMode="auto">
          <a:xfrm>
            <a:off x="1790700" y="4887913"/>
            <a:ext cx="5964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ESTIMATED:  False positive:  5 %  False negative: 3.8%</a:t>
            </a:r>
          </a:p>
        </p:txBody>
      </p:sp>
      <p:sp>
        <p:nvSpPr>
          <p:cNvPr id="49158" name="TextBox 6"/>
          <p:cNvSpPr txBox="1">
            <a:spLocks noChangeArrowheads="1"/>
          </p:cNvSpPr>
          <p:nvPr/>
        </p:nvSpPr>
        <p:spPr bwMode="auto">
          <a:xfrm>
            <a:off x="1790700" y="5638800"/>
            <a:ext cx="6367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Calibri" pitchFamily="34" charset="0"/>
                <a:cs typeface="Arial" pitchFamily="34" charset="0"/>
              </a:rPr>
              <a:t>Source: Coombs E, O’Brien-Strain P. “UCI and You.” Webcast. SPHERE Institute. November 10, 2008.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r>
              <a:rPr lang="en-US" sz="4000" smtClean="0"/>
              <a:t>Disproportionate Impact on Minorities</a:t>
            </a:r>
          </a:p>
        </p:txBody>
      </p:sp>
      <p:sp>
        <p:nvSpPr>
          <p:cNvPr id="13315" name="Rectangle 3"/>
          <p:cNvSpPr>
            <a:spLocks noGrp="1"/>
          </p:cNvSpPr>
          <p:nvPr>
            <p:ph idx="1"/>
          </p:nvPr>
        </p:nvSpPr>
        <p:spPr>
          <a:xfrm>
            <a:off x="457200" y="1525588"/>
            <a:ext cx="5943600" cy="4525962"/>
          </a:xfrm>
        </p:spPr>
        <p:txBody>
          <a:bodyPr/>
          <a:lstStyle/>
          <a:p>
            <a:pPr eaLnBrk="1" hangingPunct="1">
              <a:lnSpc>
                <a:spcPct val="96000"/>
              </a:lnSpc>
              <a:spcBef>
                <a:spcPts val="600"/>
              </a:spcBef>
            </a:pPr>
            <a:r>
              <a:rPr lang="en-US" sz="2400" smtClean="0"/>
              <a:t>African Americans are incarcerated at 6 times the rate of whites.</a:t>
            </a:r>
            <a:r>
              <a:rPr lang="en-US" sz="2400" baseline="30000" smtClean="0"/>
              <a:t>1</a:t>
            </a:r>
            <a:endParaRPr lang="en-US" sz="2400" smtClean="0"/>
          </a:p>
          <a:p>
            <a:pPr eaLnBrk="1" hangingPunct="1">
              <a:lnSpc>
                <a:spcPct val="96000"/>
              </a:lnSpc>
              <a:spcBef>
                <a:spcPts val="600"/>
              </a:spcBef>
            </a:pPr>
            <a:r>
              <a:rPr lang="en-US" sz="2400" smtClean="0"/>
              <a:t>HIV disproportionately impacts African Americans.</a:t>
            </a:r>
          </a:p>
          <a:p>
            <a:pPr lvl="1" eaLnBrk="1" hangingPunct="1">
              <a:lnSpc>
                <a:spcPct val="96000"/>
              </a:lnSpc>
              <a:spcBef>
                <a:spcPts val="600"/>
              </a:spcBef>
            </a:pPr>
            <a:r>
              <a:rPr lang="en-US" sz="2000" smtClean="0"/>
              <a:t>7 times the rate of HIV infection</a:t>
            </a:r>
          </a:p>
          <a:p>
            <a:pPr lvl="1" eaLnBrk="1" hangingPunct="1">
              <a:lnSpc>
                <a:spcPct val="96000"/>
              </a:lnSpc>
              <a:spcBef>
                <a:spcPts val="600"/>
              </a:spcBef>
            </a:pPr>
            <a:r>
              <a:rPr lang="en-US" sz="2000" smtClean="0"/>
              <a:t>Constitute 45% of new HIV infections nationwide</a:t>
            </a:r>
            <a:r>
              <a:rPr lang="en-US" sz="2000" baseline="30000" smtClean="0"/>
              <a:t>2</a:t>
            </a:r>
          </a:p>
          <a:p>
            <a:pPr lvl="1" eaLnBrk="1" hangingPunct="1">
              <a:lnSpc>
                <a:spcPct val="96000"/>
              </a:lnSpc>
              <a:spcBef>
                <a:spcPts val="600"/>
              </a:spcBef>
            </a:pPr>
            <a:r>
              <a:rPr lang="en-US" sz="2000" smtClean="0"/>
              <a:t>Nearly twice as likely to lack health insurance</a:t>
            </a:r>
            <a:r>
              <a:rPr lang="en-US" sz="2000" baseline="30000" smtClean="0"/>
              <a:t>3</a:t>
            </a:r>
          </a:p>
          <a:p>
            <a:pPr eaLnBrk="1" hangingPunct="1">
              <a:lnSpc>
                <a:spcPct val="96000"/>
              </a:lnSpc>
              <a:spcBef>
                <a:spcPts val="600"/>
              </a:spcBef>
            </a:pPr>
            <a:r>
              <a:rPr lang="en-US" sz="2400" smtClean="0"/>
              <a:t>Nearly 50% of Ryan White program clients are African American.</a:t>
            </a:r>
            <a:r>
              <a:rPr lang="en-US" sz="2400" baseline="30000" smtClean="0"/>
              <a:t>4</a:t>
            </a:r>
          </a:p>
        </p:txBody>
      </p:sp>
      <p:sp>
        <p:nvSpPr>
          <p:cNvPr id="7172" name="Rectangle 4"/>
          <p:cNvSpPr>
            <a:spLocks noChangeArrowheads="1"/>
          </p:cNvSpPr>
          <p:nvPr/>
        </p:nvSpPr>
        <p:spPr bwMode="auto">
          <a:xfrm>
            <a:off x="838200" y="51816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indent="-114300">
              <a:buFont typeface="+mj-lt"/>
              <a:buAutoNum type="arabicPeriod"/>
              <a:defRPr/>
            </a:pPr>
            <a:r>
              <a:rPr lang="en-US" sz="900" dirty="0">
                <a:latin typeface="+mn-lt"/>
              </a:rPr>
              <a:t>Sabol WJ, West HC, Cooper M. Prisoners in 2008. Bureau of Justice Statistics. December 2009, NCJ 228417. Revised 6/30/2010 . Available at: http://bjs.ojp.usdoj.gov/content/pub/pdf/p08.pdf. </a:t>
            </a:r>
          </a:p>
          <a:p>
            <a:pPr marL="114300" indent="-114300">
              <a:buFont typeface="+mj-lt"/>
              <a:buAutoNum type="arabicPeriod"/>
              <a:defRPr/>
            </a:pPr>
            <a:r>
              <a:rPr lang="en-US" sz="900" dirty="0">
                <a:latin typeface="+mn-lt"/>
              </a:rPr>
              <a:t>Hall HI, Song R, Rhodes P, Prejean J, An Q, Lee LM, </a:t>
            </a:r>
            <a:r>
              <a:rPr lang="en-US" sz="900" dirty="0" err="1">
                <a:latin typeface="+mn-lt"/>
              </a:rPr>
              <a:t>Karon</a:t>
            </a:r>
            <a:r>
              <a:rPr lang="en-US" sz="900" dirty="0">
                <a:latin typeface="+mn-lt"/>
              </a:rPr>
              <a:t> J, </a:t>
            </a:r>
            <a:r>
              <a:rPr lang="en-US" sz="900" dirty="0" err="1">
                <a:latin typeface="+mn-lt"/>
              </a:rPr>
              <a:t>Brookmeyer</a:t>
            </a:r>
            <a:r>
              <a:rPr lang="en-US" sz="900" dirty="0">
                <a:latin typeface="+mn-lt"/>
              </a:rPr>
              <a:t> R, Kaplan EH, McKenna MT, Janssen RS; HIV Incidence Surveillance Group. Estimation of HIV incidence in the United States. JAMA. 2008 Aug 6;300(5):520-9.</a:t>
            </a:r>
          </a:p>
          <a:p>
            <a:pPr marL="114300" indent="-114300">
              <a:buFont typeface="+mj-lt"/>
              <a:buAutoNum type="arabicPeriod"/>
              <a:defRPr/>
            </a:pPr>
            <a:r>
              <a:rPr lang="en-US" sz="900" dirty="0">
                <a:latin typeface="+mn-lt"/>
              </a:rPr>
              <a:t>Schwartz K, Howard J, Tolbert J, Lawton E, Chen V.  The Uninsured: A Primer. October 2010.. Publication #7451-06. Washington, DC: The Kaiser Commission on Medicaid and the Uninsured, Kaiser Family Foundation. Available at: http://www.kff.org/uninsured/upload/7451-06.pdf</a:t>
            </a:r>
          </a:p>
          <a:p>
            <a:pPr marL="114300" indent="-114300">
              <a:buFont typeface="+mj-lt"/>
              <a:buAutoNum type="arabicPeriod"/>
              <a:defRPr/>
            </a:pPr>
            <a:r>
              <a:rPr lang="en-US" sz="900" dirty="0">
                <a:latin typeface="+mn-lt"/>
              </a:rPr>
              <a:t>Heath Resources and Services Administration, HIV/AIDS Bureau. Going the distance: The Ryan White HIV/AIDS Program, 20 years of leadership, a legacy of care. August 2010. Rockville, MD: Health Resources and Services Administration. Available at: http://hab.hrsa.gov/data/files/2010progressrpt.pdf</a:t>
            </a:r>
          </a:p>
        </p:txBody>
      </p:sp>
      <p:pic>
        <p:nvPicPr>
          <p:cNvPr id="13317" name="Picture 6" descr="black-men-j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00200"/>
            <a:ext cx="27432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7"/>
          <p:cNvSpPr>
            <a:spLocks noChangeArrowheads="1"/>
          </p:cNvSpPr>
          <p:nvPr/>
        </p:nvSpPr>
        <p:spPr bwMode="auto">
          <a:xfrm>
            <a:off x="6400800" y="3668713"/>
            <a:ext cx="25908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n-US" sz="900" dirty="0">
                <a:latin typeface="+mn-lt"/>
              </a:rPr>
              <a:t>http://irishgreeneyes-welcometomyworld.blogspot.com/2011/06/infographic-not-guilty-program-seeks-to.html </a:t>
            </a:r>
          </a:p>
        </p:txBody>
      </p:sp>
      <p:sp>
        <p:nvSpPr>
          <p:cNvPr id="2" name="Slide Number Placeholder 1"/>
          <p:cNvSpPr>
            <a:spLocks noGrp="1"/>
          </p:cNvSpPr>
          <p:nvPr>
            <p:ph type="sldNum" sz="quarter" idx="12"/>
          </p:nvPr>
        </p:nvSpPr>
        <p:spPr/>
        <p:txBody>
          <a:bodyPr/>
          <a:lstStyle/>
          <a:p>
            <a:pPr>
              <a:defRPr/>
            </a:pPr>
            <a:fld id="{6165FA7B-34ED-4384-B3A4-A1945CDA3DF9}"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Data Source</a:t>
            </a:r>
          </a:p>
        </p:txBody>
      </p:sp>
      <p:sp>
        <p:nvSpPr>
          <p:cNvPr id="50179" name="Content Placeholder 2"/>
          <p:cNvSpPr>
            <a:spLocks noGrp="1"/>
          </p:cNvSpPr>
          <p:nvPr>
            <p:ph idx="1"/>
          </p:nvPr>
        </p:nvSpPr>
        <p:spPr>
          <a:xfrm>
            <a:off x="457200" y="1524000"/>
            <a:ext cx="8229600" cy="4525963"/>
          </a:xfrm>
        </p:spPr>
        <p:txBody>
          <a:bodyPr/>
          <a:lstStyle/>
          <a:p>
            <a:pPr eaLnBrk="1" hangingPunct="1">
              <a:lnSpc>
                <a:spcPct val="110000"/>
              </a:lnSpc>
              <a:spcBef>
                <a:spcPts val="600"/>
              </a:spcBef>
              <a:spcAft>
                <a:spcPts val="600"/>
              </a:spcAft>
            </a:pPr>
            <a:r>
              <a:rPr lang="en-US" smtClean="0"/>
              <a:t>Corrections (ACI) Data</a:t>
            </a:r>
          </a:p>
          <a:p>
            <a:pPr lvl="1" eaLnBrk="1" hangingPunct="1">
              <a:lnSpc>
                <a:spcPct val="110000"/>
              </a:lnSpc>
              <a:spcBef>
                <a:spcPts val="600"/>
              </a:spcBef>
              <a:spcAft>
                <a:spcPts val="600"/>
              </a:spcAft>
            </a:pPr>
            <a:r>
              <a:rPr lang="en-US" smtClean="0"/>
              <a:t>10,307 individuals from ACI</a:t>
            </a:r>
          </a:p>
          <a:p>
            <a:pPr lvl="1" eaLnBrk="1" hangingPunct="1">
              <a:lnSpc>
                <a:spcPct val="110000"/>
              </a:lnSpc>
              <a:spcBef>
                <a:spcPts val="600"/>
              </a:spcBef>
              <a:spcAft>
                <a:spcPts val="600"/>
              </a:spcAft>
            </a:pPr>
            <a:r>
              <a:rPr lang="en-US" smtClean="0"/>
              <a:t>14,904 records, including all known aliases</a:t>
            </a:r>
          </a:p>
          <a:p>
            <a:pPr lvl="1" eaLnBrk="1" hangingPunct="1">
              <a:lnSpc>
                <a:spcPct val="110000"/>
              </a:lnSpc>
              <a:spcBef>
                <a:spcPts val="600"/>
              </a:spcBef>
              <a:spcAft>
                <a:spcPts val="600"/>
              </a:spcAft>
            </a:pPr>
            <a:r>
              <a:rPr lang="en-US" smtClean="0"/>
              <a:t>Calendar year 2010 </a:t>
            </a:r>
          </a:p>
          <a:p>
            <a:pPr eaLnBrk="1" hangingPunct="1">
              <a:lnSpc>
                <a:spcPct val="110000"/>
              </a:lnSpc>
              <a:spcBef>
                <a:spcPts val="600"/>
              </a:spcBef>
              <a:spcAft>
                <a:spcPts val="600"/>
              </a:spcAft>
            </a:pPr>
            <a:r>
              <a:rPr lang="en-US" smtClean="0"/>
              <a:t>Clinical Data </a:t>
            </a:r>
          </a:p>
          <a:p>
            <a:pPr lvl="1" eaLnBrk="1" hangingPunct="1">
              <a:lnSpc>
                <a:spcPct val="110000"/>
              </a:lnSpc>
              <a:spcBef>
                <a:spcPts val="600"/>
              </a:spcBef>
              <a:spcAft>
                <a:spcPts val="600"/>
              </a:spcAft>
            </a:pPr>
            <a:r>
              <a:rPr lang="en-US" smtClean="0"/>
              <a:t>1,432 patients active in clinic</a:t>
            </a:r>
          </a:p>
          <a:p>
            <a:pPr lvl="1" eaLnBrk="1" hangingPunct="1">
              <a:lnSpc>
                <a:spcPct val="110000"/>
              </a:lnSpc>
              <a:spcBef>
                <a:spcPts val="600"/>
              </a:spcBef>
              <a:spcAft>
                <a:spcPts val="600"/>
              </a:spcAft>
            </a:pPr>
            <a:r>
              <a:rPr lang="en-US" smtClean="0"/>
              <a:t>Time frame: 1/1/2010 – 6/30/2011</a:t>
            </a:r>
          </a:p>
        </p:txBody>
      </p:sp>
      <p:sp>
        <p:nvSpPr>
          <p:cNvPr id="50180" name="Rectangle 6"/>
          <p:cNvSpPr>
            <a:spLocks noChangeArrowheads="1"/>
          </p:cNvSpPr>
          <p:nvPr/>
        </p:nvSpPr>
        <p:spPr bwMode="auto">
          <a:xfrm>
            <a:off x="304800" y="1219200"/>
            <a:ext cx="8839200" cy="46038"/>
          </a:xfrm>
          <a:prstGeom prst="rect">
            <a:avLst/>
          </a:prstGeom>
          <a:gradFill rotWithShape="1">
            <a:gsLst>
              <a:gs pos="0">
                <a:srgbClr val="54709E"/>
              </a:gs>
              <a:gs pos="100000">
                <a:srgbClr val="FCFCF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atin typeface="Garamond" pitchFamily="18" charset="0"/>
            </a:endParaRPr>
          </a:p>
        </p:txBody>
      </p:sp>
      <p:sp>
        <p:nvSpPr>
          <p:cNvPr id="2" name="Slide Number Placeholder 1"/>
          <p:cNvSpPr>
            <a:spLocks noGrp="1"/>
          </p:cNvSpPr>
          <p:nvPr>
            <p:ph type="sldNum" sz="quarter" idx="12"/>
          </p:nvPr>
        </p:nvSpPr>
        <p:spPr/>
        <p:txBody>
          <a:bodyPr/>
          <a:lstStyle/>
          <a:p>
            <a:pPr>
              <a:defRPr/>
            </a:pPr>
            <a:fld id="{F6BAFFF8-1EA1-49D3-9AF8-8473FAE1A820}"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76200"/>
            <a:ext cx="9144000" cy="1143000"/>
          </a:xfrm>
        </p:spPr>
        <p:txBody>
          <a:bodyPr rtlCol="0">
            <a:normAutofit fontScale="90000"/>
          </a:bodyPr>
          <a:lstStyle/>
          <a:p>
            <a:pPr eaLnBrk="1" fontAlgn="auto" hangingPunct="1">
              <a:lnSpc>
                <a:spcPct val="90000"/>
              </a:lnSpc>
              <a:spcAft>
                <a:spcPts val="0"/>
              </a:spcAft>
              <a:defRPr/>
            </a:pPr>
            <a:r>
              <a:rPr lang="en-US" dirty="0" smtClean="0"/>
              <a:t>Matching Process:</a:t>
            </a:r>
            <a:br>
              <a:rPr lang="en-US" dirty="0" smtClean="0"/>
            </a:br>
            <a:r>
              <a:rPr lang="en-US" dirty="0" smtClean="0"/>
              <a:t>Alternative Approaches</a:t>
            </a:r>
          </a:p>
        </p:txBody>
      </p:sp>
      <p:sp>
        <p:nvSpPr>
          <p:cNvPr id="51203" name="Content Placeholder 2"/>
          <p:cNvSpPr>
            <a:spLocks noGrp="1"/>
          </p:cNvSpPr>
          <p:nvPr>
            <p:ph idx="1"/>
          </p:nvPr>
        </p:nvSpPr>
        <p:spPr>
          <a:xfrm>
            <a:off x="457200" y="1524000"/>
            <a:ext cx="8229600" cy="4800600"/>
          </a:xfrm>
        </p:spPr>
        <p:txBody>
          <a:bodyPr/>
          <a:lstStyle/>
          <a:p>
            <a:pPr eaLnBrk="1" hangingPunct="1">
              <a:spcBef>
                <a:spcPts val="600"/>
              </a:spcBef>
            </a:pPr>
            <a:r>
              <a:rPr lang="en-US" smtClean="0"/>
              <a:t>Deterministic Matching</a:t>
            </a:r>
          </a:p>
          <a:p>
            <a:pPr lvl="1" eaLnBrk="1" hangingPunct="1">
              <a:spcBef>
                <a:spcPts val="600"/>
              </a:spcBef>
            </a:pPr>
            <a:r>
              <a:rPr lang="en-US" smtClean="0"/>
              <a:t>First Name/Alias, Last Name/Alias, Date of Birth, Gender</a:t>
            </a:r>
          </a:p>
          <a:p>
            <a:pPr lvl="1" eaLnBrk="1" hangingPunct="1">
              <a:spcBef>
                <a:spcPts val="600"/>
              </a:spcBef>
            </a:pPr>
            <a:r>
              <a:rPr lang="en-US" smtClean="0"/>
              <a:t>Example: Matching by aliases, DOB, gender</a:t>
            </a:r>
          </a:p>
          <a:p>
            <a:pPr eaLnBrk="1" hangingPunct="1">
              <a:spcBef>
                <a:spcPts val="600"/>
              </a:spcBef>
            </a:pPr>
            <a:r>
              <a:rPr lang="en-US" smtClean="0"/>
              <a:t>eUCI Matching</a:t>
            </a:r>
          </a:p>
          <a:p>
            <a:pPr eaLnBrk="1" hangingPunct="1">
              <a:spcBef>
                <a:spcPts val="600"/>
              </a:spcBef>
            </a:pPr>
            <a:r>
              <a:rPr lang="en-US" smtClean="0"/>
              <a:t>Probabilistic Matching (LinkKing Software)</a:t>
            </a:r>
          </a:p>
          <a:p>
            <a:pPr lvl="1" eaLnBrk="1" hangingPunct="1">
              <a:spcBef>
                <a:spcPts val="600"/>
              </a:spcBef>
            </a:pPr>
            <a:r>
              <a:rPr lang="en-US" smtClean="0"/>
              <a:t>Based on probability theory</a:t>
            </a:r>
          </a:p>
          <a:p>
            <a:pPr lvl="1" eaLnBrk="1" hangingPunct="1">
              <a:spcBef>
                <a:spcPts val="600"/>
              </a:spcBef>
            </a:pPr>
            <a:r>
              <a:rPr lang="en-US" smtClean="0"/>
              <a:t>Example: John &amp; Jonathan, same DOB and same gender</a:t>
            </a:r>
          </a:p>
        </p:txBody>
      </p:sp>
      <p:sp>
        <p:nvSpPr>
          <p:cNvPr id="51204" name="Rectangle 6"/>
          <p:cNvSpPr>
            <a:spLocks noChangeArrowheads="1"/>
          </p:cNvSpPr>
          <p:nvPr/>
        </p:nvSpPr>
        <p:spPr bwMode="auto">
          <a:xfrm>
            <a:off x="304800" y="1219200"/>
            <a:ext cx="8839200" cy="46038"/>
          </a:xfrm>
          <a:prstGeom prst="rect">
            <a:avLst/>
          </a:prstGeom>
          <a:gradFill rotWithShape="1">
            <a:gsLst>
              <a:gs pos="0">
                <a:srgbClr val="54709E"/>
              </a:gs>
              <a:gs pos="100000">
                <a:srgbClr val="FCFCF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atin typeface="Garamond" pitchFamily="18" charset="0"/>
            </a:endParaRPr>
          </a:p>
        </p:txBody>
      </p:sp>
      <p:sp>
        <p:nvSpPr>
          <p:cNvPr id="2" name="Slide Number Placeholder 1"/>
          <p:cNvSpPr>
            <a:spLocks noGrp="1"/>
          </p:cNvSpPr>
          <p:nvPr>
            <p:ph type="sldNum" sz="quarter" idx="12"/>
          </p:nvPr>
        </p:nvSpPr>
        <p:spPr/>
        <p:txBody>
          <a:bodyPr/>
          <a:lstStyle/>
          <a:p>
            <a:pPr>
              <a:defRPr/>
            </a:pPr>
            <a:fld id="{CC487717-BA33-4838-B3AB-AC487437ACEC}"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87363" y="30163"/>
            <a:ext cx="8229600" cy="1143000"/>
          </a:xfrm>
        </p:spPr>
        <p:txBody>
          <a:bodyPr/>
          <a:lstStyle/>
          <a:p>
            <a:pPr eaLnBrk="1" hangingPunct="1"/>
            <a:r>
              <a:rPr lang="en-US" smtClean="0"/>
              <a:t>Matching Outcomes</a:t>
            </a:r>
          </a:p>
        </p:txBody>
      </p:sp>
      <p:graphicFrame>
        <p:nvGraphicFramePr>
          <p:cNvPr id="4" name="Content Placeholder 3"/>
          <p:cNvGraphicFramePr>
            <a:graphicFrameLocks noGrp="1"/>
          </p:cNvGraphicFramePr>
          <p:nvPr>
            <p:ph idx="1"/>
          </p:nvPr>
        </p:nvGraphicFramePr>
        <p:xfrm>
          <a:off x="563563" y="1981200"/>
          <a:ext cx="7689850" cy="3548063"/>
        </p:xfrm>
        <a:graphic>
          <a:graphicData uri="http://schemas.openxmlformats.org/drawingml/2006/table">
            <a:tbl>
              <a:tblPr firstRow="1" firstCol="1" bandRow="1">
                <a:tableStyleId>{5C22544A-7EE6-4342-B048-85BDC9FD1C3A}</a:tableStyleId>
              </a:tblPr>
              <a:tblGrid>
                <a:gridCol w="2549578"/>
                <a:gridCol w="1013217"/>
                <a:gridCol w="1154957"/>
                <a:gridCol w="1752684"/>
                <a:gridCol w="1219415"/>
              </a:tblGrid>
              <a:tr h="685837">
                <a:tc>
                  <a:txBody>
                    <a:bodyPr/>
                    <a:lstStyle/>
                    <a:p>
                      <a:pPr marL="0" marR="0">
                        <a:lnSpc>
                          <a:spcPct val="100000"/>
                        </a:lnSpc>
                        <a:spcBef>
                          <a:spcPts val="0"/>
                        </a:spcBef>
                        <a:spcAft>
                          <a:spcPts val="0"/>
                        </a:spcAft>
                      </a:pPr>
                      <a:r>
                        <a:rPr lang="en-US" sz="1800" dirty="0">
                          <a:effectLst/>
                        </a:rPr>
                        <a:t>Matching Variables </a:t>
                      </a:r>
                      <a:endParaRPr lang="en-US" sz="1800" dirty="0">
                        <a:effectLst/>
                        <a:latin typeface="Calibri"/>
                        <a:ea typeface="Times New Roman"/>
                        <a:cs typeface="Times New Roman"/>
                      </a:endParaRPr>
                    </a:p>
                  </a:txBody>
                  <a:tcPr marL="68587" marR="68587" marT="0" marB="0" anchor="ctr"/>
                </a:tc>
                <a:tc>
                  <a:txBody>
                    <a:bodyPr/>
                    <a:lstStyle/>
                    <a:p>
                      <a:pPr marL="0" marR="0" algn="ctr">
                        <a:lnSpc>
                          <a:spcPct val="100000"/>
                        </a:lnSpc>
                        <a:spcBef>
                          <a:spcPts val="0"/>
                        </a:spcBef>
                        <a:spcAft>
                          <a:spcPts val="0"/>
                        </a:spcAft>
                      </a:pPr>
                      <a:r>
                        <a:rPr lang="en-US" sz="1800" dirty="0">
                          <a:effectLst/>
                        </a:rPr>
                        <a:t># Match </a:t>
                      </a:r>
                      <a:endParaRPr lang="en-US" sz="1800" dirty="0">
                        <a:effectLst/>
                        <a:latin typeface="Calibri"/>
                        <a:ea typeface="Times New Roman"/>
                        <a:cs typeface="Times New Roman"/>
                      </a:endParaRPr>
                    </a:p>
                  </a:txBody>
                  <a:tcPr marL="68587" marR="68587" marT="0" marB="0" anchor="ctr"/>
                </a:tc>
                <a:tc>
                  <a:txBody>
                    <a:bodyPr/>
                    <a:lstStyle/>
                    <a:p>
                      <a:pPr marL="0" marR="0" algn="ctr">
                        <a:lnSpc>
                          <a:spcPct val="100000"/>
                        </a:lnSpc>
                        <a:spcBef>
                          <a:spcPts val="0"/>
                        </a:spcBef>
                        <a:spcAft>
                          <a:spcPts val="0"/>
                        </a:spcAft>
                      </a:pPr>
                      <a:r>
                        <a:rPr lang="en-US" sz="1800" dirty="0">
                          <a:effectLst/>
                        </a:rPr>
                        <a:t>False </a:t>
                      </a:r>
                      <a:r>
                        <a:rPr lang="en-US" sz="1800" dirty="0" smtClean="0">
                          <a:effectLst/>
                        </a:rPr>
                        <a:t>+</a:t>
                      </a:r>
                      <a:endParaRPr lang="en-US" sz="1800" dirty="0">
                        <a:effectLst/>
                        <a:latin typeface="Calibri"/>
                        <a:ea typeface="Times New Roman"/>
                        <a:cs typeface="Times New Roman"/>
                      </a:endParaRPr>
                    </a:p>
                  </a:txBody>
                  <a:tcPr marL="68587" marR="68587" marT="0" marB="0" anchor="ctr"/>
                </a:tc>
                <a:tc>
                  <a:txBody>
                    <a:bodyPr/>
                    <a:lstStyle/>
                    <a:p>
                      <a:pPr marL="0" marR="0" algn="ctr">
                        <a:lnSpc>
                          <a:spcPct val="100000"/>
                        </a:lnSpc>
                        <a:spcBef>
                          <a:spcPts val="0"/>
                        </a:spcBef>
                        <a:spcAft>
                          <a:spcPts val="0"/>
                        </a:spcAft>
                      </a:pPr>
                      <a:r>
                        <a:rPr lang="en-US" sz="1800" dirty="0">
                          <a:effectLst/>
                        </a:rPr>
                        <a:t>False - </a:t>
                      </a:r>
                      <a:endParaRPr lang="en-US" sz="1800" dirty="0">
                        <a:effectLst/>
                        <a:latin typeface="Calibri"/>
                        <a:ea typeface="Times New Roman"/>
                        <a:cs typeface="Times New Roman"/>
                      </a:endParaRPr>
                    </a:p>
                  </a:txBody>
                  <a:tcPr marL="68587" marR="68587" marT="0" marB="0" anchor="ctr"/>
                </a:tc>
                <a:tc>
                  <a:txBody>
                    <a:bodyPr/>
                    <a:lstStyle/>
                    <a:p>
                      <a:pPr marL="0" marR="0" algn="ctr">
                        <a:lnSpc>
                          <a:spcPct val="100000"/>
                        </a:lnSpc>
                        <a:spcBef>
                          <a:spcPts val="0"/>
                        </a:spcBef>
                        <a:spcAft>
                          <a:spcPts val="0"/>
                        </a:spcAft>
                      </a:pPr>
                      <a:r>
                        <a:rPr lang="en-US" sz="1800" dirty="0" smtClean="0">
                          <a:effectLst/>
                        </a:rPr>
                        <a:t>Kappa</a:t>
                      </a:r>
                      <a:endParaRPr lang="en-US" sz="1800" dirty="0">
                        <a:effectLst/>
                        <a:latin typeface="Calibri"/>
                        <a:ea typeface="Times New Roman"/>
                        <a:cs typeface="Times New Roman"/>
                      </a:endParaRPr>
                    </a:p>
                  </a:txBody>
                  <a:tcPr marL="68587" marR="68587" marT="0" marB="0" anchor="ctr"/>
                </a:tc>
              </a:tr>
              <a:tr h="315485">
                <a:tc>
                  <a:txBody>
                    <a:bodyPr/>
                    <a:lstStyle/>
                    <a:p>
                      <a:pPr marL="0" marR="0">
                        <a:lnSpc>
                          <a:spcPct val="115000"/>
                        </a:lnSpc>
                        <a:spcBef>
                          <a:spcPts val="0"/>
                        </a:spcBef>
                        <a:spcAft>
                          <a:spcPts val="0"/>
                        </a:spcAft>
                      </a:pPr>
                      <a:r>
                        <a:rPr lang="en-US" sz="1800" dirty="0" err="1">
                          <a:effectLst/>
                        </a:rPr>
                        <a:t>eUCI</a:t>
                      </a:r>
                      <a:r>
                        <a:rPr lang="en-US" sz="1800" dirty="0">
                          <a:effectLst/>
                        </a:rPr>
                        <a:t> </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a:effectLst/>
                        </a:rPr>
                        <a:t>85</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9.62%</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26.47%</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smtClean="0">
                          <a:effectLst/>
                        </a:rPr>
                        <a:t>0.640</a:t>
                      </a:r>
                    </a:p>
                  </a:txBody>
                  <a:tcPr marL="68587" marR="68587" marT="0" marB="0"/>
                </a:tc>
              </a:tr>
              <a:tr h="315485">
                <a:tc>
                  <a:txBody>
                    <a:bodyPr/>
                    <a:lstStyle/>
                    <a:p>
                      <a:pPr marL="0" marR="0">
                        <a:lnSpc>
                          <a:spcPct val="115000"/>
                        </a:lnSpc>
                        <a:spcBef>
                          <a:spcPts val="0"/>
                        </a:spcBef>
                        <a:spcAft>
                          <a:spcPts val="0"/>
                        </a:spcAft>
                      </a:pPr>
                      <a:r>
                        <a:rPr lang="en-US" sz="1800" dirty="0">
                          <a:effectLst/>
                        </a:rPr>
                        <a:t>Alias related </a:t>
                      </a:r>
                      <a:r>
                        <a:rPr lang="en-US" sz="1800" dirty="0" err="1">
                          <a:effectLst/>
                        </a:rPr>
                        <a:t>eUCI</a:t>
                      </a:r>
                      <a:r>
                        <a:rPr lang="en-US" sz="1800" dirty="0">
                          <a:effectLst/>
                        </a:rPr>
                        <a:t> </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90</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9.62%</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21.57%</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smtClean="0">
                          <a:effectLst/>
                        </a:rPr>
                        <a:t>0.689</a:t>
                      </a:r>
                      <a:endParaRPr lang="en-US" sz="1800" dirty="0">
                        <a:effectLst/>
                        <a:latin typeface="Calibri"/>
                        <a:ea typeface="Times New Roman"/>
                        <a:cs typeface="Times New Roman"/>
                      </a:endParaRPr>
                    </a:p>
                  </a:txBody>
                  <a:tcPr marL="68587" marR="68587" marT="0" marB="0"/>
                </a:tc>
              </a:tr>
              <a:tr h="315485">
                <a:tc>
                  <a:txBody>
                    <a:bodyPr/>
                    <a:lstStyle/>
                    <a:p>
                      <a:pPr marL="0" marR="0">
                        <a:lnSpc>
                          <a:spcPct val="115000"/>
                        </a:lnSpc>
                        <a:spcBef>
                          <a:spcPts val="0"/>
                        </a:spcBef>
                        <a:spcAft>
                          <a:spcPts val="0"/>
                        </a:spcAft>
                      </a:pPr>
                      <a:r>
                        <a:rPr lang="en-US" sz="1800" dirty="0">
                          <a:effectLst/>
                        </a:rPr>
                        <a:t>Name </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157</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85.58%</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33.33%</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smtClean="0">
                          <a:solidFill>
                            <a:schemeClr val="tx1"/>
                          </a:solidFill>
                          <a:latin typeface="+mn-lt"/>
                          <a:ea typeface="Times New Roman"/>
                          <a:cs typeface="Times New Roman"/>
                        </a:rPr>
                        <a:t>-0.188</a:t>
                      </a:r>
                      <a:endParaRPr lang="en-US" sz="1800" dirty="0">
                        <a:solidFill>
                          <a:schemeClr val="tx1"/>
                        </a:solidFill>
                        <a:latin typeface="+mn-lt"/>
                        <a:ea typeface="Times New Roman"/>
                        <a:cs typeface="Times New Roman"/>
                      </a:endParaRPr>
                    </a:p>
                  </a:txBody>
                  <a:tcPr marL="68587" marR="68587" marT="0" marB="0"/>
                </a:tc>
              </a:tr>
              <a:tr h="315485">
                <a:tc>
                  <a:txBody>
                    <a:bodyPr/>
                    <a:lstStyle/>
                    <a:p>
                      <a:pPr marL="0" marR="0">
                        <a:lnSpc>
                          <a:spcPct val="115000"/>
                        </a:lnSpc>
                        <a:spcBef>
                          <a:spcPts val="0"/>
                        </a:spcBef>
                        <a:spcAft>
                          <a:spcPts val="0"/>
                        </a:spcAft>
                      </a:pPr>
                      <a:r>
                        <a:rPr lang="en-US" sz="1800" dirty="0">
                          <a:effectLst/>
                        </a:rPr>
                        <a:t>Name, gender </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154</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a:effectLst/>
                        </a:rPr>
                        <a:t>82.69%</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33.33%</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smtClean="0">
                          <a:solidFill>
                            <a:schemeClr val="tx1"/>
                          </a:solidFill>
                          <a:latin typeface="+mn-lt"/>
                          <a:ea typeface="Times New Roman"/>
                          <a:cs typeface="Times New Roman"/>
                        </a:rPr>
                        <a:t>-0.159</a:t>
                      </a:r>
                      <a:endParaRPr lang="en-US" sz="1800" dirty="0">
                        <a:solidFill>
                          <a:schemeClr val="tx1"/>
                        </a:solidFill>
                        <a:latin typeface="+mn-lt"/>
                        <a:ea typeface="Times New Roman"/>
                        <a:cs typeface="Times New Roman"/>
                      </a:endParaRPr>
                    </a:p>
                  </a:txBody>
                  <a:tcPr marL="68587" marR="68587" marT="0" marB="0"/>
                </a:tc>
              </a:tr>
              <a:tr h="338346">
                <a:tc>
                  <a:txBody>
                    <a:bodyPr/>
                    <a:lstStyle/>
                    <a:p>
                      <a:pPr marL="0" marR="0">
                        <a:lnSpc>
                          <a:spcPct val="115000"/>
                        </a:lnSpc>
                        <a:spcBef>
                          <a:spcPts val="0"/>
                        </a:spcBef>
                        <a:spcAft>
                          <a:spcPts val="0"/>
                        </a:spcAft>
                      </a:pPr>
                      <a:r>
                        <a:rPr lang="en-US" sz="1800" dirty="0">
                          <a:effectLst/>
                        </a:rPr>
                        <a:t>Name, DOB, w/o gender </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a:effectLst/>
                        </a:rPr>
                        <a:t>73</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a:effectLst/>
                        </a:rPr>
                        <a:t>8.65%</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37.25%</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smtClean="0">
                          <a:effectLst/>
                          <a:latin typeface="+mn-lt"/>
                          <a:ea typeface="+mn-ea"/>
                          <a:cs typeface="+mn-cs"/>
                        </a:rPr>
                        <a:t>0.542</a:t>
                      </a:r>
                      <a:endParaRPr lang="en-US" sz="1800" dirty="0">
                        <a:effectLst/>
                        <a:latin typeface="Calibri"/>
                        <a:ea typeface="Times New Roman"/>
                        <a:cs typeface="Times New Roman"/>
                      </a:endParaRPr>
                    </a:p>
                  </a:txBody>
                  <a:tcPr marL="68587" marR="68587" marT="0" marB="0"/>
                </a:tc>
              </a:tr>
              <a:tr h="315485">
                <a:tc>
                  <a:txBody>
                    <a:bodyPr/>
                    <a:lstStyle/>
                    <a:p>
                      <a:pPr marL="0" marR="0">
                        <a:lnSpc>
                          <a:spcPct val="115000"/>
                        </a:lnSpc>
                        <a:spcBef>
                          <a:spcPts val="0"/>
                        </a:spcBef>
                        <a:spcAft>
                          <a:spcPts val="0"/>
                        </a:spcAft>
                      </a:pPr>
                      <a:r>
                        <a:rPr lang="en-US" sz="1800">
                          <a:effectLst/>
                        </a:rPr>
                        <a:t>Alias  </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a:effectLst/>
                        </a:rPr>
                        <a:t>177</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98.08%</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26.47%</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smtClean="0">
                          <a:effectLst/>
                        </a:rPr>
                        <a:t>-0.244</a:t>
                      </a:r>
                      <a:endParaRPr lang="en-US" sz="1800" dirty="0">
                        <a:effectLst/>
                        <a:latin typeface="Calibri"/>
                        <a:ea typeface="Times New Roman"/>
                        <a:cs typeface="Times New Roman"/>
                      </a:endParaRPr>
                    </a:p>
                  </a:txBody>
                  <a:tcPr marL="68587" marR="68587" marT="0" marB="0"/>
                </a:tc>
              </a:tr>
              <a:tr h="315485">
                <a:tc>
                  <a:txBody>
                    <a:bodyPr/>
                    <a:lstStyle/>
                    <a:p>
                      <a:pPr marL="0" marR="0">
                        <a:lnSpc>
                          <a:spcPct val="115000"/>
                        </a:lnSpc>
                        <a:spcBef>
                          <a:spcPts val="0"/>
                        </a:spcBef>
                        <a:spcAft>
                          <a:spcPts val="0"/>
                        </a:spcAft>
                      </a:pPr>
                      <a:r>
                        <a:rPr lang="en-US" sz="1800">
                          <a:effectLst/>
                        </a:rPr>
                        <a:t>Alias, gender </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a:effectLst/>
                        </a:rPr>
                        <a:t>173</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a:effectLst/>
                        </a:rPr>
                        <a:t>94.23%</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26.47%</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smtClean="0">
                          <a:effectLst/>
                        </a:rPr>
                        <a:t>-0.206</a:t>
                      </a:r>
                      <a:endParaRPr lang="en-US" sz="1800" dirty="0">
                        <a:effectLst/>
                        <a:latin typeface="Calibri"/>
                        <a:ea typeface="Times New Roman"/>
                        <a:cs typeface="Times New Roman"/>
                      </a:endParaRPr>
                    </a:p>
                  </a:txBody>
                  <a:tcPr marL="68587" marR="68587" marT="0" marB="0"/>
                </a:tc>
              </a:tr>
              <a:tr h="315485">
                <a:tc>
                  <a:txBody>
                    <a:bodyPr/>
                    <a:lstStyle/>
                    <a:p>
                      <a:pPr marL="0" marR="0">
                        <a:lnSpc>
                          <a:spcPct val="115000"/>
                        </a:lnSpc>
                        <a:spcBef>
                          <a:spcPts val="0"/>
                        </a:spcBef>
                        <a:spcAft>
                          <a:spcPts val="0"/>
                        </a:spcAft>
                      </a:pPr>
                      <a:r>
                        <a:rPr lang="en-US" sz="1800">
                          <a:effectLst/>
                        </a:rPr>
                        <a:t>Alias, DOB, w/o gender </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a:effectLst/>
                        </a:rPr>
                        <a:t>80</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a:effectLst/>
                        </a:rPr>
                        <a:t>8.65%</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30.39%</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smtClean="0">
                          <a:effectLst/>
                        </a:rPr>
                        <a:t>0.611</a:t>
                      </a:r>
                      <a:endParaRPr lang="en-US" sz="1800" dirty="0">
                        <a:effectLst/>
                        <a:latin typeface="Calibri"/>
                        <a:ea typeface="Times New Roman"/>
                        <a:cs typeface="Times New Roman"/>
                      </a:endParaRPr>
                    </a:p>
                  </a:txBody>
                  <a:tcPr marL="68587" marR="68587" marT="0" marB="0"/>
                </a:tc>
              </a:tr>
              <a:tr h="315485">
                <a:tc>
                  <a:txBody>
                    <a:bodyPr/>
                    <a:lstStyle/>
                    <a:p>
                      <a:pPr marL="0" marR="0">
                        <a:lnSpc>
                          <a:spcPct val="115000"/>
                        </a:lnSpc>
                        <a:spcBef>
                          <a:spcPts val="0"/>
                        </a:spcBef>
                        <a:spcAft>
                          <a:spcPts val="0"/>
                        </a:spcAft>
                      </a:pPr>
                      <a:r>
                        <a:rPr lang="en-US" sz="1800">
                          <a:effectLst/>
                        </a:rPr>
                        <a:t>Probabilistic</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a:effectLst/>
                        </a:rPr>
                        <a:t>91</a:t>
                      </a:r>
                      <a:endParaRPr lang="en-US" sz="180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10.58%</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a:effectLst/>
                        </a:rPr>
                        <a:t>21.57%</a:t>
                      </a:r>
                      <a:endParaRPr lang="en-US" sz="1800" dirty="0">
                        <a:effectLst/>
                        <a:latin typeface="Calibri"/>
                        <a:ea typeface="Times New Roman"/>
                        <a:cs typeface="Times New Roman"/>
                      </a:endParaRPr>
                    </a:p>
                  </a:txBody>
                  <a:tcPr marL="68587" marR="68587" marT="0" marB="0"/>
                </a:tc>
                <a:tc>
                  <a:txBody>
                    <a:bodyPr/>
                    <a:lstStyle/>
                    <a:p>
                      <a:pPr marL="0" marR="0" algn="ctr">
                        <a:lnSpc>
                          <a:spcPct val="115000"/>
                        </a:lnSpc>
                        <a:spcBef>
                          <a:spcPts val="0"/>
                        </a:spcBef>
                        <a:spcAft>
                          <a:spcPts val="0"/>
                        </a:spcAft>
                      </a:pPr>
                      <a:r>
                        <a:rPr lang="en-US" sz="1800" dirty="0" smtClean="0">
                          <a:effectLst/>
                        </a:rPr>
                        <a:t>0.679</a:t>
                      </a:r>
                      <a:endParaRPr lang="en-US" sz="1800" dirty="0">
                        <a:effectLst/>
                        <a:latin typeface="Calibri"/>
                        <a:ea typeface="Times New Roman"/>
                        <a:cs typeface="Times New Roman"/>
                      </a:endParaRPr>
                    </a:p>
                  </a:txBody>
                  <a:tcPr marL="68587" marR="68587" marT="0" marB="0"/>
                </a:tc>
              </a:tr>
            </a:tbl>
          </a:graphicData>
        </a:graphic>
      </p:graphicFrame>
      <p:sp>
        <p:nvSpPr>
          <p:cNvPr id="52295" name="Content Placeholder 2"/>
          <p:cNvSpPr txBox="1">
            <a:spLocks/>
          </p:cNvSpPr>
          <p:nvPr/>
        </p:nvSpPr>
        <p:spPr bwMode="auto">
          <a:xfrm>
            <a:off x="457200" y="12192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Font typeface="Arial" pitchFamily="34" charset="0"/>
              <a:buNone/>
            </a:pPr>
            <a:r>
              <a:rPr lang="en-US" sz="2800">
                <a:latin typeface="Calibri" pitchFamily="34" charset="0"/>
                <a:cs typeface="Arial" pitchFamily="34" charset="0"/>
              </a:rPr>
              <a:t>True Match = 102</a:t>
            </a:r>
          </a:p>
        </p:txBody>
      </p:sp>
      <p:sp>
        <p:nvSpPr>
          <p:cNvPr id="52296" name="Rectangle 6"/>
          <p:cNvSpPr>
            <a:spLocks noChangeArrowheads="1"/>
          </p:cNvSpPr>
          <p:nvPr/>
        </p:nvSpPr>
        <p:spPr bwMode="auto">
          <a:xfrm>
            <a:off x="334963" y="868363"/>
            <a:ext cx="8839200" cy="46037"/>
          </a:xfrm>
          <a:prstGeom prst="rect">
            <a:avLst/>
          </a:prstGeom>
          <a:gradFill rotWithShape="1">
            <a:gsLst>
              <a:gs pos="0">
                <a:srgbClr val="54709E"/>
              </a:gs>
              <a:gs pos="100000">
                <a:srgbClr val="FCFCF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a:latin typeface="Garamond" pitchFamily="18" charset="0"/>
            </a:endParaRPr>
          </a:p>
        </p:txBody>
      </p:sp>
      <p:sp>
        <p:nvSpPr>
          <p:cNvPr id="8" name="Rectangle 7"/>
          <p:cNvSpPr/>
          <p:nvPr/>
        </p:nvSpPr>
        <p:spPr>
          <a:xfrm>
            <a:off x="3124200" y="2971800"/>
            <a:ext cx="51054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75" y="76200"/>
            <a:ext cx="8721725" cy="1143000"/>
          </a:xfrm>
        </p:spPr>
        <p:txBody>
          <a:bodyPr rtlCol="0">
            <a:normAutofit fontScale="90000"/>
          </a:bodyPr>
          <a:lstStyle/>
          <a:p>
            <a:pPr eaLnBrk="1" fontAlgn="auto" hangingPunct="1">
              <a:lnSpc>
                <a:spcPct val="90000"/>
              </a:lnSpc>
              <a:spcAft>
                <a:spcPts val="0"/>
              </a:spcAft>
              <a:defRPr/>
            </a:pPr>
            <a:r>
              <a:rPr lang="en-US" dirty="0" smtClean="0"/>
              <a:t>Reasons for Match Failure:</a:t>
            </a:r>
            <a:br>
              <a:rPr lang="en-US" dirty="0" smtClean="0"/>
            </a:br>
            <a:r>
              <a:rPr lang="en-US" dirty="0" smtClean="0"/>
              <a:t> Administrative</a:t>
            </a:r>
            <a:endParaRPr lang="en-US" dirty="0"/>
          </a:p>
        </p:txBody>
      </p:sp>
      <p:sp>
        <p:nvSpPr>
          <p:cNvPr id="13315" name="Content Placeholder 2"/>
          <p:cNvSpPr>
            <a:spLocks noGrp="1"/>
          </p:cNvSpPr>
          <p:nvPr>
            <p:ph idx="1"/>
          </p:nvPr>
        </p:nvSpPr>
        <p:spPr>
          <a:xfrm>
            <a:off x="457200" y="1524000"/>
            <a:ext cx="8610600" cy="5029200"/>
          </a:xfrm>
        </p:spPr>
        <p:txBody>
          <a:bodyPr rtlCol="0">
            <a:normAutofit fontScale="92500" lnSpcReduction="10000"/>
          </a:bodyPr>
          <a:lstStyle/>
          <a:p>
            <a:pPr eaLnBrk="1" fontAlgn="auto" hangingPunct="1">
              <a:lnSpc>
                <a:spcPct val="120000"/>
              </a:lnSpc>
              <a:spcBef>
                <a:spcPts val="400"/>
              </a:spcBef>
              <a:spcAft>
                <a:spcPts val="0"/>
              </a:spcAft>
              <a:defRPr/>
            </a:pPr>
            <a:r>
              <a:rPr lang="en-US" sz="3000" dirty="0" smtClean="0"/>
              <a:t>Name combination</a:t>
            </a:r>
          </a:p>
          <a:p>
            <a:pPr lvl="1" eaLnBrk="1" fontAlgn="auto" hangingPunct="1">
              <a:lnSpc>
                <a:spcPct val="120000"/>
              </a:lnSpc>
              <a:spcBef>
                <a:spcPts val="400"/>
              </a:spcBef>
              <a:spcAft>
                <a:spcPts val="0"/>
              </a:spcAft>
              <a:defRPr/>
            </a:pPr>
            <a:r>
              <a:rPr lang="en-US" sz="2600" dirty="0" err="1" smtClean="0"/>
              <a:t>eUCI</a:t>
            </a:r>
            <a:r>
              <a:rPr lang="en-US" sz="2600" dirty="0" smtClean="0"/>
              <a:t> less affected than deterministic method</a:t>
            </a:r>
          </a:p>
          <a:p>
            <a:pPr lvl="2" eaLnBrk="1" fontAlgn="auto" hangingPunct="1">
              <a:lnSpc>
                <a:spcPct val="120000"/>
              </a:lnSpc>
              <a:spcBef>
                <a:spcPts val="400"/>
              </a:spcBef>
              <a:spcAft>
                <a:spcPts val="0"/>
              </a:spcAft>
              <a:defRPr/>
            </a:pPr>
            <a:r>
              <a:rPr lang="en-US" sz="2200" dirty="0" smtClean="0"/>
              <a:t>Input error</a:t>
            </a:r>
          </a:p>
          <a:p>
            <a:pPr lvl="2" eaLnBrk="1" fontAlgn="auto" hangingPunct="1">
              <a:lnSpc>
                <a:spcPct val="120000"/>
              </a:lnSpc>
              <a:spcBef>
                <a:spcPts val="400"/>
              </a:spcBef>
              <a:spcAft>
                <a:spcPts val="0"/>
              </a:spcAft>
              <a:defRPr/>
            </a:pPr>
            <a:r>
              <a:rPr lang="en-US" sz="2200" dirty="0" smtClean="0"/>
              <a:t>Formal first name &lt; -- &gt; Nickname</a:t>
            </a:r>
          </a:p>
          <a:p>
            <a:pPr lvl="2" eaLnBrk="1" fontAlgn="auto" hangingPunct="1">
              <a:lnSpc>
                <a:spcPct val="120000"/>
              </a:lnSpc>
              <a:spcBef>
                <a:spcPts val="400"/>
              </a:spcBef>
              <a:spcAft>
                <a:spcPts val="0"/>
              </a:spcAft>
              <a:defRPr/>
            </a:pPr>
            <a:r>
              <a:rPr lang="en-US" sz="2200" dirty="0" smtClean="0"/>
              <a:t>First name + Middle name &lt; -- &gt; First Name</a:t>
            </a:r>
          </a:p>
          <a:p>
            <a:pPr lvl="2" eaLnBrk="1" fontAlgn="auto" hangingPunct="1">
              <a:lnSpc>
                <a:spcPct val="120000"/>
              </a:lnSpc>
              <a:spcBef>
                <a:spcPts val="400"/>
              </a:spcBef>
              <a:spcAft>
                <a:spcPts val="0"/>
              </a:spcAft>
              <a:defRPr/>
            </a:pPr>
            <a:r>
              <a:rPr lang="en-US" sz="2200" dirty="0" smtClean="0"/>
              <a:t>Changes or combinations of last name</a:t>
            </a:r>
          </a:p>
          <a:p>
            <a:pPr eaLnBrk="1" fontAlgn="auto" hangingPunct="1">
              <a:lnSpc>
                <a:spcPct val="120000"/>
              </a:lnSpc>
              <a:spcBef>
                <a:spcPts val="400"/>
              </a:spcBef>
              <a:spcAft>
                <a:spcPts val="0"/>
              </a:spcAft>
              <a:defRPr/>
            </a:pPr>
            <a:r>
              <a:rPr lang="en-US" sz="3000" dirty="0" smtClean="0"/>
              <a:t>Discrepancies in birth dates</a:t>
            </a:r>
          </a:p>
          <a:p>
            <a:pPr lvl="1" eaLnBrk="1" fontAlgn="auto" hangingPunct="1">
              <a:lnSpc>
                <a:spcPct val="120000"/>
              </a:lnSpc>
              <a:spcBef>
                <a:spcPts val="400"/>
              </a:spcBef>
              <a:spcAft>
                <a:spcPts val="0"/>
              </a:spcAft>
              <a:defRPr/>
            </a:pPr>
            <a:r>
              <a:rPr lang="en-US" sz="2600" dirty="0" smtClean="0"/>
              <a:t>All match methods affected</a:t>
            </a:r>
          </a:p>
          <a:p>
            <a:pPr lvl="1" eaLnBrk="1" fontAlgn="auto" hangingPunct="1">
              <a:lnSpc>
                <a:spcPct val="120000"/>
              </a:lnSpc>
              <a:spcBef>
                <a:spcPts val="400"/>
              </a:spcBef>
              <a:spcAft>
                <a:spcPts val="0"/>
              </a:spcAft>
              <a:defRPr/>
            </a:pPr>
            <a:r>
              <a:rPr lang="en-US" sz="2600" dirty="0" smtClean="0"/>
              <a:t>Accounts for small % of FN error for </a:t>
            </a:r>
            <a:r>
              <a:rPr lang="en-US" sz="2600" dirty="0" err="1" smtClean="0"/>
              <a:t>eUCI</a:t>
            </a:r>
            <a:r>
              <a:rPr lang="en-US" sz="2600" dirty="0" smtClean="0"/>
              <a:t> method</a:t>
            </a:r>
          </a:p>
          <a:p>
            <a:pPr lvl="1" eaLnBrk="1" fontAlgn="auto" hangingPunct="1">
              <a:lnSpc>
                <a:spcPct val="120000"/>
              </a:lnSpc>
              <a:spcBef>
                <a:spcPts val="400"/>
              </a:spcBef>
              <a:spcAft>
                <a:spcPts val="0"/>
              </a:spcAft>
              <a:defRPr/>
            </a:pPr>
            <a:r>
              <a:rPr lang="en-US" sz="2600" dirty="0"/>
              <a:t>M</a:t>
            </a:r>
            <a:r>
              <a:rPr lang="en-US" sz="2600" dirty="0" smtClean="0"/>
              <a:t>onth &amp; day match, similar year (1946 vs. 1948)</a:t>
            </a:r>
          </a:p>
          <a:p>
            <a:pPr lvl="1" eaLnBrk="1" fontAlgn="auto" hangingPunct="1">
              <a:lnSpc>
                <a:spcPct val="120000"/>
              </a:lnSpc>
              <a:spcBef>
                <a:spcPts val="400"/>
              </a:spcBef>
              <a:spcAft>
                <a:spcPts val="0"/>
              </a:spcAft>
              <a:defRPr/>
            </a:pPr>
            <a:r>
              <a:rPr lang="en-US" sz="2600" dirty="0"/>
              <a:t>Y</a:t>
            </a:r>
            <a:r>
              <a:rPr lang="en-US" sz="2600" dirty="0" smtClean="0"/>
              <a:t>ear &amp; month match, similar day (2 </a:t>
            </a:r>
            <a:r>
              <a:rPr lang="en-US" sz="2600" baseline="30000" dirty="0" smtClean="0"/>
              <a:t> </a:t>
            </a:r>
            <a:r>
              <a:rPr lang="en-US" sz="2600" dirty="0" smtClean="0"/>
              <a:t>vs. 3, 30 vs. 31)</a:t>
            </a:r>
          </a:p>
          <a:p>
            <a:pPr eaLnBrk="1" fontAlgn="auto" hangingPunct="1">
              <a:lnSpc>
                <a:spcPct val="120000"/>
              </a:lnSpc>
              <a:spcBef>
                <a:spcPts val="400"/>
              </a:spcBef>
              <a:spcAft>
                <a:spcPts val="0"/>
              </a:spcAft>
              <a:buFont typeface="Arial" charset="0"/>
              <a:buNone/>
              <a:defRPr/>
            </a:pPr>
            <a:endParaRPr lang="en-US" sz="2800" dirty="0" smtClean="0"/>
          </a:p>
          <a:p>
            <a:pPr eaLnBrk="1" fontAlgn="auto" hangingPunct="1">
              <a:lnSpc>
                <a:spcPct val="120000"/>
              </a:lnSpc>
              <a:spcBef>
                <a:spcPts val="400"/>
              </a:spcBef>
              <a:spcAft>
                <a:spcPts val="0"/>
              </a:spcAft>
              <a:buFont typeface="Arial" charset="0"/>
              <a:buNone/>
              <a:defRPr/>
            </a:pPr>
            <a:endParaRPr lang="en-US" sz="2800" dirty="0" smtClean="0"/>
          </a:p>
        </p:txBody>
      </p:sp>
      <p:sp>
        <p:nvSpPr>
          <p:cNvPr id="3" name="Slide Number Placeholder 2"/>
          <p:cNvSpPr>
            <a:spLocks noGrp="1"/>
          </p:cNvSpPr>
          <p:nvPr>
            <p:ph type="sldNum" sz="quarter" idx="12"/>
          </p:nvPr>
        </p:nvSpPr>
        <p:spPr/>
        <p:txBody>
          <a:bodyPr/>
          <a:lstStyle/>
          <a:p>
            <a:pPr>
              <a:defRPr/>
            </a:pPr>
            <a:fld id="{749B06BE-C48B-4127-BC34-E8793D9AFD36}"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t>Reasons for Match Failure</a:t>
            </a:r>
          </a:p>
        </p:txBody>
      </p:sp>
      <p:sp>
        <p:nvSpPr>
          <p:cNvPr id="54275" name="Content Placeholder 2"/>
          <p:cNvSpPr>
            <a:spLocks noGrp="1"/>
          </p:cNvSpPr>
          <p:nvPr>
            <p:ph idx="1"/>
          </p:nvPr>
        </p:nvSpPr>
        <p:spPr>
          <a:xfrm>
            <a:off x="457200" y="1524000"/>
            <a:ext cx="8229600" cy="4525963"/>
          </a:xfrm>
        </p:spPr>
        <p:txBody>
          <a:bodyPr/>
          <a:lstStyle/>
          <a:p>
            <a:pPr eaLnBrk="1" hangingPunct="1">
              <a:spcBef>
                <a:spcPts val="600"/>
              </a:spcBef>
            </a:pPr>
            <a:r>
              <a:rPr lang="en-US" smtClean="0"/>
              <a:t>In care elsewhere (n=4/18; </a:t>
            </a:r>
            <a:r>
              <a:rPr lang="en-US" b="1" smtClean="0">
                <a:solidFill>
                  <a:srgbClr val="FF0000"/>
                </a:solidFill>
              </a:rPr>
              <a:t>22%</a:t>
            </a:r>
            <a:r>
              <a:rPr lang="en-US" smtClean="0"/>
              <a:t>)</a:t>
            </a:r>
          </a:p>
          <a:p>
            <a:pPr eaLnBrk="1" hangingPunct="1">
              <a:spcBef>
                <a:spcPts val="600"/>
              </a:spcBef>
            </a:pPr>
            <a:endParaRPr lang="en-US" smtClean="0"/>
          </a:p>
          <a:p>
            <a:pPr eaLnBrk="1" hangingPunct="1">
              <a:spcBef>
                <a:spcPts val="600"/>
              </a:spcBef>
            </a:pPr>
            <a:r>
              <a:rPr lang="en-US" smtClean="0"/>
              <a:t>Not in care/do not intend to be in care post-release (n=14/18; </a:t>
            </a:r>
            <a:r>
              <a:rPr lang="en-US" b="1" smtClean="0">
                <a:solidFill>
                  <a:srgbClr val="FF0000"/>
                </a:solidFill>
              </a:rPr>
              <a:t>78%</a:t>
            </a:r>
            <a:r>
              <a:rPr lang="en-US" smtClean="0"/>
              <a:t>)</a:t>
            </a:r>
          </a:p>
        </p:txBody>
      </p:sp>
      <p:sp>
        <p:nvSpPr>
          <p:cNvPr id="2" name="Slide Number Placeholder 1"/>
          <p:cNvSpPr>
            <a:spLocks noGrp="1"/>
          </p:cNvSpPr>
          <p:nvPr>
            <p:ph type="sldNum" sz="quarter" idx="12"/>
          </p:nvPr>
        </p:nvSpPr>
        <p:spPr/>
        <p:txBody>
          <a:bodyPr/>
          <a:lstStyle/>
          <a:p>
            <a:pPr>
              <a:defRPr/>
            </a:pPr>
            <a:fld id="{5570CD39-1ED6-4ED6-98D9-9DBB4B362E86}"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90513"/>
            <a:ext cx="8229600" cy="1143000"/>
          </a:xfrm>
        </p:spPr>
        <p:txBody>
          <a:bodyPr/>
          <a:lstStyle/>
          <a:p>
            <a:pPr eaLnBrk="1" hangingPunct="1"/>
            <a:r>
              <a:rPr lang="en-US" smtClean="0"/>
              <a:t>True Linkage</a:t>
            </a:r>
          </a:p>
        </p:txBody>
      </p:sp>
      <p:sp>
        <p:nvSpPr>
          <p:cNvPr id="55299" name="Content Placeholder 2"/>
          <p:cNvSpPr>
            <a:spLocks noGrp="1"/>
          </p:cNvSpPr>
          <p:nvPr>
            <p:ph idx="1"/>
          </p:nvPr>
        </p:nvSpPr>
        <p:spPr>
          <a:xfrm>
            <a:off x="304800" y="1219200"/>
            <a:ext cx="9144000" cy="914400"/>
          </a:xfrm>
        </p:spPr>
        <p:txBody>
          <a:bodyPr/>
          <a:lstStyle/>
          <a:p>
            <a:pPr marL="233363" indent="-233363" eaLnBrk="1" hangingPunct="1">
              <a:spcBef>
                <a:spcPct val="0"/>
              </a:spcBef>
            </a:pPr>
            <a:r>
              <a:rPr lang="en-US" sz="2000" smtClean="0"/>
              <a:t>Linkage: conditional definition</a:t>
            </a:r>
          </a:p>
          <a:p>
            <a:pPr marL="404813" lvl="1" indent="-182563" eaLnBrk="1" hangingPunct="1">
              <a:spcBef>
                <a:spcPct val="0"/>
              </a:spcBef>
            </a:pPr>
            <a:r>
              <a:rPr lang="en-US" sz="2000" smtClean="0"/>
              <a:t>Any HIV service after release in clinic database</a:t>
            </a:r>
          </a:p>
          <a:p>
            <a:pPr marL="404813" lvl="1" indent="-182563" eaLnBrk="1" hangingPunct="1">
              <a:spcBef>
                <a:spcPct val="0"/>
              </a:spcBef>
            </a:pPr>
            <a:r>
              <a:rPr lang="en-US" sz="2000" smtClean="0"/>
              <a:t>“True linkage”= 79</a:t>
            </a:r>
          </a:p>
        </p:txBody>
      </p:sp>
      <p:graphicFrame>
        <p:nvGraphicFramePr>
          <p:cNvPr id="4" name="Content Placeholder 5"/>
          <p:cNvGraphicFramePr>
            <a:graphicFrameLocks/>
          </p:cNvGraphicFramePr>
          <p:nvPr/>
        </p:nvGraphicFramePr>
        <p:xfrm>
          <a:off x="381000" y="2225675"/>
          <a:ext cx="8382000" cy="3794125"/>
        </p:xfrm>
        <a:graphic>
          <a:graphicData uri="http://schemas.openxmlformats.org/drawingml/2006/table">
            <a:tbl>
              <a:tblPr firstRow="1" bandRow="1">
                <a:tableStyleId>{5C22544A-7EE6-4342-B048-85BDC9FD1C3A}</a:tableStyleId>
              </a:tblPr>
              <a:tblGrid>
                <a:gridCol w="2977213"/>
                <a:gridCol w="1709444"/>
                <a:gridCol w="1431549"/>
                <a:gridCol w="2263793"/>
              </a:tblGrid>
              <a:tr h="639988">
                <a:tc>
                  <a:txBody>
                    <a:bodyPr/>
                    <a:lstStyle/>
                    <a:p>
                      <a:r>
                        <a:rPr lang="en-US" sz="1800" dirty="0" smtClean="0"/>
                        <a:t>Matching</a:t>
                      </a:r>
                      <a:r>
                        <a:rPr lang="en-US" sz="1800" baseline="0" dirty="0" smtClean="0"/>
                        <a:t> Variables</a:t>
                      </a:r>
                      <a:endParaRPr lang="en-US" sz="1800" dirty="0"/>
                    </a:p>
                  </a:txBody>
                  <a:tcPr marT="45704" marB="45704" anchor="b"/>
                </a:tc>
                <a:tc>
                  <a:txBody>
                    <a:bodyPr/>
                    <a:lstStyle/>
                    <a:p>
                      <a:pPr algn="ctr"/>
                      <a:r>
                        <a:rPr lang="en-US" sz="1800" dirty="0" smtClean="0"/>
                        <a:t># Match</a:t>
                      </a:r>
                      <a:endParaRPr lang="en-US" sz="1800" dirty="0"/>
                    </a:p>
                  </a:txBody>
                  <a:tcPr marT="45704" marB="45704" anchor="b"/>
                </a:tc>
                <a:tc>
                  <a:txBody>
                    <a:bodyPr/>
                    <a:lstStyle/>
                    <a:p>
                      <a:pPr algn="ctr"/>
                      <a:r>
                        <a:rPr lang="en-US" sz="1800" dirty="0" smtClean="0"/>
                        <a:t># Linkage</a:t>
                      </a:r>
                      <a:endParaRPr lang="en-US" sz="1800" dirty="0"/>
                    </a:p>
                  </a:txBody>
                  <a:tcPr marT="45704" marB="45704" anchor="b"/>
                </a:tc>
                <a:tc>
                  <a:txBody>
                    <a:bodyPr/>
                    <a:lstStyle/>
                    <a:p>
                      <a:pPr algn="ctr"/>
                      <a:r>
                        <a:rPr lang="en-US" sz="1800" dirty="0" smtClean="0"/>
                        <a:t>% of True Linkages detected (1-False -)</a:t>
                      </a:r>
                      <a:endParaRPr lang="en-US" sz="1800" dirty="0"/>
                    </a:p>
                  </a:txBody>
                  <a:tcPr marT="45704" marB="45704" anchor="b"/>
                </a:tc>
              </a:tr>
              <a:tr h="350460">
                <a:tc>
                  <a:txBody>
                    <a:bodyPr/>
                    <a:lstStyle/>
                    <a:p>
                      <a:r>
                        <a:rPr lang="en-US" sz="1700" dirty="0" err="1" smtClean="0"/>
                        <a:t>eUCI</a:t>
                      </a:r>
                      <a:endParaRPr lang="en-US" sz="1700" dirty="0"/>
                    </a:p>
                  </a:txBody>
                  <a:tcPr marT="45704" marB="45704"/>
                </a:tc>
                <a:tc>
                  <a:txBody>
                    <a:bodyPr/>
                    <a:lstStyle/>
                    <a:p>
                      <a:pPr algn="ctr"/>
                      <a:r>
                        <a:rPr lang="en-US" sz="1700" dirty="0" smtClean="0"/>
                        <a:t>85</a:t>
                      </a:r>
                      <a:endParaRPr lang="en-US" sz="1700" dirty="0"/>
                    </a:p>
                  </a:txBody>
                  <a:tcPr marT="45704" marB="45704"/>
                </a:tc>
                <a:tc>
                  <a:txBody>
                    <a:bodyPr/>
                    <a:lstStyle/>
                    <a:p>
                      <a:pPr algn="ctr"/>
                      <a:r>
                        <a:rPr lang="en-US" sz="1700" dirty="0" smtClean="0"/>
                        <a:t>76</a:t>
                      </a:r>
                      <a:endParaRPr lang="en-US" sz="1700" dirty="0"/>
                    </a:p>
                  </a:txBody>
                  <a:tcPr marT="45704" marB="45704"/>
                </a:tc>
                <a:tc>
                  <a:txBody>
                    <a:bodyPr/>
                    <a:lstStyle/>
                    <a:p>
                      <a:pPr marL="0" algn="ctr" defTabSz="914400" rtl="0" eaLnBrk="1" fontAlgn="b" latinLnBrk="0" hangingPunct="1"/>
                      <a:r>
                        <a:rPr lang="en-US" sz="1700" kern="1200" dirty="0" smtClean="0">
                          <a:solidFill>
                            <a:schemeClr val="dk1"/>
                          </a:solidFill>
                          <a:latin typeface="+mn-lt"/>
                          <a:ea typeface="+mn-ea"/>
                          <a:cs typeface="+mn-cs"/>
                        </a:rPr>
                        <a:t>74%</a:t>
                      </a:r>
                    </a:p>
                  </a:txBody>
                  <a:tcPr marL="9525" marR="9525" marT="9522" marB="0" anchor="b"/>
                </a:tc>
              </a:tr>
              <a:tr h="350460">
                <a:tc>
                  <a:txBody>
                    <a:bodyPr/>
                    <a:lstStyle/>
                    <a:p>
                      <a:r>
                        <a:rPr lang="en-US" sz="1700" dirty="0" smtClean="0"/>
                        <a:t>Alias related </a:t>
                      </a:r>
                      <a:r>
                        <a:rPr lang="en-US" sz="1700" dirty="0" err="1" smtClean="0"/>
                        <a:t>eUCI</a:t>
                      </a:r>
                      <a:endParaRPr lang="en-US" sz="1700" dirty="0"/>
                    </a:p>
                  </a:txBody>
                  <a:tcPr marT="45704" marB="45704"/>
                </a:tc>
                <a:tc>
                  <a:txBody>
                    <a:bodyPr/>
                    <a:lstStyle/>
                    <a:p>
                      <a:pPr algn="ctr"/>
                      <a:r>
                        <a:rPr lang="en-US" sz="1700" dirty="0" smtClean="0"/>
                        <a:t>90</a:t>
                      </a:r>
                      <a:endParaRPr lang="en-US" sz="1700" dirty="0"/>
                    </a:p>
                  </a:txBody>
                  <a:tcPr marT="45704" marB="45704"/>
                </a:tc>
                <a:tc>
                  <a:txBody>
                    <a:bodyPr/>
                    <a:lstStyle/>
                    <a:p>
                      <a:pPr algn="ctr"/>
                      <a:r>
                        <a:rPr lang="en-US" sz="1700" dirty="0" smtClean="0"/>
                        <a:t>81</a:t>
                      </a:r>
                      <a:endParaRPr lang="en-US" sz="1700" dirty="0"/>
                    </a:p>
                  </a:txBody>
                  <a:tcPr marT="45704" marB="45704"/>
                </a:tc>
                <a:tc>
                  <a:txBody>
                    <a:bodyPr/>
                    <a:lstStyle/>
                    <a:p>
                      <a:pPr marL="0" algn="ctr" defTabSz="914400" rtl="0" eaLnBrk="1" fontAlgn="b" latinLnBrk="0" hangingPunct="1"/>
                      <a:r>
                        <a:rPr lang="en-US" sz="1700" kern="1200" dirty="0" smtClean="0">
                          <a:solidFill>
                            <a:schemeClr val="dk1"/>
                          </a:solidFill>
                          <a:latin typeface="+mn-lt"/>
                          <a:ea typeface="+mn-ea"/>
                          <a:cs typeface="+mn-cs"/>
                        </a:rPr>
                        <a:t>78%</a:t>
                      </a:r>
                    </a:p>
                  </a:txBody>
                  <a:tcPr marL="9525" marR="9525" marT="9522" marB="0" anchor="b"/>
                </a:tc>
              </a:tr>
              <a:tr h="350460">
                <a:tc>
                  <a:txBody>
                    <a:bodyPr/>
                    <a:lstStyle/>
                    <a:p>
                      <a:r>
                        <a:rPr lang="en-US" sz="1700" dirty="0" smtClean="0"/>
                        <a:t>Name</a:t>
                      </a:r>
                      <a:endParaRPr lang="en-US" sz="1700" dirty="0"/>
                    </a:p>
                  </a:txBody>
                  <a:tcPr marT="45704" marB="45704"/>
                </a:tc>
                <a:tc>
                  <a:txBody>
                    <a:bodyPr/>
                    <a:lstStyle/>
                    <a:p>
                      <a:pPr algn="ctr"/>
                      <a:r>
                        <a:rPr lang="en-US" sz="1700" dirty="0" smtClean="0"/>
                        <a:t>157</a:t>
                      </a:r>
                      <a:endParaRPr lang="en-US" sz="1700" dirty="0"/>
                    </a:p>
                  </a:txBody>
                  <a:tcPr marT="45704" marB="45704"/>
                </a:tc>
                <a:tc>
                  <a:txBody>
                    <a:bodyPr/>
                    <a:lstStyle/>
                    <a:p>
                      <a:pPr algn="ctr"/>
                      <a:r>
                        <a:rPr lang="en-US" sz="1700" dirty="0" smtClean="0"/>
                        <a:t>117</a:t>
                      </a:r>
                      <a:endParaRPr lang="en-US" sz="1700" dirty="0"/>
                    </a:p>
                  </a:txBody>
                  <a:tcPr marT="45704" marB="45704"/>
                </a:tc>
                <a:tc>
                  <a:txBody>
                    <a:bodyPr/>
                    <a:lstStyle/>
                    <a:p>
                      <a:pPr marL="0" algn="ctr" defTabSz="914400" rtl="0" eaLnBrk="1" fontAlgn="b" latinLnBrk="0" hangingPunct="1"/>
                      <a:r>
                        <a:rPr lang="en-US" sz="1700" kern="1200" dirty="0" smtClean="0">
                          <a:solidFill>
                            <a:schemeClr val="dk1"/>
                          </a:solidFill>
                          <a:latin typeface="+mn-lt"/>
                          <a:ea typeface="+mn-ea"/>
                          <a:cs typeface="+mn-cs"/>
                        </a:rPr>
                        <a:t>67%</a:t>
                      </a:r>
                    </a:p>
                  </a:txBody>
                  <a:tcPr marL="9525" marR="9525" marT="9522" marB="0" anchor="b"/>
                </a:tc>
              </a:tr>
              <a:tr h="350460">
                <a:tc>
                  <a:txBody>
                    <a:bodyPr/>
                    <a:lstStyle/>
                    <a:p>
                      <a:r>
                        <a:rPr lang="en-US" sz="1700" dirty="0" smtClean="0"/>
                        <a:t>Name, gender</a:t>
                      </a:r>
                      <a:endParaRPr lang="en-US" sz="1700" dirty="0"/>
                    </a:p>
                  </a:txBody>
                  <a:tcPr marT="45704" marB="45704"/>
                </a:tc>
                <a:tc>
                  <a:txBody>
                    <a:bodyPr/>
                    <a:lstStyle/>
                    <a:p>
                      <a:pPr algn="ctr"/>
                      <a:r>
                        <a:rPr lang="en-US" sz="1700" dirty="0" smtClean="0"/>
                        <a:t>154</a:t>
                      </a:r>
                      <a:endParaRPr lang="en-US" sz="1700" dirty="0"/>
                    </a:p>
                  </a:txBody>
                  <a:tcPr marT="45704" marB="45704"/>
                </a:tc>
                <a:tc>
                  <a:txBody>
                    <a:bodyPr/>
                    <a:lstStyle/>
                    <a:p>
                      <a:pPr algn="ctr"/>
                      <a:r>
                        <a:rPr lang="en-US" sz="1700" dirty="0" smtClean="0"/>
                        <a:t>114</a:t>
                      </a:r>
                      <a:endParaRPr lang="en-US" sz="1700" dirty="0"/>
                    </a:p>
                  </a:txBody>
                  <a:tcPr marT="45704" marB="45704"/>
                </a:tc>
                <a:tc>
                  <a:txBody>
                    <a:bodyPr/>
                    <a:lstStyle/>
                    <a:p>
                      <a:pPr marL="0" algn="ctr" defTabSz="914400" rtl="0" eaLnBrk="1" fontAlgn="b" latinLnBrk="0" hangingPunct="1"/>
                      <a:r>
                        <a:rPr lang="en-US" sz="1700" kern="1200" dirty="0" smtClean="0">
                          <a:solidFill>
                            <a:schemeClr val="dk1"/>
                          </a:solidFill>
                          <a:latin typeface="+mn-lt"/>
                          <a:ea typeface="+mn-ea"/>
                          <a:cs typeface="+mn-cs"/>
                        </a:rPr>
                        <a:t>67%</a:t>
                      </a:r>
                    </a:p>
                  </a:txBody>
                  <a:tcPr marL="9525" marR="9525" marT="9522" marB="0" anchor="b"/>
                </a:tc>
              </a:tr>
              <a:tr h="350460">
                <a:tc>
                  <a:txBody>
                    <a:bodyPr/>
                    <a:lstStyle/>
                    <a:p>
                      <a:r>
                        <a:rPr lang="en-US" sz="1700" dirty="0" smtClean="0"/>
                        <a:t>Name, DOB,</a:t>
                      </a:r>
                      <a:r>
                        <a:rPr lang="en-US" sz="1700" baseline="0" dirty="0" smtClean="0"/>
                        <a:t> w/o gender</a:t>
                      </a:r>
                      <a:endParaRPr lang="en-US" sz="1700" dirty="0"/>
                    </a:p>
                  </a:txBody>
                  <a:tcPr marT="45704" marB="45704"/>
                </a:tc>
                <a:tc>
                  <a:txBody>
                    <a:bodyPr/>
                    <a:lstStyle/>
                    <a:p>
                      <a:pPr algn="ctr"/>
                      <a:r>
                        <a:rPr lang="en-US" sz="1700" dirty="0" smtClean="0"/>
                        <a:t>73</a:t>
                      </a:r>
                      <a:endParaRPr lang="en-US" sz="1700" dirty="0"/>
                    </a:p>
                  </a:txBody>
                  <a:tcPr marT="45704" marB="45704"/>
                </a:tc>
                <a:tc>
                  <a:txBody>
                    <a:bodyPr/>
                    <a:lstStyle/>
                    <a:p>
                      <a:pPr algn="ctr"/>
                      <a:r>
                        <a:rPr lang="en-US" sz="1700" dirty="0" smtClean="0"/>
                        <a:t>67</a:t>
                      </a:r>
                      <a:endParaRPr lang="en-US" sz="1700" dirty="0"/>
                    </a:p>
                  </a:txBody>
                  <a:tcPr marT="45704" marB="45704"/>
                </a:tc>
                <a:tc>
                  <a:txBody>
                    <a:bodyPr/>
                    <a:lstStyle/>
                    <a:p>
                      <a:pPr marL="0" algn="ctr" defTabSz="914400" rtl="0" eaLnBrk="1" fontAlgn="b" latinLnBrk="0" hangingPunct="1"/>
                      <a:r>
                        <a:rPr lang="en-US" sz="1700" kern="1200" dirty="0" smtClean="0">
                          <a:solidFill>
                            <a:schemeClr val="dk1"/>
                          </a:solidFill>
                          <a:latin typeface="+mn-lt"/>
                          <a:ea typeface="+mn-ea"/>
                          <a:cs typeface="+mn-cs"/>
                        </a:rPr>
                        <a:t>63%</a:t>
                      </a:r>
                    </a:p>
                  </a:txBody>
                  <a:tcPr marL="9525" marR="9525" marT="9522" marB="0" anchor="b"/>
                </a:tc>
              </a:tr>
              <a:tr h="350460">
                <a:tc>
                  <a:txBody>
                    <a:bodyPr/>
                    <a:lstStyle/>
                    <a:p>
                      <a:r>
                        <a:rPr lang="en-US" sz="1700" dirty="0" smtClean="0"/>
                        <a:t>Alias </a:t>
                      </a:r>
                      <a:endParaRPr lang="en-US" sz="1700" dirty="0"/>
                    </a:p>
                  </a:txBody>
                  <a:tcPr marT="45704" marB="45704"/>
                </a:tc>
                <a:tc>
                  <a:txBody>
                    <a:bodyPr/>
                    <a:lstStyle/>
                    <a:p>
                      <a:pPr algn="ctr"/>
                      <a:r>
                        <a:rPr lang="en-US" sz="1700" dirty="0" smtClean="0"/>
                        <a:t>177</a:t>
                      </a:r>
                      <a:endParaRPr lang="en-US" sz="1700" dirty="0"/>
                    </a:p>
                  </a:txBody>
                  <a:tcPr marT="45704" marB="45704"/>
                </a:tc>
                <a:tc>
                  <a:txBody>
                    <a:bodyPr/>
                    <a:lstStyle/>
                    <a:p>
                      <a:pPr algn="ctr"/>
                      <a:r>
                        <a:rPr lang="en-US" sz="1700" dirty="0" smtClean="0"/>
                        <a:t>133</a:t>
                      </a:r>
                      <a:endParaRPr lang="en-US" sz="1700" dirty="0"/>
                    </a:p>
                  </a:txBody>
                  <a:tcPr marT="45704" marB="45704"/>
                </a:tc>
                <a:tc>
                  <a:txBody>
                    <a:bodyPr/>
                    <a:lstStyle/>
                    <a:p>
                      <a:pPr marL="0" algn="ctr" defTabSz="914400" rtl="0" eaLnBrk="1" fontAlgn="b" latinLnBrk="0" hangingPunct="1"/>
                      <a:r>
                        <a:rPr lang="en-US" sz="1700" kern="1200" dirty="0" smtClean="0">
                          <a:solidFill>
                            <a:schemeClr val="dk1"/>
                          </a:solidFill>
                          <a:latin typeface="+mn-lt"/>
                          <a:ea typeface="+mn-ea"/>
                          <a:cs typeface="+mn-cs"/>
                        </a:rPr>
                        <a:t>74%</a:t>
                      </a:r>
                    </a:p>
                  </a:txBody>
                  <a:tcPr marL="9525" marR="9525" marT="9522" marB="0" anchor="b"/>
                </a:tc>
              </a:tr>
              <a:tr h="350460">
                <a:tc>
                  <a:txBody>
                    <a:bodyPr/>
                    <a:lstStyle/>
                    <a:p>
                      <a:r>
                        <a:rPr lang="en-US" sz="1700" dirty="0" smtClean="0"/>
                        <a:t>Alias, gender</a:t>
                      </a:r>
                      <a:endParaRPr lang="en-US" sz="1700" dirty="0"/>
                    </a:p>
                  </a:txBody>
                  <a:tcPr marT="45704" marB="45704"/>
                </a:tc>
                <a:tc>
                  <a:txBody>
                    <a:bodyPr/>
                    <a:lstStyle/>
                    <a:p>
                      <a:pPr algn="ctr"/>
                      <a:r>
                        <a:rPr lang="en-US" sz="1700" dirty="0" smtClean="0"/>
                        <a:t>173</a:t>
                      </a:r>
                      <a:endParaRPr lang="en-US" sz="1700" dirty="0"/>
                    </a:p>
                  </a:txBody>
                  <a:tcPr marT="45704" marB="45704"/>
                </a:tc>
                <a:tc>
                  <a:txBody>
                    <a:bodyPr/>
                    <a:lstStyle/>
                    <a:p>
                      <a:pPr algn="ctr"/>
                      <a:r>
                        <a:rPr lang="en-US" sz="1700" dirty="0" smtClean="0"/>
                        <a:t>129</a:t>
                      </a:r>
                      <a:endParaRPr lang="en-US" sz="1700" dirty="0"/>
                    </a:p>
                  </a:txBody>
                  <a:tcPr marT="45704" marB="45704"/>
                </a:tc>
                <a:tc>
                  <a:txBody>
                    <a:bodyPr/>
                    <a:lstStyle/>
                    <a:p>
                      <a:pPr marL="0" algn="ctr" defTabSz="914400" rtl="0" eaLnBrk="1" fontAlgn="b" latinLnBrk="0" hangingPunct="1"/>
                      <a:r>
                        <a:rPr lang="en-US" sz="1700" kern="1200" dirty="0" smtClean="0">
                          <a:solidFill>
                            <a:schemeClr val="dk1"/>
                          </a:solidFill>
                          <a:latin typeface="+mn-lt"/>
                          <a:ea typeface="+mn-ea"/>
                          <a:cs typeface="+mn-cs"/>
                        </a:rPr>
                        <a:t>74%</a:t>
                      </a:r>
                    </a:p>
                  </a:txBody>
                  <a:tcPr marL="9525" marR="9525" marT="9522" marB="0" anchor="b"/>
                </a:tc>
              </a:tr>
              <a:tr h="350460">
                <a:tc>
                  <a:txBody>
                    <a:bodyPr/>
                    <a:lstStyle/>
                    <a:p>
                      <a:r>
                        <a:rPr lang="en-US" sz="1700" dirty="0" smtClean="0"/>
                        <a:t>Alias, DOB,</a:t>
                      </a:r>
                      <a:r>
                        <a:rPr lang="en-US" sz="1700" baseline="0" dirty="0" smtClean="0"/>
                        <a:t> w/o gender</a:t>
                      </a:r>
                      <a:endParaRPr lang="en-US" sz="1700" dirty="0"/>
                    </a:p>
                  </a:txBody>
                  <a:tcPr marT="45704" marB="45704"/>
                </a:tc>
                <a:tc>
                  <a:txBody>
                    <a:bodyPr/>
                    <a:lstStyle/>
                    <a:p>
                      <a:pPr algn="ctr"/>
                      <a:r>
                        <a:rPr lang="en-US" sz="1700" dirty="0" smtClean="0"/>
                        <a:t>80</a:t>
                      </a:r>
                      <a:endParaRPr lang="en-US" sz="1700" dirty="0"/>
                    </a:p>
                  </a:txBody>
                  <a:tcPr marT="45704" marB="45704"/>
                </a:tc>
                <a:tc>
                  <a:txBody>
                    <a:bodyPr/>
                    <a:lstStyle/>
                    <a:p>
                      <a:pPr algn="ctr"/>
                      <a:r>
                        <a:rPr lang="en-US" sz="1700" dirty="0" smtClean="0"/>
                        <a:t>73</a:t>
                      </a:r>
                      <a:endParaRPr lang="en-US" sz="1700" dirty="0"/>
                    </a:p>
                  </a:txBody>
                  <a:tcPr marT="45704" marB="45704"/>
                </a:tc>
                <a:tc>
                  <a:txBody>
                    <a:bodyPr/>
                    <a:lstStyle/>
                    <a:p>
                      <a:pPr marL="0" algn="ctr" defTabSz="914400" rtl="0" eaLnBrk="1" fontAlgn="b" latinLnBrk="0" hangingPunct="1"/>
                      <a:r>
                        <a:rPr lang="en-US" sz="1700" kern="1200" dirty="0" smtClean="0">
                          <a:solidFill>
                            <a:schemeClr val="dk1"/>
                          </a:solidFill>
                          <a:latin typeface="+mn-lt"/>
                          <a:ea typeface="+mn-ea"/>
                          <a:cs typeface="+mn-cs"/>
                        </a:rPr>
                        <a:t>70%</a:t>
                      </a:r>
                    </a:p>
                  </a:txBody>
                  <a:tcPr marL="9525" marR="9525" marT="9522" marB="0" anchor="b"/>
                </a:tc>
              </a:tr>
              <a:tr h="350460">
                <a:tc>
                  <a:txBody>
                    <a:bodyPr/>
                    <a:lstStyle/>
                    <a:p>
                      <a:r>
                        <a:rPr lang="en-US" sz="1700" dirty="0" smtClean="0"/>
                        <a:t>Probabilistic </a:t>
                      </a:r>
                      <a:r>
                        <a:rPr lang="en-US" sz="1700" baseline="0" dirty="0" smtClean="0"/>
                        <a:t>software</a:t>
                      </a:r>
                      <a:endParaRPr lang="en-US" sz="1700" dirty="0" smtClean="0"/>
                    </a:p>
                  </a:txBody>
                  <a:tcPr marT="45704" marB="45704"/>
                </a:tc>
                <a:tc>
                  <a:txBody>
                    <a:bodyPr/>
                    <a:lstStyle/>
                    <a:p>
                      <a:pPr algn="ctr"/>
                      <a:r>
                        <a:rPr lang="en-US" sz="1700" dirty="0" smtClean="0"/>
                        <a:t>91</a:t>
                      </a:r>
                      <a:endParaRPr lang="en-US" sz="1700" dirty="0"/>
                    </a:p>
                  </a:txBody>
                  <a:tcPr marT="45704" marB="45704"/>
                </a:tc>
                <a:tc>
                  <a:txBody>
                    <a:bodyPr/>
                    <a:lstStyle/>
                    <a:p>
                      <a:pPr algn="ctr"/>
                      <a:r>
                        <a:rPr lang="en-US" sz="1700" dirty="0" smtClean="0"/>
                        <a:t>82</a:t>
                      </a:r>
                      <a:endParaRPr lang="en-US" sz="1700" dirty="0"/>
                    </a:p>
                  </a:txBody>
                  <a:tcPr marT="45704" marB="45704"/>
                </a:tc>
                <a:tc>
                  <a:txBody>
                    <a:bodyPr/>
                    <a:lstStyle/>
                    <a:p>
                      <a:pPr marL="0" algn="ctr" defTabSz="914400" rtl="0" eaLnBrk="1" fontAlgn="b" latinLnBrk="0" hangingPunct="1"/>
                      <a:r>
                        <a:rPr lang="en-US" sz="1700" kern="1200" dirty="0" smtClean="0">
                          <a:solidFill>
                            <a:schemeClr val="dk1"/>
                          </a:solidFill>
                          <a:latin typeface="+mn-lt"/>
                          <a:ea typeface="+mn-ea"/>
                          <a:cs typeface="+mn-cs"/>
                        </a:rPr>
                        <a:t>78%</a:t>
                      </a:r>
                    </a:p>
                  </a:txBody>
                  <a:tcPr marL="9525" marR="9525" marT="9522" marB="0" anchor="b"/>
                </a:tc>
              </a:tr>
            </a:tbl>
          </a:graphicData>
        </a:graphic>
      </p:graphicFrame>
      <p:sp>
        <p:nvSpPr>
          <p:cNvPr id="5" name="Rectangle 4"/>
          <p:cNvSpPr/>
          <p:nvPr/>
        </p:nvSpPr>
        <p:spPr>
          <a:xfrm>
            <a:off x="381000" y="3221038"/>
            <a:ext cx="8382000" cy="366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81000" y="5659438"/>
            <a:ext cx="8382000" cy="3667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Slide Number Placeholder 1"/>
          <p:cNvSpPr>
            <a:spLocks noGrp="1"/>
          </p:cNvSpPr>
          <p:nvPr>
            <p:ph type="sldNum" sz="quarter" idx="12"/>
          </p:nvPr>
        </p:nvSpPr>
        <p:spPr/>
        <p:txBody>
          <a:bodyPr/>
          <a:lstStyle/>
          <a:p>
            <a:pPr>
              <a:defRPr/>
            </a:pPr>
            <a:fld id="{00107436-26A5-4667-8340-0182E531AFC8}"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pPr eaLnBrk="1" hangingPunct="1"/>
            <a:r>
              <a:rPr lang="en-US" smtClean="0"/>
              <a:t>Imprecise Linkage is Acceptable</a:t>
            </a:r>
          </a:p>
        </p:txBody>
      </p:sp>
      <p:graphicFrame>
        <p:nvGraphicFramePr>
          <p:cNvPr id="6" name="Content Placeholder 5"/>
          <p:cNvGraphicFramePr>
            <a:graphicFrameLocks noGrp="1"/>
          </p:cNvGraphicFramePr>
          <p:nvPr>
            <p:ph idx="1"/>
          </p:nvPr>
        </p:nvGraphicFramePr>
        <p:xfrm>
          <a:off x="609600" y="1744663"/>
          <a:ext cx="7924800" cy="3673475"/>
        </p:xfrm>
        <a:graphic>
          <a:graphicData uri="http://schemas.openxmlformats.org/drawingml/2006/table">
            <a:tbl>
              <a:tblPr>
                <a:tableStyleId>{69012ECD-51FC-41F1-AA8D-1B2483CD663E}</a:tableStyleId>
              </a:tblPr>
              <a:tblGrid>
                <a:gridCol w="1242774"/>
                <a:gridCol w="1303104"/>
                <a:gridCol w="1303104"/>
                <a:gridCol w="1303104"/>
                <a:gridCol w="1303104"/>
                <a:gridCol w="1469611"/>
              </a:tblGrid>
              <a:tr h="457348">
                <a:tc rowSpan="2">
                  <a:txBody>
                    <a:bodyPr/>
                    <a:lstStyle/>
                    <a:p>
                      <a:pPr marL="0" marR="0" algn="ctr">
                        <a:lnSpc>
                          <a:spcPct val="100000"/>
                        </a:lnSpc>
                        <a:spcBef>
                          <a:spcPts val="0"/>
                        </a:spcBef>
                        <a:spcAft>
                          <a:spcPts val="0"/>
                        </a:spcAft>
                      </a:pPr>
                      <a:r>
                        <a:rPr lang="en-US" sz="1800" dirty="0">
                          <a:solidFill>
                            <a:schemeClr val="bg1"/>
                          </a:solidFill>
                        </a:rPr>
                        <a:t>Net Linkage Error Rate</a:t>
                      </a:r>
                      <a:r>
                        <a:rPr lang="en-US" sz="1800" baseline="30000" dirty="0">
                          <a:solidFill>
                            <a:schemeClr val="bg1"/>
                          </a:solidFill>
                        </a:rPr>
                        <a:t>*</a:t>
                      </a:r>
                      <a:endParaRPr lang="en-US" sz="1800" dirty="0">
                        <a:solidFill>
                          <a:schemeClr val="bg1"/>
                        </a:solidFill>
                        <a:latin typeface="Calibri"/>
                        <a:ea typeface="Calibri"/>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gridSpan="2">
                  <a:txBody>
                    <a:bodyPr/>
                    <a:lstStyle/>
                    <a:p>
                      <a:pPr marL="0" marR="0" algn="ctr">
                        <a:lnSpc>
                          <a:spcPct val="100000"/>
                        </a:lnSpc>
                        <a:spcBef>
                          <a:spcPts val="0"/>
                        </a:spcBef>
                        <a:spcAft>
                          <a:spcPts val="0"/>
                        </a:spcAft>
                      </a:pPr>
                      <a:r>
                        <a:rPr lang="en-US" sz="1800" dirty="0">
                          <a:solidFill>
                            <a:schemeClr val="bg1"/>
                          </a:solidFill>
                        </a:rPr>
                        <a:t>High Performing Site</a:t>
                      </a:r>
                      <a:endParaRPr lang="en-US" sz="1800" dirty="0">
                        <a:solidFill>
                          <a:schemeClr val="bg1"/>
                        </a:solidFill>
                        <a:latin typeface="Calibri"/>
                        <a:ea typeface="Calibri"/>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800">
                          <a:solidFill>
                            <a:schemeClr val="bg1"/>
                          </a:solidFill>
                        </a:rPr>
                        <a:t>Low Performing Site </a:t>
                      </a:r>
                      <a:endParaRPr lang="en-US" sz="1800">
                        <a:solidFill>
                          <a:schemeClr val="bg1"/>
                        </a:solidFill>
                        <a:latin typeface="Calibri"/>
                        <a:ea typeface="Calibri"/>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US"/>
                    </a:p>
                  </a:txBody>
                  <a:tcPr/>
                </a:tc>
                <a:tc rowSpan="2">
                  <a:txBody>
                    <a:bodyPr/>
                    <a:lstStyle/>
                    <a:p>
                      <a:pPr marL="0" marR="0" algn="ctr">
                        <a:lnSpc>
                          <a:spcPct val="100000"/>
                        </a:lnSpc>
                        <a:spcBef>
                          <a:spcPts val="0"/>
                        </a:spcBef>
                        <a:spcAft>
                          <a:spcPts val="0"/>
                        </a:spcAft>
                      </a:pPr>
                      <a:r>
                        <a:rPr lang="en-US" sz="1800" dirty="0">
                          <a:solidFill>
                            <a:schemeClr val="bg1"/>
                          </a:solidFill>
                        </a:rPr>
                        <a:t>Sample Required to Demonstrate Difference</a:t>
                      </a:r>
                      <a:r>
                        <a:rPr lang="en-US" sz="1800" baseline="30000" dirty="0">
                          <a:solidFill>
                            <a:schemeClr val="bg1"/>
                          </a:solidFill>
                        </a:rPr>
                        <a:t>**</a:t>
                      </a:r>
                      <a:endParaRPr lang="en-US" sz="1800" dirty="0">
                        <a:solidFill>
                          <a:schemeClr val="bg1"/>
                        </a:solidFill>
                        <a:latin typeface="Calibri"/>
                        <a:ea typeface="Calibri"/>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665589">
                <a:tc vMerge="1">
                  <a:txBody>
                    <a:bodyPr/>
                    <a:lstStyle/>
                    <a:p>
                      <a:endParaRPr lang="en-US"/>
                    </a:p>
                  </a:txBody>
                  <a:tcPr/>
                </a:tc>
                <a:tc>
                  <a:txBody>
                    <a:bodyPr/>
                    <a:lstStyle/>
                    <a:p>
                      <a:pPr marL="0" marR="0" algn="ctr">
                        <a:lnSpc>
                          <a:spcPct val="100000"/>
                        </a:lnSpc>
                        <a:spcBef>
                          <a:spcPts val="0"/>
                        </a:spcBef>
                        <a:spcAft>
                          <a:spcPts val="0"/>
                        </a:spcAft>
                      </a:pPr>
                      <a:r>
                        <a:rPr lang="en-US" sz="1800" dirty="0">
                          <a:solidFill>
                            <a:schemeClr val="bg1"/>
                          </a:solidFill>
                        </a:rPr>
                        <a:t>True Linkage Rate</a:t>
                      </a:r>
                      <a:endParaRPr lang="en-US" sz="1800" dirty="0">
                        <a:solidFill>
                          <a:schemeClr val="bg1"/>
                        </a:solidFill>
                        <a:latin typeface="Calibri"/>
                        <a:ea typeface="Calibri"/>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0000"/>
                        </a:lnSpc>
                        <a:spcBef>
                          <a:spcPts val="0"/>
                        </a:spcBef>
                        <a:spcAft>
                          <a:spcPts val="0"/>
                        </a:spcAft>
                      </a:pPr>
                      <a:r>
                        <a:rPr lang="en-US" sz="1800" dirty="0">
                          <a:solidFill>
                            <a:schemeClr val="bg1"/>
                          </a:solidFill>
                        </a:rPr>
                        <a:t>Linkage Estimate</a:t>
                      </a:r>
                      <a:endParaRPr lang="en-US" sz="1800" dirty="0">
                        <a:solidFill>
                          <a:schemeClr val="bg1"/>
                        </a:solidFill>
                        <a:latin typeface="Calibri"/>
                        <a:ea typeface="Calibri"/>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0000"/>
                        </a:lnSpc>
                        <a:spcBef>
                          <a:spcPts val="0"/>
                        </a:spcBef>
                        <a:spcAft>
                          <a:spcPts val="0"/>
                        </a:spcAft>
                      </a:pPr>
                      <a:r>
                        <a:rPr lang="en-US" sz="1800" dirty="0">
                          <a:solidFill>
                            <a:schemeClr val="bg1"/>
                          </a:solidFill>
                        </a:rPr>
                        <a:t>True Linkage Rate</a:t>
                      </a:r>
                      <a:endParaRPr lang="en-US" sz="1800" dirty="0">
                        <a:solidFill>
                          <a:schemeClr val="bg1"/>
                        </a:solidFill>
                        <a:latin typeface="Calibri"/>
                        <a:ea typeface="Calibri"/>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algn="ctr">
                        <a:lnSpc>
                          <a:spcPct val="100000"/>
                        </a:lnSpc>
                        <a:spcBef>
                          <a:spcPts val="0"/>
                        </a:spcBef>
                        <a:spcAft>
                          <a:spcPts val="0"/>
                        </a:spcAft>
                      </a:pPr>
                      <a:r>
                        <a:rPr lang="en-US" sz="1800" dirty="0">
                          <a:solidFill>
                            <a:schemeClr val="bg1"/>
                          </a:solidFill>
                        </a:rPr>
                        <a:t>Linkage Estimate</a:t>
                      </a:r>
                      <a:endParaRPr lang="en-US" sz="1800" dirty="0">
                        <a:solidFill>
                          <a:schemeClr val="bg1"/>
                        </a:solidFill>
                        <a:latin typeface="Calibri"/>
                        <a:ea typeface="Calibri"/>
                        <a:cs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endParaRPr lang="en-US"/>
                    </a:p>
                  </a:txBody>
                  <a:tcPr/>
                </a:tc>
              </a:tr>
              <a:tr h="318817">
                <a:tc>
                  <a:txBody>
                    <a:bodyPr/>
                    <a:lstStyle/>
                    <a:p>
                      <a:pPr marL="0" marR="0" algn="r">
                        <a:lnSpc>
                          <a:spcPct val="115000"/>
                        </a:lnSpc>
                        <a:spcBef>
                          <a:spcPts val="0"/>
                        </a:spcBef>
                        <a:spcAft>
                          <a:spcPts val="0"/>
                        </a:spcAft>
                      </a:pPr>
                      <a:r>
                        <a:rPr lang="en-US" sz="1800" dirty="0">
                          <a:solidFill>
                            <a:sysClr val="windowText" lastClr="000000"/>
                          </a:solidFill>
                        </a:rPr>
                        <a:t>-0.4</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0.6</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0.84</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0.3</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0.42</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48</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18817">
                <a:tc>
                  <a:txBody>
                    <a:bodyPr/>
                    <a:lstStyle/>
                    <a:p>
                      <a:pPr marL="0" marR="0" algn="r">
                        <a:lnSpc>
                          <a:spcPct val="115000"/>
                        </a:lnSpc>
                        <a:spcBef>
                          <a:spcPts val="0"/>
                        </a:spcBef>
                        <a:spcAft>
                          <a:spcPts val="0"/>
                        </a:spcAft>
                      </a:pPr>
                      <a:r>
                        <a:rPr lang="en-US" sz="1800" dirty="0">
                          <a:solidFill>
                            <a:sysClr val="windowText" lastClr="000000"/>
                          </a:solidFill>
                        </a:rPr>
                        <a:t>-0.3</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0.6</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0.78</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0.3</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0.39</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57</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318817">
                <a:tc>
                  <a:txBody>
                    <a:bodyPr/>
                    <a:lstStyle/>
                    <a:p>
                      <a:pPr marL="0" marR="0" algn="r">
                        <a:lnSpc>
                          <a:spcPct val="115000"/>
                        </a:lnSpc>
                        <a:spcBef>
                          <a:spcPts val="0"/>
                        </a:spcBef>
                        <a:spcAft>
                          <a:spcPts val="0"/>
                        </a:spcAft>
                      </a:pPr>
                      <a:r>
                        <a:rPr lang="en-US" sz="1800" dirty="0">
                          <a:solidFill>
                            <a:sysClr val="windowText" lastClr="000000"/>
                          </a:solidFill>
                        </a:rPr>
                        <a:t>-0.2</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0.6</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0.72</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0.3</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0.36</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68</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18817">
                <a:tc>
                  <a:txBody>
                    <a:bodyPr/>
                    <a:lstStyle/>
                    <a:p>
                      <a:pPr marL="0" marR="0" algn="r">
                        <a:lnSpc>
                          <a:spcPct val="115000"/>
                        </a:lnSpc>
                        <a:spcBef>
                          <a:spcPts val="0"/>
                        </a:spcBef>
                        <a:spcAft>
                          <a:spcPts val="0"/>
                        </a:spcAft>
                      </a:pPr>
                      <a:r>
                        <a:rPr lang="en-US" sz="1800" dirty="0">
                          <a:solidFill>
                            <a:sysClr val="windowText" lastClr="000000"/>
                          </a:solidFill>
                        </a:rPr>
                        <a:t>-0.1</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0.6</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0.66</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0.3</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0.33</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81</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318817">
                <a:tc>
                  <a:txBody>
                    <a:bodyPr/>
                    <a:lstStyle/>
                    <a:p>
                      <a:pPr marL="0" marR="0" algn="r">
                        <a:lnSpc>
                          <a:spcPct val="115000"/>
                        </a:lnSpc>
                        <a:spcBef>
                          <a:spcPts val="0"/>
                        </a:spcBef>
                        <a:spcAft>
                          <a:spcPts val="0"/>
                        </a:spcAft>
                      </a:pPr>
                      <a:r>
                        <a:rPr lang="en-US" sz="1800" dirty="0">
                          <a:solidFill>
                            <a:sysClr val="windowText" lastClr="000000"/>
                          </a:solidFill>
                        </a:rPr>
                        <a:t>0.1</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0.6</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0.54</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0.3</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0.27</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116</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18817">
                <a:tc>
                  <a:txBody>
                    <a:bodyPr/>
                    <a:lstStyle/>
                    <a:p>
                      <a:pPr marL="0" marR="0" algn="r">
                        <a:lnSpc>
                          <a:spcPct val="115000"/>
                        </a:lnSpc>
                        <a:spcBef>
                          <a:spcPts val="0"/>
                        </a:spcBef>
                        <a:spcAft>
                          <a:spcPts val="0"/>
                        </a:spcAft>
                      </a:pPr>
                      <a:r>
                        <a:rPr lang="en-US" sz="1800" dirty="0">
                          <a:solidFill>
                            <a:sysClr val="windowText" lastClr="000000"/>
                          </a:solidFill>
                        </a:rPr>
                        <a:t>0.2</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0.6</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0.48</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0.3</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0.24</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139</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318817">
                <a:tc>
                  <a:txBody>
                    <a:bodyPr/>
                    <a:lstStyle/>
                    <a:p>
                      <a:pPr marL="0" marR="0" algn="r">
                        <a:lnSpc>
                          <a:spcPct val="115000"/>
                        </a:lnSpc>
                        <a:spcBef>
                          <a:spcPts val="0"/>
                        </a:spcBef>
                        <a:spcAft>
                          <a:spcPts val="0"/>
                        </a:spcAft>
                      </a:pPr>
                      <a:r>
                        <a:rPr lang="en-US" sz="1800" dirty="0">
                          <a:solidFill>
                            <a:sysClr val="windowText" lastClr="000000"/>
                          </a:solidFill>
                        </a:rPr>
                        <a:t>0.3</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0.6</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0.42</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0.3</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0.21</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algn="ctr">
                        <a:lnSpc>
                          <a:spcPct val="115000"/>
                        </a:lnSpc>
                        <a:spcBef>
                          <a:spcPts val="0"/>
                        </a:spcBef>
                        <a:spcAft>
                          <a:spcPts val="0"/>
                        </a:spcAft>
                      </a:pPr>
                      <a:r>
                        <a:rPr lang="en-US" sz="1800" dirty="0">
                          <a:solidFill>
                            <a:sysClr val="windowText" lastClr="000000"/>
                          </a:solidFill>
                        </a:rPr>
                        <a:t>170</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r>
              <a:tr h="318817">
                <a:tc>
                  <a:txBody>
                    <a:bodyPr/>
                    <a:lstStyle/>
                    <a:p>
                      <a:pPr marL="0" marR="0" algn="r">
                        <a:lnSpc>
                          <a:spcPct val="115000"/>
                        </a:lnSpc>
                        <a:spcBef>
                          <a:spcPts val="0"/>
                        </a:spcBef>
                        <a:spcAft>
                          <a:spcPts val="0"/>
                        </a:spcAft>
                      </a:pPr>
                      <a:r>
                        <a:rPr lang="en-US" sz="1800" dirty="0">
                          <a:solidFill>
                            <a:sysClr val="windowText" lastClr="000000"/>
                          </a:solidFill>
                        </a:rPr>
                        <a:t>0.4</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0.6</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0.36</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0.3</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0.18</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marL="0" marR="0" algn="ctr">
                        <a:lnSpc>
                          <a:spcPct val="115000"/>
                        </a:lnSpc>
                        <a:spcBef>
                          <a:spcPts val="0"/>
                        </a:spcBef>
                        <a:spcAft>
                          <a:spcPts val="0"/>
                        </a:spcAft>
                      </a:pPr>
                      <a:r>
                        <a:rPr lang="en-US" sz="1800" dirty="0">
                          <a:solidFill>
                            <a:sysClr val="windowText" lastClr="000000"/>
                          </a:solidFill>
                        </a:rPr>
                        <a:t>210</a:t>
                      </a:r>
                      <a:endParaRPr lang="en-US" sz="1800" dirty="0">
                        <a:solidFill>
                          <a:sysClr val="windowText" lastClr="000000"/>
                        </a:solidFill>
                        <a:latin typeface="Calibri"/>
                        <a:ea typeface="Calibri"/>
                        <a:cs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bl>
          </a:graphicData>
        </a:graphic>
      </p:graphicFrame>
      <p:sp>
        <p:nvSpPr>
          <p:cNvPr id="4" name="Rectangle 3"/>
          <p:cNvSpPr/>
          <p:nvPr/>
        </p:nvSpPr>
        <p:spPr>
          <a:xfrm>
            <a:off x="609600" y="3200400"/>
            <a:ext cx="79248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09600" y="4419600"/>
            <a:ext cx="79248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Slide Number Placeholder 1"/>
          <p:cNvSpPr>
            <a:spLocks noGrp="1"/>
          </p:cNvSpPr>
          <p:nvPr>
            <p:ph type="sldNum" sz="quarter" idx="12"/>
          </p:nvPr>
        </p:nvSpPr>
        <p:spPr/>
        <p:txBody>
          <a:bodyPr/>
          <a:lstStyle/>
          <a:p>
            <a:pPr>
              <a:defRPr/>
            </a:pPr>
            <a:fld id="{7B251ADA-2CE1-4416-BF9A-4ED097F71FFE}"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Sensitivity Analysis</a:t>
            </a:r>
          </a:p>
        </p:txBody>
      </p:sp>
      <p:graphicFrame>
        <p:nvGraphicFramePr>
          <p:cNvPr id="5" name="Content Placeholder 4"/>
          <p:cNvGraphicFramePr>
            <a:graphicFrameLocks noGrp="1"/>
          </p:cNvGraphicFramePr>
          <p:nvPr>
            <p:ph idx="1"/>
          </p:nvPr>
        </p:nvGraphicFramePr>
        <p:xfrm>
          <a:off x="304800" y="1203325"/>
          <a:ext cx="8686800" cy="4968875"/>
        </p:xfrm>
        <a:graphic>
          <a:graphicData uri="http://schemas.openxmlformats.org/drawingml/2006/table">
            <a:tbl>
              <a:tblPr firstRow="1" firstCol="1" bandRow="1">
                <a:tableStyleId>{69012ECD-51FC-41F1-AA8D-1B2483CD663E}</a:tableStyleId>
              </a:tblPr>
              <a:tblGrid>
                <a:gridCol w="1086363"/>
                <a:gridCol w="905306"/>
                <a:gridCol w="751528"/>
                <a:gridCol w="761999"/>
                <a:gridCol w="1066799"/>
                <a:gridCol w="914399"/>
                <a:gridCol w="838199"/>
                <a:gridCol w="914407"/>
                <a:gridCol w="1447800"/>
              </a:tblGrid>
              <a:tr h="1097420">
                <a:tc>
                  <a:txBody>
                    <a:bodyPr/>
                    <a:lstStyle/>
                    <a:p>
                      <a:pPr marL="0" marR="0" algn="ctr">
                        <a:spcBef>
                          <a:spcPts val="0"/>
                        </a:spcBef>
                        <a:spcAft>
                          <a:spcPts val="0"/>
                        </a:spcAft>
                      </a:pPr>
                      <a:r>
                        <a:rPr lang="en-US" sz="1800" dirty="0">
                          <a:effectLst/>
                        </a:rPr>
                        <a:t>Factor</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effectLst/>
                        </a:rPr>
                        <a:t>True Linkage Rate</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effectLst/>
                        </a:rPr>
                        <a:t>Match Rate</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smtClean="0">
                          <a:effectLst/>
                        </a:rPr>
                        <a:t>False+</a:t>
                      </a:r>
                    </a:p>
                    <a:p>
                      <a:pPr marL="0" marR="0" algn="ctr">
                        <a:spcBef>
                          <a:spcPts val="0"/>
                        </a:spcBef>
                        <a:spcAft>
                          <a:spcPts val="0"/>
                        </a:spcAft>
                      </a:pPr>
                      <a:r>
                        <a:rPr lang="en-US" sz="1800" dirty="0" smtClean="0">
                          <a:effectLst/>
                        </a:rPr>
                        <a:t>Rate</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effectLst/>
                        </a:rPr>
                        <a:t>% Linkage Captured</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smtClean="0">
                          <a:effectLst/>
                        </a:rPr>
                        <a:t>Est. Linkage</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smtClean="0">
                          <a:effectLst/>
                        </a:rPr>
                        <a:t>Prop.</a:t>
                      </a:r>
                    </a:p>
                    <a:p>
                      <a:pPr marL="0" marR="0" algn="ctr">
                        <a:spcBef>
                          <a:spcPts val="0"/>
                        </a:spcBef>
                        <a:spcAft>
                          <a:spcPts val="0"/>
                        </a:spcAft>
                      </a:pPr>
                      <a:r>
                        <a:rPr lang="en-US" sz="1800" dirty="0" smtClean="0">
                          <a:effectLst/>
                        </a:rPr>
                        <a:t>True +</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smtClean="0">
                          <a:effectLst/>
                        </a:rPr>
                        <a:t>Est.</a:t>
                      </a:r>
                    </a:p>
                    <a:p>
                      <a:pPr marL="0" marR="0" algn="ctr">
                        <a:spcBef>
                          <a:spcPts val="0"/>
                        </a:spcBef>
                        <a:spcAft>
                          <a:spcPts val="0"/>
                        </a:spcAft>
                      </a:pPr>
                      <a:r>
                        <a:rPr lang="en-US" sz="1800" dirty="0" smtClean="0">
                          <a:effectLst/>
                        </a:rPr>
                        <a:t>Days </a:t>
                      </a:r>
                      <a:r>
                        <a:rPr lang="en-US" sz="1800" dirty="0">
                          <a:effectLst/>
                        </a:rPr>
                        <a:t>to </a:t>
                      </a:r>
                      <a:r>
                        <a:rPr lang="en-US" sz="1800" dirty="0" smtClean="0">
                          <a:effectLst/>
                        </a:rPr>
                        <a:t>Linkage</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smtClean="0">
                          <a:effectLst/>
                        </a:rPr>
                        <a:t>Est.</a:t>
                      </a:r>
                    </a:p>
                    <a:p>
                      <a:pPr marL="0" marR="0" algn="ctr">
                        <a:spcBef>
                          <a:spcPts val="0"/>
                        </a:spcBef>
                        <a:spcAft>
                          <a:spcPts val="0"/>
                        </a:spcAft>
                      </a:pPr>
                      <a:r>
                        <a:rPr lang="en-US" sz="1800" dirty="0" smtClean="0">
                          <a:effectLst/>
                        </a:rPr>
                        <a:t>Proportion Suppressed</a:t>
                      </a:r>
                      <a:r>
                        <a:rPr lang="en-US" sz="1800" baseline="30000" dirty="0" smtClean="0">
                          <a:effectLst/>
                        </a:rPr>
                        <a:t>**</a:t>
                      </a:r>
                      <a:endParaRPr lang="en-US" sz="1800" dirty="0">
                        <a:effectLst/>
                        <a:latin typeface="Calibri"/>
                        <a:ea typeface="Times New Roman"/>
                        <a:cs typeface="Times New Roman"/>
                      </a:endParaRPr>
                    </a:p>
                  </a:txBody>
                  <a:tcPr marL="68580" marR="68580" marT="0" marB="0" anchor="ctr"/>
                </a:tc>
              </a:tr>
              <a:tr h="304839">
                <a:tc>
                  <a:txBody>
                    <a:bodyPr/>
                    <a:lstStyle/>
                    <a:p>
                      <a:pPr marL="0" marR="0" algn="just">
                        <a:spcBef>
                          <a:spcPts val="0"/>
                        </a:spcBef>
                        <a:spcAft>
                          <a:spcPts val="0"/>
                        </a:spcAft>
                      </a:pPr>
                      <a:r>
                        <a:rPr lang="en-US" sz="2000" dirty="0">
                          <a:effectLst/>
                        </a:rPr>
                        <a:t>Cohort</a:t>
                      </a:r>
                      <a:endParaRPr lang="en-US" sz="2000" b="1" dirty="0">
                        <a:solidFill>
                          <a:schemeClr val="bg1"/>
                        </a:solidFill>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2000" dirty="0">
                          <a:effectLst/>
                        </a:rPr>
                        <a:t>79%</a:t>
                      </a:r>
                      <a:endParaRPr lang="en-US" sz="2000" b="1" dirty="0">
                        <a:solidFill>
                          <a:schemeClr val="bg1"/>
                        </a:solidFill>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2000" dirty="0">
                          <a:effectLst/>
                        </a:rPr>
                        <a:t>78%</a:t>
                      </a:r>
                      <a:endParaRPr lang="en-US" sz="2000" b="1" dirty="0">
                        <a:solidFill>
                          <a:schemeClr val="bg1"/>
                        </a:solidFill>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2000" dirty="0">
                          <a:effectLst/>
                        </a:rPr>
                        <a:t>.01%</a:t>
                      </a:r>
                      <a:endParaRPr lang="en-US" sz="2000" b="1" dirty="0">
                        <a:solidFill>
                          <a:schemeClr val="bg1"/>
                        </a:solidFill>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2000" dirty="0">
                          <a:effectLst/>
                        </a:rPr>
                        <a:t>100%</a:t>
                      </a:r>
                      <a:endParaRPr lang="en-US" sz="2000" b="1" dirty="0">
                        <a:solidFill>
                          <a:schemeClr val="bg1"/>
                        </a:solidFill>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2000" dirty="0">
                          <a:effectLst/>
                        </a:rPr>
                        <a:t>72%</a:t>
                      </a:r>
                      <a:endParaRPr lang="en-US" sz="2000" b="1" dirty="0">
                        <a:solidFill>
                          <a:schemeClr val="bg1"/>
                        </a:solidFill>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2000" dirty="0">
                          <a:effectLst/>
                        </a:rPr>
                        <a:t>88%</a:t>
                      </a:r>
                      <a:endParaRPr lang="en-US" sz="2000" b="1" dirty="0">
                        <a:solidFill>
                          <a:schemeClr val="bg1"/>
                        </a:solidFill>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2000" dirty="0">
                          <a:effectLst/>
                        </a:rPr>
                        <a:t>65</a:t>
                      </a:r>
                      <a:endParaRPr lang="en-US" sz="2000" b="1" dirty="0">
                        <a:solidFill>
                          <a:schemeClr val="bg1"/>
                        </a:solidFill>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2000" dirty="0">
                          <a:effectLst/>
                        </a:rPr>
                        <a:t>50%</a:t>
                      </a:r>
                      <a:endParaRPr lang="en-US" sz="2000" b="1" dirty="0">
                        <a:solidFill>
                          <a:schemeClr val="bg1"/>
                        </a:solidFill>
                        <a:effectLst/>
                        <a:latin typeface="Calibri"/>
                        <a:ea typeface="Times New Roman"/>
                        <a:cs typeface="Times New Roman"/>
                      </a:endParaRPr>
                    </a:p>
                  </a:txBody>
                  <a:tcPr marL="68580" marR="68580" marT="0" marB="0"/>
                </a:tc>
              </a:tr>
              <a:tr h="274355">
                <a:tc rowSpan="3">
                  <a:txBody>
                    <a:bodyPr/>
                    <a:lstStyle/>
                    <a:p>
                      <a:pPr marL="0" marR="0" algn="just">
                        <a:spcBef>
                          <a:spcPts val="0"/>
                        </a:spcBef>
                        <a:spcAft>
                          <a:spcPts val="0"/>
                        </a:spcAft>
                      </a:pPr>
                      <a:r>
                        <a:rPr lang="en-US" sz="1800" dirty="0">
                          <a:effectLst/>
                        </a:rPr>
                        <a:t>Match Rate</a:t>
                      </a:r>
                      <a:endParaRPr lang="en-US" sz="1800" dirty="0">
                        <a:effectLst/>
                        <a:latin typeface="Calibri"/>
                        <a:ea typeface="Times New Roman"/>
                        <a:cs typeface="Times New Roman"/>
                      </a:endParaRPr>
                    </a:p>
                  </a:txBody>
                  <a:tcPr marL="68580" marR="68580" marT="0" marB="0" anchor="ctr"/>
                </a:tc>
                <a:tc rowSpan="3">
                  <a:txBody>
                    <a:bodyPr/>
                    <a:lstStyle/>
                    <a:p>
                      <a:pPr marL="0" marR="0" algn="ctr">
                        <a:spcBef>
                          <a:spcPts val="0"/>
                        </a:spcBef>
                        <a:spcAft>
                          <a:spcPts val="0"/>
                        </a:spcAft>
                      </a:pPr>
                      <a:r>
                        <a:rPr lang="en-US" sz="1800" dirty="0">
                          <a:effectLst/>
                        </a:rPr>
                        <a:t>79%</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90%</a:t>
                      </a:r>
                      <a:endParaRPr lang="en-US" sz="1800">
                        <a:effectLst/>
                        <a:latin typeface="Calibri"/>
                        <a:ea typeface="Times New Roman"/>
                        <a:cs typeface="Times New Roman"/>
                      </a:endParaRPr>
                    </a:p>
                  </a:txBody>
                  <a:tcPr marL="68580" marR="68580" marT="0" marB="0"/>
                </a:tc>
                <a:tc rowSpan="3">
                  <a:txBody>
                    <a:bodyPr/>
                    <a:lstStyle/>
                    <a:p>
                      <a:pPr marL="0" marR="0" algn="ctr">
                        <a:spcBef>
                          <a:spcPts val="0"/>
                        </a:spcBef>
                        <a:spcAft>
                          <a:spcPts val="0"/>
                        </a:spcAft>
                      </a:pPr>
                      <a:r>
                        <a:rPr lang="en-US" sz="1800" dirty="0">
                          <a:effectLst/>
                        </a:rPr>
                        <a:t>.01%</a:t>
                      </a:r>
                      <a:endParaRPr lang="en-US" sz="1800" dirty="0">
                        <a:effectLst/>
                        <a:latin typeface="Calibri"/>
                        <a:ea typeface="Times New Roman"/>
                        <a:cs typeface="Times New Roman"/>
                      </a:endParaRPr>
                    </a:p>
                  </a:txBody>
                  <a:tcPr marL="68580" marR="68580" marT="0" marB="0" anchor="ctr"/>
                </a:tc>
                <a:tc rowSpan="3">
                  <a:txBody>
                    <a:bodyPr/>
                    <a:lstStyle/>
                    <a:p>
                      <a:pPr marL="0" marR="0" algn="ctr">
                        <a:spcBef>
                          <a:spcPts val="0"/>
                        </a:spcBef>
                        <a:spcAft>
                          <a:spcPts val="0"/>
                        </a:spcAft>
                      </a:pPr>
                      <a:r>
                        <a:rPr lang="en-US" sz="1800" dirty="0">
                          <a:effectLst/>
                        </a:rPr>
                        <a:t>100%</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effectLst/>
                        </a:rPr>
                        <a:t>74%</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88%</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65</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49%</a:t>
                      </a:r>
                      <a:endParaRPr lang="en-US" sz="1800" dirty="0">
                        <a:effectLst/>
                        <a:latin typeface="Calibri"/>
                        <a:ea typeface="Times New Roman"/>
                        <a:cs typeface="Times New Roman"/>
                      </a:endParaRPr>
                    </a:p>
                  </a:txBody>
                  <a:tcPr marL="68580" marR="68580" marT="0" marB="0"/>
                </a:tc>
              </a:tr>
              <a:tr h="27435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dirty="0">
                          <a:effectLst/>
                        </a:rPr>
                        <a:t>70%</a:t>
                      </a:r>
                      <a:endParaRPr lang="en-US" sz="1800" dirty="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dirty="0">
                          <a:effectLst/>
                        </a:rPr>
                        <a:t>59%</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85%</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65</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50%</a:t>
                      </a:r>
                      <a:endParaRPr lang="en-US" sz="1800">
                        <a:effectLst/>
                        <a:latin typeface="Calibri"/>
                        <a:ea typeface="Times New Roman"/>
                        <a:cs typeface="Times New Roman"/>
                      </a:endParaRPr>
                    </a:p>
                  </a:txBody>
                  <a:tcPr marL="68580" marR="68580" marT="0" marB="0"/>
                </a:tc>
              </a:tr>
              <a:tr h="274355">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dirty="0">
                          <a:effectLst/>
                        </a:rPr>
                        <a:t>60%</a:t>
                      </a:r>
                      <a:endParaRPr lang="en-US" sz="1800" dirty="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a:effectLst/>
                        </a:rPr>
                        <a:t>52%</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83%</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66</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51%</a:t>
                      </a:r>
                      <a:endParaRPr lang="en-US" sz="1800" dirty="0">
                        <a:effectLst/>
                        <a:latin typeface="Calibri"/>
                        <a:ea typeface="Times New Roman"/>
                        <a:cs typeface="Times New Roman"/>
                      </a:endParaRPr>
                    </a:p>
                  </a:txBody>
                  <a:tcPr marL="68580" marR="68580" marT="0" marB="0"/>
                </a:tc>
              </a:tr>
              <a:tr h="274355">
                <a:tc rowSpan="3">
                  <a:txBody>
                    <a:bodyPr/>
                    <a:lstStyle/>
                    <a:p>
                      <a:pPr marL="0" marR="0" algn="just">
                        <a:spcBef>
                          <a:spcPts val="0"/>
                        </a:spcBef>
                        <a:spcAft>
                          <a:spcPts val="0"/>
                        </a:spcAft>
                      </a:pPr>
                      <a:r>
                        <a:rPr lang="en-US" sz="1800" dirty="0">
                          <a:effectLst/>
                        </a:rPr>
                        <a:t>Linkage</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90%</a:t>
                      </a:r>
                      <a:endParaRPr lang="en-US" sz="1800">
                        <a:effectLst/>
                        <a:latin typeface="Calibri"/>
                        <a:ea typeface="Times New Roman"/>
                        <a:cs typeface="Times New Roman"/>
                      </a:endParaRPr>
                    </a:p>
                  </a:txBody>
                  <a:tcPr marL="68580" marR="68580" marT="0" marB="0"/>
                </a:tc>
                <a:tc rowSpan="3">
                  <a:txBody>
                    <a:bodyPr/>
                    <a:lstStyle/>
                    <a:p>
                      <a:pPr marL="0" marR="0" algn="ctr">
                        <a:spcBef>
                          <a:spcPts val="0"/>
                        </a:spcBef>
                        <a:spcAft>
                          <a:spcPts val="0"/>
                        </a:spcAft>
                      </a:pPr>
                      <a:r>
                        <a:rPr lang="en-US" sz="1800" dirty="0">
                          <a:effectLst/>
                        </a:rPr>
                        <a:t>78%</a:t>
                      </a:r>
                      <a:endParaRPr lang="en-US" sz="1800" dirty="0">
                        <a:effectLst/>
                        <a:latin typeface="Calibri"/>
                        <a:ea typeface="Times New Roman"/>
                        <a:cs typeface="Times New Roman"/>
                      </a:endParaRPr>
                    </a:p>
                  </a:txBody>
                  <a:tcPr marL="68580" marR="68580" marT="0" marB="0" anchor="ctr"/>
                </a:tc>
                <a:tc rowSpan="3">
                  <a:txBody>
                    <a:bodyPr/>
                    <a:lstStyle/>
                    <a:p>
                      <a:pPr marL="0" marR="0" algn="ctr">
                        <a:spcBef>
                          <a:spcPts val="0"/>
                        </a:spcBef>
                        <a:spcAft>
                          <a:spcPts val="0"/>
                        </a:spcAft>
                      </a:pPr>
                      <a:r>
                        <a:rPr lang="en-US" sz="1800" dirty="0">
                          <a:effectLst/>
                        </a:rPr>
                        <a:t>.01%</a:t>
                      </a:r>
                      <a:endParaRPr lang="en-US" sz="1800" dirty="0">
                        <a:effectLst/>
                        <a:latin typeface="Calibri"/>
                        <a:ea typeface="Times New Roman"/>
                        <a:cs typeface="Times New Roman"/>
                      </a:endParaRPr>
                    </a:p>
                  </a:txBody>
                  <a:tcPr marL="68580" marR="68580" marT="0" marB="0" anchor="ctr"/>
                </a:tc>
                <a:tc rowSpan="3">
                  <a:txBody>
                    <a:bodyPr/>
                    <a:lstStyle/>
                    <a:p>
                      <a:pPr marL="0" marR="0" algn="ctr">
                        <a:spcBef>
                          <a:spcPts val="0"/>
                        </a:spcBef>
                        <a:spcAft>
                          <a:spcPts val="0"/>
                        </a:spcAft>
                      </a:pPr>
                      <a:r>
                        <a:rPr lang="en-US" sz="1800" dirty="0">
                          <a:effectLst/>
                        </a:rPr>
                        <a:t>100%</a:t>
                      </a:r>
                      <a:endParaRPr lang="en-US" sz="1800" dirty="0">
                        <a:effectLst/>
                        <a:latin typeface="Calibri"/>
                        <a:ea typeface="Times New Roman"/>
                        <a:cs typeface="Times New Roman"/>
                      </a:endParaRPr>
                    </a:p>
                  </a:txBody>
                  <a:tcPr marL="68580" marR="68580" marT="0" marB="0" anchor="ctr"/>
                </a:tc>
                <a:tc>
                  <a:txBody>
                    <a:bodyPr/>
                    <a:lstStyle/>
                    <a:p>
                      <a:pPr marL="0" marR="0" algn="ctr">
                        <a:spcBef>
                          <a:spcPts val="0"/>
                        </a:spcBef>
                        <a:spcAft>
                          <a:spcPts val="0"/>
                        </a:spcAft>
                      </a:pPr>
                      <a:r>
                        <a:rPr lang="en-US" sz="1800">
                          <a:effectLst/>
                        </a:rPr>
                        <a:t>73%</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88%</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65</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49%</a:t>
                      </a:r>
                      <a:endParaRPr lang="en-US" sz="1800">
                        <a:effectLst/>
                        <a:latin typeface="Calibri"/>
                        <a:ea typeface="Times New Roman"/>
                        <a:cs typeface="Times New Roman"/>
                      </a:endParaRPr>
                    </a:p>
                  </a:txBody>
                  <a:tcPr marL="68580" marR="68580" marT="0" marB="0"/>
                </a:tc>
              </a:tr>
              <a:tr h="274355">
                <a:tc vMerge="1">
                  <a:txBody>
                    <a:bodyPr/>
                    <a:lstStyle/>
                    <a:p>
                      <a:endParaRPr lang="en-US"/>
                    </a:p>
                  </a:txBody>
                  <a:tcPr/>
                </a:tc>
                <a:tc>
                  <a:txBody>
                    <a:bodyPr/>
                    <a:lstStyle/>
                    <a:p>
                      <a:pPr marL="0" marR="0" algn="ctr">
                        <a:spcBef>
                          <a:spcPts val="0"/>
                        </a:spcBef>
                        <a:spcAft>
                          <a:spcPts val="0"/>
                        </a:spcAft>
                      </a:pPr>
                      <a:r>
                        <a:rPr lang="en-US" sz="1800" dirty="0">
                          <a:effectLst/>
                        </a:rPr>
                        <a:t>70%</a:t>
                      </a:r>
                      <a:endParaRPr lang="en-US" sz="1800" dirty="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dirty="0">
                          <a:effectLst/>
                        </a:rPr>
                        <a:t>59%</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85%</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66</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50%</a:t>
                      </a:r>
                      <a:endParaRPr lang="en-US" sz="1800">
                        <a:effectLst/>
                        <a:latin typeface="Calibri"/>
                        <a:ea typeface="Times New Roman"/>
                        <a:cs typeface="Times New Roman"/>
                      </a:endParaRPr>
                    </a:p>
                  </a:txBody>
                  <a:tcPr marL="68580" marR="68580" marT="0" marB="0"/>
                </a:tc>
              </a:tr>
              <a:tr h="274355">
                <a:tc vMerge="1">
                  <a:txBody>
                    <a:bodyPr/>
                    <a:lstStyle/>
                    <a:p>
                      <a:endParaRPr lang="en-US"/>
                    </a:p>
                  </a:txBody>
                  <a:tcPr/>
                </a:tc>
                <a:tc>
                  <a:txBody>
                    <a:bodyPr/>
                    <a:lstStyle/>
                    <a:p>
                      <a:pPr marL="0" marR="0" algn="ctr">
                        <a:spcBef>
                          <a:spcPts val="0"/>
                        </a:spcBef>
                        <a:spcAft>
                          <a:spcPts val="0"/>
                        </a:spcAft>
                      </a:pPr>
                      <a:r>
                        <a:rPr lang="en-US" sz="1800" dirty="0">
                          <a:effectLst/>
                        </a:rPr>
                        <a:t>60%</a:t>
                      </a:r>
                      <a:endParaRPr lang="en-US" sz="1800" dirty="0">
                        <a:effectLst/>
                        <a:latin typeface="Calibri"/>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dirty="0">
                          <a:effectLst/>
                        </a:rPr>
                        <a:t>52%</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83%</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66</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51%</a:t>
                      </a:r>
                      <a:endParaRPr lang="en-US" sz="1800">
                        <a:effectLst/>
                        <a:latin typeface="Calibri"/>
                        <a:ea typeface="Times New Roman"/>
                        <a:cs typeface="Times New Roman"/>
                      </a:endParaRPr>
                    </a:p>
                  </a:txBody>
                  <a:tcPr marL="68580" marR="68580" marT="0" marB="0"/>
                </a:tc>
              </a:tr>
              <a:tr h="274355">
                <a:tc rowSpan="4">
                  <a:txBody>
                    <a:bodyPr/>
                    <a:lstStyle/>
                    <a:p>
                      <a:pPr marL="0" marR="0" algn="just">
                        <a:spcBef>
                          <a:spcPts val="0"/>
                        </a:spcBef>
                        <a:spcAft>
                          <a:spcPts val="0"/>
                        </a:spcAft>
                      </a:pPr>
                      <a:r>
                        <a:rPr lang="en-US" sz="1800" dirty="0">
                          <a:effectLst/>
                        </a:rPr>
                        <a:t>% Captured</a:t>
                      </a:r>
                      <a:endParaRPr lang="en-US" sz="1800" dirty="0">
                        <a:effectLst/>
                        <a:latin typeface="Calibri"/>
                        <a:ea typeface="Times New Roman"/>
                        <a:cs typeface="Times New Roman"/>
                      </a:endParaRPr>
                    </a:p>
                  </a:txBody>
                  <a:tcPr marL="68580" marR="68580" marT="0" marB="0" anchor="ctr">
                    <a:lnB w="12700" cap="flat" cmpd="sng" algn="ctr">
                      <a:solidFill>
                        <a:schemeClr val="accent1"/>
                      </a:solidFill>
                      <a:prstDash val="solid"/>
                      <a:round/>
                      <a:headEnd type="none" w="med" len="med"/>
                      <a:tailEnd type="none" w="med" len="med"/>
                    </a:lnB>
                  </a:tcPr>
                </a:tc>
                <a:tc rowSpan="4">
                  <a:txBody>
                    <a:bodyPr/>
                    <a:lstStyle/>
                    <a:p>
                      <a:pPr marL="0" marR="0" algn="ctr">
                        <a:spcBef>
                          <a:spcPts val="0"/>
                        </a:spcBef>
                        <a:spcAft>
                          <a:spcPts val="0"/>
                        </a:spcAft>
                      </a:pPr>
                      <a:r>
                        <a:rPr lang="en-US" sz="1800" dirty="0">
                          <a:effectLst/>
                        </a:rPr>
                        <a:t>89%</a:t>
                      </a:r>
                      <a:endParaRPr lang="en-US" sz="1800" dirty="0">
                        <a:effectLst/>
                        <a:latin typeface="Calibri"/>
                        <a:ea typeface="Times New Roman"/>
                        <a:cs typeface="Times New Roman"/>
                      </a:endParaRPr>
                    </a:p>
                  </a:txBody>
                  <a:tcPr marL="68580" marR="68580" marT="0" marB="0" anchor="ctr">
                    <a:lnB w="12700" cap="flat" cmpd="sng" algn="ctr">
                      <a:solidFill>
                        <a:schemeClr val="accent1"/>
                      </a:solidFill>
                      <a:prstDash val="solid"/>
                      <a:round/>
                      <a:headEnd type="none" w="med" len="med"/>
                      <a:tailEnd type="none" w="med" len="med"/>
                    </a:lnB>
                  </a:tcPr>
                </a:tc>
                <a:tc rowSpan="4">
                  <a:txBody>
                    <a:bodyPr/>
                    <a:lstStyle/>
                    <a:p>
                      <a:pPr marL="0" marR="0" algn="ctr">
                        <a:spcBef>
                          <a:spcPts val="0"/>
                        </a:spcBef>
                        <a:spcAft>
                          <a:spcPts val="0"/>
                        </a:spcAft>
                      </a:pPr>
                      <a:r>
                        <a:rPr lang="en-US" sz="1800" dirty="0">
                          <a:effectLst/>
                        </a:rPr>
                        <a:t>78%</a:t>
                      </a:r>
                      <a:endParaRPr lang="en-US" sz="1800" dirty="0">
                        <a:effectLst/>
                        <a:latin typeface="Calibri"/>
                        <a:ea typeface="Times New Roman"/>
                        <a:cs typeface="Times New Roman"/>
                      </a:endParaRPr>
                    </a:p>
                  </a:txBody>
                  <a:tcPr marL="68580" marR="68580" marT="0" marB="0" anchor="ctr">
                    <a:lnB w="12700" cap="flat" cmpd="sng" algn="ctr">
                      <a:solidFill>
                        <a:schemeClr val="accent1"/>
                      </a:solidFill>
                      <a:prstDash val="solid"/>
                      <a:round/>
                      <a:headEnd type="none" w="med" len="med"/>
                      <a:tailEnd type="none" w="med" len="med"/>
                    </a:lnB>
                  </a:tcPr>
                </a:tc>
                <a:tc rowSpan="4">
                  <a:txBody>
                    <a:bodyPr/>
                    <a:lstStyle/>
                    <a:p>
                      <a:pPr marL="0" marR="0" algn="ctr">
                        <a:spcBef>
                          <a:spcPts val="0"/>
                        </a:spcBef>
                        <a:spcAft>
                          <a:spcPts val="0"/>
                        </a:spcAft>
                      </a:pPr>
                      <a:r>
                        <a:rPr lang="en-US" sz="1800" dirty="0">
                          <a:effectLst/>
                        </a:rPr>
                        <a:t>.01%</a:t>
                      </a:r>
                      <a:endParaRPr lang="en-US" sz="1800" dirty="0">
                        <a:effectLst/>
                        <a:latin typeface="Calibri"/>
                        <a:ea typeface="Times New Roman"/>
                        <a:cs typeface="Times New Roman"/>
                      </a:endParaRPr>
                    </a:p>
                  </a:txBody>
                  <a:tcPr marL="68580" marR="68580" marT="0" marB="0" anchor="ctr">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800">
                          <a:effectLst/>
                        </a:rPr>
                        <a:t>90%</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59%</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85%</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65</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50%</a:t>
                      </a:r>
                      <a:endParaRPr lang="en-US" sz="1800">
                        <a:effectLst/>
                        <a:latin typeface="Calibri"/>
                        <a:ea typeface="Times New Roman"/>
                        <a:cs typeface="Times New Roman"/>
                      </a:endParaRPr>
                    </a:p>
                  </a:txBody>
                  <a:tcPr marL="68580" marR="68580" marT="0" marB="0"/>
                </a:tc>
              </a:tr>
              <a:tr h="2743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a:effectLst/>
                        </a:rPr>
                        <a:t>80%</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54%</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83%</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66</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51%</a:t>
                      </a:r>
                      <a:endParaRPr lang="en-US" sz="1800">
                        <a:effectLst/>
                        <a:latin typeface="Calibri"/>
                        <a:ea typeface="Times New Roman"/>
                        <a:cs typeface="Times New Roman"/>
                      </a:endParaRPr>
                    </a:p>
                  </a:txBody>
                  <a:tcPr marL="68580" marR="68580" marT="0" marB="0"/>
                </a:tc>
              </a:tr>
              <a:tr h="2743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dirty="0">
                          <a:effectLst/>
                        </a:rPr>
                        <a:t>70%</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48%</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81%</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66</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51%</a:t>
                      </a:r>
                      <a:endParaRPr lang="en-US" sz="1800">
                        <a:effectLst/>
                        <a:latin typeface="Calibri"/>
                        <a:ea typeface="Times New Roman"/>
                        <a:cs typeface="Times New Roman"/>
                      </a:endParaRPr>
                    </a:p>
                  </a:txBody>
                  <a:tcPr marL="68580" marR="68580" marT="0" marB="0"/>
                </a:tc>
              </a:tr>
              <a:tr h="2743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a:effectLst/>
                        </a:rPr>
                        <a:t>60%</a:t>
                      </a:r>
                      <a:endParaRPr lang="en-US" sz="1800">
                        <a:effectLst/>
                        <a:latin typeface="Calibri"/>
                        <a:ea typeface="Times New Roman"/>
                        <a:cs typeface="Times New Roman"/>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800">
                          <a:effectLst/>
                        </a:rPr>
                        <a:t>43%</a:t>
                      </a:r>
                      <a:endParaRPr lang="en-US" sz="1800">
                        <a:effectLst/>
                        <a:latin typeface="Calibri"/>
                        <a:ea typeface="Times New Roman"/>
                        <a:cs typeface="Times New Roman"/>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79%</a:t>
                      </a:r>
                      <a:endParaRPr lang="en-US" sz="1800" dirty="0">
                        <a:effectLst/>
                        <a:latin typeface="Calibri"/>
                        <a:ea typeface="Times New Roman"/>
                        <a:cs typeface="Times New Roman"/>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67</a:t>
                      </a:r>
                      <a:endParaRPr lang="en-US" sz="1800" dirty="0">
                        <a:effectLst/>
                        <a:latin typeface="Calibri"/>
                        <a:ea typeface="Times New Roman"/>
                        <a:cs typeface="Times New Roman"/>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800" dirty="0">
                          <a:effectLst/>
                        </a:rPr>
                        <a:t>52%</a:t>
                      </a:r>
                      <a:endParaRPr lang="en-US" sz="1800" dirty="0">
                        <a:effectLst/>
                        <a:latin typeface="Calibri"/>
                        <a:ea typeface="Times New Roman"/>
                        <a:cs typeface="Times New Roman"/>
                      </a:endParaRPr>
                    </a:p>
                  </a:txBody>
                  <a:tcPr marL="68580" marR="68580" marT="0" marB="0">
                    <a:lnB w="12700" cap="flat" cmpd="sng" algn="ctr">
                      <a:solidFill>
                        <a:schemeClr val="accent1"/>
                      </a:solidFill>
                      <a:prstDash val="solid"/>
                      <a:round/>
                      <a:headEnd type="none" w="med" len="med"/>
                      <a:tailEnd type="none" w="med" len="med"/>
                    </a:lnB>
                  </a:tcPr>
                </a:tc>
              </a:tr>
              <a:tr h="274355">
                <a:tc rowSpan="3">
                  <a:txBody>
                    <a:bodyPr/>
                    <a:lstStyle/>
                    <a:p>
                      <a:pPr marL="0" marR="0" algn="just">
                        <a:spcBef>
                          <a:spcPts val="0"/>
                        </a:spcBef>
                        <a:spcAft>
                          <a:spcPts val="0"/>
                        </a:spcAft>
                      </a:pPr>
                      <a:r>
                        <a:rPr lang="en-US" sz="1800" dirty="0">
                          <a:effectLst/>
                        </a:rPr>
                        <a:t>False Positivity</a:t>
                      </a:r>
                      <a:endParaRPr lang="en-US" sz="1800" dirty="0">
                        <a:effectLst/>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rowSpan="3">
                  <a:txBody>
                    <a:bodyPr/>
                    <a:lstStyle/>
                    <a:p>
                      <a:pPr marL="0" marR="0" algn="ctr">
                        <a:spcBef>
                          <a:spcPts val="0"/>
                        </a:spcBef>
                        <a:spcAft>
                          <a:spcPts val="0"/>
                        </a:spcAft>
                      </a:pPr>
                      <a:r>
                        <a:rPr lang="en-US" sz="1800" dirty="0">
                          <a:effectLst/>
                        </a:rPr>
                        <a:t>78%</a:t>
                      </a:r>
                      <a:endParaRPr lang="en-US" sz="1800" dirty="0">
                        <a:effectLst/>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rowSpan="3">
                  <a:txBody>
                    <a:bodyPr/>
                    <a:lstStyle/>
                    <a:p>
                      <a:pPr marL="0" marR="0" algn="ctr">
                        <a:spcBef>
                          <a:spcPts val="0"/>
                        </a:spcBef>
                        <a:spcAft>
                          <a:spcPts val="0"/>
                        </a:spcAft>
                      </a:pPr>
                      <a:r>
                        <a:rPr lang="en-US" sz="1800" dirty="0">
                          <a:effectLst/>
                        </a:rPr>
                        <a:t>1%</a:t>
                      </a:r>
                      <a:endParaRPr lang="en-US" sz="1800" dirty="0">
                        <a:effectLst/>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marL="0" marR="0" algn="ctr">
                        <a:spcBef>
                          <a:spcPts val="0"/>
                        </a:spcBef>
                        <a:spcAft>
                          <a:spcPts val="0"/>
                        </a:spcAft>
                      </a:pPr>
                      <a:r>
                        <a:rPr lang="en-US" sz="1800">
                          <a:effectLst/>
                        </a:rPr>
                        <a:t>.005%</a:t>
                      </a:r>
                      <a:endParaRPr lang="en-US" sz="1800">
                        <a:effectLst/>
                        <a:latin typeface="Calibri"/>
                        <a:ea typeface="Times New Roman"/>
                        <a:cs typeface="Times New Roman"/>
                      </a:endParaRPr>
                    </a:p>
                  </a:txBody>
                  <a:tcPr marL="68580" marR="68580" marT="0" marB="0">
                    <a:lnT w="12700" cap="flat" cmpd="sng" algn="ctr">
                      <a:solidFill>
                        <a:schemeClr val="accent1"/>
                      </a:solidFill>
                      <a:prstDash val="solid"/>
                      <a:round/>
                      <a:headEnd type="none" w="med" len="med"/>
                      <a:tailEnd type="none" w="med" len="med"/>
                    </a:lnT>
                  </a:tcPr>
                </a:tc>
                <a:tc rowSpan="3">
                  <a:txBody>
                    <a:bodyPr/>
                    <a:lstStyle/>
                    <a:p>
                      <a:pPr marL="0" marR="0" algn="ctr">
                        <a:spcBef>
                          <a:spcPts val="0"/>
                        </a:spcBef>
                        <a:spcAft>
                          <a:spcPts val="0"/>
                        </a:spcAft>
                      </a:pPr>
                      <a:r>
                        <a:rPr lang="en-US" sz="1800" dirty="0">
                          <a:effectLst/>
                        </a:rPr>
                        <a:t>100%</a:t>
                      </a:r>
                      <a:endParaRPr lang="en-US" sz="1800" dirty="0">
                        <a:effectLst/>
                        <a:latin typeface="Calibri"/>
                        <a:ea typeface="Times New Roman"/>
                        <a:cs typeface="Times New Roman"/>
                      </a:endParaRPr>
                    </a:p>
                  </a:txBody>
                  <a:tcPr marL="68580" marR="68580" marT="0" marB="0" anchor="ctr">
                    <a:lnT w="12700" cap="flat" cmpd="sng" algn="ctr">
                      <a:solidFill>
                        <a:schemeClr val="accent1"/>
                      </a:solidFill>
                      <a:prstDash val="solid"/>
                      <a:round/>
                      <a:headEnd type="none" w="med" len="med"/>
                      <a:tailEnd type="none" w="med" len="med"/>
                    </a:lnT>
                  </a:tcPr>
                </a:tc>
                <a:tc>
                  <a:txBody>
                    <a:bodyPr/>
                    <a:lstStyle/>
                    <a:p>
                      <a:pPr marL="0" marR="0" algn="ctr">
                        <a:spcBef>
                          <a:spcPts val="0"/>
                        </a:spcBef>
                        <a:spcAft>
                          <a:spcPts val="0"/>
                        </a:spcAft>
                      </a:pPr>
                      <a:r>
                        <a:rPr lang="en-US" sz="1800">
                          <a:effectLst/>
                        </a:rPr>
                        <a:t>62%</a:t>
                      </a:r>
                      <a:endParaRPr lang="en-US" sz="1800">
                        <a:effectLst/>
                        <a:latin typeface="Calibri"/>
                        <a:ea typeface="Times New Roman"/>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99%</a:t>
                      </a:r>
                      <a:endParaRPr lang="en-US" sz="1800" dirty="0">
                        <a:effectLst/>
                        <a:latin typeface="Calibri"/>
                        <a:ea typeface="Times New Roman"/>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45</a:t>
                      </a:r>
                      <a:endParaRPr lang="en-US" sz="1800" dirty="0">
                        <a:effectLst/>
                        <a:latin typeface="Calibri"/>
                        <a:ea typeface="Times New Roman"/>
                        <a:cs typeface="Times New Roman"/>
                      </a:endParaRPr>
                    </a:p>
                  </a:txBody>
                  <a:tcPr marL="68580" marR="68580" marT="0" marB="0">
                    <a:lnT w="12700" cap="flat" cmpd="sng" algn="ctr">
                      <a:solidFill>
                        <a:schemeClr val="accent1"/>
                      </a:solidFill>
                      <a:prstDash val="solid"/>
                      <a:round/>
                      <a:headEnd type="none" w="med" len="med"/>
                      <a:tailEnd type="none" w="med" len="med"/>
                    </a:lnT>
                  </a:tcPr>
                </a:tc>
                <a:tc>
                  <a:txBody>
                    <a:bodyPr/>
                    <a:lstStyle/>
                    <a:p>
                      <a:pPr marL="0" marR="0" algn="ctr">
                        <a:spcBef>
                          <a:spcPts val="0"/>
                        </a:spcBef>
                        <a:spcAft>
                          <a:spcPts val="0"/>
                        </a:spcAft>
                      </a:pPr>
                      <a:r>
                        <a:rPr lang="en-US" sz="1800">
                          <a:effectLst/>
                        </a:rPr>
                        <a:t>61%</a:t>
                      </a:r>
                      <a:endParaRPr lang="en-US" sz="1800">
                        <a:effectLst/>
                        <a:latin typeface="Calibri"/>
                        <a:ea typeface="Times New Roman"/>
                        <a:cs typeface="Times New Roman"/>
                      </a:endParaRPr>
                    </a:p>
                  </a:txBody>
                  <a:tcPr marL="68580" marR="68580" marT="0" marB="0">
                    <a:lnT w="12700" cap="flat" cmpd="sng" algn="ctr">
                      <a:solidFill>
                        <a:schemeClr val="accent1"/>
                      </a:solidFill>
                      <a:prstDash val="solid"/>
                      <a:round/>
                      <a:headEnd type="none" w="med" len="med"/>
                      <a:tailEnd type="none" w="med" len="med"/>
                    </a:lnT>
                  </a:tcPr>
                </a:tc>
              </a:tr>
              <a:tr h="27435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a:effectLst/>
                        </a:rPr>
                        <a:t>.05%</a:t>
                      </a:r>
                      <a:endParaRPr lang="en-US" sz="1800">
                        <a:effectLst/>
                        <a:latin typeface="Calibri"/>
                        <a:ea typeface="Times New Roman"/>
                        <a:cs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800">
                          <a:effectLst/>
                        </a:rPr>
                        <a:t>63%</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92%</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48</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63%</a:t>
                      </a:r>
                      <a:endParaRPr lang="en-US" sz="1800">
                        <a:effectLst/>
                        <a:latin typeface="Calibri"/>
                        <a:ea typeface="Times New Roman"/>
                        <a:cs typeface="Times New Roman"/>
                      </a:endParaRPr>
                    </a:p>
                  </a:txBody>
                  <a:tcPr marL="68580" marR="68580" marT="0" marB="0"/>
                </a:tc>
              </a:tr>
              <a:tr h="27435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a:effectLst/>
                        </a:rPr>
                        <a:t>.1%</a:t>
                      </a:r>
                      <a:endParaRPr lang="en-US" sz="1800">
                        <a:effectLst/>
                        <a:latin typeface="Calibri"/>
                        <a:ea typeface="Times New Roman"/>
                        <a:cs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pPr>
                      <a:r>
                        <a:rPr lang="en-US" sz="1800">
                          <a:effectLst/>
                        </a:rPr>
                        <a:t>65%</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86%</a:t>
                      </a:r>
                      <a:endParaRPr lang="en-US"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50</a:t>
                      </a:r>
                      <a:endParaRPr lang="en-US"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65%</a:t>
                      </a:r>
                      <a:endParaRPr lang="en-US" sz="1800" dirty="0">
                        <a:effectLst/>
                        <a:latin typeface="Calibri"/>
                        <a:ea typeface="Times New Roman"/>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F1698AAF-8D00-4558-AF76-EBDB53632557}" type="slidenum">
              <a:rPr lang="en-US"/>
              <a:pPr>
                <a:defRPr/>
              </a:pPr>
              <a:t>46</a:t>
            </a:fld>
            <a:endParaRPr lang="en-US" dirty="0"/>
          </a:p>
        </p:txBody>
      </p:sp>
      <p:sp>
        <p:nvSpPr>
          <p:cNvPr id="2" name="Rectangle 1"/>
          <p:cNvSpPr/>
          <p:nvPr/>
        </p:nvSpPr>
        <p:spPr>
          <a:xfrm>
            <a:off x="4876800" y="2590800"/>
            <a:ext cx="914400" cy="3581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629400" y="2590800"/>
            <a:ext cx="914400" cy="3581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620000" y="2590800"/>
            <a:ext cx="1371600" cy="3581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Validation:  Conclusions</a:t>
            </a:r>
          </a:p>
        </p:txBody>
      </p:sp>
      <p:sp>
        <p:nvSpPr>
          <p:cNvPr id="58371" name="Content Placeholder 2"/>
          <p:cNvSpPr>
            <a:spLocks noGrp="1"/>
          </p:cNvSpPr>
          <p:nvPr>
            <p:ph idx="1"/>
          </p:nvPr>
        </p:nvSpPr>
        <p:spPr>
          <a:xfrm>
            <a:off x="457200" y="1524000"/>
            <a:ext cx="8382000" cy="4525963"/>
          </a:xfrm>
        </p:spPr>
        <p:txBody>
          <a:bodyPr/>
          <a:lstStyle/>
          <a:p>
            <a:pPr eaLnBrk="1" hangingPunct="1">
              <a:spcBef>
                <a:spcPts val="600"/>
              </a:spcBef>
            </a:pPr>
            <a:r>
              <a:rPr lang="en-US" sz="2400" smtClean="0"/>
              <a:t>eUCI (with alias) method is a sensitive, specific alternative to identify HIV-infected inmates and linkage to care, with protection of confidential information</a:t>
            </a:r>
          </a:p>
          <a:p>
            <a:pPr eaLnBrk="1" hangingPunct="1">
              <a:spcBef>
                <a:spcPts val="600"/>
              </a:spcBef>
            </a:pPr>
            <a:endParaRPr lang="en-US" sz="2400" smtClean="0"/>
          </a:p>
          <a:p>
            <a:pPr eaLnBrk="1" hangingPunct="1">
              <a:spcBef>
                <a:spcPts val="600"/>
              </a:spcBef>
            </a:pPr>
            <a:r>
              <a:rPr lang="en-US" sz="2400" smtClean="0"/>
              <a:t>Strength of eUCI method depends on quality of clinic database record keeping; technical assistance to sites can help</a:t>
            </a:r>
          </a:p>
          <a:p>
            <a:pPr eaLnBrk="1" hangingPunct="1">
              <a:spcBef>
                <a:spcPts val="600"/>
              </a:spcBef>
            </a:pPr>
            <a:endParaRPr lang="en-US" sz="2400" smtClean="0"/>
          </a:p>
          <a:p>
            <a:pPr eaLnBrk="1" hangingPunct="1">
              <a:spcBef>
                <a:spcPts val="600"/>
              </a:spcBef>
            </a:pPr>
            <a:r>
              <a:rPr lang="en-US" sz="2400" smtClean="0"/>
              <a:t>Estimates of time to linkage and proportion suppressed show acceptable accuracy even with reductions in the percent of linkage captured, match performance, and true rate of linkage to care</a:t>
            </a:r>
          </a:p>
        </p:txBody>
      </p:sp>
      <p:sp>
        <p:nvSpPr>
          <p:cNvPr id="2" name="Slide Number Placeholder 1"/>
          <p:cNvSpPr>
            <a:spLocks noGrp="1"/>
          </p:cNvSpPr>
          <p:nvPr>
            <p:ph type="sldNum" sz="quarter" idx="12"/>
          </p:nvPr>
        </p:nvSpPr>
        <p:spPr/>
        <p:txBody>
          <a:bodyPr/>
          <a:lstStyle/>
          <a:p>
            <a:pPr>
              <a:defRPr/>
            </a:pPr>
            <a:fld id="{52FB6D25-265C-4B24-8B96-8113A9A9B157}"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Quantitative Analysis in RI</a:t>
            </a:r>
          </a:p>
        </p:txBody>
      </p:sp>
      <p:sp>
        <p:nvSpPr>
          <p:cNvPr id="59395" name="Content Placeholder 2"/>
          <p:cNvSpPr>
            <a:spLocks noGrp="1"/>
          </p:cNvSpPr>
          <p:nvPr>
            <p:ph idx="1"/>
          </p:nvPr>
        </p:nvSpPr>
        <p:spPr>
          <a:xfrm>
            <a:off x="457200" y="1524000"/>
            <a:ext cx="8229600" cy="4525963"/>
          </a:xfrm>
        </p:spPr>
        <p:txBody>
          <a:bodyPr/>
          <a:lstStyle/>
          <a:p>
            <a:pPr eaLnBrk="1" hangingPunct="1">
              <a:spcBef>
                <a:spcPts val="600"/>
              </a:spcBef>
            </a:pPr>
            <a:r>
              <a:rPr lang="en-US" smtClean="0"/>
              <a:t>Measures of linkage success</a:t>
            </a:r>
          </a:p>
          <a:p>
            <a:pPr lvl="1" eaLnBrk="1" hangingPunct="1">
              <a:spcBef>
                <a:spcPts val="600"/>
              </a:spcBef>
            </a:pPr>
            <a:r>
              <a:rPr lang="en-US" smtClean="0"/>
              <a:t>Time to first service</a:t>
            </a:r>
          </a:p>
          <a:p>
            <a:pPr lvl="1" eaLnBrk="1" hangingPunct="1">
              <a:spcBef>
                <a:spcPts val="600"/>
              </a:spcBef>
            </a:pPr>
            <a:r>
              <a:rPr lang="en-US" smtClean="0"/>
              <a:t>Clinical status at linkage</a:t>
            </a:r>
          </a:p>
          <a:p>
            <a:pPr lvl="2" eaLnBrk="1" hangingPunct="1">
              <a:spcBef>
                <a:spcPts val="600"/>
              </a:spcBef>
            </a:pPr>
            <a:r>
              <a:rPr lang="en-US" smtClean="0"/>
              <a:t>HIV viral load</a:t>
            </a:r>
          </a:p>
          <a:p>
            <a:pPr lvl="2" eaLnBrk="1" hangingPunct="1">
              <a:spcBef>
                <a:spcPts val="600"/>
              </a:spcBef>
            </a:pPr>
            <a:r>
              <a:rPr lang="en-US" smtClean="0"/>
              <a:t>CD4</a:t>
            </a:r>
          </a:p>
          <a:p>
            <a:pPr eaLnBrk="1" hangingPunct="1">
              <a:spcBef>
                <a:spcPts val="600"/>
              </a:spcBef>
            </a:pPr>
            <a:r>
              <a:rPr lang="en-US" smtClean="0"/>
              <a:t>Data available from RI for 2010 and 2011</a:t>
            </a:r>
          </a:p>
          <a:p>
            <a:pPr lvl="1" eaLnBrk="1" hangingPunct="1">
              <a:spcBef>
                <a:spcPts val="600"/>
              </a:spcBef>
            </a:pPr>
            <a:r>
              <a:rPr lang="en-US" smtClean="0"/>
              <a:t>NCRP data linked to Ryan White client level data</a:t>
            </a:r>
          </a:p>
          <a:p>
            <a:pPr lvl="1" eaLnBrk="1" hangingPunct="1">
              <a:spcBef>
                <a:spcPts val="600"/>
              </a:spcBef>
            </a:pPr>
            <a:r>
              <a:rPr lang="en-US" smtClean="0"/>
              <a:t>69 sentenced persons linked to HIV care in community</a:t>
            </a:r>
          </a:p>
          <a:p>
            <a:pPr eaLnBrk="1" hangingPunct="1">
              <a:spcBef>
                <a:spcPts val="600"/>
              </a:spcBef>
            </a:pPr>
            <a:endParaRPr lang="en-US" smtClean="0"/>
          </a:p>
        </p:txBody>
      </p:sp>
      <p:sp>
        <p:nvSpPr>
          <p:cNvPr id="2" name="Slide Number Placeholder 1"/>
          <p:cNvSpPr>
            <a:spLocks noGrp="1"/>
          </p:cNvSpPr>
          <p:nvPr>
            <p:ph type="sldNum" sz="quarter" idx="12"/>
          </p:nvPr>
        </p:nvSpPr>
        <p:spPr/>
        <p:txBody>
          <a:bodyPr/>
          <a:lstStyle/>
          <a:p>
            <a:pPr>
              <a:defRPr/>
            </a:pPr>
            <a:fld id="{74D7F411-D4B6-4445-9B37-98D2AEE93A21}"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HIV in Corrections and on Reentry</a:t>
            </a:r>
          </a:p>
        </p:txBody>
      </p:sp>
      <p:sp>
        <p:nvSpPr>
          <p:cNvPr id="14339" name="Content Placeholder 2"/>
          <p:cNvSpPr>
            <a:spLocks noGrp="1"/>
          </p:cNvSpPr>
          <p:nvPr>
            <p:ph idx="1"/>
          </p:nvPr>
        </p:nvSpPr>
        <p:spPr>
          <a:xfrm>
            <a:off x="457200" y="1524000"/>
            <a:ext cx="8229600" cy="4724400"/>
          </a:xfrm>
        </p:spPr>
        <p:txBody>
          <a:bodyPr/>
          <a:lstStyle/>
          <a:p>
            <a:pPr eaLnBrk="1" hangingPunct="1">
              <a:spcAft>
                <a:spcPts val="1200"/>
              </a:spcAft>
            </a:pPr>
            <a:r>
              <a:rPr lang="en-US" sz="2400" smtClean="0"/>
              <a:t>Incarceration is often the only time these individuals access HIV testing, education, counseling, and treatment services. </a:t>
            </a:r>
          </a:p>
          <a:p>
            <a:pPr eaLnBrk="1" hangingPunct="1"/>
            <a:r>
              <a:rPr lang="en-US" sz="2400" smtClean="0"/>
              <a:t>Limited data regarding the experience of HIV-infected persons on reentry.</a:t>
            </a:r>
          </a:p>
          <a:p>
            <a:pPr lvl="1" eaLnBrk="1" hangingPunct="1">
              <a:buFont typeface="Arial" pitchFamily="34" charset="0"/>
              <a:buChar char="•"/>
            </a:pPr>
            <a:r>
              <a:rPr lang="en-US" sz="2000" smtClean="0"/>
              <a:t>Often marginalized in their communities due to addiction, mental health disorders, unemployment, and racial disparities</a:t>
            </a:r>
          </a:p>
          <a:p>
            <a:pPr lvl="1" eaLnBrk="1" hangingPunct="1">
              <a:buFont typeface="Arial" pitchFamily="34" charset="0"/>
              <a:buChar char="•"/>
            </a:pPr>
            <a:r>
              <a:rPr lang="en-US" sz="2000" smtClean="0"/>
              <a:t>Decreased access to health care</a:t>
            </a:r>
          </a:p>
          <a:p>
            <a:pPr lvl="1" eaLnBrk="1" hangingPunct="1">
              <a:buFont typeface="Arial" pitchFamily="34" charset="0"/>
              <a:buChar char="•"/>
            </a:pPr>
            <a:r>
              <a:rPr lang="en-US" sz="2000" smtClean="0"/>
              <a:t>High rates of relapse to substance abuse and other transmission risk behaviors</a:t>
            </a:r>
          </a:p>
          <a:p>
            <a:pPr lvl="1" eaLnBrk="1" hangingPunct="1">
              <a:buFont typeface="Arial" pitchFamily="34" charset="0"/>
              <a:buChar char="•"/>
            </a:pPr>
            <a:r>
              <a:rPr lang="en-US" sz="2000" smtClean="0"/>
              <a:t>High mortality</a:t>
            </a:r>
          </a:p>
          <a:p>
            <a:pPr eaLnBrk="1" hangingPunct="1"/>
            <a:endParaRPr lang="en-US" smtClean="0"/>
          </a:p>
          <a:p>
            <a:pPr eaLnBrk="1" hangingPunct="1"/>
            <a:endParaRPr lang="en-US" smtClean="0"/>
          </a:p>
        </p:txBody>
      </p:sp>
      <p:sp>
        <p:nvSpPr>
          <p:cNvPr id="2" name="Slide Number Placeholder 1"/>
          <p:cNvSpPr>
            <a:spLocks noGrp="1"/>
          </p:cNvSpPr>
          <p:nvPr>
            <p:ph type="sldNum" sz="quarter" idx="12"/>
          </p:nvPr>
        </p:nvSpPr>
        <p:spPr/>
        <p:txBody>
          <a:bodyPr/>
          <a:lstStyle/>
          <a:p>
            <a:pPr>
              <a:defRPr/>
            </a:pPr>
            <a:fld id="{D5851C28-FB7B-4864-84DF-6FB91BFAED65}"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Demographics, Risks, Incarceration</a:t>
            </a:r>
          </a:p>
        </p:txBody>
      </p:sp>
      <p:sp>
        <p:nvSpPr>
          <p:cNvPr id="60419" name="Content Placeholder 6"/>
          <p:cNvSpPr>
            <a:spLocks noGrp="1"/>
          </p:cNvSpPr>
          <p:nvPr>
            <p:ph idx="1"/>
          </p:nvPr>
        </p:nvSpPr>
        <p:spPr>
          <a:xfrm>
            <a:off x="457200" y="1524000"/>
            <a:ext cx="8229600" cy="4525963"/>
          </a:xfrm>
        </p:spPr>
        <p:txBody>
          <a:bodyPr/>
          <a:lstStyle/>
          <a:p>
            <a:pPr eaLnBrk="1" hangingPunct="1">
              <a:spcBef>
                <a:spcPts val="600"/>
              </a:spcBef>
            </a:pPr>
            <a:r>
              <a:rPr lang="en-US" sz="2800" smtClean="0"/>
              <a:t>Age:  mean 46</a:t>
            </a:r>
          </a:p>
          <a:p>
            <a:pPr eaLnBrk="1" hangingPunct="1">
              <a:spcBef>
                <a:spcPts val="600"/>
              </a:spcBef>
            </a:pPr>
            <a:r>
              <a:rPr lang="en-US" sz="2800" smtClean="0"/>
              <a:t>Gender: 84% male, 16% female</a:t>
            </a:r>
          </a:p>
          <a:p>
            <a:pPr eaLnBrk="1" hangingPunct="1">
              <a:spcBef>
                <a:spcPts val="600"/>
              </a:spcBef>
            </a:pPr>
            <a:r>
              <a:rPr lang="en-US" sz="2800" smtClean="0"/>
              <a:t>Race: 40% white, 60% non-white</a:t>
            </a:r>
          </a:p>
          <a:p>
            <a:pPr eaLnBrk="1" hangingPunct="1">
              <a:spcBef>
                <a:spcPts val="600"/>
              </a:spcBef>
            </a:pPr>
            <a:r>
              <a:rPr lang="en-US" sz="2800" smtClean="0"/>
              <a:t>Ethnicity: 22% Hispanic, 78% non-Hispanic</a:t>
            </a:r>
          </a:p>
          <a:p>
            <a:pPr eaLnBrk="1" hangingPunct="1">
              <a:spcBef>
                <a:spcPts val="600"/>
              </a:spcBef>
            </a:pPr>
            <a:r>
              <a:rPr lang="en-US" sz="2800" smtClean="0"/>
              <a:t>Drug Use: </a:t>
            </a:r>
          </a:p>
          <a:p>
            <a:pPr lvl="1" eaLnBrk="1" hangingPunct="1">
              <a:spcBef>
                <a:spcPts val="600"/>
              </a:spcBef>
            </a:pPr>
            <a:r>
              <a:rPr lang="en-US" sz="2400" smtClean="0"/>
              <a:t>62% some indicator of injection drug use</a:t>
            </a:r>
          </a:p>
          <a:p>
            <a:pPr lvl="1" eaLnBrk="1" hangingPunct="1">
              <a:spcBef>
                <a:spcPts val="600"/>
              </a:spcBef>
            </a:pPr>
            <a:r>
              <a:rPr lang="en-US" sz="2400" smtClean="0"/>
              <a:t>30% drug use-related incarceration</a:t>
            </a:r>
          </a:p>
          <a:p>
            <a:pPr eaLnBrk="1" hangingPunct="1">
              <a:spcBef>
                <a:spcPts val="600"/>
              </a:spcBef>
            </a:pPr>
            <a:r>
              <a:rPr lang="en-US" sz="2800" smtClean="0"/>
              <a:t>Incarceration: </a:t>
            </a:r>
          </a:p>
          <a:p>
            <a:pPr lvl="1" eaLnBrk="1" hangingPunct="1">
              <a:spcBef>
                <a:spcPts val="600"/>
              </a:spcBef>
            </a:pPr>
            <a:r>
              <a:rPr lang="en-US" sz="2400" smtClean="0"/>
              <a:t>83% single incarceration</a:t>
            </a:r>
          </a:p>
          <a:p>
            <a:pPr lvl="1" eaLnBrk="1" hangingPunct="1">
              <a:spcBef>
                <a:spcPts val="600"/>
              </a:spcBef>
            </a:pPr>
            <a:r>
              <a:rPr lang="en-US" sz="2400" smtClean="0"/>
              <a:t>17% 2 or more incarcerations</a:t>
            </a:r>
          </a:p>
        </p:txBody>
      </p:sp>
      <p:sp>
        <p:nvSpPr>
          <p:cNvPr id="4" name="Slide Number Placeholder 3"/>
          <p:cNvSpPr>
            <a:spLocks noGrp="1"/>
          </p:cNvSpPr>
          <p:nvPr>
            <p:ph type="sldNum" sz="quarter" idx="12"/>
          </p:nvPr>
        </p:nvSpPr>
        <p:spPr/>
        <p:txBody>
          <a:bodyPr/>
          <a:lstStyle/>
          <a:p>
            <a:pPr>
              <a:defRPr/>
            </a:pPr>
            <a:fld id="{8368872C-DFF5-4A23-87DD-66B08CD4C53E}" type="slidenum">
              <a:rPr lang="en-US"/>
              <a:pPr>
                <a:defRPr/>
              </a:pPr>
              <a:t>49</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Linkage Experience</a:t>
            </a:r>
          </a:p>
        </p:txBody>
      </p:sp>
      <p:sp>
        <p:nvSpPr>
          <p:cNvPr id="6" name="Content Placeholder 5"/>
          <p:cNvSpPr>
            <a:spLocks noGrp="1"/>
          </p:cNvSpPr>
          <p:nvPr>
            <p:ph idx="1"/>
          </p:nvPr>
        </p:nvSpPr>
        <p:spPr>
          <a:xfrm>
            <a:off x="457200" y="1524000"/>
            <a:ext cx="8229600" cy="4525963"/>
          </a:xfrm>
        </p:spPr>
        <p:txBody>
          <a:bodyPr rtlCol="0">
            <a:normAutofit fontScale="70000" lnSpcReduction="20000"/>
          </a:bodyPr>
          <a:lstStyle/>
          <a:p>
            <a:pPr eaLnBrk="1" fontAlgn="auto" hangingPunct="1">
              <a:spcAft>
                <a:spcPts val="0"/>
              </a:spcAft>
              <a:defRPr/>
            </a:pPr>
            <a:r>
              <a:rPr lang="en-US" dirty="0" smtClean="0"/>
              <a:t>Linkage</a:t>
            </a:r>
          </a:p>
          <a:p>
            <a:pPr lvl="1" eaLnBrk="1" fontAlgn="auto" hangingPunct="1">
              <a:spcAft>
                <a:spcPts val="0"/>
              </a:spcAft>
              <a:defRPr/>
            </a:pPr>
            <a:r>
              <a:rPr lang="en-US" dirty="0" smtClean="0"/>
              <a:t>Medical </a:t>
            </a:r>
            <a:r>
              <a:rPr lang="en-US" dirty="0"/>
              <a:t>v</a:t>
            </a:r>
            <a:r>
              <a:rPr lang="en-US" dirty="0" smtClean="0"/>
              <a:t>isit (80%)</a:t>
            </a:r>
          </a:p>
          <a:p>
            <a:pPr lvl="1" eaLnBrk="1" fontAlgn="auto" hangingPunct="1">
              <a:spcAft>
                <a:spcPts val="0"/>
              </a:spcAft>
              <a:defRPr/>
            </a:pPr>
            <a:r>
              <a:rPr lang="en-US" dirty="0" smtClean="0"/>
              <a:t>Laboratory service (80%)</a:t>
            </a:r>
          </a:p>
          <a:p>
            <a:pPr lvl="1" eaLnBrk="1" fontAlgn="auto" hangingPunct="1">
              <a:spcAft>
                <a:spcPts val="600"/>
              </a:spcAft>
              <a:defRPr/>
            </a:pPr>
            <a:r>
              <a:rPr lang="en-US" dirty="0" smtClean="0"/>
              <a:t>Any service (94%)</a:t>
            </a:r>
          </a:p>
          <a:p>
            <a:pPr eaLnBrk="1" fontAlgn="auto" hangingPunct="1">
              <a:spcAft>
                <a:spcPts val="0"/>
              </a:spcAft>
              <a:defRPr/>
            </a:pPr>
            <a:r>
              <a:rPr lang="en-US" dirty="0" smtClean="0"/>
              <a:t>Time (days) to first ambulatory care visit: mean 61, median 30 [11,61]</a:t>
            </a:r>
          </a:p>
          <a:p>
            <a:pPr lvl="1" eaLnBrk="1" fontAlgn="auto" hangingPunct="1">
              <a:spcAft>
                <a:spcPts val="0"/>
              </a:spcAft>
              <a:defRPr/>
            </a:pPr>
            <a:r>
              <a:rPr lang="en-US" dirty="0" smtClean="0"/>
              <a:t>&lt; 30 days: 27 (49%)</a:t>
            </a:r>
          </a:p>
          <a:p>
            <a:pPr lvl="1" eaLnBrk="1" fontAlgn="auto" hangingPunct="1">
              <a:spcAft>
                <a:spcPts val="0"/>
              </a:spcAft>
              <a:defRPr/>
            </a:pPr>
            <a:r>
              <a:rPr lang="en-US" dirty="0" smtClean="0"/>
              <a:t>30-90 days: 17 (31%)</a:t>
            </a:r>
          </a:p>
          <a:p>
            <a:pPr lvl="1" eaLnBrk="1" fontAlgn="auto" hangingPunct="1">
              <a:spcAft>
                <a:spcPts val="600"/>
              </a:spcAft>
              <a:defRPr/>
            </a:pPr>
            <a:r>
              <a:rPr lang="en-US" dirty="0" smtClean="0"/>
              <a:t>&gt; 90 days:  11 (20%)</a:t>
            </a:r>
          </a:p>
          <a:p>
            <a:pPr eaLnBrk="1" fontAlgn="auto" hangingPunct="1">
              <a:spcAft>
                <a:spcPts val="0"/>
              </a:spcAft>
              <a:defRPr/>
            </a:pPr>
            <a:r>
              <a:rPr lang="en-US" dirty="0" smtClean="0"/>
              <a:t>55 have viral load data post release: </a:t>
            </a:r>
          </a:p>
          <a:p>
            <a:pPr lvl="1" eaLnBrk="1" fontAlgn="auto" hangingPunct="1">
              <a:spcAft>
                <a:spcPts val="0"/>
              </a:spcAft>
              <a:defRPr/>
            </a:pPr>
            <a:r>
              <a:rPr lang="en-US" dirty="0" smtClean="0"/>
              <a:t>31 (56%) undetectable</a:t>
            </a:r>
          </a:p>
          <a:p>
            <a:pPr lvl="1" eaLnBrk="1" fontAlgn="auto" hangingPunct="1">
              <a:spcAft>
                <a:spcPts val="600"/>
              </a:spcAft>
              <a:defRPr/>
            </a:pPr>
            <a:r>
              <a:rPr lang="en-US" dirty="0" smtClean="0"/>
              <a:t>24 (44%) detectable</a:t>
            </a:r>
          </a:p>
          <a:p>
            <a:pPr eaLnBrk="1" fontAlgn="auto" hangingPunct="1">
              <a:spcAft>
                <a:spcPts val="0"/>
              </a:spcAft>
              <a:defRPr/>
            </a:pPr>
            <a:r>
              <a:rPr lang="en-US" dirty="0" smtClean="0"/>
              <a:t>CD4 count at first visit : median 447 [256,680]</a:t>
            </a:r>
          </a:p>
          <a:p>
            <a:pPr lvl="1" eaLnBrk="1" fontAlgn="auto" hangingPunct="1">
              <a:spcAft>
                <a:spcPts val="0"/>
              </a:spcAft>
              <a:defRPr/>
            </a:pPr>
            <a:endParaRPr lang="en-US" dirty="0" smtClean="0"/>
          </a:p>
        </p:txBody>
      </p:sp>
      <p:sp>
        <p:nvSpPr>
          <p:cNvPr id="4" name="Slide Number Placeholder 3"/>
          <p:cNvSpPr>
            <a:spLocks noGrp="1"/>
          </p:cNvSpPr>
          <p:nvPr>
            <p:ph type="sldNum" sz="quarter" idx="12"/>
          </p:nvPr>
        </p:nvSpPr>
        <p:spPr/>
        <p:txBody>
          <a:bodyPr/>
          <a:lstStyle/>
          <a:p>
            <a:pPr>
              <a:defRPr/>
            </a:pPr>
            <a:fld id="{70A485B4-29EF-4197-ADAE-B1111266E690}" type="slidenum">
              <a:rPr lang="en-US"/>
              <a:pPr>
                <a:defRPr/>
              </a:pPr>
              <a:t>50</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Sites in Development</a:t>
            </a:r>
          </a:p>
        </p:txBody>
      </p:sp>
      <p:graphicFrame>
        <p:nvGraphicFramePr>
          <p:cNvPr id="26720" name="Group 96"/>
          <p:cNvGraphicFramePr>
            <a:graphicFrameLocks noGrp="1"/>
          </p:cNvGraphicFramePr>
          <p:nvPr>
            <p:ph idx="1"/>
          </p:nvPr>
        </p:nvGraphicFramePr>
        <p:xfrm>
          <a:off x="457200" y="1412875"/>
          <a:ext cx="8382000" cy="2743200"/>
        </p:xfrm>
        <a:graphic>
          <a:graphicData uri="http://schemas.openxmlformats.org/drawingml/2006/table">
            <a:tbl>
              <a:tblPr/>
              <a:tblGrid>
                <a:gridCol w="1552575"/>
                <a:gridCol w="1185863"/>
                <a:gridCol w="1528762"/>
                <a:gridCol w="533400"/>
                <a:gridCol w="842963"/>
                <a:gridCol w="828675"/>
                <a:gridCol w="638175"/>
                <a:gridCol w="1271587"/>
              </a:tblGrid>
              <a:tr h="36576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Calibri" pitchFamily="34" charset="0"/>
                        <a:cs typeface="Arial" charset="0"/>
                      </a:endParaRPr>
                    </a:p>
                  </a:txBody>
                  <a:tcPr marT="45719" marB="45719"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Calibri" pitchFamily="34" charset="0"/>
                          <a:cs typeface="Arial" charset="0"/>
                        </a:rPr>
                        <a:t>Corrections</a:t>
                      </a:r>
                    </a:p>
                  </a:txBody>
                  <a:tcPr marT="45719" marB="45719"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Arial" charset="0"/>
                        </a:rPr>
                        <a:t>Coverage Post-Release</a:t>
                      </a:r>
                    </a:p>
                  </a:txBody>
                  <a:tcPr marT="45719" marB="45719"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6576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Arial" charset="0"/>
                        </a:rPr>
                        <a:t>State</a:t>
                      </a:r>
                    </a:p>
                  </a:txBody>
                  <a:tcPr marT="45719" marB="45719"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Arial" charset="0"/>
                        </a:rPr>
                        <a:t>PLWHA</a:t>
                      </a:r>
                    </a:p>
                  </a:txBody>
                  <a:tcPr marT="45719" marB="45719"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Arial" charset="0"/>
                        </a:rPr>
                        <a:t>PLWHA Corrections</a:t>
                      </a:r>
                      <a:r>
                        <a:rPr kumimoji="0" lang="en-US" sz="1800" b="1" i="0" u="none" strike="noStrike" cap="none" normalizeH="0" baseline="30000" dirty="0" smtClean="0">
                          <a:ln>
                            <a:noFill/>
                          </a:ln>
                          <a:solidFill>
                            <a:schemeClr val="bg1"/>
                          </a:solidFill>
                          <a:effectLst/>
                          <a:latin typeface="Calibri" pitchFamily="34" charset="0"/>
                          <a:cs typeface="Arial" charset="0"/>
                        </a:rPr>
                        <a:t>*</a:t>
                      </a:r>
                      <a:r>
                        <a:rPr kumimoji="0" lang="en-US" sz="1800" b="1" i="0" u="none" strike="noStrike" cap="none" normalizeH="0" baseline="0" dirty="0" smtClean="0">
                          <a:ln>
                            <a:noFill/>
                          </a:ln>
                          <a:solidFill>
                            <a:schemeClr val="bg1"/>
                          </a:solidFill>
                          <a:effectLst/>
                          <a:latin typeface="Calibri" pitchFamily="34"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Arial" charset="0"/>
                        </a:rPr>
                        <a:t>n (%)</a:t>
                      </a:r>
                    </a:p>
                  </a:txBody>
                  <a:tcPr marT="45719" marB="45719"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Arial" charset="0"/>
                        </a:rPr>
                        <a:t>Jail</a:t>
                      </a:r>
                    </a:p>
                  </a:txBody>
                  <a:tcPr marT="45719" marB="45719"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Arial" charset="0"/>
                        </a:rPr>
                        <a:t>Prison</a:t>
                      </a:r>
                    </a:p>
                  </a:txBody>
                  <a:tcPr marT="45719" marB="45719"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Arial" charset="0"/>
                        </a:rPr>
                        <a:t>Ryan White</a:t>
                      </a:r>
                    </a:p>
                  </a:txBody>
                  <a:tcPr marT="45719" marB="45719"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Arial" charset="0"/>
                        </a:rPr>
                        <a:t>Medicaid</a:t>
                      </a:r>
                    </a:p>
                  </a:txBody>
                  <a:tcPr marT="45719" marB="45719"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864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libri" pitchFamily="34" charset="0"/>
                          <a:cs typeface="Arial" charset="0"/>
                        </a:rPr>
                        <a:t>A/B</a:t>
                      </a:r>
                    </a:p>
                  </a:txBody>
                  <a:tcPr marT="45719" marB="45719"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libri" pitchFamily="34" charset="0"/>
                          <a:cs typeface="Arial" charset="0"/>
                        </a:rPr>
                        <a:t>C/D</a:t>
                      </a:r>
                    </a:p>
                  </a:txBody>
                  <a:tcPr marT="45719" marB="45719" anchor="b"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vMerge="1">
                  <a:txBody>
                    <a:bodyPr/>
                    <a:lstStyle/>
                    <a:p>
                      <a:endParaRPr lang="en-US"/>
                    </a:p>
                  </a:txBody>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RI</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2,982</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54 (1.4)</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30000" dirty="0" smtClean="0">
                          <a:ln>
                            <a:noFill/>
                          </a:ln>
                          <a:solidFill>
                            <a:srgbClr val="000000"/>
                          </a:solidFill>
                          <a:effectLst/>
                          <a:latin typeface="Calibri" pitchFamily="34" charset="0"/>
                          <a:cs typeface="Arial" charset="0"/>
                          <a:sym typeface="Wingdings" pitchFamily="2" charset="2"/>
                        </a:rPr>
                        <a:t></a:t>
                      </a: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30000" dirty="0" smtClean="0">
                          <a:ln>
                            <a:noFill/>
                          </a:ln>
                          <a:solidFill>
                            <a:srgbClr val="000000"/>
                          </a:solidFill>
                          <a:effectLst/>
                          <a:latin typeface="Calibri" pitchFamily="34" charset="0"/>
                          <a:cs typeface="Arial" charset="0"/>
                          <a:sym typeface="Wingdings" pitchFamily="2" charset="2"/>
                        </a:rPr>
                        <a:t></a:t>
                      </a: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NC</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35,000</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824 (2.1)</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30000" dirty="0" smtClean="0">
                          <a:ln>
                            <a:noFill/>
                          </a:ln>
                          <a:solidFill>
                            <a:srgbClr val="000000"/>
                          </a:solidFill>
                          <a:effectLst/>
                          <a:latin typeface="Calibri" pitchFamily="34" charset="0"/>
                          <a:cs typeface="Arial" charset="0"/>
                          <a:sym typeface="Wingdings" pitchFamily="2" charset="2"/>
                        </a:rPr>
                        <a:t></a:t>
                      </a: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7,480</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LA County Jail</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74,886</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2000 (2)</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30000" dirty="0" smtClean="0">
                          <a:ln>
                            <a:noFill/>
                          </a:ln>
                          <a:solidFill>
                            <a:srgbClr val="000000"/>
                          </a:solidFill>
                          <a:effectLst/>
                          <a:latin typeface="Calibri" pitchFamily="34" charset="0"/>
                          <a:cs typeface="Arial" charset="0"/>
                          <a:sym typeface="Wingdings" pitchFamily="2" charset="2"/>
                        </a:rPr>
                        <a:t></a:t>
                      </a: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90%</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E9EDF4"/>
                    </a:solidFill>
                  </a:tcPr>
                </a:tc>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Federal</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n/a</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1,538 (0.8)</a:t>
                      </a: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30000" dirty="0" smtClean="0">
                          <a:ln>
                            <a:noFill/>
                          </a:ln>
                          <a:solidFill>
                            <a:srgbClr val="000000"/>
                          </a:solidFill>
                          <a:effectLst/>
                          <a:latin typeface="Calibri" pitchFamily="34" charset="0"/>
                          <a:cs typeface="Arial" charset="0"/>
                          <a:sym typeface="Wingdings" pitchFamily="2" charset="2"/>
                        </a:rPr>
                        <a:t></a:t>
                      </a: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30000" dirty="0" smtClean="0">
                          <a:ln>
                            <a:noFill/>
                          </a:ln>
                          <a:solidFill>
                            <a:srgbClr val="000000"/>
                          </a:solidFill>
                          <a:effectLst/>
                          <a:latin typeface="Calibri" pitchFamily="34" charset="0"/>
                          <a:cs typeface="Arial" charset="0"/>
                          <a:sym typeface="Wingdings" pitchFamily="2" charset="2"/>
                        </a:rPr>
                        <a:t></a:t>
                      </a: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Arial" charset="0"/>
                      </a:endParaRPr>
                    </a:p>
                  </a:txBody>
                  <a:tcPr marT="45719" marB="45719" anchor="ctr" horzOverflow="overflow">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9486" name="TextBox 5"/>
          <p:cNvSpPr txBox="1">
            <a:spLocks noChangeArrowheads="1"/>
          </p:cNvSpPr>
          <p:nvPr/>
        </p:nvSpPr>
        <p:spPr bwMode="auto">
          <a:xfrm>
            <a:off x="457200" y="4343400"/>
            <a:ext cx="838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100" dirty="0" smtClean="0">
                <a:latin typeface="+mn-lt"/>
                <a:cs typeface="Arial" charset="0"/>
              </a:rPr>
              <a:t>*</a:t>
            </a:r>
            <a:r>
              <a:rPr lang="en-US" sz="1100" dirty="0" err="1" smtClean="0">
                <a:latin typeface="+mn-lt"/>
                <a:cs typeface="Arial" charset="0"/>
              </a:rPr>
              <a:t>Maruschak</a:t>
            </a:r>
            <a:r>
              <a:rPr lang="en-US" sz="1100" dirty="0" smtClean="0">
                <a:latin typeface="+mn-lt"/>
                <a:cs typeface="Arial" charset="0"/>
              </a:rPr>
              <a:t> </a:t>
            </a:r>
            <a:r>
              <a:rPr lang="en-US" sz="1100" dirty="0">
                <a:latin typeface="+mn-lt"/>
                <a:cs typeface="Arial" charset="0"/>
              </a:rPr>
              <a:t>LM. December 2009, revised 1/28/10. Bureau of Justice Statistics Bulletin: HIV in Prisons 2007-2008. Washington, DC: US Department of Justice</a:t>
            </a:r>
            <a:r>
              <a:rPr lang="en-US" sz="1100" dirty="0" smtClean="0">
                <a:latin typeface="+mn-lt"/>
                <a:cs typeface="Arial" charset="0"/>
              </a:rPr>
              <a:t>.</a:t>
            </a:r>
            <a:endParaRPr lang="en-US" sz="1100" dirty="0">
              <a:latin typeface="+mn-lt"/>
              <a:cs typeface="Arial" charset="0"/>
            </a:endParaRPr>
          </a:p>
        </p:txBody>
      </p:sp>
      <p:sp>
        <p:nvSpPr>
          <p:cNvPr id="2" name="Slide Number Placeholder 1"/>
          <p:cNvSpPr>
            <a:spLocks noGrp="1"/>
          </p:cNvSpPr>
          <p:nvPr>
            <p:ph type="sldNum" sz="quarter" idx="12"/>
          </p:nvPr>
        </p:nvSpPr>
        <p:spPr/>
        <p:txBody>
          <a:bodyPr/>
          <a:lstStyle/>
          <a:p>
            <a:pPr>
              <a:defRPr/>
            </a:pPr>
            <a:fld id="{9282D595-21FC-46BB-8800-096F9D22DAFA}"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Significance</a:t>
            </a:r>
          </a:p>
        </p:txBody>
      </p:sp>
      <p:sp>
        <p:nvSpPr>
          <p:cNvPr id="63491" name="Content Placeholder 2"/>
          <p:cNvSpPr>
            <a:spLocks noGrp="1"/>
          </p:cNvSpPr>
          <p:nvPr>
            <p:ph idx="1"/>
          </p:nvPr>
        </p:nvSpPr>
        <p:spPr>
          <a:xfrm>
            <a:off x="457200" y="1524000"/>
            <a:ext cx="8229600" cy="4525963"/>
          </a:xfrm>
        </p:spPr>
        <p:txBody>
          <a:bodyPr/>
          <a:lstStyle/>
          <a:p>
            <a:pPr eaLnBrk="1" hangingPunct="1">
              <a:spcBef>
                <a:spcPct val="0"/>
              </a:spcBef>
            </a:pPr>
            <a:r>
              <a:rPr lang="en-US" sz="2500" smtClean="0"/>
              <a:t>Metric can be generated using existing data systems – </a:t>
            </a:r>
            <a:r>
              <a:rPr lang="en-US" sz="2500" i="1" smtClean="0"/>
              <a:t>and files</a:t>
            </a:r>
          </a:p>
          <a:p>
            <a:pPr eaLnBrk="1" hangingPunct="1">
              <a:spcBef>
                <a:spcPct val="0"/>
              </a:spcBef>
            </a:pPr>
            <a:r>
              <a:rPr lang="en-US" sz="2500" smtClean="0"/>
              <a:t>Methods can be extended to evaluate linkage following testing in other contexts (community testing sites, emergency departments)</a:t>
            </a:r>
          </a:p>
          <a:p>
            <a:pPr eaLnBrk="1" hangingPunct="1">
              <a:spcBef>
                <a:spcPct val="0"/>
              </a:spcBef>
            </a:pPr>
            <a:r>
              <a:rPr lang="en-US" sz="2500" smtClean="0"/>
              <a:t>Use of this strategy and RSR data offers unprecedented opportunity to help improve linkage to care from corrections throughout the nation</a:t>
            </a:r>
          </a:p>
          <a:p>
            <a:pPr eaLnBrk="1" hangingPunct="1">
              <a:spcBef>
                <a:spcPct val="0"/>
              </a:spcBef>
            </a:pPr>
            <a:r>
              <a:rPr lang="en-US" sz="2500" smtClean="0"/>
              <a:t>Improvements in linkage to care on reentry are key elements to the success of efforts to reduce infections, improve outcomes and reduce disparities for persons living with HIV</a:t>
            </a:r>
          </a:p>
        </p:txBody>
      </p:sp>
      <p:sp>
        <p:nvSpPr>
          <p:cNvPr id="2" name="Slide Number Placeholder 1"/>
          <p:cNvSpPr>
            <a:spLocks noGrp="1"/>
          </p:cNvSpPr>
          <p:nvPr>
            <p:ph type="sldNum" sz="quarter" idx="12"/>
          </p:nvPr>
        </p:nvSpPr>
        <p:spPr/>
        <p:txBody>
          <a:bodyPr/>
          <a:lstStyle/>
          <a:p>
            <a:pPr>
              <a:defRPr/>
            </a:pPr>
            <a:fld id="{D70F389F-2D72-446A-9AA2-45255B1F1C5C}"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t>Small Group Discussion</a:t>
            </a:r>
          </a:p>
        </p:txBody>
      </p:sp>
      <p:sp>
        <p:nvSpPr>
          <p:cNvPr id="64515" name="Content Placeholder 2"/>
          <p:cNvSpPr>
            <a:spLocks noGrp="1"/>
          </p:cNvSpPr>
          <p:nvPr>
            <p:ph idx="1"/>
          </p:nvPr>
        </p:nvSpPr>
        <p:spPr/>
        <p:txBody>
          <a:bodyPr/>
          <a:lstStyle/>
          <a:p>
            <a:pPr eaLnBrk="1" hangingPunct="1">
              <a:spcAft>
                <a:spcPts val="1200"/>
              </a:spcAft>
            </a:pPr>
            <a:r>
              <a:rPr lang="en-US" smtClean="0"/>
              <a:t>What constitutes adequate linkage to care? </a:t>
            </a:r>
          </a:p>
          <a:p>
            <a:pPr eaLnBrk="1" hangingPunct="1">
              <a:spcAft>
                <a:spcPts val="1200"/>
              </a:spcAft>
            </a:pPr>
            <a:r>
              <a:rPr lang="en-US" smtClean="0"/>
              <a:t>Can we expect Ryan White to be the first provider on release? </a:t>
            </a:r>
          </a:p>
          <a:p>
            <a:pPr eaLnBrk="1" hangingPunct="1">
              <a:spcAft>
                <a:spcPts val="1200"/>
              </a:spcAft>
            </a:pPr>
            <a:r>
              <a:rPr lang="en-US" smtClean="0"/>
              <a:t>What factors determine linkage success/failure? </a:t>
            </a:r>
          </a:p>
        </p:txBody>
      </p:sp>
      <p:sp>
        <p:nvSpPr>
          <p:cNvPr id="4" name="Slide Number Placeholder 3"/>
          <p:cNvSpPr>
            <a:spLocks noGrp="1"/>
          </p:cNvSpPr>
          <p:nvPr>
            <p:ph type="sldNum" sz="quarter" idx="12"/>
          </p:nvPr>
        </p:nvSpPr>
        <p:spPr/>
        <p:txBody>
          <a:bodyPr/>
          <a:lstStyle/>
          <a:p>
            <a:pPr>
              <a:defRPr/>
            </a:pPr>
            <a:fld id="{8C80827A-75C6-4714-87E0-298F00C7B912}" type="slidenum">
              <a:rPr lang="en-US"/>
              <a:pPr>
                <a:defRPr/>
              </a:pPr>
              <a:t>53</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pPr eaLnBrk="1" hangingPunct="1"/>
            <a:r>
              <a:rPr lang="en-US" smtClean="0"/>
              <a:t>Acknowledgements</a:t>
            </a:r>
          </a:p>
        </p:txBody>
      </p:sp>
      <p:sp>
        <p:nvSpPr>
          <p:cNvPr id="65539" name="Rectangle 3"/>
          <p:cNvSpPr>
            <a:spLocks noGrp="1"/>
          </p:cNvSpPr>
          <p:nvPr>
            <p:ph idx="1"/>
          </p:nvPr>
        </p:nvSpPr>
        <p:spPr>
          <a:xfrm>
            <a:off x="2925763" y="1600200"/>
            <a:ext cx="2560637" cy="1981200"/>
          </a:xfrm>
        </p:spPr>
        <p:txBody>
          <a:bodyPr/>
          <a:lstStyle/>
          <a:p>
            <a:pPr eaLnBrk="1" hangingPunct="1">
              <a:lnSpc>
                <a:spcPct val="90000"/>
              </a:lnSpc>
              <a:spcBef>
                <a:spcPct val="0"/>
              </a:spcBef>
              <a:buFont typeface="Arial" pitchFamily="34" charset="0"/>
              <a:buNone/>
            </a:pPr>
            <a:r>
              <a:rPr lang="en-US" sz="2000" u="sng" smtClean="0"/>
              <a:t>Abt Associates</a:t>
            </a:r>
          </a:p>
          <a:p>
            <a:pPr eaLnBrk="1" hangingPunct="1">
              <a:lnSpc>
                <a:spcPct val="90000"/>
              </a:lnSpc>
              <a:spcBef>
                <a:spcPct val="0"/>
              </a:spcBef>
              <a:buFont typeface="Arial" pitchFamily="34" charset="0"/>
              <a:buNone/>
            </a:pPr>
            <a:r>
              <a:rPr lang="en-US" sz="2000" smtClean="0"/>
              <a:t>Liza Solomon (PI)</a:t>
            </a:r>
          </a:p>
          <a:p>
            <a:pPr eaLnBrk="1" hangingPunct="1">
              <a:lnSpc>
                <a:spcPct val="90000"/>
              </a:lnSpc>
              <a:spcBef>
                <a:spcPct val="0"/>
              </a:spcBef>
              <a:buFont typeface="Arial" pitchFamily="34" charset="0"/>
              <a:buNone/>
            </a:pPr>
            <a:r>
              <a:rPr lang="en-US" sz="2000" smtClean="0"/>
              <a:t>Lisa LeRoy</a:t>
            </a:r>
          </a:p>
          <a:p>
            <a:pPr eaLnBrk="1" hangingPunct="1">
              <a:lnSpc>
                <a:spcPct val="90000"/>
              </a:lnSpc>
              <a:spcBef>
                <a:spcPct val="0"/>
              </a:spcBef>
              <a:buFont typeface="Arial" pitchFamily="34" charset="0"/>
              <a:buNone/>
            </a:pPr>
            <a:r>
              <a:rPr lang="en-US" sz="2000" smtClean="0"/>
              <a:t>David Izrael</a:t>
            </a:r>
          </a:p>
          <a:p>
            <a:pPr eaLnBrk="1" hangingPunct="1">
              <a:lnSpc>
                <a:spcPct val="90000"/>
              </a:lnSpc>
              <a:spcBef>
                <a:spcPct val="0"/>
              </a:spcBef>
              <a:buFont typeface="Arial" pitchFamily="34" charset="0"/>
              <a:buNone/>
            </a:pPr>
            <a:r>
              <a:rPr lang="en-US" sz="2000" smtClean="0"/>
              <a:t>Ryan Kling</a:t>
            </a:r>
          </a:p>
          <a:p>
            <a:pPr eaLnBrk="1" hangingPunct="1">
              <a:lnSpc>
                <a:spcPct val="90000"/>
              </a:lnSpc>
              <a:spcBef>
                <a:spcPct val="0"/>
              </a:spcBef>
              <a:buFont typeface="Arial" pitchFamily="34" charset="0"/>
              <a:buNone/>
            </a:pPr>
            <a:r>
              <a:rPr lang="en-US" sz="2000" smtClean="0"/>
              <a:t>Alice Lee</a:t>
            </a:r>
          </a:p>
          <a:p>
            <a:pPr eaLnBrk="1" hangingPunct="1">
              <a:lnSpc>
                <a:spcPct val="90000"/>
              </a:lnSpc>
              <a:buFont typeface="Arial" pitchFamily="34" charset="0"/>
              <a:buNone/>
            </a:pPr>
            <a:endParaRPr lang="en-US" sz="2000" smtClean="0"/>
          </a:p>
          <a:p>
            <a:pPr eaLnBrk="1" hangingPunct="1">
              <a:lnSpc>
                <a:spcPct val="90000"/>
              </a:lnSpc>
              <a:buFont typeface="Arial" pitchFamily="34" charset="0"/>
              <a:buNone/>
            </a:pPr>
            <a:endParaRPr lang="en-US" sz="2000" smtClean="0"/>
          </a:p>
        </p:txBody>
      </p:sp>
      <p:sp>
        <p:nvSpPr>
          <p:cNvPr id="61444" name="Rectangle 4"/>
          <p:cNvSpPr>
            <a:spLocks/>
          </p:cNvSpPr>
          <p:nvPr/>
        </p:nvSpPr>
        <p:spPr bwMode="auto">
          <a:xfrm>
            <a:off x="381000" y="1600200"/>
            <a:ext cx="25606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buFont typeface="Arial" charset="0"/>
              <a:buNone/>
              <a:defRPr/>
            </a:pPr>
            <a:r>
              <a:rPr lang="en-US" sz="2000" u="sng" dirty="0">
                <a:latin typeface="+mn-lt"/>
              </a:rPr>
              <a:t>Brown University</a:t>
            </a:r>
          </a:p>
          <a:p>
            <a:pPr marL="342900" indent="-342900">
              <a:lnSpc>
                <a:spcPct val="90000"/>
              </a:lnSpc>
              <a:buFont typeface="Arial" charset="0"/>
              <a:buNone/>
              <a:defRPr/>
            </a:pPr>
            <a:r>
              <a:rPr lang="en-US" sz="2000" dirty="0">
                <a:latin typeface="+mn-lt"/>
              </a:rPr>
              <a:t>Josiah Rich (PI)</a:t>
            </a:r>
          </a:p>
          <a:p>
            <a:pPr marL="342900" indent="-342900">
              <a:lnSpc>
                <a:spcPct val="90000"/>
              </a:lnSpc>
              <a:buFont typeface="Arial" charset="0"/>
              <a:buNone/>
              <a:defRPr/>
            </a:pPr>
            <a:r>
              <a:rPr lang="en-US" sz="2000" dirty="0">
                <a:latin typeface="+mn-lt"/>
              </a:rPr>
              <a:t>Traci Green</a:t>
            </a:r>
          </a:p>
          <a:p>
            <a:pPr marL="342900" indent="-342900">
              <a:lnSpc>
                <a:spcPct val="90000"/>
              </a:lnSpc>
              <a:buFont typeface="Arial" charset="0"/>
              <a:buNone/>
              <a:defRPr/>
            </a:pPr>
            <a:r>
              <a:rPr lang="en-US" sz="2000" dirty="0">
                <a:latin typeface="+mn-lt"/>
              </a:rPr>
              <a:t>Cara </a:t>
            </a:r>
            <a:r>
              <a:rPr lang="en-US" sz="2000" dirty="0" err="1">
                <a:latin typeface="+mn-lt"/>
              </a:rPr>
              <a:t>Sammartino</a:t>
            </a:r>
            <a:endParaRPr lang="en-US" sz="2000" dirty="0">
              <a:latin typeface="+mn-lt"/>
            </a:endParaRPr>
          </a:p>
          <a:p>
            <a:pPr marL="342900" indent="-342900">
              <a:lnSpc>
                <a:spcPct val="90000"/>
              </a:lnSpc>
              <a:buFont typeface="Arial" charset="0"/>
              <a:buNone/>
              <a:defRPr/>
            </a:pPr>
            <a:r>
              <a:rPr lang="en-US" sz="2000" dirty="0" err="1">
                <a:latin typeface="+mn-lt"/>
              </a:rPr>
              <a:t>Huiqing</a:t>
            </a:r>
            <a:r>
              <a:rPr lang="en-US" sz="2000" dirty="0">
                <a:latin typeface="+mn-lt"/>
              </a:rPr>
              <a:t> Zhu</a:t>
            </a:r>
          </a:p>
          <a:p>
            <a:pPr marL="342900" indent="-342900">
              <a:lnSpc>
                <a:spcPct val="90000"/>
              </a:lnSpc>
              <a:buFont typeface="Arial" charset="0"/>
              <a:buNone/>
              <a:defRPr/>
            </a:pPr>
            <a:r>
              <a:rPr lang="en-US" sz="2000" dirty="0" err="1">
                <a:latin typeface="+mn-lt"/>
              </a:rPr>
              <a:t>Marita</a:t>
            </a:r>
            <a:r>
              <a:rPr lang="en-US" sz="2000" dirty="0">
                <a:latin typeface="+mn-lt"/>
              </a:rPr>
              <a:t> Mann</a:t>
            </a:r>
          </a:p>
          <a:p>
            <a:pPr marL="342900" indent="-342900">
              <a:lnSpc>
                <a:spcPct val="90000"/>
              </a:lnSpc>
              <a:buFont typeface="Arial" charset="0"/>
              <a:buNone/>
              <a:defRPr/>
            </a:pPr>
            <a:r>
              <a:rPr lang="en-US" sz="2000" dirty="0" err="1">
                <a:latin typeface="+mn-lt"/>
              </a:rPr>
              <a:t>Fizza</a:t>
            </a:r>
            <a:r>
              <a:rPr lang="en-US" sz="2000" dirty="0">
                <a:latin typeface="+mn-lt"/>
              </a:rPr>
              <a:t> </a:t>
            </a:r>
            <a:r>
              <a:rPr lang="en-US" sz="2000" dirty="0" err="1">
                <a:latin typeface="+mn-lt"/>
              </a:rPr>
              <a:t>Gillani</a:t>
            </a:r>
            <a:endParaRPr lang="en-US" sz="2000" dirty="0">
              <a:latin typeface="+mn-lt"/>
            </a:endParaRPr>
          </a:p>
          <a:p>
            <a:pPr marL="342900" indent="-342900">
              <a:lnSpc>
                <a:spcPct val="90000"/>
              </a:lnSpc>
              <a:buFont typeface="Arial" charset="0"/>
              <a:buNone/>
              <a:defRPr/>
            </a:pPr>
            <a:r>
              <a:rPr lang="en-US" sz="2000" dirty="0">
                <a:latin typeface="+mn-lt"/>
              </a:rPr>
              <a:t>Dora Dumont</a:t>
            </a:r>
          </a:p>
          <a:p>
            <a:pPr marL="342900" indent="-342900">
              <a:lnSpc>
                <a:spcPct val="90000"/>
              </a:lnSpc>
              <a:buFont typeface="Arial" charset="0"/>
              <a:buNone/>
              <a:defRPr/>
            </a:pPr>
            <a:r>
              <a:rPr lang="en-US" sz="2000" dirty="0">
                <a:latin typeface="+mn-lt"/>
              </a:rPr>
              <a:t>Nick </a:t>
            </a:r>
            <a:r>
              <a:rPr lang="en-US" sz="2000" dirty="0" err="1">
                <a:latin typeface="+mn-lt"/>
              </a:rPr>
              <a:t>Zaller</a:t>
            </a:r>
            <a:endParaRPr lang="en-US" sz="2000" dirty="0">
              <a:latin typeface="+mn-lt"/>
            </a:endParaRPr>
          </a:p>
          <a:p>
            <a:pPr marL="342900" indent="-342900">
              <a:lnSpc>
                <a:spcPct val="90000"/>
              </a:lnSpc>
              <a:buFont typeface="Arial" charset="0"/>
              <a:buNone/>
              <a:defRPr/>
            </a:pPr>
            <a:endParaRPr lang="en-US" sz="2000" dirty="0">
              <a:latin typeface="+mn-lt"/>
            </a:endParaRPr>
          </a:p>
          <a:p>
            <a:pPr>
              <a:lnSpc>
                <a:spcPct val="90000"/>
              </a:lnSpc>
              <a:spcBef>
                <a:spcPct val="20000"/>
              </a:spcBef>
              <a:buFont typeface="Arial" charset="0"/>
              <a:buNone/>
              <a:defRPr/>
            </a:pPr>
            <a:r>
              <a:rPr lang="en-US" sz="2000" u="sng" dirty="0">
                <a:latin typeface="+mn-lt"/>
              </a:rPr>
              <a:t>RI Department  of Corrections</a:t>
            </a:r>
          </a:p>
          <a:p>
            <a:pPr marL="342900" indent="-342900">
              <a:lnSpc>
                <a:spcPct val="90000"/>
              </a:lnSpc>
              <a:spcBef>
                <a:spcPct val="20000"/>
              </a:spcBef>
              <a:buFont typeface="Arial" charset="0"/>
              <a:buNone/>
              <a:defRPr/>
            </a:pPr>
            <a:r>
              <a:rPr lang="en-US" sz="2000" dirty="0">
                <a:latin typeface="+mn-lt"/>
              </a:rPr>
              <a:t>Jeff </a:t>
            </a:r>
            <a:r>
              <a:rPr lang="en-US" sz="2000" dirty="0" err="1">
                <a:latin typeface="+mn-lt"/>
              </a:rPr>
              <a:t>Renzi</a:t>
            </a:r>
            <a:endParaRPr lang="en-US" sz="2000" dirty="0">
              <a:latin typeface="+mn-lt"/>
            </a:endParaRPr>
          </a:p>
          <a:p>
            <a:pPr marL="342900" indent="-342900">
              <a:lnSpc>
                <a:spcPct val="90000"/>
              </a:lnSpc>
              <a:buFont typeface="Arial" charset="0"/>
              <a:buNone/>
              <a:defRPr/>
            </a:pPr>
            <a:r>
              <a:rPr lang="en-US" sz="2000" dirty="0">
                <a:latin typeface="+mn-lt"/>
              </a:rPr>
              <a:t>Pauline </a:t>
            </a:r>
            <a:r>
              <a:rPr lang="en-US" sz="2000" dirty="0" err="1">
                <a:latin typeface="+mn-lt"/>
              </a:rPr>
              <a:t>Marcussen</a:t>
            </a:r>
            <a:endParaRPr lang="en-US" sz="2000" dirty="0">
              <a:latin typeface="+mn-lt"/>
            </a:endParaRPr>
          </a:p>
        </p:txBody>
      </p:sp>
      <p:sp>
        <p:nvSpPr>
          <p:cNvPr id="61445" name="Rectangle 6"/>
          <p:cNvSpPr>
            <a:spLocks/>
          </p:cNvSpPr>
          <p:nvPr/>
        </p:nvSpPr>
        <p:spPr bwMode="auto">
          <a:xfrm>
            <a:off x="5791200" y="1600200"/>
            <a:ext cx="3170238"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charset="0"/>
              <a:buNone/>
              <a:defRPr/>
            </a:pPr>
            <a:r>
              <a:rPr lang="en-US" sz="2000" u="sng" dirty="0">
                <a:latin typeface="+mn-lt"/>
              </a:rPr>
              <a:t>UNC</a:t>
            </a:r>
          </a:p>
          <a:p>
            <a:pPr marL="342900" indent="-342900">
              <a:buFont typeface="Arial" charset="0"/>
              <a:buNone/>
              <a:defRPr/>
            </a:pPr>
            <a:r>
              <a:rPr lang="en-US" sz="2000" dirty="0">
                <a:latin typeface="+mn-lt"/>
              </a:rPr>
              <a:t>David </a:t>
            </a:r>
            <a:r>
              <a:rPr lang="en-US" sz="2000" dirty="0" err="1">
                <a:latin typeface="+mn-lt"/>
              </a:rPr>
              <a:t>Wohl</a:t>
            </a:r>
            <a:endParaRPr lang="en-US" sz="2000" dirty="0">
              <a:latin typeface="+mn-lt"/>
            </a:endParaRPr>
          </a:p>
          <a:p>
            <a:pPr marL="342900" indent="-342900">
              <a:buFont typeface="Arial" charset="0"/>
              <a:buNone/>
              <a:defRPr/>
            </a:pPr>
            <a:r>
              <a:rPr lang="en-US" sz="2000" dirty="0">
                <a:latin typeface="+mn-lt"/>
              </a:rPr>
              <a:t>David Rosen</a:t>
            </a:r>
          </a:p>
          <a:p>
            <a:pPr marL="342900" indent="-342900">
              <a:buFont typeface="Arial" charset="0"/>
              <a:buNone/>
              <a:defRPr/>
            </a:pPr>
            <a:endParaRPr lang="en-US" sz="2000" dirty="0">
              <a:latin typeface="+mn-lt"/>
            </a:endParaRPr>
          </a:p>
          <a:p>
            <a:pPr>
              <a:buFont typeface="Arial" charset="0"/>
              <a:buNone/>
              <a:defRPr/>
            </a:pPr>
            <a:r>
              <a:rPr lang="en-US" sz="2000" u="sng" dirty="0">
                <a:latin typeface="+mn-lt"/>
              </a:rPr>
              <a:t>NC Division of Public Health</a:t>
            </a:r>
          </a:p>
          <a:p>
            <a:pPr marL="342900" indent="-342900">
              <a:buFont typeface="Arial" charset="0"/>
              <a:buNone/>
              <a:defRPr/>
            </a:pPr>
            <a:r>
              <a:rPr lang="en-US" sz="2000" dirty="0">
                <a:latin typeface="Calibri" pitchFamily="34" charset="0"/>
              </a:rPr>
              <a:t>Jacquelyn </a:t>
            </a:r>
            <a:r>
              <a:rPr lang="en-US" sz="2000" dirty="0" err="1">
                <a:latin typeface="Calibri" pitchFamily="34" charset="0"/>
              </a:rPr>
              <a:t>Clymore</a:t>
            </a:r>
            <a:endParaRPr lang="en-US" sz="2000" dirty="0">
              <a:latin typeface="Calibri" pitchFamily="34" charset="0"/>
            </a:endParaRPr>
          </a:p>
          <a:p>
            <a:pPr marL="342900" indent="-342900">
              <a:buFont typeface="Arial" charset="0"/>
              <a:buNone/>
              <a:defRPr/>
            </a:pPr>
            <a:r>
              <a:rPr lang="en-US" sz="2000" dirty="0">
                <a:latin typeface="Calibri" pitchFamily="34" charset="0"/>
              </a:rPr>
              <a:t>Del Williams</a:t>
            </a:r>
          </a:p>
          <a:p>
            <a:pPr marL="342900" indent="-342900">
              <a:buFont typeface="Arial" charset="0"/>
              <a:buNone/>
              <a:defRPr/>
            </a:pPr>
            <a:r>
              <a:rPr lang="en-US" sz="2000" dirty="0">
                <a:latin typeface="Calibri" pitchFamily="34" charset="0"/>
              </a:rPr>
              <a:t>Maryann Chap</a:t>
            </a:r>
          </a:p>
          <a:p>
            <a:pPr marL="342900" indent="-342900">
              <a:buFont typeface="Arial" charset="0"/>
              <a:buNone/>
              <a:defRPr/>
            </a:pPr>
            <a:r>
              <a:rPr lang="en-US" sz="2000" dirty="0">
                <a:latin typeface="+mn-lt"/>
              </a:rPr>
              <a:t>Brian Bertie</a:t>
            </a:r>
          </a:p>
          <a:p>
            <a:pPr marL="342900" indent="-342900">
              <a:buFont typeface="Arial" charset="0"/>
              <a:buNone/>
              <a:defRPr/>
            </a:pPr>
            <a:endParaRPr lang="en-US" sz="2000" dirty="0">
              <a:latin typeface="+mn-lt"/>
            </a:endParaRPr>
          </a:p>
        </p:txBody>
      </p:sp>
      <p:sp>
        <p:nvSpPr>
          <p:cNvPr id="61446" name="Text Box 93"/>
          <p:cNvSpPr txBox="1">
            <a:spLocks noChangeArrowheads="1"/>
          </p:cNvSpPr>
          <p:nvPr/>
        </p:nvSpPr>
        <p:spPr bwMode="auto">
          <a:xfrm>
            <a:off x="4533900" y="4881563"/>
            <a:ext cx="3733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674" tIns="53337" rIns="106674" bIns="53337"/>
          <a:lstStyle>
            <a:lvl1pPr marL="400050" indent="-400050" defTabSz="4389438">
              <a:defRPr>
                <a:solidFill>
                  <a:schemeClr val="tx1"/>
                </a:solidFill>
                <a:latin typeface="Arial" charset="0"/>
              </a:defRPr>
            </a:lvl1pPr>
            <a:lvl2pPr marL="742950" indent="-285750" defTabSz="4389438">
              <a:defRPr>
                <a:solidFill>
                  <a:schemeClr val="tx1"/>
                </a:solidFill>
                <a:latin typeface="Arial" charset="0"/>
              </a:defRPr>
            </a:lvl2pPr>
            <a:lvl3pPr marL="1143000" indent="-228600" defTabSz="4389438">
              <a:defRPr>
                <a:solidFill>
                  <a:schemeClr val="tx1"/>
                </a:solidFill>
                <a:latin typeface="Arial" charset="0"/>
              </a:defRPr>
            </a:lvl3pPr>
            <a:lvl4pPr marL="1600200" indent="-228600" defTabSz="4389438">
              <a:defRPr>
                <a:solidFill>
                  <a:schemeClr val="tx1"/>
                </a:solidFill>
                <a:latin typeface="Arial" charset="0"/>
              </a:defRPr>
            </a:lvl4pPr>
            <a:lvl5pPr marL="2057400" indent="-228600" defTabSz="4389438">
              <a:defRPr>
                <a:solidFill>
                  <a:schemeClr val="tx1"/>
                </a:solidFill>
                <a:latin typeface="Arial" charset="0"/>
              </a:defRPr>
            </a:lvl5pPr>
            <a:lvl6pPr marL="2514600" indent="-228600" defTabSz="4389438" eaLnBrk="0" fontAlgn="base" hangingPunct="0">
              <a:spcBef>
                <a:spcPct val="0"/>
              </a:spcBef>
              <a:spcAft>
                <a:spcPct val="0"/>
              </a:spcAft>
              <a:defRPr>
                <a:solidFill>
                  <a:schemeClr val="tx1"/>
                </a:solidFill>
                <a:latin typeface="Arial" charset="0"/>
              </a:defRPr>
            </a:lvl6pPr>
            <a:lvl7pPr marL="2971800" indent="-228600" defTabSz="4389438" eaLnBrk="0" fontAlgn="base" hangingPunct="0">
              <a:spcBef>
                <a:spcPct val="0"/>
              </a:spcBef>
              <a:spcAft>
                <a:spcPct val="0"/>
              </a:spcAft>
              <a:defRPr>
                <a:solidFill>
                  <a:schemeClr val="tx1"/>
                </a:solidFill>
                <a:latin typeface="Arial" charset="0"/>
              </a:defRPr>
            </a:lvl7pPr>
            <a:lvl8pPr marL="3429000" indent="-228600" defTabSz="4389438" eaLnBrk="0" fontAlgn="base" hangingPunct="0">
              <a:spcBef>
                <a:spcPct val="0"/>
              </a:spcBef>
              <a:spcAft>
                <a:spcPct val="0"/>
              </a:spcAft>
              <a:defRPr>
                <a:solidFill>
                  <a:schemeClr val="tx1"/>
                </a:solidFill>
                <a:latin typeface="Arial" charset="0"/>
              </a:defRPr>
            </a:lvl8pPr>
            <a:lvl9pPr marL="3886200" indent="-228600" defTabSz="4389438" eaLnBrk="0" fontAlgn="base" hangingPunct="0">
              <a:spcBef>
                <a:spcPct val="0"/>
              </a:spcBef>
              <a:spcAft>
                <a:spcPct val="0"/>
              </a:spcAft>
              <a:defRPr>
                <a:solidFill>
                  <a:schemeClr val="tx1"/>
                </a:solidFill>
                <a:latin typeface="Arial" charset="0"/>
              </a:defRPr>
            </a:lvl9pPr>
          </a:lstStyle>
          <a:p>
            <a:pPr eaLnBrk="1" hangingPunct="1">
              <a:defRPr/>
            </a:pPr>
            <a:r>
              <a:rPr lang="en-US" sz="2000" b="1" i="1" u="sng" dirty="0" smtClean="0">
                <a:latin typeface="+mn-lt"/>
                <a:cs typeface="Times New Roman" pitchFamily="18" charset="0"/>
              </a:rPr>
              <a:t>Funding</a:t>
            </a:r>
            <a:r>
              <a:rPr lang="en-US" sz="2000" b="1" i="1" dirty="0" smtClean="0">
                <a:latin typeface="+mn-lt"/>
                <a:cs typeface="Times New Roman" pitchFamily="18" charset="0"/>
              </a:rPr>
              <a:t>:  NIDA </a:t>
            </a:r>
            <a:r>
              <a:rPr lang="en-US" sz="2000" b="1" dirty="0" smtClean="0">
                <a:latin typeface="+mn-lt"/>
                <a:cs typeface="Arial" charset="0"/>
              </a:rPr>
              <a:t>1R01DA030778</a:t>
            </a:r>
          </a:p>
          <a:p>
            <a:pPr eaLnBrk="1" hangingPunct="1">
              <a:defRPr/>
            </a:pPr>
            <a:endParaRPr lang="en-US" sz="2000" b="1" i="1" dirty="0" smtClean="0">
              <a:latin typeface="+mn-lt"/>
              <a:cs typeface="Times New Roman" pitchFamily="18" charset="0"/>
            </a:endParaRPr>
          </a:p>
        </p:txBody>
      </p:sp>
      <p:pic>
        <p:nvPicPr>
          <p:cNvPr id="65543" name="Picture 47" descr="http://t3.gstatic.com/images?q=tbn:ANd9GcTGUGj2RbI-vDR5SAdGi5lHk9rKZyj6s5fRu1T12BPP7Zwxd5A5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864100"/>
            <a:ext cx="1295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90602D9-EBAE-42E2-AC75-FF2F4E6AD1EF}"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963" y="2895600"/>
            <a:ext cx="7772400" cy="1362075"/>
          </a:xfrm>
        </p:spPr>
        <p:txBody>
          <a:bodyPr rtlCol="0">
            <a:normAutofit/>
          </a:bodyPr>
          <a:lstStyle/>
          <a:p>
            <a:pPr eaLnBrk="1" fontAlgn="auto" hangingPunct="1">
              <a:spcAft>
                <a:spcPts val="0"/>
              </a:spcAft>
              <a:defRPr/>
            </a:pPr>
            <a:r>
              <a:rPr lang="en-US" dirty="0" smtClean="0"/>
              <a:t>Additional Slides</a:t>
            </a:r>
            <a:endParaRPr lang="en-US" dirty="0"/>
          </a:p>
        </p:txBody>
      </p:sp>
      <p:sp>
        <p:nvSpPr>
          <p:cNvPr id="4" name="Slide Number Placeholder 3"/>
          <p:cNvSpPr>
            <a:spLocks noGrp="1"/>
          </p:cNvSpPr>
          <p:nvPr>
            <p:ph type="sldNum" sz="quarter" idx="12"/>
          </p:nvPr>
        </p:nvSpPr>
        <p:spPr/>
        <p:txBody>
          <a:bodyPr/>
          <a:lstStyle/>
          <a:p>
            <a:pPr>
              <a:defRPr/>
            </a:pPr>
            <a:fld id="{3CEC6038-F96B-4811-A7C7-319A2FD812B7}"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p:nvPr/>
        </p:nvCxnSpPr>
        <p:spPr>
          <a:xfrm>
            <a:off x="1752600" y="3162300"/>
            <a:ext cx="5638800" cy="158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Shape 38"/>
          <p:cNvCxnSpPr/>
          <p:nvPr/>
        </p:nvCxnSpPr>
        <p:spPr>
          <a:xfrm>
            <a:off x="1752600" y="3162300"/>
            <a:ext cx="3352800" cy="762000"/>
          </a:xfrm>
          <a:prstGeom prst="bentConnector3">
            <a:avLst>
              <a:gd name="adj1" fmla="val 87727"/>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stCxn id="17" idx="5"/>
            <a:endCxn id="12" idx="1"/>
          </p:cNvCxnSpPr>
          <p:nvPr/>
        </p:nvCxnSpPr>
        <p:spPr>
          <a:xfrm rot="16200000" flipH="1">
            <a:off x="7008019" y="4074319"/>
            <a:ext cx="312737" cy="606425"/>
          </a:xfrm>
          <a:prstGeom prst="bentConnector2">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7589" name="Title 1"/>
          <p:cNvSpPr>
            <a:spLocks noGrp="1"/>
          </p:cNvSpPr>
          <p:nvPr>
            <p:ph type="title"/>
          </p:nvPr>
        </p:nvSpPr>
        <p:spPr/>
        <p:txBody>
          <a:bodyPr/>
          <a:lstStyle/>
          <a:p>
            <a:pPr eaLnBrk="1" hangingPunct="1"/>
            <a:r>
              <a:rPr lang="en-US" smtClean="0"/>
              <a:t>Health Care and Incarceration</a:t>
            </a:r>
          </a:p>
        </p:txBody>
      </p:sp>
      <p:sp>
        <p:nvSpPr>
          <p:cNvPr id="68614" name="TextBox 4"/>
          <p:cNvSpPr txBox="1">
            <a:spLocks noChangeArrowheads="1"/>
          </p:cNvSpPr>
          <p:nvPr/>
        </p:nvSpPr>
        <p:spPr bwMode="auto">
          <a:xfrm>
            <a:off x="228600" y="1330325"/>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u="sng" dirty="0" err="1" smtClean="0">
                <a:cs typeface="Arial" charset="0"/>
              </a:rPr>
              <a:t>Preincarceration</a:t>
            </a:r>
            <a:endParaRPr lang="en-US" u="sng" dirty="0" smtClean="0">
              <a:cs typeface="Arial" charset="0"/>
            </a:endParaRPr>
          </a:p>
          <a:p>
            <a:pPr marL="169863" indent="-169863" eaLnBrk="1" hangingPunct="1">
              <a:buFont typeface="Arial" charset="0"/>
              <a:buChar char="•"/>
              <a:defRPr/>
            </a:pPr>
            <a:r>
              <a:rPr lang="en-US" dirty="0" smtClean="0">
                <a:cs typeface="Arial" charset="0"/>
              </a:rPr>
              <a:t>High proportion of uninsured</a:t>
            </a:r>
          </a:p>
          <a:p>
            <a:pPr marL="169863" indent="-169863" eaLnBrk="1" hangingPunct="1">
              <a:buFont typeface="Arial" charset="0"/>
              <a:buChar char="•"/>
              <a:defRPr/>
            </a:pPr>
            <a:r>
              <a:rPr lang="en-US" dirty="0" smtClean="0">
                <a:cs typeface="Arial" charset="0"/>
              </a:rPr>
              <a:t>Medicaid</a:t>
            </a:r>
          </a:p>
        </p:txBody>
      </p:sp>
      <p:sp>
        <p:nvSpPr>
          <p:cNvPr id="68615" name="TextBox 5"/>
          <p:cNvSpPr txBox="1">
            <a:spLocks noChangeArrowheads="1"/>
          </p:cNvSpPr>
          <p:nvPr/>
        </p:nvSpPr>
        <p:spPr bwMode="auto">
          <a:xfrm>
            <a:off x="3509963" y="1330325"/>
            <a:ext cx="229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u="sng" dirty="0" smtClean="0">
                <a:cs typeface="Arial" charset="0"/>
              </a:rPr>
              <a:t>Incarceration</a:t>
            </a:r>
          </a:p>
          <a:p>
            <a:pPr marL="169863" indent="-169863" eaLnBrk="1" hangingPunct="1">
              <a:buFont typeface="Arial" pitchFamily="34" charset="0"/>
              <a:buChar char="•"/>
              <a:defRPr/>
            </a:pPr>
            <a:r>
              <a:rPr lang="en-US" dirty="0" smtClean="0">
                <a:cs typeface="Arial" charset="0"/>
              </a:rPr>
              <a:t>Correctional health</a:t>
            </a:r>
          </a:p>
        </p:txBody>
      </p:sp>
      <p:sp>
        <p:nvSpPr>
          <p:cNvPr id="68616" name="TextBox 6"/>
          <p:cNvSpPr txBox="1">
            <a:spLocks noChangeArrowheads="1"/>
          </p:cNvSpPr>
          <p:nvPr/>
        </p:nvSpPr>
        <p:spPr bwMode="auto">
          <a:xfrm>
            <a:off x="6400800" y="1330325"/>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u="sng" dirty="0" smtClean="0">
                <a:cs typeface="Arial" charset="0"/>
              </a:rPr>
              <a:t>Reentry</a:t>
            </a:r>
          </a:p>
          <a:p>
            <a:pPr marL="169863" indent="-169863" eaLnBrk="1" hangingPunct="1">
              <a:buFont typeface="Arial" charset="0"/>
              <a:buChar char="•"/>
              <a:defRPr/>
            </a:pPr>
            <a:r>
              <a:rPr lang="en-US" dirty="0" smtClean="0">
                <a:cs typeface="Arial" charset="0"/>
              </a:rPr>
              <a:t>Safety net providers </a:t>
            </a:r>
          </a:p>
          <a:p>
            <a:pPr marL="169863" indent="-169863" eaLnBrk="1" hangingPunct="1">
              <a:buFont typeface="Arial" charset="0"/>
              <a:buChar char="•"/>
              <a:defRPr/>
            </a:pPr>
            <a:r>
              <a:rPr lang="en-US" dirty="0" smtClean="0">
                <a:cs typeface="Arial" charset="0"/>
              </a:rPr>
              <a:t>Medicaid often requires reapplication</a:t>
            </a:r>
          </a:p>
        </p:txBody>
      </p:sp>
      <p:sp>
        <p:nvSpPr>
          <p:cNvPr id="8" name="Rounded Rectangle 7"/>
          <p:cNvSpPr/>
          <p:nvPr/>
        </p:nvSpPr>
        <p:spPr>
          <a:xfrm>
            <a:off x="304800" y="2819400"/>
            <a:ext cx="1447800" cy="6858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Out of Care</a:t>
            </a:r>
          </a:p>
        </p:txBody>
      </p:sp>
      <p:sp>
        <p:nvSpPr>
          <p:cNvPr id="9" name="Rounded Rectangle 8"/>
          <p:cNvSpPr/>
          <p:nvPr/>
        </p:nvSpPr>
        <p:spPr>
          <a:xfrm>
            <a:off x="304800" y="4191000"/>
            <a:ext cx="1447800" cy="6858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Public Insurance</a:t>
            </a:r>
          </a:p>
        </p:txBody>
      </p:sp>
      <p:sp>
        <p:nvSpPr>
          <p:cNvPr id="10" name="Rounded Rectangle 9"/>
          <p:cNvSpPr/>
          <p:nvPr/>
        </p:nvSpPr>
        <p:spPr>
          <a:xfrm>
            <a:off x="304800" y="5410200"/>
            <a:ext cx="1447800" cy="6858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Private Insurance</a:t>
            </a:r>
          </a:p>
        </p:txBody>
      </p:sp>
      <p:sp>
        <p:nvSpPr>
          <p:cNvPr id="11" name="Rounded Rectangle 10"/>
          <p:cNvSpPr/>
          <p:nvPr/>
        </p:nvSpPr>
        <p:spPr>
          <a:xfrm>
            <a:off x="7391400" y="2590800"/>
            <a:ext cx="1600200" cy="1143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Safety Net Provider</a:t>
            </a:r>
          </a:p>
          <a:p>
            <a:pPr algn="ctr">
              <a:defRPr/>
            </a:pPr>
            <a:r>
              <a:rPr lang="en-US" dirty="0"/>
              <a:t>(Ryan White )</a:t>
            </a:r>
          </a:p>
        </p:txBody>
      </p:sp>
      <p:sp>
        <p:nvSpPr>
          <p:cNvPr id="12" name="Rounded Rectangle 11"/>
          <p:cNvSpPr/>
          <p:nvPr/>
        </p:nvSpPr>
        <p:spPr>
          <a:xfrm>
            <a:off x="7467600" y="4191000"/>
            <a:ext cx="1447800" cy="6858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Public Insurance</a:t>
            </a:r>
          </a:p>
        </p:txBody>
      </p:sp>
      <p:sp>
        <p:nvSpPr>
          <p:cNvPr id="13" name="Rectangle 12"/>
          <p:cNvSpPr/>
          <p:nvPr/>
        </p:nvSpPr>
        <p:spPr>
          <a:xfrm>
            <a:off x="3352800" y="2667000"/>
            <a:ext cx="28194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5105400" y="3505200"/>
            <a:ext cx="2057400" cy="8382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Application Reapplication</a:t>
            </a:r>
          </a:p>
        </p:txBody>
      </p:sp>
      <p:cxnSp>
        <p:nvCxnSpPr>
          <p:cNvPr id="19" name="Elbow Connector 18"/>
          <p:cNvCxnSpPr>
            <a:endCxn id="17" idx="6"/>
          </p:cNvCxnSpPr>
          <p:nvPr/>
        </p:nvCxnSpPr>
        <p:spPr>
          <a:xfrm rot="5400000">
            <a:off x="7581900" y="3314700"/>
            <a:ext cx="190500" cy="1028700"/>
          </a:xfrm>
          <a:prstGeom prst="bentConnector2">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209800" y="4724400"/>
            <a:ext cx="2057400" cy="8382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Termination</a:t>
            </a:r>
          </a:p>
          <a:p>
            <a:pPr algn="ctr">
              <a:defRPr/>
            </a:pPr>
            <a:r>
              <a:rPr lang="en-US" dirty="0"/>
              <a:t>Suspension</a:t>
            </a:r>
          </a:p>
        </p:txBody>
      </p:sp>
      <p:cxnSp>
        <p:nvCxnSpPr>
          <p:cNvPr id="52" name="Elbow Connector 51"/>
          <p:cNvCxnSpPr/>
          <p:nvPr/>
        </p:nvCxnSpPr>
        <p:spPr>
          <a:xfrm>
            <a:off x="1752600" y="4533900"/>
            <a:ext cx="457200" cy="609600"/>
          </a:xfrm>
          <a:prstGeom prst="bentConnector3">
            <a:avLst>
              <a:gd name="adj1" fmla="val 50000"/>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752600" y="5143500"/>
            <a:ext cx="457200" cy="609600"/>
          </a:xfrm>
          <a:prstGeom prst="bentConnector3">
            <a:avLst>
              <a:gd name="adj1" fmla="val 50000"/>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hape 67"/>
          <p:cNvCxnSpPr>
            <a:stCxn id="17" idx="7"/>
            <a:endCxn id="11" idx="1"/>
          </p:cNvCxnSpPr>
          <p:nvPr/>
        </p:nvCxnSpPr>
        <p:spPr>
          <a:xfrm rot="5400000" flipH="1" flipV="1">
            <a:off x="6893719" y="3129756"/>
            <a:ext cx="465138" cy="530225"/>
          </a:xfrm>
          <a:prstGeom prst="bentConnector2">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7467600" y="5410200"/>
            <a:ext cx="1447800" cy="6858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Private Insurance</a:t>
            </a:r>
          </a:p>
        </p:txBody>
      </p:sp>
      <p:cxnSp>
        <p:nvCxnSpPr>
          <p:cNvPr id="81" name="Elbow Connector 80"/>
          <p:cNvCxnSpPr/>
          <p:nvPr/>
        </p:nvCxnSpPr>
        <p:spPr>
          <a:xfrm>
            <a:off x="1752600" y="5753100"/>
            <a:ext cx="5715000" cy="1588"/>
          </a:xfrm>
          <a:prstGeom prst="bentConnector3">
            <a:avLst>
              <a:gd name="adj1" fmla="val 50000"/>
            </a:avLst>
          </a:prstGeom>
          <a:ln w="28575">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48" idx="6"/>
            <a:endCxn id="11" idx="1"/>
          </p:cNvCxnSpPr>
          <p:nvPr/>
        </p:nvCxnSpPr>
        <p:spPr>
          <a:xfrm flipV="1">
            <a:off x="4267200" y="3162300"/>
            <a:ext cx="3124200" cy="1981200"/>
          </a:xfrm>
          <a:prstGeom prst="bentConnector3">
            <a:avLst>
              <a:gd name="adj1" fmla="val 13415"/>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752600" y="4533900"/>
            <a:ext cx="5715000" cy="1588"/>
          </a:xfrm>
          <a:prstGeom prst="straightConnector1">
            <a:avLst/>
          </a:prstGeom>
          <a:ln w="28575">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48" idx="6"/>
            <a:endCxn id="17" idx="2"/>
          </p:cNvCxnSpPr>
          <p:nvPr/>
        </p:nvCxnSpPr>
        <p:spPr>
          <a:xfrm flipV="1">
            <a:off x="4267200" y="3924300"/>
            <a:ext cx="838200" cy="1219200"/>
          </a:xfrm>
          <a:prstGeom prst="bentConnector3">
            <a:avLst>
              <a:gd name="adj1" fmla="val 50000"/>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553200" y="6340475"/>
            <a:ext cx="2133600" cy="365125"/>
          </a:xfrm>
        </p:spPr>
        <p:txBody>
          <a:bodyPr/>
          <a:lstStyle/>
          <a:p>
            <a:pPr>
              <a:defRPr/>
            </a:pPr>
            <a:fld id="{F1C404F7-742C-482D-9446-7DDC925AFCF6}" type="slidenum">
              <a:rPr lang="en-US" smtClean="0"/>
              <a:pPr>
                <a:defRPr/>
              </a:pPr>
              <a:t>56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mph" presetSubtype="2" fill="hold" nodeType="clickEffect">
                                  <p:stCondLst>
                                    <p:cond delay="0"/>
                                  </p:stCondLst>
                                  <p:childTnLst>
                                    <p:animClr clrSpc="rgb" dir="cw">
                                      <p:cBhvr>
                                        <p:cTn id="21" dur="500" fill="hold"/>
                                        <p:tgtEl>
                                          <p:spTgt spid="37"/>
                                        </p:tgtEl>
                                        <p:attrNameLst>
                                          <p:attrName>stroke.color</p:attrName>
                                        </p:attrNameLst>
                                      </p:cBhvr>
                                      <p:to>
                                        <a:schemeClr val="tx1"/>
                                      </p:to>
                                    </p:animClr>
                                    <p:set>
                                      <p:cBhvr>
                                        <p:cTn id="22" dur="500" fill="hold"/>
                                        <p:tgtEl>
                                          <p:spTgt spid="37"/>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19"/>
                                        </p:tgtEl>
                                        <p:attrNameLst>
                                          <p:attrName>stroke.color</p:attrName>
                                        </p:attrNameLst>
                                      </p:cBhvr>
                                      <p:to>
                                        <a:schemeClr val="tx1"/>
                                      </p:to>
                                    </p:animClr>
                                    <p:set>
                                      <p:cBhvr>
                                        <p:cTn id="25" dur="500" fill="hold"/>
                                        <p:tgtEl>
                                          <p:spTgt spid="19"/>
                                        </p:tgtEl>
                                        <p:attrNameLst>
                                          <p:attrName>stroke.on</p:attrName>
                                        </p:attrNameLst>
                                      </p:cBhvr>
                                      <p:to>
                                        <p:strVal val="true"/>
                                      </p:to>
                                    </p:set>
                                  </p:childTnLst>
                                </p:cTn>
                              </p:par>
                              <p:par>
                                <p:cTn id="26" presetID="3" presetClass="entr" presetSubtype="1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linds(horizontal)">
                                      <p:cBhvr>
                                        <p:cTn id="28" dur="500"/>
                                        <p:tgtEl>
                                          <p:spTgt spid="3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7" presetClass="emph" presetSubtype="2" fill="hold" nodeType="clickEffect">
                                  <p:stCondLst>
                                    <p:cond delay="0"/>
                                  </p:stCondLst>
                                  <p:childTnLst>
                                    <p:animClr clrSpc="rgb" dir="cw">
                                      <p:cBhvr>
                                        <p:cTn id="32" dur="500" fill="hold"/>
                                        <p:tgtEl>
                                          <p:spTgt spid="39"/>
                                        </p:tgtEl>
                                        <p:attrNameLst>
                                          <p:attrName>stroke.color</p:attrName>
                                        </p:attrNameLst>
                                      </p:cBhvr>
                                      <p:to>
                                        <a:schemeClr val="tx1"/>
                                      </p:to>
                                    </p:animClr>
                                    <p:set>
                                      <p:cBhvr>
                                        <p:cTn id="33" dur="500" fill="hold"/>
                                        <p:tgtEl>
                                          <p:spTgt spid="39"/>
                                        </p:tgtEl>
                                        <p:attrNameLst>
                                          <p:attrName>stroke.on</p:attrName>
                                        </p:attrNameLst>
                                      </p:cBhvr>
                                      <p:to>
                                        <p:strVal val="true"/>
                                      </p:to>
                                    </p:set>
                                  </p:childTnLst>
                                </p:cTn>
                              </p:par>
                              <p:par>
                                <p:cTn id="34" presetID="3" presetClass="entr" presetSubtype="1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linds(horizontal)">
                                      <p:cBhvr>
                                        <p:cTn id="36" dur="500"/>
                                        <p:tgtEl>
                                          <p:spTgt spid="52"/>
                                        </p:tgtEl>
                                      </p:cBhvr>
                                    </p:animEffect>
                                  </p:childTnLst>
                                </p:cTn>
                              </p:par>
                              <p:par>
                                <p:cTn id="37" presetID="3" presetClass="entr" presetSubtype="1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blinds(horizontal)">
                                      <p:cBhvr>
                                        <p:cTn id="39" dur="500"/>
                                        <p:tgtEl>
                                          <p:spTgt spid="54"/>
                                        </p:tgtEl>
                                      </p:cBhvr>
                                    </p:animEffect>
                                  </p:childTnLst>
                                </p:cTn>
                              </p:par>
                              <p:par>
                                <p:cTn id="40" presetID="7" presetClass="emph" presetSubtype="2" fill="hold" nodeType="withEffect">
                                  <p:stCondLst>
                                    <p:cond delay="0"/>
                                  </p:stCondLst>
                                  <p:childTnLst>
                                    <p:animClr clrSpc="rgb" dir="cw">
                                      <p:cBhvr>
                                        <p:cTn id="41" dur="500" fill="hold"/>
                                        <p:tgtEl>
                                          <p:spTgt spid="26"/>
                                        </p:tgtEl>
                                        <p:attrNameLst>
                                          <p:attrName>stroke.color</p:attrName>
                                        </p:attrNameLst>
                                      </p:cBhvr>
                                      <p:to>
                                        <a:schemeClr val="tx1"/>
                                      </p:to>
                                    </p:animClr>
                                    <p:set>
                                      <p:cBhvr>
                                        <p:cTn id="42" dur="500" fill="hold"/>
                                        <p:tgtEl>
                                          <p:spTgt spid="26"/>
                                        </p:tgtEl>
                                        <p:attrNameLst>
                                          <p:attrName>stroke.on</p:attrName>
                                        </p:attrNameLst>
                                      </p:cBhvr>
                                      <p:to>
                                        <p:strVal val="tru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blinds(horizontal)">
                                      <p:cBhvr>
                                        <p:cTn id="47" dur="500"/>
                                        <p:tgtEl>
                                          <p:spTgt spid="70"/>
                                        </p:tgtEl>
                                      </p:cBhvr>
                                    </p:animEffect>
                                  </p:childTnLst>
                                </p:cTn>
                              </p:par>
                              <p:par>
                                <p:cTn id="48" presetID="7" presetClass="emph" presetSubtype="2" fill="hold" nodeType="withEffect">
                                  <p:stCondLst>
                                    <p:cond delay="0"/>
                                  </p:stCondLst>
                                  <p:childTnLst>
                                    <p:animClr clrSpc="rgb" dir="cw">
                                      <p:cBhvr>
                                        <p:cTn id="49" dur="500" fill="hold"/>
                                        <p:tgtEl>
                                          <p:spTgt spid="37"/>
                                        </p:tgtEl>
                                        <p:attrNameLst>
                                          <p:attrName>stroke.color</p:attrName>
                                        </p:attrNameLst>
                                      </p:cBhvr>
                                      <p:to>
                                        <a:srgbClr val="FFFF00"/>
                                      </p:to>
                                    </p:animClr>
                                    <p:set>
                                      <p:cBhvr>
                                        <p:cTn id="50" dur="500" fill="hold"/>
                                        <p:tgtEl>
                                          <p:spTgt spid="37"/>
                                        </p:tgtEl>
                                        <p:attrNameLst>
                                          <p:attrName>stroke.on</p:attrName>
                                        </p:attrNameLst>
                                      </p:cBhvr>
                                      <p:to>
                                        <p:strVal val="tru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linds(horizontal)">
                                      <p:cBhvr>
                                        <p:cTn id="55" dur="500"/>
                                        <p:tgtEl>
                                          <p:spTgt spid="3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blinds(horizontal)">
                                      <p:cBhvr>
                                        <p:cTn id="60" dur="500"/>
                                        <p:tgtEl>
                                          <p:spTgt spid="68"/>
                                        </p:tgtEl>
                                      </p:cBhvr>
                                    </p:animEffect>
                                  </p:childTnLst>
                                </p:cTn>
                              </p:par>
                              <p:par>
                                <p:cTn id="61" presetID="7" presetClass="emph" presetSubtype="2" fill="hold" nodeType="withEffect">
                                  <p:stCondLst>
                                    <p:cond delay="0"/>
                                  </p:stCondLst>
                                  <p:childTnLst>
                                    <p:animClr clrSpc="rgb" dir="cw">
                                      <p:cBhvr>
                                        <p:cTn id="62" dur="500" fill="hold"/>
                                        <p:tgtEl>
                                          <p:spTgt spid="26"/>
                                        </p:tgtEl>
                                        <p:attrNameLst>
                                          <p:attrName>stroke.color</p:attrName>
                                        </p:attrNameLst>
                                      </p:cBhvr>
                                      <p:to>
                                        <a:srgbClr val="FFFF00"/>
                                      </p:to>
                                    </p:animClr>
                                    <p:set>
                                      <p:cBhvr>
                                        <p:cTn id="63" dur="500" fill="hold"/>
                                        <p:tgtEl>
                                          <p:spTgt spid="26"/>
                                        </p:tgtEl>
                                        <p:attrNameLst>
                                          <p:attrName>stroke.on</p:attrName>
                                        </p:attrNameLst>
                                      </p:cBhvr>
                                      <p:to>
                                        <p:strVal val="tru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blinds(horizontal)">
                                      <p:cBhvr>
                                        <p:cTn id="68" dur="500"/>
                                        <p:tgtEl>
                                          <p:spTgt spid="8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nodeType="clickEffect">
                                  <p:stCondLst>
                                    <p:cond delay="0"/>
                                  </p:stCondLst>
                                  <p:childTnLst>
                                    <p:set>
                                      <p:cBhvr>
                                        <p:cTn id="72" dur="1" fill="hold">
                                          <p:stCondLst>
                                            <p:cond delay="0"/>
                                          </p:stCondLst>
                                        </p:cTn>
                                        <p:tgtEl>
                                          <p:spTgt spid="54"/>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5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34"/>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6"/>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9"/>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68"/>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37"/>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70"/>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9"/>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nodeType="click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blinds(horizontal)">
                                      <p:cBhvr>
                                        <p:cTn id="93" dur="500"/>
                                        <p:tgtEl>
                                          <p:spTgt spid="39"/>
                                        </p:tgtEl>
                                      </p:cBhvr>
                                    </p:animEffect>
                                  </p:childTnLst>
                                </p:cTn>
                              </p:par>
                              <p:par>
                                <p:cTn id="94" presetID="7" presetClass="emph" presetSubtype="2" fill="hold" nodeType="withEffect">
                                  <p:stCondLst>
                                    <p:cond delay="0"/>
                                  </p:stCondLst>
                                  <p:childTnLst>
                                    <p:animClr clrSpc="rgb" dir="cw">
                                      <p:cBhvr>
                                        <p:cTn id="95" dur="500" fill="hold"/>
                                        <p:tgtEl>
                                          <p:spTgt spid="39"/>
                                        </p:tgtEl>
                                        <p:attrNameLst>
                                          <p:attrName>stroke.color</p:attrName>
                                        </p:attrNameLst>
                                      </p:cBhvr>
                                      <p:to>
                                        <a:srgbClr val="FFFF00"/>
                                      </p:to>
                                    </p:animClr>
                                    <p:set>
                                      <p:cBhvr>
                                        <p:cTn id="96" dur="500" fill="hold"/>
                                        <p:tgtEl>
                                          <p:spTgt spid="39"/>
                                        </p:tgtEl>
                                        <p:attrNameLst>
                                          <p:attrName>stroke.on</p:attrName>
                                        </p:attrNameLst>
                                      </p:cBhvr>
                                      <p:to>
                                        <p:strVal val="tru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nodeType="click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blinds(horizontal)">
                                      <p:cBhvr>
                                        <p:cTn id="101" dur="500"/>
                                        <p:tgtEl>
                                          <p:spTgt spid="68"/>
                                        </p:tgtEl>
                                      </p:cBhvr>
                                    </p:animEffect>
                                  </p:childTnLst>
                                </p:cTn>
                              </p:par>
                              <p:par>
                                <p:cTn id="102" presetID="3" presetClass="entr" presetSubtype="10" fill="hold"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blinds(horizontal)">
                                      <p:cBhvr>
                                        <p:cTn id="104" dur="500"/>
                                        <p:tgtEl>
                                          <p:spTgt spid="26"/>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ntr" presetSubtype="10" fill="hold"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blinds(horizontal)">
                                      <p:cBhvr>
                                        <p:cTn id="10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76200"/>
            <a:ext cx="8229600" cy="1143000"/>
          </a:xfrm>
        </p:spPr>
        <p:txBody>
          <a:bodyPr rtlCol="0">
            <a:normAutofit fontScale="90000"/>
          </a:bodyPr>
          <a:lstStyle/>
          <a:p>
            <a:pPr eaLnBrk="1" fontAlgn="auto" hangingPunct="1">
              <a:lnSpc>
                <a:spcPct val="90000"/>
              </a:lnSpc>
              <a:spcAft>
                <a:spcPts val="0"/>
              </a:spcAft>
              <a:defRPr/>
            </a:pPr>
            <a:r>
              <a:rPr lang="en-US" dirty="0" smtClean="0"/>
              <a:t>Termination of Benefits at Time of Incarceration</a:t>
            </a:r>
          </a:p>
        </p:txBody>
      </p:sp>
      <p:sp>
        <p:nvSpPr>
          <p:cNvPr id="68611" name="Content Placeholder 2"/>
          <p:cNvSpPr>
            <a:spLocks noGrp="1"/>
          </p:cNvSpPr>
          <p:nvPr>
            <p:ph idx="1"/>
          </p:nvPr>
        </p:nvSpPr>
        <p:spPr>
          <a:xfrm>
            <a:off x="457200" y="1524000"/>
            <a:ext cx="8229600" cy="4525963"/>
          </a:xfrm>
        </p:spPr>
        <p:txBody>
          <a:bodyPr rtlCol="0">
            <a:normAutofit lnSpcReduction="10000"/>
          </a:bodyPr>
          <a:lstStyle/>
          <a:p>
            <a:pPr eaLnBrk="1" fontAlgn="auto" hangingPunct="1">
              <a:lnSpc>
                <a:spcPct val="110000"/>
              </a:lnSpc>
              <a:spcBef>
                <a:spcPts val="0"/>
              </a:spcBef>
              <a:spcAft>
                <a:spcPts val="0"/>
              </a:spcAft>
              <a:defRPr/>
            </a:pPr>
            <a:r>
              <a:rPr lang="en-US" sz="2400" dirty="0" smtClean="0"/>
              <a:t>Medicaid</a:t>
            </a:r>
          </a:p>
          <a:p>
            <a:pPr lvl="1" eaLnBrk="1" fontAlgn="auto" hangingPunct="1">
              <a:lnSpc>
                <a:spcPct val="110000"/>
              </a:lnSpc>
              <a:spcBef>
                <a:spcPts val="0"/>
              </a:spcBef>
              <a:spcAft>
                <a:spcPts val="0"/>
              </a:spcAft>
              <a:defRPr/>
            </a:pPr>
            <a:r>
              <a:rPr lang="en-US" sz="1800" dirty="0" smtClean="0"/>
              <a:t>Medicaid law requires discontinuation of federal </a:t>
            </a:r>
            <a:r>
              <a:rPr lang="en-US" sz="1800" b="1" i="1" dirty="0" smtClean="0"/>
              <a:t>payment </a:t>
            </a:r>
            <a:r>
              <a:rPr lang="en-US" sz="1800" dirty="0" smtClean="0"/>
              <a:t>for services once an individual is in a public institution, including jails/ prisons</a:t>
            </a:r>
          </a:p>
          <a:p>
            <a:pPr lvl="1" eaLnBrk="1" fontAlgn="auto" hangingPunct="1">
              <a:lnSpc>
                <a:spcPct val="110000"/>
              </a:lnSpc>
              <a:spcBef>
                <a:spcPts val="0"/>
              </a:spcBef>
              <a:spcAft>
                <a:spcPts val="0"/>
              </a:spcAft>
              <a:defRPr/>
            </a:pPr>
            <a:r>
              <a:rPr lang="en-US" sz="1800" dirty="0" smtClean="0"/>
              <a:t>States must continue Medicaid to all eligible individuals “until they are found ineligible” For those with continued eligibility, there must be an “immediate resumption of Medicaid coverage upon their release”</a:t>
            </a:r>
          </a:p>
          <a:p>
            <a:pPr lvl="1" eaLnBrk="1" fontAlgn="auto" hangingPunct="1">
              <a:lnSpc>
                <a:spcPct val="110000"/>
              </a:lnSpc>
              <a:spcBef>
                <a:spcPts val="0"/>
              </a:spcBef>
              <a:spcAft>
                <a:spcPts val="0"/>
              </a:spcAft>
              <a:defRPr/>
            </a:pPr>
            <a:r>
              <a:rPr lang="en-US" sz="1800" dirty="0" smtClean="0"/>
              <a:t>SSI may be terminated if persons are incarcerated for &gt; 12 months</a:t>
            </a:r>
          </a:p>
          <a:p>
            <a:pPr lvl="1" eaLnBrk="1" fontAlgn="auto" hangingPunct="1">
              <a:lnSpc>
                <a:spcPct val="110000"/>
              </a:lnSpc>
              <a:spcBef>
                <a:spcPts val="0"/>
              </a:spcBef>
              <a:spcAft>
                <a:spcPts val="0"/>
              </a:spcAft>
              <a:defRPr/>
            </a:pPr>
            <a:r>
              <a:rPr lang="en-US" sz="1800" dirty="0" smtClean="0"/>
              <a:t>If SSI is terminated and Medicaid is linked to SSI, states have option to terminate Medicaid</a:t>
            </a:r>
          </a:p>
          <a:p>
            <a:pPr eaLnBrk="1" fontAlgn="auto" hangingPunct="1">
              <a:lnSpc>
                <a:spcPct val="110000"/>
              </a:lnSpc>
              <a:spcBef>
                <a:spcPts val="0"/>
              </a:spcBef>
              <a:spcAft>
                <a:spcPts val="0"/>
              </a:spcAft>
              <a:defRPr/>
            </a:pPr>
            <a:r>
              <a:rPr lang="en-US" sz="2400" dirty="0" smtClean="0"/>
              <a:t>Ryan White</a:t>
            </a:r>
          </a:p>
          <a:p>
            <a:pPr lvl="1" eaLnBrk="1" fontAlgn="auto" hangingPunct="1">
              <a:lnSpc>
                <a:spcPct val="110000"/>
              </a:lnSpc>
              <a:spcBef>
                <a:spcPts val="0"/>
              </a:spcBef>
              <a:spcAft>
                <a:spcPts val="0"/>
              </a:spcAft>
              <a:defRPr/>
            </a:pPr>
            <a:r>
              <a:rPr lang="en-US" sz="1800" dirty="0" smtClean="0"/>
              <a:t>Part B programs (ADAP) require recertification every 6 months</a:t>
            </a:r>
          </a:p>
          <a:p>
            <a:pPr lvl="1" eaLnBrk="1" fontAlgn="auto" hangingPunct="1">
              <a:lnSpc>
                <a:spcPct val="110000"/>
              </a:lnSpc>
              <a:spcBef>
                <a:spcPts val="0"/>
              </a:spcBef>
              <a:spcAft>
                <a:spcPts val="0"/>
              </a:spcAft>
              <a:defRPr/>
            </a:pPr>
            <a:r>
              <a:rPr lang="en-US" sz="1800" dirty="0" smtClean="0"/>
              <a:t>In states with waiting lists, enrollment may be lost during incarceration</a:t>
            </a:r>
          </a:p>
          <a:p>
            <a:pPr eaLnBrk="1" fontAlgn="auto" hangingPunct="1">
              <a:lnSpc>
                <a:spcPct val="110000"/>
              </a:lnSpc>
              <a:spcBef>
                <a:spcPts val="0"/>
              </a:spcBef>
              <a:spcAft>
                <a:spcPts val="0"/>
              </a:spcAft>
              <a:defRPr/>
            </a:pPr>
            <a:r>
              <a:rPr lang="en-US" sz="2400" i="1" dirty="0" smtClean="0"/>
              <a:t>Regardless, some form of reregistration is required either prior to release or on reentry to reactivate benefits</a:t>
            </a:r>
          </a:p>
          <a:p>
            <a:pPr lvl="1" eaLnBrk="1" fontAlgn="auto" hangingPunct="1">
              <a:lnSpc>
                <a:spcPct val="110000"/>
              </a:lnSpc>
              <a:spcBef>
                <a:spcPts val="0"/>
              </a:spcBef>
              <a:spcAft>
                <a:spcPts val="0"/>
              </a:spcAft>
              <a:defRPr/>
            </a:pPr>
            <a:endParaRPr lang="en-US" sz="2400" dirty="0" smtClean="0"/>
          </a:p>
        </p:txBody>
      </p:sp>
      <p:sp>
        <p:nvSpPr>
          <p:cNvPr id="2" name="Slide Number Placeholder 1"/>
          <p:cNvSpPr>
            <a:spLocks noGrp="1"/>
          </p:cNvSpPr>
          <p:nvPr>
            <p:ph type="sldNum" sz="quarter" idx="12"/>
          </p:nvPr>
        </p:nvSpPr>
        <p:spPr/>
        <p:txBody>
          <a:bodyPr/>
          <a:lstStyle/>
          <a:p>
            <a:pPr>
              <a:defRPr/>
            </a:pPr>
            <a:fld id="{AECF3393-3C15-4666-AA19-1FDA8706269B}"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rmAutofit fontScale="90000"/>
          </a:bodyPr>
          <a:lstStyle/>
          <a:p>
            <a:pPr eaLnBrk="1" fontAlgn="auto" hangingPunct="1">
              <a:lnSpc>
                <a:spcPct val="90000"/>
              </a:lnSpc>
              <a:spcAft>
                <a:spcPts val="0"/>
              </a:spcAft>
              <a:defRPr/>
            </a:pPr>
            <a:r>
              <a:rPr lang="en-US" dirty="0" smtClean="0"/>
              <a:t>Reasons for Match Failure:</a:t>
            </a:r>
            <a:br>
              <a:rPr lang="en-US" dirty="0" smtClean="0"/>
            </a:br>
            <a:r>
              <a:rPr lang="en-US" dirty="0" smtClean="0"/>
              <a:t> Socio-demographic</a:t>
            </a:r>
            <a:endParaRPr lang="en-US" dirty="0"/>
          </a:p>
        </p:txBody>
      </p:sp>
      <p:sp>
        <p:nvSpPr>
          <p:cNvPr id="4" name="Content Placeholder 2"/>
          <p:cNvSpPr txBox="1">
            <a:spLocks/>
          </p:cNvSpPr>
          <p:nvPr/>
        </p:nvSpPr>
        <p:spPr>
          <a:xfrm>
            <a:off x="457200" y="1517650"/>
            <a:ext cx="8610600" cy="4764088"/>
          </a:xfrm>
          <a:prstGeom prst="rect">
            <a:avLst/>
          </a:prstGeom>
        </p:spPr>
        <p:txBody>
          <a:bodyPr>
            <a:normAutofit fontScale="77500" lnSpcReduction="20000"/>
          </a:bodyPr>
          <a:lstStyle/>
          <a:p>
            <a:pPr marL="342900" indent="-342900" fontAlgn="auto">
              <a:lnSpc>
                <a:spcPct val="120000"/>
              </a:lnSpc>
              <a:spcBef>
                <a:spcPts val="600"/>
              </a:spcBef>
              <a:spcAft>
                <a:spcPts val="0"/>
              </a:spcAft>
              <a:buFont typeface="Arial" pitchFamily="34" charset="0"/>
              <a:buChar char="•"/>
              <a:defRPr/>
            </a:pPr>
            <a:r>
              <a:rPr lang="en-US" sz="3600" dirty="0">
                <a:latin typeface="+mn-lt"/>
              </a:rPr>
              <a:t>Gender</a:t>
            </a:r>
            <a:endParaRPr lang="en-US" sz="3000" dirty="0">
              <a:latin typeface="+mn-lt"/>
            </a:endParaRPr>
          </a:p>
          <a:p>
            <a:pPr marL="914400" lvl="1" indent="-457200" fontAlgn="auto">
              <a:lnSpc>
                <a:spcPct val="120000"/>
              </a:lnSpc>
              <a:spcBef>
                <a:spcPts val="600"/>
              </a:spcBef>
              <a:spcAft>
                <a:spcPts val="0"/>
              </a:spcAft>
              <a:buFont typeface="Arial" pitchFamily="34" charset="0"/>
              <a:buChar char="–"/>
              <a:defRPr/>
            </a:pPr>
            <a:r>
              <a:rPr lang="en-US" sz="2800" dirty="0">
                <a:latin typeface="+mn-lt"/>
              </a:rPr>
              <a:t>Potential issue: Transgender or unknown gender generates false negative</a:t>
            </a:r>
          </a:p>
          <a:p>
            <a:pPr marL="1371600" lvl="2" indent="-457200" fontAlgn="auto">
              <a:lnSpc>
                <a:spcPct val="120000"/>
              </a:lnSpc>
              <a:spcBef>
                <a:spcPts val="600"/>
              </a:spcBef>
              <a:spcAft>
                <a:spcPts val="0"/>
              </a:spcAft>
              <a:buFont typeface="Arial" pitchFamily="34" charset="0"/>
              <a:buChar char="–"/>
              <a:defRPr/>
            </a:pPr>
            <a:r>
              <a:rPr lang="en-US" sz="2800" dirty="0">
                <a:latin typeface="+mn-lt"/>
              </a:rPr>
              <a:t>Example: For a person who is recorded as transgender in clinic data, but coded as missing, male or female in the prison file, this match will be missed</a:t>
            </a:r>
          </a:p>
          <a:p>
            <a:pPr marL="914400" lvl="1" indent="-457200" fontAlgn="auto">
              <a:lnSpc>
                <a:spcPct val="120000"/>
              </a:lnSpc>
              <a:spcBef>
                <a:spcPts val="600"/>
              </a:spcBef>
              <a:spcAft>
                <a:spcPts val="0"/>
              </a:spcAft>
              <a:buFont typeface="Arial" pitchFamily="34" charset="0"/>
              <a:buChar char="–"/>
              <a:defRPr/>
            </a:pPr>
            <a:r>
              <a:rPr lang="en-US" sz="2800" dirty="0">
                <a:latin typeface="+mn-lt"/>
              </a:rPr>
              <a:t>Assigned all four </a:t>
            </a:r>
            <a:r>
              <a:rPr lang="en-US" sz="2800" dirty="0" err="1">
                <a:latin typeface="+mn-lt"/>
              </a:rPr>
              <a:t>eUCI</a:t>
            </a:r>
            <a:r>
              <a:rPr lang="en-US" sz="2800" dirty="0">
                <a:latin typeface="+mn-lt"/>
              </a:rPr>
              <a:t> gender response options to people with transgender or unknown gender in clinic data &amp; repeated match</a:t>
            </a:r>
          </a:p>
          <a:p>
            <a:pPr marL="1371600" lvl="2" indent="-457200" fontAlgn="auto">
              <a:lnSpc>
                <a:spcPct val="120000"/>
              </a:lnSpc>
              <a:spcBef>
                <a:spcPts val="600"/>
              </a:spcBef>
              <a:spcAft>
                <a:spcPts val="0"/>
              </a:spcAft>
              <a:buFont typeface="Arial" pitchFamily="34" charset="0"/>
              <a:buChar char="–"/>
              <a:defRPr/>
            </a:pPr>
            <a:r>
              <a:rPr lang="en-US" sz="2800" dirty="0">
                <a:latin typeface="+mn-lt"/>
              </a:rPr>
              <a:t>Resulted in no change in false negative rate</a:t>
            </a:r>
          </a:p>
          <a:p>
            <a:pPr marL="1371600" lvl="2" indent="-457200" fontAlgn="auto">
              <a:lnSpc>
                <a:spcPct val="120000"/>
              </a:lnSpc>
              <a:spcBef>
                <a:spcPts val="600"/>
              </a:spcBef>
              <a:spcAft>
                <a:spcPts val="0"/>
              </a:spcAft>
              <a:buFont typeface="Arial" pitchFamily="34" charset="0"/>
              <a:buChar char="–"/>
              <a:defRPr/>
            </a:pPr>
            <a:r>
              <a:rPr lang="en-US" sz="2800" dirty="0">
                <a:latin typeface="+mn-lt"/>
              </a:rPr>
              <a:t>Need to simulate/replicate approach in sample with higher prevalence of transgender persons</a:t>
            </a:r>
          </a:p>
          <a:p>
            <a:pPr marL="342900" indent="-342900" fontAlgn="auto">
              <a:lnSpc>
                <a:spcPct val="120000"/>
              </a:lnSpc>
              <a:spcBef>
                <a:spcPts val="600"/>
              </a:spcBef>
              <a:spcAft>
                <a:spcPts val="0"/>
              </a:spcAft>
              <a:buFont typeface="Arial" pitchFamily="34" charset="0"/>
              <a:buNone/>
              <a:defRPr/>
            </a:pPr>
            <a:endParaRPr lang="en-US" sz="2800" dirty="0">
              <a:latin typeface="+mn-lt"/>
            </a:endParaRPr>
          </a:p>
        </p:txBody>
      </p:sp>
      <p:sp>
        <p:nvSpPr>
          <p:cNvPr id="3" name="Slide Number Placeholder 2"/>
          <p:cNvSpPr>
            <a:spLocks noGrp="1"/>
          </p:cNvSpPr>
          <p:nvPr>
            <p:ph type="sldNum" sz="quarter" idx="12"/>
          </p:nvPr>
        </p:nvSpPr>
        <p:spPr/>
        <p:txBody>
          <a:bodyPr/>
          <a:lstStyle/>
          <a:p>
            <a:pPr>
              <a:defRPr/>
            </a:pPr>
            <a:fld id="{27B9F60D-C738-4CF6-9569-4DE17AA587BE}"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Risks on Reentry</a:t>
            </a:r>
          </a:p>
        </p:txBody>
      </p:sp>
      <p:sp>
        <p:nvSpPr>
          <p:cNvPr id="9219" name="Content Placeholder 2"/>
          <p:cNvSpPr>
            <a:spLocks noGrp="1"/>
          </p:cNvSpPr>
          <p:nvPr>
            <p:ph idx="1"/>
          </p:nvPr>
        </p:nvSpPr>
        <p:spPr>
          <a:xfrm>
            <a:off x="2743200" y="2500313"/>
            <a:ext cx="5410200" cy="1981200"/>
          </a:xfrm>
        </p:spPr>
        <p:txBody>
          <a:bodyPr rtlCol="0">
            <a:normAutofit fontScale="77500" lnSpcReduction="20000"/>
          </a:bodyPr>
          <a:lstStyle/>
          <a:p>
            <a:pPr eaLnBrk="1" fontAlgn="auto" hangingPunct="1">
              <a:lnSpc>
                <a:spcPct val="120000"/>
              </a:lnSpc>
              <a:spcBef>
                <a:spcPts val="600"/>
              </a:spcBef>
              <a:spcAft>
                <a:spcPts val="600"/>
              </a:spcAft>
              <a:buFont typeface="Calibri" pitchFamily="-100" charset="0"/>
              <a:buChar char="―"/>
              <a:defRPr/>
            </a:pPr>
            <a:r>
              <a:rPr lang="en-US" sz="2200" dirty="0" smtClean="0"/>
              <a:t>CD4 declines, viral load increases at </a:t>
            </a:r>
            <a:r>
              <a:rPr lang="en-US" sz="2200" dirty="0" err="1" smtClean="0"/>
              <a:t>reincarceration</a:t>
            </a:r>
            <a:r>
              <a:rPr lang="en-US" sz="2200" dirty="0" smtClean="0"/>
              <a:t> and return to care</a:t>
            </a:r>
            <a:r>
              <a:rPr lang="en-US" sz="2200" baseline="30000" dirty="0" smtClean="0"/>
              <a:t>1,2</a:t>
            </a:r>
          </a:p>
          <a:p>
            <a:pPr eaLnBrk="1" fontAlgn="auto" hangingPunct="1">
              <a:lnSpc>
                <a:spcPct val="120000"/>
              </a:lnSpc>
              <a:spcBef>
                <a:spcPts val="600"/>
              </a:spcBef>
              <a:spcAft>
                <a:spcPts val="600"/>
              </a:spcAft>
              <a:buFont typeface="Calibri" pitchFamily="-100" charset="0"/>
              <a:buChar char="―"/>
              <a:defRPr/>
            </a:pPr>
            <a:endParaRPr lang="en-US" sz="2200" baseline="30000" dirty="0" smtClean="0"/>
          </a:p>
          <a:p>
            <a:pPr eaLnBrk="1" fontAlgn="auto" hangingPunct="1">
              <a:lnSpc>
                <a:spcPct val="120000"/>
              </a:lnSpc>
              <a:spcBef>
                <a:spcPts val="600"/>
              </a:spcBef>
              <a:spcAft>
                <a:spcPts val="600"/>
              </a:spcAft>
              <a:buFont typeface="Calibri" pitchFamily="-100" charset="0"/>
              <a:buChar char="―"/>
              <a:defRPr/>
            </a:pPr>
            <a:r>
              <a:rPr lang="en-US" sz="2200" dirty="0" smtClean="0"/>
              <a:t>Texas experience: 5.4% of </a:t>
            </a:r>
            <a:r>
              <a:rPr lang="en-US" sz="2200" dirty="0"/>
              <a:t>prison inmates receiving ART while </a:t>
            </a:r>
            <a:r>
              <a:rPr lang="en-US" sz="2200" dirty="0" smtClean="0"/>
              <a:t>incarcerated fill ARV prescription in time to avoid gap in treatment</a:t>
            </a:r>
            <a:r>
              <a:rPr lang="en-US" sz="2200" baseline="30000" dirty="0" smtClean="0"/>
              <a:t>3</a:t>
            </a:r>
          </a:p>
          <a:p>
            <a:pPr lvl="1" eaLnBrk="1" fontAlgn="auto" hangingPunct="1">
              <a:spcAft>
                <a:spcPts val="1200"/>
              </a:spcAft>
              <a:defRPr/>
            </a:pPr>
            <a:endParaRPr lang="en-US" sz="2400" baseline="30000" dirty="0" smtClean="0"/>
          </a:p>
        </p:txBody>
      </p:sp>
      <p:sp>
        <p:nvSpPr>
          <p:cNvPr id="15364" name="Rectangle 3"/>
          <p:cNvSpPr>
            <a:spLocks noChangeArrowheads="1"/>
          </p:cNvSpPr>
          <p:nvPr/>
        </p:nvSpPr>
        <p:spPr bwMode="auto">
          <a:xfrm>
            <a:off x="838200" y="5257800"/>
            <a:ext cx="8077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indent="-114300">
              <a:buFontTx/>
              <a:buAutoNum type="arabicPeriod"/>
            </a:pPr>
            <a:r>
              <a:rPr lang="en-US" sz="900">
                <a:latin typeface="Calibri" pitchFamily="34" charset="0"/>
              </a:rPr>
              <a:t>Springer SA, Pesanti E, Hodges J, Macura T, Doros G, Altice FL. Effectiveness of antiretroviral therapy among HIV-infected prisoners: reincarceration and the lack of sustained benefit after release to the community. Clin Infect Dis. 2004;38 (12):1754–60.</a:t>
            </a:r>
            <a:r>
              <a:rPr lang="fr-FR" sz="900">
                <a:latin typeface="Calibri" pitchFamily="34" charset="0"/>
              </a:rPr>
              <a:t>. </a:t>
            </a:r>
          </a:p>
          <a:p>
            <a:pPr marL="114300" indent="-114300">
              <a:buFontTx/>
              <a:buAutoNum type="arabicPeriod"/>
            </a:pPr>
            <a:r>
              <a:rPr lang="en-US" sz="900">
                <a:latin typeface="Calibri" pitchFamily="34" charset="0"/>
              </a:rPr>
              <a:t>Stephenson BL, Wohl DA, Golin CE, Tien HC, Stewart P, Kaplan AH. Effect of release from prison and re-incarceration on the viral loads of HIV-infected individuals. Public Health Rep. 2005 Jan-Feb;120(1):84-8.</a:t>
            </a:r>
            <a:r>
              <a:rPr lang="fr-FR" sz="900">
                <a:latin typeface="Calibri" pitchFamily="34" charset="0"/>
              </a:rPr>
              <a:t>.</a:t>
            </a:r>
          </a:p>
          <a:p>
            <a:pPr marL="114300" indent="-114300">
              <a:buFontTx/>
              <a:buAutoNum type="arabicPeriod"/>
            </a:pPr>
            <a:r>
              <a:rPr lang="fr-FR" sz="900">
                <a:latin typeface="Calibri" pitchFamily="34" charset="0"/>
              </a:rPr>
              <a:t>Baillargeon J, Giordano TP, Rich JD, Wu ZH, Wells K, Pollock BH, Paar DP. Accessing antiretroviral therapy following release from prison. JAMA. 2009 Feb 25;301(8):848-57.</a:t>
            </a:r>
            <a:endParaRPr lang="en-US" sz="900">
              <a:latin typeface="Calibri" pitchFamily="34" charset="0"/>
            </a:endParaRPr>
          </a:p>
        </p:txBody>
      </p:sp>
      <p:grpSp>
        <p:nvGrpSpPr>
          <p:cNvPr id="15365" name="Group 2"/>
          <p:cNvGrpSpPr>
            <a:grpSpLocks/>
          </p:cNvGrpSpPr>
          <p:nvPr/>
        </p:nvGrpSpPr>
        <p:grpSpPr bwMode="auto">
          <a:xfrm>
            <a:off x="882650" y="2424113"/>
            <a:ext cx="1752600" cy="2886075"/>
            <a:chOff x="882501" y="2424113"/>
            <a:chExt cx="1752600" cy="2885644"/>
          </a:xfrm>
        </p:grpSpPr>
        <p:pic>
          <p:nvPicPr>
            <p:cNvPr id="15368" name="Picture 14" descr="series-logo2jpg-427b50c15326ff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424113"/>
              <a:ext cx="148272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angle 15"/>
            <p:cNvSpPr>
              <a:spLocks noChangeArrowheads="1"/>
            </p:cNvSpPr>
            <p:nvPr/>
          </p:nvSpPr>
          <p:spPr bwMode="auto">
            <a:xfrm>
              <a:off x="882501" y="4848092"/>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800"/>
                <a:t>http://www.mlive.com/news/muskegon/index.ssf/2010/01/mentoring_program_focused_on_c_1.html </a:t>
              </a:r>
            </a:p>
          </p:txBody>
        </p:sp>
      </p:grpSp>
      <p:sp>
        <p:nvSpPr>
          <p:cNvPr id="15366" name="Content Placeholder 2"/>
          <p:cNvSpPr>
            <a:spLocks/>
          </p:cNvSpPr>
          <p:nvPr/>
        </p:nvSpPr>
        <p:spPr bwMode="auto">
          <a:xfrm>
            <a:off x="481013" y="15240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pitchFamily="34" charset="0"/>
              <a:buChar char="•"/>
            </a:pPr>
            <a:r>
              <a:rPr lang="en-US" sz="2400">
                <a:latin typeface="Calibri" pitchFamily="34" charset="0"/>
              </a:rPr>
              <a:t>Health gains during the stay in corrections are often lost at the time of reentry</a:t>
            </a:r>
          </a:p>
        </p:txBody>
      </p:sp>
      <p:sp>
        <p:nvSpPr>
          <p:cNvPr id="2" name="Slide Number Placeholder 1"/>
          <p:cNvSpPr>
            <a:spLocks noGrp="1"/>
          </p:cNvSpPr>
          <p:nvPr>
            <p:ph type="sldNum" sz="quarter" idx="12"/>
          </p:nvPr>
        </p:nvSpPr>
        <p:spPr/>
        <p:txBody>
          <a:bodyPr/>
          <a:lstStyle/>
          <a:p>
            <a:pPr>
              <a:defRPr/>
            </a:pPr>
            <a:fld id="{14A030C6-008C-4B67-853D-DE594D51828B}"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338138"/>
            <a:ext cx="8229600" cy="1143000"/>
          </a:xfrm>
        </p:spPr>
        <p:txBody>
          <a:bodyPr/>
          <a:lstStyle/>
          <a:p>
            <a:pPr eaLnBrk="1" hangingPunct="1"/>
            <a:r>
              <a:rPr lang="en-US" sz="3600" smtClean="0"/>
              <a:t>Inclusion of SSN Increases False Negatives</a:t>
            </a:r>
          </a:p>
        </p:txBody>
      </p:sp>
      <p:pic>
        <p:nvPicPr>
          <p:cNvPr id="706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14463" y="1371600"/>
            <a:ext cx="6248400" cy="4699000"/>
          </a:xfrm>
        </p:spPr>
      </p:pic>
      <p:sp>
        <p:nvSpPr>
          <p:cNvPr id="70660" name="TextBox 4"/>
          <p:cNvSpPr txBox="1">
            <a:spLocks noChangeArrowheads="1"/>
          </p:cNvSpPr>
          <p:nvPr/>
        </p:nvSpPr>
        <p:spPr bwMode="auto">
          <a:xfrm>
            <a:off x="1384300" y="6073775"/>
            <a:ext cx="2501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latin typeface="Calibri" pitchFamily="34" charset="0"/>
                <a:cs typeface="Arial" pitchFamily="34" charset="0"/>
              </a:rPr>
              <a:t>Sphere Institute.  UCI and You., 2008.</a:t>
            </a:r>
          </a:p>
        </p:txBody>
      </p:sp>
      <p:sp>
        <p:nvSpPr>
          <p:cNvPr id="2" name="Slide Number Placeholder 1"/>
          <p:cNvSpPr>
            <a:spLocks noGrp="1"/>
          </p:cNvSpPr>
          <p:nvPr>
            <p:ph type="sldNum" sz="quarter" idx="12"/>
          </p:nvPr>
        </p:nvSpPr>
        <p:spPr/>
        <p:txBody>
          <a:bodyPr/>
          <a:lstStyle/>
          <a:p>
            <a:pPr>
              <a:defRPr/>
            </a:pPr>
            <a:fld id="{351478E5-52E2-4661-B1E6-7CA1536C187D}"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Attempts to Understand Linkage</a:t>
            </a:r>
          </a:p>
        </p:txBody>
      </p:sp>
      <p:sp>
        <p:nvSpPr>
          <p:cNvPr id="16387" name="Content Placeholder 2"/>
          <p:cNvSpPr>
            <a:spLocks noGrp="1"/>
          </p:cNvSpPr>
          <p:nvPr>
            <p:ph idx="1"/>
          </p:nvPr>
        </p:nvSpPr>
        <p:spPr>
          <a:xfrm>
            <a:off x="457200" y="1524000"/>
            <a:ext cx="8229600" cy="4525963"/>
          </a:xfrm>
        </p:spPr>
        <p:txBody>
          <a:bodyPr/>
          <a:lstStyle/>
          <a:p>
            <a:pPr eaLnBrk="1" hangingPunct="1">
              <a:spcBef>
                <a:spcPts val="600"/>
              </a:spcBef>
            </a:pPr>
            <a:r>
              <a:rPr lang="en-US" sz="2400" smtClean="0"/>
              <a:t>Model programs have been developed based on intensive case management model</a:t>
            </a:r>
          </a:p>
          <a:p>
            <a:pPr lvl="1" eaLnBrk="1" hangingPunct="1">
              <a:spcBef>
                <a:spcPts val="600"/>
              </a:spcBef>
            </a:pPr>
            <a:r>
              <a:rPr lang="en-US" sz="2000" smtClean="0"/>
              <a:t>Bridge, Compass examples in RI</a:t>
            </a:r>
          </a:p>
          <a:p>
            <a:pPr eaLnBrk="1" hangingPunct="1">
              <a:spcBef>
                <a:spcPts val="600"/>
              </a:spcBef>
            </a:pPr>
            <a:r>
              <a:rPr lang="en-US" sz="2400" smtClean="0"/>
              <a:t>Lack of scalable metrics to assess linkage to care is critical challenge to extending these models to program development in other correctional and community settings</a:t>
            </a:r>
          </a:p>
          <a:p>
            <a:pPr lvl="1" eaLnBrk="1" hangingPunct="1">
              <a:spcBef>
                <a:spcPts val="600"/>
              </a:spcBef>
            </a:pPr>
            <a:r>
              <a:rPr lang="en-US" sz="2000" smtClean="0"/>
              <a:t>How were they at the time of release?</a:t>
            </a:r>
          </a:p>
          <a:p>
            <a:pPr lvl="1" eaLnBrk="1" hangingPunct="1">
              <a:spcBef>
                <a:spcPts val="600"/>
              </a:spcBef>
            </a:pPr>
            <a:r>
              <a:rPr lang="en-US" sz="2000" smtClean="0"/>
              <a:t>How long did it take on reentry to return to care?</a:t>
            </a:r>
          </a:p>
          <a:p>
            <a:pPr lvl="1" eaLnBrk="1" hangingPunct="1">
              <a:spcBef>
                <a:spcPts val="600"/>
              </a:spcBef>
            </a:pPr>
            <a:r>
              <a:rPr lang="en-US" sz="2000" smtClean="0"/>
              <a:t>What was their condition at the time of the first visit?</a:t>
            </a:r>
          </a:p>
        </p:txBody>
      </p:sp>
      <p:sp>
        <p:nvSpPr>
          <p:cNvPr id="2" name="Slide Number Placeholder 1"/>
          <p:cNvSpPr>
            <a:spLocks noGrp="1"/>
          </p:cNvSpPr>
          <p:nvPr>
            <p:ph type="sldNum" sz="quarter" idx="12"/>
          </p:nvPr>
        </p:nvSpPr>
        <p:spPr/>
        <p:txBody>
          <a:bodyPr/>
          <a:lstStyle/>
          <a:p>
            <a:pPr>
              <a:defRPr/>
            </a:pPr>
            <a:fld id="{65A1F82C-E154-4873-B31B-4F4C0572A256}"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895600"/>
            <a:ext cx="7772400" cy="1362075"/>
          </a:xfrm>
        </p:spPr>
        <p:txBody>
          <a:bodyPr rtlCol="0">
            <a:noAutofit/>
          </a:bodyPr>
          <a:lstStyle/>
          <a:p>
            <a:pPr eaLnBrk="1" fontAlgn="auto" hangingPunct="1">
              <a:spcAft>
                <a:spcPts val="0"/>
              </a:spcAft>
              <a:defRPr/>
            </a:pPr>
            <a:r>
              <a:rPr lang="en-US" b="0" dirty="0" smtClean="0"/>
              <a:t>Understanding the problem of linkage to care</a:t>
            </a:r>
          </a:p>
        </p:txBody>
      </p:sp>
      <p:sp>
        <p:nvSpPr>
          <p:cNvPr id="4" name="Slide Number Placeholder 3"/>
          <p:cNvSpPr>
            <a:spLocks noGrp="1"/>
          </p:cNvSpPr>
          <p:nvPr>
            <p:ph type="sldNum" sz="quarter" idx="12"/>
          </p:nvPr>
        </p:nvSpPr>
        <p:spPr/>
        <p:txBody>
          <a:bodyPr/>
          <a:lstStyle/>
          <a:p>
            <a:pPr>
              <a:defRPr/>
            </a:pPr>
            <a:fld id="{E6CFC55C-04EF-448A-AC62-E076A6AD0278}" type="slidenum">
              <a:rPr lang="en-US"/>
              <a:pPr>
                <a:defRPr/>
              </a:pPr>
              <a:t>7</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1143000"/>
          </a:xfrm>
        </p:spPr>
        <p:txBody>
          <a:bodyPr rtlCol="0">
            <a:normAutofit fontScale="90000"/>
          </a:bodyPr>
          <a:lstStyle/>
          <a:p>
            <a:pPr eaLnBrk="1" fontAlgn="auto" hangingPunct="1">
              <a:lnSpc>
                <a:spcPct val="80000"/>
              </a:lnSpc>
              <a:spcAft>
                <a:spcPts val="0"/>
              </a:spcAft>
              <a:defRPr/>
            </a:pPr>
            <a:r>
              <a:rPr lang="en-US" smtClean="0"/>
              <a:t>Understanding the Problem of Linkage to Care: LINCS Project</a:t>
            </a:r>
            <a:endParaRPr lang="en-US" dirty="0" smtClean="0"/>
          </a:p>
        </p:txBody>
      </p:sp>
      <p:sp>
        <p:nvSpPr>
          <p:cNvPr id="18435" name="Content Placeholder 2"/>
          <p:cNvSpPr>
            <a:spLocks noGrp="1"/>
          </p:cNvSpPr>
          <p:nvPr>
            <p:ph idx="1"/>
          </p:nvPr>
        </p:nvSpPr>
        <p:spPr>
          <a:xfrm>
            <a:off x="482600" y="1524000"/>
            <a:ext cx="8305800" cy="4343400"/>
          </a:xfrm>
        </p:spPr>
        <p:txBody>
          <a:bodyPr/>
          <a:lstStyle/>
          <a:p>
            <a:pPr eaLnBrk="1" hangingPunct="1">
              <a:spcBef>
                <a:spcPts val="600"/>
              </a:spcBef>
              <a:spcAft>
                <a:spcPts val="600"/>
              </a:spcAft>
            </a:pPr>
            <a:r>
              <a:rPr lang="en-US" sz="2400" smtClean="0"/>
              <a:t>The Link into Care Study (LINCS) is a National Institute on Drug Abuse funded research study designed to assess efforts to link newly released HIV-positive prisoners into community-based HIV care</a:t>
            </a:r>
          </a:p>
          <a:p>
            <a:pPr lvl="1" eaLnBrk="1" hangingPunct="1">
              <a:spcBef>
                <a:spcPts val="600"/>
              </a:spcBef>
              <a:spcAft>
                <a:spcPts val="600"/>
              </a:spcAft>
            </a:pPr>
            <a:r>
              <a:rPr lang="en-US" sz="2000" smtClean="0"/>
              <a:t>First sites: Rhode Island, North Carolina</a:t>
            </a:r>
          </a:p>
          <a:p>
            <a:pPr eaLnBrk="1" hangingPunct="1">
              <a:spcBef>
                <a:spcPts val="600"/>
              </a:spcBef>
              <a:spcAft>
                <a:spcPts val="600"/>
              </a:spcAft>
            </a:pPr>
            <a:r>
              <a:rPr lang="en-US" sz="2400" smtClean="0"/>
              <a:t>Mixed-methods analysis</a:t>
            </a:r>
          </a:p>
          <a:p>
            <a:pPr lvl="1" eaLnBrk="1" hangingPunct="1">
              <a:spcBef>
                <a:spcPts val="600"/>
              </a:spcBef>
              <a:spcAft>
                <a:spcPts val="600"/>
              </a:spcAft>
            </a:pPr>
            <a:r>
              <a:rPr lang="en-US" sz="2000" smtClean="0"/>
              <a:t>Use quantitative data to evaluate rates of enrollment in follow-up HIV medical care in the community after release</a:t>
            </a:r>
          </a:p>
          <a:p>
            <a:pPr lvl="1" eaLnBrk="1" hangingPunct="1">
              <a:spcBef>
                <a:spcPts val="600"/>
              </a:spcBef>
              <a:spcAft>
                <a:spcPts val="600"/>
              </a:spcAft>
            </a:pPr>
            <a:r>
              <a:rPr lang="en-US" sz="2000" smtClean="0"/>
              <a:t>Conduct in-depth interviews to understand the systems and programs that enhance or impede access to care post-release</a:t>
            </a:r>
          </a:p>
        </p:txBody>
      </p:sp>
      <p:sp>
        <p:nvSpPr>
          <p:cNvPr id="184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2983C95-77A9-4220-A6A2-84228EB00FDB}" type="slidenum">
              <a:rPr lang="en-US" smtClean="0">
                <a:solidFill>
                  <a:srgbClr val="898989"/>
                </a:solidFill>
              </a:rPr>
              <a:pPr/>
              <a:t>8</a:t>
            </a:fld>
            <a:endParaRPr lang="en-US" smtClean="0">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4957</TotalTime>
  <Words>4694</Words>
  <Application>Microsoft Office PowerPoint</Application>
  <PresentationFormat>On-screen Show (4:3)</PresentationFormat>
  <Paragraphs>896</Paragraphs>
  <Slides>60</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Garamond</vt:lpstr>
      <vt:lpstr>Times New Roman</vt:lpstr>
      <vt:lpstr>Wingdings</vt:lpstr>
      <vt:lpstr>Office Theme</vt:lpstr>
      <vt:lpstr>Developing an Indicator of Linkage to HIV Care After Incarceration: The LINCS Study</vt:lpstr>
      <vt:lpstr>Outline</vt:lpstr>
      <vt:lpstr>HIV in Corrections</vt:lpstr>
      <vt:lpstr>Disproportionate Impact on Minorities</vt:lpstr>
      <vt:lpstr>HIV in Corrections and on Reentry</vt:lpstr>
      <vt:lpstr>Risks on Reentry</vt:lpstr>
      <vt:lpstr>Attempts to Understand Linkage</vt:lpstr>
      <vt:lpstr>Understanding the problem of linkage to care</vt:lpstr>
      <vt:lpstr>Understanding the Problem of Linkage to Care: LINCS Project</vt:lpstr>
      <vt:lpstr>Goals of Mixed-Methods Analysis</vt:lpstr>
      <vt:lpstr>Linkage to Community HIV Care:  Qualitative Research Domains and Topics</vt:lpstr>
      <vt:lpstr>First Analyses: North Carolina and Rhode Island Correctional Staff</vt:lpstr>
      <vt:lpstr>North Carolina and  Rhode Island Prisons</vt:lpstr>
      <vt:lpstr>HIV/AIDS and Incarceration,  North Carolina and Rhode Island</vt:lpstr>
      <vt:lpstr>Key Components of Linkage to HIV Care</vt:lpstr>
      <vt:lpstr>HIV Medical Care In Correctional Facilities, North Carolina and Rhode Island</vt:lpstr>
      <vt:lpstr>Pre-release Planning and Linkage Activities, North Carolina and Rhode Island</vt:lpstr>
      <vt:lpstr>Reentry Activities,  North Carolina and Rhode Island</vt:lpstr>
      <vt:lpstr>Key Collaborations Used by Correctional Programs and Staff</vt:lpstr>
      <vt:lpstr>Corrections Staff Perspectives on Challenges to Linking Releasees With Community Providers and Services</vt:lpstr>
      <vt:lpstr>Corrections Staff Perspectives on Features of Good Linkages to Community HIV Care</vt:lpstr>
      <vt:lpstr>Corrections Staff Perspectives on Features of Good Linkages to Community HIV Care</vt:lpstr>
      <vt:lpstr>“What makes a good linkage?”  Illustrative quotes</vt:lpstr>
      <vt:lpstr>Summary and Next Steps</vt:lpstr>
      <vt:lpstr>Leveraging client level data reporting to support linkage to care</vt:lpstr>
      <vt:lpstr>The Problem of Data Linkage</vt:lpstr>
      <vt:lpstr>Assessing Linkage to Care</vt:lpstr>
      <vt:lpstr>National Corrections Reporting Program (NCRP)</vt:lpstr>
      <vt:lpstr>PowerPoint Presentation</vt:lpstr>
      <vt:lpstr>RSR</vt:lpstr>
      <vt:lpstr>Analytic Opportunities</vt:lpstr>
      <vt:lpstr>Confidentiality in RSR Data</vt:lpstr>
      <vt:lpstr>LINCS Confidentiality Protections</vt:lpstr>
      <vt:lpstr>LINCS Confidentiality Protections</vt:lpstr>
      <vt:lpstr>LINCS Confidentiality Protections</vt:lpstr>
      <vt:lpstr>Using the Data</vt:lpstr>
      <vt:lpstr>the use of RSR data to assess linkage in RI</vt:lpstr>
      <vt:lpstr>Validating eUCI as Linkage Strategy</vt:lpstr>
      <vt:lpstr>eUCI </vt:lpstr>
      <vt:lpstr>Data Source</vt:lpstr>
      <vt:lpstr>Matching Process: Alternative Approaches</vt:lpstr>
      <vt:lpstr>Matching Outcomes</vt:lpstr>
      <vt:lpstr>Reasons for Match Failure:  Administrative</vt:lpstr>
      <vt:lpstr>Reasons for Match Failure</vt:lpstr>
      <vt:lpstr>True Linkage</vt:lpstr>
      <vt:lpstr>Imprecise Linkage is Acceptable</vt:lpstr>
      <vt:lpstr>Sensitivity Analysis</vt:lpstr>
      <vt:lpstr>Validation:  Conclusions</vt:lpstr>
      <vt:lpstr>Quantitative Analysis in RI</vt:lpstr>
      <vt:lpstr>Demographics, Risks, Incarceration</vt:lpstr>
      <vt:lpstr>Linkage Experience</vt:lpstr>
      <vt:lpstr>Sites in Development</vt:lpstr>
      <vt:lpstr>Significance</vt:lpstr>
      <vt:lpstr>Small Group Discussion</vt:lpstr>
      <vt:lpstr>Acknowledgements</vt:lpstr>
      <vt:lpstr>Additional Slides</vt:lpstr>
      <vt:lpstr>Health Care and Incarceration</vt:lpstr>
      <vt:lpstr>Termination of Benefits at Time of Incarceration</vt:lpstr>
      <vt:lpstr>Reasons for Match Failure:  Socio-demographic</vt:lpstr>
      <vt:lpstr>Inclusion of SSN Increases False Negatives</vt:lpstr>
    </vt:vector>
  </TitlesOfParts>
  <Company>Abt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Ryan White HIV/AIDS Program RSR Data to Monitor Released Offenders' Linkage to HIV Care</dc:title>
  <dc:creator>Abt Associates Inc.</dc:creator>
  <cp:lastModifiedBy>Nicole Mandel</cp:lastModifiedBy>
  <cp:revision>164</cp:revision>
  <cp:lastPrinted>2012-10-22T17:26:56Z</cp:lastPrinted>
  <dcterms:created xsi:type="dcterms:W3CDTF">2011-03-07T16:29:20Z</dcterms:created>
  <dcterms:modified xsi:type="dcterms:W3CDTF">2012-12-02T18:45:38Z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