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92" r:id="rId1"/>
    <p:sldMasterId id="2147484220" r:id="rId2"/>
    <p:sldMasterId id="2147484232" r:id="rId3"/>
  </p:sldMasterIdLst>
  <p:notesMasterIdLst>
    <p:notesMasterId r:id="rId22"/>
  </p:notesMasterIdLst>
  <p:handoutMasterIdLst>
    <p:handoutMasterId r:id="rId23"/>
  </p:handoutMasterIdLst>
  <p:sldIdLst>
    <p:sldId id="259" r:id="rId4"/>
    <p:sldId id="275" r:id="rId5"/>
    <p:sldId id="271" r:id="rId6"/>
    <p:sldId id="264" r:id="rId7"/>
    <p:sldId id="265" r:id="rId8"/>
    <p:sldId id="268" r:id="rId9"/>
    <p:sldId id="263" r:id="rId10"/>
    <p:sldId id="267" r:id="rId11"/>
    <p:sldId id="276" r:id="rId12"/>
    <p:sldId id="272" r:id="rId13"/>
    <p:sldId id="279" r:id="rId14"/>
    <p:sldId id="280" r:id="rId15"/>
    <p:sldId id="261" r:id="rId16"/>
    <p:sldId id="281" r:id="rId17"/>
    <p:sldId id="262" r:id="rId18"/>
    <p:sldId id="283" r:id="rId19"/>
    <p:sldId id="277" r:id="rId20"/>
    <p:sldId id="273"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Geneva"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charset="-128"/>
        <a:cs typeface="+mn-cs"/>
      </a:defRPr>
    </a:lvl5pPr>
    <a:lvl6pPr marL="2286000" algn="l" defTabSz="914400" rtl="0" eaLnBrk="1" latinLnBrk="0" hangingPunct="1">
      <a:defRPr kern="1200">
        <a:solidFill>
          <a:schemeClr val="tx1"/>
        </a:solidFill>
        <a:latin typeface="Arial" pitchFamily="34" charset="0"/>
        <a:ea typeface="Geneva" charset="-128"/>
        <a:cs typeface="+mn-cs"/>
      </a:defRPr>
    </a:lvl6pPr>
    <a:lvl7pPr marL="2743200" algn="l" defTabSz="914400" rtl="0" eaLnBrk="1" latinLnBrk="0" hangingPunct="1">
      <a:defRPr kern="1200">
        <a:solidFill>
          <a:schemeClr val="tx1"/>
        </a:solidFill>
        <a:latin typeface="Arial" pitchFamily="34" charset="0"/>
        <a:ea typeface="Geneva" charset="-128"/>
        <a:cs typeface="+mn-cs"/>
      </a:defRPr>
    </a:lvl7pPr>
    <a:lvl8pPr marL="3200400" algn="l" defTabSz="914400" rtl="0" eaLnBrk="1" latinLnBrk="0" hangingPunct="1">
      <a:defRPr kern="1200">
        <a:solidFill>
          <a:schemeClr val="tx1"/>
        </a:solidFill>
        <a:latin typeface="Arial" pitchFamily="34" charset="0"/>
        <a:ea typeface="Geneva" charset="-128"/>
        <a:cs typeface="+mn-cs"/>
      </a:defRPr>
    </a:lvl8pPr>
    <a:lvl9pPr marL="3657600" algn="l" defTabSz="914400" rtl="0" eaLnBrk="1" latinLnBrk="0" hangingPunct="1">
      <a:defRPr kern="1200">
        <a:solidFill>
          <a:schemeClr val="tx1"/>
        </a:solidFill>
        <a:latin typeface="Arial" pitchFamily="34"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CC"/>
    <a:srgbClr val="2C59A8"/>
    <a:srgbClr val="345692"/>
    <a:srgbClr val="E6B759"/>
    <a:srgbClr val="2D8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showGuides="1">
      <p:cViewPr>
        <p:scale>
          <a:sx n="66" d="100"/>
          <a:sy n="66" d="100"/>
        </p:scale>
        <p:origin x="-72" y="-72"/>
      </p:cViewPr>
      <p:guideLst>
        <p:guide orient="horz" pos="3744"/>
        <p:guide pos="56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663807A-1FB1-4815-897F-327207C4B92B}" type="datetime1">
              <a:rPr lang="en-US"/>
              <a:pPr>
                <a:defRPr/>
              </a:pPr>
              <a:t>12/2/2012</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81CB3292-8A51-4569-8445-6ED166945C21}" type="slidenum">
              <a:rPr lang="en-US"/>
              <a:pPr>
                <a:defRPr/>
              </a:pPr>
              <a:t>‹#›</a:t>
            </a:fld>
            <a:endParaRPr lang="en-US"/>
          </a:p>
        </p:txBody>
      </p:sp>
    </p:spTree>
    <p:extLst>
      <p:ext uri="{BB962C8B-B14F-4D97-AF65-F5344CB8AC3E}">
        <p14:creationId xmlns:p14="http://schemas.microsoft.com/office/powerpoint/2010/main" val="3710768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44759BA1-F1DF-43C3-890E-5F2443754459}" type="datetime1">
              <a:rPr lang="en-US"/>
              <a:pPr>
                <a:defRPr/>
              </a:pPr>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928BA320-62FA-4E5B-86B6-B7B409AE0811}" type="slidenum">
              <a:rPr lang="en-US"/>
              <a:pPr>
                <a:defRPr/>
              </a:pPr>
              <a:t>‹#›</a:t>
            </a:fld>
            <a:endParaRPr lang="en-US"/>
          </a:p>
        </p:txBody>
      </p:sp>
    </p:spTree>
    <p:extLst>
      <p:ext uri="{BB962C8B-B14F-4D97-AF65-F5344CB8AC3E}">
        <p14:creationId xmlns:p14="http://schemas.microsoft.com/office/powerpoint/2010/main" val="37409645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67776272-FD38-478D-83B8-F1B6DFCA177F}" type="slidenum">
              <a:rPr lang="en-US" smtClean="0">
                <a:latin typeface="Calibri" pitchFamily="34" charset="0"/>
              </a:rPr>
              <a:pPr eaLnBrk="1" hangingPunct="1"/>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C93E966B-22D9-46BB-AF8C-F696F7FE2FB9}" type="slidenum">
              <a:rPr lang="en-US" smtClean="0">
                <a:latin typeface="Calibri" pitchFamily="34" charset="0"/>
              </a:rPr>
              <a:pPr eaLnBrk="1" hangingPunct="1"/>
              <a:t>11</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38CD4B15-43EA-44A2-8896-768E11AD01D2}" type="slidenum">
              <a:rPr lang="en-US" smtClean="0">
                <a:latin typeface="Calibri" pitchFamily="34" charset="0"/>
              </a:rPr>
              <a:pPr eaLnBrk="1" hangingPunct="1"/>
              <a:t>12</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9A838993-8AF3-4698-A25E-CBC539AD701D}" type="slidenum">
              <a:rPr lang="en-US" smtClean="0">
                <a:latin typeface="Calibri" pitchFamily="34" charset="0"/>
              </a:rPr>
              <a:pPr eaLnBrk="1" hangingPunct="1"/>
              <a:t>13</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FC2F9222-A989-4CCC-A700-265B1DE23FCF}" type="slidenum">
              <a:rPr lang="en-US" smtClean="0">
                <a:latin typeface="Calibri" pitchFamily="34" charset="0"/>
              </a:rPr>
              <a:pPr eaLnBrk="1" hangingPunct="1"/>
              <a:t>14</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90BB5B04-6605-44CA-BA0B-52332E6F93A2}" type="slidenum">
              <a:rPr lang="en-US" smtClean="0">
                <a:latin typeface="Calibri" pitchFamily="34" charset="0"/>
              </a:rPr>
              <a:pPr eaLnBrk="1" hangingPunct="1"/>
              <a:t>15</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F3485748-B956-49A0-BE8F-9C1BF6FAD138}" type="slidenum">
              <a:rPr lang="en-US" smtClean="0">
                <a:latin typeface="Calibri" pitchFamily="34" charset="0"/>
              </a:rPr>
              <a:pPr eaLnBrk="1" hangingPunct="1"/>
              <a:t>16</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BECB3FE7-5A58-45BB-90D1-14BF3E62A58B}" type="slidenum">
              <a:rPr lang="en-US" smtClean="0">
                <a:latin typeface="Calibri" pitchFamily="34" charset="0"/>
              </a:rPr>
              <a:pPr eaLnBrk="1" hangingPunct="1"/>
              <a:t>17</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544976C2-0D6D-4D67-A9AF-BDF6CA716D93}" type="slidenum">
              <a:rPr lang="en-US" smtClean="0">
                <a:latin typeface="Calibri" pitchFamily="34" charset="0"/>
              </a:rPr>
              <a:pPr eaLnBrk="1" hangingPunct="1"/>
              <a:t>18</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05A7BFB3-1ECD-4B5D-B92D-2D1930267264}" type="slidenum">
              <a:rPr lang="en-US" smtClean="0">
                <a:latin typeface="Calibri" pitchFamily="34" charset="0"/>
              </a:rPr>
              <a:pPr eaLnBrk="1" hangingPunct="1"/>
              <a:t>2</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D552FEBD-1CBD-4C66-A20D-2A01973D70D9}"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183270C5-C489-4DB5-8883-4C7771165283}"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74633D8B-692E-45AE-B8BA-7F63AAFC8A1E}" type="slidenum">
              <a:rPr lang="en-US" smtClean="0">
                <a:latin typeface="Calibri" pitchFamily="34" charset="0"/>
              </a:rPr>
              <a:pPr eaLnBrk="1" hangingPunct="1"/>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6AE9921A-909C-4F6B-B498-A69A4511F508}" type="slidenum">
              <a:rPr lang="en-US" smtClean="0">
                <a:latin typeface="Calibri" pitchFamily="34" charset="0"/>
              </a:rPr>
              <a:pPr eaLnBrk="1" hangingPunct="1"/>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96040865-C19C-4BBF-9AE3-705FEC00B5F3}" type="slidenum">
              <a:rPr lang="en-US" smtClean="0">
                <a:latin typeface="Calibri" pitchFamily="34" charset="0"/>
              </a:rPr>
              <a:pPr eaLnBrk="1" hangingPunct="1"/>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34A8D50B-A934-4414-96AC-76633B4D3BA1}" type="slidenum">
              <a:rPr lang="en-US" smtClean="0">
                <a:latin typeface="Calibri" pitchFamily="34" charset="0"/>
              </a:rPr>
              <a:pPr eaLnBrk="1" hangingPunct="1"/>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18702C3C-3A27-4612-936D-139B4672B1F8}" type="slidenum">
              <a:rPr lang="en-US" smtClean="0">
                <a:latin typeface="Calibri" pitchFamily="34" charset="0"/>
              </a:rPr>
              <a:pPr eaLnBrk="1" hangingPunct="1"/>
              <a:t>10</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304800" y="2209800"/>
            <a:ext cx="8077200" cy="3810000"/>
          </a:xfrm>
          <a:prstGeom prst="rect">
            <a:avLst/>
          </a:prstGeom>
          <a:solidFill>
            <a:srgbClr val="2C59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Geneva" charset="-128"/>
            </a:endParaRPr>
          </a:p>
        </p:txBody>
      </p:sp>
      <p:sp>
        <p:nvSpPr>
          <p:cNvPr id="6" name="Title 1"/>
          <p:cNvSpPr>
            <a:spLocks noGrp="1"/>
          </p:cNvSpPr>
          <p:nvPr>
            <p:ph type="title"/>
          </p:nvPr>
        </p:nvSpPr>
        <p:spPr>
          <a:xfrm>
            <a:off x="498474" y="484094"/>
            <a:ext cx="7502525" cy="1116106"/>
          </a:xfrm>
          <a:prstGeom prst="rect">
            <a:avLst/>
          </a:prstGeom>
        </p:spPr>
        <p:txBody>
          <a:bodyPr/>
          <a:lstStyle>
            <a:lvl1pPr>
              <a:defRPr>
                <a:solidFill>
                  <a:srgbClr val="FFFFFF"/>
                </a:solidFill>
              </a:defRPr>
            </a:lvl1pPr>
          </a:lstStyle>
          <a:p>
            <a:r>
              <a:rPr lang="en-US" smtClean="0"/>
              <a:t>Click to edit Master title style</a:t>
            </a:r>
            <a:endParaRPr dirty="0"/>
          </a:p>
        </p:txBody>
      </p:sp>
    </p:spTree>
    <p:extLst>
      <p:ext uri="{BB962C8B-B14F-4D97-AF65-F5344CB8AC3E}">
        <p14:creationId xmlns:p14="http://schemas.microsoft.com/office/powerpoint/2010/main" val="335625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3E2975-ABD4-41B7-9F84-D275CA9F2EE9}" type="datetimeFigureOut">
              <a:rPr lang="en-US"/>
              <a:pPr>
                <a:defRPr/>
              </a:pPr>
              <a:t>12/2/2012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27FE92-4E59-4FF7-BE28-CB02A4D8F45A}" type="slidenum">
              <a:rPr lang="en-US"/>
              <a:pPr>
                <a:defRPr/>
              </a:pPr>
              <a:t>‹#›</a:t>
            </a:fld>
            <a:endParaRPr lang="en-US"/>
          </a:p>
        </p:txBody>
      </p:sp>
    </p:spTree>
    <p:extLst>
      <p:ext uri="{BB962C8B-B14F-4D97-AF65-F5344CB8AC3E}">
        <p14:creationId xmlns:p14="http://schemas.microsoft.com/office/powerpoint/2010/main" val="111319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4513EE-0889-4940-AF3E-105C72B9CC06}"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37A8AD-FFCF-467D-A089-864962188B26}" type="slidenum">
              <a:rPr lang="en-US"/>
              <a:pPr>
                <a:defRPr/>
              </a:pPr>
              <a:t>‹#›</a:t>
            </a:fld>
            <a:endParaRPr lang="en-US"/>
          </a:p>
        </p:txBody>
      </p:sp>
    </p:spTree>
    <p:extLst>
      <p:ext uri="{BB962C8B-B14F-4D97-AF65-F5344CB8AC3E}">
        <p14:creationId xmlns:p14="http://schemas.microsoft.com/office/powerpoint/2010/main" val="355351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665DAA-3CBC-4DF5-9AA5-D6BA7A2CD844}" type="datetimeFigureOut">
              <a:rPr lang="en-US"/>
              <a:pPr>
                <a:defRPr/>
              </a:pPr>
              <a:t>12/2/2012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3CFAD2-4897-4550-AE84-25FD02C75D7F}" type="slidenum">
              <a:rPr lang="en-US"/>
              <a:pPr>
                <a:defRPr/>
              </a:pPr>
              <a:t>‹#›</a:t>
            </a:fld>
            <a:endParaRPr lang="en-US"/>
          </a:p>
        </p:txBody>
      </p:sp>
    </p:spTree>
    <p:extLst>
      <p:ext uri="{BB962C8B-B14F-4D97-AF65-F5344CB8AC3E}">
        <p14:creationId xmlns:p14="http://schemas.microsoft.com/office/powerpoint/2010/main" val="264030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2AB110-8F8E-4DAB-BFA8-18557E9FA3A9}"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F6B7C7-8B15-47BF-A72D-6D5F316DC386}" type="slidenum">
              <a:rPr lang="en-US"/>
              <a:pPr>
                <a:defRPr/>
              </a:pPr>
              <a:t>‹#›</a:t>
            </a:fld>
            <a:endParaRPr lang="en-US"/>
          </a:p>
        </p:txBody>
      </p:sp>
    </p:spTree>
    <p:extLst>
      <p:ext uri="{BB962C8B-B14F-4D97-AF65-F5344CB8AC3E}">
        <p14:creationId xmlns:p14="http://schemas.microsoft.com/office/powerpoint/2010/main" val="3926539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ED90E2-08B9-4E88-A378-0F0B6C430C82}"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500C47-D89F-4F91-A647-A8EED89B4770}" type="slidenum">
              <a:rPr lang="en-US"/>
              <a:pPr>
                <a:defRPr/>
              </a:pPr>
              <a:t>‹#›</a:t>
            </a:fld>
            <a:endParaRPr lang="en-US"/>
          </a:p>
        </p:txBody>
      </p:sp>
    </p:spTree>
    <p:extLst>
      <p:ext uri="{BB962C8B-B14F-4D97-AF65-F5344CB8AC3E}">
        <p14:creationId xmlns:p14="http://schemas.microsoft.com/office/powerpoint/2010/main" val="147857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982665-EFD1-40B9-91B1-00F4D2D98552}"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BD8D1A-E9B7-457A-BDBA-B79903CD697B}" type="slidenum">
              <a:rPr lang="en-US"/>
              <a:pPr>
                <a:defRPr/>
              </a:pPr>
              <a:t>‹#›</a:t>
            </a:fld>
            <a:endParaRPr lang="en-US"/>
          </a:p>
        </p:txBody>
      </p:sp>
    </p:spTree>
    <p:extLst>
      <p:ext uri="{BB962C8B-B14F-4D97-AF65-F5344CB8AC3E}">
        <p14:creationId xmlns:p14="http://schemas.microsoft.com/office/powerpoint/2010/main" val="181469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E34A07-21DF-4ECE-96F0-097AF1DC1127}"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05657E-FACE-4310-AB8A-1A1A6C0DB2ED}" type="slidenum">
              <a:rPr lang="en-US"/>
              <a:pPr>
                <a:defRPr/>
              </a:pPr>
              <a:t>‹#›</a:t>
            </a:fld>
            <a:endParaRPr lang="en-US"/>
          </a:p>
        </p:txBody>
      </p:sp>
    </p:spTree>
    <p:extLst>
      <p:ext uri="{BB962C8B-B14F-4D97-AF65-F5344CB8AC3E}">
        <p14:creationId xmlns:p14="http://schemas.microsoft.com/office/powerpoint/2010/main" val="105724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300452-6FB3-4CFC-8B72-584E4BF19D8B}"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31201-72DB-4C91-96F5-FF8D51986C55}" type="slidenum">
              <a:rPr lang="en-US"/>
              <a:pPr>
                <a:defRPr/>
              </a:pPr>
              <a:t>‹#›</a:t>
            </a:fld>
            <a:endParaRPr lang="en-US"/>
          </a:p>
        </p:txBody>
      </p:sp>
    </p:spTree>
    <p:extLst>
      <p:ext uri="{BB962C8B-B14F-4D97-AF65-F5344CB8AC3E}">
        <p14:creationId xmlns:p14="http://schemas.microsoft.com/office/powerpoint/2010/main" val="429279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3B6476-9C81-4D53-B853-31B17470BC83}"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DED798-C6EE-4501-B033-3CA73AC31D70}" type="slidenum">
              <a:rPr lang="en-US"/>
              <a:pPr>
                <a:defRPr/>
              </a:pPr>
              <a:t>‹#›</a:t>
            </a:fld>
            <a:endParaRPr lang="en-US"/>
          </a:p>
        </p:txBody>
      </p:sp>
    </p:spTree>
    <p:extLst>
      <p:ext uri="{BB962C8B-B14F-4D97-AF65-F5344CB8AC3E}">
        <p14:creationId xmlns:p14="http://schemas.microsoft.com/office/powerpoint/2010/main" val="3887924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835822-811B-4D8B-8DF6-7879A006F00E}"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043B71-18B2-4FE5-870A-C703354F0702}" type="slidenum">
              <a:rPr lang="en-US"/>
              <a:pPr>
                <a:defRPr/>
              </a:pPr>
              <a:t>‹#›</a:t>
            </a:fld>
            <a:endParaRPr lang="en-US"/>
          </a:p>
        </p:txBody>
      </p:sp>
    </p:spTree>
    <p:extLst>
      <p:ext uri="{BB962C8B-B14F-4D97-AF65-F5344CB8AC3E}">
        <p14:creationId xmlns:p14="http://schemas.microsoft.com/office/powerpoint/2010/main" val="189334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2 Pictures">
    <p:spTree>
      <p:nvGrpSpPr>
        <p:cNvPr id="1" name=""/>
        <p:cNvGrpSpPr/>
        <p:nvPr/>
      </p:nvGrpSpPr>
      <p:grpSpPr>
        <a:xfrm>
          <a:off x="0" y="0"/>
          <a:ext cx="0" cy="0"/>
          <a:chOff x="0" y="0"/>
          <a:chExt cx="0" cy="0"/>
        </a:xfrm>
      </p:grpSpPr>
      <p:sp>
        <p:nvSpPr>
          <p:cNvPr id="4" name="Rectangle 3"/>
          <p:cNvSpPr/>
          <p:nvPr/>
        </p:nvSpPr>
        <p:spPr>
          <a:xfrm>
            <a:off x="282575" y="228600"/>
            <a:ext cx="8099425" cy="579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Geneva" charset="-128"/>
            </a:endParaRPr>
          </a:p>
        </p:txBody>
      </p:sp>
      <p:sp>
        <p:nvSpPr>
          <p:cNvPr id="7" name="Content Placeholder 6"/>
          <p:cNvSpPr>
            <a:spLocks noGrp="1"/>
          </p:cNvSpPr>
          <p:nvPr>
            <p:ph sz="quarter" idx="10"/>
          </p:nvPr>
        </p:nvSpPr>
        <p:spPr>
          <a:xfrm>
            <a:off x="857250" y="1828800"/>
            <a:ext cx="7143750" cy="3810000"/>
          </a:xfrm>
          <a:prstGeom prst="rect">
            <a:avLst/>
          </a:prstGeom>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98474" y="484094"/>
            <a:ext cx="7502525" cy="1116106"/>
          </a:xfrm>
          <a:prstGeom prst="rect">
            <a:avLst/>
          </a:prstGeom>
        </p:spPr>
        <p:txBody>
          <a:bodyPr/>
          <a:lstStyle>
            <a:lvl1pPr>
              <a:defRPr>
                <a:solidFill>
                  <a:srgbClr val="FFFFFF"/>
                </a:solidFill>
              </a:defRPr>
            </a:lvl1pPr>
          </a:lstStyle>
          <a:p>
            <a:r>
              <a:rPr lang="en-US" smtClean="0"/>
              <a:t>Click to edit Master title style</a:t>
            </a:r>
            <a:endParaRPr dirty="0"/>
          </a:p>
        </p:txBody>
      </p:sp>
    </p:spTree>
    <p:extLst>
      <p:ext uri="{BB962C8B-B14F-4D97-AF65-F5344CB8AC3E}">
        <p14:creationId xmlns:p14="http://schemas.microsoft.com/office/powerpoint/2010/main" val="11958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9D3A0D-7B25-4F7A-BD81-B8FDDEE3431D}"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2DCCF1-9CD2-4E98-A80E-2C12256C3D9E}" type="slidenum">
              <a:rPr lang="en-US"/>
              <a:pPr>
                <a:defRPr/>
              </a:pPr>
              <a:t>‹#›</a:t>
            </a:fld>
            <a:endParaRPr lang="en-US"/>
          </a:p>
        </p:txBody>
      </p:sp>
    </p:spTree>
    <p:extLst>
      <p:ext uri="{BB962C8B-B14F-4D97-AF65-F5344CB8AC3E}">
        <p14:creationId xmlns:p14="http://schemas.microsoft.com/office/powerpoint/2010/main" val="409130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FF1FE8-9D11-457F-AC48-BF0E465D9489}" type="datetimeFigureOut">
              <a:rPr lang="en-US"/>
              <a:pPr>
                <a:defRPr/>
              </a:pPr>
              <a:t>12/2/2012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59B916-06D3-4DA3-BA57-86B187676C64}" type="slidenum">
              <a:rPr lang="en-US"/>
              <a:pPr>
                <a:defRPr/>
              </a:pPr>
              <a:t>‹#›</a:t>
            </a:fld>
            <a:endParaRPr lang="en-US"/>
          </a:p>
        </p:txBody>
      </p:sp>
    </p:spTree>
    <p:extLst>
      <p:ext uri="{BB962C8B-B14F-4D97-AF65-F5344CB8AC3E}">
        <p14:creationId xmlns:p14="http://schemas.microsoft.com/office/powerpoint/2010/main" val="4248063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2E36D6-5FE9-4C74-A480-74D6822123A4}"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20E642-2430-4F4E-9DF4-87F32E7E3BC0}" type="slidenum">
              <a:rPr lang="en-US"/>
              <a:pPr>
                <a:defRPr/>
              </a:pPr>
              <a:t>‹#›</a:t>
            </a:fld>
            <a:endParaRPr lang="en-US"/>
          </a:p>
        </p:txBody>
      </p:sp>
    </p:spTree>
    <p:extLst>
      <p:ext uri="{BB962C8B-B14F-4D97-AF65-F5344CB8AC3E}">
        <p14:creationId xmlns:p14="http://schemas.microsoft.com/office/powerpoint/2010/main" val="3147910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21B654-3A1E-4FD2-9045-9B92429CC519}" type="datetimeFigureOut">
              <a:rPr lang="en-US"/>
              <a:pPr>
                <a:defRPr/>
              </a:pPr>
              <a:t>12/2/2012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AC0555-B397-4A44-92DD-6B3BA532D0B3}" type="slidenum">
              <a:rPr lang="en-US"/>
              <a:pPr>
                <a:defRPr/>
              </a:pPr>
              <a:t>‹#›</a:t>
            </a:fld>
            <a:endParaRPr lang="en-US"/>
          </a:p>
        </p:txBody>
      </p:sp>
    </p:spTree>
    <p:extLst>
      <p:ext uri="{BB962C8B-B14F-4D97-AF65-F5344CB8AC3E}">
        <p14:creationId xmlns:p14="http://schemas.microsoft.com/office/powerpoint/2010/main" val="3027513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F454FA-9E36-4C1F-96C7-CBC64EDA9E08}"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1602FD-9D6D-4062-A3B0-9145588363B6}" type="slidenum">
              <a:rPr lang="en-US"/>
              <a:pPr>
                <a:defRPr/>
              </a:pPr>
              <a:t>‹#›</a:t>
            </a:fld>
            <a:endParaRPr lang="en-US"/>
          </a:p>
        </p:txBody>
      </p:sp>
    </p:spTree>
    <p:extLst>
      <p:ext uri="{BB962C8B-B14F-4D97-AF65-F5344CB8AC3E}">
        <p14:creationId xmlns:p14="http://schemas.microsoft.com/office/powerpoint/2010/main" val="1544391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09595-36EF-4FCB-BA4D-AA21767A6FD4}"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19AC23-6E97-4238-86F4-AB35FBFF0AC6}" type="slidenum">
              <a:rPr lang="en-US"/>
              <a:pPr>
                <a:defRPr/>
              </a:pPr>
              <a:t>‹#›</a:t>
            </a:fld>
            <a:endParaRPr lang="en-US"/>
          </a:p>
        </p:txBody>
      </p:sp>
    </p:spTree>
    <p:extLst>
      <p:ext uri="{BB962C8B-B14F-4D97-AF65-F5344CB8AC3E}">
        <p14:creationId xmlns:p14="http://schemas.microsoft.com/office/powerpoint/2010/main" val="3588368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B4B408-3B61-490E-94B9-3BCEC6FFFFE7}"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A23E2E-A925-4922-9CB4-9A9A9A9599E8}" type="slidenum">
              <a:rPr lang="en-US"/>
              <a:pPr>
                <a:defRPr/>
              </a:pPr>
              <a:t>‹#›</a:t>
            </a:fld>
            <a:endParaRPr lang="en-US"/>
          </a:p>
        </p:txBody>
      </p:sp>
    </p:spTree>
    <p:extLst>
      <p:ext uri="{BB962C8B-B14F-4D97-AF65-F5344CB8AC3E}">
        <p14:creationId xmlns:p14="http://schemas.microsoft.com/office/powerpoint/2010/main" val="235641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9440E8-7655-42F3-99DA-1DDB7176FC51}"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8D2171-F5F3-4B77-96A1-5F9353DA65EF}" type="slidenum">
              <a:rPr lang="en-US"/>
              <a:pPr>
                <a:defRPr/>
              </a:pPr>
              <a:t>‹#›</a:t>
            </a:fld>
            <a:endParaRPr lang="en-US"/>
          </a:p>
        </p:txBody>
      </p:sp>
    </p:spTree>
    <p:extLst>
      <p:ext uri="{BB962C8B-B14F-4D97-AF65-F5344CB8AC3E}">
        <p14:creationId xmlns:p14="http://schemas.microsoft.com/office/powerpoint/2010/main" val="395129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1918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2 Pictures with Caption">
    <p:spTree>
      <p:nvGrpSpPr>
        <p:cNvPr id="1" name=""/>
        <p:cNvGrpSpPr/>
        <p:nvPr/>
      </p:nvGrpSpPr>
      <p:grpSpPr>
        <a:xfrm>
          <a:off x="0" y="0"/>
          <a:ext cx="0" cy="0"/>
          <a:chOff x="0" y="0"/>
          <a:chExt cx="0" cy="0"/>
        </a:xfrm>
      </p:grpSpPr>
      <p:sp>
        <p:nvSpPr>
          <p:cNvPr id="5" name="Rectangle 4"/>
          <p:cNvSpPr/>
          <p:nvPr userDrawn="1"/>
        </p:nvSpPr>
        <p:spPr>
          <a:xfrm>
            <a:off x="282575" y="228600"/>
            <a:ext cx="8099425" cy="579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Geneva" charset="-128"/>
            </a:endParaRPr>
          </a:p>
        </p:txBody>
      </p:sp>
      <p:sp>
        <p:nvSpPr>
          <p:cNvPr id="6" name="Rectangle 5"/>
          <p:cNvSpPr/>
          <p:nvPr userDrawn="1"/>
        </p:nvSpPr>
        <p:spPr>
          <a:xfrm>
            <a:off x="8458200" y="2286000"/>
            <a:ext cx="533400" cy="3733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Geneva" charset="-128"/>
            </a:endParaRPr>
          </a:p>
        </p:txBody>
      </p:sp>
      <p:cxnSp>
        <p:nvCxnSpPr>
          <p:cNvPr id="7" name="Straight Connector 6"/>
          <p:cNvCxnSpPr/>
          <p:nvPr userDrawn="1"/>
        </p:nvCxnSpPr>
        <p:spPr>
          <a:xfrm rot="10800000">
            <a:off x="282575" y="2286000"/>
            <a:ext cx="8709025" cy="1588"/>
          </a:xfrm>
          <a:prstGeom prst="line">
            <a:avLst/>
          </a:prstGeom>
          <a:ln w="16510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half" idx="2"/>
          </p:nvPr>
        </p:nvSpPr>
        <p:spPr>
          <a:xfrm>
            <a:off x="533400" y="2667001"/>
            <a:ext cx="6858000" cy="3200400"/>
          </a:xfrm>
          <a:prstGeom prst="rect">
            <a:avLst/>
          </a:prstGeom>
        </p:spPr>
        <p:txBody>
          <a:bodyP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498474" y="484094"/>
            <a:ext cx="7502525" cy="1116106"/>
          </a:xfrm>
          <a:prstGeom prst="rect">
            <a:avLst/>
          </a:prstGeom>
        </p:spPr>
        <p:txBody>
          <a:bodyPr/>
          <a:lstStyle>
            <a:lvl1pPr>
              <a:defRPr>
                <a:solidFill>
                  <a:srgbClr val="FFFFFF"/>
                </a:solidFill>
              </a:defRPr>
            </a:lvl1pPr>
          </a:lstStyle>
          <a:p>
            <a:r>
              <a:rPr lang="en-US" smtClean="0"/>
              <a:t>Click to edit Master title style</a:t>
            </a:r>
            <a:endParaRPr dirty="0"/>
          </a:p>
        </p:txBody>
      </p:sp>
    </p:spTree>
    <p:extLst>
      <p:ext uri="{BB962C8B-B14F-4D97-AF65-F5344CB8AC3E}">
        <p14:creationId xmlns:p14="http://schemas.microsoft.com/office/powerpoint/2010/main" val="288243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0854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644B44-7AA8-49E5-8ADE-6C687E8CAC95}"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521CCE-E56A-4DB7-8213-8CD3C6D69773}" type="slidenum">
              <a:rPr lang="en-US"/>
              <a:pPr>
                <a:defRPr/>
              </a:pPr>
              <a:t>‹#›</a:t>
            </a:fld>
            <a:endParaRPr lang="en-US"/>
          </a:p>
        </p:txBody>
      </p:sp>
    </p:spTree>
    <p:extLst>
      <p:ext uri="{BB962C8B-B14F-4D97-AF65-F5344CB8AC3E}">
        <p14:creationId xmlns:p14="http://schemas.microsoft.com/office/powerpoint/2010/main" val="15588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83ECD0-0F06-4BE5-9A21-1046D5B2BD21}"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9FA930-3363-4015-BCA4-CF1D414475A1}" type="slidenum">
              <a:rPr lang="en-US"/>
              <a:pPr>
                <a:defRPr/>
              </a:pPr>
              <a:t>‹#›</a:t>
            </a:fld>
            <a:endParaRPr lang="en-US"/>
          </a:p>
        </p:txBody>
      </p:sp>
    </p:spTree>
    <p:extLst>
      <p:ext uri="{BB962C8B-B14F-4D97-AF65-F5344CB8AC3E}">
        <p14:creationId xmlns:p14="http://schemas.microsoft.com/office/powerpoint/2010/main" val="72476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1DB90F-EF66-4CE5-B92D-1720AB5DF9F9}"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DAA01E-011C-454B-919D-EEFBC0192F61}" type="slidenum">
              <a:rPr lang="en-US"/>
              <a:pPr>
                <a:defRPr/>
              </a:pPr>
              <a:t>‹#›</a:t>
            </a:fld>
            <a:endParaRPr lang="en-US"/>
          </a:p>
        </p:txBody>
      </p:sp>
    </p:spTree>
    <p:extLst>
      <p:ext uri="{BB962C8B-B14F-4D97-AF65-F5344CB8AC3E}">
        <p14:creationId xmlns:p14="http://schemas.microsoft.com/office/powerpoint/2010/main" val="308177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57AAAB-F726-4C81-841D-7C4BD87752A7}"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3C20A6-DA14-4C62-A6F8-C560109364CC}" type="slidenum">
              <a:rPr lang="en-US"/>
              <a:pPr>
                <a:defRPr/>
              </a:pPr>
              <a:t>‹#›</a:t>
            </a:fld>
            <a:endParaRPr lang="en-US"/>
          </a:p>
        </p:txBody>
      </p:sp>
    </p:spTree>
    <p:extLst>
      <p:ext uri="{BB962C8B-B14F-4D97-AF65-F5344CB8AC3E}">
        <p14:creationId xmlns:p14="http://schemas.microsoft.com/office/powerpoint/2010/main" val="97972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304800" y="228600"/>
            <a:ext cx="8077200" cy="579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Geneva" charset="-128"/>
            </a:endParaRPr>
          </a:p>
        </p:txBody>
      </p:sp>
      <p:pic>
        <p:nvPicPr>
          <p:cNvPr id="1027"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228600"/>
            <a:ext cx="5334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3" descr="NewRyanLogo2H_low.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010400" y="6056313"/>
            <a:ext cx="2057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2" r:id="rId1"/>
    <p:sldLayoutId id="2147484363" r:id="rId2"/>
    <p:sldLayoutId id="2147484338" r:id="rId3"/>
    <p:sldLayoutId id="2147484364" r:id="rId4"/>
    <p:sldLayoutId id="2147484339" r:id="rId5"/>
  </p:sldLayoutIdLst>
  <p:hf hdr="0" dt="0"/>
  <p:txStyles>
    <p:titleStyle>
      <a:lvl1pPr algn="l" rtl="0" eaLnBrk="0" fontAlgn="base" hangingPunct="0">
        <a:spcBef>
          <a:spcPct val="0"/>
        </a:spcBef>
        <a:spcAft>
          <a:spcPct val="0"/>
        </a:spcAft>
        <a:defRPr sz="3600" kern="1200">
          <a:solidFill>
            <a:schemeClr val="accent1"/>
          </a:solidFill>
          <a:latin typeface="+mj-lt"/>
          <a:ea typeface="Geneva" charset="-128"/>
          <a:cs typeface="Geneva" charset="-128"/>
        </a:defRPr>
      </a:lvl1pPr>
      <a:lvl2pPr algn="l" rtl="0" eaLnBrk="0" fontAlgn="base" hangingPunct="0">
        <a:spcBef>
          <a:spcPct val="0"/>
        </a:spcBef>
        <a:spcAft>
          <a:spcPct val="0"/>
        </a:spcAft>
        <a:defRPr sz="3600">
          <a:solidFill>
            <a:schemeClr val="accent1"/>
          </a:solidFill>
          <a:latin typeface="Arial" charset="0"/>
          <a:ea typeface="Geneva" charset="-128"/>
          <a:cs typeface="Geneva" charset="-128"/>
        </a:defRPr>
      </a:lvl2pPr>
      <a:lvl3pPr algn="l" rtl="0" eaLnBrk="0" fontAlgn="base" hangingPunct="0">
        <a:spcBef>
          <a:spcPct val="0"/>
        </a:spcBef>
        <a:spcAft>
          <a:spcPct val="0"/>
        </a:spcAft>
        <a:defRPr sz="3600">
          <a:solidFill>
            <a:schemeClr val="accent1"/>
          </a:solidFill>
          <a:latin typeface="Arial" charset="0"/>
          <a:ea typeface="Geneva" charset="-128"/>
          <a:cs typeface="Geneva" charset="-128"/>
        </a:defRPr>
      </a:lvl3pPr>
      <a:lvl4pPr algn="l" rtl="0" eaLnBrk="0" fontAlgn="base" hangingPunct="0">
        <a:spcBef>
          <a:spcPct val="0"/>
        </a:spcBef>
        <a:spcAft>
          <a:spcPct val="0"/>
        </a:spcAft>
        <a:defRPr sz="3600">
          <a:solidFill>
            <a:schemeClr val="accent1"/>
          </a:solidFill>
          <a:latin typeface="Arial" charset="0"/>
          <a:ea typeface="Geneva" charset="-128"/>
          <a:cs typeface="Geneva" charset="-128"/>
        </a:defRPr>
      </a:lvl4pPr>
      <a:lvl5pPr algn="l" rtl="0" eaLnBrk="0" fontAlgn="base" hangingPunct="0">
        <a:spcBef>
          <a:spcPct val="0"/>
        </a:spcBef>
        <a:spcAft>
          <a:spcPct val="0"/>
        </a:spcAft>
        <a:defRPr sz="3600">
          <a:solidFill>
            <a:schemeClr val="accent1"/>
          </a:solidFill>
          <a:latin typeface="Arial" charset="0"/>
          <a:ea typeface="Geneva" charset="-128"/>
          <a:cs typeface="Geneva" charset="-128"/>
        </a:defRPr>
      </a:lvl5pPr>
      <a:lvl6pPr marL="457200" algn="l" rtl="0" fontAlgn="base">
        <a:spcBef>
          <a:spcPct val="0"/>
        </a:spcBef>
        <a:spcAft>
          <a:spcPct val="0"/>
        </a:spcAft>
        <a:defRPr sz="3600">
          <a:solidFill>
            <a:schemeClr val="accent1"/>
          </a:solidFill>
          <a:latin typeface="Arial" charset="0"/>
          <a:ea typeface="Geneva" charset="-128"/>
          <a:cs typeface="Geneva" charset="-128"/>
        </a:defRPr>
      </a:lvl6pPr>
      <a:lvl7pPr marL="914400" algn="l" rtl="0" fontAlgn="base">
        <a:spcBef>
          <a:spcPct val="0"/>
        </a:spcBef>
        <a:spcAft>
          <a:spcPct val="0"/>
        </a:spcAft>
        <a:defRPr sz="3600">
          <a:solidFill>
            <a:schemeClr val="accent1"/>
          </a:solidFill>
          <a:latin typeface="Arial" charset="0"/>
          <a:ea typeface="Geneva" charset="-128"/>
          <a:cs typeface="Geneva" charset="-128"/>
        </a:defRPr>
      </a:lvl7pPr>
      <a:lvl8pPr marL="1371600" algn="l" rtl="0" fontAlgn="base">
        <a:spcBef>
          <a:spcPct val="0"/>
        </a:spcBef>
        <a:spcAft>
          <a:spcPct val="0"/>
        </a:spcAft>
        <a:defRPr sz="3600">
          <a:solidFill>
            <a:schemeClr val="accent1"/>
          </a:solidFill>
          <a:latin typeface="Arial" charset="0"/>
          <a:ea typeface="Geneva" charset="-128"/>
          <a:cs typeface="Geneva" charset="-128"/>
        </a:defRPr>
      </a:lvl8pPr>
      <a:lvl9pPr marL="1828800" algn="l" rtl="0" fontAlgn="base">
        <a:spcBef>
          <a:spcPct val="0"/>
        </a:spcBef>
        <a:spcAft>
          <a:spcPct val="0"/>
        </a:spcAft>
        <a:defRPr sz="3600">
          <a:solidFill>
            <a:schemeClr val="accent1"/>
          </a:solidFill>
          <a:latin typeface="Arial" charset="0"/>
          <a:ea typeface="Geneva" charset="-128"/>
          <a:cs typeface="Geneva" charset="-128"/>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400" kern="1200">
          <a:solidFill>
            <a:schemeClr val="tx1"/>
          </a:solidFill>
          <a:latin typeface="+mn-lt"/>
          <a:ea typeface="Geneva" charset="-128"/>
          <a:cs typeface="Geneva" charset="-128"/>
        </a:defRPr>
      </a:lvl1pPr>
      <a:lvl2pPr marL="457200" indent="-228600" algn="l" rtl="0" eaLnBrk="0" fontAlgn="base" hangingPunct="0">
        <a:spcBef>
          <a:spcPts val="600"/>
        </a:spcBef>
        <a:spcAft>
          <a:spcPct val="0"/>
        </a:spcAft>
        <a:buClr>
          <a:srgbClr val="B2B2B2"/>
        </a:buClr>
        <a:buSzPct val="75000"/>
        <a:buFont typeface="Wingdings" pitchFamily="2" charset="2"/>
        <a:buChar char="n"/>
        <a:defRPr sz="2200" kern="1200">
          <a:solidFill>
            <a:schemeClr val="tx1"/>
          </a:solidFill>
          <a:latin typeface="+mn-lt"/>
          <a:ea typeface="Geneva"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sz="2000" kern="1200">
          <a:solidFill>
            <a:schemeClr val="tx1"/>
          </a:solidFill>
          <a:latin typeface="+mn-lt"/>
          <a:ea typeface="Geneva" charset="-128"/>
          <a:cs typeface="+mn-cs"/>
        </a:defRPr>
      </a:lvl3pPr>
      <a:lvl4pPr marL="914400" indent="-228600" algn="l" rtl="0" eaLnBrk="0" fontAlgn="base" hangingPunct="0">
        <a:spcBef>
          <a:spcPts val="600"/>
        </a:spcBef>
        <a:spcAft>
          <a:spcPct val="0"/>
        </a:spcAft>
        <a:buClr>
          <a:srgbClr val="B2B2B2"/>
        </a:buClr>
        <a:buSzPct val="75000"/>
        <a:buFont typeface="Wingdings" pitchFamily="2" charset="2"/>
        <a:buChar char="n"/>
        <a:defRPr sz="2000" kern="1200">
          <a:solidFill>
            <a:schemeClr val="tx1"/>
          </a:solidFill>
          <a:latin typeface="+mn-lt"/>
          <a:ea typeface="Geneva"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sz="20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12712154-D8AC-461D-8B76-E70DC4381D69}" type="datetimeFigureOut">
              <a:rPr lang="en-US"/>
              <a:pPr>
                <a:defRPr/>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0016C16-ABB8-4213-B63B-84E2AF767D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616B9971-EA80-4A26-9CB2-6379DA91B927}" type="datetimeFigureOut">
              <a:rPr lang="en-US"/>
              <a:pPr>
                <a:defRPr/>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6234E41B-B562-404D-ACCA-6965E18A83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butcher@newhavenct.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Tracy@collaborativeresearch.us" TargetMode="External"/><Relationship Id="rId4" Type="http://schemas.openxmlformats.org/officeDocument/2006/relationships/hyperlink" Target="mailto:Heidi.Jenkins@ct.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81000" y="457200"/>
            <a:ext cx="70104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smtClean="0"/>
              <a:t>Early Intervention Services Summit:  </a:t>
            </a:r>
            <a:br>
              <a:rPr lang="en-US" sz="2800" smtClean="0"/>
            </a:br>
            <a:r>
              <a:rPr lang="en-US" sz="2800" smtClean="0"/>
              <a:t>How to develop, replicate and refine an emerging Service Category</a:t>
            </a:r>
          </a:p>
        </p:txBody>
      </p:sp>
      <p:sp>
        <p:nvSpPr>
          <p:cNvPr id="6147" name="Text Placeholder 2"/>
          <p:cNvSpPr>
            <a:spLocks noGrp="1"/>
          </p:cNvSpPr>
          <p:nvPr>
            <p:ph type="body" sz="half" idx="2"/>
          </p:nvPr>
        </p:nvSpPr>
        <p:spPr bwMode="auto">
          <a:xfrm>
            <a:off x="381000" y="2743200"/>
            <a:ext cx="6705600" cy="3048000"/>
          </a:xfrm>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lnSpc>
                <a:spcPct val="120000"/>
              </a:lnSpc>
              <a:buFont typeface="Wingdings" charset="2"/>
              <a:buNone/>
              <a:defRPr/>
            </a:pPr>
            <a:r>
              <a:rPr lang="en-US" b="1" dirty="0" smtClean="0"/>
              <a:t>RWA‐0099:</a:t>
            </a:r>
            <a:br>
              <a:rPr lang="en-US" b="1" dirty="0" smtClean="0"/>
            </a:br>
            <a:r>
              <a:rPr lang="en-US" b="1" dirty="0" smtClean="0"/>
              <a:t/>
            </a:r>
            <a:br>
              <a:rPr lang="en-US" b="1" dirty="0" smtClean="0"/>
            </a:br>
            <a:r>
              <a:rPr lang="en-US" sz="1900" b="1" dirty="0" smtClean="0"/>
              <a:t>Thomas Butcher, M.Ed.</a:t>
            </a:r>
            <a:r>
              <a:rPr lang="en-US" sz="1900" dirty="0" smtClean="0"/>
              <a:t/>
            </a:r>
            <a:br>
              <a:rPr lang="en-US" sz="1900" dirty="0" smtClean="0"/>
            </a:br>
            <a:r>
              <a:rPr lang="en-US" sz="2000" dirty="0" smtClean="0"/>
              <a:t>Project Director, Ryan White Office, City of New Haven Department of Health</a:t>
            </a:r>
            <a:r>
              <a:rPr lang="en-US" sz="1900" dirty="0" smtClean="0"/>
              <a:t/>
            </a:r>
            <a:br>
              <a:rPr lang="en-US" sz="1900" dirty="0" smtClean="0"/>
            </a:br>
            <a:r>
              <a:rPr lang="en-US" sz="1900" b="1" dirty="0" smtClean="0"/>
              <a:t>Heidi Jenkins, B.S.</a:t>
            </a:r>
            <a:r>
              <a:rPr lang="en-US" sz="1900" dirty="0" smtClean="0"/>
              <a:t/>
            </a:r>
            <a:br>
              <a:rPr lang="en-US" sz="1900" dirty="0" smtClean="0"/>
            </a:br>
            <a:r>
              <a:rPr lang="en-US" sz="2000" dirty="0" smtClean="0"/>
              <a:t>STD/TB Program Director, CT Department of Public Health (Partner Notification). </a:t>
            </a:r>
            <a:r>
              <a:rPr lang="en-US" sz="1900" dirty="0" smtClean="0"/>
              <a:t/>
            </a:r>
            <a:br>
              <a:rPr lang="en-US" sz="1900" dirty="0" smtClean="0"/>
            </a:br>
            <a:r>
              <a:rPr lang="en-US" sz="1900" b="1" dirty="0" smtClean="0"/>
              <a:t>Tracy Kulik, M.S.P.H.</a:t>
            </a:r>
            <a:br>
              <a:rPr lang="en-US" sz="1900" b="1" dirty="0" smtClean="0"/>
            </a:br>
            <a:r>
              <a:rPr lang="en-US" sz="1900" dirty="0" smtClean="0"/>
              <a:t>President, Collaborative Research, LLC</a:t>
            </a:r>
          </a:p>
          <a:p>
            <a:pPr>
              <a:buFont typeface="Wingdings" charset="2"/>
              <a:buNone/>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7848600" cy="5562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graphicFrame>
        <p:nvGraphicFramePr>
          <p:cNvPr id="4" name="Table 3"/>
          <p:cNvGraphicFramePr>
            <a:graphicFrameLocks noGrp="1"/>
          </p:cNvGraphicFramePr>
          <p:nvPr/>
        </p:nvGraphicFramePr>
        <p:xfrm>
          <a:off x="685800" y="1387475"/>
          <a:ext cx="6705600" cy="4327530"/>
        </p:xfrm>
        <a:graphic>
          <a:graphicData uri="http://schemas.openxmlformats.org/drawingml/2006/table">
            <a:tbl>
              <a:tblPr/>
              <a:tblGrid>
                <a:gridCol w="4615983"/>
                <a:gridCol w="1225356"/>
                <a:gridCol w="864261"/>
              </a:tblGrid>
              <a:tr h="196706">
                <a:tc gridSpan="3">
                  <a:txBody>
                    <a:bodyPr/>
                    <a:lstStyle/>
                    <a:p>
                      <a:pPr marL="0" marR="0">
                        <a:spcBef>
                          <a:spcPts val="0"/>
                        </a:spcBef>
                        <a:spcAft>
                          <a:spcPts val="0"/>
                        </a:spcAft>
                      </a:pPr>
                      <a:r>
                        <a:rPr lang="en-US" sz="1200" b="1" dirty="0">
                          <a:solidFill>
                            <a:srgbClr val="000000"/>
                          </a:solidFill>
                          <a:latin typeface="Times New Roman"/>
                          <a:ea typeface="Times New Roman"/>
                        </a:rPr>
                        <a:t>TABLE  27. COMPLETED ORIGINAL PARTNER INTERVIEW RISK FACTORS, 2011</a:t>
                      </a:r>
                      <a:endParaRPr lang="en-US" sz="12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6706">
                <a:tc>
                  <a:txBody>
                    <a:bodyPr/>
                    <a:lstStyle/>
                    <a:p>
                      <a:pPr marL="0" marR="0">
                        <a:spcBef>
                          <a:spcPts val="0"/>
                        </a:spcBef>
                        <a:spcAft>
                          <a:spcPts val="0"/>
                        </a:spcAft>
                      </a:pPr>
                      <a:r>
                        <a:rPr lang="en-US" sz="1200" b="1" dirty="0">
                          <a:solidFill>
                            <a:srgbClr val="000000"/>
                          </a:solidFill>
                          <a:latin typeface="Times New Roman"/>
                          <a:ea typeface="Times New Roman"/>
                        </a:rPr>
                        <a:t>RISK FACTORS</a:t>
                      </a:r>
                      <a:endParaRPr lang="en-US" sz="12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latin typeface="Times New Roman"/>
                          <a:ea typeface="Times New Roman"/>
                        </a:rPr>
                        <a:t>#</a:t>
                      </a: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latin typeface="Times New Roman"/>
                          <a:ea typeface="Times New Roman"/>
                        </a:rPr>
                        <a:t>%</a:t>
                      </a: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SEXUAL CONTACT:</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706">
                <a:tc>
                  <a:txBody>
                    <a:bodyPr/>
                    <a:lstStyle/>
                    <a:p>
                      <a:pPr marL="0" marR="0">
                        <a:spcBef>
                          <a:spcPts val="0"/>
                        </a:spcBef>
                        <a:spcAft>
                          <a:spcPts val="0"/>
                        </a:spcAft>
                      </a:pPr>
                      <a:r>
                        <a:rPr lang="en-US" sz="1200" dirty="0">
                          <a:solidFill>
                            <a:srgbClr val="000000"/>
                          </a:solidFill>
                          <a:latin typeface="Times New Roman"/>
                          <a:ea typeface="Times New Roman"/>
                        </a:rPr>
                        <a:t>Male Sexual</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99</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76%</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Female Sexual</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33</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25%</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Male and Female Sexual </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11</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8%</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Anonymous Partner</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50</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38%</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Known Injection Drug User</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26</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20%</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Sex while Intoxicated/High</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28</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21%</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Sex for Drugs/ Money</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10</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8%</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a:solidFill>
                            <a:srgbClr val="000000"/>
                          </a:solidFill>
                          <a:latin typeface="Times New Roman"/>
                          <a:ea typeface="Times New Roman"/>
                        </a:rPr>
                        <a:t>OTHER RISK FACTORS:</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6706">
                <a:tc>
                  <a:txBody>
                    <a:bodyPr/>
                    <a:lstStyle/>
                    <a:p>
                      <a:pPr marL="0" marR="0">
                        <a:spcBef>
                          <a:spcPts val="0"/>
                        </a:spcBef>
                        <a:spcAft>
                          <a:spcPts val="0"/>
                        </a:spcAft>
                      </a:pPr>
                      <a:r>
                        <a:rPr lang="en-US" sz="1200" dirty="0">
                          <a:solidFill>
                            <a:srgbClr val="000000"/>
                          </a:solidFill>
                          <a:latin typeface="Times New Roman"/>
                          <a:ea typeface="Times New Roman"/>
                        </a:rPr>
                        <a:t>Incarcerated</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19</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15%</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Non-Injection Drug Use</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12</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9%</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Met Sex partners via the Internet</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10</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8%</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b="1" dirty="0">
                          <a:solidFill>
                            <a:srgbClr val="000000"/>
                          </a:solidFill>
                          <a:latin typeface="Times New Roman"/>
                          <a:ea typeface="Times New Roman"/>
                        </a:rPr>
                        <a:t>TOTAL ORIGINAL PARTNERS: COMPLETED INTERVIEW</a:t>
                      </a:r>
                      <a:endParaRPr lang="en-US" sz="12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dirty="0">
                          <a:solidFill>
                            <a:srgbClr val="000000"/>
                          </a:solidFill>
                          <a:latin typeface="Times New Roman"/>
                          <a:ea typeface="Times New Roman"/>
                        </a:rPr>
                        <a:t>131</a:t>
                      </a:r>
                      <a:endParaRPr lang="en-US" sz="12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a:solidFill>
                            <a:srgbClr val="000000"/>
                          </a:solidFill>
                          <a:latin typeface="Times New Roman"/>
                          <a:ea typeface="Times New Roman"/>
                        </a:rPr>
                        <a:t>100%</a:t>
                      </a: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6706">
                <a:tc gridSpan="3">
                  <a:txBody>
                    <a:bodyPr/>
                    <a:lstStyle/>
                    <a:p>
                      <a:pPr marL="0" marR="0">
                        <a:spcBef>
                          <a:spcPts val="0"/>
                        </a:spcBef>
                        <a:spcAft>
                          <a:spcPts val="0"/>
                        </a:spcAft>
                      </a:pPr>
                      <a:endParaRPr lang="en-US" sz="1200" dirty="0">
                        <a:solidFill>
                          <a:srgbClr val="000000"/>
                        </a:solidFill>
                        <a:latin typeface="Times New Roman"/>
                        <a:ea typeface="Times New Roman"/>
                      </a:endParaRPr>
                    </a:p>
                  </a:txBody>
                  <a:tcPr marL="63932" marR="63932"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3410">
                <a:tc gridSpan="3">
                  <a:txBody>
                    <a:bodyPr/>
                    <a:lstStyle/>
                    <a:p>
                      <a:pPr marL="0" marR="0">
                        <a:spcBef>
                          <a:spcPts val="0"/>
                        </a:spcBef>
                        <a:spcAft>
                          <a:spcPts val="0"/>
                        </a:spcAft>
                      </a:pPr>
                      <a:r>
                        <a:rPr lang="en-US" sz="1200" b="1" dirty="0">
                          <a:solidFill>
                            <a:srgbClr val="000000"/>
                          </a:solidFill>
                          <a:latin typeface="Times New Roman"/>
                          <a:ea typeface="Times New Roman"/>
                        </a:rPr>
                        <a:t>TABLE  28.  HIV TESTING DATA FOR ORIGINAL PARTNERS, PARTNER NOTIFICATION, 2011</a:t>
                      </a:r>
                      <a:endParaRPr lang="en-US" sz="12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6706">
                <a:tc>
                  <a:txBody>
                    <a:bodyPr/>
                    <a:lstStyle/>
                    <a:p>
                      <a:pPr marL="0" marR="0">
                        <a:spcBef>
                          <a:spcPts val="0"/>
                        </a:spcBef>
                        <a:spcAft>
                          <a:spcPts val="0"/>
                        </a:spcAft>
                      </a:pPr>
                      <a:r>
                        <a:rPr lang="en-US" sz="1200" b="1">
                          <a:solidFill>
                            <a:srgbClr val="000000"/>
                          </a:solidFill>
                          <a:latin typeface="Times New Roman"/>
                          <a:ea typeface="Times New Roman"/>
                        </a:rPr>
                        <a:t>HIV TESTING DATA</a:t>
                      </a: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000000"/>
                          </a:solidFill>
                          <a:latin typeface="Times New Roman"/>
                          <a:ea typeface="Times New Roman"/>
                        </a:rPr>
                        <a:t>#</a:t>
                      </a:r>
                      <a:endParaRPr lang="en-US" sz="12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latin typeface="Times New Roman"/>
                          <a:ea typeface="Times New Roman"/>
                        </a:rPr>
                        <a:t>%</a:t>
                      </a:r>
                      <a:endParaRPr lang="en-US" sz="12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a:solidFill>
                            <a:srgbClr val="000000"/>
                          </a:solidFill>
                          <a:latin typeface="Times New Roman"/>
                          <a:ea typeface="Times New Roman"/>
                        </a:rPr>
                        <a:t>Received an HIV Test</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rPr>
                        <a:t>87</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rPr>
                        <a:t>66%</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a:solidFill>
                            <a:srgbClr val="000000"/>
                          </a:solidFill>
                          <a:latin typeface="Times New Roman"/>
                          <a:ea typeface="Times New Roman"/>
                        </a:rPr>
                        <a:t>Received Pre-Test Counseling</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75</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rPr>
                        <a:t>57%</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06">
                <a:tc>
                  <a:txBody>
                    <a:bodyPr/>
                    <a:lstStyle/>
                    <a:p>
                      <a:pPr marL="0" marR="0">
                        <a:spcBef>
                          <a:spcPts val="0"/>
                        </a:spcBef>
                        <a:spcAft>
                          <a:spcPts val="0"/>
                        </a:spcAft>
                      </a:pPr>
                      <a:r>
                        <a:rPr lang="en-US" sz="1200" dirty="0">
                          <a:solidFill>
                            <a:srgbClr val="000000"/>
                          </a:solidFill>
                          <a:latin typeface="Times New Roman"/>
                          <a:ea typeface="Times New Roman"/>
                        </a:rPr>
                        <a:t>Received Post-Test Counseling</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rPr>
                        <a:t>66</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rPr>
                        <a:t>50%</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476" name="TextBox 5"/>
          <p:cNvSpPr txBox="1">
            <a:spLocks noChangeArrowheads="1"/>
          </p:cNvSpPr>
          <p:nvPr/>
        </p:nvSpPr>
        <p:spPr bwMode="auto">
          <a:xfrm>
            <a:off x="914400" y="685800"/>
            <a:ext cx="673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en-US" sz="2400" b="1"/>
              <a:t>SAMPLE DATA FROM PARTNERS SERVICES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7848600" cy="5562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6" name="Table 5"/>
          <p:cNvGraphicFramePr>
            <a:graphicFrameLocks noGrp="1"/>
          </p:cNvGraphicFramePr>
          <p:nvPr/>
        </p:nvGraphicFramePr>
        <p:xfrm>
          <a:off x="838200" y="1325563"/>
          <a:ext cx="6553200" cy="3627441"/>
        </p:xfrm>
        <a:graphic>
          <a:graphicData uri="http://schemas.openxmlformats.org/drawingml/2006/table">
            <a:tbl>
              <a:tblPr/>
              <a:tblGrid>
                <a:gridCol w="4306861"/>
                <a:gridCol w="1317258"/>
                <a:gridCol w="929081"/>
              </a:tblGrid>
              <a:tr h="426757">
                <a:tc gridSpan="3">
                  <a:txBody>
                    <a:bodyPr/>
                    <a:lstStyle/>
                    <a:p>
                      <a:pPr marL="0" marR="0">
                        <a:spcBef>
                          <a:spcPts val="0"/>
                        </a:spcBef>
                        <a:spcAft>
                          <a:spcPts val="0"/>
                        </a:spcAft>
                      </a:pPr>
                      <a:r>
                        <a:rPr lang="en-US" sz="1400" b="1" dirty="0">
                          <a:solidFill>
                            <a:srgbClr val="000000"/>
                          </a:solidFill>
                          <a:latin typeface="Times New Roman"/>
                          <a:ea typeface="Times New Roman"/>
                        </a:rPr>
                        <a:t>TABLE  29. SEX PARTNERS OF ORIGINAL PARTNERS HIV TESTING HISTORY, 2011</a:t>
                      </a:r>
                      <a:endParaRPr lang="en-US" sz="14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6757">
                <a:tc>
                  <a:txBody>
                    <a:bodyPr/>
                    <a:lstStyle/>
                    <a:p>
                      <a:pPr marL="0" marR="0">
                        <a:spcBef>
                          <a:spcPts val="0"/>
                        </a:spcBef>
                        <a:spcAft>
                          <a:spcPts val="0"/>
                        </a:spcAft>
                      </a:pPr>
                      <a:r>
                        <a:rPr lang="en-US" sz="1400" b="1" i="1" dirty="0">
                          <a:solidFill>
                            <a:srgbClr val="000000"/>
                          </a:solidFill>
                          <a:latin typeface="Times New Roman"/>
                          <a:ea typeface="Times New Roman"/>
                        </a:rPr>
                        <a:t>N =108 with initiated contact, of that 73 completed the interview</a:t>
                      </a:r>
                      <a:endParaRPr lang="en-US" sz="14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rPr>
                        <a:t>#</a:t>
                      </a: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rPr>
                        <a:t>%</a:t>
                      </a: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b="1" dirty="0">
                          <a:solidFill>
                            <a:srgbClr val="000000"/>
                          </a:solidFill>
                          <a:latin typeface="Times New Roman"/>
                          <a:ea typeface="Times New Roman"/>
                        </a:rPr>
                        <a:t>TESTING HISTORY</a:t>
                      </a:r>
                      <a:endParaRPr lang="en-US" sz="14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3379">
                <a:tc>
                  <a:txBody>
                    <a:bodyPr/>
                    <a:lstStyle/>
                    <a:p>
                      <a:pPr marL="0" marR="0">
                        <a:spcBef>
                          <a:spcPts val="0"/>
                        </a:spcBef>
                        <a:spcAft>
                          <a:spcPts val="0"/>
                        </a:spcAft>
                      </a:pPr>
                      <a:r>
                        <a:rPr lang="en-US" sz="1400" dirty="0">
                          <a:solidFill>
                            <a:srgbClr val="000000"/>
                          </a:solidFill>
                          <a:latin typeface="Times New Roman"/>
                          <a:ea typeface="Times New Roman"/>
                        </a:rPr>
                        <a:t>Previous Positive Results</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18</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25%</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dirty="0">
                          <a:solidFill>
                            <a:srgbClr val="000000"/>
                          </a:solidFill>
                          <a:latin typeface="Times New Roman"/>
                          <a:ea typeface="Times New Roman"/>
                        </a:rPr>
                        <a:t>Previous Negative, New Positive</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9</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12%</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dirty="0">
                          <a:solidFill>
                            <a:srgbClr val="000000"/>
                          </a:solidFill>
                          <a:latin typeface="Times New Roman"/>
                          <a:ea typeface="Times New Roman"/>
                        </a:rPr>
                        <a:t>No Previous Test, New Positive</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2</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3%</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dirty="0">
                          <a:solidFill>
                            <a:srgbClr val="000000"/>
                          </a:solidFill>
                          <a:latin typeface="Times New Roman"/>
                          <a:ea typeface="Times New Roman"/>
                        </a:rPr>
                        <a:t>Previous Negative/Still Negative</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40</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55%</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dirty="0">
                          <a:solidFill>
                            <a:srgbClr val="000000"/>
                          </a:solidFill>
                          <a:latin typeface="Times New Roman"/>
                          <a:ea typeface="Times New Roman"/>
                        </a:rPr>
                        <a:t>No Previous Test, New Negative</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4</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5%</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dirty="0">
                          <a:solidFill>
                            <a:srgbClr val="000000"/>
                          </a:solidFill>
                          <a:latin typeface="Times New Roman"/>
                          <a:ea typeface="Times New Roman"/>
                        </a:rPr>
                        <a:t>TOTAL OF COMPLETED INTERVIEWS</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rPr>
                        <a:t>73</a:t>
                      </a: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000000"/>
                          </a:solidFill>
                          <a:latin typeface="Times New Roman"/>
                          <a:ea typeface="Times New Roman"/>
                        </a:rPr>
                        <a:t>100%</a:t>
                      </a: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b="1">
                          <a:solidFill>
                            <a:srgbClr val="000000"/>
                          </a:solidFill>
                          <a:latin typeface="Times New Roman"/>
                          <a:ea typeface="Times New Roman"/>
                        </a:rPr>
                        <a:t>DATA ON 35 INCOMPLETE INTERVIEWS</a:t>
                      </a: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3379">
                <a:tc>
                  <a:txBody>
                    <a:bodyPr/>
                    <a:lstStyle/>
                    <a:p>
                      <a:pPr marL="0" marR="0">
                        <a:spcBef>
                          <a:spcPts val="0"/>
                        </a:spcBef>
                        <a:spcAft>
                          <a:spcPts val="0"/>
                        </a:spcAft>
                      </a:pPr>
                      <a:r>
                        <a:rPr lang="en-US" sz="1400">
                          <a:solidFill>
                            <a:srgbClr val="000000"/>
                          </a:solidFill>
                          <a:latin typeface="Times New Roman"/>
                          <a:ea typeface="Times New Roman"/>
                        </a:rPr>
                        <a:t>Unable to Locate</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28</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80%</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a:solidFill>
                            <a:srgbClr val="000000"/>
                          </a:solidFill>
                          <a:latin typeface="Times New Roman"/>
                          <a:ea typeface="Times New Roman"/>
                        </a:rPr>
                        <a:t>Located, Refused Test</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1</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3%</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a:solidFill>
                            <a:srgbClr val="000000"/>
                          </a:solidFill>
                          <a:latin typeface="Times New Roman"/>
                          <a:ea typeface="Times New Roman"/>
                        </a:rPr>
                        <a:t>Out of Jurisdiction</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5</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14%</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a:solidFill>
                            <a:srgbClr val="000000"/>
                          </a:solidFill>
                          <a:latin typeface="Times New Roman"/>
                          <a:ea typeface="Times New Roman"/>
                        </a:rPr>
                        <a:t>Other</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1</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3%</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9">
                <a:tc>
                  <a:txBody>
                    <a:bodyPr/>
                    <a:lstStyle/>
                    <a:p>
                      <a:pPr marL="0" marR="0">
                        <a:spcBef>
                          <a:spcPts val="0"/>
                        </a:spcBef>
                        <a:spcAft>
                          <a:spcPts val="0"/>
                        </a:spcAft>
                      </a:pPr>
                      <a:r>
                        <a:rPr lang="en-US" sz="1400" b="1">
                          <a:solidFill>
                            <a:srgbClr val="000000"/>
                          </a:solidFill>
                          <a:latin typeface="Times New Roman"/>
                          <a:ea typeface="Times New Roman"/>
                        </a:rPr>
                        <a:t>TOTAL</a:t>
                      </a:r>
                      <a:endParaRPr lang="en-US" sz="1400">
                        <a:solidFill>
                          <a:srgbClr val="000000"/>
                        </a:solidFill>
                        <a:latin typeface="Times New Roman"/>
                        <a:ea typeface="Times New Roman"/>
                      </a:endParaRP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latin typeface="Times New Roman"/>
                          <a:ea typeface="Times New Roman"/>
                        </a:rPr>
                        <a:t>35</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100%</a:t>
                      </a:r>
                    </a:p>
                  </a:txBody>
                  <a:tcPr marL="63932" marR="63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77" name="TextBox 3"/>
          <p:cNvSpPr txBox="1">
            <a:spLocks noChangeArrowheads="1"/>
          </p:cNvSpPr>
          <p:nvPr/>
        </p:nvSpPr>
        <p:spPr bwMode="auto">
          <a:xfrm>
            <a:off x="762000" y="685800"/>
            <a:ext cx="7196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en-US" sz="2400" b="1"/>
              <a:t>SAMPLE DATA FROM PARTNERS SERVICES (2)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7848600" cy="5562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6" name="Table 5"/>
          <p:cNvGraphicFramePr>
            <a:graphicFrameLocks noGrp="1"/>
          </p:cNvGraphicFramePr>
          <p:nvPr/>
        </p:nvGraphicFramePr>
        <p:xfrm>
          <a:off x="609600" y="884238"/>
          <a:ext cx="7162799" cy="2926080"/>
        </p:xfrm>
        <a:graphic>
          <a:graphicData uri="http://schemas.openxmlformats.org/drawingml/2006/table">
            <a:tbl>
              <a:tblPr/>
              <a:tblGrid>
                <a:gridCol w="472336"/>
                <a:gridCol w="5110434"/>
                <a:gridCol w="1580029"/>
              </a:tblGrid>
              <a:tr h="182860">
                <a:tc gridSpan="3">
                  <a:txBody>
                    <a:bodyPr/>
                    <a:lstStyle/>
                    <a:p>
                      <a:pPr marL="0" marR="0">
                        <a:spcBef>
                          <a:spcPts val="0"/>
                        </a:spcBef>
                        <a:spcAft>
                          <a:spcPts val="0"/>
                        </a:spcAft>
                      </a:pPr>
                      <a:r>
                        <a:rPr lang="en-US" sz="1200" b="1" dirty="0">
                          <a:latin typeface="Times New Roman"/>
                          <a:ea typeface="Times New Roman"/>
                          <a:cs typeface="Times New Roman"/>
                        </a:rPr>
                        <a:t>HIV COUNSELING, TESTING &amp; REFERRAL DATA IN THE NEW HAVEN EMA, 2011</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2860">
                <a:tc>
                  <a:txBody>
                    <a:bodyPr/>
                    <a:lstStyle/>
                    <a:p>
                      <a:pPr marL="0" marR="0" algn="ctr">
                        <a:spcBef>
                          <a:spcPts val="0"/>
                        </a:spcBef>
                        <a:spcAft>
                          <a:spcPts val="0"/>
                        </a:spcAft>
                      </a:pPr>
                      <a:r>
                        <a:rPr lang="en-US" sz="1200" b="1" dirty="0">
                          <a:latin typeface="Times New Roman"/>
                          <a:ea typeface="Times New Roman"/>
                          <a:cs typeface="Times New Roman"/>
                        </a:rPr>
                        <a: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Times New Roman"/>
                          <a:cs typeface="Times New Roman"/>
                        </a:rPr>
                        <a:t>INDICATOR</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New Roman"/>
                          <a:ea typeface="Times New Roman"/>
                          <a:cs typeface="Times New Roman"/>
                        </a:rPr>
                        <a: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Total number of HIV tests 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7,021</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20">
                <a:tc>
                  <a:txBody>
                    <a:bodyPr/>
                    <a:lstStyle/>
                    <a:p>
                      <a:pPr marL="0" marR="0" algn="ctr">
                        <a:spcBef>
                          <a:spcPts val="0"/>
                        </a:spcBef>
                        <a:spcAft>
                          <a:spcPts val="0"/>
                        </a:spcAft>
                      </a:pPr>
                      <a:r>
                        <a:rPr lang="en-US" sz="1200" b="1">
                          <a:latin typeface="Times New Roman"/>
                          <a:ea typeface="Times New Roman"/>
                          <a:cs typeface="Times New Roman"/>
                        </a:rPr>
                        <a:t>ii.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Total number informed of their HIV status</a:t>
                      </a:r>
                    </a:p>
                    <a:p>
                      <a:pPr marL="0" marR="0">
                        <a:spcBef>
                          <a:spcPts val="0"/>
                        </a:spcBef>
                        <a:spcAft>
                          <a:spcPts val="0"/>
                        </a:spcAft>
                      </a:pPr>
                      <a:r>
                        <a:rPr lang="en-US" sz="1200" dirty="0">
                          <a:latin typeface="Times New Roman"/>
                          <a:ea typeface="Times New Roman"/>
                          <a:cs typeface="Times New Roman"/>
                        </a:rPr>
                        <a:t>(HIV positive and HIV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6,992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20">
                <a:tc>
                  <a:txBody>
                    <a:bodyPr/>
                    <a:lstStyle/>
                    <a:p>
                      <a:pPr marL="0" marR="0" algn="ctr">
                        <a:spcBef>
                          <a:spcPts val="0"/>
                        </a:spcBef>
                        <a:spcAft>
                          <a:spcPts val="0"/>
                        </a:spcAft>
                      </a:pPr>
                      <a:r>
                        <a:rPr lang="en-US" sz="1200" b="1">
                          <a:latin typeface="Times New Roman"/>
                          <a:ea typeface="Times New Roman"/>
                          <a:cs typeface="Times New Roman"/>
                        </a:rPr>
                        <a:t>iii.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Total number NOT informed of their HIV status (HIV positive and HIV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19</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iv.</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Total number of HIV positive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34</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v.</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Total number of HIV positive informed of their HIV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34</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vi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Total number of HIV positive referred to medical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34</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vii.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Total number of HIV positive linked to medical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29</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viii.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Total number of HIV positive NOT informed of their HIV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ix</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Total number of negative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6,987</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x.</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Total number of HIV negative informed of their HIV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6,968</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xi.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Total number of HIV negative referred to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1,447*</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60">
                <a:tc>
                  <a:txBody>
                    <a:bodyPr/>
                    <a:lstStyle/>
                    <a:p>
                      <a:pPr marL="0" marR="0" algn="ctr">
                        <a:spcBef>
                          <a:spcPts val="0"/>
                        </a:spcBef>
                        <a:spcAft>
                          <a:spcPts val="0"/>
                        </a:spcAft>
                      </a:pPr>
                      <a:r>
                        <a:rPr lang="en-US" sz="1200" b="1">
                          <a:latin typeface="Times New Roman"/>
                          <a:ea typeface="Times New Roman"/>
                          <a:cs typeface="Times New Roman"/>
                        </a:rPr>
                        <a:t>xii.</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Total number of HIV negative NOT informed of their HIV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19</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609600" y="4175125"/>
          <a:ext cx="7162799" cy="1768478"/>
        </p:xfrm>
        <a:graphic>
          <a:graphicData uri="http://schemas.openxmlformats.org/drawingml/2006/table">
            <a:tbl>
              <a:tblPr/>
              <a:tblGrid>
                <a:gridCol w="4890195"/>
                <a:gridCol w="857914"/>
                <a:gridCol w="1414690"/>
              </a:tblGrid>
              <a:tr h="152455">
                <a:tc gridSpan="3">
                  <a:txBody>
                    <a:bodyPr/>
                    <a:lstStyle/>
                    <a:p>
                      <a:pPr marL="0" marR="0" algn="ctr">
                        <a:spcBef>
                          <a:spcPts val="0"/>
                        </a:spcBef>
                        <a:spcAft>
                          <a:spcPts val="0"/>
                        </a:spcAft>
                      </a:pPr>
                      <a:r>
                        <a:rPr lang="en-US" sz="1000" b="1" dirty="0">
                          <a:latin typeface="Times New Roman"/>
                          <a:ea typeface="Times New Roman"/>
                          <a:cs typeface="Times New Roman"/>
                        </a:rPr>
                        <a:t>REFERRED SERVICES FOR HIV NEGATIVE INDIVIDUALS IN NEW HAVEN EMA, 2011</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52455">
                <a:tc>
                  <a:txBody>
                    <a:bodyPr/>
                    <a:lstStyle/>
                    <a:p>
                      <a:pPr marL="0" marR="0">
                        <a:spcBef>
                          <a:spcPts val="0"/>
                        </a:spcBef>
                        <a:spcAft>
                          <a:spcPts val="0"/>
                        </a:spcAft>
                      </a:pPr>
                      <a:endParaRPr lang="en-US"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latin typeface="Calibri"/>
                          <a:ea typeface="Times New Roman"/>
                          <a:cs typeface="Times New Roman"/>
                        </a:rPr>
                        <a:t>#</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latin typeface="Times New Roman"/>
                          <a:ea typeface="Times New Roman"/>
                          <a:cs typeface="Times New Roman"/>
                        </a:rPr>
                        <a:t>% of Total</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46">
                <a:tc>
                  <a:txBody>
                    <a:bodyPr/>
                    <a:lstStyle/>
                    <a:p>
                      <a:pPr marL="0" marR="0">
                        <a:spcBef>
                          <a:spcPts val="0"/>
                        </a:spcBef>
                        <a:spcAft>
                          <a:spcPts val="0"/>
                        </a:spcAft>
                      </a:pPr>
                      <a:r>
                        <a:rPr lang="en-US" sz="1200" dirty="0">
                          <a:latin typeface="Times New Roman"/>
                          <a:ea typeface="Times New Roman"/>
                          <a:cs typeface="Times New Roman"/>
                        </a:rPr>
                        <a:t>Sexually Transmitted Disease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893</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46">
                <a:tc>
                  <a:txBody>
                    <a:bodyPr/>
                    <a:lstStyle/>
                    <a:p>
                      <a:pPr marL="0" marR="0">
                        <a:spcBef>
                          <a:spcPts val="0"/>
                        </a:spcBef>
                        <a:spcAft>
                          <a:spcPts val="0"/>
                        </a:spcAft>
                      </a:pPr>
                      <a:r>
                        <a:rPr lang="en-US" sz="1200" dirty="0">
                          <a:latin typeface="Times New Roman"/>
                          <a:ea typeface="Times New Roman"/>
                          <a:cs typeface="Times New Roman"/>
                        </a:rPr>
                        <a:t>Viral Hepatitis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164</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11%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46">
                <a:tc>
                  <a:txBody>
                    <a:bodyPr/>
                    <a:lstStyle/>
                    <a:p>
                      <a:pPr marL="0" marR="0">
                        <a:spcBef>
                          <a:spcPts val="0"/>
                        </a:spcBef>
                        <a:spcAft>
                          <a:spcPts val="0"/>
                        </a:spcAft>
                      </a:pPr>
                      <a:r>
                        <a:rPr lang="en-US" sz="1200">
                          <a:latin typeface="Times New Roman"/>
                          <a:ea typeface="Times New Roman"/>
                          <a:cs typeface="Times New Roman"/>
                        </a:rPr>
                        <a:t>Support Services Referral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147</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46">
                <a:tc>
                  <a:txBody>
                    <a:bodyPr/>
                    <a:lstStyle/>
                    <a:p>
                      <a:pPr marL="0" marR="0">
                        <a:spcBef>
                          <a:spcPts val="0"/>
                        </a:spcBef>
                        <a:spcAft>
                          <a:spcPts val="0"/>
                        </a:spcAft>
                      </a:pPr>
                      <a:r>
                        <a:rPr lang="en-US" sz="1200">
                          <a:latin typeface="Times New Roman"/>
                          <a:ea typeface="Times New Roman"/>
                          <a:cs typeface="Times New Roman"/>
                        </a:rPr>
                        <a:t>Substance Abuse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82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6%</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46">
                <a:tc>
                  <a:txBody>
                    <a:bodyPr/>
                    <a:lstStyle/>
                    <a:p>
                      <a:pPr marL="0" marR="0">
                        <a:spcBef>
                          <a:spcPts val="0"/>
                        </a:spcBef>
                        <a:spcAft>
                          <a:spcPts val="0"/>
                        </a:spcAft>
                      </a:pPr>
                      <a:r>
                        <a:rPr lang="en-US" sz="1200">
                          <a:latin typeface="Times New Roman"/>
                          <a:ea typeface="Times New Roman"/>
                          <a:cs typeface="Times New Roman"/>
                        </a:rPr>
                        <a:t>Mental Health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82</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6%</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46">
                <a:tc>
                  <a:txBody>
                    <a:bodyPr/>
                    <a:lstStyle/>
                    <a:p>
                      <a:pPr marL="0" marR="0">
                        <a:spcBef>
                          <a:spcPts val="0"/>
                        </a:spcBef>
                        <a:spcAft>
                          <a:spcPts val="0"/>
                        </a:spcAft>
                      </a:pPr>
                      <a:r>
                        <a:rPr lang="en-US" sz="1200" dirty="0">
                          <a:latin typeface="Times New Roman"/>
                          <a:ea typeface="Times New Roman"/>
                          <a:cs typeface="Times New Roman"/>
                        </a:rPr>
                        <a:t>Tuberculosis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45</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3%</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46">
                <a:tc>
                  <a:txBody>
                    <a:bodyPr/>
                    <a:lstStyle/>
                    <a:p>
                      <a:pPr marL="0" marR="0">
                        <a:spcBef>
                          <a:spcPts val="0"/>
                        </a:spcBef>
                        <a:spcAft>
                          <a:spcPts val="0"/>
                        </a:spcAft>
                      </a:pPr>
                      <a:r>
                        <a:rPr lang="en-US" sz="1200" dirty="0">
                          <a:latin typeface="Times New Roman"/>
                          <a:ea typeface="Times New Roman"/>
                          <a:cs typeface="Times New Roman"/>
                        </a:rPr>
                        <a:t>Gynecology Screening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latin typeface="Times New Roman"/>
                          <a:ea typeface="Times New Roman"/>
                          <a:cs typeface="Times New Roman"/>
                        </a:rPr>
                        <a:t>34</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46">
                <a:tc>
                  <a:txBody>
                    <a:bodyPr/>
                    <a:lstStyle/>
                    <a:p>
                      <a:pPr marL="0" marR="0">
                        <a:spcBef>
                          <a:spcPts val="0"/>
                        </a:spcBef>
                        <a:spcAft>
                          <a:spcPts val="0"/>
                        </a:spcAft>
                      </a:pPr>
                      <a:r>
                        <a:rPr lang="en-US" sz="1200" b="1">
                          <a:latin typeface="Times New Roman"/>
                          <a:ea typeface="Times New Roman"/>
                          <a:cs typeface="Times New Roman"/>
                        </a:rPr>
                        <a:t>Total number of HIV negative referred to services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latin typeface="Times New Roman"/>
                          <a:ea typeface="Times New Roman"/>
                          <a:cs typeface="Times New Roman"/>
                        </a:rPr>
                        <a:t>1,447</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000000"/>
                          </a:solidFill>
                          <a:latin typeface="Calibri"/>
                          <a:ea typeface="Times New Roman"/>
                          <a:cs typeface="Times New Roman"/>
                        </a:rPr>
                        <a:t>100%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541" name="Rectangle 1"/>
          <p:cNvSpPr>
            <a:spLocks noChangeArrowheads="1"/>
          </p:cNvSpPr>
          <p:nvPr/>
        </p:nvSpPr>
        <p:spPr bwMode="auto">
          <a:xfrm>
            <a:off x="762000" y="3678238"/>
            <a:ext cx="65627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1200"/>
              <a:t/>
            </a:r>
            <a:br>
              <a:rPr lang="en-US" sz="1200"/>
            </a:br>
            <a:r>
              <a:rPr lang="en-US" sz="1200" b="1"/>
              <a:t>Of those testing HIV negative, 21% or 1,447 were referred for services.  These included:</a:t>
            </a:r>
            <a:br>
              <a:rPr lang="en-US" sz="1200" b="1"/>
            </a:br>
            <a:r>
              <a:rPr lang="en-US" sz="1200"/>
              <a:t/>
            </a:r>
            <a:br>
              <a:rPr lang="en-US" sz="1200"/>
            </a:br>
            <a:endParaRPr lang="en-US" sz="800"/>
          </a:p>
          <a:p>
            <a:pPr eaLnBrk="0" hangingPunct="0"/>
            <a:endParaRPr lang="en-US"/>
          </a:p>
        </p:txBody>
      </p:sp>
      <p:sp>
        <p:nvSpPr>
          <p:cNvPr id="18542" name="TextBox 7"/>
          <p:cNvSpPr txBox="1">
            <a:spLocks noChangeArrowheads="1"/>
          </p:cNvSpPr>
          <p:nvPr/>
        </p:nvSpPr>
        <p:spPr bwMode="auto">
          <a:xfrm>
            <a:off x="533400" y="381000"/>
            <a:ext cx="7196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en-US" sz="2400" b="1"/>
              <a:t>SAMPLE DATA FROM PARTNERS SERVICES (3)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98475" y="255588"/>
            <a:ext cx="7502525" cy="1116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Results</a:t>
            </a:r>
          </a:p>
        </p:txBody>
      </p:sp>
      <p:sp>
        <p:nvSpPr>
          <p:cNvPr id="19459" name="TextBox 6"/>
          <p:cNvSpPr txBox="1">
            <a:spLocks noChangeArrowheads="1"/>
          </p:cNvSpPr>
          <p:nvPr/>
        </p:nvSpPr>
        <p:spPr bwMode="auto">
          <a:xfrm>
            <a:off x="498475" y="863600"/>
            <a:ext cx="7807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en-US" sz="2000">
                <a:solidFill>
                  <a:srgbClr val="FFFFFF"/>
                </a:solidFill>
              </a:rPr>
              <a:t>As the Service Category is more developed, a narrowing of approaches is occurring with focus on implementing the Strategy for Early Identification of Individuals with HIV that are Unaware and returning Aware and Not in Care to HIV medical care.</a:t>
            </a:r>
          </a:p>
        </p:txBody>
      </p:sp>
      <p:graphicFrame>
        <p:nvGraphicFramePr>
          <p:cNvPr id="5" name="Table 4"/>
          <p:cNvGraphicFramePr>
            <a:graphicFrameLocks noGrp="1"/>
          </p:cNvGraphicFramePr>
          <p:nvPr/>
        </p:nvGraphicFramePr>
        <p:xfrm>
          <a:off x="914400" y="2438400"/>
          <a:ext cx="6096000" cy="3383224"/>
        </p:xfrm>
        <a:graphic>
          <a:graphicData uri="http://schemas.openxmlformats.org/drawingml/2006/table">
            <a:tbl>
              <a:tblPr firstRow="1" bandRow="1">
                <a:tableStyleId>{7DF18680-E054-41AD-8BC1-D1AEF772440D}</a:tableStyleId>
              </a:tblPr>
              <a:tblGrid>
                <a:gridCol w="2032000"/>
                <a:gridCol w="2032000"/>
                <a:gridCol w="2032000"/>
              </a:tblGrid>
              <a:tr h="396203">
                <a:tc>
                  <a:txBody>
                    <a:bodyPr/>
                    <a:lstStyle/>
                    <a:p>
                      <a:pPr algn="ctr"/>
                      <a:r>
                        <a:rPr lang="en-US" sz="2000" dirty="0" smtClean="0"/>
                        <a:t>STRATEGY</a:t>
                      </a:r>
                      <a:endParaRPr lang="en-US" sz="2000" dirty="0"/>
                    </a:p>
                  </a:txBody>
                  <a:tcPr marT="45716" marB="45716"/>
                </a:tc>
                <a:tc>
                  <a:txBody>
                    <a:bodyPr/>
                    <a:lstStyle/>
                    <a:p>
                      <a:pPr algn="ctr"/>
                      <a:r>
                        <a:rPr lang="en-US" sz="2000" dirty="0" smtClean="0"/>
                        <a:t>EVOLUTION</a:t>
                      </a:r>
                      <a:endParaRPr lang="en-US" sz="2000" dirty="0"/>
                    </a:p>
                  </a:txBody>
                  <a:tcPr marT="45716" marB="45716"/>
                </a:tc>
                <a:tc>
                  <a:txBody>
                    <a:bodyPr/>
                    <a:lstStyle/>
                    <a:p>
                      <a:pPr algn="ctr"/>
                      <a:r>
                        <a:rPr lang="en-US" sz="2000" dirty="0" smtClean="0"/>
                        <a:t>EVALUATION</a:t>
                      </a:r>
                      <a:endParaRPr lang="en-US" sz="2000" dirty="0"/>
                    </a:p>
                  </a:txBody>
                  <a:tcPr marT="45716" marB="45716"/>
                </a:tc>
              </a:tr>
              <a:tr h="457157">
                <a:tc>
                  <a:txBody>
                    <a:bodyPr/>
                    <a:lstStyle/>
                    <a:p>
                      <a:r>
                        <a:rPr lang="en-US" sz="2000" dirty="0" smtClean="0"/>
                        <a:t>Awareness</a:t>
                      </a:r>
                      <a:endParaRPr lang="en-US" sz="2000" dirty="0"/>
                    </a:p>
                  </a:txBody>
                  <a:tcPr marT="45716" marB="45716"/>
                </a:tc>
                <a:tc>
                  <a:txBody>
                    <a:bodyPr/>
                    <a:lstStyle/>
                    <a:p>
                      <a:pPr algn="ctr"/>
                      <a:r>
                        <a:rPr lang="en-US" sz="2400" dirty="0" smtClean="0">
                          <a:latin typeface="Wingdings" pitchFamily="2" charset="2"/>
                        </a:rPr>
                        <a:t>R</a:t>
                      </a:r>
                      <a:endParaRPr lang="en-US" sz="2400" dirty="0">
                        <a:latin typeface="Wingdings" pitchFamily="2" charset="2"/>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pitchFamily="2" charset="2"/>
                        </a:rPr>
                        <a:t>9</a:t>
                      </a:r>
                      <a:endParaRPr lang="en-US" sz="2400" dirty="0"/>
                    </a:p>
                  </a:txBody>
                  <a:tcPr marT="45716" marB="45716"/>
                </a:tc>
              </a:tr>
              <a:tr h="457157">
                <a:tc>
                  <a:txBody>
                    <a:bodyPr/>
                    <a:lstStyle/>
                    <a:p>
                      <a:r>
                        <a:rPr lang="en-US" sz="2000" dirty="0" smtClean="0"/>
                        <a:t>Identify</a:t>
                      </a:r>
                      <a:endParaRPr lang="en-US" sz="2000" dirty="0"/>
                    </a:p>
                  </a:txBody>
                  <a:tcPr marT="45716" marB="45716"/>
                </a:tc>
                <a:tc>
                  <a:txBody>
                    <a:bodyPr/>
                    <a:lstStyle/>
                    <a:p>
                      <a:pPr algn="ctr"/>
                      <a:r>
                        <a:rPr lang="en-US" sz="2400" dirty="0" smtClean="0">
                          <a:latin typeface="Wingdings" pitchFamily="2" charset="2"/>
                        </a:rPr>
                        <a:t>6</a:t>
                      </a:r>
                      <a:endParaRPr lang="en-US" sz="2400" dirty="0">
                        <a:latin typeface="Wingdings" pitchFamily="2" charset="2"/>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pitchFamily="2" charset="2"/>
                        </a:rPr>
                        <a:t>6</a:t>
                      </a:r>
                      <a:endParaRPr lang="en-US" sz="2400" dirty="0">
                        <a:latin typeface="Wingdings" pitchFamily="2" charset="2"/>
                      </a:endParaRPr>
                    </a:p>
                  </a:txBody>
                  <a:tcPr marT="45716" marB="45716"/>
                </a:tc>
              </a:tr>
              <a:tr h="457157">
                <a:tc>
                  <a:txBody>
                    <a:bodyPr/>
                    <a:lstStyle/>
                    <a:p>
                      <a:r>
                        <a:rPr lang="en-US" sz="2000" dirty="0" smtClean="0"/>
                        <a:t>Inform</a:t>
                      </a:r>
                      <a:endParaRPr lang="en-US" sz="2000" dirty="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pitchFamily="2" charset="2"/>
                        </a:rPr>
                        <a:t>R</a:t>
                      </a:r>
                      <a:endParaRPr lang="en-US" sz="2400" dirty="0">
                        <a:latin typeface="Wingdings" pitchFamily="2" charset="2"/>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pitchFamily="2" charset="2"/>
                        </a:rPr>
                        <a:t>9</a:t>
                      </a:r>
                      <a:endParaRPr lang="en-US" sz="2400" dirty="0"/>
                    </a:p>
                  </a:txBody>
                  <a:tcPr marT="45716" marB="45716"/>
                </a:tc>
              </a:tr>
              <a:tr h="457157">
                <a:tc>
                  <a:txBody>
                    <a:bodyPr/>
                    <a:lstStyle/>
                    <a:p>
                      <a:r>
                        <a:rPr lang="en-US" sz="2000" dirty="0" smtClean="0"/>
                        <a:t>Refer</a:t>
                      </a:r>
                      <a:endParaRPr lang="en-US" sz="2000" dirty="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pitchFamily="2" charset="2"/>
                        </a:rPr>
                        <a:t>R</a:t>
                      </a:r>
                      <a:endParaRPr lang="en-US" sz="2400" dirty="0">
                        <a:latin typeface="Wingdings" pitchFamily="2" charset="2"/>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pitchFamily="2" charset="2"/>
                        </a:rPr>
                        <a:t>9</a:t>
                      </a:r>
                      <a:endParaRPr lang="en-US" sz="2400" dirty="0"/>
                    </a:p>
                  </a:txBody>
                  <a:tcPr marT="45716" marB="45716"/>
                </a:tc>
              </a:tr>
              <a:tr h="457157">
                <a:tc>
                  <a:txBody>
                    <a:bodyPr/>
                    <a:lstStyle/>
                    <a:p>
                      <a:r>
                        <a:rPr lang="en-US" sz="2000" dirty="0" smtClean="0"/>
                        <a:t>Link</a:t>
                      </a:r>
                      <a:endParaRPr lang="en-US" sz="2000" dirty="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pitchFamily="2" charset="2"/>
                        </a:rPr>
                        <a:t>R</a:t>
                      </a:r>
                      <a:endParaRPr lang="en-US" sz="2400" dirty="0">
                        <a:latin typeface="Wingdings" pitchFamily="2" charset="2"/>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pitchFamily="2" charset="2"/>
                        </a:rPr>
                        <a:t>9</a:t>
                      </a:r>
                      <a:endParaRPr lang="en-US" sz="2400" dirty="0"/>
                    </a:p>
                  </a:txBody>
                  <a:tcPr marT="45716" marB="45716"/>
                </a:tc>
              </a:tr>
              <a:tr h="700974">
                <a:tc>
                  <a:txBody>
                    <a:bodyPr/>
                    <a:lstStyle/>
                    <a:p>
                      <a:r>
                        <a:rPr lang="en-US" sz="2000" dirty="0" smtClean="0"/>
                        <a:t>LEGEND:</a:t>
                      </a:r>
                      <a:endParaRPr lang="en-US" sz="2000" dirty="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Wingdings" pitchFamily="2" charset="2"/>
                        </a:rPr>
                        <a:t>R</a:t>
                      </a:r>
                      <a:r>
                        <a:rPr lang="en-US" sz="2000" dirty="0" smtClean="0">
                          <a:latin typeface="+mj-lt"/>
                        </a:rPr>
                        <a:t>-done</a:t>
                      </a:r>
                      <a:br>
                        <a:rPr lang="en-US" sz="2000" dirty="0" smtClean="0">
                          <a:latin typeface="+mj-lt"/>
                        </a:rPr>
                      </a:br>
                      <a:r>
                        <a:rPr lang="en-US" sz="2000" dirty="0" smtClean="0">
                          <a:latin typeface="Wingdings" pitchFamily="2" charset="2"/>
                        </a:rPr>
                        <a:t>6</a:t>
                      </a:r>
                      <a:r>
                        <a:rPr lang="en-US" sz="2000" dirty="0" smtClean="0">
                          <a:latin typeface="+mn-lt"/>
                        </a:rPr>
                        <a:t>-in</a:t>
                      </a:r>
                      <a:r>
                        <a:rPr lang="en-US" sz="2000" baseline="0" dirty="0" smtClean="0">
                          <a:latin typeface="+mn-lt"/>
                        </a:rPr>
                        <a:t> process</a:t>
                      </a:r>
                      <a:endParaRPr lang="en-US" sz="2000" dirty="0">
                        <a:latin typeface="Wingdings" pitchFamily="2" charset="2"/>
                      </a:endParaRP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Wingdings" pitchFamily="2" charset="2"/>
                        </a:rPr>
                        <a:t>9</a:t>
                      </a:r>
                      <a:r>
                        <a:rPr lang="en-US" sz="2000" dirty="0" smtClean="0">
                          <a:latin typeface="+mj-lt"/>
                        </a:rPr>
                        <a:t>-measured</a:t>
                      </a:r>
                      <a:r>
                        <a:rPr lang="en-US" sz="2000" dirty="0" smtClean="0">
                          <a:latin typeface="Wingdings" pitchFamily="2" charset="2"/>
                        </a:rPr>
                        <a:t/>
                      </a:r>
                      <a:br>
                        <a:rPr lang="en-US" sz="2000" dirty="0" smtClean="0">
                          <a:latin typeface="Wingdings" pitchFamily="2" charset="2"/>
                        </a:rPr>
                      </a:br>
                      <a:r>
                        <a:rPr lang="en-US" sz="2000" dirty="0" smtClean="0">
                          <a:latin typeface="Wingdings" pitchFamily="2" charset="2"/>
                        </a:rPr>
                        <a:t>6</a:t>
                      </a:r>
                      <a:r>
                        <a:rPr lang="en-US" sz="2000" dirty="0" smtClean="0">
                          <a:latin typeface="+mj-lt"/>
                        </a:rPr>
                        <a:t>-in process</a:t>
                      </a:r>
                      <a:endParaRPr lang="en-US" sz="2000" dirty="0">
                        <a:latin typeface="Wingdings" pitchFamily="2" charset="2"/>
                      </a:endParaRPr>
                    </a:p>
                  </a:txBody>
                  <a:tcPr marT="45716" marB="45716"/>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7848600" cy="5562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1" name="Table 10"/>
          <p:cNvGraphicFramePr>
            <a:graphicFrameLocks noGrp="1"/>
          </p:cNvGraphicFramePr>
          <p:nvPr/>
        </p:nvGraphicFramePr>
        <p:xfrm>
          <a:off x="228600" y="189144"/>
          <a:ext cx="8763000" cy="6592656"/>
        </p:xfrm>
        <a:graphic>
          <a:graphicData uri="http://schemas.openxmlformats.org/drawingml/2006/table">
            <a:tbl>
              <a:tblPr/>
              <a:tblGrid>
                <a:gridCol w="228600"/>
                <a:gridCol w="8534400"/>
              </a:tblGrid>
              <a:tr h="109105">
                <a:tc gridSpan="2">
                  <a:txBody>
                    <a:bodyPr/>
                    <a:lstStyle/>
                    <a:p>
                      <a:pPr marL="0" marR="0" algn="ctr">
                        <a:lnSpc>
                          <a:spcPct val="100000"/>
                        </a:lnSpc>
                        <a:spcBef>
                          <a:spcPts val="0"/>
                        </a:spcBef>
                        <a:spcAft>
                          <a:spcPts val="0"/>
                        </a:spcAft>
                      </a:pPr>
                      <a:r>
                        <a:rPr lang="en-US" sz="1000" b="1" dirty="0">
                          <a:solidFill>
                            <a:srgbClr val="FFFFFF"/>
                          </a:solidFill>
                          <a:latin typeface="Garamond"/>
                          <a:ea typeface="Calibri"/>
                          <a:cs typeface="Times New Roman"/>
                        </a:rPr>
                        <a:t>STRUCTURE (‘Who’)</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r>
              <a:tr h="208159">
                <a:tc>
                  <a:txBody>
                    <a:bodyPr/>
                    <a:lstStyle/>
                    <a:p>
                      <a:pPr marL="0" marR="0" algn="ctr">
                        <a:lnSpc>
                          <a:spcPct val="100000"/>
                        </a:lnSpc>
                        <a:spcBef>
                          <a:spcPts val="0"/>
                        </a:spcBef>
                        <a:spcAft>
                          <a:spcPts val="0"/>
                        </a:spcAft>
                      </a:pPr>
                      <a:r>
                        <a:rPr lang="en-US" sz="1000" dirty="0">
                          <a:solidFill>
                            <a:srgbClr val="000000"/>
                          </a:solidFill>
                          <a:latin typeface="Garamond"/>
                          <a:ea typeface="Calibri"/>
                          <a:cs typeface="Times New Roman"/>
                        </a:rPr>
                        <a:t>1</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EIS </a:t>
                      </a:r>
                      <a:r>
                        <a:rPr lang="en-US" sz="1000" b="1" strike="sngStrike" dirty="0">
                          <a:solidFill>
                            <a:srgbClr val="000000"/>
                          </a:solidFill>
                          <a:latin typeface="Garamond"/>
                          <a:ea typeface="Calibri"/>
                          <a:cs typeface="Times New Roman"/>
                        </a:rPr>
                        <a:t>or Unaware Specialist</a:t>
                      </a:r>
                      <a:r>
                        <a:rPr lang="en-US" sz="1000" b="1" dirty="0">
                          <a:solidFill>
                            <a:srgbClr val="000000"/>
                          </a:solidFill>
                          <a:latin typeface="Garamond"/>
                          <a:ea typeface="Calibri"/>
                          <a:cs typeface="Times New Roman"/>
                        </a:rPr>
                        <a:t> Staff</a:t>
                      </a:r>
                      <a:br>
                        <a:rPr lang="en-US" sz="1000" b="1" dirty="0">
                          <a:solidFill>
                            <a:srgbClr val="000000"/>
                          </a:solidFill>
                          <a:latin typeface="Garamond"/>
                          <a:ea typeface="Calibri"/>
                          <a:cs typeface="Times New Roman"/>
                        </a:rPr>
                      </a:br>
                      <a:r>
                        <a:rPr lang="en-US" sz="1000" dirty="0">
                          <a:solidFill>
                            <a:srgbClr val="000000"/>
                          </a:solidFill>
                          <a:latin typeface="Garamond"/>
                          <a:ea typeface="Calibri"/>
                          <a:cs typeface="Times New Roman"/>
                        </a:rPr>
                        <a:t>Meet criteria for EIS or Unaware Specialist Qualifications</a:t>
                      </a:r>
                      <a:endParaRPr lang="en-US" sz="1000" dirty="0">
                        <a:solidFill>
                          <a:srgbClr val="000000"/>
                        </a:solidFill>
                        <a:latin typeface="Times New Roman"/>
                        <a:ea typeface="Calibri"/>
                        <a:cs typeface="Times New Roman"/>
                      </a:endParaRPr>
                    </a:p>
                  </a:txBody>
                  <a:tcPr marL="23491" marR="23491" marT="4568" marB="45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07214">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2</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EIS </a:t>
                      </a:r>
                      <a:r>
                        <a:rPr lang="en-US" sz="1000" b="1" strike="sngStrike" dirty="0">
                          <a:solidFill>
                            <a:srgbClr val="000000"/>
                          </a:solidFill>
                          <a:latin typeface="Garamond"/>
                          <a:ea typeface="Calibri"/>
                          <a:cs typeface="Times New Roman"/>
                        </a:rPr>
                        <a:t>or Unaware Specialist</a:t>
                      </a:r>
                      <a:r>
                        <a:rPr lang="en-US" sz="1000" b="1" dirty="0">
                          <a:solidFill>
                            <a:srgbClr val="000000"/>
                          </a:solidFill>
                          <a:latin typeface="Garamond"/>
                          <a:ea typeface="Calibri"/>
                          <a:cs typeface="Times New Roman"/>
                        </a:rPr>
                        <a:t> Staff Orientation &amp; Training</a:t>
                      </a:r>
                      <a:br>
                        <a:rPr lang="en-US" sz="1000" b="1" dirty="0">
                          <a:solidFill>
                            <a:srgbClr val="000000"/>
                          </a:solidFill>
                          <a:latin typeface="Garamond"/>
                          <a:ea typeface="Calibri"/>
                          <a:cs typeface="Times New Roman"/>
                        </a:rPr>
                      </a:br>
                      <a:r>
                        <a:rPr lang="en-US" sz="1000" dirty="0">
                          <a:solidFill>
                            <a:srgbClr val="000000"/>
                          </a:solidFill>
                          <a:latin typeface="Garamond"/>
                          <a:ea typeface="Calibri"/>
                          <a:cs typeface="Times New Roman"/>
                        </a:rPr>
                        <a:t>10 hours of HIV-specific training per year for staff serving RW clients?</a:t>
                      </a:r>
                      <a:r>
                        <a:rPr lang="en-US" sz="1000" b="1" dirty="0">
                          <a:solidFill>
                            <a:srgbClr val="000000"/>
                          </a:solidFill>
                          <a:latin typeface="Garamond"/>
                          <a:ea typeface="Calibri"/>
                          <a:cs typeface="Times New Roman"/>
                        </a:rPr>
                        <a:t>  </a:t>
                      </a:r>
                      <a:br>
                        <a:rPr lang="en-US" sz="1000" b="1" dirty="0">
                          <a:solidFill>
                            <a:srgbClr val="000000"/>
                          </a:solidFill>
                          <a:latin typeface="Garamond"/>
                          <a:ea typeface="Calibri"/>
                          <a:cs typeface="Times New Roman"/>
                        </a:rPr>
                      </a:br>
                      <a:r>
                        <a:rPr lang="en-US" sz="1000" b="1" dirty="0">
                          <a:solidFill>
                            <a:srgbClr val="FF0000"/>
                          </a:solidFill>
                          <a:latin typeface="Garamond"/>
                          <a:ea typeface="Calibri"/>
                          <a:cs typeface="Times New Roman"/>
                        </a:rPr>
                        <a:t>Document quarterly face-to-face meeting of EIS Staff with PS to hand off patients, document collaboration</a:t>
                      </a:r>
                      <a:endParaRPr lang="en-US" sz="1000" dirty="0">
                        <a:solidFill>
                          <a:srgbClr val="000000"/>
                        </a:solidFill>
                        <a:latin typeface="Times New Roman"/>
                        <a:ea typeface="Calibri"/>
                        <a:cs typeface="Times New Roman"/>
                      </a:endParaRPr>
                    </a:p>
                  </a:txBody>
                  <a:tcPr marL="23491" marR="23491" marT="4568" marB="45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8159">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3</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Recordkeeping Requirements</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dirty="0">
                          <a:solidFill>
                            <a:srgbClr val="000000"/>
                          </a:solidFill>
                          <a:latin typeface="Garamond"/>
                          <a:ea typeface="Calibri"/>
                          <a:cs typeface="Times New Roman"/>
                        </a:rPr>
                        <a:t>Chart is properly stored &amp; secure; chart is clearly organized; entries legible</a:t>
                      </a:r>
                      <a:endParaRPr lang="en-US" sz="1000" dirty="0">
                        <a:solidFill>
                          <a:srgbClr val="000000"/>
                        </a:solidFill>
                        <a:latin typeface="Times New Roman"/>
                        <a:ea typeface="Calibri"/>
                        <a:cs typeface="Times New Roman"/>
                      </a:endParaRPr>
                    </a:p>
                  </a:txBody>
                  <a:tcPr marL="23491" marR="23491" marT="4568" marB="45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105">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4</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Letters of Collaboration with other HIV Prevention &amp; Testing providers</a:t>
                      </a:r>
                      <a:endParaRPr lang="en-US" sz="1000" dirty="0">
                        <a:solidFill>
                          <a:srgbClr val="000000"/>
                        </a:solidFill>
                        <a:latin typeface="Times New Roman"/>
                        <a:ea typeface="Calibri"/>
                        <a:cs typeface="Times New Roman"/>
                      </a:endParaRPr>
                    </a:p>
                  </a:txBody>
                  <a:tcPr marL="23491" marR="23491" marT="4568" marB="45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105">
                <a:tc>
                  <a:txBody>
                    <a:bodyPr/>
                    <a:lstStyle/>
                    <a:p>
                      <a:pPr marL="0" marR="0" algn="ctr">
                        <a:lnSpc>
                          <a:spcPct val="100000"/>
                        </a:lnSpc>
                        <a:spcBef>
                          <a:spcPts val="0"/>
                        </a:spcBef>
                        <a:spcAft>
                          <a:spcPts val="0"/>
                        </a:spcAft>
                      </a:pPr>
                      <a:r>
                        <a:rPr lang="en-US" sz="1000" dirty="0">
                          <a:solidFill>
                            <a:srgbClr val="000000"/>
                          </a:solidFill>
                          <a:latin typeface="Garamond"/>
                          <a:ea typeface="Calibri"/>
                          <a:cs typeface="Times New Roman"/>
                        </a:rPr>
                        <a:t>5</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MOUs with key points of entry into care to facilitate access to care</a:t>
                      </a:r>
                      <a:endParaRPr lang="en-US" sz="1000" dirty="0">
                        <a:solidFill>
                          <a:srgbClr val="000000"/>
                        </a:solidFill>
                        <a:latin typeface="Times New Roman"/>
                        <a:ea typeface="Calibri"/>
                        <a:cs typeface="Times New Roman"/>
                      </a:endParaRPr>
                    </a:p>
                  </a:txBody>
                  <a:tcPr marL="23491" marR="23491" marT="4568" marB="45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105">
                <a:tc gridSpan="2">
                  <a:txBody>
                    <a:bodyPr/>
                    <a:lstStyle/>
                    <a:p>
                      <a:pPr marL="0" marR="0" algn="ctr">
                        <a:lnSpc>
                          <a:spcPct val="100000"/>
                        </a:lnSpc>
                        <a:spcBef>
                          <a:spcPts val="0"/>
                        </a:spcBef>
                        <a:spcAft>
                          <a:spcPts val="0"/>
                        </a:spcAft>
                      </a:pPr>
                      <a:r>
                        <a:rPr lang="en-US" sz="1000" b="1" dirty="0">
                          <a:solidFill>
                            <a:srgbClr val="FFFFFF"/>
                          </a:solidFill>
                          <a:latin typeface="Garamond"/>
                          <a:ea typeface="Calibri"/>
                          <a:cs typeface="Times New Roman"/>
                        </a:rPr>
                        <a:t>PROCESS (‘How’)</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r>
              <a:tr h="109105">
                <a:tc gridSpan="2">
                  <a:txBody>
                    <a:bodyPr/>
                    <a:lstStyle/>
                    <a:p>
                      <a:pPr marL="0" marR="0" algn="ctr">
                        <a:lnSpc>
                          <a:spcPct val="100000"/>
                        </a:lnSpc>
                        <a:spcBef>
                          <a:spcPts val="0"/>
                        </a:spcBef>
                        <a:spcAft>
                          <a:spcPts val="0"/>
                        </a:spcAft>
                      </a:pPr>
                      <a:r>
                        <a:rPr lang="en-US" sz="1000" b="1" dirty="0">
                          <a:solidFill>
                            <a:srgbClr val="000000"/>
                          </a:solidFill>
                          <a:latin typeface="Garamond"/>
                          <a:ea typeface="Calibri"/>
                          <a:cs typeface="Times New Roman"/>
                        </a:rPr>
                        <a:t>IDENTIFY</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307214">
                <a:tc>
                  <a:txBody>
                    <a:bodyPr/>
                    <a:lstStyle/>
                    <a:p>
                      <a:pPr marL="0" marR="0" algn="ctr">
                        <a:lnSpc>
                          <a:spcPct val="100000"/>
                        </a:lnSpc>
                        <a:spcBef>
                          <a:spcPts val="0"/>
                        </a:spcBef>
                        <a:spcAft>
                          <a:spcPts val="0"/>
                        </a:spcAft>
                      </a:pPr>
                      <a:r>
                        <a:rPr lang="en-US" sz="1000" dirty="0">
                          <a:solidFill>
                            <a:srgbClr val="000000"/>
                          </a:solidFill>
                          <a:latin typeface="Garamond"/>
                          <a:ea typeface="Calibri"/>
                          <a:cs typeface="Times New Roman"/>
                        </a:rPr>
                        <a:t>6</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Process to Identify Individuals at High Risk of Being HIV+</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dirty="0">
                          <a:solidFill>
                            <a:srgbClr val="000000"/>
                          </a:solidFill>
                          <a:latin typeface="Garamond"/>
                          <a:ea typeface="Calibri"/>
                          <a:cs typeface="Times New Roman"/>
                        </a:rPr>
                        <a:t>Process documented to identify and locate individuals at risk of HIV+ (detail of client demographics (race/ethnicity, zip code, gender, risk)</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8159">
                <a:tc>
                  <a:txBody>
                    <a:bodyPr/>
                    <a:lstStyle/>
                    <a:p>
                      <a:pPr marL="0" marR="0" algn="ctr">
                        <a:lnSpc>
                          <a:spcPct val="100000"/>
                        </a:lnSpc>
                        <a:spcBef>
                          <a:spcPts val="0"/>
                        </a:spcBef>
                        <a:spcAft>
                          <a:spcPts val="0"/>
                        </a:spcAft>
                      </a:pPr>
                      <a:r>
                        <a:rPr lang="en-US" sz="1000" dirty="0">
                          <a:solidFill>
                            <a:srgbClr val="000000"/>
                          </a:solidFill>
                          <a:latin typeface="Garamond"/>
                          <a:ea typeface="Calibri"/>
                          <a:cs typeface="Times New Roman"/>
                        </a:rPr>
                        <a:t>7</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HIV Testing </a:t>
                      </a:r>
                      <a:r>
                        <a:rPr lang="en-US" sz="1000" b="1" i="1" dirty="0">
                          <a:solidFill>
                            <a:srgbClr val="FF0000"/>
                          </a:solidFill>
                          <a:latin typeface="Garamond"/>
                          <a:ea typeface="Calibri"/>
                          <a:cs typeface="Times New Roman"/>
                        </a:rPr>
                        <a:t>by EIS Staff</a:t>
                      </a:r>
                      <a:br>
                        <a:rPr lang="en-US" sz="1000" b="1" i="1" dirty="0">
                          <a:solidFill>
                            <a:srgbClr val="FF0000"/>
                          </a:solidFill>
                          <a:latin typeface="Garamond"/>
                          <a:ea typeface="Calibri"/>
                          <a:cs typeface="Times New Roman"/>
                        </a:rPr>
                      </a:br>
                      <a:r>
                        <a:rPr lang="en-US" sz="1000" dirty="0">
                          <a:solidFill>
                            <a:srgbClr val="000000"/>
                          </a:solidFill>
                          <a:latin typeface="Garamond"/>
                          <a:ea typeface="Calibri"/>
                          <a:cs typeface="Times New Roman"/>
                        </a:rPr>
                        <a:t>Number of HIV tests administered with detail by demographics, risk group</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105">
                <a:tc gridSpan="2">
                  <a:txBody>
                    <a:bodyPr/>
                    <a:lstStyle/>
                    <a:p>
                      <a:pPr marL="0" marR="0" algn="ctr">
                        <a:lnSpc>
                          <a:spcPct val="100000"/>
                        </a:lnSpc>
                        <a:spcBef>
                          <a:spcPts val="0"/>
                        </a:spcBef>
                        <a:spcAft>
                          <a:spcPts val="0"/>
                        </a:spcAft>
                      </a:pPr>
                      <a:r>
                        <a:rPr lang="en-US" sz="1000" b="1" dirty="0">
                          <a:solidFill>
                            <a:srgbClr val="000000"/>
                          </a:solidFill>
                          <a:latin typeface="Garamond"/>
                          <a:ea typeface="Calibri"/>
                          <a:cs typeface="Times New Roman"/>
                        </a:rPr>
                        <a:t>INFORM</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307214">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8</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Results of HIV Tests </a:t>
                      </a:r>
                      <a:r>
                        <a:rPr lang="en-US" sz="1000" b="1" dirty="0">
                          <a:solidFill>
                            <a:srgbClr val="FF0000"/>
                          </a:solidFill>
                          <a:latin typeface="Garamond"/>
                          <a:ea typeface="Calibri"/>
                          <a:cs typeface="Times New Roman"/>
                        </a:rPr>
                        <a:t>(obtain data from CT DPH)</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u="sng" dirty="0">
                          <a:solidFill>
                            <a:srgbClr val="000000"/>
                          </a:solidFill>
                          <a:latin typeface="Garamond"/>
                          <a:ea typeface="Calibri"/>
                          <a:cs typeface="Times New Roman"/>
                        </a:rPr>
                        <a:t>HIV+ tests</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dirty="0">
                          <a:solidFill>
                            <a:srgbClr val="000000"/>
                          </a:solidFill>
                          <a:latin typeface="Garamond"/>
                          <a:ea typeface="Calibri"/>
                          <a:cs typeface="Times New Roman"/>
                        </a:rPr>
                        <a:t> Total # of tested (detail by demographics, risk)</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07214">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9</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strike="sngStrike" dirty="0">
                          <a:solidFill>
                            <a:srgbClr val="000000"/>
                          </a:solidFill>
                          <a:latin typeface="Garamond"/>
                          <a:ea typeface="Calibri"/>
                          <a:cs typeface="Times New Roman"/>
                        </a:rPr>
                        <a:t>Counseling upon testing</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u="sng" strike="sngStrike" dirty="0">
                          <a:solidFill>
                            <a:srgbClr val="000000"/>
                          </a:solidFill>
                          <a:latin typeface="Garamond"/>
                          <a:ea typeface="Calibri"/>
                          <a:cs typeface="Times New Roman"/>
                        </a:rPr>
                        <a:t># total counseled following test</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strike="sngStrike" dirty="0">
                          <a:solidFill>
                            <a:srgbClr val="000000"/>
                          </a:solidFill>
                          <a:latin typeface="Garamond"/>
                          <a:ea typeface="Calibri"/>
                          <a:cs typeface="Times New Roman"/>
                        </a:rPr>
                        <a:t> Total # of tests</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105">
                <a:tc gridSpan="2">
                  <a:txBody>
                    <a:bodyPr/>
                    <a:lstStyle/>
                    <a:p>
                      <a:pPr marL="0" marR="0" algn="ctr">
                        <a:lnSpc>
                          <a:spcPct val="100000"/>
                        </a:lnSpc>
                        <a:spcBef>
                          <a:spcPts val="0"/>
                        </a:spcBef>
                        <a:spcAft>
                          <a:spcPts val="0"/>
                        </a:spcAft>
                      </a:pPr>
                      <a:r>
                        <a:rPr lang="en-US" sz="1000" b="1">
                          <a:solidFill>
                            <a:srgbClr val="000000"/>
                          </a:solidFill>
                          <a:latin typeface="Garamond"/>
                          <a:ea typeface="Calibri"/>
                          <a:cs typeface="Times New Roman"/>
                        </a:rPr>
                        <a:t>REFER</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307214">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10</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Referrals to Ambulatory Outpatient Medical Care if HIV+</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u="sng" dirty="0">
                          <a:solidFill>
                            <a:srgbClr val="000000"/>
                          </a:solidFill>
                          <a:latin typeface="Garamond"/>
                          <a:ea typeface="Calibri"/>
                          <a:cs typeface="Times New Roman"/>
                        </a:rPr>
                        <a:t># &amp; detail (client) referred to AOMC (date, AOMC provider documented</a:t>
                      </a:r>
                      <a:r>
                        <a:rPr lang="en-US" sz="1000" dirty="0">
                          <a:solidFill>
                            <a:srgbClr val="000000"/>
                          </a:solidFill>
                          <a:latin typeface="Garamond"/>
                          <a:ea typeface="Calibri"/>
                          <a:cs typeface="Times New Roman"/>
                        </a:rPr>
                        <a:t>)</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dirty="0">
                          <a:solidFill>
                            <a:srgbClr val="000000"/>
                          </a:solidFill>
                          <a:latin typeface="Garamond"/>
                          <a:ea typeface="Calibri"/>
                          <a:cs typeface="Times New Roman"/>
                        </a:rPr>
                        <a:t>Total HIV+ clients identified</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06269">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11</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Referrals to Other Services (HIV+) </a:t>
                      </a:r>
                      <a:r>
                        <a:rPr lang="en-US" sz="1000" b="1" i="1" dirty="0">
                          <a:solidFill>
                            <a:srgbClr val="FF0000"/>
                          </a:solidFill>
                          <a:latin typeface="Garamond"/>
                          <a:ea typeface="Calibri"/>
                          <a:cs typeface="Times New Roman"/>
                        </a:rPr>
                        <a:t>including CRCS* – clarify services</a:t>
                      </a:r>
                      <a:br>
                        <a:rPr lang="en-US" sz="1000" b="1" i="1" dirty="0">
                          <a:solidFill>
                            <a:srgbClr val="FF0000"/>
                          </a:solidFill>
                          <a:latin typeface="Garamond"/>
                          <a:ea typeface="Calibri"/>
                          <a:cs typeface="Times New Roman"/>
                        </a:rPr>
                      </a:br>
                      <a:r>
                        <a:rPr lang="en-US" sz="1000" b="1" i="1" dirty="0">
                          <a:solidFill>
                            <a:srgbClr val="FF0000"/>
                          </a:solidFill>
                          <a:latin typeface="Garamond"/>
                          <a:ea typeface="Calibri"/>
                          <a:cs typeface="Times New Roman"/>
                        </a:rPr>
                        <a:t>HIGH RISK HIV+ for prevention services, list services</a:t>
                      </a:r>
                      <a:r>
                        <a:rPr lang="en-US" sz="1000" b="1" i="1" dirty="0">
                          <a:solidFill>
                            <a:srgbClr val="000000"/>
                          </a:solidFill>
                          <a:latin typeface="Garamond"/>
                          <a:ea typeface="Calibri"/>
                          <a:cs typeface="Times New Roman"/>
                        </a:rPr>
                        <a:t/>
                      </a:r>
                      <a:br>
                        <a:rPr lang="en-US" sz="1000" b="1" i="1" dirty="0">
                          <a:solidFill>
                            <a:srgbClr val="000000"/>
                          </a:solidFill>
                          <a:latin typeface="Garamond"/>
                          <a:ea typeface="Calibri"/>
                          <a:cs typeface="Times New Roman"/>
                        </a:rPr>
                      </a:br>
                      <a:r>
                        <a:rPr lang="en-US" sz="1000" u="sng" dirty="0">
                          <a:solidFill>
                            <a:srgbClr val="000000"/>
                          </a:solidFill>
                          <a:latin typeface="Garamond"/>
                          <a:ea typeface="Calibri"/>
                          <a:cs typeface="Times New Roman"/>
                        </a:rPr>
                        <a:t>HIV+ Clients referred to other services (detail by Service, provider, reason)</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dirty="0">
                          <a:solidFill>
                            <a:srgbClr val="000000"/>
                          </a:solidFill>
                          <a:latin typeface="Garamond"/>
                          <a:ea typeface="Calibri"/>
                          <a:cs typeface="Times New Roman"/>
                        </a:rPr>
                        <a:t>Total # of HIV+ Clients</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07214">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12</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Referrals to Services to Reduce Risk (HIV-) </a:t>
                      </a:r>
                      <a:r>
                        <a:rPr lang="en-US" sz="1000" b="1" i="1" dirty="0">
                          <a:solidFill>
                            <a:srgbClr val="FF0000"/>
                          </a:solidFill>
                          <a:latin typeface="Garamond"/>
                          <a:ea typeface="Calibri"/>
                          <a:cs typeface="Times New Roman"/>
                        </a:rPr>
                        <a:t>including CRCS</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u="sng" dirty="0">
                          <a:solidFill>
                            <a:srgbClr val="000000"/>
                          </a:solidFill>
                          <a:latin typeface="Garamond"/>
                          <a:ea typeface="Calibri"/>
                          <a:cs typeface="Times New Roman"/>
                        </a:rPr>
                        <a:t>HIV- Clients referred to other services (detail by Service, provider, reason)</a:t>
                      </a:r>
                      <a:endParaRPr lang="en-US" sz="1000" dirty="0">
                        <a:solidFill>
                          <a:srgbClr val="000000"/>
                        </a:solidFill>
                        <a:latin typeface="Times New Roman"/>
                        <a:ea typeface="Calibri"/>
                        <a:cs typeface="Times New Roman"/>
                      </a:endParaRPr>
                    </a:p>
                    <a:p>
                      <a:pPr marL="0" marR="0">
                        <a:lnSpc>
                          <a:spcPct val="100000"/>
                        </a:lnSpc>
                        <a:spcBef>
                          <a:spcPts val="0"/>
                        </a:spcBef>
                        <a:spcAft>
                          <a:spcPts val="0"/>
                        </a:spcAft>
                      </a:pPr>
                      <a:r>
                        <a:rPr lang="en-US" sz="1000" dirty="0">
                          <a:solidFill>
                            <a:srgbClr val="000000"/>
                          </a:solidFill>
                          <a:latin typeface="Garamond"/>
                          <a:ea typeface="Calibri"/>
                          <a:cs typeface="Times New Roman"/>
                        </a:rPr>
                        <a:t>Total # of HIV- Clients</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09105">
                <a:tc gridSpan="2">
                  <a:txBody>
                    <a:bodyPr/>
                    <a:lstStyle/>
                    <a:p>
                      <a:pPr marL="0" marR="0" algn="ctr">
                        <a:lnSpc>
                          <a:spcPct val="100000"/>
                        </a:lnSpc>
                        <a:spcBef>
                          <a:spcPts val="0"/>
                        </a:spcBef>
                        <a:spcAft>
                          <a:spcPts val="0"/>
                        </a:spcAft>
                      </a:pPr>
                      <a:r>
                        <a:rPr lang="en-US" sz="1000" b="1" dirty="0">
                          <a:solidFill>
                            <a:srgbClr val="000000"/>
                          </a:solidFill>
                          <a:latin typeface="Garamond"/>
                          <a:ea typeface="Calibri"/>
                          <a:cs typeface="Times New Roman"/>
                        </a:rPr>
                        <a:t>OUTCOME (‘What’)</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r>
              <a:tr h="109105">
                <a:tc gridSpan="2">
                  <a:txBody>
                    <a:bodyPr/>
                    <a:lstStyle/>
                    <a:p>
                      <a:pPr marL="0" marR="0" algn="ctr">
                        <a:lnSpc>
                          <a:spcPct val="100000"/>
                        </a:lnSpc>
                        <a:spcBef>
                          <a:spcPts val="0"/>
                        </a:spcBef>
                        <a:spcAft>
                          <a:spcPts val="0"/>
                        </a:spcAft>
                      </a:pPr>
                      <a:r>
                        <a:rPr lang="en-US" sz="1000" b="1" dirty="0">
                          <a:solidFill>
                            <a:srgbClr val="000000"/>
                          </a:solidFill>
                          <a:latin typeface="Garamond"/>
                          <a:ea typeface="Calibri"/>
                          <a:cs typeface="Times New Roman"/>
                        </a:rPr>
                        <a:t>LINK</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406269">
                <a:tc>
                  <a:txBody>
                    <a:bodyPr/>
                    <a:lstStyle/>
                    <a:p>
                      <a:pPr marL="0" marR="0" algn="ctr">
                        <a:lnSpc>
                          <a:spcPct val="100000"/>
                        </a:lnSpc>
                        <a:spcBef>
                          <a:spcPts val="0"/>
                        </a:spcBef>
                        <a:spcAft>
                          <a:spcPts val="0"/>
                        </a:spcAft>
                      </a:pPr>
                      <a:r>
                        <a:rPr lang="en-US" sz="1000">
                          <a:solidFill>
                            <a:srgbClr val="000000"/>
                          </a:solidFill>
                          <a:latin typeface="Garamond"/>
                          <a:ea typeface="Calibri"/>
                          <a:cs typeface="Times New Roman"/>
                        </a:rPr>
                        <a:t>13</a:t>
                      </a:r>
                      <a:endParaRPr lang="en-US" sz="100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HIV+ Clients Linked to Care</a:t>
                      </a:r>
                      <a:r>
                        <a:rPr lang="en-US" sz="1000" dirty="0">
                          <a:solidFill>
                            <a:srgbClr val="000000"/>
                          </a:solidFill>
                          <a:latin typeface="Garamond"/>
                          <a:ea typeface="Calibri"/>
                          <a:cs typeface="Times New Roman"/>
                        </a:rPr>
                        <a:t> (validate AOMC by first Viral Load test result)</a:t>
                      </a:r>
                      <a:br>
                        <a:rPr lang="en-US" sz="1000" dirty="0">
                          <a:solidFill>
                            <a:srgbClr val="000000"/>
                          </a:solidFill>
                          <a:latin typeface="Garamond"/>
                          <a:ea typeface="Calibri"/>
                          <a:cs typeface="Times New Roman"/>
                        </a:rPr>
                      </a:br>
                      <a:r>
                        <a:rPr lang="en-US" sz="1000" u="sng" dirty="0">
                          <a:solidFill>
                            <a:srgbClr val="000000"/>
                          </a:solidFill>
                          <a:latin typeface="Garamond"/>
                          <a:ea typeface="Calibri"/>
                          <a:cs typeface="Times New Roman"/>
                        </a:rPr>
                        <a:t>HIV+ Clients with first Viral Load documented at AOMC provider</a:t>
                      </a:r>
                      <a:r>
                        <a:rPr lang="en-US" sz="1000" dirty="0">
                          <a:solidFill>
                            <a:srgbClr val="000000"/>
                          </a:solidFill>
                          <a:latin typeface="Garamond"/>
                          <a:ea typeface="Calibri"/>
                          <a:cs typeface="Times New Roman"/>
                        </a:rPr>
                        <a:t/>
                      </a:r>
                      <a:br>
                        <a:rPr lang="en-US" sz="1000" dirty="0">
                          <a:solidFill>
                            <a:srgbClr val="000000"/>
                          </a:solidFill>
                          <a:latin typeface="Garamond"/>
                          <a:ea typeface="Calibri"/>
                          <a:cs typeface="Times New Roman"/>
                        </a:rPr>
                      </a:br>
                      <a:r>
                        <a:rPr lang="en-US" sz="1000" dirty="0">
                          <a:solidFill>
                            <a:srgbClr val="000000"/>
                          </a:solidFill>
                          <a:latin typeface="Garamond"/>
                          <a:ea typeface="Calibri"/>
                          <a:cs typeface="Times New Roman"/>
                        </a:rPr>
                        <a:t>Total # of HIV+ Clients Referred to Care                </a:t>
                      </a:r>
                      <a:r>
                        <a:rPr lang="en-US" sz="1000" i="1" dirty="0">
                          <a:solidFill>
                            <a:srgbClr val="FF0000"/>
                          </a:solidFill>
                          <a:latin typeface="Garamond"/>
                          <a:ea typeface="Calibri"/>
                          <a:cs typeface="Times New Roman"/>
                        </a:rPr>
                        <a:t>SPECIFY TIMEFRAME?</a:t>
                      </a:r>
                      <a:br>
                        <a:rPr lang="en-US" sz="1000" i="1" dirty="0">
                          <a:solidFill>
                            <a:srgbClr val="FF0000"/>
                          </a:solidFill>
                          <a:latin typeface="Garamond"/>
                          <a:ea typeface="Calibri"/>
                          <a:cs typeface="Times New Roman"/>
                        </a:rPr>
                      </a:br>
                      <a:r>
                        <a:rPr lang="en-US" sz="1000" i="1" dirty="0">
                          <a:solidFill>
                            <a:srgbClr val="FF0000"/>
                          </a:solidFill>
                          <a:latin typeface="Garamond"/>
                          <a:ea typeface="Calibri"/>
                          <a:cs typeface="Times New Roman"/>
                        </a:rPr>
                        <a:t>Suggested:  1 month to be linked to care, 6 months to transition EIS to MCM</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22080">
                <a:tc>
                  <a:txBody>
                    <a:bodyPr/>
                    <a:lstStyle/>
                    <a:p>
                      <a:pPr marL="0" marR="0" algn="ctr">
                        <a:lnSpc>
                          <a:spcPct val="100000"/>
                        </a:lnSpc>
                        <a:spcBef>
                          <a:spcPts val="0"/>
                        </a:spcBef>
                        <a:spcAft>
                          <a:spcPts val="0"/>
                        </a:spcAft>
                      </a:pPr>
                      <a:r>
                        <a:rPr lang="en-US" sz="1000" dirty="0">
                          <a:solidFill>
                            <a:srgbClr val="000000"/>
                          </a:solidFill>
                          <a:latin typeface="Garamond"/>
                          <a:ea typeface="Calibri"/>
                          <a:cs typeface="Times New Roman"/>
                        </a:rPr>
                        <a:t>14</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000" b="1" dirty="0">
                          <a:solidFill>
                            <a:srgbClr val="000000"/>
                          </a:solidFill>
                          <a:latin typeface="Garamond"/>
                          <a:ea typeface="Calibri"/>
                          <a:cs typeface="Times New Roman"/>
                        </a:rPr>
                        <a:t>Timeliness of AOMC Care Entry </a:t>
                      </a:r>
                      <a:r>
                        <a:rPr lang="en-US" sz="1000" b="1" i="1" dirty="0">
                          <a:solidFill>
                            <a:srgbClr val="FF0000"/>
                          </a:solidFill>
                          <a:latin typeface="Garamond"/>
                          <a:ea typeface="Calibri"/>
                          <a:cs typeface="Times New Roman"/>
                        </a:rPr>
                        <a:t>(detail by Special Population)</a:t>
                      </a:r>
                      <a:r>
                        <a:rPr lang="en-US" sz="1000" b="1" i="1" dirty="0">
                          <a:solidFill>
                            <a:srgbClr val="000000"/>
                          </a:solidFill>
                          <a:latin typeface="Garamond"/>
                          <a:ea typeface="Calibri"/>
                          <a:cs typeface="Times New Roman"/>
                        </a:rPr>
                        <a:t/>
                      </a:r>
                      <a:br>
                        <a:rPr lang="en-US" sz="1000" b="1" i="1" dirty="0">
                          <a:solidFill>
                            <a:srgbClr val="000000"/>
                          </a:solidFill>
                          <a:latin typeface="Garamond"/>
                          <a:ea typeface="Calibri"/>
                          <a:cs typeface="Times New Roman"/>
                        </a:rPr>
                      </a:br>
                      <a:r>
                        <a:rPr lang="en-US" sz="1000" dirty="0">
                          <a:solidFill>
                            <a:srgbClr val="000000"/>
                          </a:solidFill>
                          <a:latin typeface="Garamond"/>
                          <a:ea typeface="Calibri"/>
                          <a:cs typeface="Times New Roman"/>
                        </a:rPr>
                        <a:t>Time elapsed from HIV+ diagnosis to first Viral Load  </a:t>
                      </a:r>
                      <a:r>
                        <a:rPr lang="en-US" sz="1000" dirty="0">
                          <a:solidFill>
                            <a:srgbClr val="FF0000"/>
                          </a:solidFill>
                          <a:latin typeface="Garamond"/>
                          <a:ea typeface="Calibri"/>
                          <a:cs typeface="Times New Roman"/>
                        </a:rPr>
                        <a:t>(suggested 1 month)</a:t>
                      </a:r>
                      <a:endParaRPr lang="en-US" sz="1000" dirty="0">
                        <a:solidFill>
                          <a:srgbClr val="000000"/>
                        </a:solidFill>
                        <a:latin typeface="Times New Roman"/>
                        <a:ea typeface="Calibri"/>
                        <a:cs typeface="Times New Roman"/>
                      </a:endParaRPr>
                    </a:p>
                  </a:txBody>
                  <a:tcPr marL="23491" marR="23491" marT="4568" marB="45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98475" y="457200"/>
          <a:ext cx="7731125" cy="2543928"/>
        </p:xfrm>
        <a:graphic>
          <a:graphicData uri="http://schemas.openxmlformats.org/drawingml/2006/table">
            <a:tbl>
              <a:tblPr/>
              <a:tblGrid>
                <a:gridCol w="7348535"/>
                <a:gridCol w="382590"/>
              </a:tblGrid>
              <a:tr h="260336">
                <a:tc gridSpan="2">
                  <a:txBody>
                    <a:bodyPr/>
                    <a:lstStyle/>
                    <a:p>
                      <a:pPr marL="0" marR="0">
                        <a:lnSpc>
                          <a:spcPct val="115000"/>
                        </a:lnSpc>
                        <a:spcBef>
                          <a:spcPts val="0"/>
                        </a:spcBef>
                        <a:spcAft>
                          <a:spcPts val="0"/>
                        </a:spcAft>
                      </a:pPr>
                      <a:r>
                        <a:rPr lang="en-US" sz="1400" b="1" dirty="0">
                          <a:solidFill>
                            <a:srgbClr val="000000"/>
                          </a:solidFill>
                          <a:latin typeface="Garamond"/>
                          <a:ea typeface="Calibri"/>
                          <a:cs typeface="Times New Roman"/>
                        </a:rPr>
                        <a:t>BARRIER IDENTIFICATION &amp; RESOLUTION (detail next page)</a:t>
                      </a:r>
                      <a:endParaRPr lang="en-US" sz="1400" dirty="0">
                        <a:solidFill>
                          <a:srgbClr val="000000"/>
                        </a:solidFill>
                        <a:latin typeface="Times New Roman"/>
                        <a:ea typeface="Calibri"/>
                        <a:cs typeface="Times New Roman"/>
                      </a:endParaRPr>
                    </a:p>
                  </a:txBody>
                  <a:tcPr marL="38705" marR="38705" marT="7524" marB="7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505626">
                <a:tc>
                  <a:txBody>
                    <a:bodyPr/>
                    <a:lstStyle/>
                    <a:p>
                      <a:pPr marL="0" marR="0">
                        <a:lnSpc>
                          <a:spcPct val="115000"/>
                        </a:lnSpc>
                        <a:spcBef>
                          <a:spcPts val="0"/>
                        </a:spcBef>
                        <a:spcAft>
                          <a:spcPts val="0"/>
                        </a:spcAft>
                      </a:pPr>
                      <a:r>
                        <a:rPr lang="en-US" sz="1400" b="1" dirty="0">
                          <a:solidFill>
                            <a:srgbClr val="000000"/>
                          </a:solidFill>
                          <a:latin typeface="Garamond"/>
                          <a:ea typeface="Calibri"/>
                          <a:cs typeface="Times New Roman"/>
                        </a:rPr>
                        <a:t>Barrier Identification</a:t>
                      </a:r>
                      <a:br>
                        <a:rPr lang="en-US" sz="1400" b="1" dirty="0">
                          <a:solidFill>
                            <a:srgbClr val="000000"/>
                          </a:solidFill>
                          <a:latin typeface="Garamond"/>
                          <a:ea typeface="Calibri"/>
                          <a:cs typeface="Times New Roman"/>
                        </a:rPr>
                      </a:br>
                      <a:r>
                        <a:rPr lang="en-US" sz="1400" dirty="0">
                          <a:solidFill>
                            <a:srgbClr val="000000"/>
                          </a:solidFill>
                          <a:latin typeface="Garamond"/>
                          <a:ea typeface="Calibri"/>
                          <a:cs typeface="Times New Roman"/>
                        </a:rPr>
                        <a:t>Documentation that barriers to care entry and/or retention are assessed</a:t>
                      </a:r>
                      <a:endParaRPr lang="en-US" sz="1400" dirty="0">
                        <a:solidFill>
                          <a:srgbClr val="000000"/>
                        </a:solidFill>
                        <a:latin typeface="Times New Roman"/>
                        <a:ea typeface="Calibri"/>
                        <a:cs typeface="Times New Roman"/>
                      </a:endParaRPr>
                    </a:p>
                  </a:txBody>
                  <a:tcPr marL="38705" marR="38705" marT="7524" marB="7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sz="1200"/>
                    </a:p>
                  </a:txBody>
                  <a:tcPr marL="77410" marR="77410" marT="38693" marB="3869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FFFFCC"/>
                    </a:solidFill>
                  </a:tcPr>
                </a:tc>
              </a:tr>
              <a:tr h="505626">
                <a:tc>
                  <a:txBody>
                    <a:bodyPr/>
                    <a:lstStyle/>
                    <a:p>
                      <a:pPr marL="0" marR="0">
                        <a:lnSpc>
                          <a:spcPct val="115000"/>
                        </a:lnSpc>
                        <a:spcBef>
                          <a:spcPts val="0"/>
                        </a:spcBef>
                        <a:spcAft>
                          <a:spcPts val="0"/>
                        </a:spcAft>
                      </a:pPr>
                      <a:r>
                        <a:rPr lang="en-US" sz="1400" b="1" dirty="0">
                          <a:solidFill>
                            <a:srgbClr val="000000"/>
                          </a:solidFill>
                          <a:latin typeface="Garamond"/>
                          <a:ea typeface="Calibri"/>
                          <a:cs typeface="Times New Roman"/>
                        </a:rPr>
                        <a:t>Barrier Resolution</a:t>
                      </a:r>
                      <a:br>
                        <a:rPr lang="en-US" sz="1400" b="1" dirty="0">
                          <a:solidFill>
                            <a:srgbClr val="000000"/>
                          </a:solidFill>
                          <a:latin typeface="Garamond"/>
                          <a:ea typeface="Calibri"/>
                          <a:cs typeface="Times New Roman"/>
                        </a:rPr>
                      </a:br>
                      <a:r>
                        <a:rPr lang="en-US" sz="1400" dirty="0">
                          <a:solidFill>
                            <a:srgbClr val="000000"/>
                          </a:solidFill>
                          <a:latin typeface="Garamond"/>
                          <a:ea typeface="Calibri"/>
                          <a:cs typeface="Times New Roman"/>
                        </a:rPr>
                        <a:t>Documentation that barriers to care entry and/or retention are resolved</a:t>
                      </a:r>
                      <a:endParaRPr lang="en-US" sz="1400" dirty="0">
                        <a:solidFill>
                          <a:srgbClr val="000000"/>
                        </a:solidFill>
                        <a:latin typeface="Times New Roman"/>
                        <a:ea typeface="Calibri"/>
                        <a:cs typeface="Times New Roman"/>
                      </a:endParaRPr>
                    </a:p>
                  </a:txBody>
                  <a:tcPr marL="38705" marR="38705" marT="7524" marB="7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sz="1200"/>
                    </a:p>
                  </a:txBody>
                  <a:tcPr marL="77410" marR="77410" marT="38693" marB="38693">
                    <a:lnL w="12700" cap="flat" cmpd="sng" algn="ctr">
                      <a:solidFill>
                        <a:srgbClr val="000000"/>
                      </a:solidFill>
                      <a:prstDash val="solid"/>
                      <a:round/>
                      <a:headEnd type="none" w="med" len="med"/>
                      <a:tailEnd type="none" w="med" len="med"/>
                    </a:lnL>
                    <a:solidFill>
                      <a:srgbClr val="FFFFCC"/>
                    </a:solidFill>
                  </a:tcPr>
                </a:tc>
              </a:tr>
              <a:tr h="505626">
                <a:tc>
                  <a:txBody>
                    <a:bodyPr/>
                    <a:lstStyle/>
                    <a:p>
                      <a:pPr marL="0" marR="0">
                        <a:lnSpc>
                          <a:spcPct val="115000"/>
                        </a:lnSpc>
                        <a:spcBef>
                          <a:spcPts val="0"/>
                        </a:spcBef>
                        <a:spcAft>
                          <a:spcPts val="0"/>
                        </a:spcAft>
                      </a:pPr>
                      <a:r>
                        <a:rPr lang="en-US" sz="1400" b="1" dirty="0">
                          <a:solidFill>
                            <a:srgbClr val="000000"/>
                          </a:solidFill>
                          <a:latin typeface="Garamond"/>
                          <a:ea typeface="Calibri"/>
                          <a:cs typeface="Times New Roman"/>
                        </a:rPr>
                        <a:t>Health Literacy Evaluation</a:t>
                      </a:r>
                      <a:br>
                        <a:rPr lang="en-US" sz="1400" b="1" dirty="0">
                          <a:solidFill>
                            <a:srgbClr val="000000"/>
                          </a:solidFill>
                          <a:latin typeface="Garamond"/>
                          <a:ea typeface="Calibri"/>
                          <a:cs typeface="Times New Roman"/>
                        </a:rPr>
                      </a:br>
                      <a:r>
                        <a:rPr lang="en-US" sz="1400" dirty="0">
                          <a:solidFill>
                            <a:srgbClr val="000000"/>
                          </a:solidFill>
                          <a:latin typeface="Garamond"/>
                          <a:ea typeface="Calibri"/>
                          <a:cs typeface="Times New Roman"/>
                        </a:rPr>
                        <a:t>Documentation that health literacy is evaluated</a:t>
                      </a:r>
                      <a:endParaRPr lang="en-US" sz="1400" dirty="0">
                        <a:solidFill>
                          <a:srgbClr val="000000"/>
                        </a:solidFill>
                        <a:latin typeface="Times New Roman"/>
                        <a:ea typeface="Calibri"/>
                        <a:cs typeface="Times New Roman"/>
                      </a:endParaRPr>
                    </a:p>
                  </a:txBody>
                  <a:tcPr marL="38705" marR="38705" marT="7524" marB="7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sz="1200" dirty="0"/>
                    </a:p>
                  </a:txBody>
                  <a:tcPr marL="77410" marR="77410" marT="38693" marB="38693">
                    <a:lnL w="12700" cap="flat" cmpd="sng" algn="ctr">
                      <a:solidFill>
                        <a:srgbClr val="000000"/>
                      </a:solidFill>
                      <a:prstDash val="solid"/>
                      <a:round/>
                      <a:headEnd type="none" w="med" len="med"/>
                      <a:tailEnd type="none" w="med" len="med"/>
                    </a:lnL>
                    <a:solidFill>
                      <a:srgbClr val="FFFFCC"/>
                    </a:solidFill>
                  </a:tcPr>
                </a:tc>
              </a:tr>
              <a:tr h="260336">
                <a:tc gridSpan="2">
                  <a:txBody>
                    <a:bodyPr/>
                    <a:lstStyle/>
                    <a:p>
                      <a:pPr marL="0" marR="0">
                        <a:lnSpc>
                          <a:spcPct val="115000"/>
                        </a:lnSpc>
                        <a:spcBef>
                          <a:spcPts val="0"/>
                        </a:spcBef>
                        <a:spcAft>
                          <a:spcPts val="0"/>
                        </a:spcAft>
                      </a:pPr>
                      <a:r>
                        <a:rPr lang="en-US" sz="1400" b="1" dirty="0">
                          <a:solidFill>
                            <a:srgbClr val="000000"/>
                          </a:solidFill>
                          <a:latin typeface="Garamond"/>
                          <a:ea typeface="Calibri"/>
                          <a:cs typeface="Times New Roman"/>
                        </a:rPr>
                        <a:t>HIV MEDICAL CARE RETENTION</a:t>
                      </a:r>
                      <a:endParaRPr lang="en-US" sz="1400" dirty="0">
                        <a:solidFill>
                          <a:srgbClr val="000000"/>
                        </a:solidFill>
                        <a:latin typeface="Times New Roman"/>
                        <a:ea typeface="Calibri"/>
                        <a:cs typeface="Times New Roman"/>
                      </a:endParaRPr>
                    </a:p>
                  </a:txBody>
                  <a:tcPr marL="38705" marR="38705" marT="7524" marB="7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505626">
                <a:tc>
                  <a:txBody>
                    <a:bodyPr/>
                    <a:lstStyle/>
                    <a:p>
                      <a:pPr marL="0" marR="0">
                        <a:lnSpc>
                          <a:spcPct val="115000"/>
                        </a:lnSpc>
                        <a:spcBef>
                          <a:spcPts val="0"/>
                        </a:spcBef>
                        <a:spcAft>
                          <a:spcPts val="0"/>
                        </a:spcAft>
                      </a:pPr>
                      <a:r>
                        <a:rPr lang="en-US" sz="1400" b="1" dirty="0">
                          <a:solidFill>
                            <a:srgbClr val="000000"/>
                          </a:solidFill>
                          <a:latin typeface="Garamond"/>
                          <a:ea typeface="Calibri"/>
                          <a:cs typeface="Times New Roman"/>
                        </a:rPr>
                        <a:t>HIV Medical Care Retention </a:t>
                      </a:r>
                      <a:r>
                        <a:rPr lang="en-US" sz="1400" dirty="0">
                          <a:solidFill>
                            <a:srgbClr val="000000"/>
                          </a:solidFill>
                          <a:latin typeface="Garamond"/>
                          <a:ea typeface="Calibri"/>
                          <a:cs typeface="Times New Roman"/>
                        </a:rPr>
                        <a:t>Documentation that HIV+ client is retained in AOMC at 3, 6 and 9 months post-linkage</a:t>
                      </a:r>
                      <a:endParaRPr lang="en-US" sz="1400" dirty="0">
                        <a:solidFill>
                          <a:srgbClr val="000000"/>
                        </a:solidFill>
                        <a:latin typeface="Times New Roman"/>
                        <a:ea typeface="Calibri"/>
                        <a:cs typeface="Times New Roman"/>
                      </a:endParaRPr>
                    </a:p>
                  </a:txBody>
                  <a:tcPr marL="38705" marR="38705" marT="7524" marB="75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sz="1200" dirty="0"/>
                    </a:p>
                  </a:txBody>
                  <a:tcPr marL="77410" marR="77410" marT="38693" marB="3869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FFFFCC"/>
                    </a:solidFill>
                  </a:tcPr>
                </a:tc>
              </a:tr>
            </a:tbl>
          </a:graphicData>
        </a:graphic>
      </p:graphicFrame>
      <p:graphicFrame>
        <p:nvGraphicFramePr>
          <p:cNvPr id="5" name="Table 4"/>
          <p:cNvGraphicFramePr>
            <a:graphicFrameLocks noGrp="1"/>
          </p:cNvGraphicFramePr>
          <p:nvPr/>
        </p:nvGraphicFramePr>
        <p:xfrm>
          <a:off x="498476" y="2895600"/>
          <a:ext cx="7731124" cy="3018704"/>
        </p:xfrm>
        <a:graphic>
          <a:graphicData uri="http://schemas.openxmlformats.org/drawingml/2006/table">
            <a:tbl>
              <a:tblPr/>
              <a:tblGrid>
                <a:gridCol w="394821"/>
                <a:gridCol w="2258376"/>
                <a:gridCol w="5077927"/>
              </a:tblGrid>
              <a:tr h="163420">
                <a:tc gridSpan="2">
                  <a:txBody>
                    <a:bodyPr/>
                    <a:lstStyle/>
                    <a:p>
                      <a:pPr marL="0" marR="0">
                        <a:lnSpc>
                          <a:spcPct val="115000"/>
                        </a:lnSpc>
                        <a:spcBef>
                          <a:spcPts val="0"/>
                        </a:spcBef>
                        <a:spcAft>
                          <a:spcPts val="0"/>
                        </a:spcAft>
                      </a:pPr>
                      <a:r>
                        <a:rPr lang="en-US" sz="1200" b="1" dirty="0">
                          <a:solidFill>
                            <a:srgbClr val="000000"/>
                          </a:solidFill>
                          <a:latin typeface="Garamond"/>
                          <a:ea typeface="Calibri"/>
                          <a:cs typeface="Times New Roman"/>
                        </a:rPr>
                        <a:t>IDENTIFICATION </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nSpc>
                          <a:spcPct val="115000"/>
                        </a:lnSpc>
                        <a:spcBef>
                          <a:spcPts val="0"/>
                        </a:spcBef>
                        <a:spcAft>
                          <a:spcPts val="0"/>
                        </a:spcAft>
                      </a:pPr>
                      <a:r>
                        <a:rPr lang="en-US" sz="1200" b="1">
                          <a:solidFill>
                            <a:srgbClr val="000000"/>
                          </a:solidFill>
                          <a:latin typeface="Garamond"/>
                          <a:ea typeface="Calibri"/>
                          <a:cs typeface="Times New Roman"/>
                        </a:rPr>
                        <a:t>LISTING OF POSSIBLE INVENTORY OF IDENTIFICATION MEANS</a:t>
                      </a:r>
                      <a:endParaRPr lang="en-US" sz="120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9327">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19</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200" b="1" dirty="0">
                          <a:solidFill>
                            <a:srgbClr val="000000"/>
                          </a:solidFill>
                          <a:latin typeface="Garamond"/>
                          <a:ea typeface="Calibri"/>
                          <a:cs typeface="Times New Roman"/>
                        </a:rPr>
                        <a:t>ID High Risk of HIV+</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endParaRPr lang="en-US" sz="1200" dirty="0">
                        <a:solidFill>
                          <a:srgbClr val="000000"/>
                        </a:solidFill>
                        <a:latin typeface="Garamond"/>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A</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11">
                  <a:txBody>
                    <a:bodyPr/>
                    <a:lstStyle/>
                    <a:p>
                      <a:pPr marL="0" marR="0" algn="ctr">
                        <a:lnSpc>
                          <a:spcPct val="115000"/>
                        </a:lnSpc>
                        <a:spcBef>
                          <a:spcPts val="0"/>
                        </a:spcBef>
                        <a:spcAft>
                          <a:spcPts val="0"/>
                        </a:spcAft>
                      </a:pPr>
                      <a:r>
                        <a:rPr lang="en-US" sz="1200" b="1" dirty="0">
                          <a:solidFill>
                            <a:srgbClr val="000000"/>
                          </a:solidFill>
                          <a:latin typeface="Garamond"/>
                          <a:ea typeface="Calibri"/>
                          <a:cs typeface="Times New Roman"/>
                        </a:rPr>
                        <a:t>ID OF HIGH RISK OF HIV-Positive</a:t>
                      </a:r>
                      <a:endParaRPr lang="en-US" sz="1200" dirty="0">
                        <a:solidFill>
                          <a:srgbClr val="000000"/>
                        </a:solidFill>
                        <a:latin typeface="Times New Roman"/>
                        <a:ea typeface="Calibri"/>
                        <a:cs typeface="Times New Roman"/>
                      </a:endParaRPr>
                    </a:p>
                  </a:txBody>
                  <a:tcPr marL="38705" marR="38705" marT="7526" marB="7526"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Partner Notification </a:t>
                      </a:r>
                      <a:r>
                        <a:rPr lang="en-US" sz="1200" i="1" dirty="0">
                          <a:solidFill>
                            <a:srgbClr val="FF0000"/>
                          </a:solidFill>
                          <a:latin typeface="Garamond"/>
                          <a:ea typeface="Calibri"/>
                          <a:cs typeface="Times New Roman"/>
                        </a:rPr>
                        <a:t>(integrate with DIS) – STD inclusive</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B</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Diagnosis in Emergency Department</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C</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Diagnosis while Pregnant</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a:solidFill>
                            <a:srgbClr val="000000"/>
                          </a:solidFill>
                          <a:latin typeface="Garamond"/>
                          <a:ea typeface="Calibri"/>
                          <a:cs typeface="Times New Roman"/>
                        </a:rPr>
                        <a:t>D</a:t>
                      </a:r>
                      <a:endParaRPr lang="en-US" sz="120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Diagnosis while Inpatient for other reason</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E</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Street Outreach</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F</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Targeted Outreach to Special Populations (list)</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G</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Through CT HIV Counseling &amp; Testing site (list)</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H</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At CT Department of Health</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I</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Through general Health Fair</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J</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Insurance Physical (list what kind)</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63420">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K</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200" i="1" dirty="0">
                          <a:solidFill>
                            <a:srgbClr val="000000"/>
                          </a:solidFill>
                          <a:latin typeface="Garamond"/>
                          <a:ea typeface="Calibri"/>
                          <a:cs typeface="Times New Roman"/>
                        </a:rPr>
                        <a:t>Blood or Plasma donation (list when, where)</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3094">
                <a:tc>
                  <a:txBody>
                    <a:bodyPr/>
                    <a:lstStyle/>
                    <a:p>
                      <a:pPr marL="0" marR="0" algn="ctr">
                        <a:lnSpc>
                          <a:spcPct val="115000"/>
                        </a:lnSpc>
                        <a:spcBef>
                          <a:spcPts val="0"/>
                        </a:spcBef>
                        <a:spcAft>
                          <a:spcPts val="0"/>
                        </a:spcAft>
                      </a:pPr>
                      <a:r>
                        <a:rPr lang="en-US" sz="1200" dirty="0">
                          <a:solidFill>
                            <a:srgbClr val="000000"/>
                          </a:solidFill>
                          <a:latin typeface="Garamond"/>
                          <a:ea typeface="Calibri"/>
                          <a:cs typeface="Times New Roman"/>
                        </a:rPr>
                        <a:t>L</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endParaRPr lang="en-US" sz="120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200" b="1" i="1" dirty="0">
                          <a:solidFill>
                            <a:srgbClr val="000000"/>
                          </a:solidFill>
                          <a:latin typeface="Garamond"/>
                          <a:ea typeface="Calibri"/>
                          <a:cs typeface="Times New Roman"/>
                        </a:rPr>
                        <a:t>Specialty Care provider </a:t>
                      </a:r>
                      <a:endParaRPr lang="en-US" sz="1200" dirty="0">
                        <a:solidFill>
                          <a:srgbClr val="000000"/>
                        </a:solidFill>
                        <a:latin typeface="Times New Roman"/>
                        <a:ea typeface="Calibri"/>
                        <a:cs typeface="Times New Roman"/>
                      </a:endParaRPr>
                    </a:p>
                  </a:txBody>
                  <a:tcPr marL="38705" marR="38705" marT="7526" marB="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457200"/>
          <a:ext cx="7162800" cy="3963162"/>
        </p:xfrm>
        <a:graphic>
          <a:graphicData uri="http://schemas.openxmlformats.org/drawingml/2006/table">
            <a:tbl>
              <a:tblPr/>
              <a:tblGrid>
                <a:gridCol w="366487"/>
                <a:gridCol w="2198927"/>
                <a:gridCol w="4597386"/>
              </a:tblGrid>
              <a:tr h="330129">
                <a:tc gridSpan="2">
                  <a:txBody>
                    <a:bodyPr/>
                    <a:lstStyle/>
                    <a:p>
                      <a:pPr marL="0" marR="0">
                        <a:lnSpc>
                          <a:spcPct val="115000"/>
                        </a:lnSpc>
                        <a:spcBef>
                          <a:spcPts val="0"/>
                        </a:spcBef>
                        <a:spcAft>
                          <a:spcPts val="0"/>
                        </a:spcAft>
                      </a:pPr>
                      <a:r>
                        <a:rPr lang="en-US" sz="1400" b="1" dirty="0">
                          <a:solidFill>
                            <a:srgbClr val="000000"/>
                          </a:solidFill>
                          <a:latin typeface="Garamond"/>
                          <a:ea typeface="Calibri"/>
                          <a:cs typeface="Times New Roman"/>
                        </a:rPr>
                        <a:t>BARRIER IDENTIFICATION &amp; RESOLUTION</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a:txBody>
                    <a:bodyPr/>
                    <a:lstStyle/>
                    <a:p>
                      <a:pPr marL="0" marR="0">
                        <a:lnSpc>
                          <a:spcPct val="115000"/>
                        </a:lnSpc>
                        <a:spcBef>
                          <a:spcPts val="0"/>
                        </a:spcBef>
                        <a:spcAft>
                          <a:spcPts val="0"/>
                        </a:spcAft>
                      </a:pPr>
                      <a:r>
                        <a:rPr lang="en-US" sz="1400" b="1">
                          <a:solidFill>
                            <a:srgbClr val="000000"/>
                          </a:solidFill>
                          <a:latin typeface="Garamond"/>
                          <a:ea typeface="Calibri"/>
                          <a:cs typeface="Times New Roman"/>
                        </a:rPr>
                        <a:t>LISTING OF POSSIBLE INVENTORY OF BARRIER</a:t>
                      </a:r>
                      <a:endParaRPr lang="en-US" sz="140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32229">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20</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dirty="0">
                          <a:solidFill>
                            <a:srgbClr val="000000"/>
                          </a:solidFill>
                          <a:latin typeface="Garamond"/>
                          <a:ea typeface="Calibri"/>
                          <a:cs typeface="Times New Roman"/>
                        </a:rPr>
                        <a:t>Barrier Identification</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a:solidFill>
                            <a:srgbClr val="000000"/>
                          </a:solidFill>
                          <a:latin typeface="Garamond"/>
                          <a:ea typeface="Calibri"/>
                          <a:cs typeface="Times New Roman"/>
                        </a:rPr>
                        <a:t>Identification of possible barriers to AOMC entry and/or retention</a:t>
                      </a:r>
                      <a:endParaRPr lang="en-US" sz="140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A</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12">
                  <a:txBody>
                    <a:bodyPr/>
                    <a:lstStyle/>
                    <a:p>
                      <a:pPr marL="0" marR="0" algn="ctr">
                        <a:lnSpc>
                          <a:spcPct val="115000"/>
                        </a:lnSpc>
                        <a:spcBef>
                          <a:spcPts val="0"/>
                        </a:spcBef>
                        <a:spcAft>
                          <a:spcPts val="0"/>
                        </a:spcAft>
                      </a:pPr>
                      <a:r>
                        <a:rPr lang="en-US" sz="1400" b="1" dirty="0">
                          <a:solidFill>
                            <a:srgbClr val="000000"/>
                          </a:solidFill>
                          <a:latin typeface="Garamond"/>
                          <a:ea typeface="Calibri"/>
                          <a:cs typeface="Times New Roman"/>
                        </a:rPr>
                        <a:t>Barrier inventory</a:t>
                      </a:r>
                      <a:endParaRPr lang="en-US" sz="1400" dirty="0">
                        <a:solidFill>
                          <a:srgbClr val="000000"/>
                        </a:solidFill>
                        <a:latin typeface="Times New Roman"/>
                        <a:ea typeface="Calibri"/>
                        <a:cs typeface="Times New Roman"/>
                      </a:endParaRPr>
                    </a:p>
                  </a:txBody>
                  <a:tcPr marL="40982" marR="40982" marT="7969" marB="7969"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i="1">
                          <a:solidFill>
                            <a:srgbClr val="000000"/>
                          </a:solidFill>
                          <a:latin typeface="Garamond"/>
                          <a:ea typeface="Calibri"/>
                          <a:cs typeface="Times New Roman"/>
                        </a:rPr>
                        <a:t>Homeless</a:t>
                      </a:r>
                      <a:endParaRPr lang="en-US" sz="140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B</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Recently or serially incarcerated</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C</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Monolingual</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D</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Actively using</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E</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Mental health issues</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F</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Violent</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G</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Physically disabled</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H</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Stigmatized</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I</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Issues with disclosure of status</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J</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No transportation</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73033">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K</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Health Literacy (complete #15)</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4452">
                <a:tc>
                  <a:txBody>
                    <a:bodyPr/>
                    <a:lstStyle/>
                    <a:p>
                      <a:pPr marL="0" marR="0" algn="ctr">
                        <a:lnSpc>
                          <a:spcPct val="115000"/>
                        </a:lnSpc>
                        <a:spcBef>
                          <a:spcPts val="0"/>
                        </a:spcBef>
                        <a:spcAft>
                          <a:spcPts val="0"/>
                        </a:spcAft>
                      </a:pPr>
                      <a:r>
                        <a:rPr lang="en-US" sz="1400" dirty="0">
                          <a:solidFill>
                            <a:srgbClr val="000000"/>
                          </a:solidFill>
                          <a:latin typeface="Garamond"/>
                          <a:ea typeface="Calibri"/>
                          <a:cs typeface="Times New Roman"/>
                        </a:rPr>
                        <a:t>L</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nSpc>
                          <a:spcPct val="115000"/>
                        </a:lnSpc>
                        <a:spcBef>
                          <a:spcPts val="0"/>
                        </a:spcBef>
                        <a:spcAft>
                          <a:spcPts val="0"/>
                        </a:spcAft>
                      </a:pPr>
                      <a:endParaRPr lang="en-US" sz="10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i="1" dirty="0">
                          <a:solidFill>
                            <a:srgbClr val="000000"/>
                          </a:solidFill>
                          <a:latin typeface="Garamond"/>
                          <a:ea typeface="Calibri"/>
                          <a:cs typeface="Times New Roman"/>
                        </a:rPr>
                        <a:t>Other (please specify)</a:t>
                      </a:r>
                      <a:endParaRPr lang="en-US" sz="1400" dirty="0">
                        <a:solidFill>
                          <a:srgbClr val="000000"/>
                        </a:solidFill>
                        <a:latin typeface="Times New Roman"/>
                        <a:ea typeface="Calibri"/>
                        <a:cs typeface="Times New Roman"/>
                      </a:endParaRPr>
                    </a:p>
                  </a:txBody>
                  <a:tcPr marL="40982" marR="40982" marT="7969" marB="7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3"/>
          <p:cNvSpPr>
            <a:spLocks noGrp="1"/>
          </p:cNvSpPr>
          <p:nvPr>
            <p:ph sz="quarter" idx="10"/>
          </p:nvPr>
        </p:nvSpPr>
        <p:spPr bwMode="auto">
          <a:xfrm>
            <a:off x="498475" y="1066800"/>
            <a:ext cx="773112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AutoNum type="arabicParenR"/>
            </a:pPr>
            <a:r>
              <a:rPr lang="en-US" sz="2200" smtClean="0"/>
              <a:t>To solidify approaches throughout the 5 regions despite their varying epidemic  with Awareness, Identifying, Informing, Referring &amp; Linking approaches.</a:t>
            </a:r>
          </a:p>
          <a:p>
            <a:pPr marL="457200" indent="-457200">
              <a:buFont typeface="Arial" pitchFamily="34" charset="0"/>
              <a:buAutoNum type="arabicParenR"/>
            </a:pPr>
            <a:r>
              <a:rPr lang="en-US" sz="2200" smtClean="0"/>
              <a:t>To further integrate the roles and approaches of the DIS and EIS staff</a:t>
            </a:r>
          </a:p>
          <a:p>
            <a:pPr marL="457200" indent="-457200">
              <a:buFont typeface="Arial" pitchFamily="34" charset="0"/>
              <a:buAutoNum type="arabicParenR"/>
            </a:pPr>
            <a:r>
              <a:rPr lang="en-US" sz="2200" smtClean="0"/>
              <a:t>To further collaborate on hand-off between EIS and MCM</a:t>
            </a:r>
          </a:p>
          <a:p>
            <a:pPr marL="457200" indent="-457200">
              <a:buFont typeface="Arial" pitchFamily="34" charset="0"/>
              <a:buAutoNum type="arabicParenR"/>
            </a:pPr>
            <a:r>
              <a:rPr lang="en-US" sz="2200" smtClean="0"/>
              <a:t>To reinforce efforts on evidence-based practices to encourage newly identified HIV+ to enter HIV medical care early, and start ART early (‘Test &amp; Treat’)</a:t>
            </a:r>
          </a:p>
          <a:p>
            <a:pPr marL="457200" indent="-457200">
              <a:buFont typeface="Arial" pitchFamily="34" charset="0"/>
              <a:buAutoNum type="arabicParenR"/>
            </a:pPr>
            <a:r>
              <a:rPr lang="en-US" sz="2200" smtClean="0"/>
              <a:t>To work with CT DPH Surveillance to track care entry &amp; retention using Viral Load lab data</a:t>
            </a:r>
          </a:p>
          <a:p>
            <a:pPr marL="457200" indent="-457200">
              <a:buFont typeface="Wingdings" pitchFamily="2" charset="2"/>
              <a:buNone/>
            </a:pPr>
            <a:endParaRPr lang="en-US" sz="2200" smtClean="0"/>
          </a:p>
          <a:p>
            <a:pPr marL="457200" indent="-457200">
              <a:buFont typeface="Arial" pitchFamily="34" charset="0"/>
              <a:buAutoNum type="arabicParenR"/>
            </a:pPr>
            <a:endParaRPr lang="en-US" smtClean="0"/>
          </a:p>
        </p:txBody>
      </p:sp>
      <p:sp>
        <p:nvSpPr>
          <p:cNvPr id="23555" name="Title 2"/>
          <p:cNvSpPr>
            <a:spLocks noGrp="1"/>
          </p:cNvSpPr>
          <p:nvPr>
            <p:ph type="title"/>
          </p:nvPr>
        </p:nvSpPr>
        <p:spPr bwMode="auto">
          <a:xfrm>
            <a:off x="498475" y="381000"/>
            <a:ext cx="7502525" cy="111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Future Efforts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0"/>
          </p:nvPr>
        </p:nvSpPr>
        <p:spPr bwMode="auto">
          <a:xfrm>
            <a:off x="857250" y="1295400"/>
            <a:ext cx="714375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en-US" sz="1600" b="1" smtClean="0"/>
              <a:t>Thomas Butcher, M.Ed.</a:t>
            </a:r>
            <a:r>
              <a:rPr lang="en-US" sz="1600" smtClean="0"/>
              <a:t/>
            </a:r>
            <a:br>
              <a:rPr lang="en-US" sz="1600" smtClean="0"/>
            </a:br>
            <a:r>
              <a:rPr lang="en-US" sz="1600" smtClean="0"/>
              <a:t>Project Director, Ryan White Office,</a:t>
            </a:r>
            <a:br>
              <a:rPr lang="en-US" sz="1600" smtClean="0"/>
            </a:br>
            <a:r>
              <a:rPr lang="en-US" sz="1600" smtClean="0"/>
              <a:t>City of New Haven Department of Health</a:t>
            </a:r>
            <a:br>
              <a:rPr lang="en-US" sz="1600" smtClean="0"/>
            </a:br>
            <a:r>
              <a:rPr lang="en-US" sz="1600" smtClean="0"/>
              <a:t> </a:t>
            </a:r>
            <a:r>
              <a:rPr lang="en-US" sz="1600" b="1" smtClean="0"/>
              <a:t>PH:  </a:t>
            </a:r>
            <a:r>
              <a:rPr lang="en-US" sz="1600" smtClean="0"/>
              <a:t>(203) 946-7388 </a:t>
            </a:r>
            <a:br>
              <a:rPr lang="en-US" sz="1600" smtClean="0"/>
            </a:br>
            <a:r>
              <a:rPr lang="en-US" sz="1600" b="1" smtClean="0"/>
              <a:t> email: </a:t>
            </a:r>
            <a:r>
              <a:rPr lang="en-US" sz="1600" smtClean="0"/>
              <a:t>860-509-7920 </a:t>
            </a:r>
            <a:r>
              <a:rPr lang="en-US" sz="1600" smtClean="0">
                <a:hlinkClick r:id="rId3"/>
              </a:rPr>
              <a:t>Tbutcher@newhavenct.net</a:t>
            </a:r>
            <a:endParaRPr lang="en-US" sz="1600" smtClean="0"/>
          </a:p>
          <a:p>
            <a:pPr>
              <a:lnSpc>
                <a:spcPct val="120000"/>
              </a:lnSpc>
            </a:pPr>
            <a:r>
              <a:rPr lang="en-US" sz="1600" b="1" smtClean="0"/>
              <a:t>Heidi Jenkins, B.S.</a:t>
            </a:r>
            <a:r>
              <a:rPr lang="en-US" sz="1600" smtClean="0"/>
              <a:t/>
            </a:r>
            <a:br>
              <a:rPr lang="en-US" sz="1600" smtClean="0"/>
            </a:br>
            <a:r>
              <a:rPr lang="en-US" sz="1600" smtClean="0"/>
              <a:t>STD/TB Program Director </a:t>
            </a:r>
            <a:br>
              <a:rPr lang="en-US" sz="1600" smtClean="0"/>
            </a:br>
            <a:r>
              <a:rPr lang="en-US" sz="1600" smtClean="0"/>
              <a:t>Connecticut Department of Public Health (Partner Notification)</a:t>
            </a:r>
            <a:br>
              <a:rPr lang="en-US" sz="1600" smtClean="0"/>
            </a:br>
            <a:r>
              <a:rPr lang="en-US" sz="1600" b="1" smtClean="0"/>
              <a:t>PH:</a:t>
            </a:r>
            <a:r>
              <a:rPr lang="en-US" sz="1600" smtClean="0"/>
              <a:t> </a:t>
            </a:r>
            <a:r>
              <a:rPr lang="en-US" sz="1600" smtClean="0">
                <a:hlinkClick r:id="rId4"/>
              </a:rPr>
              <a:t>Heidi.Jenkins@ct.gov</a:t>
            </a:r>
            <a:r>
              <a:rPr lang="en-US" sz="1600" smtClean="0"/>
              <a:t/>
            </a:r>
            <a:br>
              <a:rPr lang="en-US" sz="1600" smtClean="0"/>
            </a:br>
            <a:r>
              <a:rPr lang="en-US" sz="1600" b="1" smtClean="0"/>
              <a:t> email: </a:t>
            </a:r>
            <a:r>
              <a:rPr lang="en-US" sz="1600" smtClean="0"/>
              <a:t>860-509-7920 </a:t>
            </a:r>
            <a:endParaRPr lang="en-US" sz="1600" b="1" smtClean="0"/>
          </a:p>
          <a:p>
            <a:r>
              <a:rPr lang="en-US" sz="1600" b="1" smtClean="0"/>
              <a:t>Tracy Kulik, M.S.P.H.</a:t>
            </a:r>
            <a:r>
              <a:rPr lang="en-US" sz="1600" smtClean="0"/>
              <a:t/>
            </a:r>
            <a:br>
              <a:rPr lang="en-US" sz="1600" smtClean="0"/>
            </a:br>
            <a:r>
              <a:rPr lang="en-US" sz="1600" smtClean="0"/>
              <a:t>Collaborative Research, LLC </a:t>
            </a:r>
            <a:br>
              <a:rPr lang="en-US" sz="1600" smtClean="0"/>
            </a:br>
            <a:r>
              <a:rPr lang="en-US" sz="1600" b="1" smtClean="0"/>
              <a:t>PH:  </a:t>
            </a:r>
            <a:r>
              <a:rPr lang="en-US" sz="1600" smtClean="0"/>
              <a:t>404-867-4079</a:t>
            </a:r>
            <a:r>
              <a:rPr lang="en-US" sz="1600" b="1" smtClean="0"/>
              <a:t/>
            </a:r>
            <a:br>
              <a:rPr lang="en-US" sz="1600" b="1" smtClean="0"/>
            </a:br>
            <a:r>
              <a:rPr lang="en-US" sz="1600" b="1" smtClean="0"/>
              <a:t> email: </a:t>
            </a:r>
            <a:r>
              <a:rPr lang="en-US" sz="1600" smtClean="0">
                <a:hlinkClick r:id="rId5"/>
              </a:rPr>
              <a:t>Tracy@collaborativeresearch.us</a:t>
            </a:r>
            <a:r>
              <a:rPr lang="en-US" sz="1600" smtClean="0"/>
              <a:t> </a:t>
            </a:r>
            <a:br>
              <a:rPr lang="en-US" sz="1600" smtClean="0"/>
            </a:br>
            <a:endParaRPr lang="en-US" sz="1600" smtClean="0"/>
          </a:p>
        </p:txBody>
      </p:sp>
      <p:sp>
        <p:nvSpPr>
          <p:cNvPr id="24579" name="Title 1"/>
          <p:cNvSpPr>
            <a:spLocks noGrp="1"/>
          </p:cNvSpPr>
          <p:nvPr>
            <p:ph type="title"/>
          </p:nvPr>
        </p:nvSpPr>
        <p:spPr bwMode="auto">
          <a:xfrm>
            <a:off x="498475" y="484188"/>
            <a:ext cx="7502525" cy="1116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CONTACTS: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sz="quarter" idx="10"/>
          </p:nvPr>
        </p:nvSpPr>
        <p:spPr bwMode="auto">
          <a:xfrm>
            <a:off x="498475" y="1371600"/>
            <a:ext cx="7807325" cy="3810000"/>
          </a:xfrm>
          <a:ln>
            <a:miter lim="800000"/>
            <a:headEnd/>
            <a:tailEnd/>
          </a:ln>
        </p:spPr>
        <p:txBody>
          <a:bodyPr vert="horz" wrap="square" lIns="91440" tIns="45720" rIns="91440" bIns="45720" numCol="1" anchor="t" anchorCtr="0" compatLnSpc="1">
            <a:prstTxWarp prst="textNoShape">
              <a:avLst/>
            </a:prstTxWarp>
          </a:bodyPr>
          <a:lstStyle/>
          <a:p>
            <a:pPr>
              <a:buFont typeface="Wingdings" charset="2"/>
              <a:buChar char="n"/>
              <a:defRPr/>
            </a:pPr>
            <a:r>
              <a:rPr lang="en-US" sz="2000" b="1" dirty="0" smtClean="0"/>
              <a:t>H</a:t>
            </a:r>
            <a:r>
              <a:rPr lang="en-US" b="1" dirty="0" smtClean="0"/>
              <a:t>AB defines Early Intervention Services (‘EIS’) as</a:t>
            </a:r>
            <a:r>
              <a:rPr lang="en-US" dirty="0" smtClean="0"/>
              <a:t/>
            </a:r>
            <a:br>
              <a:rPr lang="en-US" dirty="0" smtClean="0"/>
            </a:br>
            <a:r>
              <a:rPr lang="en-US" dirty="0" smtClean="0"/>
              <a:t>identification of individuals at points of entry and access to services and provision of: </a:t>
            </a:r>
          </a:p>
          <a:p>
            <a:pPr indent="3175">
              <a:buFont typeface="Wingdings" charset="2"/>
              <a:buNone/>
              <a:defRPr/>
            </a:pPr>
            <a:r>
              <a:rPr lang="en-US" dirty="0" smtClean="0"/>
              <a:t>• HIV Testing and Targeted counseling</a:t>
            </a:r>
          </a:p>
          <a:p>
            <a:pPr indent="3175">
              <a:buFont typeface="Wingdings" charset="2"/>
              <a:buNone/>
              <a:defRPr/>
            </a:pPr>
            <a:r>
              <a:rPr lang="en-US" dirty="0" smtClean="0"/>
              <a:t>• Referral services (HIV negative and positive)</a:t>
            </a:r>
          </a:p>
          <a:p>
            <a:pPr indent="3175">
              <a:buFont typeface="Wingdings" charset="2"/>
              <a:buNone/>
              <a:defRPr/>
            </a:pPr>
            <a:r>
              <a:rPr lang="en-US" dirty="0" smtClean="0"/>
              <a:t>• Linkage to care (HIV positive)</a:t>
            </a:r>
          </a:p>
          <a:p>
            <a:pPr indent="3175">
              <a:buFont typeface="Wingdings" charset="2"/>
              <a:buNone/>
              <a:defRPr/>
            </a:pPr>
            <a:r>
              <a:rPr lang="en-US" dirty="0" smtClean="0"/>
              <a:t>• Health education and literacy training that enable clients to navigate the HIV system of care </a:t>
            </a:r>
          </a:p>
          <a:p>
            <a:pPr>
              <a:buFont typeface="Wingdings" pitchFamily="2" charset="2"/>
              <a:buNone/>
              <a:defRPr/>
            </a:pPr>
            <a:endParaRPr lang="en-US" dirty="0" smtClean="0"/>
          </a:p>
        </p:txBody>
      </p:sp>
      <p:sp>
        <p:nvSpPr>
          <p:cNvPr id="8195" name="Title 2"/>
          <p:cNvSpPr>
            <a:spLocks noGrp="1"/>
          </p:cNvSpPr>
          <p:nvPr>
            <p:ph type="title"/>
          </p:nvPr>
        </p:nvSpPr>
        <p:spPr bwMode="auto">
          <a:xfrm>
            <a:off x="498475" y="484188"/>
            <a:ext cx="7502525" cy="1116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Early Intervention Services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7845425" cy="55038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7845425"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sz="quarter" idx="10"/>
          </p:nvPr>
        </p:nvSpPr>
        <p:spPr bwMode="auto">
          <a:xfrm>
            <a:off x="685800" y="1066800"/>
            <a:ext cx="714375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smtClean="0"/>
              <a:t>The Ryan White Office in New Haven, CT started the Early Intervention Services (EIS) program in 2010-11 (new service category) despite a delay in funding resulting in slower evolution of this program.</a:t>
            </a:r>
          </a:p>
          <a:p>
            <a:r>
              <a:rPr lang="en-US" sz="2200" smtClean="0"/>
              <a:t>The five strategic planning regions in the two-county EMA in southern Connecticut have differing epidemiologic profiles, including different groups at risk for HIV.</a:t>
            </a:r>
          </a:p>
          <a:p>
            <a:r>
              <a:rPr lang="en-US" sz="2200" smtClean="0"/>
              <a:t>A method to honor the epidemic in each of the five regions while implementing the program was an EIS Summit to share plans, success to date and evaluative measures of progress.</a:t>
            </a:r>
          </a:p>
        </p:txBody>
      </p:sp>
      <p:sp>
        <p:nvSpPr>
          <p:cNvPr id="10243" name="Title 3"/>
          <p:cNvSpPr>
            <a:spLocks noGrp="1"/>
          </p:cNvSpPr>
          <p:nvPr>
            <p:ph type="title"/>
          </p:nvPr>
        </p:nvSpPr>
        <p:spPr bwMode="auto">
          <a:xfrm>
            <a:off x="498475" y="304800"/>
            <a:ext cx="7502525" cy="111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History/ Background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sz="quarter" idx="10"/>
          </p:nvPr>
        </p:nvSpPr>
        <p:spPr bwMode="auto">
          <a:xfrm>
            <a:off x="498475" y="1371600"/>
            <a:ext cx="750252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sz="2000" smtClean="0"/>
              <a:t>The first EIS summit was held in March 2011 with presentation and review of Plans by each Region to implement this newly funded Service Category</a:t>
            </a:r>
          </a:p>
          <a:p>
            <a:pPr>
              <a:lnSpc>
                <a:spcPct val="80000"/>
              </a:lnSpc>
            </a:pPr>
            <a:r>
              <a:rPr lang="en-US" sz="2000" smtClean="0"/>
              <a:t>The second EIS summit took place in November of that year with initial results presented in addition to the results of a focused Quality Improvement visit showcasing EIS efforts related to the DRAFT Standard of Care or Evaluative Measure.</a:t>
            </a:r>
          </a:p>
          <a:p>
            <a:pPr>
              <a:lnSpc>
                <a:spcPct val="80000"/>
              </a:lnSpc>
            </a:pPr>
            <a:r>
              <a:rPr lang="en-US" sz="2000" smtClean="0"/>
              <a:t>The third EIS summit occurred on April 19, 2012</a:t>
            </a:r>
            <a:br>
              <a:rPr lang="en-US" sz="2000" smtClean="0"/>
            </a:br>
            <a:r>
              <a:rPr lang="en-US" sz="2000" smtClean="0"/>
              <a:t> with the first report of at least 6 months of numbers related to identifying newly diagnosed and/or returning Out of Care to HIV medical care.</a:t>
            </a:r>
          </a:p>
          <a:p>
            <a:pPr>
              <a:lnSpc>
                <a:spcPct val="80000"/>
              </a:lnSpc>
            </a:pPr>
            <a:r>
              <a:rPr lang="en-US" sz="2000" smtClean="0"/>
              <a:t>At the 2</a:t>
            </a:r>
            <a:r>
              <a:rPr lang="en-US" sz="2000" baseline="30000" smtClean="0"/>
              <a:t>nd</a:t>
            </a:r>
            <a:r>
              <a:rPr lang="en-US" sz="2000" smtClean="0"/>
              <a:t> and 3</a:t>
            </a:r>
            <a:r>
              <a:rPr lang="en-US" sz="2000" baseline="30000" smtClean="0"/>
              <a:t>rd</a:t>
            </a:r>
            <a:r>
              <a:rPr lang="en-US" sz="2000" smtClean="0"/>
              <a:t> EIS Summits, it became apparent that there needed to be clarity on the roles of DIS, EIS and MCM  </a:t>
            </a:r>
            <a:br>
              <a:rPr lang="en-US" sz="2000" smtClean="0"/>
            </a:br>
            <a:r>
              <a:rPr lang="en-US" sz="1600" smtClean="0"/>
              <a:t>(Disease Intervention Specialist, Early Intervention Specialist, and Medical</a:t>
            </a:r>
            <a:br>
              <a:rPr lang="en-US" sz="1600" smtClean="0"/>
            </a:br>
            <a:r>
              <a:rPr lang="en-US" sz="1600" smtClean="0"/>
              <a:t>Case Managers) </a:t>
            </a:r>
          </a:p>
        </p:txBody>
      </p:sp>
      <p:sp>
        <p:nvSpPr>
          <p:cNvPr id="11267" name="Title 3"/>
          <p:cNvSpPr>
            <a:spLocks noGrp="1"/>
          </p:cNvSpPr>
          <p:nvPr>
            <p:ph type="title"/>
          </p:nvPr>
        </p:nvSpPr>
        <p:spPr bwMode="auto">
          <a:xfrm>
            <a:off x="304800" y="331788"/>
            <a:ext cx="8001000" cy="1116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Implementation of New Haven Model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bwMode="auto">
          <a:xfrm>
            <a:off x="498475" y="255588"/>
            <a:ext cx="7502525" cy="1116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Challenges</a:t>
            </a:r>
          </a:p>
        </p:txBody>
      </p:sp>
      <p:sp>
        <p:nvSpPr>
          <p:cNvPr id="12291" name="TextBox 6"/>
          <p:cNvSpPr txBox="1">
            <a:spLocks noChangeArrowheads="1"/>
          </p:cNvSpPr>
          <p:nvPr/>
        </p:nvSpPr>
        <p:spPr bwMode="auto">
          <a:xfrm>
            <a:off x="498475" y="863600"/>
            <a:ext cx="750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en-US" sz="2000">
                <a:solidFill>
                  <a:srgbClr val="FFFFFF"/>
                </a:solidFill>
              </a:rPr>
              <a:t>Regional review of EIS shows different epidemiologic profiles in this two-county area.  </a:t>
            </a:r>
            <a:r>
              <a:rPr lang="en-US" sz="1600">
                <a:solidFill>
                  <a:srgbClr val="FFFFFF"/>
                </a:solidFill>
              </a:rPr>
              <a:t>(Legend:  Red - Bold #1, Red - #2, Blue - #3)</a:t>
            </a:r>
          </a:p>
        </p:txBody>
      </p:sp>
      <p:graphicFrame>
        <p:nvGraphicFramePr>
          <p:cNvPr id="5" name="Table 4"/>
          <p:cNvGraphicFramePr>
            <a:graphicFrameLocks noGrp="1"/>
          </p:cNvGraphicFramePr>
          <p:nvPr/>
        </p:nvGraphicFramePr>
        <p:xfrm>
          <a:off x="381000" y="2362200"/>
          <a:ext cx="7924803" cy="2378073"/>
        </p:xfrm>
        <a:graphic>
          <a:graphicData uri="http://schemas.openxmlformats.org/drawingml/2006/table">
            <a:tbl>
              <a:tblPr/>
              <a:tblGrid>
                <a:gridCol w="1219204"/>
                <a:gridCol w="1222128"/>
                <a:gridCol w="1015457"/>
                <a:gridCol w="1218847"/>
                <a:gridCol w="1188720"/>
                <a:gridCol w="1030224"/>
                <a:gridCol w="1030223"/>
              </a:tblGrid>
              <a:tr h="731715">
                <a:tc>
                  <a:txBody>
                    <a:bodyPr/>
                    <a:lstStyle/>
                    <a:p>
                      <a:pPr marL="0" marR="0" algn="ctr">
                        <a:spcBef>
                          <a:spcPts val="0"/>
                        </a:spcBef>
                        <a:spcAft>
                          <a:spcPts val="0"/>
                        </a:spcAft>
                      </a:pPr>
                      <a:r>
                        <a:rPr lang="en-US" sz="1600" b="1" dirty="0">
                          <a:latin typeface="Times New Roman"/>
                          <a:ea typeface="Times New Roman"/>
                          <a:cs typeface="Times New Roman"/>
                        </a:rPr>
                        <a:t>Exposure</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smtClean="0">
                          <a:latin typeface="Times New Roman"/>
                          <a:ea typeface="Times New Roman"/>
                          <a:cs typeface="Times New Roman"/>
                        </a:rPr>
                        <a:t>New</a:t>
                      </a:r>
                      <a:r>
                        <a:rPr lang="en-US" sz="1600" b="1" baseline="0" dirty="0" smtClean="0">
                          <a:latin typeface="Times New Roman"/>
                          <a:ea typeface="Times New Roman"/>
                          <a:cs typeface="Times New Roman"/>
                        </a:rPr>
                        <a:t> Haven Fairfield</a:t>
                      </a:r>
                      <a:r>
                        <a:rPr lang="en-US" sz="1600" dirty="0">
                          <a:latin typeface="Times New Roman"/>
                          <a:ea typeface="Times New Roman"/>
                          <a:cs typeface="Times New Roman"/>
                        </a:rPr>
                        <a:t/>
                      </a:r>
                      <a:br>
                        <a:rPr lang="en-US" sz="1600" dirty="0">
                          <a:latin typeface="Times New Roman"/>
                          <a:ea typeface="Times New Roman"/>
                          <a:cs typeface="Times New Roman"/>
                        </a:rPr>
                      </a:br>
                      <a:r>
                        <a:rPr lang="en-US" sz="1600" b="1" dirty="0">
                          <a:latin typeface="Times New Roman"/>
                          <a:ea typeface="Times New Roman"/>
                          <a:cs typeface="Times New Roman"/>
                        </a:rPr>
                        <a:t>EMA</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1-</a:t>
                      </a:r>
                      <a:br>
                        <a:rPr lang="en-US" sz="1600" b="1" dirty="0">
                          <a:latin typeface="Times New Roman"/>
                          <a:ea typeface="Times New Roman"/>
                          <a:cs typeface="Times New Roman"/>
                        </a:rPr>
                      </a:br>
                      <a:r>
                        <a:rPr lang="en-US" sz="1600" b="1" dirty="0">
                          <a:latin typeface="Times New Roman"/>
                          <a:ea typeface="Times New Roman"/>
                          <a:cs typeface="Times New Roman"/>
                        </a:rPr>
                        <a:t>New Haven</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2-Waterbury</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3-Bridgeport</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smtClean="0">
                          <a:latin typeface="Times New Roman"/>
                          <a:ea typeface="Times New Roman"/>
                          <a:cs typeface="Times New Roman"/>
                        </a:rPr>
                        <a:t>4-Stamford </a:t>
                      </a:r>
                      <a:r>
                        <a:rPr lang="en-US" sz="1600" b="1" dirty="0">
                          <a:latin typeface="Times New Roman"/>
                          <a:ea typeface="Times New Roman"/>
                          <a:cs typeface="Times New Roman"/>
                        </a:rPr>
                        <a:t>/ </a:t>
                      </a:r>
                      <a:r>
                        <a:rPr lang="en-US" sz="1600" b="1" dirty="0" smtClean="0">
                          <a:latin typeface="Times New Roman"/>
                          <a:ea typeface="Times New Roman"/>
                          <a:cs typeface="Times New Roman"/>
                        </a:rPr>
                        <a:t>Norwalk</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smtClean="0">
                          <a:latin typeface="Times New Roman"/>
                          <a:ea typeface="Times New Roman"/>
                          <a:cs typeface="Times New Roman"/>
                        </a:rPr>
                        <a:t>5-Danbury</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74393">
                <a:tc>
                  <a:txBody>
                    <a:bodyPr/>
                    <a:lstStyle/>
                    <a:p>
                      <a:pPr marL="0" marR="0" algn="ctr">
                        <a:spcBef>
                          <a:spcPts val="0"/>
                        </a:spcBef>
                        <a:spcAft>
                          <a:spcPts val="0"/>
                        </a:spcAft>
                      </a:pPr>
                      <a:r>
                        <a:rPr lang="en-US" sz="1600" dirty="0">
                          <a:latin typeface="Times New Roman"/>
                          <a:ea typeface="Times New Roman"/>
                          <a:cs typeface="Times New Roman"/>
                        </a:rPr>
                        <a:t>MSM</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rgbClr val="FF0000"/>
                          </a:solidFill>
                          <a:latin typeface="Times New Roman"/>
                          <a:ea typeface="Times New Roman"/>
                          <a:cs typeface="Times New Roman"/>
                        </a:rPr>
                        <a:t>32%</a:t>
                      </a:r>
                      <a:endParaRPr lang="en-US" sz="1800" b="1" dirty="0">
                        <a:solidFill>
                          <a:srgbClr val="FF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solidFill>
                            <a:srgbClr val="FF0000"/>
                          </a:solidFill>
                          <a:latin typeface="Times New Roman"/>
                          <a:ea typeface="Times New Roman"/>
                          <a:cs typeface="Times New Roman"/>
                        </a:rPr>
                        <a:t>29</a:t>
                      </a:r>
                      <a:r>
                        <a:rPr lang="en-US" sz="1800" dirty="0">
                          <a:solidFill>
                            <a:srgbClr val="FF0000"/>
                          </a:solidFill>
                          <a:latin typeface="Times New Roman"/>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chemeClr val="tx1">
                              <a:lumMod val="60000"/>
                              <a:lumOff val="40000"/>
                            </a:schemeClr>
                          </a:solidFill>
                          <a:latin typeface="Times New Roman"/>
                          <a:ea typeface="Times New Roman"/>
                          <a:cs typeface="Times New Roman"/>
                        </a:rPr>
                        <a:t>23%</a:t>
                      </a:r>
                      <a:endParaRPr lang="en-US" sz="1800" b="1" dirty="0">
                        <a:solidFill>
                          <a:schemeClr val="tx1">
                            <a:lumMod val="60000"/>
                            <a:lumOff val="40000"/>
                          </a:schemeClr>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solidFill>
                            <a:srgbClr val="FF0000"/>
                          </a:solidFill>
                          <a:latin typeface="Times New Roman"/>
                          <a:ea typeface="Times New Roman"/>
                          <a:cs typeface="Times New Roman"/>
                        </a:rPr>
                        <a:t>27%</a:t>
                      </a:r>
                      <a:endParaRPr lang="en-US" sz="1800" dirty="0">
                        <a:solidFill>
                          <a:srgbClr val="FF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rgbClr val="FF0000"/>
                          </a:solidFill>
                          <a:latin typeface="Times New Roman"/>
                          <a:ea typeface="Times New Roman"/>
                          <a:cs typeface="Times New Roman"/>
                        </a:rPr>
                        <a:t>37%</a:t>
                      </a:r>
                      <a:endParaRPr lang="en-US" sz="1800" b="1" dirty="0">
                        <a:solidFill>
                          <a:srgbClr val="FF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rgbClr val="FF0000"/>
                          </a:solidFill>
                          <a:latin typeface="Times New Roman"/>
                          <a:ea typeface="Times New Roman"/>
                          <a:cs typeface="Times New Roman"/>
                        </a:rPr>
                        <a:t>39%</a:t>
                      </a:r>
                      <a:endParaRPr lang="en-US" sz="1800" b="1" dirty="0">
                        <a:solidFill>
                          <a:srgbClr val="FF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74393">
                <a:tc>
                  <a:txBody>
                    <a:bodyPr/>
                    <a:lstStyle/>
                    <a:p>
                      <a:pPr marL="0" marR="0" algn="ctr">
                        <a:spcBef>
                          <a:spcPts val="0"/>
                        </a:spcBef>
                        <a:spcAft>
                          <a:spcPts val="0"/>
                        </a:spcAft>
                      </a:pPr>
                      <a:r>
                        <a:rPr lang="en-US" sz="1600" dirty="0">
                          <a:latin typeface="Times New Roman"/>
                          <a:ea typeface="Times New Roman"/>
                          <a:cs typeface="Times New Roman"/>
                        </a:rPr>
                        <a:t>IDU</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solidFill>
                            <a:srgbClr val="FF0000"/>
                          </a:solidFill>
                          <a:latin typeface="Times New Roman"/>
                          <a:ea typeface="Times New Roman"/>
                          <a:cs typeface="Times New Roman"/>
                        </a:rPr>
                        <a:t>30%</a:t>
                      </a:r>
                      <a:endParaRPr lang="en-US" sz="1800" dirty="0">
                        <a:solidFill>
                          <a:srgbClr val="FF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rgbClr val="FF0000"/>
                          </a:solidFill>
                          <a:latin typeface="Times New Roman"/>
                          <a:ea typeface="Times New Roman"/>
                          <a:cs typeface="Times New Roman"/>
                        </a:rPr>
                        <a:t>34</a:t>
                      </a:r>
                      <a:r>
                        <a:rPr lang="en-US" sz="1800" b="1" dirty="0">
                          <a:solidFill>
                            <a:srgbClr val="FF0000"/>
                          </a:solidFill>
                          <a:latin typeface="Times New Roman"/>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0" dirty="0" smtClean="0">
                          <a:solidFill>
                            <a:srgbClr val="FF0000"/>
                          </a:solidFill>
                          <a:latin typeface="Times New Roman"/>
                          <a:ea typeface="Times New Roman"/>
                          <a:cs typeface="Times New Roman"/>
                        </a:rPr>
                        <a:t>31</a:t>
                      </a:r>
                      <a:r>
                        <a:rPr lang="en-US" sz="1800" b="0" dirty="0">
                          <a:solidFill>
                            <a:srgbClr val="FF0000"/>
                          </a:solidFill>
                          <a:latin typeface="Times New Roman"/>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rgbClr val="FF0000"/>
                          </a:solidFill>
                          <a:latin typeface="Times New Roman"/>
                          <a:ea typeface="Times New Roman"/>
                          <a:cs typeface="Times New Roman"/>
                        </a:rPr>
                        <a:t>30</a:t>
                      </a:r>
                      <a:r>
                        <a:rPr lang="en-US" sz="1800" b="1" dirty="0">
                          <a:solidFill>
                            <a:srgbClr val="FF0000"/>
                          </a:solidFill>
                          <a:latin typeface="Times New Roman"/>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a:solidFill>
                            <a:srgbClr val="FF0000"/>
                          </a:solidFill>
                          <a:latin typeface="Times New Roman"/>
                          <a:ea typeface="Times New Roman"/>
                          <a:cs typeface="Times New Roman"/>
                        </a:rPr>
                        <a:t>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solidFill>
                            <a:srgbClr val="FF0000"/>
                          </a:solidFill>
                          <a:latin typeface="Times New Roman"/>
                          <a:ea typeface="Times New Roman"/>
                          <a:cs typeface="Times New Roman"/>
                        </a:rPr>
                        <a:t>26%</a:t>
                      </a:r>
                      <a:endParaRPr lang="en-US" sz="1800" dirty="0">
                        <a:solidFill>
                          <a:srgbClr val="FF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74393">
                <a:tc>
                  <a:txBody>
                    <a:bodyPr/>
                    <a:lstStyle/>
                    <a:p>
                      <a:pPr marL="0" marR="0" algn="ctr">
                        <a:spcBef>
                          <a:spcPts val="0"/>
                        </a:spcBef>
                        <a:spcAft>
                          <a:spcPts val="0"/>
                        </a:spcAft>
                      </a:pPr>
                      <a:r>
                        <a:rPr lang="en-US" sz="1600" dirty="0">
                          <a:latin typeface="Times New Roman"/>
                          <a:ea typeface="Times New Roman"/>
                          <a:cs typeface="Times New Roman"/>
                        </a:rPr>
                        <a:t>MSM/ IDU</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2%</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a:latin typeface="Times New Roman"/>
                          <a:ea typeface="Times New Roman"/>
                          <a:cs typeface="Times New Roman"/>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a:latin typeface="Times New Roman"/>
                          <a:ea typeface="Times New Roman"/>
                          <a:cs typeface="Times New Roman"/>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a:latin typeface="Times New Roman"/>
                          <a:ea typeface="Times New Roman"/>
                          <a:cs typeface="Times New Roman"/>
                        </a:rPr>
                        <a:t>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a:latin typeface="Times New Roman"/>
                          <a:ea typeface="Times New Roman"/>
                          <a:cs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a:latin typeface="Times New Roman"/>
                          <a:ea typeface="Times New Roman"/>
                          <a:cs typeface="Times New Roman"/>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74393">
                <a:tc>
                  <a:txBody>
                    <a:bodyPr/>
                    <a:lstStyle/>
                    <a:p>
                      <a:pPr marL="0" marR="0" algn="ctr">
                        <a:spcBef>
                          <a:spcPts val="0"/>
                        </a:spcBef>
                        <a:spcAft>
                          <a:spcPts val="0"/>
                        </a:spcAft>
                      </a:pPr>
                      <a:r>
                        <a:rPr lang="en-US" sz="1600" dirty="0">
                          <a:latin typeface="Times New Roman"/>
                          <a:ea typeface="Times New Roman"/>
                          <a:cs typeface="Times New Roman"/>
                        </a:rPr>
                        <a:t>HET SEX</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chemeClr val="tx1">
                              <a:lumMod val="60000"/>
                              <a:lumOff val="40000"/>
                            </a:schemeClr>
                          </a:solidFill>
                          <a:latin typeface="Times New Roman"/>
                          <a:ea typeface="Times New Roman"/>
                          <a:cs typeface="Times New Roman"/>
                        </a:rPr>
                        <a:t>25%</a:t>
                      </a:r>
                      <a:endParaRPr lang="en-US" sz="1800" b="1" dirty="0">
                        <a:solidFill>
                          <a:schemeClr val="tx1">
                            <a:lumMod val="60000"/>
                            <a:lumOff val="40000"/>
                          </a:schemeClr>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chemeClr val="tx1">
                              <a:lumMod val="60000"/>
                              <a:lumOff val="40000"/>
                            </a:schemeClr>
                          </a:solidFill>
                          <a:latin typeface="Times New Roman"/>
                          <a:ea typeface="Times New Roman"/>
                          <a:cs typeface="Times New Roman"/>
                        </a:rPr>
                        <a:t>25%</a:t>
                      </a:r>
                      <a:endParaRPr lang="en-US" sz="1800" b="1" dirty="0">
                        <a:solidFill>
                          <a:schemeClr val="tx1">
                            <a:lumMod val="60000"/>
                            <a:lumOff val="40000"/>
                          </a:schemeClr>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smtClean="0">
                          <a:solidFill>
                            <a:srgbClr val="FF0000"/>
                          </a:solidFill>
                          <a:latin typeface="Times New Roman"/>
                          <a:ea typeface="Times New Roman"/>
                          <a:cs typeface="Times New Roman"/>
                        </a:rPr>
                        <a:t>33%</a:t>
                      </a:r>
                      <a:endParaRPr lang="en-US" sz="1800" b="1" dirty="0">
                        <a:solidFill>
                          <a:srgbClr val="FF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solidFill>
                            <a:srgbClr val="FF0000"/>
                          </a:solidFill>
                          <a:latin typeface="Times New Roman"/>
                          <a:ea typeface="Times New Roman"/>
                          <a:cs typeface="Times New Roman"/>
                        </a:rPr>
                        <a:t>27%</a:t>
                      </a:r>
                      <a:endParaRPr lang="en-US" sz="1800" dirty="0">
                        <a:solidFill>
                          <a:srgbClr val="FF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a:solidFill>
                            <a:schemeClr val="tx1">
                              <a:lumMod val="60000"/>
                              <a:lumOff val="40000"/>
                            </a:schemeClr>
                          </a:solidFill>
                          <a:latin typeface="Times New Roman"/>
                          <a:ea typeface="Times New Roman"/>
                          <a:cs typeface="Times New Roman"/>
                        </a:rPr>
                        <a:t>21%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dirty="0">
                          <a:solidFill>
                            <a:schemeClr val="tx1">
                              <a:lumMod val="60000"/>
                              <a:lumOff val="40000"/>
                            </a:schemeClr>
                          </a:solidFill>
                          <a:latin typeface="Times New Roman"/>
                          <a:ea typeface="Times New Roman"/>
                          <a:cs typeface="Times New Roman"/>
                        </a:rPr>
                        <a:t>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74393">
                <a:tc>
                  <a:txBody>
                    <a:bodyPr/>
                    <a:lstStyle/>
                    <a:p>
                      <a:pPr marL="0" marR="0" algn="ctr">
                        <a:spcBef>
                          <a:spcPts val="0"/>
                        </a:spcBef>
                        <a:spcAft>
                          <a:spcPts val="0"/>
                        </a:spcAft>
                      </a:pPr>
                      <a:r>
                        <a:rPr lang="en-US" sz="1600" dirty="0">
                          <a:latin typeface="Times New Roman"/>
                          <a:ea typeface="Times New Roman"/>
                          <a:cs typeface="Times New Roman"/>
                        </a:rPr>
                        <a:t>UNKNOWN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10%</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9%</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10%</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12</a:t>
                      </a:r>
                      <a:r>
                        <a:rPr lang="en-US" sz="1800" dirty="0">
                          <a:latin typeface="Times New Roman"/>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9%</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10%</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74393">
                <a:tc>
                  <a:txBody>
                    <a:bodyPr/>
                    <a:lstStyle/>
                    <a:p>
                      <a:pPr marL="0" marR="0" algn="ctr">
                        <a:spcBef>
                          <a:spcPts val="0"/>
                        </a:spcBef>
                        <a:spcAft>
                          <a:spcPts val="0"/>
                        </a:spcAft>
                      </a:pPr>
                      <a:r>
                        <a:rPr lang="en-US" sz="1600" dirty="0">
                          <a:latin typeface="Times New Roman"/>
                          <a:ea typeface="Times New Roman"/>
                          <a:cs typeface="Times New Roman"/>
                        </a:rPr>
                        <a:t>PEDIATRIC</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1%</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1%</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a:latin typeface="Times New Roman"/>
                          <a:ea typeface="Times New Roman"/>
                          <a:cs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fontAlgn="auto">
                        <a:spcBef>
                          <a:spcPts val="0"/>
                        </a:spcBef>
                        <a:spcAft>
                          <a:spcPts val="0"/>
                        </a:spcAft>
                      </a:pPr>
                      <a:r>
                        <a:rPr lang="en-US" sz="1800">
                          <a:latin typeface="Times New Roman"/>
                          <a:ea typeface="Times New Roman"/>
                          <a:cs typeface="Times New Roman"/>
                        </a:rPr>
                        <a:t>1%</a:t>
                      </a:r>
                      <a:endParaRPr lang="en-US" sz="1800">
                        <a:latin typeface="Marlet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smtClean="0">
                          <a:latin typeface="Times New Roman"/>
                          <a:ea typeface="Times New Roman"/>
                          <a:cs typeface="Times New Roman"/>
                        </a:rPr>
                        <a:t>1%</a:t>
                      </a:r>
                      <a:endParaRPr lang="en-US" sz="18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dirty="0">
                          <a:latin typeface="Times New Roman"/>
                          <a:ea typeface="Times New Roman"/>
                          <a:cs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6172200" y="2451100"/>
            <a:ext cx="2743200" cy="3416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r>
              <a:rPr lang="en-US">
                <a:solidFill>
                  <a:schemeClr val="bg1"/>
                </a:solidFill>
              </a:rPr>
              <a:t>EXPLANATION:</a:t>
            </a:r>
          </a:p>
          <a:p>
            <a:pPr algn="ctr" eaLnBrk="1" hangingPunct="1"/>
            <a:r>
              <a:rPr lang="en-US">
                <a:solidFill>
                  <a:schemeClr val="bg1"/>
                </a:solidFill>
              </a:rPr>
              <a:t>This poster,</a:t>
            </a:r>
          </a:p>
          <a:p>
            <a:pPr algn="ctr" eaLnBrk="1" hangingPunct="1"/>
            <a:r>
              <a:rPr lang="en-US">
                <a:solidFill>
                  <a:schemeClr val="bg1"/>
                </a:solidFill>
              </a:rPr>
              <a:t>provided as a </a:t>
            </a:r>
            <a:br>
              <a:rPr lang="en-US">
                <a:solidFill>
                  <a:schemeClr val="bg1"/>
                </a:solidFill>
              </a:rPr>
            </a:br>
            <a:r>
              <a:rPr lang="en-US">
                <a:solidFill>
                  <a:schemeClr val="bg1"/>
                </a:solidFill>
              </a:rPr>
              <a:t>separate handout, </a:t>
            </a:r>
            <a:br>
              <a:rPr lang="en-US">
                <a:solidFill>
                  <a:schemeClr val="bg1"/>
                </a:solidFill>
              </a:rPr>
            </a:br>
            <a:r>
              <a:rPr lang="en-US">
                <a:solidFill>
                  <a:schemeClr val="bg1"/>
                </a:solidFill>
              </a:rPr>
              <a:t>showed the amount of newly diagnosed following introduction of EIS as a Service Category</a:t>
            </a:r>
          </a:p>
          <a:p>
            <a:pPr algn="ctr" eaLnBrk="1" hangingPunct="1"/>
            <a:r>
              <a:rPr lang="en-US">
                <a:solidFill>
                  <a:schemeClr val="bg1"/>
                </a:solidFill>
              </a:rPr>
              <a:t>‘What is </a:t>
            </a:r>
          </a:p>
          <a:p>
            <a:pPr algn="ctr" eaLnBrk="1" hangingPunct="1"/>
            <a:r>
              <a:rPr lang="en-US">
                <a:solidFill>
                  <a:schemeClr val="bg1"/>
                </a:solidFill>
              </a:rPr>
              <a:t>Measured is What Matters’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sz="quarter" idx="10"/>
          </p:nvPr>
        </p:nvSpPr>
        <p:spPr bwMode="auto">
          <a:xfrm>
            <a:off x="498475" y="1447800"/>
            <a:ext cx="773112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AutoNum type="arabicParenR"/>
            </a:pPr>
            <a:r>
              <a:rPr lang="en-US" smtClean="0"/>
              <a:t>At the April, 2012 EIS Summit the Director of Partner Services that also serves on the New Haven Planning Council attended with integral input on defining and clarifying the role of Disease Intervention Specialists and EIS Staff</a:t>
            </a:r>
          </a:p>
          <a:p>
            <a:pPr marL="457200" indent="-457200">
              <a:buFont typeface="Arial" pitchFamily="34" charset="0"/>
              <a:buAutoNum type="arabicParenR"/>
            </a:pPr>
            <a:r>
              <a:rPr lang="en-US" smtClean="0"/>
              <a:t>Clarification, Revision and Refinement of the EIS Standard of Care was an immediate result with planned quarterly meetings of each Regions’ DIS and EIS staff.</a:t>
            </a:r>
          </a:p>
        </p:txBody>
      </p:sp>
      <p:sp>
        <p:nvSpPr>
          <p:cNvPr id="14339" name="Title 3"/>
          <p:cNvSpPr>
            <a:spLocks noGrp="1"/>
          </p:cNvSpPr>
          <p:nvPr>
            <p:ph type="title"/>
          </p:nvPr>
        </p:nvSpPr>
        <p:spPr bwMode="auto">
          <a:xfrm>
            <a:off x="381000" y="457200"/>
            <a:ext cx="8153400" cy="111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Themes in Implementation of EIS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sz="quarter" idx="10"/>
          </p:nvPr>
        </p:nvSpPr>
        <p:spPr bwMode="auto">
          <a:xfrm>
            <a:off x="857250" y="1371600"/>
            <a:ext cx="714375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i="1" smtClean="0"/>
              <a:t>What does Partner Services do and why are they so important?</a:t>
            </a:r>
            <a:br>
              <a:rPr lang="en-US" i="1" smtClean="0"/>
            </a:br>
            <a:r>
              <a:rPr lang="en-US" i="1" u="sng" smtClean="0"/>
              <a:t>Highest seropositivity rate of contacted individuals at high risk of HIV</a:t>
            </a:r>
          </a:p>
          <a:p>
            <a:r>
              <a:rPr lang="en-US" i="1" smtClean="0"/>
              <a:t>What is the daily work of a Disease Intervention Specialist?</a:t>
            </a:r>
          </a:p>
          <a:p>
            <a:r>
              <a:rPr lang="en-US" i="1" smtClean="0"/>
              <a:t>How do DIS coordinate with EIS?</a:t>
            </a:r>
          </a:p>
          <a:p>
            <a:r>
              <a:rPr lang="en-US" i="1" smtClean="0"/>
              <a:t>What data will be shared, collected and how will this help to reshape this service?</a:t>
            </a:r>
          </a:p>
        </p:txBody>
      </p:sp>
      <p:sp>
        <p:nvSpPr>
          <p:cNvPr id="15363" name="Title 2"/>
          <p:cNvSpPr>
            <a:spLocks noGrp="1"/>
          </p:cNvSpPr>
          <p:nvPr>
            <p:ph type="title"/>
          </p:nvPr>
        </p:nvSpPr>
        <p:spPr bwMode="auto">
          <a:xfrm>
            <a:off x="498475" y="484188"/>
            <a:ext cx="7502525" cy="1116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Integration with Partner Services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CE_template_colors">
  <a:themeElements>
    <a:clrScheme name="Custom 6">
      <a:dk1>
        <a:srgbClr val="003366"/>
      </a:dk1>
      <a:lt1>
        <a:sysClr val="window" lastClr="FFFFFF"/>
      </a:lt1>
      <a:dk2>
        <a:srgbClr val="4E5050"/>
      </a:dk2>
      <a:lt2>
        <a:srgbClr val="FFFFFF"/>
      </a:lt2>
      <a:accent1>
        <a:srgbClr val="7F7F7F"/>
      </a:accent1>
      <a:accent2>
        <a:srgbClr val="CCCCCC"/>
      </a:accent2>
      <a:accent3>
        <a:srgbClr val="005DAB"/>
      </a:accent3>
      <a:accent4>
        <a:srgbClr val="003366"/>
      </a:accent4>
      <a:accent5>
        <a:srgbClr val="990000"/>
      </a:accent5>
      <a:accent6>
        <a:srgbClr val="999999"/>
      </a:accent6>
      <a:hlink>
        <a:srgbClr val="CCCCCC"/>
      </a:hlink>
      <a:folHlink>
        <a:srgbClr val="D500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623</TotalTime>
  <Words>1573</Words>
  <Application>Microsoft Office PowerPoint</Application>
  <PresentationFormat>On-screen Show (4:3)</PresentationFormat>
  <Paragraphs>405</Paragraphs>
  <Slides>18</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Geneva</vt:lpstr>
      <vt:lpstr>Wingdings</vt:lpstr>
      <vt:lpstr>Calibri</vt:lpstr>
      <vt:lpstr>Times New Roman</vt:lpstr>
      <vt:lpstr>Marlett</vt:lpstr>
      <vt:lpstr>Garamond</vt:lpstr>
      <vt:lpstr>ASCE_template_colors</vt:lpstr>
      <vt:lpstr>Custom Design</vt:lpstr>
      <vt:lpstr>1_Custom Design</vt:lpstr>
      <vt:lpstr>Early Intervention Services Summit:   How to develop, replicate and refine an emerging Service Category</vt:lpstr>
      <vt:lpstr>Early Intervention Services</vt:lpstr>
      <vt:lpstr>PowerPoint Presentation</vt:lpstr>
      <vt:lpstr>History/ Background</vt:lpstr>
      <vt:lpstr>Implementation of New Haven Model</vt:lpstr>
      <vt:lpstr>Challenges</vt:lpstr>
      <vt:lpstr>PowerPoint Presentation</vt:lpstr>
      <vt:lpstr>Themes in Implementation of EIS</vt:lpstr>
      <vt:lpstr>Integration with Partner Services</vt:lpstr>
      <vt:lpstr>PowerPoint Presentation</vt:lpstr>
      <vt:lpstr>PowerPoint Presentation</vt:lpstr>
      <vt:lpstr>PowerPoint Presentation</vt:lpstr>
      <vt:lpstr>Results</vt:lpstr>
      <vt:lpstr>PowerPoint Presentation</vt:lpstr>
      <vt:lpstr>PowerPoint Presentation</vt:lpstr>
      <vt:lpstr>PowerPoint Presentation</vt:lpstr>
      <vt:lpstr>Future Efforts</vt:lpstr>
      <vt:lpstr>CONTACTS:</vt:lpstr>
    </vt:vector>
  </TitlesOfParts>
  <Company>Breckenridge Design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Zimler</dc:creator>
  <cp:lastModifiedBy>Nicole Mandel</cp:lastModifiedBy>
  <cp:revision>62</cp:revision>
  <cp:lastPrinted>2010-05-14T19:43:42Z</cp:lastPrinted>
  <dcterms:created xsi:type="dcterms:W3CDTF">2010-05-14T18:47:23Z</dcterms:created>
  <dcterms:modified xsi:type="dcterms:W3CDTF">2012-12-02T18:46:35Z</dcterms:modified>
</cp:coreProperties>
</file>