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xlsx" ContentType="application/vnd.openxmlformats-officedocument.spreadsheetml.sheet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embeddings/oleObject1.bin" ContentType="application/vnd.openxmlformats-officedocument.oleObject"/>
  <Override PartName="/ppt/notesSlides/notesSlide17.xml" ContentType="application/vnd.openxmlformats-officedocument.presentationml.notesSlide+xml"/>
  <Override PartName="/ppt/charts/chart7.xml" ContentType="application/vnd.openxmlformats-officedocument.drawingml.chart+xml"/>
  <Override PartName="/ppt/notesSlides/notesSlide18.xml" ContentType="application/vnd.openxmlformats-officedocument.presentationml.notesSlide+xml"/>
  <Override PartName="/ppt/charts/chart8.xml" ContentType="application/vnd.openxmlformats-officedocument.drawingml.chart+xml"/>
  <Override PartName="/ppt/notesSlides/notesSlide19.xml" ContentType="application/vnd.openxmlformats-officedocument.presentationml.notesSlide+xml"/>
  <Override PartName="/ppt/charts/chart9.xml" ContentType="application/vnd.openxmlformats-officedocument.drawingml.chart+xml"/>
  <Override PartName="/ppt/drawings/drawing2.xml" ContentType="application/vnd.openxmlformats-officedocument.drawingml.chartshapes+xml"/>
  <Override PartName="/ppt/notesSlides/notesSlide20.xml" ContentType="application/vnd.openxmlformats-officedocument.presentationml.notesSlide+xml"/>
  <Override PartName="/ppt/charts/chart10.xml" ContentType="application/vnd.openxmlformats-officedocument.drawingml.chart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7"/>
  </p:notesMasterIdLst>
  <p:handoutMasterIdLst>
    <p:handoutMasterId r:id="rId68"/>
  </p:handoutMasterIdLst>
  <p:sldIdLst>
    <p:sldId id="340" r:id="rId2"/>
    <p:sldId id="520" r:id="rId3"/>
    <p:sldId id="355" r:id="rId4"/>
    <p:sldId id="341" r:id="rId5"/>
    <p:sldId id="536" r:id="rId6"/>
    <p:sldId id="354" r:id="rId7"/>
    <p:sldId id="356" r:id="rId8"/>
    <p:sldId id="357" r:id="rId9"/>
    <p:sldId id="472" r:id="rId10"/>
    <p:sldId id="286" r:id="rId11"/>
    <p:sldId id="283" r:id="rId12"/>
    <p:sldId id="274" r:id="rId13"/>
    <p:sldId id="489" r:id="rId14"/>
    <p:sldId id="490" r:id="rId15"/>
    <p:sldId id="491" r:id="rId16"/>
    <p:sldId id="492" r:id="rId17"/>
    <p:sldId id="487" r:id="rId18"/>
    <p:sldId id="488" r:id="rId19"/>
    <p:sldId id="493" r:id="rId20"/>
    <p:sldId id="494" r:id="rId21"/>
    <p:sldId id="535" r:id="rId22"/>
    <p:sldId id="528" r:id="rId23"/>
    <p:sldId id="529" r:id="rId24"/>
    <p:sldId id="530" r:id="rId25"/>
    <p:sldId id="531" r:id="rId26"/>
    <p:sldId id="532" r:id="rId27"/>
    <p:sldId id="521" r:id="rId28"/>
    <p:sldId id="522" r:id="rId29"/>
    <p:sldId id="539" r:id="rId30"/>
    <p:sldId id="540" r:id="rId31"/>
    <p:sldId id="495" r:id="rId32"/>
    <p:sldId id="523" r:id="rId33"/>
    <p:sldId id="497" r:id="rId34"/>
    <p:sldId id="498" r:id="rId35"/>
    <p:sldId id="499" r:id="rId36"/>
    <p:sldId id="500" r:id="rId37"/>
    <p:sldId id="537" r:id="rId38"/>
    <p:sldId id="501" r:id="rId39"/>
    <p:sldId id="502" r:id="rId40"/>
    <p:sldId id="503" r:id="rId41"/>
    <p:sldId id="524" r:id="rId42"/>
    <p:sldId id="542" r:id="rId43"/>
    <p:sldId id="553" r:id="rId44"/>
    <p:sldId id="541" r:id="rId45"/>
    <p:sldId id="551" r:id="rId46"/>
    <p:sldId id="504" r:id="rId47"/>
    <p:sldId id="552" r:id="rId48"/>
    <p:sldId id="505" r:id="rId49"/>
    <p:sldId id="543" r:id="rId50"/>
    <p:sldId id="544" r:id="rId51"/>
    <p:sldId id="545" r:id="rId52"/>
    <p:sldId id="546" r:id="rId53"/>
    <p:sldId id="547" r:id="rId54"/>
    <p:sldId id="548" r:id="rId55"/>
    <p:sldId id="549" r:id="rId56"/>
    <p:sldId id="510" r:id="rId57"/>
    <p:sldId id="511" r:id="rId58"/>
    <p:sldId id="512" r:id="rId59"/>
    <p:sldId id="513" r:id="rId60"/>
    <p:sldId id="514" r:id="rId61"/>
    <p:sldId id="515" r:id="rId62"/>
    <p:sldId id="516" r:id="rId63"/>
    <p:sldId id="517" r:id="rId64"/>
    <p:sldId id="518" r:id="rId65"/>
    <p:sldId id="550" r:id="rId66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koester" initials="k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6165"/>
    <a:srgbClr val="22964E"/>
    <a:srgbClr val="2C696E"/>
    <a:srgbClr val="307378"/>
    <a:srgbClr val="347B80"/>
    <a:srgbClr val="3C8C9F"/>
    <a:srgbClr val="3C8C97"/>
    <a:srgbClr val="D8E4E8"/>
    <a:srgbClr val="E5F5FF"/>
    <a:srgbClr val="E0EC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15" autoAdjust="0"/>
    <p:restoredTop sz="82924" autoAdjust="0"/>
  </p:normalViewPr>
  <p:slideViewPr>
    <p:cSldViewPr>
      <p:cViewPr>
        <p:scale>
          <a:sx n="75" d="100"/>
          <a:sy n="75" d="100"/>
        </p:scale>
        <p:origin x="-1992" y="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notesMaster" Target="notesMasters/notesMaster1.xml"/><Relationship Id="rId68" Type="http://schemas.openxmlformats.org/officeDocument/2006/relationships/handoutMaster" Target="handoutMasters/handoutMaster1.xml"/><Relationship Id="rId69" Type="http://schemas.openxmlformats.org/officeDocument/2006/relationships/printerSettings" Target="printerSettings/printerSettings1.bin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commentAuthors" Target="commentAuthors.xml"/><Relationship Id="rId71" Type="http://schemas.openxmlformats.org/officeDocument/2006/relationships/presProps" Target="presProps.xml"/><Relationship Id="rId72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theme" Target="theme/theme1.xml"/><Relationship Id="rId74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tako.campus.net.ucsf.edu\home\mkdufour\NEC%20work\HRSA%2024%20october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7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file:///\\UNAGI\PolicyCore\APRC\NEC\ACRE\Tables%20for%20eval%20meeting%2024%20aug%20201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tako.campus.net.ucsf.edu\home\mkdufour\NEC%20work\HRSA%2024%20october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Relationship Id="rId2" Type="http://schemas.openxmlformats.org/officeDocument/2006/relationships/chartUserShapes" Target="../drawings/drawing1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5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6.xlsx"/><Relationship Id="rId2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'IP records by quarter'!$A$3</c:f>
              <c:strCache>
                <c:ptCount val="1"/>
                <c:pt idx="0">
                  <c:v>Number of IP records collected by quarter</c:v>
                </c:pt>
              </c:strCache>
            </c:strRef>
          </c:tx>
          <c:cat>
            <c:multiLvlStrRef>
              <c:f>'IP records by quarter'!$B$1:$M$2</c:f>
              <c:multiLvlStrCache>
                <c:ptCount val="12"/>
                <c:lvl>
                  <c:pt idx="0">
                    <c:v>quarter 1</c:v>
                  </c:pt>
                  <c:pt idx="1">
                    <c:v>quarter 2</c:v>
                  </c:pt>
                  <c:pt idx="2">
                    <c:v>quarter 3</c:v>
                  </c:pt>
                  <c:pt idx="3">
                    <c:v>quarter 4</c:v>
                  </c:pt>
                  <c:pt idx="4">
                    <c:v>quarter 1</c:v>
                  </c:pt>
                  <c:pt idx="5">
                    <c:v>quarter 2</c:v>
                  </c:pt>
                  <c:pt idx="6">
                    <c:v>quarter 3</c:v>
                  </c:pt>
                  <c:pt idx="7">
                    <c:v>quarter 4</c:v>
                  </c:pt>
                  <c:pt idx="8">
                    <c:v>quarter 1</c:v>
                  </c:pt>
                  <c:pt idx="9">
                    <c:v>quarter 2</c:v>
                  </c:pt>
                  <c:pt idx="10">
                    <c:v>quarter 3</c:v>
                  </c:pt>
                  <c:pt idx="11">
                    <c:v>quarter 4</c:v>
                  </c:pt>
                </c:lvl>
                <c:lvl>
                  <c:pt idx="0">
                    <c:v>08/09 Fiscal Year</c:v>
                  </c:pt>
                  <c:pt idx="4">
                    <c:v>09/10 Fiscal year</c:v>
                  </c:pt>
                  <c:pt idx="8">
                    <c:v>10/11 Fiscal year</c:v>
                  </c:pt>
                </c:lvl>
              </c:multiLvlStrCache>
            </c:multiLvlStrRef>
          </c:cat>
          <c:val>
            <c:numRef>
              <c:f>'IP records by quarter'!$B$3:$M$3</c:f>
              <c:numCache>
                <c:formatCode>General</c:formatCode>
                <c:ptCount val="12"/>
                <c:pt idx="0">
                  <c:v>2202.0</c:v>
                </c:pt>
                <c:pt idx="1">
                  <c:v>3046.0</c:v>
                </c:pt>
                <c:pt idx="2">
                  <c:v>2664.0</c:v>
                </c:pt>
                <c:pt idx="3">
                  <c:v>4125.0</c:v>
                </c:pt>
                <c:pt idx="4">
                  <c:v>3311.0</c:v>
                </c:pt>
                <c:pt idx="5">
                  <c:v>3573.0</c:v>
                </c:pt>
                <c:pt idx="6">
                  <c:v>4140.0</c:v>
                </c:pt>
                <c:pt idx="7">
                  <c:v>5832.0</c:v>
                </c:pt>
                <c:pt idx="8">
                  <c:v>6224.0</c:v>
                </c:pt>
                <c:pt idx="9">
                  <c:v>8627.0</c:v>
                </c:pt>
                <c:pt idx="10">
                  <c:v>8641.0</c:v>
                </c:pt>
                <c:pt idx="11">
                  <c:v>11489.0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41683368"/>
        <c:axId val="-2141680312"/>
      </c:lineChart>
      <c:catAx>
        <c:axId val="-2141683368"/>
        <c:scaling>
          <c:orientation val="minMax"/>
        </c:scaling>
        <c:delete val="0"/>
        <c:axPos val="b"/>
        <c:majorTickMark val="out"/>
        <c:minorTickMark val="none"/>
        <c:tickLblPos val="nextTo"/>
        <c:crossAx val="-2141680312"/>
        <c:crosses val="autoZero"/>
        <c:auto val="1"/>
        <c:lblAlgn val="ctr"/>
        <c:lblOffset val="100"/>
        <c:noMultiLvlLbl val="0"/>
      </c:catAx>
      <c:valAx>
        <c:axId val="-21416803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416833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Improved Skills and Abilities</c:v>
                </c:pt>
              </c:strCache>
            </c:strRef>
          </c:tx>
          <c:invertIfNegative val="0"/>
          <c:cat>
            <c:strRef>
              <c:f>Sheet1!$A$2:$A$9</c:f>
              <c:strCache>
                <c:ptCount val="8"/>
                <c:pt idx="0">
                  <c:v>Telemedicine</c:v>
                </c:pt>
                <c:pt idx="1">
                  <c:v>Self-study</c:v>
                </c:pt>
                <c:pt idx="2">
                  <c:v>Role play/simulation</c:v>
                </c:pt>
                <c:pt idx="3">
                  <c:v>Preceptorship/mini-residency</c:v>
                </c:pt>
                <c:pt idx="4">
                  <c:v>Lecture/Workshop</c:v>
                </c:pt>
                <c:pt idx="5">
                  <c:v>Conference call/telephone</c:v>
                </c:pt>
                <c:pt idx="6">
                  <c:v>Computer based</c:v>
                </c:pt>
                <c:pt idx="7">
                  <c:v>Chart/Case review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4.0</c:v>
                </c:pt>
                <c:pt idx="1">
                  <c:v>3.916069999999996</c:v>
                </c:pt>
                <c:pt idx="2">
                  <c:v>3.7366</c:v>
                </c:pt>
                <c:pt idx="3">
                  <c:v>3.895399999999999</c:v>
                </c:pt>
                <c:pt idx="4">
                  <c:v>3.7598</c:v>
                </c:pt>
                <c:pt idx="5">
                  <c:v>4.065999999999996</c:v>
                </c:pt>
                <c:pt idx="6">
                  <c:v>4.093999999999999</c:v>
                </c:pt>
                <c:pt idx="7">
                  <c:v>3.737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Implemented Skills and Abilities</c:v>
                </c:pt>
              </c:strCache>
            </c:strRef>
          </c:tx>
          <c:invertIfNegative val="0"/>
          <c:cat>
            <c:strRef>
              <c:f>Sheet1!$A$2:$A$9</c:f>
              <c:strCache>
                <c:ptCount val="8"/>
                <c:pt idx="0">
                  <c:v>Telemedicine</c:v>
                </c:pt>
                <c:pt idx="1">
                  <c:v>Self-study</c:v>
                </c:pt>
                <c:pt idx="2">
                  <c:v>Role play/simulation</c:v>
                </c:pt>
                <c:pt idx="3">
                  <c:v>Preceptorship/mini-residency</c:v>
                </c:pt>
                <c:pt idx="4">
                  <c:v>Lecture/Workshop</c:v>
                </c:pt>
                <c:pt idx="5">
                  <c:v>Conference call/telephone</c:v>
                </c:pt>
                <c:pt idx="6">
                  <c:v>Computer based</c:v>
                </c:pt>
                <c:pt idx="7">
                  <c:v>Chart/Case review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4.0</c:v>
                </c:pt>
                <c:pt idx="1">
                  <c:v>3.75</c:v>
                </c:pt>
                <c:pt idx="2">
                  <c:v>3.543</c:v>
                </c:pt>
                <c:pt idx="3">
                  <c:v>3.7459</c:v>
                </c:pt>
                <c:pt idx="4">
                  <c:v>3.6375</c:v>
                </c:pt>
                <c:pt idx="5">
                  <c:v>3.832999999999998</c:v>
                </c:pt>
                <c:pt idx="6">
                  <c:v>4.107599999999996</c:v>
                </c:pt>
                <c:pt idx="7">
                  <c:v>3.56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-2140833848"/>
        <c:axId val="-2140830872"/>
      </c:barChart>
      <c:catAx>
        <c:axId val="-2140833848"/>
        <c:scaling>
          <c:orientation val="minMax"/>
        </c:scaling>
        <c:delete val="0"/>
        <c:axPos val="l"/>
        <c:majorTickMark val="none"/>
        <c:minorTickMark val="none"/>
        <c:tickLblPos val="nextTo"/>
        <c:crossAx val="-2140830872"/>
        <c:crosses val="autoZero"/>
        <c:auto val="1"/>
        <c:lblAlgn val="ctr"/>
        <c:lblOffset val="100"/>
        <c:noMultiLvlLbl val="0"/>
      </c:catAx>
      <c:valAx>
        <c:axId val="-2140830872"/>
        <c:scaling>
          <c:orientation val="minMax"/>
          <c:max val="5.0"/>
          <c:min val="0.0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-2140833848"/>
        <c:crosses val="autoZero"/>
        <c:crossBetween val="between"/>
        <c:majorUnit val="1.0"/>
      </c:valAx>
    </c:plotArea>
    <c:legend>
      <c:legendPos val="b"/>
      <c:layout/>
      <c:overlay val="0"/>
      <c:txPr>
        <a:bodyPr/>
        <a:lstStyle/>
        <a:p>
          <a:pPr>
            <a:defRPr sz="1600" baseline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lineMarker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axId val="-2141578616"/>
        <c:axId val="-2141575464"/>
      </c:scatterChart>
      <c:valAx>
        <c:axId val="-2141578616"/>
        <c:scaling>
          <c:orientation val="minMax"/>
          <c:max val="8.0"/>
        </c:scaling>
        <c:delete val="0"/>
        <c:axPos val="b"/>
        <c:majorTickMark val="out"/>
        <c:minorTickMark val="none"/>
        <c:tickLblPos val="nextTo"/>
        <c:crossAx val="-2141575464"/>
        <c:crosses val="autoZero"/>
        <c:crossBetween val="midCat"/>
      </c:valAx>
      <c:valAx>
        <c:axId val="-21415754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-2141578616"/>
        <c:crosses val="autoZero"/>
        <c:crossBetween val="midCat"/>
      </c:val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494842944912915"/>
          <c:y val="0.0323063558303433"/>
          <c:w val="0.937333886592995"/>
          <c:h val="0.893846593142149"/>
        </c:manualLayout>
      </c:layout>
      <c:lineChart>
        <c:grouping val="standard"/>
        <c:varyColors val="0"/>
        <c:ser>
          <c:idx val="0"/>
          <c:order val="0"/>
          <c:spPr>
            <a:ln>
              <a:solidFill>
                <a:srgbClr val="333399"/>
              </a:solidFill>
            </a:ln>
          </c:spPr>
          <c:cat>
            <c:multiLvlStrRef>
              <c:f>'IP records by quarter'!$J$1:$M$2</c:f>
              <c:multiLvlStrCache>
                <c:ptCount val="4"/>
                <c:lvl>
                  <c:pt idx="0">
                    <c:v>quarter 1</c:v>
                  </c:pt>
                  <c:pt idx="1">
                    <c:v>quarter 2</c:v>
                  </c:pt>
                  <c:pt idx="2">
                    <c:v>quarter 3</c:v>
                  </c:pt>
                  <c:pt idx="3">
                    <c:v>quarter 4</c:v>
                  </c:pt>
                </c:lvl>
                <c:lvl>
                  <c:pt idx="0">
                    <c:v>09/10 Fiscal year</c:v>
                  </c:pt>
                </c:lvl>
              </c:multiLvlStrCache>
            </c:multiLvlStrRef>
          </c:cat>
          <c:val>
            <c:numRef>
              <c:f>'IP records by quarter'!$J$4:$M$4</c:f>
              <c:numCache>
                <c:formatCode>General</c:formatCode>
                <c:ptCount val="4"/>
                <c:pt idx="0">
                  <c:v>36.0</c:v>
                </c:pt>
                <c:pt idx="1">
                  <c:v>82.0</c:v>
                </c:pt>
                <c:pt idx="2">
                  <c:v>462.0</c:v>
                </c:pt>
                <c:pt idx="3">
                  <c:v>538.0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41548440"/>
        <c:axId val="-2141545416"/>
      </c:lineChart>
      <c:catAx>
        <c:axId val="-2141548440"/>
        <c:scaling>
          <c:orientation val="minMax"/>
        </c:scaling>
        <c:delete val="0"/>
        <c:axPos val="b"/>
        <c:majorTickMark val="out"/>
        <c:minorTickMark val="none"/>
        <c:tickLblPos val="nextTo"/>
        <c:crossAx val="-2141545416"/>
        <c:crosses val="autoZero"/>
        <c:auto val="1"/>
        <c:lblAlgn val="ctr"/>
        <c:lblOffset val="100"/>
        <c:noMultiLvlLbl val="0"/>
      </c:catAx>
      <c:valAx>
        <c:axId val="-21415454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415484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08/09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Overall quality</c:v>
                </c:pt>
                <c:pt idx="1">
                  <c:v>Ability to apply the information</c:v>
                </c:pt>
                <c:pt idx="2">
                  <c:v>Knowledge before training</c:v>
                </c:pt>
                <c:pt idx="3">
                  <c:v>Knowledge after training</c:v>
                </c:pt>
              </c:strCache>
            </c:strRef>
          </c:cat>
          <c:val>
            <c:numRef>
              <c:f>Sheet1!$B$2:$B$5</c:f>
              <c:numCache>
                <c:formatCode>0.00</c:formatCode>
                <c:ptCount val="4"/>
                <c:pt idx="0">
                  <c:v>4.540189999999996</c:v>
                </c:pt>
                <c:pt idx="1">
                  <c:v>4.209225000000002</c:v>
                </c:pt>
                <c:pt idx="2">
                  <c:v>2.8883653</c:v>
                </c:pt>
                <c:pt idx="3">
                  <c:v>3.875279999999997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09/10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Overall quality</c:v>
                </c:pt>
                <c:pt idx="1">
                  <c:v>Ability to apply the information</c:v>
                </c:pt>
                <c:pt idx="2">
                  <c:v>Knowledge before training</c:v>
                </c:pt>
                <c:pt idx="3">
                  <c:v>Knowledge after training</c:v>
                </c:pt>
              </c:strCache>
            </c:strRef>
          </c:cat>
          <c:val>
            <c:numRef>
              <c:f>Sheet1!$C$2:$C$5</c:f>
              <c:numCache>
                <c:formatCode>0.00</c:formatCode>
                <c:ptCount val="4"/>
                <c:pt idx="0">
                  <c:v>4.449360000000003</c:v>
                </c:pt>
                <c:pt idx="1">
                  <c:v>4.114149999999996</c:v>
                </c:pt>
                <c:pt idx="2">
                  <c:v>2.831009999999997</c:v>
                </c:pt>
                <c:pt idx="3">
                  <c:v>3.809759999999998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10/11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Overall quality</c:v>
                </c:pt>
                <c:pt idx="1">
                  <c:v>Ability to apply the information</c:v>
                </c:pt>
                <c:pt idx="2">
                  <c:v>Knowledge before training</c:v>
                </c:pt>
                <c:pt idx="3">
                  <c:v>Knowledge after training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4.2068228</c:v>
                </c:pt>
                <c:pt idx="1">
                  <c:v>4.2158629</c:v>
                </c:pt>
                <c:pt idx="2">
                  <c:v>3.1627105</c:v>
                </c:pt>
                <c:pt idx="3">
                  <c:v>3.9239162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41479544"/>
        <c:axId val="-2141476568"/>
      </c:barChart>
      <c:catAx>
        <c:axId val="-2141479544"/>
        <c:scaling>
          <c:orientation val="minMax"/>
        </c:scaling>
        <c:delete val="0"/>
        <c:axPos val="b"/>
        <c:majorTickMark val="out"/>
        <c:minorTickMark val="none"/>
        <c:tickLblPos val="nextTo"/>
        <c:crossAx val="-2141476568"/>
        <c:crosses val="autoZero"/>
        <c:auto val="1"/>
        <c:lblAlgn val="ctr"/>
        <c:lblOffset val="100"/>
        <c:noMultiLvlLbl val="0"/>
      </c:catAx>
      <c:valAx>
        <c:axId val="-2141476568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-2141479544"/>
        <c:crosses val="autoZero"/>
        <c:crossBetween val="between"/>
        <c:majorUnit val="1.0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957202051132498"/>
          <c:y val="0.0290424380402579"/>
          <c:w val="0.792954092543988"/>
          <c:h val="0.8537683582477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08/09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HIV testing (by topic)</c:v>
                </c:pt>
                <c:pt idx="1">
                  <c:v>MAI</c:v>
                </c:pt>
                <c:pt idx="2">
                  <c:v>UMBAST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3529.0</c:v>
                </c:pt>
                <c:pt idx="1">
                  <c:v>7969.0</c:v>
                </c:pt>
                <c:pt idx="2">
                  <c:v>104.0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09/10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HIV testing (by topic)</c:v>
                </c:pt>
                <c:pt idx="1">
                  <c:v>MAI</c:v>
                </c:pt>
                <c:pt idx="2">
                  <c:v>UMBAST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3358.0</c:v>
                </c:pt>
                <c:pt idx="1">
                  <c:v>5013.0</c:v>
                </c:pt>
                <c:pt idx="2">
                  <c:v>104.0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10/11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HIV testing (by topic)</c:v>
                </c:pt>
                <c:pt idx="1">
                  <c:v>MAI</c:v>
                </c:pt>
                <c:pt idx="2">
                  <c:v>UMBAST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3853.0</c:v>
                </c:pt>
                <c:pt idx="1">
                  <c:v>6682.0</c:v>
                </c:pt>
                <c:pt idx="2">
                  <c:v>68.0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43238152"/>
        <c:axId val="-2143235176"/>
      </c:barChart>
      <c:catAx>
        <c:axId val="-2143238152"/>
        <c:scaling>
          <c:orientation val="minMax"/>
        </c:scaling>
        <c:delete val="0"/>
        <c:axPos val="b"/>
        <c:majorTickMark val="out"/>
        <c:minorTickMark val="none"/>
        <c:tickLblPos val="nextTo"/>
        <c:crossAx val="-2143235176"/>
        <c:crosses val="autoZero"/>
        <c:auto val="1"/>
        <c:lblAlgn val="ctr"/>
        <c:lblOffset val="100"/>
        <c:noMultiLvlLbl val="0"/>
      </c:catAx>
      <c:valAx>
        <c:axId val="-2143235176"/>
        <c:scaling>
          <c:orientation val="minMax"/>
          <c:max val="8000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432381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 w="25400" cap="flat" cmpd="sng" algn="ctr">
                <a:solidFill>
                  <a:schemeClr val="accent2">
                    <a:shade val="50000"/>
                  </a:schemeClr>
                </a:solidFill>
                <a:prstDash val="solid"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 w="25400" cap="flat" cmpd="sng" algn="ctr">
                <a:solidFill>
                  <a:schemeClr val="accent2">
                    <a:shade val="50000"/>
                  </a:schemeClr>
                </a:solidFill>
                <a:prstDash val="solid"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 w="25400" cap="flat" cmpd="sng" algn="ctr">
                <a:solidFill>
                  <a:schemeClr val="accent2">
                    <a:shade val="50000"/>
                  </a:schemeClr>
                </a:solidFill>
                <a:prstDash val="solid"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ln w="25400" cap="flat" cmpd="sng" algn="ctr">
                <a:solidFill>
                  <a:schemeClr val="accent2">
                    <a:shade val="50000"/>
                  </a:schemeClr>
                </a:solidFill>
                <a:prstDash val="solid"/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Overall quality</c:v>
                </c:pt>
                <c:pt idx="1">
                  <c:v>Ability to apply</c:v>
                </c:pt>
                <c:pt idx="2">
                  <c:v>Knowledge Before</c:v>
                </c:pt>
                <c:pt idx="3">
                  <c:v>Knowledge After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4.244015399999996</c:v>
                </c:pt>
                <c:pt idx="1">
                  <c:v>4.251761900000002</c:v>
                </c:pt>
                <c:pt idx="2">
                  <c:v>3.3002823</c:v>
                </c:pt>
                <c:pt idx="3">
                  <c:v>4.067593899999996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44689784"/>
        <c:axId val="-2144686808"/>
      </c:barChart>
      <c:catAx>
        <c:axId val="-2144689784"/>
        <c:scaling>
          <c:orientation val="minMax"/>
        </c:scaling>
        <c:delete val="0"/>
        <c:axPos val="b"/>
        <c:majorTickMark val="out"/>
        <c:minorTickMark val="none"/>
        <c:tickLblPos val="nextTo"/>
        <c:crossAx val="-2144686808"/>
        <c:crosses val="autoZero"/>
        <c:auto val="1"/>
        <c:lblAlgn val="ctr"/>
        <c:lblOffset val="100"/>
        <c:noMultiLvlLbl val="0"/>
      </c:catAx>
      <c:valAx>
        <c:axId val="-2144686808"/>
        <c:scaling>
          <c:orientation val="minMax"/>
          <c:max val="5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44689784"/>
        <c:crosses val="autoZero"/>
        <c:crossBetween val="between"/>
        <c:majorUnit val="1.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MAI Funded</c:v>
                </c:pt>
              </c:strCache>
            </c:strRef>
          </c:tx>
          <c:spPr>
            <a:solidFill>
              <a:srgbClr val="296165"/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Minority providers</c:v>
                </c:pt>
                <c:pt idx="1">
                  <c:v>Provide direct HIV care to minority clients</c:v>
                </c:pt>
                <c:pt idx="2">
                  <c:v>Provide direct HIV care to mostly (&gt;50%) minority clients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0.43</c:v>
                </c:pt>
                <c:pt idx="1">
                  <c:v>0.5659</c:v>
                </c:pt>
                <c:pt idx="2">
                  <c:v>0.3293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Other funding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Minority providers</c:v>
                </c:pt>
                <c:pt idx="1">
                  <c:v>Provide direct HIV care to minority clients</c:v>
                </c:pt>
                <c:pt idx="2">
                  <c:v>Provide direct HIV care to mostly (&gt;50%) minority clients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0.37</c:v>
                </c:pt>
                <c:pt idx="1">
                  <c:v>0.5387</c:v>
                </c:pt>
                <c:pt idx="2">
                  <c:v>0.263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-2143992424"/>
        <c:axId val="-2144043624"/>
      </c:barChart>
      <c:catAx>
        <c:axId val="-2143992424"/>
        <c:scaling>
          <c:orientation val="minMax"/>
        </c:scaling>
        <c:delete val="0"/>
        <c:axPos val="b"/>
        <c:majorTickMark val="none"/>
        <c:minorTickMark val="none"/>
        <c:tickLblPos val="nextTo"/>
        <c:crossAx val="-2144043624"/>
        <c:crosses val="autoZero"/>
        <c:auto val="1"/>
        <c:lblAlgn val="ctr"/>
        <c:lblOffset val="100"/>
        <c:noMultiLvlLbl val="0"/>
      </c:catAx>
      <c:valAx>
        <c:axId val="-2144043624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crossAx val="-214399242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White</c:v>
                </c:pt>
              </c:strCache>
            </c:strRef>
          </c:tx>
          <c:spPr>
            <a:solidFill>
              <a:srgbClr val="006666"/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No Minority patients</c:v>
                </c:pt>
                <c:pt idx="1">
                  <c:v>Less than Half of HIV patients are minorities</c:v>
                </c:pt>
                <c:pt idx="2">
                  <c:v>More than half of HIV patients are minorities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0.179218719016458</c:v>
                </c:pt>
                <c:pt idx="1">
                  <c:v>0.419</c:v>
                </c:pt>
                <c:pt idx="2">
                  <c:v>0.402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Black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No Minority patients</c:v>
                </c:pt>
                <c:pt idx="1">
                  <c:v>Less than Half of HIV patients are minorities</c:v>
                </c:pt>
                <c:pt idx="2">
                  <c:v>More than half of HIV patients are minorities</c:v>
                </c:pt>
              </c:strCache>
            </c:strRef>
          </c:cat>
          <c:val>
            <c:numRef>
              <c:f>Sheet1!$C$2:$C$4</c:f>
              <c:numCache>
                <c:formatCode>0.0%</c:formatCode>
                <c:ptCount val="3"/>
                <c:pt idx="0">
                  <c:v>0.0796949047979586</c:v>
                </c:pt>
                <c:pt idx="1">
                  <c:v>0.298</c:v>
                </c:pt>
                <c:pt idx="2">
                  <c:v>0.622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Hispanic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No Minority patients</c:v>
                </c:pt>
                <c:pt idx="1">
                  <c:v>Less than Half of HIV patients are minorities</c:v>
                </c:pt>
                <c:pt idx="2">
                  <c:v>More than half of HIV patients are minorities</c:v>
                </c:pt>
              </c:strCache>
            </c:strRef>
          </c:cat>
          <c:val>
            <c:numRef>
              <c:f>Sheet1!$D$2:$D$4</c:f>
              <c:numCache>
                <c:formatCode>0.0%</c:formatCode>
                <c:ptCount val="3"/>
                <c:pt idx="0">
                  <c:v>0.103400917994868</c:v>
                </c:pt>
                <c:pt idx="1">
                  <c:v>0.317</c:v>
                </c:pt>
                <c:pt idx="2">
                  <c:v>0.58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No Minority patients</c:v>
                </c:pt>
                <c:pt idx="1">
                  <c:v>Less than Half of HIV patients are minorities</c:v>
                </c:pt>
                <c:pt idx="2">
                  <c:v>More than half of HIV patients are minorities</c:v>
                </c:pt>
              </c:strCache>
            </c:strRef>
          </c:cat>
          <c:val>
            <c:numRef>
              <c:f>Sheet1!$E$2:$E$4</c:f>
              <c:numCache>
                <c:formatCode>0.0%</c:formatCode>
                <c:ptCount val="3"/>
                <c:pt idx="0">
                  <c:v>0.147384705439645</c:v>
                </c:pt>
                <c:pt idx="1">
                  <c:v>0.444</c:v>
                </c:pt>
                <c:pt idx="2">
                  <c:v>0.408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44083304"/>
        <c:axId val="-2144086440"/>
      </c:barChart>
      <c:catAx>
        <c:axId val="-2144083304"/>
        <c:scaling>
          <c:orientation val="minMax"/>
        </c:scaling>
        <c:delete val="0"/>
        <c:axPos val="b"/>
        <c:majorTickMark val="out"/>
        <c:minorTickMark val="none"/>
        <c:tickLblPos val="nextTo"/>
        <c:crossAx val="-2144086440"/>
        <c:crosses val="autoZero"/>
        <c:auto val="1"/>
        <c:lblAlgn val="ctr"/>
        <c:lblOffset val="100"/>
        <c:noMultiLvlLbl val="0"/>
      </c:catAx>
      <c:valAx>
        <c:axId val="-2144086440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-21440833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FY 08/09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Overall quality</c:v>
                </c:pt>
                <c:pt idx="1">
                  <c:v>Ability to apply</c:v>
                </c:pt>
                <c:pt idx="2">
                  <c:v>Knowledge Before</c:v>
                </c:pt>
                <c:pt idx="3">
                  <c:v>Knowledge After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4.1416894</c:v>
                </c:pt>
                <c:pt idx="1">
                  <c:v>4.2071733</c:v>
                </c:pt>
                <c:pt idx="2">
                  <c:v>3.353616099999999</c:v>
                </c:pt>
                <c:pt idx="3">
                  <c:v>4.030342300000002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FY 09/10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Overall quality</c:v>
                </c:pt>
                <c:pt idx="1">
                  <c:v>Ability to apply</c:v>
                </c:pt>
                <c:pt idx="2">
                  <c:v>Knowledge Before</c:v>
                </c:pt>
                <c:pt idx="3">
                  <c:v>Knowledge After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4.126776999999996</c:v>
                </c:pt>
                <c:pt idx="1">
                  <c:v>4.19418459999999</c:v>
                </c:pt>
                <c:pt idx="2">
                  <c:v>3.3371533</c:v>
                </c:pt>
                <c:pt idx="3">
                  <c:v>4.018387899999996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FY 10/11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Overall quality</c:v>
                </c:pt>
                <c:pt idx="1">
                  <c:v>Ability to apply</c:v>
                </c:pt>
                <c:pt idx="2">
                  <c:v>Knowledge Before</c:v>
                </c:pt>
                <c:pt idx="3">
                  <c:v>Knowledge After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4.1566017</c:v>
                </c:pt>
                <c:pt idx="1">
                  <c:v>4.220162</c:v>
                </c:pt>
                <c:pt idx="2">
                  <c:v>3.370078899999997</c:v>
                </c:pt>
                <c:pt idx="3">
                  <c:v>4.0422966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21520360"/>
        <c:axId val="-2121517384"/>
      </c:barChart>
      <c:catAx>
        <c:axId val="-2121520360"/>
        <c:scaling>
          <c:orientation val="minMax"/>
        </c:scaling>
        <c:delete val="0"/>
        <c:axPos val="b"/>
        <c:majorTickMark val="out"/>
        <c:minorTickMark val="none"/>
        <c:tickLblPos val="nextTo"/>
        <c:crossAx val="-2121517384"/>
        <c:crosses val="autoZero"/>
        <c:auto val="1"/>
        <c:lblAlgn val="ctr"/>
        <c:lblOffset val="100"/>
        <c:noMultiLvlLbl val="0"/>
      </c:catAx>
      <c:valAx>
        <c:axId val="-2121517384"/>
        <c:scaling>
          <c:orientation val="minMax"/>
          <c:max val="5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21520360"/>
        <c:crosses val="autoZero"/>
        <c:crossBetween val="between"/>
        <c:majorUnit val="1.0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B691AF-E3D7-DD4C-8CEE-E7F8403D18E3}" type="doc">
      <dgm:prSet loTypeId="urn:microsoft.com/office/officeart/2009/3/layout/StepUpProces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2B059EF-4DB1-0849-8879-825B112E2E76}">
      <dgm:prSet phldrT="[Text]" custT="1"/>
      <dgm:spPr/>
      <dgm:t>
        <a:bodyPr/>
        <a:lstStyle/>
        <a:p>
          <a:endParaRPr lang="en-US" sz="1400" b="1" cap="small" dirty="0">
            <a:latin typeface="Century Gothic"/>
            <a:cs typeface="Century Gothic"/>
          </a:endParaRPr>
        </a:p>
      </dgm:t>
    </dgm:pt>
    <dgm:pt modelId="{59EA94E0-59E2-AB4D-A587-C7BA4F279C85}" type="parTrans" cxnId="{A08B5F49-1099-8241-BF56-1DBD7719A566}">
      <dgm:prSet/>
      <dgm:spPr/>
      <dgm:t>
        <a:bodyPr/>
        <a:lstStyle/>
        <a:p>
          <a:endParaRPr lang="en-US">
            <a:latin typeface="Century Gothic"/>
            <a:cs typeface="Century Gothic"/>
          </a:endParaRPr>
        </a:p>
      </dgm:t>
    </dgm:pt>
    <dgm:pt modelId="{AAA1AF3D-5E97-EE44-A6EA-B70B0B5299BE}" type="sibTrans" cxnId="{A08B5F49-1099-8241-BF56-1DBD7719A566}">
      <dgm:prSet/>
      <dgm:spPr/>
      <dgm:t>
        <a:bodyPr/>
        <a:lstStyle/>
        <a:p>
          <a:endParaRPr lang="en-US">
            <a:latin typeface="Century Gothic"/>
            <a:cs typeface="Century Gothic"/>
          </a:endParaRPr>
        </a:p>
      </dgm:t>
    </dgm:pt>
    <dgm:pt modelId="{2B2D9754-930B-8443-B420-37348384EFAB}">
      <dgm:prSet phldrT="[Text]" custT="1"/>
      <dgm:spPr/>
      <dgm:t>
        <a:bodyPr/>
        <a:lstStyle/>
        <a:p>
          <a:endParaRPr lang="en-US" sz="1400" b="1" cap="small" dirty="0">
            <a:latin typeface="Century Gothic"/>
            <a:cs typeface="Century Gothic"/>
          </a:endParaRPr>
        </a:p>
      </dgm:t>
    </dgm:pt>
    <dgm:pt modelId="{17FCCCB2-5FE8-334D-8183-B49D7FA9B165}" type="parTrans" cxnId="{7D6595C6-964C-7A49-9CCD-33E171892096}">
      <dgm:prSet/>
      <dgm:spPr/>
      <dgm:t>
        <a:bodyPr/>
        <a:lstStyle/>
        <a:p>
          <a:endParaRPr lang="en-US">
            <a:latin typeface="Century Gothic"/>
            <a:cs typeface="Century Gothic"/>
          </a:endParaRPr>
        </a:p>
      </dgm:t>
    </dgm:pt>
    <dgm:pt modelId="{C4CCB668-78FF-524A-BF12-CCDEE4D31E51}" type="sibTrans" cxnId="{7D6595C6-964C-7A49-9CCD-33E171892096}">
      <dgm:prSet/>
      <dgm:spPr/>
      <dgm:t>
        <a:bodyPr/>
        <a:lstStyle/>
        <a:p>
          <a:endParaRPr lang="en-US">
            <a:latin typeface="Century Gothic"/>
            <a:cs typeface="Century Gothic"/>
          </a:endParaRPr>
        </a:p>
      </dgm:t>
    </dgm:pt>
    <dgm:pt modelId="{C754AA95-449C-574C-9AC5-9628AC16F190}">
      <dgm:prSet phldrT="[Text]" custT="1"/>
      <dgm:spPr/>
      <dgm:t>
        <a:bodyPr/>
        <a:lstStyle/>
        <a:p>
          <a:endParaRPr lang="en-US" sz="1400" b="1" cap="small" dirty="0">
            <a:latin typeface="Century Gothic"/>
            <a:cs typeface="Century Gothic"/>
          </a:endParaRPr>
        </a:p>
      </dgm:t>
    </dgm:pt>
    <dgm:pt modelId="{BD33490D-DFEA-BC42-999D-9CA43F4A8CA1}" type="parTrans" cxnId="{255B911F-32B3-7049-8915-7B3D5A21408A}">
      <dgm:prSet/>
      <dgm:spPr/>
      <dgm:t>
        <a:bodyPr/>
        <a:lstStyle/>
        <a:p>
          <a:endParaRPr lang="en-US">
            <a:latin typeface="Century Gothic"/>
            <a:cs typeface="Century Gothic"/>
          </a:endParaRPr>
        </a:p>
      </dgm:t>
    </dgm:pt>
    <dgm:pt modelId="{4ADDE83C-529A-5B42-85CF-3CA8B06A0A6A}" type="sibTrans" cxnId="{255B911F-32B3-7049-8915-7B3D5A21408A}">
      <dgm:prSet/>
      <dgm:spPr/>
      <dgm:t>
        <a:bodyPr/>
        <a:lstStyle/>
        <a:p>
          <a:endParaRPr lang="en-US">
            <a:latin typeface="Century Gothic"/>
            <a:cs typeface="Century Gothic"/>
          </a:endParaRPr>
        </a:p>
      </dgm:t>
    </dgm:pt>
    <dgm:pt modelId="{0CCCE606-B5AA-DF40-8946-0B9AD4FFF6E4}">
      <dgm:prSet custT="1"/>
      <dgm:spPr/>
      <dgm:t>
        <a:bodyPr/>
        <a:lstStyle/>
        <a:p>
          <a:r>
            <a:rPr lang="en-US" sz="1400" dirty="0" smtClean="0">
              <a:latin typeface="Century Gothic"/>
              <a:cs typeface="Century Gothic"/>
            </a:rPr>
            <a:t>Provide HIV testing (routine or targeted) but no medical management for patients with positive test results</a:t>
          </a:r>
          <a:endParaRPr lang="en-US" sz="1400" dirty="0">
            <a:latin typeface="Century Gothic"/>
            <a:cs typeface="Century Gothic"/>
          </a:endParaRPr>
        </a:p>
      </dgm:t>
    </dgm:pt>
    <dgm:pt modelId="{7E5FB0C6-408C-DE42-A2E9-7A8974CF4D3E}" type="parTrans" cxnId="{EA1B4B54-20C2-2D4B-B1E4-44E188D0996E}">
      <dgm:prSet/>
      <dgm:spPr/>
      <dgm:t>
        <a:bodyPr/>
        <a:lstStyle/>
        <a:p>
          <a:endParaRPr lang="en-US">
            <a:latin typeface="Century Gothic"/>
            <a:cs typeface="Century Gothic"/>
          </a:endParaRPr>
        </a:p>
      </dgm:t>
    </dgm:pt>
    <dgm:pt modelId="{E460C458-9D52-F045-A3FC-9A77A88A6234}" type="sibTrans" cxnId="{EA1B4B54-20C2-2D4B-B1E4-44E188D0996E}">
      <dgm:prSet/>
      <dgm:spPr/>
      <dgm:t>
        <a:bodyPr/>
        <a:lstStyle/>
        <a:p>
          <a:endParaRPr lang="en-US">
            <a:latin typeface="Century Gothic"/>
            <a:cs typeface="Century Gothic"/>
          </a:endParaRPr>
        </a:p>
      </dgm:t>
    </dgm:pt>
    <dgm:pt modelId="{13619725-BAF9-D04D-B419-D42AF93355E7}">
      <dgm:prSet custT="1"/>
      <dgm:spPr/>
      <dgm:t>
        <a:bodyPr/>
        <a:lstStyle/>
        <a:p>
          <a:r>
            <a:rPr lang="en-US" sz="1400" dirty="0" smtClean="0">
              <a:latin typeface="Century Gothic"/>
              <a:cs typeface="Century Gothic"/>
            </a:rPr>
            <a:t>Onsite HIV care integrated with primary care through extensive consultation from clinical mentor for initiation of ARV regimen and for management of more complex patients</a:t>
          </a:r>
          <a:endParaRPr lang="en-US" sz="1400" dirty="0">
            <a:latin typeface="Century Gothic"/>
            <a:cs typeface="Century Gothic"/>
          </a:endParaRPr>
        </a:p>
      </dgm:t>
    </dgm:pt>
    <dgm:pt modelId="{A90D97A7-788E-8C42-8D62-5BC42603EF54}" type="parTrans" cxnId="{E7D802D8-18A2-AA43-9574-0517BC63FA98}">
      <dgm:prSet/>
      <dgm:spPr/>
      <dgm:t>
        <a:bodyPr/>
        <a:lstStyle/>
        <a:p>
          <a:endParaRPr lang="en-US">
            <a:latin typeface="Century Gothic"/>
            <a:cs typeface="Century Gothic"/>
          </a:endParaRPr>
        </a:p>
      </dgm:t>
    </dgm:pt>
    <dgm:pt modelId="{887CC1BD-9EFF-E04C-8BEF-875C06E0FA5A}" type="sibTrans" cxnId="{E7D802D8-18A2-AA43-9574-0517BC63FA98}">
      <dgm:prSet/>
      <dgm:spPr/>
      <dgm:t>
        <a:bodyPr/>
        <a:lstStyle/>
        <a:p>
          <a:endParaRPr lang="en-US">
            <a:latin typeface="Century Gothic"/>
            <a:cs typeface="Century Gothic"/>
          </a:endParaRPr>
        </a:p>
      </dgm:t>
    </dgm:pt>
    <dgm:pt modelId="{B3A0E873-8550-A140-8DC2-2EBF2FB8209A}">
      <dgm:prSet custT="1"/>
      <dgm:spPr/>
      <dgm:t>
        <a:bodyPr/>
        <a:lstStyle/>
        <a:p>
          <a:r>
            <a:rPr lang="en-US" sz="1400" dirty="0" smtClean="0">
              <a:latin typeface="Century Gothic"/>
              <a:cs typeface="Century Gothic"/>
            </a:rPr>
            <a:t>Onsite HIV care integrated with primary care, supported by consultation with clinical mentor as needed for management of treatment failure and/or co-morbid conditions complicated by HIV disease and/or treatment</a:t>
          </a:r>
          <a:endParaRPr lang="en-US" sz="1400" dirty="0">
            <a:latin typeface="Century Gothic"/>
            <a:cs typeface="Century Gothic"/>
          </a:endParaRPr>
        </a:p>
      </dgm:t>
    </dgm:pt>
    <dgm:pt modelId="{0B734CE4-0170-8E44-867E-5F408D869B66}" type="parTrans" cxnId="{35C0BA0E-7609-EE4D-B296-CD0BD60F01C8}">
      <dgm:prSet/>
      <dgm:spPr/>
      <dgm:t>
        <a:bodyPr/>
        <a:lstStyle/>
        <a:p>
          <a:endParaRPr lang="en-US">
            <a:latin typeface="Century Gothic"/>
            <a:cs typeface="Century Gothic"/>
          </a:endParaRPr>
        </a:p>
      </dgm:t>
    </dgm:pt>
    <dgm:pt modelId="{BA9599B5-2F98-814E-A0BD-AFA13482D1A8}" type="sibTrans" cxnId="{35C0BA0E-7609-EE4D-B296-CD0BD60F01C8}">
      <dgm:prSet/>
      <dgm:spPr/>
      <dgm:t>
        <a:bodyPr/>
        <a:lstStyle/>
        <a:p>
          <a:endParaRPr lang="en-US">
            <a:latin typeface="Century Gothic"/>
            <a:cs typeface="Century Gothic"/>
          </a:endParaRPr>
        </a:p>
      </dgm:t>
    </dgm:pt>
    <dgm:pt modelId="{D159931E-EBC3-4642-8B30-0FEEE8ABF9C4}">
      <dgm:prSet custT="1"/>
      <dgm:spPr/>
      <dgm:t>
        <a:bodyPr/>
        <a:lstStyle/>
        <a:p>
          <a:endParaRPr lang="en-US" sz="1400" b="1" dirty="0">
            <a:latin typeface="Century Gothic"/>
            <a:cs typeface="Century Gothic"/>
          </a:endParaRPr>
        </a:p>
      </dgm:t>
    </dgm:pt>
    <dgm:pt modelId="{8CD9A915-461F-3F4B-AA83-2045C1B28D72}" type="parTrans" cxnId="{48CAC122-6857-5141-AB9C-32956A9C51AE}">
      <dgm:prSet/>
      <dgm:spPr/>
      <dgm:t>
        <a:bodyPr/>
        <a:lstStyle/>
        <a:p>
          <a:endParaRPr lang="en-US">
            <a:latin typeface="Century Gothic"/>
            <a:cs typeface="Century Gothic"/>
          </a:endParaRPr>
        </a:p>
      </dgm:t>
    </dgm:pt>
    <dgm:pt modelId="{A4D86A44-B45E-1945-9C29-3943CDAE7127}" type="sibTrans" cxnId="{48CAC122-6857-5141-AB9C-32956A9C51AE}">
      <dgm:prSet/>
      <dgm:spPr/>
      <dgm:t>
        <a:bodyPr/>
        <a:lstStyle/>
        <a:p>
          <a:endParaRPr lang="en-US">
            <a:latin typeface="Century Gothic"/>
            <a:cs typeface="Century Gothic"/>
          </a:endParaRPr>
        </a:p>
      </dgm:t>
    </dgm:pt>
    <dgm:pt modelId="{2C0C3389-A3D3-8D46-9F84-B9259977304A}">
      <dgm:prSet custT="1"/>
      <dgm:spPr/>
      <dgm:t>
        <a:bodyPr/>
        <a:lstStyle/>
        <a:p>
          <a:r>
            <a:rPr lang="en-US" sz="1400" dirty="0" smtClean="0">
              <a:latin typeface="Century Gothic"/>
              <a:cs typeface="Century Gothic"/>
            </a:rPr>
            <a:t>Onsite integrated HIV care with primary care, including management of complex co-morbid conditions, PMTCT, and complex OI's with access to consultation from clinical mentors as needed</a:t>
          </a:r>
          <a:endParaRPr lang="en-US" sz="1400" dirty="0">
            <a:latin typeface="Century Gothic"/>
            <a:cs typeface="Century Gothic"/>
          </a:endParaRPr>
        </a:p>
      </dgm:t>
    </dgm:pt>
    <dgm:pt modelId="{515758F3-EB70-204F-A371-7775445D7A01}" type="parTrans" cxnId="{3A0DA59C-C557-F640-A8C1-BE2AEC1C7D35}">
      <dgm:prSet/>
      <dgm:spPr/>
      <dgm:t>
        <a:bodyPr/>
        <a:lstStyle/>
        <a:p>
          <a:endParaRPr lang="en-US">
            <a:latin typeface="Century Gothic"/>
            <a:cs typeface="Century Gothic"/>
          </a:endParaRPr>
        </a:p>
      </dgm:t>
    </dgm:pt>
    <dgm:pt modelId="{74851E10-9596-A34F-87F0-FC8CADB6EAD0}" type="sibTrans" cxnId="{3A0DA59C-C557-F640-A8C1-BE2AEC1C7D35}">
      <dgm:prSet/>
      <dgm:spPr/>
      <dgm:t>
        <a:bodyPr/>
        <a:lstStyle/>
        <a:p>
          <a:endParaRPr lang="en-US">
            <a:latin typeface="Century Gothic"/>
            <a:cs typeface="Century Gothic"/>
          </a:endParaRPr>
        </a:p>
      </dgm:t>
    </dgm:pt>
    <dgm:pt modelId="{B4D8F3D1-F4BD-4041-A357-F84C848FE604}" type="pres">
      <dgm:prSet presAssocID="{ABB691AF-E3D7-DD4C-8CEE-E7F8403D18E3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518D73CB-0D61-704C-9D6C-C9AE9FD2F753}" type="pres">
      <dgm:prSet presAssocID="{12B059EF-4DB1-0849-8879-825B112E2E76}" presName="composite" presStyleCnt="0"/>
      <dgm:spPr/>
    </dgm:pt>
    <dgm:pt modelId="{F5FF6F4F-9AA9-4F41-82B1-C7C086214068}" type="pres">
      <dgm:prSet presAssocID="{12B059EF-4DB1-0849-8879-825B112E2E76}" presName="LShape" presStyleLbl="alignNode1" presStyleIdx="0" presStyleCnt="7"/>
      <dgm:spPr>
        <a:solidFill>
          <a:srgbClr val="00B3DD"/>
        </a:solidFill>
        <a:ln>
          <a:solidFill>
            <a:srgbClr val="00B3DD"/>
          </a:solidFill>
        </a:ln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endParaRPr lang="en-US"/>
        </a:p>
      </dgm:t>
    </dgm:pt>
    <dgm:pt modelId="{09740844-A4B3-2D4F-A0C7-58B5916012AA}" type="pres">
      <dgm:prSet presAssocID="{12B059EF-4DB1-0849-8879-825B112E2E76}" presName="ParentText" presStyleLbl="revTx" presStyleIdx="0" presStyleCnt="4" custScaleY="129991" custLinFactNeighborX="1252" custLinFactNeighborY="310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A51B00-F83A-E341-B035-256FB62E2964}" type="pres">
      <dgm:prSet presAssocID="{12B059EF-4DB1-0849-8879-825B112E2E76}" presName="Triangle" presStyleLbl="alignNode1" presStyleIdx="1" presStyleCnt="7" custAng="16909983"/>
      <dgm:spPr>
        <a:solidFill>
          <a:srgbClr val="00B3DD"/>
        </a:solidFill>
        <a:ln>
          <a:solidFill>
            <a:srgbClr val="00B3DD"/>
          </a:solidFill>
        </a:ln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endParaRPr lang="en-US"/>
        </a:p>
      </dgm:t>
    </dgm:pt>
    <dgm:pt modelId="{F0985FD5-572D-C045-AA7C-DDD90F88C47C}" type="pres">
      <dgm:prSet presAssocID="{AAA1AF3D-5E97-EE44-A6EA-B70B0B5299BE}" presName="sibTrans" presStyleCnt="0"/>
      <dgm:spPr/>
    </dgm:pt>
    <dgm:pt modelId="{2F0C5F5C-2357-7140-A950-C4369F63C52E}" type="pres">
      <dgm:prSet presAssocID="{AAA1AF3D-5E97-EE44-A6EA-B70B0B5299BE}" presName="space" presStyleCnt="0"/>
      <dgm:spPr/>
    </dgm:pt>
    <dgm:pt modelId="{AF7FC321-6545-FC40-ABED-E4A63D581BB6}" type="pres">
      <dgm:prSet presAssocID="{2B2D9754-930B-8443-B420-37348384EFAB}" presName="composite" presStyleCnt="0"/>
      <dgm:spPr/>
    </dgm:pt>
    <dgm:pt modelId="{DEF1A116-222B-4349-8E3E-AB7796F43D39}" type="pres">
      <dgm:prSet presAssocID="{2B2D9754-930B-8443-B420-37348384EFAB}" presName="LShape" presStyleLbl="alignNode1" presStyleIdx="2" presStyleCnt="7"/>
      <dgm:spPr>
        <a:solidFill>
          <a:srgbClr val="FBAC31"/>
        </a:solidFill>
        <a:ln>
          <a:solidFill>
            <a:srgbClr val="FBAC31"/>
          </a:solidFill>
        </a:ln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endParaRPr lang="en-US"/>
        </a:p>
      </dgm:t>
    </dgm:pt>
    <dgm:pt modelId="{B125BC68-BC25-284F-BB52-9DA31BB9A914}" type="pres">
      <dgm:prSet presAssocID="{2B2D9754-930B-8443-B420-37348384EFAB}" presName="ParentText" presStyleLbl="revTx" presStyleIdx="1" presStyleCnt="4" custScaleY="148239" custLinFactNeighborX="-1538" custLinFactNeighborY="1443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C88AFC-A273-D848-ABBB-83E6951A3F35}" type="pres">
      <dgm:prSet presAssocID="{2B2D9754-930B-8443-B420-37348384EFAB}" presName="Triangle" presStyleLbl="alignNode1" presStyleIdx="3" presStyleCnt="7" custAng="17432294"/>
      <dgm:spPr>
        <a:solidFill>
          <a:srgbClr val="FBAC31"/>
        </a:solidFill>
        <a:ln>
          <a:solidFill>
            <a:srgbClr val="FBAC31"/>
          </a:solidFill>
        </a:ln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endParaRPr lang="en-US"/>
        </a:p>
      </dgm:t>
    </dgm:pt>
    <dgm:pt modelId="{A19722C8-4919-F74A-9545-804E18887AFF}" type="pres">
      <dgm:prSet presAssocID="{C4CCB668-78FF-524A-BF12-CCDEE4D31E51}" presName="sibTrans" presStyleCnt="0"/>
      <dgm:spPr/>
    </dgm:pt>
    <dgm:pt modelId="{9718BD22-5001-514E-9A3F-994E59298D2B}" type="pres">
      <dgm:prSet presAssocID="{C4CCB668-78FF-524A-BF12-CCDEE4D31E51}" presName="space" presStyleCnt="0"/>
      <dgm:spPr/>
    </dgm:pt>
    <dgm:pt modelId="{D5673A46-F851-F247-83D6-10216DFCA05E}" type="pres">
      <dgm:prSet presAssocID="{C754AA95-449C-574C-9AC5-9628AC16F190}" presName="composite" presStyleCnt="0"/>
      <dgm:spPr/>
    </dgm:pt>
    <dgm:pt modelId="{C9B57B5A-56F7-6846-92B8-FF0D5D8BB58D}" type="pres">
      <dgm:prSet presAssocID="{C754AA95-449C-574C-9AC5-9628AC16F190}" presName="LShape" presStyleLbl="alignNode1" presStyleIdx="4" presStyleCnt="7"/>
      <dgm:spPr>
        <a:solidFill>
          <a:srgbClr val="ADD136"/>
        </a:solidFill>
        <a:ln>
          <a:solidFill>
            <a:srgbClr val="ADD136"/>
          </a:solidFill>
        </a:ln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endParaRPr lang="en-US"/>
        </a:p>
      </dgm:t>
    </dgm:pt>
    <dgm:pt modelId="{7301F11F-E7B6-C648-BD2E-D5D57559326B}" type="pres">
      <dgm:prSet presAssocID="{C754AA95-449C-574C-9AC5-9628AC16F190}" presName="ParentText" presStyleLbl="revTx" presStyleIdx="2" presStyleCnt="4" custScaleX="114028" custLinFactNeighborX="6811" custLinFactNeighborY="-1277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4C4E42-849F-7842-BBC2-F4AD6392691D}" type="pres">
      <dgm:prSet presAssocID="{C754AA95-449C-574C-9AC5-9628AC16F190}" presName="Triangle" presStyleLbl="alignNode1" presStyleIdx="5" presStyleCnt="7" custAng="17589147"/>
      <dgm:spPr>
        <a:solidFill>
          <a:srgbClr val="ADD136"/>
        </a:solidFill>
        <a:ln>
          <a:solidFill>
            <a:srgbClr val="ADD136"/>
          </a:solidFill>
        </a:ln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endParaRPr lang="en-US"/>
        </a:p>
      </dgm:t>
    </dgm:pt>
    <dgm:pt modelId="{C6B91986-4FBF-3D4C-9FEA-EE39921CE785}" type="pres">
      <dgm:prSet presAssocID="{4ADDE83C-529A-5B42-85CF-3CA8B06A0A6A}" presName="sibTrans" presStyleCnt="0"/>
      <dgm:spPr/>
    </dgm:pt>
    <dgm:pt modelId="{5BC3CFFC-65AB-2B43-B79F-DEE58ED2FDF4}" type="pres">
      <dgm:prSet presAssocID="{4ADDE83C-529A-5B42-85CF-3CA8B06A0A6A}" presName="space" presStyleCnt="0"/>
      <dgm:spPr/>
    </dgm:pt>
    <dgm:pt modelId="{17115E3B-4D66-6841-A589-FDFC1D54D22C}" type="pres">
      <dgm:prSet presAssocID="{D159931E-EBC3-4642-8B30-0FEEE8ABF9C4}" presName="composite" presStyleCnt="0"/>
      <dgm:spPr/>
    </dgm:pt>
    <dgm:pt modelId="{028F40F6-1A6E-224A-81DD-74217043E22A}" type="pres">
      <dgm:prSet presAssocID="{D159931E-EBC3-4642-8B30-0FEEE8ABF9C4}" presName="LShape" presStyleLbl="alignNode1" presStyleIdx="6" presStyleCnt="7"/>
      <dgm:spPr>
        <a:solidFill>
          <a:srgbClr val="7B7EBC"/>
        </a:solidFill>
        <a:ln>
          <a:solidFill>
            <a:srgbClr val="7B7EBC"/>
          </a:solidFill>
        </a:ln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endParaRPr lang="en-US"/>
        </a:p>
      </dgm:t>
    </dgm:pt>
    <dgm:pt modelId="{D849A47E-B000-9843-B213-DBC2884F0138}" type="pres">
      <dgm:prSet presAssocID="{D159931E-EBC3-4642-8B30-0FEEE8ABF9C4}" presName="ParentText" presStyleLbl="revTx" presStyleIdx="3" presStyleCnt="4" custLinFactNeighborX="1132" custLinFactNeighborY="-1115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FB1BB80-05E1-432B-ADC7-A172148555CD}" type="presOf" srcId="{2C0C3389-A3D3-8D46-9F84-B9259977304A}" destId="{D849A47E-B000-9843-B213-DBC2884F0138}" srcOrd="0" destOrd="1" presId="urn:microsoft.com/office/officeart/2009/3/layout/StepUpProcess"/>
    <dgm:cxn modelId="{E7D802D8-18A2-AA43-9574-0517BC63FA98}" srcId="{2B2D9754-930B-8443-B420-37348384EFAB}" destId="{13619725-BAF9-D04D-B419-D42AF93355E7}" srcOrd="0" destOrd="0" parTransId="{A90D97A7-788E-8C42-8D62-5BC42603EF54}" sibTransId="{887CC1BD-9EFF-E04C-8BEF-875C06E0FA5A}"/>
    <dgm:cxn modelId="{00FEFD8A-37DA-451A-ACDA-EB9B2EF45E0C}" type="presOf" srcId="{ABB691AF-E3D7-DD4C-8CEE-E7F8403D18E3}" destId="{B4D8F3D1-F4BD-4041-A357-F84C848FE604}" srcOrd="0" destOrd="0" presId="urn:microsoft.com/office/officeart/2009/3/layout/StepUpProcess"/>
    <dgm:cxn modelId="{48CAC122-6857-5141-AB9C-32956A9C51AE}" srcId="{ABB691AF-E3D7-DD4C-8CEE-E7F8403D18E3}" destId="{D159931E-EBC3-4642-8B30-0FEEE8ABF9C4}" srcOrd="3" destOrd="0" parTransId="{8CD9A915-461F-3F4B-AA83-2045C1B28D72}" sibTransId="{A4D86A44-B45E-1945-9C29-3943CDAE7127}"/>
    <dgm:cxn modelId="{A40D2437-AEC7-486C-8F2A-ADFA5F77EAD1}" type="presOf" srcId="{13619725-BAF9-D04D-B419-D42AF93355E7}" destId="{B125BC68-BC25-284F-BB52-9DA31BB9A914}" srcOrd="0" destOrd="1" presId="urn:microsoft.com/office/officeart/2009/3/layout/StepUpProcess"/>
    <dgm:cxn modelId="{74807161-2E87-4B9C-8197-BC58E129FDC7}" type="presOf" srcId="{12B059EF-4DB1-0849-8879-825B112E2E76}" destId="{09740844-A4B3-2D4F-A0C7-58B5916012AA}" srcOrd="0" destOrd="0" presId="urn:microsoft.com/office/officeart/2009/3/layout/StepUpProcess"/>
    <dgm:cxn modelId="{3A0DA59C-C557-F640-A8C1-BE2AEC1C7D35}" srcId="{D159931E-EBC3-4642-8B30-0FEEE8ABF9C4}" destId="{2C0C3389-A3D3-8D46-9F84-B9259977304A}" srcOrd="0" destOrd="0" parTransId="{515758F3-EB70-204F-A371-7775445D7A01}" sibTransId="{74851E10-9596-A34F-87F0-FC8CADB6EAD0}"/>
    <dgm:cxn modelId="{693A3E3D-4F07-4BEE-A60E-EC5376C530D4}" type="presOf" srcId="{B3A0E873-8550-A140-8DC2-2EBF2FB8209A}" destId="{7301F11F-E7B6-C648-BD2E-D5D57559326B}" srcOrd="0" destOrd="1" presId="urn:microsoft.com/office/officeart/2009/3/layout/StepUpProcess"/>
    <dgm:cxn modelId="{A08B5F49-1099-8241-BF56-1DBD7719A566}" srcId="{ABB691AF-E3D7-DD4C-8CEE-E7F8403D18E3}" destId="{12B059EF-4DB1-0849-8879-825B112E2E76}" srcOrd="0" destOrd="0" parTransId="{59EA94E0-59E2-AB4D-A587-C7BA4F279C85}" sibTransId="{AAA1AF3D-5E97-EE44-A6EA-B70B0B5299BE}"/>
    <dgm:cxn modelId="{EA1B4B54-20C2-2D4B-B1E4-44E188D0996E}" srcId="{12B059EF-4DB1-0849-8879-825B112E2E76}" destId="{0CCCE606-B5AA-DF40-8946-0B9AD4FFF6E4}" srcOrd="0" destOrd="0" parTransId="{7E5FB0C6-408C-DE42-A2E9-7A8974CF4D3E}" sibTransId="{E460C458-9D52-F045-A3FC-9A77A88A6234}"/>
    <dgm:cxn modelId="{255B911F-32B3-7049-8915-7B3D5A21408A}" srcId="{ABB691AF-E3D7-DD4C-8CEE-E7F8403D18E3}" destId="{C754AA95-449C-574C-9AC5-9628AC16F190}" srcOrd="2" destOrd="0" parTransId="{BD33490D-DFEA-BC42-999D-9CA43F4A8CA1}" sibTransId="{4ADDE83C-529A-5B42-85CF-3CA8B06A0A6A}"/>
    <dgm:cxn modelId="{CDCCD092-CC25-4C17-9E01-3AAEB69674A8}" type="presOf" srcId="{2B2D9754-930B-8443-B420-37348384EFAB}" destId="{B125BC68-BC25-284F-BB52-9DA31BB9A914}" srcOrd="0" destOrd="0" presId="urn:microsoft.com/office/officeart/2009/3/layout/StepUpProcess"/>
    <dgm:cxn modelId="{35C0BA0E-7609-EE4D-B296-CD0BD60F01C8}" srcId="{C754AA95-449C-574C-9AC5-9628AC16F190}" destId="{B3A0E873-8550-A140-8DC2-2EBF2FB8209A}" srcOrd="0" destOrd="0" parTransId="{0B734CE4-0170-8E44-867E-5F408D869B66}" sibTransId="{BA9599B5-2F98-814E-A0BD-AFA13482D1A8}"/>
    <dgm:cxn modelId="{7D6595C6-964C-7A49-9CCD-33E171892096}" srcId="{ABB691AF-E3D7-DD4C-8CEE-E7F8403D18E3}" destId="{2B2D9754-930B-8443-B420-37348384EFAB}" srcOrd="1" destOrd="0" parTransId="{17FCCCB2-5FE8-334D-8183-B49D7FA9B165}" sibTransId="{C4CCB668-78FF-524A-BF12-CCDEE4D31E51}"/>
    <dgm:cxn modelId="{A4A5A9A5-4E71-426D-9288-660CD8287B08}" type="presOf" srcId="{0CCCE606-B5AA-DF40-8946-0B9AD4FFF6E4}" destId="{09740844-A4B3-2D4F-A0C7-58B5916012AA}" srcOrd="0" destOrd="1" presId="urn:microsoft.com/office/officeart/2009/3/layout/StepUpProcess"/>
    <dgm:cxn modelId="{97A12319-7DF5-4CA4-B697-080619952AAB}" type="presOf" srcId="{D159931E-EBC3-4642-8B30-0FEEE8ABF9C4}" destId="{D849A47E-B000-9843-B213-DBC2884F0138}" srcOrd="0" destOrd="0" presId="urn:microsoft.com/office/officeart/2009/3/layout/StepUpProcess"/>
    <dgm:cxn modelId="{976C25A1-DACA-40EE-AF13-DB027CBF6724}" type="presOf" srcId="{C754AA95-449C-574C-9AC5-9628AC16F190}" destId="{7301F11F-E7B6-C648-BD2E-D5D57559326B}" srcOrd="0" destOrd="0" presId="urn:microsoft.com/office/officeart/2009/3/layout/StepUpProcess"/>
    <dgm:cxn modelId="{2B4CBF50-0CDE-49C9-902B-3E6D3F323774}" type="presParOf" srcId="{B4D8F3D1-F4BD-4041-A357-F84C848FE604}" destId="{518D73CB-0D61-704C-9D6C-C9AE9FD2F753}" srcOrd="0" destOrd="0" presId="urn:microsoft.com/office/officeart/2009/3/layout/StepUpProcess"/>
    <dgm:cxn modelId="{67302F01-F498-465E-849A-48BF7C311849}" type="presParOf" srcId="{518D73CB-0D61-704C-9D6C-C9AE9FD2F753}" destId="{F5FF6F4F-9AA9-4F41-82B1-C7C086214068}" srcOrd="0" destOrd="0" presId="urn:microsoft.com/office/officeart/2009/3/layout/StepUpProcess"/>
    <dgm:cxn modelId="{0BE1FD9E-1A76-444E-A5BC-FA22B16DFDC5}" type="presParOf" srcId="{518D73CB-0D61-704C-9D6C-C9AE9FD2F753}" destId="{09740844-A4B3-2D4F-A0C7-58B5916012AA}" srcOrd="1" destOrd="0" presId="urn:microsoft.com/office/officeart/2009/3/layout/StepUpProcess"/>
    <dgm:cxn modelId="{E0AF87BD-8FED-43F3-BF8C-7E86D37D0189}" type="presParOf" srcId="{518D73CB-0D61-704C-9D6C-C9AE9FD2F753}" destId="{9FA51B00-F83A-E341-B035-256FB62E2964}" srcOrd="2" destOrd="0" presId="urn:microsoft.com/office/officeart/2009/3/layout/StepUpProcess"/>
    <dgm:cxn modelId="{79E9B492-33B4-431E-BAF7-2AABEF290D0E}" type="presParOf" srcId="{B4D8F3D1-F4BD-4041-A357-F84C848FE604}" destId="{F0985FD5-572D-C045-AA7C-DDD90F88C47C}" srcOrd="1" destOrd="0" presId="urn:microsoft.com/office/officeart/2009/3/layout/StepUpProcess"/>
    <dgm:cxn modelId="{5893CAF4-CAAF-43BA-A570-E328F0DE7358}" type="presParOf" srcId="{F0985FD5-572D-C045-AA7C-DDD90F88C47C}" destId="{2F0C5F5C-2357-7140-A950-C4369F63C52E}" srcOrd="0" destOrd="0" presId="urn:microsoft.com/office/officeart/2009/3/layout/StepUpProcess"/>
    <dgm:cxn modelId="{C92D69EA-8637-4724-81AF-A90F098D80C3}" type="presParOf" srcId="{B4D8F3D1-F4BD-4041-A357-F84C848FE604}" destId="{AF7FC321-6545-FC40-ABED-E4A63D581BB6}" srcOrd="2" destOrd="0" presId="urn:microsoft.com/office/officeart/2009/3/layout/StepUpProcess"/>
    <dgm:cxn modelId="{AEA96E43-C585-4665-A47B-54AD29E0315C}" type="presParOf" srcId="{AF7FC321-6545-FC40-ABED-E4A63D581BB6}" destId="{DEF1A116-222B-4349-8E3E-AB7796F43D39}" srcOrd="0" destOrd="0" presId="urn:microsoft.com/office/officeart/2009/3/layout/StepUpProcess"/>
    <dgm:cxn modelId="{22D20DCB-044F-4D14-BA58-68707C2EE18F}" type="presParOf" srcId="{AF7FC321-6545-FC40-ABED-E4A63D581BB6}" destId="{B125BC68-BC25-284F-BB52-9DA31BB9A914}" srcOrd="1" destOrd="0" presId="urn:microsoft.com/office/officeart/2009/3/layout/StepUpProcess"/>
    <dgm:cxn modelId="{A2BC1C90-708C-442F-957B-8899EDE4F1C0}" type="presParOf" srcId="{AF7FC321-6545-FC40-ABED-E4A63D581BB6}" destId="{88C88AFC-A273-D848-ABBB-83E6951A3F35}" srcOrd="2" destOrd="0" presId="urn:microsoft.com/office/officeart/2009/3/layout/StepUpProcess"/>
    <dgm:cxn modelId="{91638389-96A1-415E-8A9A-0CB00A024A79}" type="presParOf" srcId="{B4D8F3D1-F4BD-4041-A357-F84C848FE604}" destId="{A19722C8-4919-F74A-9545-804E18887AFF}" srcOrd="3" destOrd="0" presId="urn:microsoft.com/office/officeart/2009/3/layout/StepUpProcess"/>
    <dgm:cxn modelId="{A2BE5C3B-AD60-4154-82B7-6AB7CA7E5D01}" type="presParOf" srcId="{A19722C8-4919-F74A-9545-804E18887AFF}" destId="{9718BD22-5001-514E-9A3F-994E59298D2B}" srcOrd="0" destOrd="0" presId="urn:microsoft.com/office/officeart/2009/3/layout/StepUpProcess"/>
    <dgm:cxn modelId="{27B8754D-16F8-404A-A1B5-46E7B0C32807}" type="presParOf" srcId="{B4D8F3D1-F4BD-4041-A357-F84C848FE604}" destId="{D5673A46-F851-F247-83D6-10216DFCA05E}" srcOrd="4" destOrd="0" presId="urn:microsoft.com/office/officeart/2009/3/layout/StepUpProcess"/>
    <dgm:cxn modelId="{FA813C0C-F726-4A10-9DF2-FE48DB824C7C}" type="presParOf" srcId="{D5673A46-F851-F247-83D6-10216DFCA05E}" destId="{C9B57B5A-56F7-6846-92B8-FF0D5D8BB58D}" srcOrd="0" destOrd="0" presId="urn:microsoft.com/office/officeart/2009/3/layout/StepUpProcess"/>
    <dgm:cxn modelId="{0DC17CDC-3AEE-472D-A817-A11E36C9FEFC}" type="presParOf" srcId="{D5673A46-F851-F247-83D6-10216DFCA05E}" destId="{7301F11F-E7B6-C648-BD2E-D5D57559326B}" srcOrd="1" destOrd="0" presId="urn:microsoft.com/office/officeart/2009/3/layout/StepUpProcess"/>
    <dgm:cxn modelId="{22404288-B106-4274-A22D-164D9677B32F}" type="presParOf" srcId="{D5673A46-F851-F247-83D6-10216DFCA05E}" destId="{194C4E42-849F-7842-BBC2-F4AD6392691D}" srcOrd="2" destOrd="0" presId="urn:microsoft.com/office/officeart/2009/3/layout/StepUpProcess"/>
    <dgm:cxn modelId="{312D0F18-E13E-420C-8B29-9E786E419C5B}" type="presParOf" srcId="{B4D8F3D1-F4BD-4041-A357-F84C848FE604}" destId="{C6B91986-4FBF-3D4C-9FEA-EE39921CE785}" srcOrd="5" destOrd="0" presId="urn:microsoft.com/office/officeart/2009/3/layout/StepUpProcess"/>
    <dgm:cxn modelId="{CAD0828A-B547-4B06-91CE-424415D173A7}" type="presParOf" srcId="{C6B91986-4FBF-3D4C-9FEA-EE39921CE785}" destId="{5BC3CFFC-65AB-2B43-B79F-DEE58ED2FDF4}" srcOrd="0" destOrd="0" presId="urn:microsoft.com/office/officeart/2009/3/layout/StepUpProcess"/>
    <dgm:cxn modelId="{581B1784-DA95-4519-9941-F3105954425A}" type="presParOf" srcId="{B4D8F3D1-F4BD-4041-A357-F84C848FE604}" destId="{17115E3B-4D66-6841-A589-FDFC1D54D22C}" srcOrd="6" destOrd="0" presId="urn:microsoft.com/office/officeart/2009/3/layout/StepUpProcess"/>
    <dgm:cxn modelId="{96FA26EE-7DA7-4A3E-AFD8-324EA035452C}" type="presParOf" srcId="{17115E3B-4D66-6841-A589-FDFC1D54D22C}" destId="{028F40F6-1A6E-224A-81DD-74217043E22A}" srcOrd="0" destOrd="0" presId="urn:microsoft.com/office/officeart/2009/3/layout/StepUpProcess"/>
    <dgm:cxn modelId="{06306A6B-78C2-4D54-A6EE-C75686AEE786}" type="presParOf" srcId="{17115E3B-4D66-6841-A589-FDFC1D54D22C}" destId="{D849A47E-B000-9843-B213-DBC2884F0138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FF6F4F-9AA9-4F41-82B1-C7C086214068}">
      <dsp:nvSpPr>
        <dsp:cNvPr id="0" name=""/>
        <dsp:cNvSpPr/>
      </dsp:nvSpPr>
      <dsp:spPr>
        <a:xfrm rot="5400000">
          <a:off x="410666" y="2324346"/>
          <a:ext cx="1229645" cy="2046102"/>
        </a:xfrm>
        <a:prstGeom prst="corner">
          <a:avLst>
            <a:gd name="adj1" fmla="val 16120"/>
            <a:gd name="adj2" fmla="val 16110"/>
          </a:avLst>
        </a:prstGeom>
        <a:solidFill>
          <a:srgbClr val="00B3DD"/>
        </a:solidFill>
        <a:ln w="9525" cap="flat" cmpd="sng" algn="ctr">
          <a:solidFill>
            <a:srgbClr val="00B3DD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 w="152400" h="50800" prst="softRound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9740844-A4B3-2D4F-A0C7-58B5916012AA}">
      <dsp:nvSpPr>
        <dsp:cNvPr id="0" name=""/>
        <dsp:cNvSpPr/>
      </dsp:nvSpPr>
      <dsp:spPr>
        <a:xfrm>
          <a:off x="228535" y="2743207"/>
          <a:ext cx="1847232" cy="21048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 cap="small" dirty="0">
            <a:latin typeface="Century Gothic"/>
            <a:cs typeface="Century Gothic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latin typeface="Century Gothic"/>
              <a:cs typeface="Century Gothic"/>
            </a:rPr>
            <a:t>Provide HIV testing (routine or targeted) but no medical management for patients with positive test results</a:t>
          </a:r>
          <a:endParaRPr lang="en-US" sz="1400" kern="1200" dirty="0">
            <a:latin typeface="Century Gothic"/>
            <a:cs typeface="Century Gothic"/>
          </a:endParaRPr>
        </a:p>
      </dsp:txBody>
      <dsp:txXfrm>
        <a:off x="228535" y="2743207"/>
        <a:ext cx="1847232" cy="2104824"/>
      </dsp:txXfrm>
    </dsp:sp>
    <dsp:sp modelId="{9FA51B00-F83A-E341-B035-256FB62E2964}">
      <dsp:nvSpPr>
        <dsp:cNvPr id="0" name=""/>
        <dsp:cNvSpPr/>
      </dsp:nvSpPr>
      <dsp:spPr>
        <a:xfrm rot="16909983">
          <a:off x="1704106" y="2173710"/>
          <a:ext cx="348534" cy="348534"/>
        </a:xfrm>
        <a:prstGeom prst="triangle">
          <a:avLst>
            <a:gd name="adj" fmla="val 100000"/>
          </a:avLst>
        </a:prstGeom>
        <a:solidFill>
          <a:srgbClr val="00B3DD"/>
        </a:solidFill>
        <a:ln w="9525" cap="flat" cmpd="sng" algn="ctr">
          <a:solidFill>
            <a:srgbClr val="00B3DD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 w="152400" h="50800" prst="softRound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EF1A116-222B-4349-8E3E-AB7796F43D39}">
      <dsp:nvSpPr>
        <dsp:cNvPr id="0" name=""/>
        <dsp:cNvSpPr/>
      </dsp:nvSpPr>
      <dsp:spPr>
        <a:xfrm rot="5400000">
          <a:off x="2672040" y="1374222"/>
          <a:ext cx="1229645" cy="2046102"/>
        </a:xfrm>
        <a:prstGeom prst="corner">
          <a:avLst>
            <a:gd name="adj1" fmla="val 16120"/>
            <a:gd name="adj2" fmla="val 16110"/>
          </a:avLst>
        </a:prstGeom>
        <a:solidFill>
          <a:srgbClr val="FBAC31"/>
        </a:solidFill>
        <a:ln w="9525" cap="flat" cmpd="sng" algn="ctr">
          <a:solidFill>
            <a:srgbClr val="FBAC31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 w="152400" h="50800" prst="softRound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125BC68-BC25-284F-BB52-9DA31BB9A914}">
      <dsp:nvSpPr>
        <dsp:cNvPr id="0" name=""/>
        <dsp:cNvSpPr/>
      </dsp:nvSpPr>
      <dsp:spPr>
        <a:xfrm>
          <a:off x="2438371" y="1828786"/>
          <a:ext cx="1847232" cy="24002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 cap="small" dirty="0">
            <a:latin typeface="Century Gothic"/>
            <a:cs typeface="Century Gothic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latin typeface="Century Gothic"/>
              <a:cs typeface="Century Gothic"/>
            </a:rPr>
            <a:t>Onsite HIV care integrated with primary care through extensive consultation from clinical mentor for initiation of ARV regimen and for management of more complex patients</a:t>
          </a:r>
          <a:endParaRPr lang="en-US" sz="1400" kern="1200" dirty="0">
            <a:latin typeface="Century Gothic"/>
            <a:cs typeface="Century Gothic"/>
          </a:endParaRPr>
        </a:p>
      </dsp:txBody>
      <dsp:txXfrm>
        <a:off x="2438371" y="1828786"/>
        <a:ext cx="1847232" cy="2400297"/>
      </dsp:txXfrm>
    </dsp:sp>
    <dsp:sp modelId="{88C88AFC-A273-D848-ABBB-83E6951A3F35}">
      <dsp:nvSpPr>
        <dsp:cNvPr id="0" name=""/>
        <dsp:cNvSpPr/>
      </dsp:nvSpPr>
      <dsp:spPr>
        <a:xfrm rot="17432294">
          <a:off x="3965480" y="1223586"/>
          <a:ext cx="348534" cy="348534"/>
        </a:xfrm>
        <a:prstGeom prst="triangle">
          <a:avLst>
            <a:gd name="adj" fmla="val 100000"/>
          </a:avLst>
        </a:prstGeom>
        <a:solidFill>
          <a:srgbClr val="FBAC31"/>
        </a:solidFill>
        <a:ln w="9525" cap="flat" cmpd="sng" algn="ctr">
          <a:solidFill>
            <a:srgbClr val="FBAC31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 w="152400" h="50800" prst="softRound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9B57B5A-56F7-6846-92B8-FF0D5D8BB58D}">
      <dsp:nvSpPr>
        <dsp:cNvPr id="0" name=""/>
        <dsp:cNvSpPr/>
      </dsp:nvSpPr>
      <dsp:spPr>
        <a:xfrm rot="5400000">
          <a:off x="4933413" y="814643"/>
          <a:ext cx="1229645" cy="2046102"/>
        </a:xfrm>
        <a:prstGeom prst="corner">
          <a:avLst>
            <a:gd name="adj1" fmla="val 16120"/>
            <a:gd name="adj2" fmla="val 16110"/>
          </a:avLst>
        </a:prstGeom>
        <a:solidFill>
          <a:srgbClr val="ADD136"/>
        </a:solidFill>
        <a:ln w="9525" cap="flat" cmpd="sng" algn="ctr">
          <a:solidFill>
            <a:srgbClr val="ADD136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 w="152400" h="50800" prst="softRound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301F11F-E7B6-C648-BD2E-D5D57559326B}">
      <dsp:nvSpPr>
        <dsp:cNvPr id="0" name=""/>
        <dsp:cNvSpPr/>
      </dsp:nvSpPr>
      <dsp:spPr>
        <a:xfrm>
          <a:off x="4724405" y="1219182"/>
          <a:ext cx="2106362" cy="16192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 cap="small" dirty="0">
            <a:latin typeface="Century Gothic"/>
            <a:cs typeface="Century Gothic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latin typeface="Century Gothic"/>
              <a:cs typeface="Century Gothic"/>
            </a:rPr>
            <a:t>Onsite HIV care integrated with primary care, supported by consultation with clinical mentor as needed for management of treatment failure and/or co-morbid conditions complicated by HIV disease and/or treatment</a:t>
          </a:r>
          <a:endParaRPr lang="en-US" sz="1400" kern="1200" dirty="0">
            <a:latin typeface="Century Gothic"/>
            <a:cs typeface="Century Gothic"/>
          </a:endParaRPr>
        </a:p>
      </dsp:txBody>
      <dsp:txXfrm>
        <a:off x="4724405" y="1219182"/>
        <a:ext cx="2106362" cy="1619207"/>
      </dsp:txXfrm>
    </dsp:sp>
    <dsp:sp modelId="{194C4E42-849F-7842-BBC2-F4AD6392691D}">
      <dsp:nvSpPr>
        <dsp:cNvPr id="0" name=""/>
        <dsp:cNvSpPr/>
      </dsp:nvSpPr>
      <dsp:spPr>
        <a:xfrm rot="17589147">
          <a:off x="6226853" y="664007"/>
          <a:ext cx="348534" cy="348534"/>
        </a:xfrm>
        <a:prstGeom prst="triangle">
          <a:avLst>
            <a:gd name="adj" fmla="val 100000"/>
          </a:avLst>
        </a:prstGeom>
        <a:solidFill>
          <a:srgbClr val="ADD136"/>
        </a:solidFill>
        <a:ln w="9525" cap="flat" cmpd="sng" algn="ctr">
          <a:solidFill>
            <a:srgbClr val="ADD136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 w="152400" h="50800" prst="softRound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28F40F6-1A6E-224A-81DD-74217043E22A}">
      <dsp:nvSpPr>
        <dsp:cNvPr id="0" name=""/>
        <dsp:cNvSpPr/>
      </dsp:nvSpPr>
      <dsp:spPr>
        <a:xfrm rot="5400000">
          <a:off x="7194787" y="255064"/>
          <a:ext cx="1229645" cy="2046102"/>
        </a:xfrm>
        <a:prstGeom prst="corner">
          <a:avLst>
            <a:gd name="adj1" fmla="val 16120"/>
            <a:gd name="adj2" fmla="val 16110"/>
          </a:avLst>
        </a:prstGeom>
        <a:solidFill>
          <a:srgbClr val="7B7EBC"/>
        </a:solidFill>
        <a:ln w="9525" cap="flat" cmpd="sng" algn="ctr">
          <a:solidFill>
            <a:srgbClr val="7B7EBC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 w="152400" h="50800" prst="softRound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849A47E-B000-9843-B213-DBC2884F0138}">
      <dsp:nvSpPr>
        <dsp:cNvPr id="0" name=""/>
        <dsp:cNvSpPr/>
      </dsp:nvSpPr>
      <dsp:spPr>
        <a:xfrm>
          <a:off x="6991967" y="685769"/>
          <a:ext cx="1847232" cy="16192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 dirty="0">
            <a:latin typeface="Century Gothic"/>
            <a:cs typeface="Century Gothic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latin typeface="Century Gothic"/>
              <a:cs typeface="Century Gothic"/>
            </a:rPr>
            <a:t>Onsite integrated HIV care with primary care, including management of complex co-morbid conditions, PMTCT, and complex OI's with access to consultation from clinical mentors as needed</a:t>
          </a:r>
          <a:endParaRPr lang="en-US" sz="1400" kern="1200" dirty="0">
            <a:latin typeface="Century Gothic"/>
            <a:cs typeface="Century Gothic"/>
          </a:endParaRPr>
        </a:p>
      </dsp:txBody>
      <dsp:txXfrm>
        <a:off x="6991967" y="685769"/>
        <a:ext cx="1847232" cy="16192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0.56481</cdr:x>
      <cdr:y>0.19186</cdr:y>
    </cdr:from>
    <cdr:to>
      <cdr:x>0.67593</cdr:x>
      <cdr:y>0.30972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648200" y="868363"/>
          <a:ext cx="914400" cy="533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000" dirty="0" smtClean="0">
              <a:solidFill>
                <a:srgbClr val="FF0000"/>
              </a:solidFill>
            </a:rPr>
            <a:t>+0.99</a:t>
          </a:r>
          <a:endParaRPr lang="en-US" sz="2000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0.80556</cdr:x>
      <cdr:y>0.24237</cdr:y>
    </cdr:from>
    <cdr:to>
      <cdr:x>0.93518</cdr:x>
      <cdr:y>0.30972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629400" y="1096963"/>
          <a:ext cx="1066776" cy="3048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en-US" sz="2000" dirty="0" smtClean="0">
              <a:solidFill>
                <a:srgbClr val="FF0000"/>
              </a:solidFill>
            </a:rPr>
            <a:t>+0.76</a:t>
          </a:r>
          <a:endParaRPr lang="en-US" sz="2000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0.71296</cdr:x>
      <cdr:y>0.05717</cdr:y>
    </cdr:from>
    <cdr:to>
      <cdr:x>0.82408</cdr:x>
      <cdr:y>0.22553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867400" y="258763"/>
          <a:ext cx="914412" cy="761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en-US" sz="2000" dirty="0" smtClean="0">
              <a:solidFill>
                <a:srgbClr val="FF0000"/>
              </a:solidFill>
            </a:rPr>
            <a:t>+0.98</a:t>
          </a:r>
          <a:endParaRPr lang="en-US" sz="2000" dirty="0">
            <a:solidFill>
              <a:srgbClr val="FF000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0.67593</cdr:x>
      <cdr:y>0.08418</cdr:y>
    </cdr:from>
    <cdr:to>
      <cdr:x>0.76852</cdr:x>
      <cdr:y>0.16578</cdr:y>
    </cdr:to>
    <cdr:sp macro="" textlink="">
      <cdr:nvSpPr>
        <cdr:cNvPr id="2" name="TextBox 6"/>
        <cdr:cNvSpPr txBox="1"/>
      </cdr:nvSpPr>
      <cdr:spPr>
        <a:xfrm xmlns:a="http://schemas.openxmlformats.org/drawingml/2006/main">
          <a:off x="5562600" y="381000"/>
          <a:ext cx="762000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r>
            <a:rPr lang="en-US" sz="1800" dirty="0" smtClean="0">
              <a:solidFill>
                <a:srgbClr val="FF0000"/>
              </a:solidFill>
            </a:rPr>
            <a:t>+0.67</a:t>
          </a:r>
          <a:endParaRPr lang="en-US" sz="1800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0.76852</cdr:x>
      <cdr:y>0.15153</cdr:y>
    </cdr:from>
    <cdr:to>
      <cdr:x>0.86111</cdr:x>
      <cdr:y>0.23313</cdr:y>
    </cdr:to>
    <cdr:sp macro="" textlink="">
      <cdr:nvSpPr>
        <cdr:cNvPr id="3" name="TextBox 6"/>
        <cdr:cNvSpPr txBox="1"/>
      </cdr:nvSpPr>
      <cdr:spPr>
        <a:xfrm xmlns:a="http://schemas.openxmlformats.org/drawingml/2006/main">
          <a:off x="6324600" y="685800"/>
          <a:ext cx="762000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r>
            <a:rPr lang="en-US" sz="1800" dirty="0" smtClean="0">
              <a:solidFill>
                <a:srgbClr val="FF0000"/>
              </a:solidFill>
            </a:rPr>
            <a:t>+0.69</a:t>
          </a:r>
          <a:endParaRPr lang="en-US" sz="1800" dirty="0">
            <a:solidFill>
              <a:srgbClr val="FF0000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46A8527-DA76-42C3-A031-631739DA861F}" type="datetimeFigureOut">
              <a:rPr lang="en-US"/>
              <a:pPr>
                <a:defRPr/>
              </a:pPr>
              <a:t>11/28/12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8BFF834-9AD8-4EB4-98BF-6F07C04134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9545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F4CDE9E-B4C3-4AC9-977B-54F0845550B5}" type="datetimeFigureOut">
              <a:rPr lang="en-US"/>
              <a:pPr>
                <a:defRPr/>
              </a:pPr>
              <a:t>11/28/12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C47DFC1-EF09-458A-A964-7B73CCA7D3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5482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47DFC1-EF09-458A-A964-7B73CCA7D30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47DFC1-EF09-458A-A964-7B73CCA7D309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47DFC1-EF09-458A-A964-7B73CCA7D309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47DFC1-EF09-458A-A964-7B73CCA7D309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47DFC1-EF09-458A-A964-7B73CCA7D309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47DFC1-EF09-458A-A964-7B73CCA7D309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47DFC1-EF09-458A-A964-7B73CCA7D309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don’t have the original data handy</a:t>
            </a:r>
            <a:r>
              <a:rPr lang="en-US" baseline="0" dirty="0" smtClean="0"/>
              <a:t> for this one, so I didn’t put this graph into </a:t>
            </a:r>
            <a:r>
              <a:rPr lang="en-US" baseline="0" dirty="0" err="1" smtClean="0"/>
              <a:t>powerpoint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47DFC1-EF09-458A-A964-7B73CCA7D309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47DFC1-EF09-458A-A964-7B73CCA7D309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than 60% of Black providers reported having</a:t>
            </a:r>
            <a:r>
              <a:rPr lang="en-US" baseline="0" dirty="0" smtClean="0"/>
              <a:t> a practice where more thank half of their patients are minorities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47DFC1-EF09-458A-A964-7B73CCA7D309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47DFC1-EF09-458A-A964-7B73CCA7D309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8765E81-0607-419A-A017-AC66075EE018}" type="slidenum">
              <a:rPr lang="en-US" smtClean="0">
                <a:latin typeface="Arial" charset="0"/>
              </a:rPr>
              <a:pPr/>
              <a:t>6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FY 10/11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47DFC1-EF09-458A-A964-7B73CCA7D309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Place holder for slides from </a:t>
            </a:r>
            <a:r>
              <a:rPr lang="en-US" dirty="0" err="1" smtClean="0"/>
              <a:t>kevin</a:t>
            </a:r>
            <a:r>
              <a:rPr lang="en-US" dirty="0" smtClean="0"/>
              <a:t>/</a:t>
            </a:r>
            <a:r>
              <a:rPr lang="en-US" dirty="0" err="1" smtClean="0"/>
              <a:t>tim</a:t>
            </a:r>
            <a:r>
              <a:rPr lang="en-US" dirty="0" smtClean="0"/>
              <a:t> about </a:t>
            </a:r>
            <a:r>
              <a:rPr lang="en-US" dirty="0" err="1" smtClean="0"/>
              <a:t>umbast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47DFC1-EF09-458A-A964-7B73CCA7D309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47DFC1-EF09-458A-A964-7B73CCA7D309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is ultimately a framework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F4FFD-8EE9-D144-8A06-BA2B6B236BB0}" type="slidenum">
              <a:rPr lang="en-US" smtClean="0"/>
              <a:pPr/>
              <a:t>60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17540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Place holder</a:t>
            </a:r>
            <a:r>
              <a:rPr lang="en-US" baseline="0" dirty="0" smtClean="0"/>
              <a:t> for Janet to add something about CBA  etc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47DFC1-EF09-458A-A964-7B73CCA7D309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Place holder</a:t>
            </a:r>
            <a:r>
              <a:rPr lang="en-US" baseline="0" dirty="0" smtClean="0"/>
              <a:t> for Janet to add something about CBA  etc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47DFC1-EF09-458A-A964-7B73CCA7D309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Place holder</a:t>
            </a:r>
            <a:r>
              <a:rPr lang="en-US" baseline="0" dirty="0" smtClean="0"/>
              <a:t> for Janet to add something about CBA  etc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47DFC1-EF09-458A-A964-7B73CCA7D309}" type="slidenum">
              <a:rPr lang="en-US" smtClean="0"/>
              <a:pPr>
                <a:defRPr/>
              </a:pPr>
              <a:t>63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Place holder</a:t>
            </a:r>
            <a:r>
              <a:rPr lang="en-US" baseline="0" dirty="0" smtClean="0"/>
              <a:t> for Janet to add something about CBA  etc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47DFC1-EF09-458A-A964-7B73CCA7D309}" type="slidenum">
              <a:rPr lang="en-US" smtClean="0"/>
              <a:pPr>
                <a:defRPr/>
              </a:pPr>
              <a:t>64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en-US" smtClean="0"/>
              <a:t>The survey also contains questions on facilitators to making change and obstacles trainees faced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DA0FEFC-1D5D-46E6-AD6F-DC14FF0532B4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en-US" smtClean="0"/>
              <a:t>Annually= within 1 month of data being submitted to HRSA</a:t>
            </a:r>
          </a:p>
          <a:p>
            <a:r>
              <a:rPr lang="en-US" smtClean="0"/>
              <a:t>Submission= Regions can opt to have HRSA share PIF and ER data with NEC, but they must send electronic data on acre questions</a:t>
            </a:r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499D694-2311-410C-BDB7-7AC2F1FE1548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47DFC1-EF09-458A-A964-7B73CCA7D30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en-US" smtClean="0"/>
              <a:t>The NEC requested data from regions that began implementing ACRE FUP between 1/1/11 through 6/30/11</a:t>
            </a:r>
          </a:p>
          <a:p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3F59B37-CF35-4C52-B8FB-3D0FCF8582E9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47DFC1-EF09-458A-A964-7B73CCA7D30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47DFC1-EF09-458A-A964-7B73CCA7D309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47DFC1-EF09-458A-A964-7B73CCA7D309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 userDrawn="1"/>
        </p:nvPicPr>
        <p:blipFill>
          <a:blip r:embed="rId2" cstate="print"/>
          <a:srcRect l="12878" t="22623" r="85510" b="66539"/>
          <a:stretch>
            <a:fillRect/>
          </a:stretch>
        </p:blipFill>
        <p:spPr bwMode="auto">
          <a:xfrm>
            <a:off x="0" y="0"/>
            <a:ext cx="1828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4"/>
          <p:cNvPicPr>
            <a:picLocks noChangeAspect="1" noChangeArrowheads="1"/>
          </p:cNvPicPr>
          <p:nvPr userDrawn="1"/>
        </p:nvPicPr>
        <p:blipFill>
          <a:blip r:embed="rId3" cstate="print"/>
          <a:srcRect l="26598" t="21982" r="20914" b="66609"/>
          <a:stretch>
            <a:fillRect/>
          </a:stretch>
        </p:blipFill>
        <p:spPr bwMode="auto">
          <a:xfrm>
            <a:off x="1828800" y="0"/>
            <a:ext cx="7315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0" y="1143000"/>
            <a:ext cx="9144000" cy="76200"/>
          </a:xfrm>
          <a:prstGeom prst="rect">
            <a:avLst/>
          </a:prstGeom>
          <a:solidFill>
            <a:srgbClr val="6D6F9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5" name="Picture 6"/>
          <p:cNvPicPr>
            <a:picLocks noChangeAspect="1" noChangeArrowheads="1"/>
          </p:cNvPicPr>
          <p:nvPr userDrawn="1"/>
        </p:nvPicPr>
        <p:blipFill>
          <a:blip r:embed="rId3" cstate="print"/>
          <a:srcRect l="15416" t="17778" r="74667" b="59445"/>
          <a:stretch>
            <a:fillRect/>
          </a:stretch>
        </p:blipFill>
        <p:spPr bwMode="auto">
          <a:xfrm>
            <a:off x="685800" y="228600"/>
            <a:ext cx="1076325" cy="1828800"/>
          </a:xfrm>
          <a:prstGeom prst="rect">
            <a:avLst/>
          </a:prstGeom>
          <a:noFill/>
          <a:ln w="38100">
            <a:solidFill>
              <a:srgbClr val="C0C0C0"/>
            </a:solidFill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33800" y="624840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3270B9C5-7A9A-4170-BC5A-8FC5261CD15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6248400" y="990600"/>
            <a:ext cx="2895600" cy="152400"/>
          </a:xfrm>
          <a:prstGeom prst="rect">
            <a:avLst/>
          </a:prstGeom>
          <a:solidFill>
            <a:srgbClr val="ADD1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3124200" y="990600"/>
            <a:ext cx="3124200" cy="152400"/>
          </a:xfrm>
          <a:prstGeom prst="rect">
            <a:avLst/>
          </a:prstGeom>
          <a:solidFill>
            <a:srgbClr val="00B3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990600"/>
            <a:ext cx="3124200" cy="152400"/>
          </a:xfrm>
          <a:prstGeom prst="rect">
            <a:avLst/>
          </a:prstGeom>
          <a:solidFill>
            <a:srgbClr val="FBAC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6933"/>
            <a:ext cx="9144000" cy="973667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075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8E4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1219200"/>
            <a:ext cx="9144000" cy="762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027" name="Picture 4"/>
          <p:cNvPicPr>
            <a:picLocks noChangeAspect="1" noChangeArrowheads="1"/>
          </p:cNvPicPr>
          <p:nvPr/>
        </p:nvPicPr>
        <p:blipFill>
          <a:blip r:embed="rId15" cstate="print"/>
          <a:srcRect l="26598" t="21982" r="20914" b="66609"/>
          <a:stretch>
            <a:fillRect/>
          </a:stretch>
        </p:blipFill>
        <p:spPr bwMode="auto">
          <a:xfrm>
            <a:off x="1676400" y="0"/>
            <a:ext cx="7467600" cy="122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5"/>
          <p:cNvPicPr>
            <a:picLocks noChangeAspect="1" noChangeArrowheads="1"/>
          </p:cNvPicPr>
          <p:nvPr/>
        </p:nvPicPr>
        <p:blipFill>
          <a:blip r:embed="rId16" cstate="print"/>
          <a:srcRect l="12878" t="22623" r="85510" b="66539"/>
          <a:stretch>
            <a:fillRect/>
          </a:stretch>
        </p:blipFill>
        <p:spPr bwMode="auto">
          <a:xfrm>
            <a:off x="0" y="0"/>
            <a:ext cx="1676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6"/>
          <p:cNvPicPr>
            <a:picLocks noChangeAspect="1" noChangeArrowheads="1"/>
          </p:cNvPicPr>
          <p:nvPr/>
        </p:nvPicPr>
        <p:blipFill>
          <a:blip r:embed="rId15" cstate="print"/>
          <a:srcRect l="15416" t="17778" r="74667" b="59445"/>
          <a:stretch>
            <a:fillRect/>
          </a:stretch>
        </p:blipFill>
        <p:spPr bwMode="auto">
          <a:xfrm>
            <a:off x="381000" y="152400"/>
            <a:ext cx="1257300" cy="2133600"/>
          </a:xfrm>
          <a:prstGeom prst="rect">
            <a:avLst/>
          </a:prstGeom>
          <a:noFill/>
          <a:ln w="38100">
            <a:solidFill>
              <a:srgbClr val="C0C0C0"/>
            </a:solidFill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4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chart" Target="../charts/char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Relationship Id="rId3" Type="http://schemas.openxmlformats.org/officeDocument/2006/relationships/chart" Target="../charts/char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8.xml"/><Relationship Id="rId3" Type="http://schemas.openxmlformats.org/officeDocument/2006/relationships/chart" Target="../charts/chart8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chart" Target="../charts/chart9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chart" Target="../charts/chart10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685800" y="2057400"/>
            <a:ext cx="77724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4100" dirty="0" smtClean="0">
                <a:solidFill>
                  <a:srgbClr val="006666"/>
                </a:solidFill>
                <a:latin typeface="Calibri" pitchFamily="34" charset="0"/>
              </a:rPr>
              <a:t>Using Evaluation to Optimize the Responsiveness of HIV Clinical Training and Capacity-Building</a:t>
            </a:r>
          </a:p>
        </p:txBody>
      </p:sp>
      <p:sp>
        <p:nvSpPr>
          <p:cNvPr id="3075" name="Rectangle 7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905000" y="4419600"/>
            <a:ext cx="8153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inden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sz="2000" b="1" dirty="0" smtClean="0">
                <a:latin typeface="Calibri" pitchFamily="34" charset="0"/>
              </a:rPr>
              <a:t>Moderator: </a:t>
            </a:r>
            <a:r>
              <a:rPr lang="en-US" sz="2000" dirty="0" smtClean="0">
                <a:latin typeface="Calibri" pitchFamily="34" charset="0"/>
              </a:rPr>
              <a:t>	Janet Myers, PhD, MPH</a:t>
            </a:r>
          </a:p>
          <a:p>
            <a:pPr marL="0" inden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sz="2000" b="1" dirty="0" smtClean="0">
                <a:latin typeface="Calibri" pitchFamily="34" charset="0"/>
              </a:rPr>
              <a:t>Presenters: </a:t>
            </a:r>
            <a:r>
              <a:rPr lang="en-US" sz="2000" dirty="0" smtClean="0">
                <a:latin typeface="Calibri" pitchFamily="34" charset="0"/>
              </a:rPr>
              <a:t>	Mi-Suk Kang-Dufour, PhD, MPH 					Kevin Khamarko, MA</a:t>
            </a:r>
          </a:p>
          <a:p>
            <a:pPr marL="0" inden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en-US" sz="2400" dirty="0" smtClean="0">
              <a:latin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53000" y="6260068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Calibri" pitchFamily="34" charset="0"/>
                <a:cs typeface="Calibri" pitchFamily="34" charset="0"/>
              </a:rPr>
              <a:t>2012 Ryan White All Grantees Meeting</a:t>
            </a:r>
            <a:endParaRPr lang="en-US" i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905000" y="1371600"/>
            <a:ext cx="6705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3600" dirty="0" smtClean="0">
                <a:solidFill>
                  <a:srgbClr val="006666"/>
                </a:solidFill>
                <a:latin typeface="Calibri" pitchFamily="34" charset="0"/>
              </a:rPr>
              <a:t>AETC Cross-Region Evaluation (ACRE)</a:t>
            </a:r>
          </a:p>
        </p:txBody>
      </p:sp>
      <p:sp>
        <p:nvSpPr>
          <p:cNvPr id="5125" name="Rectangle 6"/>
          <p:cNvSpPr txBox="1">
            <a:spLocks noChangeArrowheads="1"/>
          </p:cNvSpPr>
          <p:nvPr/>
        </p:nvSpPr>
        <p:spPr bwMode="auto">
          <a:xfrm>
            <a:off x="381000" y="2713037"/>
            <a:ext cx="8382000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800" dirty="0">
                <a:latin typeface="Calibri" pitchFamily="34" charset="0"/>
              </a:rPr>
              <a:t>Purpose &amp; </a:t>
            </a:r>
            <a:r>
              <a:rPr lang="en-US" sz="2800" dirty="0" smtClean="0">
                <a:latin typeface="Calibri" pitchFamily="34" charset="0"/>
              </a:rPr>
              <a:t>Significance:</a:t>
            </a:r>
          </a:p>
          <a:p>
            <a:pPr marL="800100" lvl="1" indent="-342900" ea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400" dirty="0" smtClean="0">
                <a:latin typeface="Calibri" pitchFamily="34" charset="0"/>
              </a:rPr>
              <a:t>To implement a select list of standardized evaluation questions across the AETC network to assess the effectiveness of training programs</a:t>
            </a:r>
          </a:p>
          <a:p>
            <a:pPr marL="342900" indent="-342900" ea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800" dirty="0" smtClean="0">
                <a:latin typeface="Calibri" pitchFamily="34" charset="0"/>
              </a:rPr>
              <a:t>Standardization Process:</a:t>
            </a:r>
          </a:p>
          <a:p>
            <a:pPr marL="800100" lvl="1" indent="-342900" ea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400" dirty="0" smtClean="0">
                <a:latin typeface="Calibri" pitchFamily="34" charset="0"/>
              </a:rPr>
              <a:t>Questions were vetted and piloted over the course of three years</a:t>
            </a:r>
          </a:p>
          <a:p>
            <a:pPr marL="800100" lvl="1" indent="-342900" ea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400" dirty="0" smtClean="0">
                <a:latin typeface="Calibri" pitchFamily="34" charset="0"/>
              </a:rPr>
              <a:t>Full implementation was required in fourth year (FY 10/11)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609600" y="1524000"/>
            <a:ext cx="8001000" cy="914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dirty="0" smtClean="0">
                <a:solidFill>
                  <a:srgbClr val="296165"/>
                </a:solidFill>
                <a:latin typeface="Calibri" pitchFamily="34" charset="0"/>
                <a:cs typeface="Calibri" pitchFamily="34" charset="0"/>
              </a:rPr>
              <a:t>Immediate Post: ACRE IP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2667000"/>
            <a:ext cx="8229600" cy="45259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1" indent="-342900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Goal:  To implement a standardized survey across the AETC network to assess trainees’:</a:t>
            </a:r>
          </a:p>
          <a:p>
            <a:pPr marL="742950" lvl="2" indent="-342900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knowledge change</a:t>
            </a:r>
          </a:p>
          <a:p>
            <a:pPr marL="742950" lvl="2" indent="-342900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intent to apply training content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Four standard questions developed in collaboration with the AETC evaluation community in late 2007 and finalized in July 2008.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447800"/>
            <a:ext cx="7010400" cy="914400"/>
          </a:xfrm>
        </p:spPr>
        <p:txBody>
          <a:bodyPr/>
          <a:lstStyle/>
          <a:p>
            <a:r>
              <a:rPr lang="en-US" sz="3600" dirty="0" smtClean="0">
                <a:solidFill>
                  <a:srgbClr val="296165"/>
                </a:solidFill>
                <a:latin typeface="Calibri" pitchFamily="34" charset="0"/>
                <a:cs typeface="Calibri" pitchFamily="34" charset="0"/>
              </a:rPr>
              <a:t>ACRE IP Questions</a:t>
            </a:r>
            <a:endParaRPr lang="en-US" sz="3600" dirty="0">
              <a:solidFill>
                <a:srgbClr val="296165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514600"/>
            <a:ext cx="8229600" cy="3992563"/>
          </a:xfrm>
        </p:spPr>
        <p:txBody>
          <a:bodyPr/>
          <a:lstStyle/>
          <a:p>
            <a:pPr marL="51435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600" dirty="0" smtClean="0">
                <a:latin typeface="Calibri" pitchFamily="34" charset="0"/>
                <a:cs typeface="Calibri" pitchFamily="34" charset="0"/>
              </a:rPr>
              <a:t>How would you rate your level of knowledge about this content </a:t>
            </a:r>
            <a:r>
              <a:rPr lang="en-US" sz="2600" u="sng" dirty="0" smtClean="0">
                <a:latin typeface="Calibri" pitchFamily="34" charset="0"/>
                <a:cs typeface="Calibri" pitchFamily="34" charset="0"/>
              </a:rPr>
              <a:t>before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the training program? (Novice to Expert)</a:t>
            </a:r>
          </a:p>
          <a:p>
            <a:pPr marL="51435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600" dirty="0" smtClean="0">
                <a:latin typeface="Calibri" pitchFamily="34" charset="0"/>
                <a:cs typeface="Calibri" pitchFamily="34" charset="0"/>
              </a:rPr>
              <a:t>How would you rate your level of knowledge about this content </a:t>
            </a:r>
            <a:r>
              <a:rPr lang="en-US" sz="2600" u="sng" dirty="0" smtClean="0">
                <a:latin typeface="Calibri" pitchFamily="34" charset="0"/>
                <a:cs typeface="Calibri" pitchFamily="34" charset="0"/>
              </a:rPr>
              <a:t>after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the training program? (Novice to Expert)</a:t>
            </a:r>
          </a:p>
          <a:p>
            <a:pPr marL="51435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600" dirty="0" smtClean="0">
                <a:latin typeface="Calibri" pitchFamily="34" charset="0"/>
                <a:cs typeface="Calibri" pitchFamily="34" charset="0"/>
              </a:rPr>
              <a:t>How would you rate the overall quality of the training program? (Poor to Excellent)</a:t>
            </a:r>
          </a:p>
          <a:p>
            <a:pPr marL="51435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600" dirty="0" smtClean="0">
                <a:latin typeface="Calibri" pitchFamily="34" charset="0"/>
                <a:cs typeface="Calibri" pitchFamily="34" charset="0"/>
              </a:rPr>
              <a:t>I can apply the information learned in my practice/service setting. (Disagree Strongly to Agree Strongly)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 smtClean="0"/>
              <a:t>		</a:t>
            </a:r>
            <a:endParaRPr lang="en-US" sz="20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16764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dirty="0" smtClean="0">
                <a:solidFill>
                  <a:srgbClr val="006666"/>
                </a:solidFill>
                <a:latin typeface="Calibri" pitchFamily="34" charset="0"/>
              </a:rPr>
              <a:t>6 week Follow-up:  ACRE FUP</a:t>
            </a:r>
          </a:p>
        </p:txBody>
      </p:sp>
      <p:sp>
        <p:nvSpPr>
          <p:cNvPr id="6147" name="Rectangle 6"/>
          <p:cNvSpPr>
            <a:spLocks noGrp="1" noChangeArrowheads="1"/>
          </p:cNvSpPr>
          <p:nvPr>
            <p:ph idx="1"/>
          </p:nvPr>
        </p:nvSpPr>
        <p:spPr bwMode="auto">
          <a:xfrm>
            <a:off x="609600" y="2713037"/>
            <a:ext cx="8229600" cy="36115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1" indent="-34290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FontTx/>
              <a:buChar char="•"/>
            </a:pPr>
            <a:r>
              <a:rPr lang="en-US" dirty="0" smtClean="0">
                <a:latin typeface="Calibri" pitchFamily="34" charset="0"/>
              </a:rPr>
              <a:t>Goal:  to implement a standard quantitative follow up instrument measuring changes in knowledge and behavior at 6 weeks after a training</a:t>
            </a:r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800" dirty="0" err="1" smtClean="0">
                <a:latin typeface="Calibri" pitchFamily="34" charset="0"/>
              </a:rPr>
              <a:t>Qual</a:t>
            </a:r>
            <a:r>
              <a:rPr lang="en-US" sz="2800" dirty="0" smtClean="0">
                <a:latin typeface="Calibri" pitchFamily="34" charset="0"/>
              </a:rPr>
              <a:t> pilot site findings &amp; a draft quantitative survey were shared with AETCs in early 2010</a:t>
            </a:r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800" dirty="0" smtClean="0">
                <a:latin typeface="Calibri" pitchFamily="34" charset="0"/>
              </a:rPr>
              <a:t>All regions began implementing the follow-up survey by April 1</a:t>
            </a:r>
            <a:r>
              <a:rPr lang="en-US" sz="2800" baseline="30000" dirty="0" smtClean="0">
                <a:latin typeface="Calibri" pitchFamily="34" charset="0"/>
              </a:rPr>
              <a:t>st</a:t>
            </a:r>
            <a:r>
              <a:rPr lang="en-US" sz="2800" dirty="0" smtClean="0">
                <a:latin typeface="Calibri" pitchFamily="34" charset="0"/>
              </a:rPr>
              <a:t>, 2011</a:t>
            </a:r>
            <a:endParaRPr lang="en-US" dirty="0" smtClean="0">
              <a:latin typeface="Calibri" pitchFamily="34" charset="0"/>
            </a:endParaRPr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</a:pPr>
            <a:endParaRPr lang="en-US" sz="28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4478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dirty="0" smtClean="0">
                <a:solidFill>
                  <a:srgbClr val="006666"/>
                </a:solidFill>
                <a:latin typeface="Calibri" pitchFamily="34" charset="0"/>
              </a:rPr>
              <a:t>ACRE FUP Pilot Questions</a:t>
            </a:r>
          </a:p>
        </p:txBody>
      </p:sp>
      <p:sp>
        <p:nvSpPr>
          <p:cNvPr id="8195" name="Rectangle 6"/>
          <p:cNvSpPr>
            <a:spLocks noGrp="1" noChangeArrowheads="1"/>
          </p:cNvSpPr>
          <p:nvPr>
            <p:ph idx="1"/>
          </p:nvPr>
        </p:nvSpPr>
        <p:spPr bwMode="auto">
          <a:xfrm>
            <a:off x="762000" y="2484437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800" dirty="0" smtClean="0">
                <a:latin typeface="Calibri" pitchFamily="34" charset="0"/>
              </a:rPr>
              <a:t>The ACRE Follow-up pilot questionnaire focused on 4 main areas:</a:t>
            </a:r>
          </a:p>
          <a:p>
            <a:pPr marL="914400" lvl="1" indent="-51435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FontTx/>
              <a:buAutoNum type="arabicPeriod"/>
            </a:pPr>
            <a:r>
              <a:rPr lang="en-US" sz="2400" dirty="0" smtClean="0">
                <a:latin typeface="Calibri" pitchFamily="34" charset="0"/>
              </a:rPr>
              <a:t>Information sharing (Yes/No)</a:t>
            </a:r>
            <a:endParaRPr lang="en-US" sz="1600" dirty="0" smtClean="0">
              <a:latin typeface="Calibri" pitchFamily="34" charset="0"/>
            </a:endParaRPr>
          </a:p>
          <a:p>
            <a:pPr marL="914400" lvl="1" indent="-51435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FontTx/>
              <a:buAutoNum type="arabicPeriod"/>
            </a:pPr>
            <a:r>
              <a:rPr lang="en-US" sz="2400" dirty="0" smtClean="0">
                <a:latin typeface="Calibri" pitchFamily="34" charset="0"/>
              </a:rPr>
              <a:t>Changes in abilities and/or skills (Scale, 1-5)</a:t>
            </a:r>
          </a:p>
          <a:p>
            <a:pPr marL="914400" lvl="1" indent="-51435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FontTx/>
              <a:buAutoNum type="arabicPeriod"/>
            </a:pPr>
            <a:r>
              <a:rPr lang="en-US" sz="2400" dirty="0" smtClean="0">
                <a:latin typeface="Calibri" pitchFamily="34" charset="0"/>
              </a:rPr>
              <a:t>Changes in practice behavior (Scale, 1-5)</a:t>
            </a:r>
          </a:p>
          <a:p>
            <a:pPr marL="914400" lvl="1" indent="-51435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FontTx/>
              <a:buAutoNum type="arabicPeriod"/>
            </a:pPr>
            <a:r>
              <a:rPr lang="en-US" sz="2400" dirty="0" smtClean="0">
                <a:latin typeface="Calibri" pitchFamily="34" charset="0"/>
              </a:rPr>
              <a:t>Implementation barriers encountered (Yes/No)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447800"/>
            <a:ext cx="73914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 dirty="0" smtClean="0">
                <a:solidFill>
                  <a:srgbClr val="296165"/>
                </a:solidFill>
                <a:latin typeface="Calibri" pitchFamily="34" charset="0"/>
              </a:rPr>
              <a:t>ACRE Protocol</a:t>
            </a:r>
          </a:p>
        </p:txBody>
      </p:sp>
      <p:sp>
        <p:nvSpPr>
          <p:cNvPr id="9219" name="Rectangle 6"/>
          <p:cNvSpPr>
            <a:spLocks noGrp="1" noChangeArrowheads="1"/>
          </p:cNvSpPr>
          <p:nvPr>
            <p:ph idx="1"/>
          </p:nvPr>
        </p:nvSpPr>
        <p:spPr bwMode="auto">
          <a:xfrm>
            <a:off x="533400" y="2332037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800" dirty="0" smtClean="0">
                <a:latin typeface="Calibri" pitchFamily="34" charset="0"/>
              </a:rPr>
              <a:t>AETC trainings are categorized into 5 levels:</a:t>
            </a:r>
          </a:p>
          <a:p>
            <a:pPr lvl="1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>
                <a:latin typeface="Calibri" pitchFamily="34" charset="0"/>
              </a:rPr>
              <a:t>Level 1:  Didactic presentations</a:t>
            </a:r>
          </a:p>
          <a:p>
            <a:pPr lvl="1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>
                <a:latin typeface="Calibri" pitchFamily="34" charset="0"/>
              </a:rPr>
              <a:t>Level 2:  Skills building</a:t>
            </a:r>
          </a:p>
          <a:p>
            <a:pPr lvl="1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>
                <a:latin typeface="Calibri" pitchFamily="34" charset="0"/>
              </a:rPr>
              <a:t>Level 3:  Clinical Training</a:t>
            </a:r>
          </a:p>
          <a:p>
            <a:pPr lvl="1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>
                <a:latin typeface="Calibri" pitchFamily="34" charset="0"/>
              </a:rPr>
              <a:t>Level 4:  Clinical consultations (group or individual)</a:t>
            </a:r>
          </a:p>
          <a:p>
            <a:pPr lvl="1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>
                <a:latin typeface="Calibri" pitchFamily="34" charset="0"/>
              </a:rPr>
              <a:t>Level 5:  Technical Assistance</a:t>
            </a:r>
            <a:endParaRPr lang="en-US" sz="28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447800"/>
            <a:ext cx="8229600" cy="838200"/>
          </a:xfrm>
        </p:spPr>
        <p:txBody>
          <a:bodyPr/>
          <a:lstStyle/>
          <a:p>
            <a:r>
              <a:rPr lang="en-US" sz="4000" dirty="0" smtClean="0">
                <a:solidFill>
                  <a:srgbClr val="296165"/>
                </a:solidFill>
                <a:latin typeface="Calibri" pitchFamily="34" charset="0"/>
                <a:cs typeface="Calibri" pitchFamily="34" charset="0"/>
              </a:rPr>
              <a:t>ACRE Protocol</a:t>
            </a:r>
            <a:endParaRPr lang="en-US" sz="4000" dirty="0">
              <a:solidFill>
                <a:srgbClr val="296165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2849563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800" dirty="0" smtClean="0">
                <a:latin typeface="Calibri" pitchFamily="34" charset="0"/>
              </a:rPr>
              <a:t>ACRE IP questions are collected immediately following the event for all Level 1, 2, and 3 trainings </a:t>
            </a:r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800" dirty="0" smtClean="0">
                <a:latin typeface="Calibri" pitchFamily="34" charset="0"/>
              </a:rPr>
              <a:t>ACRE FU questions are collected through web-based survey 6 weeks following all level 2 trainings that include clinical topics</a:t>
            </a:r>
          </a:p>
          <a:p>
            <a:pPr marL="342900" lvl="1" indent="-34290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FontTx/>
              <a:buChar char="•"/>
            </a:pPr>
            <a:r>
              <a:rPr lang="en-US" sz="2400" dirty="0" smtClean="0">
                <a:latin typeface="Calibri" pitchFamily="34" charset="0"/>
              </a:rPr>
              <a:t>Some exceptions made for joint trainings with other agencies or CME courses</a:t>
            </a:r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</a:pPr>
            <a:endParaRPr lang="en-US" sz="2800" dirty="0" smtClean="0">
              <a:latin typeface="Calibri" pitchFamily="34" charset="0"/>
            </a:endParaRPr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</a:pPr>
            <a:endParaRPr lang="en-US" sz="2800" dirty="0" smtClean="0">
              <a:latin typeface="Calibri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3"/>
          <p:cNvSpPr>
            <a:spLocks noGrp="1"/>
          </p:cNvSpPr>
          <p:nvPr>
            <p:ph type="title"/>
          </p:nvPr>
        </p:nvSpPr>
        <p:spPr bwMode="auto">
          <a:xfrm>
            <a:off x="838200" y="14478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dirty="0" smtClean="0">
                <a:solidFill>
                  <a:srgbClr val="296165"/>
                </a:solidFill>
                <a:latin typeface="Calibri" pitchFamily="34" charset="0"/>
                <a:cs typeface="Calibri" pitchFamily="34" charset="0"/>
              </a:rPr>
              <a:t>ACRE IP Response Rates**</a:t>
            </a:r>
            <a:endParaRPr lang="en-US" sz="3600" u="sng" dirty="0" smtClean="0">
              <a:solidFill>
                <a:srgbClr val="296165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2438400"/>
          <a:ext cx="7772401" cy="3348990"/>
        </p:xfrm>
        <a:graphic>
          <a:graphicData uri="http://schemas.openxmlformats.org/drawingml/2006/table">
            <a:tbl>
              <a:tblPr/>
              <a:tblGrid>
                <a:gridCol w="3758084"/>
                <a:gridCol w="1366576"/>
                <a:gridCol w="1281165"/>
                <a:gridCol w="1366576"/>
              </a:tblGrid>
              <a:tr h="353077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FY 08/09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FY 09/10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FY 10/11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307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otal PIFs collected* </a:t>
                      </a:r>
                    </a:p>
                    <a:p>
                      <a:pPr algn="l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(leve</a:t>
                      </a:r>
                      <a:r>
                        <a:rPr lang="en-US" sz="2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ls 1-3)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42,467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88,765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89,550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307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otal ACRE</a:t>
                      </a:r>
                      <a:r>
                        <a:rPr lang="en-US" sz="2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IP surveys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completed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14,430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20,725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40,537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5245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307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PIFs from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(leve</a:t>
                      </a:r>
                      <a:r>
                        <a:rPr lang="en-US" sz="2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ls 1-3) 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with a matched </a:t>
                      </a:r>
                      <a:r>
                        <a:rPr lang="en-US" sz="2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ACRE IP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24%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48%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3077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8213" name="TextBox 5"/>
          <p:cNvSpPr txBox="1">
            <a:spLocks noChangeArrowheads="1"/>
          </p:cNvSpPr>
          <p:nvPr/>
        </p:nvSpPr>
        <p:spPr bwMode="auto">
          <a:xfrm>
            <a:off x="685800" y="6324600"/>
            <a:ext cx="6629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* </a:t>
            </a:r>
            <a:r>
              <a:rPr lang="en-US" sz="1100" dirty="0"/>
              <a:t>Not able to exclude exceptions for this </a:t>
            </a:r>
            <a:r>
              <a:rPr lang="en-US" sz="1100" dirty="0" smtClean="0"/>
              <a:t>analysis  ** FYs 08/09  and 09/10 included pilot regions only</a:t>
            </a:r>
            <a:endParaRPr lang="en-US" sz="11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TextBox 8"/>
          <p:cNvSpPr txBox="1">
            <a:spLocks noChangeArrowheads="1"/>
          </p:cNvSpPr>
          <p:nvPr/>
        </p:nvSpPr>
        <p:spPr bwMode="auto">
          <a:xfrm>
            <a:off x="1676400" y="1219200"/>
            <a:ext cx="6858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2C696E"/>
                </a:solidFill>
                <a:latin typeface="Calibri"/>
                <a:cs typeface="Calibri"/>
              </a:rPr>
              <a:t>Number of IP records collected by quarter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533400" y="2209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133600"/>
            <a:ext cx="8229600" cy="914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dirty="0" smtClean="0">
                <a:solidFill>
                  <a:srgbClr val="006666"/>
                </a:solidFill>
                <a:latin typeface="Calibri" pitchFamily="34" charset="0"/>
              </a:rPr>
              <a:t>ACRE FU Pilot Implementation</a:t>
            </a:r>
            <a:br>
              <a:rPr lang="en-US" sz="3600" dirty="0" smtClean="0">
                <a:solidFill>
                  <a:srgbClr val="006666"/>
                </a:solidFill>
                <a:latin typeface="Calibri" pitchFamily="34" charset="0"/>
              </a:rPr>
            </a:br>
            <a:r>
              <a:rPr lang="en-US" sz="3600" dirty="0" smtClean="0">
                <a:solidFill>
                  <a:srgbClr val="006666"/>
                </a:solidFill>
                <a:latin typeface="Calibri" pitchFamily="34" charset="0"/>
              </a:rPr>
              <a:t>(1/1/2011 – 6/30/2011)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85800" y="3581400"/>
          <a:ext cx="7848600" cy="175260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5410200"/>
                <a:gridCol w="2438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600" baseline="0" dirty="0" smtClean="0">
                          <a:solidFill>
                            <a:schemeClr val="bg1"/>
                          </a:solidFill>
                          <a:latin typeface="+mn-lt"/>
                          <a:cs typeface="Calibri" pitchFamily="34" charset="0"/>
                        </a:rPr>
                        <a:t>Records</a:t>
                      </a:r>
                      <a:endParaRPr lang="en-US" sz="2600" baseline="0" dirty="0">
                        <a:solidFill>
                          <a:schemeClr val="bg1"/>
                        </a:solidFill>
                        <a:latin typeface="+mn-lt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aseline="0" dirty="0" smtClean="0">
                          <a:solidFill>
                            <a:schemeClr val="bg1"/>
                          </a:solidFill>
                          <a:latin typeface="+mn-lt"/>
                          <a:cs typeface="Calibri" pitchFamily="34" charset="0"/>
                        </a:rPr>
                        <a:t>N</a:t>
                      </a:r>
                      <a:endParaRPr lang="en-US" sz="2600" baseline="0" dirty="0">
                        <a:solidFill>
                          <a:schemeClr val="bg1"/>
                        </a:solidFill>
                        <a:latin typeface="+mn-lt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0" i="0" u="none" strike="noStrike" baseline="0" dirty="0" smtClean="0">
                          <a:solidFill>
                            <a:srgbClr val="006666"/>
                          </a:solidFill>
                          <a:latin typeface="+mn-lt"/>
                          <a:cs typeface="Calibri" pitchFamily="34" charset="0"/>
                        </a:rPr>
                        <a:t>ACRE Follow-up</a:t>
                      </a:r>
                      <a:endParaRPr lang="en-US" sz="2600" b="0" i="0" u="none" strike="noStrike" baseline="0" dirty="0">
                        <a:solidFill>
                          <a:srgbClr val="006666"/>
                        </a:solidFill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0" i="0" u="none" strike="noStrike" baseline="0" dirty="0" smtClean="0">
                          <a:solidFill>
                            <a:srgbClr val="006666"/>
                          </a:solidFill>
                          <a:latin typeface="+mn-lt"/>
                          <a:cs typeface="Calibri" pitchFamily="34" charset="0"/>
                        </a:rPr>
                        <a:t>1501</a:t>
                      </a:r>
                      <a:endParaRPr lang="en-US" sz="2600" b="0" i="0" u="none" strike="noStrike" baseline="0" dirty="0">
                        <a:solidFill>
                          <a:srgbClr val="006666"/>
                        </a:solidFill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01955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0" i="0" u="none" strike="noStrike" baseline="0" dirty="0" smtClean="0">
                          <a:solidFill>
                            <a:srgbClr val="006666"/>
                          </a:solidFill>
                          <a:latin typeface="+mn-lt"/>
                          <a:cs typeface="Calibri" pitchFamily="34" charset="0"/>
                        </a:rPr>
                        <a:t>Event Records (ER)</a:t>
                      </a:r>
                      <a:endParaRPr lang="en-US" sz="2600" b="0" i="0" u="none" strike="noStrike" baseline="0" dirty="0">
                        <a:solidFill>
                          <a:srgbClr val="006666"/>
                        </a:solidFill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0" i="0" u="none" strike="noStrike" baseline="0" dirty="0" smtClean="0">
                          <a:solidFill>
                            <a:srgbClr val="006666"/>
                          </a:solidFill>
                          <a:latin typeface="+mn-lt"/>
                          <a:cs typeface="Calibri" pitchFamily="34" charset="0"/>
                        </a:rPr>
                        <a:t>1363</a:t>
                      </a:r>
                      <a:endParaRPr lang="en-US" sz="2600" b="0" i="0" u="none" strike="noStrike" baseline="0" dirty="0">
                        <a:solidFill>
                          <a:srgbClr val="006666"/>
                        </a:solidFill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53390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0" i="0" u="none" strike="noStrike" baseline="0" dirty="0" smtClean="0">
                          <a:solidFill>
                            <a:srgbClr val="006666"/>
                          </a:solidFill>
                          <a:latin typeface="+mn-lt"/>
                          <a:cs typeface="Calibri" pitchFamily="34" charset="0"/>
                        </a:rPr>
                        <a:t>Participant Information Forms (PIF)</a:t>
                      </a:r>
                      <a:endParaRPr lang="en-US" sz="2600" b="0" i="0" u="none" strike="noStrike" baseline="0" dirty="0">
                        <a:solidFill>
                          <a:srgbClr val="006666"/>
                        </a:solidFill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0" i="0" u="none" strike="noStrike" baseline="0" dirty="0" smtClean="0">
                          <a:solidFill>
                            <a:srgbClr val="006666"/>
                          </a:solidFill>
                          <a:latin typeface="+mn-lt"/>
                          <a:cs typeface="Calibri" pitchFamily="34" charset="0"/>
                        </a:rPr>
                        <a:t>866</a:t>
                      </a:r>
                      <a:endParaRPr lang="en-US" sz="2600" b="0" i="0" u="none" strike="noStrike" baseline="0" dirty="0">
                        <a:solidFill>
                          <a:srgbClr val="006666"/>
                        </a:solidFill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62100"/>
            <a:ext cx="8229600" cy="762000"/>
          </a:xfrm>
        </p:spPr>
        <p:txBody>
          <a:bodyPr/>
          <a:lstStyle/>
          <a:p>
            <a:r>
              <a:rPr lang="en-US" sz="3600" dirty="0" smtClean="0">
                <a:solidFill>
                  <a:srgbClr val="006666"/>
                </a:solidFill>
                <a:latin typeface="Calibri" pitchFamily="34" charset="0"/>
              </a:rPr>
              <a:t>Workshop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Brief description of the NEC</a:t>
            </a:r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Overview of AETC process &amp; cross-site data sources</a:t>
            </a:r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How to use data to target training</a:t>
            </a:r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Examples of evaluations from specific initiatives:</a:t>
            </a:r>
          </a:p>
          <a:p>
            <a:pPr lvl="1"/>
            <a:r>
              <a:rPr lang="en-US" sz="2400" dirty="0" smtClean="0">
                <a:latin typeface="Calibri" pitchFamily="34" charset="0"/>
                <a:cs typeface="Calibri" pitchFamily="34" charset="0"/>
              </a:rPr>
              <a:t>HIV Testing Initiative</a:t>
            </a:r>
          </a:p>
          <a:p>
            <a:pPr lvl="1"/>
            <a:r>
              <a:rPr lang="en-US" sz="2400" dirty="0" smtClean="0">
                <a:latin typeface="Calibri" pitchFamily="34" charset="0"/>
                <a:cs typeface="Calibri" pitchFamily="34" charset="0"/>
              </a:rPr>
              <a:t>Minority AIDS Initiative</a:t>
            </a:r>
          </a:p>
          <a:p>
            <a:pPr lvl="1"/>
            <a:r>
              <a:rPr lang="en-US" sz="2400" dirty="0" smtClean="0">
                <a:latin typeface="Calibri" pitchFamily="34" charset="0"/>
                <a:cs typeface="Calibri" pitchFamily="34" charset="0"/>
              </a:rPr>
              <a:t>US/Mexico Border Initiative</a:t>
            </a:r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Future directions for cross region evaluation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2362200"/>
          <a:ext cx="7848600" cy="3763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45" name="TextBox 8"/>
          <p:cNvSpPr txBox="1">
            <a:spLocks noChangeArrowheads="1"/>
          </p:cNvSpPr>
          <p:nvPr/>
        </p:nvSpPr>
        <p:spPr bwMode="auto">
          <a:xfrm>
            <a:off x="1676400" y="1295400"/>
            <a:ext cx="6858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/>
              <a:t>Number </a:t>
            </a:r>
            <a:r>
              <a:rPr lang="en-US" sz="2800" dirty="0" smtClean="0"/>
              <a:t>of FUP records </a:t>
            </a:r>
            <a:r>
              <a:rPr lang="en-US" sz="2800" dirty="0"/>
              <a:t>collected </a:t>
            </a:r>
            <a:endParaRPr lang="en-US" sz="2800" dirty="0" smtClean="0"/>
          </a:p>
          <a:p>
            <a:pPr algn="ctr"/>
            <a:r>
              <a:rPr lang="en-US" sz="2800" dirty="0" smtClean="0"/>
              <a:t>by quarter  FY 2010/2011</a:t>
            </a:r>
            <a:endParaRPr lang="en-US" sz="2800" dirty="0"/>
          </a:p>
        </p:txBody>
      </p:sp>
      <p:graphicFrame>
        <p:nvGraphicFramePr>
          <p:cNvPr id="6" name="Chart 5"/>
          <p:cNvGraphicFramePr>
            <a:graphicFrameLocks noGrp="1"/>
          </p:cNvGraphicFramePr>
          <p:nvPr/>
        </p:nvGraphicFramePr>
        <p:xfrm>
          <a:off x="609600" y="2057400"/>
          <a:ext cx="8213834" cy="4613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124200"/>
            <a:ext cx="8229600" cy="1143000"/>
          </a:xfrm>
        </p:spPr>
        <p:txBody>
          <a:bodyPr/>
          <a:lstStyle/>
          <a:p>
            <a:r>
              <a:rPr lang="en-US" sz="4000" dirty="0" smtClean="0">
                <a:solidFill>
                  <a:srgbClr val="296165"/>
                </a:solidFill>
                <a:latin typeface="Calibri" pitchFamily="34" charset="0"/>
                <a:cs typeface="Calibri" pitchFamily="34" charset="0"/>
              </a:rPr>
              <a:t>General Findings from ACRE Evaluations</a:t>
            </a:r>
            <a:endParaRPr lang="en-US" sz="4000" i="1" dirty="0">
              <a:solidFill>
                <a:srgbClr val="296165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 bwMode="auto">
          <a:xfrm>
            <a:off x="1143000" y="1447800"/>
            <a:ext cx="82296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dirty="0" smtClean="0">
                <a:solidFill>
                  <a:srgbClr val="296165"/>
                </a:solidFill>
                <a:latin typeface="Calibri" pitchFamily="34" charset="0"/>
                <a:cs typeface="Calibri" pitchFamily="34" charset="0"/>
              </a:rPr>
              <a:t>Overall Means For Each IP Question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6277867"/>
              </p:ext>
            </p:extLst>
          </p:nvPr>
        </p:nvGraphicFramePr>
        <p:xfrm>
          <a:off x="457200" y="2332037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3" name="Straight Arrow Connector 2"/>
          <p:cNvCxnSpPr/>
          <p:nvPr/>
        </p:nvCxnSpPr>
        <p:spPr>
          <a:xfrm flipV="1">
            <a:off x="5181600" y="3657600"/>
            <a:ext cx="1600200" cy="914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5486400" y="3962400"/>
            <a:ext cx="1676400" cy="990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4724400" y="3429000"/>
            <a:ext cx="1676400" cy="838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3"/>
          <p:cNvSpPr>
            <a:spLocks noGrp="1"/>
          </p:cNvSpPr>
          <p:nvPr>
            <p:ph type="title"/>
          </p:nvPr>
        </p:nvSpPr>
        <p:spPr bwMode="auto">
          <a:xfrm>
            <a:off x="1066800" y="1371600"/>
            <a:ext cx="8229600" cy="838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dirty="0" smtClean="0">
                <a:solidFill>
                  <a:srgbClr val="296165"/>
                </a:solidFill>
                <a:latin typeface="Calibri" pitchFamily="34" charset="0"/>
                <a:cs typeface="Calibri" pitchFamily="34" charset="0"/>
              </a:rPr>
              <a:t>Means by Topic of Training (FY 10/11)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" y="2494894"/>
          <a:ext cx="8915400" cy="413450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209800"/>
                <a:gridCol w="1524000"/>
                <a:gridCol w="1427747"/>
                <a:gridCol w="1329489"/>
                <a:gridCol w="1251284"/>
                <a:gridCol w="1173080"/>
              </a:tblGrid>
              <a:tr h="965214"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 dirty="0">
                          <a:latin typeface="Calibri" pitchFamily="34" charset="0"/>
                          <a:cs typeface="Calibri" pitchFamily="34" charset="0"/>
                        </a:rPr>
                        <a:t>Clinical management/ </a:t>
                      </a:r>
                      <a:r>
                        <a:rPr lang="en-US" sz="1800" u="none" strike="noStrike" dirty="0" smtClean="0">
                          <a:latin typeface="Calibri" pitchFamily="34" charset="0"/>
                          <a:cs typeface="Calibri" pitchFamily="34" charset="0"/>
                        </a:rPr>
                        <a:t>treatment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 dirty="0">
                          <a:latin typeface="Calibri" pitchFamily="34" charset="0"/>
                          <a:cs typeface="Calibri" pitchFamily="34" charset="0"/>
                        </a:rPr>
                        <a:t>O</a:t>
                      </a:r>
                      <a:r>
                        <a:rPr lang="en-US" sz="1800" u="none" strike="noStrike" dirty="0" smtClean="0">
                          <a:latin typeface="Calibri" pitchFamily="34" charset="0"/>
                          <a:cs typeface="Calibri" pitchFamily="34" charset="0"/>
                        </a:rPr>
                        <a:t>rganization &amp; </a:t>
                      </a:r>
                      <a:r>
                        <a:rPr lang="en-US" sz="1800" u="none" strike="noStrike" dirty="0">
                          <a:latin typeface="Calibri" pitchFamily="34" charset="0"/>
                          <a:cs typeface="Calibri" pitchFamily="34" charset="0"/>
                        </a:rPr>
                        <a:t>delivery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 dirty="0">
                          <a:latin typeface="Calibri" pitchFamily="34" charset="0"/>
                          <a:cs typeface="Calibri" pitchFamily="34" charset="0"/>
                        </a:rPr>
                        <a:t>P</a:t>
                      </a:r>
                      <a:r>
                        <a:rPr lang="en-US" sz="1800" u="none" strike="noStrike" dirty="0" smtClean="0">
                          <a:latin typeface="Calibri" pitchFamily="34" charset="0"/>
                          <a:cs typeface="Calibri" pitchFamily="34" charset="0"/>
                        </a:rPr>
                        <a:t>revention </a:t>
                      </a:r>
                    </a:p>
                    <a:p>
                      <a:pPr algn="ctr" fontAlgn="t"/>
                      <a:r>
                        <a:rPr lang="en-US" sz="1800" u="none" strike="noStrike" dirty="0" smtClean="0">
                          <a:latin typeface="Calibri" pitchFamily="34" charset="0"/>
                          <a:cs typeface="Calibri" pitchFamily="34" charset="0"/>
                        </a:rPr>
                        <a:t>&amp; </a:t>
                      </a:r>
                      <a:r>
                        <a:rPr lang="en-US" sz="1800" u="none" strike="noStrike" dirty="0">
                          <a:latin typeface="Calibri" pitchFamily="34" charset="0"/>
                          <a:cs typeface="Calibri" pitchFamily="34" charset="0"/>
                        </a:rPr>
                        <a:t>behavior change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 dirty="0" smtClean="0">
                          <a:latin typeface="Calibri" pitchFamily="34" charset="0"/>
                          <a:cs typeface="Calibri" pitchFamily="34" charset="0"/>
                        </a:rPr>
                        <a:t>Psycho-social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 dirty="0">
                          <a:latin typeface="Calibri" pitchFamily="34" charset="0"/>
                          <a:cs typeface="Calibri" pitchFamily="34" charset="0"/>
                        </a:rPr>
                        <a:t>T</a:t>
                      </a:r>
                      <a:r>
                        <a:rPr lang="en-US" sz="1800" u="none" strike="noStrike" dirty="0" smtClean="0">
                          <a:latin typeface="Calibri" pitchFamily="34" charset="0"/>
                          <a:cs typeface="Calibri" pitchFamily="34" charset="0"/>
                        </a:rPr>
                        <a:t>argeted population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59751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latin typeface="Calibri" pitchFamily="34" charset="0"/>
                          <a:cs typeface="Calibri" pitchFamily="34" charset="0"/>
                        </a:rPr>
                        <a:t>Overall quality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4.18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4.24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4.20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4.23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4.32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65151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latin typeface="Calibri" pitchFamily="34" charset="0"/>
                          <a:cs typeface="Calibri" pitchFamily="34" charset="0"/>
                        </a:rPr>
                        <a:t>Ability to apply the information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4.20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4.26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4.23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4.27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4.32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65151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latin typeface="Calibri" pitchFamily="34" charset="0"/>
                          <a:cs typeface="Calibri" pitchFamily="34" charset="0"/>
                        </a:rPr>
                        <a:t>Knowledge before training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3.22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3.27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3.30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3.26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3.26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65151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latin typeface="Calibri" pitchFamily="34" charset="0"/>
                          <a:cs typeface="Calibri" pitchFamily="34" charset="0"/>
                        </a:rPr>
                        <a:t>Knowledge after training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3.94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4.03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4.04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4.01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4.09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59751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latin typeface="Calibri" pitchFamily="34" charset="0"/>
                          <a:cs typeface="Calibri" pitchFamily="34" charset="0"/>
                        </a:rPr>
                        <a:t>Change in knowledge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0.72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0.76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0.74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0.75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0.83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 bwMode="auto">
          <a:xfrm>
            <a:off x="914400" y="1600200"/>
            <a:ext cx="82296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dirty="0" smtClean="0"/>
              <a:t>   </a:t>
            </a:r>
            <a:r>
              <a:rPr lang="en-US" sz="3600" dirty="0" smtClean="0">
                <a:solidFill>
                  <a:srgbClr val="296165"/>
                </a:solidFill>
                <a:latin typeface="Calibri" pitchFamily="34" charset="0"/>
                <a:cs typeface="Calibri" pitchFamily="34" charset="0"/>
              </a:rPr>
              <a:t>Regression Findings: 09/10 Trainings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 bwMode="auto">
          <a:xfrm>
            <a:off x="381000" y="2514600"/>
            <a:ext cx="8229600" cy="2209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Compared to didactic trainings, trainings that incorporated skills building or technical assistance significantly increased perceived ability to apply the training content (both p&lt;0.05).</a:t>
            </a:r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Technical assistance was about twice as likely as skills building to improve perceived ability. </a:t>
            </a: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 bwMode="auto">
          <a:xfrm>
            <a:off x="914400" y="1676400"/>
            <a:ext cx="82296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dirty="0" smtClean="0">
                <a:solidFill>
                  <a:srgbClr val="296165"/>
                </a:solidFill>
                <a:latin typeface="Calibri" pitchFamily="34" charset="0"/>
                <a:cs typeface="Calibri" pitchFamily="34" charset="0"/>
              </a:rPr>
              <a:t>Regression Findings:  09/10 Trainees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2514600"/>
            <a:ext cx="8229600" cy="38401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Direct HIV service providers were more likely to report higher gains in knowledge and ability to apply knowledge (p&lt;0.05).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Compared to 08/09, in 09/10, direct service providers reported a larger gain in knowledge (p&lt;0.05).  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8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 bwMode="auto">
          <a:xfrm>
            <a:off x="533400" y="1371600"/>
            <a:ext cx="82296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dirty="0" smtClean="0">
                <a:solidFill>
                  <a:srgbClr val="296165"/>
                </a:solidFill>
                <a:latin typeface="Calibri" pitchFamily="34" charset="0"/>
                <a:cs typeface="Calibri" pitchFamily="34" charset="0"/>
              </a:rPr>
              <a:t>Regression Findings: 09/10</a:t>
            </a:r>
            <a:br>
              <a:rPr lang="en-US" sz="3600" dirty="0" smtClean="0">
                <a:solidFill>
                  <a:srgbClr val="296165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3600" dirty="0" smtClean="0">
                <a:solidFill>
                  <a:srgbClr val="296165"/>
                </a:solidFill>
                <a:latin typeface="Calibri" pitchFamily="34" charset="0"/>
                <a:cs typeface="Calibri" pitchFamily="34" charset="0"/>
              </a:rPr>
              <a:t>Trainees cont.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2667000"/>
            <a:ext cx="8229600" cy="1524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Compared to white providers, non-white providers were more likely to report larger increases in knowledge (p&lt;0.01).</a:t>
            </a:r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In 09/10, in particular, African American providers demonstrated the greatest gains in knowledge among all groups.</a:t>
            </a:r>
          </a:p>
          <a:p>
            <a:pPr>
              <a:buNone/>
            </a:pPr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endParaRPr lang="en-US" sz="28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124200"/>
            <a:ext cx="8229600" cy="1143000"/>
          </a:xfrm>
        </p:spPr>
        <p:txBody>
          <a:bodyPr/>
          <a:lstStyle/>
          <a:p>
            <a:r>
              <a:rPr lang="en-US" sz="4000" dirty="0" smtClean="0">
                <a:solidFill>
                  <a:srgbClr val="296165"/>
                </a:solidFill>
                <a:latin typeface="Calibri" pitchFamily="34" charset="0"/>
                <a:cs typeface="Calibri" pitchFamily="34" charset="0"/>
              </a:rPr>
              <a:t>Using Evaluation Data to Target Training</a:t>
            </a:r>
            <a:endParaRPr lang="en-US" sz="4000" dirty="0">
              <a:solidFill>
                <a:srgbClr val="296165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1143000" y="1524000"/>
            <a:ext cx="8001000" cy="914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400" dirty="0" smtClean="0">
                <a:solidFill>
                  <a:srgbClr val="296165"/>
                </a:solidFill>
                <a:latin typeface="Calibri" pitchFamily="34" charset="0"/>
                <a:cs typeface="Calibri" pitchFamily="34" charset="0"/>
              </a:rPr>
              <a:t>Example: Responding to National AIDS Strategy Goals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2667000"/>
            <a:ext cx="8229600" cy="3810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2400" dirty="0" smtClean="0"/>
              <a:t>NHAS has 4 overall goals: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Reducing new HIV infections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Increasing access to care and improving health outcomes for people living with HIV/AIDS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Reducing HIV-related disparities and health inequities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Achieving a more coordinated national response to the HIV epidemic</a:t>
            </a:r>
          </a:p>
          <a:p>
            <a:pPr>
              <a:buNone/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1143000" y="1524000"/>
            <a:ext cx="8001000" cy="914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400" dirty="0" smtClean="0">
                <a:solidFill>
                  <a:srgbClr val="296165"/>
                </a:solidFill>
                <a:latin typeface="Calibri" pitchFamily="34" charset="0"/>
                <a:cs typeface="Calibri" pitchFamily="34" charset="0"/>
              </a:rPr>
              <a:t>Example: Responding to National AIDS Strategy Goals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2667000"/>
            <a:ext cx="8229600" cy="3810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2400" dirty="0" smtClean="0"/>
              <a:t>Achieving the NHAS goals depends on having a well trained cadre of health providers – a key function of the AETCs</a:t>
            </a:r>
          </a:p>
          <a:p>
            <a:pPr>
              <a:buNone/>
            </a:pPr>
            <a:r>
              <a:rPr lang="en-US" sz="2400" dirty="0" smtClean="0"/>
              <a:t>Training Providers is explicitly included in the NHAS plan (Goal 2 step 2):</a:t>
            </a:r>
          </a:p>
          <a:p>
            <a:pPr>
              <a:buNone/>
            </a:pPr>
            <a:endParaRPr lang="en-US" sz="800" dirty="0" smtClean="0"/>
          </a:p>
          <a:p>
            <a:pPr lvl="1" indent="1588">
              <a:buNone/>
            </a:pPr>
            <a:r>
              <a:rPr lang="en-US" sz="2400" i="1" dirty="0" smtClean="0"/>
              <a:t>Take deliberate steps to increase the number and diversity of available providers of clinical care and related services for people living with HIV.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685800" y="2590800"/>
            <a:ext cx="77724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4100" dirty="0" smtClean="0">
                <a:solidFill>
                  <a:srgbClr val="006666"/>
                </a:solidFill>
                <a:latin typeface="Calibri" pitchFamily="34" charset="0"/>
              </a:rPr>
              <a:t>Background on the </a:t>
            </a:r>
            <a:br>
              <a:rPr lang="en-US" sz="4100" dirty="0" smtClean="0">
                <a:solidFill>
                  <a:srgbClr val="006666"/>
                </a:solidFill>
                <a:latin typeface="Calibri" pitchFamily="34" charset="0"/>
              </a:rPr>
            </a:br>
            <a:r>
              <a:rPr lang="en-US" sz="4100" dirty="0" smtClean="0">
                <a:solidFill>
                  <a:srgbClr val="006666"/>
                </a:solidFill>
                <a:latin typeface="Calibri" pitchFamily="34" charset="0"/>
              </a:rPr>
              <a:t>AETC National Evaluation Center</a:t>
            </a:r>
          </a:p>
        </p:txBody>
      </p:sp>
      <p:sp>
        <p:nvSpPr>
          <p:cNvPr id="3075" name="Rectangle 7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990600" y="3657600"/>
            <a:ext cx="7696200" cy="2209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endParaRPr lang="en-US" sz="2000" dirty="0" smtClean="0">
              <a:latin typeface="Calibri" pitchFamily="34" charset="0"/>
            </a:endParaRPr>
          </a:p>
          <a:p>
            <a:pPr marL="0" indent="0" algn="ctr">
              <a:lnSpc>
                <a:spcPct val="90000"/>
              </a:lnSpc>
              <a:buFontTx/>
              <a:buNone/>
            </a:pPr>
            <a:endParaRPr lang="en-US" sz="24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1143000" y="1524000"/>
            <a:ext cx="8001000" cy="914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400" dirty="0" smtClean="0">
                <a:solidFill>
                  <a:srgbClr val="296165"/>
                </a:solidFill>
                <a:latin typeface="Calibri" pitchFamily="34" charset="0"/>
                <a:cs typeface="Calibri" pitchFamily="34" charset="0"/>
              </a:rPr>
              <a:t>Example: Responding to National AIDS Strategy Goals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2525669"/>
              </p:ext>
            </p:extLst>
          </p:nvPr>
        </p:nvGraphicFramePr>
        <p:xfrm>
          <a:off x="457200" y="2667000"/>
          <a:ext cx="8229600" cy="340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1295400"/>
                <a:gridCol w="1295400"/>
                <a:gridCol w="1295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FY</a:t>
                      </a:r>
                      <a:r>
                        <a:rPr lang="en-US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08/09</a:t>
                      </a:r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FY 09/10</a:t>
                      </a:r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FY10/11</a:t>
                      </a:r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Novice</a:t>
                      </a:r>
                      <a:r>
                        <a:rPr lang="en-US" baseline="0" dirty="0" smtClean="0"/>
                        <a:t> HIV providers (&lt;1 year)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New HIV providers (&lt;2 years)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Providers in rural settings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Providers who are racial/ethnic minorities themselves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Providers who serve HIV</a:t>
                      </a:r>
                      <a:r>
                        <a:rPr lang="en-US" baseline="0" dirty="0" smtClean="0"/>
                        <a:t> infected minorities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Providers</a:t>
                      </a:r>
                      <a:r>
                        <a:rPr lang="en-US" baseline="0" dirty="0" smtClean="0"/>
                        <a:t> who serve mostly (&gt;50%) HIV infected minorities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124200"/>
            <a:ext cx="8229600" cy="1143000"/>
          </a:xfrm>
        </p:spPr>
        <p:txBody>
          <a:bodyPr/>
          <a:lstStyle/>
          <a:p>
            <a:r>
              <a:rPr lang="en-US" sz="4000" dirty="0" smtClean="0">
                <a:solidFill>
                  <a:srgbClr val="296165"/>
                </a:solidFill>
                <a:latin typeface="Calibri" pitchFamily="34" charset="0"/>
                <a:cs typeface="Calibri" pitchFamily="34" charset="0"/>
              </a:rPr>
              <a:t>Evaluating Specific Initiatives</a:t>
            </a:r>
            <a:endParaRPr lang="en-US" sz="4000" dirty="0">
              <a:solidFill>
                <a:srgbClr val="296165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 bwMode="auto">
          <a:xfrm>
            <a:off x="1295400" y="1447800"/>
            <a:ext cx="7696200" cy="914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dirty="0" smtClean="0">
                <a:solidFill>
                  <a:srgbClr val="296165"/>
                </a:solidFill>
                <a:latin typeface="Calibri" pitchFamily="34" charset="0"/>
              </a:rPr>
              <a:t>Number of Training Events for specific initiatives, by funding year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2332037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124200"/>
            <a:ext cx="8229600" cy="1143000"/>
          </a:xfrm>
        </p:spPr>
        <p:txBody>
          <a:bodyPr/>
          <a:lstStyle/>
          <a:p>
            <a:r>
              <a:rPr lang="en-US" sz="4000" dirty="0" smtClean="0">
                <a:solidFill>
                  <a:srgbClr val="296165"/>
                </a:solidFill>
                <a:latin typeface="Calibri" pitchFamily="34" charset="0"/>
                <a:cs typeface="Calibri" pitchFamily="34" charset="0"/>
              </a:rPr>
              <a:t>HIV Testing</a:t>
            </a:r>
            <a:endParaRPr lang="en-US" sz="4000" dirty="0">
              <a:solidFill>
                <a:srgbClr val="296165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5105400"/>
            <a:ext cx="6934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Myers JJ, Bradley-Springer L, Kang Dufour MS, Koester KA, Beane S, Warren N, Beal J, Frank LR.</a:t>
            </a:r>
            <a:r>
              <a:rPr lang="en-US" b="1" dirty="0" smtClean="0">
                <a:solidFill>
                  <a:srgbClr val="00B050"/>
                </a:solidFill>
              </a:rPr>
              <a:t> Supporting the integration of HIV testing into primary care settings.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Am J Public Health. 2012 Jun;102(6):e25-32</a:t>
            </a:r>
            <a:r>
              <a:rPr lang="en-US" sz="1400" dirty="0" smtClean="0">
                <a:solidFill>
                  <a:srgbClr val="00B050"/>
                </a:solidFill>
              </a:rPr>
              <a:t>..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 bwMode="auto">
          <a:xfrm>
            <a:off x="457200" y="12954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dirty="0" smtClean="0">
                <a:solidFill>
                  <a:srgbClr val="296165"/>
                </a:solidFill>
                <a:latin typeface="Calibri" pitchFamily="34" charset="0"/>
              </a:rPr>
              <a:t>Routine HIV testing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2438400"/>
            <a:ext cx="8229600" cy="4114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2800" dirty="0" smtClean="0"/>
              <a:t>   In 2008, the CDC provided supplemental funding to the AETC program to enhance delivery of intensive, clinic-based education, training, and technical assistance activities to support the integration of HIV testing into primary care settings</a:t>
            </a:r>
            <a:endParaRPr lang="en-US" sz="2800" dirty="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600200"/>
            <a:ext cx="8229600" cy="685800"/>
          </a:xfrm>
        </p:spPr>
        <p:txBody>
          <a:bodyPr/>
          <a:lstStyle/>
          <a:p>
            <a:r>
              <a:rPr lang="en-US" sz="3600" dirty="0" smtClean="0">
                <a:solidFill>
                  <a:srgbClr val="006666"/>
                </a:solidFill>
                <a:latin typeface="Calibri" pitchFamily="34" charset="0"/>
              </a:rPr>
              <a:t>Routine HIV Testing Trainings:</a:t>
            </a:r>
            <a:br>
              <a:rPr lang="en-US" sz="3600" dirty="0" smtClean="0">
                <a:solidFill>
                  <a:srgbClr val="006666"/>
                </a:solidFill>
                <a:latin typeface="Calibri" pitchFamily="34" charset="0"/>
              </a:rPr>
            </a:br>
            <a:r>
              <a:rPr lang="en-US" sz="3600" dirty="0" smtClean="0">
                <a:solidFill>
                  <a:srgbClr val="006666"/>
                </a:solidFill>
                <a:latin typeface="Calibri" pitchFamily="34" charset="0"/>
              </a:rPr>
              <a:t>ACRE IP Outcomes FY 10/11</a:t>
            </a:r>
            <a:endParaRPr lang="en-US" sz="36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2940450"/>
              </p:ext>
            </p:extLst>
          </p:nvPr>
        </p:nvGraphicFramePr>
        <p:xfrm>
          <a:off x="457200" y="21336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Straight Arrow Connector 3"/>
          <p:cNvCxnSpPr/>
          <p:nvPr/>
        </p:nvCxnSpPr>
        <p:spPr>
          <a:xfrm flipV="1">
            <a:off x="5638800" y="3276600"/>
            <a:ext cx="1828800" cy="990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096001" y="3124200"/>
            <a:ext cx="838200" cy="68579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rgbClr val="FF0000"/>
                </a:solidFill>
              </a:rPr>
              <a:t>+</a:t>
            </a:r>
            <a:r>
              <a:rPr lang="en-US" sz="2000" dirty="0" smtClean="0">
                <a:solidFill>
                  <a:srgbClr val="FF0000"/>
                </a:solidFill>
              </a:rPr>
              <a:t>0.97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438400"/>
            <a:ext cx="8077200" cy="3687763"/>
          </a:xfrm>
        </p:spPr>
        <p:txBody>
          <a:bodyPr/>
          <a:lstStyle/>
          <a:p>
            <a:r>
              <a:rPr lang="en-US" sz="2800" dirty="0" smtClean="0"/>
              <a:t>Compared with other AETC training, HIV testing training was longer and used a broader variety of strategies to educate more providers per </a:t>
            </a:r>
            <a:r>
              <a:rPr lang="en-US" sz="2800" dirty="0" smtClean="0"/>
              <a:t>training.</a:t>
            </a:r>
            <a:endParaRPr lang="en-US" sz="2800" dirty="0" smtClean="0"/>
          </a:p>
          <a:p>
            <a:r>
              <a:rPr lang="en-US" sz="2800" dirty="0" smtClean="0"/>
              <a:t>During education, providers were able to understand their primary care responsibility to address public health concerns through HIV </a:t>
            </a:r>
            <a:r>
              <a:rPr lang="en-US" sz="2800" dirty="0" smtClean="0"/>
              <a:t>testing.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905000" y="16002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6666"/>
                </a:solidFill>
                <a:latin typeface="Calibri" pitchFamily="34" charset="0"/>
                <a:ea typeface="+mj-ea"/>
                <a:cs typeface="+mj-cs"/>
              </a:rPr>
              <a:t>HIV Testing Trainings:</a:t>
            </a:r>
            <a:r>
              <a:rPr lang="en-US" dirty="0" smtClean="0"/>
              <a:t> </a:t>
            </a:r>
            <a:r>
              <a:rPr lang="en-US" sz="3600" dirty="0" smtClean="0">
                <a:solidFill>
                  <a:srgbClr val="006666"/>
                </a:solidFill>
                <a:latin typeface="Calibri" pitchFamily="34" charset="0"/>
                <a:ea typeface="+mj-ea"/>
                <a:cs typeface="+mj-cs"/>
              </a:rPr>
              <a:t>Findings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371600"/>
            <a:ext cx="746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6666"/>
                </a:solidFill>
                <a:latin typeface="Calibri" pitchFamily="34" charset="0"/>
              </a:rPr>
              <a:t>HIV Testing Case </a:t>
            </a:r>
            <a:r>
              <a:rPr lang="en-US" dirty="0" smtClean="0">
                <a:solidFill>
                  <a:srgbClr val="006666"/>
                </a:solidFill>
                <a:latin typeface="Calibri" pitchFamily="34" charset="0"/>
              </a:rPr>
              <a:t>Strategies</a:t>
            </a:r>
            <a:r>
              <a:rPr lang="en-US" dirty="0" smtClean="0">
                <a:solidFill>
                  <a:srgbClr val="006666"/>
                </a:solidFill>
                <a:latin typeface="Calibri" pitchFamily="34" charset="0"/>
              </a:rPr>
              <a:t/>
            </a:r>
            <a:br>
              <a:rPr lang="en-US" dirty="0" smtClean="0">
                <a:solidFill>
                  <a:srgbClr val="006666"/>
                </a:solidFill>
                <a:latin typeface="Calibri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382000" cy="3611563"/>
          </a:xfrm>
        </p:spPr>
        <p:txBody>
          <a:bodyPr/>
          <a:lstStyle/>
          <a:p>
            <a:r>
              <a:rPr lang="en-US" dirty="0" smtClean="0"/>
              <a:t>Intensive </a:t>
            </a:r>
            <a:r>
              <a:rPr lang="en-US" dirty="0"/>
              <a:t>long-term trainings focused on developing organization-level systems to help health professionals deliver </a:t>
            </a:r>
            <a:r>
              <a:rPr lang="en-US" dirty="0" smtClean="0"/>
              <a:t>testing.</a:t>
            </a:r>
            <a:endParaRPr lang="en-US" dirty="0"/>
          </a:p>
          <a:p>
            <a:r>
              <a:rPr lang="en-US" dirty="0"/>
              <a:t>T</a:t>
            </a:r>
            <a:r>
              <a:rPr lang="en-US" dirty="0" smtClean="0"/>
              <a:t>echnical </a:t>
            </a:r>
            <a:r>
              <a:rPr lang="en-US" dirty="0"/>
              <a:t>assistance concentrated on establishing or revising policies and procedures for testing and linkage to care for newly diagnosed </a:t>
            </a:r>
            <a:r>
              <a:rPr lang="en-US" dirty="0" smtClean="0"/>
              <a:t>patients.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124200"/>
            <a:ext cx="8229600" cy="1143000"/>
          </a:xfrm>
        </p:spPr>
        <p:txBody>
          <a:bodyPr/>
          <a:lstStyle/>
          <a:p>
            <a:r>
              <a:rPr lang="en-US" sz="4000" dirty="0" smtClean="0">
                <a:solidFill>
                  <a:srgbClr val="296165"/>
                </a:solidFill>
                <a:latin typeface="Calibri" pitchFamily="34" charset="0"/>
                <a:cs typeface="Calibri" pitchFamily="34" charset="0"/>
              </a:rPr>
              <a:t>Minority AIDS Initiative</a:t>
            </a:r>
            <a:endParaRPr lang="en-US" sz="4000" dirty="0">
              <a:solidFill>
                <a:srgbClr val="296165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5181600"/>
            <a:ext cx="7543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Shade SB, </a:t>
            </a:r>
            <a:r>
              <a:rPr lang="en-US" dirty="0" err="1" smtClean="0">
                <a:solidFill>
                  <a:srgbClr val="00B050"/>
                </a:solidFill>
              </a:rPr>
              <a:t>Sackett</a:t>
            </a:r>
            <a:r>
              <a:rPr lang="en-US" dirty="0" smtClean="0">
                <a:solidFill>
                  <a:srgbClr val="00B050"/>
                </a:solidFill>
              </a:rPr>
              <a:t> N, Khamarko K, Koester KA, Bie J, Newberry J, Beal J, </a:t>
            </a:r>
            <a:r>
              <a:rPr lang="en-US" dirty="0" err="1" smtClean="0">
                <a:solidFill>
                  <a:srgbClr val="00B050"/>
                </a:solidFill>
              </a:rPr>
              <a:t>Culyba</a:t>
            </a:r>
            <a:r>
              <a:rPr lang="en-US" dirty="0" smtClean="0">
                <a:solidFill>
                  <a:srgbClr val="00B050"/>
                </a:solidFill>
              </a:rPr>
              <a:t> R, Jacobson K, Kinder A, </a:t>
            </a:r>
            <a:r>
              <a:rPr lang="en-US" dirty="0" err="1" smtClean="0">
                <a:solidFill>
                  <a:srgbClr val="00B050"/>
                </a:solidFill>
              </a:rPr>
              <a:t>Nusser</a:t>
            </a:r>
            <a:r>
              <a:rPr lang="en-US" dirty="0" smtClean="0">
                <a:solidFill>
                  <a:srgbClr val="00B050"/>
                </a:solidFill>
              </a:rPr>
              <a:t> J, Myers JJ. </a:t>
            </a:r>
            <a:r>
              <a:rPr lang="en-US" b="1" dirty="0" smtClean="0">
                <a:solidFill>
                  <a:srgbClr val="00B050"/>
                </a:solidFill>
              </a:rPr>
              <a:t>Quality of Comprehensive HIV Care in Underserved Communities: Does Clinical Training Lead to Improvement.</a:t>
            </a:r>
            <a:r>
              <a:rPr lang="en-US" dirty="0" smtClean="0">
                <a:solidFill>
                  <a:srgbClr val="00B050"/>
                </a:solidFill>
              </a:rPr>
              <a:t> Am J Med Qual. 2012 Aug 14. [</a:t>
            </a:r>
            <a:r>
              <a:rPr lang="en-US" dirty="0" err="1" smtClean="0">
                <a:solidFill>
                  <a:srgbClr val="00B050"/>
                </a:solidFill>
              </a:rPr>
              <a:t>Epub</a:t>
            </a:r>
            <a:r>
              <a:rPr lang="en-US" dirty="0" smtClean="0">
                <a:solidFill>
                  <a:srgbClr val="00B050"/>
                </a:solidFill>
              </a:rPr>
              <a:t> ahead of print]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 bwMode="auto">
          <a:xfrm>
            <a:off x="457200" y="1295400"/>
            <a:ext cx="82296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dirty="0" smtClean="0">
                <a:solidFill>
                  <a:srgbClr val="006666"/>
                </a:solidFill>
                <a:latin typeface="Calibri" pitchFamily="34" charset="0"/>
              </a:rPr>
              <a:t>MAI Chart Review Project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2438400"/>
            <a:ext cx="8534400" cy="4114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800" dirty="0" smtClean="0"/>
              <a:t>Chart abstraction and feedback (34 clinics; N=530) was used to assess adherence to clinical practice </a:t>
            </a:r>
            <a:r>
              <a:rPr lang="en-US" sz="2800" dirty="0" smtClean="0"/>
              <a:t>guidelines.</a:t>
            </a:r>
            <a:endParaRPr lang="en-US" sz="2800" dirty="0" smtClean="0"/>
          </a:p>
          <a:p>
            <a:r>
              <a:rPr lang="en-US" sz="2800" dirty="0" smtClean="0"/>
              <a:t>We i</a:t>
            </a:r>
            <a:r>
              <a:rPr lang="en-US" sz="2800" dirty="0" smtClean="0"/>
              <a:t>dentified </a:t>
            </a:r>
            <a:r>
              <a:rPr lang="en-US" sz="2800" dirty="0" smtClean="0"/>
              <a:t>training needs and </a:t>
            </a:r>
            <a:r>
              <a:rPr lang="en-US" sz="2800" dirty="0" smtClean="0"/>
              <a:t>assessed </a:t>
            </a:r>
            <a:r>
              <a:rPr lang="en-US" sz="2800" dirty="0" smtClean="0"/>
              <a:t>change in clinical practice (14 clinics, N=271</a:t>
            </a:r>
            <a:r>
              <a:rPr lang="en-US" sz="2800" dirty="0" smtClean="0"/>
              <a:t>).</a:t>
            </a: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endParaRPr lang="en-US" sz="2800" dirty="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381000" y="1447800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 sz="3600" dirty="0" smtClean="0">
                <a:solidFill>
                  <a:srgbClr val="006666"/>
                </a:solidFill>
                <a:latin typeface="Calibri" pitchFamily="34" charset="0"/>
                <a:cs typeface="Calibri" pitchFamily="34" charset="0"/>
              </a:rPr>
              <a:t>AETC NEC Focus</a:t>
            </a:r>
            <a:endParaRPr lang="en-US" sz="3600" dirty="0" smtClean="0">
              <a:solidFill>
                <a:srgbClr val="006666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7" name="Rectangle 6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381000" y="2667000"/>
            <a:ext cx="8229600" cy="452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latin typeface="Calibri" pitchFamily="34" charset="0"/>
              </a:rPr>
              <a:t>To provide leadership in the development, design, testing, and dissemination of effective evaluation models with emphasis on outcomes.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800" dirty="0" smtClean="0">
                <a:latin typeface="Calibri" pitchFamily="34" charset="0"/>
              </a:rPr>
              <a:t>To determine the outcomes of AETC clinical education and training programs with respect to changes in </a:t>
            </a:r>
            <a:r>
              <a:rPr lang="en-US" sz="2800" i="1" dirty="0" smtClean="0">
                <a:latin typeface="Calibri" pitchFamily="34" charset="0"/>
              </a:rPr>
              <a:t>provider behavior</a:t>
            </a:r>
            <a:r>
              <a:rPr lang="en-US" sz="2800" dirty="0" smtClean="0">
                <a:latin typeface="Calibri" pitchFamily="34" charset="0"/>
              </a:rPr>
              <a:t> and </a:t>
            </a:r>
            <a:r>
              <a:rPr lang="en-US" sz="2800" i="1" dirty="0" smtClean="0">
                <a:latin typeface="Calibri" pitchFamily="34" charset="0"/>
              </a:rPr>
              <a:t>clinical practice.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800" dirty="0" smtClean="0">
                <a:latin typeface="Calibri" pitchFamily="34" charset="0"/>
              </a:rPr>
              <a:t>We evaluate all aspects of the training process, from pre-training conditions to training outcomes.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 bwMode="auto">
          <a:xfrm>
            <a:off x="457200" y="1295400"/>
            <a:ext cx="82296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dirty="0" smtClean="0">
                <a:solidFill>
                  <a:srgbClr val="006666"/>
                </a:solidFill>
                <a:latin typeface="Calibri" pitchFamily="34" charset="0"/>
              </a:rPr>
              <a:t>MAI Chart Review Project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2438400"/>
            <a:ext cx="8229600" cy="4114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800" dirty="0" smtClean="0"/>
              <a:t>49% (95% CI=44, 53) adherence to clinical practice guidelines at baseline </a:t>
            </a:r>
          </a:p>
          <a:p>
            <a:r>
              <a:rPr lang="en-US" sz="2800" dirty="0" smtClean="0"/>
              <a:t>Gave feedback associated with chart review and provided clinical trainings</a:t>
            </a:r>
          </a:p>
          <a:p>
            <a:r>
              <a:rPr lang="en-US" sz="2800" dirty="0" smtClean="0"/>
              <a:t>11% increase (95% CI=7, 16) in adherence to clinical practice guidelines at follow up</a:t>
            </a:r>
          </a:p>
          <a:p>
            <a:endParaRPr lang="en-US" sz="2800" dirty="0" smtClean="0"/>
          </a:p>
          <a:p>
            <a:endParaRPr lang="en-US" sz="2800" dirty="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339850"/>
            <a:ext cx="7543800" cy="64135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296165"/>
                </a:solidFill>
                <a:latin typeface="Calibri" pitchFamily="34" charset="0"/>
                <a:cs typeface="Calibri" pitchFamily="34" charset="0"/>
              </a:rPr>
              <a:t>Results</a:t>
            </a:r>
          </a:p>
        </p:txBody>
      </p:sp>
      <p:graphicFrame>
        <p:nvGraphicFramePr>
          <p:cNvPr id="2050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3399745"/>
              </p:ext>
            </p:extLst>
          </p:nvPr>
        </p:nvGraphicFramePr>
        <p:xfrm>
          <a:off x="-762000" y="1600200"/>
          <a:ext cx="10363200" cy="556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Chart" r:id="rId4" imgW="7543935" imgH="4429107" progId="MSGraph.Chart.8">
                  <p:embed followColorScheme="full"/>
                </p:oleObj>
              </mc:Choice>
              <mc:Fallback>
                <p:oleObj name="Chart" r:id="rId4" imgW="7543935" imgH="4429107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0" y="1600200"/>
                        <a:ext cx="10363200" cy="5562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Line 8"/>
          <p:cNvSpPr>
            <a:spLocks noChangeShapeType="1"/>
          </p:cNvSpPr>
          <p:nvPr/>
        </p:nvSpPr>
        <p:spPr bwMode="auto">
          <a:xfrm>
            <a:off x="2590800" y="2209800"/>
            <a:ext cx="1588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3" name="Line 9"/>
          <p:cNvSpPr>
            <a:spLocks noChangeShapeType="1"/>
          </p:cNvSpPr>
          <p:nvPr/>
        </p:nvSpPr>
        <p:spPr bwMode="auto">
          <a:xfrm>
            <a:off x="4495800" y="2209800"/>
            <a:ext cx="1588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4" name="Line 10"/>
          <p:cNvSpPr>
            <a:spLocks noChangeShapeType="1"/>
          </p:cNvSpPr>
          <p:nvPr/>
        </p:nvSpPr>
        <p:spPr bwMode="auto">
          <a:xfrm>
            <a:off x="6324600" y="2209800"/>
            <a:ext cx="1588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5" name="Text Box 11"/>
          <p:cNvSpPr txBox="1">
            <a:spLocks noChangeArrowheads="1"/>
          </p:cNvSpPr>
          <p:nvPr/>
        </p:nvSpPr>
        <p:spPr bwMode="auto">
          <a:xfrm>
            <a:off x="2819400" y="2286000"/>
            <a:ext cx="1225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Treatment</a:t>
            </a:r>
          </a:p>
        </p:txBody>
      </p:sp>
      <p:sp>
        <p:nvSpPr>
          <p:cNvPr id="2056" name="Text Box 12"/>
          <p:cNvSpPr txBox="1">
            <a:spLocks noChangeArrowheads="1"/>
          </p:cNvSpPr>
          <p:nvPr/>
        </p:nvSpPr>
        <p:spPr bwMode="auto">
          <a:xfrm>
            <a:off x="4724400" y="22860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Monitoring</a:t>
            </a:r>
          </a:p>
        </p:txBody>
      </p:sp>
      <p:sp>
        <p:nvSpPr>
          <p:cNvPr id="2057" name="Text Box 13"/>
          <p:cNvSpPr txBox="1">
            <a:spLocks noChangeArrowheads="1"/>
          </p:cNvSpPr>
          <p:nvPr/>
        </p:nvSpPr>
        <p:spPr bwMode="auto">
          <a:xfrm>
            <a:off x="6629400" y="22860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Prevention</a:t>
            </a:r>
          </a:p>
        </p:txBody>
      </p:sp>
      <p:sp>
        <p:nvSpPr>
          <p:cNvPr id="2058" name="Text Box 14"/>
          <p:cNvSpPr txBox="1">
            <a:spLocks noChangeArrowheads="1"/>
          </p:cNvSpPr>
          <p:nvPr/>
        </p:nvSpPr>
        <p:spPr bwMode="auto">
          <a:xfrm>
            <a:off x="8077200" y="6324600"/>
            <a:ext cx="1041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* p&lt;0.01</a:t>
            </a:r>
          </a:p>
        </p:txBody>
      </p:sp>
      <p:sp>
        <p:nvSpPr>
          <p:cNvPr id="2059" name="Text Box 15"/>
          <p:cNvSpPr txBox="1">
            <a:spLocks noChangeArrowheads="1"/>
          </p:cNvSpPr>
          <p:nvPr/>
        </p:nvSpPr>
        <p:spPr bwMode="auto">
          <a:xfrm>
            <a:off x="2133600" y="3581400"/>
            <a:ext cx="273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*</a:t>
            </a:r>
          </a:p>
        </p:txBody>
      </p:sp>
      <p:sp>
        <p:nvSpPr>
          <p:cNvPr id="2060" name="Text Box 16"/>
          <p:cNvSpPr txBox="1">
            <a:spLocks noChangeArrowheads="1"/>
          </p:cNvSpPr>
          <p:nvPr/>
        </p:nvSpPr>
        <p:spPr bwMode="auto">
          <a:xfrm>
            <a:off x="4648200" y="2819400"/>
            <a:ext cx="273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*</a:t>
            </a:r>
          </a:p>
        </p:txBody>
      </p:sp>
      <p:sp>
        <p:nvSpPr>
          <p:cNvPr id="2061" name="Text Box 17"/>
          <p:cNvSpPr txBox="1">
            <a:spLocks noChangeArrowheads="1"/>
          </p:cNvSpPr>
          <p:nvPr/>
        </p:nvSpPr>
        <p:spPr bwMode="auto">
          <a:xfrm>
            <a:off x="2743200" y="4114800"/>
            <a:ext cx="273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*</a:t>
            </a:r>
          </a:p>
        </p:txBody>
      </p:sp>
      <p:sp>
        <p:nvSpPr>
          <p:cNvPr id="2062" name="Text Box 18"/>
          <p:cNvSpPr txBox="1">
            <a:spLocks noChangeArrowheads="1"/>
          </p:cNvSpPr>
          <p:nvPr/>
        </p:nvSpPr>
        <p:spPr bwMode="auto">
          <a:xfrm>
            <a:off x="4038600" y="4114800"/>
            <a:ext cx="273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*</a:t>
            </a:r>
          </a:p>
        </p:txBody>
      </p:sp>
      <p:sp>
        <p:nvSpPr>
          <p:cNvPr id="2063" name="Text Box 19"/>
          <p:cNvSpPr txBox="1">
            <a:spLocks noChangeArrowheads="1"/>
          </p:cNvSpPr>
          <p:nvPr/>
        </p:nvSpPr>
        <p:spPr bwMode="auto">
          <a:xfrm>
            <a:off x="7772400" y="2743200"/>
            <a:ext cx="273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*</a:t>
            </a:r>
          </a:p>
        </p:txBody>
      </p:sp>
      <p:sp>
        <p:nvSpPr>
          <p:cNvPr id="2064" name="Text Box 20"/>
          <p:cNvSpPr txBox="1">
            <a:spLocks noChangeArrowheads="1"/>
          </p:cNvSpPr>
          <p:nvPr/>
        </p:nvSpPr>
        <p:spPr bwMode="auto">
          <a:xfrm>
            <a:off x="7162800" y="3733800"/>
            <a:ext cx="273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*</a:t>
            </a:r>
          </a:p>
        </p:txBody>
      </p:sp>
      <p:sp>
        <p:nvSpPr>
          <p:cNvPr id="2065" name="Text Box 22"/>
          <p:cNvSpPr txBox="1">
            <a:spLocks noChangeArrowheads="1"/>
          </p:cNvSpPr>
          <p:nvPr/>
        </p:nvSpPr>
        <p:spPr bwMode="auto">
          <a:xfrm>
            <a:off x="5943600" y="3962400"/>
            <a:ext cx="273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*</a:t>
            </a:r>
          </a:p>
        </p:txBody>
      </p:sp>
      <p:sp>
        <p:nvSpPr>
          <p:cNvPr id="2066" name="Text Box 23"/>
          <p:cNvSpPr txBox="1">
            <a:spLocks noChangeArrowheads="1"/>
          </p:cNvSpPr>
          <p:nvPr/>
        </p:nvSpPr>
        <p:spPr bwMode="auto">
          <a:xfrm>
            <a:off x="5257800" y="2819400"/>
            <a:ext cx="273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*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 bwMode="auto">
          <a:xfrm>
            <a:off x="1143000" y="1295400"/>
            <a:ext cx="82296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dirty="0" smtClean="0">
                <a:solidFill>
                  <a:srgbClr val="006666"/>
                </a:solidFill>
                <a:latin typeface="Calibri" pitchFamily="34" charset="0"/>
              </a:rPr>
              <a:t>MAI Funded Trainings:  findings from process and ACRE data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2760133"/>
            <a:ext cx="8229600" cy="4114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800" dirty="0" smtClean="0"/>
              <a:t>Among those providing direct services to HIV infected clients</a:t>
            </a:r>
          </a:p>
          <a:p>
            <a:pPr lvl="1"/>
            <a:r>
              <a:rPr lang="en-US" sz="2400" dirty="0" smtClean="0"/>
              <a:t>Most provider services to minorities</a:t>
            </a:r>
          </a:p>
          <a:p>
            <a:pPr lvl="1"/>
            <a:r>
              <a:rPr lang="en-US" sz="2400" dirty="0" smtClean="0"/>
              <a:t>Providers who are themselves minorities are more likely to have a practice that serves predominantly minority clients</a:t>
            </a:r>
          </a:p>
          <a:p>
            <a:endParaRPr lang="en-US" sz="2800" dirty="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19200"/>
            <a:ext cx="8229600" cy="1143000"/>
          </a:xfrm>
        </p:spPr>
        <p:txBody>
          <a:bodyPr/>
          <a:lstStyle/>
          <a:p>
            <a:r>
              <a:rPr lang="en-US" sz="3600" dirty="0" smtClean="0">
                <a:solidFill>
                  <a:srgbClr val="006666"/>
                </a:solidFill>
                <a:latin typeface="Calibri" pitchFamily="34" charset="0"/>
              </a:rPr>
              <a:t>Participants characteristics</a:t>
            </a:r>
            <a:br>
              <a:rPr lang="en-US" sz="3600" dirty="0" smtClean="0">
                <a:solidFill>
                  <a:srgbClr val="006666"/>
                </a:solidFill>
                <a:latin typeface="Calibri" pitchFamily="34" charset="0"/>
              </a:rPr>
            </a:br>
            <a:r>
              <a:rPr lang="en-US" sz="3600" dirty="0" smtClean="0">
                <a:solidFill>
                  <a:srgbClr val="006666"/>
                </a:solidFill>
                <a:latin typeface="Calibri" pitchFamily="34" charset="0"/>
              </a:rPr>
              <a:t>MAI Funded vs. Other trainings</a:t>
            </a:r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457200" y="2209800"/>
          <a:ext cx="83058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752600" y="1295400"/>
            <a:ext cx="7010400" cy="5334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 smtClean="0">
                <a:latin typeface="+mn-lt"/>
                <a:cs typeface="+mn-cs"/>
              </a:rPr>
              <a:t>Percent of providers reporting that they serve minority populations with HIV, by race/ethnicity of provider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228600" y="2057400"/>
          <a:ext cx="86868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90600" y="6248400"/>
            <a:ext cx="746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Based on PIF data from providers of direct services to HIV infected patients, aggregated across funding years 08/09 to 10/11</a:t>
            </a:r>
            <a:endParaRPr lang="en-US" sz="16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 bwMode="auto">
          <a:xfrm>
            <a:off x="1143000" y="1295400"/>
            <a:ext cx="82296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dirty="0" smtClean="0">
                <a:solidFill>
                  <a:srgbClr val="006666"/>
                </a:solidFill>
                <a:latin typeface="Calibri" pitchFamily="34" charset="0"/>
              </a:rPr>
              <a:t>MAI Funded Trainings:  findings from process and ACRE data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2438400"/>
            <a:ext cx="8229600" cy="4114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800" dirty="0" smtClean="0"/>
          </a:p>
          <a:p>
            <a:r>
              <a:rPr lang="en-US" sz="2800" dirty="0" smtClean="0"/>
              <a:t>MAI trainings were well received across all years</a:t>
            </a:r>
          </a:p>
          <a:p>
            <a:endParaRPr lang="en-US" sz="2800" dirty="0" smtClean="0"/>
          </a:p>
          <a:p>
            <a:r>
              <a:rPr lang="en-US" sz="2800" dirty="0" smtClean="0"/>
              <a:t>Knowledge increased a similar amount across all funding years</a:t>
            </a:r>
            <a:endParaRPr lang="en-US" sz="2400" dirty="0" smtClean="0"/>
          </a:p>
          <a:p>
            <a:endParaRPr lang="en-US" sz="2800" dirty="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 bwMode="auto">
          <a:xfrm>
            <a:off x="914400" y="1295400"/>
            <a:ext cx="82296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dirty="0" smtClean="0">
                <a:solidFill>
                  <a:srgbClr val="006666"/>
                </a:solidFill>
                <a:latin typeface="Calibri" pitchFamily="34" charset="0"/>
              </a:rPr>
              <a:t>ACRE IP results for MAI funded trainings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3549474"/>
              </p:ext>
            </p:extLst>
          </p:nvPr>
        </p:nvGraphicFramePr>
        <p:xfrm>
          <a:off x="457200" y="21336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105400" y="26670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+0.68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4419600" y="3200400"/>
            <a:ext cx="1600200" cy="762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4724400" y="3352800"/>
            <a:ext cx="1676400" cy="838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5105400" y="3581400"/>
            <a:ext cx="1600200" cy="762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 bwMode="auto">
          <a:xfrm>
            <a:off x="1143000" y="1295400"/>
            <a:ext cx="82296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dirty="0" smtClean="0">
                <a:solidFill>
                  <a:srgbClr val="006666"/>
                </a:solidFill>
                <a:latin typeface="Calibri" pitchFamily="34" charset="0"/>
              </a:rPr>
              <a:t>MAI Funded Trainings:  findings from process and ACRE data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2438400"/>
            <a:ext cx="8229600" cy="4114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800" dirty="0" smtClean="0"/>
          </a:p>
          <a:p>
            <a:r>
              <a:rPr lang="en-US" sz="2800" dirty="0" smtClean="0"/>
              <a:t>Participants reported increased skills and abilities and implementing those skills at </a:t>
            </a:r>
            <a:r>
              <a:rPr lang="en-US" sz="2800" dirty="0" smtClean="0"/>
              <a:t>6- </a:t>
            </a:r>
            <a:r>
              <a:rPr lang="en-US" sz="2800" dirty="0" smtClean="0"/>
              <a:t>weeks post </a:t>
            </a:r>
            <a:r>
              <a:rPr lang="en-US" sz="2800" dirty="0" smtClean="0"/>
              <a:t>training</a:t>
            </a:r>
            <a:endParaRPr lang="en-US" sz="2800" dirty="0" smtClean="0"/>
          </a:p>
          <a:p>
            <a:r>
              <a:rPr lang="en-US" sz="2800" dirty="0" smtClean="0"/>
              <a:t>Skills increases and implementation were seen across training modes</a:t>
            </a:r>
            <a:endParaRPr lang="en-US" sz="2400" dirty="0" smtClean="0"/>
          </a:p>
          <a:p>
            <a:endParaRPr lang="en-US" sz="2800" dirty="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447800"/>
            <a:ext cx="8229600" cy="83820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006666"/>
                </a:solidFill>
                <a:latin typeface="Calibri" pitchFamily="34" charset="0"/>
              </a:rPr>
              <a:t>MAI Training Outcomes by Mode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21336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124200"/>
            <a:ext cx="8229600" cy="1143000"/>
          </a:xfrm>
        </p:spPr>
        <p:txBody>
          <a:bodyPr/>
          <a:lstStyle/>
          <a:p>
            <a:r>
              <a:rPr lang="en-US" dirty="0" smtClean="0"/>
              <a:t>U.S.-Mexico Border AETC Steering Team (UMBAST)</a:t>
            </a:r>
            <a:endParaRPr lang="en-US" dirty="0"/>
          </a:p>
        </p:txBody>
      </p:sp>
      <p:pic>
        <p:nvPicPr>
          <p:cNvPr id="3" name="Picture 22" descr="UMBAS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53920" y="5029199"/>
            <a:ext cx="261348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04800" y="2387025"/>
            <a:ext cx="8077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962400" y="2691825"/>
            <a:ext cx="1981200" cy="79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600" b="1" dirty="0">
                <a:latin typeface="Calibri" pitchFamily="34" charset="0"/>
                <a:cs typeface="Calibri" pitchFamily="34" charset="0"/>
              </a:rPr>
              <a:t>During Training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6705600" y="2691825"/>
            <a:ext cx="1828800" cy="79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600" b="1" dirty="0">
                <a:latin typeface="Calibri" pitchFamily="34" charset="0"/>
                <a:cs typeface="Calibri" pitchFamily="34" charset="0"/>
              </a:rPr>
              <a:t>After Training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1447800" y="2691825"/>
            <a:ext cx="1600200" cy="79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600" b="1" dirty="0">
                <a:latin typeface="Calibri" pitchFamily="34" charset="0"/>
                <a:cs typeface="Calibri" pitchFamily="34" charset="0"/>
              </a:rPr>
              <a:t>Before Training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381000" y="3072825"/>
            <a:ext cx="8534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3962400" y="3149025"/>
            <a:ext cx="16002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b="1" i="1" dirty="0">
                <a:latin typeface="Calibri" pitchFamily="34" charset="0"/>
                <a:cs typeface="Calibri" pitchFamily="34" charset="0"/>
              </a:rPr>
              <a:t>Training Process Evaluation: </a:t>
            </a:r>
          </a:p>
          <a:p>
            <a:pPr algn="ctr"/>
            <a:endParaRPr lang="en-US" sz="1400" b="1" dirty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1200" b="1" dirty="0">
                <a:latin typeface="Calibri" pitchFamily="34" charset="0"/>
                <a:cs typeface="Calibri" pitchFamily="34" charset="0"/>
              </a:rPr>
              <a:t>Number and Type of </a:t>
            </a:r>
          </a:p>
          <a:p>
            <a:pPr algn="ctr"/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Activities </a:t>
            </a:r>
          </a:p>
          <a:p>
            <a:pPr algn="ctr"/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(Event Record) and Trainees </a:t>
            </a:r>
          </a:p>
          <a:p>
            <a:pPr algn="ctr"/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(Participant Information Form)</a:t>
            </a:r>
            <a:endParaRPr lang="en-US" sz="1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5715000" y="3149025"/>
            <a:ext cx="151765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b="1" i="1" dirty="0">
                <a:latin typeface="Calibri" pitchFamily="34" charset="0"/>
                <a:cs typeface="Calibri" pitchFamily="34" charset="0"/>
              </a:rPr>
              <a:t>Training Outcome Evaluation: </a:t>
            </a:r>
          </a:p>
          <a:p>
            <a:pPr algn="ctr"/>
            <a:endParaRPr lang="en-US" sz="800" b="1" dirty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Trainee Reaction</a:t>
            </a:r>
            <a:endParaRPr lang="en-US" sz="1200" b="1" dirty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(ACRE </a:t>
            </a:r>
          </a:p>
          <a:p>
            <a:pPr algn="ctr"/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Immediate- Post)</a:t>
            </a:r>
          </a:p>
          <a:p>
            <a:pPr algn="ctr"/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Learning and Behavior Change</a:t>
            </a:r>
          </a:p>
          <a:p>
            <a:pPr algn="ctr"/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(ACRE Follow-Up)</a:t>
            </a:r>
          </a:p>
          <a:p>
            <a:pPr algn="ctr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endParaRPr lang="en-US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381000" y="3149025"/>
            <a:ext cx="16764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b="1" i="1" dirty="0" smtClean="0">
                <a:latin typeface="Calibri" pitchFamily="34" charset="0"/>
                <a:cs typeface="Calibri" pitchFamily="34" charset="0"/>
              </a:rPr>
              <a:t>Pre-Training </a:t>
            </a:r>
            <a:endParaRPr lang="en-US" sz="1400" b="1" i="1" dirty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1400" b="1" i="1" dirty="0">
                <a:latin typeface="Calibri" pitchFamily="34" charset="0"/>
                <a:cs typeface="Calibri" pitchFamily="34" charset="0"/>
              </a:rPr>
              <a:t>Conditions</a:t>
            </a:r>
            <a:r>
              <a:rPr lang="en-US" sz="1400" b="1" i="1" dirty="0" smtClean="0">
                <a:latin typeface="Calibri" pitchFamily="34" charset="0"/>
                <a:cs typeface="Calibri" pitchFamily="34" charset="0"/>
              </a:rPr>
              <a:t>:</a:t>
            </a:r>
            <a:endParaRPr lang="en-US" sz="900" b="1" i="1" dirty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1200" b="1" dirty="0">
                <a:latin typeface="Calibri" pitchFamily="34" charset="0"/>
                <a:cs typeface="Calibri" pitchFamily="34" charset="0"/>
              </a:rPr>
              <a:t>Individual </a:t>
            </a:r>
          </a:p>
          <a:p>
            <a:pPr algn="ctr"/>
            <a:r>
              <a:rPr lang="en-US" sz="1200" b="1" dirty="0">
                <a:latin typeface="Calibri" pitchFamily="34" charset="0"/>
                <a:cs typeface="Calibri" pitchFamily="34" charset="0"/>
              </a:rPr>
              <a:t>Characteristics, </a:t>
            </a:r>
          </a:p>
          <a:p>
            <a:pPr algn="ctr"/>
            <a:r>
              <a:rPr lang="en-US" sz="1200" b="1" dirty="0">
                <a:latin typeface="Calibri" pitchFamily="34" charset="0"/>
                <a:cs typeface="Calibri" pitchFamily="34" charset="0"/>
              </a:rPr>
              <a:t>Training Motivation,</a:t>
            </a:r>
          </a:p>
          <a:p>
            <a:pPr algn="ctr"/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Pre-training Environment</a:t>
            </a:r>
          </a:p>
          <a:p>
            <a:pPr algn="ctr"/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(Barriers and Facilitators Project Measures)</a:t>
            </a:r>
            <a:endParaRPr lang="en-US" sz="1200" b="1" dirty="0">
              <a:latin typeface="Calibri" pitchFamily="34" charset="0"/>
              <a:cs typeface="Calibri" pitchFamily="34" charset="0"/>
            </a:endParaRPr>
          </a:p>
          <a:p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7391400" y="3149025"/>
            <a:ext cx="136525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b="1" i="1" dirty="0">
                <a:latin typeface="Calibri" pitchFamily="34" charset="0"/>
                <a:cs typeface="Calibri" pitchFamily="34" charset="0"/>
              </a:rPr>
              <a:t>Training Impact Evaluation: </a:t>
            </a:r>
          </a:p>
          <a:p>
            <a:pPr algn="ctr"/>
            <a:endParaRPr lang="en-US" sz="900" b="1" dirty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Patient Outcomes (Chart Review)</a:t>
            </a:r>
            <a:endParaRPr lang="en-US" sz="1200" b="1" dirty="0">
              <a:latin typeface="Calibri" pitchFamily="34" charset="0"/>
              <a:cs typeface="Calibri" pitchFamily="34" charset="0"/>
            </a:endParaRPr>
          </a:p>
          <a:p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9600" y="5663625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alibri" pitchFamily="34" charset="0"/>
                <a:cs typeface="Calibri" pitchFamily="34" charset="0"/>
              </a:rPr>
              <a:t>UCSF NEC 2</a:t>
            </a:r>
          </a:p>
          <a:p>
            <a:pPr algn="ctr"/>
            <a:r>
              <a:rPr lang="en-US" sz="1600" dirty="0" smtClean="0">
                <a:latin typeface="Calibri" pitchFamily="34" charset="0"/>
                <a:cs typeface="Calibri" pitchFamily="34" charset="0"/>
              </a:rPr>
              <a:t>2007 - 2012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33800" y="5663625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alibri" pitchFamily="34" charset="0"/>
                <a:cs typeface="Calibri" pitchFamily="34" charset="0"/>
              </a:rPr>
              <a:t>Columbia NEC</a:t>
            </a:r>
          </a:p>
          <a:p>
            <a:pPr algn="ctr"/>
            <a:r>
              <a:rPr lang="en-US" sz="1600" dirty="0" smtClean="0">
                <a:latin typeface="Calibri" pitchFamily="34" charset="0"/>
                <a:cs typeface="Calibri" pitchFamily="34" charset="0"/>
              </a:rPr>
              <a:t>1999 - 2004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38800" y="5663624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alibri" pitchFamily="34" charset="0"/>
                <a:cs typeface="Calibri" pitchFamily="34" charset="0"/>
              </a:rPr>
              <a:t>UCSF NEC 1, 2 &amp; 3</a:t>
            </a:r>
          </a:p>
          <a:p>
            <a:pPr algn="ctr"/>
            <a:r>
              <a:rPr lang="en-US" sz="1600" dirty="0" smtClean="0">
                <a:latin typeface="Calibri" pitchFamily="34" charset="0"/>
                <a:cs typeface="Calibri" pitchFamily="34" charset="0"/>
              </a:rPr>
              <a:t>2004-2007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467600" y="5663625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alibri" pitchFamily="34" charset="0"/>
                <a:cs typeface="Calibri" pitchFamily="34" charset="0"/>
              </a:rPr>
              <a:t>UCSF NEC 2</a:t>
            </a:r>
          </a:p>
          <a:p>
            <a:pPr algn="ctr"/>
            <a:r>
              <a:rPr lang="en-US" sz="1600" dirty="0" smtClean="0">
                <a:latin typeface="Calibri" pitchFamily="34" charset="0"/>
                <a:cs typeface="Calibri" pitchFamily="34" charset="0"/>
              </a:rPr>
              <a:t>2007 - 2012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8" name="Straight Arrow Connector 17"/>
          <p:cNvCxnSpPr>
            <a:stCxn id="13" idx="0"/>
          </p:cNvCxnSpPr>
          <p:nvPr/>
        </p:nvCxnSpPr>
        <p:spPr>
          <a:xfrm flipV="1">
            <a:off x="1295400" y="5206425"/>
            <a:ext cx="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2209800" y="3149025"/>
            <a:ext cx="16002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b="1" i="1" dirty="0" smtClean="0">
                <a:latin typeface="Calibri" pitchFamily="34" charset="0"/>
                <a:cs typeface="Calibri" pitchFamily="34" charset="0"/>
              </a:rPr>
              <a:t>Tailoring Training:</a:t>
            </a:r>
            <a:endParaRPr lang="en-US" sz="900" b="1" i="1" dirty="0"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1200" b="1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Curriculum Adequacy</a:t>
            </a:r>
          </a:p>
          <a:p>
            <a:pPr algn="ctr"/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Competency Assessment</a:t>
            </a:r>
          </a:p>
          <a:p>
            <a:pPr algn="ctr"/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(Curriculum Adequacy Checklist, Professional Gap Assessment)</a:t>
            </a:r>
            <a:endParaRPr lang="en-US" sz="1200" b="1" dirty="0">
              <a:latin typeface="Calibri" pitchFamily="34" charset="0"/>
              <a:cs typeface="Calibri" pitchFamily="34" charset="0"/>
            </a:endParaRPr>
          </a:p>
          <a:p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2971800" y="5206425"/>
            <a:ext cx="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4724400" y="5206425"/>
            <a:ext cx="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6477000" y="5206425"/>
            <a:ext cx="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8153400" y="5206425"/>
            <a:ext cx="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286000" y="5663625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alibri" pitchFamily="34" charset="0"/>
                <a:cs typeface="Calibri" pitchFamily="34" charset="0"/>
              </a:rPr>
              <a:t>UCSF NEC 3</a:t>
            </a:r>
          </a:p>
          <a:p>
            <a:pPr algn="ctr"/>
            <a:r>
              <a:rPr lang="en-US" sz="1600" dirty="0" smtClean="0">
                <a:latin typeface="Calibri" pitchFamily="34" charset="0"/>
                <a:cs typeface="Calibri" pitchFamily="34" charset="0"/>
              </a:rPr>
              <a:t>2012 - 2016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" name="Rectangle 11"/>
          <p:cNvSpPr>
            <a:spLocks noGrp="1" noChangeArrowheads="1"/>
          </p:cNvSpPr>
          <p:nvPr>
            <p:ph type="title"/>
          </p:nvPr>
        </p:nvSpPr>
        <p:spPr>
          <a:xfrm>
            <a:off x="1524000" y="1447800"/>
            <a:ext cx="7543800" cy="488950"/>
          </a:xfrm>
        </p:spPr>
        <p:txBody>
          <a:bodyPr/>
          <a:lstStyle/>
          <a:p>
            <a:r>
              <a:rPr lang="en-US" sz="3600" dirty="0">
                <a:solidFill>
                  <a:srgbClr val="296165"/>
                </a:solidFill>
                <a:latin typeface="Calibri" pitchFamily="34" charset="0"/>
                <a:cs typeface="Calibri" pitchFamily="34" charset="0"/>
              </a:rPr>
              <a:t>Training Evaluation </a:t>
            </a:r>
            <a:r>
              <a:rPr lang="en-US" sz="3600" dirty="0" smtClean="0">
                <a:solidFill>
                  <a:srgbClr val="296165"/>
                </a:solidFill>
                <a:latin typeface="Calibri" pitchFamily="34" charset="0"/>
                <a:cs typeface="Calibri" pitchFamily="34" charset="0"/>
              </a:rPr>
              <a:t>Framework</a:t>
            </a:r>
            <a:endParaRPr lang="en-US" sz="3600" dirty="0">
              <a:solidFill>
                <a:srgbClr val="296165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1447800"/>
            <a:ext cx="5791200" cy="1143000"/>
          </a:xfrm>
        </p:spPr>
        <p:txBody>
          <a:bodyPr/>
          <a:lstStyle/>
          <a:p>
            <a:r>
              <a:rPr lang="en-US" dirty="0" smtClean="0"/>
              <a:t>UMBAST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916363"/>
          </a:xfrm>
        </p:spPr>
        <p:txBody>
          <a:bodyPr/>
          <a:lstStyle/>
          <a:p>
            <a:r>
              <a:rPr lang="en-US" dirty="0" smtClean="0"/>
              <a:t>3 regional AETCs (Mountain-Plains, Pacific, and Texas/Oklahoma) provide targeted training and capacity building assistance to health care providers serving border communities</a:t>
            </a:r>
          </a:p>
          <a:p>
            <a:pPr lvl="1"/>
            <a:r>
              <a:rPr lang="en-US" dirty="0" smtClean="0"/>
              <a:t>Border is defined as U.S. communities 61.5 miles north of the Mexican border</a:t>
            </a:r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1447800"/>
            <a:ext cx="5791200" cy="1143000"/>
          </a:xfrm>
        </p:spPr>
        <p:txBody>
          <a:bodyPr/>
          <a:lstStyle/>
          <a:p>
            <a:r>
              <a:rPr lang="en-US" dirty="0" smtClean="0"/>
              <a:t>UMBAST Background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22346" t="9601" r="-35" b="40782"/>
          <a:stretch>
            <a:fillRect/>
          </a:stretch>
        </p:blipFill>
        <p:spPr bwMode="auto">
          <a:xfrm>
            <a:off x="457200" y="2588903"/>
            <a:ext cx="8229600" cy="4040497"/>
          </a:xfrm>
          <a:prstGeom prst="rect">
            <a:avLst/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1447800"/>
            <a:ext cx="7391400" cy="1143000"/>
          </a:xfrm>
        </p:spPr>
        <p:txBody>
          <a:bodyPr/>
          <a:lstStyle/>
          <a:p>
            <a:r>
              <a:rPr lang="en-US" sz="3600" dirty="0" smtClean="0">
                <a:latin typeface="Calibri" pitchFamily="34" charset="0"/>
              </a:rPr>
              <a:t>UMBAST Training Trends</a:t>
            </a:r>
            <a:endParaRPr lang="en-US" sz="3600" dirty="0">
              <a:latin typeface="Calibri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3" y="2514600"/>
          <a:ext cx="8839197" cy="406402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982133"/>
                <a:gridCol w="982133"/>
                <a:gridCol w="982133"/>
                <a:gridCol w="982133"/>
                <a:gridCol w="982133"/>
                <a:gridCol w="982133"/>
                <a:gridCol w="982133"/>
                <a:gridCol w="982133"/>
                <a:gridCol w="982133"/>
              </a:tblGrid>
              <a:tr h="55113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latin typeface="Calibri" pitchFamily="34" charset="0"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latin typeface="Calibri" pitchFamily="34" charset="0"/>
                        </a:rPr>
                        <a:t>FY 2008 2009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latin typeface="Calibri" pitchFamily="34" charset="0"/>
                        </a:rPr>
                        <a:t>FY 2009 2010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latin typeface="Calibri" pitchFamily="34" charset="0"/>
                        </a:rPr>
                        <a:t>FY 2010 2011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latin typeface="Calibri" pitchFamily="34" charset="0"/>
                        </a:rPr>
                        <a:t>FY 2011-2012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511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latin typeface="Calibri" pitchFamily="34" charset="0"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latin typeface="Calibri" pitchFamily="34" charset="0"/>
                        </a:rPr>
                        <a:t>UMBAST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Other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latin typeface="Calibri" pitchFamily="34" charset="0"/>
                        </a:rPr>
                        <a:t>UMBAST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Other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latin typeface="Calibri" pitchFamily="34" charset="0"/>
                        </a:rPr>
                        <a:t>UMBAST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Other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latin typeface="Calibri" pitchFamily="34" charset="0"/>
                        </a:rPr>
                        <a:t>UMBAST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Other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593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latin typeface="Calibri" pitchFamily="34" charset="0"/>
                        </a:rPr>
                        <a:t>Total Events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latin typeface="Calibri" pitchFamily="34" charset="0"/>
                        </a:rPr>
                        <a:t>104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latin typeface="Calibri" pitchFamily="34" charset="0"/>
                        </a:rPr>
                        <a:t>2985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latin typeface="Calibri" pitchFamily="34" charset="0"/>
                        </a:rPr>
                        <a:t>104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latin typeface="Calibri" pitchFamily="34" charset="0"/>
                        </a:rPr>
                        <a:t>3389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latin typeface="Calibri" pitchFamily="34" charset="0"/>
                        </a:rPr>
                        <a:t>68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latin typeface="Calibri" pitchFamily="34" charset="0"/>
                        </a:rPr>
                        <a:t>3808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latin typeface="Calibri" pitchFamily="34" charset="0"/>
                        </a:rPr>
                        <a:t>66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latin typeface="Calibri" pitchFamily="34" charset="0"/>
                        </a:rPr>
                        <a:t>3509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9511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latin typeface="Calibri" pitchFamily="34" charset="0"/>
                        </a:rPr>
                        <a:t>Trainees with PIFs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latin typeface="Calibri" pitchFamily="34" charset="0"/>
                        </a:rPr>
                        <a:t>782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latin typeface="Calibri" pitchFamily="34" charset="0"/>
                        </a:rPr>
                        <a:t>31999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latin typeface="Calibri" pitchFamily="34" charset="0"/>
                        </a:rPr>
                        <a:t>1002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latin typeface="Calibri" pitchFamily="34" charset="0"/>
                        </a:rPr>
                        <a:t>35492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latin typeface="Calibri" pitchFamily="34" charset="0"/>
                        </a:rPr>
                        <a:t>1241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latin typeface="Calibri" pitchFamily="34" charset="0"/>
                        </a:rPr>
                        <a:t>31564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latin typeface="Calibri" pitchFamily="34" charset="0"/>
                        </a:rPr>
                        <a:t>1078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latin typeface="Calibri" pitchFamily="34" charset="0"/>
                        </a:rPr>
                        <a:t>25973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9511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latin typeface="Calibri" pitchFamily="34" charset="0"/>
                        </a:rPr>
                        <a:t>Mean # of PIFs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latin typeface="Calibri" pitchFamily="34" charset="0"/>
                        </a:rPr>
                        <a:t>9.41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latin typeface="Calibri" pitchFamily="34" charset="0"/>
                        </a:rPr>
                        <a:t>9.33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latin typeface="Calibri" pitchFamily="34" charset="0"/>
                        </a:rPr>
                        <a:t>11.28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latin typeface="Calibri" pitchFamily="34" charset="0"/>
                        </a:rPr>
                        <a:t>8.57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latin typeface="Calibri" pitchFamily="34" charset="0"/>
                        </a:rPr>
                        <a:t>22.75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latin typeface="Calibri" pitchFamily="34" charset="0"/>
                        </a:rPr>
                        <a:t>7.75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latin typeface="Calibri" pitchFamily="34" charset="0"/>
                        </a:rPr>
                        <a:t>15.71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latin typeface="Calibri" pitchFamily="34" charset="0"/>
                        </a:rPr>
                        <a:t>7.48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1447800"/>
            <a:ext cx="7239000" cy="1143000"/>
          </a:xfrm>
        </p:spPr>
        <p:txBody>
          <a:bodyPr/>
          <a:lstStyle/>
          <a:p>
            <a:r>
              <a:rPr lang="en-US" dirty="0" smtClean="0"/>
              <a:t>UMBAST Training Topics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597" y="2514600"/>
          <a:ext cx="8763003" cy="4162427"/>
        </p:xfrm>
        <a:graphic>
          <a:graphicData uri="http://schemas.openxmlformats.org/drawingml/2006/table">
            <a:tbl>
              <a:tblPr/>
              <a:tblGrid>
                <a:gridCol w="533403"/>
                <a:gridCol w="838200"/>
                <a:gridCol w="1143000"/>
                <a:gridCol w="1143000"/>
                <a:gridCol w="1066800"/>
                <a:gridCol w="914400"/>
                <a:gridCol w="990600"/>
                <a:gridCol w="990600"/>
                <a:gridCol w="1143000"/>
              </a:tblGrid>
              <a:tr h="11309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Clinical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Management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Health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Care Organization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and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Delivery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Prevention and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Behavior Change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Psycho - social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Targeted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Populations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Immigrant/ Border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Racial/Ethnic Minorities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50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FY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08/09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UMBAST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78.85*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85.57*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41.35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27.88*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77.88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43.26*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Other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89.78*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42.48*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41.41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24.49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16.34*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30.01*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50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FY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09/10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UMBAST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70.19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79.81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46.15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24.03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79.81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50.96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Other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84.63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41.13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38.09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27.91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33.17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50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FY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10/11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UMBAST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85.29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86.76*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70.59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30.88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32.35*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76.47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64.71*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Other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87.73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33.64*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31.28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22.53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10.19*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26.65*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50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FY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11/12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UMBAST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56.06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90.91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48.48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83.33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65.15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40.91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Other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83.67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38.33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36.65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23.94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47.34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12.65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27.61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3" y="2452780"/>
          <a:ext cx="8762997" cy="4219684"/>
        </p:xfrm>
        <a:graphic>
          <a:graphicData uri="http://schemas.openxmlformats.org/drawingml/2006/table">
            <a:tbl>
              <a:tblPr/>
              <a:tblGrid>
                <a:gridCol w="2209797"/>
                <a:gridCol w="914400"/>
                <a:gridCol w="838200"/>
                <a:gridCol w="900520"/>
                <a:gridCol w="699680"/>
                <a:gridCol w="860352"/>
                <a:gridCol w="663648"/>
                <a:gridCol w="896384"/>
                <a:gridCol w="780016"/>
              </a:tblGrid>
              <a:tr h="51405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FY 2008 2009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FY 2009 2010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FY 2010 2011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FY 2011-2012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822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UMBAST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Other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UMBAST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Other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UMBAST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Other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UMBAST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Other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05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Level 1- Didactic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32.69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24.79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24.03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17.17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42.64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14.29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34.85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11.91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05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Level 2- Skills Building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9.61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23.01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26.92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21.74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22.05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21.03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36.36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25.71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05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Level 3- Clinical Training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0.96*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11.29*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8.65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14.48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1.47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17.01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13.48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05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Level 4- Group Consult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7.69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8.07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11.53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8.76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48.53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8.95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30.3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9.52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05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Level 4-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Clinical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Consult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3.84*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23.55*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3.84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26.61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5.88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28.23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29.1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05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Level 5- TA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65.38*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18.26*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66.35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17.41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20.59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14.62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31.82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13.57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524000" y="1447800"/>
            <a:ext cx="7848600" cy="1143000"/>
          </a:xfrm>
        </p:spPr>
        <p:txBody>
          <a:bodyPr/>
          <a:lstStyle/>
          <a:p>
            <a:r>
              <a:rPr lang="en-US" dirty="0" smtClean="0"/>
              <a:t>UMBAST Trends by Level</a:t>
            </a:r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1447800"/>
            <a:ext cx="7239000" cy="1143000"/>
          </a:xfrm>
        </p:spPr>
        <p:txBody>
          <a:bodyPr/>
          <a:lstStyle/>
          <a:p>
            <a:r>
              <a:rPr lang="en-US" dirty="0" smtClean="0"/>
              <a:t>UMBAST Training Trends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398" y="2514600"/>
          <a:ext cx="8686802" cy="4053415"/>
        </p:xfrm>
        <a:graphic>
          <a:graphicData uri="http://schemas.openxmlformats.org/drawingml/2006/table">
            <a:tbl>
              <a:tblPr/>
              <a:tblGrid>
                <a:gridCol w="1676402"/>
                <a:gridCol w="1066800"/>
                <a:gridCol w="762000"/>
                <a:gridCol w="990600"/>
                <a:gridCol w="762000"/>
                <a:gridCol w="990600"/>
                <a:gridCol w="685800"/>
                <a:gridCol w="979366"/>
                <a:gridCol w="773234"/>
              </a:tblGrid>
              <a:tr h="90180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FY 2008 2009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FY 2009 2010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FY 2010 2011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FY 2011-2012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0180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UMBAST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Other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UMBAST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Other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UMBAST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Other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UMBAST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Other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9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of Clinical Trainees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61.3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75.18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63.86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75.1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68.76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74.84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65.2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70.06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9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&gt;1 Year Experience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80.24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78.06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85.5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85.18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72.75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77.55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82.31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81.42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9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Urban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53.64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69.22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56.99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69.07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63.89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72.32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67.9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62.81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124200"/>
            <a:ext cx="8229600" cy="1143000"/>
          </a:xfrm>
        </p:spPr>
        <p:txBody>
          <a:bodyPr/>
          <a:lstStyle/>
          <a:p>
            <a:r>
              <a:rPr lang="en-US" sz="4000" dirty="0" smtClean="0">
                <a:solidFill>
                  <a:srgbClr val="296165"/>
                </a:solidFill>
                <a:latin typeface="Calibri" pitchFamily="34" charset="0"/>
                <a:cs typeface="Calibri" pitchFamily="34" charset="0"/>
              </a:rPr>
              <a:t>Capacity Building Evaluation </a:t>
            </a:r>
            <a:br>
              <a:rPr lang="en-US" sz="4000" dirty="0" smtClean="0">
                <a:solidFill>
                  <a:srgbClr val="296165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4000" dirty="0" smtClean="0">
                <a:solidFill>
                  <a:srgbClr val="296165"/>
                </a:solidFill>
                <a:latin typeface="Calibri" pitchFamily="34" charset="0"/>
                <a:cs typeface="Calibri" pitchFamily="34" charset="0"/>
              </a:rPr>
              <a:t>and</a:t>
            </a:r>
            <a:br>
              <a:rPr lang="en-US" sz="4000" dirty="0" smtClean="0">
                <a:solidFill>
                  <a:srgbClr val="296165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4000" i="1" dirty="0" smtClean="0">
                <a:solidFill>
                  <a:srgbClr val="296165"/>
                </a:solidFill>
                <a:latin typeface="Calibri" pitchFamily="34" charset="0"/>
                <a:cs typeface="Calibri" pitchFamily="34" charset="0"/>
              </a:rPr>
              <a:t>Future Directions</a:t>
            </a:r>
            <a:endParaRPr lang="en-US" sz="4000" i="1" dirty="0">
              <a:solidFill>
                <a:srgbClr val="296165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32004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What is Capacity Building?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20750409">
            <a:off x="678017" y="2508019"/>
            <a:ext cx="373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Longitudinal training?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 rot="1281233">
            <a:off x="3962400" y="2057400"/>
            <a:ext cx="373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Capacity Development?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 rot="18901908">
            <a:off x="4776912" y="4689849"/>
            <a:ext cx="373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Workforce development?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 rot="275794">
            <a:off x="848227" y="4339968"/>
            <a:ext cx="373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Clinical mentoring?</a:t>
            </a:r>
            <a:endParaRPr lang="en-US" sz="2000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>
            <a:off x="2057400" y="1447800"/>
            <a:ext cx="4724400" cy="47244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2438400" y="5486400"/>
            <a:ext cx="396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743200" y="4800600"/>
            <a:ext cx="3352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124200" y="4114800"/>
            <a:ext cx="2590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429000" y="3429000"/>
            <a:ext cx="1981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810000" y="2743200"/>
            <a:ext cx="1219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24"/>
          <p:cNvSpPr txBox="1"/>
          <p:nvPr/>
        </p:nvSpPr>
        <p:spPr>
          <a:xfrm>
            <a:off x="2209800" y="5638800"/>
            <a:ext cx="449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Pre-HIV Screening, Diagnosis and Care</a:t>
            </a:r>
            <a:endParaRPr lang="en-US" dirty="0"/>
          </a:p>
        </p:txBody>
      </p:sp>
      <p:sp>
        <p:nvSpPr>
          <p:cNvPr id="11" name="TextBox 25"/>
          <p:cNvSpPr txBox="1"/>
          <p:nvPr/>
        </p:nvSpPr>
        <p:spPr>
          <a:xfrm>
            <a:off x="2438400" y="4953000"/>
            <a:ext cx="411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HIV Screening &amp; Diagnosis</a:t>
            </a:r>
            <a:endParaRPr lang="en-US" dirty="0"/>
          </a:p>
        </p:txBody>
      </p:sp>
      <p:sp>
        <p:nvSpPr>
          <p:cNvPr id="12" name="TextBox 26"/>
          <p:cNvSpPr txBox="1"/>
          <p:nvPr/>
        </p:nvSpPr>
        <p:spPr>
          <a:xfrm>
            <a:off x="2438400" y="4267200"/>
            <a:ext cx="411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Basic HIV Clinical Care</a:t>
            </a:r>
            <a:endParaRPr lang="en-US" dirty="0"/>
          </a:p>
        </p:txBody>
      </p:sp>
      <p:sp>
        <p:nvSpPr>
          <p:cNvPr id="13" name="TextBox 27"/>
          <p:cNvSpPr txBox="1"/>
          <p:nvPr/>
        </p:nvSpPr>
        <p:spPr>
          <a:xfrm>
            <a:off x="2362200" y="3429000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Intermediate HIV </a:t>
            </a:r>
          </a:p>
          <a:p>
            <a:pPr algn="ctr"/>
            <a:r>
              <a:rPr lang="en-US" dirty="0" smtClean="0"/>
              <a:t>Clinical Care</a:t>
            </a:r>
            <a:endParaRPr lang="en-US" dirty="0"/>
          </a:p>
        </p:txBody>
      </p:sp>
      <p:sp>
        <p:nvSpPr>
          <p:cNvPr id="14" name="TextBox 29"/>
          <p:cNvSpPr txBox="1"/>
          <p:nvPr/>
        </p:nvSpPr>
        <p:spPr>
          <a:xfrm>
            <a:off x="3276600" y="17526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Expert HIV </a:t>
            </a:r>
          </a:p>
          <a:p>
            <a:pPr algn="ctr"/>
            <a:r>
              <a:rPr lang="en-US" dirty="0" smtClean="0"/>
              <a:t>Educator and Provider</a:t>
            </a:r>
            <a:endParaRPr lang="en-US" dirty="0"/>
          </a:p>
        </p:txBody>
      </p:sp>
      <p:sp>
        <p:nvSpPr>
          <p:cNvPr id="15" name="TextBox 31"/>
          <p:cNvSpPr txBox="1"/>
          <p:nvPr/>
        </p:nvSpPr>
        <p:spPr>
          <a:xfrm>
            <a:off x="2362200" y="2743200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Advanced HIV </a:t>
            </a:r>
          </a:p>
          <a:p>
            <a:pPr algn="ctr"/>
            <a:r>
              <a:rPr lang="en-US" dirty="0" smtClean="0"/>
              <a:t>Clinical Care</a:t>
            </a:r>
            <a:endParaRPr lang="en-US" dirty="0"/>
          </a:p>
        </p:txBody>
      </p:sp>
      <p:sp>
        <p:nvSpPr>
          <p:cNvPr id="16" name="TextBox 39"/>
          <p:cNvSpPr txBox="1"/>
          <p:nvPr/>
        </p:nvSpPr>
        <p:spPr>
          <a:xfrm rot="-3780000">
            <a:off x="841476" y="4385752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 smtClean="0"/>
              <a:t>Knowledge and Experience</a:t>
            </a:r>
            <a:endParaRPr lang="en-US" i="1" dirty="0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3124200" y="2438400"/>
            <a:ext cx="533400" cy="99060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5"/>
          <p:cNvSpPr txBox="1"/>
          <p:nvPr/>
        </p:nvSpPr>
        <p:spPr>
          <a:xfrm>
            <a:off x="1752600" y="6248401"/>
            <a:ext cx="5562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*Adapted with permission from materials created by the Northwest AETC</a:t>
            </a:r>
            <a:endParaRPr lang="en-US" sz="1200" dirty="0"/>
          </a:p>
        </p:txBody>
      </p:sp>
      <p:sp>
        <p:nvSpPr>
          <p:cNvPr id="19" name="TextBox 16"/>
          <p:cNvSpPr txBox="1"/>
          <p:nvPr/>
        </p:nvSpPr>
        <p:spPr>
          <a:xfrm>
            <a:off x="6019800" y="1981200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Longitudinal Training and Mentoring Model (LTMM)*</a:t>
            </a:r>
          </a:p>
          <a:p>
            <a:endParaRPr lang="en-US" dirty="0"/>
          </a:p>
        </p:txBody>
      </p:sp>
      <p:sp>
        <p:nvSpPr>
          <p:cNvPr id="21" name="TextBox 39"/>
          <p:cNvSpPr txBox="1"/>
          <p:nvPr/>
        </p:nvSpPr>
        <p:spPr>
          <a:xfrm rot="3780000">
            <a:off x="5048884" y="5109647"/>
            <a:ext cx="3321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 smtClean="0"/>
              <a:t>Number of Providers</a:t>
            </a:r>
            <a:endParaRPr lang="en-US" i="1" dirty="0"/>
          </a:p>
        </p:txBody>
      </p:sp>
      <p:cxnSp>
        <p:nvCxnSpPr>
          <p:cNvPr id="22" name="Straight Arrow Connector 21"/>
          <p:cNvCxnSpPr/>
          <p:nvPr/>
        </p:nvCxnSpPr>
        <p:spPr>
          <a:xfrm flipH="1" flipV="1">
            <a:off x="5181600" y="2514600"/>
            <a:ext cx="609600" cy="121920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32037"/>
            <a:ext cx="7848600" cy="4525963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400" dirty="0" smtClean="0"/>
              <a:t>CBA  definition from the MAI project:</a:t>
            </a:r>
            <a:endParaRPr lang="en-US" sz="800" dirty="0" smtClean="0"/>
          </a:p>
          <a:p>
            <a:pPr marL="450850" lvl="1" indent="6350">
              <a:spcBef>
                <a:spcPts val="600"/>
              </a:spcBef>
              <a:buNone/>
            </a:pPr>
            <a:r>
              <a:rPr lang="en-US" sz="2000" dirty="0" smtClean="0"/>
              <a:t>“a program of </a:t>
            </a:r>
            <a:r>
              <a:rPr lang="en-US" sz="2000" i="1" dirty="0" smtClean="0"/>
              <a:t>multiple and distinct </a:t>
            </a:r>
            <a:r>
              <a:rPr lang="en-US" sz="2000" dirty="0" smtClean="0"/>
              <a:t>efforts aiming to improve the capacity of MAI-targeted clinics and providers to serve HIV-infected patients.”  </a:t>
            </a:r>
          </a:p>
          <a:p>
            <a:pPr marL="450850" lvl="1" indent="6350">
              <a:spcBef>
                <a:spcPts val="600"/>
              </a:spcBef>
              <a:buNone/>
            </a:pPr>
            <a:endParaRPr lang="en-US" sz="800" dirty="0" smtClean="0"/>
          </a:p>
          <a:p>
            <a:pPr>
              <a:spcBef>
                <a:spcPts val="600"/>
              </a:spcBef>
            </a:pPr>
            <a:r>
              <a:rPr lang="en-US" sz="2000" dirty="0" smtClean="0"/>
              <a:t>As an example, an AETC might work with a clinic to conduct needs assessment and then plan a multi-month effort of engagement with a clinic including:</a:t>
            </a:r>
          </a:p>
          <a:p>
            <a:pPr lvl="1">
              <a:spcBef>
                <a:spcPts val="600"/>
              </a:spcBef>
            </a:pPr>
            <a:r>
              <a:rPr lang="en-US" sz="1600" b="1" dirty="0" smtClean="0"/>
              <a:t>several didactic trainings for all clinic staff; </a:t>
            </a:r>
          </a:p>
          <a:p>
            <a:pPr lvl="1">
              <a:spcBef>
                <a:spcPts val="600"/>
              </a:spcBef>
            </a:pPr>
            <a:r>
              <a:rPr lang="en-US" sz="1600" b="1" dirty="0" err="1" smtClean="0"/>
              <a:t>preceptorship</a:t>
            </a:r>
            <a:r>
              <a:rPr lang="en-US" sz="1600" b="1" dirty="0" smtClean="0"/>
              <a:t> opportunities for primary care providers; </a:t>
            </a:r>
          </a:p>
          <a:p>
            <a:pPr lvl="1">
              <a:spcBef>
                <a:spcPts val="600"/>
              </a:spcBef>
            </a:pPr>
            <a:r>
              <a:rPr lang="en-US" sz="1600" b="1" dirty="0" smtClean="0"/>
              <a:t>one-on-one assistance in implementing a new patient flow system; and assistance developing a referral network for complex HIV care.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3"/>
          <p:cNvSpPr>
            <a:spLocks noGrp="1"/>
          </p:cNvSpPr>
          <p:nvPr>
            <p:ph type="title" idx="4294967295"/>
          </p:nvPr>
        </p:nvSpPr>
        <p:spPr bwMode="auto">
          <a:xfrm>
            <a:off x="1752600" y="1371600"/>
            <a:ext cx="6934200" cy="838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 sz="3600" dirty="0" smtClean="0">
                <a:solidFill>
                  <a:srgbClr val="006666"/>
                </a:solidFill>
                <a:latin typeface="Calibri" pitchFamily="34" charset="0"/>
                <a:cs typeface="Calibri" pitchFamily="34" charset="0"/>
              </a:rPr>
              <a:t>AETC NEC Services</a:t>
            </a:r>
            <a:endParaRPr lang="en-US" sz="3600" dirty="0" smtClean="0">
              <a:solidFill>
                <a:srgbClr val="296165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195" name="Content Placeholder 4"/>
          <p:cNvSpPr>
            <a:spLocks noGrp="1"/>
          </p:cNvSpPr>
          <p:nvPr>
            <p:ph idx="4294967295"/>
          </p:nvPr>
        </p:nvSpPr>
        <p:spPr bwMode="auto">
          <a:xfrm>
            <a:off x="457200" y="2438400"/>
            <a:ext cx="8229600" cy="419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Serves as resource to AETC regions and centers: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Evaluation training: web-based modular curriculum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Evaluation planning &amp; design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IRB (human subjects) TA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Web-based data collection system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Survey creation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Analysis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Dissemination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867400"/>
            <a:ext cx="9144000" cy="990600"/>
          </a:xfrm>
        </p:spPr>
        <p:txBody>
          <a:bodyPr>
            <a:normAutofit/>
          </a:bodyPr>
          <a:lstStyle/>
          <a:p>
            <a:r>
              <a:rPr lang="en-US" sz="2700" dirty="0" smtClean="0"/>
              <a:t>NCHCMC’s Creating the Community Care Continuum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2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677426081"/>
              </p:ext>
            </p:extLst>
          </p:nvPr>
        </p:nvGraphicFramePr>
        <p:xfrm>
          <a:off x="152400" y="1371600"/>
          <a:ext cx="8839200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" y="34290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en-US" sz="1400" b="1" cap="small" dirty="0" smtClean="0">
                <a:latin typeface="Century Gothic"/>
                <a:cs typeface="Century Gothic"/>
              </a:rPr>
              <a:t>External </a:t>
            </a:r>
            <a:r>
              <a:rPr lang="en-US" sz="1400" b="1" cap="small" dirty="0">
                <a:latin typeface="Century Gothic"/>
                <a:cs typeface="Century Gothic"/>
              </a:rPr>
              <a:t>HIV </a:t>
            </a:r>
            <a:r>
              <a:rPr lang="en-US" sz="1400" b="1" cap="small" dirty="0" smtClean="0">
                <a:latin typeface="Century Gothic"/>
                <a:cs typeface="Century Gothic"/>
              </a:rPr>
              <a:t>Care</a:t>
            </a:r>
          </a:p>
          <a:p>
            <a:pPr lvl="0"/>
            <a:r>
              <a:rPr lang="en-US" sz="1400" u="sng" dirty="0" smtClean="0">
                <a:latin typeface="Century Gothic"/>
                <a:cs typeface="Century Gothic"/>
              </a:rPr>
              <a:t>Foundation 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8400" y="2362200"/>
            <a:ext cx="1828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b="1" cap="small" dirty="0">
                <a:latin typeface="Century Gothic"/>
                <a:cs typeface="Century Gothic"/>
              </a:rPr>
              <a:t>Collaborative HIV </a:t>
            </a:r>
            <a:r>
              <a:rPr lang="en-US" sz="1400" b="1" cap="small" dirty="0" smtClean="0">
                <a:latin typeface="Century Gothic"/>
                <a:cs typeface="Century Gothic"/>
              </a:rPr>
              <a:t>Care</a:t>
            </a:r>
          </a:p>
          <a:p>
            <a:pPr lvl="0"/>
            <a:r>
              <a:rPr lang="en-US" sz="1400" u="sng" dirty="0" smtClean="0">
                <a:latin typeface="Century Gothic"/>
                <a:cs typeface="Century Gothic"/>
              </a:rPr>
              <a:t>Stage </a:t>
            </a:r>
            <a:r>
              <a:rPr lang="en-US" sz="1400" u="sng" dirty="0">
                <a:latin typeface="Century Gothic"/>
                <a:cs typeface="Century Gothic"/>
              </a:rPr>
              <a:t>1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8200" y="1905000"/>
            <a:ext cx="17731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400" b="1" cap="small" dirty="0">
                <a:latin typeface="Century Gothic"/>
                <a:cs typeface="Century Gothic"/>
              </a:rPr>
              <a:t>Supported HIV Care</a:t>
            </a:r>
          </a:p>
          <a:p>
            <a:pPr lvl="1"/>
            <a:r>
              <a:rPr lang="en-US" sz="1400" u="sng" dirty="0">
                <a:latin typeface="Century Gothic"/>
                <a:cs typeface="Century Gothic"/>
              </a:rPr>
              <a:t>Stage 2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34200" y="1295400"/>
            <a:ext cx="2819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b="1" cap="small" dirty="0">
                <a:latin typeface="Century Gothic"/>
                <a:cs typeface="Century Gothic"/>
              </a:rPr>
              <a:t>Comprehensive HIV Care </a:t>
            </a:r>
            <a:r>
              <a:rPr lang="en-US" sz="1400" b="1" cap="small" dirty="0" smtClean="0">
                <a:latin typeface="Century Gothic"/>
                <a:cs typeface="Century Gothic"/>
              </a:rPr>
              <a:t>Managemen</a:t>
            </a:r>
            <a:r>
              <a:rPr lang="en-US" sz="1400" b="1" dirty="0" smtClean="0">
                <a:latin typeface="Century Gothic"/>
                <a:cs typeface="Century Gothic"/>
              </a:rPr>
              <a:t>t </a:t>
            </a:r>
          </a:p>
          <a:p>
            <a:pPr lvl="0"/>
            <a:r>
              <a:rPr lang="en-US" sz="1400" u="sng" dirty="0" smtClean="0">
                <a:latin typeface="Century Gothic"/>
                <a:cs typeface="Century Gothic"/>
              </a:rPr>
              <a:t>Stage </a:t>
            </a:r>
            <a:r>
              <a:rPr lang="en-US" sz="1400" u="sng" dirty="0">
                <a:latin typeface="Century Gothic"/>
                <a:cs typeface="Century Gothic"/>
              </a:rPr>
              <a:t>3</a:t>
            </a:r>
            <a:endParaRPr lang="en-US" sz="14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142220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438400"/>
            <a:ext cx="8001000" cy="685800"/>
          </a:xfrm>
        </p:spPr>
        <p:txBody>
          <a:bodyPr/>
          <a:lstStyle/>
          <a:p>
            <a:pPr algn="l"/>
            <a:r>
              <a:rPr lang="en-US" sz="1800" dirty="0" smtClean="0"/>
              <a:t>From the list below, check the types of </a:t>
            </a:r>
            <a:r>
              <a:rPr lang="en-US" sz="1800" b="1" dirty="0" smtClean="0"/>
              <a:t>HIV clinical care services</a:t>
            </a:r>
            <a:r>
              <a:rPr lang="en-US" sz="1800" dirty="0" smtClean="0"/>
              <a:t> you provide to your patients/clients:</a:t>
            </a:r>
            <a:endParaRPr lang="en-US" sz="1800" i="1" dirty="0">
              <a:solidFill>
                <a:srgbClr val="296165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33400" y="3276600"/>
          <a:ext cx="7924800" cy="3185163"/>
        </p:xfrm>
        <a:graphic>
          <a:graphicData uri="http://schemas.openxmlformats.org/drawingml/2006/table">
            <a:tbl>
              <a:tblPr/>
              <a:tblGrid>
                <a:gridCol w="7924800"/>
              </a:tblGrid>
              <a:tr h="353907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Calibri"/>
                        </a:rPr>
                        <a:t>I 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Calibri"/>
                        </a:rPr>
                        <a:t>conduct HIV testing </a:t>
                      </a:r>
                      <a:endParaRPr lang="en-US" sz="1800" b="1" dirty="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53907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Calibri"/>
                        </a:rPr>
                        <a:t>I 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Calibri"/>
                        </a:rPr>
                        <a:t>provide primary care for HIV-infected patients</a:t>
                      </a:r>
                      <a:endParaRPr lang="en-US" sz="1800" b="1" dirty="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07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Calibri"/>
                        </a:rPr>
                        <a:t>I 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Calibri"/>
                        </a:rPr>
                        <a:t>monitor HIV-specific lab tests</a:t>
                      </a:r>
                      <a:endParaRPr lang="en-US" sz="1800" b="1" dirty="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53907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Calibri"/>
                        </a:rPr>
                        <a:t>I 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Calibri"/>
                        </a:rPr>
                        <a:t>initiate antiretroviral therapy</a:t>
                      </a:r>
                      <a:endParaRPr lang="en-US" sz="1800" b="1" dirty="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07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Calibri"/>
                        </a:rPr>
                        <a:t>I 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Calibri"/>
                        </a:rPr>
                        <a:t>conduct adherence counseling and monitor adherence</a:t>
                      </a:r>
                      <a:endParaRPr lang="en-US" sz="1800" b="1" dirty="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53907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Calibri"/>
                        </a:rPr>
                        <a:t>I 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Calibri"/>
                        </a:rPr>
                        <a:t>provide prophylaxis and  treatment for opportunistic infections</a:t>
                      </a:r>
                      <a:endParaRPr lang="en-US" sz="1800" b="1" dirty="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07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Calibri"/>
                        </a:rPr>
                        <a:t>I 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Calibri"/>
                        </a:rPr>
                        <a:t>manage treatment when drug resistance is present</a:t>
                      </a:r>
                      <a:endParaRPr lang="en-US" sz="1800" b="1" dirty="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53907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Calibri"/>
                        </a:rPr>
                        <a:t>I 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Calibri"/>
                        </a:rPr>
                        <a:t>initiate care to prevent and treat co-morbid conditions</a:t>
                      </a:r>
                      <a:endParaRPr lang="en-US" sz="1800" b="1" dirty="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07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Calibri"/>
                        </a:rPr>
                        <a:t>I 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Calibri"/>
                        </a:rPr>
                        <a:t>provide clinical consultation to other clinicians regarding HIV care</a:t>
                      </a:r>
                      <a:endParaRPr lang="en-US" sz="1800" b="1" dirty="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05000" y="1447800"/>
            <a:ext cx="701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Practice-based questions in the newest version of ACRE:</a:t>
            </a:r>
            <a:endParaRPr lang="en-US" sz="2400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438400"/>
            <a:ext cx="8001000" cy="685800"/>
          </a:xfrm>
        </p:spPr>
        <p:txBody>
          <a:bodyPr/>
          <a:lstStyle/>
          <a:p>
            <a:pPr algn="l"/>
            <a:r>
              <a:rPr lang="en-US" sz="1800" dirty="0" smtClean="0"/>
              <a:t>From the list below, check the types of situations in which you </a:t>
            </a:r>
            <a:r>
              <a:rPr lang="en-US" sz="1800" b="1" dirty="0" smtClean="0"/>
              <a:t>refer </a:t>
            </a:r>
            <a:r>
              <a:rPr lang="en-US" sz="1800" dirty="0" smtClean="0"/>
              <a:t>HIV-infected patients to other care settings:</a:t>
            </a:r>
            <a:endParaRPr lang="en-US" sz="1800" i="1" dirty="0">
              <a:solidFill>
                <a:srgbClr val="296165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33400" y="3276600"/>
          <a:ext cx="7924800" cy="3185163"/>
        </p:xfrm>
        <a:graphic>
          <a:graphicData uri="http://schemas.openxmlformats.org/drawingml/2006/table">
            <a:tbl>
              <a:tblPr/>
              <a:tblGrid>
                <a:gridCol w="7924800"/>
              </a:tblGrid>
              <a:tr h="353907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Calibri"/>
                        </a:rPr>
                        <a:t>I refer patients for all HIV-related care and treatment after diagnosis</a:t>
                      </a:r>
                      <a:endParaRPr lang="en-US" sz="1800" b="1" dirty="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53907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Calibri"/>
                        </a:rPr>
                        <a:t>I refer when I think the patient needs to start on antiretroviral therapy</a:t>
                      </a:r>
                      <a:endParaRPr lang="en-US" sz="1800" b="1" dirty="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07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Calibri"/>
                        </a:rPr>
                        <a:t>I refer when antiretroviral treatment fails</a:t>
                      </a:r>
                      <a:endParaRPr lang="en-US" sz="1800" b="1" dirty="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53907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Calibri"/>
                        </a:rPr>
                        <a:t>I refer patients with co-infections/co-morbidities</a:t>
                      </a:r>
                      <a:endParaRPr lang="en-US" sz="1800" b="1" dirty="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07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b="1">
                          <a:latin typeface="Calibri"/>
                          <a:ea typeface="Calibri"/>
                          <a:cs typeface="Calibri"/>
                        </a:rPr>
                        <a:t>I refer patients with complex treatment issues</a:t>
                      </a:r>
                      <a:endParaRPr lang="en-US" sz="1800" b="1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53907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Calibri"/>
                        </a:rPr>
                        <a:t>I do not refer , but I do consult with HIV care specialists when I have questions </a:t>
                      </a:r>
                      <a:endParaRPr lang="en-US" sz="1800" b="1" dirty="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07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Calibri"/>
                        </a:rPr>
                        <a:t>I do not refer, I am an HIV care specialist</a:t>
                      </a:r>
                      <a:endParaRPr lang="en-US" sz="1800" b="1" dirty="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53907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Calibri"/>
                        </a:rPr>
                        <a:t>I refer patients for all HIV-related care and treatment after diagnosis</a:t>
                      </a:r>
                      <a:endParaRPr lang="en-US" sz="1800" b="1" dirty="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07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Calibri"/>
                        </a:rPr>
                        <a:t>I refer when I think the patient needs to start on antiretroviral therapy</a:t>
                      </a:r>
                      <a:endParaRPr lang="en-US" sz="1800" b="1" dirty="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05000" y="1447800"/>
            <a:ext cx="701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Practice-based questions in the newest version of ACRE:</a:t>
            </a:r>
            <a:endParaRPr lang="en-US" sz="2400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438400"/>
            <a:ext cx="8001000" cy="685800"/>
          </a:xfrm>
        </p:spPr>
        <p:txBody>
          <a:bodyPr/>
          <a:lstStyle/>
          <a:p>
            <a:pPr algn="l"/>
            <a:r>
              <a:rPr lang="en-US" sz="1800" dirty="0" smtClean="0"/>
              <a:t>How knowledgeable are you about where to refer an HIV-infected patient for care?</a:t>
            </a:r>
            <a:endParaRPr lang="en-US" sz="1800" i="1" dirty="0">
              <a:solidFill>
                <a:srgbClr val="296165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33400" y="3276600"/>
          <a:ext cx="7924800" cy="1769535"/>
        </p:xfrm>
        <a:graphic>
          <a:graphicData uri="http://schemas.openxmlformats.org/drawingml/2006/table">
            <a:tbl>
              <a:tblPr/>
              <a:tblGrid>
                <a:gridCol w="7924800"/>
              </a:tblGrid>
              <a:tr h="353907"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do not have any referral sources for HIV-specific patient care issues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53907"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have limited referral sources for HIV-specific patient care issues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07"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have referral sources for some HIV-specific patient care issues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53907"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have referral sources for most HIV-specific patient care issues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07"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have referral sources for all HIV-specific patient care issues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05000" y="1447800"/>
            <a:ext cx="701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Practice-based questions in the newest version of ACRE:</a:t>
            </a:r>
            <a:endParaRPr lang="en-US" sz="2400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438400"/>
            <a:ext cx="8001000" cy="685800"/>
          </a:xfrm>
        </p:spPr>
        <p:txBody>
          <a:bodyPr/>
          <a:lstStyle/>
          <a:p>
            <a:pPr algn="l"/>
            <a:r>
              <a:rPr lang="en-US" sz="1800" dirty="0" smtClean="0"/>
              <a:t>In your practice, how often do you provide HIV testing to patients with </a:t>
            </a:r>
            <a:r>
              <a:rPr lang="en-US" sz="1800" i="1" u="sng" dirty="0" smtClean="0"/>
              <a:t>unknown</a:t>
            </a:r>
            <a:r>
              <a:rPr lang="en-US" sz="1800" dirty="0" smtClean="0"/>
              <a:t> HIV status? </a:t>
            </a:r>
            <a:endParaRPr lang="en-US" sz="1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33400" y="3276600"/>
          <a:ext cx="7924800" cy="3185163"/>
        </p:xfrm>
        <a:graphic>
          <a:graphicData uri="http://schemas.openxmlformats.org/drawingml/2006/table">
            <a:tbl>
              <a:tblPr/>
              <a:tblGrid>
                <a:gridCol w="7924800"/>
              </a:tblGrid>
              <a:tr h="353907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/>
                        <a:buNone/>
                      </a:pPr>
                      <a:r>
                        <a:rPr lang="en-US" sz="1800" b="1">
                          <a:latin typeface="Calibri"/>
                          <a:ea typeface="Calibri"/>
                          <a:cs typeface="Calibri"/>
                        </a:rPr>
                        <a:t>To all existing patients</a:t>
                      </a:r>
                      <a:endParaRPr lang="en-US" sz="1800" b="1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53907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/>
                        <a:buNone/>
                      </a:pPr>
                      <a:r>
                        <a:rPr lang="en-US" sz="1800" b="1">
                          <a:latin typeface="Calibri"/>
                          <a:ea typeface="Calibri"/>
                          <a:cs typeface="Calibri"/>
                        </a:rPr>
                        <a:t>To all new patients at intake</a:t>
                      </a:r>
                      <a:endParaRPr lang="en-US" sz="1800" b="1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07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/>
                        <a:buNone/>
                      </a:pPr>
                      <a:r>
                        <a:rPr lang="en-US" sz="1800" b="1">
                          <a:latin typeface="Calibri"/>
                          <a:ea typeface="Calibri"/>
                          <a:cs typeface="Calibri"/>
                        </a:rPr>
                        <a:t>To patients based on risk factors </a:t>
                      </a:r>
                      <a:endParaRPr lang="en-US" sz="1800" b="1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53907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/>
                        <a:buNone/>
                      </a:pPr>
                      <a:r>
                        <a:rPr lang="en-US" sz="1800" b="1">
                          <a:latin typeface="Calibri"/>
                          <a:ea typeface="Calibri"/>
                          <a:cs typeface="Calibri"/>
                        </a:rPr>
                        <a:t>When a patient requests it</a:t>
                      </a:r>
                      <a:endParaRPr lang="en-US" sz="1800" b="1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07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/>
                        <a:buNone/>
                      </a:pPr>
                      <a:r>
                        <a:rPr lang="en-US" sz="1800" b="1">
                          <a:latin typeface="Calibri"/>
                          <a:ea typeface="Calibri"/>
                          <a:cs typeface="Calibri"/>
                        </a:rPr>
                        <a:t>I refer patients elsewhere for HIV testing</a:t>
                      </a:r>
                      <a:endParaRPr lang="en-US" sz="1800" b="1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53907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/>
                        <a:buNone/>
                      </a:pPr>
                      <a:r>
                        <a:rPr lang="en-US" sz="1800" b="1">
                          <a:latin typeface="Calibri"/>
                          <a:ea typeface="Calibri"/>
                          <a:cs typeface="Calibri"/>
                        </a:rPr>
                        <a:t>I am not involved in HIV testing in any capacity</a:t>
                      </a:r>
                      <a:endParaRPr lang="en-US" sz="1800" b="1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07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/>
                        <a:buNone/>
                      </a:pPr>
                      <a:r>
                        <a:rPr lang="en-US" sz="1800" b="1">
                          <a:latin typeface="Calibri"/>
                          <a:ea typeface="Calibri"/>
                          <a:cs typeface="Calibri"/>
                        </a:rPr>
                        <a:t>To all existing patients</a:t>
                      </a:r>
                      <a:endParaRPr lang="en-US" sz="1800" b="1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53907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/>
                        <a:buNone/>
                      </a:pPr>
                      <a:r>
                        <a:rPr lang="en-US" sz="1800" b="1">
                          <a:latin typeface="Calibri"/>
                          <a:ea typeface="Calibri"/>
                          <a:cs typeface="Calibri"/>
                        </a:rPr>
                        <a:t>To all new patients at intake</a:t>
                      </a:r>
                      <a:endParaRPr lang="en-US" sz="1800" b="1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07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/>
                        <a:buNone/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Calibri"/>
                        </a:rPr>
                        <a:t>To patients based on risk factors </a:t>
                      </a:r>
                      <a:endParaRPr lang="en-US" sz="1800" b="1" dirty="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05000" y="1447800"/>
            <a:ext cx="701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Practice-based questions in the newest version of ACRE:</a:t>
            </a:r>
            <a:endParaRPr lang="en-US" sz="2400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895600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09600" y="4267200"/>
            <a:ext cx="7772400" cy="1500187"/>
          </a:xfrm>
        </p:spPr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685800" y="2590800"/>
            <a:ext cx="77724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4100" dirty="0" smtClean="0">
                <a:solidFill>
                  <a:srgbClr val="006666"/>
                </a:solidFill>
                <a:latin typeface="Calibri" pitchFamily="34" charset="0"/>
              </a:rPr>
              <a:t>AETC Standardized Process and Cross-Regional Evaluation Data Sources</a:t>
            </a:r>
            <a:br>
              <a:rPr lang="en-US" sz="4100" dirty="0" smtClean="0">
                <a:solidFill>
                  <a:srgbClr val="006666"/>
                </a:solidFill>
                <a:latin typeface="Calibri" pitchFamily="34" charset="0"/>
              </a:rPr>
            </a:br>
            <a:endParaRPr lang="en-US" sz="4100" dirty="0" smtClean="0">
              <a:solidFill>
                <a:srgbClr val="006666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371600"/>
            <a:ext cx="7086600" cy="1143000"/>
          </a:xfrm>
        </p:spPr>
        <p:txBody>
          <a:bodyPr/>
          <a:lstStyle/>
          <a:p>
            <a:r>
              <a:rPr lang="en-US" sz="3600" dirty="0" smtClean="0">
                <a:solidFill>
                  <a:srgbClr val="296165"/>
                </a:solidFill>
                <a:latin typeface="Calibri" pitchFamily="34" charset="0"/>
                <a:cs typeface="Calibri" pitchFamily="34" charset="0"/>
              </a:rPr>
              <a:t>AETC Process Data Forms</a:t>
            </a:r>
            <a:endParaRPr lang="en-US" sz="3600" dirty="0">
              <a:solidFill>
                <a:srgbClr val="296165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84437"/>
            <a:ext cx="8229600" cy="3687763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OMB approved forms required by HRSA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Event record (ER)  collects information about the trainings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Participant Information Form (PIF) collects demographic and practice characteristics of training participants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00200"/>
            <a:ext cx="8229600" cy="1143000"/>
          </a:xfrm>
        </p:spPr>
        <p:txBody>
          <a:bodyPr/>
          <a:lstStyle/>
          <a:p>
            <a:r>
              <a:rPr lang="en-US" sz="3600" dirty="0" smtClean="0">
                <a:solidFill>
                  <a:srgbClr val="296165"/>
                </a:solidFill>
                <a:latin typeface="Calibri" pitchFamily="34" charset="0"/>
                <a:cs typeface="Calibri" pitchFamily="34" charset="0"/>
              </a:rPr>
              <a:t>PIF and ER Datasets</a:t>
            </a:r>
            <a:endParaRPr lang="en-US" sz="3600" dirty="0">
              <a:solidFill>
                <a:srgbClr val="296165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2438400"/>
          <a:ext cx="8458200" cy="2392679"/>
        </p:xfrm>
        <a:graphic>
          <a:graphicData uri="http://schemas.openxmlformats.org/drawingml/2006/table">
            <a:tbl>
              <a:tblPr>
                <a:tableStyleId>{8FD4443E-F989-4FC4-A0C8-D5A2AF1F390B}</a:tableStyleId>
              </a:tblPr>
              <a:tblGrid>
                <a:gridCol w="2114550"/>
                <a:gridCol w="2114550"/>
                <a:gridCol w="2114550"/>
                <a:gridCol w="2114550"/>
              </a:tblGrid>
              <a:tr h="685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FY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2008/09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FY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2009/10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FY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2010/11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Total # of trainings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18,070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17,190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17,357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Total # of trainees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139,496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141,751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132,692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920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4953000"/>
            <a:ext cx="7848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There are PIFs without unique IDs, particularly from some regions</a:t>
            </a:r>
          </a:p>
          <a:p>
            <a:pPr lvl="1" indent="-4572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In FY 10/11, there were 2.7% repeat PIFs</a:t>
            </a:r>
          </a:p>
          <a:p>
            <a:pPr lvl="1" indent="-4572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Across 3 years, about 22% of trainees attended more than one training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CRE IP_FINAL 9.7.11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1_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1_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ACRE IP_FINAL 9.7.11</Template>
  <TotalTime>2298</TotalTime>
  <Words>3311</Words>
  <Application>Microsoft Macintosh PowerPoint</Application>
  <PresentationFormat>On-screen Show (4:3)</PresentationFormat>
  <Paragraphs>665</Paragraphs>
  <Slides>65</Slides>
  <Notes>27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67" baseType="lpstr">
      <vt:lpstr>ACRE IP_FINAL 9.7.11</vt:lpstr>
      <vt:lpstr>Chart</vt:lpstr>
      <vt:lpstr>Using Evaluation to Optimize the Responsiveness of HIV Clinical Training and Capacity-Building</vt:lpstr>
      <vt:lpstr>Workshop Overview</vt:lpstr>
      <vt:lpstr>Background on the  AETC National Evaluation Center</vt:lpstr>
      <vt:lpstr>AETC NEC Focus</vt:lpstr>
      <vt:lpstr>Training Evaluation Framework</vt:lpstr>
      <vt:lpstr>AETC NEC Services</vt:lpstr>
      <vt:lpstr>AETC Standardized Process and Cross-Regional Evaluation Data Sources </vt:lpstr>
      <vt:lpstr>AETC Process Data Forms</vt:lpstr>
      <vt:lpstr>PIF and ER Datasets</vt:lpstr>
      <vt:lpstr>AETC Cross-Region Evaluation (ACRE)</vt:lpstr>
      <vt:lpstr>Immediate Post: ACRE IP</vt:lpstr>
      <vt:lpstr>ACRE IP Questions</vt:lpstr>
      <vt:lpstr>6 week Follow-up:  ACRE FUP</vt:lpstr>
      <vt:lpstr>ACRE FUP Pilot Questions</vt:lpstr>
      <vt:lpstr>ACRE Protocol</vt:lpstr>
      <vt:lpstr>ACRE Protocol</vt:lpstr>
      <vt:lpstr>ACRE IP Response Rates**</vt:lpstr>
      <vt:lpstr>PowerPoint Presentation</vt:lpstr>
      <vt:lpstr>ACRE FU Pilot Implementation (1/1/2011 – 6/30/2011)</vt:lpstr>
      <vt:lpstr>PowerPoint Presentation</vt:lpstr>
      <vt:lpstr>General Findings from ACRE Evaluations</vt:lpstr>
      <vt:lpstr>Overall Means For Each IP Question</vt:lpstr>
      <vt:lpstr>Means by Topic of Training (FY 10/11)</vt:lpstr>
      <vt:lpstr>   Regression Findings: 09/10 Trainings</vt:lpstr>
      <vt:lpstr>Regression Findings:  09/10 Trainees</vt:lpstr>
      <vt:lpstr>Regression Findings: 09/10 Trainees cont.</vt:lpstr>
      <vt:lpstr>Using Evaluation Data to Target Training</vt:lpstr>
      <vt:lpstr>Example: Responding to National AIDS Strategy Goals</vt:lpstr>
      <vt:lpstr>Example: Responding to National AIDS Strategy Goals</vt:lpstr>
      <vt:lpstr>Example: Responding to National AIDS Strategy Goals</vt:lpstr>
      <vt:lpstr>Evaluating Specific Initiatives</vt:lpstr>
      <vt:lpstr>Number of Training Events for specific initiatives, by funding year</vt:lpstr>
      <vt:lpstr>HIV Testing</vt:lpstr>
      <vt:lpstr>Routine HIV testing</vt:lpstr>
      <vt:lpstr>Routine HIV Testing Trainings: ACRE IP Outcomes FY 10/11</vt:lpstr>
      <vt:lpstr>PowerPoint Presentation</vt:lpstr>
      <vt:lpstr>HIV Testing Case Strategies </vt:lpstr>
      <vt:lpstr>Minority AIDS Initiative</vt:lpstr>
      <vt:lpstr>MAI Chart Review Project</vt:lpstr>
      <vt:lpstr>MAI Chart Review Project</vt:lpstr>
      <vt:lpstr>Results</vt:lpstr>
      <vt:lpstr>MAI Funded Trainings:  findings from process and ACRE data</vt:lpstr>
      <vt:lpstr>Participants characteristics MAI Funded vs. Other trainings</vt:lpstr>
      <vt:lpstr>PowerPoint Presentation</vt:lpstr>
      <vt:lpstr>MAI Funded Trainings:  findings from process and ACRE data</vt:lpstr>
      <vt:lpstr>ACRE IP results for MAI funded trainings</vt:lpstr>
      <vt:lpstr>MAI Funded Trainings:  findings from process and ACRE data</vt:lpstr>
      <vt:lpstr>MAI Training Outcomes by Mode</vt:lpstr>
      <vt:lpstr>U.S.-Mexico Border AETC Steering Team (UMBAST)</vt:lpstr>
      <vt:lpstr>UMBAST Background</vt:lpstr>
      <vt:lpstr>UMBAST Background</vt:lpstr>
      <vt:lpstr>UMBAST Training Trends</vt:lpstr>
      <vt:lpstr>UMBAST Training Topics</vt:lpstr>
      <vt:lpstr>UMBAST Trends by Level</vt:lpstr>
      <vt:lpstr>UMBAST Training Trends</vt:lpstr>
      <vt:lpstr>Capacity Building Evaluation  and Future Directions</vt:lpstr>
      <vt:lpstr>PowerPoint Presentation</vt:lpstr>
      <vt:lpstr>PowerPoint Presentation</vt:lpstr>
      <vt:lpstr>PowerPoint Presentation</vt:lpstr>
      <vt:lpstr>NCHCMC’s Creating the Community Care Continuum </vt:lpstr>
      <vt:lpstr>From the list below, check the types of HIV clinical care services you provide to your patients/clients:</vt:lpstr>
      <vt:lpstr>From the list below, check the types of situations in which you refer HIV-infected patients to other care settings:</vt:lpstr>
      <vt:lpstr>How knowledgeable are you about where to refer an HIV-infected patient for care?</vt:lpstr>
      <vt:lpstr>In your practice, how often do you provide HIV testing to patients with unknown HIV status? </vt:lpstr>
      <vt:lpstr>THANK YOU!</vt:lpstr>
    </vt:vector>
  </TitlesOfParts>
  <Company>UCSF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AETC Cross-Region Evaluation (ACRE)</dc:title>
  <dc:creator>mkdufour</dc:creator>
  <cp:lastModifiedBy>Janet Myers</cp:lastModifiedBy>
  <cp:revision>260</cp:revision>
  <dcterms:created xsi:type="dcterms:W3CDTF">2012-10-24T03:08:49Z</dcterms:created>
  <dcterms:modified xsi:type="dcterms:W3CDTF">2012-11-28T19:04:49Z</dcterms:modified>
</cp:coreProperties>
</file>